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1171" r:id="rId3"/>
    <p:sldId id="1259" r:id="rId4"/>
    <p:sldId id="1244" r:id="rId5"/>
    <p:sldId id="1246" r:id="rId6"/>
    <p:sldId id="1245" r:id="rId7"/>
    <p:sldId id="1247" r:id="rId8"/>
    <p:sldId id="1262" r:id="rId9"/>
    <p:sldId id="1248" r:id="rId10"/>
    <p:sldId id="1250" r:id="rId11"/>
    <p:sldId id="1249" r:id="rId12"/>
    <p:sldId id="1282" r:id="rId13"/>
    <p:sldId id="1251" r:id="rId14"/>
    <p:sldId id="1284" r:id="rId15"/>
    <p:sldId id="1287" r:id="rId16"/>
    <p:sldId id="1263" r:id="rId17"/>
    <p:sldId id="1264" r:id="rId18"/>
    <p:sldId id="1252" r:id="rId19"/>
    <p:sldId id="1253" r:id="rId20"/>
    <p:sldId id="1254" r:id="rId21"/>
    <p:sldId id="1256" r:id="rId22"/>
    <p:sldId id="1257" r:id="rId23"/>
    <p:sldId id="1260" r:id="rId24"/>
    <p:sldId id="1266" r:id="rId25"/>
    <p:sldId id="1274" r:id="rId26"/>
    <p:sldId id="1273" r:id="rId27"/>
    <p:sldId id="1276" r:id="rId28"/>
    <p:sldId id="1275" r:id="rId29"/>
    <p:sldId id="1277" r:id="rId30"/>
    <p:sldId id="1288" r:id="rId31"/>
    <p:sldId id="1285" r:id="rId32"/>
    <p:sldId id="1278" r:id="rId33"/>
    <p:sldId id="1271" r:id="rId34"/>
    <p:sldId id="1272" r:id="rId35"/>
    <p:sldId id="1279" r:id="rId36"/>
    <p:sldId id="1290" r:id="rId37"/>
    <p:sldId id="1280" r:id="rId38"/>
    <p:sldId id="1258" r:id="rId39"/>
    <p:sldId id="1289" r:id="rId40"/>
    <p:sldId id="404" r:id="rId41"/>
    <p:sldId id="1267" r:id="rId42"/>
    <p:sldId id="1286" r:id="rId43"/>
    <p:sldId id="1283" r:id="rId44"/>
    <p:sldId id="1281" r:id="rId45"/>
    <p:sldId id="268" r:id="rId46"/>
  </p:sldIdLst>
  <p:sldSz cx="9144000" cy="6858000" type="screen4x3"/>
  <p:notesSz cx="6735763" cy="986948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FF74"/>
    <a:srgbClr val="B7FFBA"/>
    <a:srgbClr val="00214D"/>
    <a:srgbClr val="ACFEB0"/>
    <a:srgbClr val="CBFDEC"/>
    <a:srgbClr val="00316C"/>
    <a:srgbClr val="EBFE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66" autoAdjust="0"/>
    <p:restoredTop sz="89794" autoAdjust="0"/>
  </p:normalViewPr>
  <p:slideViewPr>
    <p:cSldViewPr snapToGrid="0">
      <p:cViewPr varScale="1">
        <p:scale>
          <a:sx n="64" d="100"/>
          <a:sy n="64" d="100"/>
        </p:scale>
        <p:origin x="77" y="811"/>
      </p:cViewPr>
      <p:guideLst>
        <p:guide orient="horz" pos="2160"/>
        <p:guide pos="2880"/>
      </p:guideLst>
    </p:cSldViewPr>
  </p:slideViewPr>
  <p:notesTextViewPr>
    <p:cViewPr>
      <p:scale>
        <a:sx n="1" d="1"/>
        <a:sy n="1" d="1"/>
      </p:scale>
      <p:origin x="0" y="0"/>
    </p:cViewPr>
  </p:notesTextViewPr>
  <p:sorterViewPr>
    <p:cViewPr>
      <p:scale>
        <a:sx n="100" d="100"/>
        <a:sy n="100" d="100"/>
      </p:scale>
      <p:origin x="0" y="-9992"/>
    </p:cViewPr>
  </p:sorterViewPr>
  <p:notesViewPr>
    <p:cSldViewPr snapToGrid="0">
      <p:cViewPr varScale="1">
        <p:scale>
          <a:sx n="85" d="100"/>
          <a:sy n="85" d="100"/>
        </p:scale>
        <p:origin x="3331" y="48"/>
      </p:cViewPr>
      <p:guideLst>
        <p:guide orient="horz" pos="3108"/>
        <p:guide pos="21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603A0772-E784-46DA-9A8A-1C05940AE517}" type="datetimeFigureOut">
              <a:rPr kumimoji="1" lang="ja-JP" altLang="en-US" smtClean="0"/>
              <a:pPr/>
              <a:t>2021/10/12</a:t>
            </a:fld>
            <a:endParaRPr kumimoji="1" lang="ja-JP" altLang="en-US" dirty="0"/>
          </a:p>
        </p:txBody>
      </p:sp>
      <p:sp>
        <p:nvSpPr>
          <p:cNvPr id="4" name="スライド イメージ プレースホルダー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673577" y="4688007"/>
            <a:ext cx="5388610" cy="444127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F1A76C46-CD84-41C3-8F47-9AFE05013FD9}" type="slidenum">
              <a:rPr kumimoji="1" lang="ja-JP" altLang="en-US" smtClean="0"/>
              <a:pPr/>
              <a:t>‹#›</a:t>
            </a:fld>
            <a:endParaRPr kumimoji="1" lang="ja-JP" altLang="en-US" dirty="0"/>
          </a:p>
        </p:txBody>
      </p:sp>
    </p:spTree>
    <p:extLst>
      <p:ext uri="{BB962C8B-B14F-4D97-AF65-F5344CB8AC3E}">
        <p14:creationId xmlns:p14="http://schemas.microsoft.com/office/powerpoint/2010/main" val="42793019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2</a:t>
            </a:fld>
            <a:endParaRPr kumimoji="1" lang="ja-JP" altLang="en-US" dirty="0"/>
          </a:p>
        </p:txBody>
      </p:sp>
    </p:spTree>
    <p:extLst>
      <p:ext uri="{BB962C8B-B14F-4D97-AF65-F5344CB8AC3E}">
        <p14:creationId xmlns:p14="http://schemas.microsoft.com/office/powerpoint/2010/main" val="3009551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全員の経験知を統一する必要はないが、下側のブレは無くしたい</a:t>
            </a:r>
            <a:endParaRPr kumimoji="1" lang="en-US" altLang="ja-JP" dirty="0"/>
          </a:p>
          <a:p>
            <a:r>
              <a:rPr kumimoji="1" lang="ja-JP" altLang="en-US" dirty="0"/>
              <a:t>外部環境からの強い制約が無いのに、最適な方法を使用できない</a:t>
            </a:r>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31</a:t>
            </a:fld>
            <a:endParaRPr kumimoji="1" lang="ja-JP" altLang="en-US" dirty="0"/>
          </a:p>
        </p:txBody>
      </p:sp>
    </p:spTree>
    <p:extLst>
      <p:ext uri="{BB962C8B-B14F-4D97-AF65-F5344CB8AC3E}">
        <p14:creationId xmlns:p14="http://schemas.microsoft.com/office/powerpoint/2010/main" val="4020205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1A76C46-CD84-41C3-8F47-9AFE05013FD9}" type="slidenum">
              <a:rPr kumimoji="1" lang="ja-JP" altLang="en-US" smtClean="0"/>
              <a:pPr/>
              <a:t>34</a:t>
            </a:fld>
            <a:endParaRPr kumimoji="1" lang="ja-JP" altLang="en-US" dirty="0"/>
          </a:p>
        </p:txBody>
      </p:sp>
    </p:spTree>
    <p:extLst>
      <p:ext uri="{BB962C8B-B14F-4D97-AF65-F5344CB8AC3E}">
        <p14:creationId xmlns:p14="http://schemas.microsoft.com/office/powerpoint/2010/main" val="2327764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正方形/長方形 9"/>
          <p:cNvSpPr/>
          <p:nvPr userDrawn="1"/>
        </p:nvSpPr>
        <p:spPr>
          <a:xfrm>
            <a:off x="0" y="738909"/>
            <a:ext cx="9144000" cy="388307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5" name="図 14"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3" name="サブタイトル 2"/>
          <p:cNvSpPr>
            <a:spLocks noGrp="1"/>
          </p:cNvSpPr>
          <p:nvPr>
            <p:ph type="subTitle" idx="1" hasCustomPrompt="1"/>
          </p:nvPr>
        </p:nvSpPr>
        <p:spPr>
          <a:xfrm>
            <a:off x="277390" y="1142876"/>
            <a:ext cx="5286786" cy="407010"/>
          </a:xfrm>
          <a:noFill/>
        </p:spPr>
        <p:txBody>
          <a:bodyPr vert="horz" lIns="0" tIns="0" rIns="0" bIns="0" rtlCol="0" anchor="t">
            <a:noAutofit/>
          </a:bodyPr>
          <a:lstStyle>
            <a:lvl1pPr marL="0" indent="0">
              <a:buFontTx/>
              <a:buNone/>
              <a:defRPr lang="ja-JP" altLang="en-US" sz="2400" b="1" baseline="0">
                <a:solidFill>
                  <a:schemeClr val="bg1"/>
                </a:solidFill>
                <a:latin typeface="+mn-lt"/>
                <a:cs typeface="ＭＳ Ｐ明朝"/>
              </a:defRPr>
            </a:lvl1pPr>
          </a:lstStyle>
          <a:p>
            <a:r>
              <a:rPr lang="en-US" altLang="ja-JP" dirty="0"/>
              <a:t>Theme Title Here</a:t>
            </a:r>
            <a:endParaRPr lang="ja-JP" altLang="en-US" dirty="0"/>
          </a:p>
        </p:txBody>
      </p:sp>
      <p:sp>
        <p:nvSpPr>
          <p:cNvPr id="2" name="タイトル 1"/>
          <p:cNvSpPr>
            <a:spLocks noGrp="1"/>
          </p:cNvSpPr>
          <p:nvPr>
            <p:ph type="ctrTitle" hasCustomPrompt="1"/>
          </p:nvPr>
        </p:nvSpPr>
        <p:spPr>
          <a:xfrm>
            <a:off x="277390" y="1741211"/>
            <a:ext cx="5307864" cy="1304745"/>
          </a:xfrm>
        </p:spPr>
        <p:txBody>
          <a:bodyPr anchor="t">
            <a:normAutofit/>
          </a:bodyPr>
          <a:lstStyle>
            <a:lvl1pPr>
              <a:defRPr sz="3600">
                <a:solidFill>
                  <a:schemeClr val="bg1"/>
                </a:solidFill>
                <a:latin typeface="+mn-lt"/>
              </a:defRPr>
            </a:lvl1pPr>
          </a:lstStyle>
          <a:p>
            <a:r>
              <a:rPr kumimoji="1" lang="en-US" altLang="ja-JP" dirty="0"/>
              <a:t>Presentation Title Here</a:t>
            </a:r>
            <a:endParaRPr kumimoji="1" lang="ja-JP" altLang="en-US" dirty="0"/>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dirty="0"/>
          </a:p>
        </p:txBody>
      </p:sp>
      <p:sp>
        <p:nvSpPr>
          <p:cNvPr id="11" name="テキスト プレースホルダー 10"/>
          <p:cNvSpPr>
            <a:spLocks noGrp="1"/>
          </p:cNvSpPr>
          <p:nvPr>
            <p:ph type="body" sz="quarter" idx="13" hasCustomPrompt="1"/>
          </p:nvPr>
        </p:nvSpPr>
        <p:spPr>
          <a:xfrm>
            <a:off x="277390" y="4640442"/>
            <a:ext cx="3867622" cy="413418"/>
          </a:xfrm>
        </p:spPr>
        <p:txBody>
          <a:bodyPr anchor="b">
            <a:noAutofit/>
          </a:bodyPr>
          <a:lstStyle>
            <a:lvl1pPr marL="0" indent="0">
              <a:buFontTx/>
              <a:buNone/>
              <a:defRPr sz="2400" b="1"/>
            </a:lvl1pPr>
          </a:lstStyle>
          <a:p>
            <a:pPr lvl="0"/>
            <a:r>
              <a:rPr kumimoji="1" lang="en-US" altLang="ja-JP" dirty="0"/>
              <a:t>Presenter Name</a:t>
            </a:r>
            <a:endParaRPr kumimoji="1" lang="ja-JP" altLang="en-US" dirty="0"/>
          </a:p>
        </p:txBody>
      </p:sp>
      <p:sp>
        <p:nvSpPr>
          <p:cNvPr id="12" name="テキスト プレースホルダー 10"/>
          <p:cNvSpPr>
            <a:spLocks noGrp="1"/>
          </p:cNvSpPr>
          <p:nvPr>
            <p:ph type="body" sz="quarter" idx="14" hasCustomPrompt="1"/>
          </p:nvPr>
        </p:nvSpPr>
        <p:spPr>
          <a:xfrm>
            <a:off x="277390" y="5077052"/>
            <a:ext cx="3867622" cy="829429"/>
          </a:xfrm>
        </p:spPr>
        <p:txBody>
          <a:bodyPr anchor="t">
            <a:noAutofit/>
          </a:bodyPr>
          <a:lstStyle>
            <a:lvl1pPr marL="0" indent="0">
              <a:buFontTx/>
              <a:buNone/>
              <a:defRPr sz="1400" b="0"/>
            </a:lvl1pPr>
          </a:lstStyle>
          <a:p>
            <a:pPr lvl="0"/>
            <a:r>
              <a:rPr kumimoji="1" lang="en-US" altLang="ja-JP" dirty="0"/>
              <a:t>Profile</a:t>
            </a:r>
          </a:p>
          <a:p>
            <a:pPr lvl="0"/>
            <a:r>
              <a:rPr kumimoji="1" lang="en-US" altLang="ja-JP" dirty="0"/>
              <a:t>Profile</a:t>
            </a:r>
          </a:p>
          <a:p>
            <a:pPr lvl="0"/>
            <a:r>
              <a:rPr kumimoji="1" lang="en-US" altLang="ja-JP" dirty="0"/>
              <a:t>Profile</a:t>
            </a:r>
          </a:p>
        </p:txBody>
      </p:sp>
      <p:sp>
        <p:nvSpPr>
          <p:cNvPr id="13" name="テキスト プレースホルダー 10"/>
          <p:cNvSpPr>
            <a:spLocks noGrp="1"/>
          </p:cNvSpPr>
          <p:nvPr>
            <p:ph type="body" sz="quarter" idx="15"/>
          </p:nvPr>
        </p:nvSpPr>
        <p:spPr>
          <a:xfrm>
            <a:off x="277390" y="5931217"/>
            <a:ext cx="3867622" cy="356288"/>
          </a:xfrm>
        </p:spPr>
        <p:txBody>
          <a:bodyPr anchor="t">
            <a:noAutofit/>
          </a:bodyPr>
          <a:lstStyle>
            <a:lvl1pPr marL="0" indent="0">
              <a:buFontTx/>
              <a:buNone/>
              <a:defRPr sz="1400" b="0"/>
            </a:lvl1pPr>
          </a:lstStyle>
          <a:p>
            <a:pPr lvl="0"/>
            <a:endParaRPr kumimoji="1" lang="ja-JP" altLang="en-US" dirty="0"/>
          </a:p>
        </p:txBody>
      </p:sp>
    </p:spTree>
    <p:extLst>
      <p:ext uri="{BB962C8B-B14F-4D97-AF65-F5344CB8AC3E}">
        <p14:creationId xmlns:p14="http://schemas.microsoft.com/office/powerpoint/2010/main" val="3487290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8" name="正方形/長方形 7"/>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7" y="0"/>
            <a:ext cx="1187823" cy="739587"/>
          </a:xfrm>
          <a:prstGeom prst="rect">
            <a:avLst/>
          </a:prstGeom>
        </p:spPr>
      </p:pic>
      <p:cxnSp>
        <p:nvCxnSpPr>
          <p:cNvPr id="10" name="直線コネクタ 9"/>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 name="タイトル 1"/>
          <p:cNvSpPr>
            <a:spLocks noGrp="1"/>
          </p:cNvSpPr>
          <p:nvPr>
            <p:ph type="title" hasCustomPrompt="1"/>
          </p:nvPr>
        </p:nvSpPr>
        <p:spPr>
          <a:xfrm>
            <a:off x="223641" y="178948"/>
            <a:ext cx="8463160" cy="483454"/>
          </a:xfrm>
        </p:spPr>
        <p:txBody>
          <a:bodyPr>
            <a:noAutofit/>
          </a:bodyPr>
          <a:lstStyle>
            <a:lvl1pPr algn="l">
              <a:defRPr sz="2400">
                <a:solidFill>
                  <a:schemeClr val="bg1"/>
                </a:solidFill>
              </a:defRPr>
            </a:lvl1pPr>
          </a:lstStyle>
          <a:p>
            <a:r>
              <a:rPr kumimoji="1" lang="en-US" altLang="ja-JP" dirty="0"/>
              <a:t>Slide title; Arial, Bold, 24 points</a:t>
            </a:r>
            <a:endParaRPr kumimoji="1" lang="ja-JP" altLang="en-US" dirty="0"/>
          </a:p>
        </p:txBody>
      </p:sp>
      <p:sp>
        <p:nvSpPr>
          <p:cNvPr id="14" name="スライド番号プレースホルダー 13"/>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dirty="0"/>
          </a:p>
        </p:txBody>
      </p:sp>
    </p:spTree>
    <p:extLst>
      <p:ext uri="{BB962C8B-B14F-4D97-AF65-F5344CB8AC3E}">
        <p14:creationId xmlns:p14="http://schemas.microsoft.com/office/powerpoint/2010/main" val="39747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8" name="正方形/長方形 7"/>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7" y="0"/>
            <a:ext cx="1187823" cy="739587"/>
          </a:xfrm>
          <a:prstGeom prst="rect">
            <a:avLst/>
          </a:prstGeom>
        </p:spPr>
      </p:pic>
      <p:cxnSp>
        <p:nvCxnSpPr>
          <p:cNvPr id="10" name="直線コネクタ 9"/>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 name="タイトル 1"/>
          <p:cNvSpPr>
            <a:spLocks noGrp="1"/>
          </p:cNvSpPr>
          <p:nvPr>
            <p:ph type="title" hasCustomPrompt="1"/>
          </p:nvPr>
        </p:nvSpPr>
        <p:spPr>
          <a:xfrm>
            <a:off x="223641" y="178948"/>
            <a:ext cx="8463160" cy="483454"/>
          </a:xfrm>
        </p:spPr>
        <p:txBody>
          <a:bodyPr>
            <a:noAutofit/>
          </a:bodyPr>
          <a:lstStyle>
            <a:lvl1pPr algn="l">
              <a:defRPr sz="2400">
                <a:solidFill>
                  <a:schemeClr val="bg1"/>
                </a:solidFill>
              </a:defRPr>
            </a:lvl1pPr>
          </a:lstStyle>
          <a:p>
            <a:r>
              <a:rPr kumimoji="1" lang="en-US" altLang="ja-JP" dirty="0"/>
              <a:t>Slide title; Arial, Bold, 24 points</a:t>
            </a:r>
            <a:endParaRPr kumimoji="1" lang="ja-JP" altLang="en-US" dirty="0"/>
          </a:p>
        </p:txBody>
      </p:sp>
      <p:sp>
        <p:nvSpPr>
          <p:cNvPr id="12" name="コンテンツ プレースホルダー 11"/>
          <p:cNvSpPr>
            <a:spLocks noGrp="1"/>
          </p:cNvSpPr>
          <p:nvPr>
            <p:ph sz="quarter" idx="13" hasCustomPrompt="1"/>
          </p:nvPr>
        </p:nvSpPr>
        <p:spPr>
          <a:xfrm>
            <a:off x="223641" y="950913"/>
            <a:ext cx="4206256" cy="5072158"/>
          </a:xfrm>
        </p:spPr>
        <p:txBody>
          <a:bodyPr>
            <a:spAutoFit/>
          </a:bodyPr>
          <a:lstStyle>
            <a:lvl5pPr>
              <a:defRPr/>
            </a:lvl5pPr>
          </a:lstStyle>
          <a:p>
            <a:pPr lvl="0"/>
            <a:r>
              <a:rPr kumimoji="1" lang="en-US" altLang="ja-JP" dirty="0"/>
              <a:t>First point; Arial, 28 points</a:t>
            </a:r>
            <a:endParaRPr kumimoji="1" lang="ja-JP" altLang="en-US" dirty="0"/>
          </a:p>
          <a:p>
            <a:pPr lvl="1"/>
            <a:r>
              <a:rPr kumimoji="1" lang="en-US" altLang="ja-JP" dirty="0"/>
              <a:t>Sub point; Arial, 24 points</a:t>
            </a:r>
            <a:endParaRPr kumimoji="1" lang="ja-JP" altLang="en-US" dirty="0"/>
          </a:p>
          <a:p>
            <a:pPr lvl="2"/>
            <a:r>
              <a:rPr kumimoji="1" lang="en-US" altLang="ja-JP" dirty="0"/>
              <a:t>Other sub point; Arial, 20 points</a:t>
            </a:r>
            <a:endParaRPr kumimoji="1" lang="ja-JP" altLang="en-US" dirty="0"/>
          </a:p>
          <a:p>
            <a:pPr lvl="3"/>
            <a:r>
              <a:rPr kumimoji="1" lang="en-US" altLang="ja-JP" dirty="0"/>
              <a:t>Other sub point; Arial, 18 points</a:t>
            </a:r>
            <a:endParaRPr kumimoji="1" lang="ja-JP" altLang="en-US" dirty="0"/>
          </a:p>
          <a:p>
            <a:pPr lvl="4"/>
            <a:r>
              <a:rPr kumimoji="1" lang="en-US" altLang="ja-JP" dirty="0"/>
              <a:t>Last sub point; Arial, 16 points</a:t>
            </a:r>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ja-JP" altLang="en-US" dirty="0"/>
          </a:p>
        </p:txBody>
      </p:sp>
      <p:sp>
        <p:nvSpPr>
          <p:cNvPr id="14" name="スライド番号プレースホルダー 13"/>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dirty="0"/>
          </a:p>
        </p:txBody>
      </p:sp>
      <p:sp>
        <p:nvSpPr>
          <p:cNvPr id="13" name="コンテンツ プレースホルダー 11"/>
          <p:cNvSpPr>
            <a:spLocks noGrp="1"/>
          </p:cNvSpPr>
          <p:nvPr>
            <p:ph sz="quarter" idx="16" hasCustomPrompt="1"/>
          </p:nvPr>
        </p:nvSpPr>
        <p:spPr>
          <a:xfrm>
            <a:off x="4700905" y="950913"/>
            <a:ext cx="4206256" cy="5072158"/>
          </a:xfrm>
        </p:spPr>
        <p:txBody>
          <a:bodyPr>
            <a:spAutoFit/>
          </a:bodyPr>
          <a:lstStyle>
            <a:lvl5pPr>
              <a:defRPr/>
            </a:lvl5pPr>
          </a:lstStyle>
          <a:p>
            <a:pPr lvl="0"/>
            <a:r>
              <a:rPr kumimoji="1" lang="en-US" altLang="ja-JP" dirty="0"/>
              <a:t>First point; Arial, 28 points</a:t>
            </a:r>
            <a:endParaRPr kumimoji="1" lang="ja-JP" altLang="en-US" dirty="0"/>
          </a:p>
          <a:p>
            <a:pPr lvl="1"/>
            <a:r>
              <a:rPr kumimoji="1" lang="en-US" altLang="ja-JP" dirty="0"/>
              <a:t>Sub point; Arial, 24 points</a:t>
            </a:r>
            <a:endParaRPr kumimoji="1" lang="ja-JP" altLang="en-US" dirty="0"/>
          </a:p>
          <a:p>
            <a:pPr lvl="2"/>
            <a:r>
              <a:rPr kumimoji="1" lang="en-US" altLang="ja-JP" dirty="0"/>
              <a:t>Other sub point; Arial, 20 points</a:t>
            </a:r>
            <a:endParaRPr kumimoji="1" lang="ja-JP" altLang="en-US" dirty="0"/>
          </a:p>
          <a:p>
            <a:pPr lvl="3"/>
            <a:r>
              <a:rPr kumimoji="1" lang="en-US" altLang="ja-JP" dirty="0"/>
              <a:t>Other sub point; Arial, 18 points</a:t>
            </a:r>
            <a:endParaRPr kumimoji="1" lang="ja-JP" altLang="en-US" dirty="0"/>
          </a:p>
          <a:p>
            <a:pPr lvl="4"/>
            <a:r>
              <a:rPr kumimoji="1" lang="en-US" altLang="ja-JP" dirty="0"/>
              <a:t>Last sub point; Arial, 16 points</a:t>
            </a:r>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ja-JP" altLang="en-US" dirty="0"/>
          </a:p>
        </p:txBody>
      </p:sp>
    </p:spTree>
    <p:extLst>
      <p:ext uri="{BB962C8B-B14F-4D97-AF65-F5344CB8AC3E}">
        <p14:creationId xmlns:p14="http://schemas.microsoft.com/office/powerpoint/2010/main" val="679103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ing page">
    <p:spTree>
      <p:nvGrpSpPr>
        <p:cNvPr id="1" name=""/>
        <p:cNvGrpSpPr/>
        <p:nvPr/>
      </p:nvGrpSpPr>
      <p:grpSpPr>
        <a:xfrm>
          <a:off x="0" y="0"/>
          <a:ext cx="0" cy="0"/>
          <a:chOff x="0" y="0"/>
          <a:chExt cx="0" cy="0"/>
        </a:xfrm>
      </p:grpSpPr>
      <p:sp>
        <p:nvSpPr>
          <p:cNvPr id="12" name="正方形/長方形 11"/>
          <p:cNvSpPr/>
          <p:nvPr userDrawn="1"/>
        </p:nvSpPr>
        <p:spPr>
          <a:xfrm>
            <a:off x="0" y="746606"/>
            <a:ext cx="9144000" cy="38965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3" name="図 12"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50317"/>
            <a:ext cx="3344753" cy="5537110"/>
          </a:xfrm>
          <a:prstGeom prst="rect">
            <a:avLst/>
          </a:prstGeom>
        </p:spPr>
      </p:pic>
      <p:sp>
        <p:nvSpPr>
          <p:cNvPr id="2" name="タイトル 1"/>
          <p:cNvSpPr>
            <a:spLocks noGrp="1"/>
          </p:cNvSpPr>
          <p:nvPr>
            <p:ph type="ctrTitle" hasCustomPrompt="1"/>
          </p:nvPr>
        </p:nvSpPr>
        <p:spPr>
          <a:xfrm>
            <a:off x="303665" y="2959444"/>
            <a:ext cx="6358188" cy="556054"/>
          </a:xfrm>
        </p:spPr>
        <p:txBody>
          <a:bodyPr anchor="b">
            <a:normAutofit/>
          </a:bodyPr>
          <a:lstStyle>
            <a:lvl1pPr>
              <a:defRPr sz="2800" b="1">
                <a:solidFill>
                  <a:schemeClr val="bg1"/>
                </a:solidFill>
                <a:latin typeface="+mn-lt"/>
              </a:defRPr>
            </a:lvl1pPr>
          </a:lstStyle>
          <a:p>
            <a:pPr lvl="0"/>
            <a:r>
              <a:rPr kumimoji="1" lang="en-US" altLang="ja-JP" dirty="0"/>
              <a:t>Ending page title</a:t>
            </a:r>
            <a:endParaRPr kumimoji="1" lang="ja-JP" altLang="en-US" dirty="0"/>
          </a:p>
        </p:txBody>
      </p:sp>
      <p:sp>
        <p:nvSpPr>
          <p:cNvPr id="4" name="テキスト プレースホルダー 3"/>
          <p:cNvSpPr>
            <a:spLocks noGrp="1"/>
          </p:cNvSpPr>
          <p:nvPr>
            <p:ph type="body" sz="quarter" idx="13" hasCustomPrompt="1"/>
          </p:nvPr>
        </p:nvSpPr>
        <p:spPr>
          <a:xfrm>
            <a:off x="303665" y="3518872"/>
            <a:ext cx="6263951" cy="1124248"/>
          </a:xfrm>
        </p:spPr>
        <p:txBody>
          <a:bodyPr>
            <a:normAutofit/>
          </a:bodyPr>
          <a:lstStyle>
            <a:lvl1pPr marL="0" indent="0">
              <a:buFontTx/>
              <a:buNone/>
              <a:defRPr sz="2400">
                <a:solidFill>
                  <a:schemeClr val="bg1"/>
                </a:solidFill>
              </a:defRPr>
            </a:lvl1pPr>
            <a:lvl2pPr marL="457200" indent="0">
              <a:buFontTx/>
              <a:buNone/>
              <a:defRPr sz="2000"/>
            </a:lvl2pPr>
            <a:lvl3pPr marL="1025525" indent="0">
              <a:buFontTx/>
              <a:buNone/>
              <a:defRPr sz="2000"/>
            </a:lvl3pPr>
            <a:lvl4pPr marL="1371600" indent="0">
              <a:buFontTx/>
              <a:buNone/>
              <a:defRPr sz="2000"/>
            </a:lvl4pPr>
            <a:lvl5pPr marL="1828800" indent="0">
              <a:buFontTx/>
              <a:buNone/>
              <a:defRPr sz="2000"/>
            </a:lvl5pPr>
          </a:lstStyle>
          <a:p>
            <a:pPr lvl="0"/>
            <a:r>
              <a:rPr kumimoji="1" lang="en-US" altLang="ja-JP" dirty="0"/>
              <a:t>message</a:t>
            </a:r>
          </a:p>
        </p:txBody>
      </p:sp>
      <p:sp>
        <p:nvSpPr>
          <p:cNvPr id="10" name="スライド番号プレースホルダー 9"/>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dirty="0"/>
          </a:p>
        </p:txBody>
      </p:sp>
      <p:pic>
        <p:nvPicPr>
          <p:cNvPr id="14" name="図 13" descr="名称未設定-2-01.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30581" y="1695443"/>
            <a:ext cx="5088758" cy="701132"/>
          </a:xfrm>
          <a:prstGeom prst="rect">
            <a:avLst/>
          </a:prstGeom>
        </p:spPr>
      </p:pic>
    </p:spTree>
    <p:extLst>
      <p:ext uri="{BB962C8B-B14F-4D97-AF65-F5344CB8AC3E}">
        <p14:creationId xmlns:p14="http://schemas.microsoft.com/office/powerpoint/2010/main" val="1476546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正方形/長方形 13"/>
          <p:cNvSpPr/>
          <p:nvPr userDrawn="1"/>
        </p:nvSpPr>
        <p:spPr>
          <a:xfrm>
            <a:off x="0" y="761999"/>
            <a:ext cx="9144000" cy="551654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9766" t="26158" b="3134"/>
          <a:stretch/>
        </p:blipFill>
        <p:spPr>
          <a:xfrm>
            <a:off x="5463478" y="1412742"/>
            <a:ext cx="3677941" cy="4849128"/>
          </a:xfrm>
          <a:prstGeom prst="rect">
            <a:avLst/>
          </a:prstGeom>
        </p:spPr>
      </p:pic>
      <p:sp>
        <p:nvSpPr>
          <p:cNvPr id="2" name="タイトル 1"/>
          <p:cNvSpPr>
            <a:spLocks noGrp="1"/>
          </p:cNvSpPr>
          <p:nvPr>
            <p:ph type="ctrTitle" hasCustomPrompt="1"/>
          </p:nvPr>
        </p:nvSpPr>
        <p:spPr>
          <a:xfrm>
            <a:off x="277390" y="1142876"/>
            <a:ext cx="5307864" cy="574713"/>
          </a:xfrm>
        </p:spPr>
        <p:txBody>
          <a:bodyPr anchor="t">
            <a:normAutofit/>
          </a:bodyPr>
          <a:lstStyle>
            <a:lvl1pPr>
              <a:defRPr sz="2800">
                <a:solidFill>
                  <a:schemeClr val="bg1"/>
                </a:solidFill>
                <a:latin typeface="+mn-lt"/>
              </a:defRPr>
            </a:lvl1pPr>
          </a:lstStyle>
          <a:p>
            <a:r>
              <a:rPr kumimoji="1" lang="en-US" altLang="ja-JP" dirty="0"/>
              <a:t>Agenda Here</a:t>
            </a:r>
            <a:endParaRPr kumimoji="1" lang="ja-JP" altLang="en-US" dirty="0"/>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dirty="0"/>
          </a:p>
        </p:txBody>
      </p:sp>
      <p:sp>
        <p:nvSpPr>
          <p:cNvPr id="5" name="テキスト プレースホルダー 4"/>
          <p:cNvSpPr>
            <a:spLocks noGrp="1"/>
          </p:cNvSpPr>
          <p:nvPr>
            <p:ph type="body" sz="quarter" idx="13" hasCustomPrompt="1"/>
          </p:nvPr>
        </p:nvSpPr>
        <p:spPr>
          <a:xfrm>
            <a:off x="277390" y="1841500"/>
            <a:ext cx="5270500" cy="3948113"/>
          </a:xfrm>
        </p:spPr>
        <p:txBody>
          <a:bodyPr>
            <a:normAutofit/>
          </a:bodyPr>
          <a:lstStyle>
            <a:lvl1pPr marL="457200" indent="-457200">
              <a:buClr>
                <a:schemeClr val="bg1"/>
              </a:buClr>
              <a:buFont typeface="+mj-lt"/>
              <a:buAutoNum type="arabicPeriod"/>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ja-JP" dirty="0">
                <a:latin typeface="+mn-lt"/>
              </a:rPr>
              <a:t>High Lighted Contents</a:t>
            </a:r>
          </a:p>
        </p:txBody>
      </p:sp>
    </p:spTree>
    <p:extLst>
      <p:ext uri="{BB962C8B-B14F-4D97-AF65-F5344CB8AC3E}">
        <p14:creationId xmlns:p14="http://schemas.microsoft.com/office/powerpoint/2010/main" val="59634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tor_B">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dirty="0"/>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470114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parator_Y">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dirty="0"/>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166221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parator_BGr">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dirty="0"/>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798786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parator_Or">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dirty="0"/>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386643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parator_Gr">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dirty="0"/>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1465812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parator_G">
    <p:spTree>
      <p:nvGrpSpPr>
        <p:cNvPr id="1" name=""/>
        <p:cNvGrpSpPr/>
        <p:nvPr/>
      </p:nvGrpSpPr>
      <p:grpSpPr>
        <a:xfrm>
          <a:off x="0" y="0"/>
          <a:ext cx="0" cy="0"/>
          <a:chOff x="0" y="0"/>
          <a:chExt cx="0" cy="0"/>
        </a:xfrm>
      </p:grpSpPr>
      <p:sp>
        <p:nvSpPr>
          <p:cNvPr id="7" name="正方形/長方形 6"/>
          <p:cNvSpPr/>
          <p:nvPr userDrawn="1"/>
        </p:nvSpPr>
        <p:spPr>
          <a:xfrm>
            <a:off x="0" y="746606"/>
            <a:ext cx="9144000" cy="3896514"/>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p:cNvSpPr>
            <a:spLocks noGrp="1"/>
          </p:cNvSpPr>
          <p:nvPr>
            <p:ph type="sldNum" sz="quarter" idx="12"/>
          </p:nvPr>
        </p:nvSpPr>
        <p:spPr>
          <a:xfrm>
            <a:off x="3505200" y="6645086"/>
            <a:ext cx="2133600" cy="175846"/>
          </a:xfrm>
          <a:prstGeom prst="rect">
            <a:avLst/>
          </a:prstGeom>
        </p:spPr>
        <p:txBody>
          <a:bodyPr/>
          <a:lstStyle/>
          <a:p>
            <a:fld id="{A9BE1287-D590-4421-910E-33B99E005C40}" type="slidenum">
              <a:rPr kumimoji="1" lang="ja-JP" altLang="en-US" smtClean="0"/>
              <a:pPr/>
              <a:t>‹#›</a:t>
            </a:fld>
            <a:endParaRPr kumimoji="1" lang="ja-JP" altLang="en-US" dirty="0"/>
          </a:p>
        </p:txBody>
      </p:sp>
      <p:pic>
        <p:nvPicPr>
          <p:cNvPr id="8" name="図 7" descr="ppt資料07-14.png"/>
          <p:cNvPicPr>
            <a:picLocks noChangeAspect="1"/>
          </p:cNvPicPr>
          <p:nvPr userDrawn="1"/>
        </p:nvPicPr>
        <p:blipFill rotWithShape="1">
          <a:blip r:embed="rId2" cstate="print">
            <a:extLst>
              <a:ext uri="{28A0092B-C50C-407E-A947-70E740481C1C}">
                <a14:useLocalDpi xmlns:a14="http://schemas.microsoft.com/office/drawing/2010/main" val="0"/>
              </a:ext>
            </a:extLst>
          </a:blip>
          <a:srcRect r="45316" b="9473"/>
          <a:stretch/>
        </p:blipFill>
        <p:spPr>
          <a:xfrm>
            <a:off x="5799247" y="741436"/>
            <a:ext cx="3344753" cy="5537110"/>
          </a:xfrm>
          <a:prstGeom prst="rect">
            <a:avLst/>
          </a:prstGeom>
        </p:spPr>
      </p:pic>
      <p:sp>
        <p:nvSpPr>
          <p:cNvPr id="2" name="タイトル 1"/>
          <p:cNvSpPr>
            <a:spLocks noGrp="1"/>
          </p:cNvSpPr>
          <p:nvPr>
            <p:ph type="ctrTitle" hasCustomPrompt="1"/>
          </p:nvPr>
        </p:nvSpPr>
        <p:spPr>
          <a:xfrm>
            <a:off x="277390" y="1704143"/>
            <a:ext cx="5307864" cy="2509529"/>
          </a:xfrm>
        </p:spPr>
        <p:txBody>
          <a:bodyPr anchor="t">
            <a:normAutofit/>
          </a:bodyPr>
          <a:lstStyle>
            <a:lvl1pPr>
              <a:defRPr sz="2800">
                <a:solidFill>
                  <a:schemeClr val="bg1"/>
                </a:solidFill>
                <a:latin typeface="+mn-lt"/>
              </a:defRPr>
            </a:lvl1pPr>
          </a:lstStyle>
          <a:p>
            <a:r>
              <a:rPr kumimoji="1" lang="en-US" altLang="ja-JP" dirty="0"/>
              <a:t>Theme title here</a:t>
            </a:r>
            <a:endParaRPr kumimoji="1" lang="ja-JP" altLang="en-US" dirty="0"/>
          </a:p>
        </p:txBody>
      </p:sp>
    </p:spTree>
    <p:extLst>
      <p:ext uri="{BB962C8B-B14F-4D97-AF65-F5344CB8AC3E}">
        <p14:creationId xmlns:p14="http://schemas.microsoft.com/office/powerpoint/2010/main" val="261415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8" name="正方形/長方形 7"/>
          <p:cNvSpPr/>
          <p:nvPr userDrawn="1"/>
        </p:nvSpPr>
        <p:spPr>
          <a:xfrm>
            <a:off x="0" y="0"/>
            <a:ext cx="9144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9" name="図 8"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7" y="0"/>
            <a:ext cx="1187823" cy="739587"/>
          </a:xfrm>
          <a:prstGeom prst="rect">
            <a:avLst/>
          </a:prstGeom>
        </p:spPr>
      </p:pic>
      <p:cxnSp>
        <p:nvCxnSpPr>
          <p:cNvPr id="10" name="直線コネクタ 9"/>
          <p:cNvCxnSpPr/>
          <p:nvPr userDrawn="1"/>
        </p:nvCxnSpPr>
        <p:spPr>
          <a:xfrm>
            <a:off x="0" y="739588"/>
            <a:ext cx="9144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11" name="図 10" descr="名称未設定-3-11.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58057" t="53382" b="11808"/>
          <a:stretch/>
        </p:blipFill>
        <p:spPr>
          <a:xfrm>
            <a:off x="7956175" y="1"/>
            <a:ext cx="1187823" cy="739587"/>
          </a:xfrm>
          <a:prstGeom prst="rect">
            <a:avLst/>
          </a:prstGeom>
        </p:spPr>
      </p:pic>
      <p:sp>
        <p:nvSpPr>
          <p:cNvPr id="2" name="タイトル 1"/>
          <p:cNvSpPr>
            <a:spLocks noGrp="1"/>
          </p:cNvSpPr>
          <p:nvPr>
            <p:ph type="title" hasCustomPrompt="1"/>
          </p:nvPr>
        </p:nvSpPr>
        <p:spPr>
          <a:xfrm>
            <a:off x="223641" y="178948"/>
            <a:ext cx="8463160" cy="483454"/>
          </a:xfrm>
        </p:spPr>
        <p:txBody>
          <a:bodyPr>
            <a:noAutofit/>
          </a:bodyPr>
          <a:lstStyle>
            <a:lvl1pPr algn="l">
              <a:defRPr sz="2400">
                <a:solidFill>
                  <a:schemeClr val="bg1"/>
                </a:solidFill>
              </a:defRPr>
            </a:lvl1pPr>
          </a:lstStyle>
          <a:p>
            <a:r>
              <a:rPr kumimoji="1" lang="en-US" altLang="ja-JP" dirty="0"/>
              <a:t>Slide title; Arial, Bold, 24 points</a:t>
            </a:r>
            <a:endParaRPr kumimoji="1" lang="ja-JP" altLang="en-US" dirty="0"/>
          </a:p>
        </p:txBody>
      </p:sp>
      <p:sp>
        <p:nvSpPr>
          <p:cNvPr id="12" name="コンテンツ プレースホルダー 11"/>
          <p:cNvSpPr>
            <a:spLocks noGrp="1"/>
          </p:cNvSpPr>
          <p:nvPr>
            <p:ph sz="quarter" idx="13" hasCustomPrompt="1"/>
          </p:nvPr>
        </p:nvSpPr>
        <p:spPr>
          <a:xfrm>
            <a:off x="223641" y="950913"/>
            <a:ext cx="8636154" cy="4918269"/>
          </a:xfrm>
        </p:spPr>
        <p:txBody>
          <a:bodyPr>
            <a:spAutoFit/>
          </a:bodyPr>
          <a:lstStyle>
            <a:lvl5pPr>
              <a:defRPr/>
            </a:lvl5pPr>
          </a:lstStyle>
          <a:p>
            <a:pPr lvl="0"/>
            <a:r>
              <a:rPr kumimoji="1" lang="en-US" altLang="ja-JP" dirty="0"/>
              <a:t>First point; Arial, 28 points</a:t>
            </a:r>
            <a:endParaRPr kumimoji="1" lang="ja-JP" altLang="en-US" dirty="0"/>
          </a:p>
          <a:p>
            <a:pPr lvl="1"/>
            <a:r>
              <a:rPr kumimoji="1" lang="en-US" altLang="ja-JP" dirty="0"/>
              <a:t>Sub point; Arial, 24 points</a:t>
            </a:r>
            <a:endParaRPr kumimoji="1" lang="ja-JP" altLang="en-US" dirty="0"/>
          </a:p>
          <a:p>
            <a:pPr lvl="2"/>
            <a:r>
              <a:rPr kumimoji="1" lang="en-US" altLang="ja-JP" dirty="0"/>
              <a:t>Other sub point; Arial, 20 points</a:t>
            </a:r>
            <a:endParaRPr kumimoji="1" lang="ja-JP" altLang="en-US" dirty="0"/>
          </a:p>
          <a:p>
            <a:pPr lvl="3"/>
            <a:r>
              <a:rPr kumimoji="1" lang="en-US" altLang="ja-JP" dirty="0"/>
              <a:t>Other sub point; Arial, 18 points</a:t>
            </a:r>
            <a:endParaRPr kumimoji="1" lang="ja-JP" altLang="en-US" dirty="0"/>
          </a:p>
          <a:p>
            <a:pPr lvl="4"/>
            <a:r>
              <a:rPr kumimoji="1" lang="en-US" altLang="ja-JP" dirty="0"/>
              <a:t>Last sub point; Arial, 16 points</a:t>
            </a:r>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en-US" altLang="ja-JP" dirty="0"/>
          </a:p>
          <a:p>
            <a:pPr lvl="4"/>
            <a:endParaRPr kumimoji="1" lang="ja-JP" altLang="en-US" dirty="0"/>
          </a:p>
        </p:txBody>
      </p:sp>
      <p:sp>
        <p:nvSpPr>
          <p:cNvPr id="14" name="スライド番号プレースホルダー 13"/>
          <p:cNvSpPr>
            <a:spLocks noGrp="1"/>
          </p:cNvSpPr>
          <p:nvPr>
            <p:ph type="sldNum" sz="quarter" idx="15"/>
          </p:nvPr>
        </p:nvSpPr>
        <p:spPr>
          <a:xfrm>
            <a:off x="3505200" y="6645086"/>
            <a:ext cx="2133600" cy="175846"/>
          </a:xfrm>
          <a:prstGeom prst="rect">
            <a:avLst/>
          </a:prstGeom>
        </p:spPr>
        <p:txBody>
          <a:bodyPr/>
          <a:lstStyle/>
          <a:p>
            <a:fld id="{336047B0-28A3-4E6B-B788-3893CBF6298A}" type="slidenum">
              <a:rPr lang="ja-JP" altLang="en-US" smtClean="0"/>
              <a:pPr/>
              <a:t>‹#›</a:t>
            </a:fld>
            <a:endParaRPr lang="ja-JP" altLang="en-US" dirty="0"/>
          </a:p>
        </p:txBody>
      </p:sp>
    </p:spTree>
    <p:extLst>
      <p:ext uri="{BB962C8B-B14F-4D97-AF65-F5344CB8AC3E}">
        <p14:creationId xmlns:p14="http://schemas.microsoft.com/office/powerpoint/2010/main" val="130154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正方形/長方形 9"/>
          <p:cNvSpPr/>
          <p:nvPr/>
        </p:nvSpPr>
        <p:spPr>
          <a:xfrm>
            <a:off x="0" y="6261870"/>
            <a:ext cx="9144000" cy="5961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pic>
        <p:nvPicPr>
          <p:cNvPr id="11" name="図 10" descr="名称未設定-4-21.png"/>
          <p:cNvPicPr>
            <a:picLocks noChangeAspect="1"/>
          </p:cNvPicPr>
          <p:nvPr/>
        </p:nvPicPr>
        <p:blipFill rotWithShape="1">
          <a:blip r:embed="rId14" cstate="print">
            <a:extLst>
              <a:ext uri="{28A0092B-C50C-407E-A947-70E740481C1C}">
                <a14:useLocalDpi xmlns:a14="http://schemas.microsoft.com/office/drawing/2010/main" val="0"/>
              </a:ext>
            </a:extLst>
          </a:blip>
          <a:srcRect b="16638"/>
          <a:stretch/>
        </p:blipFill>
        <p:spPr>
          <a:xfrm>
            <a:off x="0" y="6193197"/>
            <a:ext cx="9144000" cy="664804"/>
          </a:xfrm>
          <a:prstGeom prst="rect">
            <a:avLst/>
          </a:prstGeom>
        </p:spPr>
      </p:pic>
      <p:sp>
        <p:nvSpPr>
          <p:cNvPr id="2" name="タイトル プレースホルダー 1"/>
          <p:cNvSpPr>
            <a:spLocks noGrp="1"/>
          </p:cNvSpPr>
          <p:nvPr>
            <p:ph type="title"/>
          </p:nvPr>
        </p:nvSpPr>
        <p:spPr>
          <a:xfrm>
            <a:off x="223641" y="178948"/>
            <a:ext cx="8660867" cy="479124"/>
          </a:xfrm>
          <a:prstGeom prst="rect">
            <a:avLst/>
          </a:prstGeom>
        </p:spPr>
        <p:txBody>
          <a:bodyPr vert="horz" lIns="91440" tIns="45720" rIns="91440" bIns="45720" rtlCol="0" anchor="ctr">
            <a:normAutofit/>
          </a:bodyPr>
          <a:lstStyle/>
          <a:p>
            <a:r>
              <a:rPr kumimoji="1" lang="en-US" altLang="ja-JP" dirty="0"/>
              <a:t>Master Title; Arial, Bold, 24 points</a:t>
            </a:r>
            <a:endParaRPr kumimoji="1" lang="ja-JP" altLang="en-US" dirty="0"/>
          </a:p>
        </p:txBody>
      </p:sp>
      <p:sp>
        <p:nvSpPr>
          <p:cNvPr id="3" name="テキスト プレースホルダー 2"/>
          <p:cNvSpPr>
            <a:spLocks noGrp="1"/>
          </p:cNvSpPr>
          <p:nvPr>
            <p:ph type="body" idx="1"/>
          </p:nvPr>
        </p:nvSpPr>
        <p:spPr>
          <a:xfrm>
            <a:off x="247135" y="1093574"/>
            <a:ext cx="8631195" cy="5032592"/>
          </a:xfrm>
          <a:prstGeom prst="rect">
            <a:avLst/>
          </a:prstGeom>
        </p:spPr>
        <p:txBody>
          <a:bodyPr vert="horz" lIns="91440" tIns="45720" rIns="91440" bIns="45720" rtlCol="0">
            <a:normAutofit/>
          </a:bodyPr>
          <a:lstStyle/>
          <a:p>
            <a:r>
              <a:rPr lang="en-US" altLang="ja-JP" dirty="0"/>
              <a:t>First point; Arial, 28 points</a:t>
            </a:r>
            <a:endParaRPr lang="ja-JP" altLang="en-US" dirty="0"/>
          </a:p>
          <a:p>
            <a:pPr lvl="1"/>
            <a:r>
              <a:rPr lang="en-US" altLang="ja-JP" dirty="0"/>
              <a:t>Sub point; Arial, 24 points</a:t>
            </a:r>
            <a:endParaRPr lang="ja-JP" altLang="en-US" dirty="0"/>
          </a:p>
          <a:p>
            <a:pPr lvl="2"/>
            <a:r>
              <a:rPr lang="en-US" altLang="ja-JP" dirty="0"/>
              <a:t>Other sub point; Arial, 20 points</a:t>
            </a:r>
            <a:endParaRPr lang="ja-JP" altLang="en-US" dirty="0"/>
          </a:p>
          <a:p>
            <a:pPr lvl="3"/>
            <a:r>
              <a:rPr lang="en-US" altLang="ja-JP" dirty="0"/>
              <a:t>Other sub point; Arial, 18 points</a:t>
            </a:r>
            <a:endParaRPr lang="ja-JP" altLang="en-US" dirty="0"/>
          </a:p>
          <a:p>
            <a:pPr lvl="4"/>
            <a:r>
              <a:rPr lang="en-US" altLang="ja-JP" dirty="0"/>
              <a:t>Last sub point; Arial, 16 points</a:t>
            </a:r>
          </a:p>
        </p:txBody>
      </p:sp>
      <p:sp>
        <p:nvSpPr>
          <p:cNvPr id="13" name="テキスト ボックス 12"/>
          <p:cNvSpPr txBox="1"/>
          <p:nvPr/>
        </p:nvSpPr>
        <p:spPr>
          <a:xfrm>
            <a:off x="2192184" y="6409487"/>
            <a:ext cx="4681501" cy="246221"/>
          </a:xfrm>
          <a:prstGeom prst="rect">
            <a:avLst/>
          </a:prstGeom>
          <a:noFill/>
        </p:spPr>
        <p:txBody>
          <a:bodyPr wrap="square" lIns="0" tIns="0" rIns="0" bIns="0" rtlCol="0" anchor="ctr" anchorCtr="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dirty="0">
                <a:solidFill>
                  <a:schemeClr val="bg1">
                    <a:lumMod val="50000"/>
                  </a:schemeClr>
                </a:solidFill>
                <a:latin typeface="+mn-lt"/>
                <a:ea typeface="+mn-ea"/>
              </a:rPr>
              <a:t>| Document Number | Apr. 2</a:t>
            </a:r>
            <a:r>
              <a:rPr kumimoji="1" lang="en-US" altLang="ja-JP" sz="800" baseline="0" dirty="0">
                <a:solidFill>
                  <a:schemeClr val="bg1">
                    <a:lumMod val="50000"/>
                  </a:schemeClr>
                </a:solidFill>
                <a:latin typeface="+mn-lt"/>
                <a:ea typeface="+mn-ea"/>
              </a:rPr>
              <a:t>6, 2021 | </a:t>
            </a: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800" baseline="0" dirty="0">
                <a:solidFill>
                  <a:schemeClr val="bg1">
                    <a:lumMod val="50000"/>
                  </a:schemeClr>
                </a:solidFill>
                <a:latin typeface="+mn-lt"/>
                <a:ea typeface="+mn-ea"/>
              </a:rPr>
              <a:t>© Yokogawa</a:t>
            </a:r>
            <a:r>
              <a:rPr kumimoji="1" lang="ja-JP" altLang="en-US" sz="800" baseline="0" dirty="0">
                <a:solidFill>
                  <a:schemeClr val="bg1">
                    <a:lumMod val="50000"/>
                  </a:schemeClr>
                </a:solidFill>
                <a:latin typeface="+mn-lt"/>
                <a:ea typeface="+mn-ea"/>
              </a:rPr>
              <a:t> </a:t>
            </a:r>
            <a:r>
              <a:rPr kumimoji="1" lang="en-US" altLang="ja-JP" sz="800" baseline="0" dirty="0">
                <a:solidFill>
                  <a:schemeClr val="bg1">
                    <a:lumMod val="50000"/>
                  </a:schemeClr>
                </a:solidFill>
                <a:latin typeface="+mn-lt"/>
                <a:ea typeface="+mn-ea"/>
              </a:rPr>
              <a:t>Electric Corporation</a:t>
            </a:r>
            <a:endParaRPr kumimoji="1" lang="ja-JP" altLang="en-US" sz="800" dirty="0">
              <a:solidFill>
                <a:schemeClr val="bg1">
                  <a:lumMod val="50000"/>
                </a:schemeClr>
              </a:solidFill>
              <a:latin typeface="+mn-lt"/>
              <a:ea typeface="+mn-ea"/>
            </a:endParaRPr>
          </a:p>
        </p:txBody>
      </p:sp>
      <p:sp>
        <p:nvSpPr>
          <p:cNvPr id="14" name="スライド番号プレースホルダー 13"/>
          <p:cNvSpPr>
            <a:spLocks noGrp="1"/>
          </p:cNvSpPr>
          <p:nvPr>
            <p:ph type="sldNum" sz="quarter" idx="4"/>
          </p:nvPr>
        </p:nvSpPr>
        <p:spPr>
          <a:xfrm>
            <a:off x="3505200" y="6655708"/>
            <a:ext cx="2133600" cy="202293"/>
          </a:xfrm>
          <a:prstGeom prst="rect">
            <a:avLst/>
          </a:prstGeom>
        </p:spPr>
        <p:txBody>
          <a:bodyPr vert="horz" lIns="91440" tIns="45720" rIns="91440" bIns="45720" rtlCol="0" anchor="ctr"/>
          <a:lstStyle>
            <a:lvl1pPr algn="ctr">
              <a:defRPr sz="900">
                <a:solidFill>
                  <a:schemeClr val="tx1">
                    <a:tint val="75000"/>
                  </a:schemeClr>
                </a:solidFill>
              </a:defRPr>
            </a:lvl1pPr>
          </a:lstStyle>
          <a:p>
            <a:fld id="{8C0A14F4-B038-4CDD-8850-825343F583CA}" type="slidenum">
              <a:rPr lang="ja-JP" altLang="en-US" smtClean="0"/>
              <a:pPr/>
              <a:t>‹#›</a:t>
            </a:fld>
            <a:endParaRPr lang="ja-JP" altLang="en-US" dirty="0"/>
          </a:p>
        </p:txBody>
      </p:sp>
      <p:cxnSp>
        <p:nvCxnSpPr>
          <p:cNvPr id="8" name="直線コネクタ 21"/>
          <p:cNvCxnSpPr/>
          <p:nvPr/>
        </p:nvCxnSpPr>
        <p:spPr>
          <a:xfrm>
            <a:off x="0" y="6262478"/>
            <a:ext cx="9144000" cy="0"/>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930456"/>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72" r:id="rId3"/>
    <p:sldLayoutId id="2147483678" r:id="rId4"/>
    <p:sldLayoutId id="2147483679" r:id="rId5"/>
    <p:sldLayoutId id="2147483680" r:id="rId6"/>
    <p:sldLayoutId id="2147483681" r:id="rId7"/>
    <p:sldLayoutId id="2147483682" r:id="rId8"/>
    <p:sldLayoutId id="2147483654" r:id="rId9"/>
    <p:sldLayoutId id="2147483683" r:id="rId10"/>
    <p:sldLayoutId id="2147483684" r:id="rId11"/>
    <p:sldLayoutId id="2147483674" r:id="rId12"/>
  </p:sldLayoutIdLst>
  <p:hf hdr="0" ftr="0" dt="0"/>
  <p:txStyles>
    <p:titleStyle>
      <a:lvl1pPr algn="l" defTabSz="914400" rtl="0" eaLnBrk="1" latinLnBrk="0" hangingPunct="1">
        <a:spcBef>
          <a:spcPct val="0"/>
        </a:spcBef>
        <a:buNone/>
        <a:defRPr kumimoji="1" sz="2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slideLayout" Target="../slideLayouts/slideLayout11.xml"/><Relationship Id="rId1" Type="http://schemas.openxmlformats.org/officeDocument/2006/relationships/video" Target="https://www.youtube.com/embed/xvlBoO-39w0" TargetMode="Externa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11.xml"/><Relationship Id="rId6" Type="http://schemas.openxmlformats.org/officeDocument/2006/relationships/image" Target="../media/image33.png"/><Relationship Id="rId11" Type="http://schemas.openxmlformats.org/officeDocument/2006/relationships/image" Target="../media/image38.sv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svg"/></Relationships>
</file>

<file path=ppt/slides/_rels/slide2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11.xml"/><Relationship Id="rId5" Type="http://schemas.openxmlformats.org/officeDocument/2006/relationships/image" Target="../media/image48.png"/><Relationship Id="rId4" Type="http://schemas.openxmlformats.org/officeDocument/2006/relationships/image" Target="../media/image47.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emf"/><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11.xml"/><Relationship Id="rId5" Type="http://schemas.openxmlformats.org/officeDocument/2006/relationships/image" Target="../media/image52.sv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emf"/><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3" Type="http://schemas.openxmlformats.org/officeDocument/2006/relationships/hyperlink" Target="https://qiita.com/fridericusgauss/items/98497e96c03d99cba327" TargetMode="External"/><Relationship Id="rId2" Type="http://schemas.openxmlformats.org/officeDocument/2006/relationships/hyperlink" Target="https://qiita.com/fridericusgauss/items/5a97f2645cdcefe15ce0" TargetMode="External"/><Relationship Id="rId1" Type="http://schemas.openxmlformats.org/officeDocument/2006/relationships/slideLayout" Target="../slideLayouts/slideLayout11.xml"/><Relationship Id="rId4" Type="http://schemas.openxmlformats.org/officeDocument/2006/relationships/hyperlink" Target="https://qiita.com/fridericusgauss/items/c15ead8a731a4ba46855"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サブタイトル 1"/>
          <p:cNvSpPr>
            <a:spLocks noGrp="1"/>
          </p:cNvSpPr>
          <p:nvPr>
            <p:ph type="subTitle" idx="1"/>
          </p:nvPr>
        </p:nvSpPr>
        <p:spPr/>
        <p:txBody>
          <a:bodyPr/>
          <a:lstStyle/>
          <a:p>
            <a:endParaRPr kumimoji="1" lang="ja-JP" altLang="en-US" dirty="0"/>
          </a:p>
        </p:txBody>
      </p:sp>
      <p:sp>
        <p:nvSpPr>
          <p:cNvPr id="3" name="タイトル 2"/>
          <p:cNvSpPr>
            <a:spLocks noGrp="1"/>
          </p:cNvSpPr>
          <p:nvPr>
            <p:ph type="ctrTitle"/>
          </p:nvPr>
        </p:nvSpPr>
        <p:spPr>
          <a:xfrm>
            <a:off x="277389" y="1741211"/>
            <a:ext cx="7666985" cy="2541650"/>
          </a:xfrm>
        </p:spPr>
        <p:txBody>
          <a:bodyPr>
            <a:normAutofit/>
          </a:bodyPr>
          <a:lstStyle/>
          <a:p>
            <a:r>
              <a:rPr kumimoji="1" lang="en-US" altLang="ja-JP" dirty="0"/>
              <a:t>JDLA</a:t>
            </a:r>
            <a:r>
              <a:rPr kumimoji="1" lang="ja-JP" altLang="en-US" dirty="0"/>
              <a:t>資格の説明とご相談</a:t>
            </a:r>
          </a:p>
        </p:txBody>
      </p:sp>
      <p:sp>
        <p:nvSpPr>
          <p:cNvPr id="4" name="スライド番号プレースホルダー 3"/>
          <p:cNvSpPr>
            <a:spLocks noGrp="1"/>
          </p:cNvSpPr>
          <p:nvPr>
            <p:ph type="sldNum" sz="quarter" idx="12"/>
          </p:nvPr>
        </p:nvSpPr>
        <p:spPr/>
        <p:txBody>
          <a:bodyPr/>
          <a:lstStyle/>
          <a:p>
            <a:fld id="{A9BE1287-D590-4421-910E-33B99E005C40}" type="slidenum">
              <a:rPr kumimoji="1" lang="ja-JP" altLang="en-US" smtClean="0"/>
              <a:pPr/>
              <a:t>1</a:t>
            </a:fld>
            <a:endParaRPr kumimoji="1" lang="ja-JP" altLang="en-US" dirty="0"/>
          </a:p>
        </p:txBody>
      </p:sp>
      <p:sp>
        <p:nvSpPr>
          <p:cNvPr id="5" name="テキスト プレースホルダー 4"/>
          <p:cNvSpPr>
            <a:spLocks noGrp="1"/>
          </p:cNvSpPr>
          <p:nvPr>
            <p:ph type="body" sz="quarter" idx="13"/>
          </p:nvPr>
        </p:nvSpPr>
        <p:spPr>
          <a:xfrm>
            <a:off x="277390" y="4640442"/>
            <a:ext cx="4282578" cy="413418"/>
          </a:xfrm>
        </p:spPr>
        <p:txBody>
          <a:bodyPr/>
          <a:lstStyle/>
          <a:p>
            <a:r>
              <a:rPr kumimoji="1" lang="ja-JP" altLang="en-US" dirty="0"/>
              <a:t>熊谷</a:t>
            </a:r>
            <a:r>
              <a:rPr lang="ja-JP" altLang="en-US" dirty="0"/>
              <a:t> </a:t>
            </a:r>
            <a:r>
              <a:rPr kumimoji="1" lang="ja-JP" altLang="en-US" dirty="0"/>
              <a:t>渉</a:t>
            </a:r>
          </a:p>
        </p:txBody>
      </p:sp>
      <p:sp>
        <p:nvSpPr>
          <p:cNvPr id="6" name="テキスト プレースホルダー 5"/>
          <p:cNvSpPr>
            <a:spLocks noGrp="1"/>
          </p:cNvSpPr>
          <p:nvPr>
            <p:ph type="body" sz="quarter" idx="14"/>
          </p:nvPr>
        </p:nvSpPr>
        <p:spPr>
          <a:xfrm>
            <a:off x="277390" y="5059296"/>
            <a:ext cx="4599410" cy="829429"/>
          </a:xfrm>
        </p:spPr>
        <p:txBody>
          <a:bodyPr/>
          <a:lstStyle/>
          <a:p>
            <a:r>
              <a:rPr kumimoji="1" lang="ja-JP" altLang="en-US" sz="1600" dirty="0"/>
              <a:t>マーケティング本部 イノベーションセンター</a:t>
            </a:r>
            <a:endParaRPr lang="en-US" altLang="ja-JP" sz="1600" dirty="0"/>
          </a:p>
          <a:p>
            <a:r>
              <a:rPr kumimoji="1" lang="ja-JP" altLang="en-US" sz="1600" dirty="0"/>
              <a:t>プロジェクトデザイン部 </a:t>
            </a:r>
            <a:r>
              <a:rPr kumimoji="1" lang="en-US" altLang="ja-JP" sz="1600" dirty="0"/>
              <a:t>O&amp;M</a:t>
            </a:r>
            <a:r>
              <a:rPr kumimoji="1" lang="ja-JP" altLang="en-US" sz="1600" dirty="0"/>
              <a:t>デザイン </a:t>
            </a:r>
            <a:r>
              <a:rPr kumimoji="1" lang="en-US" altLang="ja-JP" sz="1600" dirty="0"/>
              <a:t>Gr.</a:t>
            </a:r>
          </a:p>
        </p:txBody>
      </p:sp>
      <p:sp>
        <p:nvSpPr>
          <p:cNvPr id="8" name="テキスト ボックス 7">
            <a:extLst>
              <a:ext uri="{FF2B5EF4-FFF2-40B4-BE49-F238E27FC236}">
                <a16:creationId xmlns:a16="http://schemas.microsoft.com/office/drawing/2014/main" id="{4CFF1BAB-E34C-43D9-9E9A-124EAFA2D5EF}"/>
              </a:ext>
            </a:extLst>
          </p:cNvPr>
          <p:cNvSpPr txBox="1"/>
          <p:nvPr/>
        </p:nvSpPr>
        <p:spPr>
          <a:xfrm>
            <a:off x="277389" y="5689528"/>
            <a:ext cx="2836301" cy="307777"/>
          </a:xfrm>
          <a:prstGeom prst="rect">
            <a:avLst/>
          </a:prstGeom>
          <a:noFill/>
        </p:spPr>
        <p:txBody>
          <a:bodyPr wrap="square" rtlCol="0">
            <a:spAutoFit/>
          </a:bodyPr>
          <a:lstStyle/>
          <a:p>
            <a:r>
              <a:rPr kumimoji="1" lang="en-US" altLang="ja-JP" sz="1400" dirty="0"/>
              <a:t>2021</a:t>
            </a:r>
            <a:r>
              <a:rPr kumimoji="1" lang="ja-JP" altLang="en-US" sz="1400" dirty="0"/>
              <a:t>年</a:t>
            </a:r>
            <a:r>
              <a:rPr kumimoji="1" lang="en-US" altLang="ja-JP" sz="1400" dirty="0"/>
              <a:t>5</a:t>
            </a:r>
            <a:r>
              <a:rPr kumimoji="1" lang="ja-JP" altLang="en-US" sz="1400" dirty="0"/>
              <a:t>月</a:t>
            </a:r>
            <a:r>
              <a:rPr kumimoji="1" lang="en-US" altLang="ja-JP" sz="1400" dirty="0"/>
              <a:t>21</a:t>
            </a:r>
            <a:r>
              <a:rPr kumimoji="1" lang="ja-JP" altLang="en-US" sz="1400" dirty="0"/>
              <a:t>日</a:t>
            </a:r>
          </a:p>
        </p:txBody>
      </p:sp>
    </p:spTree>
    <p:extLst>
      <p:ext uri="{BB962C8B-B14F-4D97-AF65-F5344CB8AC3E}">
        <p14:creationId xmlns:p14="http://schemas.microsoft.com/office/powerpoint/2010/main" val="376696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10</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en-US" altLang="ja-JP" dirty="0"/>
              <a:t>G</a:t>
            </a:r>
            <a:r>
              <a:rPr lang="ja-JP" altLang="en-US" dirty="0"/>
              <a:t>検定合格者の声</a:t>
            </a:r>
            <a:endParaRPr kumimoji="1" lang="ja-JP" altLang="en-US" dirty="0"/>
          </a:p>
        </p:txBody>
      </p:sp>
      <p:sp>
        <p:nvSpPr>
          <p:cNvPr id="22" name="コンテンツ プレースホルダー 2"/>
          <p:cNvSpPr txBox="1">
            <a:spLocks/>
          </p:cNvSpPr>
          <p:nvPr/>
        </p:nvSpPr>
        <p:spPr>
          <a:xfrm>
            <a:off x="0" y="868311"/>
            <a:ext cx="9144000" cy="4547205"/>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2000" dirty="0"/>
          </a:p>
        </p:txBody>
      </p:sp>
      <p:sp>
        <p:nvSpPr>
          <p:cNvPr id="10" name="テキスト ボックス 9">
            <a:extLst>
              <a:ext uri="{FF2B5EF4-FFF2-40B4-BE49-F238E27FC236}">
                <a16:creationId xmlns:a16="http://schemas.microsoft.com/office/drawing/2014/main" id="{9CF34B93-BBCE-4A2D-A713-5253A4379572}"/>
              </a:ext>
            </a:extLst>
          </p:cNvPr>
          <p:cNvSpPr txBox="1"/>
          <p:nvPr/>
        </p:nvSpPr>
        <p:spPr>
          <a:xfrm>
            <a:off x="-1" y="808670"/>
            <a:ext cx="4543647" cy="369332"/>
          </a:xfrm>
          <a:prstGeom prst="rect">
            <a:avLst/>
          </a:prstGeom>
          <a:noFill/>
        </p:spPr>
        <p:txBody>
          <a:bodyPr wrap="square" rtlCol="0">
            <a:spAutoFit/>
          </a:bodyPr>
          <a:lstStyle/>
          <a:p>
            <a:pPr fontAlgn="base"/>
            <a:r>
              <a:rPr lang="en-US" altLang="ja-JP" b="1" dirty="0"/>
              <a:t>50</a:t>
            </a:r>
            <a:r>
              <a:rPr lang="ja-JP" altLang="en-US" b="1" dirty="0"/>
              <a:t>代 </a:t>
            </a:r>
            <a:r>
              <a:rPr lang="en-US" altLang="ja-JP" b="1" dirty="0"/>
              <a:t>I</a:t>
            </a:r>
            <a:r>
              <a:rPr lang="ja-JP" altLang="en-US" b="1" dirty="0"/>
              <a:t>さん</a:t>
            </a:r>
            <a:r>
              <a:rPr lang="ja-JP" altLang="en-US" dirty="0"/>
              <a:t>（印刷業・システムコンサルタント）</a:t>
            </a:r>
            <a:endParaRPr kumimoji="1" lang="ja-JP" altLang="en-US" dirty="0"/>
          </a:p>
        </p:txBody>
      </p:sp>
      <p:sp>
        <p:nvSpPr>
          <p:cNvPr id="11" name="テキスト ボックス 10">
            <a:extLst>
              <a:ext uri="{FF2B5EF4-FFF2-40B4-BE49-F238E27FC236}">
                <a16:creationId xmlns:a16="http://schemas.microsoft.com/office/drawing/2014/main" id="{A4DF3767-883E-40DC-8695-931AF63FB8F3}"/>
              </a:ext>
            </a:extLst>
          </p:cNvPr>
          <p:cNvSpPr txBox="1"/>
          <p:nvPr/>
        </p:nvSpPr>
        <p:spPr>
          <a:xfrm>
            <a:off x="113592" y="4467494"/>
            <a:ext cx="8842388" cy="1477328"/>
          </a:xfrm>
          <a:prstGeom prst="rect">
            <a:avLst/>
          </a:prstGeom>
          <a:solidFill>
            <a:schemeClr val="bg1"/>
          </a:solidFill>
        </p:spPr>
        <p:txBody>
          <a:bodyPr wrap="square" rtlCol="0">
            <a:spAutoFit/>
          </a:bodyPr>
          <a:lstStyle/>
          <a:p>
            <a:pPr fontAlgn="base"/>
            <a:r>
              <a:rPr lang="ja-JP" altLang="en-US" dirty="0"/>
              <a:t>現在、</a:t>
            </a:r>
            <a:r>
              <a:rPr lang="ja-JP" altLang="en-US" dirty="0">
                <a:solidFill>
                  <a:srgbClr val="0070C0"/>
                </a:solidFill>
              </a:rPr>
              <a:t>自社にて</a:t>
            </a:r>
            <a:r>
              <a:rPr lang="en-US" altLang="ja-JP" dirty="0" err="1">
                <a:solidFill>
                  <a:srgbClr val="0070C0"/>
                </a:solidFill>
              </a:rPr>
              <a:t>Deeplearning</a:t>
            </a:r>
            <a:r>
              <a:rPr lang="ja-JP" altLang="en-US" dirty="0">
                <a:solidFill>
                  <a:srgbClr val="0070C0"/>
                </a:solidFill>
              </a:rPr>
              <a:t>を活用した製品、「画像を利用した異常検知システム」の製品開発責任者</a:t>
            </a:r>
            <a:r>
              <a:rPr lang="ja-JP" altLang="en-US" dirty="0"/>
              <a:t>をしております。</a:t>
            </a:r>
            <a:r>
              <a:rPr lang="ja-JP" altLang="en-US" dirty="0">
                <a:solidFill>
                  <a:srgbClr val="0070C0"/>
                </a:solidFill>
              </a:rPr>
              <a:t>自身の知識レベルの判定とメンバー育成に活用できるのか判断したい</a:t>
            </a:r>
            <a:r>
              <a:rPr lang="ja-JP" altLang="en-US" dirty="0"/>
              <a:t>考えから試験を活用しました。結果として、試験勉強の段階から試験範囲が非常に幅広い内容となっていることもあり、試験勉強をすることで知識が深まったり改めて再認識することが多く、非常に大きな気づきが得られました。</a:t>
            </a:r>
            <a:r>
              <a:rPr lang="en-US" altLang="ja-JP" dirty="0"/>
              <a:t>~</a:t>
            </a:r>
            <a:endParaRPr lang="ja-JP" altLang="en-US" dirty="0"/>
          </a:p>
        </p:txBody>
      </p:sp>
      <p:sp>
        <p:nvSpPr>
          <p:cNvPr id="12" name="テキスト ボックス 11">
            <a:extLst>
              <a:ext uri="{FF2B5EF4-FFF2-40B4-BE49-F238E27FC236}">
                <a16:creationId xmlns:a16="http://schemas.microsoft.com/office/drawing/2014/main" id="{1D632636-5685-4E10-8460-B2440DD27290}"/>
              </a:ext>
            </a:extLst>
          </p:cNvPr>
          <p:cNvSpPr txBox="1"/>
          <p:nvPr/>
        </p:nvSpPr>
        <p:spPr>
          <a:xfrm>
            <a:off x="324119" y="1185961"/>
            <a:ext cx="8495762" cy="1200329"/>
          </a:xfrm>
          <a:prstGeom prst="rect">
            <a:avLst/>
          </a:prstGeom>
          <a:noFill/>
        </p:spPr>
        <p:txBody>
          <a:bodyPr wrap="square" rtlCol="0">
            <a:spAutoFit/>
          </a:bodyPr>
          <a:lstStyle/>
          <a:p>
            <a:r>
              <a:rPr lang="ja-JP" altLang="en-US" dirty="0"/>
              <a:t>会社の事業モデルを</a:t>
            </a:r>
            <a:r>
              <a:rPr lang="en-US" altLang="ja-JP" dirty="0"/>
              <a:t>AI</a:t>
            </a:r>
            <a:r>
              <a:rPr lang="ja-JP" altLang="en-US" dirty="0"/>
              <a:t>志向へ切り替えるにあたり、</a:t>
            </a:r>
            <a:r>
              <a:rPr lang="ja-JP" altLang="en-US" dirty="0">
                <a:solidFill>
                  <a:srgbClr val="0070C0"/>
                </a:solidFill>
              </a:rPr>
              <a:t>自らもシステムエンジニア／コンサルタントから</a:t>
            </a:r>
            <a:r>
              <a:rPr lang="en-US" altLang="ja-JP" dirty="0">
                <a:solidFill>
                  <a:srgbClr val="0070C0"/>
                </a:solidFill>
              </a:rPr>
              <a:t>AI</a:t>
            </a:r>
            <a:r>
              <a:rPr lang="ja-JP" altLang="en-US" dirty="0">
                <a:solidFill>
                  <a:srgbClr val="0070C0"/>
                </a:solidFill>
              </a:rPr>
              <a:t>コンサルタントへシフトすべく、人工知能関連技術に関してはゼロベースの状態から勉強を始めました</a:t>
            </a:r>
            <a:r>
              <a:rPr lang="ja-JP" altLang="en-US" dirty="0"/>
              <a:t>。 </a:t>
            </a:r>
            <a:r>
              <a:rPr lang="en-US" altLang="ja-JP" dirty="0"/>
              <a:t>~</a:t>
            </a:r>
            <a:r>
              <a:rPr lang="ja-JP" altLang="en-US" dirty="0"/>
              <a:t>弊社では現在</a:t>
            </a:r>
            <a:r>
              <a:rPr lang="en-US" altLang="ja-JP" dirty="0"/>
              <a:t>G</a:t>
            </a:r>
            <a:r>
              <a:rPr lang="ja-JP" altLang="en-US" dirty="0"/>
              <a:t>検定合格者</a:t>
            </a:r>
            <a:r>
              <a:rPr lang="en-US" altLang="ja-JP" dirty="0"/>
              <a:t>3</a:t>
            </a:r>
            <a:r>
              <a:rPr lang="ja-JP" altLang="en-US" dirty="0"/>
              <a:t>名、全社的な取り組みとして推進しており、その効果として社内の一部では</a:t>
            </a:r>
            <a:r>
              <a:rPr lang="en-US" altLang="ja-JP" dirty="0"/>
              <a:t>AI</a:t>
            </a:r>
            <a:r>
              <a:rPr lang="ja-JP" altLang="en-US" dirty="0"/>
              <a:t>用語も通じるようになりつつあります。</a:t>
            </a:r>
            <a:endParaRPr kumimoji="1" lang="ja-JP" altLang="en-US" dirty="0"/>
          </a:p>
        </p:txBody>
      </p:sp>
      <p:sp>
        <p:nvSpPr>
          <p:cNvPr id="13" name="テキスト ボックス 12">
            <a:extLst>
              <a:ext uri="{FF2B5EF4-FFF2-40B4-BE49-F238E27FC236}">
                <a16:creationId xmlns:a16="http://schemas.microsoft.com/office/drawing/2014/main" id="{34F81A8A-E954-45F8-BC29-633AF9A65199}"/>
              </a:ext>
            </a:extLst>
          </p:cNvPr>
          <p:cNvSpPr txBox="1"/>
          <p:nvPr/>
        </p:nvSpPr>
        <p:spPr>
          <a:xfrm>
            <a:off x="74606" y="4075369"/>
            <a:ext cx="4380615" cy="369332"/>
          </a:xfrm>
          <a:prstGeom prst="rect">
            <a:avLst/>
          </a:prstGeom>
          <a:noFill/>
        </p:spPr>
        <p:txBody>
          <a:bodyPr wrap="square" rtlCol="0">
            <a:spAutoFit/>
          </a:bodyPr>
          <a:lstStyle/>
          <a:p>
            <a:pPr fontAlgn="base"/>
            <a:r>
              <a:rPr lang="en-US" altLang="ja-JP" b="1" dirty="0"/>
              <a:t>40</a:t>
            </a:r>
            <a:r>
              <a:rPr lang="ja-JP" altLang="en-US" b="1" dirty="0"/>
              <a:t>代 </a:t>
            </a:r>
            <a:r>
              <a:rPr lang="en-US" altLang="ja-JP" b="1" dirty="0"/>
              <a:t>M</a:t>
            </a:r>
            <a:r>
              <a:rPr lang="ja-JP" altLang="en-US" b="1" dirty="0"/>
              <a:t>さん</a:t>
            </a:r>
            <a:r>
              <a:rPr lang="ja-JP" altLang="en-US" dirty="0"/>
              <a:t>（</a:t>
            </a:r>
            <a:r>
              <a:rPr lang="en-US" altLang="ja-JP" dirty="0"/>
              <a:t>ICT</a:t>
            </a:r>
            <a:r>
              <a:rPr lang="ja-JP" altLang="en-US" dirty="0"/>
              <a:t>システム開発・製品企画）</a:t>
            </a:r>
          </a:p>
        </p:txBody>
      </p:sp>
      <p:sp>
        <p:nvSpPr>
          <p:cNvPr id="14" name="テキスト ボックス 13">
            <a:extLst>
              <a:ext uri="{FF2B5EF4-FFF2-40B4-BE49-F238E27FC236}">
                <a16:creationId xmlns:a16="http://schemas.microsoft.com/office/drawing/2014/main" id="{452A69EE-3766-448E-8231-0B4A2C6C90DC}"/>
              </a:ext>
            </a:extLst>
          </p:cNvPr>
          <p:cNvSpPr txBox="1"/>
          <p:nvPr/>
        </p:nvSpPr>
        <p:spPr>
          <a:xfrm>
            <a:off x="0" y="2386290"/>
            <a:ext cx="5638800" cy="369332"/>
          </a:xfrm>
          <a:prstGeom prst="rect">
            <a:avLst/>
          </a:prstGeom>
          <a:noFill/>
        </p:spPr>
        <p:txBody>
          <a:bodyPr wrap="square" rtlCol="0">
            <a:spAutoFit/>
          </a:bodyPr>
          <a:lstStyle/>
          <a:p>
            <a:pPr fontAlgn="base"/>
            <a:r>
              <a:rPr lang="en-US" altLang="ja-JP" b="1" dirty="0"/>
              <a:t>50</a:t>
            </a:r>
            <a:r>
              <a:rPr lang="ja-JP" altLang="en-US" b="1" dirty="0"/>
              <a:t>代 </a:t>
            </a:r>
            <a:r>
              <a:rPr lang="en-US" altLang="ja-JP" b="1" dirty="0"/>
              <a:t>M</a:t>
            </a:r>
            <a:r>
              <a:rPr lang="ja-JP" altLang="en-US" b="1" dirty="0"/>
              <a:t>さん</a:t>
            </a:r>
            <a:r>
              <a:rPr lang="ja-JP" altLang="en-US" dirty="0"/>
              <a:t>（</a:t>
            </a:r>
            <a:r>
              <a:rPr lang="en-US" altLang="ja-JP" dirty="0"/>
              <a:t>ICT</a:t>
            </a:r>
            <a:r>
              <a:rPr lang="ja-JP" altLang="en-US" dirty="0"/>
              <a:t>システム構築・アプリケーションエンジニア）</a:t>
            </a:r>
          </a:p>
        </p:txBody>
      </p:sp>
      <p:sp>
        <p:nvSpPr>
          <p:cNvPr id="15" name="テキスト ボックス 14">
            <a:extLst>
              <a:ext uri="{FF2B5EF4-FFF2-40B4-BE49-F238E27FC236}">
                <a16:creationId xmlns:a16="http://schemas.microsoft.com/office/drawing/2014/main" id="{29DC944D-CC87-4F3F-919C-A974AD68468F}"/>
              </a:ext>
            </a:extLst>
          </p:cNvPr>
          <p:cNvSpPr txBox="1"/>
          <p:nvPr/>
        </p:nvSpPr>
        <p:spPr>
          <a:xfrm>
            <a:off x="223640" y="2737898"/>
            <a:ext cx="8596241" cy="1200329"/>
          </a:xfrm>
          <a:prstGeom prst="rect">
            <a:avLst/>
          </a:prstGeom>
          <a:noFill/>
        </p:spPr>
        <p:txBody>
          <a:bodyPr wrap="square" rtlCol="0">
            <a:spAutoFit/>
          </a:bodyPr>
          <a:lstStyle/>
          <a:p>
            <a:r>
              <a:rPr lang="ja-JP" altLang="en-US" dirty="0">
                <a:solidFill>
                  <a:srgbClr val="0070C0"/>
                </a:solidFill>
              </a:rPr>
              <a:t>マネージャーからエンジニア、データサイエンティストまで、</a:t>
            </a:r>
            <a:r>
              <a:rPr lang="en-US" altLang="ja-JP" dirty="0">
                <a:solidFill>
                  <a:srgbClr val="0070C0"/>
                </a:solidFill>
              </a:rPr>
              <a:t>G</a:t>
            </a:r>
            <a:r>
              <a:rPr lang="ja-JP" altLang="en-US" dirty="0">
                <a:solidFill>
                  <a:srgbClr val="0070C0"/>
                </a:solidFill>
              </a:rPr>
              <a:t>検定は非常に役立つと感じています。</a:t>
            </a:r>
            <a:r>
              <a:rPr lang="en-US" altLang="ja-JP" dirty="0"/>
              <a:t>~</a:t>
            </a:r>
            <a:r>
              <a:rPr lang="ja-JP" altLang="en-US" dirty="0"/>
              <a:t>合格後は、</a:t>
            </a:r>
            <a:r>
              <a:rPr lang="en-US" altLang="ja-JP" dirty="0"/>
              <a:t>G</a:t>
            </a:r>
            <a:r>
              <a:rPr lang="ja-JP" altLang="en-US" dirty="0"/>
              <a:t>検定合格者として、その技術力、および、知見をアピールすることができます。</a:t>
            </a:r>
            <a:r>
              <a:rPr lang="en-US" altLang="ja-JP" dirty="0">
                <a:solidFill>
                  <a:srgbClr val="0070C0"/>
                </a:solidFill>
              </a:rPr>
              <a:t>JDLA</a:t>
            </a:r>
            <a:r>
              <a:rPr lang="ja-JP" altLang="en-US" dirty="0" err="1">
                <a:solidFill>
                  <a:srgbClr val="0070C0"/>
                </a:solidFill>
              </a:rPr>
              <a:t>、</a:t>
            </a:r>
            <a:r>
              <a:rPr lang="ja-JP" altLang="en-US" dirty="0">
                <a:solidFill>
                  <a:srgbClr val="0070C0"/>
                </a:solidFill>
              </a:rPr>
              <a:t>および、</a:t>
            </a:r>
            <a:r>
              <a:rPr lang="en-US" altLang="ja-JP" dirty="0">
                <a:solidFill>
                  <a:srgbClr val="0070C0"/>
                </a:solidFill>
              </a:rPr>
              <a:t>G</a:t>
            </a:r>
            <a:r>
              <a:rPr lang="ja-JP" altLang="en-US" dirty="0">
                <a:solidFill>
                  <a:srgbClr val="0070C0"/>
                </a:solidFill>
              </a:rPr>
              <a:t>検定の知名度は徐々に広がってきており、第三者からの認定の意味は非常に大きい</a:t>
            </a:r>
            <a:r>
              <a:rPr lang="ja-JP" altLang="en-US" dirty="0"/>
              <a:t>ものがあります。</a:t>
            </a:r>
            <a:endParaRPr kumimoji="1" lang="ja-JP" altLang="en-US" dirty="0"/>
          </a:p>
        </p:txBody>
      </p:sp>
      <p:sp>
        <p:nvSpPr>
          <p:cNvPr id="17" name="タイトル 1">
            <a:extLst>
              <a:ext uri="{FF2B5EF4-FFF2-40B4-BE49-F238E27FC236}">
                <a16:creationId xmlns:a16="http://schemas.microsoft.com/office/drawing/2014/main" id="{C9B4A0B8-4B49-47AF-8C62-3C9860402737}"/>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1.1 G</a:t>
            </a:r>
            <a:r>
              <a:rPr lang="ja-JP" altLang="en-US" sz="1800" dirty="0"/>
              <a:t>検定</a:t>
            </a:r>
            <a:endParaRPr lang="en-US" altLang="ja-JP" sz="1800" dirty="0"/>
          </a:p>
        </p:txBody>
      </p:sp>
    </p:spTree>
    <p:extLst>
      <p:ext uri="{BB962C8B-B14F-4D97-AF65-F5344CB8AC3E}">
        <p14:creationId xmlns:p14="http://schemas.microsoft.com/office/powerpoint/2010/main" val="329628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11</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E</a:t>
            </a:r>
            <a:r>
              <a:rPr lang="ja-JP" altLang="en-US" dirty="0"/>
              <a:t>資格概要</a:t>
            </a:r>
            <a:endParaRPr kumimoji="1" lang="ja-JP" altLang="en-US" dirty="0"/>
          </a:p>
        </p:txBody>
      </p:sp>
      <p:sp>
        <p:nvSpPr>
          <p:cNvPr id="22" name="コンテンツ プレースホルダー 2"/>
          <p:cNvSpPr txBox="1">
            <a:spLocks/>
          </p:cNvSpPr>
          <p:nvPr/>
        </p:nvSpPr>
        <p:spPr>
          <a:xfrm>
            <a:off x="0" y="1031916"/>
            <a:ext cx="9144000" cy="3178578"/>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深層学習の理論を理解し、適切な手法を選択して実装する能力や知識を有しているかを</a:t>
            </a:r>
            <a:r>
              <a:rPr lang="ja-JP" altLang="en-US" dirty="0">
                <a:solidFill>
                  <a:srgbClr val="0070C0"/>
                </a:solidFill>
              </a:rPr>
              <a:t>認定する。</a:t>
            </a:r>
            <a:endParaRPr lang="en-US" altLang="ja-JP" dirty="0">
              <a:solidFill>
                <a:srgbClr val="0070C0"/>
              </a:solidFill>
            </a:endParaRPr>
          </a:p>
          <a:p>
            <a:pPr lvl="1"/>
            <a:r>
              <a:rPr lang="ja-JP" altLang="en-US" dirty="0"/>
              <a:t>受験資格：</a:t>
            </a:r>
            <a:r>
              <a:rPr lang="en-US" altLang="ja-JP" dirty="0">
                <a:solidFill>
                  <a:srgbClr val="0070C0"/>
                </a:solidFill>
              </a:rPr>
              <a:t>JDLA</a:t>
            </a:r>
            <a:r>
              <a:rPr lang="ja-JP" altLang="en-US" dirty="0">
                <a:solidFill>
                  <a:srgbClr val="0070C0"/>
                </a:solidFill>
              </a:rPr>
              <a:t>認定プログラム</a:t>
            </a:r>
            <a:r>
              <a:rPr lang="ja-JP" altLang="en-US" dirty="0"/>
              <a:t>を試験日の過去</a:t>
            </a:r>
            <a:r>
              <a:rPr lang="en-US" altLang="ja-JP" dirty="0"/>
              <a:t>2</a:t>
            </a:r>
            <a:r>
              <a:rPr lang="ja-JP" altLang="en-US" dirty="0"/>
              <a:t>年以内に修了していること</a:t>
            </a:r>
            <a:endParaRPr lang="en-US" altLang="ja-JP" dirty="0"/>
          </a:p>
          <a:p>
            <a:pPr lvl="1"/>
            <a:r>
              <a:rPr lang="ja-JP" altLang="en-US" dirty="0"/>
              <a:t>試験時間：</a:t>
            </a:r>
            <a:r>
              <a:rPr lang="en-US" altLang="ja-JP" dirty="0"/>
              <a:t>2</a:t>
            </a:r>
            <a:r>
              <a:rPr lang="ja-JP" altLang="en-US" dirty="0"/>
              <a:t>時間</a:t>
            </a:r>
            <a:endParaRPr lang="en-US" altLang="ja-JP" dirty="0"/>
          </a:p>
          <a:p>
            <a:pPr lvl="1"/>
            <a:r>
              <a:rPr lang="ja-JP" altLang="en-US" dirty="0"/>
              <a:t>問題形式：選択式、</a:t>
            </a:r>
            <a:r>
              <a:rPr lang="en-US" altLang="ja-JP" dirty="0"/>
              <a:t>100</a:t>
            </a:r>
            <a:r>
              <a:rPr lang="ja-JP" altLang="en-US" dirty="0"/>
              <a:t>問程度（指定試験会場実施）</a:t>
            </a:r>
            <a:endParaRPr lang="en-US" altLang="ja-JP" dirty="0"/>
          </a:p>
          <a:p>
            <a:pPr lvl="1"/>
            <a:r>
              <a:rPr lang="ja-JP" altLang="en-US" dirty="0"/>
              <a:t>受験費用：</a:t>
            </a:r>
            <a:r>
              <a:rPr lang="en-US" altLang="ja-JP" dirty="0"/>
              <a:t>33,000</a:t>
            </a:r>
            <a:r>
              <a:rPr lang="ja-JP" altLang="en-US" dirty="0"/>
              <a:t>円</a:t>
            </a:r>
            <a:endParaRPr lang="en-US" altLang="ja-JP" dirty="0"/>
          </a:p>
        </p:txBody>
      </p:sp>
      <p:sp>
        <p:nvSpPr>
          <p:cNvPr id="9" name="吹き出し: 角を丸めた四角形 8">
            <a:extLst>
              <a:ext uri="{FF2B5EF4-FFF2-40B4-BE49-F238E27FC236}">
                <a16:creationId xmlns:a16="http://schemas.microsoft.com/office/drawing/2014/main" id="{49A9428C-319E-4450-A0D7-73C0FEDBBE5B}"/>
              </a:ext>
            </a:extLst>
          </p:cNvPr>
          <p:cNvSpPr/>
          <p:nvPr/>
        </p:nvSpPr>
        <p:spPr>
          <a:xfrm>
            <a:off x="3967853" y="2484866"/>
            <a:ext cx="1208293" cy="335469"/>
          </a:xfrm>
          <a:prstGeom prst="wedgeRoundRectCallout">
            <a:avLst>
              <a:gd name="adj1" fmla="val -35452"/>
              <a:gd name="adj2" fmla="val -73989"/>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後に説明</a:t>
            </a:r>
            <a:endParaRPr kumimoji="1" lang="en-US" altLang="ja-JP" dirty="0"/>
          </a:p>
        </p:txBody>
      </p:sp>
      <p:sp>
        <p:nvSpPr>
          <p:cNvPr id="12" name="タイトル 1">
            <a:extLst>
              <a:ext uri="{FF2B5EF4-FFF2-40B4-BE49-F238E27FC236}">
                <a16:creationId xmlns:a16="http://schemas.microsoft.com/office/drawing/2014/main" id="{2E31B427-B196-400C-8B52-78C177ABCE99}"/>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1.2 E</a:t>
            </a:r>
            <a:r>
              <a:rPr lang="ja-JP" altLang="en-US" sz="1800" dirty="0"/>
              <a:t>資格</a:t>
            </a:r>
            <a:endParaRPr lang="en-US" altLang="ja-JP" sz="1800" dirty="0"/>
          </a:p>
        </p:txBody>
      </p:sp>
    </p:spTree>
    <p:extLst>
      <p:ext uri="{BB962C8B-B14F-4D97-AF65-F5344CB8AC3E}">
        <p14:creationId xmlns:p14="http://schemas.microsoft.com/office/powerpoint/2010/main" val="356051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12</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en-US" altLang="ja-JP" dirty="0"/>
              <a:t>E</a:t>
            </a:r>
            <a:r>
              <a:rPr kumimoji="1" lang="ja-JP" altLang="en-US" dirty="0"/>
              <a:t>資格試験の出題内容</a:t>
            </a:r>
          </a:p>
        </p:txBody>
      </p:sp>
      <p:sp>
        <p:nvSpPr>
          <p:cNvPr id="22" name="コンテンツ プレースホルダー 2"/>
          <p:cNvSpPr txBox="1">
            <a:spLocks/>
          </p:cNvSpPr>
          <p:nvPr/>
        </p:nvSpPr>
        <p:spPr>
          <a:xfrm>
            <a:off x="0" y="982692"/>
            <a:ext cx="9144000" cy="584430"/>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応用数学、機械学習、深層学習、開発・運用の</a:t>
            </a:r>
            <a:r>
              <a:rPr lang="en-US" altLang="ja-JP" dirty="0"/>
              <a:t>4</a:t>
            </a:r>
            <a:r>
              <a:rPr lang="ja-JP" altLang="en-US" dirty="0"/>
              <a:t>パート。</a:t>
            </a:r>
            <a:endParaRPr lang="en-US" altLang="ja-JP" dirty="0"/>
          </a:p>
        </p:txBody>
      </p:sp>
      <p:graphicFrame>
        <p:nvGraphicFramePr>
          <p:cNvPr id="3" name="表 2">
            <a:extLst>
              <a:ext uri="{FF2B5EF4-FFF2-40B4-BE49-F238E27FC236}">
                <a16:creationId xmlns:a16="http://schemas.microsoft.com/office/drawing/2014/main" id="{4295EC9A-3316-4029-98F9-594D444C42DB}"/>
              </a:ext>
            </a:extLst>
          </p:cNvPr>
          <p:cNvGraphicFramePr>
            <a:graphicFrameLocks noGrp="1"/>
          </p:cNvGraphicFramePr>
          <p:nvPr>
            <p:extLst>
              <p:ext uri="{D42A27DB-BD31-4B8C-83A1-F6EECF244321}">
                <p14:modId xmlns:p14="http://schemas.microsoft.com/office/powerpoint/2010/main" val="2998632733"/>
              </p:ext>
            </p:extLst>
          </p:nvPr>
        </p:nvGraphicFramePr>
        <p:xfrm>
          <a:off x="1027991" y="1606132"/>
          <a:ext cx="6911163" cy="741680"/>
        </p:xfrm>
        <a:graphic>
          <a:graphicData uri="http://schemas.openxmlformats.org/drawingml/2006/table">
            <a:tbl>
              <a:tblPr firstRow="1" bandRow="1">
                <a:tableStyleId>{5C22544A-7EE6-4342-B048-85BDC9FD1C3A}</a:tableStyleId>
              </a:tblPr>
              <a:tblGrid>
                <a:gridCol w="2034363">
                  <a:extLst>
                    <a:ext uri="{9D8B030D-6E8A-4147-A177-3AD203B41FA5}">
                      <a16:colId xmlns:a16="http://schemas.microsoft.com/office/drawing/2014/main" val="3577825539"/>
                    </a:ext>
                  </a:extLst>
                </a:gridCol>
                <a:gridCol w="1219200">
                  <a:extLst>
                    <a:ext uri="{9D8B030D-6E8A-4147-A177-3AD203B41FA5}">
                      <a16:colId xmlns:a16="http://schemas.microsoft.com/office/drawing/2014/main" val="2670136515"/>
                    </a:ext>
                  </a:extLst>
                </a:gridCol>
                <a:gridCol w="1219200">
                  <a:extLst>
                    <a:ext uri="{9D8B030D-6E8A-4147-A177-3AD203B41FA5}">
                      <a16:colId xmlns:a16="http://schemas.microsoft.com/office/drawing/2014/main" val="990992276"/>
                    </a:ext>
                  </a:extLst>
                </a:gridCol>
                <a:gridCol w="1219200">
                  <a:extLst>
                    <a:ext uri="{9D8B030D-6E8A-4147-A177-3AD203B41FA5}">
                      <a16:colId xmlns:a16="http://schemas.microsoft.com/office/drawing/2014/main" val="4096581973"/>
                    </a:ext>
                  </a:extLst>
                </a:gridCol>
                <a:gridCol w="1219200">
                  <a:extLst>
                    <a:ext uri="{9D8B030D-6E8A-4147-A177-3AD203B41FA5}">
                      <a16:colId xmlns:a16="http://schemas.microsoft.com/office/drawing/2014/main" val="1035647037"/>
                    </a:ext>
                  </a:extLst>
                </a:gridCol>
              </a:tblGrid>
              <a:tr h="370840">
                <a:tc>
                  <a:txBody>
                    <a:bodyPr/>
                    <a:lstStyle/>
                    <a:p>
                      <a:pPr algn="ctr"/>
                      <a:r>
                        <a:rPr kumimoji="1" lang="en-US" altLang="ja-JP"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応用数学</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機械学習</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深層学習</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開発・運用</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468971"/>
                  </a:ext>
                </a:extLst>
              </a:tr>
              <a:tr h="370840">
                <a:tc>
                  <a:txBody>
                    <a:bodyPr/>
                    <a:lstStyle/>
                    <a:p>
                      <a:pPr algn="ctr"/>
                      <a:r>
                        <a:rPr kumimoji="1" lang="ja-JP" altLang="en-US" dirty="0"/>
                        <a:t>ボリューム比</a:t>
                      </a:r>
                      <a:r>
                        <a:rPr kumimoji="1" lang="en-US" altLang="ja-JP" dirty="0"/>
                        <a:t>(</a:t>
                      </a:r>
                      <a:r>
                        <a:rPr kumimoji="1" lang="ja-JP" altLang="en-US" dirty="0"/>
                        <a:t>感覚</a:t>
                      </a: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4671753"/>
                  </a:ext>
                </a:extLst>
              </a:tr>
            </a:tbl>
          </a:graphicData>
        </a:graphic>
      </p:graphicFrame>
      <p:sp>
        <p:nvSpPr>
          <p:cNvPr id="8" name="タイトル 1">
            <a:extLst>
              <a:ext uri="{FF2B5EF4-FFF2-40B4-BE49-F238E27FC236}">
                <a16:creationId xmlns:a16="http://schemas.microsoft.com/office/drawing/2014/main" id="{920A7DB8-555B-47E7-AD8E-45C16B1DAE86}"/>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1.2 E</a:t>
            </a:r>
            <a:r>
              <a:rPr lang="ja-JP" altLang="en-US" sz="1800" dirty="0"/>
              <a:t>資格</a:t>
            </a:r>
            <a:endParaRPr lang="en-US" altLang="ja-JP" sz="1800" dirty="0"/>
          </a:p>
        </p:txBody>
      </p:sp>
      <p:sp>
        <p:nvSpPr>
          <p:cNvPr id="9" name="テキスト ボックス 8">
            <a:extLst>
              <a:ext uri="{FF2B5EF4-FFF2-40B4-BE49-F238E27FC236}">
                <a16:creationId xmlns:a16="http://schemas.microsoft.com/office/drawing/2014/main" id="{675E761A-F12D-46FD-BF26-0EDAE726E3AA}"/>
              </a:ext>
            </a:extLst>
          </p:cNvPr>
          <p:cNvSpPr txBox="1"/>
          <p:nvPr/>
        </p:nvSpPr>
        <p:spPr>
          <a:xfrm>
            <a:off x="223640" y="5907746"/>
            <a:ext cx="7447280" cy="369332"/>
          </a:xfrm>
          <a:prstGeom prst="rect">
            <a:avLst/>
          </a:prstGeom>
          <a:noFill/>
        </p:spPr>
        <p:txBody>
          <a:bodyPr wrap="square" rtlCol="0">
            <a:spAutoFit/>
          </a:bodyPr>
          <a:lstStyle/>
          <a:p>
            <a:r>
              <a:rPr lang="en-US" altLang="ja-JP" dirty="0"/>
              <a:t>※</a:t>
            </a:r>
            <a:r>
              <a:rPr lang="ja-JP" altLang="en-US" dirty="0"/>
              <a:t>詳細は熊谷が</a:t>
            </a:r>
            <a:r>
              <a:rPr lang="en-US" altLang="ja-JP" dirty="0" err="1"/>
              <a:t>Qiita</a:t>
            </a:r>
            <a:r>
              <a:rPr lang="ja-JP" altLang="en-US" dirty="0"/>
              <a:t>でまとめている（補足資料）</a:t>
            </a:r>
            <a:endParaRPr kumimoji="1" lang="ja-JP" altLang="en-US" dirty="0">
              <a:solidFill>
                <a:srgbClr val="00B0F0"/>
              </a:solidFill>
            </a:endParaRPr>
          </a:p>
        </p:txBody>
      </p:sp>
      <p:graphicFrame>
        <p:nvGraphicFramePr>
          <p:cNvPr id="10" name="表 9">
            <a:extLst>
              <a:ext uri="{FF2B5EF4-FFF2-40B4-BE49-F238E27FC236}">
                <a16:creationId xmlns:a16="http://schemas.microsoft.com/office/drawing/2014/main" id="{4B82528D-E96C-4887-989A-DC5FDCABE2E0}"/>
              </a:ext>
            </a:extLst>
          </p:cNvPr>
          <p:cNvGraphicFramePr>
            <a:graphicFrameLocks noGrp="1"/>
          </p:cNvGraphicFramePr>
          <p:nvPr>
            <p:extLst>
              <p:ext uri="{D42A27DB-BD31-4B8C-83A1-F6EECF244321}">
                <p14:modId xmlns:p14="http://schemas.microsoft.com/office/powerpoint/2010/main" val="3655937333"/>
              </p:ext>
            </p:extLst>
          </p:nvPr>
        </p:nvGraphicFramePr>
        <p:xfrm>
          <a:off x="428936" y="2521040"/>
          <a:ext cx="8286128" cy="2763520"/>
        </p:xfrm>
        <a:graphic>
          <a:graphicData uri="http://schemas.openxmlformats.org/drawingml/2006/table">
            <a:tbl>
              <a:tblPr firstRow="1" bandRow="1">
                <a:tableStyleId>{5C22544A-7EE6-4342-B048-85BDC9FD1C3A}</a:tableStyleId>
              </a:tblPr>
              <a:tblGrid>
                <a:gridCol w="1290083">
                  <a:extLst>
                    <a:ext uri="{9D8B030D-6E8A-4147-A177-3AD203B41FA5}">
                      <a16:colId xmlns:a16="http://schemas.microsoft.com/office/drawing/2014/main" val="2670136515"/>
                    </a:ext>
                  </a:extLst>
                </a:gridCol>
                <a:gridCol w="6996045">
                  <a:extLst>
                    <a:ext uri="{9D8B030D-6E8A-4147-A177-3AD203B41FA5}">
                      <a16:colId xmlns:a16="http://schemas.microsoft.com/office/drawing/2014/main" val="990992276"/>
                    </a:ext>
                  </a:extLst>
                </a:gridCol>
              </a:tblGrid>
              <a:tr h="370840">
                <a:tc>
                  <a:txBody>
                    <a:bodyPr/>
                    <a:lstStyle/>
                    <a:p>
                      <a:pPr algn="ctr"/>
                      <a:r>
                        <a:rPr kumimoji="1" lang="ja-JP" altLang="en-US" dirty="0"/>
                        <a:t>パート</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内容</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468971"/>
                  </a:ext>
                </a:extLst>
              </a:tr>
              <a:tr h="370840">
                <a:tc>
                  <a:txBody>
                    <a:bodyPr/>
                    <a:lstStyle/>
                    <a:p>
                      <a:pPr algn="ctr"/>
                      <a:r>
                        <a:rPr kumimoji="1" lang="ja-JP" altLang="en-US" dirty="0"/>
                        <a:t>応用数学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線形代数、確率・統計、情報理論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4671753"/>
                  </a:ext>
                </a:extLst>
              </a:tr>
              <a:tr h="370840">
                <a:tc>
                  <a:txBody>
                    <a:bodyPr/>
                    <a:lstStyle/>
                    <a:p>
                      <a:pPr algn="ctr"/>
                      <a:r>
                        <a:rPr kumimoji="1" lang="ja-JP" altLang="en-US" dirty="0"/>
                        <a:t>機械学習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機械学習の基礎、モデル作成・評価・改善、教師有り学習、教師無し学習、強化学習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8197645"/>
                  </a:ext>
                </a:extLst>
              </a:tr>
              <a:tr h="370840">
                <a:tc>
                  <a:txBody>
                    <a:bodyPr/>
                    <a:lstStyle/>
                    <a:p>
                      <a:pPr algn="ctr"/>
                      <a:r>
                        <a:rPr kumimoji="1" lang="ja-JP" altLang="en-US" dirty="0"/>
                        <a:t>深層学習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順伝播・逆伝播、最適化、</a:t>
                      </a:r>
                      <a:r>
                        <a:rPr kumimoji="1" lang="en-US" altLang="ja-JP" dirty="0"/>
                        <a:t>CNN(</a:t>
                      </a:r>
                      <a:r>
                        <a:rPr kumimoji="1" lang="ja-JP" altLang="en-US" dirty="0"/>
                        <a:t>画像認識</a:t>
                      </a:r>
                      <a:r>
                        <a:rPr kumimoji="1" lang="en-US" altLang="ja-JP" dirty="0"/>
                        <a:t>)</a:t>
                      </a:r>
                      <a:r>
                        <a:rPr kumimoji="1" lang="ja-JP" altLang="en-US" dirty="0" err="1"/>
                        <a:t>、</a:t>
                      </a:r>
                      <a:r>
                        <a:rPr kumimoji="1" lang="en-US" altLang="ja-JP" dirty="0"/>
                        <a:t>RNN</a:t>
                      </a:r>
                      <a:r>
                        <a:rPr kumimoji="1" lang="ja-JP" altLang="en-US" dirty="0" err="1"/>
                        <a:t>、</a:t>
                      </a:r>
                      <a:r>
                        <a:rPr kumimoji="1" lang="ja-JP" altLang="en-US" dirty="0"/>
                        <a:t>自然言語処理、</a:t>
                      </a:r>
                      <a:endParaRPr kumimoji="1" lang="en-US" altLang="ja-JP" dirty="0"/>
                    </a:p>
                    <a:p>
                      <a:pPr algn="l"/>
                      <a:r>
                        <a:rPr kumimoji="1" lang="ja-JP" altLang="en-US" dirty="0"/>
                        <a:t>生成モデル</a:t>
                      </a:r>
                      <a:r>
                        <a:rPr kumimoji="1" lang="en-US" altLang="ja-JP" dirty="0"/>
                        <a:t>(GAN)</a:t>
                      </a:r>
                      <a:r>
                        <a:rPr kumimoji="1" lang="ja-JP" altLang="en-US" dirty="0" err="1"/>
                        <a:t>、</a:t>
                      </a:r>
                      <a:r>
                        <a:rPr kumimoji="1" lang="ja-JP" altLang="en-US" dirty="0"/>
                        <a:t>深層強化学習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0860130"/>
                  </a:ext>
                </a:extLst>
              </a:tr>
              <a:tr h="370840">
                <a:tc>
                  <a:txBody>
                    <a:bodyPr/>
                    <a:lstStyle/>
                    <a:p>
                      <a:pPr algn="ctr"/>
                      <a:r>
                        <a:rPr kumimoji="1" lang="ja-JP" altLang="en-US" dirty="0"/>
                        <a:t>開発・運用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開発環境、モデル圧縮、分散深層学習・並列化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323703"/>
                  </a:ext>
                </a:extLst>
              </a:tr>
              <a:tr h="370840">
                <a:tc>
                  <a:txBody>
                    <a:bodyPr/>
                    <a:lstStyle/>
                    <a:p>
                      <a:pPr algn="ctr"/>
                      <a:r>
                        <a:rPr kumimoji="1" lang="en-US" altLang="ja-JP" dirty="0"/>
                        <a:t>python</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dirty="0"/>
                        <a:t>python</a:t>
                      </a:r>
                      <a:r>
                        <a:rPr kumimoji="1" lang="ja-JP" altLang="en-US" dirty="0"/>
                        <a:t>モジュール、</a:t>
                      </a:r>
                      <a:r>
                        <a:rPr kumimoji="1" lang="en-US" altLang="ja-JP" dirty="0" err="1"/>
                        <a:t>numpy</a:t>
                      </a:r>
                      <a:r>
                        <a:rPr kumimoji="1" lang="ja-JP" altLang="en-US" dirty="0"/>
                        <a:t>メソッド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5552305"/>
                  </a:ext>
                </a:extLst>
              </a:tr>
            </a:tbl>
          </a:graphicData>
        </a:graphic>
      </p:graphicFrame>
      <p:sp>
        <p:nvSpPr>
          <p:cNvPr id="11" name="吹き出し: 角を丸めた四角形 10">
            <a:extLst>
              <a:ext uri="{FF2B5EF4-FFF2-40B4-BE49-F238E27FC236}">
                <a16:creationId xmlns:a16="http://schemas.microsoft.com/office/drawing/2014/main" id="{32C6C3D4-1685-4D7B-964E-1FABCE24E9C4}"/>
              </a:ext>
            </a:extLst>
          </p:cNvPr>
          <p:cNvSpPr/>
          <p:nvPr/>
        </p:nvSpPr>
        <p:spPr>
          <a:xfrm>
            <a:off x="5550196" y="2609787"/>
            <a:ext cx="3522921" cy="627317"/>
          </a:xfrm>
          <a:prstGeom prst="wedgeRoundRectCallout">
            <a:avLst>
              <a:gd name="adj1" fmla="val -58327"/>
              <a:gd name="adj2" fmla="val 33016"/>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一部、行列・微分計算などは必要だが、大学入試程の計算問題はない</a:t>
            </a:r>
            <a:endParaRPr lang="en-US" altLang="ja-JP" dirty="0"/>
          </a:p>
        </p:txBody>
      </p:sp>
      <p:sp>
        <p:nvSpPr>
          <p:cNvPr id="12" name="吹き出し: 角を丸めた四角形 11">
            <a:extLst>
              <a:ext uri="{FF2B5EF4-FFF2-40B4-BE49-F238E27FC236}">
                <a16:creationId xmlns:a16="http://schemas.microsoft.com/office/drawing/2014/main" id="{F767D752-6727-4FAB-A4CE-377FA16A362D}"/>
              </a:ext>
            </a:extLst>
          </p:cNvPr>
          <p:cNvSpPr/>
          <p:nvPr/>
        </p:nvSpPr>
        <p:spPr>
          <a:xfrm>
            <a:off x="4568456" y="5280429"/>
            <a:ext cx="4504661" cy="627317"/>
          </a:xfrm>
          <a:prstGeom prst="wedgeRoundRectCallout">
            <a:avLst>
              <a:gd name="adj1" fmla="val -40117"/>
              <a:gd name="adj2" fmla="val -72069"/>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全パートに跨って出題、コードの一部が空白になっており、正しい処理をするコードを選択する</a:t>
            </a:r>
            <a:endParaRPr lang="en-US" altLang="ja-JP" dirty="0"/>
          </a:p>
        </p:txBody>
      </p:sp>
    </p:spTree>
    <p:extLst>
      <p:ext uri="{BB962C8B-B14F-4D97-AF65-F5344CB8AC3E}">
        <p14:creationId xmlns:p14="http://schemas.microsoft.com/office/powerpoint/2010/main" val="277334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13</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E</a:t>
            </a:r>
            <a:r>
              <a:rPr lang="ja-JP" altLang="en-US" dirty="0"/>
              <a:t>資格の例題１</a:t>
            </a:r>
            <a:endParaRPr kumimoji="1" lang="ja-JP" altLang="en-US" dirty="0"/>
          </a:p>
        </p:txBody>
      </p:sp>
      <p:sp>
        <p:nvSpPr>
          <p:cNvPr id="10" name="テキスト ボックス 9">
            <a:extLst>
              <a:ext uri="{FF2B5EF4-FFF2-40B4-BE49-F238E27FC236}">
                <a16:creationId xmlns:a16="http://schemas.microsoft.com/office/drawing/2014/main" id="{9CF34B93-BBCE-4A2D-A713-5253A4379572}"/>
              </a:ext>
            </a:extLst>
          </p:cNvPr>
          <p:cNvSpPr txBox="1"/>
          <p:nvPr/>
        </p:nvSpPr>
        <p:spPr>
          <a:xfrm>
            <a:off x="223640" y="754901"/>
            <a:ext cx="8463161" cy="646331"/>
          </a:xfrm>
          <a:prstGeom prst="rect">
            <a:avLst/>
          </a:prstGeom>
          <a:noFill/>
        </p:spPr>
        <p:txBody>
          <a:bodyPr wrap="square" rtlCol="0">
            <a:spAutoFit/>
          </a:bodyPr>
          <a:lstStyle/>
          <a:p>
            <a:r>
              <a:rPr lang="en-US" altLang="ja-JP" dirty="0"/>
              <a:t>Q. </a:t>
            </a:r>
            <a:r>
              <a:rPr lang="ja-JP" altLang="en-US" dirty="0"/>
              <a:t>モデルの学習を行うと、過剰適合や過少適合という状況になる場合がある。過剰適合・過少適合している場合の対応として適切でないものを</a:t>
            </a:r>
            <a:r>
              <a:rPr lang="en-US" altLang="ja-JP" dirty="0"/>
              <a:t>1</a:t>
            </a:r>
            <a:r>
              <a:rPr lang="ja-JP" altLang="en-US" dirty="0"/>
              <a:t>つ選べ。</a:t>
            </a:r>
            <a:endParaRPr kumimoji="1" lang="ja-JP" altLang="en-US" dirty="0"/>
          </a:p>
        </p:txBody>
      </p:sp>
      <p:sp>
        <p:nvSpPr>
          <p:cNvPr id="11" name="テキスト ボックス 10">
            <a:extLst>
              <a:ext uri="{FF2B5EF4-FFF2-40B4-BE49-F238E27FC236}">
                <a16:creationId xmlns:a16="http://schemas.microsoft.com/office/drawing/2014/main" id="{A4DF3767-883E-40DC-8695-931AF63FB8F3}"/>
              </a:ext>
            </a:extLst>
          </p:cNvPr>
          <p:cNvSpPr txBox="1"/>
          <p:nvPr/>
        </p:nvSpPr>
        <p:spPr>
          <a:xfrm>
            <a:off x="6599275" y="1551470"/>
            <a:ext cx="2485886" cy="646331"/>
          </a:xfrm>
          <a:prstGeom prst="rect">
            <a:avLst/>
          </a:prstGeom>
          <a:noFill/>
        </p:spPr>
        <p:txBody>
          <a:bodyPr wrap="square" rtlCol="0">
            <a:spAutoFit/>
          </a:bodyPr>
          <a:lstStyle/>
          <a:p>
            <a:pPr algn="ctr"/>
            <a:r>
              <a:rPr lang="ja-JP" altLang="en-US" dirty="0">
                <a:solidFill>
                  <a:srgbClr val="00B0F0"/>
                </a:solidFill>
              </a:rPr>
              <a:t>データ解析でよく起こる</a:t>
            </a:r>
            <a:endParaRPr lang="en-US" altLang="ja-JP" dirty="0">
              <a:solidFill>
                <a:srgbClr val="00B0F0"/>
              </a:solidFill>
            </a:endParaRPr>
          </a:p>
          <a:p>
            <a:pPr algn="ctr"/>
            <a:r>
              <a:rPr lang="ja-JP" altLang="en-US" dirty="0">
                <a:solidFill>
                  <a:srgbClr val="00B0F0"/>
                </a:solidFill>
              </a:rPr>
              <a:t>状況での対応が問われる</a:t>
            </a:r>
            <a:endParaRPr kumimoji="1" lang="ja-JP" altLang="en-US" dirty="0">
              <a:solidFill>
                <a:srgbClr val="00B0F0"/>
              </a:solidFill>
            </a:endParaRPr>
          </a:p>
        </p:txBody>
      </p:sp>
      <p:sp>
        <p:nvSpPr>
          <p:cNvPr id="12" name="テキスト ボックス 11">
            <a:extLst>
              <a:ext uri="{FF2B5EF4-FFF2-40B4-BE49-F238E27FC236}">
                <a16:creationId xmlns:a16="http://schemas.microsoft.com/office/drawing/2014/main" id="{1D66FFFE-C2A2-4214-A8FD-276F34DFEC4A}"/>
              </a:ext>
            </a:extLst>
          </p:cNvPr>
          <p:cNvSpPr txBox="1"/>
          <p:nvPr/>
        </p:nvSpPr>
        <p:spPr>
          <a:xfrm>
            <a:off x="223640" y="1371351"/>
            <a:ext cx="8463161" cy="1200329"/>
          </a:xfrm>
          <a:prstGeom prst="rect">
            <a:avLst/>
          </a:prstGeom>
          <a:noFill/>
        </p:spPr>
        <p:txBody>
          <a:bodyPr wrap="square" rtlCol="0">
            <a:spAutoFit/>
          </a:bodyPr>
          <a:lstStyle/>
          <a:p>
            <a:pPr marL="342900" indent="-342900">
              <a:buAutoNum type="arabicPeriod"/>
            </a:pPr>
            <a:r>
              <a:rPr lang="ja-JP" altLang="en-US" dirty="0"/>
              <a:t>決定木のモデルが過剰適合していたので、木の深さを浅くした</a:t>
            </a:r>
            <a:endParaRPr lang="en-US" altLang="ja-JP" dirty="0"/>
          </a:p>
          <a:p>
            <a:pPr marL="342900" indent="-342900">
              <a:buAutoNum type="arabicPeriod"/>
            </a:pPr>
            <a:r>
              <a:rPr lang="ja-JP" altLang="en-US" dirty="0"/>
              <a:t>線型回帰のモデルが過剰適合していたので、正則化項を追加した</a:t>
            </a:r>
            <a:endParaRPr lang="en-US" altLang="ja-JP" dirty="0"/>
          </a:p>
          <a:p>
            <a:pPr marL="342900" indent="-342900">
              <a:buAutoNum type="arabicPeriod"/>
            </a:pPr>
            <a:r>
              <a:rPr kumimoji="1" lang="en-US" altLang="ja-JP" dirty="0"/>
              <a:t>NN</a:t>
            </a:r>
            <a:r>
              <a:rPr kumimoji="1" lang="ja-JP" altLang="en-US" dirty="0"/>
              <a:t>のモデルが過少適合していたので、層数を増やした</a:t>
            </a:r>
            <a:endParaRPr kumimoji="1" lang="en-US" altLang="ja-JP" dirty="0"/>
          </a:p>
          <a:p>
            <a:pPr marL="342900" indent="-342900">
              <a:buAutoNum type="arabicPeriod"/>
            </a:pPr>
            <a:r>
              <a:rPr lang="ja-JP" altLang="en-US" dirty="0"/>
              <a:t>ランダムフォレストのモデルが過少適合していたので、特徴量を標準化した</a:t>
            </a:r>
            <a:endParaRPr kumimoji="1" lang="ja-JP" altLang="en-US" dirty="0"/>
          </a:p>
        </p:txBody>
      </p:sp>
      <p:sp>
        <p:nvSpPr>
          <p:cNvPr id="13" name="テキスト ボックス 12">
            <a:extLst>
              <a:ext uri="{FF2B5EF4-FFF2-40B4-BE49-F238E27FC236}">
                <a16:creationId xmlns:a16="http://schemas.microsoft.com/office/drawing/2014/main" id="{7D90FB18-A290-4DE2-8006-1C98507A35B4}"/>
              </a:ext>
            </a:extLst>
          </p:cNvPr>
          <p:cNvSpPr txBox="1"/>
          <p:nvPr/>
        </p:nvSpPr>
        <p:spPr>
          <a:xfrm>
            <a:off x="106327" y="2561198"/>
            <a:ext cx="8978834" cy="923330"/>
          </a:xfrm>
          <a:prstGeom prst="rect">
            <a:avLst/>
          </a:prstGeom>
          <a:noFill/>
        </p:spPr>
        <p:txBody>
          <a:bodyPr wrap="square" rtlCol="0">
            <a:spAutoFit/>
          </a:bodyPr>
          <a:lstStyle/>
          <a:p>
            <a:r>
              <a:rPr lang="en-US" altLang="ja-JP" dirty="0"/>
              <a:t>Q. 2012</a:t>
            </a:r>
            <a:r>
              <a:rPr lang="ja-JP" altLang="en-US" dirty="0"/>
              <a:t>年に、大規模画像認識のコンペティション</a:t>
            </a:r>
            <a:r>
              <a:rPr lang="en-US" altLang="ja-JP" dirty="0"/>
              <a:t>ILSVRC</a:t>
            </a:r>
            <a:r>
              <a:rPr lang="ja-JP" altLang="en-US" dirty="0"/>
              <a:t>で、</a:t>
            </a:r>
            <a:r>
              <a:rPr lang="en-US" altLang="ja-JP" dirty="0" err="1"/>
              <a:t>AlexNet</a:t>
            </a:r>
            <a:r>
              <a:rPr lang="ja-JP" altLang="en-US" dirty="0"/>
              <a:t>が優勝して以降、画像分類の分野では高性能な</a:t>
            </a:r>
            <a:r>
              <a:rPr lang="en-US" altLang="ja-JP" dirty="0"/>
              <a:t>CNN</a:t>
            </a:r>
            <a:r>
              <a:rPr lang="ja-JP" altLang="en-US" dirty="0"/>
              <a:t>構造が数多く提案されている。以下の表は画像分類における高性能な</a:t>
            </a:r>
            <a:r>
              <a:rPr lang="en-US" altLang="ja-JP" dirty="0"/>
              <a:t>CNN</a:t>
            </a:r>
            <a:r>
              <a:rPr lang="ja-JP" altLang="en-US" dirty="0"/>
              <a:t>構造とその特徴をまとめたものである。表の空欄に当てはまる選択肢をそれぞれ</a:t>
            </a:r>
            <a:r>
              <a:rPr lang="en-US" altLang="ja-JP" dirty="0"/>
              <a:t>1</a:t>
            </a:r>
            <a:r>
              <a:rPr lang="ja-JP" altLang="en-US" dirty="0" err="1"/>
              <a:t>つずつ</a:t>
            </a:r>
            <a:r>
              <a:rPr lang="ja-JP" altLang="en-US" dirty="0"/>
              <a:t>選べ。</a:t>
            </a:r>
            <a:endParaRPr kumimoji="1" lang="ja-JP" altLang="en-US" dirty="0"/>
          </a:p>
        </p:txBody>
      </p:sp>
      <p:graphicFrame>
        <p:nvGraphicFramePr>
          <p:cNvPr id="2" name="表 1">
            <a:extLst>
              <a:ext uri="{FF2B5EF4-FFF2-40B4-BE49-F238E27FC236}">
                <a16:creationId xmlns:a16="http://schemas.microsoft.com/office/drawing/2014/main" id="{9EA751A9-13E9-49C4-AAB8-7252956E52D8}"/>
              </a:ext>
            </a:extLst>
          </p:cNvPr>
          <p:cNvGraphicFramePr>
            <a:graphicFrameLocks noGrp="1"/>
          </p:cNvGraphicFramePr>
          <p:nvPr>
            <p:extLst>
              <p:ext uri="{D42A27DB-BD31-4B8C-83A1-F6EECF244321}">
                <p14:modId xmlns:p14="http://schemas.microsoft.com/office/powerpoint/2010/main" val="2453934612"/>
              </p:ext>
            </p:extLst>
          </p:nvPr>
        </p:nvGraphicFramePr>
        <p:xfrm>
          <a:off x="106327" y="3484528"/>
          <a:ext cx="6223589" cy="2651760"/>
        </p:xfrm>
        <a:graphic>
          <a:graphicData uri="http://schemas.openxmlformats.org/drawingml/2006/table">
            <a:tbl>
              <a:tblPr firstRow="1" bandRow="1">
                <a:tableStyleId>{5C22544A-7EE6-4342-B048-85BDC9FD1C3A}</a:tableStyleId>
              </a:tblPr>
              <a:tblGrid>
                <a:gridCol w="627322">
                  <a:extLst>
                    <a:ext uri="{9D8B030D-6E8A-4147-A177-3AD203B41FA5}">
                      <a16:colId xmlns:a16="http://schemas.microsoft.com/office/drawing/2014/main" val="1247040874"/>
                    </a:ext>
                  </a:extLst>
                </a:gridCol>
                <a:gridCol w="5596267">
                  <a:extLst>
                    <a:ext uri="{9D8B030D-6E8A-4147-A177-3AD203B41FA5}">
                      <a16:colId xmlns:a16="http://schemas.microsoft.com/office/drawing/2014/main" val="196110055"/>
                    </a:ext>
                  </a:extLst>
                </a:gridCol>
              </a:tblGrid>
              <a:tr h="152057">
                <a:tc>
                  <a:txBody>
                    <a:bodyPr/>
                    <a:lstStyle/>
                    <a:p>
                      <a:pPr algn="ctr"/>
                      <a:r>
                        <a:rPr kumimoji="1" lang="ja-JP" altLang="en-US" sz="1600" dirty="0"/>
                        <a:t>名称</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sz="1600" dirty="0"/>
                        <a:t>特徴</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9536641"/>
                  </a:ext>
                </a:extLst>
              </a:tr>
              <a:tr h="262643">
                <a:tc>
                  <a:txBody>
                    <a:bodyPr/>
                    <a:lstStyle/>
                    <a:p>
                      <a:pPr algn="ctr"/>
                      <a:r>
                        <a:rPr kumimoji="1" lang="en-US" altLang="ja-JP" sz="1600" dirty="0"/>
                        <a:t>(</a:t>
                      </a:r>
                      <a:r>
                        <a:rPr kumimoji="1" lang="ja-JP" altLang="en-US" sz="1600" dirty="0"/>
                        <a:t>ア</a:t>
                      </a: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フィルタサイズ</a:t>
                      </a:r>
                      <a:r>
                        <a:rPr kumimoji="1" lang="en-US" altLang="ja-JP" sz="1600" dirty="0"/>
                        <a:t>3×3</a:t>
                      </a:r>
                      <a:r>
                        <a:rPr kumimoji="1" lang="ja-JP" altLang="en-US" sz="1600" dirty="0"/>
                        <a:t>の層を複数積み重ねることで、大きなフィルタで畳み込むのと同等な結果を、少ないパラメータで実現する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8679859"/>
                  </a:ext>
                </a:extLst>
              </a:tr>
              <a:tr h="262643">
                <a:tc>
                  <a:txBody>
                    <a:bodyPr/>
                    <a:lstStyle/>
                    <a:p>
                      <a:pPr algn="ctr"/>
                      <a:r>
                        <a:rPr kumimoji="1" lang="en-US" altLang="ja-JP" sz="1600" dirty="0"/>
                        <a:t>(</a:t>
                      </a:r>
                      <a:r>
                        <a:rPr kumimoji="1" lang="ja-JP" altLang="en-US" sz="1600" dirty="0"/>
                        <a:t>イ</a:t>
                      </a: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フィルタサイズの異なる畳み込み層を並列に配置し、それぞれの結果をチャンネル方向～勾配消失を回避している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8982260"/>
                  </a:ext>
                </a:extLst>
              </a:tr>
              <a:tr h="262643">
                <a:tc>
                  <a:txBody>
                    <a:bodyPr/>
                    <a:lstStyle/>
                    <a:p>
                      <a:pPr algn="ctr"/>
                      <a:r>
                        <a:rPr kumimoji="1" lang="en-US" altLang="ja-JP" sz="1600" dirty="0"/>
                        <a:t>(</a:t>
                      </a:r>
                      <a:r>
                        <a:rPr kumimoji="1" lang="ja-JP" altLang="en-US" sz="1600" dirty="0"/>
                        <a:t>ウ</a:t>
                      </a: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特徴マップ同士を足し合わせるショートカット結合を導入することで、</a:t>
                      </a:r>
                      <a:r>
                        <a:rPr kumimoji="1" lang="en-US" altLang="ja-JP" sz="1600" dirty="0"/>
                        <a:t>100</a:t>
                      </a:r>
                      <a:r>
                        <a:rPr kumimoji="1" lang="ja-JP" altLang="en-US" sz="1600" dirty="0"/>
                        <a:t>層を超える非常に深い</a:t>
                      </a:r>
                      <a:r>
                        <a:rPr kumimoji="1" lang="en-US" altLang="ja-JP" sz="1600" dirty="0"/>
                        <a:t>NN</a:t>
                      </a:r>
                      <a:r>
                        <a:rPr kumimoji="1" lang="ja-JP" altLang="en-US" sz="1600" dirty="0"/>
                        <a:t>においても学習を可能にした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7124198"/>
                  </a:ext>
                </a:extLst>
              </a:tr>
              <a:tr h="262643">
                <a:tc>
                  <a:txBody>
                    <a:bodyPr/>
                    <a:lstStyle/>
                    <a:p>
                      <a:pPr algn="ctr"/>
                      <a:r>
                        <a:rPr kumimoji="1" lang="en-US" altLang="ja-JP" sz="1600" dirty="0"/>
                        <a:t>(</a:t>
                      </a:r>
                      <a:r>
                        <a:rPr kumimoji="1" lang="ja-JP" altLang="en-US" sz="1600" dirty="0"/>
                        <a:t>エ</a:t>
                      </a: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あるブロック内の畳み込み層は、そのブロック内ですでに作られた特徴マップ全てをチャンネル～少ないパラメータでの性能向上を実現した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7951487"/>
                  </a:ext>
                </a:extLst>
              </a:tr>
            </a:tbl>
          </a:graphicData>
        </a:graphic>
      </p:graphicFrame>
      <p:sp>
        <p:nvSpPr>
          <p:cNvPr id="14" name="テキスト ボックス 13">
            <a:extLst>
              <a:ext uri="{FF2B5EF4-FFF2-40B4-BE49-F238E27FC236}">
                <a16:creationId xmlns:a16="http://schemas.microsoft.com/office/drawing/2014/main" id="{1EA4186B-B8FC-48E3-8CF4-0B1EC4CBB127}"/>
              </a:ext>
            </a:extLst>
          </p:cNvPr>
          <p:cNvSpPr txBox="1"/>
          <p:nvPr/>
        </p:nvSpPr>
        <p:spPr>
          <a:xfrm>
            <a:off x="6825036" y="3642528"/>
            <a:ext cx="1765004" cy="1200329"/>
          </a:xfrm>
          <a:prstGeom prst="rect">
            <a:avLst/>
          </a:prstGeom>
          <a:noFill/>
        </p:spPr>
        <p:txBody>
          <a:bodyPr wrap="square" rtlCol="0">
            <a:spAutoFit/>
          </a:bodyPr>
          <a:lstStyle/>
          <a:p>
            <a:pPr marL="342900" indent="-342900">
              <a:buAutoNum type="arabicPeriod"/>
            </a:pPr>
            <a:r>
              <a:rPr lang="en-US" altLang="ja-JP" dirty="0"/>
              <a:t>VGG</a:t>
            </a:r>
          </a:p>
          <a:p>
            <a:pPr marL="342900" indent="-342900">
              <a:buAutoNum type="arabicPeriod"/>
            </a:pPr>
            <a:r>
              <a:rPr lang="en-US" altLang="ja-JP" dirty="0" err="1"/>
              <a:t>GoogLeNet</a:t>
            </a:r>
            <a:endParaRPr lang="en-US" altLang="ja-JP" dirty="0"/>
          </a:p>
          <a:p>
            <a:pPr marL="342900" indent="-342900">
              <a:buAutoNum type="arabicPeriod"/>
            </a:pPr>
            <a:r>
              <a:rPr kumimoji="1" lang="en-US" altLang="ja-JP" dirty="0" err="1"/>
              <a:t>DenseNet</a:t>
            </a:r>
            <a:endParaRPr kumimoji="1" lang="en-US" altLang="ja-JP" dirty="0"/>
          </a:p>
          <a:p>
            <a:pPr marL="342900" indent="-342900">
              <a:buAutoNum type="arabicPeriod"/>
            </a:pPr>
            <a:r>
              <a:rPr lang="en-US" altLang="ja-JP" dirty="0" err="1"/>
              <a:t>ResNet</a:t>
            </a:r>
            <a:endParaRPr kumimoji="1" lang="ja-JP" altLang="en-US" dirty="0"/>
          </a:p>
        </p:txBody>
      </p:sp>
      <p:sp>
        <p:nvSpPr>
          <p:cNvPr id="15" name="テキスト ボックス 14">
            <a:extLst>
              <a:ext uri="{FF2B5EF4-FFF2-40B4-BE49-F238E27FC236}">
                <a16:creationId xmlns:a16="http://schemas.microsoft.com/office/drawing/2014/main" id="{CE2FC2F2-4B4C-4CCF-9B8F-8DB781F34398}"/>
              </a:ext>
            </a:extLst>
          </p:cNvPr>
          <p:cNvSpPr txBox="1"/>
          <p:nvPr/>
        </p:nvSpPr>
        <p:spPr>
          <a:xfrm>
            <a:off x="6397255" y="5104089"/>
            <a:ext cx="2679405" cy="923330"/>
          </a:xfrm>
          <a:prstGeom prst="rect">
            <a:avLst/>
          </a:prstGeom>
          <a:noFill/>
        </p:spPr>
        <p:txBody>
          <a:bodyPr wrap="square" rtlCol="0">
            <a:spAutoFit/>
          </a:bodyPr>
          <a:lstStyle/>
          <a:p>
            <a:pPr algn="ctr"/>
            <a:r>
              <a:rPr lang="ja-JP" altLang="en-US" dirty="0">
                <a:solidFill>
                  <a:srgbClr val="00B0F0"/>
                </a:solidFill>
              </a:rPr>
              <a:t>最も成功した事例での</a:t>
            </a:r>
            <a:endParaRPr lang="en-US" altLang="ja-JP" dirty="0">
              <a:solidFill>
                <a:srgbClr val="00B0F0"/>
              </a:solidFill>
            </a:endParaRPr>
          </a:p>
          <a:p>
            <a:pPr algn="ctr"/>
            <a:r>
              <a:rPr lang="ja-JP" altLang="en-US" dirty="0">
                <a:solidFill>
                  <a:srgbClr val="00B0F0"/>
                </a:solidFill>
              </a:rPr>
              <a:t>代表的な</a:t>
            </a:r>
            <a:r>
              <a:rPr lang="en-US" altLang="ja-JP" dirty="0">
                <a:solidFill>
                  <a:srgbClr val="00B0F0"/>
                </a:solidFill>
              </a:rPr>
              <a:t>CNN</a:t>
            </a:r>
            <a:r>
              <a:rPr lang="ja-JP" altLang="en-US" dirty="0">
                <a:solidFill>
                  <a:srgbClr val="00B0F0"/>
                </a:solidFill>
              </a:rPr>
              <a:t>モデルの</a:t>
            </a:r>
            <a:endParaRPr lang="en-US" altLang="ja-JP" dirty="0">
              <a:solidFill>
                <a:srgbClr val="00B0F0"/>
              </a:solidFill>
            </a:endParaRPr>
          </a:p>
          <a:p>
            <a:pPr algn="ctr"/>
            <a:r>
              <a:rPr lang="ja-JP" altLang="en-US" dirty="0">
                <a:solidFill>
                  <a:srgbClr val="00B0F0"/>
                </a:solidFill>
              </a:rPr>
              <a:t>特徴が問われている</a:t>
            </a:r>
            <a:endParaRPr kumimoji="1" lang="ja-JP" altLang="en-US" dirty="0">
              <a:solidFill>
                <a:srgbClr val="00B0F0"/>
              </a:solidFill>
            </a:endParaRPr>
          </a:p>
        </p:txBody>
      </p:sp>
      <p:sp>
        <p:nvSpPr>
          <p:cNvPr id="17" name="タイトル 1">
            <a:extLst>
              <a:ext uri="{FF2B5EF4-FFF2-40B4-BE49-F238E27FC236}">
                <a16:creationId xmlns:a16="http://schemas.microsoft.com/office/drawing/2014/main" id="{F14645F9-0DC3-4756-9541-F4A874485C87}"/>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1.2 E</a:t>
            </a:r>
            <a:r>
              <a:rPr lang="ja-JP" altLang="en-US" sz="1800" dirty="0"/>
              <a:t>資格</a:t>
            </a:r>
            <a:endParaRPr lang="en-US" altLang="ja-JP" sz="1800" dirty="0"/>
          </a:p>
        </p:txBody>
      </p:sp>
    </p:spTree>
    <p:extLst>
      <p:ext uri="{BB962C8B-B14F-4D97-AF65-F5344CB8AC3E}">
        <p14:creationId xmlns:p14="http://schemas.microsoft.com/office/powerpoint/2010/main" val="3254746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14</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E</a:t>
            </a:r>
            <a:r>
              <a:rPr lang="ja-JP" altLang="en-US" dirty="0"/>
              <a:t>資格の例題２</a:t>
            </a:r>
            <a:endParaRPr kumimoji="1" lang="ja-JP" altLang="en-US" dirty="0"/>
          </a:p>
        </p:txBody>
      </p:sp>
      <p:sp>
        <p:nvSpPr>
          <p:cNvPr id="10" name="テキスト ボックス 9">
            <a:extLst>
              <a:ext uri="{FF2B5EF4-FFF2-40B4-BE49-F238E27FC236}">
                <a16:creationId xmlns:a16="http://schemas.microsoft.com/office/drawing/2014/main" id="{9CF34B93-BBCE-4A2D-A713-5253A4379572}"/>
              </a:ext>
            </a:extLst>
          </p:cNvPr>
          <p:cNvSpPr txBox="1"/>
          <p:nvPr/>
        </p:nvSpPr>
        <p:spPr>
          <a:xfrm>
            <a:off x="145490" y="827603"/>
            <a:ext cx="8853020" cy="369332"/>
          </a:xfrm>
          <a:prstGeom prst="rect">
            <a:avLst/>
          </a:prstGeom>
          <a:noFill/>
        </p:spPr>
        <p:txBody>
          <a:bodyPr wrap="square" rtlCol="0">
            <a:spAutoFit/>
          </a:bodyPr>
          <a:lstStyle/>
          <a:p>
            <a:r>
              <a:rPr lang="en-US" altLang="ja-JP" dirty="0"/>
              <a:t>Q. </a:t>
            </a:r>
            <a:r>
              <a:rPr lang="ja-JP" altLang="en-US" dirty="0"/>
              <a:t>下図は</a:t>
            </a:r>
            <a:r>
              <a:rPr lang="en-US" altLang="ja-JP" dirty="0"/>
              <a:t>RNN</a:t>
            </a:r>
            <a:r>
              <a:rPr lang="ja-JP" altLang="en-US" dirty="0"/>
              <a:t>の</a:t>
            </a:r>
            <a:r>
              <a:rPr lang="en-US" altLang="ja-JP" dirty="0"/>
              <a:t>1</a:t>
            </a:r>
            <a:r>
              <a:rPr lang="ja-JP" altLang="en-US" dirty="0"/>
              <a:t>種である</a:t>
            </a:r>
            <a:r>
              <a:rPr lang="en-US" altLang="ja-JP" dirty="0"/>
              <a:t>GRU</a:t>
            </a:r>
            <a:r>
              <a:rPr lang="ja-JP" altLang="en-US" dirty="0"/>
              <a:t>のモジュール図である。空白に当てはまる適切なものを</a:t>
            </a:r>
            <a:r>
              <a:rPr lang="en-US" altLang="ja-JP" dirty="0"/>
              <a:t>1</a:t>
            </a:r>
            <a:r>
              <a:rPr lang="ja-JP" altLang="en-US" dirty="0"/>
              <a:t>つ選べ。</a:t>
            </a:r>
            <a:endParaRPr kumimoji="1" lang="ja-JP" altLang="en-US" dirty="0"/>
          </a:p>
        </p:txBody>
      </p:sp>
      <p:sp>
        <p:nvSpPr>
          <p:cNvPr id="11" name="テキスト ボックス 10">
            <a:extLst>
              <a:ext uri="{FF2B5EF4-FFF2-40B4-BE49-F238E27FC236}">
                <a16:creationId xmlns:a16="http://schemas.microsoft.com/office/drawing/2014/main" id="{A4DF3767-883E-40DC-8695-931AF63FB8F3}"/>
              </a:ext>
            </a:extLst>
          </p:cNvPr>
          <p:cNvSpPr txBox="1"/>
          <p:nvPr/>
        </p:nvSpPr>
        <p:spPr>
          <a:xfrm>
            <a:off x="5009605" y="1225434"/>
            <a:ext cx="3988905" cy="369332"/>
          </a:xfrm>
          <a:prstGeom prst="rect">
            <a:avLst/>
          </a:prstGeom>
          <a:noFill/>
        </p:spPr>
        <p:txBody>
          <a:bodyPr wrap="square" rtlCol="0">
            <a:spAutoFit/>
          </a:bodyPr>
          <a:lstStyle/>
          <a:p>
            <a:pPr algn="ctr"/>
            <a:r>
              <a:rPr kumimoji="1" lang="ja-JP" altLang="en-US" dirty="0">
                <a:solidFill>
                  <a:srgbClr val="00B0F0"/>
                </a:solidFill>
              </a:rPr>
              <a:t>自然言語処理で使用される</a:t>
            </a:r>
            <a:r>
              <a:rPr kumimoji="1" lang="en-US" altLang="ja-JP" dirty="0">
                <a:solidFill>
                  <a:srgbClr val="00B0F0"/>
                </a:solidFill>
              </a:rPr>
              <a:t>RNN</a:t>
            </a:r>
            <a:r>
              <a:rPr kumimoji="1" lang="ja-JP" altLang="en-US" dirty="0">
                <a:solidFill>
                  <a:srgbClr val="00B0F0"/>
                </a:solidFill>
              </a:rPr>
              <a:t>の理論</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EA4186B-B8FC-48E3-8CF4-0B1EC4CBB127}"/>
                  </a:ext>
                </a:extLst>
              </p:cNvPr>
              <p:cNvSpPr txBox="1"/>
              <p:nvPr/>
            </p:nvSpPr>
            <p:spPr>
              <a:xfrm>
                <a:off x="2291304" y="4338648"/>
                <a:ext cx="4561391" cy="1635319"/>
              </a:xfrm>
              <a:prstGeom prst="rect">
                <a:avLst/>
              </a:prstGeom>
              <a:noFill/>
            </p:spPr>
            <p:txBody>
              <a:bodyPr wrap="square" rtlCol="0">
                <a:spAutoFit/>
              </a:bodyPr>
              <a:lstStyle/>
              <a:p>
                <a:pPr marL="342900" indent="-342900">
                  <a:buAutoNum type="arabicPeriod"/>
                </a:pPr>
                <a14:m>
                  <m:oMath xmlns:m="http://schemas.openxmlformats.org/officeDocument/2006/math">
                    <m:d>
                      <m:dPr>
                        <m:ctrlPr>
                          <a:rPr lang="en-US" altLang="ja-JP" sz="2400" i="1" smtClean="0">
                            <a:latin typeface="Cambria Math" panose="02040503050406030204" pitchFamily="18" charset="0"/>
                          </a:rPr>
                        </m:ctrlPr>
                      </m:dPr>
                      <m:e>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𝑟</m:t>
                            </m:r>
                          </m:e>
                          <m:sub>
                            <m:r>
                              <a:rPr lang="en-US" altLang="ja-JP" sz="2400" i="1">
                                <a:latin typeface="Cambria Math" panose="02040503050406030204" pitchFamily="18" charset="0"/>
                              </a:rPr>
                              <m:t>𝑡</m:t>
                            </m:r>
                          </m:sub>
                        </m:sSub>
                      </m:e>
                    </m:d>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h</m:t>
                        </m:r>
                      </m:e>
                      <m:sub>
                        <m:r>
                          <a:rPr lang="en-US" altLang="ja-JP" sz="2400" i="1">
                            <a:latin typeface="Cambria Math" panose="02040503050406030204" pitchFamily="18" charset="0"/>
                          </a:rPr>
                          <m:t>𝑡</m:t>
                        </m:r>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𝑡</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h</m:t>
                            </m:r>
                          </m:e>
                        </m:acc>
                      </m:e>
                      <m:sub>
                        <m:r>
                          <a:rPr lang="en-US" altLang="ja-JP" sz="2400" i="1">
                            <a:latin typeface="Cambria Math" panose="02040503050406030204" pitchFamily="18" charset="0"/>
                          </a:rPr>
                          <m:t>𝑡</m:t>
                        </m:r>
                      </m:sub>
                    </m:sSub>
                  </m:oMath>
                </a14:m>
                <a:endParaRPr lang="en-US" altLang="ja-JP" sz="2400" dirty="0"/>
              </a:p>
              <a:p>
                <a:pPr marL="342900" indent="-342900">
                  <a:buAutoNum type="arabicPeriod"/>
                </a:pP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𝑡</m:t>
                            </m:r>
                          </m:sub>
                        </m:sSub>
                      </m:e>
                    </m:d>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h</m:t>
                        </m:r>
                      </m:e>
                      <m:sub>
                        <m:r>
                          <a:rPr lang="en-US" altLang="ja-JP" sz="2400" i="1">
                            <a:latin typeface="Cambria Math" panose="02040503050406030204" pitchFamily="18" charset="0"/>
                          </a:rPr>
                          <m:t>𝑡</m:t>
                        </m:r>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𝑡</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h</m:t>
                            </m:r>
                          </m:e>
                        </m:acc>
                      </m:e>
                      <m:sub>
                        <m:r>
                          <a:rPr lang="en-US" altLang="ja-JP" sz="2400" i="1">
                            <a:latin typeface="Cambria Math" panose="02040503050406030204" pitchFamily="18" charset="0"/>
                          </a:rPr>
                          <m:t>𝑡</m:t>
                        </m:r>
                      </m:sub>
                    </m:sSub>
                  </m:oMath>
                </a14:m>
                <a:endParaRPr lang="en-US" altLang="ja-JP" sz="2400" dirty="0"/>
              </a:p>
              <a:p>
                <a:pPr marL="342900" indent="-342900">
                  <a:buAutoNum type="arabicPeriod"/>
                </a:pP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𝑡</m:t>
                            </m:r>
                          </m:sub>
                        </m:sSub>
                      </m:e>
                    </m:d>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h</m:t>
                        </m:r>
                      </m:e>
                      <m:sub>
                        <m:r>
                          <a:rPr lang="en-US" altLang="ja-JP" sz="2400" i="1">
                            <a:latin typeface="Cambria Math" panose="02040503050406030204" pitchFamily="18" charset="0"/>
                          </a:rPr>
                          <m:t>𝑡</m:t>
                        </m:r>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𝑡</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h</m:t>
                            </m:r>
                          </m:e>
                        </m:acc>
                      </m:e>
                      <m:sub>
                        <m:r>
                          <a:rPr lang="en-US" altLang="ja-JP" sz="2400" i="1">
                            <a:latin typeface="Cambria Math" panose="02040503050406030204" pitchFamily="18" charset="0"/>
                          </a:rPr>
                          <m:t>𝑡</m:t>
                        </m:r>
                      </m:sub>
                    </m:sSub>
                  </m:oMath>
                </a14:m>
                <a:endParaRPr kumimoji="1" lang="en-US" altLang="ja-JP" sz="2400" dirty="0"/>
              </a:p>
              <a:p>
                <a:pPr marL="342900" indent="-342900">
                  <a:buAutoNum type="arabicPeriod"/>
                </a:pPr>
                <a14:m>
                  <m:oMath xmlns:m="http://schemas.openxmlformats.org/officeDocument/2006/math">
                    <m:d>
                      <m:dPr>
                        <m:ctrlPr>
                          <a:rPr lang="en-US" altLang="ja-JP" sz="2400" i="1">
                            <a:latin typeface="Cambria Math" panose="02040503050406030204" pitchFamily="18" charset="0"/>
                          </a:rPr>
                        </m:ctrlPr>
                      </m:dPr>
                      <m:e>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𝑡</m:t>
                            </m:r>
                          </m:sub>
                        </m:sSub>
                      </m:e>
                    </m:d>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h</m:t>
                        </m:r>
                      </m:e>
                      <m:sub>
                        <m:r>
                          <a:rPr lang="en-US" altLang="ja-JP" sz="2400" i="1">
                            <a:latin typeface="Cambria Math" panose="02040503050406030204" pitchFamily="18" charset="0"/>
                          </a:rPr>
                          <m:t>𝑡</m:t>
                        </m:r>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𝑧</m:t>
                        </m:r>
                      </m:e>
                      <m:sub>
                        <m:r>
                          <a:rPr lang="en-US" altLang="ja-JP" sz="2400" i="1">
                            <a:latin typeface="Cambria Math" panose="02040503050406030204" pitchFamily="18" charset="0"/>
                          </a:rPr>
                          <m:t>𝑡</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h</m:t>
                            </m:r>
                          </m:e>
                        </m:acc>
                      </m:e>
                      <m:sub>
                        <m:r>
                          <a:rPr lang="en-US" altLang="ja-JP" sz="2400" i="1">
                            <a:latin typeface="Cambria Math" panose="02040503050406030204" pitchFamily="18" charset="0"/>
                          </a:rPr>
                          <m:t>𝑡</m:t>
                        </m:r>
                      </m:sub>
                    </m:sSub>
                  </m:oMath>
                </a14:m>
                <a:endParaRPr kumimoji="1" lang="ja-JP" altLang="en-US" sz="2400" dirty="0"/>
              </a:p>
            </p:txBody>
          </p:sp>
        </mc:Choice>
        <mc:Fallback xmlns="">
          <p:sp>
            <p:nvSpPr>
              <p:cNvPr id="14" name="テキスト ボックス 13">
                <a:extLst>
                  <a:ext uri="{FF2B5EF4-FFF2-40B4-BE49-F238E27FC236}">
                    <a16:creationId xmlns:a16="http://schemas.microsoft.com/office/drawing/2014/main" id="{1EA4186B-B8FC-48E3-8CF4-0B1EC4CBB127}"/>
                  </a:ext>
                </a:extLst>
              </p:cNvPr>
              <p:cNvSpPr txBox="1">
                <a:spLocks noRot="1" noChangeAspect="1" noMove="1" noResize="1" noEditPoints="1" noAdjustHandles="1" noChangeArrowheads="1" noChangeShapeType="1" noTextEdit="1"/>
              </p:cNvSpPr>
              <p:nvPr/>
            </p:nvSpPr>
            <p:spPr>
              <a:xfrm>
                <a:off x="2291304" y="4338648"/>
                <a:ext cx="4561391" cy="163531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E2FC2F2-4B4C-4CCF-9B8F-8DB781F34398}"/>
                  </a:ext>
                </a:extLst>
              </p:cNvPr>
              <p:cNvSpPr txBox="1"/>
              <p:nvPr/>
            </p:nvSpPr>
            <p:spPr>
              <a:xfrm>
                <a:off x="4892849" y="2088537"/>
                <a:ext cx="3556490" cy="138121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𝑧</m:t>
                          </m:r>
                        </m:e>
                        <m:sub>
                          <m:r>
                            <a:rPr lang="en-US" altLang="ja-JP" sz="2000" b="0" i="1" smtClean="0">
                              <a:solidFill>
                                <a:schemeClr val="tx1"/>
                              </a:solidFill>
                              <a:latin typeface="Cambria Math" panose="02040503050406030204" pitchFamily="18" charset="0"/>
                            </a:rPr>
                            <m:t>𝑡</m:t>
                          </m:r>
                        </m:sub>
                      </m:sSub>
                      <m:r>
                        <a:rPr lang="en-US" altLang="ja-JP" sz="2000" i="1" smtClean="0">
                          <a:solidFill>
                            <a:schemeClr val="tx1"/>
                          </a:solidFill>
                          <a:latin typeface="Cambria Math" panose="02040503050406030204" pitchFamily="18" charset="0"/>
                        </a:rPr>
                        <m:t>=</m:t>
                      </m:r>
                      <m:r>
                        <a:rPr lang="ja-JP" altLang="en-US" sz="2000" i="1" smtClean="0">
                          <a:solidFill>
                            <a:schemeClr val="tx1"/>
                          </a:solidFill>
                          <a:latin typeface="Cambria Math" panose="02040503050406030204" pitchFamily="18" charset="0"/>
                        </a:rPr>
                        <m:t>𝜎</m:t>
                      </m:r>
                      <m:r>
                        <a:rPr lang="en-US" altLang="ja-JP" sz="2000" b="0" i="1" smtClean="0">
                          <a:solidFill>
                            <a:schemeClr val="tx1"/>
                          </a:solidFill>
                          <a:latin typeface="Cambria Math" panose="02040503050406030204" pitchFamily="18" charset="0"/>
                        </a:rPr>
                        <m:t>(</m:t>
                      </m:r>
                      <m:sSub>
                        <m:sSubPr>
                          <m:ctrlPr>
                            <a:rPr lang="en-US" altLang="ja-JP" sz="2000" i="1">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𝑊</m:t>
                          </m:r>
                        </m:e>
                        <m:sub>
                          <m:r>
                            <a:rPr lang="en-US" altLang="ja-JP" sz="2000" b="0" i="1" smtClean="0">
                              <a:solidFill>
                                <a:schemeClr val="tx1"/>
                              </a:solidFill>
                              <a:latin typeface="Cambria Math" panose="02040503050406030204" pitchFamily="18" charset="0"/>
                            </a:rPr>
                            <m:t>𝑧</m:t>
                          </m:r>
                        </m:sub>
                      </m:sSub>
                      <m:r>
                        <a:rPr lang="en-US" altLang="ja-JP" sz="2000" b="0" i="1" smtClean="0">
                          <a:solidFill>
                            <a:schemeClr val="tx1"/>
                          </a:solidFill>
                          <a:latin typeface="Cambria Math" panose="02040503050406030204" pitchFamily="18" charset="0"/>
                        </a:rPr>
                        <m:t> </m:t>
                      </m:r>
                      <m:r>
                        <a:rPr lang="en-US" altLang="ja-JP" sz="2000" b="0" i="1" smtClean="0">
                          <a:solidFill>
                            <a:schemeClr val="tx1"/>
                          </a:solidFill>
                          <a:latin typeface="Cambria Math" panose="02040503050406030204" pitchFamily="18" charset="0"/>
                          <a:ea typeface="Cambria Math" panose="02040503050406030204" pitchFamily="18" charset="0"/>
                        </a:rPr>
                        <m:t>∙</m:t>
                      </m:r>
                      <m:r>
                        <a:rPr lang="en-US" altLang="ja-JP" sz="2000" b="0" i="1" smtClean="0">
                          <a:solidFill>
                            <a:schemeClr val="tx1"/>
                          </a:solidFill>
                          <a:latin typeface="Cambria Math" panose="02040503050406030204" pitchFamily="18" charset="0"/>
                        </a:rPr>
                        <m:t>[</m:t>
                      </m:r>
                      <m:sSub>
                        <m:sSubPr>
                          <m:ctrlPr>
                            <a:rPr lang="en-US" altLang="ja-JP" sz="2000" i="1">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h</m:t>
                          </m:r>
                        </m:e>
                        <m:sub>
                          <m:r>
                            <a:rPr lang="en-US" altLang="ja-JP" sz="2000" i="1">
                              <a:solidFill>
                                <a:schemeClr val="tx1"/>
                              </a:solidFill>
                              <a:latin typeface="Cambria Math" panose="02040503050406030204" pitchFamily="18" charset="0"/>
                            </a:rPr>
                            <m:t>𝑡</m:t>
                          </m:r>
                          <m:r>
                            <a:rPr lang="en-US" altLang="ja-JP" sz="2000" b="0" i="1" smtClean="0">
                              <a:solidFill>
                                <a:schemeClr val="tx1"/>
                              </a:solidFill>
                              <a:latin typeface="Cambria Math" panose="02040503050406030204" pitchFamily="18" charset="0"/>
                            </a:rPr>
                            <m:t>−1</m:t>
                          </m:r>
                        </m:sub>
                      </m:sSub>
                      <m:r>
                        <a:rPr lang="en-US" altLang="ja-JP" sz="2000" b="0" i="1" smtClean="0">
                          <a:solidFill>
                            <a:schemeClr val="tx1"/>
                          </a:solidFill>
                          <a:latin typeface="Cambria Math" panose="02040503050406030204" pitchFamily="18" charset="0"/>
                        </a:rPr>
                        <m:t>,</m:t>
                      </m:r>
                      <m:sSub>
                        <m:sSubPr>
                          <m:ctrlPr>
                            <a:rPr lang="en-US" altLang="ja-JP" sz="2000" i="1">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𝑥</m:t>
                          </m:r>
                        </m:e>
                        <m:sub>
                          <m:r>
                            <a:rPr lang="en-US" altLang="ja-JP" sz="2000" i="1">
                              <a:solidFill>
                                <a:schemeClr val="tx1"/>
                              </a:solidFill>
                              <a:latin typeface="Cambria Math" panose="02040503050406030204" pitchFamily="18" charset="0"/>
                            </a:rPr>
                            <m:t>𝑡</m:t>
                          </m:r>
                        </m:sub>
                      </m:sSub>
                      <m:r>
                        <a:rPr lang="en-US" altLang="ja-JP" sz="2000" b="0" i="1" smtClean="0">
                          <a:solidFill>
                            <a:schemeClr val="tx1"/>
                          </a:solidFill>
                          <a:latin typeface="Cambria Math" panose="02040503050406030204" pitchFamily="18" charset="0"/>
                        </a:rPr>
                        <m:t>])</m:t>
                      </m:r>
                    </m:oMath>
                  </m:oMathPara>
                </a14:m>
                <a:endParaRPr lang="en-US" altLang="ja-JP" sz="20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𝑟</m:t>
                          </m:r>
                        </m:e>
                        <m:sub>
                          <m:r>
                            <a:rPr lang="en-US" altLang="ja-JP" sz="2000" i="1">
                              <a:solidFill>
                                <a:schemeClr val="tx1"/>
                              </a:solidFill>
                              <a:latin typeface="Cambria Math" panose="02040503050406030204" pitchFamily="18" charset="0"/>
                            </a:rPr>
                            <m:t>𝑡</m:t>
                          </m:r>
                        </m:sub>
                      </m:sSub>
                      <m:r>
                        <a:rPr lang="en-US" altLang="ja-JP" sz="2000" i="1">
                          <a:solidFill>
                            <a:schemeClr val="tx1"/>
                          </a:solidFill>
                          <a:latin typeface="Cambria Math" panose="02040503050406030204" pitchFamily="18" charset="0"/>
                        </a:rPr>
                        <m:t>=</m:t>
                      </m:r>
                      <m:r>
                        <a:rPr lang="ja-JP" altLang="en-US" sz="2000" i="1">
                          <a:solidFill>
                            <a:schemeClr val="tx1"/>
                          </a:solidFill>
                          <a:latin typeface="Cambria Math" panose="02040503050406030204" pitchFamily="18" charset="0"/>
                        </a:rPr>
                        <m:t>𝜎</m:t>
                      </m:r>
                      <m:r>
                        <a:rPr lang="en-US" altLang="ja-JP" sz="2000" i="1">
                          <a:solidFill>
                            <a:schemeClr val="tx1"/>
                          </a:solidFill>
                          <a:latin typeface="Cambria Math" panose="02040503050406030204" pitchFamily="18" charset="0"/>
                        </a:rPr>
                        <m:t>(</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𝑊</m:t>
                          </m:r>
                        </m:e>
                        <m:sub>
                          <m:r>
                            <a:rPr lang="en-US" altLang="ja-JP" sz="2000" b="0" i="1" smtClean="0">
                              <a:solidFill>
                                <a:schemeClr val="tx1"/>
                              </a:solidFill>
                              <a:latin typeface="Cambria Math" panose="02040503050406030204" pitchFamily="18" charset="0"/>
                            </a:rPr>
                            <m:t>𝑟</m:t>
                          </m:r>
                        </m:sub>
                      </m:sSub>
                      <m:r>
                        <a:rPr lang="en-US" altLang="ja-JP" sz="2000" i="1">
                          <a:latin typeface="Cambria Math" panose="02040503050406030204" pitchFamily="18" charset="0"/>
                          <a:ea typeface="Cambria Math" panose="02040503050406030204" pitchFamily="18" charset="0"/>
                        </a:rPr>
                        <m:t>∙</m:t>
                      </m:r>
                      <m:r>
                        <a:rPr lang="en-US" altLang="ja-JP" sz="2000" i="1">
                          <a:solidFill>
                            <a:schemeClr val="tx1"/>
                          </a:solidFill>
                          <a:latin typeface="Cambria Math" panose="02040503050406030204" pitchFamily="18" charset="0"/>
                        </a:rPr>
                        <m:t>[</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h</m:t>
                          </m:r>
                        </m:e>
                        <m:sub>
                          <m:r>
                            <a:rPr lang="en-US" altLang="ja-JP" sz="2000" i="1">
                              <a:solidFill>
                                <a:schemeClr val="tx1"/>
                              </a:solidFill>
                              <a:latin typeface="Cambria Math" panose="02040503050406030204" pitchFamily="18" charset="0"/>
                            </a:rPr>
                            <m:t>𝑡</m:t>
                          </m:r>
                          <m:r>
                            <a:rPr lang="en-US" altLang="ja-JP" sz="2000" i="1">
                              <a:solidFill>
                                <a:schemeClr val="tx1"/>
                              </a:solidFill>
                              <a:latin typeface="Cambria Math" panose="02040503050406030204" pitchFamily="18" charset="0"/>
                            </a:rPr>
                            <m:t>−1</m:t>
                          </m:r>
                        </m:sub>
                      </m:sSub>
                      <m:r>
                        <a:rPr lang="en-US" altLang="ja-JP" sz="2000" i="1">
                          <a:solidFill>
                            <a:schemeClr val="tx1"/>
                          </a:solidFill>
                          <a:latin typeface="Cambria Math" panose="02040503050406030204" pitchFamily="18" charset="0"/>
                        </a:rPr>
                        <m:t>,</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𝑥</m:t>
                          </m:r>
                        </m:e>
                        <m:sub>
                          <m:r>
                            <a:rPr lang="en-US" altLang="ja-JP" sz="2000" i="1">
                              <a:solidFill>
                                <a:schemeClr val="tx1"/>
                              </a:solidFill>
                              <a:latin typeface="Cambria Math" panose="02040503050406030204" pitchFamily="18" charset="0"/>
                            </a:rPr>
                            <m:t>𝑡</m:t>
                          </m:r>
                        </m:sub>
                      </m:sSub>
                      <m:r>
                        <a:rPr lang="en-US" altLang="ja-JP" sz="2000" i="1">
                          <a:solidFill>
                            <a:schemeClr val="tx1"/>
                          </a:solidFill>
                          <a:latin typeface="Cambria Math" panose="02040503050406030204" pitchFamily="18" charset="0"/>
                        </a:rPr>
                        <m:t>])</m:t>
                      </m:r>
                    </m:oMath>
                  </m:oMathPara>
                </a14:m>
                <a:endParaRPr lang="en-US" altLang="ja-JP" sz="20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altLang="ja-JP" sz="2000" i="1">
                              <a:solidFill>
                                <a:schemeClr val="tx1"/>
                              </a:solidFill>
                              <a:latin typeface="Cambria Math" panose="02040503050406030204" pitchFamily="18" charset="0"/>
                            </a:rPr>
                          </m:ctrlPr>
                        </m:sSubPr>
                        <m:e>
                          <m:acc>
                            <m:accPr>
                              <m:chr m:val="̃"/>
                              <m:ctrlPr>
                                <a:rPr lang="en-US" altLang="ja-JP" sz="2000" i="1" smtClean="0">
                                  <a:solidFill>
                                    <a:schemeClr val="tx1"/>
                                  </a:solidFill>
                                  <a:latin typeface="Cambria Math" panose="02040503050406030204" pitchFamily="18" charset="0"/>
                                </a:rPr>
                              </m:ctrlPr>
                            </m:accPr>
                            <m:e>
                              <m:r>
                                <a:rPr lang="en-US" altLang="ja-JP" sz="2000" i="1">
                                  <a:solidFill>
                                    <a:schemeClr val="tx1"/>
                                  </a:solidFill>
                                  <a:latin typeface="Cambria Math" panose="02040503050406030204" pitchFamily="18" charset="0"/>
                                </a:rPr>
                                <m:t>h</m:t>
                              </m:r>
                            </m:e>
                          </m:acc>
                        </m:e>
                        <m:sub>
                          <m:r>
                            <a:rPr lang="en-US" altLang="ja-JP" sz="2000" i="1">
                              <a:solidFill>
                                <a:schemeClr val="tx1"/>
                              </a:solidFill>
                              <a:latin typeface="Cambria Math" panose="02040503050406030204" pitchFamily="18" charset="0"/>
                            </a:rPr>
                            <m:t>𝑡</m:t>
                          </m:r>
                        </m:sub>
                      </m:sSub>
                      <m:r>
                        <a:rPr lang="en-US" altLang="ja-JP" sz="2000" i="1">
                          <a:solidFill>
                            <a:schemeClr val="tx1"/>
                          </a:solidFill>
                          <a:latin typeface="Cambria Math" panose="02040503050406030204" pitchFamily="18" charset="0"/>
                        </a:rPr>
                        <m:t>=</m:t>
                      </m:r>
                      <m:r>
                        <m:rPr>
                          <m:sty m:val="p"/>
                        </m:rPr>
                        <a:rPr lang="en-US" altLang="ja-JP" sz="2000" b="0" i="0" smtClean="0">
                          <a:solidFill>
                            <a:schemeClr val="tx1"/>
                          </a:solidFill>
                          <a:latin typeface="Cambria Math" panose="02040503050406030204" pitchFamily="18" charset="0"/>
                        </a:rPr>
                        <m:t>tanh</m:t>
                      </m:r>
                      <m:r>
                        <a:rPr lang="en-US" altLang="ja-JP" sz="2000" i="1">
                          <a:solidFill>
                            <a:schemeClr val="tx1"/>
                          </a:solidFill>
                          <a:latin typeface="Cambria Math" panose="02040503050406030204" pitchFamily="18" charset="0"/>
                        </a:rPr>
                        <m:t>(</m:t>
                      </m:r>
                      <m:r>
                        <a:rPr lang="en-US" altLang="ja-JP" sz="2000" i="1">
                          <a:solidFill>
                            <a:schemeClr val="tx1"/>
                          </a:solidFill>
                          <a:latin typeface="Cambria Math" panose="02040503050406030204" pitchFamily="18" charset="0"/>
                        </a:rPr>
                        <m:t>𝑊</m:t>
                      </m:r>
                      <m:r>
                        <a:rPr lang="en-US" altLang="ja-JP" sz="2000" i="1">
                          <a:latin typeface="Cambria Math" panose="02040503050406030204" pitchFamily="18" charset="0"/>
                          <a:ea typeface="Cambria Math" panose="02040503050406030204" pitchFamily="18" charset="0"/>
                        </a:rPr>
                        <m:t>∙</m:t>
                      </m:r>
                      <m:r>
                        <a:rPr lang="en-US" altLang="ja-JP" sz="2000" i="1">
                          <a:solidFill>
                            <a:schemeClr val="tx1"/>
                          </a:solidFill>
                          <a:latin typeface="Cambria Math" panose="02040503050406030204" pitchFamily="18" charset="0"/>
                        </a:rPr>
                        <m:t>[</m:t>
                      </m:r>
                      <m:sSub>
                        <m:sSubPr>
                          <m:ctrlPr>
                            <a:rPr lang="en-US" altLang="ja-JP" sz="2000" i="1">
                              <a:solidFill>
                                <a:schemeClr val="tx1"/>
                              </a:solidFill>
                              <a:latin typeface="Cambria Math" panose="02040503050406030204" pitchFamily="18" charset="0"/>
                            </a:rPr>
                          </m:ctrlPr>
                        </m:sSubPr>
                        <m:e>
                          <m:r>
                            <a:rPr lang="en-US" altLang="ja-JP" sz="2000" b="0" i="1" smtClean="0">
                              <a:solidFill>
                                <a:schemeClr val="tx1"/>
                              </a:solidFill>
                              <a:latin typeface="Cambria Math" panose="02040503050406030204" pitchFamily="18" charset="0"/>
                            </a:rPr>
                            <m:t>𝑟</m:t>
                          </m:r>
                        </m:e>
                        <m:sub>
                          <m:r>
                            <a:rPr lang="en-US" altLang="ja-JP" sz="2000" i="1">
                              <a:solidFill>
                                <a:schemeClr val="tx1"/>
                              </a:solidFill>
                              <a:latin typeface="Cambria Math" panose="02040503050406030204" pitchFamily="18" charset="0"/>
                            </a:rPr>
                            <m:t>𝑡</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h</m:t>
                          </m:r>
                        </m:e>
                        <m:sub>
                          <m:r>
                            <a:rPr lang="en-US" altLang="ja-JP" sz="2000" i="1">
                              <a:solidFill>
                                <a:schemeClr val="tx1"/>
                              </a:solidFill>
                              <a:latin typeface="Cambria Math" panose="02040503050406030204" pitchFamily="18" charset="0"/>
                            </a:rPr>
                            <m:t>𝑡</m:t>
                          </m:r>
                          <m:r>
                            <a:rPr lang="en-US" altLang="ja-JP" sz="2000" i="1">
                              <a:solidFill>
                                <a:schemeClr val="tx1"/>
                              </a:solidFill>
                              <a:latin typeface="Cambria Math" panose="02040503050406030204" pitchFamily="18" charset="0"/>
                            </a:rPr>
                            <m:t>−1</m:t>
                          </m:r>
                        </m:sub>
                      </m:sSub>
                      <m:r>
                        <a:rPr lang="en-US" altLang="ja-JP" sz="2000" i="1">
                          <a:solidFill>
                            <a:schemeClr val="tx1"/>
                          </a:solidFill>
                          <a:latin typeface="Cambria Math" panose="02040503050406030204" pitchFamily="18" charset="0"/>
                        </a:rPr>
                        <m:t>,</m:t>
                      </m:r>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𝑥</m:t>
                          </m:r>
                        </m:e>
                        <m:sub>
                          <m:r>
                            <a:rPr lang="en-US" altLang="ja-JP" sz="2000" i="1">
                              <a:solidFill>
                                <a:schemeClr val="tx1"/>
                              </a:solidFill>
                              <a:latin typeface="Cambria Math" panose="02040503050406030204" pitchFamily="18" charset="0"/>
                            </a:rPr>
                            <m:t>𝑡</m:t>
                          </m:r>
                        </m:sub>
                      </m:sSub>
                      <m:r>
                        <a:rPr lang="en-US" altLang="ja-JP" sz="2000" i="1">
                          <a:solidFill>
                            <a:schemeClr val="tx1"/>
                          </a:solidFill>
                          <a:latin typeface="Cambria Math" panose="02040503050406030204" pitchFamily="18" charset="0"/>
                        </a:rPr>
                        <m:t>])</m:t>
                      </m:r>
                    </m:oMath>
                  </m:oMathPara>
                </a14:m>
                <a:endParaRPr lang="en-US" altLang="ja-JP" sz="2000" dirty="0">
                  <a:solidFill>
                    <a:schemeClr val="tx1"/>
                  </a:solidFill>
                </a:endParaRPr>
              </a:p>
              <a:p>
                <a:pPr/>
                <a14:m>
                  <m:oMathPara xmlns:m="http://schemas.openxmlformats.org/officeDocument/2006/math">
                    <m:oMathParaPr>
                      <m:jc m:val="left"/>
                    </m:oMathParaPr>
                    <m:oMath xmlns:m="http://schemas.openxmlformats.org/officeDocument/2006/math">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h</m:t>
                          </m:r>
                        </m:e>
                        <m:sub>
                          <m:r>
                            <a:rPr lang="en-US" altLang="ja-JP" sz="2000" i="1">
                              <a:solidFill>
                                <a:schemeClr val="tx1"/>
                              </a:solidFill>
                              <a:latin typeface="Cambria Math" panose="02040503050406030204" pitchFamily="18" charset="0"/>
                            </a:rPr>
                            <m:t>𝑡</m:t>
                          </m:r>
                        </m:sub>
                      </m:sSub>
                      <m:r>
                        <a:rPr lang="en-US" altLang="ja-JP" sz="2000" i="1">
                          <a:solidFill>
                            <a:schemeClr val="tx1"/>
                          </a:solidFill>
                          <a:latin typeface="Cambria Math" panose="02040503050406030204" pitchFamily="18" charset="0"/>
                        </a:rPr>
                        <m:t>=</m:t>
                      </m:r>
                      <m:r>
                        <a:rPr lang="en-US" altLang="ja-JP" sz="2000" b="0" i="1">
                          <a:latin typeface="Cambria Math" panose="02040503050406030204" pitchFamily="18" charset="0"/>
                        </a:rPr>
                        <m:t>【</m:t>
                      </m:r>
                      <m:r>
                        <a:rPr lang="ja-JP" altLang="en-US" sz="2000" i="1">
                          <a:latin typeface="Cambria Math" panose="02040503050406030204" pitchFamily="18" charset="0"/>
                        </a:rPr>
                        <m:t>　</m:t>
                      </m:r>
                      <m:r>
                        <a:rPr lang="en-US" altLang="ja-JP" sz="2000" i="1" dirty="0">
                          <a:latin typeface="Cambria Math" panose="02040503050406030204" pitchFamily="18" charset="0"/>
                        </a:rPr>
                        <m:t>】</m:t>
                      </m:r>
                    </m:oMath>
                  </m:oMathPara>
                </a14:m>
                <a:endParaRPr lang="en-US" altLang="ja-JP" sz="2000" dirty="0">
                  <a:solidFill>
                    <a:schemeClr val="tx1"/>
                  </a:solidFill>
                </a:endParaRPr>
              </a:p>
            </p:txBody>
          </p:sp>
        </mc:Choice>
        <mc:Fallback xmlns="">
          <p:sp>
            <p:nvSpPr>
              <p:cNvPr id="15" name="テキスト ボックス 14">
                <a:extLst>
                  <a:ext uri="{FF2B5EF4-FFF2-40B4-BE49-F238E27FC236}">
                    <a16:creationId xmlns:a16="http://schemas.microsoft.com/office/drawing/2014/main" id="{CE2FC2F2-4B4C-4CCF-9B8F-8DB781F34398}"/>
                  </a:ext>
                </a:extLst>
              </p:cNvPr>
              <p:cNvSpPr txBox="1">
                <a:spLocks noRot="1" noChangeAspect="1" noMove="1" noResize="1" noEditPoints="1" noAdjustHandles="1" noChangeArrowheads="1" noChangeShapeType="1" noTextEdit="1"/>
              </p:cNvSpPr>
              <p:nvPr/>
            </p:nvSpPr>
            <p:spPr>
              <a:xfrm>
                <a:off x="4892849" y="2088537"/>
                <a:ext cx="3556490" cy="1381212"/>
              </a:xfrm>
              <a:prstGeom prst="rect">
                <a:avLst/>
              </a:prstGeom>
              <a:blipFill>
                <a:blip r:embed="rId3"/>
                <a:stretch>
                  <a:fillRect b="-885"/>
                </a:stretch>
              </a:blipFill>
            </p:spPr>
            <p:txBody>
              <a:bodyPr/>
              <a:lstStyle/>
              <a:p>
                <a:r>
                  <a:rPr lang="ja-JP" altLang="en-US">
                    <a:noFill/>
                  </a:rPr>
                  <a:t> </a:t>
                </a:r>
              </a:p>
            </p:txBody>
          </p:sp>
        </mc:Fallback>
      </mc:AlternateContent>
      <p:sp>
        <p:nvSpPr>
          <p:cNvPr id="17" name="タイトル 1">
            <a:extLst>
              <a:ext uri="{FF2B5EF4-FFF2-40B4-BE49-F238E27FC236}">
                <a16:creationId xmlns:a16="http://schemas.microsoft.com/office/drawing/2014/main" id="{F14645F9-0DC3-4756-9541-F4A874485C87}"/>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1.2 E</a:t>
            </a:r>
            <a:r>
              <a:rPr lang="ja-JP" altLang="en-US" sz="1800" dirty="0"/>
              <a:t>資格</a:t>
            </a:r>
            <a:endParaRPr lang="en-US" altLang="ja-JP" sz="1800" dirty="0"/>
          </a:p>
        </p:txBody>
      </p:sp>
      <p:pic>
        <p:nvPicPr>
          <p:cNvPr id="8" name="図 7">
            <a:extLst>
              <a:ext uri="{FF2B5EF4-FFF2-40B4-BE49-F238E27FC236}">
                <a16:creationId xmlns:a16="http://schemas.microsoft.com/office/drawing/2014/main" id="{3E874E57-7B05-440E-9E17-2DBC00DEEEC2}"/>
              </a:ext>
            </a:extLst>
          </p:cNvPr>
          <p:cNvPicPr>
            <a:picLocks noChangeAspect="1"/>
          </p:cNvPicPr>
          <p:nvPr/>
        </p:nvPicPr>
        <p:blipFill>
          <a:blip r:embed="rId4"/>
          <a:stretch>
            <a:fillRect/>
          </a:stretch>
        </p:blipFill>
        <p:spPr>
          <a:xfrm>
            <a:off x="815228" y="1410100"/>
            <a:ext cx="3864970" cy="2571962"/>
          </a:xfrm>
          <a:prstGeom prst="rect">
            <a:avLst/>
          </a:prstGeom>
        </p:spPr>
      </p:pic>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9844093-A42D-4B26-8C69-C7745866A397}"/>
                  </a:ext>
                </a:extLst>
              </p:cNvPr>
              <p:cNvSpPr txBox="1"/>
              <p:nvPr/>
            </p:nvSpPr>
            <p:spPr>
              <a:xfrm>
                <a:off x="110249" y="3982062"/>
                <a:ext cx="1933387" cy="400110"/>
              </a:xfrm>
              <a:prstGeom prst="rect">
                <a:avLst/>
              </a:prstGeom>
              <a:noFill/>
            </p:spPr>
            <p:txBody>
              <a:bodyPr wrap="square" rtlCol="0">
                <a:spAutoFit/>
              </a:bodyPr>
              <a:lstStyle/>
              <a:p>
                <a:pPr algn="ctr"/>
                <a:r>
                  <a:rPr lang="ja-JP" altLang="en-US" sz="2000" dirty="0">
                    <a:solidFill>
                      <a:schemeClr val="tx1"/>
                    </a:solidFill>
                  </a:rPr>
                  <a:t>ステップ</a:t>
                </a:r>
                <a14:m>
                  <m:oMath xmlns:m="http://schemas.openxmlformats.org/officeDocument/2006/math">
                    <m:r>
                      <a:rPr lang="en-US" altLang="ja-JP" sz="2000" b="0" i="1" smtClean="0">
                        <a:latin typeface="Cambria Math" panose="02040503050406030204" pitchFamily="18" charset="0"/>
                      </a:rPr>
                      <m:t>𝑡</m:t>
                    </m:r>
                  </m:oMath>
                </a14:m>
                <a:r>
                  <a:rPr lang="ja-JP" altLang="en-US" sz="2000" dirty="0">
                    <a:solidFill>
                      <a:schemeClr val="tx1"/>
                    </a:solidFill>
                  </a:rPr>
                  <a:t>の入力</a:t>
                </a:r>
                <a:endParaRPr lang="en-US" altLang="ja-JP" sz="2000" dirty="0">
                  <a:solidFill>
                    <a:schemeClr val="tx1"/>
                  </a:solidFill>
                </a:endParaRPr>
              </a:p>
            </p:txBody>
          </p:sp>
        </mc:Choice>
        <mc:Fallback xmlns="">
          <p:sp>
            <p:nvSpPr>
              <p:cNvPr id="16" name="テキスト ボックス 15">
                <a:extLst>
                  <a:ext uri="{FF2B5EF4-FFF2-40B4-BE49-F238E27FC236}">
                    <a16:creationId xmlns:a16="http://schemas.microsoft.com/office/drawing/2014/main" id="{A9844093-A42D-4B26-8C69-C7745866A397}"/>
                  </a:ext>
                </a:extLst>
              </p:cNvPr>
              <p:cNvSpPr txBox="1">
                <a:spLocks noRot="1" noChangeAspect="1" noMove="1" noResize="1" noEditPoints="1" noAdjustHandles="1" noChangeArrowheads="1" noChangeShapeType="1" noTextEdit="1"/>
              </p:cNvSpPr>
              <p:nvPr/>
            </p:nvSpPr>
            <p:spPr>
              <a:xfrm>
                <a:off x="110249" y="3982062"/>
                <a:ext cx="1933387" cy="400110"/>
              </a:xfrm>
              <a:prstGeom prst="rect">
                <a:avLst/>
              </a:prstGeom>
              <a:blipFill>
                <a:blip r:embed="rId5"/>
                <a:stretch>
                  <a:fillRect t="-9091" b="-242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C138111F-6F65-4A88-9427-B7CD805B153E}"/>
                  </a:ext>
                </a:extLst>
              </p:cNvPr>
              <p:cNvSpPr txBox="1"/>
              <p:nvPr/>
            </p:nvSpPr>
            <p:spPr>
              <a:xfrm>
                <a:off x="110249" y="1394711"/>
                <a:ext cx="2775210" cy="400110"/>
              </a:xfrm>
              <a:prstGeom prst="rect">
                <a:avLst/>
              </a:prstGeom>
              <a:noFill/>
            </p:spPr>
            <p:txBody>
              <a:bodyPr wrap="square" rtlCol="0">
                <a:spAutoFit/>
              </a:bodyPr>
              <a:lstStyle/>
              <a:p>
                <a:pPr algn="ctr"/>
                <a:r>
                  <a:rPr lang="ja-JP" altLang="en-US" sz="2000" dirty="0">
                    <a:solidFill>
                      <a:schemeClr val="tx1"/>
                    </a:solidFill>
                  </a:rPr>
                  <a:t>ステップ</a:t>
                </a:r>
                <a14:m>
                  <m:oMath xmlns:m="http://schemas.openxmlformats.org/officeDocument/2006/math">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−1</m:t>
                    </m:r>
                  </m:oMath>
                </a14:m>
                <a:r>
                  <a:rPr lang="ja-JP" altLang="en-US" sz="2000" dirty="0">
                    <a:solidFill>
                      <a:schemeClr val="tx1"/>
                    </a:solidFill>
                  </a:rPr>
                  <a:t>からの入力</a:t>
                </a:r>
                <a:endParaRPr lang="en-US" altLang="ja-JP" sz="2000" dirty="0">
                  <a:solidFill>
                    <a:schemeClr val="tx1"/>
                  </a:solidFill>
                </a:endParaRPr>
              </a:p>
            </p:txBody>
          </p:sp>
        </mc:Choice>
        <mc:Fallback xmlns="">
          <p:sp>
            <p:nvSpPr>
              <p:cNvPr id="18" name="テキスト ボックス 17">
                <a:extLst>
                  <a:ext uri="{FF2B5EF4-FFF2-40B4-BE49-F238E27FC236}">
                    <a16:creationId xmlns:a16="http://schemas.microsoft.com/office/drawing/2014/main" id="{C138111F-6F65-4A88-9427-B7CD805B153E}"/>
                  </a:ext>
                </a:extLst>
              </p:cNvPr>
              <p:cNvSpPr txBox="1">
                <a:spLocks noRot="1" noChangeAspect="1" noMove="1" noResize="1" noEditPoints="1" noAdjustHandles="1" noChangeArrowheads="1" noChangeShapeType="1" noTextEdit="1"/>
              </p:cNvSpPr>
              <p:nvPr/>
            </p:nvSpPr>
            <p:spPr>
              <a:xfrm>
                <a:off x="110249" y="1394711"/>
                <a:ext cx="2775210" cy="400110"/>
              </a:xfrm>
              <a:prstGeom prst="rect">
                <a:avLst/>
              </a:prstGeom>
              <a:blipFill>
                <a:blip r:embed="rId6"/>
                <a:stretch>
                  <a:fillRect t="-10769" b="-261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3582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15</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en-US" altLang="ja-JP" dirty="0"/>
              <a:t>E</a:t>
            </a:r>
            <a:r>
              <a:rPr kumimoji="1" lang="ja-JP" altLang="en-US" dirty="0"/>
              <a:t>資格出題範囲と機械学習分野の対応関係</a:t>
            </a:r>
          </a:p>
        </p:txBody>
      </p:sp>
      <p:sp>
        <p:nvSpPr>
          <p:cNvPr id="22" name="コンテンツ プレースホルダー 2"/>
          <p:cNvSpPr txBox="1">
            <a:spLocks/>
          </p:cNvSpPr>
          <p:nvPr/>
        </p:nvSpPr>
        <p:spPr>
          <a:xfrm>
            <a:off x="0" y="760983"/>
            <a:ext cx="9144000" cy="1427677"/>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深層学習</a:t>
            </a:r>
            <a:r>
              <a:rPr lang="ja-JP" altLang="en-US" sz="2400" dirty="0">
                <a:solidFill>
                  <a:srgbClr val="FF0000"/>
                </a:solidFill>
              </a:rPr>
              <a:t>以外</a:t>
            </a:r>
            <a:r>
              <a:rPr lang="ja-JP" altLang="en-US" sz="2400" dirty="0"/>
              <a:t>が半分を占めるため、機械学習を用いたデータ分析の全般的なテクニックが問われる。</a:t>
            </a:r>
            <a:endParaRPr lang="en-US" altLang="ja-JP" sz="2400" dirty="0"/>
          </a:p>
          <a:p>
            <a:pPr lvl="1"/>
            <a:r>
              <a:rPr lang="ja-JP" altLang="en-US" sz="2000" dirty="0"/>
              <a:t>アルゴリズムは機械学習分野の一部。また、言語や画像、音声データは深層学習が一般的になっているのは事実。</a:t>
            </a:r>
            <a:endParaRPr lang="en-US" altLang="ja-JP" sz="2000" dirty="0"/>
          </a:p>
        </p:txBody>
      </p:sp>
      <p:sp>
        <p:nvSpPr>
          <p:cNvPr id="11" name="タイトル 1">
            <a:extLst>
              <a:ext uri="{FF2B5EF4-FFF2-40B4-BE49-F238E27FC236}">
                <a16:creationId xmlns:a16="http://schemas.microsoft.com/office/drawing/2014/main" id="{CE4BF7F4-58EE-4715-B6D8-40DA88CD120B}"/>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1.2 E</a:t>
            </a:r>
            <a:r>
              <a:rPr lang="ja-JP" altLang="en-US" sz="1800" dirty="0"/>
              <a:t>資格</a:t>
            </a:r>
            <a:endParaRPr lang="en-US" altLang="ja-JP" sz="1800" dirty="0"/>
          </a:p>
        </p:txBody>
      </p:sp>
      <p:graphicFrame>
        <p:nvGraphicFramePr>
          <p:cNvPr id="13" name="表 12">
            <a:extLst>
              <a:ext uri="{FF2B5EF4-FFF2-40B4-BE49-F238E27FC236}">
                <a16:creationId xmlns:a16="http://schemas.microsoft.com/office/drawing/2014/main" id="{0AC528A4-43FD-4517-A010-C275390AA471}"/>
              </a:ext>
            </a:extLst>
          </p:cNvPr>
          <p:cNvGraphicFramePr>
            <a:graphicFrameLocks noGrp="1"/>
          </p:cNvGraphicFramePr>
          <p:nvPr>
            <p:extLst>
              <p:ext uri="{D42A27DB-BD31-4B8C-83A1-F6EECF244321}">
                <p14:modId xmlns:p14="http://schemas.microsoft.com/office/powerpoint/2010/main" val="2860956365"/>
              </p:ext>
            </p:extLst>
          </p:nvPr>
        </p:nvGraphicFramePr>
        <p:xfrm>
          <a:off x="428936" y="2222431"/>
          <a:ext cx="8286128" cy="1676400"/>
        </p:xfrm>
        <a:graphic>
          <a:graphicData uri="http://schemas.openxmlformats.org/drawingml/2006/table">
            <a:tbl>
              <a:tblPr firstRow="1" bandRow="1">
                <a:tableStyleId>{5C22544A-7EE6-4342-B048-85BDC9FD1C3A}</a:tableStyleId>
              </a:tblPr>
              <a:tblGrid>
                <a:gridCol w="1227064">
                  <a:extLst>
                    <a:ext uri="{9D8B030D-6E8A-4147-A177-3AD203B41FA5}">
                      <a16:colId xmlns:a16="http://schemas.microsoft.com/office/drawing/2014/main" val="2670136515"/>
                    </a:ext>
                  </a:extLst>
                </a:gridCol>
                <a:gridCol w="4269600">
                  <a:extLst>
                    <a:ext uri="{9D8B030D-6E8A-4147-A177-3AD203B41FA5}">
                      <a16:colId xmlns:a16="http://schemas.microsoft.com/office/drawing/2014/main" val="990992276"/>
                    </a:ext>
                  </a:extLst>
                </a:gridCol>
                <a:gridCol w="2789464">
                  <a:extLst>
                    <a:ext uri="{9D8B030D-6E8A-4147-A177-3AD203B41FA5}">
                      <a16:colId xmlns:a16="http://schemas.microsoft.com/office/drawing/2014/main" val="2575062840"/>
                    </a:ext>
                  </a:extLst>
                </a:gridCol>
              </a:tblGrid>
              <a:tr h="166539">
                <a:tc>
                  <a:txBody>
                    <a:bodyPr/>
                    <a:lstStyle/>
                    <a:p>
                      <a:pPr algn="ctr"/>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出題ボリューム比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468971"/>
                  </a:ext>
                </a:extLst>
              </a:tr>
              <a:tr h="166539">
                <a:tc>
                  <a:txBody>
                    <a:bodyPr/>
                    <a:lstStyle/>
                    <a:p>
                      <a:pPr algn="ctr"/>
                      <a:r>
                        <a:rPr kumimoji="1" lang="ja-JP" altLang="en-US" sz="1600" dirty="0"/>
                        <a:t>基礎知識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モデル・理論を理解するための基礎数学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4671753"/>
                  </a:ext>
                </a:extLst>
              </a:tr>
              <a:tr h="166539">
                <a:tc>
                  <a:txBody>
                    <a:bodyPr/>
                    <a:lstStyle/>
                    <a:p>
                      <a:pPr algn="ctr"/>
                      <a:r>
                        <a:rPr kumimoji="1" lang="ja-JP" altLang="en-US" sz="1600" dirty="0"/>
                        <a:t>モデル理論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モデル作成・評価・改善、アルゴリズム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85%</a:t>
                      </a:r>
                      <a:r>
                        <a:rPr kumimoji="1" lang="ja-JP" altLang="en-US" sz="1600" dirty="0"/>
                        <a:t>（機械</a:t>
                      </a:r>
                      <a:r>
                        <a:rPr kumimoji="1" lang="en-US" altLang="ja-JP" sz="1600" dirty="0"/>
                        <a:t>35%</a:t>
                      </a:r>
                      <a:r>
                        <a:rPr kumimoji="1" lang="ja-JP" altLang="en-US" sz="1600" dirty="0" err="1"/>
                        <a:t>、</a:t>
                      </a:r>
                      <a:r>
                        <a:rPr kumimoji="1" lang="ja-JP" altLang="en-US" sz="1600" dirty="0"/>
                        <a:t>深層</a:t>
                      </a:r>
                      <a:r>
                        <a:rPr kumimoji="1" lang="en-US" altLang="ja-JP" sz="1600" dirty="0"/>
                        <a:t>50%</a:t>
                      </a:r>
                      <a:r>
                        <a:rPr kumimoji="1" lang="ja-JP" altLang="en-US" sz="16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8197645"/>
                  </a:ext>
                </a:extLst>
              </a:tr>
              <a:tr h="166539">
                <a:tc>
                  <a:txBody>
                    <a:bodyPr/>
                    <a:lstStyle/>
                    <a:p>
                      <a:pPr algn="ctr"/>
                      <a:r>
                        <a:rPr kumimoji="1" lang="ja-JP" altLang="en-US" sz="1600" dirty="0"/>
                        <a:t>開発・運用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開発環境、モデル圧縮、分散深層学習・並列化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323703"/>
                  </a:ext>
                </a:extLst>
              </a:tr>
              <a:tr h="166539">
                <a:tc>
                  <a:txBody>
                    <a:bodyPr/>
                    <a:lstStyle/>
                    <a:p>
                      <a:pPr algn="ctr"/>
                      <a:r>
                        <a:rPr kumimoji="1" lang="en-US" altLang="ja-JP" sz="1600" dirty="0"/>
                        <a:t>python</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実装力、基本メソッドの使い方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ja-JP" altLang="en-US" sz="1600" dirty="0" err="1"/>
                        <a:t>ー</a:t>
                      </a:r>
                      <a:r>
                        <a:rPr kumimoji="1" lang="ja-JP" altLang="en-US" sz="1600" dirty="0"/>
                        <a:t>（全分野にまたがる）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5552305"/>
                  </a:ext>
                </a:extLst>
              </a:tr>
            </a:tbl>
          </a:graphicData>
        </a:graphic>
      </p:graphicFrame>
      <p:graphicFrame>
        <p:nvGraphicFramePr>
          <p:cNvPr id="14" name="表 13">
            <a:extLst>
              <a:ext uri="{FF2B5EF4-FFF2-40B4-BE49-F238E27FC236}">
                <a16:creationId xmlns:a16="http://schemas.microsoft.com/office/drawing/2014/main" id="{B0F13383-8FC8-4F5D-9B4D-8D7B5E2CFBEB}"/>
              </a:ext>
            </a:extLst>
          </p:cNvPr>
          <p:cNvGraphicFramePr>
            <a:graphicFrameLocks noGrp="1"/>
          </p:cNvGraphicFramePr>
          <p:nvPr>
            <p:extLst>
              <p:ext uri="{D42A27DB-BD31-4B8C-83A1-F6EECF244321}">
                <p14:modId xmlns:p14="http://schemas.microsoft.com/office/powerpoint/2010/main" val="2307097972"/>
              </p:ext>
            </p:extLst>
          </p:nvPr>
        </p:nvGraphicFramePr>
        <p:xfrm>
          <a:off x="428936" y="3934548"/>
          <a:ext cx="8286129" cy="2682240"/>
        </p:xfrm>
        <a:graphic>
          <a:graphicData uri="http://schemas.openxmlformats.org/drawingml/2006/table">
            <a:tbl>
              <a:tblPr firstRow="1" bandRow="1">
                <a:tableStyleId>{5C22544A-7EE6-4342-B048-85BDC9FD1C3A}</a:tableStyleId>
              </a:tblPr>
              <a:tblGrid>
                <a:gridCol w="1283785">
                  <a:extLst>
                    <a:ext uri="{9D8B030D-6E8A-4147-A177-3AD203B41FA5}">
                      <a16:colId xmlns:a16="http://schemas.microsoft.com/office/drawing/2014/main" val="2670136515"/>
                    </a:ext>
                  </a:extLst>
                </a:gridCol>
                <a:gridCol w="1750586">
                  <a:extLst>
                    <a:ext uri="{9D8B030D-6E8A-4147-A177-3AD203B41FA5}">
                      <a16:colId xmlns:a16="http://schemas.microsoft.com/office/drawing/2014/main" val="990992276"/>
                    </a:ext>
                  </a:extLst>
                </a:gridCol>
                <a:gridCol w="1750586">
                  <a:extLst>
                    <a:ext uri="{9D8B030D-6E8A-4147-A177-3AD203B41FA5}">
                      <a16:colId xmlns:a16="http://schemas.microsoft.com/office/drawing/2014/main" val="3538745528"/>
                    </a:ext>
                  </a:extLst>
                </a:gridCol>
                <a:gridCol w="1750586">
                  <a:extLst>
                    <a:ext uri="{9D8B030D-6E8A-4147-A177-3AD203B41FA5}">
                      <a16:colId xmlns:a16="http://schemas.microsoft.com/office/drawing/2014/main" val="3011169851"/>
                    </a:ext>
                  </a:extLst>
                </a:gridCol>
                <a:gridCol w="1750586">
                  <a:extLst>
                    <a:ext uri="{9D8B030D-6E8A-4147-A177-3AD203B41FA5}">
                      <a16:colId xmlns:a16="http://schemas.microsoft.com/office/drawing/2014/main" val="4197640888"/>
                    </a:ext>
                  </a:extLst>
                </a:gridCol>
              </a:tblGrid>
              <a:tr h="202123">
                <a:tc rowSpan="2">
                  <a:txBody>
                    <a:bodyPr/>
                    <a:lstStyle/>
                    <a:p>
                      <a:pPr algn="ctr"/>
                      <a:r>
                        <a:rPr kumimoji="1" lang="ja-JP" altLang="en-US" sz="1400" dirty="0"/>
                        <a:t>タスク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機械学習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深層学習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8476403"/>
                  </a:ext>
                </a:extLst>
              </a:tr>
              <a:tr h="202123">
                <a:tc vMerge="1">
                  <a:txBody>
                    <a:bodyPr/>
                    <a:lstStyle/>
                    <a:p>
                      <a:pPr algn="ctr"/>
                      <a:endParaRPr kumimoji="1" lang="ja-JP"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出題範囲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それ以外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出題範囲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それ以外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09468971"/>
                  </a:ext>
                </a:extLst>
              </a:tr>
              <a:tr h="485095">
                <a:tc>
                  <a:txBody>
                    <a:bodyPr/>
                    <a:lstStyle/>
                    <a:p>
                      <a:pPr algn="ctr"/>
                      <a:r>
                        <a:rPr kumimoji="1" lang="ja-JP" altLang="en-US" sz="1400" dirty="0"/>
                        <a:t>回帰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線形回帰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Random Forest</a:t>
                      </a:r>
                      <a:r>
                        <a:rPr kumimoji="1" lang="ja-JP" altLang="en-US" sz="1400" dirty="0" err="1"/>
                        <a:t>、</a:t>
                      </a:r>
                      <a:endParaRPr kumimoji="1" lang="en-US" altLang="ja-JP" sz="1400" dirty="0"/>
                    </a:p>
                    <a:p>
                      <a:pPr algn="l"/>
                      <a:r>
                        <a:rPr kumimoji="1" lang="ja-JP" altLang="en-US" sz="1400" dirty="0"/>
                        <a:t>ベイズ線形回帰、</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Gaussian Process</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順伝播</a:t>
                      </a:r>
                      <a:r>
                        <a:rPr kumimoji="1" lang="en-US" altLang="ja-JP" sz="1400" dirty="0"/>
                        <a:t>NN</a:t>
                      </a:r>
                      <a:r>
                        <a:rPr kumimoji="1" lang="ja-JP" altLang="en-US" sz="1400" dirty="0" err="1"/>
                        <a:t>、</a:t>
                      </a:r>
                      <a:r>
                        <a:rPr kumimoji="1" lang="en-US" altLang="ja-JP" sz="1400" dirty="0"/>
                        <a:t>RNN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8197645"/>
                  </a:ext>
                </a:extLst>
              </a:tr>
              <a:tr h="343609">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400" dirty="0"/>
                        <a:t>k-NN</a:t>
                      </a:r>
                      <a:r>
                        <a:rPr kumimoji="1" lang="ja-JP" altLang="en-US" sz="1400" dirty="0" err="1"/>
                        <a:t>、</a:t>
                      </a:r>
                      <a:r>
                        <a:rPr kumimoji="1" lang="en-US" altLang="ja-JP" sz="1400" dirty="0"/>
                        <a:t>SVN</a:t>
                      </a:r>
                      <a:r>
                        <a:rPr kumimoji="1" lang="ja-JP" altLang="en-US" sz="1400" dirty="0" err="1"/>
                        <a:t>、</a:t>
                      </a:r>
                      <a:endParaRPr kumimoji="1" lang="en-US" altLang="ja-JP" sz="14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ロジスティック回帰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Random Forest</a:t>
                      </a:r>
                      <a:r>
                        <a:rPr kumimoji="1" lang="ja-JP" altLang="en-US" sz="1400" dirty="0" err="1"/>
                        <a:t>、</a:t>
                      </a:r>
                      <a:endParaRPr kumimoji="1" lang="en-US" altLang="ja-JP" sz="1400" dirty="0"/>
                    </a:p>
                    <a:p>
                      <a:pPr algn="l"/>
                      <a:r>
                        <a:rPr kumimoji="1" lang="ja-JP" altLang="en-US" sz="1400" dirty="0"/>
                        <a:t>生成モデル</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順伝播</a:t>
                      </a:r>
                      <a:r>
                        <a:rPr kumimoji="1" lang="en-US" altLang="ja-JP" sz="1400" dirty="0"/>
                        <a:t>NN</a:t>
                      </a:r>
                      <a:r>
                        <a:rPr kumimoji="1" lang="ja-JP" altLang="en-US" sz="1400" dirty="0" err="1"/>
                        <a:t>、</a:t>
                      </a:r>
                      <a:r>
                        <a:rPr kumimoji="1" lang="en-US" altLang="ja-JP" sz="1400" dirty="0"/>
                        <a:t>CNN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137121"/>
                  </a:ext>
                </a:extLst>
              </a:tr>
              <a:tr h="343609">
                <a:tc>
                  <a:txBody>
                    <a:bodyPr/>
                    <a:lstStyle/>
                    <a:p>
                      <a:pPr algn="ctr"/>
                      <a:r>
                        <a:rPr kumimoji="1" lang="ja-JP" altLang="en-US" sz="1400" dirty="0"/>
                        <a:t>特徴抽出</a:t>
                      </a:r>
                      <a:r>
                        <a:rPr kumimoji="1" lang="en-US" altLang="ja-JP" sz="1400" dirty="0"/>
                        <a:t>/</a:t>
                      </a:r>
                    </a:p>
                    <a:p>
                      <a:pPr algn="ctr"/>
                      <a:r>
                        <a:rPr kumimoji="1" lang="ja-JP" altLang="en-US" sz="1400" dirty="0"/>
                        <a:t>クラスタリング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kumimoji="1" lang="en-US" altLang="ja-JP" sz="1400" dirty="0"/>
                        <a:t>PCA</a:t>
                      </a:r>
                      <a:r>
                        <a:rPr kumimoji="1" lang="ja-JP" altLang="en-US" sz="1400" dirty="0" err="1"/>
                        <a:t>、</a:t>
                      </a:r>
                      <a:r>
                        <a:rPr kumimoji="1" lang="en-US" altLang="ja-JP" sz="1400" dirty="0"/>
                        <a:t>k-means</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潜在変数モデル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生成モデル</a:t>
                      </a:r>
                      <a:r>
                        <a:rPr kumimoji="1" lang="en-US" altLang="ja-JP" sz="1400" dirty="0"/>
                        <a:t>(GAN)</a:t>
                      </a:r>
                      <a:r>
                        <a:rPr kumimoji="1" lang="ja-JP" altLang="en-US" sz="1400" dirty="0" err="1"/>
                        <a:t>、</a:t>
                      </a:r>
                      <a:r>
                        <a:rPr kumimoji="1" lang="en-US" altLang="ja-JP" sz="1400" dirty="0"/>
                        <a:t>VAE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323703"/>
                  </a:ext>
                </a:extLst>
              </a:tr>
              <a:tr h="202123">
                <a:tc>
                  <a:txBody>
                    <a:bodyPr/>
                    <a:lstStyle/>
                    <a:p>
                      <a:pPr algn="ctr"/>
                      <a:r>
                        <a:rPr kumimoji="1" lang="ja-JP" altLang="en-US" sz="1400" dirty="0"/>
                        <a:t>強化学習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動的計画法、</a:t>
                      </a:r>
                      <a:r>
                        <a:rPr kumimoji="1" lang="en-US" altLang="ja-JP" sz="1400" dirty="0"/>
                        <a:t>Q</a:t>
                      </a:r>
                      <a:r>
                        <a:rPr kumimoji="1" lang="ja-JP" altLang="en-US" sz="1400" dirty="0"/>
                        <a:t>学習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Actor-Critic</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深層強化学習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4357219"/>
                  </a:ext>
                </a:extLst>
              </a:tr>
            </a:tbl>
          </a:graphicData>
        </a:graphic>
      </p:graphicFrame>
      <p:sp>
        <p:nvSpPr>
          <p:cNvPr id="15" name="吹き出し: 角を丸めた四角形 14">
            <a:extLst>
              <a:ext uri="{FF2B5EF4-FFF2-40B4-BE49-F238E27FC236}">
                <a16:creationId xmlns:a16="http://schemas.microsoft.com/office/drawing/2014/main" id="{450FFBC3-86FF-436D-AB55-70BDF21A92C6}"/>
              </a:ext>
            </a:extLst>
          </p:cNvPr>
          <p:cNvSpPr/>
          <p:nvPr/>
        </p:nvSpPr>
        <p:spPr>
          <a:xfrm>
            <a:off x="7141730" y="4703345"/>
            <a:ext cx="1893600" cy="572323"/>
          </a:xfrm>
          <a:prstGeom prst="wedgeRoundRectCallout">
            <a:avLst>
              <a:gd name="adj1" fmla="val -57655"/>
              <a:gd name="adj2" fmla="val 45369"/>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主流の深層学習は網羅</a:t>
            </a:r>
            <a:r>
              <a:rPr kumimoji="1" lang="ja-JP" altLang="en-US" dirty="0"/>
              <a:t>されている</a:t>
            </a:r>
            <a:endParaRPr kumimoji="1" lang="en-US" altLang="ja-JP" dirty="0"/>
          </a:p>
        </p:txBody>
      </p:sp>
    </p:spTree>
    <p:extLst>
      <p:ext uri="{BB962C8B-B14F-4D97-AF65-F5344CB8AC3E}">
        <p14:creationId xmlns:p14="http://schemas.microsoft.com/office/powerpoint/2010/main" val="1563466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16</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en-US" altLang="ja-JP" dirty="0"/>
              <a:t>E</a:t>
            </a:r>
            <a:r>
              <a:rPr kumimoji="1" lang="ja-JP" altLang="en-US" dirty="0"/>
              <a:t>資格</a:t>
            </a:r>
            <a:r>
              <a:rPr lang="ja-JP" altLang="en-US" dirty="0"/>
              <a:t>合格率</a:t>
            </a:r>
            <a:endParaRPr kumimoji="1" lang="ja-JP" altLang="en-US" dirty="0"/>
          </a:p>
        </p:txBody>
      </p:sp>
      <p:sp>
        <p:nvSpPr>
          <p:cNvPr id="22" name="コンテンツ プレースホルダー 2"/>
          <p:cNvSpPr txBox="1">
            <a:spLocks/>
          </p:cNvSpPr>
          <p:nvPr/>
        </p:nvSpPr>
        <p:spPr>
          <a:xfrm>
            <a:off x="0" y="868311"/>
            <a:ext cx="9144000" cy="1722489"/>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約</a:t>
            </a:r>
            <a:r>
              <a:rPr lang="en-US" altLang="ja-JP" dirty="0"/>
              <a:t>7</a:t>
            </a:r>
            <a:r>
              <a:rPr lang="ja-JP" altLang="en-US" dirty="0"/>
              <a:t>割が合格率（受験者数に対する合格者数の割合）</a:t>
            </a:r>
            <a:endParaRPr lang="en-US" altLang="ja-JP" dirty="0"/>
          </a:p>
          <a:p>
            <a:pPr lvl="1"/>
            <a:r>
              <a:rPr lang="ja-JP" altLang="en-US" dirty="0"/>
              <a:t>ただし、受験者の得点率や得点配分は非公開。</a:t>
            </a:r>
            <a:endParaRPr lang="en-US" altLang="ja-JP" dirty="0"/>
          </a:p>
          <a:p>
            <a:pPr lvl="2"/>
            <a:r>
              <a:rPr lang="ja-JP" altLang="en-US" dirty="0"/>
              <a:t>多くの合格者の正答率は</a:t>
            </a:r>
            <a:r>
              <a:rPr lang="en-US" altLang="ja-JP" dirty="0"/>
              <a:t>7</a:t>
            </a:r>
            <a:r>
              <a:rPr lang="ja-JP" altLang="en-US" dirty="0"/>
              <a:t>割以上らしい（ネット情報）</a:t>
            </a:r>
            <a:endParaRPr lang="en-US" altLang="ja-JP" dirty="0"/>
          </a:p>
          <a:p>
            <a:pPr lvl="2"/>
            <a:r>
              <a:rPr lang="ja-JP" altLang="en-US" dirty="0">
                <a:solidFill>
                  <a:srgbClr val="0070C0"/>
                </a:solidFill>
              </a:rPr>
              <a:t>受験者は認定プログラム受講済</a:t>
            </a:r>
            <a:endParaRPr lang="en-US" altLang="ja-JP" dirty="0">
              <a:solidFill>
                <a:srgbClr val="0070C0"/>
              </a:solidFill>
            </a:endParaRPr>
          </a:p>
        </p:txBody>
      </p:sp>
      <p:pic>
        <p:nvPicPr>
          <p:cNvPr id="1026" name="Picture 2" descr="https://prtimes.jp/i/28865/80/resize/d28865-80-197695-1.png">
            <a:extLst>
              <a:ext uri="{FF2B5EF4-FFF2-40B4-BE49-F238E27FC236}">
                <a16:creationId xmlns:a16="http://schemas.microsoft.com/office/drawing/2014/main" id="{0FFF9245-EF2D-48C7-9DDD-4BF693B32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328" y="2860131"/>
            <a:ext cx="7079024" cy="3054985"/>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BB67483E-1D30-4C5F-AB08-D6FDDF34D717}"/>
              </a:ext>
            </a:extLst>
          </p:cNvPr>
          <p:cNvSpPr/>
          <p:nvPr/>
        </p:nvSpPr>
        <p:spPr>
          <a:xfrm>
            <a:off x="6573520" y="3017520"/>
            <a:ext cx="1381760" cy="27533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吹き出し: 角を丸めた四角形 9">
            <a:extLst>
              <a:ext uri="{FF2B5EF4-FFF2-40B4-BE49-F238E27FC236}">
                <a16:creationId xmlns:a16="http://schemas.microsoft.com/office/drawing/2014/main" id="{54F61712-38A9-4250-9CB3-FEBE990B7BF9}"/>
              </a:ext>
            </a:extLst>
          </p:cNvPr>
          <p:cNvSpPr/>
          <p:nvPr/>
        </p:nvSpPr>
        <p:spPr>
          <a:xfrm>
            <a:off x="5731727" y="2319454"/>
            <a:ext cx="2955074" cy="408488"/>
          </a:xfrm>
          <a:prstGeom prst="wedgeRoundRectCallout">
            <a:avLst>
              <a:gd name="adj1" fmla="val -57655"/>
              <a:gd name="adj2" fmla="val -33948"/>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熊谷は約</a:t>
            </a:r>
            <a:r>
              <a:rPr kumimoji="1" lang="en-US" altLang="ja-JP" dirty="0"/>
              <a:t>8</a:t>
            </a:r>
            <a:r>
              <a:rPr kumimoji="1" lang="ja-JP" altLang="en-US" dirty="0"/>
              <a:t>割正答したと想定</a:t>
            </a:r>
            <a:endParaRPr kumimoji="1" lang="en-US" altLang="ja-JP" dirty="0"/>
          </a:p>
        </p:txBody>
      </p:sp>
      <p:sp>
        <p:nvSpPr>
          <p:cNvPr id="11" name="タイトル 1">
            <a:extLst>
              <a:ext uri="{FF2B5EF4-FFF2-40B4-BE49-F238E27FC236}">
                <a16:creationId xmlns:a16="http://schemas.microsoft.com/office/drawing/2014/main" id="{CE4BF7F4-58EE-4715-B6D8-40DA88CD120B}"/>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1.2 E</a:t>
            </a:r>
            <a:r>
              <a:rPr lang="ja-JP" altLang="en-US" sz="1800" dirty="0"/>
              <a:t>資格</a:t>
            </a:r>
            <a:endParaRPr lang="en-US" altLang="ja-JP" sz="1800" dirty="0"/>
          </a:p>
        </p:txBody>
      </p:sp>
    </p:spTree>
    <p:extLst>
      <p:ext uri="{BB962C8B-B14F-4D97-AF65-F5344CB8AC3E}">
        <p14:creationId xmlns:p14="http://schemas.microsoft.com/office/powerpoint/2010/main" val="2958559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17</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en-US" altLang="ja-JP" dirty="0"/>
              <a:t>E</a:t>
            </a:r>
            <a:r>
              <a:rPr kumimoji="1" lang="ja-JP" altLang="en-US" dirty="0"/>
              <a:t>資格</a:t>
            </a:r>
            <a:r>
              <a:rPr lang="ja-JP" altLang="en-US" dirty="0"/>
              <a:t>難易度</a:t>
            </a:r>
            <a:endParaRPr kumimoji="1" lang="ja-JP" altLang="en-US" dirty="0"/>
          </a:p>
        </p:txBody>
      </p:sp>
      <p:sp>
        <p:nvSpPr>
          <p:cNvPr id="22" name="コンテンツ プレースホルダー 2"/>
          <p:cNvSpPr txBox="1">
            <a:spLocks/>
          </p:cNvSpPr>
          <p:nvPr/>
        </p:nvSpPr>
        <p:spPr>
          <a:xfrm>
            <a:off x="0" y="868311"/>
            <a:ext cx="9144000" cy="3668248"/>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2021</a:t>
            </a:r>
            <a:r>
              <a:rPr lang="ja-JP" altLang="en-US" dirty="0"/>
              <a:t>年</a:t>
            </a:r>
            <a:r>
              <a:rPr lang="en-US" altLang="ja-JP" dirty="0"/>
              <a:t>3</a:t>
            </a:r>
            <a:r>
              <a:rPr lang="ja-JP" altLang="en-US" dirty="0"/>
              <a:t>月に、</a:t>
            </a:r>
            <a:r>
              <a:rPr lang="en-US" altLang="ja-JP" dirty="0"/>
              <a:t>Study-AI</a:t>
            </a:r>
            <a:r>
              <a:rPr lang="ja-JP" altLang="en-US" dirty="0"/>
              <a:t>が</a:t>
            </a:r>
            <a:r>
              <a:rPr lang="en-US" altLang="ja-JP" dirty="0"/>
              <a:t>E</a:t>
            </a:r>
            <a:r>
              <a:rPr lang="ja-JP" altLang="en-US" dirty="0"/>
              <a:t>資格受験者</a:t>
            </a:r>
            <a:r>
              <a:rPr lang="en-US" altLang="ja-JP" sz="2000" dirty="0"/>
              <a:t>※</a:t>
            </a:r>
            <a:r>
              <a:rPr lang="ja-JP" altLang="en-US" dirty="0"/>
              <a:t>を対象に、難易度アンケート調査を実施し、その結果が公開された。</a:t>
            </a:r>
            <a:endParaRPr lang="en-US" altLang="ja-JP" dirty="0"/>
          </a:p>
          <a:p>
            <a:endParaRPr lang="en-US" altLang="ja-JP" sz="1800" dirty="0"/>
          </a:p>
          <a:p>
            <a:pPr marL="457200" lvl="1" indent="0">
              <a:buNone/>
            </a:pPr>
            <a:endParaRPr lang="en-US" altLang="ja-JP" sz="1600" dirty="0"/>
          </a:p>
          <a:p>
            <a:pPr marL="457200" lvl="1" indent="0">
              <a:buNone/>
            </a:pPr>
            <a:endParaRPr lang="en-US" altLang="ja-JP" sz="1600" dirty="0"/>
          </a:p>
          <a:p>
            <a:pPr marL="457200" lvl="1" indent="0">
              <a:buNone/>
            </a:pPr>
            <a:endParaRPr lang="en-US" altLang="ja-JP" sz="1600" dirty="0"/>
          </a:p>
          <a:p>
            <a:r>
              <a:rPr lang="ja-JP" altLang="en-US" sz="2400" b="1" dirty="0"/>
              <a:t>応用技術情報者試験</a:t>
            </a:r>
            <a:r>
              <a:rPr lang="ja-JP" altLang="en-US" sz="2400" dirty="0"/>
              <a:t>以上のレベルと回答した人：約</a:t>
            </a:r>
            <a:r>
              <a:rPr lang="en-US" altLang="ja-JP" sz="2400" dirty="0"/>
              <a:t>70%</a:t>
            </a:r>
          </a:p>
          <a:p>
            <a:pPr lvl="1"/>
            <a:r>
              <a:rPr lang="ja-JP" altLang="en-US" sz="2000" dirty="0"/>
              <a:t>＝</a:t>
            </a:r>
            <a:r>
              <a:rPr lang="en-US" altLang="ja-JP" sz="2000" dirty="0"/>
              <a:t>ITSS</a:t>
            </a:r>
            <a:r>
              <a:rPr lang="ja-JP" altLang="en-US" sz="2000" dirty="0"/>
              <a:t>レベル</a:t>
            </a:r>
            <a:r>
              <a:rPr lang="en-US" altLang="ja-JP" sz="2000" dirty="0"/>
              <a:t>3</a:t>
            </a:r>
            <a:r>
              <a:rPr lang="ja-JP" altLang="en-US" sz="2000" dirty="0"/>
              <a:t>以上のレベルだと感じる人が大半</a:t>
            </a:r>
            <a:endParaRPr lang="en-US" altLang="ja-JP" sz="2000" dirty="0"/>
          </a:p>
          <a:p>
            <a:r>
              <a:rPr lang="ja-JP" altLang="en-US" sz="2400" b="1" dirty="0"/>
              <a:t>勉強前から何らかの知識・経験があった</a:t>
            </a:r>
            <a:r>
              <a:rPr lang="ja-JP" altLang="en-US" sz="2400" dirty="0"/>
              <a:t>人の合格率：ほぼ全員</a:t>
            </a:r>
            <a:endParaRPr lang="en-US" altLang="ja-JP" sz="2400" dirty="0"/>
          </a:p>
          <a:p>
            <a:pPr lvl="1"/>
            <a:r>
              <a:rPr lang="ja-JP" altLang="en-US" sz="2000" dirty="0"/>
              <a:t>勉強前から、理系大学の数学知識を有していた人の合格率：</a:t>
            </a:r>
            <a:r>
              <a:rPr lang="en-US" altLang="ja-JP" sz="2000" dirty="0"/>
              <a:t>96%</a:t>
            </a:r>
          </a:p>
          <a:p>
            <a:pPr lvl="1"/>
            <a:r>
              <a:rPr lang="ja-JP" altLang="en-US" sz="2000" dirty="0"/>
              <a:t>勉強前から、プログラミング実務経験者であった人の合格率：</a:t>
            </a:r>
            <a:r>
              <a:rPr lang="en-US" altLang="ja-JP" sz="2000" dirty="0"/>
              <a:t>95%</a:t>
            </a:r>
          </a:p>
        </p:txBody>
      </p:sp>
      <p:sp>
        <p:nvSpPr>
          <p:cNvPr id="11" name="コンテンツ プレースホルダー 1">
            <a:extLst>
              <a:ext uri="{FF2B5EF4-FFF2-40B4-BE49-F238E27FC236}">
                <a16:creationId xmlns:a16="http://schemas.microsoft.com/office/drawing/2014/main" id="{EB5C87D4-9271-48C2-A842-DF5A7562DAD8}"/>
              </a:ext>
            </a:extLst>
          </p:cNvPr>
          <p:cNvSpPr txBox="1">
            <a:spLocks/>
          </p:cNvSpPr>
          <p:nvPr/>
        </p:nvSpPr>
        <p:spPr>
          <a:xfrm>
            <a:off x="535753" y="5600877"/>
            <a:ext cx="8072483" cy="443598"/>
          </a:xfrm>
          <a:prstGeom prst="rect">
            <a:avLst/>
          </a:prstGeom>
          <a:solidFill>
            <a:schemeClr val="accent1">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b="1" dirty="0">
                <a:solidFill>
                  <a:schemeClr val="bg1"/>
                </a:solidFill>
              </a:rPr>
              <a:t>イノベの電機系・情報系出身の多くはこれを満たすため、難易度はそこまで高くない</a:t>
            </a:r>
          </a:p>
        </p:txBody>
      </p:sp>
      <p:sp>
        <p:nvSpPr>
          <p:cNvPr id="2" name="二等辺三角形 1">
            <a:extLst>
              <a:ext uri="{FF2B5EF4-FFF2-40B4-BE49-F238E27FC236}">
                <a16:creationId xmlns:a16="http://schemas.microsoft.com/office/drawing/2014/main" id="{8AB746B3-A8EC-4414-9CFF-826B05B07F39}"/>
              </a:ext>
            </a:extLst>
          </p:cNvPr>
          <p:cNvSpPr/>
          <p:nvPr/>
        </p:nvSpPr>
        <p:spPr>
          <a:xfrm rot="10800000">
            <a:off x="3990697" y="5137169"/>
            <a:ext cx="1162595" cy="3331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038038A-AC08-4533-AAD9-79B8E9FACEA4}"/>
              </a:ext>
            </a:extLst>
          </p:cNvPr>
          <p:cNvSpPr txBox="1"/>
          <p:nvPr/>
        </p:nvSpPr>
        <p:spPr>
          <a:xfrm>
            <a:off x="223640" y="1868848"/>
            <a:ext cx="7850016" cy="400110"/>
          </a:xfrm>
          <a:prstGeom prst="rect">
            <a:avLst/>
          </a:prstGeom>
          <a:noFill/>
        </p:spPr>
        <p:txBody>
          <a:bodyPr wrap="square" rtlCol="0">
            <a:spAutoFit/>
          </a:bodyPr>
          <a:lstStyle/>
          <a:p>
            <a:pPr algn="ctr"/>
            <a:r>
              <a:rPr lang="en-US" altLang="ja-JP" sz="2000" dirty="0"/>
              <a:t>※Study-AI</a:t>
            </a:r>
            <a:r>
              <a:rPr lang="ja-JP" altLang="en-US" sz="2000" dirty="0"/>
              <a:t>の認定プログラムを受講し、</a:t>
            </a:r>
            <a:r>
              <a:rPr lang="en-US" altLang="ja-JP" sz="2000" dirty="0"/>
              <a:t>2021#1</a:t>
            </a:r>
            <a:r>
              <a:rPr lang="ja-JP" altLang="en-US" sz="2000" dirty="0"/>
              <a:t>を受験した人</a:t>
            </a:r>
            <a:r>
              <a:rPr lang="en-US" altLang="ja-JP" sz="2000" dirty="0"/>
              <a:t>(68</a:t>
            </a:r>
            <a:r>
              <a:rPr lang="ja-JP" altLang="en-US" sz="2000" dirty="0"/>
              <a:t>名</a:t>
            </a:r>
            <a:r>
              <a:rPr lang="en-US" altLang="ja-JP" sz="2000" dirty="0"/>
              <a:t>)</a:t>
            </a:r>
            <a:r>
              <a:rPr lang="ja-JP" altLang="en-US" sz="2000" dirty="0"/>
              <a:t>が対象</a:t>
            </a:r>
            <a:endParaRPr kumimoji="1" lang="ja-JP" altLang="en-US" sz="2000" dirty="0"/>
          </a:p>
        </p:txBody>
      </p:sp>
      <p:sp>
        <p:nvSpPr>
          <p:cNvPr id="13" name="コンテンツ プレースホルダー 1">
            <a:extLst>
              <a:ext uri="{FF2B5EF4-FFF2-40B4-BE49-F238E27FC236}">
                <a16:creationId xmlns:a16="http://schemas.microsoft.com/office/drawing/2014/main" id="{F598524C-231F-4868-B74C-C9D8DBED5995}"/>
              </a:ext>
            </a:extLst>
          </p:cNvPr>
          <p:cNvSpPr txBox="1">
            <a:spLocks/>
          </p:cNvSpPr>
          <p:nvPr/>
        </p:nvSpPr>
        <p:spPr>
          <a:xfrm>
            <a:off x="317061" y="2436025"/>
            <a:ext cx="2497023" cy="443598"/>
          </a:xfrm>
          <a:prstGeom prst="rect">
            <a:avLst/>
          </a:prstGeom>
          <a:solidFill>
            <a:schemeClr val="accent3">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アンケート結果抜粋</a:t>
            </a:r>
          </a:p>
        </p:txBody>
      </p:sp>
      <p:sp>
        <p:nvSpPr>
          <p:cNvPr id="14" name="テキスト ボックス 13">
            <a:extLst>
              <a:ext uri="{FF2B5EF4-FFF2-40B4-BE49-F238E27FC236}">
                <a16:creationId xmlns:a16="http://schemas.microsoft.com/office/drawing/2014/main" id="{AE763F50-4DFB-4156-9CC5-EC07E880D83A}"/>
              </a:ext>
            </a:extLst>
          </p:cNvPr>
          <p:cNvSpPr txBox="1"/>
          <p:nvPr/>
        </p:nvSpPr>
        <p:spPr>
          <a:xfrm>
            <a:off x="2814084" y="2541069"/>
            <a:ext cx="3303181" cy="338554"/>
          </a:xfrm>
          <a:prstGeom prst="rect">
            <a:avLst/>
          </a:prstGeom>
          <a:noFill/>
        </p:spPr>
        <p:txBody>
          <a:bodyPr wrap="square" rtlCol="0">
            <a:spAutoFit/>
          </a:bodyPr>
          <a:lstStyle/>
          <a:p>
            <a:r>
              <a:rPr lang="en-US" altLang="ja-JP" sz="1600" dirty="0"/>
              <a:t>https://study-ai.com/difficulty2021/</a:t>
            </a:r>
            <a:endParaRPr kumimoji="1" lang="ja-JP" altLang="en-US" sz="1600" dirty="0"/>
          </a:p>
        </p:txBody>
      </p:sp>
      <p:sp>
        <p:nvSpPr>
          <p:cNvPr id="15" name="タイトル 1">
            <a:extLst>
              <a:ext uri="{FF2B5EF4-FFF2-40B4-BE49-F238E27FC236}">
                <a16:creationId xmlns:a16="http://schemas.microsoft.com/office/drawing/2014/main" id="{40053150-C5C8-4AD4-B447-4C59E35FB092}"/>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1.2 E</a:t>
            </a:r>
            <a:r>
              <a:rPr lang="ja-JP" altLang="en-US" sz="1800" dirty="0"/>
              <a:t>資格</a:t>
            </a:r>
            <a:endParaRPr lang="en-US" altLang="ja-JP" sz="1800" dirty="0"/>
          </a:p>
        </p:txBody>
      </p:sp>
    </p:spTree>
    <p:extLst>
      <p:ext uri="{BB962C8B-B14F-4D97-AF65-F5344CB8AC3E}">
        <p14:creationId xmlns:p14="http://schemas.microsoft.com/office/powerpoint/2010/main" val="1896549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18</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E</a:t>
            </a:r>
            <a:r>
              <a:rPr lang="ja-JP" altLang="en-US" dirty="0"/>
              <a:t>資格合格者の声（ネット）</a:t>
            </a:r>
            <a:endParaRPr kumimoji="1" lang="ja-JP" altLang="en-US" dirty="0"/>
          </a:p>
        </p:txBody>
      </p:sp>
      <p:sp>
        <p:nvSpPr>
          <p:cNvPr id="11" name="テキスト ボックス 10">
            <a:extLst>
              <a:ext uri="{FF2B5EF4-FFF2-40B4-BE49-F238E27FC236}">
                <a16:creationId xmlns:a16="http://schemas.microsoft.com/office/drawing/2014/main" id="{A4DF3767-883E-40DC-8695-931AF63FB8F3}"/>
              </a:ext>
            </a:extLst>
          </p:cNvPr>
          <p:cNvSpPr txBox="1"/>
          <p:nvPr/>
        </p:nvSpPr>
        <p:spPr>
          <a:xfrm>
            <a:off x="324119" y="2178134"/>
            <a:ext cx="8770262" cy="923330"/>
          </a:xfrm>
          <a:prstGeom prst="rect">
            <a:avLst/>
          </a:prstGeom>
          <a:solidFill>
            <a:schemeClr val="bg1"/>
          </a:solidFill>
        </p:spPr>
        <p:txBody>
          <a:bodyPr wrap="square" rtlCol="0">
            <a:spAutoFit/>
          </a:bodyPr>
          <a:lstStyle/>
          <a:p>
            <a:pPr fontAlgn="base"/>
            <a:r>
              <a:rPr lang="en-US" altLang="ja-JP" dirty="0"/>
              <a:t>E</a:t>
            </a:r>
            <a:r>
              <a:rPr lang="ja-JP" altLang="en-US" dirty="0"/>
              <a:t>資格を学ぶ際に</a:t>
            </a:r>
            <a:r>
              <a:rPr lang="ja-JP" altLang="en-US" dirty="0">
                <a:solidFill>
                  <a:srgbClr val="0070C0"/>
                </a:solidFill>
              </a:rPr>
              <a:t>絶対通る統計や機械学習の知識は、私たちのように実験データ取ったりする人たちがすぐ使える</a:t>
            </a:r>
            <a:r>
              <a:rPr lang="ja-JP" altLang="en-US" dirty="0"/>
              <a:t>身近な技術なんですね。実際に活用してます。その結果、</a:t>
            </a:r>
            <a:r>
              <a:rPr lang="ja-JP" altLang="en-US" dirty="0">
                <a:solidFill>
                  <a:srgbClr val="0070C0"/>
                </a:solidFill>
              </a:rPr>
              <a:t>これまで気付けなかった問題などを可視化できるようになった</a:t>
            </a:r>
            <a:r>
              <a:rPr lang="ja-JP" altLang="en-US" dirty="0"/>
              <a:t>りして、</a:t>
            </a:r>
            <a:r>
              <a:rPr lang="ja-JP" altLang="en-US" dirty="0" err="1"/>
              <a:t>すっ</a:t>
            </a:r>
            <a:r>
              <a:rPr lang="ja-JP" altLang="en-US" dirty="0"/>
              <a:t>ごく便利になりました。</a:t>
            </a:r>
            <a:endParaRPr lang="en-US" altLang="ja-JP" dirty="0"/>
          </a:p>
        </p:txBody>
      </p:sp>
      <p:sp>
        <p:nvSpPr>
          <p:cNvPr id="12" name="テキスト ボックス 11">
            <a:extLst>
              <a:ext uri="{FF2B5EF4-FFF2-40B4-BE49-F238E27FC236}">
                <a16:creationId xmlns:a16="http://schemas.microsoft.com/office/drawing/2014/main" id="{1D632636-5685-4E10-8460-B2440DD27290}"/>
              </a:ext>
            </a:extLst>
          </p:cNvPr>
          <p:cNvSpPr txBox="1"/>
          <p:nvPr/>
        </p:nvSpPr>
        <p:spPr>
          <a:xfrm>
            <a:off x="324119" y="1185961"/>
            <a:ext cx="8495762" cy="369332"/>
          </a:xfrm>
          <a:prstGeom prst="rect">
            <a:avLst/>
          </a:prstGeom>
          <a:noFill/>
        </p:spPr>
        <p:txBody>
          <a:bodyPr wrap="square" rtlCol="0">
            <a:spAutoFit/>
          </a:bodyPr>
          <a:lstStyle/>
          <a:p>
            <a:r>
              <a:rPr lang="ja-JP" altLang="en-US" dirty="0">
                <a:solidFill>
                  <a:srgbClr val="0070C0"/>
                </a:solidFill>
              </a:rPr>
              <a:t>機械学習を幅広く勉強出来て良かった 知識は間違いなく増えた</a:t>
            </a:r>
            <a:endParaRPr kumimoji="1" lang="ja-JP" altLang="en-US" dirty="0">
              <a:solidFill>
                <a:srgbClr val="0070C0"/>
              </a:solidFill>
            </a:endParaRPr>
          </a:p>
        </p:txBody>
      </p:sp>
      <p:sp>
        <p:nvSpPr>
          <p:cNvPr id="15" name="テキスト ボックス 14">
            <a:extLst>
              <a:ext uri="{FF2B5EF4-FFF2-40B4-BE49-F238E27FC236}">
                <a16:creationId xmlns:a16="http://schemas.microsoft.com/office/drawing/2014/main" id="{29DC944D-CC87-4F3F-919C-A974AD68468F}"/>
              </a:ext>
            </a:extLst>
          </p:cNvPr>
          <p:cNvSpPr txBox="1"/>
          <p:nvPr/>
        </p:nvSpPr>
        <p:spPr>
          <a:xfrm>
            <a:off x="324118" y="4708862"/>
            <a:ext cx="8596241" cy="923330"/>
          </a:xfrm>
          <a:prstGeom prst="rect">
            <a:avLst/>
          </a:prstGeom>
          <a:noFill/>
        </p:spPr>
        <p:txBody>
          <a:bodyPr wrap="square" rtlCol="0">
            <a:spAutoFit/>
          </a:bodyPr>
          <a:lstStyle/>
          <a:p>
            <a:r>
              <a:rPr lang="ja-JP" altLang="en-US" dirty="0">
                <a:solidFill>
                  <a:srgbClr val="FF0000"/>
                </a:solidFill>
              </a:rPr>
              <a:t>勉強の機会が欲しい＆お金があるならば受けてみれば良いのではないでしょうか。お金に関しては会社から出してもらえるパターンもある</a:t>
            </a:r>
            <a:r>
              <a:rPr lang="ja-JP" altLang="en-US" dirty="0"/>
              <a:t>でしょうし、</a:t>
            </a:r>
            <a:r>
              <a:rPr lang="en-US" altLang="ja-JP" dirty="0"/>
              <a:t>~</a:t>
            </a:r>
            <a:r>
              <a:rPr lang="ja-JP" altLang="en-US" dirty="0"/>
              <a:t>この辺の制度を利用できるのならカジュアルに受験してみても良いのでは？</a:t>
            </a:r>
          </a:p>
        </p:txBody>
      </p:sp>
      <p:sp>
        <p:nvSpPr>
          <p:cNvPr id="16" name="テキスト ボックス 15">
            <a:extLst>
              <a:ext uri="{FF2B5EF4-FFF2-40B4-BE49-F238E27FC236}">
                <a16:creationId xmlns:a16="http://schemas.microsoft.com/office/drawing/2014/main" id="{10AA58D3-164A-4EAF-83F5-A12B6F9A0A13}"/>
              </a:ext>
            </a:extLst>
          </p:cNvPr>
          <p:cNvSpPr txBox="1"/>
          <p:nvPr/>
        </p:nvSpPr>
        <p:spPr>
          <a:xfrm>
            <a:off x="324119" y="1689514"/>
            <a:ext cx="8495762" cy="369332"/>
          </a:xfrm>
          <a:prstGeom prst="rect">
            <a:avLst/>
          </a:prstGeom>
          <a:noFill/>
        </p:spPr>
        <p:txBody>
          <a:bodyPr wrap="square" rtlCol="0">
            <a:spAutoFit/>
          </a:bodyPr>
          <a:lstStyle/>
          <a:p>
            <a:r>
              <a:rPr lang="ja-JP" altLang="en-US" dirty="0">
                <a:solidFill>
                  <a:srgbClr val="0070C0"/>
                </a:solidFill>
              </a:rPr>
              <a:t>転職する際に、</a:t>
            </a:r>
            <a:r>
              <a:rPr lang="en-US" altLang="ja-JP" dirty="0">
                <a:solidFill>
                  <a:srgbClr val="0070C0"/>
                </a:solidFill>
              </a:rPr>
              <a:t>AI</a:t>
            </a:r>
            <a:r>
              <a:rPr lang="ja-JP" altLang="en-US" dirty="0">
                <a:solidFill>
                  <a:srgbClr val="0070C0"/>
                </a:solidFill>
              </a:rPr>
              <a:t>人材としての「証拠」を示すのが難しい中、</a:t>
            </a:r>
            <a:r>
              <a:rPr lang="en-US" altLang="ja-JP" dirty="0">
                <a:solidFill>
                  <a:srgbClr val="0070C0"/>
                </a:solidFill>
              </a:rPr>
              <a:t>E</a:t>
            </a:r>
            <a:r>
              <a:rPr lang="ja-JP" altLang="en-US" dirty="0">
                <a:solidFill>
                  <a:srgbClr val="0070C0"/>
                </a:solidFill>
              </a:rPr>
              <a:t>資格は有用</a:t>
            </a:r>
            <a:endParaRPr kumimoji="1" lang="ja-JP" altLang="en-US" dirty="0">
              <a:solidFill>
                <a:srgbClr val="0070C0"/>
              </a:solidFill>
            </a:endParaRPr>
          </a:p>
        </p:txBody>
      </p:sp>
      <p:sp>
        <p:nvSpPr>
          <p:cNvPr id="18" name="テキスト ボックス 17">
            <a:extLst>
              <a:ext uri="{FF2B5EF4-FFF2-40B4-BE49-F238E27FC236}">
                <a16:creationId xmlns:a16="http://schemas.microsoft.com/office/drawing/2014/main" id="{D584D9A5-4EED-4DF3-87EC-134116DD9D89}"/>
              </a:ext>
            </a:extLst>
          </p:cNvPr>
          <p:cNvSpPr txBox="1"/>
          <p:nvPr/>
        </p:nvSpPr>
        <p:spPr>
          <a:xfrm>
            <a:off x="324119" y="3209479"/>
            <a:ext cx="8819881" cy="923330"/>
          </a:xfrm>
          <a:prstGeom prst="rect">
            <a:avLst/>
          </a:prstGeom>
          <a:solidFill>
            <a:schemeClr val="bg1"/>
          </a:solidFill>
        </p:spPr>
        <p:txBody>
          <a:bodyPr wrap="square" rtlCol="0">
            <a:spAutoFit/>
          </a:bodyPr>
          <a:lstStyle/>
          <a:p>
            <a:pPr fontAlgn="base"/>
            <a:r>
              <a:rPr lang="ja-JP" altLang="en-US" dirty="0">
                <a:solidFill>
                  <a:srgbClr val="0070C0"/>
                </a:solidFill>
              </a:rPr>
              <a:t>深層学習は最新論文などからも出題</a:t>
            </a:r>
            <a:r>
              <a:rPr lang="ja-JP" altLang="en-US" dirty="0"/>
              <a:t>され、知識がなく解けず難しいと感じましたが、いじわるな問題というよりも、</a:t>
            </a:r>
            <a:r>
              <a:rPr lang="ja-JP" altLang="en-US" dirty="0">
                <a:solidFill>
                  <a:srgbClr val="0070C0"/>
                </a:solidFill>
              </a:rPr>
              <a:t>機械学習を含め、この分野について基本的な理解はできているか、興味があるのか、ということを確認している</a:t>
            </a:r>
            <a:r>
              <a:rPr lang="ja-JP" altLang="en-US" dirty="0"/>
              <a:t>かのような印象を持ちました。</a:t>
            </a:r>
          </a:p>
        </p:txBody>
      </p:sp>
      <p:sp>
        <p:nvSpPr>
          <p:cNvPr id="19" name="テキスト ボックス 18">
            <a:extLst>
              <a:ext uri="{FF2B5EF4-FFF2-40B4-BE49-F238E27FC236}">
                <a16:creationId xmlns:a16="http://schemas.microsoft.com/office/drawing/2014/main" id="{03B93008-E22A-402D-8696-8C0679E8D6B6}"/>
              </a:ext>
            </a:extLst>
          </p:cNvPr>
          <p:cNvSpPr txBox="1"/>
          <p:nvPr/>
        </p:nvSpPr>
        <p:spPr>
          <a:xfrm>
            <a:off x="324119" y="4223054"/>
            <a:ext cx="8596241" cy="369332"/>
          </a:xfrm>
          <a:prstGeom prst="rect">
            <a:avLst/>
          </a:prstGeom>
          <a:noFill/>
        </p:spPr>
        <p:txBody>
          <a:bodyPr wrap="square" rtlCol="0">
            <a:spAutoFit/>
          </a:bodyPr>
          <a:lstStyle/>
          <a:p>
            <a:r>
              <a:rPr lang="ja-JP" altLang="en-US" dirty="0">
                <a:solidFill>
                  <a:srgbClr val="FF0000"/>
                </a:solidFill>
              </a:rPr>
              <a:t>講座を受けるには</a:t>
            </a:r>
            <a:r>
              <a:rPr lang="en-US" altLang="ja-JP" dirty="0">
                <a:solidFill>
                  <a:srgbClr val="FF0000"/>
                </a:solidFill>
              </a:rPr>
              <a:t>20</a:t>
            </a:r>
            <a:r>
              <a:rPr lang="ja-JP" altLang="en-US" dirty="0">
                <a:solidFill>
                  <a:srgbClr val="FF0000"/>
                </a:solidFill>
              </a:rPr>
              <a:t>万円と高額</a:t>
            </a:r>
            <a:r>
              <a:rPr lang="ja-JP" altLang="en-US" dirty="0"/>
              <a:t>なため一度講座を受けたら全てを理解する心構えが必要</a:t>
            </a:r>
            <a:endParaRPr lang="en-US" altLang="ja-JP" dirty="0"/>
          </a:p>
        </p:txBody>
      </p:sp>
      <p:sp>
        <p:nvSpPr>
          <p:cNvPr id="25" name="タイトル 1">
            <a:extLst>
              <a:ext uri="{FF2B5EF4-FFF2-40B4-BE49-F238E27FC236}">
                <a16:creationId xmlns:a16="http://schemas.microsoft.com/office/drawing/2014/main" id="{01C6BA01-1D44-484F-A523-E8C49AE571AB}"/>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1.2 E</a:t>
            </a:r>
            <a:r>
              <a:rPr lang="ja-JP" altLang="en-US" sz="1800" dirty="0"/>
              <a:t>資格</a:t>
            </a:r>
            <a:endParaRPr lang="en-US" altLang="ja-JP" sz="1800" dirty="0"/>
          </a:p>
        </p:txBody>
      </p:sp>
    </p:spTree>
    <p:extLst>
      <p:ext uri="{BB962C8B-B14F-4D97-AF65-F5344CB8AC3E}">
        <p14:creationId xmlns:p14="http://schemas.microsoft.com/office/powerpoint/2010/main" val="313575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19</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E</a:t>
            </a:r>
            <a:r>
              <a:rPr lang="ja-JP" altLang="en-US" dirty="0"/>
              <a:t>資格の「受験資格」</a:t>
            </a:r>
            <a:endParaRPr kumimoji="1" lang="ja-JP" altLang="en-US" dirty="0"/>
          </a:p>
        </p:txBody>
      </p:sp>
      <p:sp>
        <p:nvSpPr>
          <p:cNvPr id="22" name="コンテンツ プレースホルダー 2"/>
          <p:cNvSpPr txBox="1">
            <a:spLocks/>
          </p:cNvSpPr>
          <p:nvPr/>
        </p:nvSpPr>
        <p:spPr>
          <a:xfrm>
            <a:off x="0" y="868312"/>
            <a:ext cx="9144000" cy="387192"/>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2000" dirty="0"/>
          </a:p>
        </p:txBody>
      </p:sp>
      <p:sp>
        <p:nvSpPr>
          <p:cNvPr id="7" name="タイトル 1">
            <a:extLst>
              <a:ext uri="{FF2B5EF4-FFF2-40B4-BE49-F238E27FC236}">
                <a16:creationId xmlns:a16="http://schemas.microsoft.com/office/drawing/2014/main" id="{CE387EC8-F449-4CCE-9B91-07ECEE4E7057}"/>
              </a:ext>
            </a:extLst>
          </p:cNvPr>
          <p:cNvSpPr txBox="1">
            <a:spLocks/>
          </p:cNvSpPr>
          <p:nvPr/>
        </p:nvSpPr>
        <p:spPr>
          <a:xfrm>
            <a:off x="223639" y="-14452"/>
            <a:ext cx="4950873"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1.3 E</a:t>
            </a:r>
            <a:r>
              <a:rPr lang="ja-JP" altLang="en-US" sz="1800" dirty="0"/>
              <a:t>資格向け認定プログラム</a:t>
            </a:r>
            <a:endParaRPr lang="en-US" altLang="ja-JP" sz="1800" dirty="0"/>
          </a:p>
        </p:txBody>
      </p:sp>
      <p:sp>
        <p:nvSpPr>
          <p:cNvPr id="17" name="コンテンツ プレースホルダー 2">
            <a:extLst>
              <a:ext uri="{FF2B5EF4-FFF2-40B4-BE49-F238E27FC236}">
                <a16:creationId xmlns:a16="http://schemas.microsoft.com/office/drawing/2014/main" id="{9809AF5B-85F6-41CC-B30C-23C98A174ED4}"/>
              </a:ext>
            </a:extLst>
          </p:cNvPr>
          <p:cNvSpPr txBox="1">
            <a:spLocks/>
          </p:cNvSpPr>
          <p:nvPr/>
        </p:nvSpPr>
        <p:spPr>
          <a:xfrm>
            <a:off x="0" y="868311"/>
            <a:ext cx="9144000" cy="3909252"/>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G</a:t>
            </a:r>
            <a:r>
              <a:rPr lang="ja-JP" altLang="en-US" dirty="0"/>
              <a:t>検定は誰でも受験できるが、</a:t>
            </a:r>
            <a:r>
              <a:rPr lang="en-US" altLang="ja-JP" dirty="0"/>
              <a:t>E</a:t>
            </a:r>
            <a:r>
              <a:rPr lang="ja-JP" altLang="en-US" dirty="0"/>
              <a:t>資格は「</a:t>
            </a:r>
            <a:r>
              <a:rPr lang="en-US" altLang="ja-JP" dirty="0"/>
              <a:t>JDLA</a:t>
            </a:r>
            <a:r>
              <a:rPr lang="ja-JP" altLang="en-US" dirty="0"/>
              <a:t>認定プログラムを</a:t>
            </a:r>
            <a:r>
              <a:rPr lang="en-US" altLang="ja-JP" dirty="0"/>
              <a:t>2</a:t>
            </a:r>
            <a:r>
              <a:rPr lang="ja-JP" altLang="en-US" dirty="0"/>
              <a:t>年以内に修了した者」しか受験できない。</a:t>
            </a:r>
            <a:endParaRPr lang="en-US" altLang="ja-JP" dirty="0"/>
          </a:p>
          <a:p>
            <a:pPr lvl="1"/>
            <a:r>
              <a:rPr lang="en-US" altLang="ja-JP" dirty="0"/>
              <a:t>AI</a:t>
            </a:r>
            <a:r>
              <a:rPr lang="ja-JP" altLang="en-US" dirty="0"/>
              <a:t>の一般知識だけでなく、データ処理のテクニック、</a:t>
            </a:r>
            <a:r>
              <a:rPr lang="en-US" altLang="ja-JP" dirty="0"/>
              <a:t>AI</a:t>
            </a:r>
            <a:r>
              <a:rPr lang="ja-JP" altLang="en-US" dirty="0"/>
              <a:t>に関する理論、実装能力も認めるものなので、受験する前に専用プログラムで訓練する必要がある</a:t>
            </a:r>
            <a:endParaRPr lang="en-US" altLang="ja-JP" dirty="0"/>
          </a:p>
          <a:p>
            <a:pPr lvl="2"/>
            <a:r>
              <a:rPr lang="ja-JP" altLang="en-US" dirty="0"/>
              <a:t>これが</a:t>
            </a:r>
            <a:r>
              <a:rPr lang="en-US" altLang="ja-JP" dirty="0"/>
              <a:t>OJT</a:t>
            </a:r>
            <a:r>
              <a:rPr lang="ja-JP" altLang="en-US" dirty="0"/>
              <a:t>では身につかない、専門知識を体系立てて学べる機会になる</a:t>
            </a:r>
            <a:endParaRPr lang="en-US" altLang="ja-JP" dirty="0"/>
          </a:p>
          <a:p>
            <a:r>
              <a:rPr lang="en-US" altLang="ja-JP" dirty="0"/>
              <a:t>JDLA</a:t>
            </a:r>
            <a:r>
              <a:rPr lang="ja-JP" altLang="en-US" dirty="0"/>
              <a:t>認定プログラム</a:t>
            </a:r>
            <a:endParaRPr lang="en-US" altLang="ja-JP" dirty="0"/>
          </a:p>
          <a:p>
            <a:pPr lvl="1"/>
            <a:r>
              <a:rPr lang="ja-JP" altLang="en-US" dirty="0"/>
              <a:t>企業・大学が教育用として提供している</a:t>
            </a:r>
            <a:endParaRPr lang="en-US" altLang="ja-JP" dirty="0"/>
          </a:p>
          <a:p>
            <a:pPr lvl="1"/>
            <a:r>
              <a:rPr lang="en-US" altLang="ja-JP" dirty="0"/>
              <a:t>2020</a:t>
            </a:r>
            <a:r>
              <a:rPr lang="ja-JP" altLang="en-US" dirty="0"/>
              <a:t>年</a:t>
            </a:r>
            <a:r>
              <a:rPr lang="en-US" altLang="ja-JP" dirty="0"/>
              <a:t>11</a:t>
            </a:r>
            <a:r>
              <a:rPr lang="ja-JP" altLang="en-US" dirty="0"/>
              <a:t>月現在：約</a:t>
            </a:r>
            <a:r>
              <a:rPr lang="en-US" altLang="ja-JP" dirty="0"/>
              <a:t>17</a:t>
            </a:r>
            <a:r>
              <a:rPr lang="ja-JP" altLang="en-US" dirty="0"/>
              <a:t>種類</a:t>
            </a:r>
            <a:endParaRPr lang="en-US" altLang="ja-JP" dirty="0"/>
          </a:p>
        </p:txBody>
      </p:sp>
      <p:pic>
        <p:nvPicPr>
          <p:cNvPr id="3" name="図 2">
            <a:extLst>
              <a:ext uri="{FF2B5EF4-FFF2-40B4-BE49-F238E27FC236}">
                <a16:creationId xmlns:a16="http://schemas.microsoft.com/office/drawing/2014/main" id="{F75900BB-F9EB-4FFA-A201-DC316B0C0B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27405" y="3339165"/>
            <a:ext cx="3286614" cy="2876798"/>
          </a:xfrm>
          <a:prstGeom prst="rect">
            <a:avLst/>
          </a:prstGeom>
        </p:spPr>
      </p:pic>
    </p:spTree>
    <p:extLst>
      <p:ext uri="{BB962C8B-B14F-4D97-AF65-F5344CB8AC3E}">
        <p14:creationId xmlns:p14="http://schemas.microsoft.com/office/powerpoint/2010/main" val="2874767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22ECCD-78AD-4FCC-81CA-1961F47151A8}"/>
              </a:ext>
            </a:extLst>
          </p:cNvPr>
          <p:cNvSpPr>
            <a:spLocks noGrp="1"/>
          </p:cNvSpPr>
          <p:nvPr>
            <p:ph type="title"/>
          </p:nvPr>
        </p:nvSpPr>
        <p:spPr/>
        <p:txBody>
          <a:bodyPr/>
          <a:lstStyle/>
          <a:p>
            <a:r>
              <a:rPr kumimoji="1" lang="ja-JP" altLang="en-US" dirty="0"/>
              <a:t>目的とアジェンダ</a:t>
            </a:r>
          </a:p>
        </p:txBody>
      </p:sp>
      <p:sp>
        <p:nvSpPr>
          <p:cNvPr id="3" name="コンテンツ プレースホルダー 2">
            <a:extLst>
              <a:ext uri="{FF2B5EF4-FFF2-40B4-BE49-F238E27FC236}">
                <a16:creationId xmlns:a16="http://schemas.microsoft.com/office/drawing/2014/main" id="{AFECC5EF-9C88-470F-89AF-59A7769DD0D8}"/>
              </a:ext>
            </a:extLst>
          </p:cNvPr>
          <p:cNvSpPr>
            <a:spLocks noGrp="1"/>
          </p:cNvSpPr>
          <p:nvPr>
            <p:ph sz="quarter" idx="13"/>
          </p:nvPr>
        </p:nvSpPr>
        <p:spPr>
          <a:xfrm>
            <a:off x="161651" y="955406"/>
            <a:ext cx="8911465" cy="2825389"/>
          </a:xfrm>
        </p:spPr>
        <p:txBody>
          <a:bodyPr/>
          <a:lstStyle/>
          <a:p>
            <a:r>
              <a:rPr lang="ja-JP" altLang="en-US" dirty="0"/>
              <a:t>目的</a:t>
            </a:r>
            <a:endParaRPr lang="en-US" altLang="ja-JP" dirty="0"/>
          </a:p>
          <a:p>
            <a:pPr lvl="1"/>
            <a:r>
              <a:rPr lang="ja-JP" altLang="en-US" dirty="0"/>
              <a:t>日本ディープラーニング協会（</a:t>
            </a:r>
            <a:r>
              <a:rPr lang="en-US" altLang="ja-JP" dirty="0"/>
              <a:t>JDLA</a:t>
            </a:r>
            <a:r>
              <a:rPr lang="ja-JP" altLang="en-US" dirty="0"/>
              <a:t>）の資格に関する説明</a:t>
            </a:r>
            <a:endParaRPr lang="en-US" altLang="ja-JP" dirty="0"/>
          </a:p>
          <a:p>
            <a:pPr lvl="1"/>
            <a:r>
              <a:rPr lang="ja-JP" altLang="en-US" dirty="0"/>
              <a:t>下記点について承認・支援いただくこと</a:t>
            </a:r>
            <a:endParaRPr lang="en-US" altLang="ja-JP" dirty="0"/>
          </a:p>
          <a:p>
            <a:pPr lvl="2"/>
            <a:r>
              <a:rPr lang="ja-JP" altLang="en-US" dirty="0"/>
              <a:t>イノベの</a:t>
            </a:r>
            <a:r>
              <a:rPr lang="en-US" altLang="ja-JP" dirty="0"/>
              <a:t>AI</a:t>
            </a:r>
            <a:r>
              <a:rPr lang="ja-JP" altLang="en-US" dirty="0"/>
              <a:t>人材教育プログラムの一つとして、</a:t>
            </a:r>
            <a:r>
              <a:rPr lang="en-US" altLang="ja-JP" dirty="0"/>
              <a:t>JDLA</a:t>
            </a:r>
            <a:r>
              <a:rPr lang="ja-JP" altLang="en-US" dirty="0"/>
              <a:t>資格を追加</a:t>
            </a:r>
            <a:endParaRPr lang="en-US" altLang="ja-JP" dirty="0"/>
          </a:p>
          <a:p>
            <a:pPr lvl="2"/>
            <a:r>
              <a:rPr lang="ja-JP" altLang="en-US" dirty="0"/>
              <a:t>熊谷が</a:t>
            </a:r>
            <a:r>
              <a:rPr lang="en-US" altLang="ja-JP" dirty="0"/>
              <a:t>JDLA</a:t>
            </a:r>
            <a:r>
              <a:rPr lang="ja-JP" altLang="en-US" dirty="0"/>
              <a:t>資格について、イノベ内に紹介すること</a:t>
            </a:r>
            <a:endParaRPr lang="en-US" altLang="ja-JP" dirty="0"/>
          </a:p>
          <a:p>
            <a:pPr lvl="2"/>
            <a:r>
              <a:rPr lang="ja-JP" altLang="en-US" dirty="0"/>
              <a:t>イノベメンバーが</a:t>
            </a:r>
            <a:r>
              <a:rPr lang="en-US" altLang="ja-JP" dirty="0"/>
              <a:t>JDLA</a:t>
            </a:r>
            <a:r>
              <a:rPr lang="ja-JP" altLang="en-US" dirty="0"/>
              <a:t>検定・資格を受験する、ならびにエンジニア資格向け認定プログラムを受講することに関する費用の支援</a:t>
            </a:r>
            <a:endParaRPr lang="en-US" altLang="ja-JP" dirty="0"/>
          </a:p>
        </p:txBody>
      </p:sp>
      <p:sp>
        <p:nvSpPr>
          <p:cNvPr id="4" name="スライド番号プレースホルダー 3">
            <a:extLst>
              <a:ext uri="{FF2B5EF4-FFF2-40B4-BE49-F238E27FC236}">
                <a16:creationId xmlns:a16="http://schemas.microsoft.com/office/drawing/2014/main" id="{1115A1ED-FE6A-4D8E-95A6-AD681AC84D80}"/>
              </a:ext>
            </a:extLst>
          </p:cNvPr>
          <p:cNvSpPr>
            <a:spLocks noGrp="1"/>
          </p:cNvSpPr>
          <p:nvPr>
            <p:ph type="sldNum" sz="quarter" idx="15"/>
          </p:nvPr>
        </p:nvSpPr>
        <p:spPr/>
        <p:txBody>
          <a:bodyPr/>
          <a:lstStyle/>
          <a:p>
            <a:fld id="{336047B0-28A3-4E6B-B788-3893CBF6298A}" type="slidenum">
              <a:rPr lang="ja-JP" altLang="en-US" smtClean="0"/>
              <a:pPr/>
              <a:t>2</a:t>
            </a:fld>
            <a:endParaRPr lang="ja-JP" altLang="en-US" dirty="0"/>
          </a:p>
        </p:txBody>
      </p:sp>
      <p:sp>
        <p:nvSpPr>
          <p:cNvPr id="5" name="コンテンツ プレースホルダー 2">
            <a:extLst>
              <a:ext uri="{FF2B5EF4-FFF2-40B4-BE49-F238E27FC236}">
                <a16:creationId xmlns:a16="http://schemas.microsoft.com/office/drawing/2014/main" id="{7F68AE96-924A-4554-BA37-0FEB82536345}"/>
              </a:ext>
            </a:extLst>
          </p:cNvPr>
          <p:cNvSpPr txBox="1">
            <a:spLocks/>
          </p:cNvSpPr>
          <p:nvPr/>
        </p:nvSpPr>
        <p:spPr>
          <a:xfrm>
            <a:off x="221212" y="4112614"/>
            <a:ext cx="8525840" cy="1852815"/>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アジェンダ</a:t>
            </a:r>
            <a:endParaRPr lang="en-US" altLang="ja-JP" dirty="0"/>
          </a:p>
          <a:p>
            <a:pPr marL="914400" lvl="1" indent="-457200">
              <a:buFont typeface="+mj-lt"/>
              <a:buAutoNum type="arabicPeriod"/>
            </a:pPr>
            <a:r>
              <a:rPr lang="en-US" altLang="ja-JP" dirty="0"/>
              <a:t>JDLA</a:t>
            </a:r>
            <a:r>
              <a:rPr lang="ja-JP" altLang="en-US" dirty="0"/>
              <a:t>の資格</a:t>
            </a:r>
            <a:endParaRPr lang="en-US" altLang="ja-JP" dirty="0"/>
          </a:p>
          <a:p>
            <a:pPr marL="914400" lvl="1" indent="-457200">
              <a:buFont typeface="+mj-lt"/>
              <a:buAutoNum type="arabicPeriod"/>
            </a:pPr>
            <a:r>
              <a:rPr lang="en-US" altLang="ja-JP" dirty="0"/>
              <a:t>AI</a:t>
            </a:r>
            <a:r>
              <a:rPr lang="ja-JP" altLang="en-US" dirty="0"/>
              <a:t>人材育成の課題（特にイノベ）</a:t>
            </a:r>
            <a:endParaRPr lang="en-US" altLang="ja-JP" dirty="0"/>
          </a:p>
          <a:p>
            <a:pPr marL="914400" lvl="1" indent="-457200">
              <a:buFont typeface="+mj-lt"/>
              <a:buAutoNum type="arabicPeriod"/>
            </a:pPr>
            <a:r>
              <a:rPr lang="en-US" altLang="ja-JP" dirty="0"/>
              <a:t>JDLA</a:t>
            </a:r>
            <a:r>
              <a:rPr lang="ja-JP" altLang="en-US" dirty="0"/>
              <a:t>資格に対する評価</a:t>
            </a:r>
            <a:endParaRPr lang="en-US" altLang="ja-JP" dirty="0"/>
          </a:p>
        </p:txBody>
      </p:sp>
    </p:spTree>
    <p:extLst>
      <p:ext uri="{BB962C8B-B14F-4D97-AF65-F5344CB8AC3E}">
        <p14:creationId xmlns:p14="http://schemas.microsoft.com/office/powerpoint/2010/main" val="36373094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20</a:t>
            </a:fld>
            <a:endParaRPr lang="ja-JP" altLang="en-US"/>
          </a:p>
        </p:txBody>
      </p:sp>
      <p:sp>
        <p:nvSpPr>
          <p:cNvPr id="6" name="タイトル 1"/>
          <p:cNvSpPr>
            <a:spLocks noGrp="1"/>
          </p:cNvSpPr>
          <p:nvPr>
            <p:ph type="title"/>
          </p:nvPr>
        </p:nvSpPr>
        <p:spPr>
          <a:xfrm>
            <a:off x="223641" y="247715"/>
            <a:ext cx="8463160" cy="483454"/>
          </a:xfrm>
        </p:spPr>
        <p:txBody>
          <a:bodyPr/>
          <a:lstStyle/>
          <a:p>
            <a:r>
              <a:rPr lang="ja-JP" altLang="en-US" dirty="0"/>
              <a:t>認定プログラム</a:t>
            </a:r>
            <a:endParaRPr kumimoji="1" lang="ja-JP" altLang="en-US" dirty="0"/>
          </a:p>
        </p:txBody>
      </p:sp>
      <p:sp>
        <p:nvSpPr>
          <p:cNvPr id="22" name="コンテンツ プレースホルダー 2"/>
          <p:cNvSpPr txBox="1">
            <a:spLocks/>
          </p:cNvSpPr>
          <p:nvPr/>
        </p:nvSpPr>
        <p:spPr>
          <a:xfrm>
            <a:off x="0" y="868312"/>
            <a:ext cx="9144000" cy="387192"/>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2000" dirty="0"/>
          </a:p>
        </p:txBody>
      </p:sp>
      <p:sp>
        <p:nvSpPr>
          <p:cNvPr id="17" name="コンテンツ プレースホルダー 2">
            <a:extLst>
              <a:ext uri="{FF2B5EF4-FFF2-40B4-BE49-F238E27FC236}">
                <a16:creationId xmlns:a16="http://schemas.microsoft.com/office/drawing/2014/main" id="{9809AF5B-85F6-41CC-B30C-23C98A174ED4}"/>
              </a:ext>
            </a:extLst>
          </p:cNvPr>
          <p:cNvSpPr txBox="1">
            <a:spLocks/>
          </p:cNvSpPr>
          <p:nvPr/>
        </p:nvSpPr>
        <p:spPr>
          <a:xfrm>
            <a:off x="0" y="868311"/>
            <a:ext cx="9144000" cy="2704229"/>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いずれも</a:t>
            </a:r>
            <a:r>
              <a:rPr lang="en-US" altLang="ja-JP" dirty="0"/>
              <a:t>E</a:t>
            </a:r>
            <a:r>
              <a:rPr lang="ja-JP" altLang="en-US" dirty="0"/>
              <a:t>資格出題範囲について学べる教育プログラム。</a:t>
            </a:r>
            <a:endParaRPr lang="en-US" altLang="ja-JP" dirty="0"/>
          </a:p>
          <a:p>
            <a:pPr lvl="1"/>
            <a:r>
              <a:rPr lang="ja-JP" altLang="en-US" dirty="0"/>
              <a:t>ほとんどがオンライン受講可</a:t>
            </a:r>
            <a:endParaRPr lang="en-US" altLang="ja-JP" dirty="0"/>
          </a:p>
          <a:p>
            <a:pPr lvl="2"/>
            <a:r>
              <a:rPr lang="ja-JP" altLang="en-US" dirty="0"/>
              <a:t>ライブ配信で受講、動画で受講など、受講形態は選べる</a:t>
            </a:r>
            <a:endParaRPr lang="en-US" altLang="ja-JP" dirty="0"/>
          </a:p>
          <a:p>
            <a:r>
              <a:rPr lang="ja-JP" altLang="en-US" dirty="0"/>
              <a:t>一方、各プログラムによってカリキュラム・分量・サービスが違うため、受講者は自身のレベルに応じて選択する。</a:t>
            </a:r>
            <a:endParaRPr lang="en-US" altLang="ja-JP" dirty="0"/>
          </a:p>
          <a:p>
            <a:pPr lvl="1"/>
            <a:r>
              <a:rPr lang="ja-JP" altLang="en-US" dirty="0"/>
              <a:t>ただし、時期が遅いと受講可能なカリキュラムが少なくなる</a:t>
            </a:r>
            <a:endParaRPr lang="en-US" altLang="ja-JP" dirty="0"/>
          </a:p>
        </p:txBody>
      </p:sp>
      <p:graphicFrame>
        <p:nvGraphicFramePr>
          <p:cNvPr id="2" name="表 1">
            <a:extLst>
              <a:ext uri="{FF2B5EF4-FFF2-40B4-BE49-F238E27FC236}">
                <a16:creationId xmlns:a16="http://schemas.microsoft.com/office/drawing/2014/main" id="{69477FC5-DF78-490C-B405-CEC50167DA48}"/>
              </a:ext>
            </a:extLst>
          </p:cNvPr>
          <p:cNvGraphicFramePr>
            <a:graphicFrameLocks noGrp="1"/>
          </p:cNvGraphicFramePr>
          <p:nvPr>
            <p:extLst>
              <p:ext uri="{D42A27DB-BD31-4B8C-83A1-F6EECF244321}">
                <p14:modId xmlns:p14="http://schemas.microsoft.com/office/powerpoint/2010/main" val="1678398329"/>
              </p:ext>
            </p:extLst>
          </p:nvPr>
        </p:nvGraphicFramePr>
        <p:xfrm>
          <a:off x="223640" y="3644013"/>
          <a:ext cx="8679355" cy="2565400"/>
        </p:xfrm>
        <a:graphic>
          <a:graphicData uri="http://schemas.openxmlformats.org/drawingml/2006/table">
            <a:tbl>
              <a:tblPr firstRow="1" bandRow="1">
                <a:tableStyleId>{5C22544A-7EE6-4342-B048-85BDC9FD1C3A}</a:tableStyleId>
              </a:tblPr>
              <a:tblGrid>
                <a:gridCol w="655319">
                  <a:extLst>
                    <a:ext uri="{9D8B030D-6E8A-4147-A177-3AD203B41FA5}">
                      <a16:colId xmlns:a16="http://schemas.microsoft.com/office/drawing/2014/main" val="966232009"/>
                    </a:ext>
                  </a:extLst>
                </a:gridCol>
                <a:gridCol w="5954233">
                  <a:extLst>
                    <a:ext uri="{9D8B030D-6E8A-4147-A177-3AD203B41FA5}">
                      <a16:colId xmlns:a16="http://schemas.microsoft.com/office/drawing/2014/main" val="4204913796"/>
                    </a:ext>
                  </a:extLst>
                </a:gridCol>
                <a:gridCol w="2069803">
                  <a:extLst>
                    <a:ext uri="{9D8B030D-6E8A-4147-A177-3AD203B41FA5}">
                      <a16:colId xmlns:a16="http://schemas.microsoft.com/office/drawing/2014/main" val="3766998306"/>
                    </a:ext>
                  </a:extLst>
                </a:gridCol>
              </a:tblGrid>
              <a:tr h="370840">
                <a:tc>
                  <a:txBody>
                    <a:bodyPr/>
                    <a:lstStyle/>
                    <a:p>
                      <a:pPr algn="ctr"/>
                      <a:r>
                        <a:rPr kumimoji="1" lang="en-US" altLang="ja-JP"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内容</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期間</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0779619"/>
                  </a:ext>
                </a:extLst>
              </a:tr>
              <a:tr h="370840">
                <a:tc>
                  <a:txBody>
                    <a:bodyPr/>
                    <a:lstStyle/>
                    <a:p>
                      <a:pPr algn="ctr"/>
                      <a:r>
                        <a:rPr kumimoji="1" lang="en-US" altLang="ja-JP" dirty="0"/>
                        <a:t>A</a:t>
                      </a:r>
                      <a:r>
                        <a:rPr kumimoji="1" lang="ja-JP" altLang="en-US" dirty="0"/>
                        <a:t>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数学講座／機械学習講座／深層学習講座を用意し、各講座の修了試験を合格した人を修了認定する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3</a:t>
                      </a:r>
                      <a:r>
                        <a:rPr kumimoji="1" lang="ja-JP" altLang="en-US" dirty="0"/>
                        <a:t>か月間</a:t>
                      </a:r>
                      <a:endParaRPr kumimoji="1" lang="en-US" altLang="ja-JP" dirty="0"/>
                    </a:p>
                    <a:p>
                      <a:r>
                        <a:rPr kumimoji="1" lang="ja-JP" altLang="en-US" dirty="0"/>
                        <a:t>（合計</a:t>
                      </a:r>
                      <a:r>
                        <a:rPr kumimoji="1" lang="en-US" altLang="ja-JP" dirty="0"/>
                        <a:t>70</a:t>
                      </a:r>
                      <a:r>
                        <a:rPr kumimoji="1" lang="ja-JP" altLang="en-US" dirty="0"/>
                        <a:t>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0134813"/>
                  </a:ext>
                </a:extLst>
              </a:tr>
              <a:tr h="370840">
                <a:tc>
                  <a:txBody>
                    <a:bodyPr/>
                    <a:lstStyle/>
                    <a:p>
                      <a:pPr algn="ctr"/>
                      <a:r>
                        <a:rPr kumimoji="1" lang="en-US" altLang="ja-JP" dirty="0"/>
                        <a:t>B</a:t>
                      </a:r>
                      <a:r>
                        <a:rPr kumimoji="1" lang="ja-JP" altLang="en-US" dirty="0"/>
                        <a:t>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初級者向けに、</a:t>
                      </a:r>
                      <a:r>
                        <a:rPr kumimoji="1" lang="en-US" altLang="ja-JP" dirty="0"/>
                        <a:t>python</a:t>
                      </a:r>
                      <a:r>
                        <a:rPr kumimoji="1" lang="ja-JP" altLang="en-US" dirty="0"/>
                        <a:t>用講座も別途用意し、チャットボットなどで具体的な実装面に関する質問を受け付ける。各講座も丁寧な内容にし、高校数学レベルから学べる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5</a:t>
                      </a:r>
                      <a:r>
                        <a:rPr kumimoji="1" lang="ja-JP" altLang="en-US" dirty="0"/>
                        <a:t>か月間</a:t>
                      </a:r>
                      <a:endParaRPr kumimoji="1" lang="en-US" altLang="ja-JP" dirty="0"/>
                    </a:p>
                    <a:p>
                      <a:r>
                        <a:rPr kumimoji="1" lang="ja-JP" altLang="en-US" dirty="0"/>
                        <a:t>（合計</a:t>
                      </a:r>
                      <a:r>
                        <a:rPr kumimoji="1" lang="en-US" altLang="ja-JP" dirty="0"/>
                        <a:t>90</a:t>
                      </a:r>
                      <a:r>
                        <a:rPr kumimoji="1" lang="ja-JP" altLang="en-US" dirty="0"/>
                        <a:t>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1808133"/>
                  </a:ext>
                </a:extLst>
              </a:tr>
              <a:tr h="370840">
                <a:tc>
                  <a:txBody>
                    <a:bodyPr/>
                    <a:lstStyle/>
                    <a:p>
                      <a:pPr algn="ctr"/>
                      <a:r>
                        <a:rPr kumimoji="1" lang="en-US" altLang="ja-JP" dirty="0"/>
                        <a:t>C</a:t>
                      </a:r>
                      <a:r>
                        <a:rPr kumimoji="1" lang="ja-JP" altLang="en-US" dirty="0"/>
                        <a:t>社</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中級者向けに、各講座の解説動画を期間限定で提供し、視聴完了した人を修了認定する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2</a:t>
                      </a:r>
                      <a:r>
                        <a:rPr kumimoji="1" lang="ja-JP" altLang="en-US" dirty="0"/>
                        <a:t>か月間半</a:t>
                      </a:r>
                      <a:endParaRPr kumimoji="1" lang="en-US" altLang="ja-JP" dirty="0"/>
                    </a:p>
                    <a:p>
                      <a:r>
                        <a:rPr kumimoji="1" lang="ja-JP" altLang="en-US" dirty="0"/>
                        <a:t>（合計</a:t>
                      </a:r>
                      <a:r>
                        <a:rPr kumimoji="1" lang="en-US" altLang="ja-JP" dirty="0"/>
                        <a:t>60</a:t>
                      </a:r>
                      <a:r>
                        <a:rPr kumimoji="1" lang="ja-JP" altLang="en-US" dirty="0"/>
                        <a:t>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0404485"/>
                  </a:ext>
                </a:extLst>
              </a:tr>
            </a:tbl>
          </a:graphicData>
        </a:graphic>
      </p:graphicFrame>
      <p:sp>
        <p:nvSpPr>
          <p:cNvPr id="8" name="タイトル 1">
            <a:extLst>
              <a:ext uri="{FF2B5EF4-FFF2-40B4-BE49-F238E27FC236}">
                <a16:creationId xmlns:a16="http://schemas.microsoft.com/office/drawing/2014/main" id="{647959E7-9DE5-4041-ABBA-8107896BE446}"/>
              </a:ext>
            </a:extLst>
          </p:cNvPr>
          <p:cNvSpPr txBox="1">
            <a:spLocks/>
          </p:cNvSpPr>
          <p:nvPr/>
        </p:nvSpPr>
        <p:spPr>
          <a:xfrm>
            <a:off x="223639" y="-14452"/>
            <a:ext cx="4950873"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1.3 E</a:t>
            </a:r>
            <a:r>
              <a:rPr lang="ja-JP" altLang="en-US" sz="1800" dirty="0"/>
              <a:t>資格向け認定プログラム</a:t>
            </a:r>
            <a:endParaRPr lang="en-US" altLang="ja-JP" sz="1800" dirty="0"/>
          </a:p>
        </p:txBody>
      </p:sp>
    </p:spTree>
    <p:extLst>
      <p:ext uri="{BB962C8B-B14F-4D97-AF65-F5344CB8AC3E}">
        <p14:creationId xmlns:p14="http://schemas.microsoft.com/office/powerpoint/2010/main" val="138597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21</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E</a:t>
            </a:r>
            <a:r>
              <a:rPr lang="ja-JP" altLang="en-US" dirty="0"/>
              <a:t>資格受験スケジュール</a:t>
            </a:r>
            <a:endParaRPr kumimoji="1" lang="ja-JP" altLang="en-US" dirty="0"/>
          </a:p>
        </p:txBody>
      </p:sp>
      <p:sp>
        <p:nvSpPr>
          <p:cNvPr id="22" name="コンテンツ プレースホルダー 2"/>
          <p:cNvSpPr txBox="1">
            <a:spLocks/>
          </p:cNvSpPr>
          <p:nvPr/>
        </p:nvSpPr>
        <p:spPr>
          <a:xfrm>
            <a:off x="0" y="868312"/>
            <a:ext cx="9144000" cy="387192"/>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2000" dirty="0"/>
          </a:p>
        </p:txBody>
      </p:sp>
      <p:sp>
        <p:nvSpPr>
          <p:cNvPr id="17" name="コンテンツ プレースホルダー 2">
            <a:extLst>
              <a:ext uri="{FF2B5EF4-FFF2-40B4-BE49-F238E27FC236}">
                <a16:creationId xmlns:a16="http://schemas.microsoft.com/office/drawing/2014/main" id="{9809AF5B-85F6-41CC-B30C-23C98A174ED4}"/>
              </a:ext>
            </a:extLst>
          </p:cNvPr>
          <p:cNvSpPr txBox="1">
            <a:spLocks/>
          </p:cNvSpPr>
          <p:nvPr/>
        </p:nvSpPr>
        <p:spPr>
          <a:xfrm>
            <a:off x="0" y="868311"/>
            <a:ext cx="9144000" cy="1052638"/>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カリキュラムによって差異があるが、大体半年前から対策開始する人が多いらしい。</a:t>
            </a:r>
            <a:endParaRPr lang="en-US" altLang="ja-JP" dirty="0"/>
          </a:p>
        </p:txBody>
      </p:sp>
      <p:cxnSp>
        <p:nvCxnSpPr>
          <p:cNvPr id="3" name="直線矢印コネクタ 2">
            <a:extLst>
              <a:ext uri="{FF2B5EF4-FFF2-40B4-BE49-F238E27FC236}">
                <a16:creationId xmlns:a16="http://schemas.microsoft.com/office/drawing/2014/main" id="{913B6778-BA38-4AAF-9E4F-7F25252E9FFD}"/>
              </a:ext>
            </a:extLst>
          </p:cNvPr>
          <p:cNvCxnSpPr>
            <a:cxnSpLocks/>
          </p:cNvCxnSpPr>
          <p:nvPr/>
        </p:nvCxnSpPr>
        <p:spPr>
          <a:xfrm>
            <a:off x="996759" y="3657596"/>
            <a:ext cx="430534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 name="表 4">
            <a:extLst>
              <a:ext uri="{FF2B5EF4-FFF2-40B4-BE49-F238E27FC236}">
                <a16:creationId xmlns:a16="http://schemas.microsoft.com/office/drawing/2014/main" id="{7C2ACF8E-648E-4A5C-B156-12A8A1835A60}"/>
              </a:ext>
            </a:extLst>
          </p:cNvPr>
          <p:cNvGraphicFramePr>
            <a:graphicFrameLocks noGrp="1"/>
          </p:cNvGraphicFramePr>
          <p:nvPr>
            <p:extLst>
              <p:ext uri="{D42A27DB-BD31-4B8C-83A1-F6EECF244321}">
                <p14:modId xmlns:p14="http://schemas.microsoft.com/office/powerpoint/2010/main" val="3741381474"/>
              </p:ext>
            </p:extLst>
          </p:nvPr>
        </p:nvGraphicFramePr>
        <p:xfrm>
          <a:off x="232323" y="2394325"/>
          <a:ext cx="8679354" cy="370840"/>
        </p:xfrm>
        <a:graphic>
          <a:graphicData uri="http://schemas.openxmlformats.org/drawingml/2006/table">
            <a:tbl>
              <a:tblPr firstRow="1" bandRow="1">
                <a:tableStyleId>{5C22544A-7EE6-4342-B048-85BDC9FD1C3A}</a:tableStyleId>
              </a:tblPr>
              <a:tblGrid>
                <a:gridCol w="1446559">
                  <a:extLst>
                    <a:ext uri="{9D8B030D-6E8A-4147-A177-3AD203B41FA5}">
                      <a16:colId xmlns:a16="http://schemas.microsoft.com/office/drawing/2014/main" val="3198295528"/>
                    </a:ext>
                  </a:extLst>
                </a:gridCol>
                <a:gridCol w="1446559">
                  <a:extLst>
                    <a:ext uri="{9D8B030D-6E8A-4147-A177-3AD203B41FA5}">
                      <a16:colId xmlns:a16="http://schemas.microsoft.com/office/drawing/2014/main" val="53298912"/>
                    </a:ext>
                  </a:extLst>
                </a:gridCol>
                <a:gridCol w="1446559">
                  <a:extLst>
                    <a:ext uri="{9D8B030D-6E8A-4147-A177-3AD203B41FA5}">
                      <a16:colId xmlns:a16="http://schemas.microsoft.com/office/drawing/2014/main" val="3165533399"/>
                    </a:ext>
                  </a:extLst>
                </a:gridCol>
                <a:gridCol w="1446559">
                  <a:extLst>
                    <a:ext uri="{9D8B030D-6E8A-4147-A177-3AD203B41FA5}">
                      <a16:colId xmlns:a16="http://schemas.microsoft.com/office/drawing/2014/main" val="1285573271"/>
                    </a:ext>
                  </a:extLst>
                </a:gridCol>
                <a:gridCol w="1446559">
                  <a:extLst>
                    <a:ext uri="{9D8B030D-6E8A-4147-A177-3AD203B41FA5}">
                      <a16:colId xmlns:a16="http://schemas.microsoft.com/office/drawing/2014/main" val="1577635771"/>
                    </a:ext>
                  </a:extLst>
                </a:gridCol>
                <a:gridCol w="1446559">
                  <a:extLst>
                    <a:ext uri="{9D8B030D-6E8A-4147-A177-3AD203B41FA5}">
                      <a16:colId xmlns:a16="http://schemas.microsoft.com/office/drawing/2014/main" val="4055953030"/>
                    </a:ext>
                  </a:extLst>
                </a:gridCol>
              </a:tblGrid>
              <a:tr h="370840">
                <a:tc>
                  <a:txBody>
                    <a:bodyPr/>
                    <a:lstStyle/>
                    <a:p>
                      <a:pPr algn="ctr"/>
                      <a:r>
                        <a:rPr kumimoji="1" lang="en-US" altLang="ja-JP" dirty="0"/>
                        <a:t>2021</a:t>
                      </a:r>
                      <a:r>
                        <a:rPr kumimoji="1" lang="ja-JP" altLang="en-US" dirty="0"/>
                        <a:t>年</a:t>
                      </a:r>
                      <a:r>
                        <a:rPr kumimoji="1" lang="en-US" altLang="ja-JP" dirty="0"/>
                        <a:t>3</a:t>
                      </a:r>
                      <a:r>
                        <a:rPr kumimoji="1" lang="ja-JP" altLang="en-US" dirty="0"/>
                        <a:t>月</a:t>
                      </a:r>
                    </a:p>
                  </a:txBody>
                  <a:tcPr/>
                </a:tc>
                <a:tc>
                  <a:txBody>
                    <a:bodyPr/>
                    <a:lstStyle/>
                    <a:p>
                      <a:pPr algn="ctr"/>
                      <a:r>
                        <a:rPr kumimoji="1" lang="en-US" altLang="ja-JP" dirty="0"/>
                        <a:t>2021</a:t>
                      </a:r>
                      <a:r>
                        <a:rPr kumimoji="1" lang="ja-JP" altLang="en-US" dirty="0"/>
                        <a:t>年</a:t>
                      </a:r>
                      <a:r>
                        <a:rPr kumimoji="1" lang="en-US" altLang="ja-JP" dirty="0"/>
                        <a:t>4</a:t>
                      </a:r>
                      <a:r>
                        <a:rPr kumimoji="1" lang="ja-JP" altLang="en-US" dirty="0"/>
                        <a:t>月</a:t>
                      </a:r>
                    </a:p>
                  </a:txBody>
                  <a:tcPr/>
                </a:tc>
                <a:tc>
                  <a:txBody>
                    <a:bodyPr/>
                    <a:lstStyle/>
                    <a:p>
                      <a:pPr algn="ctr"/>
                      <a:r>
                        <a:rPr kumimoji="1" lang="en-US" altLang="ja-JP" dirty="0"/>
                        <a:t>2021</a:t>
                      </a:r>
                      <a:r>
                        <a:rPr kumimoji="1" lang="ja-JP" altLang="en-US" dirty="0"/>
                        <a:t>年</a:t>
                      </a:r>
                      <a:r>
                        <a:rPr kumimoji="1" lang="en-US" altLang="ja-JP" dirty="0"/>
                        <a:t>5</a:t>
                      </a:r>
                      <a:r>
                        <a:rPr kumimoji="1" lang="ja-JP" altLang="en-US" dirty="0"/>
                        <a:t>月</a:t>
                      </a:r>
                    </a:p>
                  </a:txBody>
                  <a:tcPr/>
                </a:tc>
                <a:tc>
                  <a:txBody>
                    <a:bodyPr/>
                    <a:lstStyle/>
                    <a:p>
                      <a:pPr algn="ctr"/>
                      <a:r>
                        <a:rPr kumimoji="1" lang="en-US" altLang="ja-JP" dirty="0"/>
                        <a:t>2021</a:t>
                      </a:r>
                      <a:r>
                        <a:rPr kumimoji="1" lang="ja-JP" altLang="en-US" dirty="0"/>
                        <a:t>年</a:t>
                      </a:r>
                      <a:r>
                        <a:rPr kumimoji="1" lang="en-US" altLang="ja-JP" dirty="0"/>
                        <a:t>6</a:t>
                      </a:r>
                      <a:r>
                        <a:rPr kumimoji="1" lang="ja-JP" altLang="en-US" dirty="0"/>
                        <a:t>月</a:t>
                      </a:r>
                    </a:p>
                  </a:txBody>
                  <a:tcPr/>
                </a:tc>
                <a:tc>
                  <a:txBody>
                    <a:bodyPr/>
                    <a:lstStyle/>
                    <a:p>
                      <a:pPr algn="ctr"/>
                      <a:r>
                        <a:rPr kumimoji="1" lang="en-US" altLang="ja-JP" dirty="0"/>
                        <a:t>2021</a:t>
                      </a:r>
                      <a:r>
                        <a:rPr kumimoji="1" lang="ja-JP" altLang="en-US" dirty="0"/>
                        <a:t>年</a:t>
                      </a:r>
                      <a:r>
                        <a:rPr kumimoji="1" lang="en-US" altLang="ja-JP" dirty="0"/>
                        <a:t>7</a:t>
                      </a:r>
                      <a:r>
                        <a:rPr kumimoji="1" lang="ja-JP" altLang="en-US" dirty="0"/>
                        <a:t>月</a:t>
                      </a:r>
                    </a:p>
                  </a:txBody>
                  <a:tcPr/>
                </a:tc>
                <a:tc>
                  <a:txBody>
                    <a:bodyPr/>
                    <a:lstStyle/>
                    <a:p>
                      <a:pPr algn="ctr"/>
                      <a:r>
                        <a:rPr kumimoji="1" lang="en-US" altLang="ja-JP" dirty="0"/>
                        <a:t>2021</a:t>
                      </a:r>
                      <a:r>
                        <a:rPr kumimoji="1" lang="ja-JP" altLang="en-US" dirty="0"/>
                        <a:t>年</a:t>
                      </a:r>
                      <a:r>
                        <a:rPr kumimoji="1" lang="en-US" altLang="ja-JP" dirty="0"/>
                        <a:t>8</a:t>
                      </a:r>
                      <a:r>
                        <a:rPr kumimoji="1" lang="ja-JP" altLang="en-US" dirty="0"/>
                        <a:t>月</a:t>
                      </a:r>
                    </a:p>
                  </a:txBody>
                  <a:tcPr/>
                </a:tc>
                <a:extLst>
                  <a:ext uri="{0D108BD9-81ED-4DB2-BD59-A6C34878D82A}">
                    <a16:rowId xmlns:a16="http://schemas.microsoft.com/office/drawing/2014/main" val="4241402934"/>
                  </a:ext>
                </a:extLst>
              </a:tr>
            </a:tbl>
          </a:graphicData>
        </a:graphic>
      </p:graphicFrame>
      <p:sp>
        <p:nvSpPr>
          <p:cNvPr id="14" name="テキスト ボックス 13">
            <a:extLst>
              <a:ext uri="{FF2B5EF4-FFF2-40B4-BE49-F238E27FC236}">
                <a16:creationId xmlns:a16="http://schemas.microsoft.com/office/drawing/2014/main" id="{6478CFE8-A490-4CE6-ACBD-A432D3D67D77}"/>
              </a:ext>
            </a:extLst>
          </p:cNvPr>
          <p:cNvSpPr txBox="1"/>
          <p:nvPr/>
        </p:nvSpPr>
        <p:spPr>
          <a:xfrm>
            <a:off x="1765425" y="3161863"/>
            <a:ext cx="2768010" cy="369332"/>
          </a:xfrm>
          <a:prstGeom prst="rect">
            <a:avLst/>
          </a:prstGeom>
          <a:noFill/>
        </p:spPr>
        <p:txBody>
          <a:bodyPr wrap="square" rtlCol="0">
            <a:spAutoFit/>
          </a:bodyPr>
          <a:lstStyle/>
          <a:p>
            <a:pPr algn="ctr"/>
            <a:r>
              <a:rPr lang="ja-JP" altLang="en-US" dirty="0"/>
              <a:t>認定プログラム（約</a:t>
            </a:r>
            <a:r>
              <a:rPr lang="en-US" altLang="ja-JP" dirty="0"/>
              <a:t>3</a:t>
            </a:r>
            <a:r>
              <a:rPr lang="ja-JP" altLang="en-US" dirty="0"/>
              <a:t>か月）</a:t>
            </a:r>
            <a:endParaRPr kumimoji="1" lang="ja-JP" altLang="en-US" dirty="0"/>
          </a:p>
        </p:txBody>
      </p:sp>
      <p:cxnSp>
        <p:nvCxnSpPr>
          <p:cNvPr id="16" name="直線矢印コネクタ 15">
            <a:extLst>
              <a:ext uri="{FF2B5EF4-FFF2-40B4-BE49-F238E27FC236}">
                <a16:creationId xmlns:a16="http://schemas.microsoft.com/office/drawing/2014/main" id="{06C81C1D-9DAC-4E88-8283-660113A5ED01}"/>
              </a:ext>
            </a:extLst>
          </p:cNvPr>
          <p:cNvCxnSpPr>
            <a:cxnSpLocks/>
          </p:cNvCxnSpPr>
          <p:nvPr/>
        </p:nvCxnSpPr>
        <p:spPr>
          <a:xfrm>
            <a:off x="5376531" y="3657596"/>
            <a:ext cx="2789274"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95548F03-7541-4A54-AF4E-CC90AC7CCC05}"/>
              </a:ext>
            </a:extLst>
          </p:cNvPr>
          <p:cNvSpPr txBox="1"/>
          <p:nvPr/>
        </p:nvSpPr>
        <p:spPr>
          <a:xfrm>
            <a:off x="5472223" y="3161863"/>
            <a:ext cx="2597889" cy="369332"/>
          </a:xfrm>
          <a:prstGeom prst="rect">
            <a:avLst/>
          </a:prstGeom>
          <a:noFill/>
        </p:spPr>
        <p:txBody>
          <a:bodyPr wrap="square" rtlCol="0">
            <a:spAutoFit/>
          </a:bodyPr>
          <a:lstStyle/>
          <a:p>
            <a:pPr algn="ctr"/>
            <a:r>
              <a:rPr lang="ja-JP" altLang="en-US" dirty="0"/>
              <a:t>試験対策（約</a:t>
            </a:r>
            <a:r>
              <a:rPr lang="en-US" altLang="ja-JP" dirty="0"/>
              <a:t>2</a:t>
            </a:r>
            <a:r>
              <a:rPr lang="ja-JP" altLang="en-US" dirty="0"/>
              <a:t>か月）</a:t>
            </a:r>
            <a:endParaRPr kumimoji="1" lang="ja-JP" altLang="en-US" dirty="0"/>
          </a:p>
        </p:txBody>
      </p:sp>
      <p:sp>
        <p:nvSpPr>
          <p:cNvPr id="20" name="テキスト ボックス 19">
            <a:extLst>
              <a:ext uri="{FF2B5EF4-FFF2-40B4-BE49-F238E27FC236}">
                <a16:creationId xmlns:a16="http://schemas.microsoft.com/office/drawing/2014/main" id="{E6EB8456-5E92-48C1-ACA1-269E199EF8E2}"/>
              </a:ext>
            </a:extLst>
          </p:cNvPr>
          <p:cNvSpPr txBox="1"/>
          <p:nvPr/>
        </p:nvSpPr>
        <p:spPr>
          <a:xfrm>
            <a:off x="8167398" y="3161863"/>
            <a:ext cx="673395" cy="369332"/>
          </a:xfrm>
          <a:prstGeom prst="rect">
            <a:avLst/>
          </a:prstGeom>
          <a:noFill/>
        </p:spPr>
        <p:txBody>
          <a:bodyPr wrap="square" rtlCol="0">
            <a:spAutoFit/>
          </a:bodyPr>
          <a:lstStyle/>
          <a:p>
            <a:pPr algn="ctr"/>
            <a:r>
              <a:rPr lang="ja-JP" altLang="en-US" dirty="0"/>
              <a:t>試験</a:t>
            </a:r>
            <a:endParaRPr kumimoji="1" lang="ja-JP" altLang="en-US" dirty="0"/>
          </a:p>
        </p:txBody>
      </p:sp>
      <p:sp>
        <p:nvSpPr>
          <p:cNvPr id="18" name="二等辺三角形 17">
            <a:extLst>
              <a:ext uri="{FF2B5EF4-FFF2-40B4-BE49-F238E27FC236}">
                <a16:creationId xmlns:a16="http://schemas.microsoft.com/office/drawing/2014/main" id="{8365F395-771A-4B40-B652-6FAAD76E4A3C}"/>
              </a:ext>
            </a:extLst>
          </p:cNvPr>
          <p:cNvSpPr/>
          <p:nvPr/>
        </p:nvSpPr>
        <p:spPr>
          <a:xfrm rot="10800000">
            <a:off x="8412742" y="3543819"/>
            <a:ext cx="182706" cy="1417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2E2F9C9B-4FE9-4A2F-8A06-C4C9A495CF55}"/>
              </a:ext>
            </a:extLst>
          </p:cNvPr>
          <p:cNvCxnSpPr>
            <a:cxnSpLocks/>
          </p:cNvCxnSpPr>
          <p:nvPr/>
        </p:nvCxnSpPr>
        <p:spPr>
          <a:xfrm>
            <a:off x="3149430" y="4649268"/>
            <a:ext cx="3556170" cy="1414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BB3FA8F-20E1-41DA-86ED-B1DAEB972E2F}"/>
              </a:ext>
            </a:extLst>
          </p:cNvPr>
          <p:cNvCxnSpPr>
            <a:cxnSpLocks/>
          </p:cNvCxnSpPr>
          <p:nvPr/>
        </p:nvCxnSpPr>
        <p:spPr>
          <a:xfrm>
            <a:off x="6724119" y="4663410"/>
            <a:ext cx="14416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78680D21-0118-4FBF-A370-86A832BEB8F9}"/>
              </a:ext>
            </a:extLst>
          </p:cNvPr>
          <p:cNvSpPr txBox="1"/>
          <p:nvPr/>
        </p:nvSpPr>
        <p:spPr>
          <a:xfrm>
            <a:off x="8165805" y="4125545"/>
            <a:ext cx="673395" cy="369332"/>
          </a:xfrm>
          <a:prstGeom prst="rect">
            <a:avLst/>
          </a:prstGeom>
          <a:noFill/>
        </p:spPr>
        <p:txBody>
          <a:bodyPr wrap="square" rtlCol="0">
            <a:spAutoFit/>
          </a:bodyPr>
          <a:lstStyle/>
          <a:p>
            <a:pPr algn="ctr"/>
            <a:r>
              <a:rPr lang="ja-JP" altLang="en-US" dirty="0"/>
              <a:t>試験</a:t>
            </a:r>
            <a:endParaRPr kumimoji="1" lang="ja-JP" altLang="en-US" dirty="0"/>
          </a:p>
        </p:txBody>
      </p:sp>
      <p:sp>
        <p:nvSpPr>
          <p:cNvPr id="29" name="二等辺三角形 28">
            <a:extLst>
              <a:ext uri="{FF2B5EF4-FFF2-40B4-BE49-F238E27FC236}">
                <a16:creationId xmlns:a16="http://schemas.microsoft.com/office/drawing/2014/main" id="{7D005E93-F638-44B0-8A87-AEA6326481E2}"/>
              </a:ext>
            </a:extLst>
          </p:cNvPr>
          <p:cNvSpPr/>
          <p:nvPr/>
        </p:nvSpPr>
        <p:spPr>
          <a:xfrm rot="10800000">
            <a:off x="8411149" y="4507501"/>
            <a:ext cx="182706" cy="1417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007795E8-CD3C-4B2E-A4D4-3780EFB4DA6F}"/>
              </a:ext>
            </a:extLst>
          </p:cNvPr>
          <p:cNvSpPr txBox="1"/>
          <p:nvPr/>
        </p:nvSpPr>
        <p:spPr>
          <a:xfrm>
            <a:off x="6691422" y="4002937"/>
            <a:ext cx="1474383" cy="646331"/>
          </a:xfrm>
          <a:prstGeom prst="rect">
            <a:avLst/>
          </a:prstGeom>
          <a:noFill/>
        </p:spPr>
        <p:txBody>
          <a:bodyPr wrap="square" rtlCol="0">
            <a:spAutoFit/>
          </a:bodyPr>
          <a:lstStyle/>
          <a:p>
            <a:pPr algn="ctr"/>
            <a:r>
              <a:rPr lang="ja-JP" altLang="en-US" dirty="0"/>
              <a:t>試験対策</a:t>
            </a:r>
            <a:endParaRPr lang="en-US" altLang="ja-JP" dirty="0"/>
          </a:p>
          <a:p>
            <a:pPr algn="ctr"/>
            <a:r>
              <a:rPr lang="ja-JP" altLang="en-US" dirty="0"/>
              <a:t>（約</a:t>
            </a:r>
            <a:r>
              <a:rPr lang="en-US" altLang="ja-JP" dirty="0"/>
              <a:t>1</a:t>
            </a:r>
            <a:r>
              <a:rPr lang="ja-JP" altLang="en-US" dirty="0"/>
              <a:t>か月）</a:t>
            </a:r>
            <a:endParaRPr kumimoji="1" lang="ja-JP" altLang="en-US" dirty="0"/>
          </a:p>
        </p:txBody>
      </p:sp>
      <p:sp>
        <p:nvSpPr>
          <p:cNvPr id="31" name="テキスト ボックス 30">
            <a:extLst>
              <a:ext uri="{FF2B5EF4-FFF2-40B4-BE49-F238E27FC236}">
                <a16:creationId xmlns:a16="http://schemas.microsoft.com/office/drawing/2014/main" id="{1BFD1253-EC6F-4089-8957-FB63AC86FDAB}"/>
              </a:ext>
            </a:extLst>
          </p:cNvPr>
          <p:cNvSpPr txBox="1"/>
          <p:nvPr/>
        </p:nvSpPr>
        <p:spPr>
          <a:xfrm>
            <a:off x="3423563" y="4209052"/>
            <a:ext cx="3022515" cy="369332"/>
          </a:xfrm>
          <a:prstGeom prst="rect">
            <a:avLst/>
          </a:prstGeom>
          <a:noFill/>
        </p:spPr>
        <p:txBody>
          <a:bodyPr wrap="square" rtlCol="0">
            <a:spAutoFit/>
          </a:bodyPr>
          <a:lstStyle/>
          <a:p>
            <a:pPr algn="ctr"/>
            <a:r>
              <a:rPr lang="ja-JP" altLang="en-US" dirty="0"/>
              <a:t>認定プログラム（約</a:t>
            </a:r>
            <a:r>
              <a:rPr lang="en-US" altLang="ja-JP" dirty="0"/>
              <a:t>2</a:t>
            </a:r>
            <a:r>
              <a:rPr lang="ja-JP" altLang="en-US" dirty="0"/>
              <a:t>か月半）</a:t>
            </a:r>
            <a:endParaRPr kumimoji="1" lang="ja-JP" altLang="en-US" dirty="0"/>
          </a:p>
        </p:txBody>
      </p:sp>
      <p:cxnSp>
        <p:nvCxnSpPr>
          <p:cNvPr id="34" name="直線矢印コネクタ 33">
            <a:extLst>
              <a:ext uri="{FF2B5EF4-FFF2-40B4-BE49-F238E27FC236}">
                <a16:creationId xmlns:a16="http://schemas.microsoft.com/office/drawing/2014/main" id="{430D6B2B-45AA-411F-9BE6-635DED8BFE07}"/>
              </a:ext>
            </a:extLst>
          </p:cNvPr>
          <p:cNvCxnSpPr>
            <a:cxnSpLocks/>
          </p:cNvCxnSpPr>
          <p:nvPr/>
        </p:nvCxnSpPr>
        <p:spPr>
          <a:xfrm>
            <a:off x="897100" y="5815309"/>
            <a:ext cx="36363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CB17EC3-05DF-4621-9FA2-5F62DFF7F9DF}"/>
              </a:ext>
            </a:extLst>
          </p:cNvPr>
          <p:cNvCxnSpPr/>
          <p:nvPr/>
        </p:nvCxnSpPr>
        <p:spPr>
          <a:xfrm>
            <a:off x="320028" y="5815309"/>
            <a:ext cx="502222" cy="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E25ABC2D-3431-4D3A-A11A-B8D3D22EAF5E}"/>
              </a:ext>
            </a:extLst>
          </p:cNvPr>
          <p:cNvSpPr txBox="1"/>
          <p:nvPr/>
        </p:nvSpPr>
        <p:spPr>
          <a:xfrm>
            <a:off x="897100" y="5323267"/>
            <a:ext cx="2898828" cy="369332"/>
          </a:xfrm>
          <a:prstGeom prst="rect">
            <a:avLst/>
          </a:prstGeom>
          <a:noFill/>
        </p:spPr>
        <p:txBody>
          <a:bodyPr wrap="square" rtlCol="0">
            <a:spAutoFit/>
          </a:bodyPr>
          <a:lstStyle/>
          <a:p>
            <a:pPr algn="ctr"/>
            <a:r>
              <a:rPr lang="ja-JP" altLang="en-US" dirty="0"/>
              <a:t>認定プログラム（約</a:t>
            </a:r>
            <a:r>
              <a:rPr lang="en-US" altLang="ja-JP" dirty="0"/>
              <a:t>5</a:t>
            </a:r>
            <a:r>
              <a:rPr lang="ja-JP" altLang="en-US" dirty="0"/>
              <a:t>か月）</a:t>
            </a:r>
            <a:endParaRPr kumimoji="1" lang="ja-JP" altLang="en-US" dirty="0"/>
          </a:p>
        </p:txBody>
      </p:sp>
      <p:cxnSp>
        <p:nvCxnSpPr>
          <p:cNvPr id="40" name="直線矢印コネクタ 39">
            <a:extLst>
              <a:ext uri="{FF2B5EF4-FFF2-40B4-BE49-F238E27FC236}">
                <a16:creationId xmlns:a16="http://schemas.microsoft.com/office/drawing/2014/main" id="{4631E04F-FF85-4EAB-9042-0BE461A37695}"/>
              </a:ext>
            </a:extLst>
          </p:cNvPr>
          <p:cNvCxnSpPr>
            <a:cxnSpLocks/>
          </p:cNvCxnSpPr>
          <p:nvPr/>
        </p:nvCxnSpPr>
        <p:spPr>
          <a:xfrm>
            <a:off x="4639339" y="5815309"/>
            <a:ext cx="352646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B39D7288-AFB2-4851-B1AC-E0FD0C17B7F2}"/>
              </a:ext>
            </a:extLst>
          </p:cNvPr>
          <p:cNvSpPr txBox="1"/>
          <p:nvPr/>
        </p:nvSpPr>
        <p:spPr>
          <a:xfrm>
            <a:off x="8165805" y="5287826"/>
            <a:ext cx="673395" cy="369332"/>
          </a:xfrm>
          <a:prstGeom prst="rect">
            <a:avLst/>
          </a:prstGeom>
          <a:noFill/>
        </p:spPr>
        <p:txBody>
          <a:bodyPr wrap="square" rtlCol="0">
            <a:spAutoFit/>
          </a:bodyPr>
          <a:lstStyle/>
          <a:p>
            <a:pPr algn="ctr"/>
            <a:r>
              <a:rPr lang="ja-JP" altLang="en-US" dirty="0"/>
              <a:t>試験</a:t>
            </a:r>
            <a:endParaRPr kumimoji="1" lang="ja-JP" altLang="en-US" dirty="0"/>
          </a:p>
        </p:txBody>
      </p:sp>
      <p:sp>
        <p:nvSpPr>
          <p:cNvPr id="43" name="二等辺三角形 42">
            <a:extLst>
              <a:ext uri="{FF2B5EF4-FFF2-40B4-BE49-F238E27FC236}">
                <a16:creationId xmlns:a16="http://schemas.microsoft.com/office/drawing/2014/main" id="{938A54BE-5C67-4E61-A58D-F5D83B002A37}"/>
              </a:ext>
            </a:extLst>
          </p:cNvPr>
          <p:cNvSpPr/>
          <p:nvPr/>
        </p:nvSpPr>
        <p:spPr>
          <a:xfrm rot="10800000">
            <a:off x="8411149" y="5669782"/>
            <a:ext cx="182706" cy="14176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EDC3A20A-63FC-4CA6-B92F-C0B098652E92}"/>
              </a:ext>
            </a:extLst>
          </p:cNvPr>
          <p:cNvSpPr txBox="1"/>
          <p:nvPr/>
        </p:nvSpPr>
        <p:spPr>
          <a:xfrm>
            <a:off x="5103627" y="5343996"/>
            <a:ext cx="2597889" cy="369332"/>
          </a:xfrm>
          <a:prstGeom prst="rect">
            <a:avLst/>
          </a:prstGeom>
          <a:noFill/>
        </p:spPr>
        <p:txBody>
          <a:bodyPr wrap="square" rtlCol="0">
            <a:spAutoFit/>
          </a:bodyPr>
          <a:lstStyle/>
          <a:p>
            <a:pPr algn="ctr"/>
            <a:r>
              <a:rPr lang="ja-JP" altLang="en-US" dirty="0"/>
              <a:t>試験対策（約</a:t>
            </a:r>
            <a:r>
              <a:rPr lang="en-US" altLang="ja-JP" dirty="0"/>
              <a:t>3</a:t>
            </a:r>
            <a:r>
              <a:rPr lang="ja-JP" altLang="en-US" dirty="0"/>
              <a:t>か月）</a:t>
            </a:r>
            <a:endParaRPr kumimoji="1" lang="ja-JP" altLang="en-US" dirty="0"/>
          </a:p>
        </p:txBody>
      </p:sp>
      <p:sp>
        <p:nvSpPr>
          <p:cNvPr id="45" name="テキスト ボックス 44">
            <a:extLst>
              <a:ext uri="{FF2B5EF4-FFF2-40B4-BE49-F238E27FC236}">
                <a16:creationId xmlns:a16="http://schemas.microsoft.com/office/drawing/2014/main" id="{C16A6DCD-8EC7-4AF7-9A27-09A47C5CF8DE}"/>
              </a:ext>
            </a:extLst>
          </p:cNvPr>
          <p:cNvSpPr txBox="1"/>
          <p:nvPr/>
        </p:nvSpPr>
        <p:spPr>
          <a:xfrm>
            <a:off x="2501837" y="1936404"/>
            <a:ext cx="4140326" cy="400110"/>
          </a:xfrm>
          <a:prstGeom prst="rect">
            <a:avLst/>
          </a:prstGeom>
          <a:noFill/>
        </p:spPr>
        <p:txBody>
          <a:bodyPr wrap="square" rtlCol="0">
            <a:spAutoFit/>
          </a:bodyPr>
          <a:lstStyle/>
          <a:p>
            <a:pPr algn="ctr"/>
            <a:r>
              <a:rPr lang="en-US" altLang="ja-JP" sz="2000" dirty="0"/>
              <a:t>8</a:t>
            </a:r>
            <a:r>
              <a:rPr lang="ja-JP" altLang="en-US" sz="2000" dirty="0"/>
              <a:t>月試験に向けた受験スケジュール例</a:t>
            </a:r>
            <a:endParaRPr kumimoji="1" lang="ja-JP" altLang="en-US" sz="2000" dirty="0"/>
          </a:p>
        </p:txBody>
      </p:sp>
      <p:sp>
        <p:nvSpPr>
          <p:cNvPr id="46" name="正方形/長方形 45">
            <a:extLst>
              <a:ext uri="{FF2B5EF4-FFF2-40B4-BE49-F238E27FC236}">
                <a16:creationId xmlns:a16="http://schemas.microsoft.com/office/drawing/2014/main" id="{87C1B778-91A9-4C7D-ADFA-22F9B4EC3282}"/>
              </a:ext>
            </a:extLst>
          </p:cNvPr>
          <p:cNvSpPr/>
          <p:nvPr/>
        </p:nvSpPr>
        <p:spPr>
          <a:xfrm>
            <a:off x="163875" y="2843419"/>
            <a:ext cx="1786270" cy="358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一般の理系出身</a:t>
            </a:r>
          </a:p>
        </p:txBody>
      </p:sp>
      <p:sp>
        <p:nvSpPr>
          <p:cNvPr id="47" name="正方形/長方形 46">
            <a:extLst>
              <a:ext uri="{FF2B5EF4-FFF2-40B4-BE49-F238E27FC236}">
                <a16:creationId xmlns:a16="http://schemas.microsoft.com/office/drawing/2014/main" id="{95EF7BD0-36E9-43EB-BC43-91B708404E55}"/>
              </a:ext>
            </a:extLst>
          </p:cNvPr>
          <p:cNvSpPr/>
          <p:nvPr/>
        </p:nvSpPr>
        <p:spPr>
          <a:xfrm>
            <a:off x="163875" y="3869765"/>
            <a:ext cx="1786270" cy="358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中級者</a:t>
            </a:r>
            <a:r>
              <a:rPr kumimoji="1" lang="en-US" altLang="ja-JP" dirty="0"/>
              <a:t>(</a:t>
            </a:r>
            <a:r>
              <a:rPr kumimoji="1" lang="ja-JP" altLang="en-US" dirty="0"/>
              <a:t>熊谷</a:t>
            </a:r>
            <a:r>
              <a:rPr kumimoji="1" lang="en-US" altLang="ja-JP" dirty="0"/>
              <a:t>)</a:t>
            </a:r>
            <a:endParaRPr kumimoji="1" lang="ja-JP" altLang="en-US" dirty="0"/>
          </a:p>
        </p:txBody>
      </p:sp>
      <p:sp>
        <p:nvSpPr>
          <p:cNvPr id="48" name="正方形/長方形 47">
            <a:extLst>
              <a:ext uri="{FF2B5EF4-FFF2-40B4-BE49-F238E27FC236}">
                <a16:creationId xmlns:a16="http://schemas.microsoft.com/office/drawing/2014/main" id="{6BDC9B79-7B15-44DB-AE13-79CA68CA2DEF}"/>
              </a:ext>
            </a:extLst>
          </p:cNvPr>
          <p:cNvSpPr/>
          <p:nvPr/>
        </p:nvSpPr>
        <p:spPr>
          <a:xfrm>
            <a:off x="163875" y="4848774"/>
            <a:ext cx="2444646" cy="358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初</a:t>
            </a:r>
            <a:r>
              <a:rPr kumimoji="1" lang="ja-JP" altLang="en-US" dirty="0"/>
              <a:t>級者</a:t>
            </a:r>
            <a:r>
              <a:rPr kumimoji="1" lang="en-US" altLang="ja-JP" sz="1400" dirty="0"/>
              <a:t>(</a:t>
            </a:r>
            <a:r>
              <a:rPr kumimoji="1" lang="ja-JP" altLang="en-US" sz="1400" dirty="0"/>
              <a:t>高校数学レベルから</a:t>
            </a:r>
            <a:r>
              <a:rPr kumimoji="1" lang="en-US" altLang="ja-JP" sz="1400" dirty="0"/>
              <a:t>)</a:t>
            </a:r>
            <a:endParaRPr kumimoji="1" lang="ja-JP" altLang="en-US" sz="1400" dirty="0"/>
          </a:p>
        </p:txBody>
      </p:sp>
      <p:sp>
        <p:nvSpPr>
          <p:cNvPr id="32" name="タイトル 1">
            <a:extLst>
              <a:ext uri="{FF2B5EF4-FFF2-40B4-BE49-F238E27FC236}">
                <a16:creationId xmlns:a16="http://schemas.microsoft.com/office/drawing/2014/main" id="{97380C6D-A528-4A37-8471-527BABB667F4}"/>
              </a:ext>
            </a:extLst>
          </p:cNvPr>
          <p:cNvSpPr txBox="1">
            <a:spLocks/>
          </p:cNvSpPr>
          <p:nvPr/>
        </p:nvSpPr>
        <p:spPr>
          <a:xfrm>
            <a:off x="223639" y="-14452"/>
            <a:ext cx="4950873"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1.3 E</a:t>
            </a:r>
            <a:r>
              <a:rPr lang="ja-JP" altLang="en-US" sz="1800" dirty="0"/>
              <a:t>資格向け認定プログラム</a:t>
            </a:r>
            <a:endParaRPr lang="en-US" altLang="ja-JP" sz="1800" dirty="0"/>
          </a:p>
        </p:txBody>
      </p:sp>
    </p:spTree>
    <p:extLst>
      <p:ext uri="{BB962C8B-B14F-4D97-AF65-F5344CB8AC3E}">
        <p14:creationId xmlns:p14="http://schemas.microsoft.com/office/powerpoint/2010/main" val="548165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22</a:t>
            </a:fld>
            <a:endParaRPr lang="ja-JP" altLang="en-US"/>
          </a:p>
        </p:txBody>
      </p:sp>
      <p:sp>
        <p:nvSpPr>
          <p:cNvPr id="6" name="タイトル 1"/>
          <p:cNvSpPr>
            <a:spLocks noGrp="1"/>
          </p:cNvSpPr>
          <p:nvPr>
            <p:ph type="title"/>
          </p:nvPr>
        </p:nvSpPr>
        <p:spPr>
          <a:xfrm>
            <a:off x="223641" y="247715"/>
            <a:ext cx="8463160" cy="483454"/>
          </a:xfrm>
        </p:spPr>
        <p:txBody>
          <a:bodyPr/>
          <a:lstStyle/>
          <a:p>
            <a:r>
              <a:rPr lang="ja-JP" altLang="en-US" dirty="0"/>
              <a:t>受験費用</a:t>
            </a:r>
            <a:endParaRPr kumimoji="1" lang="ja-JP" altLang="en-US" dirty="0"/>
          </a:p>
        </p:txBody>
      </p:sp>
      <p:sp>
        <p:nvSpPr>
          <p:cNvPr id="22" name="コンテンツ プレースホルダー 2"/>
          <p:cNvSpPr txBox="1">
            <a:spLocks/>
          </p:cNvSpPr>
          <p:nvPr/>
        </p:nvSpPr>
        <p:spPr>
          <a:xfrm>
            <a:off x="0" y="868312"/>
            <a:ext cx="9144000" cy="387192"/>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2000" dirty="0"/>
          </a:p>
        </p:txBody>
      </p:sp>
      <p:sp>
        <p:nvSpPr>
          <p:cNvPr id="17" name="コンテンツ プレースホルダー 2">
            <a:extLst>
              <a:ext uri="{FF2B5EF4-FFF2-40B4-BE49-F238E27FC236}">
                <a16:creationId xmlns:a16="http://schemas.microsoft.com/office/drawing/2014/main" id="{9809AF5B-85F6-41CC-B30C-23C98A174ED4}"/>
              </a:ext>
            </a:extLst>
          </p:cNvPr>
          <p:cNvSpPr txBox="1">
            <a:spLocks/>
          </p:cNvSpPr>
          <p:nvPr/>
        </p:nvSpPr>
        <p:spPr>
          <a:xfrm>
            <a:off x="0" y="847047"/>
            <a:ext cx="9144000" cy="1052638"/>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特に</a:t>
            </a:r>
            <a:r>
              <a:rPr lang="en-US" altLang="ja-JP" dirty="0"/>
              <a:t>E</a:t>
            </a:r>
            <a:r>
              <a:rPr lang="ja-JP" altLang="en-US" dirty="0"/>
              <a:t>資格必須の認定プログラム受講料が高い。</a:t>
            </a:r>
            <a:endParaRPr lang="en-US" altLang="ja-JP" dirty="0"/>
          </a:p>
          <a:p>
            <a:pPr lvl="1"/>
            <a:r>
              <a:rPr lang="ja-JP" altLang="en-US" dirty="0"/>
              <a:t>これで受験を諦める人が多い（</a:t>
            </a:r>
            <a:r>
              <a:rPr lang="ja-JP" altLang="en-US" dirty="0">
                <a:solidFill>
                  <a:srgbClr val="FF0000"/>
                </a:solidFill>
              </a:rPr>
              <a:t>勉強すらしない、そこで試合終了</a:t>
            </a:r>
            <a:r>
              <a:rPr lang="ja-JP" altLang="en-US" dirty="0"/>
              <a:t>）</a:t>
            </a:r>
            <a:endParaRPr lang="en-US" altLang="ja-JP" dirty="0"/>
          </a:p>
        </p:txBody>
      </p:sp>
      <p:graphicFrame>
        <p:nvGraphicFramePr>
          <p:cNvPr id="2" name="表 1">
            <a:extLst>
              <a:ext uri="{FF2B5EF4-FFF2-40B4-BE49-F238E27FC236}">
                <a16:creationId xmlns:a16="http://schemas.microsoft.com/office/drawing/2014/main" id="{1FD3622F-D4EC-4ECC-905F-21A3CACB2F20}"/>
              </a:ext>
            </a:extLst>
          </p:cNvPr>
          <p:cNvGraphicFramePr>
            <a:graphicFrameLocks noGrp="1"/>
          </p:cNvGraphicFramePr>
          <p:nvPr>
            <p:extLst>
              <p:ext uri="{D42A27DB-BD31-4B8C-83A1-F6EECF244321}">
                <p14:modId xmlns:p14="http://schemas.microsoft.com/office/powerpoint/2010/main" val="1119385900"/>
              </p:ext>
            </p:extLst>
          </p:nvPr>
        </p:nvGraphicFramePr>
        <p:xfrm>
          <a:off x="143716" y="4406615"/>
          <a:ext cx="8856565" cy="1854200"/>
        </p:xfrm>
        <a:graphic>
          <a:graphicData uri="http://schemas.openxmlformats.org/drawingml/2006/table">
            <a:tbl>
              <a:tblPr firstRow="1" bandRow="1">
                <a:tableStyleId>{5C22544A-7EE6-4342-B048-85BDC9FD1C3A}</a:tableStyleId>
              </a:tblPr>
              <a:tblGrid>
                <a:gridCol w="2221848">
                  <a:extLst>
                    <a:ext uri="{9D8B030D-6E8A-4147-A177-3AD203B41FA5}">
                      <a16:colId xmlns:a16="http://schemas.microsoft.com/office/drawing/2014/main" val="1622817337"/>
                    </a:ext>
                  </a:extLst>
                </a:gridCol>
                <a:gridCol w="1327478">
                  <a:extLst>
                    <a:ext uri="{9D8B030D-6E8A-4147-A177-3AD203B41FA5}">
                      <a16:colId xmlns:a16="http://schemas.microsoft.com/office/drawing/2014/main" val="4223689025"/>
                    </a:ext>
                  </a:extLst>
                </a:gridCol>
                <a:gridCol w="5307239">
                  <a:extLst>
                    <a:ext uri="{9D8B030D-6E8A-4147-A177-3AD203B41FA5}">
                      <a16:colId xmlns:a16="http://schemas.microsoft.com/office/drawing/2014/main" val="1975618405"/>
                    </a:ext>
                  </a:extLst>
                </a:gridCol>
              </a:tblGrid>
              <a:tr h="370840">
                <a:tc>
                  <a:txBody>
                    <a:bodyPr/>
                    <a:lstStyle/>
                    <a:p>
                      <a:r>
                        <a:rPr kumimoji="1" lang="ja-JP" altLang="en-US" dirty="0"/>
                        <a:t>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費用 </a:t>
                      </a:r>
                      <a:r>
                        <a:rPr kumimoji="1" lang="en-US" altLang="ja-JP" dirty="0"/>
                        <a:t>[</a:t>
                      </a:r>
                      <a:r>
                        <a:rPr kumimoji="1" lang="ja-JP" altLang="en-US" dirty="0"/>
                        <a:t>円</a:t>
                      </a:r>
                      <a:r>
                        <a:rPr kumimoji="1" lang="en-US" altLang="ja-JP"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ja-JP" altLang="en-US" dirty="0"/>
                        <a:t>備考</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2472345"/>
                  </a:ext>
                </a:extLst>
              </a:tr>
              <a:tr h="370840">
                <a:tc>
                  <a:txBody>
                    <a:bodyPr/>
                    <a:lstStyle/>
                    <a:p>
                      <a:r>
                        <a:rPr kumimoji="1" lang="ja-JP" altLang="en-US" dirty="0"/>
                        <a:t>受験問題集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6,000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マストではないけど、ベター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5513012"/>
                  </a:ext>
                </a:extLst>
              </a:tr>
              <a:tr h="370840">
                <a:tc>
                  <a:txBody>
                    <a:bodyPr/>
                    <a:lstStyle/>
                    <a:p>
                      <a:r>
                        <a:rPr kumimoji="1" lang="ja-JP" altLang="en-US" dirty="0"/>
                        <a:t>認定プログラム受講料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rgbClr val="FF0000"/>
                          </a:solidFill>
                        </a:rPr>
                        <a:t>150,000</a:t>
                      </a:r>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rgbClr val="0070C0"/>
                          </a:solidFill>
                        </a:rPr>
                        <a:t>マスト</a:t>
                      </a:r>
                      <a:r>
                        <a:rPr kumimoji="1" lang="ja-JP" altLang="en-US" dirty="0"/>
                        <a:t>。プログラムによって様々だが、</a:t>
                      </a:r>
                      <a:r>
                        <a:rPr kumimoji="1" lang="en-US" altLang="ja-JP" dirty="0"/>
                        <a:t>10</a:t>
                      </a:r>
                      <a:r>
                        <a:rPr kumimoji="1" lang="ja-JP" altLang="en-US" dirty="0"/>
                        <a:t>万～</a:t>
                      </a:r>
                      <a:r>
                        <a:rPr kumimoji="1" lang="en-US" altLang="ja-JP" dirty="0"/>
                        <a:t>20</a:t>
                      </a:r>
                      <a:r>
                        <a:rPr kumimoji="1" lang="ja-JP" altLang="en-US" dirty="0"/>
                        <a:t>万が相場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2760198"/>
                  </a:ext>
                </a:extLst>
              </a:tr>
              <a:tr h="370840">
                <a:tc>
                  <a:txBody>
                    <a:bodyPr/>
                    <a:lstStyle/>
                    <a:p>
                      <a:r>
                        <a:rPr kumimoji="1" lang="en-US" altLang="ja-JP" dirty="0"/>
                        <a:t>E</a:t>
                      </a:r>
                      <a:r>
                        <a:rPr kumimoji="1" lang="ja-JP" altLang="en-US" dirty="0"/>
                        <a:t>資格受験料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33,000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rgbClr val="0070C0"/>
                          </a:solidFill>
                        </a:rPr>
                        <a:t>マスト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6906772"/>
                  </a:ext>
                </a:extLst>
              </a:tr>
              <a:tr h="370840">
                <a:tc>
                  <a:txBody>
                    <a:bodyPr/>
                    <a:lstStyle/>
                    <a:p>
                      <a:r>
                        <a:rPr kumimoji="1" lang="ja-JP" altLang="en-US" dirty="0"/>
                        <a:t>合計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189,000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564120613"/>
                  </a:ext>
                </a:extLst>
              </a:tr>
            </a:tbl>
          </a:graphicData>
        </a:graphic>
      </p:graphicFrame>
      <p:graphicFrame>
        <p:nvGraphicFramePr>
          <p:cNvPr id="32" name="表 31">
            <a:extLst>
              <a:ext uri="{FF2B5EF4-FFF2-40B4-BE49-F238E27FC236}">
                <a16:creationId xmlns:a16="http://schemas.microsoft.com/office/drawing/2014/main" id="{48A28032-CFAE-4CAE-A932-B27DE78DBA88}"/>
              </a:ext>
            </a:extLst>
          </p:cNvPr>
          <p:cNvGraphicFramePr>
            <a:graphicFrameLocks noGrp="1"/>
          </p:cNvGraphicFramePr>
          <p:nvPr>
            <p:extLst>
              <p:ext uri="{D42A27DB-BD31-4B8C-83A1-F6EECF244321}">
                <p14:modId xmlns:p14="http://schemas.microsoft.com/office/powerpoint/2010/main" val="1509970786"/>
              </p:ext>
            </p:extLst>
          </p:nvPr>
        </p:nvGraphicFramePr>
        <p:xfrm>
          <a:off x="143716" y="2132704"/>
          <a:ext cx="8856565" cy="1854200"/>
        </p:xfrm>
        <a:graphic>
          <a:graphicData uri="http://schemas.openxmlformats.org/drawingml/2006/table">
            <a:tbl>
              <a:tblPr firstRow="1" bandRow="1">
                <a:tableStyleId>{5C22544A-7EE6-4342-B048-85BDC9FD1C3A}</a:tableStyleId>
              </a:tblPr>
              <a:tblGrid>
                <a:gridCol w="2221848">
                  <a:extLst>
                    <a:ext uri="{9D8B030D-6E8A-4147-A177-3AD203B41FA5}">
                      <a16:colId xmlns:a16="http://schemas.microsoft.com/office/drawing/2014/main" val="1622817337"/>
                    </a:ext>
                  </a:extLst>
                </a:gridCol>
                <a:gridCol w="1334566">
                  <a:extLst>
                    <a:ext uri="{9D8B030D-6E8A-4147-A177-3AD203B41FA5}">
                      <a16:colId xmlns:a16="http://schemas.microsoft.com/office/drawing/2014/main" val="4223689025"/>
                    </a:ext>
                  </a:extLst>
                </a:gridCol>
                <a:gridCol w="5300151">
                  <a:extLst>
                    <a:ext uri="{9D8B030D-6E8A-4147-A177-3AD203B41FA5}">
                      <a16:colId xmlns:a16="http://schemas.microsoft.com/office/drawing/2014/main" val="1975618405"/>
                    </a:ext>
                  </a:extLst>
                </a:gridCol>
              </a:tblGrid>
              <a:tr h="370840">
                <a:tc>
                  <a:txBody>
                    <a:bodyPr/>
                    <a:lstStyle/>
                    <a:p>
                      <a:r>
                        <a:rPr kumimoji="1" lang="ja-JP" altLang="en-US" dirty="0"/>
                        <a:t>項目</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費用 </a:t>
                      </a:r>
                      <a:r>
                        <a:rPr kumimoji="1" lang="en-US" altLang="ja-JP" dirty="0"/>
                        <a:t>[</a:t>
                      </a:r>
                      <a:r>
                        <a:rPr kumimoji="1" lang="ja-JP" altLang="en-US" dirty="0"/>
                        <a:t>円</a:t>
                      </a:r>
                      <a:r>
                        <a:rPr kumimoji="1" lang="en-US" altLang="ja-JP"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ja-JP" altLang="en-US" dirty="0"/>
                        <a:t>備考</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2472345"/>
                  </a:ext>
                </a:extLst>
              </a:tr>
              <a:tr h="370840">
                <a:tc>
                  <a:txBody>
                    <a:bodyPr/>
                    <a:lstStyle/>
                    <a:p>
                      <a:r>
                        <a:rPr kumimoji="1" lang="ja-JP" altLang="en-US" dirty="0"/>
                        <a:t>受験問題集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マストではないけど、ベター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5513012"/>
                  </a:ext>
                </a:extLst>
              </a:tr>
              <a:tr h="370840">
                <a:tc>
                  <a:txBody>
                    <a:bodyPr/>
                    <a:lstStyle/>
                    <a:p>
                      <a:r>
                        <a:rPr kumimoji="1" lang="ja-JP" altLang="en-US" dirty="0"/>
                        <a:t>対策講座受講料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60,000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マストではないけど、これもいくつか用意されている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2760198"/>
                  </a:ext>
                </a:extLst>
              </a:tr>
              <a:tr h="370840">
                <a:tc>
                  <a:txBody>
                    <a:bodyPr/>
                    <a:lstStyle/>
                    <a:p>
                      <a:r>
                        <a:rPr kumimoji="1" lang="en-US" altLang="ja-JP" dirty="0"/>
                        <a:t>G</a:t>
                      </a:r>
                      <a:r>
                        <a:rPr kumimoji="1" lang="ja-JP" altLang="en-US" dirty="0"/>
                        <a:t>検定受験料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rgbClr val="0070C0"/>
                          </a:solidFill>
                        </a:rPr>
                        <a:t>マスト</a:t>
                      </a:r>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6906772"/>
                  </a:ext>
                </a:extLst>
              </a:tr>
              <a:tr h="370840">
                <a:tc>
                  <a:txBody>
                    <a:bodyPr/>
                    <a:lstStyle/>
                    <a:p>
                      <a:r>
                        <a:rPr kumimoji="1" lang="ja-JP" altLang="en-US" dirty="0"/>
                        <a:t>合計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75,000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564120613"/>
                  </a:ext>
                </a:extLst>
              </a:tr>
            </a:tbl>
          </a:graphicData>
        </a:graphic>
      </p:graphicFrame>
      <p:sp>
        <p:nvSpPr>
          <p:cNvPr id="36" name="正方形/長方形 35">
            <a:extLst>
              <a:ext uri="{FF2B5EF4-FFF2-40B4-BE49-F238E27FC236}">
                <a16:creationId xmlns:a16="http://schemas.microsoft.com/office/drawing/2014/main" id="{AE5D4945-0C58-4768-980B-43A34B4D582A}"/>
              </a:ext>
            </a:extLst>
          </p:cNvPr>
          <p:cNvSpPr/>
          <p:nvPr/>
        </p:nvSpPr>
        <p:spPr>
          <a:xfrm>
            <a:off x="92992" y="1812599"/>
            <a:ext cx="1126208" cy="358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G</a:t>
            </a:r>
            <a:r>
              <a:rPr kumimoji="1" lang="ja-JP" altLang="en-US" dirty="0"/>
              <a:t>検定</a:t>
            </a:r>
          </a:p>
        </p:txBody>
      </p:sp>
      <p:sp>
        <p:nvSpPr>
          <p:cNvPr id="37" name="正方形/長方形 36">
            <a:extLst>
              <a:ext uri="{FF2B5EF4-FFF2-40B4-BE49-F238E27FC236}">
                <a16:creationId xmlns:a16="http://schemas.microsoft.com/office/drawing/2014/main" id="{6B142D5C-31AB-4BAE-903F-B727E96D7014}"/>
              </a:ext>
            </a:extLst>
          </p:cNvPr>
          <p:cNvSpPr/>
          <p:nvPr/>
        </p:nvSpPr>
        <p:spPr>
          <a:xfrm>
            <a:off x="92992" y="4077889"/>
            <a:ext cx="1126208" cy="358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E</a:t>
            </a:r>
            <a:r>
              <a:rPr kumimoji="1" lang="ja-JP" altLang="en-US" dirty="0"/>
              <a:t>資格</a:t>
            </a:r>
          </a:p>
        </p:txBody>
      </p:sp>
      <p:sp>
        <p:nvSpPr>
          <p:cNvPr id="12" name="吹き出し: 角を丸めた四角形 11">
            <a:extLst>
              <a:ext uri="{FF2B5EF4-FFF2-40B4-BE49-F238E27FC236}">
                <a16:creationId xmlns:a16="http://schemas.microsoft.com/office/drawing/2014/main" id="{A6D2D26B-FF74-4E29-B169-11CF3F660914}"/>
              </a:ext>
            </a:extLst>
          </p:cNvPr>
          <p:cNvSpPr/>
          <p:nvPr/>
        </p:nvSpPr>
        <p:spPr>
          <a:xfrm>
            <a:off x="6989135" y="5704031"/>
            <a:ext cx="1959935" cy="362111"/>
          </a:xfrm>
          <a:prstGeom prst="wedgeRoundRectCallout">
            <a:avLst>
              <a:gd name="adj1" fmla="val -37888"/>
              <a:gd name="adj2" fmla="val -97532"/>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熊谷は</a:t>
            </a:r>
            <a:r>
              <a:rPr kumimoji="1" lang="en-US" altLang="ja-JP" dirty="0"/>
              <a:t>168,000</a:t>
            </a:r>
            <a:r>
              <a:rPr kumimoji="1" lang="ja-JP" altLang="en-US" dirty="0"/>
              <a:t>円</a:t>
            </a:r>
            <a:endParaRPr kumimoji="1" lang="en-US" altLang="ja-JP" dirty="0"/>
          </a:p>
        </p:txBody>
      </p:sp>
      <p:sp>
        <p:nvSpPr>
          <p:cNvPr id="13" name="タイトル 1">
            <a:extLst>
              <a:ext uri="{FF2B5EF4-FFF2-40B4-BE49-F238E27FC236}">
                <a16:creationId xmlns:a16="http://schemas.microsoft.com/office/drawing/2014/main" id="{B0DDF73B-F9E0-42EF-85A5-C32CCAE17065}"/>
              </a:ext>
            </a:extLst>
          </p:cNvPr>
          <p:cNvSpPr txBox="1">
            <a:spLocks/>
          </p:cNvSpPr>
          <p:nvPr/>
        </p:nvSpPr>
        <p:spPr>
          <a:xfrm>
            <a:off x="223639" y="-14452"/>
            <a:ext cx="4950873"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1.4 E</a:t>
            </a:r>
            <a:r>
              <a:rPr lang="ja-JP" altLang="en-US" sz="1800" dirty="0"/>
              <a:t>資格受験費用</a:t>
            </a:r>
            <a:endParaRPr lang="en-US" altLang="ja-JP" sz="1800" dirty="0"/>
          </a:p>
        </p:txBody>
      </p:sp>
    </p:spTree>
    <p:extLst>
      <p:ext uri="{BB962C8B-B14F-4D97-AF65-F5344CB8AC3E}">
        <p14:creationId xmlns:p14="http://schemas.microsoft.com/office/powerpoint/2010/main" val="19723792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23</a:t>
            </a:fld>
            <a:endParaRPr lang="ja-JP" altLang="en-US"/>
          </a:p>
        </p:txBody>
      </p:sp>
      <p:sp>
        <p:nvSpPr>
          <p:cNvPr id="6" name="タイトル 1"/>
          <p:cNvSpPr>
            <a:spLocks noGrp="1"/>
          </p:cNvSpPr>
          <p:nvPr>
            <p:ph type="title"/>
          </p:nvPr>
        </p:nvSpPr>
        <p:spPr>
          <a:xfrm>
            <a:off x="223641" y="247715"/>
            <a:ext cx="8463160" cy="483454"/>
          </a:xfrm>
        </p:spPr>
        <p:txBody>
          <a:bodyPr/>
          <a:lstStyle/>
          <a:p>
            <a:r>
              <a:rPr lang="ja-JP" altLang="en-US" dirty="0"/>
              <a:t>受験費の負担</a:t>
            </a:r>
            <a:endParaRPr kumimoji="1" lang="ja-JP" altLang="en-US" dirty="0"/>
          </a:p>
        </p:txBody>
      </p:sp>
      <p:sp>
        <p:nvSpPr>
          <p:cNvPr id="13" name="コンテンツ プレースホルダー 2">
            <a:extLst>
              <a:ext uri="{FF2B5EF4-FFF2-40B4-BE49-F238E27FC236}">
                <a16:creationId xmlns:a16="http://schemas.microsoft.com/office/drawing/2014/main" id="{6CC3D461-E0ED-4F9F-915D-8D8CCEBA2741}"/>
              </a:ext>
            </a:extLst>
          </p:cNvPr>
          <p:cNvSpPr txBox="1">
            <a:spLocks/>
          </p:cNvSpPr>
          <p:nvPr/>
        </p:nvSpPr>
        <p:spPr>
          <a:xfrm>
            <a:off x="0" y="974046"/>
            <a:ext cx="8910084" cy="1769154"/>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会社からの支援や業者サービスなどの援助を受けることで、受験しやすい</a:t>
            </a:r>
            <a:endParaRPr lang="en-US" altLang="ja-JP" dirty="0"/>
          </a:p>
          <a:p>
            <a:pPr lvl="1"/>
            <a:r>
              <a:rPr lang="ja-JP" altLang="en-US" dirty="0"/>
              <a:t>熊谷は結果的に費用はかなり抑制できた</a:t>
            </a:r>
          </a:p>
          <a:p>
            <a:pPr lvl="2"/>
            <a:r>
              <a:rPr lang="ja-JP" altLang="en-US" dirty="0"/>
              <a:t>角龍さん・福沢さんには認定プログラム受講料負担の了解が得られた</a:t>
            </a:r>
            <a:endParaRPr lang="en-US" altLang="ja-JP" dirty="0"/>
          </a:p>
          <a:p>
            <a:pPr lvl="2"/>
            <a:r>
              <a:rPr lang="ja-JP" altLang="en-US" dirty="0"/>
              <a:t>業者のキャッシュバックサービスを利用した</a:t>
            </a:r>
            <a:endParaRPr lang="en-US" altLang="ja-JP" dirty="0"/>
          </a:p>
        </p:txBody>
      </p:sp>
      <p:graphicFrame>
        <p:nvGraphicFramePr>
          <p:cNvPr id="14" name="表 13">
            <a:extLst>
              <a:ext uri="{FF2B5EF4-FFF2-40B4-BE49-F238E27FC236}">
                <a16:creationId xmlns:a16="http://schemas.microsoft.com/office/drawing/2014/main" id="{664B857A-605C-4DF6-9F40-678FE04C9B5D}"/>
              </a:ext>
            </a:extLst>
          </p:cNvPr>
          <p:cNvGraphicFramePr>
            <a:graphicFrameLocks noGrp="1"/>
          </p:cNvGraphicFramePr>
          <p:nvPr>
            <p:extLst>
              <p:ext uri="{D42A27DB-BD31-4B8C-83A1-F6EECF244321}">
                <p14:modId xmlns:p14="http://schemas.microsoft.com/office/powerpoint/2010/main" val="1440105103"/>
              </p:ext>
            </p:extLst>
          </p:nvPr>
        </p:nvGraphicFramePr>
        <p:xfrm>
          <a:off x="143716" y="3332926"/>
          <a:ext cx="8856564" cy="1854200"/>
        </p:xfrm>
        <a:graphic>
          <a:graphicData uri="http://schemas.openxmlformats.org/drawingml/2006/table">
            <a:tbl>
              <a:tblPr firstRow="1" bandRow="1">
                <a:tableStyleId>{5C22544A-7EE6-4342-B048-85BDC9FD1C3A}</a:tableStyleId>
              </a:tblPr>
              <a:tblGrid>
                <a:gridCol w="2211357">
                  <a:extLst>
                    <a:ext uri="{9D8B030D-6E8A-4147-A177-3AD203B41FA5}">
                      <a16:colId xmlns:a16="http://schemas.microsoft.com/office/drawing/2014/main" val="1622817337"/>
                    </a:ext>
                  </a:extLst>
                </a:gridCol>
                <a:gridCol w="1394625">
                  <a:extLst>
                    <a:ext uri="{9D8B030D-6E8A-4147-A177-3AD203B41FA5}">
                      <a16:colId xmlns:a16="http://schemas.microsoft.com/office/drawing/2014/main" val="4223689025"/>
                    </a:ext>
                  </a:extLst>
                </a:gridCol>
                <a:gridCol w="1381102">
                  <a:extLst>
                    <a:ext uri="{9D8B030D-6E8A-4147-A177-3AD203B41FA5}">
                      <a16:colId xmlns:a16="http://schemas.microsoft.com/office/drawing/2014/main" val="3618786527"/>
                    </a:ext>
                  </a:extLst>
                </a:gridCol>
                <a:gridCol w="3869480">
                  <a:extLst>
                    <a:ext uri="{9D8B030D-6E8A-4147-A177-3AD203B41FA5}">
                      <a16:colId xmlns:a16="http://schemas.microsoft.com/office/drawing/2014/main" val="1975618405"/>
                    </a:ext>
                  </a:extLst>
                </a:gridCol>
              </a:tblGrid>
              <a:tr h="370840">
                <a:tc>
                  <a:txBody>
                    <a:bodyPr/>
                    <a:lstStyle/>
                    <a:p>
                      <a:r>
                        <a:rPr kumimoji="1" lang="ja-JP" altLang="en-US" dirty="0"/>
                        <a:t>項目</a:t>
                      </a:r>
                    </a:p>
                  </a:txBody>
                  <a:tcPr>
                    <a:lnB w="12700" cap="flat" cmpd="sng" algn="ctr">
                      <a:solidFill>
                        <a:schemeClr val="tx1"/>
                      </a:solidFill>
                      <a:prstDash val="solid"/>
                      <a:round/>
                      <a:headEnd type="none" w="med" len="med"/>
                      <a:tailEnd type="none" w="med" len="med"/>
                    </a:lnB>
                  </a:tcPr>
                </a:tc>
                <a:tc>
                  <a:txBody>
                    <a:bodyPr/>
                    <a:lstStyle/>
                    <a:p>
                      <a:r>
                        <a:rPr kumimoji="1" lang="en-US" altLang="ja-JP" dirty="0"/>
                        <a:t>(</a:t>
                      </a:r>
                      <a:r>
                        <a:rPr kumimoji="1" lang="ja-JP" altLang="en-US" dirty="0"/>
                        <a:t>前</a:t>
                      </a:r>
                      <a:r>
                        <a:rPr kumimoji="1" lang="en-US" altLang="ja-JP" dirty="0"/>
                        <a:t>)</a:t>
                      </a:r>
                      <a:r>
                        <a:rPr kumimoji="1" lang="ja-JP" altLang="en-US" sz="1600" dirty="0"/>
                        <a:t>費用 </a:t>
                      </a:r>
                      <a:r>
                        <a:rPr kumimoji="1" lang="en-US" altLang="ja-JP" sz="1600" dirty="0"/>
                        <a:t>[</a:t>
                      </a:r>
                      <a:r>
                        <a:rPr kumimoji="1" lang="ja-JP" altLang="en-US" sz="1600" dirty="0"/>
                        <a:t>円</a:t>
                      </a:r>
                      <a:r>
                        <a:rPr kumimoji="1" lang="en-US" altLang="ja-JP" sz="1600"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en-US" altLang="ja-JP" dirty="0"/>
                        <a:t>(</a:t>
                      </a:r>
                      <a:r>
                        <a:rPr kumimoji="1" lang="ja-JP" altLang="en-US" dirty="0"/>
                        <a:t>後</a:t>
                      </a:r>
                      <a:r>
                        <a:rPr kumimoji="1" lang="en-US" altLang="ja-JP" dirty="0"/>
                        <a:t>)</a:t>
                      </a:r>
                      <a:r>
                        <a:rPr kumimoji="1" lang="ja-JP" altLang="en-US" sz="1600" dirty="0"/>
                        <a:t>費用 </a:t>
                      </a:r>
                      <a:r>
                        <a:rPr kumimoji="1" lang="en-US" altLang="ja-JP" sz="1600" dirty="0"/>
                        <a:t>[</a:t>
                      </a:r>
                      <a:r>
                        <a:rPr kumimoji="1" lang="ja-JP" altLang="en-US" sz="1600" dirty="0"/>
                        <a:t>円</a:t>
                      </a:r>
                      <a:r>
                        <a:rPr kumimoji="1" lang="en-US" altLang="ja-JP" sz="1600"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ja-JP" altLang="en-US" dirty="0"/>
                        <a:t>備考</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2472345"/>
                  </a:ext>
                </a:extLst>
              </a:tr>
              <a:tr h="370840">
                <a:tc>
                  <a:txBody>
                    <a:bodyPr/>
                    <a:lstStyle/>
                    <a:p>
                      <a:r>
                        <a:rPr kumimoji="1" lang="ja-JP" altLang="en-US" dirty="0"/>
                        <a:t>受験問題集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6,000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6,000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自己負担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5513012"/>
                  </a:ext>
                </a:extLst>
              </a:tr>
              <a:tr h="370840">
                <a:tc>
                  <a:txBody>
                    <a:bodyPr/>
                    <a:lstStyle/>
                    <a:p>
                      <a:r>
                        <a:rPr kumimoji="1" lang="ja-JP" altLang="en-US" dirty="0"/>
                        <a:t>認定プログラム受講料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tx1"/>
                          </a:solidFill>
                        </a:rPr>
                        <a:t>168,000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rgbClr val="FF0000"/>
                          </a:solidFill>
                        </a:rPr>
                        <a:t>0</a:t>
                      </a:r>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rgbClr val="0070C0"/>
                          </a:solidFill>
                        </a:rPr>
                        <a:t>教育費として負担</a:t>
                      </a:r>
                      <a:endParaRPr kumimoji="1" lang="en-US" altLang="ja-JP"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2760198"/>
                  </a:ext>
                </a:extLst>
              </a:tr>
              <a:tr h="370840">
                <a:tc>
                  <a:txBody>
                    <a:bodyPr/>
                    <a:lstStyle/>
                    <a:p>
                      <a:r>
                        <a:rPr kumimoji="1" lang="en-US" altLang="ja-JP" dirty="0"/>
                        <a:t>E</a:t>
                      </a:r>
                      <a:r>
                        <a:rPr kumimoji="1" lang="ja-JP" altLang="en-US" dirty="0"/>
                        <a:t>資格受験料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33,000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rgbClr val="FF0000"/>
                          </a:solidFill>
                        </a:rPr>
                        <a:t>18,000</a:t>
                      </a:r>
                      <a:endParaRPr kumimoji="1" lang="ja-JP"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1" dirty="0">
                          <a:solidFill>
                            <a:srgbClr val="0070C0"/>
                          </a:solidFill>
                        </a:rPr>
                        <a:t>業者が合格者の受験料を半額負担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6906772"/>
                  </a:ext>
                </a:extLst>
              </a:tr>
              <a:tr h="370840">
                <a:tc>
                  <a:txBody>
                    <a:bodyPr/>
                    <a:lstStyle/>
                    <a:p>
                      <a:r>
                        <a:rPr kumimoji="1" lang="ja-JP" altLang="en-US" dirty="0"/>
                        <a:t>合計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207,000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24,000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3564120613"/>
                  </a:ext>
                </a:extLst>
              </a:tr>
            </a:tbl>
          </a:graphicData>
        </a:graphic>
      </p:graphicFrame>
      <p:sp>
        <p:nvSpPr>
          <p:cNvPr id="15" name="矢印: 下カーブ 14">
            <a:extLst>
              <a:ext uri="{FF2B5EF4-FFF2-40B4-BE49-F238E27FC236}">
                <a16:creationId xmlns:a16="http://schemas.microsoft.com/office/drawing/2014/main" id="{F0AB9D5F-C0CB-4E68-85DB-47ED171FE80E}"/>
              </a:ext>
            </a:extLst>
          </p:cNvPr>
          <p:cNvSpPr/>
          <p:nvPr/>
        </p:nvSpPr>
        <p:spPr>
          <a:xfrm flipV="1">
            <a:off x="3173171" y="5265315"/>
            <a:ext cx="1346200" cy="371893"/>
          </a:xfrm>
          <a:prstGeom prst="curvedDownArrow">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87D52C84-BE16-4B9F-B7D0-3A5CA648AEB0}"/>
              </a:ext>
            </a:extLst>
          </p:cNvPr>
          <p:cNvSpPr txBox="1"/>
          <p:nvPr/>
        </p:nvSpPr>
        <p:spPr>
          <a:xfrm>
            <a:off x="3243717" y="5685901"/>
            <a:ext cx="1205108" cy="369332"/>
          </a:xfrm>
          <a:prstGeom prst="rect">
            <a:avLst/>
          </a:prstGeom>
          <a:noFill/>
        </p:spPr>
        <p:txBody>
          <a:bodyPr wrap="square" rtlCol="0">
            <a:spAutoFit/>
          </a:bodyPr>
          <a:lstStyle/>
          <a:p>
            <a:pPr algn="ctr"/>
            <a:r>
              <a:rPr kumimoji="1" lang="en-US" altLang="ja-JP" dirty="0"/>
              <a:t>88%</a:t>
            </a:r>
            <a:r>
              <a:rPr kumimoji="1" lang="ja-JP" altLang="en-US" dirty="0"/>
              <a:t>カット</a:t>
            </a:r>
          </a:p>
        </p:txBody>
      </p:sp>
      <p:sp>
        <p:nvSpPr>
          <p:cNvPr id="18" name="タイトル 1">
            <a:extLst>
              <a:ext uri="{FF2B5EF4-FFF2-40B4-BE49-F238E27FC236}">
                <a16:creationId xmlns:a16="http://schemas.microsoft.com/office/drawing/2014/main" id="{A23829C8-D53E-4F36-930C-E953CF9E7CB4}"/>
              </a:ext>
            </a:extLst>
          </p:cNvPr>
          <p:cNvSpPr txBox="1">
            <a:spLocks/>
          </p:cNvSpPr>
          <p:nvPr/>
        </p:nvSpPr>
        <p:spPr>
          <a:xfrm>
            <a:off x="223639" y="-14452"/>
            <a:ext cx="4950873"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1.4 E</a:t>
            </a:r>
            <a:r>
              <a:rPr lang="ja-JP" altLang="en-US" sz="1800" dirty="0"/>
              <a:t>資格受験費用</a:t>
            </a:r>
            <a:endParaRPr lang="en-US" altLang="ja-JP" sz="1800" dirty="0"/>
          </a:p>
        </p:txBody>
      </p:sp>
    </p:spTree>
    <p:extLst>
      <p:ext uri="{BB962C8B-B14F-4D97-AF65-F5344CB8AC3E}">
        <p14:creationId xmlns:p14="http://schemas.microsoft.com/office/powerpoint/2010/main" val="4066124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24</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en-US" altLang="ja-JP" dirty="0"/>
              <a:t>AI</a:t>
            </a:r>
            <a:r>
              <a:rPr kumimoji="1" lang="ja-JP" altLang="en-US" dirty="0"/>
              <a:t>の進化</a:t>
            </a:r>
          </a:p>
        </p:txBody>
      </p:sp>
      <p:sp>
        <p:nvSpPr>
          <p:cNvPr id="22" name="コンテンツ プレースホルダー 2"/>
          <p:cNvSpPr txBox="1">
            <a:spLocks/>
          </p:cNvSpPr>
          <p:nvPr/>
        </p:nvSpPr>
        <p:spPr>
          <a:xfrm>
            <a:off x="0" y="873765"/>
            <a:ext cx="9144000" cy="2152090"/>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第</a:t>
            </a:r>
            <a:r>
              <a:rPr lang="en-US" altLang="ja-JP" sz="2400" dirty="0"/>
              <a:t>3</a:t>
            </a:r>
            <a:r>
              <a:rPr lang="ja-JP" altLang="en-US" sz="2400" dirty="0"/>
              <a:t>次</a:t>
            </a:r>
            <a:r>
              <a:rPr lang="en-US" altLang="ja-JP" sz="2400" dirty="0"/>
              <a:t>AI</a:t>
            </a:r>
            <a:r>
              <a:rPr lang="ja-JP" altLang="en-US" sz="2400" dirty="0"/>
              <a:t>ブーム以降、</a:t>
            </a:r>
            <a:r>
              <a:rPr lang="en-US" altLang="ja-JP" sz="2400" dirty="0"/>
              <a:t>AI</a:t>
            </a:r>
            <a:r>
              <a:rPr lang="ja-JP" altLang="en-US" sz="2400" dirty="0"/>
              <a:t>は未だに進化し続けている。</a:t>
            </a:r>
            <a:endParaRPr lang="en-US" altLang="ja-JP" sz="2400" dirty="0"/>
          </a:p>
          <a:p>
            <a:pPr lvl="1"/>
            <a:r>
              <a:rPr lang="ja-JP" altLang="en-US" sz="2000" dirty="0"/>
              <a:t>トップカンファレンス・コンペティションでは、高精度の記録を更新し続けている</a:t>
            </a:r>
            <a:endParaRPr lang="en-US" altLang="ja-JP" sz="2000" dirty="0"/>
          </a:p>
          <a:p>
            <a:pPr lvl="2"/>
            <a:r>
              <a:rPr lang="ja-JP" altLang="en-US" sz="1800" dirty="0"/>
              <a:t>自動運転レベル</a:t>
            </a:r>
            <a:r>
              <a:rPr lang="en-US" altLang="ja-JP" sz="1800" dirty="0"/>
              <a:t>4</a:t>
            </a:r>
            <a:r>
              <a:rPr lang="ja-JP" altLang="en-US" sz="1800" dirty="0"/>
              <a:t>のバス </a:t>
            </a:r>
            <a:r>
              <a:rPr lang="en-US" altLang="ja-JP" sz="1800" dirty="0">
                <a:sym typeface="Wingdings" panose="05000000000000000000" pitchFamily="2" charset="2"/>
              </a:rPr>
              <a:t>(Baidu, </a:t>
            </a:r>
            <a:r>
              <a:rPr lang="en-US" altLang="ja-JP" sz="1800" dirty="0"/>
              <a:t>2018)</a:t>
            </a:r>
          </a:p>
          <a:p>
            <a:pPr lvl="2"/>
            <a:r>
              <a:rPr lang="ja-JP" altLang="en-US" sz="1800" dirty="0"/>
              <a:t>タンパク質構造予測：</a:t>
            </a:r>
            <a:r>
              <a:rPr lang="en-US" altLang="ja-JP" sz="1800" dirty="0"/>
              <a:t>AlphaFold2</a:t>
            </a:r>
            <a:r>
              <a:rPr lang="ja-JP" altLang="en-US" sz="1800" dirty="0"/>
              <a:t> </a:t>
            </a:r>
            <a:r>
              <a:rPr lang="en-US" altLang="ja-JP" sz="1800" dirty="0"/>
              <a:t>(Google DeepMind, 2020)</a:t>
            </a:r>
          </a:p>
          <a:p>
            <a:pPr lvl="1"/>
            <a:r>
              <a:rPr lang="ja-JP" altLang="en-US" sz="2000" dirty="0"/>
              <a:t>新しいアプリケーションが登場し、クリエイティブなタスクでも驚くべき成果を発揮</a:t>
            </a:r>
            <a:endParaRPr lang="en-US" altLang="ja-JP" sz="2000" dirty="0"/>
          </a:p>
          <a:p>
            <a:pPr lvl="2"/>
            <a:r>
              <a:rPr lang="ja-JP" altLang="en-US" sz="1800" dirty="0"/>
              <a:t>深層学習は、</a:t>
            </a:r>
            <a:r>
              <a:rPr lang="en-US" altLang="ja-JP" sz="1800" dirty="0"/>
              <a:t>2010</a:t>
            </a:r>
            <a:r>
              <a:rPr lang="ja-JP" altLang="en-US" sz="1800" dirty="0"/>
              <a:t>年頃の常識をさらに超え、多様化が進む</a:t>
            </a:r>
            <a:endParaRPr lang="en-US" altLang="ja-JP" sz="1800" dirty="0"/>
          </a:p>
        </p:txBody>
      </p:sp>
      <p:sp>
        <p:nvSpPr>
          <p:cNvPr id="21" name="タイトル 1">
            <a:extLst>
              <a:ext uri="{FF2B5EF4-FFF2-40B4-BE49-F238E27FC236}">
                <a16:creationId xmlns:a16="http://schemas.microsoft.com/office/drawing/2014/main" id="{FAADBFE3-4DAB-4F88-93A6-E294754F6BDE}"/>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2. AI</a:t>
            </a:r>
            <a:r>
              <a:rPr lang="ja-JP" altLang="en-US" sz="1800" dirty="0"/>
              <a:t>人材育成の課題</a:t>
            </a:r>
            <a:endParaRPr lang="en-US" altLang="ja-JP" sz="1800" dirty="0"/>
          </a:p>
        </p:txBody>
      </p:sp>
      <p:pic>
        <p:nvPicPr>
          <p:cNvPr id="3074" name="Picture 2" descr="「Crypko」によるキャラクター合成の例">
            <a:extLst>
              <a:ext uri="{FF2B5EF4-FFF2-40B4-BE49-F238E27FC236}">
                <a16:creationId xmlns:a16="http://schemas.microsoft.com/office/drawing/2014/main" id="{10F2926E-BD66-46C8-801B-E4122FFE4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1222" y="3572535"/>
            <a:ext cx="2244422" cy="1750649"/>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70224F00-14CB-4311-89C0-AAF51A4B9B29}"/>
              </a:ext>
            </a:extLst>
          </p:cNvPr>
          <p:cNvSpPr txBox="1"/>
          <p:nvPr/>
        </p:nvSpPr>
        <p:spPr>
          <a:xfrm>
            <a:off x="7344278" y="5401061"/>
            <a:ext cx="1318310" cy="366571"/>
          </a:xfrm>
          <a:prstGeom prst="rect">
            <a:avLst/>
          </a:prstGeom>
          <a:noFill/>
        </p:spPr>
        <p:txBody>
          <a:bodyPr wrap="square" rtlCol="0">
            <a:spAutoFit/>
          </a:bodyPr>
          <a:lstStyle/>
          <a:p>
            <a:pPr algn="ctr"/>
            <a:r>
              <a:rPr kumimoji="1" lang="ja-JP" altLang="en-US" dirty="0"/>
              <a:t>アニメキャラ</a:t>
            </a:r>
          </a:p>
        </p:txBody>
      </p:sp>
      <p:sp>
        <p:nvSpPr>
          <p:cNvPr id="24" name="テキスト ボックス 23">
            <a:extLst>
              <a:ext uri="{FF2B5EF4-FFF2-40B4-BE49-F238E27FC236}">
                <a16:creationId xmlns:a16="http://schemas.microsoft.com/office/drawing/2014/main" id="{19339991-6742-4CDF-ABB8-F9F5C4FB6E3D}"/>
              </a:ext>
            </a:extLst>
          </p:cNvPr>
          <p:cNvSpPr txBox="1"/>
          <p:nvPr/>
        </p:nvSpPr>
        <p:spPr>
          <a:xfrm>
            <a:off x="6681004" y="3359306"/>
            <a:ext cx="1322429" cy="338554"/>
          </a:xfrm>
          <a:prstGeom prst="rect">
            <a:avLst/>
          </a:prstGeom>
          <a:noFill/>
        </p:spPr>
        <p:txBody>
          <a:bodyPr wrap="square" rtlCol="0">
            <a:spAutoFit/>
          </a:bodyPr>
          <a:lstStyle/>
          <a:p>
            <a:pPr algn="ctr"/>
            <a:r>
              <a:rPr kumimoji="1" lang="ja-JP" altLang="en-US" sz="1600" dirty="0"/>
              <a:t>既存キャラ</a:t>
            </a:r>
          </a:p>
        </p:txBody>
      </p:sp>
      <p:sp>
        <p:nvSpPr>
          <p:cNvPr id="25" name="テキスト ボックス 24">
            <a:extLst>
              <a:ext uri="{FF2B5EF4-FFF2-40B4-BE49-F238E27FC236}">
                <a16:creationId xmlns:a16="http://schemas.microsoft.com/office/drawing/2014/main" id="{DEC1A6E0-A72B-4C5E-9DA4-E7F76ADD23F4}"/>
              </a:ext>
            </a:extLst>
          </p:cNvPr>
          <p:cNvSpPr txBox="1"/>
          <p:nvPr/>
        </p:nvSpPr>
        <p:spPr>
          <a:xfrm>
            <a:off x="7305824" y="4251970"/>
            <a:ext cx="1395218" cy="523220"/>
          </a:xfrm>
          <a:prstGeom prst="rect">
            <a:avLst/>
          </a:prstGeom>
          <a:noFill/>
        </p:spPr>
        <p:txBody>
          <a:bodyPr wrap="square" rtlCol="0">
            <a:spAutoFit/>
          </a:bodyPr>
          <a:lstStyle/>
          <a:p>
            <a:pPr algn="ctr"/>
            <a:r>
              <a:rPr kumimoji="1" lang="ja-JP" altLang="en-US" sz="1400" dirty="0"/>
              <a:t>髪型、服装などを組合せ</a:t>
            </a:r>
          </a:p>
        </p:txBody>
      </p:sp>
      <p:sp>
        <p:nvSpPr>
          <p:cNvPr id="26" name="テキスト ボックス 25">
            <a:extLst>
              <a:ext uri="{FF2B5EF4-FFF2-40B4-BE49-F238E27FC236}">
                <a16:creationId xmlns:a16="http://schemas.microsoft.com/office/drawing/2014/main" id="{F8C6D172-3699-4636-B932-CE1294BAAE44}"/>
              </a:ext>
            </a:extLst>
          </p:cNvPr>
          <p:cNvSpPr txBox="1"/>
          <p:nvPr/>
        </p:nvSpPr>
        <p:spPr>
          <a:xfrm>
            <a:off x="6738669" y="5219924"/>
            <a:ext cx="1001153" cy="338554"/>
          </a:xfrm>
          <a:prstGeom prst="rect">
            <a:avLst/>
          </a:prstGeom>
          <a:noFill/>
        </p:spPr>
        <p:txBody>
          <a:bodyPr wrap="square" rtlCol="0">
            <a:spAutoFit/>
          </a:bodyPr>
          <a:lstStyle/>
          <a:p>
            <a:pPr algn="ctr"/>
            <a:r>
              <a:rPr kumimoji="1" lang="ja-JP" altLang="en-US" sz="1600" dirty="0"/>
              <a:t>新キャラ</a:t>
            </a:r>
          </a:p>
        </p:txBody>
      </p:sp>
      <p:sp>
        <p:nvSpPr>
          <p:cNvPr id="27" name="テキスト ボックス 26">
            <a:extLst>
              <a:ext uri="{FF2B5EF4-FFF2-40B4-BE49-F238E27FC236}">
                <a16:creationId xmlns:a16="http://schemas.microsoft.com/office/drawing/2014/main" id="{D1BE12A1-A53A-4F63-95EF-7F9829159E37}"/>
              </a:ext>
            </a:extLst>
          </p:cNvPr>
          <p:cNvSpPr txBox="1"/>
          <p:nvPr/>
        </p:nvSpPr>
        <p:spPr>
          <a:xfrm>
            <a:off x="7134213" y="5792132"/>
            <a:ext cx="1738440" cy="307777"/>
          </a:xfrm>
          <a:prstGeom prst="rect">
            <a:avLst/>
          </a:prstGeom>
          <a:noFill/>
        </p:spPr>
        <p:txBody>
          <a:bodyPr wrap="square" rtlCol="0">
            <a:spAutoFit/>
          </a:bodyPr>
          <a:lstStyle/>
          <a:p>
            <a:pPr algn="ctr"/>
            <a:r>
              <a:rPr kumimoji="1" lang="en-US" altLang="ja-JP" sz="1400" dirty="0"/>
              <a:t>(PFN,2019)</a:t>
            </a:r>
            <a:endParaRPr kumimoji="1" lang="ja-JP" altLang="en-US" sz="1400" dirty="0"/>
          </a:p>
        </p:txBody>
      </p:sp>
      <p:sp>
        <p:nvSpPr>
          <p:cNvPr id="28" name="テキスト ボックス 27">
            <a:extLst>
              <a:ext uri="{FF2B5EF4-FFF2-40B4-BE49-F238E27FC236}">
                <a16:creationId xmlns:a16="http://schemas.microsoft.com/office/drawing/2014/main" id="{FD854E3D-68EA-408A-9776-B4AE35C34D54}"/>
              </a:ext>
            </a:extLst>
          </p:cNvPr>
          <p:cNvSpPr txBox="1"/>
          <p:nvPr/>
        </p:nvSpPr>
        <p:spPr>
          <a:xfrm>
            <a:off x="5561908" y="5413975"/>
            <a:ext cx="760671" cy="369332"/>
          </a:xfrm>
          <a:prstGeom prst="rect">
            <a:avLst/>
          </a:prstGeom>
          <a:noFill/>
        </p:spPr>
        <p:txBody>
          <a:bodyPr wrap="square" rtlCol="0">
            <a:spAutoFit/>
          </a:bodyPr>
          <a:lstStyle/>
          <a:p>
            <a:pPr algn="ctr"/>
            <a:r>
              <a:rPr kumimoji="1" lang="ja-JP" altLang="en-US" dirty="0"/>
              <a:t>音楽</a:t>
            </a:r>
          </a:p>
        </p:txBody>
      </p:sp>
      <p:sp>
        <p:nvSpPr>
          <p:cNvPr id="29" name="テキスト ボックス 28">
            <a:extLst>
              <a:ext uri="{FF2B5EF4-FFF2-40B4-BE49-F238E27FC236}">
                <a16:creationId xmlns:a16="http://schemas.microsoft.com/office/drawing/2014/main" id="{A6025B48-5460-4DCB-9FCE-AAB6A1D9AB76}"/>
              </a:ext>
            </a:extLst>
          </p:cNvPr>
          <p:cNvSpPr txBox="1"/>
          <p:nvPr/>
        </p:nvSpPr>
        <p:spPr>
          <a:xfrm>
            <a:off x="4865697" y="5792132"/>
            <a:ext cx="2105059" cy="307777"/>
          </a:xfrm>
          <a:prstGeom prst="rect">
            <a:avLst/>
          </a:prstGeom>
          <a:noFill/>
        </p:spPr>
        <p:txBody>
          <a:bodyPr wrap="square" rtlCol="0">
            <a:spAutoFit/>
          </a:bodyPr>
          <a:lstStyle/>
          <a:p>
            <a:pPr algn="ctr"/>
            <a:r>
              <a:rPr kumimoji="1" lang="en-US" altLang="ja-JP" sz="1400" dirty="0"/>
              <a:t>(</a:t>
            </a:r>
            <a:r>
              <a:rPr kumimoji="1" lang="en-US" altLang="ja-JP" sz="1400" dirty="0" err="1"/>
              <a:t>OpenAI</a:t>
            </a:r>
            <a:r>
              <a:rPr kumimoji="1" lang="en-US" altLang="ja-JP" sz="1400" dirty="0"/>
              <a:t> Jukebox,2020)</a:t>
            </a:r>
            <a:endParaRPr kumimoji="1" lang="ja-JP" altLang="en-US" sz="1400" dirty="0"/>
          </a:p>
        </p:txBody>
      </p:sp>
      <p:pic>
        <p:nvPicPr>
          <p:cNvPr id="3076" name="Picture 4" descr="https://s3-ap-northeast-1.amazonaws.com/ledge-assets/media/wp-content/uploads/2020/05/01170656/jukebox-2.jpg">
            <a:extLst>
              <a:ext uri="{FF2B5EF4-FFF2-40B4-BE49-F238E27FC236}">
                <a16:creationId xmlns:a16="http://schemas.microsoft.com/office/drawing/2014/main" id="{0C4E37CD-FCFB-4379-87D8-CDB922B99B3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0861" y="3572535"/>
            <a:ext cx="1442771" cy="1144468"/>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C2A30496-7F5D-4FB6-931E-864FBB4BA3C7}"/>
              </a:ext>
            </a:extLst>
          </p:cNvPr>
          <p:cNvSpPr txBox="1"/>
          <p:nvPr/>
        </p:nvSpPr>
        <p:spPr>
          <a:xfrm>
            <a:off x="5351089" y="3077428"/>
            <a:ext cx="1182311" cy="523220"/>
          </a:xfrm>
          <a:prstGeom prst="rect">
            <a:avLst/>
          </a:prstGeom>
          <a:noFill/>
        </p:spPr>
        <p:txBody>
          <a:bodyPr wrap="square" rtlCol="0">
            <a:spAutoFit/>
          </a:bodyPr>
          <a:lstStyle/>
          <a:p>
            <a:pPr algn="ctr"/>
            <a:r>
              <a:rPr kumimoji="1" lang="ja-JP" altLang="en-US" sz="1400" dirty="0"/>
              <a:t>アーティスト</a:t>
            </a:r>
            <a:r>
              <a:rPr kumimoji="1" lang="en-US" altLang="ja-JP" sz="1400" dirty="0"/>
              <a:t>/</a:t>
            </a:r>
            <a:r>
              <a:rPr kumimoji="1" lang="ja-JP" altLang="en-US" sz="1400" dirty="0"/>
              <a:t>ジャンル</a:t>
            </a:r>
            <a:r>
              <a:rPr kumimoji="1" lang="en-US" altLang="ja-JP" sz="1400" dirty="0"/>
              <a:t>/</a:t>
            </a:r>
            <a:r>
              <a:rPr lang="ja-JP" altLang="en-US" sz="1400" dirty="0"/>
              <a:t>年代</a:t>
            </a:r>
            <a:endParaRPr kumimoji="1" lang="ja-JP" altLang="en-US" sz="1400" dirty="0"/>
          </a:p>
        </p:txBody>
      </p:sp>
      <p:sp>
        <p:nvSpPr>
          <p:cNvPr id="31" name="二等辺三角形 30">
            <a:extLst>
              <a:ext uri="{FF2B5EF4-FFF2-40B4-BE49-F238E27FC236}">
                <a16:creationId xmlns:a16="http://schemas.microsoft.com/office/drawing/2014/main" id="{F4360DD5-1C98-451E-8003-E58995E4124F}"/>
              </a:ext>
            </a:extLst>
          </p:cNvPr>
          <p:cNvSpPr/>
          <p:nvPr/>
        </p:nvSpPr>
        <p:spPr>
          <a:xfrm rot="10800000">
            <a:off x="5645241" y="4839529"/>
            <a:ext cx="630231" cy="13894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5C753CAF-A156-4F59-BB88-355CE2324DB0}"/>
              </a:ext>
            </a:extLst>
          </p:cNvPr>
          <p:cNvSpPr txBox="1"/>
          <p:nvPr/>
        </p:nvSpPr>
        <p:spPr>
          <a:xfrm>
            <a:off x="5044245" y="4888677"/>
            <a:ext cx="744198" cy="307777"/>
          </a:xfrm>
          <a:prstGeom prst="rect">
            <a:avLst/>
          </a:prstGeom>
          <a:noFill/>
        </p:spPr>
        <p:txBody>
          <a:bodyPr wrap="square" rtlCol="0">
            <a:spAutoFit/>
          </a:bodyPr>
          <a:lstStyle/>
          <a:p>
            <a:pPr algn="ctr"/>
            <a:r>
              <a:rPr kumimoji="1" lang="ja-JP" altLang="en-US" sz="1400" dirty="0"/>
              <a:t>新楽曲</a:t>
            </a:r>
          </a:p>
        </p:txBody>
      </p:sp>
      <p:pic>
        <p:nvPicPr>
          <p:cNvPr id="8" name="オンライン メディア 7">
            <a:hlinkClick r:id="" action="ppaction://media"/>
            <a:extLst>
              <a:ext uri="{FF2B5EF4-FFF2-40B4-BE49-F238E27FC236}">
                <a16:creationId xmlns:a16="http://schemas.microsoft.com/office/drawing/2014/main" id="{05C9FE25-3B73-4A7F-A99D-905894970718}"/>
              </a:ext>
            </a:extLst>
          </p:cNvPr>
          <p:cNvPicPr>
            <a:picLocks noRot="1" noChangeAspect="1"/>
          </p:cNvPicPr>
          <p:nvPr>
            <a:videoFile r:link="rId1"/>
          </p:nvPr>
        </p:nvPicPr>
        <p:blipFill>
          <a:blip r:embed="rId5"/>
          <a:stretch>
            <a:fillRect/>
          </a:stretch>
        </p:blipFill>
        <p:spPr>
          <a:xfrm>
            <a:off x="2638955" y="3623727"/>
            <a:ext cx="2187700" cy="1640775"/>
          </a:xfrm>
          <a:prstGeom prst="rect">
            <a:avLst/>
          </a:prstGeom>
        </p:spPr>
      </p:pic>
      <p:sp>
        <p:nvSpPr>
          <p:cNvPr id="33" name="テキスト ボックス 32">
            <a:extLst>
              <a:ext uri="{FF2B5EF4-FFF2-40B4-BE49-F238E27FC236}">
                <a16:creationId xmlns:a16="http://schemas.microsoft.com/office/drawing/2014/main" id="{1C9E1643-0C30-4810-BFB6-4931BE282E74}"/>
              </a:ext>
            </a:extLst>
          </p:cNvPr>
          <p:cNvSpPr txBox="1"/>
          <p:nvPr/>
        </p:nvSpPr>
        <p:spPr>
          <a:xfrm>
            <a:off x="2640033" y="5402375"/>
            <a:ext cx="2186622" cy="369332"/>
          </a:xfrm>
          <a:prstGeom prst="rect">
            <a:avLst/>
          </a:prstGeom>
          <a:noFill/>
        </p:spPr>
        <p:txBody>
          <a:bodyPr wrap="square" rtlCol="0">
            <a:spAutoFit/>
          </a:bodyPr>
          <a:lstStyle/>
          <a:p>
            <a:pPr algn="ctr"/>
            <a:r>
              <a:rPr kumimoji="1" lang="en-US" altLang="ja-JP" dirty="0"/>
              <a:t>1</a:t>
            </a:r>
            <a:r>
              <a:rPr kumimoji="1" lang="ja-JP" altLang="en-US" dirty="0"/>
              <a:t>枚画像⇒動画素材</a:t>
            </a:r>
          </a:p>
        </p:txBody>
      </p:sp>
      <p:sp>
        <p:nvSpPr>
          <p:cNvPr id="34" name="テキスト ボックス 33">
            <a:extLst>
              <a:ext uri="{FF2B5EF4-FFF2-40B4-BE49-F238E27FC236}">
                <a16:creationId xmlns:a16="http://schemas.microsoft.com/office/drawing/2014/main" id="{37453DD4-3324-42FD-ACDB-5D97A55FA793}"/>
              </a:ext>
            </a:extLst>
          </p:cNvPr>
          <p:cNvSpPr txBox="1"/>
          <p:nvPr/>
        </p:nvSpPr>
        <p:spPr>
          <a:xfrm>
            <a:off x="2514234" y="5794320"/>
            <a:ext cx="2436065" cy="307777"/>
          </a:xfrm>
          <a:prstGeom prst="rect">
            <a:avLst/>
          </a:prstGeom>
          <a:noFill/>
        </p:spPr>
        <p:txBody>
          <a:bodyPr wrap="square" rtlCol="0">
            <a:spAutoFit/>
          </a:bodyPr>
          <a:lstStyle/>
          <a:p>
            <a:pPr algn="ctr"/>
            <a:r>
              <a:rPr kumimoji="1" lang="en-US" altLang="ja-JP" sz="1400" dirty="0"/>
              <a:t>(</a:t>
            </a:r>
            <a:r>
              <a:rPr lang="en-US" altLang="ja-JP" sz="1400" dirty="0"/>
              <a:t>RADIUS5</a:t>
            </a:r>
            <a:r>
              <a:rPr kumimoji="1" lang="en-US" altLang="ja-JP" sz="1400" dirty="0"/>
              <a:t> </a:t>
            </a:r>
            <a:r>
              <a:rPr lang="en-US" altLang="ja-JP" sz="1400" dirty="0"/>
              <a:t>cre8tiveAI</a:t>
            </a:r>
            <a:r>
              <a:rPr kumimoji="1" lang="en-US" altLang="ja-JP" sz="1400" dirty="0"/>
              <a:t>,2020)</a:t>
            </a:r>
            <a:endParaRPr kumimoji="1" lang="ja-JP" altLang="en-US" sz="1400" dirty="0"/>
          </a:p>
        </p:txBody>
      </p:sp>
      <p:pic>
        <p:nvPicPr>
          <p:cNvPr id="3080" name="Picture 8" descr="https://ai-start-lab.com/images/upload/2021/03/fd9d1c6e7abbaba92d5a7879e4837864.png">
            <a:extLst>
              <a:ext uri="{FF2B5EF4-FFF2-40B4-BE49-F238E27FC236}">
                <a16:creationId xmlns:a16="http://schemas.microsoft.com/office/drawing/2014/main" id="{0B977A0E-D114-4CD4-98D5-8BCC6A44BB6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074" y="3339038"/>
            <a:ext cx="2488238" cy="2030525"/>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99FABC36-B8ED-48DA-A41B-6DCE5AFD204D}"/>
              </a:ext>
            </a:extLst>
          </p:cNvPr>
          <p:cNvSpPr txBox="1"/>
          <p:nvPr/>
        </p:nvSpPr>
        <p:spPr>
          <a:xfrm>
            <a:off x="596285" y="5429364"/>
            <a:ext cx="1472196" cy="338554"/>
          </a:xfrm>
          <a:prstGeom prst="rect">
            <a:avLst/>
          </a:prstGeom>
          <a:noFill/>
        </p:spPr>
        <p:txBody>
          <a:bodyPr wrap="square" rtlCol="0">
            <a:spAutoFit/>
          </a:bodyPr>
          <a:lstStyle/>
          <a:p>
            <a:pPr algn="ctr"/>
            <a:r>
              <a:rPr kumimoji="1" lang="ja-JP" altLang="en-US" sz="1600" dirty="0"/>
              <a:t>河川水位監視</a:t>
            </a:r>
          </a:p>
        </p:txBody>
      </p:sp>
      <p:sp>
        <p:nvSpPr>
          <p:cNvPr id="38" name="テキスト ボックス 37">
            <a:extLst>
              <a:ext uri="{FF2B5EF4-FFF2-40B4-BE49-F238E27FC236}">
                <a16:creationId xmlns:a16="http://schemas.microsoft.com/office/drawing/2014/main" id="{698C72AB-6FC5-4090-B51E-6B65291285CA}"/>
              </a:ext>
            </a:extLst>
          </p:cNvPr>
          <p:cNvSpPr txBox="1"/>
          <p:nvPr/>
        </p:nvSpPr>
        <p:spPr>
          <a:xfrm>
            <a:off x="493777" y="5767918"/>
            <a:ext cx="1683132" cy="461665"/>
          </a:xfrm>
          <a:prstGeom prst="rect">
            <a:avLst/>
          </a:prstGeom>
          <a:noFill/>
        </p:spPr>
        <p:txBody>
          <a:bodyPr wrap="square" rtlCol="0">
            <a:spAutoFit/>
          </a:bodyPr>
          <a:lstStyle/>
          <a:p>
            <a:pPr algn="ctr"/>
            <a:r>
              <a:rPr kumimoji="1" lang="en-US" altLang="ja-JP" sz="1200" dirty="0"/>
              <a:t>(</a:t>
            </a:r>
            <a:r>
              <a:rPr lang="ja-JP" altLang="en-US" sz="1200" dirty="0"/>
              <a:t>フューチャースタンダード</a:t>
            </a:r>
            <a:r>
              <a:rPr lang="en-US" altLang="ja-JP" sz="1200" dirty="0"/>
              <a:t>SCORER</a:t>
            </a:r>
            <a:r>
              <a:rPr kumimoji="1" lang="en-US" altLang="ja-JP" sz="1200" dirty="0"/>
              <a:t>,2021)</a:t>
            </a:r>
            <a:endParaRPr kumimoji="1" lang="ja-JP" altLang="en-US" sz="1200" dirty="0"/>
          </a:p>
        </p:txBody>
      </p:sp>
      <p:pic>
        <p:nvPicPr>
          <p:cNvPr id="3" name="グラフィックス 2" descr="楽譜">
            <a:extLst>
              <a:ext uri="{FF2B5EF4-FFF2-40B4-BE49-F238E27FC236}">
                <a16:creationId xmlns:a16="http://schemas.microsoft.com/office/drawing/2014/main" id="{60E8E9B8-C8D8-413F-82B5-532E14F99F4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652325" y="4909001"/>
            <a:ext cx="617348" cy="617348"/>
          </a:xfrm>
          <a:prstGeom prst="rect">
            <a:avLst/>
          </a:prstGeom>
        </p:spPr>
      </p:pic>
    </p:spTree>
    <p:extLst>
      <p:ext uri="{BB962C8B-B14F-4D97-AF65-F5344CB8AC3E}">
        <p14:creationId xmlns:p14="http://schemas.microsoft.com/office/powerpoint/2010/main" val="2889231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四角形: 角を丸くする 28">
            <a:extLst>
              <a:ext uri="{FF2B5EF4-FFF2-40B4-BE49-F238E27FC236}">
                <a16:creationId xmlns:a16="http://schemas.microsoft.com/office/drawing/2014/main" id="{85B7ED4F-0916-4041-A080-40552E8E88F7}"/>
              </a:ext>
            </a:extLst>
          </p:cNvPr>
          <p:cNvSpPr/>
          <p:nvPr/>
        </p:nvSpPr>
        <p:spPr>
          <a:xfrm>
            <a:off x="4822300" y="3931048"/>
            <a:ext cx="2010946" cy="2075997"/>
          </a:xfrm>
          <a:prstGeom prst="roundRect">
            <a:avLst/>
          </a:prstGeom>
          <a:noFill/>
          <a:ln w="12700">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A315C791-9AE1-42DC-A8D2-93ADCBE50F99}"/>
              </a:ext>
            </a:extLst>
          </p:cNvPr>
          <p:cNvSpPr/>
          <p:nvPr/>
        </p:nvSpPr>
        <p:spPr>
          <a:xfrm>
            <a:off x="2473840" y="3930964"/>
            <a:ext cx="2121532" cy="2076081"/>
          </a:xfrm>
          <a:prstGeom prst="roundRect">
            <a:avLst/>
          </a:prstGeom>
          <a:noFill/>
          <a:ln w="127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四角形: 角を丸くする 22">
            <a:extLst>
              <a:ext uri="{FF2B5EF4-FFF2-40B4-BE49-F238E27FC236}">
                <a16:creationId xmlns:a16="http://schemas.microsoft.com/office/drawing/2014/main" id="{73B55F58-5934-4268-87B4-1675A76FCAEB}"/>
              </a:ext>
            </a:extLst>
          </p:cNvPr>
          <p:cNvSpPr/>
          <p:nvPr/>
        </p:nvSpPr>
        <p:spPr>
          <a:xfrm>
            <a:off x="7082374" y="3931049"/>
            <a:ext cx="1960236" cy="2075996"/>
          </a:xfrm>
          <a:prstGeom prst="roundRect">
            <a:avLst/>
          </a:prstGeom>
          <a:noFill/>
          <a:ln w="127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25</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en-US" altLang="ja-JP" dirty="0"/>
              <a:t>AI</a:t>
            </a:r>
            <a:r>
              <a:rPr kumimoji="1" lang="ja-JP" altLang="en-US" dirty="0"/>
              <a:t>のコモディティ化</a:t>
            </a:r>
          </a:p>
        </p:txBody>
      </p:sp>
      <p:sp>
        <p:nvSpPr>
          <p:cNvPr id="22" name="コンテンツ プレースホルダー 2"/>
          <p:cNvSpPr txBox="1">
            <a:spLocks/>
          </p:cNvSpPr>
          <p:nvPr/>
        </p:nvSpPr>
        <p:spPr>
          <a:xfrm>
            <a:off x="0" y="910839"/>
            <a:ext cx="9144000" cy="922346"/>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2400" dirty="0"/>
              <a:t>AI</a:t>
            </a:r>
            <a:r>
              <a:rPr lang="ja-JP" altLang="en-US" sz="2400" dirty="0"/>
              <a:t>（機械学習）の環境も整備され、誰でもすぐに利用可能な時代に突入してきた（民主化／コモディティ化）。</a:t>
            </a:r>
            <a:endParaRPr lang="en-US" altLang="ja-JP" sz="2400" dirty="0"/>
          </a:p>
        </p:txBody>
      </p:sp>
      <p:pic>
        <p:nvPicPr>
          <p:cNvPr id="3" name="図 2">
            <a:extLst>
              <a:ext uri="{FF2B5EF4-FFF2-40B4-BE49-F238E27FC236}">
                <a16:creationId xmlns:a16="http://schemas.microsoft.com/office/drawing/2014/main" id="{CEBD8585-332D-4B99-A21D-D1ECF66B9532}"/>
              </a:ext>
            </a:extLst>
          </p:cNvPr>
          <p:cNvPicPr>
            <a:picLocks noChangeAspect="1"/>
          </p:cNvPicPr>
          <p:nvPr/>
        </p:nvPicPr>
        <p:blipFill>
          <a:blip r:embed="rId2"/>
          <a:stretch>
            <a:fillRect/>
          </a:stretch>
        </p:blipFill>
        <p:spPr>
          <a:xfrm>
            <a:off x="3054103" y="2649447"/>
            <a:ext cx="843428" cy="506057"/>
          </a:xfrm>
          <a:prstGeom prst="rect">
            <a:avLst/>
          </a:prstGeom>
        </p:spPr>
      </p:pic>
      <p:pic>
        <p:nvPicPr>
          <p:cNvPr id="8" name="図 7">
            <a:extLst>
              <a:ext uri="{FF2B5EF4-FFF2-40B4-BE49-F238E27FC236}">
                <a16:creationId xmlns:a16="http://schemas.microsoft.com/office/drawing/2014/main" id="{A82696CC-C66C-4434-AECD-B52066D294F3}"/>
              </a:ext>
            </a:extLst>
          </p:cNvPr>
          <p:cNvPicPr>
            <a:picLocks noChangeAspect="1"/>
          </p:cNvPicPr>
          <p:nvPr/>
        </p:nvPicPr>
        <p:blipFill rotWithShape="1">
          <a:blip r:embed="rId3"/>
          <a:srcRect l="13111" r="13446"/>
          <a:stretch/>
        </p:blipFill>
        <p:spPr>
          <a:xfrm>
            <a:off x="4419865" y="2526451"/>
            <a:ext cx="1350127" cy="752048"/>
          </a:xfrm>
          <a:prstGeom prst="rect">
            <a:avLst/>
          </a:prstGeom>
        </p:spPr>
      </p:pic>
      <p:pic>
        <p:nvPicPr>
          <p:cNvPr id="9" name="図 8">
            <a:extLst>
              <a:ext uri="{FF2B5EF4-FFF2-40B4-BE49-F238E27FC236}">
                <a16:creationId xmlns:a16="http://schemas.microsoft.com/office/drawing/2014/main" id="{3BE97EB3-5AE9-42F4-AEE4-FF1C5B9218DA}"/>
              </a:ext>
            </a:extLst>
          </p:cNvPr>
          <p:cNvPicPr>
            <a:picLocks noChangeAspect="1"/>
          </p:cNvPicPr>
          <p:nvPr/>
        </p:nvPicPr>
        <p:blipFill rotWithShape="1">
          <a:blip r:embed="rId4"/>
          <a:srcRect t="21864" b="22236"/>
          <a:stretch/>
        </p:blipFill>
        <p:spPr>
          <a:xfrm>
            <a:off x="5948293" y="2641031"/>
            <a:ext cx="1561064" cy="457800"/>
          </a:xfrm>
          <a:prstGeom prst="rect">
            <a:avLst/>
          </a:prstGeom>
        </p:spPr>
      </p:pic>
      <p:sp>
        <p:nvSpPr>
          <p:cNvPr id="12" name="テキスト ボックス 11">
            <a:extLst>
              <a:ext uri="{FF2B5EF4-FFF2-40B4-BE49-F238E27FC236}">
                <a16:creationId xmlns:a16="http://schemas.microsoft.com/office/drawing/2014/main" id="{3B1A26BB-1C5A-411C-AB08-A1758C107B1E}"/>
              </a:ext>
            </a:extLst>
          </p:cNvPr>
          <p:cNvSpPr txBox="1"/>
          <p:nvPr/>
        </p:nvSpPr>
        <p:spPr>
          <a:xfrm>
            <a:off x="2885630" y="3137541"/>
            <a:ext cx="1180373" cy="307777"/>
          </a:xfrm>
          <a:prstGeom prst="rect">
            <a:avLst/>
          </a:prstGeom>
          <a:noFill/>
        </p:spPr>
        <p:txBody>
          <a:bodyPr wrap="square" rtlCol="0">
            <a:spAutoFit/>
          </a:bodyPr>
          <a:lstStyle/>
          <a:p>
            <a:pPr algn="ctr"/>
            <a:r>
              <a:rPr kumimoji="1" lang="en-US" altLang="ja-JP" sz="1400" dirty="0"/>
              <a:t>Amazon</a:t>
            </a:r>
            <a:endParaRPr kumimoji="1" lang="ja-JP" altLang="en-US" sz="1400" dirty="0"/>
          </a:p>
        </p:txBody>
      </p:sp>
      <p:sp>
        <p:nvSpPr>
          <p:cNvPr id="13" name="テキスト ボックス 12">
            <a:extLst>
              <a:ext uri="{FF2B5EF4-FFF2-40B4-BE49-F238E27FC236}">
                <a16:creationId xmlns:a16="http://schemas.microsoft.com/office/drawing/2014/main" id="{F58EFD92-AD3C-478A-8358-1EEF4634A6AD}"/>
              </a:ext>
            </a:extLst>
          </p:cNvPr>
          <p:cNvSpPr txBox="1"/>
          <p:nvPr/>
        </p:nvSpPr>
        <p:spPr>
          <a:xfrm>
            <a:off x="4545630" y="3156175"/>
            <a:ext cx="1089789" cy="307777"/>
          </a:xfrm>
          <a:prstGeom prst="rect">
            <a:avLst/>
          </a:prstGeom>
          <a:noFill/>
        </p:spPr>
        <p:txBody>
          <a:bodyPr wrap="square" rtlCol="0">
            <a:spAutoFit/>
          </a:bodyPr>
          <a:lstStyle/>
          <a:p>
            <a:pPr algn="ctr"/>
            <a:r>
              <a:rPr kumimoji="1" lang="en-US" altLang="ja-JP" sz="1400" dirty="0"/>
              <a:t>Microsoft</a:t>
            </a:r>
            <a:endParaRPr kumimoji="1" lang="ja-JP" altLang="en-US" sz="1400" dirty="0"/>
          </a:p>
        </p:txBody>
      </p:sp>
      <p:sp>
        <p:nvSpPr>
          <p:cNvPr id="14" name="テキスト ボックス 13">
            <a:extLst>
              <a:ext uri="{FF2B5EF4-FFF2-40B4-BE49-F238E27FC236}">
                <a16:creationId xmlns:a16="http://schemas.microsoft.com/office/drawing/2014/main" id="{A6BC2751-0DD4-4590-B5C4-BEC5C918C8A4}"/>
              </a:ext>
            </a:extLst>
          </p:cNvPr>
          <p:cNvSpPr txBox="1"/>
          <p:nvPr/>
        </p:nvSpPr>
        <p:spPr>
          <a:xfrm>
            <a:off x="6365367" y="3138862"/>
            <a:ext cx="793830" cy="307777"/>
          </a:xfrm>
          <a:prstGeom prst="rect">
            <a:avLst/>
          </a:prstGeom>
          <a:noFill/>
        </p:spPr>
        <p:txBody>
          <a:bodyPr wrap="square" rtlCol="0">
            <a:spAutoFit/>
          </a:bodyPr>
          <a:lstStyle/>
          <a:p>
            <a:pPr algn="ctr"/>
            <a:r>
              <a:rPr lang="en-US" altLang="ja-JP" sz="1400" dirty="0"/>
              <a:t>Google</a:t>
            </a:r>
            <a:endParaRPr kumimoji="1" lang="ja-JP" altLang="en-US" sz="1400" dirty="0"/>
          </a:p>
        </p:txBody>
      </p:sp>
      <p:pic>
        <p:nvPicPr>
          <p:cNvPr id="10" name="図 9">
            <a:extLst>
              <a:ext uri="{FF2B5EF4-FFF2-40B4-BE49-F238E27FC236}">
                <a16:creationId xmlns:a16="http://schemas.microsoft.com/office/drawing/2014/main" id="{89F51BC3-8B6D-4A90-A9A1-09F4C57D9227}"/>
              </a:ext>
            </a:extLst>
          </p:cNvPr>
          <p:cNvPicPr>
            <a:picLocks noChangeAspect="1"/>
          </p:cNvPicPr>
          <p:nvPr/>
        </p:nvPicPr>
        <p:blipFill>
          <a:blip r:embed="rId5"/>
          <a:stretch>
            <a:fillRect/>
          </a:stretch>
        </p:blipFill>
        <p:spPr>
          <a:xfrm>
            <a:off x="7738614" y="2452849"/>
            <a:ext cx="1001381" cy="1001381"/>
          </a:xfrm>
          <a:prstGeom prst="rect">
            <a:avLst/>
          </a:prstGeom>
        </p:spPr>
      </p:pic>
      <p:sp>
        <p:nvSpPr>
          <p:cNvPr id="11" name="四角形: 角を丸くする 10">
            <a:extLst>
              <a:ext uri="{FF2B5EF4-FFF2-40B4-BE49-F238E27FC236}">
                <a16:creationId xmlns:a16="http://schemas.microsoft.com/office/drawing/2014/main" id="{71EAEE93-4E72-4A42-B2AD-D90F953A71D9}"/>
              </a:ext>
            </a:extLst>
          </p:cNvPr>
          <p:cNvSpPr/>
          <p:nvPr/>
        </p:nvSpPr>
        <p:spPr>
          <a:xfrm>
            <a:off x="2473839" y="2362081"/>
            <a:ext cx="6568773" cy="1096087"/>
          </a:xfrm>
          <a:prstGeom prst="roundRect">
            <a:avLst/>
          </a:pr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CFDD2F01-15E0-4A82-AF28-1E912CBAC499}"/>
              </a:ext>
            </a:extLst>
          </p:cNvPr>
          <p:cNvSpPr/>
          <p:nvPr/>
        </p:nvSpPr>
        <p:spPr>
          <a:xfrm>
            <a:off x="4960268" y="2131507"/>
            <a:ext cx="1786270" cy="358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AI</a:t>
            </a:r>
            <a:r>
              <a:rPr kumimoji="1" lang="ja-JP" altLang="en-US" dirty="0"/>
              <a:t>プラットフォーム</a:t>
            </a:r>
          </a:p>
        </p:txBody>
      </p:sp>
      <p:sp>
        <p:nvSpPr>
          <p:cNvPr id="18" name="正方形/長方形 17">
            <a:extLst>
              <a:ext uri="{FF2B5EF4-FFF2-40B4-BE49-F238E27FC236}">
                <a16:creationId xmlns:a16="http://schemas.microsoft.com/office/drawing/2014/main" id="{5533FCE4-8D93-4C80-BEF8-0B5A9CCF2A7E}"/>
              </a:ext>
            </a:extLst>
          </p:cNvPr>
          <p:cNvSpPr/>
          <p:nvPr/>
        </p:nvSpPr>
        <p:spPr>
          <a:xfrm>
            <a:off x="7101315" y="3742101"/>
            <a:ext cx="1941294" cy="358244"/>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クラウド</a:t>
            </a:r>
            <a:r>
              <a:rPr kumimoji="1" lang="en-US" altLang="ja-JP" dirty="0"/>
              <a:t>GPU/HPC</a:t>
            </a:r>
            <a:endParaRPr kumimoji="1" lang="ja-JP" altLang="en-US" dirty="0"/>
          </a:p>
        </p:txBody>
      </p:sp>
      <p:sp>
        <p:nvSpPr>
          <p:cNvPr id="19" name="テキスト ボックス 18">
            <a:extLst>
              <a:ext uri="{FF2B5EF4-FFF2-40B4-BE49-F238E27FC236}">
                <a16:creationId xmlns:a16="http://schemas.microsoft.com/office/drawing/2014/main" id="{746EDABA-6ACB-4685-AF6C-39F694F08E8F}"/>
              </a:ext>
            </a:extLst>
          </p:cNvPr>
          <p:cNvSpPr txBox="1"/>
          <p:nvPr/>
        </p:nvSpPr>
        <p:spPr>
          <a:xfrm>
            <a:off x="7291544" y="4785764"/>
            <a:ext cx="1560834" cy="307777"/>
          </a:xfrm>
          <a:prstGeom prst="rect">
            <a:avLst/>
          </a:prstGeom>
          <a:noFill/>
        </p:spPr>
        <p:txBody>
          <a:bodyPr wrap="square" rtlCol="0">
            <a:spAutoFit/>
          </a:bodyPr>
          <a:lstStyle/>
          <a:p>
            <a:pPr algn="ctr"/>
            <a:r>
              <a:rPr kumimoji="1" lang="ja-JP" altLang="en-US" sz="1400" dirty="0"/>
              <a:t>時間制限有、無料</a:t>
            </a:r>
          </a:p>
        </p:txBody>
      </p:sp>
      <p:pic>
        <p:nvPicPr>
          <p:cNvPr id="15" name="図 14">
            <a:extLst>
              <a:ext uri="{FF2B5EF4-FFF2-40B4-BE49-F238E27FC236}">
                <a16:creationId xmlns:a16="http://schemas.microsoft.com/office/drawing/2014/main" id="{C455561B-1FD1-453F-9FB5-EF2991535AC8}"/>
              </a:ext>
            </a:extLst>
          </p:cNvPr>
          <p:cNvPicPr>
            <a:picLocks noChangeAspect="1"/>
          </p:cNvPicPr>
          <p:nvPr/>
        </p:nvPicPr>
        <p:blipFill>
          <a:blip r:embed="rId6"/>
          <a:stretch>
            <a:fillRect/>
          </a:stretch>
        </p:blipFill>
        <p:spPr>
          <a:xfrm>
            <a:off x="7309174" y="4243926"/>
            <a:ext cx="1525575" cy="512498"/>
          </a:xfrm>
          <a:prstGeom prst="rect">
            <a:avLst/>
          </a:prstGeom>
        </p:spPr>
      </p:pic>
      <p:pic>
        <p:nvPicPr>
          <p:cNvPr id="16" name="図 15">
            <a:extLst>
              <a:ext uri="{FF2B5EF4-FFF2-40B4-BE49-F238E27FC236}">
                <a16:creationId xmlns:a16="http://schemas.microsoft.com/office/drawing/2014/main" id="{9CE38EA7-28A2-4C38-B422-FD05EE9F2453}"/>
              </a:ext>
            </a:extLst>
          </p:cNvPr>
          <p:cNvPicPr>
            <a:picLocks noChangeAspect="1"/>
          </p:cNvPicPr>
          <p:nvPr/>
        </p:nvPicPr>
        <p:blipFill>
          <a:blip r:embed="rId7">
            <a:clrChange>
              <a:clrFrom>
                <a:srgbClr val="000000"/>
              </a:clrFrom>
              <a:clrTo>
                <a:srgbClr val="000000">
                  <a:alpha val="0"/>
                </a:srgbClr>
              </a:clrTo>
            </a:clrChange>
          </a:blip>
          <a:stretch>
            <a:fillRect/>
          </a:stretch>
        </p:blipFill>
        <p:spPr>
          <a:xfrm>
            <a:off x="7253924" y="5200138"/>
            <a:ext cx="1636079" cy="374662"/>
          </a:xfrm>
          <a:prstGeom prst="rect">
            <a:avLst/>
          </a:prstGeom>
        </p:spPr>
      </p:pic>
      <p:sp>
        <p:nvSpPr>
          <p:cNvPr id="24" name="テキスト ボックス 23">
            <a:extLst>
              <a:ext uri="{FF2B5EF4-FFF2-40B4-BE49-F238E27FC236}">
                <a16:creationId xmlns:a16="http://schemas.microsoft.com/office/drawing/2014/main" id="{ADEFF08A-22E4-4352-980D-905B176BDBA4}"/>
              </a:ext>
            </a:extLst>
          </p:cNvPr>
          <p:cNvSpPr txBox="1"/>
          <p:nvPr/>
        </p:nvSpPr>
        <p:spPr>
          <a:xfrm>
            <a:off x="7301040" y="5601996"/>
            <a:ext cx="1472196" cy="307777"/>
          </a:xfrm>
          <a:prstGeom prst="rect">
            <a:avLst/>
          </a:prstGeom>
          <a:noFill/>
        </p:spPr>
        <p:txBody>
          <a:bodyPr wrap="square" rtlCol="0">
            <a:spAutoFit/>
          </a:bodyPr>
          <a:lstStyle/>
          <a:p>
            <a:pPr algn="ctr"/>
            <a:r>
              <a:rPr lang="en-US" altLang="ja-JP" sz="1400" dirty="0"/>
              <a:t>HPC</a:t>
            </a:r>
            <a:r>
              <a:rPr lang="ja-JP" altLang="en-US" sz="1400" dirty="0"/>
              <a:t>システムズ</a:t>
            </a:r>
            <a:endParaRPr kumimoji="1" lang="ja-JP" altLang="en-US" sz="1400" dirty="0"/>
          </a:p>
        </p:txBody>
      </p:sp>
      <p:sp>
        <p:nvSpPr>
          <p:cNvPr id="25" name="正方形/長方形 24">
            <a:extLst>
              <a:ext uri="{FF2B5EF4-FFF2-40B4-BE49-F238E27FC236}">
                <a16:creationId xmlns:a16="http://schemas.microsoft.com/office/drawing/2014/main" id="{0284E087-7122-4100-AEBC-CA2014524906}"/>
              </a:ext>
            </a:extLst>
          </p:cNvPr>
          <p:cNvSpPr/>
          <p:nvPr/>
        </p:nvSpPr>
        <p:spPr>
          <a:xfrm>
            <a:off x="2555621" y="3767369"/>
            <a:ext cx="1946268" cy="31599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DL</a:t>
            </a:r>
            <a:r>
              <a:rPr kumimoji="1" lang="ja-JP" altLang="en-US" dirty="0"/>
              <a:t>用フレームワーク</a:t>
            </a:r>
          </a:p>
        </p:txBody>
      </p:sp>
      <p:pic>
        <p:nvPicPr>
          <p:cNvPr id="20" name="図 19">
            <a:extLst>
              <a:ext uri="{FF2B5EF4-FFF2-40B4-BE49-F238E27FC236}">
                <a16:creationId xmlns:a16="http://schemas.microsoft.com/office/drawing/2014/main" id="{8240CDCA-9335-4682-B56A-D3EF72525485}"/>
              </a:ext>
            </a:extLst>
          </p:cNvPr>
          <p:cNvPicPr>
            <a:picLocks noChangeAspect="1"/>
          </p:cNvPicPr>
          <p:nvPr/>
        </p:nvPicPr>
        <p:blipFill>
          <a:blip r:embed="rId8"/>
          <a:stretch>
            <a:fillRect/>
          </a:stretch>
        </p:blipFill>
        <p:spPr>
          <a:xfrm>
            <a:off x="3017464" y="4243835"/>
            <a:ext cx="1022582" cy="663395"/>
          </a:xfrm>
          <a:prstGeom prst="rect">
            <a:avLst/>
          </a:prstGeom>
        </p:spPr>
      </p:pic>
      <p:pic>
        <p:nvPicPr>
          <p:cNvPr id="27" name="図 26">
            <a:extLst>
              <a:ext uri="{FF2B5EF4-FFF2-40B4-BE49-F238E27FC236}">
                <a16:creationId xmlns:a16="http://schemas.microsoft.com/office/drawing/2014/main" id="{09821BBA-BE09-4F60-AF5A-C63847597D73}"/>
              </a:ext>
            </a:extLst>
          </p:cNvPr>
          <p:cNvPicPr>
            <a:picLocks noChangeAspect="1"/>
          </p:cNvPicPr>
          <p:nvPr/>
        </p:nvPicPr>
        <p:blipFill>
          <a:blip r:embed="rId9"/>
          <a:stretch>
            <a:fillRect/>
          </a:stretch>
        </p:blipFill>
        <p:spPr>
          <a:xfrm>
            <a:off x="3042247" y="5040097"/>
            <a:ext cx="973016" cy="809372"/>
          </a:xfrm>
          <a:prstGeom prst="rect">
            <a:avLst/>
          </a:prstGeom>
        </p:spPr>
      </p:pic>
      <p:sp>
        <p:nvSpPr>
          <p:cNvPr id="28" name="正方形/長方形 27">
            <a:extLst>
              <a:ext uri="{FF2B5EF4-FFF2-40B4-BE49-F238E27FC236}">
                <a16:creationId xmlns:a16="http://schemas.microsoft.com/office/drawing/2014/main" id="{AEE57707-02E0-42D9-A2CA-4988C0AFF1B2}"/>
              </a:ext>
            </a:extLst>
          </p:cNvPr>
          <p:cNvSpPr/>
          <p:nvPr/>
        </p:nvSpPr>
        <p:spPr>
          <a:xfrm>
            <a:off x="5071428" y="3742101"/>
            <a:ext cx="1511381" cy="3159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モデル軽量化</a:t>
            </a:r>
          </a:p>
        </p:txBody>
      </p:sp>
      <p:sp>
        <p:nvSpPr>
          <p:cNvPr id="30" name="テキスト ボックス 29">
            <a:extLst>
              <a:ext uri="{FF2B5EF4-FFF2-40B4-BE49-F238E27FC236}">
                <a16:creationId xmlns:a16="http://schemas.microsoft.com/office/drawing/2014/main" id="{0352BB6A-180F-46AB-8C15-6FD0381329BC}"/>
              </a:ext>
            </a:extLst>
          </p:cNvPr>
          <p:cNvSpPr txBox="1"/>
          <p:nvPr/>
        </p:nvSpPr>
        <p:spPr>
          <a:xfrm>
            <a:off x="5046703" y="4072241"/>
            <a:ext cx="1560834" cy="338554"/>
          </a:xfrm>
          <a:prstGeom prst="rect">
            <a:avLst/>
          </a:prstGeom>
          <a:noFill/>
        </p:spPr>
        <p:txBody>
          <a:bodyPr wrap="square" rtlCol="0">
            <a:spAutoFit/>
          </a:bodyPr>
          <a:lstStyle/>
          <a:p>
            <a:pPr algn="ctr"/>
            <a:r>
              <a:rPr kumimoji="1" lang="ja-JP" altLang="en-US" sz="1600" dirty="0"/>
              <a:t>モデル圧縮</a:t>
            </a:r>
            <a:endParaRPr kumimoji="1" lang="en-US" altLang="ja-JP" sz="1600" dirty="0"/>
          </a:p>
        </p:txBody>
      </p:sp>
      <p:sp>
        <p:nvSpPr>
          <p:cNvPr id="31" name="テキスト ボックス 30">
            <a:extLst>
              <a:ext uri="{FF2B5EF4-FFF2-40B4-BE49-F238E27FC236}">
                <a16:creationId xmlns:a16="http://schemas.microsoft.com/office/drawing/2014/main" id="{D35CC32E-3D18-4FAD-BA4B-2DB3FF1D7458}"/>
              </a:ext>
            </a:extLst>
          </p:cNvPr>
          <p:cNvSpPr txBox="1"/>
          <p:nvPr/>
        </p:nvSpPr>
        <p:spPr>
          <a:xfrm>
            <a:off x="5046703" y="5106229"/>
            <a:ext cx="1560834" cy="338554"/>
          </a:xfrm>
          <a:prstGeom prst="rect">
            <a:avLst/>
          </a:prstGeom>
          <a:noFill/>
        </p:spPr>
        <p:txBody>
          <a:bodyPr wrap="square" rtlCol="0">
            <a:spAutoFit/>
          </a:bodyPr>
          <a:lstStyle/>
          <a:p>
            <a:pPr algn="ctr"/>
            <a:r>
              <a:rPr kumimoji="1" lang="ja-JP" altLang="en-US" sz="1600" dirty="0"/>
              <a:t>並列化</a:t>
            </a:r>
            <a:r>
              <a:rPr kumimoji="1" lang="en-US" altLang="ja-JP" sz="1600" dirty="0"/>
              <a:t>/</a:t>
            </a:r>
            <a:r>
              <a:rPr kumimoji="1" lang="ja-JP" altLang="en-US" sz="1600" dirty="0"/>
              <a:t>分散化</a:t>
            </a:r>
          </a:p>
        </p:txBody>
      </p:sp>
      <p:sp>
        <p:nvSpPr>
          <p:cNvPr id="32" name="テキスト ボックス 31">
            <a:extLst>
              <a:ext uri="{FF2B5EF4-FFF2-40B4-BE49-F238E27FC236}">
                <a16:creationId xmlns:a16="http://schemas.microsoft.com/office/drawing/2014/main" id="{D1981AB5-AEED-43A9-B502-B8581CCEE57E}"/>
              </a:ext>
            </a:extLst>
          </p:cNvPr>
          <p:cNvSpPr txBox="1"/>
          <p:nvPr/>
        </p:nvSpPr>
        <p:spPr>
          <a:xfrm>
            <a:off x="5101095" y="4346883"/>
            <a:ext cx="1459136" cy="276999"/>
          </a:xfrm>
          <a:prstGeom prst="rect">
            <a:avLst/>
          </a:prstGeom>
          <a:noFill/>
        </p:spPr>
        <p:txBody>
          <a:bodyPr wrap="square" rtlCol="0">
            <a:spAutoFit/>
          </a:bodyPr>
          <a:lstStyle/>
          <a:p>
            <a:pPr algn="ctr"/>
            <a:r>
              <a:rPr lang="ja-JP" altLang="en-US" sz="1200" dirty="0"/>
              <a:t>蒸留</a:t>
            </a:r>
            <a:r>
              <a:rPr lang="en-US" altLang="ja-JP" sz="1200" dirty="0"/>
              <a:t>/</a:t>
            </a:r>
            <a:r>
              <a:rPr lang="ja-JP" altLang="en-US" sz="1200" dirty="0"/>
              <a:t>分枝</a:t>
            </a:r>
            <a:r>
              <a:rPr lang="en-US" altLang="ja-JP" sz="1200" dirty="0"/>
              <a:t>/</a:t>
            </a:r>
            <a:r>
              <a:rPr lang="ja-JP" altLang="en-US" sz="1200" dirty="0"/>
              <a:t>量子化</a:t>
            </a:r>
            <a:endParaRPr kumimoji="1" lang="en-US" altLang="ja-JP" sz="1200" dirty="0"/>
          </a:p>
        </p:txBody>
      </p:sp>
      <p:pic>
        <p:nvPicPr>
          <p:cNvPr id="36" name="グラフィックス 35" descr="コンピューター">
            <a:extLst>
              <a:ext uri="{FF2B5EF4-FFF2-40B4-BE49-F238E27FC236}">
                <a16:creationId xmlns:a16="http://schemas.microsoft.com/office/drawing/2014/main" id="{46CAC97A-4CE1-4234-9E0F-C24C668536CB}"/>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65784"/>
          <a:stretch/>
        </p:blipFill>
        <p:spPr>
          <a:xfrm>
            <a:off x="5188469" y="5348580"/>
            <a:ext cx="230965" cy="675013"/>
          </a:xfrm>
          <a:prstGeom prst="rect">
            <a:avLst/>
          </a:prstGeom>
        </p:spPr>
      </p:pic>
      <p:pic>
        <p:nvPicPr>
          <p:cNvPr id="37" name="グラフィックス 36" descr="コンピューター">
            <a:extLst>
              <a:ext uri="{FF2B5EF4-FFF2-40B4-BE49-F238E27FC236}">
                <a16:creationId xmlns:a16="http://schemas.microsoft.com/office/drawing/2014/main" id="{75AB4903-AB31-4542-9CB5-F5BFF2611AD1}"/>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65784"/>
          <a:stretch/>
        </p:blipFill>
        <p:spPr>
          <a:xfrm>
            <a:off x="5464213" y="5348579"/>
            <a:ext cx="230965" cy="675013"/>
          </a:xfrm>
          <a:prstGeom prst="rect">
            <a:avLst/>
          </a:prstGeom>
        </p:spPr>
      </p:pic>
      <p:pic>
        <p:nvPicPr>
          <p:cNvPr id="38" name="グラフィックス 37" descr="コンピューター">
            <a:extLst>
              <a:ext uri="{FF2B5EF4-FFF2-40B4-BE49-F238E27FC236}">
                <a16:creationId xmlns:a16="http://schemas.microsoft.com/office/drawing/2014/main" id="{8772E316-CCD0-41DB-8C65-E4F56FC5CF3B}"/>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65784"/>
          <a:stretch/>
        </p:blipFill>
        <p:spPr>
          <a:xfrm>
            <a:off x="5737921" y="5355258"/>
            <a:ext cx="230965" cy="675013"/>
          </a:xfrm>
          <a:prstGeom prst="rect">
            <a:avLst/>
          </a:prstGeom>
        </p:spPr>
      </p:pic>
      <p:sp>
        <p:nvSpPr>
          <p:cNvPr id="39" name="テキスト ボックス 38">
            <a:extLst>
              <a:ext uri="{FF2B5EF4-FFF2-40B4-BE49-F238E27FC236}">
                <a16:creationId xmlns:a16="http://schemas.microsoft.com/office/drawing/2014/main" id="{15F505BF-9540-438F-8E48-00D1B68C58C2}"/>
              </a:ext>
            </a:extLst>
          </p:cNvPr>
          <p:cNvSpPr txBox="1"/>
          <p:nvPr/>
        </p:nvSpPr>
        <p:spPr>
          <a:xfrm>
            <a:off x="6112787" y="5431154"/>
            <a:ext cx="654240" cy="523220"/>
          </a:xfrm>
          <a:prstGeom prst="rect">
            <a:avLst/>
          </a:prstGeom>
          <a:noFill/>
        </p:spPr>
        <p:txBody>
          <a:bodyPr wrap="square" rtlCol="0">
            <a:spAutoFit/>
          </a:bodyPr>
          <a:lstStyle/>
          <a:p>
            <a:pPr algn="ctr"/>
            <a:r>
              <a:rPr lang="en-US" altLang="ja-JP" sz="1400" dirty="0"/>
              <a:t>NTT/Sony</a:t>
            </a:r>
            <a:endParaRPr kumimoji="1" lang="ja-JP" altLang="en-US" sz="1400" dirty="0"/>
          </a:p>
        </p:txBody>
      </p:sp>
      <p:pic>
        <p:nvPicPr>
          <p:cNvPr id="40" name="図 39">
            <a:extLst>
              <a:ext uri="{FF2B5EF4-FFF2-40B4-BE49-F238E27FC236}">
                <a16:creationId xmlns:a16="http://schemas.microsoft.com/office/drawing/2014/main" id="{EFF5CC08-134D-442A-ACAC-F5E599368EFA}"/>
              </a:ext>
            </a:extLst>
          </p:cNvPr>
          <p:cNvPicPr>
            <a:picLocks noChangeAspect="1"/>
          </p:cNvPicPr>
          <p:nvPr/>
        </p:nvPicPr>
        <p:blipFill rotWithShape="1">
          <a:blip r:embed="rId12"/>
          <a:srcRect b="22322"/>
          <a:stretch/>
        </p:blipFill>
        <p:spPr>
          <a:xfrm>
            <a:off x="4925461" y="4623867"/>
            <a:ext cx="1179203" cy="401508"/>
          </a:xfrm>
          <a:prstGeom prst="rect">
            <a:avLst/>
          </a:prstGeom>
        </p:spPr>
      </p:pic>
      <p:sp>
        <p:nvSpPr>
          <p:cNvPr id="41" name="テキスト ボックス 40">
            <a:extLst>
              <a:ext uri="{FF2B5EF4-FFF2-40B4-BE49-F238E27FC236}">
                <a16:creationId xmlns:a16="http://schemas.microsoft.com/office/drawing/2014/main" id="{03796FF3-8E5F-4A54-84B4-03BEA2EC3467}"/>
              </a:ext>
            </a:extLst>
          </p:cNvPr>
          <p:cNvSpPr txBox="1"/>
          <p:nvPr/>
        </p:nvSpPr>
        <p:spPr>
          <a:xfrm>
            <a:off x="6150432" y="4695547"/>
            <a:ext cx="578951" cy="307777"/>
          </a:xfrm>
          <a:prstGeom prst="rect">
            <a:avLst/>
          </a:prstGeom>
          <a:noFill/>
        </p:spPr>
        <p:txBody>
          <a:bodyPr wrap="square" rtlCol="0">
            <a:spAutoFit/>
          </a:bodyPr>
          <a:lstStyle/>
          <a:p>
            <a:pPr algn="ctr"/>
            <a:r>
              <a:rPr lang="en-US" altLang="ja-JP" sz="1400" dirty="0"/>
              <a:t>OKI</a:t>
            </a:r>
            <a:endParaRPr kumimoji="1" lang="ja-JP" altLang="en-US" sz="1400" dirty="0"/>
          </a:p>
        </p:txBody>
      </p:sp>
      <p:pic>
        <p:nvPicPr>
          <p:cNvPr id="43" name="グラフィックス 42" descr="ユーザー">
            <a:extLst>
              <a:ext uri="{FF2B5EF4-FFF2-40B4-BE49-F238E27FC236}">
                <a16:creationId xmlns:a16="http://schemas.microsoft.com/office/drawing/2014/main" id="{B5E4BB31-A258-494D-ADAF-BBFDF37DA56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71448" y="3445101"/>
            <a:ext cx="914400" cy="914400"/>
          </a:xfrm>
          <a:prstGeom prst="rect">
            <a:avLst/>
          </a:prstGeom>
        </p:spPr>
      </p:pic>
      <p:sp>
        <p:nvSpPr>
          <p:cNvPr id="44" name="テキスト ボックス 43">
            <a:extLst>
              <a:ext uri="{FF2B5EF4-FFF2-40B4-BE49-F238E27FC236}">
                <a16:creationId xmlns:a16="http://schemas.microsoft.com/office/drawing/2014/main" id="{FB0B3847-C209-4DB7-9B10-8C4D2D5B9DD9}"/>
              </a:ext>
            </a:extLst>
          </p:cNvPr>
          <p:cNvSpPr txBox="1"/>
          <p:nvPr/>
        </p:nvSpPr>
        <p:spPr>
          <a:xfrm>
            <a:off x="325731" y="4273383"/>
            <a:ext cx="805833" cy="338554"/>
          </a:xfrm>
          <a:prstGeom prst="rect">
            <a:avLst/>
          </a:prstGeom>
          <a:noFill/>
        </p:spPr>
        <p:txBody>
          <a:bodyPr wrap="square" rtlCol="0">
            <a:spAutoFit/>
          </a:bodyPr>
          <a:lstStyle/>
          <a:p>
            <a:pPr algn="ctr"/>
            <a:r>
              <a:rPr kumimoji="1" lang="ja-JP" altLang="en-US" sz="1600" dirty="0"/>
              <a:t>ユーザ</a:t>
            </a:r>
          </a:p>
        </p:txBody>
      </p:sp>
      <p:sp>
        <p:nvSpPr>
          <p:cNvPr id="46" name="矢印: 右 45">
            <a:extLst>
              <a:ext uri="{FF2B5EF4-FFF2-40B4-BE49-F238E27FC236}">
                <a16:creationId xmlns:a16="http://schemas.microsoft.com/office/drawing/2014/main" id="{E441A554-7548-47EF-A028-B7B8F64E8A06}"/>
              </a:ext>
            </a:extLst>
          </p:cNvPr>
          <p:cNvSpPr/>
          <p:nvPr/>
        </p:nvSpPr>
        <p:spPr>
          <a:xfrm>
            <a:off x="1379802" y="4824621"/>
            <a:ext cx="680484" cy="298920"/>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矢印: 右 46">
            <a:extLst>
              <a:ext uri="{FF2B5EF4-FFF2-40B4-BE49-F238E27FC236}">
                <a16:creationId xmlns:a16="http://schemas.microsoft.com/office/drawing/2014/main" id="{6AB0BBDA-C065-4F23-80E8-81D58DDD0EA6}"/>
              </a:ext>
            </a:extLst>
          </p:cNvPr>
          <p:cNvSpPr/>
          <p:nvPr/>
        </p:nvSpPr>
        <p:spPr>
          <a:xfrm>
            <a:off x="1379802" y="2804079"/>
            <a:ext cx="680484" cy="298920"/>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A3528767-BEAC-4CFC-949C-D0DE79F92F4E}"/>
              </a:ext>
            </a:extLst>
          </p:cNvPr>
          <p:cNvSpPr txBox="1"/>
          <p:nvPr/>
        </p:nvSpPr>
        <p:spPr>
          <a:xfrm>
            <a:off x="864099" y="2116175"/>
            <a:ext cx="1711890" cy="338554"/>
          </a:xfrm>
          <a:prstGeom prst="rect">
            <a:avLst/>
          </a:prstGeom>
          <a:noFill/>
        </p:spPr>
        <p:txBody>
          <a:bodyPr wrap="square" rtlCol="0">
            <a:spAutoFit/>
          </a:bodyPr>
          <a:lstStyle/>
          <a:p>
            <a:pPr algn="ctr"/>
            <a:r>
              <a:rPr kumimoji="1" lang="ja-JP" altLang="en-US" sz="1600" b="1" dirty="0"/>
              <a:t>低コスト・低負担</a:t>
            </a:r>
          </a:p>
        </p:txBody>
      </p:sp>
      <p:sp>
        <p:nvSpPr>
          <p:cNvPr id="42" name="タイトル 1">
            <a:extLst>
              <a:ext uri="{FF2B5EF4-FFF2-40B4-BE49-F238E27FC236}">
                <a16:creationId xmlns:a16="http://schemas.microsoft.com/office/drawing/2014/main" id="{B416CBE3-DAB2-4104-9D5D-DC293016AC00}"/>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2. AI</a:t>
            </a:r>
            <a:r>
              <a:rPr lang="ja-JP" altLang="en-US" sz="1800" dirty="0"/>
              <a:t>人材育成の課題</a:t>
            </a:r>
            <a:endParaRPr lang="en-US" altLang="ja-JP" sz="1800" dirty="0"/>
          </a:p>
        </p:txBody>
      </p:sp>
    </p:spTree>
    <p:extLst>
      <p:ext uri="{BB962C8B-B14F-4D97-AF65-F5344CB8AC3E}">
        <p14:creationId xmlns:p14="http://schemas.microsoft.com/office/powerpoint/2010/main" val="3301090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26</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ja-JP" altLang="en-US" dirty="0"/>
              <a:t>データ解析のプロセス</a:t>
            </a:r>
          </a:p>
        </p:txBody>
      </p:sp>
      <p:sp>
        <p:nvSpPr>
          <p:cNvPr id="22" name="コンテンツ プレースホルダー 2"/>
          <p:cNvSpPr txBox="1">
            <a:spLocks/>
          </p:cNvSpPr>
          <p:nvPr/>
        </p:nvSpPr>
        <p:spPr>
          <a:xfrm>
            <a:off x="0" y="910839"/>
            <a:ext cx="9144000" cy="889941"/>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一方、データ解析は、</a:t>
            </a:r>
            <a:r>
              <a:rPr lang="en-US" altLang="ja-JP" sz="2400" dirty="0"/>
              <a:t>AI</a:t>
            </a:r>
            <a:r>
              <a:rPr lang="ja-JP" altLang="en-US" sz="2400" dirty="0"/>
              <a:t>や機械学習に対する知識がなくても、ほぼ自動で実行できるか？</a:t>
            </a:r>
            <a:endParaRPr lang="en-US" altLang="ja-JP" sz="2400" dirty="0"/>
          </a:p>
        </p:txBody>
      </p:sp>
      <p:pic>
        <p:nvPicPr>
          <p:cNvPr id="17410" name="Picture 2" descr="slide1.jpg (645×446)">
            <a:extLst>
              <a:ext uri="{FF2B5EF4-FFF2-40B4-BE49-F238E27FC236}">
                <a16:creationId xmlns:a16="http://schemas.microsoft.com/office/drawing/2014/main" id="{0114E825-64CD-4D0E-8C02-16C42C5874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598" t="25815" r="1691" b="21440"/>
          <a:stretch/>
        </p:blipFill>
        <p:spPr bwMode="auto">
          <a:xfrm>
            <a:off x="765547" y="2610104"/>
            <a:ext cx="3582023" cy="2682021"/>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02C52BFB-4086-48AA-9656-6303D97867D2}"/>
              </a:ext>
            </a:extLst>
          </p:cNvPr>
          <p:cNvSpPr/>
          <p:nvPr/>
        </p:nvSpPr>
        <p:spPr>
          <a:xfrm>
            <a:off x="1871333" y="3034297"/>
            <a:ext cx="2091069" cy="597220"/>
          </a:xfrm>
          <a:prstGeom prst="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30235B6-763B-43EE-819C-AD16703137D7}"/>
              </a:ext>
            </a:extLst>
          </p:cNvPr>
          <p:cNvSpPr txBox="1"/>
          <p:nvPr/>
        </p:nvSpPr>
        <p:spPr>
          <a:xfrm>
            <a:off x="3541974" y="2610104"/>
            <a:ext cx="1265274" cy="369332"/>
          </a:xfrm>
          <a:prstGeom prst="rect">
            <a:avLst/>
          </a:prstGeom>
          <a:noFill/>
        </p:spPr>
        <p:txBody>
          <a:bodyPr wrap="square" rtlCol="0">
            <a:spAutoFit/>
          </a:bodyPr>
          <a:lstStyle/>
          <a:p>
            <a:pPr algn="ctr"/>
            <a:r>
              <a:rPr kumimoji="1" lang="ja-JP" altLang="en-US" dirty="0"/>
              <a:t>問題定義</a:t>
            </a:r>
          </a:p>
        </p:txBody>
      </p:sp>
      <p:sp>
        <p:nvSpPr>
          <p:cNvPr id="14" name="テキスト ボックス 13">
            <a:extLst>
              <a:ext uri="{FF2B5EF4-FFF2-40B4-BE49-F238E27FC236}">
                <a16:creationId xmlns:a16="http://schemas.microsoft.com/office/drawing/2014/main" id="{3C05750F-B501-4516-8EF2-0D5AD0E6CFEE}"/>
              </a:ext>
            </a:extLst>
          </p:cNvPr>
          <p:cNvSpPr txBox="1"/>
          <p:nvPr/>
        </p:nvSpPr>
        <p:spPr>
          <a:xfrm>
            <a:off x="4174611" y="3473526"/>
            <a:ext cx="1539325" cy="646331"/>
          </a:xfrm>
          <a:prstGeom prst="rect">
            <a:avLst/>
          </a:prstGeom>
          <a:noFill/>
        </p:spPr>
        <p:txBody>
          <a:bodyPr wrap="square" rtlCol="0">
            <a:spAutoFit/>
          </a:bodyPr>
          <a:lstStyle/>
          <a:p>
            <a:pPr algn="ctr"/>
            <a:r>
              <a:rPr kumimoji="1" lang="ja-JP" altLang="en-US" dirty="0"/>
              <a:t>データ前処理・</a:t>
            </a:r>
            <a:endParaRPr kumimoji="1" lang="en-US" altLang="ja-JP" dirty="0"/>
          </a:p>
          <a:p>
            <a:pPr algn="ctr"/>
            <a:r>
              <a:rPr kumimoji="1" lang="ja-JP" altLang="en-US" dirty="0"/>
              <a:t>環境整備</a:t>
            </a:r>
          </a:p>
        </p:txBody>
      </p:sp>
      <p:sp>
        <p:nvSpPr>
          <p:cNvPr id="15" name="テキスト ボックス 14">
            <a:extLst>
              <a:ext uri="{FF2B5EF4-FFF2-40B4-BE49-F238E27FC236}">
                <a16:creationId xmlns:a16="http://schemas.microsoft.com/office/drawing/2014/main" id="{258C247D-9455-4344-950F-489093B77667}"/>
              </a:ext>
            </a:extLst>
          </p:cNvPr>
          <p:cNvSpPr txBox="1"/>
          <p:nvPr/>
        </p:nvSpPr>
        <p:spPr>
          <a:xfrm>
            <a:off x="4012998" y="4473172"/>
            <a:ext cx="1206797" cy="646331"/>
          </a:xfrm>
          <a:prstGeom prst="rect">
            <a:avLst/>
          </a:prstGeom>
          <a:noFill/>
        </p:spPr>
        <p:txBody>
          <a:bodyPr wrap="square" rtlCol="0">
            <a:spAutoFit/>
          </a:bodyPr>
          <a:lstStyle/>
          <a:p>
            <a:pPr algn="ctr"/>
            <a:r>
              <a:rPr kumimoji="1" lang="en-US" altLang="ja-JP" dirty="0"/>
              <a:t>AI</a:t>
            </a:r>
            <a:r>
              <a:rPr kumimoji="1" lang="ja-JP" altLang="en-US" dirty="0"/>
              <a:t>の選択・適用</a:t>
            </a:r>
          </a:p>
        </p:txBody>
      </p:sp>
      <p:sp>
        <p:nvSpPr>
          <p:cNvPr id="17" name="テキスト ボックス 16">
            <a:extLst>
              <a:ext uri="{FF2B5EF4-FFF2-40B4-BE49-F238E27FC236}">
                <a16:creationId xmlns:a16="http://schemas.microsoft.com/office/drawing/2014/main" id="{2ABE7A59-E772-4DAB-A3D6-50309ECE9206}"/>
              </a:ext>
            </a:extLst>
          </p:cNvPr>
          <p:cNvSpPr txBox="1"/>
          <p:nvPr/>
        </p:nvSpPr>
        <p:spPr>
          <a:xfrm>
            <a:off x="818709" y="4859732"/>
            <a:ext cx="1371959" cy="369332"/>
          </a:xfrm>
          <a:prstGeom prst="rect">
            <a:avLst/>
          </a:prstGeom>
          <a:noFill/>
        </p:spPr>
        <p:txBody>
          <a:bodyPr wrap="square" rtlCol="0">
            <a:spAutoFit/>
          </a:bodyPr>
          <a:lstStyle/>
          <a:p>
            <a:pPr algn="ctr"/>
            <a:r>
              <a:rPr lang="ja-JP" altLang="en-US" dirty="0"/>
              <a:t>評価・考察</a:t>
            </a:r>
            <a:endParaRPr kumimoji="1" lang="en-US" altLang="ja-JP" dirty="0"/>
          </a:p>
        </p:txBody>
      </p:sp>
      <p:sp>
        <p:nvSpPr>
          <p:cNvPr id="18" name="テキスト ボックス 17">
            <a:extLst>
              <a:ext uri="{FF2B5EF4-FFF2-40B4-BE49-F238E27FC236}">
                <a16:creationId xmlns:a16="http://schemas.microsoft.com/office/drawing/2014/main" id="{34E76F4B-2D39-4554-B022-FAAD08942440}"/>
              </a:ext>
            </a:extLst>
          </p:cNvPr>
          <p:cNvSpPr txBox="1"/>
          <p:nvPr/>
        </p:nvSpPr>
        <p:spPr>
          <a:xfrm>
            <a:off x="7091" y="4074807"/>
            <a:ext cx="1733466" cy="369332"/>
          </a:xfrm>
          <a:prstGeom prst="rect">
            <a:avLst/>
          </a:prstGeom>
          <a:noFill/>
        </p:spPr>
        <p:txBody>
          <a:bodyPr wrap="square" rtlCol="0">
            <a:spAutoFit/>
          </a:bodyPr>
          <a:lstStyle/>
          <a:p>
            <a:pPr algn="ctr"/>
            <a:r>
              <a:rPr kumimoji="1" lang="ja-JP" altLang="en-US" dirty="0"/>
              <a:t>システム組込など</a:t>
            </a:r>
            <a:endParaRPr kumimoji="1" lang="en-US" altLang="ja-JP" dirty="0"/>
          </a:p>
        </p:txBody>
      </p:sp>
      <p:sp>
        <p:nvSpPr>
          <p:cNvPr id="19" name="テキスト ボックス 18">
            <a:extLst>
              <a:ext uri="{FF2B5EF4-FFF2-40B4-BE49-F238E27FC236}">
                <a16:creationId xmlns:a16="http://schemas.microsoft.com/office/drawing/2014/main" id="{122A1551-F167-44AD-AD31-DC12DF1743A5}"/>
              </a:ext>
            </a:extLst>
          </p:cNvPr>
          <p:cNvSpPr txBox="1"/>
          <p:nvPr/>
        </p:nvSpPr>
        <p:spPr>
          <a:xfrm>
            <a:off x="382643" y="3398327"/>
            <a:ext cx="1176932" cy="369332"/>
          </a:xfrm>
          <a:prstGeom prst="rect">
            <a:avLst/>
          </a:prstGeom>
          <a:noFill/>
        </p:spPr>
        <p:txBody>
          <a:bodyPr wrap="square" rtlCol="0">
            <a:spAutoFit/>
          </a:bodyPr>
          <a:lstStyle/>
          <a:p>
            <a:pPr algn="ctr"/>
            <a:r>
              <a:rPr lang="ja-JP" altLang="en-US" dirty="0"/>
              <a:t>データ収集</a:t>
            </a:r>
            <a:endParaRPr kumimoji="1" lang="en-US" altLang="ja-JP" dirty="0"/>
          </a:p>
        </p:txBody>
      </p:sp>
      <p:sp>
        <p:nvSpPr>
          <p:cNvPr id="23" name="二等辺三角形 22">
            <a:extLst>
              <a:ext uri="{FF2B5EF4-FFF2-40B4-BE49-F238E27FC236}">
                <a16:creationId xmlns:a16="http://schemas.microsoft.com/office/drawing/2014/main" id="{DD384C8F-C407-427B-961D-DB55BC26408F}"/>
              </a:ext>
            </a:extLst>
          </p:cNvPr>
          <p:cNvSpPr/>
          <p:nvPr/>
        </p:nvSpPr>
        <p:spPr>
          <a:xfrm rot="10800000">
            <a:off x="3873923" y="1913379"/>
            <a:ext cx="1162595" cy="3331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タイトル 1">
            <a:extLst>
              <a:ext uri="{FF2B5EF4-FFF2-40B4-BE49-F238E27FC236}">
                <a16:creationId xmlns:a16="http://schemas.microsoft.com/office/drawing/2014/main" id="{9A793F8F-A8B0-4D35-AF53-88C773499E10}"/>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2. AI</a:t>
            </a:r>
            <a:r>
              <a:rPr lang="ja-JP" altLang="en-US" sz="1800" dirty="0"/>
              <a:t>人材育成の課題</a:t>
            </a:r>
            <a:endParaRPr lang="en-US" altLang="ja-JP" sz="1800" dirty="0"/>
          </a:p>
        </p:txBody>
      </p:sp>
      <p:sp>
        <p:nvSpPr>
          <p:cNvPr id="26" name="テキスト ボックス 25">
            <a:extLst>
              <a:ext uri="{FF2B5EF4-FFF2-40B4-BE49-F238E27FC236}">
                <a16:creationId xmlns:a16="http://schemas.microsoft.com/office/drawing/2014/main" id="{B7CD1B44-AC32-4C52-A9A3-027F25F9CB8D}"/>
              </a:ext>
            </a:extLst>
          </p:cNvPr>
          <p:cNvSpPr txBox="1"/>
          <p:nvPr/>
        </p:nvSpPr>
        <p:spPr>
          <a:xfrm>
            <a:off x="5467444" y="3880065"/>
            <a:ext cx="3582413" cy="1015663"/>
          </a:xfrm>
          <a:prstGeom prst="rect">
            <a:avLst/>
          </a:prstGeom>
          <a:noFill/>
        </p:spPr>
        <p:txBody>
          <a:bodyPr wrap="square" rtlCol="0">
            <a:spAutoFit/>
          </a:bodyPr>
          <a:lstStyle/>
          <a:p>
            <a:pPr algn="ctr"/>
            <a:r>
              <a:rPr kumimoji="1" lang="ja-JP" altLang="en-US" sz="2000" b="1" dirty="0"/>
              <a:t>個人的には、まだしばらくは</a:t>
            </a:r>
            <a:r>
              <a:rPr kumimoji="1" lang="en-US" altLang="ja-JP" sz="2000" b="1" dirty="0"/>
              <a:t>No</a:t>
            </a:r>
            <a:r>
              <a:rPr kumimoji="1" lang="ja-JP" altLang="en-US" sz="2000" b="1" dirty="0" err="1"/>
              <a:t>。</a:t>
            </a:r>
            <a:endParaRPr kumimoji="1" lang="en-US" altLang="ja-JP" sz="2000" b="1" dirty="0"/>
          </a:p>
          <a:p>
            <a:pPr algn="ctr"/>
            <a:r>
              <a:rPr lang="ja-JP" altLang="en-US" sz="2000" dirty="0"/>
              <a:t>各プロセスに必要なスキルセット・チームが必要</a:t>
            </a:r>
            <a:endParaRPr kumimoji="1" lang="en-US" altLang="ja-JP" sz="2000" dirty="0"/>
          </a:p>
        </p:txBody>
      </p:sp>
      <p:sp>
        <p:nvSpPr>
          <p:cNvPr id="28" name="テキスト ボックス 27">
            <a:extLst>
              <a:ext uri="{FF2B5EF4-FFF2-40B4-BE49-F238E27FC236}">
                <a16:creationId xmlns:a16="http://schemas.microsoft.com/office/drawing/2014/main" id="{8231E71E-8D04-4B84-A02E-4518ADAA6948}"/>
              </a:ext>
            </a:extLst>
          </p:cNvPr>
          <p:cNvSpPr txBox="1"/>
          <p:nvPr/>
        </p:nvSpPr>
        <p:spPr>
          <a:xfrm>
            <a:off x="2088190" y="5769959"/>
            <a:ext cx="1625192" cy="369332"/>
          </a:xfrm>
          <a:prstGeom prst="rect">
            <a:avLst/>
          </a:prstGeom>
          <a:noFill/>
        </p:spPr>
        <p:txBody>
          <a:bodyPr wrap="square" rtlCol="0">
            <a:spAutoFit/>
          </a:bodyPr>
          <a:lstStyle/>
          <a:p>
            <a:pPr algn="ctr"/>
            <a:r>
              <a:rPr lang="en-US" altLang="ja-JP" dirty="0"/>
              <a:t>(CRISP-DM)</a:t>
            </a:r>
            <a:endParaRPr kumimoji="1" lang="en-US" altLang="ja-JP" dirty="0"/>
          </a:p>
        </p:txBody>
      </p:sp>
      <p:sp>
        <p:nvSpPr>
          <p:cNvPr id="29" name="正方形/長方形 28">
            <a:extLst>
              <a:ext uri="{FF2B5EF4-FFF2-40B4-BE49-F238E27FC236}">
                <a16:creationId xmlns:a16="http://schemas.microsoft.com/office/drawing/2014/main" id="{253AC18A-B439-4EAF-8C76-E302BE5017E6}"/>
              </a:ext>
            </a:extLst>
          </p:cNvPr>
          <p:cNvSpPr/>
          <p:nvPr/>
        </p:nvSpPr>
        <p:spPr>
          <a:xfrm>
            <a:off x="1815469" y="5421064"/>
            <a:ext cx="2170634" cy="35824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データ解析のプロセス</a:t>
            </a:r>
          </a:p>
        </p:txBody>
      </p:sp>
    </p:spTree>
    <p:extLst>
      <p:ext uri="{BB962C8B-B14F-4D97-AF65-F5344CB8AC3E}">
        <p14:creationId xmlns:p14="http://schemas.microsoft.com/office/powerpoint/2010/main" val="2517460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楕円 8">
            <a:extLst>
              <a:ext uri="{FF2B5EF4-FFF2-40B4-BE49-F238E27FC236}">
                <a16:creationId xmlns:a16="http://schemas.microsoft.com/office/drawing/2014/main" id="{DE979A45-E815-4515-BD82-4B816D487A2B}"/>
              </a:ext>
            </a:extLst>
          </p:cNvPr>
          <p:cNvSpPr/>
          <p:nvPr/>
        </p:nvSpPr>
        <p:spPr>
          <a:xfrm>
            <a:off x="4278618" y="3189856"/>
            <a:ext cx="2880000" cy="2880000"/>
          </a:xfrm>
          <a:prstGeom prst="ellipse">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4AED05F2-A768-4410-ADE1-2FEB45D1A1B3}"/>
              </a:ext>
            </a:extLst>
          </p:cNvPr>
          <p:cNvSpPr/>
          <p:nvPr/>
        </p:nvSpPr>
        <p:spPr>
          <a:xfrm>
            <a:off x="3040451" y="1077929"/>
            <a:ext cx="2880000" cy="2880000"/>
          </a:xfrm>
          <a:prstGeom prst="ellipse">
            <a:avLst/>
          </a:prstGeom>
          <a:solidFill>
            <a:schemeClr val="accent4">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B474299D-45CA-4EB0-B939-9BCB41DC2E6D}"/>
              </a:ext>
            </a:extLst>
          </p:cNvPr>
          <p:cNvSpPr/>
          <p:nvPr/>
        </p:nvSpPr>
        <p:spPr>
          <a:xfrm>
            <a:off x="1789507" y="3179030"/>
            <a:ext cx="2880000" cy="2880000"/>
          </a:xfrm>
          <a:prstGeom prst="ellipse">
            <a:avLst/>
          </a:prstGeom>
          <a:solidFill>
            <a:schemeClr val="accent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27</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AI</a:t>
            </a:r>
            <a:r>
              <a:rPr lang="ja-JP" altLang="en-US" dirty="0"/>
              <a:t>人材・データサイエンティストのスキルセット</a:t>
            </a:r>
            <a:endParaRPr kumimoji="1" lang="ja-JP" altLang="en-US" dirty="0"/>
          </a:p>
        </p:txBody>
      </p:sp>
      <p:sp>
        <p:nvSpPr>
          <p:cNvPr id="10" name="テキスト ボックス 9">
            <a:extLst>
              <a:ext uri="{FF2B5EF4-FFF2-40B4-BE49-F238E27FC236}">
                <a16:creationId xmlns:a16="http://schemas.microsoft.com/office/drawing/2014/main" id="{0A263712-E3E0-4329-ABC2-7F955A1841FE}"/>
              </a:ext>
            </a:extLst>
          </p:cNvPr>
          <p:cNvSpPr txBox="1"/>
          <p:nvPr/>
        </p:nvSpPr>
        <p:spPr>
          <a:xfrm>
            <a:off x="3617234" y="1423146"/>
            <a:ext cx="1838646" cy="369332"/>
          </a:xfrm>
          <a:prstGeom prst="rect">
            <a:avLst/>
          </a:prstGeom>
          <a:noFill/>
        </p:spPr>
        <p:txBody>
          <a:bodyPr wrap="square" rtlCol="0">
            <a:spAutoFit/>
          </a:bodyPr>
          <a:lstStyle/>
          <a:p>
            <a:pPr algn="ctr"/>
            <a:r>
              <a:rPr lang="ja-JP" altLang="en-US" b="1" dirty="0"/>
              <a:t>ビジネス力</a:t>
            </a:r>
            <a:endParaRPr kumimoji="1" lang="ja-JP" altLang="en-US" b="1" dirty="0"/>
          </a:p>
        </p:txBody>
      </p:sp>
      <p:sp>
        <p:nvSpPr>
          <p:cNvPr id="11" name="テキスト ボックス 10">
            <a:extLst>
              <a:ext uri="{FF2B5EF4-FFF2-40B4-BE49-F238E27FC236}">
                <a16:creationId xmlns:a16="http://schemas.microsoft.com/office/drawing/2014/main" id="{1788CF9A-F871-4A55-BE05-CB79E0418F6E}"/>
              </a:ext>
            </a:extLst>
          </p:cNvPr>
          <p:cNvSpPr txBox="1"/>
          <p:nvPr/>
        </p:nvSpPr>
        <p:spPr>
          <a:xfrm>
            <a:off x="2206194" y="5449658"/>
            <a:ext cx="2049737" cy="369332"/>
          </a:xfrm>
          <a:prstGeom prst="rect">
            <a:avLst/>
          </a:prstGeom>
          <a:noFill/>
        </p:spPr>
        <p:txBody>
          <a:bodyPr wrap="square" rtlCol="0">
            <a:spAutoFit/>
          </a:bodyPr>
          <a:lstStyle/>
          <a:p>
            <a:pPr algn="ctr"/>
            <a:r>
              <a:rPr lang="ja-JP" altLang="en-US" b="1" dirty="0"/>
              <a:t>データサイエンス力</a:t>
            </a:r>
            <a:endParaRPr kumimoji="1" lang="ja-JP" altLang="en-US" b="1" dirty="0"/>
          </a:p>
        </p:txBody>
      </p:sp>
      <p:sp>
        <p:nvSpPr>
          <p:cNvPr id="12" name="テキスト ボックス 11">
            <a:extLst>
              <a:ext uri="{FF2B5EF4-FFF2-40B4-BE49-F238E27FC236}">
                <a16:creationId xmlns:a16="http://schemas.microsoft.com/office/drawing/2014/main" id="{975DBC6D-CB7D-46AB-A58F-F1DF004E0640}"/>
              </a:ext>
            </a:extLst>
          </p:cNvPr>
          <p:cNvSpPr txBox="1"/>
          <p:nvPr/>
        </p:nvSpPr>
        <p:spPr>
          <a:xfrm>
            <a:off x="4536556" y="5445563"/>
            <a:ext cx="2466424" cy="369332"/>
          </a:xfrm>
          <a:prstGeom prst="rect">
            <a:avLst/>
          </a:prstGeom>
          <a:noFill/>
        </p:spPr>
        <p:txBody>
          <a:bodyPr wrap="square" rtlCol="0">
            <a:spAutoFit/>
          </a:bodyPr>
          <a:lstStyle/>
          <a:p>
            <a:pPr algn="ctr"/>
            <a:r>
              <a:rPr lang="ja-JP" altLang="en-US" b="1" dirty="0"/>
              <a:t>データエンジニアリング力</a:t>
            </a:r>
            <a:endParaRPr kumimoji="1" lang="ja-JP" altLang="en-US" b="1" dirty="0"/>
          </a:p>
        </p:txBody>
      </p:sp>
      <p:cxnSp>
        <p:nvCxnSpPr>
          <p:cNvPr id="5" name="直線矢印コネクタ 4">
            <a:extLst>
              <a:ext uri="{FF2B5EF4-FFF2-40B4-BE49-F238E27FC236}">
                <a16:creationId xmlns:a16="http://schemas.microsoft.com/office/drawing/2014/main" id="{8D2B9910-15A7-4BD7-A4C4-BE1318057CBD}"/>
              </a:ext>
            </a:extLst>
          </p:cNvPr>
          <p:cNvCxnSpPr>
            <a:cxnSpLocks/>
          </p:cNvCxnSpPr>
          <p:nvPr/>
        </p:nvCxnSpPr>
        <p:spPr>
          <a:xfrm>
            <a:off x="2072957" y="3662843"/>
            <a:ext cx="462318" cy="45396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429C761-674A-44B5-AC1A-57DC47F76E04}"/>
              </a:ext>
            </a:extLst>
          </p:cNvPr>
          <p:cNvCxnSpPr>
            <a:cxnSpLocks/>
          </p:cNvCxnSpPr>
          <p:nvPr/>
        </p:nvCxnSpPr>
        <p:spPr>
          <a:xfrm flipH="1">
            <a:off x="144318" y="3671598"/>
            <a:ext cx="1938553" cy="10967"/>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26A29363-B3D5-4195-B7C5-E9964AD0B076}"/>
              </a:ext>
            </a:extLst>
          </p:cNvPr>
          <p:cNvSpPr txBox="1"/>
          <p:nvPr/>
        </p:nvSpPr>
        <p:spPr>
          <a:xfrm>
            <a:off x="144318" y="2791741"/>
            <a:ext cx="2049737" cy="830997"/>
          </a:xfrm>
          <a:prstGeom prst="rect">
            <a:avLst/>
          </a:prstGeom>
          <a:noFill/>
        </p:spPr>
        <p:txBody>
          <a:bodyPr wrap="square" rtlCol="0">
            <a:spAutoFit/>
          </a:bodyPr>
          <a:lstStyle/>
          <a:p>
            <a:pPr algn="ctr"/>
            <a:r>
              <a:rPr lang="ja-JP" altLang="en-US" sz="1600" dirty="0"/>
              <a:t>情報処理・</a:t>
            </a:r>
            <a:r>
              <a:rPr lang="en-US" altLang="ja-JP" sz="1600" dirty="0"/>
              <a:t>AI</a:t>
            </a:r>
            <a:r>
              <a:rPr lang="ja-JP" altLang="en-US" sz="1600" dirty="0"/>
              <a:t>・統計学などの情報科学系の知識を理解し、使う能力</a:t>
            </a:r>
            <a:endParaRPr kumimoji="1" lang="ja-JP" altLang="en-US" sz="1600" dirty="0"/>
          </a:p>
        </p:txBody>
      </p:sp>
      <p:cxnSp>
        <p:nvCxnSpPr>
          <p:cNvPr id="23" name="直線矢印コネクタ 22">
            <a:extLst>
              <a:ext uri="{FF2B5EF4-FFF2-40B4-BE49-F238E27FC236}">
                <a16:creationId xmlns:a16="http://schemas.microsoft.com/office/drawing/2014/main" id="{024CBC5F-3D21-4A85-8092-F92CEE3D1A2C}"/>
              </a:ext>
            </a:extLst>
          </p:cNvPr>
          <p:cNvCxnSpPr>
            <a:cxnSpLocks/>
          </p:cNvCxnSpPr>
          <p:nvPr/>
        </p:nvCxnSpPr>
        <p:spPr>
          <a:xfrm flipH="1" flipV="1">
            <a:off x="6667380" y="5363263"/>
            <a:ext cx="517852" cy="368836"/>
          </a:xfrm>
          <a:prstGeom prst="straightConnector1">
            <a:avLst/>
          </a:prstGeom>
          <a:ln w="19050">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30B0D05-6378-4335-927A-A490176876DF}"/>
              </a:ext>
            </a:extLst>
          </p:cNvPr>
          <p:cNvCxnSpPr>
            <a:cxnSpLocks/>
          </p:cNvCxnSpPr>
          <p:nvPr/>
        </p:nvCxnSpPr>
        <p:spPr>
          <a:xfrm flipH="1" flipV="1">
            <a:off x="7193657" y="5737180"/>
            <a:ext cx="1843532" cy="14156"/>
          </a:xfrm>
          <a:prstGeom prst="lin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B6E90FFD-C009-4D20-BD04-3190BF447A79}"/>
              </a:ext>
            </a:extLst>
          </p:cNvPr>
          <p:cNvSpPr txBox="1"/>
          <p:nvPr/>
        </p:nvSpPr>
        <p:spPr>
          <a:xfrm>
            <a:off x="7181887" y="4650818"/>
            <a:ext cx="1843532" cy="1077218"/>
          </a:xfrm>
          <a:prstGeom prst="rect">
            <a:avLst/>
          </a:prstGeom>
          <a:noFill/>
        </p:spPr>
        <p:txBody>
          <a:bodyPr wrap="square" rtlCol="0">
            <a:spAutoFit/>
          </a:bodyPr>
          <a:lstStyle/>
          <a:p>
            <a:pPr algn="ctr"/>
            <a:r>
              <a:rPr lang="ja-JP" altLang="en-US" sz="1600" dirty="0"/>
              <a:t>データサイエンスを意味のある形に使えるようにし、実装・運用できるようにする力</a:t>
            </a:r>
            <a:endParaRPr kumimoji="1" lang="ja-JP" altLang="en-US" sz="1600" dirty="0"/>
          </a:p>
        </p:txBody>
      </p:sp>
      <p:cxnSp>
        <p:nvCxnSpPr>
          <p:cNvPr id="27" name="直線矢印コネクタ 26">
            <a:extLst>
              <a:ext uri="{FF2B5EF4-FFF2-40B4-BE49-F238E27FC236}">
                <a16:creationId xmlns:a16="http://schemas.microsoft.com/office/drawing/2014/main" id="{ABBE6B32-3C7C-4036-8978-5ACA286B9B80}"/>
              </a:ext>
            </a:extLst>
          </p:cNvPr>
          <p:cNvCxnSpPr>
            <a:cxnSpLocks/>
          </p:cNvCxnSpPr>
          <p:nvPr/>
        </p:nvCxnSpPr>
        <p:spPr>
          <a:xfrm flipH="1">
            <a:off x="5717168" y="1780031"/>
            <a:ext cx="654624" cy="390396"/>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E69EBBB-C07E-4BE2-BFAD-1BA27C9B56BC}"/>
              </a:ext>
            </a:extLst>
          </p:cNvPr>
          <p:cNvCxnSpPr>
            <a:cxnSpLocks/>
          </p:cNvCxnSpPr>
          <p:nvPr/>
        </p:nvCxnSpPr>
        <p:spPr>
          <a:xfrm flipH="1">
            <a:off x="6382751" y="1780031"/>
            <a:ext cx="2591128" cy="0"/>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2E50AE8D-7BDA-45F9-B374-9B0AE8FFF93D}"/>
              </a:ext>
            </a:extLst>
          </p:cNvPr>
          <p:cNvSpPr txBox="1"/>
          <p:nvPr/>
        </p:nvSpPr>
        <p:spPr>
          <a:xfrm>
            <a:off x="6253211" y="1165541"/>
            <a:ext cx="2772208" cy="584775"/>
          </a:xfrm>
          <a:prstGeom prst="rect">
            <a:avLst/>
          </a:prstGeom>
          <a:noFill/>
        </p:spPr>
        <p:txBody>
          <a:bodyPr wrap="square" rtlCol="0">
            <a:spAutoFit/>
          </a:bodyPr>
          <a:lstStyle/>
          <a:p>
            <a:pPr algn="ctr"/>
            <a:r>
              <a:rPr lang="ja-JP" altLang="en-US" sz="1600" dirty="0"/>
              <a:t>課題背景を理解した上で、ビジネス課題を整理し、解決する力</a:t>
            </a:r>
            <a:endParaRPr kumimoji="1" lang="ja-JP" altLang="en-US" sz="1600" dirty="0"/>
          </a:p>
        </p:txBody>
      </p:sp>
      <p:sp>
        <p:nvSpPr>
          <p:cNvPr id="37" name="テキスト ボックス 36">
            <a:extLst>
              <a:ext uri="{FF2B5EF4-FFF2-40B4-BE49-F238E27FC236}">
                <a16:creationId xmlns:a16="http://schemas.microsoft.com/office/drawing/2014/main" id="{25A4DCE5-8D93-402E-8EC0-586ECA7A71C1}"/>
              </a:ext>
            </a:extLst>
          </p:cNvPr>
          <p:cNvSpPr txBox="1"/>
          <p:nvPr/>
        </p:nvSpPr>
        <p:spPr>
          <a:xfrm>
            <a:off x="18303" y="1185012"/>
            <a:ext cx="3212759" cy="646331"/>
          </a:xfrm>
          <a:prstGeom prst="rect">
            <a:avLst/>
          </a:prstGeom>
          <a:noFill/>
        </p:spPr>
        <p:txBody>
          <a:bodyPr wrap="square" rtlCol="0">
            <a:spAutoFit/>
          </a:bodyPr>
          <a:lstStyle/>
          <a:p>
            <a:pPr algn="ctr"/>
            <a:r>
              <a:rPr lang="en-US" altLang="ja-JP" dirty="0"/>
              <a:t>※</a:t>
            </a:r>
            <a:r>
              <a:rPr lang="ja-JP" altLang="en-US" dirty="0"/>
              <a:t>図はデータサイエンティスト協会のスキルセット図を参考</a:t>
            </a:r>
            <a:endParaRPr kumimoji="1" lang="ja-JP" altLang="en-US" dirty="0"/>
          </a:p>
        </p:txBody>
      </p:sp>
      <p:sp>
        <p:nvSpPr>
          <p:cNvPr id="38" name="テキスト ボックス 37">
            <a:extLst>
              <a:ext uri="{FF2B5EF4-FFF2-40B4-BE49-F238E27FC236}">
                <a16:creationId xmlns:a16="http://schemas.microsoft.com/office/drawing/2014/main" id="{CBAB1696-68ED-4EAC-B519-115D9230686E}"/>
              </a:ext>
            </a:extLst>
          </p:cNvPr>
          <p:cNvSpPr txBox="1"/>
          <p:nvPr/>
        </p:nvSpPr>
        <p:spPr>
          <a:xfrm>
            <a:off x="6292740" y="2189110"/>
            <a:ext cx="2306010" cy="584775"/>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dirty="0">
                <a:solidFill>
                  <a:schemeClr val="accent4"/>
                </a:solidFill>
              </a:rPr>
              <a:t>事業・業務効果</a:t>
            </a:r>
            <a:endParaRPr lang="en-US" altLang="ja-JP" sz="1600" dirty="0">
              <a:solidFill>
                <a:schemeClr val="accent4"/>
              </a:solidFill>
            </a:endParaRPr>
          </a:p>
          <a:p>
            <a:pPr marL="285750" indent="-285750">
              <a:buFont typeface="Wingdings" panose="05000000000000000000" pitchFamily="2" charset="2"/>
              <a:buChar char="Ø"/>
            </a:pPr>
            <a:r>
              <a:rPr kumimoji="1" lang="ja-JP" altLang="en-US" sz="1600" dirty="0">
                <a:solidFill>
                  <a:schemeClr val="accent4"/>
                </a:solidFill>
              </a:rPr>
              <a:t>特殊なデータの活用</a:t>
            </a:r>
          </a:p>
        </p:txBody>
      </p:sp>
      <p:sp>
        <p:nvSpPr>
          <p:cNvPr id="39" name="テキスト ボックス 38">
            <a:extLst>
              <a:ext uri="{FF2B5EF4-FFF2-40B4-BE49-F238E27FC236}">
                <a16:creationId xmlns:a16="http://schemas.microsoft.com/office/drawing/2014/main" id="{7DDED24B-0ED1-49EE-9F1B-E1D3BE673529}"/>
              </a:ext>
            </a:extLst>
          </p:cNvPr>
          <p:cNvSpPr txBox="1"/>
          <p:nvPr/>
        </p:nvSpPr>
        <p:spPr>
          <a:xfrm>
            <a:off x="5970722" y="3881773"/>
            <a:ext cx="3173278" cy="784830"/>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500" dirty="0">
                <a:solidFill>
                  <a:schemeClr val="accent3"/>
                </a:solidFill>
              </a:rPr>
              <a:t>データソースなどの環境構築</a:t>
            </a:r>
            <a:endParaRPr lang="en-US" altLang="ja-JP" sz="1500" dirty="0">
              <a:solidFill>
                <a:schemeClr val="accent3"/>
              </a:solidFill>
            </a:endParaRPr>
          </a:p>
          <a:p>
            <a:pPr marL="285750" indent="-285750">
              <a:buFont typeface="Wingdings" panose="05000000000000000000" pitchFamily="2" charset="2"/>
              <a:buChar char="Ø"/>
            </a:pPr>
            <a:r>
              <a:rPr kumimoji="1" lang="en-US" altLang="ja-JP" sz="1500" dirty="0">
                <a:solidFill>
                  <a:schemeClr val="accent3"/>
                </a:solidFill>
              </a:rPr>
              <a:t>IT</a:t>
            </a:r>
            <a:r>
              <a:rPr kumimoji="1" lang="ja-JP" altLang="en-US" sz="1500" dirty="0">
                <a:solidFill>
                  <a:schemeClr val="accent3"/>
                </a:solidFill>
              </a:rPr>
              <a:t>基盤上のデータハンドリング</a:t>
            </a:r>
            <a:r>
              <a:rPr kumimoji="1" lang="en-US" altLang="ja-JP" sz="1500" dirty="0">
                <a:solidFill>
                  <a:schemeClr val="accent3"/>
                </a:solidFill>
              </a:rPr>
              <a:t>(ETL)</a:t>
            </a:r>
          </a:p>
          <a:p>
            <a:pPr marL="285750" indent="-285750">
              <a:buFont typeface="Wingdings" panose="05000000000000000000" pitchFamily="2" charset="2"/>
              <a:buChar char="Ø"/>
            </a:pPr>
            <a:r>
              <a:rPr kumimoji="1" lang="ja-JP" altLang="en-US" sz="1500" dirty="0">
                <a:solidFill>
                  <a:schemeClr val="accent3"/>
                </a:solidFill>
              </a:rPr>
              <a:t>システム組込・仕様・開発</a:t>
            </a:r>
          </a:p>
        </p:txBody>
      </p:sp>
      <p:sp>
        <p:nvSpPr>
          <p:cNvPr id="40" name="テキスト ボックス 39">
            <a:extLst>
              <a:ext uri="{FF2B5EF4-FFF2-40B4-BE49-F238E27FC236}">
                <a16:creationId xmlns:a16="http://schemas.microsoft.com/office/drawing/2014/main" id="{9B391B4C-6145-42F9-9F35-0136C2F73D08}"/>
              </a:ext>
            </a:extLst>
          </p:cNvPr>
          <p:cNvSpPr txBox="1"/>
          <p:nvPr/>
        </p:nvSpPr>
        <p:spPr>
          <a:xfrm>
            <a:off x="15156" y="5157760"/>
            <a:ext cx="1609526" cy="584775"/>
          </a:xfrm>
          <a:prstGeom prst="rect">
            <a:avLst/>
          </a:prstGeom>
          <a:noFill/>
        </p:spPr>
        <p:txBody>
          <a:bodyPr wrap="square" rtlCol="0">
            <a:spAutoFit/>
          </a:bodyPr>
          <a:lstStyle/>
          <a:p>
            <a:pPr marL="285750" indent="-285750">
              <a:buFont typeface="Wingdings" panose="05000000000000000000" pitchFamily="2" charset="2"/>
              <a:buChar char="Ø"/>
            </a:pPr>
            <a:r>
              <a:rPr lang="ja-JP" altLang="en-US" sz="1600" dirty="0">
                <a:solidFill>
                  <a:schemeClr val="accent2"/>
                </a:solidFill>
              </a:rPr>
              <a:t>モデル選択</a:t>
            </a:r>
            <a:endParaRPr lang="en-US" altLang="ja-JP" sz="1600" dirty="0">
              <a:solidFill>
                <a:schemeClr val="accent2"/>
              </a:solidFill>
            </a:endParaRPr>
          </a:p>
          <a:p>
            <a:pPr marL="285750" indent="-285750">
              <a:buFont typeface="Wingdings" panose="05000000000000000000" pitchFamily="2" charset="2"/>
              <a:buChar char="Ø"/>
            </a:pPr>
            <a:r>
              <a:rPr kumimoji="1" lang="ja-JP" altLang="en-US" sz="1600" dirty="0">
                <a:solidFill>
                  <a:schemeClr val="accent2"/>
                </a:solidFill>
              </a:rPr>
              <a:t>正しい検証</a:t>
            </a:r>
          </a:p>
        </p:txBody>
      </p:sp>
      <p:sp>
        <p:nvSpPr>
          <p:cNvPr id="45" name="テキスト ボックス 44">
            <a:extLst>
              <a:ext uri="{FF2B5EF4-FFF2-40B4-BE49-F238E27FC236}">
                <a16:creationId xmlns:a16="http://schemas.microsoft.com/office/drawing/2014/main" id="{9B0F2377-3605-4177-AAC9-5F4423FED312}"/>
              </a:ext>
            </a:extLst>
          </p:cNvPr>
          <p:cNvSpPr txBox="1"/>
          <p:nvPr/>
        </p:nvSpPr>
        <p:spPr>
          <a:xfrm>
            <a:off x="-16461" y="4488352"/>
            <a:ext cx="2551736" cy="646331"/>
          </a:xfrm>
          <a:prstGeom prst="rect">
            <a:avLst/>
          </a:prstGeom>
          <a:noFill/>
        </p:spPr>
        <p:txBody>
          <a:bodyPr wrap="square" rtlCol="0">
            <a:spAutoFit/>
          </a:bodyPr>
          <a:lstStyle/>
          <a:p>
            <a:pPr algn="ctr"/>
            <a:r>
              <a:rPr lang="ja-JP" altLang="en-US" b="1" dirty="0">
                <a:solidFill>
                  <a:schemeClr val="accent2">
                    <a:lumMod val="75000"/>
                  </a:schemeClr>
                </a:solidFill>
              </a:rPr>
              <a:t>目的達成のために正しく有効な手段を考え、実行</a:t>
            </a:r>
            <a:endParaRPr kumimoji="1" lang="ja-JP" altLang="en-US" b="1" dirty="0">
              <a:solidFill>
                <a:schemeClr val="accent2">
                  <a:lumMod val="75000"/>
                </a:schemeClr>
              </a:solidFill>
            </a:endParaRPr>
          </a:p>
        </p:txBody>
      </p:sp>
      <p:sp>
        <p:nvSpPr>
          <p:cNvPr id="46" name="テキスト ボックス 45">
            <a:extLst>
              <a:ext uri="{FF2B5EF4-FFF2-40B4-BE49-F238E27FC236}">
                <a16:creationId xmlns:a16="http://schemas.microsoft.com/office/drawing/2014/main" id="{81F81AEC-59CF-4550-807B-FBC9E51ADE44}"/>
              </a:ext>
            </a:extLst>
          </p:cNvPr>
          <p:cNvSpPr txBox="1"/>
          <p:nvPr/>
        </p:nvSpPr>
        <p:spPr>
          <a:xfrm>
            <a:off x="6267702" y="1856432"/>
            <a:ext cx="2760168" cy="369332"/>
          </a:xfrm>
          <a:prstGeom prst="rect">
            <a:avLst/>
          </a:prstGeom>
          <a:noFill/>
        </p:spPr>
        <p:txBody>
          <a:bodyPr wrap="square" rtlCol="0">
            <a:spAutoFit/>
          </a:bodyPr>
          <a:lstStyle/>
          <a:p>
            <a:pPr algn="ctr"/>
            <a:r>
              <a:rPr lang="ja-JP" altLang="en-US" b="1" dirty="0">
                <a:solidFill>
                  <a:schemeClr val="accent4">
                    <a:lumMod val="75000"/>
                  </a:schemeClr>
                </a:solidFill>
              </a:rPr>
              <a:t>価値を見出し、目的を設定</a:t>
            </a:r>
            <a:endParaRPr kumimoji="1" lang="ja-JP" altLang="en-US" b="1" dirty="0">
              <a:solidFill>
                <a:schemeClr val="accent4">
                  <a:lumMod val="75000"/>
                </a:schemeClr>
              </a:solidFill>
            </a:endParaRPr>
          </a:p>
        </p:txBody>
      </p:sp>
      <p:sp>
        <p:nvSpPr>
          <p:cNvPr id="49" name="テキスト ボックス 48">
            <a:extLst>
              <a:ext uri="{FF2B5EF4-FFF2-40B4-BE49-F238E27FC236}">
                <a16:creationId xmlns:a16="http://schemas.microsoft.com/office/drawing/2014/main" id="{CBDDFC8B-30C5-4FFB-8DC8-585234F5D254}"/>
              </a:ext>
            </a:extLst>
          </p:cNvPr>
          <p:cNvSpPr txBox="1"/>
          <p:nvPr/>
        </p:nvSpPr>
        <p:spPr>
          <a:xfrm>
            <a:off x="5923564" y="3519536"/>
            <a:ext cx="3220436" cy="369332"/>
          </a:xfrm>
          <a:prstGeom prst="rect">
            <a:avLst/>
          </a:prstGeom>
          <a:noFill/>
        </p:spPr>
        <p:txBody>
          <a:bodyPr wrap="square" rtlCol="0">
            <a:spAutoFit/>
          </a:bodyPr>
          <a:lstStyle/>
          <a:p>
            <a:pPr algn="ctr"/>
            <a:r>
              <a:rPr lang="ja-JP" altLang="en-US" b="1" dirty="0">
                <a:solidFill>
                  <a:schemeClr val="accent3">
                    <a:lumMod val="75000"/>
                  </a:schemeClr>
                </a:solidFill>
              </a:rPr>
              <a:t>目的と手段を繋げる環境を構築</a:t>
            </a:r>
            <a:endParaRPr kumimoji="1" lang="ja-JP" altLang="en-US" b="1" dirty="0">
              <a:solidFill>
                <a:schemeClr val="accent3">
                  <a:lumMod val="75000"/>
                </a:schemeClr>
              </a:solidFill>
            </a:endParaRPr>
          </a:p>
        </p:txBody>
      </p:sp>
      <p:sp>
        <p:nvSpPr>
          <p:cNvPr id="28" name="タイトル 1">
            <a:extLst>
              <a:ext uri="{FF2B5EF4-FFF2-40B4-BE49-F238E27FC236}">
                <a16:creationId xmlns:a16="http://schemas.microsoft.com/office/drawing/2014/main" id="{33D53296-2177-45FD-A8C6-CAAE51BB71F6}"/>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2. AI</a:t>
            </a:r>
            <a:r>
              <a:rPr lang="ja-JP" altLang="en-US" sz="1800" dirty="0"/>
              <a:t>人材育成の課題</a:t>
            </a:r>
            <a:endParaRPr lang="en-US" altLang="ja-JP" sz="1800" dirty="0"/>
          </a:p>
        </p:txBody>
      </p:sp>
    </p:spTree>
    <p:extLst>
      <p:ext uri="{BB962C8B-B14F-4D97-AF65-F5344CB8AC3E}">
        <p14:creationId xmlns:p14="http://schemas.microsoft.com/office/powerpoint/2010/main" val="3754571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28</a:t>
            </a:fld>
            <a:endParaRPr lang="ja-JP" altLang="en-US"/>
          </a:p>
        </p:txBody>
      </p:sp>
      <p:sp>
        <p:nvSpPr>
          <p:cNvPr id="6" name="タイトル 1"/>
          <p:cNvSpPr>
            <a:spLocks noGrp="1"/>
          </p:cNvSpPr>
          <p:nvPr>
            <p:ph type="title"/>
          </p:nvPr>
        </p:nvSpPr>
        <p:spPr>
          <a:xfrm>
            <a:off x="223641" y="247715"/>
            <a:ext cx="8463160" cy="483454"/>
          </a:xfrm>
        </p:spPr>
        <p:txBody>
          <a:bodyPr/>
          <a:lstStyle/>
          <a:p>
            <a:r>
              <a:rPr lang="ja-JP" altLang="en-US" dirty="0"/>
              <a:t>熊谷の考える、理想的な</a:t>
            </a:r>
            <a:r>
              <a:rPr lang="en-US" altLang="ja-JP" dirty="0"/>
              <a:t>AI</a:t>
            </a:r>
            <a:r>
              <a:rPr lang="ja-JP" altLang="en-US" dirty="0"/>
              <a:t>人材（イノベ）</a:t>
            </a:r>
            <a:endParaRPr kumimoji="1" lang="ja-JP" altLang="en-US" dirty="0"/>
          </a:p>
        </p:txBody>
      </p:sp>
      <p:sp>
        <p:nvSpPr>
          <p:cNvPr id="10" name="楕円 9">
            <a:extLst>
              <a:ext uri="{FF2B5EF4-FFF2-40B4-BE49-F238E27FC236}">
                <a16:creationId xmlns:a16="http://schemas.microsoft.com/office/drawing/2014/main" id="{388F0FF8-AE33-4A5D-BA13-D1ACEA003925}"/>
              </a:ext>
            </a:extLst>
          </p:cNvPr>
          <p:cNvSpPr/>
          <p:nvPr/>
        </p:nvSpPr>
        <p:spPr>
          <a:xfrm>
            <a:off x="7279650" y="3701591"/>
            <a:ext cx="1800000" cy="1800000"/>
          </a:xfrm>
          <a:prstGeom prst="ellipse">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69C9F84A-04DC-4D90-B90A-380C7FC2EE2E}"/>
              </a:ext>
            </a:extLst>
          </p:cNvPr>
          <p:cNvSpPr/>
          <p:nvPr/>
        </p:nvSpPr>
        <p:spPr>
          <a:xfrm>
            <a:off x="6523249" y="2394623"/>
            <a:ext cx="1800000" cy="1800000"/>
          </a:xfrm>
          <a:prstGeom prst="ellipse">
            <a:avLst/>
          </a:prstGeom>
          <a:solidFill>
            <a:schemeClr val="accent4">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F8565DBE-FA8B-4E39-8ECC-21F19A1F9EBD}"/>
              </a:ext>
            </a:extLst>
          </p:cNvPr>
          <p:cNvSpPr/>
          <p:nvPr/>
        </p:nvSpPr>
        <p:spPr>
          <a:xfrm>
            <a:off x="5766848" y="3701591"/>
            <a:ext cx="1800000" cy="1800000"/>
          </a:xfrm>
          <a:prstGeom prst="ellipse">
            <a:avLst/>
          </a:prstGeom>
          <a:solidFill>
            <a:schemeClr val="accent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B76BE4E-78AF-448C-BEA3-A6298067686D}"/>
              </a:ext>
            </a:extLst>
          </p:cNvPr>
          <p:cNvSpPr txBox="1"/>
          <p:nvPr/>
        </p:nvSpPr>
        <p:spPr>
          <a:xfrm>
            <a:off x="6770502" y="2782329"/>
            <a:ext cx="1305494" cy="307777"/>
          </a:xfrm>
          <a:prstGeom prst="rect">
            <a:avLst/>
          </a:prstGeom>
          <a:noFill/>
        </p:spPr>
        <p:txBody>
          <a:bodyPr wrap="square" rtlCol="0">
            <a:spAutoFit/>
          </a:bodyPr>
          <a:lstStyle/>
          <a:p>
            <a:pPr algn="ctr"/>
            <a:r>
              <a:rPr lang="ja-JP" altLang="en-US" sz="1400" b="1" dirty="0"/>
              <a:t>ビジネス力</a:t>
            </a:r>
            <a:endParaRPr kumimoji="1" lang="ja-JP" altLang="en-US" sz="1400" b="1" dirty="0"/>
          </a:p>
        </p:txBody>
      </p:sp>
      <p:sp>
        <p:nvSpPr>
          <p:cNvPr id="14" name="テキスト ボックス 13">
            <a:extLst>
              <a:ext uri="{FF2B5EF4-FFF2-40B4-BE49-F238E27FC236}">
                <a16:creationId xmlns:a16="http://schemas.microsoft.com/office/drawing/2014/main" id="{5F5C084B-525B-4695-816F-0CB0AC520401}"/>
              </a:ext>
            </a:extLst>
          </p:cNvPr>
          <p:cNvSpPr txBox="1"/>
          <p:nvPr/>
        </p:nvSpPr>
        <p:spPr>
          <a:xfrm>
            <a:off x="5865516" y="4955837"/>
            <a:ext cx="1557733" cy="307777"/>
          </a:xfrm>
          <a:prstGeom prst="rect">
            <a:avLst/>
          </a:prstGeom>
          <a:noFill/>
        </p:spPr>
        <p:txBody>
          <a:bodyPr wrap="square" rtlCol="0">
            <a:spAutoFit/>
          </a:bodyPr>
          <a:lstStyle/>
          <a:p>
            <a:pPr algn="ctr"/>
            <a:r>
              <a:rPr lang="ja-JP" altLang="en-US" sz="1400" b="1" dirty="0"/>
              <a:t>データサイエンス力</a:t>
            </a:r>
            <a:endParaRPr kumimoji="1" lang="ja-JP" altLang="en-US" sz="1400" b="1" dirty="0"/>
          </a:p>
        </p:txBody>
      </p:sp>
      <p:sp>
        <p:nvSpPr>
          <p:cNvPr id="15" name="テキスト ボックス 14">
            <a:extLst>
              <a:ext uri="{FF2B5EF4-FFF2-40B4-BE49-F238E27FC236}">
                <a16:creationId xmlns:a16="http://schemas.microsoft.com/office/drawing/2014/main" id="{D7722E2A-1AAF-43D2-9A34-390C953C7723}"/>
              </a:ext>
            </a:extLst>
          </p:cNvPr>
          <p:cNvSpPr txBox="1"/>
          <p:nvPr/>
        </p:nvSpPr>
        <p:spPr>
          <a:xfrm>
            <a:off x="7267562" y="4962697"/>
            <a:ext cx="1787616" cy="276999"/>
          </a:xfrm>
          <a:prstGeom prst="rect">
            <a:avLst/>
          </a:prstGeom>
          <a:noFill/>
        </p:spPr>
        <p:txBody>
          <a:bodyPr wrap="square" rtlCol="0">
            <a:spAutoFit/>
          </a:bodyPr>
          <a:lstStyle/>
          <a:p>
            <a:pPr algn="ctr"/>
            <a:r>
              <a:rPr lang="ja-JP" altLang="en-US" sz="1200" b="1" dirty="0"/>
              <a:t>データエンジニアリング力</a:t>
            </a:r>
            <a:endParaRPr kumimoji="1" lang="ja-JP" altLang="en-US" sz="1200" b="1" dirty="0"/>
          </a:p>
        </p:txBody>
      </p:sp>
      <p:sp>
        <p:nvSpPr>
          <p:cNvPr id="16" name="テキスト ボックス 15">
            <a:extLst>
              <a:ext uri="{FF2B5EF4-FFF2-40B4-BE49-F238E27FC236}">
                <a16:creationId xmlns:a16="http://schemas.microsoft.com/office/drawing/2014/main" id="{D32448EC-0865-46EE-B236-F1276BF53C03}"/>
              </a:ext>
            </a:extLst>
          </p:cNvPr>
          <p:cNvSpPr txBox="1"/>
          <p:nvPr/>
        </p:nvSpPr>
        <p:spPr>
          <a:xfrm>
            <a:off x="5863772" y="4340010"/>
            <a:ext cx="1606147" cy="523220"/>
          </a:xfrm>
          <a:prstGeom prst="rect">
            <a:avLst/>
          </a:prstGeom>
          <a:noFill/>
        </p:spPr>
        <p:txBody>
          <a:bodyPr wrap="square" rtlCol="0">
            <a:spAutoFit/>
          </a:bodyPr>
          <a:lstStyle/>
          <a:p>
            <a:pPr algn="ctr"/>
            <a:r>
              <a:rPr lang="ja-JP" altLang="en-US" sz="1400" b="1" dirty="0">
                <a:solidFill>
                  <a:schemeClr val="accent2">
                    <a:lumMod val="75000"/>
                  </a:schemeClr>
                </a:solidFill>
              </a:rPr>
              <a:t>目的達成に適した手段を実行</a:t>
            </a:r>
            <a:endParaRPr kumimoji="1" lang="ja-JP" altLang="en-US" sz="1400" b="1" dirty="0">
              <a:solidFill>
                <a:schemeClr val="accent2">
                  <a:lumMod val="75000"/>
                </a:schemeClr>
              </a:solidFill>
            </a:endParaRPr>
          </a:p>
        </p:txBody>
      </p:sp>
      <p:sp>
        <p:nvSpPr>
          <p:cNvPr id="17" name="テキスト ボックス 16">
            <a:extLst>
              <a:ext uri="{FF2B5EF4-FFF2-40B4-BE49-F238E27FC236}">
                <a16:creationId xmlns:a16="http://schemas.microsoft.com/office/drawing/2014/main" id="{01B92CCF-0CED-4979-856F-831E8A8EC7B3}"/>
              </a:ext>
            </a:extLst>
          </p:cNvPr>
          <p:cNvSpPr txBox="1"/>
          <p:nvPr/>
        </p:nvSpPr>
        <p:spPr>
          <a:xfrm>
            <a:off x="6714731" y="3133007"/>
            <a:ext cx="1417036" cy="523220"/>
          </a:xfrm>
          <a:prstGeom prst="rect">
            <a:avLst/>
          </a:prstGeom>
          <a:noFill/>
        </p:spPr>
        <p:txBody>
          <a:bodyPr wrap="square" rtlCol="0">
            <a:spAutoFit/>
          </a:bodyPr>
          <a:lstStyle/>
          <a:p>
            <a:pPr algn="ctr"/>
            <a:r>
              <a:rPr lang="ja-JP" altLang="en-US" sz="1400" b="1" dirty="0">
                <a:solidFill>
                  <a:schemeClr val="accent4">
                    <a:lumMod val="75000"/>
                  </a:schemeClr>
                </a:solidFill>
              </a:rPr>
              <a:t>価値を見出し、目的を設定</a:t>
            </a:r>
            <a:endParaRPr kumimoji="1" lang="ja-JP" altLang="en-US" sz="1400" b="1" dirty="0">
              <a:solidFill>
                <a:schemeClr val="accent4">
                  <a:lumMod val="75000"/>
                </a:schemeClr>
              </a:solidFill>
            </a:endParaRPr>
          </a:p>
        </p:txBody>
      </p:sp>
      <p:sp>
        <p:nvSpPr>
          <p:cNvPr id="18" name="テキスト ボックス 17">
            <a:extLst>
              <a:ext uri="{FF2B5EF4-FFF2-40B4-BE49-F238E27FC236}">
                <a16:creationId xmlns:a16="http://schemas.microsoft.com/office/drawing/2014/main" id="{8AFB03AA-2112-4E0F-81FE-24FBD07EA87E}"/>
              </a:ext>
            </a:extLst>
          </p:cNvPr>
          <p:cNvSpPr txBox="1"/>
          <p:nvPr/>
        </p:nvSpPr>
        <p:spPr>
          <a:xfrm>
            <a:off x="7354715" y="4338922"/>
            <a:ext cx="1743209" cy="523220"/>
          </a:xfrm>
          <a:prstGeom prst="rect">
            <a:avLst/>
          </a:prstGeom>
          <a:noFill/>
        </p:spPr>
        <p:txBody>
          <a:bodyPr wrap="square" rtlCol="0">
            <a:spAutoFit/>
          </a:bodyPr>
          <a:lstStyle/>
          <a:p>
            <a:pPr algn="ctr"/>
            <a:r>
              <a:rPr lang="ja-JP" altLang="en-US" sz="1400" b="1" dirty="0">
                <a:solidFill>
                  <a:schemeClr val="accent3">
                    <a:lumMod val="75000"/>
                  </a:schemeClr>
                </a:solidFill>
              </a:rPr>
              <a:t>目的と手段を繋げる環境を構築</a:t>
            </a:r>
            <a:endParaRPr kumimoji="1" lang="ja-JP" altLang="en-US" sz="1400" b="1" dirty="0">
              <a:solidFill>
                <a:schemeClr val="accent3">
                  <a:lumMod val="75000"/>
                </a:schemeClr>
              </a:solidFill>
            </a:endParaRPr>
          </a:p>
        </p:txBody>
      </p:sp>
      <p:pic>
        <p:nvPicPr>
          <p:cNvPr id="20" name="グラフィックス 19" descr="ユーザー">
            <a:extLst>
              <a:ext uri="{FF2B5EF4-FFF2-40B4-BE49-F238E27FC236}">
                <a16:creationId xmlns:a16="http://schemas.microsoft.com/office/drawing/2014/main" id="{C93D05BF-939B-4A6B-80E2-6D5CBED84883}"/>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22479" y="4594035"/>
            <a:ext cx="392250" cy="392250"/>
          </a:xfrm>
          <a:prstGeom prst="rect">
            <a:avLst/>
          </a:prstGeom>
        </p:spPr>
      </p:pic>
      <p:sp>
        <p:nvSpPr>
          <p:cNvPr id="23" name="コンテンツ プレースホルダー 2">
            <a:extLst>
              <a:ext uri="{FF2B5EF4-FFF2-40B4-BE49-F238E27FC236}">
                <a16:creationId xmlns:a16="http://schemas.microsoft.com/office/drawing/2014/main" id="{35CB01DF-7CC7-43CB-BF0E-85616AA5E24F}"/>
              </a:ext>
            </a:extLst>
          </p:cNvPr>
          <p:cNvSpPr txBox="1">
            <a:spLocks/>
          </p:cNvSpPr>
          <p:nvPr/>
        </p:nvSpPr>
        <p:spPr>
          <a:xfrm>
            <a:off x="0" y="875202"/>
            <a:ext cx="9144000" cy="859116"/>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solidFill>
                  <a:schemeClr val="accent2"/>
                </a:solidFill>
              </a:rPr>
              <a:t>データサイエンス力</a:t>
            </a:r>
            <a:r>
              <a:rPr lang="ja-JP" altLang="en-US" dirty="0"/>
              <a:t>を持った一定以上の人材は、しばらく必要。</a:t>
            </a:r>
            <a:endParaRPr lang="en-US" altLang="ja-JP" dirty="0"/>
          </a:p>
          <a:p>
            <a:pPr lvl="1"/>
            <a:r>
              <a:rPr lang="ja-JP" altLang="en-US" sz="2000" dirty="0">
                <a:solidFill>
                  <a:schemeClr val="accent4"/>
                </a:solidFill>
              </a:rPr>
              <a:t>ビジネス力</a:t>
            </a:r>
            <a:r>
              <a:rPr lang="ja-JP" altLang="en-US" sz="2000" dirty="0"/>
              <a:t>・</a:t>
            </a:r>
            <a:r>
              <a:rPr lang="ja-JP" altLang="en-US" sz="2000" dirty="0">
                <a:solidFill>
                  <a:schemeClr val="accent3"/>
                </a:solidFill>
              </a:rPr>
              <a:t>データエンジニアリング力</a:t>
            </a:r>
            <a:r>
              <a:rPr lang="ja-JP" altLang="en-US" sz="2000" dirty="0"/>
              <a:t>は、</a:t>
            </a:r>
            <a:r>
              <a:rPr lang="en-US" altLang="ja-JP" sz="2000" dirty="0"/>
              <a:t>OJT</a:t>
            </a:r>
            <a:r>
              <a:rPr lang="ja-JP" altLang="en-US" sz="2000" dirty="0"/>
              <a:t>を通じて徐々に身に付けられる</a:t>
            </a:r>
            <a:endParaRPr lang="en-US" altLang="ja-JP" dirty="0"/>
          </a:p>
        </p:txBody>
      </p:sp>
      <p:sp>
        <p:nvSpPr>
          <p:cNvPr id="2" name="吹き出し: 四角形 1">
            <a:extLst>
              <a:ext uri="{FF2B5EF4-FFF2-40B4-BE49-F238E27FC236}">
                <a16:creationId xmlns:a16="http://schemas.microsoft.com/office/drawing/2014/main" id="{5D0A761D-0224-42AC-AAD6-12F16B1FABE3}"/>
              </a:ext>
            </a:extLst>
          </p:cNvPr>
          <p:cNvSpPr/>
          <p:nvPr/>
        </p:nvSpPr>
        <p:spPr>
          <a:xfrm>
            <a:off x="223640" y="1896282"/>
            <a:ext cx="5177700" cy="2055327"/>
          </a:xfrm>
          <a:prstGeom prst="wedgeRectCallout">
            <a:avLst>
              <a:gd name="adj1" fmla="val 57495"/>
              <a:gd name="adj2" fmla="val 48420"/>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吹き出し: 四角形 23">
            <a:extLst>
              <a:ext uri="{FF2B5EF4-FFF2-40B4-BE49-F238E27FC236}">
                <a16:creationId xmlns:a16="http://schemas.microsoft.com/office/drawing/2014/main" id="{76C5AD4A-E0FA-44C5-8F7C-86D796CF9014}"/>
              </a:ext>
            </a:extLst>
          </p:cNvPr>
          <p:cNvSpPr/>
          <p:nvPr/>
        </p:nvSpPr>
        <p:spPr>
          <a:xfrm>
            <a:off x="223640" y="4194624"/>
            <a:ext cx="5177700" cy="1980838"/>
          </a:xfrm>
          <a:prstGeom prst="wedgeRectCallout">
            <a:avLst>
              <a:gd name="adj1" fmla="val 57285"/>
              <a:gd name="adj2" fmla="val -24058"/>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BE50A985-C58F-4FCE-8E17-A7AE2202910C}"/>
              </a:ext>
            </a:extLst>
          </p:cNvPr>
          <p:cNvSpPr txBox="1"/>
          <p:nvPr/>
        </p:nvSpPr>
        <p:spPr>
          <a:xfrm>
            <a:off x="416615" y="1979183"/>
            <a:ext cx="4791740" cy="338554"/>
          </a:xfrm>
          <a:prstGeom prst="rect">
            <a:avLst/>
          </a:prstGeom>
          <a:noFill/>
        </p:spPr>
        <p:txBody>
          <a:bodyPr wrap="square" rtlCol="0">
            <a:spAutoFit/>
          </a:bodyPr>
          <a:lstStyle/>
          <a:p>
            <a:pPr algn="ctr"/>
            <a:r>
              <a:rPr lang="ja-JP" altLang="en-US" sz="1600" b="1" dirty="0"/>
              <a:t>多種の実データを適切にハンドリングし、</a:t>
            </a:r>
            <a:r>
              <a:rPr lang="en-US" altLang="ja-JP" sz="1600" b="1" dirty="0"/>
              <a:t>AI</a:t>
            </a:r>
            <a:r>
              <a:rPr lang="ja-JP" altLang="en-US" sz="1600" b="1" dirty="0"/>
              <a:t>を適用できる</a:t>
            </a:r>
            <a:endParaRPr kumimoji="1" lang="ja-JP" altLang="en-US" sz="1600" b="1" dirty="0"/>
          </a:p>
        </p:txBody>
      </p:sp>
      <p:sp>
        <p:nvSpPr>
          <p:cNvPr id="26" name="テキスト ボックス 25">
            <a:extLst>
              <a:ext uri="{FF2B5EF4-FFF2-40B4-BE49-F238E27FC236}">
                <a16:creationId xmlns:a16="http://schemas.microsoft.com/office/drawing/2014/main" id="{03B12214-8077-4D82-84E9-35ECF1592843}"/>
              </a:ext>
            </a:extLst>
          </p:cNvPr>
          <p:cNvSpPr txBox="1"/>
          <p:nvPr/>
        </p:nvSpPr>
        <p:spPr>
          <a:xfrm>
            <a:off x="217208" y="4350593"/>
            <a:ext cx="5189788" cy="338554"/>
          </a:xfrm>
          <a:prstGeom prst="rect">
            <a:avLst/>
          </a:prstGeom>
          <a:noFill/>
        </p:spPr>
        <p:txBody>
          <a:bodyPr wrap="square" rtlCol="0">
            <a:spAutoFit/>
          </a:bodyPr>
          <a:lstStyle/>
          <a:p>
            <a:pPr algn="ctr"/>
            <a:r>
              <a:rPr lang="ja-JP" altLang="en-US" sz="1600" b="1" dirty="0"/>
              <a:t>最先端かつ高性能の方法を把握し、部署導入をリードできる</a:t>
            </a:r>
            <a:endParaRPr kumimoji="1" lang="ja-JP" altLang="en-US" sz="1600" b="1" dirty="0"/>
          </a:p>
        </p:txBody>
      </p:sp>
      <p:sp>
        <p:nvSpPr>
          <p:cNvPr id="22" name="テキスト ボックス 21">
            <a:extLst>
              <a:ext uri="{FF2B5EF4-FFF2-40B4-BE49-F238E27FC236}">
                <a16:creationId xmlns:a16="http://schemas.microsoft.com/office/drawing/2014/main" id="{275DC399-3109-41C4-A219-611D71C42279}"/>
              </a:ext>
            </a:extLst>
          </p:cNvPr>
          <p:cNvSpPr txBox="1"/>
          <p:nvPr/>
        </p:nvSpPr>
        <p:spPr>
          <a:xfrm>
            <a:off x="550899" y="2346186"/>
            <a:ext cx="4522406" cy="584775"/>
          </a:xfrm>
          <a:prstGeom prst="rect">
            <a:avLst/>
          </a:prstGeom>
          <a:noFill/>
        </p:spPr>
        <p:txBody>
          <a:bodyPr wrap="square" rtlCol="0">
            <a:spAutoFit/>
          </a:bodyPr>
          <a:lstStyle/>
          <a:p>
            <a:pPr algn="ctr"/>
            <a:r>
              <a:rPr lang="ja-JP" altLang="en-US" sz="1600" dirty="0"/>
              <a:t>データトレンドと各</a:t>
            </a:r>
            <a:r>
              <a:rPr lang="en-US" altLang="ja-JP" sz="1600" dirty="0"/>
              <a:t>AI</a:t>
            </a:r>
            <a:r>
              <a:rPr lang="ja-JP" altLang="en-US" sz="1600" dirty="0"/>
              <a:t>の癖を総合的に照らし合わせて、適切な前処理・モデル選択・検証／考察ができる</a:t>
            </a:r>
            <a:endParaRPr lang="en-US" altLang="ja-JP" sz="1600" dirty="0"/>
          </a:p>
        </p:txBody>
      </p:sp>
      <p:sp>
        <p:nvSpPr>
          <p:cNvPr id="27" name="二等辺三角形 26">
            <a:extLst>
              <a:ext uri="{FF2B5EF4-FFF2-40B4-BE49-F238E27FC236}">
                <a16:creationId xmlns:a16="http://schemas.microsoft.com/office/drawing/2014/main" id="{B9837355-2106-40A2-A7BD-7159E644AFA9}"/>
              </a:ext>
            </a:extLst>
          </p:cNvPr>
          <p:cNvSpPr/>
          <p:nvPr/>
        </p:nvSpPr>
        <p:spPr>
          <a:xfrm rot="10800000">
            <a:off x="2421801" y="2978798"/>
            <a:ext cx="781367" cy="197209"/>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43771F5D-6107-40F8-B420-B2332F4951A3}"/>
              </a:ext>
            </a:extLst>
          </p:cNvPr>
          <p:cNvSpPr txBox="1"/>
          <p:nvPr/>
        </p:nvSpPr>
        <p:spPr>
          <a:xfrm>
            <a:off x="347819" y="3232348"/>
            <a:ext cx="4928562" cy="338554"/>
          </a:xfrm>
          <a:prstGeom prst="rect">
            <a:avLst/>
          </a:prstGeom>
          <a:noFill/>
        </p:spPr>
        <p:txBody>
          <a:bodyPr wrap="square" rtlCol="0">
            <a:spAutoFit/>
          </a:bodyPr>
          <a:lstStyle/>
          <a:p>
            <a:pPr algn="ctr"/>
            <a:r>
              <a:rPr lang="ja-JP" altLang="en-US" sz="1600" dirty="0">
                <a:solidFill>
                  <a:srgbClr val="0070C0"/>
                </a:solidFill>
              </a:rPr>
              <a:t>適切な解決方針立案／修正・試行錯誤を実行するスキル</a:t>
            </a:r>
            <a:endParaRPr lang="en-US" altLang="ja-JP" sz="1600" dirty="0"/>
          </a:p>
        </p:txBody>
      </p:sp>
      <p:sp>
        <p:nvSpPr>
          <p:cNvPr id="29" name="テキスト ボックス 28">
            <a:extLst>
              <a:ext uri="{FF2B5EF4-FFF2-40B4-BE49-F238E27FC236}">
                <a16:creationId xmlns:a16="http://schemas.microsoft.com/office/drawing/2014/main" id="{04F05425-2124-44E5-BDDA-7000F26FD067}"/>
              </a:ext>
            </a:extLst>
          </p:cNvPr>
          <p:cNvSpPr txBox="1"/>
          <p:nvPr/>
        </p:nvSpPr>
        <p:spPr>
          <a:xfrm>
            <a:off x="324327" y="4667575"/>
            <a:ext cx="4989724" cy="584775"/>
          </a:xfrm>
          <a:prstGeom prst="rect">
            <a:avLst/>
          </a:prstGeom>
          <a:noFill/>
        </p:spPr>
        <p:txBody>
          <a:bodyPr wrap="square" rtlCol="0">
            <a:spAutoFit/>
          </a:bodyPr>
          <a:lstStyle/>
          <a:p>
            <a:pPr algn="ctr"/>
            <a:r>
              <a:rPr lang="en-US" altLang="ja-JP" sz="1600" dirty="0"/>
              <a:t>AI</a:t>
            </a:r>
            <a:r>
              <a:rPr lang="ja-JP" altLang="en-US" sz="1600" dirty="0"/>
              <a:t>プラットフォームや技術難易度に依存し過ぎず、</a:t>
            </a:r>
            <a:endParaRPr lang="en-US" altLang="ja-JP" sz="1600" dirty="0"/>
          </a:p>
          <a:p>
            <a:pPr algn="ctr"/>
            <a:r>
              <a:rPr lang="ja-JP" altLang="en-US" sz="1600" dirty="0"/>
              <a:t>時空間的に広い範囲を把握している</a:t>
            </a:r>
            <a:endParaRPr lang="en-US" altLang="ja-JP" sz="1600" dirty="0"/>
          </a:p>
        </p:txBody>
      </p:sp>
      <p:sp>
        <p:nvSpPr>
          <p:cNvPr id="30" name="二等辺三角形 29">
            <a:extLst>
              <a:ext uri="{FF2B5EF4-FFF2-40B4-BE49-F238E27FC236}">
                <a16:creationId xmlns:a16="http://schemas.microsoft.com/office/drawing/2014/main" id="{BE4D5B8D-8B38-43B1-B0CF-9D53E11D7A32}"/>
              </a:ext>
            </a:extLst>
          </p:cNvPr>
          <p:cNvSpPr/>
          <p:nvPr/>
        </p:nvSpPr>
        <p:spPr>
          <a:xfrm rot="10800000">
            <a:off x="2421417" y="5314530"/>
            <a:ext cx="781367" cy="197209"/>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4F83147D-DD7C-4FD4-9948-08FA546606B9}"/>
              </a:ext>
            </a:extLst>
          </p:cNvPr>
          <p:cNvSpPr txBox="1"/>
          <p:nvPr/>
        </p:nvSpPr>
        <p:spPr>
          <a:xfrm>
            <a:off x="480442" y="5542584"/>
            <a:ext cx="4650449" cy="338554"/>
          </a:xfrm>
          <a:prstGeom prst="rect">
            <a:avLst/>
          </a:prstGeom>
          <a:noFill/>
        </p:spPr>
        <p:txBody>
          <a:bodyPr wrap="square" rtlCol="0">
            <a:spAutoFit/>
          </a:bodyPr>
          <a:lstStyle/>
          <a:p>
            <a:pPr algn="ctr"/>
            <a:r>
              <a:rPr lang="ja-JP" altLang="en-US" sz="1600" dirty="0">
                <a:solidFill>
                  <a:srgbClr val="0070C0"/>
                </a:solidFill>
              </a:rPr>
              <a:t>公平に、解決方法について情報収集・共有するスキル</a:t>
            </a:r>
            <a:endParaRPr lang="en-US" altLang="ja-JP" sz="1600" dirty="0">
              <a:solidFill>
                <a:srgbClr val="0070C0"/>
              </a:solidFill>
            </a:endParaRPr>
          </a:p>
        </p:txBody>
      </p:sp>
      <p:sp>
        <p:nvSpPr>
          <p:cNvPr id="32" name="テキスト ボックス 31">
            <a:extLst>
              <a:ext uri="{FF2B5EF4-FFF2-40B4-BE49-F238E27FC236}">
                <a16:creationId xmlns:a16="http://schemas.microsoft.com/office/drawing/2014/main" id="{A950379F-0EE2-4FF7-952E-57C8764C80B8}"/>
              </a:ext>
            </a:extLst>
          </p:cNvPr>
          <p:cNvSpPr txBox="1"/>
          <p:nvPr/>
        </p:nvSpPr>
        <p:spPr>
          <a:xfrm>
            <a:off x="324327" y="3585694"/>
            <a:ext cx="4962680" cy="307777"/>
          </a:xfrm>
          <a:prstGeom prst="rect">
            <a:avLst/>
          </a:prstGeom>
          <a:noFill/>
        </p:spPr>
        <p:txBody>
          <a:bodyPr wrap="square" rtlCol="0">
            <a:spAutoFit/>
          </a:bodyPr>
          <a:lstStyle/>
          <a:p>
            <a:pPr algn="ctr"/>
            <a:r>
              <a:rPr kumimoji="1" lang="ja-JP" altLang="en-US" sz="1400" dirty="0"/>
              <a:t>一度のトライでは上手くいかないことが多い、多くの選択肢を持ってる</a:t>
            </a:r>
          </a:p>
        </p:txBody>
      </p:sp>
      <p:sp>
        <p:nvSpPr>
          <p:cNvPr id="33" name="テキスト ボックス 32">
            <a:extLst>
              <a:ext uri="{FF2B5EF4-FFF2-40B4-BE49-F238E27FC236}">
                <a16:creationId xmlns:a16="http://schemas.microsoft.com/office/drawing/2014/main" id="{81C9BC8B-443E-4906-9E44-535D802321FB}"/>
              </a:ext>
            </a:extLst>
          </p:cNvPr>
          <p:cNvSpPr txBox="1"/>
          <p:nvPr/>
        </p:nvSpPr>
        <p:spPr>
          <a:xfrm>
            <a:off x="563562" y="5837189"/>
            <a:ext cx="4497076" cy="307777"/>
          </a:xfrm>
          <a:prstGeom prst="rect">
            <a:avLst/>
          </a:prstGeom>
          <a:noFill/>
        </p:spPr>
        <p:txBody>
          <a:bodyPr wrap="square" rtlCol="0">
            <a:spAutoFit/>
          </a:bodyPr>
          <a:lstStyle/>
          <a:p>
            <a:pPr algn="ctr"/>
            <a:r>
              <a:rPr kumimoji="1" lang="ja-JP" altLang="en-US" sz="1400" dirty="0"/>
              <a:t>進化が速い、高性能な方法・インパクトのある応用例に追従</a:t>
            </a:r>
          </a:p>
        </p:txBody>
      </p:sp>
      <p:sp>
        <p:nvSpPr>
          <p:cNvPr id="34" name="テキスト ボックス 33">
            <a:extLst>
              <a:ext uri="{FF2B5EF4-FFF2-40B4-BE49-F238E27FC236}">
                <a16:creationId xmlns:a16="http://schemas.microsoft.com/office/drawing/2014/main" id="{60590AF8-67D0-4908-9647-7C0D78B621FA}"/>
              </a:ext>
            </a:extLst>
          </p:cNvPr>
          <p:cNvSpPr txBox="1"/>
          <p:nvPr/>
        </p:nvSpPr>
        <p:spPr>
          <a:xfrm>
            <a:off x="5525600" y="5640302"/>
            <a:ext cx="3554050" cy="584775"/>
          </a:xfrm>
          <a:prstGeom prst="rect">
            <a:avLst/>
          </a:prstGeom>
          <a:noFill/>
        </p:spPr>
        <p:txBody>
          <a:bodyPr wrap="square" rtlCol="0">
            <a:spAutoFit/>
          </a:bodyPr>
          <a:lstStyle/>
          <a:p>
            <a:r>
              <a:rPr lang="en-US" altLang="ja-JP" sz="1600" dirty="0"/>
              <a:t>※</a:t>
            </a:r>
            <a:r>
              <a:rPr lang="ja-JP" altLang="en-US" sz="1600" dirty="0"/>
              <a:t>ただし、初回のトライは</a:t>
            </a:r>
            <a:r>
              <a:rPr lang="en-US" altLang="ja-JP" sz="1600" dirty="0"/>
              <a:t>AI</a:t>
            </a:r>
            <a:r>
              <a:rPr lang="ja-JP" altLang="en-US" sz="1600" dirty="0"/>
              <a:t>プラットフォームで見定めるのはあり得る</a:t>
            </a:r>
            <a:endParaRPr lang="en-US" altLang="ja-JP" sz="1600" dirty="0"/>
          </a:p>
        </p:txBody>
      </p:sp>
      <p:sp>
        <p:nvSpPr>
          <p:cNvPr id="35" name="タイトル 1">
            <a:extLst>
              <a:ext uri="{FF2B5EF4-FFF2-40B4-BE49-F238E27FC236}">
                <a16:creationId xmlns:a16="http://schemas.microsoft.com/office/drawing/2014/main" id="{615E681F-C316-4937-B3D0-7B6E7BB79936}"/>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2. AI</a:t>
            </a:r>
            <a:r>
              <a:rPr lang="ja-JP" altLang="en-US" sz="1800" dirty="0"/>
              <a:t>人材育成の課題</a:t>
            </a:r>
            <a:endParaRPr lang="en-US" altLang="ja-JP" sz="1800" dirty="0"/>
          </a:p>
        </p:txBody>
      </p:sp>
      <p:sp>
        <p:nvSpPr>
          <p:cNvPr id="36" name="楕円 35">
            <a:extLst>
              <a:ext uri="{FF2B5EF4-FFF2-40B4-BE49-F238E27FC236}">
                <a16:creationId xmlns:a16="http://schemas.microsoft.com/office/drawing/2014/main" id="{9DAABFAF-0C54-4E57-B197-6275FE1A53D4}"/>
              </a:ext>
            </a:extLst>
          </p:cNvPr>
          <p:cNvSpPr/>
          <p:nvPr/>
        </p:nvSpPr>
        <p:spPr>
          <a:xfrm>
            <a:off x="51107" y="1734318"/>
            <a:ext cx="423814" cy="45337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１</a:t>
            </a:r>
          </a:p>
        </p:txBody>
      </p:sp>
      <p:sp>
        <p:nvSpPr>
          <p:cNvPr id="37" name="楕円 36">
            <a:extLst>
              <a:ext uri="{FF2B5EF4-FFF2-40B4-BE49-F238E27FC236}">
                <a16:creationId xmlns:a16="http://schemas.microsoft.com/office/drawing/2014/main" id="{A7221C65-4A44-48F8-B4D9-B18EE3939B4F}"/>
              </a:ext>
            </a:extLst>
          </p:cNvPr>
          <p:cNvSpPr/>
          <p:nvPr/>
        </p:nvSpPr>
        <p:spPr>
          <a:xfrm>
            <a:off x="45507" y="3978349"/>
            <a:ext cx="423814" cy="45337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２</a:t>
            </a:r>
          </a:p>
        </p:txBody>
      </p:sp>
      <p:sp>
        <p:nvSpPr>
          <p:cNvPr id="38" name="吹き出し: 角を丸めた四角形 37">
            <a:extLst>
              <a:ext uri="{FF2B5EF4-FFF2-40B4-BE49-F238E27FC236}">
                <a16:creationId xmlns:a16="http://schemas.microsoft.com/office/drawing/2014/main" id="{6A4CC42C-512F-4FBE-AC48-1C4F6FB34F33}"/>
              </a:ext>
            </a:extLst>
          </p:cNvPr>
          <p:cNvSpPr/>
          <p:nvPr/>
        </p:nvSpPr>
        <p:spPr>
          <a:xfrm>
            <a:off x="5542877" y="1870774"/>
            <a:ext cx="3570127" cy="366536"/>
          </a:xfrm>
          <a:prstGeom prst="wedgeRoundRectCallout">
            <a:avLst>
              <a:gd name="adj1" fmla="val -28452"/>
              <a:gd name="adj2" fmla="val -81026"/>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あるいは、他部署と協力して補完しやすい</a:t>
            </a:r>
            <a:endParaRPr kumimoji="1" lang="en-US" altLang="ja-JP" sz="1600" dirty="0"/>
          </a:p>
        </p:txBody>
      </p:sp>
    </p:spTree>
    <p:extLst>
      <p:ext uri="{BB962C8B-B14F-4D97-AF65-F5344CB8AC3E}">
        <p14:creationId xmlns:p14="http://schemas.microsoft.com/office/powerpoint/2010/main" val="271503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84CC12CB-5FE6-4A8F-99D3-374AD972B678}"/>
              </a:ext>
            </a:extLst>
          </p:cNvPr>
          <p:cNvSpPr/>
          <p:nvPr/>
        </p:nvSpPr>
        <p:spPr>
          <a:xfrm>
            <a:off x="291366" y="1722627"/>
            <a:ext cx="8576188" cy="1246663"/>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29</a:t>
            </a:fld>
            <a:endParaRPr lang="ja-JP" altLang="en-US"/>
          </a:p>
        </p:txBody>
      </p:sp>
      <p:sp>
        <p:nvSpPr>
          <p:cNvPr id="6" name="タイトル 1"/>
          <p:cNvSpPr>
            <a:spLocks noGrp="1"/>
          </p:cNvSpPr>
          <p:nvPr>
            <p:ph type="title"/>
          </p:nvPr>
        </p:nvSpPr>
        <p:spPr>
          <a:xfrm>
            <a:off x="223641" y="247715"/>
            <a:ext cx="8463160" cy="483454"/>
          </a:xfrm>
        </p:spPr>
        <p:txBody>
          <a:bodyPr/>
          <a:lstStyle/>
          <a:p>
            <a:r>
              <a:rPr lang="ja-JP" altLang="en-US" dirty="0"/>
              <a:t>イノベの</a:t>
            </a:r>
            <a:r>
              <a:rPr lang="en-US" altLang="ja-JP" dirty="0"/>
              <a:t>AI</a:t>
            </a:r>
            <a:r>
              <a:rPr lang="ja-JP" altLang="en-US" dirty="0"/>
              <a:t>人材の現状</a:t>
            </a:r>
            <a:endParaRPr kumimoji="1" lang="ja-JP" altLang="en-US" sz="2000" dirty="0"/>
          </a:p>
        </p:txBody>
      </p:sp>
      <p:pic>
        <p:nvPicPr>
          <p:cNvPr id="11268" name="Picture 4" descr="undefined">
            <a:extLst>
              <a:ext uri="{FF2B5EF4-FFF2-40B4-BE49-F238E27FC236}">
                <a16:creationId xmlns:a16="http://schemas.microsoft.com/office/drawing/2014/main" id="{A3E3B0DA-16FB-4784-B887-FAE7576159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3236" y="4747027"/>
            <a:ext cx="810261" cy="1164075"/>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FB0F9BF4-7355-4495-85E8-57C0AD1D08B9}"/>
              </a:ext>
            </a:extLst>
          </p:cNvPr>
          <p:cNvSpPr txBox="1"/>
          <p:nvPr/>
        </p:nvSpPr>
        <p:spPr>
          <a:xfrm>
            <a:off x="726488" y="5915763"/>
            <a:ext cx="1483755" cy="338554"/>
          </a:xfrm>
          <a:prstGeom prst="rect">
            <a:avLst/>
          </a:prstGeom>
          <a:noFill/>
        </p:spPr>
        <p:txBody>
          <a:bodyPr wrap="square" rtlCol="0">
            <a:spAutoFit/>
          </a:bodyPr>
          <a:lstStyle/>
          <a:p>
            <a:pPr algn="ctr"/>
            <a:r>
              <a:rPr kumimoji="1" lang="en-US" altLang="ja-JP" sz="1600" dirty="0"/>
              <a:t>PRML</a:t>
            </a:r>
            <a:r>
              <a:rPr kumimoji="1" lang="en-US" altLang="ja-JP" sz="1400" dirty="0"/>
              <a:t>(2012)</a:t>
            </a:r>
            <a:endParaRPr kumimoji="1" lang="ja-JP" altLang="en-US" sz="1600" dirty="0"/>
          </a:p>
        </p:txBody>
      </p:sp>
      <p:pic>
        <p:nvPicPr>
          <p:cNvPr id="11270" name="Picture 6" descr="http://ankokudan.org/d/dl/goodssmall/093s.jpg">
            <a:extLst>
              <a:ext uri="{FF2B5EF4-FFF2-40B4-BE49-F238E27FC236}">
                <a16:creationId xmlns:a16="http://schemas.microsoft.com/office/drawing/2014/main" id="{E7035483-D381-4E62-99EA-2C88AA847E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6745" y="4751326"/>
            <a:ext cx="816744" cy="115977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55B224A-0446-4390-9155-9E6C13AE32A5}"/>
              </a:ext>
            </a:extLst>
          </p:cNvPr>
          <p:cNvSpPr txBox="1"/>
          <p:nvPr/>
        </p:nvSpPr>
        <p:spPr>
          <a:xfrm>
            <a:off x="2396023" y="5915763"/>
            <a:ext cx="1458187" cy="338554"/>
          </a:xfrm>
          <a:prstGeom prst="rect">
            <a:avLst/>
          </a:prstGeom>
          <a:noFill/>
        </p:spPr>
        <p:txBody>
          <a:bodyPr wrap="square" rtlCol="0">
            <a:spAutoFit/>
          </a:bodyPr>
          <a:lstStyle/>
          <a:p>
            <a:pPr algn="ctr"/>
            <a:r>
              <a:rPr kumimoji="1" lang="en-US" altLang="ja-JP" sz="1600" dirty="0"/>
              <a:t>PRML</a:t>
            </a:r>
            <a:r>
              <a:rPr kumimoji="1" lang="ja-JP" altLang="en-US" sz="1600" dirty="0">
                <a:solidFill>
                  <a:srgbClr val="FF0000"/>
                </a:solidFill>
              </a:rPr>
              <a:t>解説本</a:t>
            </a:r>
          </a:p>
        </p:txBody>
      </p:sp>
      <p:pic>
        <p:nvPicPr>
          <p:cNvPr id="11272" name="Picture 8" descr="https://images-na.ssl-images-amazon.com/images/I/41hr8x0k4HL._SX340_BO1,204,203,200_.jpg">
            <a:extLst>
              <a:ext uri="{FF2B5EF4-FFF2-40B4-BE49-F238E27FC236}">
                <a16:creationId xmlns:a16="http://schemas.microsoft.com/office/drawing/2014/main" id="{61A8F005-9C87-4E2C-A7A5-E35E8355E6D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14420" y="4747027"/>
            <a:ext cx="797823" cy="1164075"/>
          </a:xfrm>
          <a:prstGeom prst="rect">
            <a:avLst/>
          </a:prstGeom>
          <a:noFill/>
          <a:extLst>
            <a:ext uri="{909E8E84-426E-40DD-AFC4-6F175D3DCCD1}">
              <a14:hiddenFill xmlns:a14="http://schemas.microsoft.com/office/drawing/2010/main">
                <a:solidFill>
                  <a:srgbClr val="FFFFFF"/>
                </a:solidFill>
              </a14:hiddenFill>
            </a:ext>
          </a:extLst>
        </p:spPr>
      </p:pic>
      <p:sp>
        <p:nvSpPr>
          <p:cNvPr id="13" name="テキスト ボックス 12">
            <a:extLst>
              <a:ext uri="{FF2B5EF4-FFF2-40B4-BE49-F238E27FC236}">
                <a16:creationId xmlns:a16="http://schemas.microsoft.com/office/drawing/2014/main" id="{CA297414-554D-4269-90B4-71DE0F91FEBF}"/>
              </a:ext>
            </a:extLst>
          </p:cNvPr>
          <p:cNvSpPr txBox="1"/>
          <p:nvPr/>
        </p:nvSpPr>
        <p:spPr>
          <a:xfrm>
            <a:off x="4791858" y="5915763"/>
            <a:ext cx="2087030" cy="338554"/>
          </a:xfrm>
          <a:prstGeom prst="rect">
            <a:avLst/>
          </a:prstGeom>
          <a:noFill/>
        </p:spPr>
        <p:txBody>
          <a:bodyPr wrap="square" rtlCol="0">
            <a:spAutoFit/>
          </a:bodyPr>
          <a:lstStyle/>
          <a:p>
            <a:pPr algn="ctr"/>
            <a:r>
              <a:rPr kumimoji="1" lang="en-US" altLang="ja-JP" sz="1600" dirty="0"/>
              <a:t>MLP</a:t>
            </a:r>
            <a:r>
              <a:rPr kumimoji="1" lang="ja-JP" altLang="en-US" sz="1600" dirty="0"/>
              <a:t>シリーズ</a:t>
            </a:r>
            <a:r>
              <a:rPr kumimoji="1" lang="en-US" altLang="ja-JP" sz="1400" dirty="0"/>
              <a:t>(2015</a:t>
            </a:r>
            <a:r>
              <a:rPr kumimoji="1" lang="ja-JP" altLang="en-US" sz="1400" dirty="0"/>
              <a:t>～</a:t>
            </a:r>
            <a:r>
              <a:rPr kumimoji="1" lang="en-US" altLang="ja-JP" sz="1400" dirty="0"/>
              <a:t>)</a:t>
            </a:r>
            <a:endParaRPr kumimoji="1" lang="ja-JP" altLang="en-US" sz="1600" dirty="0"/>
          </a:p>
        </p:txBody>
      </p:sp>
      <p:sp>
        <p:nvSpPr>
          <p:cNvPr id="12" name="タイトル 1">
            <a:extLst>
              <a:ext uri="{FF2B5EF4-FFF2-40B4-BE49-F238E27FC236}">
                <a16:creationId xmlns:a16="http://schemas.microsoft.com/office/drawing/2014/main" id="{15326B2C-D838-4AE0-8DF3-84B54A5B27C5}"/>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2. AI</a:t>
            </a:r>
            <a:r>
              <a:rPr lang="ja-JP" altLang="en-US" sz="1800" dirty="0"/>
              <a:t>人材育成の課題</a:t>
            </a:r>
            <a:endParaRPr lang="en-US" altLang="ja-JP" sz="1800" dirty="0"/>
          </a:p>
        </p:txBody>
      </p:sp>
      <p:sp>
        <p:nvSpPr>
          <p:cNvPr id="14" name="楕円 13">
            <a:extLst>
              <a:ext uri="{FF2B5EF4-FFF2-40B4-BE49-F238E27FC236}">
                <a16:creationId xmlns:a16="http://schemas.microsoft.com/office/drawing/2014/main" id="{CB61CEA4-217E-4BF4-AADF-54C38A335A5D}"/>
              </a:ext>
            </a:extLst>
          </p:cNvPr>
          <p:cNvSpPr/>
          <p:nvPr/>
        </p:nvSpPr>
        <p:spPr>
          <a:xfrm>
            <a:off x="79460" y="1498166"/>
            <a:ext cx="423814" cy="45337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１</a:t>
            </a:r>
          </a:p>
        </p:txBody>
      </p:sp>
      <p:sp>
        <p:nvSpPr>
          <p:cNvPr id="16" name="テキスト ボックス 15">
            <a:extLst>
              <a:ext uri="{FF2B5EF4-FFF2-40B4-BE49-F238E27FC236}">
                <a16:creationId xmlns:a16="http://schemas.microsoft.com/office/drawing/2014/main" id="{5DAFC8C7-2DF8-429B-AF5D-07A5B8BC14C2}"/>
              </a:ext>
            </a:extLst>
          </p:cNvPr>
          <p:cNvSpPr txBox="1"/>
          <p:nvPr/>
        </p:nvSpPr>
        <p:spPr>
          <a:xfrm>
            <a:off x="2080086" y="1739104"/>
            <a:ext cx="4913684" cy="369332"/>
          </a:xfrm>
          <a:prstGeom prst="rect">
            <a:avLst/>
          </a:prstGeom>
          <a:noFill/>
        </p:spPr>
        <p:txBody>
          <a:bodyPr wrap="square" rtlCol="0">
            <a:spAutoFit/>
          </a:bodyPr>
          <a:lstStyle/>
          <a:p>
            <a:pPr algn="ctr"/>
            <a:r>
              <a:rPr lang="en-US" altLang="ja-JP" b="1" dirty="0"/>
              <a:t>OJT</a:t>
            </a:r>
            <a:r>
              <a:rPr lang="ja-JP" altLang="en-US" b="1" dirty="0"/>
              <a:t>で得た、断片的な経験に依存する方法が主流</a:t>
            </a:r>
            <a:endParaRPr kumimoji="1" lang="ja-JP" altLang="en-US" b="1" dirty="0"/>
          </a:p>
        </p:txBody>
      </p:sp>
      <p:sp>
        <p:nvSpPr>
          <p:cNvPr id="17" name="テキスト ボックス 16">
            <a:extLst>
              <a:ext uri="{FF2B5EF4-FFF2-40B4-BE49-F238E27FC236}">
                <a16:creationId xmlns:a16="http://schemas.microsoft.com/office/drawing/2014/main" id="{7E8084C7-FE3A-41A4-980C-271A2DB6409B}"/>
              </a:ext>
            </a:extLst>
          </p:cNvPr>
          <p:cNvSpPr txBox="1"/>
          <p:nvPr/>
        </p:nvSpPr>
        <p:spPr>
          <a:xfrm>
            <a:off x="306743" y="2045288"/>
            <a:ext cx="8502162"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エネルギー・生産プロセス系だけでなく、</a:t>
            </a:r>
            <a:r>
              <a:rPr kumimoji="1" lang="ja-JP" altLang="en-US" dirty="0">
                <a:solidFill>
                  <a:schemeClr val="accent4"/>
                </a:solidFill>
              </a:rPr>
              <a:t>バイオ・マテリアル分野でも</a:t>
            </a:r>
            <a:r>
              <a:rPr lang="ja-JP" altLang="en-US" dirty="0">
                <a:solidFill>
                  <a:schemeClr val="accent4"/>
                </a:solidFill>
              </a:rPr>
              <a:t>、解析案件は増加</a:t>
            </a:r>
            <a:endParaRPr lang="en-US" altLang="ja-JP" dirty="0">
              <a:solidFill>
                <a:schemeClr val="accent4"/>
              </a:solidFill>
            </a:endParaRPr>
          </a:p>
          <a:p>
            <a:pPr marL="285750" indent="-285750">
              <a:buClr>
                <a:schemeClr val="tx1"/>
              </a:buClr>
              <a:buFont typeface="Wingdings" panose="05000000000000000000" pitchFamily="2" charset="2"/>
              <a:buChar char="Ø"/>
            </a:pPr>
            <a:r>
              <a:rPr lang="ja-JP" altLang="en-US" dirty="0"/>
              <a:t>単なるプロセスデータだけでなく、</a:t>
            </a:r>
            <a:r>
              <a:rPr lang="ja-JP" altLang="en-US" dirty="0">
                <a:solidFill>
                  <a:schemeClr val="accent4"/>
                </a:solidFill>
              </a:rPr>
              <a:t>画像・音声・言語などデータが多様化していく</a:t>
            </a:r>
            <a:endParaRPr lang="en-US" altLang="ja-JP" dirty="0">
              <a:solidFill>
                <a:schemeClr val="accent4"/>
              </a:solidFill>
            </a:endParaRPr>
          </a:p>
          <a:p>
            <a:pPr marL="285750" indent="-285750">
              <a:buFont typeface="Wingdings" panose="05000000000000000000" pitchFamily="2" charset="2"/>
              <a:buChar char="Ø"/>
            </a:pPr>
            <a:r>
              <a:rPr kumimoji="1" lang="ja-JP" altLang="en-US" dirty="0"/>
              <a:t>最近は、</a:t>
            </a:r>
            <a:r>
              <a:rPr kumimoji="1" lang="ja-JP" altLang="en-US" dirty="0">
                <a:solidFill>
                  <a:schemeClr val="accent4"/>
                </a:solidFill>
              </a:rPr>
              <a:t>経験の浅い若手が解析を進める</a:t>
            </a:r>
            <a:r>
              <a:rPr kumimoji="1" lang="ja-JP" altLang="en-US" dirty="0"/>
              <a:t>ことが増えてきた</a:t>
            </a:r>
          </a:p>
        </p:txBody>
      </p:sp>
      <p:sp>
        <p:nvSpPr>
          <p:cNvPr id="19" name="正方形/長方形 18">
            <a:extLst>
              <a:ext uri="{FF2B5EF4-FFF2-40B4-BE49-F238E27FC236}">
                <a16:creationId xmlns:a16="http://schemas.microsoft.com/office/drawing/2014/main" id="{72AEC7D3-127B-43DE-80E8-DE660F46F6DE}"/>
              </a:ext>
            </a:extLst>
          </p:cNvPr>
          <p:cNvSpPr/>
          <p:nvPr/>
        </p:nvSpPr>
        <p:spPr>
          <a:xfrm>
            <a:off x="291366" y="3229192"/>
            <a:ext cx="8576188" cy="1124188"/>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C0B143D9-8044-43CC-B76F-3499A90D2413}"/>
              </a:ext>
            </a:extLst>
          </p:cNvPr>
          <p:cNvSpPr/>
          <p:nvPr/>
        </p:nvSpPr>
        <p:spPr>
          <a:xfrm>
            <a:off x="79460" y="2997643"/>
            <a:ext cx="423814" cy="453377"/>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t>２</a:t>
            </a:r>
          </a:p>
        </p:txBody>
      </p:sp>
      <p:sp>
        <p:nvSpPr>
          <p:cNvPr id="21" name="テキスト ボックス 20">
            <a:extLst>
              <a:ext uri="{FF2B5EF4-FFF2-40B4-BE49-F238E27FC236}">
                <a16:creationId xmlns:a16="http://schemas.microsoft.com/office/drawing/2014/main" id="{F79E92F7-6B57-40AA-9C46-554A6ED7C9A3}"/>
              </a:ext>
            </a:extLst>
          </p:cNvPr>
          <p:cNvSpPr txBox="1"/>
          <p:nvPr/>
        </p:nvSpPr>
        <p:spPr>
          <a:xfrm>
            <a:off x="1621659" y="3310520"/>
            <a:ext cx="5830538" cy="369332"/>
          </a:xfrm>
          <a:prstGeom prst="rect">
            <a:avLst/>
          </a:prstGeom>
          <a:noFill/>
        </p:spPr>
        <p:txBody>
          <a:bodyPr wrap="square" rtlCol="0">
            <a:spAutoFit/>
          </a:bodyPr>
          <a:lstStyle/>
          <a:p>
            <a:pPr algn="ctr"/>
            <a:r>
              <a:rPr lang="en-US" altLang="ja-JP" b="1" dirty="0"/>
              <a:t>AI</a:t>
            </a:r>
            <a:r>
              <a:rPr lang="ja-JP" altLang="en-US" b="1" dirty="0"/>
              <a:t>系の論文を読み、理論を十分に理解できる人材が少ない</a:t>
            </a:r>
            <a:endParaRPr kumimoji="1" lang="ja-JP" altLang="en-US" b="1" dirty="0"/>
          </a:p>
        </p:txBody>
      </p:sp>
      <p:sp>
        <p:nvSpPr>
          <p:cNvPr id="24" name="テキスト ボックス 23">
            <a:extLst>
              <a:ext uri="{FF2B5EF4-FFF2-40B4-BE49-F238E27FC236}">
                <a16:creationId xmlns:a16="http://schemas.microsoft.com/office/drawing/2014/main" id="{892E7CCD-5640-4723-982B-961319114B36}"/>
              </a:ext>
            </a:extLst>
          </p:cNvPr>
          <p:cNvSpPr txBox="1"/>
          <p:nvPr/>
        </p:nvSpPr>
        <p:spPr>
          <a:xfrm>
            <a:off x="306743" y="3639677"/>
            <a:ext cx="8560812" cy="646331"/>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ja-JP" altLang="en-US" dirty="0">
                <a:solidFill>
                  <a:schemeClr val="accent4"/>
                </a:solidFill>
              </a:rPr>
              <a:t>自主的に基礎を学習</a:t>
            </a:r>
            <a:r>
              <a:rPr kumimoji="1" lang="ja-JP" altLang="en-US" dirty="0">
                <a:solidFill>
                  <a:schemeClr val="accent4"/>
                </a:solidFill>
              </a:rPr>
              <a:t>して補うしかない</a:t>
            </a:r>
            <a:r>
              <a:rPr kumimoji="1" lang="ja-JP" altLang="en-US" dirty="0"/>
              <a:t>が、</a:t>
            </a:r>
            <a:r>
              <a:rPr kumimoji="1" lang="en-US" altLang="ja-JP" dirty="0"/>
              <a:t>(</a:t>
            </a:r>
            <a:r>
              <a:rPr kumimoji="1" lang="ja-JP" altLang="en-US" dirty="0"/>
              <a:t>多分</a:t>
            </a:r>
            <a:r>
              <a:rPr kumimoji="1" lang="en-US" altLang="ja-JP" dirty="0"/>
              <a:t>)</a:t>
            </a:r>
            <a:r>
              <a:rPr kumimoji="1" lang="ja-JP" altLang="en-US" dirty="0"/>
              <a:t>それは少ない</a:t>
            </a:r>
            <a:endParaRPr lang="en-US" altLang="ja-JP" dirty="0"/>
          </a:p>
          <a:p>
            <a:pPr marL="285750" indent="-285750">
              <a:buFont typeface="Wingdings" panose="05000000000000000000" pitchFamily="2" charset="2"/>
              <a:buChar char="Ø"/>
            </a:pPr>
            <a:r>
              <a:rPr lang="en-US" altLang="ja-JP" dirty="0"/>
              <a:t>30</a:t>
            </a:r>
            <a:r>
              <a:rPr lang="ja-JP" altLang="en-US" dirty="0"/>
              <a:t>代後半～</a:t>
            </a:r>
            <a:r>
              <a:rPr lang="ja-JP" altLang="en-US" dirty="0" err="1"/>
              <a:t>の</a:t>
            </a:r>
            <a:r>
              <a:rPr lang="ja-JP" altLang="en-US" dirty="0"/>
              <a:t>経験者は</a:t>
            </a:r>
            <a:r>
              <a:rPr kumimoji="1" lang="en-US" altLang="ja-JP" dirty="0"/>
              <a:t>PRML</a:t>
            </a:r>
            <a:r>
              <a:rPr kumimoji="1" lang="ja-JP" altLang="en-US" dirty="0"/>
              <a:t>を推奨するが、</a:t>
            </a:r>
            <a:r>
              <a:rPr kumimoji="1" lang="ja-JP" altLang="en-US" dirty="0">
                <a:solidFill>
                  <a:schemeClr val="accent4"/>
                </a:solidFill>
              </a:rPr>
              <a:t>初学者向けでなく、情報も古くなってきた</a:t>
            </a:r>
            <a:endParaRPr kumimoji="1" lang="en-US" altLang="ja-JP" dirty="0">
              <a:solidFill>
                <a:schemeClr val="accent4"/>
              </a:solidFill>
            </a:endParaRPr>
          </a:p>
        </p:txBody>
      </p:sp>
      <p:sp>
        <p:nvSpPr>
          <p:cNvPr id="25" name="テキスト ボックス 24">
            <a:extLst>
              <a:ext uri="{FF2B5EF4-FFF2-40B4-BE49-F238E27FC236}">
                <a16:creationId xmlns:a16="http://schemas.microsoft.com/office/drawing/2014/main" id="{43525DF3-BB0B-4469-AF65-DD37EB480C7C}"/>
              </a:ext>
            </a:extLst>
          </p:cNvPr>
          <p:cNvSpPr txBox="1"/>
          <p:nvPr/>
        </p:nvSpPr>
        <p:spPr>
          <a:xfrm>
            <a:off x="4872825" y="4401042"/>
            <a:ext cx="4012126" cy="307777"/>
          </a:xfrm>
          <a:prstGeom prst="rect">
            <a:avLst/>
          </a:prstGeom>
          <a:noFill/>
        </p:spPr>
        <p:txBody>
          <a:bodyPr wrap="square" rtlCol="0">
            <a:spAutoFit/>
          </a:bodyPr>
          <a:lstStyle/>
          <a:p>
            <a:pPr algn="ctr"/>
            <a:r>
              <a:rPr lang="ja-JP" altLang="en-US" sz="1400" dirty="0"/>
              <a:t>ここ数年で、初学者向けの良書が増えたのも事実</a:t>
            </a:r>
            <a:endParaRPr kumimoji="1" lang="ja-JP" altLang="en-US" sz="1400" dirty="0"/>
          </a:p>
        </p:txBody>
      </p:sp>
      <p:pic>
        <p:nvPicPr>
          <p:cNvPr id="2" name="図 1">
            <a:extLst>
              <a:ext uri="{FF2B5EF4-FFF2-40B4-BE49-F238E27FC236}">
                <a16:creationId xmlns:a16="http://schemas.microsoft.com/office/drawing/2014/main" id="{3F972B0F-7910-4104-B5FD-74639EB80C08}"/>
              </a:ext>
            </a:extLst>
          </p:cNvPr>
          <p:cNvPicPr>
            <a:picLocks noChangeAspect="1"/>
          </p:cNvPicPr>
          <p:nvPr/>
        </p:nvPicPr>
        <p:blipFill>
          <a:blip r:embed="rId5"/>
          <a:stretch>
            <a:fillRect/>
          </a:stretch>
        </p:blipFill>
        <p:spPr>
          <a:xfrm>
            <a:off x="7395133" y="4748515"/>
            <a:ext cx="776932" cy="1165398"/>
          </a:xfrm>
          <a:prstGeom prst="rect">
            <a:avLst/>
          </a:prstGeom>
        </p:spPr>
      </p:pic>
      <p:sp>
        <p:nvSpPr>
          <p:cNvPr id="26" name="テキスト ボックス 25">
            <a:extLst>
              <a:ext uri="{FF2B5EF4-FFF2-40B4-BE49-F238E27FC236}">
                <a16:creationId xmlns:a16="http://schemas.microsoft.com/office/drawing/2014/main" id="{86C17AFE-69BD-40F2-9659-A4B8508CF649}"/>
              </a:ext>
            </a:extLst>
          </p:cNvPr>
          <p:cNvSpPr txBox="1"/>
          <p:nvPr/>
        </p:nvSpPr>
        <p:spPr>
          <a:xfrm>
            <a:off x="6712744" y="5915763"/>
            <a:ext cx="2261176" cy="338554"/>
          </a:xfrm>
          <a:prstGeom prst="rect">
            <a:avLst/>
          </a:prstGeom>
          <a:noFill/>
        </p:spPr>
        <p:txBody>
          <a:bodyPr wrap="square" rtlCol="0">
            <a:spAutoFit/>
          </a:bodyPr>
          <a:lstStyle/>
          <a:p>
            <a:pPr algn="ctr"/>
            <a:r>
              <a:rPr kumimoji="1" lang="ja-JP" altLang="en-US" sz="1600" dirty="0"/>
              <a:t>ゼロからシリーズ</a:t>
            </a:r>
            <a:r>
              <a:rPr kumimoji="1" lang="en-US" altLang="ja-JP" sz="1400" dirty="0"/>
              <a:t>(2016</a:t>
            </a:r>
            <a:r>
              <a:rPr kumimoji="1" lang="ja-JP" altLang="en-US" sz="1400" dirty="0"/>
              <a:t>～</a:t>
            </a:r>
            <a:r>
              <a:rPr kumimoji="1" lang="en-US" altLang="ja-JP" sz="1400" dirty="0"/>
              <a:t>)</a:t>
            </a:r>
            <a:endParaRPr kumimoji="1" lang="ja-JP" altLang="en-US" sz="1600" dirty="0"/>
          </a:p>
        </p:txBody>
      </p:sp>
      <p:sp>
        <p:nvSpPr>
          <p:cNvPr id="27" name="コンテンツ プレースホルダー 2">
            <a:extLst>
              <a:ext uri="{FF2B5EF4-FFF2-40B4-BE49-F238E27FC236}">
                <a16:creationId xmlns:a16="http://schemas.microsoft.com/office/drawing/2014/main" id="{9902444A-1E89-4D26-A708-DF893DF1C2A8}"/>
              </a:ext>
            </a:extLst>
          </p:cNvPr>
          <p:cNvSpPr txBox="1">
            <a:spLocks/>
          </p:cNvSpPr>
          <p:nvPr/>
        </p:nvSpPr>
        <p:spPr>
          <a:xfrm>
            <a:off x="0" y="875203"/>
            <a:ext cx="9144000" cy="496551"/>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solidFill>
                  <a:schemeClr val="accent2"/>
                </a:solidFill>
              </a:rPr>
              <a:t>データサイエンス力</a:t>
            </a:r>
            <a:r>
              <a:rPr lang="ja-JP" altLang="en-US" dirty="0"/>
              <a:t>の高さに疑問</a:t>
            </a:r>
            <a:endParaRPr lang="en-US" altLang="ja-JP" dirty="0"/>
          </a:p>
        </p:txBody>
      </p:sp>
      <p:sp>
        <p:nvSpPr>
          <p:cNvPr id="23" name="テキスト ボックス 22">
            <a:extLst>
              <a:ext uri="{FF2B5EF4-FFF2-40B4-BE49-F238E27FC236}">
                <a16:creationId xmlns:a16="http://schemas.microsoft.com/office/drawing/2014/main" id="{5B64B3E1-1F52-4F20-B94C-BD7E23D33FCC}"/>
              </a:ext>
            </a:extLst>
          </p:cNvPr>
          <p:cNvSpPr txBox="1"/>
          <p:nvPr/>
        </p:nvSpPr>
        <p:spPr>
          <a:xfrm>
            <a:off x="4990215" y="881614"/>
            <a:ext cx="4153785" cy="523220"/>
          </a:xfrm>
          <a:prstGeom prst="rect">
            <a:avLst/>
          </a:prstGeom>
          <a:noFill/>
        </p:spPr>
        <p:txBody>
          <a:bodyPr wrap="square" rtlCol="0">
            <a:spAutoFit/>
          </a:bodyPr>
          <a:lstStyle/>
          <a:p>
            <a:pPr algn="ctr"/>
            <a:r>
              <a:rPr kumimoji="1" lang="en-US" altLang="ja-JP" sz="1400" dirty="0"/>
              <a:t>2016</a:t>
            </a:r>
            <a:r>
              <a:rPr kumimoji="1" lang="ja-JP" altLang="en-US" sz="1400" dirty="0"/>
              <a:t>年頃までデータ解析で活躍していたイノベメンベーは、三大スキルセットを有していた</a:t>
            </a:r>
            <a:endParaRPr kumimoji="1" lang="ja-JP" altLang="en-US" sz="1600" dirty="0"/>
          </a:p>
        </p:txBody>
      </p:sp>
      <p:sp>
        <p:nvSpPr>
          <p:cNvPr id="28" name="テキスト ボックス 27">
            <a:extLst>
              <a:ext uri="{FF2B5EF4-FFF2-40B4-BE49-F238E27FC236}">
                <a16:creationId xmlns:a16="http://schemas.microsoft.com/office/drawing/2014/main" id="{40861E32-C1ED-436E-A88D-AD2BD3289638}"/>
              </a:ext>
            </a:extLst>
          </p:cNvPr>
          <p:cNvSpPr txBox="1"/>
          <p:nvPr/>
        </p:nvSpPr>
        <p:spPr>
          <a:xfrm>
            <a:off x="443095" y="4404174"/>
            <a:ext cx="4012126" cy="307777"/>
          </a:xfrm>
          <a:prstGeom prst="rect">
            <a:avLst/>
          </a:prstGeom>
          <a:noFill/>
        </p:spPr>
        <p:txBody>
          <a:bodyPr wrap="square" rtlCol="0">
            <a:spAutoFit/>
          </a:bodyPr>
          <a:lstStyle/>
          <a:p>
            <a:pPr algn="ctr"/>
            <a:r>
              <a:rPr lang="ja-JP" altLang="en-US" sz="1400" dirty="0"/>
              <a:t>良書だが、基礎知識がないとかなり苦労しやすい</a:t>
            </a:r>
            <a:endParaRPr kumimoji="1" lang="ja-JP" altLang="en-US" sz="1400" dirty="0"/>
          </a:p>
        </p:txBody>
      </p:sp>
    </p:spTree>
    <p:extLst>
      <p:ext uri="{BB962C8B-B14F-4D97-AF65-F5344CB8AC3E}">
        <p14:creationId xmlns:p14="http://schemas.microsoft.com/office/powerpoint/2010/main" val="197639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ja-JP" altLang="en-US" dirty="0"/>
              <a:t>合格</a:t>
            </a:r>
            <a:r>
              <a:rPr lang="ja-JP" altLang="en-US" dirty="0"/>
              <a:t>しました</a:t>
            </a:r>
            <a:endParaRPr kumimoji="1" lang="ja-JP" altLang="en-US" dirty="0"/>
          </a:p>
        </p:txBody>
      </p:sp>
      <p:sp>
        <p:nvSpPr>
          <p:cNvPr id="22" name="コンテンツ プレースホルダー 2"/>
          <p:cNvSpPr txBox="1">
            <a:spLocks/>
          </p:cNvSpPr>
          <p:nvPr/>
        </p:nvSpPr>
        <p:spPr>
          <a:xfrm>
            <a:off x="0" y="868311"/>
            <a:ext cx="9144000" cy="638371"/>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JDLA E</a:t>
            </a:r>
            <a:r>
              <a:rPr lang="ja-JP" altLang="en-US" dirty="0"/>
              <a:t>資格試験を</a:t>
            </a:r>
            <a:r>
              <a:rPr lang="en-US" altLang="ja-JP" dirty="0"/>
              <a:t>2</a:t>
            </a:r>
            <a:r>
              <a:rPr lang="ja-JP" altLang="en-US" dirty="0"/>
              <a:t>月</a:t>
            </a:r>
            <a:r>
              <a:rPr lang="en-US" altLang="ja-JP" dirty="0"/>
              <a:t>20</a:t>
            </a:r>
            <a:r>
              <a:rPr lang="ja-JP" altLang="en-US" dirty="0"/>
              <a:t>日に受験し、合格しました。</a:t>
            </a:r>
            <a:endParaRPr lang="en-US" altLang="ja-JP" dirty="0"/>
          </a:p>
        </p:txBody>
      </p:sp>
      <p:sp>
        <p:nvSpPr>
          <p:cNvPr id="7" name="タイトル 1">
            <a:extLst>
              <a:ext uri="{FF2B5EF4-FFF2-40B4-BE49-F238E27FC236}">
                <a16:creationId xmlns:a16="http://schemas.microsoft.com/office/drawing/2014/main" id="{CE387EC8-F449-4CCE-9B91-07ECEE4E7057}"/>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endParaRPr lang="en-US" altLang="ja-JP" sz="1800" dirty="0"/>
          </a:p>
        </p:txBody>
      </p:sp>
      <p:pic>
        <p:nvPicPr>
          <p:cNvPr id="16" name="図 15">
            <a:extLst>
              <a:ext uri="{FF2B5EF4-FFF2-40B4-BE49-F238E27FC236}">
                <a16:creationId xmlns:a16="http://schemas.microsoft.com/office/drawing/2014/main" id="{D36A507A-6EB2-4B4D-B817-6D082B620552}"/>
              </a:ext>
            </a:extLst>
          </p:cNvPr>
          <p:cNvPicPr>
            <a:picLocks noChangeAspect="1"/>
          </p:cNvPicPr>
          <p:nvPr/>
        </p:nvPicPr>
        <p:blipFill>
          <a:blip r:embed="rId2"/>
          <a:stretch>
            <a:fillRect/>
          </a:stretch>
        </p:blipFill>
        <p:spPr>
          <a:xfrm>
            <a:off x="223640" y="2303535"/>
            <a:ext cx="2342351" cy="3064537"/>
          </a:xfrm>
          <a:prstGeom prst="rect">
            <a:avLst/>
          </a:prstGeom>
        </p:spPr>
      </p:pic>
      <p:pic>
        <p:nvPicPr>
          <p:cNvPr id="3" name="図 2">
            <a:extLst>
              <a:ext uri="{FF2B5EF4-FFF2-40B4-BE49-F238E27FC236}">
                <a16:creationId xmlns:a16="http://schemas.microsoft.com/office/drawing/2014/main" id="{E75F6B23-E985-454E-9C5C-348A63310E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6373030" y="2741387"/>
            <a:ext cx="2693770" cy="2020328"/>
          </a:xfrm>
          <a:prstGeom prst="rect">
            <a:avLst/>
          </a:prstGeom>
        </p:spPr>
      </p:pic>
      <p:sp>
        <p:nvSpPr>
          <p:cNvPr id="9" name="テキスト ボックス 8">
            <a:extLst>
              <a:ext uri="{FF2B5EF4-FFF2-40B4-BE49-F238E27FC236}">
                <a16:creationId xmlns:a16="http://schemas.microsoft.com/office/drawing/2014/main" id="{478053E1-988C-4C75-8000-5A20C9102379}"/>
              </a:ext>
            </a:extLst>
          </p:cNvPr>
          <p:cNvSpPr txBox="1"/>
          <p:nvPr/>
        </p:nvSpPr>
        <p:spPr>
          <a:xfrm>
            <a:off x="6373868" y="1934203"/>
            <a:ext cx="2692093" cy="369332"/>
          </a:xfrm>
          <a:prstGeom prst="rect">
            <a:avLst/>
          </a:prstGeom>
          <a:noFill/>
        </p:spPr>
        <p:txBody>
          <a:bodyPr wrap="square" rtlCol="0">
            <a:spAutoFit/>
          </a:bodyPr>
          <a:lstStyle/>
          <a:p>
            <a:pPr algn="ctr"/>
            <a:r>
              <a:rPr kumimoji="1" lang="en-US" altLang="ja-JP" dirty="0"/>
              <a:t>2020</a:t>
            </a:r>
            <a:r>
              <a:rPr kumimoji="1" lang="ja-JP" altLang="en-US" dirty="0"/>
              <a:t>年</a:t>
            </a:r>
            <a:r>
              <a:rPr kumimoji="1" lang="en-US" altLang="ja-JP" dirty="0"/>
              <a:t>9</a:t>
            </a:r>
            <a:r>
              <a:rPr kumimoji="1" lang="ja-JP" altLang="en-US" dirty="0"/>
              <a:t>月に学位取得</a:t>
            </a:r>
          </a:p>
        </p:txBody>
      </p:sp>
      <p:pic>
        <p:nvPicPr>
          <p:cNvPr id="2" name="図 1">
            <a:extLst>
              <a:ext uri="{FF2B5EF4-FFF2-40B4-BE49-F238E27FC236}">
                <a16:creationId xmlns:a16="http://schemas.microsoft.com/office/drawing/2014/main" id="{62418DD1-33A8-44CC-8428-1B7CE9786C95}"/>
              </a:ext>
            </a:extLst>
          </p:cNvPr>
          <p:cNvPicPr>
            <a:picLocks noChangeAspect="1"/>
          </p:cNvPicPr>
          <p:nvPr/>
        </p:nvPicPr>
        <p:blipFill rotWithShape="1">
          <a:blip r:embed="rId4"/>
          <a:srcRect l="35814" t="13616" r="32538" b="13388"/>
          <a:stretch/>
        </p:blipFill>
        <p:spPr>
          <a:xfrm>
            <a:off x="3218545" y="2574137"/>
            <a:ext cx="2420255" cy="2165959"/>
          </a:xfrm>
          <a:prstGeom prst="rect">
            <a:avLst/>
          </a:prstGeom>
        </p:spPr>
      </p:pic>
      <p:sp>
        <p:nvSpPr>
          <p:cNvPr id="11" name="テキスト ボックス 10">
            <a:extLst>
              <a:ext uri="{FF2B5EF4-FFF2-40B4-BE49-F238E27FC236}">
                <a16:creationId xmlns:a16="http://schemas.microsoft.com/office/drawing/2014/main" id="{5C0E8FB2-9085-44BD-B237-513CF88BD7AC}"/>
              </a:ext>
            </a:extLst>
          </p:cNvPr>
          <p:cNvSpPr txBox="1"/>
          <p:nvPr/>
        </p:nvSpPr>
        <p:spPr>
          <a:xfrm>
            <a:off x="489571" y="1969429"/>
            <a:ext cx="1810487" cy="369332"/>
          </a:xfrm>
          <a:prstGeom prst="rect">
            <a:avLst/>
          </a:prstGeom>
          <a:noFill/>
        </p:spPr>
        <p:txBody>
          <a:bodyPr wrap="square" rtlCol="0">
            <a:spAutoFit/>
          </a:bodyPr>
          <a:lstStyle/>
          <a:p>
            <a:pPr algn="ctr"/>
            <a:r>
              <a:rPr kumimoji="1" lang="en-US" altLang="ja-JP" dirty="0"/>
              <a:t>E</a:t>
            </a:r>
            <a:r>
              <a:rPr lang="ja-JP" altLang="en-US" dirty="0"/>
              <a:t>資格合格証書</a:t>
            </a:r>
            <a:endParaRPr kumimoji="1" lang="ja-JP" altLang="en-US" dirty="0"/>
          </a:p>
        </p:txBody>
      </p:sp>
      <p:sp>
        <p:nvSpPr>
          <p:cNvPr id="12" name="テキスト ボックス 11">
            <a:extLst>
              <a:ext uri="{FF2B5EF4-FFF2-40B4-BE49-F238E27FC236}">
                <a16:creationId xmlns:a16="http://schemas.microsoft.com/office/drawing/2014/main" id="{8E3EA79C-0466-457E-9CBE-AD5ABE1470C7}"/>
              </a:ext>
            </a:extLst>
          </p:cNvPr>
          <p:cNvSpPr txBox="1"/>
          <p:nvPr/>
        </p:nvSpPr>
        <p:spPr>
          <a:xfrm>
            <a:off x="3201678" y="1967344"/>
            <a:ext cx="2606453" cy="369332"/>
          </a:xfrm>
          <a:prstGeom prst="rect">
            <a:avLst/>
          </a:prstGeom>
          <a:noFill/>
        </p:spPr>
        <p:txBody>
          <a:bodyPr wrap="square" rtlCol="0">
            <a:spAutoFit/>
          </a:bodyPr>
          <a:lstStyle/>
          <a:p>
            <a:pPr algn="ctr"/>
            <a:r>
              <a:rPr kumimoji="1" lang="ja-JP" altLang="en-US" dirty="0"/>
              <a:t>富士通ソフトウェアマスター</a:t>
            </a:r>
          </a:p>
        </p:txBody>
      </p:sp>
      <p:sp>
        <p:nvSpPr>
          <p:cNvPr id="13" name="テキスト ボックス 12">
            <a:extLst>
              <a:ext uri="{FF2B5EF4-FFF2-40B4-BE49-F238E27FC236}">
                <a16:creationId xmlns:a16="http://schemas.microsoft.com/office/drawing/2014/main" id="{7447A4B4-2290-48BB-A5F6-4FCE2113F9EF}"/>
              </a:ext>
            </a:extLst>
          </p:cNvPr>
          <p:cNvSpPr txBox="1"/>
          <p:nvPr/>
        </p:nvSpPr>
        <p:spPr>
          <a:xfrm>
            <a:off x="2573463" y="4763552"/>
            <a:ext cx="3867789" cy="584775"/>
          </a:xfrm>
          <a:prstGeom prst="rect">
            <a:avLst/>
          </a:prstGeom>
          <a:noFill/>
        </p:spPr>
        <p:txBody>
          <a:bodyPr wrap="square" rtlCol="0">
            <a:spAutoFit/>
          </a:bodyPr>
          <a:lstStyle/>
          <a:p>
            <a:pPr algn="ctr"/>
            <a:r>
              <a:rPr kumimoji="1" lang="en-US" altLang="ja-JP" sz="1600" dirty="0"/>
              <a:t>E</a:t>
            </a:r>
            <a:r>
              <a:rPr lang="ja-JP" altLang="en-US" sz="1600" dirty="0"/>
              <a:t>資格は、「</a:t>
            </a:r>
            <a:r>
              <a:rPr lang="en-US" altLang="ja-JP" sz="1600" dirty="0"/>
              <a:t>FUJITSU Certified Master AI</a:t>
            </a:r>
            <a:r>
              <a:rPr lang="ja-JP" altLang="en-US" sz="1600" dirty="0"/>
              <a:t>」としても採用されており、これも取得した。</a:t>
            </a:r>
            <a:endParaRPr kumimoji="1" lang="ja-JP" altLang="en-US" sz="1600" dirty="0"/>
          </a:p>
        </p:txBody>
      </p:sp>
    </p:spTree>
    <p:extLst>
      <p:ext uri="{BB962C8B-B14F-4D97-AF65-F5344CB8AC3E}">
        <p14:creationId xmlns:p14="http://schemas.microsoft.com/office/powerpoint/2010/main" val="1480275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30</a:t>
            </a:fld>
            <a:endParaRPr lang="ja-JP" altLang="en-US"/>
          </a:p>
        </p:txBody>
      </p:sp>
      <p:sp>
        <p:nvSpPr>
          <p:cNvPr id="6" name="タイトル 1"/>
          <p:cNvSpPr>
            <a:spLocks noGrp="1"/>
          </p:cNvSpPr>
          <p:nvPr>
            <p:ph type="title"/>
          </p:nvPr>
        </p:nvSpPr>
        <p:spPr>
          <a:xfrm>
            <a:off x="223641" y="247715"/>
            <a:ext cx="8463160" cy="483454"/>
          </a:xfrm>
        </p:spPr>
        <p:txBody>
          <a:bodyPr/>
          <a:lstStyle/>
          <a:p>
            <a:r>
              <a:rPr lang="ja-JP" altLang="en-US" dirty="0"/>
              <a:t>イノベの</a:t>
            </a:r>
            <a:r>
              <a:rPr lang="en-US" altLang="ja-JP" dirty="0"/>
              <a:t>AI</a:t>
            </a:r>
            <a:r>
              <a:rPr lang="ja-JP" altLang="en-US" dirty="0"/>
              <a:t>人材層の偏り</a:t>
            </a:r>
            <a:endParaRPr kumimoji="1" lang="ja-JP" altLang="en-US" sz="2000" dirty="0"/>
          </a:p>
        </p:txBody>
      </p:sp>
      <p:sp>
        <p:nvSpPr>
          <p:cNvPr id="12" name="タイトル 1">
            <a:extLst>
              <a:ext uri="{FF2B5EF4-FFF2-40B4-BE49-F238E27FC236}">
                <a16:creationId xmlns:a16="http://schemas.microsoft.com/office/drawing/2014/main" id="{15326B2C-D838-4AE0-8DF3-84B54A5B27C5}"/>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2. AI</a:t>
            </a:r>
            <a:r>
              <a:rPr lang="ja-JP" altLang="en-US" sz="1800" dirty="0"/>
              <a:t>人材育成の課題</a:t>
            </a:r>
            <a:endParaRPr lang="en-US" altLang="ja-JP" sz="1800" dirty="0"/>
          </a:p>
        </p:txBody>
      </p:sp>
      <p:sp>
        <p:nvSpPr>
          <p:cNvPr id="27" name="コンテンツ プレースホルダー 2">
            <a:extLst>
              <a:ext uri="{FF2B5EF4-FFF2-40B4-BE49-F238E27FC236}">
                <a16:creationId xmlns:a16="http://schemas.microsoft.com/office/drawing/2014/main" id="{9902444A-1E89-4D26-A708-DF893DF1C2A8}"/>
              </a:ext>
            </a:extLst>
          </p:cNvPr>
          <p:cNvSpPr txBox="1">
            <a:spLocks/>
          </p:cNvSpPr>
          <p:nvPr/>
        </p:nvSpPr>
        <p:spPr>
          <a:xfrm>
            <a:off x="0" y="875203"/>
            <a:ext cx="9144000" cy="496551"/>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広い分野で、多種データを扱える</a:t>
            </a:r>
            <a:r>
              <a:rPr lang="en-US" altLang="ja-JP" dirty="0"/>
              <a:t>AI</a:t>
            </a:r>
            <a:r>
              <a:rPr lang="ja-JP" altLang="en-US" dirty="0"/>
              <a:t>人材が不足している</a:t>
            </a:r>
            <a:endParaRPr lang="en-US" altLang="ja-JP" dirty="0"/>
          </a:p>
        </p:txBody>
      </p:sp>
      <p:sp>
        <p:nvSpPr>
          <p:cNvPr id="35" name="テキスト ボックス 34">
            <a:extLst>
              <a:ext uri="{FF2B5EF4-FFF2-40B4-BE49-F238E27FC236}">
                <a16:creationId xmlns:a16="http://schemas.microsoft.com/office/drawing/2014/main" id="{3D93B22D-78B0-4C00-AE04-686967A83B56}"/>
              </a:ext>
            </a:extLst>
          </p:cNvPr>
          <p:cNvSpPr txBox="1"/>
          <p:nvPr/>
        </p:nvSpPr>
        <p:spPr>
          <a:xfrm>
            <a:off x="222496" y="2439320"/>
            <a:ext cx="926856" cy="307777"/>
          </a:xfrm>
          <a:prstGeom prst="rect">
            <a:avLst/>
          </a:prstGeom>
          <a:noFill/>
        </p:spPr>
        <p:txBody>
          <a:bodyPr wrap="square" rtlCol="0">
            <a:spAutoFit/>
          </a:bodyPr>
          <a:lstStyle/>
          <a:p>
            <a:pPr algn="ctr"/>
            <a:r>
              <a:rPr lang="ja-JP" altLang="en-US" sz="1400" dirty="0"/>
              <a:t>分野</a:t>
            </a:r>
            <a:endParaRPr kumimoji="1" lang="ja-JP" altLang="en-US" sz="1400" dirty="0"/>
          </a:p>
        </p:txBody>
      </p:sp>
      <p:sp>
        <p:nvSpPr>
          <p:cNvPr id="36" name="テキスト ボックス 35">
            <a:extLst>
              <a:ext uri="{FF2B5EF4-FFF2-40B4-BE49-F238E27FC236}">
                <a16:creationId xmlns:a16="http://schemas.microsoft.com/office/drawing/2014/main" id="{D07BB0D3-D7E3-478C-BC2E-C1262CB6CF93}"/>
              </a:ext>
            </a:extLst>
          </p:cNvPr>
          <p:cNvSpPr txBox="1"/>
          <p:nvPr/>
        </p:nvSpPr>
        <p:spPr>
          <a:xfrm>
            <a:off x="76385" y="3453491"/>
            <a:ext cx="1233257" cy="307777"/>
          </a:xfrm>
          <a:prstGeom prst="rect">
            <a:avLst/>
          </a:prstGeom>
          <a:noFill/>
        </p:spPr>
        <p:txBody>
          <a:bodyPr wrap="square" rtlCol="0">
            <a:spAutoFit/>
          </a:bodyPr>
          <a:lstStyle/>
          <a:p>
            <a:pPr algn="ctr"/>
            <a:r>
              <a:rPr lang="ja-JP" altLang="en-US" sz="1400" dirty="0"/>
              <a:t>エネルギー</a:t>
            </a:r>
            <a:endParaRPr kumimoji="1" lang="ja-JP" altLang="en-US" sz="1400" dirty="0"/>
          </a:p>
        </p:txBody>
      </p:sp>
      <p:sp>
        <p:nvSpPr>
          <p:cNvPr id="37" name="テキスト ボックス 36">
            <a:extLst>
              <a:ext uri="{FF2B5EF4-FFF2-40B4-BE49-F238E27FC236}">
                <a16:creationId xmlns:a16="http://schemas.microsoft.com/office/drawing/2014/main" id="{025225E3-2066-47C7-AF87-DA4171BA41DB}"/>
              </a:ext>
            </a:extLst>
          </p:cNvPr>
          <p:cNvSpPr txBox="1"/>
          <p:nvPr/>
        </p:nvSpPr>
        <p:spPr>
          <a:xfrm>
            <a:off x="131818" y="5160463"/>
            <a:ext cx="1108213" cy="523220"/>
          </a:xfrm>
          <a:prstGeom prst="rect">
            <a:avLst/>
          </a:prstGeom>
          <a:noFill/>
        </p:spPr>
        <p:txBody>
          <a:bodyPr wrap="square" rtlCol="0">
            <a:spAutoFit/>
          </a:bodyPr>
          <a:lstStyle/>
          <a:p>
            <a:pPr algn="ctr"/>
            <a:r>
              <a:rPr lang="ja-JP" altLang="en-US" sz="1400" dirty="0"/>
              <a:t>バイオ・</a:t>
            </a:r>
            <a:endParaRPr lang="en-US" altLang="ja-JP" sz="1400" dirty="0"/>
          </a:p>
          <a:p>
            <a:pPr algn="ctr"/>
            <a:r>
              <a:rPr lang="ja-JP" altLang="en-US" sz="1400" dirty="0"/>
              <a:t>マテリアル</a:t>
            </a:r>
            <a:endParaRPr kumimoji="1" lang="ja-JP" altLang="en-US" sz="1400" dirty="0"/>
          </a:p>
        </p:txBody>
      </p:sp>
      <p:sp>
        <p:nvSpPr>
          <p:cNvPr id="41" name="テキスト ボックス 40">
            <a:extLst>
              <a:ext uri="{FF2B5EF4-FFF2-40B4-BE49-F238E27FC236}">
                <a16:creationId xmlns:a16="http://schemas.microsoft.com/office/drawing/2014/main" id="{AFAFA91D-E867-4051-A02F-EC789162D4AB}"/>
              </a:ext>
            </a:extLst>
          </p:cNvPr>
          <p:cNvSpPr txBox="1"/>
          <p:nvPr/>
        </p:nvSpPr>
        <p:spPr>
          <a:xfrm>
            <a:off x="76385" y="2082045"/>
            <a:ext cx="1282110" cy="307777"/>
          </a:xfrm>
          <a:prstGeom prst="rect">
            <a:avLst/>
          </a:prstGeom>
          <a:noFill/>
        </p:spPr>
        <p:txBody>
          <a:bodyPr wrap="square" rtlCol="0">
            <a:spAutoFit/>
          </a:bodyPr>
          <a:lstStyle/>
          <a:p>
            <a:pPr algn="ctr"/>
            <a:r>
              <a:rPr lang="ja-JP" altLang="en-US" sz="1400" dirty="0"/>
              <a:t>データの種類</a:t>
            </a:r>
            <a:endParaRPr kumimoji="1" lang="ja-JP" altLang="en-US" sz="1400" dirty="0"/>
          </a:p>
        </p:txBody>
      </p:sp>
      <p:cxnSp>
        <p:nvCxnSpPr>
          <p:cNvPr id="42" name="直線コネクタ 41">
            <a:extLst>
              <a:ext uri="{FF2B5EF4-FFF2-40B4-BE49-F238E27FC236}">
                <a16:creationId xmlns:a16="http://schemas.microsoft.com/office/drawing/2014/main" id="{C500F881-9A19-444E-AF3D-3D69C4E5BE5A}"/>
              </a:ext>
            </a:extLst>
          </p:cNvPr>
          <p:cNvCxnSpPr>
            <a:cxnSpLocks/>
          </p:cNvCxnSpPr>
          <p:nvPr/>
        </p:nvCxnSpPr>
        <p:spPr>
          <a:xfrm>
            <a:off x="1347871" y="2020180"/>
            <a:ext cx="0" cy="4163093"/>
          </a:xfrm>
          <a:prstGeom prst="line">
            <a:avLst/>
          </a:prstGeom>
          <a:ln w="1905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A92199CD-637A-4D20-870C-612394DCB410}"/>
              </a:ext>
            </a:extLst>
          </p:cNvPr>
          <p:cNvCxnSpPr>
            <a:cxnSpLocks/>
          </p:cNvCxnSpPr>
          <p:nvPr/>
        </p:nvCxnSpPr>
        <p:spPr>
          <a:xfrm flipH="1">
            <a:off x="131818" y="2784919"/>
            <a:ext cx="4110757" cy="0"/>
          </a:xfrm>
          <a:prstGeom prst="line">
            <a:avLst/>
          </a:prstGeom>
          <a:ln w="1905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1" name="テキスト ボックス 120">
            <a:extLst>
              <a:ext uri="{FF2B5EF4-FFF2-40B4-BE49-F238E27FC236}">
                <a16:creationId xmlns:a16="http://schemas.microsoft.com/office/drawing/2014/main" id="{C67FE095-449C-4EF7-8AFC-2DE2A26CE87A}"/>
              </a:ext>
            </a:extLst>
          </p:cNvPr>
          <p:cNvSpPr txBox="1"/>
          <p:nvPr/>
        </p:nvSpPr>
        <p:spPr>
          <a:xfrm>
            <a:off x="1455712" y="2082780"/>
            <a:ext cx="1012526" cy="307777"/>
          </a:xfrm>
          <a:prstGeom prst="rect">
            <a:avLst/>
          </a:prstGeom>
          <a:noFill/>
        </p:spPr>
        <p:txBody>
          <a:bodyPr wrap="square" rtlCol="0">
            <a:spAutoFit/>
          </a:bodyPr>
          <a:lstStyle/>
          <a:p>
            <a:pPr algn="ctr"/>
            <a:r>
              <a:rPr kumimoji="1" lang="ja-JP" altLang="en-US" sz="1400" dirty="0"/>
              <a:t>プロセス</a:t>
            </a:r>
          </a:p>
        </p:txBody>
      </p:sp>
      <p:sp>
        <p:nvSpPr>
          <p:cNvPr id="123" name="テキスト ボックス 122">
            <a:extLst>
              <a:ext uri="{FF2B5EF4-FFF2-40B4-BE49-F238E27FC236}">
                <a16:creationId xmlns:a16="http://schemas.microsoft.com/office/drawing/2014/main" id="{E14E8780-3C99-4BBF-AF31-B8D93ACE2C08}"/>
              </a:ext>
            </a:extLst>
          </p:cNvPr>
          <p:cNvSpPr txBox="1"/>
          <p:nvPr/>
        </p:nvSpPr>
        <p:spPr>
          <a:xfrm>
            <a:off x="2727096" y="2080406"/>
            <a:ext cx="1503098" cy="307777"/>
          </a:xfrm>
          <a:prstGeom prst="rect">
            <a:avLst/>
          </a:prstGeom>
          <a:noFill/>
        </p:spPr>
        <p:txBody>
          <a:bodyPr wrap="square" rtlCol="0">
            <a:spAutoFit/>
          </a:bodyPr>
          <a:lstStyle/>
          <a:p>
            <a:pPr algn="ctr"/>
            <a:r>
              <a:rPr lang="ja-JP" altLang="en-US" sz="1400" dirty="0"/>
              <a:t>画像・言語・音声</a:t>
            </a:r>
            <a:endParaRPr kumimoji="1" lang="ja-JP" altLang="en-US" sz="1400" dirty="0"/>
          </a:p>
        </p:txBody>
      </p:sp>
      <p:pic>
        <p:nvPicPr>
          <p:cNvPr id="83" name="グラフィックス 82" descr="ユーザー">
            <a:extLst>
              <a:ext uri="{FF2B5EF4-FFF2-40B4-BE49-F238E27FC236}">
                <a16:creationId xmlns:a16="http://schemas.microsoft.com/office/drawing/2014/main" id="{902C9F5B-E616-4999-AA2E-C2B3AC00F3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91458" y="2913338"/>
            <a:ext cx="729467" cy="729467"/>
          </a:xfrm>
          <a:prstGeom prst="rect">
            <a:avLst/>
          </a:prstGeom>
        </p:spPr>
      </p:pic>
      <p:sp>
        <p:nvSpPr>
          <p:cNvPr id="126" name="テキスト ボックス 125">
            <a:extLst>
              <a:ext uri="{FF2B5EF4-FFF2-40B4-BE49-F238E27FC236}">
                <a16:creationId xmlns:a16="http://schemas.microsoft.com/office/drawing/2014/main" id="{D3F6824D-330C-4978-90A3-3523A41B8AC7}"/>
              </a:ext>
            </a:extLst>
          </p:cNvPr>
          <p:cNvSpPr txBox="1"/>
          <p:nvPr/>
        </p:nvSpPr>
        <p:spPr>
          <a:xfrm>
            <a:off x="1274016" y="3491313"/>
            <a:ext cx="1401413" cy="307777"/>
          </a:xfrm>
          <a:prstGeom prst="rect">
            <a:avLst/>
          </a:prstGeom>
          <a:noFill/>
        </p:spPr>
        <p:txBody>
          <a:bodyPr wrap="square" rtlCol="0">
            <a:spAutoFit/>
          </a:bodyPr>
          <a:lstStyle/>
          <a:p>
            <a:pPr algn="ctr"/>
            <a:r>
              <a:rPr kumimoji="1" lang="ja-JP" altLang="en-US" sz="1400" dirty="0"/>
              <a:t>元々層が厚い</a:t>
            </a:r>
          </a:p>
        </p:txBody>
      </p:sp>
      <p:pic>
        <p:nvPicPr>
          <p:cNvPr id="127" name="グラフィックス 126" descr="ユーザー">
            <a:extLst>
              <a:ext uri="{FF2B5EF4-FFF2-40B4-BE49-F238E27FC236}">
                <a16:creationId xmlns:a16="http://schemas.microsoft.com/office/drawing/2014/main" id="{B840FECF-FC52-46D9-A101-7AF15EBC0B7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18317" y="5029741"/>
            <a:ext cx="549375" cy="549375"/>
          </a:xfrm>
          <a:prstGeom prst="rect">
            <a:avLst/>
          </a:prstGeom>
        </p:spPr>
      </p:pic>
      <p:sp>
        <p:nvSpPr>
          <p:cNvPr id="131" name="テキスト ボックス 130">
            <a:extLst>
              <a:ext uri="{FF2B5EF4-FFF2-40B4-BE49-F238E27FC236}">
                <a16:creationId xmlns:a16="http://schemas.microsoft.com/office/drawing/2014/main" id="{31C66A9C-D5C1-4661-8243-BC2EBCCB457F}"/>
              </a:ext>
            </a:extLst>
          </p:cNvPr>
          <p:cNvSpPr txBox="1"/>
          <p:nvPr/>
        </p:nvSpPr>
        <p:spPr>
          <a:xfrm>
            <a:off x="2056955" y="4253337"/>
            <a:ext cx="895497" cy="307777"/>
          </a:xfrm>
          <a:prstGeom prst="rect">
            <a:avLst/>
          </a:prstGeom>
          <a:noFill/>
        </p:spPr>
        <p:txBody>
          <a:bodyPr wrap="square" rtlCol="0">
            <a:spAutoFit/>
          </a:bodyPr>
          <a:lstStyle/>
          <a:p>
            <a:pPr algn="ctr"/>
            <a:r>
              <a:rPr lang="ja-JP" altLang="en-US" sz="1400" dirty="0"/>
              <a:t>一時支援</a:t>
            </a:r>
            <a:endParaRPr kumimoji="1" lang="ja-JP" altLang="en-US" sz="1400" dirty="0"/>
          </a:p>
        </p:txBody>
      </p:sp>
      <p:sp>
        <p:nvSpPr>
          <p:cNvPr id="139" name="テキスト ボックス 138">
            <a:extLst>
              <a:ext uri="{FF2B5EF4-FFF2-40B4-BE49-F238E27FC236}">
                <a16:creationId xmlns:a16="http://schemas.microsoft.com/office/drawing/2014/main" id="{DC8A3EF8-727D-428B-B0DC-27599C4EF3AD}"/>
              </a:ext>
            </a:extLst>
          </p:cNvPr>
          <p:cNvSpPr txBox="1"/>
          <p:nvPr/>
        </p:nvSpPr>
        <p:spPr>
          <a:xfrm>
            <a:off x="1468146" y="5535925"/>
            <a:ext cx="1052074" cy="307777"/>
          </a:xfrm>
          <a:prstGeom prst="rect">
            <a:avLst/>
          </a:prstGeom>
          <a:noFill/>
        </p:spPr>
        <p:txBody>
          <a:bodyPr wrap="square" rtlCol="0">
            <a:spAutoFit/>
          </a:bodyPr>
          <a:lstStyle/>
          <a:p>
            <a:pPr algn="ctr"/>
            <a:r>
              <a:rPr lang="ja-JP" altLang="en-US" sz="1400" b="1" dirty="0"/>
              <a:t>層が薄い</a:t>
            </a:r>
            <a:endParaRPr kumimoji="1" lang="ja-JP" altLang="en-US" sz="1400" b="1" dirty="0"/>
          </a:p>
        </p:txBody>
      </p:sp>
      <p:pic>
        <p:nvPicPr>
          <p:cNvPr id="140" name="グラフィックス 139" descr="ユーザー">
            <a:extLst>
              <a:ext uri="{FF2B5EF4-FFF2-40B4-BE49-F238E27FC236}">
                <a16:creationId xmlns:a16="http://schemas.microsoft.com/office/drawing/2014/main" id="{E730FB29-982D-4F00-9580-A89BABBB5F5C}"/>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03958" y="4140304"/>
            <a:ext cx="549375" cy="549375"/>
          </a:xfrm>
          <a:prstGeom prst="rect">
            <a:avLst/>
          </a:prstGeom>
        </p:spPr>
      </p:pic>
      <p:sp>
        <p:nvSpPr>
          <p:cNvPr id="141" name="テキスト ボックス 140">
            <a:extLst>
              <a:ext uri="{FF2B5EF4-FFF2-40B4-BE49-F238E27FC236}">
                <a16:creationId xmlns:a16="http://schemas.microsoft.com/office/drawing/2014/main" id="{2F0A13D3-0E91-435A-B076-C6C2C2EEBA3B}"/>
              </a:ext>
            </a:extLst>
          </p:cNvPr>
          <p:cNvSpPr txBox="1"/>
          <p:nvPr/>
        </p:nvSpPr>
        <p:spPr>
          <a:xfrm>
            <a:off x="2952608" y="4637711"/>
            <a:ext cx="1052074" cy="307777"/>
          </a:xfrm>
          <a:prstGeom prst="rect">
            <a:avLst/>
          </a:prstGeom>
          <a:noFill/>
        </p:spPr>
        <p:txBody>
          <a:bodyPr wrap="square" rtlCol="0">
            <a:spAutoFit/>
          </a:bodyPr>
          <a:lstStyle/>
          <a:p>
            <a:pPr algn="ctr"/>
            <a:r>
              <a:rPr lang="ja-JP" altLang="en-US" sz="1400" b="1" dirty="0"/>
              <a:t>層が薄い</a:t>
            </a:r>
            <a:endParaRPr kumimoji="1" lang="ja-JP" altLang="en-US" sz="1400" b="1" dirty="0"/>
          </a:p>
        </p:txBody>
      </p:sp>
      <p:sp>
        <p:nvSpPr>
          <p:cNvPr id="144" name="テキスト ボックス 143">
            <a:extLst>
              <a:ext uri="{FF2B5EF4-FFF2-40B4-BE49-F238E27FC236}">
                <a16:creationId xmlns:a16="http://schemas.microsoft.com/office/drawing/2014/main" id="{3E40C5E5-E6E7-4FB0-B9F7-6D9B894593BD}"/>
              </a:ext>
            </a:extLst>
          </p:cNvPr>
          <p:cNvSpPr txBox="1"/>
          <p:nvPr/>
        </p:nvSpPr>
        <p:spPr>
          <a:xfrm>
            <a:off x="1720340" y="1375489"/>
            <a:ext cx="1012526" cy="369332"/>
          </a:xfrm>
          <a:prstGeom prst="rect">
            <a:avLst/>
          </a:prstGeom>
          <a:noFill/>
        </p:spPr>
        <p:txBody>
          <a:bodyPr wrap="square" rtlCol="0">
            <a:spAutoFit/>
          </a:bodyPr>
          <a:lstStyle/>
          <a:p>
            <a:pPr algn="ctr"/>
            <a:r>
              <a:rPr kumimoji="1" lang="ja-JP" altLang="en-US" b="1" dirty="0"/>
              <a:t>現在</a:t>
            </a:r>
          </a:p>
        </p:txBody>
      </p:sp>
      <p:sp>
        <p:nvSpPr>
          <p:cNvPr id="145" name="テキスト ボックス 144">
            <a:extLst>
              <a:ext uri="{FF2B5EF4-FFF2-40B4-BE49-F238E27FC236}">
                <a16:creationId xmlns:a16="http://schemas.microsoft.com/office/drawing/2014/main" id="{3AEE07EE-9149-4F58-A6D4-B4468ECD2FAD}"/>
              </a:ext>
            </a:extLst>
          </p:cNvPr>
          <p:cNvSpPr txBox="1"/>
          <p:nvPr/>
        </p:nvSpPr>
        <p:spPr>
          <a:xfrm>
            <a:off x="6131503" y="1381034"/>
            <a:ext cx="1190425" cy="369332"/>
          </a:xfrm>
          <a:prstGeom prst="rect">
            <a:avLst/>
          </a:prstGeom>
          <a:noFill/>
        </p:spPr>
        <p:txBody>
          <a:bodyPr wrap="square" rtlCol="0">
            <a:spAutoFit/>
          </a:bodyPr>
          <a:lstStyle/>
          <a:p>
            <a:pPr algn="ctr"/>
            <a:r>
              <a:rPr kumimoji="1" lang="ja-JP" altLang="en-US" b="1" dirty="0"/>
              <a:t>近い将来</a:t>
            </a:r>
          </a:p>
        </p:txBody>
      </p:sp>
      <p:sp>
        <p:nvSpPr>
          <p:cNvPr id="146" name="テキスト ボックス 145">
            <a:extLst>
              <a:ext uri="{FF2B5EF4-FFF2-40B4-BE49-F238E27FC236}">
                <a16:creationId xmlns:a16="http://schemas.microsoft.com/office/drawing/2014/main" id="{BAEAA2D8-3E17-462C-B3BF-C62EAB644D76}"/>
              </a:ext>
            </a:extLst>
          </p:cNvPr>
          <p:cNvSpPr txBox="1"/>
          <p:nvPr/>
        </p:nvSpPr>
        <p:spPr>
          <a:xfrm>
            <a:off x="4808492" y="2426603"/>
            <a:ext cx="926856" cy="307777"/>
          </a:xfrm>
          <a:prstGeom prst="rect">
            <a:avLst/>
          </a:prstGeom>
          <a:noFill/>
        </p:spPr>
        <p:txBody>
          <a:bodyPr wrap="square" rtlCol="0">
            <a:spAutoFit/>
          </a:bodyPr>
          <a:lstStyle/>
          <a:p>
            <a:pPr algn="ctr"/>
            <a:r>
              <a:rPr lang="ja-JP" altLang="en-US" sz="1400" dirty="0"/>
              <a:t>分野</a:t>
            </a:r>
            <a:endParaRPr kumimoji="1" lang="ja-JP" altLang="en-US" sz="1400" dirty="0"/>
          </a:p>
        </p:txBody>
      </p:sp>
      <p:sp>
        <p:nvSpPr>
          <p:cNvPr id="147" name="テキスト ボックス 146">
            <a:extLst>
              <a:ext uri="{FF2B5EF4-FFF2-40B4-BE49-F238E27FC236}">
                <a16:creationId xmlns:a16="http://schemas.microsoft.com/office/drawing/2014/main" id="{97ECB4C1-130B-4FA5-9954-865F536AEAA6}"/>
              </a:ext>
            </a:extLst>
          </p:cNvPr>
          <p:cNvSpPr txBox="1"/>
          <p:nvPr/>
        </p:nvSpPr>
        <p:spPr>
          <a:xfrm>
            <a:off x="4662381" y="3440774"/>
            <a:ext cx="1233257" cy="307777"/>
          </a:xfrm>
          <a:prstGeom prst="rect">
            <a:avLst/>
          </a:prstGeom>
          <a:noFill/>
        </p:spPr>
        <p:txBody>
          <a:bodyPr wrap="square" rtlCol="0">
            <a:spAutoFit/>
          </a:bodyPr>
          <a:lstStyle/>
          <a:p>
            <a:pPr algn="ctr"/>
            <a:r>
              <a:rPr lang="ja-JP" altLang="en-US" sz="1400" dirty="0"/>
              <a:t>エネルギー</a:t>
            </a:r>
            <a:endParaRPr kumimoji="1" lang="ja-JP" altLang="en-US" sz="1400" dirty="0"/>
          </a:p>
        </p:txBody>
      </p:sp>
      <p:sp>
        <p:nvSpPr>
          <p:cNvPr id="148" name="テキスト ボックス 147">
            <a:extLst>
              <a:ext uri="{FF2B5EF4-FFF2-40B4-BE49-F238E27FC236}">
                <a16:creationId xmlns:a16="http://schemas.microsoft.com/office/drawing/2014/main" id="{95BCD75B-F099-483B-A902-D2E254649155}"/>
              </a:ext>
            </a:extLst>
          </p:cNvPr>
          <p:cNvSpPr txBox="1"/>
          <p:nvPr/>
        </p:nvSpPr>
        <p:spPr>
          <a:xfrm>
            <a:off x="4717814" y="5147746"/>
            <a:ext cx="1108213" cy="523220"/>
          </a:xfrm>
          <a:prstGeom prst="rect">
            <a:avLst/>
          </a:prstGeom>
          <a:noFill/>
        </p:spPr>
        <p:txBody>
          <a:bodyPr wrap="square" rtlCol="0">
            <a:spAutoFit/>
          </a:bodyPr>
          <a:lstStyle/>
          <a:p>
            <a:pPr algn="ctr"/>
            <a:r>
              <a:rPr lang="ja-JP" altLang="en-US" sz="1400" dirty="0"/>
              <a:t>バイオ・</a:t>
            </a:r>
            <a:endParaRPr lang="en-US" altLang="ja-JP" sz="1400" dirty="0"/>
          </a:p>
          <a:p>
            <a:pPr algn="ctr"/>
            <a:r>
              <a:rPr lang="ja-JP" altLang="en-US" sz="1400" dirty="0"/>
              <a:t>マテリアル</a:t>
            </a:r>
            <a:endParaRPr kumimoji="1" lang="ja-JP" altLang="en-US" sz="1400" dirty="0"/>
          </a:p>
        </p:txBody>
      </p:sp>
      <p:sp>
        <p:nvSpPr>
          <p:cNvPr id="149" name="テキスト ボックス 148">
            <a:extLst>
              <a:ext uri="{FF2B5EF4-FFF2-40B4-BE49-F238E27FC236}">
                <a16:creationId xmlns:a16="http://schemas.microsoft.com/office/drawing/2014/main" id="{62F11996-0FDD-4BB9-A4C6-E2BCF45C82ED}"/>
              </a:ext>
            </a:extLst>
          </p:cNvPr>
          <p:cNvSpPr txBox="1"/>
          <p:nvPr/>
        </p:nvSpPr>
        <p:spPr>
          <a:xfrm>
            <a:off x="4662381" y="2069328"/>
            <a:ext cx="1282110" cy="307777"/>
          </a:xfrm>
          <a:prstGeom prst="rect">
            <a:avLst/>
          </a:prstGeom>
          <a:noFill/>
        </p:spPr>
        <p:txBody>
          <a:bodyPr wrap="square" rtlCol="0">
            <a:spAutoFit/>
          </a:bodyPr>
          <a:lstStyle/>
          <a:p>
            <a:pPr algn="ctr"/>
            <a:r>
              <a:rPr lang="ja-JP" altLang="en-US" sz="1400" dirty="0"/>
              <a:t>データの種類</a:t>
            </a:r>
            <a:endParaRPr kumimoji="1" lang="ja-JP" altLang="en-US" sz="1400" dirty="0"/>
          </a:p>
        </p:txBody>
      </p:sp>
      <p:cxnSp>
        <p:nvCxnSpPr>
          <p:cNvPr id="150" name="直線コネクタ 149">
            <a:extLst>
              <a:ext uri="{FF2B5EF4-FFF2-40B4-BE49-F238E27FC236}">
                <a16:creationId xmlns:a16="http://schemas.microsoft.com/office/drawing/2014/main" id="{E9A1E5F3-A920-4EE0-B3C3-D259853E9092}"/>
              </a:ext>
            </a:extLst>
          </p:cNvPr>
          <p:cNvCxnSpPr>
            <a:cxnSpLocks/>
          </p:cNvCxnSpPr>
          <p:nvPr/>
        </p:nvCxnSpPr>
        <p:spPr>
          <a:xfrm>
            <a:off x="5926779" y="2007463"/>
            <a:ext cx="0" cy="4163093"/>
          </a:xfrm>
          <a:prstGeom prst="line">
            <a:avLst/>
          </a:prstGeom>
          <a:ln w="1905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4ED4A515-F674-4E39-B4E0-1207391ED5C6}"/>
              </a:ext>
            </a:extLst>
          </p:cNvPr>
          <p:cNvCxnSpPr>
            <a:cxnSpLocks/>
          </p:cNvCxnSpPr>
          <p:nvPr/>
        </p:nvCxnSpPr>
        <p:spPr>
          <a:xfrm flipH="1">
            <a:off x="4717814" y="2772202"/>
            <a:ext cx="4110757" cy="0"/>
          </a:xfrm>
          <a:prstGeom prst="line">
            <a:avLst/>
          </a:prstGeom>
          <a:ln w="1905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52" name="テキスト ボックス 151">
            <a:extLst>
              <a:ext uri="{FF2B5EF4-FFF2-40B4-BE49-F238E27FC236}">
                <a16:creationId xmlns:a16="http://schemas.microsoft.com/office/drawing/2014/main" id="{2B73A821-618A-4977-87D4-F14C43BC518E}"/>
              </a:ext>
            </a:extLst>
          </p:cNvPr>
          <p:cNvSpPr txBox="1"/>
          <p:nvPr/>
        </p:nvSpPr>
        <p:spPr>
          <a:xfrm>
            <a:off x="6041708" y="2070063"/>
            <a:ext cx="1012526" cy="307777"/>
          </a:xfrm>
          <a:prstGeom prst="rect">
            <a:avLst/>
          </a:prstGeom>
          <a:noFill/>
        </p:spPr>
        <p:txBody>
          <a:bodyPr wrap="square" rtlCol="0">
            <a:spAutoFit/>
          </a:bodyPr>
          <a:lstStyle/>
          <a:p>
            <a:pPr algn="ctr"/>
            <a:r>
              <a:rPr kumimoji="1" lang="ja-JP" altLang="en-US" sz="1400" dirty="0"/>
              <a:t>プロセス</a:t>
            </a:r>
          </a:p>
        </p:txBody>
      </p:sp>
      <p:sp>
        <p:nvSpPr>
          <p:cNvPr id="153" name="テキスト ボックス 152">
            <a:extLst>
              <a:ext uri="{FF2B5EF4-FFF2-40B4-BE49-F238E27FC236}">
                <a16:creationId xmlns:a16="http://schemas.microsoft.com/office/drawing/2014/main" id="{D222F47D-723F-4F19-BDB3-398D2229AAB7}"/>
              </a:ext>
            </a:extLst>
          </p:cNvPr>
          <p:cNvSpPr txBox="1"/>
          <p:nvPr/>
        </p:nvSpPr>
        <p:spPr>
          <a:xfrm>
            <a:off x="7313092" y="2067689"/>
            <a:ext cx="1503098" cy="307777"/>
          </a:xfrm>
          <a:prstGeom prst="rect">
            <a:avLst/>
          </a:prstGeom>
          <a:noFill/>
        </p:spPr>
        <p:txBody>
          <a:bodyPr wrap="square" rtlCol="0">
            <a:spAutoFit/>
          </a:bodyPr>
          <a:lstStyle/>
          <a:p>
            <a:pPr algn="ctr"/>
            <a:r>
              <a:rPr lang="ja-JP" altLang="en-US" sz="1400" dirty="0"/>
              <a:t>画像・言語・音声</a:t>
            </a:r>
            <a:endParaRPr kumimoji="1" lang="ja-JP" altLang="en-US" sz="1400" dirty="0"/>
          </a:p>
        </p:txBody>
      </p:sp>
      <p:pic>
        <p:nvPicPr>
          <p:cNvPr id="154" name="グラフィックス 153" descr="ユーザー">
            <a:extLst>
              <a:ext uri="{FF2B5EF4-FFF2-40B4-BE49-F238E27FC236}">
                <a16:creationId xmlns:a16="http://schemas.microsoft.com/office/drawing/2014/main" id="{7D49C0EE-9CB4-43BF-9B6B-6A5F5AD6D9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7454" y="2900621"/>
            <a:ext cx="729467" cy="729467"/>
          </a:xfrm>
          <a:prstGeom prst="rect">
            <a:avLst/>
          </a:prstGeom>
        </p:spPr>
      </p:pic>
      <p:pic>
        <p:nvPicPr>
          <p:cNvPr id="156" name="グラフィックス 155" descr="ユーザー">
            <a:extLst>
              <a:ext uri="{FF2B5EF4-FFF2-40B4-BE49-F238E27FC236}">
                <a16:creationId xmlns:a16="http://schemas.microsoft.com/office/drawing/2014/main" id="{84A3F9F1-D12F-4274-B0C5-C848A6914E1B}"/>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04313" y="5017024"/>
            <a:ext cx="549375" cy="549375"/>
          </a:xfrm>
          <a:prstGeom prst="rect">
            <a:avLst/>
          </a:prstGeom>
        </p:spPr>
      </p:pic>
      <p:sp>
        <p:nvSpPr>
          <p:cNvPr id="158" name="テキスト ボックス 157">
            <a:extLst>
              <a:ext uri="{FF2B5EF4-FFF2-40B4-BE49-F238E27FC236}">
                <a16:creationId xmlns:a16="http://schemas.microsoft.com/office/drawing/2014/main" id="{D85987F3-E303-4235-83F1-69BC3DDAE7EE}"/>
              </a:ext>
            </a:extLst>
          </p:cNvPr>
          <p:cNvSpPr txBox="1"/>
          <p:nvPr/>
        </p:nvSpPr>
        <p:spPr>
          <a:xfrm>
            <a:off x="5960113" y="3500771"/>
            <a:ext cx="1179152" cy="523220"/>
          </a:xfrm>
          <a:prstGeom prst="rect">
            <a:avLst/>
          </a:prstGeom>
          <a:noFill/>
        </p:spPr>
        <p:txBody>
          <a:bodyPr wrap="square" rtlCol="0">
            <a:spAutoFit/>
          </a:bodyPr>
          <a:lstStyle/>
          <a:p>
            <a:pPr algn="ctr"/>
            <a:r>
              <a:rPr kumimoji="1" lang="ja-JP" altLang="en-US" sz="1400" dirty="0"/>
              <a:t>限界で支援できない</a:t>
            </a:r>
          </a:p>
        </p:txBody>
      </p:sp>
      <p:sp>
        <p:nvSpPr>
          <p:cNvPr id="159" name="テキスト ボックス 158">
            <a:extLst>
              <a:ext uri="{FF2B5EF4-FFF2-40B4-BE49-F238E27FC236}">
                <a16:creationId xmlns:a16="http://schemas.microsoft.com/office/drawing/2014/main" id="{FC41520D-73E4-4969-8919-DB4A8290F0CE}"/>
              </a:ext>
            </a:extLst>
          </p:cNvPr>
          <p:cNvSpPr txBox="1"/>
          <p:nvPr/>
        </p:nvSpPr>
        <p:spPr>
          <a:xfrm>
            <a:off x="5976702" y="5515956"/>
            <a:ext cx="1258950" cy="523220"/>
          </a:xfrm>
          <a:prstGeom prst="rect">
            <a:avLst/>
          </a:prstGeom>
          <a:noFill/>
        </p:spPr>
        <p:txBody>
          <a:bodyPr wrap="square" rtlCol="0">
            <a:spAutoFit/>
          </a:bodyPr>
          <a:lstStyle/>
          <a:p>
            <a:pPr algn="ctr"/>
            <a:r>
              <a:rPr kumimoji="1" lang="ja-JP" altLang="en-US" sz="1400" b="1" dirty="0"/>
              <a:t>案件の多さに対応できない</a:t>
            </a:r>
          </a:p>
        </p:txBody>
      </p:sp>
      <p:pic>
        <p:nvPicPr>
          <p:cNvPr id="160" name="グラフィックス 159" descr="ユーザー">
            <a:extLst>
              <a:ext uri="{FF2B5EF4-FFF2-40B4-BE49-F238E27FC236}">
                <a16:creationId xmlns:a16="http://schemas.microsoft.com/office/drawing/2014/main" id="{6544DD87-4097-4937-8D93-EC9813DFEAB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25396" y="4122418"/>
            <a:ext cx="549375" cy="549375"/>
          </a:xfrm>
          <a:prstGeom prst="rect">
            <a:avLst/>
          </a:prstGeom>
        </p:spPr>
      </p:pic>
      <p:sp>
        <p:nvSpPr>
          <p:cNvPr id="161" name="テキスト ボックス 160">
            <a:extLst>
              <a:ext uri="{FF2B5EF4-FFF2-40B4-BE49-F238E27FC236}">
                <a16:creationId xmlns:a16="http://schemas.microsoft.com/office/drawing/2014/main" id="{ACD9EE43-1D21-4C9D-AD4C-59E229E7D417}"/>
              </a:ext>
            </a:extLst>
          </p:cNvPr>
          <p:cNvSpPr txBox="1"/>
          <p:nvPr/>
        </p:nvSpPr>
        <p:spPr>
          <a:xfrm>
            <a:off x="7582200" y="4624526"/>
            <a:ext cx="1052074" cy="523220"/>
          </a:xfrm>
          <a:prstGeom prst="rect">
            <a:avLst/>
          </a:prstGeom>
          <a:noFill/>
        </p:spPr>
        <p:txBody>
          <a:bodyPr wrap="square" rtlCol="0">
            <a:spAutoFit/>
          </a:bodyPr>
          <a:lstStyle/>
          <a:p>
            <a:pPr algn="ctr"/>
            <a:r>
              <a:rPr lang="ja-JP" altLang="en-US" sz="1400" b="1" dirty="0"/>
              <a:t>データを</a:t>
            </a:r>
            <a:endParaRPr lang="en-US" altLang="ja-JP" sz="1400" b="1" dirty="0"/>
          </a:p>
          <a:p>
            <a:pPr algn="ctr"/>
            <a:r>
              <a:rPr lang="ja-JP" altLang="en-US" sz="1400" b="1" dirty="0"/>
              <a:t>扱えない</a:t>
            </a:r>
            <a:endParaRPr kumimoji="1" lang="ja-JP" altLang="en-US" sz="1400" b="1" dirty="0"/>
          </a:p>
        </p:txBody>
      </p:sp>
      <p:sp>
        <p:nvSpPr>
          <p:cNvPr id="162" name="二等辺三角形 161">
            <a:extLst>
              <a:ext uri="{FF2B5EF4-FFF2-40B4-BE49-F238E27FC236}">
                <a16:creationId xmlns:a16="http://schemas.microsoft.com/office/drawing/2014/main" id="{0B5DDC8D-1366-4EF0-89A6-C2C92CD33A8A}"/>
              </a:ext>
            </a:extLst>
          </p:cNvPr>
          <p:cNvSpPr/>
          <p:nvPr/>
        </p:nvSpPr>
        <p:spPr>
          <a:xfrm rot="5400000">
            <a:off x="4264724" y="4251389"/>
            <a:ext cx="522000" cy="251117"/>
          </a:xfrm>
          <a:prstGeom prst="triangle">
            <a:avLst>
              <a:gd name="adj" fmla="val 47284"/>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テキスト ボックス 164">
            <a:extLst>
              <a:ext uri="{FF2B5EF4-FFF2-40B4-BE49-F238E27FC236}">
                <a16:creationId xmlns:a16="http://schemas.microsoft.com/office/drawing/2014/main" id="{4FFC92C7-F7A1-4C29-85B9-4271DB949B88}"/>
              </a:ext>
            </a:extLst>
          </p:cNvPr>
          <p:cNvSpPr txBox="1"/>
          <p:nvPr/>
        </p:nvSpPr>
        <p:spPr>
          <a:xfrm>
            <a:off x="222496" y="1713932"/>
            <a:ext cx="4020079" cy="307777"/>
          </a:xfrm>
          <a:prstGeom prst="rect">
            <a:avLst/>
          </a:prstGeom>
          <a:noFill/>
        </p:spPr>
        <p:txBody>
          <a:bodyPr wrap="square" rtlCol="0">
            <a:spAutoFit/>
          </a:bodyPr>
          <a:lstStyle/>
          <a:p>
            <a:pPr algn="ctr"/>
            <a:r>
              <a:rPr lang="ja-JP" altLang="en-US" sz="1400" b="1" dirty="0"/>
              <a:t>エネルギー分野・プロセスデータを使う人材層は厚い</a:t>
            </a:r>
            <a:endParaRPr kumimoji="1" lang="ja-JP" altLang="en-US" sz="1400" b="1" dirty="0"/>
          </a:p>
        </p:txBody>
      </p:sp>
      <p:sp>
        <p:nvSpPr>
          <p:cNvPr id="166" name="テキスト ボックス 165">
            <a:extLst>
              <a:ext uri="{FF2B5EF4-FFF2-40B4-BE49-F238E27FC236}">
                <a16:creationId xmlns:a16="http://schemas.microsoft.com/office/drawing/2014/main" id="{C94495BF-84CC-4F68-A961-05D7970A729D}"/>
              </a:ext>
            </a:extLst>
          </p:cNvPr>
          <p:cNvSpPr txBox="1"/>
          <p:nvPr/>
        </p:nvSpPr>
        <p:spPr>
          <a:xfrm>
            <a:off x="4699836" y="1710682"/>
            <a:ext cx="4020079" cy="307777"/>
          </a:xfrm>
          <a:prstGeom prst="rect">
            <a:avLst/>
          </a:prstGeom>
          <a:noFill/>
        </p:spPr>
        <p:txBody>
          <a:bodyPr wrap="square" rtlCol="0">
            <a:spAutoFit/>
          </a:bodyPr>
          <a:lstStyle/>
          <a:p>
            <a:pPr algn="ctr"/>
            <a:r>
              <a:rPr lang="ja-JP" altLang="en-US" sz="1400" b="1" dirty="0"/>
              <a:t>他分野・多種データを使う必要性が高まってくる</a:t>
            </a:r>
            <a:endParaRPr kumimoji="1" lang="ja-JP" altLang="en-US" sz="1400" b="1" dirty="0"/>
          </a:p>
        </p:txBody>
      </p:sp>
      <p:sp>
        <p:nvSpPr>
          <p:cNvPr id="167" name="矢印: 右 166">
            <a:extLst>
              <a:ext uri="{FF2B5EF4-FFF2-40B4-BE49-F238E27FC236}">
                <a16:creationId xmlns:a16="http://schemas.microsoft.com/office/drawing/2014/main" id="{F5456233-A5C2-4FA4-B5AB-9F6FEE28666C}"/>
              </a:ext>
            </a:extLst>
          </p:cNvPr>
          <p:cNvSpPr/>
          <p:nvPr/>
        </p:nvSpPr>
        <p:spPr>
          <a:xfrm rot="5400000">
            <a:off x="1652762" y="4286947"/>
            <a:ext cx="680484" cy="298920"/>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矢印: 右 167">
            <a:extLst>
              <a:ext uri="{FF2B5EF4-FFF2-40B4-BE49-F238E27FC236}">
                <a16:creationId xmlns:a16="http://schemas.microsoft.com/office/drawing/2014/main" id="{0CCCEBD9-ADF1-4B38-B120-FB9F9BA8329B}"/>
              </a:ext>
            </a:extLst>
          </p:cNvPr>
          <p:cNvSpPr/>
          <p:nvPr/>
        </p:nvSpPr>
        <p:spPr>
          <a:xfrm rot="5400000">
            <a:off x="6243393" y="4287573"/>
            <a:ext cx="680484" cy="298920"/>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テキスト ボックス 168">
            <a:extLst>
              <a:ext uri="{FF2B5EF4-FFF2-40B4-BE49-F238E27FC236}">
                <a16:creationId xmlns:a16="http://schemas.microsoft.com/office/drawing/2014/main" id="{7A083188-2DB6-4C99-867D-C6F5428AC3CE}"/>
              </a:ext>
            </a:extLst>
          </p:cNvPr>
          <p:cNvSpPr txBox="1"/>
          <p:nvPr/>
        </p:nvSpPr>
        <p:spPr>
          <a:xfrm>
            <a:off x="6659806" y="4253336"/>
            <a:ext cx="895497" cy="307777"/>
          </a:xfrm>
          <a:prstGeom prst="rect">
            <a:avLst/>
          </a:prstGeom>
          <a:noFill/>
        </p:spPr>
        <p:txBody>
          <a:bodyPr wrap="square" rtlCol="0">
            <a:spAutoFit/>
          </a:bodyPr>
          <a:lstStyle/>
          <a:p>
            <a:pPr algn="ctr"/>
            <a:r>
              <a:rPr lang="ja-JP" altLang="en-US" sz="1400" dirty="0"/>
              <a:t>一時支援</a:t>
            </a:r>
            <a:endParaRPr kumimoji="1" lang="ja-JP" altLang="en-US" sz="1400" dirty="0"/>
          </a:p>
        </p:txBody>
      </p:sp>
      <p:sp>
        <p:nvSpPr>
          <p:cNvPr id="93" name="乗算記号 92">
            <a:extLst>
              <a:ext uri="{FF2B5EF4-FFF2-40B4-BE49-F238E27FC236}">
                <a16:creationId xmlns:a16="http://schemas.microsoft.com/office/drawing/2014/main" id="{4ECC9A05-0246-4637-9F69-A8AC26B2FAB5}"/>
              </a:ext>
            </a:extLst>
          </p:cNvPr>
          <p:cNvSpPr/>
          <p:nvPr/>
        </p:nvSpPr>
        <p:spPr>
          <a:xfrm>
            <a:off x="6340461" y="4160542"/>
            <a:ext cx="486347" cy="493363"/>
          </a:xfrm>
          <a:prstGeom prst="mathMultiply">
            <a:avLst>
              <a:gd name="adj1" fmla="val 89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四角形: 角を丸くする 93">
            <a:extLst>
              <a:ext uri="{FF2B5EF4-FFF2-40B4-BE49-F238E27FC236}">
                <a16:creationId xmlns:a16="http://schemas.microsoft.com/office/drawing/2014/main" id="{A48D0212-5A1B-448D-BEA9-233224305998}"/>
              </a:ext>
            </a:extLst>
          </p:cNvPr>
          <p:cNvSpPr/>
          <p:nvPr/>
        </p:nvSpPr>
        <p:spPr>
          <a:xfrm>
            <a:off x="5956323" y="4886136"/>
            <a:ext cx="1299709" cy="1248902"/>
          </a:xfrm>
          <a:prstGeom prst="round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四角形: 角を丸くする 171">
            <a:extLst>
              <a:ext uri="{FF2B5EF4-FFF2-40B4-BE49-F238E27FC236}">
                <a16:creationId xmlns:a16="http://schemas.microsoft.com/office/drawing/2014/main" id="{FA92E3C8-A95C-4413-A5F3-9FCAB85BF66E}"/>
              </a:ext>
            </a:extLst>
          </p:cNvPr>
          <p:cNvSpPr/>
          <p:nvPr/>
        </p:nvSpPr>
        <p:spPr>
          <a:xfrm>
            <a:off x="7506706" y="2853306"/>
            <a:ext cx="1213209" cy="3281732"/>
          </a:xfrm>
          <a:prstGeom prst="round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39141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正方形/長方形 22">
            <a:extLst>
              <a:ext uri="{FF2B5EF4-FFF2-40B4-BE49-F238E27FC236}">
                <a16:creationId xmlns:a16="http://schemas.microsoft.com/office/drawing/2014/main" id="{AAB1C2BC-3A12-4771-BCEC-9D533923E24F}"/>
              </a:ext>
            </a:extLst>
          </p:cNvPr>
          <p:cNvSpPr/>
          <p:nvPr/>
        </p:nvSpPr>
        <p:spPr>
          <a:xfrm>
            <a:off x="838083" y="1558099"/>
            <a:ext cx="3420000" cy="7200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31</a:t>
            </a:fld>
            <a:endParaRPr lang="ja-JP" altLang="en-US"/>
          </a:p>
        </p:txBody>
      </p:sp>
      <p:sp>
        <p:nvSpPr>
          <p:cNvPr id="6" name="タイトル 1"/>
          <p:cNvSpPr>
            <a:spLocks noGrp="1"/>
          </p:cNvSpPr>
          <p:nvPr>
            <p:ph type="title"/>
          </p:nvPr>
        </p:nvSpPr>
        <p:spPr>
          <a:xfrm>
            <a:off x="223641" y="247715"/>
            <a:ext cx="8463160" cy="483454"/>
          </a:xfrm>
        </p:spPr>
        <p:txBody>
          <a:bodyPr/>
          <a:lstStyle/>
          <a:p>
            <a:r>
              <a:rPr lang="ja-JP" altLang="en-US" dirty="0"/>
              <a:t>データサイエンス力のギャップによって生じるデメリット</a:t>
            </a:r>
            <a:endParaRPr kumimoji="1" lang="ja-JP" altLang="en-US" dirty="0"/>
          </a:p>
        </p:txBody>
      </p:sp>
      <p:sp>
        <p:nvSpPr>
          <p:cNvPr id="7" name="タイトル 1">
            <a:extLst>
              <a:ext uri="{FF2B5EF4-FFF2-40B4-BE49-F238E27FC236}">
                <a16:creationId xmlns:a16="http://schemas.microsoft.com/office/drawing/2014/main" id="{A1C65EA1-1BFE-4FCE-9736-6705F6FC8920}"/>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2. AI</a:t>
            </a:r>
            <a:r>
              <a:rPr lang="ja-JP" altLang="en-US" sz="1800" dirty="0"/>
              <a:t>人材育成の課題</a:t>
            </a:r>
            <a:endParaRPr lang="en-US" altLang="ja-JP" sz="1800" dirty="0"/>
          </a:p>
        </p:txBody>
      </p:sp>
      <p:sp>
        <p:nvSpPr>
          <p:cNvPr id="12" name="テキスト ボックス 11">
            <a:extLst>
              <a:ext uri="{FF2B5EF4-FFF2-40B4-BE49-F238E27FC236}">
                <a16:creationId xmlns:a16="http://schemas.microsoft.com/office/drawing/2014/main" id="{C23B46FC-9AE4-493C-8509-A9D901C35CD2}"/>
              </a:ext>
            </a:extLst>
          </p:cNvPr>
          <p:cNvSpPr txBox="1"/>
          <p:nvPr/>
        </p:nvSpPr>
        <p:spPr>
          <a:xfrm>
            <a:off x="902978" y="1647593"/>
            <a:ext cx="3363385" cy="584775"/>
          </a:xfrm>
          <a:prstGeom prst="rect">
            <a:avLst/>
          </a:prstGeom>
          <a:noFill/>
        </p:spPr>
        <p:txBody>
          <a:bodyPr wrap="square" rtlCol="0">
            <a:spAutoFit/>
          </a:bodyPr>
          <a:lstStyle/>
          <a:p>
            <a:pPr algn="ctr"/>
            <a:r>
              <a:rPr lang="ja-JP" altLang="en-US" sz="1600" dirty="0"/>
              <a:t>多種の実データを適切にハンドリングし、</a:t>
            </a:r>
            <a:r>
              <a:rPr lang="en-US" altLang="ja-JP" sz="1600" dirty="0"/>
              <a:t>AI</a:t>
            </a:r>
            <a:r>
              <a:rPr lang="ja-JP" altLang="en-US" sz="1600" dirty="0"/>
              <a:t>を適用できる</a:t>
            </a:r>
            <a:endParaRPr kumimoji="1" lang="ja-JP" altLang="en-US" sz="1600" dirty="0"/>
          </a:p>
        </p:txBody>
      </p:sp>
      <p:sp>
        <p:nvSpPr>
          <p:cNvPr id="13" name="テキスト ボックス 12">
            <a:extLst>
              <a:ext uri="{FF2B5EF4-FFF2-40B4-BE49-F238E27FC236}">
                <a16:creationId xmlns:a16="http://schemas.microsoft.com/office/drawing/2014/main" id="{43D90EC3-24DB-4D79-B297-18B57704E27E}"/>
              </a:ext>
            </a:extLst>
          </p:cNvPr>
          <p:cNvSpPr txBox="1"/>
          <p:nvPr/>
        </p:nvSpPr>
        <p:spPr>
          <a:xfrm>
            <a:off x="947802" y="4184350"/>
            <a:ext cx="3287992" cy="584775"/>
          </a:xfrm>
          <a:prstGeom prst="rect">
            <a:avLst/>
          </a:prstGeom>
          <a:noFill/>
        </p:spPr>
        <p:txBody>
          <a:bodyPr wrap="square" rtlCol="0">
            <a:spAutoFit/>
          </a:bodyPr>
          <a:lstStyle/>
          <a:p>
            <a:pPr algn="ctr"/>
            <a:r>
              <a:rPr lang="ja-JP" altLang="en-US" sz="1600" dirty="0"/>
              <a:t>最先端かつ高性能の方法を試行し、部署導入をリードできる</a:t>
            </a:r>
            <a:endParaRPr kumimoji="1" lang="ja-JP" altLang="en-US" sz="1600" dirty="0"/>
          </a:p>
        </p:txBody>
      </p:sp>
      <p:sp>
        <p:nvSpPr>
          <p:cNvPr id="14" name="楕円 13">
            <a:extLst>
              <a:ext uri="{FF2B5EF4-FFF2-40B4-BE49-F238E27FC236}">
                <a16:creationId xmlns:a16="http://schemas.microsoft.com/office/drawing/2014/main" id="{AD14E376-D281-4551-9CFF-7B358496A340}"/>
              </a:ext>
            </a:extLst>
          </p:cNvPr>
          <p:cNvSpPr/>
          <p:nvPr/>
        </p:nvSpPr>
        <p:spPr>
          <a:xfrm>
            <a:off x="686706" y="1357961"/>
            <a:ext cx="432000" cy="43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１</a:t>
            </a:r>
          </a:p>
        </p:txBody>
      </p:sp>
      <p:sp>
        <p:nvSpPr>
          <p:cNvPr id="16" name="正方形/長方形 15">
            <a:extLst>
              <a:ext uri="{FF2B5EF4-FFF2-40B4-BE49-F238E27FC236}">
                <a16:creationId xmlns:a16="http://schemas.microsoft.com/office/drawing/2014/main" id="{818483BF-CBF7-4CB5-A913-E50566A8A898}"/>
              </a:ext>
            </a:extLst>
          </p:cNvPr>
          <p:cNvSpPr/>
          <p:nvPr/>
        </p:nvSpPr>
        <p:spPr>
          <a:xfrm>
            <a:off x="838083" y="2806213"/>
            <a:ext cx="3420000" cy="72000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18FF745-AA8B-41DE-8736-C3AF5BBD4D38}"/>
              </a:ext>
            </a:extLst>
          </p:cNvPr>
          <p:cNvSpPr/>
          <p:nvPr/>
        </p:nvSpPr>
        <p:spPr>
          <a:xfrm>
            <a:off x="686706" y="2605347"/>
            <a:ext cx="432000" cy="432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１</a:t>
            </a:r>
          </a:p>
        </p:txBody>
      </p:sp>
      <p:sp>
        <p:nvSpPr>
          <p:cNvPr id="18" name="テキスト ボックス 17">
            <a:extLst>
              <a:ext uri="{FF2B5EF4-FFF2-40B4-BE49-F238E27FC236}">
                <a16:creationId xmlns:a16="http://schemas.microsoft.com/office/drawing/2014/main" id="{49685915-5B31-4D71-A026-67374A4BDA8A}"/>
              </a:ext>
            </a:extLst>
          </p:cNvPr>
          <p:cNvSpPr txBox="1"/>
          <p:nvPr/>
        </p:nvSpPr>
        <p:spPr>
          <a:xfrm>
            <a:off x="1289999" y="2893515"/>
            <a:ext cx="2589342" cy="584775"/>
          </a:xfrm>
          <a:prstGeom prst="rect">
            <a:avLst/>
          </a:prstGeom>
          <a:noFill/>
        </p:spPr>
        <p:txBody>
          <a:bodyPr wrap="square" rtlCol="0">
            <a:spAutoFit/>
          </a:bodyPr>
          <a:lstStyle/>
          <a:p>
            <a:pPr algn="ctr"/>
            <a:r>
              <a:rPr lang="en-US" altLang="ja-JP" sz="1600" dirty="0"/>
              <a:t>OJT</a:t>
            </a:r>
            <a:r>
              <a:rPr lang="ja-JP" altLang="en-US" sz="1600" dirty="0"/>
              <a:t>で得た、断片的な経験に依存する方法が主流</a:t>
            </a:r>
            <a:endParaRPr kumimoji="1" lang="ja-JP" altLang="en-US" sz="1600" dirty="0"/>
          </a:p>
        </p:txBody>
      </p:sp>
      <p:sp>
        <p:nvSpPr>
          <p:cNvPr id="19" name="正方形/長方形 18">
            <a:extLst>
              <a:ext uri="{FF2B5EF4-FFF2-40B4-BE49-F238E27FC236}">
                <a16:creationId xmlns:a16="http://schemas.microsoft.com/office/drawing/2014/main" id="{1F0B484D-E4AF-486F-B8B3-3A261D149813}"/>
              </a:ext>
            </a:extLst>
          </p:cNvPr>
          <p:cNvSpPr/>
          <p:nvPr/>
        </p:nvSpPr>
        <p:spPr>
          <a:xfrm>
            <a:off x="838083" y="5358821"/>
            <a:ext cx="3420000" cy="720000"/>
          </a:xfrm>
          <a:prstGeom prst="rect">
            <a:avLst/>
          </a:prstGeom>
          <a:no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8DEBCA4B-5BA2-4518-949B-848E9923CEA4}"/>
              </a:ext>
            </a:extLst>
          </p:cNvPr>
          <p:cNvSpPr/>
          <p:nvPr/>
        </p:nvSpPr>
        <p:spPr>
          <a:xfrm>
            <a:off x="686706" y="5132131"/>
            <a:ext cx="432000" cy="43200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２</a:t>
            </a:r>
          </a:p>
        </p:txBody>
      </p:sp>
      <p:sp>
        <p:nvSpPr>
          <p:cNvPr id="21" name="テキスト ボックス 20">
            <a:extLst>
              <a:ext uri="{FF2B5EF4-FFF2-40B4-BE49-F238E27FC236}">
                <a16:creationId xmlns:a16="http://schemas.microsoft.com/office/drawing/2014/main" id="{5D1A6F3B-823B-497C-9D1D-07F6AA8DF4E0}"/>
              </a:ext>
            </a:extLst>
          </p:cNvPr>
          <p:cNvSpPr txBox="1"/>
          <p:nvPr/>
        </p:nvSpPr>
        <p:spPr>
          <a:xfrm>
            <a:off x="1053088" y="5438832"/>
            <a:ext cx="3063164" cy="584775"/>
          </a:xfrm>
          <a:prstGeom prst="rect">
            <a:avLst/>
          </a:prstGeom>
          <a:noFill/>
        </p:spPr>
        <p:txBody>
          <a:bodyPr wrap="square" rtlCol="0">
            <a:spAutoFit/>
          </a:bodyPr>
          <a:lstStyle/>
          <a:p>
            <a:pPr algn="ctr"/>
            <a:r>
              <a:rPr lang="en-US" altLang="ja-JP" sz="1600" dirty="0"/>
              <a:t>AI</a:t>
            </a:r>
            <a:r>
              <a:rPr lang="ja-JP" altLang="en-US" sz="1600" dirty="0"/>
              <a:t>系の論文を読み、理論を十分に理解できる人材が少ない</a:t>
            </a:r>
            <a:endParaRPr kumimoji="1" lang="ja-JP" altLang="en-US" sz="1600" dirty="0"/>
          </a:p>
        </p:txBody>
      </p:sp>
      <p:sp>
        <p:nvSpPr>
          <p:cNvPr id="24" name="正方形/長方形 23">
            <a:extLst>
              <a:ext uri="{FF2B5EF4-FFF2-40B4-BE49-F238E27FC236}">
                <a16:creationId xmlns:a16="http://schemas.microsoft.com/office/drawing/2014/main" id="{46BF1411-AC56-4DB4-9B71-30A710DB10DD}"/>
              </a:ext>
            </a:extLst>
          </p:cNvPr>
          <p:cNvSpPr/>
          <p:nvPr/>
        </p:nvSpPr>
        <p:spPr>
          <a:xfrm>
            <a:off x="842330" y="4109479"/>
            <a:ext cx="3420000" cy="72000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AA2D8A6D-E3AE-411E-AE82-080CEB53FB9F}"/>
              </a:ext>
            </a:extLst>
          </p:cNvPr>
          <p:cNvSpPr/>
          <p:nvPr/>
        </p:nvSpPr>
        <p:spPr>
          <a:xfrm>
            <a:off x="686706" y="3882790"/>
            <a:ext cx="432000" cy="4320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２</a:t>
            </a:r>
          </a:p>
        </p:txBody>
      </p:sp>
      <p:sp>
        <p:nvSpPr>
          <p:cNvPr id="25" name="テキスト ボックス 24">
            <a:extLst>
              <a:ext uri="{FF2B5EF4-FFF2-40B4-BE49-F238E27FC236}">
                <a16:creationId xmlns:a16="http://schemas.microsoft.com/office/drawing/2014/main" id="{4C243783-CB22-4EE3-B989-C0D16C6C089E}"/>
              </a:ext>
            </a:extLst>
          </p:cNvPr>
          <p:cNvSpPr txBox="1"/>
          <p:nvPr/>
        </p:nvSpPr>
        <p:spPr>
          <a:xfrm>
            <a:off x="5200472" y="874887"/>
            <a:ext cx="3362841" cy="400110"/>
          </a:xfrm>
          <a:prstGeom prst="rect">
            <a:avLst/>
          </a:prstGeom>
          <a:noFill/>
        </p:spPr>
        <p:txBody>
          <a:bodyPr wrap="square" rtlCol="0">
            <a:spAutoFit/>
          </a:bodyPr>
          <a:lstStyle/>
          <a:p>
            <a:pPr algn="ctr"/>
            <a:r>
              <a:rPr lang="ja-JP" altLang="en-US" sz="2000" b="1" dirty="0"/>
              <a:t>近い将来懸念されるデメリット</a:t>
            </a:r>
            <a:endParaRPr kumimoji="1" lang="ja-JP" altLang="en-US" sz="2000" b="1" dirty="0"/>
          </a:p>
        </p:txBody>
      </p:sp>
      <p:sp>
        <p:nvSpPr>
          <p:cNvPr id="26" name="テキスト ボックス 25">
            <a:extLst>
              <a:ext uri="{FF2B5EF4-FFF2-40B4-BE49-F238E27FC236}">
                <a16:creationId xmlns:a16="http://schemas.microsoft.com/office/drawing/2014/main" id="{212044C0-FCF6-485A-BACE-C891E160ED45}"/>
              </a:ext>
            </a:extLst>
          </p:cNvPr>
          <p:cNvSpPr txBox="1"/>
          <p:nvPr/>
        </p:nvSpPr>
        <p:spPr>
          <a:xfrm>
            <a:off x="7309512" y="2929703"/>
            <a:ext cx="1351260" cy="338554"/>
          </a:xfrm>
          <a:prstGeom prst="rect">
            <a:avLst/>
          </a:prstGeom>
          <a:noFill/>
        </p:spPr>
        <p:txBody>
          <a:bodyPr wrap="square" rtlCol="0">
            <a:spAutoFit/>
          </a:bodyPr>
          <a:lstStyle/>
          <a:p>
            <a:pPr algn="ctr"/>
            <a:r>
              <a:rPr lang="ja-JP" altLang="en-US" sz="1600" b="1" dirty="0">
                <a:solidFill>
                  <a:srgbClr val="FF0000"/>
                </a:solidFill>
              </a:rPr>
              <a:t>ブレが大きい</a:t>
            </a:r>
            <a:endParaRPr lang="en-US" altLang="ja-JP" sz="1600" b="1" dirty="0">
              <a:solidFill>
                <a:srgbClr val="FF0000"/>
              </a:solidFill>
            </a:endParaRPr>
          </a:p>
        </p:txBody>
      </p:sp>
      <p:sp>
        <p:nvSpPr>
          <p:cNvPr id="30" name="テキスト ボックス 29">
            <a:extLst>
              <a:ext uri="{FF2B5EF4-FFF2-40B4-BE49-F238E27FC236}">
                <a16:creationId xmlns:a16="http://schemas.microsoft.com/office/drawing/2014/main" id="{1C17ED63-0BF1-4E3F-9951-05F755C3B846}"/>
              </a:ext>
            </a:extLst>
          </p:cNvPr>
          <p:cNvSpPr txBox="1"/>
          <p:nvPr/>
        </p:nvSpPr>
        <p:spPr>
          <a:xfrm>
            <a:off x="152937" y="1746909"/>
            <a:ext cx="685146" cy="338554"/>
          </a:xfrm>
          <a:prstGeom prst="rect">
            <a:avLst/>
          </a:prstGeom>
          <a:noFill/>
        </p:spPr>
        <p:txBody>
          <a:bodyPr wrap="square" rtlCol="0">
            <a:spAutoFit/>
          </a:bodyPr>
          <a:lstStyle/>
          <a:p>
            <a:pPr algn="ctr"/>
            <a:r>
              <a:rPr kumimoji="1" lang="ja-JP" altLang="en-US" sz="1600" dirty="0">
                <a:solidFill>
                  <a:schemeClr val="accent1">
                    <a:lumMod val="60000"/>
                    <a:lumOff val="40000"/>
                  </a:schemeClr>
                </a:solidFill>
              </a:rPr>
              <a:t>理想</a:t>
            </a:r>
          </a:p>
        </p:txBody>
      </p:sp>
      <p:sp>
        <p:nvSpPr>
          <p:cNvPr id="31" name="テキスト ボックス 30">
            <a:extLst>
              <a:ext uri="{FF2B5EF4-FFF2-40B4-BE49-F238E27FC236}">
                <a16:creationId xmlns:a16="http://schemas.microsoft.com/office/drawing/2014/main" id="{34BDD776-8F17-4FA8-9235-E7346A10EC02}"/>
              </a:ext>
            </a:extLst>
          </p:cNvPr>
          <p:cNvSpPr txBox="1"/>
          <p:nvPr/>
        </p:nvSpPr>
        <p:spPr>
          <a:xfrm>
            <a:off x="152937" y="2997813"/>
            <a:ext cx="685146" cy="338554"/>
          </a:xfrm>
          <a:prstGeom prst="rect">
            <a:avLst/>
          </a:prstGeom>
          <a:noFill/>
        </p:spPr>
        <p:txBody>
          <a:bodyPr wrap="square" rtlCol="0">
            <a:spAutoFit/>
          </a:bodyPr>
          <a:lstStyle/>
          <a:p>
            <a:pPr algn="ctr"/>
            <a:r>
              <a:rPr kumimoji="1" lang="ja-JP" altLang="en-US" sz="1600" dirty="0">
                <a:solidFill>
                  <a:schemeClr val="accent4"/>
                </a:solidFill>
              </a:rPr>
              <a:t>現状</a:t>
            </a:r>
          </a:p>
        </p:txBody>
      </p:sp>
      <p:sp>
        <p:nvSpPr>
          <p:cNvPr id="32" name="テキスト ボックス 31">
            <a:extLst>
              <a:ext uri="{FF2B5EF4-FFF2-40B4-BE49-F238E27FC236}">
                <a16:creationId xmlns:a16="http://schemas.microsoft.com/office/drawing/2014/main" id="{40E7DFC2-595B-44CE-8420-1113C60ACB74}"/>
              </a:ext>
            </a:extLst>
          </p:cNvPr>
          <p:cNvSpPr txBox="1"/>
          <p:nvPr/>
        </p:nvSpPr>
        <p:spPr>
          <a:xfrm>
            <a:off x="152937" y="5549543"/>
            <a:ext cx="685146" cy="338554"/>
          </a:xfrm>
          <a:prstGeom prst="rect">
            <a:avLst/>
          </a:prstGeom>
          <a:noFill/>
        </p:spPr>
        <p:txBody>
          <a:bodyPr wrap="square" rtlCol="0">
            <a:spAutoFit/>
          </a:bodyPr>
          <a:lstStyle/>
          <a:p>
            <a:pPr algn="ctr"/>
            <a:r>
              <a:rPr kumimoji="1" lang="ja-JP" altLang="en-US" sz="1600" dirty="0">
                <a:solidFill>
                  <a:schemeClr val="accent4"/>
                </a:solidFill>
              </a:rPr>
              <a:t>現状</a:t>
            </a:r>
          </a:p>
        </p:txBody>
      </p:sp>
      <p:sp>
        <p:nvSpPr>
          <p:cNvPr id="33" name="テキスト ボックス 32">
            <a:extLst>
              <a:ext uri="{FF2B5EF4-FFF2-40B4-BE49-F238E27FC236}">
                <a16:creationId xmlns:a16="http://schemas.microsoft.com/office/drawing/2014/main" id="{AB84C97C-8A3B-4051-9D1E-242A27DF50D5}"/>
              </a:ext>
            </a:extLst>
          </p:cNvPr>
          <p:cNvSpPr txBox="1"/>
          <p:nvPr/>
        </p:nvSpPr>
        <p:spPr>
          <a:xfrm>
            <a:off x="152937" y="4307496"/>
            <a:ext cx="685146" cy="338554"/>
          </a:xfrm>
          <a:prstGeom prst="rect">
            <a:avLst/>
          </a:prstGeom>
          <a:noFill/>
        </p:spPr>
        <p:txBody>
          <a:bodyPr wrap="square" rtlCol="0">
            <a:spAutoFit/>
          </a:bodyPr>
          <a:lstStyle/>
          <a:p>
            <a:pPr algn="ctr"/>
            <a:r>
              <a:rPr kumimoji="1" lang="ja-JP" altLang="en-US" sz="1600" dirty="0">
                <a:solidFill>
                  <a:schemeClr val="accent1">
                    <a:lumMod val="60000"/>
                    <a:lumOff val="40000"/>
                  </a:schemeClr>
                </a:solidFill>
              </a:rPr>
              <a:t>理想</a:t>
            </a:r>
          </a:p>
        </p:txBody>
      </p:sp>
      <p:sp>
        <p:nvSpPr>
          <p:cNvPr id="2" name="矢印: 上下 1">
            <a:extLst>
              <a:ext uri="{FF2B5EF4-FFF2-40B4-BE49-F238E27FC236}">
                <a16:creationId xmlns:a16="http://schemas.microsoft.com/office/drawing/2014/main" id="{4CF87B04-0EE7-4FB3-A341-FCAA57D6B9A1}"/>
              </a:ext>
            </a:extLst>
          </p:cNvPr>
          <p:cNvSpPr/>
          <p:nvPr/>
        </p:nvSpPr>
        <p:spPr>
          <a:xfrm>
            <a:off x="2426639" y="2347177"/>
            <a:ext cx="242887" cy="389958"/>
          </a:xfrm>
          <a:prstGeom prst="up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上下 33">
            <a:extLst>
              <a:ext uri="{FF2B5EF4-FFF2-40B4-BE49-F238E27FC236}">
                <a16:creationId xmlns:a16="http://schemas.microsoft.com/office/drawing/2014/main" id="{F913EF0D-E9BD-4143-8689-76435C8CB58D}"/>
              </a:ext>
            </a:extLst>
          </p:cNvPr>
          <p:cNvSpPr/>
          <p:nvPr/>
        </p:nvSpPr>
        <p:spPr>
          <a:xfrm>
            <a:off x="2426639" y="4917160"/>
            <a:ext cx="242887" cy="389958"/>
          </a:xfrm>
          <a:prstGeom prst="upDown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121F3A35-742B-41F2-96C4-09821C79E1B6}"/>
              </a:ext>
            </a:extLst>
          </p:cNvPr>
          <p:cNvSpPr txBox="1"/>
          <p:nvPr/>
        </p:nvSpPr>
        <p:spPr>
          <a:xfrm>
            <a:off x="2630920" y="2371133"/>
            <a:ext cx="865762" cy="338554"/>
          </a:xfrm>
          <a:prstGeom prst="rect">
            <a:avLst/>
          </a:prstGeom>
          <a:noFill/>
        </p:spPr>
        <p:txBody>
          <a:bodyPr wrap="square" rtlCol="0">
            <a:spAutoFit/>
          </a:bodyPr>
          <a:lstStyle/>
          <a:p>
            <a:pPr algn="ctr"/>
            <a:r>
              <a:rPr kumimoji="1" lang="ja-JP" altLang="en-US" sz="1600" dirty="0"/>
              <a:t>ギャップ</a:t>
            </a:r>
          </a:p>
        </p:txBody>
      </p:sp>
      <p:sp>
        <p:nvSpPr>
          <p:cNvPr id="36" name="テキスト ボックス 35">
            <a:extLst>
              <a:ext uri="{FF2B5EF4-FFF2-40B4-BE49-F238E27FC236}">
                <a16:creationId xmlns:a16="http://schemas.microsoft.com/office/drawing/2014/main" id="{9A72BA3E-6692-47AE-913F-785C0C36BD17}"/>
              </a:ext>
            </a:extLst>
          </p:cNvPr>
          <p:cNvSpPr txBox="1"/>
          <p:nvPr/>
        </p:nvSpPr>
        <p:spPr>
          <a:xfrm>
            <a:off x="2630920" y="4937474"/>
            <a:ext cx="865762" cy="338554"/>
          </a:xfrm>
          <a:prstGeom prst="rect">
            <a:avLst/>
          </a:prstGeom>
          <a:noFill/>
        </p:spPr>
        <p:txBody>
          <a:bodyPr wrap="square" rtlCol="0">
            <a:spAutoFit/>
          </a:bodyPr>
          <a:lstStyle/>
          <a:p>
            <a:pPr algn="ctr"/>
            <a:r>
              <a:rPr kumimoji="1" lang="ja-JP" altLang="en-US" sz="1600" dirty="0"/>
              <a:t>ギャップ</a:t>
            </a:r>
          </a:p>
        </p:txBody>
      </p:sp>
      <p:cxnSp>
        <p:nvCxnSpPr>
          <p:cNvPr id="39" name="直線コネクタ 38">
            <a:extLst>
              <a:ext uri="{FF2B5EF4-FFF2-40B4-BE49-F238E27FC236}">
                <a16:creationId xmlns:a16="http://schemas.microsoft.com/office/drawing/2014/main" id="{A3946152-094A-4109-9B44-F0084D8AECC6}"/>
              </a:ext>
            </a:extLst>
          </p:cNvPr>
          <p:cNvCxnSpPr>
            <a:cxnSpLocks/>
          </p:cNvCxnSpPr>
          <p:nvPr/>
        </p:nvCxnSpPr>
        <p:spPr>
          <a:xfrm>
            <a:off x="4968468" y="1268457"/>
            <a:ext cx="3826850" cy="0"/>
          </a:xfrm>
          <a:prstGeom prst="line">
            <a:avLst/>
          </a:prstGeom>
          <a:ln w="1905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C1E50DE1-3741-4711-9CF7-4AB04A23E2D0}"/>
              </a:ext>
            </a:extLst>
          </p:cNvPr>
          <p:cNvSpPr txBox="1"/>
          <p:nvPr/>
        </p:nvSpPr>
        <p:spPr>
          <a:xfrm>
            <a:off x="700396" y="871684"/>
            <a:ext cx="3232352" cy="400110"/>
          </a:xfrm>
          <a:prstGeom prst="rect">
            <a:avLst/>
          </a:prstGeom>
          <a:noFill/>
        </p:spPr>
        <p:txBody>
          <a:bodyPr wrap="square" rtlCol="0">
            <a:spAutoFit/>
          </a:bodyPr>
          <a:lstStyle/>
          <a:p>
            <a:pPr algn="ctr"/>
            <a:r>
              <a:rPr lang="ja-JP" altLang="en-US" sz="2000" b="1" dirty="0">
                <a:solidFill>
                  <a:schemeClr val="accent2"/>
                </a:solidFill>
              </a:rPr>
              <a:t>データサイエンス力</a:t>
            </a:r>
            <a:r>
              <a:rPr lang="ja-JP" altLang="en-US" sz="2000" b="1" dirty="0"/>
              <a:t>のギャップ</a:t>
            </a:r>
            <a:endParaRPr kumimoji="1" lang="ja-JP" altLang="en-US" sz="2000" b="1" dirty="0"/>
          </a:p>
        </p:txBody>
      </p:sp>
      <p:cxnSp>
        <p:nvCxnSpPr>
          <p:cNvPr id="44" name="直線コネクタ 43">
            <a:extLst>
              <a:ext uri="{FF2B5EF4-FFF2-40B4-BE49-F238E27FC236}">
                <a16:creationId xmlns:a16="http://schemas.microsoft.com/office/drawing/2014/main" id="{844B13F4-C841-4B64-BEF1-44406B1F5885}"/>
              </a:ext>
            </a:extLst>
          </p:cNvPr>
          <p:cNvCxnSpPr>
            <a:cxnSpLocks/>
          </p:cNvCxnSpPr>
          <p:nvPr/>
        </p:nvCxnSpPr>
        <p:spPr>
          <a:xfrm>
            <a:off x="302150" y="1265833"/>
            <a:ext cx="4028845" cy="8218"/>
          </a:xfrm>
          <a:prstGeom prst="line">
            <a:avLst/>
          </a:prstGeom>
          <a:ln w="1905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E8FCEE3-B0CB-4971-B5D3-BE63891BDA7D}"/>
              </a:ext>
            </a:extLst>
          </p:cNvPr>
          <p:cNvSpPr txBox="1"/>
          <p:nvPr/>
        </p:nvSpPr>
        <p:spPr>
          <a:xfrm>
            <a:off x="6659684" y="6365692"/>
            <a:ext cx="2334056" cy="338554"/>
          </a:xfrm>
          <a:prstGeom prst="rect">
            <a:avLst/>
          </a:prstGeom>
          <a:solidFill>
            <a:schemeClr val="bg1"/>
          </a:solidFill>
        </p:spPr>
        <p:txBody>
          <a:bodyPr wrap="square" rtlCol="0">
            <a:spAutoFit/>
          </a:bodyPr>
          <a:lstStyle/>
          <a:p>
            <a:pPr algn="ctr"/>
            <a:r>
              <a:rPr kumimoji="1" lang="en-US" altLang="ja-JP" sz="1600" dirty="0"/>
              <a:t>※</a:t>
            </a:r>
            <a:r>
              <a:rPr kumimoji="1" lang="ja-JP" altLang="en-US" sz="1600" dirty="0"/>
              <a:t>斜めの関係も当然ある</a:t>
            </a:r>
          </a:p>
        </p:txBody>
      </p:sp>
      <p:cxnSp>
        <p:nvCxnSpPr>
          <p:cNvPr id="8" name="直線矢印コネクタ 7">
            <a:extLst>
              <a:ext uri="{FF2B5EF4-FFF2-40B4-BE49-F238E27FC236}">
                <a16:creationId xmlns:a16="http://schemas.microsoft.com/office/drawing/2014/main" id="{772E7B70-F5AB-4E3F-AC38-7B6FDFAD0886}"/>
              </a:ext>
            </a:extLst>
          </p:cNvPr>
          <p:cNvCxnSpPr>
            <a:cxnSpLocks/>
          </p:cNvCxnSpPr>
          <p:nvPr/>
        </p:nvCxnSpPr>
        <p:spPr>
          <a:xfrm flipV="1">
            <a:off x="5370080" y="1484730"/>
            <a:ext cx="0" cy="8136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AC80ED8A-F9BB-4E41-8D41-1E3DE7A9E119}"/>
              </a:ext>
            </a:extLst>
          </p:cNvPr>
          <p:cNvSpPr txBox="1"/>
          <p:nvPr/>
        </p:nvSpPr>
        <p:spPr>
          <a:xfrm>
            <a:off x="5747910" y="3541162"/>
            <a:ext cx="982431" cy="276999"/>
          </a:xfrm>
          <a:prstGeom prst="rect">
            <a:avLst/>
          </a:prstGeom>
          <a:noFill/>
        </p:spPr>
        <p:txBody>
          <a:bodyPr wrap="square" rtlCol="0">
            <a:spAutoFit/>
          </a:bodyPr>
          <a:lstStyle/>
          <a:p>
            <a:pPr algn="ctr"/>
            <a:r>
              <a:rPr lang="ja-JP" altLang="en-US" sz="1200" dirty="0"/>
              <a:t>個人</a:t>
            </a:r>
            <a:r>
              <a:rPr kumimoji="1" lang="ja-JP" altLang="en-US" sz="1200" dirty="0"/>
              <a:t>の成果</a:t>
            </a:r>
          </a:p>
        </p:txBody>
      </p:sp>
      <p:sp>
        <p:nvSpPr>
          <p:cNvPr id="46" name="テキスト ボックス 45">
            <a:extLst>
              <a:ext uri="{FF2B5EF4-FFF2-40B4-BE49-F238E27FC236}">
                <a16:creationId xmlns:a16="http://schemas.microsoft.com/office/drawing/2014/main" id="{DCE52222-9995-4ABA-9F3D-B6378D4312EE}"/>
              </a:ext>
            </a:extLst>
          </p:cNvPr>
          <p:cNvSpPr txBox="1"/>
          <p:nvPr/>
        </p:nvSpPr>
        <p:spPr>
          <a:xfrm>
            <a:off x="5021730" y="2706931"/>
            <a:ext cx="369332" cy="847853"/>
          </a:xfrm>
          <a:prstGeom prst="rect">
            <a:avLst/>
          </a:prstGeom>
          <a:noFill/>
        </p:spPr>
        <p:txBody>
          <a:bodyPr vert="vert270" wrap="square" rtlCol="0">
            <a:spAutoFit/>
          </a:bodyPr>
          <a:lstStyle/>
          <a:p>
            <a:pPr algn="ctr"/>
            <a:r>
              <a:rPr lang="ja-JP" altLang="en-US" sz="1200" dirty="0"/>
              <a:t>成果の質</a:t>
            </a:r>
            <a:endParaRPr kumimoji="1" lang="ja-JP" altLang="en-US" sz="1200" dirty="0"/>
          </a:p>
        </p:txBody>
      </p:sp>
      <p:sp>
        <p:nvSpPr>
          <p:cNvPr id="49" name="正方形/長方形 48">
            <a:extLst>
              <a:ext uri="{FF2B5EF4-FFF2-40B4-BE49-F238E27FC236}">
                <a16:creationId xmlns:a16="http://schemas.microsoft.com/office/drawing/2014/main" id="{D4328A57-1D18-42D0-8274-C2AF0F446F59}"/>
              </a:ext>
            </a:extLst>
          </p:cNvPr>
          <p:cNvSpPr/>
          <p:nvPr/>
        </p:nvSpPr>
        <p:spPr>
          <a:xfrm>
            <a:off x="5442350" y="3292455"/>
            <a:ext cx="127925" cy="1332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419BAFC2-1B81-411F-9CD7-119958079383}"/>
              </a:ext>
            </a:extLst>
          </p:cNvPr>
          <p:cNvSpPr/>
          <p:nvPr/>
        </p:nvSpPr>
        <p:spPr>
          <a:xfrm>
            <a:off x="5781238" y="2881267"/>
            <a:ext cx="127925" cy="1332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2AD13BA3-FA0B-4B44-950F-8902515C9660}"/>
              </a:ext>
            </a:extLst>
          </p:cNvPr>
          <p:cNvSpPr/>
          <p:nvPr/>
        </p:nvSpPr>
        <p:spPr>
          <a:xfrm>
            <a:off x="6129194" y="3232665"/>
            <a:ext cx="127925" cy="1332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矢印コネクタ 53">
            <a:extLst>
              <a:ext uri="{FF2B5EF4-FFF2-40B4-BE49-F238E27FC236}">
                <a16:creationId xmlns:a16="http://schemas.microsoft.com/office/drawing/2014/main" id="{489B1678-C3B8-4D9B-8830-BEEE57A0E5DC}"/>
              </a:ext>
            </a:extLst>
          </p:cNvPr>
          <p:cNvCxnSpPr>
            <a:cxnSpLocks/>
          </p:cNvCxnSpPr>
          <p:nvPr/>
        </p:nvCxnSpPr>
        <p:spPr>
          <a:xfrm flipV="1">
            <a:off x="5361800" y="2310202"/>
            <a:ext cx="1767969"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75711DF9-B952-470E-883A-620CD7BED4F5}"/>
              </a:ext>
            </a:extLst>
          </p:cNvPr>
          <p:cNvSpPr/>
          <p:nvPr/>
        </p:nvSpPr>
        <p:spPr>
          <a:xfrm>
            <a:off x="6522864" y="2943057"/>
            <a:ext cx="127925" cy="1332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E2AE1824-C620-43D4-AD47-0383FDF0E40A}"/>
              </a:ext>
            </a:extLst>
          </p:cNvPr>
          <p:cNvSpPr/>
          <p:nvPr/>
        </p:nvSpPr>
        <p:spPr>
          <a:xfrm>
            <a:off x="6926537" y="3203159"/>
            <a:ext cx="127925" cy="1332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AFFC69A3-193E-4D29-AC68-971C308448E1}"/>
              </a:ext>
            </a:extLst>
          </p:cNvPr>
          <p:cNvSpPr/>
          <p:nvPr/>
        </p:nvSpPr>
        <p:spPr>
          <a:xfrm>
            <a:off x="5442350" y="1758349"/>
            <a:ext cx="127925" cy="1332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8FAC8062-ECB2-4AED-AF85-462E4BBE0C78}"/>
              </a:ext>
            </a:extLst>
          </p:cNvPr>
          <p:cNvSpPr/>
          <p:nvPr/>
        </p:nvSpPr>
        <p:spPr>
          <a:xfrm>
            <a:off x="5777508" y="1609366"/>
            <a:ext cx="127925" cy="1332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99400149-0D77-4881-BAC8-771FA2696EF5}"/>
              </a:ext>
            </a:extLst>
          </p:cNvPr>
          <p:cNvSpPr/>
          <p:nvPr/>
        </p:nvSpPr>
        <p:spPr>
          <a:xfrm>
            <a:off x="6129194" y="1819383"/>
            <a:ext cx="127925" cy="1332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59F268E8-1FC7-4533-B2C7-3F46D97C0363}"/>
              </a:ext>
            </a:extLst>
          </p:cNvPr>
          <p:cNvSpPr/>
          <p:nvPr/>
        </p:nvSpPr>
        <p:spPr>
          <a:xfrm>
            <a:off x="6527797" y="1675701"/>
            <a:ext cx="127925" cy="1332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F8DB0C7D-E15B-4A5B-8DF6-DE1DE2976E2F}"/>
              </a:ext>
            </a:extLst>
          </p:cNvPr>
          <p:cNvSpPr/>
          <p:nvPr/>
        </p:nvSpPr>
        <p:spPr>
          <a:xfrm>
            <a:off x="6926538" y="1815948"/>
            <a:ext cx="127925" cy="1332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1CBA1948-36C0-442B-A654-ABF48B3B6E6C}"/>
              </a:ext>
            </a:extLst>
          </p:cNvPr>
          <p:cNvSpPr txBox="1"/>
          <p:nvPr/>
        </p:nvSpPr>
        <p:spPr>
          <a:xfrm>
            <a:off x="5026452" y="1477593"/>
            <a:ext cx="369332" cy="847853"/>
          </a:xfrm>
          <a:prstGeom prst="rect">
            <a:avLst/>
          </a:prstGeom>
          <a:noFill/>
        </p:spPr>
        <p:txBody>
          <a:bodyPr vert="vert270" wrap="square" rtlCol="0">
            <a:spAutoFit/>
          </a:bodyPr>
          <a:lstStyle/>
          <a:p>
            <a:pPr algn="ctr"/>
            <a:r>
              <a:rPr lang="ja-JP" altLang="en-US" sz="1200" dirty="0"/>
              <a:t>成果の質</a:t>
            </a:r>
            <a:endParaRPr kumimoji="1" lang="ja-JP" altLang="en-US" sz="1200" dirty="0"/>
          </a:p>
        </p:txBody>
      </p:sp>
      <p:cxnSp>
        <p:nvCxnSpPr>
          <p:cNvPr id="61" name="直線矢印コネクタ 60">
            <a:extLst>
              <a:ext uri="{FF2B5EF4-FFF2-40B4-BE49-F238E27FC236}">
                <a16:creationId xmlns:a16="http://schemas.microsoft.com/office/drawing/2014/main" id="{65546FA7-710E-4C5D-BD9C-784D0C36B47A}"/>
              </a:ext>
            </a:extLst>
          </p:cNvPr>
          <p:cNvCxnSpPr>
            <a:cxnSpLocks/>
          </p:cNvCxnSpPr>
          <p:nvPr/>
        </p:nvCxnSpPr>
        <p:spPr>
          <a:xfrm flipV="1">
            <a:off x="5370217" y="2722595"/>
            <a:ext cx="0" cy="81652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正方形/長方形 71">
            <a:extLst>
              <a:ext uri="{FF2B5EF4-FFF2-40B4-BE49-F238E27FC236}">
                <a16:creationId xmlns:a16="http://schemas.microsoft.com/office/drawing/2014/main" id="{969F427E-FD0D-44BF-82C4-B490D694A548}"/>
              </a:ext>
            </a:extLst>
          </p:cNvPr>
          <p:cNvSpPr/>
          <p:nvPr/>
        </p:nvSpPr>
        <p:spPr>
          <a:xfrm>
            <a:off x="5442350" y="4256584"/>
            <a:ext cx="127925" cy="1332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C1E5843B-61F3-46EE-9DFA-544A72C06FB2}"/>
              </a:ext>
            </a:extLst>
          </p:cNvPr>
          <p:cNvSpPr/>
          <p:nvPr/>
        </p:nvSpPr>
        <p:spPr>
          <a:xfrm>
            <a:off x="5782674" y="4101074"/>
            <a:ext cx="127925" cy="1332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D9D2908D-32BC-4085-B08B-1C536D7DE608}"/>
              </a:ext>
            </a:extLst>
          </p:cNvPr>
          <p:cNvSpPr/>
          <p:nvPr/>
        </p:nvSpPr>
        <p:spPr>
          <a:xfrm>
            <a:off x="6129194" y="4318154"/>
            <a:ext cx="127925" cy="1332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4F459075-7739-430C-8AF3-2C0D01B79273}"/>
              </a:ext>
            </a:extLst>
          </p:cNvPr>
          <p:cNvSpPr/>
          <p:nvPr/>
        </p:nvSpPr>
        <p:spPr>
          <a:xfrm>
            <a:off x="6522611" y="4115625"/>
            <a:ext cx="127925" cy="1332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1E939AF5-7E22-49C4-9B56-A5E1A8131C8C}"/>
              </a:ext>
            </a:extLst>
          </p:cNvPr>
          <p:cNvSpPr/>
          <p:nvPr/>
        </p:nvSpPr>
        <p:spPr>
          <a:xfrm>
            <a:off x="6926536" y="4248833"/>
            <a:ext cx="127925" cy="13320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E3236D63-1278-4F6B-B387-7CD53A759280}"/>
              </a:ext>
            </a:extLst>
          </p:cNvPr>
          <p:cNvSpPr txBox="1"/>
          <p:nvPr/>
        </p:nvSpPr>
        <p:spPr>
          <a:xfrm>
            <a:off x="7309511" y="1742747"/>
            <a:ext cx="1351261" cy="338554"/>
          </a:xfrm>
          <a:prstGeom prst="rect">
            <a:avLst/>
          </a:prstGeom>
          <a:noFill/>
        </p:spPr>
        <p:txBody>
          <a:bodyPr wrap="square" rtlCol="0">
            <a:spAutoFit/>
          </a:bodyPr>
          <a:lstStyle/>
          <a:p>
            <a:pPr algn="ctr"/>
            <a:r>
              <a:rPr lang="ja-JP" altLang="en-US" sz="1600" b="1" dirty="0"/>
              <a:t>ブレが小さい</a:t>
            </a:r>
            <a:endParaRPr lang="en-US" altLang="ja-JP" sz="1600" b="1" dirty="0"/>
          </a:p>
        </p:txBody>
      </p:sp>
      <p:cxnSp>
        <p:nvCxnSpPr>
          <p:cNvPr id="88" name="直線矢印コネクタ 87">
            <a:extLst>
              <a:ext uri="{FF2B5EF4-FFF2-40B4-BE49-F238E27FC236}">
                <a16:creationId xmlns:a16="http://schemas.microsoft.com/office/drawing/2014/main" id="{47BD76CA-D81E-4D0B-BBA5-9AF90C43B46A}"/>
              </a:ext>
            </a:extLst>
          </p:cNvPr>
          <p:cNvCxnSpPr>
            <a:cxnSpLocks/>
          </p:cNvCxnSpPr>
          <p:nvPr/>
        </p:nvCxnSpPr>
        <p:spPr>
          <a:xfrm flipV="1">
            <a:off x="5373359" y="3535284"/>
            <a:ext cx="1767969"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D9E1D859-2CAF-4B68-9445-7987C042E5CA}"/>
              </a:ext>
            </a:extLst>
          </p:cNvPr>
          <p:cNvSpPr txBox="1"/>
          <p:nvPr/>
        </p:nvSpPr>
        <p:spPr>
          <a:xfrm>
            <a:off x="5730493" y="2312216"/>
            <a:ext cx="982431" cy="276999"/>
          </a:xfrm>
          <a:prstGeom prst="rect">
            <a:avLst/>
          </a:prstGeom>
          <a:noFill/>
        </p:spPr>
        <p:txBody>
          <a:bodyPr wrap="square" rtlCol="0">
            <a:spAutoFit/>
          </a:bodyPr>
          <a:lstStyle/>
          <a:p>
            <a:pPr algn="ctr"/>
            <a:r>
              <a:rPr lang="ja-JP" altLang="en-US" sz="1200" dirty="0"/>
              <a:t>個人</a:t>
            </a:r>
            <a:r>
              <a:rPr kumimoji="1" lang="ja-JP" altLang="en-US" sz="1200" dirty="0"/>
              <a:t>の成果</a:t>
            </a:r>
          </a:p>
        </p:txBody>
      </p:sp>
      <p:cxnSp>
        <p:nvCxnSpPr>
          <p:cNvPr id="90" name="直線矢印コネクタ 89">
            <a:extLst>
              <a:ext uri="{FF2B5EF4-FFF2-40B4-BE49-F238E27FC236}">
                <a16:creationId xmlns:a16="http://schemas.microsoft.com/office/drawing/2014/main" id="{668E0D5E-CB2B-45A2-B773-97397BDCD531}"/>
              </a:ext>
            </a:extLst>
          </p:cNvPr>
          <p:cNvCxnSpPr>
            <a:cxnSpLocks/>
          </p:cNvCxnSpPr>
          <p:nvPr/>
        </p:nvCxnSpPr>
        <p:spPr>
          <a:xfrm flipV="1">
            <a:off x="5361713" y="3999065"/>
            <a:ext cx="0" cy="8136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14B06FB1-BE24-48D1-A93E-FAA833C898C5}"/>
              </a:ext>
            </a:extLst>
          </p:cNvPr>
          <p:cNvCxnSpPr>
            <a:cxnSpLocks/>
          </p:cNvCxnSpPr>
          <p:nvPr/>
        </p:nvCxnSpPr>
        <p:spPr>
          <a:xfrm flipV="1">
            <a:off x="5353433" y="4824537"/>
            <a:ext cx="1767969"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8CB3CAA6-7C65-4717-A319-0F9E16E295FA}"/>
              </a:ext>
            </a:extLst>
          </p:cNvPr>
          <p:cNvSpPr txBox="1"/>
          <p:nvPr/>
        </p:nvSpPr>
        <p:spPr>
          <a:xfrm>
            <a:off x="5018085" y="3991928"/>
            <a:ext cx="369332" cy="847853"/>
          </a:xfrm>
          <a:prstGeom prst="rect">
            <a:avLst/>
          </a:prstGeom>
          <a:noFill/>
        </p:spPr>
        <p:txBody>
          <a:bodyPr vert="vert270" wrap="square" rtlCol="0">
            <a:spAutoFit/>
          </a:bodyPr>
          <a:lstStyle/>
          <a:p>
            <a:pPr algn="ctr"/>
            <a:r>
              <a:rPr lang="ja-JP" altLang="en-US" sz="1200" dirty="0"/>
              <a:t>成果の質</a:t>
            </a:r>
            <a:endParaRPr kumimoji="1" lang="ja-JP" altLang="en-US" sz="1200" dirty="0"/>
          </a:p>
        </p:txBody>
      </p:sp>
      <p:sp>
        <p:nvSpPr>
          <p:cNvPr id="93" name="テキスト ボックス 92">
            <a:extLst>
              <a:ext uri="{FF2B5EF4-FFF2-40B4-BE49-F238E27FC236}">
                <a16:creationId xmlns:a16="http://schemas.microsoft.com/office/drawing/2014/main" id="{B7C3E277-F935-43E1-9E1A-26066715ABAF}"/>
              </a:ext>
            </a:extLst>
          </p:cNvPr>
          <p:cNvSpPr txBox="1"/>
          <p:nvPr/>
        </p:nvSpPr>
        <p:spPr>
          <a:xfrm>
            <a:off x="5722126" y="4826551"/>
            <a:ext cx="982431" cy="276999"/>
          </a:xfrm>
          <a:prstGeom prst="rect">
            <a:avLst/>
          </a:prstGeom>
          <a:noFill/>
        </p:spPr>
        <p:txBody>
          <a:bodyPr wrap="square" rtlCol="0">
            <a:spAutoFit/>
          </a:bodyPr>
          <a:lstStyle/>
          <a:p>
            <a:pPr algn="ctr"/>
            <a:r>
              <a:rPr lang="ja-JP" altLang="en-US" sz="1200" dirty="0"/>
              <a:t>個人</a:t>
            </a:r>
            <a:r>
              <a:rPr kumimoji="1" lang="ja-JP" altLang="en-US" sz="1200" dirty="0"/>
              <a:t>の成果</a:t>
            </a:r>
          </a:p>
        </p:txBody>
      </p:sp>
      <p:sp>
        <p:nvSpPr>
          <p:cNvPr id="94" name="正方形/長方形 93">
            <a:extLst>
              <a:ext uri="{FF2B5EF4-FFF2-40B4-BE49-F238E27FC236}">
                <a16:creationId xmlns:a16="http://schemas.microsoft.com/office/drawing/2014/main" id="{CD5802D2-A4D1-452D-AAD4-F267061FEC60}"/>
              </a:ext>
            </a:extLst>
          </p:cNvPr>
          <p:cNvSpPr/>
          <p:nvPr/>
        </p:nvSpPr>
        <p:spPr>
          <a:xfrm>
            <a:off x="5445753" y="5757672"/>
            <a:ext cx="127925" cy="1332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25710816-0131-4549-B87B-C35819F75223}"/>
              </a:ext>
            </a:extLst>
          </p:cNvPr>
          <p:cNvSpPr/>
          <p:nvPr/>
        </p:nvSpPr>
        <p:spPr>
          <a:xfrm>
            <a:off x="5786077" y="5602162"/>
            <a:ext cx="127925" cy="1332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86BB2B02-BB41-4201-BA70-2668CDF75A37}"/>
              </a:ext>
            </a:extLst>
          </p:cNvPr>
          <p:cNvSpPr/>
          <p:nvPr/>
        </p:nvSpPr>
        <p:spPr>
          <a:xfrm>
            <a:off x="6132597" y="5819242"/>
            <a:ext cx="127925" cy="1332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F5AF2004-24AD-4A8D-89F5-4DADFBB4231C}"/>
              </a:ext>
            </a:extLst>
          </p:cNvPr>
          <p:cNvSpPr/>
          <p:nvPr/>
        </p:nvSpPr>
        <p:spPr>
          <a:xfrm>
            <a:off x="6526014" y="5616713"/>
            <a:ext cx="127925" cy="1332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8AD1BEBF-4E27-4E55-8871-32A5667CE89D}"/>
              </a:ext>
            </a:extLst>
          </p:cNvPr>
          <p:cNvSpPr/>
          <p:nvPr/>
        </p:nvSpPr>
        <p:spPr>
          <a:xfrm>
            <a:off x="6929939" y="5749921"/>
            <a:ext cx="127925" cy="13320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矢印コネクタ 98">
            <a:extLst>
              <a:ext uri="{FF2B5EF4-FFF2-40B4-BE49-F238E27FC236}">
                <a16:creationId xmlns:a16="http://schemas.microsoft.com/office/drawing/2014/main" id="{F2887FBB-6151-4D86-9A9F-201A045760C9}"/>
              </a:ext>
            </a:extLst>
          </p:cNvPr>
          <p:cNvCxnSpPr>
            <a:cxnSpLocks/>
          </p:cNvCxnSpPr>
          <p:nvPr/>
        </p:nvCxnSpPr>
        <p:spPr>
          <a:xfrm flipV="1">
            <a:off x="5365116" y="5205691"/>
            <a:ext cx="0" cy="8136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444A0012-DCE0-4126-B25E-B782C9F039B1}"/>
              </a:ext>
            </a:extLst>
          </p:cNvPr>
          <p:cNvCxnSpPr>
            <a:cxnSpLocks/>
          </p:cNvCxnSpPr>
          <p:nvPr/>
        </p:nvCxnSpPr>
        <p:spPr>
          <a:xfrm flipV="1">
            <a:off x="5356836" y="6031163"/>
            <a:ext cx="1767969"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ADDB6C10-ABFD-442E-8290-56A487849369}"/>
              </a:ext>
            </a:extLst>
          </p:cNvPr>
          <p:cNvSpPr txBox="1"/>
          <p:nvPr/>
        </p:nvSpPr>
        <p:spPr>
          <a:xfrm>
            <a:off x="5021488" y="5198554"/>
            <a:ext cx="369332" cy="847853"/>
          </a:xfrm>
          <a:prstGeom prst="rect">
            <a:avLst/>
          </a:prstGeom>
          <a:noFill/>
        </p:spPr>
        <p:txBody>
          <a:bodyPr vert="vert270" wrap="square" rtlCol="0">
            <a:spAutoFit/>
          </a:bodyPr>
          <a:lstStyle/>
          <a:p>
            <a:pPr algn="ctr"/>
            <a:r>
              <a:rPr lang="ja-JP" altLang="en-US" sz="1200" dirty="0"/>
              <a:t>成果の質</a:t>
            </a:r>
            <a:endParaRPr kumimoji="1" lang="ja-JP" altLang="en-US" sz="1200" dirty="0"/>
          </a:p>
        </p:txBody>
      </p:sp>
      <p:sp>
        <p:nvSpPr>
          <p:cNvPr id="102" name="テキスト ボックス 101">
            <a:extLst>
              <a:ext uri="{FF2B5EF4-FFF2-40B4-BE49-F238E27FC236}">
                <a16:creationId xmlns:a16="http://schemas.microsoft.com/office/drawing/2014/main" id="{B33FFE58-AF25-4571-B6FF-D8CD19373B62}"/>
              </a:ext>
            </a:extLst>
          </p:cNvPr>
          <p:cNvSpPr txBox="1"/>
          <p:nvPr/>
        </p:nvSpPr>
        <p:spPr>
          <a:xfrm>
            <a:off x="5725529" y="6033177"/>
            <a:ext cx="982431" cy="276999"/>
          </a:xfrm>
          <a:prstGeom prst="rect">
            <a:avLst/>
          </a:prstGeom>
          <a:noFill/>
        </p:spPr>
        <p:txBody>
          <a:bodyPr wrap="square" rtlCol="0">
            <a:spAutoFit/>
          </a:bodyPr>
          <a:lstStyle/>
          <a:p>
            <a:pPr algn="ctr"/>
            <a:r>
              <a:rPr lang="ja-JP" altLang="en-US" sz="1200" dirty="0"/>
              <a:t>個人</a:t>
            </a:r>
            <a:r>
              <a:rPr kumimoji="1" lang="ja-JP" altLang="en-US" sz="1200" dirty="0"/>
              <a:t>の成果</a:t>
            </a:r>
          </a:p>
        </p:txBody>
      </p:sp>
      <p:sp>
        <p:nvSpPr>
          <p:cNvPr id="103" name="テキスト ボックス 102">
            <a:extLst>
              <a:ext uri="{FF2B5EF4-FFF2-40B4-BE49-F238E27FC236}">
                <a16:creationId xmlns:a16="http://schemas.microsoft.com/office/drawing/2014/main" id="{1A5544B7-5F6C-4F2B-8DA3-8246C0769F41}"/>
              </a:ext>
            </a:extLst>
          </p:cNvPr>
          <p:cNvSpPr txBox="1"/>
          <p:nvPr/>
        </p:nvSpPr>
        <p:spPr>
          <a:xfrm>
            <a:off x="7425357" y="4267165"/>
            <a:ext cx="1119567" cy="338554"/>
          </a:xfrm>
          <a:prstGeom prst="rect">
            <a:avLst/>
          </a:prstGeom>
          <a:noFill/>
        </p:spPr>
        <p:txBody>
          <a:bodyPr wrap="square" rtlCol="0">
            <a:spAutoFit/>
          </a:bodyPr>
          <a:lstStyle/>
          <a:p>
            <a:pPr algn="ctr"/>
            <a:r>
              <a:rPr lang="ja-JP" altLang="en-US" sz="1600" b="1" dirty="0"/>
              <a:t>質が高い</a:t>
            </a:r>
            <a:endParaRPr lang="en-US" altLang="ja-JP" sz="1600" b="1" dirty="0"/>
          </a:p>
        </p:txBody>
      </p:sp>
      <p:sp>
        <p:nvSpPr>
          <p:cNvPr id="104" name="テキスト ボックス 103">
            <a:extLst>
              <a:ext uri="{FF2B5EF4-FFF2-40B4-BE49-F238E27FC236}">
                <a16:creationId xmlns:a16="http://schemas.microsoft.com/office/drawing/2014/main" id="{5620A676-4653-4157-B43F-FBF30706A9B8}"/>
              </a:ext>
            </a:extLst>
          </p:cNvPr>
          <p:cNvSpPr txBox="1"/>
          <p:nvPr/>
        </p:nvSpPr>
        <p:spPr>
          <a:xfrm>
            <a:off x="7349835" y="3209660"/>
            <a:ext cx="1270612" cy="276999"/>
          </a:xfrm>
          <a:prstGeom prst="rect">
            <a:avLst/>
          </a:prstGeom>
          <a:noFill/>
        </p:spPr>
        <p:txBody>
          <a:bodyPr wrap="square" rtlCol="0">
            <a:spAutoFit/>
          </a:bodyPr>
          <a:lstStyle/>
          <a:p>
            <a:pPr algn="ctr"/>
            <a:r>
              <a:rPr lang="ja-JP" altLang="en-US" sz="1200" b="1" dirty="0"/>
              <a:t>特に下側のブレ</a:t>
            </a:r>
            <a:endParaRPr lang="en-US" altLang="ja-JP" sz="1200" b="1" dirty="0"/>
          </a:p>
        </p:txBody>
      </p:sp>
      <p:sp>
        <p:nvSpPr>
          <p:cNvPr id="105" name="テキスト ボックス 104">
            <a:extLst>
              <a:ext uri="{FF2B5EF4-FFF2-40B4-BE49-F238E27FC236}">
                <a16:creationId xmlns:a16="http://schemas.microsoft.com/office/drawing/2014/main" id="{9035D6DE-9B97-4120-A5D0-9F66400C35A6}"/>
              </a:ext>
            </a:extLst>
          </p:cNvPr>
          <p:cNvSpPr txBox="1"/>
          <p:nvPr/>
        </p:nvSpPr>
        <p:spPr>
          <a:xfrm>
            <a:off x="7425357" y="5423206"/>
            <a:ext cx="1119567" cy="338554"/>
          </a:xfrm>
          <a:prstGeom prst="rect">
            <a:avLst/>
          </a:prstGeom>
          <a:noFill/>
        </p:spPr>
        <p:txBody>
          <a:bodyPr wrap="square" rtlCol="0">
            <a:spAutoFit/>
          </a:bodyPr>
          <a:lstStyle/>
          <a:p>
            <a:pPr algn="ctr"/>
            <a:r>
              <a:rPr lang="ja-JP" altLang="en-US" sz="1600" b="1" dirty="0">
                <a:solidFill>
                  <a:srgbClr val="FF0000"/>
                </a:solidFill>
              </a:rPr>
              <a:t>質が低い</a:t>
            </a:r>
            <a:endParaRPr lang="en-US" altLang="ja-JP" sz="1600" b="1" dirty="0">
              <a:solidFill>
                <a:srgbClr val="FF0000"/>
              </a:solidFill>
            </a:endParaRPr>
          </a:p>
        </p:txBody>
      </p:sp>
      <p:sp>
        <p:nvSpPr>
          <p:cNvPr id="106" name="二等辺三角形 105">
            <a:extLst>
              <a:ext uri="{FF2B5EF4-FFF2-40B4-BE49-F238E27FC236}">
                <a16:creationId xmlns:a16="http://schemas.microsoft.com/office/drawing/2014/main" id="{5B8175D4-716C-429A-B5BB-D044B1505E28}"/>
              </a:ext>
            </a:extLst>
          </p:cNvPr>
          <p:cNvSpPr/>
          <p:nvPr/>
        </p:nvSpPr>
        <p:spPr>
          <a:xfrm rot="5400000">
            <a:off x="4415396" y="1836439"/>
            <a:ext cx="522000" cy="177968"/>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二等辺三角形 106">
            <a:extLst>
              <a:ext uri="{FF2B5EF4-FFF2-40B4-BE49-F238E27FC236}">
                <a16:creationId xmlns:a16="http://schemas.microsoft.com/office/drawing/2014/main" id="{FEB4EC35-7EC2-482A-B372-F5E6230F868E}"/>
              </a:ext>
            </a:extLst>
          </p:cNvPr>
          <p:cNvSpPr/>
          <p:nvPr/>
        </p:nvSpPr>
        <p:spPr>
          <a:xfrm rot="5400000">
            <a:off x="4413626" y="3096918"/>
            <a:ext cx="522000" cy="177968"/>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二等辺三角形 107">
            <a:extLst>
              <a:ext uri="{FF2B5EF4-FFF2-40B4-BE49-F238E27FC236}">
                <a16:creationId xmlns:a16="http://schemas.microsoft.com/office/drawing/2014/main" id="{A7A12D1C-AB3C-44F8-BB3E-A45078F96543}"/>
              </a:ext>
            </a:extLst>
          </p:cNvPr>
          <p:cNvSpPr/>
          <p:nvPr/>
        </p:nvSpPr>
        <p:spPr>
          <a:xfrm rot="5400000">
            <a:off x="4415152" y="4387753"/>
            <a:ext cx="522000" cy="177968"/>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二等辺三角形 108">
            <a:extLst>
              <a:ext uri="{FF2B5EF4-FFF2-40B4-BE49-F238E27FC236}">
                <a16:creationId xmlns:a16="http://schemas.microsoft.com/office/drawing/2014/main" id="{B9047626-98E3-4447-B508-21547162D5AE}"/>
              </a:ext>
            </a:extLst>
          </p:cNvPr>
          <p:cNvSpPr/>
          <p:nvPr/>
        </p:nvSpPr>
        <p:spPr>
          <a:xfrm rot="5400000">
            <a:off x="4413421" y="5635547"/>
            <a:ext cx="522000" cy="177968"/>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テキスト ボックス 109">
            <a:extLst>
              <a:ext uri="{FF2B5EF4-FFF2-40B4-BE49-F238E27FC236}">
                <a16:creationId xmlns:a16="http://schemas.microsoft.com/office/drawing/2014/main" id="{E39E0D88-992E-460D-ADB0-C5073BEDF6C2}"/>
              </a:ext>
            </a:extLst>
          </p:cNvPr>
          <p:cNvSpPr txBox="1"/>
          <p:nvPr/>
        </p:nvSpPr>
        <p:spPr>
          <a:xfrm>
            <a:off x="7285892" y="1286194"/>
            <a:ext cx="1412671" cy="276999"/>
          </a:xfrm>
          <a:prstGeom prst="rect">
            <a:avLst/>
          </a:prstGeom>
          <a:noFill/>
        </p:spPr>
        <p:txBody>
          <a:bodyPr wrap="square" rtlCol="0">
            <a:spAutoFit/>
          </a:bodyPr>
          <a:lstStyle/>
          <a:p>
            <a:pPr algn="ctr"/>
            <a:r>
              <a:rPr lang="ja-JP" altLang="en-US" sz="1200" b="1" dirty="0"/>
              <a:t>集団としての成果</a:t>
            </a:r>
            <a:endParaRPr lang="en-US" altLang="ja-JP" sz="1200" b="1" dirty="0"/>
          </a:p>
        </p:txBody>
      </p:sp>
      <p:cxnSp>
        <p:nvCxnSpPr>
          <p:cNvPr id="113" name="直線コネクタ 112">
            <a:extLst>
              <a:ext uri="{FF2B5EF4-FFF2-40B4-BE49-F238E27FC236}">
                <a16:creationId xmlns:a16="http://schemas.microsoft.com/office/drawing/2014/main" id="{C27F4BE0-D039-4C64-A8DE-5F3AE41F5B99}"/>
              </a:ext>
            </a:extLst>
          </p:cNvPr>
          <p:cNvCxnSpPr>
            <a:cxnSpLocks/>
          </p:cNvCxnSpPr>
          <p:nvPr/>
        </p:nvCxnSpPr>
        <p:spPr>
          <a:xfrm>
            <a:off x="302150" y="3832337"/>
            <a:ext cx="8522874" cy="16648"/>
          </a:xfrm>
          <a:prstGeom prst="line">
            <a:avLst/>
          </a:prstGeom>
          <a:ln w="9525">
            <a:solidFill>
              <a:schemeClr val="bg1">
                <a:lumMod val="50000"/>
              </a:schemeClr>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745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32</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AI</a:t>
            </a:r>
            <a:r>
              <a:rPr lang="ja-JP" altLang="en-US" dirty="0"/>
              <a:t>人材育成の課題</a:t>
            </a:r>
            <a:endParaRPr kumimoji="1" lang="ja-JP" altLang="en-US" dirty="0"/>
          </a:p>
        </p:txBody>
      </p:sp>
      <p:sp>
        <p:nvSpPr>
          <p:cNvPr id="22" name="コンテンツ プレースホルダー 2"/>
          <p:cNvSpPr txBox="1">
            <a:spLocks/>
          </p:cNvSpPr>
          <p:nvPr/>
        </p:nvSpPr>
        <p:spPr>
          <a:xfrm>
            <a:off x="0" y="854136"/>
            <a:ext cx="9144000" cy="478480"/>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b="1" dirty="0"/>
              <a:t>基準</a:t>
            </a:r>
            <a:r>
              <a:rPr lang="ja-JP" altLang="en-US" sz="2400" dirty="0"/>
              <a:t>と</a:t>
            </a:r>
            <a:r>
              <a:rPr lang="ja-JP" altLang="en-US" sz="2400" b="1" dirty="0"/>
              <a:t>育成方針・方法</a:t>
            </a:r>
            <a:r>
              <a:rPr lang="ja-JP" altLang="en-US" sz="2400" dirty="0"/>
              <a:t>の不明瞭さが主要因だと考えられる。</a:t>
            </a:r>
            <a:endParaRPr lang="en-US" altLang="ja-JP" sz="2400" dirty="0"/>
          </a:p>
        </p:txBody>
      </p:sp>
      <p:sp>
        <p:nvSpPr>
          <p:cNvPr id="8" name="テキスト ボックス 7">
            <a:extLst>
              <a:ext uri="{FF2B5EF4-FFF2-40B4-BE49-F238E27FC236}">
                <a16:creationId xmlns:a16="http://schemas.microsoft.com/office/drawing/2014/main" id="{D06F8D14-84E7-4E19-A58A-11C0EF9F7F4B}"/>
              </a:ext>
            </a:extLst>
          </p:cNvPr>
          <p:cNvSpPr txBox="1"/>
          <p:nvPr/>
        </p:nvSpPr>
        <p:spPr>
          <a:xfrm>
            <a:off x="604519" y="5853098"/>
            <a:ext cx="7934961" cy="400110"/>
          </a:xfrm>
          <a:prstGeom prst="rect">
            <a:avLst/>
          </a:prstGeom>
          <a:noFill/>
        </p:spPr>
        <p:txBody>
          <a:bodyPr wrap="square" rtlCol="0">
            <a:spAutoFit/>
          </a:bodyPr>
          <a:lstStyle/>
          <a:p>
            <a:pPr algn="ctr"/>
            <a:r>
              <a:rPr lang="ja-JP" altLang="en-US" sz="2000" dirty="0">
                <a:solidFill>
                  <a:srgbClr val="0070C0"/>
                </a:solidFill>
              </a:rPr>
              <a:t>横河だけでなく、多くの企業が共通して抱えている不安要素だと予想される</a:t>
            </a:r>
            <a:endParaRPr kumimoji="1" lang="ja-JP" altLang="en-US" sz="2000" dirty="0">
              <a:solidFill>
                <a:srgbClr val="0070C0"/>
              </a:solidFill>
            </a:endParaRPr>
          </a:p>
        </p:txBody>
      </p:sp>
      <p:sp>
        <p:nvSpPr>
          <p:cNvPr id="7" name="タイトル 1">
            <a:extLst>
              <a:ext uri="{FF2B5EF4-FFF2-40B4-BE49-F238E27FC236}">
                <a16:creationId xmlns:a16="http://schemas.microsoft.com/office/drawing/2014/main" id="{A1C65EA1-1BFE-4FCE-9736-6705F6FC8920}"/>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2. AI</a:t>
            </a:r>
            <a:r>
              <a:rPr lang="ja-JP" altLang="en-US" sz="1800" dirty="0"/>
              <a:t>人材育成の課題</a:t>
            </a:r>
            <a:endParaRPr lang="en-US" altLang="ja-JP" sz="1800" dirty="0"/>
          </a:p>
        </p:txBody>
      </p:sp>
      <p:sp>
        <p:nvSpPr>
          <p:cNvPr id="12" name="テキスト ボックス 11">
            <a:extLst>
              <a:ext uri="{FF2B5EF4-FFF2-40B4-BE49-F238E27FC236}">
                <a16:creationId xmlns:a16="http://schemas.microsoft.com/office/drawing/2014/main" id="{FA444A5D-9185-4D0F-BDA2-72336F4FA969}"/>
              </a:ext>
            </a:extLst>
          </p:cNvPr>
          <p:cNvSpPr txBox="1"/>
          <p:nvPr/>
        </p:nvSpPr>
        <p:spPr>
          <a:xfrm>
            <a:off x="1172733" y="4127313"/>
            <a:ext cx="1554823" cy="369332"/>
          </a:xfrm>
          <a:prstGeom prst="rect">
            <a:avLst/>
          </a:prstGeom>
          <a:noFill/>
        </p:spPr>
        <p:txBody>
          <a:bodyPr wrap="square" rtlCol="0">
            <a:spAutoFit/>
          </a:bodyPr>
          <a:lstStyle/>
          <a:p>
            <a:pPr algn="ctr"/>
            <a:r>
              <a:rPr kumimoji="1" lang="en-US" altLang="ja-JP" dirty="0"/>
              <a:t>AI</a:t>
            </a:r>
            <a:r>
              <a:rPr kumimoji="1" lang="ja-JP" altLang="en-US" dirty="0"/>
              <a:t>人材初心者</a:t>
            </a:r>
          </a:p>
        </p:txBody>
      </p:sp>
      <p:sp>
        <p:nvSpPr>
          <p:cNvPr id="13" name="テキスト ボックス 12">
            <a:extLst>
              <a:ext uri="{FF2B5EF4-FFF2-40B4-BE49-F238E27FC236}">
                <a16:creationId xmlns:a16="http://schemas.microsoft.com/office/drawing/2014/main" id="{C658C742-6CCC-40D6-800B-EB7903E35EA0}"/>
              </a:ext>
            </a:extLst>
          </p:cNvPr>
          <p:cNvSpPr txBox="1"/>
          <p:nvPr/>
        </p:nvSpPr>
        <p:spPr>
          <a:xfrm>
            <a:off x="5760075" y="3560327"/>
            <a:ext cx="2097497" cy="369332"/>
          </a:xfrm>
          <a:prstGeom prst="rect">
            <a:avLst/>
          </a:prstGeom>
          <a:noFill/>
        </p:spPr>
        <p:txBody>
          <a:bodyPr wrap="square" rtlCol="0">
            <a:spAutoFit/>
          </a:bodyPr>
          <a:lstStyle/>
          <a:p>
            <a:pPr algn="ctr"/>
            <a:r>
              <a:rPr kumimoji="1" lang="en-US" altLang="ja-JP" dirty="0"/>
              <a:t>AI</a:t>
            </a:r>
            <a:r>
              <a:rPr kumimoji="1" lang="ja-JP" altLang="en-US" dirty="0"/>
              <a:t>人材スペシャリスト</a:t>
            </a:r>
          </a:p>
        </p:txBody>
      </p:sp>
      <p:pic>
        <p:nvPicPr>
          <p:cNvPr id="5" name="グラフィックス 4" descr="歩く">
            <a:extLst>
              <a:ext uri="{FF2B5EF4-FFF2-40B4-BE49-F238E27FC236}">
                <a16:creationId xmlns:a16="http://schemas.microsoft.com/office/drawing/2014/main" id="{7C37B266-6297-4911-8C96-C86610C05E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38691" y="3522134"/>
            <a:ext cx="587896" cy="587896"/>
          </a:xfrm>
          <a:prstGeom prst="rect">
            <a:avLst/>
          </a:prstGeom>
        </p:spPr>
      </p:pic>
      <p:cxnSp>
        <p:nvCxnSpPr>
          <p:cNvPr id="20" name="直線コネクタ 19">
            <a:extLst>
              <a:ext uri="{FF2B5EF4-FFF2-40B4-BE49-F238E27FC236}">
                <a16:creationId xmlns:a16="http://schemas.microsoft.com/office/drawing/2014/main" id="{12C83AAE-B5BF-4968-99FF-4A1A2C0F5417}"/>
              </a:ext>
            </a:extLst>
          </p:cNvPr>
          <p:cNvCxnSpPr>
            <a:cxnSpLocks/>
          </p:cNvCxnSpPr>
          <p:nvPr/>
        </p:nvCxnSpPr>
        <p:spPr>
          <a:xfrm>
            <a:off x="915441" y="4099870"/>
            <a:ext cx="1999229" cy="0"/>
          </a:xfrm>
          <a:prstGeom prst="line">
            <a:avLst/>
          </a:prstGeom>
          <a:ln w="1905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ADF1685-F1B2-4EBB-90D2-90F54822B18E}"/>
              </a:ext>
            </a:extLst>
          </p:cNvPr>
          <p:cNvCxnSpPr>
            <a:cxnSpLocks/>
          </p:cNvCxnSpPr>
          <p:nvPr/>
        </p:nvCxnSpPr>
        <p:spPr>
          <a:xfrm flipV="1">
            <a:off x="2914670" y="3805923"/>
            <a:ext cx="448290" cy="293949"/>
          </a:xfrm>
          <a:prstGeom prst="line">
            <a:avLst/>
          </a:prstGeom>
          <a:ln w="1905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8EB087B4-5F9D-4DBB-934B-AD07A764F872}"/>
              </a:ext>
            </a:extLst>
          </p:cNvPr>
          <p:cNvCxnSpPr>
            <a:cxnSpLocks/>
          </p:cNvCxnSpPr>
          <p:nvPr/>
        </p:nvCxnSpPr>
        <p:spPr>
          <a:xfrm>
            <a:off x="3362960" y="3805923"/>
            <a:ext cx="1999229" cy="0"/>
          </a:xfrm>
          <a:prstGeom prst="line">
            <a:avLst/>
          </a:prstGeom>
          <a:ln w="1905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298BA84-C636-48A4-A060-648C21E0DB2A}"/>
              </a:ext>
            </a:extLst>
          </p:cNvPr>
          <p:cNvCxnSpPr>
            <a:cxnSpLocks/>
          </p:cNvCxnSpPr>
          <p:nvPr/>
        </p:nvCxnSpPr>
        <p:spPr>
          <a:xfrm>
            <a:off x="5809210" y="3511974"/>
            <a:ext cx="1999229" cy="0"/>
          </a:xfrm>
          <a:prstGeom prst="line">
            <a:avLst/>
          </a:prstGeom>
          <a:ln w="1905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29" name="グラフィックス 28" descr="歩く">
            <a:extLst>
              <a:ext uri="{FF2B5EF4-FFF2-40B4-BE49-F238E27FC236}">
                <a16:creationId xmlns:a16="http://schemas.microsoft.com/office/drawing/2014/main" id="{6DC976C4-3A6D-4463-9642-10707762B5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27725" y="2581209"/>
            <a:ext cx="962195" cy="962195"/>
          </a:xfrm>
          <a:prstGeom prst="rect">
            <a:avLst/>
          </a:prstGeom>
        </p:spPr>
      </p:pic>
      <p:cxnSp>
        <p:nvCxnSpPr>
          <p:cNvPr id="32" name="直線コネクタ 31">
            <a:extLst>
              <a:ext uri="{FF2B5EF4-FFF2-40B4-BE49-F238E27FC236}">
                <a16:creationId xmlns:a16="http://schemas.microsoft.com/office/drawing/2014/main" id="{087D4960-6507-4069-9AAE-C68AE3BC8F3D}"/>
              </a:ext>
            </a:extLst>
          </p:cNvPr>
          <p:cNvCxnSpPr>
            <a:cxnSpLocks/>
          </p:cNvCxnSpPr>
          <p:nvPr/>
        </p:nvCxnSpPr>
        <p:spPr>
          <a:xfrm flipV="1">
            <a:off x="5362189" y="3511974"/>
            <a:ext cx="448290" cy="293949"/>
          </a:xfrm>
          <a:prstGeom prst="line">
            <a:avLst/>
          </a:prstGeom>
          <a:ln w="1905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pic>
        <p:nvPicPr>
          <p:cNvPr id="33" name="グラフィックス 32" descr="歩く">
            <a:extLst>
              <a:ext uri="{FF2B5EF4-FFF2-40B4-BE49-F238E27FC236}">
                <a16:creationId xmlns:a16="http://schemas.microsoft.com/office/drawing/2014/main" id="{8995E4D2-FEE2-419C-9442-D7F34EB293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9018" y="3045019"/>
            <a:ext cx="787111" cy="787111"/>
          </a:xfrm>
          <a:prstGeom prst="rect">
            <a:avLst/>
          </a:prstGeom>
        </p:spPr>
      </p:pic>
      <p:cxnSp>
        <p:nvCxnSpPr>
          <p:cNvPr id="35" name="直線矢印コネクタ 34">
            <a:extLst>
              <a:ext uri="{FF2B5EF4-FFF2-40B4-BE49-F238E27FC236}">
                <a16:creationId xmlns:a16="http://schemas.microsoft.com/office/drawing/2014/main" id="{E4BFA480-D7C9-447B-B840-388BDAF40F23}"/>
              </a:ext>
            </a:extLst>
          </p:cNvPr>
          <p:cNvCxnSpPr>
            <a:cxnSpLocks/>
          </p:cNvCxnSpPr>
          <p:nvPr/>
        </p:nvCxnSpPr>
        <p:spPr>
          <a:xfrm flipV="1">
            <a:off x="7808439" y="2994365"/>
            <a:ext cx="583721" cy="51761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吹き出し: 四角形 37">
            <a:extLst>
              <a:ext uri="{FF2B5EF4-FFF2-40B4-BE49-F238E27FC236}">
                <a16:creationId xmlns:a16="http://schemas.microsoft.com/office/drawing/2014/main" id="{80B60B89-CBA7-4D6A-9C50-957323EA5725}"/>
              </a:ext>
            </a:extLst>
          </p:cNvPr>
          <p:cNvSpPr/>
          <p:nvPr/>
        </p:nvSpPr>
        <p:spPr>
          <a:xfrm>
            <a:off x="1310641" y="4929794"/>
            <a:ext cx="6664960" cy="854922"/>
          </a:xfrm>
          <a:prstGeom prst="wedgeRectCallout">
            <a:avLst>
              <a:gd name="adj1" fmla="val -32968"/>
              <a:gd name="adj2" fmla="val -79023"/>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吹き出し: 四角形 38">
            <a:extLst>
              <a:ext uri="{FF2B5EF4-FFF2-40B4-BE49-F238E27FC236}">
                <a16:creationId xmlns:a16="http://schemas.microsoft.com/office/drawing/2014/main" id="{BB00563B-6846-472D-9E0D-D20A34D0D07F}"/>
              </a:ext>
            </a:extLst>
          </p:cNvPr>
          <p:cNvSpPr/>
          <p:nvPr/>
        </p:nvSpPr>
        <p:spPr>
          <a:xfrm>
            <a:off x="1310641" y="1444783"/>
            <a:ext cx="6664960" cy="853025"/>
          </a:xfrm>
          <a:prstGeom prst="wedgeRectCallout">
            <a:avLst>
              <a:gd name="adj1" fmla="val 31367"/>
              <a:gd name="adj2" fmla="val 77134"/>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8ADE8FCA-0DDA-4002-8AEA-1DB8EF5868C8}"/>
              </a:ext>
            </a:extLst>
          </p:cNvPr>
          <p:cNvSpPr txBox="1"/>
          <p:nvPr/>
        </p:nvSpPr>
        <p:spPr>
          <a:xfrm>
            <a:off x="2490324" y="1513094"/>
            <a:ext cx="4305589" cy="400110"/>
          </a:xfrm>
          <a:prstGeom prst="rect">
            <a:avLst/>
          </a:prstGeom>
          <a:noFill/>
        </p:spPr>
        <p:txBody>
          <a:bodyPr wrap="square" rtlCol="0">
            <a:spAutoFit/>
          </a:bodyPr>
          <a:lstStyle/>
          <a:p>
            <a:pPr algn="ctr"/>
            <a:r>
              <a:rPr lang="en-US" altLang="ja-JP" sz="2000" b="1" dirty="0"/>
              <a:t>AI</a:t>
            </a:r>
            <a:r>
              <a:rPr lang="ja-JP" altLang="en-US" sz="2000" b="1" dirty="0"/>
              <a:t>人材として認められる基準が不明瞭</a:t>
            </a:r>
            <a:endParaRPr kumimoji="1" lang="ja-JP" altLang="en-US" sz="2000" b="1" dirty="0"/>
          </a:p>
        </p:txBody>
      </p:sp>
      <p:sp>
        <p:nvSpPr>
          <p:cNvPr id="41" name="テキスト ボックス 40">
            <a:extLst>
              <a:ext uri="{FF2B5EF4-FFF2-40B4-BE49-F238E27FC236}">
                <a16:creationId xmlns:a16="http://schemas.microsoft.com/office/drawing/2014/main" id="{DDBA071F-4EAD-49F9-ABA3-7C4247EB9878}"/>
              </a:ext>
            </a:extLst>
          </p:cNvPr>
          <p:cNvSpPr txBox="1"/>
          <p:nvPr/>
        </p:nvSpPr>
        <p:spPr>
          <a:xfrm>
            <a:off x="1446320" y="1888650"/>
            <a:ext cx="4687726" cy="338554"/>
          </a:xfrm>
          <a:prstGeom prst="rect">
            <a:avLst/>
          </a:prstGeom>
          <a:noFill/>
        </p:spPr>
        <p:txBody>
          <a:bodyPr wrap="square" rtlCol="0">
            <a:spAutoFit/>
          </a:bodyPr>
          <a:lstStyle/>
          <a:p>
            <a:pPr algn="ctr"/>
            <a:r>
              <a:rPr lang="en-US" altLang="ja-JP" sz="1600" dirty="0"/>
              <a:t>MGR</a:t>
            </a:r>
            <a:r>
              <a:rPr lang="ja-JP" altLang="en-US" sz="1600" dirty="0"/>
              <a:t>もチームを組む時に人材が十分かが判断つきにくい</a:t>
            </a:r>
            <a:endParaRPr lang="en-US" altLang="ja-JP" sz="1600" dirty="0"/>
          </a:p>
        </p:txBody>
      </p:sp>
      <p:sp>
        <p:nvSpPr>
          <p:cNvPr id="42" name="テキスト ボックス 41">
            <a:extLst>
              <a:ext uri="{FF2B5EF4-FFF2-40B4-BE49-F238E27FC236}">
                <a16:creationId xmlns:a16="http://schemas.microsoft.com/office/drawing/2014/main" id="{FC2DBC26-E1F3-4CC6-AD75-BB1514DB747A}"/>
              </a:ext>
            </a:extLst>
          </p:cNvPr>
          <p:cNvSpPr txBox="1"/>
          <p:nvPr/>
        </p:nvSpPr>
        <p:spPr>
          <a:xfrm>
            <a:off x="3496037" y="3859647"/>
            <a:ext cx="1733071" cy="369332"/>
          </a:xfrm>
          <a:prstGeom prst="rect">
            <a:avLst/>
          </a:prstGeom>
          <a:noFill/>
        </p:spPr>
        <p:txBody>
          <a:bodyPr wrap="square" rtlCol="0">
            <a:spAutoFit/>
          </a:bodyPr>
          <a:lstStyle/>
          <a:p>
            <a:pPr algn="ctr"/>
            <a:r>
              <a:rPr kumimoji="1" lang="en-US" altLang="ja-JP" dirty="0"/>
              <a:t>AI</a:t>
            </a:r>
            <a:r>
              <a:rPr kumimoji="1" lang="ja-JP" altLang="en-US" dirty="0"/>
              <a:t>人材半人前</a:t>
            </a:r>
          </a:p>
        </p:txBody>
      </p:sp>
      <p:sp>
        <p:nvSpPr>
          <p:cNvPr id="43" name="テキスト ボックス 42">
            <a:extLst>
              <a:ext uri="{FF2B5EF4-FFF2-40B4-BE49-F238E27FC236}">
                <a16:creationId xmlns:a16="http://schemas.microsoft.com/office/drawing/2014/main" id="{DABBB0CE-AE7C-44EF-ABB3-07D9282BCC6C}"/>
              </a:ext>
            </a:extLst>
          </p:cNvPr>
          <p:cNvSpPr txBox="1"/>
          <p:nvPr/>
        </p:nvSpPr>
        <p:spPr>
          <a:xfrm>
            <a:off x="2098407" y="5013609"/>
            <a:ext cx="4947186" cy="400110"/>
          </a:xfrm>
          <a:prstGeom prst="rect">
            <a:avLst/>
          </a:prstGeom>
          <a:noFill/>
        </p:spPr>
        <p:txBody>
          <a:bodyPr wrap="square" rtlCol="0">
            <a:spAutoFit/>
          </a:bodyPr>
          <a:lstStyle/>
          <a:p>
            <a:pPr algn="ctr"/>
            <a:r>
              <a:rPr lang="en-US" altLang="ja-JP" sz="2000" b="1" dirty="0"/>
              <a:t>AI</a:t>
            </a:r>
            <a:r>
              <a:rPr lang="ja-JP" altLang="en-US" sz="2000" b="1" dirty="0"/>
              <a:t>人材の育成方針・方法が確立されていない</a:t>
            </a:r>
            <a:endParaRPr kumimoji="1" lang="ja-JP" altLang="en-US" sz="2000" b="1" dirty="0"/>
          </a:p>
        </p:txBody>
      </p:sp>
      <p:sp>
        <p:nvSpPr>
          <p:cNvPr id="44" name="テキスト ボックス 43">
            <a:extLst>
              <a:ext uri="{FF2B5EF4-FFF2-40B4-BE49-F238E27FC236}">
                <a16:creationId xmlns:a16="http://schemas.microsoft.com/office/drawing/2014/main" id="{6B08E77C-CF71-4B49-8C65-22B02C6A1361}"/>
              </a:ext>
            </a:extLst>
          </p:cNvPr>
          <p:cNvSpPr txBox="1"/>
          <p:nvPr/>
        </p:nvSpPr>
        <p:spPr>
          <a:xfrm>
            <a:off x="1562320" y="5395999"/>
            <a:ext cx="6161596" cy="338554"/>
          </a:xfrm>
          <a:prstGeom prst="rect">
            <a:avLst/>
          </a:prstGeom>
          <a:noFill/>
        </p:spPr>
        <p:txBody>
          <a:bodyPr wrap="square" rtlCol="0">
            <a:spAutoFit/>
          </a:bodyPr>
          <a:lstStyle/>
          <a:p>
            <a:pPr algn="ctr"/>
            <a:r>
              <a:rPr lang="ja-JP" altLang="en-US" sz="1600" dirty="0"/>
              <a:t>初心者はどこを目指せば良いのか、どのようにたどり着けるのかがわからない</a:t>
            </a:r>
            <a:endParaRPr lang="en-US" altLang="ja-JP" sz="1600" dirty="0"/>
          </a:p>
        </p:txBody>
      </p:sp>
      <p:sp>
        <p:nvSpPr>
          <p:cNvPr id="45" name="テキスト ボックス 44">
            <a:extLst>
              <a:ext uri="{FF2B5EF4-FFF2-40B4-BE49-F238E27FC236}">
                <a16:creationId xmlns:a16="http://schemas.microsoft.com/office/drawing/2014/main" id="{0B7F5177-0BE2-4230-857A-C0490BB33279}"/>
              </a:ext>
            </a:extLst>
          </p:cNvPr>
          <p:cNvSpPr txBox="1"/>
          <p:nvPr/>
        </p:nvSpPr>
        <p:spPr>
          <a:xfrm>
            <a:off x="5963670" y="1887781"/>
            <a:ext cx="1893902" cy="338554"/>
          </a:xfrm>
          <a:prstGeom prst="rect">
            <a:avLst/>
          </a:prstGeom>
          <a:noFill/>
        </p:spPr>
        <p:txBody>
          <a:bodyPr wrap="square" rtlCol="0">
            <a:spAutoFit/>
          </a:bodyPr>
          <a:lstStyle/>
          <a:p>
            <a:pPr algn="ctr"/>
            <a:r>
              <a:rPr lang="en-US" altLang="ja-JP" sz="1600" dirty="0"/>
              <a:t>(</a:t>
            </a:r>
            <a:r>
              <a:rPr lang="ja-JP" altLang="en-US" sz="1600" dirty="0"/>
              <a:t>中途採用時も困る</a:t>
            </a:r>
            <a:r>
              <a:rPr lang="en-US" altLang="ja-JP" sz="1600" dirty="0"/>
              <a:t>)</a:t>
            </a:r>
          </a:p>
        </p:txBody>
      </p:sp>
      <p:sp>
        <p:nvSpPr>
          <p:cNvPr id="46" name="吹き出し: 角を丸めた四角形 45">
            <a:extLst>
              <a:ext uri="{FF2B5EF4-FFF2-40B4-BE49-F238E27FC236}">
                <a16:creationId xmlns:a16="http://schemas.microsoft.com/office/drawing/2014/main" id="{3A6BEA17-7BAD-4F64-8B6D-7A4599B9CD11}"/>
              </a:ext>
            </a:extLst>
          </p:cNvPr>
          <p:cNvSpPr/>
          <p:nvPr/>
        </p:nvSpPr>
        <p:spPr>
          <a:xfrm>
            <a:off x="4876801" y="4196364"/>
            <a:ext cx="4224128" cy="670540"/>
          </a:xfrm>
          <a:prstGeom prst="wedgeRoundRectCallout">
            <a:avLst>
              <a:gd name="adj1" fmla="val -30503"/>
              <a:gd name="adj2" fmla="val 71787"/>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でも突然「この解析をやれ」と指示されて困る、</a:t>
            </a:r>
            <a:endParaRPr kumimoji="1" lang="en-US" altLang="ja-JP" sz="1600" dirty="0"/>
          </a:p>
          <a:p>
            <a:pPr algn="ctr"/>
            <a:r>
              <a:rPr lang="ja-JP" altLang="en-US" sz="1600" dirty="0"/>
              <a:t>その場で泥臭くやらせれば上手に育つわけじゃない</a:t>
            </a:r>
            <a:endParaRPr kumimoji="1" lang="en-US" altLang="ja-JP" sz="1600" dirty="0"/>
          </a:p>
        </p:txBody>
      </p:sp>
    </p:spTree>
    <p:extLst>
      <p:ext uri="{BB962C8B-B14F-4D97-AF65-F5344CB8AC3E}">
        <p14:creationId xmlns:p14="http://schemas.microsoft.com/office/powerpoint/2010/main" val="488418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33</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JDLA</a:t>
            </a:r>
            <a:r>
              <a:rPr lang="ja-JP" altLang="en-US" dirty="0"/>
              <a:t>資格に対する熊谷の感想</a:t>
            </a:r>
            <a:endParaRPr kumimoji="1" lang="ja-JP" altLang="en-US" dirty="0"/>
          </a:p>
        </p:txBody>
      </p:sp>
      <p:sp>
        <p:nvSpPr>
          <p:cNvPr id="7" name="タイトル 1">
            <a:extLst>
              <a:ext uri="{FF2B5EF4-FFF2-40B4-BE49-F238E27FC236}">
                <a16:creationId xmlns:a16="http://schemas.microsoft.com/office/drawing/2014/main" id="{CE387EC8-F449-4CCE-9B91-07ECEE4E7057}"/>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3. JDLA</a:t>
            </a:r>
            <a:r>
              <a:rPr lang="ja-JP" altLang="en-US" sz="1800" dirty="0"/>
              <a:t>資格に対する評価</a:t>
            </a:r>
            <a:endParaRPr lang="en-US" altLang="ja-JP" sz="1800" dirty="0"/>
          </a:p>
        </p:txBody>
      </p:sp>
      <p:sp>
        <p:nvSpPr>
          <p:cNvPr id="17" name="コンテンツ プレースホルダー 2">
            <a:extLst>
              <a:ext uri="{FF2B5EF4-FFF2-40B4-BE49-F238E27FC236}">
                <a16:creationId xmlns:a16="http://schemas.microsoft.com/office/drawing/2014/main" id="{9A623E91-ED44-4B91-B630-16A355287D56}"/>
              </a:ext>
            </a:extLst>
          </p:cNvPr>
          <p:cNvSpPr txBox="1">
            <a:spLocks/>
          </p:cNvSpPr>
          <p:nvPr/>
        </p:nvSpPr>
        <p:spPr>
          <a:xfrm>
            <a:off x="0" y="956540"/>
            <a:ext cx="9073116" cy="4997693"/>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2400" dirty="0"/>
              <a:t>G</a:t>
            </a:r>
            <a:r>
              <a:rPr lang="ja-JP" altLang="en-US" sz="2400" dirty="0"/>
              <a:t>検定は</a:t>
            </a:r>
            <a:r>
              <a:rPr lang="en-US" altLang="ja-JP" sz="2400" dirty="0"/>
              <a:t>AI</a:t>
            </a:r>
            <a:r>
              <a:rPr lang="ja-JP" altLang="en-US" sz="2400" dirty="0"/>
              <a:t>初学者にとって勉強にはなるが、資格の価値は薄い。</a:t>
            </a:r>
            <a:endParaRPr lang="en-US" altLang="ja-JP" sz="2400" dirty="0"/>
          </a:p>
          <a:p>
            <a:pPr lvl="1"/>
            <a:r>
              <a:rPr lang="ja-JP" altLang="en-US" sz="2000" dirty="0"/>
              <a:t>受験者がデータ解析作業を行うことを前提としていないため、本当に重要な理論や現象だけに絞ってピックアップしている</a:t>
            </a:r>
            <a:endParaRPr lang="en-US" altLang="ja-JP" sz="2000" dirty="0"/>
          </a:p>
          <a:p>
            <a:pPr lvl="1"/>
            <a:r>
              <a:rPr lang="ja-JP" altLang="en-US" sz="2000" dirty="0"/>
              <a:t>一方、試験は自宅受験が可能なので、ネットや対策本で調べながらの回答が可</a:t>
            </a:r>
            <a:endParaRPr lang="en-US" altLang="ja-JP" sz="2000" dirty="0"/>
          </a:p>
          <a:p>
            <a:pPr lvl="2"/>
            <a:r>
              <a:rPr lang="ja-JP" altLang="en-US" sz="1800" dirty="0"/>
              <a:t>合格したという実績があまり意味をなさず、</a:t>
            </a:r>
            <a:r>
              <a:rPr lang="ja-JP" altLang="en-US" sz="1800" dirty="0">
                <a:solidFill>
                  <a:srgbClr val="FF0000"/>
                </a:solidFill>
              </a:rPr>
              <a:t>資格の価値は薄いと思う</a:t>
            </a:r>
            <a:endParaRPr lang="en-US" altLang="ja-JP" sz="1800" dirty="0">
              <a:solidFill>
                <a:srgbClr val="FF0000"/>
              </a:solidFill>
            </a:endParaRPr>
          </a:p>
          <a:p>
            <a:r>
              <a:rPr lang="en-US" altLang="ja-JP" sz="2400" dirty="0"/>
              <a:t>E</a:t>
            </a:r>
            <a:r>
              <a:rPr lang="ja-JP" altLang="en-US" sz="2400" dirty="0"/>
              <a:t>資格は</a:t>
            </a:r>
            <a:r>
              <a:rPr lang="en-US" altLang="ja-JP" sz="2400" dirty="0"/>
              <a:t>AI</a:t>
            </a:r>
            <a:r>
              <a:rPr lang="ja-JP" altLang="en-US" sz="2400" dirty="0"/>
              <a:t>エンジニアなら必須内容が多く、資格の価値はある。</a:t>
            </a:r>
            <a:endParaRPr lang="en-US" altLang="ja-JP" sz="2400" dirty="0"/>
          </a:p>
          <a:p>
            <a:pPr lvl="1"/>
            <a:r>
              <a:rPr lang="ja-JP" altLang="en-US" sz="2000" dirty="0"/>
              <a:t>データ解析・機械学習の方法を体系立って学べると同時に、実装の実践も含まれるため、選択肢が増えて良い。</a:t>
            </a:r>
            <a:r>
              <a:rPr lang="ja-JP" altLang="en-US" sz="2000" dirty="0">
                <a:solidFill>
                  <a:srgbClr val="FF0000"/>
                </a:solidFill>
              </a:rPr>
              <a:t>入社したときにやりたかった。</a:t>
            </a:r>
            <a:endParaRPr lang="en-US" altLang="ja-JP" sz="2000" dirty="0">
              <a:solidFill>
                <a:srgbClr val="FF0000"/>
              </a:solidFill>
            </a:endParaRPr>
          </a:p>
          <a:p>
            <a:pPr lvl="1"/>
            <a:r>
              <a:rPr lang="ja-JP" altLang="en-US" sz="2000" dirty="0"/>
              <a:t>ここ数年の深層学習モデルの多様化・進化は凄まじいが、特に重要なトピックを、タスク別・応用分野別に取り上げているため、重要な知識を網羅しやすい。</a:t>
            </a:r>
            <a:endParaRPr lang="en-US" altLang="ja-JP" sz="2000" dirty="0"/>
          </a:p>
          <a:p>
            <a:pPr lvl="1"/>
            <a:r>
              <a:rPr lang="en-US" altLang="ja-JP" sz="2000" dirty="0"/>
              <a:t>E</a:t>
            </a:r>
            <a:r>
              <a:rPr lang="ja-JP" altLang="en-US" sz="2000" dirty="0"/>
              <a:t>資格保有者を、</a:t>
            </a:r>
            <a:r>
              <a:rPr lang="en-US" altLang="ja-JP" sz="2000" dirty="0">
                <a:solidFill>
                  <a:srgbClr val="FF0000"/>
                </a:solidFill>
              </a:rPr>
              <a:t>AI</a:t>
            </a:r>
            <a:r>
              <a:rPr lang="ja-JP" altLang="en-US" sz="2000" dirty="0">
                <a:solidFill>
                  <a:srgbClr val="FF0000"/>
                </a:solidFill>
              </a:rPr>
              <a:t>エンジニアの最低限の知識保有者として信頼できる</a:t>
            </a:r>
            <a:r>
              <a:rPr lang="ja-JP" altLang="en-US" sz="2000" dirty="0"/>
              <a:t>ため、価値は</a:t>
            </a:r>
            <a:r>
              <a:rPr lang="ja-JP" altLang="en-US" sz="2000" dirty="0" err="1"/>
              <a:t>そこそこ</a:t>
            </a:r>
            <a:r>
              <a:rPr lang="ja-JP" altLang="en-US" sz="2000" dirty="0"/>
              <a:t>あると思う</a:t>
            </a:r>
            <a:endParaRPr lang="en-US" altLang="ja-JP" sz="2000" dirty="0"/>
          </a:p>
          <a:p>
            <a:pPr lvl="2"/>
            <a:r>
              <a:rPr lang="ja-JP" altLang="en-US" sz="1600" dirty="0"/>
              <a:t>発足当時も認知していたが、実績がないので正直懐疑的だった</a:t>
            </a:r>
            <a:endParaRPr lang="en-US" altLang="ja-JP" sz="1600" dirty="0"/>
          </a:p>
          <a:p>
            <a:pPr lvl="2"/>
            <a:r>
              <a:rPr lang="ja-JP" altLang="en-US" sz="1600" dirty="0"/>
              <a:t>取得者が増えてきて、出題内容を真面目に見てみると、ある程度有用だと判断</a:t>
            </a:r>
            <a:endParaRPr lang="en-US" altLang="ja-JP" sz="1600" dirty="0"/>
          </a:p>
        </p:txBody>
      </p:sp>
    </p:spTree>
    <p:extLst>
      <p:ext uri="{BB962C8B-B14F-4D97-AF65-F5344CB8AC3E}">
        <p14:creationId xmlns:p14="http://schemas.microsoft.com/office/powerpoint/2010/main" val="1797389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楕円 8">
            <a:extLst>
              <a:ext uri="{FF2B5EF4-FFF2-40B4-BE49-F238E27FC236}">
                <a16:creationId xmlns:a16="http://schemas.microsoft.com/office/drawing/2014/main" id="{DE979A45-E815-4515-BD82-4B816D487A2B}"/>
              </a:ext>
            </a:extLst>
          </p:cNvPr>
          <p:cNvSpPr/>
          <p:nvPr/>
        </p:nvSpPr>
        <p:spPr>
          <a:xfrm>
            <a:off x="4278618" y="3402505"/>
            <a:ext cx="2880000" cy="2880000"/>
          </a:xfrm>
          <a:prstGeom prst="ellipse">
            <a:avLst/>
          </a:prstGeom>
          <a:solidFill>
            <a:schemeClr val="accent3">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楕円 1">
            <a:extLst>
              <a:ext uri="{FF2B5EF4-FFF2-40B4-BE49-F238E27FC236}">
                <a16:creationId xmlns:a16="http://schemas.microsoft.com/office/drawing/2014/main" id="{4AED05F2-A768-4410-ADE1-2FEB45D1A1B3}"/>
              </a:ext>
            </a:extLst>
          </p:cNvPr>
          <p:cNvSpPr/>
          <p:nvPr/>
        </p:nvSpPr>
        <p:spPr>
          <a:xfrm>
            <a:off x="3040451" y="1290578"/>
            <a:ext cx="2880000" cy="2880000"/>
          </a:xfrm>
          <a:prstGeom prst="ellipse">
            <a:avLst/>
          </a:prstGeom>
          <a:solidFill>
            <a:schemeClr val="accent4">
              <a:lumMod val="40000"/>
              <a:lumOff val="6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B474299D-45CA-4EB0-B939-9BCB41DC2E6D}"/>
              </a:ext>
            </a:extLst>
          </p:cNvPr>
          <p:cNvSpPr/>
          <p:nvPr/>
        </p:nvSpPr>
        <p:spPr>
          <a:xfrm>
            <a:off x="1789507" y="3391679"/>
            <a:ext cx="2880000" cy="2880000"/>
          </a:xfrm>
          <a:prstGeom prst="ellipse">
            <a:avLst/>
          </a:prstGeom>
          <a:solidFill>
            <a:schemeClr val="accent2">
              <a:lumMod val="60000"/>
              <a:lumOff val="4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34DCE45D-9908-4660-9C32-000C2481D269}"/>
              </a:ext>
            </a:extLst>
          </p:cNvPr>
          <p:cNvSpPr/>
          <p:nvPr/>
        </p:nvSpPr>
        <p:spPr>
          <a:xfrm>
            <a:off x="2468963" y="3009231"/>
            <a:ext cx="1383716" cy="1031977"/>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221E770B-D7AE-4F23-96EE-2EC58283E2F0}"/>
              </a:ext>
            </a:extLst>
          </p:cNvPr>
          <p:cNvSpPr/>
          <p:nvPr/>
        </p:nvSpPr>
        <p:spPr>
          <a:xfrm>
            <a:off x="3212758" y="3608173"/>
            <a:ext cx="1965038" cy="1957815"/>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34</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AI</a:t>
            </a:r>
            <a:r>
              <a:rPr lang="ja-JP" altLang="en-US" dirty="0"/>
              <a:t>人材スキルセットと</a:t>
            </a:r>
            <a:r>
              <a:rPr lang="en-US" altLang="ja-JP" dirty="0"/>
              <a:t>JDLA</a:t>
            </a:r>
            <a:r>
              <a:rPr lang="ja-JP" altLang="en-US" dirty="0"/>
              <a:t>資格の対応イメージ</a:t>
            </a:r>
            <a:endParaRPr kumimoji="1" lang="ja-JP" altLang="en-US" dirty="0"/>
          </a:p>
        </p:txBody>
      </p:sp>
      <p:sp>
        <p:nvSpPr>
          <p:cNvPr id="17" name="コンテンツ プレースホルダー 2">
            <a:extLst>
              <a:ext uri="{FF2B5EF4-FFF2-40B4-BE49-F238E27FC236}">
                <a16:creationId xmlns:a16="http://schemas.microsoft.com/office/drawing/2014/main" id="{9A623E91-ED44-4B91-B630-16A355287D56}"/>
              </a:ext>
            </a:extLst>
          </p:cNvPr>
          <p:cNvSpPr txBox="1">
            <a:spLocks/>
          </p:cNvSpPr>
          <p:nvPr/>
        </p:nvSpPr>
        <p:spPr>
          <a:xfrm>
            <a:off x="0" y="864396"/>
            <a:ext cx="9073116" cy="621550"/>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sz="2400" dirty="0"/>
              <a:t>JDLA</a:t>
            </a:r>
            <a:r>
              <a:rPr lang="ja-JP" altLang="en-US" sz="2400" dirty="0"/>
              <a:t>資格は一部重要な知識・経験を得る上では、有用だと考える。</a:t>
            </a:r>
            <a:endParaRPr lang="en-US" altLang="ja-JP" sz="2400" dirty="0"/>
          </a:p>
        </p:txBody>
      </p:sp>
      <p:sp>
        <p:nvSpPr>
          <p:cNvPr id="10" name="テキスト ボックス 9">
            <a:extLst>
              <a:ext uri="{FF2B5EF4-FFF2-40B4-BE49-F238E27FC236}">
                <a16:creationId xmlns:a16="http://schemas.microsoft.com/office/drawing/2014/main" id="{0A263712-E3E0-4329-ABC2-7F955A1841FE}"/>
              </a:ext>
            </a:extLst>
          </p:cNvPr>
          <p:cNvSpPr txBox="1"/>
          <p:nvPr/>
        </p:nvSpPr>
        <p:spPr>
          <a:xfrm>
            <a:off x="3617234" y="1635795"/>
            <a:ext cx="1838646" cy="369332"/>
          </a:xfrm>
          <a:prstGeom prst="rect">
            <a:avLst/>
          </a:prstGeom>
          <a:noFill/>
        </p:spPr>
        <p:txBody>
          <a:bodyPr wrap="square" rtlCol="0">
            <a:spAutoFit/>
          </a:bodyPr>
          <a:lstStyle/>
          <a:p>
            <a:pPr algn="ctr"/>
            <a:r>
              <a:rPr lang="ja-JP" altLang="en-US" b="1" dirty="0"/>
              <a:t>ビジネス力</a:t>
            </a:r>
            <a:endParaRPr kumimoji="1" lang="ja-JP" altLang="en-US" b="1" dirty="0"/>
          </a:p>
        </p:txBody>
      </p:sp>
      <p:sp>
        <p:nvSpPr>
          <p:cNvPr id="11" name="テキスト ボックス 10">
            <a:extLst>
              <a:ext uri="{FF2B5EF4-FFF2-40B4-BE49-F238E27FC236}">
                <a16:creationId xmlns:a16="http://schemas.microsoft.com/office/drawing/2014/main" id="{1788CF9A-F871-4A55-BE05-CB79E0418F6E}"/>
              </a:ext>
            </a:extLst>
          </p:cNvPr>
          <p:cNvSpPr txBox="1"/>
          <p:nvPr/>
        </p:nvSpPr>
        <p:spPr>
          <a:xfrm>
            <a:off x="2206194" y="5662307"/>
            <a:ext cx="2049737" cy="369332"/>
          </a:xfrm>
          <a:prstGeom prst="rect">
            <a:avLst/>
          </a:prstGeom>
          <a:noFill/>
        </p:spPr>
        <p:txBody>
          <a:bodyPr wrap="square" rtlCol="0">
            <a:spAutoFit/>
          </a:bodyPr>
          <a:lstStyle/>
          <a:p>
            <a:pPr algn="ctr"/>
            <a:r>
              <a:rPr lang="ja-JP" altLang="en-US" b="1" dirty="0"/>
              <a:t>データサイエンス力</a:t>
            </a:r>
            <a:endParaRPr kumimoji="1" lang="ja-JP" altLang="en-US" b="1" dirty="0"/>
          </a:p>
        </p:txBody>
      </p:sp>
      <p:sp>
        <p:nvSpPr>
          <p:cNvPr id="12" name="テキスト ボックス 11">
            <a:extLst>
              <a:ext uri="{FF2B5EF4-FFF2-40B4-BE49-F238E27FC236}">
                <a16:creationId xmlns:a16="http://schemas.microsoft.com/office/drawing/2014/main" id="{975DBC6D-CB7D-46AB-A58F-F1DF004E0640}"/>
              </a:ext>
            </a:extLst>
          </p:cNvPr>
          <p:cNvSpPr txBox="1"/>
          <p:nvPr/>
        </p:nvSpPr>
        <p:spPr>
          <a:xfrm>
            <a:off x="4536556" y="5658212"/>
            <a:ext cx="2466424" cy="369332"/>
          </a:xfrm>
          <a:prstGeom prst="rect">
            <a:avLst/>
          </a:prstGeom>
          <a:noFill/>
        </p:spPr>
        <p:txBody>
          <a:bodyPr wrap="square" rtlCol="0">
            <a:spAutoFit/>
          </a:bodyPr>
          <a:lstStyle/>
          <a:p>
            <a:pPr algn="ctr"/>
            <a:r>
              <a:rPr lang="ja-JP" altLang="en-US" b="1" dirty="0"/>
              <a:t>データエンジニアリング力</a:t>
            </a:r>
            <a:endParaRPr kumimoji="1" lang="ja-JP" altLang="en-US" b="1" dirty="0"/>
          </a:p>
        </p:txBody>
      </p:sp>
      <p:sp>
        <p:nvSpPr>
          <p:cNvPr id="15" name="テキスト ボックス 14">
            <a:extLst>
              <a:ext uri="{FF2B5EF4-FFF2-40B4-BE49-F238E27FC236}">
                <a16:creationId xmlns:a16="http://schemas.microsoft.com/office/drawing/2014/main" id="{4079C166-ABD2-4038-8218-6AE4A81BEA6C}"/>
              </a:ext>
            </a:extLst>
          </p:cNvPr>
          <p:cNvSpPr txBox="1"/>
          <p:nvPr/>
        </p:nvSpPr>
        <p:spPr>
          <a:xfrm>
            <a:off x="2680261" y="3256894"/>
            <a:ext cx="961119" cy="369332"/>
          </a:xfrm>
          <a:prstGeom prst="rect">
            <a:avLst/>
          </a:prstGeom>
          <a:noFill/>
        </p:spPr>
        <p:txBody>
          <a:bodyPr wrap="square" rtlCol="0">
            <a:spAutoFit/>
          </a:bodyPr>
          <a:lstStyle/>
          <a:p>
            <a:pPr algn="ctr"/>
            <a:r>
              <a:rPr lang="en-US" altLang="ja-JP" b="1" dirty="0"/>
              <a:t>G</a:t>
            </a:r>
            <a:r>
              <a:rPr lang="ja-JP" altLang="en-US" b="1" dirty="0"/>
              <a:t>検定</a:t>
            </a:r>
            <a:endParaRPr kumimoji="1" lang="ja-JP" altLang="en-US" b="1" dirty="0"/>
          </a:p>
        </p:txBody>
      </p:sp>
      <p:sp>
        <p:nvSpPr>
          <p:cNvPr id="18" name="テキスト ボックス 17">
            <a:extLst>
              <a:ext uri="{FF2B5EF4-FFF2-40B4-BE49-F238E27FC236}">
                <a16:creationId xmlns:a16="http://schemas.microsoft.com/office/drawing/2014/main" id="{069261C1-4166-451D-A2E7-8EE4C62A7CEB}"/>
              </a:ext>
            </a:extLst>
          </p:cNvPr>
          <p:cNvSpPr txBox="1"/>
          <p:nvPr/>
        </p:nvSpPr>
        <p:spPr>
          <a:xfrm>
            <a:off x="3730891" y="4405525"/>
            <a:ext cx="961119" cy="369332"/>
          </a:xfrm>
          <a:prstGeom prst="rect">
            <a:avLst/>
          </a:prstGeom>
          <a:noFill/>
        </p:spPr>
        <p:txBody>
          <a:bodyPr wrap="square" rtlCol="0">
            <a:spAutoFit/>
          </a:bodyPr>
          <a:lstStyle/>
          <a:p>
            <a:pPr algn="ctr"/>
            <a:r>
              <a:rPr lang="en-US" altLang="ja-JP" b="1" dirty="0"/>
              <a:t>E</a:t>
            </a:r>
            <a:r>
              <a:rPr lang="ja-JP" altLang="en-US" b="1" dirty="0"/>
              <a:t>資格</a:t>
            </a:r>
            <a:endParaRPr kumimoji="1" lang="ja-JP" altLang="en-US" b="1" dirty="0"/>
          </a:p>
        </p:txBody>
      </p:sp>
      <p:sp>
        <p:nvSpPr>
          <p:cNvPr id="28" name="吹き出し: 四角形 27">
            <a:extLst>
              <a:ext uri="{FF2B5EF4-FFF2-40B4-BE49-F238E27FC236}">
                <a16:creationId xmlns:a16="http://schemas.microsoft.com/office/drawing/2014/main" id="{A15CF68A-A79A-4A1B-BC7A-2E2B071E95BF}"/>
              </a:ext>
            </a:extLst>
          </p:cNvPr>
          <p:cNvSpPr/>
          <p:nvPr/>
        </p:nvSpPr>
        <p:spPr>
          <a:xfrm>
            <a:off x="219789" y="2137270"/>
            <a:ext cx="2703858" cy="695689"/>
          </a:xfrm>
          <a:prstGeom prst="wedgeRectCallout">
            <a:avLst>
              <a:gd name="adj1" fmla="val 32940"/>
              <a:gd name="adj2" fmla="val 68983"/>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FF8E0B73-739D-4027-821D-4CFBF5D4CFE8}"/>
              </a:ext>
            </a:extLst>
          </p:cNvPr>
          <p:cNvSpPr txBox="1"/>
          <p:nvPr/>
        </p:nvSpPr>
        <p:spPr>
          <a:xfrm>
            <a:off x="219789" y="2192726"/>
            <a:ext cx="2703858" cy="584775"/>
          </a:xfrm>
          <a:prstGeom prst="rect">
            <a:avLst/>
          </a:prstGeom>
          <a:noFill/>
        </p:spPr>
        <p:txBody>
          <a:bodyPr wrap="square" rtlCol="0">
            <a:spAutoFit/>
          </a:bodyPr>
          <a:lstStyle/>
          <a:p>
            <a:pPr algn="ctr"/>
            <a:r>
              <a:rPr lang="ja-JP" altLang="en-US" sz="1600" dirty="0"/>
              <a:t>ビジネス力・データサイエンス力の入門編として向いているかも</a:t>
            </a:r>
            <a:endParaRPr kumimoji="1" lang="ja-JP" altLang="en-US" sz="1600" dirty="0"/>
          </a:p>
        </p:txBody>
      </p:sp>
      <p:sp>
        <p:nvSpPr>
          <p:cNvPr id="32" name="吹き出し: 四角形 31">
            <a:extLst>
              <a:ext uri="{FF2B5EF4-FFF2-40B4-BE49-F238E27FC236}">
                <a16:creationId xmlns:a16="http://schemas.microsoft.com/office/drawing/2014/main" id="{D690377B-864D-4247-A238-4B6165B1E367}"/>
              </a:ext>
            </a:extLst>
          </p:cNvPr>
          <p:cNvSpPr/>
          <p:nvPr/>
        </p:nvSpPr>
        <p:spPr>
          <a:xfrm>
            <a:off x="6238741" y="2137270"/>
            <a:ext cx="2703858" cy="695689"/>
          </a:xfrm>
          <a:prstGeom prst="wedgeRectCallout">
            <a:avLst>
              <a:gd name="adj1" fmla="val -83720"/>
              <a:gd name="adj2" fmla="val 178005"/>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0E718338-3689-4162-AC10-AE7EFD660A36}"/>
              </a:ext>
            </a:extLst>
          </p:cNvPr>
          <p:cNvSpPr txBox="1"/>
          <p:nvPr/>
        </p:nvSpPr>
        <p:spPr>
          <a:xfrm>
            <a:off x="6459692" y="2192725"/>
            <a:ext cx="2261955" cy="584775"/>
          </a:xfrm>
          <a:prstGeom prst="rect">
            <a:avLst/>
          </a:prstGeom>
          <a:noFill/>
        </p:spPr>
        <p:txBody>
          <a:bodyPr wrap="square" rtlCol="0">
            <a:spAutoFit/>
          </a:bodyPr>
          <a:lstStyle/>
          <a:p>
            <a:pPr algn="ctr"/>
            <a:r>
              <a:rPr lang="ja-JP" altLang="en-US" sz="1600" dirty="0"/>
              <a:t>データサイエンス力の</a:t>
            </a:r>
            <a:endParaRPr lang="en-US" altLang="ja-JP" sz="1600" dirty="0"/>
          </a:p>
          <a:p>
            <a:pPr algn="ctr"/>
            <a:r>
              <a:rPr lang="ja-JP" altLang="en-US" sz="1600" dirty="0"/>
              <a:t>基礎強化には最適</a:t>
            </a:r>
            <a:endParaRPr kumimoji="1" lang="ja-JP" altLang="en-US" sz="1600" dirty="0"/>
          </a:p>
        </p:txBody>
      </p:sp>
      <p:sp>
        <p:nvSpPr>
          <p:cNvPr id="34" name="タイトル 1">
            <a:extLst>
              <a:ext uri="{FF2B5EF4-FFF2-40B4-BE49-F238E27FC236}">
                <a16:creationId xmlns:a16="http://schemas.microsoft.com/office/drawing/2014/main" id="{FB4E2408-7C36-4537-8C35-A6CCD0C16353}"/>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3. JDLA</a:t>
            </a:r>
            <a:r>
              <a:rPr lang="ja-JP" altLang="en-US" sz="1800" dirty="0"/>
              <a:t>資格に対する評価</a:t>
            </a:r>
            <a:endParaRPr lang="en-US" altLang="ja-JP" sz="1800" dirty="0"/>
          </a:p>
        </p:txBody>
      </p:sp>
    </p:spTree>
    <p:extLst>
      <p:ext uri="{BB962C8B-B14F-4D97-AF65-F5344CB8AC3E}">
        <p14:creationId xmlns:p14="http://schemas.microsoft.com/office/powerpoint/2010/main" val="1438294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35</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AI</a:t>
            </a:r>
            <a:r>
              <a:rPr lang="ja-JP" altLang="en-US" dirty="0"/>
              <a:t>人材の基礎力強化に有効な資格・カリキュラム</a:t>
            </a:r>
            <a:endParaRPr kumimoji="1" lang="ja-JP" altLang="en-US" dirty="0"/>
          </a:p>
        </p:txBody>
      </p:sp>
      <p:sp>
        <p:nvSpPr>
          <p:cNvPr id="17" name="コンテンツ プレースホルダー 2">
            <a:extLst>
              <a:ext uri="{FF2B5EF4-FFF2-40B4-BE49-F238E27FC236}">
                <a16:creationId xmlns:a16="http://schemas.microsoft.com/office/drawing/2014/main" id="{9A623E91-ED44-4B91-B630-16A355287D56}"/>
              </a:ext>
            </a:extLst>
          </p:cNvPr>
          <p:cNvSpPr txBox="1">
            <a:spLocks/>
          </p:cNvSpPr>
          <p:nvPr/>
        </p:nvSpPr>
        <p:spPr>
          <a:xfrm>
            <a:off x="0" y="836044"/>
            <a:ext cx="9073116" cy="1028199"/>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基礎力強化という点で、下記の資格・カリキュラムは有効。</a:t>
            </a:r>
            <a:endParaRPr lang="en-US" altLang="ja-JP" dirty="0"/>
          </a:p>
          <a:p>
            <a:pPr lvl="1"/>
            <a:r>
              <a:rPr lang="ja-JP" altLang="en-US" b="1" dirty="0">
                <a:solidFill>
                  <a:srgbClr val="FF0000"/>
                </a:solidFill>
              </a:rPr>
              <a:t>特にデータサイエンス力は、体系立てて学ぶ機会が重要</a:t>
            </a:r>
            <a:endParaRPr lang="en-US" altLang="ja-JP" sz="2000" b="1" dirty="0">
              <a:solidFill>
                <a:srgbClr val="FF0000"/>
              </a:solidFill>
            </a:endParaRPr>
          </a:p>
        </p:txBody>
      </p:sp>
      <p:graphicFrame>
        <p:nvGraphicFramePr>
          <p:cNvPr id="8" name="表 7">
            <a:extLst>
              <a:ext uri="{FF2B5EF4-FFF2-40B4-BE49-F238E27FC236}">
                <a16:creationId xmlns:a16="http://schemas.microsoft.com/office/drawing/2014/main" id="{A6618A13-61F9-48ED-AFD8-F7F65C025D43}"/>
              </a:ext>
            </a:extLst>
          </p:cNvPr>
          <p:cNvGraphicFramePr>
            <a:graphicFrameLocks noGrp="1"/>
          </p:cNvGraphicFramePr>
          <p:nvPr>
            <p:extLst>
              <p:ext uri="{D42A27DB-BD31-4B8C-83A1-F6EECF244321}">
                <p14:modId xmlns:p14="http://schemas.microsoft.com/office/powerpoint/2010/main" val="4103026244"/>
              </p:ext>
            </p:extLst>
          </p:nvPr>
        </p:nvGraphicFramePr>
        <p:xfrm>
          <a:off x="118011" y="1790989"/>
          <a:ext cx="8894341" cy="3566160"/>
        </p:xfrm>
        <a:graphic>
          <a:graphicData uri="http://schemas.openxmlformats.org/drawingml/2006/table">
            <a:tbl>
              <a:tblPr firstRow="1" bandRow="1">
                <a:tableStyleId>{5C22544A-7EE6-4342-B048-85BDC9FD1C3A}</a:tableStyleId>
              </a:tblPr>
              <a:tblGrid>
                <a:gridCol w="1831813">
                  <a:extLst>
                    <a:ext uri="{9D8B030D-6E8A-4147-A177-3AD203B41FA5}">
                      <a16:colId xmlns:a16="http://schemas.microsoft.com/office/drawing/2014/main" val="1622817337"/>
                    </a:ext>
                  </a:extLst>
                </a:gridCol>
                <a:gridCol w="1882588">
                  <a:extLst>
                    <a:ext uri="{9D8B030D-6E8A-4147-A177-3AD203B41FA5}">
                      <a16:colId xmlns:a16="http://schemas.microsoft.com/office/drawing/2014/main" val="4223689025"/>
                    </a:ext>
                  </a:extLst>
                </a:gridCol>
                <a:gridCol w="2675964">
                  <a:extLst>
                    <a:ext uri="{9D8B030D-6E8A-4147-A177-3AD203B41FA5}">
                      <a16:colId xmlns:a16="http://schemas.microsoft.com/office/drawing/2014/main" val="3618786527"/>
                    </a:ext>
                  </a:extLst>
                </a:gridCol>
                <a:gridCol w="2503976">
                  <a:extLst>
                    <a:ext uri="{9D8B030D-6E8A-4147-A177-3AD203B41FA5}">
                      <a16:colId xmlns:a16="http://schemas.microsoft.com/office/drawing/2014/main" val="4102332524"/>
                    </a:ext>
                  </a:extLst>
                </a:gridCol>
              </a:tblGrid>
              <a:tr h="241585">
                <a:tc>
                  <a:txBody>
                    <a:bodyPr/>
                    <a:lstStyle/>
                    <a:p>
                      <a:r>
                        <a:rPr kumimoji="1" lang="ja-JP" altLang="en-US" sz="1600" dirty="0"/>
                        <a:t>資格・カリキュラム</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sz="1600" dirty="0"/>
                        <a:t>ビジネス力</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sz="1600" dirty="0"/>
                        <a:t>データサイエンス力</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sz="1600" dirty="0"/>
                        <a:t>データエンジニアリング力</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2472345"/>
                  </a:ext>
                </a:extLst>
              </a:tr>
              <a:tr h="417284">
                <a:tc>
                  <a:txBody>
                    <a:bodyPr/>
                    <a:lstStyle/>
                    <a:p>
                      <a:r>
                        <a:rPr kumimoji="1" lang="en-US" altLang="ja-JP" sz="1600" dirty="0"/>
                        <a:t>JLDA G</a:t>
                      </a:r>
                      <a:r>
                        <a:rPr kumimoji="1" lang="ja-JP" altLang="en-US" sz="1600" dirty="0"/>
                        <a:t>検定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データ解析プロセス、</a:t>
                      </a:r>
                      <a:r>
                        <a:rPr kumimoji="1" lang="en-US" altLang="ja-JP" sz="1600" dirty="0"/>
                        <a:t>AI</a:t>
                      </a:r>
                      <a:r>
                        <a:rPr kumimoji="1" lang="ja-JP" altLang="en-US" sz="1600" dirty="0"/>
                        <a:t>の法律・倫理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AI</a:t>
                      </a:r>
                      <a:r>
                        <a:rPr kumimoji="1" lang="ja-JP" altLang="en-US" sz="1600" dirty="0"/>
                        <a:t>・データ解析の</a:t>
                      </a:r>
                      <a:endParaRPr kumimoji="1" lang="en-US" altLang="ja-JP" sz="1600" dirty="0"/>
                    </a:p>
                    <a:p>
                      <a:pPr algn="ctr"/>
                      <a:r>
                        <a:rPr kumimoji="1" lang="ja-JP" altLang="en-US" sz="1600" dirty="0"/>
                        <a:t>基本技術・用語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705513012"/>
                  </a:ext>
                </a:extLst>
              </a:tr>
              <a:tr h="417284">
                <a:tc>
                  <a:txBody>
                    <a:bodyPr/>
                    <a:lstStyle/>
                    <a:p>
                      <a:r>
                        <a:rPr kumimoji="1" lang="en-US" altLang="ja-JP" sz="1600" dirty="0"/>
                        <a:t>JDLA E</a:t>
                      </a:r>
                      <a:r>
                        <a:rPr kumimoji="1" lang="ja-JP" altLang="en-US" sz="1600" dirty="0"/>
                        <a:t>資格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algn="ctr"/>
                      <a:r>
                        <a:rPr kumimoji="1" lang="ja-JP" altLang="en-US" sz="1600" dirty="0">
                          <a:solidFill>
                            <a:schemeClr val="tx1"/>
                          </a:solidFill>
                        </a:rPr>
                        <a:t>データ解析のハンドリング、</a:t>
                      </a:r>
                      <a:endParaRPr kumimoji="1" lang="en-US" altLang="ja-JP" sz="1600" dirty="0">
                        <a:solidFill>
                          <a:schemeClr val="tx1"/>
                        </a:solidFill>
                      </a:endParaRPr>
                    </a:p>
                    <a:p>
                      <a:pPr algn="ctr"/>
                      <a:r>
                        <a:rPr kumimoji="1" lang="en-US" altLang="ja-JP" sz="1600" dirty="0">
                          <a:solidFill>
                            <a:schemeClr val="tx1"/>
                          </a:solidFill>
                        </a:rPr>
                        <a:t>AI</a:t>
                      </a:r>
                      <a:r>
                        <a:rPr kumimoji="1" lang="ja-JP" altLang="en-US" sz="1600" dirty="0">
                          <a:solidFill>
                            <a:schemeClr val="tx1"/>
                          </a:solidFill>
                        </a:rPr>
                        <a:t>技術全般</a:t>
                      </a:r>
                      <a:r>
                        <a:rPr kumimoji="1" lang="en-US" altLang="ja-JP" sz="1600" dirty="0">
                          <a:solidFill>
                            <a:schemeClr val="tx1"/>
                          </a:solidFill>
                        </a:rPr>
                        <a:t>※1</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solidFill>
                            <a:schemeClr val="tx1"/>
                          </a:solidFill>
                        </a:rPr>
                        <a:t>並列化・高速化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2760198"/>
                  </a:ext>
                </a:extLst>
              </a:tr>
              <a:tr h="241585">
                <a:tc>
                  <a:txBody>
                    <a:bodyPr/>
                    <a:lstStyle/>
                    <a:p>
                      <a:r>
                        <a:rPr kumimoji="1" lang="ja-JP" altLang="en-US" sz="1600" dirty="0"/>
                        <a:t>統計検定</a:t>
                      </a:r>
                      <a:r>
                        <a:rPr kumimoji="1" lang="en-US" altLang="ja-JP" sz="1600" dirty="0"/>
                        <a:t>2</a:t>
                      </a:r>
                      <a:r>
                        <a:rPr kumimoji="1" lang="ja-JP" altLang="en-US" sz="1600" dirty="0"/>
                        <a:t>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algn="ctr"/>
                      <a:r>
                        <a:rPr kumimoji="1" lang="ja-JP" altLang="en-US" sz="1600" dirty="0">
                          <a:solidFill>
                            <a:schemeClr val="tx1"/>
                          </a:solidFill>
                        </a:rPr>
                        <a:t>統計を中心とした知識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626906772"/>
                  </a:ext>
                </a:extLst>
              </a:tr>
              <a:tr h="592982">
                <a:tc>
                  <a:txBody>
                    <a:bodyPr/>
                    <a:lstStyle/>
                    <a:p>
                      <a:r>
                        <a:rPr kumimoji="1" lang="ja-JP" altLang="en-US" sz="1600" dirty="0"/>
                        <a:t>統計検定 </a:t>
                      </a:r>
                      <a:r>
                        <a:rPr kumimoji="1" lang="en-US" altLang="ja-JP" sz="1600" dirty="0"/>
                        <a:t>※2</a:t>
                      </a:r>
                      <a:r>
                        <a:rPr kumimoji="1" lang="ja-JP" altLang="en-US" sz="1600" dirty="0"/>
                        <a:t>　データサイエンス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法律・倫理、</a:t>
                      </a:r>
                      <a:endParaRPr kumimoji="1" lang="en-US" altLang="ja-JP" sz="1600" dirty="0"/>
                    </a:p>
                    <a:p>
                      <a:pPr algn="ctr"/>
                      <a:r>
                        <a:rPr kumimoji="1" lang="ja-JP" altLang="en-US" sz="1600" dirty="0"/>
                        <a:t>データの種類、</a:t>
                      </a:r>
                      <a:endParaRPr kumimoji="1" lang="en-US" altLang="ja-JP" sz="1600" dirty="0"/>
                    </a:p>
                    <a:p>
                      <a:pPr algn="ctr"/>
                      <a:r>
                        <a:rPr kumimoji="1" lang="en-US" altLang="ja-JP" sz="1600" dirty="0"/>
                        <a:t>AI</a:t>
                      </a:r>
                      <a:r>
                        <a:rPr kumimoji="1" lang="ja-JP" altLang="en-US" sz="1600" dirty="0" err="1"/>
                        <a:t>の応</a:t>
                      </a:r>
                      <a:r>
                        <a:rPr kumimoji="1" lang="ja-JP" altLang="en-US" sz="1600" dirty="0"/>
                        <a:t>用例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ja-JP" altLang="en-US" sz="1600" dirty="0"/>
                        <a:t>データ解析のハンドリング、</a:t>
                      </a:r>
                      <a:endParaRPr kumimoji="1" lang="en-US" altLang="ja-JP" sz="1600" dirty="0"/>
                    </a:p>
                    <a:p>
                      <a:pPr algn="ctr"/>
                      <a:r>
                        <a:rPr kumimoji="1" lang="ja-JP" altLang="en-US" sz="1600" dirty="0"/>
                        <a:t>統計を中心とした解析技術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ja-JP" altLang="en-US" sz="1600" dirty="0"/>
                        <a:t>データベース管理、</a:t>
                      </a:r>
                      <a:endParaRPr kumimoji="1" lang="en-US" altLang="ja-JP" sz="1600" dirty="0"/>
                    </a:p>
                    <a:p>
                      <a:pPr algn="ctr"/>
                      <a:r>
                        <a:rPr kumimoji="1" lang="ja-JP" altLang="en-US" sz="1600" dirty="0"/>
                        <a:t>オープンデータ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564120613"/>
                  </a:ext>
                </a:extLst>
              </a:tr>
              <a:tr h="241585">
                <a:tc>
                  <a:txBody>
                    <a:bodyPr/>
                    <a:lstStyle/>
                    <a:p>
                      <a:r>
                        <a:rPr kumimoji="1" lang="en-US" altLang="ja-JP" sz="1600" dirty="0"/>
                        <a:t>DS</a:t>
                      </a:r>
                      <a:r>
                        <a:rPr kumimoji="1" lang="ja-JP" altLang="en-US" sz="1600" dirty="0"/>
                        <a:t>検定★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dirty="0"/>
                        <a:t>見習いレベル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ja-JP" altLang="en-US" sz="1600" dirty="0"/>
                        <a:t>見習いレベル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ja-JP" altLang="en-US" sz="1600" dirty="0"/>
                        <a:t>見習いレベル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1776241427"/>
                  </a:ext>
                </a:extLst>
              </a:tr>
              <a:tr h="241585">
                <a:tc>
                  <a:txBody>
                    <a:bodyPr/>
                    <a:lstStyle/>
                    <a:p>
                      <a:r>
                        <a:rPr kumimoji="1" lang="en-US" altLang="ja-JP" sz="1600" dirty="0"/>
                        <a:t>DS</a:t>
                      </a:r>
                      <a:r>
                        <a:rPr kumimoji="1" lang="ja-JP" altLang="en-US" sz="1600" dirty="0"/>
                        <a:t>養成講座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algn="ctr"/>
                      <a:r>
                        <a:rPr kumimoji="1" lang="ja-JP" altLang="en-US" sz="1600" dirty="0"/>
                        <a:t>データ解析のハンドリング、</a:t>
                      </a:r>
                      <a:endParaRPr kumimoji="1" lang="en-US" altLang="ja-JP" sz="1600" dirty="0"/>
                    </a:p>
                    <a:p>
                      <a:pPr algn="ctr"/>
                      <a:r>
                        <a:rPr kumimoji="1" lang="ja-JP" altLang="en-US" sz="1600" dirty="0"/>
                        <a:t>解析技術の一部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2428861467"/>
                  </a:ext>
                </a:extLst>
              </a:tr>
            </a:tbl>
          </a:graphicData>
        </a:graphic>
      </p:graphicFrame>
      <p:sp>
        <p:nvSpPr>
          <p:cNvPr id="9" name="テキスト ボックス 8">
            <a:extLst>
              <a:ext uri="{FF2B5EF4-FFF2-40B4-BE49-F238E27FC236}">
                <a16:creationId xmlns:a16="http://schemas.microsoft.com/office/drawing/2014/main" id="{38E3B8DE-815C-4243-9412-69D3A3AB62A8}"/>
              </a:ext>
            </a:extLst>
          </p:cNvPr>
          <p:cNvSpPr txBox="1"/>
          <p:nvPr/>
        </p:nvSpPr>
        <p:spPr>
          <a:xfrm>
            <a:off x="223640" y="5666711"/>
            <a:ext cx="8683087" cy="338554"/>
          </a:xfrm>
          <a:prstGeom prst="rect">
            <a:avLst/>
          </a:prstGeom>
          <a:noFill/>
        </p:spPr>
        <p:txBody>
          <a:bodyPr wrap="square" rtlCol="0">
            <a:spAutoFit/>
          </a:bodyPr>
          <a:lstStyle/>
          <a:p>
            <a:r>
              <a:rPr kumimoji="1" lang="en-US" altLang="ja-JP" sz="1600" dirty="0"/>
              <a:t>※2</a:t>
            </a:r>
            <a:r>
              <a:rPr kumimoji="1" lang="ja-JP" altLang="en-US" sz="1600" dirty="0"/>
              <a:t>：</a:t>
            </a:r>
            <a:r>
              <a:rPr kumimoji="1" lang="en-US" altLang="ja-JP" sz="1600" dirty="0"/>
              <a:t>2021</a:t>
            </a:r>
            <a:r>
              <a:rPr kumimoji="1" lang="ja-JP" altLang="en-US" sz="1600" dirty="0"/>
              <a:t>年新設、</a:t>
            </a:r>
            <a:r>
              <a:rPr lang="en-US" altLang="ja-JP" sz="1600" dirty="0"/>
              <a:t>5</a:t>
            </a:r>
            <a:r>
              <a:rPr lang="ja-JP" altLang="en-US" sz="1600" dirty="0"/>
              <a:t>月から基礎試験、</a:t>
            </a:r>
            <a:r>
              <a:rPr lang="en-US" altLang="ja-JP" sz="1600" dirty="0"/>
              <a:t>7</a:t>
            </a:r>
            <a:r>
              <a:rPr lang="ja-JP" altLang="en-US" sz="1600" dirty="0"/>
              <a:t>月から発展試験、</a:t>
            </a:r>
            <a:r>
              <a:rPr lang="en-US" altLang="ja-JP" sz="1600" dirty="0"/>
              <a:t>2</a:t>
            </a:r>
            <a:r>
              <a:rPr lang="ja-JP" altLang="en-US" sz="1600" dirty="0"/>
              <a:t>月からエキスパート試験開始。</a:t>
            </a:r>
            <a:endParaRPr kumimoji="1" lang="ja-JP" altLang="en-US" sz="1600" dirty="0"/>
          </a:p>
        </p:txBody>
      </p:sp>
      <p:sp>
        <p:nvSpPr>
          <p:cNvPr id="10" name="タイトル 1">
            <a:extLst>
              <a:ext uri="{FF2B5EF4-FFF2-40B4-BE49-F238E27FC236}">
                <a16:creationId xmlns:a16="http://schemas.microsoft.com/office/drawing/2014/main" id="{C44A4559-6169-4DC4-8BDC-4D0A941712B2}"/>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3. JDLA</a:t>
            </a:r>
            <a:r>
              <a:rPr lang="ja-JP" altLang="en-US" sz="1800" dirty="0"/>
              <a:t>資格に対する評価</a:t>
            </a:r>
            <a:endParaRPr lang="en-US" altLang="ja-JP" sz="1800" dirty="0"/>
          </a:p>
        </p:txBody>
      </p:sp>
      <p:sp>
        <p:nvSpPr>
          <p:cNvPr id="11" name="テキスト ボックス 10">
            <a:extLst>
              <a:ext uri="{FF2B5EF4-FFF2-40B4-BE49-F238E27FC236}">
                <a16:creationId xmlns:a16="http://schemas.microsoft.com/office/drawing/2014/main" id="{61810165-A97B-4E0E-BC9F-E71F3B2FA6C5}"/>
              </a:ext>
            </a:extLst>
          </p:cNvPr>
          <p:cNvSpPr txBox="1"/>
          <p:nvPr/>
        </p:nvSpPr>
        <p:spPr>
          <a:xfrm>
            <a:off x="223639" y="5379160"/>
            <a:ext cx="8683087" cy="338554"/>
          </a:xfrm>
          <a:prstGeom prst="rect">
            <a:avLst/>
          </a:prstGeom>
          <a:noFill/>
        </p:spPr>
        <p:txBody>
          <a:bodyPr wrap="square" rtlCol="0">
            <a:spAutoFit/>
          </a:bodyPr>
          <a:lstStyle/>
          <a:p>
            <a:r>
              <a:rPr kumimoji="1" lang="en-US" altLang="ja-JP" sz="1600" dirty="0"/>
              <a:t>※1</a:t>
            </a:r>
            <a:r>
              <a:rPr kumimoji="1" lang="ja-JP" altLang="en-US" sz="1600" dirty="0"/>
              <a:t>：ベイズ統計やカーネル法などは網羅できない（補足資料）</a:t>
            </a:r>
          </a:p>
        </p:txBody>
      </p:sp>
      <p:sp>
        <p:nvSpPr>
          <p:cNvPr id="12" name="テキスト ボックス 11">
            <a:extLst>
              <a:ext uri="{FF2B5EF4-FFF2-40B4-BE49-F238E27FC236}">
                <a16:creationId xmlns:a16="http://schemas.microsoft.com/office/drawing/2014/main" id="{37C37839-5C07-4C4A-9C27-BB82FEE264A8}"/>
              </a:ext>
            </a:extLst>
          </p:cNvPr>
          <p:cNvSpPr txBox="1"/>
          <p:nvPr/>
        </p:nvSpPr>
        <p:spPr>
          <a:xfrm>
            <a:off x="230456" y="5963494"/>
            <a:ext cx="8683087" cy="338554"/>
          </a:xfrm>
          <a:prstGeom prst="rect">
            <a:avLst/>
          </a:prstGeom>
          <a:noFill/>
        </p:spPr>
        <p:txBody>
          <a:bodyPr wrap="square" rtlCol="0">
            <a:spAutoFit/>
          </a:bodyPr>
          <a:lstStyle/>
          <a:p>
            <a:r>
              <a:rPr kumimoji="1" lang="en-US" altLang="ja-JP" sz="1600" dirty="0"/>
              <a:t>※3</a:t>
            </a:r>
            <a:r>
              <a:rPr kumimoji="1" lang="ja-JP" altLang="en-US" sz="1600" dirty="0"/>
              <a:t>：</a:t>
            </a:r>
            <a:r>
              <a:rPr kumimoji="1" lang="en-US" altLang="ja-JP" sz="1600" dirty="0"/>
              <a:t>2021</a:t>
            </a:r>
            <a:r>
              <a:rPr kumimoji="1" lang="ja-JP" altLang="en-US" sz="1600" dirty="0"/>
              <a:t>年新設、</a:t>
            </a:r>
            <a:r>
              <a:rPr lang="en-US" altLang="ja-JP" sz="1600" dirty="0"/>
              <a:t>9</a:t>
            </a:r>
            <a:r>
              <a:rPr lang="ja-JP" altLang="en-US" sz="1600" dirty="0"/>
              <a:t>月</a:t>
            </a:r>
            <a:r>
              <a:rPr kumimoji="1" lang="ja-JP" altLang="en-US" sz="1600" dirty="0"/>
              <a:t>から</a:t>
            </a:r>
            <a:r>
              <a:rPr lang="ja-JP" altLang="en-US" sz="1600" dirty="0"/>
              <a:t>試験開始。</a:t>
            </a:r>
            <a:endParaRPr lang="en-US" altLang="ja-JP" sz="1600" dirty="0"/>
          </a:p>
        </p:txBody>
      </p:sp>
      <p:sp>
        <p:nvSpPr>
          <p:cNvPr id="13" name="テキスト ボックス 12">
            <a:extLst>
              <a:ext uri="{FF2B5EF4-FFF2-40B4-BE49-F238E27FC236}">
                <a16:creationId xmlns:a16="http://schemas.microsoft.com/office/drawing/2014/main" id="{E146FFD7-5945-402B-9261-BC3F614BB876}"/>
              </a:ext>
            </a:extLst>
          </p:cNvPr>
          <p:cNvSpPr txBox="1"/>
          <p:nvPr/>
        </p:nvSpPr>
        <p:spPr>
          <a:xfrm>
            <a:off x="1046272" y="4445828"/>
            <a:ext cx="566985" cy="338554"/>
          </a:xfrm>
          <a:prstGeom prst="rect">
            <a:avLst/>
          </a:prstGeom>
          <a:noFill/>
        </p:spPr>
        <p:txBody>
          <a:bodyPr wrap="square" rtlCol="0">
            <a:spAutoFit/>
          </a:bodyPr>
          <a:lstStyle/>
          <a:p>
            <a:r>
              <a:rPr kumimoji="1" lang="en-US" altLang="ja-JP" sz="1600" dirty="0"/>
              <a:t>※3</a:t>
            </a:r>
            <a:endParaRPr kumimoji="1" lang="ja-JP" altLang="en-US" sz="1600" dirty="0"/>
          </a:p>
        </p:txBody>
      </p:sp>
      <p:sp>
        <p:nvSpPr>
          <p:cNvPr id="15" name="吹き出し: 角を丸めた四角形 14">
            <a:extLst>
              <a:ext uri="{FF2B5EF4-FFF2-40B4-BE49-F238E27FC236}">
                <a16:creationId xmlns:a16="http://schemas.microsoft.com/office/drawing/2014/main" id="{E8B48F9D-1EBD-49C1-B5C2-938CAAD031D5}"/>
              </a:ext>
            </a:extLst>
          </p:cNvPr>
          <p:cNvSpPr/>
          <p:nvPr/>
        </p:nvSpPr>
        <p:spPr>
          <a:xfrm>
            <a:off x="6263397" y="4754080"/>
            <a:ext cx="2880603" cy="933332"/>
          </a:xfrm>
          <a:prstGeom prst="wedgeRoundRectCallout">
            <a:avLst>
              <a:gd name="adj1" fmla="val -55981"/>
              <a:gd name="adj2" fmla="val -34674"/>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実践力を養う目的のほうが強いが、受講だけでは不十分という意見あり</a:t>
            </a:r>
            <a:endParaRPr kumimoji="1" lang="en-US" altLang="ja-JP" sz="1600" dirty="0"/>
          </a:p>
        </p:txBody>
      </p:sp>
    </p:spTree>
    <p:extLst>
      <p:ext uri="{BB962C8B-B14F-4D97-AF65-F5344CB8AC3E}">
        <p14:creationId xmlns:p14="http://schemas.microsoft.com/office/powerpoint/2010/main" val="978125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36</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AI</a:t>
            </a:r>
            <a:r>
              <a:rPr lang="ja-JP" altLang="en-US" dirty="0"/>
              <a:t>人材の基礎力強化に有効な資格・カリキュラム</a:t>
            </a:r>
            <a:endParaRPr kumimoji="1" lang="ja-JP" altLang="en-US" dirty="0"/>
          </a:p>
        </p:txBody>
      </p:sp>
      <p:sp>
        <p:nvSpPr>
          <p:cNvPr id="17" name="コンテンツ プレースホルダー 2">
            <a:extLst>
              <a:ext uri="{FF2B5EF4-FFF2-40B4-BE49-F238E27FC236}">
                <a16:creationId xmlns:a16="http://schemas.microsoft.com/office/drawing/2014/main" id="{9A623E91-ED44-4B91-B630-16A355287D56}"/>
              </a:ext>
            </a:extLst>
          </p:cNvPr>
          <p:cNvSpPr txBox="1">
            <a:spLocks/>
          </p:cNvSpPr>
          <p:nvPr/>
        </p:nvSpPr>
        <p:spPr>
          <a:xfrm>
            <a:off x="0" y="836044"/>
            <a:ext cx="9073116" cy="1028199"/>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基礎力強化という点で、下記の資格・カリキュラムは有効。</a:t>
            </a:r>
            <a:endParaRPr lang="en-US" altLang="ja-JP" dirty="0"/>
          </a:p>
          <a:p>
            <a:pPr lvl="1"/>
            <a:r>
              <a:rPr lang="ja-JP" altLang="en-US" b="1" dirty="0">
                <a:solidFill>
                  <a:srgbClr val="FF0000"/>
                </a:solidFill>
              </a:rPr>
              <a:t>特にデータサイエンス力は、体系立てて学ぶ機会が重要</a:t>
            </a:r>
            <a:endParaRPr lang="en-US" altLang="ja-JP" sz="2000" b="1" dirty="0">
              <a:solidFill>
                <a:srgbClr val="FF0000"/>
              </a:solidFill>
            </a:endParaRPr>
          </a:p>
        </p:txBody>
      </p:sp>
      <p:graphicFrame>
        <p:nvGraphicFramePr>
          <p:cNvPr id="8" name="表 7">
            <a:extLst>
              <a:ext uri="{FF2B5EF4-FFF2-40B4-BE49-F238E27FC236}">
                <a16:creationId xmlns:a16="http://schemas.microsoft.com/office/drawing/2014/main" id="{A6618A13-61F9-48ED-AFD8-F7F65C025D43}"/>
              </a:ext>
            </a:extLst>
          </p:cNvPr>
          <p:cNvGraphicFramePr>
            <a:graphicFrameLocks noGrp="1"/>
          </p:cNvGraphicFramePr>
          <p:nvPr>
            <p:extLst/>
          </p:nvPr>
        </p:nvGraphicFramePr>
        <p:xfrm>
          <a:off x="118011" y="1839117"/>
          <a:ext cx="8894341" cy="3291840"/>
        </p:xfrm>
        <a:graphic>
          <a:graphicData uri="http://schemas.openxmlformats.org/drawingml/2006/table">
            <a:tbl>
              <a:tblPr firstRow="1" bandRow="1">
                <a:tableStyleId>{5C22544A-7EE6-4342-B048-85BDC9FD1C3A}</a:tableStyleId>
              </a:tblPr>
              <a:tblGrid>
                <a:gridCol w="1831813">
                  <a:extLst>
                    <a:ext uri="{9D8B030D-6E8A-4147-A177-3AD203B41FA5}">
                      <a16:colId xmlns:a16="http://schemas.microsoft.com/office/drawing/2014/main" val="1622817337"/>
                    </a:ext>
                  </a:extLst>
                </a:gridCol>
                <a:gridCol w="1882588">
                  <a:extLst>
                    <a:ext uri="{9D8B030D-6E8A-4147-A177-3AD203B41FA5}">
                      <a16:colId xmlns:a16="http://schemas.microsoft.com/office/drawing/2014/main" val="4223689025"/>
                    </a:ext>
                  </a:extLst>
                </a:gridCol>
                <a:gridCol w="2675964">
                  <a:extLst>
                    <a:ext uri="{9D8B030D-6E8A-4147-A177-3AD203B41FA5}">
                      <a16:colId xmlns:a16="http://schemas.microsoft.com/office/drawing/2014/main" val="3618786527"/>
                    </a:ext>
                  </a:extLst>
                </a:gridCol>
                <a:gridCol w="2503976">
                  <a:extLst>
                    <a:ext uri="{9D8B030D-6E8A-4147-A177-3AD203B41FA5}">
                      <a16:colId xmlns:a16="http://schemas.microsoft.com/office/drawing/2014/main" val="4102332524"/>
                    </a:ext>
                  </a:extLst>
                </a:gridCol>
              </a:tblGrid>
              <a:tr h="0">
                <a:tc>
                  <a:txBody>
                    <a:bodyPr/>
                    <a:lstStyle/>
                    <a:p>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ビジネス力</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データサイエンス力</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データエンジニアリング力</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2472345"/>
                  </a:ext>
                </a:extLst>
              </a:tr>
              <a:tr h="164584">
                <a:tc>
                  <a:txBody>
                    <a:bodyPr/>
                    <a:lstStyle/>
                    <a:p>
                      <a:r>
                        <a:rPr kumimoji="1" lang="en-US" altLang="ja-JP" dirty="0"/>
                        <a:t>JLDA G</a:t>
                      </a:r>
                      <a:r>
                        <a:rPr kumimoji="1" lang="ja-JP" altLang="en-US" dirty="0"/>
                        <a:t>検定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データ解析プロセス、</a:t>
                      </a:r>
                      <a:r>
                        <a:rPr kumimoji="1" lang="en-US" altLang="ja-JP" dirty="0"/>
                        <a:t>AI</a:t>
                      </a:r>
                      <a:r>
                        <a:rPr kumimoji="1" lang="ja-JP" altLang="en-US" dirty="0"/>
                        <a:t>の法律・倫理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dirty="0"/>
                        <a:t>AI</a:t>
                      </a:r>
                      <a:r>
                        <a:rPr kumimoji="1" lang="ja-JP" altLang="en-US" dirty="0"/>
                        <a:t>・データ解析の</a:t>
                      </a:r>
                      <a:endParaRPr kumimoji="1" lang="en-US" altLang="ja-JP" dirty="0"/>
                    </a:p>
                    <a:p>
                      <a:pPr algn="ctr"/>
                      <a:r>
                        <a:rPr kumimoji="1" lang="ja-JP" altLang="en-US" dirty="0"/>
                        <a:t>基本技術・用語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705513012"/>
                  </a:ext>
                </a:extLst>
              </a:tr>
              <a:tr h="164584">
                <a:tc>
                  <a:txBody>
                    <a:bodyPr/>
                    <a:lstStyle/>
                    <a:p>
                      <a:r>
                        <a:rPr kumimoji="1" lang="en-US" altLang="ja-JP" dirty="0"/>
                        <a:t>JDLA E</a:t>
                      </a:r>
                      <a:r>
                        <a:rPr kumimoji="1" lang="ja-JP" altLang="en-US" dirty="0"/>
                        <a:t>資格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algn="ctr"/>
                      <a:r>
                        <a:rPr kumimoji="1" lang="ja-JP" altLang="en-US" dirty="0">
                          <a:solidFill>
                            <a:schemeClr val="tx1"/>
                          </a:solidFill>
                        </a:rPr>
                        <a:t>データ解析のハンドリング、</a:t>
                      </a:r>
                      <a:endParaRPr kumimoji="1" lang="en-US" altLang="ja-JP" dirty="0">
                        <a:solidFill>
                          <a:schemeClr val="tx1"/>
                        </a:solidFill>
                      </a:endParaRPr>
                    </a:p>
                    <a:p>
                      <a:pPr algn="ctr"/>
                      <a:r>
                        <a:rPr kumimoji="1" lang="en-US" altLang="ja-JP" dirty="0">
                          <a:solidFill>
                            <a:schemeClr val="tx1"/>
                          </a:solidFill>
                        </a:rPr>
                        <a:t>AI</a:t>
                      </a:r>
                      <a:r>
                        <a:rPr kumimoji="1" lang="ja-JP" altLang="en-US" dirty="0">
                          <a:solidFill>
                            <a:schemeClr val="tx1"/>
                          </a:solidFill>
                        </a:rPr>
                        <a:t>技術全般</a:t>
                      </a:r>
                      <a:r>
                        <a:rPr kumimoji="1" lang="en-US" altLang="ja-JP" dirty="0">
                          <a:solidFill>
                            <a:schemeClr val="tx1"/>
                          </a:solidFill>
                        </a:rPr>
                        <a:t>※1</a:t>
                      </a: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solidFill>
                            <a:schemeClr val="tx1"/>
                          </a:solidFill>
                        </a:rPr>
                        <a:t>並列化・高速化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2760198"/>
                  </a:ext>
                </a:extLst>
              </a:tr>
              <a:tr h="0">
                <a:tc>
                  <a:txBody>
                    <a:bodyPr/>
                    <a:lstStyle/>
                    <a:p>
                      <a:r>
                        <a:rPr kumimoji="1" lang="ja-JP" altLang="en-US" dirty="0"/>
                        <a:t>統計検定</a:t>
                      </a:r>
                      <a:r>
                        <a:rPr kumimoji="1" lang="en-US" altLang="ja-JP" dirty="0"/>
                        <a:t>2</a:t>
                      </a:r>
                      <a:r>
                        <a:rPr kumimoji="1" lang="ja-JP" altLang="en-US" dirty="0"/>
                        <a:t>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pPr algn="ctr"/>
                      <a:r>
                        <a:rPr kumimoji="1" lang="ja-JP" altLang="en-US" dirty="0">
                          <a:solidFill>
                            <a:schemeClr val="tx1"/>
                          </a:solidFill>
                        </a:rPr>
                        <a:t>統計を中心とした知識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kumimoji="1" lang="ja-JP"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1626906772"/>
                  </a:ext>
                </a:extLst>
              </a:tr>
              <a:tr h="235120">
                <a:tc>
                  <a:txBody>
                    <a:bodyPr/>
                    <a:lstStyle/>
                    <a:p>
                      <a:r>
                        <a:rPr kumimoji="1" lang="ja-JP" altLang="en-US" dirty="0"/>
                        <a:t>統計検定 </a:t>
                      </a:r>
                      <a:r>
                        <a:rPr kumimoji="1" lang="en-US" altLang="ja-JP" dirty="0"/>
                        <a:t>※2</a:t>
                      </a:r>
                      <a:r>
                        <a:rPr kumimoji="1" lang="ja-JP" altLang="en-US" dirty="0"/>
                        <a:t>　データサイエンス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法律・倫理、</a:t>
                      </a:r>
                      <a:endParaRPr kumimoji="1" lang="en-US" altLang="ja-JP" dirty="0"/>
                    </a:p>
                    <a:p>
                      <a:pPr algn="ctr"/>
                      <a:r>
                        <a:rPr kumimoji="1" lang="ja-JP" altLang="en-US" dirty="0"/>
                        <a:t>データの種類、</a:t>
                      </a:r>
                      <a:endParaRPr kumimoji="1" lang="en-US" altLang="ja-JP" dirty="0"/>
                    </a:p>
                    <a:p>
                      <a:pPr algn="ctr"/>
                      <a:r>
                        <a:rPr kumimoji="1" lang="en-US" altLang="ja-JP" dirty="0"/>
                        <a:t>AI</a:t>
                      </a:r>
                      <a:r>
                        <a:rPr kumimoji="1" lang="ja-JP" altLang="en-US" dirty="0" err="1"/>
                        <a:t>の応</a:t>
                      </a:r>
                      <a:r>
                        <a:rPr kumimoji="1" lang="ja-JP" altLang="en-US" dirty="0"/>
                        <a:t>用例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ja-JP" altLang="en-US" dirty="0"/>
                        <a:t>データ解析のハンドリング、</a:t>
                      </a:r>
                      <a:endParaRPr kumimoji="1" lang="en-US" altLang="ja-JP" dirty="0"/>
                    </a:p>
                    <a:p>
                      <a:pPr algn="ctr"/>
                      <a:r>
                        <a:rPr kumimoji="1" lang="ja-JP" altLang="en-US" dirty="0"/>
                        <a:t>統計を中心とした解析技術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ja-JP" altLang="en-US" dirty="0"/>
                        <a:t>データベース管理、</a:t>
                      </a:r>
                      <a:endParaRPr kumimoji="1" lang="en-US" altLang="ja-JP" dirty="0"/>
                    </a:p>
                    <a:p>
                      <a:pPr algn="ctr"/>
                      <a:r>
                        <a:rPr kumimoji="1" lang="ja-JP" altLang="en-US" dirty="0"/>
                        <a:t>オープンデータ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3564120613"/>
                  </a:ext>
                </a:extLst>
              </a:tr>
              <a:tr h="0">
                <a:tc>
                  <a:txBody>
                    <a:bodyPr/>
                    <a:lstStyle/>
                    <a:p>
                      <a:r>
                        <a:rPr kumimoji="1" lang="en-US" altLang="ja-JP" dirty="0"/>
                        <a:t>DS</a:t>
                      </a:r>
                      <a:r>
                        <a:rPr kumimoji="1" lang="ja-JP" altLang="en-US" dirty="0"/>
                        <a:t>協会 </a:t>
                      </a:r>
                      <a:r>
                        <a:rPr kumimoji="1" lang="en-US" altLang="ja-JP" dirty="0"/>
                        <a:t>DS</a:t>
                      </a:r>
                      <a:r>
                        <a:rPr kumimoji="1" lang="ja-JP" altLang="en-US" dirty="0"/>
                        <a:t>検定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dirty="0"/>
                        <a:t>見習いレベル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ja-JP" altLang="en-US" dirty="0"/>
                        <a:t>見習いレベル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ja-JP" altLang="en-US" dirty="0"/>
                        <a:t>見習いレベル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1776241427"/>
                  </a:ext>
                </a:extLst>
              </a:tr>
            </a:tbl>
          </a:graphicData>
        </a:graphic>
      </p:graphicFrame>
      <p:sp>
        <p:nvSpPr>
          <p:cNvPr id="9" name="テキスト ボックス 8">
            <a:extLst>
              <a:ext uri="{FF2B5EF4-FFF2-40B4-BE49-F238E27FC236}">
                <a16:creationId xmlns:a16="http://schemas.microsoft.com/office/drawing/2014/main" id="{38E3B8DE-815C-4243-9412-69D3A3AB62A8}"/>
              </a:ext>
            </a:extLst>
          </p:cNvPr>
          <p:cNvSpPr txBox="1"/>
          <p:nvPr/>
        </p:nvSpPr>
        <p:spPr>
          <a:xfrm>
            <a:off x="223640" y="5522328"/>
            <a:ext cx="8683087" cy="338554"/>
          </a:xfrm>
          <a:prstGeom prst="rect">
            <a:avLst/>
          </a:prstGeom>
          <a:noFill/>
        </p:spPr>
        <p:txBody>
          <a:bodyPr wrap="square" rtlCol="0">
            <a:spAutoFit/>
          </a:bodyPr>
          <a:lstStyle/>
          <a:p>
            <a:r>
              <a:rPr kumimoji="1" lang="en-US" altLang="ja-JP" sz="1600" dirty="0"/>
              <a:t>※2</a:t>
            </a:r>
            <a:r>
              <a:rPr kumimoji="1" lang="ja-JP" altLang="en-US" sz="1600" dirty="0"/>
              <a:t>：</a:t>
            </a:r>
            <a:r>
              <a:rPr kumimoji="1" lang="en-US" altLang="ja-JP" sz="1600" dirty="0"/>
              <a:t>2021</a:t>
            </a:r>
            <a:r>
              <a:rPr kumimoji="1" lang="ja-JP" altLang="en-US" sz="1600" dirty="0"/>
              <a:t>年新設、</a:t>
            </a:r>
            <a:r>
              <a:rPr lang="en-US" altLang="ja-JP" sz="1600" dirty="0"/>
              <a:t>5</a:t>
            </a:r>
            <a:r>
              <a:rPr lang="ja-JP" altLang="en-US" sz="1600" dirty="0"/>
              <a:t>月から基礎試験、</a:t>
            </a:r>
            <a:r>
              <a:rPr lang="en-US" altLang="ja-JP" sz="1600" dirty="0"/>
              <a:t>7</a:t>
            </a:r>
            <a:r>
              <a:rPr lang="ja-JP" altLang="en-US" sz="1600" dirty="0"/>
              <a:t>月から発展試験、</a:t>
            </a:r>
            <a:r>
              <a:rPr lang="en-US" altLang="ja-JP" sz="1600" dirty="0"/>
              <a:t>2</a:t>
            </a:r>
            <a:r>
              <a:rPr lang="ja-JP" altLang="en-US" sz="1600" dirty="0"/>
              <a:t>月からエキスパート試験開始。詳細は不明</a:t>
            </a:r>
            <a:endParaRPr kumimoji="1" lang="ja-JP" altLang="en-US" sz="1600" dirty="0"/>
          </a:p>
        </p:txBody>
      </p:sp>
      <p:sp>
        <p:nvSpPr>
          <p:cNvPr id="10" name="タイトル 1">
            <a:extLst>
              <a:ext uri="{FF2B5EF4-FFF2-40B4-BE49-F238E27FC236}">
                <a16:creationId xmlns:a16="http://schemas.microsoft.com/office/drawing/2014/main" id="{C44A4559-6169-4DC4-8BDC-4D0A941712B2}"/>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3. JDLA</a:t>
            </a:r>
            <a:r>
              <a:rPr lang="ja-JP" altLang="en-US" sz="1800" dirty="0"/>
              <a:t>資格に対する評価</a:t>
            </a:r>
            <a:endParaRPr lang="en-US" altLang="ja-JP" sz="1800" dirty="0"/>
          </a:p>
        </p:txBody>
      </p:sp>
      <p:sp>
        <p:nvSpPr>
          <p:cNvPr id="11" name="テキスト ボックス 10">
            <a:extLst>
              <a:ext uri="{FF2B5EF4-FFF2-40B4-BE49-F238E27FC236}">
                <a16:creationId xmlns:a16="http://schemas.microsoft.com/office/drawing/2014/main" id="{61810165-A97B-4E0E-BC9F-E71F3B2FA6C5}"/>
              </a:ext>
            </a:extLst>
          </p:cNvPr>
          <p:cNvSpPr txBox="1"/>
          <p:nvPr/>
        </p:nvSpPr>
        <p:spPr>
          <a:xfrm>
            <a:off x="223639" y="5198681"/>
            <a:ext cx="8683087" cy="338554"/>
          </a:xfrm>
          <a:prstGeom prst="rect">
            <a:avLst/>
          </a:prstGeom>
          <a:noFill/>
        </p:spPr>
        <p:txBody>
          <a:bodyPr wrap="square" rtlCol="0">
            <a:spAutoFit/>
          </a:bodyPr>
          <a:lstStyle/>
          <a:p>
            <a:r>
              <a:rPr kumimoji="1" lang="en-US" altLang="ja-JP" sz="1600" dirty="0"/>
              <a:t>※1</a:t>
            </a:r>
            <a:r>
              <a:rPr kumimoji="1" lang="ja-JP" altLang="en-US" sz="1600" dirty="0"/>
              <a:t>：ベイズ統計やカーネル法などは網羅できない（補足資料）</a:t>
            </a:r>
          </a:p>
        </p:txBody>
      </p:sp>
      <p:sp>
        <p:nvSpPr>
          <p:cNvPr id="12" name="テキスト ボックス 11">
            <a:extLst>
              <a:ext uri="{FF2B5EF4-FFF2-40B4-BE49-F238E27FC236}">
                <a16:creationId xmlns:a16="http://schemas.microsoft.com/office/drawing/2014/main" id="{37C37839-5C07-4C4A-9C27-BB82FEE264A8}"/>
              </a:ext>
            </a:extLst>
          </p:cNvPr>
          <p:cNvSpPr txBox="1"/>
          <p:nvPr/>
        </p:nvSpPr>
        <p:spPr>
          <a:xfrm>
            <a:off x="230456" y="5867239"/>
            <a:ext cx="8683087" cy="338554"/>
          </a:xfrm>
          <a:prstGeom prst="rect">
            <a:avLst/>
          </a:prstGeom>
          <a:noFill/>
        </p:spPr>
        <p:txBody>
          <a:bodyPr wrap="square" rtlCol="0">
            <a:spAutoFit/>
          </a:bodyPr>
          <a:lstStyle/>
          <a:p>
            <a:r>
              <a:rPr kumimoji="1" lang="en-US" altLang="ja-JP" sz="1600" dirty="0"/>
              <a:t>※3</a:t>
            </a:r>
            <a:r>
              <a:rPr kumimoji="1" lang="ja-JP" altLang="en-US" sz="1600" dirty="0"/>
              <a:t>：</a:t>
            </a:r>
            <a:r>
              <a:rPr kumimoji="1" lang="en-US" altLang="ja-JP" sz="1600" dirty="0"/>
              <a:t>2021</a:t>
            </a:r>
            <a:r>
              <a:rPr kumimoji="1" lang="ja-JP" altLang="en-US" sz="1600" dirty="0"/>
              <a:t>年新設、秋頃から</a:t>
            </a:r>
            <a:r>
              <a:rPr lang="ja-JP" altLang="en-US" sz="1600" dirty="0"/>
              <a:t>試験開始</a:t>
            </a:r>
            <a:endParaRPr kumimoji="1" lang="ja-JP" altLang="en-US" sz="1600" dirty="0"/>
          </a:p>
        </p:txBody>
      </p:sp>
      <p:sp>
        <p:nvSpPr>
          <p:cNvPr id="13" name="テキスト ボックス 12">
            <a:extLst>
              <a:ext uri="{FF2B5EF4-FFF2-40B4-BE49-F238E27FC236}">
                <a16:creationId xmlns:a16="http://schemas.microsoft.com/office/drawing/2014/main" id="{E146FFD7-5945-402B-9261-BC3F614BB876}"/>
              </a:ext>
            </a:extLst>
          </p:cNvPr>
          <p:cNvSpPr txBox="1"/>
          <p:nvPr/>
        </p:nvSpPr>
        <p:spPr>
          <a:xfrm>
            <a:off x="1467378" y="4509815"/>
            <a:ext cx="566985" cy="338554"/>
          </a:xfrm>
          <a:prstGeom prst="rect">
            <a:avLst/>
          </a:prstGeom>
          <a:noFill/>
        </p:spPr>
        <p:txBody>
          <a:bodyPr wrap="square" rtlCol="0">
            <a:spAutoFit/>
          </a:bodyPr>
          <a:lstStyle/>
          <a:p>
            <a:r>
              <a:rPr kumimoji="1" lang="en-US" altLang="ja-JP" sz="1600" dirty="0"/>
              <a:t>※3</a:t>
            </a:r>
            <a:endParaRPr kumimoji="1" lang="ja-JP" altLang="en-US" sz="1600" dirty="0"/>
          </a:p>
        </p:txBody>
      </p:sp>
    </p:spTree>
    <p:extLst>
      <p:ext uri="{BB962C8B-B14F-4D97-AF65-F5344CB8AC3E}">
        <p14:creationId xmlns:p14="http://schemas.microsoft.com/office/powerpoint/2010/main" val="402786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37</a:t>
            </a:fld>
            <a:endParaRPr lang="ja-JP" altLang="en-US"/>
          </a:p>
        </p:txBody>
      </p:sp>
      <p:sp>
        <p:nvSpPr>
          <p:cNvPr id="6" name="タイトル 1"/>
          <p:cNvSpPr>
            <a:spLocks noGrp="1"/>
          </p:cNvSpPr>
          <p:nvPr>
            <p:ph type="title"/>
          </p:nvPr>
        </p:nvSpPr>
        <p:spPr>
          <a:xfrm>
            <a:off x="223641" y="247715"/>
            <a:ext cx="8463160" cy="483454"/>
          </a:xfrm>
        </p:spPr>
        <p:txBody>
          <a:bodyPr/>
          <a:lstStyle/>
          <a:p>
            <a:r>
              <a:rPr lang="en-US" altLang="ja-JP" dirty="0"/>
              <a:t>AI</a:t>
            </a:r>
            <a:r>
              <a:rPr lang="ja-JP" altLang="en-US" dirty="0"/>
              <a:t>人材育成の課題との対応関係</a:t>
            </a:r>
            <a:endParaRPr kumimoji="1" lang="ja-JP" altLang="en-US" dirty="0"/>
          </a:p>
        </p:txBody>
      </p:sp>
      <p:sp>
        <p:nvSpPr>
          <p:cNvPr id="43" name="テキスト ボックス 42">
            <a:extLst>
              <a:ext uri="{FF2B5EF4-FFF2-40B4-BE49-F238E27FC236}">
                <a16:creationId xmlns:a16="http://schemas.microsoft.com/office/drawing/2014/main" id="{DABBB0CE-AE7C-44EF-ABB3-07D9282BCC6C}"/>
              </a:ext>
            </a:extLst>
          </p:cNvPr>
          <p:cNvSpPr txBox="1"/>
          <p:nvPr/>
        </p:nvSpPr>
        <p:spPr>
          <a:xfrm>
            <a:off x="4604311" y="1814127"/>
            <a:ext cx="4393133" cy="369332"/>
          </a:xfrm>
          <a:prstGeom prst="rect">
            <a:avLst/>
          </a:prstGeom>
          <a:noFill/>
        </p:spPr>
        <p:txBody>
          <a:bodyPr wrap="square" rtlCol="0">
            <a:spAutoFit/>
          </a:bodyPr>
          <a:lstStyle/>
          <a:p>
            <a:pPr algn="ctr"/>
            <a:r>
              <a:rPr lang="en-US" altLang="ja-JP" dirty="0"/>
              <a:t>AI</a:t>
            </a:r>
            <a:r>
              <a:rPr lang="ja-JP" altLang="en-US" dirty="0"/>
              <a:t>人材の育成方針・方法が確立されていない</a:t>
            </a:r>
            <a:endParaRPr kumimoji="1" lang="ja-JP" altLang="en-US" dirty="0"/>
          </a:p>
        </p:txBody>
      </p:sp>
      <p:sp>
        <p:nvSpPr>
          <p:cNvPr id="27" name="タイトル 1">
            <a:extLst>
              <a:ext uri="{FF2B5EF4-FFF2-40B4-BE49-F238E27FC236}">
                <a16:creationId xmlns:a16="http://schemas.microsoft.com/office/drawing/2014/main" id="{2142C9DB-C934-4F56-9130-37FA5E46686A}"/>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3. JDLA</a:t>
            </a:r>
            <a:r>
              <a:rPr lang="ja-JP" altLang="en-US" sz="1800" dirty="0"/>
              <a:t>資格に対する評価</a:t>
            </a:r>
            <a:endParaRPr lang="en-US" altLang="ja-JP" sz="1800" dirty="0"/>
          </a:p>
        </p:txBody>
      </p:sp>
      <p:sp>
        <p:nvSpPr>
          <p:cNvPr id="31" name="テキスト ボックス 30">
            <a:extLst>
              <a:ext uri="{FF2B5EF4-FFF2-40B4-BE49-F238E27FC236}">
                <a16:creationId xmlns:a16="http://schemas.microsoft.com/office/drawing/2014/main" id="{92E66FC5-47FF-4DF5-94D4-7167E46F9D51}"/>
              </a:ext>
            </a:extLst>
          </p:cNvPr>
          <p:cNvSpPr txBox="1"/>
          <p:nvPr/>
        </p:nvSpPr>
        <p:spPr>
          <a:xfrm>
            <a:off x="1770446" y="921917"/>
            <a:ext cx="960910" cy="400110"/>
          </a:xfrm>
          <a:prstGeom prst="rect">
            <a:avLst/>
          </a:prstGeom>
          <a:noFill/>
        </p:spPr>
        <p:txBody>
          <a:bodyPr wrap="square" rtlCol="0">
            <a:spAutoFit/>
          </a:bodyPr>
          <a:lstStyle/>
          <a:p>
            <a:pPr algn="ctr"/>
            <a:r>
              <a:rPr kumimoji="1" lang="ja-JP" altLang="en-US" sz="2000" b="1" dirty="0"/>
              <a:t>基準</a:t>
            </a:r>
          </a:p>
        </p:txBody>
      </p:sp>
      <p:sp>
        <p:nvSpPr>
          <p:cNvPr id="34" name="テキスト ボックス 33">
            <a:extLst>
              <a:ext uri="{FF2B5EF4-FFF2-40B4-BE49-F238E27FC236}">
                <a16:creationId xmlns:a16="http://schemas.microsoft.com/office/drawing/2014/main" id="{4C77C9F6-0283-4A09-A4A0-98344AEF2F14}"/>
              </a:ext>
            </a:extLst>
          </p:cNvPr>
          <p:cNvSpPr txBox="1"/>
          <p:nvPr/>
        </p:nvSpPr>
        <p:spPr>
          <a:xfrm>
            <a:off x="120181" y="1806749"/>
            <a:ext cx="4261440" cy="369332"/>
          </a:xfrm>
          <a:prstGeom prst="rect">
            <a:avLst/>
          </a:prstGeom>
          <a:noFill/>
        </p:spPr>
        <p:txBody>
          <a:bodyPr wrap="square" rtlCol="0">
            <a:spAutoFit/>
          </a:bodyPr>
          <a:lstStyle/>
          <a:p>
            <a:pPr algn="ctr"/>
            <a:r>
              <a:rPr lang="en-US" altLang="ja-JP" dirty="0"/>
              <a:t>AI</a:t>
            </a:r>
            <a:r>
              <a:rPr lang="ja-JP" altLang="en-US" dirty="0"/>
              <a:t>人材として認められる基準が不明瞭でない</a:t>
            </a:r>
            <a:endParaRPr kumimoji="1" lang="ja-JP" altLang="en-US" dirty="0"/>
          </a:p>
        </p:txBody>
      </p:sp>
      <p:sp>
        <p:nvSpPr>
          <p:cNvPr id="36" name="テキスト ボックス 35">
            <a:extLst>
              <a:ext uri="{FF2B5EF4-FFF2-40B4-BE49-F238E27FC236}">
                <a16:creationId xmlns:a16="http://schemas.microsoft.com/office/drawing/2014/main" id="{FC9C636D-9CDF-4496-ACAC-C3CEEC413806}"/>
              </a:ext>
            </a:extLst>
          </p:cNvPr>
          <p:cNvSpPr txBox="1"/>
          <p:nvPr/>
        </p:nvSpPr>
        <p:spPr>
          <a:xfrm>
            <a:off x="5823266" y="921917"/>
            <a:ext cx="1914416" cy="400110"/>
          </a:xfrm>
          <a:prstGeom prst="rect">
            <a:avLst/>
          </a:prstGeom>
          <a:noFill/>
        </p:spPr>
        <p:txBody>
          <a:bodyPr wrap="square" rtlCol="0">
            <a:spAutoFit/>
          </a:bodyPr>
          <a:lstStyle/>
          <a:p>
            <a:pPr algn="ctr"/>
            <a:r>
              <a:rPr kumimoji="1" lang="ja-JP" altLang="en-US" sz="2000" b="1" dirty="0"/>
              <a:t>育成方針・方法</a:t>
            </a:r>
          </a:p>
        </p:txBody>
      </p:sp>
      <p:sp>
        <p:nvSpPr>
          <p:cNvPr id="50" name="テキスト ボックス 49">
            <a:extLst>
              <a:ext uri="{FF2B5EF4-FFF2-40B4-BE49-F238E27FC236}">
                <a16:creationId xmlns:a16="http://schemas.microsoft.com/office/drawing/2014/main" id="{48899AA6-1439-449C-992C-99249D6AC7DB}"/>
              </a:ext>
            </a:extLst>
          </p:cNvPr>
          <p:cNvSpPr txBox="1"/>
          <p:nvPr/>
        </p:nvSpPr>
        <p:spPr>
          <a:xfrm>
            <a:off x="223640" y="3551390"/>
            <a:ext cx="3915970"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dirty="0"/>
              <a:t>E</a:t>
            </a:r>
            <a:r>
              <a:rPr kumimoji="1" lang="ja-JP" altLang="en-US" dirty="0"/>
              <a:t>資格は一定の</a:t>
            </a:r>
            <a:r>
              <a:rPr kumimoji="1" lang="ja-JP" altLang="en-US" dirty="0">
                <a:solidFill>
                  <a:schemeClr val="accent2"/>
                </a:solidFill>
              </a:rPr>
              <a:t>データサイエンス力</a:t>
            </a:r>
            <a:r>
              <a:rPr kumimoji="1" lang="ja-JP" altLang="en-US" dirty="0"/>
              <a:t>の保有者として示す効力はある</a:t>
            </a:r>
            <a:endParaRPr kumimoji="1" lang="en-US" altLang="ja-JP" dirty="0"/>
          </a:p>
          <a:p>
            <a:pPr marL="285750" indent="-285750">
              <a:buClr>
                <a:schemeClr val="tx1"/>
              </a:buClr>
              <a:buFont typeface="Wingdings" panose="05000000000000000000" pitchFamily="2" charset="2"/>
              <a:buChar char="Ø"/>
            </a:pPr>
            <a:r>
              <a:rPr lang="ja-JP" altLang="en-US" dirty="0">
                <a:solidFill>
                  <a:schemeClr val="accent4"/>
                </a:solidFill>
              </a:rPr>
              <a:t>ビジネス力</a:t>
            </a:r>
            <a:r>
              <a:rPr lang="ja-JP" altLang="en-US" dirty="0"/>
              <a:t>・</a:t>
            </a:r>
            <a:r>
              <a:rPr lang="ja-JP" altLang="en-US" dirty="0">
                <a:solidFill>
                  <a:schemeClr val="accent3"/>
                </a:solidFill>
              </a:rPr>
              <a:t>データエンジニアリング力</a:t>
            </a:r>
            <a:r>
              <a:rPr lang="ja-JP" altLang="en-US" dirty="0"/>
              <a:t>の保有を示す効力はない</a:t>
            </a:r>
            <a:endParaRPr kumimoji="1" lang="ja-JP" altLang="en-US" dirty="0"/>
          </a:p>
        </p:txBody>
      </p:sp>
      <p:cxnSp>
        <p:nvCxnSpPr>
          <p:cNvPr id="51" name="直線コネクタ 50">
            <a:extLst>
              <a:ext uri="{FF2B5EF4-FFF2-40B4-BE49-F238E27FC236}">
                <a16:creationId xmlns:a16="http://schemas.microsoft.com/office/drawing/2014/main" id="{C9BC1C27-52E4-4BF9-9A41-8B9117799522}"/>
              </a:ext>
            </a:extLst>
          </p:cNvPr>
          <p:cNvCxnSpPr>
            <a:cxnSpLocks/>
          </p:cNvCxnSpPr>
          <p:nvPr/>
        </p:nvCxnSpPr>
        <p:spPr>
          <a:xfrm>
            <a:off x="223640" y="1741515"/>
            <a:ext cx="4028845" cy="8218"/>
          </a:xfrm>
          <a:prstGeom prst="line">
            <a:avLst/>
          </a:prstGeom>
          <a:ln w="19050">
            <a:solidFill>
              <a:schemeClr val="accent4">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F134C07E-C335-4351-BC74-0B6A46C3ACFE}"/>
              </a:ext>
            </a:extLst>
          </p:cNvPr>
          <p:cNvCxnSpPr>
            <a:cxnSpLocks/>
          </p:cNvCxnSpPr>
          <p:nvPr/>
        </p:nvCxnSpPr>
        <p:spPr>
          <a:xfrm>
            <a:off x="4657956" y="1751581"/>
            <a:ext cx="4245039" cy="12327"/>
          </a:xfrm>
          <a:prstGeom prst="line">
            <a:avLst/>
          </a:prstGeom>
          <a:ln w="19050">
            <a:solidFill>
              <a:schemeClr val="accent4">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56E59E0B-5DC1-4C9E-8945-F9DBE8E2BD14}"/>
              </a:ext>
            </a:extLst>
          </p:cNvPr>
          <p:cNvCxnSpPr>
            <a:cxnSpLocks/>
          </p:cNvCxnSpPr>
          <p:nvPr/>
        </p:nvCxnSpPr>
        <p:spPr>
          <a:xfrm>
            <a:off x="223640" y="3396982"/>
            <a:ext cx="4028845" cy="8218"/>
          </a:xfrm>
          <a:prstGeom prst="line">
            <a:avLst/>
          </a:prstGeom>
          <a:ln w="190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B8C9A50-284F-4C94-8403-019F03981778}"/>
              </a:ext>
            </a:extLst>
          </p:cNvPr>
          <p:cNvCxnSpPr>
            <a:cxnSpLocks/>
          </p:cNvCxnSpPr>
          <p:nvPr/>
        </p:nvCxnSpPr>
        <p:spPr>
          <a:xfrm flipV="1">
            <a:off x="4657956" y="3391361"/>
            <a:ext cx="4245039" cy="11241"/>
          </a:xfrm>
          <a:prstGeom prst="line">
            <a:avLst/>
          </a:prstGeom>
          <a:ln w="19050">
            <a:solidFill>
              <a:schemeClr val="accent1">
                <a:lumMod val="60000"/>
                <a:lumOff val="40000"/>
              </a:schemeClr>
            </a:solidFill>
            <a:prstDash val="solid"/>
          </a:ln>
        </p:spPr>
        <p:style>
          <a:lnRef idx="1">
            <a:schemeClr val="accent1"/>
          </a:lnRef>
          <a:fillRef idx="0">
            <a:schemeClr val="accent1"/>
          </a:fillRef>
          <a:effectRef idx="0">
            <a:schemeClr val="accent1"/>
          </a:effectRef>
          <a:fontRef idx="minor">
            <a:schemeClr val="tx1"/>
          </a:fontRef>
        </p:style>
      </p:cxnSp>
      <p:sp>
        <p:nvSpPr>
          <p:cNvPr id="55" name="二等辺三角形 54">
            <a:extLst>
              <a:ext uri="{FF2B5EF4-FFF2-40B4-BE49-F238E27FC236}">
                <a16:creationId xmlns:a16="http://schemas.microsoft.com/office/drawing/2014/main" id="{9E7717A5-796F-4207-B307-3548445F17CA}"/>
              </a:ext>
            </a:extLst>
          </p:cNvPr>
          <p:cNvSpPr/>
          <p:nvPr/>
        </p:nvSpPr>
        <p:spPr>
          <a:xfrm rot="10800000">
            <a:off x="1861545" y="2518814"/>
            <a:ext cx="753034" cy="28551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a:extLst>
              <a:ext uri="{FF2B5EF4-FFF2-40B4-BE49-F238E27FC236}">
                <a16:creationId xmlns:a16="http://schemas.microsoft.com/office/drawing/2014/main" id="{88DBFE74-792C-4933-81D0-F4B7C41B3638}"/>
              </a:ext>
            </a:extLst>
          </p:cNvPr>
          <p:cNvSpPr/>
          <p:nvPr/>
        </p:nvSpPr>
        <p:spPr>
          <a:xfrm rot="10800000">
            <a:off x="6403958" y="2519493"/>
            <a:ext cx="753034" cy="285514"/>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A948D82F-F438-4451-9FDE-02CA66E9414B}"/>
              </a:ext>
            </a:extLst>
          </p:cNvPr>
          <p:cNvSpPr txBox="1"/>
          <p:nvPr/>
        </p:nvSpPr>
        <p:spPr>
          <a:xfrm>
            <a:off x="120181" y="1372183"/>
            <a:ext cx="685146" cy="369332"/>
          </a:xfrm>
          <a:prstGeom prst="rect">
            <a:avLst/>
          </a:prstGeom>
          <a:noFill/>
        </p:spPr>
        <p:txBody>
          <a:bodyPr wrap="square" rtlCol="0">
            <a:spAutoFit/>
          </a:bodyPr>
          <a:lstStyle/>
          <a:p>
            <a:pPr algn="ctr"/>
            <a:r>
              <a:rPr kumimoji="1" lang="ja-JP" altLang="en-US" b="1" dirty="0">
                <a:solidFill>
                  <a:schemeClr val="accent4"/>
                </a:solidFill>
              </a:rPr>
              <a:t>課題</a:t>
            </a:r>
          </a:p>
        </p:txBody>
      </p:sp>
      <p:sp>
        <p:nvSpPr>
          <p:cNvPr id="58" name="テキスト ボックス 57">
            <a:extLst>
              <a:ext uri="{FF2B5EF4-FFF2-40B4-BE49-F238E27FC236}">
                <a16:creationId xmlns:a16="http://schemas.microsoft.com/office/drawing/2014/main" id="{0856796F-EBD7-4B12-AB2E-7378E2FF7C5F}"/>
              </a:ext>
            </a:extLst>
          </p:cNvPr>
          <p:cNvSpPr txBox="1"/>
          <p:nvPr/>
        </p:nvSpPr>
        <p:spPr>
          <a:xfrm>
            <a:off x="4604311" y="1372183"/>
            <a:ext cx="685146" cy="369332"/>
          </a:xfrm>
          <a:prstGeom prst="rect">
            <a:avLst/>
          </a:prstGeom>
          <a:noFill/>
        </p:spPr>
        <p:txBody>
          <a:bodyPr wrap="square" rtlCol="0">
            <a:spAutoFit/>
          </a:bodyPr>
          <a:lstStyle/>
          <a:p>
            <a:pPr algn="ctr"/>
            <a:r>
              <a:rPr kumimoji="1" lang="ja-JP" altLang="en-US" b="1" dirty="0">
                <a:solidFill>
                  <a:schemeClr val="accent4"/>
                </a:solidFill>
              </a:rPr>
              <a:t>課題</a:t>
            </a:r>
          </a:p>
        </p:txBody>
      </p:sp>
      <p:sp>
        <p:nvSpPr>
          <p:cNvPr id="59" name="テキスト ボックス 58">
            <a:extLst>
              <a:ext uri="{FF2B5EF4-FFF2-40B4-BE49-F238E27FC236}">
                <a16:creationId xmlns:a16="http://schemas.microsoft.com/office/drawing/2014/main" id="{718A601D-B3EC-4822-9A66-5CFA698FA26E}"/>
              </a:ext>
            </a:extLst>
          </p:cNvPr>
          <p:cNvSpPr txBox="1"/>
          <p:nvPr/>
        </p:nvSpPr>
        <p:spPr>
          <a:xfrm>
            <a:off x="120181" y="2986427"/>
            <a:ext cx="1262052" cy="369332"/>
          </a:xfrm>
          <a:prstGeom prst="rect">
            <a:avLst/>
          </a:prstGeom>
          <a:noFill/>
        </p:spPr>
        <p:txBody>
          <a:bodyPr wrap="square" rtlCol="0">
            <a:spAutoFit/>
          </a:bodyPr>
          <a:lstStyle/>
          <a:p>
            <a:pPr algn="ctr"/>
            <a:r>
              <a:rPr lang="en-US" altLang="ja-JP" b="1" dirty="0">
                <a:solidFill>
                  <a:schemeClr val="accent1">
                    <a:lumMod val="60000"/>
                    <a:lumOff val="40000"/>
                  </a:schemeClr>
                </a:solidFill>
              </a:rPr>
              <a:t>JDLA</a:t>
            </a:r>
            <a:r>
              <a:rPr lang="ja-JP" altLang="en-US" b="1" dirty="0">
                <a:solidFill>
                  <a:schemeClr val="accent1">
                    <a:lumMod val="60000"/>
                    <a:lumOff val="40000"/>
                  </a:schemeClr>
                </a:solidFill>
              </a:rPr>
              <a:t>資格</a:t>
            </a:r>
            <a:endParaRPr kumimoji="1" lang="ja-JP" altLang="en-US" b="1" dirty="0">
              <a:solidFill>
                <a:schemeClr val="accent1">
                  <a:lumMod val="60000"/>
                  <a:lumOff val="40000"/>
                </a:schemeClr>
              </a:solidFill>
            </a:endParaRPr>
          </a:p>
        </p:txBody>
      </p:sp>
      <p:sp>
        <p:nvSpPr>
          <p:cNvPr id="60" name="テキスト ボックス 59">
            <a:extLst>
              <a:ext uri="{FF2B5EF4-FFF2-40B4-BE49-F238E27FC236}">
                <a16:creationId xmlns:a16="http://schemas.microsoft.com/office/drawing/2014/main" id="{4BE7EA2D-7AE5-4940-B7E3-44AF413387A3}"/>
              </a:ext>
            </a:extLst>
          </p:cNvPr>
          <p:cNvSpPr txBox="1"/>
          <p:nvPr/>
        </p:nvSpPr>
        <p:spPr>
          <a:xfrm>
            <a:off x="281362" y="5200174"/>
            <a:ext cx="3939077" cy="646331"/>
          </a:xfrm>
          <a:prstGeom prst="rect">
            <a:avLst/>
          </a:prstGeom>
          <a:noFill/>
        </p:spPr>
        <p:txBody>
          <a:bodyPr wrap="square" rtlCol="0">
            <a:spAutoFit/>
          </a:bodyPr>
          <a:lstStyle/>
          <a:p>
            <a:pPr algn="ctr"/>
            <a:r>
              <a:rPr lang="en-US" altLang="ja-JP" b="1" dirty="0"/>
              <a:t>E</a:t>
            </a:r>
            <a:r>
              <a:rPr lang="ja-JP" altLang="en-US" b="1" dirty="0"/>
              <a:t>資格だけでは</a:t>
            </a:r>
            <a:r>
              <a:rPr lang="en-US" altLang="ja-JP" b="1" dirty="0"/>
              <a:t>AI</a:t>
            </a:r>
            <a:r>
              <a:rPr lang="ja-JP" altLang="en-US" b="1" dirty="0"/>
              <a:t>人材スペシャリストとして主張しにくい</a:t>
            </a:r>
            <a:r>
              <a:rPr lang="en-US" altLang="ja-JP" b="1" dirty="0"/>
              <a:t>(</a:t>
            </a:r>
            <a:r>
              <a:rPr lang="ja-JP" altLang="en-US" b="1" dirty="0"/>
              <a:t>と思う</a:t>
            </a:r>
            <a:r>
              <a:rPr lang="en-US" altLang="ja-JP" b="1" dirty="0"/>
              <a:t>)</a:t>
            </a:r>
            <a:endParaRPr kumimoji="1" lang="ja-JP" altLang="en-US" b="1" dirty="0"/>
          </a:p>
        </p:txBody>
      </p:sp>
      <p:sp>
        <p:nvSpPr>
          <p:cNvPr id="61" name="テキスト ボックス 60">
            <a:extLst>
              <a:ext uri="{FF2B5EF4-FFF2-40B4-BE49-F238E27FC236}">
                <a16:creationId xmlns:a16="http://schemas.microsoft.com/office/drawing/2014/main" id="{A1400437-F1CD-44F1-B942-8ADFEE9873ED}"/>
              </a:ext>
            </a:extLst>
          </p:cNvPr>
          <p:cNvSpPr txBox="1"/>
          <p:nvPr/>
        </p:nvSpPr>
        <p:spPr>
          <a:xfrm>
            <a:off x="4604311" y="2986427"/>
            <a:ext cx="1262052" cy="369332"/>
          </a:xfrm>
          <a:prstGeom prst="rect">
            <a:avLst/>
          </a:prstGeom>
          <a:noFill/>
        </p:spPr>
        <p:txBody>
          <a:bodyPr wrap="square" rtlCol="0">
            <a:spAutoFit/>
          </a:bodyPr>
          <a:lstStyle/>
          <a:p>
            <a:pPr algn="ctr"/>
            <a:r>
              <a:rPr lang="en-US" altLang="ja-JP" b="1" dirty="0">
                <a:solidFill>
                  <a:schemeClr val="accent1">
                    <a:lumMod val="60000"/>
                    <a:lumOff val="40000"/>
                  </a:schemeClr>
                </a:solidFill>
              </a:rPr>
              <a:t>JDLA</a:t>
            </a:r>
            <a:r>
              <a:rPr lang="ja-JP" altLang="en-US" b="1" dirty="0">
                <a:solidFill>
                  <a:schemeClr val="accent1">
                    <a:lumMod val="60000"/>
                    <a:lumOff val="40000"/>
                  </a:schemeClr>
                </a:solidFill>
              </a:rPr>
              <a:t>資格</a:t>
            </a:r>
            <a:endParaRPr kumimoji="1" lang="ja-JP" altLang="en-US" b="1" dirty="0">
              <a:solidFill>
                <a:schemeClr val="accent1">
                  <a:lumMod val="60000"/>
                  <a:lumOff val="40000"/>
                </a:schemeClr>
              </a:solidFill>
            </a:endParaRPr>
          </a:p>
        </p:txBody>
      </p:sp>
      <p:sp>
        <p:nvSpPr>
          <p:cNvPr id="62" name="テキスト ボックス 61">
            <a:extLst>
              <a:ext uri="{FF2B5EF4-FFF2-40B4-BE49-F238E27FC236}">
                <a16:creationId xmlns:a16="http://schemas.microsoft.com/office/drawing/2014/main" id="{FF9A59F8-6C84-4F96-B261-735C6C0D24DA}"/>
              </a:ext>
            </a:extLst>
          </p:cNvPr>
          <p:cNvSpPr txBox="1"/>
          <p:nvPr/>
        </p:nvSpPr>
        <p:spPr>
          <a:xfrm>
            <a:off x="4766052" y="3551389"/>
            <a:ext cx="4028845" cy="1477328"/>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kumimoji="1" lang="ja-JP" altLang="en-US" dirty="0">
                <a:solidFill>
                  <a:schemeClr val="accent2"/>
                </a:solidFill>
              </a:rPr>
              <a:t>データサイエンス力</a:t>
            </a:r>
            <a:r>
              <a:rPr kumimoji="1" lang="ja-JP" altLang="en-US" dirty="0"/>
              <a:t>の基礎強化の方法としては最適</a:t>
            </a:r>
            <a:endParaRPr kumimoji="1" lang="en-US" altLang="ja-JP" dirty="0"/>
          </a:p>
          <a:p>
            <a:pPr marL="285750" indent="-285750">
              <a:buClr>
                <a:schemeClr val="tx1"/>
              </a:buClr>
              <a:buFont typeface="Wingdings" panose="05000000000000000000" pitchFamily="2" charset="2"/>
              <a:buChar char="Ø"/>
            </a:pPr>
            <a:r>
              <a:rPr lang="ja-JP" altLang="en-US" dirty="0">
                <a:solidFill>
                  <a:schemeClr val="accent4"/>
                </a:solidFill>
              </a:rPr>
              <a:t>ビジネス力</a:t>
            </a:r>
            <a:r>
              <a:rPr lang="ja-JP" altLang="en-US" dirty="0"/>
              <a:t>・</a:t>
            </a:r>
            <a:r>
              <a:rPr lang="ja-JP" altLang="en-US" dirty="0">
                <a:solidFill>
                  <a:schemeClr val="accent3"/>
                </a:solidFill>
              </a:rPr>
              <a:t>データエンジニアリング力</a:t>
            </a:r>
            <a:r>
              <a:rPr lang="ja-JP" altLang="en-US" dirty="0"/>
              <a:t>の強化としてはかなり不十分</a:t>
            </a:r>
            <a:endParaRPr lang="en-US" altLang="ja-JP" dirty="0"/>
          </a:p>
          <a:p>
            <a:r>
              <a:rPr lang="ja-JP" altLang="en-US" dirty="0"/>
              <a:t>　</a:t>
            </a:r>
            <a:r>
              <a:rPr lang="ja-JP" altLang="en-US" sz="1600" dirty="0"/>
              <a:t>（別の方法による強化が必要）</a:t>
            </a:r>
            <a:endParaRPr lang="en-US" altLang="ja-JP" sz="1600" dirty="0"/>
          </a:p>
        </p:txBody>
      </p:sp>
      <p:sp>
        <p:nvSpPr>
          <p:cNvPr id="63" name="テキスト ボックス 62">
            <a:extLst>
              <a:ext uri="{FF2B5EF4-FFF2-40B4-BE49-F238E27FC236}">
                <a16:creationId xmlns:a16="http://schemas.microsoft.com/office/drawing/2014/main" id="{5F921612-40AC-448C-A4AD-E9BDA3786E84}"/>
              </a:ext>
            </a:extLst>
          </p:cNvPr>
          <p:cNvSpPr txBox="1"/>
          <p:nvPr/>
        </p:nvSpPr>
        <p:spPr>
          <a:xfrm>
            <a:off x="5130099" y="5205674"/>
            <a:ext cx="3341555" cy="646331"/>
          </a:xfrm>
          <a:prstGeom prst="rect">
            <a:avLst/>
          </a:prstGeom>
          <a:noFill/>
        </p:spPr>
        <p:txBody>
          <a:bodyPr wrap="square" rtlCol="0">
            <a:spAutoFit/>
          </a:bodyPr>
          <a:lstStyle/>
          <a:p>
            <a:pPr algn="ctr"/>
            <a:r>
              <a:rPr lang="en-US" altLang="ja-JP" b="1" dirty="0"/>
              <a:t>E</a:t>
            </a:r>
            <a:r>
              <a:rPr lang="ja-JP" altLang="en-US" b="1" dirty="0"/>
              <a:t>資格は</a:t>
            </a:r>
            <a:r>
              <a:rPr lang="en-US" altLang="ja-JP" b="1" dirty="0"/>
              <a:t>AI</a:t>
            </a:r>
            <a:r>
              <a:rPr lang="ja-JP" altLang="en-US" b="1" dirty="0"/>
              <a:t>人材半人前に向けた育成方法としては有効</a:t>
            </a:r>
            <a:r>
              <a:rPr lang="en-US" altLang="ja-JP" b="1" dirty="0"/>
              <a:t>(</a:t>
            </a:r>
            <a:r>
              <a:rPr lang="ja-JP" altLang="en-US" b="1" dirty="0"/>
              <a:t>だと思う</a:t>
            </a:r>
            <a:r>
              <a:rPr lang="en-US" altLang="ja-JP" b="1" dirty="0"/>
              <a:t>)</a:t>
            </a:r>
            <a:endParaRPr kumimoji="1" lang="ja-JP" altLang="en-US" b="1" dirty="0"/>
          </a:p>
        </p:txBody>
      </p:sp>
    </p:spTree>
    <p:extLst>
      <p:ext uri="{BB962C8B-B14F-4D97-AF65-F5344CB8AC3E}">
        <p14:creationId xmlns:p14="http://schemas.microsoft.com/office/powerpoint/2010/main" val="34022485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38</a:t>
            </a:fld>
            <a:endParaRPr lang="ja-JP" altLang="en-US"/>
          </a:p>
        </p:txBody>
      </p:sp>
      <p:sp>
        <p:nvSpPr>
          <p:cNvPr id="22" name="コンテンツ プレースホルダー 2"/>
          <p:cNvSpPr txBox="1">
            <a:spLocks/>
          </p:cNvSpPr>
          <p:nvPr/>
        </p:nvSpPr>
        <p:spPr>
          <a:xfrm>
            <a:off x="0" y="868312"/>
            <a:ext cx="9144000" cy="387192"/>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2000" dirty="0"/>
          </a:p>
        </p:txBody>
      </p:sp>
      <p:sp>
        <p:nvSpPr>
          <p:cNvPr id="5" name="タイトル 4">
            <a:extLst>
              <a:ext uri="{FF2B5EF4-FFF2-40B4-BE49-F238E27FC236}">
                <a16:creationId xmlns:a16="http://schemas.microsoft.com/office/drawing/2014/main" id="{9814F746-71F0-4F5B-AF35-2614BEA684EC}"/>
              </a:ext>
            </a:extLst>
          </p:cNvPr>
          <p:cNvSpPr>
            <a:spLocks noGrp="1"/>
          </p:cNvSpPr>
          <p:nvPr>
            <p:ph type="title"/>
          </p:nvPr>
        </p:nvSpPr>
        <p:spPr/>
        <p:txBody>
          <a:bodyPr/>
          <a:lstStyle/>
          <a:p>
            <a:r>
              <a:rPr lang="ja-JP" altLang="en-US" dirty="0"/>
              <a:t>まとめ</a:t>
            </a:r>
          </a:p>
        </p:txBody>
      </p:sp>
      <p:sp>
        <p:nvSpPr>
          <p:cNvPr id="12" name="コンテンツ プレースホルダー 2">
            <a:extLst>
              <a:ext uri="{FF2B5EF4-FFF2-40B4-BE49-F238E27FC236}">
                <a16:creationId xmlns:a16="http://schemas.microsoft.com/office/drawing/2014/main" id="{7141FFF3-41EE-4896-96E5-70074E9426AC}"/>
              </a:ext>
            </a:extLst>
          </p:cNvPr>
          <p:cNvSpPr>
            <a:spLocks noGrp="1"/>
          </p:cNvSpPr>
          <p:nvPr>
            <p:ph sz="quarter" idx="13"/>
          </p:nvPr>
        </p:nvSpPr>
        <p:spPr>
          <a:xfrm>
            <a:off x="0" y="884523"/>
            <a:ext cx="9038492" cy="1040285"/>
          </a:xfrm>
        </p:spPr>
        <p:txBody>
          <a:bodyPr/>
          <a:lstStyle/>
          <a:p>
            <a:r>
              <a:rPr lang="en-US" altLang="ja-JP" dirty="0"/>
              <a:t>JDLA</a:t>
            </a:r>
            <a:r>
              <a:rPr lang="ja-JP" altLang="en-US" dirty="0"/>
              <a:t>資格は</a:t>
            </a:r>
            <a:r>
              <a:rPr lang="en-US" altLang="ja-JP" dirty="0"/>
              <a:t>AI</a:t>
            </a:r>
            <a:r>
              <a:rPr lang="ja-JP" altLang="en-US" dirty="0"/>
              <a:t>人材の基礎力強化の観点で有効。</a:t>
            </a:r>
            <a:endParaRPr lang="en-US" altLang="ja-JP" dirty="0"/>
          </a:p>
          <a:p>
            <a:r>
              <a:rPr lang="ja-JP" altLang="en-US" dirty="0"/>
              <a:t>よって、イノベで</a:t>
            </a:r>
            <a:r>
              <a:rPr lang="en-US" altLang="ja-JP" dirty="0"/>
              <a:t>JDLA</a:t>
            </a:r>
            <a:r>
              <a:rPr lang="ja-JP" altLang="en-US" dirty="0"/>
              <a:t>の資格をオススメしたいと考えている。</a:t>
            </a:r>
            <a:endParaRPr lang="en-US" altLang="ja-JP" dirty="0"/>
          </a:p>
        </p:txBody>
      </p:sp>
      <p:graphicFrame>
        <p:nvGraphicFramePr>
          <p:cNvPr id="2" name="表 1">
            <a:extLst>
              <a:ext uri="{FF2B5EF4-FFF2-40B4-BE49-F238E27FC236}">
                <a16:creationId xmlns:a16="http://schemas.microsoft.com/office/drawing/2014/main" id="{06BE6156-1D80-4CCA-9A63-BE7671FE91DF}"/>
              </a:ext>
            </a:extLst>
          </p:cNvPr>
          <p:cNvGraphicFramePr>
            <a:graphicFrameLocks noGrp="1"/>
          </p:cNvGraphicFramePr>
          <p:nvPr>
            <p:extLst>
              <p:ext uri="{D42A27DB-BD31-4B8C-83A1-F6EECF244321}">
                <p14:modId xmlns:p14="http://schemas.microsoft.com/office/powerpoint/2010/main" val="920295617"/>
              </p:ext>
            </p:extLst>
          </p:nvPr>
        </p:nvGraphicFramePr>
        <p:xfrm>
          <a:off x="223641" y="2555631"/>
          <a:ext cx="8686800" cy="1685322"/>
        </p:xfrm>
        <a:graphic>
          <a:graphicData uri="http://schemas.openxmlformats.org/drawingml/2006/table">
            <a:tbl>
              <a:tblPr firstRow="1" bandRow="1">
                <a:tableStyleId>{5C22544A-7EE6-4342-B048-85BDC9FD1C3A}</a:tableStyleId>
              </a:tblPr>
              <a:tblGrid>
                <a:gridCol w="890953">
                  <a:extLst>
                    <a:ext uri="{9D8B030D-6E8A-4147-A177-3AD203B41FA5}">
                      <a16:colId xmlns:a16="http://schemas.microsoft.com/office/drawing/2014/main" val="3816146107"/>
                    </a:ext>
                  </a:extLst>
                </a:gridCol>
                <a:gridCol w="3880339">
                  <a:extLst>
                    <a:ext uri="{9D8B030D-6E8A-4147-A177-3AD203B41FA5}">
                      <a16:colId xmlns:a16="http://schemas.microsoft.com/office/drawing/2014/main" val="1906229538"/>
                    </a:ext>
                  </a:extLst>
                </a:gridCol>
                <a:gridCol w="3915508">
                  <a:extLst>
                    <a:ext uri="{9D8B030D-6E8A-4147-A177-3AD203B41FA5}">
                      <a16:colId xmlns:a16="http://schemas.microsoft.com/office/drawing/2014/main" val="526361853"/>
                    </a:ext>
                  </a:extLst>
                </a:gridCol>
              </a:tblGrid>
              <a:tr h="385461">
                <a:tc>
                  <a:txBody>
                    <a:bodyPr/>
                    <a:lstStyle/>
                    <a:p>
                      <a:pPr algn="ctr"/>
                      <a:r>
                        <a:rPr kumimoji="1" lang="ja-JP" altLang="en-US"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位置付け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懸念点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883136"/>
                  </a:ext>
                </a:extLst>
              </a:tr>
              <a:tr h="665317">
                <a:tc>
                  <a:txBody>
                    <a:bodyPr/>
                    <a:lstStyle/>
                    <a:p>
                      <a:pPr algn="ctr"/>
                      <a:r>
                        <a:rPr kumimoji="1" lang="en-US" altLang="ja-JP" dirty="0"/>
                        <a:t>G</a:t>
                      </a:r>
                      <a:r>
                        <a:rPr kumimoji="1" lang="ja-JP" altLang="en-US" dirty="0"/>
                        <a:t>検定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ビジネス力・データサイエンス力の入門編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出題範囲の広さに比べて、合格ラインが低く、合格は比較的楽なので、真剣に取り組まないと身につかない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2550285"/>
                  </a:ext>
                </a:extLst>
              </a:tr>
              <a:tr h="385461">
                <a:tc>
                  <a:txBody>
                    <a:bodyPr/>
                    <a:lstStyle/>
                    <a:p>
                      <a:pPr algn="ctr"/>
                      <a:r>
                        <a:rPr kumimoji="1" lang="en-US" altLang="ja-JP" dirty="0"/>
                        <a:t>E</a:t>
                      </a:r>
                      <a:r>
                        <a:rPr kumimoji="1" lang="ja-JP" altLang="en-US" dirty="0"/>
                        <a:t>資格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データサイエンス力の基礎編（</a:t>
                      </a:r>
                      <a:r>
                        <a:rPr kumimoji="1" lang="ja-JP" altLang="en-US" dirty="0">
                          <a:solidFill>
                            <a:srgbClr val="FF0000"/>
                          </a:solidFill>
                        </a:rPr>
                        <a:t>オススメ</a:t>
                      </a:r>
                      <a:r>
                        <a:rPr kumimoji="1" lang="ja-JP" altLang="en-US"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認定プログラムの費用が高額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4119977"/>
                  </a:ext>
                </a:extLst>
              </a:tr>
            </a:tbl>
          </a:graphicData>
        </a:graphic>
      </p:graphicFrame>
    </p:spTree>
    <p:extLst>
      <p:ext uri="{BB962C8B-B14F-4D97-AF65-F5344CB8AC3E}">
        <p14:creationId xmlns:p14="http://schemas.microsoft.com/office/powerpoint/2010/main" val="549626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39</a:t>
            </a:fld>
            <a:endParaRPr lang="ja-JP" altLang="en-US"/>
          </a:p>
        </p:txBody>
      </p:sp>
      <p:sp>
        <p:nvSpPr>
          <p:cNvPr id="22" name="コンテンツ プレースホルダー 2"/>
          <p:cNvSpPr txBox="1">
            <a:spLocks/>
          </p:cNvSpPr>
          <p:nvPr/>
        </p:nvSpPr>
        <p:spPr>
          <a:xfrm>
            <a:off x="0" y="868312"/>
            <a:ext cx="9144000" cy="387192"/>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2000" dirty="0"/>
          </a:p>
        </p:txBody>
      </p:sp>
      <p:sp>
        <p:nvSpPr>
          <p:cNvPr id="5" name="タイトル 4">
            <a:extLst>
              <a:ext uri="{FF2B5EF4-FFF2-40B4-BE49-F238E27FC236}">
                <a16:creationId xmlns:a16="http://schemas.microsoft.com/office/drawing/2014/main" id="{9814F746-71F0-4F5B-AF35-2614BEA684EC}"/>
              </a:ext>
            </a:extLst>
          </p:cNvPr>
          <p:cNvSpPr>
            <a:spLocks noGrp="1"/>
          </p:cNvSpPr>
          <p:nvPr>
            <p:ph type="title"/>
          </p:nvPr>
        </p:nvSpPr>
        <p:spPr/>
        <p:txBody>
          <a:bodyPr/>
          <a:lstStyle/>
          <a:p>
            <a:r>
              <a:rPr lang="ja-JP" altLang="en-US" dirty="0"/>
              <a:t>了解・検討依頼事項</a:t>
            </a:r>
          </a:p>
        </p:txBody>
      </p:sp>
      <p:sp>
        <p:nvSpPr>
          <p:cNvPr id="12" name="コンテンツ プレースホルダー 2">
            <a:extLst>
              <a:ext uri="{FF2B5EF4-FFF2-40B4-BE49-F238E27FC236}">
                <a16:creationId xmlns:a16="http://schemas.microsoft.com/office/drawing/2014/main" id="{7141FFF3-41EE-4896-96E5-70074E9426AC}"/>
              </a:ext>
            </a:extLst>
          </p:cNvPr>
          <p:cNvSpPr>
            <a:spLocks noGrp="1"/>
          </p:cNvSpPr>
          <p:nvPr>
            <p:ph sz="quarter" idx="13"/>
          </p:nvPr>
        </p:nvSpPr>
        <p:spPr>
          <a:xfrm>
            <a:off x="0" y="884523"/>
            <a:ext cx="9038492" cy="3477875"/>
          </a:xfrm>
        </p:spPr>
        <p:txBody>
          <a:bodyPr/>
          <a:lstStyle/>
          <a:p>
            <a:r>
              <a:rPr lang="ja-JP" altLang="en-US" dirty="0"/>
              <a:t>今回はそれに伴い、下記を了解・検討いただきたい。</a:t>
            </a:r>
            <a:endParaRPr lang="en-US" altLang="ja-JP" dirty="0"/>
          </a:p>
          <a:p>
            <a:pPr marL="457200" lvl="1" indent="0">
              <a:buNone/>
            </a:pPr>
            <a:r>
              <a:rPr lang="ja-JP" altLang="en-US" dirty="0">
                <a:solidFill>
                  <a:srgbClr val="0070C0"/>
                </a:solidFill>
              </a:rPr>
              <a:t>＜了解事項＞</a:t>
            </a:r>
            <a:endParaRPr lang="en-US" altLang="ja-JP" dirty="0">
              <a:solidFill>
                <a:srgbClr val="0070C0"/>
              </a:solidFill>
            </a:endParaRPr>
          </a:p>
          <a:p>
            <a:pPr lvl="1"/>
            <a:r>
              <a:rPr lang="ja-JP" altLang="en-US" dirty="0"/>
              <a:t>熊谷が</a:t>
            </a:r>
            <a:r>
              <a:rPr lang="en-US" altLang="ja-JP" dirty="0"/>
              <a:t>JDLA</a:t>
            </a:r>
            <a:r>
              <a:rPr lang="ja-JP" altLang="en-US" dirty="0"/>
              <a:t>資格について、イノベ内に紹介すること</a:t>
            </a:r>
            <a:endParaRPr lang="en-US" altLang="ja-JP" dirty="0"/>
          </a:p>
          <a:p>
            <a:pPr marL="457200" lvl="1" indent="0">
              <a:buNone/>
            </a:pPr>
            <a:endParaRPr lang="en-US" altLang="ja-JP" sz="2000" dirty="0">
              <a:solidFill>
                <a:srgbClr val="0070C0"/>
              </a:solidFill>
            </a:endParaRPr>
          </a:p>
          <a:p>
            <a:pPr marL="457200" lvl="1" indent="0">
              <a:buNone/>
            </a:pPr>
            <a:r>
              <a:rPr lang="ja-JP" altLang="en-US" dirty="0">
                <a:solidFill>
                  <a:schemeClr val="accent4"/>
                </a:solidFill>
              </a:rPr>
              <a:t>＜検討依頼事項＞</a:t>
            </a:r>
            <a:endParaRPr lang="en-US" altLang="ja-JP" dirty="0">
              <a:solidFill>
                <a:schemeClr val="accent4"/>
              </a:solidFill>
            </a:endParaRPr>
          </a:p>
          <a:p>
            <a:pPr lvl="1"/>
            <a:r>
              <a:rPr lang="ja-JP" altLang="en-US" dirty="0"/>
              <a:t>イノベの</a:t>
            </a:r>
            <a:r>
              <a:rPr lang="en-US" altLang="ja-JP" dirty="0"/>
              <a:t>AI</a:t>
            </a:r>
            <a:r>
              <a:rPr lang="ja-JP" altLang="en-US" dirty="0"/>
              <a:t>人材教育プログラムの一つとして、</a:t>
            </a:r>
            <a:r>
              <a:rPr lang="en-US" altLang="ja-JP" dirty="0"/>
              <a:t>JDLA</a:t>
            </a:r>
            <a:r>
              <a:rPr lang="ja-JP" altLang="en-US" dirty="0"/>
              <a:t>資格を追加</a:t>
            </a:r>
            <a:endParaRPr lang="en-US" altLang="ja-JP" dirty="0">
              <a:solidFill>
                <a:schemeClr val="accent4"/>
              </a:solidFill>
            </a:endParaRPr>
          </a:p>
          <a:p>
            <a:pPr lvl="1"/>
            <a:r>
              <a:rPr lang="ja-JP" altLang="en-US" dirty="0"/>
              <a:t>イノベメンバーが</a:t>
            </a:r>
            <a:r>
              <a:rPr lang="en-US" altLang="ja-JP" dirty="0"/>
              <a:t>JDLA</a:t>
            </a:r>
            <a:r>
              <a:rPr lang="ja-JP" altLang="en-US" dirty="0"/>
              <a:t>検定・資格を受験する、ならびにエンジニア資格向け認定プログラムを受講することに関する費用の支援</a:t>
            </a:r>
            <a:endParaRPr lang="en-US" altLang="ja-JP" dirty="0">
              <a:solidFill>
                <a:schemeClr val="accent4"/>
              </a:solidFill>
            </a:endParaRPr>
          </a:p>
        </p:txBody>
      </p:sp>
    </p:spTree>
    <p:extLst>
      <p:ext uri="{BB962C8B-B14F-4D97-AF65-F5344CB8AC3E}">
        <p14:creationId xmlns:p14="http://schemas.microsoft.com/office/powerpoint/2010/main" val="418516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ja-JP" altLang="en-US" dirty="0"/>
              <a:t>一般社団法人日本ディープラーニング協会（</a:t>
            </a:r>
            <a:r>
              <a:rPr kumimoji="1" lang="en-US" altLang="ja-JP" dirty="0"/>
              <a:t>JDLA</a:t>
            </a:r>
            <a:r>
              <a:rPr kumimoji="1" lang="ja-JP" altLang="en-US" dirty="0"/>
              <a:t>）</a:t>
            </a:r>
          </a:p>
        </p:txBody>
      </p:sp>
      <p:sp>
        <p:nvSpPr>
          <p:cNvPr id="22" name="コンテンツ プレースホルダー 2"/>
          <p:cNvSpPr txBox="1">
            <a:spLocks/>
          </p:cNvSpPr>
          <p:nvPr/>
        </p:nvSpPr>
        <p:spPr>
          <a:xfrm>
            <a:off x="0" y="868311"/>
            <a:ext cx="9144000" cy="1761475"/>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深層学習を事業の核とする企業が中心となり、深層学習技術を日本の産業競争力につなげていこうという意図のもとで設立。</a:t>
            </a:r>
            <a:endParaRPr lang="en-US" altLang="ja-JP" sz="2400" dirty="0"/>
          </a:p>
          <a:p>
            <a:pPr lvl="1"/>
            <a:r>
              <a:rPr lang="ja-JP" altLang="en-US" sz="2000" dirty="0"/>
              <a:t>設立日：</a:t>
            </a:r>
            <a:r>
              <a:rPr lang="en-US" altLang="ja-JP" sz="2000" dirty="0"/>
              <a:t>2017</a:t>
            </a:r>
            <a:r>
              <a:rPr lang="ja-JP" altLang="en-US" sz="2000" dirty="0"/>
              <a:t>年</a:t>
            </a:r>
            <a:r>
              <a:rPr lang="en-US" altLang="ja-JP" sz="2000" dirty="0"/>
              <a:t>6</a:t>
            </a:r>
            <a:r>
              <a:rPr lang="ja-JP" altLang="en-US" sz="2000" dirty="0"/>
              <a:t>月、理事長：東京大学 松尾先生</a:t>
            </a:r>
            <a:endParaRPr lang="en-US" altLang="ja-JP" sz="2000" dirty="0"/>
          </a:p>
          <a:p>
            <a:pPr lvl="1"/>
            <a:r>
              <a:rPr lang="ja-JP" altLang="en-US" sz="2000" dirty="0"/>
              <a:t>理事・顧問：東大、東北大、早大、エヌビディア合同会社、</a:t>
            </a:r>
            <a:r>
              <a:rPr lang="en-US" altLang="ja-JP" sz="2000" dirty="0"/>
              <a:t>ABEJA</a:t>
            </a:r>
            <a:r>
              <a:rPr lang="ja-JP" altLang="en-US" sz="2000" dirty="0" err="1"/>
              <a:t>、</a:t>
            </a:r>
            <a:r>
              <a:rPr lang="ja-JP" altLang="en-US" sz="2000" dirty="0"/>
              <a:t>ブレインパッド、三菱ケミカル、三菱総研など</a:t>
            </a:r>
            <a:endParaRPr lang="en-US" altLang="ja-JP" sz="2000" dirty="0"/>
          </a:p>
        </p:txBody>
      </p:sp>
      <p:pic>
        <p:nvPicPr>
          <p:cNvPr id="1030" name="Picture 6" descr="https://www.jdla.org/wp-content/uploads/2020/02/icon_general2.png">
            <a:extLst>
              <a:ext uri="{FF2B5EF4-FFF2-40B4-BE49-F238E27FC236}">
                <a16:creationId xmlns:a16="http://schemas.microsoft.com/office/drawing/2014/main" id="{C679C93B-232A-4E3E-80FF-4957BAF67E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165" y="3892511"/>
            <a:ext cx="2788700" cy="11894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www.jdla.org/wp-content/uploads/2020/02/icon_engineer2.png">
            <a:extLst>
              <a:ext uri="{FF2B5EF4-FFF2-40B4-BE49-F238E27FC236}">
                <a16:creationId xmlns:a16="http://schemas.microsoft.com/office/drawing/2014/main" id="{EEB29103-CBFF-406A-9284-26F637DCC9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3787" y="3892511"/>
            <a:ext cx="2788700" cy="1189493"/>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E85551FB-A2B2-4C37-9085-F96B7B3BE583}"/>
              </a:ext>
            </a:extLst>
          </p:cNvPr>
          <p:cNvSpPr txBox="1"/>
          <p:nvPr/>
        </p:nvSpPr>
        <p:spPr>
          <a:xfrm>
            <a:off x="1179468" y="3454608"/>
            <a:ext cx="2692093" cy="369332"/>
          </a:xfrm>
          <a:prstGeom prst="rect">
            <a:avLst/>
          </a:prstGeom>
          <a:noFill/>
        </p:spPr>
        <p:txBody>
          <a:bodyPr wrap="square" rtlCol="0">
            <a:spAutoFit/>
          </a:bodyPr>
          <a:lstStyle/>
          <a:p>
            <a:pPr algn="ctr"/>
            <a:r>
              <a:rPr kumimoji="1" lang="ja-JP" altLang="en-US" dirty="0"/>
              <a:t>深層学習ジェネラリスト</a:t>
            </a:r>
          </a:p>
        </p:txBody>
      </p:sp>
      <p:sp>
        <p:nvSpPr>
          <p:cNvPr id="12" name="テキスト ボックス 11">
            <a:extLst>
              <a:ext uri="{FF2B5EF4-FFF2-40B4-BE49-F238E27FC236}">
                <a16:creationId xmlns:a16="http://schemas.microsoft.com/office/drawing/2014/main" id="{E92B600D-098E-484A-BEBA-5CE012ED09C4}"/>
              </a:ext>
            </a:extLst>
          </p:cNvPr>
          <p:cNvSpPr txBox="1"/>
          <p:nvPr/>
        </p:nvSpPr>
        <p:spPr>
          <a:xfrm>
            <a:off x="5144012" y="3454608"/>
            <a:ext cx="2692093" cy="369332"/>
          </a:xfrm>
          <a:prstGeom prst="rect">
            <a:avLst/>
          </a:prstGeom>
          <a:noFill/>
        </p:spPr>
        <p:txBody>
          <a:bodyPr wrap="square" rtlCol="0">
            <a:spAutoFit/>
          </a:bodyPr>
          <a:lstStyle/>
          <a:p>
            <a:pPr algn="ctr"/>
            <a:r>
              <a:rPr kumimoji="1" lang="ja-JP" altLang="en-US" dirty="0"/>
              <a:t>深層学習エンジニア</a:t>
            </a:r>
          </a:p>
        </p:txBody>
      </p:sp>
      <p:sp>
        <p:nvSpPr>
          <p:cNvPr id="13" name="テキスト ボックス 12">
            <a:extLst>
              <a:ext uri="{FF2B5EF4-FFF2-40B4-BE49-F238E27FC236}">
                <a16:creationId xmlns:a16="http://schemas.microsoft.com/office/drawing/2014/main" id="{D6909C65-A2EF-4DA9-BE65-1037B30FF0A7}"/>
              </a:ext>
            </a:extLst>
          </p:cNvPr>
          <p:cNvSpPr txBox="1"/>
          <p:nvPr/>
        </p:nvSpPr>
        <p:spPr>
          <a:xfrm>
            <a:off x="5122090" y="5189048"/>
            <a:ext cx="2692093" cy="646331"/>
          </a:xfrm>
          <a:prstGeom prst="rect">
            <a:avLst/>
          </a:prstGeom>
          <a:noFill/>
        </p:spPr>
        <p:txBody>
          <a:bodyPr wrap="square" rtlCol="0">
            <a:spAutoFit/>
          </a:bodyPr>
          <a:lstStyle/>
          <a:p>
            <a:pPr algn="ctr"/>
            <a:r>
              <a:rPr lang="ja-JP" altLang="en-US" dirty="0"/>
              <a:t>深層学習の可能性と限界を正しく理解する人材</a:t>
            </a:r>
            <a:endParaRPr kumimoji="1" lang="ja-JP" altLang="en-US" dirty="0"/>
          </a:p>
        </p:txBody>
      </p:sp>
      <p:sp>
        <p:nvSpPr>
          <p:cNvPr id="14" name="テキスト ボックス 13">
            <a:extLst>
              <a:ext uri="{FF2B5EF4-FFF2-40B4-BE49-F238E27FC236}">
                <a16:creationId xmlns:a16="http://schemas.microsoft.com/office/drawing/2014/main" id="{C2C9359B-8E13-410D-85C2-2948081E10AA}"/>
              </a:ext>
            </a:extLst>
          </p:cNvPr>
          <p:cNvSpPr txBox="1"/>
          <p:nvPr/>
        </p:nvSpPr>
        <p:spPr>
          <a:xfrm>
            <a:off x="1288222" y="5189048"/>
            <a:ext cx="2474583" cy="646331"/>
          </a:xfrm>
          <a:prstGeom prst="rect">
            <a:avLst/>
          </a:prstGeom>
          <a:noFill/>
        </p:spPr>
        <p:txBody>
          <a:bodyPr wrap="square" rtlCol="0">
            <a:spAutoFit/>
          </a:bodyPr>
          <a:lstStyle/>
          <a:p>
            <a:pPr algn="ctr"/>
            <a:r>
              <a:rPr lang="ja-JP" altLang="en-US" dirty="0"/>
              <a:t>深層学習をうまく事業に活用する人材</a:t>
            </a:r>
            <a:endParaRPr kumimoji="1" lang="ja-JP" altLang="en-US" dirty="0"/>
          </a:p>
        </p:txBody>
      </p:sp>
      <p:sp>
        <p:nvSpPr>
          <p:cNvPr id="15" name="テキスト ボックス 14">
            <a:extLst>
              <a:ext uri="{FF2B5EF4-FFF2-40B4-BE49-F238E27FC236}">
                <a16:creationId xmlns:a16="http://schemas.microsoft.com/office/drawing/2014/main" id="{4AE0C4C1-39A7-4F07-AD68-3CDF0FF704C8}"/>
              </a:ext>
            </a:extLst>
          </p:cNvPr>
          <p:cNvSpPr txBox="1"/>
          <p:nvPr/>
        </p:nvSpPr>
        <p:spPr>
          <a:xfrm>
            <a:off x="223639" y="5891711"/>
            <a:ext cx="5900713" cy="369332"/>
          </a:xfrm>
          <a:prstGeom prst="rect">
            <a:avLst/>
          </a:prstGeom>
          <a:noFill/>
        </p:spPr>
        <p:txBody>
          <a:bodyPr wrap="square" rtlCol="0">
            <a:spAutoFit/>
          </a:bodyPr>
          <a:lstStyle/>
          <a:p>
            <a:pPr algn="ctr"/>
            <a:r>
              <a:rPr kumimoji="1" lang="en-US" altLang="ja-JP" dirty="0"/>
              <a:t>※</a:t>
            </a:r>
            <a:r>
              <a:rPr kumimoji="1" lang="ja-JP" altLang="en-US" dirty="0"/>
              <a:t>データや図は全部サイトから引用：</a:t>
            </a:r>
            <a:r>
              <a:rPr lang="en-US" altLang="ja-JP" dirty="0"/>
              <a:t>https://www.jdla.org/</a:t>
            </a:r>
            <a:endParaRPr kumimoji="1" lang="ja-JP" altLang="en-US" dirty="0"/>
          </a:p>
        </p:txBody>
      </p:sp>
      <p:sp>
        <p:nvSpPr>
          <p:cNvPr id="16" name="コンテンツ プレースホルダー 1">
            <a:extLst>
              <a:ext uri="{FF2B5EF4-FFF2-40B4-BE49-F238E27FC236}">
                <a16:creationId xmlns:a16="http://schemas.microsoft.com/office/drawing/2014/main" id="{565C1C6B-99A1-4DAD-BBE0-9F6C8DB9AE0D}"/>
              </a:ext>
            </a:extLst>
          </p:cNvPr>
          <p:cNvSpPr txBox="1">
            <a:spLocks/>
          </p:cNvSpPr>
          <p:nvPr/>
        </p:nvSpPr>
        <p:spPr>
          <a:xfrm>
            <a:off x="1238555" y="2812840"/>
            <a:ext cx="6666890" cy="443598"/>
          </a:xfrm>
          <a:prstGeom prst="rect">
            <a:avLst/>
          </a:prstGeom>
          <a:solidFill>
            <a:schemeClr val="accent1">
              <a:alpha val="80000"/>
            </a:schemeClr>
          </a:solidFill>
          <a:ln>
            <a:noFill/>
          </a:ln>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2000" b="1" dirty="0">
                <a:solidFill>
                  <a:schemeClr val="bg1"/>
                </a:solidFill>
              </a:rPr>
              <a:t>「まず重要なのは人材育成」</a:t>
            </a:r>
          </a:p>
        </p:txBody>
      </p:sp>
      <p:sp>
        <p:nvSpPr>
          <p:cNvPr id="17" name="タイトル 1">
            <a:extLst>
              <a:ext uri="{FF2B5EF4-FFF2-40B4-BE49-F238E27FC236}">
                <a16:creationId xmlns:a16="http://schemas.microsoft.com/office/drawing/2014/main" id="{4A2278BE-41AB-4E47-9472-A5FB063131A3}"/>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endParaRPr lang="en-US" altLang="ja-JP" sz="1800" dirty="0"/>
          </a:p>
        </p:txBody>
      </p:sp>
    </p:spTree>
    <p:extLst>
      <p:ext uri="{BB962C8B-B14F-4D97-AF65-F5344CB8AC3E}">
        <p14:creationId xmlns:p14="http://schemas.microsoft.com/office/powerpoint/2010/main" val="6159529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endParaRPr kumimoji="1" lang="ja-JP" altLang="en-US" dirty="0"/>
          </a:p>
        </p:txBody>
      </p:sp>
      <p:sp>
        <p:nvSpPr>
          <p:cNvPr id="3" name="テキスト プレースホルダー 2"/>
          <p:cNvSpPr>
            <a:spLocks noGrp="1"/>
          </p:cNvSpPr>
          <p:nvPr>
            <p:ph type="body" sz="quarter" idx="13"/>
          </p:nvPr>
        </p:nvSpPr>
        <p:spPr/>
        <p:txBody>
          <a:bodyPr/>
          <a:lstStyle/>
          <a:p>
            <a:endParaRPr kumimoji="1" lang="ja-JP" altLang="en-US" dirty="0"/>
          </a:p>
        </p:txBody>
      </p:sp>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40</a:t>
            </a:fld>
            <a:endParaRPr lang="ja-JP" altLang="en-US" dirty="0"/>
          </a:p>
        </p:txBody>
      </p:sp>
    </p:spTree>
    <p:extLst>
      <p:ext uri="{BB962C8B-B14F-4D97-AF65-F5344CB8AC3E}">
        <p14:creationId xmlns:p14="http://schemas.microsoft.com/office/powerpoint/2010/main" val="216568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41</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en-US" altLang="ja-JP" dirty="0"/>
              <a:t>AI</a:t>
            </a:r>
            <a:r>
              <a:rPr lang="ja-JP" altLang="en-US" dirty="0"/>
              <a:t>人材の必要性</a:t>
            </a:r>
            <a:endParaRPr kumimoji="1" lang="ja-JP" altLang="en-US" dirty="0"/>
          </a:p>
        </p:txBody>
      </p:sp>
      <p:sp>
        <p:nvSpPr>
          <p:cNvPr id="22" name="コンテンツ プレースホルダー 2"/>
          <p:cNvSpPr txBox="1">
            <a:spLocks/>
          </p:cNvSpPr>
          <p:nvPr/>
        </p:nvSpPr>
        <p:spPr>
          <a:xfrm>
            <a:off x="0" y="868312"/>
            <a:ext cx="9144000" cy="1132022"/>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国内の</a:t>
            </a:r>
            <a:r>
              <a:rPr lang="en-US" altLang="ja-JP" sz="2400" dirty="0"/>
              <a:t>AI</a:t>
            </a:r>
            <a:r>
              <a:rPr lang="ja-JP" altLang="en-US" sz="2400" dirty="0"/>
              <a:t>人材（データサイエンティスト含む）が不足しており、育成・強化の必要性が高まっている。</a:t>
            </a:r>
            <a:endParaRPr lang="en-US" altLang="ja-JP" sz="2000" dirty="0"/>
          </a:p>
          <a:p>
            <a:pPr lvl="1"/>
            <a:r>
              <a:rPr lang="ja-JP" altLang="en-US" sz="2000" dirty="0"/>
              <a:t>イノベへの転入社員も</a:t>
            </a:r>
            <a:r>
              <a:rPr lang="en-US" altLang="ja-JP" sz="2000" dirty="0"/>
              <a:t>AI</a:t>
            </a:r>
            <a:r>
              <a:rPr lang="ja-JP" altLang="en-US" sz="2000" dirty="0"/>
              <a:t>人材が増えている</a:t>
            </a:r>
            <a:endParaRPr lang="en-US" altLang="ja-JP" sz="2000" dirty="0"/>
          </a:p>
          <a:p>
            <a:pPr lvl="1"/>
            <a:endParaRPr lang="en-US" altLang="ja-JP" sz="2000" dirty="0"/>
          </a:p>
        </p:txBody>
      </p:sp>
      <p:sp>
        <p:nvSpPr>
          <p:cNvPr id="7" name="タイトル 1">
            <a:extLst>
              <a:ext uri="{FF2B5EF4-FFF2-40B4-BE49-F238E27FC236}">
                <a16:creationId xmlns:a16="http://schemas.microsoft.com/office/drawing/2014/main" id="{CE387EC8-F449-4CCE-9B91-07ECEE4E7057}"/>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ja-JP" altLang="en-US" sz="1800" dirty="0"/>
              <a:t>補足資料</a:t>
            </a:r>
            <a:endParaRPr lang="en-US" altLang="ja-JP" sz="1800" dirty="0"/>
          </a:p>
        </p:txBody>
      </p:sp>
      <p:pic>
        <p:nvPicPr>
          <p:cNvPr id="2" name="図 1">
            <a:extLst>
              <a:ext uri="{FF2B5EF4-FFF2-40B4-BE49-F238E27FC236}">
                <a16:creationId xmlns:a16="http://schemas.microsoft.com/office/drawing/2014/main" id="{23F3C665-2989-491A-B527-EB94A416EB1E}"/>
              </a:ext>
            </a:extLst>
          </p:cNvPr>
          <p:cNvPicPr>
            <a:picLocks noChangeAspect="1"/>
          </p:cNvPicPr>
          <p:nvPr/>
        </p:nvPicPr>
        <p:blipFill>
          <a:blip r:embed="rId2"/>
          <a:stretch>
            <a:fillRect/>
          </a:stretch>
        </p:blipFill>
        <p:spPr>
          <a:xfrm>
            <a:off x="4354920" y="2558258"/>
            <a:ext cx="4719576" cy="2859392"/>
          </a:xfrm>
          <a:prstGeom prst="rect">
            <a:avLst/>
          </a:prstGeom>
        </p:spPr>
      </p:pic>
      <p:sp>
        <p:nvSpPr>
          <p:cNvPr id="9" name="テキスト ボックス 8">
            <a:extLst>
              <a:ext uri="{FF2B5EF4-FFF2-40B4-BE49-F238E27FC236}">
                <a16:creationId xmlns:a16="http://schemas.microsoft.com/office/drawing/2014/main" id="{D19C5C91-0CE2-48C9-AD61-B1F0457152AA}"/>
              </a:ext>
            </a:extLst>
          </p:cNvPr>
          <p:cNvSpPr txBox="1"/>
          <p:nvPr/>
        </p:nvSpPr>
        <p:spPr>
          <a:xfrm>
            <a:off x="4435797" y="5417650"/>
            <a:ext cx="4557822" cy="646331"/>
          </a:xfrm>
          <a:prstGeom prst="rect">
            <a:avLst/>
          </a:prstGeom>
          <a:noFill/>
        </p:spPr>
        <p:txBody>
          <a:bodyPr wrap="square" rtlCol="0">
            <a:spAutoFit/>
          </a:bodyPr>
          <a:lstStyle/>
          <a:p>
            <a:pPr algn="ctr"/>
            <a:r>
              <a:rPr lang="ja-JP" altLang="en-US" dirty="0"/>
              <a:t>横河・イノベ内でも、機械学習を利用した</a:t>
            </a:r>
            <a:endParaRPr lang="en-US" altLang="ja-JP" dirty="0"/>
          </a:p>
          <a:p>
            <a:pPr algn="ctr"/>
            <a:r>
              <a:rPr lang="ja-JP" altLang="en-US" dirty="0"/>
              <a:t>サービスやテーマが増えている（</a:t>
            </a:r>
            <a:r>
              <a:rPr lang="en-US" altLang="ja-JP" dirty="0"/>
              <a:t>11</a:t>
            </a:r>
            <a:r>
              <a:rPr lang="ja-JP" altLang="en-US" dirty="0"/>
              <a:t>／</a:t>
            </a:r>
            <a:r>
              <a:rPr lang="en-US" altLang="ja-JP" dirty="0"/>
              <a:t>38</a:t>
            </a:r>
            <a:r>
              <a:rPr lang="ja-JP" altLang="en-US" dirty="0"/>
              <a:t>テーマ）</a:t>
            </a:r>
            <a:endParaRPr kumimoji="1" lang="en-US" altLang="ja-JP" dirty="0"/>
          </a:p>
        </p:txBody>
      </p:sp>
      <p:cxnSp>
        <p:nvCxnSpPr>
          <p:cNvPr id="10" name="直線コネクタ 9">
            <a:extLst>
              <a:ext uri="{FF2B5EF4-FFF2-40B4-BE49-F238E27FC236}">
                <a16:creationId xmlns:a16="http://schemas.microsoft.com/office/drawing/2014/main" id="{27E385F8-18F1-4802-ACB3-C51D4990ABE6}"/>
              </a:ext>
            </a:extLst>
          </p:cNvPr>
          <p:cNvCxnSpPr/>
          <p:nvPr/>
        </p:nvCxnSpPr>
        <p:spPr>
          <a:xfrm>
            <a:off x="6500038" y="3033823"/>
            <a:ext cx="51745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2033074D-4440-4EFA-865D-9485313F8F20}"/>
              </a:ext>
            </a:extLst>
          </p:cNvPr>
          <p:cNvCxnSpPr/>
          <p:nvPr/>
        </p:nvCxnSpPr>
        <p:spPr>
          <a:xfrm>
            <a:off x="6500037" y="3214577"/>
            <a:ext cx="51745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B8721CF-57F6-453E-B746-C44185A083B8}"/>
              </a:ext>
            </a:extLst>
          </p:cNvPr>
          <p:cNvCxnSpPr/>
          <p:nvPr/>
        </p:nvCxnSpPr>
        <p:spPr>
          <a:xfrm>
            <a:off x="6500037" y="3395330"/>
            <a:ext cx="51745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FE56F9DB-6288-4298-8C1A-65DB6C74CFB4}"/>
              </a:ext>
            </a:extLst>
          </p:cNvPr>
          <p:cNvCxnSpPr>
            <a:cxnSpLocks/>
          </p:cNvCxnSpPr>
          <p:nvPr/>
        </p:nvCxnSpPr>
        <p:spPr>
          <a:xfrm>
            <a:off x="6500037" y="3568995"/>
            <a:ext cx="21467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843ACB14-7FF6-40E4-AD07-042C5EFA6097}"/>
              </a:ext>
            </a:extLst>
          </p:cNvPr>
          <p:cNvCxnSpPr>
            <a:cxnSpLocks/>
          </p:cNvCxnSpPr>
          <p:nvPr/>
        </p:nvCxnSpPr>
        <p:spPr>
          <a:xfrm>
            <a:off x="6492948" y="4097079"/>
            <a:ext cx="73719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DAFCEC8-64F2-4FAE-8964-00037993FFA8}"/>
              </a:ext>
            </a:extLst>
          </p:cNvPr>
          <p:cNvCxnSpPr>
            <a:cxnSpLocks/>
          </p:cNvCxnSpPr>
          <p:nvPr/>
        </p:nvCxnSpPr>
        <p:spPr>
          <a:xfrm>
            <a:off x="4802372" y="4022652"/>
            <a:ext cx="82225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9E39121-60BB-437B-BC02-0C7D6E79466B}"/>
              </a:ext>
            </a:extLst>
          </p:cNvPr>
          <p:cNvCxnSpPr>
            <a:cxnSpLocks/>
          </p:cNvCxnSpPr>
          <p:nvPr/>
        </p:nvCxnSpPr>
        <p:spPr>
          <a:xfrm>
            <a:off x="4816548" y="3643424"/>
            <a:ext cx="82225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45956B27-B1FA-4ACF-8572-53467213C95B}"/>
              </a:ext>
            </a:extLst>
          </p:cNvPr>
          <p:cNvCxnSpPr>
            <a:cxnSpLocks/>
          </p:cNvCxnSpPr>
          <p:nvPr/>
        </p:nvCxnSpPr>
        <p:spPr>
          <a:xfrm>
            <a:off x="8183526" y="3430771"/>
            <a:ext cx="21467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B1031931-CB42-4636-A038-2F0E15655667}"/>
              </a:ext>
            </a:extLst>
          </p:cNvPr>
          <p:cNvCxnSpPr/>
          <p:nvPr/>
        </p:nvCxnSpPr>
        <p:spPr>
          <a:xfrm>
            <a:off x="4802372" y="4511749"/>
            <a:ext cx="51745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D977D4C-F337-4244-80FD-123695292F86}"/>
              </a:ext>
            </a:extLst>
          </p:cNvPr>
          <p:cNvCxnSpPr>
            <a:cxnSpLocks/>
          </p:cNvCxnSpPr>
          <p:nvPr/>
        </p:nvCxnSpPr>
        <p:spPr>
          <a:xfrm>
            <a:off x="7432158" y="4898064"/>
            <a:ext cx="272903"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7FB5E66D-302E-45E0-92A5-4BCCE196C3A1}"/>
              </a:ext>
            </a:extLst>
          </p:cNvPr>
          <p:cNvCxnSpPr/>
          <p:nvPr/>
        </p:nvCxnSpPr>
        <p:spPr>
          <a:xfrm>
            <a:off x="6500037" y="5092995"/>
            <a:ext cx="517451"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7" name="表 26">
            <a:extLst>
              <a:ext uri="{FF2B5EF4-FFF2-40B4-BE49-F238E27FC236}">
                <a16:creationId xmlns:a16="http://schemas.microsoft.com/office/drawing/2014/main" id="{DDC66AE5-9C4F-40C9-A0BE-4D7C46CF1276}"/>
              </a:ext>
            </a:extLst>
          </p:cNvPr>
          <p:cNvGraphicFramePr>
            <a:graphicFrameLocks noGrp="1"/>
          </p:cNvGraphicFramePr>
          <p:nvPr>
            <p:extLst/>
          </p:nvPr>
        </p:nvGraphicFramePr>
        <p:xfrm>
          <a:off x="501257" y="4032192"/>
          <a:ext cx="3081915" cy="1942213"/>
        </p:xfrm>
        <a:graphic>
          <a:graphicData uri="http://schemas.openxmlformats.org/drawingml/2006/table">
            <a:tbl>
              <a:tblPr firstRow="1" bandRow="1">
                <a:tableStyleId>{5C22544A-7EE6-4342-B048-85BDC9FD1C3A}</a:tableStyleId>
              </a:tblPr>
              <a:tblGrid>
                <a:gridCol w="869197">
                  <a:extLst>
                    <a:ext uri="{9D8B030D-6E8A-4147-A177-3AD203B41FA5}">
                      <a16:colId xmlns:a16="http://schemas.microsoft.com/office/drawing/2014/main" val="3430340921"/>
                    </a:ext>
                  </a:extLst>
                </a:gridCol>
                <a:gridCol w="740226">
                  <a:extLst>
                    <a:ext uri="{9D8B030D-6E8A-4147-A177-3AD203B41FA5}">
                      <a16:colId xmlns:a16="http://schemas.microsoft.com/office/drawing/2014/main" val="3555804386"/>
                    </a:ext>
                  </a:extLst>
                </a:gridCol>
                <a:gridCol w="756143">
                  <a:extLst>
                    <a:ext uri="{9D8B030D-6E8A-4147-A177-3AD203B41FA5}">
                      <a16:colId xmlns:a16="http://schemas.microsoft.com/office/drawing/2014/main" val="1505270312"/>
                    </a:ext>
                  </a:extLst>
                </a:gridCol>
                <a:gridCol w="716349">
                  <a:extLst>
                    <a:ext uri="{9D8B030D-6E8A-4147-A177-3AD203B41FA5}">
                      <a16:colId xmlns:a16="http://schemas.microsoft.com/office/drawing/2014/main" val="3451919953"/>
                    </a:ext>
                  </a:extLst>
                </a:gridCol>
              </a:tblGrid>
              <a:tr h="277459">
                <a:tc>
                  <a:txBody>
                    <a:bodyPr/>
                    <a:lstStyle/>
                    <a:p>
                      <a:r>
                        <a:rPr kumimoji="1" lang="ja-JP" altLang="en-US" sz="1200" dirty="0"/>
                        <a:t>キーワード</a:t>
                      </a:r>
                    </a:p>
                  </a:txBody>
                  <a:tcPr>
                    <a:lnB w="12700" cap="flat" cmpd="sng" algn="ctr">
                      <a:solidFill>
                        <a:schemeClr val="tx1"/>
                      </a:solidFill>
                      <a:prstDash val="solid"/>
                      <a:round/>
                      <a:headEnd type="none" w="med" len="med"/>
                      <a:tailEnd type="none" w="med" len="med"/>
                    </a:lnB>
                  </a:tcPr>
                </a:tc>
                <a:tc>
                  <a:txBody>
                    <a:bodyPr/>
                    <a:lstStyle/>
                    <a:p>
                      <a:r>
                        <a:rPr kumimoji="1" lang="en-US" altLang="ja-JP" sz="1200" dirty="0"/>
                        <a:t>2016/11</a:t>
                      </a:r>
                      <a:endParaRPr kumimoji="1" lang="ja-JP" altLang="en-US" sz="1200" dirty="0"/>
                    </a:p>
                  </a:txBody>
                  <a:tcPr>
                    <a:lnB w="12700" cap="flat" cmpd="sng" algn="ctr">
                      <a:solidFill>
                        <a:schemeClr val="tx1"/>
                      </a:solidFill>
                      <a:prstDash val="solid"/>
                      <a:round/>
                      <a:headEnd type="none" w="med" len="med"/>
                      <a:tailEnd type="none" w="med" len="med"/>
                    </a:lnB>
                  </a:tcPr>
                </a:tc>
                <a:tc>
                  <a:txBody>
                    <a:bodyPr/>
                    <a:lstStyle/>
                    <a:p>
                      <a:r>
                        <a:rPr kumimoji="1" lang="en-US" altLang="ja-JP" sz="1200" dirty="0"/>
                        <a:t>2017/8</a:t>
                      </a:r>
                      <a:endParaRPr kumimoji="1" lang="ja-JP" altLang="en-US" sz="1200" dirty="0"/>
                    </a:p>
                  </a:txBody>
                  <a:tcPr>
                    <a:lnB w="12700" cap="flat" cmpd="sng" algn="ctr">
                      <a:solidFill>
                        <a:schemeClr val="tx1"/>
                      </a:solidFill>
                      <a:prstDash val="solid"/>
                      <a:round/>
                      <a:headEnd type="none" w="med" len="med"/>
                      <a:tailEnd type="none" w="med" len="med"/>
                    </a:lnB>
                  </a:tcPr>
                </a:tc>
                <a:tc>
                  <a:txBody>
                    <a:bodyPr/>
                    <a:lstStyle/>
                    <a:p>
                      <a:r>
                        <a:rPr kumimoji="1" lang="en-US" altLang="ja-JP" sz="1200" dirty="0"/>
                        <a:t>2018/9</a:t>
                      </a:r>
                      <a:endParaRPr kumimoji="1" lang="ja-JP" altLang="en-US" sz="12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9009268"/>
                  </a:ext>
                </a:extLst>
              </a:tr>
              <a:tr h="277459">
                <a:tc>
                  <a:txBody>
                    <a:bodyPr/>
                    <a:lstStyle/>
                    <a:p>
                      <a:r>
                        <a:rPr kumimoji="1" lang="en-US" altLang="ja-JP" sz="1200" dirty="0"/>
                        <a:t>AI</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rgbClr val="FF0000"/>
                          </a:solidFill>
                        </a:rPr>
                        <a:t>409</a:t>
                      </a:r>
                      <a:r>
                        <a:rPr kumimoji="1" lang="ja-JP" altLang="en-US" sz="1200" dirty="0">
                          <a:solidFill>
                            <a:srgbClr val="FF0000"/>
                          </a:solidFill>
                        </a:rPr>
                        <a:t>件</a:t>
                      </a:r>
                      <a:endParaRPr kumimoji="1" lang="en-US" altLang="ja-JP" sz="12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rgbClr val="FF0000"/>
                          </a:solidFill>
                        </a:rPr>
                        <a:t>640</a:t>
                      </a:r>
                      <a:r>
                        <a:rPr kumimoji="1" lang="ja-JP" altLang="en-US" sz="12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rgbClr val="FF0000"/>
                          </a:solidFill>
                        </a:rPr>
                        <a:t>801</a:t>
                      </a:r>
                      <a:r>
                        <a:rPr kumimoji="1" lang="ja-JP" altLang="en-US" sz="12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6484519"/>
                  </a:ext>
                </a:extLst>
              </a:tr>
              <a:tr h="277459">
                <a:tc>
                  <a:txBody>
                    <a:bodyPr/>
                    <a:lstStyle/>
                    <a:p>
                      <a:r>
                        <a:rPr kumimoji="1" lang="en-US" altLang="ja-JP" sz="1200" dirty="0"/>
                        <a:t>3D CAD</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t>137</a:t>
                      </a:r>
                      <a:r>
                        <a:rPr kumimoji="1" lang="ja-JP" altLang="en-US" sz="1200" dirty="0"/>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t>134</a:t>
                      </a:r>
                      <a:r>
                        <a:rPr kumimoji="1" lang="ja-JP" altLang="en-US" sz="1200" dirty="0"/>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t>138</a:t>
                      </a:r>
                      <a:r>
                        <a:rPr kumimoji="1" lang="ja-JP" altLang="en-US" sz="1200" dirty="0"/>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1389022"/>
                  </a:ext>
                </a:extLst>
              </a:tr>
              <a:tr h="277459">
                <a:tc>
                  <a:txBody>
                    <a:bodyPr/>
                    <a:lstStyle/>
                    <a:p>
                      <a:r>
                        <a:rPr kumimoji="1" lang="en-US" altLang="ja-JP" sz="1200" dirty="0"/>
                        <a:t>SE</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rgbClr val="FF0000"/>
                          </a:solidFill>
                        </a:rPr>
                        <a:t>150</a:t>
                      </a:r>
                      <a:r>
                        <a:rPr kumimoji="1" lang="ja-JP" altLang="en-US" sz="12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rgbClr val="FF0000"/>
                          </a:solidFill>
                        </a:rPr>
                        <a:t>164</a:t>
                      </a:r>
                      <a:r>
                        <a:rPr kumimoji="1" lang="ja-JP" altLang="en-US" sz="12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rgbClr val="FF0000"/>
                          </a:solidFill>
                        </a:rPr>
                        <a:t>203</a:t>
                      </a:r>
                      <a:r>
                        <a:rPr kumimoji="1" lang="ja-JP" altLang="en-US" sz="12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47103456"/>
                  </a:ext>
                </a:extLst>
              </a:tr>
              <a:tr h="277459">
                <a:tc>
                  <a:txBody>
                    <a:bodyPr/>
                    <a:lstStyle/>
                    <a:p>
                      <a:r>
                        <a:rPr kumimoji="1" lang="ja-JP" altLang="en-US" sz="1200" dirty="0"/>
                        <a:t>プログラマ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rgbClr val="FF0000"/>
                          </a:solidFill>
                        </a:rPr>
                        <a:t>109</a:t>
                      </a:r>
                      <a:r>
                        <a:rPr kumimoji="1" lang="ja-JP" altLang="en-US" sz="12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rgbClr val="FF0000"/>
                          </a:solidFill>
                        </a:rPr>
                        <a:t>122</a:t>
                      </a:r>
                      <a:r>
                        <a:rPr kumimoji="1" lang="ja-JP" altLang="en-US" sz="12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rgbClr val="FF0000"/>
                          </a:solidFill>
                        </a:rPr>
                        <a:t>131</a:t>
                      </a:r>
                      <a:r>
                        <a:rPr kumimoji="1" lang="ja-JP" altLang="en-US" sz="12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5972078"/>
                  </a:ext>
                </a:extLst>
              </a:tr>
              <a:tr h="277459">
                <a:tc>
                  <a:txBody>
                    <a:bodyPr/>
                    <a:lstStyle/>
                    <a:p>
                      <a:r>
                        <a:rPr kumimoji="1" lang="en-US" altLang="ja-JP" sz="1200" dirty="0"/>
                        <a:t>IoT</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rgbClr val="FF0000"/>
                          </a:solidFill>
                        </a:rPr>
                        <a:t>94</a:t>
                      </a:r>
                      <a:r>
                        <a:rPr kumimoji="1" lang="ja-JP" altLang="en-US" sz="12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rgbClr val="FF0000"/>
                          </a:solidFill>
                        </a:rPr>
                        <a:t>185</a:t>
                      </a:r>
                      <a:r>
                        <a:rPr kumimoji="1" lang="ja-JP" altLang="en-US" sz="12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rgbClr val="FF0000"/>
                          </a:solidFill>
                        </a:rPr>
                        <a:t>379</a:t>
                      </a:r>
                      <a:r>
                        <a:rPr kumimoji="1" lang="ja-JP" altLang="en-US" sz="1200" dirty="0">
                          <a:solidFill>
                            <a:srgbClr val="FF0000"/>
                          </a:solidFill>
                        </a:rPr>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6912687"/>
                  </a:ext>
                </a:extLst>
              </a:tr>
              <a:tr h="277459">
                <a:tc>
                  <a:txBody>
                    <a:bodyPr/>
                    <a:lstStyle/>
                    <a:p>
                      <a:r>
                        <a:rPr kumimoji="1" lang="en-US" altLang="ja-JP" sz="1200" dirty="0"/>
                        <a:t>3D</a:t>
                      </a:r>
                      <a:r>
                        <a:rPr kumimoji="1" lang="ja-JP" altLang="en-US" sz="1200" dirty="0"/>
                        <a:t>プリンタ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t>11</a:t>
                      </a:r>
                      <a:r>
                        <a:rPr kumimoji="1" lang="ja-JP" altLang="en-US" sz="1200" dirty="0"/>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t>10</a:t>
                      </a:r>
                      <a:r>
                        <a:rPr kumimoji="1" lang="ja-JP" altLang="en-US" sz="1200" dirty="0"/>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t>12</a:t>
                      </a:r>
                      <a:r>
                        <a:rPr kumimoji="1" lang="ja-JP" altLang="en-US" sz="1200" dirty="0"/>
                        <a:t>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0359050"/>
                  </a:ext>
                </a:extLst>
              </a:tr>
            </a:tbl>
          </a:graphicData>
        </a:graphic>
      </p:graphicFrame>
      <p:sp>
        <p:nvSpPr>
          <p:cNvPr id="31" name="テキスト ボックス 30">
            <a:extLst>
              <a:ext uri="{FF2B5EF4-FFF2-40B4-BE49-F238E27FC236}">
                <a16:creationId xmlns:a16="http://schemas.microsoft.com/office/drawing/2014/main" id="{C784D3E6-BDCD-48A5-BD60-2A94AFB2BC39}"/>
              </a:ext>
            </a:extLst>
          </p:cNvPr>
          <p:cNvSpPr txBox="1"/>
          <p:nvPr/>
        </p:nvSpPr>
        <p:spPr>
          <a:xfrm>
            <a:off x="302267" y="5966016"/>
            <a:ext cx="3707217" cy="369332"/>
          </a:xfrm>
          <a:prstGeom prst="rect">
            <a:avLst/>
          </a:prstGeom>
          <a:noFill/>
        </p:spPr>
        <p:txBody>
          <a:bodyPr wrap="square" rtlCol="0">
            <a:spAutoFit/>
          </a:bodyPr>
          <a:lstStyle/>
          <a:p>
            <a:pPr algn="ctr"/>
            <a:r>
              <a:rPr lang="ja-JP" altLang="en-US" dirty="0"/>
              <a:t>求人数の推移</a:t>
            </a:r>
            <a:r>
              <a:rPr lang="ja-JP" altLang="en-US" sz="1400" dirty="0"/>
              <a:t>（転職サイトリクナビ</a:t>
            </a:r>
            <a:r>
              <a:rPr lang="en-US" altLang="ja-JP" sz="1400" dirty="0"/>
              <a:t>NEXT</a:t>
            </a:r>
            <a:r>
              <a:rPr lang="ja-JP" altLang="en-US" sz="1400" dirty="0"/>
              <a:t>）</a:t>
            </a:r>
            <a:endParaRPr kumimoji="1" lang="en-US" altLang="ja-JP" sz="1400" dirty="0"/>
          </a:p>
        </p:txBody>
      </p:sp>
      <p:pic>
        <p:nvPicPr>
          <p:cNvPr id="18436" name="Picture 4" descr="https://image.itmedia.co.jp/news/articles/1911/29/mm_aiquest_12_02.jpg">
            <a:extLst>
              <a:ext uri="{FF2B5EF4-FFF2-40B4-BE49-F238E27FC236}">
                <a16:creationId xmlns:a16="http://schemas.microsoft.com/office/drawing/2014/main" id="{90BD1639-0AFA-456C-A592-60F7E22FC3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720" t="31004" r="15924"/>
          <a:stretch/>
        </p:blipFill>
        <p:spPr bwMode="auto">
          <a:xfrm>
            <a:off x="1057265" y="2098181"/>
            <a:ext cx="2197219" cy="1560252"/>
          </a:xfrm>
          <a:prstGeom prst="rect">
            <a:avLst/>
          </a:prstGeom>
          <a:noFill/>
          <a:extLst>
            <a:ext uri="{909E8E84-426E-40DD-AFC4-6F175D3DCCD1}">
              <a14:hiddenFill xmlns:a14="http://schemas.microsoft.com/office/drawing/2010/main">
                <a:solidFill>
                  <a:srgbClr val="FFFFFF"/>
                </a:solidFill>
              </a14:hiddenFill>
            </a:ext>
          </a:extLst>
        </p:spPr>
      </p:pic>
      <p:sp>
        <p:nvSpPr>
          <p:cNvPr id="33" name="テキスト ボックス 32">
            <a:extLst>
              <a:ext uri="{FF2B5EF4-FFF2-40B4-BE49-F238E27FC236}">
                <a16:creationId xmlns:a16="http://schemas.microsoft.com/office/drawing/2014/main" id="{BE135630-1AE7-47CC-89EE-0924C0ADDDA2}"/>
              </a:ext>
            </a:extLst>
          </p:cNvPr>
          <p:cNvSpPr txBox="1"/>
          <p:nvPr/>
        </p:nvSpPr>
        <p:spPr>
          <a:xfrm>
            <a:off x="0" y="3624442"/>
            <a:ext cx="4354920" cy="369332"/>
          </a:xfrm>
          <a:prstGeom prst="rect">
            <a:avLst/>
          </a:prstGeom>
          <a:noFill/>
        </p:spPr>
        <p:txBody>
          <a:bodyPr wrap="square" rtlCol="0">
            <a:spAutoFit/>
          </a:bodyPr>
          <a:lstStyle/>
          <a:p>
            <a:pPr algn="ctr"/>
            <a:r>
              <a:rPr lang="ja-JP" altLang="en-US" dirty="0"/>
              <a:t>経産省</a:t>
            </a:r>
            <a:r>
              <a:rPr lang="en-US" altLang="ja-JP" dirty="0"/>
              <a:t>AI</a:t>
            </a:r>
            <a:r>
              <a:rPr lang="ja-JP" altLang="en-US" dirty="0"/>
              <a:t>戦略</a:t>
            </a:r>
            <a:r>
              <a:rPr lang="en-US" altLang="ja-JP" dirty="0"/>
              <a:t>2019</a:t>
            </a:r>
            <a:r>
              <a:rPr lang="ja-JP" altLang="en-US" dirty="0"/>
              <a:t>：人材育成は喫緊課題</a:t>
            </a:r>
            <a:endParaRPr kumimoji="1" lang="en-US" altLang="ja-JP" dirty="0"/>
          </a:p>
        </p:txBody>
      </p:sp>
    </p:spTree>
    <p:extLst>
      <p:ext uri="{BB962C8B-B14F-4D97-AF65-F5344CB8AC3E}">
        <p14:creationId xmlns:p14="http://schemas.microsoft.com/office/powerpoint/2010/main" val="6314869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42</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ja-JP" altLang="en-US" dirty="0"/>
              <a:t>熊谷の業務歴など</a:t>
            </a:r>
          </a:p>
        </p:txBody>
      </p:sp>
      <p:sp>
        <p:nvSpPr>
          <p:cNvPr id="22" name="コンテンツ プレースホルダー 2"/>
          <p:cNvSpPr txBox="1">
            <a:spLocks/>
          </p:cNvSpPr>
          <p:nvPr/>
        </p:nvSpPr>
        <p:spPr>
          <a:xfrm>
            <a:off x="0" y="868311"/>
            <a:ext cx="9144000" cy="903781"/>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データ解析・最適化を、エネルギー・バイオ分野へ応用</a:t>
            </a:r>
            <a:endParaRPr lang="en-US" altLang="ja-JP" dirty="0"/>
          </a:p>
          <a:p>
            <a:pPr lvl="1"/>
            <a:r>
              <a:rPr lang="ja-JP" altLang="en-US" dirty="0">
                <a:solidFill>
                  <a:schemeClr val="accent2"/>
                </a:solidFill>
              </a:rPr>
              <a:t>データサイエンス力</a:t>
            </a:r>
            <a:r>
              <a:rPr lang="ja-JP" altLang="en-US" dirty="0"/>
              <a:t>は</a:t>
            </a:r>
            <a:r>
              <a:rPr lang="en-US" altLang="ja-JP" dirty="0"/>
              <a:t>OJT</a:t>
            </a:r>
            <a:r>
              <a:rPr lang="ja-JP" altLang="en-US" dirty="0"/>
              <a:t>を通じて不十分だったため、自分で補完</a:t>
            </a:r>
            <a:endParaRPr lang="en-US" altLang="ja-JP" dirty="0"/>
          </a:p>
        </p:txBody>
      </p:sp>
      <p:sp>
        <p:nvSpPr>
          <p:cNvPr id="7" name="タイトル 1">
            <a:extLst>
              <a:ext uri="{FF2B5EF4-FFF2-40B4-BE49-F238E27FC236}">
                <a16:creationId xmlns:a16="http://schemas.microsoft.com/office/drawing/2014/main" id="{CE387EC8-F449-4CCE-9B91-07ECEE4E7057}"/>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ja-JP" altLang="en-US" sz="1800" dirty="0"/>
              <a:t>補足資料</a:t>
            </a:r>
            <a:endParaRPr lang="en-US" altLang="ja-JP" sz="1800" dirty="0"/>
          </a:p>
        </p:txBody>
      </p:sp>
      <p:graphicFrame>
        <p:nvGraphicFramePr>
          <p:cNvPr id="23" name="表 22">
            <a:extLst>
              <a:ext uri="{FF2B5EF4-FFF2-40B4-BE49-F238E27FC236}">
                <a16:creationId xmlns:a16="http://schemas.microsoft.com/office/drawing/2014/main" id="{DE224559-932C-447D-B4DF-6148A2D33158}"/>
              </a:ext>
            </a:extLst>
          </p:cNvPr>
          <p:cNvGraphicFramePr>
            <a:graphicFrameLocks noGrp="1"/>
          </p:cNvGraphicFramePr>
          <p:nvPr>
            <p:extLst>
              <p:ext uri="{D42A27DB-BD31-4B8C-83A1-F6EECF244321}">
                <p14:modId xmlns:p14="http://schemas.microsoft.com/office/powerpoint/2010/main" val="2982202759"/>
              </p:ext>
            </p:extLst>
          </p:nvPr>
        </p:nvGraphicFramePr>
        <p:xfrm>
          <a:off x="124829" y="2292770"/>
          <a:ext cx="8894342" cy="2133600"/>
        </p:xfrm>
        <a:graphic>
          <a:graphicData uri="http://schemas.openxmlformats.org/drawingml/2006/table">
            <a:tbl>
              <a:tblPr firstRow="1" bandRow="1">
                <a:tableStyleId>{5C22544A-7EE6-4342-B048-85BDC9FD1C3A}</a:tableStyleId>
              </a:tblPr>
              <a:tblGrid>
                <a:gridCol w="1434613">
                  <a:extLst>
                    <a:ext uri="{9D8B030D-6E8A-4147-A177-3AD203B41FA5}">
                      <a16:colId xmlns:a16="http://schemas.microsoft.com/office/drawing/2014/main" val="2607894891"/>
                    </a:ext>
                  </a:extLst>
                </a:gridCol>
                <a:gridCol w="2275367">
                  <a:extLst>
                    <a:ext uri="{9D8B030D-6E8A-4147-A177-3AD203B41FA5}">
                      <a16:colId xmlns:a16="http://schemas.microsoft.com/office/drawing/2014/main" val="1622817337"/>
                    </a:ext>
                  </a:extLst>
                </a:gridCol>
                <a:gridCol w="1290084">
                  <a:extLst>
                    <a:ext uri="{9D8B030D-6E8A-4147-A177-3AD203B41FA5}">
                      <a16:colId xmlns:a16="http://schemas.microsoft.com/office/drawing/2014/main" val="4223689025"/>
                    </a:ext>
                  </a:extLst>
                </a:gridCol>
                <a:gridCol w="1800447">
                  <a:extLst>
                    <a:ext uri="{9D8B030D-6E8A-4147-A177-3AD203B41FA5}">
                      <a16:colId xmlns:a16="http://schemas.microsoft.com/office/drawing/2014/main" val="3618786527"/>
                    </a:ext>
                  </a:extLst>
                </a:gridCol>
                <a:gridCol w="2093831">
                  <a:extLst>
                    <a:ext uri="{9D8B030D-6E8A-4147-A177-3AD203B41FA5}">
                      <a16:colId xmlns:a16="http://schemas.microsoft.com/office/drawing/2014/main" val="4102332524"/>
                    </a:ext>
                  </a:extLst>
                </a:gridCol>
              </a:tblGrid>
              <a:tr h="0">
                <a:tc>
                  <a:txBody>
                    <a:bodyPr/>
                    <a:lstStyle/>
                    <a:p>
                      <a:pPr algn="ctr"/>
                      <a:r>
                        <a:rPr kumimoji="1" lang="ja-JP" altLang="en-US" sz="1600" dirty="0"/>
                        <a:t>テーマ</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内容</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sz="1400" dirty="0">
                          <a:solidFill>
                            <a:schemeClr val="accent4"/>
                          </a:solidFill>
                        </a:rPr>
                        <a:t>ビジネス力</a:t>
                      </a:r>
                    </a:p>
                  </a:txBody>
                  <a:tcPr anchor="ctr">
                    <a:lnB w="12700" cap="flat" cmpd="sng" algn="ctr">
                      <a:solidFill>
                        <a:schemeClr val="tx1"/>
                      </a:solidFill>
                      <a:prstDash val="solid"/>
                      <a:round/>
                      <a:headEnd type="none" w="med" len="med"/>
                      <a:tailEnd type="none" w="med" len="med"/>
                    </a:lnB>
                  </a:tcPr>
                </a:tc>
                <a:tc>
                  <a:txBody>
                    <a:bodyPr/>
                    <a:lstStyle/>
                    <a:p>
                      <a:pPr algn="ctr"/>
                      <a:r>
                        <a:rPr kumimoji="1" lang="ja-JP" altLang="en-US" sz="1400" dirty="0">
                          <a:solidFill>
                            <a:schemeClr val="accent2"/>
                          </a:solidFill>
                        </a:rPr>
                        <a:t>データサイエンス力</a:t>
                      </a:r>
                    </a:p>
                  </a:txBody>
                  <a:tcPr anchor="ctr">
                    <a:lnB w="12700" cap="flat" cmpd="sng" algn="ctr">
                      <a:solidFill>
                        <a:schemeClr val="tx1"/>
                      </a:solidFill>
                      <a:prstDash val="solid"/>
                      <a:round/>
                      <a:headEnd type="none" w="med" len="med"/>
                      <a:tailEnd type="none" w="med" len="med"/>
                    </a:lnB>
                  </a:tcPr>
                </a:tc>
                <a:tc>
                  <a:txBody>
                    <a:bodyPr/>
                    <a:lstStyle/>
                    <a:p>
                      <a:pPr algn="ctr"/>
                      <a:r>
                        <a:rPr kumimoji="1" lang="ja-JP" altLang="en-US" sz="1400" dirty="0">
                          <a:solidFill>
                            <a:schemeClr val="accent3">
                              <a:lumMod val="60000"/>
                              <a:lumOff val="40000"/>
                            </a:schemeClr>
                          </a:solidFill>
                        </a:rPr>
                        <a:t>データエンジニアリング力</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2472345"/>
                  </a:ext>
                </a:extLst>
              </a:tr>
              <a:tr h="164584">
                <a:tc>
                  <a:txBody>
                    <a:bodyPr/>
                    <a:lstStyle/>
                    <a:p>
                      <a:r>
                        <a:rPr kumimoji="1" lang="en-US" altLang="ja-JP" sz="1600" dirty="0"/>
                        <a:t>DDMO</a:t>
                      </a:r>
                      <a:r>
                        <a:rPr kumimoji="1" lang="ja-JP" altLang="en-US" sz="1600" dirty="0"/>
                        <a:t>／</a:t>
                      </a:r>
                      <a:endParaRPr kumimoji="1" lang="en-US" altLang="ja-JP" sz="1600" dirty="0"/>
                    </a:p>
                    <a:p>
                      <a:r>
                        <a:rPr kumimoji="1" lang="ja-JP" altLang="en-US" sz="1600" dirty="0"/>
                        <a:t>連携最適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プラント操業データの解析、操業最適化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0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ja-JP" altLang="en-US" sz="2000" dirty="0">
                          <a:solidFill>
                            <a:schemeClr val="tx1"/>
                          </a:solidFill>
                        </a:rPr>
                        <a:t>△</a:t>
                      </a:r>
                      <a:endParaRPr kumimoji="1" lang="en-US" altLang="ja-JP" sz="2000" dirty="0">
                        <a:solidFill>
                          <a:schemeClr val="tx1"/>
                        </a:solidFill>
                      </a:endParaRPr>
                    </a:p>
                    <a:p>
                      <a:pPr algn="ctr"/>
                      <a:r>
                        <a:rPr kumimoji="1" lang="en-US" altLang="ja-JP" sz="1400" dirty="0">
                          <a:solidFill>
                            <a:schemeClr val="tx1"/>
                          </a:solidFill>
                        </a:rPr>
                        <a:t>Python</a:t>
                      </a:r>
                      <a:r>
                        <a:rPr kumimoji="1" lang="ja-JP" altLang="en-US" sz="1400" dirty="0" err="1">
                          <a:solidFill>
                            <a:schemeClr val="tx1"/>
                          </a:solidFill>
                        </a:rPr>
                        <a:t>、</a:t>
                      </a:r>
                      <a:r>
                        <a:rPr kumimoji="1" lang="en-US" altLang="ja-JP" sz="1400" dirty="0">
                          <a:solidFill>
                            <a:schemeClr val="tx1"/>
                          </a:solidFill>
                        </a:rPr>
                        <a:t>VBA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en-US" altLang="ja-JP" sz="2000" dirty="0"/>
                        <a:t>×</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705513012"/>
                  </a:ext>
                </a:extLst>
              </a:tr>
              <a:tr h="164584">
                <a:tc>
                  <a:txBody>
                    <a:bodyPr/>
                    <a:lstStyle/>
                    <a:p>
                      <a:r>
                        <a:rPr kumimoji="1" lang="en-US" altLang="ja-JP" sz="1600" dirty="0"/>
                        <a:t>DERMS</a:t>
                      </a:r>
                      <a:r>
                        <a:rPr kumimoji="1" lang="ja-JP" altLang="en-US" sz="1600" dirty="0"/>
                        <a:t>／</a:t>
                      </a:r>
                      <a:endParaRPr kumimoji="1" lang="en-US" altLang="ja-JP" sz="1600" dirty="0"/>
                    </a:p>
                    <a:p>
                      <a:r>
                        <a:rPr kumimoji="1" lang="ja-JP" altLang="en-US" sz="1600" dirty="0"/>
                        <a:t>電力需給管理</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需要予測、エンジン開発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0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ja-JP" altLang="en-US" sz="2000" dirty="0">
                          <a:solidFill>
                            <a:schemeClr val="tx1"/>
                          </a:solidFill>
                        </a:rPr>
                        <a:t>△</a:t>
                      </a:r>
                      <a:endParaRPr kumimoji="1" lang="en-US" altLang="ja-JP" sz="2000" dirty="0">
                        <a:solidFill>
                          <a:schemeClr val="tx1"/>
                        </a:solidFill>
                      </a:endParaRPr>
                    </a:p>
                    <a:p>
                      <a:pPr algn="ctr"/>
                      <a:r>
                        <a:rPr kumimoji="1" lang="en-US" altLang="ja-JP" sz="1400" dirty="0">
                          <a:solidFill>
                            <a:schemeClr val="tx1"/>
                          </a:solidFill>
                        </a:rPr>
                        <a:t>Python</a:t>
                      </a:r>
                      <a:r>
                        <a:rPr kumimoji="1" lang="ja-JP" altLang="en-US" sz="1400" dirty="0" err="1">
                          <a:solidFill>
                            <a:schemeClr val="tx1"/>
                          </a:solidFill>
                        </a:rPr>
                        <a:t>、</a:t>
                      </a:r>
                      <a:r>
                        <a:rPr kumimoji="1" lang="en-US" altLang="ja-JP" sz="1400" dirty="0">
                          <a:solidFill>
                            <a:schemeClr val="tx1"/>
                          </a:solidFill>
                        </a:rPr>
                        <a:t>C#</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ja-JP" altLang="en-US" sz="20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2852760198"/>
                  </a:ext>
                </a:extLst>
              </a:tr>
              <a:tr h="0">
                <a:tc>
                  <a:txBody>
                    <a:bodyPr/>
                    <a:lstStyle/>
                    <a:p>
                      <a:r>
                        <a:rPr kumimoji="1" lang="ja-JP" altLang="en-US" sz="1600" dirty="0"/>
                        <a:t>人工酵素設計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バイオインフォ向け</a:t>
                      </a:r>
                      <a:r>
                        <a:rPr kumimoji="1" lang="en-US" altLang="ja-JP" sz="1600" dirty="0"/>
                        <a:t>AI</a:t>
                      </a:r>
                      <a:r>
                        <a:rPr kumimoji="1" lang="ja-JP" altLang="en-US" sz="1600" dirty="0"/>
                        <a:t>・</a:t>
                      </a:r>
                      <a:endParaRPr kumimoji="1" lang="en-US" altLang="ja-JP" sz="1600" dirty="0"/>
                    </a:p>
                    <a:p>
                      <a:r>
                        <a:rPr kumimoji="1" lang="ja-JP" altLang="en-US" sz="1600" dirty="0"/>
                        <a:t>探索技術の開発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000" dirty="0"/>
                        <a:t>×</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ja-JP" altLang="en-US" sz="20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ja-JP" altLang="en-US" sz="20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1626906772"/>
                  </a:ext>
                </a:extLst>
              </a:tr>
            </a:tbl>
          </a:graphicData>
        </a:graphic>
      </p:graphicFrame>
      <p:graphicFrame>
        <p:nvGraphicFramePr>
          <p:cNvPr id="28" name="表 27">
            <a:extLst>
              <a:ext uri="{FF2B5EF4-FFF2-40B4-BE49-F238E27FC236}">
                <a16:creationId xmlns:a16="http://schemas.microsoft.com/office/drawing/2014/main" id="{183336D8-85E5-42C5-A0DB-6CDEA4405039}"/>
              </a:ext>
            </a:extLst>
          </p:cNvPr>
          <p:cNvGraphicFramePr>
            <a:graphicFrameLocks noGrp="1"/>
          </p:cNvGraphicFramePr>
          <p:nvPr>
            <p:extLst>
              <p:ext uri="{D42A27DB-BD31-4B8C-83A1-F6EECF244321}">
                <p14:modId xmlns:p14="http://schemas.microsoft.com/office/powerpoint/2010/main" val="2002491862"/>
              </p:ext>
            </p:extLst>
          </p:nvPr>
        </p:nvGraphicFramePr>
        <p:xfrm>
          <a:off x="124829" y="4964063"/>
          <a:ext cx="8894342" cy="1127760"/>
        </p:xfrm>
        <a:graphic>
          <a:graphicData uri="http://schemas.openxmlformats.org/drawingml/2006/table">
            <a:tbl>
              <a:tblPr firstRow="1" bandRow="1">
                <a:tableStyleId>{5C22544A-7EE6-4342-B048-85BDC9FD1C3A}</a:tableStyleId>
              </a:tblPr>
              <a:tblGrid>
                <a:gridCol w="1434613">
                  <a:extLst>
                    <a:ext uri="{9D8B030D-6E8A-4147-A177-3AD203B41FA5}">
                      <a16:colId xmlns:a16="http://schemas.microsoft.com/office/drawing/2014/main" val="2607894891"/>
                    </a:ext>
                  </a:extLst>
                </a:gridCol>
                <a:gridCol w="2275367">
                  <a:extLst>
                    <a:ext uri="{9D8B030D-6E8A-4147-A177-3AD203B41FA5}">
                      <a16:colId xmlns:a16="http://schemas.microsoft.com/office/drawing/2014/main" val="1622817337"/>
                    </a:ext>
                  </a:extLst>
                </a:gridCol>
                <a:gridCol w="1290084">
                  <a:extLst>
                    <a:ext uri="{9D8B030D-6E8A-4147-A177-3AD203B41FA5}">
                      <a16:colId xmlns:a16="http://schemas.microsoft.com/office/drawing/2014/main" val="4223689025"/>
                    </a:ext>
                  </a:extLst>
                </a:gridCol>
                <a:gridCol w="1800447">
                  <a:extLst>
                    <a:ext uri="{9D8B030D-6E8A-4147-A177-3AD203B41FA5}">
                      <a16:colId xmlns:a16="http://schemas.microsoft.com/office/drawing/2014/main" val="3618786527"/>
                    </a:ext>
                  </a:extLst>
                </a:gridCol>
                <a:gridCol w="2093831">
                  <a:extLst>
                    <a:ext uri="{9D8B030D-6E8A-4147-A177-3AD203B41FA5}">
                      <a16:colId xmlns:a16="http://schemas.microsoft.com/office/drawing/2014/main" val="4102332524"/>
                    </a:ext>
                  </a:extLst>
                </a:gridCol>
              </a:tblGrid>
              <a:tr h="0">
                <a:tc>
                  <a:txBody>
                    <a:bodyPr/>
                    <a:lstStyle/>
                    <a:p>
                      <a:pPr algn="ctr"/>
                      <a:r>
                        <a:rPr kumimoji="1" lang="ja-JP" altLang="en-US" sz="1600" dirty="0"/>
                        <a:t>テーマ</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sz="1600" dirty="0"/>
                        <a:t>内容</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sz="1400" dirty="0">
                          <a:solidFill>
                            <a:schemeClr val="accent4"/>
                          </a:solidFill>
                        </a:rPr>
                        <a:t>ビジネス力</a:t>
                      </a:r>
                    </a:p>
                  </a:txBody>
                  <a:tcPr anchor="ctr">
                    <a:lnB w="12700" cap="flat" cmpd="sng" algn="ctr">
                      <a:solidFill>
                        <a:schemeClr val="tx1"/>
                      </a:solidFill>
                      <a:prstDash val="solid"/>
                      <a:round/>
                      <a:headEnd type="none" w="med" len="med"/>
                      <a:tailEnd type="none" w="med" len="med"/>
                    </a:lnB>
                  </a:tcPr>
                </a:tc>
                <a:tc>
                  <a:txBody>
                    <a:bodyPr/>
                    <a:lstStyle/>
                    <a:p>
                      <a:pPr algn="ctr"/>
                      <a:r>
                        <a:rPr kumimoji="1" lang="ja-JP" altLang="en-US" sz="1400" dirty="0">
                          <a:solidFill>
                            <a:schemeClr val="accent2"/>
                          </a:solidFill>
                        </a:rPr>
                        <a:t>データサイエンス力</a:t>
                      </a:r>
                    </a:p>
                  </a:txBody>
                  <a:tcPr anchor="ctr">
                    <a:lnB w="12700" cap="flat" cmpd="sng" algn="ctr">
                      <a:solidFill>
                        <a:schemeClr val="tx1"/>
                      </a:solidFill>
                      <a:prstDash val="solid"/>
                      <a:round/>
                      <a:headEnd type="none" w="med" len="med"/>
                      <a:tailEnd type="none" w="med" len="med"/>
                    </a:lnB>
                  </a:tcPr>
                </a:tc>
                <a:tc>
                  <a:txBody>
                    <a:bodyPr/>
                    <a:lstStyle/>
                    <a:p>
                      <a:pPr algn="ctr"/>
                      <a:r>
                        <a:rPr kumimoji="1" lang="ja-JP" altLang="en-US" sz="1400" dirty="0">
                          <a:solidFill>
                            <a:schemeClr val="accent3">
                              <a:lumMod val="60000"/>
                              <a:lumOff val="40000"/>
                            </a:schemeClr>
                          </a:solidFill>
                        </a:rPr>
                        <a:t>データエンジニアリング力</a:t>
                      </a: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2472345"/>
                  </a:ext>
                </a:extLst>
              </a:tr>
              <a:tr h="0">
                <a:tc>
                  <a:txBody>
                    <a:bodyPr/>
                    <a:lstStyle/>
                    <a:p>
                      <a:r>
                        <a:rPr kumimoji="1" lang="ja-JP" altLang="en-US" sz="1600" dirty="0"/>
                        <a:t>博士</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最適化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000" dirty="0"/>
                        <a:t>×</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ja-JP" altLang="en-US" sz="20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en-US" altLang="ja-JP" sz="2000" dirty="0">
                          <a:solidFill>
                            <a:schemeClr val="tx1"/>
                          </a:solidFill>
                        </a:rPr>
                        <a:t>×</a:t>
                      </a:r>
                      <a:endParaRPr kumimoji="1" lang="ja-JP"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2635192138"/>
                  </a:ext>
                </a:extLst>
              </a:tr>
              <a:tr h="0">
                <a:tc>
                  <a:txBody>
                    <a:bodyPr/>
                    <a:lstStyle/>
                    <a:p>
                      <a:r>
                        <a:rPr kumimoji="1" lang="ja-JP" altLang="en-US" sz="1600" dirty="0"/>
                        <a:t>自主勉強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モデリング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000" dirty="0"/>
                        <a:t>×</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ja-JP" altLang="en-US" sz="20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tc>
                  <a:txBody>
                    <a:bodyPr/>
                    <a:lstStyle/>
                    <a:p>
                      <a:pPr algn="ctr"/>
                      <a:r>
                        <a:rPr kumimoji="1" lang="en-US" altLang="ja-JP" sz="2000" dirty="0">
                          <a:solidFill>
                            <a:schemeClr val="tx1"/>
                          </a:solidFill>
                        </a:rPr>
                        <a:t>×</a:t>
                      </a:r>
                      <a:endParaRPr kumimoji="1" lang="ja-JP" altLang="en-US" sz="2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noFill/>
                  </a:tcPr>
                </a:tc>
                <a:extLst>
                  <a:ext uri="{0D108BD9-81ED-4DB2-BD59-A6C34878D82A}">
                    <a16:rowId xmlns:a16="http://schemas.microsoft.com/office/drawing/2014/main" val="1108841129"/>
                  </a:ext>
                </a:extLst>
              </a:tr>
            </a:tbl>
          </a:graphicData>
        </a:graphic>
      </p:graphicFrame>
      <p:sp>
        <p:nvSpPr>
          <p:cNvPr id="29" name="テキスト ボックス 28">
            <a:extLst>
              <a:ext uri="{FF2B5EF4-FFF2-40B4-BE49-F238E27FC236}">
                <a16:creationId xmlns:a16="http://schemas.microsoft.com/office/drawing/2014/main" id="{1DA5CC1C-FD2B-4655-8E60-6FE00A57DB29}"/>
              </a:ext>
            </a:extLst>
          </p:cNvPr>
          <p:cNvSpPr txBox="1"/>
          <p:nvPr/>
        </p:nvSpPr>
        <p:spPr>
          <a:xfrm>
            <a:off x="110653" y="1894414"/>
            <a:ext cx="3160349" cy="369332"/>
          </a:xfrm>
          <a:prstGeom prst="rect">
            <a:avLst/>
          </a:prstGeom>
          <a:noFill/>
        </p:spPr>
        <p:txBody>
          <a:bodyPr wrap="square" rtlCol="0">
            <a:spAutoFit/>
          </a:bodyPr>
          <a:lstStyle/>
          <a:p>
            <a:r>
              <a:rPr lang="ja-JP" altLang="en-US" dirty="0"/>
              <a:t>業務歴（</a:t>
            </a:r>
            <a:r>
              <a:rPr lang="en-US" altLang="ja-JP" dirty="0"/>
              <a:t>2016</a:t>
            </a:r>
            <a:r>
              <a:rPr lang="ja-JP" altLang="en-US" dirty="0"/>
              <a:t>年～</a:t>
            </a:r>
            <a:r>
              <a:rPr lang="en-US" altLang="ja-JP" dirty="0"/>
              <a:t>2020</a:t>
            </a:r>
            <a:r>
              <a:rPr lang="ja-JP" altLang="en-US" dirty="0"/>
              <a:t>年）</a:t>
            </a:r>
            <a:endParaRPr kumimoji="1" lang="en-US" altLang="ja-JP" dirty="0"/>
          </a:p>
        </p:txBody>
      </p:sp>
      <p:sp>
        <p:nvSpPr>
          <p:cNvPr id="30" name="テキスト ボックス 29">
            <a:extLst>
              <a:ext uri="{FF2B5EF4-FFF2-40B4-BE49-F238E27FC236}">
                <a16:creationId xmlns:a16="http://schemas.microsoft.com/office/drawing/2014/main" id="{FD525296-A295-426B-8D92-4BB9CAADC15A}"/>
              </a:ext>
            </a:extLst>
          </p:cNvPr>
          <p:cNvSpPr txBox="1"/>
          <p:nvPr/>
        </p:nvSpPr>
        <p:spPr>
          <a:xfrm>
            <a:off x="110652" y="4559291"/>
            <a:ext cx="3660362" cy="369332"/>
          </a:xfrm>
          <a:prstGeom prst="rect">
            <a:avLst/>
          </a:prstGeom>
          <a:noFill/>
        </p:spPr>
        <p:txBody>
          <a:bodyPr wrap="square" rtlCol="0">
            <a:spAutoFit/>
          </a:bodyPr>
          <a:lstStyle/>
          <a:p>
            <a:r>
              <a:rPr lang="ja-JP" altLang="en-US" dirty="0"/>
              <a:t>自己研鑽歴（</a:t>
            </a:r>
            <a:r>
              <a:rPr lang="en-US" altLang="ja-JP" dirty="0"/>
              <a:t>2016</a:t>
            </a:r>
            <a:r>
              <a:rPr lang="ja-JP" altLang="en-US" dirty="0"/>
              <a:t>年～</a:t>
            </a:r>
            <a:r>
              <a:rPr lang="en-US" altLang="ja-JP" dirty="0"/>
              <a:t>2020</a:t>
            </a:r>
            <a:r>
              <a:rPr lang="ja-JP" altLang="en-US" dirty="0"/>
              <a:t>年）</a:t>
            </a:r>
            <a:endParaRPr kumimoji="1" lang="en-US" altLang="ja-JP" dirty="0"/>
          </a:p>
        </p:txBody>
      </p:sp>
    </p:spTree>
    <p:extLst>
      <p:ext uri="{BB962C8B-B14F-4D97-AF65-F5344CB8AC3E}">
        <p14:creationId xmlns:p14="http://schemas.microsoft.com/office/powerpoint/2010/main" val="1054490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43</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en-US" altLang="ja-JP" dirty="0"/>
              <a:t>E</a:t>
            </a:r>
            <a:r>
              <a:rPr kumimoji="1" lang="ja-JP" altLang="en-US" dirty="0"/>
              <a:t>資格とデータサイエンス力の知見の関係</a:t>
            </a:r>
          </a:p>
        </p:txBody>
      </p:sp>
      <p:sp>
        <p:nvSpPr>
          <p:cNvPr id="7" name="タイトル 1">
            <a:extLst>
              <a:ext uri="{FF2B5EF4-FFF2-40B4-BE49-F238E27FC236}">
                <a16:creationId xmlns:a16="http://schemas.microsoft.com/office/drawing/2014/main" id="{CE387EC8-F449-4CCE-9B91-07ECEE4E7057}"/>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ja-JP" altLang="en-US" sz="1800" dirty="0"/>
              <a:t>補足資料</a:t>
            </a:r>
            <a:endParaRPr lang="en-US" altLang="ja-JP" sz="1800" dirty="0"/>
          </a:p>
        </p:txBody>
      </p:sp>
      <p:cxnSp>
        <p:nvCxnSpPr>
          <p:cNvPr id="8" name="直線矢印コネクタ 7">
            <a:extLst>
              <a:ext uri="{FF2B5EF4-FFF2-40B4-BE49-F238E27FC236}">
                <a16:creationId xmlns:a16="http://schemas.microsoft.com/office/drawing/2014/main" id="{D960AA10-B6BE-46EA-A8EF-875D7EB2F6FD}"/>
              </a:ext>
            </a:extLst>
          </p:cNvPr>
          <p:cNvCxnSpPr>
            <a:cxnSpLocks/>
          </p:cNvCxnSpPr>
          <p:nvPr/>
        </p:nvCxnSpPr>
        <p:spPr>
          <a:xfrm flipV="1">
            <a:off x="1270000" y="1143000"/>
            <a:ext cx="0" cy="43597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11154EBF-D441-4725-98D1-F4E3582139C9}"/>
              </a:ext>
            </a:extLst>
          </p:cNvPr>
          <p:cNvCxnSpPr>
            <a:cxnSpLocks/>
          </p:cNvCxnSpPr>
          <p:nvPr/>
        </p:nvCxnSpPr>
        <p:spPr>
          <a:xfrm>
            <a:off x="977900" y="5247265"/>
            <a:ext cx="77089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735787F3-1E39-4957-9DCB-63E917282EEB}"/>
              </a:ext>
            </a:extLst>
          </p:cNvPr>
          <p:cNvSpPr txBox="1"/>
          <p:nvPr/>
        </p:nvSpPr>
        <p:spPr>
          <a:xfrm>
            <a:off x="3409911" y="5924292"/>
            <a:ext cx="2334485" cy="369332"/>
          </a:xfrm>
          <a:prstGeom prst="rect">
            <a:avLst/>
          </a:prstGeom>
          <a:noFill/>
        </p:spPr>
        <p:txBody>
          <a:bodyPr wrap="square" rtlCol="0">
            <a:spAutoFit/>
          </a:bodyPr>
          <a:lstStyle/>
          <a:p>
            <a:pPr algn="ctr"/>
            <a:r>
              <a:rPr lang="ja-JP" altLang="en-US" dirty="0"/>
              <a:t>非線型性への対応</a:t>
            </a:r>
          </a:p>
        </p:txBody>
      </p:sp>
      <p:sp>
        <p:nvSpPr>
          <p:cNvPr id="11" name="テキスト ボックス 10">
            <a:extLst>
              <a:ext uri="{FF2B5EF4-FFF2-40B4-BE49-F238E27FC236}">
                <a16:creationId xmlns:a16="http://schemas.microsoft.com/office/drawing/2014/main" id="{C98B8506-D4EC-4B20-A133-7A1F94B8CFE4}"/>
              </a:ext>
            </a:extLst>
          </p:cNvPr>
          <p:cNvSpPr txBox="1"/>
          <p:nvPr/>
        </p:nvSpPr>
        <p:spPr>
          <a:xfrm>
            <a:off x="95827" y="3938820"/>
            <a:ext cx="1040243" cy="369332"/>
          </a:xfrm>
          <a:prstGeom prst="rect">
            <a:avLst/>
          </a:prstGeom>
          <a:noFill/>
        </p:spPr>
        <p:txBody>
          <a:bodyPr wrap="square" rtlCol="0">
            <a:spAutoFit/>
          </a:bodyPr>
          <a:lstStyle/>
          <a:p>
            <a:pPr algn="ctr"/>
            <a:r>
              <a:rPr lang="ja-JP" altLang="en-US" dirty="0"/>
              <a:t>決定論</a:t>
            </a:r>
          </a:p>
        </p:txBody>
      </p:sp>
      <p:sp>
        <p:nvSpPr>
          <p:cNvPr id="12" name="テキスト ボックス 11">
            <a:extLst>
              <a:ext uri="{FF2B5EF4-FFF2-40B4-BE49-F238E27FC236}">
                <a16:creationId xmlns:a16="http://schemas.microsoft.com/office/drawing/2014/main" id="{97B179DE-F19A-4B36-922E-CB1B3C3B19EE}"/>
              </a:ext>
            </a:extLst>
          </p:cNvPr>
          <p:cNvSpPr txBox="1"/>
          <p:nvPr/>
        </p:nvSpPr>
        <p:spPr>
          <a:xfrm>
            <a:off x="-171451" y="1703538"/>
            <a:ext cx="1574800" cy="615553"/>
          </a:xfrm>
          <a:prstGeom prst="rect">
            <a:avLst/>
          </a:prstGeom>
          <a:noFill/>
        </p:spPr>
        <p:txBody>
          <a:bodyPr wrap="square" rtlCol="0">
            <a:spAutoFit/>
          </a:bodyPr>
          <a:lstStyle/>
          <a:p>
            <a:pPr algn="ctr"/>
            <a:r>
              <a:rPr lang="ja-JP" altLang="en-US" dirty="0"/>
              <a:t>確率論</a:t>
            </a:r>
            <a:endParaRPr lang="en-US" altLang="ja-JP" dirty="0"/>
          </a:p>
          <a:p>
            <a:pPr algn="ctr"/>
            <a:r>
              <a:rPr lang="ja-JP" altLang="en-US" sz="1600" dirty="0"/>
              <a:t>（ベイズモデル）</a:t>
            </a:r>
          </a:p>
        </p:txBody>
      </p:sp>
      <p:sp>
        <p:nvSpPr>
          <p:cNvPr id="13" name="テキスト ボックス 12">
            <a:extLst>
              <a:ext uri="{FF2B5EF4-FFF2-40B4-BE49-F238E27FC236}">
                <a16:creationId xmlns:a16="http://schemas.microsoft.com/office/drawing/2014/main" id="{A5E3D21D-6148-4C0A-A4B1-B7796F2EA813}"/>
              </a:ext>
            </a:extLst>
          </p:cNvPr>
          <p:cNvSpPr txBox="1"/>
          <p:nvPr/>
        </p:nvSpPr>
        <p:spPr>
          <a:xfrm>
            <a:off x="1654249" y="5293360"/>
            <a:ext cx="1328308" cy="369332"/>
          </a:xfrm>
          <a:prstGeom prst="rect">
            <a:avLst/>
          </a:prstGeom>
          <a:noFill/>
        </p:spPr>
        <p:txBody>
          <a:bodyPr wrap="square" rtlCol="0">
            <a:spAutoFit/>
          </a:bodyPr>
          <a:lstStyle/>
          <a:p>
            <a:pPr algn="ctr"/>
            <a:r>
              <a:rPr lang="ja-JP" altLang="en-US" dirty="0"/>
              <a:t>線型モデル</a:t>
            </a:r>
          </a:p>
        </p:txBody>
      </p:sp>
      <p:sp>
        <p:nvSpPr>
          <p:cNvPr id="15" name="テキスト ボックス 14">
            <a:extLst>
              <a:ext uri="{FF2B5EF4-FFF2-40B4-BE49-F238E27FC236}">
                <a16:creationId xmlns:a16="http://schemas.microsoft.com/office/drawing/2014/main" id="{1A23F887-2CA8-4C79-88D0-13153F2F3017}"/>
              </a:ext>
            </a:extLst>
          </p:cNvPr>
          <p:cNvSpPr txBox="1"/>
          <p:nvPr/>
        </p:nvSpPr>
        <p:spPr>
          <a:xfrm>
            <a:off x="6542321" y="5293360"/>
            <a:ext cx="1493520" cy="369332"/>
          </a:xfrm>
          <a:prstGeom prst="rect">
            <a:avLst/>
          </a:prstGeom>
          <a:noFill/>
        </p:spPr>
        <p:txBody>
          <a:bodyPr wrap="square" rtlCol="0">
            <a:spAutoFit/>
          </a:bodyPr>
          <a:lstStyle/>
          <a:p>
            <a:pPr algn="ctr"/>
            <a:r>
              <a:rPr lang="ja-JP" altLang="en-US" dirty="0"/>
              <a:t>深層学習</a:t>
            </a:r>
          </a:p>
        </p:txBody>
      </p:sp>
      <p:sp>
        <p:nvSpPr>
          <p:cNvPr id="16" name="テキスト ボックス 15">
            <a:extLst>
              <a:ext uri="{FF2B5EF4-FFF2-40B4-BE49-F238E27FC236}">
                <a16:creationId xmlns:a16="http://schemas.microsoft.com/office/drawing/2014/main" id="{73D72281-54A5-406E-A1D8-9DFECD705FB9}"/>
              </a:ext>
            </a:extLst>
          </p:cNvPr>
          <p:cNvSpPr txBox="1"/>
          <p:nvPr/>
        </p:nvSpPr>
        <p:spPr>
          <a:xfrm>
            <a:off x="1654249" y="4495017"/>
            <a:ext cx="1328308" cy="369332"/>
          </a:xfrm>
          <a:prstGeom prst="rect">
            <a:avLst/>
          </a:prstGeom>
          <a:solidFill>
            <a:schemeClr val="accent2">
              <a:lumMod val="60000"/>
              <a:lumOff val="40000"/>
              <a:alpha val="80000"/>
            </a:schemeClr>
          </a:solidFill>
        </p:spPr>
        <p:txBody>
          <a:bodyPr wrap="square" rtlCol="0">
            <a:spAutoFit/>
          </a:bodyPr>
          <a:lstStyle/>
          <a:p>
            <a:pPr algn="ctr"/>
            <a:r>
              <a:rPr lang="ja-JP" altLang="en-US" dirty="0"/>
              <a:t>線型回帰</a:t>
            </a:r>
          </a:p>
        </p:txBody>
      </p:sp>
      <p:sp>
        <p:nvSpPr>
          <p:cNvPr id="18" name="テキスト ボックス 17">
            <a:extLst>
              <a:ext uri="{FF2B5EF4-FFF2-40B4-BE49-F238E27FC236}">
                <a16:creationId xmlns:a16="http://schemas.microsoft.com/office/drawing/2014/main" id="{D0D54A8B-846D-42A3-A79D-128241BE9D02}"/>
              </a:ext>
            </a:extLst>
          </p:cNvPr>
          <p:cNvSpPr txBox="1"/>
          <p:nvPr/>
        </p:nvSpPr>
        <p:spPr>
          <a:xfrm>
            <a:off x="6275065" y="4495017"/>
            <a:ext cx="2028031" cy="369332"/>
          </a:xfrm>
          <a:prstGeom prst="rect">
            <a:avLst/>
          </a:prstGeom>
          <a:solidFill>
            <a:schemeClr val="accent2">
              <a:lumMod val="60000"/>
              <a:lumOff val="40000"/>
              <a:alpha val="80000"/>
            </a:schemeClr>
          </a:solidFill>
        </p:spPr>
        <p:txBody>
          <a:bodyPr wrap="square" rtlCol="0">
            <a:spAutoFit/>
          </a:bodyPr>
          <a:lstStyle/>
          <a:p>
            <a:pPr algn="ctr"/>
            <a:r>
              <a:rPr lang="ja-JP" altLang="en-US" dirty="0"/>
              <a:t>通常の</a:t>
            </a:r>
            <a:r>
              <a:rPr lang="en-US" altLang="ja-JP" dirty="0"/>
              <a:t>DNN</a:t>
            </a:r>
            <a:r>
              <a:rPr lang="ja-JP" altLang="en-US" dirty="0" err="1"/>
              <a:t>、</a:t>
            </a:r>
            <a:r>
              <a:rPr lang="en-US" altLang="ja-JP" dirty="0"/>
              <a:t>RNN</a:t>
            </a:r>
            <a:endParaRPr lang="ja-JP" altLang="en-US" dirty="0"/>
          </a:p>
        </p:txBody>
      </p:sp>
      <p:sp>
        <p:nvSpPr>
          <p:cNvPr id="19" name="テキスト ボックス 18">
            <a:extLst>
              <a:ext uri="{FF2B5EF4-FFF2-40B4-BE49-F238E27FC236}">
                <a16:creationId xmlns:a16="http://schemas.microsoft.com/office/drawing/2014/main" id="{A752D1CE-E414-4CF0-BBBF-6B85179E65A8}"/>
              </a:ext>
            </a:extLst>
          </p:cNvPr>
          <p:cNvSpPr txBox="1"/>
          <p:nvPr/>
        </p:nvSpPr>
        <p:spPr>
          <a:xfrm>
            <a:off x="1654249" y="3779104"/>
            <a:ext cx="1328308" cy="369332"/>
          </a:xfrm>
          <a:prstGeom prst="rect">
            <a:avLst/>
          </a:prstGeom>
          <a:solidFill>
            <a:schemeClr val="accent3">
              <a:lumMod val="60000"/>
              <a:lumOff val="40000"/>
              <a:alpha val="60000"/>
            </a:schemeClr>
          </a:solidFill>
        </p:spPr>
        <p:txBody>
          <a:bodyPr wrap="square" rtlCol="0">
            <a:spAutoFit/>
          </a:bodyPr>
          <a:lstStyle/>
          <a:p>
            <a:pPr algn="ctr"/>
            <a:r>
              <a:rPr lang="en-US" altLang="ja-JP" dirty="0"/>
              <a:t>SVM</a:t>
            </a:r>
            <a:endParaRPr lang="ja-JP" altLang="en-US" dirty="0"/>
          </a:p>
        </p:txBody>
      </p:sp>
      <p:sp>
        <p:nvSpPr>
          <p:cNvPr id="21" name="テキスト ボックス 20">
            <a:extLst>
              <a:ext uri="{FF2B5EF4-FFF2-40B4-BE49-F238E27FC236}">
                <a16:creationId xmlns:a16="http://schemas.microsoft.com/office/drawing/2014/main" id="{0B629A3A-933E-4606-9653-F5FD9744CC11}"/>
              </a:ext>
            </a:extLst>
          </p:cNvPr>
          <p:cNvSpPr txBox="1"/>
          <p:nvPr/>
        </p:nvSpPr>
        <p:spPr>
          <a:xfrm>
            <a:off x="6076747" y="3788632"/>
            <a:ext cx="2424666" cy="369332"/>
          </a:xfrm>
          <a:prstGeom prst="rect">
            <a:avLst/>
          </a:prstGeom>
          <a:solidFill>
            <a:schemeClr val="accent3">
              <a:lumMod val="60000"/>
              <a:lumOff val="40000"/>
              <a:alpha val="60000"/>
            </a:schemeClr>
          </a:solidFill>
        </p:spPr>
        <p:txBody>
          <a:bodyPr wrap="square" rtlCol="0">
            <a:spAutoFit/>
          </a:bodyPr>
          <a:lstStyle/>
          <a:p>
            <a:pPr algn="ctr"/>
            <a:r>
              <a:rPr lang="en-US" altLang="ja-JP" dirty="0"/>
              <a:t>CNN</a:t>
            </a:r>
            <a:r>
              <a:rPr lang="ja-JP" altLang="en-US" dirty="0" err="1"/>
              <a:t>、</a:t>
            </a:r>
            <a:r>
              <a:rPr lang="ja-JP" altLang="en-US" dirty="0"/>
              <a:t>セグメンテーション</a:t>
            </a:r>
          </a:p>
        </p:txBody>
      </p:sp>
      <p:sp>
        <p:nvSpPr>
          <p:cNvPr id="23" name="テキスト ボックス 22">
            <a:extLst>
              <a:ext uri="{FF2B5EF4-FFF2-40B4-BE49-F238E27FC236}">
                <a16:creationId xmlns:a16="http://schemas.microsoft.com/office/drawing/2014/main" id="{00B90A1E-18D5-4D74-B8F2-748B5816A5F8}"/>
              </a:ext>
            </a:extLst>
          </p:cNvPr>
          <p:cNvSpPr txBox="1"/>
          <p:nvPr/>
        </p:nvSpPr>
        <p:spPr>
          <a:xfrm>
            <a:off x="1468372" y="2184801"/>
            <a:ext cx="1700062" cy="369332"/>
          </a:xfrm>
          <a:prstGeom prst="rect">
            <a:avLst/>
          </a:prstGeom>
          <a:solidFill>
            <a:schemeClr val="accent2">
              <a:lumMod val="60000"/>
              <a:lumOff val="40000"/>
              <a:alpha val="80000"/>
            </a:schemeClr>
          </a:solidFill>
        </p:spPr>
        <p:txBody>
          <a:bodyPr wrap="square" rtlCol="0">
            <a:spAutoFit/>
          </a:bodyPr>
          <a:lstStyle/>
          <a:p>
            <a:pPr algn="ctr"/>
            <a:r>
              <a:rPr lang="ja-JP" altLang="en-US" dirty="0"/>
              <a:t>ベイズ線型回帰</a:t>
            </a:r>
          </a:p>
        </p:txBody>
      </p:sp>
      <p:sp>
        <p:nvSpPr>
          <p:cNvPr id="25" name="テキスト ボックス 24">
            <a:extLst>
              <a:ext uri="{FF2B5EF4-FFF2-40B4-BE49-F238E27FC236}">
                <a16:creationId xmlns:a16="http://schemas.microsoft.com/office/drawing/2014/main" id="{C444D6A1-A2F6-4F40-9301-7E6853B83951}"/>
              </a:ext>
            </a:extLst>
          </p:cNvPr>
          <p:cNvSpPr txBox="1"/>
          <p:nvPr/>
        </p:nvSpPr>
        <p:spPr>
          <a:xfrm>
            <a:off x="1468372" y="1657020"/>
            <a:ext cx="1700062" cy="369332"/>
          </a:xfrm>
          <a:prstGeom prst="rect">
            <a:avLst/>
          </a:prstGeom>
          <a:solidFill>
            <a:schemeClr val="accent4">
              <a:lumMod val="60000"/>
              <a:lumOff val="40000"/>
              <a:alpha val="80000"/>
            </a:schemeClr>
          </a:solidFill>
        </p:spPr>
        <p:txBody>
          <a:bodyPr wrap="square" rtlCol="0">
            <a:spAutoFit/>
          </a:bodyPr>
          <a:lstStyle/>
          <a:p>
            <a:pPr algn="ctr"/>
            <a:r>
              <a:rPr lang="ja-JP" altLang="en-US" dirty="0"/>
              <a:t>確率的</a:t>
            </a:r>
            <a:r>
              <a:rPr lang="en-US" altLang="ja-JP" dirty="0"/>
              <a:t>PCA</a:t>
            </a:r>
            <a:endParaRPr lang="ja-JP" altLang="en-US" dirty="0"/>
          </a:p>
        </p:txBody>
      </p:sp>
      <p:sp>
        <p:nvSpPr>
          <p:cNvPr id="26" name="テキスト ボックス 25">
            <a:extLst>
              <a:ext uri="{FF2B5EF4-FFF2-40B4-BE49-F238E27FC236}">
                <a16:creationId xmlns:a16="http://schemas.microsoft.com/office/drawing/2014/main" id="{D6B533E9-9FD1-45A4-A51B-98F195F500CA}"/>
              </a:ext>
            </a:extLst>
          </p:cNvPr>
          <p:cNvSpPr txBox="1"/>
          <p:nvPr/>
        </p:nvSpPr>
        <p:spPr>
          <a:xfrm>
            <a:off x="6705512" y="2184801"/>
            <a:ext cx="1122614" cy="369332"/>
          </a:xfrm>
          <a:prstGeom prst="rect">
            <a:avLst/>
          </a:prstGeom>
          <a:solidFill>
            <a:schemeClr val="accent4">
              <a:lumMod val="60000"/>
              <a:lumOff val="40000"/>
              <a:alpha val="80000"/>
            </a:schemeClr>
          </a:solidFill>
        </p:spPr>
        <p:txBody>
          <a:bodyPr wrap="square" rtlCol="0">
            <a:spAutoFit/>
          </a:bodyPr>
          <a:lstStyle/>
          <a:p>
            <a:pPr algn="ctr"/>
            <a:r>
              <a:rPr lang="en-US" altLang="ja-JP" dirty="0"/>
              <a:t>GAN</a:t>
            </a:r>
          </a:p>
        </p:txBody>
      </p:sp>
      <p:sp>
        <p:nvSpPr>
          <p:cNvPr id="27" name="テキスト ボックス 26">
            <a:extLst>
              <a:ext uri="{FF2B5EF4-FFF2-40B4-BE49-F238E27FC236}">
                <a16:creationId xmlns:a16="http://schemas.microsoft.com/office/drawing/2014/main" id="{82D1B2A2-E94D-4D1D-B61B-1124F5D8A9CA}"/>
              </a:ext>
            </a:extLst>
          </p:cNvPr>
          <p:cNvSpPr txBox="1"/>
          <p:nvPr/>
        </p:nvSpPr>
        <p:spPr>
          <a:xfrm>
            <a:off x="1654249" y="3195410"/>
            <a:ext cx="1328308" cy="369332"/>
          </a:xfrm>
          <a:prstGeom prst="rect">
            <a:avLst/>
          </a:prstGeom>
          <a:solidFill>
            <a:schemeClr val="accent4">
              <a:lumMod val="60000"/>
              <a:lumOff val="40000"/>
              <a:alpha val="80000"/>
            </a:schemeClr>
          </a:solidFill>
        </p:spPr>
        <p:txBody>
          <a:bodyPr wrap="square" rtlCol="0">
            <a:spAutoFit/>
          </a:bodyPr>
          <a:lstStyle/>
          <a:p>
            <a:pPr algn="ctr"/>
            <a:r>
              <a:rPr lang="en-US" altLang="ja-JP" dirty="0"/>
              <a:t>PCA</a:t>
            </a:r>
            <a:endParaRPr lang="ja-JP" altLang="en-US" dirty="0"/>
          </a:p>
        </p:txBody>
      </p:sp>
      <p:sp>
        <p:nvSpPr>
          <p:cNvPr id="29" name="テキスト ボックス 28">
            <a:extLst>
              <a:ext uri="{FF2B5EF4-FFF2-40B4-BE49-F238E27FC236}">
                <a16:creationId xmlns:a16="http://schemas.microsoft.com/office/drawing/2014/main" id="{D55BDB01-A2CC-492F-9008-8AA2D80BC0AF}"/>
              </a:ext>
            </a:extLst>
          </p:cNvPr>
          <p:cNvSpPr txBox="1"/>
          <p:nvPr/>
        </p:nvSpPr>
        <p:spPr>
          <a:xfrm>
            <a:off x="6321388" y="3189208"/>
            <a:ext cx="1890862" cy="369332"/>
          </a:xfrm>
          <a:prstGeom prst="rect">
            <a:avLst/>
          </a:prstGeom>
          <a:solidFill>
            <a:schemeClr val="accent4">
              <a:lumMod val="60000"/>
              <a:lumOff val="40000"/>
              <a:alpha val="80000"/>
            </a:schemeClr>
          </a:solidFill>
        </p:spPr>
        <p:txBody>
          <a:bodyPr wrap="square" rtlCol="0">
            <a:spAutoFit/>
          </a:bodyPr>
          <a:lstStyle/>
          <a:p>
            <a:pPr algn="ctr"/>
            <a:r>
              <a:rPr lang="en-US" altLang="ja-JP" dirty="0"/>
              <a:t>Auto-Encoder</a:t>
            </a:r>
            <a:endParaRPr lang="ja-JP" altLang="en-US" dirty="0"/>
          </a:p>
        </p:txBody>
      </p:sp>
      <p:cxnSp>
        <p:nvCxnSpPr>
          <p:cNvPr id="30" name="直線コネクタ 29">
            <a:extLst>
              <a:ext uri="{FF2B5EF4-FFF2-40B4-BE49-F238E27FC236}">
                <a16:creationId xmlns:a16="http://schemas.microsoft.com/office/drawing/2014/main" id="{9276DFCD-BFBB-4EE5-8434-F9874659D17F}"/>
              </a:ext>
            </a:extLst>
          </p:cNvPr>
          <p:cNvCxnSpPr>
            <a:cxnSpLocks/>
          </p:cNvCxnSpPr>
          <p:nvPr/>
        </p:nvCxnSpPr>
        <p:spPr>
          <a:xfrm>
            <a:off x="3346069" y="1143000"/>
            <a:ext cx="0" cy="47173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AD3B73C-ECAB-452D-BBC1-4904F14523B1}"/>
              </a:ext>
            </a:extLst>
          </p:cNvPr>
          <p:cNvCxnSpPr>
            <a:cxnSpLocks/>
          </p:cNvCxnSpPr>
          <p:nvPr/>
        </p:nvCxnSpPr>
        <p:spPr>
          <a:xfrm>
            <a:off x="5810297" y="1129362"/>
            <a:ext cx="0" cy="471732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AE0248E2-6151-4E4F-9769-30A015C7BFF0}"/>
              </a:ext>
            </a:extLst>
          </p:cNvPr>
          <p:cNvCxnSpPr>
            <a:cxnSpLocks/>
          </p:cNvCxnSpPr>
          <p:nvPr/>
        </p:nvCxnSpPr>
        <p:spPr>
          <a:xfrm flipH="1">
            <a:off x="95826" y="2913047"/>
            <a:ext cx="8521124" cy="1947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A9008F70-FFC4-4DF2-8F7F-99DFC71B011F}"/>
              </a:ext>
            </a:extLst>
          </p:cNvPr>
          <p:cNvSpPr txBox="1"/>
          <p:nvPr/>
        </p:nvSpPr>
        <p:spPr>
          <a:xfrm>
            <a:off x="7693750" y="737776"/>
            <a:ext cx="1141550" cy="369332"/>
          </a:xfrm>
          <a:prstGeom prst="rect">
            <a:avLst/>
          </a:prstGeom>
          <a:solidFill>
            <a:schemeClr val="accent4">
              <a:lumMod val="60000"/>
              <a:lumOff val="40000"/>
              <a:alpha val="80000"/>
            </a:schemeClr>
          </a:solidFill>
        </p:spPr>
        <p:txBody>
          <a:bodyPr wrap="square" rtlCol="0">
            <a:spAutoFit/>
          </a:bodyPr>
          <a:lstStyle/>
          <a:p>
            <a:pPr algn="ctr"/>
            <a:r>
              <a:rPr lang="ja-JP" altLang="en-US" dirty="0"/>
              <a:t>特徴抽出</a:t>
            </a:r>
          </a:p>
        </p:txBody>
      </p:sp>
      <p:sp>
        <p:nvSpPr>
          <p:cNvPr id="34" name="テキスト ボックス 33">
            <a:extLst>
              <a:ext uri="{FF2B5EF4-FFF2-40B4-BE49-F238E27FC236}">
                <a16:creationId xmlns:a16="http://schemas.microsoft.com/office/drawing/2014/main" id="{8704727E-6F24-418C-9207-8D72F9A4B964}"/>
              </a:ext>
            </a:extLst>
          </p:cNvPr>
          <p:cNvSpPr txBox="1"/>
          <p:nvPr/>
        </p:nvSpPr>
        <p:spPr>
          <a:xfrm>
            <a:off x="5213300" y="739203"/>
            <a:ext cx="1141550" cy="369332"/>
          </a:xfrm>
          <a:prstGeom prst="rect">
            <a:avLst/>
          </a:prstGeom>
          <a:solidFill>
            <a:schemeClr val="accent2">
              <a:lumMod val="60000"/>
              <a:lumOff val="40000"/>
              <a:alpha val="80000"/>
            </a:schemeClr>
          </a:solidFill>
        </p:spPr>
        <p:txBody>
          <a:bodyPr wrap="square" rtlCol="0">
            <a:spAutoFit/>
          </a:bodyPr>
          <a:lstStyle/>
          <a:p>
            <a:pPr algn="ctr"/>
            <a:r>
              <a:rPr lang="ja-JP" altLang="en-US" dirty="0"/>
              <a:t>回帰</a:t>
            </a:r>
          </a:p>
        </p:txBody>
      </p:sp>
      <p:sp>
        <p:nvSpPr>
          <p:cNvPr id="35" name="テキスト ボックス 34">
            <a:extLst>
              <a:ext uri="{FF2B5EF4-FFF2-40B4-BE49-F238E27FC236}">
                <a16:creationId xmlns:a16="http://schemas.microsoft.com/office/drawing/2014/main" id="{D7D63273-E402-4D50-94F3-8435EB3D9BFD}"/>
              </a:ext>
            </a:extLst>
          </p:cNvPr>
          <p:cNvSpPr txBox="1"/>
          <p:nvPr/>
        </p:nvSpPr>
        <p:spPr>
          <a:xfrm>
            <a:off x="6440584" y="739309"/>
            <a:ext cx="1141550" cy="369332"/>
          </a:xfrm>
          <a:prstGeom prst="rect">
            <a:avLst/>
          </a:prstGeom>
          <a:solidFill>
            <a:schemeClr val="accent3">
              <a:lumMod val="60000"/>
              <a:lumOff val="40000"/>
              <a:alpha val="80000"/>
            </a:schemeClr>
          </a:solidFill>
        </p:spPr>
        <p:txBody>
          <a:bodyPr wrap="square" rtlCol="0">
            <a:spAutoFit/>
          </a:bodyPr>
          <a:lstStyle/>
          <a:p>
            <a:pPr algn="ctr"/>
            <a:r>
              <a:rPr lang="ja-JP" altLang="en-US" dirty="0"/>
              <a:t>分類</a:t>
            </a:r>
          </a:p>
        </p:txBody>
      </p:sp>
      <p:sp>
        <p:nvSpPr>
          <p:cNvPr id="37" name="テキスト ボックス 36">
            <a:extLst>
              <a:ext uri="{FF2B5EF4-FFF2-40B4-BE49-F238E27FC236}">
                <a16:creationId xmlns:a16="http://schemas.microsoft.com/office/drawing/2014/main" id="{6983E65D-11DA-4911-BA88-08396F7F94DD}"/>
              </a:ext>
            </a:extLst>
          </p:cNvPr>
          <p:cNvSpPr txBox="1"/>
          <p:nvPr/>
        </p:nvSpPr>
        <p:spPr>
          <a:xfrm>
            <a:off x="1468372" y="1153556"/>
            <a:ext cx="1700062" cy="369332"/>
          </a:xfrm>
          <a:prstGeom prst="rect">
            <a:avLst/>
          </a:prstGeom>
          <a:solidFill>
            <a:schemeClr val="accent4">
              <a:lumMod val="60000"/>
              <a:lumOff val="40000"/>
              <a:alpha val="80000"/>
            </a:schemeClr>
          </a:solidFill>
        </p:spPr>
        <p:txBody>
          <a:bodyPr wrap="square" rtlCol="0">
            <a:spAutoFit/>
          </a:bodyPr>
          <a:lstStyle/>
          <a:p>
            <a:pPr algn="ctr"/>
            <a:r>
              <a:rPr lang="ja-JP" altLang="en-US" dirty="0"/>
              <a:t>ベイズ</a:t>
            </a:r>
            <a:r>
              <a:rPr lang="en-US" altLang="ja-JP" dirty="0"/>
              <a:t>PCA</a:t>
            </a:r>
            <a:endParaRPr lang="ja-JP" altLang="en-US" dirty="0"/>
          </a:p>
        </p:txBody>
      </p:sp>
      <p:sp>
        <p:nvSpPr>
          <p:cNvPr id="38" name="テキスト ボックス 37">
            <a:extLst>
              <a:ext uri="{FF2B5EF4-FFF2-40B4-BE49-F238E27FC236}">
                <a16:creationId xmlns:a16="http://schemas.microsoft.com/office/drawing/2014/main" id="{1E6C406C-C789-4275-8C11-E7A166472A9F}"/>
              </a:ext>
            </a:extLst>
          </p:cNvPr>
          <p:cNvSpPr txBox="1"/>
          <p:nvPr/>
        </p:nvSpPr>
        <p:spPr>
          <a:xfrm>
            <a:off x="3958389" y="5293360"/>
            <a:ext cx="1310005" cy="369332"/>
          </a:xfrm>
          <a:prstGeom prst="rect">
            <a:avLst/>
          </a:prstGeom>
          <a:noFill/>
        </p:spPr>
        <p:txBody>
          <a:bodyPr wrap="square" rtlCol="0">
            <a:spAutoFit/>
          </a:bodyPr>
          <a:lstStyle/>
          <a:p>
            <a:pPr algn="ctr"/>
            <a:r>
              <a:rPr lang="ja-JP" altLang="en-US" dirty="0"/>
              <a:t>カーネル法</a:t>
            </a:r>
          </a:p>
        </p:txBody>
      </p:sp>
      <p:sp>
        <p:nvSpPr>
          <p:cNvPr id="39" name="テキスト ボックス 38">
            <a:extLst>
              <a:ext uri="{FF2B5EF4-FFF2-40B4-BE49-F238E27FC236}">
                <a16:creationId xmlns:a16="http://schemas.microsoft.com/office/drawing/2014/main" id="{C38CEDCB-9A79-4251-AA36-663E13A04605}"/>
              </a:ext>
            </a:extLst>
          </p:cNvPr>
          <p:cNvSpPr txBox="1"/>
          <p:nvPr/>
        </p:nvSpPr>
        <p:spPr>
          <a:xfrm>
            <a:off x="3672741" y="4483071"/>
            <a:ext cx="1890862" cy="369332"/>
          </a:xfrm>
          <a:prstGeom prst="rect">
            <a:avLst/>
          </a:prstGeom>
          <a:solidFill>
            <a:schemeClr val="accent2">
              <a:lumMod val="60000"/>
              <a:lumOff val="40000"/>
              <a:alpha val="80000"/>
            </a:schemeClr>
          </a:solidFill>
        </p:spPr>
        <p:txBody>
          <a:bodyPr wrap="square" rtlCol="0">
            <a:spAutoFit/>
          </a:bodyPr>
          <a:lstStyle/>
          <a:p>
            <a:pPr algn="ctr"/>
            <a:r>
              <a:rPr lang="ja-JP" altLang="en-US" dirty="0"/>
              <a:t>カーネル回帰</a:t>
            </a:r>
          </a:p>
        </p:txBody>
      </p:sp>
      <p:sp>
        <p:nvSpPr>
          <p:cNvPr id="40" name="テキスト ボックス 39">
            <a:extLst>
              <a:ext uri="{FF2B5EF4-FFF2-40B4-BE49-F238E27FC236}">
                <a16:creationId xmlns:a16="http://schemas.microsoft.com/office/drawing/2014/main" id="{95F5322B-825D-4306-9AEF-6526D45D23B6}"/>
              </a:ext>
            </a:extLst>
          </p:cNvPr>
          <p:cNvSpPr txBox="1"/>
          <p:nvPr/>
        </p:nvSpPr>
        <p:spPr>
          <a:xfrm>
            <a:off x="3672741" y="3788632"/>
            <a:ext cx="1890862" cy="369332"/>
          </a:xfrm>
          <a:prstGeom prst="rect">
            <a:avLst/>
          </a:prstGeom>
          <a:solidFill>
            <a:schemeClr val="accent3">
              <a:lumMod val="60000"/>
              <a:lumOff val="40000"/>
              <a:alpha val="60000"/>
            </a:schemeClr>
          </a:solidFill>
        </p:spPr>
        <p:txBody>
          <a:bodyPr wrap="square" rtlCol="0">
            <a:spAutoFit/>
          </a:bodyPr>
          <a:lstStyle/>
          <a:p>
            <a:pPr algn="ctr"/>
            <a:r>
              <a:rPr lang="ja-JP" altLang="en-US" dirty="0"/>
              <a:t>カーネル</a:t>
            </a:r>
            <a:r>
              <a:rPr lang="en-US" altLang="ja-JP" dirty="0"/>
              <a:t>SVM</a:t>
            </a:r>
            <a:endParaRPr lang="ja-JP" altLang="en-US" dirty="0"/>
          </a:p>
        </p:txBody>
      </p:sp>
      <p:sp>
        <p:nvSpPr>
          <p:cNvPr id="41" name="テキスト ボックス 40">
            <a:extLst>
              <a:ext uri="{FF2B5EF4-FFF2-40B4-BE49-F238E27FC236}">
                <a16:creationId xmlns:a16="http://schemas.microsoft.com/office/drawing/2014/main" id="{568D3CF6-2B3F-407A-8F98-6C3A9BB458BC}"/>
              </a:ext>
            </a:extLst>
          </p:cNvPr>
          <p:cNvSpPr txBox="1"/>
          <p:nvPr/>
        </p:nvSpPr>
        <p:spPr>
          <a:xfrm>
            <a:off x="3535572" y="2185893"/>
            <a:ext cx="2165200" cy="369332"/>
          </a:xfrm>
          <a:prstGeom prst="rect">
            <a:avLst/>
          </a:prstGeom>
          <a:solidFill>
            <a:schemeClr val="accent2">
              <a:lumMod val="60000"/>
              <a:lumOff val="40000"/>
              <a:alpha val="80000"/>
            </a:schemeClr>
          </a:solidFill>
        </p:spPr>
        <p:txBody>
          <a:bodyPr wrap="square" rtlCol="0">
            <a:spAutoFit/>
          </a:bodyPr>
          <a:lstStyle/>
          <a:p>
            <a:pPr algn="ctr"/>
            <a:r>
              <a:rPr lang="ja-JP" altLang="en-US" dirty="0"/>
              <a:t>ガウス過程回帰</a:t>
            </a:r>
            <a:r>
              <a:rPr lang="en-US" altLang="ja-JP" dirty="0"/>
              <a:t>(GP)</a:t>
            </a:r>
            <a:endParaRPr lang="ja-JP" altLang="en-US" dirty="0"/>
          </a:p>
        </p:txBody>
      </p:sp>
      <p:sp>
        <p:nvSpPr>
          <p:cNvPr id="42" name="テキスト ボックス 41">
            <a:extLst>
              <a:ext uri="{FF2B5EF4-FFF2-40B4-BE49-F238E27FC236}">
                <a16:creationId xmlns:a16="http://schemas.microsoft.com/office/drawing/2014/main" id="{E4CFCF5E-7358-416B-98A3-10111A1CE979}"/>
              </a:ext>
            </a:extLst>
          </p:cNvPr>
          <p:cNvSpPr txBox="1"/>
          <p:nvPr/>
        </p:nvSpPr>
        <p:spPr>
          <a:xfrm>
            <a:off x="3768141" y="1438169"/>
            <a:ext cx="1700062" cy="369332"/>
          </a:xfrm>
          <a:prstGeom prst="rect">
            <a:avLst/>
          </a:prstGeom>
          <a:solidFill>
            <a:schemeClr val="accent4">
              <a:lumMod val="60000"/>
              <a:lumOff val="40000"/>
              <a:alpha val="80000"/>
            </a:schemeClr>
          </a:solidFill>
        </p:spPr>
        <p:txBody>
          <a:bodyPr wrap="square" rtlCol="0">
            <a:spAutoFit/>
          </a:bodyPr>
          <a:lstStyle/>
          <a:p>
            <a:pPr algn="ctr"/>
            <a:r>
              <a:rPr lang="en-US" altLang="ja-JP" dirty="0"/>
              <a:t>GPLVM</a:t>
            </a:r>
            <a:endParaRPr lang="ja-JP" altLang="en-US" dirty="0"/>
          </a:p>
        </p:txBody>
      </p:sp>
      <p:sp>
        <p:nvSpPr>
          <p:cNvPr id="43" name="テキスト ボックス 42">
            <a:extLst>
              <a:ext uri="{FF2B5EF4-FFF2-40B4-BE49-F238E27FC236}">
                <a16:creationId xmlns:a16="http://schemas.microsoft.com/office/drawing/2014/main" id="{0F65EC91-7900-4384-ACF6-C2BA6404929A}"/>
              </a:ext>
            </a:extLst>
          </p:cNvPr>
          <p:cNvSpPr txBox="1"/>
          <p:nvPr/>
        </p:nvSpPr>
        <p:spPr>
          <a:xfrm>
            <a:off x="3678528" y="3175570"/>
            <a:ext cx="1890862" cy="369332"/>
          </a:xfrm>
          <a:prstGeom prst="rect">
            <a:avLst/>
          </a:prstGeom>
          <a:solidFill>
            <a:schemeClr val="accent4">
              <a:lumMod val="60000"/>
              <a:lumOff val="40000"/>
              <a:alpha val="80000"/>
            </a:schemeClr>
          </a:solidFill>
        </p:spPr>
        <p:txBody>
          <a:bodyPr wrap="square" rtlCol="0">
            <a:spAutoFit/>
          </a:bodyPr>
          <a:lstStyle/>
          <a:p>
            <a:pPr algn="ctr"/>
            <a:r>
              <a:rPr lang="ja-JP" altLang="en-US" dirty="0"/>
              <a:t>カーネル</a:t>
            </a:r>
            <a:r>
              <a:rPr lang="en-US" altLang="ja-JP" dirty="0"/>
              <a:t>PCA</a:t>
            </a:r>
            <a:endParaRPr lang="ja-JP" altLang="en-US" dirty="0"/>
          </a:p>
        </p:txBody>
      </p:sp>
      <p:sp>
        <p:nvSpPr>
          <p:cNvPr id="44" name="テキスト ボックス 43">
            <a:extLst>
              <a:ext uri="{FF2B5EF4-FFF2-40B4-BE49-F238E27FC236}">
                <a16:creationId xmlns:a16="http://schemas.microsoft.com/office/drawing/2014/main" id="{77DCECBC-4041-4C81-AA65-1AAF61D18E79}"/>
              </a:ext>
            </a:extLst>
          </p:cNvPr>
          <p:cNvSpPr txBox="1"/>
          <p:nvPr/>
        </p:nvSpPr>
        <p:spPr>
          <a:xfrm>
            <a:off x="6952073" y="5924292"/>
            <a:ext cx="1935297" cy="338554"/>
          </a:xfrm>
          <a:prstGeom prst="rect">
            <a:avLst/>
          </a:prstGeom>
          <a:noFill/>
        </p:spPr>
        <p:txBody>
          <a:bodyPr wrap="square" rtlCol="0">
            <a:spAutoFit/>
          </a:bodyPr>
          <a:lstStyle/>
          <a:p>
            <a:pPr algn="ctr"/>
            <a:r>
              <a:rPr kumimoji="1" lang="en-US" altLang="ja-JP" sz="1600" dirty="0"/>
              <a:t>※</a:t>
            </a:r>
            <a:r>
              <a:rPr kumimoji="1" lang="ja-JP" altLang="en-US" sz="1600" dirty="0"/>
              <a:t>強化学習は割愛</a:t>
            </a:r>
            <a:endParaRPr kumimoji="1" lang="en-US" altLang="ja-JP" sz="1600" dirty="0"/>
          </a:p>
        </p:txBody>
      </p:sp>
      <p:sp>
        <p:nvSpPr>
          <p:cNvPr id="45" name="正方形/長方形 44">
            <a:extLst>
              <a:ext uri="{FF2B5EF4-FFF2-40B4-BE49-F238E27FC236}">
                <a16:creationId xmlns:a16="http://schemas.microsoft.com/office/drawing/2014/main" id="{09E5D1AD-F007-4FC3-B0C2-0770F25074A7}"/>
              </a:ext>
            </a:extLst>
          </p:cNvPr>
          <p:cNvSpPr/>
          <p:nvPr/>
        </p:nvSpPr>
        <p:spPr>
          <a:xfrm>
            <a:off x="1462741" y="3052446"/>
            <a:ext cx="1705693" cy="2054134"/>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6C52B2C4-2568-4220-9226-0AD94644D166}"/>
              </a:ext>
            </a:extLst>
          </p:cNvPr>
          <p:cNvSpPr txBox="1"/>
          <p:nvPr/>
        </p:nvSpPr>
        <p:spPr>
          <a:xfrm>
            <a:off x="1311588" y="2652788"/>
            <a:ext cx="961119" cy="369332"/>
          </a:xfrm>
          <a:prstGeom prst="rect">
            <a:avLst/>
          </a:prstGeom>
          <a:noFill/>
        </p:spPr>
        <p:txBody>
          <a:bodyPr wrap="square" rtlCol="0">
            <a:spAutoFit/>
          </a:bodyPr>
          <a:lstStyle/>
          <a:p>
            <a:pPr algn="ctr"/>
            <a:r>
              <a:rPr lang="en-US" altLang="ja-JP" b="1" dirty="0"/>
              <a:t>E</a:t>
            </a:r>
            <a:r>
              <a:rPr lang="ja-JP" altLang="en-US" b="1" dirty="0"/>
              <a:t>資格</a:t>
            </a:r>
            <a:endParaRPr kumimoji="1" lang="ja-JP" altLang="en-US" b="1" dirty="0"/>
          </a:p>
        </p:txBody>
      </p:sp>
      <p:sp>
        <p:nvSpPr>
          <p:cNvPr id="47" name="正方形/長方形 46">
            <a:extLst>
              <a:ext uri="{FF2B5EF4-FFF2-40B4-BE49-F238E27FC236}">
                <a16:creationId xmlns:a16="http://schemas.microsoft.com/office/drawing/2014/main" id="{8CADF335-B3EC-4026-A90C-AF8D71750648}"/>
              </a:ext>
            </a:extLst>
          </p:cNvPr>
          <p:cNvSpPr/>
          <p:nvPr/>
        </p:nvSpPr>
        <p:spPr>
          <a:xfrm>
            <a:off x="5986559" y="2026352"/>
            <a:ext cx="2560520" cy="3080228"/>
          </a:xfrm>
          <a:prstGeom prst="rect">
            <a:avLst/>
          </a:prstGeom>
          <a:noFill/>
          <a:ln>
            <a:solidFill>
              <a:schemeClr val="accent1">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AFA886A9-CB07-4009-9291-0035913133F3}"/>
              </a:ext>
            </a:extLst>
          </p:cNvPr>
          <p:cNvSpPr txBox="1"/>
          <p:nvPr/>
        </p:nvSpPr>
        <p:spPr>
          <a:xfrm>
            <a:off x="5815979" y="1620390"/>
            <a:ext cx="961119" cy="369332"/>
          </a:xfrm>
          <a:prstGeom prst="rect">
            <a:avLst/>
          </a:prstGeom>
          <a:noFill/>
        </p:spPr>
        <p:txBody>
          <a:bodyPr wrap="square" rtlCol="0">
            <a:spAutoFit/>
          </a:bodyPr>
          <a:lstStyle/>
          <a:p>
            <a:pPr algn="ctr"/>
            <a:r>
              <a:rPr lang="en-US" altLang="ja-JP" b="1" dirty="0"/>
              <a:t>E</a:t>
            </a:r>
            <a:r>
              <a:rPr lang="ja-JP" altLang="en-US" b="1" dirty="0"/>
              <a:t>資格</a:t>
            </a:r>
            <a:endParaRPr kumimoji="1" lang="ja-JP" altLang="en-US" b="1" dirty="0"/>
          </a:p>
        </p:txBody>
      </p:sp>
    </p:spTree>
    <p:extLst>
      <p:ext uri="{BB962C8B-B14F-4D97-AF65-F5344CB8AC3E}">
        <p14:creationId xmlns:p14="http://schemas.microsoft.com/office/powerpoint/2010/main" val="3278484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44</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en-US" altLang="ja-JP" dirty="0"/>
              <a:t>E</a:t>
            </a:r>
            <a:r>
              <a:rPr kumimoji="1" lang="ja-JP" altLang="en-US" dirty="0"/>
              <a:t>資格試験の出題内容詳細</a:t>
            </a:r>
          </a:p>
        </p:txBody>
      </p:sp>
      <p:sp>
        <p:nvSpPr>
          <p:cNvPr id="22" name="コンテンツ プレースホルダー 2"/>
          <p:cNvSpPr txBox="1">
            <a:spLocks/>
          </p:cNvSpPr>
          <p:nvPr/>
        </p:nvSpPr>
        <p:spPr>
          <a:xfrm>
            <a:off x="0" y="1011043"/>
            <a:ext cx="9144000" cy="2980674"/>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詳細は熊谷が</a:t>
            </a:r>
            <a:r>
              <a:rPr lang="en-US" altLang="ja-JP" dirty="0" err="1"/>
              <a:t>Qiita</a:t>
            </a:r>
            <a:r>
              <a:rPr lang="ja-JP" altLang="en-US" dirty="0"/>
              <a:t>でまとめている。</a:t>
            </a:r>
            <a:endParaRPr lang="en-US" altLang="ja-JP" sz="2400" dirty="0"/>
          </a:p>
          <a:p>
            <a:pPr lvl="1"/>
            <a:r>
              <a:rPr lang="en-US" altLang="ja-JP" dirty="0"/>
              <a:t>JDLA E</a:t>
            </a:r>
            <a:r>
              <a:rPr lang="ja-JP" altLang="en-US" dirty="0"/>
              <a:t>資格に関する私の投稿記事リスト</a:t>
            </a:r>
            <a:endParaRPr lang="en-US" altLang="ja-JP" dirty="0"/>
          </a:p>
          <a:p>
            <a:pPr lvl="2"/>
            <a:r>
              <a:rPr lang="en-US" altLang="ja-JP" sz="1800" dirty="0">
                <a:hlinkClick r:id="rId2"/>
              </a:rPr>
              <a:t>https://qiita.com/fridericusgauss/items/5a97f2645cdcefe15ce0</a:t>
            </a:r>
            <a:endParaRPr lang="en-US" altLang="ja-JP" sz="1800" dirty="0"/>
          </a:p>
          <a:p>
            <a:pPr lvl="1"/>
            <a:r>
              <a:rPr lang="en-US" altLang="ja-JP" dirty="0"/>
              <a:t>【JDLA E</a:t>
            </a:r>
            <a:r>
              <a:rPr lang="ja-JP" altLang="en-US" dirty="0"/>
              <a:t>資格</a:t>
            </a:r>
            <a:r>
              <a:rPr lang="en-US" altLang="ja-JP" dirty="0"/>
              <a:t>】</a:t>
            </a:r>
            <a:r>
              <a:rPr lang="ja-JP" altLang="en-US" dirty="0"/>
              <a:t>合格ラインと合格のための戦略</a:t>
            </a:r>
            <a:endParaRPr lang="en-US" altLang="ja-JP" dirty="0"/>
          </a:p>
          <a:p>
            <a:pPr lvl="2"/>
            <a:r>
              <a:rPr lang="en-US" altLang="ja-JP" sz="1800" dirty="0">
                <a:hlinkClick r:id="rId3"/>
              </a:rPr>
              <a:t>https://qiita.com/fridericusgauss/items/98497e96c03d99cba327</a:t>
            </a:r>
            <a:endParaRPr lang="en-US" altLang="ja-JP" sz="1800" dirty="0"/>
          </a:p>
          <a:p>
            <a:pPr lvl="1"/>
            <a:r>
              <a:rPr lang="en-US" altLang="ja-JP" dirty="0"/>
              <a:t>【JDLA E</a:t>
            </a:r>
            <a:r>
              <a:rPr lang="ja-JP" altLang="en-US" dirty="0"/>
              <a:t>資格</a:t>
            </a:r>
            <a:r>
              <a:rPr lang="en-US" altLang="ja-JP" dirty="0"/>
              <a:t>】</a:t>
            </a:r>
            <a:r>
              <a:rPr lang="ja-JP" altLang="en-US" dirty="0"/>
              <a:t>出題傾向分析</a:t>
            </a:r>
            <a:endParaRPr lang="en-US" altLang="ja-JP" dirty="0"/>
          </a:p>
          <a:p>
            <a:pPr lvl="2"/>
            <a:r>
              <a:rPr lang="en-US" altLang="ja-JP" sz="1800" dirty="0">
                <a:hlinkClick r:id="rId4"/>
              </a:rPr>
              <a:t>https://qiita.com/fridericusgauss/items/c15ead8a731a4ba46855</a:t>
            </a:r>
            <a:endParaRPr lang="en-US" altLang="ja-JP" sz="1800" dirty="0"/>
          </a:p>
        </p:txBody>
      </p:sp>
      <p:sp>
        <p:nvSpPr>
          <p:cNvPr id="7" name="タイトル 1">
            <a:extLst>
              <a:ext uri="{FF2B5EF4-FFF2-40B4-BE49-F238E27FC236}">
                <a16:creationId xmlns:a16="http://schemas.microsoft.com/office/drawing/2014/main" id="{CE387EC8-F449-4CCE-9B91-07ECEE4E7057}"/>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ja-JP" altLang="en-US" sz="1800" dirty="0"/>
              <a:t>補足資料</a:t>
            </a:r>
            <a:endParaRPr lang="en-US" altLang="ja-JP" sz="1800" dirty="0"/>
          </a:p>
        </p:txBody>
      </p:sp>
      <p:sp>
        <p:nvSpPr>
          <p:cNvPr id="8" name="テキスト ボックス 7">
            <a:extLst>
              <a:ext uri="{FF2B5EF4-FFF2-40B4-BE49-F238E27FC236}">
                <a16:creationId xmlns:a16="http://schemas.microsoft.com/office/drawing/2014/main" id="{C4CFD384-5131-4BCF-B80A-7B4F20EE654E}"/>
              </a:ext>
            </a:extLst>
          </p:cNvPr>
          <p:cNvSpPr txBox="1"/>
          <p:nvPr/>
        </p:nvSpPr>
        <p:spPr>
          <a:xfrm>
            <a:off x="503678" y="4086925"/>
            <a:ext cx="4472360" cy="369332"/>
          </a:xfrm>
          <a:prstGeom prst="rect">
            <a:avLst/>
          </a:prstGeom>
          <a:noFill/>
        </p:spPr>
        <p:txBody>
          <a:bodyPr wrap="square" rtlCol="0">
            <a:spAutoFit/>
          </a:bodyPr>
          <a:lstStyle/>
          <a:p>
            <a:r>
              <a:rPr lang="en-US" altLang="ja-JP" dirty="0"/>
              <a:t>※</a:t>
            </a:r>
            <a:r>
              <a:rPr lang="ja-JP" altLang="en-US" dirty="0"/>
              <a:t>上記の記事は閲覧数</a:t>
            </a:r>
            <a:r>
              <a:rPr lang="en-US" altLang="ja-JP" dirty="0"/>
              <a:t>1,000</a:t>
            </a:r>
            <a:r>
              <a:rPr lang="ja-JP" altLang="en-US" dirty="0"/>
              <a:t>件を突破</a:t>
            </a:r>
          </a:p>
        </p:txBody>
      </p:sp>
      <p:sp>
        <p:nvSpPr>
          <p:cNvPr id="9" name="テキスト ボックス 8">
            <a:extLst>
              <a:ext uri="{FF2B5EF4-FFF2-40B4-BE49-F238E27FC236}">
                <a16:creationId xmlns:a16="http://schemas.microsoft.com/office/drawing/2014/main" id="{3522F93F-914A-430F-8BEF-BFABF6F2729E}"/>
              </a:ext>
            </a:extLst>
          </p:cNvPr>
          <p:cNvSpPr txBox="1"/>
          <p:nvPr/>
        </p:nvSpPr>
        <p:spPr>
          <a:xfrm>
            <a:off x="503677" y="4551465"/>
            <a:ext cx="4699187" cy="369332"/>
          </a:xfrm>
          <a:prstGeom prst="rect">
            <a:avLst/>
          </a:prstGeom>
          <a:noFill/>
        </p:spPr>
        <p:txBody>
          <a:bodyPr wrap="square" rtlCol="0">
            <a:spAutoFit/>
          </a:bodyPr>
          <a:lstStyle/>
          <a:p>
            <a:r>
              <a:rPr lang="en-US" altLang="ja-JP" dirty="0"/>
              <a:t>※</a:t>
            </a:r>
            <a:r>
              <a:rPr lang="ja-JP" altLang="en-US" dirty="0"/>
              <a:t>「</a:t>
            </a:r>
            <a:r>
              <a:rPr lang="en-US" altLang="ja-JP" dirty="0"/>
              <a:t>E</a:t>
            </a:r>
            <a:r>
              <a:rPr lang="ja-JP" altLang="en-US" dirty="0"/>
              <a:t>資格」の</a:t>
            </a:r>
            <a:r>
              <a:rPr lang="en-US" altLang="ja-JP" dirty="0" err="1"/>
              <a:t>wikipedia</a:t>
            </a:r>
            <a:r>
              <a:rPr lang="ja-JP" altLang="en-US" dirty="0"/>
              <a:t>ページも新たに作成した</a:t>
            </a:r>
          </a:p>
        </p:txBody>
      </p:sp>
    </p:spTree>
    <p:extLst>
      <p:ext uri="{BB962C8B-B14F-4D97-AF65-F5344CB8AC3E}">
        <p14:creationId xmlns:p14="http://schemas.microsoft.com/office/powerpoint/2010/main" val="1372300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(Reference) Color Palette</a:t>
            </a:r>
            <a:endParaRPr kumimoji="1" lang="ja-JP" altLang="en-US" dirty="0"/>
          </a:p>
        </p:txBody>
      </p:sp>
      <p:sp>
        <p:nvSpPr>
          <p:cNvPr id="3" name="スライド番号プレースホルダー 2"/>
          <p:cNvSpPr>
            <a:spLocks noGrp="1"/>
          </p:cNvSpPr>
          <p:nvPr>
            <p:ph type="sldNum" sz="quarter" idx="15"/>
          </p:nvPr>
        </p:nvSpPr>
        <p:spPr/>
        <p:txBody>
          <a:bodyPr/>
          <a:lstStyle/>
          <a:p>
            <a:fld id="{336047B0-28A3-4E6B-B788-3893CBF6298A}" type="slidenum">
              <a:rPr lang="ja-JP" altLang="en-US" smtClean="0"/>
              <a:pPr/>
              <a:t>45</a:t>
            </a:fld>
            <a:endParaRPr lang="ja-JP" altLang="en-US" dirty="0"/>
          </a:p>
        </p:txBody>
      </p:sp>
      <p:grpSp>
        <p:nvGrpSpPr>
          <p:cNvPr id="46" name="グループ化 45"/>
          <p:cNvGrpSpPr/>
          <p:nvPr/>
        </p:nvGrpSpPr>
        <p:grpSpPr>
          <a:xfrm>
            <a:off x="279400" y="1350088"/>
            <a:ext cx="8496926" cy="4434384"/>
            <a:chOff x="296722" y="1284741"/>
            <a:chExt cx="8496926" cy="4434384"/>
          </a:xfrm>
        </p:grpSpPr>
        <p:sp>
          <p:nvSpPr>
            <p:cNvPr id="47" name="正方形/長方形 46"/>
            <p:cNvSpPr/>
            <p:nvPr/>
          </p:nvSpPr>
          <p:spPr>
            <a:xfrm>
              <a:off x="6987427" y="1284741"/>
              <a:ext cx="811952" cy="811952"/>
            </a:xfrm>
            <a:prstGeom prst="rect">
              <a:avLst/>
            </a:prstGeom>
            <a:solidFill>
              <a:srgbClr val="CE4E2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3980924" y="1284741"/>
              <a:ext cx="811952" cy="81195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5979575" y="1284741"/>
              <a:ext cx="811952" cy="811952"/>
            </a:xfrm>
            <a:prstGeom prst="rect">
              <a:avLst/>
            </a:prstGeom>
            <a:solidFill>
              <a:srgbClr val="0069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7981696" y="1284741"/>
              <a:ext cx="811952" cy="811952"/>
            </a:xfrm>
            <a:prstGeom prst="rect">
              <a:avLst/>
            </a:prstGeom>
            <a:solidFill>
              <a:srgbClr val="5A70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4975194" y="1284741"/>
              <a:ext cx="811952" cy="811952"/>
            </a:xfrm>
            <a:prstGeom prst="rect">
              <a:avLst/>
            </a:prstGeom>
            <a:solidFill>
              <a:srgbClr val="F2BC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2" name="テキスト ボックス 51"/>
            <p:cNvSpPr txBox="1"/>
            <p:nvPr/>
          </p:nvSpPr>
          <p:spPr>
            <a:xfrm>
              <a:off x="3980924" y="1298620"/>
              <a:ext cx="763373" cy="646331"/>
            </a:xfrm>
            <a:prstGeom prst="rect">
              <a:avLst/>
            </a:prstGeom>
            <a:noFill/>
          </p:spPr>
          <p:txBody>
            <a:bodyPr wrap="square" rtlCol="0">
              <a:spAutoFit/>
            </a:bodyPr>
            <a:lstStyle/>
            <a:p>
              <a:r>
                <a:rPr kumimoji="1" lang="en-US" altLang="ja-JP" sz="1200" dirty="0">
                  <a:solidFill>
                    <a:srgbClr val="FFFFFF"/>
                  </a:solidFill>
                </a:rPr>
                <a:t>R: 0</a:t>
              </a:r>
            </a:p>
            <a:p>
              <a:r>
                <a:rPr lang="en-US" altLang="ja-JP" sz="1200" dirty="0">
                  <a:solidFill>
                    <a:srgbClr val="FFFFFF"/>
                  </a:solidFill>
                </a:rPr>
                <a:t>G: 49</a:t>
              </a:r>
            </a:p>
            <a:p>
              <a:r>
                <a:rPr lang="en-US" altLang="ja-JP" sz="1200" dirty="0">
                  <a:solidFill>
                    <a:srgbClr val="FFFFFF"/>
                  </a:solidFill>
                </a:rPr>
                <a:t>B: 108</a:t>
              </a:r>
            </a:p>
          </p:txBody>
        </p:sp>
        <p:sp>
          <p:nvSpPr>
            <p:cNvPr id="53" name="テキスト ボックス 52"/>
            <p:cNvSpPr txBox="1"/>
            <p:nvPr/>
          </p:nvSpPr>
          <p:spPr>
            <a:xfrm>
              <a:off x="5979575" y="1298620"/>
              <a:ext cx="763373" cy="646331"/>
            </a:xfrm>
            <a:prstGeom prst="rect">
              <a:avLst/>
            </a:prstGeom>
            <a:noFill/>
          </p:spPr>
          <p:txBody>
            <a:bodyPr wrap="square" rtlCol="0">
              <a:spAutoFit/>
            </a:bodyPr>
            <a:lstStyle/>
            <a:p>
              <a:r>
                <a:rPr kumimoji="1" lang="en-US" altLang="ja-JP" sz="1200" dirty="0">
                  <a:solidFill>
                    <a:srgbClr val="FFFFFF"/>
                  </a:solidFill>
                </a:rPr>
                <a:t>R: 0</a:t>
              </a:r>
            </a:p>
            <a:p>
              <a:r>
                <a:rPr lang="en-US" altLang="ja-JP" sz="1200" dirty="0">
                  <a:solidFill>
                    <a:srgbClr val="FFFFFF"/>
                  </a:solidFill>
                </a:rPr>
                <a:t>G: 105</a:t>
              </a:r>
            </a:p>
            <a:p>
              <a:r>
                <a:rPr lang="en-US" altLang="ja-JP" sz="1200" dirty="0">
                  <a:solidFill>
                    <a:srgbClr val="FFFFFF"/>
                  </a:solidFill>
                </a:rPr>
                <a:t>B: 76</a:t>
              </a:r>
            </a:p>
          </p:txBody>
        </p:sp>
        <p:sp>
          <p:nvSpPr>
            <p:cNvPr id="54" name="テキスト ボックス 53"/>
            <p:cNvSpPr txBox="1"/>
            <p:nvPr/>
          </p:nvSpPr>
          <p:spPr>
            <a:xfrm>
              <a:off x="6987427" y="1298620"/>
              <a:ext cx="763373" cy="646331"/>
            </a:xfrm>
            <a:prstGeom prst="rect">
              <a:avLst/>
            </a:prstGeom>
            <a:noFill/>
          </p:spPr>
          <p:txBody>
            <a:bodyPr wrap="square" rtlCol="0">
              <a:spAutoFit/>
            </a:bodyPr>
            <a:lstStyle/>
            <a:p>
              <a:r>
                <a:rPr kumimoji="1" lang="en-US" altLang="ja-JP" sz="1200" dirty="0">
                  <a:solidFill>
                    <a:srgbClr val="FFFFFF"/>
                  </a:solidFill>
                </a:rPr>
                <a:t>R: 206</a:t>
              </a:r>
            </a:p>
            <a:p>
              <a:r>
                <a:rPr lang="en-US" altLang="ja-JP" sz="1200" dirty="0">
                  <a:solidFill>
                    <a:srgbClr val="FFFFFF"/>
                  </a:solidFill>
                </a:rPr>
                <a:t>G: 78</a:t>
              </a:r>
            </a:p>
            <a:p>
              <a:r>
                <a:rPr lang="en-US" altLang="ja-JP" sz="1200" dirty="0">
                  <a:solidFill>
                    <a:srgbClr val="FFFFFF"/>
                  </a:solidFill>
                </a:rPr>
                <a:t>B: 33</a:t>
              </a:r>
            </a:p>
          </p:txBody>
        </p:sp>
        <p:sp>
          <p:nvSpPr>
            <p:cNvPr id="55" name="テキスト ボックス 54"/>
            <p:cNvSpPr txBox="1"/>
            <p:nvPr/>
          </p:nvSpPr>
          <p:spPr>
            <a:xfrm>
              <a:off x="4975194" y="1298620"/>
              <a:ext cx="763373" cy="646331"/>
            </a:xfrm>
            <a:prstGeom prst="rect">
              <a:avLst/>
            </a:prstGeom>
            <a:noFill/>
          </p:spPr>
          <p:txBody>
            <a:bodyPr wrap="square" rtlCol="0">
              <a:spAutoFit/>
            </a:bodyPr>
            <a:lstStyle/>
            <a:p>
              <a:r>
                <a:rPr kumimoji="1" lang="en-US" altLang="ja-JP" sz="1200" dirty="0"/>
                <a:t>R: 241</a:t>
              </a:r>
            </a:p>
            <a:p>
              <a:r>
                <a:rPr lang="en-US" altLang="ja-JP" sz="1200" dirty="0"/>
                <a:t>G: 188</a:t>
              </a:r>
            </a:p>
            <a:p>
              <a:r>
                <a:rPr lang="en-US" altLang="ja-JP" sz="1200" dirty="0"/>
                <a:t>B: 26</a:t>
              </a:r>
            </a:p>
          </p:txBody>
        </p:sp>
        <p:sp>
          <p:nvSpPr>
            <p:cNvPr id="56" name="テキスト ボックス 55"/>
            <p:cNvSpPr txBox="1"/>
            <p:nvPr/>
          </p:nvSpPr>
          <p:spPr>
            <a:xfrm>
              <a:off x="7981696" y="1298620"/>
              <a:ext cx="763373" cy="646331"/>
            </a:xfrm>
            <a:prstGeom prst="rect">
              <a:avLst/>
            </a:prstGeom>
            <a:noFill/>
          </p:spPr>
          <p:txBody>
            <a:bodyPr wrap="square" rtlCol="0">
              <a:spAutoFit/>
            </a:bodyPr>
            <a:lstStyle/>
            <a:p>
              <a:r>
                <a:rPr kumimoji="1" lang="en-US" altLang="ja-JP" sz="1200" dirty="0">
                  <a:solidFill>
                    <a:srgbClr val="FFFFFF"/>
                  </a:solidFill>
                </a:rPr>
                <a:t>R: 90</a:t>
              </a:r>
            </a:p>
            <a:p>
              <a:r>
                <a:rPr lang="en-US" altLang="ja-JP" sz="1200" dirty="0">
                  <a:solidFill>
                    <a:srgbClr val="FFFFFF"/>
                  </a:solidFill>
                </a:rPr>
                <a:t>G: 112</a:t>
              </a:r>
            </a:p>
            <a:p>
              <a:r>
                <a:rPr lang="en-US" altLang="ja-JP" sz="1200" dirty="0">
                  <a:solidFill>
                    <a:srgbClr val="FFFFFF"/>
                  </a:solidFill>
                </a:rPr>
                <a:t>B: 123</a:t>
              </a:r>
            </a:p>
          </p:txBody>
        </p:sp>
        <p:sp>
          <p:nvSpPr>
            <p:cNvPr id="57" name="正方形/長方形 56"/>
            <p:cNvSpPr/>
            <p:nvPr/>
          </p:nvSpPr>
          <p:spPr>
            <a:xfrm>
              <a:off x="6987427" y="2186883"/>
              <a:ext cx="811952" cy="811952"/>
            </a:xfrm>
            <a:prstGeom prst="rect">
              <a:avLst/>
            </a:prstGeom>
            <a:solidFill>
              <a:srgbClr val="D772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3980924" y="2186883"/>
              <a:ext cx="811952" cy="811952"/>
            </a:xfrm>
            <a:prstGeom prst="rect">
              <a:avLst/>
            </a:prstGeom>
            <a:solidFill>
              <a:srgbClr val="335A8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5979575" y="2186883"/>
              <a:ext cx="811952" cy="811952"/>
            </a:xfrm>
            <a:prstGeom prst="rect">
              <a:avLst/>
            </a:prstGeom>
            <a:solidFill>
              <a:srgbClr val="007E6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0" name="正方形/長方形 59"/>
            <p:cNvSpPr/>
            <p:nvPr/>
          </p:nvSpPr>
          <p:spPr>
            <a:xfrm>
              <a:off x="7981696" y="2186883"/>
              <a:ext cx="811952" cy="811952"/>
            </a:xfrm>
            <a:prstGeom prst="rect">
              <a:avLst/>
            </a:prstGeom>
            <a:solidFill>
              <a:srgbClr val="7A8E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1" name="正方形/長方形 60"/>
            <p:cNvSpPr/>
            <p:nvPr/>
          </p:nvSpPr>
          <p:spPr>
            <a:xfrm>
              <a:off x="4975194" y="2186883"/>
              <a:ext cx="811952" cy="811952"/>
            </a:xfrm>
            <a:prstGeom prst="rect">
              <a:avLst/>
            </a:prstGeom>
            <a:solidFill>
              <a:srgbClr val="F5C95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2" name="テキスト ボックス 61"/>
            <p:cNvSpPr txBox="1"/>
            <p:nvPr/>
          </p:nvSpPr>
          <p:spPr>
            <a:xfrm>
              <a:off x="3980924" y="2200762"/>
              <a:ext cx="763373" cy="646331"/>
            </a:xfrm>
            <a:prstGeom prst="rect">
              <a:avLst/>
            </a:prstGeom>
            <a:noFill/>
          </p:spPr>
          <p:txBody>
            <a:bodyPr wrap="square" rtlCol="0">
              <a:spAutoFit/>
            </a:bodyPr>
            <a:lstStyle/>
            <a:p>
              <a:r>
                <a:rPr kumimoji="1" lang="en-US" altLang="ja-JP" sz="1200" dirty="0">
                  <a:solidFill>
                    <a:srgbClr val="FFFFFF"/>
                  </a:solidFill>
                </a:rPr>
                <a:t>R: 51</a:t>
              </a:r>
            </a:p>
            <a:p>
              <a:r>
                <a:rPr lang="en-US" altLang="ja-JP" sz="1200" dirty="0">
                  <a:solidFill>
                    <a:srgbClr val="FFFFFF"/>
                  </a:solidFill>
                </a:rPr>
                <a:t>G: 90</a:t>
              </a:r>
            </a:p>
            <a:p>
              <a:r>
                <a:rPr lang="en-US" altLang="ja-JP" sz="1200" dirty="0">
                  <a:solidFill>
                    <a:srgbClr val="FFFFFF"/>
                  </a:solidFill>
                </a:rPr>
                <a:t>B: 138</a:t>
              </a:r>
            </a:p>
          </p:txBody>
        </p:sp>
        <p:sp>
          <p:nvSpPr>
            <p:cNvPr id="63" name="テキスト ボックス 62"/>
            <p:cNvSpPr txBox="1"/>
            <p:nvPr/>
          </p:nvSpPr>
          <p:spPr>
            <a:xfrm>
              <a:off x="5979575" y="2200762"/>
              <a:ext cx="763373" cy="646331"/>
            </a:xfrm>
            <a:prstGeom prst="rect">
              <a:avLst/>
            </a:prstGeom>
            <a:noFill/>
          </p:spPr>
          <p:txBody>
            <a:bodyPr wrap="square" rtlCol="0">
              <a:spAutoFit/>
            </a:bodyPr>
            <a:lstStyle/>
            <a:p>
              <a:r>
                <a:rPr kumimoji="1" lang="en-US" altLang="ja-JP" sz="1200" dirty="0">
                  <a:solidFill>
                    <a:srgbClr val="FFFFFF"/>
                  </a:solidFill>
                </a:rPr>
                <a:t>R: 0</a:t>
              </a:r>
            </a:p>
            <a:p>
              <a:r>
                <a:rPr lang="en-US" altLang="ja-JP" sz="1200" dirty="0">
                  <a:solidFill>
                    <a:srgbClr val="FFFFFF"/>
                  </a:solidFill>
                </a:rPr>
                <a:t>G: 126</a:t>
              </a:r>
            </a:p>
            <a:p>
              <a:r>
                <a:rPr lang="en-US" altLang="ja-JP" sz="1200" dirty="0">
                  <a:solidFill>
                    <a:srgbClr val="FFFFFF"/>
                  </a:solidFill>
                </a:rPr>
                <a:t>B: 101</a:t>
              </a:r>
            </a:p>
          </p:txBody>
        </p:sp>
        <p:sp>
          <p:nvSpPr>
            <p:cNvPr id="64" name="テキスト ボックス 63"/>
            <p:cNvSpPr txBox="1"/>
            <p:nvPr/>
          </p:nvSpPr>
          <p:spPr>
            <a:xfrm>
              <a:off x="6987427" y="2200762"/>
              <a:ext cx="763373" cy="646331"/>
            </a:xfrm>
            <a:prstGeom prst="rect">
              <a:avLst/>
            </a:prstGeom>
            <a:noFill/>
          </p:spPr>
          <p:txBody>
            <a:bodyPr wrap="square" rtlCol="0">
              <a:spAutoFit/>
            </a:bodyPr>
            <a:lstStyle/>
            <a:p>
              <a:r>
                <a:rPr kumimoji="1" lang="en-US" altLang="ja-JP" sz="1200" dirty="0">
                  <a:solidFill>
                    <a:srgbClr val="FFFFFF"/>
                  </a:solidFill>
                </a:rPr>
                <a:t>R: 215</a:t>
              </a:r>
            </a:p>
            <a:p>
              <a:r>
                <a:rPr lang="en-US" altLang="ja-JP" sz="1200" dirty="0">
                  <a:solidFill>
                    <a:srgbClr val="FFFFFF"/>
                  </a:solidFill>
                </a:rPr>
                <a:t>G: 114</a:t>
              </a:r>
            </a:p>
            <a:p>
              <a:r>
                <a:rPr lang="en-US" altLang="ja-JP" sz="1200" dirty="0">
                  <a:solidFill>
                    <a:srgbClr val="FFFFFF"/>
                  </a:solidFill>
                </a:rPr>
                <a:t>B: 67</a:t>
              </a:r>
            </a:p>
          </p:txBody>
        </p:sp>
        <p:sp>
          <p:nvSpPr>
            <p:cNvPr id="65" name="テキスト ボックス 64"/>
            <p:cNvSpPr txBox="1"/>
            <p:nvPr/>
          </p:nvSpPr>
          <p:spPr>
            <a:xfrm>
              <a:off x="4975194" y="2200762"/>
              <a:ext cx="763373" cy="646331"/>
            </a:xfrm>
            <a:prstGeom prst="rect">
              <a:avLst/>
            </a:prstGeom>
            <a:noFill/>
          </p:spPr>
          <p:txBody>
            <a:bodyPr wrap="square" rtlCol="0">
              <a:spAutoFit/>
            </a:bodyPr>
            <a:lstStyle/>
            <a:p>
              <a:r>
                <a:rPr kumimoji="1" lang="en-US" altLang="ja-JP" sz="1200" dirty="0"/>
                <a:t>R: 245</a:t>
              </a:r>
            </a:p>
            <a:p>
              <a:r>
                <a:rPr lang="en-US" altLang="ja-JP" sz="1200" dirty="0"/>
                <a:t>G: 201</a:t>
              </a:r>
            </a:p>
            <a:p>
              <a:r>
                <a:rPr lang="en-US" altLang="ja-JP" sz="1200" dirty="0"/>
                <a:t>B: 86</a:t>
              </a:r>
            </a:p>
          </p:txBody>
        </p:sp>
        <p:sp>
          <p:nvSpPr>
            <p:cNvPr id="66" name="テキスト ボックス 65"/>
            <p:cNvSpPr txBox="1"/>
            <p:nvPr/>
          </p:nvSpPr>
          <p:spPr>
            <a:xfrm>
              <a:off x="7981696" y="2200762"/>
              <a:ext cx="763373" cy="646331"/>
            </a:xfrm>
            <a:prstGeom prst="rect">
              <a:avLst/>
            </a:prstGeom>
            <a:noFill/>
          </p:spPr>
          <p:txBody>
            <a:bodyPr wrap="square" rtlCol="0">
              <a:spAutoFit/>
            </a:bodyPr>
            <a:lstStyle/>
            <a:p>
              <a:r>
                <a:rPr kumimoji="1" lang="en-US" altLang="ja-JP" sz="1200" dirty="0">
                  <a:solidFill>
                    <a:srgbClr val="FFFFFF"/>
                  </a:solidFill>
                </a:rPr>
                <a:t>R: 122</a:t>
              </a:r>
            </a:p>
            <a:p>
              <a:r>
                <a:rPr lang="en-US" altLang="ja-JP" sz="1200" dirty="0">
                  <a:solidFill>
                    <a:srgbClr val="FFFFFF"/>
                  </a:solidFill>
                </a:rPr>
                <a:t>G: 142</a:t>
              </a:r>
            </a:p>
            <a:p>
              <a:r>
                <a:rPr lang="en-US" altLang="ja-JP" sz="1200" dirty="0">
                  <a:solidFill>
                    <a:srgbClr val="FFFFFF"/>
                  </a:solidFill>
                </a:rPr>
                <a:t>B: 153</a:t>
              </a:r>
            </a:p>
          </p:txBody>
        </p:sp>
        <p:sp>
          <p:nvSpPr>
            <p:cNvPr id="67" name="正方形/長方形 66"/>
            <p:cNvSpPr/>
            <p:nvPr/>
          </p:nvSpPr>
          <p:spPr>
            <a:xfrm>
              <a:off x="6987427" y="3095961"/>
              <a:ext cx="811952" cy="811952"/>
            </a:xfrm>
            <a:prstGeom prst="rect">
              <a:avLst/>
            </a:prstGeom>
            <a:solidFill>
              <a:srgbClr val="E196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3980924" y="3095961"/>
              <a:ext cx="811952" cy="811952"/>
            </a:xfrm>
            <a:prstGeom prst="rect">
              <a:avLst/>
            </a:prstGeom>
            <a:solidFill>
              <a:srgbClr val="6683A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5979575" y="3095961"/>
              <a:ext cx="811952" cy="811952"/>
            </a:xfrm>
            <a:prstGeom prst="rect">
              <a:avLst/>
            </a:prstGeom>
            <a:solidFill>
              <a:srgbClr val="5B998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7981696" y="3095961"/>
              <a:ext cx="811952" cy="811952"/>
            </a:xfrm>
            <a:prstGeom prst="rect">
              <a:avLst/>
            </a:prstGeom>
            <a:solidFill>
              <a:srgbClr val="9BACB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4975194" y="3095961"/>
              <a:ext cx="811952" cy="811952"/>
            </a:xfrm>
            <a:prstGeom prst="rect">
              <a:avLst/>
            </a:prstGeom>
            <a:solidFill>
              <a:srgbClr val="F8D78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72" name="テキスト ボックス 71"/>
            <p:cNvSpPr txBox="1"/>
            <p:nvPr/>
          </p:nvSpPr>
          <p:spPr>
            <a:xfrm>
              <a:off x="3980924" y="3109840"/>
              <a:ext cx="763373" cy="646331"/>
            </a:xfrm>
            <a:prstGeom prst="rect">
              <a:avLst/>
            </a:prstGeom>
            <a:noFill/>
          </p:spPr>
          <p:txBody>
            <a:bodyPr wrap="square" rtlCol="0">
              <a:spAutoFit/>
            </a:bodyPr>
            <a:lstStyle/>
            <a:p>
              <a:r>
                <a:rPr kumimoji="1" lang="en-US" altLang="ja-JP" sz="1200" dirty="0">
                  <a:solidFill>
                    <a:srgbClr val="FFFFFF"/>
                  </a:solidFill>
                </a:rPr>
                <a:t>R: 102</a:t>
              </a:r>
            </a:p>
            <a:p>
              <a:r>
                <a:rPr lang="en-US" altLang="ja-JP" sz="1200" dirty="0">
                  <a:solidFill>
                    <a:srgbClr val="FFFFFF"/>
                  </a:solidFill>
                </a:rPr>
                <a:t>G: 131</a:t>
              </a:r>
            </a:p>
            <a:p>
              <a:r>
                <a:rPr lang="en-US" altLang="ja-JP" sz="1200" dirty="0">
                  <a:solidFill>
                    <a:srgbClr val="FFFFFF"/>
                  </a:solidFill>
                </a:rPr>
                <a:t>B: 167</a:t>
              </a:r>
            </a:p>
          </p:txBody>
        </p:sp>
        <p:sp>
          <p:nvSpPr>
            <p:cNvPr id="73" name="テキスト ボックス 72"/>
            <p:cNvSpPr txBox="1"/>
            <p:nvPr/>
          </p:nvSpPr>
          <p:spPr>
            <a:xfrm>
              <a:off x="5979575" y="3109840"/>
              <a:ext cx="763373" cy="646331"/>
            </a:xfrm>
            <a:prstGeom prst="rect">
              <a:avLst/>
            </a:prstGeom>
            <a:noFill/>
          </p:spPr>
          <p:txBody>
            <a:bodyPr wrap="square" rtlCol="0">
              <a:spAutoFit/>
            </a:bodyPr>
            <a:lstStyle/>
            <a:p>
              <a:r>
                <a:rPr kumimoji="1" lang="en-US" altLang="ja-JP" sz="1200" dirty="0">
                  <a:solidFill>
                    <a:srgbClr val="FFFFFF"/>
                  </a:solidFill>
                </a:rPr>
                <a:t>R: 91</a:t>
              </a:r>
            </a:p>
            <a:p>
              <a:r>
                <a:rPr lang="en-US" altLang="ja-JP" sz="1200" dirty="0">
                  <a:solidFill>
                    <a:srgbClr val="FFFFFF"/>
                  </a:solidFill>
                </a:rPr>
                <a:t>G: 153</a:t>
              </a:r>
            </a:p>
            <a:p>
              <a:r>
                <a:rPr lang="en-US" altLang="ja-JP" sz="1200" dirty="0">
                  <a:solidFill>
                    <a:srgbClr val="FFFFFF"/>
                  </a:solidFill>
                </a:rPr>
                <a:t>B: 133</a:t>
              </a:r>
            </a:p>
          </p:txBody>
        </p:sp>
        <p:sp>
          <p:nvSpPr>
            <p:cNvPr id="115" name="テキスト ボックス 114"/>
            <p:cNvSpPr txBox="1"/>
            <p:nvPr/>
          </p:nvSpPr>
          <p:spPr>
            <a:xfrm>
              <a:off x="6987427" y="3109840"/>
              <a:ext cx="763373" cy="646331"/>
            </a:xfrm>
            <a:prstGeom prst="rect">
              <a:avLst/>
            </a:prstGeom>
            <a:noFill/>
          </p:spPr>
          <p:txBody>
            <a:bodyPr wrap="square" rtlCol="0">
              <a:spAutoFit/>
            </a:bodyPr>
            <a:lstStyle/>
            <a:p>
              <a:r>
                <a:rPr kumimoji="1" lang="en-US" altLang="ja-JP" sz="1200" dirty="0">
                  <a:solidFill>
                    <a:srgbClr val="FFFFFF"/>
                  </a:solidFill>
                </a:rPr>
                <a:t>R: 225</a:t>
              </a:r>
            </a:p>
            <a:p>
              <a:r>
                <a:rPr lang="en-US" altLang="ja-JP" sz="1200" dirty="0">
                  <a:solidFill>
                    <a:srgbClr val="FFFFFF"/>
                  </a:solidFill>
                </a:rPr>
                <a:t>G: 150</a:t>
              </a:r>
            </a:p>
            <a:p>
              <a:r>
                <a:rPr lang="en-US" altLang="ja-JP" sz="1200" dirty="0">
                  <a:solidFill>
                    <a:srgbClr val="FFFFFF"/>
                  </a:solidFill>
                </a:rPr>
                <a:t>B: 108</a:t>
              </a:r>
            </a:p>
          </p:txBody>
        </p:sp>
        <p:sp>
          <p:nvSpPr>
            <p:cNvPr id="116" name="テキスト ボックス 115"/>
            <p:cNvSpPr txBox="1"/>
            <p:nvPr/>
          </p:nvSpPr>
          <p:spPr>
            <a:xfrm>
              <a:off x="4975194" y="3109840"/>
              <a:ext cx="763373" cy="646331"/>
            </a:xfrm>
            <a:prstGeom prst="rect">
              <a:avLst/>
            </a:prstGeom>
            <a:noFill/>
          </p:spPr>
          <p:txBody>
            <a:bodyPr wrap="square" rtlCol="0">
              <a:spAutoFit/>
            </a:bodyPr>
            <a:lstStyle/>
            <a:p>
              <a:r>
                <a:rPr kumimoji="1" lang="en-US" altLang="ja-JP" sz="1200" dirty="0"/>
                <a:t>R: 248</a:t>
              </a:r>
            </a:p>
            <a:p>
              <a:r>
                <a:rPr lang="en-US" altLang="ja-JP" sz="1200" dirty="0"/>
                <a:t>G: 215</a:t>
              </a:r>
            </a:p>
            <a:p>
              <a:r>
                <a:rPr lang="en-US" altLang="ja-JP" sz="1200" dirty="0"/>
                <a:t>B: 133</a:t>
              </a:r>
            </a:p>
          </p:txBody>
        </p:sp>
        <p:sp>
          <p:nvSpPr>
            <p:cNvPr id="117" name="テキスト ボックス 116"/>
            <p:cNvSpPr txBox="1"/>
            <p:nvPr/>
          </p:nvSpPr>
          <p:spPr>
            <a:xfrm>
              <a:off x="7981696" y="3109840"/>
              <a:ext cx="763373" cy="646331"/>
            </a:xfrm>
            <a:prstGeom prst="rect">
              <a:avLst/>
            </a:prstGeom>
            <a:noFill/>
          </p:spPr>
          <p:txBody>
            <a:bodyPr wrap="square" rtlCol="0">
              <a:spAutoFit/>
            </a:bodyPr>
            <a:lstStyle/>
            <a:p>
              <a:r>
                <a:rPr kumimoji="1" lang="en-US" altLang="ja-JP" sz="1200" dirty="0">
                  <a:solidFill>
                    <a:srgbClr val="FFFFFF"/>
                  </a:solidFill>
                </a:rPr>
                <a:t>R: 155</a:t>
              </a:r>
            </a:p>
            <a:p>
              <a:r>
                <a:rPr lang="en-US" altLang="ja-JP" sz="1200" dirty="0">
                  <a:solidFill>
                    <a:srgbClr val="FFFFFF"/>
                  </a:solidFill>
                </a:rPr>
                <a:t>G: 172</a:t>
              </a:r>
            </a:p>
            <a:p>
              <a:r>
                <a:rPr lang="en-US" altLang="ja-JP" sz="1200" dirty="0">
                  <a:solidFill>
                    <a:srgbClr val="FFFFFF"/>
                  </a:solidFill>
                </a:rPr>
                <a:t>B: 181</a:t>
              </a:r>
            </a:p>
          </p:txBody>
        </p:sp>
        <p:sp>
          <p:nvSpPr>
            <p:cNvPr id="118" name="正方形/長方形 117"/>
            <p:cNvSpPr/>
            <p:nvPr/>
          </p:nvSpPr>
          <p:spPr>
            <a:xfrm>
              <a:off x="6987427" y="3998097"/>
              <a:ext cx="811952" cy="811952"/>
            </a:xfrm>
            <a:prstGeom prst="rect">
              <a:avLst/>
            </a:prstGeom>
            <a:solidFill>
              <a:srgbClr val="ECBA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19" name="正方形/長方形 118"/>
            <p:cNvSpPr/>
            <p:nvPr/>
          </p:nvSpPr>
          <p:spPr>
            <a:xfrm>
              <a:off x="3980924" y="3998097"/>
              <a:ext cx="811952" cy="811952"/>
            </a:xfrm>
            <a:prstGeom prst="rect">
              <a:avLst/>
            </a:prstGeom>
            <a:solidFill>
              <a:srgbClr val="99ACC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5979575" y="3998097"/>
              <a:ext cx="811952" cy="811952"/>
            </a:xfrm>
            <a:prstGeom prst="rect">
              <a:avLst/>
            </a:prstGeom>
            <a:solidFill>
              <a:srgbClr val="96B9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981696" y="3998097"/>
              <a:ext cx="811952" cy="811952"/>
            </a:xfrm>
            <a:prstGeom prst="rect">
              <a:avLst/>
            </a:prstGeom>
            <a:solidFill>
              <a:srgbClr val="BCC9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4975194" y="3998097"/>
              <a:ext cx="811952" cy="811952"/>
            </a:xfrm>
            <a:prstGeom prst="rect">
              <a:avLst/>
            </a:prstGeom>
            <a:solidFill>
              <a:srgbClr val="FBE5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3" name="テキスト ボックス 122"/>
            <p:cNvSpPr txBox="1"/>
            <p:nvPr/>
          </p:nvSpPr>
          <p:spPr>
            <a:xfrm>
              <a:off x="3980924" y="4011976"/>
              <a:ext cx="763373" cy="646331"/>
            </a:xfrm>
            <a:prstGeom prst="rect">
              <a:avLst/>
            </a:prstGeom>
            <a:noFill/>
          </p:spPr>
          <p:txBody>
            <a:bodyPr wrap="square" rtlCol="0">
              <a:spAutoFit/>
            </a:bodyPr>
            <a:lstStyle/>
            <a:p>
              <a:r>
                <a:rPr kumimoji="1" lang="en-US" altLang="ja-JP" sz="1200" dirty="0"/>
                <a:t>R: 153</a:t>
              </a:r>
            </a:p>
            <a:p>
              <a:r>
                <a:rPr lang="en-US" altLang="ja-JP" sz="1200" dirty="0"/>
                <a:t>G: 172</a:t>
              </a:r>
            </a:p>
            <a:p>
              <a:r>
                <a:rPr lang="en-US" altLang="ja-JP" sz="1200" dirty="0"/>
                <a:t>B: 196</a:t>
              </a:r>
            </a:p>
          </p:txBody>
        </p:sp>
        <p:sp>
          <p:nvSpPr>
            <p:cNvPr id="124" name="テキスト ボックス 123"/>
            <p:cNvSpPr txBox="1"/>
            <p:nvPr/>
          </p:nvSpPr>
          <p:spPr>
            <a:xfrm>
              <a:off x="5979575" y="4011976"/>
              <a:ext cx="763373" cy="646331"/>
            </a:xfrm>
            <a:prstGeom prst="rect">
              <a:avLst/>
            </a:prstGeom>
            <a:noFill/>
          </p:spPr>
          <p:txBody>
            <a:bodyPr wrap="square" rtlCol="0">
              <a:spAutoFit/>
            </a:bodyPr>
            <a:lstStyle/>
            <a:p>
              <a:r>
                <a:rPr kumimoji="1" lang="en-US" altLang="ja-JP" sz="1200" dirty="0"/>
                <a:t>R: 150</a:t>
              </a:r>
            </a:p>
            <a:p>
              <a:r>
                <a:rPr lang="en-US" altLang="ja-JP" sz="1200" dirty="0"/>
                <a:t>G: 185</a:t>
              </a:r>
            </a:p>
            <a:p>
              <a:r>
                <a:rPr lang="en-US" altLang="ja-JP" sz="1200" dirty="0"/>
                <a:t>B: 171</a:t>
              </a:r>
            </a:p>
          </p:txBody>
        </p:sp>
        <p:sp>
          <p:nvSpPr>
            <p:cNvPr id="125" name="テキスト ボックス 124"/>
            <p:cNvSpPr txBox="1"/>
            <p:nvPr/>
          </p:nvSpPr>
          <p:spPr>
            <a:xfrm>
              <a:off x="6987427" y="4011976"/>
              <a:ext cx="763373" cy="646331"/>
            </a:xfrm>
            <a:prstGeom prst="rect">
              <a:avLst/>
            </a:prstGeom>
            <a:noFill/>
          </p:spPr>
          <p:txBody>
            <a:bodyPr wrap="square" rtlCol="0">
              <a:spAutoFit/>
            </a:bodyPr>
            <a:lstStyle/>
            <a:p>
              <a:r>
                <a:rPr kumimoji="1" lang="en-US" altLang="ja-JP" sz="1200" dirty="0"/>
                <a:t>R: 236</a:t>
              </a:r>
            </a:p>
            <a:p>
              <a:r>
                <a:rPr lang="en-US" altLang="ja-JP" sz="1200" dirty="0"/>
                <a:t>G: 186</a:t>
              </a:r>
            </a:p>
            <a:p>
              <a:r>
                <a:rPr lang="en-US" altLang="ja-JP" sz="1200" dirty="0"/>
                <a:t>B: 155</a:t>
              </a:r>
            </a:p>
          </p:txBody>
        </p:sp>
        <p:sp>
          <p:nvSpPr>
            <p:cNvPr id="126" name="テキスト ボックス 125"/>
            <p:cNvSpPr txBox="1"/>
            <p:nvPr/>
          </p:nvSpPr>
          <p:spPr>
            <a:xfrm>
              <a:off x="4975194" y="4011976"/>
              <a:ext cx="763373" cy="646331"/>
            </a:xfrm>
            <a:prstGeom prst="rect">
              <a:avLst/>
            </a:prstGeom>
            <a:noFill/>
          </p:spPr>
          <p:txBody>
            <a:bodyPr wrap="square" rtlCol="0">
              <a:spAutoFit/>
            </a:bodyPr>
            <a:lstStyle/>
            <a:p>
              <a:r>
                <a:rPr kumimoji="1" lang="en-US" altLang="ja-JP" sz="1200" dirty="0"/>
                <a:t>R: 251</a:t>
              </a:r>
            </a:p>
            <a:p>
              <a:r>
                <a:rPr lang="en-US" altLang="ja-JP" sz="1200" dirty="0"/>
                <a:t>G: 229</a:t>
              </a:r>
            </a:p>
            <a:p>
              <a:r>
                <a:rPr lang="en-US" altLang="ja-JP" sz="1200" dirty="0"/>
                <a:t>B: 176</a:t>
              </a:r>
            </a:p>
          </p:txBody>
        </p:sp>
        <p:sp>
          <p:nvSpPr>
            <p:cNvPr id="127" name="テキスト ボックス 126"/>
            <p:cNvSpPr txBox="1"/>
            <p:nvPr/>
          </p:nvSpPr>
          <p:spPr>
            <a:xfrm>
              <a:off x="7981696" y="4011976"/>
              <a:ext cx="763373" cy="646331"/>
            </a:xfrm>
            <a:prstGeom prst="rect">
              <a:avLst/>
            </a:prstGeom>
            <a:noFill/>
          </p:spPr>
          <p:txBody>
            <a:bodyPr wrap="square" rtlCol="0">
              <a:spAutoFit/>
            </a:bodyPr>
            <a:lstStyle/>
            <a:p>
              <a:r>
                <a:rPr kumimoji="1" lang="en-US" altLang="ja-JP" sz="1200" dirty="0"/>
                <a:t>R: 188</a:t>
              </a:r>
            </a:p>
            <a:p>
              <a:r>
                <a:rPr lang="en-US" altLang="ja-JP" sz="1200" dirty="0"/>
                <a:t>G: 201</a:t>
              </a:r>
            </a:p>
            <a:p>
              <a:r>
                <a:rPr lang="en-US" altLang="ja-JP" sz="1200" dirty="0"/>
                <a:t>B: 208</a:t>
              </a:r>
            </a:p>
          </p:txBody>
        </p:sp>
        <p:sp>
          <p:nvSpPr>
            <p:cNvPr id="128" name="正方形/長方形 127"/>
            <p:cNvSpPr/>
            <p:nvPr/>
          </p:nvSpPr>
          <p:spPr>
            <a:xfrm>
              <a:off x="6987427" y="4907173"/>
              <a:ext cx="811952" cy="811952"/>
            </a:xfrm>
            <a:prstGeom prst="rect">
              <a:avLst/>
            </a:prstGeom>
            <a:solidFill>
              <a:srgbClr val="F6DE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3980924" y="4907173"/>
              <a:ext cx="811952" cy="811952"/>
            </a:xfrm>
            <a:prstGeom prst="rect">
              <a:avLst/>
            </a:prstGeom>
            <a:solidFill>
              <a:srgbClr val="CCD6E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5979575" y="4907173"/>
              <a:ext cx="811952" cy="811952"/>
            </a:xfrm>
            <a:prstGeom prst="rect">
              <a:avLst/>
            </a:prstGeom>
            <a:solidFill>
              <a:srgbClr val="CBDC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81696" y="4907173"/>
              <a:ext cx="811952" cy="811952"/>
            </a:xfrm>
            <a:prstGeom prst="rect">
              <a:avLst/>
            </a:prstGeom>
            <a:solidFill>
              <a:srgbClr val="DEE5E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4975194" y="4907173"/>
              <a:ext cx="811952" cy="811952"/>
            </a:xfrm>
            <a:prstGeom prst="rect">
              <a:avLst/>
            </a:prstGeom>
            <a:solidFill>
              <a:srgbClr val="FDF3D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33" name="テキスト ボックス 132"/>
            <p:cNvSpPr txBox="1"/>
            <p:nvPr/>
          </p:nvSpPr>
          <p:spPr>
            <a:xfrm>
              <a:off x="3980924" y="4900232"/>
              <a:ext cx="763373" cy="646331"/>
            </a:xfrm>
            <a:prstGeom prst="rect">
              <a:avLst/>
            </a:prstGeom>
            <a:noFill/>
          </p:spPr>
          <p:txBody>
            <a:bodyPr wrap="square" rtlCol="0">
              <a:spAutoFit/>
            </a:bodyPr>
            <a:lstStyle/>
            <a:p>
              <a:r>
                <a:rPr kumimoji="1" lang="en-US" altLang="ja-JP" sz="1200" dirty="0"/>
                <a:t>R: 204</a:t>
              </a:r>
            </a:p>
            <a:p>
              <a:r>
                <a:rPr lang="en-US" altLang="ja-JP" sz="1200" dirty="0"/>
                <a:t>G: 214</a:t>
              </a:r>
            </a:p>
            <a:p>
              <a:r>
                <a:rPr lang="en-US" altLang="ja-JP" sz="1200" dirty="0"/>
                <a:t>B: 226</a:t>
              </a:r>
            </a:p>
          </p:txBody>
        </p:sp>
        <p:sp>
          <p:nvSpPr>
            <p:cNvPr id="134" name="テキスト ボックス 133"/>
            <p:cNvSpPr txBox="1"/>
            <p:nvPr/>
          </p:nvSpPr>
          <p:spPr>
            <a:xfrm>
              <a:off x="5979575" y="4900232"/>
              <a:ext cx="763373" cy="646331"/>
            </a:xfrm>
            <a:prstGeom prst="rect">
              <a:avLst/>
            </a:prstGeom>
            <a:noFill/>
          </p:spPr>
          <p:txBody>
            <a:bodyPr wrap="square" rtlCol="0">
              <a:spAutoFit/>
            </a:bodyPr>
            <a:lstStyle/>
            <a:p>
              <a:r>
                <a:rPr kumimoji="1" lang="en-US" altLang="ja-JP" sz="1200" dirty="0"/>
                <a:t>R: 203</a:t>
              </a:r>
            </a:p>
            <a:p>
              <a:r>
                <a:rPr lang="en-US" altLang="ja-JP" sz="1200" dirty="0"/>
                <a:t>G: 220</a:t>
              </a:r>
            </a:p>
            <a:p>
              <a:r>
                <a:rPr lang="en-US" altLang="ja-JP" sz="1200" dirty="0"/>
                <a:t>B: 213</a:t>
              </a:r>
            </a:p>
          </p:txBody>
        </p:sp>
        <p:sp>
          <p:nvSpPr>
            <p:cNvPr id="135" name="テキスト ボックス 134"/>
            <p:cNvSpPr txBox="1"/>
            <p:nvPr/>
          </p:nvSpPr>
          <p:spPr>
            <a:xfrm>
              <a:off x="6987427" y="4900232"/>
              <a:ext cx="763373" cy="646331"/>
            </a:xfrm>
            <a:prstGeom prst="rect">
              <a:avLst/>
            </a:prstGeom>
            <a:noFill/>
          </p:spPr>
          <p:txBody>
            <a:bodyPr wrap="square" rtlCol="0">
              <a:spAutoFit/>
            </a:bodyPr>
            <a:lstStyle/>
            <a:p>
              <a:r>
                <a:rPr kumimoji="1" lang="en-US" altLang="ja-JP" sz="1200" dirty="0"/>
                <a:t>R: 246</a:t>
              </a:r>
            </a:p>
            <a:p>
              <a:r>
                <a:rPr lang="en-US" altLang="ja-JP" sz="1200" dirty="0"/>
                <a:t>G: 222</a:t>
              </a:r>
            </a:p>
            <a:p>
              <a:r>
                <a:rPr lang="en-US" altLang="ja-JP" sz="1200" dirty="0"/>
                <a:t>B: 205</a:t>
              </a:r>
            </a:p>
          </p:txBody>
        </p:sp>
        <p:sp>
          <p:nvSpPr>
            <p:cNvPr id="136" name="テキスト ボックス 135"/>
            <p:cNvSpPr txBox="1"/>
            <p:nvPr/>
          </p:nvSpPr>
          <p:spPr>
            <a:xfrm>
              <a:off x="4975194" y="4900232"/>
              <a:ext cx="763373" cy="646331"/>
            </a:xfrm>
            <a:prstGeom prst="rect">
              <a:avLst/>
            </a:prstGeom>
            <a:noFill/>
          </p:spPr>
          <p:txBody>
            <a:bodyPr wrap="square" rtlCol="0">
              <a:spAutoFit/>
            </a:bodyPr>
            <a:lstStyle/>
            <a:p>
              <a:r>
                <a:rPr kumimoji="1" lang="en-US" altLang="ja-JP" sz="1200" dirty="0"/>
                <a:t>R: 253</a:t>
              </a:r>
            </a:p>
            <a:p>
              <a:r>
                <a:rPr lang="en-US" altLang="ja-JP" sz="1200" dirty="0"/>
                <a:t>G: 243</a:t>
              </a:r>
            </a:p>
            <a:p>
              <a:r>
                <a:rPr lang="en-US" altLang="ja-JP" sz="1200" dirty="0"/>
                <a:t>B: 217</a:t>
              </a:r>
            </a:p>
          </p:txBody>
        </p:sp>
        <p:sp>
          <p:nvSpPr>
            <p:cNvPr id="137" name="テキスト ボックス 136"/>
            <p:cNvSpPr txBox="1"/>
            <p:nvPr/>
          </p:nvSpPr>
          <p:spPr>
            <a:xfrm>
              <a:off x="7981696" y="4900232"/>
              <a:ext cx="763373" cy="646331"/>
            </a:xfrm>
            <a:prstGeom prst="rect">
              <a:avLst/>
            </a:prstGeom>
            <a:noFill/>
          </p:spPr>
          <p:txBody>
            <a:bodyPr wrap="square" rtlCol="0">
              <a:spAutoFit/>
            </a:bodyPr>
            <a:lstStyle/>
            <a:p>
              <a:r>
                <a:rPr kumimoji="1" lang="en-US" altLang="ja-JP" sz="1200" dirty="0"/>
                <a:t>R: 222</a:t>
              </a:r>
            </a:p>
            <a:p>
              <a:r>
                <a:rPr lang="en-US" altLang="ja-JP" sz="1200" dirty="0"/>
                <a:t>G: 229</a:t>
              </a:r>
            </a:p>
            <a:p>
              <a:r>
                <a:rPr lang="en-US" altLang="ja-JP" sz="1200" dirty="0"/>
                <a:t>B: 233</a:t>
              </a:r>
            </a:p>
          </p:txBody>
        </p:sp>
        <p:sp>
          <p:nvSpPr>
            <p:cNvPr id="138" name="テキスト ボックス 137"/>
            <p:cNvSpPr txBox="1"/>
            <p:nvPr/>
          </p:nvSpPr>
          <p:spPr>
            <a:xfrm>
              <a:off x="296722" y="1513746"/>
              <a:ext cx="645174" cy="276999"/>
            </a:xfrm>
            <a:prstGeom prst="rect">
              <a:avLst/>
            </a:prstGeom>
            <a:noFill/>
          </p:spPr>
          <p:txBody>
            <a:bodyPr wrap="square" rtlCol="0">
              <a:spAutoFit/>
            </a:bodyPr>
            <a:lstStyle/>
            <a:p>
              <a:r>
                <a:rPr kumimoji="1" lang="en-US" altLang="ja-JP" sz="1200" dirty="0"/>
                <a:t>100%</a:t>
              </a:r>
              <a:endParaRPr lang="en-US" altLang="ja-JP" sz="1200" dirty="0"/>
            </a:p>
          </p:txBody>
        </p:sp>
        <p:sp>
          <p:nvSpPr>
            <p:cNvPr id="139" name="テキスト ボックス 138"/>
            <p:cNvSpPr txBox="1"/>
            <p:nvPr/>
          </p:nvSpPr>
          <p:spPr>
            <a:xfrm>
              <a:off x="296722" y="2457523"/>
              <a:ext cx="645174" cy="276999"/>
            </a:xfrm>
            <a:prstGeom prst="rect">
              <a:avLst/>
            </a:prstGeom>
            <a:noFill/>
          </p:spPr>
          <p:txBody>
            <a:bodyPr wrap="square" rtlCol="0">
              <a:spAutoFit/>
            </a:bodyPr>
            <a:lstStyle/>
            <a:p>
              <a:r>
                <a:rPr kumimoji="1" lang="en-US" altLang="ja-JP" sz="1200" dirty="0"/>
                <a:t>80%</a:t>
              </a:r>
              <a:endParaRPr lang="en-US" altLang="ja-JP" sz="1200" dirty="0"/>
            </a:p>
          </p:txBody>
        </p:sp>
        <p:sp>
          <p:nvSpPr>
            <p:cNvPr id="140" name="テキスト ボックス 139"/>
            <p:cNvSpPr txBox="1"/>
            <p:nvPr/>
          </p:nvSpPr>
          <p:spPr>
            <a:xfrm>
              <a:off x="296722" y="3324965"/>
              <a:ext cx="645174" cy="276999"/>
            </a:xfrm>
            <a:prstGeom prst="rect">
              <a:avLst/>
            </a:prstGeom>
            <a:noFill/>
          </p:spPr>
          <p:txBody>
            <a:bodyPr wrap="square" rtlCol="0">
              <a:spAutoFit/>
            </a:bodyPr>
            <a:lstStyle/>
            <a:p>
              <a:r>
                <a:rPr kumimoji="1" lang="en-US" altLang="ja-JP" sz="1200" dirty="0"/>
                <a:t>60%</a:t>
              </a:r>
              <a:endParaRPr lang="en-US" altLang="ja-JP" sz="1200" dirty="0"/>
            </a:p>
          </p:txBody>
        </p:sp>
        <p:sp>
          <p:nvSpPr>
            <p:cNvPr id="141" name="テキスト ボックス 140"/>
            <p:cNvSpPr txBox="1"/>
            <p:nvPr/>
          </p:nvSpPr>
          <p:spPr>
            <a:xfrm>
              <a:off x="296722" y="4199347"/>
              <a:ext cx="645174" cy="276999"/>
            </a:xfrm>
            <a:prstGeom prst="rect">
              <a:avLst/>
            </a:prstGeom>
            <a:noFill/>
          </p:spPr>
          <p:txBody>
            <a:bodyPr wrap="square" rtlCol="0">
              <a:spAutoFit/>
            </a:bodyPr>
            <a:lstStyle/>
            <a:p>
              <a:r>
                <a:rPr kumimoji="1" lang="en-US" altLang="ja-JP" sz="1200" dirty="0"/>
                <a:t>40%</a:t>
              </a:r>
              <a:endParaRPr lang="en-US" altLang="ja-JP" sz="1200" dirty="0"/>
            </a:p>
          </p:txBody>
        </p:sp>
        <p:sp>
          <p:nvSpPr>
            <p:cNvPr id="142" name="テキスト ボックス 141"/>
            <p:cNvSpPr txBox="1"/>
            <p:nvPr/>
          </p:nvSpPr>
          <p:spPr>
            <a:xfrm>
              <a:off x="296722" y="5094547"/>
              <a:ext cx="645174" cy="276999"/>
            </a:xfrm>
            <a:prstGeom prst="rect">
              <a:avLst/>
            </a:prstGeom>
            <a:noFill/>
          </p:spPr>
          <p:txBody>
            <a:bodyPr wrap="square" rtlCol="0">
              <a:spAutoFit/>
            </a:bodyPr>
            <a:lstStyle/>
            <a:p>
              <a:r>
                <a:rPr kumimoji="1" lang="en-US" altLang="ja-JP" sz="1200" dirty="0"/>
                <a:t>20%</a:t>
              </a:r>
              <a:endParaRPr lang="en-US" altLang="ja-JP" sz="1200" dirty="0"/>
            </a:p>
          </p:txBody>
        </p:sp>
        <p:sp>
          <p:nvSpPr>
            <p:cNvPr id="143" name="正方形/長方形 142"/>
            <p:cNvSpPr/>
            <p:nvPr/>
          </p:nvSpPr>
          <p:spPr>
            <a:xfrm>
              <a:off x="1998037" y="1284741"/>
              <a:ext cx="811952" cy="811952"/>
            </a:xfrm>
            <a:prstGeom prst="rect">
              <a:avLst/>
            </a:prstGeom>
            <a:solidFill>
              <a:srgbClr val="004F9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4" name="正方形/長方形 143"/>
            <p:cNvSpPr/>
            <p:nvPr/>
          </p:nvSpPr>
          <p:spPr>
            <a:xfrm>
              <a:off x="1005266" y="1284741"/>
              <a:ext cx="811952" cy="81195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5" name="正方形/長方形 144"/>
            <p:cNvSpPr/>
            <p:nvPr/>
          </p:nvSpPr>
          <p:spPr>
            <a:xfrm>
              <a:off x="2992307" y="1284741"/>
              <a:ext cx="811952" cy="811952"/>
            </a:xfrm>
            <a:prstGeom prst="rect">
              <a:avLst/>
            </a:prstGeom>
            <a:solidFill>
              <a:srgbClr val="FFEE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46" name="テキスト ボックス 145"/>
            <p:cNvSpPr txBox="1"/>
            <p:nvPr/>
          </p:nvSpPr>
          <p:spPr>
            <a:xfrm>
              <a:off x="1998037" y="1298620"/>
              <a:ext cx="763373" cy="646331"/>
            </a:xfrm>
            <a:prstGeom prst="rect">
              <a:avLst/>
            </a:prstGeom>
            <a:noFill/>
          </p:spPr>
          <p:txBody>
            <a:bodyPr wrap="square" rtlCol="0">
              <a:spAutoFit/>
            </a:bodyPr>
            <a:lstStyle/>
            <a:p>
              <a:r>
                <a:rPr kumimoji="1" lang="en-US" altLang="ja-JP" sz="1200" dirty="0">
                  <a:solidFill>
                    <a:srgbClr val="FFFFFF"/>
                  </a:solidFill>
                </a:rPr>
                <a:t>R: 0</a:t>
              </a:r>
            </a:p>
            <a:p>
              <a:r>
                <a:rPr lang="en-US" altLang="ja-JP" sz="1200" dirty="0">
                  <a:solidFill>
                    <a:srgbClr val="FFFFFF"/>
                  </a:solidFill>
                </a:rPr>
                <a:t>G: 79</a:t>
              </a:r>
            </a:p>
            <a:p>
              <a:r>
                <a:rPr lang="en-US" altLang="ja-JP" sz="1200" dirty="0">
                  <a:solidFill>
                    <a:srgbClr val="FFFFFF"/>
                  </a:solidFill>
                </a:rPr>
                <a:t>B: 155</a:t>
              </a:r>
            </a:p>
          </p:txBody>
        </p:sp>
        <p:sp>
          <p:nvSpPr>
            <p:cNvPr id="147" name="テキスト ボックス 146"/>
            <p:cNvSpPr txBox="1"/>
            <p:nvPr/>
          </p:nvSpPr>
          <p:spPr>
            <a:xfrm>
              <a:off x="1005266" y="1298620"/>
              <a:ext cx="763373" cy="646331"/>
            </a:xfrm>
            <a:prstGeom prst="rect">
              <a:avLst/>
            </a:prstGeom>
            <a:noFill/>
          </p:spPr>
          <p:txBody>
            <a:bodyPr wrap="square" rtlCol="0">
              <a:spAutoFit/>
            </a:bodyPr>
            <a:lstStyle/>
            <a:p>
              <a:r>
                <a:rPr kumimoji="1" lang="en-US" altLang="ja-JP" sz="1200" dirty="0">
                  <a:solidFill>
                    <a:srgbClr val="FFFFFF"/>
                  </a:solidFill>
                </a:rPr>
                <a:t>R: 0</a:t>
              </a:r>
            </a:p>
            <a:p>
              <a:r>
                <a:rPr lang="en-US" altLang="ja-JP" sz="1200" dirty="0">
                  <a:solidFill>
                    <a:srgbClr val="FFFFFF"/>
                  </a:solidFill>
                </a:rPr>
                <a:t>G: 0</a:t>
              </a:r>
            </a:p>
            <a:p>
              <a:r>
                <a:rPr lang="en-US" altLang="ja-JP" sz="1200" dirty="0">
                  <a:solidFill>
                    <a:srgbClr val="FFFFFF"/>
                  </a:solidFill>
                </a:rPr>
                <a:t>B: 0</a:t>
              </a:r>
            </a:p>
          </p:txBody>
        </p:sp>
        <p:sp>
          <p:nvSpPr>
            <p:cNvPr id="148" name="テキスト ボックス 147"/>
            <p:cNvSpPr txBox="1"/>
            <p:nvPr/>
          </p:nvSpPr>
          <p:spPr>
            <a:xfrm>
              <a:off x="2992307" y="1298620"/>
              <a:ext cx="763373" cy="646331"/>
            </a:xfrm>
            <a:prstGeom prst="rect">
              <a:avLst/>
            </a:prstGeom>
            <a:noFill/>
          </p:spPr>
          <p:txBody>
            <a:bodyPr wrap="square" rtlCol="0">
              <a:spAutoFit/>
            </a:bodyPr>
            <a:lstStyle/>
            <a:p>
              <a:r>
                <a:rPr kumimoji="1" lang="en-US" altLang="ja-JP" sz="1200" dirty="0">
                  <a:solidFill>
                    <a:srgbClr val="000000"/>
                  </a:solidFill>
                </a:rPr>
                <a:t>R: 255</a:t>
              </a:r>
            </a:p>
            <a:p>
              <a:r>
                <a:rPr lang="en-US" altLang="ja-JP" sz="1200" dirty="0">
                  <a:solidFill>
                    <a:srgbClr val="000000"/>
                  </a:solidFill>
                </a:rPr>
                <a:t>G: 238</a:t>
              </a:r>
            </a:p>
            <a:p>
              <a:r>
                <a:rPr lang="en-US" altLang="ja-JP" sz="1200" dirty="0">
                  <a:solidFill>
                    <a:srgbClr val="000000"/>
                  </a:solidFill>
                </a:rPr>
                <a:t>B: 0</a:t>
              </a:r>
            </a:p>
          </p:txBody>
        </p:sp>
        <p:sp>
          <p:nvSpPr>
            <p:cNvPr id="149" name="正方形/長方形 148"/>
            <p:cNvSpPr/>
            <p:nvPr/>
          </p:nvSpPr>
          <p:spPr>
            <a:xfrm>
              <a:off x="1005266" y="2186883"/>
              <a:ext cx="811952" cy="811952"/>
            </a:xfrm>
            <a:prstGeom prst="rect">
              <a:avLst/>
            </a:prstGeom>
            <a:solidFill>
              <a:srgbClr val="33333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0" name="テキスト ボックス 149"/>
            <p:cNvSpPr txBox="1"/>
            <p:nvPr/>
          </p:nvSpPr>
          <p:spPr>
            <a:xfrm>
              <a:off x="1005266" y="2200762"/>
              <a:ext cx="763373" cy="646331"/>
            </a:xfrm>
            <a:prstGeom prst="rect">
              <a:avLst/>
            </a:prstGeom>
            <a:noFill/>
          </p:spPr>
          <p:txBody>
            <a:bodyPr wrap="square" rtlCol="0">
              <a:spAutoFit/>
            </a:bodyPr>
            <a:lstStyle/>
            <a:p>
              <a:r>
                <a:rPr kumimoji="1" lang="en-US" altLang="ja-JP" sz="1200" dirty="0">
                  <a:solidFill>
                    <a:srgbClr val="FFFFFF"/>
                  </a:solidFill>
                </a:rPr>
                <a:t>R: 51</a:t>
              </a:r>
            </a:p>
            <a:p>
              <a:r>
                <a:rPr lang="en-US" altLang="ja-JP" sz="1200" dirty="0">
                  <a:solidFill>
                    <a:srgbClr val="FFFFFF"/>
                  </a:solidFill>
                </a:rPr>
                <a:t>G: 51</a:t>
              </a:r>
            </a:p>
            <a:p>
              <a:r>
                <a:rPr lang="en-US" altLang="ja-JP" sz="1200" dirty="0">
                  <a:solidFill>
                    <a:srgbClr val="FFFFFF"/>
                  </a:solidFill>
                </a:rPr>
                <a:t>B: 51</a:t>
              </a:r>
            </a:p>
          </p:txBody>
        </p:sp>
        <p:sp>
          <p:nvSpPr>
            <p:cNvPr id="151" name="正方形/長方形 150"/>
            <p:cNvSpPr/>
            <p:nvPr/>
          </p:nvSpPr>
          <p:spPr>
            <a:xfrm>
              <a:off x="1005266" y="3095961"/>
              <a:ext cx="811952" cy="811952"/>
            </a:xfrm>
            <a:prstGeom prst="rect">
              <a:avLst/>
            </a:prstGeom>
            <a:solidFill>
              <a:srgbClr val="66666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2" name="テキスト ボックス 151"/>
            <p:cNvSpPr txBox="1"/>
            <p:nvPr/>
          </p:nvSpPr>
          <p:spPr>
            <a:xfrm>
              <a:off x="1005266" y="3109840"/>
              <a:ext cx="763373" cy="646331"/>
            </a:xfrm>
            <a:prstGeom prst="rect">
              <a:avLst/>
            </a:prstGeom>
            <a:noFill/>
          </p:spPr>
          <p:txBody>
            <a:bodyPr wrap="square" rtlCol="0">
              <a:spAutoFit/>
            </a:bodyPr>
            <a:lstStyle/>
            <a:p>
              <a:r>
                <a:rPr kumimoji="1" lang="en-US" altLang="ja-JP" sz="1200" dirty="0">
                  <a:solidFill>
                    <a:srgbClr val="FFFFFF"/>
                  </a:solidFill>
                </a:rPr>
                <a:t>R: 102</a:t>
              </a:r>
            </a:p>
            <a:p>
              <a:r>
                <a:rPr lang="en-US" altLang="ja-JP" sz="1200" dirty="0">
                  <a:solidFill>
                    <a:srgbClr val="FFFFFF"/>
                  </a:solidFill>
                </a:rPr>
                <a:t>G: 102</a:t>
              </a:r>
            </a:p>
            <a:p>
              <a:r>
                <a:rPr lang="en-US" altLang="ja-JP" sz="1200" dirty="0">
                  <a:solidFill>
                    <a:srgbClr val="FFFFFF"/>
                  </a:solidFill>
                </a:rPr>
                <a:t>B: 102</a:t>
              </a:r>
            </a:p>
          </p:txBody>
        </p:sp>
        <p:sp>
          <p:nvSpPr>
            <p:cNvPr id="153" name="正方形/長方形 152"/>
            <p:cNvSpPr/>
            <p:nvPr/>
          </p:nvSpPr>
          <p:spPr>
            <a:xfrm>
              <a:off x="1005266" y="3998097"/>
              <a:ext cx="811952" cy="811952"/>
            </a:xfrm>
            <a:prstGeom prst="rect">
              <a:avLst/>
            </a:prstGeom>
            <a:solidFill>
              <a:srgbClr val="99999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4" name="テキスト ボックス 153"/>
            <p:cNvSpPr txBox="1"/>
            <p:nvPr/>
          </p:nvSpPr>
          <p:spPr>
            <a:xfrm>
              <a:off x="1005266" y="4011976"/>
              <a:ext cx="763373" cy="646331"/>
            </a:xfrm>
            <a:prstGeom prst="rect">
              <a:avLst/>
            </a:prstGeom>
            <a:noFill/>
          </p:spPr>
          <p:txBody>
            <a:bodyPr wrap="square" rtlCol="0">
              <a:spAutoFit/>
            </a:bodyPr>
            <a:lstStyle/>
            <a:p>
              <a:r>
                <a:rPr kumimoji="1" lang="en-US" altLang="ja-JP" sz="1200" dirty="0"/>
                <a:t>R: 153</a:t>
              </a:r>
            </a:p>
            <a:p>
              <a:r>
                <a:rPr lang="en-US" altLang="ja-JP" sz="1200" dirty="0"/>
                <a:t>G: 153</a:t>
              </a:r>
            </a:p>
            <a:p>
              <a:r>
                <a:rPr lang="en-US" altLang="ja-JP" sz="1200" dirty="0"/>
                <a:t>B: 153</a:t>
              </a:r>
            </a:p>
          </p:txBody>
        </p:sp>
        <p:sp>
          <p:nvSpPr>
            <p:cNvPr id="155" name="正方形/長方形 154"/>
            <p:cNvSpPr/>
            <p:nvPr/>
          </p:nvSpPr>
          <p:spPr>
            <a:xfrm>
              <a:off x="1005266" y="4907173"/>
              <a:ext cx="811952" cy="811952"/>
            </a:xfrm>
            <a:prstGeom prst="rect">
              <a:avLst/>
            </a:prstGeom>
            <a:solidFill>
              <a:srgbClr val="CCCC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56" name="テキスト ボックス 155"/>
            <p:cNvSpPr txBox="1"/>
            <p:nvPr/>
          </p:nvSpPr>
          <p:spPr>
            <a:xfrm>
              <a:off x="1005266" y="4900232"/>
              <a:ext cx="763373" cy="646331"/>
            </a:xfrm>
            <a:prstGeom prst="rect">
              <a:avLst/>
            </a:prstGeom>
            <a:noFill/>
          </p:spPr>
          <p:txBody>
            <a:bodyPr wrap="square" rtlCol="0">
              <a:spAutoFit/>
            </a:bodyPr>
            <a:lstStyle/>
            <a:p>
              <a:r>
                <a:rPr kumimoji="1" lang="en-US" altLang="ja-JP" sz="1200" dirty="0"/>
                <a:t>R: 204</a:t>
              </a:r>
            </a:p>
            <a:p>
              <a:r>
                <a:rPr lang="en-US" altLang="ja-JP" sz="1200" dirty="0"/>
                <a:t>G: 204</a:t>
              </a:r>
            </a:p>
            <a:p>
              <a:r>
                <a:rPr lang="en-US" altLang="ja-JP" sz="1200" dirty="0"/>
                <a:t>B: 204</a:t>
              </a:r>
            </a:p>
          </p:txBody>
        </p:sp>
      </p:grpSp>
    </p:spTree>
    <p:extLst>
      <p:ext uri="{BB962C8B-B14F-4D97-AF65-F5344CB8AC3E}">
        <p14:creationId xmlns:p14="http://schemas.microsoft.com/office/powerpoint/2010/main" val="205408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5</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en-US" altLang="ja-JP" dirty="0"/>
              <a:t>JDLA</a:t>
            </a:r>
            <a:r>
              <a:rPr lang="ja-JP" altLang="en-US" dirty="0"/>
              <a:t>の資格試験・検定</a:t>
            </a:r>
            <a:endParaRPr kumimoji="1" lang="ja-JP" altLang="en-US" dirty="0"/>
          </a:p>
        </p:txBody>
      </p:sp>
      <p:sp>
        <p:nvSpPr>
          <p:cNvPr id="18" name="コンテンツ プレースホルダー 2">
            <a:extLst>
              <a:ext uri="{FF2B5EF4-FFF2-40B4-BE49-F238E27FC236}">
                <a16:creationId xmlns:a16="http://schemas.microsoft.com/office/drawing/2014/main" id="{CC4077C4-5552-4DAE-AE84-724B46435FEA}"/>
              </a:ext>
            </a:extLst>
          </p:cNvPr>
          <p:cNvSpPr txBox="1">
            <a:spLocks/>
          </p:cNvSpPr>
          <p:nvPr/>
        </p:nvSpPr>
        <p:spPr>
          <a:xfrm>
            <a:off x="0" y="868312"/>
            <a:ext cx="9144000" cy="1204068"/>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深層学習・</a:t>
            </a:r>
            <a:r>
              <a:rPr lang="en-US" altLang="ja-JP" sz="2400" dirty="0"/>
              <a:t>AI</a:t>
            </a:r>
            <a:r>
              <a:rPr lang="ja-JP" altLang="en-US" sz="2400" dirty="0"/>
              <a:t>に関する資格試験・検定を実施</a:t>
            </a:r>
            <a:endParaRPr lang="en-US" altLang="ja-JP" sz="2400" dirty="0"/>
          </a:p>
          <a:p>
            <a:pPr lvl="1"/>
            <a:r>
              <a:rPr lang="ja-JP" altLang="en-US" sz="2000" dirty="0"/>
              <a:t>国内でセミナーは増えているが、</a:t>
            </a:r>
            <a:r>
              <a:rPr lang="en-US" altLang="ja-JP" sz="2000" dirty="0">
                <a:solidFill>
                  <a:srgbClr val="0070C0"/>
                </a:solidFill>
              </a:rPr>
              <a:t>AI</a:t>
            </a:r>
            <a:r>
              <a:rPr lang="ja-JP" altLang="en-US" sz="2000" dirty="0">
                <a:solidFill>
                  <a:srgbClr val="0070C0"/>
                </a:solidFill>
              </a:rPr>
              <a:t>の資格を正式に発足したのは先進的</a:t>
            </a:r>
            <a:endParaRPr lang="en-US" altLang="ja-JP" sz="2000" dirty="0">
              <a:solidFill>
                <a:srgbClr val="0070C0"/>
              </a:solidFill>
            </a:endParaRPr>
          </a:p>
          <a:p>
            <a:pPr lvl="1"/>
            <a:r>
              <a:rPr lang="en-US" altLang="ja-JP" sz="2000" dirty="0"/>
              <a:t>3</a:t>
            </a:r>
            <a:r>
              <a:rPr lang="ja-JP" altLang="en-US" sz="2000" dirty="0"/>
              <a:t>年で</a:t>
            </a:r>
            <a:r>
              <a:rPr lang="en-US" altLang="ja-JP" sz="2000" dirty="0"/>
              <a:t>G</a:t>
            </a:r>
            <a:r>
              <a:rPr lang="ja-JP" altLang="en-US" sz="2000" dirty="0"/>
              <a:t>検定受験者は累計</a:t>
            </a:r>
            <a:r>
              <a:rPr lang="en-US" altLang="ja-JP" sz="2000" dirty="0"/>
              <a:t>5</a:t>
            </a:r>
            <a:r>
              <a:rPr lang="ja-JP" altLang="en-US" sz="2000" dirty="0"/>
              <a:t>万人、</a:t>
            </a:r>
            <a:r>
              <a:rPr lang="en-US" altLang="ja-JP" sz="2000" dirty="0"/>
              <a:t>E</a:t>
            </a:r>
            <a:r>
              <a:rPr lang="ja-JP" altLang="en-US" sz="2000" dirty="0"/>
              <a:t>資格受験者は累計</a:t>
            </a:r>
            <a:r>
              <a:rPr lang="en-US" altLang="ja-JP" sz="2000" dirty="0"/>
              <a:t>4,000</a:t>
            </a:r>
            <a:r>
              <a:rPr lang="ja-JP" altLang="en-US" sz="2000" dirty="0"/>
              <a:t>人を突破</a:t>
            </a:r>
            <a:endParaRPr lang="en-US" altLang="ja-JP" sz="2000" dirty="0"/>
          </a:p>
        </p:txBody>
      </p:sp>
      <p:pic>
        <p:nvPicPr>
          <p:cNvPr id="19" name="Picture 2" descr="https://www.jdla.org/wp-content/uploads/2020/07/Screen-Shot-2020-07-22-at-17.38.32.png">
            <a:extLst>
              <a:ext uri="{FF2B5EF4-FFF2-40B4-BE49-F238E27FC236}">
                <a16:creationId xmlns:a16="http://schemas.microsoft.com/office/drawing/2014/main" id="{01DD24BA-1904-4A23-8527-1407DFFF22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1" y="2647262"/>
            <a:ext cx="3859262" cy="290539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s://www.jdla.org/wp-content/uploads/2020/07/Screen-Shot-2020-07-22-at-17.38.37.png">
            <a:extLst>
              <a:ext uri="{FF2B5EF4-FFF2-40B4-BE49-F238E27FC236}">
                <a16:creationId xmlns:a16="http://schemas.microsoft.com/office/drawing/2014/main" id="{3E4AE219-F433-461D-8B3D-3FA3CE86F3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0051" y="2469193"/>
            <a:ext cx="3301736" cy="3382265"/>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13922AA3-B6C6-4EF7-A265-C5D366BC34F9}"/>
              </a:ext>
            </a:extLst>
          </p:cNvPr>
          <p:cNvSpPr txBox="1"/>
          <p:nvPr/>
        </p:nvSpPr>
        <p:spPr>
          <a:xfrm>
            <a:off x="620956" y="2195110"/>
            <a:ext cx="3615069" cy="369332"/>
          </a:xfrm>
          <a:prstGeom prst="rect">
            <a:avLst/>
          </a:prstGeom>
          <a:noFill/>
        </p:spPr>
        <p:txBody>
          <a:bodyPr wrap="square" rtlCol="0">
            <a:spAutoFit/>
          </a:bodyPr>
          <a:lstStyle/>
          <a:p>
            <a:pPr algn="ctr"/>
            <a:r>
              <a:rPr lang="ja-JP" altLang="en-US" dirty="0"/>
              <a:t>ジェネラリスト向け検定（</a:t>
            </a:r>
            <a:r>
              <a:rPr lang="en-US" altLang="ja-JP" dirty="0"/>
              <a:t>G</a:t>
            </a:r>
            <a:r>
              <a:rPr lang="ja-JP" altLang="en-US" dirty="0"/>
              <a:t>検定）</a:t>
            </a:r>
            <a:endParaRPr kumimoji="1" lang="ja-JP" altLang="en-US" dirty="0"/>
          </a:p>
        </p:txBody>
      </p:sp>
      <p:sp>
        <p:nvSpPr>
          <p:cNvPr id="23" name="テキスト ボックス 22">
            <a:extLst>
              <a:ext uri="{FF2B5EF4-FFF2-40B4-BE49-F238E27FC236}">
                <a16:creationId xmlns:a16="http://schemas.microsoft.com/office/drawing/2014/main" id="{EC14201C-F519-48AF-BBB4-7CAAE92D9D42}"/>
              </a:ext>
            </a:extLst>
          </p:cNvPr>
          <p:cNvSpPr txBox="1"/>
          <p:nvPr/>
        </p:nvSpPr>
        <p:spPr>
          <a:xfrm>
            <a:off x="5184056" y="2195110"/>
            <a:ext cx="3139016" cy="369332"/>
          </a:xfrm>
          <a:prstGeom prst="rect">
            <a:avLst/>
          </a:prstGeom>
          <a:noFill/>
        </p:spPr>
        <p:txBody>
          <a:bodyPr wrap="square" rtlCol="0">
            <a:spAutoFit/>
          </a:bodyPr>
          <a:lstStyle/>
          <a:p>
            <a:pPr algn="ctr"/>
            <a:r>
              <a:rPr lang="ja-JP" altLang="en-US" dirty="0"/>
              <a:t>エンジニア向け資格（</a:t>
            </a:r>
            <a:r>
              <a:rPr lang="en-US" altLang="ja-JP" dirty="0"/>
              <a:t>E</a:t>
            </a:r>
            <a:r>
              <a:rPr lang="ja-JP" altLang="en-US" dirty="0"/>
              <a:t>資格）</a:t>
            </a:r>
            <a:endParaRPr kumimoji="1" lang="ja-JP" altLang="en-US" dirty="0"/>
          </a:p>
        </p:txBody>
      </p:sp>
      <p:sp>
        <p:nvSpPr>
          <p:cNvPr id="24" name="テキスト ボックス 23">
            <a:extLst>
              <a:ext uri="{FF2B5EF4-FFF2-40B4-BE49-F238E27FC236}">
                <a16:creationId xmlns:a16="http://schemas.microsoft.com/office/drawing/2014/main" id="{39D3767C-F03F-4CCC-B5E2-2AB434A7C9BE}"/>
              </a:ext>
            </a:extLst>
          </p:cNvPr>
          <p:cNvSpPr txBox="1"/>
          <p:nvPr/>
        </p:nvSpPr>
        <p:spPr>
          <a:xfrm>
            <a:off x="620956" y="5878940"/>
            <a:ext cx="3834265" cy="369332"/>
          </a:xfrm>
          <a:prstGeom prst="rect">
            <a:avLst/>
          </a:prstGeom>
          <a:noFill/>
        </p:spPr>
        <p:txBody>
          <a:bodyPr wrap="square" rtlCol="0">
            <a:spAutoFit/>
          </a:bodyPr>
          <a:lstStyle/>
          <a:p>
            <a:pPr algn="ctr"/>
            <a:r>
              <a:rPr lang="en-US" altLang="ja-JP" dirty="0"/>
              <a:t>4</a:t>
            </a:r>
            <a:r>
              <a:rPr lang="ja-JP" altLang="en-US" dirty="0"/>
              <a:t>か月に</a:t>
            </a:r>
            <a:r>
              <a:rPr lang="en-US" altLang="ja-JP" dirty="0"/>
              <a:t>1</a:t>
            </a:r>
            <a:r>
              <a:rPr lang="ja-JP" altLang="en-US" dirty="0"/>
              <a:t>度実施（</a:t>
            </a:r>
            <a:r>
              <a:rPr lang="en-US" altLang="ja-JP" dirty="0"/>
              <a:t>3</a:t>
            </a:r>
            <a:r>
              <a:rPr lang="ja-JP" altLang="en-US" dirty="0"/>
              <a:t>月／</a:t>
            </a:r>
            <a:r>
              <a:rPr lang="en-US" altLang="ja-JP" dirty="0"/>
              <a:t>7</a:t>
            </a:r>
            <a:r>
              <a:rPr lang="ja-JP" altLang="en-US" dirty="0"/>
              <a:t>月／</a:t>
            </a:r>
            <a:r>
              <a:rPr lang="en-US" altLang="ja-JP" dirty="0"/>
              <a:t>11</a:t>
            </a:r>
            <a:r>
              <a:rPr lang="ja-JP" altLang="en-US" dirty="0"/>
              <a:t>月）</a:t>
            </a:r>
            <a:endParaRPr kumimoji="1" lang="ja-JP" altLang="en-US" dirty="0"/>
          </a:p>
        </p:txBody>
      </p:sp>
      <p:sp>
        <p:nvSpPr>
          <p:cNvPr id="25" name="テキスト ボックス 24">
            <a:extLst>
              <a:ext uri="{FF2B5EF4-FFF2-40B4-BE49-F238E27FC236}">
                <a16:creationId xmlns:a16="http://schemas.microsoft.com/office/drawing/2014/main" id="{F71CF48F-9FAE-42AC-8754-5FDB4D0A78CB}"/>
              </a:ext>
            </a:extLst>
          </p:cNvPr>
          <p:cNvSpPr txBox="1"/>
          <p:nvPr/>
        </p:nvSpPr>
        <p:spPr>
          <a:xfrm>
            <a:off x="5090584" y="5878940"/>
            <a:ext cx="3761875" cy="369332"/>
          </a:xfrm>
          <a:prstGeom prst="rect">
            <a:avLst/>
          </a:prstGeom>
          <a:noFill/>
        </p:spPr>
        <p:txBody>
          <a:bodyPr wrap="square" rtlCol="0">
            <a:spAutoFit/>
          </a:bodyPr>
          <a:lstStyle/>
          <a:p>
            <a:pPr algn="ctr"/>
            <a:r>
              <a:rPr lang="en-US" altLang="ja-JP" dirty="0"/>
              <a:t>6</a:t>
            </a:r>
            <a:r>
              <a:rPr lang="ja-JP" altLang="en-US" dirty="0"/>
              <a:t>か月に</a:t>
            </a:r>
            <a:r>
              <a:rPr lang="en-US" altLang="ja-JP" dirty="0"/>
              <a:t>1</a:t>
            </a:r>
            <a:r>
              <a:rPr lang="ja-JP" altLang="en-US" dirty="0"/>
              <a:t>度実施（</a:t>
            </a:r>
            <a:r>
              <a:rPr lang="en-US" altLang="ja-JP" dirty="0"/>
              <a:t>2</a:t>
            </a:r>
            <a:r>
              <a:rPr lang="ja-JP" altLang="en-US" dirty="0"/>
              <a:t>月／</a:t>
            </a:r>
            <a:r>
              <a:rPr lang="en-US" altLang="ja-JP" dirty="0"/>
              <a:t>8</a:t>
            </a:r>
            <a:r>
              <a:rPr lang="ja-JP" altLang="en-US" dirty="0"/>
              <a:t>月）</a:t>
            </a:r>
            <a:endParaRPr kumimoji="1" lang="ja-JP" altLang="en-US" dirty="0"/>
          </a:p>
        </p:txBody>
      </p:sp>
      <p:sp>
        <p:nvSpPr>
          <p:cNvPr id="26" name="テキスト ボックス 25">
            <a:extLst>
              <a:ext uri="{FF2B5EF4-FFF2-40B4-BE49-F238E27FC236}">
                <a16:creationId xmlns:a16="http://schemas.microsoft.com/office/drawing/2014/main" id="{635ADE90-DC99-464E-84E7-39C665E6F32B}"/>
              </a:ext>
            </a:extLst>
          </p:cNvPr>
          <p:cNvSpPr txBox="1"/>
          <p:nvPr/>
        </p:nvSpPr>
        <p:spPr>
          <a:xfrm>
            <a:off x="4915326" y="3486037"/>
            <a:ext cx="2129453" cy="338554"/>
          </a:xfrm>
          <a:prstGeom prst="rect">
            <a:avLst/>
          </a:prstGeom>
          <a:noFill/>
        </p:spPr>
        <p:txBody>
          <a:bodyPr wrap="square" rtlCol="0">
            <a:spAutoFit/>
          </a:bodyPr>
          <a:lstStyle/>
          <a:p>
            <a:pPr algn="ctr"/>
            <a:r>
              <a:rPr lang="en-US" altLang="ja-JP" sz="1600" dirty="0"/>
              <a:t>※2020</a:t>
            </a:r>
            <a:r>
              <a:rPr lang="ja-JP" altLang="en-US" sz="1600" dirty="0"/>
              <a:t>年</a:t>
            </a:r>
            <a:r>
              <a:rPr lang="en-US" altLang="ja-JP" sz="1600" dirty="0"/>
              <a:t>8</a:t>
            </a:r>
            <a:r>
              <a:rPr lang="ja-JP" altLang="en-US" sz="1600" dirty="0"/>
              <a:t>月は中止</a:t>
            </a:r>
            <a:endParaRPr kumimoji="1" lang="ja-JP" altLang="en-US" sz="1600" dirty="0"/>
          </a:p>
        </p:txBody>
      </p:sp>
      <p:sp>
        <p:nvSpPr>
          <p:cNvPr id="27" name="テキスト ボックス 26">
            <a:extLst>
              <a:ext uri="{FF2B5EF4-FFF2-40B4-BE49-F238E27FC236}">
                <a16:creationId xmlns:a16="http://schemas.microsoft.com/office/drawing/2014/main" id="{6EBB63E0-5198-4077-A650-1511917BFAA7}"/>
              </a:ext>
            </a:extLst>
          </p:cNvPr>
          <p:cNvSpPr txBox="1"/>
          <p:nvPr/>
        </p:nvSpPr>
        <p:spPr>
          <a:xfrm>
            <a:off x="511357" y="5546522"/>
            <a:ext cx="3834265" cy="338554"/>
          </a:xfrm>
          <a:prstGeom prst="rect">
            <a:avLst/>
          </a:prstGeom>
          <a:noFill/>
        </p:spPr>
        <p:txBody>
          <a:bodyPr wrap="square" rtlCol="0">
            <a:spAutoFit/>
          </a:bodyPr>
          <a:lstStyle/>
          <a:p>
            <a:pPr algn="ctr"/>
            <a:r>
              <a:rPr lang="en-US" altLang="ja-JP" sz="1600" dirty="0"/>
              <a:t>※</a:t>
            </a:r>
            <a:r>
              <a:rPr lang="ja-JP" altLang="en-US" sz="1600" dirty="0"/>
              <a:t>統計検定受験者</a:t>
            </a:r>
            <a:r>
              <a:rPr lang="en-US" altLang="ja-JP" sz="1600" dirty="0"/>
              <a:t>7,000</a:t>
            </a:r>
            <a:r>
              <a:rPr lang="ja-JP" altLang="en-US" sz="1600" dirty="0"/>
              <a:t>人</a:t>
            </a:r>
            <a:r>
              <a:rPr lang="en-US" altLang="ja-JP" sz="1600" dirty="0"/>
              <a:t>(2019</a:t>
            </a:r>
            <a:r>
              <a:rPr lang="ja-JP" altLang="en-US" sz="1600" dirty="0"/>
              <a:t>年</a:t>
            </a:r>
            <a:r>
              <a:rPr lang="en-US" altLang="ja-JP" sz="1600" dirty="0"/>
              <a:t>11</a:t>
            </a:r>
            <a:r>
              <a:rPr lang="ja-JP" altLang="en-US" sz="1600" dirty="0"/>
              <a:t>月</a:t>
            </a:r>
            <a:r>
              <a:rPr lang="en-US" altLang="ja-JP" sz="1600" dirty="0"/>
              <a:t>)</a:t>
            </a:r>
            <a:endParaRPr kumimoji="1" lang="ja-JP" altLang="en-US" sz="1600" dirty="0"/>
          </a:p>
        </p:txBody>
      </p:sp>
      <p:sp>
        <p:nvSpPr>
          <p:cNvPr id="28" name="吹き出し: 角を丸めた四角形 27">
            <a:extLst>
              <a:ext uri="{FF2B5EF4-FFF2-40B4-BE49-F238E27FC236}">
                <a16:creationId xmlns:a16="http://schemas.microsoft.com/office/drawing/2014/main" id="{7BEBB7E7-38A8-486F-9285-5E40729C0AF1}"/>
              </a:ext>
            </a:extLst>
          </p:cNvPr>
          <p:cNvSpPr/>
          <p:nvPr/>
        </p:nvSpPr>
        <p:spPr>
          <a:xfrm>
            <a:off x="1431851" y="3237101"/>
            <a:ext cx="1585472" cy="325167"/>
          </a:xfrm>
          <a:prstGeom prst="wedgeRoundRectCallout">
            <a:avLst>
              <a:gd name="adj1" fmla="val 62455"/>
              <a:gd name="adj2" fmla="val 53545"/>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a:t>
            </a:r>
            <a:r>
              <a:rPr lang="en-US" altLang="ja-JP" sz="1600" dirty="0"/>
              <a:t>2,000</a:t>
            </a:r>
            <a:r>
              <a:rPr lang="ja-JP" altLang="en-US" sz="1600" dirty="0"/>
              <a:t>人超えた</a:t>
            </a:r>
            <a:endParaRPr kumimoji="1" lang="en-US" altLang="ja-JP" sz="1600" dirty="0"/>
          </a:p>
        </p:txBody>
      </p:sp>
      <p:sp>
        <p:nvSpPr>
          <p:cNvPr id="29" name="吹き出し: 角を丸めた四角形 28">
            <a:extLst>
              <a:ext uri="{FF2B5EF4-FFF2-40B4-BE49-F238E27FC236}">
                <a16:creationId xmlns:a16="http://schemas.microsoft.com/office/drawing/2014/main" id="{55EF6061-555D-4807-BB0A-479DF7B7E3C0}"/>
              </a:ext>
            </a:extLst>
          </p:cNvPr>
          <p:cNvSpPr/>
          <p:nvPr/>
        </p:nvSpPr>
        <p:spPr>
          <a:xfrm>
            <a:off x="6119695" y="3035307"/>
            <a:ext cx="1468918" cy="360191"/>
          </a:xfrm>
          <a:prstGeom prst="wedgeRoundRectCallout">
            <a:avLst>
              <a:gd name="adj1" fmla="val 73100"/>
              <a:gd name="adj2" fmla="val -2131"/>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a:t>
            </a:r>
            <a:r>
              <a:rPr lang="en-US" altLang="ja-JP" sz="1600" dirty="0"/>
              <a:t>,600</a:t>
            </a:r>
            <a:r>
              <a:rPr lang="ja-JP" altLang="en-US" sz="1600" dirty="0"/>
              <a:t>人超えた</a:t>
            </a:r>
            <a:endParaRPr kumimoji="1" lang="en-US" altLang="ja-JP" sz="1600" dirty="0"/>
          </a:p>
        </p:txBody>
      </p:sp>
      <p:sp>
        <p:nvSpPr>
          <p:cNvPr id="30" name="正方形/長方形 29">
            <a:extLst>
              <a:ext uri="{FF2B5EF4-FFF2-40B4-BE49-F238E27FC236}">
                <a16:creationId xmlns:a16="http://schemas.microsoft.com/office/drawing/2014/main" id="{C696F882-55B3-4C84-914E-5ECF3A8E5D67}"/>
              </a:ext>
            </a:extLst>
          </p:cNvPr>
          <p:cNvSpPr/>
          <p:nvPr/>
        </p:nvSpPr>
        <p:spPr>
          <a:xfrm>
            <a:off x="7968217" y="3207857"/>
            <a:ext cx="586143" cy="23638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1324</a:t>
            </a:r>
            <a:endParaRPr kumimoji="1" lang="ja-JP" altLang="en-US" sz="1400" dirty="0"/>
          </a:p>
        </p:txBody>
      </p:sp>
      <p:sp>
        <p:nvSpPr>
          <p:cNvPr id="31" name="正方形/長方形 30">
            <a:extLst>
              <a:ext uri="{FF2B5EF4-FFF2-40B4-BE49-F238E27FC236}">
                <a16:creationId xmlns:a16="http://schemas.microsoft.com/office/drawing/2014/main" id="{2132F3EE-5051-45BC-8927-58108EEDA090}"/>
              </a:ext>
            </a:extLst>
          </p:cNvPr>
          <p:cNvSpPr/>
          <p:nvPr/>
        </p:nvSpPr>
        <p:spPr>
          <a:xfrm>
            <a:off x="7968217" y="2504811"/>
            <a:ext cx="586140" cy="70703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364</a:t>
            </a:r>
            <a:endParaRPr kumimoji="1" lang="ja-JP" altLang="en-US" dirty="0"/>
          </a:p>
        </p:txBody>
      </p:sp>
      <p:sp>
        <p:nvSpPr>
          <p:cNvPr id="32" name="テキスト ボックス 31">
            <a:extLst>
              <a:ext uri="{FF2B5EF4-FFF2-40B4-BE49-F238E27FC236}">
                <a16:creationId xmlns:a16="http://schemas.microsoft.com/office/drawing/2014/main" id="{3087C241-E895-4E49-8E9F-77C9AE0C4E49}"/>
              </a:ext>
            </a:extLst>
          </p:cNvPr>
          <p:cNvSpPr txBox="1"/>
          <p:nvPr/>
        </p:nvSpPr>
        <p:spPr>
          <a:xfrm>
            <a:off x="7775357" y="5542261"/>
            <a:ext cx="924428" cy="307777"/>
          </a:xfrm>
          <a:prstGeom prst="rect">
            <a:avLst/>
          </a:prstGeom>
          <a:noFill/>
        </p:spPr>
        <p:txBody>
          <a:bodyPr wrap="square" rtlCol="0">
            <a:spAutoFit/>
          </a:bodyPr>
          <a:lstStyle/>
          <a:p>
            <a:pPr algn="ctr"/>
            <a:r>
              <a:rPr lang="en-US" altLang="ja-JP" sz="1400" dirty="0"/>
              <a:t>2021#1</a:t>
            </a:r>
            <a:endParaRPr kumimoji="1" lang="ja-JP" altLang="en-US" sz="1400" dirty="0"/>
          </a:p>
        </p:txBody>
      </p:sp>
      <p:sp>
        <p:nvSpPr>
          <p:cNvPr id="33" name="正方形/長方形 32">
            <a:extLst>
              <a:ext uri="{FF2B5EF4-FFF2-40B4-BE49-F238E27FC236}">
                <a16:creationId xmlns:a16="http://schemas.microsoft.com/office/drawing/2014/main" id="{548242B1-8679-45B7-9515-2AF3608A4564}"/>
              </a:ext>
            </a:extLst>
          </p:cNvPr>
          <p:cNvSpPr/>
          <p:nvPr/>
        </p:nvSpPr>
        <p:spPr>
          <a:xfrm>
            <a:off x="4313924" y="4666649"/>
            <a:ext cx="586143" cy="579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3866</a:t>
            </a:r>
            <a:endParaRPr kumimoji="1" lang="ja-JP" altLang="en-US" sz="1400" dirty="0"/>
          </a:p>
        </p:txBody>
      </p:sp>
      <p:sp>
        <p:nvSpPr>
          <p:cNvPr id="34" name="正方形/長方形 33">
            <a:extLst>
              <a:ext uri="{FF2B5EF4-FFF2-40B4-BE49-F238E27FC236}">
                <a16:creationId xmlns:a16="http://schemas.microsoft.com/office/drawing/2014/main" id="{AD220658-0297-4C7C-8597-CBB63D65FBF9}"/>
              </a:ext>
            </a:extLst>
          </p:cNvPr>
          <p:cNvSpPr/>
          <p:nvPr/>
        </p:nvSpPr>
        <p:spPr>
          <a:xfrm>
            <a:off x="4313924" y="4269834"/>
            <a:ext cx="586140" cy="417911"/>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2196</a:t>
            </a:r>
            <a:endParaRPr kumimoji="1" lang="ja-JP" altLang="en-US" dirty="0"/>
          </a:p>
        </p:txBody>
      </p:sp>
      <p:sp>
        <p:nvSpPr>
          <p:cNvPr id="35" name="テキスト ボックス 34">
            <a:extLst>
              <a:ext uri="{FF2B5EF4-FFF2-40B4-BE49-F238E27FC236}">
                <a16:creationId xmlns:a16="http://schemas.microsoft.com/office/drawing/2014/main" id="{8A05807B-C776-4686-907E-D5326427501C}"/>
              </a:ext>
            </a:extLst>
          </p:cNvPr>
          <p:cNvSpPr txBox="1"/>
          <p:nvPr/>
        </p:nvSpPr>
        <p:spPr>
          <a:xfrm>
            <a:off x="4121064" y="5241531"/>
            <a:ext cx="924428" cy="307777"/>
          </a:xfrm>
          <a:prstGeom prst="rect">
            <a:avLst/>
          </a:prstGeom>
          <a:noFill/>
        </p:spPr>
        <p:txBody>
          <a:bodyPr wrap="square" rtlCol="0">
            <a:spAutoFit/>
          </a:bodyPr>
          <a:lstStyle/>
          <a:p>
            <a:pPr algn="ctr"/>
            <a:r>
              <a:rPr lang="en-US" altLang="ja-JP" sz="1400" dirty="0"/>
              <a:t>2021#1</a:t>
            </a:r>
            <a:endParaRPr kumimoji="1" lang="ja-JP" altLang="en-US" sz="1400" dirty="0"/>
          </a:p>
        </p:txBody>
      </p:sp>
      <p:sp>
        <p:nvSpPr>
          <p:cNvPr id="36" name="正方形/長方形 35">
            <a:extLst>
              <a:ext uri="{FF2B5EF4-FFF2-40B4-BE49-F238E27FC236}">
                <a16:creationId xmlns:a16="http://schemas.microsoft.com/office/drawing/2014/main" id="{D7909F5A-D358-4E57-AA69-4E7C4C7CA4CF}"/>
              </a:ext>
            </a:extLst>
          </p:cNvPr>
          <p:cNvSpPr/>
          <p:nvPr/>
        </p:nvSpPr>
        <p:spPr>
          <a:xfrm>
            <a:off x="3676002" y="4537344"/>
            <a:ext cx="586143" cy="71000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4318</a:t>
            </a:r>
            <a:endParaRPr kumimoji="1" lang="ja-JP" altLang="en-US" sz="1400" dirty="0"/>
          </a:p>
        </p:txBody>
      </p:sp>
      <p:sp>
        <p:nvSpPr>
          <p:cNvPr id="37" name="正方形/長方形 36">
            <a:extLst>
              <a:ext uri="{FF2B5EF4-FFF2-40B4-BE49-F238E27FC236}">
                <a16:creationId xmlns:a16="http://schemas.microsoft.com/office/drawing/2014/main" id="{AF6AB40D-FD4E-4C07-8E5A-195C6913C22E}"/>
              </a:ext>
            </a:extLst>
          </p:cNvPr>
          <p:cNvSpPr/>
          <p:nvPr/>
        </p:nvSpPr>
        <p:spPr>
          <a:xfrm>
            <a:off x="3676003" y="3941366"/>
            <a:ext cx="586140" cy="59597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t>2932</a:t>
            </a:r>
            <a:endParaRPr kumimoji="1" lang="ja-JP" altLang="en-US" dirty="0"/>
          </a:p>
        </p:txBody>
      </p:sp>
      <p:sp>
        <p:nvSpPr>
          <p:cNvPr id="38" name="テキスト ボックス 37">
            <a:extLst>
              <a:ext uri="{FF2B5EF4-FFF2-40B4-BE49-F238E27FC236}">
                <a16:creationId xmlns:a16="http://schemas.microsoft.com/office/drawing/2014/main" id="{B68C8D14-86D4-4740-B97B-E4BCD48FC8F2}"/>
              </a:ext>
            </a:extLst>
          </p:cNvPr>
          <p:cNvSpPr txBox="1"/>
          <p:nvPr/>
        </p:nvSpPr>
        <p:spPr>
          <a:xfrm>
            <a:off x="3483142" y="5243089"/>
            <a:ext cx="924428" cy="307777"/>
          </a:xfrm>
          <a:prstGeom prst="rect">
            <a:avLst/>
          </a:prstGeom>
          <a:noFill/>
        </p:spPr>
        <p:txBody>
          <a:bodyPr wrap="square" rtlCol="0">
            <a:spAutoFit/>
          </a:bodyPr>
          <a:lstStyle/>
          <a:p>
            <a:pPr algn="ctr"/>
            <a:r>
              <a:rPr lang="en-US" altLang="ja-JP" sz="1400" dirty="0"/>
              <a:t>2020#3</a:t>
            </a:r>
            <a:endParaRPr kumimoji="1" lang="ja-JP" altLang="en-US" sz="1400" dirty="0"/>
          </a:p>
        </p:txBody>
      </p:sp>
      <p:sp>
        <p:nvSpPr>
          <p:cNvPr id="39" name="タイトル 1">
            <a:extLst>
              <a:ext uri="{FF2B5EF4-FFF2-40B4-BE49-F238E27FC236}">
                <a16:creationId xmlns:a16="http://schemas.microsoft.com/office/drawing/2014/main" id="{CEA84168-4C27-45BF-B7D7-81FC75B01695}"/>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endParaRPr lang="en-US" altLang="ja-JP" sz="1800" dirty="0"/>
          </a:p>
        </p:txBody>
      </p:sp>
    </p:spTree>
    <p:extLst>
      <p:ext uri="{BB962C8B-B14F-4D97-AF65-F5344CB8AC3E}">
        <p14:creationId xmlns:p14="http://schemas.microsoft.com/office/powerpoint/2010/main" val="265670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6</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en-US" altLang="ja-JP" dirty="0"/>
              <a:t>G</a:t>
            </a:r>
            <a:r>
              <a:rPr lang="ja-JP" altLang="en-US" dirty="0"/>
              <a:t>検定概要</a:t>
            </a:r>
            <a:endParaRPr kumimoji="1" lang="ja-JP" altLang="en-US" dirty="0"/>
          </a:p>
        </p:txBody>
      </p:sp>
      <p:sp>
        <p:nvSpPr>
          <p:cNvPr id="22" name="コンテンツ プレースホルダー 2"/>
          <p:cNvSpPr txBox="1">
            <a:spLocks/>
          </p:cNvSpPr>
          <p:nvPr/>
        </p:nvSpPr>
        <p:spPr>
          <a:xfrm>
            <a:off x="0" y="868311"/>
            <a:ext cx="9144000" cy="4547205"/>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a:t>深層学習の基礎知識を有し、適切な活用方針を決定して、事業活用する能力や知識を有しているかを検定する</a:t>
            </a:r>
            <a:endParaRPr lang="en-US" altLang="ja-JP" sz="2400" dirty="0"/>
          </a:p>
          <a:p>
            <a:pPr lvl="1"/>
            <a:r>
              <a:rPr lang="ja-JP" altLang="en-US" sz="2000" dirty="0"/>
              <a:t>試験時間：</a:t>
            </a:r>
            <a:r>
              <a:rPr lang="en-US" altLang="ja-JP" sz="2000" dirty="0"/>
              <a:t>2</a:t>
            </a:r>
            <a:r>
              <a:rPr lang="ja-JP" altLang="en-US" sz="2000" dirty="0"/>
              <a:t>時間</a:t>
            </a:r>
            <a:endParaRPr lang="en-US" altLang="ja-JP" sz="2000" dirty="0"/>
          </a:p>
          <a:p>
            <a:pPr lvl="1"/>
            <a:r>
              <a:rPr lang="ja-JP" altLang="en-US" sz="2000" dirty="0"/>
              <a:t>問題形式：選択式、</a:t>
            </a:r>
            <a:r>
              <a:rPr lang="en-US" altLang="ja-JP" sz="2000" dirty="0"/>
              <a:t>220</a:t>
            </a:r>
            <a:r>
              <a:rPr lang="ja-JP" altLang="en-US" sz="2000" dirty="0"/>
              <a:t>問程度（オンライン実施）</a:t>
            </a:r>
            <a:endParaRPr lang="en-US" altLang="ja-JP" sz="2000" dirty="0"/>
          </a:p>
          <a:p>
            <a:pPr lvl="1"/>
            <a:r>
              <a:rPr lang="ja-JP" altLang="en-US" sz="2000" dirty="0"/>
              <a:t>受験費用：</a:t>
            </a:r>
            <a:r>
              <a:rPr lang="en-US" altLang="ja-JP" sz="2000" dirty="0"/>
              <a:t>12,000</a:t>
            </a:r>
            <a:r>
              <a:rPr lang="ja-JP" altLang="en-US" sz="2000" dirty="0"/>
              <a:t>円</a:t>
            </a:r>
            <a:endParaRPr lang="en-US" altLang="ja-JP" sz="2000" dirty="0"/>
          </a:p>
          <a:p>
            <a:r>
              <a:rPr lang="ja-JP" altLang="en-US" sz="2400" dirty="0"/>
              <a:t>試験範囲</a:t>
            </a:r>
            <a:endParaRPr lang="en-US" altLang="ja-JP" sz="2400" dirty="0"/>
          </a:p>
          <a:p>
            <a:pPr lvl="1"/>
            <a:r>
              <a:rPr lang="en-US" altLang="ja-JP" sz="2000" dirty="0"/>
              <a:t>AI</a:t>
            </a:r>
            <a:r>
              <a:rPr lang="ja-JP" altLang="en-US" sz="2000" dirty="0"/>
              <a:t>の基礎背景：</a:t>
            </a:r>
            <a:r>
              <a:rPr lang="en-US" altLang="ja-JP" sz="2000" dirty="0"/>
              <a:t>AI</a:t>
            </a:r>
            <a:r>
              <a:rPr lang="ja-JP" altLang="en-US" sz="2000" dirty="0"/>
              <a:t>の定義、</a:t>
            </a:r>
            <a:r>
              <a:rPr lang="en-US" altLang="ja-JP" sz="2000" dirty="0"/>
              <a:t>AI</a:t>
            </a:r>
            <a:r>
              <a:rPr lang="ja-JP" altLang="en-US" sz="2000" dirty="0"/>
              <a:t>をめぐる動向、</a:t>
            </a:r>
            <a:r>
              <a:rPr lang="en-US" altLang="ja-JP" sz="2000" dirty="0"/>
              <a:t>AI</a:t>
            </a:r>
            <a:r>
              <a:rPr lang="ja-JP" altLang="en-US" sz="2000" dirty="0"/>
              <a:t>分野の問題</a:t>
            </a:r>
            <a:endParaRPr lang="en-US" altLang="ja-JP" sz="2000" dirty="0"/>
          </a:p>
          <a:p>
            <a:pPr lvl="1"/>
            <a:r>
              <a:rPr lang="ja-JP" altLang="en-US" sz="2000" dirty="0"/>
              <a:t>機械学習：代表的手法、データの扱い方</a:t>
            </a:r>
            <a:endParaRPr lang="en-US" altLang="ja-JP" sz="2000" dirty="0"/>
          </a:p>
          <a:p>
            <a:pPr lvl="1"/>
            <a:r>
              <a:rPr lang="ja-JP" altLang="en-US" sz="2000" dirty="0"/>
              <a:t>深層学習基礎：既存</a:t>
            </a:r>
            <a:r>
              <a:rPr lang="en-US" altLang="ja-JP" sz="2000" dirty="0"/>
              <a:t>NN</a:t>
            </a:r>
            <a:r>
              <a:rPr lang="ja-JP" altLang="en-US" sz="2000" dirty="0"/>
              <a:t>の問題、</a:t>
            </a:r>
            <a:r>
              <a:rPr lang="en-US" altLang="ja-JP" sz="2000" dirty="0"/>
              <a:t>GPU</a:t>
            </a:r>
            <a:r>
              <a:rPr lang="ja-JP" altLang="en-US" sz="2000" dirty="0" err="1"/>
              <a:t>、</a:t>
            </a:r>
            <a:r>
              <a:rPr lang="ja-JP" altLang="en-US" sz="2000" dirty="0"/>
              <a:t>データ量</a:t>
            </a:r>
            <a:endParaRPr lang="en-US" altLang="ja-JP" sz="2000" dirty="0"/>
          </a:p>
          <a:p>
            <a:pPr lvl="1"/>
            <a:r>
              <a:rPr lang="ja-JP" altLang="en-US" sz="2000" dirty="0"/>
              <a:t>深層学習手法：代表的手法、代表的なテクニック</a:t>
            </a:r>
            <a:endParaRPr lang="en-US" altLang="ja-JP" sz="2000" dirty="0"/>
          </a:p>
          <a:p>
            <a:pPr lvl="1"/>
            <a:r>
              <a:rPr lang="ja-JP" altLang="en-US" sz="2000" dirty="0"/>
              <a:t>深層学習分野：画像認識、自然言語処理、強化学習</a:t>
            </a:r>
            <a:endParaRPr lang="en-US" altLang="ja-JP" sz="2000" dirty="0"/>
          </a:p>
          <a:p>
            <a:pPr lvl="1"/>
            <a:r>
              <a:rPr lang="ja-JP" altLang="en-US" sz="2000" dirty="0"/>
              <a:t>深層学習応用：法律、倫理など</a:t>
            </a:r>
            <a:endParaRPr lang="en-US" altLang="ja-JP" sz="2000" dirty="0"/>
          </a:p>
        </p:txBody>
      </p:sp>
      <p:sp>
        <p:nvSpPr>
          <p:cNvPr id="7" name="タイトル 1">
            <a:extLst>
              <a:ext uri="{FF2B5EF4-FFF2-40B4-BE49-F238E27FC236}">
                <a16:creationId xmlns:a16="http://schemas.microsoft.com/office/drawing/2014/main" id="{CE387EC8-F449-4CCE-9B91-07ECEE4E7057}"/>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1.1 G</a:t>
            </a:r>
            <a:r>
              <a:rPr lang="ja-JP" altLang="en-US" sz="1800" dirty="0"/>
              <a:t>検定</a:t>
            </a:r>
            <a:endParaRPr lang="en-US" altLang="ja-JP" sz="1800" dirty="0"/>
          </a:p>
        </p:txBody>
      </p:sp>
    </p:spTree>
    <p:extLst>
      <p:ext uri="{BB962C8B-B14F-4D97-AF65-F5344CB8AC3E}">
        <p14:creationId xmlns:p14="http://schemas.microsoft.com/office/powerpoint/2010/main" val="129329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7</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en-US" altLang="ja-JP" dirty="0"/>
              <a:t>G</a:t>
            </a:r>
            <a:r>
              <a:rPr lang="ja-JP" altLang="en-US" dirty="0"/>
              <a:t>検定の例題</a:t>
            </a:r>
            <a:endParaRPr kumimoji="1" lang="ja-JP" altLang="en-US" dirty="0"/>
          </a:p>
        </p:txBody>
      </p:sp>
      <p:sp>
        <p:nvSpPr>
          <p:cNvPr id="22" name="コンテンツ プレースホルダー 2"/>
          <p:cNvSpPr txBox="1">
            <a:spLocks/>
          </p:cNvSpPr>
          <p:nvPr/>
        </p:nvSpPr>
        <p:spPr>
          <a:xfrm>
            <a:off x="0" y="868311"/>
            <a:ext cx="9144000" cy="4547205"/>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2000" dirty="0"/>
          </a:p>
        </p:txBody>
      </p:sp>
      <p:pic>
        <p:nvPicPr>
          <p:cNvPr id="3" name="図 2">
            <a:extLst>
              <a:ext uri="{FF2B5EF4-FFF2-40B4-BE49-F238E27FC236}">
                <a16:creationId xmlns:a16="http://schemas.microsoft.com/office/drawing/2014/main" id="{9D4438A9-1F57-4F12-B4B5-C8B46794D4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 y="1266142"/>
            <a:ext cx="4488180" cy="3627120"/>
          </a:xfrm>
          <a:prstGeom prst="rect">
            <a:avLst/>
          </a:prstGeom>
        </p:spPr>
      </p:pic>
      <p:pic>
        <p:nvPicPr>
          <p:cNvPr id="8" name="図 7">
            <a:extLst>
              <a:ext uri="{FF2B5EF4-FFF2-40B4-BE49-F238E27FC236}">
                <a16:creationId xmlns:a16="http://schemas.microsoft.com/office/drawing/2014/main" id="{29EA4FA7-01E7-4D6B-A067-7F11EE56AA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820" y="586740"/>
            <a:ext cx="4488180" cy="6271260"/>
          </a:xfrm>
          <a:prstGeom prst="rect">
            <a:avLst/>
          </a:prstGeom>
        </p:spPr>
      </p:pic>
      <p:sp>
        <p:nvSpPr>
          <p:cNvPr id="10" name="テキスト ボックス 9">
            <a:extLst>
              <a:ext uri="{FF2B5EF4-FFF2-40B4-BE49-F238E27FC236}">
                <a16:creationId xmlns:a16="http://schemas.microsoft.com/office/drawing/2014/main" id="{9CF34B93-BBCE-4A2D-A713-5253A4379572}"/>
              </a:ext>
            </a:extLst>
          </p:cNvPr>
          <p:cNvSpPr txBox="1"/>
          <p:nvPr/>
        </p:nvSpPr>
        <p:spPr>
          <a:xfrm>
            <a:off x="410778" y="4969723"/>
            <a:ext cx="3834265" cy="369332"/>
          </a:xfrm>
          <a:prstGeom prst="rect">
            <a:avLst/>
          </a:prstGeom>
          <a:noFill/>
        </p:spPr>
        <p:txBody>
          <a:bodyPr wrap="square" rtlCol="0">
            <a:spAutoFit/>
          </a:bodyPr>
          <a:lstStyle/>
          <a:p>
            <a:pPr algn="ctr"/>
            <a:r>
              <a:rPr lang="ja-JP" altLang="en-US" dirty="0"/>
              <a:t>深層学習と周辺分野の関係が問われる</a:t>
            </a:r>
            <a:endParaRPr kumimoji="1" lang="ja-JP" altLang="en-US" dirty="0"/>
          </a:p>
        </p:txBody>
      </p:sp>
      <p:sp>
        <p:nvSpPr>
          <p:cNvPr id="11" name="テキスト ボックス 10">
            <a:extLst>
              <a:ext uri="{FF2B5EF4-FFF2-40B4-BE49-F238E27FC236}">
                <a16:creationId xmlns:a16="http://schemas.microsoft.com/office/drawing/2014/main" id="{A4DF3767-883E-40DC-8695-931AF63FB8F3}"/>
              </a:ext>
            </a:extLst>
          </p:cNvPr>
          <p:cNvSpPr txBox="1"/>
          <p:nvPr/>
        </p:nvSpPr>
        <p:spPr>
          <a:xfrm>
            <a:off x="6557810" y="4893262"/>
            <a:ext cx="2343053" cy="646331"/>
          </a:xfrm>
          <a:prstGeom prst="rect">
            <a:avLst/>
          </a:prstGeom>
          <a:noFill/>
        </p:spPr>
        <p:txBody>
          <a:bodyPr wrap="square" rtlCol="0">
            <a:spAutoFit/>
          </a:bodyPr>
          <a:lstStyle/>
          <a:p>
            <a:pPr algn="ctr"/>
            <a:r>
              <a:rPr lang="ja-JP" altLang="en-US" dirty="0"/>
              <a:t>深層学習の代表的な応用例が問われる</a:t>
            </a:r>
            <a:endParaRPr kumimoji="1" lang="ja-JP" altLang="en-US" dirty="0"/>
          </a:p>
        </p:txBody>
      </p:sp>
      <p:sp>
        <p:nvSpPr>
          <p:cNvPr id="13" name="タイトル 1">
            <a:extLst>
              <a:ext uri="{FF2B5EF4-FFF2-40B4-BE49-F238E27FC236}">
                <a16:creationId xmlns:a16="http://schemas.microsoft.com/office/drawing/2014/main" id="{870DEC87-B84F-48FD-B7C8-D92AB0AFA434}"/>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1.1 G</a:t>
            </a:r>
            <a:r>
              <a:rPr lang="ja-JP" altLang="en-US" sz="1800" dirty="0"/>
              <a:t>検定</a:t>
            </a:r>
            <a:endParaRPr lang="en-US" altLang="ja-JP" sz="1800" dirty="0"/>
          </a:p>
        </p:txBody>
      </p:sp>
    </p:spTree>
    <p:extLst>
      <p:ext uri="{BB962C8B-B14F-4D97-AF65-F5344CB8AC3E}">
        <p14:creationId xmlns:p14="http://schemas.microsoft.com/office/powerpoint/2010/main" val="4286042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8</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en-US" altLang="ja-JP" dirty="0"/>
              <a:t>G</a:t>
            </a:r>
            <a:r>
              <a:rPr lang="ja-JP" altLang="en-US" dirty="0"/>
              <a:t>検定合格率</a:t>
            </a:r>
            <a:endParaRPr kumimoji="1" lang="ja-JP" altLang="en-US" dirty="0"/>
          </a:p>
        </p:txBody>
      </p:sp>
      <p:sp>
        <p:nvSpPr>
          <p:cNvPr id="22" name="コンテンツ プレースホルダー 2"/>
          <p:cNvSpPr txBox="1">
            <a:spLocks/>
          </p:cNvSpPr>
          <p:nvPr/>
        </p:nvSpPr>
        <p:spPr>
          <a:xfrm>
            <a:off x="0" y="868311"/>
            <a:ext cx="9144000" cy="1278773"/>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dirty="0"/>
              <a:t>約</a:t>
            </a:r>
            <a:r>
              <a:rPr lang="en-US" altLang="ja-JP" dirty="0"/>
              <a:t>6</a:t>
            </a:r>
            <a:r>
              <a:rPr lang="ja-JP" altLang="en-US" dirty="0"/>
              <a:t>割が合格率（受験者数に対する合格者数の割合）</a:t>
            </a:r>
            <a:endParaRPr lang="en-US" altLang="ja-JP" dirty="0"/>
          </a:p>
          <a:p>
            <a:pPr lvl="1"/>
            <a:r>
              <a:rPr lang="ja-JP" altLang="en-US" dirty="0"/>
              <a:t>ただし、受験者の得点率や得点配分は非公開。</a:t>
            </a:r>
            <a:endParaRPr lang="en-US" altLang="ja-JP" dirty="0"/>
          </a:p>
          <a:p>
            <a:pPr lvl="2"/>
            <a:r>
              <a:rPr lang="ja-JP" altLang="en-US" dirty="0"/>
              <a:t>多くの合格者の正答率は</a:t>
            </a:r>
            <a:r>
              <a:rPr lang="en-US" altLang="ja-JP" dirty="0"/>
              <a:t>6</a:t>
            </a:r>
            <a:r>
              <a:rPr lang="ja-JP" altLang="en-US" dirty="0"/>
              <a:t>割以上らしい（ネット情報）</a:t>
            </a:r>
            <a:endParaRPr lang="en-US" altLang="ja-JP" dirty="0"/>
          </a:p>
        </p:txBody>
      </p:sp>
      <p:pic>
        <p:nvPicPr>
          <p:cNvPr id="1028" name="Picture 4" descr="https://www.jdla.org/wp-content/uploads/2021/04/gaiyou-g2021-01.png">
            <a:extLst>
              <a:ext uri="{FF2B5EF4-FFF2-40B4-BE49-F238E27FC236}">
                <a16:creationId xmlns:a16="http://schemas.microsoft.com/office/drawing/2014/main" id="{4EB60220-F331-4262-9635-118DFA8617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520" y="2236468"/>
            <a:ext cx="4378960" cy="3989556"/>
          </a:xfrm>
          <a:prstGeom prst="rect">
            <a:avLst/>
          </a:prstGeom>
          <a:noFill/>
          <a:extLst>
            <a:ext uri="{909E8E84-426E-40DD-AFC4-6F175D3DCCD1}">
              <a14:hiddenFill xmlns:a14="http://schemas.microsoft.com/office/drawing/2010/main">
                <a:solidFill>
                  <a:srgbClr val="FFFFFF"/>
                </a:solidFill>
              </a14:hiddenFill>
            </a:ext>
          </a:extLst>
        </p:spPr>
      </p:pic>
      <p:sp>
        <p:nvSpPr>
          <p:cNvPr id="2" name="正方形/長方形 1">
            <a:extLst>
              <a:ext uri="{FF2B5EF4-FFF2-40B4-BE49-F238E27FC236}">
                <a16:creationId xmlns:a16="http://schemas.microsoft.com/office/drawing/2014/main" id="{41953409-2356-453C-AECC-75B16772A493}"/>
              </a:ext>
            </a:extLst>
          </p:cNvPr>
          <p:cNvSpPr/>
          <p:nvPr/>
        </p:nvSpPr>
        <p:spPr>
          <a:xfrm>
            <a:off x="5831840" y="2619224"/>
            <a:ext cx="843280" cy="35174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タイトル 1">
            <a:extLst>
              <a:ext uri="{FF2B5EF4-FFF2-40B4-BE49-F238E27FC236}">
                <a16:creationId xmlns:a16="http://schemas.microsoft.com/office/drawing/2014/main" id="{05AC3437-BA0D-4626-9980-CCDE6C8D6A77}"/>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1.1 G</a:t>
            </a:r>
            <a:r>
              <a:rPr lang="ja-JP" altLang="en-US" sz="1800" dirty="0"/>
              <a:t>検定</a:t>
            </a:r>
            <a:endParaRPr lang="en-US" altLang="ja-JP" sz="1800" dirty="0"/>
          </a:p>
        </p:txBody>
      </p:sp>
    </p:spTree>
    <p:extLst>
      <p:ext uri="{BB962C8B-B14F-4D97-AF65-F5344CB8AC3E}">
        <p14:creationId xmlns:p14="http://schemas.microsoft.com/office/powerpoint/2010/main" val="335823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5"/>
          </p:nvPr>
        </p:nvSpPr>
        <p:spPr/>
        <p:txBody>
          <a:bodyPr/>
          <a:lstStyle/>
          <a:p>
            <a:fld id="{336047B0-28A3-4E6B-B788-3893CBF6298A}" type="slidenum">
              <a:rPr lang="ja-JP" altLang="en-US" smtClean="0"/>
              <a:pPr/>
              <a:t>9</a:t>
            </a:fld>
            <a:endParaRPr lang="ja-JP" altLang="en-US"/>
          </a:p>
        </p:txBody>
      </p:sp>
      <p:sp>
        <p:nvSpPr>
          <p:cNvPr id="6" name="タイトル 1"/>
          <p:cNvSpPr>
            <a:spLocks noGrp="1"/>
          </p:cNvSpPr>
          <p:nvPr>
            <p:ph type="title"/>
          </p:nvPr>
        </p:nvSpPr>
        <p:spPr>
          <a:xfrm>
            <a:off x="223641" y="247715"/>
            <a:ext cx="8463160" cy="483454"/>
          </a:xfrm>
        </p:spPr>
        <p:txBody>
          <a:bodyPr/>
          <a:lstStyle/>
          <a:p>
            <a:r>
              <a:rPr kumimoji="1" lang="en-US" altLang="ja-JP" dirty="0"/>
              <a:t>G</a:t>
            </a:r>
            <a:r>
              <a:rPr lang="ja-JP" altLang="en-US" dirty="0"/>
              <a:t>検定の団体受験企業の声</a:t>
            </a:r>
            <a:endParaRPr kumimoji="1" lang="ja-JP" altLang="en-US" dirty="0"/>
          </a:p>
        </p:txBody>
      </p:sp>
      <p:sp>
        <p:nvSpPr>
          <p:cNvPr id="22" name="コンテンツ プレースホルダー 2"/>
          <p:cNvSpPr txBox="1">
            <a:spLocks/>
          </p:cNvSpPr>
          <p:nvPr/>
        </p:nvSpPr>
        <p:spPr>
          <a:xfrm>
            <a:off x="0" y="868311"/>
            <a:ext cx="9144000" cy="4547205"/>
          </a:xfrm>
          <a:prstGeom prst="rect">
            <a:avLst/>
          </a:prstGeom>
        </p:spPr>
        <p:txBody>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endParaRPr lang="en-US" altLang="ja-JP" sz="2000" dirty="0"/>
          </a:p>
        </p:txBody>
      </p:sp>
      <p:sp>
        <p:nvSpPr>
          <p:cNvPr id="10" name="テキスト ボックス 9">
            <a:extLst>
              <a:ext uri="{FF2B5EF4-FFF2-40B4-BE49-F238E27FC236}">
                <a16:creationId xmlns:a16="http://schemas.microsoft.com/office/drawing/2014/main" id="{9CF34B93-BBCE-4A2D-A713-5253A4379572}"/>
              </a:ext>
            </a:extLst>
          </p:cNvPr>
          <p:cNvSpPr txBox="1"/>
          <p:nvPr/>
        </p:nvSpPr>
        <p:spPr>
          <a:xfrm>
            <a:off x="0" y="2804168"/>
            <a:ext cx="1396757" cy="369332"/>
          </a:xfrm>
          <a:prstGeom prst="rect">
            <a:avLst/>
          </a:prstGeom>
          <a:noFill/>
        </p:spPr>
        <p:txBody>
          <a:bodyPr wrap="square" rtlCol="0">
            <a:spAutoFit/>
          </a:bodyPr>
          <a:lstStyle/>
          <a:p>
            <a:pPr algn="ctr"/>
            <a:r>
              <a:rPr kumimoji="1" lang="en-US" altLang="ja-JP" dirty="0" err="1"/>
              <a:t>NTTCom</a:t>
            </a:r>
            <a:endParaRPr kumimoji="1" lang="ja-JP" altLang="en-US" dirty="0"/>
          </a:p>
        </p:txBody>
      </p:sp>
      <p:sp>
        <p:nvSpPr>
          <p:cNvPr id="11" name="テキスト ボックス 10">
            <a:extLst>
              <a:ext uri="{FF2B5EF4-FFF2-40B4-BE49-F238E27FC236}">
                <a16:creationId xmlns:a16="http://schemas.microsoft.com/office/drawing/2014/main" id="{A4DF3767-883E-40DC-8695-931AF63FB8F3}"/>
              </a:ext>
            </a:extLst>
          </p:cNvPr>
          <p:cNvSpPr txBox="1"/>
          <p:nvPr/>
        </p:nvSpPr>
        <p:spPr>
          <a:xfrm>
            <a:off x="150806" y="4465885"/>
            <a:ext cx="8842388" cy="1754326"/>
          </a:xfrm>
          <a:prstGeom prst="rect">
            <a:avLst/>
          </a:prstGeom>
          <a:solidFill>
            <a:schemeClr val="bg1"/>
          </a:solidFill>
        </p:spPr>
        <p:txBody>
          <a:bodyPr wrap="square" rtlCol="0">
            <a:spAutoFit/>
          </a:bodyPr>
          <a:lstStyle/>
          <a:p>
            <a:r>
              <a:rPr lang="en-US" altLang="ja-JP" dirty="0"/>
              <a:t>~2019</a:t>
            </a:r>
            <a:r>
              <a:rPr lang="ja-JP" altLang="en-US" dirty="0"/>
              <a:t>年から</a:t>
            </a:r>
            <a:r>
              <a:rPr lang="en-US" altLang="ja-JP" dirty="0"/>
              <a:t>G</a:t>
            </a:r>
            <a:r>
              <a:rPr lang="ja-JP" altLang="en-US" dirty="0"/>
              <a:t>検定取得も社内推奨に位置づけ組織的に取り組むことにしました。取組み当初は、若手エンジニアのチャレンジを想定していましたが、役員や管理職、リーダー層も積極的にチャレンジしています。</a:t>
            </a:r>
            <a:r>
              <a:rPr lang="ja-JP" altLang="en-US" dirty="0">
                <a:solidFill>
                  <a:srgbClr val="0070C0"/>
                </a:solidFill>
              </a:rPr>
              <a:t>アカウントマネージャーやプロジェクトマネージャーなどを主に務めるリーダー層が</a:t>
            </a:r>
            <a:r>
              <a:rPr lang="en-US" altLang="ja-JP" dirty="0">
                <a:solidFill>
                  <a:srgbClr val="0070C0"/>
                </a:solidFill>
              </a:rPr>
              <a:t>DL</a:t>
            </a:r>
            <a:r>
              <a:rPr lang="ja-JP" altLang="en-US" dirty="0">
                <a:solidFill>
                  <a:srgbClr val="0070C0"/>
                </a:solidFill>
              </a:rPr>
              <a:t>領域の知見を持つことで、顧客ニーズに合った形で具体性も実現可能性も高い提案につながる</a:t>
            </a:r>
            <a:r>
              <a:rPr lang="ja-JP" altLang="en-US" dirty="0"/>
              <a:t>ことが期待できます。</a:t>
            </a:r>
            <a:r>
              <a:rPr lang="ja-JP" altLang="en-US" dirty="0">
                <a:solidFill>
                  <a:srgbClr val="0070C0"/>
                </a:solidFill>
              </a:rPr>
              <a:t>管理職は、顧客の業務理解が深いため、資格取得を通じて得た知識の具体的な活用方法を思い描けている</a:t>
            </a:r>
            <a:r>
              <a:rPr lang="ja-JP" altLang="en-US" dirty="0"/>
              <a:t>ようです。</a:t>
            </a:r>
            <a:endParaRPr kumimoji="1" lang="ja-JP" altLang="en-US" dirty="0"/>
          </a:p>
        </p:txBody>
      </p:sp>
      <p:pic>
        <p:nvPicPr>
          <p:cNvPr id="5" name="図 4">
            <a:extLst>
              <a:ext uri="{FF2B5EF4-FFF2-40B4-BE49-F238E27FC236}">
                <a16:creationId xmlns:a16="http://schemas.microsoft.com/office/drawing/2014/main" id="{9CB0ABAA-44DA-4854-84F3-09CBDFD9BB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641" y="803278"/>
            <a:ext cx="7757160" cy="2011680"/>
          </a:xfrm>
          <a:prstGeom prst="rect">
            <a:avLst/>
          </a:prstGeom>
        </p:spPr>
      </p:pic>
      <p:sp>
        <p:nvSpPr>
          <p:cNvPr id="12" name="テキスト ボックス 11">
            <a:extLst>
              <a:ext uri="{FF2B5EF4-FFF2-40B4-BE49-F238E27FC236}">
                <a16:creationId xmlns:a16="http://schemas.microsoft.com/office/drawing/2014/main" id="{1D632636-5685-4E10-8460-B2440DD27290}"/>
              </a:ext>
            </a:extLst>
          </p:cNvPr>
          <p:cNvSpPr txBox="1"/>
          <p:nvPr/>
        </p:nvSpPr>
        <p:spPr>
          <a:xfrm>
            <a:off x="324119" y="3141887"/>
            <a:ext cx="8495762" cy="923330"/>
          </a:xfrm>
          <a:prstGeom prst="rect">
            <a:avLst/>
          </a:prstGeom>
          <a:noFill/>
        </p:spPr>
        <p:txBody>
          <a:bodyPr wrap="square" rtlCol="0">
            <a:spAutoFit/>
          </a:bodyPr>
          <a:lstStyle/>
          <a:p>
            <a:r>
              <a:rPr lang="en-US" altLang="ja-JP" dirty="0"/>
              <a:t>~G</a:t>
            </a:r>
            <a:r>
              <a:rPr lang="ja-JP" altLang="en-US" dirty="0"/>
              <a:t>検定に向けて学習したメンバーからは、</a:t>
            </a:r>
            <a:r>
              <a:rPr lang="en-US" altLang="ja-JP" dirty="0">
                <a:solidFill>
                  <a:srgbClr val="0070C0"/>
                </a:solidFill>
              </a:rPr>
              <a:t>AI</a:t>
            </a:r>
            <a:r>
              <a:rPr lang="ja-JP" altLang="en-US" dirty="0">
                <a:solidFill>
                  <a:srgbClr val="0070C0"/>
                </a:solidFill>
              </a:rPr>
              <a:t>の活用によるビジネス変革の提案時は勿論</a:t>
            </a:r>
            <a:r>
              <a:rPr lang="ja-JP" altLang="en-US" dirty="0"/>
              <a:t>のこと、</a:t>
            </a:r>
            <a:r>
              <a:rPr lang="en-US" altLang="ja-JP" dirty="0">
                <a:solidFill>
                  <a:srgbClr val="0070C0"/>
                </a:solidFill>
              </a:rPr>
              <a:t>AI</a:t>
            </a:r>
            <a:r>
              <a:rPr lang="ja-JP" altLang="en-US" dirty="0">
                <a:solidFill>
                  <a:srgbClr val="0070C0"/>
                </a:solidFill>
              </a:rPr>
              <a:t>を利用する上でのセキュリティやクラウド基盤についてお客様と議論する上でも役立つ知識が得られた</a:t>
            </a:r>
            <a:r>
              <a:rPr lang="ja-JP" altLang="en-US" dirty="0"/>
              <a:t>という声が上がっています。</a:t>
            </a:r>
            <a:endParaRPr kumimoji="1" lang="ja-JP" altLang="en-US" dirty="0"/>
          </a:p>
        </p:txBody>
      </p:sp>
      <p:sp>
        <p:nvSpPr>
          <p:cNvPr id="13" name="テキスト ボックス 12">
            <a:extLst>
              <a:ext uri="{FF2B5EF4-FFF2-40B4-BE49-F238E27FC236}">
                <a16:creationId xmlns:a16="http://schemas.microsoft.com/office/drawing/2014/main" id="{34F81A8A-E954-45F8-BC29-633AF9A65199}"/>
              </a:ext>
            </a:extLst>
          </p:cNvPr>
          <p:cNvSpPr txBox="1"/>
          <p:nvPr/>
        </p:nvSpPr>
        <p:spPr>
          <a:xfrm>
            <a:off x="-1" y="4088594"/>
            <a:ext cx="1885508" cy="369332"/>
          </a:xfrm>
          <a:prstGeom prst="rect">
            <a:avLst/>
          </a:prstGeom>
          <a:noFill/>
        </p:spPr>
        <p:txBody>
          <a:bodyPr wrap="square" rtlCol="0">
            <a:spAutoFit/>
          </a:bodyPr>
          <a:lstStyle/>
          <a:p>
            <a:pPr algn="ctr"/>
            <a:r>
              <a:rPr kumimoji="1" lang="en-US" altLang="ja-JP" dirty="0"/>
              <a:t>NRI</a:t>
            </a:r>
            <a:r>
              <a:rPr kumimoji="1" lang="ja-JP" altLang="en-US" dirty="0"/>
              <a:t>システムテクノ</a:t>
            </a:r>
          </a:p>
        </p:txBody>
      </p:sp>
      <p:sp>
        <p:nvSpPr>
          <p:cNvPr id="15" name="タイトル 1">
            <a:extLst>
              <a:ext uri="{FF2B5EF4-FFF2-40B4-BE49-F238E27FC236}">
                <a16:creationId xmlns:a16="http://schemas.microsoft.com/office/drawing/2014/main" id="{7DFCF189-CAFD-430B-8A0A-CBBACC296265}"/>
              </a:ext>
            </a:extLst>
          </p:cNvPr>
          <p:cNvSpPr txBox="1">
            <a:spLocks/>
          </p:cNvSpPr>
          <p:nvPr/>
        </p:nvSpPr>
        <p:spPr>
          <a:xfrm>
            <a:off x="223640" y="-14452"/>
            <a:ext cx="3453010" cy="347790"/>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2400" b="1" kern="1200">
                <a:solidFill>
                  <a:schemeClr val="bg1"/>
                </a:solidFill>
                <a:latin typeface="+mj-lt"/>
                <a:ea typeface="+mj-ea"/>
                <a:cs typeface="+mj-cs"/>
              </a:defRPr>
            </a:lvl1pPr>
          </a:lstStyle>
          <a:p>
            <a:r>
              <a:rPr lang="en-US" altLang="ja-JP" sz="1800" dirty="0"/>
              <a:t>1. JDLA</a:t>
            </a:r>
            <a:r>
              <a:rPr lang="ja-JP" altLang="en-US" sz="1800" dirty="0"/>
              <a:t>の資格</a:t>
            </a:r>
            <a:r>
              <a:rPr lang="en-US" altLang="ja-JP" sz="1800" dirty="0"/>
              <a:t> &gt; 1.1 G</a:t>
            </a:r>
            <a:r>
              <a:rPr lang="ja-JP" altLang="en-US" sz="1800" dirty="0"/>
              <a:t>検定</a:t>
            </a:r>
            <a:endParaRPr lang="en-US" altLang="ja-JP" sz="1800" dirty="0"/>
          </a:p>
        </p:txBody>
      </p:sp>
    </p:spTree>
    <p:extLst>
      <p:ext uri="{BB962C8B-B14F-4D97-AF65-F5344CB8AC3E}">
        <p14:creationId xmlns:p14="http://schemas.microsoft.com/office/powerpoint/2010/main" val="1342991204"/>
      </p:ext>
    </p:extLst>
  </p:cSld>
  <p:clrMapOvr>
    <a:masterClrMapping/>
  </p:clrMapOvr>
</p:sld>
</file>

<file path=ppt/theme/theme1.xml><?xml version="1.0" encoding="utf-8"?>
<a:theme xmlns:a="http://schemas.openxmlformats.org/drawingml/2006/main" name="Co-innovating_PPT_Template_2016_white">
  <a:themeElements>
    <a:clrScheme name="yokogawa2016">
      <a:dk1>
        <a:srgbClr val="000000"/>
      </a:dk1>
      <a:lt1>
        <a:srgbClr val="FFFFFF"/>
      </a:lt1>
      <a:dk2>
        <a:srgbClr val="004F9B"/>
      </a:dk2>
      <a:lt2>
        <a:srgbClr val="6683A7"/>
      </a:lt2>
      <a:accent1>
        <a:srgbClr val="00316C"/>
      </a:accent1>
      <a:accent2>
        <a:srgbClr val="F1BC1A"/>
      </a:accent2>
      <a:accent3>
        <a:srgbClr val="007E65"/>
      </a:accent3>
      <a:accent4>
        <a:srgbClr val="CE4E21"/>
      </a:accent4>
      <a:accent5>
        <a:srgbClr val="7A8E99"/>
      </a:accent5>
      <a:accent6>
        <a:srgbClr val="B7DCFF"/>
      </a:accent6>
      <a:hlink>
        <a:srgbClr val="CCCCCC"/>
      </a:hlink>
      <a:folHlink>
        <a:srgbClr val="A5A5A5"/>
      </a:folHlink>
    </a:clrScheme>
    <a:fontScheme name="横河New1">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Co-innovating_PPT_Template_2016_white</Template>
  <TotalTime>54361</TotalTime>
  <Words>6345</Words>
  <Application>Microsoft Office PowerPoint</Application>
  <PresentationFormat>画面に合わせる (4:3)</PresentationFormat>
  <Paragraphs>965</Paragraphs>
  <Slides>45</Slides>
  <Notes>3</Notes>
  <HiddenSlides>0</HiddenSlides>
  <MMClips>1</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45</vt:i4>
      </vt:variant>
    </vt:vector>
  </HeadingPairs>
  <TitlesOfParts>
    <vt:vector size="53" baseType="lpstr">
      <vt:lpstr>Meiryo UI</vt:lpstr>
      <vt:lpstr>ＭＳ Ｐゴシック</vt:lpstr>
      <vt:lpstr>ＭＳ Ｐ明朝</vt:lpstr>
      <vt:lpstr>Arial</vt:lpstr>
      <vt:lpstr>Calibri</vt:lpstr>
      <vt:lpstr>Cambria Math</vt:lpstr>
      <vt:lpstr>Wingdings</vt:lpstr>
      <vt:lpstr>Co-innovating_PPT_Template_2016_white</vt:lpstr>
      <vt:lpstr>JDLA資格の説明とご相談</vt:lpstr>
      <vt:lpstr>目的とアジェンダ</vt:lpstr>
      <vt:lpstr>合格しました</vt:lpstr>
      <vt:lpstr>一般社団法人日本ディープラーニング協会（JDLA）</vt:lpstr>
      <vt:lpstr>JDLAの資格試験・検定</vt:lpstr>
      <vt:lpstr>G検定概要</vt:lpstr>
      <vt:lpstr>G検定の例題</vt:lpstr>
      <vt:lpstr>G検定合格率</vt:lpstr>
      <vt:lpstr>G検定の団体受験企業の声</vt:lpstr>
      <vt:lpstr>G検定合格者の声</vt:lpstr>
      <vt:lpstr>E資格概要</vt:lpstr>
      <vt:lpstr>E資格試験の出題内容</vt:lpstr>
      <vt:lpstr>E資格の例題１</vt:lpstr>
      <vt:lpstr>E資格の例題２</vt:lpstr>
      <vt:lpstr>E資格出題範囲と機械学習分野の対応関係</vt:lpstr>
      <vt:lpstr>E資格合格率</vt:lpstr>
      <vt:lpstr>E資格難易度</vt:lpstr>
      <vt:lpstr>E資格合格者の声（ネット）</vt:lpstr>
      <vt:lpstr>E資格の「受験資格」</vt:lpstr>
      <vt:lpstr>認定プログラム</vt:lpstr>
      <vt:lpstr>E資格受験スケジュール</vt:lpstr>
      <vt:lpstr>受験費用</vt:lpstr>
      <vt:lpstr>受験費の負担</vt:lpstr>
      <vt:lpstr>AIの進化</vt:lpstr>
      <vt:lpstr>AIのコモディティ化</vt:lpstr>
      <vt:lpstr>データ解析のプロセス</vt:lpstr>
      <vt:lpstr>AI人材・データサイエンティストのスキルセット</vt:lpstr>
      <vt:lpstr>熊谷の考える、理想的なAI人材（イノベ）</vt:lpstr>
      <vt:lpstr>イノベのAI人材の現状</vt:lpstr>
      <vt:lpstr>イノベのAI人材層の偏り</vt:lpstr>
      <vt:lpstr>データサイエンス力のギャップによって生じるデメリット</vt:lpstr>
      <vt:lpstr>AI人材育成の課題</vt:lpstr>
      <vt:lpstr>JDLA資格に対する熊谷の感想</vt:lpstr>
      <vt:lpstr>AI人材スキルセットとJDLA資格の対応イメージ</vt:lpstr>
      <vt:lpstr>AI人材の基礎力強化に有効な資格・カリキュラム</vt:lpstr>
      <vt:lpstr>AI人材の基礎力強化に有効な資格・カリキュラム</vt:lpstr>
      <vt:lpstr>AI人材育成の課題との対応関係</vt:lpstr>
      <vt:lpstr>まとめ</vt:lpstr>
      <vt:lpstr>了解・検討依頼事項</vt:lpstr>
      <vt:lpstr>PowerPoint プレゼンテーション</vt:lpstr>
      <vt:lpstr>AI人材の必要性</vt:lpstr>
      <vt:lpstr>熊谷の業務歴など</vt:lpstr>
      <vt:lpstr>E資格とデータサイエンス力の知見の関係</vt:lpstr>
      <vt:lpstr>E資格試験の出題内容詳細</vt:lpstr>
      <vt:lpstr>(Reference) Color Palette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user1</dc:creator>
  <cp:lastModifiedBy>Kumagai, Wataru (Wataru.Kumagai@jp.yokogawa.com)</cp:lastModifiedBy>
  <cp:revision>7339</cp:revision>
  <cp:lastPrinted>2013-06-26T07:28:02Z</cp:lastPrinted>
  <dcterms:created xsi:type="dcterms:W3CDTF">2017-01-06T05:55:04Z</dcterms:created>
  <dcterms:modified xsi:type="dcterms:W3CDTF">2021-10-12T09:29:11Z</dcterms:modified>
</cp:coreProperties>
</file>