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2"/>
  </p:notesMasterIdLst>
  <p:sldIdLst>
    <p:sldId id="269" r:id="rId2"/>
    <p:sldId id="292" r:id="rId3"/>
    <p:sldId id="320" r:id="rId4"/>
    <p:sldId id="321" r:id="rId5"/>
    <p:sldId id="316" r:id="rId6"/>
    <p:sldId id="318" r:id="rId7"/>
    <p:sldId id="319" r:id="rId8"/>
    <p:sldId id="317" r:id="rId9"/>
    <p:sldId id="334" r:id="rId10"/>
    <p:sldId id="322" r:id="rId11"/>
    <p:sldId id="323" r:id="rId12"/>
    <p:sldId id="332" r:id="rId13"/>
    <p:sldId id="324" r:id="rId14"/>
    <p:sldId id="325" r:id="rId15"/>
    <p:sldId id="294" r:id="rId16"/>
    <p:sldId id="326" r:id="rId17"/>
    <p:sldId id="327" r:id="rId18"/>
    <p:sldId id="328" r:id="rId19"/>
    <p:sldId id="329" r:id="rId20"/>
    <p:sldId id="335" r:id="rId21"/>
    <p:sldId id="330" r:id="rId22"/>
    <p:sldId id="331" r:id="rId23"/>
    <p:sldId id="296" r:id="rId24"/>
    <p:sldId id="313" r:id="rId25"/>
    <p:sldId id="286" r:id="rId26"/>
    <p:sldId id="305" r:id="rId27"/>
    <p:sldId id="333" r:id="rId28"/>
    <p:sldId id="311" r:id="rId29"/>
    <p:sldId id="312" r:id="rId30"/>
    <p:sldId id="30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82213" autoAdjust="0"/>
  </p:normalViewPr>
  <p:slideViewPr>
    <p:cSldViewPr snapToGrid="0">
      <p:cViewPr varScale="1">
        <p:scale>
          <a:sx n="85" d="100"/>
          <a:sy n="85" d="100"/>
        </p:scale>
        <p:origin x="360" y="7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25</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2022 03 02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3.jpg"/><Relationship Id="rId7" Type="http://schemas.openxmlformats.org/officeDocument/2006/relationships/image" Target="../media/image37.jpg"/><Relationship Id="rId2" Type="http://schemas.openxmlformats.org/officeDocument/2006/relationships/image" Target="../media/image32.jpg"/><Relationship Id="rId1" Type="http://schemas.openxmlformats.org/officeDocument/2006/relationships/slideLayout" Target="../slideLayouts/slideLayout5.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sv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image" Target="../media/image41.png"/><Relationship Id="rId1" Type="http://schemas.openxmlformats.org/officeDocument/2006/relationships/slideLayout" Target="../slideLayouts/slideLayout5.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来年度の共同研究について</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en-US" altLang="ja-JP" dirty="0"/>
              <a:t>O&amp;M</a:t>
            </a:r>
            <a:r>
              <a:rPr lang="ja-JP" altLang="en-US" dirty="0"/>
              <a:t>デザイン</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3</a:t>
            </a:r>
            <a:r>
              <a:rPr lang="ja-JP" altLang="en-US" dirty="0"/>
              <a:t>月</a:t>
            </a:r>
            <a:r>
              <a:rPr lang="en-US" altLang="ja-JP" dirty="0"/>
              <a:t>2</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連携最適化テーマ</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アルゴリズム開発・検証の進捗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制約対処法と近傍生成について、別々に改良・検証を進めた。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8" name="テキスト ボックス 7">
            <a:extLst>
              <a:ext uri="{FF2B5EF4-FFF2-40B4-BE49-F238E27FC236}">
                <a16:creationId xmlns:a16="http://schemas.microsoft.com/office/drawing/2014/main" id="{D0800C4C-7A12-4D7E-8AA1-5EAAF885D5CF}"/>
              </a:ext>
            </a:extLst>
          </p:cNvPr>
          <p:cNvSpPr txBox="1"/>
          <p:nvPr/>
        </p:nvSpPr>
        <p:spPr>
          <a:xfrm>
            <a:off x="488024" y="2788334"/>
            <a:ext cx="1340432" cy="400110"/>
          </a:xfrm>
          <a:prstGeom prst="rect">
            <a:avLst/>
          </a:prstGeom>
          <a:noFill/>
        </p:spPr>
        <p:txBody>
          <a:bodyPr wrap="none" rtlCol="0">
            <a:spAutoFit/>
          </a:bodyPr>
          <a:lstStyle/>
          <a:p>
            <a:r>
              <a:rPr kumimoji="1" lang="en-US" altLang="ja-JP" sz="2000" b="1" dirty="0"/>
              <a:t>FY2020</a:t>
            </a:r>
            <a:r>
              <a:rPr kumimoji="1" lang="ja-JP" altLang="en-US" sz="2000" b="1" dirty="0"/>
              <a:t>版</a:t>
            </a:r>
          </a:p>
        </p:txBody>
      </p:sp>
      <p:cxnSp>
        <p:nvCxnSpPr>
          <p:cNvPr id="10" name="直線コネクタ 9">
            <a:extLst>
              <a:ext uri="{FF2B5EF4-FFF2-40B4-BE49-F238E27FC236}">
                <a16:creationId xmlns:a16="http://schemas.microsoft.com/office/drawing/2014/main" id="{1D2B0403-DD25-4E9B-9ADA-F4D3A19DECBD}"/>
              </a:ext>
            </a:extLst>
          </p:cNvPr>
          <p:cNvCxnSpPr/>
          <p:nvPr/>
        </p:nvCxnSpPr>
        <p:spPr>
          <a:xfrm>
            <a:off x="2218944" y="1748315"/>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A6B4B9B-CB6A-4A73-8AED-AC68086B55FA}"/>
              </a:ext>
            </a:extLst>
          </p:cNvPr>
          <p:cNvSpPr txBox="1"/>
          <p:nvPr/>
        </p:nvSpPr>
        <p:spPr>
          <a:xfrm>
            <a:off x="8717791" y="1832254"/>
            <a:ext cx="1210588" cy="400110"/>
          </a:xfrm>
          <a:prstGeom prst="rect">
            <a:avLst/>
          </a:prstGeom>
          <a:noFill/>
        </p:spPr>
        <p:txBody>
          <a:bodyPr wrap="none" rtlCol="0">
            <a:spAutoFit/>
          </a:bodyPr>
          <a:lstStyle/>
          <a:p>
            <a:r>
              <a:rPr kumimoji="1" lang="ja-JP" altLang="en-US" sz="2000" b="1" dirty="0"/>
              <a:t>近傍生成</a:t>
            </a:r>
          </a:p>
        </p:txBody>
      </p:sp>
      <p:sp>
        <p:nvSpPr>
          <p:cNvPr id="13" name="テキスト ボックス 12">
            <a:extLst>
              <a:ext uri="{FF2B5EF4-FFF2-40B4-BE49-F238E27FC236}">
                <a16:creationId xmlns:a16="http://schemas.microsoft.com/office/drawing/2014/main" id="{C61C0772-EA65-4A5E-8500-88FF936C7C5C}"/>
              </a:ext>
            </a:extLst>
          </p:cNvPr>
          <p:cNvSpPr txBox="1"/>
          <p:nvPr/>
        </p:nvSpPr>
        <p:spPr>
          <a:xfrm>
            <a:off x="3862127" y="1832254"/>
            <a:ext cx="1467068" cy="400110"/>
          </a:xfrm>
          <a:prstGeom prst="rect">
            <a:avLst/>
          </a:prstGeom>
          <a:noFill/>
        </p:spPr>
        <p:txBody>
          <a:bodyPr wrap="none" rtlCol="0">
            <a:spAutoFit/>
          </a:bodyPr>
          <a:lstStyle/>
          <a:p>
            <a:r>
              <a:rPr kumimoji="1" lang="ja-JP" altLang="en-US" sz="2000" b="1" dirty="0"/>
              <a:t>制約対処法</a:t>
            </a:r>
          </a:p>
        </p:txBody>
      </p:sp>
      <p:sp>
        <p:nvSpPr>
          <p:cNvPr id="15" name="テキスト ボックス 14">
            <a:extLst>
              <a:ext uri="{FF2B5EF4-FFF2-40B4-BE49-F238E27FC236}">
                <a16:creationId xmlns:a16="http://schemas.microsoft.com/office/drawing/2014/main" id="{446D4DFA-03BA-4E19-803C-5FE7176E0B7C}"/>
              </a:ext>
            </a:extLst>
          </p:cNvPr>
          <p:cNvSpPr txBox="1"/>
          <p:nvPr/>
        </p:nvSpPr>
        <p:spPr>
          <a:xfrm>
            <a:off x="353568" y="4564457"/>
            <a:ext cx="1609344" cy="400110"/>
          </a:xfrm>
          <a:prstGeom prst="rect">
            <a:avLst/>
          </a:prstGeom>
          <a:noFill/>
        </p:spPr>
        <p:txBody>
          <a:bodyPr wrap="square" rtlCol="0">
            <a:spAutoFit/>
          </a:bodyPr>
          <a:lstStyle/>
          <a:p>
            <a:r>
              <a:rPr kumimoji="1" lang="en-US" altLang="ja-JP" sz="2000" b="1" dirty="0"/>
              <a:t>FY2021</a:t>
            </a:r>
            <a:r>
              <a:rPr kumimoji="1" lang="ja-JP" altLang="en-US" sz="2000" b="1" dirty="0"/>
              <a:t>成果</a:t>
            </a:r>
          </a:p>
        </p:txBody>
      </p:sp>
      <p:cxnSp>
        <p:nvCxnSpPr>
          <p:cNvPr id="16" name="直線コネクタ 15">
            <a:extLst>
              <a:ext uri="{FF2B5EF4-FFF2-40B4-BE49-F238E27FC236}">
                <a16:creationId xmlns:a16="http://schemas.microsoft.com/office/drawing/2014/main" id="{BC5CB1AA-5DD2-49C5-B1E4-B649ABAD161E}"/>
              </a:ext>
            </a:extLst>
          </p:cNvPr>
          <p:cNvCxnSpPr>
            <a:cxnSpLocks/>
          </p:cNvCxnSpPr>
          <p:nvPr/>
        </p:nvCxnSpPr>
        <p:spPr>
          <a:xfrm flipH="1">
            <a:off x="243840" y="2340864"/>
            <a:ext cx="11364983"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860B63E-9A83-4BF6-8647-5A6D73A86542}"/>
              </a:ext>
            </a:extLst>
          </p:cNvPr>
          <p:cNvCxnSpPr/>
          <p:nvPr/>
        </p:nvCxnSpPr>
        <p:spPr>
          <a:xfrm>
            <a:off x="7038624" y="1748315"/>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689F0BA1-C6A4-45D3-B40F-CDB549BA4BAE}"/>
              </a:ext>
            </a:extLst>
          </p:cNvPr>
          <p:cNvSpPr txBox="1"/>
          <p:nvPr/>
        </p:nvSpPr>
        <p:spPr>
          <a:xfrm>
            <a:off x="8219129" y="2786886"/>
            <a:ext cx="2207912" cy="400110"/>
          </a:xfrm>
          <a:prstGeom prst="rect">
            <a:avLst/>
          </a:prstGeom>
          <a:noFill/>
        </p:spPr>
        <p:txBody>
          <a:bodyPr wrap="none" rtlCol="0">
            <a:spAutoFit/>
          </a:bodyPr>
          <a:lstStyle/>
          <a:p>
            <a:r>
              <a:rPr kumimoji="1" lang="en-US" altLang="ja-JP" sz="2000" dirty="0"/>
              <a:t>Genetic Algorithm</a:t>
            </a:r>
            <a:endParaRPr kumimoji="1" lang="ja-JP" altLang="en-US" sz="2000" dirty="0"/>
          </a:p>
        </p:txBody>
      </p:sp>
      <p:sp>
        <p:nvSpPr>
          <p:cNvPr id="19" name="テキスト ボックス 18">
            <a:extLst>
              <a:ext uri="{FF2B5EF4-FFF2-40B4-BE49-F238E27FC236}">
                <a16:creationId xmlns:a16="http://schemas.microsoft.com/office/drawing/2014/main" id="{FE152613-5F85-4D4E-8086-D269337DA0E9}"/>
              </a:ext>
            </a:extLst>
          </p:cNvPr>
          <p:cNvSpPr txBox="1"/>
          <p:nvPr/>
        </p:nvSpPr>
        <p:spPr>
          <a:xfrm>
            <a:off x="7706032" y="4564457"/>
            <a:ext cx="3256212" cy="400110"/>
          </a:xfrm>
          <a:prstGeom prst="rect">
            <a:avLst/>
          </a:prstGeom>
          <a:noFill/>
        </p:spPr>
        <p:txBody>
          <a:bodyPr wrap="none" rtlCol="0">
            <a:spAutoFit/>
          </a:bodyPr>
          <a:lstStyle/>
          <a:p>
            <a:r>
              <a:rPr kumimoji="1" lang="en-US" altLang="ja-JP" sz="2000" dirty="0"/>
              <a:t>Differential Evolution</a:t>
            </a:r>
            <a:r>
              <a:rPr kumimoji="1" lang="ja-JP" altLang="en-US" sz="2000" dirty="0"/>
              <a:t>の改良</a:t>
            </a:r>
          </a:p>
        </p:txBody>
      </p:sp>
      <p:sp>
        <p:nvSpPr>
          <p:cNvPr id="20" name="テキスト ボックス 19">
            <a:extLst>
              <a:ext uri="{FF2B5EF4-FFF2-40B4-BE49-F238E27FC236}">
                <a16:creationId xmlns:a16="http://schemas.microsoft.com/office/drawing/2014/main" id="{8C3C7F6B-DFA1-4A14-B52B-BC56BC0EF13D}"/>
              </a:ext>
            </a:extLst>
          </p:cNvPr>
          <p:cNvSpPr txBox="1"/>
          <p:nvPr/>
        </p:nvSpPr>
        <p:spPr>
          <a:xfrm>
            <a:off x="3711443" y="2670875"/>
            <a:ext cx="1768433" cy="400110"/>
          </a:xfrm>
          <a:prstGeom prst="rect">
            <a:avLst/>
          </a:prstGeom>
          <a:noFill/>
        </p:spPr>
        <p:txBody>
          <a:bodyPr wrap="none" rtlCol="0">
            <a:spAutoFit/>
          </a:bodyPr>
          <a:lstStyle/>
          <a:p>
            <a:r>
              <a:rPr kumimoji="1" lang="ja-JP" altLang="en-US" sz="2000" dirty="0"/>
              <a:t>適応的スカラ化</a:t>
            </a:r>
          </a:p>
        </p:txBody>
      </p:sp>
      <p:sp>
        <p:nvSpPr>
          <p:cNvPr id="21" name="テキスト ボックス 20">
            <a:extLst>
              <a:ext uri="{FF2B5EF4-FFF2-40B4-BE49-F238E27FC236}">
                <a16:creationId xmlns:a16="http://schemas.microsoft.com/office/drawing/2014/main" id="{17DF28A8-B205-421A-8602-4238C4E52A25}"/>
              </a:ext>
            </a:extLst>
          </p:cNvPr>
          <p:cNvSpPr txBox="1"/>
          <p:nvPr/>
        </p:nvSpPr>
        <p:spPr>
          <a:xfrm>
            <a:off x="3711443" y="4405125"/>
            <a:ext cx="1768433" cy="400110"/>
          </a:xfrm>
          <a:prstGeom prst="rect">
            <a:avLst/>
          </a:prstGeom>
          <a:noFill/>
        </p:spPr>
        <p:txBody>
          <a:bodyPr wrap="none" rtlCol="0">
            <a:spAutoFit/>
          </a:bodyPr>
          <a:lstStyle/>
          <a:p>
            <a:r>
              <a:rPr kumimoji="1" lang="ja-JP" altLang="en-US" sz="2000" dirty="0"/>
              <a:t>適応的スカラ化</a:t>
            </a:r>
          </a:p>
        </p:txBody>
      </p:sp>
      <p:sp>
        <p:nvSpPr>
          <p:cNvPr id="22" name="テキスト ボックス 21">
            <a:extLst>
              <a:ext uri="{FF2B5EF4-FFF2-40B4-BE49-F238E27FC236}">
                <a16:creationId xmlns:a16="http://schemas.microsoft.com/office/drawing/2014/main" id="{2938840C-09ED-45AD-B123-BE0F63A4058C}"/>
              </a:ext>
            </a:extLst>
          </p:cNvPr>
          <p:cNvSpPr txBox="1"/>
          <p:nvPr/>
        </p:nvSpPr>
        <p:spPr>
          <a:xfrm>
            <a:off x="3785178" y="3026104"/>
            <a:ext cx="1620957" cy="369332"/>
          </a:xfrm>
          <a:prstGeom prst="rect">
            <a:avLst/>
          </a:prstGeom>
          <a:noFill/>
        </p:spPr>
        <p:txBody>
          <a:bodyPr wrap="none" rtlCol="0">
            <a:spAutoFit/>
          </a:bodyPr>
          <a:lstStyle/>
          <a:p>
            <a:r>
              <a:rPr kumimoji="1" lang="ja-JP" altLang="en-US" dirty="0"/>
              <a:t>（</a:t>
            </a:r>
            <a:r>
              <a:rPr kumimoji="1" lang="en-US" altLang="ja-JP" dirty="0"/>
              <a:t>2020</a:t>
            </a:r>
            <a:r>
              <a:rPr kumimoji="1" lang="ja-JP" altLang="en-US" dirty="0"/>
              <a:t>年版）</a:t>
            </a:r>
          </a:p>
        </p:txBody>
      </p:sp>
      <p:sp>
        <p:nvSpPr>
          <p:cNvPr id="23" name="テキスト ボックス 22">
            <a:extLst>
              <a:ext uri="{FF2B5EF4-FFF2-40B4-BE49-F238E27FC236}">
                <a16:creationId xmlns:a16="http://schemas.microsoft.com/office/drawing/2014/main" id="{403F6131-6D93-4F5E-AE44-A89755427704}"/>
              </a:ext>
            </a:extLst>
          </p:cNvPr>
          <p:cNvSpPr txBox="1"/>
          <p:nvPr/>
        </p:nvSpPr>
        <p:spPr>
          <a:xfrm>
            <a:off x="3785178" y="4779901"/>
            <a:ext cx="1620957" cy="369332"/>
          </a:xfrm>
          <a:prstGeom prst="rect">
            <a:avLst/>
          </a:prstGeom>
          <a:noFill/>
        </p:spPr>
        <p:txBody>
          <a:bodyPr wrap="none" rtlCol="0">
            <a:spAutoFit/>
          </a:bodyPr>
          <a:lstStyle/>
          <a:p>
            <a:r>
              <a:rPr kumimoji="1" lang="ja-JP" altLang="en-US" dirty="0"/>
              <a:t>（</a:t>
            </a:r>
            <a:r>
              <a:rPr kumimoji="1" lang="en-US" altLang="ja-JP" dirty="0"/>
              <a:t>2021</a:t>
            </a:r>
            <a:r>
              <a:rPr kumimoji="1" lang="ja-JP" altLang="en-US" dirty="0"/>
              <a:t>年版）</a:t>
            </a:r>
          </a:p>
        </p:txBody>
      </p:sp>
      <p:sp>
        <p:nvSpPr>
          <p:cNvPr id="24" name="矢印: 下 23">
            <a:extLst>
              <a:ext uri="{FF2B5EF4-FFF2-40B4-BE49-F238E27FC236}">
                <a16:creationId xmlns:a16="http://schemas.microsoft.com/office/drawing/2014/main" id="{F9E2D5EF-D794-4A6B-A495-8E29CEE9FC65}"/>
              </a:ext>
            </a:extLst>
          </p:cNvPr>
          <p:cNvSpPr/>
          <p:nvPr/>
        </p:nvSpPr>
        <p:spPr>
          <a:xfrm>
            <a:off x="9067053" y="3653933"/>
            <a:ext cx="512064" cy="56083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矢印: 下 24">
            <a:extLst>
              <a:ext uri="{FF2B5EF4-FFF2-40B4-BE49-F238E27FC236}">
                <a16:creationId xmlns:a16="http://schemas.microsoft.com/office/drawing/2014/main" id="{445BD3C4-7FFF-410C-ABB8-8D8AFD314BFF}"/>
              </a:ext>
            </a:extLst>
          </p:cNvPr>
          <p:cNvSpPr/>
          <p:nvPr/>
        </p:nvSpPr>
        <p:spPr>
          <a:xfrm>
            <a:off x="4339625" y="3657210"/>
            <a:ext cx="512064" cy="56083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a:extLst>
              <a:ext uri="{FF2B5EF4-FFF2-40B4-BE49-F238E27FC236}">
                <a16:creationId xmlns:a16="http://schemas.microsoft.com/office/drawing/2014/main" id="{3BD7A66B-1BB1-4281-B5CC-26BE821CF4F1}"/>
              </a:ext>
            </a:extLst>
          </p:cNvPr>
          <p:cNvSpPr txBox="1"/>
          <p:nvPr/>
        </p:nvSpPr>
        <p:spPr>
          <a:xfrm>
            <a:off x="9688990" y="3729972"/>
            <a:ext cx="1476101" cy="400110"/>
          </a:xfrm>
          <a:prstGeom prst="rect">
            <a:avLst/>
          </a:prstGeom>
          <a:noFill/>
        </p:spPr>
        <p:txBody>
          <a:bodyPr wrap="square" rtlCol="0">
            <a:spAutoFit/>
          </a:bodyPr>
          <a:lstStyle/>
          <a:p>
            <a:r>
              <a:rPr kumimoji="1" lang="ja-JP" altLang="en-US" sz="2000" dirty="0"/>
              <a:t>佐藤君検討</a:t>
            </a:r>
          </a:p>
        </p:txBody>
      </p:sp>
      <p:sp>
        <p:nvSpPr>
          <p:cNvPr id="27" name="テキスト ボックス 26">
            <a:extLst>
              <a:ext uri="{FF2B5EF4-FFF2-40B4-BE49-F238E27FC236}">
                <a16:creationId xmlns:a16="http://schemas.microsoft.com/office/drawing/2014/main" id="{F7DECE73-2325-4A98-A0A6-34338D16C6D1}"/>
              </a:ext>
            </a:extLst>
          </p:cNvPr>
          <p:cNvSpPr txBox="1"/>
          <p:nvPr/>
        </p:nvSpPr>
        <p:spPr>
          <a:xfrm>
            <a:off x="4974910" y="3725446"/>
            <a:ext cx="1476101" cy="400110"/>
          </a:xfrm>
          <a:prstGeom prst="rect">
            <a:avLst/>
          </a:prstGeom>
          <a:noFill/>
        </p:spPr>
        <p:txBody>
          <a:bodyPr wrap="square" rtlCol="0">
            <a:spAutoFit/>
          </a:bodyPr>
          <a:lstStyle/>
          <a:p>
            <a:r>
              <a:rPr kumimoji="1" lang="ja-JP" altLang="en-US" sz="2000" dirty="0"/>
              <a:t>安田君検討</a:t>
            </a:r>
          </a:p>
        </p:txBody>
      </p:sp>
      <p:sp>
        <p:nvSpPr>
          <p:cNvPr id="28" name="テキスト ボックス 27">
            <a:extLst>
              <a:ext uri="{FF2B5EF4-FFF2-40B4-BE49-F238E27FC236}">
                <a16:creationId xmlns:a16="http://schemas.microsoft.com/office/drawing/2014/main" id="{EFD60E15-A52F-40E9-AB7A-757F96948859}"/>
              </a:ext>
            </a:extLst>
          </p:cNvPr>
          <p:cNvSpPr txBox="1"/>
          <p:nvPr/>
        </p:nvSpPr>
        <p:spPr>
          <a:xfrm>
            <a:off x="7738527" y="5184377"/>
            <a:ext cx="3170394" cy="646331"/>
          </a:xfrm>
          <a:prstGeom prst="rect">
            <a:avLst/>
          </a:prstGeom>
          <a:noFill/>
        </p:spPr>
        <p:txBody>
          <a:bodyPr wrap="square" rtlCol="0">
            <a:spAutoFit/>
          </a:bodyPr>
          <a:lstStyle/>
          <a:p>
            <a:pPr algn="ctr"/>
            <a:r>
              <a:rPr kumimoji="1" lang="ja-JP" altLang="en-US" dirty="0">
                <a:solidFill>
                  <a:srgbClr val="FF0000"/>
                </a:solidFill>
              </a:rPr>
              <a:t>一部の有制約ベンチマークで、</a:t>
            </a:r>
            <a:endParaRPr kumimoji="1" lang="en-US" altLang="ja-JP" dirty="0">
              <a:solidFill>
                <a:srgbClr val="FF0000"/>
              </a:solidFill>
            </a:endParaRPr>
          </a:p>
          <a:p>
            <a:pPr algn="ctr"/>
            <a:r>
              <a:rPr kumimoji="1" lang="en-US" altLang="ja-JP" dirty="0">
                <a:solidFill>
                  <a:srgbClr val="FF0000"/>
                </a:solidFill>
              </a:rPr>
              <a:t>GA/DE</a:t>
            </a:r>
            <a:r>
              <a:rPr kumimoji="1" lang="ja-JP" altLang="en-US" dirty="0">
                <a:solidFill>
                  <a:srgbClr val="FF0000"/>
                </a:solidFill>
              </a:rPr>
              <a:t>よりも改善することを確認</a:t>
            </a:r>
          </a:p>
        </p:txBody>
      </p:sp>
      <p:sp>
        <p:nvSpPr>
          <p:cNvPr id="29" name="テキスト ボックス 28">
            <a:extLst>
              <a:ext uri="{FF2B5EF4-FFF2-40B4-BE49-F238E27FC236}">
                <a16:creationId xmlns:a16="http://schemas.microsoft.com/office/drawing/2014/main" id="{C8B88FCC-21FD-48D3-A275-9D0BEE8BB3A7}"/>
              </a:ext>
            </a:extLst>
          </p:cNvPr>
          <p:cNvSpPr txBox="1"/>
          <p:nvPr/>
        </p:nvSpPr>
        <p:spPr>
          <a:xfrm>
            <a:off x="2524184" y="5190035"/>
            <a:ext cx="4142942" cy="646331"/>
          </a:xfrm>
          <a:prstGeom prst="rect">
            <a:avLst/>
          </a:prstGeom>
          <a:noFill/>
        </p:spPr>
        <p:txBody>
          <a:bodyPr wrap="square" rtlCol="0">
            <a:spAutoFit/>
          </a:bodyPr>
          <a:lstStyle/>
          <a:p>
            <a:pPr algn="ctr"/>
            <a:r>
              <a:rPr kumimoji="1" lang="en-US" altLang="ja-JP" dirty="0">
                <a:solidFill>
                  <a:srgbClr val="FF0000"/>
                </a:solidFill>
              </a:rPr>
              <a:t>500</a:t>
            </a:r>
            <a:r>
              <a:rPr kumimoji="1" lang="ja-JP" altLang="en-US" dirty="0">
                <a:solidFill>
                  <a:srgbClr val="FF0000"/>
                </a:solidFill>
              </a:rPr>
              <a:t>次元・非凸制約で、</a:t>
            </a:r>
            <a:endParaRPr kumimoji="1" lang="en-US" altLang="ja-JP" dirty="0">
              <a:solidFill>
                <a:srgbClr val="FF0000"/>
              </a:solidFill>
            </a:endParaRPr>
          </a:p>
          <a:p>
            <a:pPr algn="ctr"/>
            <a:r>
              <a:rPr kumimoji="1" lang="ja-JP" altLang="en-US" dirty="0">
                <a:solidFill>
                  <a:srgbClr val="FF0000"/>
                </a:solidFill>
              </a:rPr>
              <a:t>他の制約対処法よりも改善することを確認</a:t>
            </a:r>
          </a:p>
        </p:txBody>
      </p:sp>
    </p:spTree>
    <p:extLst>
      <p:ext uri="{BB962C8B-B14F-4D97-AF65-F5344CB8AC3E}">
        <p14:creationId xmlns:p14="http://schemas.microsoft.com/office/powerpoint/2010/main" val="54900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D88107F1-FB13-4879-93E2-44EC5DA1A134}"/>
              </a:ext>
            </a:extLst>
          </p:cNvPr>
          <p:cNvPicPr>
            <a:picLocks noChangeAspect="1"/>
          </p:cNvPicPr>
          <p:nvPr/>
        </p:nvPicPr>
        <p:blipFill>
          <a:blip r:embed="rId2"/>
          <a:stretch>
            <a:fillRect/>
          </a:stretch>
        </p:blipFill>
        <p:spPr>
          <a:xfrm>
            <a:off x="1054841" y="4666909"/>
            <a:ext cx="1338433" cy="1260162"/>
          </a:xfrm>
          <a:prstGeom prst="rect">
            <a:avLst/>
          </a:prstGeom>
        </p:spPr>
      </p:pic>
      <p:pic>
        <p:nvPicPr>
          <p:cNvPr id="10" name="図 9">
            <a:extLst>
              <a:ext uri="{FF2B5EF4-FFF2-40B4-BE49-F238E27FC236}">
                <a16:creationId xmlns:a16="http://schemas.microsoft.com/office/drawing/2014/main" id="{EFEE1ADF-6502-4931-96E6-A1883E8CDDA3}"/>
              </a:ext>
            </a:extLst>
          </p:cNvPr>
          <p:cNvPicPr>
            <a:picLocks noChangeAspect="1"/>
          </p:cNvPicPr>
          <p:nvPr/>
        </p:nvPicPr>
        <p:blipFill>
          <a:blip r:embed="rId3"/>
          <a:stretch>
            <a:fillRect/>
          </a:stretch>
        </p:blipFill>
        <p:spPr>
          <a:xfrm>
            <a:off x="2830436" y="4670822"/>
            <a:ext cx="1338433" cy="1252335"/>
          </a:xfrm>
          <a:prstGeom prst="rect">
            <a:avLst/>
          </a:prstGeom>
        </p:spPr>
      </p:pic>
      <p:pic>
        <p:nvPicPr>
          <p:cNvPr id="8" name="図 7">
            <a:extLst>
              <a:ext uri="{FF2B5EF4-FFF2-40B4-BE49-F238E27FC236}">
                <a16:creationId xmlns:a16="http://schemas.microsoft.com/office/drawing/2014/main" id="{D8A54970-DC93-49D4-BDCF-5585699A25B9}"/>
              </a:ext>
            </a:extLst>
          </p:cNvPr>
          <p:cNvPicPr>
            <a:picLocks noChangeAspect="1"/>
          </p:cNvPicPr>
          <p:nvPr/>
        </p:nvPicPr>
        <p:blipFill>
          <a:blip r:embed="rId4"/>
          <a:stretch>
            <a:fillRect/>
          </a:stretch>
        </p:blipFill>
        <p:spPr>
          <a:xfrm>
            <a:off x="1023847" y="1843216"/>
            <a:ext cx="3134828" cy="1958239"/>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制約対処法の進捗：新たな重み調整則</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有制約における探索戦略に基づき、重みの調整則を考案。</a:t>
            </a:r>
            <a:endParaRPr lang="en-US" altLang="ja-JP"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05DB3C09-FCDA-4FDF-B07C-FF12AA941A50}"/>
                  </a:ext>
                </a:extLst>
              </p:cNvPr>
              <p:cNvSpPr txBox="1"/>
              <p:nvPr/>
            </p:nvSpPr>
            <p:spPr>
              <a:xfrm>
                <a:off x="9763423" y="5152197"/>
                <a:ext cx="1478675" cy="261610"/>
              </a:xfrm>
              <a:prstGeom prst="rect">
                <a:avLst/>
              </a:prstGeom>
              <a:noFill/>
            </p:spPr>
            <p:txBody>
              <a:bodyPr wrap="none" rtlCol="0">
                <a:spAutoFit/>
              </a:bodyPr>
              <a:lstStyle/>
              <a:p>
                <a14:m>
                  <m:oMath xmlns:m="http://schemas.openxmlformats.org/officeDocument/2006/math">
                    <m:sSup>
                      <m:sSupPr>
                        <m:ctrlPr>
                          <a:rPr kumimoji="1" lang="en-US" altLang="ja-JP" sz="1100" i="1" smtClean="0">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𝑠</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r>
                      <a:rPr kumimoji="1" lang="en-US" altLang="ja-JP" sz="1100" b="0" i="1" smtClean="0">
                        <a:latin typeface="Cambria Math" panose="02040503050406030204" pitchFamily="18" charset="0"/>
                      </a:rPr>
                      <m:t>,</m:t>
                    </m:r>
                    <m:sSup>
                      <m:sSupPr>
                        <m:ctrlPr>
                          <a:rPr kumimoji="1" lang="en-US" altLang="ja-JP" sz="1100" i="1">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𝑡</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oMath>
                </a14:m>
                <a:r>
                  <a:rPr kumimoji="1" lang="ja-JP" altLang="en-US" sz="1100" dirty="0"/>
                  <a:t>：探索点</a:t>
                </a:r>
              </a:p>
            </p:txBody>
          </p:sp>
        </mc:Choice>
        <mc:Fallback>
          <p:sp>
            <p:nvSpPr>
              <p:cNvPr id="9" name="テキスト ボックス 8">
                <a:extLst>
                  <a:ext uri="{FF2B5EF4-FFF2-40B4-BE49-F238E27FC236}">
                    <a16:creationId xmlns:a16="http://schemas.microsoft.com/office/drawing/2014/main" id="{05DB3C09-FCDA-4FDF-B07C-FF12AA941A50}"/>
                  </a:ext>
                </a:extLst>
              </p:cNvPr>
              <p:cNvSpPr txBox="1">
                <a:spLocks noRot="1" noChangeAspect="1" noMove="1" noResize="1" noEditPoints="1" noAdjustHandles="1" noChangeArrowheads="1" noChangeShapeType="1" noTextEdit="1"/>
              </p:cNvSpPr>
              <p:nvPr/>
            </p:nvSpPr>
            <p:spPr>
              <a:xfrm>
                <a:off x="9763423" y="5152197"/>
                <a:ext cx="1478675" cy="261610"/>
              </a:xfrm>
              <a:prstGeom prst="rect">
                <a:avLst/>
              </a:prstGeom>
              <a:blipFill>
                <a:blip r:embed="rId5"/>
                <a:stretch>
                  <a:fillRect t="-2326" b="-13953"/>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1744A14C-172A-46CF-8464-B41E4476C137}"/>
              </a:ext>
            </a:extLst>
          </p:cNvPr>
          <p:cNvSpPr txBox="1"/>
          <p:nvPr/>
        </p:nvSpPr>
        <p:spPr>
          <a:xfrm>
            <a:off x="7413827" y="5462164"/>
            <a:ext cx="4156907" cy="523220"/>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400" dirty="0"/>
              <a:t>非劣性の判定：パレートフロンティアへの収束状況</a:t>
            </a:r>
            <a:endParaRPr kumimoji="1" lang="en-US" altLang="ja-JP" sz="1400" dirty="0"/>
          </a:p>
          <a:p>
            <a:pPr marL="285750" indent="-285750">
              <a:buFont typeface="Wingdings" panose="05000000000000000000" pitchFamily="2" charset="2"/>
              <a:buChar char="Ø"/>
            </a:pPr>
            <a:r>
              <a:rPr kumimoji="1" lang="ja-JP" altLang="en-US" sz="1400" dirty="0"/>
              <a:t>可能性の判定：可能領域／違反領域の偏り状況</a:t>
            </a:r>
          </a:p>
        </p:txBody>
      </p:sp>
      <p:sp>
        <p:nvSpPr>
          <p:cNvPr id="21" name="テキスト ボックス 20">
            <a:extLst>
              <a:ext uri="{FF2B5EF4-FFF2-40B4-BE49-F238E27FC236}">
                <a16:creationId xmlns:a16="http://schemas.microsoft.com/office/drawing/2014/main" id="{9F8F5043-E2F3-4173-ACDD-F804D3BF9D53}"/>
              </a:ext>
            </a:extLst>
          </p:cNvPr>
          <p:cNvSpPr txBox="1"/>
          <p:nvPr/>
        </p:nvSpPr>
        <p:spPr>
          <a:xfrm>
            <a:off x="1611537" y="1559923"/>
            <a:ext cx="2125903" cy="307777"/>
          </a:xfrm>
          <a:prstGeom prst="rect">
            <a:avLst/>
          </a:prstGeom>
          <a:noFill/>
        </p:spPr>
        <p:txBody>
          <a:bodyPr wrap="none" rtlCol="0">
            <a:spAutoFit/>
          </a:bodyPr>
          <a:lstStyle/>
          <a:p>
            <a:pPr algn="ctr"/>
            <a:r>
              <a:rPr kumimoji="1" lang="ja-JP" altLang="en-US" sz="1400" b="1" dirty="0"/>
              <a:t>有制約最適化の多目的化</a:t>
            </a:r>
          </a:p>
        </p:txBody>
      </p:sp>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1D9DB77E-5F4A-43DD-811C-42D33367C969}"/>
                  </a:ext>
                </a:extLst>
              </p:cNvPr>
              <p:cNvSpPr txBox="1"/>
              <p:nvPr/>
            </p:nvSpPr>
            <p:spPr>
              <a:xfrm>
                <a:off x="1091135" y="4470128"/>
                <a:ext cx="1460411"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0.5</m:t>
                    </m:r>
                  </m:oMath>
                </a14:m>
                <a:r>
                  <a:rPr lang="ja-JP" altLang="en-US" sz="1200" dirty="0"/>
                  <a:t>（中・小）</a:t>
                </a:r>
                <a:endParaRPr lang="en-US" altLang="ja-JP" sz="1200" dirty="0"/>
              </a:p>
            </p:txBody>
          </p:sp>
        </mc:Choice>
        <mc:Fallback>
          <p:sp>
            <p:nvSpPr>
              <p:cNvPr id="39" name="テキスト ボックス 38">
                <a:extLst>
                  <a:ext uri="{FF2B5EF4-FFF2-40B4-BE49-F238E27FC236}">
                    <a16:creationId xmlns:a16="http://schemas.microsoft.com/office/drawing/2014/main" id="{1D9DB77E-5F4A-43DD-811C-42D33367C969}"/>
                  </a:ext>
                </a:extLst>
              </p:cNvPr>
              <p:cNvSpPr txBox="1">
                <a:spLocks noRot="1" noChangeAspect="1" noMove="1" noResize="1" noEditPoints="1" noAdjustHandles="1" noChangeArrowheads="1" noChangeShapeType="1" noTextEdit="1"/>
              </p:cNvSpPr>
              <p:nvPr/>
            </p:nvSpPr>
            <p:spPr>
              <a:xfrm>
                <a:off x="1091135" y="4470128"/>
                <a:ext cx="1460411" cy="276999"/>
              </a:xfrm>
              <a:prstGeom prst="rect">
                <a:avLst/>
              </a:prstGeom>
              <a:blipFill>
                <a:blip r:embed="rId6"/>
                <a:stretch>
                  <a:fillRect t="-2174" b="-1304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6CE51E8C-D595-41C3-9BCB-D9A2D080522A}"/>
                  </a:ext>
                </a:extLst>
              </p:cNvPr>
              <p:cNvSpPr txBox="1"/>
              <p:nvPr/>
            </p:nvSpPr>
            <p:spPr>
              <a:xfrm>
                <a:off x="2997673" y="4470128"/>
                <a:ext cx="1177874"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1</m:t>
                    </m:r>
                  </m:oMath>
                </a14:m>
                <a:r>
                  <a:rPr lang="ja-JP" altLang="en-US" sz="1200" dirty="0"/>
                  <a:t>（大）</a:t>
                </a:r>
                <a:endParaRPr lang="en-US" altLang="ja-JP" sz="1200" dirty="0"/>
              </a:p>
            </p:txBody>
          </p:sp>
        </mc:Choice>
        <mc:Fallback>
          <p:sp>
            <p:nvSpPr>
              <p:cNvPr id="40" name="テキスト ボックス 39">
                <a:extLst>
                  <a:ext uri="{FF2B5EF4-FFF2-40B4-BE49-F238E27FC236}">
                    <a16:creationId xmlns:a16="http://schemas.microsoft.com/office/drawing/2014/main" id="{6CE51E8C-D595-41C3-9BCB-D9A2D080522A}"/>
                  </a:ext>
                </a:extLst>
              </p:cNvPr>
              <p:cNvSpPr txBox="1">
                <a:spLocks noRot="1" noChangeAspect="1" noMove="1" noResize="1" noEditPoints="1" noAdjustHandles="1" noChangeArrowheads="1" noChangeShapeType="1" noTextEdit="1"/>
              </p:cNvSpPr>
              <p:nvPr/>
            </p:nvSpPr>
            <p:spPr>
              <a:xfrm>
                <a:off x="2997673" y="4470128"/>
                <a:ext cx="1177874" cy="276999"/>
              </a:xfrm>
              <a:prstGeom prst="rect">
                <a:avLst/>
              </a:prstGeom>
              <a:blipFill>
                <a:blip r:embed="rId7"/>
                <a:stretch>
                  <a:fillRect t="-2174" b="-1304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97B20DA6-0791-482A-AA2C-AE9E4D2DDDC1}"/>
                  </a:ext>
                </a:extLst>
              </p:cNvPr>
              <p:cNvSpPr txBox="1"/>
              <p:nvPr/>
            </p:nvSpPr>
            <p:spPr>
              <a:xfrm>
                <a:off x="3326170" y="4723881"/>
                <a:ext cx="939196" cy="276999"/>
              </a:xfrm>
              <a:prstGeom prst="rect">
                <a:avLst/>
              </a:prstGeom>
              <a:noFill/>
            </p:spPr>
            <p:txBody>
              <a:bodyPr wrap="square" rtlCol="0">
                <a:spAutoFit/>
              </a:bodyPr>
              <a:lstStyle/>
              <a:p>
                <a:pPr algn="ctr"/>
                <a14:m>
                  <m:oMath xmlns:m="http://schemas.openxmlformats.org/officeDocument/2006/math">
                    <m:r>
                      <a:rPr lang="en-US" altLang="ja-JP" sz="1200" i="1" smtClean="0">
                        <a:latin typeface="Cambria Math" panose="02040503050406030204" pitchFamily="18" charset="0"/>
                      </a:rPr>
                      <m:t>𝑓</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𝑣</m:t>
                    </m:r>
                  </m:oMath>
                </a14:m>
                <a:r>
                  <a:rPr lang="ja-JP" altLang="en-US" sz="1200" dirty="0"/>
                  <a:t>が均等</a:t>
                </a:r>
                <a:endParaRPr lang="en-US" altLang="ja-JP" sz="1200" dirty="0"/>
              </a:p>
            </p:txBody>
          </p:sp>
        </mc:Choice>
        <mc:Fallback>
          <p:sp>
            <p:nvSpPr>
              <p:cNvPr id="51" name="テキスト ボックス 50">
                <a:extLst>
                  <a:ext uri="{FF2B5EF4-FFF2-40B4-BE49-F238E27FC236}">
                    <a16:creationId xmlns:a16="http://schemas.microsoft.com/office/drawing/2014/main" id="{97B20DA6-0791-482A-AA2C-AE9E4D2DDDC1}"/>
                  </a:ext>
                </a:extLst>
              </p:cNvPr>
              <p:cNvSpPr txBox="1">
                <a:spLocks noRot="1" noChangeAspect="1" noMove="1" noResize="1" noEditPoints="1" noAdjustHandles="1" noChangeArrowheads="1" noChangeShapeType="1" noTextEdit="1"/>
              </p:cNvSpPr>
              <p:nvPr/>
            </p:nvSpPr>
            <p:spPr>
              <a:xfrm>
                <a:off x="3326170" y="4723881"/>
                <a:ext cx="939196" cy="276999"/>
              </a:xfrm>
              <a:prstGeom prst="rect">
                <a:avLst/>
              </a:prstGeom>
              <a:blipFill>
                <a:blip r:embed="rId8"/>
                <a:stretch>
                  <a:fillRect t="-4444" b="-1555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2" name="テキスト ボックス 51">
                <a:extLst>
                  <a:ext uri="{FF2B5EF4-FFF2-40B4-BE49-F238E27FC236}">
                    <a16:creationId xmlns:a16="http://schemas.microsoft.com/office/drawing/2014/main" id="{89B9F9DF-6702-46BF-BD23-4E4709DEFB91}"/>
                  </a:ext>
                </a:extLst>
              </p:cNvPr>
              <p:cNvSpPr txBox="1"/>
              <p:nvPr/>
            </p:nvSpPr>
            <p:spPr>
              <a:xfrm>
                <a:off x="1523484" y="4733815"/>
                <a:ext cx="924557" cy="261610"/>
              </a:xfrm>
              <a:prstGeom prst="rect">
                <a:avLst/>
              </a:prstGeom>
              <a:noFill/>
            </p:spPr>
            <p:txBody>
              <a:bodyPr wrap="square" rtlCol="0">
                <a:spAutoFit/>
              </a:bodyPr>
              <a:lstStyle/>
              <a:p>
                <a:pPr algn="ctr"/>
                <a14:m>
                  <m:oMath xmlns:m="http://schemas.openxmlformats.org/officeDocument/2006/math">
                    <m:r>
                      <a:rPr lang="en-US" altLang="ja-JP" sz="1100" b="0" i="1" smtClean="0">
                        <a:latin typeface="Cambria Math" panose="02040503050406030204" pitchFamily="18" charset="0"/>
                      </a:rPr>
                      <m:t>𝑣</m:t>
                    </m:r>
                  </m:oMath>
                </a14:m>
                <a:r>
                  <a:rPr lang="ja-JP" altLang="en-US" sz="1100" dirty="0"/>
                  <a:t>をやや重視</a:t>
                </a:r>
              </a:p>
            </p:txBody>
          </p:sp>
        </mc:Choice>
        <mc:Fallback>
          <p:sp>
            <p:nvSpPr>
              <p:cNvPr id="52" name="テキスト ボックス 51">
                <a:extLst>
                  <a:ext uri="{FF2B5EF4-FFF2-40B4-BE49-F238E27FC236}">
                    <a16:creationId xmlns:a16="http://schemas.microsoft.com/office/drawing/2014/main" id="{89B9F9DF-6702-46BF-BD23-4E4709DEFB91}"/>
                  </a:ext>
                </a:extLst>
              </p:cNvPr>
              <p:cNvSpPr txBox="1">
                <a:spLocks noRot="1" noChangeAspect="1" noMove="1" noResize="1" noEditPoints="1" noAdjustHandles="1" noChangeArrowheads="1" noChangeShapeType="1" noTextEdit="1"/>
              </p:cNvSpPr>
              <p:nvPr/>
            </p:nvSpPr>
            <p:spPr>
              <a:xfrm>
                <a:off x="1523484" y="4733815"/>
                <a:ext cx="924557" cy="261610"/>
              </a:xfrm>
              <a:prstGeom prst="rect">
                <a:avLst/>
              </a:prstGeom>
              <a:blipFill>
                <a:blip r:embed="rId9"/>
                <a:stretch>
                  <a:fillRect t="-2381" b="-16667"/>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30C246A6-2788-4075-AF78-F564F7289E04}"/>
              </a:ext>
            </a:extLst>
          </p:cNvPr>
          <p:cNvSpPr txBox="1"/>
          <p:nvPr/>
        </p:nvSpPr>
        <p:spPr>
          <a:xfrm>
            <a:off x="869576" y="5930541"/>
            <a:ext cx="1681970" cy="276999"/>
          </a:xfrm>
          <a:prstGeom prst="rect">
            <a:avLst/>
          </a:prstGeom>
          <a:noFill/>
        </p:spPr>
        <p:txBody>
          <a:bodyPr wrap="square" rtlCol="0">
            <a:spAutoFit/>
          </a:bodyPr>
          <a:lstStyle/>
          <a:p>
            <a:pPr algn="ctr"/>
            <a:r>
              <a:rPr lang="ja-JP" altLang="en-US" sz="1200" b="0" dirty="0"/>
              <a:t>実行可能領域側に偏る</a:t>
            </a:r>
            <a:endParaRPr lang="ja-JP" altLang="en-US" sz="1200" dirty="0"/>
          </a:p>
        </p:txBody>
      </p:sp>
      <p:sp>
        <p:nvSpPr>
          <p:cNvPr id="54" name="テキスト ボックス 53">
            <a:extLst>
              <a:ext uri="{FF2B5EF4-FFF2-40B4-BE49-F238E27FC236}">
                <a16:creationId xmlns:a16="http://schemas.microsoft.com/office/drawing/2014/main" id="{84C3DB20-A6E4-4465-AD48-EA511DBFDEDD}"/>
              </a:ext>
            </a:extLst>
          </p:cNvPr>
          <p:cNvSpPr txBox="1"/>
          <p:nvPr/>
        </p:nvSpPr>
        <p:spPr>
          <a:xfrm>
            <a:off x="2668278" y="5922630"/>
            <a:ext cx="1735640" cy="276999"/>
          </a:xfrm>
          <a:prstGeom prst="rect">
            <a:avLst/>
          </a:prstGeom>
          <a:noFill/>
        </p:spPr>
        <p:txBody>
          <a:bodyPr wrap="square" rtlCol="0">
            <a:spAutoFit/>
          </a:bodyPr>
          <a:lstStyle/>
          <a:p>
            <a:pPr algn="ctr"/>
            <a:r>
              <a:rPr lang="ja-JP" altLang="en-US" sz="1200" dirty="0"/>
              <a:t>パレートフロンティア</a:t>
            </a:r>
            <a:r>
              <a:rPr lang="ja-JP" altLang="en-US" sz="1200" b="0" dirty="0"/>
              <a:t>に一様</a:t>
            </a:r>
            <a:endParaRPr lang="ja-JP" altLang="en-US" sz="1200" dirty="0"/>
          </a:p>
        </p:txBody>
      </p:sp>
      <mc:AlternateContent xmlns:mc="http://schemas.openxmlformats.org/markup-compatibility/2006">
        <mc:Choice xmlns:a14="http://schemas.microsoft.com/office/drawing/2010/main" Requires="a14">
          <p:sp>
            <p:nvSpPr>
              <p:cNvPr id="55" name="テキスト ボックス 54">
                <a:extLst>
                  <a:ext uri="{FF2B5EF4-FFF2-40B4-BE49-F238E27FC236}">
                    <a16:creationId xmlns:a16="http://schemas.microsoft.com/office/drawing/2014/main" id="{49C9A223-7E98-466F-8317-AC0F7123F9ED}"/>
                  </a:ext>
                </a:extLst>
              </p:cNvPr>
              <p:cNvSpPr txBox="1"/>
              <p:nvPr/>
            </p:nvSpPr>
            <p:spPr>
              <a:xfrm>
                <a:off x="1578676" y="3983577"/>
                <a:ext cx="2191626" cy="307777"/>
              </a:xfrm>
              <a:prstGeom prst="rect">
                <a:avLst/>
              </a:prstGeom>
              <a:noFill/>
            </p:spPr>
            <p:txBody>
              <a:bodyPr wrap="none" rtlCol="0">
                <a:spAutoFit/>
              </a:bodyPr>
              <a:lstStyle/>
              <a:p>
                <a:pPr algn="ctr"/>
                <a:r>
                  <a:rPr kumimoji="1" lang="ja-JP" altLang="en-US" sz="1400" b="1" dirty="0"/>
                  <a:t>パラメータ</a:t>
                </a:r>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による重み調整</a:t>
                </a:r>
              </a:p>
            </p:txBody>
          </p:sp>
        </mc:Choice>
        <mc:Fallback>
          <p:sp>
            <p:nvSpPr>
              <p:cNvPr id="55" name="テキスト ボックス 54">
                <a:extLst>
                  <a:ext uri="{FF2B5EF4-FFF2-40B4-BE49-F238E27FC236}">
                    <a16:creationId xmlns:a16="http://schemas.microsoft.com/office/drawing/2014/main" id="{49C9A223-7E98-466F-8317-AC0F7123F9ED}"/>
                  </a:ext>
                </a:extLst>
              </p:cNvPr>
              <p:cNvSpPr txBox="1">
                <a:spLocks noRot="1" noChangeAspect="1" noMove="1" noResize="1" noEditPoints="1" noAdjustHandles="1" noChangeArrowheads="1" noChangeShapeType="1" noTextEdit="1"/>
              </p:cNvSpPr>
              <p:nvPr/>
            </p:nvSpPr>
            <p:spPr>
              <a:xfrm>
                <a:off x="1578676" y="3983577"/>
                <a:ext cx="2191626" cy="307777"/>
              </a:xfrm>
              <a:prstGeom prst="rect">
                <a:avLst/>
              </a:prstGeom>
              <a:blipFill>
                <a:blip r:embed="rId10"/>
                <a:stretch>
                  <a:fillRect l="-279" t="-1961" r="-279" b="-19608"/>
                </a:stretch>
              </a:blipFill>
            </p:spPr>
            <p:txBody>
              <a:bodyPr/>
              <a:lstStyle/>
              <a:p>
                <a:r>
                  <a:rPr lang="ja-JP" altLang="en-US">
                    <a:noFill/>
                  </a:rPr>
                  <a:t> </a:t>
                </a:r>
              </a:p>
            </p:txBody>
          </p:sp>
        </mc:Fallback>
      </mc:AlternateContent>
      <p:sp>
        <p:nvSpPr>
          <p:cNvPr id="57" name="テキスト ボックス 56">
            <a:extLst>
              <a:ext uri="{FF2B5EF4-FFF2-40B4-BE49-F238E27FC236}">
                <a16:creationId xmlns:a16="http://schemas.microsoft.com/office/drawing/2014/main" id="{6296551F-3F91-49EF-B929-60A062E11D5C}"/>
              </a:ext>
            </a:extLst>
          </p:cNvPr>
          <p:cNvSpPr txBox="1"/>
          <p:nvPr/>
        </p:nvSpPr>
        <p:spPr>
          <a:xfrm>
            <a:off x="8792678" y="1559923"/>
            <a:ext cx="1420582" cy="307777"/>
          </a:xfrm>
          <a:prstGeom prst="rect">
            <a:avLst/>
          </a:prstGeom>
          <a:noFill/>
        </p:spPr>
        <p:txBody>
          <a:bodyPr wrap="none" rtlCol="0">
            <a:spAutoFit/>
          </a:bodyPr>
          <a:lstStyle/>
          <a:p>
            <a:r>
              <a:rPr kumimoji="1" lang="ja-JP" altLang="en-US" sz="1400" b="1" dirty="0"/>
              <a:t>重みの調整戦略</a:t>
            </a:r>
          </a:p>
        </p:txBody>
      </p:sp>
      <mc:AlternateContent xmlns:mc="http://schemas.openxmlformats.org/markup-compatibility/2006">
        <mc:Choice xmlns:a14="http://schemas.microsoft.com/office/drawing/2010/main" Requires="a14">
          <p:sp>
            <p:nvSpPr>
              <p:cNvPr id="58" name="テキスト ボックス 57">
                <a:extLst>
                  <a:ext uri="{FF2B5EF4-FFF2-40B4-BE49-F238E27FC236}">
                    <a16:creationId xmlns:a16="http://schemas.microsoft.com/office/drawing/2014/main" id="{398A7D39-1E99-409F-9ABD-C85FA9CF4648}"/>
                  </a:ext>
                </a:extLst>
              </p:cNvPr>
              <p:cNvSpPr txBox="1"/>
              <p:nvPr/>
            </p:nvSpPr>
            <p:spPr>
              <a:xfrm>
                <a:off x="8998663" y="4036917"/>
                <a:ext cx="1008609" cy="307777"/>
              </a:xfrm>
              <a:prstGeom prst="rect">
                <a:avLst/>
              </a:prstGeom>
              <a:noFill/>
            </p:spPr>
            <p:txBody>
              <a:bodyPr wrap="none" rtlCol="0">
                <a:spAutoFit/>
              </a:bodyPr>
              <a:lstStyle/>
              <a:p>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の調整則</a:t>
                </a:r>
              </a:p>
            </p:txBody>
          </p:sp>
        </mc:Choice>
        <mc:Fallback>
          <p:sp>
            <p:nvSpPr>
              <p:cNvPr id="58" name="テキスト ボックス 57">
                <a:extLst>
                  <a:ext uri="{FF2B5EF4-FFF2-40B4-BE49-F238E27FC236}">
                    <a16:creationId xmlns:a16="http://schemas.microsoft.com/office/drawing/2014/main" id="{398A7D39-1E99-409F-9ABD-C85FA9CF4648}"/>
                  </a:ext>
                </a:extLst>
              </p:cNvPr>
              <p:cNvSpPr txBox="1">
                <a:spLocks noRot="1" noChangeAspect="1" noMove="1" noResize="1" noEditPoints="1" noAdjustHandles="1" noChangeArrowheads="1" noChangeShapeType="1" noTextEdit="1"/>
              </p:cNvSpPr>
              <p:nvPr/>
            </p:nvSpPr>
            <p:spPr>
              <a:xfrm>
                <a:off x="8998663" y="4036917"/>
                <a:ext cx="1008609" cy="307777"/>
              </a:xfrm>
              <a:prstGeom prst="rect">
                <a:avLst/>
              </a:prstGeom>
              <a:blipFill>
                <a:blip r:embed="rId11"/>
                <a:stretch>
                  <a:fillRect t="-3922" r="-602"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9" name="テキスト ボックス 58">
                <a:extLst>
                  <a:ext uri="{FF2B5EF4-FFF2-40B4-BE49-F238E27FC236}">
                    <a16:creationId xmlns:a16="http://schemas.microsoft.com/office/drawing/2014/main" id="{F2EF1E3F-D788-48F1-925F-25B873C59FDF}"/>
                  </a:ext>
                </a:extLst>
              </p:cNvPr>
              <p:cNvSpPr txBox="1"/>
              <p:nvPr/>
            </p:nvSpPr>
            <p:spPr>
              <a:xfrm>
                <a:off x="3590135" y="2357347"/>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p:sp>
            <p:nvSpPr>
              <p:cNvPr id="59" name="テキスト ボックス 58">
                <a:extLst>
                  <a:ext uri="{FF2B5EF4-FFF2-40B4-BE49-F238E27FC236}">
                    <a16:creationId xmlns:a16="http://schemas.microsoft.com/office/drawing/2014/main" id="{F2EF1E3F-D788-48F1-925F-25B873C59FDF}"/>
                  </a:ext>
                </a:extLst>
              </p:cNvPr>
              <p:cNvSpPr txBox="1">
                <a:spLocks noRot="1" noChangeAspect="1" noMove="1" noResize="1" noEditPoints="1" noAdjustHandles="1" noChangeArrowheads="1" noChangeShapeType="1" noTextEdit="1"/>
              </p:cNvSpPr>
              <p:nvPr/>
            </p:nvSpPr>
            <p:spPr>
              <a:xfrm>
                <a:off x="3590135" y="2357347"/>
                <a:ext cx="704647" cy="277705"/>
              </a:xfrm>
              <a:prstGeom prst="rect">
                <a:avLst/>
              </a:prstGeom>
              <a:blipFill>
                <a:blip r:embed="rId12"/>
                <a:stretch>
                  <a:fillRect l="-6897"/>
                </a:stretch>
              </a:blipFill>
            </p:spPr>
            <p:txBody>
              <a:bodyPr/>
              <a:lstStyle/>
              <a:p>
                <a:r>
                  <a:rPr lang="ja-JP" altLang="en-US">
                    <a:noFill/>
                  </a:rPr>
                  <a:t> </a:t>
                </a:r>
              </a:p>
            </p:txBody>
          </p:sp>
        </mc:Fallback>
      </mc:AlternateContent>
      <p:pic>
        <p:nvPicPr>
          <p:cNvPr id="76" name="図 75">
            <a:extLst>
              <a:ext uri="{FF2B5EF4-FFF2-40B4-BE49-F238E27FC236}">
                <a16:creationId xmlns:a16="http://schemas.microsoft.com/office/drawing/2014/main" id="{B649CDD8-FC99-45B4-AC32-6B233AD0B496}"/>
              </a:ext>
            </a:extLst>
          </p:cNvPr>
          <p:cNvPicPr>
            <a:picLocks noChangeAspect="1"/>
          </p:cNvPicPr>
          <p:nvPr/>
        </p:nvPicPr>
        <p:blipFill>
          <a:blip r:embed="rId13"/>
          <a:stretch>
            <a:fillRect/>
          </a:stretch>
        </p:blipFill>
        <p:spPr>
          <a:xfrm>
            <a:off x="7617266" y="2317014"/>
            <a:ext cx="2031684" cy="1641210"/>
          </a:xfrm>
          <a:prstGeom prst="rect">
            <a:avLst/>
          </a:prstGeom>
        </p:spPr>
      </p:pic>
      <p:pic>
        <p:nvPicPr>
          <p:cNvPr id="77" name="図 76">
            <a:extLst>
              <a:ext uri="{FF2B5EF4-FFF2-40B4-BE49-F238E27FC236}">
                <a16:creationId xmlns:a16="http://schemas.microsoft.com/office/drawing/2014/main" id="{C7713A0B-BB43-4B02-AD83-0A1975BF337D}"/>
              </a:ext>
            </a:extLst>
          </p:cNvPr>
          <p:cNvPicPr>
            <a:picLocks noChangeAspect="1"/>
          </p:cNvPicPr>
          <p:nvPr/>
        </p:nvPicPr>
        <p:blipFill>
          <a:blip r:embed="rId14"/>
          <a:stretch>
            <a:fillRect/>
          </a:stretch>
        </p:blipFill>
        <p:spPr>
          <a:xfrm>
            <a:off x="9567760" y="2314930"/>
            <a:ext cx="1686839" cy="1594937"/>
          </a:xfrm>
          <a:prstGeom prst="rect">
            <a:avLst/>
          </a:prstGeom>
        </p:spPr>
      </p:pic>
      <p:sp>
        <p:nvSpPr>
          <p:cNvPr id="78" name="テキスト ボックス 77">
            <a:extLst>
              <a:ext uri="{FF2B5EF4-FFF2-40B4-BE49-F238E27FC236}">
                <a16:creationId xmlns:a16="http://schemas.microsoft.com/office/drawing/2014/main" id="{CA8E6E46-3578-4610-BDBB-E3E318D62CC1}"/>
              </a:ext>
            </a:extLst>
          </p:cNvPr>
          <p:cNvSpPr txBox="1"/>
          <p:nvPr/>
        </p:nvSpPr>
        <p:spPr>
          <a:xfrm>
            <a:off x="8792678" y="249343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mc:AlternateContent xmlns:mc="http://schemas.openxmlformats.org/markup-compatibility/2006">
        <mc:Choice xmlns:a14="http://schemas.microsoft.com/office/drawing/2010/main" Requires="a14">
          <p:sp>
            <p:nvSpPr>
              <p:cNvPr id="79" name="テキスト ボックス 78">
                <a:extLst>
                  <a:ext uri="{FF2B5EF4-FFF2-40B4-BE49-F238E27FC236}">
                    <a16:creationId xmlns:a16="http://schemas.microsoft.com/office/drawing/2014/main" id="{D50DBFD6-1B96-4C29-9071-3C7A7B849435}"/>
                  </a:ext>
                </a:extLst>
              </p:cNvPr>
              <p:cNvSpPr txBox="1"/>
              <p:nvPr/>
            </p:nvSpPr>
            <p:spPr>
              <a:xfrm>
                <a:off x="7451799" y="1860950"/>
                <a:ext cx="3964601" cy="307777"/>
              </a:xfrm>
              <a:prstGeom prst="rect">
                <a:avLst/>
              </a:prstGeom>
              <a:noFill/>
            </p:spPr>
            <p:txBody>
              <a:bodyPr wrap="square" rtlCol="0">
                <a:spAutoFit/>
              </a:bodyPr>
              <a:lstStyle/>
              <a:p>
                <a:pPr algn="ctr"/>
                <a:r>
                  <a:rPr lang="ja-JP" altLang="en-US" sz="1400" dirty="0"/>
                  <a:t>探索領域が有望領域を常に覆うように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を増減させる</a:t>
                </a:r>
                <a:endParaRPr lang="en-US" altLang="ja-JP" sz="1400" dirty="0"/>
              </a:p>
            </p:txBody>
          </p:sp>
        </mc:Choice>
        <mc:Fallback>
          <p:sp>
            <p:nvSpPr>
              <p:cNvPr id="79" name="テキスト ボックス 78">
                <a:extLst>
                  <a:ext uri="{FF2B5EF4-FFF2-40B4-BE49-F238E27FC236}">
                    <a16:creationId xmlns:a16="http://schemas.microsoft.com/office/drawing/2014/main" id="{D50DBFD6-1B96-4C29-9071-3C7A7B849435}"/>
                  </a:ext>
                </a:extLst>
              </p:cNvPr>
              <p:cNvSpPr txBox="1">
                <a:spLocks noRot="1" noChangeAspect="1" noMove="1" noResize="1" noEditPoints="1" noAdjustHandles="1" noChangeArrowheads="1" noChangeShapeType="1" noTextEdit="1"/>
              </p:cNvSpPr>
              <p:nvPr/>
            </p:nvSpPr>
            <p:spPr>
              <a:xfrm>
                <a:off x="7451799" y="1860950"/>
                <a:ext cx="3964601" cy="307777"/>
              </a:xfrm>
              <a:prstGeom prst="rect">
                <a:avLst/>
              </a:prstGeom>
              <a:blipFill>
                <a:blip r:embed="rId15"/>
                <a:stretch>
                  <a:fillRect t="-1961" b="-19608"/>
                </a:stretch>
              </a:blipFill>
            </p:spPr>
            <p:txBody>
              <a:bodyPr/>
              <a:lstStyle/>
              <a:p>
                <a:r>
                  <a:rPr lang="ja-JP" altLang="en-US">
                    <a:noFill/>
                  </a:rPr>
                  <a:t> </a:t>
                </a:r>
              </a:p>
            </p:txBody>
          </p:sp>
        </mc:Fallback>
      </mc:AlternateContent>
      <p:sp>
        <p:nvSpPr>
          <p:cNvPr id="80" name="四角形: 角を丸くする 79">
            <a:extLst>
              <a:ext uri="{FF2B5EF4-FFF2-40B4-BE49-F238E27FC236}">
                <a16:creationId xmlns:a16="http://schemas.microsoft.com/office/drawing/2014/main" id="{D982E22E-344F-4EE8-B8C2-DBA78B7EC2D2}"/>
              </a:ext>
            </a:extLst>
          </p:cNvPr>
          <p:cNvSpPr/>
          <p:nvPr/>
        </p:nvSpPr>
        <p:spPr>
          <a:xfrm>
            <a:off x="727835" y="1494083"/>
            <a:ext cx="3893308" cy="2307372"/>
          </a:xfrm>
          <a:prstGeom prst="roundRect">
            <a:avLst>
              <a:gd name="adj" fmla="val 1161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四角形: 角を丸くする 80">
            <a:extLst>
              <a:ext uri="{FF2B5EF4-FFF2-40B4-BE49-F238E27FC236}">
                <a16:creationId xmlns:a16="http://schemas.microsoft.com/office/drawing/2014/main" id="{646E6CEC-AB53-4D6F-9106-CF7F6E325173}"/>
              </a:ext>
            </a:extLst>
          </p:cNvPr>
          <p:cNvSpPr/>
          <p:nvPr/>
        </p:nvSpPr>
        <p:spPr>
          <a:xfrm>
            <a:off x="727835" y="3932909"/>
            <a:ext cx="3893308" cy="2245196"/>
          </a:xfrm>
          <a:prstGeom prst="roundRect">
            <a:avLst>
              <a:gd name="adj" fmla="val 1067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四角形: 角を丸くする 81">
            <a:extLst>
              <a:ext uri="{FF2B5EF4-FFF2-40B4-BE49-F238E27FC236}">
                <a16:creationId xmlns:a16="http://schemas.microsoft.com/office/drawing/2014/main" id="{EBA417DA-BDDE-4C20-942E-954912FA3AB2}"/>
              </a:ext>
            </a:extLst>
          </p:cNvPr>
          <p:cNvSpPr/>
          <p:nvPr/>
        </p:nvSpPr>
        <p:spPr>
          <a:xfrm>
            <a:off x="7342830" y="1494083"/>
            <a:ext cx="4203714" cy="4684022"/>
          </a:xfrm>
          <a:prstGeom prst="roundRect">
            <a:avLst>
              <a:gd name="adj" fmla="val 714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a:extLst>
              <a:ext uri="{FF2B5EF4-FFF2-40B4-BE49-F238E27FC236}">
                <a16:creationId xmlns:a16="http://schemas.microsoft.com/office/drawing/2014/main" id="{69189A15-A982-4F0B-A02E-CE5C1833940D}"/>
              </a:ext>
            </a:extLst>
          </p:cNvPr>
          <p:cNvSpPr txBox="1"/>
          <p:nvPr/>
        </p:nvSpPr>
        <p:spPr>
          <a:xfrm>
            <a:off x="1732936" y="4223440"/>
            <a:ext cx="1924473" cy="307777"/>
          </a:xfrm>
          <a:prstGeom prst="rect">
            <a:avLst/>
          </a:prstGeom>
          <a:noFill/>
        </p:spPr>
        <p:txBody>
          <a:bodyPr wrap="square" rtlCol="0">
            <a:spAutoFit/>
          </a:bodyPr>
          <a:lstStyle/>
          <a:p>
            <a:pPr algn="ctr"/>
            <a:r>
              <a:rPr lang="ja-JP" altLang="en-US" sz="1400" b="0" dirty="0"/>
              <a:t>探索の偏りを調整可能</a:t>
            </a:r>
            <a:endParaRPr lang="ja-JP" altLang="en-US" sz="1400" dirty="0"/>
          </a:p>
        </p:txBody>
      </p:sp>
      <p:sp>
        <p:nvSpPr>
          <p:cNvPr id="86" name="二等辺三角形 85">
            <a:extLst>
              <a:ext uri="{FF2B5EF4-FFF2-40B4-BE49-F238E27FC236}">
                <a16:creationId xmlns:a16="http://schemas.microsoft.com/office/drawing/2014/main" id="{224846C8-A3B9-4566-99D0-176F819DEBF0}"/>
              </a:ext>
            </a:extLst>
          </p:cNvPr>
          <p:cNvSpPr/>
          <p:nvPr/>
        </p:nvSpPr>
        <p:spPr>
          <a:xfrm rot="5400000">
            <a:off x="5809420" y="3681618"/>
            <a:ext cx="481074" cy="4947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87" name="テキスト ボックス 86">
                <a:extLst>
                  <a:ext uri="{FF2B5EF4-FFF2-40B4-BE49-F238E27FC236}">
                    <a16:creationId xmlns:a16="http://schemas.microsoft.com/office/drawing/2014/main" id="{24CAFDD1-2E43-48AF-8EBB-4E11CEF704A9}"/>
                  </a:ext>
                </a:extLst>
              </p:cNvPr>
              <p:cNvSpPr txBox="1"/>
              <p:nvPr/>
            </p:nvSpPr>
            <p:spPr>
              <a:xfrm>
                <a:off x="4748581" y="4223440"/>
                <a:ext cx="2424056" cy="307777"/>
              </a:xfrm>
              <a:prstGeom prst="rect">
                <a:avLst/>
              </a:prstGeom>
              <a:noFill/>
            </p:spPr>
            <p:txBody>
              <a:bodyPr wrap="square" rtlCol="0">
                <a:spAutoFit/>
              </a:bodyPr>
              <a:lstStyle/>
              <a:p>
                <a:pPr algn="ctr"/>
                <a:r>
                  <a:rPr lang="ja-JP" altLang="en-US" sz="1400" dirty="0"/>
                  <a:t>適切な</a:t>
                </a:r>
                <a14:m>
                  <m:oMath xmlns:m="http://schemas.openxmlformats.org/officeDocument/2006/math">
                    <m:r>
                      <a:rPr lang="ja-JP" altLang="en-US" sz="1400" b="0" i="1" smtClean="0">
                        <a:latin typeface="Cambria Math" panose="02040503050406030204" pitchFamily="18" charset="0"/>
                      </a:rPr>
                      <m:t>𝛼</m:t>
                    </m:r>
                  </m:oMath>
                </a14:m>
                <a:r>
                  <a:rPr kumimoji="1" lang="ja-JP" altLang="en-US" sz="1400" dirty="0"/>
                  <a:t>は問題によって異なる</a:t>
                </a:r>
              </a:p>
            </p:txBody>
          </p:sp>
        </mc:Choice>
        <mc:Fallback>
          <p:sp>
            <p:nvSpPr>
              <p:cNvPr id="87" name="テキスト ボックス 86">
                <a:extLst>
                  <a:ext uri="{FF2B5EF4-FFF2-40B4-BE49-F238E27FC236}">
                    <a16:creationId xmlns:a16="http://schemas.microsoft.com/office/drawing/2014/main" id="{24CAFDD1-2E43-48AF-8EBB-4E11CEF704A9}"/>
                  </a:ext>
                </a:extLst>
              </p:cNvPr>
              <p:cNvSpPr txBox="1">
                <a:spLocks noRot="1" noChangeAspect="1" noMove="1" noResize="1" noEditPoints="1" noAdjustHandles="1" noChangeArrowheads="1" noChangeShapeType="1" noTextEdit="1"/>
              </p:cNvSpPr>
              <p:nvPr/>
            </p:nvSpPr>
            <p:spPr>
              <a:xfrm>
                <a:off x="4748581" y="4223440"/>
                <a:ext cx="2424056" cy="307777"/>
              </a:xfrm>
              <a:prstGeom prst="rect">
                <a:avLst/>
              </a:prstGeom>
              <a:blipFill>
                <a:blip r:embed="rId16"/>
                <a:stretch>
                  <a:fillRect t="-4000"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8" name="テキスト ボックス 87">
                <a:extLst>
                  <a:ext uri="{FF2B5EF4-FFF2-40B4-BE49-F238E27FC236}">
                    <a16:creationId xmlns:a16="http://schemas.microsoft.com/office/drawing/2014/main" id="{9D9D7EDB-EC37-4365-B11C-F2EA42935AB0}"/>
                  </a:ext>
                </a:extLst>
              </p:cNvPr>
              <p:cNvSpPr txBox="1"/>
              <p:nvPr/>
            </p:nvSpPr>
            <p:spPr>
              <a:xfrm>
                <a:off x="7763838" y="4630489"/>
                <a:ext cx="3478260" cy="527388"/>
              </a:xfrm>
              <a:prstGeom prst="rect">
                <a:avLst/>
              </a:prstGeom>
              <a:noFill/>
            </p:spPr>
            <p:txBody>
              <a:bodyPr wrap="none" rtlCol="0">
                <a:spAutoFit/>
              </a:bodyPr>
              <a:lstStyle/>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を減少；</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𝑠</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ja-JP" altLang="en-US" sz="1400" i="1">
                        <a:latin typeface="Cambria Math" panose="02040503050406030204" pitchFamily="18" charset="0"/>
                      </a:rPr>
                      <m:t>が</m:t>
                    </m:r>
                  </m:oMath>
                </a14:m>
                <a:r>
                  <a:rPr kumimoji="1" lang="ja-JP" altLang="en-US" sz="1400" dirty="0"/>
                  <a:t>非劣解かつ</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𝑡</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oMath>
                </a14:m>
                <a:r>
                  <a:rPr kumimoji="1" lang="ja-JP" altLang="en-US" sz="1400" dirty="0"/>
                  <a:t>が違反解</a:t>
                </a:r>
                <a:endParaRPr kumimoji="1" lang="en-US" altLang="ja-JP" sz="1400" dirty="0"/>
              </a:p>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を増加；</a:t>
                </a:r>
                <a:r>
                  <a:rPr kumimoji="1" lang="en-US" altLang="ja-JP" sz="1400" dirty="0"/>
                  <a:t>otherwise</a:t>
                </a:r>
              </a:p>
            </p:txBody>
          </p:sp>
        </mc:Choice>
        <mc:Fallback>
          <p:sp>
            <p:nvSpPr>
              <p:cNvPr id="88" name="テキスト ボックス 87">
                <a:extLst>
                  <a:ext uri="{FF2B5EF4-FFF2-40B4-BE49-F238E27FC236}">
                    <a16:creationId xmlns:a16="http://schemas.microsoft.com/office/drawing/2014/main" id="{9D9D7EDB-EC37-4365-B11C-F2EA42935AB0}"/>
                  </a:ext>
                </a:extLst>
              </p:cNvPr>
              <p:cNvSpPr txBox="1">
                <a:spLocks noRot="1" noChangeAspect="1" noMove="1" noResize="1" noEditPoints="1" noAdjustHandles="1" noChangeArrowheads="1" noChangeShapeType="1" noTextEdit="1"/>
              </p:cNvSpPr>
              <p:nvPr/>
            </p:nvSpPr>
            <p:spPr>
              <a:xfrm>
                <a:off x="7763838" y="4630489"/>
                <a:ext cx="3478260" cy="527388"/>
              </a:xfrm>
              <a:prstGeom prst="rect">
                <a:avLst/>
              </a:prstGeom>
              <a:blipFill>
                <a:blip r:embed="rId17"/>
                <a:stretch>
                  <a:fillRect t="-2326" b="-1162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9" name="テキスト ボックス 88">
                <a:extLst>
                  <a:ext uri="{FF2B5EF4-FFF2-40B4-BE49-F238E27FC236}">
                    <a16:creationId xmlns:a16="http://schemas.microsoft.com/office/drawing/2014/main" id="{1F4734D8-34E9-43C7-818B-7A9A1F60931E}"/>
                  </a:ext>
                </a:extLst>
              </p:cNvPr>
              <p:cNvSpPr txBox="1"/>
              <p:nvPr/>
            </p:nvSpPr>
            <p:spPr>
              <a:xfrm>
                <a:off x="1578676" y="2762321"/>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p:sp>
            <p:nvSpPr>
              <p:cNvPr id="89" name="テキスト ボックス 88">
                <a:extLst>
                  <a:ext uri="{FF2B5EF4-FFF2-40B4-BE49-F238E27FC236}">
                    <a16:creationId xmlns:a16="http://schemas.microsoft.com/office/drawing/2014/main" id="{1F4734D8-34E9-43C7-818B-7A9A1F60931E}"/>
                  </a:ext>
                </a:extLst>
              </p:cNvPr>
              <p:cNvSpPr txBox="1">
                <a:spLocks noRot="1" noChangeAspect="1" noMove="1" noResize="1" noEditPoints="1" noAdjustHandles="1" noChangeArrowheads="1" noChangeShapeType="1" noTextEdit="1"/>
              </p:cNvSpPr>
              <p:nvPr/>
            </p:nvSpPr>
            <p:spPr>
              <a:xfrm>
                <a:off x="1578676" y="2762321"/>
                <a:ext cx="704647" cy="277705"/>
              </a:xfrm>
              <a:prstGeom prst="rect">
                <a:avLst/>
              </a:prstGeom>
              <a:blipFill>
                <a:blip r:embed="rId18"/>
                <a:stretch>
                  <a:fillRect l="-689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0" name="テキスト ボックス 89">
                <a:extLst>
                  <a:ext uri="{FF2B5EF4-FFF2-40B4-BE49-F238E27FC236}">
                    <a16:creationId xmlns:a16="http://schemas.microsoft.com/office/drawing/2014/main" id="{8E73D8FA-D09A-4A5C-B0A6-672C1172B2CC}"/>
                  </a:ext>
                </a:extLst>
              </p:cNvPr>
              <p:cNvSpPr txBox="1"/>
              <p:nvPr/>
            </p:nvSpPr>
            <p:spPr>
              <a:xfrm>
                <a:off x="7822085" y="4316239"/>
                <a:ext cx="3361764" cy="307777"/>
              </a:xfrm>
              <a:prstGeom prst="rect">
                <a:avLst/>
              </a:prstGeom>
              <a:noFill/>
            </p:spPr>
            <p:txBody>
              <a:bodyPr wrap="square" rtlCol="0">
                <a:spAutoFit/>
              </a:bodyPr>
              <a:lstStyle/>
              <a:p>
                <a:pPr algn="ctr"/>
                <a:r>
                  <a:rPr lang="ja-JP" altLang="en-US" sz="1400" dirty="0"/>
                  <a:t>探索状況を判断し、自律適応的に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を調整</a:t>
                </a:r>
                <a:endParaRPr lang="en-US" altLang="ja-JP" sz="1400" dirty="0"/>
              </a:p>
            </p:txBody>
          </p:sp>
        </mc:Choice>
        <mc:Fallback>
          <p:sp>
            <p:nvSpPr>
              <p:cNvPr id="90" name="テキスト ボックス 89">
                <a:extLst>
                  <a:ext uri="{FF2B5EF4-FFF2-40B4-BE49-F238E27FC236}">
                    <a16:creationId xmlns:a16="http://schemas.microsoft.com/office/drawing/2014/main" id="{8E73D8FA-D09A-4A5C-B0A6-672C1172B2CC}"/>
                  </a:ext>
                </a:extLst>
              </p:cNvPr>
              <p:cNvSpPr txBox="1">
                <a:spLocks noRot="1" noChangeAspect="1" noMove="1" noResize="1" noEditPoints="1" noAdjustHandles="1" noChangeArrowheads="1" noChangeShapeType="1" noTextEdit="1"/>
              </p:cNvSpPr>
              <p:nvPr/>
            </p:nvSpPr>
            <p:spPr>
              <a:xfrm>
                <a:off x="7822085" y="4316239"/>
                <a:ext cx="3361764" cy="307777"/>
              </a:xfrm>
              <a:prstGeom prst="rect">
                <a:avLst/>
              </a:prstGeom>
              <a:blipFill>
                <a:blip r:embed="rId19"/>
                <a:stretch>
                  <a:fillRect t="-3922" b="-196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7645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制約対処法の進捗：性能検証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実行可能領域への収束性能と大域的探索性能の向上を確認。</a:t>
            </a:r>
            <a:endParaRPr lang="en-US" altLang="ja-JP"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graphicFrame>
        <p:nvGraphicFramePr>
          <p:cNvPr id="4" name="表 3">
            <a:extLst>
              <a:ext uri="{FF2B5EF4-FFF2-40B4-BE49-F238E27FC236}">
                <a16:creationId xmlns:a16="http://schemas.microsoft.com/office/drawing/2014/main" id="{7558879D-649F-4AFA-B2D7-B8DC7C9F6AAC}"/>
              </a:ext>
            </a:extLst>
          </p:cNvPr>
          <p:cNvGraphicFramePr>
            <a:graphicFrameLocks noGrp="1"/>
          </p:cNvGraphicFramePr>
          <p:nvPr>
            <p:extLst>
              <p:ext uri="{D42A27DB-BD31-4B8C-83A1-F6EECF244321}">
                <p14:modId xmlns:p14="http://schemas.microsoft.com/office/powerpoint/2010/main" val="2251285044"/>
              </p:ext>
            </p:extLst>
          </p:nvPr>
        </p:nvGraphicFramePr>
        <p:xfrm>
          <a:off x="3132421" y="1550111"/>
          <a:ext cx="6354917" cy="914400"/>
        </p:xfrm>
        <a:graphic>
          <a:graphicData uri="http://schemas.openxmlformats.org/drawingml/2006/table">
            <a:tbl>
              <a:tblPr firstRow="1" bandRow="1">
                <a:tableStyleId>{5C22544A-7EE6-4342-B048-85BDC9FD1C3A}</a:tableStyleId>
              </a:tblPr>
              <a:tblGrid>
                <a:gridCol w="1002726">
                  <a:extLst>
                    <a:ext uri="{9D8B030D-6E8A-4147-A177-3AD203B41FA5}">
                      <a16:colId xmlns:a16="http://schemas.microsoft.com/office/drawing/2014/main" val="182632662"/>
                    </a:ext>
                  </a:extLst>
                </a:gridCol>
                <a:gridCol w="2135716">
                  <a:extLst>
                    <a:ext uri="{9D8B030D-6E8A-4147-A177-3AD203B41FA5}">
                      <a16:colId xmlns:a16="http://schemas.microsoft.com/office/drawing/2014/main" val="631042577"/>
                    </a:ext>
                  </a:extLst>
                </a:gridCol>
                <a:gridCol w="1831391">
                  <a:extLst>
                    <a:ext uri="{9D8B030D-6E8A-4147-A177-3AD203B41FA5}">
                      <a16:colId xmlns:a16="http://schemas.microsoft.com/office/drawing/2014/main" val="1156437340"/>
                    </a:ext>
                  </a:extLst>
                </a:gridCol>
                <a:gridCol w="1385084">
                  <a:extLst>
                    <a:ext uri="{9D8B030D-6E8A-4147-A177-3AD203B41FA5}">
                      <a16:colId xmlns:a16="http://schemas.microsoft.com/office/drawing/2014/main" val="267581310"/>
                    </a:ext>
                  </a:extLst>
                </a:gridCol>
              </a:tblGrid>
              <a:tr h="210029">
                <a:tc>
                  <a:txBody>
                    <a:bodyPr/>
                    <a:lstStyle/>
                    <a:p>
                      <a:pPr algn="ctr"/>
                      <a:r>
                        <a:rPr kumimoji="1" lang="ja-JP" altLang="en-US" sz="1400" dirty="0"/>
                        <a:t>比較手法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可能領域への収束性能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大域的探索性能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786010"/>
                  </a:ext>
                </a:extLst>
              </a:tr>
              <a:tr h="210029">
                <a:tc>
                  <a:txBody>
                    <a:bodyPr/>
                    <a:lstStyle/>
                    <a:p>
                      <a:pPr algn="ctr"/>
                      <a:r>
                        <a:rPr kumimoji="1" lang="en-US" altLang="ja-JP" sz="1400" dirty="0"/>
                        <a:t>MCR</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ランキングベース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9163093"/>
                  </a:ext>
                </a:extLst>
              </a:tr>
              <a:tr h="210029">
                <a:tc>
                  <a:txBody>
                    <a:bodyPr/>
                    <a:lstStyle/>
                    <a:p>
                      <a:pPr algn="ctr"/>
                      <a:r>
                        <a:rPr kumimoji="1" lang="en-US" altLang="ja-JP" sz="1400" dirty="0"/>
                        <a:t>IDEA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多目的</a:t>
                      </a:r>
                      <a:r>
                        <a:rPr kumimoji="1" lang="ja-JP" altLang="en-US" sz="1200" dirty="0"/>
                        <a:t>（パレートランキング）</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557744"/>
                  </a:ext>
                </a:extLst>
              </a:tr>
            </a:tbl>
          </a:graphicData>
        </a:graphic>
      </p:graphicFrame>
      <p:sp>
        <p:nvSpPr>
          <p:cNvPr id="20" name="テキスト ボックス 19">
            <a:extLst>
              <a:ext uri="{FF2B5EF4-FFF2-40B4-BE49-F238E27FC236}">
                <a16:creationId xmlns:a16="http://schemas.microsoft.com/office/drawing/2014/main" id="{22E97463-042A-4922-B08B-C0F308413BA3}"/>
              </a:ext>
            </a:extLst>
          </p:cNvPr>
          <p:cNvSpPr txBox="1"/>
          <p:nvPr/>
        </p:nvSpPr>
        <p:spPr>
          <a:xfrm>
            <a:off x="349474" y="6038920"/>
            <a:ext cx="4007828" cy="261610"/>
          </a:xfrm>
          <a:prstGeom prst="rect">
            <a:avLst/>
          </a:prstGeom>
          <a:noFill/>
        </p:spPr>
        <p:txBody>
          <a:bodyPr wrap="none" rtlCol="0">
            <a:spAutoFit/>
          </a:bodyPr>
          <a:lstStyle/>
          <a:p>
            <a:r>
              <a:rPr kumimoji="1" lang="en-US" altLang="ja-JP" sz="1100" dirty="0"/>
              <a:t>※IDEA</a:t>
            </a:r>
            <a:r>
              <a:rPr kumimoji="1" lang="ja-JP" altLang="en-US" sz="1100" dirty="0"/>
              <a:t>は</a:t>
            </a:r>
            <a:r>
              <a:rPr kumimoji="1" lang="en-US" altLang="ja-JP" sz="1100" dirty="0"/>
              <a:t>50</a:t>
            </a:r>
            <a:r>
              <a:rPr kumimoji="1" lang="ja-JP" altLang="en-US" sz="1100" dirty="0"/>
              <a:t>次元以上では、多くの条件で可能解が得られなかった</a:t>
            </a:r>
          </a:p>
        </p:txBody>
      </p:sp>
      <p:sp>
        <p:nvSpPr>
          <p:cNvPr id="23" name="テキスト ボックス 22">
            <a:extLst>
              <a:ext uri="{FF2B5EF4-FFF2-40B4-BE49-F238E27FC236}">
                <a16:creationId xmlns:a16="http://schemas.microsoft.com/office/drawing/2014/main" id="{43B64A19-0CB1-44EE-AF59-D6E95DDB36DC}"/>
              </a:ext>
            </a:extLst>
          </p:cNvPr>
          <p:cNvSpPr txBox="1"/>
          <p:nvPr/>
        </p:nvSpPr>
        <p:spPr>
          <a:xfrm>
            <a:off x="9947002" y="5871360"/>
            <a:ext cx="1305165" cy="261610"/>
          </a:xfrm>
          <a:prstGeom prst="rect">
            <a:avLst/>
          </a:prstGeom>
          <a:noFill/>
        </p:spPr>
        <p:txBody>
          <a:bodyPr wrap="none" rtlCol="0">
            <a:spAutoFit/>
          </a:bodyPr>
          <a:lstStyle/>
          <a:p>
            <a:r>
              <a:rPr kumimoji="1" lang="en-US" altLang="ja-JP" sz="1100" dirty="0"/>
              <a:t>Prob.4</a:t>
            </a:r>
            <a:r>
              <a:rPr kumimoji="1" lang="ja-JP" altLang="en-US" sz="1100" dirty="0"/>
              <a:t>：非凸制約</a:t>
            </a:r>
            <a:endParaRPr kumimoji="1" lang="en-US" altLang="ja-JP" sz="1100" dirty="0"/>
          </a:p>
        </p:txBody>
      </p:sp>
      <p:pic>
        <p:nvPicPr>
          <p:cNvPr id="10" name="図 9">
            <a:extLst>
              <a:ext uri="{FF2B5EF4-FFF2-40B4-BE49-F238E27FC236}">
                <a16:creationId xmlns:a16="http://schemas.microsoft.com/office/drawing/2014/main" id="{11A229D9-0094-4F52-829C-5198022A8E42}"/>
              </a:ext>
            </a:extLst>
          </p:cNvPr>
          <p:cNvPicPr>
            <a:picLocks noChangeAspect="1"/>
          </p:cNvPicPr>
          <p:nvPr/>
        </p:nvPicPr>
        <p:blipFill>
          <a:blip r:embed="rId2"/>
          <a:stretch>
            <a:fillRect/>
          </a:stretch>
        </p:blipFill>
        <p:spPr>
          <a:xfrm>
            <a:off x="9263110" y="3822016"/>
            <a:ext cx="2690584" cy="2022974"/>
          </a:xfrm>
          <a:prstGeom prst="rect">
            <a:avLst/>
          </a:prstGeom>
        </p:spPr>
      </p:pic>
      <p:pic>
        <p:nvPicPr>
          <p:cNvPr id="15" name="図 14">
            <a:extLst>
              <a:ext uri="{FF2B5EF4-FFF2-40B4-BE49-F238E27FC236}">
                <a16:creationId xmlns:a16="http://schemas.microsoft.com/office/drawing/2014/main" id="{A1E3C121-40FE-4B46-8AD7-27A1BB0BE362}"/>
              </a:ext>
            </a:extLst>
          </p:cNvPr>
          <p:cNvPicPr>
            <a:picLocks noChangeAspect="1"/>
          </p:cNvPicPr>
          <p:nvPr/>
        </p:nvPicPr>
        <p:blipFill>
          <a:blip r:embed="rId3"/>
          <a:stretch>
            <a:fillRect/>
          </a:stretch>
        </p:blipFill>
        <p:spPr>
          <a:xfrm>
            <a:off x="6495140" y="3822016"/>
            <a:ext cx="2767971" cy="2022974"/>
          </a:xfrm>
          <a:prstGeom prst="rect">
            <a:avLst/>
          </a:prstGeom>
        </p:spPr>
      </p:pic>
      <p:sp>
        <p:nvSpPr>
          <p:cNvPr id="24" name="テキスト ボックス 23">
            <a:extLst>
              <a:ext uri="{FF2B5EF4-FFF2-40B4-BE49-F238E27FC236}">
                <a16:creationId xmlns:a16="http://schemas.microsoft.com/office/drawing/2014/main" id="{46F50E1E-E833-4F44-83D4-A9FC096FB35C}"/>
              </a:ext>
            </a:extLst>
          </p:cNvPr>
          <p:cNvSpPr txBox="1"/>
          <p:nvPr/>
        </p:nvSpPr>
        <p:spPr>
          <a:xfrm>
            <a:off x="7218982" y="5871360"/>
            <a:ext cx="1644365" cy="261610"/>
          </a:xfrm>
          <a:prstGeom prst="rect">
            <a:avLst/>
          </a:prstGeom>
          <a:noFill/>
        </p:spPr>
        <p:txBody>
          <a:bodyPr wrap="square" rtlCol="0">
            <a:spAutoFit/>
          </a:bodyPr>
          <a:lstStyle/>
          <a:p>
            <a:r>
              <a:rPr kumimoji="1" lang="en-US" altLang="ja-JP" sz="1100" dirty="0"/>
              <a:t>Prob.2</a:t>
            </a:r>
            <a:r>
              <a:rPr kumimoji="1" lang="ja-JP" altLang="en-US" sz="1100" dirty="0"/>
              <a:t>：指数関数制約</a:t>
            </a:r>
            <a:endParaRPr kumimoji="1" lang="en-US" altLang="ja-JP" sz="1100" dirty="0"/>
          </a:p>
        </p:txBody>
      </p:sp>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068A183B-BE0D-40B0-82B1-76679F8B2DE0}"/>
                  </a:ext>
                </a:extLst>
              </p:cNvPr>
              <p:cNvSpPr txBox="1"/>
              <p:nvPr/>
            </p:nvSpPr>
            <p:spPr>
              <a:xfrm>
                <a:off x="8589098" y="3509683"/>
                <a:ext cx="1580754" cy="276999"/>
              </a:xfrm>
              <a:prstGeom prst="rect">
                <a:avLst/>
              </a:prstGeom>
              <a:noFill/>
            </p:spPr>
            <p:txBody>
              <a:bodyPr wrap="none" rtlCol="0">
                <a:spAutoFit/>
              </a:bodyPr>
              <a:lstStyle/>
              <a:p>
                <a14:m>
                  <m:oMath xmlns:m="http://schemas.openxmlformats.org/officeDocument/2006/math">
                    <m:r>
                      <a:rPr lang="ja-JP" altLang="en-US" sz="1200" b="0" i="1" smtClean="0">
                        <a:latin typeface="Cambria Math" panose="02040503050406030204" pitchFamily="18" charset="0"/>
                      </a:rPr>
                      <m:t>𝛼</m:t>
                    </m:r>
                  </m:oMath>
                </a14:m>
                <a:r>
                  <a:rPr kumimoji="1" lang="ja-JP" altLang="en-US" sz="1200" dirty="0"/>
                  <a:t>固定版との性能比較</a:t>
                </a:r>
                <a:endParaRPr kumimoji="1" lang="en-US" altLang="ja-JP" sz="1200" dirty="0"/>
              </a:p>
            </p:txBody>
          </p:sp>
        </mc:Choice>
        <mc:Fallback>
          <p:sp>
            <p:nvSpPr>
              <p:cNvPr id="26" name="テキスト ボックス 25">
                <a:extLst>
                  <a:ext uri="{FF2B5EF4-FFF2-40B4-BE49-F238E27FC236}">
                    <a16:creationId xmlns:a16="http://schemas.microsoft.com/office/drawing/2014/main" id="{068A183B-BE0D-40B0-82B1-76679F8B2DE0}"/>
                  </a:ext>
                </a:extLst>
              </p:cNvPr>
              <p:cNvSpPr txBox="1">
                <a:spLocks noRot="1" noChangeAspect="1" noMove="1" noResize="1" noEditPoints="1" noAdjustHandles="1" noChangeArrowheads="1" noChangeShapeType="1" noTextEdit="1"/>
              </p:cNvSpPr>
              <p:nvPr/>
            </p:nvSpPr>
            <p:spPr>
              <a:xfrm>
                <a:off x="8589098" y="3509683"/>
                <a:ext cx="1580754" cy="276999"/>
              </a:xfrm>
              <a:prstGeom prst="rect">
                <a:avLst/>
              </a:prstGeom>
              <a:blipFill>
                <a:blip r:embed="rId4"/>
                <a:stretch>
                  <a:fillRect t="-4444" b="-15556"/>
                </a:stretch>
              </a:blipFill>
            </p:spPr>
            <p:txBody>
              <a:bodyPr/>
              <a:lstStyle/>
              <a:p>
                <a:r>
                  <a:rPr lang="ja-JP" altLang="en-US">
                    <a:noFill/>
                  </a:rPr>
                  <a:t> </a:t>
                </a:r>
              </a:p>
            </p:txBody>
          </p:sp>
        </mc:Fallback>
      </mc:AlternateContent>
      <p:pic>
        <p:nvPicPr>
          <p:cNvPr id="18" name="図 17" descr="グラフ, 折れ線グラフ&#10;&#10;自動的に生成された説明">
            <a:extLst>
              <a:ext uri="{FF2B5EF4-FFF2-40B4-BE49-F238E27FC236}">
                <a16:creationId xmlns:a16="http://schemas.microsoft.com/office/drawing/2014/main" id="{8D04EEA4-9EA5-4DD3-9451-0F0AE17C4E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1642" y="3085406"/>
            <a:ext cx="2083005" cy="2953514"/>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A7FF300A-69E1-4499-926F-B902B16268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9855" y="3082488"/>
            <a:ext cx="2071273" cy="2956432"/>
          </a:xfrm>
          <a:prstGeom prst="rect">
            <a:avLst/>
          </a:prstGeom>
        </p:spPr>
      </p:pic>
      <p:sp>
        <p:nvSpPr>
          <p:cNvPr id="28" name="テキスト ボックス 27">
            <a:extLst>
              <a:ext uri="{FF2B5EF4-FFF2-40B4-BE49-F238E27FC236}">
                <a16:creationId xmlns:a16="http://schemas.microsoft.com/office/drawing/2014/main" id="{8DCEA207-D5A3-44AF-940F-A5E14E427304}"/>
              </a:ext>
            </a:extLst>
          </p:cNvPr>
          <p:cNvSpPr txBox="1"/>
          <p:nvPr/>
        </p:nvSpPr>
        <p:spPr>
          <a:xfrm>
            <a:off x="0" y="3140850"/>
            <a:ext cx="1066799" cy="430887"/>
          </a:xfrm>
          <a:prstGeom prst="rect">
            <a:avLst/>
          </a:prstGeom>
          <a:noFill/>
        </p:spPr>
        <p:txBody>
          <a:bodyPr wrap="square" rtlCol="0">
            <a:spAutoFit/>
          </a:bodyPr>
          <a:lstStyle/>
          <a:p>
            <a:r>
              <a:rPr kumimoji="1" lang="en-US" altLang="ja-JP" sz="1100" dirty="0"/>
              <a:t>Prob.2</a:t>
            </a:r>
            <a:r>
              <a:rPr kumimoji="1" lang="ja-JP" altLang="en-US" sz="1100" dirty="0"/>
              <a:t>：</a:t>
            </a:r>
            <a:endParaRPr kumimoji="1" lang="en-US" altLang="ja-JP" sz="1100" dirty="0"/>
          </a:p>
          <a:p>
            <a:r>
              <a:rPr kumimoji="1" lang="ja-JP" altLang="en-US" sz="1100" dirty="0"/>
              <a:t>指数関数制約</a:t>
            </a:r>
            <a:endParaRPr kumimoji="1" lang="en-US" altLang="ja-JP" sz="1100" dirty="0"/>
          </a:p>
        </p:txBody>
      </p:sp>
      <p:sp>
        <p:nvSpPr>
          <p:cNvPr id="29" name="テキスト ボックス 28">
            <a:extLst>
              <a:ext uri="{FF2B5EF4-FFF2-40B4-BE49-F238E27FC236}">
                <a16:creationId xmlns:a16="http://schemas.microsoft.com/office/drawing/2014/main" id="{DD7ECBFE-1A75-43F3-B19A-6E1AE4A31906}"/>
              </a:ext>
            </a:extLst>
          </p:cNvPr>
          <p:cNvSpPr txBox="1"/>
          <p:nvPr/>
        </p:nvSpPr>
        <p:spPr>
          <a:xfrm>
            <a:off x="3237951" y="3121621"/>
            <a:ext cx="748923" cy="430887"/>
          </a:xfrm>
          <a:prstGeom prst="rect">
            <a:avLst/>
          </a:prstGeom>
          <a:noFill/>
        </p:spPr>
        <p:txBody>
          <a:bodyPr wrap="none" rtlCol="0">
            <a:spAutoFit/>
          </a:bodyPr>
          <a:lstStyle/>
          <a:p>
            <a:r>
              <a:rPr kumimoji="1" lang="en-US" altLang="ja-JP" sz="1100" dirty="0"/>
              <a:t>Prob.4</a:t>
            </a:r>
            <a:r>
              <a:rPr kumimoji="1" lang="ja-JP" altLang="en-US" sz="1100" dirty="0"/>
              <a:t>：</a:t>
            </a:r>
            <a:endParaRPr kumimoji="1" lang="en-US" altLang="ja-JP" sz="1100" dirty="0"/>
          </a:p>
          <a:p>
            <a:r>
              <a:rPr kumimoji="1" lang="ja-JP" altLang="en-US" sz="1100" dirty="0"/>
              <a:t>非凸制約</a:t>
            </a:r>
            <a:endParaRPr kumimoji="1" lang="en-US" altLang="ja-JP" sz="1100" dirty="0"/>
          </a:p>
        </p:txBody>
      </p:sp>
      <p:sp>
        <p:nvSpPr>
          <p:cNvPr id="30" name="テキスト ボックス 29">
            <a:extLst>
              <a:ext uri="{FF2B5EF4-FFF2-40B4-BE49-F238E27FC236}">
                <a16:creationId xmlns:a16="http://schemas.microsoft.com/office/drawing/2014/main" id="{6D74B74E-607D-42E6-AB7B-262F7F9F0A37}"/>
              </a:ext>
            </a:extLst>
          </p:cNvPr>
          <p:cNvSpPr txBox="1"/>
          <p:nvPr/>
        </p:nvSpPr>
        <p:spPr>
          <a:xfrm>
            <a:off x="3231137" y="3557316"/>
            <a:ext cx="747320" cy="276999"/>
          </a:xfrm>
          <a:prstGeom prst="rect">
            <a:avLst/>
          </a:prstGeom>
          <a:noFill/>
        </p:spPr>
        <p:txBody>
          <a:bodyPr wrap="none" rtlCol="0">
            <a:spAutoFit/>
          </a:bodyPr>
          <a:lstStyle/>
          <a:p>
            <a:r>
              <a:rPr kumimoji="1" lang="en-US" altLang="ja-JP" sz="1200" dirty="0"/>
              <a:t>100</a:t>
            </a:r>
            <a:r>
              <a:rPr kumimoji="1" lang="ja-JP" altLang="en-US" sz="1200" dirty="0"/>
              <a:t>次元</a:t>
            </a:r>
          </a:p>
        </p:txBody>
      </p:sp>
      <p:sp>
        <p:nvSpPr>
          <p:cNvPr id="31" name="テキスト ボックス 30">
            <a:extLst>
              <a:ext uri="{FF2B5EF4-FFF2-40B4-BE49-F238E27FC236}">
                <a16:creationId xmlns:a16="http://schemas.microsoft.com/office/drawing/2014/main" id="{74E9CE51-0D77-4597-BF51-2041BC80830D}"/>
              </a:ext>
            </a:extLst>
          </p:cNvPr>
          <p:cNvSpPr txBox="1"/>
          <p:nvPr/>
        </p:nvSpPr>
        <p:spPr>
          <a:xfrm>
            <a:off x="51656" y="3557316"/>
            <a:ext cx="747320" cy="276999"/>
          </a:xfrm>
          <a:prstGeom prst="rect">
            <a:avLst/>
          </a:prstGeom>
          <a:noFill/>
        </p:spPr>
        <p:txBody>
          <a:bodyPr wrap="none" rtlCol="0">
            <a:spAutoFit/>
          </a:bodyPr>
          <a:lstStyle/>
          <a:p>
            <a:r>
              <a:rPr kumimoji="1" lang="en-US" altLang="ja-JP" sz="1200" dirty="0"/>
              <a:t>100</a:t>
            </a:r>
            <a:r>
              <a:rPr kumimoji="1" lang="ja-JP" altLang="en-US" sz="1200" dirty="0"/>
              <a:t>次元</a:t>
            </a:r>
          </a:p>
        </p:txBody>
      </p:sp>
      <p:sp>
        <p:nvSpPr>
          <p:cNvPr id="32" name="テキスト ボックス 31">
            <a:extLst>
              <a:ext uri="{FF2B5EF4-FFF2-40B4-BE49-F238E27FC236}">
                <a16:creationId xmlns:a16="http://schemas.microsoft.com/office/drawing/2014/main" id="{0C116766-710E-46C8-85A6-07FC8BCF31D1}"/>
              </a:ext>
            </a:extLst>
          </p:cNvPr>
          <p:cNvSpPr txBox="1"/>
          <p:nvPr/>
        </p:nvSpPr>
        <p:spPr>
          <a:xfrm>
            <a:off x="10198531" y="3521748"/>
            <a:ext cx="1055097" cy="276999"/>
          </a:xfrm>
          <a:prstGeom prst="rect">
            <a:avLst/>
          </a:prstGeom>
          <a:noFill/>
        </p:spPr>
        <p:txBody>
          <a:bodyPr wrap="none" rtlCol="0">
            <a:spAutoFit/>
          </a:bodyPr>
          <a:lstStyle/>
          <a:p>
            <a:r>
              <a:rPr kumimoji="1" lang="ja-JP" altLang="en-US" sz="1200" dirty="0"/>
              <a:t>（</a:t>
            </a:r>
            <a:r>
              <a:rPr kumimoji="1" lang="en-US" altLang="ja-JP" sz="1200" dirty="0"/>
              <a:t>100</a:t>
            </a:r>
            <a:r>
              <a:rPr kumimoji="1" lang="ja-JP" altLang="en-US" sz="1200" dirty="0"/>
              <a:t>次元）</a:t>
            </a:r>
          </a:p>
        </p:txBody>
      </p:sp>
      <p:sp>
        <p:nvSpPr>
          <p:cNvPr id="33" name="テキスト ボックス 32">
            <a:extLst>
              <a:ext uri="{FF2B5EF4-FFF2-40B4-BE49-F238E27FC236}">
                <a16:creationId xmlns:a16="http://schemas.microsoft.com/office/drawing/2014/main" id="{FFCF6901-BE5F-42F6-807F-637730A6BE58}"/>
              </a:ext>
            </a:extLst>
          </p:cNvPr>
          <p:cNvSpPr txBox="1"/>
          <p:nvPr/>
        </p:nvSpPr>
        <p:spPr>
          <a:xfrm>
            <a:off x="2401422" y="2550859"/>
            <a:ext cx="1659429" cy="338554"/>
          </a:xfrm>
          <a:prstGeom prst="rect">
            <a:avLst/>
          </a:prstGeom>
          <a:noFill/>
        </p:spPr>
        <p:txBody>
          <a:bodyPr wrap="none" rtlCol="0">
            <a:spAutoFit/>
          </a:bodyPr>
          <a:lstStyle/>
          <a:p>
            <a:r>
              <a:rPr kumimoji="1" lang="ja-JP" altLang="en-US" sz="1600" b="1" dirty="0"/>
              <a:t>探索性能の比較</a:t>
            </a:r>
          </a:p>
        </p:txBody>
      </p:sp>
      <p:cxnSp>
        <p:nvCxnSpPr>
          <p:cNvPr id="34" name="直線コネクタ 33">
            <a:extLst>
              <a:ext uri="{FF2B5EF4-FFF2-40B4-BE49-F238E27FC236}">
                <a16:creationId xmlns:a16="http://schemas.microsoft.com/office/drawing/2014/main" id="{942B193A-DFAF-4EB3-BF25-E43EFA8E6791}"/>
              </a:ext>
            </a:extLst>
          </p:cNvPr>
          <p:cNvCxnSpPr>
            <a:cxnSpLocks/>
          </p:cNvCxnSpPr>
          <p:nvPr/>
        </p:nvCxnSpPr>
        <p:spPr>
          <a:xfrm flipH="1">
            <a:off x="106933" y="2905870"/>
            <a:ext cx="597945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テキスト ボックス 35">
                <a:extLst>
                  <a:ext uri="{FF2B5EF4-FFF2-40B4-BE49-F238E27FC236}">
                    <a16:creationId xmlns:a16="http://schemas.microsoft.com/office/drawing/2014/main" id="{688029EC-8D4E-4941-B1BE-95CBC03C42B3}"/>
                  </a:ext>
                </a:extLst>
              </p:cNvPr>
              <p:cNvSpPr txBox="1"/>
              <p:nvPr/>
            </p:nvSpPr>
            <p:spPr>
              <a:xfrm>
                <a:off x="8811948" y="2550859"/>
                <a:ext cx="1135054" cy="338554"/>
              </a:xfrm>
              <a:prstGeom prst="rect">
                <a:avLst/>
              </a:prstGeom>
              <a:noFill/>
            </p:spPr>
            <p:txBody>
              <a:bodyPr wrap="none" rtlCol="0">
                <a:spAutoFit/>
              </a:bodyPr>
              <a:lstStyle/>
              <a:p>
                <a14:m>
                  <m:oMath xmlns:m="http://schemas.openxmlformats.org/officeDocument/2006/math">
                    <m:r>
                      <a:rPr lang="ja-JP" altLang="en-US" sz="1600" b="0" i="1" smtClean="0">
                        <a:latin typeface="Cambria Math" panose="02040503050406030204" pitchFamily="18" charset="0"/>
                      </a:rPr>
                      <m:t>𝛼</m:t>
                    </m:r>
                  </m:oMath>
                </a14:m>
                <a:r>
                  <a:rPr kumimoji="1" lang="ja-JP" altLang="en-US" sz="1600" b="1" dirty="0"/>
                  <a:t>調整能力</a:t>
                </a:r>
              </a:p>
            </p:txBody>
          </p:sp>
        </mc:Choice>
        <mc:Fallback>
          <p:sp>
            <p:nvSpPr>
              <p:cNvPr id="36" name="テキスト ボックス 35">
                <a:extLst>
                  <a:ext uri="{FF2B5EF4-FFF2-40B4-BE49-F238E27FC236}">
                    <a16:creationId xmlns:a16="http://schemas.microsoft.com/office/drawing/2014/main" id="{688029EC-8D4E-4941-B1BE-95CBC03C42B3}"/>
                  </a:ext>
                </a:extLst>
              </p:cNvPr>
              <p:cNvSpPr txBox="1">
                <a:spLocks noRot="1" noChangeAspect="1" noMove="1" noResize="1" noEditPoints="1" noAdjustHandles="1" noChangeArrowheads="1" noChangeShapeType="1" noTextEdit="1"/>
              </p:cNvSpPr>
              <p:nvPr/>
            </p:nvSpPr>
            <p:spPr>
              <a:xfrm>
                <a:off x="8811948" y="2550859"/>
                <a:ext cx="1135054" cy="338554"/>
              </a:xfrm>
              <a:prstGeom prst="rect">
                <a:avLst/>
              </a:prstGeom>
              <a:blipFill>
                <a:blip r:embed="rId7"/>
                <a:stretch>
                  <a:fillRect t="-5357" r="-1075" b="-21429"/>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BF423664-AEDB-4985-B136-221A78B67A53}"/>
              </a:ext>
            </a:extLst>
          </p:cNvPr>
          <p:cNvCxnSpPr>
            <a:cxnSpLocks/>
          </p:cNvCxnSpPr>
          <p:nvPr/>
        </p:nvCxnSpPr>
        <p:spPr>
          <a:xfrm flipH="1" flipV="1">
            <a:off x="6309880" y="2892748"/>
            <a:ext cx="5697604" cy="1312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3290B4AC-A3F3-4517-B2B5-8B86C38DE25F}"/>
                  </a:ext>
                </a:extLst>
              </p:cNvPr>
              <p:cNvSpPr txBox="1"/>
              <p:nvPr/>
            </p:nvSpPr>
            <p:spPr>
              <a:xfrm>
                <a:off x="7467436" y="3029551"/>
                <a:ext cx="3788217" cy="307777"/>
              </a:xfrm>
              <a:prstGeom prst="rect">
                <a:avLst/>
              </a:prstGeom>
              <a:noFill/>
            </p:spPr>
            <p:txBody>
              <a:bodyPr wrap="none" rtlCol="0">
                <a:spAutoFit/>
              </a:bodyPr>
              <a:lstStyle/>
              <a:p>
                <a:r>
                  <a:rPr lang="ja-JP" altLang="en-US" sz="1400" b="0" i="1" dirty="0">
                    <a:latin typeface="Cambria Math" panose="02040503050406030204" pitchFamily="18" charset="0"/>
                  </a:rPr>
                  <a:t>問題に応じて、適切に</a:t>
                </a:r>
                <a14:m>
                  <m:oMath xmlns:m="http://schemas.openxmlformats.org/officeDocument/2006/math">
                    <m:r>
                      <a:rPr lang="ja-JP" altLang="en-US" sz="1400" b="0" i="1" smtClean="0">
                        <a:latin typeface="Cambria Math" panose="02040503050406030204" pitchFamily="18" charset="0"/>
                      </a:rPr>
                      <m:t>𝛼</m:t>
                    </m:r>
                    <m:r>
                      <a:rPr lang="ja-JP" altLang="en-US" sz="1400" i="1">
                        <a:latin typeface="Cambria Math" panose="02040503050406030204" pitchFamily="18" charset="0"/>
                      </a:rPr>
                      <m:t>を</m:t>
                    </m:r>
                  </m:oMath>
                </a14:m>
                <a:r>
                  <a:rPr kumimoji="1" lang="ja-JP" altLang="en-US" sz="1400" dirty="0"/>
                  <a:t>調整できていることを確認</a:t>
                </a:r>
              </a:p>
            </p:txBody>
          </p:sp>
        </mc:Choice>
        <mc:Fallback>
          <p:sp>
            <p:nvSpPr>
              <p:cNvPr id="39" name="テキスト ボックス 38">
                <a:extLst>
                  <a:ext uri="{FF2B5EF4-FFF2-40B4-BE49-F238E27FC236}">
                    <a16:creationId xmlns:a16="http://schemas.microsoft.com/office/drawing/2014/main" id="{3290B4AC-A3F3-4517-B2B5-8B86C38DE25F}"/>
                  </a:ext>
                </a:extLst>
              </p:cNvPr>
              <p:cNvSpPr txBox="1">
                <a:spLocks noRot="1" noChangeAspect="1" noMove="1" noResize="1" noEditPoints="1" noAdjustHandles="1" noChangeArrowheads="1" noChangeShapeType="1" noTextEdit="1"/>
              </p:cNvSpPr>
              <p:nvPr/>
            </p:nvSpPr>
            <p:spPr>
              <a:xfrm>
                <a:off x="7467436" y="3029551"/>
                <a:ext cx="3788217" cy="307777"/>
              </a:xfrm>
              <a:prstGeom prst="rect">
                <a:avLst/>
              </a:prstGeom>
              <a:blipFill>
                <a:blip r:embed="rId8"/>
                <a:stretch>
                  <a:fillRect l="-483" t="-4000" b="-20000"/>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D81F493E-47F2-423D-9B15-655E557F4090}"/>
              </a:ext>
            </a:extLst>
          </p:cNvPr>
          <p:cNvSpPr txBox="1"/>
          <p:nvPr/>
        </p:nvSpPr>
        <p:spPr>
          <a:xfrm>
            <a:off x="7286031" y="5182925"/>
            <a:ext cx="1374094" cy="307777"/>
          </a:xfrm>
          <a:prstGeom prst="rect">
            <a:avLst/>
          </a:prstGeom>
          <a:noFill/>
        </p:spPr>
        <p:txBody>
          <a:bodyPr wrap="none" rtlCol="0">
            <a:spAutoFit/>
          </a:bodyPr>
          <a:lstStyle/>
          <a:p>
            <a:r>
              <a:rPr lang="ja-JP" altLang="en-US" sz="1400" b="0" i="1" dirty="0">
                <a:latin typeface="Cambria Math" panose="02040503050406030204" pitchFamily="18" charset="0"/>
              </a:rPr>
              <a:t>ほぼベストと同等</a:t>
            </a:r>
            <a:endParaRPr kumimoji="1" lang="ja-JP" altLang="en-US" sz="1400" dirty="0"/>
          </a:p>
        </p:txBody>
      </p:sp>
      <p:sp>
        <p:nvSpPr>
          <p:cNvPr id="41" name="テキスト ボックス 40">
            <a:extLst>
              <a:ext uri="{FF2B5EF4-FFF2-40B4-BE49-F238E27FC236}">
                <a16:creationId xmlns:a16="http://schemas.microsoft.com/office/drawing/2014/main" id="{A2B5272F-92A3-4982-B08C-8721D0F8C17A}"/>
              </a:ext>
            </a:extLst>
          </p:cNvPr>
          <p:cNvSpPr txBox="1"/>
          <p:nvPr/>
        </p:nvSpPr>
        <p:spPr>
          <a:xfrm>
            <a:off x="10142957" y="4571458"/>
            <a:ext cx="1194558" cy="307777"/>
          </a:xfrm>
          <a:prstGeom prst="rect">
            <a:avLst/>
          </a:prstGeom>
          <a:noFill/>
        </p:spPr>
        <p:txBody>
          <a:bodyPr wrap="none" rtlCol="0">
            <a:spAutoFit/>
          </a:bodyPr>
          <a:lstStyle/>
          <a:p>
            <a:r>
              <a:rPr lang="ja-JP" altLang="en-US" sz="1400" i="1" dirty="0">
                <a:latin typeface="Cambria Math" panose="02040503050406030204" pitchFamily="18" charset="0"/>
              </a:rPr>
              <a:t>中央値と同等</a:t>
            </a:r>
            <a:endParaRPr kumimoji="1" lang="ja-JP" altLang="en-US" sz="1400" dirty="0"/>
          </a:p>
        </p:txBody>
      </p:sp>
    </p:spTree>
    <p:extLst>
      <p:ext uri="{BB962C8B-B14F-4D97-AF65-F5344CB8AC3E}">
        <p14:creationId xmlns:p14="http://schemas.microsoft.com/office/powerpoint/2010/main" val="22343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図 58" descr="グラフ, 折れ線グラフ, ヒストグラム&#10;&#10;自動的に生成された説明">
            <a:extLst>
              <a:ext uri="{FF2B5EF4-FFF2-40B4-BE49-F238E27FC236}">
                <a16:creationId xmlns:a16="http://schemas.microsoft.com/office/drawing/2014/main" id="{4E921952-61AC-4643-98C0-633669454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203" y="2943205"/>
            <a:ext cx="2180325" cy="1628344"/>
          </a:xfrm>
          <a:prstGeom prst="rect">
            <a:avLst/>
          </a:prstGeom>
        </p:spPr>
      </p:pic>
      <p:pic>
        <p:nvPicPr>
          <p:cNvPr id="61" name="図 60" descr="グラフ, ヒストグラム&#10;&#10;自動的に生成された説明">
            <a:extLst>
              <a:ext uri="{FF2B5EF4-FFF2-40B4-BE49-F238E27FC236}">
                <a16:creationId xmlns:a16="http://schemas.microsoft.com/office/drawing/2014/main" id="{E0AAA424-67F3-42D2-A0F9-7E19EA1F4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8193" y="2950297"/>
            <a:ext cx="2142129" cy="1618986"/>
          </a:xfrm>
          <a:prstGeom prst="rect">
            <a:avLst/>
          </a:prstGeom>
        </p:spPr>
      </p:pic>
      <p:pic>
        <p:nvPicPr>
          <p:cNvPr id="63" name="図 62" descr="グラフ, ヒストグラム&#10;&#10;自動的に生成された説明">
            <a:extLst>
              <a:ext uri="{FF2B5EF4-FFF2-40B4-BE49-F238E27FC236}">
                <a16:creationId xmlns:a16="http://schemas.microsoft.com/office/drawing/2014/main" id="{796FB062-16B5-4BF2-B88B-6C8EC8A2E2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4752" y="4434068"/>
            <a:ext cx="2233631" cy="1640021"/>
          </a:xfrm>
          <a:prstGeom prst="rect">
            <a:avLst/>
          </a:prstGeom>
        </p:spPr>
      </p:pic>
      <p:pic>
        <p:nvPicPr>
          <p:cNvPr id="65" name="図 64" descr="グラフ, 折れ線グラフ&#10;&#10;自動的に生成された説明">
            <a:extLst>
              <a:ext uri="{FF2B5EF4-FFF2-40B4-BE49-F238E27FC236}">
                <a16:creationId xmlns:a16="http://schemas.microsoft.com/office/drawing/2014/main" id="{013137D2-CAC1-4426-ADF2-B9097D89CA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7528" y="4432907"/>
            <a:ext cx="2159554" cy="1618986"/>
          </a:xfrm>
          <a:prstGeom prst="rect">
            <a:avLst/>
          </a:prstGeom>
        </p:spPr>
      </p:pic>
      <p:pic>
        <p:nvPicPr>
          <p:cNvPr id="54" name="図 53" descr="グラフ&#10;&#10;自動的に生成された説明">
            <a:extLst>
              <a:ext uri="{FF2B5EF4-FFF2-40B4-BE49-F238E27FC236}">
                <a16:creationId xmlns:a16="http://schemas.microsoft.com/office/drawing/2014/main" id="{5AFC083E-0D92-489F-8E08-4ADBA03801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5946" y="3867680"/>
            <a:ext cx="2933624" cy="2376907"/>
          </a:xfrm>
          <a:prstGeom prst="rect">
            <a:avLst/>
          </a:prstGeom>
        </p:spPr>
      </p:pic>
      <p:pic>
        <p:nvPicPr>
          <p:cNvPr id="52" name="図 51" descr="グラフ&#10;&#10;中程度の精度で自動的に生成された説明">
            <a:extLst>
              <a:ext uri="{FF2B5EF4-FFF2-40B4-BE49-F238E27FC236}">
                <a16:creationId xmlns:a16="http://schemas.microsoft.com/office/drawing/2014/main" id="{5E882354-E4EF-4FA4-A4A8-0F4E034CE8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037" y="3855802"/>
            <a:ext cx="2933625" cy="2421341"/>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近傍生成の進捗：</a:t>
            </a:r>
            <a:r>
              <a:rPr lang="en-US" altLang="ja-JP" dirty="0"/>
              <a:t>DE</a:t>
            </a:r>
            <a:r>
              <a:rPr lang="ja-JP" altLang="en-US" dirty="0"/>
              <a:t>の検証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が</a:t>
            </a:r>
            <a:r>
              <a:rPr lang="en-US" altLang="ja-JP" sz="2800" dirty="0"/>
              <a:t>GA</a:t>
            </a:r>
            <a:r>
              <a:rPr lang="ja-JP" altLang="en-US" sz="2800" dirty="0"/>
              <a:t>よりも期待できることを確認した。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7" name="テキスト ボックス 6">
            <a:extLst>
              <a:ext uri="{FF2B5EF4-FFF2-40B4-BE49-F238E27FC236}">
                <a16:creationId xmlns:a16="http://schemas.microsoft.com/office/drawing/2014/main" id="{D84E6688-D478-429B-ABBA-5957A45E6A11}"/>
              </a:ext>
            </a:extLst>
          </p:cNvPr>
          <p:cNvSpPr txBox="1"/>
          <p:nvPr/>
        </p:nvSpPr>
        <p:spPr>
          <a:xfrm>
            <a:off x="3345350" y="1503611"/>
            <a:ext cx="5880136" cy="369332"/>
          </a:xfrm>
          <a:prstGeom prst="rect">
            <a:avLst/>
          </a:prstGeom>
          <a:noFill/>
        </p:spPr>
        <p:txBody>
          <a:bodyPr wrap="none" rtlCol="0">
            <a:spAutoFit/>
          </a:bodyPr>
          <a:lstStyle/>
          <a:p>
            <a:r>
              <a:rPr kumimoji="1" lang="ja-JP" altLang="en-US" dirty="0"/>
              <a:t>差分ベクトルによって、有制約における探索効率の改善が期待</a:t>
            </a:r>
          </a:p>
        </p:txBody>
      </p:sp>
      <p:sp>
        <p:nvSpPr>
          <p:cNvPr id="12" name="テキスト ボックス 11">
            <a:extLst>
              <a:ext uri="{FF2B5EF4-FFF2-40B4-BE49-F238E27FC236}">
                <a16:creationId xmlns:a16="http://schemas.microsoft.com/office/drawing/2014/main" id="{A9508005-E141-4797-A9B0-4256C4E5348F}"/>
              </a:ext>
            </a:extLst>
          </p:cNvPr>
          <p:cNvSpPr txBox="1"/>
          <p:nvPr/>
        </p:nvSpPr>
        <p:spPr>
          <a:xfrm>
            <a:off x="3629801" y="3135230"/>
            <a:ext cx="2125903" cy="307777"/>
          </a:xfrm>
          <a:prstGeom prst="rect">
            <a:avLst/>
          </a:prstGeom>
          <a:noFill/>
        </p:spPr>
        <p:txBody>
          <a:bodyPr wrap="none" rtlCol="0">
            <a:spAutoFit/>
          </a:bodyPr>
          <a:lstStyle/>
          <a:p>
            <a:r>
              <a:rPr kumimoji="1" lang="ja-JP" altLang="en-US" sz="1400" dirty="0"/>
              <a:t>多点情報の活用度合：高</a:t>
            </a:r>
          </a:p>
        </p:txBody>
      </p:sp>
      <p:sp>
        <p:nvSpPr>
          <p:cNvPr id="15" name="テキスト ボックス 14">
            <a:extLst>
              <a:ext uri="{FF2B5EF4-FFF2-40B4-BE49-F238E27FC236}">
                <a16:creationId xmlns:a16="http://schemas.microsoft.com/office/drawing/2014/main" id="{B4549E05-6A80-4F79-9A07-C457055A4513}"/>
              </a:ext>
            </a:extLst>
          </p:cNvPr>
          <p:cNvSpPr txBox="1"/>
          <p:nvPr/>
        </p:nvSpPr>
        <p:spPr>
          <a:xfrm>
            <a:off x="677353" y="3126338"/>
            <a:ext cx="2125903" cy="307777"/>
          </a:xfrm>
          <a:prstGeom prst="rect">
            <a:avLst/>
          </a:prstGeom>
          <a:noFill/>
        </p:spPr>
        <p:txBody>
          <a:bodyPr wrap="none" rtlCol="0">
            <a:spAutoFit/>
          </a:bodyPr>
          <a:lstStyle/>
          <a:p>
            <a:r>
              <a:rPr kumimoji="1" lang="ja-JP" altLang="en-US" sz="1400" dirty="0"/>
              <a:t>多点情報の活用度合：低</a:t>
            </a:r>
          </a:p>
        </p:txBody>
      </p:sp>
      <p:sp>
        <p:nvSpPr>
          <p:cNvPr id="19" name="テキスト ボックス 18">
            <a:extLst>
              <a:ext uri="{FF2B5EF4-FFF2-40B4-BE49-F238E27FC236}">
                <a16:creationId xmlns:a16="http://schemas.microsoft.com/office/drawing/2014/main" id="{E3D5B589-AE1B-426D-99C5-6A3065434C98}"/>
              </a:ext>
            </a:extLst>
          </p:cNvPr>
          <p:cNvSpPr txBox="1"/>
          <p:nvPr/>
        </p:nvSpPr>
        <p:spPr>
          <a:xfrm>
            <a:off x="8547667" y="1951209"/>
            <a:ext cx="1603324" cy="338554"/>
          </a:xfrm>
          <a:prstGeom prst="rect">
            <a:avLst/>
          </a:prstGeom>
          <a:noFill/>
        </p:spPr>
        <p:txBody>
          <a:bodyPr wrap="none" rtlCol="0">
            <a:spAutoFit/>
          </a:bodyPr>
          <a:lstStyle/>
          <a:p>
            <a:r>
              <a:rPr kumimoji="1" lang="ja-JP" altLang="en-US" sz="1600" b="1" dirty="0"/>
              <a:t>探索挙動の解析</a:t>
            </a:r>
          </a:p>
        </p:txBody>
      </p:sp>
      <p:sp>
        <p:nvSpPr>
          <p:cNvPr id="20" name="テキスト ボックス 19">
            <a:extLst>
              <a:ext uri="{FF2B5EF4-FFF2-40B4-BE49-F238E27FC236}">
                <a16:creationId xmlns:a16="http://schemas.microsoft.com/office/drawing/2014/main" id="{305A0C0A-4A48-45D3-88DE-622E527AE25E}"/>
              </a:ext>
            </a:extLst>
          </p:cNvPr>
          <p:cNvSpPr txBox="1"/>
          <p:nvPr/>
        </p:nvSpPr>
        <p:spPr>
          <a:xfrm>
            <a:off x="1555304" y="2370800"/>
            <a:ext cx="3259226" cy="338554"/>
          </a:xfrm>
          <a:prstGeom prst="rect">
            <a:avLst/>
          </a:prstGeom>
          <a:noFill/>
        </p:spPr>
        <p:txBody>
          <a:bodyPr wrap="none" rtlCol="0">
            <a:spAutoFit/>
          </a:bodyPr>
          <a:lstStyle/>
          <a:p>
            <a:r>
              <a:rPr kumimoji="1" lang="ja-JP" altLang="en-US" sz="1600" dirty="0"/>
              <a:t>有望領域に対する探索の促進を示唆</a:t>
            </a:r>
          </a:p>
        </p:txBody>
      </p:sp>
      <p:sp>
        <p:nvSpPr>
          <p:cNvPr id="22" name="テキスト ボックス 21">
            <a:extLst>
              <a:ext uri="{FF2B5EF4-FFF2-40B4-BE49-F238E27FC236}">
                <a16:creationId xmlns:a16="http://schemas.microsoft.com/office/drawing/2014/main" id="{3448338D-F4AE-4CC7-9031-5368697D6DD8}"/>
              </a:ext>
            </a:extLst>
          </p:cNvPr>
          <p:cNvSpPr txBox="1"/>
          <p:nvPr/>
        </p:nvSpPr>
        <p:spPr>
          <a:xfrm>
            <a:off x="8608383" y="5993028"/>
            <a:ext cx="3629520" cy="276999"/>
          </a:xfrm>
          <a:prstGeom prst="rect">
            <a:avLst/>
          </a:prstGeom>
          <a:noFill/>
        </p:spPr>
        <p:txBody>
          <a:bodyPr wrap="none" rtlCol="0">
            <a:spAutoFit/>
          </a:bodyPr>
          <a:lstStyle/>
          <a:p>
            <a:r>
              <a:rPr kumimoji="1" lang="ja-JP" altLang="en-US" sz="1200" dirty="0"/>
              <a:t>（制約条件：二つの球の重複部分を可能領域とする）</a:t>
            </a:r>
          </a:p>
        </p:txBody>
      </p:sp>
      <p:sp>
        <p:nvSpPr>
          <p:cNvPr id="24" name="テキスト ボックス 23">
            <a:extLst>
              <a:ext uri="{FF2B5EF4-FFF2-40B4-BE49-F238E27FC236}">
                <a16:creationId xmlns:a16="http://schemas.microsoft.com/office/drawing/2014/main" id="{13073F59-38A8-432E-A14A-77387FAE42BD}"/>
              </a:ext>
            </a:extLst>
          </p:cNvPr>
          <p:cNvSpPr txBox="1"/>
          <p:nvPr/>
        </p:nvSpPr>
        <p:spPr>
          <a:xfrm>
            <a:off x="8072674" y="2352609"/>
            <a:ext cx="2569934" cy="338554"/>
          </a:xfrm>
          <a:prstGeom prst="rect">
            <a:avLst/>
          </a:prstGeom>
          <a:noFill/>
        </p:spPr>
        <p:txBody>
          <a:bodyPr wrap="none" rtlCol="0">
            <a:spAutoFit/>
          </a:bodyPr>
          <a:lstStyle/>
          <a:p>
            <a:r>
              <a:rPr kumimoji="1" lang="ja-JP" altLang="en-US" sz="1600" dirty="0"/>
              <a:t>差分ベクトルの有効性を確認</a:t>
            </a:r>
          </a:p>
        </p:txBody>
      </p:sp>
      <p:sp>
        <p:nvSpPr>
          <p:cNvPr id="21" name="テキスト ボックス 20">
            <a:extLst>
              <a:ext uri="{FF2B5EF4-FFF2-40B4-BE49-F238E27FC236}">
                <a16:creationId xmlns:a16="http://schemas.microsoft.com/office/drawing/2014/main" id="{6A63C8CF-5068-4807-8F67-9BACDB3D20DA}"/>
              </a:ext>
            </a:extLst>
          </p:cNvPr>
          <p:cNvSpPr txBox="1"/>
          <p:nvPr/>
        </p:nvSpPr>
        <p:spPr>
          <a:xfrm>
            <a:off x="2598058" y="1937627"/>
            <a:ext cx="1192955" cy="338554"/>
          </a:xfrm>
          <a:prstGeom prst="rect">
            <a:avLst/>
          </a:prstGeom>
          <a:noFill/>
        </p:spPr>
        <p:txBody>
          <a:bodyPr wrap="none" rtlCol="0">
            <a:spAutoFit/>
          </a:bodyPr>
          <a:lstStyle/>
          <a:p>
            <a:r>
              <a:rPr kumimoji="1" lang="ja-JP" altLang="en-US" sz="1600" b="1" dirty="0"/>
              <a:t>近傍の様子</a:t>
            </a:r>
          </a:p>
        </p:txBody>
      </p:sp>
      <p:cxnSp>
        <p:nvCxnSpPr>
          <p:cNvPr id="23" name="直線コネクタ 22">
            <a:extLst>
              <a:ext uri="{FF2B5EF4-FFF2-40B4-BE49-F238E27FC236}">
                <a16:creationId xmlns:a16="http://schemas.microsoft.com/office/drawing/2014/main" id="{7623349A-9B3E-46EF-B8BB-C1BE78BC2DB5}"/>
              </a:ext>
            </a:extLst>
          </p:cNvPr>
          <p:cNvCxnSpPr>
            <a:cxnSpLocks/>
          </p:cNvCxnSpPr>
          <p:nvPr/>
        </p:nvCxnSpPr>
        <p:spPr>
          <a:xfrm flipH="1">
            <a:off x="224117" y="2302549"/>
            <a:ext cx="597945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A79BD15-106C-4312-A4AE-5510E9D76729}"/>
              </a:ext>
            </a:extLst>
          </p:cNvPr>
          <p:cNvCxnSpPr>
            <a:cxnSpLocks/>
          </p:cNvCxnSpPr>
          <p:nvPr/>
        </p:nvCxnSpPr>
        <p:spPr>
          <a:xfrm flipH="1">
            <a:off x="6443063" y="2302549"/>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E2F4F7F-5C5E-4521-8930-4D9819991FB8}"/>
              </a:ext>
            </a:extLst>
          </p:cNvPr>
          <p:cNvSpPr txBox="1"/>
          <p:nvPr/>
        </p:nvSpPr>
        <p:spPr>
          <a:xfrm>
            <a:off x="10692545" y="2830307"/>
            <a:ext cx="1261884" cy="276999"/>
          </a:xfrm>
          <a:prstGeom prst="rect">
            <a:avLst/>
          </a:prstGeom>
          <a:noFill/>
        </p:spPr>
        <p:txBody>
          <a:bodyPr wrap="none" rtlCol="0">
            <a:spAutoFit/>
          </a:bodyPr>
          <a:lstStyle/>
          <a:p>
            <a:r>
              <a:rPr kumimoji="1" lang="ja-JP" altLang="en-US" sz="1200" dirty="0">
                <a:solidFill>
                  <a:srgbClr val="FF0000"/>
                </a:solidFill>
              </a:rPr>
              <a:t>赤</a:t>
            </a:r>
            <a:r>
              <a:rPr kumimoji="1" lang="ja-JP" altLang="en-US" sz="1200" dirty="0"/>
              <a:t>：目的関数値</a:t>
            </a:r>
          </a:p>
        </p:txBody>
      </p:sp>
      <p:sp>
        <p:nvSpPr>
          <p:cNvPr id="37" name="テキスト ボックス 36">
            <a:extLst>
              <a:ext uri="{FF2B5EF4-FFF2-40B4-BE49-F238E27FC236}">
                <a16:creationId xmlns:a16="http://schemas.microsoft.com/office/drawing/2014/main" id="{315E5089-04F8-465D-BD2C-1F2BFBA91BB1}"/>
              </a:ext>
            </a:extLst>
          </p:cNvPr>
          <p:cNvSpPr txBox="1"/>
          <p:nvPr/>
        </p:nvSpPr>
        <p:spPr>
          <a:xfrm>
            <a:off x="10683580" y="3138084"/>
            <a:ext cx="954107" cy="276999"/>
          </a:xfrm>
          <a:prstGeom prst="rect">
            <a:avLst/>
          </a:prstGeom>
          <a:noFill/>
        </p:spPr>
        <p:txBody>
          <a:bodyPr wrap="none" rtlCol="0">
            <a:spAutoFit/>
          </a:bodyPr>
          <a:lstStyle/>
          <a:p>
            <a:r>
              <a:rPr kumimoji="1" lang="ja-JP" altLang="en-US" sz="1200" dirty="0">
                <a:solidFill>
                  <a:schemeClr val="accent1"/>
                </a:solidFill>
              </a:rPr>
              <a:t>青</a:t>
            </a:r>
            <a:r>
              <a:rPr kumimoji="1" lang="ja-JP" altLang="en-US" sz="1200" dirty="0"/>
              <a:t>：違反量</a:t>
            </a:r>
          </a:p>
        </p:txBody>
      </p:sp>
      <p:sp>
        <p:nvSpPr>
          <p:cNvPr id="38" name="テキスト ボックス 37">
            <a:extLst>
              <a:ext uri="{FF2B5EF4-FFF2-40B4-BE49-F238E27FC236}">
                <a16:creationId xmlns:a16="http://schemas.microsoft.com/office/drawing/2014/main" id="{17D4E6FC-2085-4B20-8B35-EE91C987835B}"/>
              </a:ext>
            </a:extLst>
          </p:cNvPr>
          <p:cNvSpPr txBox="1"/>
          <p:nvPr/>
        </p:nvSpPr>
        <p:spPr>
          <a:xfrm>
            <a:off x="10674615" y="4431887"/>
            <a:ext cx="1415772" cy="276999"/>
          </a:xfrm>
          <a:prstGeom prst="rect">
            <a:avLst/>
          </a:prstGeom>
          <a:noFill/>
        </p:spPr>
        <p:txBody>
          <a:bodyPr wrap="none" rtlCol="0">
            <a:spAutoFit/>
          </a:bodyPr>
          <a:lstStyle/>
          <a:p>
            <a:r>
              <a:rPr kumimoji="1" lang="ja-JP" altLang="en-US" sz="1200" dirty="0">
                <a:solidFill>
                  <a:srgbClr val="FFC000"/>
                </a:solidFill>
              </a:rPr>
              <a:t>橙</a:t>
            </a:r>
            <a:r>
              <a:rPr kumimoji="1" lang="ja-JP" altLang="en-US" sz="1200" dirty="0"/>
              <a:t>：探索点間距離</a:t>
            </a:r>
          </a:p>
        </p:txBody>
      </p:sp>
      <p:sp>
        <p:nvSpPr>
          <p:cNvPr id="39" name="テキスト ボックス 38">
            <a:extLst>
              <a:ext uri="{FF2B5EF4-FFF2-40B4-BE49-F238E27FC236}">
                <a16:creationId xmlns:a16="http://schemas.microsoft.com/office/drawing/2014/main" id="{94DFB63B-227A-426A-9C26-E86490133E5D}"/>
              </a:ext>
            </a:extLst>
          </p:cNvPr>
          <p:cNvSpPr txBox="1"/>
          <p:nvPr/>
        </p:nvSpPr>
        <p:spPr>
          <a:xfrm>
            <a:off x="10683580" y="4739664"/>
            <a:ext cx="1261884" cy="276999"/>
          </a:xfrm>
          <a:prstGeom prst="rect">
            <a:avLst/>
          </a:prstGeom>
          <a:noFill/>
        </p:spPr>
        <p:txBody>
          <a:bodyPr wrap="none" rtlCol="0">
            <a:spAutoFit/>
          </a:bodyPr>
          <a:lstStyle/>
          <a:p>
            <a:r>
              <a:rPr kumimoji="1" lang="ja-JP" altLang="en-US" sz="1200" dirty="0">
                <a:solidFill>
                  <a:schemeClr val="accent1"/>
                </a:solidFill>
              </a:rPr>
              <a:t>青</a:t>
            </a:r>
            <a:r>
              <a:rPr kumimoji="1" lang="ja-JP" altLang="en-US" sz="1200" dirty="0"/>
              <a:t>：可能解割合</a:t>
            </a:r>
          </a:p>
        </p:txBody>
      </p:sp>
      <p:sp>
        <p:nvSpPr>
          <p:cNvPr id="40" name="テキスト ボックス 39">
            <a:extLst>
              <a:ext uri="{FF2B5EF4-FFF2-40B4-BE49-F238E27FC236}">
                <a16:creationId xmlns:a16="http://schemas.microsoft.com/office/drawing/2014/main" id="{445F5A42-9B88-45C5-902D-28FD95424454}"/>
              </a:ext>
            </a:extLst>
          </p:cNvPr>
          <p:cNvSpPr txBox="1"/>
          <p:nvPr/>
        </p:nvSpPr>
        <p:spPr>
          <a:xfrm>
            <a:off x="10675086" y="5573924"/>
            <a:ext cx="662361" cy="276999"/>
          </a:xfrm>
          <a:prstGeom prst="rect">
            <a:avLst/>
          </a:prstGeom>
          <a:noFill/>
        </p:spPr>
        <p:txBody>
          <a:bodyPr wrap="none" rtlCol="0">
            <a:spAutoFit/>
          </a:bodyPr>
          <a:lstStyle/>
          <a:p>
            <a:r>
              <a:rPr kumimoji="1" lang="en-US" altLang="ja-JP" sz="1200" dirty="0"/>
              <a:t>10</a:t>
            </a:r>
            <a:r>
              <a:rPr kumimoji="1" lang="ja-JP" altLang="en-US" sz="1200" dirty="0"/>
              <a:t>次元</a:t>
            </a:r>
          </a:p>
        </p:txBody>
      </p:sp>
      <p:sp>
        <p:nvSpPr>
          <p:cNvPr id="45" name="テキスト ボックス 44">
            <a:extLst>
              <a:ext uri="{FF2B5EF4-FFF2-40B4-BE49-F238E27FC236}">
                <a16:creationId xmlns:a16="http://schemas.microsoft.com/office/drawing/2014/main" id="{CC0E6A1A-2029-45F7-9BEE-74311461D591}"/>
              </a:ext>
            </a:extLst>
          </p:cNvPr>
          <p:cNvSpPr txBox="1"/>
          <p:nvPr/>
        </p:nvSpPr>
        <p:spPr>
          <a:xfrm>
            <a:off x="1268862" y="2776120"/>
            <a:ext cx="942887" cy="307777"/>
          </a:xfrm>
          <a:prstGeom prst="rect">
            <a:avLst/>
          </a:prstGeom>
          <a:noFill/>
        </p:spPr>
        <p:txBody>
          <a:bodyPr wrap="none" rtlCol="0">
            <a:spAutoFit/>
          </a:bodyPr>
          <a:lstStyle/>
          <a:p>
            <a:r>
              <a:rPr kumimoji="1" lang="en-US" altLang="ja-JP" sz="1400" b="1" dirty="0"/>
              <a:t>GA(SBX)</a:t>
            </a:r>
            <a:endParaRPr kumimoji="1" lang="ja-JP" altLang="en-US" sz="1400" b="1" dirty="0"/>
          </a:p>
        </p:txBody>
      </p:sp>
      <p:sp>
        <p:nvSpPr>
          <p:cNvPr id="46" name="テキスト ボックス 45">
            <a:extLst>
              <a:ext uri="{FF2B5EF4-FFF2-40B4-BE49-F238E27FC236}">
                <a16:creationId xmlns:a16="http://schemas.microsoft.com/office/drawing/2014/main" id="{18AF3F20-D958-444D-8DFD-CD31694E9C21}"/>
              </a:ext>
            </a:extLst>
          </p:cNvPr>
          <p:cNvSpPr txBox="1"/>
          <p:nvPr/>
        </p:nvSpPr>
        <p:spPr>
          <a:xfrm>
            <a:off x="4475386" y="2757647"/>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
        <p:nvSpPr>
          <p:cNvPr id="47" name="テキスト ボックス 46">
            <a:extLst>
              <a:ext uri="{FF2B5EF4-FFF2-40B4-BE49-F238E27FC236}">
                <a16:creationId xmlns:a16="http://schemas.microsoft.com/office/drawing/2014/main" id="{29BDD836-F420-4ABB-8267-200DE6FE6223}"/>
              </a:ext>
            </a:extLst>
          </p:cNvPr>
          <p:cNvSpPr txBox="1"/>
          <p:nvPr/>
        </p:nvSpPr>
        <p:spPr>
          <a:xfrm>
            <a:off x="907172" y="3460908"/>
            <a:ext cx="1595309" cy="307777"/>
          </a:xfrm>
          <a:prstGeom prst="rect">
            <a:avLst/>
          </a:prstGeom>
          <a:noFill/>
        </p:spPr>
        <p:txBody>
          <a:bodyPr wrap="none" rtlCol="0">
            <a:spAutoFit/>
          </a:bodyPr>
          <a:lstStyle/>
          <a:p>
            <a:r>
              <a:rPr kumimoji="1" lang="ja-JP" altLang="en-US" sz="1400" dirty="0"/>
              <a:t>近傍は探索点付近</a:t>
            </a:r>
          </a:p>
        </p:txBody>
      </p:sp>
      <p:sp>
        <p:nvSpPr>
          <p:cNvPr id="48" name="テキスト ボックス 47">
            <a:extLst>
              <a:ext uri="{FF2B5EF4-FFF2-40B4-BE49-F238E27FC236}">
                <a16:creationId xmlns:a16="http://schemas.microsoft.com/office/drawing/2014/main" id="{F29D11A8-67AF-4FE5-B3D1-30074E9432FA}"/>
              </a:ext>
            </a:extLst>
          </p:cNvPr>
          <p:cNvSpPr txBox="1"/>
          <p:nvPr/>
        </p:nvSpPr>
        <p:spPr>
          <a:xfrm>
            <a:off x="3475349" y="3478445"/>
            <a:ext cx="2414444" cy="307777"/>
          </a:xfrm>
          <a:prstGeom prst="rect">
            <a:avLst/>
          </a:prstGeom>
          <a:noFill/>
        </p:spPr>
        <p:txBody>
          <a:bodyPr wrap="none" rtlCol="0">
            <a:spAutoFit/>
          </a:bodyPr>
          <a:lstStyle/>
          <a:p>
            <a:r>
              <a:rPr kumimoji="1" lang="ja-JP" altLang="en-US" sz="1400" dirty="0"/>
              <a:t>近傍は探索点間の情報を活用</a:t>
            </a:r>
          </a:p>
        </p:txBody>
      </p:sp>
      <p:sp>
        <p:nvSpPr>
          <p:cNvPr id="49" name="テキスト ボックス 48">
            <a:extLst>
              <a:ext uri="{FF2B5EF4-FFF2-40B4-BE49-F238E27FC236}">
                <a16:creationId xmlns:a16="http://schemas.microsoft.com/office/drawing/2014/main" id="{E47E8C64-D010-41AD-A3F5-ABA0B80A9D08}"/>
              </a:ext>
            </a:extLst>
          </p:cNvPr>
          <p:cNvSpPr txBox="1"/>
          <p:nvPr/>
        </p:nvSpPr>
        <p:spPr>
          <a:xfrm>
            <a:off x="1549460" y="5560427"/>
            <a:ext cx="800219" cy="276999"/>
          </a:xfrm>
          <a:prstGeom prst="rect">
            <a:avLst/>
          </a:prstGeom>
          <a:noFill/>
        </p:spPr>
        <p:txBody>
          <a:bodyPr wrap="none" rtlCol="0">
            <a:spAutoFit/>
          </a:bodyPr>
          <a:lstStyle/>
          <a:p>
            <a:r>
              <a:rPr kumimoji="1" lang="ja-JP" altLang="en-US" sz="1200" dirty="0"/>
              <a:t>可能領域</a:t>
            </a:r>
          </a:p>
        </p:txBody>
      </p:sp>
      <p:sp>
        <p:nvSpPr>
          <p:cNvPr id="50" name="テキスト ボックス 49">
            <a:extLst>
              <a:ext uri="{FF2B5EF4-FFF2-40B4-BE49-F238E27FC236}">
                <a16:creationId xmlns:a16="http://schemas.microsoft.com/office/drawing/2014/main" id="{B0E69373-7FCD-4DF4-818B-045F8B2371B8}"/>
              </a:ext>
            </a:extLst>
          </p:cNvPr>
          <p:cNvSpPr txBox="1"/>
          <p:nvPr/>
        </p:nvSpPr>
        <p:spPr>
          <a:xfrm>
            <a:off x="4544078" y="5607157"/>
            <a:ext cx="800219" cy="276999"/>
          </a:xfrm>
          <a:prstGeom prst="rect">
            <a:avLst/>
          </a:prstGeom>
          <a:noFill/>
        </p:spPr>
        <p:txBody>
          <a:bodyPr wrap="none" rtlCol="0">
            <a:spAutoFit/>
          </a:bodyPr>
          <a:lstStyle/>
          <a:p>
            <a:r>
              <a:rPr kumimoji="1" lang="ja-JP" altLang="en-US" sz="1200" dirty="0"/>
              <a:t>可能領域</a:t>
            </a:r>
          </a:p>
        </p:txBody>
      </p:sp>
      <p:cxnSp>
        <p:nvCxnSpPr>
          <p:cNvPr id="56" name="直線矢印コネクタ 55">
            <a:extLst>
              <a:ext uri="{FF2B5EF4-FFF2-40B4-BE49-F238E27FC236}">
                <a16:creationId xmlns:a16="http://schemas.microsoft.com/office/drawing/2014/main" id="{844B966B-1AE9-467D-AD89-493D20A8A575}"/>
              </a:ext>
            </a:extLst>
          </p:cNvPr>
          <p:cNvCxnSpPr/>
          <p:nvPr/>
        </p:nvCxnSpPr>
        <p:spPr>
          <a:xfrm>
            <a:off x="4505310" y="5182484"/>
            <a:ext cx="618440" cy="15240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8287F36-4AA2-4938-9D0A-EC5DCD295BD9}"/>
              </a:ext>
            </a:extLst>
          </p:cNvPr>
          <p:cNvSpPr txBox="1"/>
          <p:nvPr/>
        </p:nvSpPr>
        <p:spPr>
          <a:xfrm>
            <a:off x="4562467" y="4962117"/>
            <a:ext cx="992579" cy="276999"/>
          </a:xfrm>
          <a:prstGeom prst="rect">
            <a:avLst/>
          </a:prstGeom>
          <a:noFill/>
        </p:spPr>
        <p:txBody>
          <a:bodyPr wrap="none" rtlCol="0">
            <a:spAutoFit/>
          </a:bodyPr>
          <a:lstStyle/>
          <a:p>
            <a:r>
              <a:rPr kumimoji="1" lang="ja-JP" altLang="en-US" sz="1200" dirty="0"/>
              <a:t>差分ベクトル</a:t>
            </a:r>
          </a:p>
        </p:txBody>
      </p:sp>
      <p:sp>
        <p:nvSpPr>
          <p:cNvPr id="66" name="テキスト ボックス 65">
            <a:extLst>
              <a:ext uri="{FF2B5EF4-FFF2-40B4-BE49-F238E27FC236}">
                <a16:creationId xmlns:a16="http://schemas.microsoft.com/office/drawing/2014/main" id="{71C66944-B6F4-4566-B3E6-C6BD31F0C81A}"/>
              </a:ext>
            </a:extLst>
          </p:cNvPr>
          <p:cNvSpPr txBox="1"/>
          <p:nvPr/>
        </p:nvSpPr>
        <p:spPr>
          <a:xfrm>
            <a:off x="8779950" y="4915174"/>
            <a:ext cx="1074333" cy="276999"/>
          </a:xfrm>
          <a:prstGeom prst="rect">
            <a:avLst/>
          </a:prstGeom>
          <a:noFill/>
        </p:spPr>
        <p:txBody>
          <a:bodyPr wrap="none" rtlCol="0">
            <a:spAutoFit/>
          </a:bodyPr>
          <a:lstStyle/>
          <a:p>
            <a:r>
              <a:rPr kumimoji="1" lang="ja-JP" altLang="en-US" sz="1200" dirty="0"/>
              <a:t>徐々に集中化</a:t>
            </a:r>
          </a:p>
        </p:txBody>
      </p:sp>
      <p:sp>
        <p:nvSpPr>
          <p:cNvPr id="67" name="テキスト ボックス 66">
            <a:extLst>
              <a:ext uri="{FF2B5EF4-FFF2-40B4-BE49-F238E27FC236}">
                <a16:creationId xmlns:a16="http://schemas.microsoft.com/office/drawing/2014/main" id="{8CD92EFF-80A7-461A-8029-588C12BE8EFF}"/>
              </a:ext>
            </a:extLst>
          </p:cNvPr>
          <p:cNvSpPr txBox="1"/>
          <p:nvPr/>
        </p:nvSpPr>
        <p:spPr>
          <a:xfrm>
            <a:off x="6657042" y="5347596"/>
            <a:ext cx="1074333" cy="276999"/>
          </a:xfrm>
          <a:prstGeom prst="rect">
            <a:avLst/>
          </a:prstGeom>
          <a:noFill/>
        </p:spPr>
        <p:txBody>
          <a:bodyPr wrap="none" rtlCol="0">
            <a:spAutoFit/>
          </a:bodyPr>
          <a:lstStyle/>
          <a:p>
            <a:r>
              <a:rPr kumimoji="1" lang="ja-JP" altLang="en-US" sz="1200" dirty="0"/>
              <a:t>序盤に集中化</a:t>
            </a:r>
          </a:p>
        </p:txBody>
      </p:sp>
      <p:sp>
        <p:nvSpPr>
          <p:cNvPr id="68" name="テキスト ボックス 67">
            <a:extLst>
              <a:ext uri="{FF2B5EF4-FFF2-40B4-BE49-F238E27FC236}">
                <a16:creationId xmlns:a16="http://schemas.microsoft.com/office/drawing/2014/main" id="{60315FC2-7423-47D7-B1D1-D9FE250C5CE5}"/>
              </a:ext>
            </a:extLst>
          </p:cNvPr>
          <p:cNvSpPr txBox="1"/>
          <p:nvPr/>
        </p:nvSpPr>
        <p:spPr>
          <a:xfrm>
            <a:off x="7465945" y="3348303"/>
            <a:ext cx="925253" cy="276999"/>
          </a:xfrm>
          <a:prstGeom prst="rect">
            <a:avLst/>
          </a:prstGeom>
          <a:noFill/>
        </p:spPr>
        <p:txBody>
          <a:bodyPr wrap="none" rtlCol="0">
            <a:spAutoFit/>
          </a:bodyPr>
          <a:lstStyle/>
          <a:p>
            <a:r>
              <a:rPr kumimoji="1" lang="ja-JP" altLang="en-US" sz="1200" dirty="0"/>
              <a:t>探索が停滞</a:t>
            </a:r>
          </a:p>
        </p:txBody>
      </p:sp>
      <p:sp>
        <p:nvSpPr>
          <p:cNvPr id="69" name="テキスト ボックス 68">
            <a:extLst>
              <a:ext uri="{FF2B5EF4-FFF2-40B4-BE49-F238E27FC236}">
                <a16:creationId xmlns:a16="http://schemas.microsoft.com/office/drawing/2014/main" id="{59E62E26-8265-4F55-A0D7-2BD12DE07860}"/>
              </a:ext>
            </a:extLst>
          </p:cNvPr>
          <p:cNvSpPr txBox="1"/>
          <p:nvPr/>
        </p:nvSpPr>
        <p:spPr>
          <a:xfrm>
            <a:off x="9449940" y="3376227"/>
            <a:ext cx="1074333" cy="276999"/>
          </a:xfrm>
          <a:prstGeom prst="rect">
            <a:avLst/>
          </a:prstGeom>
          <a:noFill/>
        </p:spPr>
        <p:txBody>
          <a:bodyPr wrap="none" rtlCol="0">
            <a:spAutoFit/>
          </a:bodyPr>
          <a:lstStyle/>
          <a:p>
            <a:r>
              <a:rPr kumimoji="1" lang="ja-JP" altLang="en-US" sz="1200" dirty="0"/>
              <a:t>最適値に収束</a:t>
            </a:r>
          </a:p>
        </p:txBody>
      </p:sp>
      <p:sp>
        <p:nvSpPr>
          <p:cNvPr id="70" name="テキスト ボックス 69">
            <a:extLst>
              <a:ext uri="{FF2B5EF4-FFF2-40B4-BE49-F238E27FC236}">
                <a16:creationId xmlns:a16="http://schemas.microsoft.com/office/drawing/2014/main" id="{19AD64E7-1EFC-4FBE-9814-B22BCB2ACADD}"/>
              </a:ext>
            </a:extLst>
          </p:cNvPr>
          <p:cNvSpPr txBox="1"/>
          <p:nvPr/>
        </p:nvSpPr>
        <p:spPr>
          <a:xfrm>
            <a:off x="7238551" y="2634847"/>
            <a:ext cx="453970" cy="307777"/>
          </a:xfrm>
          <a:prstGeom prst="rect">
            <a:avLst/>
          </a:prstGeom>
          <a:noFill/>
        </p:spPr>
        <p:txBody>
          <a:bodyPr wrap="none" rtlCol="0">
            <a:spAutoFit/>
          </a:bodyPr>
          <a:lstStyle/>
          <a:p>
            <a:r>
              <a:rPr kumimoji="1" lang="en-US" altLang="ja-JP" sz="1400" b="1" dirty="0"/>
              <a:t>GA</a:t>
            </a:r>
            <a:endParaRPr kumimoji="1" lang="ja-JP" altLang="en-US" sz="1400" b="1" dirty="0"/>
          </a:p>
        </p:txBody>
      </p:sp>
      <p:sp>
        <p:nvSpPr>
          <p:cNvPr id="71" name="テキスト ボックス 70">
            <a:extLst>
              <a:ext uri="{FF2B5EF4-FFF2-40B4-BE49-F238E27FC236}">
                <a16:creationId xmlns:a16="http://schemas.microsoft.com/office/drawing/2014/main" id="{05799BF4-3281-4238-8C5C-FB905A776BCE}"/>
              </a:ext>
            </a:extLst>
          </p:cNvPr>
          <p:cNvSpPr txBox="1"/>
          <p:nvPr/>
        </p:nvSpPr>
        <p:spPr>
          <a:xfrm>
            <a:off x="9431407" y="2640254"/>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Tree>
    <p:extLst>
      <p:ext uri="{BB962C8B-B14F-4D97-AF65-F5344CB8AC3E}">
        <p14:creationId xmlns:p14="http://schemas.microsoft.com/office/powerpoint/2010/main" val="659980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近傍生成の進捗：</a:t>
            </a:r>
            <a:r>
              <a:rPr lang="en-US" altLang="ja-JP" dirty="0"/>
              <a:t>DE</a:t>
            </a:r>
            <a:r>
              <a:rPr lang="ja-JP" altLang="en-US" dirty="0"/>
              <a:t>の改良</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の改良を検討し、探索性能の改善を確認した。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9" name="テキスト ボックス 8">
            <a:extLst>
              <a:ext uri="{FF2B5EF4-FFF2-40B4-BE49-F238E27FC236}">
                <a16:creationId xmlns:a16="http://schemas.microsoft.com/office/drawing/2014/main" id="{DC29B674-95CF-4BE5-83BD-740ECCD22CF5}"/>
              </a:ext>
            </a:extLst>
          </p:cNvPr>
          <p:cNvSpPr txBox="1"/>
          <p:nvPr/>
        </p:nvSpPr>
        <p:spPr>
          <a:xfrm>
            <a:off x="312122" y="3249706"/>
            <a:ext cx="434734" cy="307777"/>
          </a:xfrm>
          <a:prstGeom prst="rect">
            <a:avLst/>
          </a:prstGeom>
          <a:noFill/>
        </p:spPr>
        <p:txBody>
          <a:bodyPr wrap="none" rtlCol="0">
            <a:spAutoFit/>
          </a:bodyPr>
          <a:lstStyle/>
          <a:p>
            <a:r>
              <a:rPr kumimoji="1" lang="en-US" altLang="ja-JP" sz="1400" dirty="0"/>
              <a:t>DE</a:t>
            </a:r>
            <a:endParaRPr kumimoji="1" lang="ja-JP" altLang="en-US" sz="1400" dirty="0"/>
          </a:p>
        </p:txBody>
      </p:sp>
      <p:sp>
        <p:nvSpPr>
          <p:cNvPr id="10" name="テキスト ボックス 9">
            <a:extLst>
              <a:ext uri="{FF2B5EF4-FFF2-40B4-BE49-F238E27FC236}">
                <a16:creationId xmlns:a16="http://schemas.microsoft.com/office/drawing/2014/main" id="{34983674-00D6-4640-A9A0-08A3ABB81AF5}"/>
              </a:ext>
            </a:extLst>
          </p:cNvPr>
          <p:cNvSpPr txBox="1"/>
          <p:nvPr/>
        </p:nvSpPr>
        <p:spPr>
          <a:xfrm>
            <a:off x="132585" y="4661873"/>
            <a:ext cx="793807" cy="307777"/>
          </a:xfrm>
          <a:prstGeom prst="rect">
            <a:avLst/>
          </a:prstGeom>
          <a:noFill/>
        </p:spPr>
        <p:txBody>
          <a:bodyPr wrap="none" rtlCol="0">
            <a:spAutoFit/>
          </a:bodyPr>
          <a:lstStyle/>
          <a:p>
            <a:r>
              <a:rPr kumimoji="1" lang="ja-JP" altLang="en-US" sz="1400" dirty="0"/>
              <a:t>改良</a:t>
            </a:r>
            <a:r>
              <a:rPr kumimoji="1" lang="en-US" altLang="ja-JP" sz="1400" dirty="0"/>
              <a:t>DE</a:t>
            </a:r>
            <a:endParaRPr kumimoji="1" lang="ja-JP" altLang="en-US" sz="1400" dirty="0"/>
          </a:p>
        </p:txBody>
      </p:sp>
      <p:sp>
        <p:nvSpPr>
          <p:cNvPr id="12" name="テキスト ボックス 11">
            <a:extLst>
              <a:ext uri="{FF2B5EF4-FFF2-40B4-BE49-F238E27FC236}">
                <a16:creationId xmlns:a16="http://schemas.microsoft.com/office/drawing/2014/main" id="{A9508005-E141-4797-A9B0-4256C4E5348F}"/>
              </a:ext>
            </a:extLst>
          </p:cNvPr>
          <p:cNvSpPr txBox="1"/>
          <p:nvPr/>
        </p:nvSpPr>
        <p:spPr>
          <a:xfrm>
            <a:off x="1961425" y="5558184"/>
            <a:ext cx="2863284" cy="307777"/>
          </a:xfrm>
          <a:prstGeom prst="rect">
            <a:avLst/>
          </a:prstGeom>
          <a:noFill/>
        </p:spPr>
        <p:txBody>
          <a:bodyPr wrap="none" rtlCol="0">
            <a:spAutoFit/>
          </a:bodyPr>
          <a:lstStyle/>
          <a:p>
            <a:r>
              <a:rPr kumimoji="1" lang="ja-JP" altLang="en-US" sz="1400" dirty="0"/>
              <a:t>探索過程で良い解に徐々に絞っていく</a:t>
            </a:r>
          </a:p>
        </p:txBody>
      </p:sp>
      <p:sp>
        <p:nvSpPr>
          <p:cNvPr id="15" name="テキスト ボックス 14">
            <a:extLst>
              <a:ext uri="{FF2B5EF4-FFF2-40B4-BE49-F238E27FC236}">
                <a16:creationId xmlns:a16="http://schemas.microsoft.com/office/drawing/2014/main" id="{B4549E05-6A80-4F79-9A07-C457055A4513}"/>
              </a:ext>
            </a:extLst>
          </p:cNvPr>
          <p:cNvSpPr txBox="1"/>
          <p:nvPr/>
        </p:nvSpPr>
        <p:spPr>
          <a:xfrm>
            <a:off x="2109519" y="3858962"/>
            <a:ext cx="2549096" cy="307777"/>
          </a:xfrm>
          <a:prstGeom prst="rect">
            <a:avLst/>
          </a:prstGeom>
          <a:noFill/>
        </p:spPr>
        <p:txBody>
          <a:bodyPr wrap="none" rtlCol="0">
            <a:spAutoFit/>
          </a:bodyPr>
          <a:lstStyle/>
          <a:p>
            <a:r>
              <a:rPr kumimoji="1" lang="ja-JP" altLang="en-US" sz="1400" dirty="0"/>
              <a:t>探索過程で一様にランダムに選ぶ</a:t>
            </a:r>
          </a:p>
        </p:txBody>
      </p:sp>
      <p:sp>
        <p:nvSpPr>
          <p:cNvPr id="19" name="テキスト ボックス 18">
            <a:extLst>
              <a:ext uri="{FF2B5EF4-FFF2-40B4-BE49-F238E27FC236}">
                <a16:creationId xmlns:a16="http://schemas.microsoft.com/office/drawing/2014/main" id="{E3D5B589-AE1B-426D-99C5-6A3065434C98}"/>
              </a:ext>
            </a:extLst>
          </p:cNvPr>
          <p:cNvSpPr txBox="1"/>
          <p:nvPr/>
        </p:nvSpPr>
        <p:spPr>
          <a:xfrm>
            <a:off x="454233" y="2226047"/>
            <a:ext cx="5477782" cy="338554"/>
          </a:xfrm>
          <a:prstGeom prst="rect">
            <a:avLst/>
          </a:prstGeom>
          <a:noFill/>
        </p:spPr>
        <p:txBody>
          <a:bodyPr wrap="none" rtlCol="0">
            <a:spAutoFit/>
          </a:bodyPr>
          <a:lstStyle/>
          <a:p>
            <a:r>
              <a:rPr kumimoji="1" lang="ja-JP" altLang="en-US" sz="1600" dirty="0"/>
              <a:t>参照する探索点の選択範囲を、適合度と探索経過に応じて変更</a:t>
            </a:r>
          </a:p>
        </p:txBody>
      </p:sp>
      <p:sp>
        <p:nvSpPr>
          <p:cNvPr id="13" name="テキスト ボックス 12">
            <a:extLst>
              <a:ext uri="{FF2B5EF4-FFF2-40B4-BE49-F238E27FC236}">
                <a16:creationId xmlns:a16="http://schemas.microsoft.com/office/drawing/2014/main" id="{C3F02F97-9BE8-483D-A271-9B23C411BB4D}"/>
              </a:ext>
            </a:extLst>
          </p:cNvPr>
          <p:cNvSpPr txBox="1"/>
          <p:nvPr/>
        </p:nvSpPr>
        <p:spPr>
          <a:xfrm>
            <a:off x="785350" y="5934704"/>
            <a:ext cx="4903907" cy="307777"/>
          </a:xfrm>
          <a:prstGeom prst="rect">
            <a:avLst/>
          </a:prstGeom>
          <a:noFill/>
        </p:spPr>
        <p:txBody>
          <a:bodyPr wrap="none" rtlCol="0">
            <a:spAutoFit/>
          </a:bodyPr>
          <a:lstStyle/>
          <a:p>
            <a:r>
              <a:rPr kumimoji="1" lang="en-US" altLang="ja-JP" sz="1400" dirty="0"/>
              <a:t>※</a:t>
            </a:r>
            <a:r>
              <a:rPr kumimoji="1" lang="ja-JP" altLang="en-US" sz="1400" dirty="0"/>
              <a:t>適合度は</a:t>
            </a:r>
            <a:r>
              <a:rPr kumimoji="1" lang="en-US" altLang="ja-JP" sz="1400" dirty="0"/>
              <a:t>MCR</a:t>
            </a:r>
            <a:r>
              <a:rPr kumimoji="1" lang="ja-JP" altLang="en-US" sz="1400" dirty="0"/>
              <a:t>に基づき、探索点群内のトータルランクから決定</a:t>
            </a:r>
          </a:p>
        </p:txBody>
      </p:sp>
      <p:sp>
        <p:nvSpPr>
          <p:cNvPr id="22" name="テキスト ボックス 21">
            <a:extLst>
              <a:ext uri="{FF2B5EF4-FFF2-40B4-BE49-F238E27FC236}">
                <a16:creationId xmlns:a16="http://schemas.microsoft.com/office/drawing/2014/main" id="{B05FB289-170B-4992-8077-2D582F7D4239}"/>
              </a:ext>
            </a:extLst>
          </p:cNvPr>
          <p:cNvSpPr txBox="1"/>
          <p:nvPr/>
        </p:nvSpPr>
        <p:spPr>
          <a:xfrm>
            <a:off x="6526306" y="5374462"/>
            <a:ext cx="3889206" cy="276999"/>
          </a:xfrm>
          <a:prstGeom prst="rect">
            <a:avLst/>
          </a:prstGeom>
          <a:noFill/>
        </p:spPr>
        <p:txBody>
          <a:bodyPr wrap="none" rtlCol="0">
            <a:spAutoFit/>
          </a:bodyPr>
          <a:lstStyle/>
          <a:p>
            <a:r>
              <a:rPr kumimoji="1" lang="en-US" altLang="ja-JP" sz="1200" dirty="0"/>
              <a:t>MF</a:t>
            </a:r>
            <a:r>
              <a:rPr kumimoji="1" lang="ja-JP" altLang="en-US" sz="1200" dirty="0"/>
              <a:t>：探索終了時の（目的関数値－最適値）の試行平均</a:t>
            </a:r>
          </a:p>
        </p:txBody>
      </p:sp>
      <p:sp>
        <p:nvSpPr>
          <p:cNvPr id="23" name="テキスト ボックス 22">
            <a:extLst>
              <a:ext uri="{FF2B5EF4-FFF2-40B4-BE49-F238E27FC236}">
                <a16:creationId xmlns:a16="http://schemas.microsoft.com/office/drawing/2014/main" id="{30AE6B8A-B920-40FD-8FBA-BC29C3443081}"/>
              </a:ext>
            </a:extLst>
          </p:cNvPr>
          <p:cNvSpPr txBox="1"/>
          <p:nvPr/>
        </p:nvSpPr>
        <p:spPr>
          <a:xfrm>
            <a:off x="3653498" y="1464076"/>
            <a:ext cx="5192447" cy="338554"/>
          </a:xfrm>
          <a:prstGeom prst="rect">
            <a:avLst/>
          </a:prstGeom>
          <a:noFill/>
        </p:spPr>
        <p:txBody>
          <a:bodyPr wrap="none" rtlCol="0">
            <a:spAutoFit/>
          </a:bodyPr>
          <a:lstStyle/>
          <a:p>
            <a:r>
              <a:rPr kumimoji="1" lang="ja-JP" altLang="en-US" sz="1600" dirty="0"/>
              <a:t>多様化・集中化の調整能力を付加し、さらに性能改善を期待</a:t>
            </a:r>
          </a:p>
        </p:txBody>
      </p:sp>
      <p:graphicFrame>
        <p:nvGraphicFramePr>
          <p:cNvPr id="4" name="表 4">
            <a:extLst>
              <a:ext uri="{FF2B5EF4-FFF2-40B4-BE49-F238E27FC236}">
                <a16:creationId xmlns:a16="http://schemas.microsoft.com/office/drawing/2014/main" id="{194D1C67-66F7-4224-8FD9-479416E79CA5}"/>
              </a:ext>
            </a:extLst>
          </p:cNvPr>
          <p:cNvGraphicFramePr>
            <a:graphicFrameLocks noGrp="1"/>
          </p:cNvGraphicFramePr>
          <p:nvPr>
            <p:extLst>
              <p:ext uri="{D42A27DB-BD31-4B8C-83A1-F6EECF244321}">
                <p14:modId xmlns:p14="http://schemas.microsoft.com/office/powerpoint/2010/main" val="1268726086"/>
              </p:ext>
            </p:extLst>
          </p:nvPr>
        </p:nvGraphicFramePr>
        <p:xfrm>
          <a:off x="6742965" y="2658208"/>
          <a:ext cx="4865858" cy="2595880"/>
        </p:xfrm>
        <a:graphic>
          <a:graphicData uri="http://schemas.openxmlformats.org/drawingml/2006/table">
            <a:tbl>
              <a:tblPr firstRow="1" bandRow="1">
                <a:tableStyleId>{5C22544A-7EE6-4342-B048-85BDC9FD1C3A}</a:tableStyleId>
              </a:tblPr>
              <a:tblGrid>
                <a:gridCol w="912894">
                  <a:extLst>
                    <a:ext uri="{9D8B030D-6E8A-4147-A177-3AD203B41FA5}">
                      <a16:colId xmlns:a16="http://schemas.microsoft.com/office/drawing/2014/main" val="3526373408"/>
                    </a:ext>
                  </a:extLst>
                </a:gridCol>
                <a:gridCol w="821197">
                  <a:extLst>
                    <a:ext uri="{9D8B030D-6E8A-4147-A177-3AD203B41FA5}">
                      <a16:colId xmlns:a16="http://schemas.microsoft.com/office/drawing/2014/main" val="3552232356"/>
                    </a:ext>
                  </a:extLst>
                </a:gridCol>
                <a:gridCol w="968188">
                  <a:extLst>
                    <a:ext uri="{9D8B030D-6E8A-4147-A177-3AD203B41FA5}">
                      <a16:colId xmlns:a16="http://schemas.microsoft.com/office/drawing/2014/main" val="3215519366"/>
                    </a:ext>
                  </a:extLst>
                </a:gridCol>
                <a:gridCol w="1059543">
                  <a:extLst>
                    <a:ext uri="{9D8B030D-6E8A-4147-A177-3AD203B41FA5}">
                      <a16:colId xmlns:a16="http://schemas.microsoft.com/office/drawing/2014/main" val="3496769943"/>
                    </a:ext>
                  </a:extLst>
                </a:gridCol>
                <a:gridCol w="1104036">
                  <a:extLst>
                    <a:ext uri="{9D8B030D-6E8A-4147-A177-3AD203B41FA5}">
                      <a16:colId xmlns:a16="http://schemas.microsoft.com/office/drawing/2014/main" val="3295347537"/>
                    </a:ext>
                  </a:extLst>
                </a:gridCol>
              </a:tblGrid>
              <a:tr h="370840">
                <a:tc>
                  <a:txBody>
                    <a:bodyPr/>
                    <a:lstStyle/>
                    <a:p>
                      <a:pPr algn="ctr"/>
                      <a:r>
                        <a:rPr kumimoji="1" lang="ja-JP" altLang="en-US" sz="1600" dirty="0"/>
                        <a:t>次元数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GA</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DE</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改良</a:t>
                      </a:r>
                      <a:r>
                        <a:rPr kumimoji="1" lang="en-US" altLang="ja-JP" sz="1600" dirty="0"/>
                        <a:t>DE</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7164463"/>
                  </a:ext>
                </a:extLst>
              </a:tr>
              <a:tr h="370840">
                <a:tc>
                  <a:txBody>
                    <a:bodyPr/>
                    <a:lstStyle/>
                    <a:p>
                      <a:pPr algn="ctr"/>
                      <a:r>
                        <a:rPr kumimoji="1" lang="en-US" altLang="ja-JP" sz="1600" dirty="0"/>
                        <a:t>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kumimoji="1" lang="en-US" altLang="ja-JP" sz="1600" dirty="0"/>
                        <a:t>MF</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0.107</a:t>
                      </a:r>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0.024</a:t>
                      </a:r>
                      <a:endParaRPr kumimoji="1" lang="ja-JP" altLang="en-US" sz="1600" dirty="0"/>
                    </a:p>
                  </a:txBody>
                  <a:tcP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solidFill>
                            <a:srgbClr val="FF0000"/>
                          </a:solidFill>
                        </a:rPr>
                        <a:t>0.016</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920430906"/>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kumimoji="1" lang="en-US" altLang="ja-JP" sz="1600" dirty="0"/>
                        <a:t>MV</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1" lang="en-US" altLang="ja-JP" sz="1600" dirty="0"/>
                        <a:t>0.029</a:t>
                      </a:r>
                      <a:endParaRPr kumimoji="1" lang="ja-JP" altLang="en-US" sz="1600" dirty="0"/>
                    </a:p>
                  </a:txBody>
                  <a:tcPr>
                    <a:lnL w="12700" cap="flat" cmpd="sng" algn="ctr">
                      <a:solidFill>
                        <a:schemeClr val="tx1"/>
                      </a:solidFill>
                      <a:prstDash val="solid"/>
                      <a:round/>
                      <a:headEnd type="none" w="med" len="med"/>
                      <a:tailEnd type="none" w="med" len="med"/>
                    </a:lnL>
                    <a:noFill/>
                  </a:tcPr>
                </a:tc>
                <a:tc>
                  <a:txBody>
                    <a:bodyPr/>
                    <a:lstStyle/>
                    <a:p>
                      <a:pPr algn="r"/>
                      <a:r>
                        <a:rPr kumimoji="1" lang="en-US" altLang="ja-JP" sz="1600" dirty="0">
                          <a:solidFill>
                            <a:srgbClr val="FF0000"/>
                          </a:solidFill>
                        </a:rPr>
                        <a:t>0.000</a:t>
                      </a:r>
                      <a:endParaRPr kumimoji="1" lang="ja-JP" altLang="en-US" sz="1600" dirty="0">
                        <a:solidFill>
                          <a:srgbClr val="FF0000"/>
                        </a:solidFill>
                      </a:endParaRPr>
                    </a:p>
                  </a:txBody>
                  <a:tcPr>
                    <a:noFill/>
                  </a:tcPr>
                </a:tc>
                <a:tc>
                  <a:txBody>
                    <a:bodyPr/>
                    <a:lstStyle/>
                    <a:p>
                      <a:pPr algn="r"/>
                      <a:r>
                        <a:rPr kumimoji="1" lang="en-US" altLang="ja-JP" sz="1600" dirty="0">
                          <a:solidFill>
                            <a:srgbClr val="FF0000"/>
                          </a:solidFill>
                        </a:rPr>
                        <a:t>0.000</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51656872"/>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MG</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80%</a:t>
                      </a:r>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50%</a:t>
                      </a:r>
                      <a:endParaRPr kumimoji="1" lang="ja-JP" altLang="en-US" sz="1600"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rgbClr val="FF0000"/>
                          </a:solidFill>
                        </a:rPr>
                        <a:t>46%</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398715"/>
                  </a:ext>
                </a:extLst>
              </a:tr>
              <a:tr h="370840">
                <a:tc>
                  <a:txBody>
                    <a:bodyPr/>
                    <a:lstStyle/>
                    <a:p>
                      <a:pPr algn="ctr"/>
                      <a:r>
                        <a:rPr kumimoji="1" lang="en-US" altLang="ja-JP" sz="1600" dirty="0"/>
                        <a:t>50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kumimoji="1" lang="en-US" altLang="ja-JP" sz="1600" dirty="0"/>
                        <a:t>MF</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0.087</a:t>
                      </a:r>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0.027</a:t>
                      </a:r>
                      <a:endParaRPr kumimoji="1" lang="ja-JP" altLang="en-US" sz="1600" dirty="0"/>
                    </a:p>
                  </a:txBody>
                  <a:tcP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solidFill>
                            <a:srgbClr val="FF0000"/>
                          </a:solidFill>
                        </a:rPr>
                        <a:t>0.021</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36136312"/>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kumimoji="1" lang="en-US" altLang="ja-JP" sz="1600" dirty="0"/>
                        <a:t>MV</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L w="12700" cap="flat" cmpd="sng" algn="ctr">
                      <a:solidFill>
                        <a:schemeClr val="tx1"/>
                      </a:solidFill>
                      <a:prstDash val="solid"/>
                      <a:round/>
                      <a:headEnd type="none" w="med" len="med"/>
                      <a:tailEnd type="none" w="med" len="med"/>
                    </a:lnL>
                    <a:noFill/>
                  </a:tcPr>
                </a:tc>
                <a:tc>
                  <a:txBody>
                    <a:bodyPr/>
                    <a:lstStyle/>
                    <a:p>
                      <a:pPr algn="r"/>
                      <a:r>
                        <a:rPr kumimoji="1" lang="en-US" altLang="ja-JP" sz="1600" dirty="0"/>
                        <a:t>0.39</a:t>
                      </a:r>
                      <a:endParaRPr kumimoji="1" lang="ja-JP" altLang="en-US" sz="1600" dirty="0"/>
                    </a:p>
                  </a:txBody>
                  <a:tcP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31549116"/>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MG</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51%</a:t>
                      </a:r>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41%</a:t>
                      </a:r>
                      <a:endParaRPr kumimoji="1" lang="ja-JP" altLang="en-US" sz="1600"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rgbClr val="FF0000"/>
                          </a:solidFill>
                        </a:rPr>
                        <a:t>38%</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177484"/>
                  </a:ext>
                </a:extLst>
              </a:tr>
            </a:tbl>
          </a:graphicData>
        </a:graphic>
      </p:graphicFrame>
      <p:sp>
        <p:nvSpPr>
          <p:cNvPr id="20" name="テキスト ボックス 19">
            <a:extLst>
              <a:ext uri="{FF2B5EF4-FFF2-40B4-BE49-F238E27FC236}">
                <a16:creationId xmlns:a16="http://schemas.microsoft.com/office/drawing/2014/main" id="{5ABA045A-A807-45C9-8915-D075FE238412}"/>
              </a:ext>
            </a:extLst>
          </p:cNvPr>
          <p:cNvSpPr txBox="1"/>
          <p:nvPr/>
        </p:nvSpPr>
        <p:spPr>
          <a:xfrm>
            <a:off x="6517341" y="5646379"/>
            <a:ext cx="2666114" cy="276999"/>
          </a:xfrm>
          <a:prstGeom prst="rect">
            <a:avLst/>
          </a:prstGeom>
          <a:noFill/>
        </p:spPr>
        <p:txBody>
          <a:bodyPr wrap="none" rtlCol="0">
            <a:spAutoFit/>
          </a:bodyPr>
          <a:lstStyle/>
          <a:p>
            <a:r>
              <a:rPr kumimoji="1" lang="en-US" altLang="ja-JP" sz="1200" dirty="0"/>
              <a:t>MV</a:t>
            </a:r>
            <a:r>
              <a:rPr kumimoji="1" lang="ja-JP" altLang="en-US" sz="1200" dirty="0"/>
              <a:t>：探索終了時の違反量の試行平均</a:t>
            </a:r>
          </a:p>
        </p:txBody>
      </p:sp>
      <p:sp>
        <p:nvSpPr>
          <p:cNvPr id="24" name="テキスト ボックス 23">
            <a:extLst>
              <a:ext uri="{FF2B5EF4-FFF2-40B4-BE49-F238E27FC236}">
                <a16:creationId xmlns:a16="http://schemas.microsoft.com/office/drawing/2014/main" id="{52A925CF-31A3-4A0A-B381-5A24F83403B5}"/>
              </a:ext>
            </a:extLst>
          </p:cNvPr>
          <p:cNvSpPr txBox="1"/>
          <p:nvPr/>
        </p:nvSpPr>
        <p:spPr>
          <a:xfrm>
            <a:off x="6517340" y="5937629"/>
            <a:ext cx="5399839" cy="276999"/>
          </a:xfrm>
          <a:prstGeom prst="rect">
            <a:avLst/>
          </a:prstGeom>
          <a:noFill/>
        </p:spPr>
        <p:txBody>
          <a:bodyPr wrap="square" rtlCol="0">
            <a:spAutoFit/>
          </a:bodyPr>
          <a:lstStyle/>
          <a:p>
            <a:r>
              <a:rPr kumimoji="1" lang="en-US" altLang="ja-JP" sz="1200" dirty="0"/>
              <a:t>MG</a:t>
            </a:r>
            <a:r>
              <a:rPr kumimoji="1" lang="ja-JP" altLang="en-US" sz="1200" dirty="0"/>
              <a:t>：探索過程において可能解を得たタイミングの試行平均</a:t>
            </a:r>
            <a:r>
              <a:rPr kumimoji="1" lang="ja-JP" altLang="en-US" sz="1100" dirty="0"/>
              <a:t>（</a:t>
            </a:r>
            <a:r>
              <a:rPr kumimoji="1" lang="en-US" altLang="ja-JP" sz="1100" dirty="0"/>
              <a:t>100%</a:t>
            </a:r>
            <a:r>
              <a:rPr kumimoji="1" lang="ja-JP" altLang="en-US" sz="1100" dirty="0"/>
              <a:t>なら探索終了時）</a:t>
            </a:r>
            <a:endParaRPr kumimoji="1" lang="ja-JP" altLang="en-US" sz="1200" dirty="0"/>
          </a:p>
        </p:txBody>
      </p:sp>
      <p:sp>
        <p:nvSpPr>
          <p:cNvPr id="26" name="テキスト ボックス 25">
            <a:extLst>
              <a:ext uri="{FF2B5EF4-FFF2-40B4-BE49-F238E27FC236}">
                <a16:creationId xmlns:a16="http://schemas.microsoft.com/office/drawing/2014/main" id="{A49082EE-FDAE-491C-B9ED-EF5EDA4D4A86}"/>
              </a:ext>
            </a:extLst>
          </p:cNvPr>
          <p:cNvSpPr txBox="1"/>
          <p:nvPr/>
        </p:nvSpPr>
        <p:spPr>
          <a:xfrm>
            <a:off x="8448307" y="1789225"/>
            <a:ext cx="1659429" cy="338554"/>
          </a:xfrm>
          <a:prstGeom prst="rect">
            <a:avLst/>
          </a:prstGeom>
          <a:noFill/>
        </p:spPr>
        <p:txBody>
          <a:bodyPr wrap="none" rtlCol="0">
            <a:spAutoFit/>
          </a:bodyPr>
          <a:lstStyle/>
          <a:p>
            <a:r>
              <a:rPr kumimoji="1" lang="ja-JP" altLang="en-US" sz="1600" b="1" dirty="0"/>
              <a:t>探索性能の比較</a:t>
            </a:r>
          </a:p>
        </p:txBody>
      </p:sp>
      <p:cxnSp>
        <p:nvCxnSpPr>
          <p:cNvPr id="27" name="直線コネクタ 26">
            <a:extLst>
              <a:ext uri="{FF2B5EF4-FFF2-40B4-BE49-F238E27FC236}">
                <a16:creationId xmlns:a16="http://schemas.microsoft.com/office/drawing/2014/main" id="{E607D4EC-77C7-4FB1-80AF-2F35EC569488}"/>
              </a:ext>
            </a:extLst>
          </p:cNvPr>
          <p:cNvCxnSpPr>
            <a:cxnSpLocks/>
          </p:cNvCxnSpPr>
          <p:nvPr/>
        </p:nvCxnSpPr>
        <p:spPr>
          <a:xfrm flipH="1">
            <a:off x="6443063" y="2141183"/>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CDBD8FC3-05ED-4E9B-8AA3-BE122148760E}"/>
              </a:ext>
            </a:extLst>
          </p:cNvPr>
          <p:cNvSpPr txBox="1"/>
          <p:nvPr/>
        </p:nvSpPr>
        <p:spPr>
          <a:xfrm>
            <a:off x="6991642" y="2230419"/>
            <a:ext cx="4368504" cy="338554"/>
          </a:xfrm>
          <a:prstGeom prst="rect">
            <a:avLst/>
          </a:prstGeom>
          <a:noFill/>
        </p:spPr>
        <p:txBody>
          <a:bodyPr wrap="none" rtlCol="0">
            <a:spAutoFit/>
          </a:bodyPr>
          <a:lstStyle/>
          <a:p>
            <a:r>
              <a:rPr kumimoji="1" lang="ja-JP" altLang="en-US" sz="1600" dirty="0"/>
              <a:t>多様化・集中化の調整能力による性能向上を確認</a:t>
            </a:r>
          </a:p>
        </p:txBody>
      </p:sp>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3DD5FF72-964B-4DB1-AF45-D2044652E698}"/>
                  </a:ext>
                </a:extLst>
              </p:cNvPr>
              <p:cNvSpPr txBox="1"/>
              <p:nvPr/>
            </p:nvSpPr>
            <p:spPr>
              <a:xfrm>
                <a:off x="1115367" y="2579018"/>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序盤</m:t>
                    </m:r>
                  </m:oMath>
                </a14:m>
                <a:endParaRPr lang="en-US" altLang="ja-JP" sz="1400" dirty="0"/>
              </a:p>
            </p:txBody>
          </p:sp>
        </mc:Choice>
        <mc:Fallback>
          <p:sp>
            <p:nvSpPr>
              <p:cNvPr id="29" name="テキスト ボックス 28">
                <a:extLst>
                  <a:ext uri="{FF2B5EF4-FFF2-40B4-BE49-F238E27FC236}">
                    <a16:creationId xmlns:a16="http://schemas.microsoft.com/office/drawing/2014/main" id="{3DD5FF72-964B-4DB1-AF45-D2044652E698}"/>
                  </a:ext>
                </a:extLst>
              </p:cNvPr>
              <p:cNvSpPr txBox="1">
                <a:spLocks noRot="1" noChangeAspect="1" noMove="1" noResize="1" noEditPoints="1" noAdjustHandles="1" noChangeArrowheads="1" noChangeShapeType="1" noTextEdit="1"/>
              </p:cNvSpPr>
              <p:nvPr/>
            </p:nvSpPr>
            <p:spPr>
              <a:xfrm>
                <a:off x="1115367" y="2579018"/>
                <a:ext cx="1024904" cy="309315"/>
              </a:xfrm>
              <a:prstGeom prst="rect">
                <a:avLst/>
              </a:prstGeom>
              <a:blipFill>
                <a:blip r:embed="rId2"/>
                <a:stretch>
                  <a:fillRect t="-3922"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a:extLst>
                  <a:ext uri="{FF2B5EF4-FFF2-40B4-BE49-F238E27FC236}">
                    <a16:creationId xmlns:a16="http://schemas.microsoft.com/office/drawing/2014/main" id="{A5DD7A20-5815-4561-B776-93ED353CD974}"/>
                  </a:ext>
                </a:extLst>
              </p:cNvPr>
              <p:cNvSpPr txBox="1"/>
              <p:nvPr/>
            </p:nvSpPr>
            <p:spPr>
              <a:xfrm>
                <a:off x="4682073" y="2607370"/>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終盤</m:t>
                    </m:r>
                  </m:oMath>
                </a14:m>
                <a:endParaRPr lang="en-US" altLang="ja-JP" sz="1400" dirty="0"/>
              </a:p>
            </p:txBody>
          </p:sp>
        </mc:Choice>
        <mc:Fallback>
          <p:sp>
            <p:nvSpPr>
              <p:cNvPr id="30" name="テキスト ボックス 29">
                <a:extLst>
                  <a:ext uri="{FF2B5EF4-FFF2-40B4-BE49-F238E27FC236}">
                    <a16:creationId xmlns:a16="http://schemas.microsoft.com/office/drawing/2014/main" id="{A5DD7A20-5815-4561-B776-93ED353CD974}"/>
                  </a:ext>
                </a:extLst>
              </p:cNvPr>
              <p:cNvSpPr txBox="1">
                <a:spLocks noRot="1" noChangeAspect="1" noMove="1" noResize="1" noEditPoints="1" noAdjustHandles="1" noChangeArrowheads="1" noChangeShapeType="1" noTextEdit="1"/>
              </p:cNvSpPr>
              <p:nvPr/>
            </p:nvSpPr>
            <p:spPr>
              <a:xfrm>
                <a:off x="4682073" y="2607370"/>
                <a:ext cx="1024904" cy="309315"/>
              </a:xfrm>
              <a:prstGeom prst="rect">
                <a:avLst/>
              </a:prstGeom>
              <a:blipFill>
                <a:blip r:embed="rId3"/>
                <a:stretch>
                  <a:fillRect t="-4000"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59CAED9D-44AD-4378-A297-C3C1F3E40C3E}"/>
                  </a:ext>
                </a:extLst>
              </p:cNvPr>
              <p:cNvSpPr txBox="1"/>
              <p:nvPr/>
            </p:nvSpPr>
            <p:spPr>
              <a:xfrm>
                <a:off x="2894254" y="2608832"/>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中盤</m:t>
                    </m:r>
                  </m:oMath>
                </a14:m>
                <a:endParaRPr lang="en-US" altLang="ja-JP" sz="1400" dirty="0"/>
              </a:p>
            </p:txBody>
          </p:sp>
        </mc:Choice>
        <mc:Fallback>
          <p:sp>
            <p:nvSpPr>
              <p:cNvPr id="31" name="テキスト ボックス 30">
                <a:extLst>
                  <a:ext uri="{FF2B5EF4-FFF2-40B4-BE49-F238E27FC236}">
                    <a16:creationId xmlns:a16="http://schemas.microsoft.com/office/drawing/2014/main" id="{59CAED9D-44AD-4378-A297-C3C1F3E40C3E}"/>
                  </a:ext>
                </a:extLst>
              </p:cNvPr>
              <p:cNvSpPr txBox="1">
                <a:spLocks noRot="1" noChangeAspect="1" noMove="1" noResize="1" noEditPoints="1" noAdjustHandles="1" noChangeArrowheads="1" noChangeShapeType="1" noTextEdit="1"/>
              </p:cNvSpPr>
              <p:nvPr/>
            </p:nvSpPr>
            <p:spPr>
              <a:xfrm>
                <a:off x="2894254" y="2608832"/>
                <a:ext cx="1024904" cy="309315"/>
              </a:xfrm>
              <a:prstGeom prst="rect">
                <a:avLst/>
              </a:prstGeom>
              <a:blipFill>
                <a:blip r:embed="rId4"/>
                <a:stretch>
                  <a:fillRect t="-3922" b="-17647"/>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2EF48D45-2E76-4E45-B3EA-21F9DECDF3A5}"/>
              </a:ext>
            </a:extLst>
          </p:cNvPr>
          <p:cNvSpPr txBox="1"/>
          <p:nvPr/>
        </p:nvSpPr>
        <p:spPr>
          <a:xfrm>
            <a:off x="1001625" y="5256986"/>
            <a:ext cx="1275506" cy="276999"/>
          </a:xfrm>
          <a:prstGeom prst="rect">
            <a:avLst/>
          </a:prstGeom>
          <a:noFill/>
        </p:spPr>
        <p:txBody>
          <a:bodyPr wrap="square" rtlCol="0">
            <a:spAutoFit/>
          </a:bodyPr>
          <a:lstStyle/>
          <a:p>
            <a:pPr algn="ctr"/>
            <a:r>
              <a:rPr lang="ja-JP" altLang="en-US" sz="1200" dirty="0"/>
              <a:t>全ての探索点</a:t>
            </a:r>
            <a:endParaRPr lang="en-US" altLang="ja-JP" sz="1200" dirty="0"/>
          </a:p>
        </p:txBody>
      </p:sp>
      <p:sp>
        <p:nvSpPr>
          <p:cNvPr id="34" name="テキスト ボックス 33">
            <a:extLst>
              <a:ext uri="{FF2B5EF4-FFF2-40B4-BE49-F238E27FC236}">
                <a16:creationId xmlns:a16="http://schemas.microsoft.com/office/drawing/2014/main" id="{56F07289-C269-4E29-9CE0-A579DF931D21}"/>
              </a:ext>
            </a:extLst>
          </p:cNvPr>
          <p:cNvSpPr txBox="1"/>
          <p:nvPr/>
        </p:nvSpPr>
        <p:spPr>
          <a:xfrm>
            <a:off x="2570321" y="5256307"/>
            <a:ext cx="1672771" cy="276999"/>
          </a:xfrm>
          <a:prstGeom prst="rect">
            <a:avLst/>
          </a:prstGeom>
          <a:noFill/>
        </p:spPr>
        <p:txBody>
          <a:bodyPr wrap="square" rtlCol="0">
            <a:spAutoFit/>
          </a:bodyPr>
          <a:lstStyle/>
          <a:p>
            <a:pPr algn="ctr"/>
            <a:r>
              <a:rPr lang="ja-JP" altLang="en-US" sz="1200" dirty="0"/>
              <a:t>上位</a:t>
            </a:r>
            <a:r>
              <a:rPr lang="en-US" altLang="ja-JP" sz="1200" dirty="0"/>
              <a:t>3</a:t>
            </a:r>
            <a:r>
              <a:rPr lang="ja-JP" altLang="en-US" sz="1200" dirty="0"/>
              <a:t>個の探索点</a:t>
            </a:r>
            <a:endParaRPr lang="en-US" altLang="ja-JP" sz="1200" dirty="0"/>
          </a:p>
        </p:txBody>
      </p:sp>
      <p:sp>
        <p:nvSpPr>
          <p:cNvPr id="35" name="テキスト ボックス 34">
            <a:extLst>
              <a:ext uri="{FF2B5EF4-FFF2-40B4-BE49-F238E27FC236}">
                <a16:creationId xmlns:a16="http://schemas.microsoft.com/office/drawing/2014/main" id="{6DC0E892-9C1D-406E-9DC3-D260C586E73D}"/>
              </a:ext>
            </a:extLst>
          </p:cNvPr>
          <p:cNvSpPr txBox="1"/>
          <p:nvPr/>
        </p:nvSpPr>
        <p:spPr>
          <a:xfrm>
            <a:off x="4544112" y="5251638"/>
            <a:ext cx="1367117" cy="276999"/>
          </a:xfrm>
          <a:prstGeom prst="rect">
            <a:avLst/>
          </a:prstGeom>
          <a:noFill/>
        </p:spPr>
        <p:txBody>
          <a:bodyPr wrap="square" rtlCol="0">
            <a:spAutoFit/>
          </a:bodyPr>
          <a:lstStyle/>
          <a:p>
            <a:pPr algn="ctr"/>
            <a:r>
              <a:rPr lang="ja-JP" altLang="en-US" sz="1200" dirty="0"/>
              <a:t>最良の探索点</a:t>
            </a:r>
            <a:endParaRPr lang="en-US" altLang="ja-JP" sz="1200" dirty="0"/>
          </a:p>
        </p:txBody>
      </p:sp>
      <p:sp>
        <p:nvSpPr>
          <p:cNvPr id="36" name="楕円 35">
            <a:extLst>
              <a:ext uri="{FF2B5EF4-FFF2-40B4-BE49-F238E27FC236}">
                <a16:creationId xmlns:a16="http://schemas.microsoft.com/office/drawing/2014/main" id="{51207333-4CFB-4854-962D-A484DA63AAC0}"/>
              </a:ext>
            </a:extLst>
          </p:cNvPr>
          <p:cNvSpPr/>
          <p:nvPr/>
        </p:nvSpPr>
        <p:spPr>
          <a:xfrm>
            <a:off x="1081250" y="4322385"/>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二等辺三角形 36">
            <a:extLst>
              <a:ext uri="{FF2B5EF4-FFF2-40B4-BE49-F238E27FC236}">
                <a16:creationId xmlns:a16="http://schemas.microsoft.com/office/drawing/2014/main" id="{D40D2E54-B7AD-475F-B019-3F981D0D9992}"/>
              </a:ext>
            </a:extLst>
          </p:cNvPr>
          <p:cNvSpPr/>
          <p:nvPr/>
        </p:nvSpPr>
        <p:spPr>
          <a:xfrm>
            <a:off x="1232744" y="4503114"/>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B0631246-818A-4571-91D5-45910DF15994}"/>
              </a:ext>
            </a:extLst>
          </p:cNvPr>
          <p:cNvSpPr/>
          <p:nvPr/>
        </p:nvSpPr>
        <p:spPr>
          <a:xfrm>
            <a:off x="1788056" y="444784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E6F23E85-9E33-40E3-A824-0D6EE77ADDC6}"/>
              </a:ext>
            </a:extLst>
          </p:cNvPr>
          <p:cNvSpPr/>
          <p:nvPr/>
        </p:nvSpPr>
        <p:spPr>
          <a:xfrm>
            <a:off x="1382523" y="501386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a:extLst>
              <a:ext uri="{FF2B5EF4-FFF2-40B4-BE49-F238E27FC236}">
                <a16:creationId xmlns:a16="http://schemas.microsoft.com/office/drawing/2014/main" id="{DF1C5FE5-FBFF-478A-B556-37A3401A3DBD}"/>
              </a:ext>
            </a:extLst>
          </p:cNvPr>
          <p:cNvSpPr/>
          <p:nvPr/>
        </p:nvSpPr>
        <p:spPr>
          <a:xfrm>
            <a:off x="1882594" y="493618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a:extLst>
              <a:ext uri="{FF2B5EF4-FFF2-40B4-BE49-F238E27FC236}">
                <a16:creationId xmlns:a16="http://schemas.microsoft.com/office/drawing/2014/main" id="{E2F2E545-FB5F-4ADE-B9A2-5807AE328032}"/>
              </a:ext>
            </a:extLst>
          </p:cNvPr>
          <p:cNvSpPr/>
          <p:nvPr/>
        </p:nvSpPr>
        <p:spPr>
          <a:xfrm>
            <a:off x="1541265" y="4718005"/>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AC151DD-8AE2-40B9-9E69-F51C7874B573}"/>
              </a:ext>
            </a:extLst>
          </p:cNvPr>
          <p:cNvSpPr/>
          <p:nvPr/>
        </p:nvSpPr>
        <p:spPr>
          <a:xfrm>
            <a:off x="2866010" y="4354648"/>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a:extLst>
              <a:ext uri="{FF2B5EF4-FFF2-40B4-BE49-F238E27FC236}">
                <a16:creationId xmlns:a16="http://schemas.microsoft.com/office/drawing/2014/main" id="{B26310A2-E5B1-4240-BF37-95B6C1E0C2B2}"/>
              </a:ext>
            </a:extLst>
          </p:cNvPr>
          <p:cNvSpPr/>
          <p:nvPr/>
        </p:nvSpPr>
        <p:spPr>
          <a:xfrm>
            <a:off x="3017504" y="45353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59C4A6F9-55E3-4E8C-B460-0B3B66739029}"/>
              </a:ext>
            </a:extLst>
          </p:cNvPr>
          <p:cNvSpPr/>
          <p:nvPr/>
        </p:nvSpPr>
        <p:spPr>
          <a:xfrm>
            <a:off x="3572816" y="4480106"/>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a:extLst>
              <a:ext uri="{FF2B5EF4-FFF2-40B4-BE49-F238E27FC236}">
                <a16:creationId xmlns:a16="http://schemas.microsoft.com/office/drawing/2014/main" id="{20902131-7E31-41E9-8CD3-650960571F2A}"/>
              </a:ext>
            </a:extLst>
          </p:cNvPr>
          <p:cNvSpPr/>
          <p:nvPr/>
        </p:nvSpPr>
        <p:spPr>
          <a:xfrm>
            <a:off x="3167283" y="5046131"/>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二等辺三角形 45">
            <a:extLst>
              <a:ext uri="{FF2B5EF4-FFF2-40B4-BE49-F238E27FC236}">
                <a16:creationId xmlns:a16="http://schemas.microsoft.com/office/drawing/2014/main" id="{9BD82688-AE9A-451B-B0EF-1EC919C28F1C}"/>
              </a:ext>
            </a:extLst>
          </p:cNvPr>
          <p:cNvSpPr/>
          <p:nvPr/>
        </p:nvSpPr>
        <p:spPr>
          <a:xfrm>
            <a:off x="3667354" y="4968446"/>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二等辺三角形 46">
            <a:extLst>
              <a:ext uri="{FF2B5EF4-FFF2-40B4-BE49-F238E27FC236}">
                <a16:creationId xmlns:a16="http://schemas.microsoft.com/office/drawing/2014/main" id="{9F88BF35-65BD-4765-AA62-E04BE2E7F009}"/>
              </a:ext>
            </a:extLst>
          </p:cNvPr>
          <p:cNvSpPr/>
          <p:nvPr/>
        </p:nvSpPr>
        <p:spPr>
          <a:xfrm>
            <a:off x="3326025" y="4750268"/>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5A585926-474F-44EC-8CF7-ADCBD5DA0886}"/>
              </a:ext>
            </a:extLst>
          </p:cNvPr>
          <p:cNvSpPr/>
          <p:nvPr/>
        </p:nvSpPr>
        <p:spPr>
          <a:xfrm>
            <a:off x="4663795" y="4335737"/>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二等辺三角形 49">
            <a:extLst>
              <a:ext uri="{FF2B5EF4-FFF2-40B4-BE49-F238E27FC236}">
                <a16:creationId xmlns:a16="http://schemas.microsoft.com/office/drawing/2014/main" id="{06C332EC-789D-4412-B11A-29673DCBDDCC}"/>
              </a:ext>
            </a:extLst>
          </p:cNvPr>
          <p:cNvSpPr/>
          <p:nvPr/>
        </p:nvSpPr>
        <p:spPr>
          <a:xfrm>
            <a:off x="4815289" y="4516466"/>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二等辺三角形 50">
            <a:extLst>
              <a:ext uri="{FF2B5EF4-FFF2-40B4-BE49-F238E27FC236}">
                <a16:creationId xmlns:a16="http://schemas.microsoft.com/office/drawing/2014/main" id="{916E223C-CA19-4168-BAE0-3A3C4998BB7D}"/>
              </a:ext>
            </a:extLst>
          </p:cNvPr>
          <p:cNvSpPr/>
          <p:nvPr/>
        </p:nvSpPr>
        <p:spPr>
          <a:xfrm>
            <a:off x="5370601" y="4461195"/>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二等辺三角形 51">
            <a:extLst>
              <a:ext uri="{FF2B5EF4-FFF2-40B4-BE49-F238E27FC236}">
                <a16:creationId xmlns:a16="http://schemas.microsoft.com/office/drawing/2014/main" id="{76C58250-D6C5-4B07-9E37-5DB4AFBFC528}"/>
              </a:ext>
            </a:extLst>
          </p:cNvPr>
          <p:cNvSpPr/>
          <p:nvPr/>
        </p:nvSpPr>
        <p:spPr>
          <a:xfrm>
            <a:off x="4965068" y="5027220"/>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a:extLst>
              <a:ext uri="{FF2B5EF4-FFF2-40B4-BE49-F238E27FC236}">
                <a16:creationId xmlns:a16="http://schemas.microsoft.com/office/drawing/2014/main" id="{88258B45-68EC-4A40-8358-EB4AE611C4A4}"/>
              </a:ext>
            </a:extLst>
          </p:cNvPr>
          <p:cNvSpPr/>
          <p:nvPr/>
        </p:nvSpPr>
        <p:spPr>
          <a:xfrm>
            <a:off x="5465139" y="4949535"/>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a:extLst>
              <a:ext uri="{FF2B5EF4-FFF2-40B4-BE49-F238E27FC236}">
                <a16:creationId xmlns:a16="http://schemas.microsoft.com/office/drawing/2014/main" id="{B0675BFF-76A0-4B77-9810-29B278DD5C08}"/>
              </a:ext>
            </a:extLst>
          </p:cNvPr>
          <p:cNvSpPr/>
          <p:nvPr/>
        </p:nvSpPr>
        <p:spPr>
          <a:xfrm>
            <a:off x="5123810" y="4731357"/>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F544DC14-3341-4FC3-899E-10D2BE98C353}"/>
              </a:ext>
            </a:extLst>
          </p:cNvPr>
          <p:cNvSpPr/>
          <p:nvPr/>
        </p:nvSpPr>
        <p:spPr>
          <a:xfrm rot="5400000">
            <a:off x="2311372" y="464517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二等辺三角形 54">
            <a:extLst>
              <a:ext uri="{FF2B5EF4-FFF2-40B4-BE49-F238E27FC236}">
                <a16:creationId xmlns:a16="http://schemas.microsoft.com/office/drawing/2014/main" id="{B79744E4-C2EF-4A2B-8971-5C78635E6739}"/>
              </a:ext>
            </a:extLst>
          </p:cNvPr>
          <p:cNvSpPr/>
          <p:nvPr/>
        </p:nvSpPr>
        <p:spPr>
          <a:xfrm rot="5400000">
            <a:off x="4096133" y="463477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C0CDD039-52E1-491F-B171-D29203AC5CE2}"/>
              </a:ext>
            </a:extLst>
          </p:cNvPr>
          <p:cNvSpPr/>
          <p:nvPr/>
        </p:nvSpPr>
        <p:spPr>
          <a:xfrm>
            <a:off x="1063668" y="2952830"/>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a:extLst>
              <a:ext uri="{FF2B5EF4-FFF2-40B4-BE49-F238E27FC236}">
                <a16:creationId xmlns:a16="http://schemas.microsoft.com/office/drawing/2014/main" id="{9E5425BC-5726-4056-ADA3-69BA32C19B01}"/>
              </a:ext>
            </a:extLst>
          </p:cNvPr>
          <p:cNvSpPr/>
          <p:nvPr/>
        </p:nvSpPr>
        <p:spPr>
          <a:xfrm>
            <a:off x="1215162" y="313355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a:extLst>
              <a:ext uri="{FF2B5EF4-FFF2-40B4-BE49-F238E27FC236}">
                <a16:creationId xmlns:a16="http://schemas.microsoft.com/office/drawing/2014/main" id="{280533B1-91C8-4362-B960-E7C56655C1A5}"/>
              </a:ext>
            </a:extLst>
          </p:cNvPr>
          <p:cNvSpPr/>
          <p:nvPr/>
        </p:nvSpPr>
        <p:spPr>
          <a:xfrm>
            <a:off x="1770474" y="307828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a:extLst>
              <a:ext uri="{FF2B5EF4-FFF2-40B4-BE49-F238E27FC236}">
                <a16:creationId xmlns:a16="http://schemas.microsoft.com/office/drawing/2014/main" id="{91B4F9C4-6767-4626-AD59-C9D00E196810}"/>
              </a:ext>
            </a:extLst>
          </p:cNvPr>
          <p:cNvSpPr/>
          <p:nvPr/>
        </p:nvSpPr>
        <p:spPr>
          <a:xfrm>
            <a:off x="1364941" y="364431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a:extLst>
              <a:ext uri="{FF2B5EF4-FFF2-40B4-BE49-F238E27FC236}">
                <a16:creationId xmlns:a16="http://schemas.microsoft.com/office/drawing/2014/main" id="{9D2CD59E-BB1B-469E-9722-C70F9F1A308E}"/>
              </a:ext>
            </a:extLst>
          </p:cNvPr>
          <p:cNvSpPr/>
          <p:nvPr/>
        </p:nvSpPr>
        <p:spPr>
          <a:xfrm>
            <a:off x="1865012" y="356662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a:extLst>
              <a:ext uri="{FF2B5EF4-FFF2-40B4-BE49-F238E27FC236}">
                <a16:creationId xmlns:a16="http://schemas.microsoft.com/office/drawing/2014/main" id="{0A363FA2-BCA8-4F44-AFCC-29697AD5FAED}"/>
              </a:ext>
            </a:extLst>
          </p:cNvPr>
          <p:cNvSpPr/>
          <p:nvPr/>
        </p:nvSpPr>
        <p:spPr>
          <a:xfrm>
            <a:off x="1523683" y="3348450"/>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二等辺三角形 73">
            <a:extLst>
              <a:ext uri="{FF2B5EF4-FFF2-40B4-BE49-F238E27FC236}">
                <a16:creationId xmlns:a16="http://schemas.microsoft.com/office/drawing/2014/main" id="{8B110633-FD18-4691-BE00-9384760A0427}"/>
              </a:ext>
            </a:extLst>
          </p:cNvPr>
          <p:cNvSpPr/>
          <p:nvPr/>
        </p:nvSpPr>
        <p:spPr>
          <a:xfrm rot="5400000">
            <a:off x="2293790" y="3284590"/>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二等辺三角形 74">
            <a:extLst>
              <a:ext uri="{FF2B5EF4-FFF2-40B4-BE49-F238E27FC236}">
                <a16:creationId xmlns:a16="http://schemas.microsoft.com/office/drawing/2014/main" id="{27A075D5-0825-47B9-89DF-E4283A1EF914}"/>
              </a:ext>
            </a:extLst>
          </p:cNvPr>
          <p:cNvSpPr/>
          <p:nvPr/>
        </p:nvSpPr>
        <p:spPr>
          <a:xfrm rot="5400000">
            <a:off x="4078551" y="327418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6" name="直線コネクタ 75">
            <a:extLst>
              <a:ext uri="{FF2B5EF4-FFF2-40B4-BE49-F238E27FC236}">
                <a16:creationId xmlns:a16="http://schemas.microsoft.com/office/drawing/2014/main" id="{45BC6016-B1DE-4357-8668-E73655A90370}"/>
              </a:ext>
            </a:extLst>
          </p:cNvPr>
          <p:cNvCxnSpPr>
            <a:cxnSpLocks/>
          </p:cNvCxnSpPr>
          <p:nvPr/>
        </p:nvCxnSpPr>
        <p:spPr>
          <a:xfrm flipH="1">
            <a:off x="226025" y="2141183"/>
            <a:ext cx="574432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EEA265CF-091F-4345-A18D-EA4ADB018F32}"/>
              </a:ext>
            </a:extLst>
          </p:cNvPr>
          <p:cNvCxnSpPr>
            <a:cxnSpLocks/>
          </p:cNvCxnSpPr>
          <p:nvPr/>
        </p:nvCxnSpPr>
        <p:spPr>
          <a:xfrm flipH="1">
            <a:off x="187694" y="4220995"/>
            <a:ext cx="5782652" cy="0"/>
          </a:xfrm>
          <a:prstGeom prst="line">
            <a:avLst/>
          </a:prstGeom>
          <a:ln w="12700">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楕円 77">
            <a:extLst>
              <a:ext uri="{FF2B5EF4-FFF2-40B4-BE49-F238E27FC236}">
                <a16:creationId xmlns:a16="http://schemas.microsoft.com/office/drawing/2014/main" id="{6AF87E19-3FBF-41A5-A010-1E48D1599EA6}"/>
              </a:ext>
            </a:extLst>
          </p:cNvPr>
          <p:cNvSpPr/>
          <p:nvPr/>
        </p:nvSpPr>
        <p:spPr>
          <a:xfrm>
            <a:off x="2852370" y="2952119"/>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a:extLst>
              <a:ext uri="{FF2B5EF4-FFF2-40B4-BE49-F238E27FC236}">
                <a16:creationId xmlns:a16="http://schemas.microsoft.com/office/drawing/2014/main" id="{2FE9B120-498D-4054-B39C-34E7638AD068}"/>
              </a:ext>
            </a:extLst>
          </p:cNvPr>
          <p:cNvSpPr/>
          <p:nvPr/>
        </p:nvSpPr>
        <p:spPr>
          <a:xfrm>
            <a:off x="3003864" y="313284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二等辺三角形 79">
            <a:extLst>
              <a:ext uri="{FF2B5EF4-FFF2-40B4-BE49-F238E27FC236}">
                <a16:creationId xmlns:a16="http://schemas.microsoft.com/office/drawing/2014/main" id="{53D4B057-9F52-493E-9343-162E848B20FA}"/>
              </a:ext>
            </a:extLst>
          </p:cNvPr>
          <p:cNvSpPr/>
          <p:nvPr/>
        </p:nvSpPr>
        <p:spPr>
          <a:xfrm>
            <a:off x="3559176" y="30775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二等辺三角形 80">
            <a:extLst>
              <a:ext uri="{FF2B5EF4-FFF2-40B4-BE49-F238E27FC236}">
                <a16:creationId xmlns:a16="http://schemas.microsoft.com/office/drawing/2014/main" id="{6BAE2065-AB95-4144-A9FF-5A85757FC622}"/>
              </a:ext>
            </a:extLst>
          </p:cNvPr>
          <p:cNvSpPr/>
          <p:nvPr/>
        </p:nvSpPr>
        <p:spPr>
          <a:xfrm>
            <a:off x="3153643" y="3643602"/>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二等辺三角形 81">
            <a:extLst>
              <a:ext uri="{FF2B5EF4-FFF2-40B4-BE49-F238E27FC236}">
                <a16:creationId xmlns:a16="http://schemas.microsoft.com/office/drawing/2014/main" id="{71A21E2D-BD30-4B14-BAAE-1C03951F0672}"/>
              </a:ext>
            </a:extLst>
          </p:cNvPr>
          <p:cNvSpPr/>
          <p:nvPr/>
        </p:nvSpPr>
        <p:spPr>
          <a:xfrm>
            <a:off x="3653714" y="356591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二等辺三角形 82">
            <a:extLst>
              <a:ext uri="{FF2B5EF4-FFF2-40B4-BE49-F238E27FC236}">
                <a16:creationId xmlns:a16="http://schemas.microsoft.com/office/drawing/2014/main" id="{93D76DA2-2F4F-4FC6-9D1F-338F3665A900}"/>
              </a:ext>
            </a:extLst>
          </p:cNvPr>
          <p:cNvSpPr/>
          <p:nvPr/>
        </p:nvSpPr>
        <p:spPr>
          <a:xfrm>
            <a:off x="3312385" y="334773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519A7E03-9957-4606-8221-6AB75F36E4EC}"/>
              </a:ext>
            </a:extLst>
          </p:cNvPr>
          <p:cNvSpPr/>
          <p:nvPr/>
        </p:nvSpPr>
        <p:spPr>
          <a:xfrm>
            <a:off x="4658615" y="2952119"/>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二等辺三角形 84">
            <a:extLst>
              <a:ext uri="{FF2B5EF4-FFF2-40B4-BE49-F238E27FC236}">
                <a16:creationId xmlns:a16="http://schemas.microsoft.com/office/drawing/2014/main" id="{6CD46C13-E4CF-4199-A5D8-5A83158C8B81}"/>
              </a:ext>
            </a:extLst>
          </p:cNvPr>
          <p:cNvSpPr/>
          <p:nvPr/>
        </p:nvSpPr>
        <p:spPr>
          <a:xfrm>
            <a:off x="4810109" y="313284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二等辺三角形 85">
            <a:extLst>
              <a:ext uri="{FF2B5EF4-FFF2-40B4-BE49-F238E27FC236}">
                <a16:creationId xmlns:a16="http://schemas.microsoft.com/office/drawing/2014/main" id="{70B9BA35-4E9F-4BAA-AF3C-54667FF0F7E2}"/>
              </a:ext>
            </a:extLst>
          </p:cNvPr>
          <p:cNvSpPr/>
          <p:nvPr/>
        </p:nvSpPr>
        <p:spPr>
          <a:xfrm>
            <a:off x="5365421" y="30775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二等辺三角形 86">
            <a:extLst>
              <a:ext uri="{FF2B5EF4-FFF2-40B4-BE49-F238E27FC236}">
                <a16:creationId xmlns:a16="http://schemas.microsoft.com/office/drawing/2014/main" id="{9EECA3BE-DC86-4D84-92A8-F884C10B8C66}"/>
              </a:ext>
            </a:extLst>
          </p:cNvPr>
          <p:cNvSpPr/>
          <p:nvPr/>
        </p:nvSpPr>
        <p:spPr>
          <a:xfrm>
            <a:off x="4959888" y="3643602"/>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二等辺三角形 87">
            <a:extLst>
              <a:ext uri="{FF2B5EF4-FFF2-40B4-BE49-F238E27FC236}">
                <a16:creationId xmlns:a16="http://schemas.microsoft.com/office/drawing/2014/main" id="{D0B90B8B-15FF-4696-8F90-7A5F5D9D916D}"/>
              </a:ext>
            </a:extLst>
          </p:cNvPr>
          <p:cNvSpPr/>
          <p:nvPr/>
        </p:nvSpPr>
        <p:spPr>
          <a:xfrm>
            <a:off x="5459959" y="356591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二等辺三角形 88">
            <a:extLst>
              <a:ext uri="{FF2B5EF4-FFF2-40B4-BE49-F238E27FC236}">
                <a16:creationId xmlns:a16="http://schemas.microsoft.com/office/drawing/2014/main" id="{63EB2089-9904-4F39-898F-81D8CD45077F}"/>
              </a:ext>
            </a:extLst>
          </p:cNvPr>
          <p:cNvSpPr/>
          <p:nvPr/>
        </p:nvSpPr>
        <p:spPr>
          <a:xfrm>
            <a:off x="5118630" y="334773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9B603BB7-8440-4A0D-92FB-E71269FB1330}"/>
              </a:ext>
            </a:extLst>
          </p:cNvPr>
          <p:cNvSpPr txBox="1"/>
          <p:nvPr/>
        </p:nvSpPr>
        <p:spPr>
          <a:xfrm>
            <a:off x="2480266" y="1789225"/>
            <a:ext cx="1664238" cy="338554"/>
          </a:xfrm>
          <a:prstGeom prst="rect">
            <a:avLst/>
          </a:prstGeom>
          <a:noFill/>
        </p:spPr>
        <p:txBody>
          <a:bodyPr wrap="none" rtlCol="0">
            <a:spAutoFit/>
          </a:bodyPr>
          <a:lstStyle/>
          <a:p>
            <a:r>
              <a:rPr kumimoji="1" lang="ja-JP" altLang="en-US" sz="1600" b="1" dirty="0"/>
              <a:t>改良のアイディア</a:t>
            </a:r>
          </a:p>
        </p:txBody>
      </p:sp>
    </p:spTree>
    <p:extLst>
      <p:ext uri="{BB962C8B-B14F-4D97-AF65-F5344CB8AC3E}">
        <p14:creationId xmlns:p14="http://schemas.microsoft.com/office/powerpoint/2010/main" val="1327438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外部発表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今年度の成果を電気学会へ投稿したり、学会発表で高い評価を得た。</a:t>
            </a:r>
            <a:endParaRPr lang="en-US" altLang="ja-JP" sz="2800" dirty="0"/>
          </a:p>
        </p:txBody>
      </p:sp>
      <p:graphicFrame>
        <p:nvGraphicFramePr>
          <p:cNvPr id="7" name="表 6">
            <a:extLst>
              <a:ext uri="{FF2B5EF4-FFF2-40B4-BE49-F238E27FC236}">
                <a16:creationId xmlns:a16="http://schemas.microsoft.com/office/drawing/2014/main" id="{7A60E2C5-8187-4488-926F-648C13EC553F}"/>
              </a:ext>
            </a:extLst>
          </p:cNvPr>
          <p:cNvGraphicFramePr>
            <a:graphicFrameLocks noGrp="1"/>
          </p:cNvGraphicFramePr>
          <p:nvPr>
            <p:extLst>
              <p:ext uri="{D42A27DB-BD31-4B8C-83A1-F6EECF244321}">
                <p14:modId xmlns:p14="http://schemas.microsoft.com/office/powerpoint/2010/main" val="387158155"/>
              </p:ext>
            </p:extLst>
          </p:nvPr>
        </p:nvGraphicFramePr>
        <p:xfrm>
          <a:off x="746113" y="2017548"/>
          <a:ext cx="10633044" cy="1920240"/>
        </p:xfrm>
        <a:graphic>
          <a:graphicData uri="http://schemas.openxmlformats.org/drawingml/2006/table">
            <a:tbl>
              <a:tblPr firstRow="1" bandRow="1">
                <a:tableStyleId>{5C22544A-7EE6-4342-B048-85BDC9FD1C3A}</a:tableStyleId>
              </a:tblPr>
              <a:tblGrid>
                <a:gridCol w="588615">
                  <a:extLst>
                    <a:ext uri="{9D8B030D-6E8A-4147-A177-3AD203B41FA5}">
                      <a16:colId xmlns:a16="http://schemas.microsoft.com/office/drawing/2014/main" val="1557529332"/>
                    </a:ext>
                  </a:extLst>
                </a:gridCol>
                <a:gridCol w="10044429">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学会発表</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安田・熊谷・田村・安田：「有制約最適化問題のための</a:t>
                      </a:r>
                      <a:r>
                        <a:rPr kumimoji="1" lang="en-US" altLang="ja-JP" sz="1800" dirty="0"/>
                        <a:t>MOEA/D</a:t>
                      </a:r>
                      <a:r>
                        <a:rPr kumimoji="1" lang="ja-JP" altLang="en-US" sz="1800" dirty="0"/>
                        <a:t>に基づく制約対処法のパラメータ解析」、</a:t>
                      </a:r>
                      <a:r>
                        <a:rPr kumimoji="1" lang="en-US" altLang="ja-JP" sz="1800" dirty="0"/>
                        <a:t>2021</a:t>
                      </a:r>
                      <a:r>
                        <a:rPr kumimoji="1" lang="ja-JP" altLang="en-US" sz="1800" dirty="0"/>
                        <a:t>年 電気学会 </a:t>
                      </a:r>
                      <a:r>
                        <a:rPr kumimoji="1" lang="en-US" altLang="ja-JP" sz="1800" dirty="0"/>
                        <a:t>C</a:t>
                      </a:r>
                      <a:r>
                        <a:rPr kumimoji="1" lang="ja-JP" altLang="en-US" sz="1800" dirty="0"/>
                        <a:t>部門大会、</a:t>
                      </a:r>
                      <a:r>
                        <a:rPr kumimoji="1" lang="en-US" altLang="ja-JP" sz="1800" dirty="0"/>
                        <a:t>GS12-5</a:t>
                      </a:r>
                      <a:r>
                        <a:rPr kumimoji="1" lang="ja-JP" altLang="en-US" sz="1800" dirty="0" err="1"/>
                        <a:t>、</a:t>
                      </a:r>
                      <a:r>
                        <a:rPr kumimoji="1" lang="en-US" altLang="ja-JP" sz="1800" dirty="0"/>
                        <a:t>pp.1226-1231</a:t>
                      </a:r>
                      <a:r>
                        <a:rPr kumimoji="1" lang="ja-JP" altLang="en-US" sz="1800" dirty="0"/>
                        <a:t>（</a:t>
                      </a:r>
                      <a:r>
                        <a:rPr kumimoji="1" lang="en-US" altLang="ja-JP" sz="1800" dirty="0"/>
                        <a:t>2021.9.17</a:t>
                      </a: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309497">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安田・熊谷・田村・安田：「適応的重み調整を用いた</a:t>
                      </a:r>
                      <a:r>
                        <a:rPr kumimoji="1" lang="en-US" altLang="ja-JP" sz="1800" dirty="0"/>
                        <a:t>MOEA/D</a:t>
                      </a:r>
                      <a:r>
                        <a:rPr kumimoji="1" lang="ja-JP" altLang="en-US" sz="1800" dirty="0"/>
                        <a:t>による有制約最適化」、</a:t>
                      </a:r>
                      <a:r>
                        <a:rPr kumimoji="1" lang="en-US" altLang="ja-JP" sz="1800" dirty="0"/>
                        <a:t>SICE </a:t>
                      </a:r>
                      <a:r>
                        <a:rPr kumimoji="1" lang="ja-JP" altLang="en-US" sz="1800" dirty="0"/>
                        <a:t>システム・情報部門 学術講演会</a:t>
                      </a:r>
                      <a:r>
                        <a:rPr kumimoji="1" lang="en-US" altLang="ja-JP" sz="1800" dirty="0"/>
                        <a:t>2021</a:t>
                      </a:r>
                      <a:r>
                        <a:rPr kumimoji="1" lang="ja-JP" altLang="en-US" sz="1800" dirty="0" err="1"/>
                        <a:t>、</a:t>
                      </a:r>
                      <a:r>
                        <a:rPr kumimoji="1" lang="en-US" altLang="ja-JP" sz="1800" dirty="0"/>
                        <a:t>GS5-2-1</a:t>
                      </a:r>
                      <a:r>
                        <a:rPr kumimoji="1" lang="ja-JP" altLang="en-US" sz="1800" dirty="0" err="1"/>
                        <a:t>、</a:t>
                      </a:r>
                      <a:r>
                        <a:rPr kumimoji="1" lang="en-US" altLang="ja-JP" sz="1800" dirty="0"/>
                        <a:t>pp.252-257</a:t>
                      </a:r>
                      <a:r>
                        <a:rPr kumimoji="1" lang="ja-JP" altLang="en-US" sz="1800" dirty="0"/>
                        <a:t>（</a:t>
                      </a:r>
                      <a:r>
                        <a:rPr kumimoji="1" lang="en-US" altLang="ja-JP" sz="1800" dirty="0"/>
                        <a:t>2021.11.22</a:t>
                      </a:r>
                      <a:r>
                        <a:rPr kumimoji="1" lang="ja-JP" altLang="en-US" sz="1800" dirty="0"/>
                        <a:t>）</a:t>
                      </a:r>
                    </a:p>
                    <a:p>
                      <a:pPr marL="285750" indent="-285750" algn="l">
                        <a:buClr>
                          <a:schemeClr val="tx1"/>
                        </a:buClr>
                        <a:buFont typeface="Wingdings" panose="05000000000000000000" pitchFamily="2" charset="2"/>
                        <a:buChar char="Ø"/>
                      </a:pPr>
                      <a:r>
                        <a:rPr kumimoji="1" lang="en-US" altLang="ja-JP" sz="1800" dirty="0">
                          <a:solidFill>
                            <a:srgbClr val="FF0000"/>
                          </a:solidFill>
                        </a:rPr>
                        <a:t>SSI</a:t>
                      </a:r>
                      <a:r>
                        <a:rPr kumimoji="1" lang="ja-JP" altLang="en-US" sz="1800" dirty="0">
                          <a:solidFill>
                            <a:srgbClr val="FF0000"/>
                          </a:solidFill>
                        </a:rPr>
                        <a:t>優秀論文賞＆</a:t>
                      </a:r>
                      <a:r>
                        <a:rPr kumimoji="1" lang="en-US" altLang="ja-JP" sz="1800" dirty="0">
                          <a:solidFill>
                            <a:srgbClr val="FF0000"/>
                          </a:solidFill>
                        </a:rPr>
                        <a:t>SSI</a:t>
                      </a:r>
                      <a:r>
                        <a:rPr kumimoji="1" lang="ja-JP" altLang="en-US" sz="1800" dirty="0">
                          <a:solidFill>
                            <a:srgbClr val="FF0000"/>
                          </a:solidFill>
                        </a:rPr>
                        <a:t>研究奨励賞を授賞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graphicFrame>
        <p:nvGraphicFramePr>
          <p:cNvPr id="9" name="表 8">
            <a:extLst>
              <a:ext uri="{FF2B5EF4-FFF2-40B4-BE49-F238E27FC236}">
                <a16:creationId xmlns:a16="http://schemas.microsoft.com/office/drawing/2014/main" id="{EFA64094-8AA2-4883-BF79-493367A9CA18}"/>
              </a:ext>
            </a:extLst>
          </p:cNvPr>
          <p:cNvGraphicFramePr>
            <a:graphicFrameLocks noGrp="1"/>
          </p:cNvGraphicFramePr>
          <p:nvPr>
            <p:extLst>
              <p:ext uri="{D42A27DB-BD31-4B8C-83A1-F6EECF244321}">
                <p14:modId xmlns:p14="http://schemas.microsoft.com/office/powerpoint/2010/main" val="2905751954"/>
              </p:ext>
            </p:extLst>
          </p:nvPr>
        </p:nvGraphicFramePr>
        <p:xfrm>
          <a:off x="746113" y="4330587"/>
          <a:ext cx="10633044" cy="1005840"/>
        </p:xfrm>
        <a:graphic>
          <a:graphicData uri="http://schemas.openxmlformats.org/drawingml/2006/table">
            <a:tbl>
              <a:tblPr firstRow="1" bandRow="1">
                <a:tableStyleId>{5C22544A-7EE6-4342-B048-85BDC9FD1C3A}</a:tableStyleId>
              </a:tblPr>
              <a:tblGrid>
                <a:gridCol w="588615">
                  <a:extLst>
                    <a:ext uri="{9D8B030D-6E8A-4147-A177-3AD203B41FA5}">
                      <a16:colId xmlns:a16="http://schemas.microsoft.com/office/drawing/2014/main" val="1557529332"/>
                    </a:ext>
                  </a:extLst>
                </a:gridCol>
                <a:gridCol w="10044429">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論文投稿</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a:t>
                      </a:r>
                      <a:r>
                        <a:rPr lang="en-US" altLang="ja-JP" sz="1800" dirty="0"/>
                        <a:t>MOEA/D</a:t>
                      </a:r>
                      <a:r>
                        <a:rPr lang="ja-JP" altLang="en-US" sz="1800" dirty="0" err="1"/>
                        <a:t>の有</a:t>
                      </a:r>
                      <a:r>
                        <a:rPr lang="ja-JP" altLang="en-US" sz="1800" dirty="0"/>
                        <a:t>制約最適化への拡張と適応的重み調整に関する基礎検討」、</a:t>
                      </a:r>
                      <a:endParaRPr lang="en-US" altLang="ja-JP" sz="1800" dirty="0"/>
                    </a:p>
                    <a:p>
                      <a:pPr algn="l"/>
                      <a:r>
                        <a:rPr lang="ja-JP" altLang="en-US" sz="1800" dirty="0"/>
                        <a:t>電気学会 </a:t>
                      </a:r>
                      <a:r>
                        <a:rPr lang="en-US" altLang="ja-JP" sz="1800" dirty="0"/>
                        <a:t>C</a:t>
                      </a:r>
                      <a:r>
                        <a:rPr lang="ja-JP" altLang="en-US" sz="1800" dirty="0"/>
                        <a:t>部門誌、</a:t>
                      </a:r>
                      <a:r>
                        <a:rPr lang="en-US" altLang="ja-JP" sz="1800" dirty="0"/>
                        <a:t>Vol.142</a:t>
                      </a:r>
                      <a:r>
                        <a:rPr lang="ja-JP" altLang="en-US" sz="1800" dirty="0" err="1"/>
                        <a:t>、</a:t>
                      </a:r>
                      <a:r>
                        <a:rPr lang="en-US" altLang="ja-JP" sz="1800" dirty="0"/>
                        <a:t>No.1</a:t>
                      </a:r>
                      <a:r>
                        <a:rPr lang="ja-JP" altLang="en-US" sz="1800" dirty="0" err="1"/>
                        <a:t>、</a:t>
                      </a:r>
                      <a:r>
                        <a:rPr lang="en-US" altLang="ja-JP" sz="1800" dirty="0"/>
                        <a:t>pp.108-109</a:t>
                      </a:r>
                      <a:r>
                        <a:rPr lang="ja-JP" altLang="en-US" sz="1800" dirty="0"/>
                        <a:t>（</a:t>
                      </a:r>
                      <a:r>
                        <a:rPr lang="en-US" altLang="ja-JP" sz="1800" dirty="0"/>
                        <a:t>2022.1.1</a:t>
                      </a:r>
                      <a:r>
                        <a:rPr lang="ja-JP" altLang="en-US"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bl>
          </a:graphicData>
        </a:graphic>
      </p:graphicFrame>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Tree>
    <p:extLst>
      <p:ext uri="{BB962C8B-B14F-4D97-AF65-F5344CB8AC3E}">
        <p14:creationId xmlns:p14="http://schemas.microsoft.com/office/powerpoint/2010/main" val="68191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まとめと課題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28876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成果まとめ</a:t>
            </a:r>
            <a:endParaRPr lang="en-US" altLang="ja-JP" sz="2800" dirty="0"/>
          </a:p>
          <a:p>
            <a:pPr lvl="1">
              <a:defRPr/>
            </a:pPr>
            <a:r>
              <a:rPr lang="ja-JP" altLang="en-US" sz="2400" dirty="0"/>
              <a:t>追加検証によって、計算時間と探索性能について目標との差を具体的に明らかにした後、定式化テクニック確立とアルゴリズム改良を進め、改善を図った</a:t>
            </a:r>
            <a:endParaRPr lang="en-US" altLang="ja-JP" sz="2400" dirty="0"/>
          </a:p>
          <a:p>
            <a:pPr>
              <a:defRPr/>
            </a:pPr>
            <a:r>
              <a:rPr lang="ja-JP" altLang="en-US" sz="2800" dirty="0"/>
              <a:t>課題</a:t>
            </a:r>
            <a:endParaRPr lang="en-US" altLang="ja-JP" sz="2800" dirty="0"/>
          </a:p>
          <a:p>
            <a:pPr lvl="1">
              <a:defRPr/>
            </a:pPr>
            <a:r>
              <a:rPr lang="ja-JP" altLang="en-US" sz="2400" dirty="0"/>
              <a:t>①：アルゴリズム・並列化の工夫によって、全体性能の底上げを加速する</a:t>
            </a:r>
            <a:endParaRPr lang="en-US" altLang="ja-JP" sz="2400" dirty="0"/>
          </a:p>
          <a:p>
            <a:pPr lvl="1">
              <a:defRPr/>
            </a:pPr>
            <a:r>
              <a:rPr lang="ja-JP" altLang="en-US" sz="2400" dirty="0"/>
              <a:t>②：組み合わせたアルゴリズムの性能評価を実施する</a:t>
            </a:r>
            <a:endParaRPr lang="en-US" altLang="ja-JP" sz="2400" dirty="0"/>
          </a:p>
          <a:p>
            <a:pPr lvl="2">
              <a:spcBef>
                <a:spcPts val="1200"/>
              </a:spcBef>
              <a:buFont typeface="Wingdings" panose="05000000000000000000" pitchFamily="2" charset="2"/>
              <a:buChar char="Ø"/>
              <a:defRPr/>
            </a:pPr>
            <a:r>
              <a:rPr lang="ja-JP" altLang="en-US" sz="2000" dirty="0"/>
              <a:t>プラントスケジューリング問題における性能評価を可能にする</a:t>
            </a:r>
            <a:endParaRPr lang="en-US" altLang="ja-JP" sz="2000" dirty="0"/>
          </a:p>
        </p:txBody>
      </p:sp>
      <p:sp>
        <p:nvSpPr>
          <p:cNvPr id="10" name="正方形/長方形 9">
            <a:extLst>
              <a:ext uri="{FF2B5EF4-FFF2-40B4-BE49-F238E27FC236}">
                <a16:creationId xmlns:a16="http://schemas.microsoft.com/office/drawing/2014/main" id="{20D4FF8A-A411-4DDF-A8C6-7D42F52D2D73}"/>
              </a:ext>
            </a:extLst>
          </p:cNvPr>
          <p:cNvSpPr/>
          <p:nvPr/>
        </p:nvSpPr>
        <p:spPr>
          <a:xfrm>
            <a:off x="1177552" y="5311520"/>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12" name="正方形/長方形 11">
            <a:extLst>
              <a:ext uri="{FF2B5EF4-FFF2-40B4-BE49-F238E27FC236}">
                <a16:creationId xmlns:a16="http://schemas.microsoft.com/office/drawing/2014/main" id="{B3F2F9A8-8152-4783-A6F6-35D07D61EE36}"/>
              </a:ext>
            </a:extLst>
          </p:cNvPr>
          <p:cNvSpPr/>
          <p:nvPr/>
        </p:nvSpPr>
        <p:spPr>
          <a:xfrm>
            <a:off x="5044972" y="5298155"/>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13" name="正方形/長方形 12">
            <a:extLst>
              <a:ext uri="{FF2B5EF4-FFF2-40B4-BE49-F238E27FC236}">
                <a16:creationId xmlns:a16="http://schemas.microsoft.com/office/drawing/2014/main" id="{DADD101F-F04E-4CC9-87D6-2D407F9BE663}"/>
              </a:ext>
            </a:extLst>
          </p:cNvPr>
          <p:cNvSpPr/>
          <p:nvPr/>
        </p:nvSpPr>
        <p:spPr>
          <a:xfrm>
            <a:off x="8349764" y="5298154"/>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20" name="テキスト ボックス 19">
            <a:extLst>
              <a:ext uri="{FF2B5EF4-FFF2-40B4-BE49-F238E27FC236}">
                <a16:creationId xmlns:a16="http://schemas.microsoft.com/office/drawing/2014/main" id="{801D6BAF-765A-4834-9479-A372AF2A2BDC}"/>
              </a:ext>
            </a:extLst>
          </p:cNvPr>
          <p:cNvSpPr txBox="1"/>
          <p:nvPr/>
        </p:nvSpPr>
        <p:spPr>
          <a:xfrm>
            <a:off x="10626470" y="4480843"/>
            <a:ext cx="415498" cy="369332"/>
          </a:xfrm>
          <a:prstGeom prst="rect">
            <a:avLst/>
          </a:prstGeom>
          <a:noFill/>
        </p:spPr>
        <p:txBody>
          <a:bodyPr wrap="none" rtlCol="0">
            <a:spAutoFit/>
          </a:bodyPr>
          <a:lstStyle/>
          <a:p>
            <a:r>
              <a:rPr kumimoji="1" lang="ja-JP" altLang="en-US" b="1" dirty="0"/>
              <a:t>①</a:t>
            </a:r>
          </a:p>
        </p:txBody>
      </p:sp>
      <p:sp>
        <p:nvSpPr>
          <p:cNvPr id="31" name="四角形: 角を丸くする 30">
            <a:extLst>
              <a:ext uri="{FF2B5EF4-FFF2-40B4-BE49-F238E27FC236}">
                <a16:creationId xmlns:a16="http://schemas.microsoft.com/office/drawing/2014/main" id="{FA744567-5DDE-4B3A-BA36-0FCF20FDA000}"/>
              </a:ext>
            </a:extLst>
          </p:cNvPr>
          <p:cNvSpPr/>
          <p:nvPr/>
        </p:nvSpPr>
        <p:spPr>
          <a:xfrm>
            <a:off x="4749236" y="4909579"/>
            <a:ext cx="6466911" cy="123312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D6C3480F-6027-45DA-BC16-751DAFBCC350}"/>
              </a:ext>
            </a:extLst>
          </p:cNvPr>
          <p:cNvSpPr/>
          <p:nvPr/>
        </p:nvSpPr>
        <p:spPr>
          <a:xfrm>
            <a:off x="772087" y="5102942"/>
            <a:ext cx="6466911" cy="8332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969803" y="4654286"/>
            <a:ext cx="415498" cy="369332"/>
          </a:xfrm>
          <a:prstGeom prst="rect">
            <a:avLst/>
          </a:prstGeom>
          <a:noFill/>
        </p:spPr>
        <p:txBody>
          <a:bodyPr wrap="none" rtlCol="0">
            <a:spAutoFit/>
          </a:bodyPr>
          <a:lstStyle/>
          <a:p>
            <a:r>
              <a:rPr kumimoji="1" lang="ja-JP" altLang="en-US" b="1" dirty="0"/>
              <a:t>②</a:t>
            </a:r>
          </a:p>
        </p:txBody>
      </p:sp>
    </p:spTree>
    <p:extLst>
      <p:ext uri="{BB962C8B-B14F-4D97-AF65-F5344CB8AC3E}">
        <p14:creationId xmlns:p14="http://schemas.microsoft.com/office/powerpoint/2010/main" val="4083704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課題①：アルゴリズムの工夫</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56540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制約対処法（安田君と要相談、他に考えている課題があるかも）</a:t>
            </a:r>
            <a:endParaRPr lang="en-US" altLang="ja-JP" sz="2800" dirty="0"/>
          </a:p>
          <a:p>
            <a:pPr lvl="1">
              <a:defRPr/>
            </a:pPr>
            <a:r>
              <a:rPr lang="ja-JP" altLang="en-US" sz="2400" dirty="0"/>
              <a:t>違反量における正規化方法の検討</a:t>
            </a:r>
            <a:endParaRPr lang="en-US" altLang="ja-JP" sz="2400" dirty="0"/>
          </a:p>
          <a:p>
            <a:pPr lvl="1">
              <a:defRPr/>
            </a:pPr>
            <a:r>
              <a:rPr lang="ja-JP" altLang="en-US" sz="2400" dirty="0"/>
              <a:t>有制約最適化における探索戦略のブラッシュアップ？</a:t>
            </a:r>
            <a:endParaRPr lang="en-US" altLang="ja-JP" sz="2400" dirty="0"/>
          </a:p>
          <a:p>
            <a:pPr lvl="2">
              <a:spcBef>
                <a:spcPts val="1200"/>
              </a:spcBef>
              <a:buFont typeface="Wingdings" panose="05000000000000000000" pitchFamily="2" charset="2"/>
              <a:buChar char="Ø"/>
              <a:defRPr/>
            </a:pPr>
            <a:r>
              <a:rPr lang="ja-JP" altLang="en-US" sz="2000" dirty="0"/>
              <a:t>大域的探索性能を独立に評価できない？あるいは制約対処単体では効果が少ない？</a:t>
            </a:r>
            <a:endParaRPr lang="en-US" altLang="ja-JP" sz="2000" dirty="0"/>
          </a:p>
          <a:p>
            <a:pPr>
              <a:defRPr/>
            </a:pPr>
            <a:r>
              <a:rPr lang="ja-JP" altLang="en-US" sz="2800" dirty="0"/>
              <a:t>近傍生成</a:t>
            </a:r>
            <a:endParaRPr lang="en-US" altLang="ja-JP" sz="2800" dirty="0"/>
          </a:p>
          <a:p>
            <a:pPr lvl="1">
              <a:defRPr/>
            </a:pPr>
            <a:r>
              <a:rPr lang="en-US" altLang="ja-JP" sz="2400" dirty="0"/>
              <a:t>DE</a:t>
            </a:r>
            <a:r>
              <a:rPr lang="ja-JP" altLang="en-US" sz="2400" dirty="0"/>
              <a:t>と</a:t>
            </a:r>
            <a:r>
              <a:rPr lang="en-US" altLang="ja-JP" sz="2400" dirty="0"/>
              <a:t>GA(SBX)</a:t>
            </a:r>
            <a:r>
              <a:rPr lang="ja-JP" altLang="en-US" sz="2400" dirty="0"/>
              <a:t>以外の性能比較（</a:t>
            </a:r>
            <a:r>
              <a:rPr lang="en-US" altLang="ja-JP" sz="2400" dirty="0"/>
              <a:t>GA</a:t>
            </a:r>
            <a:r>
              <a:rPr lang="ja-JP" altLang="en-US" sz="2400" dirty="0"/>
              <a:t>の</a:t>
            </a:r>
            <a:r>
              <a:rPr lang="en-US" altLang="ja-JP" sz="2400" dirty="0"/>
              <a:t>BLX-α</a:t>
            </a:r>
            <a:r>
              <a:rPr lang="ja-JP" altLang="en-US" sz="2400" dirty="0"/>
              <a:t>との違いは？）</a:t>
            </a:r>
            <a:endParaRPr lang="en-US" altLang="ja-JP" sz="2400" dirty="0"/>
          </a:p>
          <a:p>
            <a:pPr lvl="1">
              <a:defRPr/>
            </a:pPr>
            <a:r>
              <a:rPr lang="ja-JP" altLang="en-US" sz="2400" dirty="0"/>
              <a:t>近傍と制約の関係性の詳細調査</a:t>
            </a:r>
            <a:endParaRPr lang="en-US" altLang="ja-JP" sz="2400" dirty="0"/>
          </a:p>
        </p:txBody>
      </p:sp>
    </p:spTree>
    <p:extLst>
      <p:ext uri="{BB962C8B-B14F-4D97-AF65-F5344CB8AC3E}">
        <p14:creationId xmlns:p14="http://schemas.microsoft.com/office/powerpoint/2010/main" val="2273604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矢印コネクタ 27">
            <a:extLst>
              <a:ext uri="{FF2B5EF4-FFF2-40B4-BE49-F238E27FC236}">
                <a16:creationId xmlns:a16="http://schemas.microsoft.com/office/drawing/2014/main" id="{0A133D5E-47B4-48CA-88B7-5759A819EDBA}"/>
              </a:ext>
            </a:extLst>
          </p:cNvPr>
          <p:cNvCxnSpPr>
            <a:cxnSpLocks/>
            <a:stCxn id="22" idx="3"/>
          </p:cNvCxnSpPr>
          <p:nvPr/>
        </p:nvCxnSpPr>
        <p:spPr>
          <a:xfrm>
            <a:off x="7333125" y="4694366"/>
            <a:ext cx="285078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94E48507-9C74-48DE-B446-07F765D33CFD}"/>
              </a:ext>
            </a:extLst>
          </p:cNvPr>
          <p:cNvCxnSpPr>
            <a:cxnSpLocks/>
            <a:stCxn id="23" idx="3"/>
          </p:cNvCxnSpPr>
          <p:nvPr/>
        </p:nvCxnSpPr>
        <p:spPr>
          <a:xfrm>
            <a:off x="7322591" y="5244124"/>
            <a:ext cx="2861315"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8B9D8FF8-41DF-49B8-ABFE-9FD107726E97}"/>
              </a:ext>
            </a:extLst>
          </p:cNvPr>
          <p:cNvCxnSpPr>
            <a:cxnSpLocks/>
            <a:stCxn id="24" idx="3"/>
          </p:cNvCxnSpPr>
          <p:nvPr/>
        </p:nvCxnSpPr>
        <p:spPr>
          <a:xfrm>
            <a:off x="7325272" y="5814951"/>
            <a:ext cx="285863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2300D7C9-0C2A-46AC-9A97-AA55CBB98ADE}"/>
              </a:ext>
            </a:extLst>
          </p:cNvPr>
          <p:cNvCxnSpPr>
            <a:cxnSpLocks/>
            <a:stCxn id="6" idx="3"/>
          </p:cNvCxnSpPr>
          <p:nvPr/>
        </p:nvCxnSpPr>
        <p:spPr>
          <a:xfrm>
            <a:off x="1064120" y="5017094"/>
            <a:ext cx="402970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課題①：並列化の工夫</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242023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探索点数は計算量に直結するが、アルゴリズム中で冗長な計算ではない。</a:t>
            </a:r>
            <a:endParaRPr lang="en-US" altLang="ja-JP" sz="2400" dirty="0"/>
          </a:p>
          <a:p>
            <a:pPr lvl="1">
              <a:defRPr/>
            </a:pPr>
            <a:r>
              <a:rPr lang="ja-JP" altLang="en-US" sz="2400" dirty="0"/>
              <a:t>解の目的関数値／違反量の評価は、全部の近傍解に対して順番に一つずつ行う</a:t>
            </a:r>
            <a:endParaRPr lang="en-US" altLang="ja-JP" sz="2400" dirty="0"/>
          </a:p>
          <a:p>
            <a:pPr>
              <a:defRPr/>
            </a:pPr>
            <a:r>
              <a:rPr lang="ja-JP" altLang="en-US" sz="2800" dirty="0"/>
              <a:t>高次元で探索点数を増やすことは一般的なので、並列化による同時評価を適用することで計算時間の削減を図る。</a:t>
            </a:r>
            <a:endParaRPr lang="en-US" altLang="ja-JP" sz="2800" dirty="0"/>
          </a:p>
          <a:p>
            <a:pPr lvl="1">
              <a:defRPr/>
            </a:pPr>
            <a:r>
              <a:rPr lang="ja-JP" altLang="en-US" sz="2400" dirty="0"/>
              <a:t>違反量の評価時間が全体において圧倒的に支配的だった</a:t>
            </a:r>
            <a:endParaRPr lang="en-US" altLang="ja-JP" sz="2400" dirty="0"/>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2511349" y="3789601"/>
            <a:ext cx="1135247" cy="369332"/>
          </a:xfrm>
          <a:prstGeom prst="rect">
            <a:avLst/>
          </a:prstGeom>
          <a:noFill/>
        </p:spPr>
        <p:txBody>
          <a:bodyPr wrap="none" rtlCol="0">
            <a:spAutoFit/>
          </a:bodyPr>
          <a:lstStyle/>
          <a:p>
            <a:r>
              <a:rPr kumimoji="1" lang="ja-JP" altLang="en-US" b="1" dirty="0"/>
              <a:t>逐次評価</a:t>
            </a:r>
          </a:p>
        </p:txBody>
      </p:sp>
      <p:sp>
        <p:nvSpPr>
          <p:cNvPr id="14" name="テキスト ボックス 13">
            <a:extLst>
              <a:ext uri="{FF2B5EF4-FFF2-40B4-BE49-F238E27FC236}">
                <a16:creationId xmlns:a16="http://schemas.microsoft.com/office/drawing/2014/main" id="{571325E6-8B3C-4744-8138-FEBE1199592A}"/>
              </a:ext>
            </a:extLst>
          </p:cNvPr>
          <p:cNvSpPr txBox="1"/>
          <p:nvPr/>
        </p:nvSpPr>
        <p:spPr>
          <a:xfrm>
            <a:off x="8098760" y="3795251"/>
            <a:ext cx="1107996" cy="369332"/>
          </a:xfrm>
          <a:prstGeom prst="rect">
            <a:avLst/>
          </a:prstGeom>
          <a:noFill/>
        </p:spPr>
        <p:txBody>
          <a:bodyPr wrap="none" rtlCol="0">
            <a:spAutoFit/>
          </a:bodyPr>
          <a:lstStyle/>
          <a:p>
            <a:r>
              <a:rPr kumimoji="1" lang="ja-JP" altLang="en-US" b="1" dirty="0"/>
              <a:t>並列評価</a:t>
            </a:r>
          </a:p>
        </p:txBody>
      </p:sp>
      <p:sp>
        <p:nvSpPr>
          <p:cNvPr id="15" name="テキスト ボックス 14">
            <a:extLst>
              <a:ext uri="{FF2B5EF4-FFF2-40B4-BE49-F238E27FC236}">
                <a16:creationId xmlns:a16="http://schemas.microsoft.com/office/drawing/2014/main" id="{2C7E2334-6A1A-4C7A-B28E-EA934B664D4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
        <p:nvSpPr>
          <p:cNvPr id="4" name="楕円 3">
            <a:extLst>
              <a:ext uri="{FF2B5EF4-FFF2-40B4-BE49-F238E27FC236}">
                <a16:creationId xmlns:a16="http://schemas.microsoft.com/office/drawing/2014/main" id="{DBB15079-1D45-4D4E-89CA-F647D2413CA3}"/>
              </a:ext>
            </a:extLst>
          </p:cNvPr>
          <p:cNvSpPr/>
          <p:nvPr/>
        </p:nvSpPr>
        <p:spPr>
          <a:xfrm>
            <a:off x="1452285" y="4912659"/>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楕円 8">
            <a:extLst>
              <a:ext uri="{FF2B5EF4-FFF2-40B4-BE49-F238E27FC236}">
                <a16:creationId xmlns:a16="http://schemas.microsoft.com/office/drawing/2014/main" id="{07B30C3E-792E-4451-824E-9764F1306B65}"/>
              </a:ext>
            </a:extLst>
          </p:cNvPr>
          <p:cNvSpPr/>
          <p:nvPr/>
        </p:nvSpPr>
        <p:spPr>
          <a:xfrm>
            <a:off x="2026026" y="4912659"/>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A3E3C2C4-401E-4F52-A756-38603ECB3BEF}"/>
              </a:ext>
            </a:extLst>
          </p:cNvPr>
          <p:cNvSpPr/>
          <p:nvPr/>
        </p:nvSpPr>
        <p:spPr>
          <a:xfrm>
            <a:off x="2635626" y="4912658"/>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553657CE-3AAE-4F07-8FDE-A8C28C348746}"/>
              </a:ext>
            </a:extLst>
          </p:cNvPr>
          <p:cNvSpPr/>
          <p:nvPr/>
        </p:nvSpPr>
        <p:spPr>
          <a:xfrm>
            <a:off x="3245226" y="4912658"/>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8D1C1DC9-9BE6-4922-9035-A965B57AD779}"/>
              </a:ext>
            </a:extLst>
          </p:cNvPr>
          <p:cNvSpPr/>
          <p:nvPr/>
        </p:nvSpPr>
        <p:spPr>
          <a:xfrm>
            <a:off x="8211674" y="458679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E278E92F-F37F-483D-BF18-68BB1FBAF70D}"/>
              </a:ext>
            </a:extLst>
          </p:cNvPr>
          <p:cNvSpPr/>
          <p:nvPr/>
        </p:nvSpPr>
        <p:spPr>
          <a:xfrm>
            <a:off x="8991603" y="458679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36F8BC9D-D78F-47D8-8F54-D8770A7212EA}"/>
              </a:ext>
            </a:extLst>
          </p:cNvPr>
          <p:cNvSpPr/>
          <p:nvPr/>
        </p:nvSpPr>
        <p:spPr>
          <a:xfrm>
            <a:off x="8211674" y="514260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547BD21C-9F91-476B-9A1A-88743B01CA44}"/>
              </a:ext>
            </a:extLst>
          </p:cNvPr>
          <p:cNvSpPr/>
          <p:nvPr/>
        </p:nvSpPr>
        <p:spPr>
          <a:xfrm>
            <a:off x="8991603" y="514260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03D16C86-400E-4752-87C2-E927BCB76AFE}"/>
              </a:ext>
            </a:extLst>
          </p:cNvPr>
          <p:cNvSpPr/>
          <p:nvPr/>
        </p:nvSpPr>
        <p:spPr>
          <a:xfrm>
            <a:off x="3890689" y="4912658"/>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8EDD968E-2FC3-4B7D-B28A-C65075880547}"/>
              </a:ext>
            </a:extLst>
          </p:cNvPr>
          <p:cNvSpPr/>
          <p:nvPr/>
        </p:nvSpPr>
        <p:spPr>
          <a:xfrm>
            <a:off x="4554077" y="4912658"/>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5004AA-7A06-4209-8B08-00BA4A87E96F}"/>
              </a:ext>
            </a:extLst>
          </p:cNvPr>
          <p:cNvSpPr/>
          <p:nvPr/>
        </p:nvSpPr>
        <p:spPr>
          <a:xfrm>
            <a:off x="8211674" y="571634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B9241EF-4C8E-4758-994F-04FE4FD3A8C9}"/>
              </a:ext>
            </a:extLst>
          </p:cNvPr>
          <p:cNvSpPr/>
          <p:nvPr/>
        </p:nvSpPr>
        <p:spPr>
          <a:xfrm>
            <a:off x="8991603" y="571634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 name="グラフィックス 5" descr="プロセッサ 単色塗りつぶし">
            <a:extLst>
              <a:ext uri="{FF2B5EF4-FFF2-40B4-BE49-F238E27FC236}">
                <a16:creationId xmlns:a16="http://schemas.microsoft.com/office/drawing/2014/main" id="{941349C1-C390-48EC-BC14-104668DDEB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0345" y="4715206"/>
            <a:ext cx="603775" cy="603775"/>
          </a:xfrm>
          <a:prstGeom prst="rect">
            <a:avLst/>
          </a:prstGeom>
        </p:spPr>
      </p:pic>
      <p:pic>
        <p:nvPicPr>
          <p:cNvPr id="22" name="グラフィックス 21" descr="プロセッサ 単色塗りつぶし">
            <a:extLst>
              <a:ext uri="{FF2B5EF4-FFF2-40B4-BE49-F238E27FC236}">
                <a16:creationId xmlns:a16="http://schemas.microsoft.com/office/drawing/2014/main" id="{E361DB55-19E4-4D42-87F2-63870938EF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9350" y="4392478"/>
            <a:ext cx="603775" cy="603775"/>
          </a:xfrm>
          <a:prstGeom prst="rect">
            <a:avLst/>
          </a:prstGeom>
        </p:spPr>
      </p:pic>
      <p:pic>
        <p:nvPicPr>
          <p:cNvPr id="23" name="グラフィックス 22" descr="プロセッサ 単色塗りつぶし">
            <a:extLst>
              <a:ext uri="{FF2B5EF4-FFF2-40B4-BE49-F238E27FC236}">
                <a16:creationId xmlns:a16="http://schemas.microsoft.com/office/drawing/2014/main" id="{EB789EB2-C0B3-4F95-A3AE-6F0DB7372B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8816" y="4942236"/>
            <a:ext cx="603775" cy="603775"/>
          </a:xfrm>
          <a:prstGeom prst="rect">
            <a:avLst/>
          </a:prstGeom>
        </p:spPr>
      </p:pic>
      <p:pic>
        <p:nvPicPr>
          <p:cNvPr id="24" name="グラフィックス 23" descr="プロセッサ 単色塗りつぶし">
            <a:extLst>
              <a:ext uri="{FF2B5EF4-FFF2-40B4-BE49-F238E27FC236}">
                <a16:creationId xmlns:a16="http://schemas.microsoft.com/office/drawing/2014/main" id="{7A00D8BA-F874-41FA-A47A-B4BAC6E58C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1497" y="5513063"/>
            <a:ext cx="603775" cy="603775"/>
          </a:xfrm>
          <a:prstGeom prst="rect">
            <a:avLst/>
          </a:prstGeom>
        </p:spPr>
      </p:pic>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A85E8095-8CA3-4F0D-9D72-E9FFAD97D0A6}"/>
                  </a:ext>
                </a:extLst>
              </p:cNvPr>
              <p:cNvSpPr txBox="1"/>
              <p:nvPr/>
            </p:nvSpPr>
            <p:spPr>
              <a:xfrm>
                <a:off x="1225868" y="4592511"/>
                <a:ext cx="416973"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1</m:t>
                          </m:r>
                        </m:sup>
                      </m:sSup>
                    </m:oMath>
                  </m:oMathPara>
                </a14:m>
                <a:endParaRPr kumimoji="1" lang="ja-JP" altLang="en-US" sz="1400" dirty="0"/>
              </a:p>
            </p:txBody>
          </p:sp>
        </mc:Choice>
        <mc:Fallback>
          <p:sp>
            <p:nvSpPr>
              <p:cNvPr id="37" name="テキスト ボックス 36">
                <a:extLst>
                  <a:ext uri="{FF2B5EF4-FFF2-40B4-BE49-F238E27FC236}">
                    <a16:creationId xmlns:a16="http://schemas.microsoft.com/office/drawing/2014/main" id="{A85E8095-8CA3-4F0D-9D72-E9FFAD97D0A6}"/>
                  </a:ext>
                </a:extLst>
              </p:cNvPr>
              <p:cNvSpPr txBox="1">
                <a:spLocks noRot="1" noChangeAspect="1" noMove="1" noResize="1" noEditPoints="1" noAdjustHandles="1" noChangeArrowheads="1" noChangeShapeType="1" noTextEdit="1"/>
              </p:cNvSpPr>
              <p:nvPr/>
            </p:nvSpPr>
            <p:spPr>
              <a:xfrm>
                <a:off x="1225868" y="4592511"/>
                <a:ext cx="416973"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375074B5-6922-45D8-8DF4-50C194A64D85}"/>
                  </a:ext>
                </a:extLst>
              </p:cNvPr>
              <p:cNvSpPr txBox="1"/>
              <p:nvPr/>
            </p:nvSpPr>
            <p:spPr>
              <a:xfrm>
                <a:off x="1788464" y="4592511"/>
                <a:ext cx="421333"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2</m:t>
                          </m:r>
                        </m:sup>
                      </m:sSup>
                    </m:oMath>
                  </m:oMathPara>
                </a14:m>
                <a:endParaRPr kumimoji="1" lang="ja-JP" altLang="en-US" sz="1400" dirty="0"/>
              </a:p>
            </p:txBody>
          </p:sp>
        </mc:Choice>
        <mc:Fallback>
          <p:sp>
            <p:nvSpPr>
              <p:cNvPr id="38" name="テキスト ボックス 37">
                <a:extLst>
                  <a:ext uri="{FF2B5EF4-FFF2-40B4-BE49-F238E27FC236}">
                    <a16:creationId xmlns:a16="http://schemas.microsoft.com/office/drawing/2014/main" id="{375074B5-6922-45D8-8DF4-50C194A64D85}"/>
                  </a:ext>
                </a:extLst>
              </p:cNvPr>
              <p:cNvSpPr txBox="1">
                <a:spLocks noRot="1" noChangeAspect="1" noMove="1" noResize="1" noEditPoints="1" noAdjustHandles="1" noChangeArrowheads="1" noChangeShapeType="1" noTextEdit="1"/>
              </p:cNvSpPr>
              <p:nvPr/>
            </p:nvSpPr>
            <p:spPr>
              <a:xfrm>
                <a:off x="1788464" y="4592511"/>
                <a:ext cx="42133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8AAB4C06-6083-4B5A-AEF3-90A9F081B1F1}"/>
                  </a:ext>
                </a:extLst>
              </p:cNvPr>
              <p:cNvSpPr txBox="1"/>
              <p:nvPr/>
            </p:nvSpPr>
            <p:spPr>
              <a:xfrm>
                <a:off x="2410226" y="4592511"/>
                <a:ext cx="421333"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3</m:t>
                          </m:r>
                        </m:sup>
                      </m:sSup>
                    </m:oMath>
                  </m:oMathPara>
                </a14:m>
                <a:endParaRPr kumimoji="1" lang="ja-JP" altLang="en-US" sz="1400" dirty="0"/>
              </a:p>
            </p:txBody>
          </p:sp>
        </mc:Choice>
        <mc:Fallback>
          <p:sp>
            <p:nvSpPr>
              <p:cNvPr id="39" name="テキスト ボックス 38">
                <a:extLst>
                  <a:ext uri="{FF2B5EF4-FFF2-40B4-BE49-F238E27FC236}">
                    <a16:creationId xmlns:a16="http://schemas.microsoft.com/office/drawing/2014/main" id="{8AAB4C06-6083-4B5A-AEF3-90A9F081B1F1}"/>
                  </a:ext>
                </a:extLst>
              </p:cNvPr>
              <p:cNvSpPr txBox="1">
                <a:spLocks noRot="1" noChangeAspect="1" noMove="1" noResize="1" noEditPoints="1" noAdjustHandles="1" noChangeArrowheads="1" noChangeShapeType="1" noTextEdit="1"/>
              </p:cNvSpPr>
              <p:nvPr/>
            </p:nvSpPr>
            <p:spPr>
              <a:xfrm>
                <a:off x="2410226" y="4592511"/>
                <a:ext cx="42133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46E896C5-3A6D-46E1-8B95-244E8755F39C}"/>
                  </a:ext>
                </a:extLst>
              </p:cNvPr>
              <p:cNvSpPr txBox="1"/>
              <p:nvPr/>
            </p:nvSpPr>
            <p:spPr>
              <a:xfrm>
                <a:off x="3007664" y="4592511"/>
                <a:ext cx="421333"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4</m:t>
                          </m:r>
                        </m:sup>
                      </m:sSup>
                    </m:oMath>
                  </m:oMathPara>
                </a14:m>
                <a:endParaRPr kumimoji="1" lang="ja-JP" altLang="en-US" sz="1400" dirty="0"/>
              </a:p>
            </p:txBody>
          </p:sp>
        </mc:Choice>
        <mc:Fallback>
          <p:sp>
            <p:nvSpPr>
              <p:cNvPr id="40" name="テキスト ボックス 39">
                <a:extLst>
                  <a:ext uri="{FF2B5EF4-FFF2-40B4-BE49-F238E27FC236}">
                    <a16:creationId xmlns:a16="http://schemas.microsoft.com/office/drawing/2014/main" id="{46E896C5-3A6D-46E1-8B95-244E8755F39C}"/>
                  </a:ext>
                </a:extLst>
              </p:cNvPr>
              <p:cNvSpPr txBox="1">
                <a:spLocks noRot="1" noChangeAspect="1" noMove="1" noResize="1" noEditPoints="1" noAdjustHandles="1" noChangeArrowheads="1" noChangeShapeType="1" noTextEdit="1"/>
              </p:cNvSpPr>
              <p:nvPr/>
            </p:nvSpPr>
            <p:spPr>
              <a:xfrm>
                <a:off x="3007664" y="4592511"/>
                <a:ext cx="421333"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EDFB2870-15FA-4718-AFA7-275171E53C73}"/>
                  </a:ext>
                </a:extLst>
              </p:cNvPr>
              <p:cNvSpPr txBox="1"/>
              <p:nvPr/>
            </p:nvSpPr>
            <p:spPr>
              <a:xfrm>
                <a:off x="3674198" y="4592511"/>
                <a:ext cx="421333"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5</m:t>
                          </m:r>
                        </m:sup>
                      </m:sSup>
                    </m:oMath>
                  </m:oMathPara>
                </a14:m>
                <a:endParaRPr kumimoji="1" lang="ja-JP" altLang="en-US" sz="1400" dirty="0"/>
              </a:p>
            </p:txBody>
          </p:sp>
        </mc:Choice>
        <mc:Fallback>
          <p:sp>
            <p:nvSpPr>
              <p:cNvPr id="41" name="テキスト ボックス 40">
                <a:extLst>
                  <a:ext uri="{FF2B5EF4-FFF2-40B4-BE49-F238E27FC236}">
                    <a16:creationId xmlns:a16="http://schemas.microsoft.com/office/drawing/2014/main" id="{EDFB2870-15FA-4718-AFA7-275171E53C73}"/>
                  </a:ext>
                </a:extLst>
              </p:cNvPr>
              <p:cNvSpPr txBox="1">
                <a:spLocks noRot="1" noChangeAspect="1" noMove="1" noResize="1" noEditPoints="1" noAdjustHandles="1" noChangeArrowheads="1" noChangeShapeType="1" noTextEdit="1"/>
              </p:cNvSpPr>
              <p:nvPr/>
            </p:nvSpPr>
            <p:spPr>
              <a:xfrm>
                <a:off x="3674198" y="4592511"/>
                <a:ext cx="421333"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E160A515-C12A-4FD5-959C-6629F376E6A4}"/>
                  </a:ext>
                </a:extLst>
              </p:cNvPr>
              <p:cNvSpPr txBox="1"/>
              <p:nvPr/>
            </p:nvSpPr>
            <p:spPr>
              <a:xfrm>
                <a:off x="4343888" y="4592511"/>
                <a:ext cx="421333"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6</m:t>
                          </m:r>
                        </m:sup>
                      </m:sSup>
                    </m:oMath>
                  </m:oMathPara>
                </a14:m>
                <a:endParaRPr kumimoji="1" lang="ja-JP" altLang="en-US" sz="1400" dirty="0"/>
              </a:p>
            </p:txBody>
          </p:sp>
        </mc:Choice>
        <mc:Fallback>
          <p:sp>
            <p:nvSpPr>
              <p:cNvPr id="42" name="テキスト ボックス 41">
                <a:extLst>
                  <a:ext uri="{FF2B5EF4-FFF2-40B4-BE49-F238E27FC236}">
                    <a16:creationId xmlns:a16="http://schemas.microsoft.com/office/drawing/2014/main" id="{E160A515-C12A-4FD5-959C-6629F376E6A4}"/>
                  </a:ext>
                </a:extLst>
              </p:cNvPr>
              <p:cNvSpPr txBox="1">
                <a:spLocks noRot="1" noChangeAspect="1" noMove="1" noResize="1" noEditPoints="1" noAdjustHandles="1" noChangeArrowheads="1" noChangeShapeType="1" noTextEdit="1"/>
              </p:cNvSpPr>
              <p:nvPr/>
            </p:nvSpPr>
            <p:spPr>
              <a:xfrm>
                <a:off x="4343888" y="4592511"/>
                <a:ext cx="421333"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CDF3D03D-A072-49AC-B220-D89D238407BB}"/>
                  </a:ext>
                </a:extLst>
              </p:cNvPr>
              <p:cNvSpPr txBox="1"/>
              <p:nvPr/>
            </p:nvSpPr>
            <p:spPr>
              <a:xfrm>
                <a:off x="8006817" y="5503073"/>
                <a:ext cx="421333"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5</m:t>
                          </m:r>
                        </m:sup>
                      </m:sSup>
                    </m:oMath>
                  </m:oMathPara>
                </a14:m>
                <a:endParaRPr kumimoji="1" lang="ja-JP" altLang="en-US" sz="1400" dirty="0"/>
              </a:p>
            </p:txBody>
          </p:sp>
        </mc:Choice>
        <mc:Fallback>
          <p:sp>
            <p:nvSpPr>
              <p:cNvPr id="43" name="テキスト ボックス 42">
                <a:extLst>
                  <a:ext uri="{FF2B5EF4-FFF2-40B4-BE49-F238E27FC236}">
                    <a16:creationId xmlns:a16="http://schemas.microsoft.com/office/drawing/2014/main" id="{CDF3D03D-A072-49AC-B220-D89D238407BB}"/>
                  </a:ext>
                </a:extLst>
              </p:cNvPr>
              <p:cNvSpPr txBox="1">
                <a:spLocks noRot="1" noChangeAspect="1" noMove="1" noResize="1" noEditPoints="1" noAdjustHandles="1" noChangeArrowheads="1" noChangeShapeType="1" noTextEdit="1"/>
              </p:cNvSpPr>
              <p:nvPr/>
            </p:nvSpPr>
            <p:spPr>
              <a:xfrm>
                <a:off x="8006817" y="5503073"/>
                <a:ext cx="421333"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73D710AA-38AC-473E-8F53-5C819ED1E4CE}"/>
                  </a:ext>
                </a:extLst>
              </p:cNvPr>
              <p:cNvSpPr txBox="1"/>
              <p:nvPr/>
            </p:nvSpPr>
            <p:spPr>
              <a:xfrm>
                <a:off x="8692626" y="5505522"/>
                <a:ext cx="421333"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6</m:t>
                          </m:r>
                        </m:sup>
                      </m:sSup>
                    </m:oMath>
                  </m:oMathPara>
                </a14:m>
                <a:endParaRPr kumimoji="1" lang="ja-JP" altLang="en-US" sz="1400" dirty="0"/>
              </a:p>
            </p:txBody>
          </p:sp>
        </mc:Choice>
        <mc:Fallback>
          <p:sp>
            <p:nvSpPr>
              <p:cNvPr id="44" name="テキスト ボックス 43">
                <a:extLst>
                  <a:ext uri="{FF2B5EF4-FFF2-40B4-BE49-F238E27FC236}">
                    <a16:creationId xmlns:a16="http://schemas.microsoft.com/office/drawing/2014/main" id="{73D710AA-38AC-473E-8F53-5C819ED1E4CE}"/>
                  </a:ext>
                </a:extLst>
              </p:cNvPr>
              <p:cNvSpPr txBox="1">
                <a:spLocks noRot="1" noChangeAspect="1" noMove="1" noResize="1" noEditPoints="1" noAdjustHandles="1" noChangeArrowheads="1" noChangeShapeType="1" noTextEdit="1"/>
              </p:cNvSpPr>
              <p:nvPr/>
            </p:nvSpPr>
            <p:spPr>
              <a:xfrm>
                <a:off x="8692626" y="5505522"/>
                <a:ext cx="421333"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5" name="テキスト ボックス 44">
                <a:extLst>
                  <a:ext uri="{FF2B5EF4-FFF2-40B4-BE49-F238E27FC236}">
                    <a16:creationId xmlns:a16="http://schemas.microsoft.com/office/drawing/2014/main" id="{90D52813-BD6E-4B2C-9425-453EAA3D0414}"/>
                  </a:ext>
                </a:extLst>
              </p:cNvPr>
              <p:cNvSpPr txBox="1"/>
              <p:nvPr/>
            </p:nvSpPr>
            <p:spPr>
              <a:xfrm>
                <a:off x="8006817" y="4871408"/>
                <a:ext cx="421333"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3</m:t>
                          </m:r>
                        </m:sup>
                      </m:sSup>
                    </m:oMath>
                  </m:oMathPara>
                </a14:m>
                <a:endParaRPr kumimoji="1" lang="ja-JP" altLang="en-US" sz="1400" dirty="0"/>
              </a:p>
            </p:txBody>
          </p:sp>
        </mc:Choice>
        <mc:Fallback>
          <p:sp>
            <p:nvSpPr>
              <p:cNvPr id="45" name="テキスト ボックス 44">
                <a:extLst>
                  <a:ext uri="{FF2B5EF4-FFF2-40B4-BE49-F238E27FC236}">
                    <a16:creationId xmlns:a16="http://schemas.microsoft.com/office/drawing/2014/main" id="{90D52813-BD6E-4B2C-9425-453EAA3D0414}"/>
                  </a:ext>
                </a:extLst>
              </p:cNvPr>
              <p:cNvSpPr txBox="1">
                <a:spLocks noRot="1" noChangeAspect="1" noMove="1" noResize="1" noEditPoints="1" noAdjustHandles="1" noChangeArrowheads="1" noChangeShapeType="1" noTextEdit="1"/>
              </p:cNvSpPr>
              <p:nvPr/>
            </p:nvSpPr>
            <p:spPr>
              <a:xfrm>
                <a:off x="8006817" y="4871408"/>
                <a:ext cx="421333"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5F70EA63-FB26-4939-9913-0E7D970A88B7}"/>
                  </a:ext>
                </a:extLst>
              </p:cNvPr>
              <p:cNvSpPr txBox="1"/>
              <p:nvPr/>
            </p:nvSpPr>
            <p:spPr>
              <a:xfrm>
                <a:off x="8692626" y="4876507"/>
                <a:ext cx="421333"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4</m:t>
                          </m:r>
                        </m:sup>
                      </m:sSup>
                    </m:oMath>
                  </m:oMathPara>
                </a14:m>
                <a:endParaRPr kumimoji="1" lang="ja-JP" altLang="en-US" sz="1400" dirty="0"/>
              </a:p>
            </p:txBody>
          </p:sp>
        </mc:Choice>
        <mc:Fallback>
          <p:sp>
            <p:nvSpPr>
              <p:cNvPr id="46" name="テキスト ボックス 45">
                <a:extLst>
                  <a:ext uri="{FF2B5EF4-FFF2-40B4-BE49-F238E27FC236}">
                    <a16:creationId xmlns:a16="http://schemas.microsoft.com/office/drawing/2014/main" id="{5F70EA63-FB26-4939-9913-0E7D970A88B7}"/>
                  </a:ext>
                </a:extLst>
              </p:cNvPr>
              <p:cNvSpPr txBox="1">
                <a:spLocks noRot="1" noChangeAspect="1" noMove="1" noResize="1" noEditPoints="1" noAdjustHandles="1" noChangeArrowheads="1" noChangeShapeType="1" noTextEdit="1"/>
              </p:cNvSpPr>
              <p:nvPr/>
            </p:nvSpPr>
            <p:spPr>
              <a:xfrm>
                <a:off x="8692626" y="4876507"/>
                <a:ext cx="421333"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7" name="テキスト ボックス 46">
                <a:extLst>
                  <a:ext uri="{FF2B5EF4-FFF2-40B4-BE49-F238E27FC236}">
                    <a16:creationId xmlns:a16="http://schemas.microsoft.com/office/drawing/2014/main" id="{69FE3EA4-027F-4528-A9D6-F236C29E30E0}"/>
                  </a:ext>
                </a:extLst>
              </p:cNvPr>
              <p:cNvSpPr txBox="1"/>
              <p:nvPr/>
            </p:nvSpPr>
            <p:spPr>
              <a:xfrm>
                <a:off x="8006817" y="4297150"/>
                <a:ext cx="416973"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1</m:t>
                          </m:r>
                        </m:sup>
                      </m:sSup>
                    </m:oMath>
                  </m:oMathPara>
                </a14:m>
                <a:endParaRPr kumimoji="1" lang="ja-JP" altLang="en-US" sz="1400" dirty="0"/>
              </a:p>
            </p:txBody>
          </p:sp>
        </mc:Choice>
        <mc:Fallback>
          <p:sp>
            <p:nvSpPr>
              <p:cNvPr id="47" name="テキスト ボックス 46">
                <a:extLst>
                  <a:ext uri="{FF2B5EF4-FFF2-40B4-BE49-F238E27FC236}">
                    <a16:creationId xmlns:a16="http://schemas.microsoft.com/office/drawing/2014/main" id="{69FE3EA4-027F-4528-A9D6-F236C29E30E0}"/>
                  </a:ext>
                </a:extLst>
              </p:cNvPr>
              <p:cNvSpPr txBox="1">
                <a:spLocks noRot="1" noChangeAspect="1" noMove="1" noResize="1" noEditPoints="1" noAdjustHandles="1" noChangeArrowheads="1" noChangeShapeType="1" noTextEdit="1"/>
              </p:cNvSpPr>
              <p:nvPr/>
            </p:nvSpPr>
            <p:spPr>
              <a:xfrm>
                <a:off x="8006817" y="4297150"/>
                <a:ext cx="41697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8" name="テキスト ボックス 47">
                <a:extLst>
                  <a:ext uri="{FF2B5EF4-FFF2-40B4-BE49-F238E27FC236}">
                    <a16:creationId xmlns:a16="http://schemas.microsoft.com/office/drawing/2014/main" id="{BCC32137-AE20-40E1-823F-BF4E24308A97}"/>
                  </a:ext>
                </a:extLst>
              </p:cNvPr>
              <p:cNvSpPr txBox="1"/>
              <p:nvPr/>
            </p:nvSpPr>
            <p:spPr>
              <a:xfrm>
                <a:off x="8692626" y="4306465"/>
                <a:ext cx="421333"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2</m:t>
                          </m:r>
                        </m:sup>
                      </m:sSup>
                    </m:oMath>
                  </m:oMathPara>
                </a14:m>
                <a:endParaRPr kumimoji="1" lang="ja-JP" altLang="en-US" sz="1400" dirty="0"/>
              </a:p>
            </p:txBody>
          </p:sp>
        </mc:Choice>
        <mc:Fallback>
          <p:sp>
            <p:nvSpPr>
              <p:cNvPr id="48" name="テキスト ボックス 47">
                <a:extLst>
                  <a:ext uri="{FF2B5EF4-FFF2-40B4-BE49-F238E27FC236}">
                    <a16:creationId xmlns:a16="http://schemas.microsoft.com/office/drawing/2014/main" id="{BCC32137-AE20-40E1-823F-BF4E24308A97}"/>
                  </a:ext>
                </a:extLst>
              </p:cNvPr>
              <p:cNvSpPr txBox="1">
                <a:spLocks noRot="1" noChangeAspect="1" noMove="1" noResize="1" noEditPoints="1" noAdjustHandles="1" noChangeArrowheads="1" noChangeShapeType="1" noTextEdit="1"/>
              </p:cNvSpPr>
              <p:nvPr/>
            </p:nvSpPr>
            <p:spPr>
              <a:xfrm>
                <a:off x="8692626" y="4306465"/>
                <a:ext cx="42133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53DD235A-02CF-400F-9DDB-CAE643FD59A8}"/>
                  </a:ext>
                </a:extLst>
              </p:cNvPr>
              <p:cNvSpPr txBox="1"/>
              <p:nvPr/>
            </p:nvSpPr>
            <p:spPr>
              <a:xfrm>
                <a:off x="405587" y="4317421"/>
                <a:ext cx="788998"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1400" i="1">
                          <a:latin typeface="Cambria Math" panose="02040503050406030204" pitchFamily="18" charset="0"/>
                        </a:rPr>
                        <m:t>ワーカー</m:t>
                      </m:r>
                    </m:oMath>
                  </m:oMathPara>
                </a14:m>
                <a:endParaRPr kumimoji="1" lang="ja-JP" altLang="en-US" sz="1400" dirty="0"/>
              </a:p>
            </p:txBody>
          </p:sp>
        </mc:Choice>
        <mc:Fallback>
          <p:sp>
            <p:nvSpPr>
              <p:cNvPr id="49" name="テキスト ボックス 48">
                <a:extLst>
                  <a:ext uri="{FF2B5EF4-FFF2-40B4-BE49-F238E27FC236}">
                    <a16:creationId xmlns:a16="http://schemas.microsoft.com/office/drawing/2014/main" id="{53DD235A-02CF-400F-9DDB-CAE643FD59A8}"/>
                  </a:ext>
                </a:extLst>
              </p:cNvPr>
              <p:cNvSpPr txBox="1">
                <a:spLocks noRot="1" noChangeAspect="1" noMove="1" noResize="1" noEditPoints="1" noAdjustHandles="1" noChangeArrowheads="1" noChangeShapeType="1" noTextEdit="1"/>
              </p:cNvSpPr>
              <p:nvPr/>
            </p:nvSpPr>
            <p:spPr>
              <a:xfrm>
                <a:off x="405587" y="4317421"/>
                <a:ext cx="78899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0" name="テキスト ボックス 49">
                <a:extLst>
                  <a:ext uri="{FF2B5EF4-FFF2-40B4-BE49-F238E27FC236}">
                    <a16:creationId xmlns:a16="http://schemas.microsoft.com/office/drawing/2014/main" id="{DF6D1016-3399-4C2F-9750-47E68230CBC4}"/>
                  </a:ext>
                </a:extLst>
              </p:cNvPr>
              <p:cNvSpPr txBox="1"/>
              <p:nvPr/>
            </p:nvSpPr>
            <p:spPr>
              <a:xfrm>
                <a:off x="6636738" y="4084548"/>
                <a:ext cx="788998"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ja-JP" altLang="en-US" sz="1400" i="1">
                          <a:latin typeface="Cambria Math" panose="02040503050406030204" pitchFamily="18" charset="0"/>
                        </a:rPr>
                        <m:t>ワーカー</m:t>
                      </m:r>
                    </m:oMath>
                  </m:oMathPara>
                </a14:m>
                <a:endParaRPr kumimoji="1" lang="ja-JP" altLang="en-US" sz="1400" dirty="0"/>
              </a:p>
            </p:txBody>
          </p:sp>
        </mc:Choice>
        <mc:Fallback>
          <p:sp>
            <p:nvSpPr>
              <p:cNvPr id="50" name="テキスト ボックス 49">
                <a:extLst>
                  <a:ext uri="{FF2B5EF4-FFF2-40B4-BE49-F238E27FC236}">
                    <a16:creationId xmlns:a16="http://schemas.microsoft.com/office/drawing/2014/main" id="{DF6D1016-3399-4C2F-9750-47E68230CBC4}"/>
                  </a:ext>
                </a:extLst>
              </p:cNvPr>
              <p:cNvSpPr txBox="1">
                <a:spLocks noRot="1" noChangeAspect="1" noMove="1" noResize="1" noEditPoints="1" noAdjustHandles="1" noChangeArrowheads="1" noChangeShapeType="1" noTextEdit="1"/>
              </p:cNvSpPr>
              <p:nvPr/>
            </p:nvSpPr>
            <p:spPr>
              <a:xfrm>
                <a:off x="6636738" y="4084548"/>
                <a:ext cx="788998" cy="307777"/>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5289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課題②：組み合わせたアルゴリズムの性能評価</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35012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合体させたアルゴリズムで同じベンチマーク問題で評価する。</a:t>
            </a:r>
            <a:endParaRPr lang="en-US" altLang="ja-JP" sz="2400" dirty="0"/>
          </a:p>
          <a:p>
            <a:pPr lvl="1">
              <a:defRPr/>
            </a:pPr>
            <a:r>
              <a:rPr lang="ja-JP" altLang="en-US" sz="2400" dirty="0"/>
              <a:t>ただし、計算時間は以前とあまり変わらないと予想される</a:t>
            </a:r>
            <a:endParaRPr lang="en-US" altLang="ja-JP" sz="2400" dirty="0"/>
          </a:p>
          <a:p>
            <a:pPr lvl="1">
              <a:defRPr/>
            </a:pPr>
            <a:r>
              <a:rPr lang="en-US" altLang="ja-JP" sz="2400" dirty="0"/>
              <a:t>1000</a:t>
            </a:r>
            <a:r>
              <a:rPr lang="ja-JP" altLang="en-US" sz="2400" dirty="0"/>
              <a:t>次元以上では、並列化の工夫もなるべく導入して、検証自体を速く実施できるようにしたい</a:t>
            </a:r>
            <a:endParaRPr lang="en-US" altLang="ja-JP" sz="2400" dirty="0"/>
          </a:p>
          <a:p>
            <a:pPr>
              <a:defRPr/>
            </a:pPr>
            <a:r>
              <a:rPr lang="ja-JP" altLang="en-US" sz="2800" dirty="0"/>
              <a:t>プラントのスケジューリング問題を作成することで、よりテーマに沿った問題における性能評価を実施する。</a:t>
            </a:r>
            <a:endParaRPr lang="en-US" altLang="ja-JP" sz="2800" dirty="0"/>
          </a:p>
          <a:p>
            <a:pPr lvl="1">
              <a:defRPr/>
            </a:pPr>
            <a:r>
              <a:rPr lang="ja-JP" altLang="en-US" sz="2400" dirty="0"/>
              <a:t>横河側としても成果をまとめ、外部発表することを狙う</a:t>
            </a:r>
            <a:endParaRPr lang="en-US" altLang="ja-JP" sz="2400" dirty="0"/>
          </a:p>
        </p:txBody>
      </p:sp>
      <p:cxnSp>
        <p:nvCxnSpPr>
          <p:cNvPr id="10" name="直線コネクタ 9">
            <a:extLst>
              <a:ext uri="{FF2B5EF4-FFF2-40B4-BE49-F238E27FC236}">
                <a16:creationId xmlns:a16="http://schemas.microsoft.com/office/drawing/2014/main" id="{6AAB49B4-341C-4992-8802-3F1FB8CF3EDC}"/>
              </a:ext>
            </a:extLst>
          </p:cNvPr>
          <p:cNvCxnSpPr>
            <a:cxnSpLocks/>
          </p:cNvCxnSpPr>
          <p:nvPr/>
        </p:nvCxnSpPr>
        <p:spPr>
          <a:xfrm>
            <a:off x="2218944" y="4489345"/>
            <a:ext cx="0" cy="16710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BF112-3AF5-4131-8300-9ECF92151D5C}"/>
              </a:ext>
            </a:extLst>
          </p:cNvPr>
          <p:cNvSpPr txBox="1"/>
          <p:nvPr/>
        </p:nvSpPr>
        <p:spPr>
          <a:xfrm>
            <a:off x="8872770" y="4489345"/>
            <a:ext cx="1210588" cy="400110"/>
          </a:xfrm>
          <a:prstGeom prst="rect">
            <a:avLst/>
          </a:prstGeom>
          <a:noFill/>
        </p:spPr>
        <p:txBody>
          <a:bodyPr wrap="none" rtlCol="0">
            <a:spAutoFit/>
          </a:bodyPr>
          <a:lstStyle/>
          <a:p>
            <a:r>
              <a:rPr kumimoji="1" lang="ja-JP" altLang="en-US" sz="2000" b="1" dirty="0"/>
              <a:t>近傍生成</a:t>
            </a:r>
          </a:p>
        </p:txBody>
      </p:sp>
      <p:sp>
        <p:nvSpPr>
          <p:cNvPr id="13" name="テキスト ボックス 12">
            <a:extLst>
              <a:ext uri="{FF2B5EF4-FFF2-40B4-BE49-F238E27FC236}">
                <a16:creationId xmlns:a16="http://schemas.microsoft.com/office/drawing/2014/main" id="{8B9B0057-4549-4782-82CA-533243FAD4ED}"/>
              </a:ext>
            </a:extLst>
          </p:cNvPr>
          <p:cNvSpPr txBox="1"/>
          <p:nvPr/>
        </p:nvSpPr>
        <p:spPr>
          <a:xfrm>
            <a:off x="3889015" y="4489345"/>
            <a:ext cx="1467068" cy="400110"/>
          </a:xfrm>
          <a:prstGeom prst="rect">
            <a:avLst/>
          </a:prstGeom>
          <a:noFill/>
        </p:spPr>
        <p:txBody>
          <a:bodyPr wrap="none" rtlCol="0">
            <a:spAutoFit/>
          </a:bodyPr>
          <a:lstStyle/>
          <a:p>
            <a:r>
              <a:rPr kumimoji="1" lang="ja-JP" altLang="en-US" sz="2000" b="1" dirty="0"/>
              <a:t>制約対処法</a:t>
            </a:r>
          </a:p>
        </p:txBody>
      </p:sp>
      <p:cxnSp>
        <p:nvCxnSpPr>
          <p:cNvPr id="16" name="直線コネクタ 15">
            <a:extLst>
              <a:ext uri="{FF2B5EF4-FFF2-40B4-BE49-F238E27FC236}">
                <a16:creationId xmlns:a16="http://schemas.microsoft.com/office/drawing/2014/main" id="{C33B81BC-C855-47CB-BE29-7F967020CE1B}"/>
              </a:ext>
            </a:extLst>
          </p:cNvPr>
          <p:cNvCxnSpPr>
            <a:cxnSpLocks/>
          </p:cNvCxnSpPr>
          <p:nvPr/>
        </p:nvCxnSpPr>
        <p:spPr>
          <a:xfrm flipH="1">
            <a:off x="243840" y="4988491"/>
            <a:ext cx="11364983"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156F675-4648-45E9-8ED9-40571825B746}"/>
              </a:ext>
            </a:extLst>
          </p:cNvPr>
          <p:cNvSpPr txBox="1"/>
          <p:nvPr/>
        </p:nvSpPr>
        <p:spPr>
          <a:xfrm>
            <a:off x="9129250" y="5124809"/>
            <a:ext cx="697627" cy="400110"/>
          </a:xfrm>
          <a:prstGeom prst="rect">
            <a:avLst/>
          </a:prstGeom>
          <a:noFill/>
        </p:spPr>
        <p:txBody>
          <a:bodyPr wrap="none" rtlCol="0">
            <a:spAutoFit/>
          </a:bodyPr>
          <a:lstStyle/>
          <a:p>
            <a:r>
              <a:rPr kumimoji="1" lang="ja-JP" altLang="en-US" sz="2000" dirty="0"/>
              <a:t>？？</a:t>
            </a:r>
          </a:p>
        </p:txBody>
      </p:sp>
      <p:sp>
        <p:nvSpPr>
          <p:cNvPr id="21" name="テキスト ボックス 20">
            <a:extLst>
              <a:ext uri="{FF2B5EF4-FFF2-40B4-BE49-F238E27FC236}">
                <a16:creationId xmlns:a16="http://schemas.microsoft.com/office/drawing/2014/main" id="{F3CC3692-7733-40DB-BA69-D78BA91B65CD}"/>
              </a:ext>
            </a:extLst>
          </p:cNvPr>
          <p:cNvSpPr txBox="1"/>
          <p:nvPr/>
        </p:nvSpPr>
        <p:spPr>
          <a:xfrm>
            <a:off x="3738333" y="5165094"/>
            <a:ext cx="1768433" cy="400110"/>
          </a:xfrm>
          <a:prstGeom prst="rect">
            <a:avLst/>
          </a:prstGeom>
          <a:noFill/>
        </p:spPr>
        <p:txBody>
          <a:bodyPr wrap="none" rtlCol="0">
            <a:spAutoFit/>
          </a:bodyPr>
          <a:lstStyle/>
          <a:p>
            <a:r>
              <a:rPr kumimoji="1" lang="ja-JP" altLang="en-US" sz="2000" dirty="0"/>
              <a:t>適応的スカラ化</a:t>
            </a:r>
          </a:p>
        </p:txBody>
      </p:sp>
      <p:sp>
        <p:nvSpPr>
          <p:cNvPr id="28" name="テキスト ボックス 27">
            <a:extLst>
              <a:ext uri="{FF2B5EF4-FFF2-40B4-BE49-F238E27FC236}">
                <a16:creationId xmlns:a16="http://schemas.microsoft.com/office/drawing/2014/main" id="{79A085FF-F4DA-402A-B930-78FC72FC22B9}"/>
              </a:ext>
            </a:extLst>
          </p:cNvPr>
          <p:cNvSpPr txBox="1"/>
          <p:nvPr/>
        </p:nvSpPr>
        <p:spPr>
          <a:xfrm>
            <a:off x="7742986" y="5540137"/>
            <a:ext cx="3470154" cy="369332"/>
          </a:xfrm>
          <a:prstGeom prst="rect">
            <a:avLst/>
          </a:prstGeom>
          <a:noFill/>
        </p:spPr>
        <p:txBody>
          <a:bodyPr wrap="square" rtlCol="0">
            <a:spAutoFit/>
          </a:bodyPr>
          <a:lstStyle/>
          <a:p>
            <a:pPr algn="ctr"/>
            <a:r>
              <a:rPr kumimoji="1" lang="en-US" altLang="ja-JP" dirty="0">
                <a:solidFill>
                  <a:srgbClr val="FF0000"/>
                </a:solidFill>
              </a:rPr>
              <a:t>DE</a:t>
            </a:r>
            <a:r>
              <a:rPr kumimoji="1" lang="ja-JP" altLang="en-US" dirty="0">
                <a:solidFill>
                  <a:srgbClr val="FF0000"/>
                </a:solidFill>
              </a:rPr>
              <a:t>以外にも検証が必要なため未定</a:t>
            </a:r>
          </a:p>
        </p:txBody>
      </p:sp>
      <p:cxnSp>
        <p:nvCxnSpPr>
          <p:cNvPr id="30" name="直線コネクタ 29">
            <a:extLst>
              <a:ext uri="{FF2B5EF4-FFF2-40B4-BE49-F238E27FC236}">
                <a16:creationId xmlns:a16="http://schemas.microsoft.com/office/drawing/2014/main" id="{69F7D3EC-A30E-4D8B-9DFB-917DA55FB692}"/>
              </a:ext>
            </a:extLst>
          </p:cNvPr>
          <p:cNvCxnSpPr>
            <a:cxnSpLocks/>
          </p:cNvCxnSpPr>
          <p:nvPr/>
        </p:nvCxnSpPr>
        <p:spPr>
          <a:xfrm>
            <a:off x="7208815" y="4489345"/>
            <a:ext cx="0" cy="16710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
        <p:nvSpPr>
          <p:cNvPr id="15" name="テキスト ボックス 14">
            <a:extLst>
              <a:ext uri="{FF2B5EF4-FFF2-40B4-BE49-F238E27FC236}">
                <a16:creationId xmlns:a16="http://schemas.microsoft.com/office/drawing/2014/main" id="{3515E1B7-E973-4BC9-B03F-F66288233B6D}"/>
              </a:ext>
            </a:extLst>
          </p:cNvPr>
          <p:cNvSpPr txBox="1"/>
          <p:nvPr/>
        </p:nvSpPr>
        <p:spPr>
          <a:xfrm>
            <a:off x="3864461" y="5540137"/>
            <a:ext cx="1620957" cy="369332"/>
          </a:xfrm>
          <a:prstGeom prst="rect">
            <a:avLst/>
          </a:prstGeom>
          <a:noFill/>
        </p:spPr>
        <p:txBody>
          <a:bodyPr wrap="none" rtlCol="0">
            <a:spAutoFit/>
          </a:bodyPr>
          <a:lstStyle/>
          <a:p>
            <a:r>
              <a:rPr kumimoji="1" lang="ja-JP" altLang="en-US" dirty="0"/>
              <a:t>（</a:t>
            </a:r>
            <a:r>
              <a:rPr kumimoji="1" lang="en-US" altLang="ja-JP" dirty="0"/>
              <a:t>2021</a:t>
            </a:r>
            <a:r>
              <a:rPr kumimoji="1" lang="ja-JP" altLang="en-US" dirty="0"/>
              <a:t>年版）</a:t>
            </a:r>
          </a:p>
        </p:txBody>
      </p:sp>
    </p:spTree>
    <p:extLst>
      <p:ext uri="{BB962C8B-B14F-4D97-AF65-F5344CB8AC3E}">
        <p14:creationId xmlns:p14="http://schemas.microsoft.com/office/powerpoint/2010/main" val="352192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目的とサマリ</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46007"/>
            <a:ext cx="11341887" cy="3563240"/>
          </a:xfrm>
        </p:spPr>
        <p:txBody>
          <a:bodyPr/>
          <a:lstStyle/>
          <a:p>
            <a:r>
              <a:rPr lang="ja-JP" altLang="en-US" sz="2800" dirty="0"/>
              <a:t>目的</a:t>
            </a:r>
            <a:endParaRPr lang="en-US" altLang="ja-JP" sz="2800" dirty="0"/>
          </a:p>
          <a:p>
            <a:pPr lvl="1"/>
            <a:r>
              <a:rPr lang="ja-JP" altLang="en-US" sz="2400" dirty="0"/>
              <a:t>今年度の共同研究の成果と課題をまとめる</a:t>
            </a:r>
            <a:endParaRPr lang="en-US" altLang="ja-JP" sz="2400" dirty="0"/>
          </a:p>
          <a:p>
            <a:pPr lvl="1"/>
            <a:r>
              <a:rPr lang="ja-JP" altLang="en-US" sz="2400" dirty="0"/>
              <a:t>来年度の共同研究の概要と計画の案を示す</a:t>
            </a:r>
            <a:endParaRPr lang="en-US" altLang="ja-JP" sz="2400" dirty="0"/>
          </a:p>
          <a:p>
            <a:pPr lvl="2">
              <a:spcBef>
                <a:spcPts val="1200"/>
              </a:spcBef>
              <a:buFont typeface="Wingdings" panose="05000000000000000000" pitchFamily="2" charset="2"/>
              <a:buChar char="Ø"/>
            </a:pPr>
            <a:r>
              <a:rPr lang="ja-JP" altLang="en-US" sz="2000" dirty="0"/>
              <a:t>計画は途中なので、後日また相談させてください</a:t>
            </a:r>
            <a:endParaRPr lang="en-US" altLang="ja-JP" sz="2000" dirty="0"/>
          </a:p>
          <a:p>
            <a:r>
              <a:rPr lang="ja-JP" altLang="en-US" sz="2800" dirty="0"/>
              <a:t>サマリ（来年度の概要）</a:t>
            </a:r>
            <a:endParaRPr lang="en-US" altLang="ja-JP" sz="2800" dirty="0"/>
          </a:p>
          <a:p>
            <a:pPr lvl="1"/>
            <a:r>
              <a:rPr lang="ja-JP" altLang="en-US" sz="2400" dirty="0"/>
              <a:t>アルゴリズムの工夫／計算方式（並列化）の工夫によって、目標との差を埋める</a:t>
            </a:r>
            <a:endParaRPr lang="en-US" altLang="ja-JP" sz="2400" dirty="0"/>
          </a:p>
          <a:p>
            <a:pPr lvl="1"/>
            <a:r>
              <a:rPr lang="ja-JP" altLang="en-US" sz="2400" dirty="0"/>
              <a:t>（暫定でも良いので）合体させたアルゴリズムの性能評価を行い、実問題に近い状況での成果を出す</a:t>
            </a:r>
            <a:endParaRPr lang="en-US" altLang="ja-JP" sz="2400" dirty="0"/>
          </a:p>
        </p:txBody>
      </p:sp>
    </p:spTree>
    <p:extLst>
      <p:ext uri="{BB962C8B-B14F-4D97-AF65-F5344CB8AC3E}">
        <p14:creationId xmlns:p14="http://schemas.microsoft.com/office/powerpoint/2010/main" val="253829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課題②：組み合わせたアルゴリズムの位置づけ</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70566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合体させたアルゴリズムで同じベンチマーク問題で評価する。</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Tree>
    <p:extLst>
      <p:ext uri="{BB962C8B-B14F-4D97-AF65-F5344CB8AC3E}">
        <p14:creationId xmlns:p14="http://schemas.microsoft.com/office/powerpoint/2010/main" val="2838195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学生の研究体制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78309"/>
            <a:ext cx="11400125" cy="108721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最大</a:t>
            </a:r>
            <a:r>
              <a:rPr lang="en-US" altLang="ja-JP" sz="2800" dirty="0"/>
              <a:t>2</a:t>
            </a:r>
            <a:r>
              <a:rPr lang="ja-JP" altLang="en-US" sz="2800" dirty="0"/>
              <a:t>名体制で進めてもらう。</a:t>
            </a:r>
            <a:endParaRPr lang="en-US" altLang="ja-JP" sz="2800" dirty="0"/>
          </a:p>
          <a:p>
            <a:pPr lvl="1">
              <a:defRPr/>
            </a:pPr>
            <a:r>
              <a:rPr lang="ja-JP" altLang="en-US" sz="2400" dirty="0"/>
              <a:t>状況に伴って、流動的に担当変更はあるかもしれないが、随時相談</a:t>
            </a:r>
            <a:endParaRPr lang="en-US" altLang="ja-JP" dirty="0"/>
          </a:p>
        </p:txBody>
      </p:sp>
      <p:cxnSp>
        <p:nvCxnSpPr>
          <p:cNvPr id="10" name="直線コネクタ 9">
            <a:extLst>
              <a:ext uri="{FF2B5EF4-FFF2-40B4-BE49-F238E27FC236}">
                <a16:creationId xmlns:a16="http://schemas.microsoft.com/office/drawing/2014/main" id="{6AAB49B4-341C-4992-8802-3F1FB8CF3EDC}"/>
              </a:ext>
            </a:extLst>
          </p:cNvPr>
          <p:cNvCxnSpPr>
            <a:cxnSpLocks/>
          </p:cNvCxnSpPr>
          <p:nvPr/>
        </p:nvCxnSpPr>
        <p:spPr>
          <a:xfrm>
            <a:off x="2535549" y="2445628"/>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BF112-3AF5-4131-8300-9ECF92151D5C}"/>
              </a:ext>
            </a:extLst>
          </p:cNvPr>
          <p:cNvSpPr txBox="1"/>
          <p:nvPr/>
        </p:nvSpPr>
        <p:spPr>
          <a:xfrm>
            <a:off x="9424784" y="2436867"/>
            <a:ext cx="697627" cy="400110"/>
          </a:xfrm>
          <a:prstGeom prst="rect">
            <a:avLst/>
          </a:prstGeom>
          <a:noFill/>
        </p:spPr>
        <p:txBody>
          <a:bodyPr wrap="none" rtlCol="0">
            <a:spAutoFit/>
          </a:bodyPr>
          <a:lstStyle/>
          <a:p>
            <a:r>
              <a:rPr kumimoji="1" lang="ja-JP" altLang="en-US" sz="2000" b="1" dirty="0"/>
              <a:t>担当</a:t>
            </a:r>
          </a:p>
        </p:txBody>
      </p:sp>
      <p:sp>
        <p:nvSpPr>
          <p:cNvPr id="13" name="テキスト ボックス 12">
            <a:extLst>
              <a:ext uri="{FF2B5EF4-FFF2-40B4-BE49-F238E27FC236}">
                <a16:creationId xmlns:a16="http://schemas.microsoft.com/office/drawing/2014/main" id="{8B9B0057-4549-4782-82CA-533243FAD4ED}"/>
              </a:ext>
            </a:extLst>
          </p:cNvPr>
          <p:cNvSpPr txBox="1"/>
          <p:nvPr/>
        </p:nvSpPr>
        <p:spPr>
          <a:xfrm>
            <a:off x="4676829" y="2424800"/>
            <a:ext cx="697627" cy="400110"/>
          </a:xfrm>
          <a:prstGeom prst="rect">
            <a:avLst/>
          </a:prstGeom>
          <a:noFill/>
        </p:spPr>
        <p:txBody>
          <a:bodyPr wrap="none" rtlCol="0">
            <a:spAutoFit/>
          </a:bodyPr>
          <a:lstStyle/>
          <a:p>
            <a:r>
              <a:rPr kumimoji="1" lang="ja-JP" altLang="en-US" sz="2000" b="1" dirty="0"/>
              <a:t>状況</a:t>
            </a:r>
          </a:p>
        </p:txBody>
      </p:sp>
      <p:cxnSp>
        <p:nvCxnSpPr>
          <p:cNvPr id="16" name="直線コネクタ 15">
            <a:extLst>
              <a:ext uri="{FF2B5EF4-FFF2-40B4-BE49-F238E27FC236}">
                <a16:creationId xmlns:a16="http://schemas.microsoft.com/office/drawing/2014/main" id="{C33B81BC-C855-47CB-BE29-7F967020CE1B}"/>
              </a:ext>
            </a:extLst>
          </p:cNvPr>
          <p:cNvCxnSpPr>
            <a:cxnSpLocks/>
          </p:cNvCxnSpPr>
          <p:nvPr/>
        </p:nvCxnSpPr>
        <p:spPr>
          <a:xfrm flipH="1" flipV="1">
            <a:off x="551613" y="2908991"/>
            <a:ext cx="11030317" cy="761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156F675-4648-45E9-8ED9-40571825B746}"/>
              </a:ext>
            </a:extLst>
          </p:cNvPr>
          <p:cNvSpPr txBox="1"/>
          <p:nvPr/>
        </p:nvSpPr>
        <p:spPr>
          <a:xfrm>
            <a:off x="8783582" y="3176645"/>
            <a:ext cx="1980029" cy="400110"/>
          </a:xfrm>
          <a:prstGeom prst="rect">
            <a:avLst/>
          </a:prstGeom>
          <a:noFill/>
        </p:spPr>
        <p:txBody>
          <a:bodyPr wrap="none" rtlCol="0">
            <a:spAutoFit/>
          </a:bodyPr>
          <a:lstStyle/>
          <a:p>
            <a:r>
              <a:rPr kumimoji="1" lang="ja-JP" altLang="en-US" sz="2000" dirty="0">
                <a:solidFill>
                  <a:schemeClr val="bg1">
                    <a:lumMod val="50000"/>
                  </a:schemeClr>
                </a:solidFill>
              </a:rPr>
              <a:t>多目的最適化？</a:t>
            </a:r>
          </a:p>
        </p:txBody>
      </p:sp>
      <p:sp>
        <p:nvSpPr>
          <p:cNvPr id="21" name="テキスト ボックス 20">
            <a:extLst>
              <a:ext uri="{FF2B5EF4-FFF2-40B4-BE49-F238E27FC236}">
                <a16:creationId xmlns:a16="http://schemas.microsoft.com/office/drawing/2014/main" id="{F3CC3692-7733-40DB-BA69-D78BA91B65CD}"/>
              </a:ext>
            </a:extLst>
          </p:cNvPr>
          <p:cNvSpPr txBox="1"/>
          <p:nvPr/>
        </p:nvSpPr>
        <p:spPr>
          <a:xfrm>
            <a:off x="3989196" y="3308578"/>
            <a:ext cx="2031325" cy="369332"/>
          </a:xfrm>
          <a:prstGeom prst="rect">
            <a:avLst/>
          </a:prstGeom>
          <a:noFill/>
        </p:spPr>
        <p:txBody>
          <a:bodyPr wrap="none" rtlCol="0">
            <a:spAutoFit/>
          </a:bodyPr>
          <a:lstStyle/>
          <a:p>
            <a:r>
              <a:rPr kumimoji="1" lang="ja-JP" altLang="en-US" dirty="0"/>
              <a:t>博士課程進学予定</a:t>
            </a:r>
          </a:p>
        </p:txBody>
      </p:sp>
      <p:sp>
        <p:nvSpPr>
          <p:cNvPr id="28" name="テキスト ボックス 27">
            <a:extLst>
              <a:ext uri="{FF2B5EF4-FFF2-40B4-BE49-F238E27FC236}">
                <a16:creationId xmlns:a16="http://schemas.microsoft.com/office/drawing/2014/main" id="{79A085FF-F4DA-402A-B930-78FC72FC22B9}"/>
              </a:ext>
            </a:extLst>
          </p:cNvPr>
          <p:cNvSpPr txBox="1"/>
          <p:nvPr/>
        </p:nvSpPr>
        <p:spPr>
          <a:xfrm>
            <a:off x="8842298" y="4141833"/>
            <a:ext cx="1862596" cy="369332"/>
          </a:xfrm>
          <a:prstGeom prst="rect">
            <a:avLst/>
          </a:prstGeom>
          <a:noFill/>
        </p:spPr>
        <p:txBody>
          <a:bodyPr wrap="square" rtlCol="0">
            <a:spAutoFit/>
          </a:bodyPr>
          <a:lstStyle/>
          <a:p>
            <a:pPr algn="ctr"/>
            <a:r>
              <a:rPr kumimoji="1" lang="ja-JP" altLang="en-US" dirty="0"/>
              <a:t>近傍生成</a:t>
            </a:r>
          </a:p>
        </p:txBody>
      </p:sp>
      <p:sp>
        <p:nvSpPr>
          <p:cNvPr id="29" name="テキスト ボックス 28">
            <a:extLst>
              <a:ext uri="{FF2B5EF4-FFF2-40B4-BE49-F238E27FC236}">
                <a16:creationId xmlns:a16="http://schemas.microsoft.com/office/drawing/2014/main" id="{667BC34E-DE05-498A-9E2B-258BC68B17AA}"/>
              </a:ext>
            </a:extLst>
          </p:cNvPr>
          <p:cNvSpPr txBox="1"/>
          <p:nvPr/>
        </p:nvSpPr>
        <p:spPr>
          <a:xfrm>
            <a:off x="3725457" y="4109452"/>
            <a:ext cx="2558804" cy="369332"/>
          </a:xfrm>
          <a:prstGeom prst="rect">
            <a:avLst/>
          </a:prstGeom>
          <a:noFill/>
        </p:spPr>
        <p:txBody>
          <a:bodyPr wrap="square" rtlCol="0">
            <a:spAutoFit/>
          </a:bodyPr>
          <a:lstStyle/>
          <a:p>
            <a:pPr algn="ctr"/>
            <a:r>
              <a:rPr kumimoji="1" lang="ja-JP" altLang="en-US" dirty="0"/>
              <a:t>修士課程進学予定</a:t>
            </a:r>
            <a:endParaRPr kumimoji="1" lang="en-US" altLang="ja-JP" dirty="0"/>
          </a:p>
        </p:txBody>
      </p:sp>
      <p:cxnSp>
        <p:nvCxnSpPr>
          <p:cNvPr id="30" name="直線コネクタ 29">
            <a:extLst>
              <a:ext uri="{FF2B5EF4-FFF2-40B4-BE49-F238E27FC236}">
                <a16:creationId xmlns:a16="http://schemas.microsoft.com/office/drawing/2014/main" id="{69F7D3EC-A30E-4D8B-9DFB-917DA55FB692}"/>
              </a:ext>
            </a:extLst>
          </p:cNvPr>
          <p:cNvCxnSpPr>
            <a:cxnSpLocks/>
          </p:cNvCxnSpPr>
          <p:nvPr/>
        </p:nvCxnSpPr>
        <p:spPr>
          <a:xfrm>
            <a:off x="7881170" y="2445628"/>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09"/>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2.2 </a:t>
            </a:r>
            <a:r>
              <a:rPr kumimoji="1" lang="ja-JP" altLang="en-US" sz="1600" b="1" dirty="0">
                <a:solidFill>
                  <a:schemeClr val="bg1"/>
                </a:solidFill>
              </a:rPr>
              <a:t>体制</a:t>
            </a:r>
          </a:p>
        </p:txBody>
      </p:sp>
      <p:sp>
        <p:nvSpPr>
          <p:cNvPr id="15" name="テキスト ボックス 14">
            <a:extLst>
              <a:ext uri="{FF2B5EF4-FFF2-40B4-BE49-F238E27FC236}">
                <a16:creationId xmlns:a16="http://schemas.microsoft.com/office/drawing/2014/main" id="{3896AE91-2FC7-4F87-8D34-BEFE4391D68C}"/>
              </a:ext>
            </a:extLst>
          </p:cNvPr>
          <p:cNvSpPr txBox="1"/>
          <p:nvPr/>
        </p:nvSpPr>
        <p:spPr>
          <a:xfrm>
            <a:off x="576190" y="3311227"/>
            <a:ext cx="1736373" cy="400110"/>
          </a:xfrm>
          <a:prstGeom prst="rect">
            <a:avLst/>
          </a:prstGeom>
          <a:noFill/>
        </p:spPr>
        <p:txBody>
          <a:bodyPr wrap="none" rtlCol="0">
            <a:spAutoFit/>
          </a:bodyPr>
          <a:lstStyle/>
          <a:p>
            <a:pPr algn="ctr"/>
            <a:r>
              <a:rPr kumimoji="1" lang="ja-JP" altLang="en-US" sz="2000" dirty="0"/>
              <a:t>安田君</a:t>
            </a:r>
            <a:r>
              <a:rPr kumimoji="1" lang="ja-JP" altLang="en-US" dirty="0"/>
              <a:t>（</a:t>
            </a:r>
            <a:r>
              <a:rPr kumimoji="1" lang="en-US" altLang="ja-JP" dirty="0"/>
              <a:t>M2</a:t>
            </a:r>
            <a:r>
              <a:rPr kumimoji="1" lang="ja-JP" altLang="en-US" dirty="0"/>
              <a:t>）</a:t>
            </a:r>
            <a:endParaRPr kumimoji="1" lang="ja-JP" altLang="en-US" sz="2000" dirty="0"/>
          </a:p>
        </p:txBody>
      </p:sp>
      <p:sp>
        <p:nvSpPr>
          <p:cNvPr id="17" name="テキスト ボックス 16">
            <a:extLst>
              <a:ext uri="{FF2B5EF4-FFF2-40B4-BE49-F238E27FC236}">
                <a16:creationId xmlns:a16="http://schemas.microsoft.com/office/drawing/2014/main" id="{4578FA29-9645-4FFF-8653-278E802CA808}"/>
              </a:ext>
            </a:extLst>
          </p:cNvPr>
          <p:cNvSpPr txBox="1"/>
          <p:nvPr/>
        </p:nvSpPr>
        <p:spPr>
          <a:xfrm>
            <a:off x="595424" y="4109452"/>
            <a:ext cx="1697902" cy="400110"/>
          </a:xfrm>
          <a:prstGeom prst="rect">
            <a:avLst/>
          </a:prstGeom>
          <a:noFill/>
        </p:spPr>
        <p:txBody>
          <a:bodyPr wrap="none" rtlCol="0">
            <a:spAutoFit/>
          </a:bodyPr>
          <a:lstStyle/>
          <a:p>
            <a:pPr algn="ctr"/>
            <a:r>
              <a:rPr kumimoji="1" lang="ja-JP" altLang="en-US" sz="2000" dirty="0"/>
              <a:t>佐藤君</a:t>
            </a:r>
            <a:r>
              <a:rPr kumimoji="1" lang="ja-JP" altLang="en-US" dirty="0"/>
              <a:t>（</a:t>
            </a:r>
            <a:r>
              <a:rPr kumimoji="1" lang="en-US" altLang="ja-JP" dirty="0"/>
              <a:t>B4</a:t>
            </a:r>
            <a:r>
              <a:rPr kumimoji="1" lang="ja-JP" altLang="en-US" dirty="0"/>
              <a:t>）</a:t>
            </a:r>
            <a:endParaRPr kumimoji="1" lang="ja-JP" altLang="en-US" sz="2000" dirty="0"/>
          </a:p>
        </p:txBody>
      </p:sp>
      <p:sp>
        <p:nvSpPr>
          <p:cNvPr id="18" name="テキスト ボックス 17">
            <a:extLst>
              <a:ext uri="{FF2B5EF4-FFF2-40B4-BE49-F238E27FC236}">
                <a16:creationId xmlns:a16="http://schemas.microsoft.com/office/drawing/2014/main" id="{49C812F0-F691-4BE0-9A63-0F76A810131F}"/>
              </a:ext>
            </a:extLst>
          </p:cNvPr>
          <p:cNvSpPr txBox="1"/>
          <p:nvPr/>
        </p:nvSpPr>
        <p:spPr>
          <a:xfrm>
            <a:off x="576188" y="5016380"/>
            <a:ext cx="1736374" cy="400110"/>
          </a:xfrm>
          <a:prstGeom prst="rect">
            <a:avLst/>
          </a:prstGeom>
          <a:noFill/>
        </p:spPr>
        <p:txBody>
          <a:bodyPr wrap="none" rtlCol="0">
            <a:spAutoFit/>
          </a:bodyPr>
          <a:lstStyle/>
          <a:p>
            <a:pPr algn="ctr"/>
            <a:r>
              <a:rPr kumimoji="1" lang="ja-JP" altLang="en-US" sz="2000" dirty="0"/>
              <a:t>小嶋君</a:t>
            </a:r>
            <a:r>
              <a:rPr kumimoji="1" lang="ja-JP" altLang="en-US" dirty="0"/>
              <a:t>（</a:t>
            </a:r>
            <a:r>
              <a:rPr kumimoji="1" lang="en-US" altLang="ja-JP" dirty="0"/>
              <a:t>M1</a:t>
            </a:r>
            <a:r>
              <a:rPr kumimoji="1" lang="ja-JP" altLang="en-US" dirty="0"/>
              <a:t>）</a:t>
            </a:r>
            <a:endParaRPr kumimoji="1" lang="ja-JP" altLang="en-US" sz="2000" dirty="0"/>
          </a:p>
        </p:txBody>
      </p:sp>
      <p:sp>
        <p:nvSpPr>
          <p:cNvPr id="20" name="テキスト ボックス 19">
            <a:extLst>
              <a:ext uri="{FF2B5EF4-FFF2-40B4-BE49-F238E27FC236}">
                <a16:creationId xmlns:a16="http://schemas.microsoft.com/office/drawing/2014/main" id="{36720D3A-C768-41F2-8C68-545ADC2E5563}"/>
              </a:ext>
            </a:extLst>
          </p:cNvPr>
          <p:cNvSpPr txBox="1"/>
          <p:nvPr/>
        </p:nvSpPr>
        <p:spPr>
          <a:xfrm>
            <a:off x="8552749" y="3549860"/>
            <a:ext cx="2441694" cy="338554"/>
          </a:xfrm>
          <a:prstGeom prst="rect">
            <a:avLst/>
          </a:prstGeom>
          <a:noFill/>
        </p:spPr>
        <p:txBody>
          <a:bodyPr wrap="none" rtlCol="0">
            <a:spAutoFit/>
          </a:bodyPr>
          <a:lstStyle/>
          <a:p>
            <a:r>
              <a:rPr kumimoji="1" lang="ja-JP" altLang="en-US" sz="1600" dirty="0"/>
              <a:t>ただし、後輩サポートは継続</a:t>
            </a:r>
          </a:p>
        </p:txBody>
      </p:sp>
      <p:sp>
        <p:nvSpPr>
          <p:cNvPr id="22" name="テキスト ボックス 21">
            <a:extLst>
              <a:ext uri="{FF2B5EF4-FFF2-40B4-BE49-F238E27FC236}">
                <a16:creationId xmlns:a16="http://schemas.microsoft.com/office/drawing/2014/main" id="{EE7889DB-18A5-4690-A7B0-EDEB2DD59DEB}"/>
              </a:ext>
            </a:extLst>
          </p:cNvPr>
          <p:cNvSpPr txBox="1"/>
          <p:nvPr/>
        </p:nvSpPr>
        <p:spPr>
          <a:xfrm>
            <a:off x="8842298" y="4976626"/>
            <a:ext cx="1862596" cy="369332"/>
          </a:xfrm>
          <a:prstGeom prst="rect">
            <a:avLst/>
          </a:prstGeom>
          <a:noFill/>
        </p:spPr>
        <p:txBody>
          <a:bodyPr wrap="square" rtlCol="0">
            <a:spAutoFit/>
          </a:bodyPr>
          <a:lstStyle/>
          <a:p>
            <a:pPr algn="ctr"/>
            <a:r>
              <a:rPr kumimoji="1" lang="ja-JP" altLang="en-US" dirty="0"/>
              <a:t>制約対処法？</a:t>
            </a:r>
          </a:p>
        </p:txBody>
      </p:sp>
      <p:sp>
        <p:nvSpPr>
          <p:cNvPr id="23" name="テキスト ボックス 22">
            <a:extLst>
              <a:ext uri="{FF2B5EF4-FFF2-40B4-BE49-F238E27FC236}">
                <a16:creationId xmlns:a16="http://schemas.microsoft.com/office/drawing/2014/main" id="{BC35402E-CC0A-45D6-B399-8EBEB0F5306D}"/>
              </a:ext>
            </a:extLst>
          </p:cNvPr>
          <p:cNvSpPr txBox="1"/>
          <p:nvPr/>
        </p:nvSpPr>
        <p:spPr>
          <a:xfrm>
            <a:off x="2918364" y="5224644"/>
            <a:ext cx="4478542" cy="338554"/>
          </a:xfrm>
          <a:prstGeom prst="rect">
            <a:avLst/>
          </a:prstGeom>
          <a:noFill/>
        </p:spPr>
        <p:txBody>
          <a:bodyPr wrap="square" rtlCol="0">
            <a:spAutoFit/>
          </a:bodyPr>
          <a:lstStyle/>
          <a:p>
            <a:pPr algn="ctr"/>
            <a:r>
              <a:rPr kumimoji="1" lang="ja-JP" altLang="en-US" sz="1600" dirty="0"/>
              <a:t>本人が興味を持てば、</a:t>
            </a:r>
            <a:r>
              <a:rPr kumimoji="1" lang="en-US" altLang="ja-JP" sz="1600" dirty="0"/>
              <a:t>4</a:t>
            </a:r>
            <a:r>
              <a:rPr kumimoji="1" lang="ja-JP" altLang="en-US" sz="1600" dirty="0"/>
              <a:t>月から担当してもらう</a:t>
            </a:r>
            <a:endParaRPr kumimoji="1" lang="en-US" altLang="ja-JP" sz="1600" dirty="0"/>
          </a:p>
        </p:txBody>
      </p:sp>
      <p:sp>
        <p:nvSpPr>
          <p:cNvPr id="24" name="テキスト ボックス 23">
            <a:extLst>
              <a:ext uri="{FF2B5EF4-FFF2-40B4-BE49-F238E27FC236}">
                <a16:creationId xmlns:a16="http://schemas.microsoft.com/office/drawing/2014/main" id="{CE3DDA8C-E809-4D43-812E-E0701968B583}"/>
              </a:ext>
            </a:extLst>
          </p:cNvPr>
          <p:cNvSpPr txBox="1"/>
          <p:nvPr/>
        </p:nvSpPr>
        <p:spPr>
          <a:xfrm>
            <a:off x="2584676" y="4886090"/>
            <a:ext cx="5091143" cy="338554"/>
          </a:xfrm>
          <a:prstGeom prst="rect">
            <a:avLst/>
          </a:prstGeom>
          <a:noFill/>
        </p:spPr>
        <p:txBody>
          <a:bodyPr wrap="square" rtlCol="0">
            <a:spAutoFit/>
          </a:bodyPr>
          <a:lstStyle/>
          <a:p>
            <a:pPr algn="ctr"/>
            <a:r>
              <a:rPr kumimoji="1" lang="en-US" altLang="ja-JP" sz="1600" dirty="0"/>
              <a:t>10</a:t>
            </a:r>
            <a:r>
              <a:rPr kumimoji="1" lang="ja-JP" altLang="en-US" sz="1600" dirty="0"/>
              <a:t>月～</a:t>
            </a:r>
            <a:r>
              <a:rPr kumimoji="1" lang="en-US" altLang="ja-JP" sz="1600" dirty="0"/>
              <a:t>3</a:t>
            </a:r>
            <a:r>
              <a:rPr kumimoji="1" lang="ja-JP" altLang="en-US" sz="1600" dirty="0"/>
              <a:t>月は多目的テーマで学会発表したが、かなり暫定的</a:t>
            </a:r>
            <a:endParaRPr kumimoji="1" lang="en-US" altLang="ja-JP" sz="1600" dirty="0"/>
          </a:p>
        </p:txBody>
      </p:sp>
      <p:sp>
        <p:nvSpPr>
          <p:cNvPr id="26" name="テキスト ボックス 25">
            <a:extLst>
              <a:ext uri="{FF2B5EF4-FFF2-40B4-BE49-F238E27FC236}">
                <a16:creationId xmlns:a16="http://schemas.microsoft.com/office/drawing/2014/main" id="{DDDF7E4C-27F8-47A7-9480-64588854383A}"/>
              </a:ext>
            </a:extLst>
          </p:cNvPr>
          <p:cNvSpPr txBox="1"/>
          <p:nvPr/>
        </p:nvSpPr>
        <p:spPr>
          <a:xfrm>
            <a:off x="926925" y="2445388"/>
            <a:ext cx="1047082" cy="400110"/>
          </a:xfrm>
          <a:prstGeom prst="rect">
            <a:avLst/>
          </a:prstGeom>
          <a:noFill/>
        </p:spPr>
        <p:txBody>
          <a:bodyPr wrap="none" rtlCol="0">
            <a:spAutoFit/>
          </a:bodyPr>
          <a:lstStyle/>
          <a:p>
            <a:r>
              <a:rPr kumimoji="1" lang="ja-JP" altLang="en-US" sz="2000" b="1" dirty="0"/>
              <a:t>メンバー</a:t>
            </a:r>
          </a:p>
        </p:txBody>
      </p:sp>
      <p:sp>
        <p:nvSpPr>
          <p:cNvPr id="27" name="吹き出し: 角を丸めた四角形 26">
            <a:extLst>
              <a:ext uri="{FF2B5EF4-FFF2-40B4-BE49-F238E27FC236}">
                <a16:creationId xmlns:a16="http://schemas.microsoft.com/office/drawing/2014/main" id="{2AE8B781-7112-41FA-8F89-58A4D681F278}"/>
              </a:ext>
            </a:extLst>
          </p:cNvPr>
          <p:cNvSpPr/>
          <p:nvPr/>
        </p:nvSpPr>
        <p:spPr>
          <a:xfrm>
            <a:off x="9233593" y="5446216"/>
            <a:ext cx="2348337" cy="300064"/>
          </a:xfrm>
          <a:prstGeom prst="wedgeRoundRectCallout">
            <a:avLst>
              <a:gd name="adj1" fmla="val 2919"/>
              <a:gd name="adj2" fmla="val -10575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もし難しければ、熊谷が担当</a:t>
            </a:r>
          </a:p>
        </p:txBody>
      </p:sp>
      <p:sp>
        <p:nvSpPr>
          <p:cNvPr id="32" name="吹き出し: 角を丸めた四角形 31">
            <a:extLst>
              <a:ext uri="{FF2B5EF4-FFF2-40B4-BE49-F238E27FC236}">
                <a16:creationId xmlns:a16="http://schemas.microsoft.com/office/drawing/2014/main" id="{8B626C4C-63B2-4C51-8D7A-5F232019D987}"/>
              </a:ext>
            </a:extLst>
          </p:cNvPr>
          <p:cNvSpPr/>
          <p:nvPr/>
        </p:nvSpPr>
        <p:spPr>
          <a:xfrm>
            <a:off x="3672184" y="5760325"/>
            <a:ext cx="2348337" cy="300064"/>
          </a:xfrm>
          <a:prstGeom prst="wedgeRoundRectCallout">
            <a:avLst>
              <a:gd name="adj1" fmla="val 2919"/>
              <a:gd name="adj2" fmla="val -10575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3</a:t>
            </a:r>
            <a:r>
              <a:rPr lang="ja-JP" altLang="en-US" sz="1400" dirty="0"/>
              <a:t>月</a:t>
            </a:r>
            <a:r>
              <a:rPr lang="en-US" altLang="ja-JP" sz="1400" dirty="0"/>
              <a:t>3</a:t>
            </a:r>
            <a:r>
              <a:rPr lang="ja-JP" altLang="en-US" sz="1400" dirty="0"/>
              <a:t>日に会話予定</a:t>
            </a:r>
          </a:p>
        </p:txBody>
      </p:sp>
    </p:spTree>
    <p:extLst>
      <p:ext uri="{BB962C8B-B14F-4D97-AF65-F5344CB8AC3E}">
        <p14:creationId xmlns:p14="http://schemas.microsoft.com/office/powerpoint/2010/main" val="316410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FY22</a:t>
            </a:r>
            <a:r>
              <a:rPr lang="ja-JP" altLang="en-US" dirty="0"/>
              <a:t>上期スケジュール（</a:t>
            </a:r>
            <a:r>
              <a:rPr lang="en-US" altLang="ja-JP" dirty="0"/>
              <a:t>3</a:t>
            </a:r>
            <a:r>
              <a:rPr lang="ja-JP" altLang="en-US" dirty="0"/>
              <a:t>月</a:t>
            </a:r>
            <a:r>
              <a:rPr lang="en-US" altLang="ja-JP" dirty="0"/>
              <a:t>2</a:t>
            </a:r>
            <a:r>
              <a:rPr lang="ja-JP" altLang="en-US" dirty="0"/>
              <a:t>日時点）</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42197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まだ表として出していないが、大まかに下記の予定。</a:t>
            </a:r>
            <a:endParaRPr lang="en-US" altLang="ja-JP" sz="2800" dirty="0"/>
          </a:p>
          <a:p>
            <a:pPr lvl="1">
              <a:defRPr/>
            </a:pPr>
            <a:r>
              <a:rPr lang="ja-JP" altLang="en-US" sz="2400" dirty="0"/>
              <a:t>佐藤君（近傍生成）：</a:t>
            </a:r>
            <a:r>
              <a:rPr lang="en-US" altLang="ja-JP" sz="2400" dirty="0"/>
              <a:t>3</a:t>
            </a:r>
            <a:r>
              <a:rPr lang="ja-JP" altLang="en-US" sz="2400" dirty="0"/>
              <a:t>～</a:t>
            </a:r>
            <a:r>
              <a:rPr lang="en-US" altLang="ja-JP" sz="2400" dirty="0"/>
              <a:t>5</a:t>
            </a:r>
            <a:r>
              <a:rPr lang="ja-JP" altLang="en-US" sz="2400" dirty="0"/>
              <a:t>か月</a:t>
            </a:r>
            <a:endParaRPr lang="en-US" altLang="ja-JP" sz="2400" dirty="0"/>
          </a:p>
          <a:p>
            <a:pPr lvl="1">
              <a:defRPr/>
            </a:pPr>
            <a:r>
              <a:rPr lang="ja-JP" altLang="en-US" sz="2400" dirty="0"/>
              <a:t>小嶋君（制約対処法）：</a:t>
            </a:r>
            <a:r>
              <a:rPr lang="en-US" altLang="ja-JP" sz="2400" dirty="0"/>
              <a:t>3</a:t>
            </a:r>
            <a:r>
              <a:rPr lang="ja-JP" altLang="en-US" sz="2400" dirty="0"/>
              <a:t>～</a:t>
            </a:r>
            <a:r>
              <a:rPr lang="en-US" altLang="ja-JP" sz="2400" dirty="0"/>
              <a:t>5</a:t>
            </a:r>
            <a:r>
              <a:rPr lang="ja-JP" altLang="en-US" sz="2400" dirty="0"/>
              <a:t>か月</a:t>
            </a:r>
            <a:endParaRPr lang="en-US" altLang="ja-JP" sz="2400" dirty="0"/>
          </a:p>
          <a:p>
            <a:pPr lvl="1">
              <a:defRPr/>
            </a:pPr>
            <a:r>
              <a:rPr lang="ja-JP" altLang="en-US" sz="2400" dirty="0"/>
              <a:t>熊谷（合体アルゴリズム評価）：</a:t>
            </a:r>
            <a:r>
              <a:rPr lang="en-US" altLang="ja-JP" sz="2400" dirty="0"/>
              <a:t>1</a:t>
            </a:r>
            <a:r>
              <a:rPr lang="ja-JP" altLang="en-US" sz="2400" dirty="0"/>
              <a:t>か月半</a:t>
            </a:r>
            <a:endParaRPr lang="en-US" altLang="ja-JP" sz="2400" dirty="0"/>
          </a:p>
          <a:p>
            <a:pPr lvl="1">
              <a:defRPr/>
            </a:pPr>
            <a:r>
              <a:rPr lang="ja-JP" altLang="en-US" sz="2400" dirty="0"/>
              <a:t>熊谷（スケジューリング問題評価）：</a:t>
            </a:r>
            <a:r>
              <a:rPr lang="en-US" altLang="ja-JP" sz="2400" dirty="0"/>
              <a:t>2</a:t>
            </a:r>
            <a:r>
              <a:rPr lang="ja-JP" altLang="en-US" sz="2400" dirty="0"/>
              <a:t>か月</a:t>
            </a:r>
            <a:endParaRPr lang="en-US" altLang="ja-JP" sz="2400" dirty="0"/>
          </a:p>
          <a:p>
            <a:pPr>
              <a:defRPr/>
            </a:pPr>
            <a:r>
              <a:rPr lang="en-US" altLang="ja-JP" sz="2800" dirty="0"/>
              <a:t>3</a:t>
            </a:r>
            <a:r>
              <a:rPr lang="ja-JP" altLang="en-US" sz="2800" dirty="0"/>
              <a:t>月中に学生と会話し、先生への報告会までに改めて引き直す。</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2.3 </a:t>
            </a:r>
            <a:r>
              <a:rPr kumimoji="1" lang="ja-JP" altLang="en-US" sz="1600" b="1" dirty="0">
                <a:solidFill>
                  <a:schemeClr val="bg1"/>
                </a:solidFill>
              </a:rPr>
              <a:t>スケジュール</a:t>
            </a:r>
          </a:p>
        </p:txBody>
      </p:sp>
    </p:spTree>
    <p:extLst>
      <p:ext uri="{BB962C8B-B14F-4D97-AF65-F5344CB8AC3E}">
        <p14:creationId xmlns:p14="http://schemas.microsoft.com/office/powerpoint/2010/main" val="2282121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6" name="テキスト プレースホルダー 5">
            <a:extLst>
              <a:ext uri="{FF2B5EF4-FFF2-40B4-BE49-F238E27FC236}">
                <a16:creationId xmlns:a16="http://schemas.microsoft.com/office/drawing/2014/main" id="{2B6C257B-44D0-4D8E-97C1-E3D93A6367C8}"/>
              </a:ext>
            </a:extLst>
          </p:cNvPr>
          <p:cNvSpPr>
            <a:spLocks noGrp="1"/>
          </p:cNvSpPr>
          <p:nvPr>
            <p:ph type="body" sz="quarter" idx="11"/>
          </p:nvPr>
        </p:nvSpPr>
        <p:spPr>
          <a:xfrm>
            <a:off x="517055" y="901759"/>
            <a:ext cx="11341887" cy="2442076"/>
          </a:xfrm>
        </p:spPr>
        <p:txBody>
          <a:bodyPr/>
          <a:lstStyle/>
          <a:p>
            <a:r>
              <a:rPr lang="ja-JP" altLang="en-US" sz="2800" dirty="0"/>
              <a:t>今年度は、アルゴリズムの更なる性能評価・改良を進めた結果、課題を深堀でき、道具が少しずつ整えられ始めた。</a:t>
            </a:r>
            <a:endParaRPr lang="en-US" altLang="ja-JP" sz="2800" dirty="0"/>
          </a:p>
          <a:p>
            <a:r>
              <a:rPr lang="ja-JP" altLang="en-US" sz="2800" dirty="0"/>
              <a:t>来年度は、開発目標達成に対する課題について、都立大の協力を得ながら、別々のアプローチを前進させて、総合的・多面的な解決を図ることが必要だと考えられる。</a:t>
            </a:r>
            <a:endParaRPr lang="en-US" altLang="ja-JP" sz="2800" dirty="0"/>
          </a:p>
        </p:txBody>
      </p:sp>
    </p:spTree>
    <p:extLst>
      <p:ext uri="{BB962C8B-B14F-4D97-AF65-F5344CB8AC3E}">
        <p14:creationId xmlns:p14="http://schemas.microsoft.com/office/powerpoint/2010/main" val="1904738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コンテンツ プレースホルダー 6">
            <a:extLst>
              <a:ext uri="{FF2B5EF4-FFF2-40B4-BE49-F238E27FC236}">
                <a16:creationId xmlns:a16="http://schemas.microsoft.com/office/drawing/2014/main" id="{FDC934FA-28D5-4ECE-AE5A-C842CD1A55FB}"/>
              </a:ext>
            </a:extLst>
          </p:cNvPr>
          <p:cNvGraphicFramePr>
            <a:graphicFrameLocks/>
          </p:cNvGraphicFramePr>
          <p:nvPr>
            <p:extLst>
              <p:ext uri="{D42A27DB-BD31-4B8C-83A1-F6EECF244321}">
                <p14:modId xmlns:p14="http://schemas.microsoft.com/office/powerpoint/2010/main" val="548733204"/>
              </p:ext>
            </p:extLst>
          </p:nvPr>
        </p:nvGraphicFramePr>
        <p:xfrm>
          <a:off x="9287309" y="875266"/>
          <a:ext cx="2480931" cy="4979397"/>
        </p:xfrm>
        <a:graphic>
          <a:graphicData uri="http://schemas.openxmlformats.org/drawingml/2006/table">
            <a:tbl>
              <a:tblPr firstRow="1" bandRow="1">
                <a:tableStyleId>{69012ECD-51FC-41F1-AA8D-1B2483CD663E}</a:tableStyleId>
              </a:tblPr>
              <a:tblGrid>
                <a:gridCol w="826977">
                  <a:extLst>
                    <a:ext uri="{9D8B030D-6E8A-4147-A177-3AD203B41FA5}">
                      <a16:colId xmlns:a16="http://schemas.microsoft.com/office/drawing/2014/main" val="3529544664"/>
                    </a:ext>
                  </a:extLst>
                </a:gridCol>
                <a:gridCol w="826977">
                  <a:extLst>
                    <a:ext uri="{9D8B030D-6E8A-4147-A177-3AD203B41FA5}">
                      <a16:colId xmlns:a16="http://schemas.microsoft.com/office/drawing/2014/main" val="2711274151"/>
                    </a:ext>
                  </a:extLst>
                </a:gridCol>
                <a:gridCol w="826977">
                  <a:extLst>
                    <a:ext uri="{9D8B030D-6E8A-4147-A177-3AD203B41FA5}">
                      <a16:colId xmlns:a16="http://schemas.microsoft.com/office/drawing/2014/main" val="3286343344"/>
                    </a:ext>
                  </a:extLst>
                </a:gridCol>
              </a:tblGrid>
              <a:tr h="371065">
                <a:tc gridSpan="3">
                  <a:txBody>
                    <a:bodyPr/>
                    <a:lstStyle/>
                    <a:p>
                      <a:pPr algn="ctr"/>
                      <a:r>
                        <a:rPr kumimoji="1" lang="en-US" altLang="ja-JP" dirty="0"/>
                        <a:t>2022</a:t>
                      </a:r>
                      <a:r>
                        <a:rPr kumimoji="1" lang="ja-JP" altLang="en-US" dirty="0"/>
                        <a:t>年度</a:t>
                      </a:r>
                    </a:p>
                  </a:txBody>
                  <a:tcPr>
                    <a:lnL w="12700" cap="flat" cmpd="sng" algn="ctr">
                      <a:solidFill>
                        <a:schemeClr val="bg1"/>
                      </a:solidFill>
                      <a:prstDash val="solid"/>
                      <a:round/>
                      <a:headEnd type="none" w="med" len="med"/>
                      <a:tailEnd type="none" w="med" len="med"/>
                    </a:ln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979225261"/>
                  </a:ext>
                </a:extLst>
              </a:tr>
              <a:tr h="340143">
                <a:tc>
                  <a:txBody>
                    <a:bodyPr/>
                    <a:lstStyle/>
                    <a:p>
                      <a:pPr algn="ctr"/>
                      <a:r>
                        <a:rPr kumimoji="1" lang="en-US" altLang="ja-JP" sz="1600" dirty="0"/>
                        <a:t>4</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6</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053929643"/>
                  </a:ext>
                </a:extLst>
              </a:tr>
              <a:tr h="503417">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081744908"/>
                  </a:ext>
                </a:extLst>
              </a:tr>
              <a:tr h="457151">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69714616"/>
                  </a:ext>
                </a:extLst>
              </a:tr>
              <a:tr h="673861">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108100157"/>
                  </a:ext>
                </a:extLst>
              </a:tr>
              <a:tr h="877920">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112419868"/>
                  </a:ext>
                </a:extLst>
              </a:tr>
              <a:tr h="877920">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193945662"/>
                  </a:ext>
                </a:extLst>
              </a:tr>
              <a:tr h="877920">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66453724"/>
                  </a:ext>
                </a:extLst>
              </a:tr>
            </a:tbl>
          </a:graphicData>
        </a:graphic>
      </p:graphicFrame>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lang="en-US" altLang="ja-JP" dirty="0"/>
              <a:t>FY21</a:t>
            </a:r>
            <a:r>
              <a:rPr lang="ja-JP" altLang="en-US" dirty="0"/>
              <a:t>下期スケジュール（</a:t>
            </a:r>
            <a:r>
              <a:rPr lang="en-US" altLang="ja-JP" dirty="0"/>
              <a:t>2</a:t>
            </a:r>
            <a:r>
              <a:rPr lang="ja-JP" altLang="en-US" dirty="0"/>
              <a:t>月</a:t>
            </a:r>
            <a:r>
              <a:rPr lang="en-US" altLang="ja-JP" dirty="0"/>
              <a:t>9</a:t>
            </a:r>
            <a:r>
              <a:rPr lang="ja-JP" altLang="en-US" dirty="0"/>
              <a:t>日時点）</a:t>
            </a:r>
            <a:endParaRPr kumimoji="1" lang="ja-JP" altLang="en-US" dirty="0"/>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graphicFrame>
        <p:nvGraphicFramePr>
          <p:cNvPr id="14" name="コンテンツ プレースホルダー 6">
            <a:extLst>
              <a:ext uri="{FF2B5EF4-FFF2-40B4-BE49-F238E27FC236}">
                <a16:creationId xmlns:a16="http://schemas.microsoft.com/office/drawing/2014/main" id="{8FCD7F87-6399-459D-A9FA-78A916A953A6}"/>
              </a:ext>
            </a:extLst>
          </p:cNvPr>
          <p:cNvGraphicFramePr>
            <a:graphicFrameLocks/>
          </p:cNvGraphicFramePr>
          <p:nvPr>
            <p:extLst>
              <p:ext uri="{D42A27DB-BD31-4B8C-83A1-F6EECF244321}">
                <p14:modId xmlns:p14="http://schemas.microsoft.com/office/powerpoint/2010/main" val="1543477263"/>
              </p:ext>
            </p:extLst>
          </p:nvPr>
        </p:nvGraphicFramePr>
        <p:xfrm>
          <a:off x="170114" y="878915"/>
          <a:ext cx="8516687" cy="4975749"/>
        </p:xfrm>
        <a:graphic>
          <a:graphicData uri="http://schemas.openxmlformats.org/drawingml/2006/table">
            <a:tbl>
              <a:tblPr firstRow="1" bandRow="1">
                <a:tableStyleId>{69012ECD-51FC-41F1-AA8D-1B2483CD663E}</a:tableStyleId>
              </a:tblPr>
              <a:tblGrid>
                <a:gridCol w="1073894">
                  <a:extLst>
                    <a:ext uri="{9D8B030D-6E8A-4147-A177-3AD203B41FA5}">
                      <a16:colId xmlns:a16="http://schemas.microsoft.com/office/drawing/2014/main" val="941395609"/>
                    </a:ext>
                  </a:extLst>
                </a:gridCol>
                <a:gridCol w="826977">
                  <a:extLst>
                    <a:ext uri="{9D8B030D-6E8A-4147-A177-3AD203B41FA5}">
                      <a16:colId xmlns:a16="http://schemas.microsoft.com/office/drawing/2014/main" val="3529544664"/>
                    </a:ext>
                  </a:extLst>
                </a:gridCol>
                <a:gridCol w="826977">
                  <a:extLst>
                    <a:ext uri="{9D8B030D-6E8A-4147-A177-3AD203B41FA5}">
                      <a16:colId xmlns:a16="http://schemas.microsoft.com/office/drawing/2014/main" val="2711274151"/>
                    </a:ext>
                  </a:extLst>
                </a:gridCol>
                <a:gridCol w="826977">
                  <a:extLst>
                    <a:ext uri="{9D8B030D-6E8A-4147-A177-3AD203B41FA5}">
                      <a16:colId xmlns:a16="http://schemas.microsoft.com/office/drawing/2014/main" val="3286343344"/>
                    </a:ext>
                  </a:extLst>
                </a:gridCol>
                <a:gridCol w="826977">
                  <a:extLst>
                    <a:ext uri="{9D8B030D-6E8A-4147-A177-3AD203B41FA5}">
                      <a16:colId xmlns:a16="http://schemas.microsoft.com/office/drawing/2014/main" val="381749300"/>
                    </a:ext>
                  </a:extLst>
                </a:gridCol>
                <a:gridCol w="826977">
                  <a:extLst>
                    <a:ext uri="{9D8B030D-6E8A-4147-A177-3AD203B41FA5}">
                      <a16:colId xmlns:a16="http://schemas.microsoft.com/office/drawing/2014/main" val="1142390088"/>
                    </a:ext>
                  </a:extLst>
                </a:gridCol>
                <a:gridCol w="826977">
                  <a:extLst>
                    <a:ext uri="{9D8B030D-6E8A-4147-A177-3AD203B41FA5}">
                      <a16:colId xmlns:a16="http://schemas.microsoft.com/office/drawing/2014/main" val="2133505942"/>
                    </a:ext>
                  </a:extLst>
                </a:gridCol>
                <a:gridCol w="826977">
                  <a:extLst>
                    <a:ext uri="{9D8B030D-6E8A-4147-A177-3AD203B41FA5}">
                      <a16:colId xmlns:a16="http://schemas.microsoft.com/office/drawing/2014/main" val="999822433"/>
                    </a:ext>
                  </a:extLst>
                </a:gridCol>
                <a:gridCol w="826977">
                  <a:extLst>
                    <a:ext uri="{9D8B030D-6E8A-4147-A177-3AD203B41FA5}">
                      <a16:colId xmlns:a16="http://schemas.microsoft.com/office/drawing/2014/main" val="2275549438"/>
                    </a:ext>
                  </a:extLst>
                </a:gridCol>
                <a:gridCol w="826977">
                  <a:extLst>
                    <a:ext uri="{9D8B030D-6E8A-4147-A177-3AD203B41FA5}">
                      <a16:colId xmlns:a16="http://schemas.microsoft.com/office/drawing/2014/main" val="4152064150"/>
                    </a:ext>
                  </a:extLst>
                </a:gridCol>
              </a:tblGrid>
              <a:tr h="318081">
                <a:tc rowSpan="2">
                  <a:txBody>
                    <a:bodyPr/>
                    <a:lstStyle/>
                    <a:p>
                      <a:pPr algn="ctr"/>
                      <a:r>
                        <a:rPr kumimoji="1" lang="ja-JP" altLang="en-US" sz="1600" dirty="0"/>
                        <a:t>項目</a:t>
                      </a:r>
                    </a:p>
                  </a:txBody>
                  <a:tcPr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gridSpan="9">
                  <a:txBody>
                    <a:bodyPr/>
                    <a:lstStyle/>
                    <a:p>
                      <a:pPr algn="ctr"/>
                      <a:r>
                        <a:rPr kumimoji="1" lang="en-US" altLang="ja-JP" dirty="0"/>
                        <a:t>2021</a:t>
                      </a:r>
                      <a:r>
                        <a:rPr kumimoji="1" lang="ja-JP" altLang="en-US" dirty="0"/>
                        <a:t>年度</a:t>
                      </a:r>
                    </a:p>
                  </a:txBody>
                  <a:tcPr>
                    <a:lnL w="12700" cap="flat" cmpd="sng" algn="ctr">
                      <a:solidFill>
                        <a:schemeClr val="bg1"/>
                      </a:solidFill>
                      <a:prstDash val="solid"/>
                      <a:round/>
                      <a:headEnd type="none" w="med" len="med"/>
                      <a:tailEnd type="none" w="med" len="med"/>
                    </a:ln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979225261"/>
                  </a:ext>
                </a:extLst>
              </a:tr>
              <a:tr h="304116">
                <a:tc vMerge="1">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1600" dirty="0"/>
                        <a:t>7</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9</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11</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12</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1</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2</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1600" dirty="0"/>
                        <a:t>3</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96219">
                <a:tc>
                  <a:txBody>
                    <a:bodyPr/>
                    <a:lstStyle/>
                    <a:p>
                      <a:pPr algn="ctr"/>
                      <a:r>
                        <a:rPr kumimoji="1" lang="ja-JP" altLang="en-US" sz="1400" dirty="0"/>
                        <a:t>規模見積り</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r h="450615">
                <a:tc>
                  <a:txBody>
                    <a:bodyPr/>
                    <a:lstStyle/>
                    <a:p>
                      <a:pPr algn="ctr"/>
                      <a:r>
                        <a:rPr kumimoji="1" lang="ja-JP" altLang="en-US" sz="1400" dirty="0"/>
                        <a:t>定式化</a:t>
                      </a:r>
                      <a:endParaRPr kumimoji="1" lang="en-US" altLang="ja-JP" sz="1400" dirty="0"/>
                    </a:p>
                    <a:p>
                      <a:pPr algn="ctr"/>
                      <a:r>
                        <a:rPr kumimoji="1" lang="ja-JP" altLang="en-US" sz="1400" dirty="0"/>
                        <a:t>テクニック</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269714616"/>
                  </a:ext>
                </a:extLst>
              </a:tr>
              <a:tr h="664226">
                <a:tc>
                  <a:txBody>
                    <a:bodyPr/>
                    <a:lstStyle/>
                    <a:p>
                      <a:pPr algn="ctr"/>
                      <a:r>
                        <a:rPr kumimoji="1" lang="ja-JP" altLang="en-US" sz="1400" dirty="0"/>
                        <a:t>計算環境</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08100157"/>
                  </a:ext>
                </a:extLst>
              </a:tr>
              <a:tr h="865368">
                <a:tc>
                  <a:txBody>
                    <a:bodyPr/>
                    <a:lstStyle/>
                    <a:p>
                      <a:pPr algn="ctr"/>
                      <a:r>
                        <a:rPr kumimoji="1" lang="ja-JP" altLang="en-US" sz="1400" dirty="0"/>
                        <a:t>近傍生成</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12419868"/>
                  </a:ext>
                </a:extLst>
              </a:tr>
              <a:tr h="865368">
                <a:tc>
                  <a:txBody>
                    <a:bodyPr/>
                    <a:lstStyle/>
                    <a:p>
                      <a:pPr algn="ctr"/>
                      <a:r>
                        <a:rPr kumimoji="1" lang="ja-JP" altLang="en-US" sz="1400" dirty="0"/>
                        <a:t>制約対処法</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93945662"/>
                  </a:ext>
                </a:extLst>
              </a:tr>
              <a:tr h="865368">
                <a:tc>
                  <a:txBody>
                    <a:bodyPr/>
                    <a:lstStyle/>
                    <a:p>
                      <a:pPr algn="ctr"/>
                      <a:r>
                        <a:rPr kumimoji="1" lang="ja-JP" altLang="en-US" sz="1400" dirty="0"/>
                        <a:t>分枝限定法の検証</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66453724"/>
                  </a:ext>
                </a:extLst>
              </a:tr>
            </a:tbl>
          </a:graphicData>
        </a:graphic>
      </p:graphicFrame>
      <p:cxnSp>
        <p:nvCxnSpPr>
          <p:cNvPr id="15" name="直線矢印コネクタ 14">
            <a:extLst>
              <a:ext uri="{FF2B5EF4-FFF2-40B4-BE49-F238E27FC236}">
                <a16:creationId xmlns:a16="http://schemas.microsoft.com/office/drawing/2014/main" id="{A57C42A4-810A-4E0B-B23A-6BEE050900C4}"/>
              </a:ext>
            </a:extLst>
          </p:cNvPr>
          <p:cNvCxnSpPr>
            <a:cxnSpLocks/>
          </p:cNvCxnSpPr>
          <p:nvPr/>
        </p:nvCxnSpPr>
        <p:spPr>
          <a:xfrm>
            <a:off x="9354000" y="5487632"/>
            <a:ext cx="769457" cy="0"/>
          </a:xfrm>
          <a:prstGeom prst="straightConnector1">
            <a:avLst/>
          </a:prstGeom>
          <a:ln>
            <a:solidFill>
              <a:schemeClr val="accent4"/>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sp>
        <p:nvSpPr>
          <p:cNvPr id="16" name="テキスト ボックス 15">
            <a:extLst>
              <a:ext uri="{FF2B5EF4-FFF2-40B4-BE49-F238E27FC236}">
                <a16:creationId xmlns:a16="http://schemas.microsoft.com/office/drawing/2014/main" id="{0D8806E0-A4AD-41A3-B546-A98922C52583}"/>
              </a:ext>
            </a:extLst>
          </p:cNvPr>
          <p:cNvSpPr txBox="1"/>
          <p:nvPr/>
        </p:nvSpPr>
        <p:spPr>
          <a:xfrm>
            <a:off x="4176199" y="3329369"/>
            <a:ext cx="2380136" cy="369332"/>
          </a:xfrm>
          <a:prstGeom prst="rect">
            <a:avLst/>
          </a:prstGeom>
          <a:noFill/>
        </p:spPr>
        <p:txBody>
          <a:bodyPr wrap="square" rtlCol="0">
            <a:spAutoFit/>
          </a:bodyPr>
          <a:lstStyle/>
          <a:p>
            <a:pPr algn="ctr"/>
            <a:r>
              <a:rPr kumimoji="1" lang="ja-JP" altLang="en-US" dirty="0"/>
              <a:t>熊谷</a:t>
            </a:r>
            <a:r>
              <a:rPr lang="ja-JP" altLang="en-US" dirty="0"/>
              <a:t>、</a:t>
            </a:r>
            <a:r>
              <a:rPr kumimoji="1" lang="ja-JP" altLang="en-US" dirty="0"/>
              <a:t>佐藤</a:t>
            </a:r>
          </a:p>
        </p:txBody>
      </p:sp>
      <p:cxnSp>
        <p:nvCxnSpPr>
          <p:cNvPr id="17" name="直線矢印コネクタ 16">
            <a:extLst>
              <a:ext uri="{FF2B5EF4-FFF2-40B4-BE49-F238E27FC236}">
                <a16:creationId xmlns:a16="http://schemas.microsoft.com/office/drawing/2014/main" id="{47B0BD42-C263-4612-8FDD-24F6831F513D}"/>
              </a:ext>
            </a:extLst>
          </p:cNvPr>
          <p:cNvCxnSpPr>
            <a:cxnSpLocks/>
          </p:cNvCxnSpPr>
          <p:nvPr/>
        </p:nvCxnSpPr>
        <p:spPr>
          <a:xfrm>
            <a:off x="10946049" y="4084688"/>
            <a:ext cx="862788"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8" name="テキスト ボックス 17">
            <a:extLst>
              <a:ext uri="{FF2B5EF4-FFF2-40B4-BE49-F238E27FC236}">
                <a16:creationId xmlns:a16="http://schemas.microsoft.com/office/drawing/2014/main" id="{9F457126-F47E-4BAF-9D15-F4A75BA8652B}"/>
              </a:ext>
            </a:extLst>
          </p:cNvPr>
          <p:cNvSpPr txBox="1"/>
          <p:nvPr/>
        </p:nvSpPr>
        <p:spPr>
          <a:xfrm>
            <a:off x="9804067" y="3661006"/>
            <a:ext cx="2283964" cy="369332"/>
          </a:xfrm>
          <a:prstGeom prst="rect">
            <a:avLst/>
          </a:prstGeom>
          <a:noFill/>
        </p:spPr>
        <p:txBody>
          <a:bodyPr wrap="square" rtlCol="0">
            <a:spAutoFit/>
          </a:bodyPr>
          <a:lstStyle/>
          <a:p>
            <a:pPr algn="ctr"/>
            <a:r>
              <a:rPr kumimoji="1" lang="ja-JP" altLang="en-US" dirty="0"/>
              <a:t>組合せた方法</a:t>
            </a:r>
            <a:r>
              <a:rPr kumimoji="1" lang="en-US" altLang="ja-JP" dirty="0"/>
              <a:t>(</a:t>
            </a:r>
            <a:r>
              <a:rPr kumimoji="1" lang="ja-JP" altLang="en-US" dirty="0"/>
              <a:t>熊谷</a:t>
            </a:r>
            <a:r>
              <a:rPr kumimoji="1" lang="en-US" altLang="ja-JP" dirty="0"/>
              <a:t>)</a:t>
            </a:r>
            <a:endParaRPr kumimoji="1" lang="ja-JP" altLang="en-US" dirty="0"/>
          </a:p>
        </p:txBody>
      </p:sp>
      <p:sp>
        <p:nvSpPr>
          <p:cNvPr id="19" name="吹き出し: 角を丸めた四角形 18">
            <a:extLst>
              <a:ext uri="{FF2B5EF4-FFF2-40B4-BE49-F238E27FC236}">
                <a16:creationId xmlns:a16="http://schemas.microsoft.com/office/drawing/2014/main" id="{77B769E8-1AFF-45A9-A0CE-BF7A383E3B30}"/>
              </a:ext>
            </a:extLst>
          </p:cNvPr>
          <p:cNvSpPr/>
          <p:nvPr/>
        </p:nvSpPr>
        <p:spPr>
          <a:xfrm>
            <a:off x="8319256" y="5903344"/>
            <a:ext cx="3448984" cy="635842"/>
          </a:xfrm>
          <a:prstGeom prst="wedgeRoundRectCallout">
            <a:avLst>
              <a:gd name="adj1" fmla="val -13025"/>
              <a:gd name="adj2" fmla="val -88836"/>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100</a:t>
            </a:r>
            <a:r>
              <a:rPr lang="ja-JP" altLang="en-US" sz="1400" dirty="0"/>
              <a:t>次元で</a:t>
            </a:r>
            <a:r>
              <a:rPr lang="en-US" altLang="ja-JP" sz="1400" dirty="0"/>
              <a:t>1</a:t>
            </a:r>
            <a:r>
              <a:rPr lang="ja-JP" altLang="en-US" sz="1400" dirty="0"/>
              <a:t>時間かかることはわかってる。</a:t>
            </a:r>
            <a:endParaRPr lang="en-US" altLang="ja-JP" sz="1400" dirty="0"/>
          </a:p>
          <a:p>
            <a:pPr algn="ctr"/>
            <a:r>
              <a:rPr lang="ja-JP" altLang="en-US" sz="1400" dirty="0"/>
              <a:t>パラメータ変えた検証は</a:t>
            </a:r>
            <a:r>
              <a:rPr lang="en-US" altLang="ja-JP" sz="1400" dirty="0"/>
              <a:t>LR</a:t>
            </a:r>
            <a:r>
              <a:rPr lang="ja-JP" altLang="en-US" sz="1400" dirty="0"/>
              <a:t>に合わせて必要？</a:t>
            </a:r>
          </a:p>
        </p:txBody>
      </p:sp>
      <p:cxnSp>
        <p:nvCxnSpPr>
          <p:cNvPr id="20" name="直線矢印コネクタ 19">
            <a:extLst>
              <a:ext uri="{FF2B5EF4-FFF2-40B4-BE49-F238E27FC236}">
                <a16:creationId xmlns:a16="http://schemas.microsoft.com/office/drawing/2014/main" id="{80BA3EC0-5A66-4AEF-AE71-D4850E073605}"/>
              </a:ext>
            </a:extLst>
          </p:cNvPr>
          <p:cNvCxnSpPr>
            <a:cxnSpLocks/>
          </p:cNvCxnSpPr>
          <p:nvPr/>
        </p:nvCxnSpPr>
        <p:spPr>
          <a:xfrm>
            <a:off x="3389607" y="1946336"/>
            <a:ext cx="839493"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52A9EF8-8523-4B3B-AC98-0DD215E869F6}"/>
              </a:ext>
            </a:extLst>
          </p:cNvPr>
          <p:cNvSpPr txBox="1"/>
          <p:nvPr/>
        </p:nvSpPr>
        <p:spPr>
          <a:xfrm>
            <a:off x="3431970" y="1564858"/>
            <a:ext cx="744229" cy="369332"/>
          </a:xfrm>
          <a:prstGeom prst="rect">
            <a:avLst/>
          </a:prstGeom>
          <a:noFill/>
        </p:spPr>
        <p:txBody>
          <a:bodyPr wrap="square" rtlCol="0">
            <a:spAutoFit/>
          </a:bodyPr>
          <a:lstStyle/>
          <a:p>
            <a:pPr algn="ctr"/>
            <a:r>
              <a:rPr kumimoji="1" lang="ja-JP" altLang="en-US" dirty="0"/>
              <a:t>熊谷</a:t>
            </a:r>
          </a:p>
        </p:txBody>
      </p:sp>
      <p:cxnSp>
        <p:nvCxnSpPr>
          <p:cNvPr id="22" name="直線矢印コネクタ 21">
            <a:extLst>
              <a:ext uri="{FF2B5EF4-FFF2-40B4-BE49-F238E27FC236}">
                <a16:creationId xmlns:a16="http://schemas.microsoft.com/office/drawing/2014/main" id="{6132514E-BBC7-42DE-9374-F524150868AF}"/>
              </a:ext>
            </a:extLst>
          </p:cNvPr>
          <p:cNvCxnSpPr>
            <a:cxnSpLocks/>
          </p:cNvCxnSpPr>
          <p:nvPr/>
        </p:nvCxnSpPr>
        <p:spPr>
          <a:xfrm>
            <a:off x="10946049" y="2962463"/>
            <a:ext cx="822191"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3" name="吹き出し: 角を丸めた四角形 22">
            <a:extLst>
              <a:ext uri="{FF2B5EF4-FFF2-40B4-BE49-F238E27FC236}">
                <a16:creationId xmlns:a16="http://schemas.microsoft.com/office/drawing/2014/main" id="{8F18EF5E-A9F5-45D0-908F-11819927D5F8}"/>
              </a:ext>
            </a:extLst>
          </p:cNvPr>
          <p:cNvSpPr/>
          <p:nvPr/>
        </p:nvSpPr>
        <p:spPr>
          <a:xfrm>
            <a:off x="8842284" y="2751973"/>
            <a:ext cx="1777828" cy="412791"/>
          </a:xfrm>
          <a:prstGeom prst="wedgeRoundRectCallout">
            <a:avLst>
              <a:gd name="adj1" fmla="val 58922"/>
              <a:gd name="adj2" fmla="val -2891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飯塚さんのアドバイスをいただく</a:t>
            </a:r>
          </a:p>
        </p:txBody>
      </p:sp>
      <p:sp>
        <p:nvSpPr>
          <p:cNvPr id="24" name="テキスト ボックス 23">
            <a:extLst>
              <a:ext uri="{FF2B5EF4-FFF2-40B4-BE49-F238E27FC236}">
                <a16:creationId xmlns:a16="http://schemas.microsoft.com/office/drawing/2014/main" id="{9071429D-014C-49CC-92BC-2FB21BCEC174}"/>
              </a:ext>
            </a:extLst>
          </p:cNvPr>
          <p:cNvSpPr txBox="1"/>
          <p:nvPr/>
        </p:nvSpPr>
        <p:spPr>
          <a:xfrm>
            <a:off x="10635993" y="2569477"/>
            <a:ext cx="1442302" cy="369332"/>
          </a:xfrm>
          <a:prstGeom prst="rect">
            <a:avLst/>
          </a:prstGeom>
          <a:noFill/>
        </p:spPr>
        <p:txBody>
          <a:bodyPr wrap="square" rtlCol="0">
            <a:spAutoFit/>
          </a:bodyPr>
          <a:lstStyle/>
          <a:p>
            <a:pPr algn="ctr"/>
            <a:r>
              <a:rPr kumimoji="1" lang="ja-JP" altLang="en-US" dirty="0"/>
              <a:t>並列化検討</a:t>
            </a:r>
          </a:p>
        </p:txBody>
      </p:sp>
      <p:cxnSp>
        <p:nvCxnSpPr>
          <p:cNvPr id="25" name="直線矢印コネクタ 24">
            <a:extLst>
              <a:ext uri="{FF2B5EF4-FFF2-40B4-BE49-F238E27FC236}">
                <a16:creationId xmlns:a16="http://schemas.microsoft.com/office/drawing/2014/main" id="{DABFAEFE-7133-4EFD-A42F-7999A670E92E}"/>
              </a:ext>
            </a:extLst>
          </p:cNvPr>
          <p:cNvCxnSpPr>
            <a:cxnSpLocks/>
          </p:cNvCxnSpPr>
          <p:nvPr/>
        </p:nvCxnSpPr>
        <p:spPr>
          <a:xfrm flipV="1">
            <a:off x="9338786" y="2457193"/>
            <a:ext cx="784825" cy="908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93398C9E-7A8C-4111-8D28-DC3D79A75F64}"/>
              </a:ext>
            </a:extLst>
          </p:cNvPr>
          <p:cNvCxnSpPr>
            <a:cxnSpLocks/>
          </p:cNvCxnSpPr>
          <p:nvPr/>
        </p:nvCxnSpPr>
        <p:spPr>
          <a:xfrm>
            <a:off x="3719894" y="4622005"/>
            <a:ext cx="3307657"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E8CFDFFC-AB4F-484D-BEC2-CF925C92B212}"/>
              </a:ext>
            </a:extLst>
          </p:cNvPr>
          <p:cNvCxnSpPr>
            <a:cxnSpLocks/>
          </p:cNvCxnSpPr>
          <p:nvPr/>
        </p:nvCxnSpPr>
        <p:spPr>
          <a:xfrm>
            <a:off x="3719894" y="3712545"/>
            <a:ext cx="3307657"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8" name="テキスト ボックス 27">
            <a:extLst>
              <a:ext uri="{FF2B5EF4-FFF2-40B4-BE49-F238E27FC236}">
                <a16:creationId xmlns:a16="http://schemas.microsoft.com/office/drawing/2014/main" id="{8C840747-662E-4D8D-B563-E1C256C10682}"/>
              </a:ext>
            </a:extLst>
          </p:cNvPr>
          <p:cNvSpPr txBox="1"/>
          <p:nvPr/>
        </p:nvSpPr>
        <p:spPr>
          <a:xfrm>
            <a:off x="3949782" y="4228381"/>
            <a:ext cx="2654908" cy="369332"/>
          </a:xfrm>
          <a:prstGeom prst="rect">
            <a:avLst/>
          </a:prstGeom>
          <a:noFill/>
        </p:spPr>
        <p:txBody>
          <a:bodyPr wrap="square" rtlCol="0">
            <a:spAutoFit/>
          </a:bodyPr>
          <a:lstStyle/>
          <a:p>
            <a:pPr algn="ctr"/>
            <a:r>
              <a:rPr lang="ja-JP" altLang="en-US" dirty="0"/>
              <a:t>安田、小嶋</a:t>
            </a:r>
            <a:endParaRPr kumimoji="1" lang="ja-JP" altLang="en-US" dirty="0"/>
          </a:p>
        </p:txBody>
      </p:sp>
      <p:sp>
        <p:nvSpPr>
          <p:cNvPr id="29" name="テキスト ボックス 28">
            <a:extLst>
              <a:ext uri="{FF2B5EF4-FFF2-40B4-BE49-F238E27FC236}">
                <a16:creationId xmlns:a16="http://schemas.microsoft.com/office/drawing/2014/main" id="{58503A15-5BB2-4F82-AF5C-155621ABD7D3}"/>
              </a:ext>
            </a:extLst>
          </p:cNvPr>
          <p:cNvSpPr txBox="1"/>
          <p:nvPr/>
        </p:nvSpPr>
        <p:spPr>
          <a:xfrm>
            <a:off x="9228368" y="2084577"/>
            <a:ext cx="982715" cy="369332"/>
          </a:xfrm>
          <a:prstGeom prst="rect">
            <a:avLst/>
          </a:prstGeom>
          <a:noFill/>
        </p:spPr>
        <p:txBody>
          <a:bodyPr wrap="square" rtlCol="0">
            <a:spAutoFit/>
          </a:bodyPr>
          <a:lstStyle/>
          <a:p>
            <a:pPr algn="ctr"/>
            <a:r>
              <a:rPr kumimoji="1" lang="ja-JP" altLang="en-US" dirty="0"/>
              <a:t>熊谷</a:t>
            </a:r>
          </a:p>
        </p:txBody>
      </p:sp>
      <p:sp>
        <p:nvSpPr>
          <p:cNvPr id="30" name="吹き出し: 角を丸めた四角形 29">
            <a:extLst>
              <a:ext uri="{FF2B5EF4-FFF2-40B4-BE49-F238E27FC236}">
                <a16:creationId xmlns:a16="http://schemas.microsoft.com/office/drawing/2014/main" id="{42F6C76F-422F-41D7-B249-A879B69A0E4D}"/>
              </a:ext>
            </a:extLst>
          </p:cNvPr>
          <p:cNvSpPr/>
          <p:nvPr/>
        </p:nvSpPr>
        <p:spPr>
          <a:xfrm>
            <a:off x="8686801" y="1574916"/>
            <a:ext cx="3171702" cy="559857"/>
          </a:xfrm>
          <a:prstGeom prst="wedgeRoundRectCallout">
            <a:avLst>
              <a:gd name="adj1" fmla="val 1610"/>
              <a:gd name="adj2" fmla="val 89670"/>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どの削減テクニックを主に検討すべきか？の目途を付けておいて、検証は後にする</a:t>
            </a:r>
          </a:p>
        </p:txBody>
      </p:sp>
      <p:sp>
        <p:nvSpPr>
          <p:cNvPr id="31" name="吹き出し: 角を丸めた四角形 30">
            <a:extLst>
              <a:ext uri="{FF2B5EF4-FFF2-40B4-BE49-F238E27FC236}">
                <a16:creationId xmlns:a16="http://schemas.microsoft.com/office/drawing/2014/main" id="{F4DF80D1-D8CB-4576-8446-4BAF03D16A30}"/>
              </a:ext>
            </a:extLst>
          </p:cNvPr>
          <p:cNvSpPr/>
          <p:nvPr/>
        </p:nvSpPr>
        <p:spPr>
          <a:xfrm>
            <a:off x="2430684" y="2147029"/>
            <a:ext cx="2277234" cy="504667"/>
          </a:xfrm>
          <a:prstGeom prst="wedgeRoundRectCallout">
            <a:avLst>
              <a:gd name="adj1" fmla="val 31676"/>
              <a:gd name="adj2" fmla="val -643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DERMS</a:t>
            </a:r>
            <a:r>
              <a:rPr lang="ja-JP" altLang="en-US" sz="1400" dirty="0"/>
              <a:t>エンジン対応のため、作業中止・完了時期延期</a:t>
            </a:r>
          </a:p>
        </p:txBody>
      </p:sp>
      <p:cxnSp>
        <p:nvCxnSpPr>
          <p:cNvPr id="32" name="直線矢印コネクタ 31">
            <a:extLst>
              <a:ext uri="{FF2B5EF4-FFF2-40B4-BE49-F238E27FC236}">
                <a16:creationId xmlns:a16="http://schemas.microsoft.com/office/drawing/2014/main" id="{76501A80-0329-4027-9D2D-3F3902825C4E}"/>
              </a:ext>
            </a:extLst>
          </p:cNvPr>
          <p:cNvCxnSpPr>
            <a:cxnSpLocks/>
          </p:cNvCxnSpPr>
          <p:nvPr/>
        </p:nvCxnSpPr>
        <p:spPr>
          <a:xfrm flipV="1">
            <a:off x="5408016" y="1934190"/>
            <a:ext cx="1500957" cy="12146"/>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3" name="テキスト ボックス 32">
            <a:extLst>
              <a:ext uri="{FF2B5EF4-FFF2-40B4-BE49-F238E27FC236}">
                <a16:creationId xmlns:a16="http://schemas.microsoft.com/office/drawing/2014/main" id="{DAB410C1-65BC-4505-B07D-F5E29B29ED65}"/>
              </a:ext>
            </a:extLst>
          </p:cNvPr>
          <p:cNvSpPr txBox="1"/>
          <p:nvPr/>
        </p:nvSpPr>
        <p:spPr>
          <a:xfrm>
            <a:off x="5786379" y="1564858"/>
            <a:ext cx="744229" cy="369332"/>
          </a:xfrm>
          <a:prstGeom prst="rect">
            <a:avLst/>
          </a:prstGeom>
          <a:noFill/>
        </p:spPr>
        <p:txBody>
          <a:bodyPr wrap="square" rtlCol="0">
            <a:spAutoFit/>
          </a:bodyPr>
          <a:lstStyle/>
          <a:p>
            <a:pPr algn="ctr"/>
            <a:r>
              <a:rPr kumimoji="1" lang="ja-JP" altLang="en-US" dirty="0"/>
              <a:t>熊谷</a:t>
            </a:r>
          </a:p>
        </p:txBody>
      </p:sp>
      <p:sp>
        <p:nvSpPr>
          <p:cNvPr id="34" name="テキスト ボックス 33">
            <a:extLst>
              <a:ext uri="{FF2B5EF4-FFF2-40B4-BE49-F238E27FC236}">
                <a16:creationId xmlns:a16="http://schemas.microsoft.com/office/drawing/2014/main" id="{AF527EEF-72BB-486D-80B6-B943B83F6861}"/>
              </a:ext>
            </a:extLst>
          </p:cNvPr>
          <p:cNvSpPr txBox="1"/>
          <p:nvPr/>
        </p:nvSpPr>
        <p:spPr>
          <a:xfrm>
            <a:off x="6967914" y="1749524"/>
            <a:ext cx="744229" cy="369332"/>
          </a:xfrm>
          <a:prstGeom prst="rect">
            <a:avLst/>
          </a:prstGeom>
          <a:noFill/>
        </p:spPr>
        <p:txBody>
          <a:bodyPr wrap="square" rtlCol="0">
            <a:spAutoFit/>
          </a:bodyPr>
          <a:lstStyle/>
          <a:p>
            <a:pPr algn="ctr"/>
            <a:r>
              <a:rPr kumimoji="1" lang="ja-JP" altLang="en-US" dirty="0">
                <a:solidFill>
                  <a:srgbClr val="FF0000"/>
                </a:solidFill>
              </a:rPr>
              <a:t>完了</a:t>
            </a:r>
          </a:p>
        </p:txBody>
      </p:sp>
      <p:cxnSp>
        <p:nvCxnSpPr>
          <p:cNvPr id="40" name="直線矢印コネクタ 39">
            <a:extLst>
              <a:ext uri="{FF2B5EF4-FFF2-40B4-BE49-F238E27FC236}">
                <a16:creationId xmlns:a16="http://schemas.microsoft.com/office/drawing/2014/main" id="{B9783357-4C1E-4FED-B8B2-FF0CB5EE0141}"/>
              </a:ext>
            </a:extLst>
          </p:cNvPr>
          <p:cNvCxnSpPr>
            <a:cxnSpLocks/>
          </p:cNvCxnSpPr>
          <p:nvPr/>
        </p:nvCxnSpPr>
        <p:spPr>
          <a:xfrm>
            <a:off x="7863731" y="3514035"/>
            <a:ext cx="3082318"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2" name="テキスト ボックス 41">
            <a:extLst>
              <a:ext uri="{FF2B5EF4-FFF2-40B4-BE49-F238E27FC236}">
                <a16:creationId xmlns:a16="http://schemas.microsoft.com/office/drawing/2014/main" id="{6572BA02-8F56-45A6-AAC2-E4887082ABA1}"/>
              </a:ext>
            </a:extLst>
          </p:cNvPr>
          <p:cNvSpPr txBox="1"/>
          <p:nvPr/>
        </p:nvSpPr>
        <p:spPr>
          <a:xfrm>
            <a:off x="8809559" y="3147433"/>
            <a:ext cx="994508" cy="369332"/>
          </a:xfrm>
          <a:prstGeom prst="rect">
            <a:avLst/>
          </a:prstGeom>
          <a:noFill/>
        </p:spPr>
        <p:txBody>
          <a:bodyPr wrap="square" rtlCol="0">
            <a:spAutoFit/>
          </a:bodyPr>
          <a:lstStyle/>
          <a:p>
            <a:pPr algn="ctr"/>
            <a:r>
              <a:rPr kumimoji="1" lang="ja-JP" altLang="en-US" dirty="0"/>
              <a:t>佐藤</a:t>
            </a:r>
          </a:p>
        </p:txBody>
      </p:sp>
      <p:cxnSp>
        <p:nvCxnSpPr>
          <p:cNvPr id="43" name="直線矢印コネクタ 42">
            <a:extLst>
              <a:ext uri="{FF2B5EF4-FFF2-40B4-BE49-F238E27FC236}">
                <a16:creationId xmlns:a16="http://schemas.microsoft.com/office/drawing/2014/main" id="{AF2A5A94-545D-4521-99CB-00A4A8C223C3}"/>
              </a:ext>
            </a:extLst>
          </p:cNvPr>
          <p:cNvCxnSpPr>
            <a:cxnSpLocks/>
          </p:cNvCxnSpPr>
          <p:nvPr/>
        </p:nvCxnSpPr>
        <p:spPr>
          <a:xfrm>
            <a:off x="7027551" y="4110814"/>
            <a:ext cx="836180"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459C5282-1623-4065-AFF0-657195293EE8}"/>
              </a:ext>
            </a:extLst>
          </p:cNvPr>
          <p:cNvSpPr txBox="1"/>
          <p:nvPr/>
        </p:nvSpPr>
        <p:spPr>
          <a:xfrm>
            <a:off x="6885686" y="3690249"/>
            <a:ext cx="2283964" cy="369332"/>
          </a:xfrm>
          <a:prstGeom prst="rect">
            <a:avLst/>
          </a:prstGeom>
          <a:noFill/>
        </p:spPr>
        <p:txBody>
          <a:bodyPr wrap="square" rtlCol="0">
            <a:spAutoFit/>
          </a:bodyPr>
          <a:lstStyle/>
          <a:p>
            <a:pPr algn="ctr"/>
            <a:r>
              <a:rPr kumimoji="1" lang="ja-JP" altLang="en-US" dirty="0"/>
              <a:t>組合せた方法</a:t>
            </a:r>
            <a:r>
              <a:rPr kumimoji="1" lang="en-US" altLang="ja-JP" dirty="0"/>
              <a:t>(</a:t>
            </a:r>
            <a:r>
              <a:rPr kumimoji="1" lang="ja-JP" altLang="en-US" dirty="0"/>
              <a:t>熊谷</a:t>
            </a:r>
            <a:r>
              <a:rPr kumimoji="1" lang="en-US" altLang="ja-JP" dirty="0"/>
              <a:t>)</a:t>
            </a:r>
            <a:endParaRPr kumimoji="1" lang="ja-JP" altLang="en-US" dirty="0"/>
          </a:p>
        </p:txBody>
      </p:sp>
      <p:cxnSp>
        <p:nvCxnSpPr>
          <p:cNvPr id="46" name="直線矢印コネクタ 45">
            <a:extLst>
              <a:ext uri="{FF2B5EF4-FFF2-40B4-BE49-F238E27FC236}">
                <a16:creationId xmlns:a16="http://schemas.microsoft.com/office/drawing/2014/main" id="{9472C0B9-DE81-4477-8B22-22CC9469919A}"/>
              </a:ext>
            </a:extLst>
          </p:cNvPr>
          <p:cNvCxnSpPr>
            <a:cxnSpLocks/>
          </p:cNvCxnSpPr>
          <p:nvPr/>
        </p:nvCxnSpPr>
        <p:spPr>
          <a:xfrm>
            <a:off x="9287309" y="4622005"/>
            <a:ext cx="248170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8" name="テキスト ボックス 47">
            <a:extLst>
              <a:ext uri="{FF2B5EF4-FFF2-40B4-BE49-F238E27FC236}">
                <a16:creationId xmlns:a16="http://schemas.microsoft.com/office/drawing/2014/main" id="{6FEB7742-C7A8-4CD7-AD5C-7F9C0DFB85EF}"/>
              </a:ext>
            </a:extLst>
          </p:cNvPr>
          <p:cNvSpPr txBox="1"/>
          <p:nvPr/>
        </p:nvSpPr>
        <p:spPr>
          <a:xfrm>
            <a:off x="9264011" y="4236233"/>
            <a:ext cx="2654908" cy="369332"/>
          </a:xfrm>
          <a:prstGeom prst="rect">
            <a:avLst/>
          </a:prstGeom>
          <a:noFill/>
        </p:spPr>
        <p:txBody>
          <a:bodyPr wrap="square" rtlCol="0">
            <a:spAutoFit/>
          </a:bodyPr>
          <a:lstStyle/>
          <a:p>
            <a:pPr algn="ctr"/>
            <a:r>
              <a:rPr lang="ja-JP" altLang="en-US" dirty="0"/>
              <a:t>小嶋？</a:t>
            </a:r>
            <a:endParaRPr kumimoji="1" lang="ja-JP" altLang="en-US" dirty="0"/>
          </a:p>
        </p:txBody>
      </p:sp>
      <p:sp>
        <p:nvSpPr>
          <p:cNvPr id="49" name="吹き出し: 角を丸めた四角形 48">
            <a:extLst>
              <a:ext uri="{FF2B5EF4-FFF2-40B4-BE49-F238E27FC236}">
                <a16:creationId xmlns:a16="http://schemas.microsoft.com/office/drawing/2014/main" id="{D4B02998-C7E2-49B8-BAE7-9864D0A98FD0}"/>
              </a:ext>
            </a:extLst>
          </p:cNvPr>
          <p:cNvSpPr/>
          <p:nvPr/>
        </p:nvSpPr>
        <p:spPr>
          <a:xfrm>
            <a:off x="9376385" y="4926631"/>
            <a:ext cx="2208518" cy="355791"/>
          </a:xfrm>
          <a:prstGeom prst="wedgeRoundRectCallout">
            <a:avLst>
              <a:gd name="adj1" fmla="val 14239"/>
              <a:gd name="adj2" fmla="val -112178"/>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就活であまり期待できない</a:t>
            </a:r>
          </a:p>
        </p:txBody>
      </p:sp>
      <p:sp>
        <p:nvSpPr>
          <p:cNvPr id="53" name="吹き出し: 角を丸めた四角形 52">
            <a:extLst>
              <a:ext uri="{FF2B5EF4-FFF2-40B4-BE49-F238E27FC236}">
                <a16:creationId xmlns:a16="http://schemas.microsoft.com/office/drawing/2014/main" id="{04EE521B-FB3F-474A-B1DD-A34B9A7E898E}"/>
              </a:ext>
            </a:extLst>
          </p:cNvPr>
          <p:cNvSpPr/>
          <p:nvPr/>
        </p:nvSpPr>
        <p:spPr>
          <a:xfrm>
            <a:off x="7118953" y="4374325"/>
            <a:ext cx="2304562" cy="462510"/>
          </a:xfrm>
          <a:prstGeom prst="wedgeRoundRectCallout">
            <a:avLst>
              <a:gd name="adj1" fmla="val -30738"/>
              <a:gd name="adj2" fmla="val -8308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スケジューリング問題を仮定し、再度検証する</a:t>
            </a:r>
          </a:p>
        </p:txBody>
      </p:sp>
    </p:spTree>
    <p:extLst>
      <p:ext uri="{BB962C8B-B14F-4D97-AF65-F5344CB8AC3E}">
        <p14:creationId xmlns:p14="http://schemas.microsoft.com/office/powerpoint/2010/main" val="72464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25</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フロー図と制約の設定</a:t>
            </a:r>
            <a:endParaRPr lang="en-US" dirty="0"/>
          </a:p>
        </p:txBody>
      </p:sp>
      <p:sp>
        <p:nvSpPr>
          <p:cNvPr id="12" name="テキスト ボックス 11">
            <a:extLst>
              <a:ext uri="{FF2B5EF4-FFF2-40B4-BE49-F238E27FC236}">
                <a16:creationId xmlns:a16="http://schemas.microsoft.com/office/drawing/2014/main" id="{200A5DA8-A48F-4B9C-89AE-86815EA86CF8}"/>
              </a:ext>
            </a:extLst>
          </p:cNvPr>
          <p:cNvSpPr txBox="1"/>
          <p:nvPr/>
        </p:nvSpPr>
        <p:spPr>
          <a:xfrm>
            <a:off x="433025" y="5295914"/>
            <a:ext cx="773800" cy="307777"/>
          </a:xfrm>
          <a:prstGeom prst="rect">
            <a:avLst/>
          </a:prstGeom>
          <a:noFill/>
        </p:spPr>
        <p:txBody>
          <a:bodyPr wrap="square" rtlCol="0">
            <a:spAutoFit/>
          </a:bodyPr>
          <a:lstStyle/>
          <a:p>
            <a:pPr algn="ctr"/>
            <a:r>
              <a:rPr kumimoji="1" lang="en-US" altLang="ja-JP" sz="1400" dirty="0"/>
              <a:t>C-BOX</a:t>
            </a:r>
            <a:endParaRPr kumimoji="1" lang="ja-JP" altLang="en-US" sz="1400" dirty="0"/>
          </a:p>
        </p:txBody>
      </p:sp>
      <p:sp>
        <p:nvSpPr>
          <p:cNvPr id="14" name="正方形/長方形 13">
            <a:extLst>
              <a:ext uri="{FF2B5EF4-FFF2-40B4-BE49-F238E27FC236}">
                <a16:creationId xmlns:a16="http://schemas.microsoft.com/office/drawing/2014/main" id="{F3463737-97B8-4FEB-8D1C-B96BF4EACA17}"/>
              </a:ext>
            </a:extLst>
          </p:cNvPr>
          <p:cNvSpPr/>
          <p:nvPr/>
        </p:nvSpPr>
        <p:spPr>
          <a:xfrm>
            <a:off x="5747823" y="3975862"/>
            <a:ext cx="3503713" cy="22333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せん孔テープ 18">
            <a:extLst>
              <a:ext uri="{FF2B5EF4-FFF2-40B4-BE49-F238E27FC236}">
                <a16:creationId xmlns:a16="http://schemas.microsoft.com/office/drawing/2014/main" id="{6748200E-6A8A-4D52-9180-280BEC4438E8}"/>
              </a:ext>
            </a:extLst>
          </p:cNvPr>
          <p:cNvSpPr/>
          <p:nvPr/>
        </p:nvSpPr>
        <p:spPr>
          <a:xfrm>
            <a:off x="548355" y="4804031"/>
            <a:ext cx="543140" cy="48361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CF9AB32-8777-473D-BDF3-A1E72048B419}"/>
              </a:ext>
            </a:extLst>
          </p:cNvPr>
          <p:cNvSpPr txBox="1"/>
          <p:nvPr/>
        </p:nvSpPr>
        <p:spPr>
          <a:xfrm>
            <a:off x="2800199" y="816823"/>
            <a:ext cx="580337" cy="307777"/>
          </a:xfrm>
          <a:prstGeom prst="rect">
            <a:avLst/>
          </a:prstGeom>
          <a:noFill/>
        </p:spPr>
        <p:txBody>
          <a:bodyPr wrap="square" rtlCol="0">
            <a:spAutoFit/>
          </a:bodyPr>
          <a:lstStyle/>
          <a:p>
            <a:pPr algn="ctr"/>
            <a:r>
              <a:rPr lang="en-US" altLang="ja-JP" sz="1400" b="1" dirty="0"/>
              <a:t>8V/E</a:t>
            </a:r>
            <a:endParaRPr kumimoji="1" lang="ja-JP" altLang="en-US" sz="1400" b="1" dirty="0"/>
          </a:p>
        </p:txBody>
      </p:sp>
      <p:sp>
        <p:nvSpPr>
          <p:cNvPr id="26" name="テキスト ボックス 25">
            <a:extLst>
              <a:ext uri="{FF2B5EF4-FFF2-40B4-BE49-F238E27FC236}">
                <a16:creationId xmlns:a16="http://schemas.microsoft.com/office/drawing/2014/main" id="{CC14DBC1-1221-4614-BA85-A4A7901DE707}"/>
              </a:ext>
            </a:extLst>
          </p:cNvPr>
          <p:cNvSpPr txBox="1"/>
          <p:nvPr/>
        </p:nvSpPr>
        <p:spPr>
          <a:xfrm>
            <a:off x="274720" y="892216"/>
            <a:ext cx="807898" cy="276999"/>
          </a:xfrm>
          <a:prstGeom prst="rect">
            <a:avLst/>
          </a:prstGeom>
          <a:noFill/>
        </p:spPr>
        <p:txBody>
          <a:bodyPr wrap="square" rtlCol="0">
            <a:spAutoFit/>
          </a:bodyPr>
          <a:lstStyle/>
          <a:p>
            <a:pPr algn="ctr"/>
            <a:r>
              <a:rPr kumimoji="1" lang="en-US" altLang="ja-JP" sz="1200" dirty="0"/>
              <a:t>LKP</a:t>
            </a:r>
            <a:r>
              <a:rPr kumimoji="1" lang="ja-JP" altLang="en-US" sz="1200" dirty="0"/>
              <a:t>黒液</a:t>
            </a:r>
          </a:p>
        </p:txBody>
      </p:sp>
      <p:sp>
        <p:nvSpPr>
          <p:cNvPr id="27" name="テキスト ボックス 26">
            <a:extLst>
              <a:ext uri="{FF2B5EF4-FFF2-40B4-BE49-F238E27FC236}">
                <a16:creationId xmlns:a16="http://schemas.microsoft.com/office/drawing/2014/main" id="{BF822E07-95D1-4C11-B0B6-7F6CFCFFEDC0}"/>
              </a:ext>
            </a:extLst>
          </p:cNvPr>
          <p:cNvSpPr txBox="1"/>
          <p:nvPr/>
        </p:nvSpPr>
        <p:spPr>
          <a:xfrm>
            <a:off x="11148889" y="782997"/>
            <a:ext cx="1056870" cy="307777"/>
          </a:xfrm>
          <a:prstGeom prst="rect">
            <a:avLst/>
          </a:prstGeom>
          <a:noFill/>
        </p:spPr>
        <p:txBody>
          <a:bodyPr wrap="square" rtlCol="0">
            <a:spAutoFit/>
          </a:bodyPr>
          <a:lstStyle/>
          <a:p>
            <a:pPr algn="ctr"/>
            <a:r>
              <a:rPr lang="ja-JP" altLang="en-US" sz="1400" b="1" dirty="0"/>
              <a:t>回収ボイラ</a:t>
            </a:r>
            <a:endParaRPr kumimoji="1" lang="ja-JP" altLang="en-US" sz="1400" b="1" dirty="0"/>
          </a:p>
        </p:txBody>
      </p:sp>
      <p:sp>
        <p:nvSpPr>
          <p:cNvPr id="28" name="円柱 27">
            <a:extLst>
              <a:ext uri="{FF2B5EF4-FFF2-40B4-BE49-F238E27FC236}">
                <a16:creationId xmlns:a16="http://schemas.microsoft.com/office/drawing/2014/main" id="{ABEF70DD-0B5B-4C98-B8A2-C6F93043301E}"/>
              </a:ext>
            </a:extLst>
          </p:cNvPr>
          <p:cNvSpPr/>
          <p:nvPr/>
        </p:nvSpPr>
        <p:spPr>
          <a:xfrm>
            <a:off x="1638029" y="2115999"/>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六角形 29">
            <a:extLst>
              <a:ext uri="{FF2B5EF4-FFF2-40B4-BE49-F238E27FC236}">
                <a16:creationId xmlns:a16="http://schemas.microsoft.com/office/drawing/2014/main" id="{AD52B53D-1A95-48C0-AC1E-C26FFDA534DF}"/>
              </a:ext>
            </a:extLst>
          </p:cNvPr>
          <p:cNvSpPr/>
          <p:nvPr/>
        </p:nvSpPr>
        <p:spPr>
          <a:xfrm>
            <a:off x="10895579" y="974966"/>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六角形 30">
            <a:extLst>
              <a:ext uri="{FF2B5EF4-FFF2-40B4-BE49-F238E27FC236}">
                <a16:creationId xmlns:a16="http://schemas.microsoft.com/office/drawing/2014/main" id="{437CAD90-822F-42E8-9D53-4740A9F90546}"/>
              </a:ext>
            </a:extLst>
          </p:cNvPr>
          <p:cNvSpPr/>
          <p:nvPr/>
        </p:nvSpPr>
        <p:spPr>
          <a:xfrm>
            <a:off x="10891465" y="1571074"/>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562D255F-A52D-403A-8859-76DE3BF41DC5}"/>
              </a:ext>
            </a:extLst>
          </p:cNvPr>
          <p:cNvSpPr/>
          <p:nvPr/>
        </p:nvSpPr>
        <p:spPr>
          <a:xfrm>
            <a:off x="2645262" y="806506"/>
            <a:ext cx="4240323"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六角形 32">
            <a:extLst>
              <a:ext uri="{FF2B5EF4-FFF2-40B4-BE49-F238E27FC236}">
                <a16:creationId xmlns:a16="http://schemas.microsoft.com/office/drawing/2014/main" id="{48C84DA9-A956-41E4-8473-78602310FAA5}"/>
              </a:ext>
            </a:extLst>
          </p:cNvPr>
          <p:cNvSpPr/>
          <p:nvPr/>
        </p:nvSpPr>
        <p:spPr>
          <a:xfrm>
            <a:off x="3116128" y="1137981"/>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CE68219F-18FC-43EE-9007-0F3CB4505F75}"/>
              </a:ext>
            </a:extLst>
          </p:cNvPr>
          <p:cNvSpPr txBox="1"/>
          <p:nvPr/>
        </p:nvSpPr>
        <p:spPr>
          <a:xfrm>
            <a:off x="3057182" y="1472927"/>
            <a:ext cx="514066" cy="276999"/>
          </a:xfrm>
          <a:prstGeom prst="rect">
            <a:avLst/>
          </a:prstGeom>
          <a:noFill/>
        </p:spPr>
        <p:txBody>
          <a:bodyPr wrap="square" rtlCol="0">
            <a:spAutoFit/>
          </a:bodyPr>
          <a:lstStyle/>
          <a:p>
            <a:pPr algn="ctr"/>
            <a:r>
              <a:rPr kumimoji="1" lang="ja-JP" altLang="en-US" sz="1200" dirty="0"/>
              <a:t>前段</a:t>
            </a:r>
          </a:p>
        </p:txBody>
      </p:sp>
      <p:cxnSp>
        <p:nvCxnSpPr>
          <p:cNvPr id="35" name="コネクタ: カギ線 34">
            <a:extLst>
              <a:ext uri="{FF2B5EF4-FFF2-40B4-BE49-F238E27FC236}">
                <a16:creationId xmlns:a16="http://schemas.microsoft.com/office/drawing/2014/main" id="{3B3D5C54-155C-4ADC-BCD6-27477F1720C4}"/>
              </a:ext>
            </a:extLst>
          </p:cNvPr>
          <p:cNvCxnSpPr>
            <a:cxnSpLocks/>
            <a:stCxn id="28" idx="4"/>
            <a:endCxn id="33" idx="3"/>
          </p:cNvCxnSpPr>
          <p:nvPr/>
        </p:nvCxnSpPr>
        <p:spPr>
          <a:xfrm flipV="1">
            <a:off x="2037749" y="1317229"/>
            <a:ext cx="1078379" cy="998201"/>
          </a:xfrm>
          <a:prstGeom prst="bentConnector3">
            <a:avLst>
              <a:gd name="adj1" fmla="val 4316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5F714322-8FC8-4AE4-8ED6-ED2A71EF4DF7}"/>
              </a:ext>
            </a:extLst>
          </p:cNvPr>
          <p:cNvCxnSpPr>
            <a:cxnSpLocks/>
            <a:stCxn id="28" idx="4"/>
            <a:endCxn id="74" idx="3"/>
          </p:cNvCxnSpPr>
          <p:nvPr/>
        </p:nvCxnSpPr>
        <p:spPr>
          <a:xfrm>
            <a:off x="2037749" y="2315430"/>
            <a:ext cx="1074875" cy="999349"/>
          </a:xfrm>
          <a:prstGeom prst="bentConnector3">
            <a:avLst>
              <a:gd name="adj1" fmla="val 43826"/>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D8224B9A-264B-4278-8EC4-E6252BE8DBD4}"/>
              </a:ext>
            </a:extLst>
          </p:cNvPr>
          <p:cNvCxnSpPr>
            <a:cxnSpLocks/>
            <a:stCxn id="26" idx="3"/>
            <a:endCxn id="28" idx="2"/>
          </p:cNvCxnSpPr>
          <p:nvPr/>
        </p:nvCxnSpPr>
        <p:spPr>
          <a:xfrm>
            <a:off x="1082618" y="1030716"/>
            <a:ext cx="555411" cy="1284714"/>
          </a:xfrm>
          <a:prstGeom prst="bentConnector3">
            <a:avLst>
              <a:gd name="adj1" fmla="val 5000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0" name="楕円 39">
            <a:extLst>
              <a:ext uri="{FF2B5EF4-FFF2-40B4-BE49-F238E27FC236}">
                <a16:creationId xmlns:a16="http://schemas.microsoft.com/office/drawing/2014/main" id="{C9F99F9B-84A5-4C17-86E4-C91665C6B639}"/>
              </a:ext>
            </a:extLst>
          </p:cNvPr>
          <p:cNvSpPr/>
          <p:nvPr/>
        </p:nvSpPr>
        <p:spPr>
          <a:xfrm>
            <a:off x="898375" y="2800189"/>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8947DA16-33B2-4140-A88A-FDF093A115BA}"/>
              </a:ext>
            </a:extLst>
          </p:cNvPr>
          <p:cNvCxnSpPr>
            <a:cxnSpLocks/>
            <a:stCxn id="40" idx="4"/>
          </p:cNvCxnSpPr>
          <p:nvPr/>
        </p:nvCxnSpPr>
        <p:spPr>
          <a:xfrm>
            <a:off x="952375" y="2908189"/>
            <a:ext cx="0"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B8F9AEB9-876C-4AE6-A968-98F31A8C0F34}"/>
              </a:ext>
            </a:extLst>
          </p:cNvPr>
          <p:cNvCxnSpPr>
            <a:cxnSpLocks/>
            <a:stCxn id="40" idx="6"/>
          </p:cNvCxnSpPr>
          <p:nvPr/>
        </p:nvCxnSpPr>
        <p:spPr>
          <a:xfrm flipV="1">
            <a:off x="1006375" y="2473853"/>
            <a:ext cx="628622" cy="380336"/>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192A8FB5-61CF-4E1E-BE9C-73053A36796B}"/>
              </a:ext>
            </a:extLst>
          </p:cNvPr>
          <p:cNvSpPr txBox="1"/>
          <p:nvPr/>
        </p:nvSpPr>
        <p:spPr>
          <a:xfrm>
            <a:off x="10844281" y="1904971"/>
            <a:ext cx="489005" cy="261610"/>
          </a:xfrm>
          <a:prstGeom prst="rect">
            <a:avLst/>
          </a:prstGeom>
          <a:noFill/>
        </p:spPr>
        <p:txBody>
          <a:bodyPr wrap="square" rtlCol="0">
            <a:spAutoFit/>
          </a:bodyPr>
          <a:lstStyle/>
          <a:p>
            <a:pPr algn="ctr"/>
            <a:r>
              <a:rPr lang="en-US" altLang="ja-JP" sz="1100" dirty="0"/>
              <a:t>14B</a:t>
            </a:r>
            <a:endParaRPr kumimoji="1" lang="ja-JP" altLang="en-US" sz="1100" dirty="0"/>
          </a:p>
        </p:txBody>
      </p:sp>
      <p:sp>
        <p:nvSpPr>
          <p:cNvPr id="50" name="テキスト ボックス 49">
            <a:extLst>
              <a:ext uri="{FF2B5EF4-FFF2-40B4-BE49-F238E27FC236}">
                <a16:creationId xmlns:a16="http://schemas.microsoft.com/office/drawing/2014/main" id="{95A55EC3-6434-4BB7-B283-5B632157119F}"/>
              </a:ext>
            </a:extLst>
          </p:cNvPr>
          <p:cNvSpPr txBox="1"/>
          <p:nvPr/>
        </p:nvSpPr>
        <p:spPr>
          <a:xfrm>
            <a:off x="8644530" y="3983557"/>
            <a:ext cx="609243" cy="523220"/>
          </a:xfrm>
          <a:prstGeom prst="rect">
            <a:avLst/>
          </a:prstGeom>
          <a:noFill/>
        </p:spPr>
        <p:txBody>
          <a:bodyPr wrap="square" rtlCol="0">
            <a:spAutoFit/>
          </a:bodyPr>
          <a:lstStyle/>
          <a:p>
            <a:pPr algn="ctr"/>
            <a:r>
              <a:rPr lang="ja-JP" altLang="en-US" sz="1400" b="1" dirty="0"/>
              <a:t>生成蒸気</a:t>
            </a:r>
            <a:endParaRPr kumimoji="1" lang="ja-JP" altLang="en-US" sz="1400" b="1" dirty="0"/>
          </a:p>
        </p:txBody>
      </p:sp>
      <p:cxnSp>
        <p:nvCxnSpPr>
          <p:cNvPr id="53" name="コネクタ: カギ線 52">
            <a:extLst>
              <a:ext uri="{FF2B5EF4-FFF2-40B4-BE49-F238E27FC236}">
                <a16:creationId xmlns:a16="http://schemas.microsoft.com/office/drawing/2014/main" id="{C64DFC4B-DB97-4052-9080-7D5DFF05BFB8}"/>
              </a:ext>
            </a:extLst>
          </p:cNvPr>
          <p:cNvCxnSpPr>
            <a:cxnSpLocks/>
            <a:stCxn id="492" idx="0"/>
            <a:endCxn id="512" idx="2"/>
          </p:cNvCxnSpPr>
          <p:nvPr/>
        </p:nvCxnSpPr>
        <p:spPr>
          <a:xfrm>
            <a:off x="7511148" y="4844267"/>
            <a:ext cx="1017507" cy="547853"/>
          </a:xfrm>
          <a:prstGeom prst="bentConnector3">
            <a:avLst>
              <a:gd name="adj1" fmla="val 78265"/>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D05D4BEA-DB4C-483E-AE50-D1686A3C1A5E}"/>
              </a:ext>
            </a:extLst>
          </p:cNvPr>
          <p:cNvSpPr/>
          <p:nvPr/>
        </p:nvSpPr>
        <p:spPr>
          <a:xfrm>
            <a:off x="3151624" y="3278112"/>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F2727747-8247-4824-9F69-B35AD3D06C83}"/>
              </a:ext>
            </a:extLst>
          </p:cNvPr>
          <p:cNvSpPr/>
          <p:nvPr/>
        </p:nvSpPr>
        <p:spPr>
          <a:xfrm>
            <a:off x="10937425" y="97496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1FFA436E-1FE6-46B8-BB4F-20EDBE1DA8B2}"/>
              </a:ext>
            </a:extLst>
          </p:cNvPr>
          <p:cNvSpPr/>
          <p:nvPr/>
        </p:nvSpPr>
        <p:spPr>
          <a:xfrm>
            <a:off x="10920611" y="157107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7E3FAB16-480A-4FF0-BB4A-F05BFC40C2BD}"/>
              </a:ext>
            </a:extLst>
          </p:cNvPr>
          <p:cNvSpPr/>
          <p:nvPr/>
        </p:nvSpPr>
        <p:spPr>
          <a:xfrm>
            <a:off x="10943775" y="97496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E12B7001-AD98-449C-80E2-0390BE62C7DF}"/>
              </a:ext>
            </a:extLst>
          </p:cNvPr>
          <p:cNvSpPr/>
          <p:nvPr/>
        </p:nvSpPr>
        <p:spPr>
          <a:xfrm>
            <a:off x="10933311" y="157107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EDAD5BED-3845-4E4D-AE33-E11A3D23FA0F}"/>
              </a:ext>
            </a:extLst>
          </p:cNvPr>
          <p:cNvSpPr txBox="1"/>
          <p:nvPr/>
        </p:nvSpPr>
        <p:spPr>
          <a:xfrm>
            <a:off x="1011594" y="141326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ID02</a:t>
            </a:r>
            <a:endParaRPr kumimoji="1" lang="ja-JP" altLang="en-US" sz="1200" dirty="0">
              <a:solidFill>
                <a:schemeClr val="tx1">
                  <a:lumMod val="50000"/>
                  <a:lumOff val="50000"/>
                </a:schemeClr>
              </a:solidFill>
            </a:endParaRPr>
          </a:p>
        </p:txBody>
      </p:sp>
      <p:sp>
        <p:nvSpPr>
          <p:cNvPr id="66" name="楕円 65">
            <a:extLst>
              <a:ext uri="{FF2B5EF4-FFF2-40B4-BE49-F238E27FC236}">
                <a16:creationId xmlns:a16="http://schemas.microsoft.com/office/drawing/2014/main" id="{A1CA6ECF-F2EA-4B0F-834A-F2ABE0C4378A}"/>
              </a:ext>
            </a:extLst>
          </p:cNvPr>
          <p:cNvSpPr/>
          <p:nvPr/>
        </p:nvSpPr>
        <p:spPr>
          <a:xfrm>
            <a:off x="3189064" y="3371393"/>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C12BA41A-F392-4037-A620-B60F8B8B15D3}"/>
              </a:ext>
            </a:extLst>
          </p:cNvPr>
          <p:cNvSpPr/>
          <p:nvPr/>
        </p:nvSpPr>
        <p:spPr>
          <a:xfrm>
            <a:off x="10968515" y="1354092"/>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FD401DA8-DC87-4C64-BB62-8B28052E560B}"/>
              </a:ext>
            </a:extLst>
          </p:cNvPr>
          <p:cNvSpPr/>
          <p:nvPr/>
        </p:nvSpPr>
        <p:spPr>
          <a:xfrm>
            <a:off x="10964401" y="195020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2C95FE51-5F97-475B-B365-BBF4804EA562}"/>
              </a:ext>
            </a:extLst>
          </p:cNvPr>
          <p:cNvSpPr/>
          <p:nvPr/>
        </p:nvSpPr>
        <p:spPr>
          <a:xfrm>
            <a:off x="3392264" y="110689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吹き出し: 角を丸めた四角形 69">
            <a:extLst>
              <a:ext uri="{FF2B5EF4-FFF2-40B4-BE49-F238E27FC236}">
                <a16:creationId xmlns:a16="http://schemas.microsoft.com/office/drawing/2014/main" id="{A400B285-D576-4658-B0E8-7967569F59DD}"/>
              </a:ext>
            </a:extLst>
          </p:cNvPr>
          <p:cNvSpPr/>
          <p:nvPr/>
        </p:nvSpPr>
        <p:spPr>
          <a:xfrm>
            <a:off x="7154957" y="3206346"/>
            <a:ext cx="1170576" cy="245869"/>
          </a:xfrm>
          <a:prstGeom prst="wedgeRoundRectCallout">
            <a:avLst>
              <a:gd name="adj1" fmla="val -119105"/>
              <a:gd name="adj2" fmla="val -122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実績固定制約</a:t>
            </a:r>
          </a:p>
        </p:txBody>
      </p:sp>
      <p:sp>
        <p:nvSpPr>
          <p:cNvPr id="71" name="正方形/長方形 70">
            <a:extLst>
              <a:ext uri="{FF2B5EF4-FFF2-40B4-BE49-F238E27FC236}">
                <a16:creationId xmlns:a16="http://schemas.microsoft.com/office/drawing/2014/main" id="{A4C9D770-C776-4C28-9458-65C9491C0BD6}"/>
              </a:ext>
            </a:extLst>
          </p:cNvPr>
          <p:cNvSpPr/>
          <p:nvPr/>
        </p:nvSpPr>
        <p:spPr>
          <a:xfrm>
            <a:off x="7099431" y="805382"/>
            <a:ext cx="2155109" cy="293040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六角形 72">
            <a:extLst>
              <a:ext uri="{FF2B5EF4-FFF2-40B4-BE49-F238E27FC236}">
                <a16:creationId xmlns:a16="http://schemas.microsoft.com/office/drawing/2014/main" id="{50717D42-BFDF-497D-B997-160003411556}"/>
              </a:ext>
            </a:extLst>
          </p:cNvPr>
          <p:cNvSpPr/>
          <p:nvPr/>
        </p:nvSpPr>
        <p:spPr>
          <a:xfrm>
            <a:off x="3109793" y="2140462"/>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六角形 73">
            <a:extLst>
              <a:ext uri="{FF2B5EF4-FFF2-40B4-BE49-F238E27FC236}">
                <a16:creationId xmlns:a16="http://schemas.microsoft.com/office/drawing/2014/main" id="{9C7A1A63-43EE-4146-90B3-65ABA35CE386}"/>
              </a:ext>
            </a:extLst>
          </p:cNvPr>
          <p:cNvSpPr/>
          <p:nvPr/>
        </p:nvSpPr>
        <p:spPr>
          <a:xfrm>
            <a:off x="3112624" y="3135531"/>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六角形 74">
            <a:extLst>
              <a:ext uri="{FF2B5EF4-FFF2-40B4-BE49-F238E27FC236}">
                <a16:creationId xmlns:a16="http://schemas.microsoft.com/office/drawing/2014/main" id="{5C215B9D-4ED1-4FBE-A087-E56F03BC19EC}"/>
              </a:ext>
            </a:extLst>
          </p:cNvPr>
          <p:cNvSpPr/>
          <p:nvPr/>
        </p:nvSpPr>
        <p:spPr>
          <a:xfrm>
            <a:off x="5128122" y="1138860"/>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六角形 75">
            <a:extLst>
              <a:ext uri="{FF2B5EF4-FFF2-40B4-BE49-F238E27FC236}">
                <a16:creationId xmlns:a16="http://schemas.microsoft.com/office/drawing/2014/main" id="{7F755D94-ED5F-40A6-BFC3-385A78931AFA}"/>
              </a:ext>
            </a:extLst>
          </p:cNvPr>
          <p:cNvSpPr/>
          <p:nvPr/>
        </p:nvSpPr>
        <p:spPr>
          <a:xfrm>
            <a:off x="5122652" y="2125376"/>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六角形 76">
            <a:extLst>
              <a:ext uri="{FF2B5EF4-FFF2-40B4-BE49-F238E27FC236}">
                <a16:creationId xmlns:a16="http://schemas.microsoft.com/office/drawing/2014/main" id="{871FAC75-BE45-48DD-8076-1C66CFD73C9A}"/>
              </a:ext>
            </a:extLst>
          </p:cNvPr>
          <p:cNvSpPr/>
          <p:nvPr/>
        </p:nvSpPr>
        <p:spPr>
          <a:xfrm>
            <a:off x="5122695" y="3142905"/>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DC7FDBD-C8D7-40E2-A66A-ACB1843B4A33}"/>
              </a:ext>
            </a:extLst>
          </p:cNvPr>
          <p:cNvSpPr/>
          <p:nvPr/>
        </p:nvSpPr>
        <p:spPr>
          <a:xfrm>
            <a:off x="11514114" y="5591550"/>
            <a:ext cx="395976" cy="3798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15F568A9-EFCE-4B95-B325-9760B7C73499}"/>
              </a:ext>
            </a:extLst>
          </p:cNvPr>
          <p:cNvSpPr txBox="1"/>
          <p:nvPr/>
        </p:nvSpPr>
        <p:spPr>
          <a:xfrm>
            <a:off x="11445269" y="5975387"/>
            <a:ext cx="534115" cy="276999"/>
          </a:xfrm>
          <a:prstGeom prst="rect">
            <a:avLst/>
          </a:prstGeom>
          <a:noFill/>
        </p:spPr>
        <p:txBody>
          <a:bodyPr wrap="square" rtlCol="0">
            <a:spAutoFit/>
          </a:bodyPr>
          <a:lstStyle/>
          <a:p>
            <a:pPr algn="ctr"/>
            <a:r>
              <a:rPr kumimoji="1" lang="ja-JP" altLang="en-US" sz="1200" dirty="0"/>
              <a:t>白液</a:t>
            </a:r>
          </a:p>
        </p:txBody>
      </p:sp>
      <p:sp>
        <p:nvSpPr>
          <p:cNvPr id="80" name="六角形 79">
            <a:extLst>
              <a:ext uri="{FF2B5EF4-FFF2-40B4-BE49-F238E27FC236}">
                <a16:creationId xmlns:a16="http://schemas.microsoft.com/office/drawing/2014/main" id="{23A263DB-336B-4543-B397-9B2751E624D0}"/>
              </a:ext>
            </a:extLst>
          </p:cNvPr>
          <p:cNvSpPr/>
          <p:nvPr/>
        </p:nvSpPr>
        <p:spPr>
          <a:xfrm>
            <a:off x="11505451" y="4370531"/>
            <a:ext cx="395976" cy="358496"/>
          </a:xfrm>
          <a:prstGeom prst="hexagon">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933F75AE-FBB9-4761-9944-6B4328F04289}"/>
              </a:ext>
            </a:extLst>
          </p:cNvPr>
          <p:cNvSpPr txBox="1"/>
          <p:nvPr/>
        </p:nvSpPr>
        <p:spPr>
          <a:xfrm>
            <a:off x="10840756" y="1316347"/>
            <a:ext cx="496379" cy="261610"/>
          </a:xfrm>
          <a:prstGeom prst="rect">
            <a:avLst/>
          </a:prstGeom>
          <a:noFill/>
        </p:spPr>
        <p:txBody>
          <a:bodyPr wrap="square" rtlCol="0">
            <a:spAutoFit/>
          </a:bodyPr>
          <a:lstStyle/>
          <a:p>
            <a:pPr algn="ctr"/>
            <a:r>
              <a:rPr lang="en-US" altLang="ja-JP" sz="1100" dirty="0"/>
              <a:t>12B</a:t>
            </a:r>
            <a:endParaRPr kumimoji="1" lang="ja-JP" altLang="en-US" sz="1100" dirty="0"/>
          </a:p>
        </p:txBody>
      </p:sp>
      <p:sp>
        <p:nvSpPr>
          <p:cNvPr id="82" name="テキスト ボックス 81">
            <a:extLst>
              <a:ext uri="{FF2B5EF4-FFF2-40B4-BE49-F238E27FC236}">
                <a16:creationId xmlns:a16="http://schemas.microsoft.com/office/drawing/2014/main" id="{FB93C5D8-3D6F-40C6-8671-7D3D55D27CE7}"/>
              </a:ext>
            </a:extLst>
          </p:cNvPr>
          <p:cNvSpPr txBox="1"/>
          <p:nvPr/>
        </p:nvSpPr>
        <p:spPr>
          <a:xfrm>
            <a:off x="11344054" y="4730371"/>
            <a:ext cx="713398" cy="261610"/>
          </a:xfrm>
          <a:prstGeom prst="rect">
            <a:avLst/>
          </a:prstGeom>
          <a:noFill/>
        </p:spPr>
        <p:txBody>
          <a:bodyPr wrap="square" rtlCol="0">
            <a:spAutoFit/>
          </a:bodyPr>
          <a:lstStyle/>
          <a:p>
            <a:pPr algn="ctr"/>
            <a:r>
              <a:rPr lang="ja-JP" altLang="en-US" sz="1100" dirty="0"/>
              <a:t>スレーカ</a:t>
            </a:r>
            <a:endParaRPr kumimoji="1" lang="ja-JP" altLang="en-US" sz="1100" dirty="0"/>
          </a:p>
        </p:txBody>
      </p:sp>
      <p:sp>
        <p:nvSpPr>
          <p:cNvPr id="83" name="正方形/長方形 82">
            <a:extLst>
              <a:ext uri="{FF2B5EF4-FFF2-40B4-BE49-F238E27FC236}">
                <a16:creationId xmlns:a16="http://schemas.microsoft.com/office/drawing/2014/main" id="{F65AA8B2-13F7-450A-BEA8-DE8C8EBBED40}"/>
              </a:ext>
            </a:extLst>
          </p:cNvPr>
          <p:cNvSpPr/>
          <p:nvPr/>
        </p:nvSpPr>
        <p:spPr>
          <a:xfrm>
            <a:off x="11509101" y="3736902"/>
            <a:ext cx="395976" cy="379861"/>
          </a:xfrm>
          <a:prstGeom prst="rect">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コネクタ: カギ線 83">
            <a:extLst>
              <a:ext uri="{FF2B5EF4-FFF2-40B4-BE49-F238E27FC236}">
                <a16:creationId xmlns:a16="http://schemas.microsoft.com/office/drawing/2014/main" id="{27A09EFB-85EF-410F-9EBE-8403A01ED7E0}"/>
              </a:ext>
            </a:extLst>
          </p:cNvPr>
          <p:cNvCxnSpPr>
            <a:cxnSpLocks/>
            <a:stCxn id="30" idx="0"/>
            <a:endCxn id="83" idx="0"/>
          </p:cNvCxnSpPr>
          <p:nvPr/>
        </p:nvCxnSpPr>
        <p:spPr>
          <a:xfrm>
            <a:off x="11291555" y="1154214"/>
            <a:ext cx="415534" cy="2582688"/>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F51E5838-E602-467E-AD96-F4A7C0FF663A}"/>
              </a:ext>
            </a:extLst>
          </p:cNvPr>
          <p:cNvCxnSpPr>
            <a:cxnSpLocks/>
            <a:stCxn id="31" idx="0"/>
            <a:endCxn id="83" idx="0"/>
          </p:cNvCxnSpPr>
          <p:nvPr/>
        </p:nvCxnSpPr>
        <p:spPr>
          <a:xfrm>
            <a:off x="11287441" y="1750322"/>
            <a:ext cx="419648" cy="1986580"/>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86" name="正方形/長方形 85">
            <a:extLst>
              <a:ext uri="{FF2B5EF4-FFF2-40B4-BE49-F238E27FC236}">
                <a16:creationId xmlns:a16="http://schemas.microsoft.com/office/drawing/2014/main" id="{78D1CD41-B34C-42E6-BC3A-2554C892D570}"/>
              </a:ext>
            </a:extLst>
          </p:cNvPr>
          <p:cNvSpPr/>
          <p:nvPr/>
        </p:nvSpPr>
        <p:spPr>
          <a:xfrm>
            <a:off x="9484383" y="805382"/>
            <a:ext cx="2653540" cy="265149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7" name="コネクタ: カギ線 86">
            <a:extLst>
              <a:ext uri="{FF2B5EF4-FFF2-40B4-BE49-F238E27FC236}">
                <a16:creationId xmlns:a16="http://schemas.microsoft.com/office/drawing/2014/main" id="{AE4E7492-A19E-4301-8870-9E8830D0E5DC}"/>
              </a:ext>
            </a:extLst>
          </p:cNvPr>
          <p:cNvCxnSpPr>
            <a:cxnSpLocks/>
            <a:stCxn id="33" idx="5"/>
            <a:endCxn id="324" idx="1"/>
          </p:cNvCxnSpPr>
          <p:nvPr/>
        </p:nvCxnSpPr>
        <p:spPr>
          <a:xfrm rot="5400000" flipH="1" flipV="1">
            <a:off x="3888246" y="654097"/>
            <a:ext cx="18118" cy="949651"/>
          </a:xfrm>
          <a:prstGeom prst="bentConnector3">
            <a:avLst>
              <a:gd name="adj1" fmla="val 1361729"/>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EDFC3B6F-1EE8-4377-87B3-0E5B59DE3486}"/>
              </a:ext>
            </a:extLst>
          </p:cNvPr>
          <p:cNvSpPr/>
          <p:nvPr/>
        </p:nvSpPr>
        <p:spPr>
          <a:xfrm>
            <a:off x="2639885" y="1799232"/>
            <a:ext cx="4245701"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0CFB2B7F-CDC8-462A-A99B-14133402C276}"/>
              </a:ext>
            </a:extLst>
          </p:cNvPr>
          <p:cNvCxnSpPr>
            <a:cxnSpLocks/>
            <a:stCxn id="73" idx="5"/>
            <a:endCxn id="325" idx="1"/>
          </p:cNvCxnSpPr>
          <p:nvPr/>
        </p:nvCxnSpPr>
        <p:spPr>
          <a:xfrm rot="5400000" flipH="1" flipV="1">
            <a:off x="3883024" y="1639095"/>
            <a:ext cx="34489" cy="968246"/>
          </a:xfrm>
          <a:prstGeom prst="bentConnector3">
            <a:avLst>
              <a:gd name="adj1" fmla="val 76282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90C674AA-5198-47DF-BB76-9337C3C61139}"/>
              </a:ext>
            </a:extLst>
          </p:cNvPr>
          <p:cNvSpPr/>
          <p:nvPr/>
        </p:nvSpPr>
        <p:spPr>
          <a:xfrm>
            <a:off x="2645263" y="2786330"/>
            <a:ext cx="4240323"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2D2FC4CF-C90B-4273-A164-0AAC514FAC26}"/>
              </a:ext>
            </a:extLst>
          </p:cNvPr>
          <p:cNvSpPr txBox="1"/>
          <p:nvPr/>
        </p:nvSpPr>
        <p:spPr>
          <a:xfrm>
            <a:off x="2794106" y="1795656"/>
            <a:ext cx="580337" cy="307777"/>
          </a:xfrm>
          <a:prstGeom prst="rect">
            <a:avLst/>
          </a:prstGeom>
          <a:noFill/>
        </p:spPr>
        <p:txBody>
          <a:bodyPr wrap="square" rtlCol="0">
            <a:spAutoFit/>
          </a:bodyPr>
          <a:lstStyle/>
          <a:p>
            <a:pPr algn="ctr"/>
            <a:r>
              <a:rPr lang="en-US" altLang="ja-JP" sz="1400" b="1" dirty="0"/>
              <a:t>9V/E</a:t>
            </a:r>
            <a:endParaRPr kumimoji="1" lang="ja-JP" altLang="en-US" sz="1400" b="1" dirty="0"/>
          </a:p>
        </p:txBody>
      </p:sp>
      <p:sp>
        <p:nvSpPr>
          <p:cNvPr id="92" name="テキスト ボックス 91">
            <a:extLst>
              <a:ext uri="{FF2B5EF4-FFF2-40B4-BE49-F238E27FC236}">
                <a16:creationId xmlns:a16="http://schemas.microsoft.com/office/drawing/2014/main" id="{6C6E2B4E-86A2-43B7-A962-07D658746EF5}"/>
              </a:ext>
            </a:extLst>
          </p:cNvPr>
          <p:cNvSpPr txBox="1"/>
          <p:nvPr/>
        </p:nvSpPr>
        <p:spPr>
          <a:xfrm>
            <a:off x="2742580" y="2776485"/>
            <a:ext cx="681307" cy="307777"/>
          </a:xfrm>
          <a:prstGeom prst="rect">
            <a:avLst/>
          </a:prstGeom>
          <a:noFill/>
        </p:spPr>
        <p:txBody>
          <a:bodyPr wrap="square" rtlCol="0">
            <a:spAutoFit/>
          </a:bodyPr>
          <a:lstStyle/>
          <a:p>
            <a:pPr algn="ctr"/>
            <a:r>
              <a:rPr lang="en-US" altLang="ja-JP" sz="1400" b="1" dirty="0"/>
              <a:t>10V/E</a:t>
            </a:r>
            <a:endParaRPr kumimoji="1" lang="ja-JP" altLang="en-US" sz="1400" b="1" dirty="0"/>
          </a:p>
        </p:txBody>
      </p:sp>
      <p:sp>
        <p:nvSpPr>
          <p:cNvPr id="93" name="テキスト ボックス 92">
            <a:extLst>
              <a:ext uri="{FF2B5EF4-FFF2-40B4-BE49-F238E27FC236}">
                <a16:creationId xmlns:a16="http://schemas.microsoft.com/office/drawing/2014/main" id="{8E6CC4F7-1A66-4385-ACA2-1B8CBB280604}"/>
              </a:ext>
            </a:extLst>
          </p:cNvPr>
          <p:cNvSpPr txBox="1"/>
          <p:nvPr/>
        </p:nvSpPr>
        <p:spPr>
          <a:xfrm>
            <a:off x="1502404" y="2531896"/>
            <a:ext cx="656226" cy="276999"/>
          </a:xfrm>
          <a:prstGeom prst="rect">
            <a:avLst/>
          </a:prstGeom>
          <a:noFill/>
        </p:spPr>
        <p:txBody>
          <a:bodyPr wrap="square" rtlCol="0">
            <a:spAutoFit/>
          </a:bodyPr>
          <a:lstStyle/>
          <a:p>
            <a:pPr algn="ctr"/>
            <a:r>
              <a:rPr kumimoji="1" lang="en-US" altLang="ja-JP" sz="1200" dirty="0"/>
              <a:t>DBLT</a:t>
            </a:r>
            <a:endParaRPr kumimoji="1" lang="ja-JP" altLang="en-US" sz="1200" dirty="0"/>
          </a:p>
        </p:txBody>
      </p:sp>
      <p:sp>
        <p:nvSpPr>
          <p:cNvPr id="94" name="テキスト ボックス 93">
            <a:extLst>
              <a:ext uri="{FF2B5EF4-FFF2-40B4-BE49-F238E27FC236}">
                <a16:creationId xmlns:a16="http://schemas.microsoft.com/office/drawing/2014/main" id="{B1518375-4B1F-45F2-A164-DC2DD9A7E59C}"/>
              </a:ext>
            </a:extLst>
          </p:cNvPr>
          <p:cNvSpPr txBox="1"/>
          <p:nvPr/>
        </p:nvSpPr>
        <p:spPr>
          <a:xfrm>
            <a:off x="4040297" y="1472927"/>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5" name="テキスト ボックス 94">
            <a:extLst>
              <a:ext uri="{FF2B5EF4-FFF2-40B4-BE49-F238E27FC236}">
                <a16:creationId xmlns:a16="http://schemas.microsoft.com/office/drawing/2014/main" id="{F5231F4D-3E30-4290-BE9F-3D3F21A49FE2}"/>
              </a:ext>
            </a:extLst>
          </p:cNvPr>
          <p:cNvSpPr txBox="1"/>
          <p:nvPr/>
        </p:nvSpPr>
        <p:spPr>
          <a:xfrm>
            <a:off x="4041354" y="2485226"/>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6" name="テキスト ボックス 95">
            <a:extLst>
              <a:ext uri="{FF2B5EF4-FFF2-40B4-BE49-F238E27FC236}">
                <a16:creationId xmlns:a16="http://schemas.microsoft.com/office/drawing/2014/main" id="{89EB60C4-40B3-44C6-9EB7-20865F6F109C}"/>
              </a:ext>
            </a:extLst>
          </p:cNvPr>
          <p:cNvSpPr txBox="1"/>
          <p:nvPr/>
        </p:nvSpPr>
        <p:spPr>
          <a:xfrm>
            <a:off x="4056278" y="3506092"/>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7" name="円柱 96">
            <a:extLst>
              <a:ext uri="{FF2B5EF4-FFF2-40B4-BE49-F238E27FC236}">
                <a16:creationId xmlns:a16="http://schemas.microsoft.com/office/drawing/2014/main" id="{6548273D-CA66-424A-A8F6-50C8BC86EC2C}"/>
              </a:ext>
            </a:extLst>
          </p:cNvPr>
          <p:cNvSpPr/>
          <p:nvPr/>
        </p:nvSpPr>
        <p:spPr>
          <a:xfrm>
            <a:off x="7506258" y="2146287"/>
            <a:ext cx="399720" cy="398861"/>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コネクタ: カギ線 97">
            <a:extLst>
              <a:ext uri="{FF2B5EF4-FFF2-40B4-BE49-F238E27FC236}">
                <a16:creationId xmlns:a16="http://schemas.microsoft.com/office/drawing/2014/main" id="{93DBC1BE-7528-4ED2-A1C5-738779AA658E}"/>
              </a:ext>
            </a:extLst>
          </p:cNvPr>
          <p:cNvCxnSpPr>
            <a:cxnSpLocks/>
            <a:stCxn id="318" idx="3"/>
            <a:endCxn id="97" idx="2"/>
          </p:cNvCxnSpPr>
          <p:nvPr/>
        </p:nvCxnSpPr>
        <p:spPr>
          <a:xfrm>
            <a:off x="6468116" y="1318109"/>
            <a:ext cx="1038142" cy="1027609"/>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コネクタ: カギ線 98">
            <a:extLst>
              <a:ext uri="{FF2B5EF4-FFF2-40B4-BE49-F238E27FC236}">
                <a16:creationId xmlns:a16="http://schemas.microsoft.com/office/drawing/2014/main" id="{9AB22E48-D7E7-4D9F-AFFD-1EAAF27DB18D}"/>
              </a:ext>
            </a:extLst>
          </p:cNvPr>
          <p:cNvCxnSpPr>
            <a:cxnSpLocks/>
            <a:stCxn id="320" idx="3"/>
            <a:endCxn id="97" idx="2"/>
          </p:cNvCxnSpPr>
          <p:nvPr/>
        </p:nvCxnSpPr>
        <p:spPr>
          <a:xfrm>
            <a:off x="6472807" y="2303278"/>
            <a:ext cx="1033451" cy="42440"/>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コネクタ: カギ線 99">
            <a:extLst>
              <a:ext uri="{FF2B5EF4-FFF2-40B4-BE49-F238E27FC236}">
                <a16:creationId xmlns:a16="http://schemas.microsoft.com/office/drawing/2014/main" id="{F1318459-94EC-4B6B-9F89-93F1448A00D1}"/>
              </a:ext>
            </a:extLst>
          </p:cNvPr>
          <p:cNvCxnSpPr>
            <a:cxnSpLocks/>
            <a:stCxn id="321" idx="3"/>
            <a:endCxn id="97" idx="2"/>
          </p:cNvCxnSpPr>
          <p:nvPr/>
        </p:nvCxnSpPr>
        <p:spPr>
          <a:xfrm flipV="1">
            <a:off x="6470949" y="2345718"/>
            <a:ext cx="1035309" cy="978999"/>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3F05F905-6A0C-4FA7-A87A-14C7CB4F2806}"/>
              </a:ext>
            </a:extLst>
          </p:cNvPr>
          <p:cNvSpPr txBox="1"/>
          <p:nvPr/>
        </p:nvSpPr>
        <p:spPr>
          <a:xfrm>
            <a:off x="7415950" y="2550778"/>
            <a:ext cx="580337" cy="276999"/>
          </a:xfrm>
          <a:prstGeom prst="rect">
            <a:avLst/>
          </a:prstGeom>
          <a:noFill/>
        </p:spPr>
        <p:txBody>
          <a:bodyPr wrap="square" rtlCol="0">
            <a:spAutoFit/>
          </a:bodyPr>
          <a:lstStyle/>
          <a:p>
            <a:pPr algn="ctr"/>
            <a:r>
              <a:rPr kumimoji="1" lang="en-US" altLang="ja-JP" sz="1200" dirty="0"/>
              <a:t>HBLT</a:t>
            </a:r>
            <a:endParaRPr kumimoji="1" lang="ja-JP" altLang="en-US" sz="1200" dirty="0"/>
          </a:p>
        </p:txBody>
      </p:sp>
      <p:sp>
        <p:nvSpPr>
          <p:cNvPr id="102" name="円柱 101">
            <a:extLst>
              <a:ext uri="{FF2B5EF4-FFF2-40B4-BE49-F238E27FC236}">
                <a16:creationId xmlns:a16="http://schemas.microsoft.com/office/drawing/2014/main" id="{3AB7110F-F8CF-431F-98C2-69303E7E91AD}"/>
              </a:ext>
            </a:extLst>
          </p:cNvPr>
          <p:cNvSpPr/>
          <p:nvPr/>
        </p:nvSpPr>
        <p:spPr>
          <a:xfrm>
            <a:off x="10354986" y="4348939"/>
            <a:ext cx="399720" cy="398861"/>
          </a:xfrm>
          <a:prstGeom prst="can">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F5602461-9C3D-4906-94E2-40232A0905CF}"/>
              </a:ext>
            </a:extLst>
          </p:cNvPr>
          <p:cNvSpPr txBox="1"/>
          <p:nvPr/>
        </p:nvSpPr>
        <p:spPr>
          <a:xfrm>
            <a:off x="10283418" y="4743050"/>
            <a:ext cx="526314" cy="261610"/>
          </a:xfrm>
          <a:prstGeom prst="rect">
            <a:avLst/>
          </a:prstGeom>
          <a:noFill/>
        </p:spPr>
        <p:txBody>
          <a:bodyPr wrap="square" rtlCol="0">
            <a:spAutoFit/>
          </a:bodyPr>
          <a:lstStyle/>
          <a:p>
            <a:pPr algn="ctr"/>
            <a:r>
              <a:rPr lang="en-US" altLang="ja-JP" sz="1100" dirty="0"/>
              <a:t>GLT</a:t>
            </a:r>
            <a:endParaRPr kumimoji="1" lang="ja-JP" altLang="en-US" sz="1100" dirty="0"/>
          </a:p>
        </p:txBody>
      </p:sp>
      <p:sp>
        <p:nvSpPr>
          <p:cNvPr id="104" name="テキスト ボックス 103">
            <a:extLst>
              <a:ext uri="{FF2B5EF4-FFF2-40B4-BE49-F238E27FC236}">
                <a16:creationId xmlns:a16="http://schemas.microsoft.com/office/drawing/2014/main" id="{77635148-FFA1-48A7-BE2C-62F160EBC6ED}"/>
              </a:ext>
            </a:extLst>
          </p:cNvPr>
          <p:cNvSpPr txBox="1"/>
          <p:nvPr/>
        </p:nvSpPr>
        <p:spPr>
          <a:xfrm>
            <a:off x="11335799" y="4070201"/>
            <a:ext cx="748766" cy="261610"/>
          </a:xfrm>
          <a:prstGeom prst="rect">
            <a:avLst/>
          </a:prstGeom>
          <a:noFill/>
        </p:spPr>
        <p:txBody>
          <a:bodyPr wrap="square" rtlCol="0">
            <a:spAutoFit/>
          </a:bodyPr>
          <a:lstStyle/>
          <a:p>
            <a:pPr algn="ctr"/>
            <a:r>
              <a:rPr lang="ja-JP" altLang="en-US" sz="1100" dirty="0"/>
              <a:t>合計緑液</a:t>
            </a:r>
            <a:endParaRPr kumimoji="1" lang="ja-JP" altLang="en-US" sz="1100" dirty="0"/>
          </a:p>
        </p:txBody>
      </p:sp>
      <p:cxnSp>
        <p:nvCxnSpPr>
          <p:cNvPr id="107" name="コネクタ: カギ線 106">
            <a:extLst>
              <a:ext uri="{FF2B5EF4-FFF2-40B4-BE49-F238E27FC236}">
                <a16:creationId xmlns:a16="http://schemas.microsoft.com/office/drawing/2014/main" id="{EFD2AD8D-452A-4C82-94A9-057AB1D25084}"/>
              </a:ext>
            </a:extLst>
          </p:cNvPr>
          <p:cNvCxnSpPr>
            <a:cxnSpLocks/>
            <a:stCxn id="80" idx="2"/>
            <a:endCxn id="132" idx="1"/>
          </p:cNvCxnSpPr>
          <p:nvPr/>
        </p:nvCxnSpPr>
        <p:spPr>
          <a:xfrm rot="5400000">
            <a:off x="10651073" y="4632799"/>
            <a:ext cx="847775" cy="10402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正方形/長方形 107">
            <a:extLst>
              <a:ext uri="{FF2B5EF4-FFF2-40B4-BE49-F238E27FC236}">
                <a16:creationId xmlns:a16="http://schemas.microsoft.com/office/drawing/2014/main" id="{5B688994-FC59-4AF8-8C0E-3F87DFFEA27B}"/>
              </a:ext>
            </a:extLst>
          </p:cNvPr>
          <p:cNvSpPr/>
          <p:nvPr/>
        </p:nvSpPr>
        <p:spPr>
          <a:xfrm>
            <a:off x="9484383" y="3523179"/>
            <a:ext cx="2653539" cy="144920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7673CEC-8FF9-4072-B894-1514A16F95AA}"/>
              </a:ext>
            </a:extLst>
          </p:cNvPr>
          <p:cNvSpPr txBox="1"/>
          <p:nvPr/>
        </p:nvSpPr>
        <p:spPr>
          <a:xfrm>
            <a:off x="9543884" y="3994968"/>
            <a:ext cx="541750" cy="307777"/>
          </a:xfrm>
          <a:prstGeom prst="rect">
            <a:avLst/>
          </a:prstGeom>
          <a:noFill/>
        </p:spPr>
        <p:txBody>
          <a:bodyPr wrap="square" rtlCol="0">
            <a:spAutoFit/>
          </a:bodyPr>
          <a:lstStyle/>
          <a:p>
            <a:pPr algn="ctr"/>
            <a:r>
              <a:rPr lang="en-US" altLang="ja-JP" sz="1400" b="1" dirty="0"/>
              <a:t>GL</a:t>
            </a:r>
            <a:endParaRPr kumimoji="1" lang="ja-JP" altLang="en-US" sz="1400" b="1" dirty="0"/>
          </a:p>
        </p:txBody>
      </p:sp>
      <p:cxnSp>
        <p:nvCxnSpPr>
          <p:cNvPr id="110" name="コネクタ: カギ線 109">
            <a:extLst>
              <a:ext uri="{FF2B5EF4-FFF2-40B4-BE49-F238E27FC236}">
                <a16:creationId xmlns:a16="http://schemas.microsoft.com/office/drawing/2014/main" id="{3EEDF219-BCC7-40FC-A540-7162C91DDC7D}"/>
              </a:ext>
            </a:extLst>
          </p:cNvPr>
          <p:cNvCxnSpPr>
            <a:cxnSpLocks/>
            <a:stCxn id="97" idx="4"/>
            <a:endCxn id="223" idx="1"/>
          </p:cNvCxnSpPr>
          <p:nvPr/>
        </p:nvCxnSpPr>
        <p:spPr>
          <a:xfrm>
            <a:off x="7905978" y="2345718"/>
            <a:ext cx="1995932" cy="51857"/>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コネクタ: カギ線 110">
            <a:extLst>
              <a:ext uri="{FF2B5EF4-FFF2-40B4-BE49-F238E27FC236}">
                <a16:creationId xmlns:a16="http://schemas.microsoft.com/office/drawing/2014/main" id="{48932C24-F6DE-4A68-9722-4B848E064643}"/>
              </a:ext>
            </a:extLst>
          </p:cNvPr>
          <p:cNvCxnSpPr>
            <a:cxnSpLocks/>
            <a:stCxn id="97" idx="4"/>
            <a:endCxn id="224" idx="1"/>
          </p:cNvCxnSpPr>
          <p:nvPr/>
        </p:nvCxnSpPr>
        <p:spPr>
          <a:xfrm>
            <a:off x="7905978" y="2345718"/>
            <a:ext cx="1995932" cy="681472"/>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C42BC871-26EF-4067-81EE-374289D44169}"/>
              </a:ext>
            </a:extLst>
          </p:cNvPr>
          <p:cNvSpPr txBox="1"/>
          <p:nvPr/>
        </p:nvSpPr>
        <p:spPr>
          <a:xfrm>
            <a:off x="8669638" y="3417784"/>
            <a:ext cx="580337" cy="307777"/>
          </a:xfrm>
          <a:prstGeom prst="rect">
            <a:avLst/>
          </a:prstGeom>
          <a:noFill/>
        </p:spPr>
        <p:txBody>
          <a:bodyPr wrap="square" rtlCol="0">
            <a:spAutoFit/>
          </a:bodyPr>
          <a:lstStyle/>
          <a:p>
            <a:pPr algn="ctr"/>
            <a:r>
              <a:rPr lang="en-US" altLang="ja-JP" sz="1400" b="1" dirty="0"/>
              <a:t>HBL</a:t>
            </a:r>
            <a:endParaRPr kumimoji="1" lang="ja-JP" altLang="en-US" sz="1400" b="1" dirty="0"/>
          </a:p>
        </p:txBody>
      </p:sp>
      <p:sp>
        <p:nvSpPr>
          <p:cNvPr id="113" name="正方形/長方形 112">
            <a:extLst>
              <a:ext uri="{FF2B5EF4-FFF2-40B4-BE49-F238E27FC236}">
                <a16:creationId xmlns:a16="http://schemas.microsoft.com/office/drawing/2014/main" id="{728CE5FB-744F-42C2-9BA3-D51E70CA4CD7}"/>
              </a:ext>
            </a:extLst>
          </p:cNvPr>
          <p:cNvSpPr/>
          <p:nvPr/>
        </p:nvSpPr>
        <p:spPr>
          <a:xfrm>
            <a:off x="292974" y="805382"/>
            <a:ext cx="2036092" cy="292641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82B1DE50-A7D3-4D5C-8504-55F8E2B8903C}"/>
              </a:ext>
            </a:extLst>
          </p:cNvPr>
          <p:cNvSpPr/>
          <p:nvPr/>
        </p:nvSpPr>
        <p:spPr>
          <a:xfrm>
            <a:off x="8271533" y="2963557"/>
            <a:ext cx="108000" cy="108000"/>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 name="直線コネクタ 114">
            <a:extLst>
              <a:ext uri="{FF2B5EF4-FFF2-40B4-BE49-F238E27FC236}">
                <a16:creationId xmlns:a16="http://schemas.microsoft.com/office/drawing/2014/main" id="{7D54992E-F9E1-4D30-9284-950F756E4A5C}"/>
              </a:ext>
            </a:extLst>
          </p:cNvPr>
          <p:cNvCxnSpPr>
            <a:cxnSpLocks/>
            <a:stCxn id="114" idx="4"/>
          </p:cNvCxnSpPr>
          <p:nvPr/>
        </p:nvCxnSpPr>
        <p:spPr>
          <a:xfrm>
            <a:off x="8325533" y="3071557"/>
            <a:ext cx="0" cy="2140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6" name="コネクタ: カギ線 115">
            <a:extLst>
              <a:ext uri="{FF2B5EF4-FFF2-40B4-BE49-F238E27FC236}">
                <a16:creationId xmlns:a16="http://schemas.microsoft.com/office/drawing/2014/main" id="{E459EEFB-9655-480B-8B93-E1D02751391A}"/>
              </a:ext>
            </a:extLst>
          </p:cNvPr>
          <p:cNvCxnSpPr>
            <a:cxnSpLocks/>
            <a:stCxn id="114" idx="2"/>
            <a:endCxn id="97" idx="3"/>
          </p:cNvCxnSpPr>
          <p:nvPr/>
        </p:nvCxnSpPr>
        <p:spPr>
          <a:xfrm rot="10800000">
            <a:off x="7706119" y="2545149"/>
            <a:ext cx="565415" cy="472409"/>
          </a:xfrm>
          <a:prstGeom prst="bentConnector2">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7" name="楕円 116">
            <a:extLst>
              <a:ext uri="{FF2B5EF4-FFF2-40B4-BE49-F238E27FC236}">
                <a16:creationId xmlns:a16="http://schemas.microsoft.com/office/drawing/2014/main" id="{59C9A6E2-37C2-4BB7-86B9-2F7C75F3C163}"/>
              </a:ext>
            </a:extLst>
          </p:cNvPr>
          <p:cNvSpPr/>
          <p:nvPr/>
        </p:nvSpPr>
        <p:spPr>
          <a:xfrm>
            <a:off x="9706759" y="4494459"/>
            <a:ext cx="108000" cy="108000"/>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51894434-D8CE-4B69-964A-641CC2478A78}"/>
              </a:ext>
            </a:extLst>
          </p:cNvPr>
          <p:cNvCxnSpPr>
            <a:cxnSpLocks/>
            <a:stCxn id="117" idx="4"/>
          </p:cNvCxnSpPr>
          <p:nvPr/>
        </p:nvCxnSpPr>
        <p:spPr>
          <a:xfrm>
            <a:off x="9760759" y="4602459"/>
            <a:ext cx="0" cy="214034"/>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9" name="コネクタ: カギ線 118">
            <a:extLst>
              <a:ext uri="{FF2B5EF4-FFF2-40B4-BE49-F238E27FC236}">
                <a16:creationId xmlns:a16="http://schemas.microsoft.com/office/drawing/2014/main" id="{30F9CF9D-4840-4840-A0F8-CCCE38606516}"/>
              </a:ext>
            </a:extLst>
          </p:cNvPr>
          <p:cNvCxnSpPr>
            <a:cxnSpLocks/>
            <a:stCxn id="117" idx="6"/>
            <a:endCxn id="102" idx="2"/>
          </p:cNvCxnSpPr>
          <p:nvPr/>
        </p:nvCxnSpPr>
        <p:spPr>
          <a:xfrm flipV="1">
            <a:off x="9814759" y="4548370"/>
            <a:ext cx="540227" cy="89"/>
          </a:xfrm>
          <a:prstGeom prst="bentConnector3">
            <a:avLst>
              <a:gd name="adj1" fmla="val 50000"/>
            </a:avLst>
          </a:prstGeom>
          <a:ln w="1270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0" name="吹き出し: 角を丸めた四角形 119">
            <a:extLst>
              <a:ext uri="{FF2B5EF4-FFF2-40B4-BE49-F238E27FC236}">
                <a16:creationId xmlns:a16="http://schemas.microsoft.com/office/drawing/2014/main" id="{4E729F67-CBE8-45BC-9009-DE541E4B6D0B}"/>
              </a:ext>
            </a:extLst>
          </p:cNvPr>
          <p:cNvSpPr/>
          <p:nvPr/>
        </p:nvSpPr>
        <p:spPr>
          <a:xfrm>
            <a:off x="8219622" y="204303"/>
            <a:ext cx="3619112" cy="384807"/>
          </a:xfrm>
          <a:prstGeom prst="wedgeRoundRectCallout">
            <a:avLst>
              <a:gd name="adj1" fmla="val -29456"/>
              <a:gd name="adj2" fmla="val 77682"/>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入出力変数に、非負制約＋上下限制約</a:t>
            </a:r>
          </a:p>
        </p:txBody>
      </p:sp>
      <p:sp>
        <p:nvSpPr>
          <p:cNvPr id="121" name="吹き出し: 角を丸めた四角形 120">
            <a:extLst>
              <a:ext uri="{FF2B5EF4-FFF2-40B4-BE49-F238E27FC236}">
                <a16:creationId xmlns:a16="http://schemas.microsoft.com/office/drawing/2014/main" id="{0126512B-121F-460A-A3AB-865701D99E84}"/>
              </a:ext>
            </a:extLst>
          </p:cNvPr>
          <p:cNvSpPr/>
          <p:nvPr/>
        </p:nvSpPr>
        <p:spPr>
          <a:xfrm>
            <a:off x="5880163" y="199310"/>
            <a:ext cx="2312434" cy="384807"/>
          </a:xfrm>
          <a:prstGeom prst="wedgeRoundRectCallout">
            <a:avLst>
              <a:gd name="adj1" fmla="val -29456"/>
              <a:gd name="adj2" fmla="val 77682"/>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t>Fac</a:t>
            </a:r>
            <a:r>
              <a:rPr lang="ja-JP" altLang="en-US" sz="1600" dirty="0" err="1"/>
              <a:t>、</a:t>
            </a:r>
            <a:r>
              <a:rPr lang="en-US" altLang="ja-JP" sz="1600" dirty="0"/>
              <a:t>Node</a:t>
            </a:r>
            <a:r>
              <a:rPr lang="ja-JP" altLang="en-US" sz="1600" dirty="0"/>
              <a:t>に、設備制約</a:t>
            </a:r>
          </a:p>
        </p:txBody>
      </p:sp>
      <p:sp>
        <p:nvSpPr>
          <p:cNvPr id="122" name="テキスト ボックス 121">
            <a:extLst>
              <a:ext uri="{FF2B5EF4-FFF2-40B4-BE49-F238E27FC236}">
                <a16:creationId xmlns:a16="http://schemas.microsoft.com/office/drawing/2014/main" id="{FE6C03CE-1EC9-43B3-B357-0627D816EDFE}"/>
              </a:ext>
            </a:extLst>
          </p:cNvPr>
          <p:cNvSpPr txBox="1"/>
          <p:nvPr/>
        </p:nvSpPr>
        <p:spPr>
          <a:xfrm>
            <a:off x="4866740" y="6384299"/>
            <a:ext cx="4594934" cy="307777"/>
          </a:xfrm>
          <a:prstGeom prst="rect">
            <a:avLst/>
          </a:prstGeom>
          <a:solidFill>
            <a:schemeClr val="bg1"/>
          </a:solidFill>
        </p:spPr>
        <p:txBody>
          <a:bodyPr wrap="square" rtlCol="0">
            <a:spAutoFit/>
          </a:bodyPr>
          <a:lstStyle/>
          <a:p>
            <a:r>
              <a:rPr kumimoji="1" lang="ja-JP" altLang="en-US" sz="1400" dirty="0">
                <a:solidFill>
                  <a:schemeClr val="accent4"/>
                </a:solidFill>
              </a:rPr>
              <a:t>赤：稀黒液　</a:t>
            </a:r>
            <a:r>
              <a:rPr kumimoji="1" lang="ja-JP" altLang="en-US" sz="1400" dirty="0">
                <a:solidFill>
                  <a:schemeClr val="bg1">
                    <a:lumMod val="50000"/>
                  </a:schemeClr>
                </a:solidFill>
              </a:rPr>
              <a:t>灰：濃黒液</a:t>
            </a:r>
            <a:r>
              <a:rPr kumimoji="1" lang="ja-JP" altLang="en-US" sz="1400" dirty="0">
                <a:solidFill>
                  <a:schemeClr val="accent2"/>
                </a:solidFill>
              </a:rPr>
              <a:t>　</a:t>
            </a:r>
            <a:r>
              <a:rPr lang="ja-JP" altLang="en-US" sz="1400" dirty="0">
                <a:solidFill>
                  <a:schemeClr val="accent3"/>
                </a:solidFill>
              </a:rPr>
              <a:t>緑：緑液　</a:t>
            </a:r>
            <a:r>
              <a:rPr kumimoji="1" lang="ja-JP" altLang="en-US" sz="1400" dirty="0"/>
              <a:t>黒：白液</a:t>
            </a:r>
            <a:r>
              <a:rPr kumimoji="1" lang="ja-JP" altLang="en-US" sz="1400" dirty="0">
                <a:solidFill>
                  <a:schemeClr val="accent3"/>
                </a:solidFill>
              </a:rPr>
              <a:t>　</a:t>
            </a:r>
            <a:r>
              <a:rPr lang="ja-JP" altLang="en-US" sz="1400" dirty="0">
                <a:solidFill>
                  <a:schemeClr val="accent6">
                    <a:lumMod val="50000"/>
                  </a:schemeClr>
                </a:solidFill>
              </a:rPr>
              <a:t>青：蒸気</a:t>
            </a:r>
            <a:endParaRPr kumimoji="1" lang="en-US" altLang="ja-JP" sz="1400" dirty="0">
              <a:solidFill>
                <a:srgbClr val="92D050"/>
              </a:solidFill>
            </a:endParaRPr>
          </a:p>
        </p:txBody>
      </p:sp>
      <p:sp>
        <p:nvSpPr>
          <p:cNvPr id="125" name="正方形/長方形 124">
            <a:extLst>
              <a:ext uri="{FF2B5EF4-FFF2-40B4-BE49-F238E27FC236}">
                <a16:creationId xmlns:a16="http://schemas.microsoft.com/office/drawing/2014/main" id="{3533327E-476C-4564-B826-77BB8A5781A4}"/>
              </a:ext>
            </a:extLst>
          </p:cNvPr>
          <p:cNvSpPr/>
          <p:nvPr/>
        </p:nvSpPr>
        <p:spPr>
          <a:xfrm>
            <a:off x="9484382" y="5035457"/>
            <a:ext cx="2653539" cy="117377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E1BC768A-56D3-4FCB-8DE2-B34E76E75AD1}"/>
              </a:ext>
            </a:extLst>
          </p:cNvPr>
          <p:cNvSpPr txBox="1"/>
          <p:nvPr/>
        </p:nvSpPr>
        <p:spPr>
          <a:xfrm>
            <a:off x="9512789" y="5046320"/>
            <a:ext cx="615354" cy="307777"/>
          </a:xfrm>
          <a:prstGeom prst="rect">
            <a:avLst/>
          </a:prstGeom>
          <a:noFill/>
        </p:spPr>
        <p:txBody>
          <a:bodyPr wrap="square" rtlCol="0">
            <a:spAutoFit/>
          </a:bodyPr>
          <a:lstStyle/>
          <a:p>
            <a:pPr algn="ctr"/>
            <a:r>
              <a:rPr lang="en-US" altLang="ja-JP" sz="1400" b="1" dirty="0"/>
              <a:t>WL</a:t>
            </a:r>
            <a:endParaRPr kumimoji="1" lang="ja-JP" altLang="en-US" sz="1400" b="1" dirty="0"/>
          </a:p>
        </p:txBody>
      </p:sp>
      <p:sp>
        <p:nvSpPr>
          <p:cNvPr id="132" name="円柱 131">
            <a:extLst>
              <a:ext uri="{FF2B5EF4-FFF2-40B4-BE49-F238E27FC236}">
                <a16:creationId xmlns:a16="http://schemas.microsoft.com/office/drawing/2014/main" id="{C5276117-F13C-4AC8-8B12-7EF73F574887}"/>
              </a:ext>
            </a:extLst>
          </p:cNvPr>
          <p:cNvSpPr/>
          <p:nvPr/>
        </p:nvSpPr>
        <p:spPr>
          <a:xfrm>
            <a:off x="10354985" y="5576802"/>
            <a:ext cx="399720" cy="39886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FE2759F0-4A98-464A-BB20-5FF7FB727A89}"/>
              </a:ext>
            </a:extLst>
          </p:cNvPr>
          <p:cNvSpPr/>
          <p:nvPr/>
        </p:nvSpPr>
        <p:spPr>
          <a:xfrm>
            <a:off x="9706759" y="5719468"/>
            <a:ext cx="108000" cy="10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a:extLst>
              <a:ext uri="{FF2B5EF4-FFF2-40B4-BE49-F238E27FC236}">
                <a16:creationId xmlns:a16="http://schemas.microsoft.com/office/drawing/2014/main" id="{A9DFBD5E-8FC8-4054-A19B-04D4BD82289C}"/>
              </a:ext>
            </a:extLst>
          </p:cNvPr>
          <p:cNvCxnSpPr>
            <a:cxnSpLocks/>
            <a:stCxn id="133" idx="4"/>
          </p:cNvCxnSpPr>
          <p:nvPr/>
        </p:nvCxnSpPr>
        <p:spPr>
          <a:xfrm>
            <a:off x="9760759" y="5827468"/>
            <a:ext cx="0" cy="2140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コネクタ: カギ線 134">
            <a:extLst>
              <a:ext uri="{FF2B5EF4-FFF2-40B4-BE49-F238E27FC236}">
                <a16:creationId xmlns:a16="http://schemas.microsoft.com/office/drawing/2014/main" id="{93B8E9F3-639B-4C55-A671-25D68495B5F3}"/>
              </a:ext>
            </a:extLst>
          </p:cNvPr>
          <p:cNvCxnSpPr>
            <a:cxnSpLocks/>
            <a:stCxn id="133" idx="6"/>
            <a:endCxn id="132" idx="2"/>
          </p:cNvCxnSpPr>
          <p:nvPr/>
        </p:nvCxnSpPr>
        <p:spPr>
          <a:xfrm>
            <a:off x="9814759" y="5773468"/>
            <a:ext cx="540226" cy="2765"/>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a:extLst>
              <a:ext uri="{FF2B5EF4-FFF2-40B4-BE49-F238E27FC236}">
                <a16:creationId xmlns:a16="http://schemas.microsoft.com/office/drawing/2014/main" id="{73A7E006-1A01-49FC-AAF5-1C8814D779CF}"/>
              </a:ext>
            </a:extLst>
          </p:cNvPr>
          <p:cNvCxnSpPr>
            <a:stCxn id="132" idx="4"/>
            <a:endCxn id="78" idx="1"/>
          </p:cNvCxnSpPr>
          <p:nvPr/>
        </p:nvCxnSpPr>
        <p:spPr>
          <a:xfrm>
            <a:off x="10754705" y="5776233"/>
            <a:ext cx="759409" cy="52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1814E527-23B0-401A-8B21-80C74360F7E5}"/>
              </a:ext>
            </a:extLst>
          </p:cNvPr>
          <p:cNvSpPr txBox="1"/>
          <p:nvPr/>
        </p:nvSpPr>
        <p:spPr>
          <a:xfrm>
            <a:off x="10192008" y="5983081"/>
            <a:ext cx="713398" cy="261610"/>
          </a:xfrm>
          <a:prstGeom prst="rect">
            <a:avLst/>
          </a:prstGeom>
          <a:noFill/>
        </p:spPr>
        <p:txBody>
          <a:bodyPr wrap="square" rtlCol="0">
            <a:spAutoFit/>
          </a:bodyPr>
          <a:lstStyle/>
          <a:p>
            <a:pPr algn="ctr"/>
            <a:r>
              <a:rPr lang="en-US" altLang="ja-JP" sz="1100" dirty="0"/>
              <a:t>WLT</a:t>
            </a:r>
            <a:endParaRPr kumimoji="1" lang="ja-JP" altLang="en-US" sz="1100" dirty="0"/>
          </a:p>
        </p:txBody>
      </p:sp>
      <p:cxnSp>
        <p:nvCxnSpPr>
          <p:cNvPr id="153" name="直線矢印コネクタ 152">
            <a:extLst>
              <a:ext uri="{FF2B5EF4-FFF2-40B4-BE49-F238E27FC236}">
                <a16:creationId xmlns:a16="http://schemas.microsoft.com/office/drawing/2014/main" id="{CA7AE452-B609-438C-9847-CC18FD4A23B1}"/>
              </a:ext>
            </a:extLst>
          </p:cNvPr>
          <p:cNvCxnSpPr>
            <a:cxnSpLocks/>
            <a:stCxn id="102" idx="4"/>
            <a:endCxn id="80" idx="3"/>
          </p:cNvCxnSpPr>
          <p:nvPr/>
        </p:nvCxnSpPr>
        <p:spPr>
          <a:xfrm>
            <a:off x="10754706" y="4548370"/>
            <a:ext cx="750745" cy="1409"/>
          </a:xfrm>
          <a:prstGeom prst="straightConnector1">
            <a:avLst/>
          </a:prstGeom>
          <a:ln>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5" name="六角形 194">
            <a:extLst>
              <a:ext uri="{FF2B5EF4-FFF2-40B4-BE49-F238E27FC236}">
                <a16:creationId xmlns:a16="http://schemas.microsoft.com/office/drawing/2014/main" id="{FF4EF663-DCE5-4122-8136-90C19B39677C}"/>
              </a:ext>
            </a:extLst>
          </p:cNvPr>
          <p:cNvSpPr/>
          <p:nvPr/>
        </p:nvSpPr>
        <p:spPr>
          <a:xfrm>
            <a:off x="10895747" y="2221202"/>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六角形 195">
            <a:extLst>
              <a:ext uri="{FF2B5EF4-FFF2-40B4-BE49-F238E27FC236}">
                <a16:creationId xmlns:a16="http://schemas.microsoft.com/office/drawing/2014/main" id="{DA1D8378-301D-4720-8109-81D0F8C175EA}"/>
              </a:ext>
            </a:extLst>
          </p:cNvPr>
          <p:cNvSpPr/>
          <p:nvPr/>
        </p:nvSpPr>
        <p:spPr>
          <a:xfrm>
            <a:off x="10908201" y="2847045"/>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a:extLst>
              <a:ext uri="{FF2B5EF4-FFF2-40B4-BE49-F238E27FC236}">
                <a16:creationId xmlns:a16="http://schemas.microsoft.com/office/drawing/2014/main" id="{CDC1C9DA-1642-41C9-A6FF-5184BB220BB5}"/>
              </a:ext>
            </a:extLst>
          </p:cNvPr>
          <p:cNvSpPr txBox="1"/>
          <p:nvPr/>
        </p:nvSpPr>
        <p:spPr>
          <a:xfrm>
            <a:off x="10861686" y="3197309"/>
            <a:ext cx="489005" cy="261610"/>
          </a:xfrm>
          <a:prstGeom prst="rect">
            <a:avLst/>
          </a:prstGeom>
          <a:noFill/>
        </p:spPr>
        <p:txBody>
          <a:bodyPr wrap="square" rtlCol="0">
            <a:spAutoFit/>
          </a:bodyPr>
          <a:lstStyle/>
          <a:p>
            <a:pPr algn="ctr"/>
            <a:r>
              <a:rPr lang="en-US" altLang="ja-JP" sz="1100" dirty="0"/>
              <a:t>21B</a:t>
            </a:r>
            <a:endParaRPr kumimoji="1" lang="ja-JP" altLang="en-US" sz="1100" dirty="0"/>
          </a:p>
        </p:txBody>
      </p:sp>
      <p:sp>
        <p:nvSpPr>
          <p:cNvPr id="198" name="楕円 197">
            <a:extLst>
              <a:ext uri="{FF2B5EF4-FFF2-40B4-BE49-F238E27FC236}">
                <a16:creationId xmlns:a16="http://schemas.microsoft.com/office/drawing/2014/main" id="{4C28D730-896B-47BF-B7B7-BC869DF5184F}"/>
              </a:ext>
            </a:extLst>
          </p:cNvPr>
          <p:cNvSpPr/>
          <p:nvPr/>
        </p:nvSpPr>
        <p:spPr>
          <a:xfrm>
            <a:off x="11276807" y="212534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楕円 198">
            <a:extLst>
              <a:ext uri="{FF2B5EF4-FFF2-40B4-BE49-F238E27FC236}">
                <a16:creationId xmlns:a16="http://schemas.microsoft.com/office/drawing/2014/main" id="{91222F88-9CB3-4A5F-9130-DE17A1A6770C}"/>
              </a:ext>
            </a:extLst>
          </p:cNvPr>
          <p:cNvSpPr/>
          <p:nvPr/>
        </p:nvSpPr>
        <p:spPr>
          <a:xfrm>
            <a:off x="10937347" y="275855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楕円 199">
            <a:extLst>
              <a:ext uri="{FF2B5EF4-FFF2-40B4-BE49-F238E27FC236}">
                <a16:creationId xmlns:a16="http://schemas.microsoft.com/office/drawing/2014/main" id="{F51C4C60-FF36-46A4-A8A2-ABAB5D58D849}"/>
              </a:ext>
            </a:extLst>
          </p:cNvPr>
          <p:cNvSpPr/>
          <p:nvPr/>
        </p:nvSpPr>
        <p:spPr>
          <a:xfrm>
            <a:off x="11283157" y="212534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楕円 200">
            <a:extLst>
              <a:ext uri="{FF2B5EF4-FFF2-40B4-BE49-F238E27FC236}">
                <a16:creationId xmlns:a16="http://schemas.microsoft.com/office/drawing/2014/main" id="{4D73CB57-72EC-46EB-8B12-AAA4BBE951ED}"/>
              </a:ext>
            </a:extLst>
          </p:cNvPr>
          <p:cNvSpPr/>
          <p:nvPr/>
        </p:nvSpPr>
        <p:spPr>
          <a:xfrm>
            <a:off x="10950047" y="275855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2" name="楕円 201">
            <a:extLst>
              <a:ext uri="{FF2B5EF4-FFF2-40B4-BE49-F238E27FC236}">
                <a16:creationId xmlns:a16="http://schemas.microsoft.com/office/drawing/2014/main" id="{EC97DAD6-4F3C-495B-9589-897D036E5848}"/>
              </a:ext>
            </a:extLst>
          </p:cNvPr>
          <p:cNvSpPr/>
          <p:nvPr/>
        </p:nvSpPr>
        <p:spPr>
          <a:xfrm>
            <a:off x="10968683" y="2600328"/>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楕円 202">
            <a:extLst>
              <a:ext uri="{FF2B5EF4-FFF2-40B4-BE49-F238E27FC236}">
                <a16:creationId xmlns:a16="http://schemas.microsoft.com/office/drawing/2014/main" id="{29C7D4A6-4E90-4BCB-9043-BF4F43A2042C}"/>
              </a:ext>
            </a:extLst>
          </p:cNvPr>
          <p:cNvSpPr/>
          <p:nvPr/>
        </p:nvSpPr>
        <p:spPr>
          <a:xfrm>
            <a:off x="10981137" y="322617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テキスト ボックス 203">
            <a:extLst>
              <a:ext uri="{FF2B5EF4-FFF2-40B4-BE49-F238E27FC236}">
                <a16:creationId xmlns:a16="http://schemas.microsoft.com/office/drawing/2014/main" id="{C87FBA0A-381E-49A7-BFE7-45D27228FF10}"/>
              </a:ext>
            </a:extLst>
          </p:cNvPr>
          <p:cNvSpPr txBox="1"/>
          <p:nvPr/>
        </p:nvSpPr>
        <p:spPr>
          <a:xfrm>
            <a:off x="10840756" y="2563364"/>
            <a:ext cx="496379" cy="261610"/>
          </a:xfrm>
          <a:prstGeom prst="rect">
            <a:avLst/>
          </a:prstGeom>
          <a:noFill/>
        </p:spPr>
        <p:txBody>
          <a:bodyPr wrap="square" rtlCol="0">
            <a:spAutoFit/>
          </a:bodyPr>
          <a:lstStyle/>
          <a:p>
            <a:pPr algn="ctr"/>
            <a:r>
              <a:rPr lang="en-US" altLang="ja-JP" sz="1100" dirty="0"/>
              <a:t>17B</a:t>
            </a:r>
            <a:endParaRPr kumimoji="1" lang="ja-JP" altLang="en-US" sz="1100" dirty="0"/>
          </a:p>
        </p:txBody>
      </p:sp>
      <p:cxnSp>
        <p:nvCxnSpPr>
          <p:cNvPr id="205" name="コネクタ: カギ線 204">
            <a:extLst>
              <a:ext uri="{FF2B5EF4-FFF2-40B4-BE49-F238E27FC236}">
                <a16:creationId xmlns:a16="http://schemas.microsoft.com/office/drawing/2014/main" id="{5A52FE58-78E1-4A54-BD87-AEF7833B6E79}"/>
              </a:ext>
            </a:extLst>
          </p:cNvPr>
          <p:cNvCxnSpPr>
            <a:cxnSpLocks/>
            <a:stCxn id="195" idx="0"/>
            <a:endCxn id="83" idx="0"/>
          </p:cNvCxnSpPr>
          <p:nvPr/>
        </p:nvCxnSpPr>
        <p:spPr>
          <a:xfrm>
            <a:off x="11291723" y="2400450"/>
            <a:ext cx="415366" cy="1336452"/>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コネクタ: カギ線 207">
            <a:extLst>
              <a:ext uri="{FF2B5EF4-FFF2-40B4-BE49-F238E27FC236}">
                <a16:creationId xmlns:a16="http://schemas.microsoft.com/office/drawing/2014/main" id="{AB0514C7-8CF5-42B1-8E1D-922DE49E329D}"/>
              </a:ext>
            </a:extLst>
          </p:cNvPr>
          <p:cNvCxnSpPr>
            <a:cxnSpLocks/>
            <a:stCxn id="196" idx="0"/>
            <a:endCxn id="83" idx="0"/>
          </p:cNvCxnSpPr>
          <p:nvPr/>
        </p:nvCxnSpPr>
        <p:spPr>
          <a:xfrm>
            <a:off x="11304177" y="3026293"/>
            <a:ext cx="402912" cy="710609"/>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1" name="正方形/長方形 210">
            <a:extLst>
              <a:ext uri="{FF2B5EF4-FFF2-40B4-BE49-F238E27FC236}">
                <a16:creationId xmlns:a16="http://schemas.microsoft.com/office/drawing/2014/main" id="{E12E542C-C17B-4F2A-8FEB-707C5384EF73}"/>
              </a:ext>
            </a:extLst>
          </p:cNvPr>
          <p:cNvSpPr/>
          <p:nvPr/>
        </p:nvSpPr>
        <p:spPr>
          <a:xfrm>
            <a:off x="9901910" y="96653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正方形/長方形 221">
            <a:extLst>
              <a:ext uri="{FF2B5EF4-FFF2-40B4-BE49-F238E27FC236}">
                <a16:creationId xmlns:a16="http://schemas.microsoft.com/office/drawing/2014/main" id="{A475F368-0748-43DC-B567-ECC1575290FC}"/>
              </a:ext>
            </a:extLst>
          </p:cNvPr>
          <p:cNvSpPr/>
          <p:nvPr/>
        </p:nvSpPr>
        <p:spPr>
          <a:xfrm>
            <a:off x="9901910" y="1571021"/>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正方形/長方形 222">
            <a:extLst>
              <a:ext uri="{FF2B5EF4-FFF2-40B4-BE49-F238E27FC236}">
                <a16:creationId xmlns:a16="http://schemas.microsoft.com/office/drawing/2014/main" id="{572ED88D-D2D2-41B7-9E5D-CAB57B804540}"/>
              </a:ext>
            </a:extLst>
          </p:cNvPr>
          <p:cNvSpPr/>
          <p:nvPr/>
        </p:nvSpPr>
        <p:spPr>
          <a:xfrm>
            <a:off x="9901910" y="2207644"/>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正方形/長方形 223">
            <a:extLst>
              <a:ext uri="{FF2B5EF4-FFF2-40B4-BE49-F238E27FC236}">
                <a16:creationId xmlns:a16="http://schemas.microsoft.com/office/drawing/2014/main" id="{37C13DD7-3687-4B31-9D13-031BFC93045E}"/>
              </a:ext>
            </a:extLst>
          </p:cNvPr>
          <p:cNvSpPr/>
          <p:nvPr/>
        </p:nvSpPr>
        <p:spPr>
          <a:xfrm>
            <a:off x="9901910" y="2837259"/>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テキスト ボックス 224">
            <a:extLst>
              <a:ext uri="{FF2B5EF4-FFF2-40B4-BE49-F238E27FC236}">
                <a16:creationId xmlns:a16="http://schemas.microsoft.com/office/drawing/2014/main" id="{544F4436-8303-4559-AD52-2B0EE4B02FCD}"/>
              </a:ext>
            </a:extLst>
          </p:cNvPr>
          <p:cNvSpPr txBox="1"/>
          <p:nvPr/>
        </p:nvSpPr>
        <p:spPr>
          <a:xfrm>
            <a:off x="9722478" y="1906317"/>
            <a:ext cx="752496" cy="261610"/>
          </a:xfrm>
          <a:prstGeom prst="rect">
            <a:avLst/>
          </a:prstGeom>
          <a:noFill/>
        </p:spPr>
        <p:txBody>
          <a:bodyPr wrap="square" rtlCol="0">
            <a:spAutoFit/>
          </a:bodyPr>
          <a:lstStyle/>
          <a:p>
            <a:pPr algn="ctr"/>
            <a:r>
              <a:rPr lang="en-US" altLang="ja-JP" sz="1100" dirty="0"/>
              <a:t>14B</a:t>
            </a:r>
            <a:r>
              <a:rPr lang="ja-JP" altLang="en-US" sz="1100" dirty="0"/>
              <a:t>黒液</a:t>
            </a:r>
            <a:endParaRPr kumimoji="1" lang="ja-JP" altLang="en-US" sz="1100" dirty="0"/>
          </a:p>
        </p:txBody>
      </p:sp>
      <p:sp>
        <p:nvSpPr>
          <p:cNvPr id="226" name="テキスト ボックス 225">
            <a:extLst>
              <a:ext uri="{FF2B5EF4-FFF2-40B4-BE49-F238E27FC236}">
                <a16:creationId xmlns:a16="http://schemas.microsoft.com/office/drawing/2014/main" id="{A1B5A91C-C165-439C-9F97-8561827E6D6E}"/>
              </a:ext>
            </a:extLst>
          </p:cNvPr>
          <p:cNvSpPr txBox="1"/>
          <p:nvPr/>
        </p:nvSpPr>
        <p:spPr>
          <a:xfrm>
            <a:off x="9722478" y="1306166"/>
            <a:ext cx="712708" cy="261610"/>
          </a:xfrm>
          <a:prstGeom prst="rect">
            <a:avLst/>
          </a:prstGeom>
          <a:noFill/>
        </p:spPr>
        <p:txBody>
          <a:bodyPr wrap="square" rtlCol="0">
            <a:spAutoFit/>
          </a:bodyPr>
          <a:lstStyle/>
          <a:p>
            <a:pPr algn="ctr"/>
            <a:r>
              <a:rPr lang="en-US" altLang="ja-JP" sz="1100" dirty="0"/>
              <a:t>12B</a:t>
            </a:r>
            <a:r>
              <a:rPr lang="ja-JP" altLang="en-US" sz="1100" dirty="0"/>
              <a:t>黒液</a:t>
            </a:r>
            <a:endParaRPr kumimoji="1" lang="ja-JP" altLang="en-US" sz="1100" dirty="0"/>
          </a:p>
        </p:txBody>
      </p:sp>
      <p:sp>
        <p:nvSpPr>
          <p:cNvPr id="227" name="テキスト ボックス 226">
            <a:extLst>
              <a:ext uri="{FF2B5EF4-FFF2-40B4-BE49-F238E27FC236}">
                <a16:creationId xmlns:a16="http://schemas.microsoft.com/office/drawing/2014/main" id="{AF486CB3-65E3-41A2-B938-F1F8A8EBA8B1}"/>
              </a:ext>
            </a:extLst>
          </p:cNvPr>
          <p:cNvSpPr txBox="1"/>
          <p:nvPr/>
        </p:nvSpPr>
        <p:spPr>
          <a:xfrm>
            <a:off x="9722478" y="3199940"/>
            <a:ext cx="748962" cy="261610"/>
          </a:xfrm>
          <a:prstGeom prst="rect">
            <a:avLst/>
          </a:prstGeom>
          <a:noFill/>
        </p:spPr>
        <p:txBody>
          <a:bodyPr wrap="square" rtlCol="0">
            <a:spAutoFit/>
          </a:bodyPr>
          <a:lstStyle/>
          <a:p>
            <a:pPr algn="ctr"/>
            <a:r>
              <a:rPr lang="en-US" altLang="ja-JP" sz="1100" dirty="0"/>
              <a:t>21B</a:t>
            </a:r>
            <a:r>
              <a:rPr lang="ja-JP" altLang="en-US" sz="1100" dirty="0"/>
              <a:t>黒液</a:t>
            </a:r>
            <a:endParaRPr kumimoji="1" lang="ja-JP" altLang="en-US" sz="1100" dirty="0"/>
          </a:p>
        </p:txBody>
      </p:sp>
      <p:sp>
        <p:nvSpPr>
          <p:cNvPr id="228" name="テキスト ボックス 227">
            <a:extLst>
              <a:ext uri="{FF2B5EF4-FFF2-40B4-BE49-F238E27FC236}">
                <a16:creationId xmlns:a16="http://schemas.microsoft.com/office/drawing/2014/main" id="{FB82A4FA-7F69-41E6-AA0C-C1F694146EEE}"/>
              </a:ext>
            </a:extLst>
          </p:cNvPr>
          <p:cNvSpPr txBox="1"/>
          <p:nvPr/>
        </p:nvSpPr>
        <p:spPr>
          <a:xfrm>
            <a:off x="9722478" y="2573306"/>
            <a:ext cx="752102" cy="261610"/>
          </a:xfrm>
          <a:prstGeom prst="rect">
            <a:avLst/>
          </a:prstGeom>
          <a:noFill/>
        </p:spPr>
        <p:txBody>
          <a:bodyPr wrap="square" rtlCol="0">
            <a:spAutoFit/>
          </a:bodyPr>
          <a:lstStyle/>
          <a:p>
            <a:pPr algn="ctr"/>
            <a:r>
              <a:rPr lang="en-US" altLang="ja-JP" sz="1100" dirty="0"/>
              <a:t>17B</a:t>
            </a:r>
            <a:r>
              <a:rPr lang="ja-JP" altLang="en-US" sz="1100" dirty="0"/>
              <a:t>黒液</a:t>
            </a:r>
            <a:endParaRPr kumimoji="1" lang="ja-JP" altLang="en-US" sz="1100" dirty="0"/>
          </a:p>
        </p:txBody>
      </p:sp>
      <p:sp>
        <p:nvSpPr>
          <p:cNvPr id="231" name="円柱 230">
            <a:extLst>
              <a:ext uri="{FF2B5EF4-FFF2-40B4-BE49-F238E27FC236}">
                <a16:creationId xmlns:a16="http://schemas.microsoft.com/office/drawing/2014/main" id="{87404BF5-7030-4997-B37E-49177F0E2AF8}"/>
              </a:ext>
            </a:extLst>
          </p:cNvPr>
          <p:cNvSpPr/>
          <p:nvPr/>
        </p:nvSpPr>
        <p:spPr>
          <a:xfrm>
            <a:off x="8508812" y="1122018"/>
            <a:ext cx="399720" cy="398861"/>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 name="テキスト ボックス 231">
            <a:extLst>
              <a:ext uri="{FF2B5EF4-FFF2-40B4-BE49-F238E27FC236}">
                <a16:creationId xmlns:a16="http://schemas.microsoft.com/office/drawing/2014/main" id="{A8FE12A0-469B-4C49-AB4F-205C5B65A40D}"/>
              </a:ext>
            </a:extLst>
          </p:cNvPr>
          <p:cNvSpPr txBox="1"/>
          <p:nvPr/>
        </p:nvSpPr>
        <p:spPr>
          <a:xfrm>
            <a:off x="8259786" y="1504335"/>
            <a:ext cx="897771" cy="276999"/>
          </a:xfrm>
          <a:prstGeom prst="rect">
            <a:avLst/>
          </a:prstGeom>
          <a:noFill/>
        </p:spPr>
        <p:txBody>
          <a:bodyPr wrap="square" rtlCol="0">
            <a:spAutoFit/>
          </a:bodyPr>
          <a:lstStyle/>
          <a:p>
            <a:pPr algn="ctr"/>
            <a:r>
              <a:rPr kumimoji="1" lang="en-US" altLang="ja-JP" sz="1200" dirty="0"/>
              <a:t>12B HBLT</a:t>
            </a:r>
            <a:endParaRPr kumimoji="1" lang="ja-JP" altLang="en-US" sz="1200" dirty="0"/>
          </a:p>
        </p:txBody>
      </p:sp>
      <p:sp>
        <p:nvSpPr>
          <p:cNvPr id="233" name="楕円 232">
            <a:extLst>
              <a:ext uri="{FF2B5EF4-FFF2-40B4-BE49-F238E27FC236}">
                <a16:creationId xmlns:a16="http://schemas.microsoft.com/office/drawing/2014/main" id="{4D6299BE-0650-4B8C-A796-2A096A3B170A}"/>
              </a:ext>
            </a:extLst>
          </p:cNvPr>
          <p:cNvSpPr/>
          <p:nvPr/>
        </p:nvSpPr>
        <p:spPr>
          <a:xfrm>
            <a:off x="8114470" y="859255"/>
            <a:ext cx="108000" cy="108000"/>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4" name="直線コネクタ 233">
            <a:extLst>
              <a:ext uri="{FF2B5EF4-FFF2-40B4-BE49-F238E27FC236}">
                <a16:creationId xmlns:a16="http://schemas.microsoft.com/office/drawing/2014/main" id="{93E1F0C0-DC88-49F5-81E8-4232A4A8AF17}"/>
              </a:ext>
            </a:extLst>
          </p:cNvPr>
          <p:cNvCxnSpPr>
            <a:cxnSpLocks/>
            <a:stCxn id="233" idx="4"/>
          </p:cNvCxnSpPr>
          <p:nvPr/>
        </p:nvCxnSpPr>
        <p:spPr>
          <a:xfrm>
            <a:off x="8168470" y="967255"/>
            <a:ext cx="0" cy="2140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5" name="コネクタ: カギ線 234">
            <a:extLst>
              <a:ext uri="{FF2B5EF4-FFF2-40B4-BE49-F238E27FC236}">
                <a16:creationId xmlns:a16="http://schemas.microsoft.com/office/drawing/2014/main" id="{0947C784-2012-4CDE-854A-7CFAE51DBD13}"/>
              </a:ext>
            </a:extLst>
          </p:cNvPr>
          <p:cNvCxnSpPr>
            <a:cxnSpLocks/>
            <a:stCxn id="233" idx="6"/>
            <a:endCxn id="231" idx="1"/>
          </p:cNvCxnSpPr>
          <p:nvPr/>
        </p:nvCxnSpPr>
        <p:spPr>
          <a:xfrm>
            <a:off x="8222470" y="913255"/>
            <a:ext cx="486202" cy="208763"/>
          </a:xfrm>
          <a:prstGeom prst="bentConnector2">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2" name="直線矢印コネクタ 241">
            <a:extLst>
              <a:ext uri="{FF2B5EF4-FFF2-40B4-BE49-F238E27FC236}">
                <a16:creationId xmlns:a16="http://schemas.microsoft.com/office/drawing/2014/main" id="{637DD095-3D4E-447B-91CF-FC17EE6CD913}"/>
              </a:ext>
            </a:extLst>
          </p:cNvPr>
          <p:cNvCxnSpPr>
            <a:cxnSpLocks/>
            <a:stCxn id="211" idx="3"/>
            <a:endCxn id="30" idx="3"/>
          </p:cNvCxnSpPr>
          <p:nvPr/>
        </p:nvCxnSpPr>
        <p:spPr>
          <a:xfrm flipV="1">
            <a:off x="10297886" y="1154214"/>
            <a:ext cx="597693" cy="2253"/>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5" name="直線矢印コネクタ 244">
            <a:extLst>
              <a:ext uri="{FF2B5EF4-FFF2-40B4-BE49-F238E27FC236}">
                <a16:creationId xmlns:a16="http://schemas.microsoft.com/office/drawing/2014/main" id="{0DCD2437-0CC2-4287-8283-D1B6CEE61535}"/>
              </a:ext>
            </a:extLst>
          </p:cNvPr>
          <p:cNvCxnSpPr>
            <a:cxnSpLocks/>
            <a:stCxn id="222" idx="3"/>
            <a:endCxn id="31" idx="3"/>
          </p:cNvCxnSpPr>
          <p:nvPr/>
        </p:nvCxnSpPr>
        <p:spPr>
          <a:xfrm flipV="1">
            <a:off x="10297886" y="1750322"/>
            <a:ext cx="593579" cy="10630"/>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8" name="直線矢印コネクタ 247">
            <a:extLst>
              <a:ext uri="{FF2B5EF4-FFF2-40B4-BE49-F238E27FC236}">
                <a16:creationId xmlns:a16="http://schemas.microsoft.com/office/drawing/2014/main" id="{6B146BE3-A301-43A9-815E-7F843CF14858}"/>
              </a:ext>
            </a:extLst>
          </p:cNvPr>
          <p:cNvCxnSpPr>
            <a:cxnSpLocks/>
            <a:stCxn id="223" idx="3"/>
            <a:endCxn id="195" idx="3"/>
          </p:cNvCxnSpPr>
          <p:nvPr/>
        </p:nvCxnSpPr>
        <p:spPr>
          <a:xfrm>
            <a:off x="10297886" y="2397575"/>
            <a:ext cx="597861" cy="2875"/>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1" name="直線矢印コネクタ 250">
            <a:extLst>
              <a:ext uri="{FF2B5EF4-FFF2-40B4-BE49-F238E27FC236}">
                <a16:creationId xmlns:a16="http://schemas.microsoft.com/office/drawing/2014/main" id="{A8B1D4E8-2BEB-4493-BC7A-CAC9F75730EB}"/>
              </a:ext>
            </a:extLst>
          </p:cNvPr>
          <p:cNvCxnSpPr>
            <a:cxnSpLocks/>
            <a:stCxn id="224" idx="3"/>
            <a:endCxn id="196" idx="3"/>
          </p:cNvCxnSpPr>
          <p:nvPr/>
        </p:nvCxnSpPr>
        <p:spPr>
          <a:xfrm flipV="1">
            <a:off x="10297886" y="3026293"/>
            <a:ext cx="610315" cy="897"/>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2" name="コネクタ: カギ線 261">
            <a:extLst>
              <a:ext uri="{FF2B5EF4-FFF2-40B4-BE49-F238E27FC236}">
                <a16:creationId xmlns:a16="http://schemas.microsoft.com/office/drawing/2014/main" id="{E4063D64-31DA-455F-B5EE-3D8728CB71BE}"/>
              </a:ext>
            </a:extLst>
          </p:cNvPr>
          <p:cNvCxnSpPr>
            <a:cxnSpLocks/>
            <a:stCxn id="83" idx="1"/>
            <a:endCxn id="102" idx="1"/>
          </p:cNvCxnSpPr>
          <p:nvPr/>
        </p:nvCxnSpPr>
        <p:spPr>
          <a:xfrm rot="10800000" flipV="1">
            <a:off x="10554847" y="3926833"/>
            <a:ext cx="954255" cy="422106"/>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A853B2B-7627-449A-8D04-485AB5BCA9E1}"/>
              </a:ext>
            </a:extLst>
          </p:cNvPr>
          <p:cNvCxnSpPr>
            <a:cxnSpLocks/>
            <a:stCxn id="97" idx="4"/>
            <a:endCxn id="222" idx="1"/>
          </p:cNvCxnSpPr>
          <p:nvPr/>
        </p:nvCxnSpPr>
        <p:spPr>
          <a:xfrm flipV="1">
            <a:off x="7905978" y="1760952"/>
            <a:ext cx="1995932" cy="584766"/>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コネクタ: カギ線 275">
            <a:extLst>
              <a:ext uri="{FF2B5EF4-FFF2-40B4-BE49-F238E27FC236}">
                <a16:creationId xmlns:a16="http://schemas.microsoft.com/office/drawing/2014/main" id="{360C940A-297B-47CD-AD57-BB6704F17DF8}"/>
              </a:ext>
            </a:extLst>
          </p:cNvPr>
          <p:cNvCxnSpPr>
            <a:cxnSpLocks/>
            <a:stCxn id="278" idx="6"/>
            <a:endCxn id="28" idx="3"/>
          </p:cNvCxnSpPr>
          <p:nvPr/>
        </p:nvCxnSpPr>
        <p:spPr>
          <a:xfrm flipH="1">
            <a:off x="1837889" y="1295848"/>
            <a:ext cx="8572021" cy="1219012"/>
          </a:xfrm>
          <a:prstGeom prst="bentConnector4">
            <a:avLst>
              <a:gd name="adj1" fmla="val -2667"/>
              <a:gd name="adj2" fmla="val 208888"/>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8" name="楕円 277">
            <a:extLst>
              <a:ext uri="{FF2B5EF4-FFF2-40B4-BE49-F238E27FC236}">
                <a16:creationId xmlns:a16="http://schemas.microsoft.com/office/drawing/2014/main" id="{014C8192-2BBC-4895-BD46-2FA1CC4EF4B2}"/>
              </a:ext>
            </a:extLst>
          </p:cNvPr>
          <p:cNvSpPr/>
          <p:nvPr/>
        </p:nvSpPr>
        <p:spPr>
          <a:xfrm>
            <a:off x="10340740" y="1261763"/>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2" name="コネクタ: カギ線 281">
            <a:extLst>
              <a:ext uri="{FF2B5EF4-FFF2-40B4-BE49-F238E27FC236}">
                <a16:creationId xmlns:a16="http://schemas.microsoft.com/office/drawing/2014/main" id="{904F43EB-3534-48D4-9268-45CA37988776}"/>
              </a:ext>
            </a:extLst>
          </p:cNvPr>
          <p:cNvCxnSpPr>
            <a:cxnSpLocks/>
            <a:stCxn id="283" idx="6"/>
            <a:endCxn id="28" idx="3"/>
          </p:cNvCxnSpPr>
          <p:nvPr/>
        </p:nvCxnSpPr>
        <p:spPr>
          <a:xfrm flipH="1">
            <a:off x="1837889" y="1852853"/>
            <a:ext cx="8572021" cy="662007"/>
          </a:xfrm>
          <a:prstGeom prst="bentConnector4">
            <a:avLst>
              <a:gd name="adj1" fmla="val -2667"/>
              <a:gd name="adj2" fmla="val 300504"/>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3" name="楕円 282">
            <a:extLst>
              <a:ext uri="{FF2B5EF4-FFF2-40B4-BE49-F238E27FC236}">
                <a16:creationId xmlns:a16="http://schemas.microsoft.com/office/drawing/2014/main" id="{33CB9070-7749-4DE2-A6DE-6CBB1DA65CB3}"/>
              </a:ext>
            </a:extLst>
          </p:cNvPr>
          <p:cNvSpPr/>
          <p:nvPr/>
        </p:nvSpPr>
        <p:spPr>
          <a:xfrm>
            <a:off x="10340740" y="1818768"/>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4" name="コネクタ: カギ線 283">
            <a:extLst>
              <a:ext uri="{FF2B5EF4-FFF2-40B4-BE49-F238E27FC236}">
                <a16:creationId xmlns:a16="http://schemas.microsoft.com/office/drawing/2014/main" id="{EF4A5DF1-1751-474E-9314-6DBA3F0FBA87}"/>
              </a:ext>
            </a:extLst>
          </p:cNvPr>
          <p:cNvCxnSpPr>
            <a:cxnSpLocks/>
            <a:stCxn id="285" idx="6"/>
            <a:endCxn id="28" idx="3"/>
          </p:cNvCxnSpPr>
          <p:nvPr/>
        </p:nvCxnSpPr>
        <p:spPr>
          <a:xfrm flipH="1" flipV="1">
            <a:off x="1837889" y="2514860"/>
            <a:ext cx="8572021" cy="13194"/>
          </a:xfrm>
          <a:prstGeom prst="bentConnector4">
            <a:avLst>
              <a:gd name="adj1" fmla="val -2667"/>
              <a:gd name="adj2" fmla="val -992739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5" name="楕円 284">
            <a:extLst>
              <a:ext uri="{FF2B5EF4-FFF2-40B4-BE49-F238E27FC236}">
                <a16:creationId xmlns:a16="http://schemas.microsoft.com/office/drawing/2014/main" id="{6B072879-CE76-44E8-AEC8-91701B7CAD01}"/>
              </a:ext>
            </a:extLst>
          </p:cNvPr>
          <p:cNvSpPr/>
          <p:nvPr/>
        </p:nvSpPr>
        <p:spPr>
          <a:xfrm>
            <a:off x="10340740" y="2493969"/>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90" name="コネクタ: カギ線 289">
            <a:extLst>
              <a:ext uri="{FF2B5EF4-FFF2-40B4-BE49-F238E27FC236}">
                <a16:creationId xmlns:a16="http://schemas.microsoft.com/office/drawing/2014/main" id="{38ABBE53-35FB-4E59-AA87-1A98CD8E15F6}"/>
              </a:ext>
            </a:extLst>
          </p:cNvPr>
          <p:cNvCxnSpPr>
            <a:cxnSpLocks/>
            <a:stCxn id="291" idx="6"/>
            <a:endCxn id="28" idx="3"/>
          </p:cNvCxnSpPr>
          <p:nvPr/>
        </p:nvCxnSpPr>
        <p:spPr>
          <a:xfrm flipH="1" flipV="1">
            <a:off x="1837889" y="2514860"/>
            <a:ext cx="8572021" cy="659245"/>
          </a:xfrm>
          <a:prstGeom prst="bentConnector4">
            <a:avLst>
              <a:gd name="adj1" fmla="val -2667"/>
              <a:gd name="adj2" fmla="val -10066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1" name="楕円 290">
            <a:extLst>
              <a:ext uri="{FF2B5EF4-FFF2-40B4-BE49-F238E27FC236}">
                <a16:creationId xmlns:a16="http://schemas.microsoft.com/office/drawing/2014/main" id="{6D1688F5-D8DC-4116-8379-A87BDD080C11}"/>
              </a:ext>
            </a:extLst>
          </p:cNvPr>
          <p:cNvSpPr/>
          <p:nvPr/>
        </p:nvSpPr>
        <p:spPr>
          <a:xfrm>
            <a:off x="10340740" y="3140020"/>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9" name="正方形/長方形 298">
            <a:extLst>
              <a:ext uri="{FF2B5EF4-FFF2-40B4-BE49-F238E27FC236}">
                <a16:creationId xmlns:a16="http://schemas.microsoft.com/office/drawing/2014/main" id="{848248AD-C3DD-4E66-B58B-719116B96AB2}"/>
              </a:ext>
            </a:extLst>
          </p:cNvPr>
          <p:cNvSpPr/>
          <p:nvPr/>
        </p:nvSpPr>
        <p:spPr>
          <a:xfrm>
            <a:off x="7509043" y="113421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0" name="直線矢印コネクタ 299">
            <a:extLst>
              <a:ext uri="{FF2B5EF4-FFF2-40B4-BE49-F238E27FC236}">
                <a16:creationId xmlns:a16="http://schemas.microsoft.com/office/drawing/2014/main" id="{FF942CBD-266E-4BA1-86B0-C11245B5637E}"/>
              </a:ext>
            </a:extLst>
          </p:cNvPr>
          <p:cNvCxnSpPr>
            <a:cxnSpLocks/>
            <a:stCxn id="97" idx="1"/>
            <a:endCxn id="299" idx="2"/>
          </p:cNvCxnSpPr>
          <p:nvPr/>
        </p:nvCxnSpPr>
        <p:spPr>
          <a:xfrm flipV="1">
            <a:off x="7706118" y="1514077"/>
            <a:ext cx="913" cy="632210"/>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3" name="直線矢印コネクタ 302">
            <a:extLst>
              <a:ext uri="{FF2B5EF4-FFF2-40B4-BE49-F238E27FC236}">
                <a16:creationId xmlns:a16="http://schemas.microsoft.com/office/drawing/2014/main" id="{EE462AAB-E28F-4EFE-B2CF-E76868AAC403}"/>
              </a:ext>
            </a:extLst>
          </p:cNvPr>
          <p:cNvCxnSpPr>
            <a:cxnSpLocks/>
            <a:stCxn id="299" idx="3"/>
            <a:endCxn id="231" idx="2"/>
          </p:cNvCxnSpPr>
          <p:nvPr/>
        </p:nvCxnSpPr>
        <p:spPr>
          <a:xfrm flipV="1">
            <a:off x="7905019" y="1321449"/>
            <a:ext cx="603793" cy="2698"/>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0" name="コネクタ: カギ線 309">
            <a:extLst>
              <a:ext uri="{FF2B5EF4-FFF2-40B4-BE49-F238E27FC236}">
                <a16:creationId xmlns:a16="http://schemas.microsoft.com/office/drawing/2014/main" id="{419D78EF-3ED5-40F4-9958-8FD3A181EE0E}"/>
              </a:ext>
            </a:extLst>
          </p:cNvPr>
          <p:cNvCxnSpPr>
            <a:cxnSpLocks/>
            <a:stCxn id="231" idx="4"/>
            <a:endCxn id="211" idx="1"/>
          </p:cNvCxnSpPr>
          <p:nvPr/>
        </p:nvCxnSpPr>
        <p:spPr>
          <a:xfrm flipV="1">
            <a:off x="8908532" y="1156467"/>
            <a:ext cx="993378" cy="164982"/>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4" name="テキスト ボックス 313">
            <a:extLst>
              <a:ext uri="{FF2B5EF4-FFF2-40B4-BE49-F238E27FC236}">
                <a16:creationId xmlns:a16="http://schemas.microsoft.com/office/drawing/2014/main" id="{408DFB73-806A-4685-8335-CE3924A4095B}"/>
              </a:ext>
            </a:extLst>
          </p:cNvPr>
          <p:cNvSpPr txBox="1"/>
          <p:nvPr/>
        </p:nvSpPr>
        <p:spPr>
          <a:xfrm>
            <a:off x="7269057" y="1508667"/>
            <a:ext cx="799021" cy="276999"/>
          </a:xfrm>
          <a:prstGeom prst="rect">
            <a:avLst/>
          </a:prstGeom>
          <a:noFill/>
        </p:spPr>
        <p:txBody>
          <a:bodyPr wrap="square" rtlCol="0">
            <a:spAutoFit/>
          </a:bodyPr>
          <a:lstStyle/>
          <a:p>
            <a:pPr algn="ctr"/>
            <a:r>
              <a:rPr kumimoji="1" lang="en-US" altLang="ja-JP" sz="1200" dirty="0"/>
              <a:t>12B HBL</a:t>
            </a:r>
            <a:endParaRPr kumimoji="1" lang="ja-JP" altLang="en-US" sz="1200" dirty="0"/>
          </a:p>
        </p:txBody>
      </p:sp>
      <p:cxnSp>
        <p:nvCxnSpPr>
          <p:cNvPr id="315" name="コネクタ: カギ線 314">
            <a:extLst>
              <a:ext uri="{FF2B5EF4-FFF2-40B4-BE49-F238E27FC236}">
                <a16:creationId xmlns:a16="http://schemas.microsoft.com/office/drawing/2014/main" id="{5B827B0F-A6CA-4BC1-AAF8-EA3BF9E73537}"/>
              </a:ext>
            </a:extLst>
          </p:cNvPr>
          <p:cNvCxnSpPr>
            <a:cxnSpLocks/>
            <a:stCxn id="28" idx="1"/>
            <a:endCxn id="299" idx="0"/>
          </p:cNvCxnSpPr>
          <p:nvPr/>
        </p:nvCxnSpPr>
        <p:spPr>
          <a:xfrm rot="5400000" flipH="1" flipV="1">
            <a:off x="4281569" y="-1309463"/>
            <a:ext cx="981783" cy="5869142"/>
          </a:xfrm>
          <a:prstGeom prst="bentConnector3">
            <a:avLst>
              <a:gd name="adj1" fmla="val 137555"/>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8" name="正方形/長方形 317">
            <a:extLst>
              <a:ext uri="{FF2B5EF4-FFF2-40B4-BE49-F238E27FC236}">
                <a16:creationId xmlns:a16="http://schemas.microsoft.com/office/drawing/2014/main" id="{2849ACE0-8F92-4464-A86B-1322FA64FBD3}"/>
              </a:ext>
            </a:extLst>
          </p:cNvPr>
          <p:cNvSpPr/>
          <p:nvPr/>
        </p:nvSpPr>
        <p:spPr>
          <a:xfrm>
            <a:off x="6072140" y="1128178"/>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0" name="正方形/長方形 319">
            <a:extLst>
              <a:ext uri="{FF2B5EF4-FFF2-40B4-BE49-F238E27FC236}">
                <a16:creationId xmlns:a16="http://schemas.microsoft.com/office/drawing/2014/main" id="{816AA85B-7096-4066-A8D8-2C3E65811B83}"/>
              </a:ext>
            </a:extLst>
          </p:cNvPr>
          <p:cNvSpPr/>
          <p:nvPr/>
        </p:nvSpPr>
        <p:spPr>
          <a:xfrm>
            <a:off x="6076831" y="2113347"/>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1" name="正方形/長方形 320">
            <a:extLst>
              <a:ext uri="{FF2B5EF4-FFF2-40B4-BE49-F238E27FC236}">
                <a16:creationId xmlns:a16="http://schemas.microsoft.com/office/drawing/2014/main" id="{A2C5F685-B02C-4EE1-9AAB-9C804719AF2A}"/>
              </a:ext>
            </a:extLst>
          </p:cNvPr>
          <p:cNvSpPr/>
          <p:nvPr/>
        </p:nvSpPr>
        <p:spPr>
          <a:xfrm>
            <a:off x="6074973" y="313478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円柱 323">
            <a:extLst>
              <a:ext uri="{FF2B5EF4-FFF2-40B4-BE49-F238E27FC236}">
                <a16:creationId xmlns:a16="http://schemas.microsoft.com/office/drawing/2014/main" id="{AC7FCAE3-5CEE-474E-A7CD-278998E2B955}"/>
              </a:ext>
            </a:extLst>
          </p:cNvPr>
          <p:cNvSpPr/>
          <p:nvPr/>
        </p:nvSpPr>
        <p:spPr>
          <a:xfrm>
            <a:off x="4172271" y="1119863"/>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円柱 324">
            <a:extLst>
              <a:ext uri="{FF2B5EF4-FFF2-40B4-BE49-F238E27FC236}">
                <a16:creationId xmlns:a16="http://schemas.microsoft.com/office/drawing/2014/main" id="{13499E71-8280-4D81-8FD7-AAD66D1B337C}"/>
              </a:ext>
            </a:extLst>
          </p:cNvPr>
          <p:cNvSpPr/>
          <p:nvPr/>
        </p:nvSpPr>
        <p:spPr>
          <a:xfrm>
            <a:off x="4184531" y="2105973"/>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6" name="円柱 325">
            <a:extLst>
              <a:ext uri="{FF2B5EF4-FFF2-40B4-BE49-F238E27FC236}">
                <a16:creationId xmlns:a16="http://schemas.microsoft.com/office/drawing/2014/main" id="{5A334617-89A4-4AEF-ADA5-B4739503019D}"/>
              </a:ext>
            </a:extLst>
          </p:cNvPr>
          <p:cNvSpPr/>
          <p:nvPr/>
        </p:nvSpPr>
        <p:spPr>
          <a:xfrm>
            <a:off x="4191675" y="3121567"/>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9" name="コネクタ: カギ線 328">
            <a:extLst>
              <a:ext uri="{FF2B5EF4-FFF2-40B4-BE49-F238E27FC236}">
                <a16:creationId xmlns:a16="http://schemas.microsoft.com/office/drawing/2014/main" id="{B2B649A9-DD38-41C3-BC76-A20DBFC086DD}"/>
              </a:ext>
            </a:extLst>
          </p:cNvPr>
          <p:cNvCxnSpPr>
            <a:cxnSpLocks/>
            <a:stCxn id="74" idx="5"/>
            <a:endCxn id="326" idx="1"/>
          </p:cNvCxnSpPr>
          <p:nvPr/>
        </p:nvCxnSpPr>
        <p:spPr>
          <a:xfrm rot="5400000" flipH="1" flipV="1">
            <a:off x="3898273" y="2642270"/>
            <a:ext cx="13964" cy="972559"/>
          </a:xfrm>
          <a:prstGeom prst="bentConnector3">
            <a:avLst>
              <a:gd name="adj1" fmla="val 1737067"/>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コネクタ: カギ線 331">
            <a:extLst>
              <a:ext uri="{FF2B5EF4-FFF2-40B4-BE49-F238E27FC236}">
                <a16:creationId xmlns:a16="http://schemas.microsoft.com/office/drawing/2014/main" id="{CDCA2B68-D2EA-4300-B6B6-0392448785B4}"/>
              </a:ext>
            </a:extLst>
          </p:cNvPr>
          <p:cNvCxnSpPr>
            <a:cxnSpLocks/>
            <a:stCxn id="336" idx="6"/>
            <a:endCxn id="28" idx="3"/>
          </p:cNvCxnSpPr>
          <p:nvPr/>
        </p:nvCxnSpPr>
        <p:spPr>
          <a:xfrm flipH="1">
            <a:off x="1837889" y="1477741"/>
            <a:ext cx="4755681" cy="1037119"/>
          </a:xfrm>
          <a:prstGeom prst="bentConnector4">
            <a:avLst>
              <a:gd name="adj1" fmla="val -4807"/>
              <a:gd name="adj2" fmla="val 227985"/>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6" name="楕円 335">
            <a:extLst>
              <a:ext uri="{FF2B5EF4-FFF2-40B4-BE49-F238E27FC236}">
                <a16:creationId xmlns:a16="http://schemas.microsoft.com/office/drawing/2014/main" id="{C1E48B9E-F69C-4B1E-93EF-8EE6A3BD8F00}"/>
              </a:ext>
            </a:extLst>
          </p:cNvPr>
          <p:cNvSpPr/>
          <p:nvPr/>
        </p:nvSpPr>
        <p:spPr>
          <a:xfrm>
            <a:off x="6524400" y="1443656"/>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0" name="コネクタ: カギ線 339">
            <a:extLst>
              <a:ext uri="{FF2B5EF4-FFF2-40B4-BE49-F238E27FC236}">
                <a16:creationId xmlns:a16="http://schemas.microsoft.com/office/drawing/2014/main" id="{67BEDEA7-B6EB-4452-B695-01A72C6C4303}"/>
              </a:ext>
            </a:extLst>
          </p:cNvPr>
          <p:cNvCxnSpPr>
            <a:cxnSpLocks/>
            <a:stCxn id="341" idx="6"/>
            <a:endCxn id="28" idx="3"/>
          </p:cNvCxnSpPr>
          <p:nvPr/>
        </p:nvCxnSpPr>
        <p:spPr>
          <a:xfrm flipH="1">
            <a:off x="1837889" y="2448681"/>
            <a:ext cx="4755681" cy="66179"/>
          </a:xfrm>
          <a:prstGeom prst="bentConnector4">
            <a:avLst>
              <a:gd name="adj1" fmla="val -4807"/>
              <a:gd name="adj2" fmla="val 2105704"/>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1" name="楕円 340">
            <a:extLst>
              <a:ext uri="{FF2B5EF4-FFF2-40B4-BE49-F238E27FC236}">
                <a16:creationId xmlns:a16="http://schemas.microsoft.com/office/drawing/2014/main" id="{9DE1232E-C9BA-4281-9963-248271BD3E57}"/>
              </a:ext>
            </a:extLst>
          </p:cNvPr>
          <p:cNvSpPr/>
          <p:nvPr/>
        </p:nvSpPr>
        <p:spPr>
          <a:xfrm>
            <a:off x="6524400" y="2414596"/>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3" name="コネクタ: カギ線 342">
            <a:extLst>
              <a:ext uri="{FF2B5EF4-FFF2-40B4-BE49-F238E27FC236}">
                <a16:creationId xmlns:a16="http://schemas.microsoft.com/office/drawing/2014/main" id="{499D0423-DF03-4D7E-8B47-984C1B11B163}"/>
              </a:ext>
            </a:extLst>
          </p:cNvPr>
          <p:cNvCxnSpPr>
            <a:cxnSpLocks/>
            <a:stCxn id="344" idx="6"/>
            <a:endCxn id="28" idx="3"/>
          </p:cNvCxnSpPr>
          <p:nvPr/>
        </p:nvCxnSpPr>
        <p:spPr>
          <a:xfrm flipH="1" flipV="1">
            <a:off x="1837889" y="2514860"/>
            <a:ext cx="4755681" cy="958833"/>
          </a:xfrm>
          <a:prstGeom prst="bentConnector4">
            <a:avLst>
              <a:gd name="adj1" fmla="val -4807"/>
              <a:gd name="adj2" fmla="val -37436"/>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4" name="楕円 343">
            <a:extLst>
              <a:ext uri="{FF2B5EF4-FFF2-40B4-BE49-F238E27FC236}">
                <a16:creationId xmlns:a16="http://schemas.microsoft.com/office/drawing/2014/main" id="{918E1503-F130-4B4A-9BC5-19E3CFEA2B10}"/>
              </a:ext>
            </a:extLst>
          </p:cNvPr>
          <p:cNvSpPr/>
          <p:nvPr/>
        </p:nvSpPr>
        <p:spPr>
          <a:xfrm>
            <a:off x="6524400" y="3439608"/>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81" name="コネクタ: カギ線 380">
            <a:extLst>
              <a:ext uri="{FF2B5EF4-FFF2-40B4-BE49-F238E27FC236}">
                <a16:creationId xmlns:a16="http://schemas.microsoft.com/office/drawing/2014/main" id="{B7E998AC-F7CB-4DB3-BADD-416CE3685815}"/>
              </a:ext>
            </a:extLst>
          </p:cNvPr>
          <p:cNvCxnSpPr>
            <a:cxnSpLocks/>
            <a:stCxn id="384" idx="3"/>
            <a:endCxn id="28" idx="2"/>
          </p:cNvCxnSpPr>
          <p:nvPr/>
        </p:nvCxnSpPr>
        <p:spPr>
          <a:xfrm>
            <a:off x="1089805" y="1552044"/>
            <a:ext cx="548224" cy="763386"/>
          </a:xfrm>
          <a:prstGeom prst="bentConnector3">
            <a:avLst>
              <a:gd name="adj1" fmla="val 5000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84" name="テキスト ボックス 383">
            <a:extLst>
              <a:ext uri="{FF2B5EF4-FFF2-40B4-BE49-F238E27FC236}">
                <a16:creationId xmlns:a16="http://schemas.microsoft.com/office/drawing/2014/main" id="{A0A8B9A9-966F-450C-8E11-47E120249449}"/>
              </a:ext>
            </a:extLst>
          </p:cNvPr>
          <p:cNvSpPr txBox="1"/>
          <p:nvPr/>
        </p:nvSpPr>
        <p:spPr>
          <a:xfrm>
            <a:off x="281907" y="1413544"/>
            <a:ext cx="807898" cy="276999"/>
          </a:xfrm>
          <a:prstGeom prst="rect">
            <a:avLst/>
          </a:prstGeom>
          <a:noFill/>
        </p:spPr>
        <p:txBody>
          <a:bodyPr wrap="square" rtlCol="0">
            <a:spAutoFit/>
          </a:bodyPr>
          <a:lstStyle/>
          <a:p>
            <a:pPr algn="ctr"/>
            <a:r>
              <a:rPr kumimoji="1" lang="en-US" altLang="ja-JP" sz="1200" dirty="0"/>
              <a:t>NKP</a:t>
            </a:r>
            <a:r>
              <a:rPr kumimoji="1" lang="ja-JP" altLang="en-US" sz="1200" dirty="0"/>
              <a:t>黒液</a:t>
            </a:r>
          </a:p>
        </p:txBody>
      </p:sp>
      <p:sp>
        <p:nvSpPr>
          <p:cNvPr id="387" name="テキスト ボックス 386">
            <a:extLst>
              <a:ext uri="{FF2B5EF4-FFF2-40B4-BE49-F238E27FC236}">
                <a16:creationId xmlns:a16="http://schemas.microsoft.com/office/drawing/2014/main" id="{A9F21251-4194-490A-AB27-9E03F26AD6CE}"/>
              </a:ext>
            </a:extLst>
          </p:cNvPr>
          <p:cNvSpPr txBox="1"/>
          <p:nvPr/>
        </p:nvSpPr>
        <p:spPr>
          <a:xfrm>
            <a:off x="1019169" y="91690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ID01</a:t>
            </a:r>
            <a:endParaRPr kumimoji="1" lang="ja-JP" altLang="en-US" sz="1200" dirty="0">
              <a:solidFill>
                <a:schemeClr val="tx1">
                  <a:lumMod val="50000"/>
                  <a:lumOff val="50000"/>
                </a:schemeClr>
              </a:solidFill>
            </a:endParaRPr>
          </a:p>
        </p:txBody>
      </p:sp>
      <p:cxnSp>
        <p:nvCxnSpPr>
          <p:cNvPr id="399" name="直線矢印コネクタ 398">
            <a:extLst>
              <a:ext uri="{FF2B5EF4-FFF2-40B4-BE49-F238E27FC236}">
                <a16:creationId xmlns:a16="http://schemas.microsoft.com/office/drawing/2014/main" id="{A1155EF5-31F6-4EA5-BF40-7604318BDFCD}"/>
              </a:ext>
            </a:extLst>
          </p:cNvPr>
          <p:cNvCxnSpPr>
            <a:cxnSpLocks/>
            <a:stCxn id="28" idx="4"/>
            <a:endCxn id="73" idx="3"/>
          </p:cNvCxnSpPr>
          <p:nvPr/>
        </p:nvCxnSpPr>
        <p:spPr>
          <a:xfrm>
            <a:off x="2037749" y="2315430"/>
            <a:ext cx="1072044" cy="4280"/>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4" name="テキスト ボックス 413">
            <a:extLst>
              <a:ext uri="{FF2B5EF4-FFF2-40B4-BE49-F238E27FC236}">
                <a16:creationId xmlns:a16="http://schemas.microsoft.com/office/drawing/2014/main" id="{9F708B70-1324-4018-B07B-328A2C3CF96D}"/>
              </a:ext>
            </a:extLst>
          </p:cNvPr>
          <p:cNvSpPr txBox="1"/>
          <p:nvPr/>
        </p:nvSpPr>
        <p:spPr>
          <a:xfrm>
            <a:off x="3053975" y="2485227"/>
            <a:ext cx="514066" cy="276999"/>
          </a:xfrm>
          <a:prstGeom prst="rect">
            <a:avLst/>
          </a:prstGeom>
          <a:noFill/>
        </p:spPr>
        <p:txBody>
          <a:bodyPr wrap="square" rtlCol="0">
            <a:spAutoFit/>
          </a:bodyPr>
          <a:lstStyle/>
          <a:p>
            <a:pPr algn="ctr"/>
            <a:r>
              <a:rPr kumimoji="1" lang="ja-JP" altLang="en-US" sz="1200" dirty="0"/>
              <a:t>前段</a:t>
            </a:r>
          </a:p>
        </p:txBody>
      </p:sp>
      <p:sp>
        <p:nvSpPr>
          <p:cNvPr id="415" name="テキスト ボックス 414">
            <a:extLst>
              <a:ext uri="{FF2B5EF4-FFF2-40B4-BE49-F238E27FC236}">
                <a16:creationId xmlns:a16="http://schemas.microsoft.com/office/drawing/2014/main" id="{D8B627DD-C9D1-49DB-91CD-0BC164C1200C}"/>
              </a:ext>
            </a:extLst>
          </p:cNvPr>
          <p:cNvSpPr txBox="1"/>
          <p:nvPr/>
        </p:nvSpPr>
        <p:spPr>
          <a:xfrm>
            <a:off x="3052795" y="3499644"/>
            <a:ext cx="514066" cy="276999"/>
          </a:xfrm>
          <a:prstGeom prst="rect">
            <a:avLst/>
          </a:prstGeom>
          <a:noFill/>
        </p:spPr>
        <p:txBody>
          <a:bodyPr wrap="square" rtlCol="0">
            <a:spAutoFit/>
          </a:bodyPr>
          <a:lstStyle/>
          <a:p>
            <a:pPr algn="ctr"/>
            <a:r>
              <a:rPr kumimoji="1" lang="ja-JP" altLang="en-US" sz="1200" dirty="0"/>
              <a:t>前段</a:t>
            </a:r>
          </a:p>
        </p:txBody>
      </p:sp>
      <p:sp>
        <p:nvSpPr>
          <p:cNvPr id="416" name="テキスト ボックス 415">
            <a:extLst>
              <a:ext uri="{FF2B5EF4-FFF2-40B4-BE49-F238E27FC236}">
                <a16:creationId xmlns:a16="http://schemas.microsoft.com/office/drawing/2014/main" id="{E43A0B45-798D-439F-8F26-EB76594FFAF6}"/>
              </a:ext>
            </a:extLst>
          </p:cNvPr>
          <p:cNvSpPr txBox="1"/>
          <p:nvPr/>
        </p:nvSpPr>
        <p:spPr>
          <a:xfrm>
            <a:off x="5058377" y="3499644"/>
            <a:ext cx="514066" cy="276999"/>
          </a:xfrm>
          <a:prstGeom prst="rect">
            <a:avLst/>
          </a:prstGeom>
          <a:noFill/>
        </p:spPr>
        <p:txBody>
          <a:bodyPr wrap="square" rtlCol="0">
            <a:spAutoFit/>
          </a:bodyPr>
          <a:lstStyle/>
          <a:p>
            <a:pPr algn="ctr"/>
            <a:r>
              <a:rPr kumimoji="1" lang="ja-JP" altLang="en-US" sz="1200" dirty="0"/>
              <a:t>後段</a:t>
            </a:r>
          </a:p>
        </p:txBody>
      </p:sp>
      <p:sp>
        <p:nvSpPr>
          <p:cNvPr id="431" name="テキスト ボックス 430">
            <a:extLst>
              <a:ext uri="{FF2B5EF4-FFF2-40B4-BE49-F238E27FC236}">
                <a16:creationId xmlns:a16="http://schemas.microsoft.com/office/drawing/2014/main" id="{CC80EBFC-D9C7-4055-BEC5-E81D235439E1}"/>
              </a:ext>
            </a:extLst>
          </p:cNvPr>
          <p:cNvSpPr txBox="1"/>
          <p:nvPr/>
        </p:nvSpPr>
        <p:spPr>
          <a:xfrm>
            <a:off x="5058377" y="2485227"/>
            <a:ext cx="514066" cy="276999"/>
          </a:xfrm>
          <a:prstGeom prst="rect">
            <a:avLst/>
          </a:prstGeom>
          <a:noFill/>
        </p:spPr>
        <p:txBody>
          <a:bodyPr wrap="square" rtlCol="0">
            <a:spAutoFit/>
          </a:bodyPr>
          <a:lstStyle/>
          <a:p>
            <a:pPr algn="ctr"/>
            <a:r>
              <a:rPr kumimoji="1" lang="ja-JP" altLang="en-US" sz="1200" dirty="0"/>
              <a:t>後段</a:t>
            </a:r>
          </a:p>
        </p:txBody>
      </p:sp>
      <p:sp>
        <p:nvSpPr>
          <p:cNvPr id="432" name="テキスト ボックス 431">
            <a:extLst>
              <a:ext uri="{FF2B5EF4-FFF2-40B4-BE49-F238E27FC236}">
                <a16:creationId xmlns:a16="http://schemas.microsoft.com/office/drawing/2014/main" id="{833801DD-DB30-4514-96A9-0A3CD8C7AA73}"/>
              </a:ext>
            </a:extLst>
          </p:cNvPr>
          <p:cNvSpPr txBox="1"/>
          <p:nvPr/>
        </p:nvSpPr>
        <p:spPr>
          <a:xfrm>
            <a:off x="5058377" y="1472927"/>
            <a:ext cx="514066" cy="276999"/>
          </a:xfrm>
          <a:prstGeom prst="rect">
            <a:avLst/>
          </a:prstGeom>
          <a:noFill/>
        </p:spPr>
        <p:txBody>
          <a:bodyPr wrap="square" rtlCol="0">
            <a:spAutoFit/>
          </a:bodyPr>
          <a:lstStyle/>
          <a:p>
            <a:pPr algn="ctr"/>
            <a:r>
              <a:rPr kumimoji="1" lang="ja-JP" altLang="en-US" sz="1200" dirty="0"/>
              <a:t>後段</a:t>
            </a:r>
          </a:p>
        </p:txBody>
      </p:sp>
      <p:cxnSp>
        <p:nvCxnSpPr>
          <p:cNvPr id="436" name="直線矢印コネクタ 435">
            <a:extLst>
              <a:ext uri="{FF2B5EF4-FFF2-40B4-BE49-F238E27FC236}">
                <a16:creationId xmlns:a16="http://schemas.microsoft.com/office/drawing/2014/main" id="{DD4EEBAB-B00C-4E33-BAC9-822A84EA615D}"/>
              </a:ext>
            </a:extLst>
          </p:cNvPr>
          <p:cNvCxnSpPr>
            <a:cxnSpLocks/>
            <a:stCxn id="324" idx="4"/>
            <a:endCxn id="75" idx="3"/>
          </p:cNvCxnSpPr>
          <p:nvPr/>
        </p:nvCxnSpPr>
        <p:spPr>
          <a:xfrm flipV="1">
            <a:off x="4571991" y="1318108"/>
            <a:ext cx="556131" cy="1186"/>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9" name="直線矢印コネクタ 438">
            <a:extLst>
              <a:ext uri="{FF2B5EF4-FFF2-40B4-BE49-F238E27FC236}">
                <a16:creationId xmlns:a16="http://schemas.microsoft.com/office/drawing/2014/main" id="{981AC8C5-8927-4A79-B816-2B8E0644A9BC}"/>
              </a:ext>
            </a:extLst>
          </p:cNvPr>
          <p:cNvCxnSpPr>
            <a:cxnSpLocks/>
            <a:stCxn id="325" idx="4"/>
            <a:endCxn id="76" idx="3"/>
          </p:cNvCxnSpPr>
          <p:nvPr/>
        </p:nvCxnSpPr>
        <p:spPr>
          <a:xfrm flipV="1">
            <a:off x="4584251" y="2304624"/>
            <a:ext cx="538401" cy="780"/>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2" name="直線矢印コネクタ 441">
            <a:extLst>
              <a:ext uri="{FF2B5EF4-FFF2-40B4-BE49-F238E27FC236}">
                <a16:creationId xmlns:a16="http://schemas.microsoft.com/office/drawing/2014/main" id="{541BECB3-EE09-4E69-A067-505437E19DC1}"/>
              </a:ext>
            </a:extLst>
          </p:cNvPr>
          <p:cNvCxnSpPr>
            <a:cxnSpLocks/>
            <a:stCxn id="326" idx="4"/>
            <a:endCxn id="77" idx="3"/>
          </p:cNvCxnSpPr>
          <p:nvPr/>
        </p:nvCxnSpPr>
        <p:spPr>
          <a:xfrm>
            <a:off x="4591395" y="3320998"/>
            <a:ext cx="531300" cy="1155"/>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5" name="直線矢印コネクタ 444">
            <a:extLst>
              <a:ext uri="{FF2B5EF4-FFF2-40B4-BE49-F238E27FC236}">
                <a16:creationId xmlns:a16="http://schemas.microsoft.com/office/drawing/2014/main" id="{D5EA10DF-31D0-470F-B517-E1DC49827CEE}"/>
              </a:ext>
            </a:extLst>
          </p:cNvPr>
          <p:cNvCxnSpPr>
            <a:cxnSpLocks/>
            <a:stCxn id="75" idx="0"/>
            <a:endCxn id="318" idx="1"/>
          </p:cNvCxnSpPr>
          <p:nvPr/>
        </p:nvCxnSpPr>
        <p:spPr>
          <a:xfrm>
            <a:off x="5524098" y="1318108"/>
            <a:ext cx="548042" cy="1"/>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8" name="直線矢印コネクタ 447">
            <a:extLst>
              <a:ext uri="{FF2B5EF4-FFF2-40B4-BE49-F238E27FC236}">
                <a16:creationId xmlns:a16="http://schemas.microsoft.com/office/drawing/2014/main" id="{204C3A40-2761-4DE3-9E9D-A06DB556A836}"/>
              </a:ext>
            </a:extLst>
          </p:cNvPr>
          <p:cNvCxnSpPr>
            <a:cxnSpLocks/>
            <a:stCxn id="76" idx="0"/>
            <a:endCxn id="320" idx="1"/>
          </p:cNvCxnSpPr>
          <p:nvPr/>
        </p:nvCxnSpPr>
        <p:spPr>
          <a:xfrm flipV="1">
            <a:off x="5518628" y="2303278"/>
            <a:ext cx="558203" cy="1346"/>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1" name="直線矢印コネクタ 450">
            <a:extLst>
              <a:ext uri="{FF2B5EF4-FFF2-40B4-BE49-F238E27FC236}">
                <a16:creationId xmlns:a16="http://schemas.microsoft.com/office/drawing/2014/main" id="{14ED30E4-D4AF-4EB6-9BDF-328E9AB30628}"/>
              </a:ext>
            </a:extLst>
          </p:cNvPr>
          <p:cNvCxnSpPr>
            <a:cxnSpLocks/>
            <a:stCxn id="77" idx="0"/>
            <a:endCxn id="321" idx="1"/>
          </p:cNvCxnSpPr>
          <p:nvPr/>
        </p:nvCxnSpPr>
        <p:spPr>
          <a:xfrm>
            <a:off x="5518671" y="3322153"/>
            <a:ext cx="556302" cy="2564"/>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5" name="テキスト ボックス 454">
            <a:extLst>
              <a:ext uri="{FF2B5EF4-FFF2-40B4-BE49-F238E27FC236}">
                <a16:creationId xmlns:a16="http://schemas.microsoft.com/office/drawing/2014/main" id="{F3952112-C5C3-4938-A969-B62E9BAEEE54}"/>
              </a:ext>
            </a:extLst>
          </p:cNvPr>
          <p:cNvSpPr txBox="1"/>
          <p:nvPr/>
        </p:nvSpPr>
        <p:spPr>
          <a:xfrm>
            <a:off x="5942015" y="3495345"/>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6" name="テキスト ボックス 455">
            <a:extLst>
              <a:ext uri="{FF2B5EF4-FFF2-40B4-BE49-F238E27FC236}">
                <a16:creationId xmlns:a16="http://schemas.microsoft.com/office/drawing/2014/main" id="{0F04480E-7441-44BF-AF45-EAD4704A7A00}"/>
              </a:ext>
            </a:extLst>
          </p:cNvPr>
          <p:cNvSpPr txBox="1"/>
          <p:nvPr/>
        </p:nvSpPr>
        <p:spPr>
          <a:xfrm>
            <a:off x="5952670" y="2482337"/>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7" name="テキスト ボックス 456">
            <a:extLst>
              <a:ext uri="{FF2B5EF4-FFF2-40B4-BE49-F238E27FC236}">
                <a16:creationId xmlns:a16="http://schemas.microsoft.com/office/drawing/2014/main" id="{E466EE8C-9BF4-4AFA-AD4C-A19C2002DA56}"/>
              </a:ext>
            </a:extLst>
          </p:cNvPr>
          <p:cNvSpPr txBox="1"/>
          <p:nvPr/>
        </p:nvSpPr>
        <p:spPr>
          <a:xfrm>
            <a:off x="5938760" y="1470860"/>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8" name="テキスト ボックス 457">
            <a:extLst>
              <a:ext uri="{FF2B5EF4-FFF2-40B4-BE49-F238E27FC236}">
                <a16:creationId xmlns:a16="http://schemas.microsoft.com/office/drawing/2014/main" id="{1098DFAC-6A82-43EF-AD85-E5538A71A825}"/>
              </a:ext>
            </a:extLst>
          </p:cNvPr>
          <p:cNvSpPr txBox="1"/>
          <p:nvPr/>
        </p:nvSpPr>
        <p:spPr>
          <a:xfrm>
            <a:off x="2504926" y="217781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ID11</a:t>
            </a:r>
            <a:endParaRPr kumimoji="1" lang="ja-JP" altLang="en-US" sz="1200" dirty="0">
              <a:solidFill>
                <a:schemeClr val="tx1">
                  <a:lumMod val="50000"/>
                  <a:lumOff val="50000"/>
                </a:schemeClr>
              </a:solidFill>
            </a:endParaRPr>
          </a:p>
        </p:txBody>
      </p:sp>
      <p:sp>
        <p:nvSpPr>
          <p:cNvPr id="459" name="テキスト ボックス 458">
            <a:extLst>
              <a:ext uri="{FF2B5EF4-FFF2-40B4-BE49-F238E27FC236}">
                <a16:creationId xmlns:a16="http://schemas.microsoft.com/office/drawing/2014/main" id="{0EECC371-040A-43E5-BDEE-CFE32354CD80}"/>
              </a:ext>
            </a:extLst>
          </p:cNvPr>
          <p:cNvSpPr txBox="1"/>
          <p:nvPr/>
        </p:nvSpPr>
        <p:spPr>
          <a:xfrm>
            <a:off x="991479" y="252099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ID03</a:t>
            </a:r>
            <a:endParaRPr kumimoji="1" lang="ja-JP" altLang="en-US" sz="1200" dirty="0">
              <a:solidFill>
                <a:schemeClr val="tx1">
                  <a:lumMod val="50000"/>
                  <a:lumOff val="50000"/>
                </a:schemeClr>
              </a:solidFill>
            </a:endParaRPr>
          </a:p>
        </p:txBody>
      </p:sp>
      <p:sp>
        <p:nvSpPr>
          <p:cNvPr id="460" name="テキスト ボックス 459">
            <a:extLst>
              <a:ext uri="{FF2B5EF4-FFF2-40B4-BE49-F238E27FC236}">
                <a16:creationId xmlns:a16="http://schemas.microsoft.com/office/drawing/2014/main" id="{CED89848-A503-4D09-B3BE-2813ED9716A0}"/>
              </a:ext>
            </a:extLst>
          </p:cNvPr>
          <p:cNvSpPr txBox="1"/>
          <p:nvPr/>
        </p:nvSpPr>
        <p:spPr>
          <a:xfrm>
            <a:off x="2531335" y="121002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a:t>
            </a:r>
            <a:endParaRPr kumimoji="1" lang="ja-JP" altLang="en-US" sz="1200" dirty="0">
              <a:solidFill>
                <a:schemeClr val="tx1">
                  <a:lumMod val="50000"/>
                  <a:lumOff val="50000"/>
                </a:schemeClr>
              </a:solidFill>
            </a:endParaRPr>
          </a:p>
        </p:txBody>
      </p:sp>
      <p:sp>
        <p:nvSpPr>
          <p:cNvPr id="461" name="テキスト ボックス 460">
            <a:extLst>
              <a:ext uri="{FF2B5EF4-FFF2-40B4-BE49-F238E27FC236}">
                <a16:creationId xmlns:a16="http://schemas.microsoft.com/office/drawing/2014/main" id="{D59FB754-1E81-4AB2-846B-7A4E982272CB}"/>
              </a:ext>
            </a:extLst>
          </p:cNvPr>
          <p:cNvSpPr txBox="1"/>
          <p:nvPr/>
        </p:nvSpPr>
        <p:spPr>
          <a:xfrm>
            <a:off x="2525664" y="320050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a:t>
            </a:r>
            <a:endParaRPr kumimoji="1" lang="ja-JP" altLang="en-US" sz="1200" dirty="0">
              <a:solidFill>
                <a:schemeClr val="tx1">
                  <a:lumMod val="50000"/>
                  <a:lumOff val="50000"/>
                </a:schemeClr>
              </a:solidFill>
            </a:endParaRPr>
          </a:p>
        </p:txBody>
      </p:sp>
      <p:sp>
        <p:nvSpPr>
          <p:cNvPr id="462" name="楕円 461">
            <a:extLst>
              <a:ext uri="{FF2B5EF4-FFF2-40B4-BE49-F238E27FC236}">
                <a16:creationId xmlns:a16="http://schemas.microsoft.com/office/drawing/2014/main" id="{35B2C3A6-6529-4AFF-9F98-470DA701A356}"/>
              </a:ext>
            </a:extLst>
          </p:cNvPr>
          <p:cNvSpPr/>
          <p:nvPr/>
        </p:nvSpPr>
        <p:spPr>
          <a:xfrm>
            <a:off x="3546173" y="1263659"/>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3" name="直線コネクタ 462">
            <a:extLst>
              <a:ext uri="{FF2B5EF4-FFF2-40B4-BE49-F238E27FC236}">
                <a16:creationId xmlns:a16="http://schemas.microsoft.com/office/drawing/2014/main" id="{F2EF73F0-6729-4039-ADE4-68784F35E2CA}"/>
              </a:ext>
            </a:extLst>
          </p:cNvPr>
          <p:cNvCxnSpPr>
            <a:cxnSpLocks/>
          </p:cNvCxnSpPr>
          <p:nvPr/>
        </p:nvCxnSpPr>
        <p:spPr>
          <a:xfrm flipH="1">
            <a:off x="3595322" y="1371659"/>
            <a:ext cx="9701"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4" name="コネクタ: カギ線 463">
            <a:extLst>
              <a:ext uri="{FF2B5EF4-FFF2-40B4-BE49-F238E27FC236}">
                <a16:creationId xmlns:a16="http://schemas.microsoft.com/office/drawing/2014/main" id="{C9F9FC75-7B62-4071-ABB5-BAA3CE670EAD}"/>
              </a:ext>
            </a:extLst>
          </p:cNvPr>
          <p:cNvCxnSpPr>
            <a:cxnSpLocks/>
            <a:stCxn id="462" idx="6"/>
            <a:endCxn id="324" idx="2"/>
          </p:cNvCxnSpPr>
          <p:nvPr/>
        </p:nvCxnSpPr>
        <p:spPr>
          <a:xfrm>
            <a:off x="3654173" y="1317659"/>
            <a:ext cx="518098" cy="1635"/>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6" name="楕円 465">
            <a:extLst>
              <a:ext uri="{FF2B5EF4-FFF2-40B4-BE49-F238E27FC236}">
                <a16:creationId xmlns:a16="http://schemas.microsoft.com/office/drawing/2014/main" id="{AFB50C19-D605-4958-A643-2081287E1637}"/>
              </a:ext>
            </a:extLst>
          </p:cNvPr>
          <p:cNvSpPr/>
          <p:nvPr/>
        </p:nvSpPr>
        <p:spPr>
          <a:xfrm>
            <a:off x="3546173" y="2249376"/>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7" name="直線コネクタ 466">
            <a:extLst>
              <a:ext uri="{FF2B5EF4-FFF2-40B4-BE49-F238E27FC236}">
                <a16:creationId xmlns:a16="http://schemas.microsoft.com/office/drawing/2014/main" id="{FF31C335-14F6-4231-AF4D-CC10B5C49790}"/>
              </a:ext>
            </a:extLst>
          </p:cNvPr>
          <p:cNvCxnSpPr>
            <a:cxnSpLocks/>
          </p:cNvCxnSpPr>
          <p:nvPr/>
        </p:nvCxnSpPr>
        <p:spPr>
          <a:xfrm flipH="1">
            <a:off x="3595322" y="2357376"/>
            <a:ext cx="5411"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8" name="コネクタ: カギ線 467">
            <a:extLst>
              <a:ext uri="{FF2B5EF4-FFF2-40B4-BE49-F238E27FC236}">
                <a16:creationId xmlns:a16="http://schemas.microsoft.com/office/drawing/2014/main" id="{A6ADF189-5831-4A7D-BA5D-F42DC7028728}"/>
              </a:ext>
            </a:extLst>
          </p:cNvPr>
          <p:cNvCxnSpPr>
            <a:cxnSpLocks/>
            <a:stCxn id="466" idx="6"/>
            <a:endCxn id="325" idx="2"/>
          </p:cNvCxnSpPr>
          <p:nvPr/>
        </p:nvCxnSpPr>
        <p:spPr>
          <a:xfrm>
            <a:off x="3654173" y="2303376"/>
            <a:ext cx="530358" cy="2028"/>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9" name="楕円 468">
            <a:extLst>
              <a:ext uri="{FF2B5EF4-FFF2-40B4-BE49-F238E27FC236}">
                <a16:creationId xmlns:a16="http://schemas.microsoft.com/office/drawing/2014/main" id="{9E69C289-BABE-44FE-A802-D09232A3E655}"/>
              </a:ext>
            </a:extLst>
          </p:cNvPr>
          <p:cNvSpPr/>
          <p:nvPr/>
        </p:nvSpPr>
        <p:spPr>
          <a:xfrm>
            <a:off x="3546173" y="3266715"/>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0" name="直線コネクタ 469">
            <a:extLst>
              <a:ext uri="{FF2B5EF4-FFF2-40B4-BE49-F238E27FC236}">
                <a16:creationId xmlns:a16="http://schemas.microsoft.com/office/drawing/2014/main" id="{B4CFB031-17FE-4886-9C10-E4F0A922AA72}"/>
              </a:ext>
            </a:extLst>
          </p:cNvPr>
          <p:cNvCxnSpPr>
            <a:cxnSpLocks/>
          </p:cNvCxnSpPr>
          <p:nvPr/>
        </p:nvCxnSpPr>
        <p:spPr>
          <a:xfrm>
            <a:off x="3595322" y="3374715"/>
            <a:ext cx="9702"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1" name="コネクタ: カギ線 470">
            <a:extLst>
              <a:ext uri="{FF2B5EF4-FFF2-40B4-BE49-F238E27FC236}">
                <a16:creationId xmlns:a16="http://schemas.microsoft.com/office/drawing/2014/main" id="{76BAB963-31DD-4CBB-A477-DD155AACB84C}"/>
              </a:ext>
            </a:extLst>
          </p:cNvPr>
          <p:cNvCxnSpPr>
            <a:cxnSpLocks/>
            <a:stCxn id="469" idx="6"/>
            <a:endCxn id="326" idx="2"/>
          </p:cNvCxnSpPr>
          <p:nvPr/>
        </p:nvCxnSpPr>
        <p:spPr>
          <a:xfrm>
            <a:off x="3654173" y="3320715"/>
            <a:ext cx="537502" cy="283"/>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4" name="テキスト ボックス 473">
            <a:extLst>
              <a:ext uri="{FF2B5EF4-FFF2-40B4-BE49-F238E27FC236}">
                <a16:creationId xmlns:a16="http://schemas.microsoft.com/office/drawing/2014/main" id="{9F113B90-F1CF-4356-9C2B-4C6FDB747FDB}"/>
              </a:ext>
            </a:extLst>
          </p:cNvPr>
          <p:cNvSpPr txBox="1"/>
          <p:nvPr/>
        </p:nvSpPr>
        <p:spPr>
          <a:xfrm>
            <a:off x="3557057" y="75757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a:t>
            </a:r>
            <a:endParaRPr kumimoji="1" lang="ja-JP" altLang="en-US" sz="1200" dirty="0">
              <a:solidFill>
                <a:schemeClr val="tx1">
                  <a:lumMod val="50000"/>
                  <a:lumOff val="50000"/>
                </a:schemeClr>
              </a:solidFill>
            </a:endParaRPr>
          </a:p>
        </p:txBody>
      </p:sp>
      <p:sp>
        <p:nvSpPr>
          <p:cNvPr id="475" name="テキスト ボックス 474">
            <a:extLst>
              <a:ext uri="{FF2B5EF4-FFF2-40B4-BE49-F238E27FC236}">
                <a16:creationId xmlns:a16="http://schemas.microsoft.com/office/drawing/2014/main" id="{EC25C07A-AB1A-454D-A0F5-F89841821938}"/>
              </a:ext>
            </a:extLst>
          </p:cNvPr>
          <p:cNvSpPr txBox="1"/>
          <p:nvPr/>
        </p:nvSpPr>
        <p:spPr>
          <a:xfrm>
            <a:off x="3555550" y="1743434"/>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a:t>
            </a:r>
            <a:endParaRPr kumimoji="1" lang="ja-JP" altLang="en-US" sz="1200" dirty="0">
              <a:solidFill>
                <a:schemeClr val="tx1">
                  <a:lumMod val="50000"/>
                  <a:lumOff val="50000"/>
                </a:schemeClr>
              </a:solidFill>
            </a:endParaRPr>
          </a:p>
        </p:txBody>
      </p:sp>
      <p:sp>
        <p:nvSpPr>
          <p:cNvPr id="476" name="テキスト ボックス 475">
            <a:extLst>
              <a:ext uri="{FF2B5EF4-FFF2-40B4-BE49-F238E27FC236}">
                <a16:creationId xmlns:a16="http://schemas.microsoft.com/office/drawing/2014/main" id="{10BE1D29-0D95-4B04-A5B5-80D4654C805B}"/>
              </a:ext>
            </a:extLst>
          </p:cNvPr>
          <p:cNvSpPr txBox="1"/>
          <p:nvPr/>
        </p:nvSpPr>
        <p:spPr>
          <a:xfrm>
            <a:off x="3561914" y="275812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ID22</a:t>
            </a:r>
            <a:endParaRPr kumimoji="1" lang="ja-JP" altLang="en-US" sz="1200" dirty="0">
              <a:solidFill>
                <a:schemeClr val="tx1">
                  <a:lumMod val="50000"/>
                  <a:lumOff val="50000"/>
                </a:schemeClr>
              </a:solidFill>
            </a:endParaRPr>
          </a:p>
        </p:txBody>
      </p:sp>
      <p:sp>
        <p:nvSpPr>
          <p:cNvPr id="477" name="テキスト ボックス 476">
            <a:extLst>
              <a:ext uri="{FF2B5EF4-FFF2-40B4-BE49-F238E27FC236}">
                <a16:creationId xmlns:a16="http://schemas.microsoft.com/office/drawing/2014/main" id="{214B3D15-CCAB-48AA-B6BA-2C54185224BE}"/>
              </a:ext>
            </a:extLst>
          </p:cNvPr>
          <p:cNvSpPr txBox="1"/>
          <p:nvPr/>
        </p:nvSpPr>
        <p:spPr>
          <a:xfrm>
            <a:off x="3604889" y="319819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ID32</a:t>
            </a:r>
            <a:endParaRPr kumimoji="1" lang="ja-JP" altLang="en-US" sz="1200" dirty="0">
              <a:solidFill>
                <a:schemeClr val="tx1">
                  <a:lumMod val="50000"/>
                  <a:lumOff val="50000"/>
                </a:schemeClr>
              </a:solidFill>
            </a:endParaRPr>
          </a:p>
        </p:txBody>
      </p:sp>
      <p:sp>
        <p:nvSpPr>
          <p:cNvPr id="478" name="テキスト ボックス 477">
            <a:extLst>
              <a:ext uri="{FF2B5EF4-FFF2-40B4-BE49-F238E27FC236}">
                <a16:creationId xmlns:a16="http://schemas.microsoft.com/office/drawing/2014/main" id="{5678B797-DD6C-4DED-915E-27C7CB4F75DF}"/>
              </a:ext>
            </a:extLst>
          </p:cNvPr>
          <p:cNvSpPr txBox="1"/>
          <p:nvPr/>
        </p:nvSpPr>
        <p:spPr>
          <a:xfrm>
            <a:off x="3603608" y="2179070"/>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ID31</a:t>
            </a:r>
            <a:endParaRPr kumimoji="1" lang="ja-JP" altLang="en-US" sz="1200" dirty="0">
              <a:solidFill>
                <a:schemeClr val="tx1">
                  <a:lumMod val="50000"/>
                  <a:lumOff val="50000"/>
                </a:schemeClr>
              </a:solidFill>
            </a:endParaRPr>
          </a:p>
        </p:txBody>
      </p:sp>
      <p:sp>
        <p:nvSpPr>
          <p:cNvPr id="479" name="テキスト ボックス 478">
            <a:extLst>
              <a:ext uri="{FF2B5EF4-FFF2-40B4-BE49-F238E27FC236}">
                <a16:creationId xmlns:a16="http://schemas.microsoft.com/office/drawing/2014/main" id="{C4380EA8-CBD6-4B37-86B5-C43CDD929970}"/>
              </a:ext>
            </a:extLst>
          </p:cNvPr>
          <p:cNvSpPr txBox="1"/>
          <p:nvPr/>
        </p:nvSpPr>
        <p:spPr>
          <a:xfrm>
            <a:off x="3601141" y="120300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ID30</a:t>
            </a:r>
            <a:endParaRPr kumimoji="1" lang="ja-JP" altLang="en-US" sz="1200" dirty="0">
              <a:solidFill>
                <a:schemeClr val="tx1">
                  <a:lumMod val="50000"/>
                  <a:lumOff val="50000"/>
                </a:schemeClr>
              </a:solidFill>
            </a:endParaRPr>
          </a:p>
        </p:txBody>
      </p:sp>
      <p:sp>
        <p:nvSpPr>
          <p:cNvPr id="480" name="六角形 479">
            <a:extLst>
              <a:ext uri="{FF2B5EF4-FFF2-40B4-BE49-F238E27FC236}">
                <a16:creationId xmlns:a16="http://schemas.microsoft.com/office/drawing/2014/main" id="{8D08FF69-7582-45E7-AA30-CAFAE0AC97B7}"/>
              </a:ext>
            </a:extLst>
          </p:cNvPr>
          <p:cNvSpPr/>
          <p:nvPr/>
        </p:nvSpPr>
        <p:spPr>
          <a:xfrm>
            <a:off x="3236307" y="4229224"/>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1" name="六角形 480">
            <a:extLst>
              <a:ext uri="{FF2B5EF4-FFF2-40B4-BE49-F238E27FC236}">
                <a16:creationId xmlns:a16="http://schemas.microsoft.com/office/drawing/2014/main" id="{1EFD12AC-2227-4A7F-9227-D76FB6D8C683}"/>
              </a:ext>
            </a:extLst>
          </p:cNvPr>
          <p:cNvSpPr/>
          <p:nvPr/>
        </p:nvSpPr>
        <p:spPr>
          <a:xfrm>
            <a:off x="3240335" y="4976926"/>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2" name="六角形 481">
            <a:extLst>
              <a:ext uri="{FF2B5EF4-FFF2-40B4-BE49-F238E27FC236}">
                <a16:creationId xmlns:a16="http://schemas.microsoft.com/office/drawing/2014/main" id="{57CB64F2-8FEE-44B6-8B48-D068751E7454}"/>
              </a:ext>
            </a:extLst>
          </p:cNvPr>
          <p:cNvSpPr/>
          <p:nvPr/>
        </p:nvSpPr>
        <p:spPr>
          <a:xfrm>
            <a:off x="3240335" y="5640287"/>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6" name="円柱 485">
            <a:extLst>
              <a:ext uri="{FF2B5EF4-FFF2-40B4-BE49-F238E27FC236}">
                <a16:creationId xmlns:a16="http://schemas.microsoft.com/office/drawing/2014/main" id="{1908D315-E630-4A91-826A-4D77B20FBD45}"/>
              </a:ext>
            </a:extLst>
          </p:cNvPr>
          <p:cNvSpPr/>
          <p:nvPr/>
        </p:nvSpPr>
        <p:spPr>
          <a:xfrm>
            <a:off x="4674426" y="4938262"/>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1" name="六角形 490">
            <a:extLst>
              <a:ext uri="{FF2B5EF4-FFF2-40B4-BE49-F238E27FC236}">
                <a16:creationId xmlns:a16="http://schemas.microsoft.com/office/drawing/2014/main" id="{AA75F0AD-4FBD-4AEA-BE78-3F296D977399}"/>
              </a:ext>
            </a:extLst>
          </p:cNvPr>
          <p:cNvSpPr/>
          <p:nvPr/>
        </p:nvSpPr>
        <p:spPr>
          <a:xfrm>
            <a:off x="7119286" y="4113155"/>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2" name="六角形 491">
            <a:extLst>
              <a:ext uri="{FF2B5EF4-FFF2-40B4-BE49-F238E27FC236}">
                <a16:creationId xmlns:a16="http://schemas.microsoft.com/office/drawing/2014/main" id="{438EC73C-4130-422D-83DB-B0518EE1C061}"/>
              </a:ext>
            </a:extLst>
          </p:cNvPr>
          <p:cNvSpPr/>
          <p:nvPr/>
        </p:nvSpPr>
        <p:spPr>
          <a:xfrm>
            <a:off x="7115172" y="4665019"/>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3" name="テキスト ボックス 492">
            <a:extLst>
              <a:ext uri="{FF2B5EF4-FFF2-40B4-BE49-F238E27FC236}">
                <a16:creationId xmlns:a16="http://schemas.microsoft.com/office/drawing/2014/main" id="{AB4FA386-2D48-4ECC-97FF-E0575782938B}"/>
              </a:ext>
            </a:extLst>
          </p:cNvPr>
          <p:cNvSpPr txBox="1"/>
          <p:nvPr/>
        </p:nvSpPr>
        <p:spPr>
          <a:xfrm>
            <a:off x="5737746" y="4715474"/>
            <a:ext cx="785707" cy="261610"/>
          </a:xfrm>
          <a:prstGeom prst="rect">
            <a:avLst/>
          </a:prstGeom>
          <a:noFill/>
        </p:spPr>
        <p:txBody>
          <a:bodyPr wrap="square" rtlCol="0">
            <a:spAutoFit/>
          </a:bodyPr>
          <a:lstStyle/>
          <a:p>
            <a:pPr algn="ctr"/>
            <a:r>
              <a:rPr lang="en-US" altLang="ja-JP" sz="1100" dirty="0"/>
              <a:t>14B</a:t>
            </a:r>
            <a:r>
              <a:rPr lang="ja-JP" altLang="en-US" sz="1100" dirty="0"/>
              <a:t>黒液</a:t>
            </a:r>
            <a:endParaRPr kumimoji="1" lang="ja-JP" altLang="en-US" sz="1100" dirty="0"/>
          </a:p>
        </p:txBody>
      </p:sp>
      <p:sp>
        <p:nvSpPr>
          <p:cNvPr id="494" name="楕円 493">
            <a:extLst>
              <a:ext uri="{FF2B5EF4-FFF2-40B4-BE49-F238E27FC236}">
                <a16:creationId xmlns:a16="http://schemas.microsoft.com/office/drawing/2014/main" id="{D5BE70B9-DC1C-40E6-9C51-79691C55B262}"/>
              </a:ext>
            </a:extLst>
          </p:cNvPr>
          <p:cNvSpPr/>
          <p:nvPr/>
        </p:nvSpPr>
        <p:spPr>
          <a:xfrm>
            <a:off x="7043146" y="402466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5" name="楕円 494">
            <a:extLst>
              <a:ext uri="{FF2B5EF4-FFF2-40B4-BE49-F238E27FC236}">
                <a16:creationId xmlns:a16="http://schemas.microsoft.com/office/drawing/2014/main" id="{EBD503B3-9AF3-4CA7-AC3A-4A34A12F3C6C}"/>
              </a:ext>
            </a:extLst>
          </p:cNvPr>
          <p:cNvSpPr/>
          <p:nvPr/>
        </p:nvSpPr>
        <p:spPr>
          <a:xfrm>
            <a:off x="7026332" y="4620775"/>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6" name="楕円 495">
            <a:extLst>
              <a:ext uri="{FF2B5EF4-FFF2-40B4-BE49-F238E27FC236}">
                <a16:creationId xmlns:a16="http://schemas.microsoft.com/office/drawing/2014/main" id="{E8277D52-41F0-4EB6-8BF0-DB1945DEC588}"/>
              </a:ext>
            </a:extLst>
          </p:cNvPr>
          <p:cNvSpPr/>
          <p:nvPr/>
        </p:nvSpPr>
        <p:spPr>
          <a:xfrm>
            <a:off x="7049496" y="402466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7" name="楕円 496">
            <a:extLst>
              <a:ext uri="{FF2B5EF4-FFF2-40B4-BE49-F238E27FC236}">
                <a16:creationId xmlns:a16="http://schemas.microsoft.com/office/drawing/2014/main" id="{1A357C63-30AE-489A-9C5A-679A0E543FA8}"/>
              </a:ext>
            </a:extLst>
          </p:cNvPr>
          <p:cNvSpPr/>
          <p:nvPr/>
        </p:nvSpPr>
        <p:spPr>
          <a:xfrm>
            <a:off x="7039032" y="4620775"/>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8" name="楕円 497">
            <a:extLst>
              <a:ext uri="{FF2B5EF4-FFF2-40B4-BE49-F238E27FC236}">
                <a16:creationId xmlns:a16="http://schemas.microsoft.com/office/drawing/2014/main" id="{62C5F756-C529-4FC7-8480-688B8ED4BFE8}"/>
              </a:ext>
            </a:extLst>
          </p:cNvPr>
          <p:cNvSpPr/>
          <p:nvPr/>
        </p:nvSpPr>
        <p:spPr>
          <a:xfrm>
            <a:off x="7074236" y="4403793"/>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9" name="楕円 498">
            <a:extLst>
              <a:ext uri="{FF2B5EF4-FFF2-40B4-BE49-F238E27FC236}">
                <a16:creationId xmlns:a16="http://schemas.microsoft.com/office/drawing/2014/main" id="{3A39B026-4B87-4DFD-9CF8-D91F9134419B}"/>
              </a:ext>
            </a:extLst>
          </p:cNvPr>
          <p:cNvSpPr/>
          <p:nvPr/>
        </p:nvSpPr>
        <p:spPr>
          <a:xfrm>
            <a:off x="7070122" y="499990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0" name="テキスト ボックス 499">
            <a:extLst>
              <a:ext uri="{FF2B5EF4-FFF2-40B4-BE49-F238E27FC236}">
                <a16:creationId xmlns:a16="http://schemas.microsoft.com/office/drawing/2014/main" id="{C8F40658-FDEF-4B1C-B996-52A38E184BA3}"/>
              </a:ext>
            </a:extLst>
          </p:cNvPr>
          <p:cNvSpPr txBox="1"/>
          <p:nvPr/>
        </p:nvSpPr>
        <p:spPr>
          <a:xfrm>
            <a:off x="5729400" y="4162577"/>
            <a:ext cx="785507" cy="261610"/>
          </a:xfrm>
          <a:prstGeom prst="rect">
            <a:avLst/>
          </a:prstGeom>
          <a:noFill/>
        </p:spPr>
        <p:txBody>
          <a:bodyPr wrap="square" rtlCol="0">
            <a:spAutoFit/>
          </a:bodyPr>
          <a:lstStyle/>
          <a:p>
            <a:pPr algn="ctr"/>
            <a:r>
              <a:rPr lang="en-US" altLang="ja-JP" sz="1100"/>
              <a:t>12B</a:t>
            </a:r>
            <a:r>
              <a:rPr lang="ja-JP" altLang="en-US" sz="1100" dirty="0"/>
              <a:t>黒液</a:t>
            </a:r>
            <a:endParaRPr kumimoji="1" lang="ja-JP" altLang="en-US" sz="1100" dirty="0"/>
          </a:p>
        </p:txBody>
      </p:sp>
      <p:sp>
        <p:nvSpPr>
          <p:cNvPr id="501" name="六角形 500">
            <a:extLst>
              <a:ext uri="{FF2B5EF4-FFF2-40B4-BE49-F238E27FC236}">
                <a16:creationId xmlns:a16="http://schemas.microsoft.com/office/drawing/2014/main" id="{10EAF767-80CB-4913-B2A3-71709D4B852B}"/>
              </a:ext>
            </a:extLst>
          </p:cNvPr>
          <p:cNvSpPr/>
          <p:nvPr/>
        </p:nvSpPr>
        <p:spPr>
          <a:xfrm>
            <a:off x="7119454" y="5219285"/>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2" name="六角形 501">
            <a:extLst>
              <a:ext uri="{FF2B5EF4-FFF2-40B4-BE49-F238E27FC236}">
                <a16:creationId xmlns:a16="http://schemas.microsoft.com/office/drawing/2014/main" id="{7FA925D1-9465-44E4-BD26-789BB76DE096}"/>
              </a:ext>
            </a:extLst>
          </p:cNvPr>
          <p:cNvSpPr/>
          <p:nvPr/>
        </p:nvSpPr>
        <p:spPr>
          <a:xfrm>
            <a:off x="7131908" y="5764012"/>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3" name="テキスト ボックス 502">
            <a:extLst>
              <a:ext uri="{FF2B5EF4-FFF2-40B4-BE49-F238E27FC236}">
                <a16:creationId xmlns:a16="http://schemas.microsoft.com/office/drawing/2014/main" id="{F94BD417-7879-4CB7-B3E6-24C218E6C8E3}"/>
              </a:ext>
            </a:extLst>
          </p:cNvPr>
          <p:cNvSpPr txBox="1"/>
          <p:nvPr/>
        </p:nvSpPr>
        <p:spPr>
          <a:xfrm>
            <a:off x="5773258" y="5811054"/>
            <a:ext cx="741649" cy="261610"/>
          </a:xfrm>
          <a:prstGeom prst="rect">
            <a:avLst/>
          </a:prstGeom>
          <a:noFill/>
        </p:spPr>
        <p:txBody>
          <a:bodyPr wrap="square" rtlCol="0">
            <a:spAutoFit/>
          </a:bodyPr>
          <a:lstStyle/>
          <a:p>
            <a:pPr algn="ctr"/>
            <a:r>
              <a:rPr lang="en-US" altLang="ja-JP" sz="1100" dirty="0"/>
              <a:t>21B</a:t>
            </a:r>
            <a:r>
              <a:rPr lang="ja-JP" altLang="en-US" sz="1100" dirty="0"/>
              <a:t>黒液</a:t>
            </a:r>
            <a:endParaRPr kumimoji="1" lang="ja-JP" altLang="en-US" sz="1100" dirty="0"/>
          </a:p>
        </p:txBody>
      </p:sp>
      <p:sp>
        <p:nvSpPr>
          <p:cNvPr id="504" name="楕円 503">
            <a:extLst>
              <a:ext uri="{FF2B5EF4-FFF2-40B4-BE49-F238E27FC236}">
                <a16:creationId xmlns:a16="http://schemas.microsoft.com/office/drawing/2014/main" id="{21F2A11E-B884-48C8-8DB6-40870F3ADD3E}"/>
              </a:ext>
            </a:extLst>
          </p:cNvPr>
          <p:cNvSpPr/>
          <p:nvPr/>
        </p:nvSpPr>
        <p:spPr>
          <a:xfrm>
            <a:off x="7382528" y="517504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5" name="楕円 504">
            <a:extLst>
              <a:ext uri="{FF2B5EF4-FFF2-40B4-BE49-F238E27FC236}">
                <a16:creationId xmlns:a16="http://schemas.microsoft.com/office/drawing/2014/main" id="{58902D42-75DC-4F92-8292-7D637EB9024C}"/>
              </a:ext>
            </a:extLst>
          </p:cNvPr>
          <p:cNvSpPr/>
          <p:nvPr/>
        </p:nvSpPr>
        <p:spPr>
          <a:xfrm>
            <a:off x="7043068" y="567552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6" name="楕円 505">
            <a:extLst>
              <a:ext uri="{FF2B5EF4-FFF2-40B4-BE49-F238E27FC236}">
                <a16:creationId xmlns:a16="http://schemas.microsoft.com/office/drawing/2014/main" id="{621313E2-A930-4C75-A4C6-79D734EB0C69}"/>
              </a:ext>
            </a:extLst>
          </p:cNvPr>
          <p:cNvSpPr/>
          <p:nvPr/>
        </p:nvSpPr>
        <p:spPr>
          <a:xfrm>
            <a:off x="7388878" y="517504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7" name="楕円 506">
            <a:extLst>
              <a:ext uri="{FF2B5EF4-FFF2-40B4-BE49-F238E27FC236}">
                <a16:creationId xmlns:a16="http://schemas.microsoft.com/office/drawing/2014/main" id="{F9472548-0DF1-473B-AAD1-789D4DA2D612}"/>
              </a:ext>
            </a:extLst>
          </p:cNvPr>
          <p:cNvSpPr/>
          <p:nvPr/>
        </p:nvSpPr>
        <p:spPr>
          <a:xfrm>
            <a:off x="7055768" y="567552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8" name="楕円 507">
            <a:extLst>
              <a:ext uri="{FF2B5EF4-FFF2-40B4-BE49-F238E27FC236}">
                <a16:creationId xmlns:a16="http://schemas.microsoft.com/office/drawing/2014/main" id="{068A210C-83D1-4897-A3FD-D9ABF12D9374}"/>
              </a:ext>
            </a:extLst>
          </p:cNvPr>
          <p:cNvSpPr/>
          <p:nvPr/>
        </p:nvSpPr>
        <p:spPr>
          <a:xfrm>
            <a:off x="7074404" y="5650029"/>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9" name="楕円 508">
            <a:extLst>
              <a:ext uri="{FF2B5EF4-FFF2-40B4-BE49-F238E27FC236}">
                <a16:creationId xmlns:a16="http://schemas.microsoft.com/office/drawing/2014/main" id="{A48FB88A-B63C-4A14-B96D-77AA2BE7BD69}"/>
              </a:ext>
            </a:extLst>
          </p:cNvPr>
          <p:cNvSpPr/>
          <p:nvPr/>
        </p:nvSpPr>
        <p:spPr>
          <a:xfrm>
            <a:off x="7086858" y="6143138"/>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0" name="テキスト ボックス 509">
            <a:extLst>
              <a:ext uri="{FF2B5EF4-FFF2-40B4-BE49-F238E27FC236}">
                <a16:creationId xmlns:a16="http://schemas.microsoft.com/office/drawing/2014/main" id="{132C9384-301B-4ACB-9106-A3EE33372654}"/>
              </a:ext>
            </a:extLst>
          </p:cNvPr>
          <p:cNvSpPr txBox="1"/>
          <p:nvPr/>
        </p:nvSpPr>
        <p:spPr>
          <a:xfrm>
            <a:off x="5725351" y="5261682"/>
            <a:ext cx="789556" cy="261610"/>
          </a:xfrm>
          <a:prstGeom prst="rect">
            <a:avLst/>
          </a:prstGeom>
          <a:noFill/>
        </p:spPr>
        <p:txBody>
          <a:bodyPr wrap="square" rtlCol="0">
            <a:spAutoFit/>
          </a:bodyPr>
          <a:lstStyle/>
          <a:p>
            <a:pPr algn="ctr"/>
            <a:r>
              <a:rPr lang="en-US" altLang="ja-JP" sz="1100" dirty="0"/>
              <a:t>17B</a:t>
            </a:r>
            <a:r>
              <a:rPr lang="ja-JP" altLang="en-US" sz="1100" dirty="0"/>
              <a:t>黒液</a:t>
            </a:r>
            <a:endParaRPr kumimoji="1" lang="ja-JP" altLang="en-US" sz="1100" dirty="0"/>
          </a:p>
        </p:txBody>
      </p:sp>
      <p:sp>
        <p:nvSpPr>
          <p:cNvPr id="511" name="円柱 510">
            <a:extLst>
              <a:ext uri="{FF2B5EF4-FFF2-40B4-BE49-F238E27FC236}">
                <a16:creationId xmlns:a16="http://schemas.microsoft.com/office/drawing/2014/main" id="{C1A18DE9-87DB-41ED-B1C9-6619E612674C}"/>
              </a:ext>
            </a:extLst>
          </p:cNvPr>
          <p:cNvSpPr/>
          <p:nvPr/>
        </p:nvSpPr>
        <p:spPr>
          <a:xfrm>
            <a:off x="8056713" y="4095598"/>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2" name="円柱 511">
            <a:extLst>
              <a:ext uri="{FF2B5EF4-FFF2-40B4-BE49-F238E27FC236}">
                <a16:creationId xmlns:a16="http://schemas.microsoft.com/office/drawing/2014/main" id="{514A9AC1-7B2A-4455-A035-04CE9602E2E4}"/>
              </a:ext>
            </a:extLst>
          </p:cNvPr>
          <p:cNvSpPr/>
          <p:nvPr/>
        </p:nvSpPr>
        <p:spPr>
          <a:xfrm>
            <a:off x="8528655" y="5192689"/>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6" name="コネクタ: カギ線 515">
            <a:extLst>
              <a:ext uri="{FF2B5EF4-FFF2-40B4-BE49-F238E27FC236}">
                <a16:creationId xmlns:a16="http://schemas.microsoft.com/office/drawing/2014/main" id="{07890374-61F0-4CBB-A678-D563B0EA1808}"/>
              </a:ext>
            </a:extLst>
          </p:cNvPr>
          <p:cNvCxnSpPr>
            <a:cxnSpLocks/>
            <a:stCxn id="502" idx="0"/>
            <a:endCxn id="512" idx="2"/>
          </p:cNvCxnSpPr>
          <p:nvPr/>
        </p:nvCxnSpPr>
        <p:spPr>
          <a:xfrm flipV="1">
            <a:off x="7527884" y="5392120"/>
            <a:ext cx="1000771" cy="551140"/>
          </a:xfrm>
          <a:prstGeom prst="bentConnector3">
            <a:avLst>
              <a:gd name="adj1" fmla="val 78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9" name="直線矢印コネクタ 518">
            <a:extLst>
              <a:ext uri="{FF2B5EF4-FFF2-40B4-BE49-F238E27FC236}">
                <a16:creationId xmlns:a16="http://schemas.microsoft.com/office/drawing/2014/main" id="{44090A22-552C-4642-AEAF-79B03C5E4919}"/>
              </a:ext>
            </a:extLst>
          </p:cNvPr>
          <p:cNvCxnSpPr>
            <a:cxnSpLocks/>
            <a:stCxn id="501" idx="0"/>
            <a:endCxn id="512" idx="2"/>
          </p:cNvCxnSpPr>
          <p:nvPr/>
        </p:nvCxnSpPr>
        <p:spPr>
          <a:xfrm flipV="1">
            <a:off x="7515430" y="5392120"/>
            <a:ext cx="1013225" cy="6413"/>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2" name="直線矢印コネクタ 521">
            <a:extLst>
              <a:ext uri="{FF2B5EF4-FFF2-40B4-BE49-F238E27FC236}">
                <a16:creationId xmlns:a16="http://schemas.microsoft.com/office/drawing/2014/main" id="{8C56999A-325B-4838-ACD7-41240215647E}"/>
              </a:ext>
            </a:extLst>
          </p:cNvPr>
          <p:cNvCxnSpPr>
            <a:cxnSpLocks/>
            <a:stCxn id="491" idx="0"/>
            <a:endCxn id="511" idx="2"/>
          </p:cNvCxnSpPr>
          <p:nvPr/>
        </p:nvCxnSpPr>
        <p:spPr>
          <a:xfrm>
            <a:off x="7515262" y="4292403"/>
            <a:ext cx="541451" cy="2626"/>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5" name="直線矢印コネクタ 524">
            <a:extLst>
              <a:ext uri="{FF2B5EF4-FFF2-40B4-BE49-F238E27FC236}">
                <a16:creationId xmlns:a16="http://schemas.microsoft.com/office/drawing/2014/main" id="{7D758022-32DA-40FE-A2B7-8ECE259A236A}"/>
              </a:ext>
            </a:extLst>
          </p:cNvPr>
          <p:cNvCxnSpPr>
            <a:cxnSpLocks/>
            <a:stCxn id="500" idx="3"/>
            <a:endCxn id="491" idx="3"/>
          </p:cNvCxnSpPr>
          <p:nvPr/>
        </p:nvCxnSpPr>
        <p:spPr>
          <a:xfrm flipV="1">
            <a:off x="6514907" y="4292403"/>
            <a:ext cx="604379" cy="979"/>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8" name="直線矢印コネクタ 527">
            <a:extLst>
              <a:ext uri="{FF2B5EF4-FFF2-40B4-BE49-F238E27FC236}">
                <a16:creationId xmlns:a16="http://schemas.microsoft.com/office/drawing/2014/main" id="{9EBA3655-9422-4CB0-A9E3-05B9D4EA04F2}"/>
              </a:ext>
            </a:extLst>
          </p:cNvPr>
          <p:cNvCxnSpPr>
            <a:cxnSpLocks/>
            <a:stCxn id="493" idx="3"/>
            <a:endCxn id="492" idx="3"/>
          </p:cNvCxnSpPr>
          <p:nvPr/>
        </p:nvCxnSpPr>
        <p:spPr>
          <a:xfrm flipV="1">
            <a:off x="6523453" y="4844267"/>
            <a:ext cx="591719" cy="2012"/>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1" name="直線矢印コネクタ 530">
            <a:extLst>
              <a:ext uri="{FF2B5EF4-FFF2-40B4-BE49-F238E27FC236}">
                <a16:creationId xmlns:a16="http://schemas.microsoft.com/office/drawing/2014/main" id="{2D4BEBD4-7D11-4C85-9721-D1575EB21531}"/>
              </a:ext>
            </a:extLst>
          </p:cNvPr>
          <p:cNvCxnSpPr>
            <a:cxnSpLocks/>
            <a:stCxn id="510" idx="3"/>
            <a:endCxn id="501" idx="3"/>
          </p:cNvCxnSpPr>
          <p:nvPr/>
        </p:nvCxnSpPr>
        <p:spPr>
          <a:xfrm>
            <a:off x="6514907" y="5392487"/>
            <a:ext cx="604547" cy="6046"/>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4" name="直線矢印コネクタ 533">
            <a:extLst>
              <a:ext uri="{FF2B5EF4-FFF2-40B4-BE49-F238E27FC236}">
                <a16:creationId xmlns:a16="http://schemas.microsoft.com/office/drawing/2014/main" id="{57FC0973-238D-4589-B163-68507BB04D1C}"/>
              </a:ext>
            </a:extLst>
          </p:cNvPr>
          <p:cNvCxnSpPr>
            <a:cxnSpLocks/>
            <a:stCxn id="503" idx="3"/>
            <a:endCxn id="502" idx="3"/>
          </p:cNvCxnSpPr>
          <p:nvPr/>
        </p:nvCxnSpPr>
        <p:spPr>
          <a:xfrm>
            <a:off x="6514907" y="5941859"/>
            <a:ext cx="617001" cy="1401"/>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7" name="テキスト ボックス 536">
            <a:extLst>
              <a:ext uri="{FF2B5EF4-FFF2-40B4-BE49-F238E27FC236}">
                <a16:creationId xmlns:a16="http://schemas.microsoft.com/office/drawing/2014/main" id="{D4075E8D-1C11-49C3-BD16-0E543DD83A54}"/>
              </a:ext>
            </a:extLst>
          </p:cNvPr>
          <p:cNvSpPr txBox="1"/>
          <p:nvPr/>
        </p:nvSpPr>
        <p:spPr>
          <a:xfrm>
            <a:off x="7752921" y="4480765"/>
            <a:ext cx="1007304" cy="261610"/>
          </a:xfrm>
          <a:prstGeom prst="rect">
            <a:avLst/>
          </a:prstGeom>
          <a:noFill/>
        </p:spPr>
        <p:txBody>
          <a:bodyPr wrap="square" rtlCol="0">
            <a:spAutoFit/>
          </a:bodyPr>
          <a:lstStyle/>
          <a:p>
            <a:pPr algn="ctr"/>
            <a:r>
              <a:rPr lang="en-US" altLang="ja-JP" sz="1100" dirty="0"/>
              <a:t>12B</a:t>
            </a:r>
            <a:r>
              <a:rPr lang="ja-JP" altLang="en-US" sz="1100" dirty="0"/>
              <a:t>生成蒸気</a:t>
            </a:r>
            <a:endParaRPr kumimoji="1" lang="ja-JP" altLang="en-US" sz="1100" dirty="0"/>
          </a:p>
        </p:txBody>
      </p:sp>
      <p:sp>
        <p:nvSpPr>
          <p:cNvPr id="538" name="テキスト ボックス 537">
            <a:extLst>
              <a:ext uri="{FF2B5EF4-FFF2-40B4-BE49-F238E27FC236}">
                <a16:creationId xmlns:a16="http://schemas.microsoft.com/office/drawing/2014/main" id="{B471DE23-DCB5-4607-8918-10F5919F80C5}"/>
              </a:ext>
            </a:extLst>
          </p:cNvPr>
          <p:cNvSpPr txBox="1"/>
          <p:nvPr/>
        </p:nvSpPr>
        <p:spPr>
          <a:xfrm>
            <a:off x="4702741" y="3981364"/>
            <a:ext cx="609243" cy="307777"/>
          </a:xfrm>
          <a:prstGeom prst="rect">
            <a:avLst/>
          </a:prstGeom>
          <a:noFill/>
        </p:spPr>
        <p:txBody>
          <a:bodyPr wrap="square" rtlCol="0">
            <a:spAutoFit/>
          </a:bodyPr>
          <a:lstStyle/>
          <a:p>
            <a:pPr algn="ctr"/>
            <a:r>
              <a:rPr lang="ja-JP" altLang="en-US" sz="1400" b="1" dirty="0"/>
              <a:t>消費蒸気</a:t>
            </a:r>
            <a:endParaRPr kumimoji="1" lang="ja-JP" altLang="en-US" sz="1400" b="1" dirty="0"/>
          </a:p>
        </p:txBody>
      </p:sp>
      <p:sp>
        <p:nvSpPr>
          <p:cNvPr id="539" name="正方形/長方形 538">
            <a:extLst>
              <a:ext uri="{FF2B5EF4-FFF2-40B4-BE49-F238E27FC236}">
                <a16:creationId xmlns:a16="http://schemas.microsoft.com/office/drawing/2014/main" id="{C02D6730-A49B-4BBE-BE54-034109DC616C}"/>
              </a:ext>
            </a:extLst>
          </p:cNvPr>
          <p:cNvSpPr/>
          <p:nvPr/>
        </p:nvSpPr>
        <p:spPr>
          <a:xfrm>
            <a:off x="1515616" y="3973083"/>
            <a:ext cx="3912560" cy="22333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0" name="テキスト ボックス 539">
            <a:extLst>
              <a:ext uri="{FF2B5EF4-FFF2-40B4-BE49-F238E27FC236}">
                <a16:creationId xmlns:a16="http://schemas.microsoft.com/office/drawing/2014/main" id="{83AB68FB-709F-46D9-AB35-5D25774CBA96}"/>
              </a:ext>
            </a:extLst>
          </p:cNvPr>
          <p:cNvSpPr txBox="1"/>
          <p:nvPr/>
        </p:nvSpPr>
        <p:spPr>
          <a:xfrm>
            <a:off x="8332879" y="5602303"/>
            <a:ext cx="785507" cy="261610"/>
          </a:xfrm>
          <a:prstGeom prst="rect">
            <a:avLst/>
          </a:prstGeom>
          <a:noFill/>
        </p:spPr>
        <p:txBody>
          <a:bodyPr wrap="square" rtlCol="0">
            <a:spAutoFit/>
          </a:bodyPr>
          <a:lstStyle/>
          <a:p>
            <a:pPr algn="ctr"/>
            <a:r>
              <a:rPr lang="ja-JP" altLang="en-US" sz="1100" dirty="0"/>
              <a:t>生成蒸気</a:t>
            </a:r>
            <a:endParaRPr kumimoji="1" lang="ja-JP" altLang="en-US" sz="1100" dirty="0"/>
          </a:p>
        </p:txBody>
      </p:sp>
      <p:sp>
        <p:nvSpPr>
          <p:cNvPr id="541" name="テキスト ボックス 540">
            <a:extLst>
              <a:ext uri="{FF2B5EF4-FFF2-40B4-BE49-F238E27FC236}">
                <a16:creationId xmlns:a16="http://schemas.microsoft.com/office/drawing/2014/main" id="{E8050D56-5BD4-46C2-81A3-C2A5DB551058}"/>
              </a:ext>
            </a:extLst>
          </p:cNvPr>
          <p:cNvSpPr txBox="1"/>
          <p:nvPr/>
        </p:nvSpPr>
        <p:spPr>
          <a:xfrm>
            <a:off x="4475248" y="5356134"/>
            <a:ext cx="785507" cy="261610"/>
          </a:xfrm>
          <a:prstGeom prst="rect">
            <a:avLst/>
          </a:prstGeom>
          <a:noFill/>
        </p:spPr>
        <p:txBody>
          <a:bodyPr wrap="square" rtlCol="0">
            <a:spAutoFit/>
          </a:bodyPr>
          <a:lstStyle/>
          <a:p>
            <a:pPr algn="ctr"/>
            <a:r>
              <a:rPr lang="ja-JP" altLang="en-US" sz="1100" dirty="0"/>
              <a:t>消費蒸気</a:t>
            </a:r>
            <a:endParaRPr kumimoji="1" lang="ja-JP" altLang="en-US" sz="1100" dirty="0"/>
          </a:p>
        </p:txBody>
      </p:sp>
      <p:sp>
        <p:nvSpPr>
          <p:cNvPr id="542" name="テキスト ボックス 541">
            <a:extLst>
              <a:ext uri="{FF2B5EF4-FFF2-40B4-BE49-F238E27FC236}">
                <a16:creationId xmlns:a16="http://schemas.microsoft.com/office/drawing/2014/main" id="{6F2CF513-AD13-4109-BD8C-9384800CEEED}"/>
              </a:ext>
            </a:extLst>
          </p:cNvPr>
          <p:cNvSpPr txBox="1"/>
          <p:nvPr/>
        </p:nvSpPr>
        <p:spPr>
          <a:xfrm>
            <a:off x="1797172" y="5031632"/>
            <a:ext cx="785707" cy="261610"/>
          </a:xfrm>
          <a:prstGeom prst="rect">
            <a:avLst/>
          </a:prstGeom>
          <a:noFill/>
        </p:spPr>
        <p:txBody>
          <a:bodyPr wrap="square" rtlCol="0">
            <a:spAutoFit/>
          </a:bodyPr>
          <a:lstStyle/>
          <a:p>
            <a:pPr algn="ctr"/>
            <a:r>
              <a:rPr lang="en-US" altLang="ja-JP" sz="1100" dirty="0"/>
              <a:t>9V/E</a:t>
            </a:r>
            <a:r>
              <a:rPr lang="ja-JP" altLang="en-US" sz="1100" dirty="0"/>
              <a:t>黒液</a:t>
            </a:r>
            <a:endParaRPr kumimoji="1" lang="ja-JP" altLang="en-US" sz="1100" dirty="0"/>
          </a:p>
        </p:txBody>
      </p:sp>
      <p:sp>
        <p:nvSpPr>
          <p:cNvPr id="543" name="テキスト ボックス 542">
            <a:extLst>
              <a:ext uri="{FF2B5EF4-FFF2-40B4-BE49-F238E27FC236}">
                <a16:creationId xmlns:a16="http://schemas.microsoft.com/office/drawing/2014/main" id="{752843F5-F503-48B4-88E8-81E42D5B280B}"/>
              </a:ext>
            </a:extLst>
          </p:cNvPr>
          <p:cNvSpPr txBox="1"/>
          <p:nvPr/>
        </p:nvSpPr>
        <p:spPr>
          <a:xfrm>
            <a:off x="1797272" y="4286760"/>
            <a:ext cx="785507" cy="261610"/>
          </a:xfrm>
          <a:prstGeom prst="rect">
            <a:avLst/>
          </a:prstGeom>
          <a:noFill/>
        </p:spPr>
        <p:txBody>
          <a:bodyPr wrap="square" rtlCol="0">
            <a:spAutoFit/>
          </a:bodyPr>
          <a:lstStyle/>
          <a:p>
            <a:pPr algn="ctr"/>
            <a:r>
              <a:rPr lang="en-US" altLang="ja-JP" sz="1100" dirty="0"/>
              <a:t>8V/E</a:t>
            </a:r>
            <a:r>
              <a:rPr lang="ja-JP" altLang="en-US" sz="1100" dirty="0"/>
              <a:t>黒液</a:t>
            </a:r>
            <a:endParaRPr kumimoji="1" lang="ja-JP" altLang="en-US" sz="1100" dirty="0"/>
          </a:p>
        </p:txBody>
      </p:sp>
      <p:sp>
        <p:nvSpPr>
          <p:cNvPr id="544" name="テキスト ボックス 543">
            <a:extLst>
              <a:ext uri="{FF2B5EF4-FFF2-40B4-BE49-F238E27FC236}">
                <a16:creationId xmlns:a16="http://schemas.microsoft.com/office/drawing/2014/main" id="{FC13CCD7-3C69-483F-B523-3B78F94F05F6}"/>
              </a:ext>
            </a:extLst>
          </p:cNvPr>
          <p:cNvSpPr txBox="1"/>
          <p:nvPr/>
        </p:nvSpPr>
        <p:spPr>
          <a:xfrm>
            <a:off x="1748136" y="5691087"/>
            <a:ext cx="883779" cy="261610"/>
          </a:xfrm>
          <a:prstGeom prst="rect">
            <a:avLst/>
          </a:prstGeom>
          <a:noFill/>
        </p:spPr>
        <p:txBody>
          <a:bodyPr wrap="square" rtlCol="0">
            <a:spAutoFit/>
          </a:bodyPr>
          <a:lstStyle/>
          <a:p>
            <a:pPr algn="ctr"/>
            <a:r>
              <a:rPr lang="en-US" altLang="ja-JP" sz="1100" dirty="0"/>
              <a:t>10V/E</a:t>
            </a:r>
            <a:r>
              <a:rPr lang="ja-JP" altLang="en-US" sz="1100" dirty="0"/>
              <a:t>黒液</a:t>
            </a:r>
            <a:endParaRPr kumimoji="1" lang="ja-JP" altLang="en-US" sz="1100" dirty="0"/>
          </a:p>
        </p:txBody>
      </p:sp>
      <p:cxnSp>
        <p:nvCxnSpPr>
          <p:cNvPr id="546" name="直線矢印コネクタ 545">
            <a:extLst>
              <a:ext uri="{FF2B5EF4-FFF2-40B4-BE49-F238E27FC236}">
                <a16:creationId xmlns:a16="http://schemas.microsoft.com/office/drawing/2014/main" id="{E742B642-B5E1-4C72-95F4-B4F040C87A99}"/>
              </a:ext>
            </a:extLst>
          </p:cNvPr>
          <p:cNvCxnSpPr>
            <a:cxnSpLocks/>
            <a:stCxn id="543" idx="3"/>
            <a:endCxn id="480" idx="3"/>
          </p:cNvCxnSpPr>
          <p:nvPr/>
        </p:nvCxnSpPr>
        <p:spPr>
          <a:xfrm flipV="1">
            <a:off x="2582779" y="4408472"/>
            <a:ext cx="653528" cy="9093"/>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9" name="直線矢印コネクタ 548">
            <a:extLst>
              <a:ext uri="{FF2B5EF4-FFF2-40B4-BE49-F238E27FC236}">
                <a16:creationId xmlns:a16="http://schemas.microsoft.com/office/drawing/2014/main" id="{3FAC66E8-F1DA-4582-8C08-BAF58625779E}"/>
              </a:ext>
            </a:extLst>
          </p:cNvPr>
          <p:cNvCxnSpPr>
            <a:cxnSpLocks/>
            <a:stCxn id="542" idx="3"/>
            <a:endCxn id="481" idx="3"/>
          </p:cNvCxnSpPr>
          <p:nvPr/>
        </p:nvCxnSpPr>
        <p:spPr>
          <a:xfrm flipV="1">
            <a:off x="2582879" y="5156174"/>
            <a:ext cx="657456" cy="6263"/>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2" name="直線矢印コネクタ 551">
            <a:extLst>
              <a:ext uri="{FF2B5EF4-FFF2-40B4-BE49-F238E27FC236}">
                <a16:creationId xmlns:a16="http://schemas.microsoft.com/office/drawing/2014/main" id="{B4EFD230-40F6-4660-83E1-F9E32787FA37}"/>
              </a:ext>
            </a:extLst>
          </p:cNvPr>
          <p:cNvCxnSpPr>
            <a:cxnSpLocks/>
            <a:stCxn id="544" idx="3"/>
            <a:endCxn id="482" idx="3"/>
          </p:cNvCxnSpPr>
          <p:nvPr/>
        </p:nvCxnSpPr>
        <p:spPr>
          <a:xfrm flipV="1">
            <a:off x="2631915" y="5819535"/>
            <a:ext cx="608420" cy="2357"/>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6" name="コネクタ: カギ線 555">
            <a:extLst>
              <a:ext uri="{FF2B5EF4-FFF2-40B4-BE49-F238E27FC236}">
                <a16:creationId xmlns:a16="http://schemas.microsoft.com/office/drawing/2014/main" id="{B1E2C8EA-19B1-4405-8C77-2AB15FB0AFE8}"/>
              </a:ext>
            </a:extLst>
          </p:cNvPr>
          <p:cNvCxnSpPr>
            <a:cxnSpLocks/>
            <a:stCxn id="486" idx="2"/>
            <a:endCxn id="480" idx="0"/>
          </p:cNvCxnSpPr>
          <p:nvPr/>
        </p:nvCxnSpPr>
        <p:spPr>
          <a:xfrm rot="10800000">
            <a:off x="3632284" y="4408473"/>
            <a:ext cx="1042143" cy="729221"/>
          </a:xfrm>
          <a:prstGeom prst="bentConnector3">
            <a:avLst>
              <a:gd name="adj1" fmla="val 1745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9" name="コネクタ: カギ線 558">
            <a:extLst>
              <a:ext uri="{FF2B5EF4-FFF2-40B4-BE49-F238E27FC236}">
                <a16:creationId xmlns:a16="http://schemas.microsoft.com/office/drawing/2014/main" id="{A8E6B51A-014F-4C73-8800-97A8F7F83ABC}"/>
              </a:ext>
            </a:extLst>
          </p:cNvPr>
          <p:cNvCxnSpPr>
            <a:cxnSpLocks/>
            <a:stCxn id="486" idx="2"/>
            <a:endCxn id="482" idx="0"/>
          </p:cNvCxnSpPr>
          <p:nvPr/>
        </p:nvCxnSpPr>
        <p:spPr>
          <a:xfrm rot="10800000" flipV="1">
            <a:off x="3636312" y="5137693"/>
            <a:ext cx="1038115" cy="681842"/>
          </a:xfrm>
          <a:prstGeom prst="bentConnector3">
            <a:avLst>
              <a:gd name="adj1" fmla="val 17324"/>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9" name="直線矢印コネクタ 568">
            <a:extLst>
              <a:ext uri="{FF2B5EF4-FFF2-40B4-BE49-F238E27FC236}">
                <a16:creationId xmlns:a16="http://schemas.microsoft.com/office/drawing/2014/main" id="{06229341-D016-47BD-AEB5-49994635AA74}"/>
              </a:ext>
            </a:extLst>
          </p:cNvPr>
          <p:cNvCxnSpPr>
            <a:cxnSpLocks/>
            <a:stCxn id="486" idx="2"/>
            <a:endCxn id="481" idx="0"/>
          </p:cNvCxnSpPr>
          <p:nvPr/>
        </p:nvCxnSpPr>
        <p:spPr>
          <a:xfrm flipH="1">
            <a:off x="3636311" y="5137693"/>
            <a:ext cx="1038115" cy="18481"/>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D956437-73CE-4295-B4F6-931629BC8A5A}"/>
              </a:ext>
            </a:extLst>
          </p:cNvPr>
          <p:cNvSpPr txBox="1"/>
          <p:nvPr/>
        </p:nvSpPr>
        <p:spPr>
          <a:xfrm>
            <a:off x="3781481" y="501443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ID211</a:t>
            </a:r>
            <a:endParaRPr kumimoji="1" lang="ja-JP" altLang="en-US" sz="1200" dirty="0">
              <a:solidFill>
                <a:schemeClr val="tx1">
                  <a:lumMod val="50000"/>
                  <a:lumOff val="50000"/>
                </a:schemeClr>
              </a:solidFill>
            </a:endParaRPr>
          </a:p>
        </p:txBody>
      </p:sp>
      <p:sp>
        <p:nvSpPr>
          <p:cNvPr id="572" name="テキスト ボックス 571">
            <a:extLst>
              <a:ext uri="{FF2B5EF4-FFF2-40B4-BE49-F238E27FC236}">
                <a16:creationId xmlns:a16="http://schemas.microsoft.com/office/drawing/2014/main" id="{4571F924-2BFD-4497-BF48-304A3944D582}"/>
              </a:ext>
            </a:extLst>
          </p:cNvPr>
          <p:cNvSpPr txBox="1"/>
          <p:nvPr/>
        </p:nvSpPr>
        <p:spPr>
          <a:xfrm>
            <a:off x="3758447" y="427654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ID210</a:t>
            </a:r>
            <a:endParaRPr kumimoji="1" lang="ja-JP" altLang="en-US" sz="1200" dirty="0">
              <a:solidFill>
                <a:schemeClr val="tx1">
                  <a:lumMod val="50000"/>
                  <a:lumOff val="50000"/>
                </a:schemeClr>
              </a:solidFill>
            </a:endParaRPr>
          </a:p>
        </p:txBody>
      </p:sp>
      <p:sp>
        <p:nvSpPr>
          <p:cNvPr id="575" name="テキスト ボックス 574">
            <a:extLst>
              <a:ext uri="{FF2B5EF4-FFF2-40B4-BE49-F238E27FC236}">
                <a16:creationId xmlns:a16="http://schemas.microsoft.com/office/drawing/2014/main" id="{55DBB252-D18B-48A4-9579-A68DBDA0A386}"/>
              </a:ext>
            </a:extLst>
          </p:cNvPr>
          <p:cNvSpPr txBox="1"/>
          <p:nvPr/>
        </p:nvSpPr>
        <p:spPr>
          <a:xfrm>
            <a:off x="3778522" y="569726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ID212</a:t>
            </a:r>
            <a:endParaRPr kumimoji="1" lang="ja-JP" altLang="en-US" sz="1200" dirty="0">
              <a:solidFill>
                <a:schemeClr val="tx1">
                  <a:lumMod val="50000"/>
                  <a:lumOff val="50000"/>
                </a:schemeClr>
              </a:solidFill>
            </a:endParaRPr>
          </a:p>
        </p:txBody>
      </p:sp>
      <p:sp>
        <p:nvSpPr>
          <p:cNvPr id="576" name="テキスト ボックス 575">
            <a:extLst>
              <a:ext uri="{FF2B5EF4-FFF2-40B4-BE49-F238E27FC236}">
                <a16:creationId xmlns:a16="http://schemas.microsoft.com/office/drawing/2014/main" id="{91F094D5-74CE-4792-8034-1F21C4E44557}"/>
              </a:ext>
            </a:extLst>
          </p:cNvPr>
          <p:cNvSpPr txBox="1"/>
          <p:nvPr/>
        </p:nvSpPr>
        <p:spPr>
          <a:xfrm>
            <a:off x="2568654" y="501804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ID11</a:t>
            </a:r>
            <a:endParaRPr kumimoji="1" lang="ja-JP" altLang="en-US" sz="1200" dirty="0">
              <a:solidFill>
                <a:schemeClr val="tx1">
                  <a:lumMod val="50000"/>
                  <a:lumOff val="50000"/>
                </a:schemeClr>
              </a:solidFill>
            </a:endParaRPr>
          </a:p>
        </p:txBody>
      </p:sp>
      <p:sp>
        <p:nvSpPr>
          <p:cNvPr id="577" name="テキスト ボックス 576">
            <a:extLst>
              <a:ext uri="{FF2B5EF4-FFF2-40B4-BE49-F238E27FC236}">
                <a16:creationId xmlns:a16="http://schemas.microsoft.com/office/drawing/2014/main" id="{4A973680-F6DF-4444-9A71-BCF49D152264}"/>
              </a:ext>
            </a:extLst>
          </p:cNvPr>
          <p:cNvSpPr txBox="1"/>
          <p:nvPr/>
        </p:nvSpPr>
        <p:spPr>
          <a:xfrm>
            <a:off x="2572527" y="428540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a:t>
            </a:r>
            <a:endParaRPr kumimoji="1" lang="ja-JP" altLang="en-US" sz="1200" dirty="0">
              <a:solidFill>
                <a:schemeClr val="tx1">
                  <a:lumMod val="50000"/>
                  <a:lumOff val="50000"/>
                </a:schemeClr>
              </a:solidFill>
            </a:endParaRPr>
          </a:p>
        </p:txBody>
      </p:sp>
      <p:sp>
        <p:nvSpPr>
          <p:cNvPr id="578" name="テキスト ボックス 577">
            <a:extLst>
              <a:ext uri="{FF2B5EF4-FFF2-40B4-BE49-F238E27FC236}">
                <a16:creationId xmlns:a16="http://schemas.microsoft.com/office/drawing/2014/main" id="{138A7214-5250-4584-9362-57DC0CBB95CE}"/>
              </a:ext>
            </a:extLst>
          </p:cNvPr>
          <p:cNvSpPr txBox="1"/>
          <p:nvPr/>
        </p:nvSpPr>
        <p:spPr>
          <a:xfrm>
            <a:off x="2574280" y="568703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a:t>
            </a:r>
            <a:endParaRPr kumimoji="1" lang="ja-JP" altLang="en-US" sz="1200" dirty="0">
              <a:solidFill>
                <a:schemeClr val="tx1">
                  <a:lumMod val="50000"/>
                  <a:lumOff val="50000"/>
                </a:schemeClr>
              </a:solidFill>
            </a:endParaRPr>
          </a:p>
        </p:txBody>
      </p:sp>
      <p:sp>
        <p:nvSpPr>
          <p:cNvPr id="581" name="テキスト ボックス 580">
            <a:extLst>
              <a:ext uri="{FF2B5EF4-FFF2-40B4-BE49-F238E27FC236}">
                <a16:creationId xmlns:a16="http://schemas.microsoft.com/office/drawing/2014/main" id="{112AB409-C070-44CE-AA6A-4B97FAA87D80}"/>
              </a:ext>
            </a:extLst>
          </p:cNvPr>
          <p:cNvSpPr txBox="1"/>
          <p:nvPr/>
        </p:nvSpPr>
        <p:spPr>
          <a:xfrm>
            <a:off x="6478081" y="471434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ID101</a:t>
            </a:r>
            <a:endParaRPr kumimoji="1" lang="ja-JP" altLang="en-US" sz="1200" dirty="0">
              <a:solidFill>
                <a:schemeClr val="tx1">
                  <a:lumMod val="50000"/>
                  <a:lumOff val="50000"/>
                </a:schemeClr>
              </a:solidFill>
            </a:endParaRPr>
          </a:p>
        </p:txBody>
      </p:sp>
      <p:sp>
        <p:nvSpPr>
          <p:cNvPr id="582" name="テキスト ボックス 581">
            <a:extLst>
              <a:ext uri="{FF2B5EF4-FFF2-40B4-BE49-F238E27FC236}">
                <a16:creationId xmlns:a16="http://schemas.microsoft.com/office/drawing/2014/main" id="{1D7B523E-0C25-425E-9F55-8F52CE815C18}"/>
              </a:ext>
            </a:extLst>
          </p:cNvPr>
          <p:cNvSpPr txBox="1"/>
          <p:nvPr/>
        </p:nvSpPr>
        <p:spPr>
          <a:xfrm>
            <a:off x="6478081" y="416044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583" name="テキスト ボックス 582">
            <a:extLst>
              <a:ext uri="{FF2B5EF4-FFF2-40B4-BE49-F238E27FC236}">
                <a16:creationId xmlns:a16="http://schemas.microsoft.com/office/drawing/2014/main" id="{090E2CFF-3CA0-4DFB-93AB-6F348B1E4A33}"/>
              </a:ext>
            </a:extLst>
          </p:cNvPr>
          <p:cNvSpPr txBox="1"/>
          <p:nvPr/>
        </p:nvSpPr>
        <p:spPr>
          <a:xfrm>
            <a:off x="6478081" y="525692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ID102</a:t>
            </a:r>
            <a:endParaRPr kumimoji="1" lang="ja-JP" altLang="en-US" sz="1200" dirty="0">
              <a:solidFill>
                <a:schemeClr val="tx1">
                  <a:lumMod val="50000"/>
                  <a:lumOff val="50000"/>
                </a:schemeClr>
              </a:solidFill>
            </a:endParaRPr>
          </a:p>
        </p:txBody>
      </p:sp>
      <p:sp>
        <p:nvSpPr>
          <p:cNvPr id="584" name="テキスト ボックス 583">
            <a:extLst>
              <a:ext uri="{FF2B5EF4-FFF2-40B4-BE49-F238E27FC236}">
                <a16:creationId xmlns:a16="http://schemas.microsoft.com/office/drawing/2014/main" id="{C2DC9EFC-FB75-4E5F-8BF1-E6D5A31400BC}"/>
              </a:ext>
            </a:extLst>
          </p:cNvPr>
          <p:cNvSpPr txBox="1"/>
          <p:nvPr/>
        </p:nvSpPr>
        <p:spPr>
          <a:xfrm>
            <a:off x="6478081" y="5807205"/>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ID103</a:t>
            </a:r>
            <a:endParaRPr kumimoji="1" lang="ja-JP" altLang="en-US" sz="1200" dirty="0">
              <a:solidFill>
                <a:schemeClr val="tx1">
                  <a:lumMod val="50000"/>
                  <a:lumOff val="50000"/>
                </a:schemeClr>
              </a:solidFill>
            </a:endParaRPr>
          </a:p>
        </p:txBody>
      </p:sp>
      <p:sp>
        <p:nvSpPr>
          <p:cNvPr id="588" name="テキスト ボックス 587">
            <a:extLst>
              <a:ext uri="{FF2B5EF4-FFF2-40B4-BE49-F238E27FC236}">
                <a16:creationId xmlns:a16="http://schemas.microsoft.com/office/drawing/2014/main" id="{EEF356E1-0C01-4B8A-AFB9-B2CE5D01674D}"/>
              </a:ext>
            </a:extLst>
          </p:cNvPr>
          <p:cNvSpPr txBox="1"/>
          <p:nvPr/>
        </p:nvSpPr>
        <p:spPr>
          <a:xfrm>
            <a:off x="7449321" y="415595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ID200</a:t>
            </a:r>
            <a:endParaRPr kumimoji="1" lang="ja-JP" altLang="en-US" sz="1200" dirty="0">
              <a:solidFill>
                <a:schemeClr val="tx1">
                  <a:lumMod val="50000"/>
                  <a:lumOff val="50000"/>
                </a:schemeClr>
              </a:solidFill>
            </a:endParaRPr>
          </a:p>
        </p:txBody>
      </p:sp>
      <p:sp>
        <p:nvSpPr>
          <p:cNvPr id="589" name="テキスト ボックス 588">
            <a:extLst>
              <a:ext uri="{FF2B5EF4-FFF2-40B4-BE49-F238E27FC236}">
                <a16:creationId xmlns:a16="http://schemas.microsoft.com/office/drawing/2014/main" id="{FB801F7C-5E8A-4E01-A82F-8D521A8D76D1}"/>
              </a:ext>
            </a:extLst>
          </p:cNvPr>
          <p:cNvSpPr txBox="1"/>
          <p:nvPr/>
        </p:nvSpPr>
        <p:spPr>
          <a:xfrm>
            <a:off x="7587641" y="471314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ID201</a:t>
            </a:r>
            <a:endParaRPr kumimoji="1" lang="ja-JP" altLang="en-US" sz="1200" dirty="0">
              <a:solidFill>
                <a:schemeClr val="tx1">
                  <a:lumMod val="50000"/>
                  <a:lumOff val="50000"/>
                </a:schemeClr>
              </a:solidFill>
            </a:endParaRPr>
          </a:p>
        </p:txBody>
      </p:sp>
      <p:sp>
        <p:nvSpPr>
          <p:cNvPr id="590" name="テキスト ボックス 589">
            <a:extLst>
              <a:ext uri="{FF2B5EF4-FFF2-40B4-BE49-F238E27FC236}">
                <a16:creationId xmlns:a16="http://schemas.microsoft.com/office/drawing/2014/main" id="{D9D75798-9371-4C54-89AE-248AF00C62C2}"/>
              </a:ext>
            </a:extLst>
          </p:cNvPr>
          <p:cNvSpPr txBox="1"/>
          <p:nvPr/>
        </p:nvSpPr>
        <p:spPr>
          <a:xfrm>
            <a:off x="7576454" y="525557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ID202</a:t>
            </a:r>
            <a:endParaRPr kumimoji="1" lang="ja-JP" altLang="en-US" sz="1200" dirty="0">
              <a:solidFill>
                <a:schemeClr val="tx1">
                  <a:lumMod val="50000"/>
                  <a:lumOff val="50000"/>
                </a:schemeClr>
              </a:solidFill>
            </a:endParaRPr>
          </a:p>
        </p:txBody>
      </p:sp>
      <p:sp>
        <p:nvSpPr>
          <p:cNvPr id="591" name="テキスト ボックス 590">
            <a:extLst>
              <a:ext uri="{FF2B5EF4-FFF2-40B4-BE49-F238E27FC236}">
                <a16:creationId xmlns:a16="http://schemas.microsoft.com/office/drawing/2014/main" id="{570BA9B3-BF7A-4215-A32D-F0D7B01B8F91}"/>
              </a:ext>
            </a:extLst>
          </p:cNvPr>
          <p:cNvSpPr txBox="1"/>
          <p:nvPr/>
        </p:nvSpPr>
        <p:spPr>
          <a:xfrm>
            <a:off x="7587641" y="580714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ID203</a:t>
            </a:r>
            <a:endParaRPr kumimoji="1" lang="ja-JP" altLang="en-US" sz="1200" dirty="0">
              <a:solidFill>
                <a:schemeClr val="tx1">
                  <a:lumMod val="50000"/>
                  <a:lumOff val="50000"/>
                </a:schemeClr>
              </a:solidFill>
            </a:endParaRPr>
          </a:p>
        </p:txBody>
      </p:sp>
      <p:sp>
        <p:nvSpPr>
          <p:cNvPr id="594" name="吹き出し: 角を丸めた四角形 593">
            <a:extLst>
              <a:ext uri="{FF2B5EF4-FFF2-40B4-BE49-F238E27FC236}">
                <a16:creationId xmlns:a16="http://schemas.microsoft.com/office/drawing/2014/main" id="{2BCD79DD-8FC7-4C32-BEE6-DF355876BA3A}"/>
              </a:ext>
            </a:extLst>
          </p:cNvPr>
          <p:cNvSpPr/>
          <p:nvPr/>
        </p:nvSpPr>
        <p:spPr>
          <a:xfrm>
            <a:off x="4580066" y="5830763"/>
            <a:ext cx="864068" cy="245869"/>
          </a:xfrm>
          <a:prstGeom prst="wedgeRoundRectCallout">
            <a:avLst>
              <a:gd name="adj1" fmla="val -23040"/>
              <a:gd name="adj2" fmla="val -119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595" name="吹き出し: 角を丸めた四角形 594">
            <a:extLst>
              <a:ext uri="{FF2B5EF4-FFF2-40B4-BE49-F238E27FC236}">
                <a16:creationId xmlns:a16="http://schemas.microsoft.com/office/drawing/2014/main" id="{D2961E9F-671B-469B-84A0-95A43B197B20}"/>
              </a:ext>
            </a:extLst>
          </p:cNvPr>
          <p:cNvSpPr/>
          <p:nvPr/>
        </p:nvSpPr>
        <p:spPr>
          <a:xfrm>
            <a:off x="8456433" y="6019040"/>
            <a:ext cx="864068" cy="245869"/>
          </a:xfrm>
          <a:prstGeom prst="wedgeRoundRectCallout">
            <a:avLst>
              <a:gd name="adj1" fmla="val -23040"/>
              <a:gd name="adj2" fmla="val -119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596" name="吹き出し: 角を丸めた四角形 595">
            <a:extLst>
              <a:ext uri="{FF2B5EF4-FFF2-40B4-BE49-F238E27FC236}">
                <a16:creationId xmlns:a16="http://schemas.microsoft.com/office/drawing/2014/main" id="{DDE8F40F-B774-4C53-8423-EA21B2C8E458}"/>
              </a:ext>
            </a:extLst>
          </p:cNvPr>
          <p:cNvSpPr/>
          <p:nvPr/>
        </p:nvSpPr>
        <p:spPr>
          <a:xfrm>
            <a:off x="8408190" y="4851640"/>
            <a:ext cx="864068" cy="245869"/>
          </a:xfrm>
          <a:prstGeom prst="wedgeRoundRectCallout">
            <a:avLst>
              <a:gd name="adj1" fmla="val -33281"/>
              <a:gd name="adj2" fmla="val -116797"/>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600" name="テキスト ボックス 599">
            <a:extLst>
              <a:ext uri="{FF2B5EF4-FFF2-40B4-BE49-F238E27FC236}">
                <a16:creationId xmlns:a16="http://schemas.microsoft.com/office/drawing/2014/main" id="{BB3043B4-D7C2-4939-9F43-E7CFBFAC8D35}"/>
              </a:ext>
            </a:extLst>
          </p:cNvPr>
          <p:cNvSpPr txBox="1"/>
          <p:nvPr/>
        </p:nvSpPr>
        <p:spPr>
          <a:xfrm>
            <a:off x="4541124" y="119143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ID40</a:t>
            </a:r>
            <a:endParaRPr kumimoji="1" lang="ja-JP" altLang="en-US" sz="1200" dirty="0">
              <a:solidFill>
                <a:schemeClr val="tx1">
                  <a:lumMod val="50000"/>
                  <a:lumOff val="50000"/>
                </a:schemeClr>
              </a:solidFill>
            </a:endParaRPr>
          </a:p>
        </p:txBody>
      </p:sp>
      <p:sp>
        <p:nvSpPr>
          <p:cNvPr id="601" name="テキスト ボックス 600">
            <a:extLst>
              <a:ext uri="{FF2B5EF4-FFF2-40B4-BE49-F238E27FC236}">
                <a16:creationId xmlns:a16="http://schemas.microsoft.com/office/drawing/2014/main" id="{9492D4D8-6EEE-4239-B1B1-5A6426AE9348}"/>
              </a:ext>
            </a:extLst>
          </p:cNvPr>
          <p:cNvSpPr txBox="1"/>
          <p:nvPr/>
        </p:nvSpPr>
        <p:spPr>
          <a:xfrm>
            <a:off x="4539617" y="217728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ID41</a:t>
            </a:r>
            <a:endParaRPr kumimoji="1" lang="ja-JP" altLang="en-US" sz="1200" dirty="0">
              <a:solidFill>
                <a:schemeClr val="tx1">
                  <a:lumMod val="50000"/>
                  <a:lumOff val="50000"/>
                </a:schemeClr>
              </a:solidFill>
            </a:endParaRPr>
          </a:p>
        </p:txBody>
      </p:sp>
      <p:sp>
        <p:nvSpPr>
          <p:cNvPr id="602" name="テキスト ボックス 601">
            <a:extLst>
              <a:ext uri="{FF2B5EF4-FFF2-40B4-BE49-F238E27FC236}">
                <a16:creationId xmlns:a16="http://schemas.microsoft.com/office/drawing/2014/main" id="{C4707605-4815-4C3C-827C-A79B6655A90D}"/>
              </a:ext>
            </a:extLst>
          </p:cNvPr>
          <p:cNvSpPr txBox="1"/>
          <p:nvPr/>
        </p:nvSpPr>
        <p:spPr>
          <a:xfrm>
            <a:off x="4545981" y="319198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ID42</a:t>
            </a:r>
            <a:endParaRPr kumimoji="1" lang="ja-JP" altLang="en-US" sz="1200" dirty="0">
              <a:solidFill>
                <a:schemeClr val="tx1">
                  <a:lumMod val="50000"/>
                  <a:lumOff val="50000"/>
                </a:schemeClr>
              </a:solidFill>
            </a:endParaRPr>
          </a:p>
        </p:txBody>
      </p:sp>
      <p:sp>
        <p:nvSpPr>
          <p:cNvPr id="603" name="テキスト ボックス 602">
            <a:extLst>
              <a:ext uri="{FF2B5EF4-FFF2-40B4-BE49-F238E27FC236}">
                <a16:creationId xmlns:a16="http://schemas.microsoft.com/office/drawing/2014/main" id="{5F6B1325-FBE6-40AA-AA2D-855B8340CD09}"/>
              </a:ext>
            </a:extLst>
          </p:cNvPr>
          <p:cNvSpPr txBox="1"/>
          <p:nvPr/>
        </p:nvSpPr>
        <p:spPr>
          <a:xfrm>
            <a:off x="5475756" y="118807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ID50</a:t>
            </a:r>
            <a:endParaRPr kumimoji="1" lang="ja-JP" altLang="en-US" sz="1200" dirty="0">
              <a:solidFill>
                <a:schemeClr val="tx1">
                  <a:lumMod val="50000"/>
                  <a:lumOff val="50000"/>
                </a:schemeClr>
              </a:solidFill>
            </a:endParaRPr>
          </a:p>
        </p:txBody>
      </p:sp>
      <p:sp>
        <p:nvSpPr>
          <p:cNvPr id="604" name="テキスト ボックス 603">
            <a:extLst>
              <a:ext uri="{FF2B5EF4-FFF2-40B4-BE49-F238E27FC236}">
                <a16:creationId xmlns:a16="http://schemas.microsoft.com/office/drawing/2014/main" id="{1430629F-CF27-4DEB-948B-36872A08FFB8}"/>
              </a:ext>
            </a:extLst>
          </p:cNvPr>
          <p:cNvSpPr txBox="1"/>
          <p:nvPr/>
        </p:nvSpPr>
        <p:spPr>
          <a:xfrm>
            <a:off x="5472760" y="217408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ID51</a:t>
            </a:r>
            <a:endParaRPr kumimoji="1" lang="ja-JP" altLang="en-US" sz="1200" dirty="0">
              <a:solidFill>
                <a:schemeClr val="tx1">
                  <a:lumMod val="50000"/>
                  <a:lumOff val="50000"/>
                </a:schemeClr>
              </a:solidFill>
            </a:endParaRPr>
          </a:p>
        </p:txBody>
      </p:sp>
      <p:sp>
        <p:nvSpPr>
          <p:cNvPr id="605" name="テキスト ボックス 604">
            <a:extLst>
              <a:ext uri="{FF2B5EF4-FFF2-40B4-BE49-F238E27FC236}">
                <a16:creationId xmlns:a16="http://schemas.microsoft.com/office/drawing/2014/main" id="{989D1A83-3FB2-4329-80F4-ECCCBFACF63E}"/>
              </a:ext>
            </a:extLst>
          </p:cNvPr>
          <p:cNvSpPr txBox="1"/>
          <p:nvPr/>
        </p:nvSpPr>
        <p:spPr>
          <a:xfrm>
            <a:off x="5482085" y="318068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ID52</a:t>
            </a:r>
            <a:endParaRPr kumimoji="1" lang="ja-JP" altLang="en-US" sz="1200" dirty="0">
              <a:solidFill>
                <a:schemeClr val="tx1">
                  <a:lumMod val="50000"/>
                  <a:lumOff val="50000"/>
                </a:schemeClr>
              </a:solidFill>
            </a:endParaRPr>
          </a:p>
        </p:txBody>
      </p:sp>
      <p:sp>
        <p:nvSpPr>
          <p:cNvPr id="606" name="テキスト ボックス 605">
            <a:extLst>
              <a:ext uri="{FF2B5EF4-FFF2-40B4-BE49-F238E27FC236}">
                <a16:creationId xmlns:a16="http://schemas.microsoft.com/office/drawing/2014/main" id="{6B6ECEDA-4AA2-4352-9346-3EA523B75F85}"/>
              </a:ext>
            </a:extLst>
          </p:cNvPr>
          <p:cNvSpPr txBox="1"/>
          <p:nvPr/>
        </p:nvSpPr>
        <p:spPr>
          <a:xfrm>
            <a:off x="6372479" y="118421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ID60</a:t>
            </a:r>
            <a:endParaRPr kumimoji="1" lang="ja-JP" altLang="en-US" sz="1200" dirty="0">
              <a:solidFill>
                <a:schemeClr val="tx1">
                  <a:lumMod val="50000"/>
                  <a:lumOff val="50000"/>
                </a:schemeClr>
              </a:solidFill>
            </a:endParaRPr>
          </a:p>
        </p:txBody>
      </p:sp>
      <p:sp>
        <p:nvSpPr>
          <p:cNvPr id="607" name="テキスト ボックス 606">
            <a:extLst>
              <a:ext uri="{FF2B5EF4-FFF2-40B4-BE49-F238E27FC236}">
                <a16:creationId xmlns:a16="http://schemas.microsoft.com/office/drawing/2014/main" id="{1362B7A6-78F6-4829-9385-24B460FAB465}"/>
              </a:ext>
            </a:extLst>
          </p:cNvPr>
          <p:cNvSpPr txBox="1"/>
          <p:nvPr/>
        </p:nvSpPr>
        <p:spPr>
          <a:xfrm>
            <a:off x="6369844" y="217743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ID61</a:t>
            </a:r>
            <a:endParaRPr kumimoji="1" lang="ja-JP" altLang="en-US" sz="1200" dirty="0">
              <a:solidFill>
                <a:schemeClr val="tx1">
                  <a:lumMod val="50000"/>
                  <a:lumOff val="50000"/>
                </a:schemeClr>
              </a:solidFill>
            </a:endParaRPr>
          </a:p>
        </p:txBody>
      </p:sp>
      <p:sp>
        <p:nvSpPr>
          <p:cNvPr id="608" name="テキスト ボックス 607">
            <a:extLst>
              <a:ext uri="{FF2B5EF4-FFF2-40B4-BE49-F238E27FC236}">
                <a16:creationId xmlns:a16="http://schemas.microsoft.com/office/drawing/2014/main" id="{6DBBA8E5-FB28-4F39-8AE8-9C0A6C400413}"/>
              </a:ext>
            </a:extLst>
          </p:cNvPr>
          <p:cNvSpPr txBox="1"/>
          <p:nvPr/>
        </p:nvSpPr>
        <p:spPr>
          <a:xfrm>
            <a:off x="6379169" y="318404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ID62</a:t>
            </a:r>
            <a:endParaRPr kumimoji="1" lang="ja-JP" altLang="en-US" sz="1200" dirty="0">
              <a:solidFill>
                <a:schemeClr val="tx1">
                  <a:lumMod val="50000"/>
                  <a:lumOff val="50000"/>
                </a:schemeClr>
              </a:solidFill>
            </a:endParaRPr>
          </a:p>
        </p:txBody>
      </p:sp>
      <p:sp>
        <p:nvSpPr>
          <p:cNvPr id="609" name="テキスト ボックス 608">
            <a:extLst>
              <a:ext uri="{FF2B5EF4-FFF2-40B4-BE49-F238E27FC236}">
                <a16:creationId xmlns:a16="http://schemas.microsoft.com/office/drawing/2014/main" id="{A62AE26E-21F4-4E2B-B6C1-86F08ED534F2}"/>
              </a:ext>
            </a:extLst>
          </p:cNvPr>
          <p:cNvSpPr txBox="1"/>
          <p:nvPr/>
        </p:nvSpPr>
        <p:spPr>
          <a:xfrm>
            <a:off x="7632314" y="288587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ID90</a:t>
            </a:r>
            <a:endParaRPr kumimoji="1" lang="ja-JP" altLang="en-US" sz="1200" dirty="0">
              <a:solidFill>
                <a:schemeClr val="tx1">
                  <a:lumMod val="50000"/>
                  <a:lumOff val="50000"/>
                </a:schemeClr>
              </a:solidFill>
            </a:endParaRPr>
          </a:p>
        </p:txBody>
      </p:sp>
      <p:sp>
        <p:nvSpPr>
          <p:cNvPr id="610" name="テキスト ボックス 609">
            <a:extLst>
              <a:ext uri="{FF2B5EF4-FFF2-40B4-BE49-F238E27FC236}">
                <a16:creationId xmlns:a16="http://schemas.microsoft.com/office/drawing/2014/main" id="{5E061B79-D520-4F63-868A-FD5B46E1359E}"/>
              </a:ext>
            </a:extLst>
          </p:cNvPr>
          <p:cNvSpPr txBox="1"/>
          <p:nvPr/>
        </p:nvSpPr>
        <p:spPr>
          <a:xfrm>
            <a:off x="8165268" y="781826"/>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ID94</a:t>
            </a:r>
            <a:endParaRPr kumimoji="1" lang="ja-JP" altLang="en-US" sz="1200" dirty="0">
              <a:solidFill>
                <a:schemeClr val="tx1">
                  <a:lumMod val="50000"/>
                  <a:lumOff val="50000"/>
                </a:schemeClr>
              </a:solidFill>
            </a:endParaRPr>
          </a:p>
        </p:txBody>
      </p:sp>
      <p:sp>
        <p:nvSpPr>
          <p:cNvPr id="611" name="テキスト ボックス 610">
            <a:extLst>
              <a:ext uri="{FF2B5EF4-FFF2-40B4-BE49-F238E27FC236}">
                <a16:creationId xmlns:a16="http://schemas.microsoft.com/office/drawing/2014/main" id="{851CC212-21E1-442B-894A-D6B5823CC2F8}"/>
              </a:ext>
            </a:extLst>
          </p:cNvPr>
          <p:cNvSpPr txBox="1"/>
          <p:nvPr/>
        </p:nvSpPr>
        <p:spPr>
          <a:xfrm>
            <a:off x="10266667" y="161411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ID101</a:t>
            </a:r>
            <a:endParaRPr kumimoji="1" lang="ja-JP" altLang="en-US" sz="1200" dirty="0">
              <a:solidFill>
                <a:schemeClr val="tx1">
                  <a:lumMod val="50000"/>
                  <a:lumOff val="50000"/>
                </a:schemeClr>
              </a:solidFill>
            </a:endParaRPr>
          </a:p>
        </p:txBody>
      </p:sp>
      <p:sp>
        <p:nvSpPr>
          <p:cNvPr id="612" name="テキスト ボックス 611">
            <a:extLst>
              <a:ext uri="{FF2B5EF4-FFF2-40B4-BE49-F238E27FC236}">
                <a16:creationId xmlns:a16="http://schemas.microsoft.com/office/drawing/2014/main" id="{EA0E2C0D-7742-477D-A393-1B9992E98267}"/>
              </a:ext>
            </a:extLst>
          </p:cNvPr>
          <p:cNvSpPr txBox="1"/>
          <p:nvPr/>
        </p:nvSpPr>
        <p:spPr>
          <a:xfrm>
            <a:off x="10266667" y="103071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613" name="テキスト ボックス 612">
            <a:extLst>
              <a:ext uri="{FF2B5EF4-FFF2-40B4-BE49-F238E27FC236}">
                <a16:creationId xmlns:a16="http://schemas.microsoft.com/office/drawing/2014/main" id="{49CC8D50-FA2A-48D1-9F7C-385459642E6E}"/>
              </a:ext>
            </a:extLst>
          </p:cNvPr>
          <p:cNvSpPr txBox="1"/>
          <p:nvPr/>
        </p:nvSpPr>
        <p:spPr>
          <a:xfrm>
            <a:off x="10266667" y="226730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ID102</a:t>
            </a:r>
            <a:endParaRPr kumimoji="1" lang="ja-JP" altLang="en-US" sz="1200" dirty="0">
              <a:solidFill>
                <a:schemeClr val="tx1">
                  <a:lumMod val="50000"/>
                  <a:lumOff val="50000"/>
                </a:schemeClr>
              </a:solidFill>
            </a:endParaRPr>
          </a:p>
        </p:txBody>
      </p:sp>
      <p:sp>
        <p:nvSpPr>
          <p:cNvPr id="614" name="テキスト ボックス 613">
            <a:extLst>
              <a:ext uri="{FF2B5EF4-FFF2-40B4-BE49-F238E27FC236}">
                <a16:creationId xmlns:a16="http://schemas.microsoft.com/office/drawing/2014/main" id="{63D8CBF3-ABD6-4D75-B02D-B5670BCBDD52}"/>
              </a:ext>
            </a:extLst>
          </p:cNvPr>
          <p:cNvSpPr txBox="1"/>
          <p:nvPr/>
        </p:nvSpPr>
        <p:spPr>
          <a:xfrm>
            <a:off x="10266667" y="2898697"/>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ID103</a:t>
            </a:r>
            <a:endParaRPr kumimoji="1" lang="ja-JP" altLang="en-US" sz="1200" dirty="0">
              <a:solidFill>
                <a:schemeClr val="tx1">
                  <a:lumMod val="50000"/>
                  <a:lumOff val="50000"/>
                </a:schemeClr>
              </a:solidFill>
            </a:endParaRPr>
          </a:p>
        </p:txBody>
      </p:sp>
      <p:sp>
        <p:nvSpPr>
          <p:cNvPr id="615" name="テキスト ボックス 614">
            <a:extLst>
              <a:ext uri="{FF2B5EF4-FFF2-40B4-BE49-F238E27FC236}">
                <a16:creationId xmlns:a16="http://schemas.microsoft.com/office/drawing/2014/main" id="{60DDF84C-DAE7-40A1-A9DF-39E22A99A422}"/>
              </a:ext>
            </a:extLst>
          </p:cNvPr>
          <p:cNvSpPr txBox="1"/>
          <p:nvPr/>
        </p:nvSpPr>
        <p:spPr>
          <a:xfrm>
            <a:off x="7394423" y="176957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ID91</a:t>
            </a:r>
            <a:endParaRPr kumimoji="1" lang="ja-JP" altLang="en-US" sz="1200" dirty="0">
              <a:solidFill>
                <a:schemeClr val="tx1">
                  <a:lumMod val="50000"/>
                  <a:lumOff val="50000"/>
                </a:schemeClr>
              </a:solidFill>
            </a:endParaRPr>
          </a:p>
        </p:txBody>
      </p:sp>
      <p:sp>
        <p:nvSpPr>
          <p:cNvPr id="616" name="テキスト ボックス 615">
            <a:extLst>
              <a:ext uri="{FF2B5EF4-FFF2-40B4-BE49-F238E27FC236}">
                <a16:creationId xmlns:a16="http://schemas.microsoft.com/office/drawing/2014/main" id="{D5783766-E3D9-42FC-AB8B-ADC82CF4A2E9}"/>
              </a:ext>
            </a:extLst>
          </p:cNvPr>
          <p:cNvSpPr txBox="1"/>
          <p:nvPr/>
        </p:nvSpPr>
        <p:spPr>
          <a:xfrm>
            <a:off x="7389985" y="78778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ID92</a:t>
            </a:r>
            <a:endParaRPr kumimoji="1" lang="ja-JP" altLang="en-US" sz="1200" dirty="0">
              <a:solidFill>
                <a:schemeClr val="tx1">
                  <a:lumMod val="50000"/>
                  <a:lumOff val="50000"/>
                </a:schemeClr>
              </a:solidFill>
            </a:endParaRPr>
          </a:p>
        </p:txBody>
      </p:sp>
      <p:sp>
        <p:nvSpPr>
          <p:cNvPr id="617" name="テキスト ボックス 616">
            <a:extLst>
              <a:ext uri="{FF2B5EF4-FFF2-40B4-BE49-F238E27FC236}">
                <a16:creationId xmlns:a16="http://schemas.microsoft.com/office/drawing/2014/main" id="{2055FE98-6D2B-4EF2-BCF0-2AB17E4979CD}"/>
              </a:ext>
            </a:extLst>
          </p:cNvPr>
          <p:cNvSpPr txBox="1"/>
          <p:nvPr/>
        </p:nvSpPr>
        <p:spPr>
          <a:xfrm>
            <a:off x="7868205" y="119053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ID93</a:t>
            </a:r>
            <a:endParaRPr kumimoji="1" lang="ja-JP" altLang="en-US" sz="1200" dirty="0">
              <a:solidFill>
                <a:schemeClr val="tx1">
                  <a:lumMod val="50000"/>
                  <a:lumOff val="50000"/>
                </a:schemeClr>
              </a:solidFill>
            </a:endParaRPr>
          </a:p>
        </p:txBody>
      </p:sp>
      <p:sp>
        <p:nvSpPr>
          <p:cNvPr id="618" name="テキスト ボックス 617">
            <a:extLst>
              <a:ext uri="{FF2B5EF4-FFF2-40B4-BE49-F238E27FC236}">
                <a16:creationId xmlns:a16="http://schemas.microsoft.com/office/drawing/2014/main" id="{C2225FCD-F675-4966-AC26-A02143041B9D}"/>
              </a:ext>
            </a:extLst>
          </p:cNvPr>
          <p:cNvSpPr txBox="1"/>
          <p:nvPr/>
        </p:nvSpPr>
        <p:spPr>
          <a:xfrm>
            <a:off x="9254521" y="161162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ID131</a:t>
            </a:r>
            <a:endParaRPr kumimoji="1" lang="ja-JP" altLang="en-US" sz="1200" dirty="0">
              <a:solidFill>
                <a:schemeClr val="tx1">
                  <a:lumMod val="50000"/>
                  <a:lumOff val="50000"/>
                </a:schemeClr>
              </a:solidFill>
            </a:endParaRPr>
          </a:p>
        </p:txBody>
      </p:sp>
      <p:sp>
        <p:nvSpPr>
          <p:cNvPr id="619" name="テキスト ボックス 618">
            <a:extLst>
              <a:ext uri="{FF2B5EF4-FFF2-40B4-BE49-F238E27FC236}">
                <a16:creationId xmlns:a16="http://schemas.microsoft.com/office/drawing/2014/main" id="{3971AB33-ED31-4335-A722-016252CE9365}"/>
              </a:ext>
            </a:extLst>
          </p:cNvPr>
          <p:cNvSpPr txBox="1"/>
          <p:nvPr/>
        </p:nvSpPr>
        <p:spPr>
          <a:xfrm>
            <a:off x="9254521" y="102822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ID130</a:t>
            </a:r>
            <a:endParaRPr kumimoji="1" lang="ja-JP" altLang="en-US" sz="1200" dirty="0">
              <a:solidFill>
                <a:schemeClr val="tx1">
                  <a:lumMod val="50000"/>
                  <a:lumOff val="50000"/>
                </a:schemeClr>
              </a:solidFill>
            </a:endParaRPr>
          </a:p>
        </p:txBody>
      </p:sp>
      <p:sp>
        <p:nvSpPr>
          <p:cNvPr id="620" name="テキスト ボックス 619">
            <a:extLst>
              <a:ext uri="{FF2B5EF4-FFF2-40B4-BE49-F238E27FC236}">
                <a16:creationId xmlns:a16="http://schemas.microsoft.com/office/drawing/2014/main" id="{89C42A27-603E-4F86-B33C-F97B97874AAB}"/>
              </a:ext>
            </a:extLst>
          </p:cNvPr>
          <p:cNvSpPr txBox="1"/>
          <p:nvPr/>
        </p:nvSpPr>
        <p:spPr>
          <a:xfrm>
            <a:off x="9254521" y="226481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ID132</a:t>
            </a:r>
            <a:endParaRPr kumimoji="1" lang="ja-JP" altLang="en-US" sz="1200" dirty="0">
              <a:solidFill>
                <a:schemeClr val="tx1">
                  <a:lumMod val="50000"/>
                  <a:lumOff val="50000"/>
                </a:schemeClr>
              </a:solidFill>
            </a:endParaRPr>
          </a:p>
        </p:txBody>
      </p:sp>
      <p:sp>
        <p:nvSpPr>
          <p:cNvPr id="621" name="テキスト ボックス 620">
            <a:extLst>
              <a:ext uri="{FF2B5EF4-FFF2-40B4-BE49-F238E27FC236}">
                <a16:creationId xmlns:a16="http://schemas.microsoft.com/office/drawing/2014/main" id="{AB834E3C-FB13-4B74-876C-4DF186D15862}"/>
              </a:ext>
            </a:extLst>
          </p:cNvPr>
          <p:cNvSpPr txBox="1"/>
          <p:nvPr/>
        </p:nvSpPr>
        <p:spPr>
          <a:xfrm>
            <a:off x="9254521" y="2896203"/>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ID133</a:t>
            </a:r>
            <a:endParaRPr kumimoji="1" lang="ja-JP" altLang="en-US" sz="1200" dirty="0">
              <a:solidFill>
                <a:schemeClr val="tx1">
                  <a:lumMod val="50000"/>
                  <a:lumOff val="50000"/>
                </a:schemeClr>
              </a:solidFill>
            </a:endParaRPr>
          </a:p>
        </p:txBody>
      </p:sp>
      <p:sp>
        <p:nvSpPr>
          <p:cNvPr id="622" name="テキスト ボックス 621">
            <a:extLst>
              <a:ext uri="{FF2B5EF4-FFF2-40B4-BE49-F238E27FC236}">
                <a16:creationId xmlns:a16="http://schemas.microsoft.com/office/drawing/2014/main" id="{65E43CFC-CF7C-4C1C-92CB-FD62CC13A258}"/>
              </a:ext>
            </a:extLst>
          </p:cNvPr>
          <p:cNvSpPr txBox="1"/>
          <p:nvPr/>
        </p:nvSpPr>
        <p:spPr>
          <a:xfrm>
            <a:off x="11244063" y="161163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ID131</a:t>
            </a:r>
            <a:endParaRPr kumimoji="1" lang="ja-JP" altLang="en-US" sz="1200" dirty="0">
              <a:solidFill>
                <a:schemeClr val="tx1">
                  <a:lumMod val="50000"/>
                  <a:lumOff val="50000"/>
                </a:schemeClr>
              </a:solidFill>
            </a:endParaRPr>
          </a:p>
        </p:txBody>
      </p:sp>
      <p:sp>
        <p:nvSpPr>
          <p:cNvPr id="623" name="テキスト ボックス 622">
            <a:extLst>
              <a:ext uri="{FF2B5EF4-FFF2-40B4-BE49-F238E27FC236}">
                <a16:creationId xmlns:a16="http://schemas.microsoft.com/office/drawing/2014/main" id="{DEF7A960-9D2A-43E3-9C6D-84942366B740}"/>
              </a:ext>
            </a:extLst>
          </p:cNvPr>
          <p:cNvSpPr txBox="1"/>
          <p:nvPr/>
        </p:nvSpPr>
        <p:spPr>
          <a:xfrm>
            <a:off x="11244063" y="102824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ID130</a:t>
            </a:r>
            <a:endParaRPr kumimoji="1" lang="ja-JP" altLang="en-US" sz="1200" dirty="0">
              <a:solidFill>
                <a:schemeClr val="tx1">
                  <a:lumMod val="50000"/>
                  <a:lumOff val="50000"/>
                </a:schemeClr>
              </a:solidFill>
            </a:endParaRPr>
          </a:p>
        </p:txBody>
      </p:sp>
      <p:sp>
        <p:nvSpPr>
          <p:cNvPr id="624" name="テキスト ボックス 623">
            <a:extLst>
              <a:ext uri="{FF2B5EF4-FFF2-40B4-BE49-F238E27FC236}">
                <a16:creationId xmlns:a16="http://schemas.microsoft.com/office/drawing/2014/main" id="{7DA23497-E0AC-423F-804C-ADB656573F98}"/>
              </a:ext>
            </a:extLst>
          </p:cNvPr>
          <p:cNvSpPr txBox="1"/>
          <p:nvPr/>
        </p:nvSpPr>
        <p:spPr>
          <a:xfrm>
            <a:off x="11244063" y="226483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ID132</a:t>
            </a:r>
            <a:endParaRPr kumimoji="1" lang="ja-JP" altLang="en-US" sz="1200" dirty="0">
              <a:solidFill>
                <a:schemeClr val="tx1">
                  <a:lumMod val="50000"/>
                  <a:lumOff val="50000"/>
                </a:schemeClr>
              </a:solidFill>
            </a:endParaRPr>
          </a:p>
        </p:txBody>
      </p:sp>
      <p:sp>
        <p:nvSpPr>
          <p:cNvPr id="625" name="テキスト ボックス 624">
            <a:extLst>
              <a:ext uri="{FF2B5EF4-FFF2-40B4-BE49-F238E27FC236}">
                <a16:creationId xmlns:a16="http://schemas.microsoft.com/office/drawing/2014/main" id="{A553AFAE-92D0-4C2F-A05D-CC40F72631DC}"/>
              </a:ext>
            </a:extLst>
          </p:cNvPr>
          <p:cNvSpPr txBox="1"/>
          <p:nvPr/>
        </p:nvSpPr>
        <p:spPr>
          <a:xfrm>
            <a:off x="11244063" y="289622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ID133</a:t>
            </a:r>
            <a:endParaRPr kumimoji="1" lang="ja-JP" altLang="en-US" sz="1200" dirty="0">
              <a:solidFill>
                <a:schemeClr val="tx1">
                  <a:lumMod val="50000"/>
                  <a:lumOff val="50000"/>
                </a:schemeClr>
              </a:solidFill>
            </a:endParaRPr>
          </a:p>
        </p:txBody>
      </p:sp>
      <p:sp>
        <p:nvSpPr>
          <p:cNvPr id="626" name="テキスト ボックス 625">
            <a:extLst>
              <a:ext uri="{FF2B5EF4-FFF2-40B4-BE49-F238E27FC236}">
                <a16:creationId xmlns:a16="http://schemas.microsoft.com/office/drawing/2014/main" id="{4966A4E5-1729-41D5-990F-90461513C98C}"/>
              </a:ext>
            </a:extLst>
          </p:cNvPr>
          <p:cNvSpPr txBox="1"/>
          <p:nvPr/>
        </p:nvSpPr>
        <p:spPr>
          <a:xfrm>
            <a:off x="10738891" y="380829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ID120</a:t>
            </a:r>
            <a:endParaRPr kumimoji="1" lang="ja-JP" altLang="en-US" sz="1200" dirty="0">
              <a:solidFill>
                <a:schemeClr val="tx1">
                  <a:lumMod val="50000"/>
                  <a:lumOff val="50000"/>
                </a:schemeClr>
              </a:solidFill>
            </a:endParaRPr>
          </a:p>
        </p:txBody>
      </p:sp>
      <p:sp>
        <p:nvSpPr>
          <p:cNvPr id="627" name="テキスト ボックス 626">
            <a:extLst>
              <a:ext uri="{FF2B5EF4-FFF2-40B4-BE49-F238E27FC236}">
                <a16:creationId xmlns:a16="http://schemas.microsoft.com/office/drawing/2014/main" id="{FCE48145-644C-4B78-A7B9-B5E3489B34A6}"/>
              </a:ext>
            </a:extLst>
          </p:cNvPr>
          <p:cNvSpPr txBox="1"/>
          <p:nvPr/>
        </p:nvSpPr>
        <p:spPr>
          <a:xfrm>
            <a:off x="9740712" y="440302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ID121</a:t>
            </a:r>
            <a:endParaRPr kumimoji="1" lang="ja-JP" altLang="en-US" sz="1200" dirty="0">
              <a:solidFill>
                <a:schemeClr val="tx1">
                  <a:lumMod val="50000"/>
                  <a:lumOff val="50000"/>
                </a:schemeClr>
              </a:solidFill>
            </a:endParaRPr>
          </a:p>
        </p:txBody>
      </p:sp>
      <p:sp>
        <p:nvSpPr>
          <p:cNvPr id="628" name="テキスト ボックス 627">
            <a:extLst>
              <a:ext uri="{FF2B5EF4-FFF2-40B4-BE49-F238E27FC236}">
                <a16:creationId xmlns:a16="http://schemas.microsoft.com/office/drawing/2014/main" id="{6A834DD6-BB0A-4597-BF81-EBA6A5056232}"/>
              </a:ext>
            </a:extLst>
          </p:cNvPr>
          <p:cNvSpPr txBox="1"/>
          <p:nvPr/>
        </p:nvSpPr>
        <p:spPr>
          <a:xfrm>
            <a:off x="9728499" y="563496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ID124</a:t>
            </a:r>
            <a:endParaRPr kumimoji="1" lang="ja-JP" altLang="en-US" sz="1200" dirty="0">
              <a:solidFill>
                <a:schemeClr val="tx1">
                  <a:lumMod val="50000"/>
                  <a:lumOff val="50000"/>
                </a:schemeClr>
              </a:solidFill>
            </a:endParaRPr>
          </a:p>
        </p:txBody>
      </p:sp>
      <p:sp>
        <p:nvSpPr>
          <p:cNvPr id="629" name="テキスト ボックス 628">
            <a:extLst>
              <a:ext uri="{FF2B5EF4-FFF2-40B4-BE49-F238E27FC236}">
                <a16:creationId xmlns:a16="http://schemas.microsoft.com/office/drawing/2014/main" id="{6AD8D42F-B414-4FA2-B9BA-4D3AFA1DA7CA}"/>
              </a:ext>
            </a:extLst>
          </p:cNvPr>
          <p:cNvSpPr txBox="1"/>
          <p:nvPr/>
        </p:nvSpPr>
        <p:spPr>
          <a:xfrm>
            <a:off x="10765323" y="440986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ID122</a:t>
            </a:r>
            <a:endParaRPr kumimoji="1" lang="ja-JP" altLang="en-US" sz="1200" dirty="0">
              <a:solidFill>
                <a:schemeClr val="tx1">
                  <a:lumMod val="50000"/>
                  <a:lumOff val="50000"/>
                </a:schemeClr>
              </a:solidFill>
            </a:endParaRPr>
          </a:p>
        </p:txBody>
      </p:sp>
      <p:sp>
        <p:nvSpPr>
          <p:cNvPr id="630" name="テキスト ボックス 629">
            <a:extLst>
              <a:ext uri="{FF2B5EF4-FFF2-40B4-BE49-F238E27FC236}">
                <a16:creationId xmlns:a16="http://schemas.microsoft.com/office/drawing/2014/main" id="{32A0B602-D28E-4EF2-99BB-83EAD1FB6202}"/>
              </a:ext>
            </a:extLst>
          </p:cNvPr>
          <p:cNvSpPr txBox="1"/>
          <p:nvPr/>
        </p:nvSpPr>
        <p:spPr>
          <a:xfrm>
            <a:off x="10769320" y="504807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ID123</a:t>
            </a:r>
            <a:endParaRPr kumimoji="1" lang="ja-JP" altLang="en-US" sz="1200" dirty="0">
              <a:solidFill>
                <a:schemeClr val="tx1">
                  <a:lumMod val="50000"/>
                  <a:lumOff val="50000"/>
                </a:schemeClr>
              </a:solidFill>
            </a:endParaRPr>
          </a:p>
        </p:txBody>
      </p:sp>
      <p:sp>
        <p:nvSpPr>
          <p:cNvPr id="631" name="テキスト ボックス 630">
            <a:extLst>
              <a:ext uri="{FF2B5EF4-FFF2-40B4-BE49-F238E27FC236}">
                <a16:creationId xmlns:a16="http://schemas.microsoft.com/office/drawing/2014/main" id="{29ED70DD-226A-498E-8F12-B93340272B92}"/>
              </a:ext>
            </a:extLst>
          </p:cNvPr>
          <p:cNvSpPr txBox="1"/>
          <p:nvPr/>
        </p:nvSpPr>
        <p:spPr>
          <a:xfrm>
            <a:off x="10788902" y="563990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ID125</a:t>
            </a:r>
            <a:endParaRPr kumimoji="1" lang="ja-JP" altLang="en-US" sz="1200" dirty="0">
              <a:solidFill>
                <a:schemeClr val="tx1">
                  <a:lumMod val="50000"/>
                  <a:lumOff val="50000"/>
                </a:schemeClr>
              </a:solidFill>
            </a:endParaRPr>
          </a:p>
        </p:txBody>
      </p:sp>
      <p:sp>
        <p:nvSpPr>
          <p:cNvPr id="632" name="テキスト ボックス 631">
            <a:extLst>
              <a:ext uri="{FF2B5EF4-FFF2-40B4-BE49-F238E27FC236}">
                <a16:creationId xmlns:a16="http://schemas.microsoft.com/office/drawing/2014/main" id="{5780C918-187B-4FE7-9A51-9E544B762B3B}"/>
              </a:ext>
            </a:extLst>
          </p:cNvPr>
          <p:cNvSpPr txBox="1"/>
          <p:nvPr/>
        </p:nvSpPr>
        <p:spPr>
          <a:xfrm>
            <a:off x="6450732" y="145467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ID80</a:t>
            </a:r>
            <a:endParaRPr kumimoji="1" lang="ja-JP" altLang="en-US" sz="1200" dirty="0">
              <a:solidFill>
                <a:schemeClr val="tx1">
                  <a:lumMod val="50000"/>
                  <a:lumOff val="50000"/>
                </a:schemeClr>
              </a:solidFill>
            </a:endParaRPr>
          </a:p>
        </p:txBody>
      </p:sp>
      <p:sp>
        <p:nvSpPr>
          <p:cNvPr id="633" name="テキスト ボックス 632">
            <a:extLst>
              <a:ext uri="{FF2B5EF4-FFF2-40B4-BE49-F238E27FC236}">
                <a16:creationId xmlns:a16="http://schemas.microsoft.com/office/drawing/2014/main" id="{E9210776-A1FA-4EB6-94A1-B754FF310C96}"/>
              </a:ext>
            </a:extLst>
          </p:cNvPr>
          <p:cNvSpPr txBox="1"/>
          <p:nvPr/>
        </p:nvSpPr>
        <p:spPr>
          <a:xfrm>
            <a:off x="6448097" y="244789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ID81</a:t>
            </a:r>
            <a:endParaRPr kumimoji="1" lang="ja-JP" altLang="en-US" sz="1200" dirty="0">
              <a:solidFill>
                <a:schemeClr val="tx1">
                  <a:lumMod val="50000"/>
                  <a:lumOff val="50000"/>
                </a:schemeClr>
              </a:solidFill>
            </a:endParaRPr>
          </a:p>
        </p:txBody>
      </p:sp>
      <p:sp>
        <p:nvSpPr>
          <p:cNvPr id="634" name="テキスト ボックス 633">
            <a:extLst>
              <a:ext uri="{FF2B5EF4-FFF2-40B4-BE49-F238E27FC236}">
                <a16:creationId xmlns:a16="http://schemas.microsoft.com/office/drawing/2014/main" id="{C2A94153-AF14-4DB7-B14E-0799C930689A}"/>
              </a:ext>
            </a:extLst>
          </p:cNvPr>
          <p:cNvSpPr txBox="1"/>
          <p:nvPr/>
        </p:nvSpPr>
        <p:spPr>
          <a:xfrm>
            <a:off x="6457422" y="345449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ID82</a:t>
            </a:r>
            <a:endParaRPr kumimoji="1" lang="ja-JP" altLang="en-US" sz="1200" dirty="0">
              <a:solidFill>
                <a:schemeClr val="tx1">
                  <a:lumMod val="50000"/>
                  <a:lumOff val="50000"/>
                </a:schemeClr>
              </a:solidFill>
            </a:endParaRPr>
          </a:p>
        </p:txBody>
      </p:sp>
      <p:sp>
        <p:nvSpPr>
          <p:cNvPr id="635" name="テキスト ボックス 634">
            <a:extLst>
              <a:ext uri="{FF2B5EF4-FFF2-40B4-BE49-F238E27FC236}">
                <a16:creationId xmlns:a16="http://schemas.microsoft.com/office/drawing/2014/main" id="{80A03FE6-F618-4D8F-BE7C-90508C1DF291}"/>
              </a:ext>
            </a:extLst>
          </p:cNvPr>
          <p:cNvSpPr txBox="1"/>
          <p:nvPr/>
        </p:nvSpPr>
        <p:spPr>
          <a:xfrm>
            <a:off x="10264213" y="191399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ID141</a:t>
            </a:r>
            <a:endParaRPr kumimoji="1" lang="ja-JP" altLang="en-US" sz="1200" dirty="0">
              <a:solidFill>
                <a:schemeClr val="tx1">
                  <a:lumMod val="50000"/>
                  <a:lumOff val="50000"/>
                </a:schemeClr>
              </a:solidFill>
            </a:endParaRPr>
          </a:p>
        </p:txBody>
      </p:sp>
      <p:sp>
        <p:nvSpPr>
          <p:cNvPr id="636" name="テキスト ボックス 635">
            <a:extLst>
              <a:ext uri="{FF2B5EF4-FFF2-40B4-BE49-F238E27FC236}">
                <a16:creationId xmlns:a16="http://schemas.microsoft.com/office/drawing/2014/main" id="{E3F3E278-4BA9-439B-B567-6F1C86AA7EE1}"/>
              </a:ext>
            </a:extLst>
          </p:cNvPr>
          <p:cNvSpPr txBox="1"/>
          <p:nvPr/>
        </p:nvSpPr>
        <p:spPr>
          <a:xfrm>
            <a:off x="10264213" y="133059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ID140</a:t>
            </a:r>
            <a:endParaRPr kumimoji="1" lang="ja-JP" altLang="en-US" sz="1200" dirty="0">
              <a:solidFill>
                <a:schemeClr val="tx1">
                  <a:lumMod val="50000"/>
                  <a:lumOff val="50000"/>
                </a:schemeClr>
              </a:solidFill>
            </a:endParaRPr>
          </a:p>
        </p:txBody>
      </p:sp>
      <p:sp>
        <p:nvSpPr>
          <p:cNvPr id="637" name="テキスト ボックス 636">
            <a:extLst>
              <a:ext uri="{FF2B5EF4-FFF2-40B4-BE49-F238E27FC236}">
                <a16:creationId xmlns:a16="http://schemas.microsoft.com/office/drawing/2014/main" id="{A29F2FB8-B17D-40B5-8933-CCD8E202098E}"/>
              </a:ext>
            </a:extLst>
          </p:cNvPr>
          <p:cNvSpPr txBox="1"/>
          <p:nvPr/>
        </p:nvSpPr>
        <p:spPr>
          <a:xfrm>
            <a:off x="10264213" y="256718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ID142</a:t>
            </a:r>
            <a:endParaRPr kumimoji="1" lang="ja-JP" altLang="en-US" sz="1200" dirty="0">
              <a:solidFill>
                <a:schemeClr val="tx1">
                  <a:lumMod val="50000"/>
                  <a:lumOff val="50000"/>
                </a:schemeClr>
              </a:solidFill>
            </a:endParaRPr>
          </a:p>
        </p:txBody>
      </p:sp>
      <p:sp>
        <p:nvSpPr>
          <p:cNvPr id="638" name="テキスト ボックス 637">
            <a:extLst>
              <a:ext uri="{FF2B5EF4-FFF2-40B4-BE49-F238E27FC236}">
                <a16:creationId xmlns:a16="http://schemas.microsoft.com/office/drawing/2014/main" id="{75AC3597-DBFA-4F03-87AE-ECFD97ED0F82}"/>
              </a:ext>
            </a:extLst>
          </p:cNvPr>
          <p:cNvSpPr txBox="1"/>
          <p:nvPr/>
        </p:nvSpPr>
        <p:spPr>
          <a:xfrm>
            <a:off x="10264213" y="319857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ID143</a:t>
            </a:r>
            <a:endParaRPr kumimoji="1" lang="ja-JP" altLang="en-US" sz="1200" dirty="0">
              <a:solidFill>
                <a:schemeClr val="tx1">
                  <a:lumMod val="50000"/>
                  <a:lumOff val="50000"/>
                </a:schemeClr>
              </a:solidFill>
            </a:endParaRPr>
          </a:p>
        </p:txBody>
      </p:sp>
      <p:sp>
        <p:nvSpPr>
          <p:cNvPr id="639" name="テキスト ボックス 638">
            <a:extLst>
              <a:ext uri="{FF2B5EF4-FFF2-40B4-BE49-F238E27FC236}">
                <a16:creationId xmlns:a16="http://schemas.microsoft.com/office/drawing/2014/main" id="{8C372C20-AD2D-409C-A8B4-0D6BFE9635C1}"/>
              </a:ext>
            </a:extLst>
          </p:cNvPr>
          <p:cNvSpPr txBox="1"/>
          <p:nvPr/>
        </p:nvSpPr>
        <p:spPr>
          <a:xfrm>
            <a:off x="258186" y="3414828"/>
            <a:ext cx="580337" cy="307777"/>
          </a:xfrm>
          <a:prstGeom prst="rect">
            <a:avLst/>
          </a:prstGeom>
          <a:noFill/>
        </p:spPr>
        <p:txBody>
          <a:bodyPr wrap="square" rtlCol="0">
            <a:spAutoFit/>
          </a:bodyPr>
          <a:lstStyle/>
          <a:p>
            <a:pPr algn="ctr"/>
            <a:r>
              <a:rPr lang="en-US" altLang="ja-JP" sz="1400" b="1" dirty="0"/>
              <a:t>DBL</a:t>
            </a:r>
            <a:endParaRPr kumimoji="1" lang="ja-JP" altLang="en-US" sz="1400" b="1" dirty="0"/>
          </a:p>
        </p:txBody>
      </p:sp>
      <p:cxnSp>
        <p:nvCxnSpPr>
          <p:cNvPr id="641" name="コネクタ: カギ線 640">
            <a:extLst>
              <a:ext uri="{FF2B5EF4-FFF2-40B4-BE49-F238E27FC236}">
                <a16:creationId xmlns:a16="http://schemas.microsoft.com/office/drawing/2014/main" id="{A64AF59A-FA66-44AC-9867-6346D08131CE}"/>
              </a:ext>
            </a:extLst>
          </p:cNvPr>
          <p:cNvCxnSpPr>
            <a:cxnSpLocks/>
            <a:stCxn id="318" idx="0"/>
            <a:endCxn id="324" idx="1"/>
          </p:cNvCxnSpPr>
          <p:nvPr/>
        </p:nvCxnSpPr>
        <p:spPr>
          <a:xfrm rot="16200000" flipV="1">
            <a:off x="5316973" y="175022"/>
            <a:ext cx="8315" cy="1897997"/>
          </a:xfrm>
          <a:prstGeom prst="bentConnector3">
            <a:avLst>
              <a:gd name="adj1" fmla="val 2849248"/>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5" name="コネクタ: カギ線 644">
            <a:extLst>
              <a:ext uri="{FF2B5EF4-FFF2-40B4-BE49-F238E27FC236}">
                <a16:creationId xmlns:a16="http://schemas.microsoft.com/office/drawing/2014/main" id="{F0018B1D-C086-43F1-AABC-C4A7EBD78E00}"/>
              </a:ext>
            </a:extLst>
          </p:cNvPr>
          <p:cNvCxnSpPr>
            <a:cxnSpLocks/>
            <a:stCxn id="320" idx="0"/>
            <a:endCxn id="325" idx="1"/>
          </p:cNvCxnSpPr>
          <p:nvPr/>
        </p:nvCxnSpPr>
        <p:spPr>
          <a:xfrm rot="16200000" flipV="1">
            <a:off x="5325918" y="1164446"/>
            <a:ext cx="7374" cy="1890428"/>
          </a:xfrm>
          <a:prstGeom prst="bentConnector3">
            <a:avLst>
              <a:gd name="adj1" fmla="val 320008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8" name="コネクタ: カギ線 647">
            <a:extLst>
              <a:ext uri="{FF2B5EF4-FFF2-40B4-BE49-F238E27FC236}">
                <a16:creationId xmlns:a16="http://schemas.microsoft.com/office/drawing/2014/main" id="{9B4C9061-9A68-4FCB-BBD4-8D13B838E91C}"/>
              </a:ext>
            </a:extLst>
          </p:cNvPr>
          <p:cNvCxnSpPr>
            <a:cxnSpLocks/>
            <a:stCxn id="321" idx="0"/>
            <a:endCxn id="326" idx="1"/>
          </p:cNvCxnSpPr>
          <p:nvPr/>
        </p:nvCxnSpPr>
        <p:spPr>
          <a:xfrm rot="16200000" flipV="1">
            <a:off x="5325639" y="2187464"/>
            <a:ext cx="13219" cy="1881426"/>
          </a:xfrm>
          <a:prstGeom prst="bentConnector3">
            <a:avLst>
              <a:gd name="adj1" fmla="val 1829329"/>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1" name="テキスト ボックス 650">
            <a:extLst>
              <a:ext uri="{FF2B5EF4-FFF2-40B4-BE49-F238E27FC236}">
                <a16:creationId xmlns:a16="http://schemas.microsoft.com/office/drawing/2014/main" id="{62FD4117-493C-466A-A1C5-226AFF1875C1}"/>
              </a:ext>
            </a:extLst>
          </p:cNvPr>
          <p:cNvSpPr txBox="1"/>
          <p:nvPr/>
        </p:nvSpPr>
        <p:spPr>
          <a:xfrm>
            <a:off x="5020192" y="75142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ID70</a:t>
            </a:r>
            <a:endParaRPr kumimoji="1" lang="ja-JP" altLang="en-US" sz="1200" dirty="0">
              <a:solidFill>
                <a:schemeClr val="tx1">
                  <a:lumMod val="50000"/>
                  <a:lumOff val="50000"/>
                </a:schemeClr>
              </a:solidFill>
            </a:endParaRPr>
          </a:p>
        </p:txBody>
      </p:sp>
      <p:sp>
        <p:nvSpPr>
          <p:cNvPr id="652" name="テキスト ボックス 651">
            <a:extLst>
              <a:ext uri="{FF2B5EF4-FFF2-40B4-BE49-F238E27FC236}">
                <a16:creationId xmlns:a16="http://schemas.microsoft.com/office/drawing/2014/main" id="{CC51A6B0-183C-4995-9DBA-2C09D3F9ECF6}"/>
              </a:ext>
            </a:extLst>
          </p:cNvPr>
          <p:cNvSpPr txBox="1"/>
          <p:nvPr/>
        </p:nvSpPr>
        <p:spPr>
          <a:xfrm>
            <a:off x="5016474" y="174567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ID71</a:t>
            </a:r>
            <a:endParaRPr kumimoji="1" lang="ja-JP" altLang="en-US" sz="1200" dirty="0">
              <a:solidFill>
                <a:schemeClr val="tx1">
                  <a:lumMod val="50000"/>
                  <a:lumOff val="50000"/>
                </a:schemeClr>
              </a:solidFill>
            </a:endParaRPr>
          </a:p>
        </p:txBody>
      </p:sp>
      <p:sp>
        <p:nvSpPr>
          <p:cNvPr id="653" name="テキスト ボックス 652">
            <a:extLst>
              <a:ext uri="{FF2B5EF4-FFF2-40B4-BE49-F238E27FC236}">
                <a16:creationId xmlns:a16="http://schemas.microsoft.com/office/drawing/2014/main" id="{424A9B60-1740-4391-A6C4-D340E0944F1C}"/>
              </a:ext>
            </a:extLst>
          </p:cNvPr>
          <p:cNvSpPr txBox="1"/>
          <p:nvPr/>
        </p:nvSpPr>
        <p:spPr>
          <a:xfrm>
            <a:off x="5029157" y="2751126"/>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ID72</a:t>
            </a:r>
            <a:endParaRPr kumimoji="1" lang="ja-JP" altLang="en-US" sz="1200" dirty="0">
              <a:solidFill>
                <a:schemeClr val="tx1">
                  <a:lumMod val="50000"/>
                  <a:lumOff val="50000"/>
                </a:schemeClr>
              </a:solidFill>
            </a:endParaRPr>
          </a:p>
        </p:txBody>
      </p:sp>
      <p:sp>
        <p:nvSpPr>
          <p:cNvPr id="301" name="テキスト ボックス 300">
            <a:extLst>
              <a:ext uri="{FF2B5EF4-FFF2-40B4-BE49-F238E27FC236}">
                <a16:creationId xmlns:a16="http://schemas.microsoft.com/office/drawing/2014/main" id="{82437070-B671-4EB0-947F-E14C5308C1E9}"/>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3655813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1428486"/>
          </a:xfrm>
        </p:spPr>
        <p:txBody>
          <a:bodyPr/>
          <a:lstStyle/>
          <a:p>
            <a:r>
              <a:rPr lang="ja-JP" altLang="en-US" dirty="0"/>
              <a:t>連続変数</a:t>
            </a:r>
            <a:r>
              <a:rPr lang="en-US" altLang="ja-JP" dirty="0"/>
              <a:t>3,000</a:t>
            </a:r>
            <a:r>
              <a:rPr lang="ja-JP" altLang="en-US" dirty="0" err="1"/>
              <a:t>、</a:t>
            </a:r>
            <a:r>
              <a:rPr lang="ja-JP" altLang="en-US" dirty="0"/>
              <a:t>バイナリ変数</a:t>
            </a:r>
            <a:r>
              <a:rPr lang="en-US" altLang="ja-JP" dirty="0"/>
              <a:t>1,000</a:t>
            </a:r>
            <a:r>
              <a:rPr lang="ja-JP" altLang="en-US" dirty="0" err="1"/>
              <a:t>、</a:t>
            </a:r>
            <a:r>
              <a:rPr lang="ja-JP" altLang="en-US" dirty="0"/>
              <a:t>制約数</a:t>
            </a:r>
            <a:r>
              <a:rPr lang="en-US" altLang="ja-JP" dirty="0"/>
              <a:t>12,000</a:t>
            </a:r>
            <a:r>
              <a:rPr lang="ja-JP" altLang="en-US" dirty="0"/>
              <a:t>と見積もった。</a:t>
            </a:r>
            <a:endParaRPr lang="en-US" altLang="ja-JP" dirty="0"/>
          </a:p>
          <a:p>
            <a:pPr lvl="1"/>
            <a:r>
              <a:rPr lang="ja-JP" altLang="en-US" dirty="0"/>
              <a:t>標準制約の中では、非負＋上下限、実績固定、設備特性が支配的</a:t>
            </a:r>
            <a:endParaRPr lang="en-US" altLang="ja-JP" dirty="0"/>
          </a:p>
          <a:p>
            <a:pPr lvl="1"/>
            <a:r>
              <a:rPr lang="ja-JP" altLang="en-US" dirty="0"/>
              <a:t>手動制約は、形式が任意のため、削減対象にならない</a:t>
            </a:r>
            <a:endParaRPr lang="en-US" altLang="ja-JP" dirty="0"/>
          </a:p>
        </p:txBody>
      </p:sp>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問題規模：削減前</a:t>
            </a:r>
            <a:endParaRPr lang="en-US" dirty="0"/>
          </a:p>
        </p:txBody>
      </p:sp>
      <mc:AlternateContent xmlns:mc="http://schemas.openxmlformats.org/markup-compatibility/2006" xmlns:a14="http://schemas.microsoft.com/office/drawing/2010/main">
        <mc:Choice Requires="a14">
          <p:graphicFrame>
            <p:nvGraphicFramePr>
              <p:cNvPr id="28" name="表 27">
                <a:extLst>
                  <a:ext uri="{FF2B5EF4-FFF2-40B4-BE49-F238E27FC236}">
                    <a16:creationId xmlns:a16="http://schemas.microsoft.com/office/drawing/2014/main" id="{F431FB29-CA93-42C8-801E-07657EEFE376}"/>
                  </a:ext>
                </a:extLst>
              </p:cNvPr>
              <p:cNvGraphicFramePr>
                <a:graphicFrameLocks noGrp="1"/>
              </p:cNvGraphicFramePr>
              <p:nvPr/>
            </p:nvGraphicFramePr>
            <p:xfrm>
              <a:off x="304306" y="2421739"/>
              <a:ext cx="5632630" cy="914400"/>
            </p:xfrm>
            <a:graphic>
              <a:graphicData uri="http://schemas.openxmlformats.org/drawingml/2006/table">
                <a:tbl>
                  <a:tblPr firstRow="1" bandRow="1">
                    <a:tableStyleId>{5C22544A-7EE6-4342-B048-85BDC9FD1C3A}</a:tableStyleId>
                  </a:tblPr>
                  <a:tblGrid>
                    <a:gridCol w="984663">
                      <a:extLst>
                        <a:ext uri="{9D8B030D-6E8A-4147-A177-3AD203B41FA5}">
                          <a16:colId xmlns:a16="http://schemas.microsoft.com/office/drawing/2014/main" val="679233886"/>
                        </a:ext>
                      </a:extLst>
                    </a:gridCol>
                    <a:gridCol w="2252608">
                      <a:extLst>
                        <a:ext uri="{9D8B030D-6E8A-4147-A177-3AD203B41FA5}">
                          <a16:colId xmlns:a16="http://schemas.microsoft.com/office/drawing/2014/main" val="566987819"/>
                        </a:ext>
                      </a:extLst>
                    </a:gridCol>
                    <a:gridCol w="1437967">
                      <a:extLst>
                        <a:ext uri="{9D8B030D-6E8A-4147-A177-3AD203B41FA5}">
                          <a16:colId xmlns:a16="http://schemas.microsoft.com/office/drawing/2014/main" val="2390857477"/>
                        </a:ext>
                      </a:extLst>
                    </a:gridCol>
                    <a:gridCol w="957392">
                      <a:extLst>
                        <a:ext uri="{9D8B030D-6E8A-4147-A177-3AD203B41FA5}">
                          <a16:colId xmlns:a16="http://schemas.microsoft.com/office/drawing/2014/main" val="1496938295"/>
                        </a:ext>
                      </a:extLst>
                    </a:gridCol>
                  </a:tblGrid>
                  <a:tr h="17894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93196">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16017630"/>
                      </a:ext>
                    </a:extLst>
                  </a:tr>
                  <a:tr h="193196">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18</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92098124"/>
                      </a:ext>
                    </a:extLst>
                  </a:tr>
                </a:tbl>
              </a:graphicData>
            </a:graphic>
          </p:graphicFrame>
        </mc:Choice>
        <mc:Fallback xmlns="">
          <p:graphicFrame>
            <p:nvGraphicFramePr>
              <p:cNvPr id="28" name="表 27">
                <a:extLst>
                  <a:ext uri="{FF2B5EF4-FFF2-40B4-BE49-F238E27FC236}">
                    <a16:creationId xmlns:a16="http://schemas.microsoft.com/office/drawing/2014/main" id="{F431FB29-CA93-42C8-801E-07657EEFE376}"/>
                  </a:ext>
                </a:extLst>
              </p:cNvPr>
              <p:cNvGraphicFramePr>
                <a:graphicFrameLocks noGrp="1"/>
              </p:cNvGraphicFramePr>
              <p:nvPr>
                <p:extLst>
                  <p:ext uri="{D42A27DB-BD31-4B8C-83A1-F6EECF244321}">
                    <p14:modId xmlns:p14="http://schemas.microsoft.com/office/powerpoint/2010/main" val="3563155185"/>
                  </p:ext>
                </p:extLst>
              </p:nvPr>
            </p:nvGraphicFramePr>
            <p:xfrm>
              <a:off x="304306" y="2421739"/>
              <a:ext cx="5632630" cy="914400"/>
            </p:xfrm>
            <a:graphic>
              <a:graphicData uri="http://schemas.openxmlformats.org/drawingml/2006/table">
                <a:tbl>
                  <a:tblPr firstRow="1" bandRow="1">
                    <a:tableStyleId>{5C22544A-7EE6-4342-B048-85BDC9FD1C3A}</a:tableStyleId>
                  </a:tblPr>
                  <a:tblGrid>
                    <a:gridCol w="984663">
                      <a:extLst>
                        <a:ext uri="{9D8B030D-6E8A-4147-A177-3AD203B41FA5}">
                          <a16:colId xmlns:a16="http://schemas.microsoft.com/office/drawing/2014/main" val="679233886"/>
                        </a:ext>
                      </a:extLst>
                    </a:gridCol>
                    <a:gridCol w="2252608">
                      <a:extLst>
                        <a:ext uri="{9D8B030D-6E8A-4147-A177-3AD203B41FA5}">
                          <a16:colId xmlns:a16="http://schemas.microsoft.com/office/drawing/2014/main" val="566987819"/>
                        </a:ext>
                      </a:extLst>
                    </a:gridCol>
                    <a:gridCol w="1437967">
                      <a:extLst>
                        <a:ext uri="{9D8B030D-6E8A-4147-A177-3AD203B41FA5}">
                          <a16:colId xmlns:a16="http://schemas.microsoft.com/office/drawing/2014/main" val="2390857477"/>
                        </a:ext>
                      </a:extLst>
                    </a:gridCol>
                    <a:gridCol w="957392">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054" t="-100000" r="-106757" b="-11764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5847" t="-100000" r="-67373" b="-117647"/>
                          </a:stretch>
                        </a:blip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054" t="-204000" r="-106757"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5847" t="-204000" r="-67373" b="-20000"/>
                          </a:stretch>
                        </a:blip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9209812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表 28">
                <a:extLst>
                  <a:ext uri="{FF2B5EF4-FFF2-40B4-BE49-F238E27FC236}">
                    <a16:creationId xmlns:a16="http://schemas.microsoft.com/office/drawing/2014/main" id="{FFA14C6D-51BA-479B-9623-2CA8E4EE7732}"/>
                  </a:ext>
                </a:extLst>
              </p:cNvPr>
              <p:cNvGraphicFramePr>
                <a:graphicFrameLocks noGrp="1"/>
              </p:cNvGraphicFramePr>
              <p:nvPr/>
            </p:nvGraphicFramePr>
            <p:xfrm>
              <a:off x="6217117" y="2421197"/>
              <a:ext cx="5658617" cy="3657600"/>
            </p:xfrm>
            <a:graphic>
              <a:graphicData uri="http://schemas.openxmlformats.org/drawingml/2006/table">
                <a:tbl>
                  <a:tblPr firstRow="1" bandRow="1">
                    <a:tableStyleId>{5C22544A-7EE6-4342-B048-85BDC9FD1C3A}</a:tableStyleId>
                  </a:tblPr>
                  <a:tblGrid>
                    <a:gridCol w="1035932">
                      <a:extLst>
                        <a:ext uri="{9D8B030D-6E8A-4147-A177-3AD203B41FA5}">
                          <a16:colId xmlns:a16="http://schemas.microsoft.com/office/drawing/2014/main" val="877603209"/>
                        </a:ext>
                      </a:extLst>
                    </a:gridCol>
                    <a:gridCol w="2385896">
                      <a:extLst>
                        <a:ext uri="{9D8B030D-6E8A-4147-A177-3AD203B41FA5}">
                          <a16:colId xmlns:a16="http://schemas.microsoft.com/office/drawing/2014/main" val="566987819"/>
                        </a:ext>
                      </a:extLst>
                    </a:gridCol>
                    <a:gridCol w="1287692">
                      <a:extLst>
                        <a:ext uri="{9D8B030D-6E8A-4147-A177-3AD203B41FA5}">
                          <a16:colId xmlns:a16="http://schemas.microsoft.com/office/drawing/2014/main" val="2390857477"/>
                        </a:ext>
                      </a:extLst>
                    </a:gridCol>
                    <a:gridCol w="949097">
                      <a:extLst>
                        <a:ext uri="{9D8B030D-6E8A-4147-A177-3AD203B41FA5}">
                          <a16:colId xmlns:a16="http://schemas.microsoft.com/office/drawing/2014/main" val="1496938295"/>
                        </a:ext>
                      </a:extLst>
                    </a:gridCol>
                  </a:tblGrid>
                  <a:tr h="29326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2</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right"/>
                              </m:oMathParaPr>
                              <m:oMath xmlns:m="http://schemas.openxmlformats.org/officeDocument/2006/math">
                                <m:r>
                                  <m:rPr>
                                    <m:nor/>
                                  </m:rPr>
                                  <a:rPr kumimoji="1" lang="en-US" altLang="ja-JP" sz="1400" b="0" i="0" dirty="0" smtClean="0"/>
                                  <m:t>98</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LKP</a:t>
                          </a:r>
                          <a:r>
                            <a:rPr kumimoji="1" lang="ja-JP" altLang="en-US" sz="1400" dirty="0"/>
                            <a:t>・</a:t>
                          </a:r>
                          <a:r>
                            <a:rPr kumimoji="1" lang="en-US" altLang="ja-JP" sz="1400" dirty="0"/>
                            <a:t>NKP</a:t>
                          </a:r>
                          <a:r>
                            <a:rPr kumimoji="1" lang="ja-JP" altLang="en-US" sz="1400" dirty="0"/>
                            <a:t>比率固定制約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2</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98</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3</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147</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基準ペナルティ（</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3</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4(</m:t>
                                </m:r>
                                <m:r>
                                  <a:rPr lang="en-US" altLang="ja-JP" sz="1400" b="0" i="1" dirty="0" smtClean="0">
                                    <a:uFill>
                                      <a:solidFill>
                                        <a:srgbClr val="FFC000"/>
                                      </a:solidFill>
                                    </a:uFill>
                                    <a:latin typeface="Cambria Math" panose="02040503050406030204" pitchFamily="18" charset="0"/>
                                  </a:rPr>
                                  <m:t>𝑇</m:t>
                                </m:r>
                                <m:r>
                                  <a:rPr lang="en-US" altLang="ja-JP" sz="1400" b="0" i="1" dirty="0" smtClean="0">
                                    <a:uFill>
                                      <a:solidFill>
                                        <a:srgbClr val="FFC000"/>
                                      </a:solidFill>
                                    </a:uFill>
                                    <a:latin typeface="Cambria Math" panose="02040503050406030204" pitchFamily="18" charset="0"/>
                                  </a:rPr>
                                  <m:t>−1)</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1400" b="0" i="1" smtClean="0">
                                    <a:latin typeface="Cambria Math" panose="02040503050406030204" pitchFamily="18" charset="0"/>
                                  </a:rPr>
                                  <m:t>192</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V/E2</a:t>
                          </a:r>
                          <a:r>
                            <a:rPr kumimoji="1" lang="ja-JP" altLang="en-US" sz="1400" dirty="0"/>
                            <a:t>缶洗浄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147</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1059534"/>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12BHBL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98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812182"/>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RBBL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196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236530"/>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2</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−4</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1118791"/>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𝑀</m:t>
                              </m:r>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256</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Choice>
        <mc:Fallback xmlns="">
          <p:graphicFrame>
            <p:nvGraphicFramePr>
              <p:cNvPr id="29" name="表 28">
                <a:extLst>
                  <a:ext uri="{FF2B5EF4-FFF2-40B4-BE49-F238E27FC236}">
                    <a16:creationId xmlns:a16="http://schemas.microsoft.com/office/drawing/2014/main" id="{FFA14C6D-51BA-479B-9623-2CA8E4EE7732}"/>
                  </a:ext>
                </a:extLst>
              </p:cNvPr>
              <p:cNvGraphicFramePr>
                <a:graphicFrameLocks noGrp="1"/>
              </p:cNvGraphicFramePr>
              <p:nvPr>
                <p:extLst>
                  <p:ext uri="{D42A27DB-BD31-4B8C-83A1-F6EECF244321}">
                    <p14:modId xmlns:p14="http://schemas.microsoft.com/office/powerpoint/2010/main" val="3504411448"/>
                  </p:ext>
                </p:extLst>
              </p:nvPr>
            </p:nvGraphicFramePr>
            <p:xfrm>
              <a:off x="6217117" y="2421197"/>
              <a:ext cx="5658617" cy="3657600"/>
            </p:xfrm>
            <a:graphic>
              <a:graphicData uri="http://schemas.openxmlformats.org/drawingml/2006/table">
                <a:tbl>
                  <a:tblPr firstRow="1" bandRow="1">
                    <a:tableStyleId>{5C22544A-7EE6-4342-B048-85BDC9FD1C3A}</a:tableStyleId>
                  </a:tblPr>
                  <a:tblGrid>
                    <a:gridCol w="1035932">
                      <a:extLst>
                        <a:ext uri="{9D8B030D-6E8A-4147-A177-3AD203B41FA5}">
                          <a16:colId xmlns:a16="http://schemas.microsoft.com/office/drawing/2014/main" val="877603209"/>
                        </a:ext>
                      </a:extLst>
                    </a:gridCol>
                    <a:gridCol w="2385896">
                      <a:extLst>
                        <a:ext uri="{9D8B030D-6E8A-4147-A177-3AD203B41FA5}">
                          <a16:colId xmlns:a16="http://schemas.microsoft.com/office/drawing/2014/main" val="566987819"/>
                        </a:ext>
                      </a:extLst>
                    </a:gridCol>
                    <a:gridCol w="1287692">
                      <a:extLst>
                        <a:ext uri="{9D8B030D-6E8A-4147-A177-3AD203B41FA5}">
                          <a16:colId xmlns:a16="http://schemas.microsoft.com/office/drawing/2014/main" val="2390857477"/>
                        </a:ext>
                      </a:extLst>
                    </a:gridCol>
                    <a:gridCol w="949097">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04000" r="-74528" b="-10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104000" r="-1282" b="-1022000"/>
                          </a:stretch>
                        </a:blipFill>
                      </a:tcPr>
                    </a:tc>
                    <a:extLst>
                      <a:ext uri="{0D108BD9-81ED-4DB2-BD59-A6C34878D82A}">
                        <a16:rowId xmlns:a16="http://schemas.microsoft.com/office/drawing/2014/main" val="1160509389"/>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LKP</a:t>
                          </a:r>
                          <a:r>
                            <a:rPr kumimoji="1" lang="ja-JP" altLang="en-US" sz="1400" dirty="0"/>
                            <a:t>・</a:t>
                          </a:r>
                          <a:r>
                            <a:rPr kumimoji="1" lang="en-US" altLang="ja-JP" sz="1400" dirty="0"/>
                            <a:t>NKP</a:t>
                          </a:r>
                          <a:r>
                            <a:rPr kumimoji="1" lang="ja-JP" altLang="en-US" sz="1400" dirty="0"/>
                            <a:t>比率固定制約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204000" r="-74528" b="-9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204000" r="-1282" b="-922000"/>
                          </a:stretch>
                        </a:blipFill>
                      </a:tcPr>
                    </a:tc>
                    <a:extLst>
                      <a:ext uri="{0D108BD9-81ED-4DB2-BD59-A6C34878D82A}">
                        <a16:rowId xmlns:a16="http://schemas.microsoft.com/office/drawing/2014/main" val="683154898"/>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304000" r="-74528" b="-8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304000" r="-1282" b="-822000"/>
                          </a:stretch>
                        </a:blipFill>
                      </a:tcPr>
                    </a:tc>
                    <a:extLst>
                      <a:ext uri="{0D108BD9-81ED-4DB2-BD59-A6C34878D82A}">
                        <a16:rowId xmlns:a16="http://schemas.microsoft.com/office/drawing/2014/main" val="1957752364"/>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404000" r="-74528" b="-7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基準ペナルティ（</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494118" r="-74528" b="-607843"/>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606000" r="-74528" b="-5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606000" r="-1282" b="-520000"/>
                          </a:stretch>
                        </a:blipFill>
                      </a:tcPr>
                    </a:tc>
                    <a:extLst>
                      <a:ext uri="{0D108BD9-81ED-4DB2-BD59-A6C34878D82A}">
                        <a16:rowId xmlns:a16="http://schemas.microsoft.com/office/drawing/2014/main" val="715781221"/>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V/E2</a:t>
                          </a:r>
                          <a:r>
                            <a:rPr kumimoji="1" lang="ja-JP" altLang="en-US" sz="1400" dirty="0"/>
                            <a:t>缶洗浄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706000" r="-74528" b="-4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706000" r="-1282" b="-420000"/>
                          </a:stretch>
                        </a:blipFill>
                      </a:tcPr>
                    </a:tc>
                    <a:extLst>
                      <a:ext uri="{0D108BD9-81ED-4DB2-BD59-A6C34878D82A}">
                        <a16:rowId xmlns:a16="http://schemas.microsoft.com/office/drawing/2014/main" val="60105953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12BHBL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806000" r="-74528"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98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81218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RBBL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906000" r="-74528"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196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236530"/>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622" t="-1006000" r="-94388"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006000" r="-74528"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111879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622" t="-1106000" r="-94388"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106000" r="-74528"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F254FD94-EA4C-4E36-A793-21768EAE53A6}"/>
                  </a:ext>
                </a:extLst>
              </p:cNvPr>
              <p:cNvGraphicFramePr>
                <a:graphicFrameLocks noGrp="1"/>
              </p:cNvGraphicFramePr>
              <p:nvPr/>
            </p:nvGraphicFramePr>
            <p:xfrm>
              <a:off x="319054" y="3490997"/>
              <a:ext cx="5617886" cy="2743200"/>
            </p:xfrm>
            <a:graphic>
              <a:graphicData uri="http://schemas.openxmlformats.org/drawingml/2006/table">
                <a:tbl>
                  <a:tblPr firstRow="1" bandRow="1">
                    <a:tableStyleId>{5C22544A-7EE6-4342-B048-85BDC9FD1C3A}</a:tableStyleId>
                  </a:tblPr>
                  <a:tblGrid>
                    <a:gridCol w="945738">
                      <a:extLst>
                        <a:ext uri="{9D8B030D-6E8A-4147-A177-3AD203B41FA5}">
                          <a16:colId xmlns:a16="http://schemas.microsoft.com/office/drawing/2014/main" val="877603209"/>
                        </a:ext>
                      </a:extLst>
                    </a:gridCol>
                    <a:gridCol w="2277428">
                      <a:extLst>
                        <a:ext uri="{9D8B030D-6E8A-4147-A177-3AD203B41FA5}">
                          <a16:colId xmlns:a16="http://schemas.microsoft.com/office/drawing/2014/main" val="566987819"/>
                        </a:ext>
                      </a:extLst>
                    </a:gridCol>
                    <a:gridCol w="1435467">
                      <a:extLst>
                        <a:ext uri="{9D8B030D-6E8A-4147-A177-3AD203B41FA5}">
                          <a16:colId xmlns:a16="http://schemas.microsoft.com/office/drawing/2014/main" val="2390857477"/>
                        </a:ext>
                      </a:extLst>
                    </a:gridCol>
                    <a:gridCol w="959253">
                      <a:extLst>
                        <a:ext uri="{9D8B030D-6E8A-4147-A177-3AD203B41FA5}">
                          <a16:colId xmlns:a16="http://schemas.microsoft.com/office/drawing/2014/main" val="1496938295"/>
                        </a:ext>
                      </a:extLst>
                    </a:gridCol>
                  </a:tblGrid>
                  <a:tr h="17894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0" dirty="0" smtClean="0">
                                    <a:uFill>
                                      <a:solidFill>
                                        <a:srgbClr val="FFC000"/>
                                      </a:solidFill>
                                    </a:uFill>
                                    <a:latin typeface="Cambria Math" panose="02040503050406030204" pitchFamily="18" charset="0"/>
                                  </a:rPr>
                                  <m:t>153</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178946">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178946">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Fac</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(Node)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392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560653"/>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Sto</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2985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137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1</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227</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−24</m:t>
                                </m:r>
                              </m:oMath>
                            </m:oMathPara>
                          </a14:m>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Choice>
        <mc:Fallback xmlns="">
          <p:graphicFrame>
            <p:nvGraphicFramePr>
              <p:cNvPr id="8" name="表 7">
                <a:extLst>
                  <a:ext uri="{FF2B5EF4-FFF2-40B4-BE49-F238E27FC236}">
                    <a16:creationId xmlns:a16="http://schemas.microsoft.com/office/drawing/2014/main" id="{F254FD94-EA4C-4E36-A793-21768EAE53A6}"/>
                  </a:ext>
                </a:extLst>
              </p:cNvPr>
              <p:cNvGraphicFramePr>
                <a:graphicFrameLocks noGrp="1"/>
              </p:cNvGraphicFramePr>
              <p:nvPr>
                <p:extLst>
                  <p:ext uri="{D42A27DB-BD31-4B8C-83A1-F6EECF244321}">
                    <p14:modId xmlns:p14="http://schemas.microsoft.com/office/powerpoint/2010/main" val="2855133543"/>
                  </p:ext>
                </p:extLst>
              </p:nvPr>
            </p:nvGraphicFramePr>
            <p:xfrm>
              <a:off x="319054" y="3490997"/>
              <a:ext cx="5617886" cy="2743200"/>
            </p:xfrm>
            <a:graphic>
              <a:graphicData uri="http://schemas.openxmlformats.org/drawingml/2006/table">
                <a:tbl>
                  <a:tblPr firstRow="1" bandRow="1">
                    <a:tableStyleId>{5C22544A-7EE6-4342-B048-85BDC9FD1C3A}</a:tableStyleId>
                  </a:tblPr>
                  <a:tblGrid>
                    <a:gridCol w="945738">
                      <a:extLst>
                        <a:ext uri="{9D8B030D-6E8A-4147-A177-3AD203B41FA5}">
                          <a16:colId xmlns:a16="http://schemas.microsoft.com/office/drawing/2014/main" val="877603209"/>
                        </a:ext>
                      </a:extLst>
                    </a:gridCol>
                    <a:gridCol w="2277428">
                      <a:extLst>
                        <a:ext uri="{9D8B030D-6E8A-4147-A177-3AD203B41FA5}">
                          <a16:colId xmlns:a16="http://schemas.microsoft.com/office/drawing/2014/main" val="566987819"/>
                        </a:ext>
                      </a:extLst>
                    </a:gridCol>
                    <a:gridCol w="1435467">
                      <a:extLst>
                        <a:ext uri="{9D8B030D-6E8A-4147-A177-3AD203B41FA5}">
                          <a16:colId xmlns:a16="http://schemas.microsoft.com/office/drawing/2014/main" val="2390857477"/>
                        </a:ext>
                      </a:extLst>
                    </a:gridCol>
                    <a:gridCol w="959253">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102000" r="-67373" b="-722000"/>
                          </a:stretch>
                        </a:blip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304800">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202000" r="-67373" b="-6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304800">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302000" r="-67373" b="-5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Fac</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394118" r="-67373"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(Node)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504000" r="-67373"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392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56065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Sto</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604000" r="-67373"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704000" r="-67373"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41711" t="-804000" r="-105615"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804000" r="-67373"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Fallback>
      </mc:AlternateContent>
      <p:sp>
        <p:nvSpPr>
          <p:cNvPr id="9" name="テキスト ボックス 8">
            <a:extLst>
              <a:ext uri="{FF2B5EF4-FFF2-40B4-BE49-F238E27FC236}">
                <a16:creationId xmlns:a16="http://schemas.microsoft.com/office/drawing/2014/main" id="{CA2FDE93-4FF0-4E0E-82E0-4E83DBE58C49}"/>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2422321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問題規模：冗長制約条件・変数削減</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連続変数</a:t>
            </a:r>
            <a:r>
              <a:rPr lang="en-US" altLang="ja-JP" dirty="0"/>
              <a:t>2,500</a:t>
            </a:r>
            <a:r>
              <a:rPr lang="ja-JP" altLang="en-US" dirty="0" err="1"/>
              <a:t>、</a:t>
            </a:r>
            <a:r>
              <a:rPr lang="ja-JP" altLang="en-US" dirty="0"/>
              <a:t>バイナリ変数</a:t>
            </a:r>
            <a:r>
              <a:rPr lang="en-US" altLang="ja-JP" dirty="0"/>
              <a:t>0</a:t>
            </a:r>
            <a:r>
              <a:rPr lang="ja-JP" altLang="en-US" dirty="0" err="1"/>
              <a:t>、</a:t>
            </a:r>
            <a:r>
              <a:rPr lang="ja-JP" altLang="en-US" dirty="0"/>
              <a:t>制約</a:t>
            </a:r>
            <a:r>
              <a:rPr lang="en-US" altLang="ja-JP" dirty="0"/>
              <a:t>8,300</a:t>
            </a:r>
            <a:r>
              <a:rPr lang="ja-JP" altLang="en-US" dirty="0"/>
              <a:t>になった</a:t>
            </a:r>
            <a:endParaRPr lang="en-US" altLang="ja-JP"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10C1416E-88B3-44DC-982F-77D96487C66D}"/>
                  </a:ext>
                </a:extLst>
              </p:cNvPr>
              <p:cNvGraphicFramePr>
                <a:graphicFrameLocks noGrp="1"/>
              </p:cNvGraphicFramePr>
              <p:nvPr/>
            </p:nvGraphicFramePr>
            <p:xfrm>
              <a:off x="1027033" y="2898391"/>
              <a:ext cx="10127263" cy="2987040"/>
            </p:xfrm>
            <a:graphic>
              <a:graphicData uri="http://schemas.openxmlformats.org/drawingml/2006/table">
                <a:tbl>
                  <a:tblPr firstRow="1" bandRow="1">
                    <a:tableStyleId>{5C22544A-7EE6-4342-B048-85BDC9FD1C3A}</a:tableStyleId>
                  </a:tblPr>
                  <a:tblGrid>
                    <a:gridCol w="1287904">
                      <a:extLst>
                        <a:ext uri="{9D8B030D-6E8A-4147-A177-3AD203B41FA5}">
                          <a16:colId xmlns:a16="http://schemas.microsoft.com/office/drawing/2014/main" val="1988198529"/>
                        </a:ext>
                      </a:extLst>
                    </a:gridCol>
                    <a:gridCol w="2222339">
                      <a:extLst>
                        <a:ext uri="{9D8B030D-6E8A-4147-A177-3AD203B41FA5}">
                          <a16:colId xmlns:a16="http://schemas.microsoft.com/office/drawing/2014/main" val="566987819"/>
                        </a:ext>
                      </a:extLst>
                    </a:gridCol>
                    <a:gridCol w="1307939">
                      <a:extLst>
                        <a:ext uri="{9D8B030D-6E8A-4147-A177-3AD203B41FA5}">
                          <a16:colId xmlns:a16="http://schemas.microsoft.com/office/drawing/2014/main" val="1496938295"/>
                        </a:ext>
                      </a:extLst>
                    </a:gridCol>
                    <a:gridCol w="902826">
                      <a:extLst>
                        <a:ext uri="{9D8B030D-6E8A-4147-A177-3AD203B41FA5}">
                          <a16:colId xmlns:a16="http://schemas.microsoft.com/office/drawing/2014/main" val="1950063829"/>
                        </a:ext>
                      </a:extLst>
                    </a:gridCol>
                    <a:gridCol w="1435260">
                      <a:extLst>
                        <a:ext uri="{9D8B030D-6E8A-4147-A177-3AD203B41FA5}">
                          <a16:colId xmlns:a16="http://schemas.microsoft.com/office/drawing/2014/main" val="3976106946"/>
                        </a:ext>
                      </a:extLst>
                    </a:gridCol>
                    <a:gridCol w="833377">
                      <a:extLst>
                        <a:ext uri="{9D8B030D-6E8A-4147-A177-3AD203B41FA5}">
                          <a16:colId xmlns:a16="http://schemas.microsoft.com/office/drawing/2014/main" val="736059699"/>
                        </a:ext>
                      </a:extLst>
                    </a:gridCol>
                    <a:gridCol w="1314776">
                      <a:extLst>
                        <a:ext uri="{9D8B030D-6E8A-4147-A177-3AD203B41FA5}">
                          <a16:colId xmlns:a16="http://schemas.microsoft.com/office/drawing/2014/main" val="2743547498"/>
                        </a:ext>
                      </a:extLst>
                    </a:gridCol>
                    <a:gridCol w="822842">
                      <a:extLst>
                        <a:ext uri="{9D8B030D-6E8A-4147-A177-3AD203B41FA5}">
                          <a16:colId xmlns:a16="http://schemas.microsoft.com/office/drawing/2014/main" val="349640828"/>
                        </a:ext>
                      </a:extLst>
                    </a:gridCol>
                  </a:tblGrid>
                  <a:tr h="222227">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kumimoji="1" lang="ja-JP" altLang="en-US" sz="12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22227">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246919">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246919">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18</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0" dirty="0" smtClean="0">
                                    <a:uFill>
                                      <a:solidFill>
                                        <a:srgbClr val="FFC000"/>
                                      </a:solidFill>
                                    </a:uFill>
                                    <a:latin typeface="Cambria Math" panose="02040503050406030204" pitchFamily="18" charset="0"/>
                                  </a:rPr>
                                  <m:t>153</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90</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63</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3,087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445553"/>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787639"/>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1</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227</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−24</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140</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−24</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6,836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87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𝑀</m:t>
                              </m:r>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256</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169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87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Choice>
        <mc:Fallback xmlns="">
          <p:graphicFrame>
            <p:nvGraphicFramePr>
              <p:cNvPr id="9" name="表 8">
                <a:extLst>
                  <a:ext uri="{FF2B5EF4-FFF2-40B4-BE49-F238E27FC236}">
                    <a16:creationId xmlns:a16="http://schemas.microsoft.com/office/drawing/2014/main" id="{10C1416E-88B3-44DC-982F-77D96487C66D}"/>
                  </a:ext>
                </a:extLst>
              </p:cNvPr>
              <p:cNvGraphicFramePr>
                <a:graphicFrameLocks noGrp="1"/>
              </p:cNvGraphicFramePr>
              <p:nvPr>
                <p:extLst>
                  <p:ext uri="{D42A27DB-BD31-4B8C-83A1-F6EECF244321}">
                    <p14:modId xmlns:p14="http://schemas.microsoft.com/office/powerpoint/2010/main" val="733343669"/>
                  </p:ext>
                </p:extLst>
              </p:nvPr>
            </p:nvGraphicFramePr>
            <p:xfrm>
              <a:off x="1027033" y="2898391"/>
              <a:ext cx="10127263" cy="2987040"/>
            </p:xfrm>
            <a:graphic>
              <a:graphicData uri="http://schemas.openxmlformats.org/drawingml/2006/table">
                <a:tbl>
                  <a:tblPr firstRow="1" bandRow="1">
                    <a:tableStyleId>{5C22544A-7EE6-4342-B048-85BDC9FD1C3A}</a:tableStyleId>
                  </a:tblPr>
                  <a:tblGrid>
                    <a:gridCol w="1287904">
                      <a:extLst>
                        <a:ext uri="{9D8B030D-6E8A-4147-A177-3AD203B41FA5}">
                          <a16:colId xmlns:a16="http://schemas.microsoft.com/office/drawing/2014/main" val="1988198529"/>
                        </a:ext>
                      </a:extLst>
                    </a:gridCol>
                    <a:gridCol w="2222339">
                      <a:extLst>
                        <a:ext uri="{9D8B030D-6E8A-4147-A177-3AD203B41FA5}">
                          <a16:colId xmlns:a16="http://schemas.microsoft.com/office/drawing/2014/main" val="566987819"/>
                        </a:ext>
                      </a:extLst>
                    </a:gridCol>
                    <a:gridCol w="1307939">
                      <a:extLst>
                        <a:ext uri="{9D8B030D-6E8A-4147-A177-3AD203B41FA5}">
                          <a16:colId xmlns:a16="http://schemas.microsoft.com/office/drawing/2014/main" val="1496938295"/>
                        </a:ext>
                      </a:extLst>
                    </a:gridCol>
                    <a:gridCol w="902826">
                      <a:extLst>
                        <a:ext uri="{9D8B030D-6E8A-4147-A177-3AD203B41FA5}">
                          <a16:colId xmlns:a16="http://schemas.microsoft.com/office/drawing/2014/main" val="1950063829"/>
                        </a:ext>
                      </a:extLst>
                    </a:gridCol>
                    <a:gridCol w="1435260">
                      <a:extLst>
                        <a:ext uri="{9D8B030D-6E8A-4147-A177-3AD203B41FA5}">
                          <a16:colId xmlns:a16="http://schemas.microsoft.com/office/drawing/2014/main" val="3976106946"/>
                        </a:ext>
                      </a:extLst>
                    </a:gridCol>
                    <a:gridCol w="833377">
                      <a:extLst>
                        <a:ext uri="{9D8B030D-6E8A-4147-A177-3AD203B41FA5}">
                          <a16:colId xmlns:a16="http://schemas.microsoft.com/office/drawing/2014/main" val="736059699"/>
                        </a:ext>
                      </a:extLst>
                    </a:gridCol>
                    <a:gridCol w="1314776">
                      <a:extLst>
                        <a:ext uri="{9D8B030D-6E8A-4147-A177-3AD203B41FA5}">
                          <a16:colId xmlns:a16="http://schemas.microsoft.com/office/drawing/2014/main" val="2743547498"/>
                        </a:ext>
                      </a:extLst>
                    </a:gridCol>
                    <a:gridCol w="822842">
                      <a:extLst>
                        <a:ext uri="{9D8B030D-6E8A-4147-A177-3AD203B41FA5}">
                          <a16:colId xmlns:a16="http://schemas.microsoft.com/office/drawing/2014/main" val="349640828"/>
                        </a:ext>
                      </a:extLst>
                    </a:gridCol>
                  </a:tblGrid>
                  <a:tr h="27432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kumimoji="1" lang="ja-JP" altLang="en-US" sz="12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7432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182000" r="-298082" b="-7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182000" r="-406047" b="-722000"/>
                          </a:stretch>
                        </a:blip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182000" r="-208511" b="-7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182000" r="-63426" b="-7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282000" r="-298082" b="-6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282000" r="-406047" b="-622000"/>
                          </a:stretch>
                        </a:blip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282000" r="-208511" b="-622000"/>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282000" r="-63426" b="-6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382000" r="-406047" b="-522000"/>
                          </a:stretch>
                        </a:blip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382000" r="-208511" b="-522000"/>
                          </a:stretch>
                        </a:blip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382000" r="-63426" b="-522000"/>
                          </a:stretch>
                        </a:blipFill>
                      </a:tcPr>
                    </a:tc>
                    <a:tc>
                      <a:txBody>
                        <a:bodyPr/>
                        <a:lstStyle/>
                        <a:p>
                          <a:pPr algn="r"/>
                          <a:r>
                            <a:rPr kumimoji="1" lang="en-US" altLang="ja-JP" sz="1400" dirty="0">
                              <a:solidFill>
                                <a:schemeClr val="tx1"/>
                              </a:solidFill>
                            </a:rPr>
                            <a:t>3,087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472549" r="-406047"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472549" r="-208511" b="-41176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472549" r="-63426"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584000" r="-406047"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584000" r="-208511" b="-320000"/>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584000" r="-63426"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44555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684000" r="-406047"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684000" r="-208511"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78763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784000" r="-298082"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784000" r="-406047"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784000" r="-208511"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6,836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784000" r="-63426"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884000" r="-298082"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884000" r="-406047"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884000" r="-208511"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884000" r="-63426"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Fallback>
      </mc:AlternateContent>
      <p:graphicFrame>
        <p:nvGraphicFramePr>
          <p:cNvPr id="10" name="表 9">
            <a:extLst>
              <a:ext uri="{FF2B5EF4-FFF2-40B4-BE49-F238E27FC236}">
                <a16:creationId xmlns:a16="http://schemas.microsoft.com/office/drawing/2014/main" id="{13632C35-3236-4C8D-B980-E0A9C0A9CEC3}"/>
              </a:ext>
            </a:extLst>
          </p:cNvPr>
          <p:cNvGraphicFramePr>
            <a:graphicFrameLocks noGrp="1"/>
          </p:cNvGraphicFramePr>
          <p:nvPr>
            <p:extLst>
              <p:ext uri="{D42A27DB-BD31-4B8C-83A1-F6EECF244321}">
                <p14:modId xmlns:p14="http://schemas.microsoft.com/office/powerpoint/2010/main" val="435821632"/>
              </p:ext>
            </p:extLst>
          </p:nvPr>
        </p:nvGraphicFramePr>
        <p:xfrm>
          <a:off x="1727975" y="1384589"/>
          <a:ext cx="8725378" cy="1371600"/>
        </p:xfrm>
        <a:graphic>
          <a:graphicData uri="http://schemas.openxmlformats.org/drawingml/2006/table">
            <a:tbl>
              <a:tblPr firstRow="1" bandRow="1">
                <a:tableStyleId>{5C22544A-7EE6-4342-B048-85BDC9FD1C3A}</a:tableStyleId>
              </a:tblPr>
              <a:tblGrid>
                <a:gridCol w="572773">
                  <a:extLst>
                    <a:ext uri="{9D8B030D-6E8A-4147-A177-3AD203B41FA5}">
                      <a16:colId xmlns:a16="http://schemas.microsoft.com/office/drawing/2014/main" val="566987819"/>
                    </a:ext>
                  </a:extLst>
                </a:gridCol>
                <a:gridCol w="3156155">
                  <a:extLst>
                    <a:ext uri="{9D8B030D-6E8A-4147-A177-3AD203B41FA5}">
                      <a16:colId xmlns:a16="http://schemas.microsoft.com/office/drawing/2014/main" val="1826170553"/>
                    </a:ext>
                  </a:extLst>
                </a:gridCol>
                <a:gridCol w="4996450">
                  <a:extLst>
                    <a:ext uri="{9D8B030D-6E8A-4147-A177-3AD203B41FA5}">
                      <a16:colId xmlns:a16="http://schemas.microsoft.com/office/drawing/2014/main" val="3973549205"/>
                    </a:ext>
                  </a:extLst>
                </a:gridCol>
              </a:tblGrid>
              <a:tr h="0">
                <a:tc>
                  <a:txBody>
                    <a:bodyPr/>
                    <a:lstStyle/>
                    <a:p>
                      <a:pPr algn="ctr"/>
                      <a:r>
                        <a:rPr kumimoji="1" lang="ja-JP" altLang="en-US" sz="12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200" dirty="0"/>
                        <a:t>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下限制約と非負制約は片方除外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51</a:t>
                      </a:r>
                      <a:r>
                        <a:rPr kumimoji="1" lang="ja-JP" altLang="en-US" sz="1200" dirty="0">
                          <a:solidFill>
                            <a:schemeClr val="tx1"/>
                          </a:solidFill>
                        </a:rPr>
                        <a:t>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r h="0">
                <a:tc>
                  <a:txBody>
                    <a:bodyPr/>
                    <a:lstStyle/>
                    <a:p>
                      <a:pPr algn="ctr"/>
                      <a:r>
                        <a:rPr kumimoji="1" lang="en-US" altLang="ja-JP" sz="1200" dirty="0"/>
                        <a:t>B</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実績固定される変数の上下限制約は除外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1900187"/>
                  </a:ext>
                </a:extLst>
              </a:tr>
              <a:tr h="0">
                <a:tc>
                  <a:txBody>
                    <a:bodyPr/>
                    <a:lstStyle/>
                    <a:p>
                      <a:pPr algn="ctr"/>
                      <a:r>
                        <a:rPr kumimoji="1" lang="en-US" altLang="ja-JP" sz="1200" dirty="0"/>
                        <a:t>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実績固定制約を除外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種類／バイナリ変数</a:t>
                      </a:r>
                      <a:r>
                        <a:rPr kumimoji="1" lang="en-US" altLang="ja-JP" sz="1200" dirty="0">
                          <a:solidFill>
                            <a:schemeClr val="tx1"/>
                          </a:solidFill>
                        </a:rPr>
                        <a:t>18</a:t>
                      </a:r>
                      <a:r>
                        <a:rPr kumimoji="1" lang="ja-JP" altLang="en-US" sz="1200" dirty="0">
                          <a:solidFill>
                            <a:schemeClr val="tx1"/>
                          </a:solidFill>
                        </a:rPr>
                        <a:t>種類全ステップ</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1029409"/>
                  </a:ext>
                </a:extLst>
              </a:tr>
              <a:tr h="0">
                <a:tc>
                  <a:txBody>
                    <a:bodyPr/>
                    <a:lstStyle/>
                    <a:p>
                      <a:pPr algn="ctr"/>
                      <a:r>
                        <a:rPr kumimoji="1" lang="en-US" altLang="ja-JP" sz="1200" dirty="0"/>
                        <a:t>E</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実績固定される変数を除外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種類／バイナリ変数</a:t>
                      </a:r>
                      <a:r>
                        <a:rPr kumimoji="1" lang="en-US" altLang="ja-JP" sz="1200" dirty="0">
                          <a:solidFill>
                            <a:schemeClr val="tx1"/>
                          </a:solidFill>
                        </a:rPr>
                        <a:t>18</a:t>
                      </a:r>
                      <a:r>
                        <a:rPr kumimoji="1" lang="ja-JP" altLang="en-US" sz="1200" dirty="0">
                          <a:solidFill>
                            <a:schemeClr val="tx1"/>
                          </a:solidFill>
                        </a:rPr>
                        <a:t>種類全ステップ</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25867"/>
                  </a:ext>
                </a:extLst>
              </a:tr>
            </a:tbl>
          </a:graphicData>
        </a:graphic>
      </p:graphicFrame>
      <p:sp>
        <p:nvSpPr>
          <p:cNvPr id="11" name="テキスト ボックス 10">
            <a:extLst>
              <a:ext uri="{FF2B5EF4-FFF2-40B4-BE49-F238E27FC236}">
                <a16:creationId xmlns:a16="http://schemas.microsoft.com/office/drawing/2014/main" id="{1D50468B-BEF4-4CBB-BE49-1B1D162F66C4}"/>
              </a:ext>
            </a:extLst>
          </p:cNvPr>
          <p:cNvSpPr txBox="1"/>
          <p:nvPr/>
        </p:nvSpPr>
        <p:spPr>
          <a:xfrm>
            <a:off x="7827937" y="5936996"/>
            <a:ext cx="1426255" cy="307777"/>
          </a:xfrm>
          <a:prstGeom prst="rect">
            <a:avLst/>
          </a:prstGeom>
          <a:solidFill>
            <a:schemeClr val="bg1"/>
          </a:solidFill>
        </p:spPr>
        <p:txBody>
          <a:bodyPr wrap="square" rtlCol="0">
            <a:spAutoFit/>
          </a:bodyPr>
          <a:lstStyle/>
          <a:p>
            <a:r>
              <a:rPr lang="ja-JP" altLang="en-US" sz="1400" b="1" dirty="0"/>
              <a:t>元の約</a:t>
            </a:r>
            <a:r>
              <a:rPr lang="en-US" altLang="ja-JP" sz="1400" b="1" dirty="0"/>
              <a:t>34%</a:t>
            </a:r>
            <a:r>
              <a:rPr lang="ja-JP" altLang="en-US" sz="1400" b="1" dirty="0"/>
              <a:t>減</a:t>
            </a:r>
            <a:endParaRPr lang="en-US" altLang="ja-JP" sz="1400" b="1" dirty="0"/>
          </a:p>
        </p:txBody>
      </p:sp>
      <p:sp>
        <p:nvSpPr>
          <p:cNvPr id="12" name="テキスト ボックス 11">
            <a:extLst>
              <a:ext uri="{FF2B5EF4-FFF2-40B4-BE49-F238E27FC236}">
                <a16:creationId xmlns:a16="http://schemas.microsoft.com/office/drawing/2014/main" id="{34AED5C2-57FD-4919-AAA6-C86E245E2993}"/>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2089923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問題規模：冗長制約違反量削減</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制約違反量数は</a:t>
            </a:r>
            <a:r>
              <a:rPr lang="en-US" altLang="ja-JP" dirty="0"/>
              <a:t>8,300</a:t>
            </a:r>
            <a:r>
              <a:rPr lang="ja-JP" altLang="en-US" dirty="0"/>
              <a:t>から</a:t>
            </a:r>
            <a:r>
              <a:rPr lang="en-US" altLang="ja-JP" dirty="0"/>
              <a:t>5,700</a:t>
            </a:r>
            <a:r>
              <a:rPr lang="ja-JP" altLang="en-US" dirty="0"/>
              <a:t>になった</a:t>
            </a:r>
            <a:endParaRPr lang="en-US" altLang="ja-JP" dirty="0"/>
          </a:p>
        </p:txBody>
      </p:sp>
      <p:graphicFrame>
        <p:nvGraphicFramePr>
          <p:cNvPr id="12" name="表 11">
            <a:extLst>
              <a:ext uri="{FF2B5EF4-FFF2-40B4-BE49-F238E27FC236}">
                <a16:creationId xmlns:a16="http://schemas.microsoft.com/office/drawing/2014/main" id="{7A39972C-0F50-4989-AEDF-65ECB5704D95}"/>
              </a:ext>
            </a:extLst>
          </p:cNvPr>
          <p:cNvGraphicFramePr>
            <a:graphicFrameLocks noGrp="1"/>
          </p:cNvGraphicFramePr>
          <p:nvPr/>
        </p:nvGraphicFramePr>
        <p:xfrm>
          <a:off x="1481421" y="1784184"/>
          <a:ext cx="9363025" cy="609600"/>
        </p:xfrm>
        <a:graphic>
          <a:graphicData uri="http://schemas.openxmlformats.org/drawingml/2006/table">
            <a:tbl>
              <a:tblPr firstRow="1" bandRow="1">
                <a:tableStyleId>{5C22544A-7EE6-4342-B048-85BDC9FD1C3A}</a:tableStyleId>
              </a:tblPr>
              <a:tblGrid>
                <a:gridCol w="845082">
                  <a:extLst>
                    <a:ext uri="{9D8B030D-6E8A-4147-A177-3AD203B41FA5}">
                      <a16:colId xmlns:a16="http://schemas.microsoft.com/office/drawing/2014/main" val="566987819"/>
                    </a:ext>
                  </a:extLst>
                </a:gridCol>
                <a:gridCol w="5193091">
                  <a:extLst>
                    <a:ext uri="{9D8B030D-6E8A-4147-A177-3AD203B41FA5}">
                      <a16:colId xmlns:a16="http://schemas.microsoft.com/office/drawing/2014/main" val="1826170553"/>
                    </a:ext>
                  </a:extLst>
                </a:gridCol>
                <a:gridCol w="3324852">
                  <a:extLst>
                    <a:ext uri="{9D8B030D-6E8A-4147-A177-3AD203B41FA5}">
                      <a16:colId xmlns:a16="http://schemas.microsoft.com/office/drawing/2014/main" val="3973549205"/>
                    </a:ext>
                  </a:extLst>
                </a:gridCol>
              </a:tblGrid>
              <a:tr h="0">
                <a:tc>
                  <a:txBody>
                    <a:bodyPr/>
                    <a:lstStyle/>
                    <a:p>
                      <a:pPr algn="ctr"/>
                      <a:r>
                        <a:rPr kumimoji="1" lang="ja-JP" altLang="en-US" sz="14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400" dirty="0"/>
                        <a:t>C</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挟み撃ち形式の制約に対応する違反量は、片側の違反量のみを採用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非負制約＋上下限制約、変動幅制約</a:t>
                      </a:r>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bl>
          </a:graphicData>
        </a:graphic>
      </p:graphicFrame>
      <p:sp>
        <p:nvSpPr>
          <p:cNvPr id="13" name="テキスト ボックス 12">
            <a:extLst>
              <a:ext uri="{FF2B5EF4-FFF2-40B4-BE49-F238E27FC236}">
                <a16:creationId xmlns:a16="http://schemas.microsoft.com/office/drawing/2014/main" id="{A775BA7C-0851-4317-975B-6AE38537C45C}"/>
              </a:ext>
            </a:extLst>
          </p:cNvPr>
          <p:cNvSpPr txBox="1"/>
          <p:nvPr/>
        </p:nvSpPr>
        <p:spPr>
          <a:xfrm>
            <a:off x="7996976" y="5246132"/>
            <a:ext cx="1374383" cy="307777"/>
          </a:xfrm>
          <a:prstGeom prst="rect">
            <a:avLst/>
          </a:prstGeom>
          <a:noFill/>
        </p:spPr>
        <p:txBody>
          <a:bodyPr wrap="square" rtlCol="0">
            <a:spAutoFit/>
          </a:bodyPr>
          <a:lstStyle/>
          <a:p>
            <a:pPr algn="ctr"/>
            <a:r>
              <a:rPr lang="ja-JP" altLang="en-US" sz="1400" b="1" dirty="0"/>
              <a:t>元の約</a:t>
            </a:r>
            <a:r>
              <a:rPr lang="en-US" altLang="ja-JP" sz="1400" b="1" dirty="0"/>
              <a:t>55%</a:t>
            </a:r>
            <a:r>
              <a:rPr lang="ja-JP" altLang="en-US" sz="1400" b="1" dirty="0"/>
              <a:t>減</a:t>
            </a:r>
            <a:endParaRPr lang="en-US" altLang="ja-JP" sz="1400" b="1" dirty="0"/>
          </a:p>
        </p:txBody>
      </p:sp>
      <mc:AlternateContent xmlns:mc="http://schemas.openxmlformats.org/markup-compatibility/2006" xmlns:a14="http://schemas.microsoft.com/office/drawing/2010/main">
        <mc:Choice Requires="a14">
          <p:graphicFrame>
            <p:nvGraphicFramePr>
              <p:cNvPr id="14" name="表 13">
                <a:extLst>
                  <a:ext uri="{FF2B5EF4-FFF2-40B4-BE49-F238E27FC236}">
                    <a16:creationId xmlns:a16="http://schemas.microsoft.com/office/drawing/2014/main" id="{712D774B-84B6-4F3D-BE19-87539A3FA096}"/>
                  </a:ext>
                </a:extLst>
              </p:cNvPr>
              <p:cNvGraphicFramePr>
                <a:graphicFrameLocks noGrp="1"/>
              </p:cNvGraphicFramePr>
              <p:nvPr/>
            </p:nvGraphicFramePr>
            <p:xfrm>
              <a:off x="717046" y="3028379"/>
              <a:ext cx="10891777" cy="2133600"/>
            </p:xfrm>
            <a:graphic>
              <a:graphicData uri="http://schemas.openxmlformats.org/drawingml/2006/table">
                <a:tbl>
                  <a:tblPr firstRow="1" bandRow="1">
                    <a:tableStyleId>{5C22544A-7EE6-4342-B048-85BDC9FD1C3A}</a:tableStyleId>
                  </a:tblPr>
                  <a:tblGrid>
                    <a:gridCol w="1351612">
                      <a:extLst>
                        <a:ext uri="{9D8B030D-6E8A-4147-A177-3AD203B41FA5}">
                          <a16:colId xmlns:a16="http://schemas.microsoft.com/office/drawing/2014/main" val="147091389"/>
                        </a:ext>
                      </a:extLst>
                    </a:gridCol>
                    <a:gridCol w="2236540">
                      <a:extLst>
                        <a:ext uri="{9D8B030D-6E8A-4147-A177-3AD203B41FA5}">
                          <a16:colId xmlns:a16="http://schemas.microsoft.com/office/drawing/2014/main" val="566987819"/>
                        </a:ext>
                      </a:extLst>
                    </a:gridCol>
                    <a:gridCol w="1331088">
                      <a:extLst>
                        <a:ext uri="{9D8B030D-6E8A-4147-A177-3AD203B41FA5}">
                          <a16:colId xmlns:a16="http://schemas.microsoft.com/office/drawing/2014/main" val="1496938295"/>
                        </a:ext>
                      </a:extLst>
                    </a:gridCol>
                    <a:gridCol w="1169043">
                      <a:extLst>
                        <a:ext uri="{9D8B030D-6E8A-4147-A177-3AD203B41FA5}">
                          <a16:colId xmlns:a16="http://schemas.microsoft.com/office/drawing/2014/main" val="1950063829"/>
                        </a:ext>
                      </a:extLst>
                    </a:gridCol>
                    <a:gridCol w="1365813">
                      <a:extLst>
                        <a:ext uri="{9D8B030D-6E8A-4147-A177-3AD203B41FA5}">
                          <a16:colId xmlns:a16="http://schemas.microsoft.com/office/drawing/2014/main" val="3976106946"/>
                        </a:ext>
                      </a:extLst>
                    </a:gridCol>
                    <a:gridCol w="1088020">
                      <a:extLst>
                        <a:ext uri="{9D8B030D-6E8A-4147-A177-3AD203B41FA5}">
                          <a16:colId xmlns:a16="http://schemas.microsoft.com/office/drawing/2014/main" val="736059699"/>
                        </a:ext>
                      </a:extLst>
                    </a:gridCol>
                    <a:gridCol w="1358072">
                      <a:extLst>
                        <a:ext uri="{9D8B030D-6E8A-4147-A177-3AD203B41FA5}">
                          <a16:colId xmlns:a16="http://schemas.microsoft.com/office/drawing/2014/main" val="2743547498"/>
                        </a:ext>
                      </a:extLst>
                    </a:gridCol>
                    <a:gridCol w="991589">
                      <a:extLst>
                        <a:ext uri="{9D8B030D-6E8A-4147-A177-3AD203B41FA5}">
                          <a16:colId xmlns:a16="http://schemas.microsoft.com/office/drawing/2014/main" val="349640828"/>
                        </a:ext>
                      </a:extLst>
                    </a:gridCol>
                  </a:tblGrid>
                  <a:tr h="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90</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45</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45</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68017"/>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169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116</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−20</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5,664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53</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−8</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2,589</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bl>
              </a:graphicData>
            </a:graphic>
          </p:graphicFrame>
        </mc:Choice>
        <mc:Fallback xmlns="">
          <p:graphicFrame>
            <p:nvGraphicFramePr>
              <p:cNvPr id="14" name="表 13">
                <a:extLst>
                  <a:ext uri="{FF2B5EF4-FFF2-40B4-BE49-F238E27FC236}">
                    <a16:creationId xmlns:a16="http://schemas.microsoft.com/office/drawing/2014/main" id="{712D774B-84B6-4F3D-BE19-87539A3FA096}"/>
                  </a:ext>
                </a:extLst>
              </p:cNvPr>
              <p:cNvGraphicFramePr>
                <a:graphicFrameLocks noGrp="1"/>
              </p:cNvGraphicFramePr>
              <p:nvPr>
                <p:extLst>
                  <p:ext uri="{D42A27DB-BD31-4B8C-83A1-F6EECF244321}">
                    <p14:modId xmlns:p14="http://schemas.microsoft.com/office/powerpoint/2010/main" val="2547942840"/>
                  </p:ext>
                </p:extLst>
              </p:nvPr>
            </p:nvGraphicFramePr>
            <p:xfrm>
              <a:off x="717046" y="3028379"/>
              <a:ext cx="10891777" cy="2133600"/>
            </p:xfrm>
            <a:graphic>
              <a:graphicData uri="http://schemas.openxmlformats.org/drawingml/2006/table">
                <a:tbl>
                  <a:tblPr firstRow="1" bandRow="1">
                    <a:tableStyleId>{5C22544A-7EE6-4342-B048-85BDC9FD1C3A}</a:tableStyleId>
                  </a:tblPr>
                  <a:tblGrid>
                    <a:gridCol w="1351612">
                      <a:extLst>
                        <a:ext uri="{9D8B030D-6E8A-4147-A177-3AD203B41FA5}">
                          <a16:colId xmlns:a16="http://schemas.microsoft.com/office/drawing/2014/main" val="147091389"/>
                        </a:ext>
                      </a:extLst>
                    </a:gridCol>
                    <a:gridCol w="2236540">
                      <a:extLst>
                        <a:ext uri="{9D8B030D-6E8A-4147-A177-3AD203B41FA5}">
                          <a16:colId xmlns:a16="http://schemas.microsoft.com/office/drawing/2014/main" val="566987819"/>
                        </a:ext>
                      </a:extLst>
                    </a:gridCol>
                    <a:gridCol w="1331088">
                      <a:extLst>
                        <a:ext uri="{9D8B030D-6E8A-4147-A177-3AD203B41FA5}">
                          <a16:colId xmlns:a16="http://schemas.microsoft.com/office/drawing/2014/main" val="1496938295"/>
                        </a:ext>
                      </a:extLst>
                    </a:gridCol>
                    <a:gridCol w="1169043">
                      <a:extLst>
                        <a:ext uri="{9D8B030D-6E8A-4147-A177-3AD203B41FA5}">
                          <a16:colId xmlns:a16="http://schemas.microsoft.com/office/drawing/2014/main" val="1950063829"/>
                        </a:ext>
                      </a:extLst>
                    </a:gridCol>
                    <a:gridCol w="1365813">
                      <a:extLst>
                        <a:ext uri="{9D8B030D-6E8A-4147-A177-3AD203B41FA5}">
                          <a16:colId xmlns:a16="http://schemas.microsoft.com/office/drawing/2014/main" val="3976106946"/>
                        </a:ext>
                      </a:extLst>
                    </a:gridCol>
                    <a:gridCol w="1088020">
                      <a:extLst>
                        <a:ext uri="{9D8B030D-6E8A-4147-A177-3AD203B41FA5}">
                          <a16:colId xmlns:a16="http://schemas.microsoft.com/office/drawing/2014/main" val="736059699"/>
                        </a:ext>
                      </a:extLst>
                    </a:gridCol>
                    <a:gridCol w="1358072">
                      <a:extLst>
                        <a:ext uri="{9D8B030D-6E8A-4147-A177-3AD203B41FA5}">
                          <a16:colId xmlns:a16="http://schemas.microsoft.com/office/drawing/2014/main" val="2743547498"/>
                        </a:ext>
                      </a:extLst>
                    </a:gridCol>
                    <a:gridCol w="991589">
                      <a:extLst>
                        <a:ext uri="{9D8B030D-6E8A-4147-A177-3AD203B41FA5}">
                          <a16:colId xmlns:a16="http://schemas.microsoft.com/office/drawing/2014/main" val="349640828"/>
                        </a:ext>
                      </a:extLst>
                    </a:gridCol>
                  </a:tblGrid>
                  <a:tr h="30480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0480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63" t="-202000" r="-327248" b="-4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202000" r="-448402" b="-4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202000" r="-251556" b="-4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63" t="-296078" r="-327248" b="-31372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296078" r="-448402" b="-31372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296078" r="-251556" b="-31372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404000" r="-448402" b="-220000"/>
                          </a:stretch>
                        </a:blip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404000" r="-251556" b="-220000"/>
                          </a:stretch>
                        </a:blip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404000" r="-73991" b="-220000"/>
                          </a:stretch>
                        </a:blip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504000" r="-448402"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504000" r="-251556"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504000" r="-73991"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68017"/>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604000" r="-448402"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604000" r="-251556"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5,664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604000" r="-73991" b="-20000"/>
                          </a:stretch>
                        </a:blipFill>
                      </a:tcPr>
                    </a:tc>
                    <a:tc>
                      <a:txBody>
                        <a:bodyPr/>
                        <a:lstStyle/>
                        <a:p>
                          <a:pPr algn="r"/>
                          <a:r>
                            <a:rPr kumimoji="1" lang="en-US" altLang="ja-JP" sz="1400" dirty="0">
                              <a:solidFill>
                                <a:schemeClr val="tx1"/>
                              </a:solidFill>
                            </a:rPr>
                            <a:t>2,589</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bl>
              </a:graphicData>
            </a:graphic>
          </p:graphicFrame>
        </mc:Fallback>
      </mc:AlternateContent>
      <p:sp>
        <p:nvSpPr>
          <p:cNvPr id="9" name="テキスト ボックス 8">
            <a:extLst>
              <a:ext uri="{FF2B5EF4-FFF2-40B4-BE49-F238E27FC236}">
                <a16:creationId xmlns:a16="http://schemas.microsoft.com/office/drawing/2014/main" id="{98969C80-EDC2-44D2-925F-FA585962B9D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324502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概要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2356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昨年開発したアルゴリズムについて追加検証を実施し、開発目標に未到達であることと、次の課題を明らかにした。</a:t>
            </a:r>
            <a:endParaRPr lang="en-US" altLang="ja-JP" dirty="0"/>
          </a:p>
          <a:p>
            <a:pPr>
              <a:defRPr/>
            </a:pPr>
            <a:r>
              <a:rPr lang="ja-JP" altLang="en-US" sz="2800" dirty="0"/>
              <a:t>問題定式化テクニックを確立し、真に必要な問題規模を見積もり直し、より現実的な開発目標に修正した。</a:t>
            </a:r>
            <a:endParaRPr lang="en-US" altLang="ja-JP" sz="2800" dirty="0"/>
          </a:p>
          <a:p>
            <a:pPr>
              <a:defRPr/>
            </a:pPr>
            <a:r>
              <a:rPr lang="ja-JP" altLang="en-US" sz="2800" dirty="0"/>
              <a:t>アルゴリズム検討と検証を進め、一部成果を外部発表した。</a:t>
            </a:r>
            <a:endParaRPr lang="en-US" altLang="ja-JP" sz="28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Tree>
    <p:extLst>
      <p:ext uri="{BB962C8B-B14F-4D97-AF65-F5344CB8AC3E}">
        <p14:creationId xmlns:p14="http://schemas.microsoft.com/office/powerpoint/2010/main" val="3410361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問題規模まとめ</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変数</a:t>
            </a:r>
            <a:r>
              <a:rPr lang="en-US" altLang="ja-JP" dirty="0"/>
              <a:t>2,500</a:t>
            </a:r>
            <a:r>
              <a:rPr lang="ja-JP" altLang="en-US" dirty="0"/>
              <a:t>個、制約数</a:t>
            </a:r>
            <a:r>
              <a:rPr lang="en-US" altLang="ja-JP" dirty="0"/>
              <a:t>8,300</a:t>
            </a:r>
            <a:r>
              <a:rPr lang="ja-JP" altLang="en-US" dirty="0"/>
              <a:t>個、制約違反量</a:t>
            </a:r>
            <a:r>
              <a:rPr lang="en-US" altLang="ja-JP" dirty="0"/>
              <a:t>5,700</a:t>
            </a:r>
            <a:r>
              <a:rPr lang="ja-JP" altLang="en-US" dirty="0"/>
              <a:t>個ぐらいの規模になりそう</a:t>
            </a:r>
            <a:endParaRPr lang="en-US" altLang="ja-JP"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4D6CF3BA-7F09-41DE-A5E0-34BE2C7258FC}"/>
                  </a:ext>
                </a:extLst>
              </p:cNvPr>
              <p:cNvGraphicFramePr>
                <a:graphicFrameLocks noGrp="1"/>
              </p:cNvGraphicFramePr>
              <p:nvPr/>
            </p:nvGraphicFramePr>
            <p:xfrm>
              <a:off x="998173" y="1386349"/>
              <a:ext cx="10379650" cy="4815840"/>
            </p:xfrm>
            <a:graphic>
              <a:graphicData uri="http://schemas.openxmlformats.org/drawingml/2006/table">
                <a:tbl>
                  <a:tblPr firstRow="1" bandRow="1">
                    <a:tableStyleId>{5C22544A-7EE6-4342-B048-85BDC9FD1C3A}</a:tableStyleId>
                  </a:tblPr>
                  <a:tblGrid>
                    <a:gridCol w="1135625">
                      <a:extLst>
                        <a:ext uri="{9D8B030D-6E8A-4147-A177-3AD203B41FA5}">
                          <a16:colId xmlns:a16="http://schemas.microsoft.com/office/drawing/2014/main" val="3809928194"/>
                        </a:ext>
                      </a:extLst>
                    </a:gridCol>
                    <a:gridCol w="2264873">
                      <a:extLst>
                        <a:ext uri="{9D8B030D-6E8A-4147-A177-3AD203B41FA5}">
                          <a16:colId xmlns:a16="http://schemas.microsoft.com/office/drawing/2014/main" val="566987819"/>
                        </a:ext>
                      </a:extLst>
                    </a:gridCol>
                    <a:gridCol w="1163192">
                      <a:extLst>
                        <a:ext uri="{9D8B030D-6E8A-4147-A177-3AD203B41FA5}">
                          <a16:colId xmlns:a16="http://schemas.microsoft.com/office/drawing/2014/main" val="1826170553"/>
                        </a:ext>
                      </a:extLst>
                    </a:gridCol>
                    <a:gridCol w="1163192">
                      <a:extLst>
                        <a:ext uri="{9D8B030D-6E8A-4147-A177-3AD203B41FA5}">
                          <a16:colId xmlns:a16="http://schemas.microsoft.com/office/drawing/2014/main" val="3966925308"/>
                        </a:ext>
                      </a:extLst>
                    </a:gridCol>
                    <a:gridCol w="1163192">
                      <a:extLst>
                        <a:ext uri="{9D8B030D-6E8A-4147-A177-3AD203B41FA5}">
                          <a16:colId xmlns:a16="http://schemas.microsoft.com/office/drawing/2014/main" val="1304805314"/>
                        </a:ext>
                      </a:extLst>
                    </a:gridCol>
                    <a:gridCol w="1163192">
                      <a:extLst>
                        <a:ext uri="{9D8B030D-6E8A-4147-A177-3AD203B41FA5}">
                          <a16:colId xmlns:a16="http://schemas.microsoft.com/office/drawing/2014/main" val="3572955736"/>
                        </a:ext>
                      </a:extLst>
                    </a:gridCol>
                    <a:gridCol w="1163192">
                      <a:extLst>
                        <a:ext uri="{9D8B030D-6E8A-4147-A177-3AD203B41FA5}">
                          <a16:colId xmlns:a16="http://schemas.microsoft.com/office/drawing/2014/main" val="1654343050"/>
                        </a:ext>
                      </a:extLst>
                    </a:gridCol>
                    <a:gridCol w="1163192">
                      <a:extLst>
                        <a:ext uri="{9D8B030D-6E8A-4147-A177-3AD203B41FA5}">
                          <a16:colId xmlns:a16="http://schemas.microsoft.com/office/drawing/2014/main" val="1544359279"/>
                        </a:ext>
                      </a:extLst>
                    </a:gridCol>
                  </a:tblGrid>
                  <a:tr h="138380">
                    <a:tc>
                      <a:txBody>
                        <a:bodyPr/>
                        <a:lstStyle/>
                        <a:p>
                          <a:pPr algn="ctr"/>
                          <a:r>
                            <a:rPr kumimoji="1" lang="ja-JP" altLang="en-US" sz="1400"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2-4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三重下水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石巻蒸解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尼崎</a:t>
                          </a:r>
                          <a:r>
                            <a:rPr kumimoji="1" lang="en-US" altLang="ja-JP" sz="1400" dirty="0"/>
                            <a:t>BTG</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三島回収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24542">
                    <a:tc rowSpan="12">
                      <a:txBody>
                        <a:bodyPr/>
                        <a:lstStyle/>
                        <a:p>
                          <a:r>
                            <a:rPr kumimoji="1" lang="ja-JP" altLang="en-US" sz="1200"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ステップ数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𝑇</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49</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124542">
                    <a:tc vMerge="1">
                      <a:txBody>
                        <a:bodyPr/>
                        <a:lstStyle/>
                        <a:p>
                          <a:endParaRPr kumimoji="1" lang="ja-JP" altLang="en-US"/>
                        </a:p>
                      </a:txBody>
                      <a:tcPr/>
                    </a:tc>
                    <a:tc>
                      <a:txBody>
                        <a:bodyPr/>
                        <a:lstStyle/>
                        <a:p>
                          <a:r>
                            <a:rPr lang="en-US" altLang="ja-JP" sz="1200" dirty="0">
                              <a:solidFill>
                                <a:schemeClr val="tx1"/>
                              </a:solidFill>
                            </a:rPr>
                            <a:t>Facility</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𝐹</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490734"/>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200" dirty="0">
                              <a:solidFill>
                                <a:schemeClr val="tx1"/>
                              </a:solidFill>
                            </a:rPr>
                            <a:t>Storage</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𝑆</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098124"/>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t>Node</a:t>
                          </a:r>
                          <a:r>
                            <a:rPr kumimoji="1" lang="ja-JP" altLang="en-US" sz="1200" dirty="0"/>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𝑁</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886364"/>
                      </a:ext>
                    </a:extLst>
                  </a:tr>
                  <a:tr h="124542">
                    <a:tc vMerge="1">
                      <a:txBody>
                        <a:bodyPr/>
                        <a:lstStyle/>
                        <a:p>
                          <a:endParaRPr kumimoji="1" lang="ja-JP" altLang="en-US"/>
                        </a:p>
                      </a:txBody>
                      <a:tcPr/>
                    </a:tc>
                    <a:tc>
                      <a:txBody>
                        <a:bodyPr/>
                        <a:lstStyle/>
                        <a:p>
                          <a:r>
                            <a:rPr lang="en-US" altLang="ja-JP" sz="1200" dirty="0">
                              <a:solidFill>
                                <a:schemeClr val="tx1"/>
                              </a:solidFill>
                            </a:rPr>
                            <a:t>Demand</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𝐷</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37145"/>
                      </a:ext>
                    </a:extLst>
                  </a:tr>
                  <a:tr h="124542">
                    <a:tc vMerge="1">
                      <a:txBody>
                        <a:bodyPr/>
                        <a:lstStyle/>
                        <a:p>
                          <a:endParaRPr kumimoji="1" lang="ja-JP" altLang="en-US"/>
                        </a:p>
                      </a:txBody>
                      <a:tcPr/>
                    </a:tc>
                    <a:tc>
                      <a:txBody>
                        <a:bodyPr/>
                        <a:lstStyle/>
                        <a:p>
                          <a:r>
                            <a:rPr lang="ja-JP" altLang="en-US" sz="1200" dirty="0">
                              <a:solidFill>
                                <a:schemeClr val="tx1"/>
                              </a:solidFill>
                            </a:rPr>
                            <a:t>各</a:t>
                          </a:r>
                          <a:r>
                            <a:rPr lang="en-US" altLang="ja-JP" sz="1200" dirty="0">
                              <a:solidFill>
                                <a:schemeClr val="tx1"/>
                              </a:solidFill>
                            </a:rPr>
                            <a:t>Facility</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b="0" i="1" smtClean="0">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𝐹</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 / 3 / 5 / 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396562"/>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各</a:t>
                          </a:r>
                          <a:r>
                            <a:rPr lang="en-US" altLang="ja-JP" sz="1200" dirty="0">
                              <a:solidFill>
                                <a:schemeClr val="tx1"/>
                              </a:solidFill>
                            </a:rPr>
                            <a:t>Storage</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i="1">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𝑆</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288326"/>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各</a:t>
                          </a:r>
                          <a:r>
                            <a:rPr lang="en-US" altLang="ja-JP" sz="1200" dirty="0">
                              <a:solidFill>
                                <a:schemeClr val="tx1"/>
                              </a:solidFill>
                            </a:rPr>
                            <a:t>Node</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i="1">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𝑁</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52542"/>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実績固定</a:t>
                          </a:r>
                          <a14:m>
                            <m:oMath xmlns:m="http://schemas.openxmlformats.org/officeDocument/2006/math">
                              <m:sSub>
                                <m:sSubPr>
                                  <m:ctrlPr>
                                    <a:rPr lang="en-US" altLang="ja-JP" sz="1200" i="1" dirty="0" smtClean="0">
                                      <a:uFill>
                                        <a:solidFill>
                                          <a:srgbClr val="FFC000"/>
                                        </a:solidFill>
                                      </a:uFill>
                                      <a:latin typeface="Cambria Math" panose="02040503050406030204" pitchFamily="18" charset="0"/>
                                    </a:rPr>
                                  </m:ctrlPr>
                                </m:sSubPr>
                                <m:e>
                                  <m:r>
                                    <a:rPr lang="en-US" altLang="ja-JP" sz="1200" i="1" dirty="0">
                                      <a:uFill>
                                        <a:solidFill>
                                          <a:srgbClr val="FFC000"/>
                                        </a:solidFill>
                                      </a:uFill>
                                      <a:latin typeface="Cambria Math" panose="02040503050406030204" pitchFamily="18" charset="0"/>
                                    </a:rPr>
                                    <m:t>𝑆𝑒𝑒𝑑</m:t>
                                  </m:r>
                                </m:e>
                                <m:sub>
                                  <m:r>
                                    <a:rPr lang="en-US" altLang="ja-JP" sz="1200" i="1">
                                      <a:uFill>
                                        <a:solidFill>
                                          <a:srgbClr val="FFC000"/>
                                        </a:solidFill>
                                      </a:uFill>
                                      <a:latin typeface="Cambria Math" panose="02040503050406030204" pitchFamily="18" charset="0"/>
                                      <a:ea typeface="Cambria Math" panose="02040503050406030204" pitchFamily="18" charset="0"/>
                                    </a:rPr>
                                    <m:t>ℝ</m:t>
                                  </m:r>
                                </m:sub>
                              </m:sSub>
                              <m:r>
                                <a:rPr lang="en-US" altLang="ja-JP" sz="1200" i="1">
                                  <a:uFill>
                                    <a:solidFill>
                                      <a:srgbClr val="FFC000"/>
                                    </a:solidFill>
                                  </a:uFill>
                                  <a:latin typeface="Cambria Math" panose="02040503050406030204" pitchFamily="18" charset="0"/>
                                  <a:ea typeface="Cambria Math" panose="02040503050406030204" pitchFamily="18" charset="0"/>
                                </a:rPr>
                                <m:t>,</m:t>
                              </m:r>
                              <m:sSub>
                                <m:sSubPr>
                                  <m:ctrlPr>
                                    <a:rPr lang="en-US" altLang="ja-JP" sz="1200" i="1" dirty="0">
                                      <a:uFill>
                                        <a:solidFill>
                                          <a:srgbClr val="FFC000"/>
                                        </a:solidFill>
                                      </a:uFill>
                                      <a:latin typeface="Cambria Math" panose="02040503050406030204" pitchFamily="18" charset="0"/>
                                    </a:rPr>
                                  </m:ctrlPr>
                                </m:sSubPr>
                                <m:e>
                                  <m:r>
                                    <a:rPr lang="en-US" altLang="ja-JP" sz="1200" i="1" dirty="0">
                                      <a:uFill>
                                        <a:solidFill>
                                          <a:srgbClr val="FFC000"/>
                                        </a:solidFill>
                                      </a:uFill>
                                      <a:latin typeface="Cambria Math" panose="02040503050406030204" pitchFamily="18" charset="0"/>
                                    </a:rPr>
                                    <m:t>𝑆𝑒𝑒𝑑</m:t>
                                  </m:r>
                                </m:e>
                                <m:sub>
                                  <m:r>
                                    <a:rPr lang="en-US" altLang="ja-JP" sz="1200" i="1">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r>
                            <a:rPr kumimoji="1" lang="ja-JP" altLang="en-US" sz="1200" dirty="0">
                              <a:solidFill>
                                <a:schemeClr val="tx1"/>
                              </a:solidFill>
                            </a:rPr>
                            <a:t>／</a:t>
                          </a: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11</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r>
                            <a:rPr kumimoji="1" lang="ja-JP" altLang="en-US" sz="1200" dirty="0">
                              <a:solidFill>
                                <a:schemeClr val="tx1"/>
                              </a:solidFill>
                            </a:rPr>
                            <a:t>／</a:t>
                          </a: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001109"/>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変動幅対象変数</a:t>
                          </a:r>
                          <a14:m>
                            <m:oMath xmlns:m="http://schemas.openxmlformats.org/officeDocument/2006/math">
                              <m:r>
                                <m:rPr>
                                  <m:sty m:val="p"/>
                                </m:rPr>
                                <a:rPr lang="en-US" altLang="ja-JP" sz="1200" i="1" dirty="0" smtClean="0">
                                  <a:uFill>
                                    <a:solidFill>
                                      <a:srgbClr val="FFC000"/>
                                    </a:solidFill>
                                  </a:uFill>
                                  <a:latin typeface="Cambria Math" panose="02040503050406030204" pitchFamily="18" charset="0"/>
                                </a:rPr>
                                <m:t>Δ</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293895"/>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起動・停止ペナルティ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353094"/>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最小運転・停止時間制約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161702"/>
                      </a:ext>
                    </a:extLst>
                  </a:tr>
                  <a:tr h="138380">
                    <a:tc rowSpan="2">
                      <a:txBody>
                        <a:bodyPr/>
                        <a:lstStyle/>
                        <a:p>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2,400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1,164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816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7382108"/>
                      </a:ext>
                    </a:extLst>
                  </a:tr>
                  <a:tr h="13838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96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57734933"/>
                      </a:ext>
                    </a:extLst>
                  </a:tr>
                  <a:tr h="138380">
                    <a:tc gridSpan="2">
                      <a:txBody>
                        <a:bodyPr/>
                        <a:lstStyle/>
                        <a:p>
                          <a:r>
                            <a:rPr kumimoji="1" lang="ja-JP" altLang="en-US" sz="1400" dirty="0"/>
                            <a:t>制約条件の合計数</a:t>
                          </a:r>
                          <a14:m>
                            <m:oMath xmlns:m="http://schemas.openxmlformats.org/officeDocument/2006/math">
                              <m:r>
                                <a:rPr kumimoji="1" lang="en-US" altLang="ja-JP" sz="1400" b="0" i="1" smtClean="0">
                                  <a:latin typeface="Cambria Math" panose="02040503050406030204" pitchFamily="18" charset="0"/>
                                </a:rPr>
                                <m:t>𝑀</m:t>
                              </m:r>
                            </m:oMath>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2,386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6,830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4,664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3,144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8,253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3286843"/>
                      </a:ext>
                    </a:extLst>
                  </a:tr>
                  <a:tr h="138380">
                    <a:tc gridSpan="2">
                      <a:txBody>
                        <a:bodyPr/>
                        <a:lstStyle/>
                        <a:p>
                          <a:r>
                            <a:rPr kumimoji="1" lang="ja-JP" altLang="en-US" sz="1400" dirty="0"/>
                            <a:t>制約違反量の合計数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t>1,150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1,242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3,782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5,664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4010410"/>
                      </a:ext>
                    </a:extLst>
                  </a:tr>
                </a:tbl>
              </a:graphicData>
            </a:graphic>
          </p:graphicFrame>
        </mc:Choice>
        <mc:Fallback xmlns="">
          <p:graphicFrame>
            <p:nvGraphicFramePr>
              <p:cNvPr id="16" name="表 15">
                <a:extLst>
                  <a:ext uri="{FF2B5EF4-FFF2-40B4-BE49-F238E27FC236}">
                    <a16:creationId xmlns:a16="http://schemas.microsoft.com/office/drawing/2014/main" id="{4D6CF3BA-7F09-41DE-A5E0-34BE2C7258FC}"/>
                  </a:ext>
                </a:extLst>
              </p:cNvPr>
              <p:cNvGraphicFramePr>
                <a:graphicFrameLocks noGrp="1"/>
              </p:cNvGraphicFramePr>
              <p:nvPr>
                <p:extLst>
                  <p:ext uri="{D42A27DB-BD31-4B8C-83A1-F6EECF244321}">
                    <p14:modId xmlns:p14="http://schemas.microsoft.com/office/powerpoint/2010/main" val="3181670725"/>
                  </p:ext>
                </p:extLst>
              </p:nvPr>
            </p:nvGraphicFramePr>
            <p:xfrm>
              <a:off x="998173" y="1386349"/>
              <a:ext cx="10379650" cy="4815840"/>
            </p:xfrm>
            <a:graphic>
              <a:graphicData uri="http://schemas.openxmlformats.org/drawingml/2006/table">
                <a:tbl>
                  <a:tblPr firstRow="1" bandRow="1">
                    <a:tableStyleId>{5C22544A-7EE6-4342-B048-85BDC9FD1C3A}</a:tableStyleId>
                  </a:tblPr>
                  <a:tblGrid>
                    <a:gridCol w="1135625">
                      <a:extLst>
                        <a:ext uri="{9D8B030D-6E8A-4147-A177-3AD203B41FA5}">
                          <a16:colId xmlns:a16="http://schemas.microsoft.com/office/drawing/2014/main" val="3809928194"/>
                        </a:ext>
                      </a:extLst>
                    </a:gridCol>
                    <a:gridCol w="2264873">
                      <a:extLst>
                        <a:ext uri="{9D8B030D-6E8A-4147-A177-3AD203B41FA5}">
                          <a16:colId xmlns:a16="http://schemas.microsoft.com/office/drawing/2014/main" val="566987819"/>
                        </a:ext>
                      </a:extLst>
                    </a:gridCol>
                    <a:gridCol w="1163192">
                      <a:extLst>
                        <a:ext uri="{9D8B030D-6E8A-4147-A177-3AD203B41FA5}">
                          <a16:colId xmlns:a16="http://schemas.microsoft.com/office/drawing/2014/main" val="1826170553"/>
                        </a:ext>
                      </a:extLst>
                    </a:gridCol>
                    <a:gridCol w="1163192">
                      <a:extLst>
                        <a:ext uri="{9D8B030D-6E8A-4147-A177-3AD203B41FA5}">
                          <a16:colId xmlns:a16="http://schemas.microsoft.com/office/drawing/2014/main" val="3966925308"/>
                        </a:ext>
                      </a:extLst>
                    </a:gridCol>
                    <a:gridCol w="1163192">
                      <a:extLst>
                        <a:ext uri="{9D8B030D-6E8A-4147-A177-3AD203B41FA5}">
                          <a16:colId xmlns:a16="http://schemas.microsoft.com/office/drawing/2014/main" val="1304805314"/>
                        </a:ext>
                      </a:extLst>
                    </a:gridCol>
                    <a:gridCol w="1163192">
                      <a:extLst>
                        <a:ext uri="{9D8B030D-6E8A-4147-A177-3AD203B41FA5}">
                          <a16:colId xmlns:a16="http://schemas.microsoft.com/office/drawing/2014/main" val="3572955736"/>
                        </a:ext>
                      </a:extLst>
                    </a:gridCol>
                    <a:gridCol w="1163192">
                      <a:extLst>
                        <a:ext uri="{9D8B030D-6E8A-4147-A177-3AD203B41FA5}">
                          <a16:colId xmlns:a16="http://schemas.microsoft.com/office/drawing/2014/main" val="1654343050"/>
                        </a:ext>
                      </a:extLst>
                    </a:gridCol>
                    <a:gridCol w="1163192">
                      <a:extLst>
                        <a:ext uri="{9D8B030D-6E8A-4147-A177-3AD203B41FA5}">
                          <a16:colId xmlns:a16="http://schemas.microsoft.com/office/drawing/2014/main" val="1544359279"/>
                        </a:ext>
                      </a:extLst>
                    </a:gridCol>
                  </a:tblGrid>
                  <a:tr h="304800">
                    <a:tc>
                      <a:txBody>
                        <a:bodyPr/>
                        <a:lstStyle/>
                        <a:p>
                          <a:pPr algn="ctr"/>
                          <a:r>
                            <a:rPr kumimoji="1" lang="ja-JP" altLang="en-US" sz="1400"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2-4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三重下水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石巻蒸解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尼崎</a:t>
                          </a:r>
                          <a:r>
                            <a:rPr kumimoji="1" lang="en-US" altLang="ja-JP" sz="1400" dirty="0"/>
                            <a:t>BTG</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三島回収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274320">
                    <a:tc rowSpan="12">
                      <a:txBody>
                        <a:bodyPr/>
                        <a:lstStyle/>
                        <a:p>
                          <a:r>
                            <a:rPr kumimoji="1" lang="ja-JP" altLang="en-US" sz="1200"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13333" r="-308602" b="-1568889"/>
                          </a:stretch>
                        </a:blip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49</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213333" r="-308602" b="-1468889"/>
                          </a:stretch>
                        </a:blip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490734"/>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313333" r="-308602" b="-13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098124"/>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413333" r="-308602" b="-1268889"/>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886364"/>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513333" r="-308602" b="-11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37145"/>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613333" r="-308602" b="-1068889"/>
                          </a:stretch>
                        </a:blip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 / 3 / 5 / 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396562"/>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713333" r="-308602" b="-9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288326"/>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795652" r="-308602" b="-847826"/>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52542"/>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915556" r="-308602" b="-766667"/>
                          </a:stretch>
                        </a:blip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r>
                            <a:rPr kumimoji="1" lang="ja-JP" altLang="en-US" sz="1200" dirty="0">
                              <a:solidFill>
                                <a:schemeClr val="tx1"/>
                              </a:solidFill>
                            </a:rPr>
                            <a:t>／</a:t>
                          </a: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11</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r>
                            <a:rPr kumimoji="1" lang="ja-JP" altLang="en-US" sz="1200" dirty="0">
                              <a:solidFill>
                                <a:schemeClr val="tx1"/>
                              </a:solidFill>
                            </a:rPr>
                            <a:t>／</a:t>
                          </a: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001109"/>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015556" r="-308602" b="-666667"/>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293895"/>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起動・停止ペナルティ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353094"/>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最小運転・停止時間制約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161702"/>
                      </a:ext>
                    </a:extLst>
                  </a:tr>
                  <a:tr h="304800">
                    <a:tc rowSpan="2">
                      <a:txBody>
                        <a:bodyPr/>
                        <a:lstStyle/>
                        <a:p>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184000" r="-308602" b="-320000"/>
                          </a:stretch>
                        </a:blip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2,400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1,164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816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7382108"/>
                      </a:ext>
                    </a:extLst>
                  </a:tr>
                  <a:tr h="30480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284000" r="-308602" b="-220000"/>
                          </a:stretch>
                        </a:blip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96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57734933"/>
                      </a:ext>
                    </a:extLst>
                  </a:tr>
                  <a:tr h="304800">
                    <a:tc gridSpan="2">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9" t="-1384000" r="-205735" b="-120000"/>
                          </a:stretch>
                        </a:blip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2,386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6,830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4,664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3,144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8,253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3286843"/>
                      </a:ext>
                    </a:extLst>
                  </a:tr>
                  <a:tr h="304800">
                    <a:tc gridSpan="2">
                      <a:txBody>
                        <a:bodyPr/>
                        <a:lstStyle/>
                        <a:p>
                          <a:r>
                            <a:rPr kumimoji="1" lang="ja-JP" altLang="en-US" sz="1400" dirty="0"/>
                            <a:t>制約違反量の合計数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t>1,150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1,242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3,782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5,664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4010410"/>
                      </a:ext>
                    </a:extLst>
                  </a:tr>
                </a:tbl>
              </a:graphicData>
            </a:graphic>
          </p:graphicFrame>
        </mc:Fallback>
      </mc:AlternateContent>
      <p:sp>
        <p:nvSpPr>
          <p:cNvPr id="7" name="テキスト ボックス 6">
            <a:extLst>
              <a:ext uri="{FF2B5EF4-FFF2-40B4-BE49-F238E27FC236}">
                <a16:creationId xmlns:a16="http://schemas.microsoft.com/office/drawing/2014/main" id="{7EEB3889-04D7-4FEB-925B-FEDBE5BA92B1}"/>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4009800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アプローチ</a:t>
            </a:r>
            <a:endParaRPr lang="en-US" dirty="0"/>
          </a:p>
        </p:txBody>
      </p:sp>
      <p:sp>
        <p:nvSpPr>
          <p:cNvPr id="38" name="四角形: 角を丸くする 37">
            <a:extLst>
              <a:ext uri="{FF2B5EF4-FFF2-40B4-BE49-F238E27FC236}">
                <a16:creationId xmlns:a16="http://schemas.microsoft.com/office/drawing/2014/main" id="{D0FA624F-1F86-41BE-82BF-0867D8AC9089}"/>
              </a:ext>
            </a:extLst>
          </p:cNvPr>
          <p:cNvSpPr/>
          <p:nvPr/>
        </p:nvSpPr>
        <p:spPr>
          <a:xfrm>
            <a:off x="1469985" y="2385179"/>
            <a:ext cx="5910137" cy="3093537"/>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6FCBFA2F-FBBD-4517-A68F-EA176320B6F6}"/>
              </a:ext>
            </a:extLst>
          </p:cNvPr>
          <p:cNvSpPr/>
          <p:nvPr/>
        </p:nvSpPr>
        <p:spPr>
          <a:xfrm>
            <a:off x="4719937" y="2448419"/>
            <a:ext cx="6079243" cy="309755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550A2F88-F2DD-40CE-917F-EFA6B11053DF}"/>
              </a:ext>
            </a:extLst>
          </p:cNvPr>
          <p:cNvSpPr/>
          <p:nvPr/>
        </p:nvSpPr>
        <p:spPr>
          <a:xfrm>
            <a:off x="1377387" y="1123833"/>
            <a:ext cx="9525965" cy="28265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B11838DE-7EE7-4273-A7B2-8C45E35EA56E}"/>
              </a:ext>
            </a:extLst>
          </p:cNvPr>
          <p:cNvSpPr txBox="1"/>
          <p:nvPr/>
        </p:nvSpPr>
        <p:spPr>
          <a:xfrm>
            <a:off x="4723428" y="4336047"/>
            <a:ext cx="2646878" cy="646331"/>
          </a:xfrm>
          <a:prstGeom prst="rect">
            <a:avLst/>
          </a:prstGeom>
          <a:noFill/>
        </p:spPr>
        <p:txBody>
          <a:bodyPr wrap="none" rtlCol="0">
            <a:spAutoFit/>
          </a:bodyPr>
          <a:lstStyle/>
          <a:p>
            <a:pPr algn="ctr"/>
            <a:r>
              <a:rPr kumimoji="1" lang="en-US" altLang="ja-JP" dirty="0"/>
              <a:t>DDMO</a:t>
            </a:r>
          </a:p>
          <a:p>
            <a:pPr algn="ctr"/>
            <a:r>
              <a:rPr kumimoji="1" lang="en-US" altLang="ja-JP" dirty="0"/>
              <a:t>(</a:t>
            </a:r>
            <a:r>
              <a:rPr kumimoji="1" lang="ja-JP" altLang="en-US" dirty="0"/>
              <a:t>線型・混合整数・有制約</a:t>
            </a:r>
            <a:r>
              <a:rPr kumimoji="1" lang="en-US" altLang="ja-JP" dirty="0"/>
              <a:t>)</a:t>
            </a:r>
          </a:p>
        </p:txBody>
      </p:sp>
      <p:sp>
        <p:nvSpPr>
          <p:cNvPr id="44" name="テキスト ボックス 43">
            <a:extLst>
              <a:ext uri="{FF2B5EF4-FFF2-40B4-BE49-F238E27FC236}">
                <a16:creationId xmlns:a16="http://schemas.microsoft.com/office/drawing/2014/main" id="{3511551E-7FC1-4543-B58B-AC4D883E574A}"/>
              </a:ext>
            </a:extLst>
          </p:cNvPr>
          <p:cNvSpPr txBox="1"/>
          <p:nvPr/>
        </p:nvSpPr>
        <p:spPr>
          <a:xfrm>
            <a:off x="2057545" y="2946303"/>
            <a:ext cx="2262158" cy="369332"/>
          </a:xfrm>
          <a:prstGeom prst="rect">
            <a:avLst/>
          </a:prstGeom>
          <a:noFill/>
        </p:spPr>
        <p:txBody>
          <a:bodyPr wrap="none" rtlCol="0">
            <a:spAutoFit/>
          </a:bodyPr>
          <a:lstStyle/>
          <a:p>
            <a:r>
              <a:rPr kumimoji="1" lang="ja-JP" altLang="en-US" b="1" dirty="0"/>
              <a:t>有制約大域的最適化</a:t>
            </a:r>
          </a:p>
        </p:txBody>
      </p:sp>
      <p:sp>
        <p:nvSpPr>
          <p:cNvPr id="45" name="角丸四角形 11">
            <a:extLst>
              <a:ext uri="{FF2B5EF4-FFF2-40B4-BE49-F238E27FC236}">
                <a16:creationId xmlns:a16="http://schemas.microsoft.com/office/drawing/2014/main" id="{6A053687-F846-4A9B-A484-972A048F24AD}"/>
              </a:ext>
            </a:extLst>
          </p:cNvPr>
          <p:cNvSpPr/>
          <p:nvPr/>
        </p:nvSpPr>
        <p:spPr>
          <a:xfrm>
            <a:off x="5132815" y="857096"/>
            <a:ext cx="1894705" cy="45352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非線型（非凸）</a:t>
            </a:r>
          </a:p>
        </p:txBody>
      </p:sp>
      <p:sp>
        <p:nvSpPr>
          <p:cNvPr id="46" name="角丸四角形 12">
            <a:extLst>
              <a:ext uri="{FF2B5EF4-FFF2-40B4-BE49-F238E27FC236}">
                <a16:creationId xmlns:a16="http://schemas.microsoft.com/office/drawing/2014/main" id="{755BF8A8-22AB-4E7A-819B-DE061F89F9E3}"/>
              </a:ext>
            </a:extLst>
          </p:cNvPr>
          <p:cNvSpPr/>
          <p:nvPr/>
        </p:nvSpPr>
        <p:spPr>
          <a:xfrm>
            <a:off x="3324136" y="5337075"/>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47" name="角丸四角形 13">
            <a:extLst>
              <a:ext uri="{FF2B5EF4-FFF2-40B4-BE49-F238E27FC236}">
                <a16:creationId xmlns:a16="http://schemas.microsoft.com/office/drawing/2014/main" id="{F7E6A5C5-EE87-4BEF-BAF5-7E058602DAA4}"/>
              </a:ext>
            </a:extLst>
          </p:cNvPr>
          <p:cNvSpPr/>
          <p:nvPr/>
        </p:nvSpPr>
        <p:spPr>
          <a:xfrm>
            <a:off x="7800622" y="5284835"/>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48" name="右矢印 1">
            <a:extLst>
              <a:ext uri="{FF2B5EF4-FFF2-40B4-BE49-F238E27FC236}">
                <a16:creationId xmlns:a16="http://schemas.microsoft.com/office/drawing/2014/main" id="{E52F31C2-1ED7-49AA-B9D0-3D23A96BE753}"/>
              </a:ext>
            </a:extLst>
          </p:cNvPr>
          <p:cNvSpPr/>
          <p:nvPr/>
        </p:nvSpPr>
        <p:spPr>
          <a:xfrm rot="10800000">
            <a:off x="7126942" y="2929482"/>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9" name="右矢印 21">
            <a:extLst>
              <a:ext uri="{FF2B5EF4-FFF2-40B4-BE49-F238E27FC236}">
                <a16:creationId xmlns:a16="http://schemas.microsoft.com/office/drawing/2014/main" id="{4D257982-C152-4C86-AC91-3825F2C37BD9}"/>
              </a:ext>
            </a:extLst>
          </p:cNvPr>
          <p:cNvSpPr/>
          <p:nvPr/>
        </p:nvSpPr>
        <p:spPr>
          <a:xfrm rot="10800000" flipH="1">
            <a:off x="4489344" y="2929021"/>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0" name="線吹き出し 1 2">
            <a:extLst>
              <a:ext uri="{FF2B5EF4-FFF2-40B4-BE49-F238E27FC236}">
                <a16:creationId xmlns:a16="http://schemas.microsoft.com/office/drawing/2014/main" id="{D2F11141-D80C-4330-BB43-6EC909C59F95}"/>
              </a:ext>
            </a:extLst>
          </p:cNvPr>
          <p:cNvSpPr/>
          <p:nvPr/>
        </p:nvSpPr>
        <p:spPr>
          <a:xfrm>
            <a:off x="1976520" y="1601698"/>
            <a:ext cx="2593549" cy="690821"/>
          </a:xfrm>
          <a:prstGeom prst="callout1">
            <a:avLst>
              <a:gd name="adj1" fmla="val 95246"/>
              <a:gd name="adj2" fmla="val 49393"/>
              <a:gd name="adj3" fmla="val 183659"/>
              <a:gd name="adj4" fmla="val 100117"/>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O1. </a:t>
            </a:r>
            <a:r>
              <a:rPr kumimoji="1" lang="ja-JP" altLang="en-US" dirty="0"/>
              <a:t>非凸・連続・有制約からのアプローチ</a:t>
            </a:r>
          </a:p>
        </p:txBody>
      </p:sp>
      <p:sp>
        <p:nvSpPr>
          <p:cNvPr id="51" name="線吹き出し 1 2">
            <a:extLst>
              <a:ext uri="{FF2B5EF4-FFF2-40B4-BE49-F238E27FC236}">
                <a16:creationId xmlns:a16="http://schemas.microsoft.com/office/drawing/2014/main" id="{AF64E8BF-6919-4172-8563-3695814CAD57}"/>
              </a:ext>
            </a:extLst>
          </p:cNvPr>
          <p:cNvSpPr/>
          <p:nvPr/>
        </p:nvSpPr>
        <p:spPr>
          <a:xfrm>
            <a:off x="7590368" y="1599105"/>
            <a:ext cx="3115580" cy="690821"/>
          </a:xfrm>
          <a:prstGeom prst="callout1">
            <a:avLst>
              <a:gd name="adj1" fmla="val 100026"/>
              <a:gd name="adj2" fmla="val 53600"/>
              <a:gd name="adj3" fmla="val 183657"/>
              <a:gd name="adj4" fmla="val -5373"/>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t>O2</a:t>
            </a:r>
            <a:r>
              <a:rPr kumimoji="1" lang="en-US" altLang="ja-JP" dirty="0"/>
              <a:t>. </a:t>
            </a:r>
            <a:r>
              <a:rPr kumimoji="1" lang="ja-JP" altLang="en-US" dirty="0"/>
              <a:t>非凸・混合整数・無制約</a:t>
            </a:r>
            <a:endParaRPr kumimoji="1" lang="en-US" altLang="ja-JP" dirty="0"/>
          </a:p>
          <a:p>
            <a:pPr algn="ctr"/>
            <a:r>
              <a:rPr kumimoji="1" lang="ja-JP" altLang="en-US" dirty="0"/>
              <a:t>からのアプローチ</a:t>
            </a:r>
          </a:p>
        </p:txBody>
      </p:sp>
      <p:sp>
        <p:nvSpPr>
          <p:cNvPr id="52" name="右矢印 21">
            <a:extLst>
              <a:ext uri="{FF2B5EF4-FFF2-40B4-BE49-F238E27FC236}">
                <a16:creationId xmlns:a16="http://schemas.microsoft.com/office/drawing/2014/main" id="{C40F810C-9EE1-47D3-8D4C-E8D732971E93}"/>
              </a:ext>
            </a:extLst>
          </p:cNvPr>
          <p:cNvSpPr/>
          <p:nvPr/>
        </p:nvSpPr>
        <p:spPr>
          <a:xfrm rot="5400000" flipH="1">
            <a:off x="5789072" y="3723007"/>
            <a:ext cx="490285" cy="394910"/>
          </a:xfrm>
          <a:prstGeom prst="rightArrow">
            <a:avLst/>
          </a:prstGeom>
          <a:noFill/>
          <a:ln w="19050">
            <a:solidFill>
              <a:schemeClr val="tx1">
                <a:lumMod val="65000"/>
                <a:lumOff val="35000"/>
              </a:schemeClr>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A942E07-C323-4FF0-B7E7-88C8624F5911}"/>
              </a:ext>
            </a:extLst>
          </p:cNvPr>
          <p:cNvSpPr txBox="1"/>
          <p:nvPr/>
        </p:nvSpPr>
        <p:spPr>
          <a:xfrm>
            <a:off x="4949088" y="3336413"/>
            <a:ext cx="2233304" cy="369332"/>
          </a:xfrm>
          <a:prstGeom prst="rect">
            <a:avLst/>
          </a:prstGeom>
          <a:noFill/>
        </p:spPr>
        <p:txBody>
          <a:bodyPr wrap="none" rtlCol="0">
            <a:spAutoFit/>
          </a:bodyPr>
          <a:lstStyle/>
          <a:p>
            <a:r>
              <a:rPr kumimoji="1" lang="ja-JP" altLang="en-US" b="1" dirty="0">
                <a:solidFill>
                  <a:schemeClr val="tx1">
                    <a:lumMod val="65000"/>
                    <a:lumOff val="35000"/>
                  </a:schemeClr>
                </a:solidFill>
              </a:rPr>
              <a:t>このまま拡張できない</a:t>
            </a:r>
          </a:p>
        </p:txBody>
      </p:sp>
      <p:sp>
        <p:nvSpPr>
          <p:cNvPr id="54" name="テキスト ボックス 53">
            <a:extLst>
              <a:ext uri="{FF2B5EF4-FFF2-40B4-BE49-F238E27FC236}">
                <a16:creationId xmlns:a16="http://schemas.microsoft.com/office/drawing/2014/main" id="{B1C43A0E-A81E-4FE2-AE9F-AAB1A0471BA3}"/>
              </a:ext>
            </a:extLst>
          </p:cNvPr>
          <p:cNvSpPr txBox="1"/>
          <p:nvPr/>
        </p:nvSpPr>
        <p:spPr>
          <a:xfrm>
            <a:off x="7873283" y="2941810"/>
            <a:ext cx="2185214" cy="369332"/>
          </a:xfrm>
          <a:prstGeom prst="rect">
            <a:avLst/>
          </a:prstGeom>
          <a:noFill/>
        </p:spPr>
        <p:txBody>
          <a:bodyPr wrap="none" rtlCol="0">
            <a:spAutoFit/>
          </a:bodyPr>
          <a:lstStyle/>
          <a:p>
            <a:r>
              <a:rPr kumimoji="1" lang="ja-JP" altLang="en-US" b="1" dirty="0"/>
              <a:t>凸緩和</a:t>
            </a:r>
            <a:r>
              <a:rPr kumimoji="1" lang="en-US" altLang="ja-JP" b="1" dirty="0"/>
              <a:t>&amp;</a:t>
            </a:r>
            <a:r>
              <a:rPr kumimoji="1" lang="ja-JP" altLang="en-US" b="1" dirty="0"/>
              <a:t>分枝限定法</a:t>
            </a:r>
          </a:p>
        </p:txBody>
      </p:sp>
      <p:sp>
        <p:nvSpPr>
          <p:cNvPr id="55" name="テキスト ボックス 54">
            <a:extLst>
              <a:ext uri="{FF2B5EF4-FFF2-40B4-BE49-F238E27FC236}">
                <a16:creationId xmlns:a16="http://schemas.microsoft.com/office/drawing/2014/main" id="{A907D721-AE57-4170-95FE-69F6AFA1267F}"/>
              </a:ext>
            </a:extLst>
          </p:cNvPr>
          <p:cNvSpPr txBox="1"/>
          <p:nvPr/>
        </p:nvSpPr>
        <p:spPr>
          <a:xfrm>
            <a:off x="2235927" y="4337774"/>
            <a:ext cx="1800493"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線型最適化／</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有制約</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6" name="テキスト ボックス 55">
            <a:extLst>
              <a:ext uri="{FF2B5EF4-FFF2-40B4-BE49-F238E27FC236}">
                <a16:creationId xmlns:a16="http://schemas.microsoft.com/office/drawing/2014/main" id="{480215C5-9A91-4DFA-9E3B-17184B0C574F}"/>
              </a:ext>
            </a:extLst>
          </p:cNvPr>
          <p:cNvSpPr txBox="1"/>
          <p:nvPr/>
        </p:nvSpPr>
        <p:spPr>
          <a:xfrm>
            <a:off x="7950229" y="4336048"/>
            <a:ext cx="2031325"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混合整数線型／</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混合整数</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7" name="テキスト ボックス 56">
            <a:extLst>
              <a:ext uri="{FF2B5EF4-FFF2-40B4-BE49-F238E27FC236}">
                <a16:creationId xmlns:a16="http://schemas.microsoft.com/office/drawing/2014/main" id="{CA4883E5-D7D8-4F7C-A222-ABE4285D057F}"/>
              </a:ext>
            </a:extLst>
          </p:cNvPr>
          <p:cNvSpPr txBox="1"/>
          <p:nvPr/>
        </p:nvSpPr>
        <p:spPr>
          <a:xfrm>
            <a:off x="4934661" y="1607704"/>
            <a:ext cx="2262158" cy="369332"/>
          </a:xfrm>
          <a:prstGeom prst="rect">
            <a:avLst/>
          </a:prstGeom>
          <a:noFill/>
        </p:spPr>
        <p:txBody>
          <a:bodyPr wrap="none" rtlCol="0">
            <a:spAutoFit/>
          </a:bodyPr>
          <a:lstStyle/>
          <a:p>
            <a:r>
              <a:rPr kumimoji="1" lang="ja-JP" altLang="en-US" dirty="0">
                <a:solidFill>
                  <a:schemeClr val="tx1">
                    <a:lumMod val="65000"/>
                    <a:lumOff val="35000"/>
                  </a:schemeClr>
                </a:solidFill>
              </a:rPr>
              <a:t>無制約大域的最適化</a:t>
            </a:r>
          </a:p>
        </p:txBody>
      </p:sp>
      <p:sp>
        <p:nvSpPr>
          <p:cNvPr id="58" name="正方形/長方形 57">
            <a:extLst>
              <a:ext uri="{FF2B5EF4-FFF2-40B4-BE49-F238E27FC236}">
                <a16:creationId xmlns:a16="http://schemas.microsoft.com/office/drawing/2014/main" id="{20B11859-31F8-486E-9172-B3AE242BD96E}"/>
              </a:ext>
            </a:extLst>
          </p:cNvPr>
          <p:cNvSpPr/>
          <p:nvPr/>
        </p:nvSpPr>
        <p:spPr>
          <a:xfrm>
            <a:off x="5379861" y="2785047"/>
            <a:ext cx="1308706" cy="46590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ゴール</a:t>
            </a:r>
          </a:p>
        </p:txBody>
      </p:sp>
      <p:sp>
        <p:nvSpPr>
          <p:cNvPr id="59" name="吹き出し: 四角形 58">
            <a:extLst>
              <a:ext uri="{FF2B5EF4-FFF2-40B4-BE49-F238E27FC236}">
                <a16:creationId xmlns:a16="http://schemas.microsoft.com/office/drawing/2014/main" id="{E961424C-B9BE-4279-9052-040B7DD1D3DB}"/>
              </a:ext>
            </a:extLst>
          </p:cNvPr>
          <p:cNvSpPr/>
          <p:nvPr/>
        </p:nvSpPr>
        <p:spPr>
          <a:xfrm>
            <a:off x="7740651" y="5852543"/>
            <a:ext cx="2781819" cy="419119"/>
          </a:xfrm>
          <a:prstGeom prst="wedgeRectCallout">
            <a:avLst>
              <a:gd name="adj1" fmla="val -29995"/>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非連結な実行可能領域</a:t>
            </a:r>
          </a:p>
        </p:txBody>
      </p:sp>
      <p:sp>
        <p:nvSpPr>
          <p:cNvPr id="60" name="吹き出し: 四角形 59">
            <a:extLst>
              <a:ext uri="{FF2B5EF4-FFF2-40B4-BE49-F238E27FC236}">
                <a16:creationId xmlns:a16="http://schemas.microsoft.com/office/drawing/2014/main" id="{464F5A54-C638-4770-A76E-5EAE63567B70}"/>
              </a:ext>
            </a:extLst>
          </p:cNvPr>
          <p:cNvSpPr/>
          <p:nvPr/>
        </p:nvSpPr>
        <p:spPr>
          <a:xfrm>
            <a:off x="1718725" y="5864341"/>
            <a:ext cx="2275737" cy="419119"/>
          </a:xfrm>
          <a:prstGeom prst="wedgeRectCallout">
            <a:avLst>
              <a:gd name="adj1" fmla="val 31803"/>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非凸制約、多数制約</a:t>
            </a:r>
          </a:p>
        </p:txBody>
      </p:sp>
      <p:sp>
        <p:nvSpPr>
          <p:cNvPr id="61" name="吹き出し: 四角形 60">
            <a:extLst>
              <a:ext uri="{FF2B5EF4-FFF2-40B4-BE49-F238E27FC236}">
                <a16:creationId xmlns:a16="http://schemas.microsoft.com/office/drawing/2014/main" id="{9FFB2653-10FB-4047-8718-E9B9F53C933E}"/>
              </a:ext>
            </a:extLst>
          </p:cNvPr>
          <p:cNvSpPr/>
          <p:nvPr/>
        </p:nvSpPr>
        <p:spPr>
          <a:xfrm>
            <a:off x="7380122" y="819198"/>
            <a:ext cx="1025644" cy="419119"/>
          </a:xfrm>
          <a:prstGeom prst="wedgeRectCallout">
            <a:avLst>
              <a:gd name="adj1" fmla="val -80271"/>
              <a:gd name="adj2" fmla="val 18384"/>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高次元</a:t>
            </a:r>
          </a:p>
        </p:txBody>
      </p:sp>
    </p:spTree>
    <p:extLst>
      <p:ext uri="{BB962C8B-B14F-4D97-AF65-F5344CB8AC3E}">
        <p14:creationId xmlns:p14="http://schemas.microsoft.com/office/powerpoint/2010/main" val="335817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517055" y="965351"/>
            <a:ext cx="11341887" cy="921576"/>
          </a:xfrm>
        </p:spPr>
        <p:txBody>
          <a:bodyPr/>
          <a:lstStyle/>
          <a:p>
            <a:r>
              <a:rPr lang="ja-JP" altLang="en-US" sz="2800" dirty="0"/>
              <a:t>開発目標よりも少ない問題規模で適用した結果、現在の技術では目標時間を大きく超えることを確認。</a:t>
            </a:r>
            <a:endParaRPr lang="en-US" altLang="ja-JP" sz="2800" dirty="0"/>
          </a:p>
        </p:txBody>
      </p:sp>
      <p:graphicFrame>
        <p:nvGraphicFramePr>
          <p:cNvPr id="5" name="表 4">
            <a:extLst>
              <a:ext uri="{FF2B5EF4-FFF2-40B4-BE49-F238E27FC236}">
                <a16:creationId xmlns:a16="http://schemas.microsoft.com/office/drawing/2014/main" id="{5D484A49-B06A-413B-8D26-A4CA3B58F11B}"/>
              </a:ext>
            </a:extLst>
          </p:cNvPr>
          <p:cNvGraphicFramePr>
            <a:graphicFrameLocks noGrp="1"/>
          </p:cNvGraphicFramePr>
          <p:nvPr>
            <p:extLst>
              <p:ext uri="{D42A27DB-BD31-4B8C-83A1-F6EECF244321}">
                <p14:modId xmlns:p14="http://schemas.microsoft.com/office/powerpoint/2010/main" val="3234012624"/>
              </p:ext>
            </p:extLst>
          </p:nvPr>
        </p:nvGraphicFramePr>
        <p:xfrm>
          <a:off x="4945070" y="2603898"/>
          <a:ext cx="6768000" cy="221996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750485839"/>
                    </a:ext>
                  </a:extLst>
                </a:gridCol>
                <a:gridCol w="1656000">
                  <a:extLst>
                    <a:ext uri="{9D8B030D-6E8A-4147-A177-3AD203B41FA5}">
                      <a16:colId xmlns:a16="http://schemas.microsoft.com/office/drawing/2014/main" val="594600994"/>
                    </a:ext>
                  </a:extLst>
                </a:gridCol>
                <a:gridCol w="1656000">
                  <a:extLst>
                    <a:ext uri="{9D8B030D-6E8A-4147-A177-3AD203B41FA5}">
                      <a16:colId xmlns:a16="http://schemas.microsoft.com/office/drawing/2014/main" val="2525058001"/>
                    </a:ext>
                  </a:extLst>
                </a:gridCol>
                <a:gridCol w="1656000">
                  <a:extLst>
                    <a:ext uri="{9D8B030D-6E8A-4147-A177-3AD203B41FA5}">
                      <a16:colId xmlns:a16="http://schemas.microsoft.com/office/drawing/2014/main" val="3288233361"/>
                    </a:ext>
                  </a:extLst>
                </a:gridCol>
              </a:tblGrid>
              <a:tr h="370840">
                <a:tc>
                  <a:txBody>
                    <a:bodyPr/>
                    <a:lstStyle/>
                    <a:p>
                      <a:pPr algn="ctr"/>
                      <a:r>
                        <a:rPr kumimoji="1" lang="ja-JP" altLang="en-US" dirty="0"/>
                        <a:t>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計算時間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No.1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a:t>
                      </a:r>
                      <a:r>
                        <a:rPr kumimoji="1" lang="ja-JP" altLang="en-US" dirty="0"/>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No.2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3,000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8</a:t>
                      </a:r>
                      <a:r>
                        <a:rPr kumimoji="1" lang="ja-JP" altLang="en-US" dirty="0"/>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No.3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accent4"/>
                          </a:solidFill>
                        </a:rPr>
                        <a:t>40</a:t>
                      </a:r>
                      <a:r>
                        <a:rPr kumimoji="1" lang="ja-JP" altLang="en-US"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No.4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accent4"/>
                          </a:solidFill>
                        </a:rPr>
                        <a:t>78</a:t>
                      </a:r>
                      <a:r>
                        <a:rPr kumimoji="1" lang="ja-JP" altLang="en-US"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r h="272396">
                <a:tc>
                  <a:txBody>
                    <a:bodyPr/>
                    <a:lstStyle/>
                    <a:p>
                      <a:pPr algn="ctr"/>
                      <a:r>
                        <a:rPr kumimoji="1" lang="ja-JP" altLang="en-US" dirty="0"/>
                        <a:t>開発目標 </a:t>
                      </a:r>
                      <a:r>
                        <a:rPr kumimoji="1" lang="en-US" altLang="ja-JP" sz="1400" dirty="0"/>
                        <a:t>(</a:t>
                      </a:r>
                      <a:r>
                        <a:rPr kumimoji="1" lang="ja-JP" altLang="en-US" sz="1400" dirty="0"/>
                        <a:t>従来</a:t>
                      </a:r>
                      <a:r>
                        <a:rPr kumimoji="1" lang="en-US" altLang="ja-JP" sz="1400"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20,000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solidFill>
                            <a:schemeClr val="tx1"/>
                          </a:solidFill>
                        </a:rPr>
                        <a:t>15</a:t>
                      </a:r>
                      <a:r>
                        <a:rPr kumimoji="1" lang="ja-JP" altLang="en-US" dirty="0">
                          <a:solidFill>
                            <a:schemeClr val="tx1"/>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49027560"/>
                  </a:ext>
                </a:extLst>
              </a:tr>
            </a:tbl>
          </a:graphicData>
        </a:graphic>
      </p:graphicFrame>
      <p:sp>
        <p:nvSpPr>
          <p:cNvPr id="11" name="テキスト ボックス 10">
            <a:extLst>
              <a:ext uri="{FF2B5EF4-FFF2-40B4-BE49-F238E27FC236}">
                <a16:creationId xmlns:a16="http://schemas.microsoft.com/office/drawing/2014/main" id="{5D72159A-30ED-4A5A-B70E-7C10DC2DDBE9}"/>
              </a:ext>
            </a:extLst>
          </p:cNvPr>
          <p:cNvSpPr txBox="1"/>
          <p:nvPr/>
        </p:nvSpPr>
        <p:spPr>
          <a:xfrm>
            <a:off x="250980" y="5568837"/>
            <a:ext cx="6527507" cy="338554"/>
          </a:xfrm>
          <a:prstGeom prst="rect">
            <a:avLst/>
          </a:prstGeom>
          <a:noFill/>
        </p:spPr>
        <p:txBody>
          <a:bodyPr wrap="square" rtlCol="0">
            <a:spAutoFit/>
          </a:bodyPr>
          <a:lstStyle/>
          <a:p>
            <a:r>
              <a:rPr lang="en-US" altLang="ja-JP" sz="1600" dirty="0"/>
              <a:t>※1</a:t>
            </a:r>
            <a:r>
              <a:rPr lang="ja-JP" altLang="en-US" sz="1600" dirty="0"/>
              <a:t>　目的関数・制約関数は全て線型で統一、</a:t>
            </a:r>
            <a:r>
              <a:rPr kumimoji="1" lang="ja-JP" altLang="en-US" sz="1600" dirty="0"/>
              <a:t>社内デスクトップ</a:t>
            </a:r>
            <a:r>
              <a:rPr kumimoji="1" lang="en-US" altLang="ja-JP" sz="1600" dirty="0"/>
              <a:t>PC</a:t>
            </a:r>
            <a:r>
              <a:rPr kumimoji="1" lang="ja-JP" altLang="en-US" sz="1600" dirty="0"/>
              <a:t>で実施</a:t>
            </a:r>
          </a:p>
        </p:txBody>
      </p:sp>
      <p:sp>
        <p:nvSpPr>
          <p:cNvPr id="12" name="テキスト ボックス 11">
            <a:extLst>
              <a:ext uri="{FF2B5EF4-FFF2-40B4-BE49-F238E27FC236}">
                <a16:creationId xmlns:a16="http://schemas.microsoft.com/office/drawing/2014/main" id="{F79D82BA-3EFB-4228-8AE6-F7B3579EF7E4}"/>
              </a:ext>
            </a:extLst>
          </p:cNvPr>
          <p:cNvSpPr txBox="1"/>
          <p:nvPr/>
        </p:nvSpPr>
        <p:spPr>
          <a:xfrm>
            <a:off x="9369158" y="4890945"/>
            <a:ext cx="2489784" cy="369332"/>
          </a:xfrm>
          <a:prstGeom prst="rect">
            <a:avLst/>
          </a:prstGeom>
          <a:noFill/>
        </p:spPr>
        <p:txBody>
          <a:bodyPr wrap="none" rtlCol="0">
            <a:spAutoFit/>
          </a:bodyPr>
          <a:lstStyle/>
          <a:p>
            <a:r>
              <a:rPr kumimoji="1" lang="ja-JP" altLang="en-US" b="1" dirty="0">
                <a:solidFill>
                  <a:schemeClr val="accent4"/>
                </a:solidFill>
              </a:rPr>
              <a:t>目標時間を大きく超える</a:t>
            </a:r>
          </a:p>
        </p:txBody>
      </p:sp>
      <p:sp>
        <p:nvSpPr>
          <p:cNvPr id="13" name="テキスト ボックス 12">
            <a:extLst>
              <a:ext uri="{FF2B5EF4-FFF2-40B4-BE49-F238E27FC236}">
                <a16:creationId xmlns:a16="http://schemas.microsoft.com/office/drawing/2014/main" id="{15DE25DE-7A23-4025-91C2-C33FDB12202B}"/>
              </a:ext>
            </a:extLst>
          </p:cNvPr>
          <p:cNvSpPr txBox="1"/>
          <p:nvPr/>
        </p:nvSpPr>
        <p:spPr>
          <a:xfrm>
            <a:off x="7337833" y="2152195"/>
            <a:ext cx="2392001" cy="369332"/>
          </a:xfrm>
          <a:prstGeom prst="rect">
            <a:avLst/>
          </a:prstGeom>
          <a:noFill/>
        </p:spPr>
        <p:txBody>
          <a:bodyPr wrap="none" rtlCol="0">
            <a:spAutoFit/>
          </a:bodyPr>
          <a:lstStyle/>
          <a:p>
            <a:r>
              <a:rPr kumimoji="1" lang="ja-JP" altLang="en-US" b="1" dirty="0"/>
              <a:t>実験結果（抜粋）</a:t>
            </a:r>
            <a:r>
              <a:rPr kumimoji="1" lang="en-US" altLang="ja-JP" sz="1400" b="1" dirty="0"/>
              <a:t>※1</a:t>
            </a:r>
            <a:endParaRPr kumimoji="1" lang="ja-JP" altLang="en-US" b="1" dirty="0"/>
          </a:p>
        </p:txBody>
      </p:sp>
      <p:sp>
        <p:nvSpPr>
          <p:cNvPr id="16" name="テキスト ボックス 15">
            <a:extLst>
              <a:ext uri="{FF2B5EF4-FFF2-40B4-BE49-F238E27FC236}">
                <a16:creationId xmlns:a16="http://schemas.microsoft.com/office/drawing/2014/main" id="{B3C1B280-179A-410D-9515-A2A52388A236}"/>
              </a:ext>
            </a:extLst>
          </p:cNvPr>
          <p:cNvSpPr txBox="1"/>
          <p:nvPr/>
        </p:nvSpPr>
        <p:spPr>
          <a:xfrm>
            <a:off x="1051762" y="4210191"/>
            <a:ext cx="2302233" cy="369332"/>
          </a:xfrm>
          <a:prstGeom prst="rect">
            <a:avLst/>
          </a:prstGeom>
          <a:noFill/>
        </p:spPr>
        <p:txBody>
          <a:bodyPr wrap="none" rtlCol="0">
            <a:spAutoFit/>
          </a:bodyPr>
          <a:lstStyle/>
          <a:p>
            <a:r>
              <a:rPr kumimoji="1" lang="ja-JP" altLang="en-US" dirty="0"/>
              <a:t>（多目的アプローチ）</a:t>
            </a:r>
          </a:p>
        </p:txBody>
      </p:sp>
      <p:sp>
        <p:nvSpPr>
          <p:cNvPr id="17" name="テキスト ボックス 16">
            <a:extLst>
              <a:ext uri="{FF2B5EF4-FFF2-40B4-BE49-F238E27FC236}">
                <a16:creationId xmlns:a16="http://schemas.microsoft.com/office/drawing/2014/main" id="{DF67B33C-D75B-4860-89C2-2B53581A0626}"/>
              </a:ext>
            </a:extLst>
          </p:cNvPr>
          <p:cNvSpPr txBox="1"/>
          <p:nvPr/>
        </p:nvSpPr>
        <p:spPr>
          <a:xfrm>
            <a:off x="992817" y="2152195"/>
            <a:ext cx="2409634" cy="369332"/>
          </a:xfrm>
          <a:prstGeom prst="rect">
            <a:avLst/>
          </a:prstGeom>
          <a:noFill/>
        </p:spPr>
        <p:txBody>
          <a:bodyPr wrap="none" rtlCol="0">
            <a:spAutoFit/>
          </a:bodyPr>
          <a:lstStyle/>
          <a:p>
            <a:r>
              <a:rPr kumimoji="1" lang="ja-JP" altLang="en-US" b="1" dirty="0"/>
              <a:t>アルゴリズムの構成 </a:t>
            </a:r>
            <a:r>
              <a:rPr kumimoji="1" lang="en-US" altLang="ja-JP" sz="1400" b="1" dirty="0"/>
              <a:t>※2</a:t>
            </a:r>
            <a:endParaRPr kumimoji="1" lang="ja-JP" altLang="en-US" b="1" dirty="0"/>
          </a:p>
        </p:txBody>
      </p:sp>
      <p:sp>
        <p:nvSpPr>
          <p:cNvPr id="18" name="正方形/長方形 17">
            <a:extLst>
              <a:ext uri="{FF2B5EF4-FFF2-40B4-BE49-F238E27FC236}">
                <a16:creationId xmlns:a16="http://schemas.microsoft.com/office/drawing/2014/main" id="{FFB7F629-4F86-4D8A-9B0A-BD1C75A060B5}"/>
              </a:ext>
            </a:extLst>
          </p:cNvPr>
          <p:cNvSpPr/>
          <p:nvPr/>
        </p:nvSpPr>
        <p:spPr>
          <a:xfrm>
            <a:off x="1051762" y="2721821"/>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メタヒューリスティクス</a:t>
            </a:r>
          </a:p>
        </p:txBody>
      </p:sp>
      <p:sp>
        <p:nvSpPr>
          <p:cNvPr id="19" name="正方形/長方形 18">
            <a:extLst>
              <a:ext uri="{FF2B5EF4-FFF2-40B4-BE49-F238E27FC236}">
                <a16:creationId xmlns:a16="http://schemas.microsoft.com/office/drawing/2014/main" id="{CBBEADAB-F019-4232-B0CF-46E8420A74F6}"/>
              </a:ext>
            </a:extLst>
          </p:cNvPr>
          <p:cNvSpPr/>
          <p:nvPr/>
        </p:nvSpPr>
        <p:spPr>
          <a:xfrm>
            <a:off x="1051762" y="3763671"/>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制約対処法</a:t>
            </a:r>
          </a:p>
        </p:txBody>
      </p:sp>
      <p:sp>
        <p:nvSpPr>
          <p:cNvPr id="20" name="テキスト ボックス 19">
            <a:extLst>
              <a:ext uri="{FF2B5EF4-FFF2-40B4-BE49-F238E27FC236}">
                <a16:creationId xmlns:a16="http://schemas.microsoft.com/office/drawing/2014/main" id="{8FEE588B-C96B-4C1A-B682-AA75D0D4B776}"/>
              </a:ext>
            </a:extLst>
          </p:cNvPr>
          <p:cNvSpPr txBox="1"/>
          <p:nvPr/>
        </p:nvSpPr>
        <p:spPr>
          <a:xfrm>
            <a:off x="963931" y="3161666"/>
            <a:ext cx="2467407" cy="369332"/>
          </a:xfrm>
          <a:prstGeom prst="rect">
            <a:avLst/>
          </a:prstGeom>
          <a:noFill/>
        </p:spPr>
        <p:txBody>
          <a:bodyPr wrap="none" rtlCol="0">
            <a:spAutoFit/>
          </a:bodyPr>
          <a:lstStyle/>
          <a:p>
            <a:r>
              <a:rPr kumimoji="1" lang="ja-JP" altLang="en-US" dirty="0"/>
              <a:t>（</a:t>
            </a:r>
            <a:r>
              <a:rPr kumimoji="1" lang="en-US" altLang="ja-JP" dirty="0"/>
              <a:t>Genetic Algorithm</a:t>
            </a:r>
            <a:r>
              <a:rPr kumimoji="1" lang="ja-JP" altLang="en-US" dirty="0"/>
              <a:t>）</a:t>
            </a:r>
          </a:p>
        </p:txBody>
      </p:sp>
      <p:sp>
        <p:nvSpPr>
          <p:cNvPr id="21" name="四角形: 角を丸くする 20">
            <a:extLst>
              <a:ext uri="{FF2B5EF4-FFF2-40B4-BE49-F238E27FC236}">
                <a16:creationId xmlns:a16="http://schemas.microsoft.com/office/drawing/2014/main" id="{0B9FCDF2-07CE-4B6E-A95E-9592D42621B8}"/>
              </a:ext>
            </a:extLst>
          </p:cNvPr>
          <p:cNvSpPr/>
          <p:nvPr/>
        </p:nvSpPr>
        <p:spPr>
          <a:xfrm>
            <a:off x="250980" y="2603898"/>
            <a:ext cx="3893308" cy="241792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タイトル 1">
            <a:extLst>
              <a:ext uri="{FF2B5EF4-FFF2-40B4-BE49-F238E27FC236}">
                <a16:creationId xmlns:a16="http://schemas.microsoft.com/office/drawing/2014/main" id="{CE629CAD-CCDE-479F-B110-B4692C9EE0E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O1.</a:t>
            </a:r>
            <a:r>
              <a:rPr lang="ja-JP" altLang="en-US" dirty="0"/>
              <a:t> 有制約大域的最適化の性能評価</a:t>
            </a:r>
            <a:endParaRPr lang="en-US" dirty="0"/>
          </a:p>
        </p:txBody>
      </p:sp>
      <p:sp>
        <p:nvSpPr>
          <p:cNvPr id="23" name="テキスト ボックス 22">
            <a:extLst>
              <a:ext uri="{FF2B5EF4-FFF2-40B4-BE49-F238E27FC236}">
                <a16:creationId xmlns:a16="http://schemas.microsoft.com/office/drawing/2014/main" id="{39E79D48-4A0E-4FF1-AA74-D3FC52B6533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24" name="テキスト ボックス 23">
            <a:extLst>
              <a:ext uri="{FF2B5EF4-FFF2-40B4-BE49-F238E27FC236}">
                <a16:creationId xmlns:a16="http://schemas.microsoft.com/office/drawing/2014/main" id="{3D2730A2-6942-49BD-9954-2298D7BA9FD1}"/>
              </a:ext>
            </a:extLst>
          </p:cNvPr>
          <p:cNvSpPr txBox="1"/>
          <p:nvPr/>
        </p:nvSpPr>
        <p:spPr>
          <a:xfrm>
            <a:off x="250980" y="5907391"/>
            <a:ext cx="8015491" cy="338554"/>
          </a:xfrm>
          <a:prstGeom prst="rect">
            <a:avLst/>
          </a:prstGeom>
          <a:noFill/>
        </p:spPr>
        <p:txBody>
          <a:bodyPr wrap="square" rtlCol="0">
            <a:spAutoFit/>
          </a:bodyPr>
          <a:lstStyle/>
          <a:p>
            <a:r>
              <a:rPr lang="en-US" altLang="ja-JP" sz="1600" dirty="0"/>
              <a:t>※2</a:t>
            </a:r>
            <a:r>
              <a:rPr lang="ja-JP" altLang="en-US" sz="1600" dirty="0"/>
              <a:t>　</a:t>
            </a:r>
            <a:r>
              <a:rPr lang="en-US" altLang="ja-JP" sz="1600" dirty="0"/>
              <a:t>2020</a:t>
            </a:r>
            <a:r>
              <a:rPr lang="ja-JP" altLang="en-US" sz="1600" dirty="0"/>
              <a:t>年度共同研究で開発したアルゴリズムを使用（</a:t>
            </a:r>
            <a:r>
              <a:rPr lang="en-US" altLang="ja-JP" sz="1600" dirty="0"/>
              <a:t>2021</a:t>
            </a:r>
            <a:r>
              <a:rPr lang="ja-JP" altLang="en-US" sz="1600" dirty="0"/>
              <a:t>年度開発版では未検証）</a:t>
            </a:r>
            <a:endParaRPr kumimoji="1" lang="ja-JP" altLang="en-US" sz="1600" dirty="0"/>
          </a:p>
        </p:txBody>
      </p:sp>
      <p:sp>
        <p:nvSpPr>
          <p:cNvPr id="25" name="テキスト ボックス 24">
            <a:extLst>
              <a:ext uri="{FF2B5EF4-FFF2-40B4-BE49-F238E27FC236}">
                <a16:creationId xmlns:a16="http://schemas.microsoft.com/office/drawing/2014/main" id="{1A81A02B-9294-482D-8170-F286C75FD9BE}"/>
              </a:ext>
            </a:extLst>
          </p:cNvPr>
          <p:cNvSpPr txBox="1"/>
          <p:nvPr/>
        </p:nvSpPr>
        <p:spPr>
          <a:xfrm>
            <a:off x="1328045" y="4592148"/>
            <a:ext cx="1678665" cy="369332"/>
          </a:xfrm>
          <a:prstGeom prst="rect">
            <a:avLst/>
          </a:prstGeom>
          <a:noFill/>
        </p:spPr>
        <p:txBody>
          <a:bodyPr wrap="none" rtlCol="0">
            <a:spAutoFit/>
          </a:bodyPr>
          <a:lstStyle/>
          <a:p>
            <a:r>
              <a:rPr kumimoji="1" lang="ja-JP" altLang="en-US" b="1" dirty="0">
                <a:solidFill>
                  <a:schemeClr val="accent4"/>
                </a:solidFill>
              </a:rPr>
              <a:t>適応的スカラ化</a:t>
            </a:r>
          </a:p>
        </p:txBody>
      </p:sp>
    </p:spTree>
    <p:extLst>
      <p:ext uri="{BB962C8B-B14F-4D97-AF65-F5344CB8AC3E}">
        <p14:creationId xmlns:p14="http://schemas.microsoft.com/office/powerpoint/2010/main" val="420397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2BB3A2B4-C2B3-2F4C-BDC1-5DEE7D1EE198}"/>
              </a:ext>
            </a:extLst>
          </p:cNvPr>
          <p:cNvSpPr>
            <a:spLocks noGrp="1"/>
          </p:cNvSpPr>
          <p:nvPr>
            <p:ph type="body" sz="quarter" idx="11"/>
          </p:nvPr>
        </p:nvSpPr>
        <p:spPr>
          <a:xfrm>
            <a:off x="334228" y="914746"/>
            <a:ext cx="11559884" cy="1829741"/>
          </a:xfrm>
        </p:spPr>
        <p:txBody>
          <a:bodyPr/>
          <a:lstStyle/>
          <a:p>
            <a:r>
              <a:rPr kumimoji="1" lang="ja-JP" altLang="en-US" dirty="0"/>
              <a:t>応用上、致命的な欠点</a:t>
            </a:r>
            <a:r>
              <a:rPr lang="ja-JP" altLang="en-US" dirty="0"/>
              <a:t>があるため、</a:t>
            </a:r>
            <a:r>
              <a:rPr lang="en-US" altLang="ja-JP" dirty="0"/>
              <a:t>O2</a:t>
            </a:r>
            <a:r>
              <a:rPr lang="ja-JP" altLang="en-US" dirty="0"/>
              <a:t>は本テーマの課題解決には見込がないと判断した。</a:t>
            </a:r>
            <a:endParaRPr lang="en-US" altLang="ja-JP" dirty="0"/>
          </a:p>
          <a:p>
            <a:pPr lvl="1"/>
            <a:r>
              <a:rPr lang="ja-JP" altLang="en-US" dirty="0"/>
              <a:t>凸緩和は自動実行するが、近似精度が大きく悪化する場合もある</a:t>
            </a:r>
            <a:endParaRPr lang="en-US" altLang="ja-JP" dirty="0"/>
          </a:p>
          <a:p>
            <a:pPr lvl="1"/>
            <a:r>
              <a:rPr lang="ja-JP" altLang="en-US" dirty="0"/>
              <a:t>離散変数分だけ、そのまま計算量に強く反映される上に、中間変数の導入によって、高次元となりやすい</a:t>
            </a:r>
            <a:endParaRPr kumimoji="1" lang="en-US" altLang="ja-JP" dirty="0"/>
          </a:p>
          <a:p>
            <a:pPr lvl="1"/>
            <a:r>
              <a:rPr lang="ja-JP" altLang="en-US" dirty="0"/>
              <a:t>実際のアルゴリズムをベンチマーク問題で評価し、</a:t>
            </a:r>
            <a:r>
              <a:rPr lang="en-US" altLang="ja-JP" dirty="0"/>
              <a:t>100</a:t>
            </a:r>
            <a:r>
              <a:rPr lang="ja-JP" altLang="en-US" dirty="0"/>
              <a:t>次元で計算時間が</a:t>
            </a:r>
            <a:r>
              <a:rPr lang="en-US" altLang="ja-JP" dirty="0"/>
              <a:t>15</a:t>
            </a:r>
            <a:r>
              <a:rPr lang="ja-JP" altLang="en-US" dirty="0"/>
              <a:t>分を大きく超えることを確認</a:t>
            </a:r>
            <a:endParaRPr kumimoji="1" lang="ja-JP" altLang="en-US" dirty="0"/>
          </a:p>
        </p:txBody>
      </p:sp>
      <p:graphicFrame>
        <p:nvGraphicFramePr>
          <p:cNvPr id="53" name="表 52">
            <a:extLst>
              <a:ext uri="{FF2B5EF4-FFF2-40B4-BE49-F238E27FC236}">
                <a16:creationId xmlns:a16="http://schemas.microsoft.com/office/drawing/2014/main" id="{FCFA54ED-686D-401B-877B-C5277CECD8DA}"/>
              </a:ext>
            </a:extLst>
          </p:cNvPr>
          <p:cNvGraphicFramePr>
            <a:graphicFrameLocks noGrp="1"/>
          </p:cNvGraphicFramePr>
          <p:nvPr/>
        </p:nvGraphicFramePr>
        <p:xfrm>
          <a:off x="586279" y="3205171"/>
          <a:ext cx="8655469" cy="2595880"/>
        </p:xfrm>
        <a:graphic>
          <a:graphicData uri="http://schemas.openxmlformats.org/drawingml/2006/table">
            <a:tbl>
              <a:tblPr firstRow="1" bandRow="1">
                <a:tableStyleId>{5C22544A-7EE6-4342-B048-85BDC9FD1C3A}</a:tableStyleId>
              </a:tblPr>
              <a:tblGrid>
                <a:gridCol w="1815469">
                  <a:extLst>
                    <a:ext uri="{9D8B030D-6E8A-4147-A177-3AD203B41FA5}">
                      <a16:colId xmlns:a16="http://schemas.microsoft.com/office/drawing/2014/main" val="750485839"/>
                    </a:ext>
                  </a:extLst>
                </a:gridCol>
                <a:gridCol w="1368000">
                  <a:extLst>
                    <a:ext uri="{9D8B030D-6E8A-4147-A177-3AD203B41FA5}">
                      <a16:colId xmlns:a16="http://schemas.microsoft.com/office/drawing/2014/main" val="594600994"/>
                    </a:ext>
                  </a:extLst>
                </a:gridCol>
                <a:gridCol w="1368000">
                  <a:extLst>
                    <a:ext uri="{9D8B030D-6E8A-4147-A177-3AD203B41FA5}">
                      <a16:colId xmlns:a16="http://schemas.microsoft.com/office/drawing/2014/main" val="3505554944"/>
                    </a:ext>
                  </a:extLst>
                </a:gridCol>
                <a:gridCol w="1368000">
                  <a:extLst>
                    <a:ext uri="{9D8B030D-6E8A-4147-A177-3AD203B41FA5}">
                      <a16:colId xmlns:a16="http://schemas.microsoft.com/office/drawing/2014/main" val="3376746881"/>
                    </a:ext>
                  </a:extLst>
                </a:gridCol>
                <a:gridCol w="1368000">
                  <a:extLst>
                    <a:ext uri="{9D8B030D-6E8A-4147-A177-3AD203B41FA5}">
                      <a16:colId xmlns:a16="http://schemas.microsoft.com/office/drawing/2014/main" val="4128604013"/>
                    </a:ext>
                  </a:extLst>
                </a:gridCol>
                <a:gridCol w="1368000">
                  <a:extLst>
                    <a:ext uri="{9D8B030D-6E8A-4147-A177-3AD203B41FA5}">
                      <a16:colId xmlns:a16="http://schemas.microsoft.com/office/drawing/2014/main" val="2308187100"/>
                    </a:ext>
                  </a:extLst>
                </a:gridCol>
              </a:tblGrid>
              <a:tr h="370840">
                <a:tc rowSpan="2">
                  <a:txBody>
                    <a:bodyPr/>
                    <a:lstStyle/>
                    <a:p>
                      <a:pPr algn="ctr"/>
                      <a:r>
                        <a:rPr kumimoji="1" lang="ja-JP" altLang="en-US"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ja-JP" altLang="en-US" dirty="0"/>
                        <a:t>変数の個数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vMerge="1">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バイナリ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合計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0810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No.1</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179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No.2</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50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7</a:t>
                      </a:r>
                      <a:r>
                        <a:rPr kumimoji="1" lang="ja-JP" altLang="en-US" b="0"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4201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200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80</a:t>
                      </a:r>
                      <a:r>
                        <a:rPr kumimoji="1" lang="ja-JP" altLang="en-US" b="0"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5531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No.4</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rPr>
                        <a:t>100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accent4"/>
                          </a:solidFill>
                        </a:rPr>
                        <a:t>60</a:t>
                      </a:r>
                      <a:r>
                        <a:rPr kumimoji="1" lang="ja-JP" altLang="en-US" b="0"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8572459"/>
                  </a:ext>
                </a:extLst>
              </a:tr>
              <a:tr h="370840">
                <a:tc>
                  <a:txBody>
                    <a:bodyPr/>
                    <a:lstStyle/>
                    <a:p>
                      <a:pPr algn="ctr"/>
                      <a:r>
                        <a:rPr kumimoji="1" lang="ja-JP" altLang="en-US" dirty="0"/>
                        <a:t>開発目標 </a:t>
                      </a:r>
                      <a:r>
                        <a:rPr kumimoji="1" lang="en-US" altLang="ja-JP" sz="1400" dirty="0"/>
                        <a:t>(</a:t>
                      </a:r>
                      <a:r>
                        <a:rPr kumimoji="1" lang="ja-JP" altLang="en-US" sz="1400" dirty="0"/>
                        <a:t>従来</a:t>
                      </a:r>
                      <a:r>
                        <a:rPr kumimoji="1" lang="en-US" altLang="ja-JP" sz="1400"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8,000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20,000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15</a:t>
                      </a:r>
                      <a:r>
                        <a:rPr kumimoji="1" lang="ja-JP" altLang="en-US" dirty="0">
                          <a:solidFill>
                            <a:schemeClr val="tx1"/>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81470865"/>
                  </a:ext>
                </a:extLst>
              </a:tr>
            </a:tbl>
          </a:graphicData>
        </a:graphic>
      </p:graphicFrame>
      <p:sp>
        <p:nvSpPr>
          <p:cNvPr id="54" name="テキスト ボックス 53">
            <a:extLst>
              <a:ext uri="{FF2B5EF4-FFF2-40B4-BE49-F238E27FC236}">
                <a16:creationId xmlns:a16="http://schemas.microsoft.com/office/drawing/2014/main" id="{AF6D1246-568F-4F14-A4FF-F08ACE833097}"/>
              </a:ext>
            </a:extLst>
          </p:cNvPr>
          <p:cNvSpPr txBox="1"/>
          <p:nvPr/>
        </p:nvSpPr>
        <p:spPr>
          <a:xfrm>
            <a:off x="299058" y="5852081"/>
            <a:ext cx="11160428" cy="369332"/>
          </a:xfrm>
          <a:prstGeom prst="rect">
            <a:avLst/>
          </a:prstGeom>
          <a:noFill/>
        </p:spPr>
        <p:txBody>
          <a:bodyPr wrap="none" rtlCol="0">
            <a:spAutoFit/>
          </a:bodyPr>
          <a:lstStyle/>
          <a:p>
            <a:r>
              <a:rPr kumimoji="1" lang="en-US" altLang="ja-JP" dirty="0"/>
              <a:t>※1</a:t>
            </a:r>
            <a:r>
              <a:rPr kumimoji="1" lang="ja-JP" altLang="en-US" dirty="0"/>
              <a:t>　非線型の目的関数・線型の制約で統一、社内ノート</a:t>
            </a:r>
            <a:r>
              <a:rPr kumimoji="1" lang="en-US" altLang="ja-JP" dirty="0"/>
              <a:t>PC</a:t>
            </a:r>
            <a:r>
              <a:rPr kumimoji="1" lang="ja-JP" altLang="en-US" dirty="0"/>
              <a:t>で実施、</a:t>
            </a:r>
            <a:r>
              <a:rPr kumimoji="1" lang="en-US" altLang="ja-JP" dirty="0"/>
              <a:t>MSI Numerical Optimizer/Global</a:t>
            </a:r>
            <a:r>
              <a:rPr kumimoji="1" lang="ja-JP" altLang="en-US" dirty="0"/>
              <a:t>ソルバを利用</a:t>
            </a:r>
          </a:p>
        </p:txBody>
      </p:sp>
      <p:sp>
        <p:nvSpPr>
          <p:cNvPr id="55" name="テキスト ボックス 54">
            <a:extLst>
              <a:ext uri="{FF2B5EF4-FFF2-40B4-BE49-F238E27FC236}">
                <a16:creationId xmlns:a16="http://schemas.microsoft.com/office/drawing/2014/main" id="{7F46F028-D86D-4CDF-ADD5-EDC1FF414EF8}"/>
              </a:ext>
            </a:extLst>
          </p:cNvPr>
          <p:cNvSpPr txBox="1"/>
          <p:nvPr/>
        </p:nvSpPr>
        <p:spPr>
          <a:xfrm>
            <a:off x="8286599" y="1352893"/>
            <a:ext cx="3586238" cy="369332"/>
          </a:xfrm>
          <a:prstGeom prst="rect">
            <a:avLst/>
          </a:prstGeom>
          <a:noFill/>
        </p:spPr>
        <p:txBody>
          <a:bodyPr wrap="none" rtlCol="0">
            <a:spAutoFit/>
          </a:bodyPr>
          <a:lstStyle/>
          <a:p>
            <a:r>
              <a:rPr kumimoji="1" lang="en-US" altLang="ja-JP" dirty="0"/>
              <a:t>※NTT</a:t>
            </a:r>
            <a:r>
              <a:rPr kumimoji="1" lang="ja-JP" altLang="en-US" dirty="0"/>
              <a:t>データ数理システムにヒアリング</a:t>
            </a:r>
          </a:p>
        </p:txBody>
      </p:sp>
      <p:sp>
        <p:nvSpPr>
          <p:cNvPr id="57" name="テキスト ボックス 56">
            <a:extLst>
              <a:ext uri="{FF2B5EF4-FFF2-40B4-BE49-F238E27FC236}">
                <a16:creationId xmlns:a16="http://schemas.microsoft.com/office/drawing/2014/main" id="{65FD9FC1-81C7-4D73-B387-6DAE2E5C944F}"/>
              </a:ext>
            </a:extLst>
          </p:cNvPr>
          <p:cNvSpPr txBox="1"/>
          <p:nvPr/>
        </p:nvSpPr>
        <p:spPr>
          <a:xfrm>
            <a:off x="9357058" y="5068957"/>
            <a:ext cx="2489784" cy="369332"/>
          </a:xfrm>
          <a:prstGeom prst="rect">
            <a:avLst/>
          </a:prstGeom>
          <a:noFill/>
        </p:spPr>
        <p:txBody>
          <a:bodyPr wrap="none" rtlCol="0">
            <a:spAutoFit/>
          </a:bodyPr>
          <a:lstStyle/>
          <a:p>
            <a:r>
              <a:rPr kumimoji="1" lang="ja-JP" altLang="en-US" b="1" dirty="0">
                <a:solidFill>
                  <a:schemeClr val="accent4"/>
                </a:solidFill>
              </a:rPr>
              <a:t>目標時間を大きく超える</a:t>
            </a:r>
          </a:p>
        </p:txBody>
      </p:sp>
      <p:sp>
        <p:nvSpPr>
          <p:cNvPr id="12" name="テキスト ボックス 11">
            <a:extLst>
              <a:ext uri="{FF2B5EF4-FFF2-40B4-BE49-F238E27FC236}">
                <a16:creationId xmlns:a16="http://schemas.microsoft.com/office/drawing/2014/main" id="{64143EFC-2207-48F2-A1E8-CB8AF452D951}"/>
              </a:ext>
            </a:extLst>
          </p:cNvPr>
          <p:cNvSpPr txBox="1"/>
          <p:nvPr/>
        </p:nvSpPr>
        <p:spPr>
          <a:xfrm>
            <a:off x="3722169" y="2784809"/>
            <a:ext cx="2392001" cy="369332"/>
          </a:xfrm>
          <a:prstGeom prst="rect">
            <a:avLst/>
          </a:prstGeom>
          <a:noFill/>
        </p:spPr>
        <p:txBody>
          <a:bodyPr wrap="none" rtlCol="0">
            <a:spAutoFit/>
          </a:bodyPr>
          <a:lstStyle/>
          <a:p>
            <a:r>
              <a:rPr kumimoji="1" lang="ja-JP" altLang="en-US" b="1" dirty="0"/>
              <a:t>実験結果（抜粋）</a:t>
            </a:r>
            <a:r>
              <a:rPr kumimoji="1" lang="en-US" altLang="ja-JP" sz="1400" b="1" dirty="0"/>
              <a:t>※1</a:t>
            </a:r>
            <a:endParaRPr kumimoji="1" lang="ja-JP" altLang="en-US" b="1" dirty="0"/>
          </a:p>
        </p:txBody>
      </p:sp>
      <p:sp>
        <p:nvSpPr>
          <p:cNvPr id="16" name="タイトル 1">
            <a:extLst>
              <a:ext uri="{FF2B5EF4-FFF2-40B4-BE49-F238E27FC236}">
                <a16:creationId xmlns:a16="http://schemas.microsoft.com/office/drawing/2014/main" id="{EDF3237D-CD7C-4C61-A0C7-D8B968BB7E3C}"/>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O2. </a:t>
            </a:r>
            <a:r>
              <a:rPr lang="ja-JP" altLang="en-US" dirty="0"/>
              <a:t>凸緩和</a:t>
            </a:r>
            <a:r>
              <a:rPr lang="en-US" altLang="ja-JP" dirty="0"/>
              <a:t>&amp;</a:t>
            </a:r>
            <a:r>
              <a:rPr lang="ja-JP" altLang="en-US" dirty="0"/>
              <a:t>分枝限定法の性能評価</a:t>
            </a:r>
            <a:endParaRPr lang="en-US" dirty="0"/>
          </a:p>
        </p:txBody>
      </p:sp>
      <p:sp>
        <p:nvSpPr>
          <p:cNvPr id="13" name="テキスト ボックス 12">
            <a:extLst>
              <a:ext uri="{FF2B5EF4-FFF2-40B4-BE49-F238E27FC236}">
                <a16:creationId xmlns:a16="http://schemas.microsoft.com/office/drawing/2014/main" id="{E7F2C5C7-A641-42C3-9F73-7E07648C450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Tree>
    <p:extLst>
      <p:ext uri="{BB962C8B-B14F-4D97-AF65-F5344CB8AC3E}">
        <p14:creationId xmlns:p14="http://schemas.microsoft.com/office/powerpoint/2010/main" val="17167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5" name="テキスト プレースホルダー 4">
            <a:extLst>
              <a:ext uri="{FF2B5EF4-FFF2-40B4-BE49-F238E27FC236}">
                <a16:creationId xmlns:a16="http://schemas.microsoft.com/office/drawing/2014/main" id="{7D0C4DB9-CFA8-4A60-990D-2BB8104B429B}"/>
              </a:ext>
            </a:extLst>
          </p:cNvPr>
          <p:cNvSpPr>
            <a:spLocks noGrp="1"/>
          </p:cNvSpPr>
          <p:nvPr>
            <p:ph type="body" sz="quarter" idx="11"/>
          </p:nvPr>
        </p:nvSpPr>
        <p:spPr>
          <a:xfrm>
            <a:off x="517055" y="916509"/>
            <a:ext cx="11341887" cy="467440"/>
          </a:xfrm>
        </p:spPr>
        <p:txBody>
          <a:bodyPr/>
          <a:lstStyle/>
          <a:p>
            <a:r>
              <a:rPr lang="ja-JP" altLang="en-US" dirty="0"/>
              <a:t>最適化アルゴリズム</a:t>
            </a:r>
            <a:r>
              <a:rPr lang="en-US" altLang="ja-JP" dirty="0"/>
              <a:t>*</a:t>
            </a:r>
            <a:r>
              <a:rPr lang="ja-JP" altLang="en-US" dirty="0"/>
              <a:t>の性能をベンチマークで評価し、下記項目について着手済／着手予定。</a:t>
            </a:r>
            <a:endParaRPr lang="en-US" altLang="ja-JP" dirty="0"/>
          </a:p>
        </p:txBody>
      </p:sp>
      <p:sp>
        <p:nvSpPr>
          <p:cNvPr id="7" name="正方形/長方形 6">
            <a:extLst>
              <a:ext uri="{FF2B5EF4-FFF2-40B4-BE49-F238E27FC236}">
                <a16:creationId xmlns:a16="http://schemas.microsoft.com/office/drawing/2014/main" id="{091AACB2-C355-45CC-9C18-367784049BEA}"/>
              </a:ext>
            </a:extLst>
          </p:cNvPr>
          <p:cNvSpPr/>
          <p:nvPr/>
        </p:nvSpPr>
        <p:spPr>
          <a:xfrm>
            <a:off x="3015902" y="4682843"/>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8" name="正方形/長方形 7">
            <a:extLst>
              <a:ext uri="{FF2B5EF4-FFF2-40B4-BE49-F238E27FC236}">
                <a16:creationId xmlns:a16="http://schemas.microsoft.com/office/drawing/2014/main" id="{3235E6BF-B658-479A-8B9C-6E9D124B8C82}"/>
              </a:ext>
            </a:extLst>
          </p:cNvPr>
          <p:cNvSpPr/>
          <p:nvPr/>
        </p:nvSpPr>
        <p:spPr>
          <a:xfrm>
            <a:off x="6261715" y="4682843"/>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9" name="正方形/長方形 8">
            <a:extLst>
              <a:ext uri="{FF2B5EF4-FFF2-40B4-BE49-F238E27FC236}">
                <a16:creationId xmlns:a16="http://schemas.microsoft.com/office/drawing/2014/main" id="{9BD5A775-7E25-44CB-AEDE-597FACEC9530}"/>
              </a:ext>
            </a:extLst>
          </p:cNvPr>
          <p:cNvSpPr/>
          <p:nvPr/>
        </p:nvSpPr>
        <p:spPr>
          <a:xfrm>
            <a:off x="9042940" y="4682842"/>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10" name="テキスト ボックス 9">
            <a:extLst>
              <a:ext uri="{FF2B5EF4-FFF2-40B4-BE49-F238E27FC236}">
                <a16:creationId xmlns:a16="http://schemas.microsoft.com/office/drawing/2014/main" id="{01A9C04E-BD9B-46FB-9F6D-A22B8ADA63C8}"/>
              </a:ext>
            </a:extLst>
          </p:cNvPr>
          <p:cNvSpPr txBox="1"/>
          <p:nvPr/>
        </p:nvSpPr>
        <p:spPr>
          <a:xfrm>
            <a:off x="2672169" y="5200935"/>
            <a:ext cx="2853666" cy="369332"/>
          </a:xfrm>
          <a:prstGeom prst="rect">
            <a:avLst/>
          </a:prstGeom>
          <a:noFill/>
        </p:spPr>
        <p:txBody>
          <a:bodyPr wrap="none" rtlCol="0">
            <a:spAutoFit/>
          </a:bodyPr>
          <a:lstStyle/>
          <a:p>
            <a:pPr algn="ctr"/>
            <a:r>
              <a:rPr kumimoji="1" lang="ja-JP" altLang="en-US" i="1" dirty="0"/>
              <a:t>冗長な制約を除去する工夫</a:t>
            </a:r>
          </a:p>
        </p:txBody>
      </p:sp>
      <p:sp>
        <p:nvSpPr>
          <p:cNvPr id="12" name="テキスト ボックス 11">
            <a:extLst>
              <a:ext uri="{FF2B5EF4-FFF2-40B4-BE49-F238E27FC236}">
                <a16:creationId xmlns:a16="http://schemas.microsoft.com/office/drawing/2014/main" id="{7E3B33A6-2009-4C81-A872-9447F4E8333A}"/>
              </a:ext>
            </a:extLst>
          </p:cNvPr>
          <p:cNvSpPr txBox="1"/>
          <p:nvPr/>
        </p:nvSpPr>
        <p:spPr>
          <a:xfrm>
            <a:off x="6325034" y="5405244"/>
            <a:ext cx="1603323" cy="369332"/>
          </a:xfrm>
          <a:prstGeom prst="rect">
            <a:avLst/>
          </a:prstGeom>
          <a:noFill/>
        </p:spPr>
        <p:txBody>
          <a:bodyPr wrap="none" rtlCol="0">
            <a:spAutoFit/>
          </a:bodyPr>
          <a:lstStyle/>
          <a:p>
            <a:pPr algn="ctr"/>
            <a:r>
              <a:rPr kumimoji="1" lang="ja-JP" altLang="en-US" i="1" dirty="0"/>
              <a:t>効率をより改善</a:t>
            </a:r>
          </a:p>
        </p:txBody>
      </p:sp>
      <p:sp>
        <p:nvSpPr>
          <p:cNvPr id="13" name="テキスト ボックス 12">
            <a:extLst>
              <a:ext uri="{FF2B5EF4-FFF2-40B4-BE49-F238E27FC236}">
                <a16:creationId xmlns:a16="http://schemas.microsoft.com/office/drawing/2014/main" id="{A70AD96C-C0AB-49DD-8352-7F569BDBBE19}"/>
              </a:ext>
            </a:extLst>
          </p:cNvPr>
          <p:cNvSpPr txBox="1"/>
          <p:nvPr/>
        </p:nvSpPr>
        <p:spPr>
          <a:xfrm>
            <a:off x="9343620" y="5383815"/>
            <a:ext cx="2064988" cy="369332"/>
          </a:xfrm>
          <a:prstGeom prst="rect">
            <a:avLst/>
          </a:prstGeom>
          <a:noFill/>
        </p:spPr>
        <p:txBody>
          <a:bodyPr wrap="none" rtlCol="0">
            <a:spAutoFit/>
          </a:bodyPr>
          <a:lstStyle/>
          <a:p>
            <a:pPr algn="ctr"/>
            <a:r>
              <a:rPr kumimoji="1" lang="ja-JP" altLang="en-US" dirty="0"/>
              <a:t>計算時間をより削減</a:t>
            </a:r>
          </a:p>
        </p:txBody>
      </p:sp>
      <p:sp>
        <p:nvSpPr>
          <p:cNvPr id="15" name="テキスト ボックス 14">
            <a:extLst>
              <a:ext uri="{FF2B5EF4-FFF2-40B4-BE49-F238E27FC236}">
                <a16:creationId xmlns:a16="http://schemas.microsoft.com/office/drawing/2014/main" id="{D7B2883B-FDCE-4DF2-9673-5752F1509ECB}"/>
              </a:ext>
            </a:extLst>
          </p:cNvPr>
          <p:cNvSpPr txBox="1"/>
          <p:nvPr/>
        </p:nvSpPr>
        <p:spPr>
          <a:xfrm>
            <a:off x="120443" y="5055067"/>
            <a:ext cx="2008883" cy="369332"/>
          </a:xfrm>
          <a:prstGeom prst="rect">
            <a:avLst/>
          </a:prstGeom>
          <a:noFill/>
        </p:spPr>
        <p:txBody>
          <a:bodyPr wrap="none" rtlCol="0">
            <a:spAutoFit/>
          </a:bodyPr>
          <a:lstStyle/>
          <a:p>
            <a:r>
              <a:rPr kumimoji="1" lang="ja-JP" altLang="en-US" b="1" dirty="0"/>
              <a:t>重点的な検討項目</a:t>
            </a:r>
          </a:p>
        </p:txBody>
      </p:sp>
      <p:sp>
        <p:nvSpPr>
          <p:cNvPr id="16" name="正方形/長方形 15">
            <a:extLst>
              <a:ext uri="{FF2B5EF4-FFF2-40B4-BE49-F238E27FC236}">
                <a16:creationId xmlns:a16="http://schemas.microsoft.com/office/drawing/2014/main" id="{7226C65D-8381-4894-9306-D1C03474D3CE}"/>
              </a:ext>
            </a:extLst>
          </p:cNvPr>
          <p:cNvSpPr/>
          <p:nvPr/>
        </p:nvSpPr>
        <p:spPr>
          <a:xfrm>
            <a:off x="4092072" y="3507399"/>
            <a:ext cx="2297326" cy="3965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探索効率の悪化</a:t>
            </a:r>
          </a:p>
        </p:txBody>
      </p:sp>
      <p:sp>
        <p:nvSpPr>
          <p:cNvPr id="17" name="正方形/長方形 16">
            <a:extLst>
              <a:ext uri="{FF2B5EF4-FFF2-40B4-BE49-F238E27FC236}">
                <a16:creationId xmlns:a16="http://schemas.microsoft.com/office/drawing/2014/main" id="{A40FB88B-4F24-4C20-9DF5-A27D8429EEA6}"/>
              </a:ext>
            </a:extLst>
          </p:cNvPr>
          <p:cNvSpPr/>
          <p:nvPr/>
        </p:nvSpPr>
        <p:spPr>
          <a:xfrm>
            <a:off x="8475667" y="3507399"/>
            <a:ext cx="2231232" cy="3965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計算量の増加</a:t>
            </a:r>
          </a:p>
        </p:txBody>
      </p:sp>
      <p:sp>
        <p:nvSpPr>
          <p:cNvPr id="18" name="テキスト ボックス 17">
            <a:extLst>
              <a:ext uri="{FF2B5EF4-FFF2-40B4-BE49-F238E27FC236}">
                <a16:creationId xmlns:a16="http://schemas.microsoft.com/office/drawing/2014/main" id="{0F424F82-770E-4471-B971-A265CC2E04BA}"/>
              </a:ext>
            </a:extLst>
          </p:cNvPr>
          <p:cNvSpPr txBox="1"/>
          <p:nvPr/>
        </p:nvSpPr>
        <p:spPr>
          <a:xfrm>
            <a:off x="529358" y="3171418"/>
            <a:ext cx="1510350" cy="369332"/>
          </a:xfrm>
          <a:prstGeom prst="rect">
            <a:avLst/>
          </a:prstGeom>
          <a:noFill/>
        </p:spPr>
        <p:txBody>
          <a:bodyPr wrap="none" rtlCol="0">
            <a:spAutoFit/>
          </a:bodyPr>
          <a:lstStyle/>
          <a:p>
            <a:r>
              <a:rPr kumimoji="1" lang="ja-JP" altLang="en-US" b="1" dirty="0"/>
              <a:t>判明した課題</a:t>
            </a:r>
          </a:p>
        </p:txBody>
      </p:sp>
      <p:sp>
        <p:nvSpPr>
          <p:cNvPr id="19" name="テキスト ボックス 18">
            <a:extLst>
              <a:ext uri="{FF2B5EF4-FFF2-40B4-BE49-F238E27FC236}">
                <a16:creationId xmlns:a16="http://schemas.microsoft.com/office/drawing/2014/main" id="{72349908-7339-472E-940F-C3515C32CBFF}"/>
              </a:ext>
            </a:extLst>
          </p:cNvPr>
          <p:cNvSpPr txBox="1"/>
          <p:nvPr/>
        </p:nvSpPr>
        <p:spPr>
          <a:xfrm>
            <a:off x="567830" y="2076634"/>
            <a:ext cx="1471878" cy="369332"/>
          </a:xfrm>
          <a:prstGeom prst="rect">
            <a:avLst/>
          </a:prstGeom>
          <a:noFill/>
        </p:spPr>
        <p:txBody>
          <a:bodyPr wrap="none" rtlCol="0">
            <a:spAutoFit/>
          </a:bodyPr>
          <a:lstStyle/>
          <a:p>
            <a:r>
              <a:rPr kumimoji="1" lang="ja-JP" altLang="en-US" b="1" dirty="0"/>
              <a:t>判明した結果</a:t>
            </a:r>
          </a:p>
        </p:txBody>
      </p:sp>
      <p:sp>
        <p:nvSpPr>
          <p:cNvPr id="20" name="テキスト ボックス 19">
            <a:extLst>
              <a:ext uri="{FF2B5EF4-FFF2-40B4-BE49-F238E27FC236}">
                <a16:creationId xmlns:a16="http://schemas.microsoft.com/office/drawing/2014/main" id="{BA09014A-D871-439D-97D2-4D8A6504DC7B}"/>
              </a:ext>
            </a:extLst>
          </p:cNvPr>
          <p:cNvSpPr txBox="1"/>
          <p:nvPr/>
        </p:nvSpPr>
        <p:spPr>
          <a:xfrm>
            <a:off x="3163620" y="2076634"/>
            <a:ext cx="8449749" cy="369332"/>
          </a:xfrm>
          <a:prstGeom prst="rect">
            <a:avLst/>
          </a:prstGeom>
          <a:noFill/>
        </p:spPr>
        <p:txBody>
          <a:bodyPr wrap="none" rtlCol="0">
            <a:spAutoFit/>
          </a:bodyPr>
          <a:lstStyle/>
          <a:p>
            <a:r>
              <a:rPr kumimoji="1" lang="ja-JP" altLang="en-US" dirty="0"/>
              <a:t>目標よりも少ない問題規模で検証した結果、</a:t>
            </a:r>
            <a:r>
              <a:rPr kumimoji="1" lang="en-US" altLang="ja-JP" dirty="0"/>
              <a:t>15</a:t>
            </a:r>
            <a:r>
              <a:rPr kumimoji="1" lang="ja-JP" altLang="en-US" dirty="0"/>
              <a:t>分以内に実行可能解を獲得できなかった。</a:t>
            </a:r>
          </a:p>
        </p:txBody>
      </p:sp>
      <p:sp>
        <p:nvSpPr>
          <p:cNvPr id="22" name="テキスト ボックス 21">
            <a:extLst>
              <a:ext uri="{FF2B5EF4-FFF2-40B4-BE49-F238E27FC236}">
                <a16:creationId xmlns:a16="http://schemas.microsoft.com/office/drawing/2014/main" id="{24973BBE-D6DE-4496-BFF8-BACAA73C1C09}"/>
              </a:ext>
            </a:extLst>
          </p:cNvPr>
          <p:cNvSpPr txBox="1"/>
          <p:nvPr/>
        </p:nvSpPr>
        <p:spPr>
          <a:xfrm>
            <a:off x="5247134" y="4723445"/>
            <a:ext cx="877163" cy="369332"/>
          </a:xfrm>
          <a:prstGeom prst="rect">
            <a:avLst/>
          </a:prstGeom>
          <a:noFill/>
        </p:spPr>
        <p:txBody>
          <a:bodyPr wrap="none" rtlCol="0">
            <a:spAutoFit/>
          </a:bodyPr>
          <a:lstStyle/>
          <a:p>
            <a:r>
              <a:rPr kumimoji="1" lang="ja-JP" altLang="en-US" b="1" dirty="0"/>
              <a:t>詳細①</a:t>
            </a:r>
          </a:p>
        </p:txBody>
      </p:sp>
      <p:sp>
        <p:nvSpPr>
          <p:cNvPr id="23" name="テキスト ボックス 22">
            <a:extLst>
              <a:ext uri="{FF2B5EF4-FFF2-40B4-BE49-F238E27FC236}">
                <a16:creationId xmlns:a16="http://schemas.microsoft.com/office/drawing/2014/main" id="{E20ECF21-2CA2-4F40-9A9C-E9537133FD74}"/>
              </a:ext>
            </a:extLst>
          </p:cNvPr>
          <p:cNvSpPr txBox="1"/>
          <p:nvPr/>
        </p:nvSpPr>
        <p:spPr>
          <a:xfrm>
            <a:off x="3104179" y="5598746"/>
            <a:ext cx="1989647" cy="369332"/>
          </a:xfrm>
          <a:prstGeom prst="rect">
            <a:avLst/>
          </a:prstGeom>
          <a:noFill/>
        </p:spPr>
        <p:txBody>
          <a:bodyPr wrap="none" rtlCol="0">
            <a:spAutoFit/>
          </a:bodyPr>
          <a:lstStyle/>
          <a:p>
            <a:pPr algn="ctr"/>
            <a:r>
              <a:rPr kumimoji="1" lang="ja-JP" altLang="en-US" i="1" dirty="0"/>
              <a:t>開発目標の精緻化</a:t>
            </a:r>
          </a:p>
        </p:txBody>
      </p:sp>
      <p:sp>
        <p:nvSpPr>
          <p:cNvPr id="26" name="テキスト ボックス 25">
            <a:extLst>
              <a:ext uri="{FF2B5EF4-FFF2-40B4-BE49-F238E27FC236}">
                <a16:creationId xmlns:a16="http://schemas.microsoft.com/office/drawing/2014/main" id="{38AD24AB-C89A-49B5-B2D3-5915A4D344A5}"/>
              </a:ext>
            </a:extLst>
          </p:cNvPr>
          <p:cNvSpPr txBox="1"/>
          <p:nvPr/>
        </p:nvSpPr>
        <p:spPr>
          <a:xfrm>
            <a:off x="10854610" y="4261081"/>
            <a:ext cx="1107996" cy="369332"/>
          </a:xfrm>
          <a:prstGeom prst="rect">
            <a:avLst/>
          </a:prstGeom>
          <a:noFill/>
        </p:spPr>
        <p:txBody>
          <a:bodyPr wrap="none" rtlCol="0">
            <a:spAutoFit/>
          </a:bodyPr>
          <a:lstStyle/>
          <a:p>
            <a:r>
              <a:rPr kumimoji="1" lang="ja-JP" altLang="en-US" b="1" dirty="0">
                <a:solidFill>
                  <a:schemeClr val="accent4"/>
                </a:solidFill>
              </a:rPr>
              <a:t>着手予定</a:t>
            </a:r>
          </a:p>
        </p:txBody>
      </p:sp>
      <p:cxnSp>
        <p:nvCxnSpPr>
          <p:cNvPr id="28" name="直線コネクタ 27">
            <a:extLst>
              <a:ext uri="{FF2B5EF4-FFF2-40B4-BE49-F238E27FC236}">
                <a16:creationId xmlns:a16="http://schemas.microsoft.com/office/drawing/2014/main" id="{813607FA-77D7-4296-8FBF-F83E19671F67}"/>
              </a:ext>
            </a:extLst>
          </p:cNvPr>
          <p:cNvCxnSpPr/>
          <p:nvPr/>
        </p:nvCxnSpPr>
        <p:spPr>
          <a:xfrm>
            <a:off x="2218944" y="1809276"/>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F56BCBE-3080-4FA2-8930-057821E72E87}"/>
              </a:ext>
            </a:extLst>
          </p:cNvPr>
          <p:cNvSpPr txBox="1"/>
          <p:nvPr/>
        </p:nvSpPr>
        <p:spPr>
          <a:xfrm>
            <a:off x="2457045" y="4261081"/>
            <a:ext cx="877163" cy="369332"/>
          </a:xfrm>
          <a:prstGeom prst="rect">
            <a:avLst/>
          </a:prstGeom>
          <a:noFill/>
        </p:spPr>
        <p:txBody>
          <a:bodyPr wrap="none" rtlCol="0">
            <a:spAutoFit/>
          </a:bodyPr>
          <a:lstStyle/>
          <a:p>
            <a:r>
              <a:rPr kumimoji="1" lang="ja-JP" altLang="en-US" b="1" dirty="0">
                <a:solidFill>
                  <a:schemeClr val="accent1"/>
                </a:solidFill>
              </a:rPr>
              <a:t>着手済</a:t>
            </a:r>
          </a:p>
        </p:txBody>
      </p:sp>
      <p:sp>
        <p:nvSpPr>
          <p:cNvPr id="30" name="正方形/長方形 29">
            <a:extLst>
              <a:ext uri="{FF2B5EF4-FFF2-40B4-BE49-F238E27FC236}">
                <a16:creationId xmlns:a16="http://schemas.microsoft.com/office/drawing/2014/main" id="{141FAB95-BEAE-4786-8F33-7E3EF2336ED4}"/>
              </a:ext>
            </a:extLst>
          </p:cNvPr>
          <p:cNvSpPr/>
          <p:nvPr/>
        </p:nvSpPr>
        <p:spPr>
          <a:xfrm>
            <a:off x="6187997" y="2731496"/>
            <a:ext cx="2442674" cy="439922"/>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多数かつ複雑な制約</a:t>
            </a:r>
          </a:p>
        </p:txBody>
      </p:sp>
      <p:cxnSp>
        <p:nvCxnSpPr>
          <p:cNvPr id="31" name="直線コネクタ 30">
            <a:extLst>
              <a:ext uri="{FF2B5EF4-FFF2-40B4-BE49-F238E27FC236}">
                <a16:creationId xmlns:a16="http://schemas.microsoft.com/office/drawing/2014/main" id="{CD572DE9-A781-4CD3-AC82-A1D9A91A148B}"/>
              </a:ext>
            </a:extLst>
          </p:cNvPr>
          <p:cNvCxnSpPr>
            <a:stCxn id="16" idx="2"/>
            <a:endCxn id="8" idx="0"/>
          </p:cNvCxnSpPr>
          <p:nvPr/>
        </p:nvCxnSpPr>
        <p:spPr>
          <a:xfrm>
            <a:off x="5240735" y="3903968"/>
            <a:ext cx="1878230" cy="77887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06247AB-941F-4EDC-B3A8-34DB29F7A770}"/>
              </a:ext>
            </a:extLst>
          </p:cNvPr>
          <p:cNvCxnSpPr>
            <a:cxnSpLocks/>
            <a:stCxn id="17" idx="2"/>
            <a:endCxn id="9" idx="0"/>
          </p:cNvCxnSpPr>
          <p:nvPr/>
        </p:nvCxnSpPr>
        <p:spPr>
          <a:xfrm>
            <a:off x="9591283" y="3903968"/>
            <a:ext cx="779963" cy="77887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F1FA10C-A008-4A34-B326-8F07F0EC9BC1}"/>
              </a:ext>
            </a:extLst>
          </p:cNvPr>
          <p:cNvCxnSpPr>
            <a:cxnSpLocks/>
            <a:stCxn id="17" idx="2"/>
            <a:endCxn id="7" idx="0"/>
          </p:cNvCxnSpPr>
          <p:nvPr/>
        </p:nvCxnSpPr>
        <p:spPr>
          <a:xfrm flipH="1">
            <a:off x="4131518" y="3903968"/>
            <a:ext cx="5459765" cy="77887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C28B579-D6B1-4E7C-8740-A2CE4696A509}"/>
              </a:ext>
            </a:extLst>
          </p:cNvPr>
          <p:cNvCxnSpPr>
            <a:cxnSpLocks/>
            <a:stCxn id="30" idx="2"/>
            <a:endCxn id="16" idx="0"/>
          </p:cNvCxnSpPr>
          <p:nvPr/>
        </p:nvCxnSpPr>
        <p:spPr>
          <a:xfrm flipH="1">
            <a:off x="5240735" y="3171418"/>
            <a:ext cx="2168599" cy="33598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0F2CB21-5AAD-4274-99D0-168E922E057C}"/>
              </a:ext>
            </a:extLst>
          </p:cNvPr>
          <p:cNvCxnSpPr>
            <a:cxnSpLocks/>
            <a:stCxn id="30" idx="2"/>
            <a:endCxn id="17" idx="0"/>
          </p:cNvCxnSpPr>
          <p:nvPr/>
        </p:nvCxnSpPr>
        <p:spPr>
          <a:xfrm>
            <a:off x="7409334" y="3171418"/>
            <a:ext cx="2181949" cy="33598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2BB3412-0D1A-4822-BEFA-88B0897DD316}"/>
              </a:ext>
            </a:extLst>
          </p:cNvPr>
          <p:cNvSpPr txBox="1"/>
          <p:nvPr/>
        </p:nvSpPr>
        <p:spPr>
          <a:xfrm>
            <a:off x="6047495" y="1336151"/>
            <a:ext cx="5966698" cy="615553"/>
          </a:xfrm>
          <a:prstGeom prst="rect">
            <a:avLst/>
          </a:prstGeom>
          <a:noFill/>
        </p:spPr>
        <p:txBody>
          <a:bodyPr wrap="none" rtlCol="0">
            <a:spAutoFit/>
          </a:bodyPr>
          <a:lstStyle/>
          <a:p>
            <a:r>
              <a:rPr kumimoji="1" lang="en-US" altLang="ja-JP" dirty="0"/>
              <a:t>※2020</a:t>
            </a:r>
            <a:r>
              <a:rPr kumimoji="1" lang="ja-JP" altLang="en-US" dirty="0"/>
              <a:t>年度共同研究を通じて、安田君が開発したアルゴリズム</a:t>
            </a:r>
            <a:endParaRPr kumimoji="1" lang="en-US" altLang="ja-JP" dirty="0"/>
          </a:p>
          <a:p>
            <a:pPr algn="ctr"/>
            <a:r>
              <a:rPr kumimoji="1" lang="ja-JP" altLang="en-US" sz="1600" dirty="0"/>
              <a:t>（</a:t>
            </a:r>
            <a:r>
              <a:rPr kumimoji="1" lang="en-US" altLang="ja-JP" sz="1600" dirty="0"/>
              <a:t>2022</a:t>
            </a:r>
            <a:r>
              <a:rPr kumimoji="1" lang="ja-JP" altLang="en-US" sz="1600" dirty="0"/>
              <a:t>年</a:t>
            </a:r>
            <a:r>
              <a:rPr kumimoji="1" lang="en-US" altLang="ja-JP" sz="1600" dirty="0"/>
              <a:t>1</a:t>
            </a:r>
            <a:r>
              <a:rPr kumimoji="1" lang="ja-JP" altLang="en-US" sz="1600" dirty="0"/>
              <a:t>月掲載レター版は未検証）</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課題と検討項目</a:t>
            </a:r>
            <a:endParaRPr lang="en-US" dirty="0"/>
          </a:p>
        </p:txBody>
      </p:sp>
      <p:sp>
        <p:nvSpPr>
          <p:cNvPr id="39" name="テキスト ボックス 38">
            <a:extLst>
              <a:ext uri="{FF2B5EF4-FFF2-40B4-BE49-F238E27FC236}">
                <a16:creationId xmlns:a16="http://schemas.microsoft.com/office/drawing/2014/main" id="{1CC4BE41-073E-4BB8-96F9-3968EE8A558A}"/>
              </a:ext>
            </a:extLst>
          </p:cNvPr>
          <p:cNvSpPr txBox="1"/>
          <p:nvPr/>
        </p:nvSpPr>
        <p:spPr>
          <a:xfrm>
            <a:off x="7428479" y="4257037"/>
            <a:ext cx="877163" cy="369332"/>
          </a:xfrm>
          <a:prstGeom prst="rect">
            <a:avLst/>
          </a:prstGeom>
          <a:noFill/>
        </p:spPr>
        <p:txBody>
          <a:bodyPr wrap="none" rtlCol="0">
            <a:spAutoFit/>
          </a:bodyPr>
          <a:lstStyle/>
          <a:p>
            <a:r>
              <a:rPr kumimoji="1" lang="ja-JP" altLang="en-US" b="1" dirty="0">
                <a:solidFill>
                  <a:schemeClr val="accent2"/>
                </a:solidFill>
              </a:rPr>
              <a:t>着手中</a:t>
            </a:r>
          </a:p>
        </p:txBody>
      </p:sp>
      <p:sp>
        <p:nvSpPr>
          <p:cNvPr id="40" name="テキスト ボックス 39">
            <a:extLst>
              <a:ext uri="{FF2B5EF4-FFF2-40B4-BE49-F238E27FC236}">
                <a16:creationId xmlns:a16="http://schemas.microsoft.com/office/drawing/2014/main" id="{43697F8F-D23C-4816-B7B3-D361DBF06BA0}"/>
              </a:ext>
            </a:extLst>
          </p:cNvPr>
          <p:cNvSpPr txBox="1"/>
          <p:nvPr/>
        </p:nvSpPr>
        <p:spPr>
          <a:xfrm>
            <a:off x="7973119" y="4723445"/>
            <a:ext cx="877163" cy="369332"/>
          </a:xfrm>
          <a:prstGeom prst="rect">
            <a:avLst/>
          </a:prstGeom>
          <a:noFill/>
        </p:spPr>
        <p:txBody>
          <a:bodyPr wrap="none" rtlCol="0">
            <a:spAutoFit/>
          </a:bodyPr>
          <a:lstStyle/>
          <a:p>
            <a:r>
              <a:rPr kumimoji="1" lang="ja-JP" altLang="en-US" b="1" dirty="0"/>
              <a:t>詳細②</a:t>
            </a:r>
          </a:p>
        </p:txBody>
      </p:sp>
      <p:sp>
        <p:nvSpPr>
          <p:cNvPr id="42" name="テキスト ボックス 41">
            <a:extLst>
              <a:ext uri="{FF2B5EF4-FFF2-40B4-BE49-F238E27FC236}">
                <a16:creationId xmlns:a16="http://schemas.microsoft.com/office/drawing/2014/main" id="{9E5D4185-4AEF-4561-A5D8-8EE8CC216EE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Tree>
    <p:extLst>
      <p:ext uri="{BB962C8B-B14F-4D97-AF65-F5344CB8AC3E}">
        <p14:creationId xmlns:p14="http://schemas.microsoft.com/office/powerpoint/2010/main" val="120686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258417" y="993443"/>
            <a:ext cx="11658763" cy="3139550"/>
          </a:xfrm>
        </p:spPr>
        <p:txBody>
          <a:bodyPr>
            <a:normAutofit/>
          </a:bodyPr>
          <a:lstStyle/>
          <a:p>
            <a:r>
              <a:rPr lang="ja-JP" altLang="en-US" sz="2800" dirty="0"/>
              <a:t>冗長な変数・制約を除去する工夫を、問題定式化のテクニックとして確立した。</a:t>
            </a:r>
            <a:endParaRPr lang="en-US" altLang="ja-JP" sz="2800" dirty="0"/>
          </a:p>
          <a:p>
            <a:pPr lvl="1"/>
            <a:r>
              <a:rPr lang="ja-JP" altLang="en-US" sz="2400" dirty="0"/>
              <a:t>従来</a:t>
            </a:r>
            <a:r>
              <a:rPr lang="ja-JP" altLang="en-US" dirty="0"/>
              <a:t>（</a:t>
            </a:r>
            <a:r>
              <a:rPr lang="en-US" altLang="ja-JP" dirty="0"/>
              <a:t>DDMO</a:t>
            </a:r>
            <a:r>
              <a:rPr lang="ja-JP" altLang="en-US" dirty="0"/>
              <a:t>）</a:t>
            </a:r>
            <a:r>
              <a:rPr lang="ja-JP" altLang="en-US" sz="2400" dirty="0"/>
              <a:t>の定式化方式では、実装の都合上、冗長な変数・制約を含んでいた</a:t>
            </a:r>
            <a:endParaRPr lang="en-US" altLang="ja-JP" sz="2400" dirty="0"/>
          </a:p>
          <a:p>
            <a:pPr lvl="1"/>
            <a:r>
              <a:rPr lang="ja-JP" altLang="en-US" sz="2400" dirty="0"/>
              <a:t>アルゴリズム以外の定式化部分で工夫した</a:t>
            </a:r>
            <a:endParaRPr lang="en-US" altLang="ja-JP" sz="2400" dirty="0"/>
          </a:p>
          <a:p>
            <a:r>
              <a:rPr lang="ja-JP" altLang="en-US" sz="2800" dirty="0"/>
              <a:t>実プラントに適用したところ、標準制約の中で個数が支配的な制約を中心に、大きく削減する効果を確認した。</a:t>
            </a:r>
            <a:endParaRPr lang="en-US" altLang="ja-JP" sz="2800" dirty="0"/>
          </a:p>
          <a:p>
            <a:pPr lvl="1"/>
            <a:r>
              <a:rPr lang="ja-JP" altLang="en-US" sz="2400" dirty="0"/>
              <a:t>標準制約の中では、非負制約＋上下限制約、実績固定制約、設備特性制約が支配的</a:t>
            </a:r>
          </a:p>
        </p:txBody>
      </p:sp>
      <p:sp>
        <p:nvSpPr>
          <p:cNvPr id="16" name="タイトル 1">
            <a:extLst>
              <a:ext uri="{FF2B5EF4-FFF2-40B4-BE49-F238E27FC236}">
                <a16:creationId xmlns:a16="http://schemas.microsoft.com/office/drawing/2014/main" id="{2464EEDC-F97D-4533-B342-95AE9E52A24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制約削減テクニック</a:t>
            </a:r>
            <a:endParaRPr lang="en-US" dirty="0"/>
          </a:p>
        </p:txBody>
      </p:sp>
      <p:sp>
        <p:nvSpPr>
          <p:cNvPr id="14" name="テキスト ボックス 13">
            <a:extLst>
              <a:ext uri="{FF2B5EF4-FFF2-40B4-BE49-F238E27FC236}">
                <a16:creationId xmlns:a16="http://schemas.microsoft.com/office/drawing/2014/main" id="{7C35DB0C-8E0A-4022-B712-0570BC9411C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graphicFrame>
        <p:nvGraphicFramePr>
          <p:cNvPr id="11" name="表 10">
            <a:extLst>
              <a:ext uri="{FF2B5EF4-FFF2-40B4-BE49-F238E27FC236}">
                <a16:creationId xmlns:a16="http://schemas.microsoft.com/office/drawing/2014/main" id="{4BA6F7E2-DC46-4504-AC30-70729A42CDEE}"/>
              </a:ext>
            </a:extLst>
          </p:cNvPr>
          <p:cNvGraphicFramePr>
            <a:graphicFrameLocks noGrp="1"/>
          </p:cNvGraphicFramePr>
          <p:nvPr>
            <p:extLst>
              <p:ext uri="{D42A27DB-BD31-4B8C-83A1-F6EECF244321}">
                <p14:modId xmlns:p14="http://schemas.microsoft.com/office/powerpoint/2010/main" val="2574530191"/>
              </p:ext>
            </p:extLst>
          </p:nvPr>
        </p:nvGraphicFramePr>
        <p:xfrm>
          <a:off x="771727" y="4529154"/>
          <a:ext cx="10632141" cy="1645920"/>
        </p:xfrm>
        <a:graphic>
          <a:graphicData uri="http://schemas.openxmlformats.org/drawingml/2006/table">
            <a:tbl>
              <a:tblPr firstRow="1" bandRow="1">
                <a:tableStyleId>{5C22544A-7EE6-4342-B048-85BDC9FD1C3A}</a:tableStyleId>
              </a:tblPr>
              <a:tblGrid>
                <a:gridCol w="1102658">
                  <a:extLst>
                    <a:ext uri="{9D8B030D-6E8A-4147-A177-3AD203B41FA5}">
                      <a16:colId xmlns:a16="http://schemas.microsoft.com/office/drawing/2014/main" val="566987819"/>
                    </a:ext>
                  </a:extLst>
                </a:gridCol>
                <a:gridCol w="2013032">
                  <a:extLst>
                    <a:ext uri="{9D8B030D-6E8A-4147-A177-3AD203B41FA5}">
                      <a16:colId xmlns:a16="http://schemas.microsoft.com/office/drawing/2014/main" val="4228297661"/>
                    </a:ext>
                  </a:extLst>
                </a:gridCol>
                <a:gridCol w="2991743">
                  <a:extLst>
                    <a:ext uri="{9D8B030D-6E8A-4147-A177-3AD203B41FA5}">
                      <a16:colId xmlns:a16="http://schemas.microsoft.com/office/drawing/2014/main" val="2787615527"/>
                    </a:ext>
                  </a:extLst>
                </a:gridCol>
                <a:gridCol w="4524708">
                  <a:extLst>
                    <a:ext uri="{9D8B030D-6E8A-4147-A177-3AD203B41FA5}">
                      <a16:colId xmlns:a16="http://schemas.microsoft.com/office/drawing/2014/main" val="1826170553"/>
                    </a:ext>
                  </a:extLst>
                </a:gridCol>
              </a:tblGrid>
              <a:tr h="0">
                <a:tc>
                  <a:txBody>
                    <a:bodyPr/>
                    <a:lstStyle/>
                    <a:p>
                      <a:pPr algn="ctr"/>
                      <a:r>
                        <a:rPr kumimoji="1" lang="ja-JP" altLang="en-US" sz="12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除去タイプ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具体的な対象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200" dirty="0"/>
                        <a:t>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 全種類・全ステップ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下限制約と非負制約は片方除去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r h="0">
                <a:tc>
                  <a:txBody>
                    <a:bodyPr/>
                    <a:lstStyle/>
                    <a:p>
                      <a:pPr algn="ctr"/>
                      <a:r>
                        <a:rPr kumimoji="1" lang="en-US" altLang="ja-JP" sz="1200" dirty="0"/>
                        <a:t>B</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 一部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実績固定される変数の上下限制約は除去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1900187"/>
                  </a:ext>
                </a:extLst>
              </a:tr>
              <a:tr h="0">
                <a:tc>
                  <a:txBody>
                    <a:bodyPr/>
                    <a:lstStyle/>
                    <a:p>
                      <a:pPr algn="ctr"/>
                      <a:r>
                        <a:rPr kumimoji="1" lang="en-US" altLang="ja-JP" sz="1200" dirty="0"/>
                        <a:t>C</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連続変数・バイナリ変数一部</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実績固定制約を除去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1029409"/>
                  </a:ext>
                </a:extLst>
              </a:tr>
              <a:tr h="0">
                <a:tc>
                  <a:txBody>
                    <a:bodyPr/>
                    <a:lstStyle/>
                    <a:p>
                      <a:pPr algn="ctr"/>
                      <a:r>
                        <a:rPr kumimoji="1" lang="en-US" altLang="ja-JP" sz="1200" dirty="0"/>
                        <a:t>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冗長変数の除去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連続変数・バイナリ変数一部</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実績固定される変数を除去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25867"/>
                  </a:ext>
                </a:extLst>
              </a:tr>
              <a:tr h="0">
                <a:tc>
                  <a:txBody>
                    <a:bodyPr/>
                    <a:lstStyle/>
                    <a:p>
                      <a:pPr algn="ctr"/>
                      <a:r>
                        <a:rPr kumimoji="1" lang="en-US" altLang="ja-JP" sz="1200" dirty="0"/>
                        <a:t>E</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冗長違反量の除去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非負制約＋上下限制約、変動幅制約</a:t>
                      </a:r>
                      <a:endParaRPr kumimoji="1" lang="en-US" altLang="ja-JP"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挟み撃ち形式の制約に対応する違反量は、片側の違反量のみを採用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3096391"/>
                  </a:ext>
                </a:extLst>
              </a:tr>
            </a:tbl>
          </a:graphicData>
        </a:graphic>
      </p:graphicFrame>
      <p:sp>
        <p:nvSpPr>
          <p:cNvPr id="17" name="テキスト ボックス 16">
            <a:extLst>
              <a:ext uri="{FF2B5EF4-FFF2-40B4-BE49-F238E27FC236}">
                <a16:creationId xmlns:a16="http://schemas.microsoft.com/office/drawing/2014/main" id="{721C54D7-4251-45E1-AF7F-52BAF381AC35}"/>
              </a:ext>
            </a:extLst>
          </p:cNvPr>
          <p:cNvSpPr txBox="1"/>
          <p:nvPr/>
        </p:nvSpPr>
        <p:spPr>
          <a:xfrm>
            <a:off x="771727" y="4064466"/>
            <a:ext cx="3025187" cy="400110"/>
          </a:xfrm>
          <a:prstGeom prst="rect">
            <a:avLst/>
          </a:prstGeom>
          <a:noFill/>
        </p:spPr>
        <p:txBody>
          <a:bodyPr wrap="none" rtlCol="0">
            <a:spAutoFit/>
          </a:bodyPr>
          <a:lstStyle/>
          <a:p>
            <a:r>
              <a:rPr kumimoji="1" lang="ja-JP" altLang="en-US" sz="2000" b="1" dirty="0"/>
              <a:t>冗長制約・変数除去ルール</a:t>
            </a:r>
          </a:p>
        </p:txBody>
      </p:sp>
    </p:spTree>
    <p:extLst>
      <p:ext uri="{BB962C8B-B14F-4D97-AF65-F5344CB8AC3E}">
        <p14:creationId xmlns:p14="http://schemas.microsoft.com/office/powerpoint/2010/main" val="141561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152400" y="993444"/>
            <a:ext cx="11855381" cy="2049926"/>
          </a:xfrm>
        </p:spPr>
        <p:txBody>
          <a:bodyPr>
            <a:normAutofit/>
          </a:bodyPr>
          <a:lstStyle/>
          <a:p>
            <a:r>
              <a:rPr lang="ja-JP" altLang="en-US" sz="2800" dirty="0"/>
              <a:t>真に必要な問題規模を詳細に見積もり直した結果、より現実的な開発目標となった。</a:t>
            </a:r>
          </a:p>
          <a:p>
            <a:pPr lvl="1"/>
            <a:r>
              <a:rPr lang="en-US" altLang="ja-JP" sz="2400" dirty="0"/>
              <a:t>Feasibility Study</a:t>
            </a:r>
            <a:r>
              <a:rPr lang="ja-JP" altLang="en-US" sz="2400" dirty="0"/>
              <a:t>で経験した実プラント</a:t>
            </a:r>
            <a:r>
              <a:rPr lang="ja-JP" altLang="en-US" dirty="0"/>
              <a:t>（</a:t>
            </a:r>
            <a:r>
              <a:rPr lang="en-US" altLang="ja-JP" dirty="0"/>
              <a:t>BTG</a:t>
            </a:r>
            <a:r>
              <a:rPr lang="ja-JP" altLang="en-US" dirty="0"/>
              <a:t>、下水、紙パなど）</a:t>
            </a:r>
            <a:r>
              <a:rPr lang="ja-JP" altLang="en-US" sz="2400" dirty="0"/>
              <a:t>に適用</a:t>
            </a:r>
            <a:endParaRPr lang="en-US" altLang="ja-JP" sz="2400" dirty="0"/>
          </a:p>
          <a:p>
            <a:pPr lvl="1"/>
            <a:r>
              <a:rPr lang="ja-JP" altLang="en-US" sz="2400" dirty="0"/>
              <a:t>その中で最も大規模なモデル</a:t>
            </a:r>
            <a:r>
              <a:rPr lang="ja-JP" altLang="en-US" dirty="0"/>
              <a:t>（三島回収）</a:t>
            </a:r>
            <a:r>
              <a:rPr lang="ja-JP" altLang="en-US" sz="2400" dirty="0"/>
              <a:t>の問題規模を参考に開発目標を定めた</a:t>
            </a:r>
            <a:endParaRPr lang="en-US" altLang="ja-JP" sz="2400" dirty="0"/>
          </a:p>
        </p:txBody>
      </p:sp>
      <p:graphicFrame>
        <p:nvGraphicFramePr>
          <p:cNvPr id="9" name="表 8">
            <a:extLst>
              <a:ext uri="{FF2B5EF4-FFF2-40B4-BE49-F238E27FC236}">
                <a16:creationId xmlns:a16="http://schemas.microsoft.com/office/drawing/2014/main" id="{46D09DFB-EDBA-46CB-9A76-33060970E3A6}"/>
              </a:ext>
            </a:extLst>
          </p:cNvPr>
          <p:cNvGraphicFramePr>
            <a:graphicFrameLocks noGrp="1"/>
          </p:cNvGraphicFramePr>
          <p:nvPr>
            <p:extLst>
              <p:ext uri="{D42A27DB-BD31-4B8C-83A1-F6EECF244321}">
                <p14:modId xmlns:p14="http://schemas.microsoft.com/office/powerpoint/2010/main" val="1711041066"/>
              </p:ext>
            </p:extLst>
          </p:nvPr>
        </p:nvGraphicFramePr>
        <p:xfrm>
          <a:off x="637165" y="3484355"/>
          <a:ext cx="9340626" cy="1854200"/>
        </p:xfrm>
        <a:graphic>
          <a:graphicData uri="http://schemas.openxmlformats.org/drawingml/2006/table">
            <a:tbl>
              <a:tblPr firstRow="1" bandRow="1">
                <a:tableStyleId>{5C22544A-7EE6-4342-B048-85BDC9FD1C3A}</a:tableStyleId>
              </a:tblPr>
              <a:tblGrid>
                <a:gridCol w="2140626">
                  <a:extLst>
                    <a:ext uri="{9D8B030D-6E8A-4147-A177-3AD203B41FA5}">
                      <a16:colId xmlns:a16="http://schemas.microsoft.com/office/drawing/2014/main" val="750485839"/>
                    </a:ext>
                  </a:extLst>
                </a:gridCol>
                <a:gridCol w="1800000">
                  <a:extLst>
                    <a:ext uri="{9D8B030D-6E8A-4147-A177-3AD203B41FA5}">
                      <a16:colId xmlns:a16="http://schemas.microsoft.com/office/drawing/2014/main" val="594600994"/>
                    </a:ext>
                  </a:extLst>
                </a:gridCol>
                <a:gridCol w="1800000">
                  <a:extLst>
                    <a:ext uri="{9D8B030D-6E8A-4147-A177-3AD203B41FA5}">
                      <a16:colId xmlns:a16="http://schemas.microsoft.com/office/drawing/2014/main" val="3505554944"/>
                    </a:ext>
                  </a:extLst>
                </a:gridCol>
                <a:gridCol w="1800000">
                  <a:extLst>
                    <a:ext uri="{9D8B030D-6E8A-4147-A177-3AD203B41FA5}">
                      <a16:colId xmlns:a16="http://schemas.microsoft.com/office/drawing/2014/main" val="3376746881"/>
                    </a:ext>
                  </a:extLst>
                </a:gridCol>
                <a:gridCol w="1800000">
                  <a:extLst>
                    <a:ext uri="{9D8B030D-6E8A-4147-A177-3AD203B41FA5}">
                      <a16:colId xmlns:a16="http://schemas.microsoft.com/office/drawing/2014/main" val="2525058001"/>
                    </a:ext>
                  </a:extLst>
                </a:gridCol>
              </a:tblGrid>
              <a:tr h="370840">
                <a:tc rowSpan="2">
                  <a:txBody>
                    <a:bodyPr/>
                    <a:lstStyle/>
                    <a:p>
                      <a:pPr algn="ctr"/>
                      <a:r>
                        <a:rPr kumimoji="1" lang="ja-JP" altLang="en-US" dirty="0"/>
                        <a:t>定式化方式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日本製紙 石巻工場 蒸解工程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大王製紙 三島工場 回収工程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2040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従来</a:t>
                      </a:r>
                      <a:r>
                        <a:rPr kumimoji="1" lang="ja-JP" altLang="en-US" sz="1600" dirty="0"/>
                        <a:t>（</a:t>
                      </a:r>
                      <a:r>
                        <a:rPr kumimoji="1" lang="en-US" altLang="ja-JP" sz="1600" dirty="0"/>
                        <a:t>DDMO</a:t>
                      </a:r>
                      <a:r>
                        <a:rPr kumimoji="1" lang="ja-JP" altLang="en-US" sz="1600" dirty="0"/>
                        <a:t>）</a:t>
                      </a:r>
                      <a:r>
                        <a:rPr kumimoji="1" lang="ja-JP" altLang="en-US" dirty="0"/>
                        <a:t>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9,000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7,000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179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削減テクニック適用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1,200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4,700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8,300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83800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削減率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86.7%</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32.9%</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75.0%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58.5%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420126"/>
                  </a:ext>
                </a:extLst>
              </a:tr>
            </a:tbl>
          </a:graphicData>
        </a:graphic>
      </p:graphicFrame>
      <p:sp>
        <p:nvSpPr>
          <p:cNvPr id="10" name="テキスト ボックス 9">
            <a:extLst>
              <a:ext uri="{FF2B5EF4-FFF2-40B4-BE49-F238E27FC236}">
                <a16:creationId xmlns:a16="http://schemas.microsoft.com/office/drawing/2014/main" id="{7440976E-9FC2-43A1-B7AD-572C051DEF43}"/>
              </a:ext>
            </a:extLst>
          </p:cNvPr>
          <p:cNvSpPr txBox="1"/>
          <p:nvPr/>
        </p:nvSpPr>
        <p:spPr>
          <a:xfrm>
            <a:off x="10191256" y="4603937"/>
            <a:ext cx="1550424" cy="369332"/>
          </a:xfrm>
          <a:prstGeom prst="rect">
            <a:avLst/>
          </a:prstGeom>
          <a:noFill/>
        </p:spPr>
        <p:txBody>
          <a:bodyPr wrap="none" rtlCol="0">
            <a:spAutoFit/>
          </a:bodyPr>
          <a:lstStyle/>
          <a:p>
            <a:r>
              <a:rPr kumimoji="1" lang="ja-JP" altLang="en-US" b="1" dirty="0">
                <a:solidFill>
                  <a:schemeClr val="accent4"/>
                </a:solidFill>
              </a:rPr>
              <a:t>真の目標規模</a:t>
            </a:r>
          </a:p>
        </p:txBody>
      </p:sp>
      <p:sp>
        <p:nvSpPr>
          <p:cNvPr id="6" name="正方形/長方形 5">
            <a:extLst>
              <a:ext uri="{FF2B5EF4-FFF2-40B4-BE49-F238E27FC236}">
                <a16:creationId xmlns:a16="http://schemas.microsoft.com/office/drawing/2014/main" id="{1FA06D3D-4597-421F-819E-25D6877F8521}"/>
              </a:ext>
            </a:extLst>
          </p:cNvPr>
          <p:cNvSpPr/>
          <p:nvPr/>
        </p:nvSpPr>
        <p:spPr>
          <a:xfrm>
            <a:off x="6376416" y="4618102"/>
            <a:ext cx="3601375" cy="341003"/>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F6B8A350-E3F0-4654-8013-40C9CA7CE2F0}"/>
              </a:ext>
            </a:extLst>
          </p:cNvPr>
          <p:cNvSpPr/>
          <p:nvPr/>
        </p:nvSpPr>
        <p:spPr>
          <a:xfrm>
            <a:off x="6376415" y="4238652"/>
            <a:ext cx="3601375" cy="34100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7D180BC3-0149-4FA8-91C8-EE3ED6229EEF}"/>
              </a:ext>
            </a:extLst>
          </p:cNvPr>
          <p:cNvSpPr txBox="1"/>
          <p:nvPr/>
        </p:nvSpPr>
        <p:spPr>
          <a:xfrm>
            <a:off x="10075840" y="4247117"/>
            <a:ext cx="1781257" cy="369332"/>
          </a:xfrm>
          <a:prstGeom prst="rect">
            <a:avLst/>
          </a:prstGeom>
          <a:noFill/>
        </p:spPr>
        <p:txBody>
          <a:bodyPr wrap="none" rtlCol="0">
            <a:spAutoFit/>
          </a:bodyPr>
          <a:lstStyle/>
          <a:p>
            <a:r>
              <a:rPr kumimoji="1" lang="ja-JP" altLang="en-US" b="1" dirty="0">
                <a:solidFill>
                  <a:schemeClr val="accent1"/>
                </a:solidFill>
              </a:rPr>
              <a:t>従来の目標規模</a:t>
            </a:r>
          </a:p>
        </p:txBody>
      </p:sp>
      <p:sp>
        <p:nvSpPr>
          <p:cNvPr id="16" name="タイトル 1">
            <a:extLst>
              <a:ext uri="{FF2B5EF4-FFF2-40B4-BE49-F238E27FC236}">
                <a16:creationId xmlns:a16="http://schemas.microsoft.com/office/drawing/2014/main" id="{2464EEDC-F97D-4533-B342-95AE9E52A24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制約削減効果と開発目標の精緻化</a:t>
            </a:r>
            <a:endParaRPr lang="en-US" dirty="0"/>
          </a:p>
        </p:txBody>
      </p:sp>
      <p:sp>
        <p:nvSpPr>
          <p:cNvPr id="14" name="テキスト ボックス 13">
            <a:extLst>
              <a:ext uri="{FF2B5EF4-FFF2-40B4-BE49-F238E27FC236}">
                <a16:creationId xmlns:a16="http://schemas.microsoft.com/office/drawing/2014/main" id="{7C35DB0C-8E0A-4022-B712-0570BC9411C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112290362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2716</TotalTime>
  <Words>4134</Words>
  <Application>Microsoft Office PowerPoint</Application>
  <PresentationFormat>ワイド画面</PresentationFormat>
  <Paragraphs>1052</Paragraphs>
  <Slides>30</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30</vt:i4>
      </vt:variant>
    </vt:vector>
  </HeadingPairs>
  <TitlesOfParts>
    <vt:vector size="36" baseType="lpstr">
      <vt:lpstr>Meiryo UI</vt:lpstr>
      <vt:lpstr>游ゴシック</vt:lpstr>
      <vt:lpstr>Arial</vt:lpstr>
      <vt:lpstr>Cambria Math</vt:lpstr>
      <vt:lpstr>Wingdings</vt:lpstr>
      <vt:lpstr>Yokogawa_Template_Standard</vt:lpstr>
      <vt:lpstr>来年度の共同研究について</vt:lpstr>
      <vt:lpstr>目的とサマリ</vt:lpstr>
      <vt:lpstr>概要</vt:lpstr>
      <vt:lpstr>アプローチ</vt:lpstr>
      <vt:lpstr>PowerPoint プレゼンテーション</vt:lpstr>
      <vt:lpstr>PowerPoint プレゼンテーション</vt:lpstr>
      <vt:lpstr>課題と検討項目</vt:lpstr>
      <vt:lpstr>PowerPoint プレゼンテーション</vt:lpstr>
      <vt:lpstr>PowerPoint プレゼンテーション</vt:lpstr>
      <vt:lpstr>アルゴリズム開発・検証の進捗</vt:lpstr>
      <vt:lpstr>制約対処法の進捗：新たな重み調整則</vt:lpstr>
      <vt:lpstr>制約対処法の進捗：性能検証</vt:lpstr>
      <vt:lpstr>近傍生成の進捗：DEの検証</vt:lpstr>
      <vt:lpstr>近傍生成の進捗：DEの改良</vt:lpstr>
      <vt:lpstr>外部発表</vt:lpstr>
      <vt:lpstr>まとめと課題</vt:lpstr>
      <vt:lpstr>課題①：アルゴリズムの工夫</vt:lpstr>
      <vt:lpstr>課題①：並列化の工夫</vt:lpstr>
      <vt:lpstr>課題②：組み合わせたアルゴリズムの性能評価</vt:lpstr>
      <vt:lpstr>課題②：組み合わせたアルゴリズムの位置づけ</vt:lpstr>
      <vt:lpstr>学生の研究体制</vt:lpstr>
      <vt:lpstr>FY22上期スケジュール（3月2日時点）</vt:lpstr>
      <vt:lpstr>まとめ</vt:lpstr>
      <vt:lpstr>FY21下期スケジュール（2月9日時点）</vt:lpstr>
      <vt:lpstr>PowerPoint プレゼンテーション</vt:lpstr>
      <vt:lpstr>フロー図と制約の設定</vt:lpstr>
      <vt:lpstr>問題規模：削減前</vt:lpstr>
      <vt:lpstr>問題規模：冗長制約条件・変数削減</vt:lpstr>
      <vt:lpstr>問題規模：冗長制約違反量削減</vt:lpstr>
      <vt:lpstr>問題規模まとめ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熊谷 渉</cp:lastModifiedBy>
  <cp:revision>400</cp:revision>
  <dcterms:created xsi:type="dcterms:W3CDTF">2022-01-26T00:23:42Z</dcterms:created>
  <dcterms:modified xsi:type="dcterms:W3CDTF">2022-03-01T17:22:57Z</dcterms:modified>
</cp:coreProperties>
</file>