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1140" r:id="rId3"/>
    <p:sldId id="459" r:id="rId4"/>
    <p:sldId id="1139" r:id="rId5"/>
    <p:sldId id="424" r:id="rId6"/>
    <p:sldId id="1141" r:id="rId7"/>
    <p:sldId id="1144" r:id="rId8"/>
    <p:sldId id="1142" r:id="rId9"/>
    <p:sldId id="1146" r:id="rId10"/>
    <p:sldId id="1148" r:id="rId11"/>
    <p:sldId id="1145" r:id="rId12"/>
    <p:sldId id="1170" r:id="rId13"/>
    <p:sldId id="1143" r:id="rId14"/>
    <p:sldId id="1151" r:id="rId15"/>
    <p:sldId id="1163" r:id="rId16"/>
    <p:sldId id="1167" r:id="rId17"/>
    <p:sldId id="1152" r:id="rId18"/>
    <p:sldId id="1153" r:id="rId19"/>
    <p:sldId id="1154" r:id="rId20"/>
    <p:sldId id="1149" r:id="rId21"/>
    <p:sldId id="1161" r:id="rId22"/>
    <p:sldId id="1155" r:id="rId23"/>
    <p:sldId id="1156" r:id="rId24"/>
    <p:sldId id="1157" r:id="rId25"/>
    <p:sldId id="1166" r:id="rId26"/>
    <p:sldId id="1158" r:id="rId27"/>
    <p:sldId id="1164" r:id="rId28"/>
    <p:sldId id="1165" r:id="rId29"/>
    <p:sldId id="1159" r:id="rId30"/>
    <p:sldId id="1160" r:id="rId31"/>
    <p:sldId id="1150" r:id="rId32"/>
    <p:sldId id="1132" r:id="rId33"/>
    <p:sldId id="1169" r:id="rId34"/>
    <p:sldId id="343" r:id="rId35"/>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1" initials="u" lastIdx="6" clrIdx="0"/>
  <p:cmAuthor id="1" name="Katsuyama" initials="K" lastIdx="4" clrIdx="1"/>
  <p:cmAuthor id="2" name="Satoshi Kanazawa" initials="SK" lastIdx="7" clrIdx="2"/>
  <p:cmAuthor id="3" name="Katsuyama" initials="Kats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7FCA0"/>
    <a:srgbClr val="0031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9" autoAdjust="0"/>
    <p:restoredTop sz="92569" autoAdjust="0"/>
  </p:normalViewPr>
  <p:slideViewPr>
    <p:cSldViewPr snapToGrid="0">
      <p:cViewPr varScale="1">
        <p:scale>
          <a:sx n="61" d="100"/>
          <a:sy n="61" d="100"/>
        </p:scale>
        <p:origin x="48" y="9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3274" y="38"/>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52CBDC-C0F9-4E33-B38E-CFF609340277}"/>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8B0A5C1-5445-4473-BDBF-F1D8A5CC3D67}"/>
              </a:ext>
            </a:extLst>
          </p:cNvPr>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846C0988-D797-4A77-8BE3-1AF1E4F754B3}" type="datetimeFigureOut">
              <a:rPr kumimoji="1" lang="ja-JP" altLang="en-US" smtClean="0"/>
              <a:t>2021/8/26</a:t>
            </a:fld>
            <a:endParaRPr kumimoji="1" lang="ja-JP" altLang="en-US"/>
          </a:p>
        </p:txBody>
      </p:sp>
      <p:sp>
        <p:nvSpPr>
          <p:cNvPr id="4" name="フッター プレースホルダー 3">
            <a:extLst>
              <a:ext uri="{FF2B5EF4-FFF2-40B4-BE49-F238E27FC236}">
                <a16:creationId xmlns:a16="http://schemas.microsoft.com/office/drawing/2014/main" id="{3065E5E7-C90C-4D86-A5E6-2751B076ED34}"/>
              </a:ext>
            </a:extLst>
          </p:cNvPr>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81BD4CB-923A-4F84-BBBE-D4679B6E35DF}"/>
              </a:ext>
            </a:extLst>
          </p:cNvPr>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A4298D57-B944-4F94-8A1F-AEE4BED553E6}" type="slidenum">
              <a:rPr kumimoji="1" lang="ja-JP" altLang="en-US" smtClean="0"/>
              <a:t>‹#›</a:t>
            </a:fld>
            <a:endParaRPr kumimoji="1" lang="ja-JP" altLang="en-US"/>
          </a:p>
        </p:txBody>
      </p:sp>
    </p:spTree>
    <p:extLst>
      <p:ext uri="{BB962C8B-B14F-4D97-AF65-F5344CB8AC3E}">
        <p14:creationId xmlns:p14="http://schemas.microsoft.com/office/powerpoint/2010/main" val="75974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787" cy="496966"/>
          </a:xfrm>
          <a:prstGeom prst="rect">
            <a:avLst/>
          </a:prstGeom>
        </p:spPr>
        <p:txBody>
          <a:bodyPr vert="horz" lIns="92217" tIns="46109" rIns="92217" bIns="4610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6966"/>
          </a:xfrm>
          <a:prstGeom prst="rect">
            <a:avLst/>
          </a:prstGeom>
        </p:spPr>
        <p:txBody>
          <a:bodyPr vert="horz" lIns="92217" tIns="46109" rIns="92217" bIns="46109" rtlCol="0"/>
          <a:lstStyle>
            <a:lvl1pPr algn="r">
              <a:defRPr sz="1200"/>
            </a:lvl1pPr>
          </a:lstStyle>
          <a:p>
            <a:fld id="{603A0772-E784-46DA-9A8A-1C05940AE517}" type="datetimeFigureOut">
              <a:rPr kumimoji="1" lang="ja-JP" altLang="en-US" smtClean="0"/>
              <a:pPr/>
              <a:t>2021/8/26</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72050" cy="3729037"/>
          </a:xfrm>
          <a:prstGeom prst="rect">
            <a:avLst/>
          </a:prstGeom>
          <a:noFill/>
          <a:ln w="12700">
            <a:solidFill>
              <a:prstClr val="black"/>
            </a:solidFill>
          </a:ln>
        </p:spPr>
        <p:txBody>
          <a:bodyPr vert="horz" lIns="92217" tIns="46109" rIns="92217" bIns="46109" rtlCol="0" anchor="ctr"/>
          <a:lstStyle/>
          <a:p>
            <a:endParaRPr lang="ja-JP" altLang="en-US"/>
          </a:p>
        </p:txBody>
      </p:sp>
      <p:sp>
        <p:nvSpPr>
          <p:cNvPr id="5" name="ノート プレースホルダー 4"/>
          <p:cNvSpPr>
            <a:spLocks noGrp="1"/>
          </p:cNvSpPr>
          <p:nvPr>
            <p:ph type="body" sz="quarter" idx="3"/>
          </p:nvPr>
        </p:nvSpPr>
        <p:spPr>
          <a:xfrm>
            <a:off x="680721" y="4721186"/>
            <a:ext cx="5445760" cy="4472703"/>
          </a:xfrm>
          <a:prstGeom prst="rect">
            <a:avLst/>
          </a:prstGeom>
        </p:spPr>
        <p:txBody>
          <a:bodyPr vert="horz" lIns="92217" tIns="46109" rIns="92217" bIns="4610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40647"/>
            <a:ext cx="2949787" cy="496966"/>
          </a:xfrm>
          <a:prstGeom prst="rect">
            <a:avLst/>
          </a:prstGeom>
        </p:spPr>
        <p:txBody>
          <a:bodyPr vert="horz" lIns="92217" tIns="46109" rIns="92217" bIns="4610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6966"/>
          </a:xfrm>
          <a:prstGeom prst="rect">
            <a:avLst/>
          </a:prstGeom>
        </p:spPr>
        <p:txBody>
          <a:bodyPr vert="horz" lIns="92217" tIns="46109" rIns="92217" bIns="46109" rtlCol="0" anchor="b"/>
          <a:lstStyle>
            <a:lvl1pPr algn="r">
              <a:defRPr sz="1200"/>
            </a:lvl1pPr>
          </a:lstStyle>
          <a:p>
            <a:fld id="{F1A76C46-CD84-41C3-8F47-9AFE05013FD9}" type="slidenum">
              <a:rPr kumimoji="1" lang="ja-JP" altLang="en-US" smtClean="0"/>
              <a:pPr/>
              <a:t>‹#›</a:t>
            </a:fld>
            <a:endParaRPr kumimoji="1" lang="ja-JP" altLang="en-US"/>
          </a:p>
        </p:txBody>
      </p:sp>
    </p:spTree>
    <p:extLst>
      <p:ext uri="{BB962C8B-B14F-4D97-AF65-F5344CB8AC3E}">
        <p14:creationId xmlns:p14="http://schemas.microsoft.com/office/powerpoint/2010/main" val="4279301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a:t>
            </a:fld>
            <a:endParaRPr kumimoji="1" lang="ja-JP" altLang="en-US" dirty="0"/>
          </a:p>
        </p:txBody>
      </p:sp>
    </p:spTree>
    <p:extLst>
      <p:ext uri="{BB962C8B-B14F-4D97-AF65-F5344CB8AC3E}">
        <p14:creationId xmlns:p14="http://schemas.microsoft.com/office/powerpoint/2010/main" val="329128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10</a:t>
            </a:fld>
            <a:endParaRPr kumimoji="1" lang="ja-JP" altLang="en-US"/>
          </a:p>
        </p:txBody>
      </p:sp>
    </p:spTree>
    <p:extLst>
      <p:ext uri="{BB962C8B-B14F-4D97-AF65-F5344CB8AC3E}">
        <p14:creationId xmlns:p14="http://schemas.microsoft.com/office/powerpoint/2010/main" val="309876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11</a:t>
            </a:fld>
            <a:endParaRPr kumimoji="1" lang="ja-JP" altLang="en-US"/>
          </a:p>
        </p:txBody>
      </p:sp>
    </p:spTree>
    <p:extLst>
      <p:ext uri="{BB962C8B-B14F-4D97-AF65-F5344CB8AC3E}">
        <p14:creationId xmlns:p14="http://schemas.microsoft.com/office/powerpoint/2010/main" val="407486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12</a:t>
            </a:fld>
            <a:endParaRPr kumimoji="1" lang="ja-JP" altLang="en-US"/>
          </a:p>
        </p:txBody>
      </p:sp>
    </p:spTree>
    <p:extLst>
      <p:ext uri="{BB962C8B-B14F-4D97-AF65-F5344CB8AC3E}">
        <p14:creationId xmlns:p14="http://schemas.microsoft.com/office/powerpoint/2010/main" val="20114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13</a:t>
            </a:fld>
            <a:endParaRPr kumimoji="1" lang="ja-JP" altLang="en-US"/>
          </a:p>
        </p:txBody>
      </p:sp>
    </p:spTree>
    <p:extLst>
      <p:ext uri="{BB962C8B-B14F-4D97-AF65-F5344CB8AC3E}">
        <p14:creationId xmlns:p14="http://schemas.microsoft.com/office/powerpoint/2010/main" val="734530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14</a:t>
            </a:fld>
            <a:endParaRPr kumimoji="1" lang="ja-JP" altLang="en-US"/>
          </a:p>
        </p:txBody>
      </p:sp>
    </p:spTree>
    <p:extLst>
      <p:ext uri="{BB962C8B-B14F-4D97-AF65-F5344CB8AC3E}">
        <p14:creationId xmlns:p14="http://schemas.microsoft.com/office/powerpoint/2010/main" val="2511532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15</a:t>
            </a:fld>
            <a:endParaRPr kumimoji="1" lang="ja-JP" altLang="en-US"/>
          </a:p>
        </p:txBody>
      </p:sp>
    </p:spTree>
    <p:extLst>
      <p:ext uri="{BB962C8B-B14F-4D97-AF65-F5344CB8AC3E}">
        <p14:creationId xmlns:p14="http://schemas.microsoft.com/office/powerpoint/2010/main" val="2925209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16</a:t>
            </a:fld>
            <a:endParaRPr kumimoji="1" lang="ja-JP" altLang="en-US"/>
          </a:p>
        </p:txBody>
      </p:sp>
    </p:spTree>
    <p:extLst>
      <p:ext uri="{BB962C8B-B14F-4D97-AF65-F5344CB8AC3E}">
        <p14:creationId xmlns:p14="http://schemas.microsoft.com/office/powerpoint/2010/main" val="3744154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17</a:t>
            </a:fld>
            <a:endParaRPr kumimoji="1" lang="ja-JP" altLang="en-US"/>
          </a:p>
        </p:txBody>
      </p:sp>
    </p:spTree>
    <p:extLst>
      <p:ext uri="{BB962C8B-B14F-4D97-AF65-F5344CB8AC3E}">
        <p14:creationId xmlns:p14="http://schemas.microsoft.com/office/powerpoint/2010/main" val="13579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18</a:t>
            </a:fld>
            <a:endParaRPr kumimoji="1" lang="ja-JP" altLang="en-US"/>
          </a:p>
        </p:txBody>
      </p:sp>
    </p:spTree>
    <p:extLst>
      <p:ext uri="{BB962C8B-B14F-4D97-AF65-F5344CB8AC3E}">
        <p14:creationId xmlns:p14="http://schemas.microsoft.com/office/powerpoint/2010/main" val="2652379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19</a:t>
            </a:fld>
            <a:endParaRPr kumimoji="1" lang="ja-JP" altLang="en-US"/>
          </a:p>
        </p:txBody>
      </p:sp>
    </p:spTree>
    <p:extLst>
      <p:ext uri="{BB962C8B-B14F-4D97-AF65-F5344CB8AC3E}">
        <p14:creationId xmlns:p14="http://schemas.microsoft.com/office/powerpoint/2010/main" val="183842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a:t>
            </a:fld>
            <a:endParaRPr kumimoji="1" lang="ja-JP" altLang="en-US"/>
          </a:p>
        </p:txBody>
      </p:sp>
    </p:spTree>
    <p:extLst>
      <p:ext uri="{BB962C8B-B14F-4D97-AF65-F5344CB8AC3E}">
        <p14:creationId xmlns:p14="http://schemas.microsoft.com/office/powerpoint/2010/main" val="209221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20</a:t>
            </a:fld>
            <a:endParaRPr kumimoji="1" lang="ja-JP" altLang="en-US"/>
          </a:p>
        </p:txBody>
      </p:sp>
    </p:spTree>
    <p:extLst>
      <p:ext uri="{BB962C8B-B14F-4D97-AF65-F5344CB8AC3E}">
        <p14:creationId xmlns:p14="http://schemas.microsoft.com/office/powerpoint/2010/main" val="662851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21</a:t>
            </a:fld>
            <a:endParaRPr kumimoji="1" lang="ja-JP" altLang="en-US"/>
          </a:p>
        </p:txBody>
      </p:sp>
    </p:spTree>
    <p:extLst>
      <p:ext uri="{BB962C8B-B14F-4D97-AF65-F5344CB8AC3E}">
        <p14:creationId xmlns:p14="http://schemas.microsoft.com/office/powerpoint/2010/main" val="1078529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22</a:t>
            </a:fld>
            <a:endParaRPr kumimoji="1" lang="ja-JP" altLang="en-US"/>
          </a:p>
        </p:txBody>
      </p:sp>
    </p:spTree>
    <p:extLst>
      <p:ext uri="{BB962C8B-B14F-4D97-AF65-F5344CB8AC3E}">
        <p14:creationId xmlns:p14="http://schemas.microsoft.com/office/powerpoint/2010/main" val="2446658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23</a:t>
            </a:fld>
            <a:endParaRPr kumimoji="1" lang="ja-JP" altLang="en-US"/>
          </a:p>
        </p:txBody>
      </p:sp>
    </p:spTree>
    <p:extLst>
      <p:ext uri="{BB962C8B-B14F-4D97-AF65-F5344CB8AC3E}">
        <p14:creationId xmlns:p14="http://schemas.microsoft.com/office/powerpoint/2010/main" val="942458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24</a:t>
            </a:fld>
            <a:endParaRPr kumimoji="1" lang="ja-JP" altLang="en-US"/>
          </a:p>
        </p:txBody>
      </p:sp>
    </p:spTree>
    <p:extLst>
      <p:ext uri="{BB962C8B-B14F-4D97-AF65-F5344CB8AC3E}">
        <p14:creationId xmlns:p14="http://schemas.microsoft.com/office/powerpoint/2010/main" val="3603415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25</a:t>
            </a:fld>
            <a:endParaRPr kumimoji="1" lang="ja-JP" altLang="en-US"/>
          </a:p>
        </p:txBody>
      </p:sp>
    </p:spTree>
    <p:extLst>
      <p:ext uri="{BB962C8B-B14F-4D97-AF65-F5344CB8AC3E}">
        <p14:creationId xmlns:p14="http://schemas.microsoft.com/office/powerpoint/2010/main" val="638189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26</a:t>
            </a:fld>
            <a:endParaRPr kumimoji="1" lang="ja-JP" altLang="en-US"/>
          </a:p>
        </p:txBody>
      </p:sp>
    </p:spTree>
    <p:extLst>
      <p:ext uri="{BB962C8B-B14F-4D97-AF65-F5344CB8AC3E}">
        <p14:creationId xmlns:p14="http://schemas.microsoft.com/office/powerpoint/2010/main" val="709961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27</a:t>
            </a:fld>
            <a:endParaRPr kumimoji="1" lang="ja-JP" altLang="en-US"/>
          </a:p>
        </p:txBody>
      </p:sp>
    </p:spTree>
    <p:extLst>
      <p:ext uri="{BB962C8B-B14F-4D97-AF65-F5344CB8AC3E}">
        <p14:creationId xmlns:p14="http://schemas.microsoft.com/office/powerpoint/2010/main" val="1415877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28</a:t>
            </a:fld>
            <a:endParaRPr kumimoji="1" lang="ja-JP" altLang="en-US"/>
          </a:p>
        </p:txBody>
      </p:sp>
    </p:spTree>
    <p:extLst>
      <p:ext uri="{BB962C8B-B14F-4D97-AF65-F5344CB8AC3E}">
        <p14:creationId xmlns:p14="http://schemas.microsoft.com/office/powerpoint/2010/main" val="785664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29</a:t>
            </a:fld>
            <a:endParaRPr kumimoji="1" lang="ja-JP" altLang="en-US"/>
          </a:p>
        </p:txBody>
      </p:sp>
    </p:spTree>
    <p:extLst>
      <p:ext uri="{BB962C8B-B14F-4D97-AF65-F5344CB8AC3E}">
        <p14:creationId xmlns:p14="http://schemas.microsoft.com/office/powerpoint/2010/main" val="332104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a:t>
            </a:fld>
            <a:endParaRPr kumimoji="1" lang="ja-JP" altLang="en-US"/>
          </a:p>
        </p:txBody>
      </p:sp>
    </p:spTree>
    <p:extLst>
      <p:ext uri="{BB962C8B-B14F-4D97-AF65-F5344CB8AC3E}">
        <p14:creationId xmlns:p14="http://schemas.microsoft.com/office/powerpoint/2010/main" val="443028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30</a:t>
            </a:fld>
            <a:endParaRPr kumimoji="1" lang="ja-JP" altLang="en-US"/>
          </a:p>
        </p:txBody>
      </p:sp>
    </p:spTree>
    <p:extLst>
      <p:ext uri="{BB962C8B-B14F-4D97-AF65-F5344CB8AC3E}">
        <p14:creationId xmlns:p14="http://schemas.microsoft.com/office/powerpoint/2010/main" val="1736352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31</a:t>
            </a:fld>
            <a:endParaRPr kumimoji="1" lang="ja-JP" altLang="en-US"/>
          </a:p>
        </p:txBody>
      </p:sp>
    </p:spTree>
    <p:extLst>
      <p:ext uri="{BB962C8B-B14F-4D97-AF65-F5344CB8AC3E}">
        <p14:creationId xmlns:p14="http://schemas.microsoft.com/office/powerpoint/2010/main" val="1819211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32</a:t>
            </a:fld>
            <a:endParaRPr kumimoji="1" lang="ja-JP" altLang="en-US"/>
          </a:p>
        </p:txBody>
      </p:sp>
    </p:spTree>
    <p:extLst>
      <p:ext uri="{BB962C8B-B14F-4D97-AF65-F5344CB8AC3E}">
        <p14:creationId xmlns:p14="http://schemas.microsoft.com/office/powerpoint/2010/main" val="275502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33</a:t>
            </a:fld>
            <a:endParaRPr kumimoji="1" lang="ja-JP" altLang="en-US"/>
          </a:p>
        </p:txBody>
      </p:sp>
    </p:spTree>
    <p:extLst>
      <p:ext uri="{BB962C8B-B14F-4D97-AF65-F5344CB8AC3E}">
        <p14:creationId xmlns:p14="http://schemas.microsoft.com/office/powerpoint/2010/main" val="789102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34</a:t>
            </a:fld>
            <a:endParaRPr kumimoji="1" lang="ja-JP" altLang="en-US"/>
          </a:p>
        </p:txBody>
      </p:sp>
    </p:spTree>
    <p:extLst>
      <p:ext uri="{BB962C8B-B14F-4D97-AF65-F5344CB8AC3E}">
        <p14:creationId xmlns:p14="http://schemas.microsoft.com/office/powerpoint/2010/main" val="71970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a:t>
            </a:fld>
            <a:endParaRPr kumimoji="1" lang="ja-JP" altLang="en-US"/>
          </a:p>
        </p:txBody>
      </p:sp>
    </p:spTree>
    <p:extLst>
      <p:ext uri="{BB962C8B-B14F-4D97-AF65-F5344CB8AC3E}">
        <p14:creationId xmlns:p14="http://schemas.microsoft.com/office/powerpoint/2010/main" val="310494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この時点で約</a:t>
            </a:r>
            <a:r>
              <a:rPr kumimoji="1" lang="en-US" altLang="ja-JP" dirty="0"/>
              <a:t>7</a:t>
            </a:r>
            <a:r>
              <a:rPr kumimoji="1" lang="ja-JP" altLang="en-US" dirty="0"/>
              <a:t>分</a:t>
            </a: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5</a:t>
            </a:fld>
            <a:endParaRPr kumimoji="1" lang="ja-JP" altLang="en-US"/>
          </a:p>
        </p:txBody>
      </p:sp>
    </p:spTree>
    <p:extLst>
      <p:ext uri="{BB962C8B-B14F-4D97-AF65-F5344CB8AC3E}">
        <p14:creationId xmlns:p14="http://schemas.microsoft.com/office/powerpoint/2010/main" val="397655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a:t>
            </a:fld>
            <a:endParaRPr kumimoji="1" lang="ja-JP" altLang="en-US"/>
          </a:p>
        </p:txBody>
      </p:sp>
    </p:spTree>
    <p:extLst>
      <p:ext uri="{BB962C8B-B14F-4D97-AF65-F5344CB8AC3E}">
        <p14:creationId xmlns:p14="http://schemas.microsoft.com/office/powerpoint/2010/main" val="333263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7</a:t>
            </a:fld>
            <a:endParaRPr kumimoji="1" lang="ja-JP" altLang="en-US"/>
          </a:p>
        </p:txBody>
      </p:sp>
    </p:spTree>
    <p:extLst>
      <p:ext uri="{BB962C8B-B14F-4D97-AF65-F5344CB8AC3E}">
        <p14:creationId xmlns:p14="http://schemas.microsoft.com/office/powerpoint/2010/main" val="156433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8</a:t>
            </a:fld>
            <a:endParaRPr kumimoji="1" lang="ja-JP" altLang="en-US"/>
          </a:p>
        </p:txBody>
      </p:sp>
    </p:spTree>
    <p:extLst>
      <p:ext uri="{BB962C8B-B14F-4D97-AF65-F5344CB8AC3E}">
        <p14:creationId xmlns:p14="http://schemas.microsoft.com/office/powerpoint/2010/main" val="3010902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9</a:t>
            </a:fld>
            <a:endParaRPr kumimoji="1" lang="ja-JP" altLang="en-US"/>
          </a:p>
        </p:txBody>
      </p:sp>
    </p:spTree>
    <p:extLst>
      <p:ext uri="{BB962C8B-B14F-4D97-AF65-F5344CB8AC3E}">
        <p14:creationId xmlns:p14="http://schemas.microsoft.com/office/powerpoint/2010/main" val="3108047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正方形/長方形 9"/>
          <p:cNvSpPr/>
          <p:nvPr userDrawn="1"/>
        </p:nvSpPr>
        <p:spPr>
          <a:xfrm>
            <a:off x="0" y="738909"/>
            <a:ext cx="9144000" cy="38830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5" name="図 1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3" name="サブタイトル 2"/>
          <p:cNvSpPr>
            <a:spLocks noGrp="1"/>
          </p:cNvSpPr>
          <p:nvPr>
            <p:ph type="subTitle" idx="1" hasCustomPrompt="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en-US" altLang="ja-JP" dirty="0"/>
              <a:t>Theme Title Here</a:t>
            </a:r>
            <a:endParaRPr lang="ja-JP" altLang="en-US" dirty="0"/>
          </a:p>
        </p:txBody>
      </p:sp>
      <p:sp>
        <p:nvSpPr>
          <p:cNvPr id="2" name="タイトル 1"/>
          <p:cNvSpPr>
            <a:spLocks noGrp="1"/>
          </p:cNvSpPr>
          <p:nvPr>
            <p:ph type="ctrTitle" hasCustomPrompt="1"/>
          </p:nvPr>
        </p:nvSpPr>
        <p:spPr>
          <a:xfrm>
            <a:off x="277390" y="1741211"/>
            <a:ext cx="5307864" cy="1304745"/>
          </a:xfrm>
        </p:spPr>
        <p:txBody>
          <a:bodyPr anchor="t">
            <a:normAutofit/>
          </a:bodyPr>
          <a:lstStyle>
            <a:lvl1pPr>
              <a:defRPr sz="3600">
                <a:solidFill>
                  <a:schemeClr val="bg1"/>
                </a:solidFill>
                <a:latin typeface="+mn-lt"/>
              </a:defRPr>
            </a:lvl1pPr>
          </a:lstStyle>
          <a:p>
            <a:r>
              <a:rPr kumimoji="1" lang="en-US" altLang="ja-JP" dirty="0"/>
              <a:t>Presentation Title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sp>
        <p:nvSpPr>
          <p:cNvPr id="11" name="テキスト プレースホルダー 10"/>
          <p:cNvSpPr>
            <a:spLocks noGrp="1"/>
          </p:cNvSpPr>
          <p:nvPr>
            <p:ph type="body" sz="quarter" idx="13" hasCustomPrompt="1"/>
          </p:nvPr>
        </p:nvSpPr>
        <p:spPr>
          <a:xfrm>
            <a:off x="277390" y="4640442"/>
            <a:ext cx="3867622" cy="413418"/>
          </a:xfrm>
        </p:spPr>
        <p:txBody>
          <a:bodyPr anchor="b">
            <a:noAutofit/>
          </a:bodyPr>
          <a:lstStyle>
            <a:lvl1pPr marL="0" indent="0">
              <a:buFontTx/>
              <a:buNone/>
              <a:defRPr sz="2400" b="1"/>
            </a:lvl1pPr>
          </a:lstStyle>
          <a:p>
            <a:pPr lvl="0"/>
            <a:r>
              <a:rPr kumimoji="1" lang="en-US" altLang="ja-JP" dirty="0"/>
              <a:t>Presenter Name</a:t>
            </a:r>
            <a:endParaRPr kumimoji="1" lang="ja-JP" altLang="en-US" dirty="0"/>
          </a:p>
        </p:txBody>
      </p:sp>
      <p:sp>
        <p:nvSpPr>
          <p:cNvPr id="12" name="テキスト プレースホルダー 10"/>
          <p:cNvSpPr>
            <a:spLocks noGrp="1"/>
          </p:cNvSpPr>
          <p:nvPr>
            <p:ph type="body" sz="quarter" idx="14" hasCustomPrompt="1"/>
          </p:nvPr>
        </p:nvSpPr>
        <p:spPr>
          <a:xfrm>
            <a:off x="277390" y="5077052"/>
            <a:ext cx="3867622" cy="829429"/>
          </a:xfrm>
        </p:spPr>
        <p:txBody>
          <a:bodyPr anchor="t">
            <a:noAutofit/>
          </a:bodyPr>
          <a:lstStyle>
            <a:lvl1pPr marL="0" indent="0">
              <a:buFontTx/>
              <a:buNone/>
              <a:defRPr sz="1400" b="0"/>
            </a:lvl1pPr>
          </a:lstStyle>
          <a:p>
            <a:pPr lvl="0"/>
            <a:r>
              <a:rPr kumimoji="1" lang="en-US" altLang="ja-JP" dirty="0"/>
              <a:t>Profile</a:t>
            </a:r>
          </a:p>
          <a:p>
            <a:pPr lvl="0"/>
            <a:r>
              <a:rPr kumimoji="1" lang="en-US" altLang="ja-JP" dirty="0"/>
              <a:t>Profile</a:t>
            </a:r>
          </a:p>
          <a:p>
            <a:pPr lvl="0"/>
            <a:r>
              <a:rPr kumimoji="1" lang="en-US" altLang="ja-JP" dirty="0"/>
              <a:t>Profile</a:t>
            </a:r>
          </a:p>
        </p:txBody>
      </p:sp>
      <p:sp>
        <p:nvSpPr>
          <p:cNvPr id="13" name="テキスト プレースホルダー 10"/>
          <p:cNvSpPr>
            <a:spLocks noGrp="1"/>
          </p:cNvSpPr>
          <p:nvPr>
            <p:ph type="body" sz="quarter" idx="15" hasCustomPrompt="1"/>
          </p:nvPr>
        </p:nvSpPr>
        <p:spPr>
          <a:xfrm>
            <a:off x="277390" y="5931217"/>
            <a:ext cx="3867622" cy="356288"/>
          </a:xfrm>
        </p:spPr>
        <p:txBody>
          <a:bodyPr anchor="t">
            <a:noAutofit/>
          </a:bodyPr>
          <a:lstStyle>
            <a:lvl1pPr marL="0" indent="0">
              <a:buFontTx/>
              <a:buNone/>
              <a:defRPr sz="1400" b="0"/>
            </a:lvl1pPr>
          </a:lstStyle>
          <a:p>
            <a:pPr lvl="0"/>
            <a:r>
              <a:rPr kumimoji="1" lang="en-US" altLang="ja-JP" dirty="0"/>
              <a:t>March 23, 2016</a:t>
            </a:r>
            <a:endParaRPr kumimoji="1" lang="ja-JP" altLang="en-US" dirty="0"/>
          </a:p>
        </p:txBody>
      </p:sp>
    </p:spTree>
    <p:extLst>
      <p:ext uri="{BB962C8B-B14F-4D97-AF65-F5344CB8AC3E}">
        <p14:creationId xmlns:p14="http://schemas.microsoft.com/office/powerpoint/2010/main" val="348729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Tree>
    <p:extLst>
      <p:ext uri="{BB962C8B-B14F-4D97-AF65-F5344CB8AC3E}">
        <p14:creationId xmlns:p14="http://schemas.microsoft.com/office/powerpoint/2010/main" val="3974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
        <p:nvSpPr>
          <p:cNvPr id="13" name="コンテンツ プレースホルダー 11"/>
          <p:cNvSpPr>
            <a:spLocks noGrp="1"/>
          </p:cNvSpPr>
          <p:nvPr>
            <p:ph sz="quarter" idx="16" hasCustomPrompt="1"/>
          </p:nvPr>
        </p:nvSpPr>
        <p:spPr>
          <a:xfrm>
            <a:off x="4700905"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Tree>
    <p:extLst>
      <p:ext uri="{BB962C8B-B14F-4D97-AF65-F5344CB8AC3E}">
        <p14:creationId xmlns:p14="http://schemas.microsoft.com/office/powerpoint/2010/main" val="67910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2" name="正方形/長方形 11"/>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 name="図 12"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50317"/>
            <a:ext cx="3344753" cy="5537110"/>
          </a:xfrm>
          <a:prstGeom prst="rect">
            <a:avLst/>
          </a:prstGeom>
        </p:spPr>
      </p:pic>
      <p:sp>
        <p:nvSpPr>
          <p:cNvPr id="2" name="タイトル 1"/>
          <p:cNvSpPr>
            <a:spLocks noGrp="1"/>
          </p:cNvSpPr>
          <p:nvPr>
            <p:ph type="ctrTitle" hasCustomPrompt="1"/>
          </p:nvPr>
        </p:nvSpPr>
        <p:spPr>
          <a:xfrm>
            <a:off x="303665" y="2959444"/>
            <a:ext cx="6358188" cy="556054"/>
          </a:xfrm>
        </p:spPr>
        <p:txBody>
          <a:bodyPr anchor="b">
            <a:normAutofit/>
          </a:bodyPr>
          <a:lstStyle>
            <a:lvl1pPr>
              <a:defRPr sz="2800" b="1">
                <a:solidFill>
                  <a:schemeClr val="bg1"/>
                </a:solidFill>
                <a:latin typeface="+mn-lt"/>
              </a:defRPr>
            </a:lvl1pPr>
          </a:lstStyle>
          <a:p>
            <a:pPr lvl="0"/>
            <a:r>
              <a:rPr kumimoji="1" lang="en-US" altLang="ja-JP" dirty="0"/>
              <a:t>Ending page title</a:t>
            </a:r>
            <a:endParaRPr kumimoji="1" lang="ja-JP" altLang="en-US" dirty="0"/>
          </a:p>
        </p:txBody>
      </p:sp>
      <p:sp>
        <p:nvSpPr>
          <p:cNvPr id="4" name="テキスト プレースホルダー 3"/>
          <p:cNvSpPr>
            <a:spLocks noGrp="1"/>
          </p:cNvSpPr>
          <p:nvPr>
            <p:ph type="body" sz="quarter" idx="13" hasCustomPrompt="1"/>
          </p:nvPr>
        </p:nvSpPr>
        <p:spPr>
          <a:xfrm>
            <a:off x="303665" y="3518872"/>
            <a:ext cx="6263951" cy="1124248"/>
          </a:xfrm>
        </p:spPr>
        <p:txBody>
          <a:bodyPr>
            <a:normAutofit/>
          </a:bodyPr>
          <a:lstStyle>
            <a:lvl1pPr marL="0" indent="0">
              <a:buFontTx/>
              <a:buNone/>
              <a:defRPr sz="2400">
                <a:solidFill>
                  <a:schemeClr val="bg1"/>
                </a:solidFill>
              </a:defRPr>
            </a:lvl1pPr>
            <a:lvl2pPr marL="457200" indent="0">
              <a:buFontTx/>
              <a:buNone/>
              <a:defRPr sz="2000"/>
            </a:lvl2pPr>
            <a:lvl3pPr marL="1025525" indent="0">
              <a:buFontTx/>
              <a:buNone/>
              <a:defRPr sz="2000"/>
            </a:lvl3pPr>
            <a:lvl4pPr marL="1371600" indent="0">
              <a:buFontTx/>
              <a:buNone/>
              <a:defRPr sz="2000"/>
            </a:lvl4pPr>
            <a:lvl5pPr marL="1828800" indent="0">
              <a:buFontTx/>
              <a:buNone/>
              <a:defRPr sz="2000"/>
            </a:lvl5pPr>
          </a:lstStyle>
          <a:p>
            <a:pPr lvl="0"/>
            <a:r>
              <a:rPr kumimoji="1" lang="en-US" altLang="ja-JP" dirty="0"/>
              <a:t>message</a:t>
            </a:r>
          </a:p>
        </p:txBody>
      </p:sp>
      <p:sp>
        <p:nvSpPr>
          <p:cNvPr id="10" name="スライド番号プレースホルダー 9"/>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pic>
        <p:nvPicPr>
          <p:cNvPr id="14" name="図 13" descr="名称未設定-2-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0581" y="1695443"/>
            <a:ext cx="5088758" cy="701132"/>
          </a:xfrm>
          <a:prstGeom prst="rect">
            <a:avLst/>
          </a:prstGeom>
        </p:spPr>
      </p:pic>
    </p:spTree>
    <p:extLst>
      <p:ext uri="{BB962C8B-B14F-4D97-AF65-F5344CB8AC3E}">
        <p14:creationId xmlns:p14="http://schemas.microsoft.com/office/powerpoint/2010/main" val="147654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71734CD-F023-4FDF-BCE2-5C2B25F217D6}" type="datetime1">
              <a:rPr lang="en-US" altLang="ja-JP" smtClean="0"/>
              <a:pPr/>
              <a:t>8/26/2021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5067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a:t>Click to edit Master title style</a:t>
            </a:r>
          </a:p>
        </p:txBody>
      </p:sp>
      <p:sp>
        <p:nvSpPr>
          <p:cNvPr id="3" name="Content Placeholder 2"/>
          <p:cNvSpPr>
            <a:spLocks noGrp="1"/>
          </p:cNvSpPr>
          <p:nvPr>
            <p:ph idx="1"/>
          </p:nvPr>
        </p:nvSpPr>
        <p:spPr>
          <a:xfrm>
            <a:off x="457200" y="10668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C621A1-B169-4640-A021-BF4379C9454F}" type="datetime1">
              <a:rPr lang="en-US" altLang="ja-JP" smtClean="0"/>
              <a:pPr/>
              <a:t>8/26/2021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157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正方形/長方形 13"/>
          <p:cNvSpPr/>
          <p:nvPr userDrawn="1"/>
        </p:nvSpPr>
        <p:spPr>
          <a:xfrm>
            <a:off x="0" y="761999"/>
            <a:ext cx="9144000" cy="551654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9766" t="26158" b="3134"/>
          <a:stretch/>
        </p:blipFill>
        <p:spPr>
          <a:xfrm>
            <a:off x="5463478" y="1412742"/>
            <a:ext cx="3677941" cy="4849128"/>
          </a:xfrm>
          <a:prstGeom prst="rect">
            <a:avLst/>
          </a:prstGeom>
        </p:spPr>
      </p:pic>
      <p:sp>
        <p:nvSpPr>
          <p:cNvPr id="2" name="タイトル 1"/>
          <p:cNvSpPr>
            <a:spLocks noGrp="1"/>
          </p:cNvSpPr>
          <p:nvPr>
            <p:ph type="ctrTitle" hasCustomPrompt="1"/>
          </p:nvPr>
        </p:nvSpPr>
        <p:spPr>
          <a:xfrm>
            <a:off x="277390" y="1142876"/>
            <a:ext cx="5307864" cy="574713"/>
          </a:xfrm>
        </p:spPr>
        <p:txBody>
          <a:bodyPr anchor="t">
            <a:normAutofit/>
          </a:bodyPr>
          <a:lstStyle>
            <a:lvl1pPr>
              <a:defRPr sz="2800">
                <a:solidFill>
                  <a:schemeClr val="bg1"/>
                </a:solidFill>
                <a:latin typeface="+mn-lt"/>
              </a:defRPr>
            </a:lvl1pPr>
          </a:lstStyle>
          <a:p>
            <a:r>
              <a:rPr kumimoji="1" lang="en-US" altLang="ja-JP" dirty="0"/>
              <a:t>Agenda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sp>
        <p:nvSpPr>
          <p:cNvPr id="5" name="テキスト プレースホルダー 4"/>
          <p:cNvSpPr>
            <a:spLocks noGrp="1"/>
          </p:cNvSpPr>
          <p:nvPr>
            <p:ph type="body" sz="quarter" idx="13" hasCustomPrompt="1"/>
          </p:nvPr>
        </p:nvSpPr>
        <p:spPr>
          <a:xfrm>
            <a:off x="277390" y="1841500"/>
            <a:ext cx="5270500" cy="3948113"/>
          </a:xfrm>
        </p:spPr>
        <p:txBody>
          <a:bodyPr>
            <a:normAutofit/>
          </a:bodyPr>
          <a:lstStyle>
            <a:lvl1pPr marL="457200" indent="-457200">
              <a:buClr>
                <a:schemeClr val="bg1"/>
              </a:buClr>
              <a:buFont typeface="+mj-lt"/>
              <a:buAutoNum type="arabicPeriod"/>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ja-JP" dirty="0">
                <a:latin typeface="+mn-lt"/>
              </a:rPr>
              <a:t>High Lighted Contents</a:t>
            </a:r>
          </a:p>
        </p:txBody>
      </p:sp>
    </p:spTree>
    <p:extLst>
      <p:ext uri="{BB962C8B-B14F-4D97-AF65-F5344CB8AC3E}">
        <p14:creationId xmlns:p14="http://schemas.microsoft.com/office/powerpoint/2010/main" val="59634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_B">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4701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or_Y">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166221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_B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79878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_O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386643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_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146581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or_G">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261415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8636154" cy="4918269"/>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Tree>
    <p:extLst>
      <p:ext uri="{BB962C8B-B14F-4D97-AF65-F5344CB8AC3E}">
        <p14:creationId xmlns:p14="http://schemas.microsoft.com/office/powerpoint/2010/main" val="130154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正方形/長方形 9"/>
          <p:cNvSpPr/>
          <p:nvPr/>
        </p:nvSpPr>
        <p:spPr>
          <a:xfrm>
            <a:off x="0" y="6261870"/>
            <a:ext cx="9144000" cy="5961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1" name="図 10" descr="名称未設定-4-21.png"/>
          <p:cNvPicPr>
            <a:picLocks noChangeAspect="1"/>
          </p:cNvPicPr>
          <p:nvPr/>
        </p:nvPicPr>
        <p:blipFill rotWithShape="1">
          <a:blip r:embed="rId16" cstate="print">
            <a:extLst>
              <a:ext uri="{28A0092B-C50C-407E-A947-70E740481C1C}">
                <a14:useLocalDpi xmlns:a14="http://schemas.microsoft.com/office/drawing/2010/main" val="0"/>
              </a:ext>
            </a:extLst>
          </a:blip>
          <a:srcRect b="16638"/>
          <a:stretch/>
        </p:blipFill>
        <p:spPr>
          <a:xfrm>
            <a:off x="0" y="6193197"/>
            <a:ext cx="9144000" cy="664804"/>
          </a:xfrm>
          <a:prstGeom prst="rect">
            <a:avLst/>
          </a:prstGeom>
        </p:spPr>
      </p:pic>
      <p:sp>
        <p:nvSpPr>
          <p:cNvPr id="2" name="タイトル プレースホルダー 1"/>
          <p:cNvSpPr>
            <a:spLocks noGrp="1"/>
          </p:cNvSpPr>
          <p:nvPr>
            <p:ph type="title"/>
          </p:nvPr>
        </p:nvSpPr>
        <p:spPr>
          <a:xfrm>
            <a:off x="223641" y="178948"/>
            <a:ext cx="8660867" cy="479124"/>
          </a:xfrm>
          <a:prstGeom prst="rect">
            <a:avLst/>
          </a:prstGeom>
        </p:spPr>
        <p:txBody>
          <a:bodyPr vert="horz" lIns="91440" tIns="45720" rIns="91440" bIns="45720" rtlCol="0" anchor="ctr">
            <a:normAutofit/>
          </a:bodyPr>
          <a:lstStyle/>
          <a:p>
            <a:r>
              <a:rPr kumimoji="1" lang="en-US" altLang="ja-JP" dirty="0"/>
              <a:t>Master Title; Arial, Bold, 24 points</a:t>
            </a:r>
            <a:endParaRPr kumimoji="1" lang="ja-JP" altLang="en-US" dirty="0"/>
          </a:p>
        </p:txBody>
      </p:sp>
      <p:sp>
        <p:nvSpPr>
          <p:cNvPr id="3" name="テキスト プレースホルダー 2"/>
          <p:cNvSpPr>
            <a:spLocks noGrp="1"/>
          </p:cNvSpPr>
          <p:nvPr>
            <p:ph type="body" idx="1"/>
          </p:nvPr>
        </p:nvSpPr>
        <p:spPr>
          <a:xfrm>
            <a:off x="247135" y="1093574"/>
            <a:ext cx="8631195" cy="5032592"/>
          </a:xfrm>
          <a:prstGeom prst="rect">
            <a:avLst/>
          </a:prstGeom>
        </p:spPr>
        <p:txBody>
          <a:bodyPr vert="horz" lIns="91440" tIns="45720" rIns="91440" bIns="45720" rtlCol="0">
            <a:normAutofit/>
          </a:bodyPr>
          <a:lstStyle/>
          <a:p>
            <a:r>
              <a:rPr lang="en-US" altLang="ja-JP" dirty="0"/>
              <a:t>First point; Arial, 28 points</a:t>
            </a:r>
            <a:endParaRPr lang="ja-JP" altLang="en-US" dirty="0"/>
          </a:p>
          <a:p>
            <a:pPr lvl="1"/>
            <a:r>
              <a:rPr lang="en-US" altLang="ja-JP" dirty="0"/>
              <a:t>Sub point; Arial, 24 points</a:t>
            </a:r>
            <a:endParaRPr lang="ja-JP" altLang="en-US" dirty="0"/>
          </a:p>
          <a:p>
            <a:pPr lvl="2"/>
            <a:r>
              <a:rPr lang="en-US" altLang="ja-JP" dirty="0"/>
              <a:t>Other sub point; Arial, 20 points</a:t>
            </a:r>
            <a:endParaRPr lang="ja-JP" altLang="en-US" dirty="0"/>
          </a:p>
          <a:p>
            <a:pPr lvl="3"/>
            <a:r>
              <a:rPr lang="en-US" altLang="ja-JP" dirty="0"/>
              <a:t>Other sub point; Arial, 18 points</a:t>
            </a:r>
            <a:endParaRPr lang="ja-JP" altLang="en-US" dirty="0"/>
          </a:p>
          <a:p>
            <a:pPr lvl="4"/>
            <a:r>
              <a:rPr lang="en-US" altLang="ja-JP" dirty="0"/>
              <a:t>Last sub point; Arial, 16 points</a:t>
            </a:r>
          </a:p>
        </p:txBody>
      </p:sp>
      <p:sp>
        <p:nvSpPr>
          <p:cNvPr id="13" name="テキスト ボックス 12"/>
          <p:cNvSpPr txBox="1"/>
          <p:nvPr/>
        </p:nvSpPr>
        <p:spPr>
          <a:xfrm>
            <a:off x="2192184" y="6409487"/>
            <a:ext cx="4681501" cy="246221"/>
          </a:xfrm>
          <a:prstGeom prst="rect">
            <a:avLst/>
          </a:prstGeom>
          <a:no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ea typeface="+mn-ea"/>
              </a:rPr>
              <a:t>| </a:t>
            </a:r>
            <a:r>
              <a:rPr kumimoji="1" lang="en-US" altLang="ja-JP" sz="800" baseline="0" dirty="0">
                <a:solidFill>
                  <a:schemeClr val="bg1">
                    <a:lumMod val="50000"/>
                  </a:schemeClr>
                </a:solidFill>
                <a:latin typeface="+mn-lt"/>
                <a:ea typeface="+mn-ea"/>
              </a:rPr>
              <a:t>2021 08 26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ea typeface="+mn-ea"/>
              </a:rPr>
              <a:t>© Yokogawa</a:t>
            </a:r>
            <a:r>
              <a:rPr kumimoji="1" lang="ja-JP" altLang="en-US" sz="800" baseline="0" dirty="0">
                <a:solidFill>
                  <a:schemeClr val="bg1">
                    <a:lumMod val="50000"/>
                  </a:schemeClr>
                </a:solidFill>
                <a:latin typeface="+mn-lt"/>
                <a:ea typeface="+mn-ea"/>
              </a:rPr>
              <a:t> </a:t>
            </a:r>
            <a:r>
              <a:rPr kumimoji="1" lang="en-US" altLang="ja-JP" sz="800" baseline="0" dirty="0">
                <a:solidFill>
                  <a:schemeClr val="bg1">
                    <a:lumMod val="50000"/>
                  </a:schemeClr>
                </a:solidFill>
                <a:latin typeface="+mn-lt"/>
                <a:ea typeface="+mn-ea"/>
              </a:rPr>
              <a:t>Electric Corporation</a:t>
            </a:r>
            <a:endParaRPr kumimoji="1" lang="ja-JP" altLang="en-US" sz="800" dirty="0">
              <a:solidFill>
                <a:schemeClr val="bg1">
                  <a:lumMod val="50000"/>
                </a:schemeClr>
              </a:solidFill>
              <a:latin typeface="+mn-lt"/>
              <a:ea typeface="+mn-ea"/>
            </a:endParaRPr>
          </a:p>
        </p:txBody>
      </p:sp>
      <p:sp>
        <p:nvSpPr>
          <p:cNvPr id="14" name="スライド番号プレースホルダー 13"/>
          <p:cNvSpPr>
            <a:spLocks noGrp="1"/>
          </p:cNvSpPr>
          <p:nvPr>
            <p:ph type="sldNum" sz="quarter" idx="4"/>
          </p:nvPr>
        </p:nvSpPr>
        <p:spPr>
          <a:xfrm>
            <a:off x="3505200" y="6655708"/>
            <a:ext cx="2133600" cy="202293"/>
          </a:xfrm>
          <a:prstGeom prst="rect">
            <a:avLst/>
          </a:prstGeom>
        </p:spPr>
        <p:txBody>
          <a:bodyPr vert="horz" lIns="91440" tIns="45720" rIns="91440" bIns="45720" rtlCol="0" anchor="ctr"/>
          <a:lstStyle>
            <a:lvl1pPr algn="ctr">
              <a:defRPr sz="900">
                <a:solidFill>
                  <a:schemeClr val="tx1">
                    <a:tint val="75000"/>
                  </a:schemeClr>
                </a:solidFill>
              </a:defRPr>
            </a:lvl1pPr>
          </a:lstStyle>
          <a:p>
            <a:fld id="{8C0A14F4-B038-4CDD-8850-825343F583CA}" type="slidenum">
              <a:rPr lang="ja-JP" altLang="en-US" smtClean="0"/>
              <a:pPr/>
              <a:t>‹#›</a:t>
            </a:fld>
            <a:endParaRPr lang="ja-JP" altLang="en-US"/>
          </a:p>
        </p:txBody>
      </p:sp>
      <p:cxnSp>
        <p:nvCxnSpPr>
          <p:cNvPr id="8" name="直線コネクタ 21"/>
          <p:cNvCxnSpPr/>
          <p:nvPr/>
        </p:nvCxnSpPr>
        <p:spPr>
          <a:xfrm>
            <a:off x="0" y="6262478"/>
            <a:ext cx="914400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30456"/>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2" r:id="rId3"/>
    <p:sldLayoutId id="2147483678" r:id="rId4"/>
    <p:sldLayoutId id="2147483679" r:id="rId5"/>
    <p:sldLayoutId id="2147483680" r:id="rId6"/>
    <p:sldLayoutId id="2147483681" r:id="rId7"/>
    <p:sldLayoutId id="2147483682" r:id="rId8"/>
    <p:sldLayoutId id="2147483654" r:id="rId9"/>
    <p:sldLayoutId id="2147483683" r:id="rId10"/>
    <p:sldLayoutId id="2147483684" r:id="rId11"/>
    <p:sldLayoutId id="2147483674" r:id="rId12"/>
    <p:sldLayoutId id="2147483685" r:id="rId13"/>
    <p:sldLayoutId id="2147483686" r:id="rId14"/>
  </p:sldLayoutIdLst>
  <p:hf hdr="0" ftr="0" dt="0"/>
  <p:txStyles>
    <p:titleStyle>
      <a:lvl1pPr algn="l" defTabSz="914400" rtl="0" eaLnBrk="1" latinLnBrk="0" hangingPunct="1">
        <a:spcBef>
          <a:spcPct val="0"/>
        </a:spcBef>
        <a:buNone/>
        <a:defRPr kumimoji="1" sz="2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carus.github.io/interpretable-ml-book-ja/properties.ht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10.png"/><Relationship Id="rId7" Type="http://schemas.openxmlformats.org/officeDocument/2006/relationships/image" Target="../media/image170.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4.xml"/><Relationship Id="rId16"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160.png"/><Relationship Id="rId11" Type="http://schemas.openxmlformats.org/officeDocument/2006/relationships/image" Target="../media/image21.png"/><Relationship Id="rId5" Type="http://schemas.openxmlformats.org/officeDocument/2006/relationships/image" Target="../media/image153.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10.png"/><Relationship Id="rId9" Type="http://schemas.openxmlformats.org/officeDocument/2006/relationships/image" Target="../media/image19.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6.jp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341.png"/><Relationship Id="rId3" Type="http://schemas.openxmlformats.org/officeDocument/2006/relationships/image" Target="../media/image292.png"/><Relationship Id="rId7" Type="http://schemas.openxmlformats.org/officeDocument/2006/relationships/image" Target="../media/image332.png"/><Relationship Id="rId12" Type="http://schemas.openxmlformats.org/officeDocument/2006/relationships/image" Target="../media/image380.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321.png"/><Relationship Id="rId11" Type="http://schemas.openxmlformats.org/officeDocument/2006/relationships/image" Target="../media/image372.png"/><Relationship Id="rId5" Type="http://schemas.openxmlformats.org/officeDocument/2006/relationships/image" Target="../media/image46.png"/><Relationship Id="rId10" Type="http://schemas.openxmlformats.org/officeDocument/2006/relationships/image" Target="../media/image362.png"/><Relationship Id="rId4" Type="http://schemas.openxmlformats.org/officeDocument/2006/relationships/image" Target="../media/image45.png"/><Relationship Id="rId9" Type="http://schemas.openxmlformats.org/officeDocument/2006/relationships/image" Target="../media/image352.png"/></Relationships>
</file>

<file path=ppt/slides/_rels/slide18.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47.png"/><Relationship Id="rId7" Type="http://schemas.openxmlformats.org/officeDocument/2006/relationships/image" Target="../media/image420.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341.png"/><Relationship Id="rId5" Type="http://schemas.openxmlformats.org/officeDocument/2006/relationships/image" Target="../media/image410.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500.png"/><Relationship Id="rId13" Type="http://schemas.openxmlformats.org/officeDocument/2006/relationships/image" Target="../media/image55.png"/><Relationship Id="rId18" Type="http://schemas.openxmlformats.org/officeDocument/2006/relationships/image" Target="../media/image60.png"/><Relationship Id="rId26" Type="http://schemas.openxmlformats.org/officeDocument/2006/relationships/image" Target="../media/image68.png"/><Relationship Id="rId3" Type="http://schemas.openxmlformats.org/officeDocument/2006/relationships/image" Target="../media/image450.png"/><Relationship Id="rId21" Type="http://schemas.openxmlformats.org/officeDocument/2006/relationships/image" Target="../media/image63.png"/><Relationship Id="rId7" Type="http://schemas.openxmlformats.org/officeDocument/2006/relationships/image" Target="../media/image490.png"/><Relationship Id="rId12" Type="http://schemas.openxmlformats.org/officeDocument/2006/relationships/image" Target="../media/image54.png"/><Relationship Id="rId17" Type="http://schemas.openxmlformats.org/officeDocument/2006/relationships/image" Target="../media/image59.png"/><Relationship Id="rId25" Type="http://schemas.openxmlformats.org/officeDocument/2006/relationships/image" Target="../media/image67.png"/><Relationship Id="rId2" Type="http://schemas.openxmlformats.org/officeDocument/2006/relationships/notesSlide" Target="../notesSlides/notesSlide20.xml"/><Relationship Id="rId16" Type="http://schemas.openxmlformats.org/officeDocument/2006/relationships/image" Target="../media/image58.png"/><Relationship Id="rId20" Type="http://schemas.openxmlformats.org/officeDocument/2006/relationships/image" Target="../media/image62.png"/><Relationship Id="rId29" Type="http://schemas.openxmlformats.org/officeDocument/2006/relationships/image" Target="../media/image71.png"/><Relationship Id="rId1" Type="http://schemas.openxmlformats.org/officeDocument/2006/relationships/slideLayout" Target="../slideLayouts/slideLayout9.xml"/><Relationship Id="rId6" Type="http://schemas.openxmlformats.org/officeDocument/2006/relationships/image" Target="../media/image480.png"/><Relationship Id="rId11" Type="http://schemas.openxmlformats.org/officeDocument/2006/relationships/image" Target="../media/image53.png"/><Relationship Id="rId24" Type="http://schemas.openxmlformats.org/officeDocument/2006/relationships/image" Target="../media/image66.png"/><Relationship Id="rId32" Type="http://schemas.openxmlformats.org/officeDocument/2006/relationships/image" Target="../media/image74.png"/><Relationship Id="rId5" Type="http://schemas.openxmlformats.org/officeDocument/2006/relationships/image" Target="../media/image470.png"/><Relationship Id="rId15" Type="http://schemas.openxmlformats.org/officeDocument/2006/relationships/image" Target="../media/image57.png"/><Relationship Id="rId23" Type="http://schemas.openxmlformats.org/officeDocument/2006/relationships/image" Target="../media/image65.png"/><Relationship Id="rId28" Type="http://schemas.openxmlformats.org/officeDocument/2006/relationships/image" Target="../media/image70.png"/><Relationship Id="rId10" Type="http://schemas.openxmlformats.org/officeDocument/2006/relationships/image" Target="../media/image52.png"/><Relationship Id="rId19" Type="http://schemas.openxmlformats.org/officeDocument/2006/relationships/image" Target="../media/image61.png"/><Relationship Id="rId31" Type="http://schemas.openxmlformats.org/officeDocument/2006/relationships/image" Target="../media/image73.png"/><Relationship Id="rId4" Type="http://schemas.openxmlformats.org/officeDocument/2006/relationships/image" Target="../media/image460.png"/><Relationship Id="rId9" Type="http://schemas.openxmlformats.org/officeDocument/2006/relationships/image" Target="../media/image51.png"/><Relationship Id="rId14" Type="http://schemas.openxmlformats.org/officeDocument/2006/relationships/image" Target="../media/image56.png"/><Relationship Id="rId22" Type="http://schemas.openxmlformats.org/officeDocument/2006/relationships/image" Target="../media/image64.png"/><Relationship Id="rId27" Type="http://schemas.openxmlformats.org/officeDocument/2006/relationships/image" Target="../media/image69.png"/><Relationship Id="rId30" Type="http://schemas.openxmlformats.org/officeDocument/2006/relationships/image" Target="../media/image72.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77.png"/><Relationship Id="rId5" Type="http://schemas.openxmlformats.org/officeDocument/2006/relationships/image" Target="../media/image51.jpg"/><Relationship Id="rId4" Type="http://schemas.openxmlformats.org/officeDocument/2006/relationships/image" Target="../media/image76.png"/></Relationships>
</file>

<file path=ppt/slides/_rels/slide22.xml.rels><?xml version="1.0" encoding="UTF-8" standalone="yes"?>
<Relationships xmlns="http://schemas.openxmlformats.org/package/2006/relationships"><Relationship Id="rId8" Type="http://schemas.openxmlformats.org/officeDocument/2006/relationships/image" Target="../media/image782.png"/><Relationship Id="rId3" Type="http://schemas.openxmlformats.org/officeDocument/2006/relationships/image" Target="../media/image79.png"/><Relationship Id="rId7" Type="http://schemas.openxmlformats.org/officeDocument/2006/relationships/image" Target="../media/image332.png"/><Relationship Id="rId12" Type="http://schemas.openxmlformats.org/officeDocument/2006/relationships/image" Target="../media/image380.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321.png"/><Relationship Id="rId11" Type="http://schemas.openxmlformats.org/officeDocument/2006/relationships/image" Target="../media/image372.png"/><Relationship Id="rId5" Type="http://schemas.openxmlformats.org/officeDocument/2006/relationships/image" Target="../media/image772.png"/><Relationship Id="rId10" Type="http://schemas.openxmlformats.org/officeDocument/2006/relationships/image" Target="../media/image362.png"/><Relationship Id="rId4" Type="http://schemas.openxmlformats.org/officeDocument/2006/relationships/image" Target="../media/image80.png"/><Relationship Id="rId9" Type="http://schemas.openxmlformats.org/officeDocument/2006/relationships/image" Target="../media/image792.png"/></Relationships>
</file>

<file path=ppt/slides/_rels/slide23.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83.png"/><Relationship Id="rId5" Type="http://schemas.openxmlformats.org/officeDocument/2006/relationships/image" Target="../media/image820.png"/><Relationship Id="rId10" Type="http://schemas.openxmlformats.org/officeDocument/2006/relationships/image" Target="../media/image86.png"/><Relationship Id="rId4" Type="http://schemas.openxmlformats.org/officeDocument/2006/relationships/image" Target="../media/image82.png"/><Relationship Id="rId9"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notesSlide" Target="../notesSlides/notesSlide25.xml"/><Relationship Id="rId16" Type="http://schemas.openxmlformats.org/officeDocument/2006/relationships/image" Target="../media/image100.png"/><Relationship Id="rId1" Type="http://schemas.openxmlformats.org/officeDocument/2006/relationships/slideLayout" Target="../slideLayouts/slideLayout9.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5" Type="http://schemas.openxmlformats.org/officeDocument/2006/relationships/image" Target="../media/image9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s>
</file>

<file path=ppt/slides/_rels/slide26.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18" Type="http://schemas.openxmlformats.org/officeDocument/2006/relationships/image" Target="../media/image1020.png"/><Relationship Id="rId3" Type="http://schemas.openxmlformats.org/officeDocument/2006/relationships/image" Target="../media/image102.png"/><Relationship Id="rId21" Type="http://schemas.openxmlformats.org/officeDocument/2006/relationships/image" Target="../media/image114.png"/><Relationship Id="rId7" Type="http://schemas.openxmlformats.org/officeDocument/2006/relationships/image" Target="../media/image103.png"/><Relationship Id="rId12" Type="http://schemas.openxmlformats.org/officeDocument/2006/relationships/image" Target="../media/image108.png"/><Relationship Id="rId17" Type="http://schemas.openxmlformats.org/officeDocument/2006/relationships/image" Target="../media/image1010.png"/><Relationship Id="rId2" Type="http://schemas.openxmlformats.org/officeDocument/2006/relationships/notesSlide" Target="../notesSlides/notesSlide26.xml"/><Relationship Id="rId16" Type="http://schemas.openxmlformats.org/officeDocument/2006/relationships/image" Target="../media/image112.png"/><Relationship Id="rId20" Type="http://schemas.openxmlformats.org/officeDocument/2006/relationships/image" Target="../media/image113.png"/><Relationship Id="rId1" Type="http://schemas.openxmlformats.org/officeDocument/2006/relationships/slideLayout" Target="../slideLayouts/slideLayout9.xml"/><Relationship Id="rId6" Type="http://schemas.openxmlformats.org/officeDocument/2006/relationships/image" Target="../media/image900.png"/><Relationship Id="rId11" Type="http://schemas.openxmlformats.org/officeDocument/2006/relationships/image" Target="../media/image107.png"/><Relationship Id="rId5" Type="http://schemas.openxmlformats.org/officeDocument/2006/relationships/image" Target="../media/image890.png"/><Relationship Id="rId15" Type="http://schemas.openxmlformats.org/officeDocument/2006/relationships/image" Target="../media/image111.png"/><Relationship Id="rId10" Type="http://schemas.openxmlformats.org/officeDocument/2006/relationships/image" Target="../media/image106.png"/><Relationship Id="rId19" Type="http://schemas.openxmlformats.org/officeDocument/2006/relationships/image" Target="../media/image1030.png"/><Relationship Id="rId4" Type="http://schemas.openxmlformats.org/officeDocument/2006/relationships/image" Target="../media/image880.png"/><Relationship Id="rId9" Type="http://schemas.openxmlformats.org/officeDocument/2006/relationships/image" Target="../media/image105.png"/><Relationship Id="rId14" Type="http://schemas.openxmlformats.org/officeDocument/2006/relationships/image" Target="../media/image110.png"/><Relationship Id="rId22" Type="http://schemas.openxmlformats.org/officeDocument/2006/relationships/image" Target="../media/image115.png"/></Relationships>
</file>

<file path=ppt/slides/_rels/slide27.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3" Type="http://schemas.openxmlformats.org/officeDocument/2006/relationships/image" Target="../media/image116.png"/><Relationship Id="rId21" Type="http://schemas.openxmlformats.org/officeDocument/2006/relationships/image" Target="../media/image134.png"/><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 Type="http://schemas.openxmlformats.org/officeDocument/2006/relationships/notesSlide" Target="../notesSlides/notesSlide27.xml"/><Relationship Id="rId16" Type="http://schemas.openxmlformats.org/officeDocument/2006/relationships/image" Target="../media/image129.png"/><Relationship Id="rId20" Type="http://schemas.openxmlformats.org/officeDocument/2006/relationships/image" Target="../media/image133.png"/><Relationship Id="rId1" Type="http://schemas.openxmlformats.org/officeDocument/2006/relationships/slideLayout" Target="../slideLayouts/slideLayout9.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23" Type="http://schemas.openxmlformats.org/officeDocument/2006/relationships/image" Target="../media/image136.png"/><Relationship Id="rId10" Type="http://schemas.openxmlformats.org/officeDocument/2006/relationships/image" Target="../media/image123.png"/><Relationship Id="rId19" Type="http://schemas.openxmlformats.org/officeDocument/2006/relationships/image" Target="../media/image132.png"/><Relationship Id="rId4" Type="http://schemas.openxmlformats.org/officeDocument/2006/relationships/image" Target="../media/image83.jpeg"/><Relationship Id="rId9" Type="http://schemas.openxmlformats.org/officeDocument/2006/relationships/image" Target="../media/image122.png"/><Relationship Id="rId14" Type="http://schemas.openxmlformats.org/officeDocument/2006/relationships/image" Target="../media/image127.png"/><Relationship Id="rId22" Type="http://schemas.openxmlformats.org/officeDocument/2006/relationships/image" Target="../media/image135.png"/></Relationships>
</file>

<file path=ppt/slides/_rels/slide28.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3" Type="http://schemas.openxmlformats.org/officeDocument/2006/relationships/image" Target="../media/image137.png"/><Relationship Id="rId7" Type="http://schemas.openxmlformats.org/officeDocument/2006/relationships/image" Target="../media/image141.png"/><Relationship Id="rId12" Type="http://schemas.openxmlformats.org/officeDocument/2006/relationships/image" Target="../media/image146.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0" Type="http://schemas.openxmlformats.org/officeDocument/2006/relationships/image" Target="../media/image144.png"/><Relationship Id="rId4" Type="http://schemas.openxmlformats.org/officeDocument/2006/relationships/image" Target="../media/image138.png"/><Relationship Id="rId9" Type="http://schemas.openxmlformats.org/officeDocument/2006/relationships/image" Target="../media/image143.png"/></Relationships>
</file>

<file path=ppt/slides/_rels/slide29.xml.rels><?xml version="1.0" encoding="UTF-8" standalone="yes"?>
<Relationships xmlns="http://schemas.openxmlformats.org/package/2006/relationships"><Relationship Id="rId8" Type="http://schemas.openxmlformats.org/officeDocument/2006/relationships/image" Target="../media/image1123.png"/><Relationship Id="rId3" Type="http://schemas.openxmlformats.org/officeDocument/2006/relationships/image" Target="../media/image117.png"/><Relationship Id="rId7" Type="http://schemas.openxmlformats.org/officeDocument/2006/relationships/image" Target="../media/image332.png"/><Relationship Id="rId12" Type="http://schemas.openxmlformats.org/officeDocument/2006/relationships/image" Target="../media/image380.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321.png"/><Relationship Id="rId5" Type="http://schemas.openxmlformats.org/officeDocument/2006/relationships/image" Target="../media/image772.png"/><Relationship Id="rId4" Type="http://schemas.openxmlformats.org/officeDocument/2006/relationships/image" Target="../media/image148.png"/><Relationship Id="rId9" Type="http://schemas.openxmlformats.org/officeDocument/2006/relationships/image" Target="../media/image11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149.png"/><Relationship Id="rId12" Type="http://schemas.openxmlformats.org/officeDocument/2006/relationships/image" Target="../media/image1132.png"/><Relationship Id="rId2" Type="http://schemas.openxmlformats.org/officeDocument/2006/relationships/notesSlide" Target="../notesSlides/notesSlide30.xml"/><Relationship Id="rId1" Type="http://schemas.openxmlformats.org/officeDocument/2006/relationships/slideLayout" Target="../slideLayouts/slideLayout9.xml"/><Relationship Id="rId11" Type="http://schemas.openxmlformats.org/officeDocument/2006/relationships/image" Target="../media/image1123.png"/><Relationship Id="rId5" Type="http://schemas.openxmlformats.org/officeDocument/2006/relationships/image" Target="../media/image151.png"/><Relationship Id="rId10" Type="http://schemas.openxmlformats.org/officeDocument/2006/relationships/image" Target="../media/image154.png"/><Relationship Id="rId4" Type="http://schemas.openxmlformats.org/officeDocument/2006/relationships/image" Target="../media/image150.png"/><Relationship Id="rId9" Type="http://schemas.openxmlformats.org/officeDocument/2006/relationships/image" Target="../media/image152.png"/></Relationships>
</file>

<file path=ppt/slides/_rels/slide31.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277388" y="1741211"/>
            <a:ext cx="7420989" cy="1304745"/>
          </a:xfrm>
        </p:spPr>
        <p:txBody>
          <a:bodyPr>
            <a:noAutofit/>
          </a:bodyPr>
          <a:lstStyle/>
          <a:p>
            <a:r>
              <a:rPr kumimoji="1" lang="ja-JP" altLang="en-US" dirty="0">
                <a:latin typeface="+mn-ea"/>
                <a:ea typeface="+mn-ea"/>
              </a:rPr>
              <a:t>機械学習モデルの解釈</a:t>
            </a:r>
            <a:br>
              <a:rPr kumimoji="1" lang="en-US" altLang="ja-JP" dirty="0">
                <a:latin typeface="+mn-ea"/>
                <a:ea typeface="+mn-ea"/>
              </a:rPr>
            </a:br>
            <a:r>
              <a:rPr kumimoji="1" lang="en-US" altLang="ja-JP" sz="3200" dirty="0">
                <a:latin typeface="+mn-ea"/>
                <a:ea typeface="+mn-ea"/>
              </a:rPr>
              <a:t>Accumulated Local Effects</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fld id="{A9BE1287-D590-4421-910E-33B99E005C40}" type="slidenum">
              <a:rPr kumimoji="1" lang="ja-JP" altLang="en-US" smtClean="0"/>
              <a:pPr/>
              <a:t>1</a:t>
            </a:fld>
            <a:endParaRPr kumimoji="1" lang="ja-JP" altLang="en-US" dirty="0"/>
          </a:p>
        </p:txBody>
      </p:sp>
      <p:sp>
        <p:nvSpPr>
          <p:cNvPr id="5" name="テキスト プレースホルダー 4"/>
          <p:cNvSpPr>
            <a:spLocks noGrp="1"/>
          </p:cNvSpPr>
          <p:nvPr>
            <p:ph type="body" sz="quarter" idx="13"/>
          </p:nvPr>
        </p:nvSpPr>
        <p:spPr>
          <a:xfrm>
            <a:off x="277389" y="4631975"/>
            <a:ext cx="6462077" cy="413418"/>
          </a:xfrm>
        </p:spPr>
        <p:txBody>
          <a:bodyPr/>
          <a:lstStyle/>
          <a:p>
            <a:r>
              <a:rPr lang="ja-JP" altLang="en-US" dirty="0"/>
              <a:t>熊谷 渉</a:t>
            </a:r>
            <a:endParaRPr kumimoji="1" lang="ja-JP" altLang="en-US" dirty="0"/>
          </a:p>
        </p:txBody>
      </p:sp>
      <p:sp>
        <p:nvSpPr>
          <p:cNvPr id="6" name="テキスト プレースホルダー 5"/>
          <p:cNvSpPr>
            <a:spLocks noGrp="1"/>
          </p:cNvSpPr>
          <p:nvPr>
            <p:ph type="body" sz="quarter" idx="14"/>
          </p:nvPr>
        </p:nvSpPr>
        <p:spPr>
          <a:xfrm>
            <a:off x="277389" y="5077052"/>
            <a:ext cx="7701199" cy="829429"/>
          </a:xfrm>
        </p:spPr>
        <p:txBody>
          <a:bodyPr>
            <a:normAutofit/>
          </a:bodyPr>
          <a:lstStyle/>
          <a:p>
            <a:r>
              <a:rPr lang="en-US" altLang="ja-JP" sz="2000" dirty="0"/>
              <a:t>MK</a:t>
            </a:r>
            <a:r>
              <a:rPr lang="ja-JP" altLang="en-US" sz="2000" dirty="0"/>
              <a:t>本部　イノベーションセンター</a:t>
            </a:r>
            <a:endParaRPr lang="en-US" altLang="ja-JP" sz="2000" dirty="0"/>
          </a:p>
          <a:p>
            <a:r>
              <a:rPr lang="ja-JP" altLang="en-US" sz="2000" dirty="0"/>
              <a:t>プロジェクトデザイン部　</a:t>
            </a:r>
            <a:r>
              <a:rPr lang="en-US" altLang="ja-JP" sz="2000" dirty="0"/>
              <a:t>O&amp;M</a:t>
            </a:r>
            <a:r>
              <a:rPr lang="ja-JP" altLang="en-US" sz="2000" dirty="0"/>
              <a:t>デザイン </a:t>
            </a:r>
            <a:r>
              <a:rPr lang="en-US" altLang="ja-JP" sz="2000" dirty="0"/>
              <a:t>Gr.</a:t>
            </a:r>
          </a:p>
        </p:txBody>
      </p:sp>
      <p:sp>
        <p:nvSpPr>
          <p:cNvPr id="7" name="テキスト プレースホルダー 6"/>
          <p:cNvSpPr>
            <a:spLocks noGrp="1"/>
          </p:cNvSpPr>
          <p:nvPr>
            <p:ph type="body" sz="quarter" idx="15"/>
          </p:nvPr>
        </p:nvSpPr>
        <p:spPr/>
        <p:txBody>
          <a:bodyPr/>
          <a:lstStyle/>
          <a:p>
            <a:r>
              <a:rPr lang="en-US" altLang="ja-JP" dirty="0"/>
              <a:t>2021</a:t>
            </a:r>
            <a:r>
              <a:rPr lang="ja-JP" altLang="en-US" dirty="0"/>
              <a:t>年</a:t>
            </a:r>
            <a:r>
              <a:rPr lang="en-US" altLang="ja-JP" dirty="0"/>
              <a:t>8</a:t>
            </a:r>
            <a:r>
              <a:rPr lang="ja-JP" altLang="en-US" dirty="0"/>
              <a:t>月</a:t>
            </a:r>
            <a:r>
              <a:rPr lang="en-US" altLang="ja-JP" dirty="0"/>
              <a:t>26</a:t>
            </a:r>
            <a:r>
              <a:rPr lang="ja-JP" altLang="en-US" dirty="0"/>
              <a:t>日</a:t>
            </a:r>
          </a:p>
        </p:txBody>
      </p:sp>
      <p:sp>
        <p:nvSpPr>
          <p:cNvPr id="8" name="サブタイトル 2"/>
          <p:cNvSpPr>
            <a:spLocks noGrp="1"/>
          </p:cNvSpPr>
          <p:nvPr>
            <p:ph type="subTitle" idx="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ja-JP" altLang="en-US" dirty="0"/>
              <a:t>数理モデルワークショップ</a:t>
            </a:r>
          </a:p>
        </p:txBody>
      </p:sp>
    </p:spTree>
    <p:extLst>
      <p:ext uri="{BB962C8B-B14F-4D97-AF65-F5344CB8AC3E}">
        <p14:creationId xmlns:p14="http://schemas.microsoft.com/office/powerpoint/2010/main" val="376696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「説明」の定義や分類</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10</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228370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説明とは、インスタンスの特徴量とモデルの予測結果を人間にわかりやすい形で関係づけること。</a:t>
            </a:r>
            <a:endParaRPr lang="en-US" altLang="ja-JP" dirty="0"/>
          </a:p>
          <a:p>
            <a:pPr lvl="1"/>
            <a:r>
              <a:rPr lang="ja-JP" altLang="en-US" dirty="0"/>
              <a:t>詳細の分類は</a:t>
            </a:r>
            <a:r>
              <a:rPr lang="en-US" altLang="ja-JP" dirty="0">
                <a:hlinkClick r:id="rId3"/>
              </a:rPr>
              <a:t>https://hacarus.github.io/interpretable-ml-book-ja/properties.html</a:t>
            </a:r>
            <a:r>
              <a:rPr lang="ja-JP" altLang="en-US" dirty="0"/>
              <a:t>を参考</a:t>
            </a:r>
            <a:endParaRPr lang="en-US" altLang="ja-JP" dirty="0"/>
          </a:p>
          <a:p>
            <a:r>
              <a:rPr lang="ja-JP" altLang="en-US" dirty="0"/>
              <a:t>例：解釈範囲</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機械学習モデルの解釈</a:t>
            </a:r>
            <a:endParaRPr lang="en-US" altLang="ja-JP" sz="1800" b="1" dirty="0">
              <a:solidFill>
                <a:schemeClr val="bg1"/>
              </a:solidFill>
            </a:endParaRPr>
          </a:p>
        </p:txBody>
      </p:sp>
      <p:graphicFrame>
        <p:nvGraphicFramePr>
          <p:cNvPr id="7" name="表 4">
            <a:extLst>
              <a:ext uri="{FF2B5EF4-FFF2-40B4-BE49-F238E27FC236}">
                <a16:creationId xmlns:a16="http://schemas.microsoft.com/office/drawing/2014/main" id="{B546BAE9-8960-463D-B4A1-32F2BF21236C}"/>
              </a:ext>
            </a:extLst>
          </p:cNvPr>
          <p:cNvGraphicFramePr>
            <a:graphicFrameLocks noGrp="1"/>
          </p:cNvGraphicFramePr>
          <p:nvPr>
            <p:extLst>
              <p:ext uri="{D42A27DB-BD31-4B8C-83A1-F6EECF244321}">
                <p14:modId xmlns:p14="http://schemas.microsoft.com/office/powerpoint/2010/main" val="3848549099"/>
              </p:ext>
            </p:extLst>
          </p:nvPr>
        </p:nvGraphicFramePr>
        <p:xfrm>
          <a:off x="280289" y="3339137"/>
          <a:ext cx="8583422" cy="2407920"/>
        </p:xfrm>
        <a:graphic>
          <a:graphicData uri="http://schemas.openxmlformats.org/drawingml/2006/table">
            <a:tbl>
              <a:tblPr firstRow="1" bandRow="1">
                <a:tableStyleId>{5C22544A-7EE6-4342-B048-85BDC9FD1C3A}</a:tableStyleId>
              </a:tblPr>
              <a:tblGrid>
                <a:gridCol w="3472803">
                  <a:extLst>
                    <a:ext uri="{9D8B030D-6E8A-4147-A177-3AD203B41FA5}">
                      <a16:colId xmlns:a16="http://schemas.microsoft.com/office/drawing/2014/main" val="2671704023"/>
                    </a:ext>
                  </a:extLst>
                </a:gridCol>
                <a:gridCol w="5110619">
                  <a:extLst>
                    <a:ext uri="{9D8B030D-6E8A-4147-A177-3AD203B41FA5}">
                      <a16:colId xmlns:a16="http://schemas.microsoft.com/office/drawing/2014/main" val="3030917151"/>
                    </a:ext>
                  </a:extLst>
                </a:gridCol>
              </a:tblGrid>
              <a:tr h="120962">
                <a:tc>
                  <a:txBody>
                    <a:bodyPr/>
                    <a:lstStyle/>
                    <a:p>
                      <a:pPr algn="ctr"/>
                      <a:r>
                        <a:rPr kumimoji="1" lang="ja-JP" altLang="en-US" sz="1600" dirty="0"/>
                        <a:t>解釈範囲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5959966"/>
                  </a:ext>
                </a:extLst>
              </a:tr>
              <a:tr h="208934">
                <a:tc>
                  <a:txBody>
                    <a:bodyPr/>
                    <a:lstStyle/>
                    <a:p>
                      <a:r>
                        <a:rPr kumimoji="1" lang="ja-JP" altLang="en-US" sz="1600" dirty="0"/>
                        <a:t>全体的なモデル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全てのモデルパラメータを見て、特徴量と予測値の関係を理解する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5621699"/>
                  </a:ext>
                </a:extLst>
              </a:tr>
              <a:tr h="208934">
                <a:tc>
                  <a:txBody>
                    <a:bodyPr/>
                    <a:lstStyle/>
                    <a:p>
                      <a:r>
                        <a:rPr kumimoji="1" lang="ja-JP" altLang="en-US" sz="1600" dirty="0"/>
                        <a:t>モジュールレベルのモデル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一部のモデルパラメータを見て、特徴量と予測値の関係を理解する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5417795"/>
                  </a:ext>
                </a:extLst>
              </a:tr>
              <a:tr h="208934">
                <a:tc>
                  <a:txBody>
                    <a:bodyPr/>
                    <a:lstStyle/>
                    <a:p>
                      <a:r>
                        <a:rPr kumimoji="1" lang="ja-JP" altLang="en-US" sz="1600" dirty="0"/>
                        <a:t>単一の予測結果に対する局所的な解釈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単一の入力に対する予測を見て、局所的範囲内で単調な関係を理解する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5893990"/>
                  </a:ext>
                </a:extLst>
              </a:tr>
              <a:tr h="208934">
                <a:tc>
                  <a:txBody>
                    <a:bodyPr/>
                    <a:lstStyle/>
                    <a:p>
                      <a:r>
                        <a:rPr kumimoji="1" lang="ja-JP" altLang="en-US" sz="1600" dirty="0"/>
                        <a:t>複数の予測結果に対する局所的な解釈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複数の入力に対する予測を見て、大域的な関係を理解する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9424765"/>
                  </a:ext>
                </a:extLst>
              </a:tr>
            </a:tbl>
          </a:graphicData>
        </a:graphic>
      </p:graphicFrame>
    </p:spTree>
    <p:extLst>
      <p:ext uri="{BB962C8B-B14F-4D97-AF65-F5344CB8AC3E}">
        <p14:creationId xmlns:p14="http://schemas.microsoft.com/office/powerpoint/2010/main" val="311146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ブラックボックスモデルに対する解釈手法</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11</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4651"/>
            <a:ext cx="9144000" cy="564462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ここ</a:t>
            </a:r>
            <a:r>
              <a:rPr lang="en-US" altLang="ja-JP" dirty="0"/>
              <a:t>5</a:t>
            </a:r>
            <a:r>
              <a:rPr lang="ja-JP" altLang="en-US" dirty="0"/>
              <a:t>年で、</a:t>
            </a:r>
            <a:r>
              <a:rPr lang="en-US" altLang="ja-JP" dirty="0"/>
              <a:t>Explainable AI</a:t>
            </a:r>
            <a:r>
              <a:rPr lang="ja-JP" altLang="en-US" dirty="0"/>
              <a:t>という用語と共に、解釈手法が多く登場している。</a:t>
            </a:r>
            <a:endParaRPr lang="en-US" altLang="ja-JP" dirty="0"/>
          </a:p>
          <a:p>
            <a:pPr marL="540000" lvl="1"/>
            <a:r>
              <a:rPr lang="en-US" altLang="ja-JP" sz="2000" dirty="0"/>
              <a:t>LIME (ACM SIGKDD 2016)</a:t>
            </a:r>
          </a:p>
          <a:p>
            <a:pPr marL="720000" lvl="2"/>
            <a:r>
              <a:rPr lang="en-US" altLang="ja-JP" sz="1800" dirty="0"/>
              <a:t>“Why Should I Trust You?: Explaining the Predictions of Any Classifier”</a:t>
            </a:r>
          </a:p>
          <a:p>
            <a:pPr marL="540000" lvl="1"/>
            <a:r>
              <a:rPr lang="en-US" altLang="ja-JP" sz="2000" dirty="0"/>
              <a:t>SHAP (NIPS 2016)</a:t>
            </a:r>
          </a:p>
          <a:p>
            <a:pPr marL="720000" lvl="2"/>
            <a:r>
              <a:rPr lang="en-US" altLang="ja-JP" sz="1800" dirty="0"/>
              <a:t>“A Unified Approach to Interpreting Model Predictions”</a:t>
            </a:r>
          </a:p>
          <a:p>
            <a:pPr marL="540000" lvl="1"/>
            <a:r>
              <a:rPr lang="en-US" altLang="ja-JP" sz="2000" dirty="0"/>
              <a:t>Influence Function (ICML 2017)</a:t>
            </a:r>
          </a:p>
          <a:p>
            <a:pPr marL="720000" lvl="2"/>
            <a:r>
              <a:rPr lang="en-US" altLang="ja-JP" sz="1800" dirty="0"/>
              <a:t>“Understanding Black-box Predictions via Influence Functions”</a:t>
            </a:r>
          </a:p>
          <a:p>
            <a:pPr marL="540000" lvl="1"/>
            <a:r>
              <a:rPr lang="en-US" altLang="ja-JP" sz="2000" dirty="0" err="1"/>
              <a:t>Corels</a:t>
            </a:r>
            <a:r>
              <a:rPr lang="en-US" altLang="ja-JP" sz="2000" dirty="0"/>
              <a:t> (ACM SIGKDD 2017)</a:t>
            </a:r>
          </a:p>
          <a:p>
            <a:pPr marL="720000" lvl="2"/>
            <a:r>
              <a:rPr lang="en-US" altLang="ja-JP" sz="1800" dirty="0"/>
              <a:t>“Learning Certifiably Optimal Rule Lists for Categorical Data”</a:t>
            </a:r>
          </a:p>
          <a:p>
            <a:pPr marL="540000" lvl="1"/>
            <a:r>
              <a:rPr lang="en-US" altLang="ja-JP" sz="2000" dirty="0"/>
              <a:t>MMD-critic (NIPS 2016)</a:t>
            </a:r>
          </a:p>
          <a:p>
            <a:pPr marL="720000" lvl="2"/>
            <a:r>
              <a:rPr lang="en-US" altLang="ja-JP" sz="1800" dirty="0"/>
              <a:t>“Examples are Not Enough, Learn to Criticize! Criticism for Interpretability” </a:t>
            </a:r>
          </a:p>
          <a:p>
            <a:pPr marL="720000" lvl="2"/>
            <a:endParaRPr lang="en-US" altLang="ja-JP" dirty="0"/>
          </a:p>
          <a:p>
            <a:pPr marL="540000" lvl="1"/>
            <a:r>
              <a:rPr lang="ja-JP" altLang="en-US" sz="2000" dirty="0"/>
              <a:t>解釈手法のサーベイ論文（かなりまとまっている）</a:t>
            </a:r>
            <a:endParaRPr lang="en-US" altLang="ja-JP" sz="2000" dirty="0"/>
          </a:p>
          <a:p>
            <a:pPr marL="720000" lvl="2"/>
            <a:r>
              <a:rPr lang="en-US" altLang="ja-JP" sz="1800" dirty="0"/>
              <a:t>“A Survey Of Methods For Explaining Black Box Models”</a:t>
            </a:r>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機械学習モデルの解釈</a:t>
            </a:r>
            <a:endParaRPr lang="en-US" altLang="ja-JP" sz="1800" b="1" dirty="0">
              <a:solidFill>
                <a:schemeClr val="bg1"/>
              </a:solidFill>
            </a:endParaRPr>
          </a:p>
        </p:txBody>
      </p:sp>
    </p:spTree>
    <p:extLst>
      <p:ext uri="{BB962C8B-B14F-4D97-AF65-F5344CB8AC3E}">
        <p14:creationId xmlns:p14="http://schemas.microsoft.com/office/powerpoint/2010/main" val="257355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ブラックボックスモデルに対する解釈手法の例</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12</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4651"/>
            <a:ext cx="9144000" cy="95410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例えば、特徴量／サンプルの重要度や予測値との関係を示すことで、モデルを解釈できる。</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機械学習モデルの解釈</a:t>
            </a:r>
            <a:endParaRPr lang="en-US" altLang="ja-JP" sz="1800" b="1" dirty="0">
              <a:solidFill>
                <a:schemeClr val="bg1"/>
              </a:solidFill>
            </a:endParaRPr>
          </a:p>
        </p:txBody>
      </p:sp>
      <p:graphicFrame>
        <p:nvGraphicFramePr>
          <p:cNvPr id="3" name="表 4">
            <a:extLst>
              <a:ext uri="{FF2B5EF4-FFF2-40B4-BE49-F238E27FC236}">
                <a16:creationId xmlns:a16="http://schemas.microsoft.com/office/drawing/2014/main" id="{123F50D0-87C0-4B51-9EF0-7D83F446DF09}"/>
              </a:ext>
            </a:extLst>
          </p:cNvPr>
          <p:cNvGraphicFramePr>
            <a:graphicFrameLocks noGrp="1"/>
          </p:cNvGraphicFramePr>
          <p:nvPr>
            <p:extLst/>
          </p:nvPr>
        </p:nvGraphicFramePr>
        <p:xfrm>
          <a:off x="109461" y="1849214"/>
          <a:ext cx="8958945" cy="1828800"/>
        </p:xfrm>
        <a:graphic>
          <a:graphicData uri="http://schemas.openxmlformats.org/drawingml/2006/table">
            <a:tbl>
              <a:tblPr firstRow="1" bandRow="1">
                <a:tableStyleId>{5C22544A-7EE6-4342-B048-85BDC9FD1C3A}</a:tableStyleId>
              </a:tblPr>
              <a:tblGrid>
                <a:gridCol w="1583872">
                  <a:extLst>
                    <a:ext uri="{9D8B030D-6E8A-4147-A177-3AD203B41FA5}">
                      <a16:colId xmlns:a16="http://schemas.microsoft.com/office/drawing/2014/main" val="2671704023"/>
                    </a:ext>
                  </a:extLst>
                </a:gridCol>
                <a:gridCol w="3606801">
                  <a:extLst>
                    <a:ext uri="{9D8B030D-6E8A-4147-A177-3AD203B41FA5}">
                      <a16:colId xmlns:a16="http://schemas.microsoft.com/office/drawing/2014/main" val="470120652"/>
                    </a:ext>
                  </a:extLst>
                </a:gridCol>
                <a:gridCol w="3768272">
                  <a:extLst>
                    <a:ext uri="{9D8B030D-6E8A-4147-A177-3AD203B41FA5}">
                      <a16:colId xmlns:a16="http://schemas.microsoft.com/office/drawing/2014/main" val="3030917151"/>
                    </a:ext>
                  </a:extLst>
                </a:gridCol>
              </a:tblGrid>
              <a:tr h="120962">
                <a:tc>
                  <a:txBody>
                    <a:bodyPr/>
                    <a:lstStyle/>
                    <a:p>
                      <a:pPr algn="ctr"/>
                      <a:r>
                        <a:rPr kumimoji="1" lang="ja-JP" altLang="en-US" sz="1600" dirty="0"/>
                        <a:t>特徴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提示する結果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5959966"/>
                  </a:ext>
                </a:extLst>
              </a:tr>
              <a:tr h="208934">
                <a:tc rowSpan="2">
                  <a:txBody>
                    <a:bodyPr/>
                    <a:lstStyle/>
                    <a:p>
                      <a:r>
                        <a:rPr kumimoji="1" lang="ja-JP" altLang="en-US" sz="1600" dirty="0"/>
                        <a:t>特徴量の要約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A. </a:t>
                      </a:r>
                      <a:r>
                        <a:rPr kumimoji="1" lang="ja-JP" altLang="en-US" sz="1600" dirty="0"/>
                        <a:t>特徴量重要度の定量化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予測する上で特徴量の</a:t>
                      </a:r>
                      <a:r>
                        <a:rPr kumimoji="1" lang="en-US" altLang="ja-JP" sz="1400" dirty="0"/>
                        <a:t>(</a:t>
                      </a:r>
                      <a:r>
                        <a:rPr kumimoji="1" lang="ja-JP" altLang="en-US" sz="1400" dirty="0"/>
                        <a:t>相対的な</a:t>
                      </a:r>
                      <a:r>
                        <a:rPr kumimoji="1" lang="en-US" altLang="ja-JP" sz="1400" dirty="0"/>
                        <a:t>)</a:t>
                      </a:r>
                      <a:r>
                        <a:rPr kumimoji="1" lang="ja-JP" altLang="en-US" sz="1600" dirty="0"/>
                        <a:t>寄与度を確認する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5621699"/>
                  </a:ext>
                </a:extLst>
              </a:tr>
              <a:tr h="208934">
                <a:tc vMerge="1">
                  <a:txBody>
                    <a:bodyPr/>
                    <a:lstStyle/>
                    <a:p>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B. </a:t>
                      </a:r>
                      <a:r>
                        <a:rPr kumimoji="1" lang="ja-JP" altLang="en-US" sz="1600" dirty="0"/>
                        <a:t>特徴量と予測値の対応関係の可視化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対応関係のグラフを得ることで、特徴量の有効な領域などを確認する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122846"/>
                  </a:ext>
                </a:extLst>
              </a:tr>
              <a:tr h="208934">
                <a:tc>
                  <a:txBody>
                    <a:bodyPr/>
                    <a:lstStyle/>
                    <a:p>
                      <a:r>
                        <a:rPr kumimoji="1" lang="ja-JP" altLang="en-US" sz="1600" dirty="0"/>
                        <a:t>サンプルの評価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C. </a:t>
                      </a:r>
                      <a:r>
                        <a:rPr kumimoji="1" lang="ja-JP" altLang="en-US" sz="1600" dirty="0"/>
                        <a:t>サンプル重要度の定量化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モデルにとってのサンプルの重要度を確認する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5417795"/>
                  </a:ext>
                </a:extLst>
              </a:tr>
            </a:tbl>
          </a:graphicData>
        </a:graphic>
      </p:graphicFrame>
      <p:sp>
        <p:nvSpPr>
          <p:cNvPr id="7" name="テキスト ボックス 6">
            <a:extLst>
              <a:ext uri="{FF2B5EF4-FFF2-40B4-BE49-F238E27FC236}">
                <a16:creationId xmlns:a16="http://schemas.microsoft.com/office/drawing/2014/main" id="{1E0EAB44-FB11-46C9-9D43-D044F7ED8A80}"/>
              </a:ext>
            </a:extLst>
          </p:cNvPr>
          <p:cNvSpPr txBox="1"/>
          <p:nvPr/>
        </p:nvSpPr>
        <p:spPr>
          <a:xfrm>
            <a:off x="1148926" y="3732280"/>
            <a:ext cx="796382" cy="338554"/>
          </a:xfrm>
          <a:prstGeom prst="rect">
            <a:avLst/>
          </a:prstGeom>
          <a:noFill/>
        </p:spPr>
        <p:txBody>
          <a:bodyPr wrap="square" rtlCol="0">
            <a:spAutoFit/>
          </a:bodyPr>
          <a:lstStyle/>
          <a:p>
            <a:pPr algn="ctr"/>
            <a:r>
              <a:rPr lang="en-US" altLang="ja-JP" sz="1600" dirty="0"/>
              <a:t>A</a:t>
            </a:r>
            <a:r>
              <a:rPr lang="ja-JP" altLang="en-US" sz="1600" dirty="0"/>
              <a:t>の例</a:t>
            </a:r>
            <a:endParaRPr kumimoji="1" lang="ja-JP" altLang="en-US" sz="1600" dirty="0"/>
          </a:p>
        </p:txBody>
      </p:sp>
      <p:sp>
        <p:nvSpPr>
          <p:cNvPr id="8" name="テキスト ボックス 7">
            <a:extLst>
              <a:ext uri="{FF2B5EF4-FFF2-40B4-BE49-F238E27FC236}">
                <a16:creationId xmlns:a16="http://schemas.microsoft.com/office/drawing/2014/main" id="{238FFD71-50CC-4C22-98F7-F6E2D1463213}"/>
              </a:ext>
            </a:extLst>
          </p:cNvPr>
          <p:cNvSpPr txBox="1"/>
          <p:nvPr/>
        </p:nvSpPr>
        <p:spPr>
          <a:xfrm>
            <a:off x="4234675" y="3732280"/>
            <a:ext cx="866655" cy="338554"/>
          </a:xfrm>
          <a:prstGeom prst="rect">
            <a:avLst/>
          </a:prstGeom>
          <a:noFill/>
        </p:spPr>
        <p:txBody>
          <a:bodyPr wrap="square" rtlCol="0">
            <a:spAutoFit/>
          </a:bodyPr>
          <a:lstStyle/>
          <a:p>
            <a:pPr algn="ctr"/>
            <a:r>
              <a:rPr lang="en-US" altLang="ja-JP" sz="1600" dirty="0"/>
              <a:t>B</a:t>
            </a:r>
            <a:r>
              <a:rPr lang="ja-JP" altLang="en-US" sz="1600" dirty="0"/>
              <a:t>の例</a:t>
            </a:r>
            <a:endParaRPr kumimoji="1" lang="ja-JP" altLang="en-US" sz="1600" dirty="0"/>
          </a:p>
        </p:txBody>
      </p:sp>
      <p:sp>
        <p:nvSpPr>
          <p:cNvPr id="9" name="テキスト ボックス 8">
            <a:extLst>
              <a:ext uri="{FF2B5EF4-FFF2-40B4-BE49-F238E27FC236}">
                <a16:creationId xmlns:a16="http://schemas.microsoft.com/office/drawing/2014/main" id="{8693FF81-5C66-42AF-B904-F7AD3046C8EE}"/>
              </a:ext>
            </a:extLst>
          </p:cNvPr>
          <p:cNvSpPr txBox="1"/>
          <p:nvPr/>
        </p:nvSpPr>
        <p:spPr>
          <a:xfrm>
            <a:off x="7132945" y="3732280"/>
            <a:ext cx="866655" cy="338554"/>
          </a:xfrm>
          <a:prstGeom prst="rect">
            <a:avLst/>
          </a:prstGeom>
          <a:noFill/>
        </p:spPr>
        <p:txBody>
          <a:bodyPr wrap="square" rtlCol="0">
            <a:spAutoFit/>
          </a:bodyPr>
          <a:lstStyle/>
          <a:p>
            <a:pPr algn="ctr"/>
            <a:r>
              <a:rPr lang="en-US" altLang="ja-JP" sz="1600" dirty="0"/>
              <a:t>C</a:t>
            </a:r>
            <a:r>
              <a:rPr lang="ja-JP" altLang="en-US" sz="1600" dirty="0"/>
              <a:t>の例</a:t>
            </a:r>
            <a:endParaRPr kumimoji="1" lang="ja-JP" altLang="en-US" sz="1600" dirty="0"/>
          </a:p>
        </p:txBody>
      </p:sp>
      <p:sp>
        <p:nvSpPr>
          <p:cNvPr id="10" name="テキスト ボックス 9">
            <a:extLst>
              <a:ext uri="{FF2B5EF4-FFF2-40B4-BE49-F238E27FC236}">
                <a16:creationId xmlns:a16="http://schemas.microsoft.com/office/drawing/2014/main" id="{A9BE73CA-D135-4609-AF70-BFC898034784}"/>
              </a:ext>
            </a:extLst>
          </p:cNvPr>
          <p:cNvSpPr txBox="1"/>
          <p:nvPr/>
        </p:nvSpPr>
        <p:spPr>
          <a:xfrm>
            <a:off x="57877" y="5840216"/>
            <a:ext cx="3325403" cy="307777"/>
          </a:xfrm>
          <a:prstGeom prst="rect">
            <a:avLst/>
          </a:prstGeom>
          <a:noFill/>
        </p:spPr>
        <p:txBody>
          <a:bodyPr wrap="square" rtlCol="0">
            <a:spAutoFit/>
          </a:bodyPr>
          <a:lstStyle/>
          <a:p>
            <a:pPr algn="ctr"/>
            <a:r>
              <a:rPr lang="en-US" altLang="ja-JP" sz="1400" dirty="0"/>
              <a:t>Permutation Feature Importance (2018)</a:t>
            </a:r>
            <a:endParaRPr kumimoji="1" lang="ja-JP" altLang="en-US" sz="1400" dirty="0"/>
          </a:p>
        </p:txBody>
      </p:sp>
      <p:sp>
        <p:nvSpPr>
          <p:cNvPr id="11" name="テキスト ボックス 10">
            <a:extLst>
              <a:ext uri="{FF2B5EF4-FFF2-40B4-BE49-F238E27FC236}">
                <a16:creationId xmlns:a16="http://schemas.microsoft.com/office/drawing/2014/main" id="{B3BC366D-B429-4471-9F80-DF0E89A83A84}"/>
              </a:ext>
            </a:extLst>
          </p:cNvPr>
          <p:cNvSpPr txBox="1"/>
          <p:nvPr/>
        </p:nvSpPr>
        <p:spPr>
          <a:xfrm>
            <a:off x="6232288" y="5838869"/>
            <a:ext cx="2667970" cy="307777"/>
          </a:xfrm>
          <a:prstGeom prst="rect">
            <a:avLst/>
          </a:prstGeom>
          <a:noFill/>
        </p:spPr>
        <p:txBody>
          <a:bodyPr wrap="square" rtlCol="0">
            <a:spAutoFit/>
          </a:bodyPr>
          <a:lstStyle/>
          <a:p>
            <a:pPr algn="ctr"/>
            <a:r>
              <a:rPr lang="en-US" altLang="ja-JP" sz="1400" dirty="0"/>
              <a:t>Influential Instances (2017)</a:t>
            </a:r>
            <a:endParaRPr kumimoji="1" lang="ja-JP" altLang="en-US" sz="1400" dirty="0"/>
          </a:p>
        </p:txBody>
      </p:sp>
      <p:sp>
        <p:nvSpPr>
          <p:cNvPr id="13" name="テキスト ボックス 12">
            <a:extLst>
              <a:ext uri="{FF2B5EF4-FFF2-40B4-BE49-F238E27FC236}">
                <a16:creationId xmlns:a16="http://schemas.microsoft.com/office/drawing/2014/main" id="{601F1B7C-C937-4E53-938E-77F94A08B526}"/>
              </a:ext>
            </a:extLst>
          </p:cNvPr>
          <p:cNvSpPr txBox="1"/>
          <p:nvPr/>
        </p:nvSpPr>
        <p:spPr>
          <a:xfrm>
            <a:off x="3274631" y="5838869"/>
            <a:ext cx="2893651" cy="307777"/>
          </a:xfrm>
          <a:prstGeom prst="rect">
            <a:avLst/>
          </a:prstGeom>
          <a:noFill/>
        </p:spPr>
        <p:txBody>
          <a:bodyPr wrap="square" rtlCol="0">
            <a:spAutoFit/>
          </a:bodyPr>
          <a:lstStyle/>
          <a:p>
            <a:pPr algn="ctr"/>
            <a:r>
              <a:rPr lang="en-US" altLang="ja-JP" sz="1400" dirty="0">
                <a:solidFill>
                  <a:srgbClr val="FF0000"/>
                </a:solidFill>
              </a:rPr>
              <a:t>Accumulated Local Effects(2016)</a:t>
            </a:r>
            <a:endParaRPr kumimoji="1" lang="ja-JP" altLang="en-US" sz="1400" dirty="0"/>
          </a:p>
        </p:txBody>
      </p:sp>
      <p:pic>
        <p:nvPicPr>
          <p:cNvPr id="5" name="図 4">
            <a:extLst>
              <a:ext uri="{FF2B5EF4-FFF2-40B4-BE49-F238E27FC236}">
                <a16:creationId xmlns:a16="http://schemas.microsoft.com/office/drawing/2014/main" id="{23CC1155-5AB7-4DE4-AE62-13358EE30A9A}"/>
              </a:ext>
            </a:extLst>
          </p:cNvPr>
          <p:cNvPicPr>
            <a:picLocks noChangeAspect="1"/>
          </p:cNvPicPr>
          <p:nvPr/>
        </p:nvPicPr>
        <p:blipFill>
          <a:blip r:embed="rId3"/>
          <a:stretch>
            <a:fillRect/>
          </a:stretch>
        </p:blipFill>
        <p:spPr>
          <a:xfrm>
            <a:off x="6243354" y="4060222"/>
            <a:ext cx="2667970" cy="1778648"/>
          </a:xfrm>
          <a:prstGeom prst="rect">
            <a:avLst/>
          </a:prstGeom>
        </p:spPr>
      </p:pic>
      <p:pic>
        <p:nvPicPr>
          <p:cNvPr id="16" name="図 15">
            <a:extLst>
              <a:ext uri="{FF2B5EF4-FFF2-40B4-BE49-F238E27FC236}">
                <a16:creationId xmlns:a16="http://schemas.microsoft.com/office/drawing/2014/main" id="{1D5AF7E3-4F6B-4F72-9B38-0486115EEC95}"/>
              </a:ext>
            </a:extLst>
          </p:cNvPr>
          <p:cNvPicPr>
            <a:picLocks noChangeAspect="1"/>
          </p:cNvPicPr>
          <p:nvPr/>
        </p:nvPicPr>
        <p:blipFill>
          <a:blip r:embed="rId4"/>
          <a:stretch>
            <a:fillRect/>
          </a:stretch>
        </p:blipFill>
        <p:spPr>
          <a:xfrm>
            <a:off x="272331" y="4065726"/>
            <a:ext cx="2482399" cy="1773143"/>
          </a:xfrm>
          <a:prstGeom prst="rect">
            <a:avLst/>
          </a:prstGeom>
        </p:spPr>
      </p:pic>
      <p:sp>
        <p:nvSpPr>
          <p:cNvPr id="18" name="テキスト ボックス 17">
            <a:extLst>
              <a:ext uri="{FF2B5EF4-FFF2-40B4-BE49-F238E27FC236}">
                <a16:creationId xmlns:a16="http://schemas.microsoft.com/office/drawing/2014/main" id="{ED69B495-EEBC-447A-AC66-6CCEE8A66815}"/>
              </a:ext>
            </a:extLst>
          </p:cNvPr>
          <p:cNvSpPr txBox="1"/>
          <p:nvPr/>
        </p:nvSpPr>
        <p:spPr>
          <a:xfrm>
            <a:off x="1131992" y="5430671"/>
            <a:ext cx="1408366" cy="261610"/>
          </a:xfrm>
          <a:prstGeom prst="rect">
            <a:avLst/>
          </a:prstGeom>
          <a:noFill/>
        </p:spPr>
        <p:txBody>
          <a:bodyPr wrap="square" rtlCol="0">
            <a:spAutoFit/>
          </a:bodyPr>
          <a:lstStyle/>
          <a:p>
            <a:pPr algn="ctr"/>
            <a:r>
              <a:rPr lang="ja-JP" altLang="en-US" sz="1100" dirty="0"/>
              <a:t>自転車レンタル台数</a:t>
            </a:r>
            <a:endParaRPr kumimoji="1" lang="ja-JP" altLang="en-US" sz="1100" dirty="0"/>
          </a:p>
        </p:txBody>
      </p:sp>
      <p:pic>
        <p:nvPicPr>
          <p:cNvPr id="17" name="図 16">
            <a:extLst>
              <a:ext uri="{FF2B5EF4-FFF2-40B4-BE49-F238E27FC236}">
                <a16:creationId xmlns:a16="http://schemas.microsoft.com/office/drawing/2014/main" id="{37EAC0C0-DE5B-4DA2-85C1-710D872BA95D}"/>
              </a:ext>
            </a:extLst>
          </p:cNvPr>
          <p:cNvPicPr>
            <a:picLocks noChangeAspect="1"/>
          </p:cNvPicPr>
          <p:nvPr/>
        </p:nvPicPr>
        <p:blipFill>
          <a:blip r:embed="rId5"/>
          <a:stretch>
            <a:fillRect/>
          </a:stretch>
        </p:blipFill>
        <p:spPr>
          <a:xfrm>
            <a:off x="3387365" y="4070834"/>
            <a:ext cx="2482399" cy="1773142"/>
          </a:xfrm>
          <a:prstGeom prst="rect">
            <a:avLst/>
          </a:prstGeom>
        </p:spPr>
      </p:pic>
      <p:sp>
        <p:nvSpPr>
          <p:cNvPr id="20" name="テキスト ボックス 19">
            <a:extLst>
              <a:ext uri="{FF2B5EF4-FFF2-40B4-BE49-F238E27FC236}">
                <a16:creationId xmlns:a16="http://schemas.microsoft.com/office/drawing/2014/main" id="{48979269-8AA5-4100-99AA-22172F0D3ED2}"/>
              </a:ext>
            </a:extLst>
          </p:cNvPr>
          <p:cNvSpPr txBox="1"/>
          <p:nvPr/>
        </p:nvSpPr>
        <p:spPr>
          <a:xfrm>
            <a:off x="4017273" y="4142913"/>
            <a:ext cx="1408366" cy="261610"/>
          </a:xfrm>
          <a:prstGeom prst="rect">
            <a:avLst/>
          </a:prstGeom>
          <a:noFill/>
        </p:spPr>
        <p:txBody>
          <a:bodyPr wrap="square" rtlCol="0">
            <a:spAutoFit/>
          </a:bodyPr>
          <a:lstStyle/>
          <a:p>
            <a:pPr algn="ctr"/>
            <a:r>
              <a:rPr lang="ja-JP" altLang="en-US" sz="1100" dirty="0"/>
              <a:t>自転車レンタル台数</a:t>
            </a:r>
            <a:endParaRPr kumimoji="1" lang="ja-JP" altLang="en-US" sz="1100" dirty="0"/>
          </a:p>
        </p:txBody>
      </p:sp>
    </p:spTree>
    <p:extLst>
      <p:ext uri="{BB962C8B-B14F-4D97-AF65-F5344CB8AC3E}">
        <p14:creationId xmlns:p14="http://schemas.microsoft.com/office/powerpoint/2010/main" val="169880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今回扱う解釈手法</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13</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「特徴量と予測値の対応関係」を描画する手法に限定。</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3641" y="-16351"/>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機械学習モデルの解釈</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4FAFFA81-8EA9-4A32-83FA-42987ED238CD}"/>
                  </a:ext>
                </a:extLst>
              </p:cNvPr>
              <p:cNvSpPr/>
              <p:nvPr/>
            </p:nvSpPr>
            <p:spPr>
              <a:xfrm>
                <a:off x="1097842" y="4046185"/>
                <a:ext cx="1883034" cy="577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学習済モデル</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𝑓</m:t>
                        </m:r>
                      </m:e>
                    </m:acc>
                  </m:oMath>
                </a14:m>
                <a:endParaRPr kumimoji="1" lang="ja-JP" altLang="en-US" dirty="0"/>
              </a:p>
            </p:txBody>
          </p:sp>
        </mc:Choice>
        <mc:Fallback xmlns="">
          <p:sp>
            <p:nvSpPr>
              <p:cNvPr id="3" name="正方形/長方形 2">
                <a:extLst>
                  <a:ext uri="{FF2B5EF4-FFF2-40B4-BE49-F238E27FC236}">
                    <a16:creationId xmlns:a16="http://schemas.microsoft.com/office/drawing/2014/main" id="{4FAFFA81-8EA9-4A32-83FA-42987ED238CD}"/>
                  </a:ext>
                </a:extLst>
              </p:cNvPr>
              <p:cNvSpPr>
                <a:spLocks noRot="1" noChangeAspect="1" noMove="1" noResize="1" noEditPoints="1" noAdjustHandles="1" noChangeArrowheads="1" noChangeShapeType="1" noTextEdit="1"/>
              </p:cNvSpPr>
              <p:nvPr/>
            </p:nvSpPr>
            <p:spPr>
              <a:xfrm>
                <a:off x="1097842" y="4046185"/>
                <a:ext cx="1883034" cy="577681"/>
              </a:xfrm>
              <a:prstGeom prst="rect">
                <a:avLst/>
              </a:prstGeom>
              <a:blipFill>
                <a:blip r:embed="rId3"/>
                <a:stretch>
                  <a:fillRect r="-223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310D75E-740A-45BB-B0CE-2C0E4500C9D4}"/>
              </a:ext>
            </a:extLst>
          </p:cNvPr>
          <p:cNvSpPr txBox="1"/>
          <p:nvPr/>
        </p:nvSpPr>
        <p:spPr>
          <a:xfrm>
            <a:off x="82998" y="4900573"/>
            <a:ext cx="1279665" cy="369332"/>
          </a:xfrm>
          <a:prstGeom prst="rect">
            <a:avLst/>
          </a:prstGeom>
          <a:noFill/>
        </p:spPr>
        <p:txBody>
          <a:bodyPr wrap="square" rtlCol="0">
            <a:spAutoFit/>
          </a:bodyPr>
          <a:lstStyle/>
          <a:p>
            <a:pPr algn="ctr"/>
            <a:r>
              <a:rPr lang="ja-JP" altLang="en-US" dirty="0"/>
              <a:t>目的変数</a:t>
            </a:r>
            <a:endParaRPr kumimoji="1" lang="ja-JP" altLang="en-US"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5B4BAEF-9AAC-4980-8CAC-208BA386B578}"/>
                  </a:ext>
                </a:extLst>
              </p:cNvPr>
              <p:cNvSpPr txBox="1"/>
              <p:nvPr/>
            </p:nvSpPr>
            <p:spPr>
              <a:xfrm>
                <a:off x="1262735" y="3251662"/>
                <a:ext cx="44194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1</m:t>
                          </m:r>
                        </m:sub>
                      </m:sSub>
                    </m:oMath>
                  </m:oMathPara>
                </a14:m>
                <a:endParaRPr kumimoji="1" lang="ja-JP" altLang="en-US" dirty="0"/>
              </a:p>
            </p:txBody>
          </p:sp>
        </mc:Choice>
        <mc:Fallback>
          <p:sp>
            <p:nvSpPr>
              <p:cNvPr id="8" name="テキスト ボックス 7">
                <a:extLst>
                  <a:ext uri="{FF2B5EF4-FFF2-40B4-BE49-F238E27FC236}">
                    <a16:creationId xmlns:a16="http://schemas.microsoft.com/office/drawing/2014/main" id="{05B4BAEF-9AAC-4980-8CAC-208BA386B578}"/>
                  </a:ext>
                </a:extLst>
              </p:cNvPr>
              <p:cNvSpPr txBox="1">
                <a:spLocks noRot="1" noChangeAspect="1" noMove="1" noResize="1" noEditPoints="1" noAdjustHandles="1" noChangeArrowheads="1" noChangeShapeType="1" noTextEdit="1"/>
              </p:cNvSpPr>
              <p:nvPr/>
            </p:nvSpPr>
            <p:spPr>
              <a:xfrm>
                <a:off x="1262735" y="3251662"/>
                <a:ext cx="441946"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9042E0EC-DA31-443D-9B6A-6F6269CEEE21}"/>
                  </a:ext>
                </a:extLst>
              </p:cNvPr>
              <p:cNvSpPr txBox="1"/>
              <p:nvPr/>
            </p:nvSpPr>
            <p:spPr>
              <a:xfrm>
                <a:off x="1575794" y="3253331"/>
                <a:ext cx="53348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oMath>
                  </m:oMathPara>
                </a14:m>
                <a:endParaRPr kumimoji="1" lang="ja-JP" altLang="en-US" dirty="0"/>
              </a:p>
            </p:txBody>
          </p:sp>
        </mc:Choice>
        <mc:Fallback>
          <p:sp>
            <p:nvSpPr>
              <p:cNvPr id="14" name="テキスト ボックス 13">
                <a:extLst>
                  <a:ext uri="{FF2B5EF4-FFF2-40B4-BE49-F238E27FC236}">
                    <a16:creationId xmlns:a16="http://schemas.microsoft.com/office/drawing/2014/main" id="{9042E0EC-DA31-443D-9B6A-6F6269CEEE21}"/>
                  </a:ext>
                </a:extLst>
              </p:cNvPr>
              <p:cNvSpPr txBox="1">
                <a:spLocks noRot="1" noChangeAspect="1" noMove="1" noResize="1" noEditPoints="1" noAdjustHandles="1" noChangeArrowheads="1" noChangeShapeType="1" noTextEdit="1"/>
              </p:cNvSpPr>
              <p:nvPr/>
            </p:nvSpPr>
            <p:spPr>
              <a:xfrm>
                <a:off x="1575794" y="3253331"/>
                <a:ext cx="533488" cy="369332"/>
              </a:xfrm>
              <a:prstGeom prst="rect">
                <a:avLst/>
              </a:prstGeom>
              <a:blipFill>
                <a:blip r:embed="rId5"/>
                <a:stretch>
                  <a:fillRect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9A0A697A-B8A0-4A45-A8AC-E6AF6B5E88B4}"/>
                  </a:ext>
                </a:extLst>
              </p:cNvPr>
              <p:cNvSpPr txBox="1"/>
              <p:nvPr/>
            </p:nvSpPr>
            <p:spPr>
              <a:xfrm>
                <a:off x="2242998" y="3232016"/>
                <a:ext cx="666917" cy="369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𝑀</m:t>
                          </m:r>
                        </m:sub>
                      </m:sSub>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9A0A697A-B8A0-4A45-A8AC-E6AF6B5E88B4}"/>
                  </a:ext>
                </a:extLst>
              </p:cNvPr>
              <p:cNvSpPr txBox="1">
                <a:spLocks noRot="1" noChangeAspect="1" noMove="1" noResize="1" noEditPoints="1" noAdjustHandles="1" noChangeArrowheads="1" noChangeShapeType="1" noTextEdit="1"/>
              </p:cNvSpPr>
              <p:nvPr/>
            </p:nvSpPr>
            <p:spPr>
              <a:xfrm>
                <a:off x="2242998" y="3232016"/>
                <a:ext cx="666917" cy="369330"/>
              </a:xfrm>
              <a:prstGeom prst="rect">
                <a:avLst/>
              </a:prstGeom>
              <a:blipFill>
                <a:blip r:embed="rId6"/>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261FA026-4153-47C7-B222-1D4791A0A3A5}"/>
              </a:ext>
            </a:extLst>
          </p:cNvPr>
          <p:cNvSpPr txBox="1"/>
          <p:nvPr/>
        </p:nvSpPr>
        <p:spPr>
          <a:xfrm>
            <a:off x="3346259" y="4732933"/>
            <a:ext cx="1319648" cy="369332"/>
          </a:xfrm>
          <a:prstGeom prst="rect">
            <a:avLst/>
          </a:prstGeom>
          <a:noFill/>
        </p:spPr>
        <p:txBody>
          <a:bodyPr wrap="square" rtlCol="0">
            <a:spAutoFit/>
          </a:bodyPr>
          <a:lstStyle/>
          <a:p>
            <a:pPr algn="ctr"/>
            <a:r>
              <a:rPr lang="ja-JP" altLang="en-US" dirty="0"/>
              <a:t>解釈手法</a:t>
            </a:r>
            <a:endParaRPr kumimoji="1" lang="ja-JP" altLang="en-US" dirty="0"/>
          </a:p>
        </p:txBody>
      </p:sp>
      <p:sp>
        <p:nvSpPr>
          <p:cNvPr id="36" name="矢印: 下 35">
            <a:extLst>
              <a:ext uri="{FF2B5EF4-FFF2-40B4-BE49-F238E27FC236}">
                <a16:creationId xmlns:a16="http://schemas.microsoft.com/office/drawing/2014/main" id="{8D7EB566-F27C-42E5-A84E-C31738813BCB}"/>
              </a:ext>
            </a:extLst>
          </p:cNvPr>
          <p:cNvSpPr/>
          <p:nvPr/>
        </p:nvSpPr>
        <p:spPr>
          <a:xfrm rot="16200000">
            <a:off x="3694095" y="4027018"/>
            <a:ext cx="497779" cy="74542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1DD6A51F-5DA8-4826-9D21-0A7ABE58E0EB}"/>
              </a:ext>
            </a:extLst>
          </p:cNvPr>
          <p:cNvSpPr txBox="1"/>
          <p:nvPr/>
        </p:nvSpPr>
        <p:spPr>
          <a:xfrm>
            <a:off x="4840943" y="5576292"/>
            <a:ext cx="3716482" cy="369332"/>
          </a:xfrm>
          <a:prstGeom prst="rect">
            <a:avLst/>
          </a:prstGeom>
          <a:noFill/>
        </p:spPr>
        <p:txBody>
          <a:bodyPr wrap="square" rtlCol="0">
            <a:spAutoFit/>
          </a:bodyPr>
          <a:lstStyle/>
          <a:p>
            <a:pPr algn="ctr"/>
            <a:r>
              <a:rPr lang="ja-JP" altLang="en-US" dirty="0"/>
              <a:t>対応関係、あるいはその解釈を得る</a:t>
            </a:r>
            <a:endParaRPr kumimoji="1" lang="ja-JP" altLang="en-US"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9495BAF-E686-43A1-8141-55FCF8077794}"/>
                  </a:ext>
                </a:extLst>
              </p:cNvPr>
              <p:cNvSpPr txBox="1"/>
              <p:nvPr/>
            </p:nvSpPr>
            <p:spPr>
              <a:xfrm>
                <a:off x="1152661" y="5481607"/>
                <a:ext cx="1816494" cy="369332"/>
              </a:xfrm>
              <a:prstGeom prst="rect">
                <a:avLst/>
              </a:prstGeom>
              <a:noFill/>
            </p:spPr>
            <p:txBody>
              <a:bodyPr wrap="square" rtlCol="0">
                <a:spAutoFit/>
              </a:bodyPr>
              <a:lstStyle/>
              <a:p>
                <a:pPr algn="ctr"/>
                <a:r>
                  <a:rPr lang="ja-JP" altLang="en-US" b="1" dirty="0"/>
                  <a:t>推定／</a:t>
                </a:r>
                <a:r>
                  <a:rPr kumimoji="1" lang="ja-JP" altLang="en-US" b="1" dirty="0"/>
                  <a:t>予測値</a:t>
                </a: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oMath>
                </a14:m>
                <a:endParaRPr kumimoji="1" lang="ja-JP" altLang="en-US" b="1" dirty="0"/>
              </a:p>
            </p:txBody>
          </p:sp>
        </mc:Choice>
        <mc:Fallback xmlns="">
          <p:sp>
            <p:nvSpPr>
              <p:cNvPr id="23" name="テキスト ボックス 22">
                <a:extLst>
                  <a:ext uri="{FF2B5EF4-FFF2-40B4-BE49-F238E27FC236}">
                    <a16:creationId xmlns:a16="http://schemas.microsoft.com/office/drawing/2014/main" id="{09495BAF-E686-43A1-8141-55FCF8077794}"/>
                  </a:ext>
                </a:extLst>
              </p:cNvPr>
              <p:cNvSpPr txBox="1">
                <a:spLocks noRot="1" noChangeAspect="1" noMove="1" noResize="1" noEditPoints="1" noAdjustHandles="1" noChangeArrowheads="1" noChangeShapeType="1" noTextEdit="1"/>
              </p:cNvSpPr>
              <p:nvPr/>
            </p:nvSpPr>
            <p:spPr>
              <a:xfrm>
                <a:off x="1152661" y="5481607"/>
                <a:ext cx="1816494" cy="369332"/>
              </a:xfrm>
              <a:prstGeom prst="rect">
                <a:avLst/>
              </a:prstGeom>
              <a:blipFill>
                <a:blip r:embed="rId7"/>
                <a:stretch>
                  <a:fillRect t="-8197" r="-1308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81E6EAA-D0D3-40BC-801A-E295B3EA9852}"/>
                  </a:ext>
                </a:extLst>
              </p:cNvPr>
              <p:cNvSpPr txBox="1"/>
              <p:nvPr/>
            </p:nvSpPr>
            <p:spPr>
              <a:xfrm>
                <a:off x="1335083" y="2819112"/>
                <a:ext cx="1408552" cy="369332"/>
              </a:xfrm>
              <a:prstGeom prst="rect">
                <a:avLst/>
              </a:prstGeom>
              <a:noFill/>
            </p:spPr>
            <p:txBody>
              <a:bodyPr wrap="square" rtlCol="0">
                <a:spAutoFit/>
              </a:bodyPr>
              <a:lstStyle/>
              <a:p>
                <a:pPr algn="ctr"/>
                <a:r>
                  <a:rPr kumimoji="1" lang="ja-JP" altLang="en-US" b="1" dirty="0"/>
                  <a:t>特徴量</a:t>
                </a:r>
                <a14:m>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oMath>
                </a14:m>
                <a:endParaRPr kumimoji="1" lang="ja-JP" altLang="en-US" b="1" dirty="0"/>
              </a:p>
            </p:txBody>
          </p:sp>
        </mc:Choice>
        <mc:Fallback xmlns="">
          <p:sp>
            <p:nvSpPr>
              <p:cNvPr id="26" name="テキスト ボックス 25">
                <a:extLst>
                  <a:ext uri="{FF2B5EF4-FFF2-40B4-BE49-F238E27FC236}">
                    <a16:creationId xmlns:a16="http://schemas.microsoft.com/office/drawing/2014/main" id="{381E6EAA-D0D3-40BC-801A-E295B3EA9852}"/>
                  </a:ext>
                </a:extLst>
              </p:cNvPr>
              <p:cNvSpPr txBox="1">
                <a:spLocks noRot="1" noChangeAspect="1" noMove="1" noResize="1" noEditPoints="1" noAdjustHandles="1" noChangeArrowheads="1" noChangeShapeType="1" noTextEdit="1"/>
              </p:cNvSpPr>
              <p:nvPr/>
            </p:nvSpPr>
            <p:spPr>
              <a:xfrm>
                <a:off x="1335083" y="2819112"/>
                <a:ext cx="1408552" cy="369332"/>
              </a:xfrm>
              <a:prstGeom prst="rect">
                <a:avLst/>
              </a:prstGeom>
              <a:blipFill>
                <a:blip r:embed="rId8"/>
                <a:stretch>
                  <a:fillRect t="-8197" b="-24590"/>
                </a:stretch>
              </a:blipFill>
            </p:spPr>
            <p:txBody>
              <a:bodyPr/>
              <a:lstStyle/>
              <a:p>
                <a:r>
                  <a:rPr lang="ja-JP" altLang="en-US">
                    <a:noFill/>
                  </a:rPr>
                  <a:t> </a:t>
                </a:r>
              </a:p>
            </p:txBody>
          </p:sp>
        </mc:Fallback>
      </mc:AlternateContent>
      <p:cxnSp>
        <p:nvCxnSpPr>
          <p:cNvPr id="24" name="コネクタ: カギ線 23">
            <a:extLst>
              <a:ext uri="{FF2B5EF4-FFF2-40B4-BE49-F238E27FC236}">
                <a16:creationId xmlns:a16="http://schemas.microsoft.com/office/drawing/2014/main" id="{81258CCC-7EE0-4DDA-8445-D79C5D7FB34B}"/>
              </a:ext>
            </a:extLst>
          </p:cNvPr>
          <p:cNvCxnSpPr>
            <a:cxnSpLocks/>
            <a:stCxn id="26" idx="3"/>
            <a:endCxn id="23" idx="3"/>
          </p:cNvCxnSpPr>
          <p:nvPr/>
        </p:nvCxnSpPr>
        <p:spPr>
          <a:xfrm>
            <a:off x="2743635" y="3003778"/>
            <a:ext cx="225520" cy="2662495"/>
          </a:xfrm>
          <a:prstGeom prst="bentConnector3">
            <a:avLst>
              <a:gd name="adj1" fmla="val 20136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FA45913-7AA2-436D-B85C-074BB8D8B91A}"/>
              </a:ext>
            </a:extLst>
          </p:cNvPr>
          <p:cNvSpPr txBox="1"/>
          <p:nvPr/>
        </p:nvSpPr>
        <p:spPr>
          <a:xfrm>
            <a:off x="556095" y="1374538"/>
            <a:ext cx="3662559" cy="369332"/>
          </a:xfrm>
          <a:prstGeom prst="rect">
            <a:avLst/>
          </a:prstGeom>
          <a:noFill/>
        </p:spPr>
        <p:txBody>
          <a:bodyPr wrap="square" rtlCol="0">
            <a:spAutoFit/>
          </a:bodyPr>
          <a:lstStyle/>
          <a:p>
            <a:r>
              <a:rPr lang="en-US" altLang="ja-JP" dirty="0"/>
              <a:t>Partial Dependence Plot (2001)</a:t>
            </a:r>
            <a:endParaRPr kumimoji="1" lang="ja-JP" altLang="en-US" dirty="0"/>
          </a:p>
        </p:txBody>
      </p:sp>
      <p:sp>
        <p:nvSpPr>
          <p:cNvPr id="31" name="テキスト ボックス 30">
            <a:extLst>
              <a:ext uri="{FF2B5EF4-FFF2-40B4-BE49-F238E27FC236}">
                <a16:creationId xmlns:a16="http://schemas.microsoft.com/office/drawing/2014/main" id="{1401B70C-552B-4C1D-876F-D0AD1875385F}"/>
              </a:ext>
            </a:extLst>
          </p:cNvPr>
          <p:cNvSpPr txBox="1"/>
          <p:nvPr/>
        </p:nvSpPr>
        <p:spPr>
          <a:xfrm>
            <a:off x="4132866" y="1368490"/>
            <a:ext cx="4424559" cy="369332"/>
          </a:xfrm>
          <a:prstGeom prst="rect">
            <a:avLst/>
          </a:prstGeom>
          <a:noFill/>
        </p:spPr>
        <p:txBody>
          <a:bodyPr wrap="square" rtlCol="0">
            <a:spAutoFit/>
          </a:bodyPr>
          <a:lstStyle/>
          <a:p>
            <a:r>
              <a:rPr lang="en-US" altLang="ja-JP" dirty="0"/>
              <a:t>Individual Conditional Expectation (2017)</a:t>
            </a:r>
            <a:endParaRPr kumimoji="1" lang="ja-JP" altLang="en-US" dirty="0"/>
          </a:p>
        </p:txBody>
      </p:sp>
      <p:sp>
        <p:nvSpPr>
          <p:cNvPr id="32" name="テキスト ボックス 31">
            <a:extLst>
              <a:ext uri="{FF2B5EF4-FFF2-40B4-BE49-F238E27FC236}">
                <a16:creationId xmlns:a16="http://schemas.microsoft.com/office/drawing/2014/main" id="{A8F7F56A-C4DC-4DA7-89F4-E13504F408C9}"/>
              </a:ext>
            </a:extLst>
          </p:cNvPr>
          <p:cNvSpPr txBox="1"/>
          <p:nvPr/>
        </p:nvSpPr>
        <p:spPr>
          <a:xfrm>
            <a:off x="598092" y="1761386"/>
            <a:ext cx="4424559" cy="369332"/>
          </a:xfrm>
          <a:prstGeom prst="rect">
            <a:avLst/>
          </a:prstGeom>
          <a:noFill/>
        </p:spPr>
        <p:txBody>
          <a:bodyPr wrap="square" rtlCol="0">
            <a:spAutoFit/>
          </a:bodyPr>
          <a:lstStyle/>
          <a:p>
            <a:r>
              <a:rPr lang="en-US" altLang="ja-JP" sz="1800" dirty="0">
                <a:solidFill>
                  <a:srgbClr val="FF0000"/>
                </a:solidFill>
              </a:rPr>
              <a:t>Accumulated Local Effects </a:t>
            </a:r>
            <a:r>
              <a:rPr lang="en-US" altLang="ja-JP" dirty="0"/>
              <a:t>(2016)</a:t>
            </a:r>
            <a:endParaRPr kumimoji="1" lang="ja-JP" altLang="en-US" dirty="0"/>
          </a:p>
        </p:txBody>
      </p:sp>
      <p:sp>
        <p:nvSpPr>
          <p:cNvPr id="33" name="テキスト ボックス 32">
            <a:extLst>
              <a:ext uri="{FF2B5EF4-FFF2-40B4-BE49-F238E27FC236}">
                <a16:creationId xmlns:a16="http://schemas.microsoft.com/office/drawing/2014/main" id="{335930C0-1DB8-4FD1-A3BD-914B74A5E718}"/>
              </a:ext>
            </a:extLst>
          </p:cNvPr>
          <p:cNvSpPr txBox="1"/>
          <p:nvPr/>
        </p:nvSpPr>
        <p:spPr>
          <a:xfrm>
            <a:off x="598091" y="2180274"/>
            <a:ext cx="4424559" cy="369332"/>
          </a:xfrm>
          <a:prstGeom prst="rect">
            <a:avLst/>
          </a:prstGeom>
          <a:noFill/>
        </p:spPr>
        <p:txBody>
          <a:bodyPr wrap="square" rtlCol="0">
            <a:spAutoFit/>
          </a:bodyPr>
          <a:lstStyle/>
          <a:p>
            <a:r>
              <a:rPr lang="en-US" altLang="ja-JP" sz="1800" dirty="0"/>
              <a:t>Shapley Additive Explanations </a:t>
            </a:r>
            <a:r>
              <a:rPr lang="en-US" altLang="ja-JP" dirty="0"/>
              <a:t>(2016)</a:t>
            </a:r>
            <a:endParaRPr kumimoji="1" lang="ja-JP" altLang="en-US" dirty="0"/>
          </a:p>
        </p:txBody>
      </p:sp>
      <p:sp>
        <p:nvSpPr>
          <p:cNvPr id="34" name="テキスト ボックス 33">
            <a:extLst>
              <a:ext uri="{FF2B5EF4-FFF2-40B4-BE49-F238E27FC236}">
                <a16:creationId xmlns:a16="http://schemas.microsoft.com/office/drawing/2014/main" id="{2350F4DC-C41D-4859-870A-DE55F24B5589}"/>
              </a:ext>
            </a:extLst>
          </p:cNvPr>
          <p:cNvSpPr txBox="1"/>
          <p:nvPr/>
        </p:nvSpPr>
        <p:spPr>
          <a:xfrm>
            <a:off x="4141048" y="1785047"/>
            <a:ext cx="4424559" cy="369332"/>
          </a:xfrm>
          <a:prstGeom prst="rect">
            <a:avLst/>
          </a:prstGeom>
          <a:noFill/>
        </p:spPr>
        <p:txBody>
          <a:bodyPr wrap="square" rtlCol="0">
            <a:spAutoFit/>
          </a:bodyPr>
          <a:lstStyle/>
          <a:p>
            <a:r>
              <a:rPr lang="en-US" altLang="ja-JP" sz="1800" dirty="0"/>
              <a:t>LIME </a:t>
            </a:r>
            <a:r>
              <a:rPr lang="en-US" altLang="ja-JP" dirty="0"/>
              <a:t>(2016)</a:t>
            </a:r>
            <a:endParaRPr kumimoji="1" lang="ja-JP" altLang="en-US" dirty="0"/>
          </a:p>
        </p:txBody>
      </p:sp>
      <p:pic>
        <p:nvPicPr>
          <p:cNvPr id="37" name="図 36">
            <a:extLst>
              <a:ext uri="{FF2B5EF4-FFF2-40B4-BE49-F238E27FC236}">
                <a16:creationId xmlns:a16="http://schemas.microsoft.com/office/drawing/2014/main" id="{6D083149-B41F-4F1F-8F94-D4CE992C237E}"/>
              </a:ext>
            </a:extLst>
          </p:cNvPr>
          <p:cNvPicPr>
            <a:picLocks noChangeAspect="1"/>
          </p:cNvPicPr>
          <p:nvPr/>
        </p:nvPicPr>
        <p:blipFill>
          <a:blip r:embed="rId9"/>
          <a:stretch>
            <a:fillRect/>
          </a:stretch>
        </p:blipFill>
        <p:spPr>
          <a:xfrm>
            <a:off x="4663186" y="2678698"/>
            <a:ext cx="4023615" cy="2874011"/>
          </a:xfrm>
          <a:prstGeom prst="rect">
            <a:avLst/>
          </a:prstGeom>
        </p:spPr>
      </p:pic>
      <p:cxnSp>
        <p:nvCxnSpPr>
          <p:cNvPr id="42" name="直線矢印コネクタ 41">
            <a:extLst>
              <a:ext uri="{FF2B5EF4-FFF2-40B4-BE49-F238E27FC236}">
                <a16:creationId xmlns:a16="http://schemas.microsoft.com/office/drawing/2014/main" id="{56D95625-449B-44AE-BE86-959AF4A26441}"/>
              </a:ext>
            </a:extLst>
          </p:cNvPr>
          <p:cNvCxnSpPr>
            <a:cxnSpLocks/>
          </p:cNvCxnSpPr>
          <p:nvPr/>
        </p:nvCxnSpPr>
        <p:spPr>
          <a:xfrm>
            <a:off x="1441534" y="3616334"/>
            <a:ext cx="0" cy="36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4C23AC04-526B-4743-B1C7-30A4D04B6C96}"/>
              </a:ext>
            </a:extLst>
          </p:cNvPr>
          <p:cNvCxnSpPr>
            <a:cxnSpLocks/>
          </p:cNvCxnSpPr>
          <p:nvPr/>
        </p:nvCxnSpPr>
        <p:spPr>
          <a:xfrm>
            <a:off x="1812058" y="3616585"/>
            <a:ext cx="0" cy="36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E77057D3-34CB-40F7-B884-64E4DAE87F22}"/>
              </a:ext>
            </a:extLst>
          </p:cNvPr>
          <p:cNvCxnSpPr>
            <a:cxnSpLocks/>
          </p:cNvCxnSpPr>
          <p:nvPr/>
        </p:nvCxnSpPr>
        <p:spPr>
          <a:xfrm>
            <a:off x="2553539" y="3616586"/>
            <a:ext cx="0" cy="36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C434AEB6-9AEA-40E7-A02D-0064FCBC2181}"/>
                  </a:ext>
                </a:extLst>
              </p:cNvPr>
              <p:cNvSpPr txBox="1"/>
              <p:nvPr/>
            </p:nvSpPr>
            <p:spPr>
              <a:xfrm>
                <a:off x="1920265" y="4884039"/>
                <a:ext cx="28128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𝑦</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C434AEB6-9AEA-40E7-A02D-0064FCBC2181}"/>
                  </a:ext>
                </a:extLst>
              </p:cNvPr>
              <p:cNvSpPr txBox="1">
                <a:spLocks noRot="1" noChangeAspect="1" noMove="1" noResize="1" noEditPoints="1" noAdjustHandles="1" noChangeArrowheads="1" noChangeShapeType="1" noTextEdit="1"/>
              </p:cNvSpPr>
              <p:nvPr/>
            </p:nvSpPr>
            <p:spPr>
              <a:xfrm>
                <a:off x="1920265" y="4884039"/>
                <a:ext cx="281287" cy="369332"/>
              </a:xfrm>
              <a:prstGeom prst="rect">
                <a:avLst/>
              </a:prstGeom>
              <a:blipFill>
                <a:blip r:embed="rId10"/>
                <a:stretch>
                  <a:fillRect l="-15217" b="-8197"/>
                </a:stretch>
              </a:blipFill>
            </p:spPr>
            <p:txBody>
              <a:bodyPr/>
              <a:lstStyle/>
              <a:p>
                <a:r>
                  <a:rPr lang="ja-JP" altLang="en-US">
                    <a:noFill/>
                  </a:rPr>
                  <a:t> </a:t>
                </a:r>
              </a:p>
            </p:txBody>
          </p:sp>
        </mc:Fallback>
      </mc:AlternateContent>
      <p:cxnSp>
        <p:nvCxnSpPr>
          <p:cNvPr id="58" name="直線矢印コネクタ 57">
            <a:extLst>
              <a:ext uri="{FF2B5EF4-FFF2-40B4-BE49-F238E27FC236}">
                <a16:creationId xmlns:a16="http://schemas.microsoft.com/office/drawing/2014/main" id="{0D0F81EA-41BA-49FC-B7D2-8198096FA83B}"/>
              </a:ext>
            </a:extLst>
          </p:cNvPr>
          <p:cNvCxnSpPr>
            <a:cxnSpLocks/>
          </p:cNvCxnSpPr>
          <p:nvPr/>
        </p:nvCxnSpPr>
        <p:spPr>
          <a:xfrm>
            <a:off x="2030863" y="4569999"/>
            <a:ext cx="0" cy="36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901E12C-148E-49AD-AB6C-8463DF33D11A}"/>
              </a:ext>
            </a:extLst>
          </p:cNvPr>
          <p:cNvSpPr txBox="1"/>
          <p:nvPr/>
        </p:nvSpPr>
        <p:spPr>
          <a:xfrm>
            <a:off x="21261" y="3269768"/>
            <a:ext cx="1408552" cy="369332"/>
          </a:xfrm>
          <a:prstGeom prst="rect">
            <a:avLst/>
          </a:prstGeom>
          <a:noFill/>
        </p:spPr>
        <p:txBody>
          <a:bodyPr wrap="square" rtlCol="0">
            <a:spAutoFit/>
          </a:bodyPr>
          <a:lstStyle/>
          <a:p>
            <a:pPr algn="ctr"/>
            <a:r>
              <a:rPr kumimoji="1" lang="ja-JP" altLang="en-US" dirty="0"/>
              <a:t>説明変数</a:t>
            </a:r>
          </a:p>
        </p:txBody>
      </p:sp>
    </p:spTree>
    <p:extLst>
      <p:ext uri="{BB962C8B-B14F-4D97-AF65-F5344CB8AC3E}">
        <p14:creationId xmlns:p14="http://schemas.microsoft.com/office/powerpoint/2010/main" val="138539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理論</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7"/>
                <a:ext cx="9144000" cy="321568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対象特徴量とモデルの</a:t>
                </a:r>
                <a:r>
                  <a:rPr lang="en-US" altLang="ja-JP" sz="2400" dirty="0"/>
                  <a:t>(</a:t>
                </a:r>
                <a:r>
                  <a:rPr lang="ja-JP" altLang="en-US" sz="2400" dirty="0"/>
                  <a:t>平均的な</a:t>
                </a:r>
                <a:r>
                  <a:rPr lang="en-US" altLang="ja-JP" sz="2400" dirty="0"/>
                  <a:t>)</a:t>
                </a:r>
                <a:r>
                  <a:rPr lang="ja-JP" altLang="en-US" dirty="0"/>
                  <a:t>予測値の関係を可視化する。</a:t>
                </a:r>
                <a:endParaRPr lang="en-US" altLang="ja-JP" dirty="0"/>
              </a:p>
              <a:p>
                <a:pPr lvl="1"/>
                <a:r>
                  <a:rPr lang="ja-JP" altLang="en-US" dirty="0"/>
                  <a:t>対象の変数</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dirty="0"/>
                  <a:t>以外の他の変数について出力を周辺化</a:t>
                </a:r>
                <a:endParaRPr lang="en-US" altLang="ja-JP" dirty="0"/>
              </a:p>
              <a:p>
                <a:pPr lvl="1"/>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𝑋</m:t>
                    </m:r>
                  </m:oMath>
                </a14:m>
                <a:r>
                  <a:rPr lang="ja-JP" altLang="en-US" dirty="0"/>
                  <a:t>のときの</a:t>
                </a:r>
                <a:r>
                  <a:rPr lang="en-US" altLang="ja-JP" dirty="0"/>
                  <a:t>Partial Dependence</a:t>
                </a:r>
                <a:r>
                  <a:rPr lang="ja-JP" altLang="en-US" dirty="0"/>
                  <a:t>関数（</a:t>
                </a:r>
                <a:r>
                  <a:rPr lang="en-US" altLang="ja-JP" dirty="0"/>
                  <a:t>PD</a:t>
                </a:r>
                <a:r>
                  <a:rPr lang="ja-JP" altLang="en-US" dirty="0"/>
                  <a:t>）を計算し、各</a:t>
                </a:r>
                <a14:m>
                  <m:oMath xmlns:m="http://schemas.openxmlformats.org/officeDocument/2006/math">
                    <m:r>
                      <a:rPr lang="en-US" altLang="ja-JP" i="1">
                        <a:latin typeface="Cambria Math" panose="02040503050406030204" pitchFamily="18" charset="0"/>
                        <a:ea typeface="Cambria Math" panose="02040503050406030204" pitchFamily="18" charset="0"/>
                      </a:rPr>
                      <m:t>𝑋</m:t>
                    </m:r>
                  </m:oMath>
                </a14:m>
                <a:r>
                  <a:rPr lang="ja-JP" altLang="en-US" dirty="0"/>
                  <a:t>に対応する</a:t>
                </a:r>
                <a:r>
                  <a:rPr lang="en-US" altLang="ja-JP" dirty="0"/>
                  <a:t>PD</a:t>
                </a:r>
                <a:r>
                  <a:rPr lang="ja-JP" altLang="en-US" dirty="0"/>
                  <a:t>の傾向を求める</a:t>
                </a:r>
                <a:endParaRPr lang="en-US" altLang="ja-JP" dirty="0"/>
              </a:p>
              <a:p>
                <a:r>
                  <a:rPr lang="ja-JP" altLang="en-US" dirty="0"/>
                  <a:t>期待値部分を学習データによるモンテカルロ法で近似する。</a:t>
                </a:r>
                <a:endParaRPr lang="en-US" altLang="ja-JP" dirty="0"/>
              </a:p>
              <a:p>
                <a:pPr lvl="1"/>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𝑋</m:t>
                    </m:r>
                  </m:oMath>
                </a14:m>
                <a:r>
                  <a:rPr lang="ja-JP" altLang="en-US" dirty="0"/>
                  <a:t>と置換し、その他の変数を各データとして入力した予測値の平均とする</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7"/>
                <a:ext cx="9144000" cy="3215689"/>
              </a:xfrm>
              <a:prstGeom prst="rect">
                <a:avLst/>
              </a:prstGeom>
              <a:blipFill>
                <a:blip r:embed="rId3"/>
                <a:stretch>
                  <a:fillRect l="-1133" t="-2277" r="-2533" b="-3226"/>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Partial Dependence Plot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117CDAA-BBBE-4BF4-AB71-AB61D844D3F9}"/>
                  </a:ext>
                </a:extLst>
              </p:cNvPr>
              <p:cNvSpPr txBox="1"/>
              <p:nvPr/>
            </p:nvSpPr>
            <p:spPr>
              <a:xfrm>
                <a:off x="482245" y="4904675"/>
                <a:ext cx="4987636" cy="427681"/>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1" i="1">
                              <a:latin typeface="Cambria Math" panose="02040503050406030204" pitchFamily="18" charset="0"/>
                              <a:ea typeface="Cambria Math" panose="02040503050406030204" pitchFamily="18" charset="0"/>
                            </a:rPr>
                            <m:t>𝒙</m:t>
                          </m:r>
                        </m:e>
                        <m: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𝑗</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𝑗</m:t>
                          </m:r>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𝑗</m:t>
                          </m:r>
                          <m:r>
                            <a:rPr lang="en-US" altLang="ja-JP" sz="2000" i="1">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𝑀</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oMath>
                  </m:oMathPara>
                </a14:m>
                <a:endParaRPr lang="en-US" altLang="ja-JP" sz="2000" dirty="0"/>
              </a:p>
            </p:txBody>
          </p:sp>
        </mc:Choice>
        <mc:Fallback xmlns="">
          <p:sp>
            <p:nvSpPr>
              <p:cNvPr id="7" name="テキスト ボックス 6">
                <a:extLst>
                  <a:ext uri="{FF2B5EF4-FFF2-40B4-BE49-F238E27FC236}">
                    <a16:creationId xmlns:a16="http://schemas.microsoft.com/office/drawing/2014/main" id="{7117CDAA-BBBE-4BF4-AB71-AB61D844D3F9}"/>
                  </a:ext>
                </a:extLst>
              </p:cNvPr>
              <p:cNvSpPr txBox="1">
                <a:spLocks noRot="1" noChangeAspect="1" noMove="1" noResize="1" noEditPoints="1" noAdjustHandles="1" noChangeArrowheads="1" noChangeShapeType="1" noTextEdit="1"/>
              </p:cNvSpPr>
              <p:nvPr/>
            </p:nvSpPr>
            <p:spPr>
              <a:xfrm>
                <a:off x="482245" y="4904675"/>
                <a:ext cx="4987636" cy="427681"/>
              </a:xfrm>
              <a:prstGeom prst="rect">
                <a:avLst/>
              </a:prstGeom>
              <a:blipFill>
                <a:blip r:embed="rId4"/>
                <a:stretch>
                  <a:fillRect b="-1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A5B9780-C4F9-4C35-851F-A30049E1A91D}"/>
                  </a:ext>
                </a:extLst>
              </p:cNvPr>
              <p:cNvSpPr txBox="1"/>
              <p:nvPr/>
            </p:nvSpPr>
            <p:spPr>
              <a:xfrm>
                <a:off x="384463" y="4151964"/>
                <a:ext cx="5085418" cy="668388"/>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m:rPr>
                              <m:nor/>
                            </m:rPr>
                            <a:rPr lang="en-US" altLang="ja-JP" sz="2000" dirty="0"/>
                            <m:t>PD</m:t>
                          </m:r>
                        </m:e>
                        <m:sub>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𝑋</m:t>
                      </m:r>
                      <m:r>
                        <a:rPr lang="en-US" altLang="ja-JP" sz="2000"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
                            <a:rPr lang="en-US" altLang="ja-JP" i="1">
                              <a:latin typeface="Cambria Math" panose="02040503050406030204" pitchFamily="18" charset="0"/>
                              <a:ea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acc>
                            <m:accPr>
                              <m:chr m:val="̂"/>
                              <m:ctrlPr>
                                <a:rPr lang="en-US" altLang="ja-JP" sz="2000" i="1" smtClean="0">
                                  <a:latin typeface="Cambria Math" panose="02040503050406030204" pitchFamily="18" charset="0"/>
                                  <a:ea typeface="Cambria Math" panose="02040503050406030204" pitchFamily="18" charset="0"/>
                                </a:rPr>
                              </m:ctrlPr>
                            </m:accPr>
                            <m:e>
                              <m:r>
                                <a:rPr lang="en-US" altLang="ja-JP" sz="2000" b="0" i="1" smtClean="0">
                                  <a:latin typeface="Cambria Math" panose="02040503050406030204" pitchFamily="18" charset="0"/>
                                  <a:ea typeface="Cambria Math" panose="02040503050406030204" pitchFamily="18" charset="0"/>
                                </a:rPr>
                                <m:t>𝑓</m:t>
                              </m:r>
                            </m:e>
                          </m:acc>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e>
                          </m:d>
                        </m:e>
                      </m:nary>
                    </m:oMath>
                  </m:oMathPara>
                </a14:m>
                <a:endParaRPr lang="en-US" altLang="ja-JP" dirty="0"/>
              </a:p>
            </p:txBody>
          </p:sp>
        </mc:Choice>
        <mc:Fallback xmlns="">
          <p:sp>
            <p:nvSpPr>
              <p:cNvPr id="8" name="テキスト ボックス 7">
                <a:extLst>
                  <a:ext uri="{FF2B5EF4-FFF2-40B4-BE49-F238E27FC236}">
                    <a16:creationId xmlns:a16="http://schemas.microsoft.com/office/drawing/2014/main" id="{9A5B9780-C4F9-4C35-851F-A30049E1A91D}"/>
                  </a:ext>
                </a:extLst>
              </p:cNvPr>
              <p:cNvSpPr txBox="1">
                <a:spLocks noRot="1" noChangeAspect="1" noMove="1" noResize="1" noEditPoints="1" noAdjustHandles="1" noChangeArrowheads="1" noChangeShapeType="1" noTextEdit="1"/>
              </p:cNvSpPr>
              <p:nvPr/>
            </p:nvSpPr>
            <p:spPr>
              <a:xfrm>
                <a:off x="384463" y="4151964"/>
                <a:ext cx="5085418" cy="668388"/>
              </a:xfrm>
              <a:prstGeom prst="rect">
                <a:avLst/>
              </a:prstGeom>
              <a:blipFill>
                <a:blip r:embed="rId5"/>
                <a:stretch>
                  <a:fillRect/>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57C5D125-8A09-4C3D-B95B-EA53B48863DA}"/>
              </a:ext>
            </a:extLst>
          </p:cNvPr>
          <p:cNvCxnSpPr/>
          <p:nvPr/>
        </p:nvCxnSpPr>
        <p:spPr>
          <a:xfrm>
            <a:off x="6037118" y="5575549"/>
            <a:ext cx="22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ED50079-3E3E-4FB9-A497-BD79AB5DEA22}"/>
              </a:ext>
            </a:extLst>
          </p:cNvPr>
          <p:cNvCxnSpPr>
            <a:cxnSpLocks/>
          </p:cNvCxnSpPr>
          <p:nvPr/>
        </p:nvCxnSpPr>
        <p:spPr>
          <a:xfrm flipV="1">
            <a:off x="6189518" y="4150883"/>
            <a:ext cx="0" cy="1577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7ADEA72-4749-4776-B427-7E678D504F42}"/>
                  </a:ext>
                </a:extLst>
              </p:cNvPr>
              <p:cNvSpPr txBox="1"/>
              <p:nvPr/>
            </p:nvSpPr>
            <p:spPr>
              <a:xfrm>
                <a:off x="5533107" y="4658663"/>
                <a:ext cx="742397" cy="391646"/>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PD</m:t>
                          </m:r>
                        </m:e>
                        <m:sub>
                          <m:r>
                            <a:rPr lang="en-US" altLang="ja-JP" i="1">
                              <a:latin typeface="Cambria Math" panose="02040503050406030204" pitchFamily="18" charset="0"/>
                              <a:ea typeface="Cambria Math" panose="02040503050406030204" pitchFamily="18" charset="0"/>
                            </a:rPr>
                            <m:t>𝑗</m:t>
                          </m:r>
                        </m:sub>
                      </m:sSub>
                    </m:oMath>
                  </m:oMathPara>
                </a14:m>
                <a:endParaRPr lang="en-US" altLang="ja-JP" sz="1600" dirty="0"/>
              </a:p>
            </p:txBody>
          </p:sp>
        </mc:Choice>
        <mc:Fallback xmlns="">
          <p:sp>
            <p:nvSpPr>
              <p:cNvPr id="12" name="テキスト ボックス 11">
                <a:extLst>
                  <a:ext uri="{FF2B5EF4-FFF2-40B4-BE49-F238E27FC236}">
                    <a16:creationId xmlns:a16="http://schemas.microsoft.com/office/drawing/2014/main" id="{A7ADEA72-4749-4776-B427-7E678D504F42}"/>
                  </a:ext>
                </a:extLst>
              </p:cNvPr>
              <p:cNvSpPr txBox="1">
                <a:spLocks noRot="1" noChangeAspect="1" noMove="1" noResize="1" noEditPoints="1" noAdjustHandles="1" noChangeArrowheads="1" noChangeShapeType="1" noTextEdit="1"/>
              </p:cNvSpPr>
              <p:nvPr/>
            </p:nvSpPr>
            <p:spPr>
              <a:xfrm>
                <a:off x="5533107" y="4658663"/>
                <a:ext cx="742397" cy="391646"/>
              </a:xfrm>
              <a:prstGeom prst="rect">
                <a:avLst/>
              </a:prstGeom>
              <a:blipFill>
                <a:blip r:embed="rId6"/>
                <a:stretch>
                  <a:fillRect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A991863-764C-4C14-B64B-397319A9A230}"/>
                  </a:ext>
                </a:extLst>
              </p:cNvPr>
              <p:cNvSpPr txBox="1"/>
              <p:nvPr/>
            </p:nvSpPr>
            <p:spPr>
              <a:xfrm>
                <a:off x="8011391" y="5575549"/>
                <a:ext cx="453737" cy="424796"/>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𝑗</m:t>
                          </m:r>
                        </m:sub>
                      </m:sSub>
                    </m:oMath>
                  </m:oMathPara>
                </a14:m>
                <a:endParaRPr lang="en-US" altLang="ja-JP" dirty="0"/>
              </a:p>
            </p:txBody>
          </p:sp>
        </mc:Choice>
        <mc:Fallback xmlns="">
          <p:sp>
            <p:nvSpPr>
              <p:cNvPr id="13" name="テキスト ボックス 12">
                <a:extLst>
                  <a:ext uri="{FF2B5EF4-FFF2-40B4-BE49-F238E27FC236}">
                    <a16:creationId xmlns:a16="http://schemas.microsoft.com/office/drawing/2014/main" id="{7A991863-764C-4C14-B64B-397319A9A230}"/>
                  </a:ext>
                </a:extLst>
              </p:cNvPr>
              <p:cNvSpPr txBox="1">
                <a:spLocks noRot="1" noChangeAspect="1" noMove="1" noResize="1" noEditPoints="1" noAdjustHandles="1" noChangeArrowheads="1" noChangeShapeType="1" noTextEdit="1"/>
              </p:cNvSpPr>
              <p:nvPr/>
            </p:nvSpPr>
            <p:spPr>
              <a:xfrm>
                <a:off x="8011391" y="5575549"/>
                <a:ext cx="453737" cy="424796"/>
              </a:xfrm>
              <a:prstGeom prst="rect">
                <a:avLst/>
              </a:prstGeom>
              <a:blipFill>
                <a:blip r:embed="rId7"/>
                <a:stretch>
                  <a:fillRect b="-10145"/>
                </a:stretch>
              </a:blipFill>
            </p:spPr>
            <p:txBody>
              <a:bodyPr/>
              <a:lstStyle/>
              <a:p>
                <a:r>
                  <a:rPr lang="ja-JP" altLang="en-US">
                    <a:noFill/>
                  </a:rPr>
                  <a:t> </a:t>
                </a:r>
              </a:p>
            </p:txBody>
          </p:sp>
        </mc:Fallback>
      </mc:AlternateContent>
      <p:sp>
        <p:nvSpPr>
          <p:cNvPr id="11" name="楕円 10">
            <a:extLst>
              <a:ext uri="{FF2B5EF4-FFF2-40B4-BE49-F238E27FC236}">
                <a16:creationId xmlns:a16="http://schemas.microsoft.com/office/drawing/2014/main" id="{4DBB7054-218C-4F98-8EF5-DECB97DC1ED6}"/>
              </a:ext>
            </a:extLst>
          </p:cNvPr>
          <p:cNvSpPr/>
          <p:nvPr/>
        </p:nvSpPr>
        <p:spPr>
          <a:xfrm>
            <a:off x="6449291" y="4854312"/>
            <a:ext cx="155871" cy="1668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B76A2DA-A29C-44BB-85FF-5F6F6EF8972B}"/>
              </a:ext>
            </a:extLst>
          </p:cNvPr>
          <p:cNvSpPr/>
          <p:nvPr/>
        </p:nvSpPr>
        <p:spPr>
          <a:xfrm>
            <a:off x="6781815" y="4854312"/>
            <a:ext cx="155871" cy="1668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DE19384-F7E1-4446-A00D-AAE7D703B179}"/>
              </a:ext>
            </a:extLst>
          </p:cNvPr>
          <p:cNvSpPr/>
          <p:nvPr/>
        </p:nvSpPr>
        <p:spPr>
          <a:xfrm>
            <a:off x="7129891" y="4696396"/>
            <a:ext cx="155871" cy="1668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E1A2E602-E97B-43D2-9D5B-89FFB209F457}"/>
              </a:ext>
            </a:extLst>
          </p:cNvPr>
          <p:cNvSpPr/>
          <p:nvPr/>
        </p:nvSpPr>
        <p:spPr>
          <a:xfrm>
            <a:off x="7477967" y="4531616"/>
            <a:ext cx="155871" cy="1668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398FF9CB-93E3-48E0-96F4-12F1C4D1443D}"/>
              </a:ext>
            </a:extLst>
          </p:cNvPr>
          <p:cNvSpPr/>
          <p:nvPr/>
        </p:nvSpPr>
        <p:spPr>
          <a:xfrm>
            <a:off x="7855520" y="4243655"/>
            <a:ext cx="155871" cy="1668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A843AF1-8F4A-443A-9AD4-C796CB51DD99}"/>
                  </a:ext>
                </a:extLst>
              </p:cNvPr>
              <p:cNvSpPr txBox="1"/>
              <p:nvPr/>
            </p:nvSpPr>
            <p:spPr>
              <a:xfrm>
                <a:off x="6317873" y="5607599"/>
                <a:ext cx="453737" cy="307777"/>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r>
                        <a:rPr lang="en-US" altLang="ja-JP" sz="140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19" name="テキスト ボックス 18">
                <a:extLst>
                  <a:ext uri="{FF2B5EF4-FFF2-40B4-BE49-F238E27FC236}">
                    <a16:creationId xmlns:a16="http://schemas.microsoft.com/office/drawing/2014/main" id="{5A843AF1-8F4A-443A-9AD4-C796CB51DD99}"/>
                  </a:ext>
                </a:extLst>
              </p:cNvPr>
              <p:cNvSpPr txBox="1">
                <a:spLocks noRot="1" noChangeAspect="1" noMove="1" noResize="1" noEditPoints="1" noAdjustHandles="1" noChangeArrowheads="1" noChangeShapeType="1" noTextEdit="1"/>
              </p:cNvSpPr>
              <p:nvPr/>
            </p:nvSpPr>
            <p:spPr>
              <a:xfrm>
                <a:off x="6317873" y="5607599"/>
                <a:ext cx="453737"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D62BA3A-9BD2-4999-AAF8-C8AF8090A743}"/>
                  </a:ext>
                </a:extLst>
              </p:cNvPr>
              <p:cNvSpPr txBox="1"/>
              <p:nvPr/>
            </p:nvSpPr>
            <p:spPr>
              <a:xfrm>
                <a:off x="7706586" y="5608558"/>
                <a:ext cx="453737" cy="307777"/>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20" name="テキスト ボックス 19">
                <a:extLst>
                  <a:ext uri="{FF2B5EF4-FFF2-40B4-BE49-F238E27FC236}">
                    <a16:creationId xmlns:a16="http://schemas.microsoft.com/office/drawing/2014/main" id="{FD62BA3A-9BD2-4999-AAF8-C8AF8090A743}"/>
                  </a:ext>
                </a:extLst>
              </p:cNvPr>
              <p:cNvSpPr txBox="1">
                <a:spLocks noRot="1" noChangeAspect="1" noMove="1" noResize="1" noEditPoints="1" noAdjustHandles="1" noChangeArrowheads="1" noChangeShapeType="1" noTextEdit="1"/>
              </p:cNvSpPr>
              <p:nvPr/>
            </p:nvSpPr>
            <p:spPr>
              <a:xfrm>
                <a:off x="7706586" y="5608558"/>
                <a:ext cx="453737"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E19F7C8-7810-4089-BB7B-37ADF5F0ABD7}"/>
                  </a:ext>
                </a:extLst>
              </p:cNvPr>
              <p:cNvSpPr txBox="1"/>
              <p:nvPr/>
            </p:nvSpPr>
            <p:spPr>
              <a:xfrm>
                <a:off x="6646717" y="5610882"/>
                <a:ext cx="453737" cy="307777"/>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0.25</m:t>
                      </m:r>
                    </m:oMath>
                  </m:oMathPara>
                </a14:m>
                <a:endParaRPr lang="en-US" altLang="ja-JP" sz="1400" dirty="0"/>
              </a:p>
            </p:txBody>
          </p:sp>
        </mc:Choice>
        <mc:Fallback xmlns="">
          <p:sp>
            <p:nvSpPr>
              <p:cNvPr id="22" name="テキスト ボックス 21">
                <a:extLst>
                  <a:ext uri="{FF2B5EF4-FFF2-40B4-BE49-F238E27FC236}">
                    <a16:creationId xmlns:a16="http://schemas.microsoft.com/office/drawing/2014/main" id="{4E19F7C8-7810-4089-BB7B-37ADF5F0ABD7}"/>
                  </a:ext>
                </a:extLst>
              </p:cNvPr>
              <p:cNvSpPr txBox="1">
                <a:spLocks noRot="1" noChangeAspect="1" noMove="1" noResize="1" noEditPoints="1" noAdjustHandles="1" noChangeArrowheads="1" noChangeShapeType="1" noTextEdit="1"/>
              </p:cNvSpPr>
              <p:nvPr/>
            </p:nvSpPr>
            <p:spPr>
              <a:xfrm>
                <a:off x="6646717" y="5610882"/>
                <a:ext cx="453737" cy="307777"/>
              </a:xfrm>
              <a:prstGeom prst="rect">
                <a:avLst/>
              </a:prstGeom>
              <a:blipFill>
                <a:blip r:embed="rId10"/>
                <a:stretch>
                  <a:fillRect l="-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4EDD25E-3C46-4F49-9C1B-60FE3E0E3220}"/>
                  </a:ext>
                </a:extLst>
              </p:cNvPr>
              <p:cNvSpPr txBox="1"/>
              <p:nvPr/>
            </p:nvSpPr>
            <p:spPr>
              <a:xfrm>
                <a:off x="7381035" y="5607599"/>
                <a:ext cx="453737" cy="307777"/>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0.75</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84EDD25E-3C46-4F49-9C1B-60FE3E0E3220}"/>
                  </a:ext>
                </a:extLst>
              </p:cNvPr>
              <p:cNvSpPr txBox="1">
                <a:spLocks noRot="1" noChangeAspect="1" noMove="1" noResize="1" noEditPoints="1" noAdjustHandles="1" noChangeArrowheads="1" noChangeShapeType="1" noTextEdit="1"/>
              </p:cNvSpPr>
              <p:nvPr/>
            </p:nvSpPr>
            <p:spPr>
              <a:xfrm>
                <a:off x="7381035" y="5607599"/>
                <a:ext cx="453737" cy="307777"/>
              </a:xfrm>
              <a:prstGeom prst="rect">
                <a:avLst/>
              </a:prstGeom>
              <a:blipFill>
                <a:blip r:embed="rId11"/>
                <a:stretch>
                  <a:fillRect l="-54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978C6F5-F1D7-47BE-80DB-500D48974BFE}"/>
                  </a:ext>
                </a:extLst>
              </p:cNvPr>
              <p:cNvSpPr txBox="1"/>
              <p:nvPr/>
            </p:nvSpPr>
            <p:spPr>
              <a:xfrm>
                <a:off x="7001764" y="5607599"/>
                <a:ext cx="453737" cy="307777"/>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0.5</m:t>
                      </m:r>
                    </m:oMath>
                  </m:oMathPara>
                </a14:m>
                <a:endParaRPr lang="en-US" altLang="ja-JP" sz="1400" dirty="0"/>
              </a:p>
            </p:txBody>
          </p:sp>
        </mc:Choice>
        <mc:Fallback xmlns="">
          <p:sp>
            <p:nvSpPr>
              <p:cNvPr id="24" name="テキスト ボックス 23">
                <a:extLst>
                  <a:ext uri="{FF2B5EF4-FFF2-40B4-BE49-F238E27FC236}">
                    <a16:creationId xmlns:a16="http://schemas.microsoft.com/office/drawing/2014/main" id="{A978C6F5-F1D7-47BE-80DB-500D48974BFE}"/>
                  </a:ext>
                </a:extLst>
              </p:cNvPr>
              <p:cNvSpPr txBox="1">
                <a:spLocks noRot="1" noChangeAspect="1" noMove="1" noResize="1" noEditPoints="1" noAdjustHandles="1" noChangeArrowheads="1" noChangeShapeType="1" noTextEdit="1"/>
              </p:cNvSpPr>
              <p:nvPr/>
            </p:nvSpPr>
            <p:spPr>
              <a:xfrm>
                <a:off x="7001764" y="5607599"/>
                <a:ext cx="453737"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E638A05-46A6-405D-A757-EDD4BE543A1A}"/>
                  </a:ext>
                </a:extLst>
              </p:cNvPr>
              <p:cNvSpPr txBox="1"/>
              <p:nvPr/>
            </p:nvSpPr>
            <p:spPr>
              <a:xfrm>
                <a:off x="6115167" y="4372935"/>
                <a:ext cx="742397" cy="325089"/>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PD</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(0)</m:t>
                      </m:r>
                    </m:oMath>
                  </m:oMathPara>
                </a14:m>
                <a:endParaRPr lang="en-US" altLang="ja-JP" sz="1200" dirty="0"/>
              </a:p>
            </p:txBody>
          </p:sp>
        </mc:Choice>
        <mc:Fallback xmlns="">
          <p:sp>
            <p:nvSpPr>
              <p:cNvPr id="25" name="テキスト ボックス 24">
                <a:extLst>
                  <a:ext uri="{FF2B5EF4-FFF2-40B4-BE49-F238E27FC236}">
                    <a16:creationId xmlns:a16="http://schemas.microsoft.com/office/drawing/2014/main" id="{6E638A05-46A6-405D-A757-EDD4BE543A1A}"/>
                  </a:ext>
                </a:extLst>
              </p:cNvPr>
              <p:cNvSpPr txBox="1">
                <a:spLocks noRot="1" noChangeAspect="1" noMove="1" noResize="1" noEditPoints="1" noAdjustHandles="1" noChangeArrowheads="1" noChangeShapeType="1" noTextEdit="1"/>
              </p:cNvSpPr>
              <p:nvPr/>
            </p:nvSpPr>
            <p:spPr>
              <a:xfrm>
                <a:off x="6115167" y="4372935"/>
                <a:ext cx="742397" cy="325089"/>
              </a:xfrm>
              <a:prstGeom prst="rect">
                <a:avLst/>
              </a:prstGeom>
              <a:blipFill>
                <a:blip r:embed="rId13"/>
                <a:stretch>
                  <a:fillRect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C555D50-B219-47B3-87D7-4A6FFD8EAF3E}"/>
                  </a:ext>
                </a:extLst>
              </p:cNvPr>
              <p:cNvSpPr txBox="1"/>
              <p:nvPr/>
            </p:nvSpPr>
            <p:spPr>
              <a:xfrm>
                <a:off x="6390967" y="5217007"/>
                <a:ext cx="894795" cy="325089"/>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PD</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(0.25)</m:t>
                      </m:r>
                    </m:oMath>
                  </m:oMathPara>
                </a14:m>
                <a:endParaRPr lang="en-US" altLang="ja-JP" sz="1200" dirty="0"/>
              </a:p>
            </p:txBody>
          </p:sp>
        </mc:Choice>
        <mc:Fallback xmlns="">
          <p:sp>
            <p:nvSpPr>
              <p:cNvPr id="26" name="テキスト ボックス 25">
                <a:extLst>
                  <a:ext uri="{FF2B5EF4-FFF2-40B4-BE49-F238E27FC236}">
                    <a16:creationId xmlns:a16="http://schemas.microsoft.com/office/drawing/2014/main" id="{0C555D50-B219-47B3-87D7-4A6FFD8EAF3E}"/>
                  </a:ext>
                </a:extLst>
              </p:cNvPr>
              <p:cNvSpPr txBox="1">
                <a:spLocks noRot="1" noChangeAspect="1" noMove="1" noResize="1" noEditPoints="1" noAdjustHandles="1" noChangeArrowheads="1" noChangeShapeType="1" noTextEdit="1"/>
              </p:cNvSpPr>
              <p:nvPr/>
            </p:nvSpPr>
            <p:spPr>
              <a:xfrm>
                <a:off x="6390967" y="5217007"/>
                <a:ext cx="894795" cy="325089"/>
              </a:xfrm>
              <a:prstGeom prst="rect">
                <a:avLst/>
              </a:prstGeom>
              <a:blipFill>
                <a:blip r:embed="rId14"/>
                <a:stretch>
                  <a:fillRect r="-6803"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9AF5D33-D175-413A-B544-335379D8B70B}"/>
                  </a:ext>
                </a:extLst>
              </p:cNvPr>
              <p:cNvSpPr txBox="1"/>
              <p:nvPr/>
            </p:nvSpPr>
            <p:spPr>
              <a:xfrm>
                <a:off x="6682406" y="4243655"/>
                <a:ext cx="894795" cy="325089"/>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PD</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(0.5)</m:t>
                      </m:r>
                    </m:oMath>
                  </m:oMathPara>
                </a14:m>
                <a:endParaRPr lang="en-US" altLang="ja-JP" sz="1200" dirty="0"/>
              </a:p>
            </p:txBody>
          </p:sp>
        </mc:Choice>
        <mc:Fallback xmlns="">
          <p:sp>
            <p:nvSpPr>
              <p:cNvPr id="27" name="テキスト ボックス 26">
                <a:extLst>
                  <a:ext uri="{FF2B5EF4-FFF2-40B4-BE49-F238E27FC236}">
                    <a16:creationId xmlns:a16="http://schemas.microsoft.com/office/drawing/2014/main" id="{89AF5D33-D175-413A-B544-335379D8B70B}"/>
                  </a:ext>
                </a:extLst>
              </p:cNvPr>
              <p:cNvSpPr txBox="1">
                <a:spLocks noRot="1" noChangeAspect="1" noMove="1" noResize="1" noEditPoints="1" noAdjustHandles="1" noChangeArrowheads="1" noChangeShapeType="1" noTextEdit="1"/>
              </p:cNvSpPr>
              <p:nvPr/>
            </p:nvSpPr>
            <p:spPr>
              <a:xfrm>
                <a:off x="6682406" y="4243655"/>
                <a:ext cx="894795" cy="325089"/>
              </a:xfrm>
              <a:prstGeom prst="rect">
                <a:avLst/>
              </a:prstGeom>
              <a:blipFill>
                <a:blip r:embed="rId15"/>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9AB79BA-AF99-4A97-8BFB-14ED480741FF}"/>
                  </a:ext>
                </a:extLst>
              </p:cNvPr>
              <p:cNvSpPr txBox="1"/>
              <p:nvPr/>
            </p:nvSpPr>
            <p:spPr>
              <a:xfrm>
                <a:off x="7387374" y="3797926"/>
                <a:ext cx="894795" cy="325089"/>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PD</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(1)</m:t>
                      </m:r>
                    </m:oMath>
                  </m:oMathPara>
                </a14:m>
                <a:endParaRPr lang="en-US" altLang="ja-JP" sz="1200" dirty="0"/>
              </a:p>
            </p:txBody>
          </p:sp>
        </mc:Choice>
        <mc:Fallback xmlns="">
          <p:sp>
            <p:nvSpPr>
              <p:cNvPr id="28" name="テキスト ボックス 27">
                <a:extLst>
                  <a:ext uri="{FF2B5EF4-FFF2-40B4-BE49-F238E27FC236}">
                    <a16:creationId xmlns:a16="http://schemas.microsoft.com/office/drawing/2014/main" id="{99AB79BA-AF99-4A97-8BFB-14ED480741FF}"/>
                  </a:ext>
                </a:extLst>
              </p:cNvPr>
              <p:cNvSpPr txBox="1">
                <a:spLocks noRot="1" noChangeAspect="1" noMove="1" noResize="1" noEditPoints="1" noAdjustHandles="1" noChangeArrowheads="1" noChangeShapeType="1" noTextEdit="1"/>
              </p:cNvSpPr>
              <p:nvPr/>
            </p:nvSpPr>
            <p:spPr>
              <a:xfrm>
                <a:off x="7387374" y="3797926"/>
                <a:ext cx="894795" cy="325089"/>
              </a:xfrm>
              <a:prstGeom prst="rect">
                <a:avLst/>
              </a:prstGeom>
              <a:blipFill>
                <a:blip r:embed="rId16"/>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D134AD3-942C-4912-8AF5-4362E0F61672}"/>
                  </a:ext>
                </a:extLst>
              </p:cNvPr>
              <p:cNvSpPr txBox="1"/>
              <p:nvPr/>
            </p:nvSpPr>
            <p:spPr>
              <a:xfrm>
                <a:off x="7370388" y="4765368"/>
                <a:ext cx="894795" cy="325089"/>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PD</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(0.75)</m:t>
                      </m:r>
                    </m:oMath>
                  </m:oMathPara>
                </a14:m>
                <a:endParaRPr lang="en-US" altLang="ja-JP" sz="1200" dirty="0"/>
              </a:p>
            </p:txBody>
          </p:sp>
        </mc:Choice>
        <mc:Fallback xmlns="">
          <p:sp>
            <p:nvSpPr>
              <p:cNvPr id="29" name="テキスト ボックス 28">
                <a:extLst>
                  <a:ext uri="{FF2B5EF4-FFF2-40B4-BE49-F238E27FC236}">
                    <a16:creationId xmlns:a16="http://schemas.microsoft.com/office/drawing/2014/main" id="{7D134AD3-942C-4912-8AF5-4362E0F61672}"/>
                  </a:ext>
                </a:extLst>
              </p:cNvPr>
              <p:cNvSpPr txBox="1">
                <a:spLocks noRot="1" noChangeAspect="1" noMove="1" noResize="1" noEditPoints="1" noAdjustHandles="1" noChangeArrowheads="1" noChangeShapeType="1" noTextEdit="1"/>
              </p:cNvSpPr>
              <p:nvPr/>
            </p:nvSpPr>
            <p:spPr>
              <a:xfrm>
                <a:off x="7370388" y="4765368"/>
                <a:ext cx="894795" cy="325089"/>
              </a:xfrm>
              <a:prstGeom prst="rect">
                <a:avLst/>
              </a:prstGeom>
              <a:blipFill>
                <a:blip r:embed="rId17"/>
                <a:stretch>
                  <a:fillRect r="-6803" b="-3774"/>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6060D054-D8AE-48F9-A68E-2C66E08878E2}"/>
              </a:ext>
            </a:extLst>
          </p:cNvPr>
          <p:cNvCxnSpPr>
            <a:stCxn id="11" idx="0"/>
            <a:endCxn id="25" idx="2"/>
          </p:cNvCxnSpPr>
          <p:nvPr/>
        </p:nvCxnSpPr>
        <p:spPr>
          <a:xfrm flipH="1" flipV="1">
            <a:off x="6486366" y="4698024"/>
            <a:ext cx="40861" cy="156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719168C-C603-4DAC-9EE2-33D2508437B7}"/>
              </a:ext>
            </a:extLst>
          </p:cNvPr>
          <p:cNvCxnSpPr>
            <a:cxnSpLocks/>
            <a:stCxn id="26" idx="0"/>
            <a:endCxn id="15" idx="4"/>
          </p:cNvCxnSpPr>
          <p:nvPr/>
        </p:nvCxnSpPr>
        <p:spPr>
          <a:xfrm flipV="1">
            <a:off x="6838365" y="5021132"/>
            <a:ext cx="21386" cy="19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9A718DE-6B0C-4726-82EA-9B892E6E10F4}"/>
              </a:ext>
            </a:extLst>
          </p:cNvPr>
          <p:cNvCxnSpPr>
            <a:cxnSpLocks/>
            <a:stCxn id="16" idx="0"/>
            <a:endCxn id="27" idx="2"/>
          </p:cNvCxnSpPr>
          <p:nvPr/>
        </p:nvCxnSpPr>
        <p:spPr>
          <a:xfrm flipH="1" flipV="1">
            <a:off x="7129804" y="4568744"/>
            <a:ext cx="78023" cy="12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6E0975D-8A64-4C76-B43B-9EC79899F1A4}"/>
              </a:ext>
            </a:extLst>
          </p:cNvPr>
          <p:cNvCxnSpPr>
            <a:cxnSpLocks/>
            <a:stCxn id="29" idx="0"/>
            <a:endCxn id="17" idx="5"/>
          </p:cNvCxnSpPr>
          <p:nvPr/>
        </p:nvCxnSpPr>
        <p:spPr>
          <a:xfrm flipH="1" flipV="1">
            <a:off x="7611011" y="4674006"/>
            <a:ext cx="206775" cy="91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C8223F3-87B2-49F6-897A-D72CAFF9EA54}"/>
              </a:ext>
            </a:extLst>
          </p:cNvPr>
          <p:cNvCxnSpPr>
            <a:cxnSpLocks/>
            <a:stCxn id="18" idx="1"/>
            <a:endCxn id="28" idx="2"/>
          </p:cNvCxnSpPr>
          <p:nvPr/>
        </p:nvCxnSpPr>
        <p:spPr>
          <a:xfrm flipH="1" flipV="1">
            <a:off x="7834772" y="4123015"/>
            <a:ext cx="43575" cy="145070"/>
          </a:xfrm>
          <a:prstGeom prst="line">
            <a:avLst/>
          </a:prstGeom>
        </p:spPr>
        <p:style>
          <a:lnRef idx="1">
            <a:schemeClr val="accent1"/>
          </a:lnRef>
          <a:fillRef idx="0">
            <a:schemeClr val="accent1"/>
          </a:fillRef>
          <a:effectRef idx="0">
            <a:schemeClr val="accent1"/>
          </a:effectRef>
          <a:fontRef idx="minor">
            <a:schemeClr val="tx1"/>
          </a:fontRef>
        </p:style>
      </p:cxnSp>
      <p:sp>
        <p:nvSpPr>
          <p:cNvPr id="51" name="吹き出し: 角を丸めた四角形 50">
            <a:extLst>
              <a:ext uri="{FF2B5EF4-FFF2-40B4-BE49-F238E27FC236}">
                <a16:creationId xmlns:a16="http://schemas.microsoft.com/office/drawing/2014/main" id="{7E550115-FCE2-4ADE-A70A-E4FFFB4222CB}"/>
              </a:ext>
            </a:extLst>
          </p:cNvPr>
          <p:cNvSpPr/>
          <p:nvPr/>
        </p:nvSpPr>
        <p:spPr>
          <a:xfrm>
            <a:off x="6131370" y="6184689"/>
            <a:ext cx="2375927" cy="594204"/>
          </a:xfrm>
          <a:prstGeom prst="wedgeRoundRectCallout">
            <a:avLst>
              <a:gd name="adj1" fmla="val -31001"/>
              <a:gd name="adj2" fmla="val -84396"/>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学習データの最大・最小範囲を区分化するなど</a:t>
            </a:r>
            <a:endParaRPr kumimoji="1" lang="en-US" altLang="ja-JP" sz="1600" dirty="0"/>
          </a:p>
        </p:txBody>
      </p:sp>
      <mc:AlternateContent xmlns:mc="http://schemas.openxmlformats.org/markup-compatibility/2006" xmlns:a14="http://schemas.microsoft.com/office/drawing/2010/main">
        <mc:Choice Requires="a14">
          <p:sp>
            <p:nvSpPr>
              <p:cNvPr id="52" name="吹き出し: 角を丸めた四角形 51">
                <a:extLst>
                  <a:ext uri="{FF2B5EF4-FFF2-40B4-BE49-F238E27FC236}">
                    <a16:creationId xmlns:a16="http://schemas.microsoft.com/office/drawing/2014/main" id="{0D09C1E5-BF1D-4730-92D3-11C0FD9CB805}"/>
                  </a:ext>
                </a:extLst>
              </p:cNvPr>
              <p:cNvSpPr/>
              <p:nvPr/>
            </p:nvSpPr>
            <p:spPr>
              <a:xfrm>
                <a:off x="2020034" y="5560427"/>
                <a:ext cx="2133600" cy="594204"/>
              </a:xfrm>
              <a:prstGeom prst="wedgeRoundRectCallout">
                <a:avLst>
                  <a:gd name="adj1" fmla="val -34984"/>
                  <a:gd name="adj2" fmla="val -77848"/>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インスタンス</a:t>
                </a:r>
                <a14:m>
                  <m:oMath xmlns:m="http://schemas.openxmlformats.org/officeDocument/2006/math">
                    <m:r>
                      <a:rPr lang="en-US" altLang="ja-JP" sz="1600" i="1">
                        <a:latin typeface="Cambria Math" panose="02040503050406030204" pitchFamily="18" charset="0"/>
                        <a:ea typeface="Cambria Math" panose="02040503050406030204" pitchFamily="18" charset="0"/>
                      </a:rPr>
                      <m:t>𝑖</m:t>
                    </m:r>
                  </m:oMath>
                </a14:m>
                <a:r>
                  <a:rPr kumimoji="1" lang="ja-JP" altLang="en-US" sz="1600" dirty="0"/>
                  <a:t>で、</a:t>
                </a:r>
                <a:endParaRPr lang="en-US" altLang="ja-JP" sz="1600" i="1" dirty="0">
                  <a:latin typeface="Cambria Math" panose="02040503050406030204" pitchFamily="18" charset="0"/>
                  <a:ea typeface="Cambria Math" panose="02040503050406030204" pitchFamily="18" charset="0"/>
                </a:endParaRPr>
              </a:p>
              <a:p>
                <a:pPr algn="ctr"/>
                <a14:m>
                  <m:oMath xmlns:m="http://schemas.openxmlformats.org/officeDocument/2006/math">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𝑗</m:t>
                        </m:r>
                      </m:sub>
                    </m:sSub>
                  </m:oMath>
                </a14:m>
                <a:r>
                  <a:rPr lang="ja-JP" altLang="en-US" sz="1600" dirty="0"/>
                  <a:t>を抜いた説明変数</a:t>
                </a:r>
                <a:endParaRPr lang="en-US" altLang="ja-JP" sz="1600" dirty="0"/>
              </a:p>
            </p:txBody>
          </p:sp>
        </mc:Choice>
        <mc:Fallback xmlns="">
          <p:sp>
            <p:nvSpPr>
              <p:cNvPr id="52" name="吹き出し: 角を丸めた四角形 51">
                <a:extLst>
                  <a:ext uri="{FF2B5EF4-FFF2-40B4-BE49-F238E27FC236}">
                    <a16:creationId xmlns:a16="http://schemas.microsoft.com/office/drawing/2014/main" id="{0D09C1E5-BF1D-4730-92D3-11C0FD9CB805}"/>
                  </a:ext>
                </a:extLst>
              </p:cNvPr>
              <p:cNvSpPr>
                <a:spLocks noRot="1" noChangeAspect="1" noMove="1" noResize="1" noEditPoints="1" noAdjustHandles="1" noChangeArrowheads="1" noChangeShapeType="1" noTextEdit="1"/>
              </p:cNvSpPr>
              <p:nvPr/>
            </p:nvSpPr>
            <p:spPr>
              <a:xfrm>
                <a:off x="2020034" y="5560427"/>
                <a:ext cx="2133600" cy="594204"/>
              </a:xfrm>
              <a:prstGeom prst="wedgeRoundRectCallout">
                <a:avLst>
                  <a:gd name="adj1" fmla="val -34984"/>
                  <a:gd name="adj2" fmla="val -77848"/>
                  <a:gd name="adj3" fmla="val 16667"/>
                </a:avLst>
              </a:prstGeom>
              <a:blipFill>
                <a:blip r:embed="rId18"/>
                <a:stretch>
                  <a:fillRect b="-7143"/>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292700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 散布図&#10;&#10;自動的に生成された説明">
            <a:extLst>
              <a:ext uri="{FF2B5EF4-FFF2-40B4-BE49-F238E27FC236}">
                <a16:creationId xmlns:a16="http://schemas.microsoft.com/office/drawing/2014/main" id="{2A32C05B-33F1-4614-9958-A6155451A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91" y="2710083"/>
            <a:ext cx="4325418" cy="2935533"/>
          </a:xfrm>
          <a:prstGeom prst="rect">
            <a:avLst/>
          </a:prstGeom>
        </p:spPr>
      </p:pic>
      <p:pic>
        <p:nvPicPr>
          <p:cNvPr id="3" name="図 2">
            <a:extLst>
              <a:ext uri="{FF2B5EF4-FFF2-40B4-BE49-F238E27FC236}">
                <a16:creationId xmlns:a16="http://schemas.microsoft.com/office/drawing/2014/main" id="{4EB06C05-9C26-4C42-A4C6-35E7D5EC87A9}"/>
              </a:ext>
            </a:extLst>
          </p:cNvPr>
          <p:cNvPicPr>
            <a:picLocks noChangeAspect="1"/>
          </p:cNvPicPr>
          <p:nvPr/>
        </p:nvPicPr>
        <p:blipFill>
          <a:blip r:embed="rId4"/>
          <a:stretch>
            <a:fillRect/>
          </a:stretch>
        </p:blipFill>
        <p:spPr>
          <a:xfrm>
            <a:off x="5988593" y="2519060"/>
            <a:ext cx="2665633" cy="2014034"/>
          </a:xfrm>
          <a:prstGeom prst="rect">
            <a:avLst/>
          </a:prstGeom>
        </p:spPr>
      </p:pic>
      <p:sp>
        <p:nvSpPr>
          <p:cNvPr id="2" name="タイトル 1"/>
          <p:cNvSpPr>
            <a:spLocks noGrp="1"/>
          </p:cNvSpPr>
          <p:nvPr>
            <p:ph type="title"/>
          </p:nvPr>
        </p:nvSpPr>
        <p:spPr>
          <a:xfrm>
            <a:off x="223641" y="239134"/>
            <a:ext cx="8463160" cy="483454"/>
          </a:xfrm>
        </p:spPr>
        <p:txBody>
          <a:bodyPr/>
          <a:lstStyle/>
          <a:p>
            <a:r>
              <a:rPr lang="ja-JP" altLang="en-US" dirty="0"/>
              <a:t>イメージ</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15</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7"/>
                <a:ext cx="9144000" cy="13745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他の変数に関する周辺分布</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𝑝</m:t>
                    </m:r>
                    <m:r>
                      <a:rPr lang="en-US" altLang="ja-JP" b="0" i="0"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oMath>
                </a14:m>
                <a:r>
                  <a:rPr lang="ja-JP" altLang="en-US" dirty="0"/>
                  <a:t>について期待値をとる。</a:t>
                </a:r>
                <a:endParaRPr lang="en-US" altLang="ja-JP" dirty="0"/>
              </a:p>
              <a:p>
                <a:pPr lvl="1"/>
                <a:r>
                  <a:rPr lang="ja-JP" altLang="en-US" dirty="0"/>
                  <a:t>家面積</a:t>
                </a:r>
                <a:r>
                  <a:rPr lang="ja-JP" altLang="en-US" sz="2000" dirty="0"/>
                  <a:t>（対象特徴量）</a:t>
                </a:r>
                <a:r>
                  <a:rPr lang="ja-JP" altLang="en-US" dirty="0"/>
                  <a:t>に着目し、家賃の面積依存性を考えるとき、</a:t>
                </a:r>
                <a:r>
                  <a:rPr lang="en-US" altLang="ja-JP" dirty="0"/>
                  <a:t>PD</a:t>
                </a:r>
                <a:r>
                  <a:rPr lang="ja-JP" altLang="en-US" dirty="0"/>
                  <a:t>は部屋数</a:t>
                </a:r>
                <a:r>
                  <a:rPr lang="ja-JP" altLang="en-US" sz="1800" dirty="0"/>
                  <a:t>（他の特徴量）</a:t>
                </a:r>
                <a:r>
                  <a:rPr lang="ja-JP" altLang="en-US" dirty="0"/>
                  <a:t>の分布に応じて、加重平均をとる</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7"/>
                <a:ext cx="9144000" cy="1374543"/>
              </a:xfrm>
              <a:prstGeom prst="rect">
                <a:avLst/>
              </a:prstGeom>
              <a:blipFill>
                <a:blip r:embed="rId5"/>
                <a:stretch>
                  <a:fillRect l="-1133" t="-5778" b="-9778"/>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Partial Dependence Plot</a:t>
            </a:r>
          </a:p>
        </p:txBody>
      </p:sp>
      <mc:AlternateContent xmlns:mc="http://schemas.openxmlformats.org/markup-compatibility/2006" xmlns:a14="http://schemas.microsoft.com/office/drawing/2010/main">
        <mc:Choice Requires="a14">
          <p:sp>
            <p:nvSpPr>
              <p:cNvPr id="52" name="吹き出し: 角を丸めた四角形 51">
                <a:extLst>
                  <a:ext uri="{FF2B5EF4-FFF2-40B4-BE49-F238E27FC236}">
                    <a16:creationId xmlns:a16="http://schemas.microsoft.com/office/drawing/2014/main" id="{0D09C1E5-BF1D-4730-92D3-11C0FD9CB805}"/>
                  </a:ext>
                </a:extLst>
              </p:cNvPr>
              <p:cNvSpPr/>
              <p:nvPr/>
            </p:nvSpPr>
            <p:spPr>
              <a:xfrm>
                <a:off x="5469881" y="2466802"/>
                <a:ext cx="1511502" cy="388981"/>
              </a:xfrm>
              <a:prstGeom prst="wedgeRoundRectCallout">
                <a:avLst>
                  <a:gd name="adj1" fmla="val 37150"/>
                  <a:gd name="adj2" fmla="val 118779"/>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周辺分布</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𝑝</m:t>
                    </m:r>
                    <m:r>
                      <a:rPr lang="en-US" altLang="ja-JP" sz="1600" b="0" i="0"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𝑌</m:t>
                    </m:r>
                    <m:r>
                      <a:rPr lang="en-US" altLang="ja-JP" sz="1600" b="0" i="1" smtClean="0">
                        <a:latin typeface="Cambria Math" panose="02040503050406030204" pitchFamily="18" charset="0"/>
                        <a:ea typeface="Cambria Math" panose="02040503050406030204" pitchFamily="18" charset="0"/>
                      </a:rPr>
                      <m:t>)</m:t>
                    </m:r>
                  </m:oMath>
                </a14:m>
                <a:endParaRPr lang="en-US" altLang="ja-JP" sz="1600" dirty="0"/>
              </a:p>
            </p:txBody>
          </p:sp>
        </mc:Choice>
        <mc:Fallback xmlns="">
          <p:sp>
            <p:nvSpPr>
              <p:cNvPr id="52" name="吹き出し: 角を丸めた四角形 51">
                <a:extLst>
                  <a:ext uri="{FF2B5EF4-FFF2-40B4-BE49-F238E27FC236}">
                    <a16:creationId xmlns:a16="http://schemas.microsoft.com/office/drawing/2014/main" id="{0D09C1E5-BF1D-4730-92D3-11C0FD9CB805}"/>
                  </a:ext>
                </a:extLst>
              </p:cNvPr>
              <p:cNvSpPr>
                <a:spLocks noRot="1" noChangeAspect="1" noMove="1" noResize="1" noEditPoints="1" noAdjustHandles="1" noChangeArrowheads="1" noChangeShapeType="1" noTextEdit="1"/>
              </p:cNvSpPr>
              <p:nvPr/>
            </p:nvSpPr>
            <p:spPr>
              <a:xfrm>
                <a:off x="5469881" y="2466802"/>
                <a:ext cx="1511502" cy="388981"/>
              </a:xfrm>
              <a:prstGeom prst="wedgeRoundRectCallout">
                <a:avLst>
                  <a:gd name="adj1" fmla="val 37150"/>
                  <a:gd name="adj2" fmla="val 118779"/>
                  <a:gd name="adj3" fmla="val 16667"/>
                </a:avLst>
              </a:prstGeom>
              <a:blipFill>
                <a:blip r:embed="rId6"/>
                <a:stretch>
                  <a:fillRect/>
                </a:stretch>
              </a:blipFill>
              <a:ln>
                <a:noFill/>
              </a:ln>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ECB6F98C-C6A6-4E9D-9BE7-35753839F9F9}"/>
              </a:ext>
            </a:extLst>
          </p:cNvPr>
          <p:cNvSpPr txBox="1"/>
          <p:nvPr/>
        </p:nvSpPr>
        <p:spPr>
          <a:xfrm>
            <a:off x="5988593" y="4811398"/>
            <a:ext cx="2943784" cy="400110"/>
          </a:xfrm>
          <a:prstGeom prst="rect">
            <a:avLst/>
          </a:prstGeom>
          <a:noFill/>
        </p:spPr>
        <p:txBody>
          <a:bodyPr wrap="square" rtlCol="0">
            <a:spAutoFit/>
          </a:bodyPr>
          <a:lstStyle/>
          <a:p>
            <a:pPr marL="0" lvl="2"/>
            <a:r>
              <a:rPr lang="en-US" altLang="ja-JP" sz="1000" b="0" dirty="0"/>
              <a:t>https://ja.wikipedia.org/wiki/%E5%91%A8%E8%BE%BA%E5%88%86%E5%B8%83</a:t>
            </a:r>
          </a:p>
        </p:txBody>
      </p:sp>
      <mc:AlternateContent xmlns:mc="http://schemas.openxmlformats.org/markup-compatibility/2006" xmlns:a14="http://schemas.microsoft.com/office/drawing/2010/main">
        <mc:Choice Requires="a14">
          <p:sp>
            <p:nvSpPr>
              <p:cNvPr id="38" name="吹き出し: 角を丸めた四角形 37">
                <a:extLst>
                  <a:ext uri="{FF2B5EF4-FFF2-40B4-BE49-F238E27FC236}">
                    <a16:creationId xmlns:a16="http://schemas.microsoft.com/office/drawing/2014/main" id="{E5C4EA03-9BE1-4A46-9F4E-C534D1E774FF}"/>
                  </a:ext>
                </a:extLst>
              </p:cNvPr>
              <p:cNvSpPr/>
              <p:nvPr/>
            </p:nvSpPr>
            <p:spPr>
              <a:xfrm>
                <a:off x="7363812" y="4395876"/>
                <a:ext cx="1780188" cy="391647"/>
              </a:xfrm>
              <a:prstGeom prst="wedgeRoundRectCallout">
                <a:avLst>
                  <a:gd name="adj1" fmla="val -39734"/>
                  <a:gd name="adj2" fmla="val -117071"/>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同時分布</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𝑝</m:t>
                    </m:r>
                    <m:r>
                      <a:rPr lang="en-US" altLang="ja-JP" sz="1600" b="0" i="0" smtClean="0">
                        <a:latin typeface="Cambria Math" panose="02040503050406030204" pitchFamily="18" charset="0"/>
                        <a:ea typeface="Cambria Math" panose="02040503050406030204" pitchFamily="18" charset="0"/>
                      </a:rPr>
                      <m:t>(</m:t>
                    </m:r>
                    <m:r>
                      <a:rPr lang="en-US" altLang="ja-JP" sz="1600" i="1" smtClean="0">
                        <a:latin typeface="Cambria Math" panose="02040503050406030204" pitchFamily="18" charset="0"/>
                        <a:ea typeface="Cambria Math" panose="02040503050406030204" pitchFamily="18" charset="0"/>
                      </a:rPr>
                      <m:t>𝑋</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𝑌</m:t>
                    </m:r>
                    <m:r>
                      <a:rPr lang="en-US" altLang="ja-JP" sz="1600" b="0" i="1" smtClean="0">
                        <a:latin typeface="Cambria Math" panose="02040503050406030204" pitchFamily="18" charset="0"/>
                        <a:ea typeface="Cambria Math" panose="02040503050406030204" pitchFamily="18" charset="0"/>
                      </a:rPr>
                      <m:t>)</m:t>
                    </m:r>
                  </m:oMath>
                </a14:m>
                <a:endParaRPr lang="en-US" altLang="ja-JP" sz="1600" dirty="0"/>
              </a:p>
            </p:txBody>
          </p:sp>
        </mc:Choice>
        <mc:Fallback xmlns="">
          <p:sp>
            <p:nvSpPr>
              <p:cNvPr id="38" name="吹き出し: 角を丸めた四角形 37">
                <a:extLst>
                  <a:ext uri="{FF2B5EF4-FFF2-40B4-BE49-F238E27FC236}">
                    <a16:creationId xmlns:a16="http://schemas.microsoft.com/office/drawing/2014/main" id="{E5C4EA03-9BE1-4A46-9F4E-C534D1E774FF}"/>
                  </a:ext>
                </a:extLst>
              </p:cNvPr>
              <p:cNvSpPr>
                <a:spLocks noRot="1" noChangeAspect="1" noMove="1" noResize="1" noEditPoints="1" noAdjustHandles="1" noChangeArrowheads="1" noChangeShapeType="1" noTextEdit="1"/>
              </p:cNvSpPr>
              <p:nvPr/>
            </p:nvSpPr>
            <p:spPr>
              <a:xfrm>
                <a:off x="7363812" y="4395876"/>
                <a:ext cx="1780188" cy="391647"/>
              </a:xfrm>
              <a:prstGeom prst="wedgeRoundRectCallout">
                <a:avLst>
                  <a:gd name="adj1" fmla="val -39734"/>
                  <a:gd name="adj2" fmla="val -117071"/>
                  <a:gd name="adj3" fmla="val 16667"/>
                </a:avLst>
              </a:prstGeom>
              <a:blipFill>
                <a:blip r:embed="rId7"/>
                <a:stretch>
                  <a:fillRect b="-8411"/>
                </a:stretch>
              </a:blipFill>
              <a:ln>
                <a:no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F3DB0B8D-20B7-49BD-809F-B29BBA127DC2}"/>
              </a:ext>
            </a:extLst>
          </p:cNvPr>
          <p:cNvSpPr txBox="1"/>
          <p:nvPr/>
        </p:nvSpPr>
        <p:spPr>
          <a:xfrm>
            <a:off x="995010" y="5657380"/>
            <a:ext cx="3168377" cy="246221"/>
          </a:xfrm>
          <a:prstGeom prst="rect">
            <a:avLst/>
          </a:prstGeom>
          <a:noFill/>
        </p:spPr>
        <p:txBody>
          <a:bodyPr wrap="square" rtlCol="0">
            <a:spAutoFit/>
          </a:bodyPr>
          <a:lstStyle/>
          <a:p>
            <a:pPr marL="0" lvl="2"/>
            <a:r>
              <a:rPr lang="en-US" altLang="ja-JP" sz="1000" b="0" dirty="0"/>
              <a:t>https://www.youtube.com/watch?v=R1zw-q7HSKk</a:t>
            </a:r>
          </a:p>
        </p:txBody>
      </p:sp>
      <p:sp>
        <p:nvSpPr>
          <p:cNvPr id="42" name="テキスト ボックス 41">
            <a:extLst>
              <a:ext uri="{FF2B5EF4-FFF2-40B4-BE49-F238E27FC236}">
                <a16:creationId xmlns:a16="http://schemas.microsoft.com/office/drawing/2014/main" id="{9AFEE3B7-29C5-40A8-8B43-8DE4024F6666}"/>
              </a:ext>
            </a:extLst>
          </p:cNvPr>
          <p:cNvSpPr txBox="1"/>
          <p:nvPr/>
        </p:nvSpPr>
        <p:spPr>
          <a:xfrm>
            <a:off x="732666" y="2358847"/>
            <a:ext cx="3693063" cy="338554"/>
          </a:xfrm>
          <a:prstGeom prst="rect">
            <a:avLst/>
          </a:prstGeom>
          <a:noFill/>
        </p:spPr>
        <p:txBody>
          <a:bodyPr wrap="square" rtlCol="0">
            <a:spAutoFit/>
          </a:bodyPr>
          <a:lstStyle/>
          <a:p>
            <a:pPr algn="ctr"/>
            <a:r>
              <a:rPr kumimoji="1" lang="ja-JP" altLang="en-US" sz="1600" dirty="0"/>
              <a:t>家賃に関わるデータ</a:t>
            </a:r>
            <a:r>
              <a:rPr kumimoji="1" lang="en-US" altLang="ja-JP" sz="1400" dirty="0"/>
              <a:t>(</a:t>
            </a:r>
            <a:r>
              <a:rPr kumimoji="1" lang="ja-JP" altLang="en-US" sz="1400" dirty="0"/>
              <a:t>面積、部屋数</a:t>
            </a:r>
            <a:r>
              <a:rPr kumimoji="1" lang="en-US" altLang="ja-JP" sz="1400" dirty="0"/>
              <a:t>)</a:t>
            </a:r>
            <a:r>
              <a:rPr kumimoji="1" lang="ja-JP" altLang="en-US" sz="1600" dirty="0"/>
              <a:t>の散布図</a:t>
            </a:r>
            <a:endParaRPr kumimoji="1" lang="ja-JP" altLang="en-US" dirty="0"/>
          </a:p>
        </p:txBody>
      </p:sp>
      <p:sp>
        <p:nvSpPr>
          <p:cNvPr id="43" name="テキスト ボックス 42">
            <a:extLst>
              <a:ext uri="{FF2B5EF4-FFF2-40B4-BE49-F238E27FC236}">
                <a16:creationId xmlns:a16="http://schemas.microsoft.com/office/drawing/2014/main" id="{4A72229A-1950-41F3-A4AF-2C4841632D68}"/>
              </a:ext>
            </a:extLst>
          </p:cNvPr>
          <p:cNvSpPr txBox="1"/>
          <p:nvPr/>
        </p:nvSpPr>
        <p:spPr>
          <a:xfrm>
            <a:off x="5131366" y="5611213"/>
            <a:ext cx="3319182" cy="584775"/>
          </a:xfrm>
          <a:prstGeom prst="rect">
            <a:avLst/>
          </a:prstGeom>
          <a:noFill/>
        </p:spPr>
        <p:txBody>
          <a:bodyPr wrap="square" rtlCol="0">
            <a:spAutoFit/>
          </a:bodyPr>
          <a:lstStyle/>
          <a:p>
            <a:pPr algn="ctr"/>
            <a:r>
              <a:rPr kumimoji="1" lang="ja-JP" altLang="en-US" sz="1600" dirty="0"/>
              <a:t>各点に対して、面積依存性を計算し、部屋数の密度で加重平均する</a:t>
            </a: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7E07507-3288-4A03-AAE0-7F04B099D5C6}"/>
                  </a:ext>
                </a:extLst>
              </p:cNvPr>
              <p:cNvSpPr txBox="1"/>
              <p:nvPr/>
            </p:nvSpPr>
            <p:spPr>
              <a:xfrm>
                <a:off x="3505200" y="4742101"/>
                <a:ext cx="2317569" cy="384914"/>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𝑓</m:t>
                          </m:r>
                        </m:e>
                      </m:acc>
                      <m:d>
                        <m:dPr>
                          <m:ctrlPr>
                            <a:rPr lang="en-US" altLang="ja-JP" sz="1600" i="1">
                              <a:latin typeface="Cambria Math" panose="02040503050406030204" pitchFamily="18" charset="0"/>
                              <a:ea typeface="Cambria Math" panose="02040503050406030204" pitchFamily="18" charset="0"/>
                            </a:rPr>
                          </m:ctrlPr>
                        </m:dPr>
                        <m:e>
                          <m:r>
                            <a:rPr lang="ja-JP" altLang="en-US" sz="1600" i="1">
                              <a:latin typeface="Cambria Math" panose="02040503050406030204" pitchFamily="18" charset="0"/>
                              <a:ea typeface="Cambria Math" panose="02040503050406030204" pitchFamily="18" charset="0"/>
                            </a:rPr>
                            <m:t>面積</m:t>
                          </m:r>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0.75</m:t>
                          </m:r>
                          <m:r>
                            <a:rPr lang="en-US" altLang="ja-JP" sz="1600" i="1">
                              <a:latin typeface="Cambria Math" panose="02040503050406030204" pitchFamily="18" charset="0"/>
                              <a:ea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部屋数</m:t>
                          </m:r>
                        </m:e>
                      </m:d>
                    </m:oMath>
                  </m:oMathPara>
                </a14:m>
                <a:endParaRPr lang="en-US" altLang="ja-JP" sz="1400" dirty="0"/>
              </a:p>
            </p:txBody>
          </p:sp>
        </mc:Choice>
        <mc:Fallback xmlns="">
          <p:sp>
            <p:nvSpPr>
              <p:cNvPr id="45" name="テキスト ボックス 44">
                <a:extLst>
                  <a:ext uri="{FF2B5EF4-FFF2-40B4-BE49-F238E27FC236}">
                    <a16:creationId xmlns:a16="http://schemas.microsoft.com/office/drawing/2014/main" id="{F7E07507-3288-4A03-AAE0-7F04B099D5C6}"/>
                  </a:ext>
                </a:extLst>
              </p:cNvPr>
              <p:cNvSpPr txBox="1">
                <a:spLocks noRot="1" noChangeAspect="1" noMove="1" noResize="1" noEditPoints="1" noAdjustHandles="1" noChangeArrowheads="1" noChangeShapeType="1" noTextEdit="1"/>
              </p:cNvSpPr>
              <p:nvPr/>
            </p:nvSpPr>
            <p:spPr>
              <a:xfrm>
                <a:off x="3505200" y="4742101"/>
                <a:ext cx="2317569" cy="384914"/>
              </a:xfrm>
              <a:prstGeom prst="rect">
                <a:avLst/>
              </a:prstGeom>
              <a:blipFill>
                <a:blip r:embed="rId8"/>
                <a:stretch>
                  <a:fillRect t="-6349"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吹き出し: 角を丸めた四角形 45">
                <a:extLst>
                  <a:ext uri="{FF2B5EF4-FFF2-40B4-BE49-F238E27FC236}">
                    <a16:creationId xmlns:a16="http://schemas.microsoft.com/office/drawing/2014/main" id="{B828810B-E42E-4A8C-8645-D1BFC44B8886}"/>
                  </a:ext>
                </a:extLst>
              </p:cNvPr>
              <p:cNvSpPr/>
              <p:nvPr/>
            </p:nvSpPr>
            <p:spPr>
              <a:xfrm>
                <a:off x="1180139" y="2826682"/>
                <a:ext cx="1952166" cy="441894"/>
              </a:xfrm>
              <a:prstGeom prst="wedgeRoundRectCallout">
                <a:avLst>
                  <a:gd name="adj1" fmla="val 68621"/>
                  <a:gd name="adj2" fmla="val -10995"/>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ja-JP" altLang="en-US" sz="1600" dirty="0"/>
                  <a:t>周辺分布</a:t>
                </a:r>
                <a14:m>
                  <m:oMath xmlns:m="http://schemas.openxmlformats.org/officeDocument/2006/math">
                    <m:r>
                      <a:rPr lang="en-US" altLang="ja-JP" sz="1600" i="1">
                        <a:latin typeface="Cambria Math" panose="02040503050406030204" pitchFamily="18" charset="0"/>
                        <a:ea typeface="Cambria Math" panose="02040503050406030204" pitchFamily="18" charset="0"/>
                      </a:rPr>
                      <m:t>𝑝</m:t>
                    </m:r>
                    <m:r>
                      <a:rPr lang="en-US" altLang="ja-JP" sz="1600">
                        <a:latin typeface="Cambria Math" panose="02040503050406030204" pitchFamily="18" charset="0"/>
                        <a:ea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部屋数</m:t>
                    </m:r>
                    <m:r>
                      <a:rPr lang="en-US" altLang="ja-JP" sz="1600" i="1">
                        <a:latin typeface="Cambria Math" panose="02040503050406030204" pitchFamily="18" charset="0"/>
                        <a:ea typeface="Cambria Math" panose="02040503050406030204" pitchFamily="18" charset="0"/>
                      </a:rPr>
                      <m:t>)</m:t>
                    </m:r>
                  </m:oMath>
                </a14:m>
                <a:endParaRPr lang="en-US" altLang="ja-JP" sz="1600" dirty="0"/>
              </a:p>
            </p:txBody>
          </p:sp>
        </mc:Choice>
        <mc:Fallback xmlns="">
          <p:sp>
            <p:nvSpPr>
              <p:cNvPr id="46" name="吹き出し: 角を丸めた四角形 45">
                <a:extLst>
                  <a:ext uri="{FF2B5EF4-FFF2-40B4-BE49-F238E27FC236}">
                    <a16:creationId xmlns:a16="http://schemas.microsoft.com/office/drawing/2014/main" id="{B828810B-E42E-4A8C-8645-D1BFC44B8886}"/>
                  </a:ext>
                </a:extLst>
              </p:cNvPr>
              <p:cNvSpPr>
                <a:spLocks noRot="1" noChangeAspect="1" noMove="1" noResize="1" noEditPoints="1" noAdjustHandles="1" noChangeArrowheads="1" noChangeShapeType="1" noTextEdit="1"/>
              </p:cNvSpPr>
              <p:nvPr/>
            </p:nvSpPr>
            <p:spPr>
              <a:xfrm>
                <a:off x="1180139" y="2826682"/>
                <a:ext cx="1952166" cy="441894"/>
              </a:xfrm>
              <a:prstGeom prst="wedgeRoundRectCallout">
                <a:avLst>
                  <a:gd name="adj1" fmla="val 68621"/>
                  <a:gd name="adj2" fmla="val -10995"/>
                  <a:gd name="adj3" fmla="val 16667"/>
                </a:avLst>
              </a:prstGeom>
              <a:blipFill>
                <a:blip r:embed="rId9"/>
                <a:stretch>
                  <a:fillRect l="-526" b="-5556"/>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4FED415-6A71-4CC9-B400-D31B9CBBE953}"/>
                  </a:ext>
                </a:extLst>
              </p:cNvPr>
              <p:cNvSpPr txBox="1"/>
              <p:nvPr/>
            </p:nvSpPr>
            <p:spPr>
              <a:xfrm>
                <a:off x="4623166" y="5146120"/>
                <a:ext cx="4325418" cy="657424"/>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PD</m:t>
                          </m:r>
                        </m:e>
                        <m:sub>
                          <m:r>
                            <a:rPr lang="en-US" altLang="ja-JP" sz="1400" i="1">
                              <a:latin typeface="Cambria Math" panose="02040503050406030204" pitchFamily="18" charset="0"/>
                              <a:ea typeface="Cambria Math" panose="02040503050406030204" pitchFamily="18" charset="0"/>
                            </a:rPr>
                            <m:t>𝑗</m:t>
                          </m:r>
                        </m:sub>
                      </m:sSub>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𝑗</m:t>
                              </m:r>
                            </m:sub>
                          </m:sSub>
                        </m:e>
                      </m:d>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ja-JP" altLang="en-US" sz="1400" i="1">
                              <a:latin typeface="Cambria Math" panose="02040503050406030204" pitchFamily="18" charset="0"/>
                              <a:ea typeface="Cambria Math" panose="02040503050406030204" pitchFamily="18" charset="0"/>
                            </a:rPr>
                            <m:t>𝔼</m:t>
                          </m:r>
                        </m:e>
                        <m:sub>
                          <m:sSub>
                            <m:sSubPr>
                              <m:ctrlPr>
                                <a:rPr lang="en-US" altLang="ja-JP" sz="1400" i="1">
                                  <a:latin typeface="Cambria Math" panose="02040503050406030204" pitchFamily="18" charset="0"/>
                                  <a:ea typeface="Cambria Math" panose="02040503050406030204" pitchFamily="18" charset="0"/>
                                </a:rPr>
                              </m:ctrlPr>
                            </m:sSubPr>
                            <m:e>
                              <m:r>
                                <a:rPr lang="en-US" altLang="ja-JP" sz="1400" b="1" i="1">
                                  <a:latin typeface="Cambria Math" panose="02040503050406030204" pitchFamily="18" charset="0"/>
                                  <a:ea typeface="Cambria Math" panose="02040503050406030204" pitchFamily="18" charset="0"/>
                                </a:rPr>
                                <m:t>𝒙</m:t>
                              </m:r>
                            </m:e>
                            <m:sub>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𝑗</m:t>
                              </m:r>
                            </m:sub>
                          </m:sSub>
                        </m:sub>
                      </m:sSub>
                      <m:d>
                        <m:dPr>
                          <m:begChr m:val="["/>
                          <m:endChr m:val="]"/>
                          <m:ctrlPr>
                            <a:rPr lang="en-US" altLang="ja-JP" sz="1400" i="1" smtClean="0">
                              <a:latin typeface="Cambria Math" panose="02040503050406030204" pitchFamily="18" charset="0"/>
                              <a:ea typeface="Cambria Math" panose="02040503050406030204" pitchFamily="18" charset="0"/>
                            </a:rPr>
                          </m:ctrlPr>
                        </m:dPr>
                        <m:e>
                          <m:acc>
                            <m:accPr>
                              <m:chr m:val="̂"/>
                              <m:ctrlPr>
                                <a:rPr lang="en-US" altLang="ja-JP" sz="1400" i="1">
                                  <a:latin typeface="Cambria Math" panose="02040503050406030204" pitchFamily="18" charset="0"/>
                                  <a:ea typeface="Cambria Math" panose="02040503050406030204" pitchFamily="18" charset="0"/>
                                </a:rPr>
                              </m:ctrlPr>
                            </m:accPr>
                            <m:e>
                              <m:r>
                                <a:rPr lang="en-US" altLang="ja-JP" sz="1400" i="1">
                                  <a:latin typeface="Cambria Math" panose="02040503050406030204" pitchFamily="18" charset="0"/>
                                  <a:ea typeface="Cambria Math" panose="02040503050406030204" pitchFamily="18" charset="0"/>
                                </a:rPr>
                                <m:t>𝑓</m:t>
                              </m:r>
                            </m:e>
                          </m:acc>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en-US" altLang="ja-JP" sz="1400" b="1" i="1">
                                      <a:latin typeface="Cambria Math" panose="02040503050406030204" pitchFamily="18" charset="0"/>
                                      <a:ea typeface="Cambria Math" panose="02040503050406030204" pitchFamily="18" charset="0"/>
                                    </a:rPr>
                                    <m:t>𝒙</m:t>
                                  </m:r>
                                </m:e>
                                <m:sub>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𝑗</m:t>
                                  </m:r>
                                </m:sub>
                              </m:sSub>
                            </m:e>
                          </m:d>
                        </m:e>
                      </m:d>
                      <m:r>
                        <a:rPr lang="en-US" altLang="ja-JP" sz="1400" b="0" i="1" smtClean="0">
                          <a:latin typeface="Cambria Math" panose="02040503050406030204" pitchFamily="18" charset="0"/>
                          <a:ea typeface="Cambria Math" panose="02040503050406030204" pitchFamily="18" charset="0"/>
                        </a:rPr>
                        <m:t>=</m:t>
                      </m:r>
                      <m:nary>
                        <m:naryPr>
                          <m:limLoc m:val="undOvr"/>
                          <m:subHide m:val="on"/>
                          <m:supHide m:val="on"/>
                          <m:ctrlPr>
                            <a:rPr lang="en-US" altLang="ja-JP" sz="1400" b="0" i="1" smtClean="0">
                              <a:latin typeface="Cambria Math" panose="02040503050406030204" pitchFamily="18" charset="0"/>
                              <a:ea typeface="Cambria Math" panose="02040503050406030204" pitchFamily="18" charset="0"/>
                            </a:rPr>
                          </m:ctrlPr>
                        </m:naryPr>
                        <m:sub/>
                        <m:sup/>
                        <m:e>
                          <m:acc>
                            <m:accPr>
                              <m:chr m:val="̂"/>
                              <m:ctrlPr>
                                <a:rPr lang="en-US" altLang="ja-JP" sz="1400" i="1">
                                  <a:latin typeface="Cambria Math" panose="02040503050406030204" pitchFamily="18" charset="0"/>
                                  <a:ea typeface="Cambria Math" panose="02040503050406030204" pitchFamily="18" charset="0"/>
                                </a:rPr>
                              </m:ctrlPr>
                            </m:accPr>
                            <m:e>
                              <m:r>
                                <a:rPr lang="en-US" altLang="ja-JP" sz="1400" i="1">
                                  <a:latin typeface="Cambria Math" panose="02040503050406030204" pitchFamily="18" charset="0"/>
                                  <a:ea typeface="Cambria Math" panose="02040503050406030204" pitchFamily="18" charset="0"/>
                                </a:rPr>
                                <m:t>𝑓</m:t>
                              </m:r>
                            </m:e>
                          </m:acc>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en-US" altLang="ja-JP" sz="1400" b="1" i="1">
                                      <a:latin typeface="Cambria Math" panose="02040503050406030204" pitchFamily="18" charset="0"/>
                                      <a:ea typeface="Cambria Math" panose="02040503050406030204" pitchFamily="18" charset="0"/>
                                    </a:rPr>
                                    <m:t>𝒙</m:t>
                                  </m:r>
                                </m:e>
                                <m:sub>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𝑗</m:t>
                                  </m:r>
                                </m:sub>
                              </m:sSub>
                            </m:e>
                          </m:d>
                          <m:r>
                            <a:rPr lang="en-US" altLang="ja-JP" sz="1400" i="1">
                              <a:latin typeface="Cambria Math" panose="02040503050406030204" pitchFamily="18" charset="0"/>
                              <a:ea typeface="Cambria Math" panose="02040503050406030204" pitchFamily="18" charset="0"/>
                            </a:rPr>
                            <m:t>𝑝</m:t>
                          </m:r>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en-US" altLang="ja-JP" sz="1400" b="1" i="1">
                                  <a:latin typeface="Cambria Math" panose="02040503050406030204" pitchFamily="18" charset="0"/>
                                  <a:ea typeface="Cambria Math" panose="02040503050406030204" pitchFamily="18" charset="0"/>
                                </a:rPr>
                                <m:t>𝒙</m:t>
                              </m:r>
                            </m:e>
                            <m:sub>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d</m:t>
                          </m:r>
                          <m:sSub>
                            <m:sSubPr>
                              <m:ctrlPr>
                                <a:rPr lang="en-US" altLang="ja-JP" sz="1400" i="1">
                                  <a:latin typeface="Cambria Math" panose="02040503050406030204" pitchFamily="18" charset="0"/>
                                  <a:ea typeface="Cambria Math" panose="02040503050406030204" pitchFamily="18" charset="0"/>
                                </a:rPr>
                              </m:ctrlPr>
                            </m:sSubPr>
                            <m:e>
                              <m:r>
                                <a:rPr lang="en-US" altLang="ja-JP" sz="1400" b="1" i="1">
                                  <a:latin typeface="Cambria Math" panose="02040503050406030204" pitchFamily="18" charset="0"/>
                                  <a:ea typeface="Cambria Math" panose="02040503050406030204" pitchFamily="18" charset="0"/>
                                </a:rPr>
                                <m:t>𝒙</m:t>
                              </m:r>
                            </m:e>
                            <m:sub>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𝑗</m:t>
                              </m:r>
                            </m:sub>
                          </m:sSub>
                        </m:e>
                      </m:nary>
                    </m:oMath>
                  </m:oMathPara>
                </a14:m>
                <a:endParaRPr lang="en-US" altLang="ja-JP" sz="1050" dirty="0"/>
              </a:p>
            </p:txBody>
          </p:sp>
        </mc:Choice>
        <mc:Fallback xmlns="">
          <p:sp>
            <p:nvSpPr>
              <p:cNvPr id="47" name="テキスト ボックス 46">
                <a:extLst>
                  <a:ext uri="{FF2B5EF4-FFF2-40B4-BE49-F238E27FC236}">
                    <a16:creationId xmlns:a16="http://schemas.microsoft.com/office/drawing/2014/main" id="{64FED415-6A71-4CC9-B400-D31B9CBBE953}"/>
                  </a:ext>
                </a:extLst>
              </p:cNvPr>
              <p:cNvSpPr txBox="1">
                <a:spLocks noRot="1" noChangeAspect="1" noMove="1" noResize="1" noEditPoints="1" noAdjustHandles="1" noChangeArrowheads="1" noChangeShapeType="1" noTextEdit="1"/>
              </p:cNvSpPr>
              <p:nvPr/>
            </p:nvSpPr>
            <p:spPr>
              <a:xfrm>
                <a:off x="4623166" y="5146120"/>
                <a:ext cx="4325418" cy="657424"/>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6583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定義式</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16</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95410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定義式から計算してみると、対象特徴量と目的変数の対応関係を抽出することが可能。</a:t>
            </a:r>
            <a:endParaRPr lang="en-US" altLang="ja-JP"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4954699-F4CB-4259-82F5-1AF9E75B7B0F}"/>
                  </a:ext>
                </a:extLst>
              </p:cNvPr>
              <p:cNvSpPr txBox="1"/>
              <p:nvPr/>
            </p:nvSpPr>
            <p:spPr>
              <a:xfrm>
                <a:off x="422576" y="2569613"/>
                <a:ext cx="4149423" cy="391646"/>
              </a:xfrm>
              <a:prstGeom prst="rect">
                <a:avLst/>
              </a:prstGeom>
              <a:noFill/>
            </p:spPr>
            <p:txBody>
              <a:bodyPr wrap="square" rtlCol="0">
                <a:spAutoFit/>
              </a:bodyPr>
              <a:lstStyle/>
              <a:p>
                <a:pPr marL="0" lvl="2"/>
                <a:r>
                  <a:rPr lang="ja-JP" altLang="en-US" dirty="0"/>
                  <a:t>真の関数</a:t>
                </a:r>
                <a:r>
                  <a:rPr lang="ja-JP" altLang="en-US" dirty="0">
                    <a:ea typeface="Cambria Math" panose="02040503050406030204" pitchFamily="18" charset="0"/>
                  </a:rPr>
                  <a:t>：</a:t>
                </a:r>
                <a14:m>
                  <m:oMath xmlns:m="http://schemas.openxmlformats.org/officeDocument/2006/math">
                    <m:r>
                      <a:rPr lang="en-US" altLang="ja-JP" i="1">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oMath>
                </a14:m>
                <a:r>
                  <a:rPr lang="ja-JP" altLang="en-US" dirty="0"/>
                  <a:t>、</a:t>
                </a:r>
                <a:r>
                  <a:rPr lang="en-US" altLang="ja-JP"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𝑗</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[0,1]</m:t>
                    </m:r>
                  </m:oMath>
                </a14:m>
                <a:endParaRPr lang="en-US" altLang="ja-JP" sz="1200" dirty="0"/>
              </a:p>
            </p:txBody>
          </p:sp>
        </mc:Choice>
        <mc:Fallback xmlns="">
          <p:sp>
            <p:nvSpPr>
              <p:cNvPr id="56" name="テキスト ボックス 55">
                <a:extLst>
                  <a:ext uri="{FF2B5EF4-FFF2-40B4-BE49-F238E27FC236}">
                    <a16:creationId xmlns:a16="http://schemas.microsoft.com/office/drawing/2014/main" id="{F4954699-F4CB-4259-82F5-1AF9E75B7B0F}"/>
                  </a:ext>
                </a:extLst>
              </p:cNvPr>
              <p:cNvSpPr txBox="1">
                <a:spLocks noRot="1" noChangeAspect="1" noMove="1" noResize="1" noEditPoints="1" noAdjustHandles="1" noChangeArrowheads="1" noChangeShapeType="1" noTextEdit="1"/>
              </p:cNvSpPr>
              <p:nvPr/>
            </p:nvSpPr>
            <p:spPr>
              <a:xfrm>
                <a:off x="422576" y="2569613"/>
                <a:ext cx="4149423" cy="391646"/>
              </a:xfrm>
              <a:prstGeom prst="rect">
                <a:avLst/>
              </a:prstGeom>
              <a:blipFill>
                <a:blip r:embed="rId3"/>
                <a:stretch>
                  <a:fillRect l="-1175" t="-14063" b="-171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E0DEFCA2-BA6C-41CA-8D6C-4C692E3030E1}"/>
                  </a:ext>
                </a:extLst>
              </p:cNvPr>
              <p:cNvSpPr txBox="1"/>
              <p:nvPr/>
            </p:nvSpPr>
            <p:spPr>
              <a:xfrm>
                <a:off x="2475018" y="1975404"/>
                <a:ext cx="4459182" cy="485389"/>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m:rPr>
                              <m:nor/>
                            </m:rPr>
                            <a:rPr lang="en-US" altLang="ja-JP" sz="2000" dirty="0"/>
                            <m:t>PD</m:t>
                          </m:r>
                        </m:e>
                        <m:sub>
                          <m:r>
                            <a:rPr lang="en-US" altLang="ja-JP" sz="2000" i="1">
                              <a:latin typeface="Cambria Math" panose="02040503050406030204" pitchFamily="18" charset="0"/>
                              <a:ea typeface="Cambria Math" panose="02040503050406030204" pitchFamily="18" charset="0"/>
                            </a:rPr>
                            <m:t>𝑗</m:t>
                          </m:r>
                        </m:sub>
                      </m:sSub>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𝑗</m:t>
                              </m:r>
                            </m:sub>
                          </m:sSub>
                        </m:e>
                      </m:d>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ja-JP" altLang="en-US" sz="2000" i="1">
                              <a:latin typeface="Cambria Math" panose="02040503050406030204" pitchFamily="18" charset="0"/>
                              <a:ea typeface="Cambria Math" panose="02040503050406030204" pitchFamily="18" charset="0"/>
                            </a:rPr>
                            <m:t>𝔼</m:t>
                          </m:r>
                        </m:e>
                        <m:sub>
                          <m:sSub>
                            <m:sSubPr>
                              <m:ctrlPr>
                                <a:rPr lang="en-US" altLang="ja-JP" sz="2000" i="1">
                                  <a:latin typeface="Cambria Math" panose="02040503050406030204" pitchFamily="18" charset="0"/>
                                  <a:ea typeface="Cambria Math" panose="02040503050406030204" pitchFamily="18" charset="0"/>
                                </a:rPr>
                              </m:ctrlPr>
                            </m:sSubPr>
                            <m:e>
                              <m:r>
                                <a:rPr lang="en-US" altLang="ja-JP" sz="2000" b="1" i="1">
                                  <a:latin typeface="Cambria Math" panose="02040503050406030204" pitchFamily="18" charset="0"/>
                                  <a:ea typeface="Cambria Math" panose="02040503050406030204" pitchFamily="18" charset="0"/>
                                </a:rPr>
                                <m:t>𝒙</m:t>
                              </m:r>
                            </m:e>
                            <m: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𝑗</m:t>
                              </m:r>
                            </m:sub>
                          </m:sSub>
                        </m:sub>
                      </m:sSub>
                      <m:d>
                        <m:dPr>
                          <m:begChr m:val="["/>
                          <m:endChr m:val="]"/>
                          <m:ctrlPr>
                            <a:rPr lang="en-US" altLang="ja-JP" sz="2000" i="1">
                              <a:latin typeface="Cambria Math" panose="02040503050406030204" pitchFamily="18" charset="0"/>
                              <a:ea typeface="Cambria Math" panose="02040503050406030204" pitchFamily="18" charset="0"/>
                            </a:rPr>
                          </m:ctrlPr>
                        </m:dPr>
                        <m:e>
                          <m:acc>
                            <m:accPr>
                              <m:chr m:val="̂"/>
                              <m:ctrlPr>
                                <a:rPr lang="en-US" altLang="ja-JP" sz="2000" i="1">
                                  <a:latin typeface="Cambria Math" panose="02040503050406030204" pitchFamily="18" charset="0"/>
                                  <a:ea typeface="Cambria Math" panose="02040503050406030204" pitchFamily="18" charset="0"/>
                                </a:rPr>
                              </m:ctrlPr>
                            </m:accPr>
                            <m:e>
                              <m:r>
                                <a:rPr lang="en-US" altLang="ja-JP" sz="2000" i="1">
                                  <a:latin typeface="Cambria Math" panose="02040503050406030204" pitchFamily="18" charset="0"/>
                                  <a:ea typeface="Cambria Math" panose="02040503050406030204" pitchFamily="18" charset="0"/>
                                </a:rPr>
                                <m:t>𝑓</m:t>
                              </m:r>
                            </m:e>
                          </m:acc>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b="1" i="1">
                                      <a:latin typeface="Cambria Math" panose="02040503050406030204" pitchFamily="18" charset="0"/>
                                      <a:ea typeface="Cambria Math" panose="02040503050406030204" pitchFamily="18" charset="0"/>
                                    </a:rPr>
                                    <m:t>𝒙</m:t>
                                  </m:r>
                                </m:e>
                                <m: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𝑗</m:t>
                                  </m:r>
                                </m:sub>
                              </m:sSub>
                            </m:e>
                          </m:d>
                        </m:e>
                      </m:d>
                    </m:oMath>
                  </m:oMathPara>
                </a14:m>
                <a:endParaRPr lang="en-US" altLang="ja-JP" sz="1400" dirty="0"/>
              </a:p>
            </p:txBody>
          </p:sp>
        </mc:Choice>
        <mc:Fallback xmlns="">
          <p:sp>
            <p:nvSpPr>
              <p:cNvPr id="57" name="テキスト ボックス 56">
                <a:extLst>
                  <a:ext uri="{FF2B5EF4-FFF2-40B4-BE49-F238E27FC236}">
                    <a16:creationId xmlns:a16="http://schemas.microsoft.com/office/drawing/2014/main" id="{E0DEFCA2-BA6C-41CA-8D6C-4C692E3030E1}"/>
                  </a:ext>
                </a:extLst>
              </p:cNvPr>
              <p:cNvSpPr txBox="1">
                <a:spLocks noRot="1" noChangeAspect="1" noMove="1" noResize="1" noEditPoints="1" noAdjustHandles="1" noChangeArrowheads="1" noChangeShapeType="1" noTextEdit="1"/>
              </p:cNvSpPr>
              <p:nvPr/>
            </p:nvSpPr>
            <p:spPr>
              <a:xfrm>
                <a:off x="2475018" y="1975404"/>
                <a:ext cx="4459182" cy="485389"/>
              </a:xfrm>
              <a:prstGeom prst="rect">
                <a:avLst/>
              </a:prstGeom>
              <a:blipFill>
                <a:blip r:embed="rId4"/>
                <a:stretch>
                  <a:fillRect t="-1250"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E776C1A-D9E2-4F81-AA91-BCA02EBF7DF8}"/>
                  </a:ext>
                </a:extLst>
              </p:cNvPr>
              <p:cNvSpPr txBox="1"/>
              <p:nvPr/>
            </p:nvSpPr>
            <p:spPr>
              <a:xfrm>
                <a:off x="1883231" y="3334357"/>
                <a:ext cx="6019798" cy="402995"/>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PD</m:t>
                          </m:r>
                        </m:e>
                        <m:sub>
                          <m:r>
                            <a:rPr lang="en-US" altLang="ja-JP" b="0" i="1" smtClean="0">
                              <a:latin typeface="Cambria Math" panose="02040503050406030204" pitchFamily="18" charset="0"/>
                              <a:ea typeface="Cambria Math" panose="02040503050406030204" pitchFamily="18" charset="0"/>
                            </a:rPr>
                            <m:t>1</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Sub>
                        </m:sub>
                      </m:sSub>
                      <m:d>
                        <m:dPr>
                          <m:begChr m:val="["/>
                          <m:endChr m:val="]"/>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e>
                      </m:d>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Sub>
                        </m:sub>
                      </m:sSub>
                      <m:d>
                        <m:dPr>
                          <m:begChr m:val="["/>
                          <m:endChr m:val="]"/>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Sub>
                        </m:sub>
                      </m:sSub>
                      <m:d>
                        <m:dPr>
                          <m:begChr m:val="["/>
                          <m:endChr m:val="]"/>
                          <m:ctrlPr>
                            <a:rPr lang="en-US" altLang="ja-JP" i="1">
                              <a:latin typeface="Cambria Math" panose="02040503050406030204" pitchFamily="18" charset="0"/>
                              <a:ea typeface="Cambria Math" panose="02040503050406030204" pitchFamily="18" charset="0"/>
                            </a:rPr>
                          </m:ctrlPr>
                        </m:dPr>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e>
                      </m:d>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+1/3</m:t>
                      </m:r>
                    </m:oMath>
                  </m:oMathPara>
                </a14:m>
                <a:endParaRPr lang="en-US" altLang="ja-JP" dirty="0"/>
              </a:p>
            </p:txBody>
          </p:sp>
        </mc:Choice>
        <mc:Fallback xmlns="">
          <p:sp>
            <p:nvSpPr>
              <p:cNvPr id="58" name="テキスト ボックス 57">
                <a:extLst>
                  <a:ext uri="{FF2B5EF4-FFF2-40B4-BE49-F238E27FC236}">
                    <a16:creationId xmlns:a16="http://schemas.microsoft.com/office/drawing/2014/main" id="{7E776C1A-D9E2-4F81-AA91-BCA02EBF7DF8}"/>
                  </a:ext>
                </a:extLst>
              </p:cNvPr>
              <p:cNvSpPr txBox="1">
                <a:spLocks noRot="1" noChangeAspect="1" noMove="1" noResize="1" noEditPoints="1" noAdjustHandles="1" noChangeArrowheads="1" noChangeShapeType="1" noTextEdit="1"/>
              </p:cNvSpPr>
              <p:nvPr/>
            </p:nvSpPr>
            <p:spPr>
              <a:xfrm>
                <a:off x="1883231" y="3334357"/>
                <a:ext cx="6019798" cy="402995"/>
              </a:xfrm>
              <a:prstGeom prst="rect">
                <a:avLst/>
              </a:prstGeom>
              <a:blipFill>
                <a:blip r:embed="rId5"/>
                <a:stretch>
                  <a:fillRect b="-60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CB97586D-497A-4898-A16F-7D107DE30039}"/>
                  </a:ext>
                </a:extLst>
              </p:cNvPr>
              <p:cNvSpPr txBox="1"/>
              <p:nvPr/>
            </p:nvSpPr>
            <p:spPr>
              <a:xfrm>
                <a:off x="223639" y="3324101"/>
                <a:ext cx="1820109" cy="400110"/>
              </a:xfrm>
              <a:prstGeom prst="rect">
                <a:avLst/>
              </a:prstGeom>
              <a:noFill/>
            </p:spPr>
            <p:txBody>
              <a:bodyPr wrap="square" rtlCol="0">
                <a:spAutoFit/>
              </a:bodyPr>
              <a:lstStyle/>
              <a:p>
                <a:pPr marL="285750" lvl="2" indent="-285750">
                  <a:buFont typeface="Wingdings" panose="05000000000000000000" pitchFamily="2" charset="2"/>
                  <a:buChar char="Ø"/>
                </a:pPr>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1</m:t>
                        </m:r>
                      </m:sub>
                    </m:sSub>
                  </m:oMath>
                </a14:m>
                <a:r>
                  <a:rPr lang="ja-JP" altLang="en-US" sz="2000" dirty="0"/>
                  <a:t>と</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𝑦</m:t>
                    </m:r>
                  </m:oMath>
                </a14:m>
                <a:r>
                  <a:rPr lang="ja-JP" altLang="en-US" sz="2000" dirty="0"/>
                  <a:t>の関係</a:t>
                </a:r>
                <a:endParaRPr lang="en-US" altLang="ja-JP" sz="2000" dirty="0"/>
              </a:p>
            </p:txBody>
          </p:sp>
        </mc:Choice>
        <mc:Fallback xmlns="">
          <p:sp>
            <p:nvSpPr>
              <p:cNvPr id="86" name="テキスト ボックス 85">
                <a:extLst>
                  <a:ext uri="{FF2B5EF4-FFF2-40B4-BE49-F238E27FC236}">
                    <a16:creationId xmlns:a16="http://schemas.microsoft.com/office/drawing/2014/main" id="{CB97586D-497A-4898-A16F-7D107DE30039}"/>
                  </a:ext>
                </a:extLst>
              </p:cNvPr>
              <p:cNvSpPr txBox="1">
                <a:spLocks noRot="1" noChangeAspect="1" noMove="1" noResize="1" noEditPoints="1" noAdjustHandles="1" noChangeArrowheads="1" noChangeShapeType="1" noTextEdit="1"/>
              </p:cNvSpPr>
              <p:nvPr/>
            </p:nvSpPr>
            <p:spPr>
              <a:xfrm>
                <a:off x="223639" y="3324101"/>
                <a:ext cx="1820109" cy="400110"/>
              </a:xfrm>
              <a:prstGeom prst="rect">
                <a:avLst/>
              </a:prstGeom>
              <a:blipFill>
                <a:blip r:embed="rId6"/>
                <a:stretch>
                  <a:fillRect l="-3020" t="-9091"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AF20B02C-02E4-45CD-8D93-CEECD1101310}"/>
                  </a:ext>
                </a:extLst>
              </p:cNvPr>
              <p:cNvSpPr txBox="1"/>
              <p:nvPr/>
            </p:nvSpPr>
            <p:spPr>
              <a:xfrm>
                <a:off x="477978" y="1993966"/>
                <a:ext cx="1564599" cy="424796"/>
              </a:xfrm>
              <a:prstGeom prst="rect">
                <a:avLst/>
              </a:prstGeom>
              <a:noFill/>
            </p:spPr>
            <p:txBody>
              <a:bodyPr wrap="square" rtlCol="0">
                <a:spAutoFit/>
              </a:bodyPr>
              <a:lstStyle/>
              <a:p>
                <a:pPr marL="0" lvl="2"/>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𝑗</m:t>
                        </m:r>
                      </m:sub>
                    </m:sSub>
                  </m:oMath>
                </a14:m>
                <a:r>
                  <a:rPr lang="ja-JP" altLang="en-US" sz="2000" dirty="0"/>
                  <a:t>と</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𝑦</m:t>
                    </m:r>
                  </m:oMath>
                </a14:m>
                <a:r>
                  <a:rPr lang="ja-JP" altLang="en-US" sz="2000" dirty="0"/>
                  <a:t>の関係</a:t>
                </a:r>
                <a:endParaRPr lang="en-US" altLang="ja-JP" sz="2000" dirty="0"/>
              </a:p>
            </p:txBody>
          </p:sp>
        </mc:Choice>
        <mc:Fallback xmlns="">
          <p:sp>
            <p:nvSpPr>
              <p:cNvPr id="88" name="テキスト ボックス 87">
                <a:extLst>
                  <a:ext uri="{FF2B5EF4-FFF2-40B4-BE49-F238E27FC236}">
                    <a16:creationId xmlns:a16="http://schemas.microsoft.com/office/drawing/2014/main" id="{AF20B02C-02E4-45CD-8D93-CEECD1101310}"/>
                  </a:ext>
                </a:extLst>
              </p:cNvPr>
              <p:cNvSpPr txBox="1">
                <a:spLocks noRot="1" noChangeAspect="1" noMove="1" noResize="1" noEditPoints="1" noAdjustHandles="1" noChangeArrowheads="1" noChangeShapeType="1" noTextEdit="1"/>
              </p:cNvSpPr>
              <p:nvPr/>
            </p:nvSpPr>
            <p:spPr>
              <a:xfrm>
                <a:off x="477978" y="1993966"/>
                <a:ext cx="1564599" cy="424796"/>
              </a:xfrm>
              <a:prstGeom prst="rect">
                <a:avLst/>
              </a:prstGeom>
              <a:blipFill>
                <a:blip r:embed="rId7"/>
                <a:stretch>
                  <a:fillRect t="-10000" b="-1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D60D6E2-2769-4C73-8DCF-0C3423DD0155}"/>
                  </a:ext>
                </a:extLst>
              </p:cNvPr>
              <p:cNvSpPr txBox="1"/>
              <p:nvPr/>
            </p:nvSpPr>
            <p:spPr>
              <a:xfrm>
                <a:off x="223639" y="4807598"/>
                <a:ext cx="1818938" cy="400110"/>
              </a:xfrm>
              <a:prstGeom prst="rect">
                <a:avLst/>
              </a:prstGeom>
              <a:noFill/>
            </p:spPr>
            <p:txBody>
              <a:bodyPr wrap="square" rtlCol="0">
                <a:spAutoFit/>
              </a:bodyPr>
              <a:lstStyle/>
              <a:p>
                <a:pPr marL="285750" lvl="2" indent="-285750">
                  <a:buFont typeface="Wingdings" panose="05000000000000000000" pitchFamily="2" charset="2"/>
                  <a:buChar char="Ø"/>
                </a:pPr>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2</m:t>
                        </m:r>
                      </m:sub>
                    </m:sSub>
                  </m:oMath>
                </a14:m>
                <a:r>
                  <a:rPr lang="ja-JP" altLang="en-US" sz="2000" dirty="0"/>
                  <a:t>と</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𝑦</m:t>
                    </m:r>
                  </m:oMath>
                </a14:m>
                <a:r>
                  <a:rPr lang="ja-JP" altLang="en-US" sz="2000" dirty="0"/>
                  <a:t>の関係</a:t>
                </a:r>
                <a:endParaRPr lang="en-US" altLang="ja-JP" sz="2000" dirty="0"/>
              </a:p>
            </p:txBody>
          </p:sp>
        </mc:Choice>
        <mc:Fallback xmlns="">
          <p:sp>
            <p:nvSpPr>
              <p:cNvPr id="23" name="テキスト ボックス 22">
                <a:extLst>
                  <a:ext uri="{FF2B5EF4-FFF2-40B4-BE49-F238E27FC236}">
                    <a16:creationId xmlns:a16="http://schemas.microsoft.com/office/drawing/2014/main" id="{ED60D6E2-2769-4C73-8DCF-0C3423DD0155}"/>
                  </a:ext>
                </a:extLst>
              </p:cNvPr>
              <p:cNvSpPr txBox="1">
                <a:spLocks noRot="1" noChangeAspect="1" noMove="1" noResize="1" noEditPoints="1" noAdjustHandles="1" noChangeArrowheads="1" noChangeShapeType="1" noTextEdit="1"/>
              </p:cNvSpPr>
              <p:nvPr/>
            </p:nvSpPr>
            <p:spPr>
              <a:xfrm>
                <a:off x="223639" y="4807598"/>
                <a:ext cx="1818938" cy="400110"/>
              </a:xfrm>
              <a:prstGeom prst="rect">
                <a:avLst/>
              </a:prstGeom>
              <a:blipFill>
                <a:blip r:embed="rId8"/>
                <a:stretch>
                  <a:fillRect l="-3020" t="-10769" b="-26154"/>
                </a:stretch>
              </a:blipFill>
            </p:spPr>
            <p:txBody>
              <a:bodyPr/>
              <a:lstStyle/>
              <a:p>
                <a:r>
                  <a:rPr lang="ja-JP" altLang="en-US">
                    <a:noFill/>
                  </a:rPr>
                  <a:t> </a:t>
                </a:r>
              </a:p>
            </p:txBody>
          </p:sp>
        </mc:Fallback>
      </mc:AlternateContent>
      <p:sp>
        <p:nvSpPr>
          <p:cNvPr id="22" name="コンテンツ プレースホルダー 1">
            <a:extLst>
              <a:ext uri="{FF2B5EF4-FFF2-40B4-BE49-F238E27FC236}">
                <a16:creationId xmlns:a16="http://schemas.microsoft.com/office/drawing/2014/main" id="{1A0FDBFF-32FA-4B39-986D-E610444F57F8}"/>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Partial Dependence Plot</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A13B73-E3A7-4855-889E-D4C51A927EDB}"/>
                  </a:ext>
                </a:extLst>
              </p:cNvPr>
              <p:cNvSpPr txBox="1"/>
              <p:nvPr/>
            </p:nvSpPr>
            <p:spPr>
              <a:xfrm>
                <a:off x="2042577" y="3856976"/>
                <a:ext cx="4891623" cy="373051"/>
              </a:xfrm>
              <a:prstGeom prst="rect">
                <a:avLst/>
              </a:prstGeom>
              <a:noFill/>
            </p:spPr>
            <p:txBody>
              <a:bodyPr wrap="square" rtlCol="0">
                <a:spAutoFit/>
              </a:bodyPr>
              <a:lstStyle/>
              <a:p>
                <a:pPr marL="0" lvl="2"/>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𝒰</m:t>
                    </m:r>
                    <m:r>
                      <a:rPr lang="en-US" altLang="ja-JP" i="1">
                        <a:latin typeface="Cambria Math" panose="02040503050406030204" pitchFamily="18" charset="0"/>
                        <a:ea typeface="Cambria Math" panose="02040503050406030204" pitchFamily="18" charset="0"/>
                      </a:rPr>
                      <m:t>(0,1)</m:t>
                    </m:r>
                  </m:oMath>
                </a14:m>
                <a:r>
                  <a:rPr lang="ja-JP" altLang="en-US" dirty="0"/>
                  <a:t>のとき、</a:t>
                </a:r>
                <a14:m>
                  <m:oMath xmlns:m="http://schemas.openxmlformats.org/officeDocument/2006/math">
                    <m:r>
                      <a:rPr lang="ja-JP" altLang="en-US" i="1">
                        <a:latin typeface="Cambria Math" panose="02040503050406030204" pitchFamily="18" charset="0"/>
                        <a:ea typeface="Cambria Math" panose="02040503050406030204" pitchFamily="18" charset="0"/>
                      </a:rPr>
                      <m:t>𝔼</m:t>
                    </m:r>
                    <m:d>
                      <m:dPr>
                        <m:begChr m:val="["/>
                        <m:endChr m:val="]"/>
                        <m:ctrlPr>
                          <a:rPr lang="en-US" altLang="ja-JP" i="1">
                            <a:latin typeface="Cambria Math" panose="02040503050406030204" pitchFamily="18" charset="0"/>
                            <a:ea typeface="Cambria Math" panose="02040503050406030204" pitchFamily="18" charset="0"/>
                          </a:rPr>
                        </m:ctrlPr>
                      </m:d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𝑥</m:t>
                            </m:r>
                          </m:e>
                          <m:sup>
                            <m:r>
                              <a:rPr lang="en-US" altLang="ja-JP" i="1">
                                <a:latin typeface="Cambria Math" panose="02040503050406030204" pitchFamily="18" charset="0"/>
                                <a:ea typeface="Cambria Math" panose="02040503050406030204" pitchFamily="18" charset="0"/>
                              </a:rPr>
                              <m:t>2</m:t>
                            </m:r>
                          </m:sup>
                        </m:sSup>
                      </m:e>
                    </m:d>
                    <m:r>
                      <a:rPr lang="en-US" altLang="ja-JP" i="1">
                        <a:latin typeface="Cambria Math" panose="02040503050406030204" pitchFamily="18" charset="0"/>
                        <a:ea typeface="Cambria Math" panose="02040503050406030204" pitchFamily="18" charset="0"/>
                      </a:rPr>
                      <m:t>=1/3</m:t>
                    </m:r>
                  </m:oMath>
                </a14:m>
                <a:r>
                  <a:rPr lang="ja-JP" altLang="en-US" dirty="0"/>
                  <a:t>を利用</a:t>
                </a:r>
                <a:endParaRPr lang="en-US" altLang="ja-JP" dirty="0"/>
              </a:p>
            </p:txBody>
          </p:sp>
        </mc:Choice>
        <mc:Fallback xmlns="">
          <p:sp>
            <p:nvSpPr>
              <p:cNvPr id="30" name="テキスト ボックス 29">
                <a:extLst>
                  <a:ext uri="{FF2B5EF4-FFF2-40B4-BE49-F238E27FC236}">
                    <a16:creationId xmlns:a16="http://schemas.microsoft.com/office/drawing/2014/main" id="{58A13B73-E3A7-4855-889E-D4C51A927EDB}"/>
                  </a:ext>
                </a:extLst>
              </p:cNvPr>
              <p:cNvSpPr txBox="1">
                <a:spLocks noRot="1" noChangeAspect="1" noMove="1" noResize="1" noEditPoints="1" noAdjustHandles="1" noChangeArrowheads="1" noChangeShapeType="1" noTextEdit="1"/>
              </p:cNvSpPr>
              <p:nvPr/>
            </p:nvSpPr>
            <p:spPr>
              <a:xfrm>
                <a:off x="2042577" y="3856976"/>
                <a:ext cx="4891623" cy="373051"/>
              </a:xfrm>
              <a:prstGeom prst="rect">
                <a:avLst/>
              </a:prstGeom>
              <a:blipFill>
                <a:blip r:embed="rId9"/>
                <a:stretch>
                  <a:fillRect t="-983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FACE7B8-3E82-41CF-B66B-8D500D31046A}"/>
                  </a:ext>
                </a:extLst>
              </p:cNvPr>
              <p:cNvSpPr txBox="1"/>
              <p:nvPr/>
            </p:nvSpPr>
            <p:spPr>
              <a:xfrm>
                <a:off x="1883231" y="4783084"/>
                <a:ext cx="6019798" cy="402995"/>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PD</m:t>
                          </m:r>
                        </m:e>
                        <m:sub>
                          <m:r>
                            <a:rPr lang="en-US" altLang="ja-JP" b="0" i="1" dirty="0" smtClean="0">
                              <a:latin typeface="Cambria Math" panose="02040503050406030204" pitchFamily="18" charset="0"/>
                            </a:rPr>
                            <m:t>2</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1</m:t>
                              </m:r>
                            </m:sub>
                          </m:sSub>
                        </m:sub>
                      </m:sSub>
                      <m:d>
                        <m:dPr>
                          <m:begChr m:val="["/>
                          <m:endChr m:val="]"/>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e>
                      </m:d>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1</m:t>
                              </m:r>
                            </m:sub>
                          </m:sSub>
                        </m:sub>
                      </m:sSub>
                      <m:d>
                        <m:dPr>
                          <m:begChr m:val="["/>
                          <m:endChr m:val="]"/>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1</m:t>
                              </m:r>
                            </m:sub>
                          </m:sSub>
                        </m:sub>
                      </m:sSub>
                      <m:d>
                        <m:dPr>
                          <m:begChr m:val="["/>
                          <m:endChr m:val="]"/>
                          <m:ctrlPr>
                            <a:rPr lang="en-US" altLang="ja-JP" i="1">
                              <a:latin typeface="Cambria Math" panose="02040503050406030204" pitchFamily="18" charset="0"/>
                              <a:ea typeface="Cambria Math" panose="02040503050406030204" pitchFamily="18" charset="0"/>
                            </a:rPr>
                          </m:ctrlPr>
                        </m:dPr>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e>
                      </m:d>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+1/2</m:t>
                      </m:r>
                    </m:oMath>
                  </m:oMathPara>
                </a14:m>
                <a:endParaRPr lang="en-US" altLang="ja-JP" dirty="0"/>
              </a:p>
            </p:txBody>
          </p:sp>
        </mc:Choice>
        <mc:Fallback xmlns="">
          <p:sp>
            <p:nvSpPr>
              <p:cNvPr id="31" name="テキスト ボックス 30">
                <a:extLst>
                  <a:ext uri="{FF2B5EF4-FFF2-40B4-BE49-F238E27FC236}">
                    <a16:creationId xmlns:a16="http://schemas.microsoft.com/office/drawing/2014/main" id="{EFACE7B8-3E82-41CF-B66B-8D500D31046A}"/>
                  </a:ext>
                </a:extLst>
              </p:cNvPr>
              <p:cNvSpPr txBox="1">
                <a:spLocks noRot="1" noChangeAspect="1" noMove="1" noResize="1" noEditPoints="1" noAdjustHandles="1" noChangeArrowheads="1" noChangeShapeType="1" noTextEdit="1"/>
              </p:cNvSpPr>
              <p:nvPr/>
            </p:nvSpPr>
            <p:spPr>
              <a:xfrm>
                <a:off x="1883231" y="4783084"/>
                <a:ext cx="6019798" cy="402995"/>
              </a:xfrm>
              <a:prstGeom prst="rect">
                <a:avLst/>
              </a:prstGeom>
              <a:blipFill>
                <a:blip r:embed="rId10"/>
                <a:stretch>
                  <a:fillRect b="-60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4CDDC16-F991-4869-8333-6ABD1E689C7B}"/>
                  </a:ext>
                </a:extLst>
              </p:cNvPr>
              <p:cNvSpPr txBox="1"/>
              <p:nvPr/>
            </p:nvSpPr>
            <p:spPr>
              <a:xfrm>
                <a:off x="2042577" y="5322549"/>
                <a:ext cx="4891623" cy="373051"/>
              </a:xfrm>
              <a:prstGeom prst="rect">
                <a:avLst/>
              </a:prstGeom>
              <a:noFill/>
            </p:spPr>
            <p:txBody>
              <a:bodyPr wrap="square" rtlCol="0">
                <a:spAutoFit/>
              </a:bodyPr>
              <a:lstStyle/>
              <a:p>
                <a:pPr marL="0" lvl="2"/>
                <a14:m>
                  <m:oMath xmlns:m="http://schemas.openxmlformats.org/officeDocument/2006/math">
                    <m:r>
                      <a:rPr lang="en-US" altLang="ja-JP" i="1" smtClean="0">
                        <a:latin typeface="Cambria Math" panose="02040503050406030204" pitchFamily="18" charset="0"/>
                        <a:ea typeface="Cambria Math" panose="02040503050406030204" pitchFamily="18" charset="0"/>
                      </a:rPr>
                      <m:t>𝑥</m:t>
                    </m:r>
                    <m:r>
                      <a:rPr lang="en-US" altLang="ja-JP"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𝒰</m:t>
                    </m:r>
                    <m:r>
                      <a:rPr lang="en-US" altLang="ja-JP" i="1">
                        <a:latin typeface="Cambria Math" panose="02040503050406030204" pitchFamily="18" charset="0"/>
                        <a:ea typeface="Cambria Math" panose="02040503050406030204" pitchFamily="18" charset="0"/>
                      </a:rPr>
                      <m:t>(0,1)</m:t>
                    </m:r>
                  </m:oMath>
                </a14:m>
                <a:r>
                  <a:rPr lang="ja-JP" altLang="en-US" dirty="0"/>
                  <a:t>のとき、</a:t>
                </a:r>
                <a14:m>
                  <m:oMath xmlns:m="http://schemas.openxmlformats.org/officeDocument/2006/math">
                    <m:r>
                      <a:rPr lang="ja-JP" altLang="en-US" i="1">
                        <a:latin typeface="Cambria Math" panose="02040503050406030204" pitchFamily="18" charset="0"/>
                        <a:ea typeface="Cambria Math" panose="02040503050406030204" pitchFamily="18" charset="0"/>
                      </a:rPr>
                      <m:t>𝔼</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i="1">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2</m:t>
                    </m:r>
                  </m:oMath>
                </a14:m>
                <a:r>
                  <a:rPr lang="ja-JP" altLang="en-US" dirty="0"/>
                  <a:t>を利用</a:t>
                </a:r>
                <a:endParaRPr lang="en-US" altLang="ja-JP" dirty="0"/>
              </a:p>
            </p:txBody>
          </p:sp>
        </mc:Choice>
        <mc:Fallback xmlns="">
          <p:sp>
            <p:nvSpPr>
              <p:cNvPr id="32" name="テキスト ボックス 31">
                <a:extLst>
                  <a:ext uri="{FF2B5EF4-FFF2-40B4-BE49-F238E27FC236}">
                    <a16:creationId xmlns:a16="http://schemas.microsoft.com/office/drawing/2014/main" id="{E4CDDC16-F991-4869-8333-6ABD1E689C7B}"/>
                  </a:ext>
                </a:extLst>
              </p:cNvPr>
              <p:cNvSpPr txBox="1">
                <a:spLocks noRot="1" noChangeAspect="1" noMove="1" noResize="1" noEditPoints="1" noAdjustHandles="1" noChangeArrowheads="1" noChangeShapeType="1" noTextEdit="1"/>
              </p:cNvSpPr>
              <p:nvPr/>
            </p:nvSpPr>
            <p:spPr>
              <a:xfrm>
                <a:off x="2042577" y="5322549"/>
                <a:ext cx="4891623" cy="373051"/>
              </a:xfrm>
              <a:prstGeom prst="rect">
                <a:avLst/>
              </a:prstGeom>
              <a:blipFill>
                <a:blip r:embed="rId11"/>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048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lang="ja-JP" altLang="en-US" dirty="0"/>
              <a:t>計算</a:t>
            </a:r>
            <a:r>
              <a:rPr kumimoji="1" lang="ja-JP" altLang="en-US" dirty="0"/>
              <a:t>例１</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17</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5660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下記ケースで</a:t>
                </a:r>
                <a:r>
                  <a:rPr lang="en-US" altLang="ja-JP" sz="2400" dirty="0"/>
                  <a:t>PD</a:t>
                </a:r>
                <a:r>
                  <a:rPr lang="ja-JP" altLang="en-US" sz="2400" dirty="0"/>
                  <a:t>を導出すると、特徴量と予測値の関係が正しく見える。</a:t>
                </a:r>
                <a:endParaRPr lang="en-US" altLang="ja-JP" sz="2400" dirty="0"/>
              </a:p>
              <a:p>
                <a:pPr lvl="1"/>
                <a:r>
                  <a:rPr lang="ja-JP" altLang="en-US" sz="2000" dirty="0"/>
                  <a:t>データセット：</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𝑦</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2</m:t>
                        </m:r>
                      </m:sub>
                      <m:sup>
                        <m:r>
                          <a:rPr lang="en-US" altLang="ja-JP" sz="2000" i="1">
                            <a:latin typeface="Cambria Math" panose="02040503050406030204" pitchFamily="18" charset="0"/>
                            <a:ea typeface="Cambria Math" panose="02040503050406030204" pitchFamily="18" charset="0"/>
                          </a:rPr>
                          <m:t>2</m:t>
                        </m:r>
                      </m:sup>
                    </m:sSub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𝜀</m:t>
                    </m:r>
                  </m:oMath>
                </a14:m>
                <a:r>
                  <a:rPr lang="ja-JP" altLang="en-US" sz="2000" dirty="0"/>
                  <a:t>（</a:t>
                </a:r>
                <a:r>
                  <a:rPr lang="en-US" altLang="ja-JP" sz="2000" dirty="0"/>
                  <a:t>10,000</a:t>
                </a:r>
                <a:r>
                  <a:rPr lang="ja-JP" altLang="en-US" sz="2000" dirty="0"/>
                  <a:t>個）</a:t>
                </a:r>
                <a:endParaRPr lang="en-US" altLang="ja-JP" sz="2000" dirty="0"/>
              </a:p>
              <a:p>
                <a:pPr lvl="1"/>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𝒰</m:t>
                    </m:r>
                    <m:r>
                      <a:rPr lang="en-US" altLang="ja-JP" sz="2000" i="1">
                        <a:latin typeface="Cambria Math" panose="02040503050406030204" pitchFamily="18" charset="0"/>
                        <a:ea typeface="Cambria Math" panose="02040503050406030204" pitchFamily="18" charset="0"/>
                      </a:rPr>
                      <m:t>(0,1)</m:t>
                    </m:r>
                  </m:oMath>
                </a14:m>
                <a:r>
                  <a:rPr lang="ja-JP" altLang="en-US" sz="1600" dirty="0"/>
                  <a:t>（一様乱数）</a:t>
                </a:r>
                <a:r>
                  <a:rPr lang="ja-JP" altLang="en-US" sz="2000" dirty="0"/>
                  <a:t>で、</a:t>
                </a:r>
                <a:r>
                  <a:rPr lang="ja-JP" altLang="en-US" sz="2000" dirty="0">
                    <a:solidFill>
                      <a:srgbClr val="FF0000"/>
                    </a:solidFill>
                  </a:rPr>
                  <a:t>相関がない</a:t>
                </a:r>
                <a:endParaRPr lang="en-US" altLang="ja-JP" sz="2000" dirty="0">
                  <a:solidFill>
                    <a:srgbClr val="FF0000"/>
                  </a:solidFill>
                </a:endParaRPr>
              </a:p>
              <a:p>
                <a:pPr lvl="1"/>
                <a14:m>
                  <m:oMath xmlns:m="http://schemas.openxmlformats.org/officeDocument/2006/math">
                    <m:r>
                      <a:rPr lang="ja-JP" altLang="en-US" sz="2000" b="0" i="1" smtClean="0">
                        <a:latin typeface="Cambria Math" panose="02040503050406030204" pitchFamily="18" charset="0"/>
                        <a:ea typeface="Cambria Math" panose="02040503050406030204" pitchFamily="18" charset="0"/>
                      </a:rPr>
                      <m:t>𝜀</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𝒩</m:t>
                    </m:r>
                    <m:r>
                      <a:rPr lang="en-US" altLang="ja-JP" sz="2000" i="1">
                        <a:latin typeface="Cambria Math" panose="02040503050406030204" pitchFamily="18" charset="0"/>
                        <a:ea typeface="Cambria Math" panose="02040503050406030204" pitchFamily="18" charset="0"/>
                      </a:rPr>
                      <m:t>(0,0.01)</m:t>
                    </m:r>
                  </m:oMath>
                </a14:m>
                <a:r>
                  <a:rPr lang="ja-JP" altLang="en-US" sz="1600" dirty="0"/>
                  <a:t>（正規乱数）</a:t>
                </a:r>
                <a:endParaRPr lang="en-US" altLang="ja-JP" sz="1400"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1566070"/>
              </a:xfrm>
              <a:prstGeom prst="rect">
                <a:avLst/>
              </a:prstGeom>
              <a:blipFill>
                <a:blip r:embed="rId3"/>
                <a:stretch>
                  <a:fillRect l="-867" t="-3516" b="-5469"/>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Partial Dependence Plot</a:t>
            </a:r>
          </a:p>
        </p:txBody>
      </p:sp>
      <p:pic>
        <p:nvPicPr>
          <p:cNvPr id="5" name="図 4" descr="グラフ が含まれている画像&#10;&#10;自動的に生成された説明">
            <a:extLst>
              <a:ext uri="{FF2B5EF4-FFF2-40B4-BE49-F238E27FC236}">
                <a16:creationId xmlns:a16="http://schemas.microsoft.com/office/drawing/2014/main" id="{151440CA-A6E5-436F-8C80-5913DFD69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9" y="2712609"/>
            <a:ext cx="3581401" cy="3462021"/>
          </a:xfrm>
          <a:prstGeom prst="rect">
            <a:avLst/>
          </a:prstGeom>
        </p:spPr>
      </p:pic>
      <p:pic>
        <p:nvPicPr>
          <p:cNvPr id="10" name="図 9" descr="ダイアグラム が含まれている画像&#10;&#10;自動的に生成された説明">
            <a:extLst>
              <a:ext uri="{FF2B5EF4-FFF2-40B4-BE49-F238E27FC236}">
                <a16:creationId xmlns:a16="http://schemas.microsoft.com/office/drawing/2014/main" id="{0200EC1A-E454-4D44-BEF3-CB247C5E1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8485" y="2712608"/>
            <a:ext cx="3581401" cy="3462021"/>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790B9EB-E111-4E36-A4A4-25699E37C42C}"/>
                  </a:ext>
                </a:extLst>
              </p:cNvPr>
              <p:cNvSpPr txBox="1"/>
              <p:nvPr/>
            </p:nvSpPr>
            <p:spPr>
              <a:xfrm>
                <a:off x="2435111" y="5012548"/>
                <a:ext cx="1799564" cy="584775"/>
              </a:xfrm>
              <a:prstGeom prst="rect">
                <a:avLst/>
              </a:prstGeom>
              <a:noFill/>
            </p:spPr>
            <p:txBody>
              <a:bodyPr wrap="square" rtlCol="0">
                <a:spAutoFit/>
              </a:bodyPr>
              <a:lstStyle/>
              <a:p>
                <a:pPr algn="ctr"/>
                <a14:m>
                  <m:oMath xmlns:m="http://schemas.openxmlformats.org/officeDocument/2006/math">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oMath>
                </a14:m>
                <a:r>
                  <a:rPr kumimoji="1" lang="ja-JP" altLang="en-US" sz="1600" dirty="0"/>
                  <a:t>と</a:t>
                </a:r>
                <a14:m>
                  <m:oMath xmlns:m="http://schemas.openxmlformats.org/officeDocument/2006/math">
                    <m:r>
                      <a:rPr lang="en-US" altLang="ja-JP" sz="1600" i="1">
                        <a:latin typeface="Cambria Math" panose="02040503050406030204" pitchFamily="18" charset="0"/>
                        <a:ea typeface="Cambria Math" panose="02040503050406030204" pitchFamily="18" charset="0"/>
                      </a:rPr>
                      <m:t>𝑦</m:t>
                    </m:r>
                  </m:oMath>
                </a14:m>
                <a:r>
                  <a:rPr kumimoji="1" lang="ja-JP" altLang="en-US" sz="1600" dirty="0"/>
                  <a:t>の線型関係が現れている</a:t>
                </a:r>
              </a:p>
            </p:txBody>
          </p:sp>
        </mc:Choice>
        <mc:Fallback xmlns="">
          <p:sp>
            <p:nvSpPr>
              <p:cNvPr id="12" name="テキスト ボックス 11">
                <a:extLst>
                  <a:ext uri="{FF2B5EF4-FFF2-40B4-BE49-F238E27FC236}">
                    <a16:creationId xmlns:a16="http://schemas.microsoft.com/office/drawing/2014/main" id="{3790B9EB-E111-4E36-A4A4-25699E37C42C}"/>
                  </a:ext>
                </a:extLst>
              </p:cNvPr>
              <p:cNvSpPr txBox="1">
                <a:spLocks noRot="1" noChangeAspect="1" noMove="1" noResize="1" noEditPoints="1" noAdjustHandles="1" noChangeArrowheads="1" noChangeShapeType="1" noTextEdit="1"/>
              </p:cNvSpPr>
              <p:nvPr/>
            </p:nvSpPr>
            <p:spPr>
              <a:xfrm>
                <a:off x="2435111" y="5012548"/>
                <a:ext cx="1799564" cy="584775"/>
              </a:xfrm>
              <a:prstGeom prst="rect">
                <a:avLst/>
              </a:prstGeom>
              <a:blipFill>
                <a:blip r:embed="rId6"/>
                <a:stretch>
                  <a:fillRect t="-3125" r="-338"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10F6A0F-7A5A-4BDA-9062-3241DCF416BD}"/>
                  </a:ext>
                </a:extLst>
              </p:cNvPr>
              <p:cNvSpPr txBox="1"/>
              <p:nvPr/>
            </p:nvSpPr>
            <p:spPr>
              <a:xfrm>
                <a:off x="6568412" y="5012548"/>
                <a:ext cx="1842773" cy="584775"/>
              </a:xfrm>
              <a:prstGeom prst="rect">
                <a:avLst/>
              </a:prstGeom>
              <a:noFill/>
            </p:spPr>
            <p:txBody>
              <a:bodyPr wrap="square" rtlCol="0">
                <a:spAutoFit/>
              </a:bodyPr>
              <a:lstStyle/>
              <a:p>
                <a:pPr algn="ctr"/>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oMath>
                </a14:m>
                <a:r>
                  <a:rPr lang="ja-JP" altLang="en-US" sz="1600" dirty="0"/>
                  <a:t>と</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𝑦</m:t>
                    </m:r>
                  </m:oMath>
                </a14:m>
                <a:r>
                  <a:rPr kumimoji="1" lang="ja-JP" altLang="en-US" sz="1600" dirty="0"/>
                  <a:t>の</a:t>
                </a:r>
                <a:r>
                  <a:rPr kumimoji="1" lang="en-US" altLang="ja-JP" sz="1600" dirty="0"/>
                  <a:t>2</a:t>
                </a:r>
                <a:r>
                  <a:rPr kumimoji="1" lang="ja-JP" altLang="en-US" sz="1600" dirty="0"/>
                  <a:t>次関数の関係が現れている</a:t>
                </a:r>
              </a:p>
            </p:txBody>
          </p:sp>
        </mc:Choice>
        <mc:Fallback xmlns="">
          <p:sp>
            <p:nvSpPr>
              <p:cNvPr id="13" name="テキスト ボックス 12">
                <a:extLst>
                  <a:ext uri="{FF2B5EF4-FFF2-40B4-BE49-F238E27FC236}">
                    <a16:creationId xmlns:a16="http://schemas.microsoft.com/office/drawing/2014/main" id="{610F6A0F-7A5A-4BDA-9062-3241DCF416BD}"/>
                  </a:ext>
                </a:extLst>
              </p:cNvPr>
              <p:cNvSpPr txBox="1">
                <a:spLocks noRot="1" noChangeAspect="1" noMove="1" noResize="1" noEditPoints="1" noAdjustHandles="1" noChangeArrowheads="1" noChangeShapeType="1" noTextEdit="1"/>
              </p:cNvSpPr>
              <p:nvPr/>
            </p:nvSpPr>
            <p:spPr>
              <a:xfrm>
                <a:off x="6568412" y="5012548"/>
                <a:ext cx="1842773" cy="584775"/>
              </a:xfrm>
              <a:prstGeom prst="rect">
                <a:avLst/>
              </a:prstGeom>
              <a:blipFill>
                <a:blip r:embed="rId7"/>
                <a:stretch>
                  <a:fillRect t="-3125"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E36DC5A-A9A4-467B-B37B-65439BD44A34}"/>
                  </a:ext>
                </a:extLst>
              </p:cNvPr>
              <p:cNvSpPr txBox="1"/>
              <p:nvPr/>
            </p:nvSpPr>
            <p:spPr>
              <a:xfrm>
                <a:off x="2435111" y="2897310"/>
                <a:ext cx="658286"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PD</m:t>
                          </m:r>
                        </m:e>
                        <m:sub>
                          <m:r>
                            <a:rPr lang="en-US" altLang="ja-JP" b="0" i="1" dirty="0" smtClean="0">
                              <a:latin typeface="Cambria Math" panose="02040503050406030204" pitchFamily="18" charset="0"/>
                            </a:rPr>
                            <m:t>1</m:t>
                          </m:r>
                        </m:sub>
                      </m:sSub>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4E36DC5A-A9A4-467B-B37B-65439BD44A34}"/>
                  </a:ext>
                </a:extLst>
              </p:cNvPr>
              <p:cNvSpPr txBox="1">
                <a:spLocks noRot="1" noChangeAspect="1" noMove="1" noResize="1" noEditPoints="1" noAdjustHandles="1" noChangeArrowheads="1" noChangeShapeType="1" noTextEdit="1"/>
              </p:cNvSpPr>
              <p:nvPr/>
            </p:nvSpPr>
            <p:spPr>
              <a:xfrm>
                <a:off x="2435111" y="2897310"/>
                <a:ext cx="658286" cy="37118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5647FBB-FCC3-4AD0-896C-AE4BC1A668D7}"/>
                  </a:ext>
                </a:extLst>
              </p:cNvPr>
              <p:cNvSpPr txBox="1"/>
              <p:nvPr/>
            </p:nvSpPr>
            <p:spPr>
              <a:xfrm>
                <a:off x="6508574" y="2897310"/>
                <a:ext cx="592617"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PD</m:t>
                          </m:r>
                        </m:e>
                        <m:sub>
                          <m:r>
                            <a:rPr lang="en-US" altLang="ja-JP" b="0" i="1" dirty="0" smtClean="0">
                              <a:latin typeface="Cambria Math" panose="02040503050406030204" pitchFamily="18" charset="0"/>
                            </a:rPr>
                            <m:t>2</m:t>
                          </m:r>
                        </m:sub>
                      </m:sSub>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45647FBB-FCC3-4AD0-896C-AE4BC1A668D7}"/>
                  </a:ext>
                </a:extLst>
              </p:cNvPr>
              <p:cNvSpPr txBox="1">
                <a:spLocks noRot="1" noChangeAspect="1" noMove="1" noResize="1" noEditPoints="1" noAdjustHandles="1" noChangeArrowheads="1" noChangeShapeType="1" noTextEdit="1"/>
              </p:cNvSpPr>
              <p:nvPr/>
            </p:nvSpPr>
            <p:spPr>
              <a:xfrm>
                <a:off x="6508574" y="2897310"/>
                <a:ext cx="592617" cy="371185"/>
              </a:xfrm>
              <a:prstGeom prst="rect">
                <a:avLst/>
              </a:prstGeom>
              <a:blipFill>
                <a:blip r:embed="rId9"/>
                <a:stretch>
                  <a:fillRect l="-61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吹き出し: 角を丸めた四角形 15">
                <a:extLst>
                  <a:ext uri="{FF2B5EF4-FFF2-40B4-BE49-F238E27FC236}">
                    <a16:creationId xmlns:a16="http://schemas.microsoft.com/office/drawing/2014/main" id="{FBFAA45C-5DFC-436C-B866-335AD1B542BF}"/>
                  </a:ext>
                </a:extLst>
              </p:cNvPr>
              <p:cNvSpPr/>
              <p:nvPr/>
            </p:nvSpPr>
            <p:spPr>
              <a:xfrm>
                <a:off x="-6672" y="6050820"/>
                <a:ext cx="1537342" cy="594204"/>
              </a:xfrm>
              <a:prstGeom prst="wedgeRoundRectCallout">
                <a:avLst>
                  <a:gd name="adj1" fmla="val 30513"/>
                  <a:gd name="adj2" fmla="val -8112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i="1">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𝒰</m:t>
                    </m:r>
                    <m:r>
                      <a:rPr lang="en-US" altLang="ja-JP" sz="1400" i="1">
                        <a:latin typeface="Cambria Math" panose="02040503050406030204" pitchFamily="18" charset="0"/>
                        <a:ea typeface="Cambria Math" panose="02040503050406030204" pitchFamily="18" charset="0"/>
                      </a:rPr>
                      <m:t>(0,1)</m:t>
                    </m:r>
                  </m:oMath>
                </a14:m>
                <a:r>
                  <a:rPr lang="ja-JP" altLang="en-US" sz="1400" dirty="0"/>
                  <a:t>のとき</a:t>
                </a:r>
                <a14:m>
                  <m:oMath xmlns:m="http://schemas.openxmlformats.org/officeDocument/2006/math">
                    <m:r>
                      <a:rPr lang="ja-JP" altLang="en-US" sz="1400" i="1">
                        <a:latin typeface="Cambria Math" panose="02040503050406030204" pitchFamily="18" charset="0"/>
                        <a:ea typeface="Cambria Math" panose="02040503050406030204" pitchFamily="18" charset="0"/>
                      </a:rPr>
                      <m:t>𝔼</m:t>
                    </m:r>
                    <m:d>
                      <m:dPr>
                        <m:begChr m:val="["/>
                        <m:endChr m:val="]"/>
                        <m:ctrlPr>
                          <a:rPr lang="en-US" altLang="ja-JP" sz="1400" i="1">
                            <a:latin typeface="Cambria Math" panose="02040503050406030204" pitchFamily="18" charset="0"/>
                            <a:ea typeface="Cambria Math" panose="02040503050406030204" pitchFamily="18" charset="0"/>
                          </a:rPr>
                        </m:ctrlPr>
                      </m:dPr>
                      <m:e>
                        <m:sSup>
                          <m:sSupPr>
                            <m:ctrlPr>
                              <a:rPr lang="en-US" altLang="ja-JP" sz="1400" i="1" smtClean="0">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=1/3</m:t>
                    </m:r>
                  </m:oMath>
                </a14:m>
                <a:endParaRPr lang="en-US" altLang="ja-JP" sz="1400" dirty="0"/>
              </a:p>
            </p:txBody>
          </p:sp>
        </mc:Choice>
        <mc:Fallback xmlns="">
          <p:sp>
            <p:nvSpPr>
              <p:cNvPr id="16" name="吹き出し: 角を丸めた四角形 15">
                <a:extLst>
                  <a:ext uri="{FF2B5EF4-FFF2-40B4-BE49-F238E27FC236}">
                    <a16:creationId xmlns:a16="http://schemas.microsoft.com/office/drawing/2014/main" id="{FBFAA45C-5DFC-436C-B866-335AD1B542BF}"/>
                  </a:ext>
                </a:extLst>
              </p:cNvPr>
              <p:cNvSpPr>
                <a:spLocks noRot="1" noChangeAspect="1" noMove="1" noResize="1" noEditPoints="1" noAdjustHandles="1" noChangeArrowheads="1" noChangeShapeType="1" noTextEdit="1"/>
              </p:cNvSpPr>
              <p:nvPr/>
            </p:nvSpPr>
            <p:spPr>
              <a:xfrm>
                <a:off x="-6672" y="6050820"/>
                <a:ext cx="1537342" cy="594204"/>
              </a:xfrm>
              <a:prstGeom prst="wedgeRoundRectCallout">
                <a:avLst>
                  <a:gd name="adj1" fmla="val 30513"/>
                  <a:gd name="adj2" fmla="val -81122"/>
                  <a:gd name="adj3" fmla="val 16667"/>
                </a:avLst>
              </a:prstGeom>
              <a:blipFill>
                <a:blip r:embed="rId10"/>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吹き出し: 角を丸めた四角形 16">
                <a:extLst>
                  <a:ext uri="{FF2B5EF4-FFF2-40B4-BE49-F238E27FC236}">
                    <a16:creationId xmlns:a16="http://schemas.microsoft.com/office/drawing/2014/main" id="{E81B67C0-ED05-4148-A7C2-46A88487F4A2}"/>
                  </a:ext>
                </a:extLst>
              </p:cNvPr>
              <p:cNvSpPr/>
              <p:nvPr/>
            </p:nvSpPr>
            <p:spPr>
              <a:xfrm>
                <a:off x="3890877" y="6050820"/>
                <a:ext cx="1537342" cy="594204"/>
              </a:xfrm>
              <a:prstGeom prst="wedgeRoundRectCallout">
                <a:avLst>
                  <a:gd name="adj1" fmla="val 30513"/>
                  <a:gd name="adj2" fmla="val -8112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i="1" smtClean="0">
                        <a:latin typeface="Cambria Math" panose="02040503050406030204" pitchFamily="18" charset="0"/>
                        <a:ea typeface="Cambria Math" panose="02040503050406030204" pitchFamily="18" charset="0"/>
                      </a:rPr>
                      <m:t>𝑥</m:t>
                    </m:r>
                    <m:r>
                      <a:rPr lang="en-US" altLang="ja-JP" sz="1400"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𝒰</m:t>
                    </m:r>
                    <m:r>
                      <a:rPr lang="en-US" altLang="ja-JP" sz="1400" i="1">
                        <a:latin typeface="Cambria Math" panose="02040503050406030204" pitchFamily="18" charset="0"/>
                        <a:ea typeface="Cambria Math" panose="02040503050406030204" pitchFamily="18" charset="0"/>
                      </a:rPr>
                      <m:t>(0,1)</m:t>
                    </m:r>
                  </m:oMath>
                </a14:m>
                <a:r>
                  <a:rPr lang="ja-JP" altLang="en-US" sz="1400" dirty="0"/>
                  <a:t>のとき</a:t>
                </a:r>
                <a14:m>
                  <m:oMath xmlns:m="http://schemas.openxmlformats.org/officeDocument/2006/math">
                    <m:r>
                      <a:rPr lang="ja-JP" altLang="en-US" sz="1400" i="1">
                        <a:latin typeface="Cambria Math" panose="02040503050406030204" pitchFamily="18" charset="0"/>
                        <a:ea typeface="Cambria Math" panose="02040503050406030204" pitchFamily="18" charset="0"/>
                      </a:rPr>
                      <m:t>𝔼</m:t>
                    </m:r>
                    <m:d>
                      <m:dPr>
                        <m:begChr m:val="["/>
                        <m:endChr m:val="]"/>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e>
                    </m:d>
                    <m:r>
                      <a:rPr lang="en-US" altLang="ja-JP" sz="1400" i="1">
                        <a:latin typeface="Cambria Math" panose="02040503050406030204" pitchFamily="18" charset="0"/>
                        <a:ea typeface="Cambria Math" panose="02040503050406030204" pitchFamily="18" charset="0"/>
                      </a:rPr>
                      <m:t>=1/</m:t>
                    </m:r>
                    <m:r>
                      <a:rPr lang="en-US" altLang="ja-JP" sz="1400" b="0" i="1" smtClean="0">
                        <a:latin typeface="Cambria Math" panose="02040503050406030204" pitchFamily="18" charset="0"/>
                        <a:ea typeface="Cambria Math" panose="02040503050406030204" pitchFamily="18" charset="0"/>
                      </a:rPr>
                      <m:t>2</m:t>
                    </m:r>
                  </m:oMath>
                </a14:m>
                <a:endParaRPr lang="en-US" altLang="ja-JP" sz="1400" dirty="0"/>
              </a:p>
            </p:txBody>
          </p:sp>
        </mc:Choice>
        <mc:Fallback xmlns="">
          <p:sp>
            <p:nvSpPr>
              <p:cNvPr id="17" name="吹き出し: 角を丸めた四角形 16">
                <a:extLst>
                  <a:ext uri="{FF2B5EF4-FFF2-40B4-BE49-F238E27FC236}">
                    <a16:creationId xmlns:a16="http://schemas.microsoft.com/office/drawing/2014/main" id="{E81B67C0-ED05-4148-A7C2-46A88487F4A2}"/>
                  </a:ext>
                </a:extLst>
              </p:cNvPr>
              <p:cNvSpPr>
                <a:spLocks noRot="1" noChangeAspect="1" noMove="1" noResize="1" noEditPoints="1" noAdjustHandles="1" noChangeArrowheads="1" noChangeShapeType="1" noTextEdit="1"/>
              </p:cNvSpPr>
              <p:nvPr/>
            </p:nvSpPr>
            <p:spPr>
              <a:xfrm>
                <a:off x="3890877" y="6050820"/>
                <a:ext cx="1537342" cy="594204"/>
              </a:xfrm>
              <a:prstGeom prst="wedgeRoundRectCallout">
                <a:avLst>
                  <a:gd name="adj1" fmla="val 30513"/>
                  <a:gd name="adj2" fmla="val -81122"/>
                  <a:gd name="adj3" fmla="val 16667"/>
                </a:avLst>
              </a:prstGeom>
              <a:blipFill>
                <a:blip r:embed="rId11"/>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吹き出し: 角を丸めた四角形 17">
                <a:extLst>
                  <a:ext uri="{FF2B5EF4-FFF2-40B4-BE49-F238E27FC236}">
                    <a16:creationId xmlns:a16="http://schemas.microsoft.com/office/drawing/2014/main" id="{7776C8DC-A6B6-442B-8336-8162DD89755D}"/>
                  </a:ext>
                </a:extLst>
              </p:cNvPr>
              <p:cNvSpPr/>
              <p:nvPr/>
            </p:nvSpPr>
            <p:spPr>
              <a:xfrm>
                <a:off x="185030" y="2426710"/>
                <a:ext cx="1969180" cy="300253"/>
              </a:xfrm>
              <a:prstGeom prst="wedgeRoundRectCallout">
                <a:avLst>
                  <a:gd name="adj1" fmla="val 30707"/>
                  <a:gd name="adj2" fmla="val 8903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theory</a:t>
                </a:r>
                <a:r>
                  <a:rPr lang="ja-JP" altLang="en-US" sz="1400" dirty="0"/>
                  <a:t>は</a:t>
                </a:r>
                <a14:m>
                  <m:oMath xmlns:m="http://schemas.openxmlformats.org/officeDocument/2006/math">
                    <m:r>
                      <a:rPr lang="ja-JP" altLang="en-US" sz="1400" b="0" i="1" smtClean="0">
                        <a:latin typeface="Cambria Math" panose="02040503050406030204" pitchFamily="18" charset="0"/>
                        <a:ea typeface="Cambria Math" panose="02040503050406030204" pitchFamily="18" charset="0"/>
                      </a:rPr>
                      <m:t>𝜀</m:t>
                    </m:r>
                    <m:r>
                      <a:rPr lang="en-US" altLang="ja-JP" sz="1400" b="0" i="1" smtClean="0">
                        <a:latin typeface="Cambria Math" panose="02040503050406030204" pitchFamily="18" charset="0"/>
                        <a:ea typeface="Cambria Math" panose="02040503050406030204" pitchFamily="18" charset="0"/>
                      </a:rPr>
                      <m:t>=0</m:t>
                    </m:r>
                  </m:oMath>
                </a14:m>
                <a:r>
                  <a:rPr lang="ja-JP" altLang="en-US" sz="1400" dirty="0"/>
                  <a:t>としたもの</a:t>
                </a:r>
                <a:endParaRPr lang="en-US" altLang="ja-JP" sz="1400" dirty="0"/>
              </a:p>
            </p:txBody>
          </p:sp>
        </mc:Choice>
        <mc:Fallback xmlns="">
          <p:sp>
            <p:nvSpPr>
              <p:cNvPr id="18" name="吹き出し: 角を丸めた四角形 17">
                <a:extLst>
                  <a:ext uri="{FF2B5EF4-FFF2-40B4-BE49-F238E27FC236}">
                    <a16:creationId xmlns:a16="http://schemas.microsoft.com/office/drawing/2014/main" id="{7776C8DC-A6B6-442B-8336-8162DD89755D}"/>
                  </a:ext>
                </a:extLst>
              </p:cNvPr>
              <p:cNvSpPr>
                <a:spLocks noRot="1" noChangeAspect="1" noMove="1" noResize="1" noEditPoints="1" noAdjustHandles="1" noChangeArrowheads="1" noChangeShapeType="1" noTextEdit="1"/>
              </p:cNvSpPr>
              <p:nvPr/>
            </p:nvSpPr>
            <p:spPr>
              <a:xfrm>
                <a:off x="185030" y="2426710"/>
                <a:ext cx="1969180" cy="300253"/>
              </a:xfrm>
              <a:prstGeom prst="wedgeRoundRectCallout">
                <a:avLst>
                  <a:gd name="adj1" fmla="val 30707"/>
                  <a:gd name="adj2" fmla="val 89032"/>
                  <a:gd name="adj3" fmla="val 16667"/>
                </a:avLst>
              </a:prstGeom>
              <a:blipFill>
                <a:blip r:embed="rId12"/>
                <a:stretch>
                  <a:fillRect t="-2899"/>
                </a:stretch>
              </a:blipFill>
              <a:ln>
                <a:noFill/>
              </a:ln>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FEAEB60-4BFD-409D-A524-29E6E15B9BD7}"/>
              </a:ext>
            </a:extLst>
          </p:cNvPr>
          <p:cNvSpPr txBox="1"/>
          <p:nvPr/>
        </p:nvSpPr>
        <p:spPr>
          <a:xfrm>
            <a:off x="2696271" y="2381807"/>
            <a:ext cx="3926553" cy="369332"/>
          </a:xfrm>
          <a:prstGeom prst="rect">
            <a:avLst/>
          </a:prstGeom>
          <a:noFill/>
        </p:spPr>
        <p:txBody>
          <a:bodyPr wrap="square" rtlCol="0">
            <a:spAutoFit/>
          </a:bodyPr>
          <a:lstStyle/>
          <a:p>
            <a:pPr algn="ctr"/>
            <a:r>
              <a:rPr lang="en-US" altLang="ja-JP" dirty="0"/>
              <a:t>Random Forest</a:t>
            </a:r>
            <a:r>
              <a:rPr lang="ja-JP" altLang="en-US" dirty="0"/>
              <a:t>で学習したモデルの</a:t>
            </a:r>
            <a:r>
              <a:rPr lang="en-US" altLang="ja-JP" dirty="0"/>
              <a:t>PD</a:t>
            </a:r>
            <a:endParaRPr kumimoji="1" lang="ja-JP" altLang="en-US" dirty="0"/>
          </a:p>
        </p:txBody>
      </p:sp>
    </p:spTree>
    <p:extLst>
      <p:ext uri="{BB962C8B-B14F-4D97-AF65-F5344CB8AC3E}">
        <p14:creationId xmlns:p14="http://schemas.microsoft.com/office/powerpoint/2010/main" val="157528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10;&#10;自動的に生成された説明">
            <a:extLst>
              <a:ext uri="{FF2B5EF4-FFF2-40B4-BE49-F238E27FC236}">
                <a16:creationId xmlns:a16="http://schemas.microsoft.com/office/drawing/2014/main" id="{11BF66FB-3F98-4BC3-9162-80879564F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441" y="2712607"/>
            <a:ext cx="3581402" cy="3462022"/>
          </a:xfrm>
          <a:prstGeom prst="rect">
            <a:avLst/>
          </a:prstGeom>
        </p:spPr>
      </p:pic>
      <p:pic>
        <p:nvPicPr>
          <p:cNvPr id="19" name="図 18" descr="グラフ, 折れ線グラフ&#10;&#10;自動的に生成された説明">
            <a:extLst>
              <a:ext uri="{FF2B5EF4-FFF2-40B4-BE49-F238E27FC236}">
                <a16:creationId xmlns:a16="http://schemas.microsoft.com/office/drawing/2014/main" id="{7283EBFE-6EBC-4CAD-A413-A0836B19C7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8" y="2712608"/>
            <a:ext cx="3581401" cy="3462021"/>
          </a:xfrm>
          <a:prstGeom prst="rect">
            <a:avLst/>
          </a:prstGeom>
        </p:spPr>
      </p:pic>
      <p:sp>
        <p:nvSpPr>
          <p:cNvPr id="2" name="タイトル 1"/>
          <p:cNvSpPr>
            <a:spLocks noGrp="1"/>
          </p:cNvSpPr>
          <p:nvPr>
            <p:ph type="title"/>
          </p:nvPr>
        </p:nvSpPr>
        <p:spPr>
          <a:xfrm>
            <a:off x="223641" y="239134"/>
            <a:ext cx="8463160" cy="483454"/>
          </a:xfrm>
        </p:spPr>
        <p:txBody>
          <a:bodyPr/>
          <a:lstStyle/>
          <a:p>
            <a:r>
              <a:rPr lang="ja-JP" altLang="en-US" dirty="0"/>
              <a:t>計算</a:t>
            </a:r>
            <a:r>
              <a:rPr kumimoji="1" lang="ja-JP" altLang="en-US" dirty="0"/>
              <a:t>例２</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18</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5660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下記ケースで</a:t>
                </a:r>
                <a:r>
                  <a:rPr lang="en-US" altLang="ja-JP" sz="2400" dirty="0"/>
                  <a:t>PD</a:t>
                </a:r>
                <a:r>
                  <a:rPr lang="ja-JP" altLang="en-US" sz="2400" dirty="0"/>
                  <a:t>を導出すると、特徴量と予測値の関係が崩れて見える。</a:t>
                </a:r>
                <a:endParaRPr lang="en-US" altLang="ja-JP" sz="2400" dirty="0"/>
              </a:p>
              <a:p>
                <a:pPr lvl="1"/>
                <a:r>
                  <a:rPr lang="ja-JP" altLang="en-US" sz="2000" dirty="0"/>
                  <a:t>データセット：</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𝑦</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2</m:t>
                        </m:r>
                      </m:sub>
                      <m:sup>
                        <m:r>
                          <a:rPr lang="en-US" altLang="ja-JP" sz="2000" i="1">
                            <a:latin typeface="Cambria Math" panose="02040503050406030204" pitchFamily="18" charset="0"/>
                            <a:ea typeface="Cambria Math" panose="02040503050406030204" pitchFamily="18" charset="0"/>
                          </a:rPr>
                          <m:t>2</m:t>
                        </m:r>
                      </m:sup>
                    </m:sSub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𝜀</m:t>
                    </m:r>
                  </m:oMath>
                </a14:m>
                <a:r>
                  <a:rPr lang="ja-JP" altLang="en-US" sz="2000" dirty="0"/>
                  <a:t>（</a:t>
                </a:r>
                <a:r>
                  <a:rPr lang="en-US" altLang="ja-JP" sz="2000" dirty="0"/>
                  <a:t>10,000</a:t>
                </a:r>
                <a:r>
                  <a:rPr lang="ja-JP" altLang="en-US" sz="2000" dirty="0"/>
                  <a:t>個）</a:t>
                </a:r>
                <a:endParaRPr lang="en-US" altLang="ja-JP" sz="2000" dirty="0"/>
              </a:p>
              <a:p>
                <a:pPr lvl="1"/>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𝒰</m:t>
                    </m:r>
                    <m:r>
                      <a:rPr lang="en-US" altLang="ja-JP" sz="2000" i="1">
                        <a:latin typeface="Cambria Math" panose="02040503050406030204" pitchFamily="18" charset="0"/>
                        <a:ea typeface="Cambria Math" panose="02040503050406030204" pitchFamily="18" charset="0"/>
                      </a:rPr>
                      <m:t>(0,1)</m:t>
                    </m:r>
                  </m:oMath>
                </a14:m>
                <a:r>
                  <a:rPr lang="ja-JP" altLang="en-US" sz="1600" dirty="0"/>
                  <a:t>（一様乱数）</a:t>
                </a:r>
                <a:r>
                  <a:rPr lang="ja-JP" altLang="en-US" sz="2000" dirty="0"/>
                  <a:t>で、</a:t>
                </a:r>
                <a:r>
                  <a:rPr lang="ja-JP" altLang="en-US" sz="2000" dirty="0">
                    <a:solidFill>
                      <a:srgbClr val="FF0000"/>
                    </a:solidFill>
                  </a:rPr>
                  <a:t>相関が高い</a:t>
                </a:r>
                <a:r>
                  <a:rPr lang="ja-JP" altLang="en-US" sz="1800" dirty="0"/>
                  <a:t>（相関係数</a:t>
                </a:r>
                <a:r>
                  <a:rPr lang="en-US" altLang="ja-JP" sz="1800" dirty="0"/>
                  <a:t>0.99</a:t>
                </a:r>
                <a:r>
                  <a:rPr lang="ja-JP" altLang="en-US" sz="1800" dirty="0"/>
                  <a:t>）</a:t>
                </a:r>
                <a:endParaRPr lang="en-US" altLang="ja-JP" sz="2000" dirty="0"/>
              </a:p>
              <a:p>
                <a:pPr lvl="1"/>
                <a14:m>
                  <m:oMath xmlns:m="http://schemas.openxmlformats.org/officeDocument/2006/math">
                    <m:r>
                      <a:rPr lang="ja-JP" altLang="en-US" sz="2000" b="0" i="1" smtClean="0">
                        <a:latin typeface="Cambria Math" panose="02040503050406030204" pitchFamily="18" charset="0"/>
                        <a:ea typeface="Cambria Math" panose="02040503050406030204" pitchFamily="18" charset="0"/>
                      </a:rPr>
                      <m:t>𝜀</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𝒩</m:t>
                    </m:r>
                    <m:r>
                      <a:rPr lang="en-US" altLang="ja-JP" sz="2000" i="1">
                        <a:latin typeface="Cambria Math" panose="02040503050406030204" pitchFamily="18" charset="0"/>
                        <a:ea typeface="Cambria Math" panose="02040503050406030204" pitchFamily="18" charset="0"/>
                      </a:rPr>
                      <m:t>(0,0.01)</m:t>
                    </m:r>
                  </m:oMath>
                </a14:m>
                <a:r>
                  <a:rPr lang="ja-JP" altLang="en-US" sz="1600" dirty="0"/>
                  <a:t>（正規乱数）</a:t>
                </a:r>
                <a:endParaRPr lang="en-US" altLang="ja-JP" sz="1400"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1566070"/>
              </a:xfrm>
              <a:prstGeom prst="rect">
                <a:avLst/>
              </a:prstGeom>
              <a:blipFill>
                <a:blip r:embed="rId5"/>
                <a:stretch>
                  <a:fillRect l="-867" t="-3516" r="-1333" b="-5469"/>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Partial Dependence Plot</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E36DC5A-A9A4-467B-B37B-65439BD44A34}"/>
                  </a:ext>
                </a:extLst>
              </p:cNvPr>
              <p:cNvSpPr txBox="1"/>
              <p:nvPr/>
            </p:nvSpPr>
            <p:spPr>
              <a:xfrm>
                <a:off x="2435111" y="2897310"/>
                <a:ext cx="658286"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PD</m:t>
                          </m:r>
                        </m:e>
                        <m:sub>
                          <m:r>
                            <a:rPr lang="en-US" altLang="ja-JP" b="0" i="1" dirty="0" smtClean="0">
                              <a:latin typeface="Cambria Math" panose="02040503050406030204" pitchFamily="18" charset="0"/>
                            </a:rPr>
                            <m:t>1</m:t>
                          </m:r>
                        </m:sub>
                      </m:sSub>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4E36DC5A-A9A4-467B-B37B-65439BD44A34}"/>
                  </a:ext>
                </a:extLst>
              </p:cNvPr>
              <p:cNvSpPr txBox="1">
                <a:spLocks noRot="1" noChangeAspect="1" noMove="1" noResize="1" noEditPoints="1" noAdjustHandles="1" noChangeArrowheads="1" noChangeShapeType="1" noTextEdit="1"/>
              </p:cNvSpPr>
              <p:nvPr/>
            </p:nvSpPr>
            <p:spPr>
              <a:xfrm>
                <a:off x="2435111" y="2897310"/>
                <a:ext cx="658286" cy="37118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5647FBB-FCC3-4AD0-896C-AE4BC1A668D7}"/>
                  </a:ext>
                </a:extLst>
              </p:cNvPr>
              <p:cNvSpPr txBox="1"/>
              <p:nvPr/>
            </p:nvSpPr>
            <p:spPr>
              <a:xfrm>
                <a:off x="6472899" y="2897310"/>
                <a:ext cx="658286"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PD</m:t>
                          </m:r>
                        </m:e>
                        <m:sub>
                          <m:r>
                            <a:rPr lang="en-US" altLang="ja-JP" b="0" i="1" dirty="0" smtClean="0">
                              <a:latin typeface="Cambria Math" panose="02040503050406030204" pitchFamily="18" charset="0"/>
                            </a:rPr>
                            <m:t>2</m:t>
                          </m:r>
                        </m:sub>
                      </m:sSub>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45647FBB-FCC3-4AD0-896C-AE4BC1A668D7}"/>
                  </a:ext>
                </a:extLst>
              </p:cNvPr>
              <p:cNvSpPr txBox="1">
                <a:spLocks noRot="1" noChangeAspect="1" noMove="1" noResize="1" noEditPoints="1" noAdjustHandles="1" noChangeArrowheads="1" noChangeShapeType="1" noTextEdit="1"/>
              </p:cNvSpPr>
              <p:nvPr/>
            </p:nvSpPr>
            <p:spPr>
              <a:xfrm>
                <a:off x="6472899" y="2897310"/>
                <a:ext cx="658286" cy="37118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吹き出し: 角を丸めた四角形 17">
                <a:extLst>
                  <a:ext uri="{FF2B5EF4-FFF2-40B4-BE49-F238E27FC236}">
                    <a16:creationId xmlns:a16="http://schemas.microsoft.com/office/drawing/2014/main" id="{7776C8DC-A6B6-442B-8336-8162DD89755D}"/>
                  </a:ext>
                </a:extLst>
              </p:cNvPr>
              <p:cNvSpPr/>
              <p:nvPr/>
            </p:nvSpPr>
            <p:spPr>
              <a:xfrm>
                <a:off x="185030" y="2426710"/>
                <a:ext cx="1969180" cy="300253"/>
              </a:xfrm>
              <a:prstGeom prst="wedgeRoundRectCallout">
                <a:avLst>
                  <a:gd name="adj1" fmla="val 30707"/>
                  <a:gd name="adj2" fmla="val 8903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theory</a:t>
                </a:r>
                <a:r>
                  <a:rPr lang="ja-JP" altLang="en-US" sz="1400" dirty="0"/>
                  <a:t>は</a:t>
                </a:r>
                <a14:m>
                  <m:oMath xmlns:m="http://schemas.openxmlformats.org/officeDocument/2006/math">
                    <m:r>
                      <a:rPr lang="ja-JP" altLang="en-US" sz="1400" b="0" i="1" smtClean="0">
                        <a:latin typeface="Cambria Math" panose="02040503050406030204" pitchFamily="18" charset="0"/>
                        <a:ea typeface="Cambria Math" panose="02040503050406030204" pitchFamily="18" charset="0"/>
                      </a:rPr>
                      <m:t>𝜀</m:t>
                    </m:r>
                    <m:r>
                      <a:rPr lang="en-US" altLang="ja-JP" sz="1400" b="0" i="1" smtClean="0">
                        <a:latin typeface="Cambria Math" panose="02040503050406030204" pitchFamily="18" charset="0"/>
                        <a:ea typeface="Cambria Math" panose="02040503050406030204" pitchFamily="18" charset="0"/>
                      </a:rPr>
                      <m:t>=0</m:t>
                    </m:r>
                  </m:oMath>
                </a14:m>
                <a:r>
                  <a:rPr lang="ja-JP" altLang="en-US" sz="1400" dirty="0"/>
                  <a:t>としたもの</a:t>
                </a:r>
                <a:endParaRPr lang="en-US" altLang="ja-JP" sz="1400" dirty="0"/>
              </a:p>
            </p:txBody>
          </p:sp>
        </mc:Choice>
        <mc:Fallback xmlns="">
          <p:sp>
            <p:nvSpPr>
              <p:cNvPr id="18" name="吹き出し: 角を丸めた四角形 17">
                <a:extLst>
                  <a:ext uri="{FF2B5EF4-FFF2-40B4-BE49-F238E27FC236}">
                    <a16:creationId xmlns:a16="http://schemas.microsoft.com/office/drawing/2014/main" id="{7776C8DC-A6B6-442B-8336-8162DD89755D}"/>
                  </a:ext>
                </a:extLst>
              </p:cNvPr>
              <p:cNvSpPr>
                <a:spLocks noRot="1" noChangeAspect="1" noMove="1" noResize="1" noEditPoints="1" noAdjustHandles="1" noChangeArrowheads="1" noChangeShapeType="1" noTextEdit="1"/>
              </p:cNvSpPr>
              <p:nvPr/>
            </p:nvSpPr>
            <p:spPr>
              <a:xfrm>
                <a:off x="185030" y="2426710"/>
                <a:ext cx="1969180" cy="300253"/>
              </a:xfrm>
              <a:prstGeom prst="wedgeRoundRectCallout">
                <a:avLst>
                  <a:gd name="adj1" fmla="val 30707"/>
                  <a:gd name="adj2" fmla="val 89032"/>
                  <a:gd name="adj3" fmla="val 16667"/>
                </a:avLst>
              </a:prstGeom>
              <a:blipFill>
                <a:blip r:embed="rId8"/>
                <a:stretch>
                  <a:fillRect t="-2899"/>
                </a:stretch>
              </a:blipFill>
              <a:ln>
                <a:noFill/>
              </a:ln>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8210FFEE-07B5-4EE3-9423-70ACFF17F991}"/>
              </a:ext>
            </a:extLst>
          </p:cNvPr>
          <p:cNvSpPr txBox="1"/>
          <p:nvPr/>
        </p:nvSpPr>
        <p:spPr>
          <a:xfrm>
            <a:off x="2696271" y="2381807"/>
            <a:ext cx="3926553" cy="369332"/>
          </a:xfrm>
          <a:prstGeom prst="rect">
            <a:avLst/>
          </a:prstGeom>
          <a:noFill/>
        </p:spPr>
        <p:txBody>
          <a:bodyPr wrap="square" rtlCol="0">
            <a:spAutoFit/>
          </a:bodyPr>
          <a:lstStyle/>
          <a:p>
            <a:pPr algn="ctr"/>
            <a:r>
              <a:rPr lang="en-US" altLang="ja-JP" dirty="0"/>
              <a:t>Random Forest</a:t>
            </a:r>
            <a:r>
              <a:rPr lang="ja-JP" altLang="en-US" dirty="0"/>
              <a:t>で学習したモデルの</a:t>
            </a:r>
            <a:r>
              <a:rPr lang="en-US" altLang="ja-JP" dirty="0"/>
              <a:t>PD</a:t>
            </a:r>
            <a:endParaRPr kumimoji="1" lang="ja-JP" altLang="en-US" dirty="0"/>
          </a:p>
        </p:txBody>
      </p:sp>
    </p:spTree>
    <p:extLst>
      <p:ext uri="{BB962C8B-B14F-4D97-AF65-F5344CB8AC3E}">
        <p14:creationId xmlns:p14="http://schemas.microsoft.com/office/powerpoint/2010/main" val="18116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黒い背景と白い文字&#10;&#10;自動的に生成された説明">
            <a:extLst>
              <a:ext uri="{FF2B5EF4-FFF2-40B4-BE49-F238E27FC236}">
                <a16:creationId xmlns:a16="http://schemas.microsoft.com/office/drawing/2014/main" id="{4124E941-76AC-487A-82B8-614214842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177" y="3030801"/>
            <a:ext cx="3414498" cy="3280797"/>
          </a:xfrm>
          <a:prstGeom prst="rect">
            <a:avLst/>
          </a:prstGeom>
        </p:spPr>
      </p:pic>
      <p:pic>
        <p:nvPicPr>
          <p:cNvPr id="9" name="図 8" descr="グラフ が含まれている画像&#10;&#10;自動的に生成された説明">
            <a:extLst>
              <a:ext uri="{FF2B5EF4-FFF2-40B4-BE49-F238E27FC236}">
                <a16:creationId xmlns:a16="http://schemas.microsoft.com/office/drawing/2014/main" id="{11402C69-00B6-4FAD-95FF-C3C690A85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052066"/>
            <a:ext cx="3414498" cy="3280797"/>
          </a:xfrm>
          <a:prstGeom prst="rect">
            <a:avLst/>
          </a:prstGeom>
        </p:spPr>
      </p:pic>
      <p:sp>
        <p:nvSpPr>
          <p:cNvPr id="2" name="タイトル 1"/>
          <p:cNvSpPr>
            <a:spLocks noGrp="1"/>
          </p:cNvSpPr>
          <p:nvPr>
            <p:ph type="title"/>
          </p:nvPr>
        </p:nvSpPr>
        <p:spPr>
          <a:xfrm>
            <a:off x="223641" y="239134"/>
            <a:ext cx="8463160" cy="483454"/>
          </a:xfrm>
        </p:spPr>
        <p:txBody>
          <a:bodyPr/>
          <a:lstStyle/>
          <a:p>
            <a:r>
              <a:rPr lang="en-US" altLang="ja-JP" dirty="0"/>
              <a:t>PD</a:t>
            </a:r>
            <a:r>
              <a:rPr lang="ja-JP" altLang="en-US" dirty="0"/>
              <a:t>の問題点</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19</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50810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400" dirty="0"/>
              <a:t>PD</a:t>
            </a:r>
            <a:r>
              <a:rPr lang="ja-JP" altLang="en-US" sz="2400" dirty="0"/>
              <a:t>は外挿問題があるとき、特徴量と予測値の関係を全く抽出できない。</a:t>
            </a:r>
            <a:endParaRPr lang="en-US" altLang="ja-JP" sz="2400" dirty="0"/>
          </a:p>
          <a:p>
            <a:pPr lvl="1"/>
            <a:r>
              <a:rPr lang="en-US" altLang="ja-JP" sz="2000" dirty="0"/>
              <a:t>PD</a:t>
            </a:r>
            <a:r>
              <a:rPr lang="ja-JP" altLang="en-US" sz="2000" dirty="0"/>
              <a:t>は対象変数をある値に固定したときの予測値の期待値</a:t>
            </a:r>
            <a:r>
              <a:rPr lang="en-US" altLang="ja-JP" sz="2000" dirty="0"/>
              <a:t>(</a:t>
            </a:r>
            <a:r>
              <a:rPr lang="ja-JP" altLang="en-US" sz="2000" dirty="0"/>
              <a:t>平均</a:t>
            </a:r>
            <a:r>
              <a:rPr lang="en-US" altLang="ja-JP" sz="2000" dirty="0"/>
              <a:t>)</a:t>
            </a:r>
            <a:r>
              <a:rPr lang="ja-JP" altLang="en-US" sz="2000" dirty="0"/>
              <a:t>をとる</a:t>
            </a:r>
            <a:endParaRPr lang="en-US" altLang="ja-JP" sz="2000" dirty="0"/>
          </a:p>
          <a:p>
            <a:pPr lvl="1"/>
            <a:r>
              <a:rPr lang="ja-JP" altLang="en-US" sz="2000" dirty="0"/>
              <a:t>相関が強いと、データが存在しない範囲における予測値の悪化影響を強く受ける</a:t>
            </a:r>
            <a:r>
              <a:rPr lang="ja-JP" altLang="en-US" sz="2000" dirty="0">
                <a:solidFill>
                  <a:srgbClr val="FF0000"/>
                </a:solidFill>
              </a:rPr>
              <a:t>（外挿）</a:t>
            </a:r>
            <a:endParaRPr lang="en-US" altLang="ja-JP" sz="2000" dirty="0">
              <a:solidFill>
                <a:srgbClr val="FF0000"/>
              </a:solidFill>
            </a:endParaRPr>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Partial Dependence Plot</a:t>
            </a:r>
          </a:p>
        </p:txBody>
      </p:sp>
      <p:sp>
        <p:nvSpPr>
          <p:cNvPr id="14" name="テキスト ボックス 13">
            <a:extLst>
              <a:ext uri="{FF2B5EF4-FFF2-40B4-BE49-F238E27FC236}">
                <a16:creationId xmlns:a16="http://schemas.microsoft.com/office/drawing/2014/main" id="{4E36DC5A-A9A4-467B-B37B-65439BD44A34}"/>
              </a:ext>
            </a:extLst>
          </p:cNvPr>
          <p:cNvSpPr txBox="1"/>
          <p:nvPr/>
        </p:nvSpPr>
        <p:spPr>
          <a:xfrm>
            <a:off x="1535778" y="2752542"/>
            <a:ext cx="2383232" cy="338554"/>
          </a:xfrm>
          <a:prstGeom prst="rect">
            <a:avLst/>
          </a:prstGeom>
          <a:noFill/>
        </p:spPr>
        <p:txBody>
          <a:bodyPr wrap="square" rtlCol="0">
            <a:spAutoFit/>
          </a:bodyPr>
          <a:lstStyle/>
          <a:p>
            <a:pPr algn="ctr"/>
            <a:r>
              <a:rPr kumimoji="1" lang="ja-JP" altLang="en-US" sz="1600" dirty="0"/>
              <a:t>計算例</a:t>
            </a:r>
            <a:r>
              <a:rPr kumimoji="1" lang="en-US" altLang="ja-JP" sz="1600" dirty="0"/>
              <a:t>A</a:t>
            </a:r>
            <a:r>
              <a:rPr kumimoji="1" lang="ja-JP" altLang="en-US" sz="1600" dirty="0"/>
              <a:t>：相関が無い</a:t>
            </a:r>
          </a:p>
        </p:txBody>
      </p:sp>
      <p:sp>
        <p:nvSpPr>
          <p:cNvPr id="19" name="テキスト ボックス 18">
            <a:extLst>
              <a:ext uri="{FF2B5EF4-FFF2-40B4-BE49-F238E27FC236}">
                <a16:creationId xmlns:a16="http://schemas.microsoft.com/office/drawing/2014/main" id="{680E8351-654A-4BD5-8A03-152593953D8E}"/>
              </a:ext>
            </a:extLst>
          </p:cNvPr>
          <p:cNvSpPr txBox="1"/>
          <p:nvPr/>
        </p:nvSpPr>
        <p:spPr>
          <a:xfrm>
            <a:off x="5239576" y="2788386"/>
            <a:ext cx="2383232" cy="338554"/>
          </a:xfrm>
          <a:prstGeom prst="rect">
            <a:avLst/>
          </a:prstGeom>
          <a:noFill/>
        </p:spPr>
        <p:txBody>
          <a:bodyPr wrap="square" rtlCol="0">
            <a:spAutoFit/>
          </a:bodyPr>
          <a:lstStyle/>
          <a:p>
            <a:pPr algn="ctr"/>
            <a:r>
              <a:rPr kumimoji="1" lang="ja-JP" altLang="en-US" sz="1600" dirty="0"/>
              <a:t>計算例</a:t>
            </a:r>
            <a:r>
              <a:rPr kumimoji="1" lang="en-US" altLang="ja-JP" sz="1600" dirty="0"/>
              <a:t>B</a:t>
            </a:r>
            <a:r>
              <a:rPr kumimoji="1" lang="ja-JP" altLang="en-US" sz="1600" dirty="0"/>
              <a:t>：相関が</a:t>
            </a:r>
            <a:r>
              <a:rPr lang="ja-JP" altLang="en-US" sz="1600" dirty="0"/>
              <a:t>強い</a:t>
            </a:r>
            <a:endParaRPr kumimoji="1" lang="ja-JP" altLang="en-US" sz="1600" dirty="0"/>
          </a:p>
        </p:txBody>
      </p:sp>
      <p:cxnSp>
        <p:nvCxnSpPr>
          <p:cNvPr id="22" name="直線コネクタ 21">
            <a:extLst>
              <a:ext uri="{FF2B5EF4-FFF2-40B4-BE49-F238E27FC236}">
                <a16:creationId xmlns:a16="http://schemas.microsoft.com/office/drawing/2014/main" id="{AC274817-C989-4167-A39E-929E9A1EACEC}"/>
              </a:ext>
            </a:extLst>
          </p:cNvPr>
          <p:cNvCxnSpPr/>
          <p:nvPr/>
        </p:nvCxnSpPr>
        <p:spPr>
          <a:xfrm flipV="1">
            <a:off x="7247106" y="3171219"/>
            <a:ext cx="0" cy="2704289"/>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20" name="吹き出し: 角を丸めた四角形 19">
            <a:extLst>
              <a:ext uri="{FF2B5EF4-FFF2-40B4-BE49-F238E27FC236}">
                <a16:creationId xmlns:a16="http://schemas.microsoft.com/office/drawing/2014/main" id="{B8C5C8A3-2D2D-4772-B2F9-046818B5AEE6}"/>
              </a:ext>
            </a:extLst>
          </p:cNvPr>
          <p:cNvSpPr/>
          <p:nvPr/>
        </p:nvSpPr>
        <p:spPr>
          <a:xfrm>
            <a:off x="7062284" y="4523363"/>
            <a:ext cx="2081716" cy="502790"/>
          </a:xfrm>
          <a:prstGeom prst="wedgeRoundRectCallout">
            <a:avLst>
              <a:gd name="adj1" fmla="val -41910"/>
              <a:gd name="adj2" fmla="val 92948"/>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この領域の予測値は悪いため、</a:t>
            </a:r>
            <a:r>
              <a:rPr lang="en-US" altLang="ja-JP" sz="1400" dirty="0"/>
              <a:t>PD</a:t>
            </a:r>
            <a:r>
              <a:rPr lang="ja-JP" altLang="en-US" sz="1400" dirty="0"/>
              <a:t>の信頼性が低い</a:t>
            </a:r>
            <a:endParaRPr lang="en-US" altLang="ja-JP" sz="1400" dirty="0"/>
          </a:p>
        </p:txBody>
      </p:sp>
      <p:sp>
        <p:nvSpPr>
          <p:cNvPr id="23" name="テキスト ボックス 22">
            <a:extLst>
              <a:ext uri="{FF2B5EF4-FFF2-40B4-BE49-F238E27FC236}">
                <a16:creationId xmlns:a16="http://schemas.microsoft.com/office/drawing/2014/main" id="{3D34D8E3-000F-4F41-9F37-3C5A9BFD30F8}"/>
              </a:ext>
            </a:extLst>
          </p:cNvPr>
          <p:cNvSpPr txBox="1"/>
          <p:nvPr/>
        </p:nvSpPr>
        <p:spPr>
          <a:xfrm>
            <a:off x="3380384" y="2504141"/>
            <a:ext cx="2383232" cy="369332"/>
          </a:xfrm>
          <a:prstGeom prst="rect">
            <a:avLst/>
          </a:prstGeom>
          <a:noFill/>
        </p:spPr>
        <p:txBody>
          <a:bodyPr wrap="square" rtlCol="0">
            <a:spAutoFit/>
          </a:bodyPr>
          <a:lstStyle/>
          <a:p>
            <a:pPr algn="ctr"/>
            <a:r>
              <a:rPr kumimoji="1" lang="ja-JP" altLang="en-US" dirty="0"/>
              <a:t>特徴量の散布図</a:t>
            </a:r>
          </a:p>
        </p:txBody>
      </p:sp>
      <p:sp>
        <p:nvSpPr>
          <p:cNvPr id="25" name="吹き出し: 角を丸めた四角形 24">
            <a:extLst>
              <a:ext uri="{FF2B5EF4-FFF2-40B4-BE49-F238E27FC236}">
                <a16:creationId xmlns:a16="http://schemas.microsoft.com/office/drawing/2014/main" id="{50197BDC-035E-4E57-BBA2-D7ED3DFFAE48}"/>
              </a:ext>
            </a:extLst>
          </p:cNvPr>
          <p:cNvSpPr/>
          <p:nvPr/>
        </p:nvSpPr>
        <p:spPr>
          <a:xfrm>
            <a:off x="4786010" y="3299537"/>
            <a:ext cx="2055258" cy="502790"/>
          </a:xfrm>
          <a:prstGeom prst="wedgeRoundRectCallout">
            <a:avLst>
              <a:gd name="adj1" fmla="val 58904"/>
              <a:gd name="adj2" fmla="val 58123"/>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この領域の予測値は良いため、</a:t>
            </a:r>
            <a:r>
              <a:rPr lang="en-US" altLang="ja-JP" sz="1400" dirty="0"/>
              <a:t>PD</a:t>
            </a:r>
            <a:r>
              <a:rPr lang="ja-JP" altLang="en-US" sz="1400" dirty="0"/>
              <a:t>の信頼性が高い</a:t>
            </a:r>
            <a:endParaRPr lang="en-US" altLang="ja-JP" sz="1400" dirty="0"/>
          </a:p>
        </p:txBody>
      </p:sp>
    </p:spTree>
    <p:extLst>
      <p:ext uri="{BB962C8B-B14F-4D97-AF65-F5344CB8AC3E}">
        <p14:creationId xmlns:p14="http://schemas.microsoft.com/office/powerpoint/2010/main" val="108244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a:t>
            </a:fld>
            <a:endParaRPr lang="ja-JP" altLang="en-US" dirty="0"/>
          </a:p>
        </p:txBody>
      </p:sp>
      <p:sp>
        <p:nvSpPr>
          <p:cNvPr id="16" name="コンテンツ プレースホルダー 2"/>
          <p:cNvSpPr>
            <a:spLocks noGrp="1"/>
          </p:cNvSpPr>
          <p:nvPr>
            <p:ph sz="quarter" idx="13"/>
          </p:nvPr>
        </p:nvSpPr>
        <p:spPr>
          <a:xfrm>
            <a:off x="0" y="850514"/>
            <a:ext cx="9143999" cy="523220"/>
          </a:xfrm>
        </p:spPr>
        <p:txBody>
          <a:bodyPr/>
          <a:lstStyle/>
          <a:p>
            <a:r>
              <a:rPr lang="ja-JP" altLang="en-US" dirty="0"/>
              <a:t>ご協力ありがとうございます</a:t>
            </a:r>
            <a:endParaRPr lang="en-US" altLang="ja-JP" dirty="0"/>
          </a:p>
        </p:txBody>
      </p:sp>
      <p:sp>
        <p:nvSpPr>
          <p:cNvPr id="6" name="タイトル 5">
            <a:extLst>
              <a:ext uri="{FF2B5EF4-FFF2-40B4-BE49-F238E27FC236}">
                <a16:creationId xmlns:a16="http://schemas.microsoft.com/office/drawing/2014/main" id="{4498D10B-2653-43BB-BC21-72F1DA4CEB1D}"/>
              </a:ext>
            </a:extLst>
          </p:cNvPr>
          <p:cNvSpPr>
            <a:spLocks noGrp="1"/>
          </p:cNvSpPr>
          <p:nvPr>
            <p:ph type="title"/>
          </p:nvPr>
        </p:nvSpPr>
        <p:spPr/>
        <p:txBody>
          <a:bodyPr/>
          <a:lstStyle/>
          <a:p>
            <a:r>
              <a:rPr lang="en-US" altLang="ja-JP" dirty="0"/>
              <a:t>MMW</a:t>
            </a:r>
            <a:endParaRPr lang="ja-JP" altLang="en-US" dirty="0"/>
          </a:p>
        </p:txBody>
      </p:sp>
      <p:pic>
        <p:nvPicPr>
          <p:cNvPr id="3" name="図 2">
            <a:extLst>
              <a:ext uri="{FF2B5EF4-FFF2-40B4-BE49-F238E27FC236}">
                <a16:creationId xmlns:a16="http://schemas.microsoft.com/office/drawing/2014/main" id="{09D70CC4-4779-4C0A-AD1C-54D36F4CBF12}"/>
              </a:ext>
            </a:extLst>
          </p:cNvPr>
          <p:cNvPicPr>
            <a:picLocks noChangeAspect="1"/>
          </p:cNvPicPr>
          <p:nvPr/>
        </p:nvPicPr>
        <p:blipFill>
          <a:blip r:embed="rId3"/>
          <a:stretch>
            <a:fillRect/>
          </a:stretch>
        </p:blipFill>
        <p:spPr>
          <a:xfrm>
            <a:off x="1760048" y="1582817"/>
            <a:ext cx="5965569" cy="4474177"/>
          </a:xfrm>
          <a:prstGeom prst="rect">
            <a:avLst/>
          </a:prstGeom>
        </p:spPr>
      </p:pic>
    </p:spTree>
    <p:extLst>
      <p:ext uri="{BB962C8B-B14F-4D97-AF65-F5344CB8AC3E}">
        <p14:creationId xmlns:p14="http://schemas.microsoft.com/office/powerpoint/2010/main" val="191754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正方形/長方形 120">
            <a:extLst>
              <a:ext uri="{FF2B5EF4-FFF2-40B4-BE49-F238E27FC236}">
                <a16:creationId xmlns:a16="http://schemas.microsoft.com/office/drawing/2014/main" id="{90ADC26E-F428-4C9E-BED1-CBCB47BC67D2}"/>
              </a:ext>
            </a:extLst>
          </p:cNvPr>
          <p:cNvSpPr/>
          <p:nvPr/>
        </p:nvSpPr>
        <p:spPr>
          <a:xfrm>
            <a:off x="5184782" y="4348708"/>
            <a:ext cx="494072" cy="1431087"/>
          </a:xfrm>
          <a:prstGeom prst="rect">
            <a:avLst/>
          </a:prstGeom>
          <a:solidFill>
            <a:schemeClr val="accent4">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510A1D5-70A2-4F98-85B3-F968CE1ABA8F}"/>
              </a:ext>
            </a:extLst>
          </p:cNvPr>
          <p:cNvSpPr/>
          <p:nvPr/>
        </p:nvSpPr>
        <p:spPr>
          <a:xfrm>
            <a:off x="4636706" y="4354029"/>
            <a:ext cx="494072" cy="1431087"/>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F88AEC65-C87F-45CD-9444-3FE78A2793E7}"/>
              </a:ext>
            </a:extLst>
          </p:cNvPr>
          <p:cNvSpPr/>
          <p:nvPr/>
        </p:nvSpPr>
        <p:spPr>
          <a:xfrm>
            <a:off x="4140585" y="4359350"/>
            <a:ext cx="494072" cy="1431087"/>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0913B7B1-0664-44F1-9DBA-678EDD84BE56}"/>
              </a:ext>
            </a:extLst>
          </p:cNvPr>
          <p:cNvSpPr/>
          <p:nvPr/>
        </p:nvSpPr>
        <p:spPr>
          <a:xfrm>
            <a:off x="7861141" y="3934554"/>
            <a:ext cx="636876" cy="1431087"/>
          </a:xfrm>
          <a:prstGeom prst="rect">
            <a:avLst/>
          </a:prstGeom>
          <a:solidFill>
            <a:schemeClr val="accent4">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E2AE314-7185-46CA-9A49-CABDC28B11D0}"/>
              </a:ext>
            </a:extLst>
          </p:cNvPr>
          <p:cNvSpPr/>
          <p:nvPr/>
        </p:nvSpPr>
        <p:spPr>
          <a:xfrm>
            <a:off x="7082395" y="3948599"/>
            <a:ext cx="636876" cy="1431087"/>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ADBBD16-1D30-438A-BA34-CD27C6DBA8B3}"/>
              </a:ext>
            </a:extLst>
          </p:cNvPr>
          <p:cNvSpPr/>
          <p:nvPr/>
        </p:nvSpPr>
        <p:spPr>
          <a:xfrm>
            <a:off x="6462659" y="3937234"/>
            <a:ext cx="636876" cy="1431087"/>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23641" y="239134"/>
            <a:ext cx="8463160" cy="483454"/>
          </a:xfrm>
        </p:spPr>
        <p:txBody>
          <a:bodyPr/>
          <a:lstStyle/>
          <a:p>
            <a:r>
              <a:rPr lang="ja-JP" altLang="en-US" dirty="0"/>
              <a:t>理論</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20</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242393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solidFill>
                      <a:srgbClr val="FF0000"/>
                    </a:solidFill>
                  </a:rPr>
                  <a:t>対象特徴量のデータが存在する範囲に限定</a:t>
                </a:r>
                <a:r>
                  <a:rPr lang="ja-JP" altLang="en-US" dirty="0"/>
                  <a:t>し、他の変数に関する条件付き分布</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𝑝</m:t>
                    </m:r>
                    <m:r>
                      <a:rPr lang="en-US" altLang="ja-JP" b="0" i="0"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oMath>
                </a14:m>
                <a:r>
                  <a:rPr lang="ja-JP" altLang="en-US" dirty="0"/>
                  <a:t>について期待値をとる。</a:t>
                </a:r>
                <a:endParaRPr lang="en-US" altLang="ja-JP" dirty="0"/>
              </a:p>
              <a:p>
                <a:pPr lvl="1"/>
                <a:r>
                  <a:rPr lang="en-US" altLang="ja-JP" dirty="0"/>
                  <a:t>PD</a:t>
                </a:r>
                <a:r>
                  <a:rPr lang="ja-JP" altLang="en-US" dirty="0"/>
                  <a:t>：他の変数に関する周辺分布</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𝑝</m:t>
                    </m:r>
                    <m:r>
                      <a:rPr lang="en-US" altLang="ja-JP" b="0" i="0"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oMath>
                </a14:m>
                <a:r>
                  <a:rPr lang="ja-JP" altLang="en-US" dirty="0"/>
                  <a:t>について期待値をとる</a:t>
                </a:r>
                <a:endParaRPr lang="en-US" altLang="ja-JP" dirty="0"/>
              </a:p>
              <a:p>
                <a:r>
                  <a:rPr lang="ja-JP" altLang="en-US" dirty="0"/>
                  <a:t>条件付き期待値の近似は、領域を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𝐾</m:t>
                    </m:r>
                  </m:oMath>
                </a14:m>
                <a:r>
                  <a:rPr lang="ja-JP" altLang="en-US" dirty="0"/>
                  <a:t>ブロックに分割し、各ブロック</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ℬ</m:t>
                    </m:r>
                    <m:r>
                      <a:rPr lang="en-US" altLang="ja-JP" sz="2800" b="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𝑘</m:t>
                    </m:r>
                    <m:r>
                      <a:rPr lang="en-US" altLang="ja-JP" sz="2800" b="0" i="1" smtClean="0">
                        <a:latin typeface="Cambria Math" panose="02040503050406030204" pitchFamily="18" charset="0"/>
                        <a:ea typeface="Cambria Math" panose="02040503050406030204" pitchFamily="18" charset="0"/>
                      </a:rPr>
                      <m:t>)</m:t>
                    </m:r>
                  </m:oMath>
                </a14:m>
                <a:r>
                  <a:rPr lang="ja-JP" altLang="en-US" dirty="0"/>
                  <a:t>に含まれるインスタンスのみを利用した予測値を使う。</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2423933"/>
              </a:xfrm>
              <a:prstGeom prst="rect">
                <a:avLst/>
              </a:prstGeom>
              <a:blipFill>
                <a:blip r:embed="rId3"/>
                <a:stretch>
                  <a:fillRect l="-1133" t="-2771" r="-3933" b="-6045"/>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Marginal Plot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2ABFDB1-F9B0-4E63-A58C-842DB7EC0A20}"/>
                  </a:ext>
                </a:extLst>
              </p:cNvPr>
              <p:cNvSpPr txBox="1"/>
              <p:nvPr/>
            </p:nvSpPr>
            <p:spPr>
              <a:xfrm>
                <a:off x="62595" y="3405025"/>
                <a:ext cx="4725225" cy="665631"/>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MP</m:t>
                          </m:r>
                        </m:e>
                        <m:sub>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a:rPr lang="en-US" altLang="ja-JP" sz="1600" i="1">
                              <a:latin typeface="Cambria Math" panose="02040503050406030204" pitchFamily="18" charset="0"/>
                              <a:ea typeface="Cambria Math" panose="02040503050406030204" pitchFamily="18" charset="0"/>
                            </a:rPr>
                            <m:t>1</m:t>
                          </m:r>
                        </m:num>
                        <m:den>
                          <m:r>
                            <a:rPr lang="en-US" altLang="ja-JP" sz="1600" i="1" smtClean="0">
                              <a:latin typeface="Cambria Math" panose="02040503050406030204" pitchFamily="18" charset="0"/>
                              <a:ea typeface="Cambria Math" panose="02040503050406030204" pitchFamily="18" charset="0"/>
                            </a:rPr>
                            <m:t>𝑁</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m:t>
                          </m:r>
                        </m:den>
                      </m:f>
                      <m:nary>
                        <m:naryPr>
                          <m:chr m:val="∑"/>
                          <m:limLoc m:val="subSup"/>
                          <m:supHide m:val="on"/>
                          <m:ctrlPr>
                            <a:rPr lang="en-US" altLang="ja-JP" sz="1600" i="1">
                              <a:latin typeface="Cambria Math" panose="02040503050406030204" pitchFamily="18" charset="0"/>
                              <a:ea typeface="Cambria Math" panose="02040503050406030204" pitchFamily="18" charset="0"/>
                            </a:rPr>
                          </m:ctrlPr>
                        </m:naryPr>
                        <m:sub>
                          <m:sSub>
                            <m:sSubPr>
                              <m:ctrlPr>
                                <a:rPr lang="en-US" altLang="ja-JP" sz="1600" i="1">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𝒙</m:t>
                              </m:r>
                            </m:e>
                            <m: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r>
                            <a:rPr lang="en-US" altLang="ja-JP" sz="1600" i="1" smtClean="0">
                              <a:latin typeface="Cambria Math" panose="02040503050406030204" pitchFamily="18" charset="0"/>
                              <a:ea typeface="Cambria Math" panose="02040503050406030204" pitchFamily="18" charset="0"/>
                            </a:rPr>
                            <m:t>ℬ</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m:t>
                          </m:r>
                        </m:sub>
                        <m:sup/>
                        <m:e>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𝑓</m:t>
                              </m:r>
                            </m:e>
                          </m:acc>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𝑗</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𝒙</m:t>
                                  </m:r>
                                </m:e>
                                <m: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𝑖</m:t>
                              </m:r>
                              <m:r>
                                <a:rPr lang="en-US" altLang="ja-JP" sz="1600" b="0" i="1" smtClean="0">
                                  <a:latin typeface="Cambria Math" panose="02040503050406030204" pitchFamily="18" charset="0"/>
                                  <a:ea typeface="Cambria Math" panose="02040503050406030204" pitchFamily="18" charset="0"/>
                                </a:rPr>
                                <m:t>)</m:t>
                              </m:r>
                            </m:e>
                          </m:d>
                        </m:e>
                      </m:nary>
                    </m:oMath>
                  </m:oMathPara>
                </a14:m>
                <a:endParaRPr lang="en-US" altLang="ja-JP" sz="1600" dirty="0"/>
              </a:p>
            </p:txBody>
          </p:sp>
        </mc:Choice>
        <mc:Fallback xmlns="">
          <p:sp>
            <p:nvSpPr>
              <p:cNvPr id="7" name="テキスト ボックス 6">
                <a:extLst>
                  <a:ext uri="{FF2B5EF4-FFF2-40B4-BE49-F238E27FC236}">
                    <a16:creationId xmlns:a16="http://schemas.microsoft.com/office/drawing/2014/main" id="{82ABFDB1-F9B0-4E63-A58C-842DB7EC0A20}"/>
                  </a:ext>
                </a:extLst>
              </p:cNvPr>
              <p:cNvSpPr txBox="1">
                <a:spLocks noRot="1" noChangeAspect="1" noMove="1" noResize="1" noEditPoints="1" noAdjustHandles="1" noChangeArrowheads="1" noChangeShapeType="1" noTextEdit="1"/>
              </p:cNvSpPr>
              <p:nvPr/>
            </p:nvSpPr>
            <p:spPr>
              <a:xfrm>
                <a:off x="62595" y="3405025"/>
                <a:ext cx="4725225" cy="6656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BC2574-BDCD-416F-B4D6-E79734BF2D66}"/>
                  </a:ext>
                </a:extLst>
              </p:cNvPr>
              <p:cNvSpPr txBox="1"/>
              <p:nvPr/>
            </p:nvSpPr>
            <p:spPr>
              <a:xfrm>
                <a:off x="-31569" y="4198639"/>
                <a:ext cx="3281559" cy="668388"/>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𝑋</m:t>
                          </m:r>
                        </m:e>
                        <m:sub>
                          <m:r>
                            <a:rPr lang="en-US" altLang="ja-JP" sz="2000" b="0" i="1" smtClean="0">
                              <a:latin typeface="Cambria Math" panose="02040503050406030204" pitchFamily="18" charset="0"/>
                              <a:ea typeface="Cambria Math" panose="02040503050406030204" pitchFamily="18" charset="0"/>
                            </a:rPr>
                            <m:t>𝑗</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−1)+</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num>
                        <m:den>
                          <m:r>
                            <a:rPr lang="en-US" altLang="ja-JP" i="1" smtClean="0">
                              <a:latin typeface="Cambria Math" panose="02040503050406030204" pitchFamily="18" charset="0"/>
                              <a:ea typeface="Cambria Math" panose="02040503050406030204" pitchFamily="18" charset="0"/>
                            </a:rPr>
                            <m:t>2</m:t>
                          </m:r>
                        </m:den>
                      </m:f>
                    </m:oMath>
                  </m:oMathPara>
                </a14:m>
                <a:endParaRPr lang="en-US" altLang="ja-JP" dirty="0"/>
              </a:p>
            </p:txBody>
          </p:sp>
        </mc:Choice>
        <mc:Fallback xmlns="">
          <p:sp>
            <p:nvSpPr>
              <p:cNvPr id="8" name="テキスト ボックス 7">
                <a:extLst>
                  <a:ext uri="{FF2B5EF4-FFF2-40B4-BE49-F238E27FC236}">
                    <a16:creationId xmlns:a16="http://schemas.microsoft.com/office/drawing/2014/main" id="{9EBC2574-BDCD-416F-B4D6-E79734BF2D66}"/>
                  </a:ext>
                </a:extLst>
              </p:cNvPr>
              <p:cNvSpPr txBox="1">
                <a:spLocks noRot="1" noChangeAspect="1" noMove="1" noResize="1" noEditPoints="1" noAdjustHandles="1" noChangeArrowheads="1" noChangeShapeType="1" noTextEdit="1"/>
              </p:cNvSpPr>
              <p:nvPr/>
            </p:nvSpPr>
            <p:spPr>
              <a:xfrm>
                <a:off x="-31569" y="4198639"/>
                <a:ext cx="3281559" cy="66838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027137E-B81C-4C97-8CE2-CD8D2C66CDA7}"/>
                  </a:ext>
                </a:extLst>
              </p:cNvPr>
              <p:cNvSpPr txBox="1"/>
              <p:nvPr/>
            </p:nvSpPr>
            <p:spPr>
              <a:xfrm>
                <a:off x="165857" y="5299502"/>
                <a:ext cx="3476910" cy="392993"/>
              </a:xfrm>
              <a:prstGeom prst="rect">
                <a:avLst/>
              </a:prstGeom>
              <a:noFill/>
            </p:spPr>
            <p:txBody>
              <a:bodyPr wrap="square" rtlCol="0">
                <a:spAutoFit/>
              </a:bodyPr>
              <a:lstStyle/>
              <a:p>
                <a:pPr marL="0" lvl="2"/>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𝑁</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dirty="0"/>
                  <a:t>：ブロック</a:t>
                </a:r>
                <a14:m>
                  <m:oMath xmlns:m="http://schemas.openxmlformats.org/officeDocument/2006/math">
                    <m:r>
                      <a:rPr lang="en-US" altLang="ja-JP" i="1">
                        <a:latin typeface="Cambria Math" panose="02040503050406030204" pitchFamily="18" charset="0"/>
                        <a:ea typeface="Cambria Math" panose="02040503050406030204" pitchFamily="18" charset="0"/>
                      </a:rPr>
                      <m:t>𝑘</m:t>
                    </m:r>
                  </m:oMath>
                </a14:m>
                <a:r>
                  <a:rPr lang="ja-JP" altLang="en-US" dirty="0"/>
                  <a:t>に含まれるデータ数</a:t>
                </a:r>
                <a:endParaRPr lang="en-US" altLang="ja-JP" dirty="0"/>
              </a:p>
            </p:txBody>
          </p:sp>
        </mc:Choice>
        <mc:Fallback xmlns="">
          <p:sp>
            <p:nvSpPr>
              <p:cNvPr id="9" name="テキスト ボックス 8">
                <a:extLst>
                  <a:ext uri="{FF2B5EF4-FFF2-40B4-BE49-F238E27FC236}">
                    <a16:creationId xmlns:a16="http://schemas.microsoft.com/office/drawing/2014/main" id="{C027137E-B81C-4C97-8CE2-CD8D2C66CDA7}"/>
                  </a:ext>
                </a:extLst>
              </p:cNvPr>
              <p:cNvSpPr txBox="1">
                <a:spLocks noRot="1" noChangeAspect="1" noMove="1" noResize="1" noEditPoints="1" noAdjustHandles="1" noChangeArrowheads="1" noChangeShapeType="1" noTextEdit="1"/>
              </p:cNvSpPr>
              <p:nvPr/>
            </p:nvSpPr>
            <p:spPr>
              <a:xfrm>
                <a:off x="165857" y="5299502"/>
                <a:ext cx="3476910" cy="392993"/>
              </a:xfrm>
              <a:prstGeom prst="rect">
                <a:avLst/>
              </a:prstGeom>
              <a:blipFill>
                <a:blip r:embed="rId6"/>
                <a:stretch>
                  <a:fillRect t="-3077" r="-1051"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CC3E268-3D54-4C38-B643-914D067E53F9}"/>
                  </a:ext>
                </a:extLst>
              </p:cNvPr>
              <p:cNvSpPr txBox="1"/>
              <p:nvPr/>
            </p:nvSpPr>
            <p:spPr>
              <a:xfrm>
                <a:off x="317849" y="4853722"/>
                <a:ext cx="2592622" cy="369332"/>
              </a:xfrm>
              <a:prstGeom prst="rect">
                <a:avLst/>
              </a:prstGeom>
              <a:noFill/>
            </p:spPr>
            <p:txBody>
              <a:bodyPr wrap="square" rtlCol="0">
                <a:spAutoFit/>
              </a:bodyPr>
              <a:lstStyle/>
              <a:p>
                <a:pPr marL="0" lvl="2"/>
                <a:r>
                  <a:rPr lang="ja-JP" altLang="en-US" dirty="0"/>
                  <a:t>（ブロック</a:t>
                </a:r>
                <a14:m>
                  <m:oMath xmlns:m="http://schemas.openxmlformats.org/officeDocument/2006/math">
                    <m:r>
                      <a:rPr lang="en-US" altLang="ja-JP" i="1">
                        <a:latin typeface="Cambria Math" panose="02040503050406030204" pitchFamily="18" charset="0"/>
                        <a:ea typeface="Cambria Math" panose="02040503050406030204" pitchFamily="18" charset="0"/>
                      </a:rPr>
                      <m:t>𝑘</m:t>
                    </m:r>
                  </m:oMath>
                </a14:m>
                <a:r>
                  <a:rPr lang="ja-JP" altLang="en-US" dirty="0"/>
                  <a:t>の中心位置）</a:t>
                </a:r>
                <a:endParaRPr lang="en-US" altLang="ja-JP" dirty="0"/>
              </a:p>
            </p:txBody>
          </p:sp>
        </mc:Choice>
        <mc:Fallback xmlns="">
          <p:sp>
            <p:nvSpPr>
              <p:cNvPr id="10" name="テキスト ボックス 9">
                <a:extLst>
                  <a:ext uri="{FF2B5EF4-FFF2-40B4-BE49-F238E27FC236}">
                    <a16:creationId xmlns:a16="http://schemas.microsoft.com/office/drawing/2014/main" id="{CCC3E268-3D54-4C38-B643-914D067E53F9}"/>
                  </a:ext>
                </a:extLst>
              </p:cNvPr>
              <p:cNvSpPr txBox="1">
                <a:spLocks noRot="1" noChangeAspect="1" noMove="1" noResize="1" noEditPoints="1" noAdjustHandles="1" noChangeArrowheads="1" noChangeShapeType="1" noTextEdit="1"/>
              </p:cNvSpPr>
              <p:nvPr/>
            </p:nvSpPr>
            <p:spPr>
              <a:xfrm>
                <a:off x="317849" y="4853722"/>
                <a:ext cx="2592622" cy="369332"/>
              </a:xfrm>
              <a:prstGeom prst="rect">
                <a:avLst/>
              </a:prstGeom>
              <a:blipFill>
                <a:blip r:embed="rId7"/>
                <a:stretch>
                  <a:fillRect l="-1882" t="-8197" b="-24590"/>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0605F79E-682D-4F01-A6BF-1D44C57F8D08}"/>
              </a:ext>
            </a:extLst>
          </p:cNvPr>
          <p:cNvCxnSpPr>
            <a:cxnSpLocks/>
          </p:cNvCxnSpPr>
          <p:nvPr/>
        </p:nvCxnSpPr>
        <p:spPr>
          <a:xfrm flipV="1">
            <a:off x="6221048" y="5347707"/>
            <a:ext cx="2673928" cy="18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C1081BB-BC02-452E-A7D3-770AA6A06C2E}"/>
              </a:ext>
            </a:extLst>
          </p:cNvPr>
          <p:cNvCxnSpPr>
            <a:cxnSpLocks/>
          </p:cNvCxnSpPr>
          <p:nvPr/>
        </p:nvCxnSpPr>
        <p:spPr>
          <a:xfrm flipV="1">
            <a:off x="6268153" y="3938281"/>
            <a:ext cx="0" cy="1577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2E0755-1955-4DC4-82D0-719B43036B42}"/>
                  </a:ext>
                </a:extLst>
              </p:cNvPr>
              <p:cNvSpPr txBox="1"/>
              <p:nvPr/>
            </p:nvSpPr>
            <p:spPr>
              <a:xfrm>
                <a:off x="5638800" y="4429775"/>
                <a:ext cx="742397" cy="391646"/>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MP</m:t>
                          </m:r>
                        </m:e>
                        <m:sub>
                          <m:r>
                            <a:rPr lang="en-US" altLang="ja-JP" i="1">
                              <a:latin typeface="Cambria Math" panose="02040503050406030204" pitchFamily="18" charset="0"/>
                              <a:ea typeface="Cambria Math" panose="02040503050406030204" pitchFamily="18" charset="0"/>
                            </a:rPr>
                            <m:t>𝑗</m:t>
                          </m:r>
                        </m:sub>
                      </m:sSub>
                    </m:oMath>
                  </m:oMathPara>
                </a14:m>
                <a:endParaRPr lang="en-US" altLang="ja-JP" sz="1600" dirty="0"/>
              </a:p>
            </p:txBody>
          </p:sp>
        </mc:Choice>
        <mc:Fallback xmlns="">
          <p:sp>
            <p:nvSpPr>
              <p:cNvPr id="13" name="テキスト ボックス 12">
                <a:extLst>
                  <a:ext uri="{FF2B5EF4-FFF2-40B4-BE49-F238E27FC236}">
                    <a16:creationId xmlns:a16="http://schemas.microsoft.com/office/drawing/2014/main" id="{282E0755-1955-4DC4-82D0-719B43036B42}"/>
                  </a:ext>
                </a:extLst>
              </p:cNvPr>
              <p:cNvSpPr txBox="1">
                <a:spLocks noRot="1" noChangeAspect="1" noMove="1" noResize="1" noEditPoints="1" noAdjustHandles="1" noChangeArrowheads="1" noChangeShapeType="1" noTextEdit="1"/>
              </p:cNvSpPr>
              <p:nvPr/>
            </p:nvSpPr>
            <p:spPr>
              <a:xfrm>
                <a:off x="5638800" y="4429775"/>
                <a:ext cx="742397" cy="391646"/>
              </a:xfrm>
              <a:prstGeom prst="rect">
                <a:avLst/>
              </a:prstGeom>
              <a:blipFill>
                <a:blip r:embed="rId8"/>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8E97C6A-9A0D-4301-913F-B0D63EFA0B66}"/>
                  </a:ext>
                </a:extLst>
              </p:cNvPr>
              <p:cNvSpPr txBox="1"/>
              <p:nvPr/>
            </p:nvSpPr>
            <p:spPr>
              <a:xfrm>
                <a:off x="8668108" y="5365641"/>
                <a:ext cx="453737" cy="424796"/>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𝑗</m:t>
                          </m:r>
                        </m:sub>
                      </m:sSub>
                    </m:oMath>
                  </m:oMathPara>
                </a14:m>
                <a:endParaRPr lang="en-US" altLang="ja-JP" dirty="0"/>
              </a:p>
            </p:txBody>
          </p:sp>
        </mc:Choice>
        <mc:Fallback xmlns="">
          <p:sp>
            <p:nvSpPr>
              <p:cNvPr id="14" name="テキスト ボックス 13">
                <a:extLst>
                  <a:ext uri="{FF2B5EF4-FFF2-40B4-BE49-F238E27FC236}">
                    <a16:creationId xmlns:a16="http://schemas.microsoft.com/office/drawing/2014/main" id="{E8E97C6A-9A0D-4301-913F-B0D63EFA0B66}"/>
                  </a:ext>
                </a:extLst>
              </p:cNvPr>
              <p:cNvSpPr txBox="1">
                <a:spLocks noRot="1" noChangeAspect="1" noMove="1" noResize="1" noEditPoints="1" noAdjustHandles="1" noChangeArrowheads="1" noChangeShapeType="1" noTextEdit="1"/>
              </p:cNvSpPr>
              <p:nvPr/>
            </p:nvSpPr>
            <p:spPr>
              <a:xfrm>
                <a:off x="8668108" y="5365641"/>
                <a:ext cx="453737" cy="424796"/>
              </a:xfrm>
              <a:prstGeom prst="rect">
                <a:avLst/>
              </a:prstGeom>
              <a:blipFill>
                <a:blip r:embed="rId9"/>
                <a:stretch>
                  <a:fillRect b="-10000"/>
                </a:stretch>
              </a:blipFill>
            </p:spPr>
            <p:txBody>
              <a:bodyPr/>
              <a:lstStyle/>
              <a:p>
                <a:r>
                  <a:rPr lang="ja-JP" altLang="en-US">
                    <a:noFill/>
                  </a:rPr>
                  <a:t> </a:t>
                </a:r>
              </a:p>
            </p:txBody>
          </p:sp>
        </mc:Fallback>
      </mc:AlternateContent>
      <p:sp>
        <p:nvSpPr>
          <p:cNvPr id="15" name="楕円 14">
            <a:extLst>
              <a:ext uri="{FF2B5EF4-FFF2-40B4-BE49-F238E27FC236}">
                <a16:creationId xmlns:a16="http://schemas.microsoft.com/office/drawing/2014/main" id="{3CCB06EB-CDE6-44ED-AC58-58F097F351C2}"/>
              </a:ext>
            </a:extLst>
          </p:cNvPr>
          <p:cNvSpPr/>
          <p:nvPr/>
        </p:nvSpPr>
        <p:spPr>
          <a:xfrm>
            <a:off x="6679358" y="4515550"/>
            <a:ext cx="155871" cy="1668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7D9F4B-D4E8-4B35-876E-5CFF3424F0A5}"/>
              </a:ext>
            </a:extLst>
          </p:cNvPr>
          <p:cNvSpPr/>
          <p:nvPr/>
        </p:nvSpPr>
        <p:spPr>
          <a:xfrm>
            <a:off x="7329468" y="4625424"/>
            <a:ext cx="155871" cy="1668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F707F17-DB41-479B-B5D5-37EEDCECC44C}"/>
              </a:ext>
            </a:extLst>
          </p:cNvPr>
          <p:cNvSpPr/>
          <p:nvPr/>
        </p:nvSpPr>
        <p:spPr>
          <a:xfrm>
            <a:off x="8098373" y="4243367"/>
            <a:ext cx="155871" cy="1668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BE7079E-FFEB-4756-AFF0-FFE99F933DAA}"/>
                  </a:ext>
                </a:extLst>
              </p:cNvPr>
              <p:cNvSpPr txBox="1"/>
              <p:nvPr/>
            </p:nvSpPr>
            <p:spPr>
              <a:xfrm>
                <a:off x="6235174" y="5378711"/>
                <a:ext cx="507740"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𝑑</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20" name="テキスト ボックス 19">
                <a:extLst>
                  <a:ext uri="{FF2B5EF4-FFF2-40B4-BE49-F238E27FC236}">
                    <a16:creationId xmlns:a16="http://schemas.microsoft.com/office/drawing/2014/main" id="{9BE7079E-FFEB-4756-AFF0-FFE99F933DAA}"/>
                  </a:ext>
                </a:extLst>
              </p:cNvPr>
              <p:cNvSpPr txBox="1">
                <a:spLocks noRot="1" noChangeAspect="1" noMove="1" noResize="1" noEditPoints="1" noAdjustHandles="1" noChangeArrowheads="1" noChangeShapeType="1" noTextEdit="1"/>
              </p:cNvSpPr>
              <p:nvPr/>
            </p:nvSpPr>
            <p:spPr>
              <a:xfrm>
                <a:off x="6235174" y="5378711"/>
                <a:ext cx="507740" cy="325089"/>
              </a:xfrm>
              <a:prstGeom prst="rect">
                <a:avLst/>
              </a:prstGeom>
              <a:blipFill>
                <a:blip r:embed="rId10"/>
                <a:stretch>
                  <a:fillRect l="-7229" r="-1205"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0478BA4-0684-4484-A64E-8EA799761576}"/>
                  </a:ext>
                </a:extLst>
              </p:cNvPr>
              <p:cNvSpPr txBox="1"/>
              <p:nvPr/>
            </p:nvSpPr>
            <p:spPr>
              <a:xfrm>
                <a:off x="6890169" y="5379304"/>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𝑑</m:t>
                          </m:r>
                        </m:e>
                        <m:sub>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10478BA4-0684-4484-A64E-8EA799761576}"/>
                  </a:ext>
                </a:extLst>
              </p:cNvPr>
              <p:cNvSpPr txBox="1">
                <a:spLocks noRot="1" noChangeAspect="1" noMove="1" noResize="1" noEditPoints="1" noAdjustHandles="1" noChangeArrowheads="1" noChangeShapeType="1" noTextEdit="1"/>
              </p:cNvSpPr>
              <p:nvPr/>
            </p:nvSpPr>
            <p:spPr>
              <a:xfrm>
                <a:off x="6890169" y="5379304"/>
                <a:ext cx="453737" cy="325089"/>
              </a:xfrm>
              <a:prstGeom prst="rect">
                <a:avLst/>
              </a:prstGeom>
              <a:blipFill>
                <a:blip r:embed="rId11"/>
                <a:stretch>
                  <a:fillRect l="-13333" r="-6667"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28BB2C9-8822-461D-9FA7-23FDED68F31E}"/>
                  </a:ext>
                </a:extLst>
              </p:cNvPr>
              <p:cNvSpPr txBox="1"/>
              <p:nvPr/>
            </p:nvSpPr>
            <p:spPr>
              <a:xfrm>
                <a:off x="6384870" y="3977550"/>
                <a:ext cx="742397" cy="325089"/>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MP</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(1)</m:t>
                      </m:r>
                    </m:oMath>
                  </m:oMathPara>
                </a14:m>
                <a:endParaRPr lang="en-US" altLang="ja-JP" sz="1200" dirty="0"/>
              </a:p>
            </p:txBody>
          </p:sp>
        </mc:Choice>
        <mc:Fallback xmlns="">
          <p:sp>
            <p:nvSpPr>
              <p:cNvPr id="26" name="テキスト ボックス 25">
                <a:extLst>
                  <a:ext uri="{FF2B5EF4-FFF2-40B4-BE49-F238E27FC236}">
                    <a16:creationId xmlns:a16="http://schemas.microsoft.com/office/drawing/2014/main" id="{928BB2C9-8822-461D-9FA7-23FDED68F31E}"/>
                  </a:ext>
                </a:extLst>
              </p:cNvPr>
              <p:cNvSpPr txBox="1">
                <a:spLocks noRot="1" noChangeAspect="1" noMove="1" noResize="1" noEditPoints="1" noAdjustHandles="1" noChangeArrowheads="1" noChangeShapeType="1" noTextEdit="1"/>
              </p:cNvSpPr>
              <p:nvPr/>
            </p:nvSpPr>
            <p:spPr>
              <a:xfrm>
                <a:off x="6384870" y="3977550"/>
                <a:ext cx="742397" cy="325089"/>
              </a:xfrm>
              <a:prstGeom prst="rect">
                <a:avLst/>
              </a:prstGeom>
              <a:blipFill>
                <a:blip r:embed="rId12"/>
                <a:stretch>
                  <a:fillRect b="-1852"/>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77451A4A-520C-4B2E-B7CE-F028F7037093}"/>
              </a:ext>
            </a:extLst>
          </p:cNvPr>
          <p:cNvCxnSpPr>
            <a:stCxn id="15" idx="0"/>
            <a:endCxn id="26" idx="2"/>
          </p:cNvCxnSpPr>
          <p:nvPr/>
        </p:nvCxnSpPr>
        <p:spPr>
          <a:xfrm flipH="1" flipV="1">
            <a:off x="6756069" y="4302639"/>
            <a:ext cx="1225" cy="212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16C2AE8-C1D6-410C-A299-0DBF56A376A8}"/>
              </a:ext>
            </a:extLst>
          </p:cNvPr>
          <p:cNvCxnSpPr>
            <a:cxnSpLocks/>
            <a:stCxn id="55" idx="2"/>
            <a:endCxn id="16" idx="0"/>
          </p:cNvCxnSpPr>
          <p:nvPr/>
        </p:nvCxnSpPr>
        <p:spPr>
          <a:xfrm flipH="1">
            <a:off x="7407404" y="4396096"/>
            <a:ext cx="26084" cy="229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4A0CF04-1188-4677-8E89-43B8FABED6A3}"/>
              </a:ext>
            </a:extLst>
          </p:cNvPr>
          <p:cNvCxnSpPr>
            <a:cxnSpLocks/>
            <a:stCxn id="19" idx="7"/>
            <a:endCxn id="57" idx="1"/>
          </p:cNvCxnSpPr>
          <p:nvPr/>
        </p:nvCxnSpPr>
        <p:spPr>
          <a:xfrm flipV="1">
            <a:off x="8231417" y="4160913"/>
            <a:ext cx="107590" cy="10688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7809130-7B0D-417F-B45D-DE35FD279804}"/>
                  </a:ext>
                </a:extLst>
              </p:cNvPr>
              <p:cNvSpPr txBox="1"/>
              <p:nvPr/>
            </p:nvSpPr>
            <p:spPr>
              <a:xfrm>
                <a:off x="7465827" y="5378711"/>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𝑑</m:t>
                          </m:r>
                        </m:e>
                        <m:sub>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6" name="テキスト ボックス 35">
                <a:extLst>
                  <a:ext uri="{FF2B5EF4-FFF2-40B4-BE49-F238E27FC236}">
                    <a16:creationId xmlns:a16="http://schemas.microsoft.com/office/drawing/2014/main" id="{B7809130-7B0D-417F-B45D-DE35FD279804}"/>
                  </a:ext>
                </a:extLst>
              </p:cNvPr>
              <p:cNvSpPr txBox="1">
                <a:spLocks noRot="1" noChangeAspect="1" noMove="1" noResize="1" noEditPoints="1" noAdjustHandles="1" noChangeArrowheads="1" noChangeShapeType="1" noTextEdit="1"/>
              </p:cNvSpPr>
              <p:nvPr/>
            </p:nvSpPr>
            <p:spPr>
              <a:xfrm>
                <a:off x="7465827" y="5378711"/>
                <a:ext cx="453737" cy="325089"/>
              </a:xfrm>
              <a:prstGeom prst="rect">
                <a:avLst/>
              </a:prstGeom>
              <a:blipFill>
                <a:blip r:embed="rId13"/>
                <a:stretch>
                  <a:fillRect l="-14865" r="-6757"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BAFAAEB-D48D-4038-A4F0-BFB693CE864E}"/>
                  </a:ext>
                </a:extLst>
              </p:cNvPr>
              <p:cNvSpPr txBox="1"/>
              <p:nvPr/>
            </p:nvSpPr>
            <p:spPr>
              <a:xfrm>
                <a:off x="8214371" y="5378711"/>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𝑑</m:t>
                          </m:r>
                        </m:e>
                        <m:sub>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𝐾</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7" name="テキスト ボックス 36">
                <a:extLst>
                  <a:ext uri="{FF2B5EF4-FFF2-40B4-BE49-F238E27FC236}">
                    <a16:creationId xmlns:a16="http://schemas.microsoft.com/office/drawing/2014/main" id="{3BAFAAEB-D48D-4038-A4F0-BFB693CE864E}"/>
                  </a:ext>
                </a:extLst>
              </p:cNvPr>
              <p:cNvSpPr txBox="1">
                <a:spLocks noRot="1" noChangeAspect="1" noMove="1" noResize="1" noEditPoints="1" noAdjustHandles="1" noChangeArrowheads="1" noChangeShapeType="1" noTextEdit="1"/>
              </p:cNvSpPr>
              <p:nvPr/>
            </p:nvSpPr>
            <p:spPr>
              <a:xfrm>
                <a:off x="8214371" y="5378711"/>
                <a:ext cx="453737" cy="325089"/>
              </a:xfrm>
              <a:prstGeom prst="rect">
                <a:avLst/>
              </a:prstGeom>
              <a:blipFill>
                <a:blip r:embed="rId14"/>
                <a:stretch>
                  <a:fillRect l="-17568" r="-10811"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AD10CC92-C568-44D9-992E-2460C67FBB16}"/>
                  </a:ext>
                </a:extLst>
              </p:cNvPr>
              <p:cNvSpPr txBox="1"/>
              <p:nvPr/>
            </p:nvSpPr>
            <p:spPr>
              <a:xfrm>
                <a:off x="6505183" y="5062346"/>
                <a:ext cx="507740"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𝑋</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41" name="テキスト ボックス 40">
                <a:extLst>
                  <a:ext uri="{FF2B5EF4-FFF2-40B4-BE49-F238E27FC236}">
                    <a16:creationId xmlns:a16="http://schemas.microsoft.com/office/drawing/2014/main" id="{AD10CC92-C568-44D9-992E-2460C67FBB16}"/>
                  </a:ext>
                </a:extLst>
              </p:cNvPr>
              <p:cNvSpPr txBox="1">
                <a:spLocks noRot="1" noChangeAspect="1" noMove="1" noResize="1" noEditPoints="1" noAdjustHandles="1" noChangeArrowheads="1" noChangeShapeType="1" noTextEdit="1"/>
              </p:cNvSpPr>
              <p:nvPr/>
            </p:nvSpPr>
            <p:spPr>
              <a:xfrm>
                <a:off x="6505183" y="5062346"/>
                <a:ext cx="507740" cy="325089"/>
              </a:xfrm>
              <a:prstGeom prst="rect">
                <a:avLst/>
              </a:prstGeom>
              <a:blipFill>
                <a:blip r:embed="rId15"/>
                <a:stretch>
                  <a:fillRect l="-7229" r="-2410"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3F1BFE39-61FF-4F6E-AF44-9130A6434DC7}"/>
                  </a:ext>
                </a:extLst>
              </p:cNvPr>
              <p:cNvSpPr txBox="1"/>
              <p:nvPr/>
            </p:nvSpPr>
            <p:spPr>
              <a:xfrm>
                <a:off x="7157985" y="5062346"/>
                <a:ext cx="507740"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𝑋</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4" name="テキスト ボックス 43">
                <a:extLst>
                  <a:ext uri="{FF2B5EF4-FFF2-40B4-BE49-F238E27FC236}">
                    <a16:creationId xmlns:a16="http://schemas.microsoft.com/office/drawing/2014/main" id="{3F1BFE39-61FF-4F6E-AF44-9130A6434DC7}"/>
                  </a:ext>
                </a:extLst>
              </p:cNvPr>
              <p:cNvSpPr txBox="1">
                <a:spLocks noRot="1" noChangeAspect="1" noMove="1" noResize="1" noEditPoints="1" noAdjustHandles="1" noChangeArrowheads="1" noChangeShapeType="1" noTextEdit="1"/>
              </p:cNvSpPr>
              <p:nvPr/>
            </p:nvSpPr>
            <p:spPr>
              <a:xfrm>
                <a:off x="7157985" y="5062346"/>
                <a:ext cx="507740" cy="325089"/>
              </a:xfrm>
              <a:prstGeom prst="rect">
                <a:avLst/>
              </a:prstGeom>
              <a:blipFill>
                <a:blip r:embed="rId16"/>
                <a:stretch>
                  <a:fillRect l="-7143" r="-1190"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4E681ED9-7E84-4420-9CC8-9DBDE16BF37E}"/>
                  </a:ext>
                </a:extLst>
              </p:cNvPr>
              <p:cNvSpPr txBox="1"/>
              <p:nvPr/>
            </p:nvSpPr>
            <p:spPr>
              <a:xfrm>
                <a:off x="7919564" y="5062346"/>
                <a:ext cx="507740"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𝑋</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𝐾</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45" name="テキスト ボックス 44">
                <a:extLst>
                  <a:ext uri="{FF2B5EF4-FFF2-40B4-BE49-F238E27FC236}">
                    <a16:creationId xmlns:a16="http://schemas.microsoft.com/office/drawing/2014/main" id="{4E681ED9-7E84-4420-9CC8-9DBDE16BF37E}"/>
                  </a:ext>
                </a:extLst>
              </p:cNvPr>
              <p:cNvSpPr txBox="1">
                <a:spLocks noRot="1" noChangeAspect="1" noMove="1" noResize="1" noEditPoints="1" noAdjustHandles="1" noChangeArrowheads="1" noChangeShapeType="1" noTextEdit="1"/>
              </p:cNvSpPr>
              <p:nvPr/>
            </p:nvSpPr>
            <p:spPr>
              <a:xfrm>
                <a:off x="7919564" y="5062346"/>
                <a:ext cx="507740" cy="325089"/>
              </a:xfrm>
              <a:prstGeom prst="rect">
                <a:avLst/>
              </a:prstGeom>
              <a:blipFill>
                <a:blip r:embed="rId17"/>
                <a:stretch>
                  <a:fillRect l="-9639" r="-4819"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A908A16-923B-4889-9453-4CF5CEB67C34}"/>
                  </a:ext>
                </a:extLst>
              </p:cNvPr>
              <p:cNvSpPr txBox="1"/>
              <p:nvPr/>
            </p:nvSpPr>
            <p:spPr>
              <a:xfrm>
                <a:off x="7062289" y="4071007"/>
                <a:ext cx="742397" cy="325089"/>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MP</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(2)</m:t>
                      </m:r>
                    </m:oMath>
                  </m:oMathPara>
                </a14:m>
                <a:endParaRPr lang="en-US" altLang="ja-JP" sz="1200" dirty="0"/>
              </a:p>
            </p:txBody>
          </p:sp>
        </mc:Choice>
        <mc:Fallback xmlns="">
          <p:sp>
            <p:nvSpPr>
              <p:cNvPr id="55" name="テキスト ボックス 54">
                <a:extLst>
                  <a:ext uri="{FF2B5EF4-FFF2-40B4-BE49-F238E27FC236}">
                    <a16:creationId xmlns:a16="http://schemas.microsoft.com/office/drawing/2014/main" id="{5A908A16-923B-4889-9453-4CF5CEB67C34}"/>
                  </a:ext>
                </a:extLst>
              </p:cNvPr>
              <p:cNvSpPr txBox="1">
                <a:spLocks noRot="1" noChangeAspect="1" noMove="1" noResize="1" noEditPoints="1" noAdjustHandles="1" noChangeArrowheads="1" noChangeShapeType="1" noTextEdit="1"/>
              </p:cNvSpPr>
              <p:nvPr/>
            </p:nvSpPr>
            <p:spPr>
              <a:xfrm>
                <a:off x="7062289" y="4071007"/>
                <a:ext cx="742397" cy="325089"/>
              </a:xfrm>
              <a:prstGeom prst="rect">
                <a:avLst/>
              </a:prstGeom>
              <a:blipFill>
                <a:blip r:embed="rId18"/>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4B7BE91E-7A68-4567-811A-7C25D7DE1C71}"/>
                  </a:ext>
                </a:extLst>
              </p:cNvPr>
              <p:cNvSpPr txBox="1"/>
              <p:nvPr/>
            </p:nvSpPr>
            <p:spPr>
              <a:xfrm>
                <a:off x="8339007" y="3998368"/>
                <a:ext cx="735720" cy="325089"/>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m:rPr>
                              <m:nor/>
                            </m:rPr>
                            <a:rPr lang="en-US" altLang="ja-JP" sz="1400" dirty="0"/>
                            <m:t>MP</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𝐾</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200" dirty="0"/>
              </a:p>
            </p:txBody>
          </p:sp>
        </mc:Choice>
        <mc:Fallback xmlns="">
          <p:sp>
            <p:nvSpPr>
              <p:cNvPr id="57" name="テキスト ボックス 56">
                <a:extLst>
                  <a:ext uri="{FF2B5EF4-FFF2-40B4-BE49-F238E27FC236}">
                    <a16:creationId xmlns:a16="http://schemas.microsoft.com/office/drawing/2014/main" id="{4B7BE91E-7A68-4567-811A-7C25D7DE1C71}"/>
                  </a:ext>
                </a:extLst>
              </p:cNvPr>
              <p:cNvSpPr txBox="1">
                <a:spLocks noRot="1" noChangeAspect="1" noMove="1" noResize="1" noEditPoints="1" noAdjustHandles="1" noChangeArrowheads="1" noChangeShapeType="1" noTextEdit="1"/>
              </p:cNvSpPr>
              <p:nvPr/>
            </p:nvSpPr>
            <p:spPr>
              <a:xfrm>
                <a:off x="8339007" y="3998368"/>
                <a:ext cx="735720" cy="325089"/>
              </a:xfrm>
              <a:prstGeom prst="rect">
                <a:avLst/>
              </a:prstGeom>
              <a:blipFill>
                <a:blip r:embed="rId19"/>
                <a:stretch>
                  <a:fillRect r="-4132" b="-3774"/>
                </a:stretch>
              </a:blipFill>
            </p:spPr>
            <p:txBody>
              <a:bodyPr/>
              <a:lstStyle/>
              <a:p>
                <a:r>
                  <a:rPr lang="ja-JP" altLang="en-US">
                    <a:noFill/>
                  </a:rPr>
                  <a:t> </a:t>
                </a:r>
              </a:p>
            </p:txBody>
          </p:sp>
        </mc:Fallback>
      </mc:AlternateContent>
      <p:cxnSp>
        <p:nvCxnSpPr>
          <p:cNvPr id="60" name="直線コネクタ 59">
            <a:extLst>
              <a:ext uri="{FF2B5EF4-FFF2-40B4-BE49-F238E27FC236}">
                <a16:creationId xmlns:a16="http://schemas.microsoft.com/office/drawing/2014/main" id="{2CB9A82A-E604-4865-9DA0-D5EE35EA26D4}"/>
              </a:ext>
            </a:extLst>
          </p:cNvPr>
          <p:cNvCxnSpPr>
            <a:cxnSpLocks/>
            <a:stCxn id="41" idx="0"/>
            <a:endCxn id="15" idx="4"/>
          </p:cNvCxnSpPr>
          <p:nvPr/>
        </p:nvCxnSpPr>
        <p:spPr>
          <a:xfrm flipH="1" flipV="1">
            <a:off x="6757294" y="4682370"/>
            <a:ext cx="1759" cy="379976"/>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14D97823-59DD-453A-91A7-096BC1747088}"/>
              </a:ext>
            </a:extLst>
          </p:cNvPr>
          <p:cNvCxnSpPr>
            <a:cxnSpLocks/>
            <a:stCxn id="44" idx="0"/>
            <a:endCxn id="16" idx="4"/>
          </p:cNvCxnSpPr>
          <p:nvPr/>
        </p:nvCxnSpPr>
        <p:spPr>
          <a:xfrm flipH="1" flipV="1">
            <a:off x="7407404" y="4792244"/>
            <a:ext cx="4451" cy="270102"/>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A485728-8E71-4CA5-A9D6-10D31AFFC52F}"/>
              </a:ext>
            </a:extLst>
          </p:cNvPr>
          <p:cNvCxnSpPr>
            <a:cxnSpLocks/>
            <a:stCxn id="45" idx="0"/>
            <a:endCxn id="19" idx="4"/>
          </p:cNvCxnSpPr>
          <p:nvPr/>
        </p:nvCxnSpPr>
        <p:spPr>
          <a:xfrm flipV="1">
            <a:off x="8173434" y="4410187"/>
            <a:ext cx="2875" cy="652159"/>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7B659E1E-2149-4C41-A1AD-81998D416251}"/>
                  </a:ext>
                </a:extLst>
              </p:cNvPr>
              <p:cNvSpPr txBox="1"/>
              <p:nvPr/>
            </p:nvSpPr>
            <p:spPr>
              <a:xfrm>
                <a:off x="6392536" y="3669888"/>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1</m:t>
                    </m:r>
                  </m:oMath>
                </a14:m>
                <a:endParaRPr lang="en-US" altLang="ja-JP" sz="1200" dirty="0"/>
              </a:p>
            </p:txBody>
          </p:sp>
        </mc:Choice>
        <mc:Fallback xmlns="">
          <p:sp>
            <p:nvSpPr>
              <p:cNvPr id="92" name="テキスト ボックス 91">
                <a:extLst>
                  <a:ext uri="{FF2B5EF4-FFF2-40B4-BE49-F238E27FC236}">
                    <a16:creationId xmlns:a16="http://schemas.microsoft.com/office/drawing/2014/main" id="{7B659E1E-2149-4C41-A1AD-81998D416251}"/>
                  </a:ext>
                </a:extLst>
              </p:cNvPr>
              <p:cNvSpPr txBox="1">
                <a:spLocks noRot="1" noChangeAspect="1" noMove="1" noResize="1" noEditPoints="1" noAdjustHandles="1" noChangeArrowheads="1" noChangeShapeType="1" noTextEdit="1"/>
              </p:cNvSpPr>
              <p:nvPr/>
            </p:nvSpPr>
            <p:spPr>
              <a:xfrm>
                <a:off x="6392536" y="3669888"/>
                <a:ext cx="742397" cy="276999"/>
              </a:xfrm>
              <a:prstGeom prst="rect">
                <a:avLst/>
              </a:prstGeom>
              <a:blipFill>
                <a:blip r:embed="rId20"/>
                <a:stretch>
                  <a:fillRect t="-2222"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68227193-A22A-4D4C-A0D7-A559860FE825}"/>
                  </a:ext>
                </a:extLst>
              </p:cNvPr>
              <p:cNvSpPr txBox="1"/>
              <p:nvPr/>
            </p:nvSpPr>
            <p:spPr>
              <a:xfrm>
                <a:off x="7036204" y="3675884"/>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rPr>
                      <m:t>2</m:t>
                    </m:r>
                  </m:oMath>
                </a14:m>
                <a:endParaRPr lang="en-US" altLang="ja-JP" sz="1200" dirty="0"/>
              </a:p>
            </p:txBody>
          </p:sp>
        </mc:Choice>
        <mc:Fallback xmlns="">
          <p:sp>
            <p:nvSpPr>
              <p:cNvPr id="102" name="テキスト ボックス 101">
                <a:extLst>
                  <a:ext uri="{FF2B5EF4-FFF2-40B4-BE49-F238E27FC236}">
                    <a16:creationId xmlns:a16="http://schemas.microsoft.com/office/drawing/2014/main" id="{68227193-A22A-4D4C-A0D7-A559860FE825}"/>
                  </a:ext>
                </a:extLst>
              </p:cNvPr>
              <p:cNvSpPr txBox="1">
                <a:spLocks noRot="1" noChangeAspect="1" noMove="1" noResize="1" noEditPoints="1" noAdjustHandles="1" noChangeArrowheads="1" noChangeShapeType="1" noTextEdit="1"/>
              </p:cNvSpPr>
              <p:nvPr/>
            </p:nvSpPr>
            <p:spPr>
              <a:xfrm>
                <a:off x="7036204" y="3675884"/>
                <a:ext cx="742397" cy="276999"/>
              </a:xfrm>
              <a:prstGeom prst="rect">
                <a:avLst/>
              </a:prstGeom>
              <a:blipFill>
                <a:blip r:embed="rId21"/>
                <a:stretch>
                  <a:fillRect t="-2222"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00F5C8A7-AAB3-4A7B-AE61-E0F65981A44C}"/>
                  </a:ext>
                </a:extLst>
              </p:cNvPr>
              <p:cNvSpPr txBox="1"/>
              <p:nvPr/>
            </p:nvSpPr>
            <p:spPr>
              <a:xfrm>
                <a:off x="7802235" y="3673462"/>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rPr>
                      <m:t>𝐾</m:t>
                    </m:r>
                  </m:oMath>
                </a14:m>
                <a:endParaRPr lang="en-US" altLang="ja-JP" sz="1200" dirty="0"/>
              </a:p>
            </p:txBody>
          </p:sp>
        </mc:Choice>
        <mc:Fallback xmlns="">
          <p:sp>
            <p:nvSpPr>
              <p:cNvPr id="103" name="テキスト ボックス 102">
                <a:extLst>
                  <a:ext uri="{FF2B5EF4-FFF2-40B4-BE49-F238E27FC236}">
                    <a16:creationId xmlns:a16="http://schemas.microsoft.com/office/drawing/2014/main" id="{00F5C8A7-AAB3-4A7B-AE61-E0F65981A44C}"/>
                  </a:ext>
                </a:extLst>
              </p:cNvPr>
              <p:cNvSpPr txBox="1">
                <a:spLocks noRot="1" noChangeAspect="1" noMove="1" noResize="1" noEditPoints="1" noAdjustHandles="1" noChangeArrowheads="1" noChangeShapeType="1" noTextEdit="1"/>
              </p:cNvSpPr>
              <p:nvPr/>
            </p:nvSpPr>
            <p:spPr>
              <a:xfrm>
                <a:off x="7802235" y="3673462"/>
                <a:ext cx="742397" cy="276999"/>
              </a:xfrm>
              <a:prstGeom prst="rect">
                <a:avLst/>
              </a:prstGeom>
              <a:blipFill>
                <a:blip r:embed="rId22"/>
                <a:stretch>
                  <a:fillRect t="-4444" b="-15556"/>
                </a:stretch>
              </a:blipFill>
            </p:spPr>
            <p:txBody>
              <a:bodyPr/>
              <a:lstStyle/>
              <a:p>
                <a:r>
                  <a:rPr lang="ja-JP" altLang="en-US">
                    <a:noFill/>
                  </a:rPr>
                  <a:t> </a:t>
                </a:r>
              </a:p>
            </p:txBody>
          </p:sp>
        </mc:Fallback>
      </mc:AlternateContent>
      <p:cxnSp>
        <p:nvCxnSpPr>
          <p:cNvPr id="104" name="直線矢印コネクタ 103">
            <a:extLst>
              <a:ext uri="{FF2B5EF4-FFF2-40B4-BE49-F238E27FC236}">
                <a16:creationId xmlns:a16="http://schemas.microsoft.com/office/drawing/2014/main" id="{11761FCD-7230-4A36-84C7-B8C8CAFB0AF5}"/>
              </a:ext>
            </a:extLst>
          </p:cNvPr>
          <p:cNvCxnSpPr>
            <a:cxnSpLocks/>
          </p:cNvCxnSpPr>
          <p:nvPr/>
        </p:nvCxnSpPr>
        <p:spPr>
          <a:xfrm>
            <a:off x="3993959" y="5779794"/>
            <a:ext cx="18353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6E5CC896-6DF2-49EC-9911-E65A1C87EBFD}"/>
              </a:ext>
            </a:extLst>
          </p:cNvPr>
          <p:cNvCxnSpPr>
            <a:cxnSpLocks/>
          </p:cNvCxnSpPr>
          <p:nvPr/>
        </p:nvCxnSpPr>
        <p:spPr>
          <a:xfrm flipV="1">
            <a:off x="4124192" y="4351388"/>
            <a:ext cx="0" cy="1577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BDE4A346-A894-481B-B3F3-201C7D2127DE}"/>
                  </a:ext>
                </a:extLst>
              </p:cNvPr>
              <p:cNvSpPr txBox="1"/>
              <p:nvPr/>
            </p:nvSpPr>
            <p:spPr>
              <a:xfrm>
                <a:off x="5743864" y="5657447"/>
                <a:ext cx="467696" cy="424796"/>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𝑗</m:t>
                          </m:r>
                        </m:sub>
                      </m:sSub>
                    </m:oMath>
                  </m:oMathPara>
                </a14:m>
                <a:endParaRPr lang="en-US" altLang="ja-JP" dirty="0"/>
              </a:p>
            </p:txBody>
          </p:sp>
        </mc:Choice>
        <mc:Fallback xmlns="">
          <p:sp>
            <p:nvSpPr>
              <p:cNvPr id="107" name="テキスト ボックス 106">
                <a:extLst>
                  <a:ext uri="{FF2B5EF4-FFF2-40B4-BE49-F238E27FC236}">
                    <a16:creationId xmlns:a16="http://schemas.microsoft.com/office/drawing/2014/main" id="{BDE4A346-A894-481B-B3F3-201C7D2127DE}"/>
                  </a:ext>
                </a:extLst>
              </p:cNvPr>
              <p:cNvSpPr txBox="1">
                <a:spLocks noRot="1" noChangeAspect="1" noMove="1" noResize="1" noEditPoints="1" noAdjustHandles="1" noChangeArrowheads="1" noChangeShapeType="1" noTextEdit="1"/>
              </p:cNvSpPr>
              <p:nvPr/>
            </p:nvSpPr>
            <p:spPr>
              <a:xfrm>
                <a:off x="5743864" y="5657447"/>
                <a:ext cx="467696" cy="424796"/>
              </a:xfrm>
              <a:prstGeom prst="rect">
                <a:avLst/>
              </a:prstGeom>
              <a:blipFill>
                <a:blip r:embed="rId2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ACD68654-481C-4943-863E-2F72293BF7A7}"/>
                  </a:ext>
                </a:extLst>
              </p:cNvPr>
              <p:cNvSpPr txBox="1"/>
              <p:nvPr/>
            </p:nvSpPr>
            <p:spPr>
              <a:xfrm>
                <a:off x="3551286" y="4418621"/>
                <a:ext cx="593078" cy="424796"/>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𝑗</m:t>
                          </m:r>
                          <m:r>
                            <a:rPr lang="en-US" altLang="ja-JP" sz="2000" b="0" i="1" smtClean="0">
                              <a:latin typeface="Cambria Math" panose="02040503050406030204" pitchFamily="18" charset="0"/>
                              <a:ea typeface="Cambria Math" panose="02040503050406030204" pitchFamily="18" charset="0"/>
                            </a:rPr>
                            <m:t>+1</m:t>
                          </m:r>
                        </m:sub>
                      </m:sSub>
                    </m:oMath>
                  </m:oMathPara>
                </a14:m>
                <a:endParaRPr lang="en-US" altLang="ja-JP" dirty="0"/>
              </a:p>
            </p:txBody>
          </p:sp>
        </mc:Choice>
        <mc:Fallback xmlns="">
          <p:sp>
            <p:nvSpPr>
              <p:cNvPr id="108" name="テキスト ボックス 107">
                <a:extLst>
                  <a:ext uri="{FF2B5EF4-FFF2-40B4-BE49-F238E27FC236}">
                    <a16:creationId xmlns:a16="http://schemas.microsoft.com/office/drawing/2014/main" id="{ACD68654-481C-4943-863E-2F72293BF7A7}"/>
                  </a:ext>
                </a:extLst>
              </p:cNvPr>
              <p:cNvSpPr txBox="1">
                <a:spLocks noRot="1" noChangeAspect="1" noMove="1" noResize="1" noEditPoints="1" noAdjustHandles="1" noChangeArrowheads="1" noChangeShapeType="1" noTextEdit="1"/>
              </p:cNvSpPr>
              <p:nvPr/>
            </p:nvSpPr>
            <p:spPr>
              <a:xfrm>
                <a:off x="3551286" y="4418621"/>
                <a:ext cx="593078" cy="424796"/>
              </a:xfrm>
              <a:prstGeom prst="rect">
                <a:avLst/>
              </a:prstGeom>
              <a:blipFill>
                <a:blip r:embed="rId24"/>
                <a:stretch>
                  <a:fillRect r="-2062" b="-8571"/>
                </a:stretch>
              </a:blipFill>
            </p:spPr>
            <p:txBody>
              <a:bodyPr/>
              <a:lstStyle/>
              <a:p>
                <a:r>
                  <a:rPr lang="ja-JP" altLang="en-US">
                    <a:noFill/>
                  </a:rPr>
                  <a:t> </a:t>
                </a:r>
              </a:p>
            </p:txBody>
          </p:sp>
        </mc:Fallback>
      </mc:AlternateContent>
      <p:sp>
        <p:nvSpPr>
          <p:cNvPr id="109" name="楕円 108">
            <a:extLst>
              <a:ext uri="{FF2B5EF4-FFF2-40B4-BE49-F238E27FC236}">
                <a16:creationId xmlns:a16="http://schemas.microsoft.com/office/drawing/2014/main" id="{13C68721-86AC-4301-A72A-8E43FF0A932D}"/>
              </a:ext>
            </a:extLst>
          </p:cNvPr>
          <p:cNvSpPr/>
          <p:nvPr/>
        </p:nvSpPr>
        <p:spPr>
          <a:xfrm>
            <a:off x="4234675" y="5411219"/>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a:extLst>
              <a:ext uri="{FF2B5EF4-FFF2-40B4-BE49-F238E27FC236}">
                <a16:creationId xmlns:a16="http://schemas.microsoft.com/office/drawing/2014/main" id="{9D3B43A5-3963-4C0A-9393-1D077642C242}"/>
              </a:ext>
            </a:extLst>
          </p:cNvPr>
          <p:cNvSpPr/>
          <p:nvPr/>
        </p:nvSpPr>
        <p:spPr>
          <a:xfrm>
            <a:off x="4404450" y="5180887"/>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a:extLst>
              <a:ext uri="{FF2B5EF4-FFF2-40B4-BE49-F238E27FC236}">
                <a16:creationId xmlns:a16="http://schemas.microsoft.com/office/drawing/2014/main" id="{22784EB0-2421-44DD-9E77-91F141B5FD95}"/>
              </a:ext>
            </a:extLst>
          </p:cNvPr>
          <p:cNvSpPr/>
          <p:nvPr/>
        </p:nvSpPr>
        <p:spPr>
          <a:xfrm>
            <a:off x="4706783" y="4483595"/>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a:extLst>
              <a:ext uri="{FF2B5EF4-FFF2-40B4-BE49-F238E27FC236}">
                <a16:creationId xmlns:a16="http://schemas.microsoft.com/office/drawing/2014/main" id="{CB7B634B-AACA-4635-B4EE-8143C76B7369}"/>
              </a:ext>
            </a:extLst>
          </p:cNvPr>
          <p:cNvSpPr/>
          <p:nvPr/>
        </p:nvSpPr>
        <p:spPr>
          <a:xfrm>
            <a:off x="4887346" y="4705538"/>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a:extLst>
              <a:ext uri="{FF2B5EF4-FFF2-40B4-BE49-F238E27FC236}">
                <a16:creationId xmlns:a16="http://schemas.microsoft.com/office/drawing/2014/main" id="{D1A41E84-DBE7-4F8D-9829-B6DCF280D1AC}"/>
              </a:ext>
            </a:extLst>
          </p:cNvPr>
          <p:cNvSpPr/>
          <p:nvPr/>
        </p:nvSpPr>
        <p:spPr>
          <a:xfrm>
            <a:off x="4893699" y="5326003"/>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2DC3C743-1CE7-4837-ACAF-DB00B9AFD133}"/>
              </a:ext>
            </a:extLst>
          </p:cNvPr>
          <p:cNvSpPr/>
          <p:nvPr/>
        </p:nvSpPr>
        <p:spPr>
          <a:xfrm>
            <a:off x="4318016" y="4759677"/>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DA182344-1813-4E59-9EBC-2F1FFF5620EB}"/>
              </a:ext>
            </a:extLst>
          </p:cNvPr>
          <p:cNvSpPr/>
          <p:nvPr/>
        </p:nvSpPr>
        <p:spPr>
          <a:xfrm>
            <a:off x="5262611" y="4978936"/>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id="{015FAC3D-17AA-42FE-8A3B-D267D6665F8F}"/>
              </a:ext>
            </a:extLst>
          </p:cNvPr>
          <p:cNvSpPr/>
          <p:nvPr/>
        </p:nvSpPr>
        <p:spPr>
          <a:xfrm>
            <a:off x="5352640" y="4598960"/>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a:extLst>
              <a:ext uri="{FF2B5EF4-FFF2-40B4-BE49-F238E27FC236}">
                <a16:creationId xmlns:a16="http://schemas.microsoft.com/office/drawing/2014/main" id="{FFE1CF51-07F9-4904-BA74-8558C30FDDDD}"/>
              </a:ext>
            </a:extLst>
          </p:cNvPr>
          <p:cNvSpPr/>
          <p:nvPr/>
        </p:nvSpPr>
        <p:spPr>
          <a:xfrm>
            <a:off x="5524461" y="5096919"/>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a:extLst>
              <a:ext uri="{FF2B5EF4-FFF2-40B4-BE49-F238E27FC236}">
                <a16:creationId xmlns:a16="http://schemas.microsoft.com/office/drawing/2014/main" id="{B66CB318-22DF-456C-9ADD-3E01AAC06BEE}"/>
              </a:ext>
            </a:extLst>
          </p:cNvPr>
          <p:cNvSpPr/>
          <p:nvPr/>
        </p:nvSpPr>
        <p:spPr>
          <a:xfrm>
            <a:off x="5340313" y="5531275"/>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5F131E77-31E1-4709-AF89-D341E65333B1}"/>
                  </a:ext>
                </a:extLst>
              </p:cNvPr>
              <p:cNvSpPr txBox="1"/>
              <p:nvPr/>
            </p:nvSpPr>
            <p:spPr>
              <a:xfrm>
                <a:off x="3979975" y="4071709"/>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1</m:t>
                    </m:r>
                  </m:oMath>
                </a14:m>
                <a:endParaRPr lang="en-US" altLang="ja-JP" sz="1200" dirty="0"/>
              </a:p>
            </p:txBody>
          </p:sp>
        </mc:Choice>
        <mc:Fallback xmlns="">
          <p:sp>
            <p:nvSpPr>
              <p:cNvPr id="123" name="テキスト ボックス 122">
                <a:extLst>
                  <a:ext uri="{FF2B5EF4-FFF2-40B4-BE49-F238E27FC236}">
                    <a16:creationId xmlns:a16="http://schemas.microsoft.com/office/drawing/2014/main" id="{5F131E77-31E1-4709-AF89-D341E65333B1}"/>
                  </a:ext>
                </a:extLst>
              </p:cNvPr>
              <p:cNvSpPr txBox="1">
                <a:spLocks noRot="1" noChangeAspect="1" noMove="1" noResize="1" noEditPoints="1" noAdjustHandles="1" noChangeArrowheads="1" noChangeShapeType="1" noTextEdit="1"/>
              </p:cNvSpPr>
              <p:nvPr/>
            </p:nvSpPr>
            <p:spPr>
              <a:xfrm>
                <a:off x="3979975" y="4071709"/>
                <a:ext cx="742397" cy="276999"/>
              </a:xfrm>
              <a:prstGeom prst="rect">
                <a:avLst/>
              </a:prstGeom>
              <a:blipFill>
                <a:blip r:embed="rId25"/>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755D0C84-FECF-4A00-B036-B62C8DA09117}"/>
                  </a:ext>
                </a:extLst>
              </p:cNvPr>
              <p:cNvSpPr txBox="1"/>
              <p:nvPr/>
            </p:nvSpPr>
            <p:spPr>
              <a:xfrm>
                <a:off x="4516779" y="4077030"/>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rPr>
                      <m:t>2</m:t>
                    </m:r>
                  </m:oMath>
                </a14:m>
                <a:endParaRPr lang="en-US" altLang="ja-JP" sz="1200" dirty="0"/>
              </a:p>
            </p:txBody>
          </p:sp>
        </mc:Choice>
        <mc:Fallback xmlns="">
          <p:sp>
            <p:nvSpPr>
              <p:cNvPr id="124" name="テキスト ボックス 123">
                <a:extLst>
                  <a:ext uri="{FF2B5EF4-FFF2-40B4-BE49-F238E27FC236}">
                    <a16:creationId xmlns:a16="http://schemas.microsoft.com/office/drawing/2014/main" id="{755D0C84-FECF-4A00-B036-B62C8DA09117}"/>
                  </a:ext>
                </a:extLst>
              </p:cNvPr>
              <p:cNvSpPr txBox="1">
                <a:spLocks noRot="1" noChangeAspect="1" noMove="1" noResize="1" noEditPoints="1" noAdjustHandles="1" noChangeArrowheads="1" noChangeShapeType="1" noTextEdit="1"/>
              </p:cNvSpPr>
              <p:nvPr/>
            </p:nvSpPr>
            <p:spPr>
              <a:xfrm>
                <a:off x="4516779" y="4077030"/>
                <a:ext cx="742397" cy="276999"/>
              </a:xfrm>
              <a:prstGeom prst="rect">
                <a:avLst/>
              </a:prstGeom>
              <a:blipFill>
                <a:blip r:embed="rId26"/>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E14B7B32-C9F4-4854-94B7-1999361CD066}"/>
                  </a:ext>
                </a:extLst>
              </p:cNvPr>
              <p:cNvSpPr txBox="1"/>
              <p:nvPr/>
            </p:nvSpPr>
            <p:spPr>
              <a:xfrm>
                <a:off x="5107537" y="4085551"/>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rPr>
                      <m:t>𝐾</m:t>
                    </m:r>
                  </m:oMath>
                </a14:m>
                <a:endParaRPr lang="en-US" altLang="ja-JP" sz="1200" dirty="0"/>
              </a:p>
            </p:txBody>
          </p:sp>
        </mc:Choice>
        <mc:Fallback xmlns="">
          <p:sp>
            <p:nvSpPr>
              <p:cNvPr id="125" name="テキスト ボックス 124">
                <a:extLst>
                  <a:ext uri="{FF2B5EF4-FFF2-40B4-BE49-F238E27FC236}">
                    <a16:creationId xmlns:a16="http://schemas.microsoft.com/office/drawing/2014/main" id="{E14B7B32-C9F4-4854-94B7-1999361CD066}"/>
                  </a:ext>
                </a:extLst>
              </p:cNvPr>
              <p:cNvSpPr txBox="1">
                <a:spLocks noRot="1" noChangeAspect="1" noMove="1" noResize="1" noEditPoints="1" noAdjustHandles="1" noChangeArrowheads="1" noChangeShapeType="1" noTextEdit="1"/>
              </p:cNvSpPr>
              <p:nvPr/>
            </p:nvSpPr>
            <p:spPr>
              <a:xfrm>
                <a:off x="5107537" y="4085551"/>
                <a:ext cx="742397" cy="276999"/>
              </a:xfrm>
              <a:prstGeom prst="rect">
                <a:avLst/>
              </a:prstGeom>
              <a:blipFill>
                <a:blip r:embed="rId2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DEE7CEB8-C489-4101-B9AF-6AF2F39AA90D}"/>
                  </a:ext>
                </a:extLst>
              </p:cNvPr>
              <p:cNvSpPr txBox="1"/>
              <p:nvPr/>
            </p:nvSpPr>
            <p:spPr>
              <a:xfrm>
                <a:off x="3938670" y="5938844"/>
                <a:ext cx="507740"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𝑑</m:t>
                          </m:r>
                        </m:e>
                        <m:sub>
                          <m:r>
                            <a:rPr lang="en-US" altLang="ja-JP" sz="1400" b="0" i="1" smtClean="0">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126" name="テキスト ボックス 125">
                <a:extLst>
                  <a:ext uri="{FF2B5EF4-FFF2-40B4-BE49-F238E27FC236}">
                    <a16:creationId xmlns:a16="http://schemas.microsoft.com/office/drawing/2014/main" id="{DEE7CEB8-C489-4101-B9AF-6AF2F39AA90D}"/>
                  </a:ext>
                </a:extLst>
              </p:cNvPr>
              <p:cNvSpPr txBox="1">
                <a:spLocks noRot="1" noChangeAspect="1" noMove="1" noResize="1" noEditPoints="1" noAdjustHandles="1" noChangeArrowheads="1" noChangeShapeType="1" noTextEdit="1"/>
              </p:cNvSpPr>
              <p:nvPr/>
            </p:nvSpPr>
            <p:spPr>
              <a:xfrm>
                <a:off x="3938670" y="5938844"/>
                <a:ext cx="507740" cy="325089"/>
              </a:xfrm>
              <a:prstGeom prst="rect">
                <a:avLst/>
              </a:prstGeom>
              <a:blipFill>
                <a:blip r:embed="rId28"/>
                <a:stretch>
                  <a:fillRect l="-7229" r="-1205"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7D5D15FA-B285-4548-8EE1-D6F5D2E43CAC}"/>
                  </a:ext>
                </a:extLst>
              </p:cNvPr>
              <p:cNvSpPr txBox="1"/>
              <p:nvPr/>
            </p:nvSpPr>
            <p:spPr>
              <a:xfrm>
                <a:off x="4406627" y="5939437"/>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𝑑</m:t>
                          </m:r>
                        </m:e>
                        <m:sub>
                          <m:r>
                            <a:rPr lang="en-US" altLang="ja-JP" sz="1400" b="0" i="1" smtClean="0">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127" name="テキスト ボックス 126">
                <a:extLst>
                  <a:ext uri="{FF2B5EF4-FFF2-40B4-BE49-F238E27FC236}">
                    <a16:creationId xmlns:a16="http://schemas.microsoft.com/office/drawing/2014/main" id="{7D5D15FA-B285-4548-8EE1-D6F5D2E43CAC}"/>
                  </a:ext>
                </a:extLst>
              </p:cNvPr>
              <p:cNvSpPr txBox="1">
                <a:spLocks noRot="1" noChangeAspect="1" noMove="1" noResize="1" noEditPoints="1" noAdjustHandles="1" noChangeArrowheads="1" noChangeShapeType="1" noTextEdit="1"/>
              </p:cNvSpPr>
              <p:nvPr/>
            </p:nvSpPr>
            <p:spPr>
              <a:xfrm>
                <a:off x="4406627" y="5939437"/>
                <a:ext cx="453737" cy="325089"/>
              </a:xfrm>
              <a:prstGeom prst="rect">
                <a:avLst/>
              </a:prstGeom>
              <a:blipFill>
                <a:blip r:embed="rId29"/>
                <a:stretch>
                  <a:fillRect l="-14865" r="-6757"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69E309F5-D8B4-4C4B-AE58-80ED8D4096AA}"/>
                  </a:ext>
                </a:extLst>
              </p:cNvPr>
              <p:cNvSpPr txBox="1"/>
              <p:nvPr/>
            </p:nvSpPr>
            <p:spPr>
              <a:xfrm>
                <a:off x="4867984" y="5938843"/>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𝑑</m:t>
                          </m:r>
                        </m:e>
                        <m:sub>
                          <m:r>
                            <a:rPr lang="en-US" altLang="ja-JP" sz="1400" b="0" i="1" smtClean="0">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128" name="テキスト ボックス 127">
                <a:extLst>
                  <a:ext uri="{FF2B5EF4-FFF2-40B4-BE49-F238E27FC236}">
                    <a16:creationId xmlns:a16="http://schemas.microsoft.com/office/drawing/2014/main" id="{69E309F5-D8B4-4C4B-AE58-80ED8D4096AA}"/>
                  </a:ext>
                </a:extLst>
              </p:cNvPr>
              <p:cNvSpPr txBox="1">
                <a:spLocks noRot="1" noChangeAspect="1" noMove="1" noResize="1" noEditPoints="1" noAdjustHandles="1" noChangeArrowheads="1" noChangeShapeType="1" noTextEdit="1"/>
              </p:cNvSpPr>
              <p:nvPr/>
            </p:nvSpPr>
            <p:spPr>
              <a:xfrm>
                <a:off x="4867984" y="5938843"/>
                <a:ext cx="453737" cy="325089"/>
              </a:xfrm>
              <a:prstGeom prst="rect">
                <a:avLst/>
              </a:prstGeom>
              <a:blipFill>
                <a:blip r:embed="rId30"/>
                <a:stretch>
                  <a:fillRect l="-14865" r="-6757"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FF9CA9EB-CBC9-4341-BB97-15B4F27B78C9}"/>
                  </a:ext>
                </a:extLst>
              </p:cNvPr>
              <p:cNvSpPr txBox="1"/>
              <p:nvPr/>
            </p:nvSpPr>
            <p:spPr>
              <a:xfrm>
                <a:off x="5493381" y="5938844"/>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𝑑</m:t>
                          </m:r>
                        </m:e>
                        <m:sub>
                          <m:r>
                            <a:rPr lang="en-US" altLang="ja-JP" sz="1400" b="0" i="1" smtClean="0">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𝐾</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129" name="テキスト ボックス 128">
                <a:extLst>
                  <a:ext uri="{FF2B5EF4-FFF2-40B4-BE49-F238E27FC236}">
                    <a16:creationId xmlns:a16="http://schemas.microsoft.com/office/drawing/2014/main" id="{FF9CA9EB-CBC9-4341-BB97-15B4F27B78C9}"/>
                  </a:ext>
                </a:extLst>
              </p:cNvPr>
              <p:cNvSpPr txBox="1">
                <a:spLocks noRot="1" noChangeAspect="1" noMove="1" noResize="1" noEditPoints="1" noAdjustHandles="1" noChangeArrowheads="1" noChangeShapeType="1" noTextEdit="1"/>
              </p:cNvSpPr>
              <p:nvPr/>
            </p:nvSpPr>
            <p:spPr>
              <a:xfrm>
                <a:off x="5493381" y="5938844"/>
                <a:ext cx="453737" cy="325089"/>
              </a:xfrm>
              <a:prstGeom prst="rect">
                <a:avLst/>
              </a:prstGeom>
              <a:blipFill>
                <a:blip r:embed="rId31"/>
                <a:stretch>
                  <a:fillRect l="-17333" r="-9333"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FD5B8EC-C5DB-466B-BC51-ABE90C994619}"/>
                  </a:ext>
                </a:extLst>
              </p:cNvPr>
              <p:cNvSpPr txBox="1"/>
              <p:nvPr/>
            </p:nvSpPr>
            <p:spPr>
              <a:xfrm>
                <a:off x="-27026" y="5657447"/>
                <a:ext cx="2006679" cy="596189"/>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𝑁</m:t>
                      </m:r>
                      <m:r>
                        <a:rPr lang="en-US" altLang="ja-JP" sz="1600" b="0" i="1" smtClean="0">
                          <a:latin typeface="Cambria Math" panose="02040503050406030204" pitchFamily="18" charset="0"/>
                          <a:ea typeface="Cambria Math" panose="02040503050406030204" pitchFamily="18" charset="0"/>
                        </a:rPr>
                        <m:t>=</m:t>
                      </m:r>
                      <m:nary>
                        <m:naryPr>
                          <m:chr m:val="∑"/>
                          <m:limLoc m:val="subSup"/>
                          <m:ctrlPr>
                            <a:rPr lang="en-US" altLang="ja-JP" sz="1600" b="0" i="1" smtClean="0">
                              <a:latin typeface="Cambria Math" panose="02040503050406030204" pitchFamily="18" charset="0"/>
                              <a:ea typeface="Cambria Math" panose="02040503050406030204" pitchFamily="18" charset="0"/>
                            </a:rPr>
                          </m:ctrlPr>
                        </m:naryPr>
                        <m:sub>
                          <m:r>
                            <m:rPr>
                              <m:brk m:alnAt="25"/>
                            </m:rP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=1</m:t>
                          </m:r>
                        </m:sub>
                        <m:sup>
                          <m:r>
                            <a:rPr lang="en-US" altLang="ja-JP" sz="1600" b="0" i="1" smtClean="0">
                              <a:latin typeface="Cambria Math" panose="02040503050406030204" pitchFamily="18" charset="0"/>
                              <a:ea typeface="Cambria Math" panose="02040503050406030204" pitchFamily="18" charset="0"/>
                            </a:rPr>
                            <m:t>𝐾</m:t>
                          </m:r>
                        </m:sup>
                        <m:e>
                          <m:r>
                            <a:rPr lang="en-US" altLang="ja-JP" sz="1600" b="0" i="1" smtClean="0">
                              <a:latin typeface="Cambria Math" panose="02040503050406030204" pitchFamily="18" charset="0"/>
                              <a:ea typeface="Cambria Math" panose="02040503050406030204" pitchFamily="18" charset="0"/>
                            </a:rPr>
                            <m:t>𝑁</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m:t>
                          </m:r>
                        </m:e>
                      </m:nary>
                    </m:oMath>
                  </m:oMathPara>
                </a14:m>
                <a:endParaRPr lang="en-US" altLang="ja-JP" sz="1400" dirty="0"/>
              </a:p>
            </p:txBody>
          </p:sp>
        </mc:Choice>
        <mc:Fallback xmlns="">
          <p:sp>
            <p:nvSpPr>
              <p:cNvPr id="63" name="テキスト ボックス 62">
                <a:extLst>
                  <a:ext uri="{FF2B5EF4-FFF2-40B4-BE49-F238E27FC236}">
                    <a16:creationId xmlns:a16="http://schemas.microsoft.com/office/drawing/2014/main" id="{5FD5B8EC-C5DB-466B-BC51-ABE90C994619}"/>
                  </a:ext>
                </a:extLst>
              </p:cNvPr>
              <p:cNvSpPr txBox="1">
                <a:spLocks noRot="1" noChangeAspect="1" noMove="1" noResize="1" noEditPoints="1" noAdjustHandles="1" noChangeArrowheads="1" noChangeShapeType="1" noTextEdit="1"/>
              </p:cNvSpPr>
              <p:nvPr/>
            </p:nvSpPr>
            <p:spPr>
              <a:xfrm>
                <a:off x="-27026" y="5657447"/>
                <a:ext cx="2006679" cy="596189"/>
              </a:xfrm>
              <a:prstGeom prst="rect">
                <a:avLst/>
              </a:prstGeom>
              <a:blipFill>
                <a:blip r:embed="rId32"/>
                <a:stretch>
                  <a:fillRect/>
                </a:stretch>
              </a:blipFill>
            </p:spPr>
            <p:txBody>
              <a:bodyPr/>
              <a:lstStyle/>
              <a:p>
                <a:r>
                  <a:rPr lang="ja-JP" altLang="en-US">
                    <a:noFill/>
                  </a:rPr>
                  <a:t> </a:t>
                </a:r>
              </a:p>
            </p:txBody>
          </p:sp>
        </mc:Fallback>
      </mc:AlternateContent>
      <p:sp>
        <p:nvSpPr>
          <p:cNvPr id="65" name="吹き出し: 角を丸めた四角形 64">
            <a:extLst>
              <a:ext uri="{FF2B5EF4-FFF2-40B4-BE49-F238E27FC236}">
                <a16:creationId xmlns:a16="http://schemas.microsoft.com/office/drawing/2014/main" id="{A87E4108-DA34-4EDE-866B-F3168DD9BFD8}"/>
              </a:ext>
            </a:extLst>
          </p:cNvPr>
          <p:cNvSpPr/>
          <p:nvPr/>
        </p:nvSpPr>
        <p:spPr>
          <a:xfrm>
            <a:off x="4722372" y="107826"/>
            <a:ext cx="2789919" cy="502790"/>
          </a:xfrm>
          <a:prstGeom prst="wedgeRoundRectCallout">
            <a:avLst>
              <a:gd name="adj1" fmla="val -41910"/>
              <a:gd name="adj2" fmla="val 92948"/>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“Marginal”</a:t>
            </a:r>
            <a:r>
              <a:rPr lang="ja-JP" altLang="en-US" sz="1400" dirty="0"/>
              <a:t>という名前だが、周辺分布よりも条件付き分布が重要</a:t>
            </a:r>
            <a:endParaRPr lang="en-US" altLang="ja-JP" sz="1400" dirty="0"/>
          </a:p>
        </p:txBody>
      </p:sp>
    </p:spTree>
    <p:extLst>
      <p:ext uri="{BB962C8B-B14F-4D97-AF65-F5344CB8AC3E}">
        <p14:creationId xmlns:p14="http://schemas.microsoft.com/office/powerpoint/2010/main" val="215181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a:extLst>
              <a:ext uri="{FF2B5EF4-FFF2-40B4-BE49-F238E27FC236}">
                <a16:creationId xmlns:a16="http://schemas.microsoft.com/office/drawing/2014/main" id="{9EB77FAA-F977-4A89-92BF-E35270F002F9}"/>
              </a:ext>
            </a:extLst>
          </p:cNvPr>
          <p:cNvSpPr/>
          <p:nvPr/>
        </p:nvSpPr>
        <p:spPr>
          <a:xfrm>
            <a:off x="3651214" y="2179307"/>
            <a:ext cx="998608" cy="2470514"/>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E92B6F9C-749D-4DE4-AB02-777F9639B3CF}"/>
              </a:ext>
            </a:extLst>
          </p:cNvPr>
          <p:cNvSpPr/>
          <p:nvPr/>
        </p:nvSpPr>
        <p:spPr>
          <a:xfrm>
            <a:off x="2762656" y="2179307"/>
            <a:ext cx="865616" cy="2470514"/>
          </a:xfrm>
          <a:prstGeom prst="rect">
            <a:avLst/>
          </a:prstGeom>
          <a:solidFill>
            <a:schemeClr val="accent4">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B5CEC1FA-948E-4719-9773-D6CE304B3A29}"/>
              </a:ext>
            </a:extLst>
          </p:cNvPr>
          <p:cNvSpPr/>
          <p:nvPr/>
        </p:nvSpPr>
        <p:spPr>
          <a:xfrm>
            <a:off x="1867856" y="2179307"/>
            <a:ext cx="865616" cy="2470514"/>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EAB1A35-D8EF-4FD4-9669-8D658E12B529}"/>
              </a:ext>
            </a:extLst>
          </p:cNvPr>
          <p:cNvSpPr/>
          <p:nvPr/>
        </p:nvSpPr>
        <p:spPr>
          <a:xfrm>
            <a:off x="817123" y="2179307"/>
            <a:ext cx="1018770" cy="2470514"/>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23641" y="239134"/>
            <a:ext cx="8463160" cy="483454"/>
          </a:xfrm>
        </p:spPr>
        <p:txBody>
          <a:bodyPr/>
          <a:lstStyle/>
          <a:p>
            <a:r>
              <a:rPr kumimoji="1" lang="ja-JP" altLang="en-US" dirty="0"/>
              <a:t>イメージ</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21</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56201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条件付き分布</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𝑝</m:t>
                    </m:r>
                    <m:r>
                      <a:rPr lang="en-US" altLang="ja-JP" b="0" i="0"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oMath>
                </a14:m>
                <a:r>
                  <a:rPr lang="ja-JP" altLang="en-US" dirty="0"/>
                  <a:t>について期待値をとる。</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562013"/>
              </a:xfrm>
              <a:prstGeom prst="rect">
                <a:avLst/>
              </a:prstGeom>
              <a:blipFill>
                <a:blip r:embed="rId3"/>
                <a:stretch>
                  <a:fillRect l="-1133" t="-14130" b="-20652"/>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Marginal Plot</a:t>
            </a:r>
          </a:p>
        </p:txBody>
      </p:sp>
      <p:sp>
        <p:nvSpPr>
          <p:cNvPr id="67" name="テキスト ボックス 66">
            <a:extLst>
              <a:ext uri="{FF2B5EF4-FFF2-40B4-BE49-F238E27FC236}">
                <a16:creationId xmlns:a16="http://schemas.microsoft.com/office/drawing/2014/main" id="{C4FF9567-A99B-4B4E-B3B2-E1B751EF2025}"/>
              </a:ext>
            </a:extLst>
          </p:cNvPr>
          <p:cNvSpPr txBox="1"/>
          <p:nvPr/>
        </p:nvSpPr>
        <p:spPr>
          <a:xfrm>
            <a:off x="762158" y="1794642"/>
            <a:ext cx="3693063" cy="338554"/>
          </a:xfrm>
          <a:prstGeom prst="rect">
            <a:avLst/>
          </a:prstGeom>
          <a:noFill/>
        </p:spPr>
        <p:txBody>
          <a:bodyPr wrap="square" rtlCol="0">
            <a:spAutoFit/>
          </a:bodyPr>
          <a:lstStyle/>
          <a:p>
            <a:pPr algn="ctr"/>
            <a:r>
              <a:rPr kumimoji="1" lang="ja-JP" altLang="en-US" sz="1600" dirty="0"/>
              <a:t>家賃に関わるデータ</a:t>
            </a:r>
            <a:r>
              <a:rPr kumimoji="1" lang="en-US" altLang="ja-JP" sz="1400" dirty="0"/>
              <a:t>(</a:t>
            </a:r>
            <a:r>
              <a:rPr kumimoji="1" lang="ja-JP" altLang="en-US" sz="1400" dirty="0"/>
              <a:t>面積、部屋数</a:t>
            </a:r>
            <a:r>
              <a:rPr kumimoji="1" lang="en-US" altLang="ja-JP" sz="1400" dirty="0"/>
              <a:t>)</a:t>
            </a:r>
            <a:r>
              <a:rPr kumimoji="1" lang="ja-JP" altLang="en-US" sz="1600" dirty="0"/>
              <a:t>の散布図</a:t>
            </a:r>
            <a:endParaRPr kumimoji="1" lang="ja-JP" altLang="en-US" dirty="0"/>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41719F02-88ED-42F0-B07E-87ACE1DA289E}"/>
                  </a:ext>
                </a:extLst>
              </p:cNvPr>
              <p:cNvSpPr txBox="1"/>
              <p:nvPr/>
            </p:nvSpPr>
            <p:spPr>
              <a:xfrm>
                <a:off x="4718273" y="2512428"/>
                <a:ext cx="4325418" cy="1172822"/>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MP</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𝑘</m:t>
                          </m:r>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sub>
                      </m:sSub>
                      <m:d>
                        <m:dPr>
                          <m:begChr m:val="["/>
                          <m:endChr m:val="]"/>
                          <m:ctrlPr>
                            <a:rPr lang="en-US" altLang="ja-JP" i="1" smtClean="0">
                              <a:latin typeface="Cambria Math" panose="02040503050406030204" pitchFamily="18" charset="0"/>
                              <a:ea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𝑓</m:t>
                              </m:r>
                            </m:e>
                          </m:acc>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d>
                          <m:d>
                            <m:dPr>
                              <m:begChr m:val="|"/>
                              <m:endChr m:val=""/>
                              <m:ctrlPr>
                                <a:rPr lang="en-US" altLang="ja-JP" i="1" smtClean="0">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e>
                          </m:d>
                        </m:e>
                      </m:d>
                      <m:r>
                        <a:rPr lang="en-US" altLang="ja-JP" b="0" i="1" smtClean="0">
                          <a:latin typeface="Cambria Math" panose="02040503050406030204" pitchFamily="18" charset="0"/>
                          <a:ea typeface="Cambria Math" panose="02040503050406030204" pitchFamily="18" charset="0"/>
                        </a:rPr>
                        <m:t>=</m:t>
                      </m:r>
                      <m:nary>
                        <m:naryPr>
                          <m:limLoc m:val="undOvr"/>
                          <m:subHide m:val="on"/>
                          <m:supHide m:val="on"/>
                          <m:ctrlPr>
                            <a:rPr lang="en-US" altLang="ja-JP" b="0" i="1" smtClean="0">
                              <a:latin typeface="Cambria Math" panose="02040503050406030204" pitchFamily="18" charset="0"/>
                              <a:ea typeface="Cambria Math" panose="02040503050406030204" pitchFamily="18" charset="0"/>
                            </a:rPr>
                          </m:ctrlPr>
                        </m:naryPr>
                        <m:sub/>
                        <m:sup/>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𝑓</m:t>
                              </m:r>
                            </m:e>
                          </m:acc>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d>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e>
                          </m:d>
                          <m:r>
                            <m:rPr>
                              <m:sty m:val="p"/>
                            </m:rPr>
                            <a:rPr lang="en-US" altLang="ja-JP" b="0" i="0" smtClean="0">
                              <a:latin typeface="Cambria Math" panose="02040503050406030204" pitchFamily="18" charset="0"/>
                              <a:ea typeface="Cambria Math" panose="02040503050406030204" pitchFamily="18" charset="0"/>
                            </a:rPr>
                            <m:t>d</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oMath>
                  </m:oMathPara>
                </a14:m>
                <a:endParaRPr lang="en-US" altLang="ja-JP" sz="1200" dirty="0"/>
              </a:p>
            </p:txBody>
          </p:sp>
        </mc:Choice>
        <mc:Fallback xmlns="">
          <p:sp>
            <p:nvSpPr>
              <p:cNvPr id="70" name="テキスト ボックス 69">
                <a:extLst>
                  <a:ext uri="{FF2B5EF4-FFF2-40B4-BE49-F238E27FC236}">
                    <a16:creationId xmlns:a16="http://schemas.microsoft.com/office/drawing/2014/main" id="{41719F02-88ED-42F0-B07E-87ACE1DA289E}"/>
                  </a:ext>
                </a:extLst>
              </p:cNvPr>
              <p:cNvSpPr txBox="1">
                <a:spLocks noRot="1" noChangeAspect="1" noMove="1" noResize="1" noEditPoints="1" noAdjustHandles="1" noChangeArrowheads="1" noChangeShapeType="1" noTextEdit="1"/>
              </p:cNvSpPr>
              <p:nvPr/>
            </p:nvSpPr>
            <p:spPr>
              <a:xfrm>
                <a:off x="4718273" y="2512428"/>
                <a:ext cx="4325418" cy="1172822"/>
              </a:xfrm>
              <a:prstGeom prst="rect">
                <a:avLst/>
              </a:prstGeom>
              <a:blipFill>
                <a:blip r:embed="rId4"/>
                <a:stretch>
                  <a:fillRect t="-53368" b="-13990"/>
                </a:stretch>
              </a:blipFill>
            </p:spPr>
            <p:txBody>
              <a:bodyPr/>
              <a:lstStyle/>
              <a:p>
                <a:r>
                  <a:rPr lang="ja-JP" altLang="en-US">
                    <a:noFill/>
                  </a:rPr>
                  <a:t> </a:t>
                </a:r>
              </a:p>
            </p:txBody>
          </p:sp>
        </mc:Fallback>
      </mc:AlternateContent>
      <p:pic>
        <p:nvPicPr>
          <p:cNvPr id="5" name="図 4" descr="ダイアグラム&#10;&#10;自動的に生成された説明">
            <a:extLst>
              <a:ext uri="{FF2B5EF4-FFF2-40B4-BE49-F238E27FC236}">
                <a16:creationId xmlns:a16="http://schemas.microsoft.com/office/drawing/2014/main" id="{83C8331E-9C3B-440B-8081-37F837BFA31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2009" y="2133196"/>
            <a:ext cx="4276264" cy="2921525"/>
          </a:xfrm>
          <a:prstGeom prst="rect">
            <a:avLst/>
          </a:prstGeom>
        </p:spPr>
      </p:pic>
      <p:sp>
        <p:nvSpPr>
          <p:cNvPr id="68" name="吹き出し: 角を丸めた四角形 67">
            <a:extLst>
              <a:ext uri="{FF2B5EF4-FFF2-40B4-BE49-F238E27FC236}">
                <a16:creationId xmlns:a16="http://schemas.microsoft.com/office/drawing/2014/main" id="{5C6753FA-DA00-4A78-B6E8-FF2C51B4737D}"/>
              </a:ext>
            </a:extLst>
          </p:cNvPr>
          <p:cNvSpPr/>
          <p:nvPr/>
        </p:nvSpPr>
        <p:spPr>
          <a:xfrm>
            <a:off x="627030" y="5193714"/>
            <a:ext cx="2495549" cy="441894"/>
          </a:xfrm>
          <a:prstGeom prst="wedgeRoundRectCallout">
            <a:avLst>
              <a:gd name="adj1" fmla="val -23066"/>
              <a:gd name="adj2" fmla="val -132069"/>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ja-JP" altLang="en-US" sz="1600" dirty="0"/>
              <a:t>各ブロックにおける周辺分布</a:t>
            </a:r>
            <a:endParaRPr lang="en-US" altLang="ja-JP" sz="1600" dirty="0"/>
          </a:p>
        </p:txBody>
      </p:sp>
      <mc:AlternateContent xmlns:mc="http://schemas.openxmlformats.org/markup-compatibility/2006" xmlns:a14="http://schemas.microsoft.com/office/drawing/2010/main">
        <mc:Choice Requires="a14">
          <p:sp>
            <p:nvSpPr>
              <p:cNvPr id="14" name="吹き出し: 角を丸めた四角形 13">
                <a:extLst>
                  <a:ext uri="{FF2B5EF4-FFF2-40B4-BE49-F238E27FC236}">
                    <a16:creationId xmlns:a16="http://schemas.microsoft.com/office/drawing/2014/main" id="{323C7BFE-F26A-47CF-BE4A-9C5DC6E277F1}"/>
                  </a:ext>
                </a:extLst>
              </p:cNvPr>
              <p:cNvSpPr/>
              <p:nvPr/>
            </p:nvSpPr>
            <p:spPr>
              <a:xfrm>
                <a:off x="3195464" y="5161179"/>
                <a:ext cx="2244210" cy="474429"/>
              </a:xfrm>
              <a:prstGeom prst="wedgeRoundRectCallout">
                <a:avLst>
                  <a:gd name="adj1" fmla="val -60589"/>
                  <a:gd name="adj2" fmla="val -156588"/>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ea typeface="Cambria Math" panose="02040503050406030204" pitchFamily="18" charset="0"/>
                        </a:rPr>
                        <m:t>𝑝</m:t>
                      </m:r>
                      <m:r>
                        <a:rPr lang="en-US" altLang="ja-JP" sz="1600" b="0" i="1" smtClean="0">
                          <a:latin typeface="Cambria Math" panose="02040503050406030204" pitchFamily="18" charset="0"/>
                          <a:ea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部屋数</m:t>
                      </m:r>
                      <m:r>
                        <a:rPr lang="en-US" altLang="ja-JP" sz="1600" b="0" i="1" smtClean="0">
                          <a:latin typeface="Cambria Math" panose="02040503050406030204" pitchFamily="18" charset="0"/>
                          <a:ea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面積</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𝑋</m:t>
                      </m:r>
                      <m:r>
                        <a:rPr lang="en-US" altLang="ja-JP" sz="1600" b="0" i="1" smtClean="0">
                          <a:latin typeface="Cambria Math" panose="02040503050406030204" pitchFamily="18" charset="0"/>
                          <a:ea typeface="Cambria Math" panose="02040503050406030204" pitchFamily="18" charset="0"/>
                        </a:rPr>
                        <m:t>)</m:t>
                      </m:r>
                    </m:oMath>
                  </m:oMathPara>
                </a14:m>
                <a:endParaRPr lang="en-US" altLang="ja-JP" sz="1600" dirty="0"/>
              </a:p>
            </p:txBody>
          </p:sp>
        </mc:Choice>
        <mc:Fallback xmlns="">
          <p:sp>
            <p:nvSpPr>
              <p:cNvPr id="14" name="吹き出し: 角を丸めた四角形 13">
                <a:extLst>
                  <a:ext uri="{FF2B5EF4-FFF2-40B4-BE49-F238E27FC236}">
                    <a16:creationId xmlns:a16="http://schemas.microsoft.com/office/drawing/2014/main" id="{323C7BFE-F26A-47CF-BE4A-9C5DC6E277F1}"/>
                  </a:ext>
                </a:extLst>
              </p:cNvPr>
              <p:cNvSpPr>
                <a:spLocks noRot="1" noChangeAspect="1" noMove="1" noResize="1" noEditPoints="1" noAdjustHandles="1" noChangeArrowheads="1" noChangeShapeType="1" noTextEdit="1"/>
              </p:cNvSpPr>
              <p:nvPr/>
            </p:nvSpPr>
            <p:spPr>
              <a:xfrm>
                <a:off x="3195464" y="5161179"/>
                <a:ext cx="2244210" cy="474429"/>
              </a:xfrm>
              <a:prstGeom prst="wedgeRoundRectCallout">
                <a:avLst>
                  <a:gd name="adj1" fmla="val -60589"/>
                  <a:gd name="adj2" fmla="val -156588"/>
                  <a:gd name="adj3" fmla="val 16667"/>
                </a:avLst>
              </a:prstGeom>
              <a:blipFill>
                <a:blip r:embed="rId6"/>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吹き出し: 角を丸めた四角形 14">
                <a:extLst>
                  <a:ext uri="{FF2B5EF4-FFF2-40B4-BE49-F238E27FC236}">
                    <a16:creationId xmlns:a16="http://schemas.microsoft.com/office/drawing/2014/main" id="{99A513A9-C42B-4CA0-A84E-5FAA65B338E4}"/>
                  </a:ext>
                </a:extLst>
              </p:cNvPr>
              <p:cNvSpPr/>
              <p:nvPr/>
            </p:nvSpPr>
            <p:spPr>
              <a:xfrm>
                <a:off x="5567358" y="1589977"/>
                <a:ext cx="3282727" cy="705819"/>
              </a:xfrm>
              <a:prstGeom prst="wedgeRoundRectCallout">
                <a:avLst>
                  <a:gd name="adj1" fmla="val -24436"/>
                  <a:gd name="adj2" fmla="val 83505"/>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ja-JP" altLang="en-US" sz="1600" dirty="0"/>
                  <a:t>対象特徴量</a:t>
                </a:r>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𝑗</m:t>
                        </m:r>
                      </m:sub>
                    </m:sSub>
                  </m:oMath>
                </a14:m>
                <a:r>
                  <a:rPr lang="ja-JP" altLang="en-US" sz="1600" dirty="0"/>
                  <a:t>が与えられて、</a:t>
                </a:r>
                <a:endParaRPr lang="en-US" altLang="ja-JP" sz="1600" dirty="0"/>
              </a:p>
              <a:p>
                <a:pPr marL="0" lvl="2"/>
                <a:r>
                  <a:rPr lang="ja-JP" altLang="en-US" sz="1600" dirty="0"/>
                  <a:t>その他変数</a:t>
                </a:r>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𝒙</m:t>
                        </m:r>
                      </m:e>
                      <m: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sub>
                    </m:sSub>
                  </m:oMath>
                </a14:m>
                <a:r>
                  <a:rPr lang="ja-JP" altLang="en-US" sz="1600" dirty="0"/>
                  <a:t>について期待値をとる</a:t>
                </a:r>
                <a:endParaRPr lang="en-US" altLang="ja-JP" sz="1600" dirty="0"/>
              </a:p>
            </p:txBody>
          </p:sp>
        </mc:Choice>
        <mc:Fallback xmlns="">
          <p:sp>
            <p:nvSpPr>
              <p:cNvPr id="15" name="吹き出し: 角を丸めた四角形 14">
                <a:extLst>
                  <a:ext uri="{FF2B5EF4-FFF2-40B4-BE49-F238E27FC236}">
                    <a16:creationId xmlns:a16="http://schemas.microsoft.com/office/drawing/2014/main" id="{99A513A9-C42B-4CA0-A84E-5FAA65B338E4}"/>
                  </a:ext>
                </a:extLst>
              </p:cNvPr>
              <p:cNvSpPr>
                <a:spLocks noRot="1" noChangeAspect="1" noMove="1" noResize="1" noEditPoints="1" noAdjustHandles="1" noChangeArrowheads="1" noChangeShapeType="1" noTextEdit="1"/>
              </p:cNvSpPr>
              <p:nvPr/>
            </p:nvSpPr>
            <p:spPr>
              <a:xfrm>
                <a:off x="5567358" y="1589977"/>
                <a:ext cx="3282727" cy="705819"/>
              </a:xfrm>
              <a:prstGeom prst="wedgeRoundRectCallout">
                <a:avLst>
                  <a:gd name="adj1" fmla="val -24436"/>
                  <a:gd name="adj2" fmla="val 83505"/>
                  <a:gd name="adj3" fmla="val 16667"/>
                </a:avLst>
              </a:prstGeom>
              <a:blipFill>
                <a:blip r:embed="rId7"/>
                <a:stretch>
                  <a:fillRect/>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3987456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descr="グラフ&#10;&#10;自動的に生成された説明">
            <a:extLst>
              <a:ext uri="{FF2B5EF4-FFF2-40B4-BE49-F238E27FC236}">
                <a16:creationId xmlns:a16="http://schemas.microsoft.com/office/drawing/2014/main" id="{18763021-862B-4CF1-AC70-80F34D853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736" y="2699920"/>
            <a:ext cx="3575173" cy="3456000"/>
          </a:xfrm>
          <a:prstGeom prst="rect">
            <a:avLst/>
          </a:prstGeom>
        </p:spPr>
      </p:pic>
      <p:pic>
        <p:nvPicPr>
          <p:cNvPr id="7" name="図 6" descr="グラフ, 折れ線グラフ&#10;&#10;自動的に生成された説明">
            <a:extLst>
              <a:ext uri="{FF2B5EF4-FFF2-40B4-BE49-F238E27FC236}">
                <a16:creationId xmlns:a16="http://schemas.microsoft.com/office/drawing/2014/main" id="{A026D97A-6CC0-4EE1-9093-0524E9300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15" y="2699920"/>
            <a:ext cx="3575172" cy="3456000"/>
          </a:xfrm>
          <a:prstGeom prst="rect">
            <a:avLst/>
          </a:prstGeom>
        </p:spPr>
      </p:pic>
      <p:sp>
        <p:nvSpPr>
          <p:cNvPr id="2" name="タイトル 1"/>
          <p:cNvSpPr>
            <a:spLocks noGrp="1"/>
          </p:cNvSpPr>
          <p:nvPr>
            <p:ph type="title"/>
          </p:nvPr>
        </p:nvSpPr>
        <p:spPr>
          <a:xfrm>
            <a:off x="223641" y="239134"/>
            <a:ext cx="8463160" cy="483454"/>
          </a:xfrm>
        </p:spPr>
        <p:txBody>
          <a:bodyPr/>
          <a:lstStyle/>
          <a:p>
            <a:r>
              <a:rPr lang="ja-JP" altLang="en-US" dirty="0"/>
              <a:t>計算</a:t>
            </a:r>
            <a:r>
              <a:rPr kumimoji="1" lang="ja-JP" altLang="en-US" dirty="0"/>
              <a:t>例１</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22</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5660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下記ケースで</a:t>
                </a:r>
                <a:r>
                  <a:rPr lang="en-US" altLang="ja-JP" sz="2400" dirty="0"/>
                  <a:t>MP</a:t>
                </a:r>
                <a:r>
                  <a:rPr lang="ja-JP" altLang="en-US" sz="2400" dirty="0"/>
                  <a:t>を導出すると、特徴量と予測値の関係が正しく見える。</a:t>
                </a:r>
                <a:endParaRPr lang="en-US" altLang="ja-JP" sz="2400" dirty="0"/>
              </a:p>
              <a:p>
                <a:pPr lvl="1"/>
                <a:r>
                  <a:rPr lang="ja-JP" altLang="en-US" sz="2000" dirty="0"/>
                  <a:t>データセット：</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𝑦</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2</m:t>
                        </m:r>
                      </m:sub>
                      <m:sup>
                        <m:r>
                          <a:rPr lang="en-US" altLang="ja-JP" sz="2000" i="1">
                            <a:latin typeface="Cambria Math" panose="02040503050406030204" pitchFamily="18" charset="0"/>
                            <a:ea typeface="Cambria Math" panose="02040503050406030204" pitchFamily="18" charset="0"/>
                          </a:rPr>
                          <m:t>2</m:t>
                        </m:r>
                      </m:sup>
                    </m:sSub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𝜀</m:t>
                    </m:r>
                  </m:oMath>
                </a14:m>
                <a:r>
                  <a:rPr lang="ja-JP" altLang="en-US" sz="2000" dirty="0"/>
                  <a:t>（</a:t>
                </a:r>
                <a:r>
                  <a:rPr lang="en-US" altLang="ja-JP" sz="2000" dirty="0"/>
                  <a:t>10,000</a:t>
                </a:r>
                <a:r>
                  <a:rPr lang="ja-JP" altLang="en-US" sz="2000" dirty="0"/>
                  <a:t>個）</a:t>
                </a:r>
                <a:endParaRPr lang="en-US" altLang="ja-JP" sz="2000" dirty="0"/>
              </a:p>
              <a:p>
                <a:pPr lvl="1"/>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𝒰</m:t>
                    </m:r>
                    <m:r>
                      <a:rPr lang="en-US" altLang="ja-JP" sz="2000" i="1">
                        <a:latin typeface="Cambria Math" panose="02040503050406030204" pitchFamily="18" charset="0"/>
                        <a:ea typeface="Cambria Math" panose="02040503050406030204" pitchFamily="18" charset="0"/>
                      </a:rPr>
                      <m:t>(0,1)</m:t>
                    </m:r>
                  </m:oMath>
                </a14:m>
                <a:r>
                  <a:rPr lang="ja-JP" altLang="en-US" sz="1600" dirty="0"/>
                  <a:t>（一様乱数）</a:t>
                </a:r>
                <a:r>
                  <a:rPr lang="ja-JP" altLang="en-US" sz="2000" dirty="0"/>
                  <a:t>で、</a:t>
                </a:r>
                <a:r>
                  <a:rPr lang="ja-JP" altLang="en-US" sz="2000" dirty="0">
                    <a:solidFill>
                      <a:srgbClr val="FF0000"/>
                    </a:solidFill>
                  </a:rPr>
                  <a:t>相関がない</a:t>
                </a:r>
                <a:endParaRPr lang="en-US" altLang="ja-JP" sz="2000" dirty="0">
                  <a:solidFill>
                    <a:srgbClr val="FF0000"/>
                  </a:solidFill>
                </a:endParaRPr>
              </a:p>
              <a:p>
                <a:pPr lvl="1"/>
                <a14:m>
                  <m:oMath xmlns:m="http://schemas.openxmlformats.org/officeDocument/2006/math">
                    <m:r>
                      <a:rPr lang="ja-JP" altLang="en-US" sz="2000" b="0" i="1" smtClean="0">
                        <a:latin typeface="Cambria Math" panose="02040503050406030204" pitchFamily="18" charset="0"/>
                        <a:ea typeface="Cambria Math" panose="02040503050406030204" pitchFamily="18" charset="0"/>
                      </a:rPr>
                      <m:t>𝜀</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𝒩</m:t>
                    </m:r>
                    <m:r>
                      <a:rPr lang="en-US" altLang="ja-JP" sz="2000" i="1">
                        <a:latin typeface="Cambria Math" panose="02040503050406030204" pitchFamily="18" charset="0"/>
                        <a:ea typeface="Cambria Math" panose="02040503050406030204" pitchFamily="18" charset="0"/>
                      </a:rPr>
                      <m:t>(0,0.01)</m:t>
                    </m:r>
                  </m:oMath>
                </a14:m>
                <a:r>
                  <a:rPr lang="ja-JP" altLang="en-US" sz="1600" dirty="0"/>
                  <a:t>（正規乱数）</a:t>
                </a:r>
                <a:endParaRPr lang="en-US" altLang="ja-JP" sz="1400"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1566070"/>
              </a:xfrm>
              <a:prstGeom prst="rect">
                <a:avLst/>
              </a:prstGeom>
              <a:blipFill>
                <a:blip r:embed="rId5"/>
                <a:stretch>
                  <a:fillRect l="-867" t="-3516" b="-54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790B9EB-E111-4E36-A4A4-25699E37C42C}"/>
                  </a:ext>
                </a:extLst>
              </p:cNvPr>
              <p:cNvSpPr txBox="1"/>
              <p:nvPr/>
            </p:nvSpPr>
            <p:spPr>
              <a:xfrm>
                <a:off x="2435111" y="5012548"/>
                <a:ext cx="1799564" cy="584775"/>
              </a:xfrm>
              <a:prstGeom prst="rect">
                <a:avLst/>
              </a:prstGeom>
              <a:noFill/>
            </p:spPr>
            <p:txBody>
              <a:bodyPr wrap="square" rtlCol="0">
                <a:spAutoFit/>
              </a:bodyPr>
              <a:lstStyle/>
              <a:p>
                <a:pPr algn="ctr"/>
                <a14:m>
                  <m:oMath xmlns:m="http://schemas.openxmlformats.org/officeDocument/2006/math">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oMath>
                </a14:m>
                <a:r>
                  <a:rPr kumimoji="1" lang="ja-JP" altLang="en-US" sz="1600" dirty="0"/>
                  <a:t>と</a:t>
                </a:r>
                <a14:m>
                  <m:oMath xmlns:m="http://schemas.openxmlformats.org/officeDocument/2006/math">
                    <m:r>
                      <a:rPr lang="en-US" altLang="ja-JP" sz="1600" i="1">
                        <a:latin typeface="Cambria Math" panose="02040503050406030204" pitchFamily="18" charset="0"/>
                        <a:ea typeface="Cambria Math" panose="02040503050406030204" pitchFamily="18" charset="0"/>
                      </a:rPr>
                      <m:t>𝑦</m:t>
                    </m:r>
                  </m:oMath>
                </a14:m>
                <a:r>
                  <a:rPr kumimoji="1" lang="ja-JP" altLang="en-US" sz="1600" dirty="0"/>
                  <a:t>の線型関係が現れている</a:t>
                </a:r>
              </a:p>
            </p:txBody>
          </p:sp>
        </mc:Choice>
        <mc:Fallback xmlns="">
          <p:sp>
            <p:nvSpPr>
              <p:cNvPr id="12" name="テキスト ボックス 11">
                <a:extLst>
                  <a:ext uri="{FF2B5EF4-FFF2-40B4-BE49-F238E27FC236}">
                    <a16:creationId xmlns:a16="http://schemas.microsoft.com/office/drawing/2014/main" id="{3790B9EB-E111-4E36-A4A4-25699E37C42C}"/>
                  </a:ext>
                </a:extLst>
              </p:cNvPr>
              <p:cNvSpPr txBox="1">
                <a:spLocks noRot="1" noChangeAspect="1" noMove="1" noResize="1" noEditPoints="1" noAdjustHandles="1" noChangeArrowheads="1" noChangeShapeType="1" noTextEdit="1"/>
              </p:cNvSpPr>
              <p:nvPr/>
            </p:nvSpPr>
            <p:spPr>
              <a:xfrm>
                <a:off x="2435111" y="5012548"/>
                <a:ext cx="1799564" cy="584775"/>
              </a:xfrm>
              <a:prstGeom prst="rect">
                <a:avLst/>
              </a:prstGeom>
              <a:blipFill>
                <a:blip r:embed="rId6"/>
                <a:stretch>
                  <a:fillRect t="-3125" r="-338"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10F6A0F-7A5A-4BDA-9062-3241DCF416BD}"/>
                  </a:ext>
                </a:extLst>
              </p:cNvPr>
              <p:cNvSpPr txBox="1"/>
              <p:nvPr/>
            </p:nvSpPr>
            <p:spPr>
              <a:xfrm>
                <a:off x="6568412" y="5012548"/>
                <a:ext cx="1842773" cy="584775"/>
              </a:xfrm>
              <a:prstGeom prst="rect">
                <a:avLst/>
              </a:prstGeom>
              <a:noFill/>
            </p:spPr>
            <p:txBody>
              <a:bodyPr wrap="square" rtlCol="0">
                <a:spAutoFit/>
              </a:bodyPr>
              <a:lstStyle/>
              <a:p>
                <a:pPr algn="ctr"/>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oMath>
                </a14:m>
                <a:r>
                  <a:rPr lang="ja-JP" altLang="en-US" sz="1600" dirty="0"/>
                  <a:t>と</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𝑦</m:t>
                    </m:r>
                  </m:oMath>
                </a14:m>
                <a:r>
                  <a:rPr kumimoji="1" lang="ja-JP" altLang="en-US" sz="1600" dirty="0"/>
                  <a:t>の</a:t>
                </a:r>
                <a:r>
                  <a:rPr kumimoji="1" lang="en-US" altLang="ja-JP" sz="1600" dirty="0"/>
                  <a:t>2</a:t>
                </a:r>
                <a:r>
                  <a:rPr kumimoji="1" lang="ja-JP" altLang="en-US" sz="1600" dirty="0"/>
                  <a:t>次関数の関係が現れている</a:t>
                </a:r>
              </a:p>
            </p:txBody>
          </p:sp>
        </mc:Choice>
        <mc:Fallback xmlns="">
          <p:sp>
            <p:nvSpPr>
              <p:cNvPr id="13" name="テキスト ボックス 12">
                <a:extLst>
                  <a:ext uri="{FF2B5EF4-FFF2-40B4-BE49-F238E27FC236}">
                    <a16:creationId xmlns:a16="http://schemas.microsoft.com/office/drawing/2014/main" id="{610F6A0F-7A5A-4BDA-9062-3241DCF416BD}"/>
                  </a:ext>
                </a:extLst>
              </p:cNvPr>
              <p:cNvSpPr txBox="1">
                <a:spLocks noRot="1" noChangeAspect="1" noMove="1" noResize="1" noEditPoints="1" noAdjustHandles="1" noChangeArrowheads="1" noChangeShapeType="1" noTextEdit="1"/>
              </p:cNvSpPr>
              <p:nvPr/>
            </p:nvSpPr>
            <p:spPr>
              <a:xfrm>
                <a:off x="6568412" y="5012548"/>
                <a:ext cx="1842773" cy="584775"/>
              </a:xfrm>
              <a:prstGeom prst="rect">
                <a:avLst/>
              </a:prstGeom>
              <a:blipFill>
                <a:blip r:embed="rId7"/>
                <a:stretch>
                  <a:fillRect t="-3125"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E36DC5A-A9A4-467B-B37B-65439BD44A34}"/>
                  </a:ext>
                </a:extLst>
              </p:cNvPr>
              <p:cNvSpPr txBox="1"/>
              <p:nvPr/>
            </p:nvSpPr>
            <p:spPr>
              <a:xfrm>
                <a:off x="2435111" y="2897310"/>
                <a:ext cx="658286"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MP</m:t>
                          </m:r>
                        </m:e>
                        <m:sub>
                          <m:r>
                            <a:rPr lang="en-US" altLang="ja-JP" b="0" i="1" dirty="0" smtClean="0">
                              <a:latin typeface="Cambria Math" panose="02040503050406030204" pitchFamily="18" charset="0"/>
                            </a:rPr>
                            <m:t>1</m:t>
                          </m:r>
                        </m:sub>
                      </m:sSub>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4E36DC5A-A9A4-467B-B37B-65439BD44A34}"/>
                  </a:ext>
                </a:extLst>
              </p:cNvPr>
              <p:cNvSpPr txBox="1">
                <a:spLocks noRot="1" noChangeAspect="1" noMove="1" noResize="1" noEditPoints="1" noAdjustHandles="1" noChangeArrowheads="1" noChangeShapeType="1" noTextEdit="1"/>
              </p:cNvSpPr>
              <p:nvPr/>
            </p:nvSpPr>
            <p:spPr>
              <a:xfrm>
                <a:off x="2435111" y="2897310"/>
                <a:ext cx="658286" cy="371185"/>
              </a:xfrm>
              <a:prstGeom prst="rect">
                <a:avLst/>
              </a:prstGeom>
              <a:blipFill>
                <a:blip r:embed="rId8"/>
                <a:stretch>
                  <a:fillRect l="-9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5647FBB-FCC3-4AD0-896C-AE4BC1A668D7}"/>
                  </a:ext>
                </a:extLst>
              </p:cNvPr>
              <p:cNvSpPr txBox="1"/>
              <p:nvPr/>
            </p:nvSpPr>
            <p:spPr>
              <a:xfrm>
                <a:off x="6508574" y="2897310"/>
                <a:ext cx="592617"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MP</m:t>
                          </m:r>
                        </m:e>
                        <m:sub>
                          <m:r>
                            <a:rPr lang="en-US" altLang="ja-JP" b="0" i="1" dirty="0" smtClean="0">
                              <a:latin typeface="Cambria Math" panose="02040503050406030204" pitchFamily="18" charset="0"/>
                            </a:rPr>
                            <m:t>2</m:t>
                          </m:r>
                        </m:sub>
                      </m:sSub>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45647FBB-FCC3-4AD0-896C-AE4BC1A668D7}"/>
                  </a:ext>
                </a:extLst>
              </p:cNvPr>
              <p:cNvSpPr txBox="1">
                <a:spLocks noRot="1" noChangeAspect="1" noMove="1" noResize="1" noEditPoints="1" noAdjustHandles="1" noChangeArrowheads="1" noChangeShapeType="1" noTextEdit="1"/>
              </p:cNvSpPr>
              <p:nvPr/>
            </p:nvSpPr>
            <p:spPr>
              <a:xfrm>
                <a:off x="6508574" y="2897310"/>
                <a:ext cx="592617" cy="371185"/>
              </a:xfrm>
              <a:prstGeom prst="rect">
                <a:avLst/>
              </a:prstGeom>
              <a:blipFill>
                <a:blip r:embed="rId9"/>
                <a:stretch>
                  <a:fillRect l="-82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吹き出し: 角を丸めた四角形 15">
                <a:extLst>
                  <a:ext uri="{FF2B5EF4-FFF2-40B4-BE49-F238E27FC236}">
                    <a16:creationId xmlns:a16="http://schemas.microsoft.com/office/drawing/2014/main" id="{FBFAA45C-5DFC-436C-B866-335AD1B542BF}"/>
                  </a:ext>
                </a:extLst>
              </p:cNvPr>
              <p:cNvSpPr/>
              <p:nvPr/>
            </p:nvSpPr>
            <p:spPr>
              <a:xfrm>
                <a:off x="-6672" y="6050820"/>
                <a:ext cx="1537342" cy="594204"/>
              </a:xfrm>
              <a:prstGeom prst="wedgeRoundRectCallout">
                <a:avLst>
                  <a:gd name="adj1" fmla="val 30513"/>
                  <a:gd name="adj2" fmla="val -8112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i="1">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𝒰</m:t>
                    </m:r>
                    <m:r>
                      <a:rPr lang="en-US" altLang="ja-JP" sz="1400" i="1">
                        <a:latin typeface="Cambria Math" panose="02040503050406030204" pitchFamily="18" charset="0"/>
                        <a:ea typeface="Cambria Math" panose="02040503050406030204" pitchFamily="18" charset="0"/>
                      </a:rPr>
                      <m:t>(0,1)</m:t>
                    </m:r>
                  </m:oMath>
                </a14:m>
                <a:r>
                  <a:rPr lang="ja-JP" altLang="en-US" sz="1400" dirty="0"/>
                  <a:t>のとき</a:t>
                </a:r>
                <a14:m>
                  <m:oMath xmlns:m="http://schemas.openxmlformats.org/officeDocument/2006/math">
                    <m:r>
                      <a:rPr lang="ja-JP" altLang="en-US" sz="1400" i="1">
                        <a:latin typeface="Cambria Math" panose="02040503050406030204" pitchFamily="18" charset="0"/>
                        <a:ea typeface="Cambria Math" panose="02040503050406030204" pitchFamily="18" charset="0"/>
                      </a:rPr>
                      <m:t>𝔼</m:t>
                    </m:r>
                    <m:d>
                      <m:dPr>
                        <m:begChr m:val="["/>
                        <m:endChr m:val="]"/>
                        <m:ctrlPr>
                          <a:rPr lang="en-US" altLang="ja-JP" sz="1400" i="1">
                            <a:latin typeface="Cambria Math" panose="02040503050406030204" pitchFamily="18" charset="0"/>
                            <a:ea typeface="Cambria Math" panose="02040503050406030204" pitchFamily="18" charset="0"/>
                          </a:rPr>
                        </m:ctrlPr>
                      </m:dPr>
                      <m:e>
                        <m:sSup>
                          <m:sSupPr>
                            <m:ctrlPr>
                              <a:rPr lang="en-US" altLang="ja-JP" sz="1400" i="1" smtClean="0">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=1/3</m:t>
                    </m:r>
                  </m:oMath>
                </a14:m>
                <a:endParaRPr lang="en-US" altLang="ja-JP" sz="1400" dirty="0"/>
              </a:p>
            </p:txBody>
          </p:sp>
        </mc:Choice>
        <mc:Fallback xmlns="">
          <p:sp>
            <p:nvSpPr>
              <p:cNvPr id="16" name="吹き出し: 角を丸めた四角形 15">
                <a:extLst>
                  <a:ext uri="{FF2B5EF4-FFF2-40B4-BE49-F238E27FC236}">
                    <a16:creationId xmlns:a16="http://schemas.microsoft.com/office/drawing/2014/main" id="{FBFAA45C-5DFC-436C-B866-335AD1B542BF}"/>
                  </a:ext>
                </a:extLst>
              </p:cNvPr>
              <p:cNvSpPr>
                <a:spLocks noRot="1" noChangeAspect="1" noMove="1" noResize="1" noEditPoints="1" noAdjustHandles="1" noChangeArrowheads="1" noChangeShapeType="1" noTextEdit="1"/>
              </p:cNvSpPr>
              <p:nvPr/>
            </p:nvSpPr>
            <p:spPr>
              <a:xfrm>
                <a:off x="-6672" y="6050820"/>
                <a:ext cx="1537342" cy="594204"/>
              </a:xfrm>
              <a:prstGeom prst="wedgeRoundRectCallout">
                <a:avLst>
                  <a:gd name="adj1" fmla="val 30513"/>
                  <a:gd name="adj2" fmla="val -81122"/>
                  <a:gd name="adj3" fmla="val 16667"/>
                </a:avLst>
              </a:prstGeom>
              <a:blipFill>
                <a:blip r:embed="rId10"/>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吹き出し: 角を丸めた四角形 16">
                <a:extLst>
                  <a:ext uri="{FF2B5EF4-FFF2-40B4-BE49-F238E27FC236}">
                    <a16:creationId xmlns:a16="http://schemas.microsoft.com/office/drawing/2014/main" id="{E81B67C0-ED05-4148-A7C2-46A88487F4A2}"/>
                  </a:ext>
                </a:extLst>
              </p:cNvPr>
              <p:cNvSpPr/>
              <p:nvPr/>
            </p:nvSpPr>
            <p:spPr>
              <a:xfrm>
                <a:off x="3890877" y="6050820"/>
                <a:ext cx="1537342" cy="594204"/>
              </a:xfrm>
              <a:prstGeom prst="wedgeRoundRectCallout">
                <a:avLst>
                  <a:gd name="adj1" fmla="val 30513"/>
                  <a:gd name="adj2" fmla="val -8112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i="1" smtClean="0">
                        <a:latin typeface="Cambria Math" panose="02040503050406030204" pitchFamily="18" charset="0"/>
                        <a:ea typeface="Cambria Math" panose="02040503050406030204" pitchFamily="18" charset="0"/>
                      </a:rPr>
                      <m:t>𝑥</m:t>
                    </m:r>
                    <m:r>
                      <a:rPr lang="en-US" altLang="ja-JP" sz="1400"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𝒰</m:t>
                    </m:r>
                    <m:r>
                      <a:rPr lang="en-US" altLang="ja-JP" sz="1400" i="1">
                        <a:latin typeface="Cambria Math" panose="02040503050406030204" pitchFamily="18" charset="0"/>
                        <a:ea typeface="Cambria Math" panose="02040503050406030204" pitchFamily="18" charset="0"/>
                      </a:rPr>
                      <m:t>(0,1)</m:t>
                    </m:r>
                  </m:oMath>
                </a14:m>
                <a:r>
                  <a:rPr lang="ja-JP" altLang="en-US" sz="1400" dirty="0"/>
                  <a:t>のとき</a:t>
                </a:r>
                <a14:m>
                  <m:oMath xmlns:m="http://schemas.openxmlformats.org/officeDocument/2006/math">
                    <m:r>
                      <a:rPr lang="ja-JP" altLang="en-US" sz="1400" i="1">
                        <a:latin typeface="Cambria Math" panose="02040503050406030204" pitchFamily="18" charset="0"/>
                        <a:ea typeface="Cambria Math" panose="02040503050406030204" pitchFamily="18" charset="0"/>
                      </a:rPr>
                      <m:t>𝔼</m:t>
                    </m:r>
                    <m:d>
                      <m:dPr>
                        <m:begChr m:val="["/>
                        <m:endChr m:val="]"/>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e>
                    </m:d>
                    <m:r>
                      <a:rPr lang="en-US" altLang="ja-JP" sz="1400" i="1">
                        <a:latin typeface="Cambria Math" panose="02040503050406030204" pitchFamily="18" charset="0"/>
                        <a:ea typeface="Cambria Math" panose="02040503050406030204" pitchFamily="18" charset="0"/>
                      </a:rPr>
                      <m:t>=1/</m:t>
                    </m:r>
                    <m:r>
                      <a:rPr lang="en-US" altLang="ja-JP" sz="1400" b="0" i="1" smtClean="0">
                        <a:latin typeface="Cambria Math" panose="02040503050406030204" pitchFamily="18" charset="0"/>
                        <a:ea typeface="Cambria Math" panose="02040503050406030204" pitchFamily="18" charset="0"/>
                      </a:rPr>
                      <m:t>2</m:t>
                    </m:r>
                  </m:oMath>
                </a14:m>
                <a:endParaRPr lang="en-US" altLang="ja-JP" sz="1400" dirty="0"/>
              </a:p>
            </p:txBody>
          </p:sp>
        </mc:Choice>
        <mc:Fallback xmlns="">
          <p:sp>
            <p:nvSpPr>
              <p:cNvPr id="17" name="吹き出し: 角を丸めた四角形 16">
                <a:extLst>
                  <a:ext uri="{FF2B5EF4-FFF2-40B4-BE49-F238E27FC236}">
                    <a16:creationId xmlns:a16="http://schemas.microsoft.com/office/drawing/2014/main" id="{E81B67C0-ED05-4148-A7C2-46A88487F4A2}"/>
                  </a:ext>
                </a:extLst>
              </p:cNvPr>
              <p:cNvSpPr>
                <a:spLocks noRot="1" noChangeAspect="1" noMove="1" noResize="1" noEditPoints="1" noAdjustHandles="1" noChangeArrowheads="1" noChangeShapeType="1" noTextEdit="1"/>
              </p:cNvSpPr>
              <p:nvPr/>
            </p:nvSpPr>
            <p:spPr>
              <a:xfrm>
                <a:off x="3890877" y="6050820"/>
                <a:ext cx="1537342" cy="594204"/>
              </a:xfrm>
              <a:prstGeom prst="wedgeRoundRectCallout">
                <a:avLst>
                  <a:gd name="adj1" fmla="val 30513"/>
                  <a:gd name="adj2" fmla="val -81122"/>
                  <a:gd name="adj3" fmla="val 16667"/>
                </a:avLst>
              </a:prstGeom>
              <a:blipFill>
                <a:blip r:embed="rId11"/>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吹き出し: 角を丸めた四角形 17">
                <a:extLst>
                  <a:ext uri="{FF2B5EF4-FFF2-40B4-BE49-F238E27FC236}">
                    <a16:creationId xmlns:a16="http://schemas.microsoft.com/office/drawing/2014/main" id="{7776C8DC-A6B6-442B-8336-8162DD89755D}"/>
                  </a:ext>
                </a:extLst>
              </p:cNvPr>
              <p:cNvSpPr/>
              <p:nvPr/>
            </p:nvSpPr>
            <p:spPr>
              <a:xfrm>
                <a:off x="185030" y="2426710"/>
                <a:ext cx="1969180" cy="300253"/>
              </a:xfrm>
              <a:prstGeom prst="wedgeRoundRectCallout">
                <a:avLst>
                  <a:gd name="adj1" fmla="val 30707"/>
                  <a:gd name="adj2" fmla="val 8903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theory</a:t>
                </a:r>
                <a:r>
                  <a:rPr lang="ja-JP" altLang="en-US" sz="1400" dirty="0"/>
                  <a:t>は</a:t>
                </a:r>
                <a14:m>
                  <m:oMath xmlns:m="http://schemas.openxmlformats.org/officeDocument/2006/math">
                    <m:r>
                      <a:rPr lang="ja-JP" altLang="en-US" sz="1400" b="0" i="1" smtClean="0">
                        <a:latin typeface="Cambria Math" panose="02040503050406030204" pitchFamily="18" charset="0"/>
                        <a:ea typeface="Cambria Math" panose="02040503050406030204" pitchFamily="18" charset="0"/>
                      </a:rPr>
                      <m:t>𝜀</m:t>
                    </m:r>
                    <m:r>
                      <a:rPr lang="en-US" altLang="ja-JP" sz="1400" b="0" i="1" smtClean="0">
                        <a:latin typeface="Cambria Math" panose="02040503050406030204" pitchFamily="18" charset="0"/>
                        <a:ea typeface="Cambria Math" panose="02040503050406030204" pitchFamily="18" charset="0"/>
                      </a:rPr>
                      <m:t>=0</m:t>
                    </m:r>
                  </m:oMath>
                </a14:m>
                <a:r>
                  <a:rPr lang="ja-JP" altLang="en-US" sz="1400" dirty="0"/>
                  <a:t>としたもの</a:t>
                </a:r>
                <a:endParaRPr lang="en-US" altLang="ja-JP" sz="1400" dirty="0"/>
              </a:p>
            </p:txBody>
          </p:sp>
        </mc:Choice>
        <mc:Fallback xmlns="">
          <p:sp>
            <p:nvSpPr>
              <p:cNvPr id="18" name="吹き出し: 角を丸めた四角形 17">
                <a:extLst>
                  <a:ext uri="{FF2B5EF4-FFF2-40B4-BE49-F238E27FC236}">
                    <a16:creationId xmlns:a16="http://schemas.microsoft.com/office/drawing/2014/main" id="{7776C8DC-A6B6-442B-8336-8162DD89755D}"/>
                  </a:ext>
                </a:extLst>
              </p:cNvPr>
              <p:cNvSpPr>
                <a:spLocks noRot="1" noChangeAspect="1" noMove="1" noResize="1" noEditPoints="1" noAdjustHandles="1" noChangeArrowheads="1" noChangeShapeType="1" noTextEdit="1"/>
              </p:cNvSpPr>
              <p:nvPr/>
            </p:nvSpPr>
            <p:spPr>
              <a:xfrm>
                <a:off x="185030" y="2426710"/>
                <a:ext cx="1969180" cy="300253"/>
              </a:xfrm>
              <a:prstGeom prst="wedgeRoundRectCallout">
                <a:avLst>
                  <a:gd name="adj1" fmla="val 30707"/>
                  <a:gd name="adj2" fmla="val 89032"/>
                  <a:gd name="adj3" fmla="val 16667"/>
                </a:avLst>
              </a:prstGeom>
              <a:blipFill>
                <a:blip r:embed="rId12"/>
                <a:stretch>
                  <a:fillRect t="-2899"/>
                </a:stretch>
              </a:blipFill>
              <a:ln>
                <a:noFill/>
              </a:ln>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FEAEB60-4BFD-409D-A524-29E6E15B9BD7}"/>
              </a:ext>
            </a:extLst>
          </p:cNvPr>
          <p:cNvSpPr txBox="1"/>
          <p:nvPr/>
        </p:nvSpPr>
        <p:spPr>
          <a:xfrm>
            <a:off x="2696271" y="2381807"/>
            <a:ext cx="3926553" cy="369332"/>
          </a:xfrm>
          <a:prstGeom prst="rect">
            <a:avLst/>
          </a:prstGeom>
          <a:noFill/>
        </p:spPr>
        <p:txBody>
          <a:bodyPr wrap="square" rtlCol="0">
            <a:spAutoFit/>
          </a:bodyPr>
          <a:lstStyle/>
          <a:p>
            <a:pPr algn="ctr"/>
            <a:r>
              <a:rPr lang="en-US" altLang="ja-JP" dirty="0"/>
              <a:t>Random Forest</a:t>
            </a:r>
            <a:r>
              <a:rPr lang="ja-JP" altLang="en-US" dirty="0"/>
              <a:t>で学習したモデルの</a:t>
            </a:r>
            <a:r>
              <a:rPr lang="en-US" altLang="ja-JP" dirty="0"/>
              <a:t>MP</a:t>
            </a:r>
            <a:endParaRPr kumimoji="1" lang="ja-JP" altLang="en-US" dirty="0"/>
          </a:p>
        </p:txBody>
      </p:sp>
      <p:sp>
        <p:nvSpPr>
          <p:cNvPr id="20" name="コンテンツ プレースホルダー 1">
            <a:extLst>
              <a:ext uri="{FF2B5EF4-FFF2-40B4-BE49-F238E27FC236}">
                <a16:creationId xmlns:a16="http://schemas.microsoft.com/office/drawing/2014/main" id="{1F2B7709-E867-47BB-9A6F-92ACB5C1B5FC}"/>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Marginal Plot</a:t>
            </a:r>
          </a:p>
        </p:txBody>
      </p:sp>
    </p:spTree>
    <p:extLst>
      <p:ext uri="{BB962C8B-B14F-4D97-AF65-F5344CB8AC3E}">
        <p14:creationId xmlns:p14="http://schemas.microsoft.com/office/powerpoint/2010/main" val="803872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折れ線グラフ&#10;&#10;自動的に生成された説明">
            <a:extLst>
              <a:ext uri="{FF2B5EF4-FFF2-40B4-BE49-F238E27FC236}">
                <a16:creationId xmlns:a16="http://schemas.microsoft.com/office/drawing/2014/main" id="{09E69F33-4BF5-4426-946D-1862BD292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091" y="2726962"/>
            <a:ext cx="3640176" cy="3456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8BEE42D8-09F9-41AF-AD3A-3C4892904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93" y="2726963"/>
            <a:ext cx="3640176" cy="3456000"/>
          </a:xfrm>
          <a:prstGeom prst="rect">
            <a:avLst/>
          </a:prstGeom>
        </p:spPr>
      </p:pic>
      <p:sp>
        <p:nvSpPr>
          <p:cNvPr id="2" name="タイトル 1"/>
          <p:cNvSpPr>
            <a:spLocks noGrp="1"/>
          </p:cNvSpPr>
          <p:nvPr>
            <p:ph type="title"/>
          </p:nvPr>
        </p:nvSpPr>
        <p:spPr>
          <a:xfrm>
            <a:off x="223641" y="239134"/>
            <a:ext cx="8463160" cy="483454"/>
          </a:xfrm>
        </p:spPr>
        <p:txBody>
          <a:bodyPr/>
          <a:lstStyle/>
          <a:p>
            <a:r>
              <a:rPr lang="ja-JP" altLang="en-US" dirty="0"/>
              <a:t>計算</a:t>
            </a:r>
            <a:r>
              <a:rPr kumimoji="1" lang="ja-JP" altLang="en-US" dirty="0"/>
              <a:t>例２</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23</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5660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下記ケースで</a:t>
                </a:r>
                <a:r>
                  <a:rPr lang="en-US" altLang="ja-JP" sz="2400" dirty="0"/>
                  <a:t>MP</a:t>
                </a:r>
                <a:r>
                  <a:rPr lang="ja-JP" altLang="en-US" sz="2400" dirty="0"/>
                  <a:t>を導出すると、特徴量と予測値の関係が崩れて見える。</a:t>
                </a:r>
                <a:endParaRPr lang="en-US" altLang="ja-JP" sz="2400" dirty="0"/>
              </a:p>
              <a:p>
                <a:pPr lvl="1"/>
                <a:r>
                  <a:rPr lang="ja-JP" altLang="en-US" sz="2000" dirty="0"/>
                  <a:t>データセット：</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𝑦</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2</m:t>
                        </m:r>
                      </m:sub>
                      <m:sup>
                        <m:r>
                          <a:rPr lang="en-US" altLang="ja-JP" sz="2000" i="1">
                            <a:latin typeface="Cambria Math" panose="02040503050406030204" pitchFamily="18" charset="0"/>
                            <a:ea typeface="Cambria Math" panose="02040503050406030204" pitchFamily="18" charset="0"/>
                          </a:rPr>
                          <m:t>2</m:t>
                        </m:r>
                      </m:sup>
                    </m:sSub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𝜀</m:t>
                    </m:r>
                  </m:oMath>
                </a14:m>
                <a:r>
                  <a:rPr lang="ja-JP" altLang="en-US" sz="2000" dirty="0"/>
                  <a:t>（</a:t>
                </a:r>
                <a:r>
                  <a:rPr lang="en-US" altLang="ja-JP" sz="2000" dirty="0"/>
                  <a:t>10,000</a:t>
                </a:r>
                <a:r>
                  <a:rPr lang="ja-JP" altLang="en-US" sz="2000" dirty="0"/>
                  <a:t>個）</a:t>
                </a:r>
                <a:endParaRPr lang="en-US" altLang="ja-JP" sz="2000" dirty="0"/>
              </a:p>
              <a:p>
                <a:pPr lvl="1"/>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𝒰</m:t>
                    </m:r>
                    <m:r>
                      <a:rPr lang="en-US" altLang="ja-JP" sz="2000" i="1">
                        <a:latin typeface="Cambria Math" panose="02040503050406030204" pitchFamily="18" charset="0"/>
                        <a:ea typeface="Cambria Math" panose="02040503050406030204" pitchFamily="18" charset="0"/>
                      </a:rPr>
                      <m:t>(0,1)</m:t>
                    </m:r>
                  </m:oMath>
                </a14:m>
                <a:r>
                  <a:rPr lang="ja-JP" altLang="en-US" sz="1600" dirty="0"/>
                  <a:t>（一様乱数）</a:t>
                </a:r>
                <a:r>
                  <a:rPr lang="ja-JP" altLang="en-US" sz="2000" dirty="0"/>
                  <a:t>で、</a:t>
                </a:r>
                <a:r>
                  <a:rPr lang="ja-JP" altLang="en-US" sz="2000" dirty="0">
                    <a:solidFill>
                      <a:srgbClr val="FF0000"/>
                    </a:solidFill>
                  </a:rPr>
                  <a:t>相関が高い</a:t>
                </a:r>
                <a:r>
                  <a:rPr lang="ja-JP" altLang="en-US" sz="1800" dirty="0"/>
                  <a:t>（相関係数</a:t>
                </a:r>
                <a:r>
                  <a:rPr lang="en-US" altLang="ja-JP" sz="1800" dirty="0"/>
                  <a:t>0.99</a:t>
                </a:r>
                <a:r>
                  <a:rPr lang="ja-JP" altLang="en-US" sz="1800" dirty="0"/>
                  <a:t>）</a:t>
                </a:r>
                <a:endParaRPr lang="en-US" altLang="ja-JP" sz="2000" dirty="0"/>
              </a:p>
              <a:p>
                <a:pPr lvl="1"/>
                <a14:m>
                  <m:oMath xmlns:m="http://schemas.openxmlformats.org/officeDocument/2006/math">
                    <m:r>
                      <a:rPr lang="ja-JP" altLang="en-US" sz="2000" b="0" i="1" smtClean="0">
                        <a:latin typeface="Cambria Math" panose="02040503050406030204" pitchFamily="18" charset="0"/>
                        <a:ea typeface="Cambria Math" panose="02040503050406030204" pitchFamily="18" charset="0"/>
                      </a:rPr>
                      <m:t>𝜀</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𝒩</m:t>
                    </m:r>
                    <m:r>
                      <a:rPr lang="en-US" altLang="ja-JP" sz="2000" i="1">
                        <a:latin typeface="Cambria Math" panose="02040503050406030204" pitchFamily="18" charset="0"/>
                        <a:ea typeface="Cambria Math" panose="02040503050406030204" pitchFamily="18" charset="0"/>
                      </a:rPr>
                      <m:t>(0,0.01)</m:t>
                    </m:r>
                  </m:oMath>
                </a14:m>
                <a:r>
                  <a:rPr lang="ja-JP" altLang="en-US" sz="1600" dirty="0"/>
                  <a:t>（正規乱数）</a:t>
                </a:r>
                <a:endParaRPr lang="en-US" altLang="ja-JP" sz="1400"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1566070"/>
              </a:xfrm>
              <a:prstGeom prst="rect">
                <a:avLst/>
              </a:prstGeom>
              <a:blipFill>
                <a:blip r:embed="rId5"/>
                <a:stretch>
                  <a:fillRect l="-867" t="-3516" r="-1733" b="-54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E36DC5A-A9A4-467B-B37B-65439BD44A34}"/>
                  </a:ext>
                </a:extLst>
              </p:cNvPr>
              <p:cNvSpPr txBox="1"/>
              <p:nvPr/>
            </p:nvSpPr>
            <p:spPr>
              <a:xfrm>
                <a:off x="2435111" y="2897310"/>
                <a:ext cx="658286"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smtClean="0">
                              <a:latin typeface="Cambria Math" panose="02040503050406030204" pitchFamily="18" charset="0"/>
                              <a:ea typeface="Cambria Math" panose="02040503050406030204" pitchFamily="18" charset="0"/>
                            </a:rPr>
                            <m:t>M</m:t>
                          </m:r>
                          <m:r>
                            <m:rPr>
                              <m:nor/>
                            </m:rPr>
                            <a:rPr lang="en-US" altLang="ja-JP" dirty="0"/>
                            <m:t>P</m:t>
                          </m:r>
                        </m:e>
                        <m:sub>
                          <m:r>
                            <a:rPr lang="en-US" altLang="ja-JP" b="0" i="1" dirty="0" smtClean="0">
                              <a:latin typeface="Cambria Math" panose="02040503050406030204" pitchFamily="18" charset="0"/>
                            </a:rPr>
                            <m:t>1</m:t>
                          </m:r>
                        </m:sub>
                      </m:sSub>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4E36DC5A-A9A4-467B-B37B-65439BD44A34}"/>
                  </a:ext>
                </a:extLst>
              </p:cNvPr>
              <p:cNvSpPr txBox="1">
                <a:spLocks noRot="1" noChangeAspect="1" noMove="1" noResize="1" noEditPoints="1" noAdjustHandles="1" noChangeArrowheads="1" noChangeShapeType="1" noTextEdit="1"/>
              </p:cNvSpPr>
              <p:nvPr/>
            </p:nvSpPr>
            <p:spPr>
              <a:xfrm>
                <a:off x="2435111" y="2897310"/>
                <a:ext cx="658286" cy="37118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5647FBB-FCC3-4AD0-896C-AE4BC1A668D7}"/>
                  </a:ext>
                </a:extLst>
              </p:cNvPr>
              <p:cNvSpPr txBox="1"/>
              <p:nvPr/>
            </p:nvSpPr>
            <p:spPr>
              <a:xfrm>
                <a:off x="6472899" y="2897310"/>
                <a:ext cx="658286"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smtClean="0">
                              <a:latin typeface="Cambria Math" panose="02040503050406030204" pitchFamily="18" charset="0"/>
                              <a:ea typeface="Cambria Math" panose="02040503050406030204" pitchFamily="18" charset="0"/>
                            </a:rPr>
                            <m:t>M</m:t>
                          </m:r>
                          <m:r>
                            <m:rPr>
                              <m:nor/>
                            </m:rPr>
                            <a:rPr lang="en-US" altLang="ja-JP" dirty="0"/>
                            <m:t>P</m:t>
                          </m:r>
                        </m:e>
                        <m:sub>
                          <m:r>
                            <a:rPr lang="en-US" altLang="ja-JP" b="0" i="1" dirty="0" smtClean="0">
                              <a:latin typeface="Cambria Math" panose="02040503050406030204" pitchFamily="18" charset="0"/>
                            </a:rPr>
                            <m:t>2</m:t>
                          </m:r>
                        </m:sub>
                      </m:sSub>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45647FBB-FCC3-4AD0-896C-AE4BC1A668D7}"/>
                  </a:ext>
                </a:extLst>
              </p:cNvPr>
              <p:cNvSpPr txBox="1">
                <a:spLocks noRot="1" noChangeAspect="1" noMove="1" noResize="1" noEditPoints="1" noAdjustHandles="1" noChangeArrowheads="1" noChangeShapeType="1" noTextEdit="1"/>
              </p:cNvSpPr>
              <p:nvPr/>
            </p:nvSpPr>
            <p:spPr>
              <a:xfrm>
                <a:off x="6472899" y="2897310"/>
                <a:ext cx="658286" cy="371185"/>
              </a:xfrm>
              <a:prstGeom prst="rect">
                <a:avLst/>
              </a:prstGeom>
              <a:blipFill>
                <a:blip r:embed="rId7"/>
                <a:stretch>
                  <a:fillRect l="-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吹き出し: 角を丸めた四角形 17">
                <a:extLst>
                  <a:ext uri="{FF2B5EF4-FFF2-40B4-BE49-F238E27FC236}">
                    <a16:creationId xmlns:a16="http://schemas.microsoft.com/office/drawing/2014/main" id="{7776C8DC-A6B6-442B-8336-8162DD89755D}"/>
                  </a:ext>
                </a:extLst>
              </p:cNvPr>
              <p:cNvSpPr/>
              <p:nvPr/>
            </p:nvSpPr>
            <p:spPr>
              <a:xfrm>
                <a:off x="185030" y="2426710"/>
                <a:ext cx="1969180" cy="300253"/>
              </a:xfrm>
              <a:prstGeom prst="wedgeRoundRectCallout">
                <a:avLst>
                  <a:gd name="adj1" fmla="val 30707"/>
                  <a:gd name="adj2" fmla="val 8903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theory</a:t>
                </a:r>
                <a:r>
                  <a:rPr lang="ja-JP" altLang="en-US" sz="1400" dirty="0"/>
                  <a:t>は</a:t>
                </a:r>
                <a14:m>
                  <m:oMath xmlns:m="http://schemas.openxmlformats.org/officeDocument/2006/math">
                    <m:r>
                      <a:rPr lang="ja-JP" altLang="en-US" sz="1400" b="0" i="1" smtClean="0">
                        <a:latin typeface="Cambria Math" panose="02040503050406030204" pitchFamily="18" charset="0"/>
                        <a:ea typeface="Cambria Math" panose="02040503050406030204" pitchFamily="18" charset="0"/>
                      </a:rPr>
                      <m:t>𝜀</m:t>
                    </m:r>
                    <m:r>
                      <a:rPr lang="en-US" altLang="ja-JP" sz="1400" b="0" i="1" smtClean="0">
                        <a:latin typeface="Cambria Math" panose="02040503050406030204" pitchFamily="18" charset="0"/>
                        <a:ea typeface="Cambria Math" panose="02040503050406030204" pitchFamily="18" charset="0"/>
                      </a:rPr>
                      <m:t>=0</m:t>
                    </m:r>
                  </m:oMath>
                </a14:m>
                <a:r>
                  <a:rPr lang="ja-JP" altLang="en-US" sz="1400" dirty="0"/>
                  <a:t>としたもの</a:t>
                </a:r>
                <a:endParaRPr lang="en-US" altLang="ja-JP" sz="1400" dirty="0"/>
              </a:p>
            </p:txBody>
          </p:sp>
        </mc:Choice>
        <mc:Fallback xmlns="">
          <p:sp>
            <p:nvSpPr>
              <p:cNvPr id="18" name="吹き出し: 角を丸めた四角形 17">
                <a:extLst>
                  <a:ext uri="{FF2B5EF4-FFF2-40B4-BE49-F238E27FC236}">
                    <a16:creationId xmlns:a16="http://schemas.microsoft.com/office/drawing/2014/main" id="{7776C8DC-A6B6-442B-8336-8162DD89755D}"/>
                  </a:ext>
                </a:extLst>
              </p:cNvPr>
              <p:cNvSpPr>
                <a:spLocks noRot="1" noChangeAspect="1" noMove="1" noResize="1" noEditPoints="1" noAdjustHandles="1" noChangeArrowheads="1" noChangeShapeType="1" noTextEdit="1"/>
              </p:cNvSpPr>
              <p:nvPr/>
            </p:nvSpPr>
            <p:spPr>
              <a:xfrm>
                <a:off x="185030" y="2426710"/>
                <a:ext cx="1969180" cy="300253"/>
              </a:xfrm>
              <a:prstGeom prst="wedgeRoundRectCallout">
                <a:avLst>
                  <a:gd name="adj1" fmla="val 30707"/>
                  <a:gd name="adj2" fmla="val 89032"/>
                  <a:gd name="adj3" fmla="val 16667"/>
                </a:avLst>
              </a:prstGeom>
              <a:blipFill>
                <a:blip r:embed="rId8"/>
                <a:stretch>
                  <a:fillRect t="-2899"/>
                </a:stretch>
              </a:blipFill>
              <a:ln>
                <a:noFill/>
              </a:ln>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8210FFEE-07B5-4EE3-9423-70ACFF17F991}"/>
              </a:ext>
            </a:extLst>
          </p:cNvPr>
          <p:cNvSpPr txBox="1"/>
          <p:nvPr/>
        </p:nvSpPr>
        <p:spPr>
          <a:xfrm>
            <a:off x="2696271" y="2381807"/>
            <a:ext cx="3926553" cy="369332"/>
          </a:xfrm>
          <a:prstGeom prst="rect">
            <a:avLst/>
          </a:prstGeom>
          <a:noFill/>
        </p:spPr>
        <p:txBody>
          <a:bodyPr wrap="square" rtlCol="0">
            <a:spAutoFit/>
          </a:bodyPr>
          <a:lstStyle/>
          <a:p>
            <a:pPr algn="ctr"/>
            <a:r>
              <a:rPr lang="en-US" altLang="ja-JP" dirty="0"/>
              <a:t>Random Forest</a:t>
            </a:r>
            <a:r>
              <a:rPr lang="ja-JP" altLang="en-US" dirty="0"/>
              <a:t>で学習したモデルの</a:t>
            </a:r>
            <a:r>
              <a:rPr lang="en-US" altLang="ja-JP" dirty="0"/>
              <a:t>MP</a:t>
            </a:r>
            <a:endParaRPr kumimoji="1" lang="ja-JP" altLang="en-US" dirty="0"/>
          </a:p>
        </p:txBody>
      </p:sp>
      <p:sp>
        <p:nvSpPr>
          <p:cNvPr id="12" name="コンテンツ プレースホルダー 1">
            <a:extLst>
              <a:ext uri="{FF2B5EF4-FFF2-40B4-BE49-F238E27FC236}">
                <a16:creationId xmlns:a16="http://schemas.microsoft.com/office/drawing/2014/main" id="{DC1EB378-6FE9-4C90-B4C4-14A81E3D53F3}"/>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Marginal Plot</a:t>
            </a:r>
          </a:p>
        </p:txBody>
      </p:sp>
      <mc:AlternateContent xmlns:mc="http://schemas.openxmlformats.org/markup-compatibility/2006" xmlns:a14="http://schemas.microsoft.com/office/drawing/2010/main">
        <mc:Choice Requires="a14">
          <p:sp>
            <p:nvSpPr>
              <p:cNvPr id="17" name="吹き出し: 角を丸めた四角形 16">
                <a:extLst>
                  <a:ext uri="{FF2B5EF4-FFF2-40B4-BE49-F238E27FC236}">
                    <a16:creationId xmlns:a16="http://schemas.microsoft.com/office/drawing/2014/main" id="{62020CBA-4020-4DF6-89F5-E70A301AA52C}"/>
                  </a:ext>
                </a:extLst>
              </p:cNvPr>
              <p:cNvSpPr/>
              <p:nvPr/>
            </p:nvSpPr>
            <p:spPr>
              <a:xfrm>
                <a:off x="2736529" y="4932139"/>
                <a:ext cx="1537342" cy="594204"/>
              </a:xfrm>
              <a:prstGeom prst="wedgeRoundRectCallout">
                <a:avLst>
                  <a:gd name="adj1" fmla="val -42254"/>
                  <a:gd name="adj2" fmla="val -90945"/>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𝑦</m:t>
                    </m:r>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1</m:t>
                        </m:r>
                      </m:sub>
                    </m:sSub>
                    <m:r>
                      <a:rPr lang="en-US" altLang="ja-JP" sz="1400" i="1">
                        <a:latin typeface="Cambria Math" panose="02040503050406030204" pitchFamily="18" charset="0"/>
                        <a:ea typeface="Cambria Math" panose="02040503050406030204" pitchFamily="18" charset="0"/>
                      </a:rPr>
                      <m:t>+</m:t>
                    </m:r>
                    <m:sSubSup>
                      <m:sSubSupPr>
                        <m:ctrlPr>
                          <a:rPr lang="en-US" altLang="ja-JP" sz="1400" i="1">
                            <a:latin typeface="Cambria Math" panose="02040503050406030204" pitchFamily="18" charset="0"/>
                            <a:ea typeface="Cambria Math" panose="02040503050406030204" pitchFamily="18" charset="0"/>
                          </a:rPr>
                        </m:ctrlPr>
                      </m:sSubSupPr>
                      <m:e>
                        <m:r>
                          <a:rPr lang="en-US" altLang="ja-JP" sz="1400" i="1">
                            <a:latin typeface="Cambria Math" panose="02040503050406030204" pitchFamily="18" charset="0"/>
                            <a:ea typeface="Cambria Math" panose="02040503050406030204" pitchFamily="18" charset="0"/>
                          </a:rPr>
                          <m:t>𝑥</m:t>
                        </m:r>
                      </m:e>
                      <m:sub>
                        <m:r>
                          <a:rPr lang="en-US" altLang="ja-JP" sz="1400" b="0" i="1" smtClean="0">
                            <a:solidFill>
                              <a:srgbClr val="FFFF00"/>
                            </a:solidFill>
                            <a:latin typeface="Cambria Math" panose="02040503050406030204" pitchFamily="18" charset="0"/>
                            <a:ea typeface="Cambria Math" panose="02040503050406030204" pitchFamily="18" charset="0"/>
                          </a:rPr>
                          <m:t>1</m:t>
                        </m:r>
                      </m:sub>
                      <m:sup>
                        <m:r>
                          <a:rPr lang="en-US" altLang="ja-JP" sz="1400" i="1">
                            <a:latin typeface="Cambria Math" panose="02040503050406030204" pitchFamily="18" charset="0"/>
                            <a:ea typeface="Cambria Math" panose="02040503050406030204" pitchFamily="18" charset="0"/>
                          </a:rPr>
                          <m:t>2</m:t>
                        </m:r>
                      </m:sup>
                    </m:sSubSup>
                  </m:oMath>
                </a14:m>
                <a:r>
                  <a:rPr lang="ja-JP" altLang="en-US" sz="1400" dirty="0"/>
                  <a:t>として捉えている</a:t>
                </a:r>
                <a:endParaRPr lang="en-US" altLang="ja-JP" sz="1400" dirty="0"/>
              </a:p>
            </p:txBody>
          </p:sp>
        </mc:Choice>
        <mc:Fallback xmlns="">
          <p:sp>
            <p:nvSpPr>
              <p:cNvPr id="17" name="吹き出し: 角を丸めた四角形 16">
                <a:extLst>
                  <a:ext uri="{FF2B5EF4-FFF2-40B4-BE49-F238E27FC236}">
                    <a16:creationId xmlns:a16="http://schemas.microsoft.com/office/drawing/2014/main" id="{62020CBA-4020-4DF6-89F5-E70A301AA52C}"/>
                  </a:ext>
                </a:extLst>
              </p:cNvPr>
              <p:cNvSpPr>
                <a:spLocks noRot="1" noChangeAspect="1" noMove="1" noResize="1" noEditPoints="1" noAdjustHandles="1" noChangeArrowheads="1" noChangeShapeType="1" noTextEdit="1"/>
              </p:cNvSpPr>
              <p:nvPr/>
            </p:nvSpPr>
            <p:spPr>
              <a:xfrm>
                <a:off x="2736529" y="4932139"/>
                <a:ext cx="1537342" cy="594204"/>
              </a:xfrm>
              <a:prstGeom prst="wedgeRoundRectCallout">
                <a:avLst>
                  <a:gd name="adj1" fmla="val -42254"/>
                  <a:gd name="adj2" fmla="val -90945"/>
                  <a:gd name="adj3" fmla="val 16667"/>
                </a:avLst>
              </a:prstGeom>
              <a:blipFill>
                <a:blip r:embed="rId9"/>
                <a:stretch>
                  <a:fillRect b="-2878"/>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吹き出し: 角を丸めた四角形 21">
                <a:extLst>
                  <a:ext uri="{FF2B5EF4-FFF2-40B4-BE49-F238E27FC236}">
                    <a16:creationId xmlns:a16="http://schemas.microsoft.com/office/drawing/2014/main" id="{032F438A-D764-4D49-9837-74D77DA39393}"/>
                  </a:ext>
                </a:extLst>
              </p:cNvPr>
              <p:cNvSpPr/>
              <p:nvPr/>
            </p:nvSpPr>
            <p:spPr>
              <a:xfrm>
                <a:off x="6702172" y="4932139"/>
                <a:ext cx="1537342" cy="594204"/>
              </a:xfrm>
              <a:prstGeom prst="wedgeRoundRectCallout">
                <a:avLst>
                  <a:gd name="adj1" fmla="val -42254"/>
                  <a:gd name="adj2" fmla="val -90945"/>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𝑦</m:t>
                    </m:r>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b="0" i="1" smtClean="0">
                            <a:solidFill>
                              <a:srgbClr val="FFFF00"/>
                            </a:solidFill>
                            <a:latin typeface="Cambria Math" panose="02040503050406030204" pitchFamily="18" charset="0"/>
                            <a:ea typeface="Cambria Math" panose="02040503050406030204" pitchFamily="18" charset="0"/>
                          </a:rPr>
                          <m:t>2</m:t>
                        </m:r>
                      </m:sub>
                    </m:sSub>
                    <m:r>
                      <a:rPr lang="en-US" altLang="ja-JP" sz="1400" i="1">
                        <a:latin typeface="Cambria Math" panose="02040503050406030204" pitchFamily="18" charset="0"/>
                        <a:ea typeface="Cambria Math" panose="02040503050406030204" pitchFamily="18" charset="0"/>
                      </a:rPr>
                      <m:t>+</m:t>
                    </m:r>
                    <m:sSubSup>
                      <m:sSubSupPr>
                        <m:ctrlPr>
                          <a:rPr lang="en-US" altLang="ja-JP" sz="1400" i="1">
                            <a:latin typeface="Cambria Math" panose="02040503050406030204" pitchFamily="18" charset="0"/>
                            <a:ea typeface="Cambria Math" panose="02040503050406030204" pitchFamily="18" charset="0"/>
                          </a:rPr>
                        </m:ctrlPr>
                      </m:sSubSupPr>
                      <m:e>
                        <m:r>
                          <a:rPr lang="en-US" altLang="ja-JP" sz="1400" i="1">
                            <a:latin typeface="Cambria Math" panose="02040503050406030204" pitchFamily="18" charset="0"/>
                            <a:ea typeface="Cambria Math" panose="02040503050406030204" pitchFamily="18" charset="0"/>
                          </a:rPr>
                          <m:t>𝑥</m:t>
                        </m:r>
                      </m:e>
                      <m:sub>
                        <m:r>
                          <a:rPr lang="en-US" altLang="ja-JP" sz="1400" b="0" i="1" smtClean="0">
                            <a:latin typeface="Cambria Math" panose="02040503050406030204" pitchFamily="18" charset="0"/>
                            <a:ea typeface="Cambria Math" panose="02040503050406030204" pitchFamily="18" charset="0"/>
                          </a:rPr>
                          <m:t>2</m:t>
                        </m:r>
                      </m:sub>
                      <m:sup>
                        <m:r>
                          <a:rPr lang="en-US" altLang="ja-JP" sz="1400" i="1">
                            <a:latin typeface="Cambria Math" panose="02040503050406030204" pitchFamily="18" charset="0"/>
                            <a:ea typeface="Cambria Math" panose="02040503050406030204" pitchFamily="18" charset="0"/>
                          </a:rPr>
                          <m:t>2</m:t>
                        </m:r>
                      </m:sup>
                    </m:sSubSup>
                  </m:oMath>
                </a14:m>
                <a:r>
                  <a:rPr lang="ja-JP" altLang="en-US" sz="1400" dirty="0"/>
                  <a:t>として捉えている</a:t>
                </a:r>
                <a:endParaRPr lang="en-US" altLang="ja-JP" sz="1400" dirty="0"/>
              </a:p>
            </p:txBody>
          </p:sp>
        </mc:Choice>
        <mc:Fallback xmlns="">
          <p:sp>
            <p:nvSpPr>
              <p:cNvPr id="22" name="吹き出し: 角を丸めた四角形 21">
                <a:extLst>
                  <a:ext uri="{FF2B5EF4-FFF2-40B4-BE49-F238E27FC236}">
                    <a16:creationId xmlns:a16="http://schemas.microsoft.com/office/drawing/2014/main" id="{032F438A-D764-4D49-9837-74D77DA39393}"/>
                  </a:ext>
                </a:extLst>
              </p:cNvPr>
              <p:cNvSpPr>
                <a:spLocks noRot="1" noChangeAspect="1" noMove="1" noResize="1" noEditPoints="1" noAdjustHandles="1" noChangeArrowheads="1" noChangeShapeType="1" noTextEdit="1"/>
              </p:cNvSpPr>
              <p:nvPr/>
            </p:nvSpPr>
            <p:spPr>
              <a:xfrm>
                <a:off x="6702172" y="4932139"/>
                <a:ext cx="1537342" cy="594204"/>
              </a:xfrm>
              <a:prstGeom prst="wedgeRoundRectCallout">
                <a:avLst>
                  <a:gd name="adj1" fmla="val -42254"/>
                  <a:gd name="adj2" fmla="val -90945"/>
                  <a:gd name="adj3" fmla="val 16667"/>
                </a:avLst>
              </a:prstGeom>
              <a:blipFill>
                <a:blip r:embed="rId10"/>
                <a:stretch>
                  <a:fillRect b="-2878"/>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3234206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lang="en-US" altLang="ja-JP" dirty="0"/>
              <a:t>MP</a:t>
            </a:r>
            <a:r>
              <a:rPr lang="ja-JP" altLang="en-US" dirty="0"/>
              <a:t>の問題点</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24</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2185214"/>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相関が強い特徴量を学習したモデルの場合、</a:t>
            </a:r>
            <a:r>
              <a:rPr lang="en-US" altLang="ja-JP" sz="2400" dirty="0"/>
              <a:t>MP</a:t>
            </a:r>
            <a:r>
              <a:rPr lang="ja-JP" altLang="en-US" sz="2400" dirty="0"/>
              <a:t>は特徴量と予測値の関係を抽出できない。</a:t>
            </a:r>
            <a:endParaRPr lang="en-US" altLang="ja-JP" sz="2400" dirty="0"/>
          </a:p>
          <a:p>
            <a:pPr lvl="1"/>
            <a:r>
              <a:rPr lang="en-US" altLang="ja-JP" sz="2000" dirty="0"/>
              <a:t>MP</a:t>
            </a:r>
            <a:r>
              <a:rPr lang="ja-JP" altLang="en-US" sz="2000" dirty="0"/>
              <a:t>は各ブロックのデータだけ（局所的な領域）に限定することで、予測の外挿問題を抑制できる</a:t>
            </a:r>
            <a:endParaRPr lang="en-US" altLang="ja-JP" sz="2000" dirty="0"/>
          </a:p>
          <a:p>
            <a:pPr lvl="1"/>
            <a:r>
              <a:rPr lang="ja-JP" altLang="en-US" sz="2000" dirty="0"/>
              <a:t>一方、局所的な領域における予測値を平均しても、対象以外の特徴量の影響が混合するため、相関が強いとき、対象特徴量の影響だけを取り出すことができない</a:t>
            </a:r>
            <a:endParaRPr lang="en-US" altLang="ja-JP" sz="2000" dirty="0">
              <a:solidFill>
                <a:srgbClr val="FF0000"/>
              </a:solidFill>
            </a:endParaRPr>
          </a:p>
        </p:txBody>
      </p:sp>
      <p:sp>
        <p:nvSpPr>
          <p:cNvPr id="15" name="コンテンツ プレースホルダー 1">
            <a:extLst>
              <a:ext uri="{FF2B5EF4-FFF2-40B4-BE49-F238E27FC236}">
                <a16:creationId xmlns:a16="http://schemas.microsoft.com/office/drawing/2014/main" id="{C3A509FF-5C92-4879-8F2D-25E36EA1E896}"/>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Marginal Plot</a:t>
            </a:r>
          </a:p>
        </p:txBody>
      </p:sp>
      <p:sp>
        <p:nvSpPr>
          <p:cNvPr id="12" name="正方形/長方形 11">
            <a:extLst>
              <a:ext uri="{FF2B5EF4-FFF2-40B4-BE49-F238E27FC236}">
                <a16:creationId xmlns:a16="http://schemas.microsoft.com/office/drawing/2014/main" id="{1B8980C8-8330-4E05-9EAB-BC9A90367C1A}"/>
              </a:ext>
            </a:extLst>
          </p:cNvPr>
          <p:cNvSpPr/>
          <p:nvPr/>
        </p:nvSpPr>
        <p:spPr>
          <a:xfrm>
            <a:off x="5512672" y="3259289"/>
            <a:ext cx="998608" cy="2470514"/>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3C39B71-0815-4042-B0A2-47BB74C8FFD2}"/>
              </a:ext>
            </a:extLst>
          </p:cNvPr>
          <p:cNvSpPr/>
          <p:nvPr/>
        </p:nvSpPr>
        <p:spPr>
          <a:xfrm>
            <a:off x="4624114" y="3259289"/>
            <a:ext cx="865616" cy="2470514"/>
          </a:xfrm>
          <a:prstGeom prst="rect">
            <a:avLst/>
          </a:prstGeom>
          <a:solidFill>
            <a:schemeClr val="accent4">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29A2DDD-CBBC-4A68-B2C7-3E3478B60C4F}"/>
              </a:ext>
            </a:extLst>
          </p:cNvPr>
          <p:cNvSpPr/>
          <p:nvPr/>
        </p:nvSpPr>
        <p:spPr>
          <a:xfrm>
            <a:off x="3729314" y="3259289"/>
            <a:ext cx="865616" cy="2470514"/>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FDD7386-0E48-4AE2-A92A-0384859D3963}"/>
              </a:ext>
            </a:extLst>
          </p:cNvPr>
          <p:cNvSpPr/>
          <p:nvPr/>
        </p:nvSpPr>
        <p:spPr>
          <a:xfrm>
            <a:off x="2678581" y="3259289"/>
            <a:ext cx="1018770" cy="2470514"/>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ダイアグラム&#10;&#10;自動的に生成された説明">
            <a:extLst>
              <a:ext uri="{FF2B5EF4-FFF2-40B4-BE49-F238E27FC236}">
                <a16:creationId xmlns:a16="http://schemas.microsoft.com/office/drawing/2014/main" id="{D97C2C43-442A-4B3A-A80C-D17A089E215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3467" y="3213178"/>
            <a:ext cx="4276264" cy="2921525"/>
          </a:xfrm>
          <a:prstGeom prst="rect">
            <a:avLst/>
          </a:prstGeom>
        </p:spPr>
      </p:pic>
    </p:spTree>
    <p:extLst>
      <p:ext uri="{BB962C8B-B14F-4D97-AF65-F5344CB8AC3E}">
        <p14:creationId xmlns:p14="http://schemas.microsoft.com/office/powerpoint/2010/main" val="2528057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相関の影響</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25</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定義式から計算してみると、他の変数の影響が混合している。</a:t>
            </a:r>
            <a:endParaRPr lang="en-US" altLang="ja-JP"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4954699-F4CB-4259-82F5-1AF9E75B7B0F}"/>
                  </a:ext>
                </a:extLst>
              </p:cNvPr>
              <p:cNvSpPr txBox="1"/>
              <p:nvPr/>
            </p:nvSpPr>
            <p:spPr>
              <a:xfrm>
                <a:off x="422576" y="2101524"/>
                <a:ext cx="4149423" cy="391646"/>
              </a:xfrm>
              <a:prstGeom prst="rect">
                <a:avLst/>
              </a:prstGeom>
              <a:noFill/>
            </p:spPr>
            <p:txBody>
              <a:bodyPr wrap="square" rtlCol="0">
                <a:spAutoFit/>
              </a:bodyPr>
              <a:lstStyle/>
              <a:p>
                <a:pPr marL="0" lvl="2"/>
                <a:r>
                  <a:rPr lang="ja-JP" altLang="en-US" dirty="0"/>
                  <a:t>真の関数</a:t>
                </a:r>
                <a:r>
                  <a:rPr lang="ja-JP" altLang="en-US" dirty="0">
                    <a:ea typeface="Cambria Math" panose="02040503050406030204" pitchFamily="18" charset="0"/>
                  </a:rPr>
                  <a:t>：</a:t>
                </a:r>
                <a14:m>
                  <m:oMath xmlns:m="http://schemas.openxmlformats.org/officeDocument/2006/math">
                    <m:r>
                      <a:rPr lang="en-US" altLang="ja-JP" i="1">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oMath>
                </a14:m>
                <a:r>
                  <a:rPr lang="ja-JP" altLang="en-US" dirty="0"/>
                  <a:t>、</a:t>
                </a:r>
                <a:r>
                  <a:rPr lang="en-US" altLang="ja-JP"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𝑗</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[0,1]</m:t>
                    </m:r>
                  </m:oMath>
                </a14:m>
                <a:endParaRPr lang="en-US" altLang="ja-JP" sz="1200" dirty="0"/>
              </a:p>
            </p:txBody>
          </p:sp>
        </mc:Choice>
        <mc:Fallback xmlns="">
          <p:sp>
            <p:nvSpPr>
              <p:cNvPr id="56" name="テキスト ボックス 55">
                <a:extLst>
                  <a:ext uri="{FF2B5EF4-FFF2-40B4-BE49-F238E27FC236}">
                    <a16:creationId xmlns:a16="http://schemas.microsoft.com/office/drawing/2014/main" id="{F4954699-F4CB-4259-82F5-1AF9E75B7B0F}"/>
                  </a:ext>
                </a:extLst>
              </p:cNvPr>
              <p:cNvSpPr txBox="1">
                <a:spLocks noRot="1" noChangeAspect="1" noMove="1" noResize="1" noEditPoints="1" noAdjustHandles="1" noChangeArrowheads="1" noChangeShapeType="1" noTextEdit="1"/>
              </p:cNvSpPr>
              <p:nvPr/>
            </p:nvSpPr>
            <p:spPr>
              <a:xfrm>
                <a:off x="422576" y="2101524"/>
                <a:ext cx="4149423" cy="391646"/>
              </a:xfrm>
              <a:prstGeom prst="rect">
                <a:avLst/>
              </a:prstGeom>
              <a:blipFill>
                <a:blip r:embed="rId3"/>
                <a:stretch>
                  <a:fillRect l="-1175" t="-14063" b="-171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E0DEFCA2-BA6C-41CA-8D6C-4C692E3030E1}"/>
                  </a:ext>
                </a:extLst>
              </p:cNvPr>
              <p:cNvSpPr txBox="1"/>
              <p:nvPr/>
            </p:nvSpPr>
            <p:spPr>
              <a:xfrm>
                <a:off x="2475018" y="1526182"/>
                <a:ext cx="4459182" cy="504818"/>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m:rPr>
                              <m:nor/>
                            </m:rPr>
                            <a:rPr lang="en-US" altLang="ja-JP" dirty="0"/>
                            <m:t>MP</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i="1">
                                  <a:latin typeface="Cambria Math" panose="02040503050406030204" pitchFamily="18" charset="0"/>
                                  <a:ea typeface="Cambria Math" panose="02040503050406030204" pitchFamily="18" charset="0"/>
                                </a:rPr>
                                <m:t>𝑗</m:t>
                              </m:r>
                            </m:sub>
                          </m:sSub>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sub>
                      </m:sSub>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d>
                          <m:d>
                            <m:dPr>
                              <m:begChr m:val="|"/>
                              <m:endChr m:val=""/>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i="1">
                                      <a:latin typeface="Cambria Math" panose="02040503050406030204" pitchFamily="18" charset="0"/>
                                      <a:ea typeface="Cambria Math" panose="02040503050406030204" pitchFamily="18" charset="0"/>
                                    </a:rPr>
                                    <m:t>𝑗</m:t>
                                  </m:r>
                                </m:sub>
                              </m:sSub>
                            </m:e>
                          </m:d>
                        </m:e>
                      </m:d>
                    </m:oMath>
                  </m:oMathPara>
                </a14:m>
                <a:endParaRPr lang="en-US" altLang="ja-JP" sz="1200" dirty="0"/>
              </a:p>
            </p:txBody>
          </p:sp>
        </mc:Choice>
        <mc:Fallback xmlns="">
          <p:sp>
            <p:nvSpPr>
              <p:cNvPr id="57" name="テキスト ボックス 56">
                <a:extLst>
                  <a:ext uri="{FF2B5EF4-FFF2-40B4-BE49-F238E27FC236}">
                    <a16:creationId xmlns:a16="http://schemas.microsoft.com/office/drawing/2014/main" id="{E0DEFCA2-BA6C-41CA-8D6C-4C692E3030E1}"/>
                  </a:ext>
                </a:extLst>
              </p:cNvPr>
              <p:cNvSpPr txBox="1">
                <a:spLocks noRot="1" noChangeAspect="1" noMove="1" noResize="1" noEditPoints="1" noAdjustHandles="1" noChangeArrowheads="1" noChangeShapeType="1" noTextEdit="1"/>
              </p:cNvSpPr>
              <p:nvPr/>
            </p:nvSpPr>
            <p:spPr>
              <a:xfrm>
                <a:off x="2475018" y="1526182"/>
                <a:ext cx="4459182" cy="504818"/>
              </a:xfrm>
              <a:prstGeom prst="rect">
                <a:avLst/>
              </a:prstGeom>
              <a:blipFill>
                <a:blip r:embed="rId4"/>
                <a:stretch>
                  <a:fillRect t="-172289" b="-2518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E776C1A-D9E2-4F81-AA91-BCA02EBF7DF8}"/>
                  </a:ext>
                </a:extLst>
              </p:cNvPr>
              <p:cNvSpPr txBox="1"/>
              <p:nvPr/>
            </p:nvSpPr>
            <p:spPr>
              <a:xfrm>
                <a:off x="1883230" y="2628678"/>
                <a:ext cx="6847115" cy="377347"/>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m:rPr>
                              <m:nor/>
                            </m:rPr>
                            <a:rPr lang="en-US" altLang="ja-JP" sz="1600" dirty="0"/>
                            <m:t>MP</m:t>
                          </m:r>
                        </m:e>
                        <m:sub>
                          <m:r>
                            <a:rPr lang="en-US" altLang="ja-JP" sz="1600" b="0" i="1" smtClean="0">
                              <a:latin typeface="Cambria Math" panose="02040503050406030204" pitchFamily="18" charset="0"/>
                              <a:ea typeface="Cambria Math" panose="02040503050406030204" pitchFamily="18" charset="0"/>
                            </a:rPr>
                            <m:t>1</m:t>
                          </m:r>
                        </m:sub>
                      </m:sSub>
                      <m:d>
                        <m:dPr>
                          <m:ctrlPr>
                            <a:rPr lang="en-US" altLang="ja-JP" sz="1600" b="0" i="1" smtClean="0">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1</m:t>
                              </m:r>
                            </m:sub>
                          </m:sSub>
                        </m:e>
                      </m:d>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e>
                      </m:d>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e>
                      </m:d>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e>
                      </m:d>
                    </m:oMath>
                  </m:oMathPara>
                </a14:m>
                <a:endParaRPr lang="en-US" altLang="ja-JP" sz="1600" dirty="0"/>
              </a:p>
            </p:txBody>
          </p:sp>
        </mc:Choice>
        <mc:Fallback xmlns="">
          <p:sp>
            <p:nvSpPr>
              <p:cNvPr id="58" name="テキスト ボックス 57">
                <a:extLst>
                  <a:ext uri="{FF2B5EF4-FFF2-40B4-BE49-F238E27FC236}">
                    <a16:creationId xmlns:a16="http://schemas.microsoft.com/office/drawing/2014/main" id="{7E776C1A-D9E2-4F81-AA91-BCA02EBF7DF8}"/>
                  </a:ext>
                </a:extLst>
              </p:cNvPr>
              <p:cNvSpPr txBox="1">
                <a:spLocks noRot="1" noChangeAspect="1" noMove="1" noResize="1" noEditPoints="1" noAdjustHandles="1" noChangeArrowheads="1" noChangeShapeType="1" noTextEdit="1"/>
              </p:cNvSpPr>
              <p:nvPr/>
            </p:nvSpPr>
            <p:spPr>
              <a:xfrm>
                <a:off x="1883230" y="2628678"/>
                <a:ext cx="6847115" cy="377347"/>
              </a:xfrm>
              <a:prstGeom prst="rect">
                <a:avLst/>
              </a:prstGeom>
              <a:blipFill>
                <a:blip r:embed="rId5"/>
                <a:stretch>
                  <a:fillRect t="-140323" b="-212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吹き出し: 角を丸めた四角形 83">
                <a:extLst>
                  <a:ext uri="{FF2B5EF4-FFF2-40B4-BE49-F238E27FC236}">
                    <a16:creationId xmlns:a16="http://schemas.microsoft.com/office/drawing/2014/main" id="{CCD2F926-1939-4B77-8D9B-6DCD454AC61C}"/>
                  </a:ext>
                </a:extLst>
              </p:cNvPr>
              <p:cNvSpPr/>
              <p:nvPr/>
            </p:nvSpPr>
            <p:spPr>
              <a:xfrm>
                <a:off x="5671457" y="3761378"/>
                <a:ext cx="1803579" cy="377347"/>
              </a:xfrm>
              <a:prstGeom prst="wedgeRoundRectCallout">
                <a:avLst>
                  <a:gd name="adj1" fmla="val -65481"/>
                  <a:gd name="adj2" fmla="val 11768"/>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14:m>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b="0" i="1" smtClean="0">
                            <a:latin typeface="Cambria Math" panose="02040503050406030204" pitchFamily="18" charset="0"/>
                            <a:ea typeface="Cambria Math" panose="02040503050406030204" pitchFamily="18" charset="0"/>
                          </a:rPr>
                          <m:t>1</m:t>
                        </m:r>
                      </m:sub>
                    </m:sSub>
                  </m:oMath>
                </a14:m>
                <a:r>
                  <a:rPr lang="ja-JP" altLang="en-US" sz="1400" dirty="0"/>
                  <a:t>と</a:t>
                </a:r>
                <a14:m>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b="0" i="1" smtClean="0">
                            <a:latin typeface="Cambria Math" panose="02040503050406030204" pitchFamily="18" charset="0"/>
                            <a:ea typeface="Cambria Math" panose="02040503050406030204" pitchFamily="18" charset="0"/>
                          </a:rPr>
                          <m:t>2</m:t>
                        </m:r>
                      </m:sub>
                    </m:sSub>
                  </m:oMath>
                </a14:m>
                <a:r>
                  <a:rPr lang="ja-JP" altLang="en-US" sz="1400" dirty="0"/>
                  <a:t>が混合している</a:t>
                </a:r>
                <a:endParaRPr lang="en-US" altLang="ja-JP" sz="1400" dirty="0"/>
              </a:p>
            </p:txBody>
          </p:sp>
        </mc:Choice>
        <mc:Fallback xmlns="">
          <p:sp>
            <p:nvSpPr>
              <p:cNvPr id="84" name="吹き出し: 角を丸めた四角形 83">
                <a:extLst>
                  <a:ext uri="{FF2B5EF4-FFF2-40B4-BE49-F238E27FC236}">
                    <a16:creationId xmlns:a16="http://schemas.microsoft.com/office/drawing/2014/main" id="{CCD2F926-1939-4B77-8D9B-6DCD454AC61C}"/>
                  </a:ext>
                </a:extLst>
              </p:cNvPr>
              <p:cNvSpPr>
                <a:spLocks noRot="1" noChangeAspect="1" noMove="1" noResize="1" noEditPoints="1" noAdjustHandles="1" noChangeArrowheads="1" noChangeShapeType="1" noTextEdit="1"/>
              </p:cNvSpPr>
              <p:nvPr/>
            </p:nvSpPr>
            <p:spPr>
              <a:xfrm>
                <a:off x="5671457" y="3761378"/>
                <a:ext cx="1803579" cy="377347"/>
              </a:xfrm>
              <a:prstGeom prst="wedgeRoundRectCallout">
                <a:avLst>
                  <a:gd name="adj1" fmla="val -65481"/>
                  <a:gd name="adj2" fmla="val 11768"/>
                  <a:gd name="adj3" fmla="val 16667"/>
                </a:avLst>
              </a:prstGeom>
              <a:blipFill>
                <a:blip r:embed="rId6"/>
                <a:stretch>
                  <a:fillRect b="-6452"/>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CB97586D-497A-4898-A16F-7D107DE30039}"/>
                  </a:ext>
                </a:extLst>
              </p:cNvPr>
              <p:cNvSpPr txBox="1"/>
              <p:nvPr/>
            </p:nvSpPr>
            <p:spPr>
              <a:xfrm>
                <a:off x="223640" y="2618422"/>
                <a:ext cx="1616046" cy="369332"/>
              </a:xfrm>
              <a:prstGeom prst="rect">
                <a:avLst/>
              </a:prstGeom>
              <a:noFill/>
            </p:spPr>
            <p:txBody>
              <a:bodyPr wrap="square" rtlCol="0">
                <a:spAutoFit/>
              </a:bodyPr>
              <a:lstStyle/>
              <a:p>
                <a:pPr marL="285750" lvl="2" indent="-285750">
                  <a:buFont typeface="Wingdings" panose="05000000000000000000" pitchFamily="2" charset="2"/>
                  <a:buChar char="Ø"/>
                </a:pP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oMath>
                </a14:m>
                <a:r>
                  <a:rPr lang="ja-JP" altLang="en-US" dirty="0"/>
                  <a:t>と</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𝑦</m:t>
                    </m:r>
                  </m:oMath>
                </a14:m>
                <a:r>
                  <a:rPr lang="ja-JP" altLang="en-US" dirty="0"/>
                  <a:t>の関係</a:t>
                </a:r>
                <a:endParaRPr lang="en-US" altLang="ja-JP" dirty="0"/>
              </a:p>
            </p:txBody>
          </p:sp>
        </mc:Choice>
        <mc:Fallback xmlns="">
          <p:sp>
            <p:nvSpPr>
              <p:cNvPr id="86" name="テキスト ボックス 85">
                <a:extLst>
                  <a:ext uri="{FF2B5EF4-FFF2-40B4-BE49-F238E27FC236}">
                    <a16:creationId xmlns:a16="http://schemas.microsoft.com/office/drawing/2014/main" id="{CB97586D-497A-4898-A16F-7D107DE30039}"/>
                  </a:ext>
                </a:extLst>
              </p:cNvPr>
              <p:cNvSpPr txBox="1">
                <a:spLocks noRot="1" noChangeAspect="1" noMove="1" noResize="1" noEditPoints="1" noAdjustHandles="1" noChangeArrowheads="1" noChangeShapeType="1" noTextEdit="1"/>
              </p:cNvSpPr>
              <p:nvPr/>
            </p:nvSpPr>
            <p:spPr>
              <a:xfrm>
                <a:off x="223640" y="2618422"/>
                <a:ext cx="1616046" cy="369332"/>
              </a:xfrm>
              <a:prstGeom prst="rect">
                <a:avLst/>
              </a:prstGeom>
              <a:blipFill>
                <a:blip r:embed="rId7"/>
                <a:stretch>
                  <a:fillRect l="-2642" t="-10000" r="-3019"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AF20B02C-02E4-45CD-8D93-CEECD1101310}"/>
                  </a:ext>
                </a:extLst>
              </p:cNvPr>
              <p:cNvSpPr txBox="1"/>
              <p:nvPr/>
            </p:nvSpPr>
            <p:spPr>
              <a:xfrm>
                <a:off x="223640" y="1582768"/>
                <a:ext cx="1405251" cy="391646"/>
              </a:xfrm>
              <a:prstGeom prst="rect">
                <a:avLst/>
              </a:prstGeom>
              <a:noFill/>
            </p:spPr>
            <p:txBody>
              <a:bodyPr wrap="square" rtlCol="0">
                <a:spAutoFit/>
              </a:bodyPr>
              <a:lstStyle/>
              <a:p>
                <a:pPr marL="0" lvl="2"/>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𝑗</m:t>
                        </m:r>
                      </m:sub>
                    </m:sSub>
                  </m:oMath>
                </a14:m>
                <a:r>
                  <a:rPr lang="ja-JP" altLang="en-US" dirty="0"/>
                  <a:t>と</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𝑦</m:t>
                    </m:r>
                  </m:oMath>
                </a14:m>
                <a:r>
                  <a:rPr lang="ja-JP" altLang="en-US" dirty="0"/>
                  <a:t>の関係</a:t>
                </a:r>
                <a:endParaRPr lang="en-US" altLang="ja-JP" dirty="0"/>
              </a:p>
            </p:txBody>
          </p:sp>
        </mc:Choice>
        <mc:Fallback xmlns="">
          <p:sp>
            <p:nvSpPr>
              <p:cNvPr id="88" name="テキスト ボックス 87">
                <a:extLst>
                  <a:ext uri="{FF2B5EF4-FFF2-40B4-BE49-F238E27FC236}">
                    <a16:creationId xmlns:a16="http://schemas.microsoft.com/office/drawing/2014/main" id="{AF20B02C-02E4-45CD-8D93-CEECD1101310}"/>
                  </a:ext>
                </a:extLst>
              </p:cNvPr>
              <p:cNvSpPr txBox="1">
                <a:spLocks noRot="1" noChangeAspect="1" noMove="1" noResize="1" noEditPoints="1" noAdjustHandles="1" noChangeArrowheads="1" noChangeShapeType="1" noTextEdit="1"/>
              </p:cNvSpPr>
              <p:nvPr/>
            </p:nvSpPr>
            <p:spPr>
              <a:xfrm>
                <a:off x="223640" y="1582768"/>
                <a:ext cx="1405251" cy="391646"/>
              </a:xfrm>
              <a:prstGeom prst="rect">
                <a:avLst/>
              </a:prstGeom>
              <a:blipFill>
                <a:blip r:embed="rId8"/>
                <a:stretch>
                  <a:fillRect t="-10938" b="-17188"/>
                </a:stretch>
              </a:blipFill>
            </p:spPr>
            <p:txBody>
              <a:bodyPr/>
              <a:lstStyle/>
              <a:p>
                <a:r>
                  <a:rPr lang="ja-JP" altLang="en-US">
                    <a:noFill/>
                  </a:rPr>
                  <a:t> </a:t>
                </a:r>
              </a:p>
            </p:txBody>
          </p:sp>
        </mc:Fallback>
      </mc:AlternateContent>
      <p:sp>
        <p:nvSpPr>
          <p:cNvPr id="17" name="コンテンツ プレースホルダー 1">
            <a:extLst>
              <a:ext uri="{FF2B5EF4-FFF2-40B4-BE49-F238E27FC236}">
                <a16:creationId xmlns:a16="http://schemas.microsoft.com/office/drawing/2014/main" id="{13EA5CD7-CFD5-408F-98E1-20B2F26C2E6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Marginal Plot</a:t>
            </a: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D1B749B-D442-4B7F-B755-5BD943D78761}"/>
                  </a:ext>
                </a:extLst>
              </p:cNvPr>
              <p:cNvSpPr txBox="1"/>
              <p:nvPr/>
            </p:nvSpPr>
            <p:spPr>
              <a:xfrm>
                <a:off x="509161" y="3392046"/>
                <a:ext cx="5118752" cy="369332"/>
              </a:xfrm>
              <a:prstGeom prst="rect">
                <a:avLst/>
              </a:prstGeom>
              <a:noFill/>
            </p:spPr>
            <p:txBody>
              <a:bodyPr wrap="square" rtlCol="0">
                <a:spAutoFit/>
              </a:bodyPr>
              <a:lstStyle/>
              <a:p>
                <a:pPr marL="0" lvl="2"/>
                <a:r>
                  <a:rPr lang="ja-JP" altLang="en-US" dirty="0"/>
                  <a:t>特徴量同士が完全に相関（</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oMath>
                </a14:m>
                <a:r>
                  <a:rPr lang="ja-JP" altLang="en-US" dirty="0"/>
                  <a:t>）するとき、</a:t>
                </a:r>
                <a:endParaRPr lang="en-US" altLang="ja-JP" dirty="0"/>
              </a:p>
            </p:txBody>
          </p:sp>
        </mc:Choice>
        <mc:Fallback xmlns="">
          <p:sp>
            <p:nvSpPr>
              <p:cNvPr id="18" name="テキスト ボックス 17">
                <a:extLst>
                  <a:ext uri="{FF2B5EF4-FFF2-40B4-BE49-F238E27FC236}">
                    <a16:creationId xmlns:a16="http://schemas.microsoft.com/office/drawing/2014/main" id="{8D1B749B-D442-4B7F-B755-5BD943D78761}"/>
                  </a:ext>
                </a:extLst>
              </p:cNvPr>
              <p:cNvSpPr txBox="1">
                <a:spLocks noRot="1" noChangeAspect="1" noMove="1" noResize="1" noEditPoints="1" noAdjustHandles="1" noChangeArrowheads="1" noChangeShapeType="1" noTextEdit="1"/>
              </p:cNvSpPr>
              <p:nvPr/>
            </p:nvSpPr>
            <p:spPr>
              <a:xfrm>
                <a:off x="509161" y="3392046"/>
                <a:ext cx="5118752" cy="369332"/>
              </a:xfrm>
              <a:prstGeom prst="rect">
                <a:avLst/>
              </a:prstGeom>
              <a:blipFill>
                <a:blip r:embed="rId9"/>
                <a:stretch>
                  <a:fillRect l="-1073"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F6AA54D-87BD-4D41-B989-255EB885B1FE}"/>
                  </a:ext>
                </a:extLst>
              </p:cNvPr>
              <p:cNvSpPr txBox="1"/>
              <p:nvPr/>
            </p:nvSpPr>
            <p:spPr>
              <a:xfrm>
                <a:off x="422576" y="3796041"/>
                <a:ext cx="4750971" cy="377347"/>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m:rPr>
                              <m:nor/>
                            </m:rPr>
                            <a:rPr lang="en-US" altLang="ja-JP" sz="1600" dirty="0"/>
                            <m:t>MP</m:t>
                          </m:r>
                        </m:e>
                        <m:sub>
                          <m:r>
                            <a:rPr lang="en-US" altLang="ja-JP" sz="1600" b="0" i="1" smtClean="0">
                              <a:latin typeface="Cambria Math" panose="02040503050406030204" pitchFamily="18" charset="0"/>
                              <a:ea typeface="Cambria Math" panose="02040503050406030204" pitchFamily="18" charset="0"/>
                            </a:rPr>
                            <m:t>1</m:t>
                          </m:r>
                        </m:sub>
                      </m:sSub>
                      <m:d>
                        <m:dPr>
                          <m:ctrlPr>
                            <a:rPr lang="en-US" altLang="ja-JP" sz="1600" b="0" i="1" smtClean="0">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e>
                      </m:d>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up>
                                  <m:r>
                                    <a:rPr lang="en-US" altLang="ja-JP" sz="1600" i="1">
                                      <a:latin typeface="Cambria Math" panose="02040503050406030204" pitchFamily="18" charset="0"/>
                                      <a:ea typeface="Cambria Math" panose="02040503050406030204" pitchFamily="18" charset="0"/>
                                    </a:rPr>
                                    <m:t>2</m:t>
                                  </m:r>
                                </m:sup>
                              </m:sSubSup>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e>
                      </m:d>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up>
                          <m:r>
                            <a:rPr lang="en-US" altLang="ja-JP" sz="1600" i="1">
                              <a:latin typeface="Cambria Math" panose="02040503050406030204" pitchFamily="18" charset="0"/>
                              <a:ea typeface="Cambria Math" panose="02040503050406030204" pitchFamily="18" charset="0"/>
                            </a:rPr>
                            <m:t>2</m:t>
                          </m:r>
                        </m:sup>
                      </m:sSubSup>
                    </m:oMath>
                  </m:oMathPara>
                </a14:m>
                <a:endParaRPr lang="en-US" altLang="ja-JP" sz="1600" dirty="0"/>
              </a:p>
            </p:txBody>
          </p:sp>
        </mc:Choice>
        <mc:Fallback xmlns="">
          <p:sp>
            <p:nvSpPr>
              <p:cNvPr id="19" name="テキスト ボックス 18">
                <a:extLst>
                  <a:ext uri="{FF2B5EF4-FFF2-40B4-BE49-F238E27FC236}">
                    <a16:creationId xmlns:a16="http://schemas.microsoft.com/office/drawing/2014/main" id="{8F6AA54D-87BD-4D41-B989-255EB885B1FE}"/>
                  </a:ext>
                </a:extLst>
              </p:cNvPr>
              <p:cNvSpPr txBox="1">
                <a:spLocks noRot="1" noChangeAspect="1" noMove="1" noResize="1" noEditPoints="1" noAdjustHandles="1" noChangeArrowheads="1" noChangeShapeType="1" noTextEdit="1"/>
              </p:cNvSpPr>
              <p:nvPr/>
            </p:nvSpPr>
            <p:spPr>
              <a:xfrm>
                <a:off x="422576" y="3796041"/>
                <a:ext cx="4750971" cy="377347"/>
              </a:xfrm>
              <a:prstGeom prst="rect">
                <a:avLst/>
              </a:prstGeom>
              <a:blipFill>
                <a:blip r:embed="rId10"/>
                <a:stretch>
                  <a:fillRect t="-140323" b="-212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46FFE50-7D69-43F6-A1A4-8213DD85C483}"/>
                  </a:ext>
                </a:extLst>
              </p:cNvPr>
              <p:cNvSpPr txBox="1"/>
              <p:nvPr/>
            </p:nvSpPr>
            <p:spPr>
              <a:xfrm>
                <a:off x="2936675" y="3028501"/>
                <a:ext cx="2734782" cy="377347"/>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e>
                      </m:d>
                    </m:oMath>
                  </m:oMathPara>
                </a14:m>
                <a:endParaRPr lang="en-US" altLang="ja-JP" sz="1600" dirty="0"/>
              </a:p>
            </p:txBody>
          </p:sp>
        </mc:Choice>
        <mc:Fallback xmlns="">
          <p:sp>
            <p:nvSpPr>
              <p:cNvPr id="20" name="テキスト ボックス 19">
                <a:extLst>
                  <a:ext uri="{FF2B5EF4-FFF2-40B4-BE49-F238E27FC236}">
                    <a16:creationId xmlns:a16="http://schemas.microsoft.com/office/drawing/2014/main" id="{746FFE50-7D69-43F6-A1A4-8213DD85C483}"/>
                  </a:ext>
                </a:extLst>
              </p:cNvPr>
              <p:cNvSpPr txBox="1">
                <a:spLocks noRot="1" noChangeAspect="1" noMove="1" noResize="1" noEditPoints="1" noAdjustHandles="1" noChangeArrowheads="1" noChangeShapeType="1" noTextEdit="1"/>
              </p:cNvSpPr>
              <p:nvPr/>
            </p:nvSpPr>
            <p:spPr>
              <a:xfrm>
                <a:off x="2936675" y="3028501"/>
                <a:ext cx="2734782" cy="377347"/>
              </a:xfrm>
              <a:prstGeom prst="rect">
                <a:avLst/>
              </a:prstGeom>
              <a:blipFill>
                <a:blip r:embed="rId11"/>
                <a:stretch>
                  <a:fillRect t="-140323" b="-212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D60D6E2-2769-4C73-8DCF-0C3423DD0155}"/>
                  </a:ext>
                </a:extLst>
              </p:cNvPr>
              <p:cNvSpPr txBox="1"/>
              <p:nvPr/>
            </p:nvSpPr>
            <p:spPr>
              <a:xfrm>
                <a:off x="223640" y="4350394"/>
                <a:ext cx="1659590" cy="369332"/>
              </a:xfrm>
              <a:prstGeom prst="rect">
                <a:avLst/>
              </a:prstGeom>
              <a:noFill/>
            </p:spPr>
            <p:txBody>
              <a:bodyPr wrap="square" rtlCol="0">
                <a:spAutoFit/>
              </a:bodyPr>
              <a:lstStyle/>
              <a:p>
                <a:pPr marL="285750" lvl="2" indent="-285750">
                  <a:buFont typeface="Wingdings" panose="05000000000000000000" pitchFamily="2" charset="2"/>
                  <a:buChar char="Ø"/>
                </a:pP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oMath>
                </a14:m>
                <a:r>
                  <a:rPr lang="ja-JP" altLang="en-US" dirty="0"/>
                  <a:t>と</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𝑦</m:t>
                    </m:r>
                  </m:oMath>
                </a14:m>
                <a:r>
                  <a:rPr lang="ja-JP" altLang="en-US" dirty="0"/>
                  <a:t>の関係</a:t>
                </a:r>
                <a:endParaRPr lang="en-US" altLang="ja-JP" dirty="0"/>
              </a:p>
            </p:txBody>
          </p:sp>
        </mc:Choice>
        <mc:Fallback xmlns="">
          <p:sp>
            <p:nvSpPr>
              <p:cNvPr id="23" name="テキスト ボックス 22">
                <a:extLst>
                  <a:ext uri="{FF2B5EF4-FFF2-40B4-BE49-F238E27FC236}">
                    <a16:creationId xmlns:a16="http://schemas.microsoft.com/office/drawing/2014/main" id="{ED60D6E2-2769-4C73-8DCF-0C3423DD0155}"/>
                  </a:ext>
                </a:extLst>
              </p:cNvPr>
              <p:cNvSpPr txBox="1">
                <a:spLocks noRot="1" noChangeAspect="1" noMove="1" noResize="1" noEditPoints="1" noAdjustHandles="1" noChangeArrowheads="1" noChangeShapeType="1" noTextEdit="1"/>
              </p:cNvSpPr>
              <p:nvPr/>
            </p:nvSpPr>
            <p:spPr>
              <a:xfrm>
                <a:off x="223640" y="4350394"/>
                <a:ext cx="1659590" cy="369332"/>
              </a:xfrm>
              <a:prstGeom prst="rect">
                <a:avLst/>
              </a:prstGeom>
              <a:blipFill>
                <a:blip r:embed="rId12"/>
                <a:stretch>
                  <a:fillRect l="-2574" t="-10000" r="-110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1B330A3-DF69-4E9C-965F-2C9BA1D1C70D}"/>
                  </a:ext>
                </a:extLst>
              </p:cNvPr>
              <p:cNvSpPr txBox="1"/>
              <p:nvPr/>
            </p:nvSpPr>
            <p:spPr>
              <a:xfrm>
                <a:off x="1883229" y="4348266"/>
                <a:ext cx="7037131" cy="377347"/>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m:rPr>
                              <m:nor/>
                            </m:rPr>
                            <a:rPr lang="en-US" altLang="ja-JP" sz="1600" dirty="0"/>
                            <m:t>MP</m:t>
                          </m:r>
                        </m:e>
                        <m:sub>
                          <m:r>
                            <a:rPr lang="en-US" altLang="ja-JP" sz="1600" b="0" i="1" smtClean="0">
                              <a:latin typeface="Cambria Math" panose="02040503050406030204" pitchFamily="18" charset="0"/>
                              <a:ea typeface="Cambria Math" panose="02040503050406030204" pitchFamily="18" charset="0"/>
                            </a:rPr>
                            <m:t>2</m:t>
                          </m:r>
                        </m:sub>
                      </m:sSub>
                      <m:d>
                        <m:dPr>
                          <m:ctrlPr>
                            <a:rPr lang="en-US" altLang="ja-JP" sz="1600" b="0" i="1" smtClean="0">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e>
                      </m:d>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e>
                      </m:d>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Sub>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e>
                      </m:d>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e>
                      </m:d>
                    </m:oMath>
                  </m:oMathPara>
                </a14:m>
                <a:endParaRPr lang="en-US" altLang="ja-JP" sz="1600" dirty="0"/>
              </a:p>
            </p:txBody>
          </p:sp>
        </mc:Choice>
        <mc:Fallback xmlns="">
          <p:sp>
            <p:nvSpPr>
              <p:cNvPr id="24" name="テキスト ボックス 23">
                <a:extLst>
                  <a:ext uri="{FF2B5EF4-FFF2-40B4-BE49-F238E27FC236}">
                    <a16:creationId xmlns:a16="http://schemas.microsoft.com/office/drawing/2014/main" id="{A1B330A3-DF69-4E9C-965F-2C9BA1D1C70D}"/>
                  </a:ext>
                </a:extLst>
              </p:cNvPr>
              <p:cNvSpPr txBox="1">
                <a:spLocks noRot="1" noChangeAspect="1" noMove="1" noResize="1" noEditPoints="1" noAdjustHandles="1" noChangeArrowheads="1" noChangeShapeType="1" noTextEdit="1"/>
              </p:cNvSpPr>
              <p:nvPr/>
            </p:nvSpPr>
            <p:spPr>
              <a:xfrm>
                <a:off x="1883229" y="4348266"/>
                <a:ext cx="7037131" cy="377347"/>
              </a:xfrm>
              <a:prstGeom prst="rect">
                <a:avLst/>
              </a:prstGeom>
              <a:blipFill>
                <a:blip r:embed="rId13"/>
                <a:stretch>
                  <a:fillRect t="-140323" b="-212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D072AF7-374F-41C4-9451-FF0C44FD2A3C}"/>
                  </a:ext>
                </a:extLst>
              </p:cNvPr>
              <p:cNvSpPr txBox="1"/>
              <p:nvPr/>
            </p:nvSpPr>
            <p:spPr>
              <a:xfrm>
                <a:off x="3035879" y="4775060"/>
                <a:ext cx="2734782" cy="368499"/>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2</m:t>
                              </m:r>
                            </m:sub>
                          </m:sSub>
                        </m:e>
                      </m:d>
                      <m:r>
                        <a:rPr lang="en-US" altLang="ja-JP" sz="1600" i="1">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oMath>
                  </m:oMathPara>
                </a14:m>
                <a:endParaRPr lang="en-US" altLang="ja-JP" sz="1600" dirty="0"/>
              </a:p>
            </p:txBody>
          </p:sp>
        </mc:Choice>
        <mc:Fallback xmlns="">
          <p:sp>
            <p:nvSpPr>
              <p:cNvPr id="25" name="テキスト ボックス 24">
                <a:extLst>
                  <a:ext uri="{FF2B5EF4-FFF2-40B4-BE49-F238E27FC236}">
                    <a16:creationId xmlns:a16="http://schemas.microsoft.com/office/drawing/2014/main" id="{6D072AF7-374F-41C4-9451-FF0C44FD2A3C}"/>
                  </a:ext>
                </a:extLst>
              </p:cNvPr>
              <p:cNvSpPr txBox="1">
                <a:spLocks noRot="1" noChangeAspect="1" noMove="1" noResize="1" noEditPoints="1" noAdjustHandles="1" noChangeArrowheads="1" noChangeShapeType="1" noTextEdit="1"/>
              </p:cNvSpPr>
              <p:nvPr/>
            </p:nvSpPr>
            <p:spPr>
              <a:xfrm>
                <a:off x="3035879" y="4775060"/>
                <a:ext cx="2734782" cy="368499"/>
              </a:xfrm>
              <a:prstGeom prst="rect">
                <a:avLst/>
              </a:prstGeom>
              <a:blipFill>
                <a:blip r:embed="rId14"/>
                <a:stretch>
                  <a:fillRect t="-96721" b="-1491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42CBCA-ED74-4F55-B3D4-D901816F114D}"/>
                  </a:ext>
                </a:extLst>
              </p:cNvPr>
              <p:cNvSpPr txBox="1"/>
              <p:nvPr/>
            </p:nvSpPr>
            <p:spPr>
              <a:xfrm>
                <a:off x="509161" y="5193006"/>
                <a:ext cx="5118752" cy="369332"/>
              </a:xfrm>
              <a:prstGeom prst="rect">
                <a:avLst/>
              </a:prstGeom>
              <a:noFill/>
            </p:spPr>
            <p:txBody>
              <a:bodyPr wrap="square" rtlCol="0">
                <a:spAutoFit/>
              </a:bodyPr>
              <a:lstStyle/>
              <a:p>
                <a:pPr marL="0" lvl="2"/>
                <a:r>
                  <a:rPr lang="ja-JP" altLang="en-US" dirty="0"/>
                  <a:t>特徴量同士が完全に相関（</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oMath>
                </a14:m>
                <a:r>
                  <a:rPr lang="ja-JP" altLang="en-US" dirty="0"/>
                  <a:t>）するとき、</a:t>
                </a:r>
                <a:endParaRPr lang="en-US" altLang="ja-JP" dirty="0"/>
              </a:p>
            </p:txBody>
          </p:sp>
        </mc:Choice>
        <mc:Fallback xmlns="">
          <p:sp>
            <p:nvSpPr>
              <p:cNvPr id="26" name="テキスト ボックス 25">
                <a:extLst>
                  <a:ext uri="{FF2B5EF4-FFF2-40B4-BE49-F238E27FC236}">
                    <a16:creationId xmlns:a16="http://schemas.microsoft.com/office/drawing/2014/main" id="{7442CBCA-ED74-4F55-B3D4-D901816F114D}"/>
                  </a:ext>
                </a:extLst>
              </p:cNvPr>
              <p:cNvSpPr txBox="1">
                <a:spLocks noRot="1" noChangeAspect="1" noMove="1" noResize="1" noEditPoints="1" noAdjustHandles="1" noChangeArrowheads="1" noChangeShapeType="1" noTextEdit="1"/>
              </p:cNvSpPr>
              <p:nvPr/>
            </p:nvSpPr>
            <p:spPr>
              <a:xfrm>
                <a:off x="509161" y="5193006"/>
                <a:ext cx="5118752" cy="369332"/>
              </a:xfrm>
              <a:prstGeom prst="rect">
                <a:avLst/>
              </a:prstGeom>
              <a:blipFill>
                <a:blip r:embed="rId15"/>
                <a:stretch>
                  <a:fillRect l="-1073"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72F1A1F-7CC6-4756-8741-99AAB0C78297}"/>
                  </a:ext>
                </a:extLst>
              </p:cNvPr>
              <p:cNvSpPr txBox="1"/>
              <p:nvPr/>
            </p:nvSpPr>
            <p:spPr>
              <a:xfrm>
                <a:off x="509161" y="5636955"/>
                <a:ext cx="4750971" cy="377347"/>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m:rPr>
                              <m:nor/>
                            </m:rPr>
                            <a:rPr lang="en-US" altLang="ja-JP" sz="1600" dirty="0"/>
                            <m:t>MP</m:t>
                          </m:r>
                        </m:e>
                        <m:sub>
                          <m:r>
                            <a:rPr lang="en-US" altLang="ja-JP" sz="1600" i="1">
                              <a:latin typeface="Cambria Math" panose="02040503050406030204" pitchFamily="18" charset="0"/>
                              <a:ea typeface="Cambria Math" panose="02040503050406030204" pitchFamily="18" charset="0"/>
                            </a:rPr>
                            <m:t>2</m:t>
                          </m:r>
                        </m:sub>
                      </m:sSub>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2</m:t>
                              </m:r>
                            </m:sub>
                          </m:sSub>
                        </m:e>
                      </m:d>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2</m:t>
                              </m:r>
                            </m:sub>
                          </m:sSub>
                        </m:e>
                      </m:d>
                      <m:r>
                        <a:rPr lang="en-US" altLang="ja-JP" sz="1600" i="1">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b="0" i="1" smtClean="0">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oMath>
                  </m:oMathPara>
                </a14:m>
                <a:endParaRPr lang="en-US" altLang="ja-JP" sz="1600" dirty="0"/>
              </a:p>
            </p:txBody>
          </p:sp>
        </mc:Choice>
        <mc:Fallback xmlns="">
          <p:sp>
            <p:nvSpPr>
              <p:cNvPr id="27" name="テキスト ボックス 26">
                <a:extLst>
                  <a:ext uri="{FF2B5EF4-FFF2-40B4-BE49-F238E27FC236}">
                    <a16:creationId xmlns:a16="http://schemas.microsoft.com/office/drawing/2014/main" id="{D72F1A1F-7CC6-4756-8741-99AAB0C78297}"/>
                  </a:ext>
                </a:extLst>
              </p:cNvPr>
              <p:cNvSpPr txBox="1">
                <a:spLocks noRot="1" noChangeAspect="1" noMove="1" noResize="1" noEditPoints="1" noAdjustHandles="1" noChangeArrowheads="1" noChangeShapeType="1" noTextEdit="1"/>
              </p:cNvSpPr>
              <p:nvPr/>
            </p:nvSpPr>
            <p:spPr>
              <a:xfrm>
                <a:off x="509161" y="5636955"/>
                <a:ext cx="4750971" cy="377347"/>
              </a:xfrm>
              <a:prstGeom prst="rect">
                <a:avLst/>
              </a:prstGeom>
              <a:blipFill>
                <a:blip r:embed="rId16"/>
                <a:stretch>
                  <a:fillRect t="-95161" b="-1451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吹き出し: 角を丸めた四角形 27">
                <a:extLst>
                  <a:ext uri="{FF2B5EF4-FFF2-40B4-BE49-F238E27FC236}">
                    <a16:creationId xmlns:a16="http://schemas.microsoft.com/office/drawing/2014/main" id="{BC81DDF8-8436-436E-B076-A580C4F4F1A0}"/>
                  </a:ext>
                </a:extLst>
              </p:cNvPr>
              <p:cNvSpPr/>
              <p:nvPr/>
            </p:nvSpPr>
            <p:spPr>
              <a:xfrm>
                <a:off x="5671456" y="5562338"/>
                <a:ext cx="1803579" cy="377347"/>
              </a:xfrm>
              <a:prstGeom prst="wedgeRoundRectCallout">
                <a:avLst>
                  <a:gd name="adj1" fmla="val -65481"/>
                  <a:gd name="adj2" fmla="val 11768"/>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14:m>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b="0" i="1" smtClean="0">
                            <a:latin typeface="Cambria Math" panose="02040503050406030204" pitchFamily="18" charset="0"/>
                            <a:ea typeface="Cambria Math" panose="02040503050406030204" pitchFamily="18" charset="0"/>
                          </a:rPr>
                          <m:t>1</m:t>
                        </m:r>
                      </m:sub>
                    </m:sSub>
                  </m:oMath>
                </a14:m>
                <a:r>
                  <a:rPr lang="ja-JP" altLang="en-US" sz="1400" dirty="0"/>
                  <a:t>と</a:t>
                </a:r>
                <a14:m>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b="0" i="1" smtClean="0">
                            <a:latin typeface="Cambria Math" panose="02040503050406030204" pitchFamily="18" charset="0"/>
                            <a:ea typeface="Cambria Math" panose="02040503050406030204" pitchFamily="18" charset="0"/>
                          </a:rPr>
                          <m:t>2</m:t>
                        </m:r>
                      </m:sub>
                    </m:sSub>
                  </m:oMath>
                </a14:m>
                <a:r>
                  <a:rPr lang="ja-JP" altLang="en-US" sz="1400" dirty="0"/>
                  <a:t>が混合している</a:t>
                </a:r>
                <a:endParaRPr lang="en-US" altLang="ja-JP" sz="1400" dirty="0"/>
              </a:p>
            </p:txBody>
          </p:sp>
        </mc:Choice>
        <mc:Fallback xmlns="">
          <p:sp>
            <p:nvSpPr>
              <p:cNvPr id="28" name="吹き出し: 角を丸めた四角形 27">
                <a:extLst>
                  <a:ext uri="{FF2B5EF4-FFF2-40B4-BE49-F238E27FC236}">
                    <a16:creationId xmlns:a16="http://schemas.microsoft.com/office/drawing/2014/main" id="{BC81DDF8-8436-436E-B076-A580C4F4F1A0}"/>
                  </a:ext>
                </a:extLst>
              </p:cNvPr>
              <p:cNvSpPr>
                <a:spLocks noRot="1" noChangeAspect="1" noMove="1" noResize="1" noEditPoints="1" noAdjustHandles="1" noChangeArrowheads="1" noChangeShapeType="1" noTextEdit="1"/>
              </p:cNvSpPr>
              <p:nvPr/>
            </p:nvSpPr>
            <p:spPr>
              <a:xfrm>
                <a:off x="5671456" y="5562338"/>
                <a:ext cx="1803579" cy="377347"/>
              </a:xfrm>
              <a:prstGeom prst="wedgeRoundRectCallout">
                <a:avLst>
                  <a:gd name="adj1" fmla="val -65481"/>
                  <a:gd name="adj2" fmla="val 11768"/>
                  <a:gd name="adj3" fmla="val 16667"/>
                </a:avLst>
              </a:prstGeom>
              <a:blipFill>
                <a:blip r:embed="rId17"/>
                <a:stretch>
                  <a:fillRect b="-8065"/>
                </a:stretch>
              </a:blipFill>
              <a:ln>
                <a:no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04FCB38A-92EE-4364-BB39-C4466AEE1540}"/>
              </a:ext>
            </a:extLst>
          </p:cNvPr>
          <p:cNvSpPr txBox="1"/>
          <p:nvPr/>
        </p:nvSpPr>
        <p:spPr>
          <a:xfrm>
            <a:off x="5306787" y="5980086"/>
            <a:ext cx="3660228" cy="246221"/>
          </a:xfrm>
          <a:prstGeom prst="rect">
            <a:avLst/>
          </a:prstGeom>
          <a:noFill/>
        </p:spPr>
        <p:txBody>
          <a:bodyPr wrap="square" rtlCol="0">
            <a:spAutoFit/>
          </a:bodyPr>
          <a:lstStyle/>
          <a:p>
            <a:pPr marL="0" lvl="2" algn="ctr"/>
            <a:r>
              <a:rPr lang="en-US" altLang="ja-JP" sz="1000" dirty="0"/>
              <a:t>https://dropout009.hatenablog.com/entry/2021/08/08/121858</a:t>
            </a:r>
          </a:p>
        </p:txBody>
      </p:sp>
    </p:spTree>
    <p:extLst>
      <p:ext uri="{BB962C8B-B14F-4D97-AF65-F5344CB8AC3E}">
        <p14:creationId xmlns:p14="http://schemas.microsoft.com/office/powerpoint/2010/main" val="1936245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0913B7B1-0664-44F1-9DBA-678EDD84BE56}"/>
              </a:ext>
            </a:extLst>
          </p:cNvPr>
          <p:cNvSpPr/>
          <p:nvPr/>
        </p:nvSpPr>
        <p:spPr>
          <a:xfrm>
            <a:off x="6860311" y="4205723"/>
            <a:ext cx="789866" cy="1431087"/>
          </a:xfrm>
          <a:prstGeom prst="rect">
            <a:avLst/>
          </a:prstGeom>
          <a:solidFill>
            <a:schemeClr val="accent4">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E2AE314-7185-46CA-9A49-CABDC28B11D0}"/>
              </a:ext>
            </a:extLst>
          </p:cNvPr>
          <p:cNvSpPr/>
          <p:nvPr/>
        </p:nvSpPr>
        <p:spPr>
          <a:xfrm>
            <a:off x="6091610" y="4212258"/>
            <a:ext cx="754024" cy="1431087"/>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ADBBD16-1D30-438A-BA34-CD27C6DBA8B3}"/>
              </a:ext>
            </a:extLst>
          </p:cNvPr>
          <p:cNvSpPr/>
          <p:nvPr/>
        </p:nvSpPr>
        <p:spPr>
          <a:xfrm>
            <a:off x="5469424" y="4197975"/>
            <a:ext cx="636876" cy="1431087"/>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弧 26">
            <a:extLst>
              <a:ext uri="{FF2B5EF4-FFF2-40B4-BE49-F238E27FC236}">
                <a16:creationId xmlns:a16="http://schemas.microsoft.com/office/drawing/2014/main" id="{6C551DC9-8D67-4BD6-9796-EAD3E279CFE4}"/>
              </a:ext>
            </a:extLst>
          </p:cNvPr>
          <p:cNvSpPr/>
          <p:nvPr/>
        </p:nvSpPr>
        <p:spPr>
          <a:xfrm rot="17935280">
            <a:off x="5599842" y="4125545"/>
            <a:ext cx="4362141" cy="5315660"/>
          </a:xfrm>
          <a:prstGeom prst="arc">
            <a:avLst>
              <a:gd name="adj1" fmla="val 16148890"/>
              <a:gd name="adj2" fmla="val 1967306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p:cNvSpPr>
            <a:spLocks noGrp="1"/>
          </p:cNvSpPr>
          <p:nvPr>
            <p:ph type="title"/>
          </p:nvPr>
        </p:nvSpPr>
        <p:spPr>
          <a:xfrm>
            <a:off x="223641" y="239134"/>
            <a:ext cx="8463160" cy="483454"/>
          </a:xfrm>
        </p:spPr>
        <p:txBody>
          <a:bodyPr/>
          <a:lstStyle/>
          <a:p>
            <a:r>
              <a:rPr lang="ja-JP" altLang="en-US" dirty="0"/>
              <a:t>理論</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26</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9143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対象特徴量の局所的な効果</a:t>
                </a:r>
                <a:r>
                  <a:rPr lang="en-US" altLang="ja-JP" sz="2400" dirty="0"/>
                  <a:t>(Local Effect)</a:t>
                </a:r>
                <a:r>
                  <a:rPr lang="ja-JP" altLang="en-US" dirty="0"/>
                  <a:t>を累積する。</a:t>
                </a:r>
                <a:endParaRPr lang="en-US" altLang="ja-JP" dirty="0"/>
              </a:p>
              <a:p>
                <a:r>
                  <a:rPr lang="ja-JP" altLang="en-US" dirty="0"/>
                  <a:t>領域を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𝐾</m:t>
                    </m:r>
                  </m:oMath>
                </a14:m>
                <a:r>
                  <a:rPr lang="ja-JP" altLang="en-US" dirty="0"/>
                  <a:t>ブロックに分割し、各ブロック</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ℬ</m:t>
                    </m:r>
                    <m:r>
                      <a:rPr lang="en-US" altLang="ja-JP" sz="2800" b="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𝑘</m:t>
                    </m:r>
                    <m:r>
                      <a:rPr lang="en-US" altLang="ja-JP" sz="2800" b="0" i="1" smtClean="0">
                        <a:latin typeface="Cambria Math" panose="02040503050406030204" pitchFamily="18" charset="0"/>
                        <a:ea typeface="Cambria Math" panose="02040503050406030204" pitchFamily="18" charset="0"/>
                      </a:rPr>
                      <m:t>)</m:t>
                    </m:r>
                  </m:oMath>
                </a14:m>
                <a:r>
                  <a:rPr lang="ja-JP" altLang="en-US" dirty="0"/>
                  <a:t>に含まれるインスタンスのみを利用し、両端の予測値の</a:t>
                </a:r>
                <a:r>
                  <a:rPr lang="ja-JP" altLang="en-US" dirty="0">
                    <a:solidFill>
                      <a:srgbClr val="FF0000"/>
                    </a:solidFill>
                  </a:rPr>
                  <a:t>差分</a:t>
                </a:r>
                <a:r>
                  <a:rPr lang="ja-JP" altLang="en-US" dirty="0"/>
                  <a:t>を計算する。</a:t>
                </a:r>
                <a:endParaRPr lang="en-US" altLang="ja-JP" dirty="0"/>
              </a:p>
              <a:p>
                <a:pPr lvl="1"/>
                <a:r>
                  <a:rPr lang="ja-JP" altLang="en-US" dirty="0"/>
                  <a:t>予測値の差分について平均することで、他の特徴量の影響を除去</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1914370"/>
              </a:xfrm>
              <a:prstGeom prst="rect">
                <a:avLst/>
              </a:prstGeom>
              <a:blipFill>
                <a:blip r:embed="rId3"/>
                <a:stretch>
                  <a:fillRect l="-1133" t="-3822" r="-600" b="-60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2ABFDB1-F9B0-4E63-A58C-842DB7EC0A20}"/>
                  </a:ext>
                </a:extLst>
              </p:cNvPr>
              <p:cNvSpPr txBox="1"/>
              <p:nvPr/>
            </p:nvSpPr>
            <p:spPr>
              <a:xfrm>
                <a:off x="664847" y="3394019"/>
                <a:ext cx="7370893" cy="665631"/>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LE</m:t>
                          </m:r>
                        </m:e>
                        <m:sub>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a:rPr lang="en-US" altLang="ja-JP" sz="1600" i="1">
                              <a:latin typeface="Cambria Math" panose="02040503050406030204" pitchFamily="18" charset="0"/>
                              <a:ea typeface="Cambria Math" panose="02040503050406030204" pitchFamily="18" charset="0"/>
                            </a:rPr>
                            <m:t>1</m:t>
                          </m:r>
                        </m:num>
                        <m:den>
                          <m:r>
                            <a:rPr lang="en-US" altLang="ja-JP" sz="1600" i="1" smtClean="0">
                              <a:latin typeface="Cambria Math" panose="02040503050406030204" pitchFamily="18" charset="0"/>
                              <a:ea typeface="Cambria Math" panose="02040503050406030204" pitchFamily="18" charset="0"/>
                            </a:rPr>
                            <m:t>𝑁</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m:t>
                          </m:r>
                        </m:den>
                      </m:f>
                      <m:nary>
                        <m:naryPr>
                          <m:chr m:val="∑"/>
                          <m:limLoc m:val="subSup"/>
                          <m:supHide m:val="on"/>
                          <m:ctrlPr>
                            <a:rPr lang="en-US" altLang="ja-JP" sz="1600" i="1">
                              <a:latin typeface="Cambria Math" panose="02040503050406030204" pitchFamily="18" charset="0"/>
                              <a:ea typeface="Cambria Math" panose="02040503050406030204" pitchFamily="18" charset="0"/>
                            </a:rPr>
                          </m:ctrlPr>
                        </m:naryPr>
                        <m:sub>
                          <m:sSub>
                            <m:sSubPr>
                              <m:ctrlPr>
                                <a:rPr lang="en-US" altLang="ja-JP" sz="1600" i="1">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𝒙</m:t>
                              </m:r>
                            </m:e>
                            <m: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r>
                            <a:rPr lang="en-US" altLang="ja-JP" sz="1600" i="1" smtClean="0">
                              <a:latin typeface="Cambria Math" panose="02040503050406030204" pitchFamily="18" charset="0"/>
                              <a:ea typeface="Cambria Math" panose="02040503050406030204" pitchFamily="18" charset="0"/>
                            </a:rPr>
                            <m:t>ℬ</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m:t>
                          </m:r>
                        </m:sub>
                        <m:sup/>
                        <m:e>
                          <m:d>
                            <m:dPr>
                              <m:ctrlPr>
                                <a:rPr lang="en-US" altLang="ja-JP" sz="1600" b="0" i="1" smtClean="0">
                                  <a:latin typeface="Cambria Math" panose="02040503050406030204" pitchFamily="18" charset="0"/>
                                  <a:ea typeface="Cambria Math" panose="02040503050406030204" pitchFamily="18" charset="0"/>
                                </a:rPr>
                              </m:ctrlPr>
                            </m:dPr>
                            <m:e>
                              <m:acc>
                                <m:accPr>
                                  <m:chr m:val="̂"/>
                                  <m:ctrlPr>
                                    <a:rPr lang="en-US" altLang="ja-JP" sz="1600" i="1">
                                      <a:latin typeface="Cambria Math" panose="02040503050406030204" pitchFamily="18" charset="0"/>
                                      <a:ea typeface="Cambria Math" panose="02040503050406030204" pitchFamily="18" charset="0"/>
                                    </a:rPr>
                                  </m:ctrlPr>
                                </m:accPr>
                                <m:e>
                                  <m:r>
                                    <a:rPr lang="en-US" altLang="ja-JP" sz="1600" i="1">
                                      <a:latin typeface="Cambria Math" panose="02040503050406030204" pitchFamily="18" charset="0"/>
                                      <a:ea typeface="Cambria Math" panose="02040503050406030204" pitchFamily="18" charset="0"/>
                                    </a:rPr>
                                    <m:t>𝑓</m:t>
                                  </m:r>
                                </m:e>
                              </m:acc>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𝑘</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𝒙</m:t>
                                      </m:r>
                                    </m:e>
                                    <m: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e>
                              </m:d>
                              <m:r>
                                <a:rPr lang="en-US" altLang="ja-JP" sz="1600" i="1">
                                  <a:latin typeface="Cambria Math" panose="02040503050406030204" pitchFamily="18" charset="0"/>
                                  <a:ea typeface="Cambria Math" panose="02040503050406030204" pitchFamily="18" charset="0"/>
                                </a:rPr>
                                <m:t>−</m:t>
                              </m:r>
                              <m:acc>
                                <m:accPr>
                                  <m:chr m:val="̂"/>
                                  <m:ctrlPr>
                                    <a:rPr lang="en-US" altLang="ja-JP" sz="1600" i="1">
                                      <a:latin typeface="Cambria Math" panose="02040503050406030204" pitchFamily="18" charset="0"/>
                                      <a:ea typeface="Cambria Math" panose="02040503050406030204" pitchFamily="18" charset="0"/>
                                    </a:rPr>
                                  </m:ctrlPr>
                                </m:accPr>
                                <m:e>
                                  <m:r>
                                    <a:rPr lang="en-US" altLang="ja-JP" sz="1600" i="1">
                                      <a:latin typeface="Cambria Math" panose="02040503050406030204" pitchFamily="18" charset="0"/>
                                      <a:ea typeface="Cambria Math" panose="02040503050406030204" pitchFamily="18" charset="0"/>
                                    </a:rPr>
                                    <m:t>𝑓</m:t>
                                  </m:r>
                                </m:e>
                              </m:acc>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𝑘</m:t>
                                  </m:r>
                                  <m:r>
                                    <a:rPr lang="en-US" altLang="ja-JP" sz="1600" i="1">
                                      <a:latin typeface="Cambria Math" panose="02040503050406030204" pitchFamily="18" charset="0"/>
                                      <a:ea typeface="Cambria Math" panose="02040503050406030204" pitchFamily="18" charset="0"/>
                                    </a:rPr>
                                    <m:t>−1),</m:t>
                                  </m:r>
                                  <m:sSub>
                                    <m:sSubPr>
                                      <m:ctrlPr>
                                        <a:rPr lang="en-US" altLang="ja-JP" sz="1600" i="1">
                                          <a:latin typeface="Cambria Math" panose="02040503050406030204" pitchFamily="18" charset="0"/>
                                          <a:ea typeface="Cambria Math" panose="02040503050406030204" pitchFamily="18" charset="0"/>
                                        </a:rPr>
                                      </m:ctrlPr>
                                    </m:sSubPr>
                                    <m:e>
                                      <m:r>
                                        <a:rPr lang="en-US" altLang="ja-JP" sz="1600" b="1" i="1">
                                          <a:latin typeface="Cambria Math" panose="02040503050406030204" pitchFamily="18" charset="0"/>
                                          <a:ea typeface="Cambria Math" panose="02040503050406030204" pitchFamily="18" charset="0"/>
                                        </a:rPr>
                                        <m:t>𝒙</m:t>
                                      </m:r>
                                    </m:e>
                                    <m: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𝑖</m:t>
                                  </m:r>
                                  <m:r>
                                    <a:rPr lang="en-US" altLang="ja-JP" sz="1600" i="1">
                                      <a:latin typeface="Cambria Math" panose="02040503050406030204" pitchFamily="18" charset="0"/>
                                      <a:ea typeface="Cambria Math" panose="02040503050406030204" pitchFamily="18" charset="0"/>
                                    </a:rPr>
                                    <m:t>)</m:t>
                                  </m:r>
                                </m:e>
                              </m:d>
                            </m:e>
                          </m:d>
                        </m:e>
                      </m:nary>
                    </m:oMath>
                  </m:oMathPara>
                </a14:m>
                <a:endParaRPr lang="en-US" altLang="ja-JP" sz="1600" dirty="0"/>
              </a:p>
            </p:txBody>
          </p:sp>
        </mc:Choice>
        <mc:Fallback xmlns="">
          <p:sp>
            <p:nvSpPr>
              <p:cNvPr id="7" name="テキスト ボックス 6">
                <a:extLst>
                  <a:ext uri="{FF2B5EF4-FFF2-40B4-BE49-F238E27FC236}">
                    <a16:creationId xmlns:a16="http://schemas.microsoft.com/office/drawing/2014/main" id="{82ABFDB1-F9B0-4E63-A58C-842DB7EC0A20}"/>
                  </a:ext>
                </a:extLst>
              </p:cNvPr>
              <p:cNvSpPr txBox="1">
                <a:spLocks noRot="1" noChangeAspect="1" noMove="1" noResize="1" noEditPoints="1" noAdjustHandles="1" noChangeArrowheads="1" noChangeShapeType="1" noTextEdit="1"/>
              </p:cNvSpPr>
              <p:nvPr/>
            </p:nvSpPr>
            <p:spPr>
              <a:xfrm>
                <a:off x="664847" y="3394019"/>
                <a:ext cx="7370893" cy="6656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BC2574-BDCD-416F-B4D6-E79734BF2D66}"/>
                  </a:ext>
                </a:extLst>
              </p:cNvPr>
              <p:cNvSpPr txBox="1"/>
              <p:nvPr/>
            </p:nvSpPr>
            <p:spPr>
              <a:xfrm>
                <a:off x="789413" y="4167862"/>
                <a:ext cx="1643800" cy="424796"/>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𝑋</m:t>
                          </m:r>
                        </m:e>
                        <m:sub>
                          <m:r>
                            <a:rPr lang="en-US" altLang="ja-JP" sz="2000" b="0" i="1" smtClean="0">
                              <a:latin typeface="Cambria Math" panose="02040503050406030204" pitchFamily="18" charset="0"/>
                              <a:ea typeface="Cambria Math" panose="02040503050406030204" pitchFamily="18" charset="0"/>
                            </a:rPr>
                            <m:t>𝑗</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oMath>
                  </m:oMathPara>
                </a14:m>
                <a:endParaRPr lang="en-US" altLang="ja-JP" dirty="0"/>
              </a:p>
            </p:txBody>
          </p:sp>
        </mc:Choice>
        <mc:Fallback xmlns="">
          <p:sp>
            <p:nvSpPr>
              <p:cNvPr id="8" name="テキスト ボックス 7">
                <a:extLst>
                  <a:ext uri="{FF2B5EF4-FFF2-40B4-BE49-F238E27FC236}">
                    <a16:creationId xmlns:a16="http://schemas.microsoft.com/office/drawing/2014/main" id="{9EBC2574-BDCD-416F-B4D6-E79734BF2D66}"/>
                  </a:ext>
                </a:extLst>
              </p:cNvPr>
              <p:cNvSpPr txBox="1">
                <a:spLocks noRot="1" noChangeAspect="1" noMove="1" noResize="1" noEditPoints="1" noAdjustHandles="1" noChangeArrowheads="1" noChangeShapeType="1" noTextEdit="1"/>
              </p:cNvSpPr>
              <p:nvPr/>
            </p:nvSpPr>
            <p:spPr>
              <a:xfrm>
                <a:off x="789413" y="4167862"/>
                <a:ext cx="1643800" cy="424796"/>
              </a:xfrm>
              <a:prstGeom prst="rect">
                <a:avLst/>
              </a:prstGeom>
              <a:blipFill>
                <a:blip r:embed="rId5"/>
                <a:stretch>
                  <a:fillRect r="-741" b="-101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027137E-B81C-4C97-8CE2-CD8D2C66CDA7}"/>
                  </a:ext>
                </a:extLst>
              </p:cNvPr>
              <p:cNvSpPr txBox="1"/>
              <p:nvPr/>
            </p:nvSpPr>
            <p:spPr>
              <a:xfrm>
                <a:off x="800857" y="4709945"/>
                <a:ext cx="3476910" cy="392993"/>
              </a:xfrm>
              <a:prstGeom prst="rect">
                <a:avLst/>
              </a:prstGeom>
              <a:noFill/>
            </p:spPr>
            <p:txBody>
              <a:bodyPr wrap="square" rtlCol="0">
                <a:spAutoFit/>
              </a:bodyPr>
              <a:lstStyle/>
              <a:p>
                <a:pPr marL="0" lvl="2"/>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𝑁</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dirty="0"/>
                  <a:t>：ブロック</a:t>
                </a:r>
                <a14:m>
                  <m:oMath xmlns:m="http://schemas.openxmlformats.org/officeDocument/2006/math">
                    <m:r>
                      <a:rPr lang="en-US" altLang="ja-JP" i="1">
                        <a:latin typeface="Cambria Math" panose="02040503050406030204" pitchFamily="18" charset="0"/>
                        <a:ea typeface="Cambria Math" panose="02040503050406030204" pitchFamily="18" charset="0"/>
                      </a:rPr>
                      <m:t>𝑘</m:t>
                    </m:r>
                  </m:oMath>
                </a14:m>
                <a:r>
                  <a:rPr lang="ja-JP" altLang="en-US" dirty="0"/>
                  <a:t>に含まれるデータ数</a:t>
                </a:r>
                <a:endParaRPr lang="en-US" altLang="ja-JP" dirty="0"/>
              </a:p>
            </p:txBody>
          </p:sp>
        </mc:Choice>
        <mc:Fallback xmlns="">
          <p:sp>
            <p:nvSpPr>
              <p:cNvPr id="9" name="テキスト ボックス 8">
                <a:extLst>
                  <a:ext uri="{FF2B5EF4-FFF2-40B4-BE49-F238E27FC236}">
                    <a16:creationId xmlns:a16="http://schemas.microsoft.com/office/drawing/2014/main" id="{C027137E-B81C-4C97-8CE2-CD8D2C66CDA7}"/>
                  </a:ext>
                </a:extLst>
              </p:cNvPr>
              <p:cNvSpPr txBox="1">
                <a:spLocks noRot="1" noChangeAspect="1" noMove="1" noResize="1" noEditPoints="1" noAdjustHandles="1" noChangeArrowheads="1" noChangeShapeType="1" noTextEdit="1"/>
              </p:cNvSpPr>
              <p:nvPr/>
            </p:nvSpPr>
            <p:spPr>
              <a:xfrm>
                <a:off x="800857" y="4709945"/>
                <a:ext cx="3476910" cy="392993"/>
              </a:xfrm>
              <a:prstGeom prst="rect">
                <a:avLst/>
              </a:prstGeom>
              <a:blipFill>
                <a:blip r:embed="rId6"/>
                <a:stretch>
                  <a:fillRect t="-4688" r="-1051" b="-234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CC3E268-3D54-4C38-B643-914D067E53F9}"/>
                  </a:ext>
                </a:extLst>
              </p:cNvPr>
              <p:cNvSpPr txBox="1"/>
              <p:nvPr/>
            </p:nvSpPr>
            <p:spPr>
              <a:xfrm>
                <a:off x="2205866" y="4215015"/>
                <a:ext cx="1934219" cy="369332"/>
              </a:xfrm>
              <a:prstGeom prst="rect">
                <a:avLst/>
              </a:prstGeom>
              <a:noFill/>
            </p:spPr>
            <p:txBody>
              <a:bodyPr wrap="square" rtlCol="0">
                <a:spAutoFit/>
              </a:bodyPr>
              <a:lstStyle/>
              <a:p>
                <a:pPr marL="0" lvl="2"/>
                <a:r>
                  <a:rPr lang="ja-JP" altLang="en-US" dirty="0"/>
                  <a:t>（ブロック</a:t>
                </a:r>
                <a14:m>
                  <m:oMath xmlns:m="http://schemas.openxmlformats.org/officeDocument/2006/math">
                    <m:r>
                      <a:rPr lang="en-US" altLang="ja-JP" i="1">
                        <a:latin typeface="Cambria Math" panose="02040503050406030204" pitchFamily="18" charset="0"/>
                        <a:ea typeface="Cambria Math" panose="02040503050406030204" pitchFamily="18" charset="0"/>
                      </a:rPr>
                      <m:t>𝑘</m:t>
                    </m:r>
                  </m:oMath>
                </a14:m>
                <a:r>
                  <a:rPr lang="ja-JP" altLang="en-US" dirty="0"/>
                  <a:t>の端）</a:t>
                </a:r>
                <a:endParaRPr lang="en-US" altLang="ja-JP" dirty="0"/>
              </a:p>
            </p:txBody>
          </p:sp>
        </mc:Choice>
        <mc:Fallback xmlns="">
          <p:sp>
            <p:nvSpPr>
              <p:cNvPr id="10" name="テキスト ボックス 9">
                <a:extLst>
                  <a:ext uri="{FF2B5EF4-FFF2-40B4-BE49-F238E27FC236}">
                    <a16:creationId xmlns:a16="http://schemas.microsoft.com/office/drawing/2014/main" id="{CCC3E268-3D54-4C38-B643-914D067E53F9}"/>
                  </a:ext>
                </a:extLst>
              </p:cNvPr>
              <p:cNvSpPr txBox="1">
                <a:spLocks noRot="1" noChangeAspect="1" noMove="1" noResize="1" noEditPoints="1" noAdjustHandles="1" noChangeArrowheads="1" noChangeShapeType="1" noTextEdit="1"/>
              </p:cNvSpPr>
              <p:nvPr/>
            </p:nvSpPr>
            <p:spPr>
              <a:xfrm>
                <a:off x="2205866" y="4215015"/>
                <a:ext cx="1934219" cy="369332"/>
              </a:xfrm>
              <a:prstGeom prst="rect">
                <a:avLst/>
              </a:prstGeom>
              <a:blipFill>
                <a:blip r:embed="rId7"/>
                <a:stretch>
                  <a:fillRect l="-2839" t="-8197" b="-24590"/>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0605F79E-682D-4F01-A6BF-1D44C57F8D08}"/>
              </a:ext>
            </a:extLst>
          </p:cNvPr>
          <p:cNvCxnSpPr>
            <a:cxnSpLocks/>
          </p:cNvCxnSpPr>
          <p:nvPr/>
        </p:nvCxnSpPr>
        <p:spPr>
          <a:xfrm flipV="1">
            <a:off x="5080349" y="5618876"/>
            <a:ext cx="3056465" cy="10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C1081BB-BC02-452E-A7D3-770AA6A06C2E}"/>
              </a:ext>
            </a:extLst>
          </p:cNvPr>
          <p:cNvCxnSpPr>
            <a:cxnSpLocks/>
          </p:cNvCxnSpPr>
          <p:nvPr/>
        </p:nvCxnSpPr>
        <p:spPr>
          <a:xfrm flipV="1">
            <a:off x="5247343" y="4209450"/>
            <a:ext cx="0" cy="1440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82E0755-1955-4DC4-82D0-719B43036B42}"/>
                  </a:ext>
                </a:extLst>
              </p:cNvPr>
              <p:cNvSpPr txBox="1"/>
              <p:nvPr/>
            </p:nvSpPr>
            <p:spPr>
              <a:xfrm>
                <a:off x="4880639" y="4700944"/>
                <a:ext cx="399420" cy="369332"/>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𝑦</m:t>
                      </m:r>
                    </m:oMath>
                  </m:oMathPara>
                </a14:m>
                <a:endParaRPr lang="en-US" altLang="ja-JP" sz="1600" dirty="0"/>
              </a:p>
            </p:txBody>
          </p:sp>
        </mc:Choice>
        <mc:Fallback xmlns="">
          <p:sp>
            <p:nvSpPr>
              <p:cNvPr id="13" name="テキスト ボックス 12">
                <a:extLst>
                  <a:ext uri="{FF2B5EF4-FFF2-40B4-BE49-F238E27FC236}">
                    <a16:creationId xmlns:a16="http://schemas.microsoft.com/office/drawing/2014/main" id="{282E0755-1955-4DC4-82D0-719B43036B42}"/>
                  </a:ext>
                </a:extLst>
              </p:cNvPr>
              <p:cNvSpPr txBox="1">
                <a:spLocks noRot="1" noChangeAspect="1" noMove="1" noResize="1" noEditPoints="1" noAdjustHandles="1" noChangeArrowheads="1" noChangeShapeType="1" noTextEdit="1"/>
              </p:cNvSpPr>
              <p:nvPr/>
            </p:nvSpPr>
            <p:spPr>
              <a:xfrm>
                <a:off x="4880639" y="4700944"/>
                <a:ext cx="399420" cy="369332"/>
              </a:xfrm>
              <a:prstGeom prst="rect">
                <a:avLst/>
              </a:prstGeom>
              <a:blipFill>
                <a:blip r:embed="rId8"/>
                <a:stretch>
                  <a:fillRect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8E97C6A-9A0D-4301-913F-B0D63EFA0B66}"/>
                  </a:ext>
                </a:extLst>
              </p:cNvPr>
              <p:cNvSpPr txBox="1"/>
              <p:nvPr/>
            </p:nvSpPr>
            <p:spPr>
              <a:xfrm>
                <a:off x="7909946" y="5615038"/>
                <a:ext cx="453737" cy="424796"/>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𝑗</m:t>
                          </m:r>
                        </m:sub>
                      </m:sSub>
                    </m:oMath>
                  </m:oMathPara>
                </a14:m>
                <a:endParaRPr lang="en-US" altLang="ja-JP" dirty="0"/>
              </a:p>
            </p:txBody>
          </p:sp>
        </mc:Choice>
        <mc:Fallback xmlns="">
          <p:sp>
            <p:nvSpPr>
              <p:cNvPr id="14" name="テキスト ボックス 13">
                <a:extLst>
                  <a:ext uri="{FF2B5EF4-FFF2-40B4-BE49-F238E27FC236}">
                    <a16:creationId xmlns:a16="http://schemas.microsoft.com/office/drawing/2014/main" id="{E8E97C6A-9A0D-4301-913F-B0D63EFA0B66}"/>
                  </a:ext>
                </a:extLst>
              </p:cNvPr>
              <p:cNvSpPr txBox="1">
                <a:spLocks noRot="1" noChangeAspect="1" noMove="1" noResize="1" noEditPoints="1" noAdjustHandles="1" noChangeArrowheads="1" noChangeShapeType="1" noTextEdit="1"/>
              </p:cNvSpPr>
              <p:nvPr/>
            </p:nvSpPr>
            <p:spPr>
              <a:xfrm>
                <a:off x="7909946" y="5615038"/>
                <a:ext cx="453737" cy="424796"/>
              </a:xfrm>
              <a:prstGeom prst="rect">
                <a:avLst/>
              </a:prstGeom>
              <a:blipFill>
                <a:blip r:embed="rId9"/>
                <a:stretch>
                  <a:fillRect b="-10000"/>
                </a:stretch>
              </a:blipFill>
            </p:spPr>
            <p:txBody>
              <a:bodyPr/>
              <a:lstStyle/>
              <a:p>
                <a:r>
                  <a:rPr lang="ja-JP" altLang="en-US">
                    <a:noFill/>
                  </a:rPr>
                  <a:t> </a:t>
                </a:r>
              </a:p>
            </p:txBody>
          </p:sp>
        </mc:Fallback>
      </mc:AlternateContent>
      <p:sp>
        <p:nvSpPr>
          <p:cNvPr id="15" name="楕円 14">
            <a:extLst>
              <a:ext uri="{FF2B5EF4-FFF2-40B4-BE49-F238E27FC236}">
                <a16:creationId xmlns:a16="http://schemas.microsoft.com/office/drawing/2014/main" id="{3CCB06EB-CDE6-44ED-AC58-58F097F351C2}"/>
              </a:ext>
            </a:extLst>
          </p:cNvPr>
          <p:cNvSpPr/>
          <p:nvPr/>
        </p:nvSpPr>
        <p:spPr>
          <a:xfrm>
            <a:off x="5357543" y="5321801"/>
            <a:ext cx="155871" cy="1668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7D9F4B-D4E8-4B35-876E-5CFF3424F0A5}"/>
              </a:ext>
            </a:extLst>
          </p:cNvPr>
          <p:cNvSpPr/>
          <p:nvPr/>
        </p:nvSpPr>
        <p:spPr>
          <a:xfrm>
            <a:off x="6036885" y="4666795"/>
            <a:ext cx="155871" cy="1668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F707F17-DB41-479B-B5D5-37EEDCECC44C}"/>
              </a:ext>
            </a:extLst>
          </p:cNvPr>
          <p:cNvSpPr/>
          <p:nvPr/>
        </p:nvSpPr>
        <p:spPr>
          <a:xfrm>
            <a:off x="7573134" y="4347970"/>
            <a:ext cx="155871" cy="1668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BE7079E-FFEB-4756-AFF0-FFE99F933DAA}"/>
                  </a:ext>
                </a:extLst>
              </p:cNvPr>
              <p:cNvSpPr txBox="1"/>
              <p:nvPr/>
            </p:nvSpPr>
            <p:spPr>
              <a:xfrm>
                <a:off x="5184781" y="5649880"/>
                <a:ext cx="507740"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𝑋</m:t>
                          </m:r>
                        </m:e>
                        <m:sub>
                          <m:r>
                            <a:rPr lang="en-US" altLang="ja-JP" sz="140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20" name="テキスト ボックス 19">
                <a:extLst>
                  <a:ext uri="{FF2B5EF4-FFF2-40B4-BE49-F238E27FC236}">
                    <a16:creationId xmlns:a16="http://schemas.microsoft.com/office/drawing/2014/main" id="{9BE7079E-FFEB-4756-AFF0-FFE99F933DAA}"/>
                  </a:ext>
                </a:extLst>
              </p:cNvPr>
              <p:cNvSpPr txBox="1">
                <a:spLocks noRot="1" noChangeAspect="1" noMove="1" noResize="1" noEditPoints="1" noAdjustHandles="1" noChangeArrowheads="1" noChangeShapeType="1" noTextEdit="1"/>
              </p:cNvSpPr>
              <p:nvPr/>
            </p:nvSpPr>
            <p:spPr>
              <a:xfrm>
                <a:off x="5184781" y="5649880"/>
                <a:ext cx="507740" cy="325089"/>
              </a:xfrm>
              <a:prstGeom prst="rect">
                <a:avLst/>
              </a:prstGeom>
              <a:blipFill>
                <a:blip r:embed="rId10"/>
                <a:stretch>
                  <a:fillRect l="-7229" r="-1205"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0478BA4-0684-4484-A64E-8EA799761576}"/>
                  </a:ext>
                </a:extLst>
              </p:cNvPr>
              <p:cNvSpPr txBox="1"/>
              <p:nvPr/>
            </p:nvSpPr>
            <p:spPr>
              <a:xfrm>
                <a:off x="5898427" y="5651622"/>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𝑋</m:t>
                          </m:r>
                        </m:e>
                        <m:sub>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10478BA4-0684-4484-A64E-8EA799761576}"/>
                  </a:ext>
                </a:extLst>
              </p:cNvPr>
              <p:cNvSpPr txBox="1">
                <a:spLocks noRot="1" noChangeAspect="1" noMove="1" noResize="1" noEditPoints="1" noAdjustHandles="1" noChangeArrowheads="1" noChangeShapeType="1" noTextEdit="1"/>
              </p:cNvSpPr>
              <p:nvPr/>
            </p:nvSpPr>
            <p:spPr>
              <a:xfrm>
                <a:off x="5898427" y="5651622"/>
                <a:ext cx="453737" cy="325089"/>
              </a:xfrm>
              <a:prstGeom prst="rect">
                <a:avLst/>
              </a:prstGeom>
              <a:blipFill>
                <a:blip r:embed="rId11"/>
                <a:stretch>
                  <a:fillRect l="-14865" r="-8108" b="-3774"/>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77451A4A-520C-4B2E-B7CE-F028F7037093}"/>
              </a:ext>
            </a:extLst>
          </p:cNvPr>
          <p:cNvCxnSpPr>
            <a:cxnSpLocks/>
            <a:stCxn id="15" idx="7"/>
            <a:endCxn id="16" idx="3"/>
          </p:cNvCxnSpPr>
          <p:nvPr/>
        </p:nvCxnSpPr>
        <p:spPr>
          <a:xfrm flipV="1">
            <a:off x="5490587" y="4809185"/>
            <a:ext cx="569125" cy="537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7809130-7B0D-417F-B45D-DE35FD279804}"/>
                  </a:ext>
                </a:extLst>
              </p:cNvPr>
              <p:cNvSpPr txBox="1"/>
              <p:nvPr/>
            </p:nvSpPr>
            <p:spPr>
              <a:xfrm>
                <a:off x="6639569" y="5649880"/>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𝑋</m:t>
                          </m:r>
                        </m:e>
                        <m:sub>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6" name="テキスト ボックス 35">
                <a:extLst>
                  <a:ext uri="{FF2B5EF4-FFF2-40B4-BE49-F238E27FC236}">
                    <a16:creationId xmlns:a16="http://schemas.microsoft.com/office/drawing/2014/main" id="{B7809130-7B0D-417F-B45D-DE35FD279804}"/>
                  </a:ext>
                </a:extLst>
              </p:cNvPr>
              <p:cNvSpPr txBox="1">
                <a:spLocks noRot="1" noChangeAspect="1" noMove="1" noResize="1" noEditPoints="1" noAdjustHandles="1" noChangeArrowheads="1" noChangeShapeType="1" noTextEdit="1"/>
              </p:cNvSpPr>
              <p:nvPr/>
            </p:nvSpPr>
            <p:spPr>
              <a:xfrm>
                <a:off x="6639569" y="5649880"/>
                <a:ext cx="453737" cy="325089"/>
              </a:xfrm>
              <a:prstGeom prst="rect">
                <a:avLst/>
              </a:prstGeom>
              <a:blipFill>
                <a:blip r:embed="rId12"/>
                <a:stretch>
                  <a:fillRect l="-13333" r="-6667"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BAFAAEB-D48D-4038-A4F0-BFB693CE864E}"/>
                  </a:ext>
                </a:extLst>
              </p:cNvPr>
              <p:cNvSpPr txBox="1"/>
              <p:nvPr/>
            </p:nvSpPr>
            <p:spPr>
              <a:xfrm>
                <a:off x="7417297" y="5649880"/>
                <a:ext cx="453737" cy="325089"/>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𝑋</m:t>
                          </m:r>
                        </m:e>
                        <m:sub>
                          <m:r>
                            <a:rPr lang="en-US" altLang="ja-JP" sz="1400" i="1">
                              <a:latin typeface="Cambria Math" panose="02040503050406030204" pitchFamily="18" charset="0"/>
                              <a:ea typeface="Cambria Math" panose="02040503050406030204" pitchFamily="18" charset="0"/>
                            </a:rPr>
                            <m:t>𝑗</m:t>
                          </m:r>
                        </m:sub>
                      </m:sSub>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3</m:t>
                      </m:r>
                      <m:r>
                        <a:rPr lang="en-US" altLang="ja-JP" sz="1400" i="1">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7" name="テキスト ボックス 36">
                <a:extLst>
                  <a:ext uri="{FF2B5EF4-FFF2-40B4-BE49-F238E27FC236}">
                    <a16:creationId xmlns:a16="http://schemas.microsoft.com/office/drawing/2014/main" id="{3BAFAAEB-D48D-4038-A4F0-BFB693CE864E}"/>
                  </a:ext>
                </a:extLst>
              </p:cNvPr>
              <p:cNvSpPr txBox="1">
                <a:spLocks noRot="1" noChangeAspect="1" noMove="1" noResize="1" noEditPoints="1" noAdjustHandles="1" noChangeArrowheads="1" noChangeShapeType="1" noTextEdit="1"/>
              </p:cNvSpPr>
              <p:nvPr/>
            </p:nvSpPr>
            <p:spPr>
              <a:xfrm>
                <a:off x="7417297" y="5649880"/>
                <a:ext cx="453737" cy="325089"/>
              </a:xfrm>
              <a:prstGeom prst="rect">
                <a:avLst/>
              </a:prstGeom>
              <a:blipFill>
                <a:blip r:embed="rId13"/>
                <a:stretch>
                  <a:fillRect l="-13514" r="-8108" b="-3774"/>
                </a:stretch>
              </a:blipFill>
            </p:spPr>
            <p:txBody>
              <a:bodyPr/>
              <a:lstStyle/>
              <a:p>
                <a:r>
                  <a:rPr lang="ja-JP" altLang="en-US">
                    <a:noFill/>
                  </a:rPr>
                  <a:t> </a:t>
                </a:r>
              </a:p>
            </p:txBody>
          </p:sp>
        </mc:Fallback>
      </mc:AlternateContent>
      <p:cxnSp>
        <p:nvCxnSpPr>
          <p:cNvPr id="60" name="直線コネクタ 59">
            <a:extLst>
              <a:ext uri="{FF2B5EF4-FFF2-40B4-BE49-F238E27FC236}">
                <a16:creationId xmlns:a16="http://schemas.microsoft.com/office/drawing/2014/main" id="{2CB9A82A-E604-4865-9DA0-D5EE35EA26D4}"/>
              </a:ext>
            </a:extLst>
          </p:cNvPr>
          <p:cNvCxnSpPr>
            <a:cxnSpLocks/>
            <a:stCxn id="20" idx="0"/>
            <a:endCxn id="15" idx="4"/>
          </p:cNvCxnSpPr>
          <p:nvPr/>
        </p:nvCxnSpPr>
        <p:spPr>
          <a:xfrm flipH="1" flipV="1">
            <a:off x="5435479" y="5488621"/>
            <a:ext cx="3172" cy="161259"/>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14D97823-59DD-453A-91A7-096BC1747088}"/>
              </a:ext>
            </a:extLst>
          </p:cNvPr>
          <p:cNvCxnSpPr>
            <a:cxnSpLocks/>
            <a:stCxn id="23" idx="0"/>
            <a:endCxn id="16" idx="4"/>
          </p:cNvCxnSpPr>
          <p:nvPr/>
        </p:nvCxnSpPr>
        <p:spPr>
          <a:xfrm flipH="1" flipV="1">
            <a:off x="6114821" y="4833615"/>
            <a:ext cx="10475" cy="818007"/>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A485728-8E71-4CA5-A9D6-10D31AFFC52F}"/>
              </a:ext>
            </a:extLst>
          </p:cNvPr>
          <p:cNvCxnSpPr>
            <a:cxnSpLocks/>
            <a:stCxn id="37" idx="0"/>
            <a:endCxn id="19" idx="4"/>
          </p:cNvCxnSpPr>
          <p:nvPr/>
        </p:nvCxnSpPr>
        <p:spPr>
          <a:xfrm flipV="1">
            <a:off x="7644166" y="4514790"/>
            <a:ext cx="6904" cy="113509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7B659E1E-2149-4C41-A1AD-81998D416251}"/>
                  </a:ext>
                </a:extLst>
              </p:cNvPr>
              <p:cNvSpPr txBox="1"/>
              <p:nvPr/>
            </p:nvSpPr>
            <p:spPr>
              <a:xfrm>
                <a:off x="5406157" y="3951894"/>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ea typeface="Cambria Math" panose="02040503050406030204" pitchFamily="18" charset="0"/>
                      </a:rPr>
                      <m:t>1</m:t>
                    </m:r>
                  </m:oMath>
                </a14:m>
                <a:endParaRPr lang="en-US" altLang="ja-JP" sz="1200" dirty="0"/>
              </a:p>
            </p:txBody>
          </p:sp>
        </mc:Choice>
        <mc:Fallback xmlns="">
          <p:sp>
            <p:nvSpPr>
              <p:cNvPr id="92" name="テキスト ボックス 91">
                <a:extLst>
                  <a:ext uri="{FF2B5EF4-FFF2-40B4-BE49-F238E27FC236}">
                    <a16:creationId xmlns:a16="http://schemas.microsoft.com/office/drawing/2014/main" id="{7B659E1E-2149-4C41-A1AD-81998D416251}"/>
                  </a:ext>
                </a:extLst>
              </p:cNvPr>
              <p:cNvSpPr txBox="1">
                <a:spLocks noRot="1" noChangeAspect="1" noMove="1" noResize="1" noEditPoints="1" noAdjustHandles="1" noChangeArrowheads="1" noChangeShapeType="1" noTextEdit="1"/>
              </p:cNvSpPr>
              <p:nvPr/>
            </p:nvSpPr>
            <p:spPr>
              <a:xfrm>
                <a:off x="5406157" y="3951894"/>
                <a:ext cx="742397" cy="276999"/>
              </a:xfrm>
              <a:prstGeom prst="rect">
                <a:avLst/>
              </a:prstGeom>
              <a:blipFill>
                <a:blip r:embed="rId14"/>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68227193-A22A-4D4C-A0D7-A559860FE825}"/>
                  </a:ext>
                </a:extLst>
              </p:cNvPr>
              <p:cNvSpPr txBox="1"/>
              <p:nvPr/>
            </p:nvSpPr>
            <p:spPr>
              <a:xfrm>
                <a:off x="6104685" y="3957877"/>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rPr>
                      <m:t>2</m:t>
                    </m:r>
                  </m:oMath>
                </a14:m>
                <a:endParaRPr lang="en-US" altLang="ja-JP" sz="1200" dirty="0"/>
              </a:p>
            </p:txBody>
          </p:sp>
        </mc:Choice>
        <mc:Fallback xmlns="">
          <p:sp>
            <p:nvSpPr>
              <p:cNvPr id="102" name="テキスト ボックス 101">
                <a:extLst>
                  <a:ext uri="{FF2B5EF4-FFF2-40B4-BE49-F238E27FC236}">
                    <a16:creationId xmlns:a16="http://schemas.microsoft.com/office/drawing/2014/main" id="{68227193-A22A-4D4C-A0D7-A559860FE825}"/>
                  </a:ext>
                </a:extLst>
              </p:cNvPr>
              <p:cNvSpPr txBox="1">
                <a:spLocks noRot="1" noChangeAspect="1" noMove="1" noResize="1" noEditPoints="1" noAdjustHandles="1" noChangeArrowheads="1" noChangeShapeType="1" noTextEdit="1"/>
              </p:cNvSpPr>
              <p:nvPr/>
            </p:nvSpPr>
            <p:spPr>
              <a:xfrm>
                <a:off x="6104685" y="3957877"/>
                <a:ext cx="742397" cy="276999"/>
              </a:xfrm>
              <a:prstGeom prst="rect">
                <a:avLst/>
              </a:prstGeom>
              <a:blipFill>
                <a:blip r:embed="rId15"/>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00F5C8A7-AAB3-4A7B-AE61-E0F65981A44C}"/>
                  </a:ext>
                </a:extLst>
              </p:cNvPr>
              <p:cNvSpPr txBox="1"/>
              <p:nvPr/>
            </p:nvSpPr>
            <p:spPr>
              <a:xfrm>
                <a:off x="6890266" y="3963940"/>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rPr>
                      <m:t>3</m:t>
                    </m:r>
                  </m:oMath>
                </a14:m>
                <a:endParaRPr lang="en-US" altLang="ja-JP" sz="1200" dirty="0"/>
              </a:p>
            </p:txBody>
          </p:sp>
        </mc:Choice>
        <mc:Fallback xmlns="">
          <p:sp>
            <p:nvSpPr>
              <p:cNvPr id="103" name="テキスト ボックス 102">
                <a:extLst>
                  <a:ext uri="{FF2B5EF4-FFF2-40B4-BE49-F238E27FC236}">
                    <a16:creationId xmlns:a16="http://schemas.microsoft.com/office/drawing/2014/main" id="{00F5C8A7-AAB3-4A7B-AE61-E0F65981A44C}"/>
                  </a:ext>
                </a:extLst>
              </p:cNvPr>
              <p:cNvSpPr txBox="1">
                <a:spLocks noRot="1" noChangeAspect="1" noMove="1" noResize="1" noEditPoints="1" noAdjustHandles="1" noChangeArrowheads="1" noChangeShapeType="1" noTextEdit="1"/>
              </p:cNvSpPr>
              <p:nvPr/>
            </p:nvSpPr>
            <p:spPr>
              <a:xfrm>
                <a:off x="6890266" y="3963940"/>
                <a:ext cx="742397" cy="276999"/>
              </a:xfrm>
              <a:prstGeom prst="rect">
                <a:avLst/>
              </a:prstGeom>
              <a:blipFill>
                <a:blip r:embed="rId1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FD5B8EC-C5DB-466B-BC51-ABE90C994619}"/>
                  </a:ext>
                </a:extLst>
              </p:cNvPr>
              <p:cNvSpPr txBox="1"/>
              <p:nvPr/>
            </p:nvSpPr>
            <p:spPr>
              <a:xfrm>
                <a:off x="607974" y="5079922"/>
                <a:ext cx="2006679" cy="596189"/>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𝑁</m:t>
                      </m:r>
                      <m:r>
                        <a:rPr lang="en-US" altLang="ja-JP" sz="1600" b="0" i="1" smtClean="0">
                          <a:latin typeface="Cambria Math" panose="02040503050406030204" pitchFamily="18" charset="0"/>
                          <a:ea typeface="Cambria Math" panose="02040503050406030204" pitchFamily="18" charset="0"/>
                        </a:rPr>
                        <m:t>=</m:t>
                      </m:r>
                      <m:nary>
                        <m:naryPr>
                          <m:chr m:val="∑"/>
                          <m:limLoc m:val="subSup"/>
                          <m:ctrlPr>
                            <a:rPr lang="en-US" altLang="ja-JP" sz="1600" b="0" i="1" smtClean="0">
                              <a:latin typeface="Cambria Math" panose="02040503050406030204" pitchFamily="18" charset="0"/>
                              <a:ea typeface="Cambria Math" panose="02040503050406030204" pitchFamily="18" charset="0"/>
                            </a:rPr>
                          </m:ctrlPr>
                        </m:naryPr>
                        <m:sub>
                          <m:r>
                            <m:rPr>
                              <m:brk m:alnAt="25"/>
                            </m:rP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=1</m:t>
                          </m:r>
                        </m:sub>
                        <m:sup>
                          <m:r>
                            <a:rPr lang="en-US" altLang="ja-JP" sz="1600" b="0" i="1" smtClean="0">
                              <a:latin typeface="Cambria Math" panose="02040503050406030204" pitchFamily="18" charset="0"/>
                              <a:ea typeface="Cambria Math" panose="02040503050406030204" pitchFamily="18" charset="0"/>
                            </a:rPr>
                            <m:t>𝐾</m:t>
                          </m:r>
                        </m:sup>
                        <m:e>
                          <m:r>
                            <a:rPr lang="en-US" altLang="ja-JP" sz="1600" b="0" i="1" smtClean="0">
                              <a:latin typeface="Cambria Math" panose="02040503050406030204" pitchFamily="18" charset="0"/>
                              <a:ea typeface="Cambria Math" panose="02040503050406030204" pitchFamily="18" charset="0"/>
                            </a:rPr>
                            <m:t>𝑁</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𝑘</m:t>
                          </m:r>
                          <m:r>
                            <a:rPr lang="en-US" altLang="ja-JP" sz="1600" b="0" i="1" smtClean="0">
                              <a:latin typeface="Cambria Math" panose="02040503050406030204" pitchFamily="18" charset="0"/>
                              <a:ea typeface="Cambria Math" panose="02040503050406030204" pitchFamily="18" charset="0"/>
                            </a:rPr>
                            <m:t>)</m:t>
                          </m:r>
                        </m:e>
                      </m:nary>
                    </m:oMath>
                  </m:oMathPara>
                </a14:m>
                <a:endParaRPr lang="en-US" altLang="ja-JP" sz="1400" dirty="0"/>
              </a:p>
            </p:txBody>
          </p:sp>
        </mc:Choice>
        <mc:Fallback xmlns="">
          <p:sp>
            <p:nvSpPr>
              <p:cNvPr id="63" name="テキスト ボックス 62">
                <a:extLst>
                  <a:ext uri="{FF2B5EF4-FFF2-40B4-BE49-F238E27FC236}">
                    <a16:creationId xmlns:a16="http://schemas.microsoft.com/office/drawing/2014/main" id="{5FD5B8EC-C5DB-466B-BC51-ABE90C994619}"/>
                  </a:ext>
                </a:extLst>
              </p:cNvPr>
              <p:cNvSpPr txBox="1">
                <a:spLocks noRot="1" noChangeAspect="1" noMove="1" noResize="1" noEditPoints="1" noAdjustHandles="1" noChangeArrowheads="1" noChangeShapeType="1" noTextEdit="1"/>
              </p:cNvSpPr>
              <p:nvPr/>
            </p:nvSpPr>
            <p:spPr>
              <a:xfrm>
                <a:off x="607974" y="5079922"/>
                <a:ext cx="2006679" cy="596189"/>
              </a:xfrm>
              <a:prstGeom prst="rect">
                <a:avLst/>
              </a:prstGeom>
              <a:blipFill>
                <a:blip r:embed="rId17"/>
                <a:stretch>
                  <a:fillRect/>
                </a:stretch>
              </a:blipFill>
            </p:spPr>
            <p:txBody>
              <a:bodyPr/>
              <a:lstStyle/>
              <a:p>
                <a:r>
                  <a:rPr lang="ja-JP" altLang="en-US">
                    <a:noFill/>
                  </a:rPr>
                  <a:t> </a:t>
                </a:r>
              </a:p>
            </p:txBody>
          </p:sp>
        </mc:Fallback>
      </mc:AlternateContent>
      <p:sp>
        <p:nvSpPr>
          <p:cNvPr id="65" name="コンテンツ プレースホルダー 1">
            <a:extLst>
              <a:ext uri="{FF2B5EF4-FFF2-40B4-BE49-F238E27FC236}">
                <a16:creationId xmlns:a16="http://schemas.microsoft.com/office/drawing/2014/main" id="{10173FFB-CCCE-4BD9-A4B4-2FB7A00C0A9D}"/>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Accumulated Local Effects</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BB25020-7340-466C-B578-C74BE4851EA6}"/>
                  </a:ext>
                </a:extLst>
              </p:cNvPr>
              <p:cNvSpPr txBox="1"/>
              <p:nvPr/>
            </p:nvSpPr>
            <p:spPr>
              <a:xfrm>
                <a:off x="664847" y="2814429"/>
                <a:ext cx="2704670" cy="614271"/>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ALE</m:t>
                          </m:r>
                        </m:e>
                        <m:sub>
                          <m:r>
                            <a:rPr lang="en-US" altLang="ja-JP" i="1">
                              <a:latin typeface="Cambria Math" panose="02040503050406030204" pitchFamily="18" charset="0"/>
                              <a:ea typeface="Cambria Math" panose="02040503050406030204" pitchFamily="18" charset="0"/>
                            </a:rPr>
                            <m:t>𝑗</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nary>
                        <m:naryPr>
                          <m:chr m:val="∑"/>
                          <m:limLoc m:val="subSup"/>
                          <m:ctrlPr>
                            <a:rPr lang="en-US" altLang="ja-JP" sz="1600" i="1">
                              <a:latin typeface="Cambria Math" panose="02040503050406030204" pitchFamily="18" charset="0"/>
                              <a:ea typeface="Cambria Math" panose="02040503050406030204" pitchFamily="18" charset="0"/>
                            </a:rPr>
                          </m:ctrlPr>
                        </m:naryPr>
                        <m:sub>
                          <m:r>
                            <a:rPr lang="ja-JP" altLang="en-US" sz="1600" i="1" smtClean="0">
                              <a:latin typeface="Cambria Math" panose="02040503050406030204" pitchFamily="18" charset="0"/>
                              <a:ea typeface="Cambria Math" panose="02040503050406030204" pitchFamily="18" charset="0"/>
                            </a:rPr>
                            <m:t>𝜅</m:t>
                          </m:r>
                          <m:r>
                            <a:rPr lang="en-US" altLang="ja-JP" sz="1600" i="1">
                              <a:latin typeface="Cambria Math" panose="02040503050406030204" pitchFamily="18" charset="0"/>
                              <a:ea typeface="Cambria Math" panose="02040503050406030204" pitchFamily="18" charset="0"/>
                            </a:rPr>
                            <m:t>=1</m:t>
                          </m:r>
                        </m:sub>
                        <m:sup>
                          <m:r>
                            <a:rPr lang="en-US" altLang="ja-JP" sz="1600" b="0" i="1" smtClean="0">
                              <a:latin typeface="Cambria Math" panose="02040503050406030204" pitchFamily="18" charset="0"/>
                              <a:ea typeface="Cambria Math" panose="02040503050406030204" pitchFamily="18" charset="0"/>
                            </a:rPr>
                            <m:t>𝑘</m:t>
                          </m:r>
                        </m:sup>
                        <m:e>
                          <m:sSub>
                            <m:sSubPr>
                              <m:ctrlPr>
                                <a:rPr lang="en-US" altLang="ja-JP" sz="1600" i="1">
                                  <a:latin typeface="Cambria Math" panose="02040503050406030204" pitchFamily="18" charset="0"/>
                                  <a:ea typeface="Cambria Math" panose="02040503050406030204" pitchFamily="18" charset="0"/>
                                </a:rPr>
                              </m:ctrlPr>
                            </m:sSubPr>
                            <m:e>
                              <m:r>
                                <m:rPr>
                                  <m:nor/>
                                </m:rPr>
                                <a:rPr lang="en-US" altLang="ja-JP" sz="1600" dirty="0"/>
                                <m:t>LE</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𝜅</m:t>
                          </m:r>
                          <m:r>
                            <a:rPr lang="en-US" altLang="ja-JP" sz="1600" i="1">
                              <a:latin typeface="Cambria Math" panose="02040503050406030204" pitchFamily="18" charset="0"/>
                              <a:ea typeface="Cambria Math" panose="02040503050406030204" pitchFamily="18" charset="0"/>
                            </a:rPr>
                            <m:t>)</m:t>
                          </m:r>
                        </m:e>
                      </m:nary>
                    </m:oMath>
                  </m:oMathPara>
                </a14:m>
                <a:endParaRPr lang="en-US" altLang="ja-JP" sz="1600" dirty="0"/>
              </a:p>
            </p:txBody>
          </p:sp>
        </mc:Choice>
        <mc:Fallback xmlns="">
          <p:sp>
            <p:nvSpPr>
              <p:cNvPr id="40" name="テキスト ボックス 39">
                <a:extLst>
                  <a:ext uri="{FF2B5EF4-FFF2-40B4-BE49-F238E27FC236}">
                    <a16:creationId xmlns:a16="http://schemas.microsoft.com/office/drawing/2014/main" id="{3BB25020-7340-466C-B578-C74BE4851EA6}"/>
                  </a:ext>
                </a:extLst>
              </p:cNvPr>
              <p:cNvSpPr txBox="1">
                <a:spLocks noRot="1" noChangeAspect="1" noMove="1" noResize="1" noEditPoints="1" noAdjustHandles="1" noChangeArrowheads="1" noChangeShapeType="1" noTextEdit="1"/>
              </p:cNvSpPr>
              <p:nvPr/>
            </p:nvSpPr>
            <p:spPr>
              <a:xfrm>
                <a:off x="664847" y="2814429"/>
                <a:ext cx="2704670" cy="61427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CAF9149-FAAE-4EDC-A405-FD1CFEA3B2BA}"/>
                  </a:ext>
                </a:extLst>
              </p:cNvPr>
              <p:cNvSpPr txBox="1"/>
              <p:nvPr/>
            </p:nvSpPr>
            <p:spPr>
              <a:xfrm>
                <a:off x="3190952" y="2945463"/>
                <a:ext cx="4090659" cy="369332"/>
              </a:xfrm>
              <a:prstGeom prst="rect">
                <a:avLst/>
              </a:prstGeom>
              <a:noFill/>
            </p:spPr>
            <p:txBody>
              <a:bodyPr wrap="square" rtlCol="0">
                <a:spAutoFit/>
              </a:bodyPr>
              <a:lstStyle/>
              <a:p>
                <a:pPr marL="0" lvl="2"/>
                <a:r>
                  <a:rPr lang="ja-JP" altLang="en-US" dirty="0"/>
                  <a:t>（ブロック</a:t>
                </a:r>
                <a14:m>
                  <m:oMath xmlns:m="http://schemas.openxmlformats.org/officeDocument/2006/math">
                    <m:r>
                      <a:rPr lang="en-US" altLang="ja-JP" b="0" i="0"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𝑘</m:t>
                    </m:r>
                  </m:oMath>
                </a14:m>
                <a:r>
                  <a:rPr lang="ja-JP" altLang="en-US" dirty="0"/>
                  <a:t>の</a:t>
                </a:r>
                <a:r>
                  <a:rPr lang="en-US" altLang="ja-JP" dirty="0"/>
                  <a:t>Local Effect</a:t>
                </a:r>
                <a:r>
                  <a:rPr lang="ja-JP" altLang="en-US" dirty="0"/>
                  <a:t>の累積和）</a:t>
                </a:r>
                <a:endParaRPr lang="en-US" altLang="ja-JP" dirty="0"/>
              </a:p>
            </p:txBody>
          </p:sp>
        </mc:Choice>
        <mc:Fallback xmlns="">
          <p:sp>
            <p:nvSpPr>
              <p:cNvPr id="42" name="テキスト ボックス 41">
                <a:extLst>
                  <a:ext uri="{FF2B5EF4-FFF2-40B4-BE49-F238E27FC236}">
                    <a16:creationId xmlns:a16="http://schemas.microsoft.com/office/drawing/2014/main" id="{DCAF9149-FAAE-4EDC-A405-FD1CFEA3B2BA}"/>
                  </a:ext>
                </a:extLst>
              </p:cNvPr>
              <p:cNvSpPr txBox="1">
                <a:spLocks noRot="1" noChangeAspect="1" noMove="1" noResize="1" noEditPoints="1" noAdjustHandles="1" noChangeArrowheads="1" noChangeShapeType="1" noTextEdit="1"/>
              </p:cNvSpPr>
              <p:nvPr/>
            </p:nvSpPr>
            <p:spPr>
              <a:xfrm>
                <a:off x="3190952" y="2945463"/>
                <a:ext cx="4090659" cy="369332"/>
              </a:xfrm>
              <a:prstGeom prst="rect">
                <a:avLst/>
              </a:prstGeom>
              <a:blipFill>
                <a:blip r:embed="rId19"/>
                <a:stretch>
                  <a:fillRect l="-1192" t="-8197" b="-26230"/>
                </a:stretch>
              </a:blipFill>
            </p:spPr>
            <p:txBody>
              <a:bodyPr/>
              <a:lstStyle/>
              <a:p>
                <a:r>
                  <a:rPr lang="ja-JP" altLang="en-US">
                    <a:noFill/>
                  </a:rPr>
                  <a:t> </a:t>
                </a:r>
              </a:p>
            </p:txBody>
          </p:sp>
        </mc:Fallback>
      </mc:AlternateContent>
      <p:sp>
        <p:nvSpPr>
          <p:cNvPr id="67" name="楕円 66">
            <a:extLst>
              <a:ext uri="{FF2B5EF4-FFF2-40B4-BE49-F238E27FC236}">
                <a16:creationId xmlns:a16="http://schemas.microsoft.com/office/drawing/2014/main" id="{65E89DE2-C6D3-4E06-8A64-298CA5A60EFE}"/>
              </a:ext>
            </a:extLst>
          </p:cNvPr>
          <p:cNvSpPr/>
          <p:nvPr/>
        </p:nvSpPr>
        <p:spPr>
          <a:xfrm>
            <a:off x="6772274" y="4391310"/>
            <a:ext cx="155871" cy="1668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24E10518-E988-4092-B3EA-E1E7277B4735}"/>
              </a:ext>
            </a:extLst>
          </p:cNvPr>
          <p:cNvCxnSpPr>
            <a:cxnSpLocks/>
            <a:stCxn id="16" idx="7"/>
            <a:endCxn id="67" idx="2"/>
          </p:cNvCxnSpPr>
          <p:nvPr/>
        </p:nvCxnSpPr>
        <p:spPr>
          <a:xfrm flipV="1">
            <a:off x="6169929" y="4474720"/>
            <a:ext cx="602345" cy="2165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7D4D7B8-133D-46D5-92FF-F7721F7E2075}"/>
              </a:ext>
            </a:extLst>
          </p:cNvPr>
          <p:cNvCxnSpPr>
            <a:cxnSpLocks/>
            <a:stCxn id="67" idx="6"/>
            <a:endCxn id="19" idx="2"/>
          </p:cNvCxnSpPr>
          <p:nvPr/>
        </p:nvCxnSpPr>
        <p:spPr>
          <a:xfrm flipV="1">
            <a:off x="6928145" y="4431380"/>
            <a:ext cx="644989" cy="433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D2C009B-DA99-4E90-B29B-953AF26605DD}"/>
              </a:ext>
            </a:extLst>
          </p:cNvPr>
          <p:cNvCxnSpPr>
            <a:cxnSpLocks/>
            <a:stCxn id="36" idx="0"/>
            <a:endCxn id="67" idx="4"/>
          </p:cNvCxnSpPr>
          <p:nvPr/>
        </p:nvCxnSpPr>
        <p:spPr>
          <a:xfrm flipH="1" flipV="1">
            <a:off x="6850210" y="4558130"/>
            <a:ext cx="16228" cy="109175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F58221F1-6290-4A37-9B0F-E7683BC5364E}"/>
                  </a:ext>
                </a:extLst>
              </p:cNvPr>
              <p:cNvSpPr txBox="1"/>
              <p:nvPr/>
            </p:nvSpPr>
            <p:spPr>
              <a:xfrm>
                <a:off x="5497031" y="5180598"/>
                <a:ext cx="867435" cy="449226"/>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𝑗</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e>
                      </m:d>
                      <m:r>
                        <a:rPr lang="en-US" altLang="ja-JP" sz="1000" b="0" i="1" smtClean="0">
                          <a:latin typeface="Cambria Math" panose="02040503050406030204" pitchFamily="18" charset="0"/>
                          <a:ea typeface="Cambria Math" panose="02040503050406030204" pitchFamily="18" charset="0"/>
                        </a:rPr>
                        <m:t>−</m:t>
                      </m:r>
                      <m:acc>
                        <m:accPr>
                          <m:chr m:val="̂"/>
                          <m:ctrlPr>
                            <a:rPr lang="en-US" altLang="ja-JP" sz="1000" i="1">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𝑗</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0</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93" name="テキスト ボックス 92">
                <a:extLst>
                  <a:ext uri="{FF2B5EF4-FFF2-40B4-BE49-F238E27FC236}">
                    <a16:creationId xmlns:a16="http://schemas.microsoft.com/office/drawing/2014/main" id="{F58221F1-6290-4A37-9B0F-E7683BC5364E}"/>
                  </a:ext>
                </a:extLst>
              </p:cNvPr>
              <p:cNvSpPr txBox="1">
                <a:spLocks noRot="1" noChangeAspect="1" noMove="1" noResize="1" noEditPoints="1" noAdjustHandles="1" noChangeArrowheads="1" noChangeShapeType="1" noTextEdit="1"/>
              </p:cNvSpPr>
              <p:nvPr/>
            </p:nvSpPr>
            <p:spPr>
              <a:xfrm>
                <a:off x="5497031" y="5180598"/>
                <a:ext cx="867435" cy="449226"/>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FEE362F1-167A-4B78-9CE2-57B6C0142924}"/>
                  </a:ext>
                </a:extLst>
              </p:cNvPr>
              <p:cNvSpPr txBox="1"/>
              <p:nvPr/>
            </p:nvSpPr>
            <p:spPr>
              <a:xfrm>
                <a:off x="6069088" y="4691385"/>
                <a:ext cx="867435" cy="449226"/>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𝑗</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2</m:t>
                          </m:r>
                          <m:r>
                            <a:rPr lang="en-US" altLang="ja-JP" sz="1000" i="1">
                              <a:latin typeface="Cambria Math" panose="02040503050406030204" pitchFamily="18" charset="0"/>
                              <a:ea typeface="Cambria Math" panose="02040503050406030204" pitchFamily="18" charset="0"/>
                            </a:rPr>
                            <m:t>)</m:t>
                          </m:r>
                        </m:e>
                      </m:d>
                      <m:r>
                        <a:rPr lang="en-US" altLang="ja-JP" sz="1000" b="0" i="1" smtClean="0">
                          <a:latin typeface="Cambria Math" panose="02040503050406030204" pitchFamily="18" charset="0"/>
                          <a:ea typeface="Cambria Math" panose="02040503050406030204" pitchFamily="18" charset="0"/>
                        </a:rPr>
                        <m:t>−</m:t>
                      </m:r>
                      <m:acc>
                        <m:accPr>
                          <m:chr m:val="̂"/>
                          <m:ctrlPr>
                            <a:rPr lang="en-US" altLang="ja-JP" sz="1000" i="1">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𝑗</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94" name="テキスト ボックス 93">
                <a:extLst>
                  <a:ext uri="{FF2B5EF4-FFF2-40B4-BE49-F238E27FC236}">
                    <a16:creationId xmlns:a16="http://schemas.microsoft.com/office/drawing/2014/main" id="{FEE362F1-167A-4B78-9CE2-57B6C0142924}"/>
                  </a:ext>
                </a:extLst>
              </p:cNvPr>
              <p:cNvSpPr txBox="1">
                <a:spLocks noRot="1" noChangeAspect="1" noMove="1" noResize="1" noEditPoints="1" noAdjustHandles="1" noChangeArrowheads="1" noChangeShapeType="1" noTextEdit="1"/>
              </p:cNvSpPr>
              <p:nvPr/>
            </p:nvSpPr>
            <p:spPr>
              <a:xfrm>
                <a:off x="6069088" y="4691385"/>
                <a:ext cx="867435" cy="449226"/>
              </a:xfrm>
              <a:prstGeom prst="rect">
                <a:avLst/>
              </a:prstGeom>
              <a:blipFill>
                <a:blip r:embed="rId21"/>
                <a:stretch>
                  <a:fillRect b="-13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D226952-D9E8-4FA5-BC9C-7333EE683A41}"/>
                  </a:ext>
                </a:extLst>
              </p:cNvPr>
              <p:cNvSpPr txBox="1"/>
              <p:nvPr/>
            </p:nvSpPr>
            <p:spPr>
              <a:xfrm>
                <a:off x="6834216" y="4444840"/>
                <a:ext cx="867435" cy="449226"/>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𝑗</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3</m:t>
                          </m:r>
                          <m:r>
                            <a:rPr lang="en-US" altLang="ja-JP" sz="1000" i="1">
                              <a:latin typeface="Cambria Math" panose="02040503050406030204" pitchFamily="18" charset="0"/>
                              <a:ea typeface="Cambria Math" panose="02040503050406030204" pitchFamily="18" charset="0"/>
                            </a:rPr>
                            <m:t>)</m:t>
                          </m:r>
                        </m:e>
                      </m:d>
                      <m:r>
                        <a:rPr lang="en-US" altLang="ja-JP" sz="1000" b="0" i="1" smtClean="0">
                          <a:latin typeface="Cambria Math" panose="02040503050406030204" pitchFamily="18" charset="0"/>
                          <a:ea typeface="Cambria Math" panose="02040503050406030204" pitchFamily="18" charset="0"/>
                        </a:rPr>
                        <m:t>−</m:t>
                      </m:r>
                      <m:acc>
                        <m:accPr>
                          <m:chr m:val="̂"/>
                          <m:ctrlPr>
                            <a:rPr lang="en-US" altLang="ja-JP" sz="1000" i="1">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𝑗</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2</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95" name="テキスト ボックス 94">
                <a:extLst>
                  <a:ext uri="{FF2B5EF4-FFF2-40B4-BE49-F238E27FC236}">
                    <a16:creationId xmlns:a16="http://schemas.microsoft.com/office/drawing/2014/main" id="{7D226952-D9E8-4FA5-BC9C-7333EE683A41}"/>
                  </a:ext>
                </a:extLst>
              </p:cNvPr>
              <p:cNvSpPr txBox="1">
                <a:spLocks noRot="1" noChangeAspect="1" noMove="1" noResize="1" noEditPoints="1" noAdjustHandles="1" noChangeArrowheads="1" noChangeShapeType="1" noTextEdit="1"/>
              </p:cNvSpPr>
              <p:nvPr/>
            </p:nvSpPr>
            <p:spPr>
              <a:xfrm>
                <a:off x="6834216" y="4444840"/>
                <a:ext cx="867435" cy="449226"/>
              </a:xfrm>
              <a:prstGeom prst="rect">
                <a:avLst/>
              </a:prstGeom>
              <a:blipFill>
                <a:blip r:embed="rId22"/>
                <a:stretch>
                  <a:fillRect/>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84E58795-8A7C-41C6-BC59-84F47DBDDE3E}"/>
              </a:ext>
            </a:extLst>
          </p:cNvPr>
          <p:cNvSpPr txBox="1"/>
          <p:nvPr/>
        </p:nvSpPr>
        <p:spPr>
          <a:xfrm>
            <a:off x="7682752" y="5978635"/>
            <a:ext cx="867435" cy="246221"/>
          </a:xfrm>
          <a:prstGeom prst="rect">
            <a:avLst/>
          </a:prstGeom>
          <a:noFill/>
        </p:spPr>
        <p:txBody>
          <a:bodyPr wrap="square" rtlCol="0">
            <a:spAutoFit/>
          </a:bodyPr>
          <a:lstStyle/>
          <a:p>
            <a:pPr marL="0" lvl="2" algn="ctr"/>
            <a:r>
              <a:rPr lang="ja-JP" altLang="en-US" sz="1000" dirty="0"/>
              <a:t>対象特徴量</a:t>
            </a:r>
            <a:endParaRPr lang="en-US" altLang="ja-JP" sz="1000" dirty="0"/>
          </a:p>
        </p:txBody>
      </p:sp>
    </p:spTree>
    <p:extLst>
      <p:ext uri="{BB962C8B-B14F-4D97-AF65-F5344CB8AC3E}">
        <p14:creationId xmlns:p14="http://schemas.microsoft.com/office/powerpoint/2010/main" val="1336728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楕円 5">
            <a:extLst>
              <a:ext uri="{FF2B5EF4-FFF2-40B4-BE49-F238E27FC236}">
                <a16:creationId xmlns:a16="http://schemas.microsoft.com/office/drawing/2014/main" id="{63DD8C3E-4A6E-484A-AE08-63ED1895A5FB}"/>
              </a:ext>
            </a:extLst>
          </p:cNvPr>
          <p:cNvSpPr/>
          <p:nvPr/>
        </p:nvSpPr>
        <p:spPr>
          <a:xfrm rot="19580495">
            <a:off x="1276488" y="4705202"/>
            <a:ext cx="2014725" cy="815239"/>
          </a:xfrm>
          <a:prstGeom prst="ellipse">
            <a:avLst/>
          </a:prstGeom>
          <a:solidFill>
            <a:schemeClr val="tx2">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21BDC6BB-35AA-4A1F-AD2C-96BE838A1B98}"/>
              </a:ext>
            </a:extLst>
          </p:cNvPr>
          <p:cNvCxnSpPr>
            <a:cxnSpLocks/>
          </p:cNvCxnSpPr>
          <p:nvPr/>
        </p:nvCxnSpPr>
        <p:spPr>
          <a:xfrm>
            <a:off x="1804138" y="4797478"/>
            <a:ext cx="847453"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DCB98F7F-0802-4538-A7E0-67920E089AE2}"/>
              </a:ext>
            </a:extLst>
          </p:cNvPr>
          <p:cNvCxnSpPr>
            <a:cxnSpLocks/>
          </p:cNvCxnSpPr>
          <p:nvPr/>
        </p:nvCxnSpPr>
        <p:spPr>
          <a:xfrm>
            <a:off x="1825732" y="5136078"/>
            <a:ext cx="82585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627597F5-0C2E-4DF8-8DB7-4F10E7BBCE69}"/>
              </a:ext>
            </a:extLst>
          </p:cNvPr>
          <p:cNvCxnSpPr>
            <a:cxnSpLocks/>
          </p:cNvCxnSpPr>
          <p:nvPr/>
        </p:nvCxnSpPr>
        <p:spPr>
          <a:xfrm>
            <a:off x="1825732" y="5413571"/>
            <a:ext cx="82585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223641" y="239134"/>
            <a:ext cx="8463160" cy="483454"/>
          </a:xfrm>
        </p:spPr>
        <p:txBody>
          <a:bodyPr/>
          <a:lstStyle/>
          <a:p>
            <a:r>
              <a:rPr kumimoji="1" lang="ja-JP" altLang="en-US" dirty="0"/>
              <a:t>イメージ</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27</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95410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予測値の差分に対して、他の変数に関する条件付き期待値をとる。</a:t>
            </a:r>
            <a:endParaRPr lang="en-US" altLang="ja-JP" dirty="0"/>
          </a:p>
        </p:txBody>
      </p:sp>
      <p:sp>
        <p:nvSpPr>
          <p:cNvPr id="67" name="テキスト ボックス 66">
            <a:extLst>
              <a:ext uri="{FF2B5EF4-FFF2-40B4-BE49-F238E27FC236}">
                <a16:creationId xmlns:a16="http://schemas.microsoft.com/office/drawing/2014/main" id="{C4FF9567-A99B-4B4E-B3B2-E1B751EF2025}"/>
              </a:ext>
            </a:extLst>
          </p:cNvPr>
          <p:cNvSpPr txBox="1"/>
          <p:nvPr/>
        </p:nvSpPr>
        <p:spPr>
          <a:xfrm>
            <a:off x="1474180" y="1758243"/>
            <a:ext cx="3693063" cy="338554"/>
          </a:xfrm>
          <a:prstGeom prst="rect">
            <a:avLst/>
          </a:prstGeom>
          <a:noFill/>
        </p:spPr>
        <p:txBody>
          <a:bodyPr wrap="square" rtlCol="0">
            <a:spAutoFit/>
          </a:bodyPr>
          <a:lstStyle/>
          <a:p>
            <a:pPr algn="ctr"/>
            <a:r>
              <a:rPr kumimoji="1" lang="ja-JP" altLang="en-US" sz="1600" dirty="0"/>
              <a:t>家賃に関わるデータ</a:t>
            </a:r>
            <a:r>
              <a:rPr kumimoji="1" lang="en-US" altLang="ja-JP" sz="1400" dirty="0"/>
              <a:t>(</a:t>
            </a:r>
            <a:r>
              <a:rPr kumimoji="1" lang="ja-JP" altLang="en-US" sz="1400" dirty="0"/>
              <a:t>面積、部屋数</a:t>
            </a:r>
            <a:r>
              <a:rPr kumimoji="1" lang="en-US" altLang="ja-JP" sz="1400" dirty="0"/>
              <a:t>)</a:t>
            </a:r>
            <a:r>
              <a:rPr kumimoji="1" lang="ja-JP" altLang="en-US" sz="1600" dirty="0"/>
              <a:t>の散布図</a:t>
            </a:r>
            <a:endParaRPr kumimoji="1" lang="ja-JP" altLang="en-US" dirty="0"/>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41719F02-88ED-42F0-B07E-87ACE1DA289E}"/>
                  </a:ext>
                </a:extLst>
              </p:cNvPr>
              <p:cNvSpPr txBox="1"/>
              <p:nvPr/>
            </p:nvSpPr>
            <p:spPr>
              <a:xfrm>
                <a:off x="4798405" y="1799811"/>
                <a:ext cx="3816128" cy="2265557"/>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LE</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𝑘</m:t>
                          </m:r>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sub>
                      </m:sSub>
                      <m:d>
                        <m:dPr>
                          <m:begChr m:val="["/>
                          <m:endChr m:val="]"/>
                          <m:ctrlPr>
                            <a:rPr lang="en-US" altLang="ja-JP" i="1" smtClean="0">
                              <a:latin typeface="Cambria Math" panose="02040503050406030204" pitchFamily="18" charset="0"/>
                              <a:ea typeface="Cambria Math" panose="02040503050406030204" pitchFamily="18" charset="0"/>
                            </a:rPr>
                          </m:ctrlPr>
                        </m:dPr>
                        <m:e>
                          <m:d>
                            <m:dPr>
                              <m:begChr m:val=""/>
                              <m:endChr m:val="|"/>
                              <m:ctrlPr>
                                <a:rPr lang="en-US" altLang="ja-JP" i="1" smtClean="0">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ja-JP" altLang="en-US"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𝑓</m:t>
                                      </m:r>
                                    </m:e>
                                  </m:acc>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d>
                                </m:num>
                                <m:den>
                                  <m:r>
                                    <a:rPr lang="ja-JP" altLang="en-US"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den>
                              </m:f>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𝑗</m:t>
                              </m:r>
                            </m:sub>
                          </m:sSub>
                        </m:e>
                      </m:d>
                      <m:r>
                        <a:rPr lang="en-US" altLang="ja-JP" i="1">
                          <a:latin typeface="Cambria Math" panose="02040503050406030204" pitchFamily="18" charset="0"/>
                          <a:ea typeface="Cambria Math" panose="02040503050406030204" pitchFamily="18" charset="0"/>
                        </a:rPr>
                        <m:t>=</m:t>
                      </m:r>
                      <m:nary>
                        <m:naryPr>
                          <m:limLoc m:val="undOvr"/>
                          <m:subHide m:val="on"/>
                          <m:supHide m:val="on"/>
                          <m:ctrlPr>
                            <a:rPr lang="en-US" altLang="ja-JP" i="1">
                              <a:latin typeface="Cambria Math" panose="02040503050406030204" pitchFamily="18" charset="0"/>
                              <a:ea typeface="Cambria Math" panose="02040503050406030204" pitchFamily="18" charset="0"/>
                            </a:rPr>
                          </m:ctrlPr>
                        </m:naryPr>
                        <m:sub/>
                        <m:sup/>
                        <m:e>
                          <m:f>
                            <m:fPr>
                              <m:ctrlPr>
                                <a:rPr lang="en-US" altLang="ja-JP" i="1">
                                  <a:latin typeface="Cambria Math" panose="02040503050406030204" pitchFamily="18" charset="0"/>
                                  <a:ea typeface="Cambria Math" panose="02040503050406030204" pitchFamily="18" charset="0"/>
                                </a:rPr>
                              </m:ctrlPr>
                            </m:fPr>
                            <m:num>
                              <m:r>
                                <a:rPr lang="ja-JP" altLang="en-US"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𝑓</m:t>
                                  </m:r>
                                </m:e>
                              </m:acc>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d>
                            </m:num>
                            <m:den>
                              <m:r>
                                <a:rPr lang="ja-JP" altLang="en-US"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den>
                          </m:f>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𝑗</m:t>
                                  </m:r>
                                </m:sub>
                              </m:sSub>
                            </m:e>
                          </m:d>
                          <m:r>
                            <m:rPr>
                              <m:sty m:val="p"/>
                            </m:rPr>
                            <a:rPr lang="en-US" altLang="ja-JP">
                              <a:latin typeface="Cambria Math" panose="02040503050406030204" pitchFamily="18" charset="0"/>
                              <a:ea typeface="Cambria Math" panose="02040503050406030204" pitchFamily="18" charset="0"/>
                            </a:rPr>
                            <m:t>d</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oMath>
                  </m:oMathPara>
                </a14:m>
                <a:endParaRPr lang="en-US" altLang="ja-JP" i="1" dirty="0">
                  <a:latin typeface="Cambria Math" panose="02040503050406030204" pitchFamily="18" charset="0"/>
                  <a:ea typeface="Cambria Math" panose="02040503050406030204" pitchFamily="18" charset="0"/>
                </a:endParaRPr>
              </a:p>
              <a:p>
                <a:pPr marL="0" lvl="2"/>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m:rPr>
                              <m:nor/>
                            </m:rPr>
                            <a:rPr lang="en-US" altLang="ja-JP" b="0" i="0" dirty="0" smtClean="0"/>
                            <m:t>AL</m:t>
                          </m:r>
                          <m:r>
                            <m:rPr>
                              <m:nor/>
                            </m:rPr>
                            <a:rPr lang="en-US" altLang="ja-JP" dirty="0"/>
                            <m:t>E</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r>
                        <a:rPr lang="en-US" altLang="ja-JP" b="0" i="1" smtClean="0">
                          <a:latin typeface="Cambria Math" panose="02040503050406030204" pitchFamily="18" charset="0"/>
                          <a:ea typeface="Cambria Math" panose="02040503050406030204" pitchFamily="18" charset="0"/>
                        </a:rPr>
                        <m:t>=</m:t>
                      </m:r>
                      <m:nary>
                        <m:naryPr>
                          <m:ctrlPr>
                            <a:rPr lang="en-US" altLang="ja-JP" b="0" i="1" smtClean="0">
                              <a:latin typeface="Cambria Math" panose="02040503050406030204" pitchFamily="18" charset="0"/>
                              <a:ea typeface="Cambria Math" panose="02040503050406030204" pitchFamily="18" charset="0"/>
                            </a:rPr>
                          </m:ctrlPr>
                        </m:naryPr>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m:t>
                              </m:r>
                            </m:e>
                          </m:d>
                        </m:sub>
                        <m:sup>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sup>
                        <m:e>
                          <m:sSub>
                            <m:sSubPr>
                              <m:ctrlPr>
                                <a:rPr lang="en-US" altLang="ja-JP" i="1">
                                  <a:latin typeface="Cambria Math" panose="02040503050406030204" pitchFamily="18" charset="0"/>
                                  <a:ea typeface="Cambria Math" panose="02040503050406030204" pitchFamily="18" charset="0"/>
                                </a:rPr>
                              </m:ctrlPr>
                            </m:sSubPr>
                            <m:e>
                              <m:r>
                                <m:rPr>
                                  <m:nor/>
                                </m:rPr>
                                <a:rPr lang="en-US" altLang="ja-JP" dirty="0"/>
                                <m:t>LE</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r>
                            <m:rPr>
                              <m:sty m:val="p"/>
                            </m:rPr>
                            <a:rPr lang="en-US" altLang="ja-JP">
                              <a:latin typeface="Cambria Math" panose="02040503050406030204" pitchFamily="18" charset="0"/>
                              <a:ea typeface="Cambria Math" panose="02040503050406030204" pitchFamily="18" charset="0"/>
                            </a:rPr>
                            <m:t>d</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𝑗</m:t>
                              </m:r>
                            </m:sub>
                          </m:sSub>
                        </m:e>
                      </m:nary>
                    </m:oMath>
                  </m:oMathPara>
                </a14:m>
                <a:endParaRPr lang="en-US" altLang="ja-JP" sz="1200" dirty="0"/>
              </a:p>
            </p:txBody>
          </p:sp>
        </mc:Choice>
        <mc:Fallback xmlns="">
          <p:sp>
            <p:nvSpPr>
              <p:cNvPr id="70" name="テキスト ボックス 69">
                <a:extLst>
                  <a:ext uri="{FF2B5EF4-FFF2-40B4-BE49-F238E27FC236}">
                    <a16:creationId xmlns:a16="http://schemas.microsoft.com/office/drawing/2014/main" id="{41719F02-88ED-42F0-B07E-87ACE1DA289E}"/>
                  </a:ext>
                </a:extLst>
              </p:cNvPr>
              <p:cNvSpPr txBox="1">
                <a:spLocks noRot="1" noChangeAspect="1" noMove="1" noResize="1" noEditPoints="1" noAdjustHandles="1" noChangeArrowheads="1" noChangeShapeType="1" noTextEdit="1"/>
              </p:cNvSpPr>
              <p:nvPr/>
            </p:nvSpPr>
            <p:spPr>
              <a:xfrm>
                <a:off x="4798405" y="1799811"/>
                <a:ext cx="3816128" cy="2265557"/>
              </a:xfrm>
              <a:prstGeom prst="rect">
                <a:avLst/>
              </a:prstGeom>
              <a:blipFill>
                <a:blip r:embed="rId3"/>
                <a:stretch>
                  <a:fillRect/>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EF301708-AF0D-4877-9609-2C2AEFA85D83}"/>
              </a:ext>
            </a:extLst>
          </p:cNvPr>
          <p:cNvGrpSpPr/>
          <p:nvPr/>
        </p:nvGrpSpPr>
        <p:grpSpPr>
          <a:xfrm>
            <a:off x="1967741" y="2114147"/>
            <a:ext cx="2670933" cy="1951572"/>
            <a:chOff x="405660" y="2133196"/>
            <a:chExt cx="4276264" cy="2921525"/>
          </a:xfrm>
        </p:grpSpPr>
        <p:sp>
          <p:nvSpPr>
            <p:cNvPr id="74" name="正方形/長方形 73">
              <a:extLst>
                <a:ext uri="{FF2B5EF4-FFF2-40B4-BE49-F238E27FC236}">
                  <a16:creationId xmlns:a16="http://schemas.microsoft.com/office/drawing/2014/main" id="{9EB77FAA-F977-4A89-92BF-E35270F002F9}"/>
                </a:ext>
              </a:extLst>
            </p:cNvPr>
            <p:cNvSpPr/>
            <p:nvPr/>
          </p:nvSpPr>
          <p:spPr>
            <a:xfrm>
              <a:off x="3651214" y="2179307"/>
              <a:ext cx="998608" cy="2470514"/>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E92B6F9C-749D-4DE4-AB02-777F9639B3CF}"/>
                </a:ext>
              </a:extLst>
            </p:cNvPr>
            <p:cNvSpPr/>
            <p:nvPr/>
          </p:nvSpPr>
          <p:spPr>
            <a:xfrm>
              <a:off x="2762656" y="2179307"/>
              <a:ext cx="865616" cy="2470514"/>
            </a:xfrm>
            <a:prstGeom prst="rect">
              <a:avLst/>
            </a:prstGeom>
            <a:solidFill>
              <a:schemeClr val="accent4">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B5CEC1FA-948E-4719-9773-D6CE304B3A29}"/>
                </a:ext>
              </a:extLst>
            </p:cNvPr>
            <p:cNvSpPr/>
            <p:nvPr/>
          </p:nvSpPr>
          <p:spPr>
            <a:xfrm>
              <a:off x="1867856" y="2179307"/>
              <a:ext cx="865616" cy="2470514"/>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EAB1A35-D8EF-4FD4-9669-8D658E12B529}"/>
                </a:ext>
              </a:extLst>
            </p:cNvPr>
            <p:cNvSpPr/>
            <p:nvPr/>
          </p:nvSpPr>
          <p:spPr>
            <a:xfrm>
              <a:off x="817123" y="2179307"/>
              <a:ext cx="1018770" cy="2470514"/>
            </a:xfrm>
            <a:prstGeom prst="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ダイアグラム&#10;&#10;自動的に生成された説明">
              <a:extLst>
                <a:ext uri="{FF2B5EF4-FFF2-40B4-BE49-F238E27FC236}">
                  <a16:creationId xmlns:a16="http://schemas.microsoft.com/office/drawing/2014/main" id="{83C8331E-9C3B-440B-8081-37F837BFA319}"/>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5660" y="2133196"/>
              <a:ext cx="4276264" cy="2921525"/>
            </a:xfrm>
            <a:prstGeom prst="rect">
              <a:avLst/>
            </a:prstGeom>
          </p:spPr>
        </p:pic>
      </p:grpSp>
      <p:sp>
        <p:nvSpPr>
          <p:cNvPr id="14" name="コンテンツ プレースホルダー 1">
            <a:extLst>
              <a:ext uri="{FF2B5EF4-FFF2-40B4-BE49-F238E27FC236}">
                <a16:creationId xmlns:a16="http://schemas.microsoft.com/office/drawing/2014/main" id="{ADC35A7A-EE45-4290-B1F8-939AEFFC2006}"/>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Accumulated Local Effects</a:t>
            </a:r>
          </a:p>
        </p:txBody>
      </p:sp>
      <mc:AlternateContent xmlns:mc="http://schemas.openxmlformats.org/markup-compatibility/2006" xmlns:a14="http://schemas.microsoft.com/office/drawing/2010/main">
        <mc:Choice Requires="a14">
          <p:sp>
            <p:nvSpPr>
              <p:cNvPr id="15" name="吹き出し: 角を丸めた四角形 14">
                <a:extLst>
                  <a:ext uri="{FF2B5EF4-FFF2-40B4-BE49-F238E27FC236}">
                    <a16:creationId xmlns:a16="http://schemas.microsoft.com/office/drawing/2014/main" id="{64E5E571-62BC-40D2-902F-50D64B7FAC8D}"/>
                  </a:ext>
                </a:extLst>
              </p:cNvPr>
              <p:cNvSpPr/>
              <p:nvPr/>
            </p:nvSpPr>
            <p:spPr>
              <a:xfrm>
                <a:off x="7916" y="3562249"/>
                <a:ext cx="2362494" cy="485956"/>
              </a:xfrm>
              <a:prstGeom prst="wedgeRoundRectCallout">
                <a:avLst>
                  <a:gd name="adj1" fmla="val 67682"/>
                  <a:gd name="adj2" fmla="val -41994"/>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14:m>
                  <m:oMath xmlns:m="http://schemas.openxmlformats.org/officeDocument/2006/math">
                    <m:r>
                      <a:rPr lang="en-US" altLang="ja-JP" sz="1400" i="1">
                        <a:latin typeface="Cambria Math" panose="02040503050406030204" pitchFamily="18" charset="0"/>
                        <a:ea typeface="Cambria Math" panose="02040503050406030204" pitchFamily="18" charset="0"/>
                      </a:rPr>
                      <m:t>𝑝</m:t>
                    </m:r>
                    <m:r>
                      <a:rPr lang="en-US" altLang="ja-JP" sz="1400" b="0"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部屋数</m:t>
                    </m:r>
                    <m:r>
                      <a:rPr lang="en-US" altLang="ja-JP" sz="1400" b="0"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面積</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𝑋</m:t>
                    </m:r>
                    <m:r>
                      <a:rPr lang="en-US" altLang="ja-JP" sz="1400" b="0" i="1" smtClean="0">
                        <a:latin typeface="Cambria Math" panose="02040503050406030204" pitchFamily="18" charset="0"/>
                        <a:ea typeface="Cambria Math" panose="02040503050406030204" pitchFamily="18" charset="0"/>
                      </a:rPr>
                      <m:t>)</m:t>
                    </m:r>
                  </m:oMath>
                </a14:m>
                <a:r>
                  <a:rPr lang="en-US" altLang="ja-JP" sz="1400" dirty="0"/>
                  <a:t>×</a:t>
                </a:r>
                <a14:m>
                  <m:oMath xmlns:m="http://schemas.openxmlformats.org/officeDocument/2006/math">
                    <m:f>
                      <m:fPr>
                        <m:ctrlPr>
                          <a:rPr lang="en-US" altLang="ja-JP" sz="1400" i="1" smtClean="0">
                            <a:latin typeface="Cambria Math" panose="02040503050406030204" pitchFamily="18" charset="0"/>
                            <a:ea typeface="Cambria Math" panose="02040503050406030204" pitchFamily="18" charset="0"/>
                          </a:rPr>
                        </m:ctrlPr>
                      </m:fPr>
                      <m:num>
                        <m:r>
                          <a:rPr lang="en-US" altLang="ja-JP" sz="1400"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家賃</m:t>
                        </m:r>
                      </m:num>
                      <m:den>
                        <m:r>
                          <a:rPr lang="en-US" altLang="ja-JP" sz="1400" i="1">
                            <a:latin typeface="Cambria Math" panose="02040503050406030204" pitchFamily="18" charset="0"/>
                            <a:ea typeface="Cambria Math" panose="02040503050406030204" pitchFamily="18" charset="0"/>
                          </a:rPr>
                          <m:t>∆</m:t>
                        </m:r>
                        <m:r>
                          <a:rPr lang="ja-JP" altLang="en-US" sz="1400" i="1" smtClean="0">
                            <a:latin typeface="Cambria Math" panose="02040503050406030204" pitchFamily="18" charset="0"/>
                            <a:ea typeface="Cambria Math" panose="02040503050406030204" pitchFamily="18" charset="0"/>
                          </a:rPr>
                          <m:t>面積</m:t>
                        </m:r>
                      </m:den>
                    </m:f>
                  </m:oMath>
                </a14:m>
                <a:endParaRPr lang="en-US" altLang="ja-JP" sz="1400" dirty="0"/>
              </a:p>
            </p:txBody>
          </p:sp>
        </mc:Choice>
        <mc:Fallback xmlns="">
          <p:sp>
            <p:nvSpPr>
              <p:cNvPr id="15" name="吹き出し: 角を丸めた四角形 14">
                <a:extLst>
                  <a:ext uri="{FF2B5EF4-FFF2-40B4-BE49-F238E27FC236}">
                    <a16:creationId xmlns:a16="http://schemas.microsoft.com/office/drawing/2014/main" id="{64E5E571-62BC-40D2-902F-50D64B7FAC8D}"/>
                  </a:ext>
                </a:extLst>
              </p:cNvPr>
              <p:cNvSpPr>
                <a:spLocks noRot="1" noChangeAspect="1" noMove="1" noResize="1" noEditPoints="1" noAdjustHandles="1" noChangeArrowheads="1" noChangeShapeType="1" noTextEdit="1"/>
              </p:cNvSpPr>
              <p:nvPr/>
            </p:nvSpPr>
            <p:spPr>
              <a:xfrm>
                <a:off x="7916" y="3562249"/>
                <a:ext cx="2362494" cy="485956"/>
              </a:xfrm>
              <a:prstGeom prst="wedgeRoundRectCallout">
                <a:avLst>
                  <a:gd name="adj1" fmla="val 67682"/>
                  <a:gd name="adj2" fmla="val -41994"/>
                  <a:gd name="adj3" fmla="val 16667"/>
                </a:avLst>
              </a:prstGeom>
              <a:blipFill>
                <a:blip r:embed="rId5"/>
                <a:stretch>
                  <a:fillRect b="-10000"/>
                </a:stretch>
              </a:blipFill>
              <a:ln>
                <a:noFill/>
              </a:ln>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8F41CFF-1988-421C-9CB7-749FD1A3D9CB}"/>
              </a:ext>
            </a:extLst>
          </p:cNvPr>
          <p:cNvCxnSpPr>
            <a:cxnSpLocks/>
          </p:cNvCxnSpPr>
          <p:nvPr/>
        </p:nvCxnSpPr>
        <p:spPr>
          <a:xfrm>
            <a:off x="1331996" y="5829618"/>
            <a:ext cx="18353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B6154CB-D387-4BD9-A767-8785CBE70748}"/>
              </a:ext>
            </a:extLst>
          </p:cNvPr>
          <p:cNvCxnSpPr>
            <a:cxnSpLocks/>
          </p:cNvCxnSpPr>
          <p:nvPr/>
        </p:nvCxnSpPr>
        <p:spPr>
          <a:xfrm flipV="1">
            <a:off x="1407799" y="4401212"/>
            <a:ext cx="0" cy="1577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2A061ABE-47B0-46DF-8F8F-F67C04CECEA0}"/>
                  </a:ext>
                </a:extLst>
              </p:cNvPr>
              <p:cNvSpPr txBox="1"/>
              <p:nvPr/>
            </p:nvSpPr>
            <p:spPr>
              <a:xfrm>
                <a:off x="3081901" y="5707271"/>
                <a:ext cx="467696" cy="400110"/>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1</m:t>
                          </m:r>
                        </m:sub>
                      </m:sSub>
                    </m:oMath>
                  </m:oMathPara>
                </a14:m>
                <a:endParaRPr lang="en-US" altLang="ja-JP" dirty="0"/>
              </a:p>
            </p:txBody>
          </p:sp>
        </mc:Choice>
        <mc:Fallback xmlns="">
          <p:sp>
            <p:nvSpPr>
              <p:cNvPr id="23" name="テキスト ボックス 22">
                <a:extLst>
                  <a:ext uri="{FF2B5EF4-FFF2-40B4-BE49-F238E27FC236}">
                    <a16:creationId xmlns:a16="http://schemas.microsoft.com/office/drawing/2014/main" id="{2A061ABE-47B0-46DF-8F8F-F67C04CECEA0}"/>
                  </a:ext>
                </a:extLst>
              </p:cNvPr>
              <p:cNvSpPr txBox="1">
                <a:spLocks noRot="1" noChangeAspect="1" noMove="1" noResize="1" noEditPoints="1" noAdjustHandles="1" noChangeArrowheads="1" noChangeShapeType="1" noTextEdit="1"/>
              </p:cNvSpPr>
              <p:nvPr/>
            </p:nvSpPr>
            <p:spPr>
              <a:xfrm>
                <a:off x="3081901" y="5707271"/>
                <a:ext cx="467696" cy="400110"/>
              </a:xfrm>
              <a:prstGeom prst="rect">
                <a:avLst/>
              </a:prstGeom>
              <a:blipFill>
                <a:blip r:embed="rId6"/>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0D4B613-6F02-4CC2-A4AE-5BB1042FD3C3}"/>
                  </a:ext>
                </a:extLst>
              </p:cNvPr>
              <p:cNvSpPr txBox="1"/>
              <p:nvPr/>
            </p:nvSpPr>
            <p:spPr>
              <a:xfrm>
                <a:off x="878275" y="4195141"/>
                <a:ext cx="593078" cy="400110"/>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2</m:t>
                          </m:r>
                        </m:sub>
                      </m:sSub>
                    </m:oMath>
                  </m:oMathPara>
                </a14:m>
                <a:endParaRPr lang="en-US" altLang="ja-JP" dirty="0"/>
              </a:p>
            </p:txBody>
          </p:sp>
        </mc:Choice>
        <mc:Fallback xmlns="">
          <p:sp>
            <p:nvSpPr>
              <p:cNvPr id="24" name="テキスト ボックス 23">
                <a:extLst>
                  <a:ext uri="{FF2B5EF4-FFF2-40B4-BE49-F238E27FC236}">
                    <a16:creationId xmlns:a16="http://schemas.microsoft.com/office/drawing/2014/main" id="{C0D4B613-6F02-4CC2-A4AE-5BB1042FD3C3}"/>
                  </a:ext>
                </a:extLst>
              </p:cNvPr>
              <p:cNvSpPr txBox="1">
                <a:spLocks noRot="1" noChangeAspect="1" noMove="1" noResize="1" noEditPoints="1" noAdjustHandles="1" noChangeArrowheads="1" noChangeShapeType="1" noTextEdit="1"/>
              </p:cNvSpPr>
              <p:nvPr/>
            </p:nvSpPr>
            <p:spPr>
              <a:xfrm>
                <a:off x="878275" y="4195141"/>
                <a:ext cx="593078" cy="400110"/>
              </a:xfrm>
              <a:prstGeom prst="rect">
                <a:avLst/>
              </a:prstGeom>
              <a:blipFill>
                <a:blip r:embed="rId7"/>
                <a:stretch>
                  <a:fillRect b="-3030"/>
                </a:stretch>
              </a:blipFill>
            </p:spPr>
            <p:txBody>
              <a:bodyPr/>
              <a:lstStyle/>
              <a:p>
                <a:r>
                  <a:rPr lang="ja-JP" altLang="en-US">
                    <a:noFill/>
                  </a:rPr>
                  <a:t> </a:t>
                </a:r>
              </a:p>
            </p:txBody>
          </p:sp>
        </mc:Fallback>
      </mc:AlternateContent>
      <p:sp>
        <p:nvSpPr>
          <p:cNvPr id="27" name="楕円 26">
            <a:extLst>
              <a:ext uri="{FF2B5EF4-FFF2-40B4-BE49-F238E27FC236}">
                <a16:creationId xmlns:a16="http://schemas.microsoft.com/office/drawing/2014/main" id="{D3C9927E-08BD-478F-9579-6C06DE4A4099}"/>
              </a:ext>
            </a:extLst>
          </p:cNvPr>
          <p:cNvSpPr/>
          <p:nvPr/>
        </p:nvSpPr>
        <p:spPr>
          <a:xfrm>
            <a:off x="1883957" y="5067085"/>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5245D4C-69D4-45A4-8087-4B147D4A7D2C}"/>
              </a:ext>
            </a:extLst>
          </p:cNvPr>
          <p:cNvSpPr/>
          <p:nvPr/>
        </p:nvSpPr>
        <p:spPr>
          <a:xfrm>
            <a:off x="2248421" y="4724166"/>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72CE7552-8B23-440E-BCEB-1E6F6CCCD62B}"/>
              </a:ext>
            </a:extLst>
          </p:cNvPr>
          <p:cNvSpPr/>
          <p:nvPr/>
        </p:nvSpPr>
        <p:spPr>
          <a:xfrm>
            <a:off x="2187237" y="5341047"/>
            <a:ext cx="155871" cy="166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C208577-B83B-4369-AE67-7C4541ADD730}"/>
                  </a:ext>
                </a:extLst>
              </p:cNvPr>
              <p:cNvSpPr txBox="1"/>
              <p:nvPr/>
            </p:nvSpPr>
            <p:spPr>
              <a:xfrm>
                <a:off x="1866042" y="4149091"/>
                <a:ext cx="742397" cy="276999"/>
              </a:xfrm>
              <a:prstGeom prst="rect">
                <a:avLst/>
              </a:prstGeom>
              <a:noFill/>
            </p:spPr>
            <p:txBody>
              <a:bodyPr wrap="square" rtlCol="0">
                <a:spAutoFit/>
              </a:bodyPr>
              <a:lstStyle/>
              <a:p>
                <a:pPr marL="0" lvl="2" algn="ctr"/>
                <a:r>
                  <a:rPr lang="ja-JP" altLang="en-US" sz="1200" dirty="0"/>
                  <a:t>ブロック</a:t>
                </a:r>
                <a14:m>
                  <m:oMath xmlns:m="http://schemas.openxmlformats.org/officeDocument/2006/math">
                    <m:r>
                      <a:rPr lang="en-US" altLang="ja-JP" sz="1200" b="0" i="1" smtClean="0">
                        <a:latin typeface="Cambria Math" panose="02040503050406030204" pitchFamily="18" charset="0"/>
                      </a:rPr>
                      <m:t>2</m:t>
                    </m:r>
                  </m:oMath>
                </a14:m>
                <a:endParaRPr lang="en-US" altLang="ja-JP" sz="1200" dirty="0"/>
              </a:p>
            </p:txBody>
          </p:sp>
        </mc:Choice>
        <mc:Fallback xmlns="">
          <p:sp>
            <p:nvSpPr>
              <p:cNvPr id="36" name="テキスト ボックス 35">
                <a:extLst>
                  <a:ext uri="{FF2B5EF4-FFF2-40B4-BE49-F238E27FC236}">
                    <a16:creationId xmlns:a16="http://schemas.microsoft.com/office/drawing/2014/main" id="{CC208577-B83B-4369-AE67-7C4541ADD730}"/>
                  </a:ext>
                </a:extLst>
              </p:cNvPr>
              <p:cNvSpPr txBox="1">
                <a:spLocks noRot="1" noChangeAspect="1" noMove="1" noResize="1" noEditPoints="1" noAdjustHandles="1" noChangeArrowheads="1" noChangeShapeType="1" noTextEdit="1"/>
              </p:cNvSpPr>
              <p:nvPr/>
            </p:nvSpPr>
            <p:spPr>
              <a:xfrm>
                <a:off x="1866042" y="4149091"/>
                <a:ext cx="742397"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FE2DC1B0-E732-4015-8180-295BF8D543AA}"/>
                  </a:ext>
                </a:extLst>
              </p:cNvPr>
              <p:cNvSpPr txBox="1"/>
              <p:nvPr/>
            </p:nvSpPr>
            <p:spPr>
              <a:xfrm>
                <a:off x="1475388" y="5805303"/>
                <a:ext cx="694142" cy="306918"/>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solidFill>
                                <a:srgbClr val="00B050"/>
                              </a:solidFill>
                              <a:latin typeface="Cambria Math" panose="02040503050406030204" pitchFamily="18" charset="0"/>
                              <a:ea typeface="Cambria Math" panose="02040503050406030204" pitchFamily="18" charset="0"/>
                            </a:rPr>
                          </m:ctrlPr>
                        </m:sSubPr>
                        <m:e>
                          <m:r>
                            <a:rPr lang="en-US" altLang="ja-JP" sz="1400" b="0" i="1" smtClean="0">
                              <a:solidFill>
                                <a:srgbClr val="00B050"/>
                              </a:solidFill>
                              <a:latin typeface="Cambria Math" panose="02040503050406030204" pitchFamily="18" charset="0"/>
                              <a:ea typeface="Cambria Math" panose="02040503050406030204" pitchFamily="18" charset="0"/>
                            </a:rPr>
                            <m:t>𝑋</m:t>
                          </m:r>
                        </m:e>
                        <m:sub>
                          <m:r>
                            <a:rPr lang="en-US" altLang="ja-JP" sz="1400" b="0" i="1" smtClean="0">
                              <a:solidFill>
                                <a:srgbClr val="00B050"/>
                              </a:solidFill>
                              <a:latin typeface="Cambria Math" panose="02040503050406030204" pitchFamily="18" charset="0"/>
                              <a:ea typeface="Cambria Math" panose="02040503050406030204" pitchFamily="18" charset="0"/>
                            </a:rPr>
                            <m:t>1</m:t>
                          </m:r>
                        </m:sub>
                      </m:sSub>
                      <m:r>
                        <a:rPr lang="en-US" altLang="ja-JP" sz="1400" i="1">
                          <a:solidFill>
                            <a:srgbClr val="00B050"/>
                          </a:solidFill>
                          <a:latin typeface="Cambria Math" panose="02040503050406030204" pitchFamily="18" charset="0"/>
                          <a:ea typeface="Cambria Math" panose="02040503050406030204" pitchFamily="18" charset="0"/>
                        </a:rPr>
                        <m:t>(</m:t>
                      </m:r>
                      <m:r>
                        <a:rPr lang="en-US" altLang="ja-JP" sz="1400" b="0" i="1" smtClean="0">
                          <a:solidFill>
                            <a:srgbClr val="00B050"/>
                          </a:solidFill>
                          <a:latin typeface="Cambria Math" panose="02040503050406030204" pitchFamily="18" charset="0"/>
                          <a:ea typeface="Cambria Math" panose="02040503050406030204" pitchFamily="18" charset="0"/>
                        </a:rPr>
                        <m:t>1</m:t>
                      </m:r>
                      <m:r>
                        <a:rPr lang="en-US" altLang="ja-JP" sz="1400" i="1">
                          <a:solidFill>
                            <a:srgbClr val="00B050"/>
                          </a:solidFill>
                          <a:latin typeface="Cambria Math" panose="02040503050406030204" pitchFamily="18" charset="0"/>
                          <a:ea typeface="Cambria Math" panose="02040503050406030204" pitchFamily="18" charset="0"/>
                        </a:rPr>
                        <m:t>)</m:t>
                      </m:r>
                    </m:oMath>
                  </m:oMathPara>
                </a14:m>
                <a:endParaRPr lang="en-US" altLang="ja-JP" sz="1400" dirty="0">
                  <a:solidFill>
                    <a:srgbClr val="00B050"/>
                  </a:solidFill>
                </a:endParaRPr>
              </a:p>
            </p:txBody>
          </p:sp>
        </mc:Choice>
        <mc:Fallback xmlns="">
          <p:sp>
            <p:nvSpPr>
              <p:cNvPr id="39" name="テキスト ボックス 38">
                <a:extLst>
                  <a:ext uri="{FF2B5EF4-FFF2-40B4-BE49-F238E27FC236}">
                    <a16:creationId xmlns:a16="http://schemas.microsoft.com/office/drawing/2014/main" id="{FE2DC1B0-E732-4015-8180-295BF8D543AA}"/>
                  </a:ext>
                </a:extLst>
              </p:cNvPr>
              <p:cNvSpPr txBox="1">
                <a:spLocks noRot="1" noChangeAspect="1" noMove="1" noResize="1" noEditPoints="1" noAdjustHandles="1" noChangeArrowheads="1" noChangeShapeType="1" noTextEdit="1"/>
              </p:cNvSpPr>
              <p:nvPr/>
            </p:nvSpPr>
            <p:spPr>
              <a:xfrm>
                <a:off x="1475388" y="5805303"/>
                <a:ext cx="694142" cy="306918"/>
              </a:xfrm>
              <a:prstGeom prst="rect">
                <a:avLst/>
              </a:prstGeom>
              <a:blipFill>
                <a:blip r:embed="rId9"/>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14AE967A-2A9B-4557-9FB5-A481193D3305}"/>
                  </a:ext>
                </a:extLst>
              </p:cNvPr>
              <p:cNvSpPr txBox="1"/>
              <p:nvPr/>
            </p:nvSpPr>
            <p:spPr>
              <a:xfrm>
                <a:off x="2431772" y="5806978"/>
                <a:ext cx="453737" cy="307777"/>
              </a:xfrm>
              <a:prstGeom prst="rect">
                <a:avLst/>
              </a:prstGeom>
              <a:noFill/>
            </p:spPr>
            <p:txBody>
              <a:bodyPr wrap="square" rtlCol="0">
                <a:spAutoFit/>
              </a:bodyPr>
              <a:lstStyle/>
              <a:p>
                <a:pPr marL="0" lvl="2" algn="ctr"/>
                <a14:m>
                  <m:oMathPara xmlns:m="http://schemas.openxmlformats.org/officeDocument/2006/math">
                    <m:oMathParaPr>
                      <m:jc m:val="centerGroup"/>
                    </m:oMathParaPr>
                    <m:oMath xmlns:m="http://schemas.openxmlformats.org/officeDocument/2006/math">
                      <m:sSub>
                        <m:sSubPr>
                          <m:ctrlPr>
                            <a:rPr lang="en-US" altLang="ja-JP" sz="1400" i="1" smtClean="0">
                              <a:solidFill>
                                <a:srgbClr val="00B050"/>
                              </a:solidFill>
                              <a:latin typeface="Cambria Math" panose="02040503050406030204" pitchFamily="18" charset="0"/>
                              <a:ea typeface="Cambria Math" panose="02040503050406030204" pitchFamily="18" charset="0"/>
                            </a:rPr>
                          </m:ctrlPr>
                        </m:sSubPr>
                        <m:e>
                          <m:r>
                            <a:rPr lang="en-US" altLang="ja-JP" sz="1400" b="0" i="1" smtClean="0">
                              <a:solidFill>
                                <a:srgbClr val="00B050"/>
                              </a:solidFill>
                              <a:latin typeface="Cambria Math" panose="02040503050406030204" pitchFamily="18" charset="0"/>
                              <a:ea typeface="Cambria Math" panose="02040503050406030204" pitchFamily="18" charset="0"/>
                            </a:rPr>
                            <m:t>𝑋</m:t>
                          </m:r>
                        </m:e>
                        <m:sub>
                          <m:r>
                            <a:rPr lang="en-US" altLang="ja-JP" sz="1400" b="0" i="1" smtClean="0">
                              <a:solidFill>
                                <a:srgbClr val="00B050"/>
                              </a:solidFill>
                              <a:latin typeface="Cambria Math" panose="02040503050406030204" pitchFamily="18" charset="0"/>
                              <a:ea typeface="Cambria Math" panose="02040503050406030204" pitchFamily="18" charset="0"/>
                            </a:rPr>
                            <m:t>1</m:t>
                          </m:r>
                        </m:sub>
                      </m:sSub>
                      <m:r>
                        <a:rPr lang="en-US" altLang="ja-JP" sz="1400" i="1">
                          <a:solidFill>
                            <a:srgbClr val="00B050"/>
                          </a:solidFill>
                          <a:latin typeface="Cambria Math" panose="02040503050406030204" pitchFamily="18" charset="0"/>
                          <a:ea typeface="Cambria Math" panose="02040503050406030204" pitchFamily="18" charset="0"/>
                        </a:rPr>
                        <m:t>(</m:t>
                      </m:r>
                      <m:r>
                        <a:rPr lang="en-US" altLang="ja-JP" sz="1400" b="0" i="1" smtClean="0">
                          <a:solidFill>
                            <a:srgbClr val="00B050"/>
                          </a:solidFill>
                          <a:latin typeface="Cambria Math" panose="02040503050406030204" pitchFamily="18" charset="0"/>
                          <a:ea typeface="Cambria Math" panose="02040503050406030204" pitchFamily="18" charset="0"/>
                        </a:rPr>
                        <m:t>2</m:t>
                      </m:r>
                      <m:r>
                        <a:rPr lang="en-US" altLang="ja-JP" sz="1400" i="1">
                          <a:solidFill>
                            <a:srgbClr val="00B050"/>
                          </a:solidFill>
                          <a:latin typeface="Cambria Math" panose="02040503050406030204" pitchFamily="18" charset="0"/>
                          <a:ea typeface="Cambria Math" panose="02040503050406030204" pitchFamily="18" charset="0"/>
                        </a:rPr>
                        <m:t>)</m:t>
                      </m:r>
                    </m:oMath>
                  </m:oMathPara>
                </a14:m>
                <a:endParaRPr lang="en-US" altLang="ja-JP" sz="1400" dirty="0">
                  <a:solidFill>
                    <a:srgbClr val="00B050"/>
                  </a:solidFill>
                </a:endParaRPr>
              </a:p>
            </p:txBody>
          </p:sp>
        </mc:Choice>
        <mc:Fallback xmlns="">
          <p:sp>
            <p:nvSpPr>
              <p:cNvPr id="40" name="テキスト ボックス 39">
                <a:extLst>
                  <a:ext uri="{FF2B5EF4-FFF2-40B4-BE49-F238E27FC236}">
                    <a16:creationId xmlns:a16="http://schemas.microsoft.com/office/drawing/2014/main" id="{14AE967A-2A9B-4557-9FB5-A481193D3305}"/>
                  </a:ext>
                </a:extLst>
              </p:cNvPr>
              <p:cNvSpPr txBox="1">
                <a:spLocks noRot="1" noChangeAspect="1" noMove="1" noResize="1" noEditPoints="1" noAdjustHandles="1" noChangeArrowheads="1" noChangeShapeType="1" noTextEdit="1"/>
              </p:cNvSpPr>
              <p:nvPr/>
            </p:nvSpPr>
            <p:spPr>
              <a:xfrm>
                <a:off x="2431772" y="5806978"/>
                <a:ext cx="453737" cy="307777"/>
              </a:xfrm>
              <a:prstGeom prst="rect">
                <a:avLst/>
              </a:prstGeom>
              <a:blipFill>
                <a:blip r:embed="rId10"/>
                <a:stretch>
                  <a:fillRect l="-16216" r="-9459" b="-10000"/>
                </a:stretch>
              </a:blipFill>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B9D9918A-2C25-4AB3-B15F-1589C9A076AC}"/>
              </a:ext>
            </a:extLst>
          </p:cNvPr>
          <p:cNvCxnSpPr>
            <a:cxnSpLocks/>
            <a:stCxn id="39" idx="0"/>
          </p:cNvCxnSpPr>
          <p:nvPr/>
        </p:nvCxnSpPr>
        <p:spPr>
          <a:xfrm flipH="1" flipV="1">
            <a:off x="1816597" y="4446164"/>
            <a:ext cx="5862" cy="1359139"/>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4BD6A76-3E3B-4AF0-A1A1-4350394DBF88}"/>
              </a:ext>
            </a:extLst>
          </p:cNvPr>
          <p:cNvCxnSpPr>
            <a:cxnSpLocks/>
          </p:cNvCxnSpPr>
          <p:nvPr/>
        </p:nvCxnSpPr>
        <p:spPr>
          <a:xfrm flipH="1" flipV="1">
            <a:off x="2653806" y="4415000"/>
            <a:ext cx="4834" cy="1391978"/>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2B71EAF-3E6A-430F-B7F8-71E4B510B9EA}"/>
                  </a:ext>
                </a:extLst>
              </p:cNvPr>
              <p:cNvSpPr txBox="1"/>
              <p:nvPr/>
            </p:nvSpPr>
            <p:spPr>
              <a:xfrm>
                <a:off x="834266" y="4663536"/>
                <a:ext cx="943663"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smtClean="0">
                                  <a:solidFill>
                                    <a:srgbClr val="00B050"/>
                                  </a:solidFill>
                                  <a:latin typeface="Cambria Math" panose="02040503050406030204" pitchFamily="18" charset="0"/>
                                  <a:ea typeface="Cambria Math" panose="02040503050406030204" pitchFamily="18" charset="0"/>
                                </a:rPr>
                              </m:ctrlPr>
                            </m:sSubPr>
                            <m:e>
                              <m:r>
                                <a:rPr lang="en-US" altLang="ja-JP" sz="1000" i="1">
                                  <a:solidFill>
                                    <a:srgbClr val="00B050"/>
                                  </a:solidFill>
                                  <a:latin typeface="Cambria Math" panose="02040503050406030204" pitchFamily="18" charset="0"/>
                                  <a:ea typeface="Cambria Math" panose="02040503050406030204" pitchFamily="18" charset="0"/>
                                </a:rPr>
                                <m:t>𝑋</m:t>
                              </m:r>
                            </m:e>
                            <m:sub>
                              <m:r>
                                <a:rPr lang="en-US" altLang="ja-JP" sz="1000" b="0" i="1" smtClean="0">
                                  <a:solidFill>
                                    <a:srgbClr val="00B050"/>
                                  </a:solidFill>
                                  <a:latin typeface="Cambria Math" panose="02040503050406030204" pitchFamily="18" charset="0"/>
                                  <a:ea typeface="Cambria Math" panose="02040503050406030204" pitchFamily="18" charset="0"/>
                                </a:rPr>
                                <m:t>1</m:t>
                              </m:r>
                            </m:sub>
                          </m:sSub>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b="0" i="1" smtClean="0">
                              <a:solidFill>
                                <a:srgbClr val="00B050"/>
                              </a:solidFill>
                              <a:latin typeface="Cambria Math" panose="02040503050406030204" pitchFamily="18" charset="0"/>
                              <a:ea typeface="Cambria Math" panose="02040503050406030204" pitchFamily="18" charset="0"/>
                            </a:rPr>
                            <m:t>1</m:t>
                          </m:r>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m:t>
                          </m:r>
                          <m:sSub>
                            <m:sSubPr>
                              <m:ctrlPr>
                                <a:rPr lang="en-US" altLang="ja-JP" sz="1000" i="1" smtClean="0">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53" name="テキスト ボックス 52">
                <a:extLst>
                  <a:ext uri="{FF2B5EF4-FFF2-40B4-BE49-F238E27FC236}">
                    <a16:creationId xmlns:a16="http://schemas.microsoft.com/office/drawing/2014/main" id="{22B71EAF-3E6A-430F-B7F8-71E4B510B9EA}"/>
                  </a:ext>
                </a:extLst>
              </p:cNvPr>
              <p:cNvSpPr txBox="1">
                <a:spLocks noRot="1" noChangeAspect="1" noMove="1" noResize="1" noEditPoints="1" noAdjustHandles="1" noChangeArrowheads="1" noChangeShapeType="1" noTextEdit="1"/>
              </p:cNvSpPr>
              <p:nvPr/>
            </p:nvSpPr>
            <p:spPr>
              <a:xfrm>
                <a:off x="834266" y="4663536"/>
                <a:ext cx="943663" cy="254878"/>
              </a:xfrm>
              <a:prstGeom prst="rect">
                <a:avLst/>
              </a:prstGeom>
              <a:blipFill>
                <a:blip r:embed="rId11"/>
                <a:stretch>
                  <a:fillRect b="-7143"/>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207E65A0-321D-465F-ABB9-5CE91E11898F}"/>
              </a:ext>
            </a:extLst>
          </p:cNvPr>
          <p:cNvSpPr txBox="1"/>
          <p:nvPr/>
        </p:nvSpPr>
        <p:spPr>
          <a:xfrm>
            <a:off x="2889894" y="6061088"/>
            <a:ext cx="867435" cy="246221"/>
          </a:xfrm>
          <a:prstGeom prst="rect">
            <a:avLst/>
          </a:prstGeom>
          <a:noFill/>
        </p:spPr>
        <p:txBody>
          <a:bodyPr wrap="square" rtlCol="0">
            <a:spAutoFit/>
          </a:bodyPr>
          <a:lstStyle/>
          <a:p>
            <a:pPr marL="0" lvl="2" algn="ctr"/>
            <a:r>
              <a:rPr lang="ja-JP" altLang="en-US" sz="1000" dirty="0"/>
              <a:t>対象特徴量</a:t>
            </a:r>
            <a:endParaRPr lang="en-US" altLang="ja-JP" sz="1000"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A90012F-9660-46B0-8BB6-38681EFFDCA6}"/>
                  </a:ext>
                </a:extLst>
              </p:cNvPr>
              <p:cNvSpPr txBox="1"/>
              <p:nvPr/>
            </p:nvSpPr>
            <p:spPr>
              <a:xfrm>
                <a:off x="2651591" y="4663536"/>
                <a:ext cx="943663"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smtClean="0">
                                  <a:solidFill>
                                    <a:srgbClr val="00B050"/>
                                  </a:solidFill>
                                  <a:latin typeface="Cambria Math" panose="02040503050406030204" pitchFamily="18" charset="0"/>
                                  <a:ea typeface="Cambria Math" panose="02040503050406030204" pitchFamily="18" charset="0"/>
                                </a:rPr>
                              </m:ctrlPr>
                            </m:sSubPr>
                            <m:e>
                              <m:r>
                                <a:rPr lang="en-US" altLang="ja-JP" sz="1000" i="1">
                                  <a:solidFill>
                                    <a:srgbClr val="00B050"/>
                                  </a:solidFill>
                                  <a:latin typeface="Cambria Math" panose="02040503050406030204" pitchFamily="18" charset="0"/>
                                  <a:ea typeface="Cambria Math" panose="02040503050406030204" pitchFamily="18" charset="0"/>
                                </a:rPr>
                                <m:t>𝑋</m:t>
                              </m:r>
                            </m:e>
                            <m:sub>
                              <m:r>
                                <a:rPr lang="en-US" altLang="ja-JP" sz="1000" b="0" i="1" smtClean="0">
                                  <a:solidFill>
                                    <a:srgbClr val="00B050"/>
                                  </a:solidFill>
                                  <a:latin typeface="Cambria Math" panose="02040503050406030204" pitchFamily="18" charset="0"/>
                                  <a:ea typeface="Cambria Math" panose="02040503050406030204" pitchFamily="18" charset="0"/>
                                </a:rPr>
                                <m:t>1</m:t>
                              </m:r>
                            </m:sub>
                          </m:sSub>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b="0" i="1" smtClean="0">
                              <a:solidFill>
                                <a:srgbClr val="00B050"/>
                              </a:solidFill>
                              <a:latin typeface="Cambria Math" panose="02040503050406030204" pitchFamily="18" charset="0"/>
                              <a:ea typeface="Cambria Math" panose="02040503050406030204" pitchFamily="18" charset="0"/>
                            </a:rPr>
                            <m:t>2</m:t>
                          </m:r>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m:t>
                          </m:r>
                          <m:sSub>
                            <m:sSubPr>
                              <m:ctrlPr>
                                <a:rPr lang="en-US" altLang="ja-JP" sz="1000" i="1">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59" name="テキスト ボックス 58">
                <a:extLst>
                  <a:ext uri="{FF2B5EF4-FFF2-40B4-BE49-F238E27FC236}">
                    <a16:creationId xmlns:a16="http://schemas.microsoft.com/office/drawing/2014/main" id="{4A90012F-9660-46B0-8BB6-38681EFFDCA6}"/>
                  </a:ext>
                </a:extLst>
              </p:cNvPr>
              <p:cNvSpPr txBox="1">
                <a:spLocks noRot="1" noChangeAspect="1" noMove="1" noResize="1" noEditPoints="1" noAdjustHandles="1" noChangeArrowheads="1" noChangeShapeType="1" noTextEdit="1"/>
              </p:cNvSpPr>
              <p:nvPr/>
            </p:nvSpPr>
            <p:spPr>
              <a:xfrm>
                <a:off x="2651591" y="4663536"/>
                <a:ext cx="943663" cy="254878"/>
              </a:xfrm>
              <a:prstGeom prst="rect">
                <a:avLst/>
              </a:prstGeom>
              <a:blipFill>
                <a:blip r:embed="rId12"/>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D10E5AF9-3B81-4751-9B30-908E906D0186}"/>
                  </a:ext>
                </a:extLst>
              </p:cNvPr>
              <p:cNvSpPr txBox="1"/>
              <p:nvPr/>
            </p:nvSpPr>
            <p:spPr>
              <a:xfrm>
                <a:off x="834266" y="5010954"/>
                <a:ext cx="943663"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smtClean="0">
                                  <a:solidFill>
                                    <a:srgbClr val="00B050"/>
                                  </a:solidFill>
                                  <a:latin typeface="Cambria Math" panose="02040503050406030204" pitchFamily="18" charset="0"/>
                                  <a:ea typeface="Cambria Math" panose="02040503050406030204" pitchFamily="18" charset="0"/>
                                </a:rPr>
                              </m:ctrlPr>
                            </m:sSubPr>
                            <m:e>
                              <m:r>
                                <a:rPr lang="en-US" altLang="ja-JP" sz="1000" i="1">
                                  <a:solidFill>
                                    <a:srgbClr val="00B050"/>
                                  </a:solidFill>
                                  <a:latin typeface="Cambria Math" panose="02040503050406030204" pitchFamily="18" charset="0"/>
                                  <a:ea typeface="Cambria Math" panose="02040503050406030204" pitchFamily="18" charset="0"/>
                                </a:rPr>
                                <m:t>𝑋</m:t>
                              </m:r>
                            </m:e>
                            <m:sub>
                              <m:r>
                                <a:rPr lang="en-US" altLang="ja-JP" sz="1000" b="0" i="1" smtClean="0">
                                  <a:solidFill>
                                    <a:srgbClr val="00B050"/>
                                  </a:solidFill>
                                  <a:latin typeface="Cambria Math" panose="02040503050406030204" pitchFamily="18" charset="0"/>
                                  <a:ea typeface="Cambria Math" panose="02040503050406030204" pitchFamily="18" charset="0"/>
                                </a:rPr>
                                <m:t>1</m:t>
                              </m:r>
                            </m:sub>
                          </m:sSub>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b="0" i="1" smtClean="0">
                              <a:solidFill>
                                <a:srgbClr val="00B050"/>
                              </a:solidFill>
                              <a:latin typeface="Cambria Math" panose="02040503050406030204" pitchFamily="18" charset="0"/>
                              <a:ea typeface="Cambria Math" panose="02040503050406030204" pitchFamily="18" charset="0"/>
                            </a:rPr>
                            <m:t>1</m:t>
                          </m:r>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m:t>
                          </m:r>
                          <m:sSub>
                            <m:sSubPr>
                              <m:ctrlPr>
                                <a:rPr lang="en-US" altLang="ja-JP" sz="1000" i="1">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2</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60" name="テキスト ボックス 59">
                <a:extLst>
                  <a:ext uri="{FF2B5EF4-FFF2-40B4-BE49-F238E27FC236}">
                    <a16:creationId xmlns:a16="http://schemas.microsoft.com/office/drawing/2014/main" id="{D10E5AF9-3B81-4751-9B30-908E906D0186}"/>
                  </a:ext>
                </a:extLst>
              </p:cNvPr>
              <p:cNvSpPr txBox="1">
                <a:spLocks noRot="1" noChangeAspect="1" noMove="1" noResize="1" noEditPoints="1" noAdjustHandles="1" noChangeArrowheads="1" noChangeShapeType="1" noTextEdit="1"/>
              </p:cNvSpPr>
              <p:nvPr/>
            </p:nvSpPr>
            <p:spPr>
              <a:xfrm>
                <a:off x="834266" y="5010954"/>
                <a:ext cx="943663" cy="254878"/>
              </a:xfrm>
              <a:prstGeom prst="rect">
                <a:avLst/>
              </a:prstGeom>
              <a:blipFill>
                <a:blip r:embed="rId13"/>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72A8A0C1-BA7F-4B13-8B5A-D44AE945D682}"/>
                  </a:ext>
                </a:extLst>
              </p:cNvPr>
              <p:cNvSpPr txBox="1"/>
              <p:nvPr/>
            </p:nvSpPr>
            <p:spPr>
              <a:xfrm>
                <a:off x="2651591" y="5010954"/>
                <a:ext cx="943663"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smtClean="0">
                                  <a:solidFill>
                                    <a:srgbClr val="00B050"/>
                                  </a:solidFill>
                                  <a:latin typeface="Cambria Math" panose="02040503050406030204" pitchFamily="18" charset="0"/>
                                  <a:ea typeface="Cambria Math" panose="02040503050406030204" pitchFamily="18" charset="0"/>
                                </a:rPr>
                              </m:ctrlPr>
                            </m:sSubPr>
                            <m:e>
                              <m:r>
                                <a:rPr lang="en-US" altLang="ja-JP" sz="1000" i="1">
                                  <a:solidFill>
                                    <a:srgbClr val="00B050"/>
                                  </a:solidFill>
                                  <a:latin typeface="Cambria Math" panose="02040503050406030204" pitchFamily="18" charset="0"/>
                                  <a:ea typeface="Cambria Math" panose="02040503050406030204" pitchFamily="18" charset="0"/>
                                </a:rPr>
                                <m:t>𝑋</m:t>
                              </m:r>
                            </m:e>
                            <m:sub>
                              <m:r>
                                <a:rPr lang="en-US" altLang="ja-JP" sz="1000" b="0" i="1" smtClean="0">
                                  <a:solidFill>
                                    <a:srgbClr val="00B050"/>
                                  </a:solidFill>
                                  <a:latin typeface="Cambria Math" panose="02040503050406030204" pitchFamily="18" charset="0"/>
                                  <a:ea typeface="Cambria Math" panose="02040503050406030204" pitchFamily="18" charset="0"/>
                                </a:rPr>
                                <m:t>1</m:t>
                              </m:r>
                            </m:sub>
                          </m:sSub>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b="0" i="1" smtClean="0">
                              <a:solidFill>
                                <a:srgbClr val="00B050"/>
                              </a:solidFill>
                              <a:latin typeface="Cambria Math" panose="02040503050406030204" pitchFamily="18" charset="0"/>
                              <a:ea typeface="Cambria Math" panose="02040503050406030204" pitchFamily="18" charset="0"/>
                            </a:rPr>
                            <m:t>2</m:t>
                          </m:r>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m:t>
                          </m:r>
                          <m:sSub>
                            <m:sSubPr>
                              <m:ctrlPr>
                                <a:rPr lang="en-US" altLang="ja-JP" sz="1000" i="1">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2</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61" name="テキスト ボックス 60">
                <a:extLst>
                  <a:ext uri="{FF2B5EF4-FFF2-40B4-BE49-F238E27FC236}">
                    <a16:creationId xmlns:a16="http://schemas.microsoft.com/office/drawing/2014/main" id="{72A8A0C1-BA7F-4B13-8B5A-D44AE945D682}"/>
                  </a:ext>
                </a:extLst>
              </p:cNvPr>
              <p:cNvSpPr txBox="1">
                <a:spLocks noRot="1" noChangeAspect="1" noMove="1" noResize="1" noEditPoints="1" noAdjustHandles="1" noChangeArrowheads="1" noChangeShapeType="1" noTextEdit="1"/>
              </p:cNvSpPr>
              <p:nvPr/>
            </p:nvSpPr>
            <p:spPr>
              <a:xfrm>
                <a:off x="2651591" y="5010954"/>
                <a:ext cx="943663" cy="254878"/>
              </a:xfrm>
              <a:prstGeom prst="rect">
                <a:avLst/>
              </a:prstGeom>
              <a:blipFill>
                <a:blip r:embed="rId14"/>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100003B6-3E43-43E2-A405-08DE1D500A72}"/>
                  </a:ext>
                </a:extLst>
              </p:cNvPr>
              <p:cNvSpPr txBox="1"/>
              <p:nvPr/>
            </p:nvSpPr>
            <p:spPr>
              <a:xfrm>
                <a:off x="834266" y="5273153"/>
                <a:ext cx="943663"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smtClean="0">
                                  <a:solidFill>
                                    <a:srgbClr val="00B050"/>
                                  </a:solidFill>
                                  <a:latin typeface="Cambria Math" panose="02040503050406030204" pitchFamily="18" charset="0"/>
                                  <a:ea typeface="Cambria Math" panose="02040503050406030204" pitchFamily="18" charset="0"/>
                                </a:rPr>
                              </m:ctrlPr>
                            </m:sSubPr>
                            <m:e>
                              <m:r>
                                <a:rPr lang="en-US" altLang="ja-JP" sz="1000" i="1">
                                  <a:solidFill>
                                    <a:srgbClr val="00B050"/>
                                  </a:solidFill>
                                  <a:latin typeface="Cambria Math" panose="02040503050406030204" pitchFamily="18" charset="0"/>
                                  <a:ea typeface="Cambria Math" panose="02040503050406030204" pitchFamily="18" charset="0"/>
                                </a:rPr>
                                <m:t>𝑋</m:t>
                              </m:r>
                            </m:e>
                            <m:sub>
                              <m:r>
                                <a:rPr lang="en-US" altLang="ja-JP" sz="1000" b="0" i="1" smtClean="0">
                                  <a:solidFill>
                                    <a:srgbClr val="00B050"/>
                                  </a:solidFill>
                                  <a:latin typeface="Cambria Math" panose="02040503050406030204" pitchFamily="18" charset="0"/>
                                  <a:ea typeface="Cambria Math" panose="02040503050406030204" pitchFamily="18" charset="0"/>
                                </a:rPr>
                                <m:t>1</m:t>
                              </m:r>
                            </m:sub>
                          </m:sSub>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b="0" i="1" smtClean="0">
                              <a:solidFill>
                                <a:srgbClr val="00B050"/>
                              </a:solidFill>
                              <a:latin typeface="Cambria Math" panose="02040503050406030204" pitchFamily="18" charset="0"/>
                              <a:ea typeface="Cambria Math" panose="02040503050406030204" pitchFamily="18" charset="0"/>
                            </a:rPr>
                            <m:t>1</m:t>
                          </m:r>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m:t>
                          </m:r>
                          <m:sSub>
                            <m:sSubPr>
                              <m:ctrlPr>
                                <a:rPr lang="en-US" altLang="ja-JP" sz="1000" i="1">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3</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62" name="テキスト ボックス 61">
                <a:extLst>
                  <a:ext uri="{FF2B5EF4-FFF2-40B4-BE49-F238E27FC236}">
                    <a16:creationId xmlns:a16="http://schemas.microsoft.com/office/drawing/2014/main" id="{100003B6-3E43-43E2-A405-08DE1D500A72}"/>
                  </a:ext>
                </a:extLst>
              </p:cNvPr>
              <p:cNvSpPr txBox="1">
                <a:spLocks noRot="1" noChangeAspect="1" noMove="1" noResize="1" noEditPoints="1" noAdjustHandles="1" noChangeArrowheads="1" noChangeShapeType="1" noTextEdit="1"/>
              </p:cNvSpPr>
              <p:nvPr/>
            </p:nvSpPr>
            <p:spPr>
              <a:xfrm>
                <a:off x="834266" y="5273153"/>
                <a:ext cx="943663" cy="254878"/>
              </a:xfrm>
              <a:prstGeom prst="rect">
                <a:avLst/>
              </a:prstGeom>
              <a:blipFill>
                <a:blip r:embed="rId15"/>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8FE14C1-E0AE-4EAF-A94E-0AC3DA77986E}"/>
                  </a:ext>
                </a:extLst>
              </p:cNvPr>
              <p:cNvSpPr txBox="1"/>
              <p:nvPr/>
            </p:nvSpPr>
            <p:spPr>
              <a:xfrm>
                <a:off x="2651591" y="5284173"/>
                <a:ext cx="943663"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smtClean="0">
                                  <a:solidFill>
                                    <a:srgbClr val="00B050"/>
                                  </a:solidFill>
                                  <a:latin typeface="Cambria Math" panose="02040503050406030204" pitchFamily="18" charset="0"/>
                                  <a:ea typeface="Cambria Math" panose="02040503050406030204" pitchFamily="18" charset="0"/>
                                </a:rPr>
                              </m:ctrlPr>
                            </m:sSubPr>
                            <m:e>
                              <m:r>
                                <a:rPr lang="en-US" altLang="ja-JP" sz="1000" i="1">
                                  <a:solidFill>
                                    <a:srgbClr val="00B050"/>
                                  </a:solidFill>
                                  <a:latin typeface="Cambria Math" panose="02040503050406030204" pitchFamily="18" charset="0"/>
                                  <a:ea typeface="Cambria Math" panose="02040503050406030204" pitchFamily="18" charset="0"/>
                                </a:rPr>
                                <m:t>𝑋</m:t>
                              </m:r>
                            </m:e>
                            <m:sub>
                              <m:r>
                                <a:rPr lang="en-US" altLang="ja-JP" sz="1000" b="0" i="1" smtClean="0">
                                  <a:solidFill>
                                    <a:srgbClr val="00B050"/>
                                  </a:solidFill>
                                  <a:latin typeface="Cambria Math" panose="02040503050406030204" pitchFamily="18" charset="0"/>
                                  <a:ea typeface="Cambria Math" panose="02040503050406030204" pitchFamily="18" charset="0"/>
                                </a:rPr>
                                <m:t>1</m:t>
                              </m:r>
                            </m:sub>
                          </m:sSub>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b="0" i="1" smtClean="0">
                              <a:solidFill>
                                <a:srgbClr val="00B050"/>
                              </a:solidFill>
                              <a:latin typeface="Cambria Math" panose="02040503050406030204" pitchFamily="18" charset="0"/>
                              <a:ea typeface="Cambria Math" panose="02040503050406030204" pitchFamily="18" charset="0"/>
                            </a:rPr>
                            <m:t>2</m:t>
                          </m:r>
                          <m:r>
                            <a:rPr lang="en-US" altLang="ja-JP" sz="1000" i="1">
                              <a:solidFill>
                                <a:srgbClr val="00B050"/>
                              </a:solidFill>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m:t>
                          </m:r>
                          <m:sSub>
                            <m:sSubPr>
                              <m:ctrlPr>
                                <a:rPr lang="en-US" altLang="ja-JP" sz="1000" i="1">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3</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63" name="テキスト ボックス 62">
                <a:extLst>
                  <a:ext uri="{FF2B5EF4-FFF2-40B4-BE49-F238E27FC236}">
                    <a16:creationId xmlns:a16="http://schemas.microsoft.com/office/drawing/2014/main" id="{58FE14C1-E0AE-4EAF-A94E-0AC3DA77986E}"/>
                  </a:ext>
                </a:extLst>
              </p:cNvPr>
              <p:cNvSpPr txBox="1">
                <a:spLocks noRot="1" noChangeAspect="1" noMove="1" noResize="1" noEditPoints="1" noAdjustHandles="1" noChangeArrowheads="1" noChangeShapeType="1" noTextEdit="1"/>
              </p:cNvSpPr>
              <p:nvPr/>
            </p:nvSpPr>
            <p:spPr>
              <a:xfrm>
                <a:off x="2651591" y="5284173"/>
                <a:ext cx="943663" cy="254878"/>
              </a:xfrm>
              <a:prstGeom prst="rect">
                <a:avLst/>
              </a:prstGeom>
              <a:blipFill>
                <a:blip r:embed="rId16"/>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7C3EF28-C3C4-407F-A036-8D2A2D21874F}"/>
                  </a:ext>
                </a:extLst>
              </p:cNvPr>
              <p:cNvSpPr txBox="1"/>
              <p:nvPr/>
            </p:nvSpPr>
            <p:spPr>
              <a:xfrm>
                <a:off x="2117715" y="4473375"/>
                <a:ext cx="391091" cy="246221"/>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r>
                        <a:rPr lang="en-US" altLang="ja-JP" sz="1000" b="1" i="1" smtClean="0">
                          <a:latin typeface="Cambria Math" panose="02040503050406030204" pitchFamily="18" charset="0"/>
                          <a:ea typeface="Cambria Math" panose="02040503050406030204" pitchFamily="18" charset="0"/>
                        </a:rPr>
                        <m:t>𝒙</m:t>
                      </m:r>
                      <m:r>
                        <a:rPr lang="en-US" altLang="ja-JP" sz="1000" i="1">
                          <a:latin typeface="Cambria Math" panose="02040503050406030204" pitchFamily="18" charset="0"/>
                          <a:ea typeface="Cambria Math" panose="02040503050406030204" pitchFamily="18" charset="0"/>
                        </a:rPr>
                        <m:t>(1)</m:t>
                      </m:r>
                    </m:oMath>
                  </m:oMathPara>
                </a14:m>
                <a:endParaRPr lang="en-US" altLang="ja-JP" sz="1000" dirty="0"/>
              </a:p>
            </p:txBody>
          </p:sp>
        </mc:Choice>
        <mc:Fallback xmlns="">
          <p:sp>
            <p:nvSpPr>
              <p:cNvPr id="64" name="テキスト ボックス 63">
                <a:extLst>
                  <a:ext uri="{FF2B5EF4-FFF2-40B4-BE49-F238E27FC236}">
                    <a16:creationId xmlns:a16="http://schemas.microsoft.com/office/drawing/2014/main" id="{77C3EF28-C3C4-407F-A036-8D2A2D21874F}"/>
                  </a:ext>
                </a:extLst>
              </p:cNvPr>
              <p:cNvSpPr txBox="1">
                <a:spLocks noRot="1" noChangeAspect="1" noMove="1" noResize="1" noEditPoints="1" noAdjustHandles="1" noChangeArrowheads="1" noChangeShapeType="1" noTextEdit="1"/>
              </p:cNvSpPr>
              <p:nvPr/>
            </p:nvSpPr>
            <p:spPr>
              <a:xfrm>
                <a:off x="2117715" y="4473375"/>
                <a:ext cx="391091" cy="246221"/>
              </a:xfrm>
              <a:prstGeom prst="rect">
                <a:avLst/>
              </a:prstGeom>
              <a:blipFill>
                <a:blip r:embed="rId17"/>
                <a:stretch>
                  <a:fillRect r="-4615" b="-7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7503032A-B8CA-4324-AA79-7AEE6A5AE6DF}"/>
                  </a:ext>
                </a:extLst>
              </p:cNvPr>
              <p:cNvSpPr txBox="1"/>
              <p:nvPr/>
            </p:nvSpPr>
            <p:spPr>
              <a:xfrm>
                <a:off x="1766346" y="4810823"/>
                <a:ext cx="391091" cy="246221"/>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r>
                        <a:rPr lang="en-US" altLang="ja-JP" sz="1000" b="1" i="1" smtClean="0">
                          <a:latin typeface="Cambria Math" panose="02040503050406030204" pitchFamily="18" charset="0"/>
                          <a:ea typeface="Cambria Math" panose="02040503050406030204" pitchFamily="18" charset="0"/>
                        </a:rPr>
                        <m:t>𝒙</m:t>
                      </m:r>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2</m:t>
                      </m:r>
                      <m:r>
                        <a:rPr lang="en-US" altLang="ja-JP" sz="1000" i="1">
                          <a:latin typeface="Cambria Math" panose="02040503050406030204" pitchFamily="18" charset="0"/>
                          <a:ea typeface="Cambria Math" panose="02040503050406030204" pitchFamily="18" charset="0"/>
                        </a:rPr>
                        <m:t>)</m:t>
                      </m:r>
                    </m:oMath>
                  </m:oMathPara>
                </a14:m>
                <a:endParaRPr lang="en-US" altLang="ja-JP" sz="1000" dirty="0"/>
              </a:p>
            </p:txBody>
          </p:sp>
        </mc:Choice>
        <mc:Fallback xmlns="">
          <p:sp>
            <p:nvSpPr>
              <p:cNvPr id="65" name="テキスト ボックス 64">
                <a:extLst>
                  <a:ext uri="{FF2B5EF4-FFF2-40B4-BE49-F238E27FC236}">
                    <a16:creationId xmlns:a16="http://schemas.microsoft.com/office/drawing/2014/main" id="{7503032A-B8CA-4324-AA79-7AEE6A5AE6DF}"/>
                  </a:ext>
                </a:extLst>
              </p:cNvPr>
              <p:cNvSpPr txBox="1">
                <a:spLocks noRot="1" noChangeAspect="1" noMove="1" noResize="1" noEditPoints="1" noAdjustHandles="1" noChangeArrowheads="1" noChangeShapeType="1" noTextEdit="1"/>
              </p:cNvSpPr>
              <p:nvPr/>
            </p:nvSpPr>
            <p:spPr>
              <a:xfrm>
                <a:off x="1766346" y="4810823"/>
                <a:ext cx="391091" cy="246221"/>
              </a:xfrm>
              <a:prstGeom prst="rect">
                <a:avLst/>
              </a:prstGeom>
              <a:blipFill>
                <a:blip r:embed="rId18"/>
                <a:stretch>
                  <a:fillRect r="-4688" b="-48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39AD1-CB57-4DEA-A2EA-12416FE5698B}"/>
                  </a:ext>
                </a:extLst>
              </p:cNvPr>
              <p:cNvSpPr txBox="1"/>
              <p:nvPr/>
            </p:nvSpPr>
            <p:spPr>
              <a:xfrm>
                <a:off x="2069451" y="5498484"/>
                <a:ext cx="391091" cy="246221"/>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r>
                        <a:rPr lang="en-US" altLang="ja-JP" sz="1000" b="1" i="1" smtClean="0">
                          <a:latin typeface="Cambria Math" panose="02040503050406030204" pitchFamily="18" charset="0"/>
                          <a:ea typeface="Cambria Math" panose="02040503050406030204" pitchFamily="18" charset="0"/>
                        </a:rPr>
                        <m:t>𝒙</m:t>
                      </m:r>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3</m:t>
                      </m:r>
                      <m:r>
                        <a:rPr lang="en-US" altLang="ja-JP" sz="1000" i="1">
                          <a:latin typeface="Cambria Math" panose="02040503050406030204" pitchFamily="18" charset="0"/>
                          <a:ea typeface="Cambria Math" panose="02040503050406030204" pitchFamily="18" charset="0"/>
                        </a:rPr>
                        <m:t>)</m:t>
                      </m:r>
                    </m:oMath>
                  </m:oMathPara>
                </a14:m>
                <a:endParaRPr lang="en-US" altLang="ja-JP" sz="1000" dirty="0"/>
              </a:p>
            </p:txBody>
          </p:sp>
        </mc:Choice>
        <mc:Fallback xmlns="">
          <p:sp>
            <p:nvSpPr>
              <p:cNvPr id="66" name="テキスト ボックス 65">
                <a:extLst>
                  <a:ext uri="{FF2B5EF4-FFF2-40B4-BE49-F238E27FC236}">
                    <a16:creationId xmlns:a16="http://schemas.microsoft.com/office/drawing/2014/main" id="{92F39AD1-CB57-4DEA-A2EA-12416FE5698B}"/>
                  </a:ext>
                </a:extLst>
              </p:cNvPr>
              <p:cNvSpPr txBox="1">
                <a:spLocks noRot="1" noChangeAspect="1" noMove="1" noResize="1" noEditPoints="1" noAdjustHandles="1" noChangeArrowheads="1" noChangeShapeType="1" noTextEdit="1"/>
              </p:cNvSpPr>
              <p:nvPr/>
            </p:nvSpPr>
            <p:spPr>
              <a:xfrm>
                <a:off x="2069451" y="5498484"/>
                <a:ext cx="391091" cy="246221"/>
              </a:xfrm>
              <a:prstGeom prst="rect">
                <a:avLst/>
              </a:prstGeom>
              <a:blipFill>
                <a:blip r:embed="rId19"/>
                <a:stretch>
                  <a:fillRect r="-4615" b="-7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E4BE6D15-ACD1-46D7-AE6B-E0719871AC8B}"/>
                  </a:ext>
                </a:extLst>
              </p:cNvPr>
              <p:cNvSpPr txBox="1"/>
              <p:nvPr/>
            </p:nvSpPr>
            <p:spPr>
              <a:xfrm>
                <a:off x="3967420" y="4670039"/>
                <a:ext cx="2128809"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1</m:t>
                              </m:r>
                            </m:sub>
                          </m:sSub>
                          <m:r>
                            <a:rPr lang="en-US" altLang="ja-JP" sz="1000" i="1">
                              <a:latin typeface="Cambria Math" panose="02040503050406030204" pitchFamily="18" charset="0"/>
                              <a:ea typeface="Cambria Math" panose="02040503050406030204" pitchFamily="18" charset="0"/>
                            </a:rPr>
                            <m:t>(2),</m:t>
                          </m:r>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𝑥</m:t>
                              </m:r>
                            </m:e>
                            <m:sub>
                              <m:r>
                                <a:rPr lang="en-US" altLang="ja-JP" sz="1000" i="1">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e>
                      </m:d>
                      <m:r>
                        <a:rPr lang="en-US" altLang="ja-JP" sz="1000" b="0" i="1" smtClean="0">
                          <a:latin typeface="Cambria Math" panose="02040503050406030204" pitchFamily="18" charset="0"/>
                          <a:ea typeface="Cambria Math" panose="02040503050406030204" pitchFamily="18" charset="0"/>
                        </a:rPr>
                        <m:t>−</m:t>
                      </m:r>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b="0" i="1" smtClean="0">
                                  <a:latin typeface="Cambria Math" panose="02040503050406030204" pitchFamily="18" charset="0"/>
                                  <a:ea typeface="Cambria Math" panose="02040503050406030204" pitchFamily="18" charset="0"/>
                                </a:rPr>
                                <m:t>1</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sSub>
                            <m:sSubPr>
                              <m:ctrlPr>
                                <a:rPr lang="en-US" altLang="ja-JP" sz="1000" i="1">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69" name="テキスト ボックス 68">
                <a:extLst>
                  <a:ext uri="{FF2B5EF4-FFF2-40B4-BE49-F238E27FC236}">
                    <a16:creationId xmlns:a16="http://schemas.microsoft.com/office/drawing/2014/main" id="{E4BE6D15-ACD1-46D7-AE6B-E0719871AC8B}"/>
                  </a:ext>
                </a:extLst>
              </p:cNvPr>
              <p:cNvSpPr txBox="1">
                <a:spLocks noRot="1" noChangeAspect="1" noMove="1" noResize="1" noEditPoints="1" noAdjustHandles="1" noChangeArrowheads="1" noChangeShapeType="1" noTextEdit="1"/>
              </p:cNvSpPr>
              <p:nvPr/>
            </p:nvSpPr>
            <p:spPr>
              <a:xfrm>
                <a:off x="3967420" y="4670039"/>
                <a:ext cx="2128809" cy="254878"/>
              </a:xfrm>
              <a:prstGeom prst="rect">
                <a:avLst/>
              </a:prstGeom>
              <a:blipFill>
                <a:blip r:embed="rId20"/>
                <a:stretch>
                  <a:fillRect b="-7143"/>
                </a:stretch>
              </a:blipFill>
            </p:spPr>
            <p:txBody>
              <a:bodyPr/>
              <a:lstStyle/>
              <a:p>
                <a:r>
                  <a:rPr lang="ja-JP" altLang="en-US">
                    <a:noFill/>
                  </a:rPr>
                  <a:t> </a:t>
                </a:r>
              </a:p>
            </p:txBody>
          </p:sp>
        </mc:Fallback>
      </mc:AlternateContent>
      <p:sp>
        <p:nvSpPr>
          <p:cNvPr id="46" name="矢印: 右 45">
            <a:extLst>
              <a:ext uri="{FF2B5EF4-FFF2-40B4-BE49-F238E27FC236}">
                <a16:creationId xmlns:a16="http://schemas.microsoft.com/office/drawing/2014/main" id="{335BD878-3CD6-427D-830F-3F33D325ADC3}"/>
              </a:ext>
            </a:extLst>
          </p:cNvPr>
          <p:cNvSpPr/>
          <p:nvPr/>
        </p:nvSpPr>
        <p:spPr>
          <a:xfrm>
            <a:off x="3697542" y="4984221"/>
            <a:ext cx="272867" cy="33009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F5C99300-6917-4226-B9CA-CE3843B790F6}"/>
              </a:ext>
            </a:extLst>
          </p:cNvPr>
          <p:cNvSpPr txBox="1"/>
          <p:nvPr/>
        </p:nvSpPr>
        <p:spPr>
          <a:xfrm>
            <a:off x="4293658" y="4149090"/>
            <a:ext cx="1466596" cy="276999"/>
          </a:xfrm>
          <a:prstGeom prst="rect">
            <a:avLst/>
          </a:prstGeom>
          <a:noFill/>
        </p:spPr>
        <p:txBody>
          <a:bodyPr wrap="square" rtlCol="0">
            <a:spAutoFit/>
          </a:bodyPr>
          <a:lstStyle/>
          <a:p>
            <a:pPr marL="0" lvl="2" algn="ctr"/>
            <a:r>
              <a:rPr lang="ja-JP" altLang="en-US" sz="1200" dirty="0"/>
              <a:t>区分両端の差分</a:t>
            </a:r>
            <a:endParaRPr lang="en-US" altLang="ja-JP" sz="1200" dirty="0"/>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2610D62C-6D37-4D90-9587-E530605A10F8}"/>
                  </a:ext>
                </a:extLst>
              </p:cNvPr>
              <p:cNvSpPr txBox="1"/>
              <p:nvPr/>
            </p:nvSpPr>
            <p:spPr>
              <a:xfrm>
                <a:off x="3960018" y="5008639"/>
                <a:ext cx="2128809"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1</m:t>
                              </m:r>
                            </m:sub>
                          </m:sSub>
                          <m:r>
                            <a:rPr lang="en-US" altLang="ja-JP" sz="1000" i="1">
                              <a:latin typeface="Cambria Math" panose="02040503050406030204" pitchFamily="18" charset="0"/>
                              <a:ea typeface="Cambria Math" panose="02040503050406030204" pitchFamily="18" charset="0"/>
                            </a:rPr>
                            <m:t>(2),</m:t>
                          </m:r>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𝑥</m:t>
                              </m:r>
                            </m:e>
                            <m:sub>
                              <m:r>
                                <a:rPr lang="en-US" altLang="ja-JP" sz="1000" i="1">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2</m:t>
                          </m:r>
                          <m:r>
                            <a:rPr lang="en-US" altLang="ja-JP" sz="1000" i="1">
                              <a:latin typeface="Cambria Math" panose="02040503050406030204" pitchFamily="18" charset="0"/>
                              <a:ea typeface="Cambria Math" panose="02040503050406030204" pitchFamily="18" charset="0"/>
                            </a:rPr>
                            <m:t>)</m:t>
                          </m:r>
                        </m:e>
                      </m:d>
                      <m:r>
                        <a:rPr lang="en-US" altLang="ja-JP" sz="1000" b="0" i="1" smtClean="0">
                          <a:latin typeface="Cambria Math" panose="02040503050406030204" pitchFamily="18" charset="0"/>
                          <a:ea typeface="Cambria Math" panose="02040503050406030204" pitchFamily="18" charset="0"/>
                        </a:rPr>
                        <m:t>−</m:t>
                      </m:r>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b="0" i="1" smtClean="0">
                                  <a:latin typeface="Cambria Math" panose="02040503050406030204" pitchFamily="18" charset="0"/>
                                  <a:ea typeface="Cambria Math" panose="02040503050406030204" pitchFamily="18" charset="0"/>
                                </a:rPr>
                                <m:t>1</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sSub>
                            <m:sSubPr>
                              <m:ctrlPr>
                                <a:rPr lang="en-US" altLang="ja-JP" sz="1000" i="1">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2</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76" name="テキスト ボックス 75">
                <a:extLst>
                  <a:ext uri="{FF2B5EF4-FFF2-40B4-BE49-F238E27FC236}">
                    <a16:creationId xmlns:a16="http://schemas.microsoft.com/office/drawing/2014/main" id="{2610D62C-6D37-4D90-9587-E530605A10F8}"/>
                  </a:ext>
                </a:extLst>
              </p:cNvPr>
              <p:cNvSpPr txBox="1">
                <a:spLocks noRot="1" noChangeAspect="1" noMove="1" noResize="1" noEditPoints="1" noAdjustHandles="1" noChangeArrowheads="1" noChangeShapeType="1" noTextEdit="1"/>
              </p:cNvSpPr>
              <p:nvPr/>
            </p:nvSpPr>
            <p:spPr>
              <a:xfrm>
                <a:off x="3960018" y="5008639"/>
                <a:ext cx="2128809" cy="254878"/>
              </a:xfrm>
              <a:prstGeom prst="rect">
                <a:avLst/>
              </a:prstGeom>
              <a:blipFill>
                <a:blip r:embed="rId21"/>
                <a:stretch>
                  <a:fillRect b="-97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11724AB4-2876-46DE-925E-E81F88F5F29B}"/>
                  </a:ext>
                </a:extLst>
              </p:cNvPr>
              <p:cNvSpPr txBox="1"/>
              <p:nvPr/>
            </p:nvSpPr>
            <p:spPr>
              <a:xfrm>
                <a:off x="3967420" y="5285928"/>
                <a:ext cx="2128809" cy="254878"/>
              </a:xfrm>
              <a:prstGeom prst="rect">
                <a:avLst/>
              </a:prstGeom>
              <a:noFill/>
            </p:spPr>
            <p:txBody>
              <a:bodyPr wrap="square" rtlCol="0">
                <a:spAutoFit/>
              </a:bodyPr>
              <a:lstStyle/>
              <a:p>
                <a:pPr marL="0" lvl="2"/>
                <a14:m>
                  <m:oMathPara xmlns:m="http://schemas.openxmlformats.org/officeDocument/2006/math">
                    <m:oMathParaPr>
                      <m:jc m:val="center"/>
                    </m:oMathParaPr>
                    <m:oMath xmlns:m="http://schemas.openxmlformats.org/officeDocument/2006/math">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i="1">
                                  <a:latin typeface="Cambria Math" panose="02040503050406030204" pitchFamily="18" charset="0"/>
                                  <a:ea typeface="Cambria Math" panose="02040503050406030204" pitchFamily="18" charset="0"/>
                                </a:rPr>
                                <m:t>1</m:t>
                              </m:r>
                            </m:sub>
                          </m:sSub>
                          <m:r>
                            <a:rPr lang="en-US" altLang="ja-JP" sz="1000" i="1">
                              <a:latin typeface="Cambria Math" panose="02040503050406030204" pitchFamily="18" charset="0"/>
                              <a:ea typeface="Cambria Math" panose="02040503050406030204" pitchFamily="18" charset="0"/>
                            </a:rPr>
                            <m:t>(2),</m:t>
                          </m:r>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𝑥</m:t>
                              </m:r>
                            </m:e>
                            <m:sub>
                              <m:r>
                                <a:rPr lang="en-US" altLang="ja-JP" sz="1000" i="1">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3</m:t>
                          </m:r>
                          <m:r>
                            <a:rPr lang="en-US" altLang="ja-JP" sz="1000" i="1">
                              <a:latin typeface="Cambria Math" panose="02040503050406030204" pitchFamily="18" charset="0"/>
                              <a:ea typeface="Cambria Math" panose="02040503050406030204" pitchFamily="18" charset="0"/>
                            </a:rPr>
                            <m:t>)</m:t>
                          </m:r>
                        </m:e>
                      </m:d>
                      <m:r>
                        <a:rPr lang="en-US" altLang="ja-JP" sz="1000" b="0" i="1" smtClean="0">
                          <a:latin typeface="Cambria Math" panose="02040503050406030204" pitchFamily="18" charset="0"/>
                          <a:ea typeface="Cambria Math" panose="02040503050406030204" pitchFamily="18" charset="0"/>
                        </a:rPr>
                        <m:t>−</m:t>
                      </m:r>
                      <m:acc>
                        <m:accPr>
                          <m:chr m:val="̂"/>
                          <m:ctrlPr>
                            <a:rPr lang="en-US" altLang="ja-JP" sz="1000" i="1" smtClean="0">
                              <a:latin typeface="Cambria Math" panose="02040503050406030204" pitchFamily="18" charset="0"/>
                              <a:ea typeface="Cambria Math" panose="02040503050406030204" pitchFamily="18" charset="0"/>
                            </a:rPr>
                          </m:ctrlPr>
                        </m:accPr>
                        <m:e>
                          <m:r>
                            <a:rPr lang="en-US" altLang="ja-JP" sz="1000" i="1">
                              <a:latin typeface="Cambria Math" panose="02040503050406030204" pitchFamily="18" charset="0"/>
                              <a:ea typeface="Cambria Math" panose="02040503050406030204" pitchFamily="18" charset="0"/>
                            </a:rPr>
                            <m:t>𝑓</m:t>
                          </m:r>
                        </m:e>
                      </m:acc>
                      <m:d>
                        <m:dPr>
                          <m:ctrlPr>
                            <a:rPr lang="en-US" altLang="ja-JP" sz="1000" i="1">
                              <a:latin typeface="Cambria Math" panose="02040503050406030204" pitchFamily="18" charset="0"/>
                              <a:ea typeface="Cambria Math" panose="02040503050406030204" pitchFamily="18" charset="0"/>
                            </a:rPr>
                          </m:ctrlPr>
                        </m:dPr>
                        <m:e>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𝑋</m:t>
                              </m:r>
                            </m:e>
                            <m:sub>
                              <m:r>
                                <a:rPr lang="en-US" altLang="ja-JP" sz="1000" b="0" i="1" smtClean="0">
                                  <a:latin typeface="Cambria Math" panose="02040503050406030204" pitchFamily="18" charset="0"/>
                                  <a:ea typeface="Cambria Math" panose="02040503050406030204" pitchFamily="18" charset="0"/>
                                </a:rPr>
                                <m:t>1</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1</m:t>
                          </m:r>
                          <m:r>
                            <a:rPr lang="en-US" altLang="ja-JP" sz="1000" i="1">
                              <a:latin typeface="Cambria Math" panose="02040503050406030204" pitchFamily="18" charset="0"/>
                              <a:ea typeface="Cambria Math" panose="02040503050406030204" pitchFamily="18" charset="0"/>
                            </a:rPr>
                            <m:t>),</m:t>
                          </m:r>
                          <m:sSub>
                            <m:sSubPr>
                              <m:ctrlPr>
                                <a:rPr lang="en-US" altLang="ja-JP" sz="1000" i="1">
                                  <a:latin typeface="Cambria Math" panose="02040503050406030204" pitchFamily="18" charset="0"/>
                                  <a:ea typeface="Cambria Math" panose="02040503050406030204" pitchFamily="18" charset="0"/>
                                </a:rPr>
                              </m:ctrlPr>
                            </m:sSubPr>
                            <m:e>
                              <m:r>
                                <a:rPr lang="en-US" altLang="ja-JP" sz="1000" b="0" i="1" smtClean="0">
                                  <a:latin typeface="Cambria Math" panose="02040503050406030204" pitchFamily="18" charset="0"/>
                                  <a:ea typeface="Cambria Math" panose="02040503050406030204" pitchFamily="18" charset="0"/>
                                </a:rPr>
                                <m:t>𝑥</m:t>
                              </m:r>
                            </m:e>
                            <m:sub>
                              <m:r>
                                <a:rPr lang="en-US" altLang="ja-JP" sz="1000" b="0" i="1" smtClean="0">
                                  <a:latin typeface="Cambria Math" panose="02040503050406030204" pitchFamily="18" charset="0"/>
                                  <a:ea typeface="Cambria Math" panose="02040503050406030204" pitchFamily="18" charset="0"/>
                                </a:rPr>
                                <m:t>2</m:t>
                              </m:r>
                            </m:sub>
                          </m:sSub>
                          <m:r>
                            <a:rPr lang="en-US" altLang="ja-JP" sz="1000" i="1">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3</m:t>
                          </m:r>
                          <m:r>
                            <a:rPr lang="en-US" altLang="ja-JP" sz="1000" i="1">
                              <a:latin typeface="Cambria Math" panose="02040503050406030204" pitchFamily="18" charset="0"/>
                              <a:ea typeface="Cambria Math" panose="02040503050406030204" pitchFamily="18" charset="0"/>
                            </a:rPr>
                            <m:t>)</m:t>
                          </m:r>
                        </m:e>
                      </m:d>
                    </m:oMath>
                  </m:oMathPara>
                </a14:m>
                <a:endParaRPr lang="en-US" altLang="ja-JP" sz="1000" dirty="0"/>
              </a:p>
            </p:txBody>
          </p:sp>
        </mc:Choice>
        <mc:Fallback xmlns="">
          <p:sp>
            <p:nvSpPr>
              <p:cNvPr id="77" name="テキスト ボックス 76">
                <a:extLst>
                  <a:ext uri="{FF2B5EF4-FFF2-40B4-BE49-F238E27FC236}">
                    <a16:creationId xmlns:a16="http://schemas.microsoft.com/office/drawing/2014/main" id="{11724AB4-2876-46DE-925E-E81F88F5F29B}"/>
                  </a:ext>
                </a:extLst>
              </p:cNvPr>
              <p:cNvSpPr txBox="1">
                <a:spLocks noRot="1" noChangeAspect="1" noMove="1" noResize="1" noEditPoints="1" noAdjustHandles="1" noChangeArrowheads="1" noChangeShapeType="1" noTextEdit="1"/>
              </p:cNvSpPr>
              <p:nvPr/>
            </p:nvSpPr>
            <p:spPr>
              <a:xfrm>
                <a:off x="3967420" y="5285928"/>
                <a:ext cx="2128809" cy="254878"/>
              </a:xfrm>
              <a:prstGeom prst="rect">
                <a:avLst/>
              </a:prstGeom>
              <a:blipFill>
                <a:blip r:embed="rId22"/>
                <a:stretch>
                  <a:fillRect b="-7143"/>
                </a:stretch>
              </a:blipFill>
            </p:spPr>
            <p:txBody>
              <a:bodyPr/>
              <a:lstStyle/>
              <a:p>
                <a:r>
                  <a:rPr lang="ja-JP" altLang="en-US">
                    <a:noFill/>
                  </a:rPr>
                  <a:t> </a:t>
                </a:r>
              </a:p>
            </p:txBody>
          </p:sp>
        </mc:Fallback>
      </mc:AlternateContent>
      <p:sp>
        <p:nvSpPr>
          <p:cNvPr id="78" name="矢印: 右 77">
            <a:extLst>
              <a:ext uri="{FF2B5EF4-FFF2-40B4-BE49-F238E27FC236}">
                <a16:creationId xmlns:a16="http://schemas.microsoft.com/office/drawing/2014/main" id="{DC1A2546-5FC2-4609-AE0E-5BB5717D950A}"/>
              </a:ext>
            </a:extLst>
          </p:cNvPr>
          <p:cNvSpPr/>
          <p:nvPr/>
        </p:nvSpPr>
        <p:spPr>
          <a:xfrm>
            <a:off x="3698600" y="4985448"/>
            <a:ext cx="272867" cy="33009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A8CB91FD-C514-4179-AC43-9113E6216602}"/>
                  </a:ext>
                </a:extLst>
              </p:cNvPr>
              <p:cNvSpPr txBox="1"/>
              <p:nvPr/>
            </p:nvSpPr>
            <p:spPr>
              <a:xfrm>
                <a:off x="6715394" y="4991520"/>
                <a:ext cx="1535699" cy="338554"/>
              </a:xfrm>
              <a:prstGeom prst="rect">
                <a:avLst/>
              </a:prstGeom>
              <a:noFill/>
            </p:spPr>
            <p:txBody>
              <a:bodyPr wrap="square" rtlCol="0">
                <a:spAutoFit/>
              </a:bodyPr>
              <a:lstStyle/>
              <a:p>
                <a:pPr marL="0" lvl="2" algn="ctr"/>
                <a:r>
                  <a:rPr lang="ja-JP" altLang="en-US" sz="1600" b="1" dirty="0"/>
                  <a:t>ブロック</a:t>
                </a:r>
                <a14:m>
                  <m:oMath xmlns:m="http://schemas.openxmlformats.org/officeDocument/2006/math">
                    <m:r>
                      <a:rPr lang="en-US" altLang="ja-JP" sz="1600" b="1" i="1" smtClean="0">
                        <a:latin typeface="Cambria Math" panose="02040503050406030204" pitchFamily="18" charset="0"/>
                      </a:rPr>
                      <m:t>𝟐</m:t>
                    </m:r>
                  </m:oMath>
                </a14:m>
                <a:r>
                  <a:rPr lang="ja-JP" altLang="en-US" sz="1600" b="1" dirty="0"/>
                  <a:t>の</a:t>
                </a:r>
                <a:r>
                  <a:rPr lang="en-US" altLang="ja-JP" sz="1600" b="1" dirty="0"/>
                  <a:t>LE</a:t>
                </a:r>
              </a:p>
            </p:txBody>
          </p:sp>
        </mc:Choice>
        <mc:Fallback xmlns="">
          <p:sp>
            <p:nvSpPr>
              <p:cNvPr id="80" name="テキスト ボックス 79">
                <a:extLst>
                  <a:ext uri="{FF2B5EF4-FFF2-40B4-BE49-F238E27FC236}">
                    <a16:creationId xmlns:a16="http://schemas.microsoft.com/office/drawing/2014/main" id="{A8CB91FD-C514-4179-AC43-9113E6216602}"/>
                  </a:ext>
                </a:extLst>
              </p:cNvPr>
              <p:cNvSpPr txBox="1">
                <a:spLocks noRot="1" noChangeAspect="1" noMove="1" noResize="1" noEditPoints="1" noAdjustHandles="1" noChangeArrowheads="1" noChangeShapeType="1" noTextEdit="1"/>
              </p:cNvSpPr>
              <p:nvPr/>
            </p:nvSpPr>
            <p:spPr>
              <a:xfrm>
                <a:off x="6715394" y="4991520"/>
                <a:ext cx="1535699" cy="338554"/>
              </a:xfrm>
              <a:prstGeom prst="rect">
                <a:avLst/>
              </a:prstGeom>
              <a:blipFill>
                <a:blip r:embed="rId23"/>
                <a:stretch>
                  <a:fillRect t="-5455" b="-25455"/>
                </a:stretch>
              </a:blipFill>
            </p:spPr>
            <p:txBody>
              <a:bodyPr/>
              <a:lstStyle/>
              <a:p>
                <a:r>
                  <a:rPr lang="ja-JP" altLang="en-US">
                    <a:noFill/>
                  </a:rPr>
                  <a:t> </a:t>
                </a:r>
              </a:p>
            </p:txBody>
          </p:sp>
        </mc:Fallback>
      </mc:AlternateContent>
      <p:sp>
        <p:nvSpPr>
          <p:cNvPr id="81" name="テキスト ボックス 80">
            <a:extLst>
              <a:ext uri="{FF2B5EF4-FFF2-40B4-BE49-F238E27FC236}">
                <a16:creationId xmlns:a16="http://schemas.microsoft.com/office/drawing/2014/main" id="{C3EA6C1E-E78E-435A-98BF-E0F79F4FAE29}"/>
              </a:ext>
            </a:extLst>
          </p:cNvPr>
          <p:cNvSpPr txBox="1"/>
          <p:nvPr/>
        </p:nvSpPr>
        <p:spPr>
          <a:xfrm>
            <a:off x="6942155" y="4149090"/>
            <a:ext cx="1006636" cy="276999"/>
          </a:xfrm>
          <a:prstGeom prst="rect">
            <a:avLst/>
          </a:prstGeom>
          <a:noFill/>
        </p:spPr>
        <p:txBody>
          <a:bodyPr wrap="square" rtlCol="0">
            <a:spAutoFit/>
          </a:bodyPr>
          <a:lstStyle/>
          <a:p>
            <a:pPr marL="0" lvl="2" algn="ctr"/>
            <a:r>
              <a:rPr lang="ja-JP" altLang="en-US" sz="1200" dirty="0"/>
              <a:t>差分の平均</a:t>
            </a:r>
            <a:endParaRPr lang="en-US" altLang="ja-JP" sz="1200" dirty="0"/>
          </a:p>
        </p:txBody>
      </p:sp>
      <p:sp>
        <p:nvSpPr>
          <p:cNvPr id="82" name="吹き出し: 角を丸めた四角形 81">
            <a:extLst>
              <a:ext uri="{FF2B5EF4-FFF2-40B4-BE49-F238E27FC236}">
                <a16:creationId xmlns:a16="http://schemas.microsoft.com/office/drawing/2014/main" id="{70BE314C-E4CC-4279-B457-4CB1108467C7}"/>
              </a:ext>
            </a:extLst>
          </p:cNvPr>
          <p:cNvSpPr/>
          <p:nvPr/>
        </p:nvSpPr>
        <p:spPr>
          <a:xfrm>
            <a:off x="3926751" y="5723142"/>
            <a:ext cx="4687781" cy="596880"/>
          </a:xfrm>
          <a:prstGeom prst="wedgeRoundRectCallout">
            <a:avLst>
              <a:gd name="adj1" fmla="val -59116"/>
              <a:gd name="adj2" fmla="val -49426"/>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ja-JP" altLang="en-US" sz="1600" dirty="0"/>
              <a:t>データが存在する領域で、局所的な傾きの効果を抽出しているため、共分散の効果をキャンセルできる</a:t>
            </a:r>
            <a:endParaRPr lang="en-US" altLang="ja-JP" sz="1600" dirty="0"/>
          </a:p>
        </p:txBody>
      </p:sp>
      <p:sp>
        <p:nvSpPr>
          <p:cNvPr id="55" name="矢印: 右 54">
            <a:extLst>
              <a:ext uri="{FF2B5EF4-FFF2-40B4-BE49-F238E27FC236}">
                <a16:creationId xmlns:a16="http://schemas.microsoft.com/office/drawing/2014/main" id="{18C002A9-47AE-4227-963B-E76A23A8BF5A}"/>
              </a:ext>
            </a:extLst>
          </p:cNvPr>
          <p:cNvSpPr/>
          <p:nvPr/>
        </p:nvSpPr>
        <p:spPr>
          <a:xfrm>
            <a:off x="6096229" y="5003820"/>
            <a:ext cx="272867" cy="33009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156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相関の影響</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28</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定義式から計算してみると、他の変数の影響を除外している。</a:t>
            </a:r>
            <a:endParaRPr lang="en-US" altLang="ja-JP" dirty="0"/>
          </a:p>
        </p:txBody>
      </p:sp>
      <p:sp>
        <p:nvSpPr>
          <p:cNvPr id="14" name="コンテンツ プレースホルダー 1">
            <a:extLst>
              <a:ext uri="{FF2B5EF4-FFF2-40B4-BE49-F238E27FC236}">
                <a16:creationId xmlns:a16="http://schemas.microsoft.com/office/drawing/2014/main" id="{ADC35A7A-EE45-4290-B1F8-939AEFFC2006}"/>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Accumulated Local Effects</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4954699-F4CB-4259-82F5-1AF9E75B7B0F}"/>
                  </a:ext>
                </a:extLst>
              </p:cNvPr>
              <p:cNvSpPr txBox="1"/>
              <p:nvPr/>
            </p:nvSpPr>
            <p:spPr>
              <a:xfrm>
                <a:off x="422576" y="2547839"/>
                <a:ext cx="4149423" cy="391646"/>
              </a:xfrm>
              <a:prstGeom prst="rect">
                <a:avLst/>
              </a:prstGeom>
              <a:noFill/>
            </p:spPr>
            <p:txBody>
              <a:bodyPr wrap="square" rtlCol="0">
                <a:spAutoFit/>
              </a:bodyPr>
              <a:lstStyle/>
              <a:p>
                <a:pPr marL="0" lvl="2"/>
                <a:r>
                  <a:rPr lang="ja-JP" altLang="en-US" dirty="0"/>
                  <a:t>真の関数</a:t>
                </a:r>
                <a:r>
                  <a:rPr lang="ja-JP" altLang="en-US" dirty="0">
                    <a:ea typeface="Cambria Math" panose="02040503050406030204" pitchFamily="18" charset="0"/>
                  </a:rPr>
                  <a:t>：</a:t>
                </a:r>
                <a14:m>
                  <m:oMath xmlns:m="http://schemas.openxmlformats.org/officeDocument/2006/math">
                    <m:r>
                      <a:rPr lang="en-US" altLang="ja-JP" i="1">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oMath>
                </a14:m>
                <a:r>
                  <a:rPr lang="ja-JP" altLang="en-US" dirty="0"/>
                  <a:t>、</a:t>
                </a:r>
                <a:r>
                  <a:rPr lang="en-US" altLang="ja-JP"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𝑗</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[0,1]</m:t>
                    </m:r>
                  </m:oMath>
                </a14:m>
                <a:endParaRPr lang="en-US" altLang="ja-JP" sz="1200" dirty="0"/>
              </a:p>
            </p:txBody>
          </p:sp>
        </mc:Choice>
        <mc:Fallback xmlns="">
          <p:sp>
            <p:nvSpPr>
              <p:cNvPr id="56" name="テキスト ボックス 55">
                <a:extLst>
                  <a:ext uri="{FF2B5EF4-FFF2-40B4-BE49-F238E27FC236}">
                    <a16:creationId xmlns:a16="http://schemas.microsoft.com/office/drawing/2014/main" id="{F4954699-F4CB-4259-82F5-1AF9E75B7B0F}"/>
                  </a:ext>
                </a:extLst>
              </p:cNvPr>
              <p:cNvSpPr txBox="1">
                <a:spLocks noRot="1" noChangeAspect="1" noMove="1" noResize="1" noEditPoints="1" noAdjustHandles="1" noChangeArrowheads="1" noChangeShapeType="1" noTextEdit="1"/>
              </p:cNvSpPr>
              <p:nvPr/>
            </p:nvSpPr>
            <p:spPr>
              <a:xfrm>
                <a:off x="422576" y="2547839"/>
                <a:ext cx="4149423" cy="391646"/>
              </a:xfrm>
              <a:prstGeom prst="rect">
                <a:avLst/>
              </a:prstGeom>
              <a:blipFill>
                <a:blip r:embed="rId3"/>
                <a:stretch>
                  <a:fillRect l="-1175" t="-14063" b="-171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E0DEFCA2-BA6C-41CA-8D6C-4C692E3030E1}"/>
                  </a:ext>
                </a:extLst>
              </p:cNvPr>
              <p:cNvSpPr txBox="1"/>
              <p:nvPr/>
            </p:nvSpPr>
            <p:spPr>
              <a:xfrm>
                <a:off x="447311" y="1526182"/>
                <a:ext cx="8015819" cy="818301"/>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AL</m:t>
                          </m:r>
                          <m:r>
                            <m:rPr>
                              <m:nor/>
                            </m:rPr>
                            <a:rPr lang="en-US" altLang="ja-JP" dirty="0"/>
                            <m:t>E</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b="0" i="1" smtClean="0">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nary>
                        <m:naryPr>
                          <m:ctrlPr>
                            <a:rPr lang="en-US" altLang="ja-JP" b="0" i="1" smtClean="0">
                              <a:latin typeface="Cambria Math" panose="02040503050406030204" pitchFamily="18" charset="0"/>
                              <a:ea typeface="Cambria Math" panose="02040503050406030204" pitchFamily="18" charset="0"/>
                            </a:rPr>
                          </m:ctrlPr>
                        </m:naryPr>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i="1">
                                  <a:latin typeface="Cambria Math" panose="02040503050406030204" pitchFamily="18" charset="0"/>
                                  <a:ea typeface="Cambria Math" panose="02040503050406030204" pitchFamily="18" charset="0"/>
                                </a:rPr>
                                <m:t>𝑗</m:t>
                              </m:r>
                            </m:sub>
                          </m:sSub>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m:t>
                              </m:r>
                            </m:e>
                          </m:d>
                        </m:sub>
                        <m:sup>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𝑋</m:t>
                              </m:r>
                            </m:e>
                            <m:sub>
                              <m:r>
                                <a:rPr lang="en-US" altLang="ja-JP" i="1">
                                  <a:latin typeface="Cambria Math" panose="02040503050406030204" pitchFamily="18" charset="0"/>
                                  <a:ea typeface="Cambria Math" panose="02040503050406030204" pitchFamily="18" charset="0"/>
                                </a:rPr>
                                <m:t>𝑗</m:t>
                              </m:r>
                            </m:sub>
                          </m:sSub>
                        </m:sup>
                        <m:e>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𝔼</m:t>
                              </m:r>
                            </m:e>
                            <m:sub>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sub>
                          </m:sSub>
                          <m:d>
                            <m:dPr>
                              <m:begChr m:val="["/>
                              <m:endChr m:val="]"/>
                              <m:ctrlPr>
                                <a:rPr lang="en-US" altLang="ja-JP" i="1">
                                  <a:latin typeface="Cambria Math" panose="02040503050406030204" pitchFamily="18" charset="0"/>
                                  <a:ea typeface="Cambria Math" panose="02040503050406030204" pitchFamily="18" charset="0"/>
                                </a:rPr>
                              </m:ctrlPr>
                            </m:dPr>
                            <m:e>
                              <m:d>
                                <m:dPr>
                                  <m:begChr m:val=""/>
                                  <m:endChr m:val="|"/>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ja-JP" altLang="en-US"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𝒙</m:t>
                                              </m:r>
                                            </m:e>
                                            <m: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d>
                                    </m:num>
                                    <m:den>
                                      <m:r>
                                        <a:rPr lang="ja-JP" altLang="en-US"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den>
                                  </m:f>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𝑗</m:t>
                                  </m:r>
                                </m:sub>
                              </m:sSub>
                            </m:e>
                          </m:d>
                          <m:r>
                            <m:rPr>
                              <m:sty m:val="p"/>
                            </m:rPr>
                            <a:rPr lang="en-US" altLang="ja-JP">
                              <a:latin typeface="Cambria Math" panose="02040503050406030204" pitchFamily="18" charset="0"/>
                              <a:ea typeface="Cambria Math" panose="02040503050406030204" pitchFamily="18" charset="0"/>
                            </a:rPr>
                            <m:t>d</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𝑗</m:t>
                              </m:r>
                            </m:sub>
                          </m:sSub>
                        </m:e>
                      </m:nary>
                    </m:oMath>
                  </m:oMathPara>
                </a14:m>
                <a:endParaRPr lang="en-US" altLang="ja-JP" sz="1200" dirty="0"/>
              </a:p>
            </p:txBody>
          </p:sp>
        </mc:Choice>
        <mc:Fallback xmlns="">
          <p:sp>
            <p:nvSpPr>
              <p:cNvPr id="57" name="テキスト ボックス 56">
                <a:extLst>
                  <a:ext uri="{FF2B5EF4-FFF2-40B4-BE49-F238E27FC236}">
                    <a16:creationId xmlns:a16="http://schemas.microsoft.com/office/drawing/2014/main" id="{E0DEFCA2-BA6C-41CA-8D6C-4C692E3030E1}"/>
                  </a:ext>
                </a:extLst>
              </p:cNvPr>
              <p:cNvSpPr txBox="1">
                <a:spLocks noRot="1" noChangeAspect="1" noMove="1" noResize="1" noEditPoints="1" noAdjustHandles="1" noChangeArrowheads="1" noChangeShapeType="1" noTextEdit="1"/>
              </p:cNvSpPr>
              <p:nvPr/>
            </p:nvSpPr>
            <p:spPr>
              <a:xfrm>
                <a:off x="447311" y="1526182"/>
                <a:ext cx="8015819" cy="81830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E776C1A-D9E2-4F81-AA91-BCA02EBF7DF8}"/>
                  </a:ext>
                </a:extLst>
              </p:cNvPr>
              <p:cNvSpPr txBox="1"/>
              <p:nvPr/>
            </p:nvSpPr>
            <p:spPr>
              <a:xfrm>
                <a:off x="1035139" y="3074291"/>
                <a:ext cx="8015819" cy="676083"/>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m:rPr>
                              <m:nor/>
                            </m:rPr>
                            <a:rPr lang="en-US" altLang="ja-JP" sz="1600" b="0" i="0" dirty="0" smtClean="0"/>
                            <m:t>AL</m:t>
                          </m:r>
                          <m:r>
                            <m:rPr>
                              <m:nor/>
                            </m:rPr>
                            <a:rPr lang="en-US" altLang="ja-JP" sz="1600" dirty="0"/>
                            <m:t>E</m:t>
                          </m:r>
                        </m:e>
                        <m:sub>
                          <m:r>
                            <a:rPr lang="en-US" altLang="ja-JP" sz="1600" b="0" i="1" smtClean="0">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nary>
                        <m:naryPr>
                          <m:ctrlPr>
                            <a:rPr lang="en-US" altLang="ja-JP" sz="1600" b="0" i="1" smtClean="0">
                              <a:latin typeface="Cambria Math" panose="02040503050406030204" pitchFamily="18" charset="0"/>
                              <a:ea typeface="Cambria Math" panose="02040503050406030204" pitchFamily="18" charset="0"/>
                            </a:rPr>
                          </m:ctrlPr>
                        </m:naryPr>
                        <m:sub>
                          <m:r>
                            <a:rPr lang="en-US" altLang="ja-JP" sz="1600" i="1">
                              <a:latin typeface="Cambria Math" panose="02040503050406030204" pitchFamily="18" charset="0"/>
                              <a:ea typeface="Cambria Math" panose="02040503050406030204" pitchFamily="18" charset="0"/>
                            </a:rPr>
                            <m:t>0</m:t>
                          </m:r>
                        </m:sub>
                        <m:sup>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1</m:t>
                              </m:r>
                            </m:sub>
                          </m:sSub>
                        </m:sup>
                        <m:e>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f>
                                    <m:fPr>
                                      <m:ctrlPr>
                                        <a:rPr lang="en-US" altLang="ja-JP" sz="1600" i="1">
                                          <a:latin typeface="Cambria Math" panose="02040503050406030204" pitchFamily="18" charset="0"/>
                                          <a:ea typeface="Cambria Math" panose="02040503050406030204" pitchFamily="18" charset="0"/>
                                        </a:rPr>
                                      </m:ctrlPr>
                                    </m:fPr>
                                    <m:num>
                                      <m:r>
                                        <a:rPr lang="ja-JP" altLang="en-US"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r>
                                        <a:rPr lang="en-US" altLang="ja-JP" sz="1600" b="0" i="1" smtClean="0">
                                          <a:latin typeface="Cambria Math" panose="02040503050406030204" pitchFamily="18" charset="0"/>
                                          <a:ea typeface="Cambria Math" panose="02040503050406030204" pitchFamily="18" charset="0"/>
                                        </a:rPr>
                                        <m:t>)</m:t>
                                      </m:r>
                                    </m:num>
                                    <m:den>
                                      <m:r>
                                        <a:rPr lang="ja-JP" altLang="en-US"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Sub>
                                    </m:den>
                                  </m:f>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b="0" i="1" smtClean="0">
                                      <a:latin typeface="Cambria Math" panose="02040503050406030204" pitchFamily="18" charset="0"/>
                                      <a:ea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d</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b="0" i="1" smtClean="0">
                                  <a:latin typeface="Cambria Math" panose="02040503050406030204" pitchFamily="18" charset="0"/>
                                  <a:ea typeface="Cambria Math" panose="02040503050406030204" pitchFamily="18" charset="0"/>
                                </a:rPr>
                                <m:t>1</m:t>
                              </m:r>
                            </m:sub>
                          </m:sSub>
                        </m:e>
                      </m:nary>
                      <m:r>
                        <a:rPr lang="en-US" altLang="ja-JP" sz="1600" b="0" i="1" smtClean="0">
                          <a:latin typeface="Cambria Math" panose="02040503050406030204" pitchFamily="18" charset="0"/>
                          <a:ea typeface="Cambria Math" panose="02040503050406030204" pitchFamily="18" charset="0"/>
                        </a:rPr>
                        <m:t>=</m:t>
                      </m:r>
                      <m:nary>
                        <m:naryPr>
                          <m:ctrlPr>
                            <a:rPr lang="en-US" altLang="ja-JP" sz="1600" i="1">
                              <a:latin typeface="Cambria Math" panose="02040503050406030204" pitchFamily="18" charset="0"/>
                              <a:ea typeface="Cambria Math" panose="02040503050406030204" pitchFamily="18" charset="0"/>
                            </a:rPr>
                          </m:ctrlPr>
                        </m:naryPr>
                        <m:sub>
                          <m:r>
                            <a:rPr lang="en-US" altLang="ja-JP" sz="1600" i="1">
                              <a:latin typeface="Cambria Math" panose="02040503050406030204" pitchFamily="18" charset="0"/>
                              <a:ea typeface="Cambria Math" panose="02040503050406030204" pitchFamily="18" charset="0"/>
                            </a:rPr>
                            <m:t>0</m:t>
                          </m:r>
                        </m:sub>
                        <m:sup>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sup>
                        <m:e>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1</m:t>
                                  </m:r>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i="1">
                                      <a:latin typeface="Cambria Math" panose="02040503050406030204" pitchFamily="18" charset="0"/>
                                      <a:ea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d</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i="1">
                                  <a:latin typeface="Cambria Math" panose="02040503050406030204" pitchFamily="18" charset="0"/>
                                  <a:ea typeface="Cambria Math" panose="02040503050406030204" pitchFamily="18" charset="0"/>
                                </a:rPr>
                                <m:t>1</m:t>
                              </m:r>
                            </m:sub>
                          </m:sSub>
                        </m:e>
                      </m:nary>
                    </m:oMath>
                  </m:oMathPara>
                </a14:m>
                <a:endParaRPr lang="en-US" altLang="ja-JP" sz="1600" dirty="0"/>
              </a:p>
            </p:txBody>
          </p:sp>
        </mc:Choice>
        <mc:Fallback xmlns="">
          <p:sp>
            <p:nvSpPr>
              <p:cNvPr id="58" name="テキスト ボックス 57">
                <a:extLst>
                  <a:ext uri="{FF2B5EF4-FFF2-40B4-BE49-F238E27FC236}">
                    <a16:creationId xmlns:a16="http://schemas.microsoft.com/office/drawing/2014/main" id="{7E776C1A-D9E2-4F81-AA91-BCA02EBF7DF8}"/>
                  </a:ext>
                </a:extLst>
              </p:cNvPr>
              <p:cNvSpPr txBox="1">
                <a:spLocks noRot="1" noChangeAspect="1" noMove="1" noResize="1" noEditPoints="1" noAdjustHandles="1" noChangeArrowheads="1" noChangeShapeType="1" noTextEdit="1"/>
              </p:cNvSpPr>
              <p:nvPr/>
            </p:nvSpPr>
            <p:spPr>
              <a:xfrm>
                <a:off x="1035139" y="3074291"/>
                <a:ext cx="8015819" cy="67608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1173A7B-35BE-432E-B0FE-75570084E10A}"/>
                  </a:ext>
                </a:extLst>
              </p:cNvPr>
              <p:cNvSpPr txBox="1"/>
              <p:nvPr/>
            </p:nvSpPr>
            <p:spPr>
              <a:xfrm>
                <a:off x="2475017" y="3755603"/>
                <a:ext cx="2589803" cy="646074"/>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Cambria Math" panose="02040503050406030204" pitchFamily="18" charset="0"/>
                        </a:rPr>
                        <m:t>=</m:t>
                      </m:r>
                      <m:nary>
                        <m:naryPr>
                          <m:ctrlPr>
                            <a:rPr lang="en-US" altLang="ja-JP" sz="1600" i="1">
                              <a:latin typeface="Cambria Math" panose="02040503050406030204" pitchFamily="18" charset="0"/>
                              <a:ea typeface="Cambria Math" panose="02040503050406030204" pitchFamily="18" charset="0"/>
                            </a:rPr>
                          </m:ctrlPr>
                        </m:naryPr>
                        <m:sub>
                          <m:r>
                            <a:rPr lang="en-US" altLang="ja-JP" sz="1600" i="1">
                              <a:latin typeface="Cambria Math" panose="02040503050406030204" pitchFamily="18" charset="0"/>
                              <a:ea typeface="Cambria Math" panose="02040503050406030204" pitchFamily="18" charset="0"/>
                            </a:rPr>
                            <m:t>0</m:t>
                          </m:r>
                        </m:sub>
                        <m:sup>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sup>
                        <m:e>
                          <m:r>
                            <m:rPr>
                              <m:sty m:val="p"/>
                            </m:rPr>
                            <a:rPr lang="en-US" altLang="ja-JP" sz="1600">
                              <a:latin typeface="Cambria Math" panose="02040503050406030204" pitchFamily="18" charset="0"/>
                              <a:ea typeface="Cambria Math" panose="02040503050406030204" pitchFamily="18" charset="0"/>
                            </a:rPr>
                            <m:t>d</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i="1">
                                  <a:latin typeface="Cambria Math" panose="02040503050406030204" pitchFamily="18" charset="0"/>
                                  <a:ea typeface="Cambria Math" panose="02040503050406030204" pitchFamily="18" charset="0"/>
                                </a:rPr>
                                <m:t>1</m:t>
                              </m:r>
                            </m:sub>
                          </m:sSub>
                        </m:e>
                      </m:nary>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1</m:t>
                          </m:r>
                        </m:sub>
                      </m:sSub>
                    </m:oMath>
                  </m:oMathPara>
                </a14:m>
                <a:endParaRPr lang="en-US" altLang="ja-JP" sz="1600" dirty="0"/>
              </a:p>
            </p:txBody>
          </p:sp>
        </mc:Choice>
        <mc:Fallback xmlns="">
          <p:sp>
            <p:nvSpPr>
              <p:cNvPr id="68" name="テキスト ボックス 67">
                <a:extLst>
                  <a:ext uri="{FF2B5EF4-FFF2-40B4-BE49-F238E27FC236}">
                    <a16:creationId xmlns:a16="http://schemas.microsoft.com/office/drawing/2014/main" id="{D1173A7B-35BE-432E-B0FE-75570084E10A}"/>
                  </a:ext>
                </a:extLst>
              </p:cNvPr>
              <p:cNvSpPr txBox="1">
                <a:spLocks noRot="1" noChangeAspect="1" noMove="1" noResize="1" noEditPoints="1" noAdjustHandles="1" noChangeArrowheads="1" noChangeShapeType="1" noTextEdit="1"/>
              </p:cNvSpPr>
              <p:nvPr/>
            </p:nvSpPr>
            <p:spPr>
              <a:xfrm>
                <a:off x="2475017" y="3755603"/>
                <a:ext cx="2589803" cy="64607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AD26DFD-4E68-40F7-A19E-B6824A7E9E6D}"/>
                  </a:ext>
                </a:extLst>
              </p:cNvPr>
              <p:cNvSpPr txBox="1"/>
              <p:nvPr/>
            </p:nvSpPr>
            <p:spPr>
              <a:xfrm>
                <a:off x="1151917" y="4526486"/>
                <a:ext cx="8015819" cy="676083"/>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m:rPr>
                              <m:nor/>
                            </m:rPr>
                            <a:rPr lang="en-US" altLang="ja-JP" sz="1600" b="0" i="0" dirty="0" smtClean="0"/>
                            <m:t>AL</m:t>
                          </m:r>
                          <m:r>
                            <m:rPr>
                              <m:nor/>
                            </m:rPr>
                            <a:rPr lang="en-US" altLang="ja-JP" sz="1600" dirty="0"/>
                            <m:t>E</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b="0" i="1" smtClean="0">
                          <a:latin typeface="Cambria Math" panose="02040503050406030204" pitchFamily="18" charset="0"/>
                          <a:ea typeface="Cambria Math" panose="02040503050406030204" pitchFamily="18" charset="0"/>
                        </a:rPr>
                        <m:t>)=</m:t>
                      </m:r>
                      <m:nary>
                        <m:naryPr>
                          <m:ctrlPr>
                            <a:rPr lang="en-US" altLang="ja-JP" sz="1600" b="0" i="1" smtClean="0">
                              <a:latin typeface="Cambria Math" panose="02040503050406030204" pitchFamily="18" charset="0"/>
                              <a:ea typeface="Cambria Math" panose="02040503050406030204" pitchFamily="18" charset="0"/>
                            </a:rPr>
                          </m:ctrlPr>
                        </m:naryPr>
                        <m:sub>
                          <m:r>
                            <a:rPr lang="en-US" altLang="ja-JP" sz="1600" i="1">
                              <a:latin typeface="Cambria Math" panose="02040503050406030204" pitchFamily="18" charset="0"/>
                              <a:ea typeface="Cambria Math" panose="02040503050406030204" pitchFamily="18" charset="0"/>
                            </a:rPr>
                            <m:t>0</m:t>
                          </m:r>
                        </m:sub>
                        <m:sup>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sup>
                        <m:e>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d>
                                <m:dPr>
                                  <m:begChr m:val=""/>
                                  <m:endChr m:val="|"/>
                                  <m:ctrlPr>
                                    <a:rPr lang="en-US" altLang="ja-JP" sz="1600" i="1">
                                      <a:latin typeface="Cambria Math" panose="02040503050406030204" pitchFamily="18" charset="0"/>
                                      <a:ea typeface="Cambria Math" panose="02040503050406030204" pitchFamily="18" charset="0"/>
                                    </a:rPr>
                                  </m:ctrlPr>
                                </m:dPr>
                                <m:e>
                                  <m:f>
                                    <m:fPr>
                                      <m:ctrlPr>
                                        <a:rPr lang="en-US" altLang="ja-JP" sz="1600" i="1">
                                          <a:latin typeface="Cambria Math" panose="02040503050406030204" pitchFamily="18" charset="0"/>
                                          <a:ea typeface="Cambria Math" panose="02040503050406030204" pitchFamily="18" charset="0"/>
                                        </a:rPr>
                                      </m:ctrlPr>
                                    </m:fPr>
                                    <m:num>
                                      <m:r>
                                        <a:rPr lang="ja-JP" altLang="en-US"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r>
                                        <a:rPr lang="en-US" altLang="ja-JP" sz="1600" b="0" i="1" smtClean="0">
                                          <a:latin typeface="Cambria Math" panose="02040503050406030204" pitchFamily="18" charset="0"/>
                                          <a:ea typeface="Cambria Math" panose="02040503050406030204" pitchFamily="18" charset="0"/>
                                        </a:rPr>
                                        <m:t>)</m:t>
                                      </m:r>
                                    </m:num>
                                    <m:den>
                                      <m:r>
                                        <a:rPr lang="ja-JP" altLang="en-US"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den>
                                  </m:f>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b="0" i="1" smtClean="0">
                                      <a:latin typeface="Cambria Math" panose="02040503050406030204" pitchFamily="18" charset="0"/>
                                      <a:ea typeface="Cambria Math" panose="02040503050406030204" pitchFamily="18" charset="0"/>
                                    </a:rPr>
                                    <m:t>2</m:t>
                                  </m:r>
                                </m:sub>
                              </m:sSub>
                            </m:e>
                          </m:d>
                          <m:r>
                            <m:rPr>
                              <m:sty m:val="p"/>
                            </m:rPr>
                            <a:rPr lang="en-US" altLang="ja-JP" sz="1600">
                              <a:latin typeface="Cambria Math" panose="02040503050406030204" pitchFamily="18" charset="0"/>
                              <a:ea typeface="Cambria Math" panose="02040503050406030204" pitchFamily="18" charset="0"/>
                            </a:rPr>
                            <m:t>d</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b="0" i="1" smtClean="0">
                                  <a:latin typeface="Cambria Math" panose="02040503050406030204" pitchFamily="18" charset="0"/>
                                  <a:ea typeface="Cambria Math" panose="02040503050406030204" pitchFamily="18" charset="0"/>
                                </a:rPr>
                                <m:t>2</m:t>
                              </m:r>
                            </m:sub>
                          </m:sSub>
                        </m:e>
                      </m:nary>
                      <m:r>
                        <a:rPr lang="en-US" altLang="ja-JP" sz="1600" b="0" i="1" smtClean="0">
                          <a:latin typeface="Cambria Math" panose="02040503050406030204" pitchFamily="18" charset="0"/>
                          <a:ea typeface="Cambria Math" panose="02040503050406030204" pitchFamily="18" charset="0"/>
                        </a:rPr>
                        <m:t>=</m:t>
                      </m:r>
                      <m:nary>
                        <m:naryPr>
                          <m:ctrlPr>
                            <a:rPr lang="en-US" altLang="ja-JP" sz="1600" i="1">
                              <a:latin typeface="Cambria Math" panose="02040503050406030204" pitchFamily="18" charset="0"/>
                              <a:ea typeface="Cambria Math" panose="02040503050406030204" pitchFamily="18" charset="0"/>
                            </a:rPr>
                          </m:ctrlPr>
                        </m:naryPr>
                        <m:sub>
                          <m:r>
                            <a:rPr lang="en-US" altLang="ja-JP" sz="1600" i="1">
                              <a:latin typeface="Cambria Math" panose="02040503050406030204" pitchFamily="18" charset="0"/>
                              <a:ea typeface="Cambria Math" panose="02040503050406030204" pitchFamily="18" charset="0"/>
                            </a:rPr>
                            <m:t>0</m:t>
                          </m:r>
                        </m:sub>
                        <m:sup>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sup>
                        <m:e>
                          <m:sSub>
                            <m:sSubPr>
                              <m:ctrlPr>
                                <a:rPr lang="en-US" altLang="ja-JP" sz="1600" i="1">
                                  <a:latin typeface="Cambria Math" panose="02040503050406030204" pitchFamily="18" charset="0"/>
                                  <a:ea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𝔼</m:t>
                              </m:r>
                            </m:e>
                            <m:sub>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1</m:t>
                                  </m:r>
                                </m:sub>
                              </m:sSub>
                            </m:sub>
                          </m:sSub>
                          <m:d>
                            <m:dPr>
                              <m:begChr m:val="["/>
                              <m:endChr m:val="]"/>
                              <m:ctrlPr>
                                <a:rPr lang="en-US" altLang="ja-JP" sz="1600" i="1">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2</m:t>
                              </m:r>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e>
                              </m:d>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b="0" i="1" smtClean="0">
                                      <a:latin typeface="Cambria Math" panose="02040503050406030204" pitchFamily="18" charset="0"/>
                                      <a:ea typeface="Cambria Math" panose="02040503050406030204" pitchFamily="18" charset="0"/>
                                    </a:rPr>
                                    <m:t>2</m:t>
                                  </m:r>
                                </m:sub>
                              </m:sSub>
                            </m:e>
                          </m:d>
                          <m:r>
                            <m:rPr>
                              <m:sty m:val="p"/>
                            </m:rPr>
                            <a:rPr lang="en-US" altLang="ja-JP" sz="1600">
                              <a:latin typeface="Cambria Math" panose="02040503050406030204" pitchFamily="18" charset="0"/>
                              <a:ea typeface="Cambria Math" panose="02040503050406030204" pitchFamily="18" charset="0"/>
                            </a:rPr>
                            <m:t>d</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b="0" i="1" smtClean="0">
                                  <a:latin typeface="Cambria Math" panose="02040503050406030204" pitchFamily="18" charset="0"/>
                                  <a:ea typeface="Cambria Math" panose="02040503050406030204" pitchFamily="18" charset="0"/>
                                </a:rPr>
                                <m:t>2</m:t>
                              </m:r>
                            </m:sub>
                          </m:sSub>
                        </m:e>
                      </m:nary>
                    </m:oMath>
                  </m:oMathPara>
                </a14:m>
                <a:endParaRPr lang="en-US" altLang="ja-JP" sz="1600" dirty="0"/>
              </a:p>
            </p:txBody>
          </p:sp>
        </mc:Choice>
        <mc:Fallback xmlns="">
          <p:sp>
            <p:nvSpPr>
              <p:cNvPr id="79" name="テキスト ボックス 78">
                <a:extLst>
                  <a:ext uri="{FF2B5EF4-FFF2-40B4-BE49-F238E27FC236}">
                    <a16:creationId xmlns:a16="http://schemas.microsoft.com/office/drawing/2014/main" id="{DAD26DFD-4E68-40F7-A19E-B6824A7E9E6D}"/>
                  </a:ext>
                </a:extLst>
              </p:cNvPr>
              <p:cNvSpPr txBox="1">
                <a:spLocks noRot="1" noChangeAspect="1" noMove="1" noResize="1" noEditPoints="1" noAdjustHandles="1" noChangeArrowheads="1" noChangeShapeType="1" noTextEdit="1"/>
              </p:cNvSpPr>
              <p:nvPr/>
            </p:nvSpPr>
            <p:spPr>
              <a:xfrm>
                <a:off x="1151917" y="4526486"/>
                <a:ext cx="8015819" cy="67608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FBBE6750-85CE-4CBB-B394-F37CAF1C8CAE}"/>
                  </a:ext>
                </a:extLst>
              </p:cNvPr>
              <p:cNvSpPr txBox="1"/>
              <p:nvPr/>
            </p:nvSpPr>
            <p:spPr>
              <a:xfrm>
                <a:off x="2570023" y="5332607"/>
                <a:ext cx="2589803" cy="646074"/>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Cambria Math" panose="02040503050406030204" pitchFamily="18" charset="0"/>
                        </a:rPr>
                        <m:t>=</m:t>
                      </m:r>
                      <m:nary>
                        <m:naryPr>
                          <m:ctrlPr>
                            <a:rPr lang="en-US" altLang="ja-JP" sz="1600" i="1">
                              <a:latin typeface="Cambria Math" panose="02040503050406030204" pitchFamily="18" charset="0"/>
                              <a:ea typeface="Cambria Math" panose="02040503050406030204" pitchFamily="18" charset="0"/>
                            </a:rPr>
                          </m:ctrlPr>
                        </m:naryPr>
                        <m:sub>
                          <m:r>
                            <a:rPr lang="en-US" altLang="ja-JP" sz="1600" i="1">
                              <a:latin typeface="Cambria Math" panose="02040503050406030204" pitchFamily="18" charset="0"/>
                              <a:ea typeface="Cambria Math" panose="02040503050406030204" pitchFamily="18" charset="0"/>
                            </a:rPr>
                            <m:t>0</m:t>
                          </m:r>
                        </m:sub>
                        <m:sup>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𝑋</m:t>
                              </m:r>
                            </m:e>
                            <m:sub>
                              <m:r>
                                <a:rPr lang="en-US" altLang="ja-JP" sz="1600" b="0" i="1" smtClean="0">
                                  <a:latin typeface="Cambria Math" panose="02040503050406030204" pitchFamily="18" charset="0"/>
                                  <a:ea typeface="Cambria Math" panose="02040503050406030204" pitchFamily="18" charset="0"/>
                                </a:rPr>
                                <m:t>2</m:t>
                              </m:r>
                            </m:sub>
                          </m:sSub>
                        </m:sup>
                        <m:e>
                          <m:r>
                            <a:rPr lang="en-US" altLang="ja-JP" sz="1600" i="1">
                              <a:latin typeface="Cambria Math" panose="02040503050406030204" pitchFamily="18" charset="0"/>
                              <a:ea typeface="Cambria Math" panose="02040503050406030204" pitchFamily="18" charset="0"/>
                            </a:rPr>
                            <m:t>2</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i="1">
                                  <a:latin typeface="Cambria Math" panose="02040503050406030204" pitchFamily="18" charset="0"/>
                                  <a:ea typeface="Cambria Math" panose="02040503050406030204" pitchFamily="18" charset="0"/>
                                </a:rPr>
                                <m:t>2</m:t>
                              </m:r>
                            </m:sub>
                          </m:sSub>
                          <m:r>
                            <m:rPr>
                              <m:sty m:val="p"/>
                            </m:rPr>
                            <a:rPr lang="en-US" altLang="ja-JP" sz="1600">
                              <a:latin typeface="Cambria Math" panose="02040503050406030204" pitchFamily="18" charset="0"/>
                              <a:ea typeface="Cambria Math" panose="02040503050406030204" pitchFamily="18" charset="0"/>
                            </a:rPr>
                            <m:t>d</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𝑧</m:t>
                              </m:r>
                            </m:e>
                            <m:sub>
                              <m:r>
                                <a:rPr lang="en-US" altLang="ja-JP" sz="1600" b="0" i="1" smtClean="0">
                                  <a:latin typeface="Cambria Math" panose="02040503050406030204" pitchFamily="18" charset="0"/>
                                  <a:ea typeface="Cambria Math" panose="02040503050406030204" pitchFamily="18" charset="0"/>
                                </a:rPr>
                                <m:t>2</m:t>
                              </m:r>
                            </m:sub>
                          </m:sSub>
                        </m:e>
                      </m:nary>
                      <m:r>
                        <a:rPr lang="en-US" altLang="ja-JP" sz="1600" b="0" i="1" smtClean="0">
                          <a:latin typeface="Cambria Math" panose="02040503050406030204" pitchFamily="18" charset="0"/>
                          <a:ea typeface="Cambria Math" panose="02040503050406030204" pitchFamily="18" charset="0"/>
                        </a:rPr>
                        <m:t>=</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𝑋</m:t>
                          </m:r>
                        </m:e>
                        <m:sub>
                          <m:r>
                            <a:rPr lang="en-US" altLang="ja-JP" sz="1600" i="1">
                              <a:latin typeface="Cambria Math" panose="02040503050406030204" pitchFamily="18" charset="0"/>
                              <a:ea typeface="Cambria Math" panose="02040503050406030204" pitchFamily="18" charset="0"/>
                            </a:rPr>
                            <m:t>2</m:t>
                          </m:r>
                        </m:sub>
                        <m:sup>
                          <m:r>
                            <a:rPr lang="en-US" altLang="ja-JP" sz="1600" i="1">
                              <a:latin typeface="Cambria Math" panose="02040503050406030204" pitchFamily="18" charset="0"/>
                              <a:ea typeface="Cambria Math" panose="02040503050406030204" pitchFamily="18" charset="0"/>
                            </a:rPr>
                            <m:t>2</m:t>
                          </m:r>
                        </m:sup>
                      </m:sSubSup>
                    </m:oMath>
                  </m:oMathPara>
                </a14:m>
                <a:endParaRPr lang="en-US" altLang="ja-JP" sz="1600" dirty="0"/>
              </a:p>
            </p:txBody>
          </p:sp>
        </mc:Choice>
        <mc:Fallback xmlns="">
          <p:sp>
            <p:nvSpPr>
              <p:cNvPr id="83" name="テキスト ボックス 82">
                <a:extLst>
                  <a:ext uri="{FF2B5EF4-FFF2-40B4-BE49-F238E27FC236}">
                    <a16:creationId xmlns:a16="http://schemas.microsoft.com/office/drawing/2014/main" id="{FBBE6750-85CE-4CBB-B394-F37CAF1C8CAE}"/>
                  </a:ext>
                </a:extLst>
              </p:cNvPr>
              <p:cNvSpPr txBox="1">
                <a:spLocks noRot="1" noChangeAspect="1" noMove="1" noResize="1" noEditPoints="1" noAdjustHandles="1" noChangeArrowheads="1" noChangeShapeType="1" noTextEdit="1"/>
              </p:cNvSpPr>
              <p:nvPr/>
            </p:nvSpPr>
            <p:spPr>
              <a:xfrm>
                <a:off x="2570023" y="5332607"/>
                <a:ext cx="2589803" cy="64607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吹き出し: 角を丸めた四角形 83">
                <a:extLst>
                  <a:ext uri="{FF2B5EF4-FFF2-40B4-BE49-F238E27FC236}">
                    <a16:creationId xmlns:a16="http://schemas.microsoft.com/office/drawing/2014/main" id="{CCD2F926-1939-4B77-8D9B-6DCD454AC61C}"/>
                  </a:ext>
                </a:extLst>
              </p:cNvPr>
              <p:cNvSpPr/>
              <p:nvPr/>
            </p:nvSpPr>
            <p:spPr>
              <a:xfrm>
                <a:off x="5203368" y="3850578"/>
                <a:ext cx="1608125" cy="485956"/>
              </a:xfrm>
              <a:prstGeom prst="wedgeRoundRectCallout">
                <a:avLst>
                  <a:gd name="adj1" fmla="val -65481"/>
                  <a:gd name="adj2" fmla="val 11768"/>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14:m>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b="0" i="1" smtClean="0">
                            <a:latin typeface="Cambria Math" panose="02040503050406030204" pitchFamily="18" charset="0"/>
                            <a:ea typeface="Cambria Math" panose="02040503050406030204" pitchFamily="18" charset="0"/>
                          </a:rPr>
                          <m:t>2</m:t>
                        </m:r>
                      </m:sub>
                    </m:sSub>
                  </m:oMath>
                </a14:m>
                <a:r>
                  <a:rPr lang="ja-JP" altLang="en-US" sz="1400" dirty="0"/>
                  <a:t>が全く含まれない</a:t>
                </a:r>
                <a:endParaRPr lang="en-US" altLang="ja-JP" sz="1400" dirty="0"/>
              </a:p>
            </p:txBody>
          </p:sp>
        </mc:Choice>
        <mc:Fallback xmlns="">
          <p:sp>
            <p:nvSpPr>
              <p:cNvPr id="84" name="吹き出し: 角を丸めた四角形 83">
                <a:extLst>
                  <a:ext uri="{FF2B5EF4-FFF2-40B4-BE49-F238E27FC236}">
                    <a16:creationId xmlns:a16="http://schemas.microsoft.com/office/drawing/2014/main" id="{CCD2F926-1939-4B77-8D9B-6DCD454AC61C}"/>
                  </a:ext>
                </a:extLst>
              </p:cNvPr>
              <p:cNvSpPr>
                <a:spLocks noRot="1" noChangeAspect="1" noMove="1" noResize="1" noEditPoints="1" noAdjustHandles="1" noChangeArrowheads="1" noChangeShapeType="1" noTextEdit="1"/>
              </p:cNvSpPr>
              <p:nvPr/>
            </p:nvSpPr>
            <p:spPr>
              <a:xfrm>
                <a:off x="5203368" y="3850578"/>
                <a:ext cx="1608125" cy="485956"/>
              </a:xfrm>
              <a:prstGeom prst="wedgeRoundRectCallout">
                <a:avLst>
                  <a:gd name="adj1" fmla="val -65481"/>
                  <a:gd name="adj2" fmla="val 11768"/>
                  <a:gd name="adj3" fmla="val 16667"/>
                </a:avLst>
              </a:prstGeom>
              <a:blipFill>
                <a:blip r:embed="rId9"/>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吹き出し: 角を丸めた四角形 84">
                <a:extLst>
                  <a:ext uri="{FF2B5EF4-FFF2-40B4-BE49-F238E27FC236}">
                    <a16:creationId xmlns:a16="http://schemas.microsoft.com/office/drawing/2014/main" id="{9C891D9B-1365-46D4-8364-70B8F641BF59}"/>
                  </a:ext>
                </a:extLst>
              </p:cNvPr>
              <p:cNvSpPr/>
              <p:nvPr/>
            </p:nvSpPr>
            <p:spPr>
              <a:xfrm>
                <a:off x="5203369" y="5412666"/>
                <a:ext cx="1608124" cy="485956"/>
              </a:xfrm>
              <a:prstGeom prst="wedgeRoundRectCallout">
                <a:avLst>
                  <a:gd name="adj1" fmla="val -65481"/>
                  <a:gd name="adj2" fmla="val 11768"/>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14:m>
                  <m:oMath xmlns:m="http://schemas.openxmlformats.org/officeDocument/2006/math">
                    <m:sSub>
                      <m:sSubPr>
                        <m:ctrlPr>
                          <a:rPr lang="en-US" altLang="ja-JP" sz="1400" i="1" smtClean="0">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b="0" i="1" smtClean="0">
                            <a:latin typeface="Cambria Math" panose="02040503050406030204" pitchFamily="18" charset="0"/>
                            <a:ea typeface="Cambria Math" panose="02040503050406030204" pitchFamily="18" charset="0"/>
                          </a:rPr>
                          <m:t>1</m:t>
                        </m:r>
                      </m:sub>
                    </m:sSub>
                  </m:oMath>
                </a14:m>
                <a:r>
                  <a:rPr lang="ja-JP" altLang="en-US" sz="1400" dirty="0"/>
                  <a:t>が全く含まれない</a:t>
                </a:r>
                <a:endParaRPr lang="en-US" altLang="ja-JP" sz="1400" dirty="0"/>
              </a:p>
            </p:txBody>
          </p:sp>
        </mc:Choice>
        <mc:Fallback xmlns="">
          <p:sp>
            <p:nvSpPr>
              <p:cNvPr id="85" name="吹き出し: 角を丸めた四角形 84">
                <a:extLst>
                  <a:ext uri="{FF2B5EF4-FFF2-40B4-BE49-F238E27FC236}">
                    <a16:creationId xmlns:a16="http://schemas.microsoft.com/office/drawing/2014/main" id="{9C891D9B-1365-46D4-8364-70B8F641BF59}"/>
                  </a:ext>
                </a:extLst>
              </p:cNvPr>
              <p:cNvSpPr>
                <a:spLocks noRot="1" noChangeAspect="1" noMove="1" noResize="1" noEditPoints="1" noAdjustHandles="1" noChangeArrowheads="1" noChangeShapeType="1" noTextEdit="1"/>
              </p:cNvSpPr>
              <p:nvPr/>
            </p:nvSpPr>
            <p:spPr>
              <a:xfrm>
                <a:off x="5203369" y="5412666"/>
                <a:ext cx="1608124" cy="485956"/>
              </a:xfrm>
              <a:prstGeom prst="wedgeRoundRectCallout">
                <a:avLst>
                  <a:gd name="adj1" fmla="val -65481"/>
                  <a:gd name="adj2" fmla="val 11768"/>
                  <a:gd name="adj3" fmla="val 16667"/>
                </a:avLst>
              </a:prstGeom>
              <a:blipFill>
                <a:blip r:embed="rId10"/>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CB97586D-497A-4898-A16F-7D107DE30039}"/>
                  </a:ext>
                </a:extLst>
              </p:cNvPr>
              <p:cNvSpPr txBox="1"/>
              <p:nvPr/>
            </p:nvSpPr>
            <p:spPr>
              <a:xfrm>
                <a:off x="226632" y="3251909"/>
                <a:ext cx="1405251" cy="338554"/>
              </a:xfrm>
              <a:prstGeom prst="rect">
                <a:avLst/>
              </a:prstGeom>
              <a:noFill/>
            </p:spPr>
            <p:txBody>
              <a:bodyPr wrap="square" rtlCol="0">
                <a:spAutoFit/>
              </a:bodyPr>
              <a:lstStyle/>
              <a:p>
                <a:pPr marL="0" lvl="2"/>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oMath>
                </a14:m>
                <a:r>
                  <a:rPr lang="ja-JP" altLang="en-US" sz="1600" dirty="0"/>
                  <a:t>と</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𝑦</m:t>
                    </m:r>
                  </m:oMath>
                </a14:m>
                <a:r>
                  <a:rPr lang="ja-JP" altLang="en-US" sz="1600" dirty="0"/>
                  <a:t>の関係</a:t>
                </a:r>
                <a:endParaRPr lang="en-US" altLang="ja-JP" sz="1600" dirty="0"/>
              </a:p>
            </p:txBody>
          </p:sp>
        </mc:Choice>
        <mc:Fallback xmlns="">
          <p:sp>
            <p:nvSpPr>
              <p:cNvPr id="86" name="テキスト ボックス 85">
                <a:extLst>
                  <a:ext uri="{FF2B5EF4-FFF2-40B4-BE49-F238E27FC236}">
                    <a16:creationId xmlns:a16="http://schemas.microsoft.com/office/drawing/2014/main" id="{CB97586D-497A-4898-A16F-7D107DE30039}"/>
                  </a:ext>
                </a:extLst>
              </p:cNvPr>
              <p:cNvSpPr txBox="1">
                <a:spLocks noRot="1" noChangeAspect="1" noMove="1" noResize="1" noEditPoints="1" noAdjustHandles="1" noChangeArrowheads="1" noChangeShapeType="1" noTextEdit="1"/>
              </p:cNvSpPr>
              <p:nvPr/>
            </p:nvSpPr>
            <p:spPr>
              <a:xfrm>
                <a:off x="226632" y="3251909"/>
                <a:ext cx="1405251" cy="338554"/>
              </a:xfrm>
              <a:prstGeom prst="rect">
                <a:avLst/>
              </a:prstGeom>
              <a:blipFill>
                <a:blip r:embed="rId11"/>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F62BFF0-28B8-4D2B-9EE5-7988F153EB3B}"/>
                  </a:ext>
                </a:extLst>
              </p:cNvPr>
              <p:cNvSpPr txBox="1"/>
              <p:nvPr/>
            </p:nvSpPr>
            <p:spPr>
              <a:xfrm>
                <a:off x="251367" y="4695250"/>
                <a:ext cx="1405251" cy="338554"/>
              </a:xfrm>
              <a:prstGeom prst="rect">
                <a:avLst/>
              </a:prstGeom>
              <a:noFill/>
            </p:spPr>
            <p:txBody>
              <a:bodyPr wrap="square" rtlCol="0">
                <a:spAutoFit/>
              </a:bodyPr>
              <a:lstStyle/>
              <a:p>
                <a:pPr marL="0" lvl="2"/>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oMath>
                </a14:m>
                <a:r>
                  <a:rPr lang="ja-JP" altLang="en-US" sz="1600" dirty="0"/>
                  <a:t>と</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𝑦</m:t>
                    </m:r>
                  </m:oMath>
                </a14:m>
                <a:r>
                  <a:rPr lang="ja-JP" altLang="en-US" sz="1600" dirty="0"/>
                  <a:t>の関係</a:t>
                </a:r>
                <a:endParaRPr lang="en-US" altLang="ja-JP" sz="1600" dirty="0"/>
              </a:p>
            </p:txBody>
          </p:sp>
        </mc:Choice>
        <mc:Fallback xmlns="">
          <p:sp>
            <p:nvSpPr>
              <p:cNvPr id="87" name="テキスト ボックス 86">
                <a:extLst>
                  <a:ext uri="{FF2B5EF4-FFF2-40B4-BE49-F238E27FC236}">
                    <a16:creationId xmlns:a16="http://schemas.microsoft.com/office/drawing/2014/main" id="{CF62BFF0-28B8-4D2B-9EE5-7988F153EB3B}"/>
                  </a:ext>
                </a:extLst>
              </p:cNvPr>
              <p:cNvSpPr txBox="1">
                <a:spLocks noRot="1" noChangeAspect="1" noMove="1" noResize="1" noEditPoints="1" noAdjustHandles="1" noChangeArrowheads="1" noChangeShapeType="1" noTextEdit="1"/>
              </p:cNvSpPr>
              <p:nvPr/>
            </p:nvSpPr>
            <p:spPr>
              <a:xfrm>
                <a:off x="251367" y="4695250"/>
                <a:ext cx="1405251" cy="338554"/>
              </a:xfrm>
              <a:prstGeom prst="rect">
                <a:avLst/>
              </a:prstGeom>
              <a:blipFill>
                <a:blip r:embed="rId12"/>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AF20B02C-02E4-45CD-8D93-CEECD1101310}"/>
                  </a:ext>
                </a:extLst>
              </p:cNvPr>
              <p:cNvSpPr txBox="1"/>
              <p:nvPr/>
            </p:nvSpPr>
            <p:spPr>
              <a:xfrm>
                <a:off x="223641" y="1757990"/>
                <a:ext cx="1405251" cy="358368"/>
              </a:xfrm>
              <a:prstGeom prst="rect">
                <a:avLst/>
              </a:prstGeom>
              <a:noFill/>
            </p:spPr>
            <p:txBody>
              <a:bodyPr wrap="square" rtlCol="0">
                <a:spAutoFit/>
              </a:bodyPr>
              <a:lstStyle/>
              <a:p>
                <a:pPr marL="0" lvl="2"/>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𝑗</m:t>
                        </m:r>
                      </m:sub>
                    </m:sSub>
                  </m:oMath>
                </a14:m>
                <a:r>
                  <a:rPr lang="ja-JP" altLang="en-US" sz="1600" dirty="0"/>
                  <a:t>と</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𝑦</m:t>
                    </m:r>
                  </m:oMath>
                </a14:m>
                <a:r>
                  <a:rPr lang="ja-JP" altLang="en-US" sz="1600" dirty="0"/>
                  <a:t>の関係</a:t>
                </a:r>
                <a:endParaRPr lang="en-US" altLang="ja-JP" sz="1600" dirty="0"/>
              </a:p>
            </p:txBody>
          </p:sp>
        </mc:Choice>
        <mc:Fallback xmlns="">
          <p:sp>
            <p:nvSpPr>
              <p:cNvPr id="88" name="テキスト ボックス 87">
                <a:extLst>
                  <a:ext uri="{FF2B5EF4-FFF2-40B4-BE49-F238E27FC236}">
                    <a16:creationId xmlns:a16="http://schemas.microsoft.com/office/drawing/2014/main" id="{AF20B02C-02E4-45CD-8D93-CEECD1101310}"/>
                  </a:ext>
                </a:extLst>
              </p:cNvPr>
              <p:cNvSpPr txBox="1">
                <a:spLocks noRot="1" noChangeAspect="1" noMove="1" noResize="1" noEditPoints="1" noAdjustHandles="1" noChangeArrowheads="1" noChangeShapeType="1" noTextEdit="1"/>
              </p:cNvSpPr>
              <p:nvPr/>
            </p:nvSpPr>
            <p:spPr>
              <a:xfrm>
                <a:off x="223641" y="1757990"/>
                <a:ext cx="1405251" cy="358368"/>
              </a:xfrm>
              <a:prstGeom prst="rect">
                <a:avLst/>
              </a:prstGeom>
              <a:blipFill>
                <a:blip r:embed="rId13"/>
                <a:stretch>
                  <a:fillRect t="-6780" b="-13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279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 が含まれている画像&#10;&#10;自動的に生成された説明">
            <a:extLst>
              <a:ext uri="{FF2B5EF4-FFF2-40B4-BE49-F238E27FC236}">
                <a16:creationId xmlns:a16="http://schemas.microsoft.com/office/drawing/2014/main" id="{E81B12AE-B75E-432F-8881-76A7BD982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951" y="2751138"/>
            <a:ext cx="3419033" cy="3305065"/>
          </a:xfrm>
          <a:prstGeom prst="rect">
            <a:avLst/>
          </a:prstGeom>
        </p:spPr>
      </p:pic>
      <p:pic>
        <p:nvPicPr>
          <p:cNvPr id="5" name="図 4" descr="グラフ が含まれている画像&#10;&#10;自動的に生成された説明">
            <a:extLst>
              <a:ext uri="{FF2B5EF4-FFF2-40B4-BE49-F238E27FC236}">
                <a16:creationId xmlns:a16="http://schemas.microsoft.com/office/drawing/2014/main" id="{25A552C1-DB31-4C3E-A5DB-F12FC4F9B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910" y="2681458"/>
            <a:ext cx="3575173" cy="3405935"/>
          </a:xfrm>
          <a:prstGeom prst="rect">
            <a:avLst/>
          </a:prstGeom>
        </p:spPr>
      </p:pic>
      <p:sp>
        <p:nvSpPr>
          <p:cNvPr id="2" name="タイトル 1"/>
          <p:cNvSpPr>
            <a:spLocks noGrp="1"/>
          </p:cNvSpPr>
          <p:nvPr>
            <p:ph type="title"/>
          </p:nvPr>
        </p:nvSpPr>
        <p:spPr>
          <a:xfrm>
            <a:off x="223641" y="239134"/>
            <a:ext cx="8463160" cy="483454"/>
          </a:xfrm>
        </p:spPr>
        <p:txBody>
          <a:bodyPr/>
          <a:lstStyle/>
          <a:p>
            <a:r>
              <a:rPr lang="ja-JP" altLang="en-US" dirty="0"/>
              <a:t>計算</a:t>
            </a:r>
            <a:r>
              <a:rPr kumimoji="1" lang="ja-JP" altLang="en-US" dirty="0"/>
              <a:t>例１</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29</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5660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下記ケースで</a:t>
                </a:r>
                <a:r>
                  <a:rPr lang="en-US" altLang="ja-JP" sz="2400" dirty="0"/>
                  <a:t>MP</a:t>
                </a:r>
                <a:r>
                  <a:rPr lang="ja-JP" altLang="en-US" sz="2400" dirty="0"/>
                  <a:t>を導出すると、特徴量と予測値の関係が正しく見える。</a:t>
                </a:r>
                <a:endParaRPr lang="en-US" altLang="ja-JP" sz="2400" dirty="0"/>
              </a:p>
              <a:p>
                <a:pPr lvl="1"/>
                <a:r>
                  <a:rPr lang="ja-JP" altLang="en-US" sz="2000" dirty="0"/>
                  <a:t>データセット：</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𝑦</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2</m:t>
                        </m:r>
                      </m:sub>
                      <m:sup>
                        <m:r>
                          <a:rPr lang="en-US" altLang="ja-JP" sz="2000" i="1">
                            <a:latin typeface="Cambria Math" panose="02040503050406030204" pitchFamily="18" charset="0"/>
                            <a:ea typeface="Cambria Math" panose="02040503050406030204" pitchFamily="18" charset="0"/>
                          </a:rPr>
                          <m:t>2</m:t>
                        </m:r>
                      </m:sup>
                    </m:sSub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𝜀</m:t>
                    </m:r>
                  </m:oMath>
                </a14:m>
                <a:r>
                  <a:rPr lang="ja-JP" altLang="en-US" sz="2000" dirty="0"/>
                  <a:t>（</a:t>
                </a:r>
                <a:r>
                  <a:rPr lang="en-US" altLang="ja-JP" sz="2000" dirty="0"/>
                  <a:t>10,000</a:t>
                </a:r>
                <a:r>
                  <a:rPr lang="ja-JP" altLang="en-US" sz="2000" dirty="0"/>
                  <a:t>個）</a:t>
                </a:r>
                <a:endParaRPr lang="en-US" altLang="ja-JP" sz="2000" dirty="0"/>
              </a:p>
              <a:p>
                <a:pPr lvl="1"/>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𝒰</m:t>
                    </m:r>
                    <m:r>
                      <a:rPr lang="en-US" altLang="ja-JP" sz="2000" i="1">
                        <a:latin typeface="Cambria Math" panose="02040503050406030204" pitchFamily="18" charset="0"/>
                        <a:ea typeface="Cambria Math" panose="02040503050406030204" pitchFamily="18" charset="0"/>
                      </a:rPr>
                      <m:t>(0,1)</m:t>
                    </m:r>
                  </m:oMath>
                </a14:m>
                <a:r>
                  <a:rPr lang="ja-JP" altLang="en-US" sz="1600" dirty="0"/>
                  <a:t>（一様乱数）</a:t>
                </a:r>
                <a:r>
                  <a:rPr lang="ja-JP" altLang="en-US" sz="2000" dirty="0"/>
                  <a:t>で、</a:t>
                </a:r>
                <a:r>
                  <a:rPr lang="ja-JP" altLang="en-US" sz="2000" dirty="0">
                    <a:solidFill>
                      <a:srgbClr val="FF0000"/>
                    </a:solidFill>
                  </a:rPr>
                  <a:t>相関がない</a:t>
                </a:r>
                <a:endParaRPr lang="en-US" altLang="ja-JP" sz="2000" dirty="0">
                  <a:solidFill>
                    <a:srgbClr val="FF0000"/>
                  </a:solidFill>
                </a:endParaRPr>
              </a:p>
              <a:p>
                <a:pPr lvl="1"/>
                <a14:m>
                  <m:oMath xmlns:m="http://schemas.openxmlformats.org/officeDocument/2006/math">
                    <m:r>
                      <a:rPr lang="ja-JP" altLang="en-US" sz="2000" b="0" i="1" smtClean="0">
                        <a:latin typeface="Cambria Math" panose="02040503050406030204" pitchFamily="18" charset="0"/>
                        <a:ea typeface="Cambria Math" panose="02040503050406030204" pitchFamily="18" charset="0"/>
                      </a:rPr>
                      <m:t>𝜀</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𝒩</m:t>
                    </m:r>
                    <m:r>
                      <a:rPr lang="en-US" altLang="ja-JP" sz="2000" i="1">
                        <a:latin typeface="Cambria Math" panose="02040503050406030204" pitchFamily="18" charset="0"/>
                        <a:ea typeface="Cambria Math" panose="02040503050406030204" pitchFamily="18" charset="0"/>
                      </a:rPr>
                      <m:t>(0,0.01)</m:t>
                    </m:r>
                  </m:oMath>
                </a14:m>
                <a:r>
                  <a:rPr lang="ja-JP" altLang="en-US" sz="1600" dirty="0"/>
                  <a:t>（正規乱数）</a:t>
                </a:r>
                <a:endParaRPr lang="en-US" altLang="ja-JP" sz="1400"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1566070"/>
              </a:xfrm>
              <a:prstGeom prst="rect">
                <a:avLst/>
              </a:prstGeom>
              <a:blipFill>
                <a:blip r:embed="rId5"/>
                <a:stretch>
                  <a:fillRect l="-867" t="-3516" b="-54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790B9EB-E111-4E36-A4A4-25699E37C42C}"/>
                  </a:ext>
                </a:extLst>
              </p:cNvPr>
              <p:cNvSpPr txBox="1"/>
              <p:nvPr/>
            </p:nvSpPr>
            <p:spPr>
              <a:xfrm>
                <a:off x="2435111" y="5012548"/>
                <a:ext cx="1799564" cy="584775"/>
              </a:xfrm>
              <a:prstGeom prst="rect">
                <a:avLst/>
              </a:prstGeom>
              <a:noFill/>
            </p:spPr>
            <p:txBody>
              <a:bodyPr wrap="square" rtlCol="0">
                <a:spAutoFit/>
              </a:bodyPr>
              <a:lstStyle/>
              <a:p>
                <a:pPr algn="ctr"/>
                <a14:m>
                  <m:oMath xmlns:m="http://schemas.openxmlformats.org/officeDocument/2006/math">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1</m:t>
                        </m:r>
                      </m:sub>
                    </m:sSub>
                  </m:oMath>
                </a14:m>
                <a:r>
                  <a:rPr kumimoji="1" lang="ja-JP" altLang="en-US" sz="1600" dirty="0"/>
                  <a:t>と</a:t>
                </a:r>
                <a14:m>
                  <m:oMath xmlns:m="http://schemas.openxmlformats.org/officeDocument/2006/math">
                    <m:r>
                      <a:rPr lang="en-US" altLang="ja-JP" sz="1600" i="1">
                        <a:latin typeface="Cambria Math" panose="02040503050406030204" pitchFamily="18" charset="0"/>
                        <a:ea typeface="Cambria Math" panose="02040503050406030204" pitchFamily="18" charset="0"/>
                      </a:rPr>
                      <m:t>𝑦</m:t>
                    </m:r>
                  </m:oMath>
                </a14:m>
                <a:r>
                  <a:rPr kumimoji="1" lang="ja-JP" altLang="en-US" sz="1600" dirty="0"/>
                  <a:t>の線型関係が現れている</a:t>
                </a:r>
              </a:p>
            </p:txBody>
          </p:sp>
        </mc:Choice>
        <mc:Fallback xmlns="">
          <p:sp>
            <p:nvSpPr>
              <p:cNvPr id="12" name="テキスト ボックス 11">
                <a:extLst>
                  <a:ext uri="{FF2B5EF4-FFF2-40B4-BE49-F238E27FC236}">
                    <a16:creationId xmlns:a16="http://schemas.microsoft.com/office/drawing/2014/main" id="{3790B9EB-E111-4E36-A4A4-25699E37C42C}"/>
                  </a:ext>
                </a:extLst>
              </p:cNvPr>
              <p:cNvSpPr txBox="1">
                <a:spLocks noRot="1" noChangeAspect="1" noMove="1" noResize="1" noEditPoints="1" noAdjustHandles="1" noChangeArrowheads="1" noChangeShapeType="1" noTextEdit="1"/>
              </p:cNvSpPr>
              <p:nvPr/>
            </p:nvSpPr>
            <p:spPr>
              <a:xfrm>
                <a:off x="2435111" y="5012548"/>
                <a:ext cx="1799564" cy="584775"/>
              </a:xfrm>
              <a:prstGeom prst="rect">
                <a:avLst/>
              </a:prstGeom>
              <a:blipFill>
                <a:blip r:embed="rId6"/>
                <a:stretch>
                  <a:fillRect t="-3125" r="-338"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10F6A0F-7A5A-4BDA-9062-3241DCF416BD}"/>
                  </a:ext>
                </a:extLst>
              </p:cNvPr>
              <p:cNvSpPr txBox="1"/>
              <p:nvPr/>
            </p:nvSpPr>
            <p:spPr>
              <a:xfrm>
                <a:off x="6568412" y="5012548"/>
                <a:ext cx="1842773" cy="584775"/>
              </a:xfrm>
              <a:prstGeom prst="rect">
                <a:avLst/>
              </a:prstGeom>
              <a:noFill/>
            </p:spPr>
            <p:txBody>
              <a:bodyPr wrap="square" rtlCol="0">
                <a:spAutoFit/>
              </a:bodyPr>
              <a:lstStyle/>
              <a:p>
                <a:pPr algn="ctr"/>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b="0" i="1" smtClean="0">
                            <a:latin typeface="Cambria Math" panose="02040503050406030204" pitchFamily="18" charset="0"/>
                            <a:ea typeface="Cambria Math" panose="02040503050406030204" pitchFamily="18" charset="0"/>
                          </a:rPr>
                          <m:t>2</m:t>
                        </m:r>
                      </m:sub>
                    </m:sSub>
                  </m:oMath>
                </a14:m>
                <a:r>
                  <a:rPr lang="ja-JP" altLang="en-US" sz="1600" dirty="0"/>
                  <a:t>と</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𝑦</m:t>
                    </m:r>
                  </m:oMath>
                </a14:m>
                <a:r>
                  <a:rPr kumimoji="1" lang="ja-JP" altLang="en-US" sz="1600" dirty="0"/>
                  <a:t>の</a:t>
                </a:r>
                <a:r>
                  <a:rPr kumimoji="1" lang="en-US" altLang="ja-JP" sz="1600" dirty="0"/>
                  <a:t>2</a:t>
                </a:r>
                <a:r>
                  <a:rPr kumimoji="1" lang="ja-JP" altLang="en-US" sz="1600" dirty="0"/>
                  <a:t>次関数の関係が現れている</a:t>
                </a:r>
              </a:p>
            </p:txBody>
          </p:sp>
        </mc:Choice>
        <mc:Fallback xmlns="">
          <p:sp>
            <p:nvSpPr>
              <p:cNvPr id="13" name="テキスト ボックス 12">
                <a:extLst>
                  <a:ext uri="{FF2B5EF4-FFF2-40B4-BE49-F238E27FC236}">
                    <a16:creationId xmlns:a16="http://schemas.microsoft.com/office/drawing/2014/main" id="{610F6A0F-7A5A-4BDA-9062-3241DCF416BD}"/>
                  </a:ext>
                </a:extLst>
              </p:cNvPr>
              <p:cNvSpPr txBox="1">
                <a:spLocks noRot="1" noChangeAspect="1" noMove="1" noResize="1" noEditPoints="1" noAdjustHandles="1" noChangeArrowheads="1" noChangeShapeType="1" noTextEdit="1"/>
              </p:cNvSpPr>
              <p:nvPr/>
            </p:nvSpPr>
            <p:spPr>
              <a:xfrm>
                <a:off x="6568412" y="5012548"/>
                <a:ext cx="1842773" cy="584775"/>
              </a:xfrm>
              <a:prstGeom prst="rect">
                <a:avLst/>
              </a:prstGeom>
              <a:blipFill>
                <a:blip r:embed="rId7"/>
                <a:stretch>
                  <a:fillRect t="-3125"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E36DC5A-A9A4-467B-B37B-65439BD44A34}"/>
                  </a:ext>
                </a:extLst>
              </p:cNvPr>
              <p:cNvSpPr txBox="1"/>
              <p:nvPr/>
            </p:nvSpPr>
            <p:spPr>
              <a:xfrm>
                <a:off x="2435111" y="2897310"/>
                <a:ext cx="898639"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ALE</m:t>
                          </m:r>
                        </m:e>
                        <m:sub>
                          <m:r>
                            <a:rPr lang="en-US" altLang="ja-JP" b="0" i="1" dirty="0" smtClean="0">
                              <a:latin typeface="Cambria Math" panose="02040503050406030204" pitchFamily="18" charset="0"/>
                            </a:rPr>
                            <m:t>1</m:t>
                          </m:r>
                        </m:sub>
                      </m:sSub>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4E36DC5A-A9A4-467B-B37B-65439BD44A34}"/>
                  </a:ext>
                </a:extLst>
              </p:cNvPr>
              <p:cNvSpPr txBox="1">
                <a:spLocks noRot="1" noChangeAspect="1" noMove="1" noResize="1" noEditPoints="1" noAdjustHandles="1" noChangeArrowheads="1" noChangeShapeType="1" noTextEdit="1"/>
              </p:cNvSpPr>
              <p:nvPr/>
            </p:nvSpPr>
            <p:spPr>
              <a:xfrm>
                <a:off x="2435111" y="2897310"/>
                <a:ext cx="89863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5647FBB-FCC3-4AD0-896C-AE4BC1A668D7}"/>
                  </a:ext>
                </a:extLst>
              </p:cNvPr>
              <p:cNvSpPr txBox="1"/>
              <p:nvPr/>
            </p:nvSpPr>
            <p:spPr>
              <a:xfrm>
                <a:off x="6508574" y="2897310"/>
                <a:ext cx="592617"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ALE</m:t>
                          </m:r>
                        </m:e>
                        <m:sub>
                          <m:r>
                            <a:rPr lang="en-US" altLang="ja-JP" b="0" i="1" dirty="0" smtClean="0">
                              <a:latin typeface="Cambria Math" panose="02040503050406030204" pitchFamily="18" charset="0"/>
                            </a:rPr>
                            <m:t>2</m:t>
                          </m:r>
                        </m:sub>
                      </m:sSub>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45647FBB-FCC3-4AD0-896C-AE4BC1A668D7}"/>
                  </a:ext>
                </a:extLst>
              </p:cNvPr>
              <p:cNvSpPr txBox="1">
                <a:spLocks noRot="1" noChangeAspect="1" noMove="1" noResize="1" noEditPoints="1" noAdjustHandles="1" noChangeArrowheads="1" noChangeShapeType="1" noTextEdit="1"/>
              </p:cNvSpPr>
              <p:nvPr/>
            </p:nvSpPr>
            <p:spPr>
              <a:xfrm>
                <a:off x="6508574" y="2897310"/>
                <a:ext cx="592617" cy="371185"/>
              </a:xfrm>
              <a:prstGeom prst="rect">
                <a:avLst/>
              </a:prstGeom>
              <a:blipFill>
                <a:blip r:embed="rId9"/>
                <a:stretch>
                  <a:fillRect l="-15464"/>
                </a:stretch>
              </a:blipFill>
            </p:spPr>
            <p:txBody>
              <a:bodyPr/>
              <a:lstStyle/>
              <a:p>
                <a:r>
                  <a:rPr lang="ja-JP" altLang="en-US">
                    <a:noFill/>
                  </a:rPr>
                  <a:t> </a:t>
                </a:r>
              </a:p>
            </p:txBody>
          </p:sp>
        </mc:Fallback>
      </mc:AlternateContent>
      <p:sp>
        <p:nvSpPr>
          <p:cNvPr id="16" name="吹き出し: 角を丸めた四角形 15">
            <a:extLst>
              <a:ext uri="{FF2B5EF4-FFF2-40B4-BE49-F238E27FC236}">
                <a16:creationId xmlns:a16="http://schemas.microsoft.com/office/drawing/2014/main" id="{FBFAA45C-5DFC-436C-B866-335AD1B542BF}"/>
              </a:ext>
            </a:extLst>
          </p:cNvPr>
          <p:cNvSpPr/>
          <p:nvPr/>
        </p:nvSpPr>
        <p:spPr>
          <a:xfrm>
            <a:off x="-6672" y="6050820"/>
            <a:ext cx="1835472" cy="435705"/>
          </a:xfrm>
          <a:prstGeom prst="wedgeRoundRectCallout">
            <a:avLst>
              <a:gd name="adj1" fmla="val 20653"/>
              <a:gd name="adj2" fmla="val -113914"/>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バイアスを</a:t>
            </a:r>
            <a:r>
              <a:rPr lang="en-US" altLang="ja-JP" sz="1400" dirty="0"/>
              <a:t>0</a:t>
            </a:r>
            <a:r>
              <a:rPr lang="ja-JP" altLang="en-US" sz="1400" dirty="0"/>
              <a:t>にしている</a:t>
            </a:r>
            <a:endParaRPr lang="en-US" altLang="ja-JP" sz="1400" dirty="0"/>
          </a:p>
        </p:txBody>
      </p:sp>
      <mc:AlternateContent xmlns:mc="http://schemas.openxmlformats.org/markup-compatibility/2006" xmlns:a14="http://schemas.microsoft.com/office/drawing/2010/main">
        <mc:Choice Requires="a14">
          <p:sp>
            <p:nvSpPr>
              <p:cNvPr id="18" name="吹き出し: 角を丸めた四角形 17">
                <a:extLst>
                  <a:ext uri="{FF2B5EF4-FFF2-40B4-BE49-F238E27FC236}">
                    <a16:creationId xmlns:a16="http://schemas.microsoft.com/office/drawing/2014/main" id="{7776C8DC-A6B6-442B-8336-8162DD89755D}"/>
                  </a:ext>
                </a:extLst>
              </p:cNvPr>
              <p:cNvSpPr/>
              <p:nvPr/>
            </p:nvSpPr>
            <p:spPr>
              <a:xfrm>
                <a:off x="185030" y="2426710"/>
                <a:ext cx="1969180" cy="300253"/>
              </a:xfrm>
              <a:prstGeom prst="wedgeRoundRectCallout">
                <a:avLst>
                  <a:gd name="adj1" fmla="val 30707"/>
                  <a:gd name="adj2" fmla="val 8903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theory</a:t>
                </a:r>
                <a:r>
                  <a:rPr lang="ja-JP" altLang="en-US" sz="1400" dirty="0"/>
                  <a:t>は</a:t>
                </a:r>
                <a14:m>
                  <m:oMath xmlns:m="http://schemas.openxmlformats.org/officeDocument/2006/math">
                    <m:r>
                      <a:rPr lang="ja-JP" altLang="en-US" sz="1400" b="0" i="1" smtClean="0">
                        <a:latin typeface="Cambria Math" panose="02040503050406030204" pitchFamily="18" charset="0"/>
                        <a:ea typeface="Cambria Math" panose="02040503050406030204" pitchFamily="18" charset="0"/>
                      </a:rPr>
                      <m:t>𝜀</m:t>
                    </m:r>
                    <m:r>
                      <a:rPr lang="en-US" altLang="ja-JP" sz="1400" b="0" i="1" smtClean="0">
                        <a:latin typeface="Cambria Math" panose="02040503050406030204" pitchFamily="18" charset="0"/>
                        <a:ea typeface="Cambria Math" panose="02040503050406030204" pitchFamily="18" charset="0"/>
                      </a:rPr>
                      <m:t>=0</m:t>
                    </m:r>
                  </m:oMath>
                </a14:m>
                <a:r>
                  <a:rPr lang="ja-JP" altLang="en-US" sz="1400" dirty="0"/>
                  <a:t>としたもの</a:t>
                </a:r>
                <a:endParaRPr lang="en-US" altLang="ja-JP" sz="1400" dirty="0"/>
              </a:p>
            </p:txBody>
          </p:sp>
        </mc:Choice>
        <mc:Fallback xmlns="">
          <p:sp>
            <p:nvSpPr>
              <p:cNvPr id="18" name="吹き出し: 角を丸めた四角形 17">
                <a:extLst>
                  <a:ext uri="{FF2B5EF4-FFF2-40B4-BE49-F238E27FC236}">
                    <a16:creationId xmlns:a16="http://schemas.microsoft.com/office/drawing/2014/main" id="{7776C8DC-A6B6-442B-8336-8162DD89755D}"/>
                  </a:ext>
                </a:extLst>
              </p:cNvPr>
              <p:cNvSpPr>
                <a:spLocks noRot="1" noChangeAspect="1" noMove="1" noResize="1" noEditPoints="1" noAdjustHandles="1" noChangeArrowheads="1" noChangeShapeType="1" noTextEdit="1"/>
              </p:cNvSpPr>
              <p:nvPr/>
            </p:nvSpPr>
            <p:spPr>
              <a:xfrm>
                <a:off x="185030" y="2426710"/>
                <a:ext cx="1969180" cy="300253"/>
              </a:xfrm>
              <a:prstGeom prst="wedgeRoundRectCallout">
                <a:avLst>
                  <a:gd name="adj1" fmla="val 30707"/>
                  <a:gd name="adj2" fmla="val 89032"/>
                  <a:gd name="adj3" fmla="val 16667"/>
                </a:avLst>
              </a:prstGeom>
              <a:blipFill>
                <a:blip r:embed="rId12"/>
                <a:stretch>
                  <a:fillRect t="-2899"/>
                </a:stretch>
              </a:blipFill>
              <a:ln>
                <a:noFill/>
              </a:ln>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FEAEB60-4BFD-409D-A524-29E6E15B9BD7}"/>
              </a:ext>
            </a:extLst>
          </p:cNvPr>
          <p:cNvSpPr txBox="1"/>
          <p:nvPr/>
        </p:nvSpPr>
        <p:spPr>
          <a:xfrm>
            <a:off x="2696271" y="2381807"/>
            <a:ext cx="3926553" cy="369332"/>
          </a:xfrm>
          <a:prstGeom prst="rect">
            <a:avLst/>
          </a:prstGeom>
          <a:noFill/>
        </p:spPr>
        <p:txBody>
          <a:bodyPr wrap="square" rtlCol="0">
            <a:spAutoFit/>
          </a:bodyPr>
          <a:lstStyle/>
          <a:p>
            <a:pPr algn="ctr"/>
            <a:r>
              <a:rPr lang="en-US" altLang="ja-JP" dirty="0"/>
              <a:t>Random Forest</a:t>
            </a:r>
            <a:r>
              <a:rPr lang="ja-JP" altLang="en-US" dirty="0"/>
              <a:t>で学習したモデルの</a:t>
            </a:r>
            <a:r>
              <a:rPr lang="en-US" altLang="ja-JP" dirty="0"/>
              <a:t>ALE</a:t>
            </a:r>
            <a:endParaRPr kumimoji="1" lang="ja-JP" altLang="en-US" dirty="0"/>
          </a:p>
        </p:txBody>
      </p:sp>
      <p:sp>
        <p:nvSpPr>
          <p:cNvPr id="23" name="コンテンツ プレースホルダー 1">
            <a:extLst>
              <a:ext uri="{FF2B5EF4-FFF2-40B4-BE49-F238E27FC236}">
                <a16:creationId xmlns:a16="http://schemas.microsoft.com/office/drawing/2014/main" id="{DB458827-B55D-4291-BA99-1FFBD3766364}"/>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Accumulated Local Effects</a:t>
            </a:r>
          </a:p>
        </p:txBody>
      </p:sp>
      <p:sp>
        <p:nvSpPr>
          <p:cNvPr id="24" name="吹き出し: 角を丸めた四角形 23">
            <a:extLst>
              <a:ext uri="{FF2B5EF4-FFF2-40B4-BE49-F238E27FC236}">
                <a16:creationId xmlns:a16="http://schemas.microsoft.com/office/drawing/2014/main" id="{B3A0358A-E67B-4787-90F9-D35262CE861B}"/>
              </a:ext>
            </a:extLst>
          </p:cNvPr>
          <p:cNvSpPr/>
          <p:nvPr/>
        </p:nvSpPr>
        <p:spPr>
          <a:xfrm>
            <a:off x="3859000" y="6050820"/>
            <a:ext cx="1835472" cy="435705"/>
          </a:xfrm>
          <a:prstGeom prst="wedgeRoundRectCallout">
            <a:avLst>
              <a:gd name="adj1" fmla="val 20653"/>
              <a:gd name="adj2" fmla="val -113914"/>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バイアスを</a:t>
            </a:r>
            <a:r>
              <a:rPr lang="en-US" altLang="ja-JP" sz="1400" dirty="0"/>
              <a:t>0</a:t>
            </a:r>
            <a:r>
              <a:rPr lang="ja-JP" altLang="en-US" sz="1400" dirty="0"/>
              <a:t>にしている</a:t>
            </a:r>
            <a:endParaRPr lang="en-US" altLang="ja-JP" sz="1400" dirty="0"/>
          </a:p>
        </p:txBody>
      </p:sp>
    </p:spTree>
    <p:extLst>
      <p:ext uri="{BB962C8B-B14F-4D97-AF65-F5344CB8AC3E}">
        <p14:creationId xmlns:p14="http://schemas.microsoft.com/office/powerpoint/2010/main" val="161488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a:t>
            </a:fld>
            <a:endParaRPr lang="ja-JP" altLang="en-US" dirty="0"/>
          </a:p>
        </p:txBody>
      </p:sp>
      <p:sp>
        <p:nvSpPr>
          <p:cNvPr id="16" name="コンテンツ プレースホルダー 2"/>
          <p:cNvSpPr>
            <a:spLocks noGrp="1"/>
          </p:cNvSpPr>
          <p:nvPr>
            <p:ph sz="quarter" idx="13"/>
          </p:nvPr>
        </p:nvSpPr>
        <p:spPr>
          <a:xfrm>
            <a:off x="0" y="850514"/>
            <a:ext cx="9143999" cy="3108543"/>
          </a:xfrm>
        </p:spPr>
        <p:txBody>
          <a:bodyPr/>
          <a:lstStyle/>
          <a:p>
            <a:r>
              <a:rPr lang="ja-JP" altLang="en-US" dirty="0"/>
              <a:t>連携最適化による操業支援テーマ</a:t>
            </a:r>
            <a:endParaRPr lang="en-US" altLang="ja-JP" dirty="0"/>
          </a:p>
          <a:p>
            <a:pPr lvl="1"/>
            <a:r>
              <a:rPr lang="en-US" altLang="ja-JP" dirty="0"/>
              <a:t>LR1</a:t>
            </a:r>
            <a:r>
              <a:rPr lang="ja-JP" altLang="en-US" dirty="0"/>
              <a:t>に向けた技術検証</a:t>
            </a:r>
            <a:endParaRPr lang="en-US" altLang="ja-JP" dirty="0"/>
          </a:p>
          <a:p>
            <a:pPr lvl="2"/>
            <a:r>
              <a:rPr lang="ja-JP" altLang="en-US" dirty="0"/>
              <a:t>特徴抽出アプローチ（多様体学習・</a:t>
            </a:r>
            <a:r>
              <a:rPr lang="en-US" altLang="ja-JP" dirty="0"/>
              <a:t>AE</a:t>
            </a:r>
            <a:r>
              <a:rPr lang="ja-JP" altLang="en-US" dirty="0"/>
              <a:t>）を用いた非線型制約抽出</a:t>
            </a:r>
            <a:endParaRPr lang="en-US" altLang="ja-JP" dirty="0"/>
          </a:p>
          <a:p>
            <a:pPr lvl="2"/>
            <a:r>
              <a:rPr lang="ja-JP" altLang="en-US" dirty="0"/>
              <a:t>最適化アルゴリズム開発（共同研究）</a:t>
            </a:r>
            <a:endParaRPr lang="en-US" altLang="ja-JP" dirty="0"/>
          </a:p>
          <a:p>
            <a:r>
              <a:rPr lang="ja-JP" altLang="en-US" dirty="0"/>
              <a:t>人工酵素設計テーマ：</a:t>
            </a:r>
            <a:r>
              <a:rPr lang="en-US" altLang="ja-JP" dirty="0"/>
              <a:t>LR2</a:t>
            </a:r>
            <a:r>
              <a:rPr lang="ja-JP" altLang="en-US" dirty="0"/>
              <a:t>に向けた技術検証</a:t>
            </a:r>
            <a:endParaRPr lang="en-US" altLang="ja-JP" dirty="0"/>
          </a:p>
          <a:p>
            <a:pPr lvl="1"/>
            <a:r>
              <a:rPr lang="ja-JP" altLang="en-US" dirty="0"/>
              <a:t>結合性タンパク質の変異体探索</a:t>
            </a:r>
            <a:endParaRPr lang="en-US" altLang="ja-JP" dirty="0"/>
          </a:p>
          <a:p>
            <a:pPr lvl="1"/>
            <a:r>
              <a:rPr lang="ja-JP" altLang="en-US" dirty="0"/>
              <a:t>結合性試験評価データ分析</a:t>
            </a:r>
            <a:endParaRPr lang="en-US" altLang="ja-JP" dirty="0"/>
          </a:p>
        </p:txBody>
      </p:sp>
      <p:sp>
        <p:nvSpPr>
          <p:cNvPr id="6" name="タイトル 5">
            <a:extLst>
              <a:ext uri="{FF2B5EF4-FFF2-40B4-BE49-F238E27FC236}">
                <a16:creationId xmlns:a16="http://schemas.microsoft.com/office/drawing/2014/main" id="{4498D10B-2653-43BB-BC21-72F1DA4CEB1D}"/>
              </a:ext>
            </a:extLst>
          </p:cNvPr>
          <p:cNvSpPr>
            <a:spLocks noGrp="1"/>
          </p:cNvSpPr>
          <p:nvPr>
            <p:ph type="title"/>
          </p:nvPr>
        </p:nvSpPr>
        <p:spPr/>
        <p:txBody>
          <a:bodyPr/>
          <a:lstStyle/>
          <a:p>
            <a:r>
              <a:rPr lang="en-US" altLang="ja-JP" dirty="0"/>
              <a:t>FY21</a:t>
            </a:r>
            <a:r>
              <a:rPr lang="ja-JP" altLang="en-US" dirty="0"/>
              <a:t>の業務</a:t>
            </a:r>
          </a:p>
        </p:txBody>
      </p:sp>
    </p:spTree>
    <p:extLst>
      <p:ext uri="{BB962C8B-B14F-4D97-AF65-F5344CB8AC3E}">
        <p14:creationId xmlns:p14="http://schemas.microsoft.com/office/powerpoint/2010/main" val="1687970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が含まれている画像&#10;&#10;自動的に生成された説明">
            <a:extLst>
              <a:ext uri="{FF2B5EF4-FFF2-40B4-BE49-F238E27FC236}">
                <a16:creationId xmlns:a16="http://schemas.microsoft.com/office/drawing/2014/main" id="{4F0F5DFF-790C-4BDE-94D5-F11FC8F14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386" y="2726962"/>
            <a:ext cx="3575174" cy="3456001"/>
          </a:xfrm>
          <a:prstGeom prst="rect">
            <a:avLst/>
          </a:prstGeom>
        </p:spPr>
      </p:pic>
      <p:pic>
        <p:nvPicPr>
          <p:cNvPr id="6" name="図 5" descr="グラフ が含まれている画像&#10;&#10;自動的に生成された説明">
            <a:extLst>
              <a:ext uri="{FF2B5EF4-FFF2-40B4-BE49-F238E27FC236}">
                <a16:creationId xmlns:a16="http://schemas.microsoft.com/office/drawing/2014/main" id="{05BAA5DE-9810-40AF-A88F-ADD35B02E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629" y="2726962"/>
            <a:ext cx="3575173" cy="3456000"/>
          </a:xfrm>
          <a:prstGeom prst="rect">
            <a:avLst/>
          </a:prstGeom>
        </p:spPr>
      </p:pic>
      <p:sp>
        <p:nvSpPr>
          <p:cNvPr id="2" name="タイトル 1"/>
          <p:cNvSpPr>
            <a:spLocks noGrp="1"/>
          </p:cNvSpPr>
          <p:nvPr>
            <p:ph type="title"/>
          </p:nvPr>
        </p:nvSpPr>
        <p:spPr>
          <a:xfrm>
            <a:off x="223641" y="239134"/>
            <a:ext cx="8463160" cy="483454"/>
          </a:xfrm>
        </p:spPr>
        <p:txBody>
          <a:bodyPr/>
          <a:lstStyle/>
          <a:p>
            <a:r>
              <a:rPr lang="ja-JP" altLang="en-US" dirty="0"/>
              <a:t>計算</a:t>
            </a:r>
            <a:r>
              <a:rPr kumimoji="1" lang="ja-JP" altLang="en-US" dirty="0"/>
              <a:t>例２</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30</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56607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下記ケースで</a:t>
                </a:r>
                <a:r>
                  <a:rPr lang="en-US" altLang="ja-JP" sz="2400" dirty="0"/>
                  <a:t>MP</a:t>
                </a:r>
                <a:r>
                  <a:rPr lang="ja-JP" altLang="en-US" sz="2400" dirty="0"/>
                  <a:t>を導出すると、特徴量と予測値の関係が正しく見える。</a:t>
                </a:r>
                <a:endParaRPr lang="en-US" altLang="ja-JP" sz="2400" dirty="0"/>
              </a:p>
              <a:p>
                <a:pPr lvl="1"/>
                <a:r>
                  <a:rPr lang="ja-JP" altLang="en-US" sz="2000" dirty="0"/>
                  <a:t>データセット：</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𝑦</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𝑥</m:t>
                        </m:r>
                      </m:e>
                      <m:sub>
                        <m:r>
                          <a:rPr lang="en-US" altLang="ja-JP" sz="2000" b="0" i="1" smtClean="0">
                            <a:latin typeface="Cambria Math" panose="02040503050406030204" pitchFamily="18" charset="0"/>
                            <a:ea typeface="Cambria Math" panose="02040503050406030204" pitchFamily="18" charset="0"/>
                          </a:rPr>
                          <m:t>2</m:t>
                        </m:r>
                      </m:sub>
                      <m:sup>
                        <m:r>
                          <a:rPr lang="en-US" altLang="ja-JP" sz="2000" i="1">
                            <a:latin typeface="Cambria Math" panose="02040503050406030204" pitchFamily="18" charset="0"/>
                            <a:ea typeface="Cambria Math" panose="02040503050406030204" pitchFamily="18" charset="0"/>
                          </a:rPr>
                          <m:t>2</m:t>
                        </m:r>
                      </m:sup>
                    </m:sSub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𝜀</m:t>
                    </m:r>
                  </m:oMath>
                </a14:m>
                <a:r>
                  <a:rPr lang="ja-JP" altLang="en-US" sz="2000" dirty="0"/>
                  <a:t>（</a:t>
                </a:r>
                <a:r>
                  <a:rPr lang="en-US" altLang="ja-JP" sz="2000" dirty="0"/>
                  <a:t>10,000</a:t>
                </a:r>
                <a:r>
                  <a:rPr lang="ja-JP" altLang="en-US" sz="2000" dirty="0"/>
                  <a:t>個）</a:t>
                </a:r>
                <a:endParaRPr lang="en-US" altLang="ja-JP" sz="2000" dirty="0"/>
              </a:p>
              <a:p>
                <a:pPr lvl="1"/>
                <a14:m>
                  <m:oMath xmlns:m="http://schemas.openxmlformats.org/officeDocument/2006/math">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1</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2</m:t>
                        </m:r>
                      </m:sub>
                    </m:sSub>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𝒰</m:t>
                    </m:r>
                    <m:r>
                      <a:rPr lang="en-US" altLang="ja-JP" sz="2000" i="1">
                        <a:latin typeface="Cambria Math" panose="02040503050406030204" pitchFamily="18" charset="0"/>
                        <a:ea typeface="Cambria Math" panose="02040503050406030204" pitchFamily="18" charset="0"/>
                      </a:rPr>
                      <m:t>(0,1)</m:t>
                    </m:r>
                  </m:oMath>
                </a14:m>
                <a:r>
                  <a:rPr lang="ja-JP" altLang="en-US" sz="1600" dirty="0"/>
                  <a:t>（一様乱数）</a:t>
                </a:r>
                <a:r>
                  <a:rPr lang="ja-JP" altLang="en-US" sz="2000" dirty="0"/>
                  <a:t>で、</a:t>
                </a:r>
                <a:r>
                  <a:rPr lang="ja-JP" altLang="en-US" sz="2000" dirty="0">
                    <a:solidFill>
                      <a:srgbClr val="FF0000"/>
                    </a:solidFill>
                  </a:rPr>
                  <a:t>相関が高い</a:t>
                </a:r>
                <a:r>
                  <a:rPr lang="ja-JP" altLang="en-US" sz="1800" dirty="0"/>
                  <a:t>（相関係数</a:t>
                </a:r>
                <a:r>
                  <a:rPr lang="en-US" altLang="ja-JP" sz="1800" dirty="0"/>
                  <a:t>0.99</a:t>
                </a:r>
                <a:r>
                  <a:rPr lang="ja-JP" altLang="en-US" sz="1800" dirty="0"/>
                  <a:t>）</a:t>
                </a:r>
                <a:endParaRPr lang="en-US" altLang="ja-JP" sz="2000" dirty="0"/>
              </a:p>
              <a:p>
                <a:pPr lvl="1"/>
                <a14:m>
                  <m:oMath xmlns:m="http://schemas.openxmlformats.org/officeDocument/2006/math">
                    <m:r>
                      <a:rPr lang="ja-JP" altLang="en-US" sz="2000" b="0" i="1" smtClean="0">
                        <a:latin typeface="Cambria Math" panose="02040503050406030204" pitchFamily="18" charset="0"/>
                        <a:ea typeface="Cambria Math" panose="02040503050406030204" pitchFamily="18" charset="0"/>
                      </a:rPr>
                      <m:t>𝜀</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𝒩</m:t>
                    </m:r>
                    <m:r>
                      <a:rPr lang="en-US" altLang="ja-JP" sz="2000" i="1">
                        <a:latin typeface="Cambria Math" panose="02040503050406030204" pitchFamily="18" charset="0"/>
                        <a:ea typeface="Cambria Math" panose="02040503050406030204" pitchFamily="18" charset="0"/>
                      </a:rPr>
                      <m:t>(0,0.01)</m:t>
                    </m:r>
                  </m:oMath>
                </a14:m>
                <a:r>
                  <a:rPr lang="ja-JP" altLang="en-US" sz="1600" dirty="0"/>
                  <a:t>（正規乱数）</a:t>
                </a:r>
                <a:endParaRPr lang="en-US" altLang="ja-JP" sz="1400"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1566070"/>
              </a:xfrm>
              <a:prstGeom prst="rect">
                <a:avLst/>
              </a:prstGeom>
              <a:blipFill>
                <a:blip r:embed="rId5"/>
                <a:stretch>
                  <a:fillRect l="-867" t="-3516" b="-54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吹き出し: 角を丸めた四角形 17">
                <a:extLst>
                  <a:ext uri="{FF2B5EF4-FFF2-40B4-BE49-F238E27FC236}">
                    <a16:creationId xmlns:a16="http://schemas.microsoft.com/office/drawing/2014/main" id="{7776C8DC-A6B6-442B-8336-8162DD89755D}"/>
                  </a:ext>
                </a:extLst>
              </p:cNvPr>
              <p:cNvSpPr/>
              <p:nvPr/>
            </p:nvSpPr>
            <p:spPr>
              <a:xfrm>
                <a:off x="185030" y="2426710"/>
                <a:ext cx="1969180" cy="300253"/>
              </a:xfrm>
              <a:prstGeom prst="wedgeRoundRectCallout">
                <a:avLst>
                  <a:gd name="adj1" fmla="val 30707"/>
                  <a:gd name="adj2" fmla="val 89032"/>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theory</a:t>
                </a:r>
                <a:r>
                  <a:rPr lang="ja-JP" altLang="en-US" sz="1400" dirty="0"/>
                  <a:t>は</a:t>
                </a:r>
                <a14:m>
                  <m:oMath xmlns:m="http://schemas.openxmlformats.org/officeDocument/2006/math">
                    <m:r>
                      <a:rPr lang="ja-JP" altLang="en-US" sz="1400" b="0" i="1" smtClean="0">
                        <a:latin typeface="Cambria Math" panose="02040503050406030204" pitchFamily="18" charset="0"/>
                        <a:ea typeface="Cambria Math" panose="02040503050406030204" pitchFamily="18" charset="0"/>
                      </a:rPr>
                      <m:t>𝜀</m:t>
                    </m:r>
                    <m:r>
                      <a:rPr lang="en-US" altLang="ja-JP" sz="1400" b="0" i="1" smtClean="0">
                        <a:latin typeface="Cambria Math" panose="02040503050406030204" pitchFamily="18" charset="0"/>
                        <a:ea typeface="Cambria Math" panose="02040503050406030204" pitchFamily="18" charset="0"/>
                      </a:rPr>
                      <m:t>=0</m:t>
                    </m:r>
                  </m:oMath>
                </a14:m>
                <a:r>
                  <a:rPr lang="ja-JP" altLang="en-US" sz="1400" dirty="0"/>
                  <a:t>としたもの</a:t>
                </a:r>
                <a:endParaRPr lang="en-US" altLang="ja-JP" sz="1400" dirty="0"/>
              </a:p>
            </p:txBody>
          </p:sp>
        </mc:Choice>
        <mc:Fallback xmlns="">
          <p:sp>
            <p:nvSpPr>
              <p:cNvPr id="18" name="吹き出し: 角を丸めた四角形 17">
                <a:extLst>
                  <a:ext uri="{FF2B5EF4-FFF2-40B4-BE49-F238E27FC236}">
                    <a16:creationId xmlns:a16="http://schemas.microsoft.com/office/drawing/2014/main" id="{7776C8DC-A6B6-442B-8336-8162DD89755D}"/>
                  </a:ext>
                </a:extLst>
              </p:cNvPr>
              <p:cNvSpPr>
                <a:spLocks noRot="1" noChangeAspect="1" noMove="1" noResize="1" noEditPoints="1" noAdjustHandles="1" noChangeArrowheads="1" noChangeShapeType="1" noTextEdit="1"/>
              </p:cNvSpPr>
              <p:nvPr/>
            </p:nvSpPr>
            <p:spPr>
              <a:xfrm>
                <a:off x="185030" y="2426710"/>
                <a:ext cx="1969180" cy="300253"/>
              </a:xfrm>
              <a:prstGeom prst="wedgeRoundRectCallout">
                <a:avLst>
                  <a:gd name="adj1" fmla="val 30707"/>
                  <a:gd name="adj2" fmla="val 89032"/>
                  <a:gd name="adj3" fmla="val 16667"/>
                </a:avLst>
              </a:prstGeom>
              <a:blipFill>
                <a:blip r:embed="rId8"/>
                <a:stretch>
                  <a:fillRect t="-2899"/>
                </a:stretch>
              </a:blipFill>
              <a:ln>
                <a:noFill/>
              </a:ln>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8210FFEE-07B5-4EE3-9423-70ACFF17F991}"/>
              </a:ext>
            </a:extLst>
          </p:cNvPr>
          <p:cNvSpPr txBox="1"/>
          <p:nvPr/>
        </p:nvSpPr>
        <p:spPr>
          <a:xfrm>
            <a:off x="2696271" y="2381807"/>
            <a:ext cx="3926553" cy="369332"/>
          </a:xfrm>
          <a:prstGeom prst="rect">
            <a:avLst/>
          </a:prstGeom>
          <a:noFill/>
        </p:spPr>
        <p:txBody>
          <a:bodyPr wrap="square" rtlCol="0">
            <a:spAutoFit/>
          </a:bodyPr>
          <a:lstStyle/>
          <a:p>
            <a:pPr algn="ctr"/>
            <a:r>
              <a:rPr lang="en-US" altLang="ja-JP" dirty="0"/>
              <a:t>Random Forest</a:t>
            </a:r>
            <a:r>
              <a:rPr lang="ja-JP" altLang="en-US" dirty="0"/>
              <a:t>で学習したモデルの</a:t>
            </a:r>
            <a:r>
              <a:rPr lang="en-US" altLang="ja-JP" dirty="0"/>
              <a:t>ALE</a:t>
            </a:r>
            <a:endParaRPr kumimoji="1" lang="ja-JP" altLang="en-US" dirty="0"/>
          </a:p>
        </p:txBody>
      </p:sp>
      <mc:AlternateContent xmlns:mc="http://schemas.openxmlformats.org/markup-compatibility/2006">
        <mc:Choice xmlns:a14="http://schemas.microsoft.com/office/drawing/2010/main" Requires="a14">
          <p:sp>
            <p:nvSpPr>
              <p:cNvPr id="17" name="吹き出し: 角を丸めた四角形 16">
                <a:extLst>
                  <a:ext uri="{FF2B5EF4-FFF2-40B4-BE49-F238E27FC236}">
                    <a16:creationId xmlns:a16="http://schemas.microsoft.com/office/drawing/2014/main" id="{62020CBA-4020-4DF6-89F5-E70A301AA52C}"/>
                  </a:ext>
                </a:extLst>
              </p:cNvPr>
              <p:cNvSpPr/>
              <p:nvPr/>
            </p:nvSpPr>
            <p:spPr>
              <a:xfrm>
                <a:off x="2736529" y="4932139"/>
                <a:ext cx="1537342" cy="594204"/>
              </a:xfrm>
              <a:prstGeom prst="wedgeRoundRectCallout">
                <a:avLst>
                  <a:gd name="adj1" fmla="val -42254"/>
                  <a:gd name="adj2" fmla="val -90945"/>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𝑦</m:t>
                    </m:r>
                    <m:r>
                      <a:rPr lang="en-US" altLang="ja-JP" sz="1400" i="1">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1</m:t>
                        </m:r>
                      </m:sub>
                    </m:sSub>
                  </m:oMath>
                </a14:m>
                <a:r>
                  <a:rPr lang="ja-JP" altLang="en-US" sz="1400" dirty="0"/>
                  <a:t>として捉えている</a:t>
                </a:r>
                <a:endParaRPr lang="en-US" altLang="ja-JP" sz="1400" dirty="0"/>
              </a:p>
            </p:txBody>
          </p:sp>
        </mc:Choice>
        <mc:Fallback>
          <p:sp>
            <p:nvSpPr>
              <p:cNvPr id="17" name="吹き出し: 角を丸めた四角形 16">
                <a:extLst>
                  <a:ext uri="{FF2B5EF4-FFF2-40B4-BE49-F238E27FC236}">
                    <a16:creationId xmlns:a16="http://schemas.microsoft.com/office/drawing/2014/main" id="{62020CBA-4020-4DF6-89F5-E70A301AA52C}"/>
                  </a:ext>
                </a:extLst>
              </p:cNvPr>
              <p:cNvSpPr>
                <a:spLocks noRot="1" noChangeAspect="1" noMove="1" noResize="1" noEditPoints="1" noAdjustHandles="1" noChangeArrowheads="1" noChangeShapeType="1" noTextEdit="1"/>
              </p:cNvSpPr>
              <p:nvPr/>
            </p:nvSpPr>
            <p:spPr>
              <a:xfrm>
                <a:off x="2736529" y="4932139"/>
                <a:ext cx="1537342" cy="594204"/>
              </a:xfrm>
              <a:prstGeom prst="wedgeRoundRectCallout">
                <a:avLst>
                  <a:gd name="adj1" fmla="val -42254"/>
                  <a:gd name="adj2" fmla="val -90945"/>
                  <a:gd name="adj3" fmla="val 16667"/>
                </a:avLst>
              </a:prstGeom>
              <a:blipFill>
                <a:blip r:embed="rId9"/>
                <a:stretch>
                  <a:fillRect b="-2878"/>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吹き出し: 角を丸めた四角形 21">
                <a:extLst>
                  <a:ext uri="{FF2B5EF4-FFF2-40B4-BE49-F238E27FC236}">
                    <a16:creationId xmlns:a16="http://schemas.microsoft.com/office/drawing/2014/main" id="{032F438A-D764-4D49-9837-74D77DA39393}"/>
                  </a:ext>
                </a:extLst>
              </p:cNvPr>
              <p:cNvSpPr/>
              <p:nvPr/>
            </p:nvSpPr>
            <p:spPr>
              <a:xfrm>
                <a:off x="6942803" y="5014641"/>
                <a:ext cx="1537342" cy="594204"/>
              </a:xfrm>
              <a:prstGeom prst="wedgeRoundRectCallout">
                <a:avLst>
                  <a:gd name="adj1" fmla="val -42254"/>
                  <a:gd name="adj2" fmla="val -90945"/>
                  <a:gd name="adj3" fmla="val 16667"/>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𝑦</m:t>
                    </m:r>
                    <m:r>
                      <a:rPr lang="en-US" altLang="ja-JP" sz="1400" i="1">
                        <a:latin typeface="Cambria Math" panose="02040503050406030204" pitchFamily="18" charset="0"/>
                        <a:ea typeface="Cambria Math" panose="02040503050406030204" pitchFamily="18" charset="0"/>
                      </a:rPr>
                      <m:t>=</m:t>
                    </m:r>
                    <m:sSubSup>
                      <m:sSubSupPr>
                        <m:ctrlPr>
                          <a:rPr lang="en-US" altLang="ja-JP" sz="1400" i="1">
                            <a:latin typeface="Cambria Math" panose="02040503050406030204" pitchFamily="18" charset="0"/>
                            <a:ea typeface="Cambria Math" panose="02040503050406030204" pitchFamily="18" charset="0"/>
                          </a:rPr>
                        </m:ctrlPr>
                      </m:sSubSupPr>
                      <m:e>
                        <m:r>
                          <a:rPr lang="en-US" altLang="ja-JP" sz="1400" i="1">
                            <a:latin typeface="Cambria Math" panose="02040503050406030204" pitchFamily="18" charset="0"/>
                            <a:ea typeface="Cambria Math" panose="02040503050406030204" pitchFamily="18" charset="0"/>
                          </a:rPr>
                          <m:t>𝑥</m:t>
                        </m:r>
                      </m:e>
                      <m:sub>
                        <m:r>
                          <a:rPr lang="en-US" altLang="ja-JP" sz="1400" b="0" i="1" smtClean="0">
                            <a:latin typeface="Cambria Math" panose="02040503050406030204" pitchFamily="18" charset="0"/>
                            <a:ea typeface="Cambria Math" panose="02040503050406030204" pitchFamily="18" charset="0"/>
                          </a:rPr>
                          <m:t>2</m:t>
                        </m:r>
                      </m:sub>
                      <m:sup>
                        <m:r>
                          <a:rPr lang="en-US" altLang="ja-JP" sz="1400" i="1">
                            <a:latin typeface="Cambria Math" panose="02040503050406030204" pitchFamily="18" charset="0"/>
                            <a:ea typeface="Cambria Math" panose="02040503050406030204" pitchFamily="18" charset="0"/>
                          </a:rPr>
                          <m:t>2</m:t>
                        </m:r>
                      </m:sup>
                    </m:sSubSup>
                  </m:oMath>
                </a14:m>
                <a:r>
                  <a:rPr lang="ja-JP" altLang="en-US" sz="1400" dirty="0"/>
                  <a:t>として捉えている</a:t>
                </a:r>
                <a:endParaRPr lang="en-US" altLang="ja-JP" sz="1400" dirty="0"/>
              </a:p>
            </p:txBody>
          </p:sp>
        </mc:Choice>
        <mc:Fallback>
          <p:sp>
            <p:nvSpPr>
              <p:cNvPr id="22" name="吹き出し: 角を丸めた四角形 21">
                <a:extLst>
                  <a:ext uri="{FF2B5EF4-FFF2-40B4-BE49-F238E27FC236}">
                    <a16:creationId xmlns:a16="http://schemas.microsoft.com/office/drawing/2014/main" id="{032F438A-D764-4D49-9837-74D77DA39393}"/>
                  </a:ext>
                </a:extLst>
              </p:cNvPr>
              <p:cNvSpPr>
                <a:spLocks noRot="1" noChangeAspect="1" noMove="1" noResize="1" noEditPoints="1" noAdjustHandles="1" noChangeArrowheads="1" noChangeShapeType="1" noTextEdit="1"/>
              </p:cNvSpPr>
              <p:nvPr/>
            </p:nvSpPr>
            <p:spPr>
              <a:xfrm>
                <a:off x="6942803" y="5014641"/>
                <a:ext cx="1537342" cy="594204"/>
              </a:xfrm>
              <a:prstGeom prst="wedgeRoundRectCallout">
                <a:avLst>
                  <a:gd name="adj1" fmla="val -42254"/>
                  <a:gd name="adj2" fmla="val -90945"/>
                  <a:gd name="adj3" fmla="val 16667"/>
                </a:avLst>
              </a:prstGeom>
              <a:blipFill>
                <a:blip r:embed="rId10"/>
                <a:stretch>
                  <a:fillRect b="-2920"/>
                </a:stretch>
              </a:blipFill>
              <a:ln>
                <a:noFill/>
              </a:ln>
            </p:spPr>
            <p:txBody>
              <a:bodyPr/>
              <a:lstStyle/>
              <a:p>
                <a:r>
                  <a:rPr lang="ja-JP" altLang="en-US">
                    <a:noFill/>
                  </a:rPr>
                  <a:t> </a:t>
                </a:r>
              </a:p>
            </p:txBody>
          </p:sp>
        </mc:Fallback>
      </mc:AlternateContent>
      <p:sp>
        <p:nvSpPr>
          <p:cNvPr id="16" name="コンテンツ プレースホルダー 1">
            <a:extLst>
              <a:ext uri="{FF2B5EF4-FFF2-40B4-BE49-F238E27FC236}">
                <a16:creationId xmlns:a16="http://schemas.microsoft.com/office/drawing/2014/main" id="{0B994A5C-4ED6-407D-8273-F6A79859EEB3}"/>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Accumulated Local Effects</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B9DC8A8-E51A-4D36-AD4C-43540A244D56}"/>
                  </a:ext>
                </a:extLst>
              </p:cNvPr>
              <p:cNvSpPr txBox="1"/>
              <p:nvPr/>
            </p:nvSpPr>
            <p:spPr>
              <a:xfrm>
                <a:off x="2435111" y="2897310"/>
                <a:ext cx="898639"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dirty="0"/>
                            <m:t>ALE</m:t>
                          </m:r>
                        </m:e>
                        <m:sub>
                          <m:r>
                            <a:rPr lang="en-US" altLang="ja-JP" b="0" i="1" dirty="0" smtClean="0">
                              <a:latin typeface="Cambria Math" panose="02040503050406030204" pitchFamily="18" charset="0"/>
                            </a:rPr>
                            <m:t>1</m:t>
                          </m:r>
                        </m:sub>
                      </m:sSub>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4B9DC8A8-E51A-4D36-AD4C-43540A244D56}"/>
                  </a:ext>
                </a:extLst>
              </p:cNvPr>
              <p:cNvSpPr txBox="1">
                <a:spLocks noRot="1" noChangeAspect="1" noMove="1" noResize="1" noEditPoints="1" noAdjustHandles="1" noChangeArrowheads="1" noChangeShapeType="1" noTextEdit="1"/>
              </p:cNvSpPr>
              <p:nvPr/>
            </p:nvSpPr>
            <p:spPr>
              <a:xfrm>
                <a:off x="2435111" y="2897310"/>
                <a:ext cx="898639"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3BB5553-82D6-4EFD-843F-FA629C98C986}"/>
                  </a:ext>
                </a:extLst>
              </p:cNvPr>
              <p:cNvSpPr txBox="1"/>
              <p:nvPr/>
            </p:nvSpPr>
            <p:spPr>
              <a:xfrm>
                <a:off x="6508574" y="2897310"/>
                <a:ext cx="592617" cy="37118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m:rPr>
                              <m:nor/>
                            </m:rPr>
                            <a:rPr lang="en-US" altLang="ja-JP" b="0" i="0" dirty="0" smtClean="0"/>
                            <m:t>ALE</m:t>
                          </m:r>
                        </m:e>
                        <m:sub>
                          <m:r>
                            <a:rPr lang="en-US" altLang="ja-JP" b="0" i="1" dirty="0" smtClean="0">
                              <a:latin typeface="Cambria Math" panose="02040503050406030204" pitchFamily="18" charset="0"/>
                            </a:rPr>
                            <m:t>2</m:t>
                          </m:r>
                        </m:sub>
                      </m:sSub>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C3BB5553-82D6-4EFD-843F-FA629C98C986}"/>
                  </a:ext>
                </a:extLst>
              </p:cNvPr>
              <p:cNvSpPr txBox="1">
                <a:spLocks noRot="1" noChangeAspect="1" noMove="1" noResize="1" noEditPoints="1" noAdjustHandles="1" noChangeArrowheads="1" noChangeShapeType="1" noTextEdit="1"/>
              </p:cNvSpPr>
              <p:nvPr/>
            </p:nvSpPr>
            <p:spPr>
              <a:xfrm>
                <a:off x="6508574" y="2897310"/>
                <a:ext cx="592617" cy="371185"/>
              </a:xfrm>
              <a:prstGeom prst="rect">
                <a:avLst/>
              </a:prstGeom>
              <a:blipFill>
                <a:blip r:embed="rId12"/>
                <a:stretch>
                  <a:fillRect l="-15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0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注意</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31</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441351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ALE</a:t>
                </a:r>
                <a:r>
                  <a:rPr lang="ja-JP" altLang="en-US" dirty="0"/>
                  <a:t>は相関が強い特徴量が混在していても、その影響を受けずに、対象特徴量と予測値の対応関係を可視化できる。</a:t>
                </a:r>
                <a:endParaRPr lang="en-US" altLang="ja-JP" dirty="0"/>
              </a:p>
              <a:p>
                <a:pPr lvl="1"/>
                <a:r>
                  <a:rPr lang="ja-JP" altLang="en-US" dirty="0"/>
                  <a:t>ただし、自動的に交差項の影響までは考慮できず、あくまで単独の特徴量の影響しか抽出できない</a:t>
                </a:r>
                <a:endParaRPr lang="en-US" altLang="ja-JP" dirty="0"/>
              </a:p>
              <a:p>
                <a:pPr lvl="1"/>
                <a14:m>
                  <m:oMath xmlns:m="http://schemas.openxmlformats.org/officeDocument/2006/math">
                    <m:r>
                      <a:rPr lang="en-US" altLang="ja-JP" sz="2400" i="1" smtClean="0">
                        <a:latin typeface="Cambria Math" panose="02040503050406030204" pitchFamily="18" charset="0"/>
                        <a:ea typeface="Cambria Math" panose="02040503050406030204" pitchFamily="18" charset="0"/>
                      </a:rPr>
                      <m:t>𝑦</m:t>
                    </m:r>
                    <m:r>
                      <a:rPr lang="en-US" altLang="ja-JP" sz="2400" b="0" i="0"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𝑥</m:t>
                            </m:r>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3</m:t>
                            </m:r>
                          </m:sub>
                        </m:sSub>
                      </m:e>
                    </m:d>
                  </m:oMath>
                </a14:m>
                <a:r>
                  <a:rPr lang="ja-JP" altLang="en-US" dirty="0"/>
                  <a:t>のように、変数間独立性を仮定</a:t>
                </a:r>
                <a:endParaRPr lang="en-US" altLang="ja-JP" dirty="0"/>
              </a:p>
              <a:p>
                <a:pPr lvl="2"/>
                <a:r>
                  <a:rPr lang="en-US" altLang="ja-JP" dirty="0"/>
                  <a:t>“</a:t>
                </a:r>
                <a:r>
                  <a:rPr lang="en-US" altLang="ja-JP" b="0" i="0" dirty="0">
                    <a:effectLst/>
                    <a:latin typeface="arial" panose="020B0604020202020204" pitchFamily="34" charset="0"/>
                  </a:rPr>
                  <a:t>Limitations of Interpretable Machine Learning Methods</a:t>
                </a:r>
                <a:r>
                  <a:rPr lang="en-US" altLang="ja-JP" dirty="0"/>
                  <a:t>”(2020)</a:t>
                </a:r>
              </a:p>
              <a:p>
                <a:r>
                  <a:rPr lang="ja-JP" altLang="en-US" dirty="0"/>
                  <a:t>また、</a:t>
                </a:r>
                <a:r>
                  <a:rPr lang="en-US" altLang="ja-JP" dirty="0"/>
                  <a:t>PD</a:t>
                </a:r>
                <a:r>
                  <a:rPr lang="ja-JP" altLang="en-US" dirty="0"/>
                  <a:t>は外挿問題がない場合、相関が強いデータでも対応関係を抽出できる。</a:t>
                </a:r>
                <a:endParaRPr lang="en-US" altLang="ja-JP" dirty="0"/>
              </a:p>
              <a:p>
                <a:pPr lvl="1"/>
                <a:r>
                  <a:rPr lang="ja-JP" altLang="en-US" dirty="0"/>
                  <a:t>ただし、柔軟性の高いブラックボックスモデルの場合は考えにくいため、</a:t>
                </a:r>
                <a:r>
                  <a:rPr lang="en-US" altLang="ja-JP" dirty="0"/>
                  <a:t>ALE</a:t>
                </a:r>
                <a:r>
                  <a:rPr lang="ja-JP" altLang="en-US" dirty="0"/>
                  <a:t>を使うほうが無難かも</a:t>
                </a:r>
                <a:endParaRPr lang="en-US" altLang="ja-JP"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75276"/>
                <a:ext cx="9144000" cy="4413516"/>
              </a:xfrm>
              <a:prstGeom prst="rect">
                <a:avLst/>
              </a:prstGeom>
              <a:blipFill>
                <a:blip r:embed="rId3"/>
                <a:stretch>
                  <a:fillRect l="-1133" t="-1657" r="-667" b="-691"/>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4. Accumulated Local Effects</a:t>
            </a:r>
          </a:p>
        </p:txBody>
      </p:sp>
    </p:spTree>
    <p:extLst>
      <p:ext uri="{BB962C8B-B14F-4D97-AF65-F5344CB8AC3E}">
        <p14:creationId xmlns:p14="http://schemas.microsoft.com/office/powerpoint/2010/main" val="153169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326"/>
            <a:ext cx="8463160" cy="483454"/>
          </a:xfrm>
        </p:spPr>
        <p:txBody>
          <a:bodyPr/>
          <a:lstStyle/>
          <a:p>
            <a:r>
              <a:rPr kumimoji="1" lang="ja-JP" altLang="en-US" dirty="0"/>
              <a:t>適用について</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32</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278094"/>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解釈手法のパッケージも公開されている。</a:t>
            </a:r>
            <a:endParaRPr lang="en-US" altLang="ja-JP" dirty="0"/>
          </a:p>
          <a:p>
            <a:pPr lvl="1"/>
            <a:r>
              <a:rPr lang="en-US" altLang="ja-JP" dirty="0"/>
              <a:t>Python </a:t>
            </a:r>
            <a:r>
              <a:rPr lang="en-US" altLang="ja-JP" dirty="0" err="1"/>
              <a:t>sklearn</a:t>
            </a:r>
            <a:endParaRPr lang="en-US" altLang="ja-JP" dirty="0"/>
          </a:p>
          <a:p>
            <a:pPr lvl="2"/>
            <a:r>
              <a:rPr lang="en-US" altLang="ja-JP" dirty="0"/>
              <a:t>PDP</a:t>
            </a:r>
          </a:p>
          <a:p>
            <a:pPr lvl="1"/>
            <a:r>
              <a:rPr lang="en-US" altLang="ja-JP" dirty="0"/>
              <a:t>Python alibi</a:t>
            </a:r>
            <a:r>
              <a:rPr lang="ja-JP" altLang="en-US" dirty="0"/>
              <a:t>（解釈手法のパッケージ）</a:t>
            </a:r>
            <a:endParaRPr lang="en-US" altLang="ja-JP" dirty="0"/>
          </a:p>
          <a:p>
            <a:pPr lvl="2"/>
            <a:r>
              <a:rPr lang="en-US" altLang="ja-JP" dirty="0"/>
              <a:t>Anchors</a:t>
            </a:r>
            <a:r>
              <a:rPr lang="ja-JP" altLang="en-US" dirty="0" err="1"/>
              <a:t>、</a:t>
            </a:r>
            <a:r>
              <a:rPr lang="en-US" altLang="ja-JP" dirty="0" err="1"/>
              <a:t>Constrastive</a:t>
            </a:r>
            <a:r>
              <a:rPr lang="en-US" altLang="ja-JP" dirty="0"/>
              <a:t> Explanation Method</a:t>
            </a:r>
            <a:r>
              <a:rPr lang="ja-JP" altLang="en-US" dirty="0" err="1"/>
              <a:t>、</a:t>
            </a:r>
            <a:r>
              <a:rPr lang="en-US" altLang="ja-JP" dirty="0"/>
              <a:t>SHAP</a:t>
            </a:r>
            <a:r>
              <a:rPr lang="ja-JP" altLang="en-US" dirty="0" err="1"/>
              <a:t>、</a:t>
            </a:r>
            <a:r>
              <a:rPr lang="en-US" altLang="ja-JP" dirty="0"/>
              <a:t>ALE</a:t>
            </a:r>
            <a:r>
              <a:rPr lang="ja-JP" altLang="en-US" dirty="0"/>
              <a:t>など</a:t>
            </a:r>
            <a:endParaRPr lang="en-US" altLang="ja-JP" dirty="0"/>
          </a:p>
          <a:p>
            <a:pPr lvl="1"/>
            <a:r>
              <a:rPr lang="ja-JP" altLang="en-US" dirty="0"/>
              <a:t>その他</a:t>
            </a:r>
            <a:endParaRPr lang="en-US" altLang="ja-JP" dirty="0"/>
          </a:p>
          <a:p>
            <a:pPr lvl="2"/>
            <a:r>
              <a:rPr lang="en-US" altLang="ja-JP" dirty="0"/>
              <a:t>R </a:t>
            </a:r>
            <a:r>
              <a:rPr lang="en-US" altLang="ja-JP" dirty="0" err="1"/>
              <a:t>iml</a:t>
            </a:r>
            <a:r>
              <a:rPr lang="ja-JP" altLang="en-US" dirty="0" err="1"/>
              <a:t>、</a:t>
            </a:r>
            <a:r>
              <a:rPr lang="en-US" altLang="ja-JP" dirty="0" err="1"/>
              <a:t>Matlab</a:t>
            </a:r>
            <a:r>
              <a:rPr lang="ja-JP" altLang="en-US" dirty="0"/>
              <a:t>などでも標準的にあることが多い</a:t>
            </a:r>
            <a:endParaRPr lang="en-US" altLang="ja-JP" dirty="0"/>
          </a:p>
          <a:p>
            <a:pPr lvl="2"/>
            <a:r>
              <a:rPr lang="ja-JP" altLang="en-US" dirty="0"/>
              <a:t>特に</a:t>
            </a:r>
            <a:r>
              <a:rPr lang="en-US" altLang="ja-JP" dirty="0"/>
              <a:t>PDP</a:t>
            </a:r>
            <a:r>
              <a:rPr lang="ja-JP" altLang="en-US" dirty="0"/>
              <a:t>は統計ソフトウェアでも使用可能なことが多い</a:t>
            </a:r>
            <a:endParaRPr lang="en-US" altLang="ja-JP" dirty="0"/>
          </a:p>
          <a:p>
            <a:r>
              <a:rPr lang="ja-JP" altLang="en-US" dirty="0"/>
              <a:t>教師有り学習なら適用可能、手法によっては画像データ・テキストデータでも適用可能</a:t>
            </a:r>
            <a:endParaRPr lang="en-US" altLang="ja-JP" dirty="0"/>
          </a:p>
        </p:txBody>
      </p:sp>
      <p:sp>
        <p:nvSpPr>
          <p:cNvPr id="37" name="コンテンツ プレースホルダー 1">
            <a:extLst>
              <a:ext uri="{FF2B5EF4-FFF2-40B4-BE49-F238E27FC236}">
                <a16:creationId xmlns:a16="http://schemas.microsoft.com/office/drawing/2014/main" id="{A6D5A6CB-E5D0-417B-8439-E9756452D2C0}"/>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まとめ</a:t>
            </a:r>
            <a:endParaRPr lang="en-US" altLang="ja-JP" sz="1800" b="1" dirty="0">
              <a:solidFill>
                <a:schemeClr val="bg1"/>
              </a:solidFill>
            </a:endParaRPr>
          </a:p>
        </p:txBody>
      </p:sp>
    </p:spTree>
    <p:extLst>
      <p:ext uri="{BB962C8B-B14F-4D97-AF65-F5344CB8AC3E}">
        <p14:creationId xmlns:p14="http://schemas.microsoft.com/office/powerpoint/2010/main" val="2969638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6326"/>
            <a:ext cx="8463160" cy="483454"/>
          </a:xfrm>
        </p:spPr>
        <p:txBody>
          <a:bodyPr/>
          <a:lstStyle/>
          <a:p>
            <a:r>
              <a:rPr lang="ja-JP" altLang="en-US" dirty="0"/>
              <a:t>感想</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33</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47507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解釈手法によって、想定していたよりも有用な情報が得られることを学んだ。</a:t>
            </a:r>
            <a:endParaRPr lang="en-US" altLang="ja-JP" dirty="0"/>
          </a:p>
          <a:p>
            <a:pPr lvl="1"/>
            <a:r>
              <a:rPr lang="ja-JP" altLang="en-US" dirty="0"/>
              <a:t>単に特徴量の重要度を定量的に示すだけでなくて、予測値との対応関係を抽出できることは、モデルに対する理解が進む</a:t>
            </a:r>
            <a:endParaRPr lang="en-US" altLang="ja-JP" dirty="0"/>
          </a:p>
          <a:p>
            <a:pPr lvl="1"/>
            <a:r>
              <a:rPr lang="ja-JP" altLang="en-US" dirty="0"/>
              <a:t>それでもブラックボックスモデルなので、説明レベルには限界があるはず</a:t>
            </a:r>
            <a:endParaRPr lang="en-US" altLang="ja-JP" dirty="0"/>
          </a:p>
          <a:p>
            <a:r>
              <a:rPr lang="ja-JP" altLang="en-US" dirty="0"/>
              <a:t>モデルを使用するシーンで、どのような・どのくらいの説明を要求されるか？を想定して、解釈手法を用意しておくのは価値があると思われる。</a:t>
            </a:r>
            <a:endParaRPr lang="en-US" altLang="ja-JP" dirty="0"/>
          </a:p>
          <a:p>
            <a:pPr lvl="1"/>
            <a:r>
              <a:rPr lang="ja-JP" altLang="en-US" dirty="0"/>
              <a:t>次の</a:t>
            </a:r>
            <a:r>
              <a:rPr lang="en-US" altLang="ja-JP" dirty="0"/>
              <a:t>AI</a:t>
            </a:r>
            <a:r>
              <a:rPr lang="ja-JP" altLang="en-US" dirty="0"/>
              <a:t>の課題の一つは説明性・解釈性</a:t>
            </a:r>
            <a:endParaRPr lang="en-US" altLang="ja-JP" dirty="0"/>
          </a:p>
          <a:p>
            <a:pPr lvl="1"/>
            <a:r>
              <a:rPr lang="ja-JP" altLang="en-US" dirty="0"/>
              <a:t>他にどんな説明性がほしいと思いますか？</a:t>
            </a:r>
            <a:endParaRPr lang="en-US" altLang="ja-JP" dirty="0"/>
          </a:p>
        </p:txBody>
      </p:sp>
      <p:sp>
        <p:nvSpPr>
          <p:cNvPr id="37" name="コンテンツ プレースホルダー 1">
            <a:extLst>
              <a:ext uri="{FF2B5EF4-FFF2-40B4-BE49-F238E27FC236}">
                <a16:creationId xmlns:a16="http://schemas.microsoft.com/office/drawing/2014/main" id="{A6D5A6CB-E5D0-417B-8439-E9756452D2C0}"/>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ja-JP" altLang="en-US" sz="1800" b="1" dirty="0">
                <a:solidFill>
                  <a:schemeClr val="bg1"/>
                </a:solidFill>
              </a:rPr>
              <a:t>まとめ</a:t>
            </a:r>
            <a:endParaRPr lang="en-US" altLang="ja-JP" sz="1800" b="1" dirty="0">
              <a:solidFill>
                <a:schemeClr val="bg1"/>
              </a:solidFill>
            </a:endParaRPr>
          </a:p>
        </p:txBody>
      </p:sp>
    </p:spTree>
    <p:extLst>
      <p:ext uri="{BB962C8B-B14F-4D97-AF65-F5344CB8AC3E}">
        <p14:creationId xmlns:p14="http://schemas.microsoft.com/office/powerpoint/2010/main" val="4112358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34</a:t>
            </a:fld>
            <a:endParaRPr lang="ja-JP" altLang="en-US"/>
          </a:p>
        </p:txBody>
      </p:sp>
    </p:spTree>
    <p:extLst>
      <p:ext uri="{BB962C8B-B14F-4D97-AF65-F5344CB8AC3E}">
        <p14:creationId xmlns:p14="http://schemas.microsoft.com/office/powerpoint/2010/main" val="185314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a:t>
            </a:fld>
            <a:endParaRPr lang="ja-JP" altLang="en-US" dirty="0"/>
          </a:p>
        </p:txBody>
      </p:sp>
      <p:sp>
        <p:nvSpPr>
          <p:cNvPr id="16" name="コンテンツ プレースホルダー 2"/>
          <p:cNvSpPr>
            <a:spLocks noGrp="1"/>
          </p:cNvSpPr>
          <p:nvPr>
            <p:ph sz="quarter" idx="13"/>
          </p:nvPr>
        </p:nvSpPr>
        <p:spPr>
          <a:xfrm>
            <a:off x="0" y="850514"/>
            <a:ext cx="9143999" cy="523220"/>
          </a:xfrm>
        </p:spPr>
        <p:txBody>
          <a:bodyPr/>
          <a:lstStyle/>
          <a:p>
            <a:r>
              <a:rPr lang="en-US" altLang="ja-JP" dirty="0"/>
              <a:t>AI</a:t>
            </a:r>
            <a:r>
              <a:rPr lang="ja-JP" altLang="en-US" dirty="0"/>
              <a:t>エンジニアとしてのスキルを磨く</a:t>
            </a:r>
            <a:endParaRPr lang="en-US" altLang="ja-JP" dirty="0"/>
          </a:p>
        </p:txBody>
      </p:sp>
      <p:sp>
        <p:nvSpPr>
          <p:cNvPr id="6" name="タイトル 5">
            <a:extLst>
              <a:ext uri="{FF2B5EF4-FFF2-40B4-BE49-F238E27FC236}">
                <a16:creationId xmlns:a16="http://schemas.microsoft.com/office/drawing/2014/main" id="{4498D10B-2653-43BB-BC21-72F1DA4CEB1D}"/>
              </a:ext>
            </a:extLst>
          </p:cNvPr>
          <p:cNvSpPr>
            <a:spLocks noGrp="1"/>
          </p:cNvSpPr>
          <p:nvPr>
            <p:ph type="title"/>
          </p:nvPr>
        </p:nvSpPr>
        <p:spPr/>
        <p:txBody>
          <a:bodyPr/>
          <a:lstStyle/>
          <a:p>
            <a:r>
              <a:rPr lang="ja-JP" altLang="en-US" dirty="0"/>
              <a:t>最近</a:t>
            </a:r>
          </a:p>
        </p:txBody>
      </p:sp>
      <p:pic>
        <p:nvPicPr>
          <p:cNvPr id="2" name="図 1">
            <a:extLst>
              <a:ext uri="{FF2B5EF4-FFF2-40B4-BE49-F238E27FC236}">
                <a16:creationId xmlns:a16="http://schemas.microsoft.com/office/drawing/2014/main" id="{A15E6172-77F8-4882-AC2B-1C4C1611A670}"/>
              </a:ext>
            </a:extLst>
          </p:cNvPr>
          <p:cNvPicPr>
            <a:picLocks noChangeAspect="1"/>
          </p:cNvPicPr>
          <p:nvPr/>
        </p:nvPicPr>
        <p:blipFill>
          <a:blip r:embed="rId3"/>
          <a:stretch>
            <a:fillRect/>
          </a:stretch>
        </p:blipFill>
        <p:spPr>
          <a:xfrm>
            <a:off x="1561252" y="1561846"/>
            <a:ext cx="6021493" cy="4516120"/>
          </a:xfrm>
          <a:prstGeom prst="rect">
            <a:avLst/>
          </a:prstGeom>
        </p:spPr>
      </p:pic>
      <p:sp>
        <p:nvSpPr>
          <p:cNvPr id="7" name="吹き出し: 角を丸めた四角形 6">
            <a:extLst>
              <a:ext uri="{FF2B5EF4-FFF2-40B4-BE49-F238E27FC236}">
                <a16:creationId xmlns:a16="http://schemas.microsoft.com/office/drawing/2014/main" id="{68131E07-6C33-45A6-B8F9-CBEC7F21B57F}"/>
              </a:ext>
            </a:extLst>
          </p:cNvPr>
          <p:cNvSpPr/>
          <p:nvPr/>
        </p:nvSpPr>
        <p:spPr>
          <a:xfrm>
            <a:off x="95309" y="2645464"/>
            <a:ext cx="1664739" cy="682127"/>
          </a:xfrm>
          <a:prstGeom prst="wedgeRoundRectCallout">
            <a:avLst>
              <a:gd name="adj1" fmla="val 41349"/>
              <a:gd name="adj2" fmla="val 7239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E</a:t>
            </a:r>
            <a:r>
              <a:rPr lang="ja-JP" altLang="en-US" sz="1600" dirty="0"/>
              <a:t>資格取得、</a:t>
            </a:r>
            <a:endParaRPr lang="en-US" altLang="ja-JP" sz="1600" dirty="0"/>
          </a:p>
          <a:p>
            <a:pPr algn="ctr"/>
            <a:r>
              <a:rPr kumimoji="1" lang="ja-JP" altLang="en-US" sz="1600" dirty="0"/>
              <a:t>画像データ分析</a:t>
            </a:r>
            <a:endParaRPr kumimoji="1" lang="en-US" altLang="ja-JP" sz="1600" dirty="0"/>
          </a:p>
        </p:txBody>
      </p:sp>
      <p:sp>
        <p:nvSpPr>
          <p:cNvPr id="8" name="吹き出し: 角を丸めた四角形 7">
            <a:extLst>
              <a:ext uri="{FF2B5EF4-FFF2-40B4-BE49-F238E27FC236}">
                <a16:creationId xmlns:a16="http://schemas.microsoft.com/office/drawing/2014/main" id="{3CC848FB-A230-498E-A7C8-E229D6299FC9}"/>
              </a:ext>
            </a:extLst>
          </p:cNvPr>
          <p:cNvSpPr/>
          <p:nvPr/>
        </p:nvSpPr>
        <p:spPr>
          <a:xfrm>
            <a:off x="7479260" y="3137779"/>
            <a:ext cx="1664739" cy="682127"/>
          </a:xfrm>
          <a:prstGeom prst="wedgeRoundRectCallout">
            <a:avLst>
              <a:gd name="adj1" fmla="val -43727"/>
              <a:gd name="adj2" fmla="val 8147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データベース管理</a:t>
            </a:r>
            <a:r>
              <a:rPr lang="ja-JP" altLang="en-US" sz="1600" dirty="0"/>
              <a:t>、</a:t>
            </a:r>
            <a:endParaRPr lang="en-US" altLang="ja-JP" sz="1600" dirty="0"/>
          </a:p>
          <a:p>
            <a:pPr algn="ctr"/>
            <a:r>
              <a:rPr kumimoji="1" lang="ja-JP" altLang="en-US" sz="1600" dirty="0"/>
              <a:t>環境構築</a:t>
            </a:r>
            <a:endParaRPr kumimoji="1" lang="en-US" altLang="ja-JP" sz="1600" dirty="0"/>
          </a:p>
        </p:txBody>
      </p:sp>
    </p:spTree>
    <p:extLst>
      <p:ext uri="{BB962C8B-B14F-4D97-AF65-F5344CB8AC3E}">
        <p14:creationId xmlns:p14="http://schemas.microsoft.com/office/powerpoint/2010/main" val="180328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B1E63-95DD-4933-80BC-1324CEF903E8}"/>
              </a:ext>
            </a:extLst>
          </p:cNvPr>
          <p:cNvSpPr>
            <a:spLocks noGrp="1"/>
          </p:cNvSpPr>
          <p:nvPr>
            <p:ph type="ctrTitle"/>
          </p:nvPr>
        </p:nvSpPr>
        <p:spPr/>
        <p:txBody>
          <a:bodyPr/>
          <a:lstStyle/>
          <a:p>
            <a:r>
              <a:rPr kumimoji="1" lang="ja-JP" altLang="en-US" dirty="0"/>
              <a:t>今日の内容</a:t>
            </a:r>
          </a:p>
        </p:txBody>
      </p:sp>
      <p:sp>
        <p:nvSpPr>
          <p:cNvPr id="3" name="スライド番号プレースホルダー 2">
            <a:extLst>
              <a:ext uri="{FF2B5EF4-FFF2-40B4-BE49-F238E27FC236}">
                <a16:creationId xmlns:a16="http://schemas.microsoft.com/office/drawing/2014/main" id="{95FE2731-93EA-434D-8C5B-E420389063D6}"/>
              </a:ext>
            </a:extLst>
          </p:cNvPr>
          <p:cNvSpPr>
            <a:spLocks noGrp="1"/>
          </p:cNvSpPr>
          <p:nvPr>
            <p:ph type="sldNum" sz="quarter" idx="12"/>
          </p:nvPr>
        </p:nvSpPr>
        <p:spPr/>
        <p:txBody>
          <a:bodyPr/>
          <a:lstStyle/>
          <a:p>
            <a:fld id="{A9BE1287-D590-4421-910E-33B99E005C40}" type="slidenum">
              <a:rPr kumimoji="1" lang="ja-JP" altLang="en-US" smtClean="0"/>
              <a:pPr/>
              <a:t>5</a:t>
            </a:fld>
            <a:endParaRPr kumimoji="1" lang="ja-JP" altLang="en-US" dirty="0"/>
          </a:p>
        </p:txBody>
      </p:sp>
      <p:sp>
        <p:nvSpPr>
          <p:cNvPr id="4" name="テキスト プレースホルダー 3">
            <a:extLst>
              <a:ext uri="{FF2B5EF4-FFF2-40B4-BE49-F238E27FC236}">
                <a16:creationId xmlns:a16="http://schemas.microsoft.com/office/drawing/2014/main" id="{C3E97A03-1E9E-4CC6-8613-8EFA4C31A774}"/>
              </a:ext>
            </a:extLst>
          </p:cNvPr>
          <p:cNvSpPr>
            <a:spLocks noGrp="1"/>
          </p:cNvSpPr>
          <p:nvPr>
            <p:ph type="body" sz="quarter" idx="13"/>
          </p:nvPr>
        </p:nvSpPr>
        <p:spPr>
          <a:xfrm>
            <a:off x="277389" y="1841500"/>
            <a:ext cx="6969571" cy="4458939"/>
          </a:xfrm>
        </p:spPr>
        <p:txBody>
          <a:bodyPr>
            <a:normAutofit/>
          </a:bodyPr>
          <a:lstStyle/>
          <a:p>
            <a:r>
              <a:rPr lang="ja-JP" altLang="en-US" dirty="0"/>
              <a:t>機械学習モデルの解釈</a:t>
            </a:r>
            <a:endParaRPr lang="en-US" altLang="ja-JP" dirty="0"/>
          </a:p>
          <a:p>
            <a:r>
              <a:rPr lang="en-US" altLang="ja-JP" dirty="0"/>
              <a:t>Partial Dependence Plot</a:t>
            </a:r>
          </a:p>
          <a:p>
            <a:r>
              <a:rPr lang="en-US" altLang="ja-JP" dirty="0"/>
              <a:t>Marginal Plot</a:t>
            </a:r>
          </a:p>
          <a:p>
            <a:r>
              <a:rPr lang="en-US" altLang="ja-JP" dirty="0"/>
              <a:t>Accumulated Local Effects</a:t>
            </a:r>
          </a:p>
          <a:p>
            <a:endParaRPr lang="en-US" altLang="ja-JP" dirty="0"/>
          </a:p>
        </p:txBody>
      </p:sp>
      <p:sp>
        <p:nvSpPr>
          <p:cNvPr id="12" name="テキスト ボックス 11">
            <a:extLst>
              <a:ext uri="{FF2B5EF4-FFF2-40B4-BE49-F238E27FC236}">
                <a16:creationId xmlns:a16="http://schemas.microsoft.com/office/drawing/2014/main" id="{6E45B50C-389C-4716-B46B-D22217ABE414}"/>
              </a:ext>
            </a:extLst>
          </p:cNvPr>
          <p:cNvSpPr txBox="1"/>
          <p:nvPr/>
        </p:nvSpPr>
        <p:spPr>
          <a:xfrm>
            <a:off x="2027902" y="798229"/>
            <a:ext cx="5088196" cy="461665"/>
          </a:xfrm>
          <a:prstGeom prst="rect">
            <a:avLst/>
          </a:prstGeom>
          <a:noFill/>
        </p:spPr>
        <p:txBody>
          <a:bodyPr wrap="square" rtlCol="0">
            <a:spAutoFit/>
          </a:bodyPr>
          <a:lstStyle/>
          <a:p>
            <a:pPr algn="ctr"/>
            <a:r>
              <a:rPr kumimoji="1" lang="en-US" altLang="ja-JP" sz="2400" dirty="0">
                <a:solidFill>
                  <a:schemeClr val="bg1"/>
                </a:solidFill>
                <a:latin typeface="+mn-ea"/>
                <a:ea typeface="+mn-ea"/>
              </a:rPr>
              <a:t>Accumulated Local Effects</a:t>
            </a:r>
            <a:endParaRPr kumimoji="1" lang="ja-JP" altLang="en-US" sz="2400" b="1" dirty="0">
              <a:solidFill>
                <a:schemeClr val="bg1"/>
              </a:solidFill>
            </a:endParaRPr>
          </a:p>
        </p:txBody>
      </p:sp>
      <p:sp>
        <p:nvSpPr>
          <p:cNvPr id="14" name="テキスト ボックス 13">
            <a:extLst>
              <a:ext uri="{FF2B5EF4-FFF2-40B4-BE49-F238E27FC236}">
                <a16:creationId xmlns:a16="http://schemas.microsoft.com/office/drawing/2014/main" id="{E3F96E49-1464-4DFC-8D1D-2586612D93A1}"/>
              </a:ext>
            </a:extLst>
          </p:cNvPr>
          <p:cNvSpPr txBox="1"/>
          <p:nvPr/>
        </p:nvSpPr>
        <p:spPr>
          <a:xfrm>
            <a:off x="1736696" y="3817522"/>
            <a:ext cx="5670608" cy="461665"/>
          </a:xfrm>
          <a:prstGeom prst="rect">
            <a:avLst/>
          </a:prstGeom>
          <a:noFill/>
        </p:spPr>
        <p:txBody>
          <a:bodyPr wrap="square" rtlCol="0">
            <a:spAutoFit/>
          </a:bodyPr>
          <a:lstStyle/>
          <a:p>
            <a:pPr algn="ctr"/>
            <a:r>
              <a:rPr kumimoji="1" lang="ja-JP" altLang="en-US" sz="2400" dirty="0">
                <a:solidFill>
                  <a:srgbClr val="FFC000"/>
                </a:solidFill>
                <a:latin typeface="+mn-ea"/>
                <a:ea typeface="+mn-ea"/>
              </a:rPr>
              <a:t>特徴量と予測値の対応関係を描画する方法</a:t>
            </a:r>
            <a:endParaRPr kumimoji="1" lang="ja-JP" altLang="en-US" sz="2400" b="1" dirty="0">
              <a:solidFill>
                <a:srgbClr val="FFC000"/>
              </a:solidFill>
            </a:endParaRPr>
          </a:p>
        </p:txBody>
      </p:sp>
    </p:spTree>
    <p:extLst>
      <p:ext uri="{BB962C8B-B14F-4D97-AF65-F5344CB8AC3E}">
        <p14:creationId xmlns:p14="http://schemas.microsoft.com/office/powerpoint/2010/main" val="264808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モデルの複雑さと解釈性</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198823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複雑さ（精度）と解釈性はトレードオフ関係にあることが多い。</a:t>
            </a:r>
            <a:endParaRPr lang="en-US" altLang="ja-JP" dirty="0"/>
          </a:p>
          <a:p>
            <a:r>
              <a:rPr lang="ja-JP" altLang="en-US" dirty="0"/>
              <a:t>データや目的に応じてモデルを選択すべきだが、いずれにせよ高い精度かつ一定の解釈性が要求されることは多い。</a:t>
            </a:r>
            <a:endParaRPr lang="en-US" altLang="ja-JP" dirty="0"/>
          </a:p>
          <a:p>
            <a:pPr lvl="1"/>
            <a:r>
              <a:rPr lang="ja-JP" altLang="en-US" dirty="0"/>
              <a:t>ブラックボックスでも何らかの解釈性がほしいよね～</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機械学習モデルの解釈</a:t>
            </a:r>
            <a:endParaRPr lang="en-US" altLang="ja-JP" sz="1800" b="1" dirty="0">
              <a:solidFill>
                <a:schemeClr val="bg1"/>
              </a:solidFill>
            </a:endParaRPr>
          </a:p>
        </p:txBody>
      </p:sp>
      <p:sp>
        <p:nvSpPr>
          <p:cNvPr id="3" name="正方形/長方形 2">
            <a:extLst>
              <a:ext uri="{FF2B5EF4-FFF2-40B4-BE49-F238E27FC236}">
                <a16:creationId xmlns:a16="http://schemas.microsoft.com/office/drawing/2014/main" id="{D4CBA529-C026-4B7A-9FE7-246ADE8A5299}"/>
              </a:ext>
            </a:extLst>
          </p:cNvPr>
          <p:cNvSpPr/>
          <p:nvPr/>
        </p:nvSpPr>
        <p:spPr>
          <a:xfrm>
            <a:off x="5827124" y="3033305"/>
            <a:ext cx="1783080" cy="7848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0C698A4-D0AE-4EC4-86B9-A57B6B93590D}"/>
              </a:ext>
            </a:extLst>
          </p:cNvPr>
          <p:cNvSpPr/>
          <p:nvPr/>
        </p:nvSpPr>
        <p:spPr>
          <a:xfrm>
            <a:off x="2205446" y="3033305"/>
            <a:ext cx="1783080" cy="7848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49021-50BC-46FD-B01E-5D69038D9CD1}"/>
              </a:ext>
            </a:extLst>
          </p:cNvPr>
          <p:cNvSpPr txBox="1"/>
          <p:nvPr/>
        </p:nvSpPr>
        <p:spPr>
          <a:xfrm>
            <a:off x="6322623" y="4427077"/>
            <a:ext cx="792080" cy="338554"/>
          </a:xfrm>
          <a:prstGeom prst="rect">
            <a:avLst/>
          </a:prstGeom>
          <a:noFill/>
        </p:spPr>
        <p:txBody>
          <a:bodyPr wrap="square" rtlCol="0">
            <a:spAutoFit/>
          </a:bodyPr>
          <a:lstStyle/>
          <a:p>
            <a:pPr algn="ctr"/>
            <a:r>
              <a:rPr kumimoji="1" lang="ja-JP" altLang="en-US" sz="1600" dirty="0">
                <a:solidFill>
                  <a:srgbClr val="FF0000"/>
                </a:solidFill>
              </a:rPr>
              <a:t>高い</a:t>
            </a:r>
            <a:endParaRPr kumimoji="1" lang="en-US" altLang="ja-JP" sz="1600" dirty="0">
              <a:solidFill>
                <a:srgbClr val="FF0000"/>
              </a:solidFill>
            </a:endParaRPr>
          </a:p>
        </p:txBody>
      </p:sp>
      <p:sp>
        <p:nvSpPr>
          <p:cNvPr id="9" name="テキスト ボックス 8">
            <a:extLst>
              <a:ext uri="{FF2B5EF4-FFF2-40B4-BE49-F238E27FC236}">
                <a16:creationId xmlns:a16="http://schemas.microsoft.com/office/drawing/2014/main" id="{3566D309-6031-4790-8772-FCAC8541005B}"/>
              </a:ext>
            </a:extLst>
          </p:cNvPr>
          <p:cNvSpPr txBox="1"/>
          <p:nvPr/>
        </p:nvSpPr>
        <p:spPr>
          <a:xfrm>
            <a:off x="2746666" y="4398861"/>
            <a:ext cx="700640" cy="338554"/>
          </a:xfrm>
          <a:prstGeom prst="rect">
            <a:avLst/>
          </a:prstGeom>
          <a:noFill/>
        </p:spPr>
        <p:txBody>
          <a:bodyPr wrap="square" rtlCol="0">
            <a:spAutoFit/>
          </a:bodyPr>
          <a:lstStyle/>
          <a:p>
            <a:pPr algn="ctr"/>
            <a:r>
              <a:rPr kumimoji="1" lang="ja-JP" altLang="en-US" sz="1600" dirty="0">
                <a:solidFill>
                  <a:schemeClr val="accent1"/>
                </a:solidFill>
              </a:rPr>
              <a:t>低い</a:t>
            </a:r>
            <a:endParaRPr kumimoji="1" lang="en-US" altLang="ja-JP" sz="1600" dirty="0">
              <a:solidFill>
                <a:schemeClr val="accent1"/>
              </a:solidFill>
            </a:endParaRPr>
          </a:p>
        </p:txBody>
      </p:sp>
      <p:sp>
        <p:nvSpPr>
          <p:cNvPr id="10" name="テキスト ボックス 9">
            <a:extLst>
              <a:ext uri="{FF2B5EF4-FFF2-40B4-BE49-F238E27FC236}">
                <a16:creationId xmlns:a16="http://schemas.microsoft.com/office/drawing/2014/main" id="{3910CC93-B10E-4231-B21C-EA781525EEA6}"/>
              </a:ext>
            </a:extLst>
          </p:cNvPr>
          <p:cNvSpPr txBox="1"/>
          <p:nvPr/>
        </p:nvSpPr>
        <p:spPr>
          <a:xfrm>
            <a:off x="1504806" y="3975446"/>
            <a:ext cx="3184360" cy="338554"/>
          </a:xfrm>
          <a:prstGeom prst="rect">
            <a:avLst/>
          </a:prstGeom>
          <a:noFill/>
        </p:spPr>
        <p:txBody>
          <a:bodyPr wrap="square" rtlCol="0">
            <a:spAutoFit/>
          </a:bodyPr>
          <a:lstStyle/>
          <a:p>
            <a:pPr algn="ctr"/>
            <a:r>
              <a:rPr kumimoji="1" lang="ja-JP" altLang="en-US" sz="1600" dirty="0"/>
              <a:t>統計・回帰モデル</a:t>
            </a:r>
          </a:p>
        </p:txBody>
      </p:sp>
      <p:sp>
        <p:nvSpPr>
          <p:cNvPr id="11" name="テキスト ボックス 10">
            <a:extLst>
              <a:ext uri="{FF2B5EF4-FFF2-40B4-BE49-F238E27FC236}">
                <a16:creationId xmlns:a16="http://schemas.microsoft.com/office/drawing/2014/main" id="{26213B1A-8D8D-4966-BB79-A8AAB8203D6A}"/>
              </a:ext>
            </a:extLst>
          </p:cNvPr>
          <p:cNvSpPr txBox="1"/>
          <p:nvPr/>
        </p:nvSpPr>
        <p:spPr>
          <a:xfrm>
            <a:off x="4871014" y="3975446"/>
            <a:ext cx="3695300" cy="338554"/>
          </a:xfrm>
          <a:prstGeom prst="rect">
            <a:avLst/>
          </a:prstGeom>
          <a:noFill/>
        </p:spPr>
        <p:txBody>
          <a:bodyPr wrap="square" rtlCol="0">
            <a:spAutoFit/>
          </a:bodyPr>
          <a:lstStyle/>
          <a:p>
            <a:pPr algn="ctr"/>
            <a:r>
              <a:rPr lang="ja-JP" altLang="en-US" sz="1600" dirty="0"/>
              <a:t>アンサンブルモデル、深層学習、カーネル法</a:t>
            </a:r>
            <a:endParaRPr kumimoji="1" lang="ja-JP" altLang="en-US" sz="1600" dirty="0"/>
          </a:p>
        </p:txBody>
      </p:sp>
      <p:sp>
        <p:nvSpPr>
          <p:cNvPr id="12" name="テキスト ボックス 11">
            <a:extLst>
              <a:ext uri="{FF2B5EF4-FFF2-40B4-BE49-F238E27FC236}">
                <a16:creationId xmlns:a16="http://schemas.microsoft.com/office/drawing/2014/main" id="{753E673E-DC11-431B-9C75-12804010D9E7}"/>
              </a:ext>
            </a:extLst>
          </p:cNvPr>
          <p:cNvSpPr txBox="1"/>
          <p:nvPr/>
        </p:nvSpPr>
        <p:spPr>
          <a:xfrm>
            <a:off x="1984463" y="3268152"/>
            <a:ext cx="2246611" cy="338554"/>
          </a:xfrm>
          <a:prstGeom prst="rect">
            <a:avLst/>
          </a:prstGeom>
          <a:noFill/>
        </p:spPr>
        <p:txBody>
          <a:bodyPr wrap="square" rtlCol="0">
            <a:spAutoFit/>
          </a:bodyPr>
          <a:lstStyle/>
          <a:p>
            <a:pPr algn="ctr"/>
            <a:r>
              <a:rPr kumimoji="1" lang="en-US" altLang="ja-JP" sz="1600" b="1" dirty="0"/>
              <a:t>White-Box</a:t>
            </a:r>
            <a:r>
              <a:rPr kumimoji="1" lang="ja-JP" altLang="en-US" sz="1600" b="1" dirty="0"/>
              <a:t> </a:t>
            </a:r>
            <a:r>
              <a:rPr kumimoji="1" lang="en-US" altLang="ja-JP" sz="1600" b="1" dirty="0"/>
              <a:t>Model</a:t>
            </a:r>
            <a:endParaRPr kumimoji="1" lang="ja-JP" altLang="en-US" sz="1600" b="1" dirty="0"/>
          </a:p>
        </p:txBody>
      </p:sp>
      <p:sp>
        <p:nvSpPr>
          <p:cNvPr id="13" name="テキスト ボックス 12">
            <a:extLst>
              <a:ext uri="{FF2B5EF4-FFF2-40B4-BE49-F238E27FC236}">
                <a16:creationId xmlns:a16="http://schemas.microsoft.com/office/drawing/2014/main" id="{EAD0E913-6736-478E-847E-01372F7E00E6}"/>
              </a:ext>
            </a:extLst>
          </p:cNvPr>
          <p:cNvSpPr txBox="1"/>
          <p:nvPr/>
        </p:nvSpPr>
        <p:spPr>
          <a:xfrm>
            <a:off x="5584573" y="3276869"/>
            <a:ext cx="2246611" cy="338554"/>
          </a:xfrm>
          <a:prstGeom prst="rect">
            <a:avLst/>
          </a:prstGeom>
          <a:noFill/>
        </p:spPr>
        <p:txBody>
          <a:bodyPr wrap="square" rtlCol="0">
            <a:spAutoFit/>
          </a:bodyPr>
          <a:lstStyle/>
          <a:p>
            <a:pPr algn="ctr"/>
            <a:r>
              <a:rPr kumimoji="1" lang="en-US" altLang="ja-JP" sz="1600" b="1" dirty="0">
                <a:solidFill>
                  <a:schemeClr val="bg1"/>
                </a:solidFill>
              </a:rPr>
              <a:t>Black-Box Model</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5184FD2C-A139-42DA-8531-F8E12C07E404}"/>
              </a:ext>
            </a:extLst>
          </p:cNvPr>
          <p:cNvSpPr txBox="1"/>
          <p:nvPr/>
        </p:nvSpPr>
        <p:spPr>
          <a:xfrm>
            <a:off x="541821" y="4427737"/>
            <a:ext cx="875900" cy="342272"/>
          </a:xfrm>
          <a:prstGeom prst="rect">
            <a:avLst/>
          </a:prstGeom>
          <a:noFill/>
        </p:spPr>
        <p:txBody>
          <a:bodyPr wrap="square" rtlCol="0">
            <a:spAutoFit/>
          </a:bodyPr>
          <a:lstStyle/>
          <a:p>
            <a:pPr algn="ctr"/>
            <a:r>
              <a:rPr kumimoji="1" lang="ja-JP" altLang="en-US" sz="1600" dirty="0"/>
              <a:t>複雑さ</a:t>
            </a:r>
          </a:p>
        </p:txBody>
      </p:sp>
      <p:sp>
        <p:nvSpPr>
          <p:cNvPr id="15" name="テキスト ボックス 14">
            <a:extLst>
              <a:ext uri="{FF2B5EF4-FFF2-40B4-BE49-F238E27FC236}">
                <a16:creationId xmlns:a16="http://schemas.microsoft.com/office/drawing/2014/main" id="{B0F6C8D1-6CDF-46C6-B307-229265C0FE33}"/>
              </a:ext>
            </a:extLst>
          </p:cNvPr>
          <p:cNvSpPr txBox="1"/>
          <p:nvPr/>
        </p:nvSpPr>
        <p:spPr>
          <a:xfrm>
            <a:off x="223640" y="4824503"/>
            <a:ext cx="1589919" cy="584775"/>
          </a:xfrm>
          <a:prstGeom prst="rect">
            <a:avLst/>
          </a:prstGeom>
          <a:noFill/>
        </p:spPr>
        <p:txBody>
          <a:bodyPr wrap="square" rtlCol="0">
            <a:spAutoFit/>
          </a:bodyPr>
          <a:lstStyle/>
          <a:p>
            <a:pPr algn="ctr"/>
            <a:r>
              <a:rPr kumimoji="1" lang="ja-JP" altLang="en-US" sz="1600" dirty="0"/>
              <a:t>複雑なデータに対する精度</a:t>
            </a:r>
          </a:p>
        </p:txBody>
      </p:sp>
      <p:sp>
        <p:nvSpPr>
          <p:cNvPr id="16" name="テキスト ボックス 15">
            <a:extLst>
              <a:ext uri="{FF2B5EF4-FFF2-40B4-BE49-F238E27FC236}">
                <a16:creationId xmlns:a16="http://schemas.microsoft.com/office/drawing/2014/main" id="{835EED2E-323D-4D0F-B2E0-F281B27E72DE}"/>
              </a:ext>
            </a:extLst>
          </p:cNvPr>
          <p:cNvSpPr txBox="1"/>
          <p:nvPr/>
        </p:nvSpPr>
        <p:spPr>
          <a:xfrm>
            <a:off x="254638" y="5444913"/>
            <a:ext cx="1450265" cy="338554"/>
          </a:xfrm>
          <a:prstGeom prst="rect">
            <a:avLst/>
          </a:prstGeom>
          <a:noFill/>
        </p:spPr>
        <p:txBody>
          <a:bodyPr wrap="square" rtlCol="0">
            <a:spAutoFit/>
          </a:bodyPr>
          <a:lstStyle/>
          <a:p>
            <a:pPr algn="ctr"/>
            <a:r>
              <a:rPr kumimoji="1" lang="ja-JP" altLang="en-US" sz="1600" dirty="0"/>
              <a:t>解釈の容易さ</a:t>
            </a:r>
          </a:p>
        </p:txBody>
      </p:sp>
      <p:sp>
        <p:nvSpPr>
          <p:cNvPr id="19" name="テキスト ボックス 18">
            <a:extLst>
              <a:ext uri="{FF2B5EF4-FFF2-40B4-BE49-F238E27FC236}">
                <a16:creationId xmlns:a16="http://schemas.microsoft.com/office/drawing/2014/main" id="{B632AB46-9F35-44C4-AD83-C34AE539F5F1}"/>
              </a:ext>
            </a:extLst>
          </p:cNvPr>
          <p:cNvSpPr txBox="1"/>
          <p:nvPr/>
        </p:nvSpPr>
        <p:spPr>
          <a:xfrm>
            <a:off x="2772096" y="4937733"/>
            <a:ext cx="649779" cy="338554"/>
          </a:xfrm>
          <a:prstGeom prst="rect">
            <a:avLst/>
          </a:prstGeom>
          <a:noFill/>
        </p:spPr>
        <p:txBody>
          <a:bodyPr wrap="square" rtlCol="0">
            <a:spAutoFit/>
          </a:bodyPr>
          <a:lstStyle/>
          <a:p>
            <a:pPr algn="ctr"/>
            <a:r>
              <a:rPr kumimoji="1" lang="ja-JP" altLang="en-US" sz="1600" dirty="0">
                <a:solidFill>
                  <a:schemeClr val="accent1"/>
                </a:solidFill>
              </a:rPr>
              <a:t>悪い</a:t>
            </a:r>
            <a:endParaRPr kumimoji="1" lang="en-US" altLang="ja-JP" sz="1600" dirty="0">
              <a:solidFill>
                <a:schemeClr val="accent1"/>
              </a:solidFill>
            </a:endParaRPr>
          </a:p>
        </p:txBody>
      </p:sp>
      <p:sp>
        <p:nvSpPr>
          <p:cNvPr id="20" name="テキスト ボックス 19">
            <a:extLst>
              <a:ext uri="{FF2B5EF4-FFF2-40B4-BE49-F238E27FC236}">
                <a16:creationId xmlns:a16="http://schemas.microsoft.com/office/drawing/2014/main" id="{2A7AC937-002F-4428-B46F-0C45FE05119D}"/>
              </a:ext>
            </a:extLst>
          </p:cNvPr>
          <p:cNvSpPr txBox="1"/>
          <p:nvPr/>
        </p:nvSpPr>
        <p:spPr>
          <a:xfrm>
            <a:off x="2782880" y="5444913"/>
            <a:ext cx="649779" cy="338554"/>
          </a:xfrm>
          <a:prstGeom prst="rect">
            <a:avLst/>
          </a:prstGeom>
          <a:noFill/>
        </p:spPr>
        <p:txBody>
          <a:bodyPr wrap="square" rtlCol="0">
            <a:spAutoFit/>
          </a:bodyPr>
          <a:lstStyle/>
          <a:p>
            <a:pPr algn="ctr"/>
            <a:r>
              <a:rPr kumimoji="1" lang="ja-JP" altLang="en-US" sz="1600" dirty="0">
                <a:solidFill>
                  <a:srgbClr val="FF0000"/>
                </a:solidFill>
              </a:rPr>
              <a:t>高い</a:t>
            </a:r>
            <a:endParaRPr kumimoji="1" lang="en-US" altLang="ja-JP" sz="1600" dirty="0">
              <a:solidFill>
                <a:srgbClr val="FF0000"/>
              </a:solidFill>
            </a:endParaRPr>
          </a:p>
        </p:txBody>
      </p:sp>
      <p:sp>
        <p:nvSpPr>
          <p:cNvPr id="22" name="テキスト ボックス 21">
            <a:extLst>
              <a:ext uri="{FF2B5EF4-FFF2-40B4-BE49-F238E27FC236}">
                <a16:creationId xmlns:a16="http://schemas.microsoft.com/office/drawing/2014/main" id="{D058A5CD-BE23-4F9F-AC82-8457E5694D30}"/>
              </a:ext>
            </a:extLst>
          </p:cNvPr>
          <p:cNvSpPr txBox="1"/>
          <p:nvPr/>
        </p:nvSpPr>
        <p:spPr>
          <a:xfrm>
            <a:off x="6393773" y="4937733"/>
            <a:ext cx="649779" cy="338554"/>
          </a:xfrm>
          <a:prstGeom prst="rect">
            <a:avLst/>
          </a:prstGeom>
          <a:noFill/>
        </p:spPr>
        <p:txBody>
          <a:bodyPr wrap="square" rtlCol="0">
            <a:spAutoFit/>
          </a:bodyPr>
          <a:lstStyle/>
          <a:p>
            <a:pPr algn="ctr"/>
            <a:r>
              <a:rPr kumimoji="1" lang="ja-JP" altLang="en-US" sz="1600" dirty="0">
                <a:solidFill>
                  <a:srgbClr val="FF0000"/>
                </a:solidFill>
              </a:rPr>
              <a:t>良い</a:t>
            </a:r>
            <a:endParaRPr kumimoji="1" lang="en-US" altLang="ja-JP" sz="1600" dirty="0">
              <a:solidFill>
                <a:srgbClr val="FF0000"/>
              </a:solidFill>
            </a:endParaRPr>
          </a:p>
        </p:txBody>
      </p:sp>
      <p:sp>
        <p:nvSpPr>
          <p:cNvPr id="23" name="テキスト ボックス 22">
            <a:extLst>
              <a:ext uri="{FF2B5EF4-FFF2-40B4-BE49-F238E27FC236}">
                <a16:creationId xmlns:a16="http://schemas.microsoft.com/office/drawing/2014/main" id="{4EE6E62C-8E3D-4C04-B8F2-C508B180E859}"/>
              </a:ext>
            </a:extLst>
          </p:cNvPr>
          <p:cNvSpPr txBox="1"/>
          <p:nvPr/>
        </p:nvSpPr>
        <p:spPr>
          <a:xfrm>
            <a:off x="6393772" y="5444913"/>
            <a:ext cx="649779" cy="338554"/>
          </a:xfrm>
          <a:prstGeom prst="rect">
            <a:avLst/>
          </a:prstGeom>
          <a:noFill/>
        </p:spPr>
        <p:txBody>
          <a:bodyPr wrap="square" rtlCol="0">
            <a:spAutoFit/>
          </a:bodyPr>
          <a:lstStyle/>
          <a:p>
            <a:pPr algn="ctr"/>
            <a:r>
              <a:rPr kumimoji="1" lang="ja-JP" altLang="en-US" sz="1600" dirty="0">
                <a:solidFill>
                  <a:schemeClr val="accent1"/>
                </a:solidFill>
              </a:rPr>
              <a:t>低い</a:t>
            </a:r>
            <a:endParaRPr kumimoji="1" lang="en-US" altLang="ja-JP" sz="1600" dirty="0">
              <a:solidFill>
                <a:schemeClr val="accent1"/>
              </a:solidFill>
            </a:endParaRPr>
          </a:p>
        </p:txBody>
      </p:sp>
    </p:spTree>
    <p:extLst>
      <p:ext uri="{BB962C8B-B14F-4D97-AF65-F5344CB8AC3E}">
        <p14:creationId xmlns:p14="http://schemas.microsoft.com/office/powerpoint/2010/main" val="124266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ホワイトボックスモデルの解釈性</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7</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374871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ホワイトボックスモデルは</a:t>
            </a:r>
            <a:r>
              <a:rPr lang="ja-JP" altLang="en-US" dirty="0">
                <a:solidFill>
                  <a:srgbClr val="FF0000"/>
                </a:solidFill>
              </a:rPr>
              <a:t>モデルが直接見える</a:t>
            </a:r>
            <a:endParaRPr lang="en-US" altLang="ja-JP" dirty="0">
              <a:solidFill>
                <a:srgbClr val="FF0000"/>
              </a:solidFill>
            </a:endParaRPr>
          </a:p>
          <a:p>
            <a:r>
              <a:rPr lang="ja-JP" altLang="en-US" dirty="0"/>
              <a:t>入力から出力までの流れから、モデルの挙動や特徴量の効果を解釈しやすい。</a:t>
            </a:r>
            <a:endParaRPr lang="en-US" altLang="ja-JP" dirty="0"/>
          </a:p>
          <a:p>
            <a:r>
              <a:rPr lang="ja-JP" altLang="en-US" dirty="0"/>
              <a:t>一方、解釈方法は各モデルに依存しており、モデル毎に確認する箇所が変わる。</a:t>
            </a:r>
            <a:endParaRPr lang="en-US" altLang="ja-JP" dirty="0"/>
          </a:p>
          <a:p>
            <a:pPr lvl="1"/>
            <a:r>
              <a:rPr lang="ja-JP" altLang="en-US" dirty="0"/>
              <a:t>線型回帰モデル：回帰係数</a:t>
            </a:r>
            <a:endParaRPr lang="en-US" altLang="ja-JP" dirty="0"/>
          </a:p>
          <a:p>
            <a:pPr lvl="1"/>
            <a:r>
              <a:rPr lang="ja-JP" altLang="en-US" dirty="0"/>
              <a:t>決定木：分岐ルール</a:t>
            </a:r>
            <a:endParaRPr lang="en-US" altLang="ja-JP" dirty="0"/>
          </a:p>
          <a:p>
            <a:pPr lvl="1"/>
            <a:r>
              <a:rPr lang="en-US" altLang="ja-JP" dirty="0"/>
              <a:t>Naive Bayes</a:t>
            </a:r>
            <a:r>
              <a:rPr lang="ja-JP" altLang="en-US" dirty="0"/>
              <a:t>：条件付き確率</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機械学習モデルの解釈</a:t>
            </a:r>
            <a:endParaRPr lang="en-US" altLang="ja-JP" sz="1800" b="1" dirty="0">
              <a:solidFill>
                <a:schemeClr val="bg1"/>
              </a:solidFill>
            </a:endParaRPr>
          </a:p>
        </p:txBody>
      </p:sp>
    </p:spTree>
    <p:extLst>
      <p:ext uri="{BB962C8B-B14F-4D97-AF65-F5344CB8AC3E}">
        <p14:creationId xmlns:p14="http://schemas.microsoft.com/office/powerpoint/2010/main" val="321903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ブラックボックスモデルの解釈性</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8</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491826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ブラックボックスモデルは</a:t>
            </a:r>
            <a:r>
              <a:rPr lang="ja-JP" altLang="en-US" dirty="0">
                <a:solidFill>
                  <a:srgbClr val="FF0000"/>
                </a:solidFill>
              </a:rPr>
              <a:t>複雑な操作を複数回重ねる</a:t>
            </a:r>
            <a:r>
              <a:rPr lang="ja-JP" altLang="en-US" dirty="0"/>
              <a:t>ことで、モデル全体の複雑さを高め、データの非線形性や高次モーメントを抽出している。</a:t>
            </a:r>
            <a:endParaRPr lang="en-US" altLang="ja-JP" dirty="0"/>
          </a:p>
          <a:p>
            <a:pPr lvl="1"/>
            <a:r>
              <a:rPr lang="ja-JP" altLang="en-US" dirty="0"/>
              <a:t>アンサンブルモデル：複数のモデルを合算</a:t>
            </a:r>
            <a:endParaRPr lang="en-US" altLang="ja-JP" dirty="0"/>
          </a:p>
          <a:p>
            <a:pPr lvl="1"/>
            <a:r>
              <a:rPr lang="ja-JP" altLang="en-US" dirty="0"/>
              <a:t>深層学習：非線形写像＋線形結合の複数の写像を合成</a:t>
            </a:r>
            <a:endParaRPr lang="en-US" altLang="ja-JP" dirty="0"/>
          </a:p>
          <a:p>
            <a:pPr lvl="1"/>
            <a:r>
              <a:rPr lang="ja-JP" altLang="en-US" dirty="0"/>
              <a:t>カーネル法：データの局所的な傾向が見えやすい高次の特徴空間（ヒルベルト空間）を生成し、その特徴空間へ写像する</a:t>
            </a:r>
            <a:endParaRPr lang="en-US" altLang="ja-JP" dirty="0"/>
          </a:p>
          <a:p>
            <a:r>
              <a:rPr lang="ja-JP" altLang="en-US" dirty="0"/>
              <a:t>モデルパラメータを得て、人間が入力から出力までの流れを確認しても、モデルの挙動や特徴量の効果を解釈しにくい。</a:t>
            </a:r>
            <a:endParaRPr lang="en-US" altLang="ja-JP" dirty="0"/>
          </a:p>
          <a:p>
            <a:pPr lvl="1"/>
            <a:r>
              <a:rPr lang="ja-JP" altLang="en-US" dirty="0"/>
              <a:t>モデル式が合成写像だと、単体の変数の効果が見えにくい</a:t>
            </a:r>
            <a:endParaRPr lang="en-US" altLang="ja-JP" dirty="0"/>
          </a:p>
          <a:p>
            <a:pPr lvl="1"/>
            <a:r>
              <a:rPr lang="ja-JP" altLang="en-US" dirty="0"/>
              <a:t>ディープな専門家は理解できるかもしれないけど、容易でない</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機械学習モデルの解釈</a:t>
            </a:r>
            <a:endParaRPr lang="en-US" altLang="ja-JP" sz="1800" b="1" dirty="0">
              <a:solidFill>
                <a:schemeClr val="bg1"/>
              </a:solidFill>
            </a:endParaRPr>
          </a:p>
        </p:txBody>
      </p:sp>
    </p:spTree>
    <p:extLst>
      <p:ext uri="{BB962C8B-B14F-4D97-AF65-F5344CB8AC3E}">
        <p14:creationId xmlns:p14="http://schemas.microsoft.com/office/powerpoint/2010/main" val="9191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239134"/>
            <a:ext cx="8463160" cy="483454"/>
          </a:xfrm>
        </p:spPr>
        <p:txBody>
          <a:bodyPr/>
          <a:lstStyle/>
          <a:p>
            <a:r>
              <a:rPr kumimoji="1" lang="ja-JP" altLang="en-US" dirty="0"/>
              <a:t>ブラックボックスモデルと解釈の分離</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9</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75276"/>
            <a:ext cx="9144000" cy="229601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モデルとは独立して、説明性を得たい（</a:t>
            </a:r>
            <a:r>
              <a:rPr lang="ja-JP" altLang="en-US" dirty="0">
                <a:solidFill>
                  <a:srgbClr val="FF0000"/>
                </a:solidFill>
              </a:rPr>
              <a:t>モデルとの分離</a:t>
            </a:r>
            <a:r>
              <a:rPr lang="ja-JP" altLang="en-US" dirty="0"/>
              <a:t>）</a:t>
            </a:r>
            <a:endParaRPr lang="en-US" altLang="ja-JP" dirty="0"/>
          </a:p>
          <a:p>
            <a:pPr lvl="1"/>
            <a:r>
              <a:rPr lang="ja-JP" altLang="en-US" dirty="0"/>
              <a:t>後から「なぜモデルはそんな予測したのか？」や「どんな変数が特に重要であったか？」について一定以上解釈したい</a:t>
            </a:r>
            <a:endParaRPr lang="en-US" altLang="ja-JP" dirty="0"/>
          </a:p>
          <a:p>
            <a:pPr lvl="1"/>
            <a:r>
              <a:rPr lang="ja-JP" altLang="en-US" dirty="0"/>
              <a:t>複数のモデルを切り替える可能性も高い、学習の自動化も進む</a:t>
            </a:r>
            <a:endParaRPr lang="en-US" altLang="ja-JP" dirty="0"/>
          </a:p>
          <a:p>
            <a:r>
              <a:rPr lang="ja-JP" altLang="en-US" dirty="0"/>
              <a:t>様々なモデルに適用可能な解釈手法が求められる。</a:t>
            </a:r>
            <a:endParaRPr lang="en-US" altLang="ja-JP" dirty="0"/>
          </a:p>
        </p:txBody>
      </p:sp>
      <p:sp>
        <p:nvSpPr>
          <p:cNvPr id="6" name="コンテンツ プレースホルダー 1">
            <a:extLst>
              <a:ext uri="{FF2B5EF4-FFF2-40B4-BE49-F238E27FC236}">
                <a16:creationId xmlns:a16="http://schemas.microsoft.com/office/drawing/2014/main" id="{CDC97E6A-3F86-4804-B2D3-F561E8020B81}"/>
              </a:ext>
            </a:extLst>
          </p:cNvPr>
          <p:cNvSpPr txBox="1">
            <a:spLocks/>
          </p:cNvSpPr>
          <p:nvPr/>
        </p:nvSpPr>
        <p:spPr>
          <a:xfrm>
            <a:off x="229390" y="-15869"/>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機械学習モデルの解釈</a:t>
            </a:r>
            <a:endParaRPr lang="en-US" altLang="ja-JP" sz="1800" b="1" dirty="0">
              <a:solidFill>
                <a:schemeClr val="bg1"/>
              </a:solidFill>
            </a:endParaRPr>
          </a:p>
        </p:txBody>
      </p:sp>
      <p:pic>
        <p:nvPicPr>
          <p:cNvPr id="3" name="図 2">
            <a:extLst>
              <a:ext uri="{FF2B5EF4-FFF2-40B4-BE49-F238E27FC236}">
                <a16:creationId xmlns:a16="http://schemas.microsoft.com/office/drawing/2014/main" id="{AC0EC43D-A069-4920-8989-507F4CAFBE53}"/>
              </a:ext>
            </a:extLst>
          </p:cNvPr>
          <p:cNvPicPr>
            <a:picLocks noChangeAspect="1"/>
          </p:cNvPicPr>
          <p:nvPr/>
        </p:nvPicPr>
        <p:blipFill>
          <a:blip r:embed="rId3"/>
          <a:stretch>
            <a:fillRect/>
          </a:stretch>
        </p:blipFill>
        <p:spPr>
          <a:xfrm>
            <a:off x="2955456" y="3095664"/>
            <a:ext cx="3107890" cy="3473797"/>
          </a:xfrm>
          <a:prstGeom prst="rect">
            <a:avLst/>
          </a:prstGeom>
        </p:spPr>
      </p:pic>
      <p:sp>
        <p:nvSpPr>
          <p:cNvPr id="7" name="吹き出し: 角を丸めた四角形 6">
            <a:extLst>
              <a:ext uri="{FF2B5EF4-FFF2-40B4-BE49-F238E27FC236}">
                <a16:creationId xmlns:a16="http://schemas.microsoft.com/office/drawing/2014/main" id="{18D893F3-E3A5-4521-ADDE-B02FFADAA04F}"/>
              </a:ext>
            </a:extLst>
          </p:cNvPr>
          <p:cNvSpPr/>
          <p:nvPr/>
        </p:nvSpPr>
        <p:spPr>
          <a:xfrm>
            <a:off x="923265" y="3719627"/>
            <a:ext cx="2010420" cy="491510"/>
          </a:xfrm>
          <a:prstGeom prst="wedgeRoundRectCallout">
            <a:avLst>
              <a:gd name="adj1" fmla="val 74044"/>
              <a:gd name="adj2" fmla="val 1211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解釈手法</a:t>
            </a:r>
            <a:endParaRPr kumimoji="1" lang="en-US" altLang="ja-JP" sz="1600" dirty="0"/>
          </a:p>
        </p:txBody>
      </p:sp>
      <p:sp>
        <p:nvSpPr>
          <p:cNvPr id="8" name="吹き出し: 角を丸めた四角形 7">
            <a:extLst>
              <a:ext uri="{FF2B5EF4-FFF2-40B4-BE49-F238E27FC236}">
                <a16:creationId xmlns:a16="http://schemas.microsoft.com/office/drawing/2014/main" id="{9D8FDF1A-6B02-4A69-8BB4-1DED1C5E2DEE}"/>
              </a:ext>
            </a:extLst>
          </p:cNvPr>
          <p:cNvSpPr/>
          <p:nvPr/>
        </p:nvSpPr>
        <p:spPr>
          <a:xfrm>
            <a:off x="923265" y="4587343"/>
            <a:ext cx="2010420" cy="490437"/>
          </a:xfrm>
          <a:prstGeom prst="wedgeRoundRectCallout">
            <a:avLst>
              <a:gd name="adj1" fmla="val 73066"/>
              <a:gd name="adj2" fmla="val -395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ブラックボックスモデル</a:t>
            </a:r>
            <a:endParaRPr kumimoji="1" lang="en-US" altLang="ja-JP" sz="1600" dirty="0"/>
          </a:p>
        </p:txBody>
      </p:sp>
      <p:sp>
        <p:nvSpPr>
          <p:cNvPr id="9" name="テキスト ボックス 8">
            <a:extLst>
              <a:ext uri="{FF2B5EF4-FFF2-40B4-BE49-F238E27FC236}">
                <a16:creationId xmlns:a16="http://schemas.microsoft.com/office/drawing/2014/main" id="{7FC348AC-16DE-4119-85CB-2518313DA297}"/>
              </a:ext>
            </a:extLst>
          </p:cNvPr>
          <p:cNvSpPr txBox="1"/>
          <p:nvPr/>
        </p:nvSpPr>
        <p:spPr>
          <a:xfrm>
            <a:off x="5693399" y="5791055"/>
            <a:ext cx="3325403" cy="523220"/>
          </a:xfrm>
          <a:prstGeom prst="rect">
            <a:avLst/>
          </a:prstGeom>
          <a:noFill/>
        </p:spPr>
        <p:txBody>
          <a:bodyPr wrap="square" rtlCol="0">
            <a:spAutoFit/>
          </a:bodyPr>
          <a:lstStyle/>
          <a:p>
            <a:pPr algn="ctr"/>
            <a:r>
              <a:rPr lang="en-US" altLang="ja-JP" sz="1400" dirty="0"/>
              <a:t>https://hacarus.github.io/interpretable-ml-book-ja/agnostic.html</a:t>
            </a:r>
            <a:endParaRPr kumimoji="1" lang="ja-JP" altLang="en-US" sz="1400" dirty="0"/>
          </a:p>
        </p:txBody>
      </p:sp>
      <p:sp>
        <p:nvSpPr>
          <p:cNvPr id="11" name="吹き出し: 角を丸めた四角形 10">
            <a:extLst>
              <a:ext uri="{FF2B5EF4-FFF2-40B4-BE49-F238E27FC236}">
                <a16:creationId xmlns:a16="http://schemas.microsoft.com/office/drawing/2014/main" id="{F4321F14-4589-4A45-A255-DA2E50397CA8}"/>
              </a:ext>
            </a:extLst>
          </p:cNvPr>
          <p:cNvSpPr/>
          <p:nvPr/>
        </p:nvSpPr>
        <p:spPr>
          <a:xfrm>
            <a:off x="6350889" y="3743906"/>
            <a:ext cx="2467434" cy="1791963"/>
          </a:xfrm>
          <a:prstGeom prst="wedgeRoundRectCallout">
            <a:avLst>
              <a:gd name="adj1" fmla="val -79273"/>
              <a:gd name="adj2" fmla="val 11244"/>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一方、ホワイトボックスモデルだけで構成することで、透明性を維持しながら性能が高いモデル構築を目指すアプローチもある</a:t>
            </a:r>
            <a:endParaRPr kumimoji="1" lang="en-US" altLang="ja-JP" sz="1600" dirty="0"/>
          </a:p>
        </p:txBody>
      </p:sp>
    </p:spTree>
    <p:extLst>
      <p:ext uri="{BB962C8B-B14F-4D97-AF65-F5344CB8AC3E}">
        <p14:creationId xmlns:p14="http://schemas.microsoft.com/office/powerpoint/2010/main" val="1048710097"/>
      </p:ext>
    </p:extLst>
  </p:cSld>
  <p:clrMapOvr>
    <a:masterClrMapping/>
  </p:clrMapOvr>
</p:sld>
</file>

<file path=ppt/theme/theme1.xml><?xml version="1.0" encoding="utf-8"?>
<a:theme xmlns:a="http://schemas.openxmlformats.org/drawingml/2006/main" name="CoInnovation_PPT_Template_2016_white">
  <a:themeElements>
    <a:clrScheme name="yokogawa2016">
      <a:dk1>
        <a:srgbClr val="000000"/>
      </a:dk1>
      <a:lt1>
        <a:srgbClr val="FFFFFF"/>
      </a:lt1>
      <a:dk2>
        <a:srgbClr val="004F9B"/>
      </a:dk2>
      <a:lt2>
        <a:srgbClr val="6683A7"/>
      </a:lt2>
      <a:accent1>
        <a:srgbClr val="00316C"/>
      </a:accent1>
      <a:accent2>
        <a:srgbClr val="F1BC1A"/>
      </a:accent2>
      <a:accent3>
        <a:srgbClr val="007E65"/>
      </a:accent3>
      <a:accent4>
        <a:srgbClr val="CE4E21"/>
      </a:accent4>
      <a:accent5>
        <a:srgbClr val="7A8E99"/>
      </a:accent5>
      <a:accent6>
        <a:srgbClr val="B7DCFF"/>
      </a:accent6>
      <a:hlink>
        <a:srgbClr val="CCCCCC"/>
      </a:hlink>
      <a:folHlink>
        <a:srgbClr val="A5A5A5"/>
      </a:folHlink>
    </a:clrScheme>
    <a:fontScheme name="横河New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18442</TotalTime>
  <Words>3675</Words>
  <Application>Microsoft Office PowerPoint</Application>
  <PresentationFormat>画面に合わせる (4:3)</PresentationFormat>
  <Paragraphs>513</Paragraphs>
  <Slides>34</Slides>
  <Notes>34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34</vt:i4>
      </vt:variant>
    </vt:vector>
  </HeadingPairs>
  <TitlesOfParts>
    <vt:vector size="44" baseType="lpstr">
      <vt:lpstr>Meiryo UI</vt:lpstr>
      <vt:lpstr>ＭＳ Ｐゴシック</vt:lpstr>
      <vt:lpstr>ＭＳ Ｐ明朝</vt:lpstr>
      <vt:lpstr>游ゴシック</vt:lpstr>
      <vt:lpstr>Arial</vt:lpstr>
      <vt:lpstr>Arial</vt:lpstr>
      <vt:lpstr>Calibri</vt:lpstr>
      <vt:lpstr>Cambria Math</vt:lpstr>
      <vt:lpstr>Wingdings</vt:lpstr>
      <vt:lpstr>CoInnovation_PPT_Template_2016_white</vt:lpstr>
      <vt:lpstr>機械学習モデルの解釈 Accumulated Local Effects</vt:lpstr>
      <vt:lpstr>MMW</vt:lpstr>
      <vt:lpstr>FY21の業務</vt:lpstr>
      <vt:lpstr>最近</vt:lpstr>
      <vt:lpstr>今日の内容</vt:lpstr>
      <vt:lpstr>モデルの複雑さと解釈性</vt:lpstr>
      <vt:lpstr>ホワイトボックスモデルの解釈性</vt:lpstr>
      <vt:lpstr>ブラックボックスモデルの解釈性</vt:lpstr>
      <vt:lpstr>ブラックボックスモデルと解釈の分離</vt:lpstr>
      <vt:lpstr>「説明」の定義や分類</vt:lpstr>
      <vt:lpstr>ブラックボックスモデルに対する解釈手法</vt:lpstr>
      <vt:lpstr>ブラックボックスモデルに対する解釈手法の例</vt:lpstr>
      <vt:lpstr>今回扱う解釈手法</vt:lpstr>
      <vt:lpstr>理論</vt:lpstr>
      <vt:lpstr>イメージ</vt:lpstr>
      <vt:lpstr>定義式</vt:lpstr>
      <vt:lpstr>計算例１</vt:lpstr>
      <vt:lpstr>計算例２</vt:lpstr>
      <vt:lpstr>PDの問題点</vt:lpstr>
      <vt:lpstr>理論</vt:lpstr>
      <vt:lpstr>イメージ</vt:lpstr>
      <vt:lpstr>計算例１</vt:lpstr>
      <vt:lpstr>計算例２</vt:lpstr>
      <vt:lpstr>MPの問題点</vt:lpstr>
      <vt:lpstr>相関の影響</vt:lpstr>
      <vt:lpstr>理論</vt:lpstr>
      <vt:lpstr>イメージ</vt:lpstr>
      <vt:lpstr>相関の影響</vt:lpstr>
      <vt:lpstr>計算例１</vt:lpstr>
      <vt:lpstr>計算例２</vt:lpstr>
      <vt:lpstr>注意</vt:lpstr>
      <vt:lpstr>適用について</vt:lpstr>
      <vt:lpstr>感想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user1</dc:creator>
  <cp:lastModifiedBy>Kumagai, Wataru (Wataru.Kumagai@jp.yokogawa.com)</cp:lastModifiedBy>
  <cp:revision>2233</cp:revision>
  <cp:lastPrinted>2017-02-23T06:52:58Z</cp:lastPrinted>
  <dcterms:created xsi:type="dcterms:W3CDTF">2016-04-08T04:14:09Z</dcterms:created>
  <dcterms:modified xsi:type="dcterms:W3CDTF">2021-08-26T06:59:49Z</dcterms:modified>
</cp:coreProperties>
</file>