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9" r:id="rId2"/>
    <p:sldId id="292" r:id="rId3"/>
    <p:sldId id="322" r:id="rId4"/>
    <p:sldId id="317" r:id="rId5"/>
    <p:sldId id="321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01 26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1F245C5E-D9BA-4B35-937A-E09F1DCD6FAB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12" Type="http://schemas.openxmlformats.org/officeDocument/2006/relationships/image" Target="../media/image35.png"/><Relationship Id="rId17" Type="http://schemas.openxmlformats.org/officeDocument/2006/relationships/image" Target="../media/image44.png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有制約最適化の検証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連携最適化テーマ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実験条件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プレースホルダー 2">
                <a:extLst>
                  <a:ext uri="{FF2B5EF4-FFF2-40B4-BE49-F238E27FC236}">
                    <a16:creationId xmlns:a16="http://schemas.microsoft.com/office/drawing/2014/main" id="{064747C6-D9AC-47D6-95CA-D74503C05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054" y="1160266"/>
                <a:ext cx="11400125" cy="41344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dirty="0"/>
                  <a:t>制約対処法：</a:t>
                </a:r>
                <a:r>
                  <a:rPr lang="en-US" altLang="ja-JP" dirty="0"/>
                  <a:t>Adaptive weighted MOEA/D</a:t>
                </a:r>
              </a:p>
              <a:p>
                <a:pPr lvl="1">
                  <a:defRPr/>
                </a:pPr>
                <a:r>
                  <a:rPr lang="ja-JP" altLang="en-US" dirty="0"/>
                  <a:t>探索点</a:t>
                </a:r>
                <a:r>
                  <a:rPr lang="en-US" altLang="ja-JP" dirty="0"/>
                  <a:t>100</a:t>
                </a:r>
              </a:p>
              <a:p>
                <a:pPr lvl="1">
                  <a:defRPr/>
                </a:pPr>
                <a:r>
                  <a:rPr lang="ja-JP" altLang="en-US" dirty="0"/>
                  <a:t>反復回数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、</a:t>
                </a:r>
                <a:r>
                  <a:rPr lang="en-US" altLang="ja-JP" dirty="0"/>
                  <a:t>500</a:t>
                </a:r>
              </a:p>
              <a:p>
                <a:pPr lvl="1">
                  <a:defRPr/>
                </a:pPr>
                <a:r>
                  <a:rPr lang="ja-JP" altLang="en-US" dirty="0"/>
                  <a:t>他のパラメータは、フルペーパーを参考に設定</a:t>
                </a:r>
                <a:endParaRPr lang="en-US" altLang="ja-JP" dirty="0"/>
              </a:p>
              <a:p>
                <a:pPr>
                  <a:defRPr/>
                </a:pPr>
                <a:r>
                  <a:rPr lang="ja-JP" altLang="en-US" dirty="0"/>
                  <a:t>問題</a:t>
                </a:r>
                <a:endParaRPr lang="en-US" altLang="ja-JP" dirty="0"/>
              </a:p>
              <a:p>
                <a:pPr lvl="1">
                  <a:defRPr/>
                </a:pPr>
                <a:r>
                  <a:rPr lang="ja-JP" altLang="en-US" dirty="0"/>
                  <a:t>目的関数：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ja-JP" dirty="0"/>
              </a:p>
              <a:p>
                <a:pPr lvl="1">
                  <a:defRPr/>
                </a:pPr>
                <a:r>
                  <a:rPr lang="ja-JP" altLang="en-US" dirty="0"/>
                  <a:t>制約関数（</a:t>
                </a:r>
                <a:r>
                  <a:rPr lang="en-US" altLang="ja-JP" dirty="0"/>
                  <a:t>Prob.1</a:t>
                </a:r>
                <a:r>
                  <a:rPr lang="ja-JP" altLang="en-US" dirty="0"/>
                  <a:t>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</a:t>
                </a:r>
                <a:endParaRPr lang="en-US" altLang="ja-JP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lvl="1">
                  <a:defRPr/>
                </a:pPr>
                <a:r>
                  <a:rPr lang="ja-JP" altLang="en-US" dirty="0"/>
                  <a:t>次元数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、</a:t>
                </a:r>
                <a:r>
                  <a:rPr lang="en-US" altLang="ja-JP" dirty="0"/>
                  <a:t>100</a:t>
                </a:r>
              </a:p>
            </p:txBody>
          </p:sp>
        </mc:Choice>
        <mc:Fallback>
          <p:sp>
            <p:nvSpPr>
              <p:cNvPr id="9" name="テキスト プレースホルダー 2">
                <a:extLst>
                  <a:ext uri="{FF2B5EF4-FFF2-40B4-BE49-F238E27FC236}">
                    <a16:creationId xmlns:a16="http://schemas.microsoft.com/office/drawing/2014/main" id="{064747C6-D9AC-47D6-95CA-D74503C0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4" y="1160266"/>
                <a:ext cx="11400125" cy="4134405"/>
              </a:xfrm>
              <a:prstGeom prst="rect">
                <a:avLst/>
              </a:prstGeom>
              <a:blipFill>
                <a:blip r:embed="rId2"/>
                <a:stretch>
                  <a:fillRect l="-749" t="-2209" b="-13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560C5BD5-1532-4087-ACF7-85710DC69F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決定変数空間での目的関数と違反関数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の景観：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次元</a:t>
                </a:r>
                <a:endParaRPr lang="en-US" dirty="0"/>
              </a:p>
            </p:txBody>
          </p:sp>
        </mc:Choice>
        <mc:Fallback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560C5BD5-1532-4087-ACF7-85710DC69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23" t="-17647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/>
              <p:nvPr/>
            </p:nvSpPr>
            <p:spPr>
              <a:xfrm>
                <a:off x="5443615" y="2077384"/>
                <a:ext cx="144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[−2,2]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15" y="2077384"/>
                <a:ext cx="1444762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>
            <a:extLst>
              <a:ext uri="{FF2B5EF4-FFF2-40B4-BE49-F238E27FC236}">
                <a16:creationId xmlns:a16="http://schemas.microsoft.com/office/drawing/2014/main" id="{7A1FE947-DEA3-7CCE-06B6-DF1228EE0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81" y="2524526"/>
            <a:ext cx="3831229" cy="319385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191717D-7D66-F9CF-D2B5-7D02FBCB5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7" y="2459943"/>
            <a:ext cx="3817221" cy="3193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7F15952-F31F-18B5-B2EF-84D1FBA192BF}"/>
                  </a:ext>
                </a:extLst>
              </p:cNvPr>
              <p:cNvSpPr txBox="1"/>
              <p:nvPr/>
            </p:nvSpPr>
            <p:spPr>
              <a:xfrm>
                <a:off x="9400806" y="2077384"/>
                <a:ext cx="144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,2]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7F15952-F31F-18B5-B2EF-84D1FBA1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806" y="2077384"/>
                <a:ext cx="1444762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>
            <a:extLst>
              <a:ext uri="{FF2B5EF4-FFF2-40B4-BE49-F238E27FC236}">
                <a16:creationId xmlns:a16="http://schemas.microsoft.com/office/drawing/2014/main" id="{F11E7B9B-7993-9B40-D222-1B50752A5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5" y="2515561"/>
            <a:ext cx="3817221" cy="3193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A4FF16A-E035-3204-D861-50F2806C9BD7}"/>
                  </a:ext>
                </a:extLst>
              </p:cNvPr>
              <p:cNvSpPr txBox="1"/>
              <p:nvPr/>
            </p:nvSpPr>
            <p:spPr>
              <a:xfrm>
                <a:off x="7444795" y="1501076"/>
                <a:ext cx="195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違反関数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ja-JP" altLang="en-US" dirty="0"/>
                  <a:t>の景観</a:t>
                </a: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A4FF16A-E035-3204-D861-50F2806C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795" y="1501076"/>
                <a:ext cx="1956011" cy="369332"/>
              </a:xfrm>
              <a:prstGeom prst="rect">
                <a:avLst/>
              </a:prstGeom>
              <a:blipFill>
                <a:blip r:embed="rId7"/>
                <a:stretch>
                  <a:fillRect l="-1246" t="-8197" r="-1558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2FE3A09-C98E-1B96-5C1B-E6731E8C98A2}"/>
                  </a:ext>
                </a:extLst>
              </p:cNvPr>
              <p:cNvSpPr txBox="1"/>
              <p:nvPr/>
            </p:nvSpPr>
            <p:spPr>
              <a:xfrm>
                <a:off x="1211227" y="1501076"/>
                <a:ext cx="195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目的関数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の景観</a:t>
                </a: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2FE3A09-C98E-1B96-5C1B-E6731E8C9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27" y="1501076"/>
                <a:ext cx="1956011" cy="369332"/>
              </a:xfrm>
              <a:prstGeom prst="rect">
                <a:avLst/>
              </a:prstGeom>
              <a:blipFill>
                <a:blip r:embed="rId8"/>
                <a:stretch>
                  <a:fillRect l="-1246" t="-8197" r="-935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7023728-A44B-1E90-D074-C5E178B7DE52}"/>
                  </a:ext>
                </a:extLst>
              </p:cNvPr>
              <p:cNvSpPr txBox="1"/>
              <p:nvPr/>
            </p:nvSpPr>
            <p:spPr>
              <a:xfrm>
                <a:off x="1454784" y="2078815"/>
                <a:ext cx="144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[−2,2]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7023728-A44B-1E90-D074-C5E178B7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84" y="2078815"/>
                <a:ext cx="1444762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9AE1B31-1CA8-64A1-8CA7-6AD655BF2A41}"/>
                  </a:ext>
                </a:extLst>
              </p:cNvPr>
              <p:cNvSpPr txBox="1"/>
              <p:nvPr/>
            </p:nvSpPr>
            <p:spPr>
              <a:xfrm>
                <a:off x="501847" y="5401428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9AE1B31-1CA8-64A1-8CA7-6AD655BF2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7" y="5401428"/>
                <a:ext cx="4986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AA2CECC-C9E3-6597-50FC-CB48784459B1}"/>
                  </a:ext>
                </a:extLst>
              </p:cNvPr>
              <p:cNvSpPr txBox="1"/>
              <p:nvPr/>
            </p:nvSpPr>
            <p:spPr>
              <a:xfrm>
                <a:off x="3233674" y="5401428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AA2CECC-C9E3-6597-50FC-CB487844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74" y="5401428"/>
                <a:ext cx="4986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29F339C-7634-5A31-E134-35AA7678384F}"/>
                  </a:ext>
                </a:extLst>
              </p:cNvPr>
              <p:cNvSpPr txBox="1"/>
              <p:nvPr/>
            </p:nvSpPr>
            <p:spPr>
              <a:xfrm>
                <a:off x="187898" y="2637574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29F339C-7634-5A31-E134-35AA7678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8" y="2637574"/>
                <a:ext cx="49860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1C6FBDA-D1D1-BE88-E824-302ECD25C315}"/>
                  </a:ext>
                </a:extLst>
              </p:cNvPr>
              <p:cNvSpPr txBox="1"/>
              <p:nvPr/>
            </p:nvSpPr>
            <p:spPr>
              <a:xfrm>
                <a:off x="187898" y="5238360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1C6FBDA-D1D1-BE88-E824-302ECD25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8" y="5238360"/>
                <a:ext cx="4986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43A6129-4A31-DFA4-C031-43B3F910315F}"/>
                  </a:ext>
                </a:extLst>
              </p:cNvPr>
              <p:cNvSpPr txBox="1"/>
              <p:nvPr/>
            </p:nvSpPr>
            <p:spPr>
              <a:xfrm>
                <a:off x="1870687" y="5410607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43A6129-4A31-DFA4-C031-43B3F910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87" y="5410607"/>
                <a:ext cx="4986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37ABB21-D88A-9BDD-9504-FB4443DBC68E}"/>
                  </a:ext>
                </a:extLst>
              </p:cNvPr>
              <p:cNvSpPr txBox="1"/>
              <p:nvPr/>
            </p:nvSpPr>
            <p:spPr>
              <a:xfrm>
                <a:off x="187898" y="3889617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37ABB21-D88A-9BDD-9504-FB4443DB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8" y="3889617"/>
                <a:ext cx="4986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3AC3667-FCA8-2E02-06A5-7CF015BB5F68}"/>
              </a:ext>
            </a:extLst>
          </p:cNvPr>
          <p:cNvSpPr txBox="1"/>
          <p:nvPr/>
        </p:nvSpPr>
        <p:spPr>
          <a:xfrm>
            <a:off x="1969639" y="2777714"/>
            <a:ext cx="144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トレードオフ領域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プレースホルダー 2">
                <a:extLst>
                  <a:ext uri="{FF2B5EF4-FFF2-40B4-BE49-F238E27FC236}">
                    <a16:creationId xmlns:a16="http://schemas.microsoft.com/office/drawing/2014/main" id="{ACDEE1F2-A540-7B8B-9BBD-9903D28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054" y="878149"/>
                <a:ext cx="11400125" cy="58518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z="2800" dirty="0"/>
                  <a:t>が両方悪い領域と、トレードオフ領域がある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49" name="テキスト プレースホルダー 2">
                <a:extLst>
                  <a:ext uri="{FF2B5EF4-FFF2-40B4-BE49-F238E27FC236}">
                    <a16:creationId xmlns:a16="http://schemas.microsoft.com/office/drawing/2014/main" id="{ACDEE1F2-A540-7B8B-9BBD-9903D284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4" y="878149"/>
                <a:ext cx="11400125" cy="585182"/>
              </a:xfrm>
              <a:prstGeom prst="rect">
                <a:avLst/>
              </a:prstGeom>
              <a:blipFill>
                <a:blip r:embed="rId15"/>
                <a:stretch>
                  <a:fillRect t="-18750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8F8B95DC-C560-7B96-A7C8-FE330DE60591}"/>
                  </a:ext>
                </a:extLst>
              </p:cNvPr>
              <p:cNvSpPr txBox="1"/>
              <p:nvPr/>
            </p:nvSpPr>
            <p:spPr>
              <a:xfrm>
                <a:off x="2582940" y="5410607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8F8B95DC-C560-7B96-A7C8-FE330DE60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40" y="5410607"/>
                <a:ext cx="498603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D49C1DE-5511-18C5-EADC-AAA8D57EBEC9}"/>
                  </a:ext>
                </a:extLst>
              </p:cNvPr>
              <p:cNvSpPr txBox="1"/>
              <p:nvPr/>
            </p:nvSpPr>
            <p:spPr>
              <a:xfrm>
                <a:off x="187898" y="3215246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D49C1DE-5511-18C5-EADC-AAA8D57E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8" y="3215246"/>
                <a:ext cx="49860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0715E9B-C537-741E-1891-CB3AA6E2ED20}"/>
                  </a:ext>
                </a:extLst>
              </p:cNvPr>
              <p:cNvSpPr txBox="1"/>
              <p:nvPr/>
            </p:nvSpPr>
            <p:spPr>
              <a:xfrm>
                <a:off x="1139269" y="5410607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0715E9B-C537-741E-1891-CB3AA6E2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69" y="5410607"/>
                <a:ext cx="49860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ED2D95E-787E-8BB7-35F1-4ACF1A54B1F9}"/>
                  </a:ext>
                </a:extLst>
              </p:cNvPr>
              <p:cNvSpPr txBox="1"/>
              <p:nvPr/>
            </p:nvSpPr>
            <p:spPr>
              <a:xfrm>
                <a:off x="187898" y="4563988"/>
                <a:ext cx="4986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ED2D95E-787E-8BB7-35F1-4ACF1A54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8" y="4563988"/>
                <a:ext cx="49860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5E4A0F2-9DB3-1A69-1D79-280135E70ACA}"/>
              </a:ext>
            </a:extLst>
          </p:cNvPr>
          <p:cNvSpPr/>
          <p:nvPr/>
        </p:nvSpPr>
        <p:spPr>
          <a:xfrm>
            <a:off x="705140" y="4555396"/>
            <a:ext cx="897864" cy="8028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B55E82A-8764-FF15-4F10-B0DF424DB78F}"/>
              </a:ext>
            </a:extLst>
          </p:cNvPr>
          <p:cNvSpPr txBox="1"/>
          <p:nvPr/>
        </p:nvSpPr>
        <p:spPr>
          <a:xfrm>
            <a:off x="1454784" y="4611565"/>
            <a:ext cx="144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両方悪い領域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0B34087D-A2D2-C246-31EC-765A8E95E3DD}"/>
              </a:ext>
            </a:extLst>
          </p:cNvPr>
          <p:cNvSpPr/>
          <p:nvPr/>
        </p:nvSpPr>
        <p:spPr>
          <a:xfrm>
            <a:off x="4694434" y="4575766"/>
            <a:ext cx="897864" cy="8028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4BE26D-9DF4-9A50-76BF-C120476CCB21}"/>
              </a:ext>
            </a:extLst>
          </p:cNvPr>
          <p:cNvSpPr txBox="1"/>
          <p:nvPr/>
        </p:nvSpPr>
        <p:spPr>
          <a:xfrm>
            <a:off x="5466129" y="4628673"/>
            <a:ext cx="144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両方悪い領域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74AA48CD-8989-53C3-7111-8D10FE877657}"/>
              </a:ext>
            </a:extLst>
          </p:cNvPr>
          <p:cNvSpPr/>
          <p:nvPr/>
        </p:nvSpPr>
        <p:spPr>
          <a:xfrm rot="18710592">
            <a:off x="5868586" y="3369108"/>
            <a:ext cx="1183264" cy="720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05A0D9D-B6BD-10AC-C36A-33FCCFA9F5A5}"/>
              </a:ext>
            </a:extLst>
          </p:cNvPr>
          <p:cNvSpPr/>
          <p:nvPr/>
        </p:nvSpPr>
        <p:spPr>
          <a:xfrm rot="18710592">
            <a:off x="1805247" y="3351806"/>
            <a:ext cx="1183264" cy="720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2EA9537-7974-6BF6-1A00-45F193E90B7E}"/>
              </a:ext>
            </a:extLst>
          </p:cNvPr>
          <p:cNvSpPr txBox="1"/>
          <p:nvPr/>
        </p:nvSpPr>
        <p:spPr>
          <a:xfrm>
            <a:off x="6065144" y="2777714"/>
            <a:ext cx="144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トレードオフ領域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6ED4DA-3F64-9872-8EC6-E450EAEC55ED}"/>
              </a:ext>
            </a:extLst>
          </p:cNvPr>
          <p:cNvCxnSpPr/>
          <p:nvPr/>
        </p:nvCxnSpPr>
        <p:spPr>
          <a:xfrm flipV="1">
            <a:off x="2119988" y="3331489"/>
            <a:ext cx="614247" cy="6940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F3215B3-C2EC-1550-30AF-8B60E0EB46EB}"/>
              </a:ext>
            </a:extLst>
          </p:cNvPr>
          <p:cNvCxnSpPr>
            <a:cxnSpLocks/>
          </p:cNvCxnSpPr>
          <p:nvPr/>
        </p:nvCxnSpPr>
        <p:spPr>
          <a:xfrm flipV="1">
            <a:off x="6096000" y="3369134"/>
            <a:ext cx="691525" cy="70427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60DD1FC-34FA-E15B-F03B-5E271F952712}"/>
              </a:ext>
            </a:extLst>
          </p:cNvPr>
          <p:cNvSpPr txBox="1"/>
          <p:nvPr/>
        </p:nvSpPr>
        <p:spPr>
          <a:xfrm>
            <a:off x="2257662" y="3643229"/>
            <a:ext cx="1398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パレートフロンティア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B30E792-0704-67E6-1A0D-275C82EEB6C4}"/>
              </a:ext>
            </a:extLst>
          </p:cNvPr>
          <p:cNvSpPr txBox="1"/>
          <p:nvPr/>
        </p:nvSpPr>
        <p:spPr>
          <a:xfrm>
            <a:off x="6256997" y="3730688"/>
            <a:ext cx="1398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パレートフロンティア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D0BB382-F416-693C-08ED-AB3793BA635E}"/>
              </a:ext>
            </a:extLst>
          </p:cNvPr>
          <p:cNvCxnSpPr>
            <a:cxnSpLocks/>
          </p:cNvCxnSpPr>
          <p:nvPr/>
        </p:nvCxnSpPr>
        <p:spPr>
          <a:xfrm flipV="1">
            <a:off x="8679019" y="3992298"/>
            <a:ext cx="1384028" cy="12926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8A5D3BB-764E-FF43-B3FC-92B8231503BF}"/>
              </a:ext>
            </a:extLst>
          </p:cNvPr>
          <p:cNvSpPr txBox="1"/>
          <p:nvPr/>
        </p:nvSpPr>
        <p:spPr>
          <a:xfrm>
            <a:off x="9211957" y="4740960"/>
            <a:ext cx="1398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パレートフロンティア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F7FC0E37-7A7C-5D6A-3D33-F7AA51191DD1}"/>
              </a:ext>
            </a:extLst>
          </p:cNvPr>
          <p:cNvSpPr/>
          <p:nvPr/>
        </p:nvSpPr>
        <p:spPr>
          <a:xfrm rot="18949826">
            <a:off x="8372385" y="3931160"/>
            <a:ext cx="2304668" cy="1118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4EC5545-3902-32F4-3729-F03082370BD1}"/>
              </a:ext>
            </a:extLst>
          </p:cNvPr>
          <p:cNvSpPr txBox="1"/>
          <p:nvPr/>
        </p:nvSpPr>
        <p:spPr>
          <a:xfrm>
            <a:off x="8609104" y="3171186"/>
            <a:ext cx="144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トレードオフ領域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CE1E0C9-44A3-892E-6712-C3F2D4BE27B8}"/>
              </a:ext>
            </a:extLst>
          </p:cNvPr>
          <p:cNvSpPr/>
          <p:nvPr/>
        </p:nvSpPr>
        <p:spPr>
          <a:xfrm rot="16200000">
            <a:off x="31433" y="3400413"/>
            <a:ext cx="1840130" cy="4698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CC04C6A4-FAD4-9775-E4E6-AACBA0F6D35E}"/>
              </a:ext>
            </a:extLst>
          </p:cNvPr>
          <p:cNvSpPr/>
          <p:nvPr/>
        </p:nvSpPr>
        <p:spPr>
          <a:xfrm rot="16200000">
            <a:off x="4009286" y="3396658"/>
            <a:ext cx="1840130" cy="4698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11D5E166-B9ED-43A7-2C9E-63BD7C4B7BFD}"/>
              </a:ext>
            </a:extLst>
          </p:cNvPr>
          <p:cNvSpPr/>
          <p:nvPr/>
        </p:nvSpPr>
        <p:spPr>
          <a:xfrm rot="10800000">
            <a:off x="5592298" y="4912699"/>
            <a:ext cx="1927471" cy="4698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D6CFFCB-DC0B-BC34-2B2C-1CB7A325E33B}"/>
              </a:ext>
            </a:extLst>
          </p:cNvPr>
          <p:cNvSpPr/>
          <p:nvPr/>
        </p:nvSpPr>
        <p:spPr>
          <a:xfrm rot="10800000">
            <a:off x="1621642" y="4888110"/>
            <a:ext cx="1887029" cy="4698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560C5BD5-1532-4087-ACF7-85710DC69F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空間の解の軌跡：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次元</a:t>
                </a:r>
                <a:endParaRPr lang="en-US" dirty="0"/>
              </a:p>
            </p:txBody>
          </p:sp>
        </mc:Choice>
        <mc:Fallback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560C5BD5-1532-4087-ACF7-85710DC69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23" t="-17647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/>
              <p:nvPr/>
            </p:nvSpPr>
            <p:spPr>
              <a:xfrm>
                <a:off x="2960767" y="1430901"/>
                <a:ext cx="144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67" y="1430901"/>
                <a:ext cx="144476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063E46-76DA-4CBB-B61E-7979CCB47DEE}"/>
              </a:ext>
            </a:extLst>
          </p:cNvPr>
          <p:cNvSpPr txBox="1"/>
          <p:nvPr/>
        </p:nvSpPr>
        <p:spPr>
          <a:xfrm>
            <a:off x="658805" y="5857852"/>
            <a:ext cx="1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等スケールでは、パレートフロンティアを均等に覆うが、異スケールでは、パレートフロンティアの可能解側に徐々に近づく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C31E44-14DB-68E2-EF90-D4738D7DD02E}"/>
                  </a:ext>
                </a:extLst>
              </p:cNvPr>
              <p:cNvSpPr txBox="1"/>
              <p:nvPr/>
            </p:nvSpPr>
            <p:spPr>
              <a:xfrm>
                <a:off x="8508853" y="1430901"/>
                <a:ext cx="144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C31E44-14DB-68E2-EF90-D4738D7DD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853" y="1430901"/>
                <a:ext cx="1444762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6BEE52-93D1-480E-B5ED-D2EC52A1D64B}"/>
              </a:ext>
            </a:extLst>
          </p:cNvPr>
          <p:cNvSpPr txBox="1"/>
          <p:nvPr/>
        </p:nvSpPr>
        <p:spPr>
          <a:xfrm>
            <a:off x="4162566" y="893072"/>
            <a:ext cx="158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反復回数</a:t>
            </a:r>
            <a:r>
              <a:rPr lang="en-US" altLang="ja-JP" dirty="0"/>
              <a:t>200</a:t>
            </a:r>
            <a:endParaRPr lang="ja-JP" altLang="en-US" dirty="0"/>
          </a:p>
        </p:txBody>
      </p:sp>
      <p:pic>
        <p:nvPicPr>
          <p:cNvPr id="18" name="図 17" descr="グラフ, 散布図&#10;&#10;自動的に生成された説明">
            <a:extLst>
              <a:ext uri="{FF2B5EF4-FFF2-40B4-BE49-F238E27FC236}">
                <a16:creationId xmlns:a16="http://schemas.microsoft.com/office/drawing/2014/main" id="{ABB24CFE-1A99-D6A1-4DBF-443100948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9" y="1826161"/>
            <a:ext cx="4054599" cy="4031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10C5E8-0AA8-CF99-075F-F72952C7FCFA}"/>
                  </a:ext>
                </a:extLst>
              </p:cNvPr>
              <p:cNvSpPr txBox="1"/>
              <p:nvPr/>
            </p:nvSpPr>
            <p:spPr>
              <a:xfrm>
                <a:off x="679795" y="852292"/>
                <a:ext cx="3482771" cy="41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/>
                  <a:t>20</a:t>
                </a:r>
                <a:r>
                  <a:rPr lang="ja-JP" altLang="en-US" sz="2000" dirty="0"/>
                  <a:t>回毎に探索点群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を描画</a:t>
                </a: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10C5E8-0AA8-CF99-075F-F72952C7F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95" y="852292"/>
                <a:ext cx="3482771" cy="410112"/>
              </a:xfrm>
              <a:prstGeom prst="rect">
                <a:avLst/>
              </a:prstGeom>
              <a:blipFill>
                <a:blip r:embed="rId6"/>
                <a:stretch>
                  <a:fillRect l="-1926" t="-8955" r="-1751" b="-268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図 34" descr="グラフ&#10;&#10;自動的に生成された説明">
            <a:extLst>
              <a:ext uri="{FF2B5EF4-FFF2-40B4-BE49-F238E27FC236}">
                <a16:creationId xmlns:a16="http://schemas.microsoft.com/office/drawing/2014/main" id="{8B20165E-DC9E-933D-656B-D0C1182A0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8" y="1826161"/>
            <a:ext cx="4031691" cy="403169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9288B71-97DC-AE69-2496-072657B585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098" t="73055" b="21105"/>
          <a:stretch/>
        </p:blipFill>
        <p:spPr>
          <a:xfrm>
            <a:off x="6443799" y="746538"/>
            <a:ext cx="5352620" cy="316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5B026A-B9A6-ED49-B4A8-209E3A5A1D65}"/>
                  </a:ext>
                </a:extLst>
              </p:cNvPr>
              <p:cNvSpPr txBox="1"/>
              <p:nvPr/>
            </p:nvSpPr>
            <p:spPr>
              <a:xfrm>
                <a:off x="6083713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5B026A-B9A6-ED49-B4A8-209E3A5A1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13" y="1045873"/>
                <a:ext cx="99741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FCC7E16-FFFA-CB3E-DD98-330DC78D975C}"/>
                  </a:ext>
                </a:extLst>
              </p:cNvPr>
              <p:cNvSpPr txBox="1"/>
              <p:nvPr/>
            </p:nvSpPr>
            <p:spPr>
              <a:xfrm>
                <a:off x="11194590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FCC7E16-FFFA-CB3E-DD98-330DC78D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590" y="1045873"/>
                <a:ext cx="99741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3F1C810-C9DE-9EBE-0E03-D4254EC6AFE1}"/>
                  </a:ext>
                </a:extLst>
              </p:cNvPr>
              <p:cNvSpPr txBox="1"/>
              <p:nvPr/>
            </p:nvSpPr>
            <p:spPr>
              <a:xfrm>
                <a:off x="6671729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3F1C810-C9DE-9EBE-0E03-D4254EC6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29" y="1045873"/>
                <a:ext cx="99741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5A38581-8478-50B0-4A4E-0F974BE901ED}"/>
                  </a:ext>
                </a:extLst>
              </p:cNvPr>
              <p:cNvSpPr txBox="1"/>
              <p:nvPr/>
            </p:nvSpPr>
            <p:spPr>
              <a:xfrm>
                <a:off x="7250350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5A38581-8478-50B0-4A4E-0F974BE9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50" y="1045873"/>
                <a:ext cx="997410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63EA3C9-0DDA-0591-8073-9AA96AC19109}"/>
                  </a:ext>
                </a:extLst>
              </p:cNvPr>
              <p:cNvSpPr txBox="1"/>
              <p:nvPr/>
            </p:nvSpPr>
            <p:spPr>
              <a:xfrm>
                <a:off x="8472315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63EA3C9-0DDA-0591-8073-9AA96AC19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315" y="1045873"/>
                <a:ext cx="99741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DA422B-B53A-E18C-0815-1ADB77AE697E}"/>
                  </a:ext>
                </a:extLst>
              </p:cNvPr>
              <p:cNvSpPr txBox="1"/>
              <p:nvPr/>
            </p:nvSpPr>
            <p:spPr>
              <a:xfrm>
                <a:off x="10513669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DA422B-B53A-E18C-0815-1ADB77AE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69" y="1045873"/>
                <a:ext cx="997410" cy="307777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467DF49-B4B4-3176-C91F-344198D0DD9E}"/>
                  </a:ext>
                </a:extLst>
              </p:cNvPr>
              <p:cNvSpPr txBox="1"/>
              <p:nvPr/>
            </p:nvSpPr>
            <p:spPr>
              <a:xfrm>
                <a:off x="9735941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467DF49-B4B4-3176-C91F-344198D0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941" y="1045873"/>
                <a:ext cx="997410" cy="30777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560C5BD5-1532-4087-ACF7-85710DC69F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空間の解の軌跡：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次元</a:t>
                </a:r>
                <a:endParaRPr lang="en-US" dirty="0"/>
              </a:p>
            </p:txBody>
          </p:sp>
        </mc:Choice>
        <mc:Fallback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560C5BD5-1532-4087-ACF7-85710DC69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23" t="-17647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/>
              <p:nvPr/>
            </p:nvSpPr>
            <p:spPr>
              <a:xfrm>
                <a:off x="2960767" y="1430901"/>
                <a:ext cx="144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80196D-2537-408C-A8A8-C1263A1F2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67" y="1430901"/>
                <a:ext cx="144476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C31E44-14DB-68E2-EF90-D4738D7DD02E}"/>
                  </a:ext>
                </a:extLst>
              </p:cNvPr>
              <p:cNvSpPr txBox="1"/>
              <p:nvPr/>
            </p:nvSpPr>
            <p:spPr>
              <a:xfrm>
                <a:off x="8508853" y="1430901"/>
                <a:ext cx="144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C31E44-14DB-68E2-EF90-D4738D7DD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853" y="1430901"/>
                <a:ext cx="1444762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10C5E8-0AA8-CF99-075F-F72952C7FCFA}"/>
                  </a:ext>
                </a:extLst>
              </p:cNvPr>
              <p:cNvSpPr txBox="1"/>
              <p:nvPr/>
            </p:nvSpPr>
            <p:spPr>
              <a:xfrm>
                <a:off x="679795" y="852292"/>
                <a:ext cx="3482771" cy="41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/>
                  <a:t>50</a:t>
                </a:r>
                <a:r>
                  <a:rPr lang="ja-JP" altLang="en-US" sz="2000" dirty="0"/>
                  <a:t>回毎に探索点群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を描画</a:t>
                </a: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10C5E8-0AA8-CF99-075F-F72952C7F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95" y="852292"/>
                <a:ext cx="3482771" cy="410112"/>
              </a:xfrm>
              <a:prstGeom prst="rect">
                <a:avLst/>
              </a:prstGeom>
              <a:blipFill>
                <a:blip r:embed="rId5"/>
                <a:stretch>
                  <a:fillRect l="-1926" t="-8955" r="-1751" b="-268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7064F6F1-8E27-421D-A172-DB1D3BB17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72" y="1826162"/>
            <a:ext cx="4031692" cy="40316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79B9DAA-5C87-088F-6A02-9850D5DD1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54" y="1826162"/>
            <a:ext cx="4031692" cy="403169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D5A9BC-9BE2-9195-F82D-BF6615BD8F62}"/>
              </a:ext>
            </a:extLst>
          </p:cNvPr>
          <p:cNvSpPr txBox="1"/>
          <p:nvPr/>
        </p:nvSpPr>
        <p:spPr>
          <a:xfrm>
            <a:off x="4162566" y="893072"/>
            <a:ext cx="158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反復回数</a:t>
            </a:r>
            <a:r>
              <a:rPr lang="en-US" altLang="ja-JP" dirty="0"/>
              <a:t>500</a:t>
            </a:r>
            <a:endParaRPr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6CA08AD3-6B6C-89DD-9D6E-5840A77B41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098" t="73055" b="21105"/>
          <a:stretch/>
        </p:blipFill>
        <p:spPr>
          <a:xfrm>
            <a:off x="6443799" y="746538"/>
            <a:ext cx="5352620" cy="316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FF100E3-F4D1-5969-9890-D5BF1B0DFACD}"/>
                  </a:ext>
                </a:extLst>
              </p:cNvPr>
              <p:cNvSpPr txBox="1"/>
              <p:nvPr/>
            </p:nvSpPr>
            <p:spPr>
              <a:xfrm>
                <a:off x="6083713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FF100E3-F4D1-5969-9890-D5BF1B0DF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13" y="1045873"/>
                <a:ext cx="99741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3FC004F-A0F2-1BAF-6EC9-5EF2133003E4}"/>
                  </a:ext>
                </a:extLst>
              </p:cNvPr>
              <p:cNvSpPr txBox="1"/>
              <p:nvPr/>
            </p:nvSpPr>
            <p:spPr>
              <a:xfrm>
                <a:off x="11194590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3FC004F-A0F2-1BAF-6EC9-5EF21330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590" y="1045873"/>
                <a:ext cx="99741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3AC8A4-1CEB-C2E2-EFBB-19273DBFBBCF}"/>
                  </a:ext>
                </a:extLst>
              </p:cNvPr>
              <p:cNvSpPr txBox="1"/>
              <p:nvPr/>
            </p:nvSpPr>
            <p:spPr>
              <a:xfrm>
                <a:off x="6671729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3AC8A4-1CEB-C2E2-EFBB-19273DBFB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29" y="1045873"/>
                <a:ext cx="99741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F695FA6-FF7C-C47E-69A5-BE2B6BDD2E06}"/>
                  </a:ext>
                </a:extLst>
              </p:cNvPr>
              <p:cNvSpPr txBox="1"/>
              <p:nvPr/>
            </p:nvSpPr>
            <p:spPr>
              <a:xfrm>
                <a:off x="7250350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F695FA6-FF7C-C47E-69A5-BE2B6BDD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50" y="1045873"/>
                <a:ext cx="997410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6518075-553A-5B34-97BA-A948CE1448A0}"/>
                  </a:ext>
                </a:extLst>
              </p:cNvPr>
              <p:cNvSpPr txBox="1"/>
              <p:nvPr/>
            </p:nvSpPr>
            <p:spPr>
              <a:xfrm>
                <a:off x="8472315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6518075-553A-5B34-97BA-A948CE144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315" y="1045873"/>
                <a:ext cx="99741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84A77BE-3E36-AE34-C68C-2F4C49F9D2BF}"/>
                  </a:ext>
                </a:extLst>
              </p:cNvPr>
              <p:cNvSpPr txBox="1"/>
              <p:nvPr/>
            </p:nvSpPr>
            <p:spPr>
              <a:xfrm>
                <a:off x="10513669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84A77BE-3E36-AE34-C68C-2F4C49F9D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69" y="1045873"/>
                <a:ext cx="997410" cy="307777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B4B4EC2-3556-E1B3-CA30-21527C8B5D1B}"/>
                  </a:ext>
                </a:extLst>
              </p:cNvPr>
              <p:cNvSpPr txBox="1"/>
              <p:nvPr/>
            </p:nvSpPr>
            <p:spPr>
              <a:xfrm>
                <a:off x="9735941" y="1045873"/>
                <a:ext cx="997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B4B4EC2-3556-E1B3-CA30-21527C8B5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941" y="1045873"/>
                <a:ext cx="997410" cy="30777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B47A00-5EF3-9E0A-4E23-03D4A0867C4F}"/>
              </a:ext>
            </a:extLst>
          </p:cNvPr>
          <p:cNvSpPr txBox="1"/>
          <p:nvPr/>
        </p:nvSpPr>
        <p:spPr>
          <a:xfrm>
            <a:off x="658805" y="5857852"/>
            <a:ext cx="1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等スケールでは、パレートフロンティアを均等に覆うが、異スケールでは、パレートフロンティアの可能解側に徐々に近づく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889BCED-7EF4-CFBD-E20C-31AA87A65311}"/>
                  </a:ext>
                </a:extLst>
              </p:cNvPr>
              <p:cNvSpPr txBox="1"/>
              <p:nvPr/>
            </p:nvSpPr>
            <p:spPr>
              <a:xfrm>
                <a:off x="3533872" y="2179325"/>
                <a:ext cx="199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/>
                  <a:t>同時に更新中</a:t>
                </a: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889BCED-7EF4-CFBD-E20C-31AA87A65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72" y="2179325"/>
                <a:ext cx="1997351" cy="369332"/>
              </a:xfrm>
              <a:prstGeom prst="rect">
                <a:avLst/>
              </a:prstGeom>
              <a:blipFill>
                <a:blip r:embed="rId16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5E004D5-CE33-BFE3-42DC-C3A788F6FF9F}"/>
                  </a:ext>
                </a:extLst>
              </p:cNvPr>
              <p:cNvSpPr txBox="1"/>
              <p:nvPr/>
            </p:nvSpPr>
            <p:spPr>
              <a:xfrm>
                <a:off x="9120108" y="2881102"/>
                <a:ext cx="1884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/>
                  <a:t>同時に更新中</a:t>
                </a: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5E004D5-CE33-BFE3-42DC-C3A788F6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108" y="2881102"/>
                <a:ext cx="1884355" cy="369332"/>
              </a:xfrm>
              <a:prstGeom prst="rect">
                <a:avLst/>
              </a:prstGeom>
              <a:blipFill>
                <a:blip r:embed="rId17"/>
                <a:stretch>
                  <a:fillRect l="-647" t="-10000" r="-258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35A22C5-4FD3-4644-A0A2-01CB8485049C}"/>
              </a:ext>
            </a:extLst>
          </p:cNvPr>
          <p:cNvSpPr txBox="1"/>
          <p:nvPr/>
        </p:nvSpPr>
        <p:spPr>
          <a:xfrm>
            <a:off x="2517994" y="4305374"/>
            <a:ext cx="178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トレードオフ領域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DB2F353-63D9-2473-59EA-2FEEB2762E67}"/>
              </a:ext>
            </a:extLst>
          </p:cNvPr>
          <p:cNvSpPr txBox="1"/>
          <p:nvPr/>
        </p:nvSpPr>
        <p:spPr>
          <a:xfrm>
            <a:off x="8575348" y="4777886"/>
            <a:ext cx="178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トレードオフ領域</a:t>
            </a:r>
          </a:p>
        </p:txBody>
      </p:sp>
    </p:spTree>
    <p:extLst>
      <p:ext uri="{BB962C8B-B14F-4D97-AF65-F5344CB8AC3E}">
        <p14:creationId xmlns:p14="http://schemas.microsoft.com/office/powerpoint/2010/main" val="110010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2618</TotalTime>
  <Words>361</Words>
  <Application>Microsoft Office PowerPoint</Application>
  <PresentationFormat>ワイド画面</PresentationFormat>
  <Paragraphs>77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游ゴシック</vt:lpstr>
      <vt:lpstr>Arial</vt:lpstr>
      <vt:lpstr>Calibri</vt:lpstr>
      <vt:lpstr>Cambria Math</vt:lpstr>
      <vt:lpstr>Wingdings</vt:lpstr>
      <vt:lpstr>Yokogawa_Template_Standard</vt:lpstr>
      <vt:lpstr>有制約最適化の検証</vt:lpstr>
      <vt:lpstr>実験条件</vt:lpstr>
      <vt:lpstr>決定変数空間での目的関数と違反関数g_1の景観：2次元</vt:lpstr>
      <vt:lpstr>(f,v)空間の解の軌跡：10次元</vt:lpstr>
      <vt:lpstr>(f,v)空間の解の軌跡：100次元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339</cp:revision>
  <dcterms:created xsi:type="dcterms:W3CDTF">2022-01-26T00:23:42Z</dcterms:created>
  <dcterms:modified xsi:type="dcterms:W3CDTF">2022-05-15T17:49:47Z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2022-04-26T11:57:03Z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cf022192-ebb8-40a5-a14c-30240f85818e</vt:lpwstr>
  </property>
  <property fmtid="{D5CDD505-2E9C-101B-9397-08002B2CF9AE}" pid="8" name="MSIP_Label_69b5a962-1a7a-4bf8-819d-07a170110954_ContentBits">
    <vt:lpwstr>2</vt:lpwstr>
  </property>
</Properties>
</file>