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69" r:id="rId2"/>
    <p:sldId id="292" r:id="rId3"/>
    <p:sldId id="320" r:id="rId4"/>
    <p:sldId id="321" r:id="rId5"/>
    <p:sldId id="316" r:id="rId6"/>
    <p:sldId id="318" r:id="rId7"/>
    <p:sldId id="319" r:id="rId8"/>
    <p:sldId id="317" r:id="rId9"/>
    <p:sldId id="334" r:id="rId10"/>
    <p:sldId id="322" r:id="rId11"/>
    <p:sldId id="323" r:id="rId12"/>
    <p:sldId id="332" r:id="rId13"/>
    <p:sldId id="324" r:id="rId14"/>
    <p:sldId id="325" r:id="rId15"/>
    <p:sldId id="294" r:id="rId16"/>
    <p:sldId id="326" r:id="rId17"/>
    <p:sldId id="327" r:id="rId18"/>
    <p:sldId id="328" r:id="rId19"/>
    <p:sldId id="329" r:id="rId20"/>
    <p:sldId id="335" r:id="rId21"/>
    <p:sldId id="330" r:id="rId22"/>
    <p:sldId id="331" r:id="rId23"/>
    <p:sldId id="296" r:id="rId24"/>
    <p:sldId id="313" r:id="rId25"/>
    <p:sldId id="286" r:id="rId26"/>
    <p:sldId id="305" r:id="rId27"/>
    <p:sldId id="333" r:id="rId28"/>
    <p:sldId id="311" r:id="rId29"/>
    <p:sldId id="312" r:id="rId30"/>
    <p:sldId id="302" r:id="rId31"/>
    <p:sldId id="336" r:id="rId32"/>
    <p:sldId id="33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82213" autoAdjust="0"/>
  </p:normalViewPr>
  <p:slideViewPr>
    <p:cSldViewPr snapToGrid="0">
      <p:cViewPr varScale="1">
        <p:scale>
          <a:sx n="104" d="100"/>
          <a:sy n="104" d="100"/>
        </p:scale>
        <p:origin x="120" y="451"/>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36.sv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35.png"/><Relationship Id="rId1" Type="http://schemas.openxmlformats.org/officeDocument/2006/relationships/slideLayout" Target="../slideLayouts/slideLayout5.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7.emf"/><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来年度の共同研究について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717791" y="1832254"/>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4" name="矢印: 下 23">
            <a:extLst>
              <a:ext uri="{FF2B5EF4-FFF2-40B4-BE49-F238E27FC236}">
                <a16:creationId xmlns:a16="http://schemas.microsoft.com/office/drawing/2014/main" id="{F9E2D5EF-D794-4A6B-A495-8E29CEE9FC65}"/>
              </a:ext>
            </a:extLst>
          </p:cNvPr>
          <p:cNvSpPr/>
          <p:nvPr/>
        </p:nvSpPr>
        <p:spPr>
          <a:xfrm>
            <a:off x="9067053" y="3653933"/>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矢印: 下 24">
            <a:extLst>
              <a:ext uri="{FF2B5EF4-FFF2-40B4-BE49-F238E27FC236}">
                <a16:creationId xmlns:a16="http://schemas.microsoft.com/office/drawing/2014/main" id="{445BD3C4-7FFF-410C-ABB8-8D8AFD314BFF}"/>
              </a:ext>
            </a:extLst>
          </p:cNvPr>
          <p:cNvSpPr/>
          <p:nvPr/>
        </p:nvSpPr>
        <p:spPr>
          <a:xfrm>
            <a:off x="4339625" y="3657210"/>
            <a:ext cx="512064" cy="56083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476101" cy="400110"/>
          </a:xfrm>
          <a:prstGeom prst="rect">
            <a:avLst/>
          </a:prstGeom>
          <a:noFill/>
        </p:spPr>
        <p:txBody>
          <a:bodyPr wrap="square" rtlCol="0">
            <a:spAutoFit/>
          </a:bodyPr>
          <a:lstStyle/>
          <a:p>
            <a:r>
              <a:rPr kumimoji="1" lang="ja-JP" altLang="en-US" sz="2000" dirty="0"/>
              <a:t>佐藤君検討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476101" cy="400110"/>
          </a:xfrm>
          <a:prstGeom prst="rect">
            <a:avLst/>
          </a:prstGeom>
          <a:noFill/>
        </p:spPr>
        <p:txBody>
          <a:bodyPr wrap="square" rtlCol="0">
            <a:spAutoFit/>
          </a:bodyPr>
          <a:lstStyle/>
          <a:p>
            <a:r>
              <a:rPr kumimoji="1" lang="ja-JP" altLang="en-US" sz="2000" dirty="0"/>
              <a:t>安田君検討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738527" y="5184377"/>
            <a:ext cx="317039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Tree>
    <p:extLst>
      <p:ext uri="{BB962C8B-B14F-4D97-AF65-F5344CB8AC3E}">
        <p14:creationId xmlns:p14="http://schemas.microsoft.com/office/powerpoint/2010/main" val="54900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有制約における探索戦略に基づき、重みの調整則を考案。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実行可能領域への収束性能と大域的探索性能の向上を確認。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2251285044"/>
              </p:ext>
            </p:extLst>
          </p:nvPr>
        </p:nvGraphicFramePr>
        <p:xfrm>
          <a:off x="3132421" y="1550111"/>
          <a:ext cx="6354917" cy="9144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55085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0587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55085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550859"/>
                <a:ext cx="1135054" cy="338554"/>
              </a:xfrm>
              <a:prstGeom prst="rect">
                <a:avLst/>
              </a:prstGeom>
              <a:blipFill>
                <a:blip r:embed="rId7"/>
                <a:stretch>
                  <a:fillRect t="-5357" r="-1075" b="-21429"/>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89274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Tree>
    <p:extLst>
      <p:ext uri="{BB962C8B-B14F-4D97-AF65-F5344CB8AC3E}">
        <p14:creationId xmlns:p14="http://schemas.microsoft.com/office/powerpoint/2010/main" val="2234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862" y="2776120"/>
            <a:ext cx="942887" cy="307777"/>
          </a:xfrm>
          <a:prstGeom prst="rect">
            <a:avLst/>
          </a:prstGeom>
          <a:noFill/>
        </p:spPr>
        <p:txBody>
          <a:bodyPr wrap="none" rtlCol="0">
            <a:spAutoFit/>
          </a:bodyPr>
          <a:lstStyle/>
          <a:p>
            <a:r>
              <a:rPr kumimoji="1" lang="en-US" altLang="ja-JP" sz="1400" b="1" dirty="0"/>
              <a:t>GA(SBX)</a:t>
            </a:r>
            <a:endParaRPr kumimoji="1" lang="ja-JP" altLang="en-US" sz="14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238551" y="2634847"/>
            <a:ext cx="453970" cy="307777"/>
          </a:xfrm>
          <a:prstGeom prst="rect">
            <a:avLst/>
          </a:prstGeom>
          <a:noFill/>
        </p:spPr>
        <p:txBody>
          <a:bodyPr wrap="none" rtlCol="0">
            <a:spAutoFit/>
          </a:bodyPr>
          <a:lstStyle/>
          <a:p>
            <a:r>
              <a:rPr kumimoji="1" lang="en-US" altLang="ja-JP" sz="1400" b="1" dirty="0"/>
              <a:t>GA</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参照する探索点の選択範囲を、適合度と探索経過に応じて変更</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1268726086"/>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0.029</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37629"/>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387158155"/>
              </p:ext>
            </p:extLst>
          </p:nvPr>
        </p:nvGraphicFramePr>
        <p:xfrm>
          <a:off x="746113" y="2017548"/>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2905751954"/>
              </p:ext>
            </p:extLst>
          </p:nvPr>
        </p:nvGraphicFramePr>
        <p:xfrm>
          <a:off x="746113" y="4330587"/>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Tree>
    <p:extLst>
      <p:ext uri="{BB962C8B-B14F-4D97-AF65-F5344CB8AC3E}">
        <p14:creationId xmlns:p14="http://schemas.microsoft.com/office/powerpoint/2010/main" val="681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177552" y="5311520"/>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044972" y="5298155"/>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34976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626470" y="4480843"/>
            <a:ext cx="415498" cy="369332"/>
          </a:xfrm>
          <a:prstGeom prst="rect">
            <a:avLst/>
          </a:prstGeom>
          <a:noFill/>
        </p:spPr>
        <p:txBody>
          <a:bodyPr wrap="none" rtlCol="0">
            <a:spAutoFit/>
          </a:bodyPr>
          <a:lstStyle/>
          <a:p>
            <a:r>
              <a:rPr kumimoji="1" lang="ja-JP" altLang="en-US" b="1" dirty="0"/>
              <a:t>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772087" y="5102942"/>
            <a:ext cx="6466911"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969803" y="4654286"/>
            <a:ext cx="415498" cy="369332"/>
          </a:xfrm>
          <a:prstGeom prst="rect">
            <a:avLst/>
          </a:prstGeom>
          <a:noFill/>
        </p:spPr>
        <p:txBody>
          <a:bodyPr wrap="none" rtlCol="0">
            <a:spAutoFit/>
          </a:bodyPr>
          <a:lstStyle/>
          <a:p>
            <a:r>
              <a:rPr kumimoji="1" lang="ja-JP" altLang="en-US" b="1" dirty="0"/>
              <a:t>②</a:t>
            </a:r>
          </a:p>
        </p:txBody>
      </p:sp>
    </p:spTree>
    <p:extLst>
      <p:ext uri="{BB962C8B-B14F-4D97-AF65-F5344CB8AC3E}">
        <p14:creationId xmlns:p14="http://schemas.microsoft.com/office/powerpoint/2010/main" val="408370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課題①：アルゴリズムの工夫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565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制約対処法（安田君と要相談、他に考えている課題があるかも）</a:t>
            </a:r>
            <a:endParaRPr lang="en-US" altLang="ja-JP" sz="2800" dirty="0"/>
          </a:p>
          <a:p>
            <a:pPr lvl="1">
              <a:defRPr/>
            </a:pPr>
            <a:r>
              <a:rPr lang="ja-JP" altLang="en-US" sz="2400" dirty="0"/>
              <a:t>違反量における正規化方法の検討</a:t>
            </a:r>
            <a:endParaRPr lang="en-US" altLang="ja-JP" sz="2400" dirty="0"/>
          </a:p>
          <a:p>
            <a:pPr lvl="1">
              <a:defRPr/>
            </a:pPr>
            <a:r>
              <a:rPr lang="ja-JP" altLang="en-US" sz="2400" dirty="0"/>
              <a:t>有制約最適化における探索戦略のブラッシュアップ？</a:t>
            </a:r>
            <a:endParaRPr lang="en-US" altLang="ja-JP" sz="2400" dirty="0"/>
          </a:p>
          <a:p>
            <a:pPr lvl="2">
              <a:spcBef>
                <a:spcPts val="1200"/>
              </a:spcBef>
              <a:buFont typeface="Wingdings" panose="05000000000000000000" pitchFamily="2" charset="2"/>
              <a:buChar char="Ø"/>
              <a:defRPr/>
            </a:pPr>
            <a:r>
              <a:rPr lang="ja-JP" altLang="en-US" sz="2000" dirty="0"/>
              <a:t>大域的探索性能を独立に評価できない？あるいは制約対処単体では効果が少ない？</a:t>
            </a:r>
            <a:endParaRPr lang="en-US" altLang="ja-JP" sz="2000" dirty="0"/>
          </a:p>
          <a:p>
            <a:pPr>
              <a:defRPr/>
            </a:pPr>
            <a:r>
              <a:rPr lang="ja-JP" altLang="en-US" sz="2800" dirty="0"/>
              <a:t>近傍生成</a:t>
            </a:r>
            <a:endParaRPr lang="en-US" altLang="ja-JP" sz="2800" dirty="0"/>
          </a:p>
          <a:p>
            <a:pPr lvl="1">
              <a:defRPr/>
            </a:pPr>
            <a:r>
              <a:rPr lang="en-US" altLang="ja-JP" sz="2400" dirty="0"/>
              <a:t>DE</a:t>
            </a:r>
            <a:r>
              <a:rPr lang="ja-JP" altLang="en-US" sz="2400" dirty="0"/>
              <a:t>と</a:t>
            </a:r>
            <a:r>
              <a:rPr lang="en-US" altLang="ja-JP" sz="2400" dirty="0"/>
              <a:t>GA(SBX)</a:t>
            </a:r>
            <a:r>
              <a:rPr lang="ja-JP" altLang="en-US" sz="2400" dirty="0"/>
              <a:t>以外の性能比較（</a:t>
            </a:r>
            <a:r>
              <a:rPr lang="en-US" altLang="ja-JP" sz="2400" dirty="0"/>
              <a:t>GA</a:t>
            </a:r>
            <a:r>
              <a:rPr lang="ja-JP" altLang="en-US" sz="2400" dirty="0"/>
              <a:t>の</a:t>
            </a:r>
            <a:r>
              <a:rPr lang="en-US" altLang="ja-JP" sz="2400" dirty="0"/>
              <a:t>BLX-α</a:t>
            </a:r>
            <a:r>
              <a:rPr lang="ja-JP" altLang="en-US" sz="2400" dirty="0"/>
              <a:t>との違いは？）</a:t>
            </a:r>
            <a:endParaRPr lang="en-US" altLang="ja-JP" sz="2400" dirty="0"/>
          </a:p>
          <a:p>
            <a:pPr lvl="1">
              <a:defRPr/>
            </a:pPr>
            <a:r>
              <a:rPr lang="ja-JP" altLang="en-US" sz="2400" dirty="0"/>
              <a:t>近傍と制約の関係性の詳細調査</a:t>
            </a:r>
            <a:endParaRPr lang="en-US" altLang="ja-JP" sz="2400" dirty="0"/>
          </a:p>
        </p:txBody>
      </p:sp>
    </p:spTree>
    <p:extLst>
      <p:ext uri="{BB962C8B-B14F-4D97-AF65-F5344CB8AC3E}">
        <p14:creationId xmlns:p14="http://schemas.microsoft.com/office/powerpoint/2010/main" val="2273604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a:off x="7333125" y="4694366"/>
            <a:ext cx="285078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7322591" y="5244124"/>
            <a:ext cx="286131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7325272" y="5814951"/>
            <a:ext cx="285863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1064120" y="5017094"/>
            <a:ext cx="402970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課題①：並列化の工夫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242023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探索点数は計算量に直結するが、アルゴリズム中で冗長な計算ではない。</a:t>
            </a:r>
            <a:endParaRPr lang="en-US" altLang="ja-JP" sz="2400" dirty="0"/>
          </a:p>
          <a:p>
            <a:pPr lvl="1">
              <a:defRPr/>
            </a:pPr>
            <a:r>
              <a:rPr lang="ja-JP" altLang="en-US" sz="2400" dirty="0"/>
              <a:t>解の目的関数値／違反量の評価は、全部の近傍解に対して順番に一つずつ行う</a:t>
            </a:r>
            <a:endParaRPr lang="en-US" altLang="ja-JP" sz="2400" dirty="0"/>
          </a:p>
          <a:p>
            <a:pPr>
              <a:defRPr/>
            </a:pPr>
            <a:r>
              <a:rPr lang="ja-JP" altLang="en-US" sz="2800" dirty="0"/>
              <a:t>高次元で探索点数を増やすことは一般的なので、並列化による同時評価を適用することで計算時間の削減を図る。</a:t>
            </a:r>
            <a:endParaRPr lang="en-US" altLang="ja-JP" sz="2800" dirty="0"/>
          </a:p>
          <a:p>
            <a:pPr lvl="1">
              <a:defRPr/>
            </a:pPr>
            <a:r>
              <a:rPr lang="ja-JP" altLang="en-US" sz="2400" dirty="0"/>
              <a:t>違反量の評価時間が全体において圧倒的に支配的だった</a:t>
            </a:r>
            <a:endParaRPr lang="en-US" altLang="ja-JP" sz="24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2511349" y="3789601"/>
            <a:ext cx="1135247" cy="369332"/>
          </a:xfrm>
          <a:prstGeom prst="rect">
            <a:avLst/>
          </a:prstGeom>
          <a:noFill/>
        </p:spPr>
        <p:txBody>
          <a:bodyPr wrap="none" rtlCol="0">
            <a:spAutoFit/>
          </a:bodyPr>
          <a:lstStyle/>
          <a:p>
            <a:r>
              <a:rPr kumimoji="1" lang="ja-JP" altLang="en-US" b="1"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8098760" y="3795251"/>
            <a:ext cx="1107996" cy="369332"/>
          </a:xfrm>
          <a:prstGeom prst="rect">
            <a:avLst/>
          </a:prstGeom>
          <a:noFill/>
        </p:spPr>
        <p:txBody>
          <a:bodyPr wrap="none" rtlCol="0">
            <a:spAutoFit/>
          </a:bodyPr>
          <a:lstStyle/>
          <a:p>
            <a:r>
              <a:rPr kumimoji="1" lang="ja-JP" altLang="en-US" b="1"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4" name="楕円 3">
            <a:extLst>
              <a:ext uri="{FF2B5EF4-FFF2-40B4-BE49-F238E27FC236}">
                <a16:creationId xmlns:a16="http://schemas.microsoft.com/office/drawing/2014/main" id="{DBB15079-1D45-4D4E-89CA-F647D2413CA3}"/>
              </a:ext>
            </a:extLst>
          </p:cNvPr>
          <p:cNvSpPr/>
          <p:nvPr/>
        </p:nvSpPr>
        <p:spPr>
          <a:xfrm>
            <a:off x="1452285"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7B30C3E-792E-4451-824E-9764F1306B65}"/>
              </a:ext>
            </a:extLst>
          </p:cNvPr>
          <p:cNvSpPr/>
          <p:nvPr/>
        </p:nvSpPr>
        <p:spPr>
          <a:xfrm>
            <a:off x="2026026" y="4912659"/>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3E3C2C4-401E-4F52-A756-38603ECB3BEF}"/>
              </a:ext>
            </a:extLst>
          </p:cNvPr>
          <p:cNvSpPr/>
          <p:nvPr/>
        </p:nvSpPr>
        <p:spPr>
          <a:xfrm>
            <a:off x="26356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553657CE-3AAE-4F07-8FDE-A8C28C348746}"/>
              </a:ext>
            </a:extLst>
          </p:cNvPr>
          <p:cNvSpPr/>
          <p:nvPr/>
        </p:nvSpPr>
        <p:spPr>
          <a:xfrm>
            <a:off x="3245226"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8D1C1DC9-9BE6-4922-9035-A965B57AD779}"/>
              </a:ext>
            </a:extLst>
          </p:cNvPr>
          <p:cNvSpPr/>
          <p:nvPr/>
        </p:nvSpPr>
        <p:spPr>
          <a:xfrm>
            <a:off x="8211674"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E278E92F-F37F-483D-BF18-68BB1FBAF70D}"/>
              </a:ext>
            </a:extLst>
          </p:cNvPr>
          <p:cNvSpPr/>
          <p:nvPr/>
        </p:nvSpPr>
        <p:spPr>
          <a:xfrm>
            <a:off x="8991603" y="458679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6F8BC9D-D78F-47D8-8F54-D8770A7212EA}"/>
              </a:ext>
            </a:extLst>
          </p:cNvPr>
          <p:cNvSpPr/>
          <p:nvPr/>
        </p:nvSpPr>
        <p:spPr>
          <a:xfrm>
            <a:off x="8211674"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547BD21C-9F91-476B-9A1A-88743B01CA44}"/>
              </a:ext>
            </a:extLst>
          </p:cNvPr>
          <p:cNvSpPr/>
          <p:nvPr/>
        </p:nvSpPr>
        <p:spPr>
          <a:xfrm>
            <a:off x="8991603" y="514260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03D16C86-400E-4752-87C2-E927BCB76AFE}"/>
              </a:ext>
            </a:extLst>
          </p:cNvPr>
          <p:cNvSpPr/>
          <p:nvPr/>
        </p:nvSpPr>
        <p:spPr>
          <a:xfrm>
            <a:off x="3890689"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8EDD968E-2FC3-4B7D-B28A-C65075880547}"/>
              </a:ext>
            </a:extLst>
          </p:cNvPr>
          <p:cNvSpPr/>
          <p:nvPr/>
        </p:nvSpPr>
        <p:spPr>
          <a:xfrm>
            <a:off x="4554077" y="4912658"/>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5004AA-7A06-4209-8B08-00BA4A87E96F}"/>
              </a:ext>
            </a:extLst>
          </p:cNvPr>
          <p:cNvSpPr/>
          <p:nvPr/>
        </p:nvSpPr>
        <p:spPr>
          <a:xfrm>
            <a:off x="8211674"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B9241EF-4C8E-4758-994F-04FE4FD3A8C9}"/>
              </a:ext>
            </a:extLst>
          </p:cNvPr>
          <p:cNvSpPr/>
          <p:nvPr/>
        </p:nvSpPr>
        <p:spPr>
          <a:xfrm>
            <a:off x="8991603" y="5716340"/>
            <a:ext cx="215153" cy="21515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0345" y="4715206"/>
            <a:ext cx="603775" cy="603775"/>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350" y="4392478"/>
            <a:ext cx="603775" cy="603775"/>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8816" y="4942236"/>
            <a:ext cx="603775" cy="603775"/>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1497" y="5513063"/>
            <a:ext cx="603775" cy="603775"/>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1225868" y="4592511"/>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1225868" y="4592511"/>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1788464"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1788464" y="4592511"/>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2410226"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2410226" y="4592511"/>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46E896C5-3A6D-46E1-8B95-244E8755F39C}"/>
                  </a:ext>
                </a:extLst>
              </p:cNvPr>
              <p:cNvSpPr txBox="1"/>
              <p:nvPr/>
            </p:nvSpPr>
            <p:spPr>
              <a:xfrm>
                <a:off x="3007664"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46E896C5-3A6D-46E1-8B95-244E8755F39C}"/>
                  </a:ext>
                </a:extLst>
              </p:cNvPr>
              <p:cNvSpPr txBox="1">
                <a:spLocks noRot="1" noChangeAspect="1" noMove="1" noResize="1" noEditPoints="1" noAdjustHandles="1" noChangeArrowheads="1" noChangeShapeType="1" noTextEdit="1"/>
              </p:cNvSpPr>
              <p:nvPr/>
            </p:nvSpPr>
            <p:spPr>
              <a:xfrm>
                <a:off x="3007664" y="4592511"/>
                <a:ext cx="42133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DFB2870-15FA-4718-AFA7-275171E53C73}"/>
                  </a:ext>
                </a:extLst>
              </p:cNvPr>
              <p:cNvSpPr txBox="1"/>
              <p:nvPr/>
            </p:nvSpPr>
            <p:spPr>
              <a:xfrm>
                <a:off x="3674198"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EDFB2870-15FA-4718-AFA7-275171E53C73}"/>
                  </a:ext>
                </a:extLst>
              </p:cNvPr>
              <p:cNvSpPr txBox="1">
                <a:spLocks noRot="1" noChangeAspect="1" noMove="1" noResize="1" noEditPoints="1" noAdjustHandles="1" noChangeArrowheads="1" noChangeShapeType="1" noTextEdit="1"/>
              </p:cNvSpPr>
              <p:nvPr/>
            </p:nvSpPr>
            <p:spPr>
              <a:xfrm>
                <a:off x="3674198" y="4592511"/>
                <a:ext cx="421333"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160A515-C12A-4FD5-959C-6629F376E6A4}"/>
                  </a:ext>
                </a:extLst>
              </p:cNvPr>
              <p:cNvSpPr txBox="1"/>
              <p:nvPr/>
            </p:nvSpPr>
            <p:spPr>
              <a:xfrm>
                <a:off x="4343888" y="4592511"/>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E160A515-C12A-4FD5-959C-6629F376E6A4}"/>
                  </a:ext>
                </a:extLst>
              </p:cNvPr>
              <p:cNvSpPr txBox="1">
                <a:spLocks noRot="1" noChangeAspect="1" noMove="1" noResize="1" noEditPoints="1" noAdjustHandles="1" noChangeArrowheads="1" noChangeShapeType="1" noTextEdit="1"/>
              </p:cNvSpPr>
              <p:nvPr/>
            </p:nvSpPr>
            <p:spPr>
              <a:xfrm>
                <a:off x="4343888" y="4592511"/>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8006817" y="5503073"/>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5</m:t>
                          </m:r>
                        </m:sup>
                      </m:sSup>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8006817" y="5503073"/>
                <a:ext cx="42133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73D710AA-38AC-473E-8F53-5C819ED1E4CE}"/>
                  </a:ext>
                </a:extLst>
              </p:cNvPr>
              <p:cNvSpPr txBox="1"/>
              <p:nvPr/>
            </p:nvSpPr>
            <p:spPr>
              <a:xfrm>
                <a:off x="8692626" y="5505522"/>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6</m:t>
                          </m:r>
                        </m:sup>
                      </m:sSup>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73D710AA-38AC-473E-8F53-5C819ED1E4CE}"/>
                  </a:ext>
                </a:extLst>
              </p:cNvPr>
              <p:cNvSpPr txBox="1">
                <a:spLocks noRot="1" noChangeAspect="1" noMove="1" noResize="1" noEditPoints="1" noAdjustHandles="1" noChangeArrowheads="1" noChangeShapeType="1" noTextEdit="1"/>
              </p:cNvSpPr>
              <p:nvPr/>
            </p:nvSpPr>
            <p:spPr>
              <a:xfrm>
                <a:off x="8692626" y="5505522"/>
                <a:ext cx="42133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8006817" y="4871408"/>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8006817" y="4871408"/>
                <a:ext cx="42133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5F70EA63-FB26-4939-9913-0E7D970A88B7}"/>
                  </a:ext>
                </a:extLst>
              </p:cNvPr>
              <p:cNvSpPr txBox="1"/>
              <p:nvPr/>
            </p:nvSpPr>
            <p:spPr>
              <a:xfrm>
                <a:off x="8692626" y="487650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4</m:t>
                          </m:r>
                        </m:sup>
                      </m:sSup>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5F70EA63-FB26-4939-9913-0E7D970A88B7}"/>
                  </a:ext>
                </a:extLst>
              </p:cNvPr>
              <p:cNvSpPr txBox="1">
                <a:spLocks noRot="1" noChangeAspect="1" noMove="1" noResize="1" noEditPoints="1" noAdjustHandles="1" noChangeArrowheads="1" noChangeShapeType="1" noTextEdit="1"/>
              </p:cNvSpPr>
              <p:nvPr/>
            </p:nvSpPr>
            <p:spPr>
              <a:xfrm>
                <a:off x="8692626" y="4876507"/>
                <a:ext cx="42133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8006817" y="4297150"/>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xmlns="">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8006817" y="4297150"/>
                <a:ext cx="41697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CC32137-AE20-40E1-823F-BF4E24308A97}"/>
                  </a:ext>
                </a:extLst>
              </p:cNvPr>
              <p:cNvSpPr txBox="1"/>
              <p:nvPr/>
            </p:nvSpPr>
            <p:spPr>
              <a:xfrm>
                <a:off x="8692626" y="430646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BCC32137-AE20-40E1-823F-BF4E24308A97}"/>
                  </a:ext>
                </a:extLst>
              </p:cNvPr>
              <p:cNvSpPr txBox="1">
                <a:spLocks noRot="1" noChangeAspect="1" noMove="1" noResize="1" noEditPoints="1" noAdjustHandles="1" noChangeArrowheads="1" noChangeShapeType="1" noTextEdit="1"/>
              </p:cNvSpPr>
              <p:nvPr/>
            </p:nvSpPr>
            <p:spPr>
              <a:xfrm>
                <a:off x="8692626" y="430646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405587" y="431742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405587" y="4317421"/>
                <a:ext cx="788998"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DF6D1016-3399-4C2F-9750-47E68230CBC4}"/>
                  </a:ext>
                </a:extLst>
              </p:cNvPr>
              <p:cNvSpPr txBox="1"/>
              <p:nvPr/>
            </p:nvSpPr>
            <p:spPr>
              <a:xfrm>
                <a:off x="6636738" y="4084548"/>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DF6D1016-3399-4C2F-9750-47E68230CBC4}"/>
                  </a:ext>
                </a:extLst>
              </p:cNvPr>
              <p:cNvSpPr txBox="1">
                <a:spLocks noRot="1" noChangeAspect="1" noMove="1" noResize="1" noEditPoints="1" noAdjustHandles="1" noChangeArrowheads="1" noChangeShapeType="1" noTextEdit="1"/>
              </p:cNvSpPr>
              <p:nvPr/>
            </p:nvSpPr>
            <p:spPr>
              <a:xfrm>
                <a:off x="6636738" y="4084548"/>
                <a:ext cx="788998" cy="307777"/>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28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35012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合体させたアルゴリズムで同じベンチマーク問題で評価する。</a:t>
            </a:r>
            <a:endParaRPr lang="en-US" altLang="ja-JP" sz="2400" dirty="0"/>
          </a:p>
          <a:p>
            <a:pPr lvl="1">
              <a:defRPr/>
            </a:pPr>
            <a:r>
              <a:rPr lang="ja-JP" altLang="en-US" sz="2400" dirty="0"/>
              <a:t>ただし、計算時間は以前とあまり変わらないと予想される</a:t>
            </a:r>
            <a:endParaRPr lang="en-US" altLang="ja-JP" sz="2400" dirty="0"/>
          </a:p>
          <a:p>
            <a:pPr lvl="1">
              <a:defRPr/>
            </a:pPr>
            <a:r>
              <a:rPr lang="en-US" altLang="ja-JP" sz="2400" dirty="0"/>
              <a:t>1000</a:t>
            </a:r>
            <a:r>
              <a:rPr lang="ja-JP" altLang="en-US" sz="2400" dirty="0"/>
              <a:t>次元以上では、並列化の工夫もなるべく導入して、検証自体を速く実施できるようにしたい</a:t>
            </a:r>
            <a:endParaRPr lang="en-US" altLang="ja-JP" sz="2400" dirty="0"/>
          </a:p>
          <a:p>
            <a:pPr>
              <a:defRPr/>
            </a:pPr>
            <a:r>
              <a:rPr lang="ja-JP" altLang="en-US" sz="2800" dirty="0"/>
              <a:t>プラントのスケジューリング問題を作成することで、よりテーマに沿った問題における性能評価を実施する。</a:t>
            </a:r>
            <a:endParaRPr lang="en-US" altLang="ja-JP" sz="2800" dirty="0"/>
          </a:p>
          <a:p>
            <a:pPr lvl="1">
              <a:defRPr/>
            </a:pPr>
            <a:r>
              <a:rPr lang="ja-JP" altLang="en-US" sz="2400" dirty="0"/>
              <a:t>横河側としても成果をまとめ、外部発表することを狙う</a:t>
            </a:r>
            <a:endParaRPr lang="en-US" altLang="ja-JP" sz="2400"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218944"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8872770" y="4489345"/>
            <a:ext cx="1210588" cy="400110"/>
          </a:xfrm>
          <a:prstGeom prst="rect">
            <a:avLst/>
          </a:prstGeom>
          <a:noFill/>
        </p:spPr>
        <p:txBody>
          <a:bodyPr wrap="none" rtlCol="0">
            <a:spAutoFit/>
          </a:bodyPr>
          <a:lstStyle/>
          <a:p>
            <a:r>
              <a:rPr kumimoji="1" lang="ja-JP" altLang="en-US" sz="2000" b="1" dirty="0"/>
              <a:t>近傍生成</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3889015" y="4489345"/>
            <a:ext cx="1467068" cy="400110"/>
          </a:xfrm>
          <a:prstGeom prst="rect">
            <a:avLst/>
          </a:prstGeom>
          <a:noFill/>
        </p:spPr>
        <p:txBody>
          <a:bodyPr wrap="none" rtlCol="0">
            <a:spAutoFit/>
          </a:bodyPr>
          <a:lstStyle/>
          <a:p>
            <a:r>
              <a:rPr kumimoji="1" lang="ja-JP" altLang="en-US" sz="2000" b="1" dirty="0"/>
              <a:t>制約対処法</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a:off x="243840" y="4988491"/>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9129250" y="5124809"/>
            <a:ext cx="697627" cy="400110"/>
          </a:xfrm>
          <a:prstGeom prst="rect">
            <a:avLst/>
          </a:prstGeom>
          <a:noFill/>
        </p:spPr>
        <p:txBody>
          <a:bodyPr wrap="none" rtlCol="0">
            <a:spAutoFit/>
          </a:bodyPr>
          <a:lstStyle/>
          <a:p>
            <a:r>
              <a:rPr kumimoji="1" lang="ja-JP" altLang="en-US" sz="2000" dirty="0"/>
              <a:t>？？</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8333" y="5165094"/>
            <a:ext cx="1768433" cy="400110"/>
          </a:xfrm>
          <a:prstGeom prst="rect">
            <a:avLst/>
          </a:prstGeom>
          <a:noFill/>
        </p:spPr>
        <p:txBody>
          <a:bodyPr wrap="none" rtlCol="0">
            <a:spAutoFit/>
          </a:bodyPr>
          <a:lstStyle/>
          <a:p>
            <a:r>
              <a:rPr kumimoji="1" lang="ja-JP" altLang="en-US" sz="2000" dirty="0"/>
              <a:t>適応的スカラ化</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7545144" y="5542877"/>
            <a:ext cx="3865837" cy="646331"/>
          </a:xfrm>
          <a:prstGeom prst="rect">
            <a:avLst/>
          </a:prstGeom>
          <a:noFill/>
        </p:spPr>
        <p:txBody>
          <a:bodyPr wrap="square" rtlCol="0">
            <a:spAutoFit/>
          </a:bodyPr>
          <a:lstStyle/>
          <a:p>
            <a:pPr algn="ctr"/>
            <a:r>
              <a:rPr kumimoji="1" lang="en-US" altLang="ja-JP" dirty="0">
                <a:solidFill>
                  <a:srgbClr val="FF0000"/>
                </a:solidFill>
              </a:rPr>
              <a:t>DE</a:t>
            </a:r>
            <a:r>
              <a:rPr kumimoji="1" lang="ja-JP" altLang="en-US" dirty="0">
                <a:solidFill>
                  <a:srgbClr val="FF0000"/>
                </a:solidFill>
              </a:rPr>
              <a:t>以外にも検証が必要なため未定だが、</a:t>
            </a:r>
            <a:endParaRPr kumimoji="1" lang="en-US" altLang="ja-JP" dirty="0">
              <a:solidFill>
                <a:srgbClr val="FF0000"/>
              </a:solidFill>
            </a:endParaRPr>
          </a:p>
          <a:p>
            <a:pPr algn="ctr"/>
            <a:r>
              <a:rPr kumimoji="1" lang="ja-JP" altLang="en-US" dirty="0">
                <a:solidFill>
                  <a:srgbClr val="FF0000"/>
                </a:solidFill>
              </a:rPr>
              <a:t>暫定的には</a:t>
            </a:r>
            <a:r>
              <a:rPr kumimoji="1" lang="en-US" altLang="ja-JP" dirty="0">
                <a:solidFill>
                  <a:srgbClr val="FF0000"/>
                </a:solidFill>
              </a:rPr>
              <a:t>GA(BLX-α)</a:t>
            </a:r>
            <a:endParaRPr kumimoji="1" lang="ja-JP" altLang="en-US" dirty="0">
              <a:solidFill>
                <a:srgbClr val="FF0000"/>
              </a:solidFill>
            </a:endParaRPr>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208815" y="4489345"/>
            <a:ext cx="0" cy="1671039"/>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15" name="テキスト ボックス 14">
            <a:extLst>
              <a:ext uri="{FF2B5EF4-FFF2-40B4-BE49-F238E27FC236}">
                <a16:creationId xmlns:a16="http://schemas.microsoft.com/office/drawing/2014/main" id="{3515E1B7-E973-4BC9-B03F-F66288233B6D}"/>
              </a:ext>
            </a:extLst>
          </p:cNvPr>
          <p:cNvSpPr txBox="1"/>
          <p:nvPr/>
        </p:nvSpPr>
        <p:spPr>
          <a:xfrm>
            <a:off x="3864461" y="5540137"/>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Tree>
    <p:extLst>
      <p:ext uri="{BB962C8B-B14F-4D97-AF65-F5344CB8AC3E}">
        <p14:creationId xmlns:p14="http://schemas.microsoft.com/office/powerpoint/2010/main" val="352192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目的とサマリ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3563240"/>
          </a:xfrm>
        </p:spPr>
        <p:txBody>
          <a:bodyPr/>
          <a:lstStyle/>
          <a:p>
            <a:r>
              <a:rPr lang="ja-JP" altLang="en-US" sz="2800" dirty="0"/>
              <a:t>目的</a:t>
            </a:r>
            <a:endParaRPr lang="en-US" altLang="ja-JP" sz="2800" dirty="0"/>
          </a:p>
          <a:p>
            <a:pPr lvl="1"/>
            <a:r>
              <a:rPr lang="ja-JP" altLang="en-US" sz="2400" dirty="0"/>
              <a:t>今年度の共同研究の成果と課題をまとめる</a:t>
            </a:r>
            <a:endParaRPr lang="en-US" altLang="ja-JP" sz="2400" dirty="0"/>
          </a:p>
          <a:p>
            <a:pPr lvl="1"/>
            <a:r>
              <a:rPr lang="ja-JP" altLang="en-US" sz="2400" dirty="0"/>
              <a:t>来年度の共同研究の概要と計画の案を示す</a:t>
            </a:r>
            <a:endParaRPr lang="en-US" altLang="ja-JP" sz="2400" dirty="0"/>
          </a:p>
          <a:p>
            <a:pPr lvl="2">
              <a:spcBef>
                <a:spcPts val="1200"/>
              </a:spcBef>
              <a:buFont typeface="Wingdings" panose="05000000000000000000" pitchFamily="2" charset="2"/>
              <a:buChar char="Ø"/>
            </a:pPr>
            <a:r>
              <a:rPr lang="ja-JP" altLang="en-US" sz="2000" dirty="0"/>
              <a:t>計画は途中なので、後日また相談させてください</a:t>
            </a:r>
            <a:endParaRPr lang="en-US" altLang="ja-JP" sz="2000" dirty="0"/>
          </a:p>
          <a:p>
            <a:r>
              <a:rPr lang="ja-JP" altLang="en-US" sz="2800" dirty="0"/>
              <a:t>サマリ（来年度の概要）</a:t>
            </a:r>
            <a:endParaRPr lang="en-US" altLang="ja-JP" sz="2800" dirty="0"/>
          </a:p>
          <a:p>
            <a:pPr lvl="1"/>
            <a:r>
              <a:rPr lang="ja-JP" altLang="en-US" sz="2400" dirty="0"/>
              <a:t>アルゴリズムの工夫／計算方式（並列化）の工夫によって、目標との差を埋める</a:t>
            </a:r>
            <a:endParaRPr lang="en-US" altLang="ja-JP" sz="2400" dirty="0"/>
          </a:p>
          <a:p>
            <a:pPr lvl="1"/>
            <a:r>
              <a:rPr lang="ja-JP" altLang="en-US" sz="2400" dirty="0"/>
              <a:t>（暫定でも良いので）合体させたアルゴリズムの性能評価を行い、実問題に近い状況での成果を出す</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課題②：組み合わせたアルゴリズムの位置づけ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a:t>
            </a: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3227" y="2548799"/>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8" name="テキスト ボックス 17">
            <a:extLst>
              <a:ext uri="{FF2B5EF4-FFF2-40B4-BE49-F238E27FC236}">
                <a16:creationId xmlns:a16="http://schemas.microsoft.com/office/drawing/2014/main" id="{2AB84534-C875-477E-99B4-DFE04A77EDC4}"/>
              </a:ext>
            </a:extLst>
          </p:cNvPr>
          <p:cNvSpPr txBox="1"/>
          <p:nvPr/>
        </p:nvSpPr>
        <p:spPr>
          <a:xfrm>
            <a:off x="3320856" y="2790531"/>
            <a:ext cx="1911349" cy="261610"/>
          </a:xfrm>
          <a:prstGeom prst="rect">
            <a:avLst/>
          </a:prstGeom>
          <a:noFill/>
        </p:spPr>
        <p:txBody>
          <a:bodyPr wrap="square" rtlCol="0">
            <a:spAutoFit/>
          </a:bodyPr>
          <a:lstStyle/>
          <a:p>
            <a:pPr algn="ctr"/>
            <a:r>
              <a:rPr lang="en-US" altLang="ja-JP" sz="1100" dirty="0"/>
              <a:t>(</a:t>
            </a:r>
            <a:r>
              <a:rPr lang="ja-JP" altLang="en-US" sz="1100" dirty="0"/>
              <a:t>安田君の制約対処法</a:t>
            </a:r>
            <a:r>
              <a:rPr lang="en-US" altLang="ja-JP" sz="1100" dirty="0"/>
              <a:t>)</a:t>
            </a:r>
            <a:endParaRPr lang="ja-JP" altLang="en-US" sz="1100" dirty="0"/>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最大</a:t>
            </a:r>
            <a:r>
              <a:rPr lang="en-US" altLang="ja-JP" sz="2800" dirty="0"/>
              <a:t>2</a:t>
            </a:r>
            <a:r>
              <a:rPr lang="ja-JP" altLang="en-US" sz="2800" dirty="0"/>
              <a:t>名体制で進めてもらう。</a:t>
            </a:r>
            <a:endParaRPr lang="en-US" altLang="ja-JP" sz="2800" dirty="0"/>
          </a:p>
          <a:p>
            <a:pPr lvl="1">
              <a:defRPr/>
            </a:pPr>
            <a:r>
              <a:rPr lang="ja-JP" altLang="en-US" sz="2400" dirty="0"/>
              <a:t>状況に伴って、流動的に担当変更はあるかもしれないが、随時相談</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535549"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424784"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4676829" y="2424800"/>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8783582" y="3176645"/>
            <a:ext cx="1980029" cy="400110"/>
          </a:xfrm>
          <a:prstGeom prst="rect">
            <a:avLst/>
          </a:prstGeom>
          <a:noFill/>
        </p:spPr>
        <p:txBody>
          <a:bodyPr wrap="none" rtlCol="0">
            <a:spAutoFit/>
          </a:bodyPr>
          <a:lstStyle/>
          <a:p>
            <a:r>
              <a:rPr kumimoji="1" lang="ja-JP" altLang="en-US" sz="2000" dirty="0">
                <a:solidFill>
                  <a:schemeClr val="bg1">
                    <a:lumMod val="50000"/>
                  </a:schemeClr>
                </a:solidFill>
              </a:rPr>
              <a:t>多目的最適化？</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989196" y="3308578"/>
            <a:ext cx="2031325" cy="369332"/>
          </a:xfrm>
          <a:prstGeom prst="rect">
            <a:avLst/>
          </a:prstGeom>
          <a:noFill/>
        </p:spPr>
        <p:txBody>
          <a:bodyPr wrap="none" rtlCol="0">
            <a:spAutoFit/>
          </a:bodyPr>
          <a:lstStyle/>
          <a:p>
            <a:r>
              <a:rPr kumimoji="1" lang="ja-JP" altLang="en-US" dirty="0"/>
              <a:t>博士課程進学予定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842298" y="4141833"/>
            <a:ext cx="1862596" cy="369332"/>
          </a:xfrm>
          <a:prstGeom prst="rect">
            <a:avLst/>
          </a:prstGeom>
          <a:noFill/>
        </p:spPr>
        <p:txBody>
          <a:bodyPr wrap="square" rtlCol="0">
            <a:spAutoFit/>
          </a:bodyPr>
          <a:lstStyle/>
          <a:p>
            <a:pPr algn="ctr"/>
            <a:r>
              <a:rPr kumimoji="1" lang="ja-JP" altLang="en-US" dirty="0"/>
              <a:t>近傍生成</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725457" y="4109452"/>
            <a:ext cx="2558804" cy="369332"/>
          </a:xfrm>
          <a:prstGeom prst="rect">
            <a:avLst/>
          </a:prstGeom>
          <a:noFill/>
        </p:spPr>
        <p:txBody>
          <a:bodyPr wrap="square" rtlCol="0">
            <a:spAutoFit/>
          </a:bodyPr>
          <a:lstStyle/>
          <a:p>
            <a:pPr algn="ctr"/>
            <a:r>
              <a:rPr kumimoji="1" lang="ja-JP" altLang="en-US" dirty="0"/>
              <a:t>修士課程進学予定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88117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576190" y="3311227"/>
            <a:ext cx="1736373" cy="400110"/>
          </a:xfrm>
          <a:prstGeom prst="rect">
            <a:avLst/>
          </a:prstGeom>
          <a:noFill/>
        </p:spPr>
        <p:txBody>
          <a:bodyPr wrap="none" rtlCol="0">
            <a:spAutoFit/>
          </a:bodyPr>
          <a:lstStyle/>
          <a:p>
            <a:pPr algn="ctr"/>
            <a:r>
              <a:rPr kumimoji="1" lang="ja-JP" altLang="en-US" sz="2000" dirty="0"/>
              <a:t>安田君</a:t>
            </a:r>
            <a:r>
              <a:rPr kumimoji="1" lang="ja-JP" altLang="en-US" dirty="0"/>
              <a:t>（</a:t>
            </a:r>
            <a:r>
              <a:rPr kumimoji="1" lang="en-US" altLang="ja-JP" dirty="0"/>
              <a:t>M2</a:t>
            </a:r>
            <a:r>
              <a:rPr kumimoji="1" lang="ja-JP" altLang="en-US" dirty="0"/>
              <a:t>）</a:t>
            </a:r>
            <a:endParaRPr kumimoji="1" lang="ja-JP" altLang="en-US" sz="2000" dirty="0"/>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595424" y="4109452"/>
            <a:ext cx="1697902" cy="400110"/>
          </a:xfrm>
          <a:prstGeom prst="rect">
            <a:avLst/>
          </a:prstGeom>
          <a:noFill/>
        </p:spPr>
        <p:txBody>
          <a:bodyPr wrap="none" rtlCol="0">
            <a:spAutoFit/>
          </a:bodyPr>
          <a:lstStyle/>
          <a:p>
            <a:pPr algn="ctr"/>
            <a:r>
              <a:rPr kumimoji="1" lang="ja-JP" altLang="en-US" sz="2000" dirty="0"/>
              <a:t>佐藤君</a:t>
            </a:r>
            <a:r>
              <a:rPr kumimoji="1" lang="ja-JP" altLang="en-US" dirty="0"/>
              <a:t>（</a:t>
            </a:r>
            <a:r>
              <a:rPr kumimoji="1" lang="en-US" altLang="ja-JP" dirty="0"/>
              <a:t>B4</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576188" y="5016380"/>
            <a:ext cx="1736374" cy="400110"/>
          </a:xfrm>
          <a:prstGeom prst="rect">
            <a:avLst/>
          </a:prstGeom>
          <a:noFill/>
        </p:spPr>
        <p:txBody>
          <a:bodyPr wrap="none" rtlCol="0">
            <a:spAutoFit/>
          </a:bodyPr>
          <a:lstStyle/>
          <a:p>
            <a:pPr algn="ctr"/>
            <a:r>
              <a:rPr kumimoji="1" lang="ja-JP" altLang="en-US" sz="2000" dirty="0"/>
              <a:t>小嶋君</a:t>
            </a:r>
            <a:r>
              <a:rPr kumimoji="1" lang="ja-JP" altLang="en-US" dirty="0"/>
              <a:t>（</a:t>
            </a:r>
            <a:r>
              <a:rPr kumimoji="1" lang="en-US" altLang="ja-JP" dirty="0"/>
              <a:t>M1</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8552749" y="3549860"/>
            <a:ext cx="2441694" cy="338554"/>
          </a:xfrm>
          <a:prstGeom prst="rect">
            <a:avLst/>
          </a:prstGeom>
          <a:noFill/>
        </p:spPr>
        <p:txBody>
          <a:bodyPr wrap="none" rtlCol="0">
            <a:spAutoFit/>
          </a:bodyPr>
          <a:lstStyle/>
          <a:p>
            <a:r>
              <a:rPr kumimoji="1" lang="ja-JP" altLang="en-US" sz="1600" dirty="0"/>
              <a:t>ただし、後輩サポートは継続</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842298" y="4976626"/>
            <a:ext cx="1862596" cy="369332"/>
          </a:xfrm>
          <a:prstGeom prst="rect">
            <a:avLst/>
          </a:prstGeom>
          <a:noFill/>
        </p:spPr>
        <p:txBody>
          <a:bodyPr wrap="square" rtlCol="0">
            <a:spAutoFit/>
          </a:bodyPr>
          <a:lstStyle/>
          <a:p>
            <a:pPr algn="ctr"/>
            <a:r>
              <a:rPr kumimoji="1" lang="ja-JP" altLang="en-US" dirty="0"/>
              <a:t>制約対処法？</a:t>
            </a:r>
          </a:p>
        </p:txBody>
      </p:sp>
      <p:sp>
        <p:nvSpPr>
          <p:cNvPr id="23" name="テキスト ボックス 22">
            <a:extLst>
              <a:ext uri="{FF2B5EF4-FFF2-40B4-BE49-F238E27FC236}">
                <a16:creationId xmlns:a16="http://schemas.microsoft.com/office/drawing/2014/main" id="{BC35402E-CC0A-45D6-B399-8EBEB0F5306D}"/>
              </a:ext>
            </a:extLst>
          </p:cNvPr>
          <p:cNvSpPr txBox="1"/>
          <p:nvPr/>
        </p:nvSpPr>
        <p:spPr>
          <a:xfrm>
            <a:off x="2918364" y="5224644"/>
            <a:ext cx="4478542" cy="338554"/>
          </a:xfrm>
          <a:prstGeom prst="rect">
            <a:avLst/>
          </a:prstGeom>
          <a:noFill/>
        </p:spPr>
        <p:txBody>
          <a:bodyPr wrap="square" rtlCol="0">
            <a:spAutoFit/>
          </a:bodyPr>
          <a:lstStyle/>
          <a:p>
            <a:pPr algn="ctr"/>
            <a:r>
              <a:rPr kumimoji="1" lang="ja-JP" altLang="en-US" sz="1600" dirty="0"/>
              <a:t>本人が興味を持てば、</a:t>
            </a:r>
            <a:r>
              <a:rPr kumimoji="1" lang="en-US" altLang="ja-JP" sz="1600" dirty="0"/>
              <a:t>4</a:t>
            </a:r>
            <a:r>
              <a:rPr kumimoji="1" lang="ja-JP" altLang="en-US" sz="1600" dirty="0"/>
              <a:t>月から担当してもらう</a:t>
            </a:r>
            <a:endParaRPr kumimoji="1" lang="en-US" altLang="ja-JP" sz="1600" dirty="0"/>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584676" y="4886090"/>
            <a:ext cx="5091143" cy="338554"/>
          </a:xfrm>
          <a:prstGeom prst="rect">
            <a:avLst/>
          </a:prstGeom>
          <a:noFill/>
        </p:spPr>
        <p:txBody>
          <a:bodyPr wrap="square" rtlCol="0">
            <a:spAutoFit/>
          </a:bodyPr>
          <a:lstStyle/>
          <a:p>
            <a:pPr algn="ctr"/>
            <a:r>
              <a:rPr kumimoji="1" lang="en-US" altLang="ja-JP" sz="1600" dirty="0"/>
              <a:t>10</a:t>
            </a:r>
            <a:r>
              <a:rPr kumimoji="1" lang="ja-JP" altLang="en-US" sz="1600" dirty="0"/>
              <a:t>月～</a:t>
            </a:r>
            <a:r>
              <a:rPr kumimoji="1" lang="en-US" altLang="ja-JP" sz="1600" dirty="0"/>
              <a:t>3</a:t>
            </a:r>
            <a:r>
              <a:rPr kumimoji="1" lang="ja-JP" altLang="en-US" sz="1600" dirty="0"/>
              <a:t>月は多目的テーマで学会発表したが、かなり暫定的</a:t>
            </a:r>
            <a:endParaRPr kumimoji="1" lang="en-US" altLang="ja-JP" sz="1600"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926925" y="2445388"/>
            <a:ext cx="1047082" cy="400110"/>
          </a:xfrm>
          <a:prstGeom prst="rect">
            <a:avLst/>
          </a:prstGeom>
          <a:noFill/>
        </p:spPr>
        <p:txBody>
          <a:bodyPr wrap="none" rtlCol="0">
            <a:spAutoFit/>
          </a:bodyPr>
          <a:lstStyle/>
          <a:p>
            <a:r>
              <a:rPr kumimoji="1" lang="ja-JP" altLang="en-US" sz="2000" b="1" dirty="0"/>
              <a:t>メンバー</a:t>
            </a:r>
          </a:p>
        </p:txBody>
      </p:sp>
      <p:sp>
        <p:nvSpPr>
          <p:cNvPr id="27" name="吹き出し: 角を丸めた四角形 26">
            <a:extLst>
              <a:ext uri="{FF2B5EF4-FFF2-40B4-BE49-F238E27FC236}">
                <a16:creationId xmlns:a16="http://schemas.microsoft.com/office/drawing/2014/main" id="{2AE8B781-7112-41FA-8F89-58A4D681F278}"/>
              </a:ext>
            </a:extLst>
          </p:cNvPr>
          <p:cNvSpPr/>
          <p:nvPr/>
        </p:nvSpPr>
        <p:spPr>
          <a:xfrm>
            <a:off x="9233593" y="5446216"/>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もし難しければ、熊谷が担当</a:t>
            </a:r>
          </a:p>
        </p:txBody>
      </p:sp>
      <p:sp>
        <p:nvSpPr>
          <p:cNvPr id="32" name="吹き出し: 角を丸めた四角形 31">
            <a:extLst>
              <a:ext uri="{FF2B5EF4-FFF2-40B4-BE49-F238E27FC236}">
                <a16:creationId xmlns:a16="http://schemas.microsoft.com/office/drawing/2014/main" id="{8B626C4C-63B2-4C51-8D7A-5F232019D987}"/>
              </a:ext>
            </a:extLst>
          </p:cNvPr>
          <p:cNvSpPr/>
          <p:nvPr/>
        </p:nvSpPr>
        <p:spPr>
          <a:xfrm>
            <a:off x="4132459" y="5737412"/>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3</a:t>
            </a:r>
            <a:r>
              <a:rPr lang="ja-JP" altLang="en-US" sz="1400" dirty="0"/>
              <a:t>月</a:t>
            </a:r>
            <a:r>
              <a:rPr lang="en-US" altLang="ja-JP" sz="1400" dirty="0"/>
              <a:t>3</a:t>
            </a:r>
            <a:r>
              <a:rPr lang="ja-JP" altLang="en-US" sz="1400" dirty="0"/>
              <a:t>日に会話予定</a:t>
            </a:r>
          </a:p>
        </p:txBody>
      </p:sp>
    </p:spTree>
    <p:extLst>
      <p:ext uri="{BB962C8B-B14F-4D97-AF65-F5344CB8AC3E}">
        <p14:creationId xmlns:p14="http://schemas.microsoft.com/office/powerpoint/2010/main" val="316410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FY22</a:t>
            </a:r>
            <a:r>
              <a:rPr lang="ja-JP" altLang="en-US" dirty="0"/>
              <a:t>上期スケジュール（</a:t>
            </a:r>
            <a:r>
              <a:rPr lang="en-US" altLang="ja-JP" dirty="0"/>
              <a:t>3</a:t>
            </a:r>
            <a:r>
              <a:rPr lang="ja-JP" altLang="en-US" dirty="0"/>
              <a:t>月</a:t>
            </a:r>
            <a:r>
              <a:rPr lang="en-US" altLang="ja-JP" dirty="0"/>
              <a:t>2</a:t>
            </a:r>
            <a:r>
              <a:rPr lang="ja-JP" altLang="en-US" dirty="0"/>
              <a:t>日時点）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42197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まだ表として出していないが、大まかに下記の予定。</a:t>
            </a:r>
            <a:endParaRPr lang="en-US" altLang="ja-JP" sz="2800" dirty="0"/>
          </a:p>
          <a:p>
            <a:pPr lvl="1">
              <a:defRPr/>
            </a:pPr>
            <a:r>
              <a:rPr lang="ja-JP" altLang="en-US" sz="2400" dirty="0"/>
              <a:t>佐藤君（近傍生成）：</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小嶋君（制約対処法）：</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熊谷（合体アルゴリズム評価）：</a:t>
            </a:r>
            <a:r>
              <a:rPr lang="en-US" altLang="ja-JP" sz="2400" dirty="0"/>
              <a:t>1</a:t>
            </a:r>
            <a:r>
              <a:rPr lang="ja-JP" altLang="en-US" sz="2400" dirty="0"/>
              <a:t>か月半</a:t>
            </a:r>
            <a:endParaRPr lang="en-US" altLang="ja-JP" sz="2400" dirty="0"/>
          </a:p>
          <a:p>
            <a:pPr lvl="1">
              <a:defRPr/>
            </a:pPr>
            <a:r>
              <a:rPr lang="ja-JP" altLang="en-US" sz="2400" dirty="0"/>
              <a:t>熊谷（スケジューリング問題評価）：</a:t>
            </a:r>
            <a:r>
              <a:rPr lang="en-US" altLang="ja-JP" sz="2400" dirty="0"/>
              <a:t>2</a:t>
            </a:r>
            <a:r>
              <a:rPr lang="ja-JP" altLang="en-US" sz="2400" dirty="0"/>
              <a:t>か月</a:t>
            </a:r>
            <a:endParaRPr lang="en-US" altLang="ja-JP" sz="2400" dirty="0"/>
          </a:p>
          <a:p>
            <a:pPr>
              <a:defRPr/>
            </a:pPr>
            <a:r>
              <a:rPr lang="en-US" altLang="ja-JP" sz="2800" dirty="0"/>
              <a:t>3</a:t>
            </a:r>
            <a:r>
              <a:rPr lang="ja-JP" altLang="en-US" sz="2800" dirty="0"/>
              <a:t>月中に学生と会話し、先生への報告会までに改めて引き直す。</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2.3 </a:t>
            </a:r>
            <a:r>
              <a:rPr kumimoji="1" lang="ja-JP" altLang="en-US" sz="1600" b="1" dirty="0">
                <a:solidFill>
                  <a:schemeClr val="bg1"/>
                </a:solidFill>
              </a:rPr>
              <a:t>スケジュール</a:t>
            </a:r>
          </a:p>
        </p:txBody>
      </p:sp>
    </p:spTree>
    <p:extLst>
      <p:ext uri="{BB962C8B-B14F-4D97-AF65-F5344CB8AC3E}">
        <p14:creationId xmlns:p14="http://schemas.microsoft.com/office/powerpoint/2010/main" val="2282121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442076"/>
          </a:xfrm>
        </p:spPr>
        <p:txBody>
          <a:bodyPr/>
          <a:lstStyle/>
          <a:p>
            <a:r>
              <a:rPr lang="ja-JP" altLang="en-US" sz="2800" dirty="0"/>
              <a:t>今年度は、アルゴリズムの更なる性能評価・改良を進めた結果、課題を深堀でき、道具が少しずつ整えられ始めた。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来年度は、開発目標達成に対する課題について、都立大の協力を得ながら、別々のアプローチを前進させて、総合的・多面的な解決を図ることが必要だと考えられる。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コンテンツ プレースホルダー 6">
            <a:extLst>
              <a:ext uri="{FF2B5EF4-FFF2-40B4-BE49-F238E27FC236}">
                <a16:creationId xmlns:a16="http://schemas.microsoft.com/office/drawing/2014/main" id="{FDC934FA-28D5-4ECE-AE5A-C842CD1A55FB}"/>
              </a:ext>
            </a:extLst>
          </p:cNvPr>
          <p:cNvGraphicFramePr>
            <a:graphicFrameLocks/>
          </p:cNvGraphicFramePr>
          <p:nvPr>
            <p:extLst>
              <p:ext uri="{D42A27DB-BD31-4B8C-83A1-F6EECF244321}">
                <p14:modId xmlns:p14="http://schemas.microsoft.com/office/powerpoint/2010/main" val="548733204"/>
              </p:ext>
            </p:extLst>
          </p:nvPr>
        </p:nvGraphicFramePr>
        <p:xfrm>
          <a:off x="9287309" y="875266"/>
          <a:ext cx="2480931" cy="4979397"/>
        </p:xfrm>
        <a:graphic>
          <a:graphicData uri="http://schemas.openxmlformats.org/drawingml/2006/table">
            <a:tbl>
              <a:tblPr firstRow="1" bandRow="1">
                <a:tableStyleId>{69012ECD-51FC-41F1-AA8D-1B2483CD663E}</a:tableStyleId>
              </a:tblPr>
              <a:tblGrid>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tblGrid>
              <a:tr h="371065">
                <a:tc gridSpan="3">
                  <a:txBody>
                    <a:bodyPr/>
                    <a:lstStyle/>
                    <a:p>
                      <a:pPr algn="ctr"/>
                      <a:r>
                        <a:rPr kumimoji="1" lang="en-US" altLang="ja-JP" dirty="0"/>
                        <a:t>2022</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340143">
                <a:tc>
                  <a:txBody>
                    <a:bodyPr/>
                    <a:lstStyle/>
                    <a:p>
                      <a:pPr algn="ctr"/>
                      <a:r>
                        <a:rPr kumimoji="1" lang="en-US" altLang="ja-JP" sz="1600" dirty="0"/>
                        <a:t>4</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6</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53929643"/>
                  </a:ext>
                </a:extLst>
              </a:tr>
              <a:tr h="503417">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081744908"/>
                  </a:ext>
                </a:extLst>
              </a:tr>
              <a:tr h="45715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69714616"/>
                  </a:ext>
                </a:extLst>
              </a:tr>
              <a:tr h="67386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08100157"/>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12419868"/>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3945662"/>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66453724"/>
                  </a:ext>
                </a:extLst>
              </a:tr>
            </a:tbl>
          </a:graphicData>
        </a:graphic>
      </p:graphicFrame>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lang="en-US" altLang="ja-JP" dirty="0"/>
              <a:t>FY21</a:t>
            </a:r>
            <a:r>
              <a:rPr lang="ja-JP" altLang="en-US" dirty="0"/>
              <a:t>下期スケジュール（</a:t>
            </a:r>
            <a:r>
              <a:rPr lang="en-US" altLang="ja-JP" dirty="0"/>
              <a:t>2</a:t>
            </a:r>
            <a:r>
              <a:rPr lang="ja-JP" altLang="en-US" dirty="0"/>
              <a:t>月</a:t>
            </a:r>
            <a:r>
              <a:rPr lang="en-US" altLang="ja-JP" dirty="0"/>
              <a:t>9</a:t>
            </a:r>
            <a:r>
              <a:rPr lang="ja-JP" altLang="en-US" dirty="0"/>
              <a:t>日時点）</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graphicFrame>
        <p:nvGraphicFramePr>
          <p:cNvPr id="14" name="コンテンツ プレースホルダー 6">
            <a:extLst>
              <a:ext uri="{FF2B5EF4-FFF2-40B4-BE49-F238E27FC236}">
                <a16:creationId xmlns:a16="http://schemas.microsoft.com/office/drawing/2014/main" id="{8FCD7F87-6399-459D-A9FA-78A916A953A6}"/>
              </a:ext>
            </a:extLst>
          </p:cNvPr>
          <p:cNvGraphicFramePr>
            <a:graphicFrameLocks/>
          </p:cNvGraphicFramePr>
          <p:nvPr>
            <p:extLst>
              <p:ext uri="{D42A27DB-BD31-4B8C-83A1-F6EECF244321}">
                <p14:modId xmlns:p14="http://schemas.microsoft.com/office/powerpoint/2010/main" val="1543477263"/>
              </p:ext>
            </p:extLst>
          </p:nvPr>
        </p:nvGraphicFramePr>
        <p:xfrm>
          <a:off x="170114" y="878915"/>
          <a:ext cx="8516687" cy="4975749"/>
        </p:xfrm>
        <a:graphic>
          <a:graphicData uri="http://schemas.openxmlformats.org/drawingml/2006/table">
            <a:tbl>
              <a:tblPr firstRow="1" bandRow="1">
                <a:tableStyleId>{69012ECD-51FC-41F1-AA8D-1B2483CD663E}</a:tableStyleId>
              </a:tblPr>
              <a:tblGrid>
                <a:gridCol w="1073894">
                  <a:extLst>
                    <a:ext uri="{9D8B030D-6E8A-4147-A177-3AD203B41FA5}">
                      <a16:colId xmlns:a16="http://schemas.microsoft.com/office/drawing/2014/main" val="941395609"/>
                    </a:ext>
                  </a:extLst>
                </a:gridCol>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gridCol w="826977">
                  <a:extLst>
                    <a:ext uri="{9D8B030D-6E8A-4147-A177-3AD203B41FA5}">
                      <a16:colId xmlns:a16="http://schemas.microsoft.com/office/drawing/2014/main" val="381749300"/>
                    </a:ext>
                  </a:extLst>
                </a:gridCol>
                <a:gridCol w="826977">
                  <a:extLst>
                    <a:ext uri="{9D8B030D-6E8A-4147-A177-3AD203B41FA5}">
                      <a16:colId xmlns:a16="http://schemas.microsoft.com/office/drawing/2014/main" val="1142390088"/>
                    </a:ext>
                  </a:extLst>
                </a:gridCol>
                <a:gridCol w="826977">
                  <a:extLst>
                    <a:ext uri="{9D8B030D-6E8A-4147-A177-3AD203B41FA5}">
                      <a16:colId xmlns:a16="http://schemas.microsoft.com/office/drawing/2014/main" val="2133505942"/>
                    </a:ext>
                  </a:extLst>
                </a:gridCol>
                <a:gridCol w="826977">
                  <a:extLst>
                    <a:ext uri="{9D8B030D-6E8A-4147-A177-3AD203B41FA5}">
                      <a16:colId xmlns:a16="http://schemas.microsoft.com/office/drawing/2014/main" val="999822433"/>
                    </a:ext>
                  </a:extLst>
                </a:gridCol>
                <a:gridCol w="826977">
                  <a:extLst>
                    <a:ext uri="{9D8B030D-6E8A-4147-A177-3AD203B41FA5}">
                      <a16:colId xmlns:a16="http://schemas.microsoft.com/office/drawing/2014/main" val="2275549438"/>
                    </a:ext>
                  </a:extLst>
                </a:gridCol>
                <a:gridCol w="826977">
                  <a:extLst>
                    <a:ext uri="{9D8B030D-6E8A-4147-A177-3AD203B41FA5}">
                      <a16:colId xmlns:a16="http://schemas.microsoft.com/office/drawing/2014/main" val="4152064150"/>
                    </a:ext>
                  </a:extLst>
                </a:gridCol>
              </a:tblGrid>
              <a:tr h="318081">
                <a:tc rowSpan="2">
                  <a:txBody>
                    <a:bodyPr/>
                    <a:lstStyle/>
                    <a:p>
                      <a:pPr algn="ctr"/>
                      <a:r>
                        <a:rPr kumimoji="1" lang="ja-JP" altLang="en-US" sz="1600" dirty="0"/>
                        <a:t>項目</a:t>
                      </a:r>
                    </a:p>
                  </a:txBody>
                  <a:tcPr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gridSpan="9">
                  <a:txBody>
                    <a:bodyPr/>
                    <a:lstStyle/>
                    <a:p>
                      <a:pPr algn="ctr"/>
                      <a:r>
                        <a:rPr kumimoji="1" lang="en-US" altLang="ja-JP" dirty="0"/>
                        <a:t>2021</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79225261"/>
                  </a:ext>
                </a:extLst>
              </a:tr>
              <a:tr h="304116">
                <a:tc vMerge="1">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9</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11</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12</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2</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96219">
                <a:tc>
                  <a:txBody>
                    <a:bodyPr/>
                    <a:lstStyle/>
                    <a:p>
                      <a:pPr algn="ctr"/>
                      <a:r>
                        <a:rPr kumimoji="1" lang="ja-JP" altLang="en-US" sz="1400" dirty="0"/>
                        <a:t>規模見積り</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r h="450615">
                <a:tc>
                  <a:txBody>
                    <a:bodyPr/>
                    <a:lstStyle/>
                    <a:p>
                      <a:pPr algn="ctr"/>
                      <a:r>
                        <a:rPr kumimoji="1" lang="ja-JP" altLang="en-US" sz="1400" dirty="0"/>
                        <a:t>定式化</a:t>
                      </a:r>
                      <a:endParaRPr kumimoji="1" lang="en-US" altLang="ja-JP" sz="1400" dirty="0"/>
                    </a:p>
                    <a:p>
                      <a:pPr algn="ctr"/>
                      <a:r>
                        <a:rPr kumimoji="1" lang="ja-JP" altLang="en-US" sz="1400" dirty="0"/>
                        <a:t>テクニック</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69714616"/>
                  </a:ext>
                </a:extLst>
              </a:tr>
              <a:tr h="664226">
                <a:tc>
                  <a:txBody>
                    <a:bodyPr/>
                    <a:lstStyle/>
                    <a:p>
                      <a:pPr algn="ctr"/>
                      <a:r>
                        <a:rPr kumimoji="1" lang="ja-JP" altLang="en-US" sz="1400" dirty="0"/>
                        <a:t>計算環境</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08100157"/>
                  </a:ext>
                </a:extLst>
              </a:tr>
              <a:tr h="865368">
                <a:tc>
                  <a:txBody>
                    <a:bodyPr/>
                    <a:lstStyle/>
                    <a:p>
                      <a:pPr algn="ctr"/>
                      <a:r>
                        <a:rPr kumimoji="1" lang="ja-JP" altLang="en-US" sz="1400" dirty="0"/>
                        <a:t>近傍生成</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12419868"/>
                  </a:ext>
                </a:extLst>
              </a:tr>
              <a:tr h="865368">
                <a:tc>
                  <a:txBody>
                    <a:bodyPr/>
                    <a:lstStyle/>
                    <a:p>
                      <a:pPr algn="ctr"/>
                      <a:r>
                        <a:rPr kumimoji="1" lang="ja-JP" altLang="en-US" sz="1400" dirty="0"/>
                        <a:t>制約対処法</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93945662"/>
                  </a:ext>
                </a:extLst>
              </a:tr>
              <a:tr h="865368">
                <a:tc>
                  <a:txBody>
                    <a:bodyPr/>
                    <a:lstStyle/>
                    <a:p>
                      <a:pPr algn="ctr"/>
                      <a:r>
                        <a:rPr kumimoji="1" lang="ja-JP" altLang="en-US" sz="1400" dirty="0"/>
                        <a:t>分枝限定法の検証</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6453724"/>
                  </a:ext>
                </a:extLst>
              </a:tr>
            </a:tbl>
          </a:graphicData>
        </a:graphic>
      </p:graphicFrame>
      <p:cxnSp>
        <p:nvCxnSpPr>
          <p:cNvPr id="15" name="直線矢印コネクタ 14">
            <a:extLst>
              <a:ext uri="{FF2B5EF4-FFF2-40B4-BE49-F238E27FC236}">
                <a16:creationId xmlns:a16="http://schemas.microsoft.com/office/drawing/2014/main" id="{A57C42A4-810A-4E0B-B23A-6BEE050900C4}"/>
              </a:ext>
            </a:extLst>
          </p:cNvPr>
          <p:cNvCxnSpPr>
            <a:cxnSpLocks/>
          </p:cNvCxnSpPr>
          <p:nvPr/>
        </p:nvCxnSpPr>
        <p:spPr>
          <a:xfrm>
            <a:off x="9354000" y="5487632"/>
            <a:ext cx="769457" cy="0"/>
          </a:xfrm>
          <a:prstGeom prst="straightConnector1">
            <a:avLst/>
          </a:prstGeom>
          <a:ln>
            <a:solidFill>
              <a:schemeClr val="accent4"/>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0D8806E0-A4AD-41A3-B546-A98922C52583}"/>
              </a:ext>
            </a:extLst>
          </p:cNvPr>
          <p:cNvSpPr txBox="1"/>
          <p:nvPr/>
        </p:nvSpPr>
        <p:spPr>
          <a:xfrm>
            <a:off x="4176199" y="3329369"/>
            <a:ext cx="2380136" cy="369332"/>
          </a:xfrm>
          <a:prstGeom prst="rect">
            <a:avLst/>
          </a:prstGeom>
          <a:noFill/>
        </p:spPr>
        <p:txBody>
          <a:bodyPr wrap="square" rtlCol="0">
            <a:spAutoFit/>
          </a:bodyPr>
          <a:lstStyle/>
          <a:p>
            <a:pPr algn="ctr"/>
            <a:r>
              <a:rPr kumimoji="1" lang="ja-JP" altLang="en-US" dirty="0"/>
              <a:t>熊谷</a:t>
            </a:r>
            <a:r>
              <a:rPr lang="ja-JP" altLang="en-US" dirty="0"/>
              <a:t>、</a:t>
            </a:r>
            <a:r>
              <a:rPr kumimoji="1" lang="ja-JP" altLang="en-US" dirty="0"/>
              <a:t>佐藤</a:t>
            </a:r>
          </a:p>
        </p:txBody>
      </p:sp>
      <p:cxnSp>
        <p:nvCxnSpPr>
          <p:cNvPr id="17" name="直線矢印コネクタ 16">
            <a:extLst>
              <a:ext uri="{FF2B5EF4-FFF2-40B4-BE49-F238E27FC236}">
                <a16:creationId xmlns:a16="http://schemas.microsoft.com/office/drawing/2014/main" id="{47B0BD42-C263-4612-8FDD-24F6831F513D}"/>
              </a:ext>
            </a:extLst>
          </p:cNvPr>
          <p:cNvCxnSpPr>
            <a:cxnSpLocks/>
          </p:cNvCxnSpPr>
          <p:nvPr/>
        </p:nvCxnSpPr>
        <p:spPr>
          <a:xfrm>
            <a:off x="10946049" y="4084688"/>
            <a:ext cx="862788"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9F457126-F47E-4BAF-9D15-F4A75BA8652B}"/>
              </a:ext>
            </a:extLst>
          </p:cNvPr>
          <p:cNvSpPr txBox="1"/>
          <p:nvPr/>
        </p:nvSpPr>
        <p:spPr>
          <a:xfrm>
            <a:off x="9804067" y="3661006"/>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sp>
        <p:nvSpPr>
          <p:cNvPr id="19" name="吹き出し: 角を丸めた四角形 18">
            <a:extLst>
              <a:ext uri="{FF2B5EF4-FFF2-40B4-BE49-F238E27FC236}">
                <a16:creationId xmlns:a16="http://schemas.microsoft.com/office/drawing/2014/main" id="{77B769E8-1AFF-45A9-A0CE-BF7A383E3B30}"/>
              </a:ext>
            </a:extLst>
          </p:cNvPr>
          <p:cNvSpPr/>
          <p:nvPr/>
        </p:nvSpPr>
        <p:spPr>
          <a:xfrm>
            <a:off x="8319256" y="5903344"/>
            <a:ext cx="3448984" cy="635842"/>
          </a:xfrm>
          <a:prstGeom prst="wedgeRoundRectCallout">
            <a:avLst>
              <a:gd name="adj1" fmla="val -13025"/>
              <a:gd name="adj2" fmla="val -8883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100</a:t>
            </a:r>
            <a:r>
              <a:rPr lang="ja-JP" altLang="en-US" sz="1400" dirty="0"/>
              <a:t>次元で</a:t>
            </a:r>
            <a:r>
              <a:rPr lang="en-US" altLang="ja-JP" sz="1400" dirty="0"/>
              <a:t>1</a:t>
            </a:r>
            <a:r>
              <a:rPr lang="ja-JP" altLang="en-US" sz="1400" dirty="0"/>
              <a:t>時間かかることはわかってる。</a:t>
            </a:r>
            <a:endParaRPr lang="en-US" altLang="ja-JP" sz="1400" dirty="0"/>
          </a:p>
          <a:p>
            <a:pPr algn="ctr"/>
            <a:r>
              <a:rPr lang="ja-JP" altLang="en-US" sz="1400" dirty="0"/>
              <a:t>パラメータ変えた検証は</a:t>
            </a:r>
            <a:r>
              <a:rPr lang="en-US" altLang="ja-JP" sz="1400" dirty="0"/>
              <a:t>LR</a:t>
            </a:r>
            <a:r>
              <a:rPr lang="ja-JP" altLang="en-US" sz="1400" dirty="0"/>
              <a:t>に合わせて必要？</a:t>
            </a:r>
          </a:p>
        </p:txBody>
      </p:sp>
      <p:cxnSp>
        <p:nvCxnSpPr>
          <p:cNvPr id="20" name="直線矢印コネクタ 19">
            <a:extLst>
              <a:ext uri="{FF2B5EF4-FFF2-40B4-BE49-F238E27FC236}">
                <a16:creationId xmlns:a16="http://schemas.microsoft.com/office/drawing/2014/main" id="{80BA3EC0-5A66-4AEF-AE71-D4850E073605}"/>
              </a:ext>
            </a:extLst>
          </p:cNvPr>
          <p:cNvCxnSpPr>
            <a:cxnSpLocks/>
          </p:cNvCxnSpPr>
          <p:nvPr/>
        </p:nvCxnSpPr>
        <p:spPr>
          <a:xfrm>
            <a:off x="3389607" y="1946336"/>
            <a:ext cx="839493"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52A9EF8-8523-4B3B-AC98-0DD215E869F6}"/>
              </a:ext>
            </a:extLst>
          </p:cNvPr>
          <p:cNvSpPr txBox="1"/>
          <p:nvPr/>
        </p:nvSpPr>
        <p:spPr>
          <a:xfrm>
            <a:off x="3431970" y="1564858"/>
            <a:ext cx="744229" cy="369332"/>
          </a:xfrm>
          <a:prstGeom prst="rect">
            <a:avLst/>
          </a:prstGeom>
          <a:noFill/>
        </p:spPr>
        <p:txBody>
          <a:bodyPr wrap="square" rtlCol="0">
            <a:spAutoFit/>
          </a:bodyPr>
          <a:lstStyle/>
          <a:p>
            <a:pPr algn="ctr"/>
            <a:r>
              <a:rPr kumimoji="1" lang="ja-JP" altLang="en-US" dirty="0"/>
              <a:t>熊谷</a:t>
            </a:r>
          </a:p>
        </p:txBody>
      </p:sp>
      <p:cxnSp>
        <p:nvCxnSpPr>
          <p:cNvPr id="22" name="直線矢印コネクタ 21">
            <a:extLst>
              <a:ext uri="{FF2B5EF4-FFF2-40B4-BE49-F238E27FC236}">
                <a16:creationId xmlns:a16="http://schemas.microsoft.com/office/drawing/2014/main" id="{6132514E-BBC7-42DE-9374-F524150868AF}"/>
              </a:ext>
            </a:extLst>
          </p:cNvPr>
          <p:cNvCxnSpPr>
            <a:cxnSpLocks/>
          </p:cNvCxnSpPr>
          <p:nvPr/>
        </p:nvCxnSpPr>
        <p:spPr>
          <a:xfrm>
            <a:off x="10946049" y="2962463"/>
            <a:ext cx="822191"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3" name="吹き出し: 角を丸めた四角形 22">
            <a:extLst>
              <a:ext uri="{FF2B5EF4-FFF2-40B4-BE49-F238E27FC236}">
                <a16:creationId xmlns:a16="http://schemas.microsoft.com/office/drawing/2014/main" id="{8F18EF5E-A9F5-45D0-908F-11819927D5F8}"/>
              </a:ext>
            </a:extLst>
          </p:cNvPr>
          <p:cNvSpPr/>
          <p:nvPr/>
        </p:nvSpPr>
        <p:spPr>
          <a:xfrm>
            <a:off x="8842284" y="2751973"/>
            <a:ext cx="1777828" cy="412791"/>
          </a:xfrm>
          <a:prstGeom prst="wedgeRoundRectCallout">
            <a:avLst>
              <a:gd name="adj1" fmla="val 58922"/>
              <a:gd name="adj2" fmla="val -289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飯塚さんのアドバイスをいただく</a:t>
            </a:r>
          </a:p>
        </p:txBody>
      </p:sp>
      <p:sp>
        <p:nvSpPr>
          <p:cNvPr id="24" name="テキスト ボックス 23">
            <a:extLst>
              <a:ext uri="{FF2B5EF4-FFF2-40B4-BE49-F238E27FC236}">
                <a16:creationId xmlns:a16="http://schemas.microsoft.com/office/drawing/2014/main" id="{9071429D-014C-49CC-92BC-2FB21BCEC174}"/>
              </a:ext>
            </a:extLst>
          </p:cNvPr>
          <p:cNvSpPr txBox="1"/>
          <p:nvPr/>
        </p:nvSpPr>
        <p:spPr>
          <a:xfrm>
            <a:off x="10635993" y="2569477"/>
            <a:ext cx="1442302" cy="369332"/>
          </a:xfrm>
          <a:prstGeom prst="rect">
            <a:avLst/>
          </a:prstGeom>
          <a:noFill/>
        </p:spPr>
        <p:txBody>
          <a:bodyPr wrap="square" rtlCol="0">
            <a:spAutoFit/>
          </a:bodyPr>
          <a:lstStyle/>
          <a:p>
            <a:pPr algn="ctr"/>
            <a:r>
              <a:rPr kumimoji="1" lang="ja-JP" altLang="en-US" dirty="0"/>
              <a:t>並列化検討</a:t>
            </a:r>
          </a:p>
        </p:txBody>
      </p:sp>
      <p:cxnSp>
        <p:nvCxnSpPr>
          <p:cNvPr id="25" name="直線矢印コネクタ 24">
            <a:extLst>
              <a:ext uri="{FF2B5EF4-FFF2-40B4-BE49-F238E27FC236}">
                <a16:creationId xmlns:a16="http://schemas.microsoft.com/office/drawing/2014/main" id="{DABFAEFE-7133-4EFD-A42F-7999A670E92E}"/>
              </a:ext>
            </a:extLst>
          </p:cNvPr>
          <p:cNvCxnSpPr>
            <a:cxnSpLocks/>
          </p:cNvCxnSpPr>
          <p:nvPr/>
        </p:nvCxnSpPr>
        <p:spPr>
          <a:xfrm flipV="1">
            <a:off x="9338786" y="2457193"/>
            <a:ext cx="784825" cy="908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93398C9E-7A8C-4111-8D28-DC3D79A75F64}"/>
              </a:ext>
            </a:extLst>
          </p:cNvPr>
          <p:cNvCxnSpPr>
            <a:cxnSpLocks/>
          </p:cNvCxnSpPr>
          <p:nvPr/>
        </p:nvCxnSpPr>
        <p:spPr>
          <a:xfrm>
            <a:off x="3719894" y="462200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E8CFDFFC-AB4F-484D-BEC2-CF925C92B212}"/>
              </a:ext>
            </a:extLst>
          </p:cNvPr>
          <p:cNvCxnSpPr>
            <a:cxnSpLocks/>
          </p:cNvCxnSpPr>
          <p:nvPr/>
        </p:nvCxnSpPr>
        <p:spPr>
          <a:xfrm>
            <a:off x="3719894" y="371254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8C840747-662E-4D8D-B563-E1C256C10682}"/>
              </a:ext>
            </a:extLst>
          </p:cNvPr>
          <p:cNvSpPr txBox="1"/>
          <p:nvPr/>
        </p:nvSpPr>
        <p:spPr>
          <a:xfrm>
            <a:off x="3949782" y="4228381"/>
            <a:ext cx="2654908" cy="369332"/>
          </a:xfrm>
          <a:prstGeom prst="rect">
            <a:avLst/>
          </a:prstGeom>
          <a:noFill/>
        </p:spPr>
        <p:txBody>
          <a:bodyPr wrap="square" rtlCol="0">
            <a:spAutoFit/>
          </a:bodyPr>
          <a:lstStyle/>
          <a:p>
            <a:pPr algn="ctr"/>
            <a:r>
              <a:rPr lang="ja-JP" altLang="en-US" dirty="0"/>
              <a:t>安田、小嶋</a:t>
            </a:r>
            <a:endParaRPr kumimoji="1" lang="ja-JP" altLang="en-US" dirty="0"/>
          </a:p>
        </p:txBody>
      </p:sp>
      <p:sp>
        <p:nvSpPr>
          <p:cNvPr id="29" name="テキスト ボックス 28">
            <a:extLst>
              <a:ext uri="{FF2B5EF4-FFF2-40B4-BE49-F238E27FC236}">
                <a16:creationId xmlns:a16="http://schemas.microsoft.com/office/drawing/2014/main" id="{58503A15-5BB2-4F82-AF5C-155621ABD7D3}"/>
              </a:ext>
            </a:extLst>
          </p:cNvPr>
          <p:cNvSpPr txBox="1"/>
          <p:nvPr/>
        </p:nvSpPr>
        <p:spPr>
          <a:xfrm>
            <a:off x="9228368" y="2084577"/>
            <a:ext cx="982715" cy="369332"/>
          </a:xfrm>
          <a:prstGeom prst="rect">
            <a:avLst/>
          </a:prstGeom>
          <a:noFill/>
        </p:spPr>
        <p:txBody>
          <a:bodyPr wrap="square" rtlCol="0">
            <a:spAutoFit/>
          </a:bodyPr>
          <a:lstStyle/>
          <a:p>
            <a:pPr algn="ctr"/>
            <a:r>
              <a:rPr kumimoji="1" lang="ja-JP" altLang="en-US" dirty="0"/>
              <a:t>熊谷</a:t>
            </a:r>
          </a:p>
        </p:txBody>
      </p:sp>
      <p:sp>
        <p:nvSpPr>
          <p:cNvPr id="30" name="吹き出し: 角を丸めた四角形 29">
            <a:extLst>
              <a:ext uri="{FF2B5EF4-FFF2-40B4-BE49-F238E27FC236}">
                <a16:creationId xmlns:a16="http://schemas.microsoft.com/office/drawing/2014/main" id="{42F6C76F-422F-41D7-B249-A879B69A0E4D}"/>
              </a:ext>
            </a:extLst>
          </p:cNvPr>
          <p:cNvSpPr/>
          <p:nvPr/>
        </p:nvSpPr>
        <p:spPr>
          <a:xfrm>
            <a:off x="8686801" y="1574916"/>
            <a:ext cx="3171702" cy="559857"/>
          </a:xfrm>
          <a:prstGeom prst="wedgeRoundRectCallout">
            <a:avLst>
              <a:gd name="adj1" fmla="val 1610"/>
              <a:gd name="adj2" fmla="val 8967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どの削減テクニックを主に検討すべきか？の目途を付けておいて、検証は後にする</a:t>
            </a:r>
          </a:p>
        </p:txBody>
      </p:sp>
      <p:sp>
        <p:nvSpPr>
          <p:cNvPr id="31" name="吹き出し: 角を丸めた四角形 30">
            <a:extLst>
              <a:ext uri="{FF2B5EF4-FFF2-40B4-BE49-F238E27FC236}">
                <a16:creationId xmlns:a16="http://schemas.microsoft.com/office/drawing/2014/main" id="{F4DF80D1-D8CB-4576-8446-4BAF03D16A30}"/>
              </a:ext>
            </a:extLst>
          </p:cNvPr>
          <p:cNvSpPr/>
          <p:nvPr/>
        </p:nvSpPr>
        <p:spPr>
          <a:xfrm>
            <a:off x="2430684" y="2147029"/>
            <a:ext cx="2277234" cy="504667"/>
          </a:xfrm>
          <a:prstGeom prst="wedgeRoundRectCallout">
            <a:avLst>
              <a:gd name="adj1" fmla="val 31676"/>
              <a:gd name="adj2" fmla="val -643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DERMS</a:t>
            </a:r>
            <a:r>
              <a:rPr lang="ja-JP" altLang="en-US" sz="1400" dirty="0"/>
              <a:t>エンジン対応のため、作業中止・完了時期延期</a:t>
            </a:r>
          </a:p>
        </p:txBody>
      </p:sp>
      <p:cxnSp>
        <p:nvCxnSpPr>
          <p:cNvPr id="32" name="直線矢印コネクタ 31">
            <a:extLst>
              <a:ext uri="{FF2B5EF4-FFF2-40B4-BE49-F238E27FC236}">
                <a16:creationId xmlns:a16="http://schemas.microsoft.com/office/drawing/2014/main" id="{76501A80-0329-4027-9D2D-3F3902825C4E}"/>
              </a:ext>
            </a:extLst>
          </p:cNvPr>
          <p:cNvCxnSpPr>
            <a:cxnSpLocks/>
          </p:cNvCxnSpPr>
          <p:nvPr/>
        </p:nvCxnSpPr>
        <p:spPr>
          <a:xfrm flipV="1">
            <a:off x="5408016" y="1934190"/>
            <a:ext cx="1500957" cy="12146"/>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AB410C1-65BC-4505-B07D-F5E29B29ED65}"/>
              </a:ext>
            </a:extLst>
          </p:cNvPr>
          <p:cNvSpPr txBox="1"/>
          <p:nvPr/>
        </p:nvSpPr>
        <p:spPr>
          <a:xfrm>
            <a:off x="5786379" y="1564858"/>
            <a:ext cx="744229" cy="369332"/>
          </a:xfrm>
          <a:prstGeom prst="rect">
            <a:avLst/>
          </a:prstGeom>
          <a:noFill/>
        </p:spPr>
        <p:txBody>
          <a:bodyPr wrap="square" rtlCol="0">
            <a:spAutoFit/>
          </a:bodyPr>
          <a:lstStyle/>
          <a:p>
            <a:pPr algn="ctr"/>
            <a:r>
              <a:rPr kumimoji="1" lang="ja-JP" altLang="en-US" dirty="0"/>
              <a:t>熊谷</a:t>
            </a:r>
          </a:p>
        </p:txBody>
      </p:sp>
      <p:sp>
        <p:nvSpPr>
          <p:cNvPr id="34" name="テキスト ボックス 33">
            <a:extLst>
              <a:ext uri="{FF2B5EF4-FFF2-40B4-BE49-F238E27FC236}">
                <a16:creationId xmlns:a16="http://schemas.microsoft.com/office/drawing/2014/main" id="{AF527EEF-72BB-486D-80B6-B943B83F6861}"/>
              </a:ext>
            </a:extLst>
          </p:cNvPr>
          <p:cNvSpPr txBox="1"/>
          <p:nvPr/>
        </p:nvSpPr>
        <p:spPr>
          <a:xfrm>
            <a:off x="6967914" y="1749524"/>
            <a:ext cx="744229" cy="369332"/>
          </a:xfrm>
          <a:prstGeom prst="rect">
            <a:avLst/>
          </a:prstGeom>
          <a:noFill/>
        </p:spPr>
        <p:txBody>
          <a:bodyPr wrap="square" rtlCol="0">
            <a:spAutoFit/>
          </a:bodyPr>
          <a:lstStyle/>
          <a:p>
            <a:pPr algn="ctr"/>
            <a:r>
              <a:rPr kumimoji="1" lang="ja-JP" altLang="en-US" dirty="0">
                <a:solidFill>
                  <a:srgbClr val="FF0000"/>
                </a:solidFill>
              </a:rPr>
              <a:t>完了</a:t>
            </a:r>
          </a:p>
        </p:txBody>
      </p:sp>
      <p:cxnSp>
        <p:nvCxnSpPr>
          <p:cNvPr id="40" name="直線矢印コネクタ 39">
            <a:extLst>
              <a:ext uri="{FF2B5EF4-FFF2-40B4-BE49-F238E27FC236}">
                <a16:creationId xmlns:a16="http://schemas.microsoft.com/office/drawing/2014/main" id="{B9783357-4C1E-4FED-B8B2-FF0CB5EE0141}"/>
              </a:ext>
            </a:extLst>
          </p:cNvPr>
          <p:cNvCxnSpPr>
            <a:cxnSpLocks/>
          </p:cNvCxnSpPr>
          <p:nvPr/>
        </p:nvCxnSpPr>
        <p:spPr>
          <a:xfrm>
            <a:off x="7863731" y="3514035"/>
            <a:ext cx="308231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572BA02-8F56-45A6-AAC2-E4887082ABA1}"/>
              </a:ext>
            </a:extLst>
          </p:cNvPr>
          <p:cNvSpPr txBox="1"/>
          <p:nvPr/>
        </p:nvSpPr>
        <p:spPr>
          <a:xfrm>
            <a:off x="8809559" y="3147433"/>
            <a:ext cx="994508" cy="369332"/>
          </a:xfrm>
          <a:prstGeom prst="rect">
            <a:avLst/>
          </a:prstGeom>
          <a:noFill/>
        </p:spPr>
        <p:txBody>
          <a:bodyPr wrap="square" rtlCol="0">
            <a:spAutoFit/>
          </a:bodyPr>
          <a:lstStyle/>
          <a:p>
            <a:pPr algn="ctr"/>
            <a:r>
              <a:rPr kumimoji="1" lang="ja-JP" altLang="en-US" dirty="0"/>
              <a:t>佐藤</a:t>
            </a:r>
          </a:p>
        </p:txBody>
      </p:sp>
      <p:cxnSp>
        <p:nvCxnSpPr>
          <p:cNvPr id="43" name="直線矢印コネクタ 42">
            <a:extLst>
              <a:ext uri="{FF2B5EF4-FFF2-40B4-BE49-F238E27FC236}">
                <a16:creationId xmlns:a16="http://schemas.microsoft.com/office/drawing/2014/main" id="{AF2A5A94-545D-4521-99CB-00A4A8C223C3}"/>
              </a:ext>
            </a:extLst>
          </p:cNvPr>
          <p:cNvCxnSpPr>
            <a:cxnSpLocks/>
          </p:cNvCxnSpPr>
          <p:nvPr/>
        </p:nvCxnSpPr>
        <p:spPr>
          <a:xfrm>
            <a:off x="7027551" y="4110814"/>
            <a:ext cx="836180"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459C5282-1623-4065-AFF0-657195293EE8}"/>
              </a:ext>
            </a:extLst>
          </p:cNvPr>
          <p:cNvSpPr txBox="1"/>
          <p:nvPr/>
        </p:nvSpPr>
        <p:spPr>
          <a:xfrm>
            <a:off x="6885686" y="3690249"/>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cxnSp>
        <p:nvCxnSpPr>
          <p:cNvPr id="46" name="直線矢印コネクタ 45">
            <a:extLst>
              <a:ext uri="{FF2B5EF4-FFF2-40B4-BE49-F238E27FC236}">
                <a16:creationId xmlns:a16="http://schemas.microsoft.com/office/drawing/2014/main" id="{9472C0B9-DE81-4477-8B22-22CC9469919A}"/>
              </a:ext>
            </a:extLst>
          </p:cNvPr>
          <p:cNvCxnSpPr>
            <a:cxnSpLocks/>
          </p:cNvCxnSpPr>
          <p:nvPr/>
        </p:nvCxnSpPr>
        <p:spPr>
          <a:xfrm>
            <a:off x="9287309" y="4622005"/>
            <a:ext cx="248170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6FEB7742-C7A8-4CD7-AD5C-7F9C0DFB85EF}"/>
              </a:ext>
            </a:extLst>
          </p:cNvPr>
          <p:cNvSpPr txBox="1"/>
          <p:nvPr/>
        </p:nvSpPr>
        <p:spPr>
          <a:xfrm>
            <a:off x="9264011" y="4236233"/>
            <a:ext cx="2654908" cy="369332"/>
          </a:xfrm>
          <a:prstGeom prst="rect">
            <a:avLst/>
          </a:prstGeom>
          <a:noFill/>
        </p:spPr>
        <p:txBody>
          <a:bodyPr wrap="square" rtlCol="0">
            <a:spAutoFit/>
          </a:bodyPr>
          <a:lstStyle/>
          <a:p>
            <a:pPr algn="ctr"/>
            <a:r>
              <a:rPr lang="ja-JP" altLang="en-US" dirty="0"/>
              <a:t>小嶋？</a:t>
            </a:r>
            <a:endParaRPr kumimoji="1" lang="ja-JP" altLang="en-US" dirty="0"/>
          </a:p>
        </p:txBody>
      </p:sp>
      <p:sp>
        <p:nvSpPr>
          <p:cNvPr id="49" name="吹き出し: 角を丸めた四角形 48">
            <a:extLst>
              <a:ext uri="{FF2B5EF4-FFF2-40B4-BE49-F238E27FC236}">
                <a16:creationId xmlns:a16="http://schemas.microsoft.com/office/drawing/2014/main" id="{D4B02998-C7E2-49B8-BAE7-9864D0A98FD0}"/>
              </a:ext>
            </a:extLst>
          </p:cNvPr>
          <p:cNvSpPr/>
          <p:nvPr/>
        </p:nvSpPr>
        <p:spPr>
          <a:xfrm>
            <a:off x="9376385" y="4926631"/>
            <a:ext cx="2208518" cy="355791"/>
          </a:xfrm>
          <a:prstGeom prst="wedgeRoundRectCallout">
            <a:avLst>
              <a:gd name="adj1" fmla="val 14239"/>
              <a:gd name="adj2" fmla="val -1121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就活であまり期待できない</a:t>
            </a:r>
          </a:p>
        </p:txBody>
      </p:sp>
      <p:sp>
        <p:nvSpPr>
          <p:cNvPr id="53" name="吹き出し: 角を丸めた四角形 52">
            <a:extLst>
              <a:ext uri="{FF2B5EF4-FFF2-40B4-BE49-F238E27FC236}">
                <a16:creationId xmlns:a16="http://schemas.microsoft.com/office/drawing/2014/main" id="{04EE521B-FB3F-474A-B1DD-A34B9A7E898E}"/>
              </a:ext>
            </a:extLst>
          </p:cNvPr>
          <p:cNvSpPr/>
          <p:nvPr/>
        </p:nvSpPr>
        <p:spPr>
          <a:xfrm>
            <a:off x="7118953" y="4374325"/>
            <a:ext cx="2304562" cy="462510"/>
          </a:xfrm>
          <a:prstGeom prst="wedgeRoundRectCallout">
            <a:avLst>
              <a:gd name="adj1" fmla="val -30738"/>
              <a:gd name="adj2" fmla="val -8308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スケジューリング問題を仮定し、再度検証する</a:t>
            </a:r>
          </a:p>
        </p:txBody>
      </p:sp>
    </p:spTree>
    <p:extLst>
      <p:ext uri="{BB962C8B-B14F-4D97-AF65-F5344CB8AC3E}">
        <p14:creationId xmlns:p14="http://schemas.microsoft.com/office/powerpoint/2010/main" val="7246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2"/>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965"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2"/>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3"/>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2838</TotalTime>
  <Words>4120</Words>
  <Application>Microsoft Office PowerPoint</Application>
  <PresentationFormat>ワイド画面</PresentationFormat>
  <Paragraphs>1088</Paragraphs>
  <Slides>32</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32</vt:i4>
      </vt:variant>
    </vt:vector>
  </HeadingPairs>
  <TitlesOfParts>
    <vt:vector size="38" baseType="lpstr">
      <vt:lpstr>Meiryo UI</vt:lpstr>
      <vt:lpstr>游ゴシック</vt:lpstr>
      <vt:lpstr>Arial</vt:lpstr>
      <vt:lpstr>Cambria Math</vt:lpstr>
      <vt:lpstr>Wingdings</vt:lpstr>
      <vt:lpstr>Yokogawa_Template_Standard</vt:lpstr>
      <vt:lpstr>来年度の共同研究について</vt:lpstr>
      <vt:lpstr>目的とサマリ</vt:lpstr>
      <vt:lpstr>概要</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近傍生成の進捗：DEの検証</vt:lpstr>
      <vt:lpstr>近傍生成の進捗：DEの改良</vt:lpstr>
      <vt:lpstr>外部発表</vt:lpstr>
      <vt:lpstr>まとめと課題</vt:lpstr>
      <vt:lpstr>課題①：アルゴリズムの工夫</vt:lpstr>
      <vt:lpstr>課題①：並列化の工夫</vt:lpstr>
      <vt:lpstr>課題②：組み合わせたアルゴリズムの性能評価</vt:lpstr>
      <vt:lpstr>課題②：組み合わせたアルゴリズムの位置づけ</vt:lpstr>
      <vt:lpstr>学生の研究体制</vt:lpstr>
      <vt:lpstr>FY22上期スケジュール（3月2日時点）</vt:lpstr>
      <vt:lpstr>まとめ</vt:lpstr>
      <vt:lpstr>FY21下期スケジュール（2月9日時点）</vt:lpstr>
      <vt:lpstr>PowerPoint プレゼンテーション</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405</cp:revision>
  <dcterms:created xsi:type="dcterms:W3CDTF">2022-01-26T00:23:42Z</dcterms:created>
  <dcterms:modified xsi:type="dcterms:W3CDTF">2022-03-02T01:28:39Z</dcterms:modified>
</cp:coreProperties>
</file>