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69" r:id="rId2"/>
    <p:sldId id="292" r:id="rId3"/>
    <p:sldId id="318" r:id="rId4"/>
    <p:sldId id="319" r:id="rId5"/>
    <p:sldId id="317" r:id="rId6"/>
    <p:sldId id="316" r:id="rId7"/>
    <p:sldId id="320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104" d="100"/>
          <a:sy n="104" d="100"/>
        </p:scale>
        <p:origin x="120" y="5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01 26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1F245C5E-D9BA-4B35-937A-E09F1DCD6FAB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7.png"/><Relationship Id="rId1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18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有制約最適化の検証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連携最適化テーマ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検証内容・条件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プレースホルダー 2">
                <a:extLst>
                  <a:ext uri="{FF2B5EF4-FFF2-40B4-BE49-F238E27FC236}">
                    <a16:creationId xmlns:a16="http://schemas.microsoft.com/office/drawing/2014/main" id="{064747C6-D9AC-47D6-95CA-D74503C05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054" y="1160266"/>
                <a:ext cx="11400125" cy="41344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dirty="0"/>
                  <a:t>制約対処法：</a:t>
                </a:r>
                <a:r>
                  <a:rPr lang="en-US" altLang="ja-JP" dirty="0"/>
                  <a:t>Adaptive weighted MOEA/D</a:t>
                </a:r>
              </a:p>
              <a:p>
                <a:pPr lvl="1">
                  <a:defRPr/>
                </a:pPr>
                <a:r>
                  <a:rPr lang="ja-JP" altLang="en-US" dirty="0"/>
                  <a:t>パラメータ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で重みベクトル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 dirty="0"/>
                  <a:t>の散らばりを制御</a:t>
                </a:r>
                <a:endParaRPr lang="en-US" altLang="ja-JP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ja-JP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pPr lvl="1">
                  <a:defRPr/>
                </a:pPr>
                <a:r>
                  <a:rPr lang="ja-JP" altLang="en-US" dirty="0"/>
                  <a:t>違反量正規化無し</a:t>
                </a:r>
                <a:endParaRPr lang="en-US" altLang="ja-JP" dirty="0"/>
              </a:p>
              <a:p>
                <a:pPr>
                  <a:defRPr/>
                </a:pPr>
                <a:r>
                  <a:rPr lang="ja-JP" altLang="en-US" dirty="0"/>
                  <a:t>適合度関数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の景観を確認する</a:t>
                </a:r>
                <a:endParaRPr lang="en-US" altLang="ja-JP" dirty="0"/>
              </a:p>
              <a:p>
                <a:pPr lvl="1">
                  <a:defRPr/>
                </a:pPr>
                <a:r>
                  <a:rPr lang="ja-JP" altLang="en-US" dirty="0"/>
                  <a:t>理想点（基準点）：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lvl="1">
                  <a:defRPr/>
                </a:pPr>
                <a:r>
                  <a:rPr lang="en-US" altLang="ja-JP" dirty="0"/>
                  <a:t>Weighted Sum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pPr lvl="1">
                  <a:defRPr/>
                </a:pPr>
                <a:r>
                  <a:rPr lang="en-US" altLang="ja-JP" dirty="0" err="1"/>
                  <a:t>Tchebycheff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Norm</a:t>
                </a:r>
                <a:r>
                  <a:rPr lang="ja-JP" altLang="en-US" i="1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9" name="テキスト プレースホルダー 2">
                <a:extLst>
                  <a:ext uri="{FF2B5EF4-FFF2-40B4-BE49-F238E27FC236}">
                    <a16:creationId xmlns:a16="http://schemas.microsoft.com/office/drawing/2014/main" id="{064747C6-D9AC-47D6-95CA-D74503C0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4" y="1160266"/>
                <a:ext cx="11400125" cy="4134405"/>
              </a:xfrm>
              <a:prstGeom prst="rect">
                <a:avLst/>
              </a:prstGeom>
              <a:blipFill>
                <a:blip r:embed="rId2"/>
                <a:stretch>
                  <a:fillRect l="-749" t="-2209" b="-1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基準点の影響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064747C6-D9AC-47D6-95CA-D74503C0501A}"/>
              </a:ext>
            </a:extLst>
          </p:cNvPr>
          <p:cNvSpPr txBox="1">
            <a:spLocks/>
          </p:cNvSpPr>
          <p:nvPr/>
        </p:nvSpPr>
        <p:spPr>
          <a:xfrm>
            <a:off x="517054" y="1160266"/>
            <a:ext cx="11400125" cy="413440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Weighted Sum</a:t>
            </a:r>
            <a:r>
              <a:rPr lang="ja-JP" altLang="en-US" dirty="0"/>
              <a:t>は、適合度のバイアスが変化するだけで、景観には影響しない</a:t>
            </a: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err="1"/>
              <a:t>Tchebycheff</a:t>
            </a:r>
            <a:r>
              <a:rPr lang="ja-JP" altLang="en-US" dirty="0"/>
              <a:t> </a:t>
            </a:r>
            <a:r>
              <a:rPr lang="en-US" altLang="ja-JP" dirty="0"/>
              <a:t>Norm</a:t>
            </a:r>
            <a:r>
              <a:rPr lang="ja-JP" altLang="en-US" dirty="0"/>
              <a:t>は、適合度の景観が位置や重みによって変わる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C0B67A-1C4B-49F3-BD81-5B4C90793823}"/>
                  </a:ext>
                </a:extLst>
              </p:cNvPr>
              <p:cNvSpPr txBox="1"/>
              <p:nvPr/>
            </p:nvSpPr>
            <p:spPr>
              <a:xfrm>
                <a:off x="1201995" y="1606641"/>
                <a:ext cx="8003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𝑤𝑓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C0B67A-1C4B-49F3-BD81-5B4C9079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5" y="1606641"/>
                <a:ext cx="8003632" cy="646331"/>
              </a:xfrm>
              <a:prstGeom prst="rect">
                <a:avLst/>
              </a:prstGeom>
              <a:blipFill>
                <a:blip r:embed="rId2"/>
                <a:stretch>
                  <a:fillRect l="-609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C3E88A-3766-455F-A092-B2157C30990D}"/>
                  </a:ext>
                </a:extLst>
              </p:cNvPr>
              <p:cNvSpPr txBox="1"/>
              <p:nvPr/>
            </p:nvSpPr>
            <p:spPr>
              <a:xfrm>
                <a:off x="1201995" y="2414479"/>
                <a:ext cx="7846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が成立 （大小関係は不変）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C3E88A-3766-455F-A092-B2157C30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5" y="2414479"/>
                <a:ext cx="784614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/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ja-JP" altLang="en-US" dirty="0"/>
                  <a:t>、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0A6242-2E58-4A78-89E3-C6B6EA6E8E50}"/>
                  </a:ext>
                </a:extLst>
              </p:cNvPr>
              <p:cNvSpPr txBox="1"/>
              <p:nvPr/>
            </p:nvSpPr>
            <p:spPr>
              <a:xfrm>
                <a:off x="1201995" y="3951573"/>
                <a:ext cx="7411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−0.1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0A6242-2E58-4A78-89E3-C6B6EA6E8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5" y="3951573"/>
                <a:ext cx="7411063" cy="646331"/>
              </a:xfrm>
              <a:prstGeom prst="rect">
                <a:avLst/>
              </a:prstGeom>
              <a:blipFill>
                <a:blip r:embed="rId5"/>
                <a:stretch>
                  <a:fillRect l="-658" t="-4717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/>
              <p:nvPr/>
            </p:nvSpPr>
            <p:spPr>
              <a:xfrm>
                <a:off x="1199536" y="4745822"/>
                <a:ext cx="8490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 が不成立（大小関係は不変でない）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36" y="4745822"/>
                <a:ext cx="849015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7A0841-3307-449D-AF41-4D697D5E3ED5}"/>
              </a:ext>
            </a:extLst>
          </p:cNvPr>
          <p:cNvSpPr txBox="1"/>
          <p:nvPr/>
        </p:nvSpPr>
        <p:spPr>
          <a:xfrm>
            <a:off x="1199536" y="2880632"/>
            <a:ext cx="7846140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基準点の変更が探索に影響しない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9EB1D2-C925-49AE-982F-192FD276FD1B}"/>
              </a:ext>
            </a:extLst>
          </p:cNvPr>
          <p:cNvSpPr txBox="1"/>
          <p:nvPr/>
        </p:nvSpPr>
        <p:spPr>
          <a:xfrm>
            <a:off x="1199536" y="5348493"/>
            <a:ext cx="7846140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基準点の変更が探索に影響する</a:t>
            </a:r>
          </a:p>
        </p:txBody>
      </p:sp>
    </p:spTree>
    <p:extLst>
      <p:ext uri="{BB962C8B-B14F-4D97-AF65-F5344CB8AC3E}">
        <p14:creationId xmlns:p14="http://schemas.microsoft.com/office/powerpoint/2010/main" val="31994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基準点の影響（計算）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064747C6-D9AC-47D6-95CA-D74503C0501A}"/>
              </a:ext>
            </a:extLst>
          </p:cNvPr>
          <p:cNvSpPr txBox="1">
            <a:spLocks/>
          </p:cNvSpPr>
          <p:nvPr/>
        </p:nvSpPr>
        <p:spPr>
          <a:xfrm>
            <a:off x="517054" y="1160266"/>
            <a:ext cx="11400125" cy="186315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Weighted Sum</a:t>
            </a:r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err="1"/>
              <a:t>Tchebycheff</a:t>
            </a:r>
            <a:r>
              <a:rPr lang="ja-JP" altLang="en-US" dirty="0"/>
              <a:t> </a:t>
            </a:r>
            <a:r>
              <a:rPr lang="en-US" altLang="ja-JP" dirty="0"/>
              <a:t>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265B1F-4086-490A-8D68-3849CC9FBBD3}"/>
                  </a:ext>
                </a:extLst>
              </p:cNvPr>
              <p:cNvSpPr txBox="1"/>
              <p:nvPr/>
            </p:nvSpPr>
            <p:spPr>
              <a:xfrm>
                <a:off x="738408" y="1563329"/>
                <a:ext cx="10715184" cy="645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𝑤𝑓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+0.1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+0.1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265B1F-4086-490A-8D68-3849CC9F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08" y="1563329"/>
                <a:ext cx="10715184" cy="645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/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ja-JP" altLang="en-US" dirty="0"/>
                  <a:t>、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−0.1,0)</m:t>
                    </m:r>
                  </m:oMath>
                </a14:m>
                <a:r>
                  <a:rPr lang="ja-JP" altLang="en-US" dirty="0"/>
                  <a:t>のときの適合度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D1FDD8C-7B12-4CB9-94E6-45C721A92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04" y="769278"/>
                <a:ext cx="597702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/>
              <p:nvPr/>
            </p:nvSpPr>
            <p:spPr>
              <a:xfrm>
                <a:off x="1129478" y="4554239"/>
                <a:ext cx="9588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 が不成立（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/>
                  <a:t>や位置によって、大小関係が変わる）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8" y="4554239"/>
                <a:ext cx="958891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B9F4A4-880C-47A2-838A-E1C79A83D46C}"/>
                  </a:ext>
                </a:extLst>
              </p:cNvPr>
              <p:cNvSpPr txBox="1"/>
              <p:nvPr/>
            </p:nvSpPr>
            <p:spPr>
              <a:xfrm>
                <a:off x="790028" y="3859742"/>
                <a:ext cx="10715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B9F4A4-880C-47A2-838A-E1C79A83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8" y="3859742"/>
                <a:ext cx="1071518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7759560-7DEE-426F-BDBA-E9382DF68071}"/>
                  </a:ext>
                </a:extLst>
              </p:cNvPr>
              <p:cNvSpPr txBox="1"/>
              <p:nvPr/>
            </p:nvSpPr>
            <p:spPr>
              <a:xfrm>
                <a:off x="1332270" y="2426903"/>
                <a:ext cx="9183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 が成立（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/>
                  <a:t>や位置に関わらず、大小関係は不変）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7759560-7DEE-426F-BDBA-E9382DF6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70" y="2426903"/>
                <a:ext cx="9183329" cy="369332"/>
              </a:xfrm>
              <a:prstGeom prst="rect">
                <a:avLst/>
              </a:prstGeom>
              <a:blipFill>
                <a:blip r:embed="rId6"/>
                <a:stretch>
                  <a:fillRect t="-8197" r="-26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適合度の景観、</a:t>
            </a:r>
            <a:r>
              <a:rPr lang="en-US" altLang="ja-JP" dirty="0"/>
              <a:t>Weighted Sum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/>
              <p:nvPr/>
            </p:nvSpPr>
            <p:spPr>
              <a:xfrm>
                <a:off x="722667" y="1145744"/>
                <a:ext cx="14447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7" y="1145744"/>
                <a:ext cx="1444762" cy="338554"/>
              </a:xfrm>
              <a:prstGeom prst="rect">
                <a:avLst/>
              </a:prstGeom>
              <a:blipFill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D72D6842-58BA-45D5-8382-72D76625D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3" y="3686958"/>
            <a:ext cx="2160000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/>
              <p:nvPr/>
            </p:nvSpPr>
            <p:spPr>
              <a:xfrm>
                <a:off x="2901489" y="1142096"/>
                <a:ext cx="1737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89" y="1142096"/>
                <a:ext cx="1737139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/>
              <p:nvPr/>
            </p:nvSpPr>
            <p:spPr>
              <a:xfrm>
                <a:off x="5396760" y="1132308"/>
                <a:ext cx="1532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60" y="1132308"/>
                <a:ext cx="153245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/>
              <p:nvPr/>
            </p:nvSpPr>
            <p:spPr>
              <a:xfrm>
                <a:off x="7777227" y="1142096"/>
                <a:ext cx="1737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27" y="1142096"/>
                <a:ext cx="1737138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/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/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上図：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、下図：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7889373A-E1CE-438D-B66F-7614F9321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9" y="3686958"/>
            <a:ext cx="2160000" cy="2160000"/>
          </a:xfrm>
          <a:prstGeom prst="rect">
            <a:avLst/>
          </a:prstGeom>
        </p:spPr>
      </p:pic>
      <p:pic>
        <p:nvPicPr>
          <p:cNvPr id="15" name="図 14" descr="グラフ, 散布図&#10;&#10;自動的に生成された説明">
            <a:extLst>
              <a:ext uri="{FF2B5EF4-FFF2-40B4-BE49-F238E27FC236}">
                <a16:creationId xmlns:a16="http://schemas.microsoft.com/office/drawing/2014/main" id="{9DEFA936-5C72-4755-B914-4018F9163D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36" y="3686958"/>
            <a:ext cx="2160000" cy="2160000"/>
          </a:xfrm>
          <a:prstGeom prst="rect">
            <a:avLst/>
          </a:prstGeom>
        </p:spPr>
      </p:pic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A81B2380-A7D8-4DFB-BDAF-AA85D1CDCC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79" y="3680488"/>
            <a:ext cx="2160000" cy="2160000"/>
          </a:xfrm>
          <a:prstGeom prst="rect">
            <a:avLst/>
          </a:prstGeom>
        </p:spPr>
      </p:pic>
      <p:pic>
        <p:nvPicPr>
          <p:cNvPr id="8" name="図 7" descr="グラフ, 棒グラフ&#10;&#10;自動的に生成された説明">
            <a:extLst>
              <a:ext uri="{FF2B5EF4-FFF2-40B4-BE49-F238E27FC236}">
                <a16:creationId xmlns:a16="http://schemas.microsoft.com/office/drawing/2014/main" id="{AC071F32-710B-4DF4-9996-094B243FCF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83" y="3686958"/>
            <a:ext cx="2160000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063E46-76DA-4CBB-B61E-7979CCB47DEE}"/>
                  </a:ext>
                </a:extLst>
              </p:cNvPr>
              <p:cNvSpPr txBox="1"/>
              <p:nvPr/>
            </p:nvSpPr>
            <p:spPr>
              <a:xfrm>
                <a:off x="3203000" y="5863705"/>
                <a:ext cx="602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Weighted Sum</a:t>
                </a:r>
                <a:r>
                  <a:rPr lang="ja-JP" altLang="en-US" dirty="0"/>
                  <a:t>の適合度関数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の景観は、基準点に依存しない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063E46-76DA-4CBB-B61E-7979CCB4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00" y="5863705"/>
                <a:ext cx="6028234" cy="369332"/>
              </a:xfrm>
              <a:prstGeom prst="rect">
                <a:avLst/>
              </a:prstGeom>
              <a:blipFill>
                <a:blip r:embed="rId13"/>
                <a:stretch>
                  <a:fillRect l="-708" t="-10000" r="-809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6B86A77-2757-4F74-A1FF-8A1498C3B8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3" y="1480650"/>
            <a:ext cx="2160000" cy="2160000"/>
          </a:xfrm>
          <a:prstGeom prst="rect">
            <a:avLst/>
          </a:prstGeom>
        </p:spPr>
      </p:pic>
      <p:pic>
        <p:nvPicPr>
          <p:cNvPr id="13" name="図 12" descr="グラフ, 折れ線グラフ, 散布図&#10;&#10;自動的に生成された説明">
            <a:extLst>
              <a:ext uri="{FF2B5EF4-FFF2-40B4-BE49-F238E27FC236}">
                <a16:creationId xmlns:a16="http://schemas.microsoft.com/office/drawing/2014/main" id="{163A25CB-63FD-4299-AC74-A75B6ED4D5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9" y="1480650"/>
            <a:ext cx="2160000" cy="2160000"/>
          </a:xfrm>
          <a:prstGeom prst="rect">
            <a:avLst/>
          </a:prstGeom>
        </p:spPr>
      </p:pic>
      <p:pic>
        <p:nvPicPr>
          <p:cNvPr id="16" name="図 15" descr="グラフ, 散布図&#10;&#10;自動的に生成された説明">
            <a:extLst>
              <a:ext uri="{FF2B5EF4-FFF2-40B4-BE49-F238E27FC236}">
                <a16:creationId xmlns:a16="http://schemas.microsoft.com/office/drawing/2014/main" id="{560C5111-25FE-4635-8C29-2E77BDD15C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41" y="1480650"/>
            <a:ext cx="2160000" cy="2160000"/>
          </a:xfrm>
          <a:prstGeom prst="rect">
            <a:avLst/>
          </a:prstGeom>
        </p:spPr>
      </p:pic>
      <p:pic>
        <p:nvPicPr>
          <p:cNvPr id="19" name="図 18" descr="グラフ, 折れ線グラフ&#10;&#10;自動的に生成された説明">
            <a:extLst>
              <a:ext uri="{FF2B5EF4-FFF2-40B4-BE49-F238E27FC236}">
                <a16:creationId xmlns:a16="http://schemas.microsoft.com/office/drawing/2014/main" id="{B7063F0D-921A-476D-ABAB-A262F012FF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79" y="1480650"/>
            <a:ext cx="2160000" cy="2160000"/>
          </a:xfrm>
          <a:prstGeom prst="rect">
            <a:avLst/>
          </a:prstGeom>
        </p:spPr>
      </p:pic>
      <p:pic>
        <p:nvPicPr>
          <p:cNvPr id="22" name="図 21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BDF8DCC3-9B79-4869-A0AB-3665584CCD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51" y="148065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適合度の景観、</a:t>
            </a:r>
            <a:r>
              <a:rPr lang="en-US" altLang="ja-JP" dirty="0" err="1"/>
              <a:t>Tchebycheff</a:t>
            </a:r>
            <a:r>
              <a:rPr lang="en-US" altLang="ja-JP" dirty="0"/>
              <a:t> Norm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/>
              <p:nvPr/>
            </p:nvSpPr>
            <p:spPr>
              <a:xfrm>
                <a:off x="749002" y="1142096"/>
                <a:ext cx="14447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2" y="1142096"/>
                <a:ext cx="1444762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/>
              <p:nvPr/>
            </p:nvSpPr>
            <p:spPr>
              <a:xfrm>
                <a:off x="2974128" y="1142096"/>
                <a:ext cx="1737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E38A32-77D7-4DE1-A473-B4029F56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28" y="1142096"/>
                <a:ext cx="1737139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/>
              <p:nvPr/>
            </p:nvSpPr>
            <p:spPr>
              <a:xfrm>
                <a:off x="5352299" y="1142096"/>
                <a:ext cx="1532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B09918F-CC02-4E95-993E-FA7DCBDB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299" y="1142096"/>
                <a:ext cx="1532450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/>
              <p:nvPr/>
            </p:nvSpPr>
            <p:spPr>
              <a:xfrm>
                <a:off x="7665112" y="1142096"/>
                <a:ext cx="1737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.75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11AC4FD-DA73-419E-83D3-F7A45A4B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12" y="1142096"/>
                <a:ext cx="1737138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/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EAE6FC-283C-4E03-9043-02364BD3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614" y="1139274"/>
                <a:ext cx="1532450" cy="341376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/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上図：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、下図：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54B65B-38A6-4465-A547-11D89C0D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61" y="740909"/>
                <a:ext cx="467233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B802834-B164-4583-9687-A7E6E776D3C9}"/>
                  </a:ext>
                </a:extLst>
              </p:cNvPr>
              <p:cNvSpPr txBox="1"/>
              <p:nvPr/>
            </p:nvSpPr>
            <p:spPr>
              <a:xfrm>
                <a:off x="2974128" y="5899894"/>
                <a:ext cx="6243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 err="1"/>
                  <a:t>Tchebycheff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Norm</a:t>
                </a:r>
                <a:r>
                  <a:rPr lang="ja-JP" altLang="en-US" dirty="0"/>
                  <a:t>の適合度関数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の景観は、基準点に依存する</a:t>
                </a: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B802834-B164-4583-9687-A7E6E776D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28" y="5899894"/>
                <a:ext cx="6243741" cy="369332"/>
              </a:xfrm>
              <a:prstGeom prst="rect">
                <a:avLst/>
              </a:prstGeom>
              <a:blipFill>
                <a:blip r:embed="rId8"/>
                <a:stretch>
                  <a:fillRect l="-293" t="-10000" r="-29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 descr="グラフ&#10;&#10;自動的に生成された説明">
            <a:extLst>
              <a:ext uri="{FF2B5EF4-FFF2-40B4-BE49-F238E27FC236}">
                <a16:creationId xmlns:a16="http://schemas.microsoft.com/office/drawing/2014/main" id="{7967D733-997B-4A21-9734-89F6F7977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8" y="3703022"/>
            <a:ext cx="2160000" cy="2160000"/>
          </a:xfrm>
          <a:prstGeom prst="rect">
            <a:avLst/>
          </a:prstGeom>
        </p:spPr>
      </p:pic>
      <p:pic>
        <p:nvPicPr>
          <p:cNvPr id="37" name="図 36" descr="グラフ&#10;&#10;自動的に生成された説明">
            <a:extLst>
              <a:ext uri="{FF2B5EF4-FFF2-40B4-BE49-F238E27FC236}">
                <a16:creationId xmlns:a16="http://schemas.microsoft.com/office/drawing/2014/main" id="{2B4A5F5C-293A-4281-8E35-E48B7B8167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24" y="3703022"/>
            <a:ext cx="2160000" cy="2160000"/>
          </a:xfrm>
          <a:prstGeom prst="rect">
            <a:avLst/>
          </a:prstGeom>
        </p:spPr>
      </p:pic>
      <p:pic>
        <p:nvPicPr>
          <p:cNvPr id="39" name="図 38" descr="グラフ&#10;&#10;自動的に生成された説明">
            <a:extLst>
              <a:ext uri="{FF2B5EF4-FFF2-40B4-BE49-F238E27FC236}">
                <a16:creationId xmlns:a16="http://schemas.microsoft.com/office/drawing/2014/main" id="{17BAEB43-8404-44B8-948F-C04D494F72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8" y="3687250"/>
            <a:ext cx="2160000" cy="2160000"/>
          </a:xfrm>
          <a:prstGeom prst="rect">
            <a:avLst/>
          </a:prstGeom>
        </p:spPr>
      </p:pic>
      <p:pic>
        <p:nvPicPr>
          <p:cNvPr id="41" name="図 40" descr="グラフ&#10;&#10;自動的に生成された説明">
            <a:extLst>
              <a:ext uri="{FF2B5EF4-FFF2-40B4-BE49-F238E27FC236}">
                <a16:creationId xmlns:a16="http://schemas.microsoft.com/office/drawing/2014/main" id="{EA03D28C-FBB2-4B23-A3D9-625F5E34BE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76" y="3713572"/>
            <a:ext cx="2160000" cy="2160000"/>
          </a:xfrm>
          <a:prstGeom prst="rect">
            <a:avLst/>
          </a:prstGeom>
        </p:spPr>
      </p:pic>
      <p:pic>
        <p:nvPicPr>
          <p:cNvPr id="43" name="図 42" descr="グラフ, 棒グラフ&#10;&#10;自動的に生成された説明">
            <a:extLst>
              <a:ext uri="{FF2B5EF4-FFF2-40B4-BE49-F238E27FC236}">
                <a16:creationId xmlns:a16="http://schemas.microsoft.com/office/drawing/2014/main" id="{6EAFAC47-F609-4B17-A2C7-838B108461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52" y="3746590"/>
            <a:ext cx="2160000" cy="2160000"/>
          </a:xfrm>
          <a:prstGeom prst="rect">
            <a:avLst/>
          </a:prstGeom>
        </p:spPr>
      </p:pic>
      <p:pic>
        <p:nvPicPr>
          <p:cNvPr id="45" name="図 44" descr="グラフ&#10;&#10;自動的に生成された説明">
            <a:extLst>
              <a:ext uri="{FF2B5EF4-FFF2-40B4-BE49-F238E27FC236}">
                <a16:creationId xmlns:a16="http://schemas.microsoft.com/office/drawing/2014/main" id="{4FAAE485-6817-4955-92FB-9FB4AA6D0F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8" y="1533294"/>
            <a:ext cx="2160000" cy="2160000"/>
          </a:xfrm>
          <a:prstGeom prst="rect">
            <a:avLst/>
          </a:prstGeom>
        </p:spPr>
      </p:pic>
      <p:pic>
        <p:nvPicPr>
          <p:cNvPr id="47" name="図 46" descr="グラフ, 折れ線グラフ&#10;&#10;自動的に生成された説明">
            <a:extLst>
              <a:ext uri="{FF2B5EF4-FFF2-40B4-BE49-F238E27FC236}">
                <a16:creationId xmlns:a16="http://schemas.microsoft.com/office/drawing/2014/main" id="{10E02193-C847-4C9C-B0C8-39F9E9545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24" y="1533294"/>
            <a:ext cx="2160000" cy="2160000"/>
          </a:xfrm>
          <a:prstGeom prst="rect">
            <a:avLst/>
          </a:prstGeom>
        </p:spPr>
      </p:pic>
      <p:pic>
        <p:nvPicPr>
          <p:cNvPr id="49" name="図 48" descr="グラフ&#10;&#10;自動的に生成された説明">
            <a:extLst>
              <a:ext uri="{FF2B5EF4-FFF2-40B4-BE49-F238E27FC236}">
                <a16:creationId xmlns:a16="http://schemas.microsoft.com/office/drawing/2014/main" id="{E14CB11B-A2A3-4397-9E63-DD82B436E2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533294"/>
            <a:ext cx="2160000" cy="2160000"/>
          </a:xfrm>
          <a:prstGeom prst="rect">
            <a:avLst/>
          </a:prstGeom>
        </p:spPr>
      </p:pic>
      <p:pic>
        <p:nvPicPr>
          <p:cNvPr id="51" name="図 50" descr="グラフ&#10;&#10;自動的に生成された説明">
            <a:extLst>
              <a:ext uri="{FF2B5EF4-FFF2-40B4-BE49-F238E27FC236}">
                <a16:creationId xmlns:a16="http://schemas.microsoft.com/office/drawing/2014/main" id="{EADE6CC1-2B39-4852-B1EE-27C7F0409D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76" y="1533294"/>
            <a:ext cx="2160000" cy="2160000"/>
          </a:xfrm>
          <a:prstGeom prst="rect">
            <a:avLst/>
          </a:prstGeom>
        </p:spPr>
      </p:pic>
      <p:pic>
        <p:nvPicPr>
          <p:cNvPr id="53" name="図 52" descr="グラフ&#10;&#10;自動的に生成された説明">
            <a:extLst>
              <a:ext uri="{FF2B5EF4-FFF2-40B4-BE49-F238E27FC236}">
                <a16:creationId xmlns:a16="http://schemas.microsoft.com/office/drawing/2014/main" id="{EE37BF9D-C391-4E4E-81F3-9DB1C1A3FC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52" y="153329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基準点の影響（計算）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064747C6-D9AC-47D6-95CA-D74503C0501A}"/>
              </a:ext>
            </a:extLst>
          </p:cNvPr>
          <p:cNvSpPr txBox="1">
            <a:spLocks/>
          </p:cNvSpPr>
          <p:nvPr/>
        </p:nvSpPr>
        <p:spPr>
          <a:xfrm>
            <a:off x="517054" y="1160266"/>
            <a:ext cx="11400125" cy="186315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 err="1"/>
              <a:t>Fk</a:t>
            </a:r>
            <a:r>
              <a:rPr lang="en-US" altLang="ja-JP" dirty="0"/>
              <a:t>(x)=(1/sqrt(2)|x-x*k|)^2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/>
              <a:t>y=(x-1)^2 (1,0)</a:t>
            </a:r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err="1"/>
              <a:t>Tchebycheff</a:t>
            </a:r>
            <a:r>
              <a:rPr lang="ja-JP" altLang="en-US" dirty="0"/>
              <a:t> </a:t>
            </a:r>
            <a:r>
              <a:rPr lang="en-US" altLang="ja-JP" dirty="0"/>
              <a:t>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/>
              <p:nvPr/>
            </p:nvSpPr>
            <p:spPr>
              <a:xfrm>
                <a:off x="1129478" y="4554239"/>
                <a:ext cx="9588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 が不成立（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/>
                  <a:t>や位置によって、大小関係が変わる）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023AD0-7C00-4A7B-A2E4-12AEF686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8" y="4554239"/>
                <a:ext cx="958891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B9F4A4-880C-47A2-838A-E1C79A83D46C}"/>
                  </a:ext>
                </a:extLst>
              </p:cNvPr>
              <p:cNvSpPr txBox="1"/>
              <p:nvPr/>
            </p:nvSpPr>
            <p:spPr>
              <a:xfrm>
                <a:off x="790028" y="3859742"/>
                <a:ext cx="10715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4B9F4A4-880C-47A2-838A-E1C79A83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8" y="3859742"/>
                <a:ext cx="10715184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8017143-15AC-4513-9996-D6F86B0F5174}"/>
                  </a:ext>
                </a:extLst>
              </p:cNvPr>
              <p:cNvSpPr txBox="1"/>
              <p:nvPr/>
            </p:nvSpPr>
            <p:spPr>
              <a:xfrm>
                <a:off x="566342" y="1733516"/>
                <a:ext cx="10715184" cy="105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𝑠𝑖𝑛𝑡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ad>
                        <m:radPr>
                          <m:degHide m:val="on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8017143-15AC-4513-9996-D6F86B0F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2" y="1733516"/>
                <a:ext cx="10715184" cy="1054648"/>
              </a:xfrm>
              <a:prstGeom prst="rect">
                <a:avLst/>
              </a:prstGeom>
              <a:blipFill>
                <a:blip r:embed="rId4"/>
                <a:stretch>
                  <a:fillRect b="-2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部分円 1">
            <a:extLst>
              <a:ext uri="{FF2B5EF4-FFF2-40B4-BE49-F238E27FC236}">
                <a16:creationId xmlns:a16="http://schemas.microsoft.com/office/drawing/2014/main" id="{5A79C979-0EE8-46E7-94D3-48F3A9787805}"/>
              </a:ext>
            </a:extLst>
          </p:cNvPr>
          <p:cNvSpPr/>
          <p:nvPr/>
        </p:nvSpPr>
        <p:spPr>
          <a:xfrm rot="5400000">
            <a:off x="5095925" y="1478167"/>
            <a:ext cx="2694551" cy="2488791"/>
          </a:xfrm>
          <a:prstGeom prst="pie">
            <a:avLst>
              <a:gd name="adj1" fmla="val 10722467"/>
              <a:gd name="adj2" fmla="val 162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69E1453-DDF1-420C-B9AA-39455375382B}"/>
              </a:ext>
            </a:extLst>
          </p:cNvPr>
          <p:cNvSpPr/>
          <p:nvPr/>
        </p:nvSpPr>
        <p:spPr>
          <a:xfrm>
            <a:off x="6347336" y="1324344"/>
            <a:ext cx="95864" cy="100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6DB5412-3224-4C6E-A8A6-83C969E02119}"/>
              </a:ext>
            </a:extLst>
          </p:cNvPr>
          <p:cNvSpPr/>
          <p:nvPr/>
        </p:nvSpPr>
        <p:spPr>
          <a:xfrm>
            <a:off x="6900707" y="1420924"/>
            <a:ext cx="95864" cy="100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322E605-D757-4084-B644-C210CBA65C27}"/>
              </a:ext>
            </a:extLst>
          </p:cNvPr>
          <p:cNvSpPr/>
          <p:nvPr/>
        </p:nvSpPr>
        <p:spPr>
          <a:xfrm>
            <a:off x="7280784" y="1720645"/>
            <a:ext cx="95864" cy="100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B152DE5-A943-4D43-BF4D-F1725E9D5D16}"/>
              </a:ext>
            </a:extLst>
          </p:cNvPr>
          <p:cNvSpPr/>
          <p:nvPr/>
        </p:nvSpPr>
        <p:spPr>
          <a:xfrm>
            <a:off x="7526590" y="2091842"/>
            <a:ext cx="95864" cy="100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1D6EBD5-2152-4954-85A5-481415DE30A2}"/>
              </a:ext>
            </a:extLst>
          </p:cNvPr>
          <p:cNvSpPr/>
          <p:nvPr/>
        </p:nvSpPr>
        <p:spPr>
          <a:xfrm>
            <a:off x="7622454" y="2637500"/>
            <a:ext cx="95864" cy="100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2428</TotalTime>
  <Words>629</Words>
  <Application>Microsoft Office PowerPoint</Application>
  <PresentationFormat>ワイド画面</PresentationFormat>
  <Paragraphs>86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游ゴシック</vt:lpstr>
      <vt:lpstr>Arial</vt:lpstr>
      <vt:lpstr>Calibri</vt:lpstr>
      <vt:lpstr>Cambria Math</vt:lpstr>
      <vt:lpstr>Wingdings</vt:lpstr>
      <vt:lpstr>Yokogawa_Template_Standard</vt:lpstr>
      <vt:lpstr>有制約最適化の検証</vt:lpstr>
      <vt:lpstr>検証内容・条件</vt:lpstr>
      <vt:lpstr>基準点の影響</vt:lpstr>
      <vt:lpstr>基準点の影響（計算）</vt:lpstr>
      <vt:lpstr>適合度の景観、Weighted Sum</vt:lpstr>
      <vt:lpstr>適合度の景観、Tchebycheff Norm</vt:lpstr>
      <vt:lpstr>基準点の影響（計算）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312</cp:revision>
  <dcterms:created xsi:type="dcterms:W3CDTF">2022-01-26T00:23:42Z</dcterms:created>
  <dcterms:modified xsi:type="dcterms:W3CDTF">2022-04-26T11:57:06Z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2022-04-26T11:57:03Z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cf022192-ebb8-40a5-a14c-30240f85818e</vt:lpwstr>
  </property>
  <property fmtid="{D5CDD505-2E9C-101B-9397-08002B2CF9AE}" pid="8" name="MSIP_Label_69b5a962-1a7a-4bf8-819d-07a170110954_ContentBits">
    <vt:lpwstr>2</vt:lpwstr>
  </property>
</Properties>
</file>