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459" r:id="rId3"/>
    <p:sldId id="1098" r:id="rId4"/>
    <p:sldId id="1118" r:id="rId5"/>
    <p:sldId id="1099" r:id="rId6"/>
    <p:sldId id="1100" r:id="rId7"/>
    <p:sldId id="1101" r:id="rId8"/>
    <p:sldId id="1102" r:id="rId9"/>
    <p:sldId id="1103" r:id="rId10"/>
    <p:sldId id="1104" r:id="rId11"/>
    <p:sldId id="1119" r:id="rId12"/>
    <p:sldId id="1133" r:id="rId13"/>
    <p:sldId id="424" r:id="rId14"/>
    <p:sldId id="1090" r:id="rId15"/>
    <p:sldId id="1041" r:id="rId16"/>
    <p:sldId id="1079" r:id="rId17"/>
    <p:sldId id="1131" r:id="rId18"/>
    <p:sldId id="1080" r:id="rId19"/>
    <p:sldId id="1106" r:id="rId20"/>
    <p:sldId id="1084" r:id="rId21"/>
    <p:sldId id="1105" r:id="rId22"/>
    <p:sldId id="1094" r:id="rId23"/>
    <p:sldId id="1096" r:id="rId24"/>
    <p:sldId id="1120" r:id="rId25"/>
    <p:sldId id="1097" r:id="rId26"/>
    <p:sldId id="1127" r:id="rId27"/>
    <p:sldId id="1121" r:id="rId28"/>
    <p:sldId id="1053" r:id="rId29"/>
    <p:sldId id="1054" r:id="rId30"/>
    <p:sldId id="1055" r:id="rId31"/>
    <p:sldId id="1057" r:id="rId32"/>
    <p:sldId id="1058" r:id="rId33"/>
    <p:sldId id="1059" r:id="rId34"/>
    <p:sldId id="1060" r:id="rId35"/>
    <p:sldId id="1063" r:id="rId36"/>
    <p:sldId id="1122" r:id="rId37"/>
    <p:sldId id="1125" r:id="rId38"/>
    <p:sldId id="1124" r:id="rId39"/>
    <p:sldId id="1123" r:id="rId40"/>
    <p:sldId id="1126" r:id="rId41"/>
    <p:sldId id="1128" r:id="rId42"/>
    <p:sldId id="1129" r:id="rId43"/>
    <p:sldId id="1117" r:id="rId44"/>
    <p:sldId id="1138" r:id="rId45"/>
    <p:sldId id="1111" r:id="rId46"/>
    <p:sldId id="1112" r:id="rId47"/>
    <p:sldId id="1113" r:id="rId48"/>
    <p:sldId id="1114" r:id="rId49"/>
    <p:sldId id="1115" r:id="rId50"/>
    <p:sldId id="1110" r:id="rId51"/>
    <p:sldId id="1108" r:id="rId52"/>
    <p:sldId id="1130" r:id="rId53"/>
    <p:sldId id="1109" r:id="rId54"/>
    <p:sldId id="1132" r:id="rId55"/>
    <p:sldId id="1135" r:id="rId56"/>
    <p:sldId id="1134" r:id="rId57"/>
    <p:sldId id="1136" r:id="rId58"/>
    <p:sldId id="1137" r:id="rId59"/>
    <p:sldId id="343" r:id="rId60"/>
    <p:sldId id="1078" r:id="rId61"/>
    <p:sldId id="1081" r:id="rId62"/>
    <p:sldId id="1082" r:id="rId63"/>
    <p:sldId id="1061" r:id="rId64"/>
    <p:sldId id="1062" r:id="rId65"/>
    <p:sldId id="1051" r:id="rId66"/>
    <p:sldId id="1052" r:id="rId67"/>
    <p:sldId id="1066" r:id="rId68"/>
    <p:sldId id="1067" r:id="rId69"/>
    <p:sldId id="1065" r:id="rId70"/>
    <p:sldId id="1107" r:id="rId7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1" initials="u" lastIdx="6" clrIdx="0"/>
  <p:cmAuthor id="1" name="Katsuyama" initials="K" lastIdx="4" clrIdx="1"/>
  <p:cmAuthor id="2" name="Satoshi Kanazawa" initials="SK" lastIdx="7" clrIdx="2"/>
  <p:cmAuthor id="3" name="Katsuyama" initials="Kats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FCA0"/>
    <a:srgbClr val="0031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9" autoAdjust="0"/>
    <p:restoredTop sz="92569" autoAdjust="0"/>
  </p:normalViewPr>
  <p:slideViewPr>
    <p:cSldViewPr snapToGrid="0">
      <p:cViewPr varScale="1">
        <p:scale>
          <a:sx n="111" d="100"/>
          <a:sy n="111" d="100"/>
        </p:scale>
        <p:origin x="140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3274" y="3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52CBDC-C0F9-4E33-B38E-CFF609340277}"/>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8B0A5C1-5445-4473-BDBF-F1D8A5CC3D67}"/>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846C0988-D797-4A77-8BE3-1AF1E4F754B3}" type="datetimeFigureOut">
              <a:rPr kumimoji="1" lang="ja-JP" altLang="en-US" smtClean="0"/>
              <a:t>2021/4/7</a:t>
            </a:fld>
            <a:endParaRPr kumimoji="1" lang="ja-JP" altLang="en-US"/>
          </a:p>
        </p:txBody>
      </p:sp>
      <p:sp>
        <p:nvSpPr>
          <p:cNvPr id="4" name="フッター プレースホルダー 3">
            <a:extLst>
              <a:ext uri="{FF2B5EF4-FFF2-40B4-BE49-F238E27FC236}">
                <a16:creationId xmlns:a16="http://schemas.microsoft.com/office/drawing/2014/main" id="{3065E5E7-C90C-4D86-A5E6-2751B076ED34}"/>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81BD4CB-923A-4F84-BBBE-D4679B6E35DF}"/>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A4298D57-B944-4F94-8A1F-AEE4BED553E6}" type="slidenum">
              <a:rPr kumimoji="1" lang="ja-JP" altLang="en-US" smtClean="0"/>
              <a:t>‹#›</a:t>
            </a:fld>
            <a:endParaRPr kumimoji="1" lang="ja-JP" altLang="en-US"/>
          </a:p>
        </p:txBody>
      </p:sp>
    </p:spTree>
    <p:extLst>
      <p:ext uri="{BB962C8B-B14F-4D97-AF65-F5344CB8AC3E}">
        <p14:creationId xmlns:p14="http://schemas.microsoft.com/office/powerpoint/2010/main" val="7597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6966"/>
          </a:xfrm>
          <a:prstGeom prst="rect">
            <a:avLst/>
          </a:prstGeom>
        </p:spPr>
        <p:txBody>
          <a:bodyPr vert="horz" lIns="92217" tIns="46109" rIns="92217" bIns="4610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6"/>
          </a:xfrm>
          <a:prstGeom prst="rect">
            <a:avLst/>
          </a:prstGeom>
        </p:spPr>
        <p:txBody>
          <a:bodyPr vert="horz" lIns="92217" tIns="46109" rIns="92217" bIns="46109" rtlCol="0"/>
          <a:lstStyle>
            <a:lvl1pPr algn="r">
              <a:defRPr sz="1200"/>
            </a:lvl1pPr>
          </a:lstStyle>
          <a:p>
            <a:fld id="{603A0772-E784-46DA-9A8A-1C05940AE517}" type="datetimeFigureOut">
              <a:rPr kumimoji="1" lang="ja-JP" altLang="en-US" smtClean="0"/>
              <a:pPr/>
              <a:t>2021/4/7</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2217" tIns="46109" rIns="92217" bIns="46109" rtlCol="0" anchor="ctr"/>
          <a:lstStyle/>
          <a:p>
            <a:endParaRPr lang="ja-JP" altLang="en-US"/>
          </a:p>
        </p:txBody>
      </p:sp>
      <p:sp>
        <p:nvSpPr>
          <p:cNvPr id="5" name="ノート プレースホルダー 4"/>
          <p:cNvSpPr>
            <a:spLocks noGrp="1"/>
          </p:cNvSpPr>
          <p:nvPr>
            <p:ph type="body" sz="quarter" idx="3"/>
          </p:nvPr>
        </p:nvSpPr>
        <p:spPr>
          <a:xfrm>
            <a:off x="680721" y="4721186"/>
            <a:ext cx="5445760" cy="4472703"/>
          </a:xfrm>
          <a:prstGeom prst="rect">
            <a:avLst/>
          </a:prstGeom>
        </p:spPr>
        <p:txBody>
          <a:bodyPr vert="horz" lIns="92217" tIns="46109" rIns="92217" bIns="4610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7"/>
            <a:ext cx="2949787" cy="496966"/>
          </a:xfrm>
          <a:prstGeom prst="rect">
            <a:avLst/>
          </a:prstGeom>
        </p:spPr>
        <p:txBody>
          <a:bodyPr vert="horz" lIns="92217" tIns="46109" rIns="92217" bIns="4610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6966"/>
          </a:xfrm>
          <a:prstGeom prst="rect">
            <a:avLst/>
          </a:prstGeom>
        </p:spPr>
        <p:txBody>
          <a:bodyPr vert="horz" lIns="92217" tIns="46109" rIns="92217" bIns="46109" rtlCol="0" anchor="b"/>
          <a:lstStyle>
            <a:lvl1pPr algn="r">
              <a:defRPr sz="1200"/>
            </a:lvl1pPr>
          </a:lstStyle>
          <a:p>
            <a:fld id="{F1A76C46-CD84-41C3-8F47-9AFE05013FD9}" type="slidenum">
              <a:rPr kumimoji="1" lang="ja-JP" altLang="en-US" smtClean="0"/>
              <a:pPr/>
              <a:t>‹#›</a:t>
            </a:fld>
            <a:endParaRPr kumimoji="1" lang="ja-JP" altLang="en-US"/>
          </a:p>
        </p:txBody>
      </p:sp>
    </p:spTree>
    <p:extLst>
      <p:ext uri="{BB962C8B-B14F-4D97-AF65-F5344CB8AC3E}">
        <p14:creationId xmlns:p14="http://schemas.microsoft.com/office/powerpoint/2010/main" val="4279301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a:t>
            </a:fld>
            <a:endParaRPr kumimoji="1" lang="ja-JP" altLang="en-US" dirty="0"/>
          </a:p>
        </p:txBody>
      </p:sp>
    </p:spTree>
    <p:extLst>
      <p:ext uri="{BB962C8B-B14F-4D97-AF65-F5344CB8AC3E}">
        <p14:creationId xmlns:p14="http://schemas.microsoft.com/office/powerpoint/2010/main" val="329128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17</a:t>
            </a:fld>
            <a:endParaRPr kumimoji="1" lang="ja-JP" altLang="en-US"/>
          </a:p>
        </p:txBody>
      </p:sp>
    </p:spTree>
    <p:extLst>
      <p:ext uri="{BB962C8B-B14F-4D97-AF65-F5344CB8AC3E}">
        <p14:creationId xmlns:p14="http://schemas.microsoft.com/office/powerpoint/2010/main" val="205401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この時点で約</a:t>
            </a:r>
            <a:r>
              <a:rPr kumimoji="1" lang="en-US" altLang="ja-JP" dirty="0"/>
              <a:t>10</a:t>
            </a:r>
            <a:r>
              <a:rPr kumimoji="1" lang="ja-JP" altLang="en-US" dirty="0"/>
              <a:t>分</a:t>
            </a:r>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18</a:t>
            </a:fld>
            <a:endParaRPr kumimoji="1" lang="ja-JP" altLang="en-US"/>
          </a:p>
        </p:txBody>
      </p:sp>
    </p:spTree>
    <p:extLst>
      <p:ext uri="{BB962C8B-B14F-4D97-AF65-F5344CB8AC3E}">
        <p14:creationId xmlns:p14="http://schemas.microsoft.com/office/powerpoint/2010/main" val="414654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19</a:t>
            </a:fld>
            <a:endParaRPr kumimoji="1" lang="ja-JP" altLang="en-US"/>
          </a:p>
        </p:txBody>
      </p:sp>
    </p:spTree>
    <p:extLst>
      <p:ext uri="{BB962C8B-B14F-4D97-AF65-F5344CB8AC3E}">
        <p14:creationId xmlns:p14="http://schemas.microsoft.com/office/powerpoint/2010/main" val="161730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20</a:t>
            </a:fld>
            <a:endParaRPr kumimoji="1" lang="ja-JP" altLang="en-US"/>
          </a:p>
        </p:txBody>
      </p:sp>
    </p:spTree>
    <p:extLst>
      <p:ext uri="{BB962C8B-B14F-4D97-AF65-F5344CB8AC3E}">
        <p14:creationId xmlns:p14="http://schemas.microsoft.com/office/powerpoint/2010/main" val="165280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21</a:t>
            </a:fld>
            <a:endParaRPr kumimoji="1" lang="ja-JP" altLang="en-US"/>
          </a:p>
        </p:txBody>
      </p:sp>
    </p:spTree>
    <p:extLst>
      <p:ext uri="{BB962C8B-B14F-4D97-AF65-F5344CB8AC3E}">
        <p14:creationId xmlns:p14="http://schemas.microsoft.com/office/powerpoint/2010/main" val="130548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22</a:t>
            </a:fld>
            <a:endParaRPr kumimoji="1" lang="ja-JP" altLang="en-US"/>
          </a:p>
        </p:txBody>
      </p:sp>
    </p:spTree>
    <p:extLst>
      <p:ext uri="{BB962C8B-B14F-4D97-AF65-F5344CB8AC3E}">
        <p14:creationId xmlns:p14="http://schemas.microsoft.com/office/powerpoint/2010/main" val="170031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23</a:t>
            </a:fld>
            <a:endParaRPr kumimoji="1" lang="ja-JP" altLang="en-US"/>
          </a:p>
        </p:txBody>
      </p:sp>
    </p:spTree>
    <p:extLst>
      <p:ext uri="{BB962C8B-B14F-4D97-AF65-F5344CB8AC3E}">
        <p14:creationId xmlns:p14="http://schemas.microsoft.com/office/powerpoint/2010/main" val="309550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24</a:t>
            </a:fld>
            <a:endParaRPr kumimoji="1" lang="ja-JP" altLang="en-US"/>
          </a:p>
        </p:txBody>
      </p:sp>
    </p:spTree>
    <p:extLst>
      <p:ext uri="{BB962C8B-B14F-4D97-AF65-F5344CB8AC3E}">
        <p14:creationId xmlns:p14="http://schemas.microsoft.com/office/powerpoint/2010/main" val="2169034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25</a:t>
            </a:fld>
            <a:endParaRPr kumimoji="1" lang="ja-JP" altLang="en-US"/>
          </a:p>
        </p:txBody>
      </p:sp>
    </p:spTree>
    <p:extLst>
      <p:ext uri="{BB962C8B-B14F-4D97-AF65-F5344CB8AC3E}">
        <p14:creationId xmlns:p14="http://schemas.microsoft.com/office/powerpoint/2010/main" val="1980234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26</a:t>
            </a:fld>
            <a:endParaRPr kumimoji="1" lang="ja-JP" altLang="en-US"/>
          </a:p>
        </p:txBody>
      </p:sp>
    </p:spTree>
    <p:extLst>
      <p:ext uri="{BB962C8B-B14F-4D97-AF65-F5344CB8AC3E}">
        <p14:creationId xmlns:p14="http://schemas.microsoft.com/office/powerpoint/2010/main" val="317308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a:t>
            </a:fld>
            <a:endParaRPr kumimoji="1" lang="ja-JP" altLang="en-US"/>
          </a:p>
        </p:txBody>
      </p:sp>
    </p:spTree>
    <p:extLst>
      <p:ext uri="{BB962C8B-B14F-4D97-AF65-F5344CB8AC3E}">
        <p14:creationId xmlns:p14="http://schemas.microsoft.com/office/powerpoint/2010/main" val="443028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この時点で約</a:t>
            </a:r>
            <a:r>
              <a:rPr kumimoji="1" lang="en-US" altLang="ja-JP" dirty="0"/>
              <a:t>18</a:t>
            </a:r>
            <a:r>
              <a:rPr kumimoji="1" lang="ja-JP" altLang="en-US" dirty="0"/>
              <a:t>分</a:t>
            </a:r>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27</a:t>
            </a:fld>
            <a:endParaRPr kumimoji="1" lang="ja-JP" altLang="en-US"/>
          </a:p>
        </p:txBody>
      </p:sp>
    </p:spTree>
    <p:extLst>
      <p:ext uri="{BB962C8B-B14F-4D97-AF65-F5344CB8AC3E}">
        <p14:creationId xmlns:p14="http://schemas.microsoft.com/office/powerpoint/2010/main" val="697483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28</a:t>
            </a:fld>
            <a:endParaRPr kumimoji="1" lang="ja-JP" altLang="en-US"/>
          </a:p>
        </p:txBody>
      </p:sp>
    </p:spTree>
    <p:extLst>
      <p:ext uri="{BB962C8B-B14F-4D97-AF65-F5344CB8AC3E}">
        <p14:creationId xmlns:p14="http://schemas.microsoft.com/office/powerpoint/2010/main" val="1665434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29</a:t>
            </a:fld>
            <a:endParaRPr kumimoji="1" lang="ja-JP" altLang="en-US"/>
          </a:p>
        </p:txBody>
      </p:sp>
    </p:spTree>
    <p:extLst>
      <p:ext uri="{BB962C8B-B14F-4D97-AF65-F5344CB8AC3E}">
        <p14:creationId xmlns:p14="http://schemas.microsoft.com/office/powerpoint/2010/main" val="155979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30</a:t>
            </a:fld>
            <a:endParaRPr kumimoji="1" lang="ja-JP" altLang="en-US"/>
          </a:p>
        </p:txBody>
      </p:sp>
    </p:spTree>
    <p:extLst>
      <p:ext uri="{BB962C8B-B14F-4D97-AF65-F5344CB8AC3E}">
        <p14:creationId xmlns:p14="http://schemas.microsoft.com/office/powerpoint/2010/main" val="3350458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31</a:t>
            </a:fld>
            <a:endParaRPr kumimoji="1" lang="ja-JP" altLang="en-US"/>
          </a:p>
        </p:txBody>
      </p:sp>
    </p:spTree>
    <p:extLst>
      <p:ext uri="{BB962C8B-B14F-4D97-AF65-F5344CB8AC3E}">
        <p14:creationId xmlns:p14="http://schemas.microsoft.com/office/powerpoint/2010/main" val="1064204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32</a:t>
            </a:fld>
            <a:endParaRPr kumimoji="1" lang="ja-JP" altLang="en-US"/>
          </a:p>
        </p:txBody>
      </p:sp>
    </p:spTree>
    <p:extLst>
      <p:ext uri="{BB962C8B-B14F-4D97-AF65-F5344CB8AC3E}">
        <p14:creationId xmlns:p14="http://schemas.microsoft.com/office/powerpoint/2010/main" val="167264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33</a:t>
            </a:fld>
            <a:endParaRPr kumimoji="1" lang="ja-JP" altLang="en-US"/>
          </a:p>
        </p:txBody>
      </p:sp>
    </p:spTree>
    <p:extLst>
      <p:ext uri="{BB962C8B-B14F-4D97-AF65-F5344CB8AC3E}">
        <p14:creationId xmlns:p14="http://schemas.microsoft.com/office/powerpoint/2010/main" val="1691878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34</a:t>
            </a:fld>
            <a:endParaRPr kumimoji="1" lang="ja-JP" altLang="en-US"/>
          </a:p>
        </p:txBody>
      </p:sp>
    </p:spTree>
    <p:extLst>
      <p:ext uri="{BB962C8B-B14F-4D97-AF65-F5344CB8AC3E}">
        <p14:creationId xmlns:p14="http://schemas.microsoft.com/office/powerpoint/2010/main" val="368924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35</a:t>
            </a:fld>
            <a:endParaRPr kumimoji="1" lang="ja-JP" altLang="en-US"/>
          </a:p>
        </p:txBody>
      </p:sp>
    </p:spTree>
    <p:extLst>
      <p:ext uri="{BB962C8B-B14F-4D97-AF65-F5344CB8AC3E}">
        <p14:creationId xmlns:p14="http://schemas.microsoft.com/office/powerpoint/2010/main" val="2815312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36</a:t>
            </a:fld>
            <a:endParaRPr kumimoji="1" lang="ja-JP" altLang="en-US"/>
          </a:p>
        </p:txBody>
      </p:sp>
    </p:spTree>
    <p:extLst>
      <p:ext uri="{BB962C8B-B14F-4D97-AF65-F5344CB8AC3E}">
        <p14:creationId xmlns:p14="http://schemas.microsoft.com/office/powerpoint/2010/main" val="388934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a:t>
            </a:fld>
            <a:endParaRPr kumimoji="1" lang="ja-JP" altLang="en-US"/>
          </a:p>
        </p:txBody>
      </p:sp>
    </p:spTree>
    <p:extLst>
      <p:ext uri="{BB962C8B-B14F-4D97-AF65-F5344CB8AC3E}">
        <p14:creationId xmlns:p14="http://schemas.microsoft.com/office/powerpoint/2010/main" val="3804799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37</a:t>
            </a:fld>
            <a:endParaRPr kumimoji="1" lang="ja-JP" altLang="en-US"/>
          </a:p>
        </p:txBody>
      </p:sp>
    </p:spTree>
    <p:extLst>
      <p:ext uri="{BB962C8B-B14F-4D97-AF65-F5344CB8AC3E}">
        <p14:creationId xmlns:p14="http://schemas.microsoft.com/office/powerpoint/2010/main" val="219516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38</a:t>
            </a:fld>
            <a:endParaRPr kumimoji="1" lang="ja-JP" altLang="en-US"/>
          </a:p>
        </p:txBody>
      </p:sp>
    </p:spTree>
    <p:extLst>
      <p:ext uri="{BB962C8B-B14F-4D97-AF65-F5344CB8AC3E}">
        <p14:creationId xmlns:p14="http://schemas.microsoft.com/office/powerpoint/2010/main" val="277781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39</a:t>
            </a:fld>
            <a:endParaRPr kumimoji="1" lang="ja-JP" altLang="en-US"/>
          </a:p>
        </p:txBody>
      </p:sp>
    </p:spTree>
    <p:extLst>
      <p:ext uri="{BB962C8B-B14F-4D97-AF65-F5344CB8AC3E}">
        <p14:creationId xmlns:p14="http://schemas.microsoft.com/office/powerpoint/2010/main" val="1817868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40</a:t>
            </a:fld>
            <a:endParaRPr kumimoji="1" lang="ja-JP" altLang="en-US"/>
          </a:p>
        </p:txBody>
      </p:sp>
    </p:spTree>
    <p:extLst>
      <p:ext uri="{BB962C8B-B14F-4D97-AF65-F5344CB8AC3E}">
        <p14:creationId xmlns:p14="http://schemas.microsoft.com/office/powerpoint/2010/main" val="803718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41</a:t>
            </a:fld>
            <a:endParaRPr kumimoji="1" lang="ja-JP" altLang="en-US"/>
          </a:p>
        </p:txBody>
      </p:sp>
    </p:spTree>
    <p:extLst>
      <p:ext uri="{BB962C8B-B14F-4D97-AF65-F5344CB8AC3E}">
        <p14:creationId xmlns:p14="http://schemas.microsoft.com/office/powerpoint/2010/main" val="1047762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40</a:t>
            </a:r>
            <a:r>
              <a:rPr kumimoji="1" lang="ja-JP" altLang="en-US" dirty="0"/>
              <a:t>分ぐらいだと良い</a:t>
            </a:r>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42</a:t>
            </a:fld>
            <a:endParaRPr kumimoji="1" lang="ja-JP" altLang="en-US"/>
          </a:p>
        </p:txBody>
      </p:sp>
    </p:spTree>
    <p:extLst>
      <p:ext uri="{BB962C8B-B14F-4D97-AF65-F5344CB8AC3E}">
        <p14:creationId xmlns:p14="http://schemas.microsoft.com/office/powerpoint/2010/main" val="222165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43</a:t>
            </a:fld>
            <a:endParaRPr kumimoji="1" lang="ja-JP" altLang="en-US"/>
          </a:p>
        </p:txBody>
      </p:sp>
    </p:spTree>
    <p:extLst>
      <p:ext uri="{BB962C8B-B14F-4D97-AF65-F5344CB8AC3E}">
        <p14:creationId xmlns:p14="http://schemas.microsoft.com/office/powerpoint/2010/main" val="1356421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44</a:t>
            </a:fld>
            <a:endParaRPr kumimoji="1" lang="ja-JP" altLang="en-US"/>
          </a:p>
        </p:txBody>
      </p:sp>
    </p:spTree>
    <p:extLst>
      <p:ext uri="{BB962C8B-B14F-4D97-AF65-F5344CB8AC3E}">
        <p14:creationId xmlns:p14="http://schemas.microsoft.com/office/powerpoint/2010/main" val="221274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45</a:t>
            </a:fld>
            <a:endParaRPr kumimoji="1" lang="ja-JP" altLang="en-US"/>
          </a:p>
        </p:txBody>
      </p:sp>
    </p:spTree>
    <p:extLst>
      <p:ext uri="{BB962C8B-B14F-4D97-AF65-F5344CB8AC3E}">
        <p14:creationId xmlns:p14="http://schemas.microsoft.com/office/powerpoint/2010/main" val="1759597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46</a:t>
            </a:fld>
            <a:endParaRPr kumimoji="1" lang="ja-JP" altLang="en-US"/>
          </a:p>
        </p:txBody>
      </p:sp>
    </p:spTree>
    <p:extLst>
      <p:ext uri="{BB962C8B-B14F-4D97-AF65-F5344CB8AC3E}">
        <p14:creationId xmlns:p14="http://schemas.microsoft.com/office/powerpoint/2010/main" val="140201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a:t>
            </a:fld>
            <a:endParaRPr kumimoji="1" lang="ja-JP" altLang="en-US"/>
          </a:p>
        </p:txBody>
      </p:sp>
    </p:spTree>
    <p:extLst>
      <p:ext uri="{BB962C8B-B14F-4D97-AF65-F5344CB8AC3E}">
        <p14:creationId xmlns:p14="http://schemas.microsoft.com/office/powerpoint/2010/main" val="2336995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47</a:t>
            </a:fld>
            <a:endParaRPr kumimoji="1" lang="ja-JP" altLang="en-US"/>
          </a:p>
        </p:txBody>
      </p:sp>
    </p:spTree>
    <p:extLst>
      <p:ext uri="{BB962C8B-B14F-4D97-AF65-F5344CB8AC3E}">
        <p14:creationId xmlns:p14="http://schemas.microsoft.com/office/powerpoint/2010/main" val="2990945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48</a:t>
            </a:fld>
            <a:endParaRPr kumimoji="1" lang="ja-JP" altLang="en-US"/>
          </a:p>
        </p:txBody>
      </p:sp>
    </p:spTree>
    <p:extLst>
      <p:ext uri="{BB962C8B-B14F-4D97-AF65-F5344CB8AC3E}">
        <p14:creationId xmlns:p14="http://schemas.microsoft.com/office/powerpoint/2010/main" val="2485217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49</a:t>
            </a:fld>
            <a:endParaRPr kumimoji="1" lang="ja-JP" altLang="en-US"/>
          </a:p>
        </p:txBody>
      </p:sp>
    </p:spTree>
    <p:extLst>
      <p:ext uri="{BB962C8B-B14F-4D97-AF65-F5344CB8AC3E}">
        <p14:creationId xmlns:p14="http://schemas.microsoft.com/office/powerpoint/2010/main" val="396778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50</a:t>
            </a:fld>
            <a:endParaRPr kumimoji="1" lang="ja-JP" altLang="en-US"/>
          </a:p>
        </p:txBody>
      </p:sp>
    </p:spTree>
    <p:extLst>
      <p:ext uri="{BB962C8B-B14F-4D97-AF65-F5344CB8AC3E}">
        <p14:creationId xmlns:p14="http://schemas.microsoft.com/office/powerpoint/2010/main" val="1156361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51</a:t>
            </a:fld>
            <a:endParaRPr kumimoji="1" lang="ja-JP" altLang="en-US"/>
          </a:p>
        </p:txBody>
      </p:sp>
    </p:spTree>
    <p:extLst>
      <p:ext uri="{BB962C8B-B14F-4D97-AF65-F5344CB8AC3E}">
        <p14:creationId xmlns:p14="http://schemas.microsoft.com/office/powerpoint/2010/main" val="31627274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52</a:t>
            </a:fld>
            <a:endParaRPr kumimoji="1" lang="ja-JP" altLang="en-US"/>
          </a:p>
        </p:txBody>
      </p:sp>
    </p:spTree>
    <p:extLst>
      <p:ext uri="{BB962C8B-B14F-4D97-AF65-F5344CB8AC3E}">
        <p14:creationId xmlns:p14="http://schemas.microsoft.com/office/powerpoint/2010/main" val="2652898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53</a:t>
            </a:fld>
            <a:endParaRPr kumimoji="1" lang="ja-JP" altLang="en-US"/>
          </a:p>
        </p:txBody>
      </p:sp>
    </p:spTree>
    <p:extLst>
      <p:ext uri="{BB962C8B-B14F-4D97-AF65-F5344CB8AC3E}">
        <p14:creationId xmlns:p14="http://schemas.microsoft.com/office/powerpoint/2010/main" val="170432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54</a:t>
            </a:fld>
            <a:endParaRPr kumimoji="1" lang="ja-JP" altLang="en-US"/>
          </a:p>
        </p:txBody>
      </p:sp>
    </p:spTree>
    <p:extLst>
      <p:ext uri="{BB962C8B-B14F-4D97-AF65-F5344CB8AC3E}">
        <p14:creationId xmlns:p14="http://schemas.microsoft.com/office/powerpoint/2010/main" val="275502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59</a:t>
            </a:fld>
            <a:endParaRPr kumimoji="1" lang="ja-JP" altLang="en-US"/>
          </a:p>
        </p:txBody>
      </p:sp>
    </p:spTree>
    <p:extLst>
      <p:ext uri="{BB962C8B-B14F-4D97-AF65-F5344CB8AC3E}">
        <p14:creationId xmlns:p14="http://schemas.microsoft.com/office/powerpoint/2010/main" val="719708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60</a:t>
            </a:fld>
            <a:endParaRPr kumimoji="1" lang="ja-JP" altLang="en-US"/>
          </a:p>
        </p:txBody>
      </p:sp>
    </p:spTree>
    <p:extLst>
      <p:ext uri="{BB962C8B-B14F-4D97-AF65-F5344CB8AC3E}">
        <p14:creationId xmlns:p14="http://schemas.microsoft.com/office/powerpoint/2010/main" val="2810112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12</a:t>
            </a:fld>
            <a:endParaRPr kumimoji="1" lang="ja-JP" altLang="en-US"/>
          </a:p>
        </p:txBody>
      </p:sp>
    </p:spTree>
    <p:extLst>
      <p:ext uri="{BB962C8B-B14F-4D97-AF65-F5344CB8AC3E}">
        <p14:creationId xmlns:p14="http://schemas.microsoft.com/office/powerpoint/2010/main" val="242833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61</a:t>
            </a:fld>
            <a:endParaRPr kumimoji="1" lang="ja-JP" altLang="en-US"/>
          </a:p>
        </p:txBody>
      </p:sp>
    </p:spTree>
    <p:extLst>
      <p:ext uri="{BB962C8B-B14F-4D97-AF65-F5344CB8AC3E}">
        <p14:creationId xmlns:p14="http://schemas.microsoft.com/office/powerpoint/2010/main" val="5418122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62</a:t>
            </a:fld>
            <a:endParaRPr kumimoji="1" lang="ja-JP" altLang="en-US"/>
          </a:p>
        </p:txBody>
      </p:sp>
    </p:spTree>
    <p:extLst>
      <p:ext uri="{BB962C8B-B14F-4D97-AF65-F5344CB8AC3E}">
        <p14:creationId xmlns:p14="http://schemas.microsoft.com/office/powerpoint/2010/main" val="819854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63</a:t>
            </a:fld>
            <a:endParaRPr kumimoji="1" lang="ja-JP" altLang="en-US"/>
          </a:p>
        </p:txBody>
      </p:sp>
    </p:spTree>
    <p:extLst>
      <p:ext uri="{BB962C8B-B14F-4D97-AF65-F5344CB8AC3E}">
        <p14:creationId xmlns:p14="http://schemas.microsoft.com/office/powerpoint/2010/main" val="4190540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64</a:t>
            </a:fld>
            <a:endParaRPr kumimoji="1" lang="ja-JP" altLang="en-US"/>
          </a:p>
        </p:txBody>
      </p:sp>
    </p:spTree>
    <p:extLst>
      <p:ext uri="{BB962C8B-B14F-4D97-AF65-F5344CB8AC3E}">
        <p14:creationId xmlns:p14="http://schemas.microsoft.com/office/powerpoint/2010/main" val="1562752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65</a:t>
            </a:fld>
            <a:endParaRPr kumimoji="1" lang="ja-JP" altLang="en-US"/>
          </a:p>
        </p:txBody>
      </p:sp>
    </p:spTree>
    <p:extLst>
      <p:ext uri="{BB962C8B-B14F-4D97-AF65-F5344CB8AC3E}">
        <p14:creationId xmlns:p14="http://schemas.microsoft.com/office/powerpoint/2010/main" val="2244720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66</a:t>
            </a:fld>
            <a:endParaRPr kumimoji="1" lang="ja-JP" altLang="en-US"/>
          </a:p>
        </p:txBody>
      </p:sp>
    </p:spTree>
    <p:extLst>
      <p:ext uri="{BB962C8B-B14F-4D97-AF65-F5344CB8AC3E}">
        <p14:creationId xmlns:p14="http://schemas.microsoft.com/office/powerpoint/2010/main" val="39707637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67</a:t>
            </a:fld>
            <a:endParaRPr kumimoji="1" lang="ja-JP" altLang="en-US"/>
          </a:p>
        </p:txBody>
      </p:sp>
    </p:spTree>
    <p:extLst>
      <p:ext uri="{BB962C8B-B14F-4D97-AF65-F5344CB8AC3E}">
        <p14:creationId xmlns:p14="http://schemas.microsoft.com/office/powerpoint/2010/main" val="359631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68</a:t>
            </a:fld>
            <a:endParaRPr kumimoji="1" lang="ja-JP" altLang="en-US"/>
          </a:p>
        </p:txBody>
      </p:sp>
    </p:spTree>
    <p:extLst>
      <p:ext uri="{BB962C8B-B14F-4D97-AF65-F5344CB8AC3E}">
        <p14:creationId xmlns:p14="http://schemas.microsoft.com/office/powerpoint/2010/main" val="2546166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69</a:t>
            </a:fld>
            <a:endParaRPr kumimoji="1" lang="ja-JP" altLang="en-US"/>
          </a:p>
        </p:txBody>
      </p:sp>
    </p:spTree>
    <p:extLst>
      <p:ext uri="{BB962C8B-B14F-4D97-AF65-F5344CB8AC3E}">
        <p14:creationId xmlns:p14="http://schemas.microsoft.com/office/powerpoint/2010/main" val="3285274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70</a:t>
            </a:fld>
            <a:endParaRPr kumimoji="1" lang="ja-JP" altLang="en-US"/>
          </a:p>
        </p:txBody>
      </p:sp>
    </p:spTree>
    <p:extLst>
      <p:ext uri="{BB962C8B-B14F-4D97-AF65-F5344CB8AC3E}">
        <p14:creationId xmlns:p14="http://schemas.microsoft.com/office/powerpoint/2010/main" val="229311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この時点で約</a:t>
            </a:r>
            <a:r>
              <a:rPr kumimoji="1" lang="en-US" altLang="ja-JP" dirty="0"/>
              <a:t>7</a:t>
            </a:r>
            <a:r>
              <a:rPr kumimoji="1" lang="ja-JP" altLang="en-US" dirty="0"/>
              <a:t>分</a:t>
            </a: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13</a:t>
            </a:fld>
            <a:endParaRPr kumimoji="1" lang="ja-JP" altLang="en-US"/>
          </a:p>
        </p:txBody>
      </p:sp>
    </p:spTree>
    <p:extLst>
      <p:ext uri="{BB962C8B-B14F-4D97-AF65-F5344CB8AC3E}">
        <p14:creationId xmlns:p14="http://schemas.microsoft.com/office/powerpoint/2010/main" val="397655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14</a:t>
            </a:fld>
            <a:endParaRPr kumimoji="1" lang="ja-JP" altLang="en-US"/>
          </a:p>
        </p:txBody>
      </p:sp>
    </p:spTree>
    <p:extLst>
      <p:ext uri="{BB962C8B-B14F-4D97-AF65-F5344CB8AC3E}">
        <p14:creationId xmlns:p14="http://schemas.microsoft.com/office/powerpoint/2010/main" val="424596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15</a:t>
            </a:fld>
            <a:endParaRPr kumimoji="1" lang="ja-JP" altLang="en-US"/>
          </a:p>
        </p:txBody>
      </p:sp>
    </p:spTree>
    <p:extLst>
      <p:ext uri="{BB962C8B-B14F-4D97-AF65-F5344CB8AC3E}">
        <p14:creationId xmlns:p14="http://schemas.microsoft.com/office/powerpoint/2010/main" val="118865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16</a:t>
            </a:fld>
            <a:endParaRPr kumimoji="1" lang="ja-JP" altLang="en-US"/>
          </a:p>
        </p:txBody>
      </p:sp>
    </p:spTree>
    <p:extLst>
      <p:ext uri="{BB962C8B-B14F-4D97-AF65-F5344CB8AC3E}">
        <p14:creationId xmlns:p14="http://schemas.microsoft.com/office/powerpoint/2010/main" val="2830248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hasCustomPrompt="1"/>
          </p:nvPr>
        </p:nvSpPr>
        <p:spPr>
          <a:xfrm>
            <a:off x="277390" y="5931217"/>
            <a:ext cx="3867622" cy="356288"/>
          </a:xfrm>
        </p:spPr>
        <p:txBody>
          <a:bodyPr anchor="t">
            <a:noAutofit/>
          </a:bodyPr>
          <a:lstStyle>
            <a:lvl1pPr marL="0" indent="0">
              <a:buFontTx/>
              <a:buNone/>
              <a:defRPr sz="1400" b="0"/>
            </a:lvl1pPr>
          </a:lstStyle>
          <a:p>
            <a:pPr lvl="0"/>
            <a:r>
              <a:rPr kumimoji="1" lang="en-US" altLang="ja-JP" dirty="0"/>
              <a:t>March 23, 2016</a:t>
            </a:r>
            <a:endParaRPr kumimoji="1" lang="ja-JP" altLang="en-US" dirty="0"/>
          </a:p>
        </p:txBody>
      </p:sp>
    </p:spTree>
    <p:extLst>
      <p:ext uri="{BB962C8B-B14F-4D97-AF65-F5344CB8AC3E}">
        <p14:creationId xmlns:p14="http://schemas.microsoft.com/office/powerpoint/2010/main" val="3487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3974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
        <p:nvSpPr>
          <p:cNvPr id="13" name="コンテンツ プレースホルダー 11"/>
          <p:cNvSpPr>
            <a:spLocks noGrp="1"/>
          </p:cNvSpPr>
          <p:nvPr>
            <p:ph sz="quarter" idx="16" hasCustomPrompt="1"/>
          </p:nvPr>
        </p:nvSpPr>
        <p:spPr>
          <a:xfrm>
            <a:off x="4700905"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6791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 name="タイトル 1"/>
          <p:cNvSpPr>
            <a:spLocks noGrp="1"/>
          </p:cNvSpPr>
          <p:nvPr>
            <p:ph type="ctrTitle" hasCustomPrompt="1"/>
          </p:nvPr>
        </p:nvSpPr>
        <p:spPr>
          <a:xfrm>
            <a:off x="303665" y="2959444"/>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sp>
        <p:nvSpPr>
          <p:cNvPr id="10" name="スライド番号プレースホルダー 9"/>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pic>
        <p:nvPicPr>
          <p:cNvPr id="14" name="図 13"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spTree>
    <p:extLst>
      <p:ext uri="{BB962C8B-B14F-4D97-AF65-F5344CB8AC3E}">
        <p14:creationId xmlns:p14="http://schemas.microsoft.com/office/powerpoint/2010/main" val="14765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71734CD-F023-4FDF-BCE2-5C2B25F217D6}" type="datetime1">
              <a:rPr lang="en-US" altLang="ja-JP" smtClean="0"/>
              <a:pPr/>
              <a:t>4/7/2021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506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a:t>Click to edit Master title style</a:t>
            </a:r>
          </a:p>
        </p:txBody>
      </p:sp>
      <p:sp>
        <p:nvSpPr>
          <p:cNvPr id="3" name="Content Placeholder 2"/>
          <p:cNvSpPr>
            <a:spLocks noGrp="1"/>
          </p:cNvSpPr>
          <p:nvPr>
            <p:ph idx="1"/>
          </p:nvPr>
        </p:nvSpPr>
        <p:spPr>
          <a:xfrm>
            <a:off x="457200" y="10668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C621A1-B169-4640-A021-BF4379C9454F}" type="datetime1">
              <a:rPr lang="en-US" altLang="ja-JP" smtClean="0"/>
              <a:pPr/>
              <a:t>4/7/2021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157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正方形/長方形 13"/>
          <p:cNvSpPr/>
          <p:nvPr userDrawn="1"/>
        </p:nvSpPr>
        <p:spPr>
          <a:xfrm>
            <a:off x="0" y="761999"/>
            <a:ext cx="9144000" cy="55165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66" t="26158" b="3134"/>
          <a:stretch/>
        </p:blipFill>
        <p:spPr>
          <a:xfrm>
            <a:off x="5463478" y="1412742"/>
            <a:ext cx="3677941" cy="4849128"/>
          </a:xfrm>
          <a:prstGeom prst="rect">
            <a:avLst/>
          </a:prstGeom>
        </p:spPr>
      </p:pic>
      <p:sp>
        <p:nvSpPr>
          <p:cNvPr id="2" name="タイトル 1"/>
          <p:cNvSpPr>
            <a:spLocks noGrp="1"/>
          </p:cNvSpPr>
          <p:nvPr>
            <p:ph type="ctrTitle" hasCustomPrompt="1"/>
          </p:nvPr>
        </p:nvSpPr>
        <p:spPr>
          <a:xfrm>
            <a:off x="277390" y="1142876"/>
            <a:ext cx="5307864" cy="574713"/>
          </a:xfrm>
        </p:spPr>
        <p:txBody>
          <a:bodyPr anchor="t">
            <a:normAutofit/>
          </a:bodyPr>
          <a:lstStyle>
            <a:lvl1pPr>
              <a:defRPr sz="2800">
                <a:solidFill>
                  <a:schemeClr val="bg1"/>
                </a:solidFill>
                <a:latin typeface="+mn-lt"/>
              </a:defRPr>
            </a:lvl1pPr>
          </a:lstStyle>
          <a:p>
            <a:r>
              <a:rPr kumimoji="1" lang="en-US" altLang="ja-JP" dirty="0"/>
              <a:t>Agenda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5" name="テキスト プレースホルダー 4"/>
          <p:cNvSpPr>
            <a:spLocks noGrp="1"/>
          </p:cNvSpPr>
          <p:nvPr>
            <p:ph type="body" sz="quarter" idx="13" hasCustomPrompt="1"/>
          </p:nvPr>
        </p:nvSpPr>
        <p:spPr>
          <a:xfrm>
            <a:off x="277390" y="1841500"/>
            <a:ext cx="5270500" cy="3948113"/>
          </a:xfrm>
        </p:spPr>
        <p:txBody>
          <a:bodyPr>
            <a:normAutofit/>
          </a:bodyPr>
          <a:lstStyle>
            <a:lvl1pPr marL="457200" indent="-457200">
              <a:buClr>
                <a:schemeClr val="bg1"/>
              </a:buClr>
              <a:buFont typeface="+mj-lt"/>
              <a:buAutoNum type="arabicPeriod"/>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ja-JP" dirty="0">
                <a:latin typeface="+mn-lt"/>
              </a:rPr>
              <a:t>High Lighted Contents</a:t>
            </a:r>
          </a:p>
        </p:txBody>
      </p:sp>
    </p:spTree>
    <p:extLst>
      <p:ext uri="{BB962C8B-B14F-4D97-AF65-F5344CB8AC3E}">
        <p14:creationId xmlns:p14="http://schemas.microsoft.com/office/powerpoint/2010/main" val="59634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4701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_Y">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6622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_B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7987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_O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386643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_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46581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_G">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26141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130154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1" name="図 10" descr="名称未設定-4-21.png"/>
          <p:cNvPicPr>
            <a:picLocks noChangeAspect="1"/>
          </p:cNvPicPr>
          <p:nvPr/>
        </p:nvPicPr>
        <p:blipFill rotWithShape="1">
          <a:blip r:embed="rId16" cstate="print">
            <a:extLst>
              <a:ext uri="{28A0092B-C50C-407E-A947-70E740481C1C}">
                <a14:useLocalDpi xmlns:a14="http://schemas.microsoft.com/office/drawing/2010/main" val="0"/>
              </a:ext>
            </a:extLst>
          </a:blip>
          <a:srcRect b="16638"/>
          <a:stretch/>
        </p:blipFill>
        <p:spPr>
          <a:xfrm>
            <a:off x="0" y="6193197"/>
            <a:ext cx="9144000" cy="664804"/>
          </a:xfrm>
          <a:prstGeom prst="rect">
            <a:avLst/>
          </a:prstGeom>
        </p:spPr>
      </p:pic>
      <p:sp>
        <p:nvSpPr>
          <p:cNvPr id="2" name="タイトル プレースホルダー 1"/>
          <p:cNvSpPr>
            <a:spLocks noGrp="1"/>
          </p:cNvSpPr>
          <p:nvPr>
            <p:ph type="title"/>
          </p:nvPr>
        </p:nvSpPr>
        <p:spPr>
          <a:xfrm>
            <a:off x="223641" y="178948"/>
            <a:ext cx="8660867" cy="479124"/>
          </a:xfrm>
          <a:prstGeom prst="rect">
            <a:avLst/>
          </a:prstGeom>
        </p:spPr>
        <p:txBody>
          <a:bodyPr vert="horz" lIns="91440" tIns="45720" rIns="91440" bIns="45720" rtlCol="0" anchor="ctr">
            <a:normAutofit/>
          </a:bodyPr>
          <a:lstStyle/>
          <a:p>
            <a:r>
              <a:rPr kumimoji="1" lang="en-US" altLang="ja-JP" dirty="0"/>
              <a:t>Master Title; Arial, Bold, 24 points</a:t>
            </a:r>
            <a:endParaRPr kumimoji="1" lang="ja-JP" altLang="en-US" dirty="0"/>
          </a:p>
        </p:txBody>
      </p:sp>
      <p:sp>
        <p:nvSpPr>
          <p:cNvPr id="3" name="テキスト プレースホルダー 2"/>
          <p:cNvSpPr>
            <a:spLocks noGrp="1"/>
          </p:cNvSpPr>
          <p:nvPr>
            <p:ph type="body" idx="1"/>
          </p:nvPr>
        </p:nvSpPr>
        <p:spPr>
          <a:xfrm>
            <a:off x="247135" y="1093574"/>
            <a:ext cx="8631195" cy="5032592"/>
          </a:xfrm>
          <a:prstGeom prst="rect">
            <a:avLst/>
          </a:prstGeom>
        </p:spPr>
        <p:txBody>
          <a:bodyPr vert="horz" lIns="91440" tIns="45720" rIns="91440" bIns="45720" rtlCol="0">
            <a:normAutofit/>
          </a:bodyPr>
          <a:lstStyle/>
          <a:p>
            <a:r>
              <a:rPr lang="en-US" altLang="ja-JP" dirty="0"/>
              <a:t>First point; Arial, 28 points</a:t>
            </a:r>
            <a:endParaRPr lang="ja-JP" altLang="en-US" dirty="0"/>
          </a:p>
          <a:p>
            <a:pPr lvl="1"/>
            <a:r>
              <a:rPr lang="en-US" altLang="ja-JP" dirty="0"/>
              <a:t>Sub point; Arial, 24 points</a:t>
            </a:r>
            <a:endParaRPr lang="ja-JP" altLang="en-US" dirty="0"/>
          </a:p>
          <a:p>
            <a:pPr lvl="2"/>
            <a:r>
              <a:rPr lang="en-US" altLang="ja-JP" dirty="0"/>
              <a:t>Other sub point; Arial, 20 points</a:t>
            </a:r>
            <a:endParaRPr lang="ja-JP" altLang="en-US" dirty="0"/>
          </a:p>
          <a:p>
            <a:pPr lvl="3"/>
            <a:r>
              <a:rPr lang="en-US" altLang="ja-JP" dirty="0"/>
              <a:t>Other sub point; Arial, 18 points</a:t>
            </a:r>
            <a:endParaRPr lang="ja-JP" altLang="en-US" dirty="0"/>
          </a:p>
          <a:p>
            <a:pPr lvl="4"/>
            <a:r>
              <a:rPr lang="en-US" altLang="ja-JP" dirty="0"/>
              <a:t>Last sub point; Arial, 16 points</a:t>
            </a:r>
          </a:p>
        </p:txBody>
      </p:sp>
      <p:sp>
        <p:nvSpPr>
          <p:cNvPr id="13" name="テキスト ボックス 12"/>
          <p:cNvSpPr txBox="1"/>
          <p:nvPr/>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Aug.</a:t>
            </a:r>
            <a:r>
              <a:rPr kumimoji="1" lang="en-US" altLang="ja-JP" sz="800" baseline="0" dirty="0">
                <a:solidFill>
                  <a:schemeClr val="bg1">
                    <a:lumMod val="50000"/>
                  </a:schemeClr>
                </a:solidFill>
                <a:latin typeface="+mn-lt"/>
                <a:ea typeface="+mn-ea"/>
              </a:rPr>
              <a:t> 20, 2019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
        <p:nvSpPr>
          <p:cNvPr id="14" name="スライド番号プレースホルダー 13"/>
          <p:cNvSpPr>
            <a:spLocks noGrp="1"/>
          </p:cNvSpPr>
          <p:nvPr>
            <p:ph type="sldNum" sz="quarter" idx="4"/>
          </p:nvPr>
        </p:nvSpPr>
        <p:spPr>
          <a:xfrm>
            <a:off x="3505200" y="6655708"/>
            <a:ext cx="2133600" cy="202293"/>
          </a:xfrm>
          <a:prstGeom prst="rect">
            <a:avLst/>
          </a:prstGeom>
        </p:spPr>
        <p:txBody>
          <a:bodyPr vert="horz" lIns="91440" tIns="45720" rIns="91440" bIns="45720" rtlCol="0" anchor="ctr"/>
          <a:lstStyle>
            <a:lvl1pPr algn="ctr">
              <a:defRPr sz="900">
                <a:solidFill>
                  <a:schemeClr val="tx1">
                    <a:tint val="75000"/>
                  </a:schemeClr>
                </a:solidFill>
              </a:defRPr>
            </a:lvl1pPr>
          </a:lstStyle>
          <a:p>
            <a:fld id="{8C0A14F4-B038-4CDD-8850-825343F583CA}" type="slidenum">
              <a:rPr lang="ja-JP" altLang="en-US" smtClean="0"/>
              <a:pPr/>
              <a:t>‹#›</a:t>
            </a:fld>
            <a:endParaRPr lang="ja-JP" altLang="en-US"/>
          </a:p>
        </p:txBody>
      </p:sp>
      <p:cxnSp>
        <p:nvCxnSpPr>
          <p:cNvPr id="8" name="直線コネクタ 21"/>
          <p:cNvCxnSpPr/>
          <p:nvPr/>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3045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2" r:id="rId3"/>
    <p:sldLayoutId id="2147483678" r:id="rId4"/>
    <p:sldLayoutId id="2147483679" r:id="rId5"/>
    <p:sldLayoutId id="2147483680" r:id="rId6"/>
    <p:sldLayoutId id="2147483681" r:id="rId7"/>
    <p:sldLayoutId id="2147483682" r:id="rId8"/>
    <p:sldLayoutId id="2147483654" r:id="rId9"/>
    <p:sldLayoutId id="2147483683" r:id="rId10"/>
    <p:sldLayoutId id="2147483684" r:id="rId11"/>
    <p:sldLayoutId id="2147483674" r:id="rId12"/>
    <p:sldLayoutId id="2147483685" r:id="rId13"/>
    <p:sldLayoutId id="2147483686" r:id="rId14"/>
  </p:sldLayoutIdLst>
  <p:hf hdr="0" ftr="0" dt="0"/>
  <p:txStyles>
    <p:titleStyle>
      <a:lvl1pPr algn="l" defTabSz="914400" rtl="0" eaLnBrk="1" latinLnBrk="0" hangingPunct="1">
        <a:spcBef>
          <a:spcPct val="0"/>
        </a:spcBef>
        <a:buNone/>
        <a:defRPr kumimoji="1"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510.png"/><Relationship Id="rId5" Type="http://schemas.openxmlformats.org/officeDocument/2006/relationships/image" Target="../media/image14.png"/><Relationship Id="rId4" Type="http://schemas.openxmlformats.org/officeDocument/2006/relationships/image" Target="../media/image1310.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58.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167.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6.xml"/><Relationship Id="rId16" Type="http://schemas.openxmlformats.org/officeDocument/2006/relationships/image" Target="../media/image53.png"/><Relationship Id="rId1" Type="http://schemas.openxmlformats.org/officeDocument/2006/relationships/slideLayout" Target="../slideLayouts/slideLayout9.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2.png"/><Relationship Id="rId9"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0.png"/><Relationship Id="rId3" Type="http://schemas.openxmlformats.org/officeDocument/2006/relationships/image" Target="../media/image64.png"/><Relationship Id="rId21" Type="http://schemas.openxmlformats.org/officeDocument/2006/relationships/image" Target="../media/image82.png"/><Relationship Id="rId34" Type="http://schemas.openxmlformats.org/officeDocument/2006/relationships/image" Target="../media/image95.png"/><Relationship Id="rId42" Type="http://schemas.openxmlformats.org/officeDocument/2006/relationships/image" Target="../media/image103.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33" Type="http://schemas.openxmlformats.org/officeDocument/2006/relationships/image" Target="../media/image94.png"/><Relationship Id="rId38" Type="http://schemas.openxmlformats.org/officeDocument/2006/relationships/image" Target="../media/image99.png"/><Relationship Id="rId2" Type="http://schemas.openxmlformats.org/officeDocument/2006/relationships/notesSlide" Target="../notesSlides/notesSlide20.xml"/><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png"/><Relationship Id="rId41" Type="http://schemas.openxmlformats.org/officeDocument/2006/relationships/image" Target="../media/image102.png"/><Relationship Id="rId1" Type="http://schemas.openxmlformats.org/officeDocument/2006/relationships/slideLayout" Target="../slideLayouts/slideLayout9.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5" Type="http://schemas.openxmlformats.org/officeDocument/2006/relationships/image" Target="../media/image66.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36" Type="http://schemas.openxmlformats.org/officeDocument/2006/relationships/image" Target="../media/image97.png"/><Relationship Id="rId10" Type="http://schemas.openxmlformats.org/officeDocument/2006/relationships/image" Target="../media/image71.png"/><Relationship Id="rId19" Type="http://schemas.openxmlformats.org/officeDocument/2006/relationships/image" Target="../media/image80.png"/><Relationship Id="rId31" Type="http://schemas.openxmlformats.org/officeDocument/2006/relationships/image" Target="../media/image92.png"/><Relationship Id="rId44" Type="http://schemas.openxmlformats.org/officeDocument/2006/relationships/image" Target="../media/image105.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104.png"/></Relationships>
</file>

<file path=ppt/slides/_rels/slide28.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0.png"/><Relationship Id="rId18" Type="http://schemas.openxmlformats.org/officeDocument/2006/relationships/image" Target="../media/image550.png"/><Relationship Id="rId26" Type="http://schemas.openxmlformats.org/officeDocument/2006/relationships/image" Target="../media/image630.png"/><Relationship Id="rId39" Type="http://schemas.openxmlformats.org/officeDocument/2006/relationships/image" Target="../media/image760.png"/><Relationship Id="rId3" Type="http://schemas.openxmlformats.org/officeDocument/2006/relationships/image" Target="../media/image400.png"/><Relationship Id="rId21" Type="http://schemas.openxmlformats.org/officeDocument/2006/relationships/image" Target="../media/image580.png"/><Relationship Id="rId34" Type="http://schemas.openxmlformats.org/officeDocument/2006/relationships/image" Target="../media/image710.png"/><Relationship Id="rId42" Type="http://schemas.openxmlformats.org/officeDocument/2006/relationships/image" Target="../media/image790.png"/><Relationship Id="rId7" Type="http://schemas.openxmlformats.org/officeDocument/2006/relationships/image" Target="../media/image440.png"/><Relationship Id="rId12" Type="http://schemas.openxmlformats.org/officeDocument/2006/relationships/image" Target="../media/image490.png"/><Relationship Id="rId17" Type="http://schemas.openxmlformats.org/officeDocument/2006/relationships/image" Target="../media/image540.png"/><Relationship Id="rId25" Type="http://schemas.openxmlformats.org/officeDocument/2006/relationships/image" Target="../media/image620.png"/><Relationship Id="rId33" Type="http://schemas.openxmlformats.org/officeDocument/2006/relationships/image" Target="../media/image700.png"/><Relationship Id="rId38" Type="http://schemas.openxmlformats.org/officeDocument/2006/relationships/image" Target="../media/image750.png"/><Relationship Id="rId2" Type="http://schemas.openxmlformats.org/officeDocument/2006/relationships/notesSlide" Target="../notesSlides/notesSlide21.xml"/><Relationship Id="rId16" Type="http://schemas.openxmlformats.org/officeDocument/2006/relationships/image" Target="../media/image530.png"/><Relationship Id="rId20" Type="http://schemas.openxmlformats.org/officeDocument/2006/relationships/image" Target="../media/image570.png"/><Relationship Id="rId29" Type="http://schemas.openxmlformats.org/officeDocument/2006/relationships/image" Target="../media/image660.png"/><Relationship Id="rId41" Type="http://schemas.openxmlformats.org/officeDocument/2006/relationships/image" Target="../media/image780.png"/><Relationship Id="rId1" Type="http://schemas.openxmlformats.org/officeDocument/2006/relationships/slideLayout" Target="../slideLayouts/slideLayout9.xml"/><Relationship Id="rId6" Type="http://schemas.openxmlformats.org/officeDocument/2006/relationships/image" Target="../media/image430.png"/><Relationship Id="rId11" Type="http://schemas.openxmlformats.org/officeDocument/2006/relationships/image" Target="../media/image480.png"/><Relationship Id="rId24" Type="http://schemas.openxmlformats.org/officeDocument/2006/relationships/image" Target="../media/image610.png"/><Relationship Id="rId32" Type="http://schemas.openxmlformats.org/officeDocument/2006/relationships/image" Target="../media/image690.png"/><Relationship Id="rId37" Type="http://schemas.openxmlformats.org/officeDocument/2006/relationships/image" Target="../media/image740.png"/><Relationship Id="rId40" Type="http://schemas.openxmlformats.org/officeDocument/2006/relationships/image" Target="../media/image770.png"/><Relationship Id="rId5" Type="http://schemas.openxmlformats.org/officeDocument/2006/relationships/image" Target="../media/image420.png"/><Relationship Id="rId15" Type="http://schemas.openxmlformats.org/officeDocument/2006/relationships/image" Target="../media/image520.png"/><Relationship Id="rId23" Type="http://schemas.openxmlformats.org/officeDocument/2006/relationships/image" Target="../media/image600.png"/><Relationship Id="rId28" Type="http://schemas.openxmlformats.org/officeDocument/2006/relationships/image" Target="../media/image650.png"/><Relationship Id="rId36" Type="http://schemas.openxmlformats.org/officeDocument/2006/relationships/image" Target="../media/image730.png"/><Relationship Id="rId10" Type="http://schemas.openxmlformats.org/officeDocument/2006/relationships/image" Target="../media/image470.png"/><Relationship Id="rId19" Type="http://schemas.openxmlformats.org/officeDocument/2006/relationships/image" Target="../media/image560.png"/><Relationship Id="rId31" Type="http://schemas.openxmlformats.org/officeDocument/2006/relationships/image" Target="../media/image680.png"/><Relationship Id="rId44" Type="http://schemas.openxmlformats.org/officeDocument/2006/relationships/image" Target="../media/image810.png"/><Relationship Id="rId4" Type="http://schemas.openxmlformats.org/officeDocument/2006/relationships/image" Target="../media/image410.png"/><Relationship Id="rId9" Type="http://schemas.openxmlformats.org/officeDocument/2006/relationships/image" Target="../media/image460.png"/><Relationship Id="rId14" Type="http://schemas.openxmlformats.org/officeDocument/2006/relationships/image" Target="../media/image510.png"/><Relationship Id="rId22" Type="http://schemas.openxmlformats.org/officeDocument/2006/relationships/image" Target="../media/image590.png"/><Relationship Id="rId27" Type="http://schemas.openxmlformats.org/officeDocument/2006/relationships/image" Target="../media/image640.png"/><Relationship Id="rId30" Type="http://schemas.openxmlformats.org/officeDocument/2006/relationships/image" Target="../media/image670.png"/><Relationship Id="rId35" Type="http://schemas.openxmlformats.org/officeDocument/2006/relationships/image" Target="../media/image720.png"/><Relationship Id="rId43" Type="http://schemas.openxmlformats.org/officeDocument/2006/relationships/image" Target="../media/image800.png"/></Relationships>
</file>

<file path=ppt/slides/_rels/slide29.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6.png"/><Relationship Id="rId18" Type="http://schemas.openxmlformats.org/officeDocument/2006/relationships/image" Target="../media/image121.png"/><Relationship Id="rId26" Type="http://schemas.openxmlformats.org/officeDocument/2006/relationships/image" Target="../media/image129.png"/><Relationship Id="rId3" Type="http://schemas.openxmlformats.org/officeDocument/2006/relationships/image" Target="../media/image106.png"/><Relationship Id="rId21" Type="http://schemas.openxmlformats.org/officeDocument/2006/relationships/image" Target="../media/image124.png"/><Relationship Id="rId7" Type="http://schemas.openxmlformats.org/officeDocument/2006/relationships/image" Target="../media/image110.png"/><Relationship Id="rId12" Type="http://schemas.openxmlformats.org/officeDocument/2006/relationships/image" Target="../media/image115.png"/><Relationship Id="rId17" Type="http://schemas.openxmlformats.org/officeDocument/2006/relationships/image" Target="../media/image120.png"/><Relationship Id="rId25" Type="http://schemas.openxmlformats.org/officeDocument/2006/relationships/image" Target="../media/image128.png"/><Relationship Id="rId2" Type="http://schemas.openxmlformats.org/officeDocument/2006/relationships/notesSlide" Target="../notesSlides/notesSlide22.xml"/><Relationship Id="rId16" Type="http://schemas.openxmlformats.org/officeDocument/2006/relationships/image" Target="../media/image119.png"/><Relationship Id="rId20" Type="http://schemas.openxmlformats.org/officeDocument/2006/relationships/image" Target="../media/image123.png"/><Relationship Id="rId29" Type="http://schemas.openxmlformats.org/officeDocument/2006/relationships/image" Target="../media/image132.png"/><Relationship Id="rId1" Type="http://schemas.openxmlformats.org/officeDocument/2006/relationships/slideLayout" Target="../slideLayouts/slideLayout9.xml"/><Relationship Id="rId6" Type="http://schemas.openxmlformats.org/officeDocument/2006/relationships/image" Target="../media/image109.png"/><Relationship Id="rId11" Type="http://schemas.openxmlformats.org/officeDocument/2006/relationships/image" Target="../media/image114.png"/><Relationship Id="rId24" Type="http://schemas.openxmlformats.org/officeDocument/2006/relationships/image" Target="../media/image127.png"/><Relationship Id="rId5" Type="http://schemas.openxmlformats.org/officeDocument/2006/relationships/image" Target="../media/image108.png"/><Relationship Id="rId15" Type="http://schemas.openxmlformats.org/officeDocument/2006/relationships/image" Target="../media/image118.png"/><Relationship Id="rId23" Type="http://schemas.openxmlformats.org/officeDocument/2006/relationships/image" Target="../media/image126.png"/><Relationship Id="rId28" Type="http://schemas.openxmlformats.org/officeDocument/2006/relationships/image" Target="../media/image131.png"/><Relationship Id="rId10" Type="http://schemas.openxmlformats.org/officeDocument/2006/relationships/image" Target="../media/image113.png"/><Relationship Id="rId19" Type="http://schemas.openxmlformats.org/officeDocument/2006/relationships/image" Target="../media/image122.png"/><Relationship Id="rId4" Type="http://schemas.openxmlformats.org/officeDocument/2006/relationships/image" Target="../media/image107.png"/><Relationship Id="rId9" Type="http://schemas.openxmlformats.org/officeDocument/2006/relationships/image" Target="../media/image112.png"/><Relationship Id="rId14" Type="http://schemas.openxmlformats.org/officeDocument/2006/relationships/image" Target="../media/image117.png"/><Relationship Id="rId22" Type="http://schemas.openxmlformats.org/officeDocument/2006/relationships/image" Target="../media/image125.png"/><Relationship Id="rId27" Type="http://schemas.openxmlformats.org/officeDocument/2006/relationships/image" Target="../media/image130.png"/><Relationship Id="rId30" Type="http://schemas.openxmlformats.org/officeDocument/2006/relationships/image" Target="../media/image13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31.xml.rels><?xml version="1.0" encoding="UTF-8" standalone="yes"?>
<Relationships xmlns="http://schemas.openxmlformats.org/package/2006/relationships"><Relationship Id="rId8" Type="http://schemas.openxmlformats.org/officeDocument/2006/relationships/image" Target="../media/image1130.png"/><Relationship Id="rId13" Type="http://schemas.openxmlformats.org/officeDocument/2006/relationships/image" Target="../media/image1180.png"/><Relationship Id="rId3" Type="http://schemas.openxmlformats.org/officeDocument/2006/relationships/image" Target="../media/image1070.png"/><Relationship Id="rId7" Type="http://schemas.openxmlformats.org/officeDocument/2006/relationships/image" Target="../media/image1120.png"/><Relationship Id="rId12" Type="http://schemas.openxmlformats.org/officeDocument/2006/relationships/image" Target="../media/image1170.png"/><Relationship Id="rId17" Type="http://schemas.openxmlformats.org/officeDocument/2006/relationships/image" Target="../media/image1352.png"/><Relationship Id="rId2" Type="http://schemas.openxmlformats.org/officeDocument/2006/relationships/notesSlide" Target="../notesSlides/notesSlide24.xml"/><Relationship Id="rId16" Type="http://schemas.openxmlformats.org/officeDocument/2006/relationships/image" Target="../media/image1210.png"/><Relationship Id="rId1" Type="http://schemas.openxmlformats.org/officeDocument/2006/relationships/slideLayout" Target="../slideLayouts/slideLayout9.xml"/><Relationship Id="rId6" Type="http://schemas.openxmlformats.org/officeDocument/2006/relationships/image" Target="../media/image1110.png"/><Relationship Id="rId11" Type="http://schemas.openxmlformats.org/officeDocument/2006/relationships/image" Target="../media/image1160.png"/><Relationship Id="rId5" Type="http://schemas.openxmlformats.org/officeDocument/2006/relationships/image" Target="../media/image1100.png"/><Relationship Id="rId15" Type="http://schemas.openxmlformats.org/officeDocument/2006/relationships/image" Target="../media/image1200.png"/><Relationship Id="rId10" Type="http://schemas.openxmlformats.org/officeDocument/2006/relationships/image" Target="../media/image1150.png"/><Relationship Id="rId4" Type="http://schemas.openxmlformats.org/officeDocument/2006/relationships/image" Target="../media/image1090.png"/><Relationship Id="rId9" Type="http://schemas.openxmlformats.org/officeDocument/2006/relationships/image" Target="../media/image1140.png"/><Relationship Id="rId14" Type="http://schemas.openxmlformats.org/officeDocument/2006/relationships/image" Target="../media/image1190.png"/></Relationships>
</file>

<file path=ppt/slides/_rels/slide32.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1101.png"/><Relationship Id="rId4" Type="http://schemas.openxmlformats.org/officeDocument/2006/relationships/image" Target="../media/image1091.png"/></Relationships>
</file>

<file path=ppt/slides/_rels/slide33.xml.rels><?xml version="1.0" encoding="UTF-8" standalone="yes"?>
<Relationships xmlns="http://schemas.openxmlformats.org/package/2006/relationships"><Relationship Id="rId3" Type="http://schemas.openxmlformats.org/officeDocument/2006/relationships/image" Target="../media/image1362.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1121.png"/><Relationship Id="rId4" Type="http://schemas.openxmlformats.org/officeDocument/2006/relationships/image" Target="../media/image1250.png"/></Relationships>
</file>

<file path=ppt/slides/_rels/slide34.xml.rels><?xml version="1.0" encoding="UTF-8" standalone="yes"?>
<Relationships xmlns="http://schemas.openxmlformats.org/package/2006/relationships"><Relationship Id="rId3" Type="http://schemas.openxmlformats.org/officeDocument/2006/relationships/image" Target="../media/image1372.png"/><Relationship Id="rId7" Type="http://schemas.openxmlformats.org/officeDocument/2006/relationships/image" Target="../media/image139.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1381.png"/><Relationship Id="rId5" Type="http://schemas.openxmlformats.org/officeDocument/2006/relationships/image" Target="../media/image1290.png"/><Relationship Id="rId4" Type="http://schemas.openxmlformats.org/officeDocument/2006/relationships/image" Target="../media/image1280.png"/></Relationships>
</file>

<file path=ppt/slides/_rels/slide3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141.png"/></Relationships>
</file>

<file path=ppt/slides/_rels/slide36.xml.rels><?xml version="1.0" encoding="UTF-8" standalone="yes"?>
<Relationships xmlns="http://schemas.openxmlformats.org/package/2006/relationships"><Relationship Id="rId8" Type="http://schemas.openxmlformats.org/officeDocument/2006/relationships/image" Target="../media/image1201.png"/><Relationship Id="rId3" Type="http://schemas.openxmlformats.org/officeDocument/2006/relationships/image" Target="../media/image142.png"/><Relationship Id="rId7" Type="http://schemas.openxmlformats.org/officeDocument/2006/relationships/image" Target="../media/image1191.png"/><Relationship Id="rId12" Type="http://schemas.openxmlformats.org/officeDocument/2006/relationships/image" Target="../media/image143.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1181.png"/><Relationship Id="rId11" Type="http://schemas.openxmlformats.org/officeDocument/2006/relationships/image" Target="../media/image1230.png"/><Relationship Id="rId5" Type="http://schemas.openxmlformats.org/officeDocument/2006/relationships/image" Target="../media/image1171.png"/><Relationship Id="rId4" Type="http://schemas.openxmlformats.org/officeDocument/2006/relationships/image" Target="../media/image1161.png"/><Relationship Id="rId9" Type="http://schemas.openxmlformats.org/officeDocument/2006/relationships/image" Target="../media/image1211.png"/></Relationships>
</file>

<file path=ppt/slides/_rels/slide3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145.png"/></Relationships>
</file>

<file path=ppt/slides/_rels/slide3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146.jpeg"/><Relationship Id="rId5" Type="http://schemas.openxmlformats.org/officeDocument/2006/relationships/image" Target="../media/image148.png"/><Relationship Id="rId4" Type="http://schemas.openxmlformats.org/officeDocument/2006/relationships/image" Target="../media/image145.jpeg"/></Relationships>
</file>

<file path=ppt/slides/_rels/slide39.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59.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49.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153.png"/><Relationship Id="rId11" Type="http://schemas.openxmlformats.org/officeDocument/2006/relationships/image" Target="../media/image147.png"/><Relationship Id="rId5" Type="http://schemas.openxmlformats.org/officeDocument/2006/relationships/image" Target="../media/image152.png"/><Relationship Id="rId10" Type="http://schemas.openxmlformats.org/officeDocument/2006/relationships/image" Target="../media/image157.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2.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NULL"/><Relationship Id="rId7" Type="http://schemas.openxmlformats.org/officeDocument/2006/relationships/image" Target="../media/image164.png"/><Relationship Id="rId12" Type="http://schemas.openxmlformats.org/officeDocument/2006/relationships/image" Target="../media/image170.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163.png"/><Relationship Id="rId11" Type="http://schemas.openxmlformats.org/officeDocument/2006/relationships/image" Target="../media/image169.png"/><Relationship Id="rId5" Type="http://schemas.openxmlformats.org/officeDocument/2006/relationships/image" Target="../media/image162.png"/><Relationship Id="rId10" Type="http://schemas.openxmlformats.org/officeDocument/2006/relationships/image" Target="../media/image168.png"/><Relationship Id="rId4" Type="http://schemas.openxmlformats.org/officeDocument/2006/relationships/image" Target="../media/image161.png"/><Relationship Id="rId9" Type="http://schemas.openxmlformats.org/officeDocument/2006/relationships/image" Target="../media/image166.png"/></Relationships>
</file>

<file path=ppt/slides/_rels/slide43.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5.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44.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711.png"/><Relationship Id="rId7" Type="http://schemas.openxmlformats.org/officeDocument/2006/relationships/image" Target="../media/image1740.png"/><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image" Target="../media/image1730.png"/><Relationship Id="rId5" Type="http://schemas.openxmlformats.org/officeDocument/2006/relationships/image" Target="../media/image251.png"/><Relationship Id="rId4" Type="http://schemas.openxmlformats.org/officeDocument/2006/relationships/image" Target="../media/image1720.png"/></Relationships>
</file>

<file path=ppt/slides/_rels/slide46.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1761.png"/><Relationship Id="rId5" Type="http://schemas.openxmlformats.org/officeDocument/2006/relationships/image" Target="../media/image1750.png"/><Relationship Id="rId10" Type="http://schemas.openxmlformats.org/officeDocument/2006/relationships/image" Target="../media/image178.png"/><Relationship Id="rId4" Type="http://schemas.openxmlformats.org/officeDocument/2006/relationships/image" Target="../media/image291.png"/><Relationship Id="rId9" Type="http://schemas.openxmlformats.org/officeDocument/2006/relationships/image" Target="../media/image177.png"/></Relationships>
</file>

<file path=ppt/slides/_rels/slide47.xml.rels><?xml version="1.0" encoding="UTF-8" standalone="yes"?>
<Relationships xmlns="http://schemas.openxmlformats.org/package/2006/relationships"><Relationship Id="rId8" Type="http://schemas.openxmlformats.org/officeDocument/2006/relationships/image" Target="../media/image1401.png"/><Relationship Id="rId3" Type="http://schemas.openxmlformats.org/officeDocument/2006/relationships/image" Target="../media/image351.png"/><Relationship Id="rId7" Type="http://schemas.openxmlformats.org/officeDocument/2006/relationships/image" Target="../media/image181.png"/><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391.png"/></Relationships>
</file>

<file path=ppt/slides/_rels/slide4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83.png"/><Relationship Id="rId4" Type="http://schemas.openxmlformats.org/officeDocument/2006/relationships/image" Target="../media/image182.png"/></Relationships>
</file>

<file path=ppt/slides/_rels/slide49.xml.rels><?xml version="1.0" encoding="UTF-8" standalone="yes"?>
<Relationships xmlns="http://schemas.openxmlformats.org/package/2006/relationships"><Relationship Id="rId8" Type="http://schemas.openxmlformats.org/officeDocument/2006/relationships/image" Target="../media/image551.png"/><Relationship Id="rId3" Type="http://schemas.openxmlformats.org/officeDocument/2006/relationships/image" Target="../media/image501.png"/><Relationship Id="rId7" Type="http://schemas.openxmlformats.org/officeDocument/2006/relationships/image" Target="../media/image541.png"/><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image" Target="../media/image531.png"/><Relationship Id="rId5" Type="http://schemas.openxmlformats.org/officeDocument/2006/relationships/image" Target="../media/image521.png"/><Relationship Id="rId10" Type="http://schemas.openxmlformats.org/officeDocument/2006/relationships/image" Target="../media/image185.png"/><Relationship Id="rId4" Type="http://schemas.openxmlformats.org/officeDocument/2006/relationships/image" Target="../media/image511.png"/><Relationship Id="rId9" Type="http://schemas.openxmlformats.org/officeDocument/2006/relationships/image" Target="../media/image18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8" Type="http://schemas.openxmlformats.org/officeDocument/2006/relationships/image" Target="../media/image1051.png"/><Relationship Id="rId3" Type="http://schemas.openxmlformats.org/officeDocument/2006/relationships/image" Target="../media/image581.png"/><Relationship Id="rId7" Type="http://schemas.openxmlformats.org/officeDocument/2006/relationships/image" Target="../media/image1041.png"/><Relationship Id="rId2" Type="http://schemas.openxmlformats.org/officeDocument/2006/relationships/notesSlide" Target="../notesSlides/notesSlide43.xml"/><Relationship Id="rId1" Type="http://schemas.openxmlformats.org/officeDocument/2006/relationships/slideLayout" Target="../slideLayouts/slideLayout9.xml"/><Relationship Id="rId6" Type="http://schemas.openxmlformats.org/officeDocument/2006/relationships/image" Target="../media/image1031.png"/><Relationship Id="rId5" Type="http://schemas.openxmlformats.org/officeDocument/2006/relationships/image" Target="../media/image1021.png"/><Relationship Id="rId10" Type="http://schemas.openxmlformats.org/officeDocument/2006/relationships/image" Target="../media/image1071.png"/><Relationship Id="rId4" Type="http://schemas.openxmlformats.org/officeDocument/2006/relationships/image" Target="../media/image1011.png"/><Relationship Id="rId9" Type="http://schemas.openxmlformats.org/officeDocument/2006/relationships/image" Target="../media/image1061.png"/></Relationships>
</file>

<file path=ppt/slides/_rels/slide51.xml.rels><?xml version="1.0" encoding="UTF-8" standalone="yes"?>
<Relationships xmlns="http://schemas.openxmlformats.org/package/2006/relationships"><Relationship Id="rId8" Type="http://schemas.openxmlformats.org/officeDocument/2006/relationships/image" Target="../media/image1450.png"/><Relationship Id="rId3" Type="http://schemas.openxmlformats.org/officeDocument/2006/relationships/image" Target="../media/image1840.png"/><Relationship Id="rId7" Type="http://schemas.openxmlformats.org/officeDocument/2006/relationships/image" Target="../media/image1440.png"/><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image" Target="../media/image1850.png"/><Relationship Id="rId5" Type="http://schemas.openxmlformats.org/officeDocument/2006/relationships/image" Target="../media/image1431.png"/><Relationship Id="rId10" Type="http://schemas.openxmlformats.org/officeDocument/2006/relationships/image" Target="../media/image1470.png"/><Relationship Id="rId4" Type="http://schemas.openxmlformats.org/officeDocument/2006/relationships/image" Target="../media/image1421.png"/><Relationship Id="rId9" Type="http://schemas.openxmlformats.org/officeDocument/2006/relationships/image" Target="../media/image1460.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image" Target="../media/image187.svg"/><Relationship Id="rId5" Type="http://schemas.openxmlformats.org/officeDocument/2006/relationships/image" Target="../media/image186.png"/><Relationship Id="rId4" Type="http://schemas.openxmlformats.org/officeDocument/2006/relationships/image" Target="../media/image14.svg"/></Relationships>
</file>

<file path=ppt/slides/_rels/slide53.xml.rels><?xml version="1.0" encoding="UTF-8" standalone="yes"?>
<Relationships xmlns="http://schemas.openxmlformats.org/package/2006/relationships"><Relationship Id="rId3" Type="http://schemas.openxmlformats.org/officeDocument/2006/relationships/image" Target="../media/image1480.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89.svg"/><Relationship Id="rId2" Type="http://schemas.openxmlformats.org/officeDocument/2006/relationships/image" Target="../media/image188.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89.svg"/><Relationship Id="rId2" Type="http://schemas.openxmlformats.org/officeDocument/2006/relationships/image" Target="../media/image188.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600.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760.png"/><Relationship Id="rId2" Type="http://schemas.openxmlformats.org/officeDocument/2006/relationships/notesSlide" Target="../notesSlides/notesSlide51.xml"/><Relationship Id="rId1" Type="http://schemas.openxmlformats.org/officeDocument/2006/relationships/slideLayout" Target="../slideLayouts/slideLayout9.xml"/><Relationship Id="rId6" Type="http://schemas.openxmlformats.org/officeDocument/2006/relationships/image" Target="../media/image192.jpg"/><Relationship Id="rId5" Type="http://schemas.openxmlformats.org/officeDocument/2006/relationships/image" Target="../media/image191.jpg"/><Relationship Id="rId4" Type="http://schemas.openxmlformats.org/officeDocument/2006/relationships/image" Target="../media/image190.jpg"/></Relationships>
</file>

<file path=ppt/slides/_rels/slide6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54.xml"/><Relationship Id="rId1" Type="http://schemas.openxmlformats.org/officeDocument/2006/relationships/slideLayout" Target="../slideLayouts/slideLayout9.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66.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0.png"/><Relationship Id="rId18" Type="http://schemas.openxmlformats.org/officeDocument/2006/relationships/image" Target="../media/image550.png"/><Relationship Id="rId26" Type="http://schemas.openxmlformats.org/officeDocument/2006/relationships/image" Target="../media/image630.png"/><Relationship Id="rId39" Type="http://schemas.openxmlformats.org/officeDocument/2006/relationships/image" Target="../media/image760.png"/><Relationship Id="rId3" Type="http://schemas.openxmlformats.org/officeDocument/2006/relationships/image" Target="../media/image400.png"/><Relationship Id="rId21" Type="http://schemas.openxmlformats.org/officeDocument/2006/relationships/image" Target="../media/image580.png"/><Relationship Id="rId34" Type="http://schemas.openxmlformats.org/officeDocument/2006/relationships/image" Target="../media/image710.png"/><Relationship Id="rId42" Type="http://schemas.openxmlformats.org/officeDocument/2006/relationships/image" Target="../media/image790.png"/><Relationship Id="rId7" Type="http://schemas.openxmlformats.org/officeDocument/2006/relationships/image" Target="../media/image440.png"/><Relationship Id="rId12" Type="http://schemas.openxmlformats.org/officeDocument/2006/relationships/image" Target="../media/image490.png"/><Relationship Id="rId17" Type="http://schemas.openxmlformats.org/officeDocument/2006/relationships/image" Target="../media/image540.png"/><Relationship Id="rId25" Type="http://schemas.openxmlformats.org/officeDocument/2006/relationships/image" Target="../media/image620.png"/><Relationship Id="rId33" Type="http://schemas.openxmlformats.org/officeDocument/2006/relationships/image" Target="../media/image700.png"/><Relationship Id="rId38" Type="http://schemas.openxmlformats.org/officeDocument/2006/relationships/image" Target="../media/image750.png"/><Relationship Id="rId2" Type="http://schemas.openxmlformats.org/officeDocument/2006/relationships/notesSlide" Target="../notesSlides/notesSlide55.xml"/><Relationship Id="rId16" Type="http://schemas.openxmlformats.org/officeDocument/2006/relationships/image" Target="../media/image530.png"/><Relationship Id="rId20" Type="http://schemas.openxmlformats.org/officeDocument/2006/relationships/image" Target="../media/image570.png"/><Relationship Id="rId29" Type="http://schemas.openxmlformats.org/officeDocument/2006/relationships/image" Target="../media/image660.png"/><Relationship Id="rId41" Type="http://schemas.openxmlformats.org/officeDocument/2006/relationships/image" Target="../media/image780.png"/><Relationship Id="rId1" Type="http://schemas.openxmlformats.org/officeDocument/2006/relationships/slideLayout" Target="../slideLayouts/slideLayout9.xml"/><Relationship Id="rId6" Type="http://schemas.openxmlformats.org/officeDocument/2006/relationships/image" Target="../media/image430.png"/><Relationship Id="rId11" Type="http://schemas.openxmlformats.org/officeDocument/2006/relationships/image" Target="../media/image480.png"/><Relationship Id="rId24" Type="http://schemas.openxmlformats.org/officeDocument/2006/relationships/image" Target="../media/image610.png"/><Relationship Id="rId32" Type="http://schemas.openxmlformats.org/officeDocument/2006/relationships/image" Target="../media/image690.png"/><Relationship Id="rId37" Type="http://schemas.openxmlformats.org/officeDocument/2006/relationships/image" Target="../media/image740.png"/><Relationship Id="rId40" Type="http://schemas.openxmlformats.org/officeDocument/2006/relationships/image" Target="../media/image770.png"/><Relationship Id="rId5" Type="http://schemas.openxmlformats.org/officeDocument/2006/relationships/image" Target="../media/image420.png"/><Relationship Id="rId15" Type="http://schemas.openxmlformats.org/officeDocument/2006/relationships/image" Target="../media/image520.png"/><Relationship Id="rId23" Type="http://schemas.openxmlformats.org/officeDocument/2006/relationships/image" Target="../media/image600.png"/><Relationship Id="rId28" Type="http://schemas.openxmlformats.org/officeDocument/2006/relationships/image" Target="../media/image650.png"/><Relationship Id="rId36" Type="http://schemas.openxmlformats.org/officeDocument/2006/relationships/image" Target="../media/image730.png"/><Relationship Id="rId10" Type="http://schemas.openxmlformats.org/officeDocument/2006/relationships/image" Target="../media/image470.png"/><Relationship Id="rId19" Type="http://schemas.openxmlformats.org/officeDocument/2006/relationships/image" Target="../media/image560.png"/><Relationship Id="rId31" Type="http://schemas.openxmlformats.org/officeDocument/2006/relationships/image" Target="../media/image680.png"/><Relationship Id="rId44" Type="http://schemas.openxmlformats.org/officeDocument/2006/relationships/image" Target="../media/image810.png"/><Relationship Id="rId4" Type="http://schemas.openxmlformats.org/officeDocument/2006/relationships/image" Target="../media/image410.png"/><Relationship Id="rId9" Type="http://schemas.openxmlformats.org/officeDocument/2006/relationships/image" Target="../media/image460.png"/><Relationship Id="rId14" Type="http://schemas.openxmlformats.org/officeDocument/2006/relationships/image" Target="../media/image510.png"/><Relationship Id="rId22" Type="http://schemas.openxmlformats.org/officeDocument/2006/relationships/image" Target="../media/image590.png"/><Relationship Id="rId27" Type="http://schemas.openxmlformats.org/officeDocument/2006/relationships/image" Target="../media/image640.png"/><Relationship Id="rId30" Type="http://schemas.openxmlformats.org/officeDocument/2006/relationships/image" Target="../media/image670.png"/><Relationship Id="rId35" Type="http://schemas.openxmlformats.org/officeDocument/2006/relationships/image" Target="../media/image720.png"/><Relationship Id="rId43" Type="http://schemas.openxmlformats.org/officeDocument/2006/relationships/image" Target="../media/image800.png"/></Relationships>
</file>

<file path=ppt/slides/_rels/slide67.xml.rels><?xml version="1.0" encoding="UTF-8" standalone="yes"?>
<Relationships xmlns="http://schemas.openxmlformats.org/package/2006/relationships"><Relationship Id="rId3" Type="http://schemas.openxmlformats.org/officeDocument/2006/relationships/image" Target="../media/image1520.png"/><Relationship Id="rId7" Type="http://schemas.openxmlformats.org/officeDocument/2006/relationships/image" Target="../media/image1420.png"/><Relationship Id="rId2" Type="http://schemas.openxmlformats.org/officeDocument/2006/relationships/notesSlide" Target="../notesSlides/notesSlide56.xml"/><Relationship Id="rId1" Type="http://schemas.openxmlformats.org/officeDocument/2006/relationships/slideLayout" Target="../slideLayouts/slideLayout9.xml"/><Relationship Id="rId6" Type="http://schemas.openxmlformats.org/officeDocument/2006/relationships/image" Target="../media/image1410.png"/><Relationship Id="rId5" Type="http://schemas.openxmlformats.org/officeDocument/2006/relationships/image" Target="../media/image1400.png"/><Relationship Id="rId4" Type="http://schemas.openxmlformats.org/officeDocument/2006/relationships/image" Target="../media/image1390.png"/></Relationships>
</file>

<file path=ppt/slides/_rels/slide68.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40.png"/><Relationship Id="rId2" Type="http://schemas.openxmlformats.org/officeDocument/2006/relationships/notesSlide" Target="../notesSlides/notesSlide58.xml"/><Relationship Id="rId1" Type="http://schemas.openxmlformats.org/officeDocument/2006/relationships/slideLayout" Target="../slideLayouts/slideLayout9.xml"/><Relationship Id="rId6" Type="http://schemas.openxmlformats.org/officeDocument/2006/relationships/image" Target="../media/image1370.png"/><Relationship Id="rId5" Type="http://schemas.openxmlformats.org/officeDocument/2006/relationships/image" Target="../media/image1360.png"/><Relationship Id="rId4" Type="http://schemas.openxmlformats.org/officeDocument/2006/relationships/image" Target="../media/image13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59.xml"/><Relationship Id="rId1" Type="http://schemas.openxmlformats.org/officeDocument/2006/relationships/slideLayout" Target="../slideLayouts/slideLayout9.xml"/><Relationship Id="rId5" Type="http://schemas.openxmlformats.org/officeDocument/2006/relationships/image" Target="../media/image250.png"/><Relationship Id="rId4" Type="http://schemas.openxmlformats.org/officeDocument/2006/relationships/image" Target="../media/image2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277388" y="1741211"/>
            <a:ext cx="7420989" cy="1304745"/>
          </a:xfrm>
        </p:spPr>
        <p:txBody>
          <a:bodyPr>
            <a:noAutofit/>
          </a:bodyPr>
          <a:lstStyle/>
          <a:p>
            <a:r>
              <a:rPr kumimoji="1" lang="en-US" altLang="ja-JP" dirty="0">
                <a:latin typeface="+mn-ea"/>
                <a:ea typeface="+mn-ea"/>
              </a:rPr>
              <a:t>Galois(</a:t>
            </a:r>
            <a:r>
              <a:rPr kumimoji="1" lang="ja-JP" altLang="en-US" dirty="0">
                <a:latin typeface="+mn-ea"/>
                <a:ea typeface="+mn-ea"/>
              </a:rPr>
              <a:t>ガロア</a:t>
            </a:r>
            <a:r>
              <a:rPr kumimoji="1" lang="en-US" altLang="ja-JP" dirty="0">
                <a:latin typeface="+mn-ea"/>
                <a:ea typeface="+mn-ea"/>
              </a:rPr>
              <a:t>)</a:t>
            </a:r>
            <a:r>
              <a:rPr kumimoji="1" lang="ja-JP" altLang="en-US" dirty="0">
                <a:latin typeface="+mn-ea"/>
                <a:ea typeface="+mn-ea"/>
              </a:rPr>
              <a:t>理論</a:t>
            </a:r>
            <a:r>
              <a:rPr lang="ja-JP" altLang="en-US" dirty="0">
                <a:latin typeface="+mn-ea"/>
                <a:ea typeface="+mn-ea"/>
              </a:rPr>
              <a:t>を</a:t>
            </a:r>
            <a:br>
              <a:rPr lang="en-US" altLang="ja-JP" dirty="0">
                <a:latin typeface="+mn-ea"/>
                <a:ea typeface="+mn-ea"/>
              </a:rPr>
            </a:br>
            <a:r>
              <a:rPr lang="ja-JP" altLang="en-US" dirty="0">
                <a:latin typeface="+mn-ea"/>
                <a:ea typeface="+mn-ea"/>
              </a:rPr>
              <a:t>終わらせる</a:t>
            </a:r>
            <a:r>
              <a:rPr kumimoji="1" lang="ja-JP" altLang="en-US" dirty="0">
                <a:latin typeface="+mn-ea"/>
                <a:ea typeface="+mn-ea"/>
              </a:rPr>
              <a:t>体論・群論</a:t>
            </a:r>
          </a:p>
        </p:txBody>
      </p:sp>
      <p:sp>
        <p:nvSpPr>
          <p:cNvPr id="4" name="スライド番号プレースホルダー 3"/>
          <p:cNvSpPr>
            <a:spLocks noGrp="1"/>
          </p:cNvSpPr>
          <p:nvPr>
            <p:ph type="sldNum" sz="quarter" idx="12"/>
          </p:nvPr>
        </p:nvSpPr>
        <p:spPr/>
        <p:txBody>
          <a:bodyPr/>
          <a:lstStyle/>
          <a:p>
            <a:fld id="{A9BE1287-D590-4421-910E-33B99E005C40}" type="slidenum">
              <a:rPr kumimoji="1" lang="ja-JP" altLang="en-US" smtClean="0"/>
              <a:pPr/>
              <a:t>1</a:t>
            </a:fld>
            <a:endParaRPr kumimoji="1" lang="ja-JP" altLang="en-US" dirty="0"/>
          </a:p>
        </p:txBody>
      </p:sp>
      <p:sp>
        <p:nvSpPr>
          <p:cNvPr id="5" name="テキスト プレースホルダー 4"/>
          <p:cNvSpPr>
            <a:spLocks noGrp="1"/>
          </p:cNvSpPr>
          <p:nvPr>
            <p:ph type="body" sz="quarter" idx="13"/>
          </p:nvPr>
        </p:nvSpPr>
        <p:spPr>
          <a:xfrm>
            <a:off x="277389" y="4631975"/>
            <a:ext cx="6462077" cy="413418"/>
          </a:xfrm>
        </p:spPr>
        <p:txBody>
          <a:bodyPr/>
          <a:lstStyle/>
          <a:p>
            <a:r>
              <a:rPr lang="ja-JP" altLang="en-US" dirty="0"/>
              <a:t>熊谷 渉</a:t>
            </a:r>
            <a:endParaRPr kumimoji="1" lang="ja-JP" altLang="en-US" dirty="0"/>
          </a:p>
        </p:txBody>
      </p:sp>
      <p:sp>
        <p:nvSpPr>
          <p:cNvPr id="6" name="テキスト プレースホルダー 5"/>
          <p:cNvSpPr>
            <a:spLocks noGrp="1"/>
          </p:cNvSpPr>
          <p:nvPr>
            <p:ph type="body" sz="quarter" idx="14"/>
          </p:nvPr>
        </p:nvSpPr>
        <p:spPr>
          <a:xfrm>
            <a:off x="277389" y="5077052"/>
            <a:ext cx="7701199" cy="829429"/>
          </a:xfrm>
        </p:spPr>
        <p:txBody>
          <a:bodyPr>
            <a:normAutofit/>
          </a:bodyPr>
          <a:lstStyle/>
          <a:p>
            <a:r>
              <a:rPr lang="en-US" altLang="ja-JP" sz="2000" dirty="0"/>
              <a:t>MK</a:t>
            </a:r>
            <a:r>
              <a:rPr lang="ja-JP" altLang="en-US" sz="2000" dirty="0"/>
              <a:t>本部　イノベーションセンター</a:t>
            </a:r>
            <a:endParaRPr lang="en-US" altLang="ja-JP" sz="2000" dirty="0"/>
          </a:p>
          <a:p>
            <a:r>
              <a:rPr lang="ja-JP" altLang="en-US" sz="2000" dirty="0"/>
              <a:t>プロジェクトデザイン部　</a:t>
            </a:r>
            <a:r>
              <a:rPr lang="en-US" altLang="ja-JP" sz="2000" dirty="0"/>
              <a:t>O&amp;M</a:t>
            </a:r>
            <a:r>
              <a:rPr lang="ja-JP" altLang="en-US" sz="2000" dirty="0"/>
              <a:t>デザイン </a:t>
            </a:r>
            <a:r>
              <a:rPr lang="en-US" altLang="ja-JP" sz="2000" dirty="0"/>
              <a:t>Gr.</a:t>
            </a:r>
          </a:p>
        </p:txBody>
      </p:sp>
      <p:sp>
        <p:nvSpPr>
          <p:cNvPr id="7" name="テキスト プレースホルダー 6"/>
          <p:cNvSpPr>
            <a:spLocks noGrp="1"/>
          </p:cNvSpPr>
          <p:nvPr>
            <p:ph type="body" sz="quarter" idx="15"/>
          </p:nvPr>
        </p:nvSpPr>
        <p:spPr/>
        <p:txBody>
          <a:bodyPr/>
          <a:lstStyle/>
          <a:p>
            <a:r>
              <a:rPr lang="en-US" altLang="ja-JP" dirty="0"/>
              <a:t>2021</a:t>
            </a:r>
            <a:r>
              <a:rPr lang="ja-JP" altLang="en-US" dirty="0"/>
              <a:t>年</a:t>
            </a:r>
            <a:r>
              <a:rPr lang="en-US" altLang="ja-JP" dirty="0"/>
              <a:t>4</a:t>
            </a:r>
            <a:r>
              <a:rPr lang="ja-JP" altLang="en-US" dirty="0"/>
              <a:t>月</a:t>
            </a:r>
            <a:r>
              <a:rPr lang="en-US" altLang="ja-JP" dirty="0"/>
              <a:t>7</a:t>
            </a:r>
            <a:r>
              <a:rPr lang="ja-JP" altLang="en-US" dirty="0"/>
              <a:t>日</a:t>
            </a:r>
          </a:p>
        </p:txBody>
      </p:sp>
      <p:sp>
        <p:nvSpPr>
          <p:cNvPr id="8" name="サブタイトル 2"/>
          <p:cNvSpPr>
            <a:spLocks noGrp="1"/>
          </p:cNvSpPr>
          <p:nvPr>
            <p:ph type="subTitle" idx="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ja-JP" altLang="en-US" dirty="0"/>
              <a:t>数理モデルワークショップ</a:t>
            </a:r>
          </a:p>
        </p:txBody>
      </p:sp>
    </p:spTree>
    <p:extLst>
      <p:ext uri="{BB962C8B-B14F-4D97-AF65-F5344CB8AC3E}">
        <p14:creationId xmlns:p14="http://schemas.microsoft.com/office/powerpoint/2010/main" val="37669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10</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受験費用</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47047"/>
            <a:ext cx="9144000" cy="105263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特に</a:t>
            </a:r>
            <a:r>
              <a:rPr lang="en-US" altLang="ja-JP" dirty="0"/>
              <a:t>E</a:t>
            </a:r>
            <a:r>
              <a:rPr lang="ja-JP" altLang="en-US" dirty="0"/>
              <a:t>資格必須の認定プログラム受講料が高い。</a:t>
            </a:r>
            <a:endParaRPr lang="en-US" altLang="ja-JP" dirty="0"/>
          </a:p>
          <a:p>
            <a:pPr lvl="1"/>
            <a:r>
              <a:rPr lang="ja-JP" altLang="en-US" dirty="0"/>
              <a:t>これで受験を諦める人が多い（</a:t>
            </a:r>
            <a:r>
              <a:rPr lang="ja-JP" altLang="en-US" dirty="0">
                <a:solidFill>
                  <a:srgbClr val="FF0000"/>
                </a:solidFill>
              </a:rPr>
              <a:t>勉強すらしない、そこで試合終了</a:t>
            </a:r>
            <a:r>
              <a:rPr lang="ja-JP" altLang="en-US" dirty="0"/>
              <a:t>）</a:t>
            </a:r>
            <a:endParaRPr lang="en-US" altLang="ja-JP" dirty="0"/>
          </a:p>
        </p:txBody>
      </p:sp>
      <p:graphicFrame>
        <p:nvGraphicFramePr>
          <p:cNvPr id="2" name="表 1">
            <a:extLst>
              <a:ext uri="{FF2B5EF4-FFF2-40B4-BE49-F238E27FC236}">
                <a16:creationId xmlns:a16="http://schemas.microsoft.com/office/drawing/2014/main" id="{1FD3622F-D4EC-4ECC-905F-21A3CACB2F20}"/>
              </a:ext>
            </a:extLst>
          </p:cNvPr>
          <p:cNvGraphicFramePr>
            <a:graphicFrameLocks noGrp="1"/>
          </p:cNvGraphicFramePr>
          <p:nvPr/>
        </p:nvGraphicFramePr>
        <p:xfrm>
          <a:off x="143716" y="4406615"/>
          <a:ext cx="8856565" cy="1854200"/>
        </p:xfrm>
        <a:graphic>
          <a:graphicData uri="http://schemas.openxmlformats.org/drawingml/2006/table">
            <a:tbl>
              <a:tblPr firstRow="1" bandRow="1">
                <a:tableStyleId>{5C22544A-7EE6-4342-B048-85BDC9FD1C3A}</a:tableStyleId>
              </a:tblPr>
              <a:tblGrid>
                <a:gridCol w="2221848">
                  <a:extLst>
                    <a:ext uri="{9D8B030D-6E8A-4147-A177-3AD203B41FA5}">
                      <a16:colId xmlns:a16="http://schemas.microsoft.com/office/drawing/2014/main" val="1622817337"/>
                    </a:ext>
                  </a:extLst>
                </a:gridCol>
                <a:gridCol w="1327478">
                  <a:extLst>
                    <a:ext uri="{9D8B030D-6E8A-4147-A177-3AD203B41FA5}">
                      <a16:colId xmlns:a16="http://schemas.microsoft.com/office/drawing/2014/main" val="4223689025"/>
                    </a:ext>
                  </a:extLst>
                </a:gridCol>
                <a:gridCol w="5307239">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費用 </a:t>
                      </a:r>
                      <a:r>
                        <a:rPr kumimoji="1" lang="en-US" altLang="ja-JP" dirty="0"/>
                        <a:t>[</a:t>
                      </a:r>
                      <a:r>
                        <a:rPr kumimoji="1" lang="ja-JP" altLang="en-US" dirty="0"/>
                        <a:t>円</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マストではないけど、ベター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認定プログラム受講料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150,000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r>
                        <a:rPr kumimoji="1" lang="ja-JP" altLang="en-US" dirty="0"/>
                        <a:t>。プログラムによって様々だが、</a:t>
                      </a:r>
                      <a:r>
                        <a:rPr kumimoji="1" lang="en-US" altLang="ja-JP" dirty="0"/>
                        <a:t>10</a:t>
                      </a:r>
                      <a:r>
                        <a:rPr kumimoji="1" lang="ja-JP" altLang="en-US" dirty="0"/>
                        <a:t>万～</a:t>
                      </a:r>
                      <a:r>
                        <a:rPr kumimoji="1" lang="en-US" altLang="ja-JP" dirty="0"/>
                        <a:t>20</a:t>
                      </a:r>
                      <a:r>
                        <a:rPr kumimoji="1" lang="ja-JP" altLang="en-US" dirty="0"/>
                        <a:t>万が相場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E</a:t>
                      </a:r>
                      <a:r>
                        <a:rPr kumimoji="1" lang="ja-JP" altLang="en-US" dirty="0"/>
                        <a:t>資格受験料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189,000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graphicFrame>
        <p:nvGraphicFramePr>
          <p:cNvPr id="32" name="表 31">
            <a:extLst>
              <a:ext uri="{FF2B5EF4-FFF2-40B4-BE49-F238E27FC236}">
                <a16:creationId xmlns:a16="http://schemas.microsoft.com/office/drawing/2014/main" id="{48A28032-CFAE-4CAE-A932-B27DE78DBA88}"/>
              </a:ext>
            </a:extLst>
          </p:cNvPr>
          <p:cNvGraphicFramePr>
            <a:graphicFrameLocks noGrp="1"/>
          </p:cNvGraphicFramePr>
          <p:nvPr/>
        </p:nvGraphicFramePr>
        <p:xfrm>
          <a:off x="143716" y="2132704"/>
          <a:ext cx="8856565" cy="1854200"/>
        </p:xfrm>
        <a:graphic>
          <a:graphicData uri="http://schemas.openxmlformats.org/drawingml/2006/table">
            <a:tbl>
              <a:tblPr firstRow="1" bandRow="1">
                <a:tableStyleId>{5C22544A-7EE6-4342-B048-85BDC9FD1C3A}</a:tableStyleId>
              </a:tblPr>
              <a:tblGrid>
                <a:gridCol w="2221848">
                  <a:extLst>
                    <a:ext uri="{9D8B030D-6E8A-4147-A177-3AD203B41FA5}">
                      <a16:colId xmlns:a16="http://schemas.microsoft.com/office/drawing/2014/main" val="1622817337"/>
                    </a:ext>
                  </a:extLst>
                </a:gridCol>
                <a:gridCol w="1334566">
                  <a:extLst>
                    <a:ext uri="{9D8B030D-6E8A-4147-A177-3AD203B41FA5}">
                      <a16:colId xmlns:a16="http://schemas.microsoft.com/office/drawing/2014/main" val="4223689025"/>
                    </a:ext>
                  </a:extLst>
                </a:gridCol>
                <a:gridCol w="5300151">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費用 </a:t>
                      </a:r>
                      <a:r>
                        <a:rPr kumimoji="1" lang="en-US" altLang="ja-JP" dirty="0"/>
                        <a:t>[</a:t>
                      </a:r>
                      <a:r>
                        <a:rPr kumimoji="1" lang="ja-JP" altLang="en-US" dirty="0"/>
                        <a:t>円</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マストではないけど、ベター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対策講座受講料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マストではないけど、これもいくつか用意されている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G</a:t>
                      </a:r>
                      <a:r>
                        <a:rPr kumimoji="1" lang="ja-JP" altLang="en-US" dirty="0"/>
                        <a:t>検定受験料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75,000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sp>
        <p:nvSpPr>
          <p:cNvPr id="35" name="吹き出し: 角を丸めた四角形 34">
            <a:extLst>
              <a:ext uri="{FF2B5EF4-FFF2-40B4-BE49-F238E27FC236}">
                <a16:creationId xmlns:a16="http://schemas.microsoft.com/office/drawing/2014/main" id="{B4D7135D-351A-4D02-AE07-BD82A7D9E496}"/>
              </a:ext>
            </a:extLst>
          </p:cNvPr>
          <p:cNvSpPr/>
          <p:nvPr/>
        </p:nvSpPr>
        <p:spPr>
          <a:xfrm>
            <a:off x="6989135" y="5704031"/>
            <a:ext cx="1959935" cy="362111"/>
          </a:xfrm>
          <a:prstGeom prst="wedgeRoundRectCallout">
            <a:avLst>
              <a:gd name="adj1" fmla="val -37888"/>
              <a:gd name="adj2" fmla="val -9753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熊谷は</a:t>
            </a:r>
            <a:r>
              <a:rPr kumimoji="1" lang="en-US" altLang="ja-JP" dirty="0"/>
              <a:t>168,000</a:t>
            </a:r>
            <a:r>
              <a:rPr kumimoji="1" lang="ja-JP" altLang="en-US" dirty="0"/>
              <a:t>円</a:t>
            </a:r>
            <a:endParaRPr kumimoji="1" lang="en-US" altLang="ja-JP" dirty="0"/>
          </a:p>
        </p:txBody>
      </p:sp>
      <p:sp>
        <p:nvSpPr>
          <p:cNvPr id="36" name="正方形/長方形 35">
            <a:extLst>
              <a:ext uri="{FF2B5EF4-FFF2-40B4-BE49-F238E27FC236}">
                <a16:creationId xmlns:a16="http://schemas.microsoft.com/office/drawing/2014/main" id="{AE5D4945-0C58-4768-980B-43A34B4D582A}"/>
              </a:ext>
            </a:extLst>
          </p:cNvPr>
          <p:cNvSpPr/>
          <p:nvPr/>
        </p:nvSpPr>
        <p:spPr>
          <a:xfrm>
            <a:off x="92992" y="1812599"/>
            <a:ext cx="1126208"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t>
            </a:r>
            <a:r>
              <a:rPr kumimoji="1" lang="ja-JP" altLang="en-US" dirty="0"/>
              <a:t>検定</a:t>
            </a:r>
          </a:p>
        </p:txBody>
      </p:sp>
      <p:sp>
        <p:nvSpPr>
          <p:cNvPr id="37" name="正方形/長方形 36">
            <a:extLst>
              <a:ext uri="{FF2B5EF4-FFF2-40B4-BE49-F238E27FC236}">
                <a16:creationId xmlns:a16="http://schemas.microsoft.com/office/drawing/2014/main" id="{6B142D5C-31AB-4BAE-903F-B727E96D7014}"/>
              </a:ext>
            </a:extLst>
          </p:cNvPr>
          <p:cNvSpPr/>
          <p:nvPr/>
        </p:nvSpPr>
        <p:spPr>
          <a:xfrm>
            <a:off x="92992" y="4077889"/>
            <a:ext cx="1126208"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ja-JP" altLang="en-US" dirty="0"/>
              <a:t>資格</a:t>
            </a:r>
          </a:p>
        </p:txBody>
      </p:sp>
      <p:sp>
        <p:nvSpPr>
          <p:cNvPr id="12" name="コンテンツ プレースホルダー 1">
            <a:extLst>
              <a:ext uri="{FF2B5EF4-FFF2-40B4-BE49-F238E27FC236}">
                <a16:creationId xmlns:a16="http://schemas.microsoft.com/office/drawing/2014/main" id="{67CE538F-BF7E-4AA9-BAB6-FCA69A51CFE1}"/>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Tree>
    <p:extLst>
      <p:ext uri="{BB962C8B-B14F-4D97-AF65-F5344CB8AC3E}">
        <p14:creationId xmlns:p14="http://schemas.microsoft.com/office/powerpoint/2010/main" val="197237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11</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資格試験受験費用の負担</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974046"/>
            <a:ext cx="9144000" cy="1299253"/>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結果的に費用はかなり抑制できたので、受験しやすいと思う。</a:t>
            </a:r>
          </a:p>
          <a:p>
            <a:pPr lvl="1"/>
            <a:r>
              <a:rPr lang="ja-JP" altLang="en-US" dirty="0"/>
              <a:t>角龍さん・福沢さんには一部費用負担の了解が得られた</a:t>
            </a:r>
            <a:endParaRPr lang="en-US" altLang="ja-JP" dirty="0"/>
          </a:p>
          <a:p>
            <a:pPr lvl="1"/>
            <a:r>
              <a:rPr lang="ja-JP" altLang="en-US" dirty="0"/>
              <a:t>業者のキャッシュバックサービスなどを利用した</a:t>
            </a:r>
            <a:endParaRPr lang="en-US" altLang="ja-JP" dirty="0"/>
          </a:p>
        </p:txBody>
      </p:sp>
      <p:graphicFrame>
        <p:nvGraphicFramePr>
          <p:cNvPr id="2" name="表 1">
            <a:extLst>
              <a:ext uri="{FF2B5EF4-FFF2-40B4-BE49-F238E27FC236}">
                <a16:creationId xmlns:a16="http://schemas.microsoft.com/office/drawing/2014/main" id="{1FD3622F-D4EC-4ECC-905F-21A3CACB2F20}"/>
              </a:ext>
            </a:extLst>
          </p:cNvPr>
          <p:cNvGraphicFramePr>
            <a:graphicFrameLocks noGrp="1"/>
          </p:cNvGraphicFramePr>
          <p:nvPr>
            <p:extLst>
              <p:ext uri="{D42A27DB-BD31-4B8C-83A1-F6EECF244321}">
                <p14:modId xmlns:p14="http://schemas.microsoft.com/office/powerpoint/2010/main" val="133834639"/>
              </p:ext>
            </p:extLst>
          </p:nvPr>
        </p:nvGraphicFramePr>
        <p:xfrm>
          <a:off x="143716" y="2576125"/>
          <a:ext cx="8856564" cy="1854200"/>
        </p:xfrm>
        <a:graphic>
          <a:graphicData uri="http://schemas.openxmlformats.org/drawingml/2006/table">
            <a:tbl>
              <a:tblPr firstRow="1" bandRow="1">
                <a:tableStyleId>{5C22544A-7EE6-4342-B048-85BDC9FD1C3A}</a:tableStyleId>
              </a:tblPr>
              <a:tblGrid>
                <a:gridCol w="2211357">
                  <a:extLst>
                    <a:ext uri="{9D8B030D-6E8A-4147-A177-3AD203B41FA5}">
                      <a16:colId xmlns:a16="http://schemas.microsoft.com/office/drawing/2014/main" val="1622817337"/>
                    </a:ext>
                  </a:extLst>
                </a:gridCol>
                <a:gridCol w="1394625">
                  <a:extLst>
                    <a:ext uri="{9D8B030D-6E8A-4147-A177-3AD203B41FA5}">
                      <a16:colId xmlns:a16="http://schemas.microsoft.com/office/drawing/2014/main" val="4223689025"/>
                    </a:ext>
                  </a:extLst>
                </a:gridCol>
                <a:gridCol w="1381102">
                  <a:extLst>
                    <a:ext uri="{9D8B030D-6E8A-4147-A177-3AD203B41FA5}">
                      <a16:colId xmlns:a16="http://schemas.microsoft.com/office/drawing/2014/main" val="3618786527"/>
                    </a:ext>
                  </a:extLst>
                </a:gridCol>
                <a:gridCol w="3869480">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en-US" altLang="ja-JP" dirty="0"/>
                        <a:t>(</a:t>
                      </a:r>
                      <a:r>
                        <a:rPr kumimoji="1" lang="ja-JP" altLang="en-US" dirty="0"/>
                        <a:t>前</a:t>
                      </a:r>
                      <a:r>
                        <a:rPr kumimoji="1" lang="en-US" altLang="ja-JP" dirty="0"/>
                        <a:t>)</a:t>
                      </a:r>
                      <a:r>
                        <a:rPr kumimoji="1" lang="ja-JP" altLang="en-US" sz="1600" dirty="0"/>
                        <a:t>費用 </a:t>
                      </a:r>
                      <a:r>
                        <a:rPr kumimoji="1" lang="en-US" altLang="ja-JP" sz="1600" dirty="0"/>
                        <a:t>[</a:t>
                      </a:r>
                      <a:r>
                        <a:rPr kumimoji="1" lang="ja-JP" altLang="en-US" sz="1600" dirty="0"/>
                        <a:t>円</a:t>
                      </a:r>
                      <a:r>
                        <a:rPr kumimoji="1" lang="en-US" altLang="ja-JP" sz="1600"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a:t>(</a:t>
                      </a:r>
                      <a:r>
                        <a:rPr kumimoji="1" lang="ja-JP" altLang="en-US" dirty="0"/>
                        <a:t>後</a:t>
                      </a:r>
                      <a:r>
                        <a:rPr kumimoji="1" lang="en-US" altLang="ja-JP" dirty="0"/>
                        <a:t>)</a:t>
                      </a:r>
                      <a:r>
                        <a:rPr kumimoji="1" lang="ja-JP" altLang="en-US" sz="1600" dirty="0"/>
                        <a:t>費用 </a:t>
                      </a:r>
                      <a:r>
                        <a:rPr kumimoji="1" lang="en-US" altLang="ja-JP" sz="1600" dirty="0"/>
                        <a:t>[</a:t>
                      </a:r>
                      <a:r>
                        <a:rPr kumimoji="1" lang="ja-JP" altLang="en-US" sz="1600" dirty="0"/>
                        <a:t>円</a:t>
                      </a:r>
                      <a:r>
                        <a:rPr kumimoji="1" lang="en-US" altLang="ja-JP" sz="1600"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自己負担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認定プログラム受講料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168,000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教育費として負担</a:t>
                      </a:r>
                      <a:endParaRPr kumimoji="1" lang="en-US" altLang="ja-JP"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E</a:t>
                      </a:r>
                      <a:r>
                        <a:rPr kumimoji="1" lang="ja-JP" altLang="en-US" dirty="0"/>
                        <a:t>資格受験料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18,000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業者が合格者の受験料を半額負担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24,000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sp>
        <p:nvSpPr>
          <p:cNvPr id="12" name="コンテンツ プレースホルダー 1">
            <a:extLst>
              <a:ext uri="{FF2B5EF4-FFF2-40B4-BE49-F238E27FC236}">
                <a16:creationId xmlns:a16="http://schemas.microsoft.com/office/drawing/2014/main" id="{67CE538F-BF7E-4AA9-BAB6-FCA69A51CFE1}"/>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
        <p:nvSpPr>
          <p:cNvPr id="5" name="矢印: 下カーブ 4">
            <a:extLst>
              <a:ext uri="{FF2B5EF4-FFF2-40B4-BE49-F238E27FC236}">
                <a16:creationId xmlns:a16="http://schemas.microsoft.com/office/drawing/2014/main" id="{5A99F8C1-0AF4-4D01-A1DC-B8E337DD9E04}"/>
              </a:ext>
            </a:extLst>
          </p:cNvPr>
          <p:cNvSpPr/>
          <p:nvPr/>
        </p:nvSpPr>
        <p:spPr>
          <a:xfrm flipV="1">
            <a:off x="3173171" y="4508514"/>
            <a:ext cx="1346200" cy="371893"/>
          </a:xfrm>
          <a:prstGeom prst="curvedDownArrow">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52CF4BD0-EEA3-42F1-B770-E8E9C1FDCB74}"/>
              </a:ext>
            </a:extLst>
          </p:cNvPr>
          <p:cNvSpPr txBox="1"/>
          <p:nvPr/>
        </p:nvSpPr>
        <p:spPr>
          <a:xfrm>
            <a:off x="3243717" y="4929100"/>
            <a:ext cx="1205108" cy="369332"/>
          </a:xfrm>
          <a:prstGeom prst="rect">
            <a:avLst/>
          </a:prstGeom>
          <a:noFill/>
        </p:spPr>
        <p:txBody>
          <a:bodyPr wrap="square" rtlCol="0">
            <a:spAutoFit/>
          </a:bodyPr>
          <a:lstStyle/>
          <a:p>
            <a:pPr algn="ctr"/>
            <a:r>
              <a:rPr kumimoji="1" lang="en-US" altLang="ja-JP" dirty="0"/>
              <a:t>88%</a:t>
            </a:r>
            <a:r>
              <a:rPr kumimoji="1" lang="ja-JP" altLang="en-US" dirty="0"/>
              <a:t>カット</a:t>
            </a:r>
          </a:p>
        </p:txBody>
      </p:sp>
    </p:spTree>
    <p:extLst>
      <p:ext uri="{BB962C8B-B14F-4D97-AF65-F5344CB8AC3E}">
        <p14:creationId xmlns:p14="http://schemas.microsoft.com/office/powerpoint/2010/main" val="410296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5452"/>
            <a:ext cx="8463160" cy="483454"/>
          </a:xfrm>
        </p:spPr>
        <p:txBody>
          <a:bodyPr/>
          <a:lstStyle/>
          <a:p>
            <a:r>
              <a:rPr lang="ja-JP" altLang="en-US" dirty="0"/>
              <a:t>熊谷の感触</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12</a:t>
            </a:fld>
            <a:endParaRPr lang="ja-JP" altLang="en-US" dirty="0"/>
          </a:p>
        </p:txBody>
      </p:sp>
      <p:sp>
        <p:nvSpPr>
          <p:cNvPr id="5" name="コンテンツ プレースホルダー 2">
            <a:extLst>
              <a:ext uri="{FF2B5EF4-FFF2-40B4-BE49-F238E27FC236}">
                <a16:creationId xmlns:a16="http://schemas.microsoft.com/office/drawing/2014/main" id="{4193266A-BE9B-46D0-A409-D460643BCEE2}"/>
              </a:ext>
            </a:extLst>
          </p:cNvPr>
          <p:cNvSpPr>
            <a:spLocks noGrp="1"/>
          </p:cNvSpPr>
          <p:nvPr>
            <p:ph sz="quarter" idx="13"/>
          </p:nvPr>
        </p:nvSpPr>
        <p:spPr>
          <a:xfrm>
            <a:off x="0" y="852820"/>
            <a:ext cx="9143999" cy="4585871"/>
          </a:xfrm>
        </p:spPr>
        <p:txBody>
          <a:bodyPr/>
          <a:lstStyle/>
          <a:p>
            <a:r>
              <a:rPr lang="ja-JP" altLang="en-US" b="1" dirty="0"/>
              <a:t>応用情報技術者試験</a:t>
            </a:r>
            <a:r>
              <a:rPr lang="ja-JP" altLang="en-US" dirty="0"/>
              <a:t>と同等以上のレベルらしい</a:t>
            </a:r>
            <a:endParaRPr lang="en-US" altLang="ja-JP" dirty="0"/>
          </a:p>
          <a:p>
            <a:pPr lvl="1"/>
            <a:r>
              <a:rPr lang="ja-JP" altLang="en-US" dirty="0"/>
              <a:t>受験者アンケート回答に基づく情報</a:t>
            </a:r>
            <a:endParaRPr lang="en-US" altLang="ja-JP" dirty="0"/>
          </a:p>
          <a:p>
            <a:r>
              <a:rPr lang="en-US" altLang="ja-JP" dirty="0"/>
              <a:t>9</a:t>
            </a:r>
            <a:r>
              <a:rPr lang="ja-JP" altLang="en-US" dirty="0"/>
              <a:t>月まで学位審査があったので、</a:t>
            </a:r>
            <a:r>
              <a:rPr lang="en-US" altLang="ja-JP" dirty="0"/>
              <a:t>10</a:t>
            </a:r>
            <a:r>
              <a:rPr lang="ja-JP" altLang="en-US" dirty="0"/>
              <a:t>月末から勉強を始めた</a:t>
            </a:r>
            <a:endParaRPr lang="en-US" altLang="ja-JP" dirty="0"/>
          </a:p>
          <a:p>
            <a:pPr lvl="1"/>
            <a:r>
              <a:rPr lang="ja-JP" altLang="en-US" dirty="0"/>
              <a:t>トータル約</a:t>
            </a:r>
            <a:r>
              <a:rPr lang="en-US" altLang="ja-JP" dirty="0"/>
              <a:t>4</a:t>
            </a:r>
            <a:r>
              <a:rPr lang="ja-JP" altLang="en-US" dirty="0"/>
              <a:t>か月間（勉強していない</a:t>
            </a:r>
            <a:r>
              <a:rPr lang="en-US" altLang="ja-JP" dirty="0"/>
              <a:t>1</a:t>
            </a:r>
            <a:r>
              <a:rPr lang="ja-JP" altLang="en-US" dirty="0"/>
              <a:t>か月間含め）</a:t>
            </a:r>
            <a:endParaRPr lang="en-US" altLang="ja-JP" dirty="0"/>
          </a:p>
          <a:p>
            <a:pPr lvl="1"/>
            <a:r>
              <a:rPr lang="ja-JP" altLang="en-US" dirty="0"/>
              <a:t>実家だと勉強がなかなか進まず</a:t>
            </a:r>
            <a:endParaRPr lang="en-US" altLang="ja-JP" dirty="0"/>
          </a:p>
          <a:p>
            <a:r>
              <a:rPr lang="ja-JP" altLang="en-US" dirty="0"/>
              <a:t>合格ラインが正答率約</a:t>
            </a:r>
            <a:r>
              <a:rPr lang="en-US" altLang="ja-JP" dirty="0"/>
              <a:t>7</a:t>
            </a:r>
            <a:r>
              <a:rPr lang="ja-JP" altLang="en-US" dirty="0"/>
              <a:t>割</a:t>
            </a:r>
            <a:endParaRPr lang="en-US" altLang="ja-JP" dirty="0"/>
          </a:p>
          <a:p>
            <a:pPr lvl="1"/>
            <a:r>
              <a:rPr lang="ja-JP" altLang="en-US" dirty="0"/>
              <a:t>熊谷は約</a:t>
            </a:r>
            <a:r>
              <a:rPr lang="en-US" altLang="ja-JP" dirty="0"/>
              <a:t>8</a:t>
            </a:r>
            <a:r>
              <a:rPr lang="ja-JP" altLang="en-US" dirty="0"/>
              <a:t>割？正答したと想定</a:t>
            </a:r>
            <a:endParaRPr lang="en-US" altLang="ja-JP" dirty="0"/>
          </a:p>
          <a:p>
            <a:pPr lvl="1"/>
            <a:r>
              <a:rPr lang="en-US" altLang="ja-JP" dirty="0"/>
              <a:t>8</a:t>
            </a:r>
            <a:r>
              <a:rPr lang="ja-JP" altLang="en-US" dirty="0"/>
              <a:t>月の試験に再度臨む予定</a:t>
            </a:r>
            <a:endParaRPr lang="en-US" altLang="ja-JP" dirty="0"/>
          </a:p>
          <a:p>
            <a:pPr lvl="2"/>
            <a:r>
              <a:rPr lang="en-US" altLang="ja-JP" dirty="0"/>
              <a:t>4</a:t>
            </a:r>
            <a:r>
              <a:rPr lang="ja-JP" altLang="en-US" dirty="0"/>
              <a:t>つパートがあり、</a:t>
            </a:r>
            <a:r>
              <a:rPr lang="en-US" altLang="ja-JP" dirty="0"/>
              <a:t>3</a:t>
            </a:r>
            <a:r>
              <a:rPr lang="ja-JP" altLang="en-US" dirty="0"/>
              <a:t>つパートはほぼ満点</a:t>
            </a:r>
            <a:endParaRPr lang="en-US" altLang="ja-JP" dirty="0"/>
          </a:p>
          <a:p>
            <a:pPr lvl="2"/>
            <a:r>
              <a:rPr lang="ja-JP" altLang="en-US" dirty="0"/>
              <a:t>重要な深層学習パートが約</a:t>
            </a:r>
            <a:r>
              <a:rPr lang="en-US" altLang="ja-JP" dirty="0"/>
              <a:t>7</a:t>
            </a:r>
            <a:r>
              <a:rPr lang="ja-JP" altLang="en-US" dirty="0"/>
              <a:t>割で、理解が不完全</a:t>
            </a:r>
            <a:endParaRPr lang="en-US" altLang="ja-JP" dirty="0"/>
          </a:p>
        </p:txBody>
      </p:sp>
      <p:sp>
        <p:nvSpPr>
          <p:cNvPr id="7" name="コンテンツ プレースホルダー 1">
            <a:extLst>
              <a:ext uri="{FF2B5EF4-FFF2-40B4-BE49-F238E27FC236}">
                <a16:creationId xmlns:a16="http://schemas.microsoft.com/office/drawing/2014/main" id="{D88B6F04-0047-4F2F-A905-72CDBE56D859}"/>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
        <p:nvSpPr>
          <p:cNvPr id="6" name="吹き出し: 角を丸めた四角形 5">
            <a:extLst>
              <a:ext uri="{FF2B5EF4-FFF2-40B4-BE49-F238E27FC236}">
                <a16:creationId xmlns:a16="http://schemas.microsoft.com/office/drawing/2014/main" id="{625FE334-7436-45D2-A990-B9E12F58867D}"/>
              </a:ext>
            </a:extLst>
          </p:cNvPr>
          <p:cNvSpPr/>
          <p:nvPr/>
        </p:nvSpPr>
        <p:spPr>
          <a:xfrm>
            <a:off x="7555831" y="971130"/>
            <a:ext cx="1522783" cy="360973"/>
          </a:xfrm>
          <a:prstGeom prst="wedgeRoundRectCallout">
            <a:avLst>
              <a:gd name="adj1" fmla="val -68976"/>
              <a:gd name="adj2" fmla="val -733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ITSS</a:t>
            </a:r>
            <a:r>
              <a:rPr kumimoji="1" lang="ja-JP" altLang="en-US" dirty="0"/>
              <a:t>レベル</a:t>
            </a:r>
            <a:r>
              <a:rPr lang="en-US" altLang="ja-JP" dirty="0"/>
              <a:t>3</a:t>
            </a:r>
            <a:endParaRPr kumimoji="1" lang="en-US" altLang="ja-JP" dirty="0"/>
          </a:p>
        </p:txBody>
      </p:sp>
      <p:sp>
        <p:nvSpPr>
          <p:cNvPr id="8" name="吹き出し: 角を丸めた四角形 7">
            <a:extLst>
              <a:ext uri="{FF2B5EF4-FFF2-40B4-BE49-F238E27FC236}">
                <a16:creationId xmlns:a16="http://schemas.microsoft.com/office/drawing/2014/main" id="{85D1B865-947B-43C0-A166-0BD3728D8663}"/>
              </a:ext>
            </a:extLst>
          </p:cNvPr>
          <p:cNvSpPr/>
          <p:nvPr/>
        </p:nvSpPr>
        <p:spPr>
          <a:xfrm>
            <a:off x="6848581" y="4929106"/>
            <a:ext cx="2078780" cy="502811"/>
          </a:xfrm>
          <a:prstGeom prst="wedgeRoundRectCallout">
            <a:avLst>
              <a:gd name="adj1" fmla="val -68976"/>
              <a:gd name="adj2" fmla="val -733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確実に合格を狙いに</a:t>
            </a:r>
            <a:r>
              <a:rPr lang="ja-JP" altLang="en-US" dirty="0"/>
              <a:t>いった感</a:t>
            </a:r>
            <a:endParaRPr kumimoji="1" lang="en-US" altLang="ja-JP" dirty="0"/>
          </a:p>
        </p:txBody>
      </p:sp>
      <p:sp>
        <p:nvSpPr>
          <p:cNvPr id="9" name="コンテンツ プレースホルダー 1">
            <a:extLst>
              <a:ext uri="{FF2B5EF4-FFF2-40B4-BE49-F238E27FC236}">
                <a16:creationId xmlns:a16="http://schemas.microsoft.com/office/drawing/2014/main" id="{875D3C23-0CAD-433A-B047-F54884444C6D}"/>
              </a:ext>
            </a:extLst>
          </p:cNvPr>
          <p:cNvSpPr txBox="1">
            <a:spLocks/>
          </p:cNvSpPr>
          <p:nvPr/>
        </p:nvSpPr>
        <p:spPr>
          <a:xfrm>
            <a:off x="1238553" y="5732698"/>
            <a:ext cx="6666890"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今度、</a:t>
            </a:r>
            <a:r>
              <a:rPr lang="en-US" altLang="ja-JP" sz="2000" b="1" dirty="0" err="1">
                <a:solidFill>
                  <a:schemeClr val="bg1"/>
                </a:solidFill>
              </a:rPr>
              <a:t>AICoE</a:t>
            </a:r>
            <a:r>
              <a:rPr lang="ja-JP" altLang="en-US" sz="2000" b="1" dirty="0">
                <a:solidFill>
                  <a:schemeClr val="bg1"/>
                </a:solidFill>
              </a:rPr>
              <a:t>／周囲に詳細を説明する機会を設けます</a:t>
            </a:r>
          </a:p>
        </p:txBody>
      </p:sp>
      <p:sp>
        <p:nvSpPr>
          <p:cNvPr id="10" name="二等辺三角形 9">
            <a:extLst>
              <a:ext uri="{FF2B5EF4-FFF2-40B4-BE49-F238E27FC236}">
                <a16:creationId xmlns:a16="http://schemas.microsoft.com/office/drawing/2014/main" id="{49713D7B-4FE8-4FA1-A77A-BB8CB1C75760}"/>
              </a:ext>
            </a:extLst>
          </p:cNvPr>
          <p:cNvSpPr/>
          <p:nvPr/>
        </p:nvSpPr>
        <p:spPr>
          <a:xfrm flipV="1">
            <a:off x="4149237" y="5391811"/>
            <a:ext cx="845522" cy="25726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720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B1E63-95DD-4933-80BC-1324CEF903E8}"/>
              </a:ext>
            </a:extLst>
          </p:cNvPr>
          <p:cNvSpPr>
            <a:spLocks noGrp="1"/>
          </p:cNvSpPr>
          <p:nvPr>
            <p:ph type="ctrTitle"/>
          </p:nvPr>
        </p:nvSpPr>
        <p:spPr/>
        <p:txBody>
          <a:bodyPr/>
          <a:lstStyle/>
          <a:p>
            <a:r>
              <a:rPr kumimoji="1" lang="ja-JP" altLang="en-US" dirty="0"/>
              <a:t>今日の内容</a:t>
            </a:r>
          </a:p>
        </p:txBody>
      </p:sp>
      <p:sp>
        <p:nvSpPr>
          <p:cNvPr id="3" name="スライド番号プレースホルダー 2">
            <a:extLst>
              <a:ext uri="{FF2B5EF4-FFF2-40B4-BE49-F238E27FC236}">
                <a16:creationId xmlns:a16="http://schemas.microsoft.com/office/drawing/2014/main" id="{95FE2731-93EA-434D-8C5B-E420389063D6}"/>
              </a:ext>
            </a:extLst>
          </p:cNvPr>
          <p:cNvSpPr>
            <a:spLocks noGrp="1"/>
          </p:cNvSpPr>
          <p:nvPr>
            <p:ph type="sldNum" sz="quarter" idx="12"/>
          </p:nvPr>
        </p:nvSpPr>
        <p:spPr/>
        <p:txBody>
          <a:bodyPr/>
          <a:lstStyle/>
          <a:p>
            <a:fld id="{A9BE1287-D590-4421-910E-33B99E005C40}" type="slidenum">
              <a:rPr kumimoji="1" lang="ja-JP" altLang="en-US" smtClean="0"/>
              <a:pPr/>
              <a:t>13</a:t>
            </a:fld>
            <a:endParaRPr kumimoji="1" lang="ja-JP" altLang="en-US" dirty="0"/>
          </a:p>
        </p:txBody>
      </p:sp>
      <p:sp>
        <p:nvSpPr>
          <p:cNvPr id="4" name="テキスト プレースホルダー 3">
            <a:extLst>
              <a:ext uri="{FF2B5EF4-FFF2-40B4-BE49-F238E27FC236}">
                <a16:creationId xmlns:a16="http://schemas.microsoft.com/office/drawing/2014/main" id="{C3E97A03-1E9E-4CC6-8613-8EFA4C31A774}"/>
              </a:ext>
            </a:extLst>
          </p:cNvPr>
          <p:cNvSpPr>
            <a:spLocks noGrp="1"/>
          </p:cNvSpPr>
          <p:nvPr>
            <p:ph type="body" sz="quarter" idx="13"/>
          </p:nvPr>
        </p:nvSpPr>
        <p:spPr>
          <a:xfrm>
            <a:off x="277389" y="1841500"/>
            <a:ext cx="6969571" cy="4458939"/>
          </a:xfrm>
        </p:spPr>
        <p:txBody>
          <a:bodyPr>
            <a:normAutofit/>
          </a:bodyPr>
          <a:lstStyle/>
          <a:p>
            <a:r>
              <a:rPr lang="en-US" altLang="ja-JP" dirty="0"/>
              <a:t>Galois</a:t>
            </a:r>
            <a:r>
              <a:rPr lang="ja-JP" altLang="en-US" dirty="0"/>
              <a:t>理論までの道のり</a:t>
            </a:r>
            <a:endParaRPr lang="en-US" altLang="ja-JP" dirty="0"/>
          </a:p>
          <a:p>
            <a:r>
              <a:rPr lang="ja-JP" altLang="en-US" dirty="0"/>
              <a:t>代数方程式の解と体（体論の復習）</a:t>
            </a:r>
            <a:endParaRPr lang="en-US" altLang="ja-JP" dirty="0"/>
          </a:p>
          <a:p>
            <a:r>
              <a:rPr lang="ja-JP" altLang="en-US" dirty="0"/>
              <a:t>群論</a:t>
            </a:r>
            <a:endParaRPr lang="en-US" altLang="ja-JP" dirty="0"/>
          </a:p>
          <a:p>
            <a:r>
              <a:rPr lang="ja-JP" altLang="en-US" dirty="0"/>
              <a:t>体・群の対比から見る</a:t>
            </a:r>
            <a:r>
              <a:rPr lang="en-US" altLang="ja-JP" dirty="0"/>
              <a:t>Galois</a:t>
            </a:r>
            <a:r>
              <a:rPr lang="ja-JP" altLang="en-US" dirty="0"/>
              <a:t>理論</a:t>
            </a:r>
            <a:endParaRPr lang="en-US" altLang="ja-JP" dirty="0"/>
          </a:p>
          <a:p>
            <a:endParaRPr lang="en-US" altLang="ja-JP" dirty="0"/>
          </a:p>
          <a:p>
            <a:pPr marL="0" indent="0">
              <a:buNone/>
            </a:pPr>
            <a:r>
              <a:rPr lang="ja-JP" altLang="en-US" dirty="0"/>
              <a:t>熊谷と</a:t>
            </a:r>
            <a:r>
              <a:rPr lang="en-US" altLang="ja-JP" dirty="0"/>
              <a:t>Galois</a:t>
            </a:r>
            <a:r>
              <a:rPr lang="ja-JP" altLang="en-US" dirty="0"/>
              <a:t>の闘いの歴史</a:t>
            </a:r>
            <a:endParaRPr lang="en-US" altLang="ja-JP" dirty="0"/>
          </a:p>
          <a:p>
            <a:pPr marL="352425" lvl="1" indent="0">
              <a:buNone/>
            </a:pPr>
            <a:r>
              <a:rPr lang="ja-JP" altLang="en-US" sz="2000" dirty="0"/>
              <a:t>第</a:t>
            </a:r>
            <a:r>
              <a:rPr lang="en-US" altLang="ja-JP" sz="2000" dirty="0"/>
              <a:t>1</a:t>
            </a:r>
            <a:r>
              <a:rPr lang="ja-JP" altLang="en-US" sz="2000" dirty="0"/>
              <a:t>回　</a:t>
            </a:r>
            <a:r>
              <a:rPr lang="en-US" altLang="ja-JP" sz="2000" dirty="0"/>
              <a:t>2020</a:t>
            </a:r>
            <a:r>
              <a:rPr lang="ja-JP" altLang="en-US" sz="2000" dirty="0"/>
              <a:t>年</a:t>
            </a:r>
            <a:r>
              <a:rPr lang="en-US" altLang="ja-JP" sz="2000" dirty="0"/>
              <a:t>2</a:t>
            </a:r>
            <a:r>
              <a:rPr lang="ja-JP" altLang="en-US" sz="2000" dirty="0"/>
              <a:t>月　「</a:t>
            </a:r>
            <a:r>
              <a:rPr lang="en-US" altLang="ja-JP" sz="2000" dirty="0"/>
              <a:t>Galois</a:t>
            </a:r>
            <a:r>
              <a:rPr lang="ja-JP" altLang="en-US" sz="2000" dirty="0"/>
              <a:t>理論まで辿り着かない」</a:t>
            </a:r>
            <a:endParaRPr lang="en-US" altLang="ja-JP" sz="2000" dirty="0"/>
          </a:p>
          <a:p>
            <a:pPr marL="352425" lvl="1" indent="0">
              <a:buNone/>
            </a:pPr>
            <a:r>
              <a:rPr lang="ja-JP" altLang="en-US" sz="2000" dirty="0"/>
              <a:t>第</a:t>
            </a:r>
            <a:r>
              <a:rPr lang="en-US" altLang="ja-JP" sz="2000" dirty="0"/>
              <a:t>2</a:t>
            </a:r>
            <a:r>
              <a:rPr lang="ja-JP" altLang="en-US" sz="2000" dirty="0"/>
              <a:t>回　</a:t>
            </a:r>
            <a:r>
              <a:rPr lang="en-US" altLang="ja-JP" sz="2000" dirty="0"/>
              <a:t>2020</a:t>
            </a:r>
            <a:r>
              <a:rPr lang="ja-JP" altLang="en-US" sz="2000" dirty="0"/>
              <a:t>年</a:t>
            </a:r>
            <a:r>
              <a:rPr lang="en-US" altLang="ja-JP" sz="2000" dirty="0"/>
              <a:t>9</a:t>
            </a:r>
            <a:r>
              <a:rPr lang="ja-JP" altLang="en-US" sz="2000" dirty="0"/>
              <a:t>月　「</a:t>
            </a:r>
            <a:r>
              <a:rPr lang="en-US" altLang="ja-JP" sz="2000" dirty="0"/>
              <a:t>Galois</a:t>
            </a:r>
            <a:r>
              <a:rPr lang="ja-JP" altLang="en-US" sz="2000" dirty="0"/>
              <a:t>理論を終わらせたい」</a:t>
            </a:r>
            <a:endParaRPr lang="en-US" altLang="ja-JP" sz="2000" dirty="0"/>
          </a:p>
          <a:p>
            <a:pPr marL="352425" lvl="1" indent="0">
              <a:buNone/>
            </a:pPr>
            <a:r>
              <a:rPr lang="ja-JP" altLang="en-US" sz="2000" dirty="0"/>
              <a:t>第</a:t>
            </a:r>
            <a:r>
              <a:rPr lang="en-US" altLang="ja-JP" sz="2000" dirty="0"/>
              <a:t>3</a:t>
            </a:r>
            <a:r>
              <a:rPr lang="ja-JP" altLang="en-US" sz="2000" dirty="0"/>
              <a:t>回　</a:t>
            </a:r>
            <a:r>
              <a:rPr lang="en-US" altLang="ja-JP" sz="2000" dirty="0"/>
              <a:t>2021</a:t>
            </a:r>
            <a:r>
              <a:rPr lang="ja-JP" altLang="en-US" sz="2000" dirty="0"/>
              <a:t>年</a:t>
            </a:r>
            <a:r>
              <a:rPr lang="en-US" altLang="ja-JP" sz="2000" dirty="0"/>
              <a:t>4</a:t>
            </a:r>
            <a:r>
              <a:rPr lang="ja-JP" altLang="en-US" sz="2000" dirty="0"/>
              <a:t>月　「</a:t>
            </a:r>
            <a:r>
              <a:rPr lang="en-US" altLang="ja-JP" sz="2000" dirty="0"/>
              <a:t>Galois</a:t>
            </a:r>
            <a:r>
              <a:rPr lang="ja-JP" altLang="en-US" sz="2000" dirty="0"/>
              <a:t>理論を終わらせる」</a:t>
            </a:r>
            <a:endParaRPr lang="en-US" altLang="ja-JP" sz="2000" dirty="0"/>
          </a:p>
        </p:txBody>
      </p:sp>
      <p:sp>
        <p:nvSpPr>
          <p:cNvPr id="12" name="テキスト ボックス 11">
            <a:extLst>
              <a:ext uri="{FF2B5EF4-FFF2-40B4-BE49-F238E27FC236}">
                <a16:creationId xmlns:a16="http://schemas.microsoft.com/office/drawing/2014/main" id="{6E45B50C-389C-4716-B46B-D22217ABE414}"/>
              </a:ext>
            </a:extLst>
          </p:cNvPr>
          <p:cNvSpPr txBox="1"/>
          <p:nvPr/>
        </p:nvSpPr>
        <p:spPr>
          <a:xfrm>
            <a:off x="2027902" y="798229"/>
            <a:ext cx="5088196" cy="461665"/>
          </a:xfrm>
          <a:prstGeom prst="rect">
            <a:avLst/>
          </a:prstGeom>
          <a:noFill/>
        </p:spPr>
        <p:txBody>
          <a:bodyPr wrap="square" rtlCol="0">
            <a:spAutoFit/>
          </a:bodyPr>
          <a:lstStyle/>
          <a:p>
            <a:pPr algn="ctr"/>
            <a:r>
              <a:rPr kumimoji="1" lang="en-US" altLang="ja-JP" sz="2400" b="1" dirty="0">
                <a:solidFill>
                  <a:schemeClr val="bg1"/>
                </a:solidFill>
              </a:rPr>
              <a:t>Galois</a:t>
            </a:r>
            <a:r>
              <a:rPr kumimoji="1" lang="ja-JP" altLang="en-US" sz="2400" b="1" dirty="0">
                <a:solidFill>
                  <a:schemeClr val="bg1"/>
                </a:solidFill>
              </a:rPr>
              <a:t>理論</a:t>
            </a:r>
            <a:r>
              <a:rPr lang="ja-JP" altLang="en-US" sz="2400" b="1" dirty="0">
                <a:solidFill>
                  <a:schemeClr val="bg1"/>
                </a:solidFill>
              </a:rPr>
              <a:t>を</a:t>
            </a:r>
            <a:r>
              <a:rPr lang="ja-JP" altLang="en-US" sz="2400" b="1" dirty="0">
                <a:solidFill>
                  <a:srgbClr val="FF0000"/>
                </a:solidFill>
              </a:rPr>
              <a:t>終わらせる</a:t>
            </a:r>
            <a:r>
              <a:rPr kumimoji="1" lang="ja-JP" altLang="en-US" sz="2400" b="1" dirty="0">
                <a:solidFill>
                  <a:schemeClr val="bg1"/>
                </a:solidFill>
              </a:rPr>
              <a:t>体論・群論</a:t>
            </a:r>
          </a:p>
        </p:txBody>
      </p:sp>
      <p:sp>
        <p:nvSpPr>
          <p:cNvPr id="7" name="吹き出し: 角を丸めた四角形 6">
            <a:extLst>
              <a:ext uri="{FF2B5EF4-FFF2-40B4-BE49-F238E27FC236}">
                <a16:creationId xmlns:a16="http://schemas.microsoft.com/office/drawing/2014/main" id="{5E68253D-99D1-4581-9D9D-72B8EB5D9222}"/>
              </a:ext>
            </a:extLst>
          </p:cNvPr>
          <p:cNvSpPr/>
          <p:nvPr/>
        </p:nvSpPr>
        <p:spPr>
          <a:xfrm>
            <a:off x="5511432" y="2292616"/>
            <a:ext cx="836745" cy="409645"/>
          </a:xfrm>
          <a:prstGeom prst="wedgeRoundRectCallout">
            <a:avLst>
              <a:gd name="adj1" fmla="val -71070"/>
              <a:gd name="adj2" fmla="val 1654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a:t>
            </a:r>
            <a:r>
              <a:rPr kumimoji="1" lang="en-US" altLang="ja-JP" dirty="0"/>
              <a:t>2</a:t>
            </a:r>
            <a:r>
              <a:rPr kumimoji="1" lang="ja-JP" altLang="en-US" dirty="0"/>
              <a:t>回</a:t>
            </a:r>
          </a:p>
        </p:txBody>
      </p:sp>
      <p:sp>
        <p:nvSpPr>
          <p:cNvPr id="8" name="吹き出し: 角を丸めた四角形 7">
            <a:extLst>
              <a:ext uri="{FF2B5EF4-FFF2-40B4-BE49-F238E27FC236}">
                <a16:creationId xmlns:a16="http://schemas.microsoft.com/office/drawing/2014/main" id="{4E4A0222-FD7D-4B29-9CD2-F4345276F8B6}"/>
              </a:ext>
            </a:extLst>
          </p:cNvPr>
          <p:cNvSpPr/>
          <p:nvPr/>
        </p:nvSpPr>
        <p:spPr>
          <a:xfrm>
            <a:off x="5511432" y="2723998"/>
            <a:ext cx="836745" cy="409645"/>
          </a:xfrm>
          <a:prstGeom prst="wedgeRoundRectCallout">
            <a:avLst>
              <a:gd name="adj1" fmla="val -71070"/>
              <a:gd name="adj2" fmla="val 1654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第</a:t>
            </a:r>
            <a:r>
              <a:rPr lang="en-US" altLang="ja-JP" dirty="0"/>
              <a:t>1</a:t>
            </a:r>
            <a:r>
              <a:rPr lang="ja-JP" altLang="en-US" dirty="0"/>
              <a:t>回</a:t>
            </a:r>
            <a:endParaRPr kumimoji="1" lang="ja-JP" altLang="en-US" dirty="0"/>
          </a:p>
        </p:txBody>
      </p:sp>
      <p:sp>
        <p:nvSpPr>
          <p:cNvPr id="9" name="テキスト ボックス 8">
            <a:extLst>
              <a:ext uri="{FF2B5EF4-FFF2-40B4-BE49-F238E27FC236}">
                <a16:creationId xmlns:a16="http://schemas.microsoft.com/office/drawing/2014/main" id="{31E61A75-D52A-474A-AE07-E49FE87416E6}"/>
              </a:ext>
            </a:extLst>
          </p:cNvPr>
          <p:cNvSpPr txBox="1"/>
          <p:nvPr/>
        </p:nvSpPr>
        <p:spPr>
          <a:xfrm>
            <a:off x="6413958" y="1830951"/>
            <a:ext cx="1284552" cy="461665"/>
          </a:xfrm>
          <a:prstGeom prst="rect">
            <a:avLst/>
          </a:prstGeom>
          <a:noFill/>
        </p:spPr>
        <p:txBody>
          <a:bodyPr wrap="square" rtlCol="0">
            <a:spAutoFit/>
          </a:bodyPr>
          <a:lstStyle/>
          <a:p>
            <a:pPr algn="ctr"/>
            <a:r>
              <a:rPr lang="en-US" altLang="ja-JP" sz="2400" dirty="0">
                <a:solidFill>
                  <a:schemeClr val="bg1"/>
                </a:solidFill>
              </a:rPr>
              <a:t>p</a:t>
            </a:r>
            <a:r>
              <a:rPr kumimoji="1" lang="en-US" altLang="ja-JP" sz="2400" dirty="0">
                <a:solidFill>
                  <a:schemeClr val="bg1"/>
                </a:solidFill>
              </a:rPr>
              <a:t>14-17</a:t>
            </a:r>
            <a:endParaRPr kumimoji="1" lang="ja-JP" altLang="en-US" sz="2400" dirty="0">
              <a:solidFill>
                <a:schemeClr val="bg1"/>
              </a:solidFill>
            </a:endParaRPr>
          </a:p>
        </p:txBody>
      </p:sp>
      <p:sp>
        <p:nvSpPr>
          <p:cNvPr id="10" name="テキスト ボックス 9">
            <a:extLst>
              <a:ext uri="{FF2B5EF4-FFF2-40B4-BE49-F238E27FC236}">
                <a16:creationId xmlns:a16="http://schemas.microsoft.com/office/drawing/2014/main" id="{505BF41A-BD6F-42F0-8D43-0259F3A01822}"/>
              </a:ext>
            </a:extLst>
          </p:cNvPr>
          <p:cNvSpPr txBox="1"/>
          <p:nvPr/>
        </p:nvSpPr>
        <p:spPr>
          <a:xfrm>
            <a:off x="6413958" y="2257936"/>
            <a:ext cx="1284552" cy="461665"/>
          </a:xfrm>
          <a:prstGeom prst="rect">
            <a:avLst/>
          </a:prstGeom>
          <a:noFill/>
        </p:spPr>
        <p:txBody>
          <a:bodyPr wrap="square" rtlCol="0">
            <a:spAutoFit/>
          </a:bodyPr>
          <a:lstStyle/>
          <a:p>
            <a:pPr algn="ctr"/>
            <a:r>
              <a:rPr lang="en-US" altLang="ja-JP" sz="2400" dirty="0">
                <a:solidFill>
                  <a:schemeClr val="bg1"/>
                </a:solidFill>
              </a:rPr>
              <a:t>p</a:t>
            </a:r>
            <a:r>
              <a:rPr kumimoji="1" lang="en-US" altLang="ja-JP" sz="2400" dirty="0">
                <a:solidFill>
                  <a:schemeClr val="bg1"/>
                </a:solidFill>
              </a:rPr>
              <a:t>18-26</a:t>
            </a:r>
            <a:endParaRPr kumimoji="1" lang="ja-JP" altLang="en-US" sz="2400" dirty="0">
              <a:solidFill>
                <a:schemeClr val="bg1"/>
              </a:solidFill>
            </a:endParaRPr>
          </a:p>
        </p:txBody>
      </p:sp>
      <p:sp>
        <p:nvSpPr>
          <p:cNvPr id="11" name="テキスト ボックス 10">
            <a:extLst>
              <a:ext uri="{FF2B5EF4-FFF2-40B4-BE49-F238E27FC236}">
                <a16:creationId xmlns:a16="http://schemas.microsoft.com/office/drawing/2014/main" id="{6F262E40-369B-4971-9694-F9A3E43178E7}"/>
              </a:ext>
            </a:extLst>
          </p:cNvPr>
          <p:cNvSpPr txBox="1"/>
          <p:nvPr/>
        </p:nvSpPr>
        <p:spPr>
          <a:xfrm>
            <a:off x="6413958" y="2684921"/>
            <a:ext cx="1284552" cy="461665"/>
          </a:xfrm>
          <a:prstGeom prst="rect">
            <a:avLst/>
          </a:prstGeom>
          <a:noFill/>
        </p:spPr>
        <p:txBody>
          <a:bodyPr wrap="square" rtlCol="0">
            <a:spAutoFit/>
          </a:bodyPr>
          <a:lstStyle/>
          <a:p>
            <a:pPr algn="ctr"/>
            <a:r>
              <a:rPr lang="en-US" altLang="ja-JP" sz="2400" dirty="0">
                <a:solidFill>
                  <a:schemeClr val="bg1"/>
                </a:solidFill>
              </a:rPr>
              <a:t>p27</a:t>
            </a:r>
            <a:r>
              <a:rPr kumimoji="1" lang="en-US" altLang="ja-JP" sz="2400" dirty="0">
                <a:solidFill>
                  <a:schemeClr val="bg1"/>
                </a:solidFill>
              </a:rPr>
              <a:t>-41</a:t>
            </a:r>
            <a:endParaRPr kumimoji="1" lang="ja-JP" altLang="en-US" sz="2400" dirty="0">
              <a:solidFill>
                <a:schemeClr val="bg1"/>
              </a:solidFill>
            </a:endParaRPr>
          </a:p>
        </p:txBody>
      </p:sp>
      <p:sp>
        <p:nvSpPr>
          <p:cNvPr id="13" name="テキスト ボックス 12">
            <a:extLst>
              <a:ext uri="{FF2B5EF4-FFF2-40B4-BE49-F238E27FC236}">
                <a16:creationId xmlns:a16="http://schemas.microsoft.com/office/drawing/2014/main" id="{E31D8291-7BA8-4CE5-9202-8D590758C9F6}"/>
              </a:ext>
            </a:extLst>
          </p:cNvPr>
          <p:cNvSpPr txBox="1"/>
          <p:nvPr/>
        </p:nvSpPr>
        <p:spPr>
          <a:xfrm>
            <a:off x="6413958" y="3111906"/>
            <a:ext cx="1284552" cy="461665"/>
          </a:xfrm>
          <a:prstGeom prst="rect">
            <a:avLst/>
          </a:prstGeom>
          <a:noFill/>
        </p:spPr>
        <p:txBody>
          <a:bodyPr wrap="square" rtlCol="0">
            <a:spAutoFit/>
          </a:bodyPr>
          <a:lstStyle/>
          <a:p>
            <a:pPr algn="ctr"/>
            <a:r>
              <a:rPr lang="en-US" altLang="ja-JP" sz="2400" dirty="0">
                <a:solidFill>
                  <a:schemeClr val="bg1"/>
                </a:solidFill>
              </a:rPr>
              <a:t>p42</a:t>
            </a:r>
            <a:r>
              <a:rPr kumimoji="1" lang="en-US" altLang="ja-JP" sz="2400" dirty="0">
                <a:solidFill>
                  <a:schemeClr val="bg1"/>
                </a:solidFill>
              </a:rPr>
              <a:t>-54</a:t>
            </a:r>
            <a:endParaRPr kumimoji="1" lang="ja-JP" altLang="en-US" sz="2400" dirty="0">
              <a:solidFill>
                <a:schemeClr val="bg1"/>
              </a:solidFill>
            </a:endParaRPr>
          </a:p>
        </p:txBody>
      </p:sp>
      <p:sp>
        <p:nvSpPr>
          <p:cNvPr id="14" name="吹き出し: 角を丸めた四角形 13">
            <a:extLst>
              <a:ext uri="{FF2B5EF4-FFF2-40B4-BE49-F238E27FC236}">
                <a16:creationId xmlns:a16="http://schemas.microsoft.com/office/drawing/2014/main" id="{45D2D623-7A00-4F5C-AAD9-BE155D4CFD69}"/>
              </a:ext>
            </a:extLst>
          </p:cNvPr>
          <p:cNvSpPr/>
          <p:nvPr/>
        </p:nvSpPr>
        <p:spPr>
          <a:xfrm>
            <a:off x="6458257" y="3718549"/>
            <a:ext cx="2578735" cy="694292"/>
          </a:xfrm>
          <a:prstGeom prst="wedgeRoundRectCallout">
            <a:avLst>
              <a:gd name="adj1" fmla="val -27520"/>
              <a:gd name="adj2" fmla="val -6732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時間を見ながら、スライドを飛ばして、終わらせる</a:t>
            </a:r>
          </a:p>
        </p:txBody>
      </p:sp>
    </p:spTree>
    <p:extLst>
      <p:ext uri="{BB962C8B-B14F-4D97-AF65-F5344CB8AC3E}">
        <p14:creationId xmlns:p14="http://schemas.microsoft.com/office/powerpoint/2010/main" val="264808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注意</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14</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38472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群論は何に役立つのか？</a:t>
            </a:r>
            <a:endParaRPr lang="en-US" altLang="ja-JP" dirty="0"/>
          </a:p>
          <a:p>
            <a:pPr lvl="1"/>
            <a:r>
              <a:rPr lang="ja-JP" altLang="en-US" dirty="0"/>
              <a:t>化学の分子構造、あるいは物理法則の</a:t>
            </a:r>
            <a:r>
              <a:rPr lang="ja-JP" altLang="en-US" dirty="0">
                <a:solidFill>
                  <a:srgbClr val="FF0000"/>
                </a:solidFill>
              </a:rPr>
              <a:t>対称性・不変性</a:t>
            </a:r>
            <a:r>
              <a:rPr lang="ja-JP" altLang="en-US" dirty="0"/>
              <a:t>を表すときに便利な表記</a:t>
            </a:r>
            <a:endParaRPr lang="en-US" altLang="ja-JP" dirty="0"/>
          </a:p>
          <a:p>
            <a:r>
              <a:rPr lang="ja-JP" altLang="en-US" dirty="0"/>
              <a:t>そこまで複雑でないので、一緒に辿ってほしいなと思います。</a:t>
            </a:r>
            <a:endParaRPr lang="en-US" altLang="ja-JP" dirty="0"/>
          </a:p>
          <a:p>
            <a:pPr lvl="1"/>
            <a:r>
              <a:rPr lang="ja-JP" altLang="en-US" dirty="0"/>
              <a:t>ある操作・行動の結果が、どの程度・範囲に影響するか？を想像する訓練になる</a:t>
            </a:r>
            <a:endParaRPr lang="en-US" altLang="ja-JP" dirty="0"/>
          </a:p>
          <a:p>
            <a:pPr lvl="1"/>
            <a:r>
              <a:rPr lang="ja-JP" altLang="en-US" dirty="0"/>
              <a:t>特に覚える必要はないが、体と群の対応関係を作り出すことで、この代数方程式に対して厳密な答えを導出した、</a:t>
            </a:r>
            <a:r>
              <a:rPr lang="en-US" altLang="ja-JP" dirty="0"/>
              <a:t>Galois</a:t>
            </a:r>
            <a:r>
              <a:rPr lang="ja-JP" altLang="en-US" dirty="0"/>
              <a:t>の斬新な発想を体感しましょう</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Galois</a:t>
            </a:r>
            <a:r>
              <a:rPr lang="ja-JP" altLang="en-US" sz="1800" b="1" dirty="0">
                <a:solidFill>
                  <a:schemeClr val="bg1"/>
                </a:solidFill>
              </a:rPr>
              <a:t>理論までの道のり</a:t>
            </a:r>
            <a:endParaRPr lang="en-US" altLang="ja-JP" sz="1800" b="1" dirty="0">
              <a:solidFill>
                <a:schemeClr val="bg1"/>
              </a:solidFill>
            </a:endParaRPr>
          </a:p>
        </p:txBody>
      </p:sp>
    </p:spTree>
    <p:extLst>
      <p:ext uri="{BB962C8B-B14F-4D97-AF65-F5344CB8AC3E}">
        <p14:creationId xmlns:p14="http://schemas.microsoft.com/office/powerpoint/2010/main" val="224016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1700"/>
            <a:ext cx="8463160" cy="483454"/>
          </a:xfrm>
        </p:spPr>
        <p:txBody>
          <a:bodyPr/>
          <a:lstStyle/>
          <a:p>
            <a:r>
              <a:rPr kumimoji="1" lang="en-US" altLang="ja-JP" dirty="0"/>
              <a:t>Galois</a:t>
            </a:r>
            <a:r>
              <a:rPr kumimoji="1" lang="ja-JP" altLang="en-US" dirty="0"/>
              <a:t>理論とは</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15</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6268"/>
            <a:ext cx="9144000" cy="346556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代数方程式や体の構造を</a:t>
            </a:r>
            <a:r>
              <a:rPr lang="en-US" altLang="ja-JP" dirty="0"/>
              <a:t>Galois</a:t>
            </a:r>
            <a:r>
              <a:rPr lang="ja-JP" altLang="en-US" dirty="0"/>
              <a:t>群で記述する理論</a:t>
            </a:r>
            <a:endParaRPr lang="en-US" altLang="ja-JP" dirty="0"/>
          </a:p>
          <a:p>
            <a:pPr lvl="1"/>
            <a:r>
              <a:rPr lang="ja-JP" altLang="en-US" dirty="0"/>
              <a:t>「</a:t>
            </a:r>
            <a:r>
              <a:rPr lang="en-US" altLang="ja-JP" dirty="0"/>
              <a:t>5</a:t>
            </a:r>
            <a:r>
              <a:rPr lang="ja-JP" altLang="en-US" dirty="0"/>
              <a:t>次以上の代数方程式は一般に可解でない（公式が無い）」ことを簡潔に示すことができる</a:t>
            </a:r>
            <a:endParaRPr lang="en-US" altLang="ja-JP" dirty="0"/>
          </a:p>
          <a:p>
            <a:pPr lvl="2"/>
            <a:r>
              <a:rPr lang="ja-JP" altLang="en-US" dirty="0"/>
              <a:t>方程式が代数的に解けることは</a:t>
            </a:r>
            <a:r>
              <a:rPr lang="ja-JP" altLang="en-US" dirty="0">
                <a:solidFill>
                  <a:srgbClr val="FF0000"/>
                </a:solidFill>
              </a:rPr>
              <a:t>「可解性定理」</a:t>
            </a:r>
            <a:r>
              <a:rPr lang="ja-JP" altLang="en-US" dirty="0"/>
              <a:t>に集約されている</a:t>
            </a:r>
            <a:endParaRPr lang="en-US" altLang="ja-JP" dirty="0"/>
          </a:p>
          <a:p>
            <a:r>
              <a:rPr lang="en-US" altLang="ja-JP" dirty="0"/>
              <a:t>Galois</a:t>
            </a:r>
            <a:r>
              <a:rPr lang="ja-JP" altLang="en-US" dirty="0"/>
              <a:t>理論を直接理解するというより、この周辺知識から概観することに努める</a:t>
            </a:r>
            <a:endParaRPr lang="en-US" altLang="ja-JP" dirty="0"/>
          </a:p>
          <a:p>
            <a:pPr marL="540000" lvl="1"/>
            <a:r>
              <a:rPr lang="ja-JP" altLang="en-US" dirty="0"/>
              <a:t>キーワード：代数方程式の一般解、体、群、因数分解、根、対称性</a:t>
            </a:r>
            <a:endParaRPr lang="en-US" altLang="ja-JP" dirty="0"/>
          </a:p>
          <a:p>
            <a:pPr lvl="2"/>
            <a:r>
              <a:rPr lang="ja-JP" altLang="en-US" dirty="0"/>
              <a:t>これは体論、群論という分野である</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Galois</a:t>
            </a:r>
            <a:r>
              <a:rPr lang="ja-JP" altLang="en-US" sz="1800" b="1" dirty="0">
                <a:solidFill>
                  <a:schemeClr val="bg1"/>
                </a:solidFill>
              </a:rPr>
              <a:t>理論までの道のり</a:t>
            </a:r>
            <a:endParaRPr lang="en-US" altLang="ja-JP" sz="1800" b="1" dirty="0">
              <a:solidFill>
                <a:schemeClr val="bg1"/>
              </a:solidFill>
            </a:endParaRPr>
          </a:p>
        </p:txBody>
      </p:sp>
      <p:pic>
        <p:nvPicPr>
          <p:cNvPr id="7" name="コンテンツ プレースホルダー 15">
            <a:extLst>
              <a:ext uri="{FF2B5EF4-FFF2-40B4-BE49-F238E27FC236}">
                <a16:creationId xmlns:a16="http://schemas.microsoft.com/office/drawing/2014/main" id="{EC015B1A-1EE1-4731-A433-896132A5D0A8}"/>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4053566" y="4533900"/>
            <a:ext cx="911406" cy="1177537"/>
          </a:xfrm>
        </p:spPr>
      </p:pic>
      <p:sp>
        <p:nvSpPr>
          <p:cNvPr id="8" name="テキスト ボックス 7">
            <a:extLst>
              <a:ext uri="{FF2B5EF4-FFF2-40B4-BE49-F238E27FC236}">
                <a16:creationId xmlns:a16="http://schemas.microsoft.com/office/drawing/2014/main" id="{AFC533A8-A41B-4662-974A-11C0B59CA291}"/>
              </a:ext>
            </a:extLst>
          </p:cNvPr>
          <p:cNvSpPr txBox="1"/>
          <p:nvPr/>
        </p:nvSpPr>
        <p:spPr>
          <a:xfrm>
            <a:off x="3802210" y="5658379"/>
            <a:ext cx="1414117" cy="338554"/>
          </a:xfrm>
          <a:prstGeom prst="rect">
            <a:avLst/>
          </a:prstGeom>
          <a:noFill/>
        </p:spPr>
        <p:txBody>
          <a:bodyPr wrap="square" rtlCol="0">
            <a:spAutoFit/>
          </a:bodyPr>
          <a:lstStyle/>
          <a:p>
            <a:pPr algn="ctr"/>
            <a:r>
              <a:rPr kumimoji="1" lang="en-US" altLang="ja-JP" sz="1600" dirty="0"/>
              <a:t>Galois(</a:t>
            </a:r>
            <a:r>
              <a:rPr kumimoji="1" lang="ja-JP" altLang="en-US" sz="1600" dirty="0"/>
              <a:t>ガロア</a:t>
            </a:r>
            <a:r>
              <a:rPr kumimoji="1" lang="en-US" altLang="ja-JP" sz="1600" dirty="0"/>
              <a:t>)</a:t>
            </a:r>
            <a:endParaRPr kumimoji="1" lang="ja-JP" altLang="en-US" sz="1600" dirty="0"/>
          </a:p>
        </p:txBody>
      </p:sp>
      <p:sp>
        <p:nvSpPr>
          <p:cNvPr id="9" name="テキスト ボックス 8">
            <a:extLst>
              <a:ext uri="{FF2B5EF4-FFF2-40B4-BE49-F238E27FC236}">
                <a16:creationId xmlns:a16="http://schemas.microsoft.com/office/drawing/2014/main" id="{D2D2A315-AC0E-428E-9480-AD45A0AF6D1A}"/>
              </a:ext>
            </a:extLst>
          </p:cNvPr>
          <p:cNvSpPr txBox="1"/>
          <p:nvPr/>
        </p:nvSpPr>
        <p:spPr>
          <a:xfrm>
            <a:off x="3433910" y="5909136"/>
            <a:ext cx="2133600" cy="338554"/>
          </a:xfrm>
          <a:prstGeom prst="rect">
            <a:avLst/>
          </a:prstGeom>
          <a:noFill/>
        </p:spPr>
        <p:txBody>
          <a:bodyPr wrap="square" rtlCol="0">
            <a:spAutoFit/>
          </a:bodyPr>
          <a:lstStyle/>
          <a:p>
            <a:pPr algn="ctr"/>
            <a:r>
              <a:rPr kumimoji="1" lang="en-US" altLang="ja-JP" sz="1600" dirty="0"/>
              <a:t>19</a:t>
            </a:r>
            <a:r>
              <a:rPr kumimoji="1" lang="ja-JP" altLang="en-US" sz="1600" dirty="0"/>
              <a:t>世紀前半</a:t>
            </a:r>
            <a:r>
              <a:rPr kumimoji="1" lang="en-US" altLang="ja-JP" sz="1600" dirty="0"/>
              <a:t>(</a:t>
            </a:r>
            <a:r>
              <a:rPr kumimoji="1" lang="ja-JP" altLang="en-US" sz="1600" dirty="0"/>
              <a:t>フランス</a:t>
            </a:r>
            <a:r>
              <a:rPr kumimoji="1" lang="en-US" altLang="ja-JP" sz="1600" dirty="0"/>
              <a:t>)</a:t>
            </a:r>
            <a:endParaRPr kumimoji="1" lang="ja-JP" altLang="en-US" sz="1600" dirty="0"/>
          </a:p>
        </p:txBody>
      </p:sp>
    </p:spTree>
    <p:extLst>
      <p:ext uri="{BB962C8B-B14F-4D97-AF65-F5344CB8AC3E}">
        <p14:creationId xmlns:p14="http://schemas.microsoft.com/office/powerpoint/2010/main" val="426327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1700"/>
            <a:ext cx="8463160" cy="483454"/>
          </a:xfrm>
        </p:spPr>
        <p:txBody>
          <a:bodyPr/>
          <a:lstStyle/>
          <a:p>
            <a:r>
              <a:rPr kumimoji="1" lang="ja-JP" altLang="en-US" dirty="0"/>
              <a:t>目的：可解性定理</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657842" y="858009"/>
            <a:ext cx="8486158" cy="52322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dirty="0"/>
              <a:t>方程式が代数的に解けることは下記で言い換えられる。</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Galois</a:t>
            </a:r>
            <a:r>
              <a:rPr lang="ja-JP" altLang="en-US" sz="1800" b="1" dirty="0">
                <a:solidFill>
                  <a:schemeClr val="bg1"/>
                </a:solidFill>
              </a:rPr>
              <a:t>理論までの道のり</a:t>
            </a:r>
            <a:endParaRPr lang="en-US" altLang="ja-JP" sz="1800" b="1" dirty="0">
              <a:solidFill>
                <a:schemeClr val="bg1"/>
              </a:solidFill>
            </a:endParaRPr>
          </a:p>
        </p:txBody>
      </p:sp>
      <p:cxnSp>
        <p:nvCxnSpPr>
          <p:cNvPr id="5" name="直線コネクタ 4">
            <a:extLst>
              <a:ext uri="{FF2B5EF4-FFF2-40B4-BE49-F238E27FC236}">
                <a16:creationId xmlns:a16="http://schemas.microsoft.com/office/drawing/2014/main" id="{13F9A161-427E-4661-B4B3-2A3C32A6CA0D}"/>
              </a:ext>
            </a:extLst>
          </p:cNvPr>
          <p:cNvCxnSpPr>
            <a:cxnSpLocks/>
          </p:cNvCxnSpPr>
          <p:nvPr/>
        </p:nvCxnSpPr>
        <p:spPr>
          <a:xfrm>
            <a:off x="4563207" y="1438774"/>
            <a:ext cx="0" cy="4123645"/>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6511116-00C8-42E9-A03A-9D5D1D0F5F04}"/>
              </a:ext>
            </a:extLst>
          </p:cNvPr>
          <p:cNvSpPr txBox="1"/>
          <p:nvPr/>
        </p:nvSpPr>
        <p:spPr>
          <a:xfrm>
            <a:off x="156592" y="2294791"/>
            <a:ext cx="4275802" cy="646331"/>
          </a:xfrm>
          <a:prstGeom prst="rect">
            <a:avLst/>
          </a:prstGeom>
          <a:noFill/>
        </p:spPr>
        <p:txBody>
          <a:bodyPr wrap="square" rtlCol="0">
            <a:spAutoFit/>
          </a:bodyPr>
          <a:lstStyle/>
          <a:p>
            <a:r>
              <a:rPr kumimoji="1" lang="ja-JP" altLang="en-US" u="sng" dirty="0"/>
              <a:t>方程式の係数体</a:t>
            </a:r>
            <a:r>
              <a:rPr kumimoji="1" lang="ja-JP" altLang="en-US" dirty="0"/>
              <a:t>から始めて、最小分解体になるまで、冪根を添加して体を拡大できること。</a:t>
            </a:r>
          </a:p>
        </p:txBody>
      </p:sp>
      <p:sp>
        <p:nvSpPr>
          <p:cNvPr id="9" name="コンテンツ プレースホルダー 1">
            <a:extLst>
              <a:ext uri="{FF2B5EF4-FFF2-40B4-BE49-F238E27FC236}">
                <a16:creationId xmlns:a16="http://schemas.microsoft.com/office/drawing/2014/main" id="{557FD6AB-3EFB-4FE6-B854-6C38B1EB9FAA}"/>
              </a:ext>
            </a:extLst>
          </p:cNvPr>
          <p:cNvSpPr txBox="1">
            <a:spLocks/>
          </p:cNvSpPr>
          <p:nvPr/>
        </p:nvSpPr>
        <p:spPr>
          <a:xfrm>
            <a:off x="1141186" y="1520080"/>
            <a:ext cx="2167866" cy="499948"/>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体の世界</a:t>
            </a:r>
          </a:p>
        </p:txBody>
      </p:sp>
      <p:sp>
        <p:nvSpPr>
          <p:cNvPr id="10" name="コンテンツ プレースホルダー 1">
            <a:extLst>
              <a:ext uri="{FF2B5EF4-FFF2-40B4-BE49-F238E27FC236}">
                <a16:creationId xmlns:a16="http://schemas.microsoft.com/office/drawing/2014/main" id="{7838DA43-8168-4543-B5B6-5F134BFDA0A3}"/>
              </a:ext>
            </a:extLst>
          </p:cNvPr>
          <p:cNvSpPr txBox="1">
            <a:spLocks/>
          </p:cNvSpPr>
          <p:nvPr/>
        </p:nvSpPr>
        <p:spPr>
          <a:xfrm>
            <a:off x="5751286" y="1520080"/>
            <a:ext cx="2167866" cy="499948"/>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群の世界</a:t>
            </a:r>
          </a:p>
        </p:txBody>
      </p:sp>
      <p:sp>
        <p:nvSpPr>
          <p:cNvPr id="11" name="テキスト ボックス 10">
            <a:extLst>
              <a:ext uri="{FF2B5EF4-FFF2-40B4-BE49-F238E27FC236}">
                <a16:creationId xmlns:a16="http://schemas.microsoft.com/office/drawing/2014/main" id="{A5D41685-485B-4000-8E82-C67F164D28C4}"/>
              </a:ext>
            </a:extLst>
          </p:cNvPr>
          <p:cNvSpPr txBox="1"/>
          <p:nvPr/>
        </p:nvSpPr>
        <p:spPr>
          <a:xfrm>
            <a:off x="4761458" y="2110630"/>
            <a:ext cx="4128135" cy="1015663"/>
          </a:xfrm>
          <a:prstGeom prst="rect">
            <a:avLst/>
          </a:prstGeom>
          <a:noFill/>
        </p:spPr>
        <p:txBody>
          <a:bodyPr wrap="square" rtlCol="0">
            <a:spAutoFit/>
          </a:bodyPr>
          <a:lstStyle/>
          <a:p>
            <a:r>
              <a:rPr kumimoji="1" lang="ja-JP" altLang="en-US" sz="2000" u="sng" dirty="0"/>
              <a:t>方程式の</a:t>
            </a:r>
            <a:r>
              <a:rPr lang="en-US" altLang="ja-JP" sz="2000" u="sng" dirty="0"/>
              <a:t>Galois</a:t>
            </a:r>
            <a:r>
              <a:rPr lang="ja-JP" altLang="en-US" sz="2000" u="sng" dirty="0"/>
              <a:t>群</a:t>
            </a:r>
            <a:r>
              <a:rPr kumimoji="1" lang="ja-JP" altLang="en-US" sz="2000" dirty="0"/>
              <a:t>から始めて、単位群になるまで、ある条件を満たしながら、</a:t>
            </a:r>
            <a:endParaRPr kumimoji="1" lang="en-US" altLang="ja-JP" sz="2000" dirty="0"/>
          </a:p>
          <a:p>
            <a:r>
              <a:rPr kumimoji="1" lang="ja-JP" altLang="en-US" sz="2000" dirty="0"/>
              <a:t>方程式の</a:t>
            </a:r>
            <a:r>
              <a:rPr lang="en-US" altLang="ja-JP" sz="2000" dirty="0"/>
              <a:t>Galois</a:t>
            </a:r>
            <a:r>
              <a:rPr lang="ja-JP" altLang="en-US" sz="2000" dirty="0"/>
              <a:t>群</a:t>
            </a:r>
            <a:r>
              <a:rPr kumimoji="1" lang="ja-JP" altLang="en-US" sz="2000" dirty="0"/>
              <a:t>を縮小できること。</a:t>
            </a:r>
          </a:p>
        </p:txBody>
      </p:sp>
      <p:sp>
        <p:nvSpPr>
          <p:cNvPr id="7" name="楕円 6">
            <a:extLst>
              <a:ext uri="{FF2B5EF4-FFF2-40B4-BE49-F238E27FC236}">
                <a16:creationId xmlns:a16="http://schemas.microsoft.com/office/drawing/2014/main" id="{4731890C-AD6B-452E-8933-CDA566A56AF9}"/>
              </a:ext>
            </a:extLst>
          </p:cNvPr>
          <p:cNvSpPr/>
          <p:nvPr/>
        </p:nvSpPr>
        <p:spPr>
          <a:xfrm>
            <a:off x="156591" y="3683877"/>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6137D4C-3D3D-4AF6-ADE7-C2918CE4DC4E}"/>
              </a:ext>
            </a:extLst>
          </p:cNvPr>
          <p:cNvSpPr/>
          <p:nvPr/>
        </p:nvSpPr>
        <p:spPr>
          <a:xfrm>
            <a:off x="2967797" y="3446010"/>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76B6946-E05E-4AB7-A75A-FE26F6A8BD8C}"/>
              </a:ext>
            </a:extLst>
          </p:cNvPr>
          <p:cNvSpPr/>
          <p:nvPr/>
        </p:nvSpPr>
        <p:spPr>
          <a:xfrm>
            <a:off x="1401981" y="3569578"/>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04D7BEAE-E201-43B8-A190-2008EDEC9A4F}"/>
              </a:ext>
            </a:extLst>
          </p:cNvPr>
          <p:cNvSpPr/>
          <p:nvPr/>
        </p:nvSpPr>
        <p:spPr>
          <a:xfrm>
            <a:off x="962365" y="3797967"/>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82760412-1DA8-4CE9-8430-6D0000AD8A7A}"/>
              </a:ext>
            </a:extLst>
          </p:cNvPr>
          <p:cNvSpPr/>
          <p:nvPr/>
        </p:nvSpPr>
        <p:spPr>
          <a:xfrm>
            <a:off x="2542621" y="3797967"/>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C84CDC4-9EBE-4CC8-AD95-7B7B6DF11417}"/>
              </a:ext>
            </a:extLst>
          </p:cNvPr>
          <p:cNvSpPr/>
          <p:nvPr/>
        </p:nvSpPr>
        <p:spPr>
          <a:xfrm>
            <a:off x="4694021" y="3446010"/>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00BB44B-510E-48B0-B776-6D46EC3DB9EF}"/>
              </a:ext>
            </a:extLst>
          </p:cNvPr>
          <p:cNvSpPr/>
          <p:nvPr/>
        </p:nvSpPr>
        <p:spPr>
          <a:xfrm>
            <a:off x="6607906" y="3564943"/>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D68EC44B-EDB2-41C5-86E6-9ED3B6BBE58E}"/>
              </a:ext>
            </a:extLst>
          </p:cNvPr>
          <p:cNvSpPr/>
          <p:nvPr/>
        </p:nvSpPr>
        <p:spPr>
          <a:xfrm>
            <a:off x="8222067" y="3683877"/>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D9992D6D-39D2-4E81-BDCF-DC5FC3B4F611}"/>
              </a:ext>
            </a:extLst>
          </p:cNvPr>
          <p:cNvSpPr/>
          <p:nvPr/>
        </p:nvSpPr>
        <p:spPr>
          <a:xfrm>
            <a:off x="6144118" y="3799293"/>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79773768-3EF5-4040-A8F6-94C4CD63AF8C}"/>
              </a:ext>
            </a:extLst>
          </p:cNvPr>
          <p:cNvSpPr/>
          <p:nvPr/>
        </p:nvSpPr>
        <p:spPr>
          <a:xfrm>
            <a:off x="7758278" y="3797966"/>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92E8D69-3435-4863-A1ED-C75BD08D939C}"/>
              </a:ext>
            </a:extLst>
          </p:cNvPr>
          <p:cNvSpPr txBox="1"/>
          <p:nvPr/>
        </p:nvSpPr>
        <p:spPr>
          <a:xfrm>
            <a:off x="15366" y="3241430"/>
            <a:ext cx="1022817" cy="400110"/>
          </a:xfrm>
          <a:prstGeom prst="rect">
            <a:avLst/>
          </a:prstGeom>
          <a:noFill/>
        </p:spPr>
        <p:txBody>
          <a:bodyPr wrap="square" rtlCol="0">
            <a:spAutoFit/>
          </a:bodyPr>
          <a:lstStyle/>
          <a:p>
            <a:pPr algn="ctr"/>
            <a:r>
              <a:rPr kumimoji="1" lang="ja-JP" altLang="en-US" sz="2000" dirty="0"/>
              <a:t>係数体</a:t>
            </a:r>
          </a:p>
        </p:txBody>
      </p:sp>
      <p:sp>
        <p:nvSpPr>
          <p:cNvPr id="24" name="テキスト ボックス 23">
            <a:extLst>
              <a:ext uri="{FF2B5EF4-FFF2-40B4-BE49-F238E27FC236}">
                <a16:creationId xmlns:a16="http://schemas.microsoft.com/office/drawing/2014/main" id="{D16EA137-72D8-409D-90EC-8E98B0494412}"/>
              </a:ext>
            </a:extLst>
          </p:cNvPr>
          <p:cNvSpPr txBox="1"/>
          <p:nvPr/>
        </p:nvSpPr>
        <p:spPr>
          <a:xfrm>
            <a:off x="2706458" y="4450332"/>
            <a:ext cx="1899851" cy="369332"/>
          </a:xfrm>
          <a:prstGeom prst="rect">
            <a:avLst/>
          </a:prstGeom>
          <a:noFill/>
        </p:spPr>
        <p:txBody>
          <a:bodyPr wrap="square" rtlCol="0">
            <a:spAutoFit/>
          </a:bodyPr>
          <a:lstStyle/>
          <a:p>
            <a:pPr algn="ctr"/>
            <a:r>
              <a:rPr kumimoji="1" lang="ja-JP" altLang="en-US" dirty="0"/>
              <a:t>全ての根が既知</a:t>
            </a:r>
          </a:p>
        </p:txBody>
      </p:sp>
      <p:sp>
        <p:nvSpPr>
          <p:cNvPr id="25" name="テキスト ボックス 24">
            <a:extLst>
              <a:ext uri="{FF2B5EF4-FFF2-40B4-BE49-F238E27FC236}">
                <a16:creationId xmlns:a16="http://schemas.microsoft.com/office/drawing/2014/main" id="{368D3432-89AA-430D-8385-C79C14101047}"/>
              </a:ext>
            </a:extLst>
          </p:cNvPr>
          <p:cNvSpPr txBox="1"/>
          <p:nvPr/>
        </p:nvSpPr>
        <p:spPr>
          <a:xfrm>
            <a:off x="8013245" y="3245955"/>
            <a:ext cx="1130755" cy="400110"/>
          </a:xfrm>
          <a:prstGeom prst="rect">
            <a:avLst/>
          </a:prstGeom>
          <a:noFill/>
        </p:spPr>
        <p:txBody>
          <a:bodyPr wrap="square" rtlCol="0">
            <a:spAutoFit/>
          </a:bodyPr>
          <a:lstStyle/>
          <a:p>
            <a:pPr algn="ctr"/>
            <a:r>
              <a:rPr kumimoji="1" lang="ja-JP" altLang="en-US" sz="2000" dirty="0"/>
              <a:t>単位群</a:t>
            </a:r>
          </a:p>
        </p:txBody>
      </p:sp>
      <p:sp>
        <p:nvSpPr>
          <p:cNvPr id="26" name="テキスト ボックス 25">
            <a:extLst>
              <a:ext uri="{FF2B5EF4-FFF2-40B4-BE49-F238E27FC236}">
                <a16:creationId xmlns:a16="http://schemas.microsoft.com/office/drawing/2014/main" id="{93D16453-5ED7-4F37-AF8B-E22F180DF540}"/>
              </a:ext>
            </a:extLst>
          </p:cNvPr>
          <p:cNvSpPr txBox="1"/>
          <p:nvPr/>
        </p:nvSpPr>
        <p:spPr>
          <a:xfrm>
            <a:off x="4741067" y="3062682"/>
            <a:ext cx="1282890" cy="400110"/>
          </a:xfrm>
          <a:prstGeom prst="rect">
            <a:avLst/>
          </a:prstGeom>
          <a:noFill/>
        </p:spPr>
        <p:txBody>
          <a:bodyPr wrap="square" rtlCol="0">
            <a:spAutoFit/>
          </a:bodyPr>
          <a:lstStyle/>
          <a:p>
            <a:pPr algn="ctr"/>
            <a:r>
              <a:rPr lang="en-US" altLang="ja-JP" sz="2000" dirty="0"/>
              <a:t>Galois</a:t>
            </a:r>
            <a:r>
              <a:rPr lang="ja-JP" altLang="en-US" sz="2000" dirty="0"/>
              <a:t>群</a:t>
            </a:r>
            <a:endParaRPr kumimoji="1" lang="ja-JP" altLang="en-US" sz="2000" dirty="0"/>
          </a:p>
        </p:txBody>
      </p:sp>
      <p:sp>
        <p:nvSpPr>
          <p:cNvPr id="27" name="テキスト ボックス 26">
            <a:extLst>
              <a:ext uri="{FF2B5EF4-FFF2-40B4-BE49-F238E27FC236}">
                <a16:creationId xmlns:a16="http://schemas.microsoft.com/office/drawing/2014/main" id="{7C3D7F02-95BC-448D-B9C9-BA93A3219086}"/>
              </a:ext>
            </a:extLst>
          </p:cNvPr>
          <p:cNvSpPr txBox="1"/>
          <p:nvPr/>
        </p:nvSpPr>
        <p:spPr>
          <a:xfrm>
            <a:off x="730447" y="4875228"/>
            <a:ext cx="821478" cy="400110"/>
          </a:xfrm>
          <a:prstGeom prst="rect">
            <a:avLst/>
          </a:prstGeom>
          <a:noFill/>
        </p:spPr>
        <p:txBody>
          <a:bodyPr wrap="square" rtlCol="0">
            <a:spAutoFit/>
          </a:bodyPr>
          <a:lstStyle/>
          <a:p>
            <a:pPr algn="ctr"/>
            <a:r>
              <a:rPr kumimoji="1" lang="ja-JP" altLang="en-US" sz="2000" dirty="0"/>
              <a:t>冪根</a:t>
            </a:r>
          </a:p>
        </p:txBody>
      </p:sp>
      <p:cxnSp>
        <p:nvCxnSpPr>
          <p:cNvPr id="28" name="直線矢印コネクタ 27">
            <a:extLst>
              <a:ext uri="{FF2B5EF4-FFF2-40B4-BE49-F238E27FC236}">
                <a16:creationId xmlns:a16="http://schemas.microsoft.com/office/drawing/2014/main" id="{8160D930-3F8A-4BB8-887C-466D656BE8A2}"/>
              </a:ext>
            </a:extLst>
          </p:cNvPr>
          <p:cNvCxnSpPr>
            <a:stCxn id="27" idx="0"/>
          </p:cNvCxnSpPr>
          <p:nvPr/>
        </p:nvCxnSpPr>
        <p:spPr>
          <a:xfrm flipV="1">
            <a:off x="1141186" y="4413009"/>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688129C-68FE-45E0-A530-F73B6EE5ECDB}"/>
              </a:ext>
            </a:extLst>
          </p:cNvPr>
          <p:cNvSpPr txBox="1"/>
          <p:nvPr/>
        </p:nvSpPr>
        <p:spPr>
          <a:xfrm>
            <a:off x="2304511" y="4861549"/>
            <a:ext cx="821478" cy="400110"/>
          </a:xfrm>
          <a:prstGeom prst="rect">
            <a:avLst/>
          </a:prstGeom>
          <a:noFill/>
        </p:spPr>
        <p:txBody>
          <a:bodyPr wrap="square" rtlCol="0">
            <a:spAutoFit/>
          </a:bodyPr>
          <a:lstStyle/>
          <a:p>
            <a:pPr algn="ctr"/>
            <a:r>
              <a:rPr kumimoji="1" lang="ja-JP" altLang="en-US" sz="2000" dirty="0"/>
              <a:t>冪根</a:t>
            </a:r>
          </a:p>
        </p:txBody>
      </p:sp>
      <p:cxnSp>
        <p:nvCxnSpPr>
          <p:cNvPr id="30" name="直線矢印コネクタ 29">
            <a:extLst>
              <a:ext uri="{FF2B5EF4-FFF2-40B4-BE49-F238E27FC236}">
                <a16:creationId xmlns:a16="http://schemas.microsoft.com/office/drawing/2014/main" id="{71FEFABC-2F88-4C2F-BA14-7DBF439CFF66}"/>
              </a:ext>
            </a:extLst>
          </p:cNvPr>
          <p:cNvCxnSpPr>
            <a:stCxn id="29" idx="0"/>
          </p:cNvCxnSpPr>
          <p:nvPr/>
        </p:nvCxnSpPr>
        <p:spPr>
          <a:xfrm flipV="1">
            <a:off x="2715250" y="4399330"/>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7034BE1-402B-4E5F-8B77-CEEA668ABD05}"/>
              </a:ext>
            </a:extLst>
          </p:cNvPr>
          <p:cNvSpPr txBox="1"/>
          <p:nvPr/>
        </p:nvSpPr>
        <p:spPr>
          <a:xfrm>
            <a:off x="5928812" y="4045806"/>
            <a:ext cx="821478" cy="400110"/>
          </a:xfrm>
          <a:prstGeom prst="rect">
            <a:avLst/>
          </a:prstGeom>
          <a:noFill/>
        </p:spPr>
        <p:txBody>
          <a:bodyPr wrap="square" rtlCol="0">
            <a:spAutoFit/>
          </a:bodyPr>
          <a:lstStyle/>
          <a:p>
            <a:pPr algn="ctr"/>
            <a:r>
              <a:rPr kumimoji="1" lang="ja-JP" altLang="en-US" sz="2000" dirty="0"/>
              <a:t>縮小</a:t>
            </a:r>
          </a:p>
        </p:txBody>
      </p:sp>
      <p:sp>
        <p:nvSpPr>
          <p:cNvPr id="34" name="テキスト ボックス 33">
            <a:extLst>
              <a:ext uri="{FF2B5EF4-FFF2-40B4-BE49-F238E27FC236}">
                <a16:creationId xmlns:a16="http://schemas.microsoft.com/office/drawing/2014/main" id="{121646E0-F869-4930-8EFD-F12F8499876B}"/>
              </a:ext>
            </a:extLst>
          </p:cNvPr>
          <p:cNvSpPr txBox="1"/>
          <p:nvPr/>
        </p:nvSpPr>
        <p:spPr>
          <a:xfrm>
            <a:off x="7542972" y="4045806"/>
            <a:ext cx="821478" cy="400110"/>
          </a:xfrm>
          <a:prstGeom prst="rect">
            <a:avLst/>
          </a:prstGeom>
          <a:noFill/>
        </p:spPr>
        <p:txBody>
          <a:bodyPr wrap="square" rtlCol="0">
            <a:spAutoFit/>
          </a:bodyPr>
          <a:lstStyle/>
          <a:p>
            <a:pPr algn="ctr"/>
            <a:r>
              <a:rPr kumimoji="1" lang="ja-JP" altLang="en-US" sz="2000" dirty="0"/>
              <a:t>縮小</a:t>
            </a:r>
          </a:p>
        </p:txBody>
      </p:sp>
      <p:sp>
        <p:nvSpPr>
          <p:cNvPr id="35" name="テキスト ボックス 34">
            <a:extLst>
              <a:ext uri="{FF2B5EF4-FFF2-40B4-BE49-F238E27FC236}">
                <a16:creationId xmlns:a16="http://schemas.microsoft.com/office/drawing/2014/main" id="{1D41A8F5-214C-4F57-AF83-A829452DFB9D}"/>
              </a:ext>
            </a:extLst>
          </p:cNvPr>
          <p:cNvSpPr txBox="1"/>
          <p:nvPr/>
        </p:nvSpPr>
        <p:spPr>
          <a:xfrm>
            <a:off x="747014" y="4045806"/>
            <a:ext cx="821478" cy="400110"/>
          </a:xfrm>
          <a:prstGeom prst="rect">
            <a:avLst/>
          </a:prstGeom>
          <a:noFill/>
        </p:spPr>
        <p:txBody>
          <a:bodyPr wrap="square" rtlCol="0">
            <a:spAutoFit/>
          </a:bodyPr>
          <a:lstStyle/>
          <a:p>
            <a:pPr algn="ctr"/>
            <a:r>
              <a:rPr kumimoji="1" lang="ja-JP" altLang="en-US" sz="2000" dirty="0"/>
              <a:t>拡大</a:t>
            </a:r>
          </a:p>
        </p:txBody>
      </p:sp>
      <p:sp>
        <p:nvSpPr>
          <p:cNvPr id="36" name="テキスト ボックス 35">
            <a:extLst>
              <a:ext uri="{FF2B5EF4-FFF2-40B4-BE49-F238E27FC236}">
                <a16:creationId xmlns:a16="http://schemas.microsoft.com/office/drawing/2014/main" id="{E522FE3A-B6E4-4C6B-8408-E33A46E7A230}"/>
              </a:ext>
            </a:extLst>
          </p:cNvPr>
          <p:cNvSpPr txBox="1"/>
          <p:nvPr/>
        </p:nvSpPr>
        <p:spPr>
          <a:xfrm>
            <a:off x="2307800" y="4012899"/>
            <a:ext cx="821478" cy="400110"/>
          </a:xfrm>
          <a:prstGeom prst="rect">
            <a:avLst/>
          </a:prstGeom>
          <a:noFill/>
        </p:spPr>
        <p:txBody>
          <a:bodyPr wrap="square" rtlCol="0">
            <a:spAutoFit/>
          </a:bodyPr>
          <a:lstStyle/>
          <a:p>
            <a:pPr algn="ctr"/>
            <a:r>
              <a:rPr kumimoji="1" lang="ja-JP" altLang="en-US" sz="2000" dirty="0"/>
              <a:t>拡大</a:t>
            </a:r>
          </a:p>
        </p:txBody>
      </p:sp>
      <p:sp>
        <p:nvSpPr>
          <p:cNvPr id="40" name="コンテンツ プレースホルダー 1">
            <a:extLst>
              <a:ext uri="{FF2B5EF4-FFF2-40B4-BE49-F238E27FC236}">
                <a16:creationId xmlns:a16="http://schemas.microsoft.com/office/drawing/2014/main" id="{0E723ECF-E1BD-4745-9BF2-D8089B51EDF6}"/>
              </a:ext>
            </a:extLst>
          </p:cNvPr>
          <p:cNvSpPr txBox="1">
            <a:spLocks/>
          </p:cNvSpPr>
          <p:nvPr/>
        </p:nvSpPr>
        <p:spPr>
          <a:xfrm>
            <a:off x="254407" y="5808932"/>
            <a:ext cx="8635186"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体の拡大、群の縮小、体と群の対応関係が理解できれば何となくわかる（目標）</a:t>
            </a:r>
          </a:p>
        </p:txBody>
      </p:sp>
      <p:sp>
        <p:nvSpPr>
          <p:cNvPr id="37" name="テキスト ボックス 36">
            <a:extLst>
              <a:ext uri="{FF2B5EF4-FFF2-40B4-BE49-F238E27FC236}">
                <a16:creationId xmlns:a16="http://schemas.microsoft.com/office/drawing/2014/main" id="{26089165-E471-4966-9EF4-9A431D7AADBF}"/>
              </a:ext>
            </a:extLst>
          </p:cNvPr>
          <p:cNvSpPr txBox="1"/>
          <p:nvPr/>
        </p:nvSpPr>
        <p:spPr>
          <a:xfrm>
            <a:off x="323501" y="5321076"/>
            <a:ext cx="3853048" cy="400110"/>
          </a:xfrm>
          <a:prstGeom prst="rect">
            <a:avLst/>
          </a:prstGeom>
          <a:noFill/>
        </p:spPr>
        <p:txBody>
          <a:bodyPr wrap="square" rtlCol="0">
            <a:spAutoFit/>
          </a:bodyPr>
          <a:lstStyle/>
          <a:p>
            <a:pPr algn="ctr"/>
            <a:r>
              <a:rPr kumimoji="1" lang="ja-JP" altLang="en-US" sz="2000" dirty="0"/>
              <a:t>わかりやすいけど、実は難しくなる</a:t>
            </a:r>
            <a:endParaRPr lang="en-US" altLang="ja-JP" sz="2000" dirty="0">
              <a:ea typeface="Cambria Math" panose="02040503050406030204" pitchFamily="18" charset="0"/>
            </a:endParaRPr>
          </a:p>
        </p:txBody>
      </p:sp>
      <p:sp>
        <p:nvSpPr>
          <p:cNvPr id="38" name="テキスト ボックス 37">
            <a:extLst>
              <a:ext uri="{FF2B5EF4-FFF2-40B4-BE49-F238E27FC236}">
                <a16:creationId xmlns:a16="http://schemas.microsoft.com/office/drawing/2014/main" id="{88360197-3797-4634-9747-45D6FB33B4F3}"/>
              </a:ext>
            </a:extLst>
          </p:cNvPr>
          <p:cNvSpPr txBox="1"/>
          <p:nvPr/>
        </p:nvSpPr>
        <p:spPr>
          <a:xfrm>
            <a:off x="4999678" y="5334755"/>
            <a:ext cx="3853048" cy="400110"/>
          </a:xfrm>
          <a:prstGeom prst="rect">
            <a:avLst/>
          </a:prstGeom>
          <a:noFill/>
        </p:spPr>
        <p:txBody>
          <a:bodyPr wrap="square" rtlCol="0">
            <a:spAutoFit/>
          </a:bodyPr>
          <a:lstStyle/>
          <a:p>
            <a:pPr algn="ctr"/>
            <a:r>
              <a:rPr kumimoji="1" lang="ja-JP" altLang="en-US" sz="2000" dirty="0"/>
              <a:t>わかりにくいけど、実は簡潔にできる</a:t>
            </a:r>
            <a:endParaRPr lang="en-US" altLang="ja-JP" sz="2000" dirty="0">
              <a:ea typeface="Cambria Math" panose="02040503050406030204" pitchFamily="18" charset="0"/>
            </a:endParaRPr>
          </a:p>
        </p:txBody>
      </p:sp>
      <p:sp>
        <p:nvSpPr>
          <p:cNvPr id="39" name="テキスト ボックス 38">
            <a:extLst>
              <a:ext uri="{FF2B5EF4-FFF2-40B4-BE49-F238E27FC236}">
                <a16:creationId xmlns:a16="http://schemas.microsoft.com/office/drawing/2014/main" id="{55836412-67C0-4474-A998-5DE9500AF0F0}"/>
              </a:ext>
            </a:extLst>
          </p:cNvPr>
          <p:cNvSpPr txBox="1"/>
          <p:nvPr/>
        </p:nvSpPr>
        <p:spPr>
          <a:xfrm>
            <a:off x="5405052" y="4700312"/>
            <a:ext cx="2878049" cy="400110"/>
          </a:xfrm>
          <a:prstGeom prst="rect">
            <a:avLst/>
          </a:prstGeom>
          <a:noFill/>
        </p:spPr>
        <p:txBody>
          <a:bodyPr wrap="square" rtlCol="0">
            <a:spAutoFit/>
          </a:bodyPr>
          <a:lstStyle/>
          <a:p>
            <a:pPr algn="ctr"/>
            <a:r>
              <a:rPr lang="en-US" altLang="ja-JP" sz="2000" dirty="0">
                <a:solidFill>
                  <a:srgbClr val="FF0000"/>
                </a:solidFill>
              </a:rPr>
              <a:t>Galois</a:t>
            </a:r>
            <a:r>
              <a:rPr lang="ja-JP" altLang="en-US" sz="2000" dirty="0">
                <a:solidFill>
                  <a:srgbClr val="FF0000"/>
                </a:solidFill>
              </a:rPr>
              <a:t>群は可解群である</a:t>
            </a:r>
            <a:endParaRPr kumimoji="1" lang="ja-JP" altLang="en-US" sz="2000" dirty="0">
              <a:solidFill>
                <a:srgbClr val="FF0000"/>
              </a:solidFill>
            </a:endParaRPr>
          </a:p>
        </p:txBody>
      </p:sp>
      <p:sp>
        <p:nvSpPr>
          <p:cNvPr id="42" name="テキスト ボックス 41">
            <a:extLst>
              <a:ext uri="{FF2B5EF4-FFF2-40B4-BE49-F238E27FC236}">
                <a16:creationId xmlns:a16="http://schemas.microsoft.com/office/drawing/2014/main" id="{3A6D0D3E-00E1-4F16-A3D5-33AF8963139C}"/>
              </a:ext>
            </a:extLst>
          </p:cNvPr>
          <p:cNvSpPr txBox="1"/>
          <p:nvPr/>
        </p:nvSpPr>
        <p:spPr>
          <a:xfrm>
            <a:off x="2941378" y="3063265"/>
            <a:ext cx="1368385" cy="369332"/>
          </a:xfrm>
          <a:prstGeom prst="rect">
            <a:avLst/>
          </a:prstGeom>
          <a:noFill/>
        </p:spPr>
        <p:txBody>
          <a:bodyPr wrap="square" rtlCol="0">
            <a:spAutoFit/>
          </a:bodyPr>
          <a:lstStyle/>
          <a:p>
            <a:pPr algn="ctr"/>
            <a:r>
              <a:rPr kumimoji="1" lang="ja-JP" altLang="en-US" dirty="0"/>
              <a:t>最小分解体</a:t>
            </a:r>
          </a:p>
        </p:txBody>
      </p:sp>
    </p:spTree>
    <p:extLst>
      <p:ext uri="{BB962C8B-B14F-4D97-AF65-F5344CB8AC3E}">
        <p14:creationId xmlns:p14="http://schemas.microsoft.com/office/powerpoint/2010/main" val="101179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地図</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17</a:t>
            </a:fld>
            <a:endParaRPr lang="ja-JP" altLang="en-US"/>
          </a:p>
        </p:txBody>
      </p:sp>
      <p:sp>
        <p:nvSpPr>
          <p:cNvPr id="35" name="コンテンツ プレースホルダー 1">
            <a:extLst>
              <a:ext uri="{FF2B5EF4-FFF2-40B4-BE49-F238E27FC236}">
                <a16:creationId xmlns:a16="http://schemas.microsoft.com/office/drawing/2014/main" id="{962A20B3-18F1-4210-8068-3E16A188172E}"/>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Galois</a:t>
            </a:r>
            <a:r>
              <a:rPr lang="ja-JP" altLang="en-US" sz="1800" b="1" dirty="0">
                <a:solidFill>
                  <a:schemeClr val="bg1"/>
                </a:solidFill>
              </a:rPr>
              <a:t>理論までの道のり</a:t>
            </a:r>
            <a:endParaRPr lang="en-US" altLang="ja-JP" sz="1800" b="1" dirty="0">
              <a:solidFill>
                <a:schemeClr val="bg1"/>
              </a:solidFill>
            </a:endParaRPr>
          </a:p>
        </p:txBody>
      </p:sp>
      <p:grpSp>
        <p:nvGrpSpPr>
          <p:cNvPr id="21" name="グループ化 20">
            <a:extLst>
              <a:ext uri="{FF2B5EF4-FFF2-40B4-BE49-F238E27FC236}">
                <a16:creationId xmlns:a16="http://schemas.microsoft.com/office/drawing/2014/main" id="{C5EB1E94-BA99-45D1-9D77-F0D8348D4FAE}"/>
              </a:ext>
            </a:extLst>
          </p:cNvPr>
          <p:cNvGrpSpPr/>
          <p:nvPr/>
        </p:nvGrpSpPr>
        <p:grpSpPr>
          <a:xfrm>
            <a:off x="59180" y="706307"/>
            <a:ext cx="8900624" cy="5468112"/>
            <a:chOff x="59180" y="706307"/>
            <a:chExt cx="8900624" cy="5468112"/>
          </a:xfrm>
        </p:grpSpPr>
        <p:sp>
          <p:nvSpPr>
            <p:cNvPr id="37" name="四角形: 角を丸くする 36">
              <a:extLst>
                <a:ext uri="{FF2B5EF4-FFF2-40B4-BE49-F238E27FC236}">
                  <a16:creationId xmlns:a16="http://schemas.microsoft.com/office/drawing/2014/main" id="{4050B5E0-FF9B-4061-BAA3-73294B693517}"/>
                </a:ext>
              </a:extLst>
            </p:cNvPr>
            <p:cNvSpPr/>
            <p:nvPr/>
          </p:nvSpPr>
          <p:spPr>
            <a:xfrm>
              <a:off x="223641" y="993343"/>
              <a:ext cx="8736163" cy="1526193"/>
            </a:xfrm>
            <a:prstGeom prst="roundRect">
              <a:avLst/>
            </a:prstGeom>
            <a:solidFill>
              <a:schemeClr val="accent1">
                <a:lumMod val="20000"/>
                <a:lumOff val="80000"/>
                <a:alpha val="7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B848E00-62B6-45A6-BAC3-CDBB9D030B51}"/>
                </a:ext>
              </a:extLst>
            </p:cNvPr>
            <p:cNvSpPr/>
            <p:nvPr/>
          </p:nvSpPr>
          <p:spPr>
            <a:xfrm>
              <a:off x="223641" y="2882897"/>
              <a:ext cx="8736163" cy="1580610"/>
            </a:xfrm>
            <a:prstGeom prst="roundRect">
              <a:avLst/>
            </a:prstGeom>
            <a:solidFill>
              <a:schemeClr val="accent2">
                <a:lumMod val="20000"/>
                <a:lumOff val="80000"/>
                <a:alpha val="7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B7D90565-E50C-4C5D-956C-ECA6C5E01B20}"/>
                </a:ext>
              </a:extLst>
            </p:cNvPr>
            <p:cNvSpPr/>
            <p:nvPr/>
          </p:nvSpPr>
          <p:spPr>
            <a:xfrm>
              <a:off x="223641" y="4797785"/>
              <a:ext cx="8736163" cy="1376634"/>
            </a:xfrm>
            <a:prstGeom prst="roundRect">
              <a:avLst/>
            </a:prstGeom>
            <a:solidFill>
              <a:schemeClr val="accent3">
                <a:lumMod val="20000"/>
                <a:lumOff val="80000"/>
                <a:alpha val="7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1">
              <a:extLst>
                <a:ext uri="{FF2B5EF4-FFF2-40B4-BE49-F238E27FC236}">
                  <a16:creationId xmlns:a16="http://schemas.microsoft.com/office/drawing/2014/main" id="{EF23A3EF-A680-4614-8B4D-4AB0F76AFE34}"/>
                </a:ext>
              </a:extLst>
            </p:cNvPr>
            <p:cNvSpPr txBox="1">
              <a:spLocks/>
            </p:cNvSpPr>
            <p:nvPr/>
          </p:nvSpPr>
          <p:spPr>
            <a:xfrm>
              <a:off x="374944"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因数分解可能性と体の関係</a:t>
              </a:r>
            </a:p>
          </p:txBody>
        </p:sp>
        <p:sp>
          <p:nvSpPr>
            <p:cNvPr id="41" name="コンテンツ プレースホルダー 1">
              <a:extLst>
                <a:ext uri="{FF2B5EF4-FFF2-40B4-BE49-F238E27FC236}">
                  <a16:creationId xmlns:a16="http://schemas.microsoft.com/office/drawing/2014/main" id="{A3CAF261-3C83-4407-AA4E-0E6E8CBFB01A}"/>
                </a:ext>
              </a:extLst>
            </p:cNvPr>
            <p:cNvSpPr txBox="1">
              <a:spLocks/>
            </p:cNvSpPr>
            <p:nvPr/>
          </p:nvSpPr>
          <p:spPr>
            <a:xfrm>
              <a:off x="4960097"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冪根の添加による体の拡大</a:t>
              </a:r>
            </a:p>
          </p:txBody>
        </p:sp>
        <p:sp>
          <p:nvSpPr>
            <p:cNvPr id="42" name="コンテンツ プレースホルダー 1">
              <a:extLst>
                <a:ext uri="{FF2B5EF4-FFF2-40B4-BE49-F238E27FC236}">
                  <a16:creationId xmlns:a16="http://schemas.microsoft.com/office/drawing/2014/main" id="{50881FCF-C93C-4366-9693-560A1550636C}"/>
                </a:ext>
              </a:extLst>
            </p:cNvPr>
            <p:cNvSpPr txBox="1">
              <a:spLocks/>
            </p:cNvSpPr>
            <p:nvPr/>
          </p:nvSpPr>
          <p:spPr>
            <a:xfrm>
              <a:off x="2475114" y="1958308"/>
              <a:ext cx="4180615"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最小分解体</a:t>
              </a:r>
              <a:r>
                <a:rPr lang="en-US" altLang="ja-JP" sz="1800" b="1" dirty="0">
                  <a:solidFill>
                    <a:schemeClr val="bg1"/>
                  </a:solidFill>
                </a:rPr>
                <a:t>(</a:t>
              </a:r>
              <a:r>
                <a:rPr lang="ja-JP" altLang="en-US" sz="1800" b="1" dirty="0">
                  <a:solidFill>
                    <a:schemeClr val="bg1"/>
                  </a:solidFill>
                </a:rPr>
                <a:t>根の既知</a:t>
              </a:r>
              <a:r>
                <a:rPr lang="en-US" altLang="ja-JP" sz="1800" b="1" dirty="0">
                  <a:solidFill>
                    <a:schemeClr val="bg1"/>
                  </a:solidFill>
                </a:rPr>
                <a:t>)</a:t>
              </a:r>
              <a:r>
                <a:rPr lang="ja-JP" altLang="en-US" sz="2000" b="1" dirty="0">
                  <a:solidFill>
                    <a:schemeClr val="bg1"/>
                  </a:solidFill>
                </a:rPr>
                <a:t>と可解性</a:t>
              </a:r>
            </a:p>
          </p:txBody>
        </p:sp>
        <p:sp>
          <p:nvSpPr>
            <p:cNvPr id="43" name="コンテンツ プレースホルダー 1">
              <a:extLst>
                <a:ext uri="{FF2B5EF4-FFF2-40B4-BE49-F238E27FC236}">
                  <a16:creationId xmlns:a16="http://schemas.microsoft.com/office/drawing/2014/main" id="{F5E7DBCB-E391-4B98-A8D4-D6F7686BF4FC}"/>
                </a:ext>
              </a:extLst>
            </p:cNvPr>
            <p:cNvSpPr txBox="1">
              <a:spLocks/>
            </p:cNvSpPr>
            <p:nvPr/>
          </p:nvSpPr>
          <p:spPr>
            <a:xfrm>
              <a:off x="5887658"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群の公理</a:t>
              </a:r>
            </a:p>
          </p:txBody>
        </p:sp>
        <p:sp>
          <p:nvSpPr>
            <p:cNvPr id="44" name="コンテンツ プレースホルダー 1">
              <a:extLst>
                <a:ext uri="{FF2B5EF4-FFF2-40B4-BE49-F238E27FC236}">
                  <a16:creationId xmlns:a16="http://schemas.microsoft.com/office/drawing/2014/main" id="{DDCCCB9D-5E2C-4BE3-86F8-07432A5341F0}"/>
                </a:ext>
              </a:extLst>
            </p:cNvPr>
            <p:cNvSpPr txBox="1">
              <a:spLocks/>
            </p:cNvSpPr>
            <p:nvPr/>
          </p:nvSpPr>
          <p:spPr>
            <a:xfrm>
              <a:off x="1401177"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置換操作</a:t>
              </a:r>
            </a:p>
          </p:txBody>
        </p:sp>
        <p:sp>
          <p:nvSpPr>
            <p:cNvPr id="45" name="コンテンツ プレースホルダー 1">
              <a:extLst>
                <a:ext uri="{FF2B5EF4-FFF2-40B4-BE49-F238E27FC236}">
                  <a16:creationId xmlns:a16="http://schemas.microsoft.com/office/drawing/2014/main" id="{644C8F22-3153-4D3C-8B02-5F654403588E}"/>
                </a:ext>
              </a:extLst>
            </p:cNvPr>
            <p:cNvSpPr txBox="1">
              <a:spLocks/>
            </p:cNvSpPr>
            <p:nvPr/>
          </p:nvSpPr>
          <p:spPr>
            <a:xfrm>
              <a:off x="3428993" y="5052584"/>
              <a:ext cx="2286014"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置換群と根の置換</a:t>
              </a:r>
            </a:p>
          </p:txBody>
        </p:sp>
        <p:cxnSp>
          <p:nvCxnSpPr>
            <p:cNvPr id="46" name="コネクタ: カギ線 45">
              <a:extLst>
                <a:ext uri="{FF2B5EF4-FFF2-40B4-BE49-F238E27FC236}">
                  <a16:creationId xmlns:a16="http://schemas.microsoft.com/office/drawing/2014/main" id="{7AAA5765-60B5-4B36-844F-C37B1F6C5CE6}"/>
                </a:ext>
              </a:extLst>
            </p:cNvPr>
            <p:cNvCxnSpPr>
              <a:cxnSpLocks/>
              <a:stCxn id="41" idx="2"/>
              <a:endCxn id="42" idx="0"/>
            </p:cNvCxnSpPr>
            <p:nvPr/>
          </p:nvCxnSpPr>
          <p:spPr>
            <a:xfrm rot="5400000">
              <a:off x="5508806" y="622287"/>
              <a:ext cx="392638" cy="2279405"/>
            </a:xfrm>
            <a:prstGeom prst="bentConnector3">
              <a:avLst>
                <a:gd name="adj1" fmla="val 466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21C98C04-F713-420D-B866-725B89822D1C}"/>
                </a:ext>
              </a:extLst>
            </p:cNvPr>
            <p:cNvCxnSpPr>
              <a:cxnSpLocks/>
              <a:stCxn id="44" idx="0"/>
              <a:endCxn id="45" idx="1"/>
            </p:cNvCxnSpPr>
            <p:nvPr/>
          </p:nvCxnSpPr>
          <p:spPr>
            <a:xfrm rot="5400000" flipH="1" flipV="1">
              <a:off x="2675128" y="4831477"/>
              <a:ext cx="338410" cy="116932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728DCE3D-D59C-4242-868E-92399638B650}"/>
                </a:ext>
              </a:extLst>
            </p:cNvPr>
            <p:cNvCxnSpPr>
              <a:cxnSpLocks/>
              <a:stCxn id="43" idx="0"/>
              <a:endCxn id="45" idx="3"/>
            </p:cNvCxnSpPr>
            <p:nvPr/>
          </p:nvCxnSpPr>
          <p:spPr>
            <a:xfrm rot="16200000" flipV="1">
              <a:off x="6061376" y="4900563"/>
              <a:ext cx="338410" cy="103114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71F559F-8C91-4405-8833-3A30D20F9A4C}"/>
                </a:ext>
              </a:extLst>
            </p:cNvPr>
            <p:cNvSpPr/>
            <p:nvPr/>
          </p:nvSpPr>
          <p:spPr>
            <a:xfrm>
              <a:off x="59180" y="723211"/>
              <a:ext cx="631528" cy="61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体</a:t>
              </a:r>
            </a:p>
          </p:txBody>
        </p:sp>
        <p:sp>
          <p:nvSpPr>
            <p:cNvPr id="50" name="楕円 49">
              <a:extLst>
                <a:ext uri="{FF2B5EF4-FFF2-40B4-BE49-F238E27FC236}">
                  <a16:creationId xmlns:a16="http://schemas.microsoft.com/office/drawing/2014/main" id="{96F5AE4D-6A49-4B20-8F23-E24C332D4D3C}"/>
                </a:ext>
              </a:extLst>
            </p:cNvPr>
            <p:cNvSpPr/>
            <p:nvPr/>
          </p:nvSpPr>
          <p:spPr>
            <a:xfrm>
              <a:off x="59180" y="4613335"/>
              <a:ext cx="631528" cy="616863"/>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群</a:t>
              </a:r>
            </a:p>
          </p:txBody>
        </p:sp>
        <p:sp>
          <p:nvSpPr>
            <p:cNvPr id="51" name="楕円 50">
              <a:extLst>
                <a:ext uri="{FF2B5EF4-FFF2-40B4-BE49-F238E27FC236}">
                  <a16:creationId xmlns:a16="http://schemas.microsoft.com/office/drawing/2014/main" id="{2C357CFE-6883-46B6-8093-92ABE4DB5534}"/>
                </a:ext>
              </a:extLst>
            </p:cNvPr>
            <p:cNvSpPr/>
            <p:nvPr/>
          </p:nvSpPr>
          <p:spPr>
            <a:xfrm>
              <a:off x="59180" y="2622407"/>
              <a:ext cx="1841983" cy="616863"/>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Galois</a:t>
              </a:r>
              <a:r>
                <a:rPr kumimoji="1" lang="ja-JP" altLang="en-US" dirty="0"/>
                <a:t>理論</a:t>
              </a:r>
            </a:p>
          </p:txBody>
        </p:sp>
        <p:sp>
          <p:nvSpPr>
            <p:cNvPr id="52" name="コンテンツ プレースホルダー 1">
              <a:extLst>
                <a:ext uri="{FF2B5EF4-FFF2-40B4-BE49-F238E27FC236}">
                  <a16:creationId xmlns:a16="http://schemas.microsoft.com/office/drawing/2014/main" id="{6E123B08-DF78-46F2-BDF8-74A908DFF24D}"/>
                </a:ext>
              </a:extLst>
            </p:cNvPr>
            <p:cNvSpPr txBox="1">
              <a:spLocks/>
            </p:cNvSpPr>
            <p:nvPr/>
          </p:nvSpPr>
          <p:spPr>
            <a:xfrm>
              <a:off x="547632" y="3946978"/>
              <a:ext cx="1353531"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a:t>
              </a:r>
              <a:endParaRPr lang="en-US" altLang="ja-JP" sz="2000" b="1" dirty="0">
                <a:solidFill>
                  <a:schemeClr val="bg1"/>
                </a:solidFill>
              </a:endParaRPr>
            </a:p>
          </p:txBody>
        </p:sp>
        <p:cxnSp>
          <p:nvCxnSpPr>
            <p:cNvPr id="53" name="コネクタ: カギ線 52">
              <a:extLst>
                <a:ext uri="{FF2B5EF4-FFF2-40B4-BE49-F238E27FC236}">
                  <a16:creationId xmlns:a16="http://schemas.microsoft.com/office/drawing/2014/main" id="{B12585FD-FCD4-4528-8F04-348401BA364B}"/>
                </a:ext>
              </a:extLst>
            </p:cNvPr>
            <p:cNvCxnSpPr>
              <a:cxnSpLocks/>
              <a:stCxn id="57" idx="5"/>
              <a:endCxn id="52" idx="0"/>
            </p:cNvCxnSpPr>
            <p:nvPr/>
          </p:nvCxnSpPr>
          <p:spPr>
            <a:xfrm rot="5400000">
              <a:off x="1111915" y="2946234"/>
              <a:ext cx="1113228" cy="8882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コネクタ: カギ線 53">
              <a:extLst>
                <a:ext uri="{FF2B5EF4-FFF2-40B4-BE49-F238E27FC236}">
                  <a16:creationId xmlns:a16="http://schemas.microsoft.com/office/drawing/2014/main" id="{E301E290-40E0-4DD5-B829-D164BB37A987}"/>
                </a:ext>
              </a:extLst>
            </p:cNvPr>
            <p:cNvCxnSpPr>
              <a:cxnSpLocks/>
              <a:stCxn id="45" idx="0"/>
              <a:endCxn id="52" idx="2"/>
            </p:cNvCxnSpPr>
            <p:nvPr/>
          </p:nvCxnSpPr>
          <p:spPr>
            <a:xfrm rot="16200000" flipV="1">
              <a:off x="2539744" y="3020328"/>
              <a:ext cx="716910" cy="334760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1">
              <a:extLst>
                <a:ext uri="{FF2B5EF4-FFF2-40B4-BE49-F238E27FC236}">
                  <a16:creationId xmlns:a16="http://schemas.microsoft.com/office/drawing/2014/main" id="{B8B5C1C2-02FE-40AB-9AA0-D2D308A3B370}"/>
                </a:ext>
              </a:extLst>
            </p:cNvPr>
            <p:cNvSpPr txBox="1">
              <a:spLocks/>
            </p:cNvSpPr>
            <p:nvPr/>
          </p:nvSpPr>
          <p:spPr>
            <a:xfrm>
              <a:off x="3042523" y="3103953"/>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群の縮小</a:t>
              </a:r>
              <a:endParaRPr lang="en-US" altLang="ja-JP" sz="2000" b="1" dirty="0">
                <a:solidFill>
                  <a:schemeClr val="bg1"/>
                </a:solidFill>
              </a:endParaRPr>
            </a:p>
          </p:txBody>
        </p:sp>
        <p:sp>
          <p:nvSpPr>
            <p:cNvPr id="56" name="楕円 55">
              <a:extLst>
                <a:ext uri="{FF2B5EF4-FFF2-40B4-BE49-F238E27FC236}">
                  <a16:creationId xmlns:a16="http://schemas.microsoft.com/office/drawing/2014/main" id="{E63CD88D-822C-4684-BD9B-281980EC34F0}"/>
                </a:ext>
              </a:extLst>
            </p:cNvPr>
            <p:cNvSpPr/>
            <p:nvPr/>
          </p:nvSpPr>
          <p:spPr>
            <a:xfrm>
              <a:off x="7749377" y="1526195"/>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47226D60-EA0F-493B-B147-80D4C0DECAE4}"/>
                </a:ext>
              </a:extLst>
            </p:cNvPr>
            <p:cNvSpPr/>
            <p:nvPr/>
          </p:nvSpPr>
          <p:spPr>
            <a:xfrm>
              <a:off x="2073635" y="279472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コンテンツ プレースホルダー 1">
              <a:extLst>
                <a:ext uri="{FF2B5EF4-FFF2-40B4-BE49-F238E27FC236}">
                  <a16:creationId xmlns:a16="http://schemas.microsoft.com/office/drawing/2014/main" id="{F74E252F-49B6-4823-A452-5443CEBEE2EB}"/>
                </a:ext>
              </a:extLst>
            </p:cNvPr>
            <p:cNvSpPr txBox="1">
              <a:spLocks/>
            </p:cNvSpPr>
            <p:nvPr/>
          </p:nvSpPr>
          <p:spPr>
            <a:xfrm>
              <a:off x="5809903" y="3946977"/>
              <a:ext cx="2669610"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可解性定理</a:t>
              </a:r>
              <a:r>
                <a:rPr lang="ja-JP" altLang="en-US" sz="1800" b="1" dirty="0">
                  <a:solidFill>
                    <a:schemeClr val="bg1"/>
                  </a:solidFill>
                </a:rPr>
                <a:t>（可解群）</a:t>
              </a:r>
              <a:endParaRPr lang="en-US" altLang="ja-JP" sz="2000" b="1" dirty="0">
                <a:solidFill>
                  <a:schemeClr val="bg1"/>
                </a:solidFill>
              </a:endParaRPr>
            </a:p>
          </p:txBody>
        </p:sp>
        <p:sp>
          <p:nvSpPr>
            <p:cNvPr id="59" name="テキスト ボックス 58">
              <a:extLst>
                <a:ext uri="{FF2B5EF4-FFF2-40B4-BE49-F238E27FC236}">
                  <a16:creationId xmlns:a16="http://schemas.microsoft.com/office/drawing/2014/main" id="{DA0D6E19-B4FC-4E1C-B8E6-9C7D7360577B}"/>
                </a:ext>
              </a:extLst>
            </p:cNvPr>
            <p:cNvSpPr txBox="1"/>
            <p:nvPr/>
          </p:nvSpPr>
          <p:spPr>
            <a:xfrm>
              <a:off x="7915986" y="3528137"/>
              <a:ext cx="996859" cy="307841"/>
            </a:xfrm>
            <a:prstGeom prst="rect">
              <a:avLst/>
            </a:prstGeom>
            <a:noFill/>
          </p:spPr>
          <p:txBody>
            <a:bodyPr wrap="square" lIns="0" tIns="0" rIns="0" bIns="0" rtlCol="0">
              <a:spAutoFit/>
            </a:bodyPr>
            <a:lstStyle/>
            <a:p>
              <a:pPr algn="ctr"/>
              <a:r>
                <a:rPr lang="en-US" altLang="ja-JP" sz="2000" dirty="0">
                  <a:solidFill>
                    <a:srgbClr val="FF0000"/>
                  </a:solidFill>
                </a:rPr>
                <a:t>GOAL</a:t>
              </a:r>
              <a:endParaRPr kumimoji="1" lang="en-US" altLang="ja-JP" sz="2000" dirty="0">
                <a:solidFill>
                  <a:srgbClr val="FF0000"/>
                </a:solidFill>
              </a:endParaRPr>
            </a:p>
          </p:txBody>
        </p:sp>
        <p:pic>
          <p:nvPicPr>
            <p:cNvPr id="60" name="グラフィックス 59" descr="フラグ">
              <a:extLst>
                <a:ext uri="{FF2B5EF4-FFF2-40B4-BE49-F238E27FC236}">
                  <a16:creationId xmlns:a16="http://schemas.microsoft.com/office/drawing/2014/main" id="{4CBFCA4D-7107-46CA-8D1E-A50EFA773D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492" y="3409278"/>
              <a:ext cx="505706" cy="505706"/>
            </a:xfrm>
            <a:prstGeom prst="rect">
              <a:avLst/>
            </a:prstGeom>
          </p:spPr>
        </p:pic>
        <p:cxnSp>
          <p:nvCxnSpPr>
            <p:cNvPr id="61" name="直線矢印コネクタ 60">
              <a:extLst>
                <a:ext uri="{FF2B5EF4-FFF2-40B4-BE49-F238E27FC236}">
                  <a16:creationId xmlns:a16="http://schemas.microsoft.com/office/drawing/2014/main" id="{441BB60E-49A3-4AF5-BFC8-900DD1A95E21}"/>
                </a:ext>
              </a:extLst>
            </p:cNvPr>
            <p:cNvCxnSpPr>
              <a:cxnSpLocks/>
              <a:stCxn id="40" idx="3"/>
              <a:endCxn id="41" idx="1"/>
            </p:cNvCxnSpPr>
            <p:nvPr/>
          </p:nvCxnSpPr>
          <p:spPr>
            <a:xfrm>
              <a:off x="4144403" y="1371322"/>
              <a:ext cx="8156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コンテンツ プレースホルダー 1">
              <a:extLst>
                <a:ext uri="{FF2B5EF4-FFF2-40B4-BE49-F238E27FC236}">
                  <a16:creationId xmlns:a16="http://schemas.microsoft.com/office/drawing/2014/main" id="{FBD53A26-4A03-47DF-81E7-0B49972F1577}"/>
                </a:ext>
              </a:extLst>
            </p:cNvPr>
            <p:cNvSpPr txBox="1">
              <a:spLocks/>
            </p:cNvSpPr>
            <p:nvPr/>
          </p:nvSpPr>
          <p:spPr>
            <a:xfrm>
              <a:off x="3042524" y="3946978"/>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単位群と可解性</a:t>
              </a:r>
              <a:endParaRPr lang="en-US" altLang="ja-JP" sz="2000" b="1" dirty="0">
                <a:solidFill>
                  <a:schemeClr val="bg1"/>
                </a:solidFill>
              </a:endParaRPr>
            </a:p>
          </p:txBody>
        </p:sp>
        <p:cxnSp>
          <p:nvCxnSpPr>
            <p:cNvPr id="92" name="コネクタ: カギ線 91">
              <a:extLst>
                <a:ext uri="{FF2B5EF4-FFF2-40B4-BE49-F238E27FC236}">
                  <a16:creationId xmlns:a16="http://schemas.microsoft.com/office/drawing/2014/main" id="{A16B60EC-B808-4BFD-B327-127081034083}"/>
                </a:ext>
              </a:extLst>
            </p:cNvPr>
            <p:cNvCxnSpPr>
              <a:cxnSpLocks/>
              <a:stCxn id="55" idx="3"/>
              <a:endCxn id="58" idx="0"/>
            </p:cNvCxnSpPr>
            <p:nvPr/>
          </p:nvCxnSpPr>
          <p:spPr>
            <a:xfrm>
              <a:off x="5105690" y="3298301"/>
              <a:ext cx="2039018" cy="6486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E4ABB26C-726A-412C-8C35-8367F2D4183B}"/>
                </a:ext>
              </a:extLst>
            </p:cNvPr>
            <p:cNvSpPr/>
            <p:nvPr/>
          </p:nvSpPr>
          <p:spPr>
            <a:xfrm>
              <a:off x="2771718" y="2284914"/>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コネクタ: カギ線 93">
              <a:extLst>
                <a:ext uri="{FF2B5EF4-FFF2-40B4-BE49-F238E27FC236}">
                  <a16:creationId xmlns:a16="http://schemas.microsoft.com/office/drawing/2014/main" id="{3F87E039-83F4-4F29-972A-53FEC5F27CFE}"/>
                </a:ext>
              </a:extLst>
            </p:cNvPr>
            <p:cNvCxnSpPr>
              <a:cxnSpLocks/>
              <a:stCxn id="56" idx="5"/>
              <a:endCxn id="55" idx="0"/>
            </p:cNvCxnSpPr>
            <p:nvPr/>
          </p:nvCxnSpPr>
          <p:spPr>
            <a:xfrm rot="5400000">
              <a:off x="5172318" y="470744"/>
              <a:ext cx="1534998" cy="3731420"/>
            </a:xfrm>
            <a:prstGeom prst="bentConnector3">
              <a:avLst>
                <a:gd name="adj1" fmla="val 73142"/>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83DC0F0A-5891-4EA7-95BC-46CD7CEE0BF1}"/>
                </a:ext>
              </a:extLst>
            </p:cNvPr>
            <p:cNvCxnSpPr>
              <a:cxnSpLocks/>
              <a:stCxn id="93" idx="4"/>
              <a:endCxn id="63" idx="0"/>
            </p:cNvCxnSpPr>
            <p:nvPr/>
          </p:nvCxnSpPr>
          <p:spPr>
            <a:xfrm rot="16200000" flipH="1">
              <a:off x="2203509" y="2936112"/>
              <a:ext cx="1595265" cy="393062"/>
            </a:xfrm>
            <a:prstGeom prst="bentConnector3">
              <a:avLst>
                <a:gd name="adj1" fmla="val 83616"/>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カギ線 97">
              <a:extLst>
                <a:ext uri="{FF2B5EF4-FFF2-40B4-BE49-F238E27FC236}">
                  <a16:creationId xmlns:a16="http://schemas.microsoft.com/office/drawing/2014/main" id="{A529ED4E-0E8B-45D0-9ED9-080379D33638}"/>
                </a:ext>
              </a:extLst>
            </p:cNvPr>
            <p:cNvCxnSpPr>
              <a:cxnSpLocks/>
              <a:stCxn id="42" idx="1"/>
              <a:endCxn id="57" idx="7"/>
            </p:cNvCxnSpPr>
            <p:nvPr/>
          </p:nvCxnSpPr>
          <p:spPr>
            <a:xfrm rot="10800000" flipV="1">
              <a:off x="2112660" y="2152655"/>
              <a:ext cx="362455" cy="64876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EA54916-2B3B-48FD-BE9C-9936FC18E61B}"/>
                </a:ext>
              </a:extLst>
            </p:cNvPr>
            <p:cNvCxnSpPr>
              <a:cxnSpLocks/>
              <a:stCxn id="71" idx="3"/>
              <a:endCxn id="58" idx="1"/>
            </p:cNvCxnSpPr>
            <p:nvPr/>
          </p:nvCxnSpPr>
          <p:spPr>
            <a:xfrm flipV="1">
              <a:off x="5105691" y="4141325"/>
              <a:ext cx="70421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02D257B6-B3DA-4A50-8708-DDBBA31CDD7C}"/>
                </a:ext>
              </a:extLst>
            </p:cNvPr>
            <p:cNvSpPr txBox="1"/>
            <p:nvPr/>
          </p:nvSpPr>
          <p:spPr>
            <a:xfrm>
              <a:off x="7815161"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102" name="テキスト ボックス 101">
              <a:extLst>
                <a:ext uri="{FF2B5EF4-FFF2-40B4-BE49-F238E27FC236}">
                  <a16:creationId xmlns:a16="http://schemas.microsoft.com/office/drawing/2014/main" id="{6CA1A95C-0BCA-4DB6-B58F-819DBCAAAC38}"/>
                </a:ext>
              </a:extLst>
            </p:cNvPr>
            <p:cNvSpPr txBox="1"/>
            <p:nvPr/>
          </p:nvSpPr>
          <p:spPr>
            <a:xfrm>
              <a:off x="2804610"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pic>
          <p:nvPicPr>
            <p:cNvPr id="90" name="グラフィックス 89" descr="登山">
              <a:extLst>
                <a:ext uri="{FF2B5EF4-FFF2-40B4-BE49-F238E27FC236}">
                  <a16:creationId xmlns:a16="http://schemas.microsoft.com/office/drawing/2014/main" id="{1FD9D6B6-D12F-4430-82A1-930265011B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2023044" y="706307"/>
              <a:ext cx="473257" cy="473257"/>
            </a:xfrm>
            <a:prstGeom prst="rect">
              <a:avLst/>
            </a:prstGeom>
          </p:spPr>
        </p:pic>
        <p:sp>
          <p:nvSpPr>
            <p:cNvPr id="104" name="テキスト ボックス 103">
              <a:extLst>
                <a:ext uri="{FF2B5EF4-FFF2-40B4-BE49-F238E27FC236}">
                  <a16:creationId xmlns:a16="http://schemas.microsoft.com/office/drawing/2014/main" id="{A6F1AA0E-5323-4B7E-9112-27F2856982A6}"/>
                </a:ext>
              </a:extLst>
            </p:cNvPr>
            <p:cNvSpPr txBox="1"/>
            <p:nvPr/>
          </p:nvSpPr>
          <p:spPr>
            <a:xfrm>
              <a:off x="1115800" y="711458"/>
              <a:ext cx="996859" cy="307841"/>
            </a:xfrm>
            <a:prstGeom prst="rect">
              <a:avLst/>
            </a:prstGeom>
            <a:noFill/>
          </p:spPr>
          <p:txBody>
            <a:bodyPr wrap="square" lIns="0" tIns="0" rIns="0" bIns="0" rtlCol="0">
              <a:spAutoFit/>
            </a:bodyPr>
            <a:lstStyle/>
            <a:p>
              <a:pPr algn="ctr"/>
              <a:r>
                <a:rPr lang="en-US" altLang="ja-JP" sz="2000" dirty="0">
                  <a:solidFill>
                    <a:srgbClr val="FF0000"/>
                  </a:solidFill>
                </a:rPr>
                <a:t>START</a:t>
              </a:r>
              <a:endParaRPr kumimoji="1" lang="en-US" altLang="ja-JP" sz="2000" dirty="0">
                <a:solidFill>
                  <a:srgbClr val="FF0000"/>
                </a:solidFill>
              </a:endParaRPr>
            </a:p>
          </p:txBody>
        </p:sp>
        <p:cxnSp>
          <p:nvCxnSpPr>
            <p:cNvPr id="62" name="直線矢印コネクタ 61">
              <a:extLst>
                <a:ext uri="{FF2B5EF4-FFF2-40B4-BE49-F238E27FC236}">
                  <a16:creationId xmlns:a16="http://schemas.microsoft.com/office/drawing/2014/main" id="{272C2CA5-1CD5-4AD4-9C18-4C013D20E419}"/>
                </a:ext>
              </a:extLst>
            </p:cNvPr>
            <p:cNvCxnSpPr>
              <a:cxnSpLocks/>
              <a:stCxn id="52" idx="3"/>
              <a:endCxn id="71" idx="1"/>
            </p:cNvCxnSpPr>
            <p:nvPr/>
          </p:nvCxnSpPr>
          <p:spPr>
            <a:xfrm>
              <a:off x="1901163" y="4141326"/>
              <a:ext cx="1141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楕円 62">
              <a:extLst>
                <a:ext uri="{FF2B5EF4-FFF2-40B4-BE49-F238E27FC236}">
                  <a16:creationId xmlns:a16="http://schemas.microsoft.com/office/drawing/2014/main" id="{CBDE2613-7AC9-4F71-B7E3-EFDB968AC327}"/>
                </a:ext>
              </a:extLst>
            </p:cNvPr>
            <p:cNvSpPr/>
            <p:nvPr/>
          </p:nvSpPr>
          <p:spPr>
            <a:xfrm>
              <a:off x="3174812" y="393027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コネクタ: カギ線 63">
              <a:extLst>
                <a:ext uri="{FF2B5EF4-FFF2-40B4-BE49-F238E27FC236}">
                  <a16:creationId xmlns:a16="http://schemas.microsoft.com/office/drawing/2014/main" id="{D9D00BFD-29DC-40FC-9869-ADBEF0511804}"/>
                </a:ext>
              </a:extLst>
            </p:cNvPr>
            <p:cNvCxnSpPr>
              <a:cxnSpLocks/>
              <a:stCxn id="52" idx="3"/>
              <a:endCxn id="55" idx="1"/>
            </p:cNvCxnSpPr>
            <p:nvPr/>
          </p:nvCxnSpPr>
          <p:spPr>
            <a:xfrm flipV="1">
              <a:off x="1901163" y="3298301"/>
              <a:ext cx="1141360" cy="84302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850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kumimoji="1" lang="ja-JP" altLang="en-US" dirty="0"/>
              <a:t>方程式の解と係数</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18</a:t>
            </a:fld>
            <a:endParaRPr lang="ja-JP" altLang="en-US"/>
          </a:p>
        </p:txBody>
      </p:sp>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487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316CD780-87BF-44DA-9993-8F48EC259EF5}"/>
                  </a:ext>
                </a:extLst>
              </p:cNvPr>
              <p:cNvSpPr txBox="1">
                <a:spLocks/>
              </p:cNvSpPr>
              <p:nvPr/>
            </p:nvSpPr>
            <p:spPr>
              <a:xfrm>
                <a:off x="-39468" y="858009"/>
                <a:ext cx="9144000" cy="238219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t>4</a:t>
                </a:r>
                <a:r>
                  <a:rPr lang="ja-JP" altLang="en-US" sz="2400" dirty="0"/>
                  <a:t>次以下の方程式の解（根）は、係数の四則演算＋開平演算によって一意に表現可能（解の公式の存在）</a:t>
                </a:r>
                <a:endParaRPr lang="en-US" altLang="ja-JP" sz="2400" dirty="0"/>
              </a:p>
              <a:p>
                <a:r>
                  <a:rPr lang="en-US" altLang="ja-JP" sz="2400" dirty="0"/>
                  <a:t>2</a:t>
                </a:r>
                <a:r>
                  <a:rPr lang="ja-JP" altLang="en-US" sz="2400" dirty="0"/>
                  <a:t>次方程式の係数は有理数体</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に属するが、解は有理数体</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に属さない。</a:t>
                </a:r>
                <a:endParaRPr lang="en-US" altLang="ja-JP" sz="2400" dirty="0"/>
              </a:p>
              <a:p>
                <a:pPr lvl="1"/>
                <a:r>
                  <a:rPr lang="ja-JP" altLang="en-US" sz="2000" dirty="0"/>
                  <a:t>体：四則演算が定義されている数の集合</a:t>
                </a:r>
                <a:r>
                  <a:rPr lang="en-US" altLang="ja-JP" sz="2000" dirty="0"/>
                  <a:t>(</a:t>
                </a:r>
                <a:r>
                  <a:rPr lang="ja-JP" altLang="en-US" sz="2000" dirty="0" err="1"/>
                  <a:t>のような</a:t>
                </a:r>
                <a:r>
                  <a:rPr lang="ja-JP" altLang="en-US" sz="2000" dirty="0"/>
                  <a:t>ものだと考えましょう</a:t>
                </a:r>
                <a:r>
                  <a:rPr lang="en-US" altLang="ja-JP" sz="2000" dirty="0"/>
                  <a:t>)</a:t>
                </a:r>
              </a:p>
              <a:p>
                <a:pPr lvl="1"/>
                <a:r>
                  <a:rPr lang="ja-JP" altLang="en-US" sz="2000" dirty="0"/>
                  <a:t>「体に閉じる」：要素の四則演算結果がその体に属すること</a:t>
                </a:r>
                <a:endParaRPr lang="en-US" altLang="ja-JP" sz="2000" dirty="0"/>
              </a:p>
            </p:txBody>
          </p:sp>
        </mc:Choice>
        <mc:Fallback xmlns="">
          <p:sp>
            <p:nvSpPr>
              <p:cNvPr id="10" name="コンテンツ プレースホルダー 2">
                <a:extLst>
                  <a:ext uri="{FF2B5EF4-FFF2-40B4-BE49-F238E27FC236}">
                    <a16:creationId xmlns:a16="http://schemas.microsoft.com/office/drawing/2014/main" id="{316CD780-87BF-44DA-9993-8F48EC259EF5}"/>
                  </a:ext>
                </a:extLst>
              </p:cNvPr>
              <p:cNvSpPr txBox="1">
                <a:spLocks noRot="1" noChangeAspect="1" noMove="1" noResize="1" noEditPoints="1" noAdjustHandles="1" noChangeArrowheads="1" noChangeShapeType="1" noTextEdit="1"/>
              </p:cNvSpPr>
              <p:nvPr/>
            </p:nvSpPr>
            <p:spPr>
              <a:xfrm>
                <a:off x="-39468" y="858009"/>
                <a:ext cx="9144000" cy="2382191"/>
              </a:xfrm>
              <a:prstGeom prst="rect">
                <a:avLst/>
              </a:prstGeom>
              <a:blipFill>
                <a:blip r:embed="rId3"/>
                <a:stretch>
                  <a:fillRect l="-933" t="-2302" b="-3325"/>
                </a:stretch>
              </a:blipFill>
            </p:spPr>
            <p:txBody>
              <a:bodyPr/>
              <a:lstStyle/>
              <a:p>
                <a:r>
                  <a:rPr lang="ja-JP" altLang="en-US">
                    <a:noFill/>
                  </a:rPr>
                  <a:t> </a:t>
                </a:r>
              </a:p>
            </p:txBody>
          </p:sp>
        </mc:Fallback>
      </mc:AlternateContent>
      <p:sp>
        <p:nvSpPr>
          <p:cNvPr id="11" name="楕円 10">
            <a:extLst>
              <a:ext uri="{FF2B5EF4-FFF2-40B4-BE49-F238E27FC236}">
                <a16:creationId xmlns:a16="http://schemas.microsoft.com/office/drawing/2014/main" id="{5D5065A7-AFB1-4253-946A-56A23C95A847}"/>
              </a:ext>
            </a:extLst>
          </p:cNvPr>
          <p:cNvSpPr/>
          <p:nvPr/>
        </p:nvSpPr>
        <p:spPr>
          <a:xfrm>
            <a:off x="3687514" y="4302019"/>
            <a:ext cx="1231852" cy="888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140588C-E00C-4067-84A0-3FC602B9BF46}"/>
                  </a:ext>
                </a:extLst>
              </p:cNvPr>
              <p:cNvSpPr txBox="1"/>
              <p:nvPr/>
            </p:nvSpPr>
            <p:spPr>
              <a:xfrm>
                <a:off x="3668709" y="3517130"/>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14" name="テキスト ボックス 13">
                <a:extLst>
                  <a:ext uri="{FF2B5EF4-FFF2-40B4-BE49-F238E27FC236}">
                    <a16:creationId xmlns:a16="http://schemas.microsoft.com/office/drawing/2014/main" id="{C140588C-E00C-4067-84A0-3FC602B9BF46}"/>
                  </a:ext>
                </a:extLst>
              </p:cNvPr>
              <p:cNvSpPr txBox="1">
                <a:spLocks noRot="1" noChangeAspect="1" noMove="1" noResize="1" noEditPoints="1" noAdjustHandles="1" noChangeArrowheads="1" noChangeShapeType="1" noTextEdit="1"/>
              </p:cNvSpPr>
              <p:nvPr/>
            </p:nvSpPr>
            <p:spPr>
              <a:xfrm>
                <a:off x="3668709" y="3517130"/>
                <a:ext cx="1240621" cy="400110"/>
              </a:xfrm>
              <a:prstGeom prst="rect">
                <a:avLst/>
              </a:prstGeom>
              <a:blipFill>
                <a:blip r:embed="rId4"/>
                <a:stretch>
                  <a:fillRect l="-3448" t="-10606" b="-24242"/>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0E09B914-97A3-4686-86D0-0E84CB27A964}"/>
              </a:ext>
            </a:extLst>
          </p:cNvPr>
          <p:cNvSpPr txBox="1"/>
          <p:nvPr/>
        </p:nvSpPr>
        <p:spPr>
          <a:xfrm>
            <a:off x="1822585" y="5395478"/>
            <a:ext cx="4961708" cy="400110"/>
          </a:xfrm>
          <a:prstGeom prst="rect">
            <a:avLst/>
          </a:prstGeom>
          <a:solidFill>
            <a:schemeClr val="bg1">
              <a:lumMod val="50000"/>
            </a:schemeClr>
          </a:solidFill>
        </p:spPr>
        <p:txBody>
          <a:bodyPr wrap="square" rtlCol="0">
            <a:spAutoFit/>
          </a:bodyPr>
          <a:lstStyle/>
          <a:p>
            <a:pPr algn="ctr"/>
            <a:r>
              <a:rPr lang="ja-JP" altLang="en-US" sz="2000" dirty="0">
                <a:solidFill>
                  <a:schemeClr val="bg1"/>
                </a:solidFill>
              </a:rPr>
              <a:t>解は有理数の範囲では存在しない＝解けない</a:t>
            </a:r>
            <a:endParaRPr kumimoji="1" lang="ja-JP" altLang="en-US" sz="2000" dirty="0">
              <a:solidFill>
                <a:schemeClr val="bg1"/>
              </a:solidFill>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822C9E12-64D3-466D-8242-9CE38AD4841D}"/>
                  </a:ext>
                </a:extLst>
              </p:cNvPr>
              <p:cNvSpPr/>
              <p:nvPr/>
            </p:nvSpPr>
            <p:spPr>
              <a:xfrm>
                <a:off x="3569912" y="3849167"/>
                <a:ext cx="1438214" cy="369332"/>
              </a:xfrm>
              <a:prstGeom prst="rect">
                <a:avLst/>
              </a:prstGeom>
            </p:spPr>
            <p:txBody>
              <a:bodyPr wrap="none">
                <a:spAutoFit/>
              </a:bodyPr>
              <a:lstStyle/>
              <a:p>
                <a:r>
                  <a:rPr lang="en-US" altLang="ja-JP" dirty="0"/>
                  <a:t>(</a:t>
                </a:r>
                <a:r>
                  <a:rPr lang="ja-JP" altLang="en-US" dirty="0"/>
                  <a:t>有理数体</a:t>
                </a:r>
                <a14:m>
                  <m:oMath xmlns:m="http://schemas.openxmlformats.org/officeDocument/2006/math">
                    <m:r>
                      <a:rPr lang="en-US" altLang="ja-JP" i="1">
                        <a:latin typeface="Cambria Math" panose="02040503050406030204" pitchFamily="18" charset="0"/>
                        <a:ea typeface="Cambria Math" panose="02040503050406030204" pitchFamily="18" charset="0"/>
                      </a:rPr>
                      <m:t>ℚ</m:t>
                    </m:r>
                  </m:oMath>
                </a14:m>
                <a:r>
                  <a:rPr lang="en-US" altLang="ja-JP" dirty="0"/>
                  <a:t>)</a:t>
                </a:r>
                <a:endParaRPr lang="ja-JP" altLang="en-US" dirty="0"/>
              </a:p>
            </p:txBody>
          </p:sp>
        </mc:Choice>
        <mc:Fallback xmlns="">
          <p:sp>
            <p:nvSpPr>
              <p:cNvPr id="6" name="正方形/長方形 5">
                <a:extLst>
                  <a:ext uri="{FF2B5EF4-FFF2-40B4-BE49-F238E27FC236}">
                    <a16:creationId xmlns:a16="http://schemas.microsoft.com/office/drawing/2014/main" id="{822C9E12-64D3-466D-8242-9CE38AD4841D}"/>
                  </a:ext>
                </a:extLst>
              </p:cNvPr>
              <p:cNvSpPr>
                <a:spLocks noRot="1" noChangeAspect="1" noMove="1" noResize="1" noEditPoints="1" noAdjustHandles="1" noChangeArrowheads="1" noChangeShapeType="1" noTextEdit="1"/>
              </p:cNvSpPr>
              <p:nvPr/>
            </p:nvSpPr>
            <p:spPr>
              <a:xfrm>
                <a:off x="3569912" y="3849167"/>
                <a:ext cx="1438214" cy="369332"/>
              </a:xfrm>
              <a:prstGeom prst="rect">
                <a:avLst/>
              </a:prstGeom>
              <a:blipFill>
                <a:blip r:embed="rId5"/>
                <a:stretch>
                  <a:fillRect l="-3814" t="-8197" r="-3814" b="-2623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3B456AF-C624-4659-9899-5C071BB86CFD}"/>
              </a:ext>
            </a:extLst>
          </p:cNvPr>
          <p:cNvSpPr txBox="1"/>
          <p:nvPr/>
        </p:nvSpPr>
        <p:spPr>
          <a:xfrm>
            <a:off x="3935995" y="4545981"/>
            <a:ext cx="734889" cy="400110"/>
          </a:xfrm>
          <a:prstGeom prst="rect">
            <a:avLst/>
          </a:prstGeom>
          <a:noFill/>
        </p:spPr>
        <p:txBody>
          <a:bodyPr wrap="square" rtlCol="0">
            <a:spAutoFit/>
          </a:bodyPr>
          <a:lstStyle/>
          <a:p>
            <a:pPr algn="ctr"/>
            <a:r>
              <a:rPr kumimoji="1" lang="ja-JP" altLang="en-US" sz="2000" dirty="0"/>
              <a:t>係数</a:t>
            </a:r>
          </a:p>
        </p:txBody>
      </p:sp>
      <p:sp>
        <p:nvSpPr>
          <p:cNvPr id="24" name="テキスト ボックス 23">
            <a:extLst>
              <a:ext uri="{FF2B5EF4-FFF2-40B4-BE49-F238E27FC236}">
                <a16:creationId xmlns:a16="http://schemas.microsoft.com/office/drawing/2014/main" id="{6C907A6D-DCEC-4857-92E3-3215A51B3AB7}"/>
              </a:ext>
            </a:extLst>
          </p:cNvPr>
          <p:cNvSpPr txBox="1"/>
          <p:nvPr/>
        </p:nvSpPr>
        <p:spPr>
          <a:xfrm>
            <a:off x="5008126" y="4545981"/>
            <a:ext cx="734889" cy="400110"/>
          </a:xfrm>
          <a:prstGeom prst="rect">
            <a:avLst/>
          </a:prstGeom>
          <a:noFill/>
        </p:spPr>
        <p:txBody>
          <a:bodyPr wrap="square" rtlCol="0">
            <a:spAutoFit/>
          </a:bodyPr>
          <a:lstStyle/>
          <a:p>
            <a:pPr algn="ctr"/>
            <a:r>
              <a:rPr kumimoji="1" lang="ja-JP" altLang="en-US" sz="2000" dirty="0"/>
              <a:t>解</a:t>
            </a:r>
          </a:p>
        </p:txBody>
      </p:sp>
      <mc:AlternateContent xmlns:mc="http://schemas.openxmlformats.org/markup-compatibility/2006" xmlns:a14="http://schemas.microsoft.com/office/drawing/2010/main">
        <mc:Choice Requires="a14">
          <p:sp>
            <p:nvSpPr>
              <p:cNvPr id="25" name="吹き出し: 角を丸めた四角形 24">
                <a:extLst>
                  <a:ext uri="{FF2B5EF4-FFF2-40B4-BE49-F238E27FC236}">
                    <a16:creationId xmlns:a16="http://schemas.microsoft.com/office/drawing/2014/main" id="{AFF04195-A2D3-4F12-A878-DB5315AD7B11}"/>
                  </a:ext>
                </a:extLst>
              </p:cNvPr>
              <p:cNvSpPr/>
              <p:nvPr/>
            </p:nvSpPr>
            <p:spPr>
              <a:xfrm>
                <a:off x="5743015" y="3808854"/>
                <a:ext cx="2066191" cy="409645"/>
              </a:xfrm>
              <a:prstGeom prst="wedgeRoundRectCallout">
                <a:avLst>
                  <a:gd name="adj1" fmla="val -53412"/>
                  <a:gd name="adj2" fmla="val 124143"/>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ja-JP" altLang="en-US" i="1">
                            <a:latin typeface="Cambria Math" panose="02040503050406030204" pitchFamily="18" charset="0"/>
                            <a:ea typeface="Cambria Math" panose="02040503050406030204" pitchFamily="18" charset="0"/>
                          </a:rPr>
                          <m:t>判別式</m:t>
                        </m:r>
                      </m:e>
                    </m:rad>
                    <m:r>
                      <a:rPr lang="en-US" altLang="ja-JP" i="1">
                        <a:latin typeface="Cambria Math" panose="02040503050406030204" pitchFamily="18" charset="0"/>
                        <a:ea typeface="Cambria Math" panose="02040503050406030204" pitchFamily="18" charset="0"/>
                      </a:rPr>
                      <m:t>)</m:t>
                    </m:r>
                  </m:oMath>
                </a14:m>
                <a:r>
                  <a:rPr lang="ja-JP" altLang="en-US" dirty="0"/>
                  <a:t>を含む</a:t>
                </a:r>
              </a:p>
            </p:txBody>
          </p:sp>
        </mc:Choice>
        <mc:Fallback xmlns="">
          <p:sp>
            <p:nvSpPr>
              <p:cNvPr id="25" name="吹き出し: 角を丸めた四角形 24">
                <a:extLst>
                  <a:ext uri="{FF2B5EF4-FFF2-40B4-BE49-F238E27FC236}">
                    <a16:creationId xmlns:a16="http://schemas.microsoft.com/office/drawing/2014/main" id="{AFF04195-A2D3-4F12-A878-DB5315AD7B11}"/>
                  </a:ext>
                </a:extLst>
              </p:cNvPr>
              <p:cNvSpPr>
                <a:spLocks noRot="1" noChangeAspect="1" noMove="1" noResize="1" noEditPoints="1" noAdjustHandles="1" noChangeArrowheads="1" noChangeShapeType="1" noTextEdit="1"/>
              </p:cNvSpPr>
              <p:nvPr/>
            </p:nvSpPr>
            <p:spPr>
              <a:xfrm>
                <a:off x="5743015" y="3808854"/>
                <a:ext cx="2066191" cy="409645"/>
              </a:xfrm>
              <a:prstGeom prst="wedgeRoundRectCallout">
                <a:avLst>
                  <a:gd name="adj1" fmla="val -53412"/>
                  <a:gd name="adj2" fmla="val 124143"/>
                  <a:gd name="adj3" fmla="val 16667"/>
                </a:avLst>
              </a:prstGeom>
              <a:blipFill>
                <a:blip r:embed="rId6"/>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101279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kumimoji="1" lang="ja-JP" altLang="en-US" dirty="0"/>
              <a:t>方程式が解けることと体の関係</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19</a:t>
            </a:fld>
            <a:endParaRPr lang="ja-JP" altLang="en-US"/>
          </a:p>
        </p:txBody>
      </p:sp>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487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316CD780-87BF-44DA-9993-8F48EC259EF5}"/>
                  </a:ext>
                </a:extLst>
              </p:cNvPr>
              <p:cNvSpPr txBox="1">
                <a:spLocks/>
              </p:cNvSpPr>
              <p:nvPr/>
            </p:nvSpPr>
            <p:spPr>
              <a:xfrm>
                <a:off x="-39468" y="858009"/>
                <a:ext cx="9144000" cy="217604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solidFill>
                      <a:schemeClr val="tx1"/>
                    </a:solidFill>
                  </a:rPr>
                  <a:t>2</a:t>
                </a:r>
                <a:r>
                  <a:rPr lang="ja-JP" altLang="en-US" sz="2400" dirty="0">
                    <a:solidFill>
                      <a:schemeClr val="tx1"/>
                    </a:solidFill>
                  </a:rPr>
                  <a:t>次方程式の解は、</a:t>
                </a:r>
                <a:r>
                  <a:rPr lang="ja-JP" altLang="en-US" sz="2400" dirty="0"/>
                  <a:t>拡大体</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r>
                      <a:rPr lang="en-US" altLang="ja-JP" sz="2400" i="1">
                        <a:latin typeface="Cambria Math" panose="02040503050406030204" pitchFamily="18" charset="0"/>
                        <a:ea typeface="Cambria Math" panose="02040503050406030204" pitchFamily="18" charset="0"/>
                      </a:rPr>
                      <m:t>(</m:t>
                    </m:r>
                    <m:rad>
                      <m:radPr>
                        <m:degHide m:val="on"/>
                        <m:ctrlPr>
                          <a:rPr lang="en-US" altLang="ja-JP" sz="2400" i="1">
                            <a:latin typeface="Cambria Math" panose="02040503050406030204" pitchFamily="18" charset="0"/>
                            <a:ea typeface="Cambria Math" panose="02040503050406030204" pitchFamily="18" charset="0"/>
                          </a:rPr>
                        </m:ctrlPr>
                      </m:radPr>
                      <m:deg/>
                      <m:e>
                        <m:r>
                          <a:rPr lang="ja-JP" altLang="en-US" sz="2400" i="1">
                            <a:latin typeface="Cambria Math" panose="02040503050406030204" pitchFamily="18" charset="0"/>
                            <a:ea typeface="Cambria Math" panose="02040503050406030204" pitchFamily="18" charset="0"/>
                          </a:rPr>
                          <m:t>判別式</m:t>
                        </m:r>
                      </m:e>
                    </m:rad>
                    <m:r>
                      <a:rPr lang="en-US" altLang="ja-JP" sz="2400" i="1">
                        <a:latin typeface="Cambria Math" panose="02040503050406030204" pitchFamily="18" charset="0"/>
                        <a:ea typeface="Cambria Math" panose="02040503050406030204" pitchFamily="18" charset="0"/>
                      </a:rPr>
                      <m:t>)</m:t>
                    </m:r>
                  </m:oMath>
                </a14:m>
                <a:r>
                  <a:rPr lang="ja-JP" altLang="en-US" sz="2400" dirty="0">
                    <a:solidFill>
                      <a:schemeClr val="tx1"/>
                    </a:solidFill>
                  </a:rPr>
                  <a:t>に必ず属する。</a:t>
                </a:r>
                <a:endParaRPr lang="en-US" altLang="ja-JP" sz="2400" dirty="0">
                  <a:solidFill>
                    <a:schemeClr val="tx1"/>
                  </a:solidFill>
                </a:endParaRPr>
              </a:p>
              <a:p>
                <a:pPr marL="792000" lvl="1"/>
                <a:r>
                  <a:rPr lang="ja-JP" altLang="en-US" sz="2000" dirty="0">
                    <a:solidFill>
                      <a:schemeClr val="tx1"/>
                    </a:solidFill>
                  </a:rPr>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solidFill>
                      <a:schemeClr val="tx1"/>
                    </a:solidFill>
                  </a:rPr>
                  <a:t>に</a:t>
                </a:r>
                <a14:m>
                  <m:oMath xmlns:m="http://schemas.openxmlformats.org/officeDocument/2006/math">
                    <m:rad>
                      <m:radPr>
                        <m:degHide m:val="on"/>
                        <m:ctrlPr>
                          <a:rPr lang="en-US" altLang="ja-JP" sz="2000" i="1">
                            <a:latin typeface="Cambria Math" panose="02040503050406030204" pitchFamily="18" charset="0"/>
                            <a:ea typeface="Cambria Math" panose="02040503050406030204" pitchFamily="18" charset="0"/>
                          </a:rPr>
                        </m:ctrlPr>
                      </m:radPr>
                      <m:deg/>
                      <m:e>
                        <m:r>
                          <a:rPr lang="ja-JP" altLang="en-US" sz="2000" i="1">
                            <a:latin typeface="Cambria Math" panose="02040503050406030204" pitchFamily="18" charset="0"/>
                            <a:ea typeface="Cambria Math" panose="02040503050406030204" pitchFamily="18" charset="0"/>
                          </a:rPr>
                          <m:t>判別式</m:t>
                        </m:r>
                      </m:e>
                    </m:rad>
                  </m:oMath>
                </a14:m>
                <a:r>
                  <a:rPr lang="ja-JP" altLang="en-US" sz="2000" dirty="0">
                    <a:solidFill>
                      <a:schemeClr val="tx1"/>
                    </a:solidFill>
                  </a:rPr>
                  <a:t>を添加すると、</a:t>
                </a:r>
                <a:r>
                  <a:rPr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i="1">
                        <a:latin typeface="Cambria Math" panose="02040503050406030204" pitchFamily="18" charset="0"/>
                        <a:ea typeface="Cambria Math" panose="02040503050406030204" pitchFamily="18" charset="0"/>
                      </a:rPr>
                      <m:t>(</m:t>
                    </m:r>
                    <m:rad>
                      <m:radPr>
                        <m:degHide m:val="on"/>
                        <m:ctrlPr>
                          <a:rPr lang="en-US" altLang="ja-JP" sz="2000" i="1">
                            <a:latin typeface="Cambria Math" panose="02040503050406030204" pitchFamily="18" charset="0"/>
                            <a:ea typeface="Cambria Math" panose="02040503050406030204" pitchFamily="18" charset="0"/>
                          </a:rPr>
                        </m:ctrlPr>
                      </m:radPr>
                      <m:deg/>
                      <m:e>
                        <m:r>
                          <a:rPr lang="ja-JP" altLang="en-US" sz="2000" i="1">
                            <a:latin typeface="Cambria Math" panose="02040503050406030204" pitchFamily="18" charset="0"/>
                            <a:ea typeface="Cambria Math" panose="02040503050406030204" pitchFamily="18" charset="0"/>
                          </a:rPr>
                          <m:t>判別式</m:t>
                        </m:r>
                      </m:e>
                    </m:rad>
                    <m:r>
                      <a:rPr lang="en-US" altLang="ja-JP" sz="2000" i="1">
                        <a:latin typeface="Cambria Math" panose="02040503050406030204" pitchFamily="18" charset="0"/>
                        <a:ea typeface="Cambria Math" panose="02040503050406030204" pitchFamily="18" charset="0"/>
                      </a:rPr>
                      <m:t>)</m:t>
                    </m:r>
                  </m:oMath>
                </a14:m>
                <a:r>
                  <a:rPr lang="ja-JP" altLang="en-US" sz="2000" dirty="0"/>
                  <a:t>を構成できる</a:t>
                </a:r>
                <a:endParaRPr lang="en-US" altLang="ja-JP" sz="2000" dirty="0">
                  <a:solidFill>
                    <a:schemeClr val="tx1"/>
                  </a:solidFill>
                </a:endParaRPr>
              </a:p>
              <a:p>
                <a:r>
                  <a:rPr lang="ja-JP" altLang="en-US" sz="2400" dirty="0"/>
                  <a:t>多項式の係数体に根を添加すると、その拡大体上で可約となる。</a:t>
                </a:r>
                <a:endParaRPr lang="en-US" altLang="ja-JP" sz="2400" dirty="0"/>
              </a:p>
              <a:p>
                <a:pPr lvl="1"/>
                <a:r>
                  <a:rPr lang="ja-JP" altLang="en-US" sz="2000" dirty="0"/>
                  <a:t>「</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t>上で可約」：多項式が体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t>上で因数分解できること</a:t>
                </a:r>
                <a:endParaRPr lang="en-US" altLang="ja-JP" sz="2000" dirty="0"/>
              </a:p>
              <a:p>
                <a:pPr lvl="1"/>
                <a:r>
                  <a:rPr lang="ja-JP" altLang="en-US" sz="2000" dirty="0"/>
                  <a:t>多項式が因数分解できる⇒その方程式が解けることに繋がる</a:t>
                </a:r>
                <a:endParaRPr lang="en-US" altLang="ja-JP" sz="2000" dirty="0"/>
              </a:p>
            </p:txBody>
          </p:sp>
        </mc:Choice>
        <mc:Fallback xmlns="">
          <p:sp>
            <p:nvSpPr>
              <p:cNvPr id="10" name="コンテンツ プレースホルダー 2">
                <a:extLst>
                  <a:ext uri="{FF2B5EF4-FFF2-40B4-BE49-F238E27FC236}">
                    <a16:creationId xmlns:a16="http://schemas.microsoft.com/office/drawing/2014/main" id="{316CD780-87BF-44DA-9993-8F48EC259EF5}"/>
                  </a:ext>
                </a:extLst>
              </p:cNvPr>
              <p:cNvSpPr txBox="1">
                <a:spLocks noRot="1" noChangeAspect="1" noMove="1" noResize="1" noEditPoints="1" noAdjustHandles="1" noChangeArrowheads="1" noChangeShapeType="1" noTextEdit="1"/>
              </p:cNvSpPr>
              <p:nvPr/>
            </p:nvSpPr>
            <p:spPr>
              <a:xfrm>
                <a:off x="-39468" y="858009"/>
                <a:ext cx="9144000" cy="2176045"/>
              </a:xfrm>
              <a:prstGeom prst="rect">
                <a:avLst/>
              </a:prstGeom>
              <a:blipFill>
                <a:blip r:embed="rId3"/>
                <a:stretch>
                  <a:fillRect l="-933" b="-3641"/>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B385553A-9653-4CC8-87EE-9BF5E585B0D2}"/>
              </a:ext>
            </a:extLst>
          </p:cNvPr>
          <p:cNvSpPr/>
          <p:nvPr/>
        </p:nvSpPr>
        <p:spPr>
          <a:xfrm>
            <a:off x="1637135" y="3663695"/>
            <a:ext cx="1258166" cy="896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2F34C14-BA05-4BA1-9A83-AE11C8A76D8E}"/>
              </a:ext>
            </a:extLst>
          </p:cNvPr>
          <p:cNvSpPr/>
          <p:nvPr/>
        </p:nvSpPr>
        <p:spPr>
          <a:xfrm>
            <a:off x="5506356" y="3633062"/>
            <a:ext cx="196672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FA7631C-0729-49B4-A716-91D86567A55D}"/>
              </a:ext>
            </a:extLst>
          </p:cNvPr>
          <p:cNvSpPr/>
          <p:nvPr/>
        </p:nvSpPr>
        <p:spPr>
          <a:xfrm>
            <a:off x="3308661" y="3927064"/>
            <a:ext cx="1784335"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58CE275-A067-4989-9A02-868D067A0B01}"/>
                  </a:ext>
                </a:extLst>
              </p:cNvPr>
              <p:cNvSpPr txBox="1"/>
              <p:nvPr/>
            </p:nvSpPr>
            <p:spPr>
              <a:xfrm>
                <a:off x="1639666" y="3106537"/>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958CE275-A067-4989-9A02-868D067A0B01}"/>
                  </a:ext>
                </a:extLst>
              </p:cNvPr>
              <p:cNvSpPr txBox="1">
                <a:spLocks noRot="1" noChangeAspect="1" noMove="1" noResize="1" noEditPoints="1" noAdjustHandles="1" noChangeArrowheads="1" noChangeShapeType="1" noTextEdit="1"/>
              </p:cNvSpPr>
              <p:nvPr/>
            </p:nvSpPr>
            <p:spPr>
              <a:xfrm>
                <a:off x="1639666" y="3106537"/>
                <a:ext cx="1240621" cy="400110"/>
              </a:xfrm>
              <a:prstGeom prst="rect">
                <a:avLst/>
              </a:prstGeom>
              <a:blipFill>
                <a:blip r:embed="rId4"/>
                <a:stretch>
                  <a:fillRect l="-2956" t="-10769" b="-2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93676A4-0CCF-4B95-AE92-C2A059568684}"/>
                  </a:ext>
                </a:extLst>
              </p:cNvPr>
              <p:cNvSpPr txBox="1"/>
              <p:nvPr/>
            </p:nvSpPr>
            <p:spPr>
              <a:xfrm>
                <a:off x="3146172" y="4905170"/>
                <a:ext cx="1844666" cy="468141"/>
              </a:xfrm>
              <a:prstGeom prst="rect">
                <a:avLst/>
              </a:prstGeom>
              <a:noFill/>
            </p:spPr>
            <p:txBody>
              <a:bodyPr wrap="square" rtlCol="0">
                <a:spAutoFit/>
              </a:bodyPr>
              <a:lstStyle/>
              <a:p>
                <a:pPr algn="ctr"/>
                <a:r>
                  <a:rPr kumimoji="1" lang="ja-JP" altLang="en-US" sz="2000" dirty="0">
                    <a:solidFill>
                      <a:schemeClr val="tx1"/>
                    </a:solidFill>
                  </a:rPr>
                  <a:t>根</a:t>
                </a:r>
                <a14:m>
                  <m:oMath xmlns:m="http://schemas.openxmlformats.org/officeDocument/2006/math">
                    <m:rad>
                      <m:radPr>
                        <m:degHide m:val="on"/>
                        <m:ctrlPr>
                          <a:rPr lang="en-US" altLang="ja-JP" sz="2000" i="1">
                            <a:solidFill>
                              <a:schemeClr val="tx1"/>
                            </a:solidFill>
                            <a:latin typeface="Cambria Math" panose="02040503050406030204" pitchFamily="18" charset="0"/>
                            <a:ea typeface="Cambria Math" panose="02040503050406030204" pitchFamily="18" charset="0"/>
                          </a:rPr>
                        </m:ctrlPr>
                      </m:radPr>
                      <m:deg/>
                      <m:e>
                        <m:r>
                          <a:rPr lang="ja-JP" altLang="en-US" sz="2000" i="1">
                            <a:solidFill>
                              <a:schemeClr val="tx1"/>
                            </a:solidFill>
                            <a:latin typeface="Cambria Math" panose="02040503050406030204" pitchFamily="18" charset="0"/>
                            <a:ea typeface="Cambria Math" panose="02040503050406030204" pitchFamily="18" charset="0"/>
                          </a:rPr>
                          <m:t>判別式</m:t>
                        </m:r>
                      </m:e>
                    </m:rad>
                  </m:oMath>
                </a14:m>
                <a:endParaRPr kumimoji="1" lang="ja-JP" altLang="en-US" sz="2000" dirty="0">
                  <a:solidFill>
                    <a:schemeClr val="tx1"/>
                  </a:solidFill>
                </a:endParaRPr>
              </a:p>
            </p:txBody>
          </p:sp>
        </mc:Choice>
        <mc:Fallback xmlns="">
          <p:sp>
            <p:nvSpPr>
              <p:cNvPr id="13" name="テキスト ボックス 12">
                <a:extLst>
                  <a:ext uri="{FF2B5EF4-FFF2-40B4-BE49-F238E27FC236}">
                    <a16:creationId xmlns:a16="http://schemas.microsoft.com/office/drawing/2014/main" id="{693676A4-0CCF-4B95-AE92-C2A059568684}"/>
                  </a:ext>
                </a:extLst>
              </p:cNvPr>
              <p:cNvSpPr txBox="1">
                <a:spLocks noRot="1" noChangeAspect="1" noMove="1" noResize="1" noEditPoints="1" noAdjustHandles="1" noChangeArrowheads="1" noChangeShapeType="1" noTextEdit="1"/>
              </p:cNvSpPr>
              <p:nvPr/>
            </p:nvSpPr>
            <p:spPr>
              <a:xfrm>
                <a:off x="3146172" y="4905170"/>
                <a:ext cx="1844666" cy="468141"/>
              </a:xfrm>
              <a:prstGeom prst="rect">
                <a:avLst/>
              </a:prstGeom>
              <a:blipFill>
                <a:blip r:embed="rId5"/>
                <a:stretch>
                  <a:fillRect b="-22368"/>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5EE78EB7-97D9-455C-B818-625250D8CF93}"/>
              </a:ext>
            </a:extLst>
          </p:cNvPr>
          <p:cNvCxnSpPr>
            <a:cxnSpLocks/>
          </p:cNvCxnSpPr>
          <p:nvPr/>
        </p:nvCxnSpPr>
        <p:spPr>
          <a:xfrm flipV="1">
            <a:off x="4142916" y="4386980"/>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35B62CC-6F5F-4694-8EC1-FBEBB5FDB9C3}"/>
              </a:ext>
            </a:extLst>
          </p:cNvPr>
          <p:cNvSpPr txBox="1"/>
          <p:nvPr/>
        </p:nvSpPr>
        <p:spPr>
          <a:xfrm>
            <a:off x="3287396" y="4427978"/>
            <a:ext cx="831893" cy="400110"/>
          </a:xfrm>
          <a:prstGeom prst="rect">
            <a:avLst/>
          </a:prstGeom>
          <a:noFill/>
        </p:spPr>
        <p:txBody>
          <a:bodyPr wrap="square" rtlCol="0">
            <a:spAutoFit/>
          </a:bodyPr>
          <a:lstStyle/>
          <a:p>
            <a:pPr algn="ctr"/>
            <a:r>
              <a:rPr kumimoji="1" lang="ja-JP" altLang="en-US" sz="2000" dirty="0"/>
              <a:t>添加</a:t>
            </a:r>
          </a:p>
        </p:txBody>
      </p:sp>
      <p:sp>
        <p:nvSpPr>
          <p:cNvPr id="16" name="テキスト ボックス 15">
            <a:extLst>
              <a:ext uri="{FF2B5EF4-FFF2-40B4-BE49-F238E27FC236}">
                <a16:creationId xmlns:a16="http://schemas.microsoft.com/office/drawing/2014/main" id="{7F380140-5CD9-4E79-9054-C4046F5CCE92}"/>
              </a:ext>
            </a:extLst>
          </p:cNvPr>
          <p:cNvSpPr txBox="1"/>
          <p:nvPr/>
        </p:nvSpPr>
        <p:spPr>
          <a:xfrm>
            <a:off x="3740107" y="3579962"/>
            <a:ext cx="831893" cy="400110"/>
          </a:xfrm>
          <a:prstGeom prst="rect">
            <a:avLst/>
          </a:prstGeom>
          <a:noFill/>
        </p:spPr>
        <p:txBody>
          <a:bodyPr wrap="square" rtlCol="0">
            <a:spAutoFit/>
          </a:bodyPr>
          <a:lstStyle/>
          <a:p>
            <a:pPr algn="ctr"/>
            <a:r>
              <a:rPr kumimoji="1" lang="ja-JP" altLang="en-US" sz="2000" dirty="0"/>
              <a:t>拡大</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B956659-7A52-4637-B553-F243FB4AEC6A}"/>
                  </a:ext>
                </a:extLst>
              </p:cNvPr>
              <p:cNvSpPr txBox="1"/>
              <p:nvPr/>
            </p:nvSpPr>
            <p:spPr>
              <a:xfrm>
                <a:off x="5205819" y="3044484"/>
                <a:ext cx="2567797" cy="468141"/>
              </a:xfrm>
              <a:prstGeom prst="rect">
                <a:avLst/>
              </a:prstGeom>
              <a:noFill/>
            </p:spPr>
            <p:txBody>
              <a:bodyPr wrap="square" rtlCol="0">
                <a:spAutoFit/>
              </a:bodyPr>
              <a:lstStyle/>
              <a:p>
                <a:pPr algn="ctr"/>
                <a:r>
                  <a:rPr kumimoji="1"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ad>
                      <m:radPr>
                        <m:degHide m:val="on"/>
                        <m:ctrlPr>
                          <a:rPr lang="en-US" altLang="ja-JP" sz="2000" i="1">
                            <a:latin typeface="Cambria Math" panose="02040503050406030204" pitchFamily="18" charset="0"/>
                            <a:ea typeface="Cambria Math" panose="02040503050406030204" pitchFamily="18" charset="0"/>
                          </a:rPr>
                        </m:ctrlPr>
                      </m:radPr>
                      <m:deg/>
                      <m:e>
                        <m:r>
                          <a:rPr lang="ja-JP" altLang="en-US" sz="2000" i="1">
                            <a:latin typeface="Cambria Math" panose="02040503050406030204" pitchFamily="18" charset="0"/>
                            <a:ea typeface="Cambria Math" panose="02040503050406030204" pitchFamily="18" charset="0"/>
                          </a:rPr>
                          <m:t>判別式</m:t>
                        </m:r>
                      </m:e>
                    </m:rad>
                    <m:r>
                      <a:rPr lang="en-US" altLang="ja-JP" sz="2000" b="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17" name="テキスト ボックス 16">
                <a:extLst>
                  <a:ext uri="{FF2B5EF4-FFF2-40B4-BE49-F238E27FC236}">
                    <a16:creationId xmlns:a16="http://schemas.microsoft.com/office/drawing/2014/main" id="{4B956659-7A52-4637-B553-F243FB4AEC6A}"/>
                  </a:ext>
                </a:extLst>
              </p:cNvPr>
              <p:cNvSpPr txBox="1">
                <a:spLocks noRot="1" noChangeAspect="1" noMove="1" noResize="1" noEditPoints="1" noAdjustHandles="1" noChangeArrowheads="1" noChangeShapeType="1" noTextEdit="1"/>
              </p:cNvSpPr>
              <p:nvPr/>
            </p:nvSpPr>
            <p:spPr>
              <a:xfrm>
                <a:off x="5205819" y="3044484"/>
                <a:ext cx="2567797" cy="468141"/>
              </a:xfrm>
              <a:prstGeom prst="rect">
                <a:avLst/>
              </a:prstGeom>
              <a:blipFill>
                <a:blip r:embed="rId6"/>
                <a:stretch>
                  <a:fillRect b="-2077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4C22AE7-5E51-4F14-AE58-CFFB02571756}"/>
              </a:ext>
            </a:extLst>
          </p:cNvPr>
          <p:cNvSpPr txBox="1"/>
          <p:nvPr/>
        </p:nvSpPr>
        <p:spPr>
          <a:xfrm>
            <a:off x="1892533" y="3921037"/>
            <a:ext cx="734889" cy="400110"/>
          </a:xfrm>
          <a:prstGeom prst="rect">
            <a:avLst/>
          </a:prstGeom>
          <a:noFill/>
        </p:spPr>
        <p:txBody>
          <a:bodyPr wrap="square" rtlCol="0">
            <a:spAutoFit/>
          </a:bodyPr>
          <a:lstStyle/>
          <a:p>
            <a:pPr algn="ctr"/>
            <a:r>
              <a:rPr kumimoji="1" lang="ja-JP" altLang="en-US" sz="2000" dirty="0"/>
              <a:t>係数</a:t>
            </a:r>
          </a:p>
        </p:txBody>
      </p:sp>
      <p:sp>
        <p:nvSpPr>
          <p:cNvPr id="19" name="テキスト ボックス 18">
            <a:extLst>
              <a:ext uri="{FF2B5EF4-FFF2-40B4-BE49-F238E27FC236}">
                <a16:creationId xmlns:a16="http://schemas.microsoft.com/office/drawing/2014/main" id="{D71AE822-0E7D-4DC0-BA14-3D9A4BDD5052}"/>
              </a:ext>
            </a:extLst>
          </p:cNvPr>
          <p:cNvSpPr txBox="1"/>
          <p:nvPr/>
        </p:nvSpPr>
        <p:spPr>
          <a:xfrm>
            <a:off x="950964" y="3911704"/>
            <a:ext cx="734889" cy="400110"/>
          </a:xfrm>
          <a:prstGeom prst="rect">
            <a:avLst/>
          </a:prstGeom>
          <a:noFill/>
        </p:spPr>
        <p:txBody>
          <a:bodyPr wrap="square" rtlCol="0">
            <a:spAutoFit/>
          </a:bodyPr>
          <a:lstStyle/>
          <a:p>
            <a:pPr algn="ctr"/>
            <a:r>
              <a:rPr kumimoji="1" lang="ja-JP" altLang="en-US" sz="2000" dirty="0"/>
              <a:t>解</a:t>
            </a:r>
          </a:p>
        </p:txBody>
      </p:sp>
      <p:sp>
        <p:nvSpPr>
          <p:cNvPr id="20" name="テキスト ボックス 19">
            <a:extLst>
              <a:ext uri="{FF2B5EF4-FFF2-40B4-BE49-F238E27FC236}">
                <a16:creationId xmlns:a16="http://schemas.microsoft.com/office/drawing/2014/main" id="{7AA1A13C-E7A0-4622-B68B-E9C296BBD333}"/>
              </a:ext>
            </a:extLst>
          </p:cNvPr>
          <p:cNvSpPr txBox="1"/>
          <p:nvPr/>
        </p:nvSpPr>
        <p:spPr>
          <a:xfrm>
            <a:off x="6448166" y="3896344"/>
            <a:ext cx="734889" cy="400110"/>
          </a:xfrm>
          <a:prstGeom prst="rect">
            <a:avLst/>
          </a:prstGeom>
          <a:noFill/>
        </p:spPr>
        <p:txBody>
          <a:bodyPr wrap="square" rtlCol="0">
            <a:spAutoFit/>
          </a:bodyPr>
          <a:lstStyle/>
          <a:p>
            <a:pPr algn="ctr"/>
            <a:r>
              <a:rPr kumimoji="1" lang="ja-JP" altLang="en-US" sz="2000" dirty="0"/>
              <a:t>係数</a:t>
            </a:r>
          </a:p>
        </p:txBody>
      </p:sp>
      <p:sp>
        <p:nvSpPr>
          <p:cNvPr id="21" name="テキスト ボックス 20">
            <a:extLst>
              <a:ext uri="{FF2B5EF4-FFF2-40B4-BE49-F238E27FC236}">
                <a16:creationId xmlns:a16="http://schemas.microsoft.com/office/drawing/2014/main" id="{1E0854C1-09BB-417C-B3F6-0938E50525AC}"/>
              </a:ext>
            </a:extLst>
          </p:cNvPr>
          <p:cNvSpPr txBox="1"/>
          <p:nvPr/>
        </p:nvSpPr>
        <p:spPr>
          <a:xfrm>
            <a:off x="5721546" y="3897660"/>
            <a:ext cx="734889" cy="400110"/>
          </a:xfrm>
          <a:prstGeom prst="rect">
            <a:avLst/>
          </a:prstGeom>
          <a:noFill/>
        </p:spPr>
        <p:txBody>
          <a:bodyPr wrap="square" rtlCol="0">
            <a:spAutoFit/>
          </a:bodyPr>
          <a:lstStyle/>
          <a:p>
            <a:pPr algn="ctr"/>
            <a:r>
              <a:rPr kumimoji="1" lang="ja-JP" altLang="en-US" sz="2000" dirty="0"/>
              <a:t>解</a:t>
            </a:r>
          </a:p>
        </p:txBody>
      </p:sp>
      <p:sp>
        <p:nvSpPr>
          <p:cNvPr id="22" name="テキスト ボックス 21">
            <a:extLst>
              <a:ext uri="{FF2B5EF4-FFF2-40B4-BE49-F238E27FC236}">
                <a16:creationId xmlns:a16="http://schemas.microsoft.com/office/drawing/2014/main" id="{2BB5E385-910D-4C06-8DE6-F9F5D612D3C3}"/>
              </a:ext>
            </a:extLst>
          </p:cNvPr>
          <p:cNvSpPr txBox="1"/>
          <p:nvPr/>
        </p:nvSpPr>
        <p:spPr>
          <a:xfrm>
            <a:off x="1844029" y="4973201"/>
            <a:ext cx="831893" cy="400110"/>
          </a:xfrm>
          <a:prstGeom prst="rect">
            <a:avLst/>
          </a:prstGeom>
          <a:noFill/>
        </p:spPr>
        <p:txBody>
          <a:bodyPr wrap="square" rtlCol="0">
            <a:spAutoFit/>
          </a:bodyPr>
          <a:lstStyle/>
          <a:p>
            <a:pPr algn="ctr"/>
            <a:r>
              <a:rPr kumimoji="1" lang="ja-JP" altLang="en-US" sz="2000" dirty="0"/>
              <a:t>既約</a:t>
            </a:r>
          </a:p>
        </p:txBody>
      </p:sp>
      <p:sp>
        <p:nvSpPr>
          <p:cNvPr id="23" name="テキスト ボックス 22">
            <a:extLst>
              <a:ext uri="{FF2B5EF4-FFF2-40B4-BE49-F238E27FC236}">
                <a16:creationId xmlns:a16="http://schemas.microsoft.com/office/drawing/2014/main" id="{EEC39F52-958A-40CE-843F-7E3372F0D1E3}"/>
              </a:ext>
            </a:extLst>
          </p:cNvPr>
          <p:cNvSpPr txBox="1"/>
          <p:nvPr/>
        </p:nvSpPr>
        <p:spPr>
          <a:xfrm>
            <a:off x="6073770" y="4973201"/>
            <a:ext cx="831893" cy="400110"/>
          </a:xfrm>
          <a:prstGeom prst="rect">
            <a:avLst/>
          </a:prstGeom>
          <a:noFill/>
        </p:spPr>
        <p:txBody>
          <a:bodyPr wrap="square" rtlCol="0">
            <a:spAutoFit/>
          </a:bodyPr>
          <a:lstStyle/>
          <a:p>
            <a:pPr algn="ctr"/>
            <a:r>
              <a:rPr kumimoji="1" lang="ja-JP" altLang="en-US" sz="2000" dirty="0"/>
              <a:t>可約</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086C680-EF22-4679-B025-18D82D47439A}"/>
                  </a:ext>
                </a:extLst>
              </p:cNvPr>
              <p:cNvSpPr txBox="1"/>
              <p:nvPr/>
            </p:nvSpPr>
            <p:spPr>
              <a:xfrm>
                <a:off x="310344" y="5457915"/>
                <a:ext cx="3924331" cy="400110"/>
              </a:xfrm>
              <a:prstGeom prst="rect">
                <a:avLst/>
              </a:prstGeom>
              <a:noFill/>
            </p:spPr>
            <p:txBody>
              <a:bodyPr wrap="square" rtlCol="0">
                <a:spAutoFit/>
              </a:bodyPr>
              <a:lstStyle/>
              <a:p>
                <a:pPr algn="ctr"/>
                <a14:m>
                  <m:oMath xmlns:m="http://schemas.openxmlformats.org/officeDocument/2006/math">
                    <m:r>
                      <a:rPr lang="en-US" altLang="ja-JP" sz="2000" b="0" i="1" smtClean="0">
                        <a:solidFill>
                          <a:schemeClr val="tx1"/>
                        </a:solidFill>
                        <a:latin typeface="Cambria Math" panose="02040503050406030204" pitchFamily="18" charset="0"/>
                        <a:ea typeface="Cambria Math" panose="02040503050406030204" pitchFamily="18" charset="0"/>
                      </a:rPr>
                      <m:t>𝑓</m:t>
                    </m:r>
                    <m:r>
                      <a:rPr lang="en-US" altLang="ja-JP" sz="2000" b="0" i="1" smtClean="0">
                        <a:solidFill>
                          <a:schemeClr val="tx1"/>
                        </a:solidFill>
                        <a:latin typeface="Cambria Math" panose="02040503050406030204" pitchFamily="18" charset="0"/>
                        <a:ea typeface="Cambria Math" panose="02040503050406030204" pitchFamily="18" charset="0"/>
                      </a:rPr>
                      <m:t>(</m:t>
                    </m:r>
                    <m:r>
                      <a:rPr lang="en-US" altLang="ja-JP" sz="2000" b="0" i="1" smtClean="0">
                        <a:solidFill>
                          <a:schemeClr val="tx1"/>
                        </a:solidFill>
                        <a:latin typeface="Cambria Math" panose="02040503050406030204" pitchFamily="18" charset="0"/>
                        <a:ea typeface="Cambria Math" panose="02040503050406030204" pitchFamily="18" charset="0"/>
                      </a:rPr>
                      <m:t>𝑥</m:t>
                    </m:r>
                    <m:r>
                      <a:rPr lang="en-US" altLang="ja-JP" sz="2000" b="0" i="1" smtClean="0">
                        <a:solidFill>
                          <a:schemeClr val="tx1"/>
                        </a:solidFill>
                        <a:latin typeface="Cambria Math" panose="02040503050406030204" pitchFamily="18" charset="0"/>
                        <a:ea typeface="Cambria Math" panose="02040503050406030204" pitchFamily="18" charset="0"/>
                      </a:rPr>
                      <m:t>)</m:t>
                    </m:r>
                  </m:oMath>
                </a14:m>
                <a:r>
                  <a:rPr kumimoji="1" lang="ja-JP" altLang="en-US" sz="2000" dirty="0">
                    <a:solidFill>
                      <a:schemeClr val="tx1"/>
                    </a:solidFill>
                  </a:rPr>
                  <a:t>を</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根</m:t>
                    </m:r>
                    <m:r>
                      <a:rPr lang="en-US" altLang="ja-JP" sz="2000" i="1">
                        <a:latin typeface="Cambria Math" panose="02040503050406030204" pitchFamily="18" charset="0"/>
                        <a:ea typeface="Cambria Math" panose="02040503050406030204" pitchFamily="18" charset="0"/>
                      </a:rPr>
                      <m:t>)</m:t>
                    </m:r>
                  </m:oMath>
                </a14:m>
                <a:r>
                  <a:rPr kumimoji="1" lang="ja-JP" altLang="en-US" sz="2000" dirty="0">
                    <a:solidFill>
                      <a:schemeClr val="tx1"/>
                    </a:solidFill>
                  </a:rPr>
                  <a:t>で因数分解できない</a:t>
                </a:r>
              </a:p>
            </p:txBody>
          </p:sp>
        </mc:Choice>
        <mc:Fallback xmlns="">
          <p:sp>
            <p:nvSpPr>
              <p:cNvPr id="24" name="テキスト ボックス 23">
                <a:extLst>
                  <a:ext uri="{FF2B5EF4-FFF2-40B4-BE49-F238E27FC236}">
                    <a16:creationId xmlns:a16="http://schemas.microsoft.com/office/drawing/2014/main" id="{6086C680-EF22-4679-B025-18D82D47439A}"/>
                  </a:ext>
                </a:extLst>
              </p:cNvPr>
              <p:cNvSpPr txBox="1">
                <a:spLocks noRot="1" noChangeAspect="1" noMove="1" noResize="1" noEditPoints="1" noAdjustHandles="1" noChangeArrowheads="1" noChangeShapeType="1" noTextEdit="1"/>
              </p:cNvSpPr>
              <p:nvPr/>
            </p:nvSpPr>
            <p:spPr>
              <a:xfrm>
                <a:off x="310344" y="5457915"/>
                <a:ext cx="3924331" cy="400110"/>
              </a:xfrm>
              <a:prstGeom prst="rect">
                <a:avLst/>
              </a:prstGeom>
              <a:blipFill>
                <a:blip r:embed="rId7"/>
                <a:stretch>
                  <a:fillRect t="-9091" r="-62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36CBD22-22A4-4F5F-AD01-D8F538F7A94E}"/>
                  </a:ext>
                </a:extLst>
              </p:cNvPr>
              <p:cNvSpPr txBox="1"/>
              <p:nvPr/>
            </p:nvSpPr>
            <p:spPr>
              <a:xfrm>
                <a:off x="4532532" y="5450393"/>
                <a:ext cx="3924331" cy="400110"/>
              </a:xfrm>
              <a:prstGeom prst="rect">
                <a:avLst/>
              </a:prstGeom>
              <a:noFill/>
            </p:spPr>
            <p:txBody>
              <a:bodyPr wrap="square" rtlCol="0">
                <a:spAutoFit/>
              </a:bodyPr>
              <a:lstStyle/>
              <a:p>
                <a:pPr algn="ctr"/>
                <a14:m>
                  <m:oMath xmlns:m="http://schemas.openxmlformats.org/officeDocument/2006/math">
                    <m:r>
                      <a:rPr lang="en-US" altLang="ja-JP" sz="2000" b="0" i="1" smtClean="0">
                        <a:solidFill>
                          <a:schemeClr val="tx1"/>
                        </a:solidFill>
                        <a:latin typeface="Cambria Math" panose="02040503050406030204" pitchFamily="18" charset="0"/>
                        <a:ea typeface="Cambria Math" panose="02040503050406030204" pitchFamily="18" charset="0"/>
                      </a:rPr>
                      <m:t>𝑓</m:t>
                    </m:r>
                    <m:r>
                      <a:rPr lang="en-US" altLang="ja-JP" sz="2000" b="0" i="1" smtClean="0">
                        <a:solidFill>
                          <a:schemeClr val="tx1"/>
                        </a:solidFill>
                        <a:latin typeface="Cambria Math" panose="02040503050406030204" pitchFamily="18" charset="0"/>
                        <a:ea typeface="Cambria Math" panose="02040503050406030204" pitchFamily="18" charset="0"/>
                      </a:rPr>
                      <m:t>(</m:t>
                    </m:r>
                    <m:r>
                      <a:rPr lang="en-US" altLang="ja-JP" sz="2000" b="0" i="1" smtClean="0">
                        <a:solidFill>
                          <a:schemeClr val="tx1"/>
                        </a:solidFill>
                        <a:latin typeface="Cambria Math" panose="02040503050406030204" pitchFamily="18" charset="0"/>
                        <a:ea typeface="Cambria Math" panose="02040503050406030204" pitchFamily="18" charset="0"/>
                      </a:rPr>
                      <m:t>𝑥</m:t>
                    </m:r>
                    <m:r>
                      <a:rPr lang="en-US" altLang="ja-JP" sz="2000" b="0" i="1" smtClean="0">
                        <a:solidFill>
                          <a:schemeClr val="tx1"/>
                        </a:solidFill>
                        <a:latin typeface="Cambria Math" panose="02040503050406030204" pitchFamily="18" charset="0"/>
                        <a:ea typeface="Cambria Math" panose="02040503050406030204" pitchFamily="18" charset="0"/>
                      </a:rPr>
                      <m:t>)</m:t>
                    </m:r>
                  </m:oMath>
                </a14:m>
                <a:r>
                  <a:rPr kumimoji="1" lang="ja-JP" altLang="en-US" sz="2000" dirty="0">
                    <a:solidFill>
                      <a:schemeClr val="tx1"/>
                    </a:solidFill>
                  </a:rPr>
                  <a:t>を</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根</m:t>
                    </m:r>
                    <m:r>
                      <a:rPr lang="en-US" altLang="ja-JP" sz="2000" i="1">
                        <a:latin typeface="Cambria Math" panose="02040503050406030204" pitchFamily="18" charset="0"/>
                        <a:ea typeface="Cambria Math" panose="02040503050406030204" pitchFamily="18" charset="0"/>
                      </a:rPr>
                      <m:t>)</m:t>
                    </m:r>
                  </m:oMath>
                </a14:m>
                <a:r>
                  <a:rPr kumimoji="1" lang="ja-JP" altLang="en-US" sz="2000" dirty="0">
                    <a:solidFill>
                      <a:schemeClr val="tx1"/>
                    </a:solidFill>
                  </a:rPr>
                  <a:t>で因数分解できる</a:t>
                </a:r>
              </a:p>
            </p:txBody>
          </p:sp>
        </mc:Choice>
        <mc:Fallback xmlns="">
          <p:sp>
            <p:nvSpPr>
              <p:cNvPr id="25" name="テキスト ボックス 24">
                <a:extLst>
                  <a:ext uri="{FF2B5EF4-FFF2-40B4-BE49-F238E27FC236}">
                    <a16:creationId xmlns:a16="http://schemas.microsoft.com/office/drawing/2014/main" id="{B36CBD22-22A4-4F5F-AD01-D8F538F7A94E}"/>
                  </a:ext>
                </a:extLst>
              </p:cNvPr>
              <p:cNvSpPr txBox="1">
                <a:spLocks noRot="1" noChangeAspect="1" noMove="1" noResize="1" noEditPoints="1" noAdjustHandles="1" noChangeArrowheads="1" noChangeShapeType="1" noTextEdit="1"/>
              </p:cNvSpPr>
              <p:nvPr/>
            </p:nvSpPr>
            <p:spPr>
              <a:xfrm>
                <a:off x="4532532" y="5450393"/>
                <a:ext cx="3924331" cy="400110"/>
              </a:xfrm>
              <a:prstGeom prst="rect">
                <a:avLst/>
              </a:prstGeom>
              <a:blipFill>
                <a:blip r:embed="rId8"/>
                <a:stretch>
                  <a:fillRect t="-9091" b="-24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976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a:t>
            </a:fld>
            <a:endParaRPr lang="ja-JP" altLang="en-US" dirty="0"/>
          </a:p>
        </p:txBody>
      </p:sp>
      <p:sp>
        <p:nvSpPr>
          <p:cNvPr id="16" name="コンテンツ プレースホルダー 2"/>
          <p:cNvSpPr>
            <a:spLocks noGrp="1"/>
          </p:cNvSpPr>
          <p:nvPr>
            <p:ph sz="quarter" idx="13"/>
          </p:nvPr>
        </p:nvSpPr>
        <p:spPr>
          <a:xfrm>
            <a:off x="0" y="850514"/>
            <a:ext cx="9143999" cy="5250668"/>
          </a:xfrm>
        </p:spPr>
        <p:txBody>
          <a:bodyPr/>
          <a:lstStyle/>
          <a:p>
            <a:r>
              <a:rPr lang="ja-JP" altLang="en-US" dirty="0"/>
              <a:t>連携最適化による操業支援テーマ</a:t>
            </a:r>
            <a:endParaRPr lang="en-US" altLang="ja-JP" dirty="0"/>
          </a:p>
          <a:p>
            <a:pPr lvl="1"/>
            <a:r>
              <a:rPr lang="en-US" altLang="ja-JP" dirty="0"/>
              <a:t>LR1</a:t>
            </a:r>
            <a:r>
              <a:rPr lang="ja-JP" altLang="en-US" dirty="0"/>
              <a:t>審査準備（</a:t>
            </a:r>
            <a:r>
              <a:rPr lang="en-US" altLang="ja-JP" dirty="0"/>
              <a:t>3</a:t>
            </a:r>
            <a:r>
              <a:rPr lang="ja-JP" altLang="en-US" dirty="0"/>
              <a:t>月</a:t>
            </a:r>
            <a:r>
              <a:rPr lang="en-US" altLang="ja-JP" dirty="0"/>
              <a:t>25</a:t>
            </a:r>
            <a:r>
              <a:rPr lang="ja-JP" altLang="en-US" dirty="0"/>
              <a:t>日合格）</a:t>
            </a:r>
            <a:endParaRPr lang="en-US" altLang="ja-JP" dirty="0"/>
          </a:p>
          <a:p>
            <a:pPr lvl="1"/>
            <a:r>
              <a:rPr lang="en-US" altLang="ja-JP" dirty="0"/>
              <a:t>LR1</a:t>
            </a:r>
            <a:r>
              <a:rPr lang="ja-JP" altLang="en-US" dirty="0"/>
              <a:t>に向けた技術検証</a:t>
            </a:r>
            <a:endParaRPr lang="en-US" altLang="ja-JP" dirty="0"/>
          </a:p>
          <a:p>
            <a:pPr lvl="2"/>
            <a:r>
              <a:rPr lang="ja-JP" altLang="en-US" dirty="0"/>
              <a:t>特徴抽出アプローチ（多様体学習）を用いた非線型制約抽出</a:t>
            </a:r>
            <a:endParaRPr lang="en-US" altLang="ja-JP" dirty="0"/>
          </a:p>
          <a:p>
            <a:pPr lvl="2"/>
            <a:r>
              <a:rPr lang="ja-JP" altLang="en-US" dirty="0"/>
              <a:t>最適化アルゴリズム開発（共同研究）</a:t>
            </a:r>
            <a:endParaRPr lang="en-US" altLang="ja-JP" dirty="0"/>
          </a:p>
          <a:p>
            <a:r>
              <a:rPr lang="ja-JP" altLang="en-US" dirty="0"/>
              <a:t>需要予測関連</a:t>
            </a:r>
            <a:endParaRPr lang="en-US" altLang="ja-JP" dirty="0"/>
          </a:p>
          <a:p>
            <a:pPr lvl="1"/>
            <a:r>
              <a:rPr lang="en-US" altLang="ja-JP" dirty="0"/>
              <a:t>(YJP) DERMS PJT</a:t>
            </a:r>
            <a:r>
              <a:rPr lang="ja-JP" altLang="en-US" dirty="0"/>
              <a:t>（再エネ含む</a:t>
            </a:r>
            <a:r>
              <a:rPr lang="en-US" altLang="ja-JP" dirty="0"/>
              <a:t>EMS</a:t>
            </a:r>
            <a:r>
              <a:rPr lang="ja-JP" altLang="en-US" dirty="0"/>
              <a:t>）</a:t>
            </a:r>
            <a:endParaRPr lang="en-US" altLang="ja-JP" dirty="0"/>
          </a:p>
          <a:p>
            <a:pPr lvl="2"/>
            <a:r>
              <a:rPr lang="ja-JP" altLang="en-US" dirty="0"/>
              <a:t>最適化チームからは、最適化と予測エンジンを提供</a:t>
            </a:r>
            <a:endParaRPr lang="en-US" altLang="ja-JP" dirty="0"/>
          </a:p>
          <a:p>
            <a:pPr lvl="2"/>
            <a:r>
              <a:rPr lang="ja-JP" altLang="en-US" dirty="0"/>
              <a:t>予測エンジン製作が大変だった</a:t>
            </a:r>
            <a:endParaRPr lang="en-US" altLang="ja-JP" dirty="0"/>
          </a:p>
          <a:p>
            <a:r>
              <a:rPr lang="ja-JP" altLang="en-US" dirty="0"/>
              <a:t>人工酵素設計テーマ：</a:t>
            </a:r>
            <a:r>
              <a:rPr lang="en-US" altLang="ja-JP" dirty="0"/>
              <a:t>LR2</a:t>
            </a:r>
            <a:r>
              <a:rPr lang="ja-JP" altLang="en-US" dirty="0"/>
              <a:t>に向けた技術検証</a:t>
            </a:r>
            <a:endParaRPr lang="en-US" altLang="ja-JP" dirty="0"/>
          </a:p>
          <a:p>
            <a:pPr lvl="1"/>
            <a:r>
              <a:rPr lang="ja-JP" altLang="en-US" dirty="0"/>
              <a:t>酵素の構造特徴探索</a:t>
            </a:r>
            <a:endParaRPr lang="en-US" altLang="ja-JP" dirty="0"/>
          </a:p>
          <a:p>
            <a:pPr lvl="1"/>
            <a:r>
              <a:rPr lang="ja-JP" altLang="en-US" dirty="0"/>
              <a:t>結合性タンパク質の変異体探索</a:t>
            </a:r>
            <a:endParaRPr lang="en-US" altLang="ja-JP" dirty="0"/>
          </a:p>
        </p:txBody>
      </p:sp>
      <p:sp>
        <p:nvSpPr>
          <p:cNvPr id="6" name="タイトル 5">
            <a:extLst>
              <a:ext uri="{FF2B5EF4-FFF2-40B4-BE49-F238E27FC236}">
                <a16:creationId xmlns:a16="http://schemas.microsoft.com/office/drawing/2014/main" id="{4498D10B-2653-43BB-BC21-72F1DA4CEB1D}"/>
              </a:ext>
            </a:extLst>
          </p:cNvPr>
          <p:cNvSpPr>
            <a:spLocks noGrp="1"/>
          </p:cNvSpPr>
          <p:nvPr>
            <p:ph type="title"/>
          </p:nvPr>
        </p:nvSpPr>
        <p:spPr/>
        <p:txBody>
          <a:bodyPr/>
          <a:lstStyle/>
          <a:p>
            <a:r>
              <a:rPr lang="en-US" altLang="ja-JP" dirty="0"/>
              <a:t>FY20</a:t>
            </a:r>
            <a:r>
              <a:rPr lang="ja-JP" altLang="en-US" dirty="0"/>
              <a:t>の業務</a:t>
            </a:r>
          </a:p>
        </p:txBody>
      </p:sp>
    </p:spTree>
    <p:extLst>
      <p:ext uri="{BB962C8B-B14F-4D97-AF65-F5344CB8AC3E}">
        <p14:creationId xmlns:p14="http://schemas.microsoft.com/office/powerpoint/2010/main" val="1687970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係数体の拡大と可解性</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20</a:t>
            </a:fld>
            <a:endParaRPr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56A3658-997D-4996-BD21-C57F53C5F551}"/>
                  </a:ext>
                </a:extLst>
              </p:cNvPr>
              <p:cNvSpPr txBox="1"/>
              <p:nvPr/>
            </p:nvSpPr>
            <p:spPr>
              <a:xfrm>
                <a:off x="247140" y="1055437"/>
                <a:ext cx="8647388" cy="1405000"/>
              </a:xfrm>
              <a:prstGeom prst="rect">
                <a:avLst/>
              </a:prstGeom>
              <a:noFill/>
            </p:spPr>
            <p:txBody>
              <a:bodyPr wrap="square" rtlCol="0">
                <a:spAutoFit/>
              </a:bodyPr>
              <a:lstStyle/>
              <a:p>
                <a:r>
                  <a:rPr kumimoji="1" lang="ja-JP" altLang="en-US" sz="2800" dirty="0"/>
                  <a:t>方程式の係数体</a:t>
                </a:r>
                <a14:m>
                  <m:oMath xmlns:m="http://schemas.openxmlformats.org/officeDocument/2006/math">
                    <m:r>
                      <a:rPr lang="ja-JP" altLang="en-US" sz="2800" i="1">
                        <a:latin typeface="Cambria Math" panose="02040503050406030204" pitchFamily="18" charset="0"/>
                        <a:ea typeface="Cambria Math" panose="02040503050406030204" pitchFamily="18" charset="0"/>
                      </a:rPr>
                      <m:t>𝒦</m:t>
                    </m:r>
                  </m:oMath>
                </a14:m>
                <a:r>
                  <a:rPr kumimoji="1" lang="ja-JP" altLang="en-US" sz="2800" dirty="0"/>
                  <a:t>から始めて、冪根（</a:t>
                </a:r>
                <a14:m>
                  <m:oMath xmlns:m="http://schemas.openxmlformats.org/officeDocument/2006/math">
                    <m:rad>
                      <m:radPr>
                        <m:degHide m:val="on"/>
                        <m:ctrlPr>
                          <a:rPr lang="en-US" altLang="ja-JP" sz="2400" i="1">
                            <a:latin typeface="Cambria Math" panose="02040503050406030204" pitchFamily="18" charset="0"/>
                            <a:ea typeface="Cambria Math" panose="02040503050406030204" pitchFamily="18" charset="0"/>
                          </a:rPr>
                        </m:ctrlPr>
                      </m:radPr>
                      <m:deg/>
                      <m:e>
                        <m:r>
                          <a:rPr lang="ja-JP" altLang="en-US" sz="2400" i="1">
                            <a:latin typeface="Cambria Math" panose="02040503050406030204" pitchFamily="18" charset="0"/>
                            <a:ea typeface="Cambria Math" panose="02040503050406030204" pitchFamily="18" charset="0"/>
                          </a:rPr>
                          <m:t>判別式</m:t>
                        </m:r>
                      </m:e>
                    </m:rad>
                  </m:oMath>
                </a14:m>
                <a:r>
                  <a:rPr kumimoji="1" lang="ja-JP" altLang="en-US" sz="2800" dirty="0"/>
                  <a:t>）を添加して体を拡大していき</a:t>
                </a:r>
                <a:r>
                  <a:rPr lang="ja-JP" altLang="en-US" sz="2800" dirty="0"/>
                  <a:t>、</a:t>
                </a:r>
                <a:r>
                  <a:rPr lang="ja-JP" altLang="en-US" sz="2800" u="sng" dirty="0"/>
                  <a:t>最小分解体になること</a:t>
                </a:r>
                <a:r>
                  <a:rPr lang="ja-JP" altLang="en-US" sz="2800" dirty="0"/>
                  <a:t>は、代数的に解けるということ</a:t>
                </a:r>
                <a:r>
                  <a:rPr kumimoji="1" lang="ja-JP" altLang="en-US" sz="2800" dirty="0"/>
                  <a:t>。</a:t>
                </a:r>
              </a:p>
            </p:txBody>
          </p:sp>
        </mc:Choice>
        <mc:Fallback xmlns="">
          <p:sp>
            <p:nvSpPr>
              <p:cNvPr id="7" name="テキスト ボックス 6">
                <a:extLst>
                  <a:ext uri="{FF2B5EF4-FFF2-40B4-BE49-F238E27FC236}">
                    <a16:creationId xmlns:a16="http://schemas.microsoft.com/office/drawing/2014/main" id="{D56A3658-997D-4996-BD21-C57F53C5F551}"/>
                  </a:ext>
                </a:extLst>
              </p:cNvPr>
              <p:cNvSpPr txBox="1">
                <a:spLocks noRot="1" noChangeAspect="1" noMove="1" noResize="1" noEditPoints="1" noAdjustHandles="1" noChangeArrowheads="1" noChangeShapeType="1" noTextEdit="1"/>
              </p:cNvSpPr>
              <p:nvPr/>
            </p:nvSpPr>
            <p:spPr>
              <a:xfrm>
                <a:off x="247140" y="1055437"/>
                <a:ext cx="8647388" cy="1405000"/>
              </a:xfrm>
              <a:prstGeom prst="rect">
                <a:avLst/>
              </a:prstGeom>
              <a:blipFill>
                <a:blip r:embed="rId3"/>
                <a:stretch>
                  <a:fillRect l="-1481" t="-3030" b="-10390"/>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946A8B13-4A83-48BF-BCB1-508E66567361}"/>
              </a:ext>
            </a:extLst>
          </p:cNvPr>
          <p:cNvSpPr/>
          <p:nvPr/>
        </p:nvSpPr>
        <p:spPr>
          <a:xfrm>
            <a:off x="2405804" y="3651076"/>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C76FE33-A2C4-40E4-AAE3-0FEB1242647F}"/>
              </a:ext>
            </a:extLst>
          </p:cNvPr>
          <p:cNvSpPr/>
          <p:nvPr/>
        </p:nvSpPr>
        <p:spPr>
          <a:xfrm>
            <a:off x="5217010" y="3413209"/>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1F4152B0-F50D-47CC-A6BE-DAA3254217B4}"/>
              </a:ext>
            </a:extLst>
          </p:cNvPr>
          <p:cNvSpPr/>
          <p:nvPr/>
        </p:nvSpPr>
        <p:spPr>
          <a:xfrm>
            <a:off x="3308661" y="3716541"/>
            <a:ext cx="1784335"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2810339-F74D-4AF8-A477-E3DB2FB9E112}"/>
                  </a:ext>
                </a:extLst>
              </p:cNvPr>
              <p:cNvSpPr txBox="1"/>
              <p:nvPr/>
            </p:nvSpPr>
            <p:spPr>
              <a:xfrm>
                <a:off x="2155677" y="3153501"/>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14" name="テキスト ボックス 13">
                <a:extLst>
                  <a:ext uri="{FF2B5EF4-FFF2-40B4-BE49-F238E27FC236}">
                    <a16:creationId xmlns:a16="http://schemas.microsoft.com/office/drawing/2014/main" id="{A2810339-F74D-4AF8-A477-E3DB2FB9E112}"/>
                  </a:ext>
                </a:extLst>
              </p:cNvPr>
              <p:cNvSpPr txBox="1">
                <a:spLocks noRot="1" noChangeAspect="1" noMove="1" noResize="1" noEditPoints="1" noAdjustHandles="1" noChangeArrowheads="1" noChangeShapeType="1" noTextEdit="1"/>
              </p:cNvSpPr>
              <p:nvPr/>
            </p:nvSpPr>
            <p:spPr>
              <a:xfrm>
                <a:off x="2155677" y="3153501"/>
                <a:ext cx="1240621" cy="400110"/>
              </a:xfrm>
              <a:prstGeom prst="rect">
                <a:avLst/>
              </a:prstGeom>
              <a:blipFill>
                <a:blip r:embed="rId4"/>
                <a:stretch>
                  <a:fillRect l="-3448" t="-9091" b="-24242"/>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2C3C5A8F-C185-4871-86D5-2BC61422A84A}"/>
              </a:ext>
            </a:extLst>
          </p:cNvPr>
          <p:cNvSpPr txBox="1"/>
          <p:nvPr/>
        </p:nvSpPr>
        <p:spPr>
          <a:xfrm>
            <a:off x="4885093" y="4728662"/>
            <a:ext cx="2087157" cy="400110"/>
          </a:xfrm>
          <a:prstGeom prst="rect">
            <a:avLst/>
          </a:prstGeom>
          <a:noFill/>
        </p:spPr>
        <p:txBody>
          <a:bodyPr wrap="square" rtlCol="0">
            <a:spAutoFit/>
          </a:bodyPr>
          <a:lstStyle/>
          <a:p>
            <a:pPr algn="ctr"/>
            <a:r>
              <a:rPr kumimoji="1" lang="en-US" altLang="ja-JP" sz="2000" dirty="0"/>
              <a:t>(</a:t>
            </a:r>
            <a:r>
              <a:rPr kumimoji="1" lang="ja-JP" altLang="en-US" sz="2000" dirty="0"/>
              <a:t>全ての根が既知</a:t>
            </a:r>
            <a:r>
              <a:rPr kumimoji="1" lang="en-US" altLang="ja-JP" sz="2000" dirty="0"/>
              <a:t>)</a:t>
            </a:r>
            <a:endParaRPr kumimoji="1" lang="ja-JP" altLang="en-US" sz="2000"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ED6FB67-50D5-4C52-B2FC-21DB35C69366}"/>
                  </a:ext>
                </a:extLst>
              </p:cNvPr>
              <p:cNvSpPr txBox="1"/>
              <p:nvPr/>
            </p:nvSpPr>
            <p:spPr>
              <a:xfrm>
                <a:off x="3146172" y="4694647"/>
                <a:ext cx="1844666" cy="468141"/>
              </a:xfrm>
              <a:prstGeom prst="rect">
                <a:avLst/>
              </a:prstGeom>
              <a:noFill/>
            </p:spPr>
            <p:txBody>
              <a:bodyPr wrap="square" rtlCol="0">
                <a:spAutoFit/>
              </a:bodyPr>
              <a:lstStyle/>
              <a:p>
                <a:pPr algn="ctr"/>
                <a:r>
                  <a:rPr kumimoji="1" lang="ja-JP" altLang="en-US" sz="2000" dirty="0">
                    <a:solidFill>
                      <a:schemeClr val="tx1"/>
                    </a:solidFill>
                  </a:rPr>
                  <a:t>根</a:t>
                </a:r>
                <a14:m>
                  <m:oMath xmlns:m="http://schemas.openxmlformats.org/officeDocument/2006/math">
                    <m:rad>
                      <m:radPr>
                        <m:degHide m:val="on"/>
                        <m:ctrlPr>
                          <a:rPr lang="en-US" altLang="ja-JP" sz="2000" i="1">
                            <a:solidFill>
                              <a:schemeClr val="tx1"/>
                            </a:solidFill>
                            <a:latin typeface="Cambria Math" panose="02040503050406030204" pitchFamily="18" charset="0"/>
                            <a:ea typeface="Cambria Math" panose="02040503050406030204" pitchFamily="18" charset="0"/>
                          </a:rPr>
                        </m:ctrlPr>
                      </m:radPr>
                      <m:deg/>
                      <m:e>
                        <m:r>
                          <a:rPr lang="ja-JP" altLang="en-US" sz="2000" i="1">
                            <a:solidFill>
                              <a:schemeClr val="tx1"/>
                            </a:solidFill>
                            <a:latin typeface="Cambria Math" panose="02040503050406030204" pitchFamily="18" charset="0"/>
                            <a:ea typeface="Cambria Math" panose="02040503050406030204" pitchFamily="18" charset="0"/>
                          </a:rPr>
                          <m:t>判別式</m:t>
                        </m:r>
                      </m:e>
                    </m:rad>
                  </m:oMath>
                </a14:m>
                <a:endParaRPr kumimoji="1" lang="ja-JP" altLang="en-US" sz="2000" dirty="0">
                  <a:solidFill>
                    <a:schemeClr val="tx1"/>
                  </a:solidFill>
                </a:endParaRPr>
              </a:p>
            </p:txBody>
          </p:sp>
        </mc:Choice>
        <mc:Fallback xmlns="">
          <p:sp>
            <p:nvSpPr>
              <p:cNvPr id="16" name="テキスト ボックス 15">
                <a:extLst>
                  <a:ext uri="{FF2B5EF4-FFF2-40B4-BE49-F238E27FC236}">
                    <a16:creationId xmlns:a16="http://schemas.microsoft.com/office/drawing/2014/main" id="{8ED6FB67-50D5-4C52-B2FC-21DB35C69366}"/>
                  </a:ext>
                </a:extLst>
              </p:cNvPr>
              <p:cNvSpPr txBox="1">
                <a:spLocks noRot="1" noChangeAspect="1" noMove="1" noResize="1" noEditPoints="1" noAdjustHandles="1" noChangeArrowheads="1" noChangeShapeType="1" noTextEdit="1"/>
              </p:cNvSpPr>
              <p:nvPr/>
            </p:nvSpPr>
            <p:spPr>
              <a:xfrm>
                <a:off x="3146172" y="4694647"/>
                <a:ext cx="1844666" cy="468141"/>
              </a:xfrm>
              <a:prstGeom prst="rect">
                <a:avLst/>
              </a:prstGeom>
              <a:blipFill>
                <a:blip r:embed="rId5"/>
                <a:stretch>
                  <a:fillRect b="-20779"/>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E7962398-4DB0-4FAF-BD90-6984591DC64C}"/>
              </a:ext>
            </a:extLst>
          </p:cNvPr>
          <p:cNvCxnSpPr>
            <a:cxnSpLocks/>
          </p:cNvCxnSpPr>
          <p:nvPr/>
        </p:nvCxnSpPr>
        <p:spPr>
          <a:xfrm flipV="1">
            <a:off x="4142916" y="4176457"/>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C0CF6FA-43A6-4015-BA6B-7D9BF56628E1}"/>
              </a:ext>
            </a:extLst>
          </p:cNvPr>
          <p:cNvSpPr txBox="1"/>
          <p:nvPr/>
        </p:nvSpPr>
        <p:spPr>
          <a:xfrm>
            <a:off x="3287396" y="4217455"/>
            <a:ext cx="831893" cy="400110"/>
          </a:xfrm>
          <a:prstGeom prst="rect">
            <a:avLst/>
          </a:prstGeom>
          <a:noFill/>
        </p:spPr>
        <p:txBody>
          <a:bodyPr wrap="square" rtlCol="0">
            <a:spAutoFit/>
          </a:bodyPr>
          <a:lstStyle/>
          <a:p>
            <a:pPr algn="ctr"/>
            <a:r>
              <a:rPr kumimoji="1" lang="ja-JP" altLang="en-US" sz="2000" dirty="0"/>
              <a:t>添加</a:t>
            </a:r>
          </a:p>
        </p:txBody>
      </p:sp>
      <p:sp>
        <p:nvSpPr>
          <p:cNvPr id="24" name="テキスト ボックス 23">
            <a:extLst>
              <a:ext uri="{FF2B5EF4-FFF2-40B4-BE49-F238E27FC236}">
                <a16:creationId xmlns:a16="http://schemas.microsoft.com/office/drawing/2014/main" id="{8D34B6AA-D33B-462B-B3B1-0C3B6895BF76}"/>
              </a:ext>
            </a:extLst>
          </p:cNvPr>
          <p:cNvSpPr txBox="1"/>
          <p:nvPr/>
        </p:nvSpPr>
        <p:spPr>
          <a:xfrm>
            <a:off x="3740107" y="3369439"/>
            <a:ext cx="831893" cy="400110"/>
          </a:xfrm>
          <a:prstGeom prst="rect">
            <a:avLst/>
          </a:prstGeom>
          <a:noFill/>
        </p:spPr>
        <p:txBody>
          <a:bodyPr wrap="square" rtlCol="0">
            <a:spAutoFit/>
          </a:bodyPr>
          <a:lstStyle/>
          <a:p>
            <a:pPr algn="ctr"/>
            <a:r>
              <a:rPr kumimoji="1" lang="ja-JP" altLang="en-US" sz="2000" dirty="0"/>
              <a:t>拡大</a:t>
            </a:r>
          </a:p>
        </p:txBody>
      </p:sp>
      <p:sp>
        <p:nvSpPr>
          <p:cNvPr id="3" name="吹き出し: 角を丸めた四角形 2">
            <a:extLst>
              <a:ext uri="{FF2B5EF4-FFF2-40B4-BE49-F238E27FC236}">
                <a16:creationId xmlns:a16="http://schemas.microsoft.com/office/drawing/2014/main" id="{761A241B-BAB8-4A44-B4B3-EA7C39AE02D6}"/>
              </a:ext>
            </a:extLst>
          </p:cNvPr>
          <p:cNvSpPr/>
          <p:nvPr/>
        </p:nvSpPr>
        <p:spPr>
          <a:xfrm>
            <a:off x="3884918" y="2255614"/>
            <a:ext cx="1514519" cy="409645"/>
          </a:xfrm>
          <a:prstGeom prst="wedgeRoundRectCallout">
            <a:avLst>
              <a:gd name="adj1" fmla="val -31109"/>
              <a:gd name="adj2" fmla="val -10389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一旦無視して</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1F29E96-3AF5-4B90-975A-719944F43534}"/>
                  </a:ext>
                </a:extLst>
              </p:cNvPr>
              <p:cNvSpPr txBox="1"/>
              <p:nvPr/>
            </p:nvSpPr>
            <p:spPr>
              <a:xfrm>
                <a:off x="4621697" y="2901298"/>
                <a:ext cx="2567797" cy="468141"/>
              </a:xfrm>
              <a:prstGeom prst="rect">
                <a:avLst/>
              </a:prstGeom>
              <a:noFill/>
            </p:spPr>
            <p:txBody>
              <a:bodyPr wrap="square" rtlCol="0">
                <a:spAutoFit/>
              </a:bodyPr>
              <a:lstStyle/>
              <a:p>
                <a:pPr algn="ctr"/>
                <a:r>
                  <a:rPr kumimoji="1"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ad>
                      <m:radPr>
                        <m:degHide m:val="on"/>
                        <m:ctrlPr>
                          <a:rPr lang="en-US" altLang="ja-JP" sz="2000" i="1">
                            <a:latin typeface="Cambria Math" panose="02040503050406030204" pitchFamily="18" charset="0"/>
                            <a:ea typeface="Cambria Math" panose="02040503050406030204" pitchFamily="18" charset="0"/>
                          </a:rPr>
                        </m:ctrlPr>
                      </m:radPr>
                      <m:deg/>
                      <m:e>
                        <m:r>
                          <a:rPr lang="ja-JP" altLang="en-US" sz="2000" i="1">
                            <a:latin typeface="Cambria Math" panose="02040503050406030204" pitchFamily="18" charset="0"/>
                            <a:ea typeface="Cambria Math" panose="02040503050406030204" pitchFamily="18" charset="0"/>
                          </a:rPr>
                          <m:t>判別式</m:t>
                        </m:r>
                      </m:e>
                    </m:rad>
                    <m:r>
                      <a:rPr lang="en-US" altLang="ja-JP" sz="2000" b="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25" name="テキスト ボックス 24">
                <a:extLst>
                  <a:ext uri="{FF2B5EF4-FFF2-40B4-BE49-F238E27FC236}">
                    <a16:creationId xmlns:a16="http://schemas.microsoft.com/office/drawing/2014/main" id="{11F29E96-3AF5-4B90-975A-719944F43534}"/>
                  </a:ext>
                </a:extLst>
              </p:cNvPr>
              <p:cNvSpPr txBox="1">
                <a:spLocks noRot="1" noChangeAspect="1" noMove="1" noResize="1" noEditPoints="1" noAdjustHandles="1" noChangeArrowheads="1" noChangeShapeType="1" noTextEdit="1"/>
              </p:cNvSpPr>
              <p:nvPr/>
            </p:nvSpPr>
            <p:spPr>
              <a:xfrm>
                <a:off x="4621697" y="2901298"/>
                <a:ext cx="2567797" cy="468141"/>
              </a:xfrm>
              <a:prstGeom prst="rect">
                <a:avLst/>
              </a:prstGeom>
              <a:blipFill>
                <a:blip r:embed="rId6"/>
                <a:stretch>
                  <a:fillRect b="-20779"/>
                </a:stretch>
              </a:blipFill>
            </p:spPr>
            <p:txBody>
              <a:bodyPr/>
              <a:lstStyle/>
              <a:p>
                <a:r>
                  <a:rPr lang="ja-JP" altLang="en-US">
                    <a:noFill/>
                  </a:rPr>
                  <a:t> </a:t>
                </a:r>
              </a:p>
            </p:txBody>
          </p:sp>
        </mc:Fallback>
      </mc:AlternateContent>
      <p:sp>
        <p:nvSpPr>
          <p:cNvPr id="26" name="コンテンツ プレースホルダー 1">
            <a:extLst>
              <a:ext uri="{FF2B5EF4-FFF2-40B4-BE49-F238E27FC236}">
                <a16:creationId xmlns:a16="http://schemas.microsoft.com/office/drawing/2014/main" id="{E929651E-B754-49F4-9D9B-526E2E949CAA}"/>
              </a:ext>
            </a:extLst>
          </p:cNvPr>
          <p:cNvSpPr txBox="1">
            <a:spLocks/>
          </p:cNvSpPr>
          <p:nvPr/>
        </p:nvSpPr>
        <p:spPr>
          <a:xfrm>
            <a:off x="1511870" y="5430465"/>
            <a:ext cx="6117928" cy="501255"/>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「体の拡大」と「代数的に解けること」が関係</a:t>
            </a:r>
          </a:p>
        </p:txBody>
      </p:sp>
      <p:sp>
        <p:nvSpPr>
          <p:cNvPr id="18" name="コンテンツ プレースホルダー 1">
            <a:extLst>
              <a:ext uri="{FF2B5EF4-FFF2-40B4-BE49-F238E27FC236}">
                <a16:creationId xmlns:a16="http://schemas.microsoft.com/office/drawing/2014/main" id="{AB676D46-669F-4FC2-B791-A4474A2C8027}"/>
              </a:ext>
            </a:extLst>
          </p:cNvPr>
          <p:cNvSpPr txBox="1">
            <a:spLocks/>
          </p:cNvSpPr>
          <p:nvPr/>
        </p:nvSpPr>
        <p:spPr>
          <a:xfrm>
            <a:off x="229390" y="-487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p:sp>
        <p:nvSpPr>
          <p:cNvPr id="19" name="テキスト ボックス 18">
            <a:extLst>
              <a:ext uri="{FF2B5EF4-FFF2-40B4-BE49-F238E27FC236}">
                <a16:creationId xmlns:a16="http://schemas.microsoft.com/office/drawing/2014/main" id="{C972DA3F-0BC8-4A05-9AD8-9FE7C6EB8B25}"/>
              </a:ext>
            </a:extLst>
          </p:cNvPr>
          <p:cNvSpPr txBox="1"/>
          <p:nvPr/>
        </p:nvSpPr>
        <p:spPr>
          <a:xfrm>
            <a:off x="4955668" y="4389267"/>
            <a:ext cx="1899851" cy="400110"/>
          </a:xfrm>
          <a:prstGeom prst="rect">
            <a:avLst/>
          </a:prstGeom>
          <a:noFill/>
        </p:spPr>
        <p:txBody>
          <a:bodyPr wrap="square" rtlCol="0">
            <a:spAutoFit/>
          </a:bodyPr>
          <a:lstStyle/>
          <a:p>
            <a:pPr algn="ctr"/>
            <a:r>
              <a:rPr kumimoji="1" lang="ja-JP" altLang="en-US" sz="2000" dirty="0"/>
              <a:t>最小分解体</a:t>
            </a:r>
          </a:p>
        </p:txBody>
      </p:sp>
    </p:spTree>
    <p:extLst>
      <p:ext uri="{BB962C8B-B14F-4D97-AF65-F5344CB8AC3E}">
        <p14:creationId xmlns:p14="http://schemas.microsoft.com/office/powerpoint/2010/main" val="22515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kumimoji="1" lang="ja-JP" altLang="en-US" dirty="0"/>
              <a:t>多項式の根</a:t>
            </a:r>
            <a:r>
              <a:rPr lang="ja-JP" altLang="en-US" dirty="0"/>
              <a:t>で</a:t>
            </a:r>
            <a:r>
              <a:rPr kumimoji="1" lang="ja-JP" altLang="en-US" dirty="0"/>
              <a:t>有理式を</a:t>
            </a:r>
            <a:r>
              <a:rPr lang="ja-JP" altLang="en-US" dirty="0"/>
              <a:t>作る</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21</a:t>
            </a:fld>
            <a:endParaRPr lang="ja-JP" altLang="en-US"/>
          </a:p>
        </p:txBody>
      </p:sp>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14606"/>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316CD780-87BF-44DA-9993-8F48EC259EF5}"/>
                  </a:ext>
                </a:extLst>
              </p:cNvPr>
              <p:cNvSpPr txBox="1">
                <a:spLocks/>
              </p:cNvSpPr>
              <p:nvPr/>
            </p:nvSpPr>
            <p:spPr>
              <a:xfrm>
                <a:off x="-39468" y="858009"/>
                <a:ext cx="9144000" cy="171893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体</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oMath>
                </a14:m>
                <a:r>
                  <a:rPr lang="ja-JP" altLang="en-US" sz="2400" dirty="0"/>
                  <a:t>上の多項式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oMath>
                </a14:m>
                <a:r>
                  <a:rPr lang="ja-JP" altLang="en-US" sz="2400" dirty="0"/>
                  <a:t>の根を</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oMath>
                </a14:m>
                <a:r>
                  <a:rPr lang="ja-JP" altLang="en-US" sz="2400" dirty="0"/>
                  <a:t>とする。（重根なし）</a:t>
                </a:r>
                <a:endParaRPr lang="en-US" altLang="ja-JP" sz="2400" dirty="0"/>
              </a:p>
              <a:p>
                <a:r>
                  <a:rPr lang="ja-JP" altLang="en-US" sz="2400" dirty="0"/>
                  <a:t>根の有理式：</a:t>
                </a:r>
                <a14:m>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𝑉</m:t>
                    </m:r>
                    <m:r>
                      <a:rPr lang="en-US" altLang="ja-JP" sz="2400" b="0" i="1" smtClean="0">
                        <a:latin typeface="Cambria Math" panose="02040503050406030204" pitchFamily="18" charset="0"/>
                        <a:ea typeface="Cambria Math" panose="02040503050406030204" pitchFamily="18" charset="0"/>
                      </a:rPr>
                      <m:t>=</m:t>
                    </m:r>
                    <m:r>
                      <a:rPr lang="ja-JP" altLang="en-US" sz="2400" b="0" i="1" smtClean="0">
                        <a:latin typeface="Cambria Math" panose="02040503050406030204" pitchFamily="18" charset="0"/>
                        <a:ea typeface="Cambria Math" panose="02040503050406030204" pitchFamily="18" charset="0"/>
                      </a:rPr>
                      <m:t>𝜑</m:t>
                    </m:r>
                    <m:d>
                      <m:dPr>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e>
                    </m:d>
                    <m:r>
                      <a:rPr lang="en-US" altLang="ja-JP" sz="2400" b="0" i="1" smtClean="0">
                        <a:latin typeface="Cambria Math" panose="02040503050406030204" pitchFamily="18" charset="0"/>
                        <a:ea typeface="Cambria Math" panose="02040503050406030204" pitchFamily="18" charset="0"/>
                      </a:rPr>
                      <m:t>=</m:t>
                    </m:r>
                    <m:nary>
                      <m:naryPr>
                        <m:chr m:val="∑"/>
                        <m:limLoc m:val="subSup"/>
                        <m:ctrlPr>
                          <a:rPr lang="en-US" altLang="ja-JP" sz="2400" i="1">
                            <a:latin typeface="Cambria Math" panose="02040503050406030204" pitchFamily="18" charset="0"/>
                            <a:ea typeface="Cambria Math" panose="02040503050406030204" pitchFamily="18" charset="0"/>
                          </a:rPr>
                        </m:ctrlPr>
                      </m:naryPr>
                      <m:sub>
                        <m:r>
                          <m:rPr>
                            <m:brk m:alnAt="25"/>
                          </m:rPr>
                          <a:rPr lang="en-US" altLang="ja-JP" sz="2400" i="1">
                            <a:latin typeface="Cambria Math" panose="02040503050406030204" pitchFamily="18" charset="0"/>
                            <a:ea typeface="Cambria Math" panose="02040503050406030204" pitchFamily="18" charset="0"/>
                          </a:rPr>
                          <m:t>𝑖</m:t>
                        </m:r>
                        <m:r>
                          <a:rPr lang="en-US" altLang="ja-JP" sz="2400" i="1">
                            <a:latin typeface="Cambria Math" panose="02040503050406030204" pitchFamily="18" charset="0"/>
                            <a:ea typeface="Cambria Math" panose="02040503050406030204" pitchFamily="18" charset="0"/>
                          </a:rPr>
                          <m:t>=1</m:t>
                        </m:r>
                      </m:sub>
                      <m:sup>
                        <m:r>
                          <a:rPr lang="en-US" altLang="ja-JP" sz="2400" i="1">
                            <a:latin typeface="Cambria Math" panose="02040503050406030204" pitchFamily="18" charset="0"/>
                            <a:ea typeface="Cambria Math" panose="02040503050406030204" pitchFamily="18" charset="0"/>
                          </a:rPr>
                          <m:t>𝑚</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𝑘</m:t>
                            </m:r>
                          </m:e>
                          <m:sub>
                            <m:r>
                              <a:rPr lang="en-US" altLang="ja-JP" sz="2400" i="1">
                                <a:latin typeface="Cambria Math" panose="02040503050406030204" pitchFamily="18" charset="0"/>
                                <a:ea typeface="Cambria Math" panose="02040503050406030204" pitchFamily="18" charset="0"/>
                              </a:rPr>
                              <m:t>𝑖</m:t>
                            </m:r>
                          </m:sub>
                        </m:sSub>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𝑖</m:t>
                            </m:r>
                          </m:sub>
                        </m:sSub>
                      </m:e>
                    </m:nary>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𝑘</m:t>
                        </m:r>
                      </m:e>
                      <m:sub>
                        <m:r>
                          <a:rPr lang="en-US" altLang="ja-JP" sz="2400" i="1">
                            <a:latin typeface="Cambria Math" panose="02040503050406030204" pitchFamily="18" charset="0"/>
                            <a:ea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ℤ</m:t>
                    </m:r>
                  </m:oMath>
                </a14:m>
                <a:endParaRPr lang="en-US" altLang="ja-JP" sz="2400" dirty="0"/>
              </a:p>
              <a:p>
                <a:endParaRPr lang="en-US" altLang="ja-JP" sz="2400" dirty="0"/>
              </a:p>
              <a:p>
                <a:pPr lvl="1"/>
                <a:endParaRPr lang="en-US" altLang="ja-JP" sz="2000" dirty="0"/>
              </a:p>
            </p:txBody>
          </p:sp>
        </mc:Choice>
        <mc:Fallback xmlns="">
          <p:sp>
            <p:nvSpPr>
              <p:cNvPr id="10" name="コンテンツ プレースホルダー 2">
                <a:extLst>
                  <a:ext uri="{FF2B5EF4-FFF2-40B4-BE49-F238E27FC236}">
                    <a16:creationId xmlns:a16="http://schemas.microsoft.com/office/drawing/2014/main" id="{316CD780-87BF-44DA-9993-8F48EC259EF5}"/>
                  </a:ext>
                </a:extLst>
              </p:cNvPr>
              <p:cNvSpPr txBox="1">
                <a:spLocks noRot="1" noChangeAspect="1" noMove="1" noResize="1" noEditPoints="1" noAdjustHandles="1" noChangeArrowheads="1" noChangeShapeType="1" noTextEdit="1"/>
              </p:cNvSpPr>
              <p:nvPr/>
            </p:nvSpPr>
            <p:spPr>
              <a:xfrm>
                <a:off x="-39468" y="858009"/>
                <a:ext cx="9144000" cy="1718932"/>
              </a:xfrm>
              <a:prstGeom prst="rect">
                <a:avLst/>
              </a:prstGeom>
              <a:blipFill>
                <a:blip r:embed="rId3"/>
                <a:stretch>
                  <a:fillRect l="-933" t="-9220" b="-53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39B5B24-5538-4A28-B306-4721047E963D}"/>
                  </a:ext>
                </a:extLst>
              </p:cNvPr>
              <p:cNvSpPr txBox="1"/>
              <p:nvPr/>
            </p:nvSpPr>
            <p:spPr>
              <a:xfrm>
                <a:off x="280167" y="2662001"/>
                <a:ext cx="8583666" cy="369332"/>
              </a:xfrm>
              <a:prstGeom prst="rect">
                <a:avLst/>
              </a:prstGeom>
              <a:noFill/>
            </p:spPr>
            <p:txBody>
              <a:bodyPr wrap="square" lIns="0" tIns="0" rIns="0" bIns="0" rtlCol="0">
                <a:spAutoFit/>
              </a:bodyPr>
              <a:lstStyle/>
              <a:p>
                <a:r>
                  <a:rPr lang="ja-JP" altLang="en-US" sz="2400" dirty="0"/>
                  <a:t>根の有理式</a:t>
                </a:r>
                <a14:m>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𝑉</m:t>
                    </m:r>
                  </m:oMath>
                </a14:m>
                <a:r>
                  <a:rPr lang="ja-JP" altLang="en-US" sz="2400" dirty="0"/>
                  <a:t>で、</a:t>
                </a:r>
                <a:r>
                  <a:rPr lang="ja-JP" altLang="en-US" sz="2400" u="sng" dirty="0"/>
                  <a:t>根の順列を変える</a:t>
                </a:r>
                <a:r>
                  <a:rPr lang="ja-JP" altLang="en-US" sz="2400" dirty="0"/>
                  <a:t>と、値が変わるものが構成できる。</a:t>
                </a:r>
                <a:endParaRPr lang="en-US" altLang="ja-JP" sz="2400" dirty="0"/>
              </a:p>
            </p:txBody>
          </p:sp>
        </mc:Choice>
        <mc:Fallback xmlns="">
          <p:sp>
            <p:nvSpPr>
              <p:cNvPr id="8" name="テキスト ボックス 7">
                <a:extLst>
                  <a:ext uri="{FF2B5EF4-FFF2-40B4-BE49-F238E27FC236}">
                    <a16:creationId xmlns:a16="http://schemas.microsoft.com/office/drawing/2014/main" id="{639B5B24-5538-4A28-B306-4721047E963D}"/>
                  </a:ext>
                </a:extLst>
              </p:cNvPr>
              <p:cNvSpPr txBox="1">
                <a:spLocks noRot="1" noChangeAspect="1" noMove="1" noResize="1" noEditPoints="1" noAdjustHandles="1" noChangeArrowheads="1" noChangeShapeType="1" noTextEdit="1"/>
              </p:cNvSpPr>
              <p:nvPr/>
            </p:nvSpPr>
            <p:spPr>
              <a:xfrm>
                <a:off x="280167" y="2662001"/>
                <a:ext cx="8583666" cy="369332"/>
              </a:xfrm>
              <a:prstGeom prst="rect">
                <a:avLst/>
              </a:prstGeom>
              <a:blipFill>
                <a:blip r:embed="rId4"/>
                <a:stretch>
                  <a:fillRect l="-2202" t="-28333" b="-48333"/>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85917D33-718B-479C-A581-7BBBC868EABA}"/>
              </a:ext>
            </a:extLst>
          </p:cNvPr>
          <p:cNvSpPr/>
          <p:nvPr/>
        </p:nvSpPr>
        <p:spPr>
          <a:xfrm>
            <a:off x="142568" y="2517697"/>
            <a:ext cx="8858864" cy="657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953DFB-D639-458B-92DF-68C66B4FA58F}"/>
              </a:ext>
            </a:extLst>
          </p:cNvPr>
          <p:cNvSpPr txBox="1"/>
          <p:nvPr/>
        </p:nvSpPr>
        <p:spPr>
          <a:xfrm>
            <a:off x="223641" y="2097565"/>
            <a:ext cx="3281559" cy="369332"/>
          </a:xfrm>
          <a:prstGeom prst="rect">
            <a:avLst/>
          </a:prstGeom>
          <a:noFill/>
        </p:spPr>
        <p:txBody>
          <a:bodyPr wrap="square" lIns="0" tIns="0" rIns="0" bIns="0" rtlCol="0">
            <a:spAutoFit/>
          </a:bodyPr>
          <a:lstStyle/>
          <a:p>
            <a:r>
              <a:rPr lang="en-US" altLang="ja-JP" sz="2400" dirty="0"/>
              <a:t>Galois</a:t>
            </a:r>
            <a:r>
              <a:rPr lang="ja-JP" altLang="en-US" sz="2400" dirty="0"/>
              <a:t>論文の補助定理</a:t>
            </a:r>
            <a:r>
              <a:rPr lang="en-US" altLang="ja-JP" sz="2400" dirty="0"/>
              <a:t>2</a:t>
            </a:r>
          </a:p>
        </p:txBody>
      </p:sp>
      <p:sp>
        <p:nvSpPr>
          <p:cNvPr id="12" name="吹き出し: 角を丸めた四角形 11">
            <a:extLst>
              <a:ext uri="{FF2B5EF4-FFF2-40B4-BE49-F238E27FC236}">
                <a16:creationId xmlns:a16="http://schemas.microsoft.com/office/drawing/2014/main" id="{3423E42B-1545-4C38-9A9F-C49D9886CB2E}"/>
              </a:ext>
            </a:extLst>
          </p:cNvPr>
          <p:cNvSpPr/>
          <p:nvPr/>
        </p:nvSpPr>
        <p:spPr>
          <a:xfrm>
            <a:off x="3505200" y="2023377"/>
            <a:ext cx="4681560" cy="409645"/>
          </a:xfrm>
          <a:prstGeom prst="wedgeRoundRectCallout">
            <a:avLst>
              <a:gd name="adj1" fmla="val -34413"/>
              <a:gd name="adj2" fmla="val 1069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「置換」という操作で、群論との対応関係で重要</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D514269-BCE8-4A7A-B0FB-D61AF3446872}"/>
                  </a:ext>
                </a:extLst>
              </p:cNvPr>
              <p:cNvSpPr txBox="1"/>
              <p:nvPr/>
            </p:nvSpPr>
            <p:spPr>
              <a:xfrm>
                <a:off x="280166" y="3593395"/>
                <a:ext cx="8583667" cy="307777"/>
              </a:xfrm>
              <a:prstGeom prst="rect">
                <a:avLst/>
              </a:prstGeom>
              <a:noFill/>
            </p:spPr>
            <p:txBody>
              <a:bodyPr wrap="square" lIns="0" tIns="0" rIns="0" bIns="0" rtlCol="0">
                <a:spAutoFit/>
              </a:bodyPr>
              <a:lstStyle/>
              <a:p>
                <a:r>
                  <a:rPr lang="ja-JP" altLang="en-US" sz="2000" dirty="0"/>
                  <a:t>有理数体</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上の多項式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𝑓</m:t>
                    </m:r>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𝑥</m:t>
                        </m:r>
                      </m:e>
                    </m:d>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𝑥</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+1</m:t>
                    </m:r>
                  </m:oMath>
                </a14:m>
                <a:r>
                  <a:rPr lang="ja-JP" altLang="en-US" sz="2000" dirty="0"/>
                  <a:t>を考えると、その根は</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oMath>
                </a14:m>
                <a:r>
                  <a:rPr lang="ja-JP" altLang="en-US" sz="2000" dirty="0"/>
                  <a:t>となる。</a:t>
                </a:r>
                <a:endParaRPr lang="en-US" altLang="ja-JP" sz="2000" dirty="0"/>
              </a:p>
            </p:txBody>
          </p:sp>
        </mc:Choice>
        <mc:Fallback xmlns="">
          <p:sp>
            <p:nvSpPr>
              <p:cNvPr id="14" name="テキスト ボックス 13">
                <a:extLst>
                  <a:ext uri="{FF2B5EF4-FFF2-40B4-BE49-F238E27FC236}">
                    <a16:creationId xmlns:a16="http://schemas.microsoft.com/office/drawing/2014/main" id="{0D514269-BCE8-4A7A-B0FB-D61AF3446872}"/>
                  </a:ext>
                </a:extLst>
              </p:cNvPr>
              <p:cNvSpPr txBox="1">
                <a:spLocks noRot="1" noChangeAspect="1" noMove="1" noResize="1" noEditPoints="1" noAdjustHandles="1" noChangeArrowheads="1" noChangeShapeType="1" noTextEdit="1"/>
              </p:cNvSpPr>
              <p:nvPr/>
            </p:nvSpPr>
            <p:spPr>
              <a:xfrm>
                <a:off x="280166" y="3593395"/>
                <a:ext cx="8583667" cy="307777"/>
              </a:xfrm>
              <a:prstGeom prst="rect">
                <a:avLst/>
              </a:prstGeom>
              <a:blipFill>
                <a:blip r:embed="rId5"/>
                <a:stretch>
                  <a:fillRect l="-1847" t="-27451" r="-71" b="-4705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3EE4DF3-7024-4A70-BC96-EE3274A099A9}"/>
              </a:ext>
            </a:extLst>
          </p:cNvPr>
          <p:cNvSpPr txBox="1"/>
          <p:nvPr/>
        </p:nvSpPr>
        <p:spPr>
          <a:xfrm>
            <a:off x="142568" y="3265677"/>
            <a:ext cx="373259" cy="307777"/>
          </a:xfrm>
          <a:prstGeom prst="rect">
            <a:avLst/>
          </a:prstGeom>
          <a:noFill/>
        </p:spPr>
        <p:txBody>
          <a:bodyPr wrap="square" lIns="0" tIns="0" rIns="0" bIns="0" rtlCol="0">
            <a:spAutoFit/>
          </a:bodyPr>
          <a:lstStyle/>
          <a:p>
            <a:r>
              <a:rPr lang="ja-JP" altLang="en-US" sz="2000" dirty="0"/>
              <a:t>例</a:t>
            </a:r>
            <a:endParaRPr lang="en-US" altLang="ja-JP" sz="2000"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0DE7951-2BEB-425B-9CA6-039E13C17409}"/>
                  </a:ext>
                </a:extLst>
              </p:cNvPr>
              <p:cNvSpPr txBox="1"/>
              <p:nvPr/>
            </p:nvSpPr>
            <p:spPr>
              <a:xfrm>
                <a:off x="280167" y="3972241"/>
                <a:ext cx="4068097" cy="307777"/>
              </a:xfrm>
              <a:prstGeom prst="rect">
                <a:avLst/>
              </a:prstGeom>
              <a:noFill/>
            </p:spPr>
            <p:txBody>
              <a:bodyPr wrap="square" lIns="0" tIns="0" rIns="0" bIns="0" rtlCol="0">
                <a:spAutoFit/>
              </a:bodyPr>
              <a:lstStyle/>
              <a:p>
                <a:r>
                  <a:rPr lang="ja-JP" altLang="en-US" sz="2000" u="sng" dirty="0"/>
                  <a:t>根の順列</a:t>
                </a:r>
                <a:r>
                  <a:rPr lang="ja-JP" altLang="en-US" sz="2000" dirty="0"/>
                  <a:t>：</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oMath>
                </a14:m>
                <a:r>
                  <a:rPr lang="ja-JP" altLang="en-US" sz="2000" dirty="0"/>
                  <a:t>（</a:t>
                </a:r>
                <a:r>
                  <a:rPr lang="en-US" altLang="ja-JP" sz="2000" dirty="0"/>
                  <a:t>2</a:t>
                </a:r>
                <a:r>
                  <a:rPr lang="ja-JP" altLang="en-US" sz="2000" dirty="0"/>
                  <a:t>通り）</a:t>
                </a:r>
                <a:endParaRPr lang="en-US" altLang="ja-JP" sz="2000" dirty="0"/>
              </a:p>
            </p:txBody>
          </p:sp>
        </mc:Choice>
        <mc:Fallback xmlns="">
          <p:sp>
            <p:nvSpPr>
              <p:cNvPr id="16" name="テキスト ボックス 15">
                <a:extLst>
                  <a:ext uri="{FF2B5EF4-FFF2-40B4-BE49-F238E27FC236}">
                    <a16:creationId xmlns:a16="http://schemas.microsoft.com/office/drawing/2014/main" id="{00DE7951-2BEB-425B-9CA6-039E13C17409}"/>
                  </a:ext>
                </a:extLst>
              </p:cNvPr>
              <p:cNvSpPr txBox="1">
                <a:spLocks noRot="1" noChangeAspect="1" noMove="1" noResize="1" noEditPoints="1" noAdjustHandles="1" noChangeArrowheads="1" noChangeShapeType="1" noTextEdit="1"/>
              </p:cNvSpPr>
              <p:nvPr/>
            </p:nvSpPr>
            <p:spPr>
              <a:xfrm>
                <a:off x="280167" y="3972241"/>
                <a:ext cx="4068097" cy="307777"/>
              </a:xfrm>
              <a:prstGeom prst="rect">
                <a:avLst/>
              </a:prstGeom>
              <a:blipFill>
                <a:blip r:embed="rId6"/>
                <a:stretch>
                  <a:fillRect l="-3898" t="-28000" r="-3748"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3C4F7A7-5420-45B2-8A01-675A5133D409}"/>
                  </a:ext>
                </a:extLst>
              </p:cNvPr>
              <p:cNvSpPr txBox="1"/>
              <p:nvPr/>
            </p:nvSpPr>
            <p:spPr>
              <a:xfrm>
                <a:off x="280166" y="4373512"/>
                <a:ext cx="5896897" cy="317806"/>
              </a:xfrm>
              <a:prstGeom prst="rect">
                <a:avLst/>
              </a:prstGeom>
              <a:noFill/>
            </p:spPr>
            <p:txBody>
              <a:bodyPr wrap="square" lIns="0" tIns="0" rIns="0" bIns="0" rtlCol="0">
                <a:spAutoFit/>
              </a:bodyPr>
              <a:lstStyle/>
              <a:p>
                <a:r>
                  <a:rPr lang="ja-JP" altLang="en-US" sz="2000" u="sng" dirty="0"/>
                  <a:t>根を交換したら、値が変わる</a:t>
                </a:r>
                <a:r>
                  <a:rPr lang="ja-JP" altLang="en-US" sz="2000" dirty="0"/>
                  <a:t>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の例：</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𝑎</m:t>
                    </m:r>
                    <m:r>
                      <a:rPr lang="en-US" altLang="ja-JP" sz="2000" b="0" i="1" smtClean="0">
                        <a:latin typeface="Cambria Math" panose="02040503050406030204" pitchFamily="18" charset="0"/>
                        <a:ea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𝑏</m:t>
                    </m:r>
                  </m:oMath>
                </a14:m>
                <a:endParaRPr lang="en-US" altLang="ja-JP" sz="2000" dirty="0"/>
              </a:p>
            </p:txBody>
          </p:sp>
        </mc:Choice>
        <mc:Fallback xmlns="">
          <p:sp>
            <p:nvSpPr>
              <p:cNvPr id="17" name="テキスト ボックス 16">
                <a:extLst>
                  <a:ext uri="{FF2B5EF4-FFF2-40B4-BE49-F238E27FC236}">
                    <a16:creationId xmlns:a16="http://schemas.microsoft.com/office/drawing/2014/main" id="{73C4F7A7-5420-45B2-8A01-675A5133D409}"/>
                  </a:ext>
                </a:extLst>
              </p:cNvPr>
              <p:cNvSpPr txBox="1">
                <a:spLocks noRot="1" noChangeAspect="1" noMove="1" noResize="1" noEditPoints="1" noAdjustHandles="1" noChangeArrowheads="1" noChangeShapeType="1" noTextEdit="1"/>
              </p:cNvSpPr>
              <p:nvPr/>
            </p:nvSpPr>
            <p:spPr>
              <a:xfrm>
                <a:off x="280166" y="4373512"/>
                <a:ext cx="5896897" cy="317806"/>
              </a:xfrm>
              <a:prstGeom prst="rect">
                <a:avLst/>
              </a:prstGeom>
              <a:blipFill>
                <a:blip r:embed="rId7"/>
                <a:stretch>
                  <a:fillRect l="-2689" t="-26415" b="-41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8689AA-94BC-4D2E-9576-26365584B221}"/>
                  </a:ext>
                </a:extLst>
              </p:cNvPr>
              <p:cNvSpPr txBox="1"/>
              <p:nvPr/>
            </p:nvSpPr>
            <p:spPr>
              <a:xfrm>
                <a:off x="231185" y="4920648"/>
                <a:ext cx="8583666" cy="307777"/>
              </a:xfrm>
              <a:prstGeom prst="rect">
                <a:avLst/>
              </a:prstGeom>
              <a:noFill/>
            </p:spPr>
            <p:txBody>
              <a:bodyPr wrap="square" lIns="0" tIns="0" rIns="0" bIns="0" rtlCol="0">
                <a:spAutoFit/>
              </a:bodyPr>
              <a:lstStyle/>
              <a:p>
                <a:r>
                  <a:rPr lang="ja-JP" altLang="en-US" sz="2000" dirty="0"/>
                  <a:t>つまり、有理数体</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上の有理関数として、</a:t>
                </a:r>
                <a14:m>
                  <m:oMath xmlns:m="http://schemas.openxmlformats.org/officeDocument/2006/math">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𝑎</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𝑏</m:t>
                        </m:r>
                      </m:e>
                    </m:d>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𝑎</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𝑏</m:t>
                    </m:r>
                  </m:oMath>
                </a14:m>
                <a:r>
                  <a:rPr lang="ja-JP" altLang="en-US" sz="2000" dirty="0"/>
                  <a:t>が構成できる。</a:t>
                </a:r>
                <a:endParaRPr lang="en-US" altLang="ja-JP" sz="2000" dirty="0"/>
              </a:p>
            </p:txBody>
          </p:sp>
        </mc:Choice>
        <mc:Fallback xmlns="">
          <p:sp>
            <p:nvSpPr>
              <p:cNvPr id="18" name="テキスト ボックス 17">
                <a:extLst>
                  <a:ext uri="{FF2B5EF4-FFF2-40B4-BE49-F238E27FC236}">
                    <a16:creationId xmlns:a16="http://schemas.microsoft.com/office/drawing/2014/main" id="{838689AA-94BC-4D2E-9576-26365584B221}"/>
                  </a:ext>
                </a:extLst>
              </p:cNvPr>
              <p:cNvSpPr txBox="1">
                <a:spLocks noRot="1" noChangeAspect="1" noMove="1" noResize="1" noEditPoints="1" noAdjustHandles="1" noChangeArrowheads="1" noChangeShapeType="1" noTextEdit="1"/>
              </p:cNvSpPr>
              <p:nvPr/>
            </p:nvSpPr>
            <p:spPr>
              <a:xfrm>
                <a:off x="231185" y="4920648"/>
                <a:ext cx="8583666" cy="307777"/>
              </a:xfrm>
              <a:prstGeom prst="rect">
                <a:avLst/>
              </a:prstGeom>
              <a:blipFill>
                <a:blip r:embed="rId8"/>
                <a:stretch>
                  <a:fillRect l="-1847"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767305-8CCA-492A-8B72-DDACE7552C24}"/>
                  </a:ext>
                </a:extLst>
              </p:cNvPr>
              <p:cNvSpPr txBox="1"/>
              <p:nvPr/>
            </p:nvSpPr>
            <p:spPr>
              <a:xfrm>
                <a:off x="231185" y="5321565"/>
                <a:ext cx="5407615" cy="307777"/>
              </a:xfrm>
              <a:prstGeom prst="rect">
                <a:avLst/>
              </a:prstGeom>
              <a:noFill/>
            </p:spPr>
            <p:txBody>
              <a:bodyPr wrap="square" lIns="0" tIns="0" rIns="0" bIns="0" rtlCol="0">
                <a:spAutoFit/>
              </a:bodyPr>
              <a:lstStyle/>
              <a:p>
                <a:r>
                  <a:rPr lang="ja-JP" altLang="en-US" sz="2000" dirty="0"/>
                  <a:t>そして、</a:t>
                </a:r>
                <a14:m>
                  <m:oMath xmlns:m="http://schemas.openxmlformats.org/officeDocument/2006/math">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𝑎</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𝑏</m:t>
                        </m:r>
                      </m:e>
                    </m:d>
                  </m:oMath>
                </a14:m>
                <a:r>
                  <a:rPr lang="ja-JP" altLang="en-US" sz="2000" dirty="0"/>
                  <a:t>は、根の線形結合で表されている。</a:t>
                </a:r>
                <a:endParaRPr lang="en-US" altLang="ja-JP" sz="2000" dirty="0"/>
              </a:p>
            </p:txBody>
          </p:sp>
        </mc:Choice>
        <mc:Fallback xmlns="">
          <p:sp>
            <p:nvSpPr>
              <p:cNvPr id="19" name="テキスト ボックス 18">
                <a:extLst>
                  <a:ext uri="{FF2B5EF4-FFF2-40B4-BE49-F238E27FC236}">
                    <a16:creationId xmlns:a16="http://schemas.microsoft.com/office/drawing/2014/main" id="{3F767305-8CCA-492A-8B72-DDACE7552C24}"/>
                  </a:ext>
                </a:extLst>
              </p:cNvPr>
              <p:cNvSpPr txBox="1">
                <a:spLocks noRot="1" noChangeAspect="1" noMove="1" noResize="1" noEditPoints="1" noAdjustHandles="1" noChangeArrowheads="1" noChangeShapeType="1" noTextEdit="1"/>
              </p:cNvSpPr>
              <p:nvPr/>
            </p:nvSpPr>
            <p:spPr>
              <a:xfrm>
                <a:off x="231185" y="5321565"/>
                <a:ext cx="5407615" cy="307777"/>
              </a:xfrm>
              <a:prstGeom prst="rect">
                <a:avLst/>
              </a:prstGeom>
              <a:blipFill>
                <a:blip r:embed="rId9"/>
                <a:stretch>
                  <a:fillRect l="-2931" t="-28000"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吹き出し: 角を丸めた四角形 21">
                <a:extLst>
                  <a:ext uri="{FF2B5EF4-FFF2-40B4-BE49-F238E27FC236}">
                    <a16:creationId xmlns:a16="http://schemas.microsoft.com/office/drawing/2014/main" id="{193468DF-A1BD-4C55-B105-807D43395260}"/>
                  </a:ext>
                </a:extLst>
              </p:cNvPr>
              <p:cNvSpPr/>
              <p:nvPr/>
            </p:nvSpPr>
            <p:spPr>
              <a:xfrm>
                <a:off x="5907693" y="3917120"/>
                <a:ext cx="2907779" cy="409645"/>
              </a:xfrm>
              <a:prstGeom prst="wedgeRoundRectCallout">
                <a:avLst>
                  <a:gd name="adj1" fmla="val -47125"/>
                  <a:gd name="adj2" fmla="val 9267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ja-JP" sz="1800" b="0" i="1" smtClean="0">
                        <a:latin typeface="Cambria Math" panose="02040503050406030204" pitchFamily="18" charset="0"/>
                        <a:ea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oMath>
                </a14:m>
                <a:r>
                  <a:rPr lang="ja-JP" altLang="en-US" sz="1800" dirty="0"/>
                  <a:t>には、</a:t>
                </a:r>
                <a14:m>
                  <m:oMath xmlns:m="http://schemas.openxmlformats.org/officeDocument/2006/math">
                    <m:r>
                      <a:rPr lang="en-US" altLang="ja-JP" sz="1800" b="0" i="0"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2</m:t>
                        </m:r>
                      </m:sub>
                    </m:sSub>
                    <m:r>
                      <a:rPr lang="en-US" altLang="ja-JP" sz="1800" b="0" i="1" smtClean="0">
                        <a:latin typeface="Cambria Math" panose="02040503050406030204" pitchFamily="18" charset="0"/>
                        <a:ea typeface="Cambria Math" panose="02040503050406030204" pitchFamily="18" charset="0"/>
                      </a:rPr>
                      <m:t>}</m:t>
                    </m:r>
                  </m:oMath>
                </a14:m>
                <a:r>
                  <a:rPr lang="ja-JP" altLang="en-US" sz="1800" dirty="0"/>
                  <a:t>が入る</a:t>
                </a:r>
                <a:endParaRPr lang="en-US" altLang="ja-JP" sz="1800" dirty="0"/>
              </a:p>
            </p:txBody>
          </p:sp>
        </mc:Choice>
        <mc:Fallback xmlns="">
          <p:sp>
            <p:nvSpPr>
              <p:cNvPr id="22" name="吹き出し: 角を丸めた四角形 21">
                <a:extLst>
                  <a:ext uri="{FF2B5EF4-FFF2-40B4-BE49-F238E27FC236}">
                    <a16:creationId xmlns:a16="http://schemas.microsoft.com/office/drawing/2014/main" id="{193468DF-A1BD-4C55-B105-807D43395260}"/>
                  </a:ext>
                </a:extLst>
              </p:cNvPr>
              <p:cNvSpPr>
                <a:spLocks noRot="1" noChangeAspect="1" noMove="1" noResize="1" noEditPoints="1" noAdjustHandles="1" noChangeArrowheads="1" noChangeShapeType="1" noTextEdit="1"/>
              </p:cNvSpPr>
              <p:nvPr/>
            </p:nvSpPr>
            <p:spPr>
              <a:xfrm>
                <a:off x="5907693" y="3917120"/>
                <a:ext cx="2907779" cy="409645"/>
              </a:xfrm>
              <a:prstGeom prst="wedgeRoundRectCallout">
                <a:avLst>
                  <a:gd name="adj1" fmla="val -47125"/>
                  <a:gd name="adj2" fmla="val 92676"/>
                  <a:gd name="adj3" fmla="val 16667"/>
                </a:avLst>
              </a:prstGeom>
              <a:blipFill>
                <a:blip r:embed="rId10"/>
                <a:stretch>
                  <a:fillRect t="-2083"/>
                </a:stretch>
              </a:blipFill>
              <a:ln>
                <a:noFill/>
              </a:ln>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1DC77D5D-0B1E-4B3F-9015-BF6D153BED95}"/>
              </a:ext>
            </a:extLst>
          </p:cNvPr>
          <p:cNvSpPr txBox="1"/>
          <p:nvPr/>
        </p:nvSpPr>
        <p:spPr>
          <a:xfrm>
            <a:off x="6597005" y="4402206"/>
            <a:ext cx="2089796" cy="307777"/>
          </a:xfrm>
          <a:prstGeom prst="rect">
            <a:avLst/>
          </a:prstGeom>
          <a:noFill/>
        </p:spPr>
        <p:txBody>
          <a:bodyPr wrap="square" lIns="0" tIns="0" rIns="0" bIns="0" rtlCol="0">
            <a:spAutoFit/>
          </a:bodyPr>
          <a:lstStyle/>
          <a:p>
            <a:r>
              <a:rPr lang="ja-JP" altLang="en-US" sz="2000" dirty="0">
                <a:solidFill>
                  <a:srgbClr val="FF0000"/>
                </a:solidFill>
              </a:rPr>
              <a:t>根の対称式でない</a:t>
            </a:r>
            <a:endParaRPr lang="en-US" altLang="ja-JP" sz="2000" dirty="0">
              <a:solidFill>
                <a:srgbClr val="FF0000"/>
              </a:solidFill>
            </a:endParaRPr>
          </a:p>
        </p:txBody>
      </p:sp>
    </p:spTree>
    <p:extLst>
      <p:ext uri="{BB962C8B-B14F-4D97-AF65-F5344CB8AC3E}">
        <p14:creationId xmlns:p14="http://schemas.microsoft.com/office/powerpoint/2010/main" val="251941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223641" y="238152"/>
                <a:ext cx="8463160" cy="483454"/>
              </a:xfrm>
            </p:spPr>
            <p:txBody>
              <a:bodyPr/>
              <a:lstStyle/>
              <a:p>
                <a:r>
                  <a:rPr lang="ja-JP" altLang="en-US" dirty="0"/>
                  <a:t>有理式</a:t>
                </a:r>
                <a14:m>
                  <m:oMath xmlns:m="http://schemas.openxmlformats.org/officeDocument/2006/math">
                    <m:r>
                      <a:rPr lang="en-US" altLang="ja-JP" b="0" i="1">
                        <a:latin typeface="Cambria Math" panose="02040503050406030204" pitchFamily="18" charset="0"/>
                        <a:ea typeface="Cambria Math" panose="02040503050406030204" pitchFamily="18" charset="0"/>
                      </a:rPr>
                      <m:t>𝑉</m:t>
                    </m:r>
                  </m:oMath>
                </a14:m>
                <a:r>
                  <a:rPr lang="ja-JP" altLang="en-US" dirty="0"/>
                  <a:t>で根を表す</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223641" y="238152"/>
                <a:ext cx="8463160" cy="483454"/>
              </a:xfrm>
              <a:blipFill>
                <a:blip r:embed="rId3"/>
                <a:stretch>
                  <a:fillRect l="-1153" t="-8861" b="-2531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22</a:t>
            </a:fld>
            <a:endParaRPr lang="ja-JP" altLang="en-US"/>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D9A0A1AA-6462-4526-9438-B19A291B578F}"/>
                  </a:ext>
                </a:extLst>
              </p:cNvPr>
              <p:cNvSpPr txBox="1"/>
              <p:nvPr/>
            </p:nvSpPr>
            <p:spPr>
              <a:xfrm>
                <a:off x="373520" y="1573002"/>
                <a:ext cx="8583667" cy="369332"/>
              </a:xfrm>
              <a:prstGeom prst="rect">
                <a:avLst/>
              </a:prstGeom>
              <a:noFill/>
            </p:spPr>
            <p:txBody>
              <a:bodyPr wrap="square" lIns="0" tIns="0" rIns="0" bIns="0" rtlCol="0">
                <a:spAutoFit/>
              </a:bodyPr>
              <a:lstStyle/>
              <a:p>
                <a:r>
                  <a:rPr lang="ja-JP" altLang="en-US" sz="2400" dirty="0"/>
                  <a:t>有理式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kumimoji="1" lang="ja-JP" altLang="en-US" sz="2400" dirty="0"/>
                  <a:t>を用いて、</a:t>
                </a:r>
                <a:r>
                  <a:rPr lang="ja-JP" altLang="en-US" sz="2400" dirty="0"/>
                  <a:t>多項式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oMath>
                </a14:m>
                <a:r>
                  <a:rPr lang="ja-JP" altLang="en-US" sz="2400" dirty="0"/>
                  <a:t>の根</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oMath>
                </a14:m>
                <a:r>
                  <a:rPr lang="ja-JP" altLang="en-US" sz="2400" dirty="0"/>
                  <a:t>を表せる。</a:t>
                </a:r>
                <a:endParaRPr lang="en-US" altLang="ja-JP" sz="2400" dirty="0"/>
              </a:p>
            </p:txBody>
          </p:sp>
        </mc:Choice>
        <mc:Fallback xmlns="">
          <p:sp>
            <p:nvSpPr>
              <p:cNvPr id="74" name="テキスト ボックス 73">
                <a:extLst>
                  <a:ext uri="{FF2B5EF4-FFF2-40B4-BE49-F238E27FC236}">
                    <a16:creationId xmlns:a16="http://schemas.microsoft.com/office/drawing/2014/main" id="{D9A0A1AA-6462-4526-9438-B19A291B578F}"/>
                  </a:ext>
                </a:extLst>
              </p:cNvPr>
              <p:cNvSpPr txBox="1">
                <a:spLocks noRot="1" noChangeAspect="1" noMove="1" noResize="1" noEditPoints="1" noAdjustHandles="1" noChangeArrowheads="1" noChangeShapeType="1" noTextEdit="1"/>
              </p:cNvSpPr>
              <p:nvPr/>
            </p:nvSpPr>
            <p:spPr>
              <a:xfrm>
                <a:off x="373520" y="1573002"/>
                <a:ext cx="8583667" cy="369332"/>
              </a:xfrm>
              <a:prstGeom prst="rect">
                <a:avLst/>
              </a:prstGeom>
              <a:blipFill>
                <a:blip r:embed="rId4"/>
                <a:stretch>
                  <a:fillRect l="-2131" t="-26230" b="-475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8DD9D2D1-DFDA-4CBB-8C4D-C65A4A34F946}"/>
                  </a:ext>
                </a:extLst>
              </p:cNvPr>
              <p:cNvSpPr txBox="1"/>
              <p:nvPr/>
            </p:nvSpPr>
            <p:spPr>
              <a:xfrm>
                <a:off x="223641" y="1999929"/>
                <a:ext cx="858366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1</m:t>
                          </m:r>
                        </m:sub>
                      </m:sSub>
                      <m:d>
                        <m:dPr>
                          <m:ctrlPr>
                            <a:rPr lang="en-US" altLang="ja-JP" sz="2000" b="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𝑉</m:t>
                          </m:r>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b="0" i="1" smtClean="0">
                              <a:latin typeface="Cambria Math" panose="02040503050406030204" pitchFamily="18" charset="0"/>
                              <a:ea typeface="Cambria Math" panose="02040503050406030204" pitchFamily="18" charset="0"/>
                            </a:rPr>
                            <m:t>2</m:t>
                          </m:r>
                        </m:sub>
                      </m:sSub>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𝑉</m:t>
                          </m:r>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𝑚</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𝑉</m:t>
                          </m:r>
                        </m:e>
                      </m:d>
                    </m:oMath>
                  </m:oMathPara>
                </a14:m>
                <a:endParaRPr lang="en-US" altLang="ja-JP" sz="2000" dirty="0"/>
              </a:p>
            </p:txBody>
          </p:sp>
        </mc:Choice>
        <mc:Fallback xmlns="">
          <p:sp>
            <p:nvSpPr>
              <p:cNvPr id="76" name="テキスト ボックス 75">
                <a:extLst>
                  <a:ext uri="{FF2B5EF4-FFF2-40B4-BE49-F238E27FC236}">
                    <a16:creationId xmlns:a16="http://schemas.microsoft.com/office/drawing/2014/main" id="{8DD9D2D1-DFDA-4CBB-8C4D-C65A4A34F946}"/>
                  </a:ext>
                </a:extLst>
              </p:cNvPr>
              <p:cNvSpPr txBox="1">
                <a:spLocks noRot="1" noChangeAspect="1" noMove="1" noResize="1" noEditPoints="1" noAdjustHandles="1" noChangeArrowheads="1" noChangeShapeType="1" noTextEdit="1"/>
              </p:cNvSpPr>
              <p:nvPr/>
            </p:nvSpPr>
            <p:spPr>
              <a:xfrm>
                <a:off x="223641" y="1999929"/>
                <a:ext cx="8583666" cy="307777"/>
              </a:xfrm>
              <a:prstGeom prst="rect">
                <a:avLst/>
              </a:prstGeom>
              <a:blipFill>
                <a:blip r:embed="rId5"/>
                <a:stretch>
                  <a:fillRect b="-27451"/>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72FC09A5-C396-44DD-A6AD-966F84B77AA1}"/>
              </a:ext>
            </a:extLst>
          </p:cNvPr>
          <p:cNvSpPr/>
          <p:nvPr/>
        </p:nvSpPr>
        <p:spPr>
          <a:xfrm>
            <a:off x="98323" y="1435715"/>
            <a:ext cx="8858864" cy="1346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F8F0C37-F099-4C88-B84C-DCE0174A0508}"/>
                  </a:ext>
                </a:extLst>
              </p:cNvPr>
              <p:cNvSpPr txBox="1"/>
              <p:nvPr/>
            </p:nvSpPr>
            <p:spPr>
              <a:xfrm>
                <a:off x="373520" y="2388157"/>
                <a:ext cx="6009235" cy="307777"/>
              </a:xfrm>
              <a:prstGeom prst="rect">
                <a:avLst/>
              </a:prstGeom>
              <a:noFill/>
            </p:spPr>
            <p:txBody>
              <a:bodyPr wrap="square" lIns="0" tIns="0" rIns="0" bIns="0" rtlCol="0">
                <a:spAutoFit/>
              </a:bodyPr>
              <a:lstStyle/>
              <a:p>
                <a:r>
                  <a:rPr lang="ja-JP" altLang="en-US" sz="2000" dirty="0"/>
                  <a:t>を満たす体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t>上の有理関数</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b="0" i="1" smtClean="0">
                            <a:latin typeface="Cambria Math" panose="02040503050406030204" pitchFamily="18" charset="0"/>
                            <a:ea typeface="Cambria Math" panose="02040503050406030204" pitchFamily="18" charset="0"/>
                          </a:rPr>
                          <m:t>𝑚</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oMath>
                </a14:m>
                <a:r>
                  <a:rPr lang="ja-JP" altLang="en-US" sz="2000" dirty="0"/>
                  <a:t>が存在する。</a:t>
                </a:r>
                <a:endParaRPr lang="en-US" altLang="ja-JP" sz="2000" dirty="0"/>
              </a:p>
            </p:txBody>
          </p:sp>
        </mc:Choice>
        <mc:Fallback xmlns="">
          <p:sp>
            <p:nvSpPr>
              <p:cNvPr id="78" name="テキスト ボックス 77">
                <a:extLst>
                  <a:ext uri="{FF2B5EF4-FFF2-40B4-BE49-F238E27FC236}">
                    <a16:creationId xmlns:a16="http://schemas.microsoft.com/office/drawing/2014/main" id="{1F8F0C37-F099-4C88-B84C-DCE0174A0508}"/>
                  </a:ext>
                </a:extLst>
              </p:cNvPr>
              <p:cNvSpPr txBox="1">
                <a:spLocks noRot="1" noChangeAspect="1" noMove="1" noResize="1" noEditPoints="1" noAdjustHandles="1" noChangeArrowheads="1" noChangeShapeType="1" noTextEdit="1"/>
              </p:cNvSpPr>
              <p:nvPr/>
            </p:nvSpPr>
            <p:spPr>
              <a:xfrm>
                <a:off x="373520" y="2388157"/>
                <a:ext cx="6009235" cy="307777"/>
              </a:xfrm>
              <a:prstGeom prst="rect">
                <a:avLst/>
              </a:prstGeom>
              <a:blipFill>
                <a:blip r:embed="rId6"/>
                <a:stretch>
                  <a:fillRect l="-2535" t="-28000" r="-1217" b="-48000"/>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1" y="959376"/>
            <a:ext cx="3281559" cy="369332"/>
          </a:xfrm>
          <a:prstGeom prst="rect">
            <a:avLst/>
          </a:prstGeom>
          <a:noFill/>
        </p:spPr>
        <p:txBody>
          <a:bodyPr wrap="square" lIns="0" tIns="0" rIns="0" bIns="0" rtlCol="0">
            <a:spAutoFit/>
          </a:bodyPr>
          <a:lstStyle/>
          <a:p>
            <a:r>
              <a:rPr lang="en-US" altLang="ja-JP" sz="2400" dirty="0"/>
              <a:t>Galois</a:t>
            </a:r>
            <a:r>
              <a:rPr lang="ja-JP" altLang="en-US" sz="2400" dirty="0"/>
              <a:t>論文の補助定理</a:t>
            </a:r>
            <a:r>
              <a:rPr lang="en-US" altLang="ja-JP" sz="2400" dirty="0"/>
              <a:t>3</a:t>
            </a:r>
          </a:p>
        </p:txBody>
      </p:sp>
      <p:sp>
        <p:nvSpPr>
          <p:cNvPr id="10" name="コンテンツ プレースホルダー 1">
            <a:extLst>
              <a:ext uri="{FF2B5EF4-FFF2-40B4-BE49-F238E27FC236}">
                <a16:creationId xmlns:a16="http://schemas.microsoft.com/office/drawing/2014/main" id="{03762B59-7B3E-43C6-8C58-D95B1708C158}"/>
              </a:ext>
            </a:extLst>
          </p:cNvPr>
          <p:cNvSpPr txBox="1">
            <a:spLocks/>
          </p:cNvSpPr>
          <p:nvPr/>
        </p:nvSpPr>
        <p:spPr>
          <a:xfrm>
            <a:off x="229390" y="-14606"/>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6B9FBB6-3B93-4E1A-8AAF-6A013FEE7D12}"/>
                  </a:ext>
                </a:extLst>
              </p:cNvPr>
              <p:cNvSpPr txBox="1"/>
              <p:nvPr/>
            </p:nvSpPr>
            <p:spPr>
              <a:xfrm>
                <a:off x="416254" y="3468932"/>
                <a:ext cx="7636842" cy="307777"/>
              </a:xfrm>
              <a:prstGeom prst="rect">
                <a:avLst/>
              </a:prstGeom>
              <a:noFill/>
            </p:spPr>
            <p:txBody>
              <a:bodyPr wrap="square" lIns="0" tIns="0" rIns="0" bIns="0" rtlCol="0">
                <a:spAutoFit/>
              </a:bodyPr>
              <a:lstStyle/>
              <a:p>
                <a:r>
                  <a:rPr lang="ja-JP" altLang="en-US" sz="2000" dirty="0"/>
                  <a:t>有理数体</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上の多項式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𝑓</m:t>
                    </m:r>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𝑥</m:t>
                        </m:r>
                      </m:e>
                    </m:d>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𝑥</m:t>
                        </m:r>
                      </m:e>
                      <m:sup>
                        <m:r>
                          <a:rPr lang="en-US" altLang="ja-JP" sz="2000" i="1">
                            <a:latin typeface="Cambria Math" panose="02040503050406030204" pitchFamily="18" charset="0"/>
                            <a:ea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+1</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oMath>
                </a14:m>
                <a:r>
                  <a:rPr lang="ja-JP" altLang="en-US" sz="2000" dirty="0"/>
                  <a:t>を考える。</a:t>
                </a:r>
                <a:endParaRPr lang="en-US" altLang="ja-JP" sz="2000" dirty="0"/>
              </a:p>
            </p:txBody>
          </p:sp>
        </mc:Choice>
        <mc:Fallback xmlns="">
          <p:sp>
            <p:nvSpPr>
              <p:cNvPr id="11" name="テキスト ボックス 10">
                <a:extLst>
                  <a:ext uri="{FF2B5EF4-FFF2-40B4-BE49-F238E27FC236}">
                    <a16:creationId xmlns:a16="http://schemas.microsoft.com/office/drawing/2014/main" id="{16B9FBB6-3B93-4E1A-8AAF-6A013FEE7D12}"/>
                  </a:ext>
                </a:extLst>
              </p:cNvPr>
              <p:cNvSpPr txBox="1">
                <a:spLocks noRot="1" noChangeAspect="1" noMove="1" noResize="1" noEditPoints="1" noAdjustHandles="1" noChangeArrowheads="1" noChangeShapeType="1" noTextEdit="1"/>
              </p:cNvSpPr>
              <p:nvPr/>
            </p:nvSpPr>
            <p:spPr>
              <a:xfrm>
                <a:off x="416254" y="3468932"/>
                <a:ext cx="7636842" cy="307777"/>
              </a:xfrm>
              <a:prstGeom prst="rect">
                <a:avLst/>
              </a:prstGeom>
              <a:blipFill>
                <a:blip r:embed="rId7"/>
                <a:stretch>
                  <a:fillRect l="-1995"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0DC0ED0-4D61-4E5F-8571-473DBE5A64E8}"/>
                  </a:ext>
                </a:extLst>
              </p:cNvPr>
              <p:cNvSpPr txBox="1"/>
              <p:nvPr/>
            </p:nvSpPr>
            <p:spPr>
              <a:xfrm>
                <a:off x="416252" y="4327014"/>
                <a:ext cx="4340573" cy="307777"/>
              </a:xfrm>
              <a:prstGeom prst="rect">
                <a:avLst/>
              </a:prstGeom>
              <a:noFill/>
            </p:spPr>
            <p:txBody>
              <a:bodyPr wrap="square" lIns="0" tIns="0" rIns="0" bIns="0" rtlCol="0">
                <a:spAutoFit/>
              </a:bodyPr>
              <a:lstStyle/>
              <a:p>
                <a:r>
                  <a:rPr lang="ja-JP" altLang="en-US" sz="2000" dirty="0"/>
                  <a:t>根は</a:t>
                </a: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/2,</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/2</m:t>
                    </m:r>
                  </m:oMath>
                </a14:m>
                <a:r>
                  <a:rPr lang="ja-JP" altLang="en-US" sz="2000" dirty="0"/>
                  <a:t>として表せる。</a:t>
                </a:r>
                <a:endParaRPr lang="en-US" altLang="ja-JP" sz="2000" dirty="0"/>
              </a:p>
            </p:txBody>
          </p:sp>
        </mc:Choice>
        <mc:Fallback xmlns="">
          <p:sp>
            <p:nvSpPr>
              <p:cNvPr id="12" name="テキスト ボックス 11">
                <a:extLst>
                  <a:ext uri="{FF2B5EF4-FFF2-40B4-BE49-F238E27FC236}">
                    <a16:creationId xmlns:a16="http://schemas.microsoft.com/office/drawing/2014/main" id="{E0DC0ED0-4D61-4E5F-8571-473DBE5A64E8}"/>
                  </a:ext>
                </a:extLst>
              </p:cNvPr>
              <p:cNvSpPr txBox="1">
                <a:spLocks noRot="1" noChangeAspect="1" noMove="1" noResize="1" noEditPoints="1" noAdjustHandles="1" noChangeArrowheads="1" noChangeShapeType="1" noTextEdit="1"/>
              </p:cNvSpPr>
              <p:nvPr/>
            </p:nvSpPr>
            <p:spPr>
              <a:xfrm>
                <a:off x="416252" y="4327014"/>
                <a:ext cx="4340573" cy="307777"/>
              </a:xfrm>
              <a:prstGeom prst="rect">
                <a:avLst/>
              </a:prstGeom>
              <a:blipFill>
                <a:blip r:embed="rId8"/>
                <a:stretch>
                  <a:fillRect l="-3511" t="-28000" r="-1124"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1936AA0-8603-47F9-B45D-9C4072B4017C}"/>
                  </a:ext>
                </a:extLst>
              </p:cNvPr>
              <p:cNvSpPr txBox="1"/>
              <p:nvPr/>
            </p:nvSpPr>
            <p:spPr>
              <a:xfrm>
                <a:off x="416252" y="3904888"/>
                <a:ext cx="6315287" cy="307777"/>
              </a:xfrm>
              <a:prstGeom prst="rect">
                <a:avLst/>
              </a:prstGeom>
              <a:noFill/>
            </p:spPr>
            <p:txBody>
              <a:bodyPr wrap="square" lIns="0" tIns="0" rIns="0" bIns="0" rtlCol="0">
                <a:spAutoFit/>
              </a:bodyPr>
              <a:lstStyle/>
              <a:p>
                <a:r>
                  <a:rPr lang="ja-JP" altLang="en-US" sz="2000" dirty="0"/>
                  <a:t>根の有理式を</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𝑉</m:t>
                    </m:r>
                    <m:r>
                      <a:rPr lang="en-US" altLang="ja-JP" sz="2000" b="0" i="0"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=2</m:t>
                    </m:r>
                    <m:r>
                      <a:rPr lang="en-US" altLang="ja-JP" sz="2000" b="0" i="1" smtClean="0">
                        <a:latin typeface="Cambria Math" panose="02040503050406030204" pitchFamily="18" charset="0"/>
                        <a:ea typeface="Cambria Math" panose="02040503050406030204" pitchFamily="18" charset="0"/>
                      </a:rPr>
                      <m:t>𝑖</m:t>
                    </m:r>
                  </m:oMath>
                </a14:m>
                <a:r>
                  <a:rPr lang="ja-JP" altLang="en-US" sz="2000" dirty="0"/>
                  <a:t>とすると、</a:t>
                </a:r>
                <a:endParaRPr lang="en-US" altLang="ja-JP" sz="2000" dirty="0"/>
              </a:p>
            </p:txBody>
          </p:sp>
        </mc:Choice>
        <mc:Fallback xmlns="">
          <p:sp>
            <p:nvSpPr>
              <p:cNvPr id="13" name="テキスト ボックス 12">
                <a:extLst>
                  <a:ext uri="{FF2B5EF4-FFF2-40B4-BE49-F238E27FC236}">
                    <a16:creationId xmlns:a16="http://schemas.microsoft.com/office/drawing/2014/main" id="{41936AA0-8603-47F9-B45D-9C4072B4017C}"/>
                  </a:ext>
                </a:extLst>
              </p:cNvPr>
              <p:cNvSpPr txBox="1">
                <a:spLocks noRot="1" noChangeAspect="1" noMove="1" noResize="1" noEditPoints="1" noAdjustHandles="1" noChangeArrowheads="1" noChangeShapeType="1" noTextEdit="1"/>
              </p:cNvSpPr>
              <p:nvPr/>
            </p:nvSpPr>
            <p:spPr>
              <a:xfrm>
                <a:off x="416252" y="3904888"/>
                <a:ext cx="6315287" cy="307777"/>
              </a:xfrm>
              <a:prstGeom prst="rect">
                <a:avLst/>
              </a:prstGeom>
              <a:blipFill>
                <a:blip r:embed="rId9"/>
                <a:stretch>
                  <a:fillRect l="-2413" t="-28000"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A713DC2-BC03-43CA-9FDB-4BC793E76675}"/>
                  </a:ext>
                </a:extLst>
              </p:cNvPr>
              <p:cNvSpPr txBox="1"/>
              <p:nvPr/>
            </p:nvSpPr>
            <p:spPr>
              <a:xfrm>
                <a:off x="416252" y="4792410"/>
                <a:ext cx="8583666" cy="307777"/>
              </a:xfrm>
              <a:prstGeom prst="rect">
                <a:avLst/>
              </a:prstGeom>
              <a:noFill/>
            </p:spPr>
            <p:txBody>
              <a:bodyPr wrap="square" lIns="0" tIns="0" rIns="0" bIns="0" rtlCol="0">
                <a:spAutoFit/>
              </a:bodyPr>
              <a:lstStyle/>
              <a:p>
                <a:r>
                  <a:rPr lang="ja-JP" altLang="en-US" sz="2000" dirty="0"/>
                  <a:t>つまり、</a:t>
                </a:r>
                <a:r>
                  <a:rPr lang="en-US" altLang="ja-JP" sz="2000" dirty="0">
                    <a:ea typeface="Cambria Math" panose="02040503050406030204" pitchFamily="18" charset="0"/>
                  </a:rPr>
                  <a:t> </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は有理数体</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上の有理関数</a:t>
                </a: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1</m:t>
                        </m:r>
                      </m:sub>
                    </m:sSub>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𝑥</m:t>
                        </m:r>
                      </m:e>
                    </m:d>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𝑥</m:t>
                    </m:r>
                    <m:r>
                      <a:rPr lang="en-US" altLang="ja-JP" sz="2000" b="0" i="1" smtClean="0">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b="0" i="1" smtClean="0">
                            <a:latin typeface="Cambria Math" panose="02040503050406030204" pitchFamily="18" charset="0"/>
                            <a:ea typeface="Cambria Math" panose="02040503050406030204" pitchFamily="18" charset="0"/>
                          </a:rPr>
                          <m:t>2</m:t>
                        </m:r>
                      </m:sub>
                    </m:sSub>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𝑥</m:t>
                        </m:r>
                      </m:e>
                    </m:d>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/2</m:t>
                    </m:r>
                  </m:oMath>
                </a14:m>
                <a:r>
                  <a:rPr lang="ja-JP" altLang="en-US" sz="2000" dirty="0"/>
                  <a:t>として表せる。</a:t>
                </a:r>
                <a:endParaRPr lang="en-US" altLang="ja-JP" sz="2000" dirty="0"/>
              </a:p>
            </p:txBody>
          </p:sp>
        </mc:Choice>
        <mc:Fallback xmlns="">
          <p:sp>
            <p:nvSpPr>
              <p:cNvPr id="14" name="テキスト ボックス 13">
                <a:extLst>
                  <a:ext uri="{FF2B5EF4-FFF2-40B4-BE49-F238E27FC236}">
                    <a16:creationId xmlns:a16="http://schemas.microsoft.com/office/drawing/2014/main" id="{4A713DC2-BC03-43CA-9FDB-4BC793E76675}"/>
                  </a:ext>
                </a:extLst>
              </p:cNvPr>
              <p:cNvSpPr txBox="1">
                <a:spLocks noRot="1" noChangeAspect="1" noMove="1" noResize="1" noEditPoints="1" noAdjustHandles="1" noChangeArrowheads="1" noChangeShapeType="1" noTextEdit="1"/>
              </p:cNvSpPr>
              <p:nvPr/>
            </p:nvSpPr>
            <p:spPr>
              <a:xfrm>
                <a:off x="416252" y="4792410"/>
                <a:ext cx="8583666" cy="307777"/>
              </a:xfrm>
              <a:prstGeom prst="rect">
                <a:avLst/>
              </a:prstGeom>
              <a:blipFill>
                <a:blip r:embed="rId10"/>
                <a:stretch>
                  <a:fillRect l="-1776" t="-27451" b="-4705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596A27A-96A8-4514-871A-A71CB37348E9}"/>
              </a:ext>
            </a:extLst>
          </p:cNvPr>
          <p:cNvSpPr txBox="1"/>
          <p:nvPr/>
        </p:nvSpPr>
        <p:spPr>
          <a:xfrm>
            <a:off x="142568" y="3215364"/>
            <a:ext cx="373259" cy="307777"/>
          </a:xfrm>
          <a:prstGeom prst="rect">
            <a:avLst/>
          </a:prstGeom>
          <a:noFill/>
        </p:spPr>
        <p:txBody>
          <a:bodyPr wrap="square" lIns="0" tIns="0" rIns="0" bIns="0" rtlCol="0">
            <a:spAutoFit/>
          </a:bodyPr>
          <a:lstStyle/>
          <a:p>
            <a:r>
              <a:rPr lang="ja-JP" altLang="en-US" sz="2000" dirty="0"/>
              <a:t>例</a:t>
            </a:r>
            <a:endParaRPr lang="en-US" altLang="ja-JP" sz="2000" dirty="0"/>
          </a:p>
        </p:txBody>
      </p:sp>
      <p:sp>
        <p:nvSpPr>
          <p:cNvPr id="16" name="吹き出し: 角を丸めた四角形 15">
            <a:extLst>
              <a:ext uri="{FF2B5EF4-FFF2-40B4-BE49-F238E27FC236}">
                <a16:creationId xmlns:a16="http://schemas.microsoft.com/office/drawing/2014/main" id="{11A6A27D-8904-426D-8849-D76303B7E97E}"/>
              </a:ext>
            </a:extLst>
          </p:cNvPr>
          <p:cNvSpPr/>
          <p:nvPr/>
        </p:nvSpPr>
        <p:spPr>
          <a:xfrm>
            <a:off x="3898233" y="553758"/>
            <a:ext cx="5112000" cy="590284"/>
          </a:xfrm>
          <a:prstGeom prst="wedgeRoundRectCallout">
            <a:avLst>
              <a:gd name="adj1" fmla="val -31236"/>
              <a:gd name="adj2" fmla="val 96441"/>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元々、解の公式とは、</a:t>
            </a:r>
            <a:endParaRPr kumimoji="1" lang="en-US" altLang="ja-JP" dirty="0"/>
          </a:p>
          <a:p>
            <a:pPr algn="ctr"/>
            <a:r>
              <a:rPr kumimoji="1" lang="ja-JP" altLang="en-US" dirty="0"/>
              <a:t>「解を、係数を使って有理式として表したもの」であった</a:t>
            </a:r>
          </a:p>
        </p:txBody>
      </p:sp>
    </p:spTree>
    <p:extLst>
      <p:ext uri="{BB962C8B-B14F-4D97-AF65-F5344CB8AC3E}">
        <p14:creationId xmlns:p14="http://schemas.microsoft.com/office/powerpoint/2010/main" val="390568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ja-JP" altLang="en-US" dirty="0"/>
              <a:t>体で補助定理</a:t>
            </a:r>
            <a:r>
              <a:rPr lang="en-US" altLang="ja-JP" dirty="0"/>
              <a:t>3</a:t>
            </a:r>
            <a:r>
              <a:rPr lang="ja-JP" altLang="en-US" dirty="0"/>
              <a:t>を書き直す</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23</a:t>
            </a:fld>
            <a:endParaRPr lang="ja-JP" altLang="en-US"/>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D9A0A1AA-6462-4526-9438-B19A291B578F}"/>
                  </a:ext>
                </a:extLst>
              </p:cNvPr>
              <p:cNvSpPr txBox="1"/>
              <p:nvPr/>
            </p:nvSpPr>
            <p:spPr>
              <a:xfrm>
                <a:off x="373520" y="1436812"/>
                <a:ext cx="8583667" cy="369332"/>
              </a:xfrm>
              <a:prstGeom prst="rect">
                <a:avLst/>
              </a:prstGeom>
              <a:noFill/>
            </p:spPr>
            <p:txBody>
              <a:bodyPr wrap="square" lIns="0" tIns="0" rIns="0" bIns="0" rtlCol="0">
                <a:spAutoFit/>
              </a:bodyPr>
              <a:lstStyle/>
              <a:p>
                <a14:m>
                  <m:oMath xmlns:m="http://schemas.openxmlformats.org/officeDocument/2006/math">
                    <m:r>
                      <a:rPr lang="ja-JP" altLang="en-US" sz="2400" i="1" smtClean="0">
                        <a:latin typeface="Cambria Math" panose="02040503050406030204" pitchFamily="18" charset="0"/>
                        <a:ea typeface="Cambria Math" panose="02040503050406030204" pitchFamily="18" charset="0"/>
                      </a:rPr>
                      <m:t>𝒦</m:t>
                    </m:r>
                    <m:d>
                      <m:dPr>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e>
                    </m:d>
                    <m:r>
                      <a:rPr lang="en-US" altLang="ja-JP" sz="2400" b="0" i="1" smtClean="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Cambria Math" panose="02040503050406030204" pitchFamily="18" charset="0"/>
                      </a:rPr>
                      <m:t>𝒦</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𝑉</m:t>
                    </m:r>
                    <m:r>
                      <a:rPr lang="en-US" altLang="ja-JP" sz="2400" b="0" i="1" smtClean="0">
                        <a:latin typeface="Cambria Math" panose="02040503050406030204" pitchFamily="18" charset="0"/>
                        <a:ea typeface="Cambria Math" panose="02040503050406030204" pitchFamily="18" charset="0"/>
                      </a:rPr>
                      <m:t>)</m:t>
                    </m:r>
                  </m:oMath>
                </a14:m>
                <a:r>
                  <a:rPr kumimoji="1" lang="ja-JP" altLang="en-US" sz="2400" dirty="0"/>
                  <a:t>が成立する。</a:t>
                </a:r>
                <a:endParaRPr lang="en-US" altLang="ja-JP" sz="2400" dirty="0"/>
              </a:p>
            </p:txBody>
          </p:sp>
        </mc:Choice>
        <mc:Fallback xmlns="">
          <p:sp>
            <p:nvSpPr>
              <p:cNvPr id="74" name="テキスト ボックス 73">
                <a:extLst>
                  <a:ext uri="{FF2B5EF4-FFF2-40B4-BE49-F238E27FC236}">
                    <a16:creationId xmlns:a16="http://schemas.microsoft.com/office/drawing/2014/main" id="{D9A0A1AA-6462-4526-9438-B19A291B578F}"/>
                  </a:ext>
                </a:extLst>
              </p:cNvPr>
              <p:cNvSpPr txBox="1">
                <a:spLocks noRot="1" noChangeAspect="1" noMove="1" noResize="1" noEditPoints="1" noAdjustHandles="1" noChangeArrowheads="1" noChangeShapeType="1" noTextEdit="1"/>
              </p:cNvSpPr>
              <p:nvPr/>
            </p:nvSpPr>
            <p:spPr>
              <a:xfrm>
                <a:off x="373520" y="1436812"/>
                <a:ext cx="8583667" cy="369332"/>
              </a:xfrm>
              <a:prstGeom prst="rect">
                <a:avLst/>
              </a:prstGeom>
              <a:blipFill>
                <a:blip r:embed="rId3"/>
                <a:stretch>
                  <a:fillRect l="-1207" t="-28333" b="-48333"/>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72FC09A5-C396-44DD-A6AD-966F84B77AA1}"/>
              </a:ext>
            </a:extLst>
          </p:cNvPr>
          <p:cNvSpPr/>
          <p:nvPr/>
        </p:nvSpPr>
        <p:spPr>
          <a:xfrm>
            <a:off x="98323" y="1297860"/>
            <a:ext cx="8858864" cy="6390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1" y="881552"/>
            <a:ext cx="3281559" cy="369332"/>
          </a:xfrm>
          <a:prstGeom prst="rect">
            <a:avLst/>
          </a:prstGeom>
          <a:noFill/>
        </p:spPr>
        <p:txBody>
          <a:bodyPr wrap="square" lIns="0" tIns="0" rIns="0" bIns="0" rtlCol="0">
            <a:spAutoFit/>
          </a:bodyPr>
          <a:lstStyle/>
          <a:p>
            <a:r>
              <a:rPr lang="en-US" altLang="ja-JP" sz="2400" dirty="0"/>
              <a:t>Galois</a:t>
            </a:r>
            <a:r>
              <a:rPr lang="ja-JP" altLang="en-US" sz="2400" dirty="0"/>
              <a:t>論文の補助定理</a:t>
            </a:r>
            <a:r>
              <a:rPr lang="en-US" altLang="ja-JP" sz="2400" dirty="0"/>
              <a:t>3’</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260A6DA-07AE-4551-B6E3-1FD363BC0073}"/>
                  </a:ext>
                </a:extLst>
              </p:cNvPr>
              <p:cNvSpPr txBox="1"/>
              <p:nvPr/>
            </p:nvSpPr>
            <p:spPr>
              <a:xfrm>
                <a:off x="111821" y="4122046"/>
                <a:ext cx="8920358" cy="370614"/>
              </a:xfrm>
              <a:prstGeom prst="rect">
                <a:avLst/>
              </a:prstGeom>
              <a:noFill/>
            </p:spPr>
            <p:txBody>
              <a:bodyPr wrap="square" lIns="0" tIns="0" rIns="0" bIns="0" rtlCol="0">
                <a:spAutoFit/>
              </a:bodyPr>
              <a:lstStyle/>
              <a:p>
                <a:pPr algn="ctr"/>
                <a14:m>
                  <m:oMath xmlns:m="http://schemas.openxmlformats.org/officeDocument/2006/math">
                    <m:r>
                      <a:rPr lang="ja-JP" altLang="en-US" sz="2400" i="1" smtClean="0">
                        <a:latin typeface="Cambria Math" panose="02040503050406030204" pitchFamily="18" charset="0"/>
                        <a:ea typeface="Cambria Math" panose="02040503050406030204" pitchFamily="18" charset="0"/>
                      </a:rPr>
                      <m:t>𝒦</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e>
                    </m:d>
                  </m:oMath>
                </a14:m>
                <a:r>
                  <a:rPr lang="ja-JP" altLang="en-US" sz="2400" dirty="0"/>
                  <a:t>では</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r>
                      <a:rPr lang="en-US" altLang="ja-JP" sz="2400" b="0" i="1" smtClean="0">
                        <a:latin typeface="Cambria Math" panose="02040503050406030204" pitchFamily="18" charset="0"/>
                        <a:ea typeface="Cambria Math" panose="02040503050406030204" pitchFamily="18" charset="0"/>
                      </a:rPr>
                      <m:t>=</m:t>
                    </m:r>
                    <m:nary>
                      <m:naryPr>
                        <m:chr m:val="∏"/>
                        <m:limLoc m:val="subSup"/>
                        <m:ctrlPr>
                          <a:rPr lang="en-US" altLang="ja-JP" sz="2400" b="0" i="1" smtClean="0">
                            <a:latin typeface="Cambria Math" panose="02040503050406030204" pitchFamily="18" charset="0"/>
                            <a:ea typeface="Cambria Math" panose="02040503050406030204" pitchFamily="18" charset="0"/>
                          </a:rPr>
                        </m:ctrlPr>
                      </m:naryPr>
                      <m:sub>
                        <m:r>
                          <m:rPr>
                            <m:brk m:alnAt="25"/>
                          </m:rPr>
                          <a:rPr lang="en-US" altLang="ja-JP" sz="2400" b="0" i="1" smtClean="0">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=1</m:t>
                        </m:r>
                      </m:sub>
                      <m:sup>
                        <m:r>
                          <a:rPr lang="en-US" altLang="ja-JP" sz="2400" b="0" i="1" smtClean="0">
                            <a:latin typeface="Cambria Math" panose="02040503050406030204" pitchFamily="18" charset="0"/>
                            <a:ea typeface="Cambria Math" panose="02040503050406030204" pitchFamily="18" charset="0"/>
                          </a:rPr>
                          <m:t>𝑚</m:t>
                        </m:r>
                      </m:sup>
                      <m:e>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ea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e>
                    </m:nary>
                  </m:oMath>
                </a14:m>
                <a:r>
                  <a:rPr lang="en-US" altLang="ja-JP" sz="2000" dirty="0"/>
                  <a:t> (1</a:t>
                </a:r>
                <a:r>
                  <a:rPr lang="ja-JP" altLang="en-US" sz="2000" dirty="0"/>
                  <a:t>次式の因数分解</a:t>
                </a:r>
                <a:r>
                  <a:rPr lang="en-US" altLang="ja-JP" sz="2000" dirty="0"/>
                  <a:t>) </a:t>
                </a:r>
                <a:r>
                  <a:rPr lang="ja-JP" altLang="en-US" sz="2400" dirty="0"/>
                  <a:t>と表せる</a:t>
                </a:r>
                <a:endParaRPr lang="en-US" altLang="ja-JP" sz="2400" dirty="0"/>
              </a:p>
            </p:txBody>
          </p:sp>
        </mc:Choice>
        <mc:Fallback xmlns="">
          <p:sp>
            <p:nvSpPr>
              <p:cNvPr id="12" name="テキスト ボックス 11">
                <a:extLst>
                  <a:ext uri="{FF2B5EF4-FFF2-40B4-BE49-F238E27FC236}">
                    <a16:creationId xmlns:a16="http://schemas.microsoft.com/office/drawing/2014/main" id="{5260A6DA-07AE-4551-B6E3-1FD363BC0073}"/>
                  </a:ext>
                </a:extLst>
              </p:cNvPr>
              <p:cNvSpPr txBox="1">
                <a:spLocks noRot="1" noChangeAspect="1" noMove="1" noResize="1" noEditPoints="1" noAdjustHandles="1" noChangeArrowheads="1" noChangeShapeType="1" noTextEdit="1"/>
              </p:cNvSpPr>
              <p:nvPr/>
            </p:nvSpPr>
            <p:spPr>
              <a:xfrm>
                <a:off x="111821" y="4122046"/>
                <a:ext cx="8920358" cy="370614"/>
              </a:xfrm>
              <a:prstGeom prst="rect">
                <a:avLst/>
              </a:prstGeom>
              <a:blipFill>
                <a:blip r:embed="rId4"/>
                <a:stretch>
                  <a:fillRect t="-172131" r="-137" b="-2573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F6F38C1-85EA-425F-8905-D410372384F2}"/>
                  </a:ext>
                </a:extLst>
              </p:cNvPr>
              <p:cNvSpPr txBox="1"/>
              <p:nvPr/>
            </p:nvSpPr>
            <p:spPr>
              <a:xfrm>
                <a:off x="1193260" y="5258582"/>
                <a:ext cx="6844203" cy="369332"/>
              </a:xfrm>
              <a:prstGeom prst="rect">
                <a:avLst/>
              </a:prstGeom>
              <a:noFill/>
            </p:spPr>
            <p:txBody>
              <a:bodyPr wrap="square" lIns="0" tIns="0" rIns="0" bIns="0" rtlCol="0">
                <a:spAutoFit/>
              </a:bodyPr>
              <a:lstStyle/>
              <a:p>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e>
                    </m:d>
                  </m:oMath>
                </a14:m>
                <a:r>
                  <a:rPr lang="ja-JP" altLang="en-US" sz="2400" dirty="0"/>
                  <a:t>を多項式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a:t>
                </a:r>
                <a:r>
                  <a:rPr lang="ja-JP" altLang="en-US" sz="2400" b="1" dirty="0"/>
                  <a:t>最小分解体</a:t>
                </a:r>
                <a:r>
                  <a:rPr lang="ja-JP" altLang="en-US" sz="2400" dirty="0"/>
                  <a:t>と呼ぶ。</a:t>
                </a:r>
                <a:endParaRPr lang="en-US" altLang="ja-JP" sz="2400" dirty="0"/>
              </a:p>
            </p:txBody>
          </p:sp>
        </mc:Choice>
        <mc:Fallback xmlns="">
          <p:sp>
            <p:nvSpPr>
              <p:cNvPr id="13" name="テキスト ボックス 12">
                <a:extLst>
                  <a:ext uri="{FF2B5EF4-FFF2-40B4-BE49-F238E27FC236}">
                    <a16:creationId xmlns:a16="http://schemas.microsoft.com/office/drawing/2014/main" id="{7F6F38C1-85EA-425F-8905-D410372384F2}"/>
                  </a:ext>
                </a:extLst>
              </p:cNvPr>
              <p:cNvSpPr txBox="1">
                <a:spLocks noRot="1" noChangeAspect="1" noMove="1" noResize="1" noEditPoints="1" noAdjustHandles="1" noChangeArrowheads="1" noChangeShapeType="1" noTextEdit="1"/>
              </p:cNvSpPr>
              <p:nvPr/>
            </p:nvSpPr>
            <p:spPr>
              <a:xfrm>
                <a:off x="1193260" y="5258582"/>
                <a:ext cx="6844203" cy="369332"/>
              </a:xfrm>
              <a:prstGeom prst="rect">
                <a:avLst/>
              </a:prstGeom>
              <a:blipFill>
                <a:blip r:embed="rId5"/>
                <a:stretch>
                  <a:fillRect l="-1604" t="-28333" r="-535" b="-4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9AC84E0-E4D4-4C83-9701-4CA279FBF7C9}"/>
                  </a:ext>
                </a:extLst>
              </p:cNvPr>
              <p:cNvSpPr txBox="1"/>
              <p:nvPr/>
            </p:nvSpPr>
            <p:spPr>
              <a:xfrm>
                <a:off x="273538" y="5698380"/>
                <a:ext cx="8683649" cy="369332"/>
              </a:xfrm>
              <a:prstGeom prst="rect">
                <a:avLst/>
              </a:prstGeom>
              <a:noFill/>
            </p:spPr>
            <p:txBody>
              <a:bodyPr wrap="square" lIns="0" tIns="0" rIns="0" bIns="0" rtlCol="0">
                <a:spAutoFit/>
              </a:bodyPr>
              <a:lstStyle/>
              <a:p>
                <a:pPr algn="ctr"/>
                <a14:m>
                  <m:oMath xmlns:m="http://schemas.openxmlformats.org/officeDocument/2006/math">
                    <m:r>
                      <a:rPr lang="en-US" altLang="ja-JP" sz="2400" i="1" smtClean="0">
                        <a:solidFill>
                          <a:schemeClr val="tx1"/>
                        </a:solidFill>
                        <a:latin typeface="Cambria Math" panose="02040503050406030204" pitchFamily="18" charset="0"/>
                        <a:ea typeface="Cambria Math" panose="02040503050406030204" pitchFamily="18" charset="0"/>
                      </a:rPr>
                      <m:t>⇒</m:t>
                    </m:r>
                  </m:oMath>
                </a14:m>
                <a:r>
                  <a:rPr lang="ja-JP" altLang="en-US" sz="2400" dirty="0"/>
                  <a:t>最小分解体は、一つの元</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を体</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oMath>
                </a14:m>
                <a:r>
                  <a:rPr lang="ja-JP" altLang="en-US" sz="2400" dirty="0"/>
                  <a:t>に添加することで作成できる。</a:t>
                </a:r>
                <a:endParaRPr lang="en-US" altLang="ja-JP" sz="2400" dirty="0"/>
              </a:p>
            </p:txBody>
          </p:sp>
        </mc:Choice>
        <mc:Fallback xmlns="">
          <p:sp>
            <p:nvSpPr>
              <p:cNvPr id="14" name="テキスト ボックス 13">
                <a:extLst>
                  <a:ext uri="{FF2B5EF4-FFF2-40B4-BE49-F238E27FC236}">
                    <a16:creationId xmlns:a16="http://schemas.microsoft.com/office/drawing/2014/main" id="{F9AC84E0-E4D4-4C83-9701-4CA279FBF7C9}"/>
                  </a:ext>
                </a:extLst>
              </p:cNvPr>
              <p:cNvSpPr txBox="1">
                <a:spLocks noRot="1" noChangeAspect="1" noMove="1" noResize="1" noEditPoints="1" noAdjustHandles="1" noChangeArrowheads="1" noChangeShapeType="1" noTextEdit="1"/>
              </p:cNvSpPr>
              <p:nvPr/>
            </p:nvSpPr>
            <p:spPr>
              <a:xfrm>
                <a:off x="273538" y="5698380"/>
                <a:ext cx="8683649" cy="369332"/>
              </a:xfrm>
              <a:prstGeom prst="rect">
                <a:avLst/>
              </a:prstGeom>
              <a:blipFill>
                <a:blip r:embed="rId6"/>
                <a:stretch>
                  <a:fillRect t="-28333" b="-48333"/>
                </a:stretch>
              </a:blipFill>
            </p:spPr>
            <p:txBody>
              <a:bodyPr/>
              <a:lstStyle/>
              <a:p>
                <a:r>
                  <a:rPr lang="ja-JP" altLang="en-US">
                    <a:noFill/>
                  </a:rPr>
                  <a:t> </a:t>
                </a:r>
              </a:p>
            </p:txBody>
          </p:sp>
        </mc:Fallback>
      </mc:AlternateContent>
      <p:sp>
        <p:nvSpPr>
          <p:cNvPr id="15" name="コンテンツ プレースホルダー 1">
            <a:extLst>
              <a:ext uri="{FF2B5EF4-FFF2-40B4-BE49-F238E27FC236}">
                <a16:creationId xmlns:a16="http://schemas.microsoft.com/office/drawing/2014/main" id="{DE153AE0-8DCD-4F0F-BA4D-02FE3CA87BB8}"/>
              </a:ext>
            </a:extLst>
          </p:cNvPr>
          <p:cNvSpPr txBox="1">
            <a:spLocks/>
          </p:cNvSpPr>
          <p:nvPr/>
        </p:nvSpPr>
        <p:spPr>
          <a:xfrm>
            <a:off x="229390" y="-14606"/>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p:sp>
        <p:nvSpPr>
          <p:cNvPr id="16" name="楕円 15">
            <a:extLst>
              <a:ext uri="{FF2B5EF4-FFF2-40B4-BE49-F238E27FC236}">
                <a16:creationId xmlns:a16="http://schemas.microsoft.com/office/drawing/2014/main" id="{9C4545DB-CEEF-483E-AD02-BF6013936F62}"/>
              </a:ext>
            </a:extLst>
          </p:cNvPr>
          <p:cNvSpPr/>
          <p:nvPr/>
        </p:nvSpPr>
        <p:spPr>
          <a:xfrm>
            <a:off x="324080" y="2678298"/>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CC47421-FC39-46D5-A59C-9F2B44DC4F78}"/>
              </a:ext>
            </a:extLst>
          </p:cNvPr>
          <p:cNvSpPr/>
          <p:nvPr/>
        </p:nvSpPr>
        <p:spPr>
          <a:xfrm>
            <a:off x="1804816" y="2602917"/>
            <a:ext cx="927962" cy="6036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E9A9B947-0E6B-4858-AA87-0AD88DEB3F18}"/>
              </a:ext>
            </a:extLst>
          </p:cNvPr>
          <p:cNvSpPr/>
          <p:nvPr/>
        </p:nvSpPr>
        <p:spPr>
          <a:xfrm>
            <a:off x="1139555" y="2772722"/>
            <a:ext cx="572592" cy="26894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186F068-6DAF-4742-9B6D-FED608E657FC}"/>
                  </a:ext>
                </a:extLst>
              </p:cNvPr>
              <p:cNvSpPr txBox="1"/>
              <p:nvPr/>
            </p:nvSpPr>
            <p:spPr>
              <a:xfrm>
                <a:off x="73953" y="2180723"/>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A186F068-6DAF-4742-9B6D-FED608E657FC}"/>
                  </a:ext>
                </a:extLst>
              </p:cNvPr>
              <p:cNvSpPr txBox="1">
                <a:spLocks noRot="1" noChangeAspect="1" noMove="1" noResize="1" noEditPoints="1" noAdjustHandles="1" noChangeArrowheads="1" noChangeShapeType="1" noTextEdit="1"/>
              </p:cNvSpPr>
              <p:nvPr/>
            </p:nvSpPr>
            <p:spPr>
              <a:xfrm>
                <a:off x="73953" y="2180723"/>
                <a:ext cx="1240621" cy="400110"/>
              </a:xfrm>
              <a:prstGeom prst="rect">
                <a:avLst/>
              </a:prstGeom>
              <a:blipFill>
                <a:blip r:embed="rId7"/>
                <a:stretch>
                  <a:fillRect l="-2941" t="-10769" b="-2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C83F6F0-867B-400D-9750-AF96BCEA4892}"/>
                  </a:ext>
                </a:extLst>
              </p:cNvPr>
              <p:cNvSpPr txBox="1"/>
              <p:nvPr/>
            </p:nvSpPr>
            <p:spPr>
              <a:xfrm>
                <a:off x="1028330" y="3359402"/>
                <a:ext cx="740361" cy="338554"/>
              </a:xfrm>
              <a:prstGeom prst="rect">
                <a:avLst/>
              </a:prstGeom>
              <a:noFill/>
            </p:spPr>
            <p:txBody>
              <a:bodyPr wrap="square" rtlCol="0">
                <a:spAutoFit/>
              </a:bodyPr>
              <a:lstStyle/>
              <a:p>
                <a:pPr algn="ctr"/>
                <a:r>
                  <a:rPr kumimoji="1" lang="ja-JP" altLang="en-US" sz="1600" dirty="0">
                    <a:solidFill>
                      <a:schemeClr val="tx1"/>
                    </a:solidFill>
                  </a:rPr>
                  <a:t>根</a:t>
                </a: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1</m:t>
                        </m:r>
                      </m:sub>
                    </m:sSub>
                  </m:oMath>
                </a14:m>
                <a:endParaRPr kumimoji="1" lang="ja-JP" altLang="en-US" sz="1600" dirty="0">
                  <a:solidFill>
                    <a:schemeClr val="tx1"/>
                  </a:solidFill>
                </a:endParaRPr>
              </a:p>
            </p:txBody>
          </p:sp>
        </mc:Choice>
        <mc:Fallback xmlns="">
          <p:sp>
            <p:nvSpPr>
              <p:cNvPr id="21" name="テキスト ボックス 20">
                <a:extLst>
                  <a:ext uri="{FF2B5EF4-FFF2-40B4-BE49-F238E27FC236}">
                    <a16:creationId xmlns:a16="http://schemas.microsoft.com/office/drawing/2014/main" id="{BC83F6F0-867B-400D-9750-AF96BCEA4892}"/>
                  </a:ext>
                </a:extLst>
              </p:cNvPr>
              <p:cNvSpPr txBox="1">
                <a:spLocks noRot="1" noChangeAspect="1" noMove="1" noResize="1" noEditPoints="1" noAdjustHandles="1" noChangeArrowheads="1" noChangeShapeType="1" noTextEdit="1"/>
              </p:cNvSpPr>
              <p:nvPr/>
            </p:nvSpPr>
            <p:spPr>
              <a:xfrm>
                <a:off x="1028330" y="3359402"/>
                <a:ext cx="740361" cy="338554"/>
              </a:xfrm>
              <a:prstGeom prst="rect">
                <a:avLst/>
              </a:prstGeom>
              <a:blipFill>
                <a:blip r:embed="rId8"/>
                <a:stretch>
                  <a:fillRect t="-5357" b="-21429"/>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554D2299-3036-4E57-AFED-A1B38BE46A19}"/>
              </a:ext>
            </a:extLst>
          </p:cNvPr>
          <p:cNvCxnSpPr>
            <a:cxnSpLocks/>
          </p:cNvCxnSpPr>
          <p:nvPr/>
        </p:nvCxnSpPr>
        <p:spPr>
          <a:xfrm flipV="1">
            <a:off x="1434632" y="3058515"/>
            <a:ext cx="0" cy="313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C352E43-918E-4C07-BDAA-90AF13BB236A}"/>
              </a:ext>
            </a:extLst>
          </p:cNvPr>
          <p:cNvSpPr txBox="1"/>
          <p:nvPr/>
        </p:nvSpPr>
        <p:spPr>
          <a:xfrm>
            <a:off x="1053835" y="2487467"/>
            <a:ext cx="740369" cy="338554"/>
          </a:xfrm>
          <a:prstGeom prst="rect">
            <a:avLst/>
          </a:prstGeom>
          <a:noFill/>
        </p:spPr>
        <p:txBody>
          <a:bodyPr wrap="square" rtlCol="0">
            <a:spAutoFit/>
          </a:bodyPr>
          <a:lstStyle/>
          <a:p>
            <a:pPr algn="ctr"/>
            <a:r>
              <a:rPr kumimoji="1" lang="ja-JP" altLang="en-US" sz="1600" dirty="0"/>
              <a:t>拡大</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60A3D1E-F733-4A6F-9373-24CBBF404FB5}"/>
                  </a:ext>
                </a:extLst>
              </p:cNvPr>
              <p:cNvSpPr txBox="1"/>
              <p:nvPr/>
            </p:nvSpPr>
            <p:spPr>
              <a:xfrm>
                <a:off x="1752183" y="2180723"/>
                <a:ext cx="1110553"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oMath>
                  </m:oMathPara>
                </a14:m>
                <a:endParaRPr kumimoji="1" lang="ja-JP" altLang="en-US" sz="2000" dirty="0"/>
              </a:p>
            </p:txBody>
          </p:sp>
        </mc:Choice>
        <mc:Fallback xmlns="">
          <p:sp>
            <p:nvSpPr>
              <p:cNvPr id="25" name="テキスト ボックス 24">
                <a:extLst>
                  <a:ext uri="{FF2B5EF4-FFF2-40B4-BE49-F238E27FC236}">
                    <a16:creationId xmlns:a16="http://schemas.microsoft.com/office/drawing/2014/main" id="{460A3D1E-F733-4A6F-9373-24CBBF404FB5}"/>
                  </a:ext>
                </a:extLst>
              </p:cNvPr>
              <p:cNvSpPr txBox="1">
                <a:spLocks noRot="1" noChangeAspect="1" noMove="1" noResize="1" noEditPoints="1" noAdjustHandles="1" noChangeArrowheads="1" noChangeShapeType="1" noTextEdit="1"/>
              </p:cNvSpPr>
              <p:nvPr/>
            </p:nvSpPr>
            <p:spPr>
              <a:xfrm>
                <a:off x="1752183" y="2180723"/>
                <a:ext cx="1110553" cy="400110"/>
              </a:xfrm>
              <a:prstGeom prst="rect">
                <a:avLst/>
              </a:prstGeom>
              <a:blipFill>
                <a:blip r:embed="rId9"/>
                <a:stretch>
                  <a:fillRect b="-18462"/>
                </a:stretch>
              </a:blipFill>
            </p:spPr>
            <p:txBody>
              <a:bodyPr/>
              <a:lstStyle/>
              <a:p>
                <a:r>
                  <a:rPr lang="ja-JP" altLang="en-US">
                    <a:noFill/>
                  </a:rPr>
                  <a:t> </a:t>
                </a:r>
              </a:p>
            </p:txBody>
          </p:sp>
        </mc:Fallback>
      </mc:AlternateContent>
      <p:sp>
        <p:nvSpPr>
          <p:cNvPr id="32" name="楕円 31">
            <a:extLst>
              <a:ext uri="{FF2B5EF4-FFF2-40B4-BE49-F238E27FC236}">
                <a16:creationId xmlns:a16="http://schemas.microsoft.com/office/drawing/2014/main" id="{AF05D340-4091-438C-BF7B-296898B82178}"/>
              </a:ext>
            </a:extLst>
          </p:cNvPr>
          <p:cNvSpPr/>
          <p:nvPr/>
        </p:nvSpPr>
        <p:spPr>
          <a:xfrm>
            <a:off x="3944183" y="2572209"/>
            <a:ext cx="1179573" cy="6516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0C12C78-A9D7-4CED-888C-4B47FB13C057}"/>
              </a:ext>
            </a:extLst>
          </p:cNvPr>
          <p:cNvSpPr/>
          <p:nvPr/>
        </p:nvSpPr>
        <p:spPr>
          <a:xfrm>
            <a:off x="3310821" y="2781776"/>
            <a:ext cx="572592" cy="26894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96EBEC6-72FD-41EA-9B2E-3BA959C3E325}"/>
                  </a:ext>
                </a:extLst>
              </p:cNvPr>
              <p:cNvSpPr txBox="1"/>
              <p:nvPr/>
            </p:nvSpPr>
            <p:spPr>
              <a:xfrm>
                <a:off x="3133138" y="3359402"/>
                <a:ext cx="927957" cy="338554"/>
              </a:xfrm>
              <a:prstGeom prst="rect">
                <a:avLst/>
              </a:prstGeom>
              <a:noFill/>
            </p:spPr>
            <p:txBody>
              <a:bodyPr wrap="square" rtlCol="0">
                <a:spAutoFit/>
              </a:bodyPr>
              <a:lstStyle/>
              <a:p>
                <a:pPr algn="ctr"/>
                <a:r>
                  <a:rPr kumimoji="1" lang="ja-JP" altLang="en-US" sz="1600" dirty="0">
                    <a:solidFill>
                      <a:schemeClr val="tx1"/>
                    </a:solidFill>
                  </a:rPr>
                  <a:t>根</a:t>
                </a: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b="0" i="1" smtClean="0">
                            <a:latin typeface="Cambria Math" panose="02040503050406030204" pitchFamily="18" charset="0"/>
                            <a:ea typeface="Cambria Math" panose="02040503050406030204" pitchFamily="18" charset="0"/>
                          </a:rPr>
                          <m:t>𝑚</m:t>
                        </m:r>
                      </m:sub>
                    </m:sSub>
                  </m:oMath>
                </a14:m>
                <a:endParaRPr kumimoji="1" lang="ja-JP" altLang="en-US" sz="1600" dirty="0">
                  <a:solidFill>
                    <a:schemeClr val="tx1"/>
                  </a:solidFill>
                </a:endParaRPr>
              </a:p>
            </p:txBody>
          </p:sp>
        </mc:Choice>
        <mc:Fallback xmlns="">
          <p:sp>
            <p:nvSpPr>
              <p:cNvPr id="34" name="テキスト ボックス 33">
                <a:extLst>
                  <a:ext uri="{FF2B5EF4-FFF2-40B4-BE49-F238E27FC236}">
                    <a16:creationId xmlns:a16="http://schemas.microsoft.com/office/drawing/2014/main" id="{C96EBEC6-72FD-41EA-9B2E-3BA959C3E325}"/>
                  </a:ext>
                </a:extLst>
              </p:cNvPr>
              <p:cNvSpPr txBox="1">
                <a:spLocks noRot="1" noChangeAspect="1" noMove="1" noResize="1" noEditPoints="1" noAdjustHandles="1" noChangeArrowheads="1" noChangeShapeType="1" noTextEdit="1"/>
              </p:cNvSpPr>
              <p:nvPr/>
            </p:nvSpPr>
            <p:spPr>
              <a:xfrm>
                <a:off x="3133138" y="3359402"/>
                <a:ext cx="927957" cy="338554"/>
              </a:xfrm>
              <a:prstGeom prst="rect">
                <a:avLst/>
              </a:prstGeom>
              <a:blipFill>
                <a:blip r:embed="rId10"/>
                <a:stretch>
                  <a:fillRect t="-5357" b="-21429"/>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DC11FEFD-6B82-42D4-8386-5BD5FA2F9152}"/>
              </a:ext>
            </a:extLst>
          </p:cNvPr>
          <p:cNvCxnSpPr>
            <a:cxnSpLocks/>
          </p:cNvCxnSpPr>
          <p:nvPr/>
        </p:nvCxnSpPr>
        <p:spPr>
          <a:xfrm flipV="1">
            <a:off x="3605898" y="3067569"/>
            <a:ext cx="0" cy="313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7F1C951-C901-4CF1-9F23-E67196E1E548}"/>
              </a:ext>
            </a:extLst>
          </p:cNvPr>
          <p:cNvSpPr txBox="1"/>
          <p:nvPr/>
        </p:nvSpPr>
        <p:spPr>
          <a:xfrm>
            <a:off x="3218582" y="2504108"/>
            <a:ext cx="740369" cy="338554"/>
          </a:xfrm>
          <a:prstGeom prst="rect">
            <a:avLst/>
          </a:prstGeom>
          <a:noFill/>
        </p:spPr>
        <p:txBody>
          <a:bodyPr wrap="square" rtlCol="0">
            <a:spAutoFit/>
          </a:bodyPr>
          <a:lstStyle/>
          <a:p>
            <a:pPr algn="ctr"/>
            <a:r>
              <a:rPr kumimoji="1" lang="ja-JP" altLang="en-US" sz="1600" dirty="0"/>
              <a:t>拡大</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CF1AA83-CE2C-4BFA-9298-74CB3CAD64E8}"/>
                  </a:ext>
                </a:extLst>
              </p:cNvPr>
              <p:cNvSpPr txBox="1"/>
              <p:nvPr/>
            </p:nvSpPr>
            <p:spPr>
              <a:xfrm>
                <a:off x="3475511" y="2156734"/>
                <a:ext cx="2146611"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𝑚</m:t>
                          </m:r>
                        </m:sub>
                      </m:sSub>
                      <m:r>
                        <a:rPr lang="en-US" altLang="ja-JP" sz="2000" b="0" i="1" smtClean="0">
                          <a:latin typeface="Cambria Math" panose="02040503050406030204" pitchFamily="18" charset="0"/>
                          <a:ea typeface="Cambria Math" panose="02040503050406030204" pitchFamily="18" charset="0"/>
                        </a:rPr>
                        <m:t>)</m:t>
                      </m:r>
                    </m:oMath>
                  </m:oMathPara>
                </a14:m>
                <a:endParaRPr kumimoji="1" lang="ja-JP" altLang="en-US" sz="2000" dirty="0"/>
              </a:p>
            </p:txBody>
          </p:sp>
        </mc:Choice>
        <mc:Fallback xmlns="">
          <p:sp>
            <p:nvSpPr>
              <p:cNvPr id="37" name="テキスト ボックス 36">
                <a:extLst>
                  <a:ext uri="{FF2B5EF4-FFF2-40B4-BE49-F238E27FC236}">
                    <a16:creationId xmlns:a16="http://schemas.microsoft.com/office/drawing/2014/main" id="{ECF1AA83-CE2C-4BFA-9298-74CB3CAD64E8}"/>
                  </a:ext>
                </a:extLst>
              </p:cNvPr>
              <p:cNvSpPr txBox="1">
                <a:spLocks noRot="1" noChangeAspect="1" noMove="1" noResize="1" noEditPoints="1" noAdjustHandles="1" noChangeArrowheads="1" noChangeShapeType="1" noTextEdit="1"/>
              </p:cNvSpPr>
              <p:nvPr/>
            </p:nvSpPr>
            <p:spPr>
              <a:xfrm>
                <a:off x="3475511" y="2156734"/>
                <a:ext cx="2146611" cy="400110"/>
              </a:xfrm>
              <a:prstGeom prst="rect">
                <a:avLst/>
              </a:prstGeom>
              <a:blipFill>
                <a:blip r:embed="rId11"/>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1BB4626-6E08-43C2-9B32-2F646DB4F274}"/>
                  </a:ext>
                </a:extLst>
              </p:cNvPr>
              <p:cNvSpPr txBox="1"/>
              <p:nvPr/>
            </p:nvSpPr>
            <p:spPr>
              <a:xfrm>
                <a:off x="2853835" y="2704710"/>
                <a:ext cx="396216"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Cambria Math" panose="02040503050406030204" pitchFamily="18" charset="0"/>
                        </a:rPr>
                        <m:t>⋯</m:t>
                      </m:r>
                    </m:oMath>
                  </m:oMathPara>
                </a14:m>
                <a:endParaRPr kumimoji="1" lang="ja-JP" altLang="en-US" sz="2000" dirty="0">
                  <a:solidFill>
                    <a:schemeClr val="tx1"/>
                  </a:solidFill>
                </a:endParaRPr>
              </a:p>
            </p:txBody>
          </p:sp>
        </mc:Choice>
        <mc:Fallback xmlns="">
          <p:sp>
            <p:nvSpPr>
              <p:cNvPr id="38" name="テキスト ボックス 37">
                <a:extLst>
                  <a:ext uri="{FF2B5EF4-FFF2-40B4-BE49-F238E27FC236}">
                    <a16:creationId xmlns:a16="http://schemas.microsoft.com/office/drawing/2014/main" id="{E1BB4626-6E08-43C2-9B32-2F646DB4F274}"/>
                  </a:ext>
                </a:extLst>
              </p:cNvPr>
              <p:cNvSpPr txBox="1">
                <a:spLocks noRot="1" noChangeAspect="1" noMove="1" noResize="1" noEditPoints="1" noAdjustHandles="1" noChangeArrowheads="1" noChangeShapeType="1" noTextEdit="1"/>
              </p:cNvSpPr>
              <p:nvPr/>
            </p:nvSpPr>
            <p:spPr>
              <a:xfrm>
                <a:off x="2853835" y="2704710"/>
                <a:ext cx="396216" cy="400110"/>
              </a:xfrm>
              <a:prstGeom prst="rect">
                <a:avLst/>
              </a:prstGeom>
              <a:blipFill>
                <a:blip r:embed="rId12"/>
                <a:stretch>
                  <a:fillRect/>
                </a:stretch>
              </a:blipFill>
            </p:spPr>
            <p:txBody>
              <a:bodyPr/>
              <a:lstStyle/>
              <a:p>
                <a:r>
                  <a:rPr lang="ja-JP" altLang="en-US">
                    <a:noFill/>
                  </a:rPr>
                  <a:t> </a:t>
                </a:r>
              </a:p>
            </p:txBody>
          </p:sp>
        </mc:Fallback>
      </mc:AlternateContent>
      <p:sp>
        <p:nvSpPr>
          <p:cNvPr id="39" name="楕円 38">
            <a:extLst>
              <a:ext uri="{FF2B5EF4-FFF2-40B4-BE49-F238E27FC236}">
                <a16:creationId xmlns:a16="http://schemas.microsoft.com/office/drawing/2014/main" id="{FAAFCD15-D645-4B5E-B970-51435F004D76}"/>
              </a:ext>
            </a:extLst>
          </p:cNvPr>
          <p:cNvSpPr/>
          <p:nvPr/>
        </p:nvSpPr>
        <p:spPr>
          <a:xfrm>
            <a:off x="6226961" y="2675273"/>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915E1B-D789-4D29-8C8A-6527D2D5D3B9}"/>
                  </a:ext>
                </a:extLst>
              </p:cNvPr>
              <p:cNvSpPr txBox="1"/>
              <p:nvPr/>
            </p:nvSpPr>
            <p:spPr>
              <a:xfrm>
                <a:off x="5976834" y="2177698"/>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40" name="テキスト ボックス 39">
                <a:extLst>
                  <a:ext uri="{FF2B5EF4-FFF2-40B4-BE49-F238E27FC236}">
                    <a16:creationId xmlns:a16="http://schemas.microsoft.com/office/drawing/2014/main" id="{C2915E1B-D789-4D29-8C8A-6527D2D5D3B9}"/>
                  </a:ext>
                </a:extLst>
              </p:cNvPr>
              <p:cNvSpPr txBox="1">
                <a:spLocks noRot="1" noChangeAspect="1" noMove="1" noResize="1" noEditPoints="1" noAdjustHandles="1" noChangeArrowheads="1" noChangeShapeType="1" noTextEdit="1"/>
              </p:cNvSpPr>
              <p:nvPr/>
            </p:nvSpPr>
            <p:spPr>
              <a:xfrm>
                <a:off x="5976834" y="2177698"/>
                <a:ext cx="1240621" cy="400110"/>
              </a:xfrm>
              <a:prstGeom prst="rect">
                <a:avLst/>
              </a:prstGeom>
              <a:blipFill>
                <a:blip r:embed="rId13"/>
                <a:stretch>
                  <a:fillRect l="-2941" t="-9091" b="-24242"/>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66BEAA0D-ED0A-4DCE-B10E-06CB17553AA6}"/>
              </a:ext>
            </a:extLst>
          </p:cNvPr>
          <p:cNvCxnSpPr>
            <a:cxnSpLocks/>
          </p:cNvCxnSpPr>
          <p:nvPr/>
        </p:nvCxnSpPr>
        <p:spPr>
          <a:xfrm flipV="1">
            <a:off x="7347241" y="3065218"/>
            <a:ext cx="0" cy="313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0A608B7-689B-477D-B457-8FFBC3226AF5}"/>
                  </a:ext>
                </a:extLst>
              </p:cNvPr>
              <p:cNvSpPr txBox="1"/>
              <p:nvPr/>
            </p:nvSpPr>
            <p:spPr>
              <a:xfrm>
                <a:off x="6481240" y="3378815"/>
                <a:ext cx="1732002" cy="338554"/>
              </a:xfrm>
              <a:prstGeom prst="rect">
                <a:avLst/>
              </a:prstGeom>
              <a:noFill/>
            </p:spPr>
            <p:txBody>
              <a:bodyPr wrap="square" rtlCol="0">
                <a:spAutoFit/>
              </a:bodyPr>
              <a:lstStyle/>
              <a:p>
                <a:pPr algn="ctr"/>
                <a:r>
                  <a:rPr lang="ja-JP" altLang="en-US" sz="1600" dirty="0"/>
                  <a:t>根の有理式</a:t>
                </a:r>
                <a14:m>
                  <m:oMath xmlns:m="http://schemas.openxmlformats.org/officeDocument/2006/math">
                    <m:r>
                      <a:rPr lang="en-US" altLang="ja-JP" sz="1600" i="1">
                        <a:latin typeface="Cambria Math" panose="02040503050406030204" pitchFamily="18" charset="0"/>
                        <a:ea typeface="Cambria Math" panose="02040503050406030204" pitchFamily="18" charset="0"/>
                      </a:rPr>
                      <m:t>𝑉</m:t>
                    </m:r>
                  </m:oMath>
                </a14:m>
                <a:endParaRPr kumimoji="1" lang="ja-JP" altLang="en-US" sz="1600" dirty="0">
                  <a:solidFill>
                    <a:schemeClr val="tx1"/>
                  </a:solidFill>
                </a:endParaRPr>
              </a:p>
            </p:txBody>
          </p:sp>
        </mc:Choice>
        <mc:Fallback xmlns="">
          <p:sp>
            <p:nvSpPr>
              <p:cNvPr id="42" name="テキスト ボックス 41">
                <a:extLst>
                  <a:ext uri="{FF2B5EF4-FFF2-40B4-BE49-F238E27FC236}">
                    <a16:creationId xmlns:a16="http://schemas.microsoft.com/office/drawing/2014/main" id="{C0A608B7-689B-477D-B457-8FFBC3226AF5}"/>
                  </a:ext>
                </a:extLst>
              </p:cNvPr>
              <p:cNvSpPr txBox="1">
                <a:spLocks noRot="1" noChangeAspect="1" noMove="1" noResize="1" noEditPoints="1" noAdjustHandles="1" noChangeArrowheads="1" noChangeShapeType="1" noTextEdit="1"/>
              </p:cNvSpPr>
              <p:nvPr/>
            </p:nvSpPr>
            <p:spPr>
              <a:xfrm>
                <a:off x="6481240" y="3378815"/>
                <a:ext cx="1732002" cy="338554"/>
              </a:xfrm>
              <a:prstGeom prst="rect">
                <a:avLst/>
              </a:prstGeom>
              <a:blipFill>
                <a:blip r:embed="rId14"/>
                <a:stretch>
                  <a:fillRect t="-5357" b="-21429"/>
                </a:stretch>
              </a:blipFill>
            </p:spPr>
            <p:txBody>
              <a:bodyPr/>
              <a:lstStyle/>
              <a:p>
                <a:r>
                  <a:rPr lang="ja-JP" altLang="en-US">
                    <a:noFill/>
                  </a:rPr>
                  <a:t> </a:t>
                </a:r>
              </a:p>
            </p:txBody>
          </p:sp>
        </mc:Fallback>
      </mc:AlternateContent>
      <p:sp>
        <p:nvSpPr>
          <p:cNvPr id="43" name="矢印: 右 42">
            <a:extLst>
              <a:ext uri="{FF2B5EF4-FFF2-40B4-BE49-F238E27FC236}">
                <a16:creationId xmlns:a16="http://schemas.microsoft.com/office/drawing/2014/main" id="{2F1AF351-6F9B-44CA-A71B-CCC71DDAF081}"/>
              </a:ext>
            </a:extLst>
          </p:cNvPr>
          <p:cNvSpPr/>
          <p:nvPr/>
        </p:nvSpPr>
        <p:spPr>
          <a:xfrm>
            <a:off x="7060945" y="2780020"/>
            <a:ext cx="572592" cy="26894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44523BDB-5B60-472E-8B87-D68BF901959D}"/>
              </a:ext>
            </a:extLst>
          </p:cNvPr>
          <p:cNvSpPr/>
          <p:nvPr/>
        </p:nvSpPr>
        <p:spPr>
          <a:xfrm>
            <a:off x="3947097" y="2572219"/>
            <a:ext cx="1179573" cy="6516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5F47E584-09DE-47B1-991D-E9903401E216}"/>
              </a:ext>
            </a:extLst>
          </p:cNvPr>
          <p:cNvSpPr txBox="1"/>
          <p:nvPr/>
        </p:nvSpPr>
        <p:spPr>
          <a:xfrm>
            <a:off x="3221496" y="2504118"/>
            <a:ext cx="740369" cy="338554"/>
          </a:xfrm>
          <a:prstGeom prst="rect">
            <a:avLst/>
          </a:prstGeom>
          <a:noFill/>
        </p:spPr>
        <p:txBody>
          <a:bodyPr wrap="square" rtlCol="0">
            <a:spAutoFit/>
          </a:bodyPr>
          <a:lstStyle/>
          <a:p>
            <a:pPr algn="ctr"/>
            <a:r>
              <a:rPr kumimoji="1" lang="ja-JP" altLang="en-US" sz="1600" dirty="0"/>
              <a:t>拡大</a:t>
            </a:r>
          </a:p>
        </p:txBody>
      </p:sp>
      <p:sp>
        <p:nvSpPr>
          <p:cNvPr id="46" name="楕円 45">
            <a:extLst>
              <a:ext uri="{FF2B5EF4-FFF2-40B4-BE49-F238E27FC236}">
                <a16:creationId xmlns:a16="http://schemas.microsoft.com/office/drawing/2014/main" id="{3C07EF7F-A632-4136-B140-11E57D71A7BC}"/>
              </a:ext>
            </a:extLst>
          </p:cNvPr>
          <p:cNvSpPr/>
          <p:nvPr/>
        </p:nvSpPr>
        <p:spPr>
          <a:xfrm>
            <a:off x="7704022" y="2578939"/>
            <a:ext cx="1179573" cy="6516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F721BF08-FD9C-4B57-AABF-95F662DC549B}"/>
              </a:ext>
            </a:extLst>
          </p:cNvPr>
          <p:cNvSpPr txBox="1"/>
          <p:nvPr/>
        </p:nvSpPr>
        <p:spPr>
          <a:xfrm>
            <a:off x="6980732" y="2481282"/>
            <a:ext cx="740369" cy="338554"/>
          </a:xfrm>
          <a:prstGeom prst="rect">
            <a:avLst/>
          </a:prstGeom>
          <a:noFill/>
        </p:spPr>
        <p:txBody>
          <a:bodyPr wrap="square" rtlCol="0">
            <a:spAutoFit/>
          </a:bodyPr>
          <a:lstStyle/>
          <a:p>
            <a:pPr algn="ctr"/>
            <a:r>
              <a:rPr kumimoji="1" lang="ja-JP" altLang="en-US" sz="1600" dirty="0"/>
              <a:t>拡大</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F5CDFF91-8748-48DA-847F-87661C29A56C}"/>
                  </a:ext>
                </a:extLst>
              </p:cNvPr>
              <p:cNvSpPr txBox="1"/>
              <p:nvPr/>
            </p:nvSpPr>
            <p:spPr>
              <a:xfrm>
                <a:off x="7858718" y="2169100"/>
                <a:ext cx="87018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m:t>
                      </m:r>
                    </m:oMath>
                  </m:oMathPara>
                </a14:m>
                <a:endParaRPr kumimoji="1" lang="ja-JP" altLang="en-US" sz="2000" dirty="0"/>
              </a:p>
            </p:txBody>
          </p:sp>
        </mc:Choice>
        <mc:Fallback xmlns="">
          <p:sp>
            <p:nvSpPr>
              <p:cNvPr id="48" name="テキスト ボックス 47">
                <a:extLst>
                  <a:ext uri="{FF2B5EF4-FFF2-40B4-BE49-F238E27FC236}">
                    <a16:creationId xmlns:a16="http://schemas.microsoft.com/office/drawing/2014/main" id="{F5CDFF91-8748-48DA-847F-87661C29A56C}"/>
                  </a:ext>
                </a:extLst>
              </p:cNvPr>
              <p:cNvSpPr txBox="1">
                <a:spLocks noRot="1" noChangeAspect="1" noMove="1" noResize="1" noEditPoints="1" noAdjustHandles="1" noChangeArrowheads="1" noChangeShapeType="1" noTextEdit="1"/>
              </p:cNvSpPr>
              <p:nvPr/>
            </p:nvSpPr>
            <p:spPr>
              <a:xfrm>
                <a:off x="7858718" y="2169100"/>
                <a:ext cx="870180" cy="400110"/>
              </a:xfrm>
              <a:prstGeom prst="rect">
                <a:avLst/>
              </a:prstGeom>
              <a:blipFill>
                <a:blip r:embed="rId15"/>
                <a:stretch>
                  <a:fillRect b="-18462"/>
                </a:stretch>
              </a:blipFill>
            </p:spPr>
            <p:txBody>
              <a:bodyPr/>
              <a:lstStyle/>
              <a:p>
                <a:r>
                  <a:rPr lang="ja-JP" altLang="en-US">
                    <a:noFill/>
                  </a:rPr>
                  <a:t> </a:t>
                </a:r>
              </a:p>
            </p:txBody>
          </p:sp>
        </mc:Fallback>
      </mc:AlternateContent>
      <p:sp>
        <p:nvSpPr>
          <p:cNvPr id="49" name="矢印: 折線 48">
            <a:extLst>
              <a:ext uri="{FF2B5EF4-FFF2-40B4-BE49-F238E27FC236}">
                <a16:creationId xmlns:a16="http://schemas.microsoft.com/office/drawing/2014/main" id="{CA974157-C9BD-4383-A06A-EF9DA82D1381}"/>
              </a:ext>
            </a:extLst>
          </p:cNvPr>
          <p:cNvSpPr/>
          <p:nvPr/>
        </p:nvSpPr>
        <p:spPr>
          <a:xfrm rot="16200000">
            <a:off x="5072051" y="2669118"/>
            <a:ext cx="576355" cy="1886574"/>
          </a:xfrm>
          <a:prstGeom prst="bentArrow">
            <a:avLst>
              <a:gd name="adj1" fmla="val 19936"/>
              <a:gd name="adj2" fmla="val 21625"/>
              <a:gd name="adj3" fmla="val 25000"/>
              <a:gd name="adj4" fmla="val 43750"/>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矢印: 折線 52">
            <a:extLst>
              <a:ext uri="{FF2B5EF4-FFF2-40B4-BE49-F238E27FC236}">
                <a16:creationId xmlns:a16="http://schemas.microsoft.com/office/drawing/2014/main" id="{942EAD19-5CBB-417F-B78E-F8097846D125}"/>
              </a:ext>
            </a:extLst>
          </p:cNvPr>
          <p:cNvSpPr/>
          <p:nvPr/>
        </p:nvSpPr>
        <p:spPr>
          <a:xfrm rot="16200000" flipV="1">
            <a:off x="7061066" y="2565519"/>
            <a:ext cx="576355" cy="2091457"/>
          </a:xfrm>
          <a:prstGeom prst="bentArrow">
            <a:avLst>
              <a:gd name="adj1" fmla="val 19936"/>
              <a:gd name="adj2" fmla="val 21625"/>
              <a:gd name="adj3" fmla="val 25000"/>
              <a:gd name="adj4" fmla="val 43750"/>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3ACA10C1-597B-4C0C-AFE4-99B8F746BD41}"/>
              </a:ext>
            </a:extLst>
          </p:cNvPr>
          <p:cNvSpPr txBox="1"/>
          <p:nvPr/>
        </p:nvSpPr>
        <p:spPr>
          <a:xfrm>
            <a:off x="6070435" y="3470382"/>
            <a:ext cx="688276" cy="338554"/>
          </a:xfrm>
          <a:prstGeom prst="rect">
            <a:avLst/>
          </a:prstGeom>
          <a:noFill/>
        </p:spPr>
        <p:txBody>
          <a:bodyPr wrap="square" rtlCol="0">
            <a:spAutoFit/>
          </a:bodyPr>
          <a:lstStyle/>
          <a:p>
            <a:pPr algn="ctr"/>
            <a:r>
              <a:rPr lang="ja-JP" altLang="en-US" sz="1600" dirty="0">
                <a:solidFill>
                  <a:srgbClr val="FF0000"/>
                </a:solidFill>
              </a:rPr>
              <a:t>等価</a:t>
            </a:r>
            <a:endParaRPr kumimoji="1" lang="ja-JP" altLang="en-US" sz="1600" dirty="0">
              <a:solidFill>
                <a:srgbClr val="FF0000"/>
              </a:solidFill>
            </a:endParaRP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EC989962-9D4D-40E7-9F67-C0E95A02B7FA}"/>
                  </a:ext>
                </a:extLst>
              </p:cNvPr>
              <p:cNvSpPr txBox="1"/>
              <p:nvPr/>
            </p:nvSpPr>
            <p:spPr>
              <a:xfrm>
                <a:off x="111821" y="4607726"/>
                <a:ext cx="8920358" cy="369332"/>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は</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𝑚</m:t>
                            </m:r>
                          </m:sub>
                        </m:sSub>
                      </m:e>
                    </m:d>
                  </m:oMath>
                </a14:m>
                <a:r>
                  <a:rPr lang="ja-JP" altLang="en-US" sz="2400" dirty="0"/>
                  <a:t>上で可約  </a:t>
                </a:r>
                <a14:m>
                  <m:oMath xmlns:m="http://schemas.openxmlformats.org/officeDocument/2006/math">
                    <m:r>
                      <a:rPr lang="en-US" altLang="ja-JP" sz="2400" i="1" smtClean="0">
                        <a:solidFill>
                          <a:srgbClr val="FF0000"/>
                        </a:solidFill>
                        <a:latin typeface="Cambria Math" panose="02040503050406030204" pitchFamily="18" charset="0"/>
                        <a:ea typeface="Cambria Math" panose="02040503050406030204" pitchFamily="18" charset="0"/>
                      </a:rPr>
                      <m:t>⇒</m:t>
                    </m:r>
                    <m:r>
                      <a:rPr lang="en-US" altLang="ja-JP" sz="2400" i="1" smtClean="0">
                        <a:solidFill>
                          <a:srgbClr val="FF0000"/>
                        </a:solidFill>
                        <a:latin typeface="Cambria Math" panose="02040503050406030204" pitchFamily="18" charset="0"/>
                        <a:ea typeface="Cambria Math" panose="02040503050406030204" pitchFamily="18" charset="0"/>
                      </a:rPr>
                      <m:t>𝑓</m:t>
                    </m:r>
                    <m:d>
                      <m:dPr>
                        <m:ctrlPr>
                          <a:rPr lang="en-US" altLang="ja-JP" sz="2400" i="1">
                            <a:solidFill>
                              <a:srgbClr val="FF0000"/>
                            </a:solidFill>
                            <a:latin typeface="Cambria Math" panose="02040503050406030204" pitchFamily="18" charset="0"/>
                            <a:ea typeface="Cambria Math" panose="02040503050406030204" pitchFamily="18" charset="0"/>
                          </a:rPr>
                        </m:ctrlPr>
                      </m:dPr>
                      <m:e>
                        <m:r>
                          <a:rPr lang="en-US" altLang="ja-JP" sz="2400" i="1">
                            <a:solidFill>
                              <a:srgbClr val="FF0000"/>
                            </a:solidFill>
                            <a:latin typeface="Cambria Math" panose="02040503050406030204" pitchFamily="18" charset="0"/>
                            <a:ea typeface="Cambria Math" panose="02040503050406030204" pitchFamily="18" charset="0"/>
                          </a:rPr>
                          <m:t>𝑥</m:t>
                        </m:r>
                      </m:e>
                    </m:d>
                    <m:r>
                      <a:rPr lang="en-US" altLang="ja-JP" sz="2400" b="0" i="1" smtClean="0">
                        <a:solidFill>
                          <a:srgbClr val="FF0000"/>
                        </a:solidFill>
                        <a:latin typeface="Cambria Math" panose="02040503050406030204" pitchFamily="18" charset="0"/>
                        <a:ea typeface="Cambria Math" panose="02040503050406030204" pitchFamily="18" charset="0"/>
                      </a:rPr>
                      <m:t>=0</m:t>
                    </m:r>
                  </m:oMath>
                </a14:m>
                <a:r>
                  <a:rPr lang="ja-JP" altLang="en-US" sz="2400" dirty="0">
                    <a:solidFill>
                      <a:srgbClr val="FF0000"/>
                    </a:solidFill>
                  </a:rPr>
                  <a:t>は代数的に解ける</a:t>
                </a:r>
                <a:endParaRPr lang="en-US" altLang="ja-JP" sz="2400" dirty="0">
                  <a:solidFill>
                    <a:srgbClr val="FF0000"/>
                  </a:solidFill>
                </a:endParaRPr>
              </a:p>
            </p:txBody>
          </p:sp>
        </mc:Choice>
        <mc:Fallback xmlns="">
          <p:sp>
            <p:nvSpPr>
              <p:cNvPr id="50" name="テキスト ボックス 49">
                <a:extLst>
                  <a:ext uri="{FF2B5EF4-FFF2-40B4-BE49-F238E27FC236}">
                    <a16:creationId xmlns:a16="http://schemas.microsoft.com/office/drawing/2014/main" id="{EC989962-9D4D-40E7-9F67-C0E95A02B7FA}"/>
                  </a:ext>
                </a:extLst>
              </p:cNvPr>
              <p:cNvSpPr txBox="1">
                <a:spLocks noRot="1" noChangeAspect="1" noMove="1" noResize="1" noEditPoints="1" noAdjustHandles="1" noChangeArrowheads="1" noChangeShapeType="1" noTextEdit="1"/>
              </p:cNvSpPr>
              <p:nvPr/>
            </p:nvSpPr>
            <p:spPr>
              <a:xfrm>
                <a:off x="111821" y="4607726"/>
                <a:ext cx="8920358" cy="369332"/>
              </a:xfrm>
              <a:prstGeom prst="rect">
                <a:avLst/>
              </a:prstGeom>
              <a:blipFill>
                <a:blip r:embed="rId16"/>
                <a:stretch>
                  <a:fillRect l="-956" t="-28333" b="-4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2715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kumimoji="1" lang="ja-JP" altLang="en-US" dirty="0"/>
              <a:t>根の既知</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24</a:t>
            </a:fld>
            <a:endParaRPr lang="ja-JP" altLang="en-US"/>
          </a:p>
        </p:txBody>
      </p:sp>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316CD780-87BF-44DA-9993-8F48EC259EF5}"/>
                  </a:ext>
                </a:extLst>
              </p:cNvPr>
              <p:cNvSpPr txBox="1">
                <a:spLocks/>
              </p:cNvSpPr>
              <p:nvPr/>
            </p:nvSpPr>
            <p:spPr>
              <a:xfrm>
                <a:off x="-39468" y="858009"/>
                <a:ext cx="9008370" cy="11387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根の有理式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が体</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oMath>
                </a14:m>
                <a:r>
                  <a:rPr lang="ja-JP" altLang="en-US" sz="2400" dirty="0"/>
                  <a:t>に属するとき</a:t>
                </a:r>
                <a:r>
                  <a:rPr lang="ja-JP" altLang="en-US" sz="2400" dirty="0" err="1"/>
                  <a:t>、</a:t>
                </a:r>
                <a:r>
                  <a:rPr lang="en-US" altLang="ja-JP" sz="2400" dirty="0">
                    <a:ea typeface="Cambria Math" panose="02040503050406030204" pitchFamily="18" charset="0"/>
                  </a:rPr>
                  <a:t> </a:t>
                </a:r>
                <a14:m>
                  <m:oMath xmlns:m="http://schemas.openxmlformats.org/officeDocument/2006/math">
                    <m:r>
                      <a:rPr lang="en-US" altLang="ja-JP" sz="2400" i="1" u="sng">
                        <a:latin typeface="Cambria Math" panose="02040503050406030204" pitchFamily="18" charset="0"/>
                        <a:ea typeface="Cambria Math" panose="02040503050406030204" pitchFamily="18" charset="0"/>
                      </a:rPr>
                      <m:t>𝑉</m:t>
                    </m:r>
                  </m:oMath>
                </a14:m>
                <a:r>
                  <a:rPr lang="ja-JP" altLang="en-US" sz="2400" u="sng" dirty="0"/>
                  <a:t>は既知である</a:t>
                </a:r>
                <a:r>
                  <a:rPr lang="ja-JP" altLang="en-US" sz="2400" dirty="0"/>
                  <a:t>という（</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r>
                      <a:rPr lang="en-US" altLang="ja-JP" sz="2400" i="1">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Cambria Math" panose="02040503050406030204" pitchFamily="18" charset="0"/>
                      </a:rPr>
                      <m:t>𝒦</m:t>
                    </m:r>
                  </m:oMath>
                </a14:m>
                <a:r>
                  <a:rPr lang="ja-JP" altLang="en-US" sz="2400" dirty="0"/>
                  <a:t>）。</a:t>
                </a:r>
                <a:endParaRPr lang="en-US" altLang="ja-JP" sz="2400" dirty="0"/>
              </a:p>
              <a:p>
                <a:pPr lvl="1"/>
                <a:r>
                  <a:rPr lang="ja-JP" altLang="en-US" sz="2000" dirty="0"/>
                  <a:t>元々の体上で根を獲得し、根で作成した有理式が元々の体に含まれることを、「その有理式は既に知っている」と呼んでいる</a:t>
                </a:r>
                <a:endParaRPr lang="en-US" altLang="ja-JP" sz="2400" dirty="0"/>
              </a:p>
            </p:txBody>
          </p:sp>
        </mc:Choice>
        <mc:Fallback xmlns="">
          <p:sp>
            <p:nvSpPr>
              <p:cNvPr id="10" name="コンテンツ プレースホルダー 2">
                <a:extLst>
                  <a:ext uri="{FF2B5EF4-FFF2-40B4-BE49-F238E27FC236}">
                    <a16:creationId xmlns:a16="http://schemas.microsoft.com/office/drawing/2014/main" id="{316CD780-87BF-44DA-9993-8F48EC259EF5}"/>
                  </a:ext>
                </a:extLst>
              </p:cNvPr>
              <p:cNvSpPr txBox="1">
                <a:spLocks noRot="1" noChangeAspect="1" noMove="1" noResize="1" noEditPoints="1" noAdjustHandles="1" noChangeArrowheads="1" noChangeShapeType="1" noTextEdit="1"/>
              </p:cNvSpPr>
              <p:nvPr/>
            </p:nvSpPr>
            <p:spPr>
              <a:xfrm>
                <a:off x="-39468" y="858009"/>
                <a:ext cx="9008370" cy="1138773"/>
              </a:xfrm>
              <a:prstGeom prst="rect">
                <a:avLst/>
              </a:prstGeom>
              <a:blipFill>
                <a:blip r:embed="rId3"/>
                <a:stretch>
                  <a:fillRect l="-948" t="-4813" b="-80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D6B10AC-7455-4122-B00A-B94752353C0C}"/>
                  </a:ext>
                </a:extLst>
              </p:cNvPr>
              <p:cNvSpPr txBox="1"/>
              <p:nvPr/>
            </p:nvSpPr>
            <p:spPr>
              <a:xfrm>
                <a:off x="323749" y="2136333"/>
                <a:ext cx="7682115" cy="707886"/>
              </a:xfrm>
              <a:prstGeom prst="rect">
                <a:avLst/>
              </a:prstGeom>
              <a:noFill/>
            </p:spPr>
            <p:txBody>
              <a:bodyPr wrap="square" rtlCol="0">
                <a:spAutoFit/>
              </a:bodyPr>
              <a:lstStyle/>
              <a:p>
                <a:pPr marL="342900" indent="-342900">
                  <a:buFont typeface="Wingdings" panose="05000000000000000000" pitchFamily="2" charset="2"/>
                  <a:buChar char="Ø"/>
                </a:pP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に対して、</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は既知 </a:t>
                </a:r>
                <a:r>
                  <a:rPr lang="en-US" altLang="ja-JP" sz="2000" dirty="0"/>
                  <a:t>(</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𝒦</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lang="en-US" altLang="ja-JP" sz="2000" i="1"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𝑚</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に対して、</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は既知 </a:t>
                </a:r>
                <a:r>
                  <a:rPr lang="en-US" altLang="ja-JP" sz="2000" dirty="0"/>
                  <a:t>(</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𝒦</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𝑚</m:t>
                        </m:r>
                      </m:sub>
                    </m:sSub>
                    <m:r>
                      <a:rPr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8" name="テキスト ボックス 7">
                <a:extLst>
                  <a:ext uri="{FF2B5EF4-FFF2-40B4-BE49-F238E27FC236}">
                    <a16:creationId xmlns:a16="http://schemas.microsoft.com/office/drawing/2014/main" id="{DD6B10AC-7455-4122-B00A-B94752353C0C}"/>
                  </a:ext>
                </a:extLst>
              </p:cNvPr>
              <p:cNvSpPr txBox="1">
                <a:spLocks noRot="1" noChangeAspect="1" noMove="1" noResize="1" noEditPoints="1" noAdjustHandles="1" noChangeArrowheads="1" noChangeShapeType="1" noTextEdit="1"/>
              </p:cNvSpPr>
              <p:nvPr/>
            </p:nvSpPr>
            <p:spPr>
              <a:xfrm>
                <a:off x="323749" y="2136333"/>
                <a:ext cx="7682115" cy="707886"/>
              </a:xfrm>
              <a:prstGeom prst="rect">
                <a:avLst/>
              </a:prstGeom>
              <a:blipFill>
                <a:blip r:embed="rId4"/>
                <a:stretch>
                  <a:fillRect l="-714" t="-5128"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BE1358A-B3B4-4E93-8A50-DF431DF15A76}"/>
                  </a:ext>
                </a:extLst>
              </p:cNvPr>
              <p:cNvSpPr txBox="1"/>
              <p:nvPr/>
            </p:nvSpPr>
            <p:spPr>
              <a:xfrm>
                <a:off x="-3851" y="3391832"/>
                <a:ext cx="2146611"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FBE1358A-B3B4-4E93-8A50-DF431DF15A76}"/>
                  </a:ext>
                </a:extLst>
              </p:cNvPr>
              <p:cNvSpPr txBox="1">
                <a:spLocks noRot="1" noChangeAspect="1" noMove="1" noResize="1" noEditPoints="1" noAdjustHandles="1" noChangeArrowheads="1" noChangeShapeType="1" noTextEdit="1"/>
              </p:cNvSpPr>
              <p:nvPr/>
            </p:nvSpPr>
            <p:spPr>
              <a:xfrm>
                <a:off x="-3851" y="3391832"/>
                <a:ext cx="2146611" cy="400110"/>
              </a:xfrm>
              <a:prstGeom prst="rect">
                <a:avLst/>
              </a:prstGeom>
              <a:blipFill>
                <a:blip r:embed="rId5"/>
                <a:stretch>
                  <a:fillRect b="-3030"/>
                </a:stretch>
              </a:blipFill>
            </p:spPr>
            <p:txBody>
              <a:bodyPr/>
              <a:lstStyle/>
              <a:p>
                <a:r>
                  <a:rPr lang="ja-JP" altLang="en-US">
                    <a:noFill/>
                  </a:rPr>
                  <a:t> </a:t>
                </a:r>
              </a:p>
            </p:txBody>
          </p:sp>
        </mc:Fallback>
      </mc:AlternateContent>
      <p:sp>
        <p:nvSpPr>
          <p:cNvPr id="11" name="吹き出し: 角を丸めた四角形 10">
            <a:extLst>
              <a:ext uri="{FF2B5EF4-FFF2-40B4-BE49-F238E27FC236}">
                <a16:creationId xmlns:a16="http://schemas.microsoft.com/office/drawing/2014/main" id="{8680C904-B5E7-49EE-9737-02EE0705724E}"/>
              </a:ext>
            </a:extLst>
          </p:cNvPr>
          <p:cNvSpPr/>
          <p:nvPr/>
        </p:nvSpPr>
        <p:spPr>
          <a:xfrm>
            <a:off x="7618514" y="2481149"/>
            <a:ext cx="1453889" cy="409645"/>
          </a:xfrm>
          <a:prstGeom prst="wedgeRoundRectCallout">
            <a:avLst>
              <a:gd name="adj1" fmla="val -63518"/>
              <a:gd name="adj2" fmla="val 6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補助定理</a:t>
            </a:r>
            <a:r>
              <a:rPr lang="en-US" altLang="ja-JP" dirty="0"/>
              <a:t>3’</a:t>
            </a:r>
            <a:endParaRPr lang="en-US" altLang="ja-JP" sz="1800" dirty="0"/>
          </a:p>
        </p:txBody>
      </p:sp>
      <p:sp>
        <p:nvSpPr>
          <p:cNvPr id="12" name="吹き出し: 角を丸めた四角形 11">
            <a:extLst>
              <a:ext uri="{FF2B5EF4-FFF2-40B4-BE49-F238E27FC236}">
                <a16:creationId xmlns:a16="http://schemas.microsoft.com/office/drawing/2014/main" id="{C7C9F97A-EAAD-408E-8831-F42B60662A1F}"/>
              </a:ext>
            </a:extLst>
          </p:cNvPr>
          <p:cNvSpPr/>
          <p:nvPr/>
        </p:nvSpPr>
        <p:spPr>
          <a:xfrm>
            <a:off x="7618516" y="3437438"/>
            <a:ext cx="1453889" cy="409645"/>
          </a:xfrm>
          <a:prstGeom prst="wedgeRoundRectCallout">
            <a:avLst>
              <a:gd name="adj1" fmla="val -63518"/>
              <a:gd name="adj2" fmla="val 6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補助定理</a:t>
            </a:r>
            <a:r>
              <a:rPr lang="en-US" altLang="ja-JP" dirty="0"/>
              <a:t>2</a:t>
            </a:r>
            <a:endParaRPr lang="en-US" altLang="ja-JP" sz="18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0B4AC37-CA6D-47AC-AA9D-458BD8DBCCBD}"/>
                  </a:ext>
                </a:extLst>
              </p:cNvPr>
              <p:cNvSpPr txBox="1"/>
              <p:nvPr/>
            </p:nvSpPr>
            <p:spPr>
              <a:xfrm>
                <a:off x="240075" y="3927791"/>
                <a:ext cx="3584260" cy="40011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/2,</m:t>
                      </m:r>
                      <m:r>
                        <m:rPr>
                          <m:nor/>
                        </m:rPr>
                        <a:rPr lang="en-US" altLang="ja-JP" sz="2000" dirty="0">
                          <a:ea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/2</m:t>
                      </m:r>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10B4AC37-CA6D-47AC-AA9D-458BD8DBCCBD}"/>
                  </a:ext>
                </a:extLst>
              </p:cNvPr>
              <p:cNvSpPr txBox="1">
                <a:spLocks noRot="1" noChangeAspect="1" noMove="1" noResize="1" noEditPoints="1" noAdjustHandles="1" noChangeArrowheads="1" noChangeShapeType="1" noTextEdit="1"/>
              </p:cNvSpPr>
              <p:nvPr/>
            </p:nvSpPr>
            <p:spPr>
              <a:xfrm>
                <a:off x="240075" y="3927791"/>
                <a:ext cx="3584260" cy="400110"/>
              </a:xfrm>
              <a:prstGeom prst="rect">
                <a:avLst/>
              </a:prstGeom>
              <a:blipFill>
                <a:blip r:embed="rId6"/>
                <a:stretch>
                  <a:fillRect b="-16667"/>
                </a:stretch>
              </a:blipFill>
            </p:spPr>
            <p:txBody>
              <a:bodyPr/>
              <a:lstStyle/>
              <a:p>
                <a:r>
                  <a:rPr lang="ja-JP" altLang="en-US">
                    <a:noFill/>
                  </a:rPr>
                  <a:t> </a:t>
                </a:r>
              </a:p>
            </p:txBody>
          </p:sp>
        </mc:Fallback>
      </mc:AlternateContent>
      <p:sp>
        <p:nvSpPr>
          <p:cNvPr id="14" name="吹き出し: 角を丸めた四角形 13">
            <a:extLst>
              <a:ext uri="{FF2B5EF4-FFF2-40B4-BE49-F238E27FC236}">
                <a16:creationId xmlns:a16="http://schemas.microsoft.com/office/drawing/2014/main" id="{E8F92CB7-A526-4B86-95E1-30DF10BBA777}"/>
              </a:ext>
            </a:extLst>
          </p:cNvPr>
          <p:cNvSpPr/>
          <p:nvPr/>
        </p:nvSpPr>
        <p:spPr>
          <a:xfrm>
            <a:off x="7618515" y="3918092"/>
            <a:ext cx="1453889" cy="409645"/>
          </a:xfrm>
          <a:prstGeom prst="wedgeRoundRectCallout">
            <a:avLst>
              <a:gd name="adj1" fmla="val -63518"/>
              <a:gd name="adj2" fmla="val 6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補助定理</a:t>
            </a:r>
            <a:r>
              <a:rPr lang="en-US" altLang="ja-JP" dirty="0"/>
              <a:t>3</a:t>
            </a:r>
            <a:endParaRPr lang="en-US" altLang="ja-JP" sz="1800"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986A129-C772-4A2F-A45F-53C8EA88A59F}"/>
                  </a:ext>
                </a:extLst>
              </p:cNvPr>
              <p:cNvSpPr txBox="1"/>
              <p:nvPr/>
            </p:nvSpPr>
            <p:spPr>
              <a:xfrm>
                <a:off x="240075" y="4492287"/>
                <a:ext cx="6915637" cy="400110"/>
              </a:xfrm>
              <a:prstGeom prst="rect">
                <a:avLst/>
              </a:prstGeom>
              <a:noFill/>
            </p:spPr>
            <p:txBody>
              <a:bodyPr wrap="square" rtlCol="0">
                <a:spAutoFit/>
              </a:bodyPr>
              <a:lstStyle/>
              <a:p>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𝑉</m:t>
                    </m:r>
                  </m:oMath>
                </a14:m>
                <a:r>
                  <a:rPr lang="ja-JP" altLang="en-US" sz="2000" dirty="0"/>
                  <a:t>を添加する＝</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を添加する⇒最小分解体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oMath>
                </a14:m>
                <a:r>
                  <a:rPr lang="ja-JP" altLang="en-US" sz="2000" dirty="0"/>
                  <a:t>となる</a:t>
                </a:r>
                <a:endParaRPr lang="en-US" altLang="ja-JP" sz="2000" b="0" i="1" dirty="0">
                  <a:latin typeface="Cambria Math" panose="02040503050406030204" pitchFamily="18" charset="0"/>
                  <a:ea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D986A129-C772-4A2F-A45F-53C8EA88A59F}"/>
                  </a:ext>
                </a:extLst>
              </p:cNvPr>
              <p:cNvSpPr txBox="1">
                <a:spLocks noRot="1" noChangeAspect="1" noMove="1" noResize="1" noEditPoints="1" noAdjustHandles="1" noChangeArrowheads="1" noChangeShapeType="1" noTextEdit="1"/>
              </p:cNvSpPr>
              <p:nvPr/>
            </p:nvSpPr>
            <p:spPr>
              <a:xfrm>
                <a:off x="240075" y="4492287"/>
                <a:ext cx="6915637" cy="400110"/>
              </a:xfrm>
              <a:prstGeom prst="rect">
                <a:avLst/>
              </a:prstGeom>
              <a:blipFill>
                <a:blip r:embed="rId7"/>
                <a:stretch>
                  <a:fillRect t="-1212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EB11712-B54B-44C3-85DD-7CE8A4C086CA}"/>
                  </a:ext>
                </a:extLst>
              </p:cNvPr>
              <p:cNvSpPr txBox="1"/>
              <p:nvPr/>
            </p:nvSpPr>
            <p:spPr>
              <a:xfrm>
                <a:off x="1891560" y="3410834"/>
                <a:ext cx="5726955"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oMath>
                </a14:m>
                <a:r>
                  <a:rPr lang="ja-JP" altLang="en-US" sz="2000" dirty="0"/>
                  <a:t>の置換で不変とならない有理式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が生成できる</a:t>
                </a:r>
                <a:endParaRPr lang="en-US" altLang="ja-JP" sz="2000" b="0" i="1" dirty="0">
                  <a:latin typeface="Cambria Math" panose="02040503050406030204" pitchFamily="18" charset="0"/>
                  <a:ea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2EB11712-B54B-44C3-85DD-7CE8A4C086CA}"/>
                  </a:ext>
                </a:extLst>
              </p:cNvPr>
              <p:cNvSpPr txBox="1">
                <a:spLocks noRot="1" noChangeAspect="1" noMove="1" noResize="1" noEditPoints="1" noAdjustHandles="1" noChangeArrowheads="1" noChangeShapeType="1" noTextEdit="1"/>
              </p:cNvSpPr>
              <p:nvPr/>
            </p:nvSpPr>
            <p:spPr>
              <a:xfrm>
                <a:off x="1891560" y="3410834"/>
                <a:ext cx="5726955" cy="400110"/>
              </a:xfrm>
              <a:prstGeom prst="rect">
                <a:avLst/>
              </a:prstGeom>
              <a:blipFill>
                <a:blip r:embed="rId8"/>
                <a:stretch>
                  <a:fillRect t="-10769" b="-26154"/>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078C11F9-C6F5-4863-A218-F633589A5365}"/>
              </a:ext>
            </a:extLst>
          </p:cNvPr>
          <p:cNvSpPr txBox="1"/>
          <p:nvPr/>
        </p:nvSpPr>
        <p:spPr>
          <a:xfrm>
            <a:off x="64851" y="2967120"/>
            <a:ext cx="1297021" cy="400110"/>
          </a:xfrm>
          <a:prstGeom prst="rect">
            <a:avLst/>
          </a:prstGeom>
          <a:noFill/>
        </p:spPr>
        <p:txBody>
          <a:bodyPr wrap="square" rtlCol="0">
            <a:spAutoFit/>
          </a:bodyPr>
          <a:lstStyle/>
          <a:p>
            <a:pPr algn="ctr"/>
            <a:r>
              <a:rPr lang="ja-JP" altLang="en-US" sz="2000" dirty="0"/>
              <a:t>先程の例</a:t>
            </a:r>
            <a:endParaRPr lang="en-US" altLang="ja-JP" sz="2000" b="0" i="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418D076-3404-4ECF-82B2-1719B5E7D0A3}"/>
                  </a:ext>
                </a:extLst>
              </p:cNvPr>
              <p:cNvSpPr txBox="1"/>
              <p:nvPr/>
            </p:nvSpPr>
            <p:spPr>
              <a:xfrm>
                <a:off x="2966937" y="3904095"/>
                <a:ext cx="3093396"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oMath>
                </a14:m>
                <a:r>
                  <a:rPr lang="ja-JP" altLang="en-US" sz="2000" dirty="0"/>
                  <a:t>は有理式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i="1" dirty="0">
                    <a:latin typeface="Cambria Math" panose="02040503050406030204" pitchFamily="18" charset="0"/>
                  </a:rPr>
                  <a:t>で表せる</a:t>
                </a:r>
                <a:endParaRPr lang="en-US" altLang="ja-JP" sz="2000" dirty="0"/>
              </a:p>
            </p:txBody>
          </p:sp>
        </mc:Choice>
        <mc:Fallback xmlns="">
          <p:sp>
            <p:nvSpPr>
              <p:cNvPr id="18" name="テキスト ボックス 17">
                <a:extLst>
                  <a:ext uri="{FF2B5EF4-FFF2-40B4-BE49-F238E27FC236}">
                    <a16:creationId xmlns:a16="http://schemas.microsoft.com/office/drawing/2014/main" id="{1418D076-3404-4ECF-82B2-1719B5E7D0A3}"/>
                  </a:ext>
                </a:extLst>
              </p:cNvPr>
              <p:cNvSpPr txBox="1">
                <a:spLocks noRot="1" noChangeAspect="1" noMove="1" noResize="1" noEditPoints="1" noAdjustHandles="1" noChangeArrowheads="1" noChangeShapeType="1" noTextEdit="1"/>
              </p:cNvSpPr>
              <p:nvPr/>
            </p:nvSpPr>
            <p:spPr>
              <a:xfrm>
                <a:off x="2966937" y="3904095"/>
                <a:ext cx="3093396" cy="400110"/>
              </a:xfrm>
              <a:prstGeom prst="rect">
                <a:avLst/>
              </a:prstGeom>
              <a:blipFill>
                <a:blip r:embed="rId9"/>
                <a:stretch>
                  <a:fillRect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EA5F019-B554-479C-8093-A89BF1CE4806}"/>
                  </a:ext>
                </a:extLst>
              </p:cNvPr>
              <p:cNvSpPr txBox="1"/>
              <p:nvPr/>
            </p:nvSpPr>
            <p:spPr>
              <a:xfrm>
                <a:off x="999128" y="5444760"/>
                <a:ext cx="7145744" cy="400110"/>
              </a:xfrm>
              <a:prstGeom prst="rect">
                <a:avLst/>
              </a:prstGeom>
              <a:noFill/>
            </p:spPr>
            <p:txBody>
              <a:bodyPr wrap="square" rtlCol="0">
                <a:spAutoFit/>
              </a:bodyPr>
              <a:lstStyle/>
              <a:p>
                <a:r>
                  <a:rPr lang="ja-JP" altLang="en-US" sz="2000" dirty="0"/>
                  <a:t>最小分解体</a:t>
                </a:r>
                <a:r>
                  <a:rPr lang="ja-JP" altLang="en-US" sz="2000" i="1" dirty="0">
                    <a:latin typeface="Cambria Math" panose="02040503050406030204" pitchFamily="18" charset="0"/>
                  </a:rPr>
                  <a:t>に対して、任意の根</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𝑖</m:t>
                        </m:r>
                      </m:sub>
                    </m:sSub>
                  </m:oMath>
                </a14:m>
                <a:r>
                  <a:rPr lang="ja-JP" altLang="en-US" sz="2000" i="1" dirty="0">
                    <a:latin typeface="Cambria Math" panose="02040503050406030204" pitchFamily="18" charset="0"/>
                  </a:rPr>
                  <a:t>、あるいは有理式</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𝑉</m:t>
                    </m:r>
                  </m:oMath>
                </a14:m>
                <a:r>
                  <a:rPr lang="ja-JP" altLang="en-US" sz="2000" i="1" dirty="0">
                    <a:latin typeface="Cambria Math" panose="02040503050406030204" pitchFamily="18" charset="0"/>
                  </a:rPr>
                  <a:t>は既知となる</a:t>
                </a:r>
                <a:endParaRPr lang="en-US" altLang="ja-JP" sz="2000" dirty="0"/>
              </a:p>
            </p:txBody>
          </p:sp>
        </mc:Choice>
        <mc:Fallback xmlns="">
          <p:sp>
            <p:nvSpPr>
              <p:cNvPr id="19" name="テキスト ボックス 18">
                <a:extLst>
                  <a:ext uri="{FF2B5EF4-FFF2-40B4-BE49-F238E27FC236}">
                    <a16:creationId xmlns:a16="http://schemas.microsoft.com/office/drawing/2014/main" id="{AEA5F019-B554-479C-8093-A89BF1CE4806}"/>
                  </a:ext>
                </a:extLst>
              </p:cNvPr>
              <p:cNvSpPr txBox="1">
                <a:spLocks noRot="1" noChangeAspect="1" noMove="1" noResize="1" noEditPoints="1" noAdjustHandles="1" noChangeArrowheads="1" noChangeShapeType="1" noTextEdit="1"/>
              </p:cNvSpPr>
              <p:nvPr/>
            </p:nvSpPr>
            <p:spPr>
              <a:xfrm>
                <a:off x="999128" y="5444760"/>
                <a:ext cx="7145744" cy="400110"/>
              </a:xfrm>
              <a:prstGeom prst="rect">
                <a:avLst/>
              </a:prstGeom>
              <a:blipFill>
                <a:blip r:embed="rId10"/>
                <a:stretch>
                  <a:fillRect l="-939" t="-9091" b="-24242"/>
                </a:stretch>
              </a:blipFill>
            </p:spPr>
            <p:txBody>
              <a:bodyPr/>
              <a:lstStyle/>
              <a:p>
                <a:r>
                  <a:rPr lang="ja-JP" altLang="en-US">
                    <a:noFill/>
                  </a:rPr>
                  <a:t> </a:t>
                </a:r>
              </a:p>
            </p:txBody>
          </p:sp>
        </mc:Fallback>
      </mc:AlternateContent>
      <p:sp>
        <p:nvSpPr>
          <p:cNvPr id="20" name="吹き出し: 角を丸めた四角形 19">
            <a:extLst>
              <a:ext uri="{FF2B5EF4-FFF2-40B4-BE49-F238E27FC236}">
                <a16:creationId xmlns:a16="http://schemas.microsoft.com/office/drawing/2014/main" id="{5C92E9DE-0226-4FE2-B786-1FB6D9E73CC7}"/>
              </a:ext>
            </a:extLst>
          </p:cNvPr>
          <p:cNvSpPr/>
          <p:nvPr/>
        </p:nvSpPr>
        <p:spPr>
          <a:xfrm>
            <a:off x="7618514" y="4563362"/>
            <a:ext cx="1453889" cy="409645"/>
          </a:xfrm>
          <a:prstGeom prst="wedgeRoundRectCallout">
            <a:avLst>
              <a:gd name="adj1" fmla="val -63518"/>
              <a:gd name="adj2" fmla="val 6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補助定理</a:t>
            </a:r>
            <a:r>
              <a:rPr lang="en-US" altLang="ja-JP" dirty="0"/>
              <a:t>3’</a:t>
            </a:r>
            <a:endParaRPr lang="en-US" altLang="ja-JP" sz="1800" dirty="0"/>
          </a:p>
        </p:txBody>
      </p:sp>
      <p:sp>
        <p:nvSpPr>
          <p:cNvPr id="3" name="二等辺三角形 2">
            <a:extLst>
              <a:ext uri="{FF2B5EF4-FFF2-40B4-BE49-F238E27FC236}">
                <a16:creationId xmlns:a16="http://schemas.microsoft.com/office/drawing/2014/main" id="{91F0D2FC-C556-4EC3-ABB8-7832E8F8A4B6}"/>
              </a:ext>
            </a:extLst>
          </p:cNvPr>
          <p:cNvSpPr/>
          <p:nvPr/>
        </p:nvSpPr>
        <p:spPr>
          <a:xfrm flipV="1">
            <a:off x="4257422" y="5056782"/>
            <a:ext cx="629155" cy="30736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229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係数体の拡大と可解性</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25</a:t>
            </a:fld>
            <a:endParaRPr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56A3658-997D-4996-BD21-C57F53C5F551}"/>
                  </a:ext>
                </a:extLst>
              </p:cNvPr>
              <p:cNvSpPr txBox="1"/>
              <p:nvPr/>
            </p:nvSpPr>
            <p:spPr>
              <a:xfrm>
                <a:off x="247140" y="1055437"/>
                <a:ext cx="8647388" cy="954107"/>
              </a:xfrm>
              <a:prstGeom prst="rect">
                <a:avLst/>
              </a:prstGeom>
              <a:noFill/>
            </p:spPr>
            <p:txBody>
              <a:bodyPr wrap="square" rtlCol="0">
                <a:spAutoFit/>
              </a:bodyPr>
              <a:lstStyle/>
              <a:p>
                <a:r>
                  <a:rPr kumimoji="1" lang="ja-JP" altLang="en-US" sz="2800" dirty="0"/>
                  <a:t>方程式の係数体</a:t>
                </a:r>
                <a14:m>
                  <m:oMath xmlns:m="http://schemas.openxmlformats.org/officeDocument/2006/math">
                    <m:r>
                      <a:rPr lang="ja-JP" altLang="en-US" sz="2800" i="1">
                        <a:latin typeface="Cambria Math" panose="02040503050406030204" pitchFamily="18" charset="0"/>
                        <a:ea typeface="Cambria Math" panose="02040503050406030204" pitchFamily="18" charset="0"/>
                      </a:rPr>
                      <m:t>𝒦</m:t>
                    </m:r>
                  </m:oMath>
                </a14:m>
                <a:r>
                  <a:rPr kumimoji="1" lang="ja-JP" altLang="en-US" sz="2800" dirty="0"/>
                  <a:t>から始めて、冪根を添加して体を拡大していき</a:t>
                </a:r>
                <a:r>
                  <a:rPr lang="ja-JP" altLang="en-US" sz="2800" dirty="0"/>
                  <a:t>、最小分解体になることは、代数的に解けるということ</a:t>
                </a:r>
                <a:r>
                  <a:rPr kumimoji="1" lang="ja-JP" altLang="en-US" sz="2800" dirty="0"/>
                  <a:t>。</a:t>
                </a:r>
              </a:p>
            </p:txBody>
          </p:sp>
        </mc:Choice>
        <mc:Fallback xmlns="">
          <p:sp>
            <p:nvSpPr>
              <p:cNvPr id="7" name="テキスト ボックス 6">
                <a:extLst>
                  <a:ext uri="{FF2B5EF4-FFF2-40B4-BE49-F238E27FC236}">
                    <a16:creationId xmlns:a16="http://schemas.microsoft.com/office/drawing/2014/main" id="{D56A3658-997D-4996-BD21-C57F53C5F551}"/>
                  </a:ext>
                </a:extLst>
              </p:cNvPr>
              <p:cNvSpPr txBox="1">
                <a:spLocks noRot="1" noChangeAspect="1" noMove="1" noResize="1" noEditPoints="1" noAdjustHandles="1" noChangeArrowheads="1" noChangeShapeType="1" noTextEdit="1"/>
              </p:cNvSpPr>
              <p:nvPr/>
            </p:nvSpPr>
            <p:spPr>
              <a:xfrm>
                <a:off x="247140" y="1055437"/>
                <a:ext cx="8647388" cy="954107"/>
              </a:xfrm>
              <a:prstGeom prst="rect">
                <a:avLst/>
              </a:prstGeom>
              <a:blipFill>
                <a:blip r:embed="rId3"/>
                <a:stretch>
                  <a:fillRect l="-1481" t="-7006" r="-705" b="-15924"/>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946A8B13-4A83-48BF-BCB1-508E66567361}"/>
              </a:ext>
            </a:extLst>
          </p:cNvPr>
          <p:cNvSpPr/>
          <p:nvPr/>
        </p:nvSpPr>
        <p:spPr>
          <a:xfrm>
            <a:off x="2405804" y="3193875"/>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C76FE33-A2C4-40E4-AAE3-0FEB1242647F}"/>
              </a:ext>
            </a:extLst>
          </p:cNvPr>
          <p:cNvSpPr/>
          <p:nvPr/>
        </p:nvSpPr>
        <p:spPr>
          <a:xfrm>
            <a:off x="5217010" y="2956008"/>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1F4152B0-F50D-47CC-A6BE-DAA3254217B4}"/>
              </a:ext>
            </a:extLst>
          </p:cNvPr>
          <p:cNvSpPr/>
          <p:nvPr/>
        </p:nvSpPr>
        <p:spPr>
          <a:xfrm>
            <a:off x="3308661" y="3259340"/>
            <a:ext cx="1784335"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2810339-F74D-4AF8-A477-E3DB2FB9E112}"/>
                  </a:ext>
                </a:extLst>
              </p:cNvPr>
              <p:cNvSpPr txBox="1"/>
              <p:nvPr/>
            </p:nvSpPr>
            <p:spPr>
              <a:xfrm>
                <a:off x="2155677" y="2696300"/>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14" name="テキスト ボックス 13">
                <a:extLst>
                  <a:ext uri="{FF2B5EF4-FFF2-40B4-BE49-F238E27FC236}">
                    <a16:creationId xmlns:a16="http://schemas.microsoft.com/office/drawing/2014/main" id="{A2810339-F74D-4AF8-A477-E3DB2FB9E112}"/>
                  </a:ext>
                </a:extLst>
              </p:cNvPr>
              <p:cNvSpPr txBox="1">
                <a:spLocks noRot="1" noChangeAspect="1" noMove="1" noResize="1" noEditPoints="1" noAdjustHandles="1" noChangeArrowheads="1" noChangeShapeType="1" noTextEdit="1"/>
              </p:cNvSpPr>
              <p:nvPr/>
            </p:nvSpPr>
            <p:spPr>
              <a:xfrm>
                <a:off x="2155677" y="2696300"/>
                <a:ext cx="1240621" cy="400110"/>
              </a:xfrm>
              <a:prstGeom prst="rect">
                <a:avLst/>
              </a:prstGeom>
              <a:blipFill>
                <a:blip r:embed="rId4"/>
                <a:stretch>
                  <a:fillRect l="-3448" t="-9091" b="-24242"/>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2C3C5A8F-C185-4871-86D5-2BC61422A84A}"/>
              </a:ext>
            </a:extLst>
          </p:cNvPr>
          <p:cNvSpPr txBox="1"/>
          <p:nvPr/>
        </p:nvSpPr>
        <p:spPr>
          <a:xfrm>
            <a:off x="4823105" y="4299854"/>
            <a:ext cx="2164976" cy="400110"/>
          </a:xfrm>
          <a:prstGeom prst="rect">
            <a:avLst/>
          </a:prstGeom>
          <a:noFill/>
        </p:spPr>
        <p:txBody>
          <a:bodyPr wrap="square" rtlCol="0">
            <a:spAutoFit/>
          </a:bodyPr>
          <a:lstStyle/>
          <a:p>
            <a:pPr algn="ctr"/>
            <a:r>
              <a:rPr kumimoji="1" lang="en-US" altLang="ja-JP" sz="2000" dirty="0"/>
              <a:t>(</a:t>
            </a:r>
            <a:r>
              <a:rPr kumimoji="1" lang="ja-JP" altLang="en-US" sz="2000" dirty="0"/>
              <a:t>全ての根が既知</a:t>
            </a:r>
            <a:r>
              <a:rPr kumimoji="1" lang="en-US" altLang="ja-JP" sz="2000" dirty="0"/>
              <a:t>)</a:t>
            </a:r>
            <a:endParaRPr kumimoji="1" lang="ja-JP" altLang="en-US" sz="2000" dirty="0"/>
          </a:p>
        </p:txBody>
      </p:sp>
      <p:sp>
        <p:nvSpPr>
          <p:cNvPr id="16" name="テキスト ボックス 15">
            <a:extLst>
              <a:ext uri="{FF2B5EF4-FFF2-40B4-BE49-F238E27FC236}">
                <a16:creationId xmlns:a16="http://schemas.microsoft.com/office/drawing/2014/main" id="{8ED6FB67-50D5-4C52-B2FC-21DB35C69366}"/>
              </a:ext>
            </a:extLst>
          </p:cNvPr>
          <p:cNvSpPr txBox="1"/>
          <p:nvPr/>
        </p:nvSpPr>
        <p:spPr>
          <a:xfrm>
            <a:off x="3146172" y="4237446"/>
            <a:ext cx="1844666" cy="400110"/>
          </a:xfrm>
          <a:prstGeom prst="rect">
            <a:avLst/>
          </a:prstGeom>
          <a:noFill/>
        </p:spPr>
        <p:txBody>
          <a:bodyPr wrap="square" rtlCol="0">
            <a:spAutoFit/>
          </a:bodyPr>
          <a:lstStyle/>
          <a:p>
            <a:pPr algn="ctr"/>
            <a:r>
              <a:rPr kumimoji="1" lang="ja-JP" altLang="en-US" sz="2000" dirty="0">
                <a:solidFill>
                  <a:schemeClr val="tx1"/>
                </a:solidFill>
              </a:rPr>
              <a:t>冪根</a:t>
            </a:r>
          </a:p>
        </p:txBody>
      </p:sp>
      <p:cxnSp>
        <p:nvCxnSpPr>
          <p:cNvPr id="17" name="直線矢印コネクタ 16">
            <a:extLst>
              <a:ext uri="{FF2B5EF4-FFF2-40B4-BE49-F238E27FC236}">
                <a16:creationId xmlns:a16="http://schemas.microsoft.com/office/drawing/2014/main" id="{E7962398-4DB0-4FAF-BD90-6984591DC64C}"/>
              </a:ext>
            </a:extLst>
          </p:cNvPr>
          <p:cNvCxnSpPr>
            <a:cxnSpLocks/>
          </p:cNvCxnSpPr>
          <p:nvPr/>
        </p:nvCxnSpPr>
        <p:spPr>
          <a:xfrm flipV="1">
            <a:off x="4142916" y="3719256"/>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C0CF6FA-43A6-4015-BA6B-7D9BF56628E1}"/>
              </a:ext>
            </a:extLst>
          </p:cNvPr>
          <p:cNvSpPr txBox="1"/>
          <p:nvPr/>
        </p:nvSpPr>
        <p:spPr>
          <a:xfrm>
            <a:off x="3287396" y="3760254"/>
            <a:ext cx="831893" cy="400110"/>
          </a:xfrm>
          <a:prstGeom prst="rect">
            <a:avLst/>
          </a:prstGeom>
          <a:noFill/>
        </p:spPr>
        <p:txBody>
          <a:bodyPr wrap="square" rtlCol="0">
            <a:spAutoFit/>
          </a:bodyPr>
          <a:lstStyle/>
          <a:p>
            <a:pPr algn="ctr"/>
            <a:r>
              <a:rPr kumimoji="1" lang="ja-JP" altLang="en-US" sz="2000" dirty="0"/>
              <a:t>添加</a:t>
            </a:r>
          </a:p>
        </p:txBody>
      </p:sp>
      <p:sp>
        <p:nvSpPr>
          <p:cNvPr id="24" name="テキスト ボックス 23">
            <a:extLst>
              <a:ext uri="{FF2B5EF4-FFF2-40B4-BE49-F238E27FC236}">
                <a16:creationId xmlns:a16="http://schemas.microsoft.com/office/drawing/2014/main" id="{8D34B6AA-D33B-462B-B3B1-0C3B6895BF76}"/>
              </a:ext>
            </a:extLst>
          </p:cNvPr>
          <p:cNvSpPr txBox="1"/>
          <p:nvPr/>
        </p:nvSpPr>
        <p:spPr>
          <a:xfrm>
            <a:off x="3740107" y="2912238"/>
            <a:ext cx="831893" cy="400110"/>
          </a:xfrm>
          <a:prstGeom prst="rect">
            <a:avLst/>
          </a:prstGeom>
          <a:noFill/>
        </p:spPr>
        <p:txBody>
          <a:bodyPr wrap="square" rtlCol="0">
            <a:spAutoFit/>
          </a:bodyPr>
          <a:lstStyle/>
          <a:p>
            <a:pPr algn="ctr"/>
            <a:r>
              <a:rPr kumimoji="1" lang="ja-JP" altLang="en-US" sz="2000" dirty="0"/>
              <a:t>拡大</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1F29E96-3AF5-4B90-975A-719944F43534}"/>
                  </a:ext>
                </a:extLst>
              </p:cNvPr>
              <p:cNvSpPr txBox="1"/>
              <p:nvPr/>
            </p:nvSpPr>
            <p:spPr>
              <a:xfrm>
                <a:off x="4621697" y="2465372"/>
                <a:ext cx="2567797" cy="400110"/>
              </a:xfrm>
              <a:prstGeom prst="rect">
                <a:avLst/>
              </a:prstGeom>
              <a:noFill/>
            </p:spPr>
            <p:txBody>
              <a:bodyPr wrap="square" rtlCol="0">
                <a:spAutoFit/>
              </a:bodyPr>
              <a:lstStyle/>
              <a:p>
                <a:pPr algn="ctr"/>
                <a:r>
                  <a:rPr kumimoji="1"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冪根</m:t>
                    </m:r>
                    <m:r>
                      <a:rPr lang="en-US" altLang="ja-JP" sz="2000" b="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25" name="テキスト ボックス 24">
                <a:extLst>
                  <a:ext uri="{FF2B5EF4-FFF2-40B4-BE49-F238E27FC236}">
                    <a16:creationId xmlns:a16="http://schemas.microsoft.com/office/drawing/2014/main" id="{11F29E96-3AF5-4B90-975A-719944F43534}"/>
                  </a:ext>
                </a:extLst>
              </p:cNvPr>
              <p:cNvSpPr txBox="1">
                <a:spLocks noRot="1" noChangeAspect="1" noMove="1" noResize="1" noEditPoints="1" noAdjustHandles="1" noChangeArrowheads="1" noChangeShapeType="1" noTextEdit="1"/>
              </p:cNvSpPr>
              <p:nvPr/>
            </p:nvSpPr>
            <p:spPr>
              <a:xfrm>
                <a:off x="4621697" y="2465372"/>
                <a:ext cx="2567797" cy="400110"/>
              </a:xfrm>
              <a:prstGeom prst="rect">
                <a:avLst/>
              </a:prstGeom>
              <a:blipFill>
                <a:blip r:embed="rId5"/>
                <a:stretch>
                  <a:fillRect t="-9091" b="-24242"/>
                </a:stretch>
              </a:blipFill>
            </p:spPr>
            <p:txBody>
              <a:bodyPr/>
              <a:lstStyle/>
              <a:p>
                <a:r>
                  <a:rPr lang="ja-JP" altLang="en-US">
                    <a:noFill/>
                  </a:rPr>
                  <a:t> </a:t>
                </a:r>
              </a:p>
            </p:txBody>
          </p:sp>
        </mc:Fallback>
      </mc:AlternateContent>
      <p:sp>
        <p:nvSpPr>
          <p:cNvPr id="26" name="コンテンツ プレースホルダー 1">
            <a:extLst>
              <a:ext uri="{FF2B5EF4-FFF2-40B4-BE49-F238E27FC236}">
                <a16:creationId xmlns:a16="http://schemas.microsoft.com/office/drawing/2014/main" id="{E929651E-B754-49F4-9D9B-526E2E949CAA}"/>
              </a:ext>
            </a:extLst>
          </p:cNvPr>
          <p:cNvSpPr txBox="1">
            <a:spLocks/>
          </p:cNvSpPr>
          <p:nvPr/>
        </p:nvSpPr>
        <p:spPr>
          <a:xfrm>
            <a:off x="1558925" y="5073103"/>
            <a:ext cx="6023818" cy="501255"/>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これが体の世界から見た「可解性」</a:t>
            </a:r>
          </a:p>
        </p:txBody>
      </p:sp>
      <p:sp>
        <p:nvSpPr>
          <p:cNvPr id="18" name="テキスト ボックス 17">
            <a:extLst>
              <a:ext uri="{FF2B5EF4-FFF2-40B4-BE49-F238E27FC236}">
                <a16:creationId xmlns:a16="http://schemas.microsoft.com/office/drawing/2014/main" id="{F2EA60CB-F2FF-4EAB-ABDE-216C377AE7C8}"/>
              </a:ext>
            </a:extLst>
          </p:cNvPr>
          <p:cNvSpPr txBox="1"/>
          <p:nvPr/>
        </p:nvSpPr>
        <p:spPr>
          <a:xfrm>
            <a:off x="4955668" y="3980704"/>
            <a:ext cx="1899851" cy="400110"/>
          </a:xfrm>
          <a:prstGeom prst="rect">
            <a:avLst/>
          </a:prstGeom>
          <a:noFill/>
        </p:spPr>
        <p:txBody>
          <a:bodyPr wrap="square" rtlCol="0">
            <a:spAutoFit/>
          </a:bodyPr>
          <a:lstStyle/>
          <a:p>
            <a:pPr algn="ctr"/>
            <a:r>
              <a:rPr kumimoji="1" lang="ja-JP" altLang="en-US" sz="2000" dirty="0"/>
              <a:t>最小分解体</a:t>
            </a:r>
          </a:p>
        </p:txBody>
      </p:sp>
      <p:sp>
        <p:nvSpPr>
          <p:cNvPr id="19" name="コンテンツ プレースホルダー 1">
            <a:extLst>
              <a:ext uri="{FF2B5EF4-FFF2-40B4-BE49-F238E27FC236}">
                <a16:creationId xmlns:a16="http://schemas.microsoft.com/office/drawing/2014/main" id="{C21236EA-375F-40D1-9FAD-7D8B7F85A365}"/>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p:spTree>
    <p:extLst>
      <p:ext uri="{BB962C8B-B14F-4D97-AF65-F5344CB8AC3E}">
        <p14:creationId xmlns:p14="http://schemas.microsoft.com/office/powerpoint/2010/main" val="179454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地図</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26</a:t>
            </a:fld>
            <a:endParaRPr lang="ja-JP" altLang="en-US"/>
          </a:p>
        </p:txBody>
      </p:sp>
      <p:sp>
        <p:nvSpPr>
          <p:cNvPr id="19" name="コンテンツ プレースホルダー 1">
            <a:extLst>
              <a:ext uri="{FF2B5EF4-FFF2-40B4-BE49-F238E27FC236}">
                <a16:creationId xmlns:a16="http://schemas.microsoft.com/office/drawing/2014/main" id="{C21236EA-375F-40D1-9FAD-7D8B7F85A365}"/>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代数方程式の解と体（復習）</a:t>
            </a:r>
            <a:endParaRPr lang="en-US" altLang="ja-JP" sz="1800" b="1" dirty="0">
              <a:solidFill>
                <a:schemeClr val="bg1"/>
              </a:solidFill>
            </a:endParaRPr>
          </a:p>
        </p:txBody>
      </p:sp>
      <p:grpSp>
        <p:nvGrpSpPr>
          <p:cNvPr id="3" name="グループ化 2">
            <a:extLst>
              <a:ext uri="{FF2B5EF4-FFF2-40B4-BE49-F238E27FC236}">
                <a16:creationId xmlns:a16="http://schemas.microsoft.com/office/drawing/2014/main" id="{2E4BD828-D78A-4568-B38F-E78FB8951E64}"/>
              </a:ext>
            </a:extLst>
          </p:cNvPr>
          <p:cNvGrpSpPr/>
          <p:nvPr/>
        </p:nvGrpSpPr>
        <p:grpSpPr>
          <a:xfrm>
            <a:off x="59180" y="711458"/>
            <a:ext cx="8900624" cy="5462961"/>
            <a:chOff x="59180" y="711458"/>
            <a:chExt cx="8900624" cy="5462961"/>
          </a:xfrm>
        </p:grpSpPr>
        <p:sp>
          <p:nvSpPr>
            <p:cNvPr id="82" name="四角形: 角を丸くする 81">
              <a:extLst>
                <a:ext uri="{FF2B5EF4-FFF2-40B4-BE49-F238E27FC236}">
                  <a16:creationId xmlns:a16="http://schemas.microsoft.com/office/drawing/2014/main" id="{4061925C-733C-44E6-9387-80CF89AA650D}"/>
                </a:ext>
              </a:extLst>
            </p:cNvPr>
            <p:cNvSpPr/>
            <p:nvPr/>
          </p:nvSpPr>
          <p:spPr>
            <a:xfrm>
              <a:off x="223641" y="993343"/>
              <a:ext cx="8736163" cy="1526193"/>
            </a:xfrm>
            <a:prstGeom prst="roundRect">
              <a:avLst/>
            </a:prstGeom>
            <a:solidFill>
              <a:schemeClr val="accent1">
                <a:lumMod val="20000"/>
                <a:lumOff val="80000"/>
                <a:alpha val="7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四角形: 角を丸くする 82">
              <a:extLst>
                <a:ext uri="{FF2B5EF4-FFF2-40B4-BE49-F238E27FC236}">
                  <a16:creationId xmlns:a16="http://schemas.microsoft.com/office/drawing/2014/main" id="{10B86B2E-3D81-46CA-AB1D-679DB09CB4DF}"/>
                </a:ext>
              </a:extLst>
            </p:cNvPr>
            <p:cNvSpPr/>
            <p:nvPr/>
          </p:nvSpPr>
          <p:spPr>
            <a:xfrm>
              <a:off x="223641" y="2882897"/>
              <a:ext cx="8736163" cy="1580610"/>
            </a:xfrm>
            <a:prstGeom prst="roundRect">
              <a:avLst/>
            </a:prstGeom>
            <a:solidFill>
              <a:schemeClr val="accent2">
                <a:lumMod val="20000"/>
                <a:lumOff val="80000"/>
                <a:alpha val="7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四角形: 角を丸くする 83">
              <a:extLst>
                <a:ext uri="{FF2B5EF4-FFF2-40B4-BE49-F238E27FC236}">
                  <a16:creationId xmlns:a16="http://schemas.microsoft.com/office/drawing/2014/main" id="{1FF7601F-4B40-402D-886D-3AA5AA14A487}"/>
                </a:ext>
              </a:extLst>
            </p:cNvPr>
            <p:cNvSpPr/>
            <p:nvPr/>
          </p:nvSpPr>
          <p:spPr>
            <a:xfrm>
              <a:off x="223641" y="4797785"/>
              <a:ext cx="8736163" cy="1376634"/>
            </a:xfrm>
            <a:prstGeom prst="roundRect">
              <a:avLst/>
            </a:prstGeom>
            <a:solidFill>
              <a:schemeClr val="accent3">
                <a:lumMod val="20000"/>
                <a:lumOff val="80000"/>
                <a:alpha val="7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1">
              <a:extLst>
                <a:ext uri="{FF2B5EF4-FFF2-40B4-BE49-F238E27FC236}">
                  <a16:creationId xmlns:a16="http://schemas.microsoft.com/office/drawing/2014/main" id="{A135B4D8-F88F-4151-8E4C-854D4BF51BEF}"/>
                </a:ext>
              </a:extLst>
            </p:cNvPr>
            <p:cNvSpPr txBox="1">
              <a:spLocks/>
            </p:cNvSpPr>
            <p:nvPr/>
          </p:nvSpPr>
          <p:spPr>
            <a:xfrm>
              <a:off x="374944"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因数分解可能性と体の関係</a:t>
              </a:r>
            </a:p>
          </p:txBody>
        </p:sp>
        <p:sp>
          <p:nvSpPr>
            <p:cNvPr id="86" name="コンテンツ プレースホルダー 1">
              <a:extLst>
                <a:ext uri="{FF2B5EF4-FFF2-40B4-BE49-F238E27FC236}">
                  <a16:creationId xmlns:a16="http://schemas.microsoft.com/office/drawing/2014/main" id="{CC9B3D71-404E-4386-90FF-48F3BAA429FC}"/>
                </a:ext>
              </a:extLst>
            </p:cNvPr>
            <p:cNvSpPr txBox="1">
              <a:spLocks/>
            </p:cNvSpPr>
            <p:nvPr/>
          </p:nvSpPr>
          <p:spPr>
            <a:xfrm>
              <a:off x="4960097"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冪根の添加による体の拡大</a:t>
              </a:r>
            </a:p>
          </p:txBody>
        </p:sp>
        <p:sp>
          <p:nvSpPr>
            <p:cNvPr id="87" name="コンテンツ プレースホルダー 1">
              <a:extLst>
                <a:ext uri="{FF2B5EF4-FFF2-40B4-BE49-F238E27FC236}">
                  <a16:creationId xmlns:a16="http://schemas.microsoft.com/office/drawing/2014/main" id="{97A0653E-94EE-448D-B1D0-37E8B143C37F}"/>
                </a:ext>
              </a:extLst>
            </p:cNvPr>
            <p:cNvSpPr txBox="1">
              <a:spLocks/>
            </p:cNvSpPr>
            <p:nvPr/>
          </p:nvSpPr>
          <p:spPr>
            <a:xfrm>
              <a:off x="2475114" y="1958308"/>
              <a:ext cx="4180615"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最小分解体</a:t>
              </a:r>
              <a:r>
                <a:rPr lang="en-US" altLang="ja-JP" sz="1800" b="1" dirty="0">
                  <a:solidFill>
                    <a:schemeClr val="bg1"/>
                  </a:solidFill>
                </a:rPr>
                <a:t>(</a:t>
              </a:r>
              <a:r>
                <a:rPr lang="ja-JP" altLang="en-US" sz="1800" b="1" dirty="0">
                  <a:solidFill>
                    <a:schemeClr val="bg1"/>
                  </a:solidFill>
                </a:rPr>
                <a:t>根の既知</a:t>
              </a:r>
              <a:r>
                <a:rPr lang="en-US" altLang="ja-JP" sz="1800" b="1" dirty="0">
                  <a:solidFill>
                    <a:schemeClr val="bg1"/>
                  </a:solidFill>
                </a:rPr>
                <a:t>)</a:t>
              </a:r>
              <a:r>
                <a:rPr lang="ja-JP" altLang="en-US" sz="2000" b="1" dirty="0">
                  <a:solidFill>
                    <a:schemeClr val="bg1"/>
                  </a:solidFill>
                </a:rPr>
                <a:t>と可解性</a:t>
              </a:r>
            </a:p>
          </p:txBody>
        </p:sp>
        <p:sp>
          <p:nvSpPr>
            <p:cNvPr id="88" name="コンテンツ プレースホルダー 1">
              <a:extLst>
                <a:ext uri="{FF2B5EF4-FFF2-40B4-BE49-F238E27FC236}">
                  <a16:creationId xmlns:a16="http://schemas.microsoft.com/office/drawing/2014/main" id="{2B31EAFE-1D80-459B-AFEB-986D7F80B3C5}"/>
                </a:ext>
              </a:extLst>
            </p:cNvPr>
            <p:cNvSpPr txBox="1">
              <a:spLocks/>
            </p:cNvSpPr>
            <p:nvPr/>
          </p:nvSpPr>
          <p:spPr>
            <a:xfrm>
              <a:off x="5887658"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群の公理</a:t>
              </a:r>
            </a:p>
          </p:txBody>
        </p:sp>
        <p:sp>
          <p:nvSpPr>
            <p:cNvPr id="89" name="コンテンツ プレースホルダー 1">
              <a:extLst>
                <a:ext uri="{FF2B5EF4-FFF2-40B4-BE49-F238E27FC236}">
                  <a16:creationId xmlns:a16="http://schemas.microsoft.com/office/drawing/2014/main" id="{4E7F8BFD-88E5-4294-8782-AB4B2C62CB27}"/>
                </a:ext>
              </a:extLst>
            </p:cNvPr>
            <p:cNvSpPr txBox="1">
              <a:spLocks/>
            </p:cNvSpPr>
            <p:nvPr/>
          </p:nvSpPr>
          <p:spPr>
            <a:xfrm>
              <a:off x="1401177"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置換操作</a:t>
              </a:r>
            </a:p>
          </p:txBody>
        </p:sp>
        <p:sp>
          <p:nvSpPr>
            <p:cNvPr id="91" name="コンテンツ プレースホルダー 1">
              <a:extLst>
                <a:ext uri="{FF2B5EF4-FFF2-40B4-BE49-F238E27FC236}">
                  <a16:creationId xmlns:a16="http://schemas.microsoft.com/office/drawing/2014/main" id="{05A701FC-FF72-4F14-BBA8-E39D74C50B41}"/>
                </a:ext>
              </a:extLst>
            </p:cNvPr>
            <p:cNvSpPr txBox="1">
              <a:spLocks/>
            </p:cNvSpPr>
            <p:nvPr/>
          </p:nvSpPr>
          <p:spPr>
            <a:xfrm>
              <a:off x="3428993" y="5052584"/>
              <a:ext cx="2286014"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置換群と根の置換</a:t>
              </a:r>
            </a:p>
          </p:txBody>
        </p:sp>
        <p:cxnSp>
          <p:nvCxnSpPr>
            <p:cNvPr id="92" name="コネクタ: カギ線 91">
              <a:extLst>
                <a:ext uri="{FF2B5EF4-FFF2-40B4-BE49-F238E27FC236}">
                  <a16:creationId xmlns:a16="http://schemas.microsoft.com/office/drawing/2014/main" id="{B8514BDE-BD62-49AA-ABE3-F431FD905445}"/>
                </a:ext>
              </a:extLst>
            </p:cNvPr>
            <p:cNvCxnSpPr>
              <a:cxnSpLocks/>
              <a:stCxn id="86" idx="2"/>
              <a:endCxn id="87" idx="0"/>
            </p:cNvCxnSpPr>
            <p:nvPr/>
          </p:nvCxnSpPr>
          <p:spPr>
            <a:xfrm rot="5400000">
              <a:off x="5508806" y="622287"/>
              <a:ext cx="392638" cy="2279405"/>
            </a:xfrm>
            <a:prstGeom prst="bentConnector3">
              <a:avLst>
                <a:gd name="adj1" fmla="val 466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51D2A992-2063-4871-8352-729FDCE39EDD}"/>
                </a:ext>
              </a:extLst>
            </p:cNvPr>
            <p:cNvCxnSpPr>
              <a:cxnSpLocks/>
              <a:stCxn id="89" idx="0"/>
              <a:endCxn id="91" idx="1"/>
            </p:cNvCxnSpPr>
            <p:nvPr/>
          </p:nvCxnSpPr>
          <p:spPr>
            <a:xfrm rot="5400000" flipH="1" flipV="1">
              <a:off x="2675128" y="4831477"/>
              <a:ext cx="338410" cy="116932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6770B93E-A3F6-4607-9185-24F84FBF3738}"/>
                </a:ext>
              </a:extLst>
            </p:cNvPr>
            <p:cNvCxnSpPr>
              <a:cxnSpLocks/>
              <a:stCxn id="88" idx="0"/>
              <a:endCxn id="91" idx="3"/>
            </p:cNvCxnSpPr>
            <p:nvPr/>
          </p:nvCxnSpPr>
          <p:spPr>
            <a:xfrm rot="16200000" flipV="1">
              <a:off x="6061376" y="4900563"/>
              <a:ext cx="338410" cy="103114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74199295-2312-4EFA-A5B8-5B59E83A201E}"/>
                </a:ext>
              </a:extLst>
            </p:cNvPr>
            <p:cNvSpPr/>
            <p:nvPr/>
          </p:nvSpPr>
          <p:spPr>
            <a:xfrm>
              <a:off x="59180" y="723211"/>
              <a:ext cx="631528" cy="61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体</a:t>
              </a:r>
            </a:p>
          </p:txBody>
        </p:sp>
        <p:sp>
          <p:nvSpPr>
            <p:cNvPr id="96" name="楕円 95">
              <a:extLst>
                <a:ext uri="{FF2B5EF4-FFF2-40B4-BE49-F238E27FC236}">
                  <a16:creationId xmlns:a16="http://schemas.microsoft.com/office/drawing/2014/main" id="{C8AC5824-DF3F-45DE-AA2C-AD1089269574}"/>
                </a:ext>
              </a:extLst>
            </p:cNvPr>
            <p:cNvSpPr/>
            <p:nvPr/>
          </p:nvSpPr>
          <p:spPr>
            <a:xfrm>
              <a:off x="59180" y="4613335"/>
              <a:ext cx="631528" cy="616863"/>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群</a:t>
              </a:r>
            </a:p>
          </p:txBody>
        </p:sp>
        <p:sp>
          <p:nvSpPr>
            <p:cNvPr id="97" name="楕円 96">
              <a:extLst>
                <a:ext uri="{FF2B5EF4-FFF2-40B4-BE49-F238E27FC236}">
                  <a16:creationId xmlns:a16="http://schemas.microsoft.com/office/drawing/2014/main" id="{C5761F1A-4B67-4F13-82EB-725E9CEDBBAD}"/>
                </a:ext>
              </a:extLst>
            </p:cNvPr>
            <p:cNvSpPr/>
            <p:nvPr/>
          </p:nvSpPr>
          <p:spPr>
            <a:xfrm>
              <a:off x="59180" y="2622407"/>
              <a:ext cx="1841983" cy="616863"/>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Galois</a:t>
              </a:r>
              <a:r>
                <a:rPr kumimoji="1" lang="ja-JP" altLang="en-US" dirty="0"/>
                <a:t>理論</a:t>
              </a:r>
            </a:p>
          </p:txBody>
        </p:sp>
        <p:sp>
          <p:nvSpPr>
            <p:cNvPr id="134" name="コンテンツ プレースホルダー 1">
              <a:extLst>
                <a:ext uri="{FF2B5EF4-FFF2-40B4-BE49-F238E27FC236}">
                  <a16:creationId xmlns:a16="http://schemas.microsoft.com/office/drawing/2014/main" id="{CCD98EA8-E1F3-43B4-9936-62CF0AE21B2B}"/>
                </a:ext>
              </a:extLst>
            </p:cNvPr>
            <p:cNvSpPr txBox="1">
              <a:spLocks/>
            </p:cNvSpPr>
            <p:nvPr/>
          </p:nvSpPr>
          <p:spPr>
            <a:xfrm>
              <a:off x="547632" y="3946978"/>
              <a:ext cx="1353531"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a:t>
              </a:r>
              <a:endParaRPr lang="en-US" altLang="ja-JP" sz="2000" b="1" dirty="0">
                <a:solidFill>
                  <a:schemeClr val="bg1"/>
                </a:solidFill>
              </a:endParaRPr>
            </a:p>
          </p:txBody>
        </p:sp>
        <p:cxnSp>
          <p:nvCxnSpPr>
            <p:cNvPr id="137" name="コネクタ: カギ線 136">
              <a:extLst>
                <a:ext uri="{FF2B5EF4-FFF2-40B4-BE49-F238E27FC236}">
                  <a16:creationId xmlns:a16="http://schemas.microsoft.com/office/drawing/2014/main" id="{48D92474-A550-47D8-AC75-48A81A5C4F07}"/>
                </a:ext>
              </a:extLst>
            </p:cNvPr>
            <p:cNvCxnSpPr>
              <a:cxnSpLocks/>
              <a:stCxn id="141" idx="5"/>
              <a:endCxn id="134" idx="0"/>
            </p:cNvCxnSpPr>
            <p:nvPr/>
          </p:nvCxnSpPr>
          <p:spPr>
            <a:xfrm rot="5400000">
              <a:off x="1111915" y="2946234"/>
              <a:ext cx="1113228" cy="8882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カギ線 137">
              <a:extLst>
                <a:ext uri="{FF2B5EF4-FFF2-40B4-BE49-F238E27FC236}">
                  <a16:creationId xmlns:a16="http://schemas.microsoft.com/office/drawing/2014/main" id="{6AAFEFFB-28F9-425F-A294-7F3E6A046D18}"/>
                </a:ext>
              </a:extLst>
            </p:cNvPr>
            <p:cNvCxnSpPr>
              <a:cxnSpLocks/>
              <a:stCxn id="91" idx="0"/>
              <a:endCxn id="134" idx="2"/>
            </p:cNvCxnSpPr>
            <p:nvPr/>
          </p:nvCxnSpPr>
          <p:spPr>
            <a:xfrm rot="16200000" flipV="1">
              <a:off x="2539744" y="3020328"/>
              <a:ext cx="716910" cy="334760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コンテンツ プレースホルダー 1">
              <a:extLst>
                <a:ext uri="{FF2B5EF4-FFF2-40B4-BE49-F238E27FC236}">
                  <a16:creationId xmlns:a16="http://schemas.microsoft.com/office/drawing/2014/main" id="{9332DBE1-AB1A-4A21-A884-F4120C7514F2}"/>
                </a:ext>
              </a:extLst>
            </p:cNvPr>
            <p:cNvSpPr txBox="1">
              <a:spLocks/>
            </p:cNvSpPr>
            <p:nvPr/>
          </p:nvSpPr>
          <p:spPr>
            <a:xfrm>
              <a:off x="3042523" y="3103953"/>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群の縮小</a:t>
              </a:r>
              <a:endParaRPr lang="en-US" altLang="ja-JP" sz="2000" b="1" dirty="0">
                <a:solidFill>
                  <a:schemeClr val="bg1"/>
                </a:solidFill>
              </a:endParaRPr>
            </a:p>
          </p:txBody>
        </p:sp>
        <p:sp>
          <p:nvSpPr>
            <p:cNvPr id="140" name="楕円 139">
              <a:extLst>
                <a:ext uri="{FF2B5EF4-FFF2-40B4-BE49-F238E27FC236}">
                  <a16:creationId xmlns:a16="http://schemas.microsoft.com/office/drawing/2014/main" id="{01502BAF-F7BC-4DC5-A02B-A2FF124CF620}"/>
                </a:ext>
              </a:extLst>
            </p:cNvPr>
            <p:cNvSpPr/>
            <p:nvPr/>
          </p:nvSpPr>
          <p:spPr>
            <a:xfrm>
              <a:off x="7749377" y="1526195"/>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539D65E0-01C1-4465-867A-96CA001FC588}"/>
                </a:ext>
              </a:extLst>
            </p:cNvPr>
            <p:cNvSpPr/>
            <p:nvPr/>
          </p:nvSpPr>
          <p:spPr>
            <a:xfrm>
              <a:off x="2073635" y="279472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コンテンツ プレースホルダー 1">
              <a:extLst>
                <a:ext uri="{FF2B5EF4-FFF2-40B4-BE49-F238E27FC236}">
                  <a16:creationId xmlns:a16="http://schemas.microsoft.com/office/drawing/2014/main" id="{A269C84C-1C2A-4CE4-90B7-B9A64072DC24}"/>
                </a:ext>
              </a:extLst>
            </p:cNvPr>
            <p:cNvSpPr txBox="1">
              <a:spLocks/>
            </p:cNvSpPr>
            <p:nvPr/>
          </p:nvSpPr>
          <p:spPr>
            <a:xfrm>
              <a:off x="5809903" y="3946977"/>
              <a:ext cx="2669610"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可解性定理</a:t>
              </a:r>
              <a:r>
                <a:rPr lang="ja-JP" altLang="en-US" sz="1800" b="1" dirty="0">
                  <a:solidFill>
                    <a:schemeClr val="bg1"/>
                  </a:solidFill>
                </a:rPr>
                <a:t>（可解群）</a:t>
              </a:r>
              <a:endParaRPr lang="en-US" altLang="ja-JP" sz="2000" b="1" dirty="0">
                <a:solidFill>
                  <a:schemeClr val="bg1"/>
                </a:solidFill>
              </a:endParaRPr>
            </a:p>
          </p:txBody>
        </p:sp>
        <p:sp>
          <p:nvSpPr>
            <p:cNvPr id="143" name="テキスト ボックス 142">
              <a:extLst>
                <a:ext uri="{FF2B5EF4-FFF2-40B4-BE49-F238E27FC236}">
                  <a16:creationId xmlns:a16="http://schemas.microsoft.com/office/drawing/2014/main" id="{D31C22D2-B469-41E1-BB9F-4E3DDCD6D34A}"/>
                </a:ext>
              </a:extLst>
            </p:cNvPr>
            <p:cNvSpPr txBox="1"/>
            <p:nvPr/>
          </p:nvSpPr>
          <p:spPr>
            <a:xfrm>
              <a:off x="7915986" y="3528137"/>
              <a:ext cx="996859" cy="307841"/>
            </a:xfrm>
            <a:prstGeom prst="rect">
              <a:avLst/>
            </a:prstGeom>
            <a:noFill/>
          </p:spPr>
          <p:txBody>
            <a:bodyPr wrap="square" lIns="0" tIns="0" rIns="0" bIns="0" rtlCol="0">
              <a:spAutoFit/>
            </a:bodyPr>
            <a:lstStyle/>
            <a:p>
              <a:pPr algn="ctr"/>
              <a:r>
                <a:rPr lang="en-US" altLang="ja-JP" sz="2000" dirty="0">
                  <a:solidFill>
                    <a:srgbClr val="FF0000"/>
                  </a:solidFill>
                </a:rPr>
                <a:t>GOAL</a:t>
              </a:r>
              <a:endParaRPr kumimoji="1" lang="en-US" altLang="ja-JP" sz="2000" dirty="0">
                <a:solidFill>
                  <a:srgbClr val="FF0000"/>
                </a:solidFill>
              </a:endParaRPr>
            </a:p>
          </p:txBody>
        </p:sp>
        <p:pic>
          <p:nvPicPr>
            <p:cNvPr id="144" name="グラフィックス 143" descr="フラグ">
              <a:extLst>
                <a:ext uri="{FF2B5EF4-FFF2-40B4-BE49-F238E27FC236}">
                  <a16:creationId xmlns:a16="http://schemas.microsoft.com/office/drawing/2014/main" id="{7850609A-2505-414F-AC54-602C7EDE15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492" y="3409278"/>
              <a:ext cx="505706" cy="505706"/>
            </a:xfrm>
            <a:prstGeom prst="rect">
              <a:avLst/>
            </a:prstGeom>
          </p:spPr>
        </p:pic>
        <p:cxnSp>
          <p:nvCxnSpPr>
            <p:cNvPr id="145" name="直線矢印コネクタ 144">
              <a:extLst>
                <a:ext uri="{FF2B5EF4-FFF2-40B4-BE49-F238E27FC236}">
                  <a16:creationId xmlns:a16="http://schemas.microsoft.com/office/drawing/2014/main" id="{DF8C09B7-45F8-4BF5-B2C8-D5824AD23A30}"/>
                </a:ext>
              </a:extLst>
            </p:cNvPr>
            <p:cNvCxnSpPr>
              <a:cxnSpLocks/>
              <a:stCxn id="85" idx="3"/>
              <a:endCxn id="86" idx="1"/>
            </p:cNvCxnSpPr>
            <p:nvPr/>
          </p:nvCxnSpPr>
          <p:spPr>
            <a:xfrm>
              <a:off x="4144403" y="1371322"/>
              <a:ext cx="8156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コンテンツ プレースホルダー 1">
              <a:extLst>
                <a:ext uri="{FF2B5EF4-FFF2-40B4-BE49-F238E27FC236}">
                  <a16:creationId xmlns:a16="http://schemas.microsoft.com/office/drawing/2014/main" id="{55880B48-F458-474B-B513-00BCC8A52867}"/>
                </a:ext>
              </a:extLst>
            </p:cNvPr>
            <p:cNvSpPr txBox="1">
              <a:spLocks/>
            </p:cNvSpPr>
            <p:nvPr/>
          </p:nvSpPr>
          <p:spPr>
            <a:xfrm>
              <a:off x="3042524" y="3946978"/>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単位群と可解性</a:t>
              </a:r>
              <a:endParaRPr lang="en-US" altLang="ja-JP" sz="2000" b="1" dirty="0">
                <a:solidFill>
                  <a:schemeClr val="bg1"/>
                </a:solidFill>
              </a:endParaRPr>
            </a:p>
          </p:txBody>
        </p:sp>
        <p:cxnSp>
          <p:nvCxnSpPr>
            <p:cNvPr id="147" name="コネクタ: カギ線 146">
              <a:extLst>
                <a:ext uri="{FF2B5EF4-FFF2-40B4-BE49-F238E27FC236}">
                  <a16:creationId xmlns:a16="http://schemas.microsoft.com/office/drawing/2014/main" id="{7065CEAF-4436-4028-ABFE-69CA4E7D51D8}"/>
                </a:ext>
              </a:extLst>
            </p:cNvPr>
            <p:cNvCxnSpPr>
              <a:cxnSpLocks/>
              <a:stCxn id="139" idx="3"/>
              <a:endCxn id="142" idx="0"/>
            </p:cNvCxnSpPr>
            <p:nvPr/>
          </p:nvCxnSpPr>
          <p:spPr>
            <a:xfrm>
              <a:off x="5105690" y="3298301"/>
              <a:ext cx="2039018" cy="6486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楕円 147">
              <a:extLst>
                <a:ext uri="{FF2B5EF4-FFF2-40B4-BE49-F238E27FC236}">
                  <a16:creationId xmlns:a16="http://schemas.microsoft.com/office/drawing/2014/main" id="{4FC52B6F-2619-445F-9901-08F7A749E5FD}"/>
                </a:ext>
              </a:extLst>
            </p:cNvPr>
            <p:cNvSpPr/>
            <p:nvPr/>
          </p:nvSpPr>
          <p:spPr>
            <a:xfrm>
              <a:off x="2771718" y="2284914"/>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コネクタ: カギ線 148">
              <a:extLst>
                <a:ext uri="{FF2B5EF4-FFF2-40B4-BE49-F238E27FC236}">
                  <a16:creationId xmlns:a16="http://schemas.microsoft.com/office/drawing/2014/main" id="{F8DFCB69-DCFD-47BC-9EF3-247282580EC4}"/>
                </a:ext>
              </a:extLst>
            </p:cNvPr>
            <p:cNvCxnSpPr>
              <a:cxnSpLocks/>
              <a:stCxn id="140" idx="5"/>
              <a:endCxn id="139" idx="0"/>
            </p:cNvCxnSpPr>
            <p:nvPr/>
          </p:nvCxnSpPr>
          <p:spPr>
            <a:xfrm rot="5400000">
              <a:off x="5172318" y="470744"/>
              <a:ext cx="1534998" cy="3731420"/>
            </a:xfrm>
            <a:prstGeom prst="bentConnector3">
              <a:avLst>
                <a:gd name="adj1" fmla="val 73142"/>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コネクタ: カギ線 149">
              <a:extLst>
                <a:ext uri="{FF2B5EF4-FFF2-40B4-BE49-F238E27FC236}">
                  <a16:creationId xmlns:a16="http://schemas.microsoft.com/office/drawing/2014/main" id="{588AC448-B132-4A7C-B9A1-F8821163C4B9}"/>
                </a:ext>
              </a:extLst>
            </p:cNvPr>
            <p:cNvCxnSpPr>
              <a:cxnSpLocks/>
              <a:stCxn id="148" idx="4"/>
              <a:endCxn id="157" idx="0"/>
            </p:cNvCxnSpPr>
            <p:nvPr/>
          </p:nvCxnSpPr>
          <p:spPr>
            <a:xfrm rot="16200000" flipH="1">
              <a:off x="2203509" y="2936112"/>
              <a:ext cx="1595265" cy="393062"/>
            </a:xfrm>
            <a:prstGeom prst="bentConnector3">
              <a:avLst>
                <a:gd name="adj1" fmla="val 83616"/>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コネクタ: カギ線 150">
              <a:extLst>
                <a:ext uri="{FF2B5EF4-FFF2-40B4-BE49-F238E27FC236}">
                  <a16:creationId xmlns:a16="http://schemas.microsoft.com/office/drawing/2014/main" id="{F3BBAE4D-8D50-478D-BE00-F4C904E2C648}"/>
                </a:ext>
              </a:extLst>
            </p:cNvPr>
            <p:cNvCxnSpPr>
              <a:cxnSpLocks/>
              <a:stCxn id="87" idx="1"/>
              <a:endCxn id="141" idx="7"/>
            </p:cNvCxnSpPr>
            <p:nvPr/>
          </p:nvCxnSpPr>
          <p:spPr>
            <a:xfrm rot="10800000" flipV="1">
              <a:off x="2112660" y="2152655"/>
              <a:ext cx="362455" cy="64876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491B85E1-7CD5-4C4E-B730-D9F9212B381A}"/>
                </a:ext>
              </a:extLst>
            </p:cNvPr>
            <p:cNvCxnSpPr>
              <a:cxnSpLocks/>
              <a:stCxn id="146" idx="3"/>
              <a:endCxn id="142" idx="1"/>
            </p:cNvCxnSpPr>
            <p:nvPr/>
          </p:nvCxnSpPr>
          <p:spPr>
            <a:xfrm flipV="1">
              <a:off x="5105691" y="4141325"/>
              <a:ext cx="70421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7F13FB8F-86EC-42F2-99EE-A803ED55F035}"/>
                </a:ext>
              </a:extLst>
            </p:cNvPr>
            <p:cNvSpPr txBox="1"/>
            <p:nvPr/>
          </p:nvSpPr>
          <p:spPr>
            <a:xfrm>
              <a:off x="7815161"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154" name="テキスト ボックス 153">
              <a:extLst>
                <a:ext uri="{FF2B5EF4-FFF2-40B4-BE49-F238E27FC236}">
                  <a16:creationId xmlns:a16="http://schemas.microsoft.com/office/drawing/2014/main" id="{269F6C68-6AB3-4A9C-B0DA-10C63D6E01C1}"/>
                </a:ext>
              </a:extLst>
            </p:cNvPr>
            <p:cNvSpPr txBox="1"/>
            <p:nvPr/>
          </p:nvSpPr>
          <p:spPr>
            <a:xfrm>
              <a:off x="2804610"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155" name="テキスト ボックス 154">
              <a:extLst>
                <a:ext uri="{FF2B5EF4-FFF2-40B4-BE49-F238E27FC236}">
                  <a16:creationId xmlns:a16="http://schemas.microsoft.com/office/drawing/2014/main" id="{8D0D0125-A8FD-46CB-B093-1C4410A5EEEE}"/>
                </a:ext>
              </a:extLst>
            </p:cNvPr>
            <p:cNvSpPr txBox="1"/>
            <p:nvPr/>
          </p:nvSpPr>
          <p:spPr>
            <a:xfrm>
              <a:off x="1115800" y="711458"/>
              <a:ext cx="996859" cy="307841"/>
            </a:xfrm>
            <a:prstGeom prst="rect">
              <a:avLst/>
            </a:prstGeom>
            <a:noFill/>
          </p:spPr>
          <p:txBody>
            <a:bodyPr wrap="square" lIns="0" tIns="0" rIns="0" bIns="0" rtlCol="0">
              <a:spAutoFit/>
            </a:bodyPr>
            <a:lstStyle/>
            <a:p>
              <a:pPr algn="ctr"/>
              <a:r>
                <a:rPr lang="en-US" altLang="ja-JP" sz="2000" dirty="0">
                  <a:solidFill>
                    <a:srgbClr val="FF0000"/>
                  </a:solidFill>
                </a:rPr>
                <a:t>START</a:t>
              </a:r>
              <a:endParaRPr kumimoji="1" lang="en-US" altLang="ja-JP" sz="2000" dirty="0">
                <a:solidFill>
                  <a:srgbClr val="FF0000"/>
                </a:solidFill>
              </a:endParaRPr>
            </a:p>
          </p:txBody>
        </p:sp>
        <p:cxnSp>
          <p:nvCxnSpPr>
            <p:cNvPr id="156" name="直線矢印コネクタ 155">
              <a:extLst>
                <a:ext uri="{FF2B5EF4-FFF2-40B4-BE49-F238E27FC236}">
                  <a16:creationId xmlns:a16="http://schemas.microsoft.com/office/drawing/2014/main" id="{87C2E10E-ACDA-4261-A878-18C8515289DA}"/>
                </a:ext>
              </a:extLst>
            </p:cNvPr>
            <p:cNvCxnSpPr>
              <a:cxnSpLocks/>
              <a:stCxn id="134" idx="3"/>
              <a:endCxn id="146" idx="1"/>
            </p:cNvCxnSpPr>
            <p:nvPr/>
          </p:nvCxnSpPr>
          <p:spPr>
            <a:xfrm>
              <a:off x="1901163" y="4141326"/>
              <a:ext cx="1141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14598043-515F-4C3D-8038-9248ABBEA117}"/>
                </a:ext>
              </a:extLst>
            </p:cNvPr>
            <p:cNvSpPr/>
            <p:nvPr/>
          </p:nvSpPr>
          <p:spPr>
            <a:xfrm>
              <a:off x="3174812" y="393027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コネクタ: カギ線 157">
              <a:extLst>
                <a:ext uri="{FF2B5EF4-FFF2-40B4-BE49-F238E27FC236}">
                  <a16:creationId xmlns:a16="http://schemas.microsoft.com/office/drawing/2014/main" id="{2FC9047A-6A28-4B98-8A56-F4A4EC68BBC9}"/>
                </a:ext>
              </a:extLst>
            </p:cNvPr>
            <p:cNvCxnSpPr>
              <a:cxnSpLocks/>
              <a:stCxn id="134" idx="3"/>
              <a:endCxn id="139" idx="1"/>
            </p:cNvCxnSpPr>
            <p:nvPr/>
          </p:nvCxnSpPr>
          <p:spPr>
            <a:xfrm flipV="1">
              <a:off x="1901163" y="3298301"/>
              <a:ext cx="1141360" cy="84302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0" name="グラフィックス 89" descr="登山">
              <a:extLst>
                <a:ext uri="{FF2B5EF4-FFF2-40B4-BE49-F238E27FC236}">
                  <a16:creationId xmlns:a16="http://schemas.microsoft.com/office/drawing/2014/main" id="{1FD9D6B6-D12F-4430-82A1-930265011B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6662821" y="1940670"/>
              <a:ext cx="473257" cy="473257"/>
            </a:xfrm>
            <a:prstGeom prst="rect">
              <a:avLst/>
            </a:prstGeom>
          </p:spPr>
        </p:pic>
      </p:grpSp>
    </p:spTree>
    <p:extLst>
      <p:ext uri="{BB962C8B-B14F-4D97-AF65-F5344CB8AC3E}">
        <p14:creationId xmlns:p14="http://schemas.microsoft.com/office/powerpoint/2010/main" val="76202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交換操作</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27</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10402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縦棒</a:t>
            </a:r>
            <a:r>
              <a:rPr lang="en-US" altLang="ja-JP" dirty="0"/>
              <a:t>3</a:t>
            </a:r>
            <a:r>
              <a:rPr lang="ja-JP" altLang="en-US" dirty="0"/>
              <a:t>本のあみだくじのパターンは何個？</a:t>
            </a:r>
            <a:endParaRPr lang="en-US" altLang="ja-JP" dirty="0"/>
          </a:p>
          <a:p>
            <a:r>
              <a:rPr lang="en-US" altLang="ja-JP" dirty="0"/>
              <a:t>3!=6</a:t>
            </a:r>
            <a:r>
              <a:rPr lang="ja-JP" altLang="en-US" dirty="0"/>
              <a:t>通り（ゴールの順列を考えればよい）</a:t>
            </a:r>
            <a:endParaRPr lang="en-US" altLang="ja-JP" dirty="0"/>
          </a:p>
        </p:txBody>
      </p:sp>
      <p:sp>
        <p:nvSpPr>
          <p:cNvPr id="16" name="コンテンツ プレースホルダー 1">
            <a:extLst>
              <a:ext uri="{FF2B5EF4-FFF2-40B4-BE49-F238E27FC236}">
                <a16:creationId xmlns:a16="http://schemas.microsoft.com/office/drawing/2014/main" id="{3A63C769-6126-489F-B51D-11438A5195C9}"/>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cxnSp>
        <p:nvCxnSpPr>
          <p:cNvPr id="18" name="直線コネクタ 17">
            <a:extLst>
              <a:ext uri="{FF2B5EF4-FFF2-40B4-BE49-F238E27FC236}">
                <a16:creationId xmlns:a16="http://schemas.microsoft.com/office/drawing/2014/main" id="{6B3004B8-323D-46EE-B9C8-4567CB60490D}"/>
              </a:ext>
            </a:extLst>
          </p:cNvPr>
          <p:cNvCxnSpPr>
            <a:cxnSpLocks/>
          </p:cNvCxnSpPr>
          <p:nvPr/>
        </p:nvCxnSpPr>
        <p:spPr>
          <a:xfrm>
            <a:off x="1109184"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B563A23-020B-4C72-9095-65A1CF2E4F90}"/>
              </a:ext>
            </a:extLst>
          </p:cNvPr>
          <p:cNvCxnSpPr>
            <a:cxnSpLocks/>
          </p:cNvCxnSpPr>
          <p:nvPr/>
        </p:nvCxnSpPr>
        <p:spPr>
          <a:xfrm>
            <a:off x="1886537"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DAF15D2-800F-493B-BBAA-A31C59C66E66}"/>
              </a:ext>
            </a:extLst>
          </p:cNvPr>
          <p:cNvCxnSpPr>
            <a:cxnSpLocks/>
          </p:cNvCxnSpPr>
          <p:nvPr/>
        </p:nvCxnSpPr>
        <p:spPr>
          <a:xfrm>
            <a:off x="2677048"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3A26865-C88B-4FF7-AA2B-386F4848F197}"/>
                  </a:ext>
                </a:extLst>
              </p:cNvPr>
              <p:cNvSpPr txBox="1"/>
              <p:nvPr/>
            </p:nvSpPr>
            <p:spPr>
              <a:xfrm>
                <a:off x="847502"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D3A26865-C88B-4FF7-AA2B-386F4848F197}"/>
                  </a:ext>
                </a:extLst>
              </p:cNvPr>
              <p:cNvSpPr txBox="1">
                <a:spLocks noRot="1" noChangeAspect="1" noMove="1" noResize="1" noEditPoints="1" noAdjustHandles="1" noChangeArrowheads="1" noChangeShapeType="1" noTextEdit="1"/>
              </p:cNvSpPr>
              <p:nvPr/>
            </p:nvSpPr>
            <p:spPr>
              <a:xfrm>
                <a:off x="847502" y="2011289"/>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BB471E14-028E-4761-8D71-1A6537743E4B}"/>
                  </a:ext>
                </a:extLst>
              </p:cNvPr>
              <p:cNvSpPr txBox="1"/>
              <p:nvPr/>
            </p:nvSpPr>
            <p:spPr>
              <a:xfrm>
                <a:off x="1621938"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BB471E14-028E-4761-8D71-1A6537743E4B}"/>
                  </a:ext>
                </a:extLst>
              </p:cNvPr>
              <p:cNvSpPr txBox="1">
                <a:spLocks noRot="1" noChangeAspect="1" noMove="1" noResize="1" noEditPoints="1" noAdjustHandles="1" noChangeArrowheads="1" noChangeShapeType="1" noTextEdit="1"/>
              </p:cNvSpPr>
              <p:nvPr/>
            </p:nvSpPr>
            <p:spPr>
              <a:xfrm>
                <a:off x="1621938" y="201128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3B081BA-ADEE-4945-B431-20A07934574D}"/>
                  </a:ext>
                </a:extLst>
              </p:cNvPr>
              <p:cNvSpPr txBox="1"/>
              <p:nvPr/>
            </p:nvSpPr>
            <p:spPr>
              <a:xfrm>
                <a:off x="2421943"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53B081BA-ADEE-4945-B431-20A07934574D}"/>
                  </a:ext>
                </a:extLst>
              </p:cNvPr>
              <p:cNvSpPr txBox="1">
                <a:spLocks noRot="1" noChangeAspect="1" noMove="1" noResize="1" noEditPoints="1" noAdjustHandles="1" noChangeArrowheads="1" noChangeShapeType="1" noTextEdit="1"/>
              </p:cNvSpPr>
              <p:nvPr/>
            </p:nvSpPr>
            <p:spPr>
              <a:xfrm>
                <a:off x="2421943" y="201128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C059BAD-B269-4346-966D-CBB12C5B7DC0}"/>
                  </a:ext>
                </a:extLst>
              </p:cNvPr>
              <p:cNvSpPr txBox="1"/>
              <p:nvPr/>
            </p:nvSpPr>
            <p:spPr>
              <a:xfrm>
                <a:off x="847502"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1C059BAD-B269-4346-966D-CBB12C5B7DC0}"/>
                  </a:ext>
                </a:extLst>
              </p:cNvPr>
              <p:cNvSpPr txBox="1">
                <a:spLocks noRot="1" noChangeAspect="1" noMove="1" noResize="1" noEditPoints="1" noAdjustHandles="1" noChangeArrowheads="1" noChangeShapeType="1" noTextEdit="1"/>
              </p:cNvSpPr>
              <p:nvPr/>
            </p:nvSpPr>
            <p:spPr>
              <a:xfrm>
                <a:off x="847502" y="3222558"/>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DDE84D8-51F8-4101-9F44-21BA0FE75F25}"/>
                  </a:ext>
                </a:extLst>
              </p:cNvPr>
              <p:cNvSpPr txBox="1"/>
              <p:nvPr/>
            </p:nvSpPr>
            <p:spPr>
              <a:xfrm>
                <a:off x="1621938"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3DDE84D8-51F8-4101-9F44-21BA0FE75F25}"/>
                  </a:ext>
                </a:extLst>
              </p:cNvPr>
              <p:cNvSpPr txBox="1">
                <a:spLocks noRot="1" noChangeAspect="1" noMove="1" noResize="1" noEditPoints="1" noAdjustHandles="1" noChangeArrowheads="1" noChangeShapeType="1" noTextEdit="1"/>
              </p:cNvSpPr>
              <p:nvPr/>
            </p:nvSpPr>
            <p:spPr>
              <a:xfrm>
                <a:off x="1621938" y="3222558"/>
                <a:ext cx="5233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B6BA602-A713-4096-8B30-BA922466FED9}"/>
                  </a:ext>
                </a:extLst>
              </p:cNvPr>
              <p:cNvSpPr txBox="1"/>
              <p:nvPr/>
            </p:nvSpPr>
            <p:spPr>
              <a:xfrm>
                <a:off x="2421943"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7B6BA602-A713-4096-8B30-BA922466FED9}"/>
                  </a:ext>
                </a:extLst>
              </p:cNvPr>
              <p:cNvSpPr txBox="1">
                <a:spLocks noRot="1" noChangeAspect="1" noMove="1" noResize="1" noEditPoints="1" noAdjustHandles="1" noChangeArrowheads="1" noChangeShapeType="1" noTextEdit="1"/>
              </p:cNvSpPr>
              <p:nvPr/>
            </p:nvSpPr>
            <p:spPr>
              <a:xfrm>
                <a:off x="2421943" y="3222558"/>
                <a:ext cx="523364" cy="369332"/>
              </a:xfrm>
              <a:prstGeom prst="rect">
                <a:avLst/>
              </a:prstGeom>
              <a:blipFill>
                <a:blip r:embed="rId8"/>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1586473-D853-4904-A03D-78AB773E4002}"/>
              </a:ext>
            </a:extLst>
          </p:cNvPr>
          <p:cNvCxnSpPr>
            <a:cxnSpLocks/>
          </p:cNvCxnSpPr>
          <p:nvPr/>
        </p:nvCxnSpPr>
        <p:spPr>
          <a:xfrm>
            <a:off x="3766882"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D90E3B-CA27-42F1-A35A-3758B483AE35}"/>
              </a:ext>
            </a:extLst>
          </p:cNvPr>
          <p:cNvCxnSpPr>
            <a:cxnSpLocks/>
          </p:cNvCxnSpPr>
          <p:nvPr/>
        </p:nvCxnSpPr>
        <p:spPr>
          <a:xfrm>
            <a:off x="4544235"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32D0EDE-8AAE-4C3A-BCE2-BA55F88E5718}"/>
              </a:ext>
            </a:extLst>
          </p:cNvPr>
          <p:cNvCxnSpPr>
            <a:cxnSpLocks/>
          </p:cNvCxnSpPr>
          <p:nvPr/>
        </p:nvCxnSpPr>
        <p:spPr>
          <a:xfrm>
            <a:off x="5341326"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BE03D8-CFA2-4F94-B859-4B76F3DA9C5E}"/>
                  </a:ext>
                </a:extLst>
              </p:cNvPr>
              <p:cNvSpPr txBox="1"/>
              <p:nvPr/>
            </p:nvSpPr>
            <p:spPr>
              <a:xfrm>
                <a:off x="3505200"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5BE03D8-CFA2-4F94-B859-4B76F3DA9C5E}"/>
                  </a:ext>
                </a:extLst>
              </p:cNvPr>
              <p:cNvSpPr txBox="1">
                <a:spLocks noRot="1" noChangeAspect="1" noMove="1" noResize="1" noEditPoints="1" noAdjustHandles="1" noChangeArrowheads="1" noChangeShapeType="1" noTextEdit="1"/>
              </p:cNvSpPr>
              <p:nvPr/>
            </p:nvSpPr>
            <p:spPr>
              <a:xfrm>
                <a:off x="3505200" y="2011289"/>
                <a:ext cx="5233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0404617-0CEA-41BE-825A-2AB75323216F}"/>
                  </a:ext>
                </a:extLst>
              </p:cNvPr>
              <p:cNvSpPr txBox="1"/>
              <p:nvPr/>
            </p:nvSpPr>
            <p:spPr>
              <a:xfrm>
                <a:off x="4279636"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F0404617-0CEA-41BE-825A-2AB75323216F}"/>
                  </a:ext>
                </a:extLst>
              </p:cNvPr>
              <p:cNvSpPr txBox="1">
                <a:spLocks noRot="1" noChangeAspect="1" noMove="1" noResize="1" noEditPoints="1" noAdjustHandles="1" noChangeArrowheads="1" noChangeShapeType="1" noTextEdit="1"/>
              </p:cNvSpPr>
              <p:nvPr/>
            </p:nvSpPr>
            <p:spPr>
              <a:xfrm>
                <a:off x="4279636" y="2011289"/>
                <a:ext cx="5233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7FF5E991-05A9-4065-A820-BFD86EB9EDFD}"/>
                  </a:ext>
                </a:extLst>
              </p:cNvPr>
              <p:cNvSpPr txBox="1"/>
              <p:nvPr/>
            </p:nvSpPr>
            <p:spPr>
              <a:xfrm>
                <a:off x="5066484"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7FF5E991-05A9-4065-A820-BFD86EB9EDFD}"/>
                  </a:ext>
                </a:extLst>
              </p:cNvPr>
              <p:cNvSpPr txBox="1">
                <a:spLocks noRot="1" noChangeAspect="1" noMove="1" noResize="1" noEditPoints="1" noAdjustHandles="1" noChangeArrowheads="1" noChangeShapeType="1" noTextEdit="1"/>
              </p:cNvSpPr>
              <p:nvPr/>
            </p:nvSpPr>
            <p:spPr>
              <a:xfrm>
                <a:off x="5066484" y="2011289"/>
                <a:ext cx="52336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065C819-9BEC-4A76-B69D-ABAA4C581A6E}"/>
                  </a:ext>
                </a:extLst>
              </p:cNvPr>
              <p:cNvSpPr txBox="1"/>
              <p:nvPr/>
            </p:nvSpPr>
            <p:spPr>
              <a:xfrm>
                <a:off x="3505200"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D065C819-9BEC-4A76-B69D-ABAA4C581A6E}"/>
                  </a:ext>
                </a:extLst>
              </p:cNvPr>
              <p:cNvSpPr txBox="1">
                <a:spLocks noRot="1" noChangeAspect="1" noMove="1" noResize="1" noEditPoints="1" noAdjustHandles="1" noChangeArrowheads="1" noChangeShapeType="1" noTextEdit="1"/>
              </p:cNvSpPr>
              <p:nvPr/>
            </p:nvSpPr>
            <p:spPr>
              <a:xfrm>
                <a:off x="3505200" y="3222558"/>
                <a:ext cx="52336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C15178-2D0A-4AB5-906C-22E4E04C160B}"/>
                  </a:ext>
                </a:extLst>
              </p:cNvPr>
              <p:cNvSpPr txBox="1"/>
              <p:nvPr/>
            </p:nvSpPr>
            <p:spPr>
              <a:xfrm>
                <a:off x="4279636" y="322255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C2C15178-2D0A-4AB5-906C-22E4E04C160B}"/>
                  </a:ext>
                </a:extLst>
              </p:cNvPr>
              <p:cNvSpPr txBox="1">
                <a:spLocks noRot="1" noChangeAspect="1" noMove="1" noResize="1" noEditPoints="1" noAdjustHandles="1" noChangeArrowheads="1" noChangeShapeType="1" noTextEdit="1"/>
              </p:cNvSpPr>
              <p:nvPr/>
            </p:nvSpPr>
            <p:spPr>
              <a:xfrm>
                <a:off x="4279636" y="3222558"/>
                <a:ext cx="52336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3410BD-A390-48E1-8D70-FBC12D4E6552}"/>
                  </a:ext>
                </a:extLst>
              </p:cNvPr>
              <p:cNvSpPr txBox="1"/>
              <p:nvPr/>
            </p:nvSpPr>
            <p:spPr>
              <a:xfrm>
                <a:off x="5066484"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6C3410BD-A390-48E1-8D70-FBC12D4E6552}"/>
                  </a:ext>
                </a:extLst>
              </p:cNvPr>
              <p:cNvSpPr txBox="1">
                <a:spLocks noRot="1" noChangeAspect="1" noMove="1" noResize="1" noEditPoints="1" noAdjustHandles="1" noChangeArrowheads="1" noChangeShapeType="1" noTextEdit="1"/>
              </p:cNvSpPr>
              <p:nvPr/>
            </p:nvSpPr>
            <p:spPr>
              <a:xfrm>
                <a:off x="5066484" y="3222558"/>
                <a:ext cx="523364" cy="369332"/>
              </a:xfrm>
              <a:prstGeom prst="rect">
                <a:avLst/>
              </a:prstGeom>
              <a:blipFill>
                <a:blip r:embed="rId14"/>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00B21D1B-CC6B-45D9-B7BB-24CE61637F09}"/>
              </a:ext>
            </a:extLst>
          </p:cNvPr>
          <p:cNvCxnSpPr>
            <a:cxnSpLocks/>
          </p:cNvCxnSpPr>
          <p:nvPr/>
        </p:nvCxnSpPr>
        <p:spPr>
          <a:xfrm>
            <a:off x="6512981"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12D2A15-4005-48AF-87EC-88A38D137AD9}"/>
              </a:ext>
            </a:extLst>
          </p:cNvPr>
          <p:cNvCxnSpPr>
            <a:cxnSpLocks/>
          </p:cNvCxnSpPr>
          <p:nvPr/>
        </p:nvCxnSpPr>
        <p:spPr>
          <a:xfrm>
            <a:off x="7290334"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F3BBEB-D280-4E94-9287-2A20850C97DE}"/>
              </a:ext>
            </a:extLst>
          </p:cNvPr>
          <p:cNvCxnSpPr>
            <a:cxnSpLocks/>
          </p:cNvCxnSpPr>
          <p:nvPr/>
        </p:nvCxnSpPr>
        <p:spPr>
          <a:xfrm>
            <a:off x="8067692" y="236078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DB0C894B-6B93-4E1C-A0DE-D53A98BEA94B}"/>
                  </a:ext>
                </a:extLst>
              </p:cNvPr>
              <p:cNvSpPr txBox="1"/>
              <p:nvPr/>
            </p:nvSpPr>
            <p:spPr>
              <a:xfrm>
                <a:off x="6251299"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DB0C894B-6B93-4E1C-A0DE-D53A98BEA94B}"/>
                  </a:ext>
                </a:extLst>
              </p:cNvPr>
              <p:cNvSpPr txBox="1">
                <a:spLocks noRot="1" noChangeAspect="1" noMove="1" noResize="1" noEditPoints="1" noAdjustHandles="1" noChangeArrowheads="1" noChangeShapeType="1" noTextEdit="1"/>
              </p:cNvSpPr>
              <p:nvPr/>
            </p:nvSpPr>
            <p:spPr>
              <a:xfrm>
                <a:off x="6251299" y="2011289"/>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64882B-BF5E-45C2-B404-5F038D96BFEC}"/>
                  </a:ext>
                </a:extLst>
              </p:cNvPr>
              <p:cNvSpPr txBox="1"/>
              <p:nvPr/>
            </p:nvSpPr>
            <p:spPr>
              <a:xfrm>
                <a:off x="7025735"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6064882B-BF5E-45C2-B404-5F038D96BFEC}"/>
                  </a:ext>
                </a:extLst>
              </p:cNvPr>
              <p:cNvSpPr txBox="1">
                <a:spLocks noRot="1" noChangeAspect="1" noMove="1" noResize="1" noEditPoints="1" noAdjustHandles="1" noChangeArrowheads="1" noChangeShapeType="1" noTextEdit="1"/>
              </p:cNvSpPr>
              <p:nvPr/>
            </p:nvSpPr>
            <p:spPr>
              <a:xfrm>
                <a:off x="7025735" y="2011289"/>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BFDB054-C29B-4D8C-AA5D-F3E70E47F742}"/>
                  </a:ext>
                </a:extLst>
              </p:cNvPr>
              <p:cNvSpPr txBox="1"/>
              <p:nvPr/>
            </p:nvSpPr>
            <p:spPr>
              <a:xfrm>
                <a:off x="7819163" y="201128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BFDB054-C29B-4D8C-AA5D-F3E70E47F742}"/>
                  </a:ext>
                </a:extLst>
              </p:cNvPr>
              <p:cNvSpPr txBox="1">
                <a:spLocks noRot="1" noChangeAspect="1" noMove="1" noResize="1" noEditPoints="1" noAdjustHandles="1" noChangeArrowheads="1" noChangeShapeType="1" noTextEdit="1"/>
              </p:cNvSpPr>
              <p:nvPr/>
            </p:nvSpPr>
            <p:spPr>
              <a:xfrm>
                <a:off x="7819163" y="2011289"/>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AC18524-2A40-4CAB-813D-0870EF988581}"/>
                  </a:ext>
                </a:extLst>
              </p:cNvPr>
              <p:cNvSpPr txBox="1"/>
              <p:nvPr/>
            </p:nvSpPr>
            <p:spPr>
              <a:xfrm>
                <a:off x="6251299"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CAC18524-2A40-4CAB-813D-0870EF988581}"/>
                  </a:ext>
                </a:extLst>
              </p:cNvPr>
              <p:cNvSpPr txBox="1">
                <a:spLocks noRot="1" noChangeAspect="1" noMove="1" noResize="1" noEditPoints="1" noAdjustHandles="1" noChangeArrowheads="1" noChangeShapeType="1" noTextEdit="1"/>
              </p:cNvSpPr>
              <p:nvPr/>
            </p:nvSpPr>
            <p:spPr>
              <a:xfrm>
                <a:off x="6251299" y="3222558"/>
                <a:ext cx="523364"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9F08F54-C90F-442D-920C-E30760643EE5}"/>
                  </a:ext>
                </a:extLst>
              </p:cNvPr>
              <p:cNvSpPr txBox="1"/>
              <p:nvPr/>
            </p:nvSpPr>
            <p:spPr>
              <a:xfrm>
                <a:off x="7025735" y="322255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F9F08F54-C90F-442D-920C-E30760643EE5}"/>
                  </a:ext>
                </a:extLst>
              </p:cNvPr>
              <p:cNvSpPr txBox="1">
                <a:spLocks noRot="1" noChangeAspect="1" noMove="1" noResize="1" noEditPoints="1" noAdjustHandles="1" noChangeArrowheads="1" noChangeShapeType="1" noTextEdit="1"/>
              </p:cNvSpPr>
              <p:nvPr/>
            </p:nvSpPr>
            <p:spPr>
              <a:xfrm>
                <a:off x="7025735" y="3222558"/>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5CA7ACA0-03BD-4D59-91D3-B28E9CDD97CD}"/>
                  </a:ext>
                </a:extLst>
              </p:cNvPr>
              <p:cNvSpPr txBox="1"/>
              <p:nvPr/>
            </p:nvSpPr>
            <p:spPr>
              <a:xfrm>
                <a:off x="7819163" y="322255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5" name="テキスト ボックス 44">
                <a:extLst>
                  <a:ext uri="{FF2B5EF4-FFF2-40B4-BE49-F238E27FC236}">
                    <a16:creationId xmlns:a16="http://schemas.microsoft.com/office/drawing/2014/main" id="{5CA7ACA0-03BD-4D59-91D3-B28E9CDD97CD}"/>
                  </a:ext>
                </a:extLst>
              </p:cNvPr>
              <p:cNvSpPr txBox="1">
                <a:spLocks noRot="1" noChangeAspect="1" noMove="1" noResize="1" noEditPoints="1" noAdjustHandles="1" noChangeArrowheads="1" noChangeShapeType="1" noTextEdit="1"/>
              </p:cNvSpPr>
              <p:nvPr/>
            </p:nvSpPr>
            <p:spPr>
              <a:xfrm>
                <a:off x="7819163" y="3222558"/>
                <a:ext cx="523364" cy="369332"/>
              </a:xfrm>
              <a:prstGeom prst="rect">
                <a:avLst/>
              </a:prstGeom>
              <a:blipFill>
                <a:blip r:embed="rId20"/>
                <a:stretch>
                  <a:fillRect/>
                </a:stretch>
              </a:blipFill>
            </p:spPr>
            <p:txBody>
              <a:bodyPr/>
              <a:lstStyle/>
              <a:p>
                <a:r>
                  <a:rPr lang="ja-JP" altLang="en-US">
                    <a:noFill/>
                  </a:rPr>
                  <a:t> </a:t>
                </a:r>
              </a:p>
            </p:txBody>
          </p:sp>
        </mc:Fallback>
      </mc:AlternateContent>
      <p:cxnSp>
        <p:nvCxnSpPr>
          <p:cNvPr id="46" name="直線コネクタ 45">
            <a:extLst>
              <a:ext uri="{FF2B5EF4-FFF2-40B4-BE49-F238E27FC236}">
                <a16:creationId xmlns:a16="http://schemas.microsoft.com/office/drawing/2014/main" id="{B28BF0FA-DFA4-4791-97B0-97A98087EF82}"/>
              </a:ext>
            </a:extLst>
          </p:cNvPr>
          <p:cNvCxnSpPr>
            <a:cxnSpLocks/>
          </p:cNvCxnSpPr>
          <p:nvPr/>
        </p:nvCxnSpPr>
        <p:spPr>
          <a:xfrm>
            <a:off x="1109184"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0433835-FBC1-4FF5-8956-397AC9B86A32}"/>
              </a:ext>
            </a:extLst>
          </p:cNvPr>
          <p:cNvCxnSpPr>
            <a:cxnSpLocks/>
          </p:cNvCxnSpPr>
          <p:nvPr/>
        </p:nvCxnSpPr>
        <p:spPr>
          <a:xfrm>
            <a:off x="1886537"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D35A32F-B3E8-4715-B687-F8EE762986E9}"/>
              </a:ext>
            </a:extLst>
          </p:cNvPr>
          <p:cNvCxnSpPr>
            <a:cxnSpLocks/>
          </p:cNvCxnSpPr>
          <p:nvPr/>
        </p:nvCxnSpPr>
        <p:spPr>
          <a:xfrm>
            <a:off x="2683625"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951F083-849A-4F6D-9135-44A33786D51C}"/>
                  </a:ext>
                </a:extLst>
              </p:cNvPr>
              <p:cNvSpPr txBox="1"/>
              <p:nvPr/>
            </p:nvSpPr>
            <p:spPr>
              <a:xfrm>
                <a:off x="847502"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2951F083-849A-4F6D-9135-44A33786D51C}"/>
                  </a:ext>
                </a:extLst>
              </p:cNvPr>
              <p:cNvSpPr txBox="1">
                <a:spLocks noRot="1" noChangeAspect="1" noMove="1" noResize="1" noEditPoints="1" noAdjustHandles="1" noChangeArrowheads="1" noChangeShapeType="1" noTextEdit="1"/>
              </p:cNvSpPr>
              <p:nvPr/>
            </p:nvSpPr>
            <p:spPr>
              <a:xfrm>
                <a:off x="847502" y="4120878"/>
                <a:ext cx="52336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840DDD6-B5A2-47C6-8D89-42085D693330}"/>
                  </a:ext>
                </a:extLst>
              </p:cNvPr>
              <p:cNvSpPr txBox="1"/>
              <p:nvPr/>
            </p:nvSpPr>
            <p:spPr>
              <a:xfrm>
                <a:off x="1621938"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0840DDD6-B5A2-47C6-8D89-42085D693330}"/>
                  </a:ext>
                </a:extLst>
              </p:cNvPr>
              <p:cNvSpPr txBox="1">
                <a:spLocks noRot="1" noChangeAspect="1" noMove="1" noResize="1" noEditPoints="1" noAdjustHandles="1" noChangeArrowheads="1" noChangeShapeType="1" noTextEdit="1"/>
              </p:cNvSpPr>
              <p:nvPr/>
            </p:nvSpPr>
            <p:spPr>
              <a:xfrm>
                <a:off x="1621938" y="4120878"/>
                <a:ext cx="523364"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3D4128ED-4F59-4AD1-821F-4969CC9B9033}"/>
                  </a:ext>
                </a:extLst>
              </p:cNvPr>
              <p:cNvSpPr txBox="1"/>
              <p:nvPr/>
            </p:nvSpPr>
            <p:spPr>
              <a:xfrm>
                <a:off x="2421943"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3D4128ED-4F59-4AD1-821F-4969CC9B9033}"/>
                  </a:ext>
                </a:extLst>
              </p:cNvPr>
              <p:cNvSpPr txBox="1">
                <a:spLocks noRot="1" noChangeAspect="1" noMove="1" noResize="1" noEditPoints="1" noAdjustHandles="1" noChangeArrowheads="1" noChangeShapeType="1" noTextEdit="1"/>
              </p:cNvSpPr>
              <p:nvPr/>
            </p:nvSpPr>
            <p:spPr>
              <a:xfrm>
                <a:off x="2421943" y="4120878"/>
                <a:ext cx="523364"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334CF16-EB9D-438A-A7CE-5B8AB34FF2E4}"/>
                  </a:ext>
                </a:extLst>
              </p:cNvPr>
              <p:cNvSpPr txBox="1"/>
              <p:nvPr/>
            </p:nvSpPr>
            <p:spPr>
              <a:xfrm>
                <a:off x="847502"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8334CF16-EB9D-438A-A7CE-5B8AB34FF2E4}"/>
                  </a:ext>
                </a:extLst>
              </p:cNvPr>
              <p:cNvSpPr txBox="1">
                <a:spLocks noRot="1" noChangeAspect="1" noMove="1" noResize="1" noEditPoints="1" noAdjustHandles="1" noChangeArrowheads="1" noChangeShapeType="1" noTextEdit="1"/>
              </p:cNvSpPr>
              <p:nvPr/>
            </p:nvSpPr>
            <p:spPr>
              <a:xfrm>
                <a:off x="847502" y="5332147"/>
                <a:ext cx="523364" cy="369397"/>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069F1620-CC4B-4351-8E3D-1D9A10717326}"/>
                  </a:ext>
                </a:extLst>
              </p:cNvPr>
              <p:cNvSpPr txBox="1"/>
              <p:nvPr/>
            </p:nvSpPr>
            <p:spPr>
              <a:xfrm>
                <a:off x="1621938"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069F1620-CC4B-4351-8E3D-1D9A10717326}"/>
                  </a:ext>
                </a:extLst>
              </p:cNvPr>
              <p:cNvSpPr txBox="1">
                <a:spLocks noRot="1" noChangeAspect="1" noMove="1" noResize="1" noEditPoints="1" noAdjustHandles="1" noChangeArrowheads="1" noChangeShapeType="1" noTextEdit="1"/>
              </p:cNvSpPr>
              <p:nvPr/>
            </p:nvSpPr>
            <p:spPr>
              <a:xfrm>
                <a:off x="1621938" y="5332147"/>
                <a:ext cx="523364" cy="36939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659F936-4D9A-4389-A7D8-A805E4E40536}"/>
                  </a:ext>
                </a:extLst>
              </p:cNvPr>
              <p:cNvSpPr txBox="1"/>
              <p:nvPr/>
            </p:nvSpPr>
            <p:spPr>
              <a:xfrm>
                <a:off x="2421943"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0659F936-4D9A-4389-A7D8-A805E4E40536}"/>
                  </a:ext>
                </a:extLst>
              </p:cNvPr>
              <p:cNvSpPr txBox="1">
                <a:spLocks noRot="1" noChangeAspect="1" noMove="1" noResize="1" noEditPoints="1" noAdjustHandles="1" noChangeArrowheads="1" noChangeShapeType="1" noTextEdit="1"/>
              </p:cNvSpPr>
              <p:nvPr/>
            </p:nvSpPr>
            <p:spPr>
              <a:xfrm>
                <a:off x="2421943" y="5332147"/>
                <a:ext cx="523364" cy="369397"/>
              </a:xfrm>
              <a:prstGeom prst="rect">
                <a:avLst/>
              </a:prstGeom>
              <a:blipFill>
                <a:blip r:embed="rId26"/>
                <a:stretch>
                  <a:fillRect/>
                </a:stretch>
              </a:blipFill>
            </p:spPr>
            <p:txBody>
              <a:bodyPr/>
              <a:lstStyle/>
              <a:p>
                <a:r>
                  <a:rPr lang="ja-JP" altLang="en-US">
                    <a:noFill/>
                  </a:rPr>
                  <a:t> </a:t>
                </a:r>
              </a:p>
            </p:txBody>
          </p:sp>
        </mc:Fallback>
      </mc:AlternateContent>
      <p:cxnSp>
        <p:nvCxnSpPr>
          <p:cNvPr id="55" name="直線コネクタ 54">
            <a:extLst>
              <a:ext uri="{FF2B5EF4-FFF2-40B4-BE49-F238E27FC236}">
                <a16:creationId xmlns:a16="http://schemas.microsoft.com/office/drawing/2014/main" id="{1781EED5-AB2A-47C8-A4C3-6E2508E1B381}"/>
              </a:ext>
            </a:extLst>
          </p:cNvPr>
          <p:cNvCxnSpPr>
            <a:cxnSpLocks/>
          </p:cNvCxnSpPr>
          <p:nvPr/>
        </p:nvCxnSpPr>
        <p:spPr>
          <a:xfrm>
            <a:off x="3766882"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CB5DA07D-FAA2-473F-813C-A37C648990A1}"/>
              </a:ext>
            </a:extLst>
          </p:cNvPr>
          <p:cNvCxnSpPr>
            <a:cxnSpLocks/>
          </p:cNvCxnSpPr>
          <p:nvPr/>
        </p:nvCxnSpPr>
        <p:spPr>
          <a:xfrm>
            <a:off x="4544235"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EA3EC9D5-F15C-4481-A097-74E5A8DE6E65}"/>
              </a:ext>
            </a:extLst>
          </p:cNvPr>
          <p:cNvCxnSpPr>
            <a:cxnSpLocks/>
          </p:cNvCxnSpPr>
          <p:nvPr/>
        </p:nvCxnSpPr>
        <p:spPr>
          <a:xfrm>
            <a:off x="5321590"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A9632739-AD19-4B59-8A9C-0E7D153EAA2E}"/>
                  </a:ext>
                </a:extLst>
              </p:cNvPr>
              <p:cNvSpPr txBox="1"/>
              <p:nvPr/>
            </p:nvSpPr>
            <p:spPr>
              <a:xfrm>
                <a:off x="3505200"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A9632739-AD19-4B59-8A9C-0E7D153EAA2E}"/>
                  </a:ext>
                </a:extLst>
              </p:cNvPr>
              <p:cNvSpPr txBox="1">
                <a:spLocks noRot="1" noChangeAspect="1" noMove="1" noResize="1" noEditPoints="1" noAdjustHandles="1" noChangeArrowheads="1" noChangeShapeType="1" noTextEdit="1"/>
              </p:cNvSpPr>
              <p:nvPr/>
            </p:nvSpPr>
            <p:spPr>
              <a:xfrm>
                <a:off x="3505200" y="4120878"/>
                <a:ext cx="523364" cy="369332"/>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E30D7160-17CB-4C48-958E-38421ECC01E2}"/>
                  </a:ext>
                </a:extLst>
              </p:cNvPr>
              <p:cNvSpPr txBox="1"/>
              <p:nvPr/>
            </p:nvSpPr>
            <p:spPr>
              <a:xfrm>
                <a:off x="4279636"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E30D7160-17CB-4C48-958E-38421ECC01E2}"/>
                  </a:ext>
                </a:extLst>
              </p:cNvPr>
              <p:cNvSpPr txBox="1">
                <a:spLocks noRot="1" noChangeAspect="1" noMove="1" noResize="1" noEditPoints="1" noAdjustHandles="1" noChangeArrowheads="1" noChangeShapeType="1" noTextEdit="1"/>
              </p:cNvSpPr>
              <p:nvPr/>
            </p:nvSpPr>
            <p:spPr>
              <a:xfrm>
                <a:off x="4279636" y="4120878"/>
                <a:ext cx="523364"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903C97C-13CF-42A5-84BF-490D4DAB03D2}"/>
                  </a:ext>
                </a:extLst>
              </p:cNvPr>
              <p:cNvSpPr txBox="1"/>
              <p:nvPr/>
            </p:nvSpPr>
            <p:spPr>
              <a:xfrm>
                <a:off x="5066484"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0" name="テキスト ボックス 59">
                <a:extLst>
                  <a:ext uri="{FF2B5EF4-FFF2-40B4-BE49-F238E27FC236}">
                    <a16:creationId xmlns:a16="http://schemas.microsoft.com/office/drawing/2014/main" id="{F903C97C-13CF-42A5-84BF-490D4DAB03D2}"/>
                  </a:ext>
                </a:extLst>
              </p:cNvPr>
              <p:cNvSpPr txBox="1">
                <a:spLocks noRot="1" noChangeAspect="1" noMove="1" noResize="1" noEditPoints="1" noAdjustHandles="1" noChangeArrowheads="1" noChangeShapeType="1" noTextEdit="1"/>
              </p:cNvSpPr>
              <p:nvPr/>
            </p:nvSpPr>
            <p:spPr>
              <a:xfrm>
                <a:off x="5066484" y="4120878"/>
                <a:ext cx="523364" cy="369332"/>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F20D7C1-B606-47CE-A556-0503C7A8FE5C}"/>
                  </a:ext>
                </a:extLst>
              </p:cNvPr>
              <p:cNvSpPr txBox="1"/>
              <p:nvPr/>
            </p:nvSpPr>
            <p:spPr>
              <a:xfrm>
                <a:off x="3505200"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FF20D7C1-B606-47CE-A556-0503C7A8FE5C}"/>
                  </a:ext>
                </a:extLst>
              </p:cNvPr>
              <p:cNvSpPr txBox="1">
                <a:spLocks noRot="1" noChangeAspect="1" noMove="1" noResize="1" noEditPoints="1" noAdjustHandles="1" noChangeArrowheads="1" noChangeShapeType="1" noTextEdit="1"/>
              </p:cNvSpPr>
              <p:nvPr/>
            </p:nvSpPr>
            <p:spPr>
              <a:xfrm>
                <a:off x="3505200" y="5332147"/>
                <a:ext cx="523364" cy="369397"/>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62B731C2-2703-425A-97E9-6E225198CBF8}"/>
                  </a:ext>
                </a:extLst>
              </p:cNvPr>
              <p:cNvSpPr txBox="1"/>
              <p:nvPr/>
            </p:nvSpPr>
            <p:spPr>
              <a:xfrm>
                <a:off x="4279636"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62B731C2-2703-425A-97E9-6E225198CBF8}"/>
                  </a:ext>
                </a:extLst>
              </p:cNvPr>
              <p:cNvSpPr txBox="1">
                <a:spLocks noRot="1" noChangeAspect="1" noMove="1" noResize="1" noEditPoints="1" noAdjustHandles="1" noChangeArrowheads="1" noChangeShapeType="1" noTextEdit="1"/>
              </p:cNvSpPr>
              <p:nvPr/>
            </p:nvSpPr>
            <p:spPr>
              <a:xfrm>
                <a:off x="4279636" y="5332147"/>
                <a:ext cx="523364" cy="369397"/>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61C77316-B4C7-46E8-9E87-2381C70F7300}"/>
                  </a:ext>
                </a:extLst>
              </p:cNvPr>
              <p:cNvSpPr txBox="1"/>
              <p:nvPr/>
            </p:nvSpPr>
            <p:spPr>
              <a:xfrm>
                <a:off x="5066484"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61C77316-B4C7-46E8-9E87-2381C70F7300}"/>
                  </a:ext>
                </a:extLst>
              </p:cNvPr>
              <p:cNvSpPr txBox="1">
                <a:spLocks noRot="1" noChangeAspect="1" noMove="1" noResize="1" noEditPoints="1" noAdjustHandles="1" noChangeArrowheads="1" noChangeShapeType="1" noTextEdit="1"/>
              </p:cNvSpPr>
              <p:nvPr/>
            </p:nvSpPr>
            <p:spPr>
              <a:xfrm>
                <a:off x="5066484" y="5332147"/>
                <a:ext cx="523364" cy="369397"/>
              </a:xfrm>
              <a:prstGeom prst="rect">
                <a:avLst/>
              </a:prstGeom>
              <a:blipFill>
                <a:blip r:embed="rId32"/>
                <a:stretch>
                  <a:fillRect/>
                </a:stretch>
              </a:blipFill>
            </p:spPr>
            <p:txBody>
              <a:bodyPr/>
              <a:lstStyle/>
              <a:p>
                <a:r>
                  <a:rPr lang="ja-JP" altLang="en-US">
                    <a:noFill/>
                  </a:rPr>
                  <a:t> </a:t>
                </a:r>
              </a:p>
            </p:txBody>
          </p:sp>
        </mc:Fallback>
      </mc:AlternateContent>
      <p:cxnSp>
        <p:nvCxnSpPr>
          <p:cNvPr id="64" name="直線コネクタ 63">
            <a:extLst>
              <a:ext uri="{FF2B5EF4-FFF2-40B4-BE49-F238E27FC236}">
                <a16:creationId xmlns:a16="http://schemas.microsoft.com/office/drawing/2014/main" id="{D613CEAB-34E8-4F58-821E-A521F3A7C4A7}"/>
              </a:ext>
            </a:extLst>
          </p:cNvPr>
          <p:cNvCxnSpPr>
            <a:cxnSpLocks/>
          </p:cNvCxnSpPr>
          <p:nvPr/>
        </p:nvCxnSpPr>
        <p:spPr>
          <a:xfrm>
            <a:off x="6512981"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4263630-0100-46C1-B814-F0437FC49A6D}"/>
              </a:ext>
            </a:extLst>
          </p:cNvPr>
          <p:cNvCxnSpPr>
            <a:cxnSpLocks/>
          </p:cNvCxnSpPr>
          <p:nvPr/>
        </p:nvCxnSpPr>
        <p:spPr>
          <a:xfrm>
            <a:off x="7290334"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4998E4FF-92BF-4B36-99C9-A978C7D45AC5}"/>
              </a:ext>
            </a:extLst>
          </p:cNvPr>
          <p:cNvCxnSpPr>
            <a:cxnSpLocks/>
          </p:cNvCxnSpPr>
          <p:nvPr/>
        </p:nvCxnSpPr>
        <p:spPr>
          <a:xfrm>
            <a:off x="8087426" y="447037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6B7C42B0-0F54-4849-9C01-06008A064C2A}"/>
                  </a:ext>
                </a:extLst>
              </p:cNvPr>
              <p:cNvSpPr txBox="1"/>
              <p:nvPr/>
            </p:nvSpPr>
            <p:spPr>
              <a:xfrm>
                <a:off x="6251299"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6B7C42B0-0F54-4849-9C01-06008A064C2A}"/>
                  </a:ext>
                </a:extLst>
              </p:cNvPr>
              <p:cNvSpPr txBox="1">
                <a:spLocks noRot="1" noChangeAspect="1" noMove="1" noResize="1" noEditPoints="1" noAdjustHandles="1" noChangeArrowheads="1" noChangeShapeType="1" noTextEdit="1"/>
              </p:cNvSpPr>
              <p:nvPr/>
            </p:nvSpPr>
            <p:spPr>
              <a:xfrm>
                <a:off x="6251299" y="4120878"/>
                <a:ext cx="523364" cy="3693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08DD6B13-FABA-4F5E-BBAA-9526A9E20E9F}"/>
                  </a:ext>
                </a:extLst>
              </p:cNvPr>
              <p:cNvSpPr txBox="1"/>
              <p:nvPr/>
            </p:nvSpPr>
            <p:spPr>
              <a:xfrm>
                <a:off x="7025735"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08DD6B13-FABA-4F5E-BBAA-9526A9E20E9F}"/>
                  </a:ext>
                </a:extLst>
              </p:cNvPr>
              <p:cNvSpPr txBox="1">
                <a:spLocks noRot="1" noChangeAspect="1" noMove="1" noResize="1" noEditPoints="1" noAdjustHandles="1" noChangeArrowheads="1" noChangeShapeType="1" noTextEdit="1"/>
              </p:cNvSpPr>
              <p:nvPr/>
            </p:nvSpPr>
            <p:spPr>
              <a:xfrm>
                <a:off x="7025735" y="4120878"/>
                <a:ext cx="523364" cy="369332"/>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42E03D9-75CD-485D-80FA-630D15F96E17}"/>
                  </a:ext>
                </a:extLst>
              </p:cNvPr>
              <p:cNvSpPr txBox="1"/>
              <p:nvPr/>
            </p:nvSpPr>
            <p:spPr>
              <a:xfrm>
                <a:off x="7832318" y="4120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F42E03D9-75CD-485D-80FA-630D15F96E17}"/>
                  </a:ext>
                </a:extLst>
              </p:cNvPr>
              <p:cNvSpPr txBox="1">
                <a:spLocks noRot="1" noChangeAspect="1" noMove="1" noResize="1" noEditPoints="1" noAdjustHandles="1" noChangeArrowheads="1" noChangeShapeType="1" noTextEdit="1"/>
              </p:cNvSpPr>
              <p:nvPr/>
            </p:nvSpPr>
            <p:spPr>
              <a:xfrm>
                <a:off x="7832318" y="4120878"/>
                <a:ext cx="523364" cy="369332"/>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230607CA-2B44-4671-A623-AD9001BAF5A1}"/>
                  </a:ext>
                </a:extLst>
              </p:cNvPr>
              <p:cNvSpPr txBox="1"/>
              <p:nvPr/>
            </p:nvSpPr>
            <p:spPr>
              <a:xfrm>
                <a:off x="6251299"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230607CA-2B44-4671-A623-AD9001BAF5A1}"/>
                  </a:ext>
                </a:extLst>
              </p:cNvPr>
              <p:cNvSpPr txBox="1">
                <a:spLocks noRot="1" noChangeAspect="1" noMove="1" noResize="1" noEditPoints="1" noAdjustHandles="1" noChangeArrowheads="1" noChangeShapeType="1" noTextEdit="1"/>
              </p:cNvSpPr>
              <p:nvPr/>
            </p:nvSpPr>
            <p:spPr>
              <a:xfrm>
                <a:off x="6251299" y="5332147"/>
                <a:ext cx="523364" cy="369397"/>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BE7B3DC-A6AB-4C54-B9C9-44480F1ABC7B}"/>
                  </a:ext>
                </a:extLst>
              </p:cNvPr>
              <p:cNvSpPr txBox="1"/>
              <p:nvPr/>
            </p:nvSpPr>
            <p:spPr>
              <a:xfrm>
                <a:off x="7025735" y="5332147"/>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6BE7B3DC-A6AB-4C54-B9C9-44480F1ABC7B}"/>
                  </a:ext>
                </a:extLst>
              </p:cNvPr>
              <p:cNvSpPr txBox="1">
                <a:spLocks noRot="1" noChangeAspect="1" noMove="1" noResize="1" noEditPoints="1" noAdjustHandles="1" noChangeArrowheads="1" noChangeShapeType="1" noTextEdit="1"/>
              </p:cNvSpPr>
              <p:nvPr/>
            </p:nvSpPr>
            <p:spPr>
              <a:xfrm>
                <a:off x="7025735" y="5332147"/>
                <a:ext cx="523364" cy="369332"/>
              </a:xfrm>
              <a:prstGeom prst="rect">
                <a:avLst/>
              </a:prstGeom>
              <a:blipFill>
                <a:blip r:embed="rId3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A7F76AF-5A11-425A-8460-E1F5706929DE}"/>
                  </a:ext>
                </a:extLst>
              </p:cNvPr>
              <p:cNvSpPr txBox="1"/>
              <p:nvPr/>
            </p:nvSpPr>
            <p:spPr>
              <a:xfrm>
                <a:off x="7832318" y="533214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5A7F76AF-5A11-425A-8460-E1F5706929DE}"/>
                  </a:ext>
                </a:extLst>
              </p:cNvPr>
              <p:cNvSpPr txBox="1">
                <a:spLocks noRot="1" noChangeAspect="1" noMove="1" noResize="1" noEditPoints="1" noAdjustHandles="1" noChangeArrowheads="1" noChangeShapeType="1" noTextEdit="1"/>
              </p:cNvSpPr>
              <p:nvPr/>
            </p:nvSpPr>
            <p:spPr>
              <a:xfrm>
                <a:off x="7832318" y="5332147"/>
                <a:ext cx="523364" cy="369397"/>
              </a:xfrm>
              <a:prstGeom prst="rect">
                <a:avLst/>
              </a:prstGeom>
              <a:blipFill>
                <a:blip r:embed="rId38"/>
                <a:stretch>
                  <a:fillRect/>
                </a:stretch>
              </a:blipFill>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B2F83872-B7F3-4387-8E1D-E1C26DB5748E}"/>
              </a:ext>
            </a:extLst>
          </p:cNvPr>
          <p:cNvCxnSpPr>
            <a:cxnSpLocks/>
          </p:cNvCxnSpPr>
          <p:nvPr/>
        </p:nvCxnSpPr>
        <p:spPr>
          <a:xfrm flipH="1">
            <a:off x="3783157" y="268827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AA470FA-1F69-497F-A694-DDC5B3170061}"/>
              </a:ext>
            </a:extLst>
          </p:cNvPr>
          <p:cNvCxnSpPr>
            <a:cxnSpLocks/>
          </p:cNvCxnSpPr>
          <p:nvPr/>
        </p:nvCxnSpPr>
        <p:spPr>
          <a:xfrm flipH="1">
            <a:off x="7290334" y="268827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FF1979B-26C5-4C60-940C-080C8070E336}"/>
              </a:ext>
            </a:extLst>
          </p:cNvPr>
          <p:cNvCxnSpPr>
            <a:cxnSpLocks/>
          </p:cNvCxnSpPr>
          <p:nvPr/>
        </p:nvCxnSpPr>
        <p:spPr>
          <a:xfrm flipH="1">
            <a:off x="1117322" y="4695786"/>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1F6EECC-4750-4DCA-AF78-5866B3563F78}"/>
              </a:ext>
            </a:extLst>
          </p:cNvPr>
          <p:cNvCxnSpPr>
            <a:cxnSpLocks/>
          </p:cNvCxnSpPr>
          <p:nvPr/>
        </p:nvCxnSpPr>
        <p:spPr>
          <a:xfrm flipH="1">
            <a:off x="1886537" y="500606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C918299-AF47-40F5-8544-F71BB252D99F}"/>
              </a:ext>
            </a:extLst>
          </p:cNvPr>
          <p:cNvCxnSpPr>
            <a:cxnSpLocks/>
          </p:cNvCxnSpPr>
          <p:nvPr/>
        </p:nvCxnSpPr>
        <p:spPr>
          <a:xfrm flipH="1">
            <a:off x="4552372" y="471173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04B90FD-B80B-4F83-8781-468408ADFEB0}"/>
              </a:ext>
            </a:extLst>
          </p:cNvPr>
          <p:cNvCxnSpPr>
            <a:cxnSpLocks/>
          </p:cNvCxnSpPr>
          <p:nvPr/>
        </p:nvCxnSpPr>
        <p:spPr>
          <a:xfrm flipH="1">
            <a:off x="3783157" y="500606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629FB0D-C450-47A0-8844-609E31745B0D}"/>
              </a:ext>
            </a:extLst>
          </p:cNvPr>
          <p:cNvCxnSpPr>
            <a:cxnSpLocks/>
          </p:cNvCxnSpPr>
          <p:nvPr/>
        </p:nvCxnSpPr>
        <p:spPr>
          <a:xfrm flipH="1">
            <a:off x="7298477" y="457468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2D6A972-3F84-4E23-9995-8979AD0B0206}"/>
              </a:ext>
            </a:extLst>
          </p:cNvPr>
          <p:cNvCxnSpPr>
            <a:cxnSpLocks/>
          </p:cNvCxnSpPr>
          <p:nvPr/>
        </p:nvCxnSpPr>
        <p:spPr>
          <a:xfrm flipH="1">
            <a:off x="6529262" y="486901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1B5B5972-D720-4896-9F56-4EE9A43D24C4}"/>
              </a:ext>
            </a:extLst>
          </p:cNvPr>
          <p:cNvCxnSpPr>
            <a:cxnSpLocks/>
          </p:cNvCxnSpPr>
          <p:nvPr/>
        </p:nvCxnSpPr>
        <p:spPr>
          <a:xfrm flipH="1">
            <a:off x="7290334" y="5179300"/>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9AD0715-301F-4DAF-B4BB-8FD081D93AC6}"/>
                  </a:ext>
                </a:extLst>
              </p:cNvPr>
              <p:cNvSpPr txBox="1"/>
              <p:nvPr/>
            </p:nvSpPr>
            <p:spPr>
              <a:xfrm>
                <a:off x="1375974" y="353283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69AD0715-301F-4DAF-B4BB-8FD081D93AC6}"/>
                  </a:ext>
                </a:extLst>
              </p:cNvPr>
              <p:cNvSpPr txBox="1">
                <a:spLocks noRot="1" noChangeAspect="1" noMove="1" noResize="1" noEditPoints="1" noAdjustHandles="1" noChangeArrowheads="1" noChangeShapeType="1" noTextEdit="1"/>
              </p:cNvSpPr>
              <p:nvPr/>
            </p:nvSpPr>
            <p:spPr>
              <a:xfrm>
                <a:off x="1375974" y="3532839"/>
                <a:ext cx="974708" cy="369332"/>
              </a:xfrm>
              <a:prstGeom prst="rect">
                <a:avLst/>
              </a:prstGeom>
              <a:blipFill>
                <a:blip r:embed="rId3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0AF9F94-FF20-4943-BA10-5E54568D1942}"/>
                  </a:ext>
                </a:extLst>
              </p:cNvPr>
              <p:cNvSpPr txBox="1"/>
              <p:nvPr/>
            </p:nvSpPr>
            <p:spPr>
              <a:xfrm>
                <a:off x="4028564" y="350039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83" name="テキスト ボックス 82">
                <a:extLst>
                  <a:ext uri="{FF2B5EF4-FFF2-40B4-BE49-F238E27FC236}">
                    <a16:creationId xmlns:a16="http://schemas.microsoft.com/office/drawing/2014/main" id="{20AF9F94-FF20-4943-BA10-5E54568D1942}"/>
                  </a:ext>
                </a:extLst>
              </p:cNvPr>
              <p:cNvSpPr txBox="1">
                <a:spLocks noRot="1" noChangeAspect="1" noMove="1" noResize="1" noEditPoints="1" noAdjustHandles="1" noChangeArrowheads="1" noChangeShapeType="1" noTextEdit="1"/>
              </p:cNvSpPr>
              <p:nvPr/>
            </p:nvSpPr>
            <p:spPr>
              <a:xfrm>
                <a:off x="4028564" y="3500397"/>
                <a:ext cx="974708" cy="369332"/>
              </a:xfrm>
              <a:prstGeom prst="rect">
                <a:avLst/>
              </a:prstGeom>
              <a:blipFill>
                <a:blip r:embed="rId4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489D8052-BFDE-467F-87B8-663B147DA4DB}"/>
                  </a:ext>
                </a:extLst>
              </p:cNvPr>
              <p:cNvSpPr txBox="1"/>
              <p:nvPr/>
            </p:nvSpPr>
            <p:spPr>
              <a:xfrm>
                <a:off x="6774663" y="350880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[1,3,2]</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489D8052-BFDE-467F-87B8-663B147DA4DB}"/>
                  </a:ext>
                </a:extLst>
              </p:cNvPr>
              <p:cNvSpPr txBox="1">
                <a:spLocks noRot="1" noChangeAspect="1" noMove="1" noResize="1" noEditPoints="1" noAdjustHandles="1" noChangeArrowheads="1" noChangeShapeType="1" noTextEdit="1"/>
              </p:cNvSpPr>
              <p:nvPr/>
            </p:nvSpPr>
            <p:spPr>
              <a:xfrm>
                <a:off x="6774663" y="3508807"/>
                <a:ext cx="974708" cy="369332"/>
              </a:xfrm>
              <a:prstGeom prst="rect">
                <a:avLst/>
              </a:prstGeom>
              <a:blipFill>
                <a:blip r:embed="rId41"/>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29E67845-8FAC-4EB2-88C2-1F0BDA50F305}"/>
                  </a:ext>
                </a:extLst>
              </p:cNvPr>
              <p:cNvSpPr txBox="1"/>
              <p:nvPr/>
            </p:nvSpPr>
            <p:spPr>
              <a:xfrm>
                <a:off x="1370866" y="56150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m:oMathPara>
                </a14:m>
                <a:endParaRPr kumimoji="1" lang="ja-JP" altLang="en-US" dirty="0"/>
              </a:p>
            </p:txBody>
          </p:sp>
        </mc:Choice>
        <mc:Fallback xmlns="">
          <p:sp>
            <p:nvSpPr>
              <p:cNvPr id="85" name="テキスト ボックス 84">
                <a:extLst>
                  <a:ext uri="{FF2B5EF4-FFF2-40B4-BE49-F238E27FC236}">
                    <a16:creationId xmlns:a16="http://schemas.microsoft.com/office/drawing/2014/main" id="{29E67845-8FAC-4EB2-88C2-1F0BDA50F305}"/>
                  </a:ext>
                </a:extLst>
              </p:cNvPr>
              <p:cNvSpPr txBox="1">
                <a:spLocks noRot="1" noChangeAspect="1" noMove="1" noResize="1" noEditPoints="1" noAdjustHandles="1" noChangeArrowheads="1" noChangeShapeType="1" noTextEdit="1"/>
              </p:cNvSpPr>
              <p:nvPr/>
            </p:nvSpPr>
            <p:spPr>
              <a:xfrm>
                <a:off x="1370866" y="5615017"/>
                <a:ext cx="974708" cy="369332"/>
              </a:xfrm>
              <a:prstGeom prst="rect">
                <a:avLst/>
              </a:prstGeom>
              <a:blipFill>
                <a:blip r:embed="rId4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8AA5E691-2375-4F15-A1F5-A979A51DE0EB}"/>
                  </a:ext>
                </a:extLst>
              </p:cNvPr>
              <p:cNvSpPr txBox="1"/>
              <p:nvPr/>
            </p:nvSpPr>
            <p:spPr>
              <a:xfrm>
                <a:off x="4028564" y="559750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8AA5E691-2375-4F15-A1F5-A979A51DE0EB}"/>
                  </a:ext>
                </a:extLst>
              </p:cNvPr>
              <p:cNvSpPr txBox="1">
                <a:spLocks noRot="1" noChangeAspect="1" noMove="1" noResize="1" noEditPoints="1" noAdjustHandles="1" noChangeArrowheads="1" noChangeShapeType="1" noTextEdit="1"/>
              </p:cNvSpPr>
              <p:nvPr/>
            </p:nvSpPr>
            <p:spPr>
              <a:xfrm>
                <a:off x="4028564" y="5597501"/>
                <a:ext cx="974708" cy="369332"/>
              </a:xfrm>
              <a:prstGeom prst="rect">
                <a:avLst/>
              </a:prstGeom>
              <a:blipFill>
                <a:blip r:embed="rId43"/>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BB0E281-8DE7-4D98-A84A-56A4BADEECF3}"/>
                  </a:ext>
                </a:extLst>
              </p:cNvPr>
              <p:cNvSpPr txBox="1"/>
              <p:nvPr/>
            </p:nvSpPr>
            <p:spPr>
              <a:xfrm>
                <a:off x="6774663" y="561060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BB0E281-8DE7-4D98-A84A-56A4BADEECF3}"/>
                  </a:ext>
                </a:extLst>
              </p:cNvPr>
              <p:cNvSpPr txBox="1">
                <a:spLocks noRot="1" noChangeAspect="1" noMove="1" noResize="1" noEditPoints="1" noAdjustHandles="1" noChangeArrowheads="1" noChangeShapeType="1" noTextEdit="1"/>
              </p:cNvSpPr>
              <p:nvPr/>
            </p:nvSpPr>
            <p:spPr>
              <a:xfrm>
                <a:off x="6774663" y="5610609"/>
                <a:ext cx="974708" cy="369332"/>
              </a:xfrm>
              <a:prstGeom prst="rect">
                <a:avLst/>
              </a:prstGeom>
              <a:blipFill>
                <a:blip r:embed="rId44"/>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44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56770"/>
            <a:ext cx="8463160" cy="483454"/>
          </a:xfrm>
        </p:spPr>
        <p:txBody>
          <a:bodyPr/>
          <a:lstStyle/>
          <a:p>
            <a:r>
              <a:rPr kumimoji="1" lang="ja-JP" altLang="en-US" dirty="0"/>
              <a:t>別の見方</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28</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これは横棒を引くことで、数字の位置交換を行っている。</a:t>
            </a:r>
            <a:endParaRPr lang="en-US" altLang="ja-JP" dirty="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18136FC-40FD-491C-95AD-55F7A1F62642}"/>
                  </a:ext>
                </a:extLst>
              </p:cNvPr>
              <p:cNvSpPr txBox="1"/>
              <p:nvPr/>
            </p:nvSpPr>
            <p:spPr>
              <a:xfrm>
                <a:off x="847502"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18136FC-40FD-491C-95AD-55F7A1F62642}"/>
                  </a:ext>
                </a:extLst>
              </p:cNvPr>
              <p:cNvSpPr txBox="1">
                <a:spLocks noRot="1" noChangeAspect="1" noMove="1" noResize="1" noEditPoints="1" noAdjustHandles="1" noChangeArrowheads="1" noChangeShapeType="1" noTextEdit="1"/>
              </p:cNvSpPr>
              <p:nvPr/>
            </p:nvSpPr>
            <p:spPr>
              <a:xfrm>
                <a:off x="847502" y="1427609"/>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0AFEA6D-7B4D-4EBE-B2AC-59B00D78AE4F}"/>
                  </a:ext>
                </a:extLst>
              </p:cNvPr>
              <p:cNvSpPr txBox="1"/>
              <p:nvPr/>
            </p:nvSpPr>
            <p:spPr>
              <a:xfrm>
                <a:off x="1621938"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0AFEA6D-7B4D-4EBE-B2AC-59B00D78AE4F}"/>
                  </a:ext>
                </a:extLst>
              </p:cNvPr>
              <p:cNvSpPr txBox="1">
                <a:spLocks noRot="1" noChangeAspect="1" noMove="1" noResize="1" noEditPoints="1" noAdjustHandles="1" noChangeArrowheads="1" noChangeShapeType="1" noTextEdit="1"/>
              </p:cNvSpPr>
              <p:nvPr/>
            </p:nvSpPr>
            <p:spPr>
              <a:xfrm>
                <a:off x="1621938" y="14276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E258E7-4EA6-471F-98E7-A66B5C56CAA1}"/>
                  </a:ext>
                </a:extLst>
              </p:cNvPr>
              <p:cNvSpPr txBox="1"/>
              <p:nvPr/>
            </p:nvSpPr>
            <p:spPr>
              <a:xfrm>
                <a:off x="242194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E258E7-4EA6-471F-98E7-A66B5C56CAA1}"/>
                  </a:ext>
                </a:extLst>
              </p:cNvPr>
              <p:cNvSpPr txBox="1">
                <a:spLocks noRot="1" noChangeAspect="1" noMove="1" noResize="1" noEditPoints="1" noAdjustHandles="1" noChangeArrowheads="1" noChangeShapeType="1" noTextEdit="1"/>
              </p:cNvSpPr>
              <p:nvPr/>
            </p:nvSpPr>
            <p:spPr>
              <a:xfrm>
                <a:off x="2421943" y="14276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3FA503-4D09-443D-882B-6C8660787D14}"/>
                  </a:ext>
                </a:extLst>
              </p:cNvPr>
              <p:cNvSpPr txBox="1"/>
              <p:nvPr/>
            </p:nvSpPr>
            <p:spPr>
              <a:xfrm>
                <a:off x="847502"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C73FA503-4D09-443D-882B-6C8660787D14}"/>
                  </a:ext>
                </a:extLst>
              </p:cNvPr>
              <p:cNvSpPr txBox="1">
                <a:spLocks noRot="1" noChangeAspect="1" noMove="1" noResize="1" noEditPoints="1" noAdjustHandles="1" noChangeArrowheads="1" noChangeShapeType="1" noTextEdit="1"/>
              </p:cNvSpPr>
              <p:nvPr/>
            </p:nvSpPr>
            <p:spPr>
              <a:xfrm>
                <a:off x="847502" y="2638878"/>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AFA4113-024D-41E1-AB53-561030D4AA27}"/>
                  </a:ext>
                </a:extLst>
              </p:cNvPr>
              <p:cNvSpPr txBox="1"/>
              <p:nvPr/>
            </p:nvSpPr>
            <p:spPr>
              <a:xfrm>
                <a:off x="1621938"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CAFA4113-024D-41E1-AB53-561030D4AA27}"/>
                  </a:ext>
                </a:extLst>
              </p:cNvPr>
              <p:cNvSpPr txBox="1">
                <a:spLocks noRot="1" noChangeAspect="1" noMove="1" noResize="1" noEditPoints="1" noAdjustHandles="1" noChangeArrowheads="1" noChangeShapeType="1" noTextEdit="1"/>
              </p:cNvSpPr>
              <p:nvPr/>
            </p:nvSpPr>
            <p:spPr>
              <a:xfrm>
                <a:off x="1621938" y="2638878"/>
                <a:ext cx="5233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0AA0609-C31F-46DF-AAC8-81F9F1AFE601}"/>
                  </a:ext>
                </a:extLst>
              </p:cNvPr>
              <p:cNvSpPr txBox="1"/>
              <p:nvPr/>
            </p:nvSpPr>
            <p:spPr>
              <a:xfrm>
                <a:off x="242194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0AA0609-C31F-46DF-AAC8-81F9F1AFE601}"/>
                  </a:ext>
                </a:extLst>
              </p:cNvPr>
              <p:cNvSpPr txBox="1">
                <a:spLocks noRot="1" noChangeAspect="1" noMove="1" noResize="1" noEditPoints="1" noAdjustHandles="1" noChangeArrowheads="1" noChangeShapeType="1" noTextEdit="1"/>
              </p:cNvSpPr>
              <p:nvPr/>
            </p:nvSpPr>
            <p:spPr>
              <a:xfrm>
                <a:off x="2421943" y="2638878"/>
                <a:ext cx="5233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3505200"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3505200" y="1427609"/>
                <a:ext cx="5233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4279636"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4279636" y="1427609"/>
                <a:ext cx="5233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5066484"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5066484" y="1427609"/>
                <a:ext cx="52336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3505200"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3505200" y="2638878"/>
                <a:ext cx="52336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4279636"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4279636" y="2638878"/>
                <a:ext cx="52336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5066484"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5066484" y="2638878"/>
                <a:ext cx="52336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DA6400C-9F10-476A-B965-DC0FB61BE065}"/>
                  </a:ext>
                </a:extLst>
              </p:cNvPr>
              <p:cNvSpPr txBox="1"/>
              <p:nvPr/>
            </p:nvSpPr>
            <p:spPr>
              <a:xfrm>
                <a:off x="6251299"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5DA6400C-9F10-476A-B965-DC0FB61BE065}"/>
                  </a:ext>
                </a:extLst>
              </p:cNvPr>
              <p:cNvSpPr txBox="1">
                <a:spLocks noRot="1" noChangeAspect="1" noMove="1" noResize="1" noEditPoints="1" noAdjustHandles="1" noChangeArrowheads="1" noChangeShapeType="1" noTextEdit="1"/>
              </p:cNvSpPr>
              <p:nvPr/>
            </p:nvSpPr>
            <p:spPr>
              <a:xfrm>
                <a:off x="6251299" y="1427609"/>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E46706E-5093-4387-9002-8E856BD9F34B}"/>
                  </a:ext>
                </a:extLst>
              </p:cNvPr>
              <p:cNvSpPr txBox="1"/>
              <p:nvPr/>
            </p:nvSpPr>
            <p:spPr>
              <a:xfrm>
                <a:off x="7025735"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3E46706E-5093-4387-9002-8E856BD9F34B}"/>
                  </a:ext>
                </a:extLst>
              </p:cNvPr>
              <p:cNvSpPr txBox="1">
                <a:spLocks noRot="1" noChangeAspect="1" noMove="1" noResize="1" noEditPoints="1" noAdjustHandles="1" noChangeArrowheads="1" noChangeShapeType="1" noTextEdit="1"/>
              </p:cNvSpPr>
              <p:nvPr/>
            </p:nvSpPr>
            <p:spPr>
              <a:xfrm>
                <a:off x="7025735" y="1427609"/>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D5AE021-09D2-43D6-A0BC-079B86BDEB78}"/>
                  </a:ext>
                </a:extLst>
              </p:cNvPr>
              <p:cNvSpPr txBox="1"/>
              <p:nvPr/>
            </p:nvSpPr>
            <p:spPr>
              <a:xfrm>
                <a:off x="781916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0D5AE021-09D2-43D6-A0BC-079B86BDEB78}"/>
                  </a:ext>
                </a:extLst>
              </p:cNvPr>
              <p:cNvSpPr txBox="1">
                <a:spLocks noRot="1" noChangeAspect="1" noMove="1" noResize="1" noEditPoints="1" noAdjustHandles="1" noChangeArrowheads="1" noChangeShapeType="1" noTextEdit="1"/>
              </p:cNvSpPr>
              <p:nvPr/>
            </p:nvSpPr>
            <p:spPr>
              <a:xfrm>
                <a:off x="7819163" y="1427609"/>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43D120B-86C0-422F-9CA1-3DE4FB18BE98}"/>
                  </a:ext>
                </a:extLst>
              </p:cNvPr>
              <p:cNvSpPr txBox="1"/>
              <p:nvPr/>
            </p:nvSpPr>
            <p:spPr>
              <a:xfrm>
                <a:off x="6251299"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243D120B-86C0-422F-9CA1-3DE4FB18BE98}"/>
                  </a:ext>
                </a:extLst>
              </p:cNvPr>
              <p:cNvSpPr txBox="1">
                <a:spLocks noRot="1" noChangeAspect="1" noMove="1" noResize="1" noEditPoints="1" noAdjustHandles="1" noChangeArrowheads="1" noChangeShapeType="1" noTextEdit="1"/>
              </p:cNvSpPr>
              <p:nvPr/>
            </p:nvSpPr>
            <p:spPr>
              <a:xfrm>
                <a:off x="6251299" y="2638878"/>
                <a:ext cx="523364"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0A10FBC-AD1C-4AE8-B469-8479AF24A21A}"/>
                  </a:ext>
                </a:extLst>
              </p:cNvPr>
              <p:cNvSpPr txBox="1"/>
              <p:nvPr/>
            </p:nvSpPr>
            <p:spPr>
              <a:xfrm>
                <a:off x="7025735"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30A10FBC-AD1C-4AE8-B469-8479AF24A21A}"/>
                  </a:ext>
                </a:extLst>
              </p:cNvPr>
              <p:cNvSpPr txBox="1">
                <a:spLocks noRot="1" noChangeAspect="1" noMove="1" noResize="1" noEditPoints="1" noAdjustHandles="1" noChangeArrowheads="1" noChangeShapeType="1" noTextEdit="1"/>
              </p:cNvSpPr>
              <p:nvPr/>
            </p:nvSpPr>
            <p:spPr>
              <a:xfrm>
                <a:off x="7025735" y="2638878"/>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F9FC244-1031-4182-94A7-875D931CE734}"/>
                  </a:ext>
                </a:extLst>
              </p:cNvPr>
              <p:cNvSpPr txBox="1"/>
              <p:nvPr/>
            </p:nvSpPr>
            <p:spPr>
              <a:xfrm>
                <a:off x="781916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EF9FC244-1031-4182-94A7-875D931CE734}"/>
                  </a:ext>
                </a:extLst>
              </p:cNvPr>
              <p:cNvSpPr txBox="1">
                <a:spLocks noRot="1" noChangeAspect="1" noMove="1" noResize="1" noEditPoints="1" noAdjustHandles="1" noChangeArrowheads="1" noChangeShapeType="1" noTextEdit="1"/>
              </p:cNvSpPr>
              <p:nvPr/>
            </p:nvSpPr>
            <p:spPr>
              <a:xfrm>
                <a:off x="7819163" y="2638878"/>
                <a:ext cx="523364"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384361A-0DD0-4E7A-9666-617DE13A2467}"/>
                  </a:ext>
                </a:extLst>
              </p:cNvPr>
              <p:cNvSpPr txBox="1"/>
              <p:nvPr/>
            </p:nvSpPr>
            <p:spPr>
              <a:xfrm>
                <a:off x="847502"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A384361A-0DD0-4E7A-9666-617DE13A2467}"/>
                  </a:ext>
                </a:extLst>
              </p:cNvPr>
              <p:cNvSpPr txBox="1">
                <a:spLocks noRot="1" noChangeAspect="1" noMove="1" noResize="1" noEditPoints="1" noAdjustHandles="1" noChangeArrowheads="1" noChangeShapeType="1" noTextEdit="1"/>
              </p:cNvSpPr>
              <p:nvPr/>
            </p:nvSpPr>
            <p:spPr>
              <a:xfrm>
                <a:off x="847502" y="3537198"/>
                <a:ext cx="52336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1E2EBB2-C92A-4BE2-ABAA-B9ECBC3A5A90}"/>
                  </a:ext>
                </a:extLst>
              </p:cNvPr>
              <p:cNvSpPr txBox="1"/>
              <p:nvPr/>
            </p:nvSpPr>
            <p:spPr>
              <a:xfrm>
                <a:off x="162193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D1E2EBB2-C92A-4BE2-ABAA-B9ECBC3A5A90}"/>
                  </a:ext>
                </a:extLst>
              </p:cNvPr>
              <p:cNvSpPr txBox="1">
                <a:spLocks noRot="1" noChangeAspect="1" noMove="1" noResize="1" noEditPoints="1" noAdjustHandles="1" noChangeArrowheads="1" noChangeShapeType="1" noTextEdit="1"/>
              </p:cNvSpPr>
              <p:nvPr/>
            </p:nvSpPr>
            <p:spPr>
              <a:xfrm>
                <a:off x="1621938" y="3537198"/>
                <a:ext cx="523364"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2AB2561-6F74-410C-BACA-C4548ED3CC75}"/>
                  </a:ext>
                </a:extLst>
              </p:cNvPr>
              <p:cNvSpPr txBox="1"/>
              <p:nvPr/>
            </p:nvSpPr>
            <p:spPr>
              <a:xfrm>
                <a:off x="2421943"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12AB2561-6F74-410C-BACA-C4548ED3CC75}"/>
                  </a:ext>
                </a:extLst>
              </p:cNvPr>
              <p:cNvSpPr txBox="1">
                <a:spLocks noRot="1" noChangeAspect="1" noMove="1" noResize="1" noEditPoints="1" noAdjustHandles="1" noChangeArrowheads="1" noChangeShapeType="1" noTextEdit="1"/>
              </p:cNvSpPr>
              <p:nvPr/>
            </p:nvSpPr>
            <p:spPr>
              <a:xfrm>
                <a:off x="2421943" y="3537198"/>
                <a:ext cx="523364"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E010F2-5014-4E01-AAE0-3B2396012C48}"/>
                  </a:ext>
                </a:extLst>
              </p:cNvPr>
              <p:cNvSpPr txBox="1"/>
              <p:nvPr/>
            </p:nvSpPr>
            <p:spPr>
              <a:xfrm>
                <a:off x="847502"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5CE010F2-5014-4E01-AAE0-3B2396012C48}"/>
                  </a:ext>
                </a:extLst>
              </p:cNvPr>
              <p:cNvSpPr txBox="1">
                <a:spLocks noRot="1" noChangeAspect="1" noMove="1" noResize="1" noEditPoints="1" noAdjustHandles="1" noChangeArrowheads="1" noChangeShapeType="1" noTextEdit="1"/>
              </p:cNvSpPr>
              <p:nvPr/>
            </p:nvSpPr>
            <p:spPr>
              <a:xfrm>
                <a:off x="847502" y="4748467"/>
                <a:ext cx="523364" cy="369397"/>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040E438-9D87-470F-ABBB-FF77B1063F98}"/>
                  </a:ext>
                </a:extLst>
              </p:cNvPr>
              <p:cNvSpPr txBox="1"/>
              <p:nvPr/>
            </p:nvSpPr>
            <p:spPr>
              <a:xfrm>
                <a:off x="162193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040E438-9D87-470F-ABBB-FF77B1063F98}"/>
                  </a:ext>
                </a:extLst>
              </p:cNvPr>
              <p:cNvSpPr txBox="1">
                <a:spLocks noRot="1" noChangeAspect="1" noMove="1" noResize="1" noEditPoints="1" noAdjustHandles="1" noChangeArrowheads="1" noChangeShapeType="1" noTextEdit="1"/>
              </p:cNvSpPr>
              <p:nvPr/>
            </p:nvSpPr>
            <p:spPr>
              <a:xfrm>
                <a:off x="1621938" y="4748467"/>
                <a:ext cx="523364" cy="36939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DFDF08-FE69-4407-8700-DF76DAEC6518}"/>
                  </a:ext>
                </a:extLst>
              </p:cNvPr>
              <p:cNvSpPr txBox="1"/>
              <p:nvPr/>
            </p:nvSpPr>
            <p:spPr>
              <a:xfrm>
                <a:off x="2421943"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8BDFDF08-FE69-4407-8700-DF76DAEC6518}"/>
                  </a:ext>
                </a:extLst>
              </p:cNvPr>
              <p:cNvSpPr txBox="1">
                <a:spLocks noRot="1" noChangeAspect="1" noMove="1" noResize="1" noEditPoints="1" noAdjustHandles="1" noChangeArrowheads="1" noChangeShapeType="1" noTextEdit="1"/>
              </p:cNvSpPr>
              <p:nvPr/>
            </p:nvSpPr>
            <p:spPr>
              <a:xfrm>
                <a:off x="2421943" y="4748467"/>
                <a:ext cx="523364" cy="369397"/>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954A2ED-3693-44E1-B4B2-FA24D1D41F4A}"/>
                  </a:ext>
                </a:extLst>
              </p:cNvPr>
              <p:cNvSpPr txBox="1"/>
              <p:nvPr/>
            </p:nvSpPr>
            <p:spPr>
              <a:xfrm>
                <a:off x="3505200"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9954A2ED-3693-44E1-B4B2-FA24D1D41F4A}"/>
                  </a:ext>
                </a:extLst>
              </p:cNvPr>
              <p:cNvSpPr txBox="1">
                <a:spLocks noRot="1" noChangeAspect="1" noMove="1" noResize="1" noEditPoints="1" noAdjustHandles="1" noChangeArrowheads="1" noChangeShapeType="1" noTextEdit="1"/>
              </p:cNvSpPr>
              <p:nvPr/>
            </p:nvSpPr>
            <p:spPr>
              <a:xfrm>
                <a:off x="3505200" y="3537198"/>
                <a:ext cx="523364" cy="369332"/>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CFD080A-DF64-4477-B0CC-0EEFB095AF85}"/>
                  </a:ext>
                </a:extLst>
              </p:cNvPr>
              <p:cNvSpPr txBox="1"/>
              <p:nvPr/>
            </p:nvSpPr>
            <p:spPr>
              <a:xfrm>
                <a:off x="4279636"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CFD080A-DF64-4477-B0CC-0EEFB095AF85}"/>
                  </a:ext>
                </a:extLst>
              </p:cNvPr>
              <p:cNvSpPr txBox="1">
                <a:spLocks noRot="1" noChangeAspect="1" noMove="1" noResize="1" noEditPoints="1" noAdjustHandles="1" noChangeArrowheads="1" noChangeShapeType="1" noTextEdit="1"/>
              </p:cNvSpPr>
              <p:nvPr/>
            </p:nvSpPr>
            <p:spPr>
              <a:xfrm>
                <a:off x="4279636" y="3537198"/>
                <a:ext cx="523364"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5B12721-F060-4B90-81C4-E5542A514CC2}"/>
                  </a:ext>
                </a:extLst>
              </p:cNvPr>
              <p:cNvSpPr txBox="1"/>
              <p:nvPr/>
            </p:nvSpPr>
            <p:spPr>
              <a:xfrm>
                <a:off x="5066484"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75B12721-F060-4B90-81C4-E5542A514CC2}"/>
                  </a:ext>
                </a:extLst>
              </p:cNvPr>
              <p:cNvSpPr txBox="1">
                <a:spLocks noRot="1" noChangeAspect="1" noMove="1" noResize="1" noEditPoints="1" noAdjustHandles="1" noChangeArrowheads="1" noChangeShapeType="1" noTextEdit="1"/>
              </p:cNvSpPr>
              <p:nvPr/>
            </p:nvSpPr>
            <p:spPr>
              <a:xfrm>
                <a:off x="5066484" y="3537198"/>
                <a:ext cx="523364" cy="369332"/>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5197441-849F-4FDF-9E2C-B2563EF94EC3}"/>
                  </a:ext>
                </a:extLst>
              </p:cNvPr>
              <p:cNvSpPr txBox="1"/>
              <p:nvPr/>
            </p:nvSpPr>
            <p:spPr>
              <a:xfrm>
                <a:off x="3505200"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5197441-849F-4FDF-9E2C-B2563EF94EC3}"/>
                  </a:ext>
                </a:extLst>
              </p:cNvPr>
              <p:cNvSpPr txBox="1">
                <a:spLocks noRot="1" noChangeAspect="1" noMove="1" noResize="1" noEditPoints="1" noAdjustHandles="1" noChangeArrowheads="1" noChangeShapeType="1" noTextEdit="1"/>
              </p:cNvSpPr>
              <p:nvPr/>
            </p:nvSpPr>
            <p:spPr>
              <a:xfrm>
                <a:off x="3505200" y="4748467"/>
                <a:ext cx="523364" cy="369397"/>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B0CDF95F-8613-4F3D-A9C0-840AE2123732}"/>
                  </a:ext>
                </a:extLst>
              </p:cNvPr>
              <p:cNvSpPr txBox="1"/>
              <p:nvPr/>
            </p:nvSpPr>
            <p:spPr>
              <a:xfrm>
                <a:off x="4279636"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0" name="テキスト ボックス 59">
                <a:extLst>
                  <a:ext uri="{FF2B5EF4-FFF2-40B4-BE49-F238E27FC236}">
                    <a16:creationId xmlns:a16="http://schemas.microsoft.com/office/drawing/2014/main" id="{B0CDF95F-8613-4F3D-A9C0-840AE2123732}"/>
                  </a:ext>
                </a:extLst>
              </p:cNvPr>
              <p:cNvSpPr txBox="1">
                <a:spLocks noRot="1" noChangeAspect="1" noMove="1" noResize="1" noEditPoints="1" noAdjustHandles="1" noChangeArrowheads="1" noChangeShapeType="1" noTextEdit="1"/>
              </p:cNvSpPr>
              <p:nvPr/>
            </p:nvSpPr>
            <p:spPr>
              <a:xfrm>
                <a:off x="4279636" y="4748467"/>
                <a:ext cx="523364" cy="369397"/>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98D3325-2466-4E2B-AE48-1920F7B0DB1A}"/>
                  </a:ext>
                </a:extLst>
              </p:cNvPr>
              <p:cNvSpPr txBox="1"/>
              <p:nvPr/>
            </p:nvSpPr>
            <p:spPr>
              <a:xfrm>
                <a:off x="5066484"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198D3325-2466-4E2B-AE48-1920F7B0DB1A}"/>
                  </a:ext>
                </a:extLst>
              </p:cNvPr>
              <p:cNvSpPr txBox="1">
                <a:spLocks noRot="1" noChangeAspect="1" noMove="1" noResize="1" noEditPoints="1" noAdjustHandles="1" noChangeArrowheads="1" noChangeShapeType="1" noTextEdit="1"/>
              </p:cNvSpPr>
              <p:nvPr/>
            </p:nvSpPr>
            <p:spPr>
              <a:xfrm>
                <a:off x="5066484" y="4748467"/>
                <a:ext cx="523364" cy="369397"/>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B2C9A9CC-AA16-47E9-A8F8-1C9FC949A67A}"/>
                  </a:ext>
                </a:extLst>
              </p:cNvPr>
              <p:cNvSpPr txBox="1"/>
              <p:nvPr/>
            </p:nvSpPr>
            <p:spPr>
              <a:xfrm>
                <a:off x="6251299"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B2C9A9CC-AA16-47E9-A8F8-1C9FC949A67A}"/>
                  </a:ext>
                </a:extLst>
              </p:cNvPr>
              <p:cNvSpPr txBox="1">
                <a:spLocks noRot="1" noChangeAspect="1" noMove="1" noResize="1" noEditPoints="1" noAdjustHandles="1" noChangeArrowheads="1" noChangeShapeType="1" noTextEdit="1"/>
              </p:cNvSpPr>
              <p:nvPr/>
            </p:nvSpPr>
            <p:spPr>
              <a:xfrm>
                <a:off x="6251299" y="3537198"/>
                <a:ext cx="523364" cy="3693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E0A8C92-0803-4C83-95EA-B412B43D0730}"/>
                  </a:ext>
                </a:extLst>
              </p:cNvPr>
              <p:cNvSpPr txBox="1"/>
              <p:nvPr/>
            </p:nvSpPr>
            <p:spPr>
              <a:xfrm>
                <a:off x="7025735"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8E0A8C92-0803-4C83-95EA-B412B43D0730}"/>
                  </a:ext>
                </a:extLst>
              </p:cNvPr>
              <p:cNvSpPr txBox="1">
                <a:spLocks noRot="1" noChangeAspect="1" noMove="1" noResize="1" noEditPoints="1" noAdjustHandles="1" noChangeArrowheads="1" noChangeShapeType="1" noTextEdit="1"/>
              </p:cNvSpPr>
              <p:nvPr/>
            </p:nvSpPr>
            <p:spPr>
              <a:xfrm>
                <a:off x="7025735" y="3537198"/>
                <a:ext cx="523364" cy="369332"/>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AD67285-60B1-42C5-87E6-2BE7A8BD8E0F}"/>
                  </a:ext>
                </a:extLst>
              </p:cNvPr>
              <p:cNvSpPr txBox="1"/>
              <p:nvPr/>
            </p:nvSpPr>
            <p:spPr>
              <a:xfrm>
                <a:off x="783231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AD67285-60B1-42C5-87E6-2BE7A8BD8E0F}"/>
                  </a:ext>
                </a:extLst>
              </p:cNvPr>
              <p:cNvSpPr txBox="1">
                <a:spLocks noRot="1" noChangeAspect="1" noMove="1" noResize="1" noEditPoints="1" noAdjustHandles="1" noChangeArrowheads="1" noChangeShapeType="1" noTextEdit="1"/>
              </p:cNvSpPr>
              <p:nvPr/>
            </p:nvSpPr>
            <p:spPr>
              <a:xfrm>
                <a:off x="7832318" y="3537198"/>
                <a:ext cx="523364" cy="369332"/>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1425F94A-450C-4209-9F12-636BD55E9C92}"/>
                  </a:ext>
                </a:extLst>
              </p:cNvPr>
              <p:cNvSpPr txBox="1"/>
              <p:nvPr/>
            </p:nvSpPr>
            <p:spPr>
              <a:xfrm>
                <a:off x="6251299"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1425F94A-450C-4209-9F12-636BD55E9C92}"/>
                  </a:ext>
                </a:extLst>
              </p:cNvPr>
              <p:cNvSpPr txBox="1">
                <a:spLocks noRot="1" noChangeAspect="1" noMove="1" noResize="1" noEditPoints="1" noAdjustHandles="1" noChangeArrowheads="1" noChangeShapeType="1" noTextEdit="1"/>
              </p:cNvSpPr>
              <p:nvPr/>
            </p:nvSpPr>
            <p:spPr>
              <a:xfrm>
                <a:off x="6251299" y="4748467"/>
                <a:ext cx="523364" cy="369397"/>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435D7621-AA7C-4CF5-B982-E393B1F1AB4C}"/>
                  </a:ext>
                </a:extLst>
              </p:cNvPr>
              <p:cNvSpPr txBox="1"/>
              <p:nvPr/>
            </p:nvSpPr>
            <p:spPr>
              <a:xfrm>
                <a:off x="7025735" y="4748467"/>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435D7621-AA7C-4CF5-B982-E393B1F1AB4C}"/>
                  </a:ext>
                </a:extLst>
              </p:cNvPr>
              <p:cNvSpPr txBox="1">
                <a:spLocks noRot="1" noChangeAspect="1" noMove="1" noResize="1" noEditPoints="1" noAdjustHandles="1" noChangeArrowheads="1" noChangeShapeType="1" noTextEdit="1"/>
              </p:cNvSpPr>
              <p:nvPr/>
            </p:nvSpPr>
            <p:spPr>
              <a:xfrm>
                <a:off x="7025735" y="4748467"/>
                <a:ext cx="523364" cy="369332"/>
              </a:xfrm>
              <a:prstGeom prst="rect">
                <a:avLst/>
              </a:prstGeom>
              <a:blipFill>
                <a:blip r:embed="rId3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249FB89-CA16-4DB6-80AF-CED379D47615}"/>
                  </a:ext>
                </a:extLst>
              </p:cNvPr>
              <p:cNvSpPr txBox="1"/>
              <p:nvPr/>
            </p:nvSpPr>
            <p:spPr>
              <a:xfrm>
                <a:off x="783231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F249FB89-CA16-4DB6-80AF-CED379D47615}"/>
                  </a:ext>
                </a:extLst>
              </p:cNvPr>
              <p:cNvSpPr txBox="1">
                <a:spLocks noRot="1" noChangeAspect="1" noMove="1" noResize="1" noEditPoints="1" noAdjustHandles="1" noChangeArrowheads="1" noChangeShapeType="1" noTextEdit="1"/>
              </p:cNvSpPr>
              <p:nvPr/>
            </p:nvSpPr>
            <p:spPr>
              <a:xfrm>
                <a:off x="7832318" y="4748467"/>
                <a:ext cx="523364" cy="369397"/>
              </a:xfrm>
              <a:prstGeom prst="rect">
                <a:avLst/>
              </a:prstGeom>
              <a:blipFill>
                <a:blip r:embed="rId3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1D59BE8-2972-4CC5-82E5-07F6CF8B01AF}"/>
                  </a:ext>
                </a:extLst>
              </p:cNvPr>
              <p:cNvSpPr txBox="1"/>
              <p:nvPr/>
            </p:nvSpPr>
            <p:spPr>
              <a:xfrm>
                <a:off x="1375974" y="294915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80" name="テキスト ボックス 79">
                <a:extLst>
                  <a:ext uri="{FF2B5EF4-FFF2-40B4-BE49-F238E27FC236}">
                    <a16:creationId xmlns:a16="http://schemas.microsoft.com/office/drawing/2014/main" id="{61D59BE8-2972-4CC5-82E5-07F6CF8B01AF}"/>
                  </a:ext>
                </a:extLst>
              </p:cNvPr>
              <p:cNvSpPr txBox="1">
                <a:spLocks noRot="1" noChangeAspect="1" noMove="1" noResize="1" noEditPoints="1" noAdjustHandles="1" noChangeArrowheads="1" noChangeShapeType="1" noTextEdit="1"/>
              </p:cNvSpPr>
              <p:nvPr/>
            </p:nvSpPr>
            <p:spPr>
              <a:xfrm>
                <a:off x="1375974" y="2949159"/>
                <a:ext cx="974708" cy="369332"/>
              </a:xfrm>
              <a:prstGeom prst="rect">
                <a:avLst/>
              </a:prstGeom>
              <a:blipFill>
                <a:blip r:embed="rId3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4028564" y="29167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4028564" y="2916717"/>
                <a:ext cx="974708" cy="369332"/>
              </a:xfrm>
              <a:prstGeom prst="rect">
                <a:avLst/>
              </a:prstGeom>
              <a:blipFill>
                <a:blip r:embed="rId4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76C456A-5936-49A4-9A4D-445A02B10B26}"/>
                  </a:ext>
                </a:extLst>
              </p:cNvPr>
              <p:cNvSpPr txBox="1"/>
              <p:nvPr/>
            </p:nvSpPr>
            <p:spPr>
              <a:xfrm>
                <a:off x="6774663" y="292512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[1,3,2]</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876C456A-5936-49A4-9A4D-445A02B10B26}"/>
                  </a:ext>
                </a:extLst>
              </p:cNvPr>
              <p:cNvSpPr txBox="1">
                <a:spLocks noRot="1" noChangeAspect="1" noMove="1" noResize="1" noEditPoints="1" noAdjustHandles="1" noChangeArrowheads="1" noChangeShapeType="1" noTextEdit="1"/>
              </p:cNvSpPr>
              <p:nvPr/>
            </p:nvSpPr>
            <p:spPr>
              <a:xfrm>
                <a:off x="6774663" y="2925127"/>
                <a:ext cx="974708" cy="369332"/>
              </a:xfrm>
              <a:prstGeom prst="rect">
                <a:avLst/>
              </a:prstGeom>
              <a:blipFill>
                <a:blip r:embed="rId41"/>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50DEFD55-20DB-4BF5-98EA-ECDEE6A03605}"/>
                  </a:ext>
                </a:extLst>
              </p:cNvPr>
              <p:cNvSpPr txBox="1"/>
              <p:nvPr/>
            </p:nvSpPr>
            <p:spPr>
              <a:xfrm>
                <a:off x="1370866" y="503133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m:oMathPara>
                </a14:m>
                <a:endParaRPr kumimoji="1" lang="ja-JP" altLang="en-US" dirty="0"/>
              </a:p>
            </p:txBody>
          </p:sp>
        </mc:Choice>
        <mc:Fallback xmlns="">
          <p:sp>
            <p:nvSpPr>
              <p:cNvPr id="83" name="テキスト ボックス 82">
                <a:extLst>
                  <a:ext uri="{FF2B5EF4-FFF2-40B4-BE49-F238E27FC236}">
                    <a16:creationId xmlns:a16="http://schemas.microsoft.com/office/drawing/2014/main" id="{50DEFD55-20DB-4BF5-98EA-ECDEE6A03605}"/>
                  </a:ext>
                </a:extLst>
              </p:cNvPr>
              <p:cNvSpPr txBox="1">
                <a:spLocks noRot="1" noChangeAspect="1" noMove="1" noResize="1" noEditPoints="1" noAdjustHandles="1" noChangeArrowheads="1" noChangeShapeType="1" noTextEdit="1"/>
              </p:cNvSpPr>
              <p:nvPr/>
            </p:nvSpPr>
            <p:spPr>
              <a:xfrm>
                <a:off x="1370866" y="5031337"/>
                <a:ext cx="974708" cy="369332"/>
              </a:xfrm>
              <a:prstGeom prst="rect">
                <a:avLst/>
              </a:prstGeom>
              <a:blipFill>
                <a:blip r:embed="rId4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EFD74749-105D-4F58-BC5A-F92D7B9C15FA}"/>
                  </a:ext>
                </a:extLst>
              </p:cNvPr>
              <p:cNvSpPr txBox="1"/>
              <p:nvPr/>
            </p:nvSpPr>
            <p:spPr>
              <a:xfrm>
                <a:off x="4028564" y="501382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EFD74749-105D-4F58-BC5A-F92D7B9C15FA}"/>
                  </a:ext>
                </a:extLst>
              </p:cNvPr>
              <p:cNvSpPr txBox="1">
                <a:spLocks noRot="1" noChangeAspect="1" noMove="1" noResize="1" noEditPoints="1" noAdjustHandles="1" noChangeArrowheads="1" noChangeShapeType="1" noTextEdit="1"/>
              </p:cNvSpPr>
              <p:nvPr/>
            </p:nvSpPr>
            <p:spPr>
              <a:xfrm>
                <a:off x="4028564" y="5013821"/>
                <a:ext cx="974708" cy="369332"/>
              </a:xfrm>
              <a:prstGeom prst="rect">
                <a:avLst/>
              </a:prstGeom>
              <a:blipFill>
                <a:blip r:embed="rId43"/>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F2417AA-5B86-4B19-AE56-96BCFB08454F}"/>
                  </a:ext>
                </a:extLst>
              </p:cNvPr>
              <p:cNvSpPr txBox="1"/>
              <p:nvPr/>
            </p:nvSpPr>
            <p:spPr>
              <a:xfrm>
                <a:off x="6774663" y="502692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oMath>
                  </m:oMathPara>
                </a14:m>
                <a:endParaRPr kumimoji="1" lang="ja-JP" altLang="en-US" dirty="0"/>
              </a:p>
            </p:txBody>
          </p:sp>
        </mc:Choice>
        <mc:Fallback xmlns="">
          <p:sp>
            <p:nvSpPr>
              <p:cNvPr id="85" name="テキスト ボックス 84">
                <a:extLst>
                  <a:ext uri="{FF2B5EF4-FFF2-40B4-BE49-F238E27FC236}">
                    <a16:creationId xmlns:a16="http://schemas.microsoft.com/office/drawing/2014/main" id="{BF2417AA-5B86-4B19-AE56-96BCFB08454F}"/>
                  </a:ext>
                </a:extLst>
              </p:cNvPr>
              <p:cNvSpPr txBox="1">
                <a:spLocks noRot="1" noChangeAspect="1" noMove="1" noResize="1" noEditPoints="1" noAdjustHandles="1" noChangeArrowheads="1" noChangeShapeType="1" noTextEdit="1"/>
              </p:cNvSpPr>
              <p:nvPr/>
            </p:nvSpPr>
            <p:spPr>
              <a:xfrm>
                <a:off x="6774663" y="5026929"/>
                <a:ext cx="974708" cy="369332"/>
              </a:xfrm>
              <a:prstGeom prst="rect">
                <a:avLst/>
              </a:prstGeom>
              <a:blipFill>
                <a:blip r:embed="rId44"/>
                <a:stretch>
                  <a:fillRect b="-18333"/>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94AB1B50-4945-46BD-BC7C-AAB42D68EB59}"/>
              </a:ext>
            </a:extLst>
          </p:cNvPr>
          <p:cNvCxnSpPr/>
          <p:nvPr/>
        </p:nvCxnSpPr>
        <p:spPr>
          <a:xfrm>
            <a:off x="1109184"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C62CE974-F93B-4AD7-9E57-AF2C3E8242A4}"/>
              </a:ext>
            </a:extLst>
          </p:cNvPr>
          <p:cNvCxnSpPr/>
          <p:nvPr/>
        </p:nvCxnSpPr>
        <p:spPr>
          <a:xfrm>
            <a:off x="1877018"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109E1B08-4AD4-4D2E-A76B-A39757AC36E1}"/>
              </a:ext>
            </a:extLst>
          </p:cNvPr>
          <p:cNvCxnSpPr/>
          <p:nvPr/>
        </p:nvCxnSpPr>
        <p:spPr>
          <a:xfrm>
            <a:off x="2685331"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81C5A0B3-2BCE-4C96-B827-99653AEB430C}"/>
              </a:ext>
            </a:extLst>
          </p:cNvPr>
          <p:cNvCxnSpPr/>
          <p:nvPr/>
        </p:nvCxnSpPr>
        <p:spPr>
          <a:xfrm>
            <a:off x="5321587"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5FF7F2D8-F379-460E-AFA7-2D0030B420E3}"/>
              </a:ext>
            </a:extLst>
          </p:cNvPr>
          <p:cNvCxnSpPr/>
          <p:nvPr/>
        </p:nvCxnSpPr>
        <p:spPr>
          <a:xfrm>
            <a:off x="6512981"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B9F0C65F-90FA-487F-860A-3B4A7959A5E9}"/>
              </a:ext>
            </a:extLst>
          </p:cNvPr>
          <p:cNvCxnSpPr/>
          <p:nvPr/>
        </p:nvCxnSpPr>
        <p:spPr>
          <a:xfrm>
            <a:off x="7283756" y="3906530"/>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58B1A050-2DE8-45AE-8110-F487FE8307B1}"/>
              </a:ext>
            </a:extLst>
          </p:cNvPr>
          <p:cNvCxnSpPr>
            <a:stCxn id="29" idx="2"/>
            <a:endCxn id="33" idx="0"/>
          </p:cNvCxnSpPr>
          <p:nvPr/>
        </p:nvCxnSpPr>
        <p:spPr>
          <a:xfrm rot="16200000" flipH="1">
            <a:off x="3733132" y="1830691"/>
            <a:ext cx="841937" cy="774436"/>
          </a:xfrm>
          <a:prstGeom prst="curvedConnector3">
            <a:avLst>
              <a:gd name="adj1" fmla="val 632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E503E3D8-10A3-4268-A1D3-D210BFCFCBD1}"/>
              </a:ext>
            </a:extLst>
          </p:cNvPr>
          <p:cNvCxnSpPr>
            <a:cxnSpLocks/>
            <a:stCxn id="30" idx="2"/>
            <a:endCxn id="32" idx="0"/>
          </p:cNvCxnSpPr>
          <p:nvPr/>
        </p:nvCxnSpPr>
        <p:spPr>
          <a:xfrm rot="5400000">
            <a:off x="3733132" y="1830691"/>
            <a:ext cx="841937" cy="774436"/>
          </a:xfrm>
          <a:prstGeom prst="curvedConnector3">
            <a:avLst>
              <a:gd name="adj1" fmla="val 390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曲線 91">
            <a:extLst>
              <a:ext uri="{FF2B5EF4-FFF2-40B4-BE49-F238E27FC236}">
                <a16:creationId xmlns:a16="http://schemas.microsoft.com/office/drawing/2014/main" id="{2524D374-A346-4923-A84D-92104A9A5CD8}"/>
              </a:ext>
            </a:extLst>
          </p:cNvPr>
          <p:cNvCxnSpPr>
            <a:cxnSpLocks/>
            <a:stCxn id="39" idx="2"/>
            <a:endCxn id="43" idx="0"/>
          </p:cNvCxnSpPr>
          <p:nvPr/>
        </p:nvCxnSpPr>
        <p:spPr>
          <a:xfrm rot="16200000" flipH="1">
            <a:off x="7263163" y="1821195"/>
            <a:ext cx="841937" cy="793428"/>
          </a:xfrm>
          <a:prstGeom prst="curvedConnector3">
            <a:avLst>
              <a:gd name="adj1" fmla="val 6719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曲線 92">
            <a:extLst>
              <a:ext uri="{FF2B5EF4-FFF2-40B4-BE49-F238E27FC236}">
                <a16:creationId xmlns:a16="http://schemas.microsoft.com/office/drawing/2014/main" id="{F54B753D-F40D-4C26-A14E-2C8DE1B5952C}"/>
              </a:ext>
            </a:extLst>
          </p:cNvPr>
          <p:cNvCxnSpPr>
            <a:cxnSpLocks/>
            <a:stCxn id="40" idx="2"/>
            <a:endCxn id="42" idx="0"/>
          </p:cNvCxnSpPr>
          <p:nvPr/>
        </p:nvCxnSpPr>
        <p:spPr>
          <a:xfrm rot="5400000">
            <a:off x="7263163" y="1821195"/>
            <a:ext cx="841937" cy="793428"/>
          </a:xfrm>
          <a:prstGeom prst="curvedConnector3">
            <a:avLst>
              <a:gd name="adj1" fmla="val 406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曲線 99">
            <a:extLst>
              <a:ext uri="{FF2B5EF4-FFF2-40B4-BE49-F238E27FC236}">
                <a16:creationId xmlns:a16="http://schemas.microsoft.com/office/drawing/2014/main" id="{4CDC82F8-7243-4CA5-AB30-E7A7CD71F638}"/>
              </a:ext>
            </a:extLst>
          </p:cNvPr>
          <p:cNvCxnSpPr>
            <a:cxnSpLocks/>
            <a:stCxn id="47" idx="2"/>
            <a:endCxn id="52" idx="0"/>
          </p:cNvCxnSpPr>
          <p:nvPr/>
        </p:nvCxnSpPr>
        <p:spPr>
          <a:xfrm rot="16200000" flipH="1">
            <a:off x="1475436" y="3540277"/>
            <a:ext cx="841937" cy="1574441"/>
          </a:xfrm>
          <a:prstGeom prst="curvedConnector3">
            <a:avLst>
              <a:gd name="adj1" fmla="val 273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EF46588-D147-41E5-910C-F6A5BB7FA68D}"/>
              </a:ext>
            </a:extLst>
          </p:cNvPr>
          <p:cNvCxnSpPr>
            <a:cxnSpLocks/>
            <a:stCxn id="48" idx="2"/>
            <a:endCxn id="50" idx="0"/>
          </p:cNvCxnSpPr>
          <p:nvPr/>
        </p:nvCxnSpPr>
        <p:spPr>
          <a:xfrm rot="5400000">
            <a:off x="1075434" y="3940280"/>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698DF80-D8CD-4126-B7BC-6CFE41E66606}"/>
              </a:ext>
            </a:extLst>
          </p:cNvPr>
          <p:cNvCxnSpPr>
            <a:cxnSpLocks/>
            <a:stCxn id="49" idx="2"/>
            <a:endCxn id="51" idx="0"/>
          </p:cNvCxnSpPr>
          <p:nvPr/>
        </p:nvCxnSpPr>
        <p:spPr>
          <a:xfrm rot="5400000">
            <a:off x="1862655" y="3927496"/>
            <a:ext cx="841937" cy="800005"/>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コネクタ: 曲線 111">
            <a:extLst>
              <a:ext uri="{FF2B5EF4-FFF2-40B4-BE49-F238E27FC236}">
                <a16:creationId xmlns:a16="http://schemas.microsoft.com/office/drawing/2014/main" id="{141E7BB3-4F65-4494-A21A-9665AAEA54D3}"/>
              </a:ext>
            </a:extLst>
          </p:cNvPr>
          <p:cNvCxnSpPr>
            <a:cxnSpLocks/>
            <a:stCxn id="56" idx="2"/>
            <a:endCxn id="60" idx="0"/>
          </p:cNvCxnSpPr>
          <p:nvPr/>
        </p:nvCxnSpPr>
        <p:spPr>
          <a:xfrm rot="16200000" flipH="1">
            <a:off x="3733132" y="3940280"/>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曲線 114">
            <a:extLst>
              <a:ext uri="{FF2B5EF4-FFF2-40B4-BE49-F238E27FC236}">
                <a16:creationId xmlns:a16="http://schemas.microsoft.com/office/drawing/2014/main" id="{B1EDD79F-782B-41FF-80C2-0AE4CF103EE7}"/>
              </a:ext>
            </a:extLst>
          </p:cNvPr>
          <p:cNvCxnSpPr>
            <a:cxnSpLocks/>
            <a:stCxn id="57" idx="2"/>
            <a:endCxn id="61" idx="0"/>
          </p:cNvCxnSpPr>
          <p:nvPr/>
        </p:nvCxnSpPr>
        <p:spPr>
          <a:xfrm rot="16200000" flipH="1">
            <a:off x="4513774" y="3934074"/>
            <a:ext cx="841937" cy="78684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コネクタ: 曲線 117">
            <a:extLst>
              <a:ext uri="{FF2B5EF4-FFF2-40B4-BE49-F238E27FC236}">
                <a16:creationId xmlns:a16="http://schemas.microsoft.com/office/drawing/2014/main" id="{1DB468A8-F019-44AF-B9B5-65DF92FD8F6B}"/>
              </a:ext>
            </a:extLst>
          </p:cNvPr>
          <p:cNvCxnSpPr>
            <a:cxnSpLocks/>
            <a:stCxn id="58" idx="2"/>
            <a:endCxn id="59" idx="0"/>
          </p:cNvCxnSpPr>
          <p:nvPr/>
        </p:nvCxnSpPr>
        <p:spPr>
          <a:xfrm rot="5400000">
            <a:off x="4126556" y="3546856"/>
            <a:ext cx="841937" cy="1561284"/>
          </a:xfrm>
          <a:prstGeom prst="curvedConnector3">
            <a:avLst>
              <a:gd name="adj1" fmla="val 3124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コネクタ: 曲線 121">
            <a:extLst>
              <a:ext uri="{FF2B5EF4-FFF2-40B4-BE49-F238E27FC236}">
                <a16:creationId xmlns:a16="http://schemas.microsoft.com/office/drawing/2014/main" id="{2FF3A24D-AD37-4BCA-ADAA-D5F2FBBBECAC}"/>
              </a:ext>
            </a:extLst>
          </p:cNvPr>
          <p:cNvCxnSpPr>
            <a:cxnSpLocks/>
            <a:stCxn id="65" idx="2"/>
            <a:endCxn id="70" idx="0"/>
          </p:cNvCxnSpPr>
          <p:nvPr/>
        </p:nvCxnSpPr>
        <p:spPr>
          <a:xfrm rot="16200000" flipH="1">
            <a:off x="6882522" y="3536988"/>
            <a:ext cx="841937" cy="1581019"/>
          </a:xfrm>
          <a:prstGeom prst="curvedConnector3">
            <a:avLst>
              <a:gd name="adj1" fmla="val 695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コネクタ: 曲線 124">
            <a:extLst>
              <a:ext uri="{FF2B5EF4-FFF2-40B4-BE49-F238E27FC236}">
                <a16:creationId xmlns:a16="http://schemas.microsoft.com/office/drawing/2014/main" id="{EDDE4123-6643-427C-B7E7-2B275FFC1805}"/>
              </a:ext>
            </a:extLst>
          </p:cNvPr>
          <p:cNvCxnSpPr>
            <a:cxnSpLocks/>
            <a:stCxn id="67" idx="2"/>
            <a:endCxn id="68" idx="0"/>
          </p:cNvCxnSpPr>
          <p:nvPr/>
        </p:nvCxnSpPr>
        <p:spPr>
          <a:xfrm rot="5400000">
            <a:off x="6882523" y="3536989"/>
            <a:ext cx="841937" cy="1581019"/>
          </a:xfrm>
          <a:prstGeom prst="curvedConnector3">
            <a:avLst>
              <a:gd name="adj1" fmla="val 2968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A118B85-86BF-4730-929B-7A7F6F6309CE}"/>
              </a:ext>
            </a:extLst>
          </p:cNvPr>
          <p:cNvSpPr txBox="1"/>
          <p:nvPr/>
        </p:nvSpPr>
        <p:spPr>
          <a:xfrm>
            <a:off x="3658176" y="3166858"/>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1" name="テキスト ボックス 130">
            <a:extLst>
              <a:ext uri="{FF2B5EF4-FFF2-40B4-BE49-F238E27FC236}">
                <a16:creationId xmlns:a16="http://schemas.microsoft.com/office/drawing/2014/main" id="{E5FC54F4-E253-43CE-BFA2-53EDA000F4A0}"/>
              </a:ext>
            </a:extLst>
          </p:cNvPr>
          <p:cNvSpPr txBox="1"/>
          <p:nvPr/>
        </p:nvSpPr>
        <p:spPr>
          <a:xfrm>
            <a:off x="6420348" y="3161429"/>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2" name="テキスト ボックス 131">
            <a:extLst>
              <a:ext uri="{FF2B5EF4-FFF2-40B4-BE49-F238E27FC236}">
                <a16:creationId xmlns:a16="http://schemas.microsoft.com/office/drawing/2014/main" id="{8292AF3D-D60C-45B9-ACDA-72B41588A2C4}"/>
              </a:ext>
            </a:extLst>
          </p:cNvPr>
          <p:cNvSpPr txBox="1"/>
          <p:nvPr/>
        </p:nvSpPr>
        <p:spPr>
          <a:xfrm>
            <a:off x="6420348" y="5305391"/>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3" name="テキスト ボックス 132">
            <a:extLst>
              <a:ext uri="{FF2B5EF4-FFF2-40B4-BE49-F238E27FC236}">
                <a16:creationId xmlns:a16="http://schemas.microsoft.com/office/drawing/2014/main" id="{94227E79-18D4-497A-ADEA-CFEDE5670A62}"/>
              </a:ext>
            </a:extLst>
          </p:cNvPr>
          <p:cNvSpPr txBox="1"/>
          <p:nvPr/>
        </p:nvSpPr>
        <p:spPr>
          <a:xfrm>
            <a:off x="3688858" y="5305391"/>
            <a:ext cx="1766283" cy="369332"/>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p>
        </p:txBody>
      </p:sp>
      <p:sp>
        <p:nvSpPr>
          <p:cNvPr id="134" name="テキスト ボックス 133">
            <a:extLst>
              <a:ext uri="{FF2B5EF4-FFF2-40B4-BE49-F238E27FC236}">
                <a16:creationId xmlns:a16="http://schemas.microsoft.com/office/drawing/2014/main" id="{3B6EF2FA-8861-4018-A240-30D6FF249A99}"/>
              </a:ext>
            </a:extLst>
          </p:cNvPr>
          <p:cNvSpPr txBox="1"/>
          <p:nvPr/>
        </p:nvSpPr>
        <p:spPr>
          <a:xfrm>
            <a:off x="1000478" y="5305391"/>
            <a:ext cx="1766283" cy="369332"/>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p>
        </p:txBody>
      </p:sp>
      <p:sp>
        <p:nvSpPr>
          <p:cNvPr id="135" name="テキスト ボックス 134">
            <a:extLst>
              <a:ext uri="{FF2B5EF4-FFF2-40B4-BE49-F238E27FC236}">
                <a16:creationId xmlns:a16="http://schemas.microsoft.com/office/drawing/2014/main" id="{AB8411AB-7293-4DDA-94BA-906B64C98733}"/>
              </a:ext>
            </a:extLst>
          </p:cNvPr>
          <p:cNvSpPr txBox="1"/>
          <p:nvPr/>
        </p:nvSpPr>
        <p:spPr>
          <a:xfrm>
            <a:off x="1005591" y="3195161"/>
            <a:ext cx="1766283" cy="369332"/>
          </a:xfrm>
          <a:prstGeom prst="rect">
            <a:avLst/>
          </a:prstGeom>
          <a:noFill/>
        </p:spPr>
        <p:txBody>
          <a:bodyPr wrap="square" rtlCol="0">
            <a:spAutoFit/>
          </a:bodyPr>
          <a:lstStyle/>
          <a:p>
            <a:pPr algn="ctr"/>
            <a:r>
              <a:rPr kumimoji="1" lang="ja-JP" altLang="en-US" dirty="0">
                <a:solidFill>
                  <a:srgbClr val="FF0000"/>
                </a:solidFill>
              </a:rPr>
              <a:t>位置交換なし</a:t>
            </a:r>
          </a:p>
        </p:txBody>
      </p:sp>
      <p:sp>
        <p:nvSpPr>
          <p:cNvPr id="72" name="コンテンツ プレースホルダー 1">
            <a:extLst>
              <a:ext uri="{FF2B5EF4-FFF2-40B4-BE49-F238E27FC236}">
                <a16:creationId xmlns:a16="http://schemas.microsoft.com/office/drawing/2014/main" id="{3ABAE11B-7EE0-4A7B-B5AB-E21C2B27D96D}"/>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400350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lang="ja-JP" altLang="en-US" dirty="0"/>
              <a:t>位置</a:t>
            </a:r>
            <a:r>
              <a:rPr kumimoji="1" lang="ja-JP" altLang="en-US" dirty="0"/>
              <a:t>交換を複数回行うと、結果が変わる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29</a:t>
            </a:fld>
            <a:endParaRPr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1669821" y="127025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1669821" y="1270255"/>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2444257" y="127025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2444257" y="1270255"/>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3231105" y="127025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3231105" y="1270255"/>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1669821" y="2481524"/>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1669821" y="2481524"/>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2444257" y="2481524"/>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2444257" y="2481524"/>
                <a:ext cx="523364" cy="36939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3231105" y="2481524"/>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3231105" y="2481524"/>
                <a:ext cx="5233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848453" y="1875979"/>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r>
                        <m:rPr>
                          <m:nor/>
                        </m:rPr>
                        <a:rPr lang="ja-JP" altLang="en-US" dirty="0"/>
                        <m:t>の操作</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848453" y="1875979"/>
                <a:ext cx="974708" cy="640303"/>
              </a:xfrm>
              <a:prstGeom prst="rect">
                <a:avLst/>
              </a:prstGeom>
              <a:blipFill>
                <a:blip r:embed="rId9"/>
                <a:stretch>
                  <a:fillRect l="-1875" b="-1905"/>
                </a:stretch>
              </a:blipFill>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81C5A0B3-2BCE-4C96-B827-99653AEB430C}"/>
              </a:ext>
            </a:extLst>
          </p:cNvPr>
          <p:cNvCxnSpPr/>
          <p:nvPr/>
        </p:nvCxnSpPr>
        <p:spPr>
          <a:xfrm>
            <a:off x="3486208" y="1619751"/>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58B1A050-2DE8-45AE-8110-F487FE8307B1}"/>
              </a:ext>
            </a:extLst>
          </p:cNvPr>
          <p:cNvCxnSpPr>
            <a:stCxn id="29" idx="2"/>
            <a:endCxn id="33" idx="0"/>
          </p:cNvCxnSpPr>
          <p:nvPr/>
        </p:nvCxnSpPr>
        <p:spPr>
          <a:xfrm rot="16200000" flipH="1">
            <a:off x="1897753" y="1673337"/>
            <a:ext cx="841937" cy="774436"/>
          </a:xfrm>
          <a:prstGeom prst="curvedConnector3">
            <a:avLst>
              <a:gd name="adj1" fmla="val 632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E503E3D8-10A3-4268-A1D3-D210BFCFCBD1}"/>
              </a:ext>
            </a:extLst>
          </p:cNvPr>
          <p:cNvCxnSpPr>
            <a:cxnSpLocks/>
            <a:stCxn id="30" idx="2"/>
            <a:endCxn id="32" idx="0"/>
          </p:cNvCxnSpPr>
          <p:nvPr/>
        </p:nvCxnSpPr>
        <p:spPr>
          <a:xfrm rot="5400000">
            <a:off x="1897753" y="1673337"/>
            <a:ext cx="841937" cy="774436"/>
          </a:xfrm>
          <a:prstGeom prst="curvedConnector3">
            <a:avLst>
              <a:gd name="adj1" fmla="val 390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A118B85-86BF-4730-929B-7A7F6F6309CE}"/>
              </a:ext>
            </a:extLst>
          </p:cNvPr>
          <p:cNvSpPr txBox="1"/>
          <p:nvPr/>
        </p:nvSpPr>
        <p:spPr>
          <a:xfrm>
            <a:off x="115086" y="3554586"/>
            <a:ext cx="1698171" cy="646331"/>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r>
              <a:rPr kumimoji="1" lang="ja-JP" altLang="en-US" dirty="0"/>
              <a:t>を二回</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1268E16B-9043-4821-BA30-62221BBFE79B}"/>
                  </a:ext>
                </a:extLst>
              </p:cNvPr>
              <p:cNvSpPr txBox="1"/>
              <p:nvPr/>
            </p:nvSpPr>
            <p:spPr>
              <a:xfrm>
                <a:off x="1674187" y="3646649"/>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1268E16B-9043-4821-BA30-62221BBFE79B}"/>
                  </a:ext>
                </a:extLst>
              </p:cNvPr>
              <p:cNvSpPr txBox="1">
                <a:spLocks noRot="1" noChangeAspect="1" noMove="1" noResize="1" noEditPoints="1" noAdjustHandles="1" noChangeArrowheads="1" noChangeShapeType="1" noTextEdit="1"/>
              </p:cNvSpPr>
              <p:nvPr/>
            </p:nvSpPr>
            <p:spPr>
              <a:xfrm>
                <a:off x="1674187" y="3646649"/>
                <a:ext cx="523364" cy="36939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01DCB7D7-6C7B-4FF6-900C-8131F579F1A8}"/>
                  </a:ext>
                </a:extLst>
              </p:cNvPr>
              <p:cNvSpPr txBox="1"/>
              <p:nvPr/>
            </p:nvSpPr>
            <p:spPr>
              <a:xfrm>
                <a:off x="2448623" y="3646649"/>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01DCB7D7-6C7B-4FF6-900C-8131F579F1A8}"/>
                  </a:ext>
                </a:extLst>
              </p:cNvPr>
              <p:cNvSpPr txBox="1">
                <a:spLocks noRot="1" noChangeAspect="1" noMove="1" noResize="1" noEditPoints="1" noAdjustHandles="1" noChangeArrowheads="1" noChangeShapeType="1" noTextEdit="1"/>
              </p:cNvSpPr>
              <p:nvPr/>
            </p:nvSpPr>
            <p:spPr>
              <a:xfrm>
                <a:off x="2448623" y="3646649"/>
                <a:ext cx="52336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31014217-72A1-4511-A226-F691F8E0025E}"/>
                  </a:ext>
                </a:extLst>
              </p:cNvPr>
              <p:cNvSpPr txBox="1"/>
              <p:nvPr/>
            </p:nvSpPr>
            <p:spPr>
              <a:xfrm>
                <a:off x="3235471" y="364664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31014217-72A1-4511-A226-F691F8E0025E}"/>
                  </a:ext>
                </a:extLst>
              </p:cNvPr>
              <p:cNvSpPr txBox="1">
                <a:spLocks noRot="1" noChangeAspect="1" noMove="1" noResize="1" noEditPoints="1" noAdjustHandles="1" noChangeArrowheads="1" noChangeShapeType="1" noTextEdit="1"/>
              </p:cNvSpPr>
              <p:nvPr/>
            </p:nvSpPr>
            <p:spPr>
              <a:xfrm>
                <a:off x="3235471" y="3646649"/>
                <a:ext cx="523364" cy="369332"/>
              </a:xfrm>
              <a:prstGeom prst="rect">
                <a:avLst/>
              </a:prstGeom>
              <a:blipFill>
                <a:blip r:embed="rId12"/>
                <a:stretch>
                  <a:fillRect/>
                </a:stretch>
              </a:blipFill>
            </p:spPr>
            <p:txBody>
              <a:bodyPr/>
              <a:lstStyle/>
              <a:p>
                <a:r>
                  <a:rPr lang="ja-JP" altLang="en-US">
                    <a:noFill/>
                  </a:rPr>
                  <a:t> </a:t>
                </a:r>
              </a:p>
            </p:txBody>
          </p:sp>
        </mc:Fallback>
      </mc:AlternateContent>
      <p:cxnSp>
        <p:nvCxnSpPr>
          <p:cNvPr id="75" name="コネクタ: 曲線 74">
            <a:extLst>
              <a:ext uri="{FF2B5EF4-FFF2-40B4-BE49-F238E27FC236}">
                <a16:creationId xmlns:a16="http://schemas.microsoft.com/office/drawing/2014/main" id="{E54D6F0A-A3BE-40FE-908A-806329A41B85}"/>
              </a:ext>
            </a:extLst>
          </p:cNvPr>
          <p:cNvCxnSpPr>
            <a:cxnSpLocks/>
            <a:stCxn id="32" idx="2"/>
            <a:endCxn id="73" idx="0"/>
          </p:cNvCxnSpPr>
          <p:nvPr/>
        </p:nvCxnSpPr>
        <p:spPr>
          <a:xfrm rot="16200000" flipH="1">
            <a:off x="1923008" y="2859351"/>
            <a:ext cx="795793" cy="778802"/>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コネクタ: 曲線 77">
            <a:extLst>
              <a:ext uri="{FF2B5EF4-FFF2-40B4-BE49-F238E27FC236}">
                <a16:creationId xmlns:a16="http://schemas.microsoft.com/office/drawing/2014/main" id="{454BFE52-7F3A-47EC-BA34-7F4770EDC684}"/>
              </a:ext>
            </a:extLst>
          </p:cNvPr>
          <p:cNvCxnSpPr>
            <a:cxnSpLocks/>
            <a:stCxn id="33" idx="2"/>
            <a:endCxn id="72" idx="0"/>
          </p:cNvCxnSpPr>
          <p:nvPr/>
        </p:nvCxnSpPr>
        <p:spPr>
          <a:xfrm rot="5400000">
            <a:off x="1923040" y="2863750"/>
            <a:ext cx="795728" cy="77007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C1EC2317-91B0-47FC-9A54-55755FD862AF}"/>
              </a:ext>
            </a:extLst>
          </p:cNvPr>
          <p:cNvCxnSpPr/>
          <p:nvPr/>
        </p:nvCxnSpPr>
        <p:spPr>
          <a:xfrm>
            <a:off x="3486208" y="2836006"/>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6C4124EC-F9C7-4D6F-9EC6-8B02A593D536}"/>
                  </a:ext>
                </a:extLst>
              </p:cNvPr>
              <p:cNvSpPr txBox="1"/>
              <p:nvPr/>
            </p:nvSpPr>
            <p:spPr>
              <a:xfrm>
                <a:off x="848453" y="2960113"/>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r>
                        <m:rPr>
                          <m:nor/>
                        </m:rPr>
                        <a:rPr lang="ja-JP" altLang="en-US" dirty="0"/>
                        <m:t>の操作</m:t>
                      </m:r>
                    </m:oMath>
                  </m:oMathPara>
                </a14:m>
                <a:endParaRPr kumimoji="1" lang="ja-JP" altLang="en-US" dirty="0"/>
              </a:p>
            </p:txBody>
          </p:sp>
        </mc:Choice>
        <mc:Fallback xmlns="">
          <p:sp>
            <p:nvSpPr>
              <p:cNvPr id="95" name="テキスト ボックス 94">
                <a:extLst>
                  <a:ext uri="{FF2B5EF4-FFF2-40B4-BE49-F238E27FC236}">
                    <a16:creationId xmlns:a16="http://schemas.microsoft.com/office/drawing/2014/main" id="{6C4124EC-F9C7-4D6F-9EC6-8B02A593D536}"/>
                  </a:ext>
                </a:extLst>
              </p:cNvPr>
              <p:cNvSpPr txBox="1">
                <a:spLocks noRot="1" noChangeAspect="1" noMove="1" noResize="1" noEditPoints="1" noAdjustHandles="1" noChangeArrowheads="1" noChangeShapeType="1" noTextEdit="1"/>
              </p:cNvSpPr>
              <p:nvPr/>
            </p:nvSpPr>
            <p:spPr>
              <a:xfrm>
                <a:off x="848453" y="2960113"/>
                <a:ext cx="974708" cy="640303"/>
              </a:xfrm>
              <a:prstGeom prst="rect">
                <a:avLst/>
              </a:prstGeom>
              <a:blipFill>
                <a:blip r:embed="rId13"/>
                <a:stretch>
                  <a:fillRect l="-1875" b="-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01108EED-1E11-4AC8-BDD4-B2294A6C8C45}"/>
                  </a:ext>
                </a:extLst>
              </p:cNvPr>
              <p:cNvSpPr txBox="1"/>
              <p:nvPr/>
            </p:nvSpPr>
            <p:spPr>
              <a:xfrm>
                <a:off x="2225454" y="3969814"/>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96" name="テキスト ボックス 95">
                <a:extLst>
                  <a:ext uri="{FF2B5EF4-FFF2-40B4-BE49-F238E27FC236}">
                    <a16:creationId xmlns:a16="http://schemas.microsoft.com/office/drawing/2014/main" id="{01108EED-1E11-4AC8-BDD4-B2294A6C8C45}"/>
                  </a:ext>
                </a:extLst>
              </p:cNvPr>
              <p:cNvSpPr txBox="1">
                <a:spLocks noRot="1" noChangeAspect="1" noMove="1" noResize="1" noEditPoints="1" noAdjustHandles="1" noChangeArrowheads="1" noChangeShapeType="1" noTextEdit="1"/>
              </p:cNvSpPr>
              <p:nvPr/>
            </p:nvSpPr>
            <p:spPr>
              <a:xfrm>
                <a:off x="2225454" y="3969814"/>
                <a:ext cx="974708" cy="369332"/>
              </a:xfrm>
              <a:prstGeom prst="rect">
                <a:avLst/>
              </a:prstGeom>
              <a:blipFill>
                <a:blip r:embed="rId14"/>
                <a:stretch>
                  <a:fillRect b="-16393"/>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89A568D1-A661-4865-A0A9-BA760237D61F}"/>
              </a:ext>
            </a:extLst>
          </p:cNvPr>
          <p:cNvSpPr txBox="1"/>
          <p:nvPr/>
        </p:nvSpPr>
        <p:spPr>
          <a:xfrm>
            <a:off x="1863429" y="4343144"/>
            <a:ext cx="1698171" cy="369332"/>
          </a:xfrm>
          <a:prstGeom prst="rect">
            <a:avLst/>
          </a:prstGeom>
          <a:noFill/>
        </p:spPr>
        <p:txBody>
          <a:bodyPr wrap="square" rtlCol="0">
            <a:spAutoFit/>
          </a:bodyPr>
          <a:lstStyle/>
          <a:p>
            <a:pPr algn="ctr"/>
            <a:r>
              <a:rPr kumimoji="1" lang="ja-JP" altLang="en-US" dirty="0">
                <a:solidFill>
                  <a:srgbClr val="FF0000"/>
                </a:solidFill>
              </a:rPr>
              <a:t>位置交換</a:t>
            </a:r>
            <a:r>
              <a:rPr lang="ja-JP" altLang="en-US" dirty="0">
                <a:solidFill>
                  <a:srgbClr val="FF0000"/>
                </a:solidFill>
              </a:rPr>
              <a:t>なし</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6C36BD8-4EA2-4FD5-AB94-81EB7D686E89}"/>
                  </a:ext>
                </a:extLst>
              </p:cNvPr>
              <p:cNvSpPr txBox="1"/>
              <p:nvPr/>
            </p:nvSpPr>
            <p:spPr>
              <a:xfrm>
                <a:off x="5853665" y="127034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99" name="テキスト ボックス 98">
                <a:extLst>
                  <a:ext uri="{FF2B5EF4-FFF2-40B4-BE49-F238E27FC236}">
                    <a16:creationId xmlns:a16="http://schemas.microsoft.com/office/drawing/2014/main" id="{B6C36BD8-4EA2-4FD5-AB94-81EB7D686E89}"/>
                  </a:ext>
                </a:extLst>
              </p:cNvPr>
              <p:cNvSpPr txBox="1">
                <a:spLocks noRot="1" noChangeAspect="1" noMove="1" noResize="1" noEditPoints="1" noAdjustHandles="1" noChangeArrowheads="1" noChangeShapeType="1" noTextEdit="1"/>
              </p:cNvSpPr>
              <p:nvPr/>
            </p:nvSpPr>
            <p:spPr>
              <a:xfrm>
                <a:off x="5853665" y="1270346"/>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41075DAD-0142-4FFC-8E36-D4D1515712E6}"/>
                  </a:ext>
                </a:extLst>
              </p:cNvPr>
              <p:cNvSpPr txBox="1"/>
              <p:nvPr/>
            </p:nvSpPr>
            <p:spPr>
              <a:xfrm>
                <a:off x="6628101" y="127034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101" name="テキスト ボックス 100">
                <a:extLst>
                  <a:ext uri="{FF2B5EF4-FFF2-40B4-BE49-F238E27FC236}">
                    <a16:creationId xmlns:a16="http://schemas.microsoft.com/office/drawing/2014/main" id="{41075DAD-0142-4FFC-8E36-D4D1515712E6}"/>
                  </a:ext>
                </a:extLst>
              </p:cNvPr>
              <p:cNvSpPr txBox="1">
                <a:spLocks noRot="1" noChangeAspect="1" noMove="1" noResize="1" noEditPoints="1" noAdjustHandles="1" noChangeArrowheads="1" noChangeShapeType="1" noTextEdit="1"/>
              </p:cNvSpPr>
              <p:nvPr/>
            </p:nvSpPr>
            <p:spPr>
              <a:xfrm>
                <a:off x="6628101" y="1270346"/>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1B4AC26-350F-4B4D-8DFF-9E6A8DCC7A00}"/>
                  </a:ext>
                </a:extLst>
              </p:cNvPr>
              <p:cNvSpPr txBox="1"/>
              <p:nvPr/>
            </p:nvSpPr>
            <p:spPr>
              <a:xfrm>
                <a:off x="7428106" y="127034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102" name="テキスト ボックス 101">
                <a:extLst>
                  <a:ext uri="{FF2B5EF4-FFF2-40B4-BE49-F238E27FC236}">
                    <a16:creationId xmlns:a16="http://schemas.microsoft.com/office/drawing/2014/main" id="{A1B4AC26-350F-4B4D-8DFF-9E6A8DCC7A00}"/>
                  </a:ext>
                </a:extLst>
              </p:cNvPr>
              <p:cNvSpPr txBox="1">
                <a:spLocks noRot="1" noChangeAspect="1" noMove="1" noResize="1" noEditPoints="1" noAdjustHandles="1" noChangeArrowheads="1" noChangeShapeType="1" noTextEdit="1"/>
              </p:cNvSpPr>
              <p:nvPr/>
            </p:nvSpPr>
            <p:spPr>
              <a:xfrm>
                <a:off x="7428106" y="1270346"/>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C3EC5543-1F26-4974-A7D9-7DF775DB9983}"/>
                  </a:ext>
                </a:extLst>
              </p:cNvPr>
              <p:cNvSpPr txBox="1"/>
              <p:nvPr/>
            </p:nvSpPr>
            <p:spPr>
              <a:xfrm>
                <a:off x="5853665" y="248161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05" name="テキスト ボックス 104">
                <a:extLst>
                  <a:ext uri="{FF2B5EF4-FFF2-40B4-BE49-F238E27FC236}">
                    <a16:creationId xmlns:a16="http://schemas.microsoft.com/office/drawing/2014/main" id="{C3EC5543-1F26-4974-A7D9-7DF775DB9983}"/>
                  </a:ext>
                </a:extLst>
              </p:cNvPr>
              <p:cNvSpPr txBox="1">
                <a:spLocks noRot="1" noChangeAspect="1" noMove="1" noResize="1" noEditPoints="1" noAdjustHandles="1" noChangeArrowheads="1" noChangeShapeType="1" noTextEdit="1"/>
              </p:cNvSpPr>
              <p:nvPr/>
            </p:nvSpPr>
            <p:spPr>
              <a:xfrm>
                <a:off x="5853665" y="2481615"/>
                <a:ext cx="523364" cy="369397"/>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FD8E416-BFAB-43CE-92EE-009473015D12}"/>
                  </a:ext>
                </a:extLst>
              </p:cNvPr>
              <p:cNvSpPr txBox="1"/>
              <p:nvPr/>
            </p:nvSpPr>
            <p:spPr>
              <a:xfrm>
                <a:off x="6628101" y="248161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06" name="テキスト ボックス 105">
                <a:extLst>
                  <a:ext uri="{FF2B5EF4-FFF2-40B4-BE49-F238E27FC236}">
                    <a16:creationId xmlns:a16="http://schemas.microsoft.com/office/drawing/2014/main" id="{DFD8E416-BFAB-43CE-92EE-009473015D12}"/>
                  </a:ext>
                </a:extLst>
              </p:cNvPr>
              <p:cNvSpPr txBox="1">
                <a:spLocks noRot="1" noChangeAspect="1" noMove="1" noResize="1" noEditPoints="1" noAdjustHandles="1" noChangeArrowheads="1" noChangeShapeType="1" noTextEdit="1"/>
              </p:cNvSpPr>
              <p:nvPr/>
            </p:nvSpPr>
            <p:spPr>
              <a:xfrm>
                <a:off x="6628101" y="2481615"/>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DC1210B7-2305-4FD8-90E2-26347C75665C}"/>
                  </a:ext>
                </a:extLst>
              </p:cNvPr>
              <p:cNvSpPr txBox="1"/>
              <p:nvPr/>
            </p:nvSpPr>
            <p:spPr>
              <a:xfrm>
                <a:off x="7428106" y="248161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07" name="テキスト ボックス 106">
                <a:extLst>
                  <a:ext uri="{FF2B5EF4-FFF2-40B4-BE49-F238E27FC236}">
                    <a16:creationId xmlns:a16="http://schemas.microsoft.com/office/drawing/2014/main" id="{DC1210B7-2305-4FD8-90E2-26347C75665C}"/>
                  </a:ext>
                </a:extLst>
              </p:cNvPr>
              <p:cNvSpPr txBox="1">
                <a:spLocks noRot="1" noChangeAspect="1" noMove="1" noResize="1" noEditPoints="1" noAdjustHandles="1" noChangeArrowheads="1" noChangeShapeType="1" noTextEdit="1"/>
              </p:cNvSpPr>
              <p:nvPr/>
            </p:nvSpPr>
            <p:spPr>
              <a:xfrm>
                <a:off x="7428106" y="2481615"/>
                <a:ext cx="523364" cy="36939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1E779D7C-F683-4414-AB2A-2F50CC305106}"/>
                  </a:ext>
                </a:extLst>
              </p:cNvPr>
              <p:cNvSpPr txBox="1"/>
              <p:nvPr/>
            </p:nvSpPr>
            <p:spPr>
              <a:xfrm>
                <a:off x="5139379" y="1875980"/>
                <a:ext cx="974708" cy="640303"/>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a14:m>
                <a:r>
                  <a:rPr kumimoji="1" lang="ja-JP" altLang="en-US" dirty="0"/>
                  <a:t>の操作</a:t>
                </a:r>
              </a:p>
            </p:txBody>
          </p:sp>
        </mc:Choice>
        <mc:Fallback xmlns="">
          <p:sp>
            <p:nvSpPr>
              <p:cNvPr id="108" name="テキスト ボックス 107">
                <a:extLst>
                  <a:ext uri="{FF2B5EF4-FFF2-40B4-BE49-F238E27FC236}">
                    <a16:creationId xmlns:a16="http://schemas.microsoft.com/office/drawing/2014/main" id="{1E779D7C-F683-4414-AB2A-2F50CC305106}"/>
                  </a:ext>
                </a:extLst>
              </p:cNvPr>
              <p:cNvSpPr txBox="1">
                <a:spLocks noRot="1" noChangeAspect="1" noMove="1" noResize="1" noEditPoints="1" noAdjustHandles="1" noChangeArrowheads="1" noChangeShapeType="1" noTextEdit="1"/>
              </p:cNvSpPr>
              <p:nvPr/>
            </p:nvSpPr>
            <p:spPr>
              <a:xfrm>
                <a:off x="5139379" y="1875980"/>
                <a:ext cx="974708" cy="640303"/>
              </a:xfrm>
              <a:prstGeom prst="rect">
                <a:avLst/>
              </a:prstGeom>
              <a:blipFill>
                <a:blip r:embed="rId21"/>
                <a:stretch>
                  <a:fillRect b="-14286"/>
                </a:stretch>
              </a:blipFill>
            </p:spPr>
            <p:txBody>
              <a:bodyPr/>
              <a:lstStyle/>
              <a:p>
                <a:r>
                  <a:rPr lang="ja-JP" altLang="en-US">
                    <a:noFill/>
                  </a:rPr>
                  <a:t> </a:t>
                </a:r>
              </a:p>
            </p:txBody>
          </p:sp>
        </mc:Fallback>
      </mc:AlternateContent>
      <p:cxnSp>
        <p:nvCxnSpPr>
          <p:cNvPr id="109" name="コネクタ: 曲線 108">
            <a:extLst>
              <a:ext uri="{FF2B5EF4-FFF2-40B4-BE49-F238E27FC236}">
                <a16:creationId xmlns:a16="http://schemas.microsoft.com/office/drawing/2014/main" id="{F2315071-0629-4DF4-8618-B09C7E8E6B19}"/>
              </a:ext>
            </a:extLst>
          </p:cNvPr>
          <p:cNvCxnSpPr>
            <a:cxnSpLocks/>
            <a:stCxn id="99" idx="2"/>
            <a:endCxn id="107" idx="0"/>
          </p:cNvCxnSpPr>
          <p:nvPr/>
        </p:nvCxnSpPr>
        <p:spPr>
          <a:xfrm rot="16200000" flipH="1">
            <a:off x="6481599" y="1273425"/>
            <a:ext cx="841937" cy="1574441"/>
          </a:xfrm>
          <a:prstGeom prst="curvedConnector3">
            <a:avLst>
              <a:gd name="adj1" fmla="val 273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2B2E5147-2EAC-4E74-95D3-F76C896004F9}"/>
              </a:ext>
            </a:extLst>
          </p:cNvPr>
          <p:cNvCxnSpPr>
            <a:cxnSpLocks/>
            <a:stCxn id="101" idx="2"/>
            <a:endCxn id="105" idx="0"/>
          </p:cNvCxnSpPr>
          <p:nvPr/>
        </p:nvCxnSpPr>
        <p:spPr>
          <a:xfrm rot="5400000">
            <a:off x="6081597" y="1673428"/>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曲線 110">
            <a:extLst>
              <a:ext uri="{FF2B5EF4-FFF2-40B4-BE49-F238E27FC236}">
                <a16:creationId xmlns:a16="http://schemas.microsoft.com/office/drawing/2014/main" id="{F5B8E276-11C5-4C82-962A-85AFCA9ADA18}"/>
              </a:ext>
            </a:extLst>
          </p:cNvPr>
          <p:cNvCxnSpPr>
            <a:cxnSpLocks/>
            <a:stCxn id="102" idx="2"/>
            <a:endCxn id="106" idx="0"/>
          </p:cNvCxnSpPr>
          <p:nvPr/>
        </p:nvCxnSpPr>
        <p:spPr>
          <a:xfrm rot="5400000">
            <a:off x="6868818" y="1660644"/>
            <a:ext cx="841937" cy="800005"/>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EE9B86E6-7B42-4124-85EF-C13F3DC2D7B0}"/>
              </a:ext>
            </a:extLst>
          </p:cNvPr>
          <p:cNvSpPr txBox="1"/>
          <p:nvPr/>
        </p:nvSpPr>
        <p:spPr>
          <a:xfrm>
            <a:off x="4333533" y="3554591"/>
            <a:ext cx="1766283" cy="646331"/>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r>
              <a:rPr kumimoji="1" lang="ja-JP" altLang="en-US" dirty="0"/>
              <a:t>を二回</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F9E92B1F-2E3A-4BF4-BBAB-A39FB9493BDB}"/>
                  </a:ext>
                </a:extLst>
              </p:cNvPr>
              <p:cNvSpPr txBox="1"/>
              <p:nvPr/>
            </p:nvSpPr>
            <p:spPr>
              <a:xfrm>
                <a:off x="5853665" y="360041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14" name="テキスト ボックス 113">
                <a:extLst>
                  <a:ext uri="{FF2B5EF4-FFF2-40B4-BE49-F238E27FC236}">
                    <a16:creationId xmlns:a16="http://schemas.microsoft.com/office/drawing/2014/main" id="{F9E92B1F-2E3A-4BF4-BBAB-A39FB9493BDB}"/>
                  </a:ext>
                </a:extLst>
              </p:cNvPr>
              <p:cNvSpPr txBox="1">
                <a:spLocks noRot="1" noChangeAspect="1" noMove="1" noResize="1" noEditPoints="1" noAdjustHandles="1" noChangeArrowheads="1" noChangeShapeType="1" noTextEdit="1"/>
              </p:cNvSpPr>
              <p:nvPr/>
            </p:nvSpPr>
            <p:spPr>
              <a:xfrm>
                <a:off x="5853665" y="3600417"/>
                <a:ext cx="523364"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0A0F7C80-DB00-4FC9-A848-5F26AAFE5907}"/>
                  </a:ext>
                </a:extLst>
              </p:cNvPr>
              <p:cNvSpPr txBox="1"/>
              <p:nvPr/>
            </p:nvSpPr>
            <p:spPr>
              <a:xfrm>
                <a:off x="6628101" y="360041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16" name="テキスト ボックス 115">
                <a:extLst>
                  <a:ext uri="{FF2B5EF4-FFF2-40B4-BE49-F238E27FC236}">
                    <a16:creationId xmlns:a16="http://schemas.microsoft.com/office/drawing/2014/main" id="{0A0F7C80-DB00-4FC9-A848-5F26AAFE5907}"/>
                  </a:ext>
                </a:extLst>
              </p:cNvPr>
              <p:cNvSpPr txBox="1">
                <a:spLocks noRot="1" noChangeAspect="1" noMove="1" noResize="1" noEditPoints="1" noAdjustHandles="1" noChangeArrowheads="1" noChangeShapeType="1" noTextEdit="1"/>
              </p:cNvSpPr>
              <p:nvPr/>
            </p:nvSpPr>
            <p:spPr>
              <a:xfrm>
                <a:off x="6628101" y="3600417"/>
                <a:ext cx="523364" cy="369397"/>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F29DC4CF-5043-4385-8373-6649808C1996}"/>
                  </a:ext>
                </a:extLst>
              </p:cNvPr>
              <p:cNvSpPr txBox="1"/>
              <p:nvPr/>
            </p:nvSpPr>
            <p:spPr>
              <a:xfrm>
                <a:off x="7428106" y="360041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F29DC4CF-5043-4385-8373-6649808C1996}"/>
                  </a:ext>
                </a:extLst>
              </p:cNvPr>
              <p:cNvSpPr txBox="1">
                <a:spLocks noRot="1" noChangeAspect="1" noMove="1" noResize="1" noEditPoints="1" noAdjustHandles="1" noChangeArrowheads="1" noChangeShapeType="1" noTextEdit="1"/>
              </p:cNvSpPr>
              <p:nvPr/>
            </p:nvSpPr>
            <p:spPr>
              <a:xfrm>
                <a:off x="7428106" y="3600417"/>
                <a:ext cx="523364" cy="369397"/>
              </a:xfrm>
              <a:prstGeom prst="rect">
                <a:avLst/>
              </a:prstGeom>
              <a:blipFill>
                <a:blip r:embed="rId24"/>
                <a:stretch>
                  <a:fillRect/>
                </a:stretch>
              </a:blipFill>
            </p:spPr>
            <p:txBody>
              <a:bodyPr/>
              <a:lstStyle/>
              <a:p>
                <a:r>
                  <a:rPr lang="ja-JP" altLang="en-US">
                    <a:noFill/>
                  </a:rPr>
                  <a:t> </a:t>
                </a:r>
              </a:p>
            </p:txBody>
          </p:sp>
        </mc:Fallback>
      </mc:AlternateContent>
      <p:cxnSp>
        <p:nvCxnSpPr>
          <p:cNvPr id="119" name="コネクタ: 曲線 118">
            <a:extLst>
              <a:ext uri="{FF2B5EF4-FFF2-40B4-BE49-F238E27FC236}">
                <a16:creationId xmlns:a16="http://schemas.microsoft.com/office/drawing/2014/main" id="{649BED1D-F4D7-452A-B8D7-4CC9AA9BF626}"/>
              </a:ext>
            </a:extLst>
          </p:cNvPr>
          <p:cNvCxnSpPr>
            <a:cxnSpLocks/>
            <a:stCxn id="106" idx="2"/>
            <a:endCxn id="114" idx="0"/>
          </p:cNvCxnSpPr>
          <p:nvPr/>
        </p:nvCxnSpPr>
        <p:spPr>
          <a:xfrm rot="5400000">
            <a:off x="6127863" y="2838496"/>
            <a:ext cx="749405" cy="774436"/>
          </a:xfrm>
          <a:prstGeom prst="curvedConnector3">
            <a:avLst>
              <a:gd name="adj1" fmla="val 596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曲線 119">
            <a:extLst>
              <a:ext uri="{FF2B5EF4-FFF2-40B4-BE49-F238E27FC236}">
                <a16:creationId xmlns:a16="http://schemas.microsoft.com/office/drawing/2014/main" id="{7568452D-6897-4310-9D18-E451E695FAA7}"/>
              </a:ext>
            </a:extLst>
          </p:cNvPr>
          <p:cNvCxnSpPr>
            <a:cxnSpLocks/>
            <a:stCxn id="107" idx="2"/>
            <a:endCxn id="116" idx="0"/>
          </p:cNvCxnSpPr>
          <p:nvPr/>
        </p:nvCxnSpPr>
        <p:spPr>
          <a:xfrm rot="5400000">
            <a:off x="6915084" y="2825712"/>
            <a:ext cx="749405" cy="800005"/>
          </a:xfrm>
          <a:prstGeom prst="curvedConnector3">
            <a:avLst>
              <a:gd name="adj1" fmla="val 6141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曲線 120">
            <a:extLst>
              <a:ext uri="{FF2B5EF4-FFF2-40B4-BE49-F238E27FC236}">
                <a16:creationId xmlns:a16="http://schemas.microsoft.com/office/drawing/2014/main" id="{DA4F19A8-448F-4D43-ACA3-D44529A95227}"/>
              </a:ext>
            </a:extLst>
          </p:cNvPr>
          <p:cNvCxnSpPr>
            <a:cxnSpLocks/>
            <a:stCxn id="105" idx="2"/>
            <a:endCxn id="117" idx="0"/>
          </p:cNvCxnSpPr>
          <p:nvPr/>
        </p:nvCxnSpPr>
        <p:spPr>
          <a:xfrm rot="16200000" flipH="1">
            <a:off x="6527865" y="2438493"/>
            <a:ext cx="749405" cy="1574441"/>
          </a:xfrm>
          <a:prstGeom prst="curvedConnector3">
            <a:avLst>
              <a:gd name="adj1" fmla="val 4034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31F3775F-AE60-416C-9A61-497A5A9FCA3B}"/>
                  </a:ext>
                </a:extLst>
              </p:cNvPr>
              <p:cNvSpPr txBox="1"/>
              <p:nvPr/>
            </p:nvSpPr>
            <p:spPr>
              <a:xfrm>
                <a:off x="5186710" y="2943410"/>
                <a:ext cx="880046"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r>
                        <m:rPr>
                          <m:nor/>
                        </m:rPr>
                        <a:rPr lang="ja-JP" altLang="en-US" dirty="0"/>
                        <m:t>の操作</m:t>
                      </m:r>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31F3775F-AE60-416C-9A61-497A5A9FCA3B}"/>
                  </a:ext>
                </a:extLst>
              </p:cNvPr>
              <p:cNvSpPr txBox="1">
                <a:spLocks noRot="1" noChangeAspect="1" noMove="1" noResize="1" noEditPoints="1" noAdjustHandles="1" noChangeArrowheads="1" noChangeShapeType="1" noTextEdit="1"/>
              </p:cNvSpPr>
              <p:nvPr/>
            </p:nvSpPr>
            <p:spPr>
              <a:xfrm>
                <a:off x="5186710" y="2943410"/>
                <a:ext cx="880046" cy="640303"/>
              </a:xfrm>
              <a:prstGeom prst="rect">
                <a:avLst/>
              </a:prstGeom>
              <a:blipFill>
                <a:blip r:embed="rId25"/>
                <a:stretch>
                  <a:fillRect l="-2778" b="-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DCB325B-1B9E-4D77-9955-61A24C18F63A}"/>
                  </a:ext>
                </a:extLst>
              </p:cNvPr>
              <p:cNvSpPr txBox="1"/>
              <p:nvPr/>
            </p:nvSpPr>
            <p:spPr>
              <a:xfrm>
                <a:off x="6415213" y="396981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6DCB325B-1B9E-4D77-9955-61A24C18F63A}"/>
                  </a:ext>
                </a:extLst>
              </p:cNvPr>
              <p:cNvSpPr txBox="1">
                <a:spLocks noRot="1" noChangeAspect="1" noMove="1" noResize="1" noEditPoints="1" noAdjustHandles="1" noChangeArrowheads="1" noChangeShapeType="1" noTextEdit="1"/>
              </p:cNvSpPr>
              <p:nvPr/>
            </p:nvSpPr>
            <p:spPr>
              <a:xfrm>
                <a:off x="6415213" y="3969811"/>
                <a:ext cx="974708" cy="369332"/>
              </a:xfrm>
              <a:prstGeom prst="rect">
                <a:avLst/>
              </a:prstGeom>
              <a:blipFill>
                <a:blip r:embed="rId26"/>
                <a:stretch>
                  <a:fillRect b="-16393"/>
                </a:stretch>
              </a:blipFill>
            </p:spPr>
            <p:txBody>
              <a:bodyPr/>
              <a:lstStyle/>
              <a:p>
                <a:r>
                  <a:rPr lang="ja-JP" altLang="en-US">
                    <a:noFill/>
                  </a:rPr>
                  <a:t> </a:t>
                </a:r>
              </a:p>
            </p:txBody>
          </p:sp>
        </mc:Fallback>
      </mc:AlternateContent>
      <p:sp>
        <p:nvSpPr>
          <p:cNvPr id="126" name="テキスト ボックス 125">
            <a:extLst>
              <a:ext uri="{FF2B5EF4-FFF2-40B4-BE49-F238E27FC236}">
                <a16:creationId xmlns:a16="http://schemas.microsoft.com/office/drawing/2014/main" id="{3F9C66B6-F3AB-47A7-AAA1-B655376AEA5D}"/>
              </a:ext>
            </a:extLst>
          </p:cNvPr>
          <p:cNvSpPr txBox="1"/>
          <p:nvPr/>
        </p:nvSpPr>
        <p:spPr>
          <a:xfrm>
            <a:off x="5444578" y="4348389"/>
            <a:ext cx="2915978" cy="369332"/>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r>
              <a:rPr kumimoji="1" lang="ja-JP" altLang="en-US" dirty="0"/>
              <a:t>を一回</a:t>
            </a:r>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DC8BC68F-96B9-415E-A763-1E25A553CFF5}"/>
                  </a:ext>
                </a:extLst>
              </p:cNvPr>
              <p:cNvSpPr txBox="1"/>
              <p:nvPr/>
            </p:nvSpPr>
            <p:spPr>
              <a:xfrm>
                <a:off x="2225453" y="971722"/>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127" name="テキスト ボックス 126">
                <a:extLst>
                  <a:ext uri="{FF2B5EF4-FFF2-40B4-BE49-F238E27FC236}">
                    <a16:creationId xmlns:a16="http://schemas.microsoft.com/office/drawing/2014/main" id="{DC8BC68F-96B9-415E-A763-1E25A553CFF5}"/>
                  </a:ext>
                </a:extLst>
              </p:cNvPr>
              <p:cNvSpPr txBox="1">
                <a:spLocks noRot="1" noChangeAspect="1" noMove="1" noResize="1" noEditPoints="1" noAdjustHandles="1" noChangeArrowheads="1" noChangeShapeType="1" noTextEdit="1"/>
              </p:cNvSpPr>
              <p:nvPr/>
            </p:nvSpPr>
            <p:spPr>
              <a:xfrm>
                <a:off x="2225453" y="971722"/>
                <a:ext cx="974708" cy="369332"/>
              </a:xfrm>
              <a:prstGeom prst="rect">
                <a:avLst/>
              </a:prstGeom>
              <a:blipFill>
                <a:blip r:embed="rId2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4B5B356F-3C2B-4441-9658-D69819113C1F}"/>
                  </a:ext>
                </a:extLst>
              </p:cNvPr>
              <p:cNvSpPr txBox="1"/>
              <p:nvPr/>
            </p:nvSpPr>
            <p:spPr>
              <a:xfrm>
                <a:off x="6399084" y="9716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4B5B356F-3C2B-4441-9658-D69819113C1F}"/>
                  </a:ext>
                </a:extLst>
              </p:cNvPr>
              <p:cNvSpPr txBox="1">
                <a:spLocks noRot="1" noChangeAspect="1" noMove="1" noResize="1" noEditPoints="1" noAdjustHandles="1" noChangeArrowheads="1" noChangeShapeType="1" noTextEdit="1"/>
              </p:cNvSpPr>
              <p:nvPr/>
            </p:nvSpPr>
            <p:spPr>
              <a:xfrm>
                <a:off x="6399084" y="971617"/>
                <a:ext cx="974708" cy="369332"/>
              </a:xfrm>
              <a:prstGeom prst="rect">
                <a:avLst/>
              </a:prstGeom>
              <a:blipFill>
                <a:blip r:embed="rId28"/>
                <a:stretch>
                  <a:fillRect b="-16393"/>
                </a:stretch>
              </a:blipFill>
            </p:spPr>
            <p:txBody>
              <a:bodyPr/>
              <a:lstStyle/>
              <a:p>
                <a:r>
                  <a:rPr lang="ja-JP" altLang="en-US">
                    <a:noFill/>
                  </a:rPr>
                  <a:t> </a:t>
                </a:r>
              </a:p>
            </p:txBody>
          </p:sp>
        </mc:Fallback>
      </mc:AlternateContent>
      <p:sp>
        <p:nvSpPr>
          <p:cNvPr id="44" name="矢印: 下カーブ 43">
            <a:extLst>
              <a:ext uri="{FF2B5EF4-FFF2-40B4-BE49-F238E27FC236}">
                <a16:creationId xmlns:a16="http://schemas.microsoft.com/office/drawing/2014/main" id="{2620FDE1-81EF-4413-9D61-A42E376FDFEA}"/>
              </a:ext>
            </a:extLst>
          </p:cNvPr>
          <p:cNvSpPr/>
          <p:nvPr/>
        </p:nvSpPr>
        <p:spPr>
          <a:xfrm rot="5400000">
            <a:off x="2665580" y="2406409"/>
            <a:ext cx="2635240" cy="5839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矢印: 下カーブ 128">
            <a:extLst>
              <a:ext uri="{FF2B5EF4-FFF2-40B4-BE49-F238E27FC236}">
                <a16:creationId xmlns:a16="http://schemas.microsoft.com/office/drawing/2014/main" id="{6B0F8265-A19B-46C3-B3C4-CD25781A2877}"/>
              </a:ext>
            </a:extLst>
          </p:cNvPr>
          <p:cNvSpPr/>
          <p:nvPr/>
        </p:nvSpPr>
        <p:spPr>
          <a:xfrm rot="5400000">
            <a:off x="6864593" y="2374237"/>
            <a:ext cx="2635240" cy="5839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コンテンツ プレースホルダー 1">
            <a:extLst>
              <a:ext uri="{FF2B5EF4-FFF2-40B4-BE49-F238E27FC236}">
                <a16:creationId xmlns:a16="http://schemas.microsoft.com/office/drawing/2014/main" id="{6C7DBEDB-2DBE-49C2-A7C3-41624397DD93}"/>
              </a:ext>
            </a:extLst>
          </p:cNvPr>
          <p:cNvSpPr txBox="1">
            <a:spLocks/>
          </p:cNvSpPr>
          <p:nvPr/>
        </p:nvSpPr>
        <p:spPr>
          <a:xfrm>
            <a:off x="964171" y="5653711"/>
            <a:ext cx="7207761"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交換操作の間でなされた「演算」だと捉えられる</a:t>
            </a:r>
          </a:p>
        </p:txBody>
      </p:sp>
      <p:sp>
        <p:nvSpPr>
          <p:cNvPr id="51" name="コンテンツ プレースホルダー 1">
            <a:extLst>
              <a:ext uri="{FF2B5EF4-FFF2-40B4-BE49-F238E27FC236}">
                <a16:creationId xmlns:a16="http://schemas.microsoft.com/office/drawing/2014/main" id="{70E19BBF-55D0-48FF-B267-D08E01974AEF}"/>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52" name="吹き出し: 角を丸めた四角形 51">
            <a:extLst>
              <a:ext uri="{FF2B5EF4-FFF2-40B4-BE49-F238E27FC236}">
                <a16:creationId xmlns:a16="http://schemas.microsoft.com/office/drawing/2014/main" id="{D81B089F-6F7D-4E56-9D50-643D99B7657A}"/>
              </a:ext>
            </a:extLst>
          </p:cNvPr>
          <p:cNvSpPr/>
          <p:nvPr/>
        </p:nvSpPr>
        <p:spPr>
          <a:xfrm>
            <a:off x="5688601" y="401241"/>
            <a:ext cx="3402640" cy="409645"/>
          </a:xfrm>
          <a:prstGeom prst="wedgeRoundRectCallout">
            <a:avLst>
              <a:gd name="adj1" fmla="val -26589"/>
              <a:gd name="adj2" fmla="val 967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t>同じ交換を続けるとき、二乗と呼ぶ</a:t>
            </a:r>
            <a:endParaRPr lang="en-US" altLang="ja-JP" sz="1800" dirty="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C48FA291-EA46-453A-8CE2-3D6359597095}"/>
                  </a:ext>
                </a:extLst>
              </p:cNvPr>
              <p:cNvSpPr txBox="1"/>
              <p:nvPr/>
            </p:nvSpPr>
            <p:spPr>
              <a:xfrm>
                <a:off x="1271695" y="5162921"/>
                <a:ext cx="2881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[2,1,3]</m:t>
                      </m:r>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[1,2,3]</m:t>
                      </m:r>
                    </m:oMath>
                  </m:oMathPara>
                </a14:m>
                <a:endParaRPr lang="ja-JP" altLang="en-US" dirty="0"/>
              </a:p>
            </p:txBody>
          </p:sp>
        </mc:Choice>
        <mc:Fallback xmlns="">
          <p:sp>
            <p:nvSpPr>
              <p:cNvPr id="53" name="テキスト ボックス 52">
                <a:extLst>
                  <a:ext uri="{FF2B5EF4-FFF2-40B4-BE49-F238E27FC236}">
                    <a16:creationId xmlns:a16="http://schemas.microsoft.com/office/drawing/2014/main" id="{C48FA291-EA46-453A-8CE2-3D6359597095}"/>
                  </a:ext>
                </a:extLst>
              </p:cNvPr>
              <p:cNvSpPr txBox="1">
                <a:spLocks noRot="1" noChangeAspect="1" noMove="1" noResize="1" noEditPoints="1" noAdjustHandles="1" noChangeArrowheads="1" noChangeShapeType="1" noTextEdit="1"/>
              </p:cNvSpPr>
              <p:nvPr/>
            </p:nvSpPr>
            <p:spPr>
              <a:xfrm>
                <a:off x="1271695" y="5162921"/>
                <a:ext cx="2881635" cy="369332"/>
              </a:xfrm>
              <a:prstGeom prst="rect">
                <a:avLst/>
              </a:prstGeom>
              <a:blipFill>
                <a:blip r:embed="rId29"/>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A44D787-6C3A-4830-936B-35267278EAE2}"/>
                  </a:ext>
                </a:extLst>
              </p:cNvPr>
              <p:cNvSpPr txBox="1"/>
              <p:nvPr/>
            </p:nvSpPr>
            <p:spPr>
              <a:xfrm>
                <a:off x="5461749" y="5162921"/>
                <a:ext cx="2881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3</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4A44D787-6C3A-4830-936B-35267278EAE2}"/>
                  </a:ext>
                </a:extLst>
              </p:cNvPr>
              <p:cNvSpPr txBox="1">
                <a:spLocks noRot="1" noChangeAspect="1" noMove="1" noResize="1" noEditPoints="1" noAdjustHandles="1" noChangeArrowheads="1" noChangeShapeType="1" noTextEdit="1"/>
              </p:cNvSpPr>
              <p:nvPr/>
            </p:nvSpPr>
            <p:spPr>
              <a:xfrm>
                <a:off x="5461749" y="5162921"/>
                <a:ext cx="2881635" cy="369332"/>
              </a:xfrm>
              <a:prstGeom prst="rect">
                <a:avLst/>
              </a:prstGeom>
              <a:blipFill>
                <a:blip r:embed="rId30"/>
                <a:stretch>
                  <a:fillRect b="-16393"/>
                </a:stretch>
              </a:blipFill>
            </p:spPr>
            <p:txBody>
              <a:bodyPr/>
              <a:lstStyle/>
              <a:p>
                <a:r>
                  <a:rPr lang="ja-JP" altLang="en-US">
                    <a:noFill/>
                  </a:rPr>
                  <a:t> </a:t>
                </a:r>
              </a:p>
            </p:txBody>
          </p:sp>
        </mc:Fallback>
      </mc:AlternateContent>
      <p:sp>
        <p:nvSpPr>
          <p:cNvPr id="55" name="二等辺三角形 54">
            <a:extLst>
              <a:ext uri="{FF2B5EF4-FFF2-40B4-BE49-F238E27FC236}">
                <a16:creationId xmlns:a16="http://schemas.microsoft.com/office/drawing/2014/main" id="{624B3722-EEAE-4E7F-9BCB-C1E5F4BCAD65}"/>
              </a:ext>
            </a:extLst>
          </p:cNvPr>
          <p:cNvSpPr/>
          <p:nvPr/>
        </p:nvSpPr>
        <p:spPr>
          <a:xfrm flipV="1">
            <a:off x="2397936" y="4881859"/>
            <a:ext cx="629155" cy="23273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a:extLst>
              <a:ext uri="{FF2B5EF4-FFF2-40B4-BE49-F238E27FC236}">
                <a16:creationId xmlns:a16="http://schemas.microsoft.com/office/drawing/2014/main" id="{4D1ECB22-107E-451D-9CB5-6B3BBBFF9F4E}"/>
              </a:ext>
            </a:extLst>
          </p:cNvPr>
          <p:cNvSpPr/>
          <p:nvPr/>
        </p:nvSpPr>
        <p:spPr>
          <a:xfrm flipV="1">
            <a:off x="6575206" y="4878497"/>
            <a:ext cx="629155" cy="23273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131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5452"/>
            <a:ext cx="8463160" cy="483454"/>
          </a:xfrm>
        </p:spPr>
        <p:txBody>
          <a:bodyPr/>
          <a:lstStyle/>
          <a:p>
            <a:r>
              <a:rPr lang="ja-JP" altLang="en-US" dirty="0"/>
              <a:t>最近</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a:t>
            </a:fld>
            <a:endParaRPr lang="ja-JP" altLang="en-US" dirty="0"/>
          </a:p>
        </p:txBody>
      </p:sp>
      <p:sp>
        <p:nvSpPr>
          <p:cNvPr id="5" name="コンテンツ プレースホルダー 2">
            <a:extLst>
              <a:ext uri="{FF2B5EF4-FFF2-40B4-BE49-F238E27FC236}">
                <a16:creationId xmlns:a16="http://schemas.microsoft.com/office/drawing/2014/main" id="{4193266A-BE9B-46D0-A409-D460643BCEE2}"/>
              </a:ext>
            </a:extLst>
          </p:cNvPr>
          <p:cNvSpPr>
            <a:spLocks noGrp="1"/>
          </p:cNvSpPr>
          <p:nvPr>
            <p:ph sz="quarter" idx="13"/>
          </p:nvPr>
        </p:nvSpPr>
        <p:spPr>
          <a:xfrm>
            <a:off x="0" y="852820"/>
            <a:ext cx="9143999" cy="1926681"/>
          </a:xfrm>
        </p:spPr>
        <p:txBody>
          <a:bodyPr/>
          <a:lstStyle/>
          <a:p>
            <a:r>
              <a:rPr lang="ja-JP" altLang="en-US" dirty="0"/>
              <a:t>年末～</a:t>
            </a:r>
            <a:r>
              <a:rPr lang="en-US" altLang="ja-JP" dirty="0"/>
              <a:t>2</a:t>
            </a:r>
            <a:r>
              <a:rPr lang="ja-JP" altLang="en-US" dirty="0"/>
              <a:t>月中旬まで実家に帰省して仕事してました。</a:t>
            </a:r>
            <a:endParaRPr lang="en-US" altLang="ja-JP" dirty="0"/>
          </a:p>
          <a:p>
            <a:pPr lvl="1"/>
            <a:r>
              <a:rPr lang="ja-JP" altLang="en-US" dirty="0"/>
              <a:t>約</a:t>
            </a:r>
            <a:r>
              <a:rPr lang="en-US" altLang="ja-JP" dirty="0"/>
              <a:t>1</a:t>
            </a:r>
            <a:r>
              <a:rPr lang="ja-JP" altLang="en-US" dirty="0"/>
              <a:t>か月半実家に滞在してたのは高校卒業以来初めてかも</a:t>
            </a:r>
            <a:endParaRPr lang="en-US" altLang="ja-JP" dirty="0"/>
          </a:p>
          <a:p>
            <a:r>
              <a:rPr lang="en-US" altLang="ja-JP" dirty="0"/>
              <a:t>JDLA E</a:t>
            </a:r>
            <a:r>
              <a:rPr lang="ja-JP" altLang="en-US" dirty="0"/>
              <a:t>資格試験を</a:t>
            </a:r>
            <a:r>
              <a:rPr lang="en-US" altLang="ja-JP" dirty="0"/>
              <a:t>2</a:t>
            </a:r>
            <a:r>
              <a:rPr lang="ja-JP" altLang="en-US" dirty="0"/>
              <a:t>月</a:t>
            </a:r>
            <a:r>
              <a:rPr lang="en-US" altLang="ja-JP" dirty="0"/>
              <a:t>20</a:t>
            </a:r>
            <a:r>
              <a:rPr lang="ja-JP" altLang="en-US" dirty="0"/>
              <a:t>日に受験し、合格しました。</a:t>
            </a:r>
            <a:endParaRPr lang="en-US" altLang="ja-JP" dirty="0"/>
          </a:p>
          <a:p>
            <a:pPr lvl="1"/>
            <a:r>
              <a:rPr lang="en-US" altLang="ja-JP" dirty="0"/>
              <a:t>AI</a:t>
            </a:r>
            <a:r>
              <a:rPr lang="ja-JP" altLang="en-US" dirty="0"/>
              <a:t>の資格試験</a:t>
            </a:r>
            <a:endParaRPr lang="en-US" altLang="ja-JP" dirty="0"/>
          </a:p>
        </p:txBody>
      </p:sp>
      <p:sp>
        <p:nvSpPr>
          <p:cNvPr id="7" name="コンテンツ プレースホルダー 1">
            <a:extLst>
              <a:ext uri="{FF2B5EF4-FFF2-40B4-BE49-F238E27FC236}">
                <a16:creationId xmlns:a16="http://schemas.microsoft.com/office/drawing/2014/main" id="{D88B6F04-0047-4F2F-A905-72CDBE56D859}"/>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pic>
        <p:nvPicPr>
          <p:cNvPr id="3" name="図 2">
            <a:extLst>
              <a:ext uri="{FF2B5EF4-FFF2-40B4-BE49-F238E27FC236}">
                <a16:creationId xmlns:a16="http://schemas.microsoft.com/office/drawing/2014/main" id="{DD37AFAA-6E86-444A-8595-97A262D96006}"/>
              </a:ext>
            </a:extLst>
          </p:cNvPr>
          <p:cNvPicPr>
            <a:picLocks noChangeAspect="1"/>
          </p:cNvPicPr>
          <p:nvPr/>
        </p:nvPicPr>
        <p:blipFill>
          <a:blip r:embed="rId3"/>
          <a:stretch>
            <a:fillRect/>
          </a:stretch>
        </p:blipFill>
        <p:spPr>
          <a:xfrm>
            <a:off x="3240372" y="2769801"/>
            <a:ext cx="2663254" cy="3484380"/>
          </a:xfrm>
          <a:prstGeom prst="rect">
            <a:avLst/>
          </a:prstGeom>
        </p:spPr>
      </p:pic>
    </p:spTree>
    <p:extLst>
      <p:ext uri="{BB962C8B-B14F-4D97-AF65-F5344CB8AC3E}">
        <p14:creationId xmlns:p14="http://schemas.microsoft.com/office/powerpoint/2010/main" val="104642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3"/>
            <a:ext cx="8463160" cy="483454"/>
          </a:xfrm>
        </p:spPr>
        <p:txBody>
          <a:bodyPr/>
          <a:lstStyle/>
          <a:p>
            <a:r>
              <a:rPr kumimoji="1" lang="ja-JP" altLang="en-US" dirty="0"/>
              <a:t>群の定義</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14828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i="1" dirty="0">
                    <a:latin typeface="Cambria Math" panose="02040503050406030204" pitchFamily="18" charset="0"/>
                  </a:rPr>
                  <a:t>群＝集合内で二項演算が定義されているときの</a:t>
                </a:r>
                <a:r>
                  <a:rPr lang="ja-JP" altLang="en-US" i="1" dirty="0">
                    <a:solidFill>
                      <a:srgbClr val="FF0000"/>
                    </a:solidFill>
                    <a:latin typeface="Cambria Math" panose="02040503050406030204" pitchFamily="18" charset="0"/>
                  </a:rPr>
                  <a:t>集合と演算</a:t>
                </a:r>
                <a:endParaRPr lang="en-US" altLang="ja-JP" i="1" dirty="0">
                  <a:solidFill>
                    <a:srgbClr val="FF0000"/>
                  </a:solidFill>
                  <a:latin typeface="Cambria Math" panose="02040503050406030204" pitchFamily="18" charset="0"/>
                </a:endParaRPr>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b="0" i="0"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rPr>
                      <m:t>}</m:t>
                    </m:r>
                  </m:oMath>
                </a14:m>
                <a:endParaRPr lang="en-US" altLang="ja-JP" dirty="0"/>
              </a:p>
              <a:p>
                <a:pPr lvl="1"/>
                <a:r>
                  <a:rPr lang="ja-JP" altLang="en-US" b="0" dirty="0"/>
                  <a:t>組</a:t>
                </a:r>
                <a14:m>
                  <m:oMath xmlns:m="http://schemas.openxmlformats.org/officeDocument/2006/math">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en-US" altLang="ja-JP" b="0" i="1" smtClean="0">
                        <a:latin typeface="Cambria Math" panose="02040503050406030204" pitchFamily="18" charset="0"/>
                      </a:rPr>
                      <m:t>,</m:t>
                    </m:r>
                    <m:r>
                      <m:rPr>
                        <m:nor/>
                      </m:rPr>
                      <a:rPr lang="ja-JP" altLang="en-US" dirty="0"/>
                      <m:t>★</m:t>
                    </m:r>
                    <m:r>
                      <a:rPr lang="en-US" altLang="ja-JP" b="0" i="1" smtClean="0">
                        <a:latin typeface="Cambria Math" panose="02040503050406030204" pitchFamily="18" charset="0"/>
                      </a:rPr>
                      <m:t>)</m:t>
                    </m:r>
                  </m:oMath>
                </a14:m>
                <a:r>
                  <a:rPr lang="ja-JP" altLang="en-US" dirty="0"/>
                  <a:t>は</a:t>
                </a:r>
                <a:r>
                  <a:rPr lang="en-US" altLang="ja-JP" dirty="0"/>
                  <a:t>3</a:t>
                </a:r>
                <a:r>
                  <a:rPr lang="ja-JP" altLang="en-US" dirty="0"/>
                  <a:t>次の対称</a:t>
                </a:r>
                <a:r>
                  <a:rPr lang="ja-JP" altLang="en-US" dirty="0">
                    <a:solidFill>
                      <a:srgbClr val="FF0000"/>
                    </a:solidFill>
                  </a:rPr>
                  <a:t>群</a:t>
                </a:r>
                <a:r>
                  <a:rPr lang="ja-JP" altLang="en-US" dirty="0"/>
                  <a:t>と呼ばれる</a:t>
                </a:r>
                <a:endParaRPr lang="en-US" altLang="ja-JP" dirty="0"/>
              </a:p>
              <a:p>
                <a:pPr lvl="2"/>
                <a:r>
                  <a:rPr lang="ja-JP" altLang="en-US" dirty="0"/>
                  <a:t>対称群とは、物を並び替える行為（置換）を要素とする群のこと</a:t>
                </a:r>
                <a:endParaRPr lang="en-US" altLang="ja-JP" dirty="0"/>
              </a:p>
              <a:p>
                <a:pPr lvl="2"/>
                <a:r>
                  <a:rPr lang="en-US" altLang="ja-JP" dirty="0"/>
                  <a:t>3</a:t>
                </a:r>
                <a:r>
                  <a:rPr lang="ja-JP" altLang="en-US" dirty="0"/>
                  <a:t>次とは、「</a:t>
                </a:r>
                <a:r>
                  <a:rPr lang="en-US" altLang="ja-JP" dirty="0"/>
                  <a:t>3</a:t>
                </a:r>
                <a:r>
                  <a:rPr lang="ja-JP" altLang="en-US" dirty="0"/>
                  <a:t>個の物の置換」を要素とすること</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148280"/>
              </a:xfrm>
              <a:prstGeom prst="rect">
                <a:avLst/>
              </a:prstGeom>
              <a:blipFill>
                <a:blip r:embed="rId3"/>
                <a:stretch>
                  <a:fillRect l="-1133" t="-3409" b="-4545"/>
                </a:stretch>
              </a:blipFill>
            </p:spPr>
            <p:txBody>
              <a:bodyPr/>
              <a:lstStyle/>
              <a:p>
                <a:r>
                  <a:rPr lang="ja-JP" altLang="en-US">
                    <a:noFill/>
                  </a:rPr>
                  <a:t> </a:t>
                </a:r>
              </a:p>
            </p:txBody>
          </p:sp>
        </mc:Fallback>
      </mc:AlternateContent>
      <p:sp>
        <p:nvSpPr>
          <p:cNvPr id="9" name="角丸四角形 58">
            <a:extLst>
              <a:ext uri="{FF2B5EF4-FFF2-40B4-BE49-F238E27FC236}">
                <a16:creationId xmlns:a16="http://schemas.microsoft.com/office/drawing/2014/main" id="{0C71E6CF-1218-4315-AA76-44DBA806A3B1}"/>
              </a:ext>
            </a:extLst>
          </p:cNvPr>
          <p:cNvSpPr/>
          <p:nvPr/>
        </p:nvSpPr>
        <p:spPr bwMode="auto">
          <a:xfrm>
            <a:off x="302633" y="3355654"/>
            <a:ext cx="8525287" cy="262975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CD5AC62A-8BEC-4BE1-BFF4-EC061E18A87A}"/>
              </a:ext>
            </a:extLst>
          </p:cNvPr>
          <p:cNvSpPr txBox="1"/>
          <p:nvPr/>
        </p:nvSpPr>
        <p:spPr>
          <a:xfrm>
            <a:off x="567077" y="3649928"/>
            <a:ext cx="7996397" cy="369332"/>
          </a:xfrm>
          <a:prstGeom prst="rect">
            <a:avLst/>
          </a:prstGeom>
          <a:noFill/>
        </p:spPr>
        <p:txBody>
          <a:bodyPr wrap="square" lIns="0" tIns="0" rIns="0" bIns="0" rtlCol="0">
            <a:spAutoFit/>
          </a:bodyPr>
          <a:lstStyle/>
          <a:p>
            <a:r>
              <a:rPr lang="ja-JP" altLang="en-US" sz="2400" dirty="0"/>
              <a:t>以下の公理を満たす「集合と演算の組」、「集合」を群と呼ぶ。</a:t>
            </a:r>
            <a:endParaRPr kumimoji="1" lang="ja-JP" altLang="en-US" sz="2400" dirty="0"/>
          </a:p>
        </p:txBody>
      </p:sp>
      <p:sp>
        <p:nvSpPr>
          <p:cNvPr id="12" name="テキスト ボックス 11">
            <a:extLst>
              <a:ext uri="{FF2B5EF4-FFF2-40B4-BE49-F238E27FC236}">
                <a16:creationId xmlns:a16="http://schemas.microsoft.com/office/drawing/2014/main" id="{9305FBCE-FFC2-4C5F-8F10-E9F115F5B43F}"/>
              </a:ext>
            </a:extLst>
          </p:cNvPr>
          <p:cNvSpPr txBox="1"/>
          <p:nvPr/>
        </p:nvSpPr>
        <p:spPr>
          <a:xfrm>
            <a:off x="302633" y="3068989"/>
            <a:ext cx="1387878" cy="461665"/>
          </a:xfrm>
          <a:prstGeom prst="rect">
            <a:avLst/>
          </a:prstGeom>
          <a:solidFill>
            <a:schemeClr val="bg1"/>
          </a:solidFill>
          <a:ln>
            <a:solidFill>
              <a:schemeClr val="tx1"/>
            </a:solidFill>
          </a:ln>
        </p:spPr>
        <p:txBody>
          <a:bodyPr wrap="square" rtlCol="0">
            <a:spAutoFit/>
          </a:bodyPr>
          <a:lstStyle/>
          <a:p>
            <a:pPr algn="ctr"/>
            <a:r>
              <a:rPr kumimoji="1" lang="ja-JP" altLang="en-US" sz="2400" dirty="0"/>
              <a:t>群の定義</a:t>
            </a:r>
          </a:p>
        </p:txBody>
      </p:sp>
      <p:sp>
        <p:nvSpPr>
          <p:cNvPr id="14" name="テキスト ボックス 13">
            <a:extLst>
              <a:ext uri="{FF2B5EF4-FFF2-40B4-BE49-F238E27FC236}">
                <a16:creationId xmlns:a16="http://schemas.microsoft.com/office/drawing/2014/main" id="{49236364-21A2-4BF3-BEEC-BF7BF97BCF2F}"/>
              </a:ext>
            </a:extLst>
          </p:cNvPr>
          <p:cNvSpPr txBox="1"/>
          <p:nvPr/>
        </p:nvSpPr>
        <p:spPr>
          <a:xfrm>
            <a:off x="567076" y="4214163"/>
            <a:ext cx="5801837" cy="1461939"/>
          </a:xfrm>
          <a:prstGeom prst="rect">
            <a:avLst/>
          </a:prstGeom>
          <a:noFill/>
        </p:spPr>
        <p:txBody>
          <a:bodyPr wrap="square" lIns="0" tIns="0" rIns="0" bIns="0" rtlCol="0">
            <a:spAutoFit/>
          </a:bodyPr>
          <a:lstStyle/>
          <a:p>
            <a:pPr>
              <a:spcBef>
                <a:spcPts val="600"/>
              </a:spcBef>
            </a:pPr>
            <a:r>
              <a:rPr lang="en-US" altLang="ja-JP" sz="2000" dirty="0"/>
              <a:t>G1</a:t>
            </a:r>
            <a:r>
              <a:rPr lang="ja-JP" altLang="en-US" sz="2000" dirty="0"/>
              <a:t>　演算★に関して</a:t>
            </a:r>
            <a:r>
              <a:rPr lang="ja-JP" altLang="en-US" sz="2000" u="sng" dirty="0"/>
              <a:t>閉じている</a:t>
            </a:r>
            <a:endParaRPr lang="en-US" altLang="ja-JP" sz="2000" u="sng" dirty="0"/>
          </a:p>
          <a:p>
            <a:pPr>
              <a:spcBef>
                <a:spcPts val="600"/>
              </a:spcBef>
            </a:pPr>
            <a:r>
              <a:rPr kumimoji="1" lang="en-US" altLang="ja-JP" sz="2000" dirty="0"/>
              <a:t>G2</a:t>
            </a:r>
            <a:r>
              <a:rPr lang="ja-JP" altLang="en-US" sz="2000" dirty="0"/>
              <a:t>　</a:t>
            </a:r>
            <a:r>
              <a:rPr kumimoji="1" lang="ja-JP" altLang="en-US" sz="2000" dirty="0"/>
              <a:t>任意の元に</a:t>
            </a:r>
            <a:r>
              <a:rPr lang="ja-JP" altLang="en-US" sz="2000" dirty="0"/>
              <a:t>対して、</a:t>
            </a:r>
            <a:r>
              <a:rPr lang="ja-JP" altLang="en-US" sz="2000" u="sng" dirty="0"/>
              <a:t>結合法則</a:t>
            </a:r>
            <a:r>
              <a:rPr lang="ja-JP" altLang="en-US" sz="2000" dirty="0"/>
              <a:t>が成立する</a:t>
            </a:r>
            <a:endParaRPr lang="en-US" altLang="ja-JP" sz="2000" dirty="0"/>
          </a:p>
          <a:p>
            <a:pPr>
              <a:spcBef>
                <a:spcPts val="600"/>
              </a:spcBef>
            </a:pPr>
            <a:r>
              <a:rPr kumimoji="1" lang="en-US" altLang="ja-JP" sz="2000" dirty="0"/>
              <a:t>G3</a:t>
            </a:r>
            <a:r>
              <a:rPr lang="ja-JP" altLang="en-US" sz="2000" dirty="0"/>
              <a:t>　</a:t>
            </a:r>
            <a:r>
              <a:rPr lang="ja-JP" altLang="en-US" sz="2000" u="sng" dirty="0"/>
              <a:t>単位元</a:t>
            </a:r>
            <a:r>
              <a:rPr lang="ja-JP" altLang="en-US" sz="2000" dirty="0"/>
              <a:t>が存在する</a:t>
            </a:r>
            <a:endParaRPr lang="en-US" altLang="ja-JP" sz="2000" dirty="0"/>
          </a:p>
          <a:p>
            <a:pPr>
              <a:spcBef>
                <a:spcPts val="600"/>
              </a:spcBef>
            </a:pPr>
            <a:r>
              <a:rPr kumimoji="1" lang="en-US" altLang="ja-JP" sz="2000" dirty="0"/>
              <a:t>G4</a:t>
            </a:r>
            <a:r>
              <a:rPr kumimoji="1" lang="ja-JP" altLang="en-US" sz="2000" dirty="0"/>
              <a:t>　</a:t>
            </a:r>
            <a:r>
              <a:rPr lang="ja-JP" altLang="en-US" sz="2000" dirty="0"/>
              <a:t>任意の元に対して、</a:t>
            </a:r>
            <a:r>
              <a:rPr kumimoji="1" lang="ja-JP" altLang="en-US" sz="2000" dirty="0"/>
              <a:t>その元に対する</a:t>
            </a:r>
            <a:r>
              <a:rPr kumimoji="1" lang="ja-JP" altLang="en-US" sz="2000" u="sng" dirty="0"/>
              <a:t>逆元</a:t>
            </a:r>
            <a:r>
              <a:rPr kumimoji="1" lang="ja-JP" altLang="en-US" sz="2000" dirty="0"/>
              <a:t>が存在する</a:t>
            </a:r>
          </a:p>
        </p:txBody>
      </p:sp>
      <p:sp>
        <p:nvSpPr>
          <p:cNvPr id="3" name="矢印: 右 2">
            <a:extLst>
              <a:ext uri="{FF2B5EF4-FFF2-40B4-BE49-F238E27FC236}">
                <a16:creationId xmlns:a16="http://schemas.microsoft.com/office/drawing/2014/main" id="{E5B7B721-AD2E-4A7B-ADEE-2F019CA9A5E0}"/>
              </a:ext>
            </a:extLst>
          </p:cNvPr>
          <p:cNvSpPr/>
          <p:nvPr/>
        </p:nvSpPr>
        <p:spPr>
          <a:xfrm>
            <a:off x="6542913" y="4241663"/>
            <a:ext cx="480225" cy="226440"/>
          </a:xfrm>
          <a:prstGeom prst="rightArrow">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26CEE56-ADEA-4EF7-A6FF-566A4B9E3FF1}"/>
                  </a:ext>
                </a:extLst>
              </p:cNvPr>
              <p:cNvSpPr txBox="1"/>
              <p:nvPr/>
            </p:nvSpPr>
            <p:spPr>
              <a:xfrm>
                <a:off x="7164847" y="4176868"/>
                <a:ext cx="1498560" cy="3695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演算と閉性</m:t>
                      </m:r>
                      <m:r>
                        <m:rPr>
                          <m:nor/>
                        </m:rPr>
                        <a:rPr lang="en-US" altLang="ja-JP" dirty="0"/>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F26CEE56-ADEA-4EF7-A6FF-566A4B9E3FF1}"/>
                  </a:ext>
                </a:extLst>
              </p:cNvPr>
              <p:cNvSpPr txBox="1">
                <a:spLocks noRot="1" noChangeAspect="1" noMove="1" noResize="1" noEditPoints="1" noAdjustHandles="1" noChangeArrowheads="1" noChangeShapeType="1" noTextEdit="1"/>
              </p:cNvSpPr>
              <p:nvPr/>
            </p:nvSpPr>
            <p:spPr>
              <a:xfrm>
                <a:off x="7164847" y="4176868"/>
                <a:ext cx="1498560" cy="369588"/>
              </a:xfrm>
              <a:prstGeom prst="rect">
                <a:avLst/>
              </a:prstGeom>
              <a:blipFill>
                <a:blip r:embed="rId4"/>
                <a:stretch>
                  <a:fillRect r="-407" b="-4918"/>
                </a:stretch>
              </a:blipFill>
            </p:spPr>
            <p:txBody>
              <a:bodyPr/>
              <a:lstStyle/>
              <a:p>
                <a:r>
                  <a:rPr lang="ja-JP" altLang="en-US">
                    <a:noFill/>
                  </a:rPr>
                  <a:t> </a:t>
                </a:r>
              </a:p>
            </p:txBody>
          </p:sp>
        </mc:Fallback>
      </mc:AlternateContent>
      <p:sp>
        <p:nvSpPr>
          <p:cNvPr id="15" name="矢印: 右 14">
            <a:extLst>
              <a:ext uri="{FF2B5EF4-FFF2-40B4-BE49-F238E27FC236}">
                <a16:creationId xmlns:a16="http://schemas.microsoft.com/office/drawing/2014/main" id="{4F32A6A1-C41A-40B6-BCFB-C27A46A7937B}"/>
              </a:ext>
            </a:extLst>
          </p:cNvPr>
          <p:cNvSpPr/>
          <p:nvPr/>
        </p:nvSpPr>
        <p:spPr>
          <a:xfrm>
            <a:off x="6542913" y="4633037"/>
            <a:ext cx="480225" cy="226440"/>
          </a:xfrm>
          <a:prstGeom prst="rightArrow">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5BF7947-5676-4B4F-BED9-85FA0E64D472}"/>
                  </a:ext>
                </a:extLst>
              </p:cNvPr>
              <p:cNvSpPr txBox="1"/>
              <p:nvPr/>
            </p:nvSpPr>
            <p:spPr>
              <a:xfrm>
                <a:off x="7155360" y="4568242"/>
                <a:ext cx="1498560" cy="3695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結合法則</m:t>
                      </m:r>
                      <m:r>
                        <m:rPr>
                          <m:nor/>
                        </m:rPr>
                        <a:rPr lang="en-US" altLang="ja-JP" dirty="0"/>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A5BF7947-5676-4B4F-BED9-85FA0E64D472}"/>
                  </a:ext>
                </a:extLst>
              </p:cNvPr>
              <p:cNvSpPr txBox="1">
                <a:spLocks noRot="1" noChangeAspect="1" noMove="1" noResize="1" noEditPoints="1" noAdjustHandles="1" noChangeArrowheads="1" noChangeShapeType="1" noTextEdit="1"/>
              </p:cNvSpPr>
              <p:nvPr/>
            </p:nvSpPr>
            <p:spPr>
              <a:xfrm>
                <a:off x="7155360" y="4568242"/>
                <a:ext cx="1498560" cy="369588"/>
              </a:xfrm>
              <a:prstGeom prst="rect">
                <a:avLst/>
              </a:prstGeom>
              <a:blipFill>
                <a:blip r:embed="rId5"/>
                <a:stretch>
                  <a:fillRect b="-4918"/>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1A0D0AA3-63D1-4ACD-B3A9-3B1E3FE83A6A}"/>
              </a:ext>
            </a:extLst>
          </p:cNvPr>
          <p:cNvSpPr/>
          <p:nvPr/>
        </p:nvSpPr>
        <p:spPr>
          <a:xfrm>
            <a:off x="6542913" y="5002625"/>
            <a:ext cx="480225" cy="226440"/>
          </a:xfrm>
          <a:prstGeom prst="rightArrow">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36337AA-2973-4A3F-938A-B31D64024241}"/>
                  </a:ext>
                </a:extLst>
              </p:cNvPr>
              <p:cNvSpPr txBox="1"/>
              <p:nvPr/>
            </p:nvSpPr>
            <p:spPr>
              <a:xfrm>
                <a:off x="7064912" y="4937830"/>
                <a:ext cx="1707827" cy="37221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単位元の存在</m:t>
                      </m:r>
                      <m:r>
                        <m:rPr>
                          <m:nor/>
                        </m:rPr>
                        <a:rPr lang="en-US" altLang="ja-JP" dirty="0"/>
                        <m:t>】</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636337AA-2973-4A3F-938A-B31D64024241}"/>
                  </a:ext>
                </a:extLst>
              </p:cNvPr>
              <p:cNvSpPr txBox="1">
                <a:spLocks noRot="1" noChangeAspect="1" noMove="1" noResize="1" noEditPoints="1" noAdjustHandles="1" noChangeArrowheads="1" noChangeShapeType="1" noTextEdit="1"/>
              </p:cNvSpPr>
              <p:nvPr/>
            </p:nvSpPr>
            <p:spPr>
              <a:xfrm>
                <a:off x="7064912" y="4937830"/>
                <a:ext cx="1707827" cy="372218"/>
              </a:xfrm>
              <a:prstGeom prst="rect">
                <a:avLst/>
              </a:prstGeom>
              <a:blipFill>
                <a:blip r:embed="rId6"/>
                <a:stretch>
                  <a:fillRect l="-1071" r="-3214" b="-6557"/>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099B3782-3F79-49D7-AA05-337EF5432AD6}"/>
              </a:ext>
            </a:extLst>
          </p:cNvPr>
          <p:cNvSpPr/>
          <p:nvPr/>
        </p:nvSpPr>
        <p:spPr>
          <a:xfrm>
            <a:off x="6542913" y="5402510"/>
            <a:ext cx="480225" cy="226440"/>
          </a:xfrm>
          <a:prstGeom prst="rightArrow">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5B65CDB-C7AC-44B6-80A3-C10AA31A99CE}"/>
                  </a:ext>
                </a:extLst>
              </p:cNvPr>
              <p:cNvSpPr txBox="1"/>
              <p:nvPr/>
            </p:nvSpPr>
            <p:spPr>
              <a:xfrm>
                <a:off x="7155360" y="5318588"/>
                <a:ext cx="1498560" cy="37221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逆元の存在</m:t>
                      </m:r>
                      <m:r>
                        <m:rPr>
                          <m:nor/>
                        </m:rPr>
                        <a:rPr lang="en-US" altLang="ja-JP" dirty="0"/>
                        <m:t>】</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55B65CDB-C7AC-44B6-80A3-C10AA31A99CE}"/>
                  </a:ext>
                </a:extLst>
              </p:cNvPr>
              <p:cNvSpPr txBox="1">
                <a:spLocks noRot="1" noChangeAspect="1" noMove="1" noResize="1" noEditPoints="1" noAdjustHandles="1" noChangeArrowheads="1" noChangeShapeType="1" noTextEdit="1"/>
              </p:cNvSpPr>
              <p:nvPr/>
            </p:nvSpPr>
            <p:spPr>
              <a:xfrm>
                <a:off x="7155360" y="5318588"/>
                <a:ext cx="1498560" cy="372218"/>
              </a:xfrm>
              <a:prstGeom prst="rect">
                <a:avLst/>
              </a:prstGeom>
              <a:blipFill>
                <a:blip r:embed="rId7"/>
                <a:stretch>
                  <a:fillRect l="-1220" r="-2033" b="-4839"/>
                </a:stretch>
              </a:blipFill>
            </p:spPr>
            <p:txBody>
              <a:bodyPr/>
              <a:lstStyle/>
              <a:p>
                <a:r>
                  <a:rPr lang="ja-JP" altLang="en-US">
                    <a:noFill/>
                  </a:rPr>
                  <a:t> </a:t>
                </a:r>
              </a:p>
            </p:txBody>
          </p:sp>
        </mc:Fallback>
      </mc:AlternateContent>
      <p:sp>
        <p:nvSpPr>
          <p:cNvPr id="22" name="コンテンツ プレースホルダー 1">
            <a:extLst>
              <a:ext uri="{FF2B5EF4-FFF2-40B4-BE49-F238E27FC236}">
                <a16:creationId xmlns:a16="http://schemas.microsoft.com/office/drawing/2014/main" id="{EDA44BFC-9ECB-41BA-8C19-E0E9E60D7C19}"/>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23" name="吹き出し: 角を丸めた四角形 22">
            <a:extLst>
              <a:ext uri="{FF2B5EF4-FFF2-40B4-BE49-F238E27FC236}">
                <a16:creationId xmlns:a16="http://schemas.microsoft.com/office/drawing/2014/main" id="{D060588F-13E0-4EA5-9AE4-2E42CE774AE3}"/>
              </a:ext>
            </a:extLst>
          </p:cNvPr>
          <p:cNvSpPr/>
          <p:nvPr/>
        </p:nvSpPr>
        <p:spPr>
          <a:xfrm>
            <a:off x="6086607" y="296460"/>
            <a:ext cx="1956612" cy="409645"/>
          </a:xfrm>
          <a:prstGeom prst="wedgeRoundRectCallout">
            <a:avLst>
              <a:gd name="adj1" fmla="val -26589"/>
              <a:gd name="adj2" fmla="val 967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抽象的な概念</a:t>
            </a:r>
            <a:endParaRPr lang="en-US" altLang="ja-JP" sz="1800" dirty="0"/>
          </a:p>
        </p:txBody>
      </p:sp>
    </p:spTree>
    <p:extLst>
      <p:ext uri="{BB962C8B-B14F-4D97-AF65-F5344CB8AC3E}">
        <p14:creationId xmlns:p14="http://schemas.microsoft.com/office/powerpoint/2010/main" val="401994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群の公理　</a:t>
            </a:r>
            <a:r>
              <a:rPr kumimoji="1" lang="en-US" altLang="ja-JP" dirty="0"/>
              <a:t>G1【</a:t>
            </a:r>
            <a:r>
              <a:rPr lang="ja-JP" altLang="en-US" dirty="0"/>
              <a:t>演算と閉性</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31</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64132"/>
                <a:ext cx="9144000" cy="414267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演算★を下記のように定義する。</a:t>
                </a:r>
                <a:endParaRPr lang="en-US" altLang="ja-JP" dirty="0"/>
              </a:p>
              <a:p>
                <a:pPr lvl="1"/>
                <a:r>
                  <a:rPr lang="ja-JP" altLang="en-US" dirty="0"/>
                  <a:t>あみ</a:t>
                </a:r>
                <a:r>
                  <a:rPr lang="ja-JP" altLang="en-US" dirty="0" err="1"/>
                  <a:t>だ</a:t>
                </a:r>
                <a:r>
                  <a:rPr lang="ja-JP" altLang="en-US" dirty="0"/>
                  <a:t>くじ</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oMath>
                </a14:m>
                <a:r>
                  <a:rPr lang="ja-JP" altLang="en-US" dirty="0"/>
                  <a:t>の下に、あみだくじ</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a14:m>
                <a:r>
                  <a:rPr lang="ja-JP" altLang="en-US" dirty="0"/>
                  <a:t>をつなげたものを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とする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もあみ</a:t>
                </a:r>
                <a:r>
                  <a:rPr lang="ja-JP" altLang="en-US" dirty="0" err="1"/>
                  <a:t>だ</a:t>
                </a:r>
                <a:r>
                  <a:rPr lang="ja-JP" altLang="en-US" dirty="0"/>
                  <a:t>くじとなる</a:t>
                </a:r>
                <a:endParaRPr lang="en-US" altLang="ja-JP" dirty="0"/>
              </a:p>
              <a:p>
                <a:pPr lvl="1"/>
                <a:r>
                  <a:rPr lang="ja-JP" altLang="en-US" dirty="0"/>
                  <a:t>例えば、</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ea typeface="Cambria Math" panose="02040503050406030204" pitchFamily="18" charset="0"/>
                      </a:rPr>
                      <m:t>=[2,1,3]</m:t>
                    </m:r>
                  </m:oMath>
                </a14:m>
                <a:r>
                  <a:rPr lang="ja-JP" altLang="en-US" dirty="0"/>
                  <a:t>が成り立つ。</a:t>
                </a:r>
                <a:endParaRPr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ja-JP" altLang="en-US" i="1" smtClean="0">
                        <a:latin typeface="Cambria Math" panose="02040503050406030204" pitchFamily="18" charset="0"/>
                      </a:rPr>
                      <m:t>の</m:t>
                    </m:r>
                    <m:r>
                      <a:rPr lang="ja-JP" altLang="en-US" i="1">
                        <a:latin typeface="Cambria Math" panose="02040503050406030204" pitchFamily="18" charset="0"/>
                      </a:rPr>
                      <m:t>と</m:t>
                    </m:r>
                    <m:r>
                      <a:rPr lang="ja-JP" altLang="en-US" i="1" dirty="0">
                        <a:latin typeface="Cambria Math" panose="02040503050406030204" pitchFamily="18" charset="0"/>
                      </a:rPr>
                      <m:t>き</m:t>
                    </m:r>
                  </m:oMath>
                </a14:m>
                <a:r>
                  <a:rPr lang="ja-JP" altLang="en-US" dirty="0"/>
                  <a:t>、</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となる。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が縦棒</a:t>
                </a:r>
                <a:r>
                  <a:rPr lang="en-US" altLang="ja-JP" dirty="0"/>
                  <a:t>3</a:t>
                </a:r>
                <a:r>
                  <a:rPr lang="ja-JP" altLang="en-US" dirty="0"/>
                  <a:t>本のあみ</a:t>
                </a:r>
                <a:r>
                  <a:rPr lang="ja-JP" altLang="en-US" dirty="0" err="1"/>
                  <a:t>だ</a:t>
                </a:r>
                <a:r>
                  <a:rPr lang="ja-JP" altLang="en-US" dirty="0"/>
                  <a:t>くじのとき、</a:t>
                </a:r>
                <a:endParaRPr lang="en-US" altLang="ja-JP" dirty="0"/>
              </a:p>
              <a:p>
                <a:pPr marL="457200" lvl="1" indent="0">
                  <a:buNone/>
                </a:pPr>
                <a:r>
                  <a:rPr lang="ja-JP" altLang="en-US"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も縦棒</a:t>
                </a:r>
                <a:r>
                  <a:rPr lang="en-US" altLang="ja-JP" dirty="0"/>
                  <a:t>3</a:t>
                </a:r>
                <a:r>
                  <a:rPr lang="ja-JP" altLang="en-US" dirty="0"/>
                  <a:t>本のあみ</a:t>
                </a:r>
                <a:r>
                  <a:rPr lang="ja-JP" altLang="en-US" dirty="0" err="1"/>
                  <a:t>だ</a:t>
                </a:r>
                <a:r>
                  <a:rPr lang="ja-JP" altLang="en-US" dirty="0"/>
                  <a:t>くじとなる</a:t>
                </a:r>
                <a:endParaRPr lang="en-US" altLang="ja-JP" dirty="0"/>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ja-JP" altLang="en-US" i="1">
                        <a:latin typeface="Cambria Math" panose="02040503050406030204" pitchFamily="18" charset="0"/>
                      </a:rPr>
                      <m:t>のと</m:t>
                    </m:r>
                    <m:r>
                      <a:rPr lang="ja-JP" altLang="en-US" i="1" dirty="0">
                        <a:latin typeface="Cambria Math" panose="02040503050406030204" pitchFamily="18" charset="0"/>
                      </a:rPr>
                      <m:t>き</m:t>
                    </m:r>
                  </m:oMath>
                </a14:m>
                <a:r>
                  <a:rPr lang="ja-JP" altLang="en-US" dirty="0"/>
                  <a:t>、</a:t>
                </a:r>
                <a:endParaRPr lang="en-US" altLang="ja-JP" dirty="0"/>
              </a:p>
              <a:p>
                <a:pPr marL="457200" lvl="1" indent="0">
                  <a:buNone/>
                </a:pPr>
                <a:r>
                  <a:rPr lang="ja-JP" altLang="en-US"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[2,1,3]∈</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となる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64132"/>
                <a:ext cx="9144000" cy="4142673"/>
              </a:xfrm>
              <a:prstGeom prst="rect">
                <a:avLst/>
              </a:prstGeom>
              <a:blipFill>
                <a:blip r:embed="rId3"/>
                <a:stretch>
                  <a:fillRect l="-1133" t="-1767" b="-2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D7E4E18-26DF-4040-8A27-4F6458CF9976}"/>
                  </a:ext>
                </a:extLst>
              </p:cNvPr>
              <p:cNvSpPr txBox="1"/>
              <p:nvPr/>
            </p:nvSpPr>
            <p:spPr>
              <a:xfrm>
                <a:off x="6537845"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0D7E4E18-26DF-4040-8A27-4F6458CF9976}"/>
                  </a:ext>
                </a:extLst>
              </p:cNvPr>
              <p:cNvSpPr txBox="1">
                <a:spLocks noRot="1" noChangeAspect="1" noMove="1" noResize="1" noEditPoints="1" noAdjustHandles="1" noChangeArrowheads="1" noChangeShapeType="1" noTextEdit="1"/>
              </p:cNvSpPr>
              <p:nvPr/>
            </p:nvSpPr>
            <p:spPr>
              <a:xfrm>
                <a:off x="6537845" y="29998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DC287AA-1663-4D20-BEEA-4EFF7F78C1CE}"/>
                  </a:ext>
                </a:extLst>
              </p:cNvPr>
              <p:cNvSpPr txBox="1"/>
              <p:nvPr/>
            </p:nvSpPr>
            <p:spPr>
              <a:xfrm>
                <a:off x="7312281"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DC287AA-1663-4D20-BEEA-4EFF7F78C1CE}"/>
                  </a:ext>
                </a:extLst>
              </p:cNvPr>
              <p:cNvSpPr txBox="1">
                <a:spLocks noRot="1" noChangeAspect="1" noMove="1" noResize="1" noEditPoints="1" noAdjustHandles="1" noChangeArrowheads="1" noChangeShapeType="1" noTextEdit="1"/>
              </p:cNvSpPr>
              <p:nvPr/>
            </p:nvSpPr>
            <p:spPr>
              <a:xfrm>
                <a:off x="7312281" y="29998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87FB2F-B211-4EF4-B32A-6CC107968F9A}"/>
                  </a:ext>
                </a:extLst>
              </p:cNvPr>
              <p:cNvSpPr txBox="1"/>
              <p:nvPr/>
            </p:nvSpPr>
            <p:spPr>
              <a:xfrm>
                <a:off x="8099129"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F287FB2F-B211-4EF4-B32A-6CC107968F9A}"/>
                  </a:ext>
                </a:extLst>
              </p:cNvPr>
              <p:cNvSpPr txBox="1">
                <a:spLocks noRot="1" noChangeAspect="1" noMove="1" noResize="1" noEditPoints="1" noAdjustHandles="1" noChangeArrowheads="1" noChangeShapeType="1" noTextEdit="1"/>
              </p:cNvSpPr>
              <p:nvPr/>
            </p:nvSpPr>
            <p:spPr>
              <a:xfrm>
                <a:off x="8099129" y="2999809"/>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C0272EB-147D-42AA-B0DD-DC15F1CE6EDC}"/>
                  </a:ext>
                </a:extLst>
              </p:cNvPr>
              <p:cNvSpPr txBox="1"/>
              <p:nvPr/>
            </p:nvSpPr>
            <p:spPr>
              <a:xfrm>
                <a:off x="6537845"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5C0272EB-147D-42AA-B0DD-DC15F1CE6EDC}"/>
                  </a:ext>
                </a:extLst>
              </p:cNvPr>
              <p:cNvSpPr txBox="1">
                <a:spLocks noRot="1" noChangeAspect="1" noMove="1" noResize="1" noEditPoints="1" noAdjustHandles="1" noChangeArrowheads="1" noChangeShapeType="1" noTextEdit="1"/>
              </p:cNvSpPr>
              <p:nvPr/>
            </p:nvSpPr>
            <p:spPr>
              <a:xfrm>
                <a:off x="6537845" y="4211078"/>
                <a:ext cx="523364" cy="36939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0F6849E-A10F-43CE-B0AD-E7DF234C77BE}"/>
                  </a:ext>
                </a:extLst>
              </p:cNvPr>
              <p:cNvSpPr txBox="1"/>
              <p:nvPr/>
            </p:nvSpPr>
            <p:spPr>
              <a:xfrm>
                <a:off x="7312281"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30F6849E-A10F-43CE-B0AD-E7DF234C77BE}"/>
                  </a:ext>
                </a:extLst>
              </p:cNvPr>
              <p:cNvSpPr txBox="1">
                <a:spLocks noRot="1" noChangeAspect="1" noMove="1" noResize="1" noEditPoints="1" noAdjustHandles="1" noChangeArrowheads="1" noChangeShapeType="1" noTextEdit="1"/>
              </p:cNvSpPr>
              <p:nvPr/>
            </p:nvSpPr>
            <p:spPr>
              <a:xfrm>
                <a:off x="7312281" y="4211078"/>
                <a:ext cx="523364" cy="36939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EDC75DE-B45F-4E17-B8F2-6294112479B4}"/>
                  </a:ext>
                </a:extLst>
              </p:cNvPr>
              <p:cNvSpPr txBox="1"/>
              <p:nvPr/>
            </p:nvSpPr>
            <p:spPr>
              <a:xfrm>
                <a:off x="8099129"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EDC75DE-B45F-4E17-B8F2-6294112479B4}"/>
                  </a:ext>
                </a:extLst>
              </p:cNvPr>
              <p:cNvSpPr txBox="1">
                <a:spLocks noRot="1" noChangeAspect="1" noMove="1" noResize="1" noEditPoints="1" noAdjustHandles="1" noChangeArrowheads="1" noChangeShapeType="1" noTextEdit="1"/>
              </p:cNvSpPr>
              <p:nvPr/>
            </p:nvSpPr>
            <p:spPr>
              <a:xfrm>
                <a:off x="8099129" y="4211078"/>
                <a:ext cx="523364" cy="36939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0F8829E-CEB5-4FEE-BB2D-6E85002F41F1}"/>
                  </a:ext>
                </a:extLst>
              </p:cNvPr>
              <p:cNvSpPr txBox="1"/>
              <p:nvPr/>
            </p:nvSpPr>
            <p:spPr>
              <a:xfrm>
                <a:off x="5716477" y="3605533"/>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r>
                        <m:rPr>
                          <m:nor/>
                        </m:rPr>
                        <a:rPr lang="ja-JP" altLang="en-US" dirty="0"/>
                        <m:t>の操作</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D0F8829E-CEB5-4FEE-BB2D-6E85002F41F1}"/>
                  </a:ext>
                </a:extLst>
              </p:cNvPr>
              <p:cNvSpPr txBox="1">
                <a:spLocks noRot="1" noChangeAspect="1" noMove="1" noResize="1" noEditPoints="1" noAdjustHandles="1" noChangeArrowheads="1" noChangeShapeType="1" noTextEdit="1"/>
              </p:cNvSpPr>
              <p:nvPr/>
            </p:nvSpPr>
            <p:spPr>
              <a:xfrm>
                <a:off x="5716477" y="3605533"/>
                <a:ext cx="974708" cy="640303"/>
              </a:xfrm>
              <a:prstGeom prst="rect">
                <a:avLst/>
              </a:prstGeom>
              <a:blipFill>
                <a:blip r:embed="rId10"/>
                <a:stretch>
                  <a:fillRect l="-2500" b="-2857"/>
                </a:stretch>
              </a:blipFill>
            </p:spPr>
            <p:txBody>
              <a:bodyPr/>
              <a:lstStyle/>
              <a:p>
                <a:r>
                  <a:rPr lang="ja-JP" altLang="en-US">
                    <a:noFill/>
                  </a:rPr>
                  <a:t> </a:t>
                </a:r>
              </a:p>
            </p:txBody>
          </p:sp>
        </mc:Fallback>
      </mc:AlternateContent>
      <p:cxnSp>
        <p:nvCxnSpPr>
          <p:cNvPr id="17" name="コネクタ: 曲線 16">
            <a:extLst>
              <a:ext uri="{FF2B5EF4-FFF2-40B4-BE49-F238E27FC236}">
                <a16:creationId xmlns:a16="http://schemas.microsoft.com/office/drawing/2014/main" id="{6CF44EAB-DD81-4831-B1C7-C9A1FCE270B5}"/>
              </a:ext>
            </a:extLst>
          </p:cNvPr>
          <p:cNvCxnSpPr>
            <a:stCxn id="9" idx="2"/>
            <a:endCxn id="13" idx="0"/>
          </p:cNvCxnSpPr>
          <p:nvPr/>
        </p:nvCxnSpPr>
        <p:spPr>
          <a:xfrm rot="16200000" flipH="1">
            <a:off x="6765777" y="3402891"/>
            <a:ext cx="841937" cy="774436"/>
          </a:xfrm>
          <a:prstGeom prst="curvedConnector3">
            <a:avLst>
              <a:gd name="adj1" fmla="val 546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曲線 17">
            <a:extLst>
              <a:ext uri="{FF2B5EF4-FFF2-40B4-BE49-F238E27FC236}">
                <a16:creationId xmlns:a16="http://schemas.microsoft.com/office/drawing/2014/main" id="{FF9511BE-CEBC-41E6-8494-A8FC0F3D8066}"/>
              </a:ext>
            </a:extLst>
          </p:cNvPr>
          <p:cNvCxnSpPr>
            <a:cxnSpLocks/>
            <a:stCxn id="10" idx="2"/>
            <a:endCxn id="14" idx="0"/>
          </p:cNvCxnSpPr>
          <p:nvPr/>
        </p:nvCxnSpPr>
        <p:spPr>
          <a:xfrm rot="16200000" flipH="1">
            <a:off x="7546419" y="3396685"/>
            <a:ext cx="841937" cy="78684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75D5B1A-EFC6-4919-A20F-B6ED21437997}"/>
                  </a:ext>
                </a:extLst>
              </p:cNvPr>
              <p:cNvSpPr txBox="1"/>
              <p:nvPr/>
            </p:nvSpPr>
            <p:spPr>
              <a:xfrm>
                <a:off x="6542211" y="5376203"/>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75D5B1A-EFC6-4919-A20F-B6ED21437997}"/>
                  </a:ext>
                </a:extLst>
              </p:cNvPr>
              <p:cNvSpPr txBox="1">
                <a:spLocks noRot="1" noChangeAspect="1" noMove="1" noResize="1" noEditPoints="1" noAdjustHandles="1" noChangeArrowheads="1" noChangeShapeType="1" noTextEdit="1"/>
              </p:cNvSpPr>
              <p:nvPr/>
            </p:nvSpPr>
            <p:spPr>
              <a:xfrm>
                <a:off x="6542211" y="5376203"/>
                <a:ext cx="52336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0BC1444-6094-4FE2-B350-5B39600F1D0A}"/>
                  </a:ext>
                </a:extLst>
              </p:cNvPr>
              <p:cNvSpPr txBox="1"/>
              <p:nvPr/>
            </p:nvSpPr>
            <p:spPr>
              <a:xfrm>
                <a:off x="7316647" y="5376203"/>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0BC1444-6094-4FE2-B350-5B39600F1D0A}"/>
                  </a:ext>
                </a:extLst>
              </p:cNvPr>
              <p:cNvSpPr txBox="1">
                <a:spLocks noRot="1" noChangeAspect="1" noMove="1" noResize="1" noEditPoints="1" noAdjustHandles="1" noChangeArrowheads="1" noChangeShapeType="1" noTextEdit="1"/>
              </p:cNvSpPr>
              <p:nvPr/>
            </p:nvSpPr>
            <p:spPr>
              <a:xfrm>
                <a:off x="7316647" y="5376203"/>
                <a:ext cx="523364" cy="36939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A194FD-8427-49A1-81C9-7CD46FDEBBD5}"/>
                  </a:ext>
                </a:extLst>
              </p:cNvPr>
              <p:cNvSpPr txBox="1"/>
              <p:nvPr/>
            </p:nvSpPr>
            <p:spPr>
              <a:xfrm>
                <a:off x="8103495" y="5376203"/>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CA194FD-8427-49A1-81C9-7CD46FDEBBD5}"/>
                  </a:ext>
                </a:extLst>
              </p:cNvPr>
              <p:cNvSpPr txBox="1">
                <a:spLocks noRot="1" noChangeAspect="1" noMove="1" noResize="1" noEditPoints="1" noAdjustHandles="1" noChangeArrowheads="1" noChangeShapeType="1" noTextEdit="1"/>
              </p:cNvSpPr>
              <p:nvPr/>
            </p:nvSpPr>
            <p:spPr>
              <a:xfrm>
                <a:off x="8103495" y="5376203"/>
                <a:ext cx="523364" cy="369332"/>
              </a:xfrm>
              <a:prstGeom prst="rect">
                <a:avLst/>
              </a:prstGeom>
              <a:blipFill>
                <a:blip r:embed="rId13"/>
                <a:stretch>
                  <a:fillRect/>
                </a:stretch>
              </a:blipFill>
            </p:spPr>
            <p:txBody>
              <a:bodyPr/>
              <a:lstStyle/>
              <a:p>
                <a:r>
                  <a:rPr lang="ja-JP" altLang="en-US">
                    <a:noFill/>
                  </a:rPr>
                  <a:t> </a:t>
                </a:r>
              </a:p>
            </p:txBody>
          </p:sp>
        </mc:Fallback>
      </mc:AlternateContent>
      <p:cxnSp>
        <p:nvCxnSpPr>
          <p:cNvPr id="24" name="コネクタ: 曲線 23">
            <a:extLst>
              <a:ext uri="{FF2B5EF4-FFF2-40B4-BE49-F238E27FC236}">
                <a16:creationId xmlns:a16="http://schemas.microsoft.com/office/drawing/2014/main" id="{71B7DC65-7663-43F0-A1DB-C4702CBB5AFB}"/>
              </a:ext>
            </a:extLst>
          </p:cNvPr>
          <p:cNvCxnSpPr>
            <a:cxnSpLocks/>
            <a:stCxn id="12" idx="2"/>
            <a:endCxn id="23" idx="0"/>
          </p:cNvCxnSpPr>
          <p:nvPr/>
        </p:nvCxnSpPr>
        <p:spPr>
          <a:xfrm rot="16200000" flipH="1">
            <a:off x="7184488" y="4195514"/>
            <a:ext cx="795728" cy="156565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D09E729-1695-4DAC-885D-87CF949B09B9}"/>
                  </a:ext>
                </a:extLst>
              </p:cNvPr>
              <p:cNvSpPr txBox="1"/>
              <p:nvPr/>
            </p:nvSpPr>
            <p:spPr>
              <a:xfrm>
                <a:off x="5716477" y="4689667"/>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r>
                        <m:rPr>
                          <m:nor/>
                        </m:rPr>
                        <a:rPr lang="ja-JP" altLang="en-US" dirty="0"/>
                        <m:t>の操作</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FD09E729-1695-4DAC-885D-87CF949B09B9}"/>
                  </a:ext>
                </a:extLst>
              </p:cNvPr>
              <p:cNvSpPr txBox="1">
                <a:spLocks noRot="1" noChangeAspect="1" noMove="1" noResize="1" noEditPoints="1" noAdjustHandles="1" noChangeArrowheads="1" noChangeShapeType="1" noTextEdit="1"/>
              </p:cNvSpPr>
              <p:nvPr/>
            </p:nvSpPr>
            <p:spPr>
              <a:xfrm>
                <a:off x="5716477" y="4689667"/>
                <a:ext cx="974708" cy="640303"/>
              </a:xfrm>
              <a:prstGeom prst="rect">
                <a:avLst/>
              </a:prstGeom>
              <a:blipFill>
                <a:blip r:embed="rId14"/>
                <a:stretch>
                  <a:fillRect l="-2500"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C50DBE5-B5F9-4B5C-857D-A50B9BCFA043}"/>
                  </a:ext>
                </a:extLst>
              </p:cNvPr>
              <p:cNvSpPr txBox="1"/>
              <p:nvPr/>
            </p:nvSpPr>
            <p:spPr>
              <a:xfrm>
                <a:off x="7093478" y="5699368"/>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9C50DBE5-B5F9-4B5C-857D-A50B9BCFA043}"/>
                  </a:ext>
                </a:extLst>
              </p:cNvPr>
              <p:cNvSpPr txBox="1">
                <a:spLocks noRot="1" noChangeAspect="1" noMove="1" noResize="1" noEditPoints="1" noAdjustHandles="1" noChangeArrowheads="1" noChangeShapeType="1" noTextEdit="1"/>
              </p:cNvSpPr>
              <p:nvPr/>
            </p:nvSpPr>
            <p:spPr>
              <a:xfrm>
                <a:off x="7093478" y="5699368"/>
                <a:ext cx="974708" cy="369332"/>
              </a:xfrm>
              <a:prstGeom prst="rect">
                <a:avLst/>
              </a:prstGeom>
              <a:blipFill>
                <a:blip r:embed="rId15"/>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5A8B0CB-95AE-4C79-9993-F6DC774D6C8B}"/>
                  </a:ext>
                </a:extLst>
              </p:cNvPr>
              <p:cNvSpPr txBox="1"/>
              <p:nvPr/>
            </p:nvSpPr>
            <p:spPr>
              <a:xfrm>
                <a:off x="7093477" y="2701276"/>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75A8B0CB-95AE-4C79-9993-F6DC774D6C8B}"/>
                  </a:ext>
                </a:extLst>
              </p:cNvPr>
              <p:cNvSpPr txBox="1">
                <a:spLocks noRot="1" noChangeAspect="1" noMove="1" noResize="1" noEditPoints="1" noAdjustHandles="1" noChangeArrowheads="1" noChangeShapeType="1" noTextEdit="1"/>
              </p:cNvSpPr>
              <p:nvPr/>
            </p:nvSpPr>
            <p:spPr>
              <a:xfrm>
                <a:off x="7093477" y="2701276"/>
                <a:ext cx="974708" cy="369332"/>
              </a:xfrm>
              <a:prstGeom prst="rect">
                <a:avLst/>
              </a:prstGeom>
              <a:blipFill>
                <a:blip r:embed="rId16"/>
                <a:stretch>
                  <a:fillRect b="-16393"/>
                </a:stretch>
              </a:blipFill>
            </p:spPr>
            <p:txBody>
              <a:bodyPr/>
              <a:lstStyle/>
              <a:p>
                <a:r>
                  <a:rPr lang="ja-JP" altLang="en-US">
                    <a:noFill/>
                  </a:rPr>
                  <a:t> </a:t>
                </a:r>
              </a:p>
            </p:txBody>
          </p:sp>
        </mc:Fallback>
      </mc:AlternateContent>
      <p:cxnSp>
        <p:nvCxnSpPr>
          <p:cNvPr id="31" name="コネクタ: 曲線 30">
            <a:extLst>
              <a:ext uri="{FF2B5EF4-FFF2-40B4-BE49-F238E27FC236}">
                <a16:creationId xmlns:a16="http://schemas.microsoft.com/office/drawing/2014/main" id="{8CAABEBB-D6CD-41ED-856E-CF1A1D10B18E}"/>
              </a:ext>
            </a:extLst>
          </p:cNvPr>
          <p:cNvCxnSpPr>
            <a:cxnSpLocks/>
            <a:stCxn id="11" idx="2"/>
            <a:endCxn id="12" idx="0"/>
          </p:cNvCxnSpPr>
          <p:nvPr/>
        </p:nvCxnSpPr>
        <p:spPr>
          <a:xfrm rot="5400000">
            <a:off x="7159201" y="3009467"/>
            <a:ext cx="841937" cy="1561284"/>
          </a:xfrm>
          <a:prstGeom prst="curvedConnector3">
            <a:avLst>
              <a:gd name="adj1" fmla="val 312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曲線 35">
            <a:extLst>
              <a:ext uri="{FF2B5EF4-FFF2-40B4-BE49-F238E27FC236}">
                <a16:creationId xmlns:a16="http://schemas.microsoft.com/office/drawing/2014/main" id="{ACC50A8B-2160-4B11-8DC8-8F192F13FED2}"/>
              </a:ext>
            </a:extLst>
          </p:cNvPr>
          <p:cNvCxnSpPr>
            <a:cxnSpLocks/>
            <a:stCxn id="14" idx="2"/>
            <a:endCxn id="20" idx="0"/>
          </p:cNvCxnSpPr>
          <p:nvPr/>
        </p:nvCxnSpPr>
        <p:spPr>
          <a:xfrm rot="5400000">
            <a:off x="7184488" y="4199880"/>
            <a:ext cx="795728" cy="155691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75831955-193B-4A98-B6AD-D55EFD07CAE8}"/>
              </a:ext>
            </a:extLst>
          </p:cNvPr>
          <p:cNvCxnSpPr/>
          <p:nvPr/>
        </p:nvCxnSpPr>
        <p:spPr>
          <a:xfrm>
            <a:off x="7575815" y="4527586"/>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コンテンツ プレースホルダー 1">
                <a:extLst>
                  <a:ext uri="{FF2B5EF4-FFF2-40B4-BE49-F238E27FC236}">
                    <a16:creationId xmlns:a16="http://schemas.microsoft.com/office/drawing/2014/main" id="{A1DE5EED-699F-448D-AE92-C8C1DF008FA9}"/>
                  </a:ext>
                </a:extLst>
              </p:cNvPr>
              <p:cNvSpPr txBox="1">
                <a:spLocks/>
              </p:cNvSpPr>
              <p:nvPr/>
            </p:nvSpPr>
            <p:spPr>
              <a:xfrm>
                <a:off x="304017" y="5329970"/>
                <a:ext cx="5550000"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これを</a:t>
                </a:r>
                <a14:m>
                  <m:oMath xmlns:m="http://schemas.openxmlformats.org/officeDocument/2006/math">
                    <m:sSup>
                      <m:sSupPr>
                        <m:ctrlPr>
                          <a:rPr lang="en-US" altLang="ja-JP" sz="2400" i="1">
                            <a:solidFill>
                              <a:schemeClr val="bg1"/>
                            </a:solidFill>
                            <a:latin typeface="Cambria Math" panose="02040503050406030204" pitchFamily="18" charset="0"/>
                          </a:rPr>
                        </m:ctrlPr>
                      </m:sSupPr>
                      <m:e>
                        <m:r>
                          <a:rPr lang="en-US" altLang="ja-JP" sz="2400" i="1">
                            <a:solidFill>
                              <a:schemeClr val="bg1"/>
                            </a:solidFill>
                            <a:latin typeface="Cambria Math" panose="02040503050406030204" pitchFamily="18" charset="0"/>
                          </a:rPr>
                          <m:t>𝑆</m:t>
                        </m:r>
                      </m:e>
                      <m:sup>
                        <m:r>
                          <a:rPr lang="en-US" altLang="ja-JP" sz="2400" i="1">
                            <a:solidFill>
                              <a:schemeClr val="bg1"/>
                            </a:solidFill>
                            <a:latin typeface="Cambria Math" panose="02040503050406030204" pitchFamily="18" charset="0"/>
                          </a:rPr>
                          <m:t>3</m:t>
                        </m:r>
                      </m:sup>
                    </m:sSup>
                  </m:oMath>
                </a14:m>
                <a:r>
                  <a:rPr lang="ja-JP" altLang="en-US" sz="2400" dirty="0">
                    <a:solidFill>
                      <a:schemeClr val="bg1"/>
                    </a:solidFill>
                  </a:rPr>
                  <a:t>は演算★に関して閉じているという</a:t>
                </a:r>
                <a:endParaRPr lang="ja-JP" altLang="en-US" sz="2400" b="1" dirty="0">
                  <a:solidFill>
                    <a:schemeClr val="bg1"/>
                  </a:solidFill>
                </a:endParaRPr>
              </a:p>
            </p:txBody>
          </p:sp>
        </mc:Choice>
        <mc:Fallback xmlns="">
          <p:sp>
            <p:nvSpPr>
              <p:cNvPr id="41" name="コンテンツ プレースホルダー 1">
                <a:extLst>
                  <a:ext uri="{FF2B5EF4-FFF2-40B4-BE49-F238E27FC236}">
                    <a16:creationId xmlns:a16="http://schemas.microsoft.com/office/drawing/2014/main" id="{A1DE5EED-699F-448D-AE92-C8C1DF008FA9}"/>
                  </a:ext>
                </a:extLst>
              </p:cNvPr>
              <p:cNvSpPr txBox="1">
                <a:spLocks noRot="1" noChangeAspect="1" noMove="1" noResize="1" noEditPoints="1" noAdjustHandles="1" noChangeArrowheads="1" noChangeShapeType="1" noTextEdit="1"/>
              </p:cNvSpPr>
              <p:nvPr/>
            </p:nvSpPr>
            <p:spPr>
              <a:xfrm>
                <a:off x="304017" y="5329970"/>
                <a:ext cx="5550000" cy="501255"/>
              </a:xfrm>
              <a:prstGeom prst="rect">
                <a:avLst/>
              </a:prstGeom>
              <a:blipFill>
                <a:blip r:embed="rId17"/>
                <a:stretch>
                  <a:fillRect t="-8235" b="-16471"/>
                </a:stretch>
              </a:blipFill>
              <a:ln>
                <a:solidFill>
                  <a:schemeClr val="accent1">
                    <a:lumMod val="75000"/>
                  </a:schemeClr>
                </a:solidFill>
              </a:ln>
            </p:spPr>
            <p:txBody>
              <a:bodyPr/>
              <a:lstStyle/>
              <a:p>
                <a:r>
                  <a:rPr lang="ja-JP" altLang="en-US">
                    <a:noFill/>
                  </a:rPr>
                  <a:t> </a:t>
                </a:r>
              </a:p>
            </p:txBody>
          </p:sp>
        </mc:Fallback>
      </mc:AlternateContent>
      <p:sp>
        <p:nvSpPr>
          <p:cNvPr id="26" name="コンテンツ プレースホルダー 1">
            <a:extLst>
              <a:ext uri="{FF2B5EF4-FFF2-40B4-BE49-F238E27FC236}">
                <a16:creationId xmlns:a16="http://schemas.microsoft.com/office/drawing/2014/main" id="{A6C9A840-E8E4-4341-B185-4D3341BB45A3}"/>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369279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2"/>
            <a:ext cx="8463160" cy="483454"/>
          </a:xfrm>
        </p:spPr>
        <p:txBody>
          <a:bodyPr/>
          <a:lstStyle/>
          <a:p>
            <a:r>
              <a:rPr kumimoji="1" lang="ja-JP" altLang="en-US" dirty="0"/>
              <a:t>群の公理　</a:t>
            </a:r>
            <a:r>
              <a:rPr kumimoji="1" lang="en-US" altLang="ja-JP" dirty="0"/>
              <a:t>G2【</a:t>
            </a:r>
            <a:r>
              <a:rPr lang="ja-JP" altLang="en-US" dirty="0"/>
              <a:t>結合法則</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32</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92107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d>
                      <m:dPr>
                        <m:ctrlPr>
                          <a:rPr lang="en-US" altLang="ja-JP" b="0" i="1" smtClean="0">
                            <a:latin typeface="Cambria Math" panose="02040503050406030204" pitchFamily="18" charset="0"/>
                            <a:ea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e>
                    </m:d>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endParaRPr lang="en-US" altLang="ja-JP" dirty="0"/>
              </a:p>
              <a:p>
                <a:pPr lvl="1"/>
                <a:r>
                  <a:rPr lang="ja-JP" altLang="en-US" dirty="0"/>
                  <a:t>左辺：</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もあみ</a:t>
                </a:r>
                <a:r>
                  <a:rPr lang="ja-JP" altLang="en-US" dirty="0" err="1"/>
                  <a:t>だ</a:t>
                </a:r>
                <a:r>
                  <a:rPr lang="ja-JP" altLang="en-US" dirty="0"/>
                  <a:t>くじ。それに</a:t>
                </a:r>
                <a14:m>
                  <m:oMath xmlns:m="http://schemas.openxmlformats.org/officeDocument/2006/math">
                    <m:r>
                      <a:rPr lang="en-US" altLang="ja-JP" i="1">
                        <a:latin typeface="Cambria Math" panose="02040503050406030204" pitchFamily="18" charset="0"/>
                        <a:ea typeface="Cambria Math" panose="02040503050406030204" pitchFamily="18" charset="0"/>
                      </a:rPr>
                      <m:t>𝑧</m:t>
                    </m:r>
                  </m:oMath>
                </a14:m>
                <a:r>
                  <a:rPr lang="ja-JP" altLang="en-US" dirty="0"/>
                  <a:t>を繋いだものが</a:t>
                </a:r>
                <a14:m>
                  <m:oMath xmlns:m="http://schemas.openxmlformats.org/officeDocument/2006/math">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e>
                    </m:d>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oMath>
                </a14:m>
                <a:endParaRPr lang="en-US" altLang="ja-JP" dirty="0"/>
              </a:p>
              <a:p>
                <a:pPr lvl="1"/>
                <a:r>
                  <a:rPr lang="ja-JP" altLang="en-US" dirty="0"/>
                  <a:t>右辺：あみ</a:t>
                </a:r>
                <a:r>
                  <a:rPr lang="ja-JP" altLang="en-US" dirty="0" err="1"/>
                  <a:t>だ</a:t>
                </a:r>
                <a:r>
                  <a:rPr lang="ja-JP" altLang="en-US" dirty="0"/>
                  <a:t>くじ</a:t>
                </a:r>
                <a14:m>
                  <m:oMath xmlns:m="http://schemas.openxmlformats.org/officeDocument/2006/math">
                    <m:r>
                      <a:rPr lang="en-US" altLang="ja-JP" i="1">
                        <a:latin typeface="Cambria Math" panose="02040503050406030204" pitchFamily="18" charset="0"/>
                        <a:ea typeface="Cambria Math" panose="02040503050406030204" pitchFamily="18" charset="0"/>
                      </a:rPr>
                      <m:t>𝑥</m:t>
                    </m:r>
                  </m:oMath>
                </a14:m>
                <a:r>
                  <a:rPr lang="ja-JP" altLang="en-US" dirty="0"/>
                  <a:t>の下に、</a:t>
                </a:r>
                <a14:m>
                  <m:oMath xmlns:m="http://schemas.openxmlformats.org/officeDocument/2006/math">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oMath>
                </a14:m>
                <a:r>
                  <a:rPr lang="ja-JP" altLang="en-US" dirty="0"/>
                  <a:t>を繋いだものが</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oMath>
                </a14:m>
                <a:endParaRPr lang="en-US" altLang="ja-JP" dirty="0"/>
              </a:p>
              <a:p>
                <a:endParaRPr lang="en-US" altLang="ja-JP" dirty="0"/>
              </a:p>
              <a:p>
                <a:endParaRPr lang="en-US" altLang="ja-JP" dirty="0"/>
              </a:p>
              <a:p>
                <a:endParaRPr lang="en-US" altLang="ja-JP" dirty="0"/>
              </a:p>
              <a:p>
                <a:r>
                  <a:rPr lang="ja-JP" altLang="en-US" dirty="0"/>
                  <a:t>ただし、交換法則は成立しない。</a:t>
                </a:r>
                <a:endParaRPr lang="en-US" altLang="ja-JP" dirty="0"/>
              </a:p>
              <a:p>
                <a:pPr marL="457200" lvl="1" indent="0">
                  <a:buNone/>
                </a:pP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921073"/>
              </a:xfrm>
              <a:prstGeom prst="rect">
                <a:avLst/>
              </a:prstGeom>
              <a:blipFill>
                <a:blip r:embed="rId3"/>
                <a:stretch>
                  <a:fillRect l="-1133"/>
                </a:stretch>
              </a:blipFill>
            </p:spPr>
            <p:txBody>
              <a:bodyPr/>
              <a:lstStyle/>
              <a:p>
                <a:r>
                  <a:rPr lang="ja-JP" altLang="en-US">
                    <a:noFill/>
                  </a:rPr>
                  <a:t> </a:t>
                </a:r>
              </a:p>
            </p:txBody>
          </p:sp>
        </mc:Fallback>
      </mc:AlternateContent>
      <p:sp>
        <p:nvSpPr>
          <p:cNvPr id="41" name="コンテンツ プレースホルダー 1">
            <a:extLst>
              <a:ext uri="{FF2B5EF4-FFF2-40B4-BE49-F238E27FC236}">
                <a16:creationId xmlns:a16="http://schemas.microsoft.com/office/drawing/2014/main" id="{A1DE5EED-699F-448D-AE92-C8C1DF008FA9}"/>
              </a:ext>
            </a:extLst>
          </p:cNvPr>
          <p:cNvSpPr txBox="1">
            <a:spLocks/>
          </p:cNvSpPr>
          <p:nvPr/>
        </p:nvSpPr>
        <p:spPr>
          <a:xfrm>
            <a:off x="760078" y="5328200"/>
            <a:ext cx="7568197"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式の中で計算する順番は関係ない（ただし交換はできない）</a:t>
            </a:r>
            <a:endParaRPr lang="ja-JP" altLang="en-US" sz="2400" b="1" dirty="0">
              <a:solidFill>
                <a:schemeClr val="bg1"/>
              </a:solidFill>
            </a:endParaRPr>
          </a:p>
        </p:txBody>
      </p:sp>
      <p:sp>
        <p:nvSpPr>
          <p:cNvPr id="7" name="コンテンツ プレースホルダー 1">
            <a:extLst>
              <a:ext uri="{FF2B5EF4-FFF2-40B4-BE49-F238E27FC236}">
                <a16:creationId xmlns:a16="http://schemas.microsoft.com/office/drawing/2014/main" id="{991E4185-29DC-4030-834F-47888FAEAD3A}"/>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0B982B6-3741-43E2-97C7-FFAB0506F53C}"/>
                  </a:ext>
                </a:extLst>
              </p:cNvPr>
              <p:cNvSpPr txBox="1"/>
              <p:nvPr/>
            </p:nvSpPr>
            <p:spPr>
              <a:xfrm>
                <a:off x="1352914" y="4259944"/>
                <a:ext cx="6382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2,1,3</m:t>
                          </m:r>
                        </m:e>
                      </m:d>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2,1,3</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oMath>
                  </m:oMathPara>
                </a14:m>
                <a:endParaRPr kumimoji="1" lang="en-US" altLang="ja-JP" sz="2400" dirty="0"/>
              </a:p>
              <a:p>
                <a:pPr/>
                <a14:m>
                  <m:oMathPara xmlns:m="http://schemas.openxmlformats.org/officeDocument/2006/math">
                    <m:oMathParaPr>
                      <m:jc m:val="center"/>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⇔[3,2,1]</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oMath>
                  </m:oMathPara>
                </a14:m>
                <a:endParaRPr lang="en-US" altLang="ja-JP" sz="2400" dirty="0"/>
              </a:p>
            </p:txBody>
          </p:sp>
        </mc:Choice>
        <mc:Fallback xmlns="">
          <p:sp>
            <p:nvSpPr>
              <p:cNvPr id="9" name="テキスト ボックス 8">
                <a:extLst>
                  <a:ext uri="{FF2B5EF4-FFF2-40B4-BE49-F238E27FC236}">
                    <a16:creationId xmlns:a16="http://schemas.microsoft.com/office/drawing/2014/main" id="{10B982B6-3741-43E2-97C7-FFAB0506F53C}"/>
                  </a:ext>
                </a:extLst>
              </p:cNvPr>
              <p:cNvSpPr txBox="1">
                <a:spLocks noRot="1" noChangeAspect="1" noMove="1" noResize="1" noEditPoints="1" noAdjustHandles="1" noChangeArrowheads="1" noChangeShapeType="1" noTextEdit="1"/>
              </p:cNvSpPr>
              <p:nvPr/>
            </p:nvSpPr>
            <p:spPr>
              <a:xfrm>
                <a:off x="1352914" y="4259944"/>
                <a:ext cx="6382524" cy="830997"/>
              </a:xfrm>
              <a:prstGeom prst="rect">
                <a:avLst/>
              </a:prstGeom>
              <a:blipFill>
                <a:blip r:embed="rId4"/>
                <a:stretch>
                  <a:fillRect b="-110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A727BD8-7B2A-4F5C-889D-A0F3C3CF63F7}"/>
                  </a:ext>
                </a:extLst>
              </p:cNvPr>
              <p:cNvSpPr txBox="1"/>
              <p:nvPr/>
            </p:nvSpPr>
            <p:spPr>
              <a:xfrm>
                <a:off x="646971" y="2395694"/>
                <a:ext cx="7794410" cy="120032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ctrlPr>
                            <a:rPr lang="en-US" altLang="ja-JP" sz="2400" i="1" smtClean="0">
                              <a:latin typeface="Cambria Math" panose="02040503050406030204" pitchFamily="18" charset="0"/>
                              <a:ea typeface="Cambria Math" panose="02040503050406030204" pitchFamily="18" charset="0"/>
                            </a:rPr>
                          </m:ctrlPr>
                        </m:d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3,1,2</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3,2,1</m:t>
                              </m:r>
                            </m:e>
                          </m:d>
                        </m:e>
                      </m:d>
                      <m:r>
                        <a:rPr lang="ja-JP" altLang="en-US"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[2,1,3]=</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3,1,2</m:t>
                          </m:r>
                        </m:e>
                      </m:d>
                      <m:r>
                        <a:rPr lang="ja-JP" altLang="en-US" sz="2400" i="1">
                          <a:latin typeface="Cambria Math" panose="02040503050406030204" pitchFamily="18" charset="0"/>
                          <a:ea typeface="Cambria Math" panose="02040503050406030204" pitchFamily="18" charset="0"/>
                        </a:rPr>
                        <m:t>★</m:t>
                      </m:r>
                      <m:d>
                        <m:dPr>
                          <m:ctrlPr>
                            <a:rPr lang="en-US" altLang="ja-JP" sz="2400" i="1">
                              <a:latin typeface="Cambria Math" panose="02040503050406030204" pitchFamily="18" charset="0"/>
                              <a:ea typeface="Cambria Math" panose="02040503050406030204" pitchFamily="18" charset="0"/>
                            </a:rPr>
                          </m:ctrlPr>
                        </m:d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3,2,1</m:t>
                              </m:r>
                            </m:e>
                          </m:d>
                          <m:r>
                            <a:rPr lang="ja-JP" altLang="en-US"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[2,1,3]</m:t>
                          </m:r>
                        </m:e>
                      </m:d>
                    </m:oMath>
                  </m:oMathPara>
                </a14:m>
                <a:endParaRPr lang="en-US" altLang="ja-JP" sz="2400" dirty="0"/>
              </a:p>
              <a:p>
                <a:r>
                  <a:rPr lang="en-US" altLang="ja-JP" sz="2400" dirty="0"/>
                  <a:t>(</a:t>
                </a:r>
                <a:r>
                  <a:rPr lang="ja-JP" altLang="en-US" sz="2400" dirty="0"/>
                  <a:t>左辺</a:t>
                </a:r>
                <a:r>
                  <a:rPr lang="en-US" altLang="ja-JP" sz="2400" dirty="0"/>
                  <a:t>)</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2,1,3</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2,1,3</m:t>
                        </m:r>
                      </m:e>
                    </m:d>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,3</m:t>
                        </m:r>
                      </m:e>
                    </m:d>
                  </m:oMath>
                </a14:m>
                <a:endParaRPr lang="en-US" altLang="ja-JP" sz="2400" dirty="0"/>
              </a:p>
              <a:p>
                <a:r>
                  <a:rPr lang="en-US" altLang="ja-JP" sz="2400" dirty="0"/>
                  <a:t>(</a:t>
                </a:r>
                <a:r>
                  <a:rPr lang="ja-JP" altLang="en-US" sz="2400" dirty="0"/>
                  <a:t>右辺</a:t>
                </a:r>
                <a:r>
                  <a:rPr lang="en-US" altLang="ja-JP" sz="2400" dirty="0"/>
                  <a:t>)</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e>
                    </m:d>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3</m:t>
                        </m:r>
                      </m:e>
                    </m:d>
                  </m:oMath>
                </a14:m>
                <a:endParaRPr lang="en-US" altLang="ja-JP" sz="2400" dirty="0"/>
              </a:p>
            </p:txBody>
          </p:sp>
        </mc:Choice>
        <mc:Fallback xmlns="">
          <p:sp>
            <p:nvSpPr>
              <p:cNvPr id="10" name="テキスト ボックス 9">
                <a:extLst>
                  <a:ext uri="{FF2B5EF4-FFF2-40B4-BE49-F238E27FC236}">
                    <a16:creationId xmlns:a16="http://schemas.microsoft.com/office/drawing/2014/main" id="{FA727BD8-7B2A-4F5C-889D-A0F3C3CF63F7}"/>
                  </a:ext>
                </a:extLst>
              </p:cNvPr>
              <p:cNvSpPr txBox="1">
                <a:spLocks noRot="1" noChangeAspect="1" noMove="1" noResize="1" noEditPoints="1" noAdjustHandles="1" noChangeArrowheads="1" noChangeShapeType="1" noTextEdit="1"/>
              </p:cNvSpPr>
              <p:nvPr/>
            </p:nvSpPr>
            <p:spPr>
              <a:xfrm>
                <a:off x="646971" y="2395694"/>
                <a:ext cx="7794410" cy="1200329"/>
              </a:xfrm>
              <a:prstGeom prst="rect">
                <a:avLst/>
              </a:prstGeom>
              <a:blipFill>
                <a:blip r:embed="rId5"/>
                <a:stretch>
                  <a:fillRect l="-1173" b="-11168"/>
                </a:stretch>
              </a:blipFill>
            </p:spPr>
            <p:txBody>
              <a:bodyPr/>
              <a:lstStyle/>
              <a:p>
                <a:r>
                  <a:rPr lang="ja-JP" altLang="en-US">
                    <a:noFill/>
                  </a:rPr>
                  <a:t> </a:t>
                </a:r>
              </a:p>
            </p:txBody>
          </p:sp>
        </mc:Fallback>
      </mc:AlternateContent>
      <p:sp>
        <p:nvSpPr>
          <p:cNvPr id="11" name="吹き出し: 角を丸めた四角形 10">
            <a:extLst>
              <a:ext uri="{FF2B5EF4-FFF2-40B4-BE49-F238E27FC236}">
                <a16:creationId xmlns:a16="http://schemas.microsoft.com/office/drawing/2014/main" id="{1594434F-9F82-4ECF-9206-423ADF11036E}"/>
              </a:ext>
            </a:extLst>
          </p:cNvPr>
          <p:cNvSpPr/>
          <p:nvPr/>
        </p:nvSpPr>
        <p:spPr>
          <a:xfrm>
            <a:off x="5402693" y="3596023"/>
            <a:ext cx="3402640" cy="625112"/>
          </a:xfrm>
          <a:prstGeom prst="wedgeRoundRectCallout">
            <a:avLst>
              <a:gd name="adj1" fmla="val -59422"/>
              <a:gd name="adj2" fmla="val 1361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t>交換法則が成立する群を</a:t>
            </a:r>
            <a:endParaRPr lang="en-US" altLang="ja-JP" sz="1800" dirty="0"/>
          </a:p>
          <a:p>
            <a:pPr algn="ctr"/>
            <a:r>
              <a:rPr lang="ja-JP" altLang="en-US" sz="1800" dirty="0"/>
              <a:t>「可換群（</a:t>
            </a:r>
            <a:r>
              <a:rPr lang="en-US" altLang="ja-JP" sz="1800" dirty="0"/>
              <a:t>Abelian</a:t>
            </a:r>
            <a:r>
              <a:rPr lang="ja-JP" altLang="en-US" dirty="0"/>
              <a:t>群</a:t>
            </a:r>
            <a:r>
              <a:rPr lang="ja-JP" altLang="en-US" sz="1800" dirty="0"/>
              <a:t>）」と呼ぶ</a:t>
            </a:r>
            <a:endParaRPr lang="en-US" altLang="ja-JP" sz="1800" dirty="0"/>
          </a:p>
        </p:txBody>
      </p:sp>
    </p:spTree>
    <p:extLst>
      <p:ext uri="{BB962C8B-B14F-4D97-AF65-F5344CB8AC3E}">
        <p14:creationId xmlns:p14="http://schemas.microsoft.com/office/powerpoint/2010/main" val="976796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3"/>
            <a:ext cx="8463160" cy="483454"/>
          </a:xfrm>
        </p:spPr>
        <p:txBody>
          <a:bodyPr/>
          <a:lstStyle/>
          <a:p>
            <a:r>
              <a:rPr kumimoji="1" lang="ja-JP" altLang="en-US" dirty="0"/>
              <a:t>群の公理　</a:t>
            </a:r>
            <a:r>
              <a:rPr kumimoji="1" lang="en-US" altLang="ja-JP" dirty="0"/>
              <a:t>G3【</a:t>
            </a:r>
            <a:r>
              <a:rPr lang="ja-JP" altLang="en-US" dirty="0"/>
              <a:t>単位元の存在</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33</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3100803"/>
                <a:ext cx="9144000" cy="140961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では、</a:t>
                </a:r>
                <a:r>
                  <a:rPr lang="en-US" altLang="ja-JP" dirty="0">
                    <a:ea typeface="Cambria Math" panose="02040503050406030204" pitchFamily="18" charset="0"/>
                  </a:rPr>
                  <a:t> </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oMath>
                </a14:m>
                <a:r>
                  <a:rPr lang="ja-JP" altLang="en-US" dirty="0"/>
                  <a:t>が単位元となる。</a:t>
                </a:r>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𝑎</m:t>
                    </m:r>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ja-JP" altLang="en-US"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oMath>
                </a14:m>
                <a:endParaRPr lang="en-US" altLang="ja-JP" dirty="0"/>
              </a:p>
              <a:p>
                <a:pPr lvl="1"/>
                <a:r>
                  <a:rPr lang="ja-JP" altLang="en-US" dirty="0"/>
                  <a:t>単位元は、整数の足し算でいう</a:t>
                </a:r>
                <a:r>
                  <a:rPr lang="en-US" altLang="ja-JP" dirty="0"/>
                  <a:t>0</a:t>
                </a:r>
                <a:r>
                  <a:rPr lang="ja-JP" altLang="en-US" dirty="0" err="1"/>
                  <a:t>、</a:t>
                </a:r>
                <a:r>
                  <a:rPr lang="ja-JP" altLang="en-US" dirty="0"/>
                  <a:t>有理数の掛け算でいう</a:t>
                </a:r>
                <a:r>
                  <a:rPr lang="en-US" altLang="ja-JP" dirty="0"/>
                  <a:t>1</a:t>
                </a: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3100803"/>
                <a:ext cx="9144000" cy="1409617"/>
              </a:xfrm>
              <a:prstGeom prst="rect">
                <a:avLst/>
              </a:prstGeom>
              <a:blipFill>
                <a:blip r:embed="rId3"/>
                <a:stretch>
                  <a:fillRect t="-5195" b="-9524"/>
                </a:stretch>
              </a:blipFill>
            </p:spPr>
            <p:txBody>
              <a:bodyPr/>
              <a:lstStyle/>
              <a:p>
                <a:r>
                  <a:rPr lang="ja-JP" altLang="en-US">
                    <a:noFill/>
                  </a:rPr>
                  <a:t> </a:t>
                </a:r>
              </a:p>
            </p:txBody>
          </p:sp>
        </mc:Fallback>
      </mc:AlternateContent>
      <p:sp>
        <p:nvSpPr>
          <p:cNvPr id="7" name="角丸四角形 58">
            <a:extLst>
              <a:ext uri="{FF2B5EF4-FFF2-40B4-BE49-F238E27FC236}">
                <a16:creationId xmlns:a16="http://schemas.microsoft.com/office/drawing/2014/main" id="{BA829294-D577-48AB-B0C2-61F58916D67A}"/>
              </a:ext>
            </a:extLst>
          </p:cNvPr>
          <p:cNvSpPr/>
          <p:nvPr/>
        </p:nvSpPr>
        <p:spPr bwMode="auto">
          <a:xfrm>
            <a:off x="281533" y="1115114"/>
            <a:ext cx="8525287" cy="18290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F8E8165-CCB9-4491-AB5E-9AE708AD1AE3}"/>
                  </a:ext>
                </a:extLst>
              </p:cNvPr>
              <p:cNvSpPr txBox="1"/>
              <p:nvPr/>
            </p:nvSpPr>
            <p:spPr>
              <a:xfrm>
                <a:off x="545977" y="1361263"/>
                <a:ext cx="7996397" cy="738664"/>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a14:m>
                <a:r>
                  <a:rPr lang="ja-JP" altLang="en-US" sz="2400" dirty="0"/>
                  <a:t>に対して、以下の式を満たす要素</a:t>
                </a:r>
                <a14:m>
                  <m:oMath xmlns:m="http://schemas.openxmlformats.org/officeDocument/2006/math">
                    <m:r>
                      <a:rPr lang="en-US" altLang="ja-JP" sz="2400" b="0" i="1" smtClean="0">
                        <a:latin typeface="Cambria Math" panose="02040503050406030204" pitchFamily="18" charset="0"/>
                      </a:rPr>
                      <m:t>𝑒</m:t>
                    </m:r>
                  </m:oMath>
                </a14:m>
                <a:r>
                  <a:rPr lang="ja-JP" altLang="en-US" sz="2400" dirty="0"/>
                  <a:t>を、演算★における単位元と呼ぶ 。</a:t>
                </a:r>
                <a:endParaRPr kumimoji="1" lang="ja-JP" altLang="en-US" sz="2400" dirty="0"/>
              </a:p>
            </p:txBody>
          </p:sp>
        </mc:Choice>
        <mc:Fallback xmlns="">
          <p:sp>
            <p:nvSpPr>
              <p:cNvPr id="9" name="テキスト ボックス 8">
                <a:extLst>
                  <a:ext uri="{FF2B5EF4-FFF2-40B4-BE49-F238E27FC236}">
                    <a16:creationId xmlns:a16="http://schemas.microsoft.com/office/drawing/2014/main" id="{4F8E8165-CCB9-4491-AB5E-9AE708AD1AE3}"/>
                  </a:ext>
                </a:extLst>
              </p:cNvPr>
              <p:cNvSpPr txBox="1">
                <a:spLocks noRot="1" noChangeAspect="1" noMove="1" noResize="1" noEditPoints="1" noAdjustHandles="1" noChangeArrowheads="1" noChangeShapeType="1" noTextEdit="1"/>
              </p:cNvSpPr>
              <p:nvPr/>
            </p:nvSpPr>
            <p:spPr>
              <a:xfrm>
                <a:off x="545977" y="1361263"/>
                <a:ext cx="7996397" cy="738664"/>
              </a:xfrm>
              <a:prstGeom prst="rect">
                <a:avLst/>
              </a:prstGeom>
              <a:blipFill>
                <a:blip r:embed="rId4"/>
                <a:stretch>
                  <a:fillRect l="-2365" t="-13223" r="-1831" b="-23967"/>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C4565B0-8FF9-40CF-8428-2F7AB6C1A380}"/>
              </a:ext>
            </a:extLst>
          </p:cNvPr>
          <p:cNvSpPr txBox="1"/>
          <p:nvPr/>
        </p:nvSpPr>
        <p:spPr>
          <a:xfrm>
            <a:off x="281532" y="828449"/>
            <a:ext cx="2027491" cy="461665"/>
          </a:xfrm>
          <a:prstGeom prst="rect">
            <a:avLst/>
          </a:prstGeom>
          <a:solidFill>
            <a:schemeClr val="bg1"/>
          </a:solidFill>
          <a:ln>
            <a:solidFill>
              <a:schemeClr val="tx1"/>
            </a:solidFill>
          </a:ln>
        </p:spPr>
        <p:txBody>
          <a:bodyPr wrap="square" rtlCol="0">
            <a:spAutoFit/>
          </a:bodyPr>
          <a:lstStyle/>
          <a:p>
            <a:pPr algn="ctr"/>
            <a:r>
              <a:rPr lang="ja-JP" altLang="en-US" sz="2400" dirty="0"/>
              <a:t>単位元</a:t>
            </a:r>
            <a:r>
              <a:rPr kumimoji="1" lang="ja-JP" altLang="en-US" sz="2400" dirty="0"/>
              <a:t>の定義</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F2CE320-E189-48F8-8767-2B7F46155B82}"/>
                  </a:ext>
                </a:extLst>
              </p:cNvPr>
              <p:cNvSpPr txBox="1"/>
              <p:nvPr/>
            </p:nvSpPr>
            <p:spPr>
              <a:xfrm>
                <a:off x="2860084" y="2156204"/>
                <a:ext cx="336818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𝑎</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7F2CE320-E189-48F8-8767-2B7F46155B82}"/>
                  </a:ext>
                </a:extLst>
              </p:cNvPr>
              <p:cNvSpPr txBox="1">
                <a:spLocks noRot="1" noChangeAspect="1" noMove="1" noResize="1" noEditPoints="1" noAdjustHandles="1" noChangeArrowheads="1" noChangeShapeType="1" noTextEdit="1"/>
              </p:cNvSpPr>
              <p:nvPr/>
            </p:nvSpPr>
            <p:spPr>
              <a:xfrm>
                <a:off x="2860084" y="2156204"/>
                <a:ext cx="3368182" cy="369332"/>
              </a:xfrm>
              <a:prstGeom prst="rect">
                <a:avLst/>
              </a:prstGeom>
              <a:blipFill>
                <a:blip r:embed="rId5"/>
                <a:stretch>
                  <a:fillRect b="-11667"/>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04861EE4-11C9-4F58-8C67-D3235B42A37F}"/>
              </a:ext>
            </a:extLst>
          </p:cNvPr>
          <p:cNvSpPr txBox="1"/>
          <p:nvPr/>
        </p:nvSpPr>
        <p:spPr>
          <a:xfrm>
            <a:off x="545976" y="2581813"/>
            <a:ext cx="7996397" cy="307777"/>
          </a:xfrm>
          <a:prstGeom prst="rect">
            <a:avLst/>
          </a:prstGeom>
          <a:noFill/>
        </p:spPr>
        <p:txBody>
          <a:bodyPr wrap="square" lIns="0" tIns="0" rIns="0" bIns="0" rtlCol="0">
            <a:spAutoFit/>
          </a:bodyPr>
          <a:lstStyle/>
          <a:p>
            <a:r>
              <a:rPr kumimoji="1" lang="ja-JP" altLang="en-US" sz="2000" dirty="0"/>
              <a:t>単位元との</a:t>
            </a:r>
            <a:r>
              <a:rPr lang="ja-JP" altLang="en-US" sz="2000" dirty="0"/>
              <a:t>演算★は、</a:t>
            </a:r>
            <a:r>
              <a:rPr kumimoji="1" lang="ja-JP" altLang="en-US" sz="2000" dirty="0"/>
              <a:t>交換法則が成り立ち、結果が自分自身になる</a:t>
            </a:r>
          </a:p>
        </p:txBody>
      </p:sp>
      <p:sp>
        <p:nvSpPr>
          <p:cNvPr id="13" name="コンテンツ プレースホルダー 1">
            <a:extLst>
              <a:ext uri="{FF2B5EF4-FFF2-40B4-BE49-F238E27FC236}">
                <a16:creationId xmlns:a16="http://schemas.microsoft.com/office/drawing/2014/main" id="{3F70A536-BF7F-4014-ADBB-106636472DE5}"/>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3118212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3"/>
            <a:ext cx="8463160" cy="483454"/>
          </a:xfrm>
        </p:spPr>
        <p:txBody>
          <a:bodyPr/>
          <a:lstStyle/>
          <a:p>
            <a:r>
              <a:rPr kumimoji="1" lang="ja-JP" altLang="en-US" dirty="0"/>
              <a:t>群の公理　</a:t>
            </a:r>
            <a:r>
              <a:rPr kumimoji="1" lang="en-US" altLang="ja-JP" dirty="0"/>
              <a:t>G4【</a:t>
            </a:r>
            <a:r>
              <a:rPr lang="ja-JP" altLang="en-US" dirty="0"/>
              <a:t>逆元の存在</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34</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2893233"/>
                <a:ext cx="9144000" cy="18528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逆元は元ごとに決まる。</a:t>
                </a:r>
                <a:endParaRPr lang="en-US" altLang="ja-JP" dirty="0"/>
              </a:p>
              <a:p>
                <a:pPr lvl="1"/>
                <a14:m>
                  <m:oMath xmlns:m="http://schemas.openxmlformats.org/officeDocument/2006/math">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oMath>
                </a14:m>
                <a:r>
                  <a:rPr lang="ja-JP" altLang="en-US" dirty="0"/>
                  <a:t>を満たす</a:t>
                </a:r>
                <a14:m>
                  <m:oMath xmlns:m="http://schemas.openxmlformats.org/officeDocument/2006/math">
                    <m:r>
                      <a:rPr lang="en-US" altLang="ja-JP" i="1">
                        <a:latin typeface="Cambria Math" panose="02040503050406030204" pitchFamily="18" charset="0"/>
                        <a:ea typeface="Cambria Math" panose="02040503050406030204" pitchFamily="18" charset="0"/>
                      </a:rPr>
                      <m:t>𝑏</m:t>
                    </m:r>
                  </m:oMath>
                </a14:m>
                <a:r>
                  <a:rPr lang="ja-JP" altLang="en-US" dirty="0"/>
                  <a:t>は、</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の逆元である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𝑏</m:t>
                    </m:r>
                    <m:r>
                      <a:rPr lang="en-US" altLang="ja-JP" b="0" i="0"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oMath>
                </a14:m>
                <a:r>
                  <a:rPr lang="ja-JP" altLang="en-US" dirty="0"/>
                  <a:t>である。なぜなら、</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の逆回しが</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oMath>
                </a14:m>
                <a:r>
                  <a:rPr lang="ja-JP" altLang="en-US" dirty="0"/>
                  <a:t>だから</a:t>
                </a:r>
                <a:endParaRPr lang="en-US" altLang="ja-JP" dirty="0"/>
              </a:p>
              <a:p>
                <a:pPr lvl="1"/>
                <a:r>
                  <a:rPr lang="ja-JP" altLang="en-US" dirty="0"/>
                  <a:t>逆元は、整数の足し算でいう負の数、有理数の掛け算でいう逆数</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2893233"/>
                <a:ext cx="9144000" cy="1852815"/>
              </a:xfrm>
              <a:prstGeom prst="rect">
                <a:avLst/>
              </a:prstGeom>
              <a:blipFill>
                <a:blip r:embed="rId3"/>
                <a:stretch>
                  <a:fillRect l="-1133" t="-3947" b="-6250"/>
                </a:stretch>
              </a:blipFill>
            </p:spPr>
            <p:txBody>
              <a:bodyPr/>
              <a:lstStyle/>
              <a:p>
                <a:r>
                  <a:rPr lang="ja-JP" altLang="en-US">
                    <a:noFill/>
                  </a:rPr>
                  <a:t> </a:t>
                </a:r>
              </a:p>
            </p:txBody>
          </p:sp>
        </mc:Fallback>
      </mc:AlternateContent>
      <p:sp>
        <p:nvSpPr>
          <p:cNvPr id="7" name="角丸四角形 58">
            <a:extLst>
              <a:ext uri="{FF2B5EF4-FFF2-40B4-BE49-F238E27FC236}">
                <a16:creationId xmlns:a16="http://schemas.microsoft.com/office/drawing/2014/main" id="{BA829294-D577-48AB-B0C2-61F58916D67A}"/>
              </a:ext>
            </a:extLst>
          </p:cNvPr>
          <p:cNvSpPr/>
          <p:nvPr/>
        </p:nvSpPr>
        <p:spPr bwMode="auto">
          <a:xfrm>
            <a:off x="281533" y="1115114"/>
            <a:ext cx="8525287" cy="16215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F8E8165-CCB9-4491-AB5E-9AE708AD1AE3}"/>
                  </a:ext>
                </a:extLst>
              </p:cNvPr>
              <p:cNvSpPr txBox="1"/>
              <p:nvPr/>
            </p:nvSpPr>
            <p:spPr>
              <a:xfrm>
                <a:off x="545977" y="1361263"/>
                <a:ext cx="7996397" cy="369332"/>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a14:m>
                <a:r>
                  <a:rPr lang="ja-JP" altLang="en-US" sz="2400" dirty="0"/>
                  <a:t>に対して、要素</a:t>
                </a:r>
                <a14:m>
                  <m:oMath xmlns:m="http://schemas.openxmlformats.org/officeDocument/2006/math">
                    <m:r>
                      <a:rPr lang="en-US" altLang="ja-JP" sz="2400" b="0" i="1" smtClean="0">
                        <a:latin typeface="Cambria Math" panose="02040503050406030204" pitchFamily="18" charset="0"/>
                      </a:rPr>
                      <m:t>𝑏</m:t>
                    </m:r>
                  </m:oMath>
                </a14:m>
                <a:r>
                  <a:rPr lang="ja-JP" altLang="en-US" sz="2400" dirty="0"/>
                  <a:t>が以下の式を満たすとき、</a:t>
                </a:r>
                <a:r>
                  <a:rPr lang="en-US" altLang="ja-JP" sz="2400" dirty="0"/>
                  <a:t> </a:t>
                </a:r>
                <a14:m>
                  <m:oMath xmlns:m="http://schemas.openxmlformats.org/officeDocument/2006/math">
                    <m:r>
                      <a:rPr lang="en-US" altLang="ja-JP" sz="2400" i="1">
                        <a:latin typeface="Cambria Math" panose="02040503050406030204" pitchFamily="18" charset="0"/>
                      </a:rPr>
                      <m:t>𝑏</m:t>
                    </m:r>
                  </m:oMath>
                </a14:m>
                <a:r>
                  <a:rPr lang="ja-JP" altLang="en-US" sz="2400" dirty="0" err="1"/>
                  <a:t>を</a:t>
                </a:r>
                <a14:m>
                  <m:oMath xmlns:m="http://schemas.openxmlformats.org/officeDocument/2006/math">
                    <m:r>
                      <a:rPr lang="en-US" altLang="ja-JP" sz="2400" i="1">
                        <a:latin typeface="Cambria Math" panose="02040503050406030204" pitchFamily="18" charset="0"/>
                        <a:ea typeface="Cambria Math" panose="02040503050406030204" pitchFamily="18" charset="0"/>
                      </a:rPr>
                      <m:t>𝑎</m:t>
                    </m:r>
                  </m:oMath>
                </a14:m>
                <a:r>
                  <a:rPr lang="ja-JP" altLang="en-US" sz="2400" dirty="0" err="1"/>
                  <a:t>の</a:t>
                </a:r>
                <a:r>
                  <a:rPr lang="ja-JP" altLang="en-US" sz="2400" dirty="0"/>
                  <a:t>逆元と呼ぶ 。</a:t>
                </a:r>
                <a:endParaRPr kumimoji="1" lang="ja-JP" altLang="en-US" sz="2400" dirty="0"/>
              </a:p>
            </p:txBody>
          </p:sp>
        </mc:Choice>
        <mc:Fallback xmlns="">
          <p:sp>
            <p:nvSpPr>
              <p:cNvPr id="9" name="テキスト ボックス 8">
                <a:extLst>
                  <a:ext uri="{FF2B5EF4-FFF2-40B4-BE49-F238E27FC236}">
                    <a16:creationId xmlns:a16="http://schemas.microsoft.com/office/drawing/2014/main" id="{4F8E8165-CCB9-4491-AB5E-9AE708AD1AE3}"/>
                  </a:ext>
                </a:extLst>
              </p:cNvPr>
              <p:cNvSpPr txBox="1">
                <a:spLocks noRot="1" noChangeAspect="1" noMove="1" noResize="1" noEditPoints="1" noAdjustHandles="1" noChangeArrowheads="1" noChangeShapeType="1" noTextEdit="1"/>
              </p:cNvSpPr>
              <p:nvPr/>
            </p:nvSpPr>
            <p:spPr>
              <a:xfrm>
                <a:off x="545977" y="1361263"/>
                <a:ext cx="7996397" cy="369332"/>
              </a:xfrm>
              <a:prstGeom prst="rect">
                <a:avLst/>
              </a:prstGeom>
              <a:blipFill>
                <a:blip r:embed="rId4"/>
                <a:stretch>
                  <a:fillRect l="-1220" t="-26230" r="-2212" b="-4754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C4565B0-8FF9-40CF-8428-2F7AB6C1A380}"/>
              </a:ext>
            </a:extLst>
          </p:cNvPr>
          <p:cNvSpPr txBox="1"/>
          <p:nvPr/>
        </p:nvSpPr>
        <p:spPr>
          <a:xfrm>
            <a:off x="281532" y="828449"/>
            <a:ext cx="2027491" cy="461665"/>
          </a:xfrm>
          <a:prstGeom prst="rect">
            <a:avLst/>
          </a:prstGeom>
          <a:solidFill>
            <a:schemeClr val="bg1"/>
          </a:solidFill>
          <a:ln>
            <a:solidFill>
              <a:schemeClr val="tx1"/>
            </a:solidFill>
          </a:ln>
        </p:spPr>
        <p:txBody>
          <a:bodyPr wrap="square" rtlCol="0">
            <a:spAutoFit/>
          </a:bodyPr>
          <a:lstStyle/>
          <a:p>
            <a:pPr algn="ctr"/>
            <a:r>
              <a:rPr lang="ja-JP" altLang="en-US" sz="2400" dirty="0"/>
              <a:t>逆元</a:t>
            </a:r>
            <a:r>
              <a:rPr kumimoji="1" lang="ja-JP" altLang="en-US" sz="2400" dirty="0"/>
              <a:t>の定義</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F2CE320-E189-48F8-8767-2B7F46155B82}"/>
                  </a:ext>
                </a:extLst>
              </p:cNvPr>
              <p:cNvSpPr txBox="1"/>
              <p:nvPr/>
            </p:nvSpPr>
            <p:spPr>
              <a:xfrm>
                <a:off x="2860083" y="1786872"/>
                <a:ext cx="336818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𝑎</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7F2CE320-E189-48F8-8767-2B7F46155B82}"/>
                  </a:ext>
                </a:extLst>
              </p:cNvPr>
              <p:cNvSpPr txBox="1">
                <a:spLocks noRot="1" noChangeAspect="1" noMove="1" noResize="1" noEditPoints="1" noAdjustHandles="1" noChangeArrowheads="1" noChangeShapeType="1" noTextEdit="1"/>
              </p:cNvSpPr>
              <p:nvPr/>
            </p:nvSpPr>
            <p:spPr>
              <a:xfrm>
                <a:off x="2860083" y="1786872"/>
                <a:ext cx="3368182" cy="369332"/>
              </a:xfrm>
              <a:prstGeom prst="rect">
                <a:avLst/>
              </a:prstGeom>
              <a:blipFill>
                <a:blip r:embed="rId5"/>
                <a:stretch>
                  <a:fillRect b="-9836"/>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04861EE4-11C9-4F58-8C67-D3235B42A37F}"/>
              </a:ext>
            </a:extLst>
          </p:cNvPr>
          <p:cNvSpPr txBox="1"/>
          <p:nvPr/>
        </p:nvSpPr>
        <p:spPr>
          <a:xfrm>
            <a:off x="545975" y="2312815"/>
            <a:ext cx="7996397" cy="307777"/>
          </a:xfrm>
          <a:prstGeom prst="rect">
            <a:avLst/>
          </a:prstGeom>
          <a:noFill/>
        </p:spPr>
        <p:txBody>
          <a:bodyPr wrap="square" lIns="0" tIns="0" rIns="0" bIns="0" rtlCol="0">
            <a:spAutoFit/>
          </a:bodyPr>
          <a:lstStyle/>
          <a:p>
            <a:r>
              <a:rPr kumimoji="1" lang="ja-JP" altLang="en-US" sz="2000" dirty="0"/>
              <a:t>逆元との</a:t>
            </a:r>
            <a:r>
              <a:rPr lang="ja-JP" altLang="en-US" sz="2000" dirty="0"/>
              <a:t>演算★は、</a:t>
            </a:r>
            <a:r>
              <a:rPr kumimoji="1" lang="ja-JP" altLang="en-US" sz="2000" dirty="0"/>
              <a:t>交換法則が成り立ち、結果が単位元になる</a:t>
            </a:r>
          </a:p>
        </p:txBody>
      </p:sp>
      <mc:AlternateContent xmlns:mc="http://schemas.openxmlformats.org/markup-compatibility/2006" xmlns:a14="http://schemas.microsoft.com/office/drawing/2010/main">
        <mc:Choice Requires="a14">
          <p:sp>
            <p:nvSpPr>
              <p:cNvPr id="12" name="コンテンツ プレースホルダー 1">
                <a:extLst>
                  <a:ext uri="{FF2B5EF4-FFF2-40B4-BE49-F238E27FC236}">
                    <a16:creationId xmlns:a16="http://schemas.microsoft.com/office/drawing/2014/main" id="{EAB6157B-F160-4A8F-93EB-CBE4D4C1EE81}"/>
                  </a:ext>
                </a:extLst>
              </p:cNvPr>
              <p:cNvSpPr txBox="1">
                <a:spLocks/>
              </p:cNvSpPr>
              <p:nvPr/>
            </p:nvSpPr>
            <p:spPr>
              <a:xfrm>
                <a:off x="2629330" y="4943684"/>
                <a:ext cx="3539729"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0" dirty="0">
                    <a:solidFill>
                      <a:schemeClr val="bg1"/>
                    </a:solidFill>
                  </a:rPr>
                  <a:t>組</a:t>
                </a:r>
                <a14:m>
                  <m:oMath xmlns:m="http://schemas.openxmlformats.org/officeDocument/2006/math">
                    <m:r>
                      <a:rPr lang="en-US" altLang="ja-JP" sz="2400" b="0" i="1" smtClean="0">
                        <a:solidFill>
                          <a:schemeClr val="bg1"/>
                        </a:solidFill>
                        <a:latin typeface="Cambria Math" panose="02040503050406030204" pitchFamily="18" charset="0"/>
                      </a:rPr>
                      <m:t>(</m:t>
                    </m:r>
                    <m:sSup>
                      <m:sSupPr>
                        <m:ctrlPr>
                          <a:rPr lang="en-US" altLang="ja-JP" sz="2400" i="1">
                            <a:solidFill>
                              <a:schemeClr val="bg1"/>
                            </a:solidFill>
                            <a:latin typeface="Cambria Math" panose="02040503050406030204" pitchFamily="18" charset="0"/>
                          </a:rPr>
                        </m:ctrlPr>
                      </m:sSupPr>
                      <m:e>
                        <m:r>
                          <a:rPr lang="en-US" altLang="ja-JP" sz="2400" i="1">
                            <a:solidFill>
                              <a:schemeClr val="bg1"/>
                            </a:solidFill>
                            <a:latin typeface="Cambria Math" panose="02040503050406030204" pitchFamily="18" charset="0"/>
                          </a:rPr>
                          <m:t>𝑆</m:t>
                        </m:r>
                      </m:e>
                      <m:sup>
                        <m:r>
                          <a:rPr lang="en-US" altLang="ja-JP" sz="2400" i="1">
                            <a:solidFill>
                              <a:schemeClr val="bg1"/>
                            </a:solidFill>
                            <a:latin typeface="Cambria Math" panose="02040503050406030204" pitchFamily="18" charset="0"/>
                          </a:rPr>
                          <m:t>3</m:t>
                        </m:r>
                      </m:sup>
                    </m:sSup>
                    <m:r>
                      <a:rPr lang="en-US" altLang="ja-JP" sz="2400" b="0" i="1" smtClean="0">
                        <a:solidFill>
                          <a:schemeClr val="bg1"/>
                        </a:solidFill>
                        <a:latin typeface="Cambria Math" panose="02040503050406030204" pitchFamily="18" charset="0"/>
                      </a:rPr>
                      <m:t>,</m:t>
                    </m:r>
                    <m:r>
                      <a:rPr lang="ja-JP" altLang="en-US" sz="2400" i="1" smtClean="0">
                        <a:solidFill>
                          <a:schemeClr val="bg1"/>
                        </a:solidFill>
                        <a:latin typeface="Cambria Math" panose="02040503050406030204" pitchFamily="18" charset="0"/>
                        <a:ea typeface="Cambria Math" panose="02040503050406030204" pitchFamily="18" charset="0"/>
                      </a:rPr>
                      <m:t>★</m:t>
                    </m:r>
                    <m:r>
                      <a:rPr lang="en-US" altLang="ja-JP" sz="2400" b="0" i="1" smtClean="0">
                        <a:solidFill>
                          <a:schemeClr val="bg1"/>
                        </a:solidFill>
                        <a:latin typeface="Cambria Math" panose="02040503050406030204" pitchFamily="18" charset="0"/>
                      </a:rPr>
                      <m:t>)</m:t>
                    </m:r>
                  </m:oMath>
                </a14:m>
                <a:r>
                  <a:rPr lang="en-US" altLang="ja-JP" sz="2400" dirty="0">
                    <a:solidFill>
                      <a:schemeClr val="bg1"/>
                    </a:solidFill>
                  </a:rPr>
                  <a:t> </a:t>
                </a:r>
                <a:r>
                  <a:rPr lang="ja-JP" altLang="en-US" sz="2400" dirty="0">
                    <a:solidFill>
                      <a:schemeClr val="bg1"/>
                    </a:solidFill>
                  </a:rPr>
                  <a:t>は群をなす</a:t>
                </a:r>
                <a:endParaRPr lang="ja-JP" altLang="en-US" sz="2400" b="1" dirty="0">
                  <a:solidFill>
                    <a:schemeClr val="bg1"/>
                  </a:solidFill>
                </a:endParaRPr>
              </a:p>
            </p:txBody>
          </p:sp>
        </mc:Choice>
        <mc:Fallback xmlns="">
          <p:sp>
            <p:nvSpPr>
              <p:cNvPr id="12" name="コンテンツ プレースホルダー 1">
                <a:extLst>
                  <a:ext uri="{FF2B5EF4-FFF2-40B4-BE49-F238E27FC236}">
                    <a16:creationId xmlns:a16="http://schemas.microsoft.com/office/drawing/2014/main" id="{EAB6157B-F160-4A8F-93EB-CBE4D4C1EE81}"/>
                  </a:ext>
                </a:extLst>
              </p:cNvPr>
              <p:cNvSpPr txBox="1">
                <a:spLocks noRot="1" noChangeAspect="1" noMove="1" noResize="1" noEditPoints="1" noAdjustHandles="1" noChangeArrowheads="1" noChangeShapeType="1" noTextEdit="1"/>
              </p:cNvSpPr>
              <p:nvPr/>
            </p:nvSpPr>
            <p:spPr>
              <a:xfrm>
                <a:off x="2629330" y="4943684"/>
                <a:ext cx="3539729" cy="501255"/>
              </a:xfrm>
              <a:prstGeom prst="rect">
                <a:avLst/>
              </a:prstGeom>
              <a:blipFill>
                <a:blip r:embed="rId6"/>
                <a:stretch>
                  <a:fillRect t="-8333" b="-17857"/>
                </a:stretch>
              </a:blipFill>
              <a:ln>
                <a:solidFill>
                  <a:schemeClr val="accent1">
                    <a:lumMod val="75000"/>
                  </a:schemeClr>
                </a:solidFill>
              </a:ln>
            </p:spPr>
            <p:txBody>
              <a:bodyPr/>
              <a:lstStyle/>
              <a:p>
                <a:r>
                  <a:rPr lang="ja-JP" altLang="en-US">
                    <a:noFill/>
                  </a:rPr>
                  <a:t> </a:t>
                </a:r>
              </a:p>
            </p:txBody>
          </p:sp>
        </mc:Fallback>
      </mc:AlternateContent>
      <p:sp>
        <p:nvSpPr>
          <p:cNvPr id="13" name="コンテンツ プレースホルダー 1">
            <a:extLst>
              <a:ext uri="{FF2B5EF4-FFF2-40B4-BE49-F238E27FC236}">
                <a16:creationId xmlns:a16="http://schemas.microsoft.com/office/drawing/2014/main" id="{0C765A54-478A-4497-A509-162D8685CF8B}"/>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43372695-360E-41BF-9528-5A41A4D80AC2}"/>
                  </a:ext>
                </a:extLst>
              </p:cNvPr>
              <p:cNvSpPr/>
              <p:nvPr/>
            </p:nvSpPr>
            <p:spPr>
              <a:xfrm>
                <a:off x="6108246" y="5642575"/>
                <a:ext cx="2578555" cy="451754"/>
              </a:xfrm>
              <a:prstGeom prst="wedgeRoundRectCallout">
                <a:avLst>
                  <a:gd name="adj1" fmla="val -67546"/>
                  <a:gd name="adj2" fmla="val -4761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ja-JP" altLang="en-US" i="1" smtClean="0">
                        <a:solidFill>
                          <a:schemeClr val="bg1"/>
                        </a:solidFill>
                        <a:latin typeface="Cambria Math" panose="02040503050406030204" pitchFamily="18" charset="0"/>
                        <a:ea typeface="Cambria Math" panose="02040503050406030204" pitchFamily="18" charset="0"/>
                      </a:rPr>
                      <m:t>★</m:t>
                    </m:r>
                    <m:r>
                      <a:rPr lang="en-US" altLang="ja-JP" b="0" i="1" smtClean="0">
                        <a:solidFill>
                          <a:schemeClr val="bg1"/>
                        </a:solidFill>
                        <a:latin typeface="Cambria Math" panose="02040503050406030204" pitchFamily="18" charset="0"/>
                        <a:ea typeface="Cambria Math" panose="02040503050406030204" pitchFamily="18" charset="0"/>
                      </a:rPr>
                      <m:t>=</m:t>
                    </m:r>
                    <m:r>
                      <a:rPr lang="ja-JP" altLang="en-US" i="1" smtClean="0">
                        <a:solidFill>
                          <a:schemeClr val="bg1"/>
                        </a:solidFill>
                        <a:latin typeface="Cambria Math" panose="02040503050406030204" pitchFamily="18" charset="0"/>
                        <a:ea typeface="Cambria Math" panose="02040503050406030204" pitchFamily="18" charset="0"/>
                      </a:rPr>
                      <m:t>∘</m:t>
                    </m:r>
                  </m:oMath>
                </a14:m>
                <a:r>
                  <a:rPr lang="en-US" altLang="ja-JP" sz="1800" dirty="0"/>
                  <a:t> (</a:t>
                </a:r>
                <a:r>
                  <a:rPr lang="ja-JP" altLang="en-US" dirty="0"/>
                  <a:t>写像の合成</a:t>
                </a:r>
                <a:r>
                  <a:rPr lang="en-US" altLang="ja-JP" sz="1800" dirty="0"/>
                  <a:t>)</a:t>
                </a:r>
              </a:p>
            </p:txBody>
          </p:sp>
        </mc:Choice>
        <mc:Fallback xmlns="">
          <p:sp>
            <p:nvSpPr>
              <p:cNvPr id="14" name="吹き出し: 角を丸めた四角形 13">
                <a:extLst>
                  <a:ext uri="{FF2B5EF4-FFF2-40B4-BE49-F238E27FC236}">
                    <a16:creationId xmlns:a16="http://schemas.microsoft.com/office/drawing/2014/main" id="{43372695-360E-41BF-9528-5A41A4D80AC2}"/>
                  </a:ext>
                </a:extLst>
              </p:cNvPr>
              <p:cNvSpPr>
                <a:spLocks noRot="1" noChangeAspect="1" noMove="1" noResize="1" noEditPoints="1" noAdjustHandles="1" noChangeArrowheads="1" noChangeShapeType="1" noTextEdit="1"/>
              </p:cNvSpPr>
              <p:nvPr/>
            </p:nvSpPr>
            <p:spPr>
              <a:xfrm>
                <a:off x="6108246" y="5642575"/>
                <a:ext cx="2578555" cy="451754"/>
              </a:xfrm>
              <a:prstGeom prst="wedgeRoundRectCallout">
                <a:avLst>
                  <a:gd name="adj1" fmla="val -67546"/>
                  <a:gd name="adj2" fmla="val -47618"/>
                  <a:gd name="adj3" fmla="val 16667"/>
                </a:avLst>
              </a:prstGeom>
              <a:blipFill>
                <a:blip r:embed="rId7"/>
                <a:stretch>
                  <a:fillRect b="-13514"/>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168939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部分群の存在</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35</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29601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任意の部分集合は</a:t>
                </a:r>
                <a:r>
                  <a:rPr lang="ja-JP" altLang="en-US" dirty="0">
                    <a:solidFill>
                      <a:srgbClr val="FF0000"/>
                    </a:solidFill>
                  </a:rPr>
                  <a:t>部分群</a:t>
                </a:r>
                <a:r>
                  <a:rPr lang="ja-JP" altLang="en-US" dirty="0"/>
                  <a:t>となるか？</a:t>
                </a:r>
                <a:endParaRPr lang="en-US" altLang="ja-JP" dirty="0"/>
              </a:p>
              <a:p>
                <a:r>
                  <a:rPr lang="en-US" altLang="ja-JP" dirty="0"/>
                  <a:t>3</a:t>
                </a:r>
                <a:r>
                  <a:rPr lang="ja-JP" altLang="en-US" dirty="0"/>
                  <a:t>次の対称群</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の部分集合</a:t>
                </a:r>
                <a14:m>
                  <m:oMath xmlns:m="http://schemas.openxmlformats.org/officeDocument/2006/math">
                    <m:r>
                      <a:rPr lang="en-US" altLang="ja-JP" b="0" i="1" smtClean="0">
                        <a:latin typeface="Cambria Math" panose="02040503050406030204" pitchFamily="18" charset="0"/>
                      </a:rPr>
                      <m:t>𝑋</m:t>
                    </m:r>
                  </m:oMath>
                </a14:m>
                <a:r>
                  <a:rPr lang="ja-JP" altLang="en-US" dirty="0"/>
                  <a:t>を考える。</a:t>
                </a:r>
                <a:endParaRPr lang="en-US" altLang="ja-JP" dirty="0"/>
              </a:p>
              <a:p>
                <a:pPr lvl="1"/>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1,3,2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rPr>
                      <m:t>}</m:t>
                    </m:r>
                  </m:oMath>
                </a14:m>
                <a:endParaRPr lang="en-US" altLang="ja-JP" dirty="0"/>
              </a:p>
              <a:p>
                <a:pPr lvl="1"/>
                <a14:m>
                  <m:oMath xmlns:m="http://schemas.openxmlformats.org/officeDocument/2006/math">
                    <m:r>
                      <a:rPr lang="en-US" altLang="ja-JP" b="0" i="1" smtClean="0">
                        <a:latin typeface="Cambria Math" panose="02040503050406030204" pitchFamily="18" charset="0"/>
                      </a:rPr>
                      <m:t>𝑋</m:t>
                    </m:r>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1,3,2</m:t>
                        </m:r>
                      </m:e>
                    </m:d>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rPr>
                      <m:t>}</m:t>
                    </m:r>
                  </m:oMath>
                </a14:m>
                <a:endParaRPr lang="en-US" altLang="ja-JP" dirty="0"/>
              </a:p>
              <a:p>
                <a:pPr lvl="2"/>
                <a14:m>
                  <m:oMath xmlns:m="http://schemas.openxmlformats.org/officeDocument/2006/math">
                    <m:r>
                      <a:rPr lang="en-US" altLang="ja-JP" i="1">
                        <a:latin typeface="Cambria Math" panose="02040503050406030204" pitchFamily="18" charset="0"/>
                      </a:rPr>
                      <m:t>𝑋</m:t>
                    </m:r>
                  </m:oMath>
                </a14:m>
                <a:r>
                  <a:rPr lang="ja-JP" altLang="en-US" dirty="0"/>
                  <a:t>は</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の「</a:t>
                </a:r>
                <a:r>
                  <a:rPr lang="en-US" altLang="ja-JP" dirty="0"/>
                  <a:t>2</a:t>
                </a:r>
                <a:r>
                  <a:rPr lang="ja-JP" altLang="en-US" dirty="0"/>
                  <a:t>個の数字を交換する」要素だけを抽出した集合</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296013"/>
              </a:xfrm>
              <a:prstGeom prst="rect">
                <a:avLst/>
              </a:prstGeom>
              <a:blipFill>
                <a:blip r:embed="rId3"/>
                <a:stretch>
                  <a:fillRect l="-1133" t="-3191" b="-4255"/>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8C084813-D2AB-4B96-A12B-0C4572C318F2}"/>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7" name="テキスト ボックス 6">
            <a:extLst>
              <a:ext uri="{FF2B5EF4-FFF2-40B4-BE49-F238E27FC236}">
                <a16:creationId xmlns:a16="http://schemas.microsoft.com/office/drawing/2014/main" id="{04BFD55C-A21F-43C3-B7E9-C738246599C7}"/>
              </a:ext>
            </a:extLst>
          </p:cNvPr>
          <p:cNvSpPr txBox="1"/>
          <p:nvPr/>
        </p:nvSpPr>
        <p:spPr>
          <a:xfrm>
            <a:off x="1984250" y="5156704"/>
            <a:ext cx="5130001" cy="307777"/>
          </a:xfrm>
          <a:prstGeom prst="rect">
            <a:avLst/>
          </a:prstGeom>
          <a:noFill/>
        </p:spPr>
        <p:txBody>
          <a:bodyPr wrap="square" lIns="0" tIns="0" rIns="0" bIns="0" rtlCol="0">
            <a:spAutoFit/>
          </a:bodyPr>
          <a:lstStyle/>
          <a:p>
            <a:pPr marL="0" lvl="1" algn="ctr"/>
            <a:r>
              <a:rPr lang="ja-JP" altLang="en-US" sz="2000" dirty="0">
                <a:solidFill>
                  <a:srgbClr val="FF0000"/>
                </a:solidFill>
              </a:rPr>
              <a:t> </a:t>
            </a:r>
            <a:r>
              <a:rPr lang="en-US" altLang="ja-JP" dirty="0"/>
              <a:t>(</a:t>
            </a:r>
            <a:r>
              <a:rPr lang="ja-JP" altLang="en-US" dirty="0"/>
              <a:t>部分集合が群の公理を満たすとは限らないから</a:t>
            </a:r>
            <a:r>
              <a:rPr lang="en-US" altLang="ja-JP" dirty="0"/>
              <a:t>)</a:t>
            </a:r>
            <a:endParaRPr lang="en-US" altLang="ja-JP"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DBF719C-2653-486D-B135-23C1BE659A63}"/>
                  </a:ext>
                </a:extLst>
              </p:cNvPr>
              <p:cNvSpPr txBox="1"/>
              <p:nvPr/>
            </p:nvSpPr>
            <p:spPr>
              <a:xfrm>
                <a:off x="508798" y="3881123"/>
                <a:ext cx="8080906" cy="307777"/>
              </a:xfrm>
              <a:prstGeom prst="rect">
                <a:avLst/>
              </a:prstGeom>
              <a:noFill/>
            </p:spPr>
            <p:txBody>
              <a:bodyPr wrap="square" lIns="0" tIns="0" rIns="0" bIns="0" rtlCol="0">
                <a:spAutoFit/>
              </a:bodyPr>
              <a:lstStyle/>
              <a:p>
                <a:pPr marL="0" lvl="2" algn="ctr"/>
                <a14:m>
                  <m:oMath xmlns:m="http://schemas.openxmlformats.org/officeDocument/2006/math">
                    <m:r>
                      <a:rPr lang="en-US" altLang="ja-JP" sz="2000" i="1">
                        <a:latin typeface="Cambria Math" panose="02040503050406030204" pitchFamily="18" charset="0"/>
                      </a:rPr>
                      <m:t>𝑋</m:t>
                    </m:r>
                  </m:oMath>
                </a14:m>
                <a:r>
                  <a:rPr lang="ja-JP" altLang="en-US" sz="2000" dirty="0"/>
                  <a:t>は単位元</a:t>
                </a:r>
                <a14:m>
                  <m:oMath xmlns:m="http://schemas.openxmlformats.org/officeDocument/2006/math">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oMath>
                </a14:m>
                <a:r>
                  <a:rPr lang="ja-JP" altLang="en-US" sz="2000" dirty="0"/>
                  <a:t>がないから、</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𝑆</m:t>
                        </m:r>
                      </m:e>
                      <m:sup>
                        <m:r>
                          <a:rPr lang="en-US" altLang="ja-JP" sz="2000" i="1">
                            <a:latin typeface="Cambria Math" panose="02040503050406030204" pitchFamily="18" charset="0"/>
                          </a:rPr>
                          <m:t>3</m:t>
                        </m:r>
                      </m:sup>
                    </m:sSup>
                  </m:oMath>
                </a14:m>
                <a:r>
                  <a:rPr lang="ja-JP" altLang="en-US" sz="2000" dirty="0"/>
                  <a:t>の部分集合だが、</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𝑆</m:t>
                        </m:r>
                      </m:e>
                      <m:sup>
                        <m:r>
                          <a:rPr lang="en-US" altLang="ja-JP" sz="2000" i="1">
                            <a:latin typeface="Cambria Math" panose="02040503050406030204" pitchFamily="18" charset="0"/>
                          </a:rPr>
                          <m:t>3</m:t>
                        </m:r>
                      </m:sup>
                    </m:sSup>
                  </m:oMath>
                </a14:m>
                <a:r>
                  <a:rPr lang="ja-JP" altLang="en-US" sz="2000" dirty="0"/>
                  <a:t>の部分群ではない。</a:t>
                </a:r>
                <a:endParaRPr lang="en-US" altLang="ja-JP" sz="2000" dirty="0"/>
              </a:p>
            </p:txBody>
          </p:sp>
        </mc:Choice>
        <mc:Fallback xmlns="">
          <p:sp>
            <p:nvSpPr>
              <p:cNvPr id="8" name="テキスト ボックス 7">
                <a:extLst>
                  <a:ext uri="{FF2B5EF4-FFF2-40B4-BE49-F238E27FC236}">
                    <a16:creationId xmlns:a16="http://schemas.microsoft.com/office/drawing/2014/main" id="{9DBF719C-2653-486D-B135-23C1BE659A63}"/>
                  </a:ext>
                </a:extLst>
              </p:cNvPr>
              <p:cNvSpPr txBox="1">
                <a:spLocks noRot="1" noChangeAspect="1" noMove="1" noResize="1" noEditPoints="1" noAdjustHandles="1" noChangeArrowheads="1" noChangeShapeType="1" noTextEdit="1"/>
              </p:cNvSpPr>
              <p:nvPr/>
            </p:nvSpPr>
            <p:spPr>
              <a:xfrm>
                <a:off x="508798" y="3881123"/>
                <a:ext cx="8080906" cy="307777"/>
              </a:xfrm>
              <a:prstGeom prst="rect">
                <a:avLst/>
              </a:prstGeom>
              <a:blipFill>
                <a:blip r:embed="rId4"/>
                <a:stretch>
                  <a:fillRect t="-28000" b="-48000"/>
                </a:stretch>
              </a:blipFill>
            </p:spPr>
            <p:txBody>
              <a:bodyPr/>
              <a:lstStyle/>
              <a:p>
                <a:r>
                  <a:rPr lang="ja-JP" altLang="en-US">
                    <a:noFill/>
                  </a:rPr>
                  <a:t> </a:t>
                </a:r>
              </a:p>
            </p:txBody>
          </p:sp>
        </mc:Fallback>
      </mc:AlternateContent>
      <p:sp>
        <p:nvSpPr>
          <p:cNvPr id="9" name="二等辺三角形 8">
            <a:extLst>
              <a:ext uri="{FF2B5EF4-FFF2-40B4-BE49-F238E27FC236}">
                <a16:creationId xmlns:a16="http://schemas.microsoft.com/office/drawing/2014/main" id="{0BC371D2-30C8-4500-AFB2-C8E47394BC20}"/>
              </a:ext>
            </a:extLst>
          </p:cNvPr>
          <p:cNvSpPr/>
          <p:nvPr/>
        </p:nvSpPr>
        <p:spPr>
          <a:xfrm flipV="1">
            <a:off x="4234675" y="3387650"/>
            <a:ext cx="629155" cy="25984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1">
            <a:extLst>
              <a:ext uri="{FF2B5EF4-FFF2-40B4-BE49-F238E27FC236}">
                <a16:creationId xmlns:a16="http://schemas.microsoft.com/office/drawing/2014/main" id="{E33F6849-C210-46EA-9841-CBC359039045}"/>
              </a:ext>
            </a:extLst>
          </p:cNvPr>
          <p:cNvSpPr txBox="1">
            <a:spLocks/>
          </p:cNvSpPr>
          <p:nvPr/>
        </p:nvSpPr>
        <p:spPr>
          <a:xfrm>
            <a:off x="1747056" y="4577472"/>
            <a:ext cx="5649887"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群の部分集合は、部分群をなすとは限らない </a:t>
            </a:r>
            <a:endParaRPr lang="ja-JP" altLang="en-US" sz="2400" b="1" dirty="0">
              <a:solidFill>
                <a:schemeClr val="bg1"/>
              </a:solidFill>
            </a:endParaRPr>
          </a:p>
        </p:txBody>
      </p:sp>
    </p:spTree>
    <p:extLst>
      <p:ext uri="{BB962C8B-B14F-4D97-AF65-F5344CB8AC3E}">
        <p14:creationId xmlns:p14="http://schemas.microsoft.com/office/powerpoint/2010/main" val="183689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223641" y="247044"/>
                <a:ext cx="8463160" cy="483454"/>
              </a:xfrm>
            </p:spPr>
            <p:txBody>
              <a:bodyPr/>
              <a:lstStyle/>
              <a:p>
                <a:r>
                  <a:rPr lang="en-US" altLang="ja-JP" dirty="0"/>
                  <a:t>3</a:t>
                </a:r>
                <a:r>
                  <a:rPr lang="ja-JP" altLang="en-US" dirty="0"/>
                  <a:t>次の対称群</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kumimoji="1" lang="ja-JP" altLang="en-US" dirty="0"/>
                  <a:t>の部分群</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223641" y="247044"/>
                <a:ext cx="8463160" cy="483454"/>
              </a:xfrm>
              <a:blipFill>
                <a:blip r:embed="rId3"/>
                <a:stretch>
                  <a:fillRect l="-1153" t="-8861" b="-2784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36</a:t>
            </a:fld>
            <a:endParaRPr lang="ja-JP" altLang="en-US"/>
          </a:p>
        </p:txBody>
      </p:sp>
      <p:sp>
        <p:nvSpPr>
          <p:cNvPr id="6" name="コンテンツ プレースホルダー 1">
            <a:extLst>
              <a:ext uri="{FF2B5EF4-FFF2-40B4-BE49-F238E27FC236}">
                <a16:creationId xmlns:a16="http://schemas.microsoft.com/office/drawing/2014/main" id="{B68E4C2D-0E07-4913-B073-83539D6BF911}"/>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3" name="四角形: 角を丸くする 2">
            <a:extLst>
              <a:ext uri="{FF2B5EF4-FFF2-40B4-BE49-F238E27FC236}">
                <a16:creationId xmlns:a16="http://schemas.microsoft.com/office/drawing/2014/main" id="{0C491483-096F-4016-B8B7-FBBF303579C9}"/>
              </a:ext>
            </a:extLst>
          </p:cNvPr>
          <p:cNvSpPr/>
          <p:nvPr/>
        </p:nvSpPr>
        <p:spPr>
          <a:xfrm>
            <a:off x="223641" y="1150072"/>
            <a:ext cx="8721038" cy="46108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A12740E-3285-454E-BC03-DCC4E59F47EF}"/>
              </a:ext>
            </a:extLst>
          </p:cNvPr>
          <p:cNvSpPr/>
          <p:nvPr/>
        </p:nvSpPr>
        <p:spPr>
          <a:xfrm>
            <a:off x="594198" y="2394375"/>
            <a:ext cx="7955604" cy="485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BC143CF-778C-43EA-9173-C686C549A56D}"/>
              </a:ext>
            </a:extLst>
          </p:cNvPr>
          <p:cNvSpPr/>
          <p:nvPr/>
        </p:nvSpPr>
        <p:spPr>
          <a:xfrm>
            <a:off x="594198" y="3457847"/>
            <a:ext cx="7955604" cy="10093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9DF911F-E50E-4333-BB68-0E9DF5573CC7}"/>
              </a:ext>
            </a:extLst>
          </p:cNvPr>
          <p:cNvSpPr/>
          <p:nvPr/>
        </p:nvSpPr>
        <p:spPr>
          <a:xfrm>
            <a:off x="605895" y="5033073"/>
            <a:ext cx="7955604" cy="485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BF75A1-91C5-4CDF-B1C3-EB6762AB9454}"/>
                  </a:ext>
                </a:extLst>
              </p:cNvPr>
              <p:cNvSpPr txBox="1"/>
              <p:nvPr/>
            </p:nvSpPr>
            <p:spPr>
              <a:xfrm>
                <a:off x="4455221" y="2478766"/>
                <a:ext cx="4106278" cy="307777"/>
              </a:xfrm>
              <a:prstGeom prst="rect">
                <a:avLst/>
              </a:prstGeom>
              <a:noFill/>
            </p:spPr>
            <p:txBody>
              <a:bodyPr wrap="square" lIns="0" tIns="0" rIns="0" bIns="0" rtlCol="0">
                <a:spAutoFit/>
              </a:bodyPr>
              <a:lstStyle/>
              <a:p>
                <a:pPr lvl="1"/>
                <a14:m>
                  <m:oMathPara xmlns:m="http://schemas.openxmlformats.org/officeDocument/2006/math">
                    <m:oMathParaPr>
                      <m:jc m:val="centerGroup"/>
                    </m:oMathParaPr>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3</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2,3,1</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3,1,2</m:t>
                          </m:r>
                        </m:e>
                      </m:d>
                      <m:r>
                        <a:rPr lang="en-US" altLang="ja-JP" sz="2000" i="1">
                          <a:latin typeface="Cambria Math" panose="02040503050406030204" pitchFamily="18" charset="0"/>
                        </a:rPr>
                        <m:t>}</m:t>
                      </m:r>
                    </m:oMath>
                  </m:oMathPara>
                </a14:m>
                <a:endParaRPr lang="en-US" altLang="ja-JP" sz="2000" dirty="0"/>
              </a:p>
            </p:txBody>
          </p:sp>
        </mc:Choice>
        <mc:Fallback xmlns="">
          <p:sp>
            <p:nvSpPr>
              <p:cNvPr id="10" name="テキスト ボックス 9">
                <a:extLst>
                  <a:ext uri="{FF2B5EF4-FFF2-40B4-BE49-F238E27FC236}">
                    <a16:creationId xmlns:a16="http://schemas.microsoft.com/office/drawing/2014/main" id="{8DBF75A1-91C5-4CDF-B1C3-EB6762AB9454}"/>
                  </a:ext>
                </a:extLst>
              </p:cNvPr>
              <p:cNvSpPr txBox="1">
                <a:spLocks noRot="1" noChangeAspect="1" noMove="1" noResize="1" noEditPoints="1" noAdjustHandles="1" noChangeArrowheads="1" noChangeShapeType="1" noTextEdit="1"/>
              </p:cNvSpPr>
              <p:nvPr/>
            </p:nvSpPr>
            <p:spPr>
              <a:xfrm>
                <a:off x="4455221" y="2478766"/>
                <a:ext cx="4106278" cy="307777"/>
              </a:xfrm>
              <a:prstGeom prst="rect">
                <a:avLst/>
              </a:prstGeom>
              <a:blipFill>
                <a:blip r:embed="rId4"/>
                <a:stretch>
                  <a:fillRect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7A2FD89-DCAA-4006-8FDB-F400B8E63B44}"/>
                  </a:ext>
                </a:extLst>
              </p:cNvPr>
              <p:cNvSpPr txBox="1"/>
              <p:nvPr/>
            </p:nvSpPr>
            <p:spPr>
              <a:xfrm>
                <a:off x="4462802" y="3529213"/>
                <a:ext cx="3327463" cy="928844"/>
              </a:xfrm>
              <a:prstGeom prst="rect">
                <a:avLst/>
              </a:prstGeom>
              <a:noFill/>
            </p:spPr>
            <p:txBody>
              <a:bodyPr wrap="square" lIns="0" tIns="0" rIns="0" bIns="0" rtlCol="0">
                <a:spAutoFit/>
              </a:bodyPr>
              <a:lstStyle/>
              <a:p>
                <a:pPr lvl="1"/>
                <a14:m>
                  <m:oMathPara xmlns:m="http://schemas.openxmlformats.org/officeDocument/2006/math">
                    <m:oMathParaPr>
                      <m:jc m:val="centerGroup"/>
                    </m:oMathParaPr>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2</m:t>
                          </m:r>
                          <m:r>
                            <a:rPr lang="en-US" altLang="ja-JP" sz="2000" i="1">
                              <a:latin typeface="Cambria Math" panose="02040503050406030204" pitchFamily="18" charset="0"/>
                            </a:rPr>
                            <m:t>𝑎</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2,1,3</m:t>
                              </m:r>
                            </m:e>
                          </m:d>
                        </m:e>
                      </m:d>
                      <m:r>
                        <a:rPr lang="ja-JP" altLang="en-US" sz="2000" i="1">
                          <a:latin typeface="Cambria Math" panose="02040503050406030204" pitchFamily="18" charset="0"/>
                        </a:rPr>
                        <m:t>、</m:t>
                      </m:r>
                    </m:oMath>
                  </m:oMathPara>
                </a14:m>
                <a:endParaRPr lang="en-US" altLang="ja-JP" sz="2000" i="1" dirty="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2</m:t>
                          </m:r>
                          <m:r>
                            <a:rPr lang="en-US" altLang="ja-JP" sz="2000" i="1">
                              <a:latin typeface="Cambria Math" panose="02040503050406030204" pitchFamily="18" charset="0"/>
                            </a:rPr>
                            <m:t>𝑏</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rPr>
                          </m:ctrlPr>
                        </m:dPr>
                        <m:e>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3,2,1</m:t>
                              </m:r>
                            </m:e>
                          </m:d>
                        </m:e>
                      </m:d>
                      <m:r>
                        <a:rPr lang="ja-JP" altLang="en-US" sz="2000" i="1">
                          <a:latin typeface="Cambria Math" panose="02040503050406030204" pitchFamily="18" charset="0"/>
                        </a:rPr>
                        <m:t>、</m:t>
                      </m:r>
                    </m:oMath>
                  </m:oMathPara>
                </a14:m>
                <a:endParaRPr lang="en-US" altLang="ja-JP" sz="2000" i="1" dirty="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2</m:t>
                          </m:r>
                          <m:r>
                            <a:rPr lang="en-US" altLang="ja-JP" sz="2000" i="1">
                              <a:latin typeface="Cambria Math" panose="02040503050406030204" pitchFamily="18" charset="0"/>
                            </a:rPr>
                            <m:t>𝑐</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1,3,2</m:t>
                          </m:r>
                        </m:e>
                      </m:d>
                      <m:r>
                        <a:rPr lang="en-US" altLang="ja-JP" sz="2000" i="1">
                          <a:latin typeface="Cambria Math" panose="02040503050406030204" pitchFamily="18" charset="0"/>
                        </a:rPr>
                        <m:t>}</m:t>
                      </m:r>
                    </m:oMath>
                  </m:oMathPara>
                </a14:m>
                <a:endParaRPr lang="en-US" altLang="ja-JP" sz="2000" dirty="0"/>
              </a:p>
            </p:txBody>
          </p:sp>
        </mc:Choice>
        <mc:Fallback xmlns="">
          <p:sp>
            <p:nvSpPr>
              <p:cNvPr id="11" name="テキスト ボックス 10">
                <a:extLst>
                  <a:ext uri="{FF2B5EF4-FFF2-40B4-BE49-F238E27FC236}">
                    <a16:creationId xmlns:a16="http://schemas.microsoft.com/office/drawing/2014/main" id="{A7A2FD89-DCAA-4006-8FDB-F400B8E63B44}"/>
                  </a:ext>
                </a:extLst>
              </p:cNvPr>
              <p:cNvSpPr txBox="1">
                <a:spLocks noRot="1" noChangeAspect="1" noMove="1" noResize="1" noEditPoints="1" noAdjustHandles="1" noChangeArrowheads="1" noChangeShapeType="1" noTextEdit="1"/>
              </p:cNvSpPr>
              <p:nvPr/>
            </p:nvSpPr>
            <p:spPr>
              <a:xfrm>
                <a:off x="4462802" y="3529213"/>
                <a:ext cx="3327463" cy="928844"/>
              </a:xfrm>
              <a:prstGeom prst="rect">
                <a:avLst/>
              </a:prstGeom>
              <a:blipFill>
                <a:blip r:embed="rId5"/>
                <a:stretch>
                  <a:fillRect b="-118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9F37CCF-7710-4D50-8107-EE91A8F346F9}"/>
                  </a:ext>
                </a:extLst>
              </p:cNvPr>
              <p:cNvSpPr txBox="1"/>
              <p:nvPr/>
            </p:nvSpPr>
            <p:spPr>
              <a:xfrm>
                <a:off x="4462802" y="5121957"/>
                <a:ext cx="1943700" cy="307777"/>
              </a:xfrm>
              <a:prstGeom prst="rect">
                <a:avLst/>
              </a:prstGeom>
              <a:noFill/>
            </p:spPr>
            <p:txBody>
              <a:bodyPr wrap="square" lIns="0" tIns="0" rIns="0" bIns="0" rtlCol="0">
                <a:spAutoFit/>
              </a:bodyPr>
              <a:lstStyle/>
              <a:p>
                <a:pPr lvl="1"/>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𝐸</m:t>
                      </m:r>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rPr>
                        <m:t>}</m:t>
                      </m:r>
                    </m:oMath>
                  </m:oMathPara>
                </a14:m>
                <a:endParaRPr lang="en-US" altLang="ja-JP" sz="2000" dirty="0"/>
              </a:p>
            </p:txBody>
          </p:sp>
        </mc:Choice>
        <mc:Fallback xmlns="">
          <p:sp>
            <p:nvSpPr>
              <p:cNvPr id="12" name="テキスト ボックス 11">
                <a:extLst>
                  <a:ext uri="{FF2B5EF4-FFF2-40B4-BE49-F238E27FC236}">
                    <a16:creationId xmlns:a16="http://schemas.microsoft.com/office/drawing/2014/main" id="{19F37CCF-7710-4D50-8107-EE91A8F346F9}"/>
                  </a:ext>
                </a:extLst>
              </p:cNvPr>
              <p:cNvSpPr txBox="1">
                <a:spLocks noRot="1" noChangeAspect="1" noMove="1" noResize="1" noEditPoints="1" noAdjustHandles="1" noChangeArrowheads="1" noChangeShapeType="1" noTextEdit="1"/>
              </p:cNvSpPr>
              <p:nvPr/>
            </p:nvSpPr>
            <p:spPr>
              <a:xfrm>
                <a:off x="4462802" y="5121957"/>
                <a:ext cx="1943700" cy="307777"/>
              </a:xfrm>
              <a:prstGeom prst="rect">
                <a:avLst/>
              </a:prstGeom>
              <a:blipFill>
                <a:blip r:embed="rId6"/>
                <a:stretch>
                  <a:fillRect r="-2194"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7CCB294-208E-43A7-B449-5BA1F274D08E}"/>
                  </a:ext>
                </a:extLst>
              </p:cNvPr>
              <p:cNvSpPr txBox="1"/>
              <p:nvPr/>
            </p:nvSpPr>
            <p:spPr>
              <a:xfrm>
                <a:off x="3392341" y="1355797"/>
                <a:ext cx="2382712" cy="307777"/>
              </a:xfrm>
              <a:prstGeom prst="rect">
                <a:avLst/>
              </a:prstGeom>
              <a:noFill/>
            </p:spPr>
            <p:txBody>
              <a:bodyPr wrap="square" lIns="0" tIns="0" rIns="0" bIns="0" rtlCol="0">
                <a:spAutoFit/>
              </a:bodyPr>
              <a:lstStyle/>
              <a:p>
                <a:pPr marL="0" lvl="1"/>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𝑆</m:t>
                        </m:r>
                      </m:e>
                      <m:sup>
                        <m:r>
                          <a:rPr lang="en-US" altLang="ja-JP" sz="2000" i="1">
                            <a:latin typeface="Cambria Math" panose="02040503050406030204" pitchFamily="18" charset="0"/>
                          </a:rPr>
                          <m:t>3</m:t>
                        </m:r>
                      </m:sup>
                    </m:sSup>
                  </m:oMath>
                </a14:m>
                <a:r>
                  <a:rPr lang="ja-JP" altLang="en-US" sz="2000" dirty="0"/>
                  <a:t>（自身も部分群）</a:t>
                </a:r>
                <a:endParaRPr lang="en-US" altLang="ja-JP" sz="2000" dirty="0"/>
              </a:p>
            </p:txBody>
          </p:sp>
        </mc:Choice>
        <mc:Fallback xmlns="">
          <p:sp>
            <p:nvSpPr>
              <p:cNvPr id="13" name="テキスト ボックス 12">
                <a:extLst>
                  <a:ext uri="{FF2B5EF4-FFF2-40B4-BE49-F238E27FC236}">
                    <a16:creationId xmlns:a16="http://schemas.microsoft.com/office/drawing/2014/main" id="{77CCB294-208E-43A7-B449-5BA1F274D08E}"/>
                  </a:ext>
                </a:extLst>
              </p:cNvPr>
              <p:cNvSpPr txBox="1">
                <a:spLocks noRot="1" noChangeAspect="1" noMove="1" noResize="1" noEditPoints="1" noAdjustHandles="1" noChangeArrowheads="1" noChangeShapeType="1" noTextEdit="1"/>
              </p:cNvSpPr>
              <p:nvPr/>
            </p:nvSpPr>
            <p:spPr>
              <a:xfrm>
                <a:off x="3392341" y="1355797"/>
                <a:ext cx="2382712" cy="307777"/>
              </a:xfrm>
              <a:prstGeom prst="rect">
                <a:avLst/>
              </a:prstGeom>
              <a:blipFill>
                <a:blip r:embed="rId7"/>
                <a:stretch>
                  <a:fillRect l="-3581" t="-27451" r="-1279"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A3D4820-551A-4732-A19A-E19E2E3D3571}"/>
                  </a:ext>
                </a:extLst>
              </p:cNvPr>
              <p:cNvSpPr txBox="1"/>
              <p:nvPr/>
            </p:nvSpPr>
            <p:spPr>
              <a:xfrm>
                <a:off x="605895" y="1937749"/>
                <a:ext cx="1533990" cy="308098"/>
              </a:xfrm>
              <a:prstGeom prst="rect">
                <a:avLst/>
              </a:prstGeom>
              <a:noFill/>
            </p:spPr>
            <p:txBody>
              <a:bodyPr wrap="square" lIns="0" tIns="0" rIns="0" bIns="0" rtlCol="0">
                <a:spAutoFit/>
              </a:bodyPr>
              <a:lstStyle/>
              <a:p>
                <a:pPr marL="0" lvl="1"/>
                <a14:m>
                  <m:oMath xmlns:m="http://schemas.openxmlformats.org/officeDocument/2006/math">
                    <m:r>
                      <a:rPr lang="en-US" altLang="ja-JP" sz="2000" b="0" i="1" smtClean="0">
                        <a:latin typeface="Cambria Math" panose="02040503050406030204" pitchFamily="18" charset="0"/>
                      </a:rPr>
                      <m:t>3</m:t>
                    </m:r>
                    <m:r>
                      <a:rPr lang="ja-JP" altLang="en-US" sz="2000" i="1">
                        <a:latin typeface="Cambria Math" panose="02040503050406030204" pitchFamily="18" charset="0"/>
                      </a:rPr>
                      <m:t>次</m:t>
                    </m:r>
                  </m:oMath>
                </a14:m>
                <a:r>
                  <a:rPr lang="ja-JP" altLang="en-US" sz="2000" dirty="0"/>
                  <a:t>の巡回群</a:t>
                </a:r>
                <a:endParaRPr lang="en-US" altLang="ja-JP" sz="2000" dirty="0"/>
              </a:p>
            </p:txBody>
          </p:sp>
        </mc:Choice>
        <mc:Fallback xmlns="">
          <p:sp>
            <p:nvSpPr>
              <p:cNvPr id="14" name="テキスト ボックス 13">
                <a:extLst>
                  <a:ext uri="{FF2B5EF4-FFF2-40B4-BE49-F238E27FC236}">
                    <a16:creationId xmlns:a16="http://schemas.microsoft.com/office/drawing/2014/main" id="{CA3D4820-551A-4732-A19A-E19E2E3D3571}"/>
                  </a:ext>
                </a:extLst>
              </p:cNvPr>
              <p:cNvSpPr txBox="1">
                <a:spLocks noRot="1" noChangeAspect="1" noMove="1" noResize="1" noEditPoints="1" noAdjustHandles="1" noChangeArrowheads="1" noChangeShapeType="1" noTextEdit="1"/>
              </p:cNvSpPr>
              <p:nvPr/>
            </p:nvSpPr>
            <p:spPr>
              <a:xfrm>
                <a:off x="605895" y="1937749"/>
                <a:ext cx="1533990" cy="308098"/>
              </a:xfrm>
              <a:prstGeom prst="rect">
                <a:avLst/>
              </a:prstGeom>
              <a:blipFill>
                <a:blip r:embed="rId8"/>
                <a:stretch>
                  <a:fillRect l="-5556" t="-28000"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CB633E-8578-471D-807F-AA30182A19C9}"/>
                  </a:ext>
                </a:extLst>
              </p:cNvPr>
              <p:cNvSpPr txBox="1"/>
              <p:nvPr/>
            </p:nvSpPr>
            <p:spPr>
              <a:xfrm>
                <a:off x="698041" y="2483911"/>
                <a:ext cx="3536633" cy="307777"/>
              </a:xfrm>
              <a:prstGeom prst="rect">
                <a:avLst/>
              </a:prstGeom>
              <a:noFill/>
            </p:spPr>
            <p:txBody>
              <a:bodyPr wrap="square" lIns="0" tIns="0" rIns="0" bIns="0" rtlCol="0">
                <a:spAutoFit/>
              </a:bodyPr>
              <a:lstStyle/>
              <a:p>
                <a:pPr marL="0" lvl="1"/>
                <a14:m>
                  <m:oMath xmlns:m="http://schemas.openxmlformats.org/officeDocument/2006/math">
                    <m:r>
                      <a:rPr lang="en-US" altLang="ja-JP" sz="2000" b="0" i="1" smtClean="0">
                        <a:solidFill>
                          <a:srgbClr val="FF0000"/>
                        </a:solidFill>
                        <a:latin typeface="Cambria Math" panose="02040503050406030204" pitchFamily="18" charset="0"/>
                      </a:rPr>
                      <m:t>3</m:t>
                    </m:r>
                  </m:oMath>
                </a14:m>
                <a:r>
                  <a:rPr lang="ja-JP" altLang="en-US" sz="2000" i="1" dirty="0">
                    <a:solidFill>
                      <a:srgbClr val="FF0000"/>
                    </a:solidFill>
                    <a:latin typeface="Cambria Math" panose="02040503050406030204" pitchFamily="18" charset="0"/>
                  </a:rPr>
                  <a:t>個の位置交換</a:t>
                </a:r>
                <a:r>
                  <a:rPr lang="ja-JP" altLang="en-US" sz="2000" i="1" dirty="0">
                    <a:latin typeface="Cambria Math" panose="02040503050406030204" pitchFamily="18" charset="0"/>
                  </a:rPr>
                  <a:t>を要素とする集合</a:t>
                </a:r>
                <a:endParaRPr lang="en-US" altLang="ja-JP" sz="20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B0CB633E-8578-471D-807F-AA30182A19C9}"/>
                  </a:ext>
                </a:extLst>
              </p:cNvPr>
              <p:cNvSpPr txBox="1">
                <a:spLocks noRot="1" noChangeAspect="1" noMove="1" noResize="1" noEditPoints="1" noAdjustHandles="1" noChangeArrowheads="1" noChangeShapeType="1" noTextEdit="1"/>
              </p:cNvSpPr>
              <p:nvPr/>
            </p:nvSpPr>
            <p:spPr>
              <a:xfrm>
                <a:off x="698041" y="2483911"/>
                <a:ext cx="3536633" cy="307777"/>
              </a:xfrm>
              <a:prstGeom prst="rect">
                <a:avLst/>
              </a:prstGeom>
              <a:blipFill>
                <a:blip r:embed="rId9"/>
                <a:stretch>
                  <a:fillRect l="-2586" t="-27451" r="-862"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BDD9BE6-E9B5-4E6E-A638-E280CA9F26CA}"/>
                  </a:ext>
                </a:extLst>
              </p:cNvPr>
              <p:cNvSpPr txBox="1"/>
              <p:nvPr/>
            </p:nvSpPr>
            <p:spPr>
              <a:xfrm>
                <a:off x="605895" y="3128240"/>
                <a:ext cx="1533990" cy="308098"/>
              </a:xfrm>
              <a:prstGeom prst="rect">
                <a:avLst/>
              </a:prstGeom>
              <a:noFill/>
            </p:spPr>
            <p:txBody>
              <a:bodyPr wrap="square" lIns="0" tIns="0" rIns="0" bIns="0" rtlCol="0">
                <a:spAutoFit/>
              </a:bodyPr>
              <a:lstStyle/>
              <a:p>
                <a:pPr marL="0" lvl="1"/>
                <a14:m>
                  <m:oMath xmlns:m="http://schemas.openxmlformats.org/officeDocument/2006/math">
                    <m:r>
                      <a:rPr lang="en-US" altLang="ja-JP" sz="2000" b="0" i="1" smtClean="0">
                        <a:latin typeface="Cambria Math" panose="02040503050406030204" pitchFamily="18" charset="0"/>
                      </a:rPr>
                      <m:t>2</m:t>
                    </m:r>
                    <m:r>
                      <a:rPr lang="ja-JP" altLang="en-US" sz="2000" i="1">
                        <a:latin typeface="Cambria Math" panose="02040503050406030204" pitchFamily="18" charset="0"/>
                      </a:rPr>
                      <m:t>次</m:t>
                    </m:r>
                  </m:oMath>
                </a14:m>
                <a:r>
                  <a:rPr lang="ja-JP" altLang="en-US" sz="2000" dirty="0"/>
                  <a:t>の巡回群</a:t>
                </a:r>
                <a:endParaRPr lang="en-US" altLang="ja-JP" sz="2000" dirty="0"/>
              </a:p>
            </p:txBody>
          </p:sp>
        </mc:Choice>
        <mc:Fallback xmlns="">
          <p:sp>
            <p:nvSpPr>
              <p:cNvPr id="17" name="テキスト ボックス 16">
                <a:extLst>
                  <a:ext uri="{FF2B5EF4-FFF2-40B4-BE49-F238E27FC236}">
                    <a16:creationId xmlns:a16="http://schemas.microsoft.com/office/drawing/2014/main" id="{BBDD9BE6-E9B5-4E6E-A638-E280CA9F26CA}"/>
                  </a:ext>
                </a:extLst>
              </p:cNvPr>
              <p:cNvSpPr txBox="1">
                <a:spLocks noRot="1" noChangeAspect="1" noMove="1" noResize="1" noEditPoints="1" noAdjustHandles="1" noChangeArrowheads="1" noChangeShapeType="1" noTextEdit="1"/>
              </p:cNvSpPr>
              <p:nvPr/>
            </p:nvSpPr>
            <p:spPr>
              <a:xfrm>
                <a:off x="605895" y="3128240"/>
                <a:ext cx="1533990" cy="308098"/>
              </a:xfrm>
              <a:prstGeom prst="rect">
                <a:avLst/>
              </a:prstGeom>
              <a:blipFill>
                <a:blip r:embed="rId11"/>
                <a:stretch>
                  <a:fillRect l="-5556" t="-27451" b="-4705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5C632A3E-5935-4FDB-9EEB-355FDB1B9FF9}"/>
              </a:ext>
            </a:extLst>
          </p:cNvPr>
          <p:cNvSpPr txBox="1"/>
          <p:nvPr/>
        </p:nvSpPr>
        <p:spPr>
          <a:xfrm>
            <a:off x="698040" y="3813481"/>
            <a:ext cx="3536633" cy="307777"/>
          </a:xfrm>
          <a:prstGeom prst="rect">
            <a:avLst/>
          </a:prstGeom>
          <a:noFill/>
        </p:spPr>
        <p:txBody>
          <a:bodyPr wrap="square" lIns="0" tIns="0" rIns="0" bIns="0" rtlCol="0">
            <a:spAutoFit/>
          </a:bodyPr>
          <a:lstStyle/>
          <a:p>
            <a:pPr marL="0" lvl="1"/>
            <a:r>
              <a:rPr lang="en-US" altLang="ja-JP" sz="2000" dirty="0">
                <a:solidFill>
                  <a:srgbClr val="00B050"/>
                </a:solidFill>
                <a:latin typeface="Cambria Math" panose="02040503050406030204" pitchFamily="18" charset="0"/>
              </a:rPr>
              <a:t>2</a:t>
            </a:r>
            <a:r>
              <a:rPr lang="ja-JP" altLang="en-US" sz="2000" i="1" dirty="0">
                <a:solidFill>
                  <a:srgbClr val="00B050"/>
                </a:solidFill>
                <a:latin typeface="Cambria Math" panose="02040503050406030204" pitchFamily="18" charset="0"/>
              </a:rPr>
              <a:t>個の位置交換</a:t>
            </a:r>
            <a:r>
              <a:rPr lang="ja-JP" altLang="en-US" sz="2000" i="1" dirty="0">
                <a:latin typeface="Cambria Math" panose="02040503050406030204" pitchFamily="18" charset="0"/>
              </a:rPr>
              <a:t>を要素とする集合</a:t>
            </a:r>
            <a:endParaRPr lang="en-US" altLang="ja-JP" sz="2000" i="1" dirty="0">
              <a:latin typeface="Cambria Math" panose="02040503050406030204" pitchFamily="18" charset="0"/>
            </a:endParaRPr>
          </a:p>
        </p:txBody>
      </p:sp>
      <p:sp>
        <p:nvSpPr>
          <p:cNvPr id="19" name="テキスト ボックス 18">
            <a:extLst>
              <a:ext uri="{FF2B5EF4-FFF2-40B4-BE49-F238E27FC236}">
                <a16:creationId xmlns:a16="http://schemas.microsoft.com/office/drawing/2014/main" id="{EEC958C9-2630-41C9-9E01-5B0646E116BF}"/>
              </a:ext>
            </a:extLst>
          </p:cNvPr>
          <p:cNvSpPr txBox="1"/>
          <p:nvPr/>
        </p:nvSpPr>
        <p:spPr>
          <a:xfrm>
            <a:off x="605895" y="4707106"/>
            <a:ext cx="902394" cy="307777"/>
          </a:xfrm>
          <a:prstGeom prst="rect">
            <a:avLst/>
          </a:prstGeom>
          <a:noFill/>
        </p:spPr>
        <p:txBody>
          <a:bodyPr wrap="square" lIns="0" tIns="0" rIns="0" bIns="0" rtlCol="0">
            <a:spAutoFit/>
          </a:bodyPr>
          <a:lstStyle/>
          <a:p>
            <a:pPr marL="0" lvl="1"/>
            <a:r>
              <a:rPr lang="ja-JP" altLang="en-US" sz="2000" b="0" dirty="0"/>
              <a:t>単位群</a:t>
            </a:r>
            <a:endParaRPr lang="en-US" altLang="ja-JP" sz="2000" dirty="0"/>
          </a:p>
        </p:txBody>
      </p:sp>
      <p:sp>
        <p:nvSpPr>
          <p:cNvPr id="20" name="テキスト ボックス 19">
            <a:extLst>
              <a:ext uri="{FF2B5EF4-FFF2-40B4-BE49-F238E27FC236}">
                <a16:creationId xmlns:a16="http://schemas.microsoft.com/office/drawing/2014/main" id="{70D987AB-5D0F-4819-A447-93FE1C3C3F4E}"/>
              </a:ext>
            </a:extLst>
          </p:cNvPr>
          <p:cNvSpPr txBox="1"/>
          <p:nvPr/>
        </p:nvSpPr>
        <p:spPr>
          <a:xfrm>
            <a:off x="717429" y="5139476"/>
            <a:ext cx="3536633" cy="307777"/>
          </a:xfrm>
          <a:prstGeom prst="rect">
            <a:avLst/>
          </a:prstGeom>
          <a:noFill/>
        </p:spPr>
        <p:txBody>
          <a:bodyPr wrap="square" lIns="0" tIns="0" rIns="0" bIns="0" rtlCol="0">
            <a:spAutoFit/>
          </a:bodyPr>
          <a:lstStyle/>
          <a:p>
            <a:pPr marL="0" lvl="1"/>
            <a:r>
              <a:rPr lang="ja-JP" altLang="en-US" sz="2000" dirty="0">
                <a:latin typeface="Cambria Math" panose="02040503050406030204" pitchFamily="18" charset="0"/>
              </a:rPr>
              <a:t>単位元のみを要素とする集合</a:t>
            </a:r>
            <a:endParaRPr lang="en-US" altLang="ja-JP" sz="2000" i="1" dirty="0">
              <a:latin typeface="Cambria Math" panose="02040503050406030204" pitchFamily="18" charset="0"/>
            </a:endParaRPr>
          </a:p>
        </p:txBody>
      </p:sp>
      <p:sp>
        <p:nvSpPr>
          <p:cNvPr id="23" name="吹き出し: 角を丸めた四角形 22">
            <a:extLst>
              <a:ext uri="{FF2B5EF4-FFF2-40B4-BE49-F238E27FC236}">
                <a16:creationId xmlns:a16="http://schemas.microsoft.com/office/drawing/2014/main" id="{4DA01539-EACA-47CA-A8AE-C78049BA940E}"/>
              </a:ext>
            </a:extLst>
          </p:cNvPr>
          <p:cNvSpPr/>
          <p:nvPr/>
        </p:nvSpPr>
        <p:spPr>
          <a:xfrm>
            <a:off x="2372413" y="1844753"/>
            <a:ext cx="3402640" cy="409645"/>
          </a:xfrm>
          <a:prstGeom prst="wedgeRoundRectCallout">
            <a:avLst>
              <a:gd name="adj1" fmla="val -58172"/>
              <a:gd name="adj2" fmla="val 466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t>同じ演算を繰り返すと、元に戻る</a:t>
            </a:r>
            <a:endParaRPr lang="en-US" altLang="ja-JP" sz="1800" dirty="0"/>
          </a:p>
        </p:txBody>
      </p:sp>
      <mc:AlternateContent xmlns:mc="http://schemas.openxmlformats.org/markup-compatibility/2006" xmlns:a14="http://schemas.microsoft.com/office/drawing/2010/main">
        <mc:Choice Requires="a14">
          <p:sp>
            <p:nvSpPr>
              <p:cNvPr id="21" name="吹き出し: 角を丸めた四角形 20">
                <a:extLst>
                  <a:ext uri="{FF2B5EF4-FFF2-40B4-BE49-F238E27FC236}">
                    <a16:creationId xmlns:a16="http://schemas.microsoft.com/office/drawing/2014/main" id="{F6D8C0DB-D150-48A9-9F6B-9C5AB1025320}"/>
                  </a:ext>
                </a:extLst>
              </p:cNvPr>
              <p:cNvSpPr/>
              <p:nvPr/>
            </p:nvSpPr>
            <p:spPr>
              <a:xfrm>
                <a:off x="5387723" y="5793282"/>
                <a:ext cx="2661769" cy="409645"/>
              </a:xfrm>
              <a:prstGeom prst="wedgeRoundRectCallout">
                <a:avLst>
                  <a:gd name="adj1" fmla="val -30719"/>
                  <a:gd name="adj2" fmla="val -85261"/>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sz="1800" dirty="0"/>
                  <a:t>と</a:t>
                </a:r>
                <a14:m>
                  <m:oMath xmlns:m="http://schemas.openxmlformats.org/officeDocument/2006/math">
                    <m:r>
                      <a:rPr lang="en-US" altLang="ja-JP" i="1">
                        <a:latin typeface="Cambria Math" panose="02040503050406030204" pitchFamily="18" charset="0"/>
                      </a:rPr>
                      <m:t>𝐸</m:t>
                    </m:r>
                  </m:oMath>
                </a14:m>
                <a:r>
                  <a:rPr lang="ja-JP" altLang="en-US" sz="1800" dirty="0"/>
                  <a:t>は自明な部分群</a:t>
                </a:r>
                <a:endParaRPr lang="en-US" altLang="ja-JP" sz="1800" dirty="0"/>
              </a:p>
            </p:txBody>
          </p:sp>
        </mc:Choice>
        <mc:Fallback xmlns="">
          <p:sp>
            <p:nvSpPr>
              <p:cNvPr id="21" name="吹き出し: 角を丸めた四角形 20">
                <a:extLst>
                  <a:ext uri="{FF2B5EF4-FFF2-40B4-BE49-F238E27FC236}">
                    <a16:creationId xmlns:a16="http://schemas.microsoft.com/office/drawing/2014/main" id="{F6D8C0DB-D150-48A9-9F6B-9C5AB1025320}"/>
                  </a:ext>
                </a:extLst>
              </p:cNvPr>
              <p:cNvSpPr>
                <a:spLocks noRot="1" noChangeAspect="1" noMove="1" noResize="1" noEditPoints="1" noAdjustHandles="1" noChangeArrowheads="1" noChangeShapeType="1" noTextEdit="1"/>
              </p:cNvSpPr>
              <p:nvPr/>
            </p:nvSpPr>
            <p:spPr>
              <a:xfrm>
                <a:off x="5387723" y="5793282"/>
                <a:ext cx="2661769" cy="409645"/>
              </a:xfrm>
              <a:prstGeom prst="wedgeRoundRectCallout">
                <a:avLst>
                  <a:gd name="adj1" fmla="val -30719"/>
                  <a:gd name="adj2" fmla="val -85261"/>
                  <a:gd name="adj3" fmla="val 16667"/>
                </a:avLst>
              </a:prstGeom>
              <a:blipFill>
                <a:blip r:embed="rId12"/>
                <a:stretch>
                  <a:fillRect b="-13043"/>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404379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群と体の関係</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37</a:t>
            </a:fld>
            <a:endParaRPr lang="ja-JP" altLang="en-US"/>
          </a:p>
        </p:txBody>
      </p:sp>
      <p:sp>
        <p:nvSpPr>
          <p:cNvPr id="6" name="コンテンツ プレースホルダー 1">
            <a:extLst>
              <a:ext uri="{FF2B5EF4-FFF2-40B4-BE49-F238E27FC236}">
                <a16:creationId xmlns:a16="http://schemas.microsoft.com/office/drawing/2014/main" id="{B68E4C2D-0E07-4913-B073-83539D6BF911}"/>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21" name="コンテンツ プレースホルダー 2">
            <a:extLst>
              <a:ext uri="{FF2B5EF4-FFF2-40B4-BE49-F238E27FC236}">
                <a16:creationId xmlns:a16="http://schemas.microsoft.com/office/drawing/2014/main" id="{08606874-3339-43EE-8248-D5D133E08BE2}"/>
              </a:ext>
            </a:extLst>
          </p:cNvPr>
          <p:cNvSpPr txBox="1">
            <a:spLocks/>
          </p:cNvSpPr>
          <p:nvPr/>
        </p:nvSpPr>
        <p:spPr>
          <a:xfrm>
            <a:off x="0" y="858009"/>
            <a:ext cx="9144000" cy="177894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「群」は「体」よりも広い概念で、かなり抽象的。</a:t>
            </a:r>
            <a:endParaRPr lang="en-US" altLang="ja-JP" dirty="0"/>
          </a:p>
          <a:p>
            <a:pPr lvl="1"/>
            <a:r>
              <a:rPr lang="ja-JP" altLang="en-US" dirty="0"/>
              <a:t>あらゆる場面で出現する</a:t>
            </a:r>
            <a:endParaRPr lang="en-US" altLang="ja-JP" dirty="0"/>
          </a:p>
          <a:p>
            <a:pPr lvl="2"/>
            <a:r>
              <a:rPr lang="ja-JP" altLang="en-US" dirty="0"/>
              <a:t>数値の集合だけでなく、ベクトル・行列、置換の集合でも定義可能</a:t>
            </a:r>
            <a:endParaRPr lang="en-US" altLang="ja-JP" dirty="0"/>
          </a:p>
          <a:p>
            <a:pPr lvl="1"/>
            <a:r>
              <a:rPr lang="ja-JP" altLang="en-US" dirty="0"/>
              <a:t>代数的構造を扱う分野は、代数系・抽象代数学と呼ばれる</a:t>
            </a:r>
            <a:endParaRPr lang="en-US" altLang="ja-JP" dirty="0"/>
          </a:p>
        </p:txBody>
      </p:sp>
      <p:pic>
        <p:nvPicPr>
          <p:cNvPr id="1026" name="Picture 2" descr="f:id:Zellij:20121211230653p:image">
            <a:extLst>
              <a:ext uri="{FF2B5EF4-FFF2-40B4-BE49-F238E27FC236}">
                <a16:creationId xmlns:a16="http://schemas.microsoft.com/office/drawing/2014/main" id="{4997EA30-A998-44D7-ACD4-DBD7B933E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68" y="3280126"/>
            <a:ext cx="7850861" cy="24239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30FBBDE-147E-4FA4-9FA1-A6882D573FAC}"/>
                  </a:ext>
                </a:extLst>
              </p:cNvPr>
              <p:cNvSpPr txBox="1"/>
              <p:nvPr/>
            </p:nvSpPr>
            <p:spPr>
              <a:xfrm>
                <a:off x="646568" y="5725099"/>
                <a:ext cx="6265054" cy="246221"/>
              </a:xfrm>
              <a:prstGeom prst="rect">
                <a:avLst/>
              </a:prstGeom>
              <a:noFill/>
            </p:spPr>
            <p:txBody>
              <a:bodyPr wrap="square" lIns="0" tIns="0" rIns="0" bIns="0" rtlCol="0">
                <a:spAutoFit/>
              </a:bodyPr>
              <a:lstStyle/>
              <a:p>
                <a:pPr marL="0" lvl="1"/>
                <a14:m>
                  <m:oMath xmlns:m="http://schemas.openxmlformats.org/officeDocument/2006/math">
                    <m:r>
                      <a:rPr lang="en-US" altLang="ja-JP" sz="1600" i="1" smtClean="0">
                        <a:latin typeface="Cambria Math" panose="02040503050406030204" pitchFamily="18" charset="0"/>
                      </a:rPr>
                      <m:t>※</m:t>
                    </m:r>
                  </m:oMath>
                </a14:m>
                <a:r>
                  <a:rPr lang="ja-JP" altLang="en-US" sz="1600" dirty="0"/>
                  <a:t>参考：</a:t>
                </a:r>
                <a:r>
                  <a:rPr lang="en-US" altLang="ja-JP" sz="1600" dirty="0"/>
                  <a:t>http://zellij.hatenablog.com/entry/20121211/p1</a:t>
                </a:r>
              </a:p>
            </p:txBody>
          </p:sp>
        </mc:Choice>
        <mc:Fallback xmlns="">
          <p:sp>
            <p:nvSpPr>
              <p:cNvPr id="22" name="テキスト ボックス 21">
                <a:extLst>
                  <a:ext uri="{FF2B5EF4-FFF2-40B4-BE49-F238E27FC236}">
                    <a16:creationId xmlns:a16="http://schemas.microsoft.com/office/drawing/2014/main" id="{A30FBBDE-147E-4FA4-9FA1-A6882D573FAC}"/>
                  </a:ext>
                </a:extLst>
              </p:cNvPr>
              <p:cNvSpPr txBox="1">
                <a:spLocks noRot="1" noChangeAspect="1" noMove="1" noResize="1" noEditPoints="1" noAdjustHandles="1" noChangeArrowheads="1" noChangeShapeType="1" noTextEdit="1"/>
              </p:cNvSpPr>
              <p:nvPr/>
            </p:nvSpPr>
            <p:spPr>
              <a:xfrm>
                <a:off x="646568" y="5725099"/>
                <a:ext cx="6265054" cy="246221"/>
              </a:xfrm>
              <a:prstGeom prst="rect">
                <a:avLst/>
              </a:prstGeom>
              <a:blipFill>
                <a:blip r:embed="rId4"/>
                <a:stretch>
                  <a:fillRect l="-1362" t="-24390" b="-51220"/>
                </a:stretch>
              </a:blipFill>
            </p:spPr>
            <p:txBody>
              <a:bodyPr/>
              <a:lstStyle/>
              <a:p>
                <a:r>
                  <a:rPr lang="ja-JP" altLang="en-US">
                    <a:noFill/>
                  </a:rPr>
                  <a:t> </a:t>
                </a:r>
              </a:p>
            </p:txBody>
          </p:sp>
        </mc:Fallback>
      </mc:AlternateContent>
      <p:sp>
        <p:nvSpPr>
          <p:cNvPr id="24" name="吹き出し: 角を丸めた四角形 23">
            <a:extLst>
              <a:ext uri="{FF2B5EF4-FFF2-40B4-BE49-F238E27FC236}">
                <a16:creationId xmlns:a16="http://schemas.microsoft.com/office/drawing/2014/main" id="{591BB3C1-2446-45C5-A0B7-47D3E8E61BEB}"/>
              </a:ext>
            </a:extLst>
          </p:cNvPr>
          <p:cNvSpPr/>
          <p:nvPr/>
        </p:nvSpPr>
        <p:spPr>
          <a:xfrm>
            <a:off x="2716887" y="253352"/>
            <a:ext cx="6038986" cy="409645"/>
          </a:xfrm>
          <a:prstGeom prst="wedgeRoundRectCallout">
            <a:avLst>
              <a:gd name="adj1" fmla="val -26589"/>
              <a:gd name="adj2" fmla="val 967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群について</a:t>
            </a:r>
            <a:r>
              <a:rPr lang="en-US" altLang="ja-JP" dirty="0" err="1"/>
              <a:t>ggr</a:t>
            </a:r>
            <a:r>
              <a:rPr lang="ja-JP" altLang="en-US" dirty="0"/>
              <a:t>と、同型写像とか出てきて、初学者を混乱させる</a:t>
            </a:r>
            <a:endParaRPr lang="en-US" altLang="ja-JP" sz="1800" dirty="0"/>
          </a:p>
        </p:txBody>
      </p:sp>
      <p:sp>
        <p:nvSpPr>
          <p:cNvPr id="25" name="テキスト ボックス 24">
            <a:extLst>
              <a:ext uri="{FF2B5EF4-FFF2-40B4-BE49-F238E27FC236}">
                <a16:creationId xmlns:a16="http://schemas.microsoft.com/office/drawing/2014/main" id="{06D9F5F7-7996-4F95-A61F-19055F5A8019}"/>
              </a:ext>
            </a:extLst>
          </p:cNvPr>
          <p:cNvSpPr txBox="1"/>
          <p:nvPr/>
        </p:nvSpPr>
        <p:spPr>
          <a:xfrm>
            <a:off x="3825540" y="2891604"/>
            <a:ext cx="1492915" cy="307777"/>
          </a:xfrm>
          <a:prstGeom prst="rect">
            <a:avLst/>
          </a:prstGeom>
          <a:noFill/>
        </p:spPr>
        <p:txBody>
          <a:bodyPr wrap="square" lIns="0" tIns="0" rIns="0" bIns="0" rtlCol="0">
            <a:spAutoFit/>
          </a:bodyPr>
          <a:lstStyle/>
          <a:p>
            <a:pPr marL="0" lvl="1" algn="ctr"/>
            <a:r>
              <a:rPr lang="ja-JP" altLang="en-US" sz="2000" b="1" dirty="0"/>
              <a:t>代数的構造</a:t>
            </a:r>
            <a:endParaRPr lang="en-US" altLang="ja-JP" sz="2000" b="1" dirty="0"/>
          </a:p>
        </p:txBody>
      </p:sp>
    </p:spTree>
    <p:extLst>
      <p:ext uri="{BB962C8B-B14F-4D97-AF65-F5344CB8AC3E}">
        <p14:creationId xmlns:p14="http://schemas.microsoft.com/office/powerpoint/2010/main" val="3060075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群の例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38</a:t>
            </a:fld>
            <a:endParaRPr lang="ja-JP" altLang="en-US"/>
          </a:p>
        </p:txBody>
      </p:sp>
      <p:sp>
        <p:nvSpPr>
          <p:cNvPr id="6" name="コンテンツ プレースホルダー 1">
            <a:extLst>
              <a:ext uri="{FF2B5EF4-FFF2-40B4-BE49-F238E27FC236}">
                <a16:creationId xmlns:a16="http://schemas.microsoft.com/office/drawing/2014/main" id="{B68E4C2D-0E07-4913-B073-83539D6BF911}"/>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08606874-3339-43EE-8248-D5D133E08BE2}"/>
                  </a:ext>
                </a:extLst>
              </p:cNvPr>
              <p:cNvSpPr txBox="1">
                <a:spLocks/>
              </p:cNvSpPr>
              <p:nvPr/>
            </p:nvSpPr>
            <p:spPr>
              <a:xfrm>
                <a:off x="0" y="858009"/>
                <a:ext cx="9144000"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整数集合</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ℤ</m:t>
                    </m:r>
                  </m:oMath>
                </a14:m>
                <a:r>
                  <a:rPr lang="ja-JP" altLang="en-US" sz="2400" dirty="0"/>
                  <a:t>と加法</a:t>
                </a:r>
                <a14:m>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oMath>
                </a14:m>
                <a:r>
                  <a:rPr lang="ja-JP" altLang="en-US" sz="2400" dirty="0"/>
                  <a:t>の組</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ℤ</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oMath>
                </a14:m>
                <a:r>
                  <a:rPr lang="ja-JP" altLang="en-US" sz="2400" dirty="0"/>
                  <a:t>は可換群である。</a:t>
                </a:r>
                <a:endParaRPr lang="en-US" altLang="ja-JP" sz="2400" dirty="0"/>
              </a:p>
            </p:txBody>
          </p:sp>
        </mc:Choice>
        <mc:Fallback xmlns="">
          <p:sp>
            <p:nvSpPr>
              <p:cNvPr id="21" name="コンテンツ プレースホルダー 2">
                <a:extLst>
                  <a:ext uri="{FF2B5EF4-FFF2-40B4-BE49-F238E27FC236}">
                    <a16:creationId xmlns:a16="http://schemas.microsoft.com/office/drawing/2014/main" id="{08606874-3339-43EE-8248-D5D133E08BE2}"/>
                  </a:ext>
                </a:extLst>
              </p:cNvPr>
              <p:cNvSpPr txBox="1">
                <a:spLocks noRot="1" noChangeAspect="1" noMove="1" noResize="1" noEditPoints="1" noAdjustHandles="1" noChangeArrowheads="1" noChangeShapeType="1" noTextEdit="1"/>
              </p:cNvSpPr>
              <p:nvPr/>
            </p:nvSpPr>
            <p:spPr>
              <a:xfrm>
                <a:off x="0" y="858009"/>
                <a:ext cx="9144000" cy="461665"/>
              </a:xfrm>
              <a:prstGeom prst="rect">
                <a:avLst/>
              </a:prstGeom>
              <a:blipFill>
                <a:blip r:embed="rId3"/>
                <a:stretch>
                  <a:fillRect l="-867" t="-12000" b="-29333"/>
                </a:stretch>
              </a:blipFill>
            </p:spPr>
            <p:txBody>
              <a:bodyPr/>
              <a:lstStyle/>
              <a:p>
                <a:r>
                  <a:rPr lang="ja-JP" altLang="en-US">
                    <a:noFill/>
                  </a:rPr>
                  <a:t> </a:t>
                </a:r>
              </a:p>
            </p:txBody>
          </p:sp>
        </mc:Fallback>
      </mc:AlternateContent>
      <p:sp>
        <p:nvSpPr>
          <p:cNvPr id="38" name="コンテンツ プレースホルダー 2">
            <a:extLst>
              <a:ext uri="{FF2B5EF4-FFF2-40B4-BE49-F238E27FC236}">
                <a16:creationId xmlns:a16="http://schemas.microsoft.com/office/drawing/2014/main" id="{6BF6FC65-68A0-4E9D-AA0A-4741CCD57A66}"/>
              </a:ext>
            </a:extLst>
          </p:cNvPr>
          <p:cNvSpPr txBox="1">
            <a:spLocks/>
          </p:cNvSpPr>
          <p:nvPr/>
        </p:nvSpPr>
        <p:spPr>
          <a:xfrm>
            <a:off x="0" y="3267331"/>
            <a:ext cx="9144000" cy="116339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点群</a:t>
            </a:r>
            <a:endParaRPr lang="en-US" altLang="ja-JP" sz="2400" dirty="0"/>
          </a:p>
          <a:p>
            <a:pPr lvl="1"/>
            <a:r>
              <a:rPr lang="ja-JP" altLang="en-US" sz="1800" dirty="0"/>
              <a:t>回転・鏡映などの対称操作を作用しても不動点が存在するような、操作の集合</a:t>
            </a:r>
            <a:endParaRPr lang="en-US" altLang="ja-JP" dirty="0"/>
          </a:p>
          <a:p>
            <a:pPr lvl="1"/>
            <a:r>
              <a:rPr lang="ja-JP" altLang="en-US" sz="1800" dirty="0"/>
              <a:t>分子・結晶・粒子のスピンの対称性に着目し、分類するときに利用される</a:t>
            </a:r>
            <a:endParaRPr lang="en-US" altLang="ja-JP" sz="1800" dirty="0"/>
          </a:p>
        </p:txBody>
      </p:sp>
      <p:pic>
        <p:nvPicPr>
          <p:cNvPr id="8" name="図 7">
            <a:extLst>
              <a:ext uri="{FF2B5EF4-FFF2-40B4-BE49-F238E27FC236}">
                <a16:creationId xmlns:a16="http://schemas.microsoft.com/office/drawing/2014/main" id="{CA30A580-7681-4021-BA5B-A61BF64BC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63" y="4356786"/>
            <a:ext cx="4010378" cy="1905372"/>
          </a:xfrm>
          <a:prstGeom prst="rect">
            <a:avLst/>
          </a:prstGeom>
        </p:spPr>
      </p:pic>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79B5303F-AE66-4494-AD09-7996546BE00D}"/>
                  </a:ext>
                </a:extLst>
              </p:cNvPr>
              <p:cNvGraphicFramePr>
                <a:graphicFrameLocks noGrp="1"/>
              </p:cNvGraphicFramePr>
              <p:nvPr>
                <p:extLst>
                  <p:ext uri="{D42A27DB-BD31-4B8C-83A1-F6EECF244321}">
                    <p14:modId xmlns:p14="http://schemas.microsoft.com/office/powerpoint/2010/main" val="1417159147"/>
                  </p:ext>
                </p:extLst>
              </p:nvPr>
            </p:nvGraphicFramePr>
            <p:xfrm>
              <a:off x="330468" y="1329413"/>
              <a:ext cx="8483064" cy="1854200"/>
            </p:xfrm>
            <a:graphic>
              <a:graphicData uri="http://schemas.openxmlformats.org/drawingml/2006/table">
                <a:tbl>
                  <a:tblPr firstRow="1" bandRow="1">
                    <a:tableStyleId>{5C22544A-7EE6-4342-B048-85BDC9FD1C3A}</a:tableStyleId>
                  </a:tblPr>
                  <a:tblGrid>
                    <a:gridCol w="2121264">
                      <a:extLst>
                        <a:ext uri="{9D8B030D-6E8A-4147-A177-3AD203B41FA5}">
                          <a16:colId xmlns:a16="http://schemas.microsoft.com/office/drawing/2014/main" val="975859040"/>
                        </a:ext>
                      </a:extLst>
                    </a:gridCol>
                    <a:gridCol w="6361800">
                      <a:extLst>
                        <a:ext uri="{9D8B030D-6E8A-4147-A177-3AD203B41FA5}">
                          <a16:colId xmlns:a16="http://schemas.microsoft.com/office/drawing/2014/main" val="69128163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G1【</a:t>
                          </a:r>
                          <a:r>
                            <a:rPr lang="ja-JP" altLang="en-US" sz="1800" b="0" dirty="0">
                              <a:solidFill>
                                <a:schemeClr val="tx1"/>
                              </a:solidFill>
                            </a:rPr>
                            <a:t>演算と閉性</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𝑥</m:t>
                              </m:r>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𝑦</m:t>
                              </m:r>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ℤ</m:t>
                              </m:r>
                            </m:oMath>
                          </a14:m>
                          <a:r>
                            <a:rPr lang="ja-JP" altLang="en-US" sz="1800" b="0" dirty="0">
                              <a:solidFill>
                                <a:schemeClr val="tx1"/>
                              </a:solidFill>
                            </a:rPr>
                            <a:t>のとき、</a:t>
                          </a:r>
                          <a14:m>
                            <m:oMath xmlns:m="http://schemas.openxmlformats.org/officeDocument/2006/math">
                              <m:r>
                                <a:rPr lang="en-US" altLang="ja-JP" sz="1800" b="0" i="1" smtClean="0">
                                  <a:solidFill>
                                    <a:schemeClr val="tx1"/>
                                  </a:solidFill>
                                  <a:latin typeface="Cambria Math" panose="02040503050406030204" pitchFamily="18" charset="0"/>
                                  <a:ea typeface="Cambria Math" panose="02040503050406030204" pitchFamily="18" charset="0"/>
                                </a:rPr>
                                <m:t>𝑧</m:t>
                              </m:r>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𝑥</m:t>
                              </m:r>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𝑦</m:t>
                              </m:r>
                              <m:r>
                                <a:rPr lang="en-US" altLang="ja-JP" sz="1800" b="0" i="1" smtClean="0">
                                  <a:solidFill>
                                    <a:schemeClr val="tx1"/>
                                  </a:solidFill>
                                  <a:latin typeface="Cambria Math" panose="02040503050406030204" pitchFamily="18" charset="0"/>
                                  <a:ea typeface="Cambria Math" panose="02040503050406030204" pitchFamily="18" charset="0"/>
                                </a:rPr>
                                <m:t>∈</m:t>
                              </m:r>
                              <m:r>
                                <a:rPr lang="en-US" altLang="ja-JP" sz="1800" b="0" i="1" smtClean="0">
                                  <a:solidFill>
                                    <a:schemeClr val="tx1"/>
                                  </a:solidFill>
                                  <a:latin typeface="Cambria Math" panose="02040503050406030204" pitchFamily="18" charset="0"/>
                                  <a:ea typeface="Cambria Math" panose="02040503050406030204" pitchFamily="18" charset="0"/>
                                </a:rPr>
                                <m:t>ℤ</m:t>
                              </m:r>
                            </m:oMath>
                          </a14:m>
                          <a:r>
                            <a:rPr lang="ja-JP" altLang="en-US" sz="1800" b="0" dirty="0">
                              <a:solidFill>
                                <a:schemeClr val="tx1"/>
                              </a:solidFill>
                            </a:rPr>
                            <a:t>であるため、</a:t>
                          </a:r>
                          <a:r>
                            <a:rPr lang="en-US" altLang="ja-JP" sz="1800" b="0" dirty="0">
                              <a:solidFill>
                                <a:schemeClr val="tx1"/>
                              </a:solidFill>
                              <a:ea typeface="Cambria Math" panose="02040503050406030204" pitchFamily="18" charset="0"/>
                            </a:rPr>
                            <a:t> </a:t>
                          </a:r>
                          <a14:m>
                            <m:oMath xmlns:m="http://schemas.openxmlformats.org/officeDocument/2006/math">
                              <m:r>
                                <a:rPr lang="en-US" altLang="ja-JP" sz="1800" b="0" i="1" smtClean="0">
                                  <a:solidFill>
                                    <a:schemeClr val="tx1"/>
                                  </a:solidFill>
                                  <a:latin typeface="Cambria Math" panose="02040503050406030204" pitchFamily="18" charset="0"/>
                                  <a:ea typeface="Cambria Math" panose="02040503050406030204" pitchFamily="18" charset="0"/>
                                </a:rPr>
                                <m:t>ℤ</m:t>
                              </m:r>
                            </m:oMath>
                          </a14:m>
                          <a:r>
                            <a:rPr lang="ja-JP" altLang="en-US" sz="1800" b="0" dirty="0">
                              <a:solidFill>
                                <a:schemeClr val="tx1"/>
                              </a:solidFill>
                            </a:rPr>
                            <a:t>に閉じている</a:t>
                          </a:r>
                          <a:endParaRPr lang="en-US" altLang="ja-JP"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012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G2【</a:t>
                          </a:r>
                          <a:r>
                            <a:rPr lang="ja-JP" altLang="en-US" sz="1800" b="0" dirty="0">
                              <a:solidFill>
                                <a:schemeClr val="tx1"/>
                              </a:solidFill>
                            </a:rPr>
                            <a:t>結合法則</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1800" i="1" smtClean="0">
                                  <a:latin typeface="Cambria Math" panose="02040503050406030204" pitchFamily="18" charset="0"/>
                                </a:rPr>
                                <m:t>整数</m:t>
                              </m:r>
                            </m:oMath>
                          </a14:m>
                          <a:r>
                            <a:rPr lang="ja-JP" altLang="en-US" sz="1800" dirty="0"/>
                            <a:t>の足し算なので成立</a:t>
                          </a:r>
                          <a:endParaRPr lang="en-US" altLang="ja-JP"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1589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G3【</a:t>
                          </a:r>
                          <a:r>
                            <a:rPr lang="ja-JP" altLang="en-US" sz="1800" b="0" dirty="0">
                              <a:solidFill>
                                <a:schemeClr val="tx1"/>
                              </a:solidFill>
                            </a:rPr>
                            <a:t>単位元の存在</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800" i="1" smtClean="0">
                                  <a:latin typeface="Cambria Math" panose="02040503050406030204" pitchFamily="18" charset="0"/>
                                  <a:ea typeface="Cambria Math" panose="02040503050406030204" pitchFamily="18" charset="0"/>
                                </a:rPr>
                                <m:t>∀</m:t>
                              </m:r>
                              <m:r>
                                <a:rPr lang="en-US" altLang="ja-JP" sz="1800" i="1" smtClean="0">
                                  <a:latin typeface="Cambria Math" panose="02040503050406030204" pitchFamily="18" charset="0"/>
                                  <a:ea typeface="Cambria Math" panose="02040503050406030204" pitchFamily="18" charset="0"/>
                                </a:rPr>
                                <m:t>𝑥</m:t>
                              </m:r>
                              <m:r>
                                <a:rPr lang="en-US" altLang="ja-JP" sz="1800" i="1" smtClean="0">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ℤ</m:t>
                              </m:r>
                            </m:oMath>
                          </a14:m>
                          <a:r>
                            <a:rPr lang="ja-JP" altLang="en-US" sz="1800" dirty="0"/>
                            <a:t>のとき、</a:t>
                          </a:r>
                          <a14:m>
                            <m:oMath xmlns:m="http://schemas.openxmlformats.org/officeDocument/2006/math">
                              <m:r>
                                <a:rPr lang="en-US" altLang="ja-JP" sz="1800" i="1">
                                  <a:latin typeface="Cambria Math" panose="02040503050406030204" pitchFamily="18" charset="0"/>
                                  <a:ea typeface="Cambria Math" panose="02040503050406030204" pitchFamily="18" charset="0"/>
                                </a:rPr>
                                <m:t>𝑥</m:t>
                              </m:r>
                              <m:r>
                                <a:rPr lang="en-US" altLang="ja-JP" sz="1800" b="0" i="1" smtClean="0">
                                  <a:latin typeface="Cambria Math" panose="02040503050406030204" pitchFamily="18" charset="0"/>
                                  <a:ea typeface="Cambria Math" panose="02040503050406030204" pitchFamily="18" charset="0"/>
                                </a:rPr>
                                <m:t>+0=0+</m:t>
                              </m:r>
                              <m:r>
                                <a:rPr lang="en-US" altLang="ja-JP" sz="1800" b="0" i="1" smtClean="0">
                                  <a:latin typeface="Cambria Math" panose="02040503050406030204" pitchFamily="18" charset="0"/>
                                  <a:ea typeface="Cambria Math" panose="02040503050406030204" pitchFamily="18" charset="0"/>
                                </a:rPr>
                                <m:t>𝑥</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𝑥</m:t>
                              </m:r>
                            </m:oMath>
                          </a14:m>
                          <a:r>
                            <a:rPr lang="ja-JP" altLang="en-US" sz="1800" dirty="0"/>
                            <a:t>が成り立つため、</a:t>
                          </a:r>
                          <a14:m>
                            <m:oMath xmlns:m="http://schemas.openxmlformats.org/officeDocument/2006/math">
                              <m:r>
                                <a:rPr lang="en-US" altLang="ja-JP" sz="1800" i="1">
                                  <a:latin typeface="Cambria Math" panose="02040503050406030204" pitchFamily="18" charset="0"/>
                                  <a:ea typeface="Cambria Math" panose="02040503050406030204" pitchFamily="18" charset="0"/>
                                </a:rPr>
                                <m:t>0</m:t>
                              </m:r>
                            </m:oMath>
                          </a14:m>
                          <a:r>
                            <a:rPr lang="ja-JP" altLang="en-US" sz="1800" dirty="0"/>
                            <a:t>が単位元</a:t>
                          </a:r>
                          <a:endParaRPr lang="en-US" altLang="ja-JP"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62916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G4【</a:t>
                          </a:r>
                          <a:r>
                            <a:rPr lang="ja-JP" altLang="en-US" sz="1800" b="0" dirty="0">
                              <a:solidFill>
                                <a:schemeClr val="tx1"/>
                              </a:solidFill>
                            </a:rPr>
                            <a:t>逆元の存在</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𝑥</m:t>
                              </m:r>
                              <m:r>
                                <a:rPr lang="en-US" altLang="ja-JP"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ℤ</m:t>
                              </m:r>
                            </m:oMath>
                          </a14:m>
                          <a:r>
                            <a:rPr lang="ja-JP" altLang="en-US" dirty="0"/>
                            <a:t>のとき、</a:t>
                          </a:r>
                          <a14:m>
                            <m:oMath xmlns:m="http://schemas.openxmlformats.org/officeDocument/2006/math">
                              <m:r>
                                <a:rPr lang="en-US" altLang="ja-JP" sz="1600" i="1">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𝑥</m:t>
                              </m:r>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=0</m:t>
                              </m:r>
                            </m:oMath>
                          </a14:m>
                          <a:r>
                            <a:rPr lang="ja-JP" altLang="en-US" dirty="0"/>
                            <a:t>が成り立つため、</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oMath>
                          </a14:m>
                          <a:r>
                            <a:rPr lang="ja-JP" altLang="en-US" dirty="0"/>
                            <a:t>が逆元</a:t>
                          </a:r>
                          <a:endParaRPr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2315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G5【</a:t>
                          </a:r>
                          <a:r>
                            <a:rPr lang="ja-JP" altLang="en-US" sz="1800" b="0" dirty="0">
                              <a:solidFill>
                                <a:schemeClr val="tx1"/>
                              </a:solidFill>
                            </a:rPr>
                            <a:t>交換法則</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1800" i="1" smtClean="0">
                                  <a:latin typeface="Cambria Math" panose="02040503050406030204" pitchFamily="18" charset="0"/>
                                </a:rPr>
                                <m:t>整数</m:t>
                              </m:r>
                            </m:oMath>
                          </a14:m>
                          <a:r>
                            <a:rPr lang="ja-JP" altLang="en-US" sz="1800" dirty="0"/>
                            <a:t>の足し算なので成立</a:t>
                          </a:r>
                          <a:endParaRPr lang="en-US" altLang="ja-JP"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813921"/>
                      </a:ext>
                    </a:extLst>
                  </a:tr>
                </a:tbl>
              </a:graphicData>
            </a:graphic>
          </p:graphicFrame>
        </mc:Choice>
        <mc:Fallback xmlns="">
          <p:graphicFrame>
            <p:nvGraphicFramePr>
              <p:cNvPr id="9" name="表 8">
                <a:extLst>
                  <a:ext uri="{FF2B5EF4-FFF2-40B4-BE49-F238E27FC236}">
                    <a16:creationId xmlns:a16="http://schemas.microsoft.com/office/drawing/2014/main" id="{79B5303F-AE66-4494-AD09-7996546BE00D}"/>
                  </a:ext>
                </a:extLst>
              </p:cNvPr>
              <p:cNvGraphicFramePr>
                <a:graphicFrameLocks noGrp="1"/>
              </p:cNvGraphicFramePr>
              <p:nvPr>
                <p:extLst>
                  <p:ext uri="{D42A27DB-BD31-4B8C-83A1-F6EECF244321}">
                    <p14:modId xmlns:p14="http://schemas.microsoft.com/office/powerpoint/2010/main" val="1417159147"/>
                  </p:ext>
                </p:extLst>
              </p:nvPr>
            </p:nvGraphicFramePr>
            <p:xfrm>
              <a:off x="330468" y="1329413"/>
              <a:ext cx="8483064" cy="1854200"/>
            </p:xfrm>
            <a:graphic>
              <a:graphicData uri="http://schemas.openxmlformats.org/drawingml/2006/table">
                <a:tbl>
                  <a:tblPr firstRow="1" bandRow="1">
                    <a:tableStyleId>{5C22544A-7EE6-4342-B048-85BDC9FD1C3A}</a:tableStyleId>
                  </a:tblPr>
                  <a:tblGrid>
                    <a:gridCol w="2121264">
                      <a:extLst>
                        <a:ext uri="{9D8B030D-6E8A-4147-A177-3AD203B41FA5}">
                          <a16:colId xmlns:a16="http://schemas.microsoft.com/office/drawing/2014/main" val="975859040"/>
                        </a:ext>
                      </a:extLst>
                    </a:gridCol>
                    <a:gridCol w="6361800">
                      <a:extLst>
                        <a:ext uri="{9D8B030D-6E8A-4147-A177-3AD203B41FA5}">
                          <a16:colId xmlns:a16="http://schemas.microsoft.com/office/drawing/2014/main" val="69128163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G1【</a:t>
                          </a:r>
                          <a:r>
                            <a:rPr lang="ja-JP" altLang="en-US" sz="1800" b="0" dirty="0">
                              <a:solidFill>
                                <a:schemeClr val="tx1"/>
                              </a:solidFill>
                            </a:rPr>
                            <a:t>演算と閉性</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429" t="-8197" r="-192" b="-424590"/>
                          </a:stretch>
                        </a:blipFill>
                      </a:tcPr>
                    </a:tc>
                    <a:extLst>
                      <a:ext uri="{0D108BD9-81ED-4DB2-BD59-A6C34878D82A}">
                        <a16:rowId xmlns:a16="http://schemas.microsoft.com/office/drawing/2014/main" val="2130012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G2【</a:t>
                          </a:r>
                          <a:r>
                            <a:rPr lang="ja-JP" altLang="en-US" sz="1800" b="0" dirty="0">
                              <a:solidFill>
                                <a:schemeClr val="tx1"/>
                              </a:solidFill>
                            </a:rPr>
                            <a:t>結合法則</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429" t="-108197" r="-192" b="-324590"/>
                          </a:stretch>
                        </a:blipFill>
                      </a:tcPr>
                    </a:tc>
                    <a:extLst>
                      <a:ext uri="{0D108BD9-81ED-4DB2-BD59-A6C34878D82A}">
                        <a16:rowId xmlns:a16="http://schemas.microsoft.com/office/drawing/2014/main" val="2561589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G3【</a:t>
                          </a:r>
                          <a:r>
                            <a:rPr lang="ja-JP" altLang="en-US" sz="1800" b="0" dirty="0">
                              <a:solidFill>
                                <a:schemeClr val="tx1"/>
                              </a:solidFill>
                            </a:rPr>
                            <a:t>単位元の存在</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429" t="-208197" r="-192" b="-224590"/>
                          </a:stretch>
                        </a:blipFill>
                      </a:tcPr>
                    </a:tc>
                    <a:extLst>
                      <a:ext uri="{0D108BD9-81ED-4DB2-BD59-A6C34878D82A}">
                        <a16:rowId xmlns:a16="http://schemas.microsoft.com/office/drawing/2014/main" val="5062916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G4【</a:t>
                          </a:r>
                          <a:r>
                            <a:rPr lang="ja-JP" altLang="en-US" sz="1800" b="0" dirty="0">
                              <a:solidFill>
                                <a:schemeClr val="tx1"/>
                              </a:solidFill>
                            </a:rPr>
                            <a:t>逆元の存在</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429" t="-308197" r="-192" b="-124590"/>
                          </a:stretch>
                        </a:blipFill>
                      </a:tcPr>
                    </a:tc>
                    <a:extLst>
                      <a:ext uri="{0D108BD9-81ED-4DB2-BD59-A6C34878D82A}">
                        <a16:rowId xmlns:a16="http://schemas.microsoft.com/office/drawing/2014/main" val="1672315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dirty="0">
                              <a:solidFill>
                                <a:schemeClr val="tx1"/>
                              </a:solidFill>
                            </a:rPr>
                            <a:t>G5【</a:t>
                          </a:r>
                          <a:r>
                            <a:rPr lang="ja-JP" altLang="en-US" sz="1800" b="0" dirty="0">
                              <a:solidFill>
                                <a:schemeClr val="tx1"/>
                              </a:solidFill>
                            </a:rPr>
                            <a:t>交換法則</a:t>
                          </a:r>
                          <a:r>
                            <a:rPr lang="en-US" altLang="ja-JP"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429" t="-408197" r="-192" b="-24590"/>
                          </a:stretch>
                        </a:blipFill>
                      </a:tcPr>
                    </a:tc>
                    <a:extLst>
                      <a:ext uri="{0D108BD9-81ED-4DB2-BD59-A6C34878D82A}">
                        <a16:rowId xmlns:a16="http://schemas.microsoft.com/office/drawing/2014/main" val="3393813921"/>
                      </a:ext>
                    </a:extLst>
                  </a:tr>
                </a:tbl>
              </a:graphicData>
            </a:graphic>
          </p:graphicFrame>
        </mc:Fallback>
      </mc:AlternateContent>
      <p:sp>
        <p:nvSpPr>
          <p:cNvPr id="39" name="テキスト ボックス 38">
            <a:extLst>
              <a:ext uri="{FF2B5EF4-FFF2-40B4-BE49-F238E27FC236}">
                <a16:creationId xmlns:a16="http://schemas.microsoft.com/office/drawing/2014/main" id="{D66F9805-B14B-40F6-92A1-2764F609A9FC}"/>
              </a:ext>
            </a:extLst>
          </p:cNvPr>
          <p:cNvSpPr txBox="1"/>
          <p:nvPr/>
        </p:nvSpPr>
        <p:spPr>
          <a:xfrm>
            <a:off x="6594420" y="6308247"/>
            <a:ext cx="2352846" cy="276999"/>
          </a:xfrm>
          <a:prstGeom prst="rect">
            <a:avLst/>
          </a:prstGeom>
          <a:solidFill>
            <a:schemeClr val="bg1"/>
          </a:solidFill>
        </p:spPr>
        <p:txBody>
          <a:bodyPr wrap="square" lIns="0" tIns="0" rIns="0" bIns="0" rtlCol="0">
            <a:spAutoFit/>
          </a:bodyPr>
          <a:lstStyle/>
          <a:p>
            <a:pPr marL="0" lvl="1"/>
            <a:r>
              <a:rPr lang="en-US" altLang="ja-JP" b="0" dirty="0"/>
              <a:t>Wikipedia: </a:t>
            </a:r>
            <a:r>
              <a:rPr lang="ja-JP" altLang="en-US" b="0" dirty="0"/>
              <a:t>分子対称性</a:t>
            </a:r>
            <a:endParaRPr lang="en-US" altLang="ja-JP" dirty="0"/>
          </a:p>
        </p:txBody>
      </p:sp>
      <p:pic>
        <p:nvPicPr>
          <p:cNvPr id="11" name="図 10">
            <a:extLst>
              <a:ext uri="{FF2B5EF4-FFF2-40B4-BE49-F238E27FC236}">
                <a16:creationId xmlns:a16="http://schemas.microsoft.com/office/drawing/2014/main" id="{23790AB4-78F9-4812-A8AF-072E99486B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029" y="4700697"/>
            <a:ext cx="2305035" cy="1190054"/>
          </a:xfrm>
          <a:prstGeom prst="rect">
            <a:avLst/>
          </a:prstGeom>
        </p:spPr>
      </p:pic>
      <p:sp>
        <p:nvSpPr>
          <p:cNvPr id="40" name="テキスト ボックス 39">
            <a:extLst>
              <a:ext uri="{FF2B5EF4-FFF2-40B4-BE49-F238E27FC236}">
                <a16:creationId xmlns:a16="http://schemas.microsoft.com/office/drawing/2014/main" id="{3AA540F6-35FA-4FC4-9BAB-083145237754}"/>
              </a:ext>
            </a:extLst>
          </p:cNvPr>
          <p:cNvSpPr txBox="1"/>
          <p:nvPr/>
        </p:nvSpPr>
        <p:spPr>
          <a:xfrm>
            <a:off x="913123" y="5935855"/>
            <a:ext cx="2352846" cy="276999"/>
          </a:xfrm>
          <a:prstGeom prst="rect">
            <a:avLst/>
          </a:prstGeom>
          <a:solidFill>
            <a:schemeClr val="bg1"/>
          </a:solidFill>
        </p:spPr>
        <p:txBody>
          <a:bodyPr wrap="square" lIns="0" tIns="0" rIns="0" bIns="0" rtlCol="0">
            <a:spAutoFit/>
          </a:bodyPr>
          <a:lstStyle/>
          <a:p>
            <a:pPr marL="0" lvl="1"/>
            <a:r>
              <a:rPr lang="en-US" altLang="ja-JP" b="0" dirty="0"/>
              <a:t>trans-1,2-</a:t>
            </a:r>
            <a:r>
              <a:rPr lang="ja-JP" altLang="en-US" b="0" dirty="0"/>
              <a:t>ジクロロエチレン</a:t>
            </a:r>
            <a:endParaRPr lang="en-US" altLang="ja-JP" dirty="0"/>
          </a:p>
        </p:txBody>
      </p:sp>
      <p:sp>
        <p:nvSpPr>
          <p:cNvPr id="41" name="テキスト ボックス 40">
            <a:extLst>
              <a:ext uri="{FF2B5EF4-FFF2-40B4-BE49-F238E27FC236}">
                <a16:creationId xmlns:a16="http://schemas.microsoft.com/office/drawing/2014/main" id="{0E033C3F-F858-4736-8392-70E06295547A}"/>
              </a:ext>
            </a:extLst>
          </p:cNvPr>
          <p:cNvSpPr txBox="1"/>
          <p:nvPr/>
        </p:nvSpPr>
        <p:spPr>
          <a:xfrm>
            <a:off x="854341" y="4425815"/>
            <a:ext cx="2470410" cy="246221"/>
          </a:xfrm>
          <a:prstGeom prst="rect">
            <a:avLst/>
          </a:prstGeom>
          <a:noFill/>
        </p:spPr>
        <p:txBody>
          <a:bodyPr wrap="square" lIns="0" tIns="0" rIns="0" bIns="0" rtlCol="0">
            <a:spAutoFit/>
          </a:bodyPr>
          <a:lstStyle/>
          <a:p>
            <a:pPr marL="0" lvl="1" algn="ctr"/>
            <a:r>
              <a:rPr lang="ja-JP" altLang="en-US" sz="1600" b="0" dirty="0"/>
              <a:t>鏡映・回転を加えても、不変</a:t>
            </a:r>
            <a:endParaRPr lang="en-US" altLang="ja-JP" sz="1600" dirty="0"/>
          </a:p>
        </p:txBody>
      </p:sp>
      <p:sp>
        <p:nvSpPr>
          <p:cNvPr id="42" name="二等辺三角形 41">
            <a:extLst>
              <a:ext uri="{FF2B5EF4-FFF2-40B4-BE49-F238E27FC236}">
                <a16:creationId xmlns:a16="http://schemas.microsoft.com/office/drawing/2014/main" id="{248B47B0-541E-4FDE-A1F6-6D515724F119}"/>
              </a:ext>
            </a:extLst>
          </p:cNvPr>
          <p:cNvSpPr/>
          <p:nvPr/>
        </p:nvSpPr>
        <p:spPr>
          <a:xfrm rot="16200000" flipV="1">
            <a:off x="3921979" y="5116436"/>
            <a:ext cx="417680" cy="36162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2E1AAD5E-C4F4-4636-90AA-35B3F284F6A6}"/>
              </a:ext>
            </a:extLst>
          </p:cNvPr>
          <p:cNvSpPr txBox="1"/>
          <p:nvPr/>
        </p:nvSpPr>
        <p:spPr>
          <a:xfrm>
            <a:off x="3519238" y="4548925"/>
            <a:ext cx="1164381" cy="492443"/>
          </a:xfrm>
          <a:prstGeom prst="rect">
            <a:avLst/>
          </a:prstGeom>
          <a:noFill/>
        </p:spPr>
        <p:txBody>
          <a:bodyPr wrap="square" lIns="0" tIns="0" rIns="0" bIns="0" rtlCol="0">
            <a:spAutoFit/>
          </a:bodyPr>
          <a:lstStyle/>
          <a:p>
            <a:pPr marL="0" lvl="1" algn="ctr"/>
            <a:r>
              <a:rPr lang="ja-JP" altLang="en-US" sz="1600" b="0" dirty="0"/>
              <a:t>対称操作の種類で分類</a:t>
            </a:r>
            <a:endParaRPr lang="en-US" altLang="ja-JP" sz="1600" dirty="0"/>
          </a:p>
        </p:txBody>
      </p:sp>
      <p:sp>
        <p:nvSpPr>
          <p:cNvPr id="44" name="テキスト ボックス 43">
            <a:extLst>
              <a:ext uri="{FF2B5EF4-FFF2-40B4-BE49-F238E27FC236}">
                <a16:creationId xmlns:a16="http://schemas.microsoft.com/office/drawing/2014/main" id="{0F3A8431-CB89-4311-8F7C-77FF1350E1BE}"/>
              </a:ext>
            </a:extLst>
          </p:cNvPr>
          <p:cNvSpPr txBox="1"/>
          <p:nvPr/>
        </p:nvSpPr>
        <p:spPr>
          <a:xfrm>
            <a:off x="3393727" y="5603557"/>
            <a:ext cx="1415403" cy="430887"/>
          </a:xfrm>
          <a:prstGeom prst="rect">
            <a:avLst/>
          </a:prstGeom>
          <a:noFill/>
        </p:spPr>
        <p:txBody>
          <a:bodyPr wrap="square" lIns="0" tIns="0" rIns="0" bIns="0" rtlCol="0">
            <a:spAutoFit/>
          </a:bodyPr>
          <a:lstStyle/>
          <a:p>
            <a:pPr marL="0" lvl="1" algn="ctr"/>
            <a:r>
              <a:rPr lang="ja-JP" altLang="en-US" sz="1400" b="0" dirty="0"/>
              <a:t>極性・キラリティ</a:t>
            </a:r>
            <a:endParaRPr lang="en-US" altLang="ja-JP" sz="1400" b="0" dirty="0"/>
          </a:p>
          <a:p>
            <a:pPr marL="0" lvl="1" algn="ctr"/>
            <a:r>
              <a:rPr lang="en-US" altLang="ja-JP" sz="1400" b="0" dirty="0"/>
              <a:t>(</a:t>
            </a:r>
            <a:r>
              <a:rPr lang="ja-JP" altLang="en-US" sz="1400" b="0" dirty="0"/>
              <a:t>光学活性</a:t>
            </a:r>
            <a:r>
              <a:rPr lang="en-US" altLang="ja-JP" sz="1400" b="0" dirty="0"/>
              <a:t>)</a:t>
            </a:r>
            <a:r>
              <a:rPr lang="ja-JP" altLang="en-US" sz="1400" b="0" dirty="0"/>
              <a:t>を判定</a:t>
            </a:r>
            <a:endParaRPr lang="en-US" altLang="ja-JP" sz="1400" dirty="0"/>
          </a:p>
        </p:txBody>
      </p:sp>
    </p:spTree>
    <p:extLst>
      <p:ext uri="{BB962C8B-B14F-4D97-AF65-F5344CB8AC3E}">
        <p14:creationId xmlns:p14="http://schemas.microsoft.com/office/powerpoint/2010/main" val="933131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コンテンツ プレースホルダー 1">
            <a:extLst>
              <a:ext uri="{FF2B5EF4-FFF2-40B4-BE49-F238E27FC236}">
                <a16:creationId xmlns:a16="http://schemas.microsoft.com/office/drawing/2014/main" id="{7C012EA9-E629-48CC-BBC9-1E31698E0A1A}"/>
              </a:ext>
            </a:extLst>
          </p:cNvPr>
          <p:cNvSpPr txBox="1">
            <a:spLocks/>
          </p:cNvSpPr>
          <p:nvPr/>
        </p:nvSpPr>
        <p:spPr>
          <a:xfrm>
            <a:off x="89377" y="4640542"/>
            <a:ext cx="4386369" cy="1471498"/>
          </a:xfrm>
          <a:prstGeom prst="rect">
            <a:avLst/>
          </a:prstGeom>
          <a:solidFill>
            <a:schemeClr val="accent2">
              <a:lumMod val="20000"/>
              <a:lumOff val="80000"/>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endParaRPr lang="ja-JP" altLang="en-US" sz="2400" b="1" dirty="0">
              <a:solidFill>
                <a:schemeClr val="bg1"/>
              </a:solidFill>
            </a:endParaRPr>
          </a:p>
        </p:txBody>
      </p:sp>
      <p:sp>
        <p:nvSpPr>
          <p:cNvPr id="2" name="タイトル 1"/>
          <p:cNvSpPr>
            <a:spLocks noGrp="1"/>
          </p:cNvSpPr>
          <p:nvPr>
            <p:ph type="title"/>
          </p:nvPr>
        </p:nvSpPr>
        <p:spPr>
          <a:xfrm>
            <a:off x="223641" y="247044"/>
            <a:ext cx="8463160" cy="483454"/>
          </a:xfrm>
        </p:spPr>
        <p:txBody>
          <a:bodyPr/>
          <a:lstStyle/>
          <a:p>
            <a:r>
              <a:rPr kumimoji="1" lang="ja-JP" altLang="en-US" dirty="0"/>
              <a:t>置換群</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39</a:t>
            </a:fld>
            <a:endParaRPr lang="ja-JP" altLang="en-US"/>
          </a:p>
        </p:txBody>
      </p:sp>
      <p:sp>
        <p:nvSpPr>
          <p:cNvPr id="6" name="コンテンツ プレースホルダー 1">
            <a:extLst>
              <a:ext uri="{FF2B5EF4-FFF2-40B4-BE49-F238E27FC236}">
                <a16:creationId xmlns:a16="http://schemas.microsoft.com/office/drawing/2014/main" id="{B68E4C2D-0E07-4913-B073-83539D6BF911}"/>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08606874-3339-43EE-8248-D5D133E08BE2}"/>
                  </a:ext>
                </a:extLst>
              </p:cNvPr>
              <p:cNvSpPr txBox="1">
                <a:spLocks/>
              </p:cNvSpPr>
              <p:nvPr/>
            </p:nvSpPr>
            <p:spPr>
              <a:xfrm>
                <a:off x="0" y="858009"/>
                <a:ext cx="9144000" cy="229601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「体」で出てきた、</a:t>
                </a:r>
                <a:r>
                  <a:rPr lang="ja-JP" altLang="en-US" dirty="0">
                    <a:solidFill>
                      <a:srgbClr val="FF0000"/>
                    </a:solidFill>
                  </a:rPr>
                  <a:t>根の置換</a:t>
                </a:r>
                <a:r>
                  <a:rPr lang="ja-JP" altLang="en-US" dirty="0"/>
                  <a:t>を考える</a:t>
                </a:r>
                <a:endParaRPr lang="en-US" altLang="ja-JP" dirty="0"/>
              </a:p>
              <a:p>
                <a:pPr lvl="1"/>
                <a:r>
                  <a:rPr lang="ja-JP" altLang="en-US" i="1" dirty="0">
                    <a:latin typeface="Cambria Math" panose="02040503050406030204" pitchFamily="18" charset="0"/>
                  </a:rPr>
                  <a:t>置換：根</a:t>
                </a:r>
                <a14:m>
                  <m:oMath xmlns:m="http://schemas.openxmlformats.org/officeDocument/2006/math">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oMath>
                </a14:m>
                <a:r>
                  <a:rPr lang="ja-JP" altLang="en-US" i="1" dirty="0">
                    <a:latin typeface="Cambria Math" panose="02040503050406030204" pitchFamily="18" charset="0"/>
                  </a:rPr>
                  <a:t>の順序を変える操作</a:t>
                </a:r>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endParaRPr lang="en-US" altLang="ja-JP" i="1" dirty="0">
                  <a:latin typeface="Cambria Math" panose="02040503050406030204" pitchFamily="18" charset="0"/>
                </a:endParaRPr>
              </a:p>
              <a:p>
                <a:pPr lvl="1"/>
                <a:r>
                  <a:rPr lang="ja-JP" altLang="en-US" i="1" dirty="0">
                    <a:latin typeface="Cambria Math" panose="02040503050406030204" pitchFamily="18" charset="0"/>
                  </a:rPr>
                  <a:t>置換群：対称群</a:t>
                </a:r>
                <a:r>
                  <a:rPr lang="ja-JP" altLang="en-US" sz="2000" i="1" dirty="0">
                    <a:latin typeface="Cambria Math" panose="02040503050406030204" pitchFamily="18" charset="0"/>
                  </a:rPr>
                  <a:t>（置換を要素とする群）</a:t>
                </a:r>
                <a:r>
                  <a:rPr lang="ja-JP" altLang="en-US" i="1" dirty="0">
                    <a:latin typeface="Cambria Math" panose="02040503050406030204" pitchFamily="18" charset="0"/>
                  </a:rPr>
                  <a:t>の部分群</a:t>
                </a:r>
                <a:endParaRPr lang="en-US" altLang="ja-JP" i="1" dirty="0">
                  <a:latin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08606874-3339-43EE-8248-D5D133E08BE2}"/>
                  </a:ext>
                </a:extLst>
              </p:cNvPr>
              <p:cNvSpPr txBox="1">
                <a:spLocks noRot="1" noChangeAspect="1" noMove="1" noResize="1" noEditPoints="1" noAdjustHandles="1" noChangeArrowheads="1" noChangeShapeType="1" noTextEdit="1"/>
              </p:cNvSpPr>
              <p:nvPr/>
            </p:nvSpPr>
            <p:spPr>
              <a:xfrm>
                <a:off x="0" y="858009"/>
                <a:ext cx="9144000" cy="2296013"/>
              </a:xfrm>
              <a:prstGeom prst="rect">
                <a:avLst/>
              </a:prstGeom>
              <a:blipFill>
                <a:blip r:embed="rId3"/>
                <a:stretch>
                  <a:fillRect l="-1133" t="-3191" b="-50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DCF0FD9-DDFF-467A-86B1-EF563BFE9F07}"/>
                  </a:ext>
                </a:extLst>
              </p:cNvPr>
              <p:cNvSpPr txBox="1"/>
              <p:nvPr/>
            </p:nvSpPr>
            <p:spPr>
              <a:xfrm>
                <a:off x="1813320" y="2240334"/>
                <a:ext cx="1650999" cy="307777"/>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dirty="0"/>
              </a:p>
            </p:txBody>
          </p:sp>
        </mc:Choice>
        <mc:Fallback xmlns="">
          <p:sp>
            <p:nvSpPr>
              <p:cNvPr id="22" name="テキスト ボックス 21">
                <a:extLst>
                  <a:ext uri="{FF2B5EF4-FFF2-40B4-BE49-F238E27FC236}">
                    <a16:creationId xmlns:a16="http://schemas.microsoft.com/office/drawing/2014/main" id="{CDCF0FD9-DDFF-467A-86B1-EF563BFE9F07}"/>
                  </a:ext>
                </a:extLst>
              </p:cNvPr>
              <p:cNvSpPr txBox="1">
                <a:spLocks noRot="1" noChangeAspect="1" noMove="1" noResize="1" noEditPoints="1" noAdjustHandles="1" noChangeArrowheads="1" noChangeShapeType="1" noTextEdit="1"/>
              </p:cNvSpPr>
              <p:nvPr/>
            </p:nvSpPr>
            <p:spPr>
              <a:xfrm>
                <a:off x="1813320" y="2240334"/>
                <a:ext cx="1650999" cy="307777"/>
              </a:xfrm>
              <a:prstGeom prst="rect">
                <a:avLst/>
              </a:prstGeom>
              <a:blipFill>
                <a:blip r:embed="rId4"/>
                <a:stretch>
                  <a:fillRect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EC5550B-EBFA-4E4D-A846-E11F6FE52EBE}"/>
                  </a:ext>
                </a:extLst>
              </p:cNvPr>
              <p:cNvSpPr txBox="1"/>
              <p:nvPr/>
            </p:nvSpPr>
            <p:spPr>
              <a:xfrm>
                <a:off x="5212317" y="2240334"/>
                <a:ext cx="1650999" cy="307777"/>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solidFill>
                                <a:srgbClr val="FF0000"/>
                              </a:solidFill>
                              <a:latin typeface="Cambria Math" panose="02040503050406030204" pitchFamily="18" charset="0"/>
                              <a:ea typeface="Cambria Math" panose="02040503050406030204" pitchFamily="18" charset="0"/>
                            </a:rPr>
                          </m:ctrlPr>
                        </m:sSubPr>
                        <m:e>
                          <m:r>
                            <a:rPr lang="ja-JP" altLang="en-US" sz="2000" i="1">
                              <a:solidFill>
                                <a:srgbClr val="FF0000"/>
                              </a:solidFill>
                              <a:latin typeface="Cambria Math" panose="02040503050406030204" pitchFamily="18" charset="0"/>
                              <a:ea typeface="Cambria Math" panose="02040503050406030204" pitchFamily="18" charset="0"/>
                            </a:rPr>
                            <m:t>𝛼</m:t>
                          </m:r>
                        </m:e>
                        <m:sub>
                          <m:r>
                            <a:rPr lang="en-US" altLang="ja-JP" sz="2000" b="0" i="1" smtClean="0">
                              <a:solidFill>
                                <a:srgbClr val="FF0000"/>
                              </a:solidFill>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solidFill>
                                <a:srgbClr val="FF0000"/>
                              </a:solidFill>
                              <a:latin typeface="Cambria Math" panose="02040503050406030204" pitchFamily="18" charset="0"/>
                              <a:ea typeface="Cambria Math" panose="02040503050406030204" pitchFamily="18" charset="0"/>
                            </a:rPr>
                          </m:ctrlPr>
                        </m:sSubPr>
                        <m:e>
                          <m:r>
                            <a:rPr lang="ja-JP" altLang="en-US" sz="2000" i="1">
                              <a:solidFill>
                                <a:srgbClr val="FF0000"/>
                              </a:solidFill>
                              <a:latin typeface="Cambria Math" panose="02040503050406030204" pitchFamily="18" charset="0"/>
                              <a:ea typeface="Cambria Math" panose="02040503050406030204" pitchFamily="18" charset="0"/>
                            </a:rPr>
                            <m:t>𝛼</m:t>
                          </m:r>
                        </m:e>
                        <m:sub>
                          <m:r>
                            <a:rPr lang="en-US" altLang="ja-JP" sz="2000" b="0" i="1" smtClean="0">
                              <a:solidFill>
                                <a:srgbClr val="FF0000"/>
                              </a:solidFill>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dirty="0"/>
              </a:p>
            </p:txBody>
          </p:sp>
        </mc:Choice>
        <mc:Fallback xmlns="">
          <p:sp>
            <p:nvSpPr>
              <p:cNvPr id="23" name="テキスト ボックス 22">
                <a:extLst>
                  <a:ext uri="{FF2B5EF4-FFF2-40B4-BE49-F238E27FC236}">
                    <a16:creationId xmlns:a16="http://schemas.microsoft.com/office/drawing/2014/main" id="{AEC5550B-EBFA-4E4D-A846-E11F6FE52EBE}"/>
                  </a:ext>
                </a:extLst>
              </p:cNvPr>
              <p:cNvSpPr txBox="1">
                <a:spLocks noRot="1" noChangeAspect="1" noMove="1" noResize="1" noEditPoints="1" noAdjustHandles="1" noChangeArrowheads="1" noChangeShapeType="1" noTextEdit="1"/>
              </p:cNvSpPr>
              <p:nvPr/>
            </p:nvSpPr>
            <p:spPr>
              <a:xfrm>
                <a:off x="5212317" y="2240334"/>
                <a:ext cx="1650999" cy="307777"/>
              </a:xfrm>
              <a:prstGeom prst="rect">
                <a:avLst/>
              </a:prstGeom>
              <a:blipFill>
                <a:blip r:embed="rId5"/>
                <a:stretch>
                  <a:fillRect b="-40000"/>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6D4308B0-1F7F-4865-8F87-70FB772FDB00}"/>
              </a:ext>
            </a:extLst>
          </p:cNvPr>
          <p:cNvSpPr/>
          <p:nvPr/>
        </p:nvSpPr>
        <p:spPr>
          <a:xfrm>
            <a:off x="3636021" y="2209527"/>
            <a:ext cx="1404594"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EFB4D71-09FA-4C76-B68E-29BBB85CC96B}"/>
                  </a:ext>
                </a:extLst>
              </p:cNvPr>
              <p:cNvSpPr txBox="1"/>
              <p:nvPr/>
            </p:nvSpPr>
            <p:spPr>
              <a:xfrm>
                <a:off x="2677995" y="1868801"/>
                <a:ext cx="3320646" cy="307777"/>
              </a:xfrm>
              <a:prstGeom prst="rect">
                <a:avLst/>
              </a:prstGeom>
              <a:noFill/>
            </p:spPr>
            <p:txBody>
              <a:bodyPr wrap="square" lIns="0" tIns="0" rIns="0" bIns="0" rtlCol="0">
                <a:spAutoFit/>
              </a:bodyPr>
              <a:lstStyle/>
              <a:p>
                <a:pPr marL="0" lvl="1"/>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を交換する置換</a:t>
                </a:r>
                <a14:m>
                  <m:oMath xmlns:m="http://schemas.openxmlformats.org/officeDocument/2006/math">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,2,</m:t>
                        </m:r>
                        <m:r>
                          <a:rPr lang="en-US" altLang="ja-JP" sz="2000" b="0" i="1" smtClean="0">
                            <a:latin typeface="Cambria Math" panose="02040503050406030204" pitchFamily="18" charset="0"/>
                            <a:ea typeface="Cambria Math" panose="02040503050406030204" pitchFamily="18" charset="0"/>
                          </a:rPr>
                          <m:t>1</m:t>
                        </m:r>
                      </m:e>
                    </m:d>
                  </m:oMath>
                </a14:m>
                <a:endParaRPr lang="en-US" altLang="ja-JP" sz="2000" dirty="0"/>
              </a:p>
            </p:txBody>
          </p:sp>
        </mc:Choice>
        <mc:Fallback xmlns="">
          <p:sp>
            <p:nvSpPr>
              <p:cNvPr id="25" name="テキスト ボックス 24">
                <a:extLst>
                  <a:ext uri="{FF2B5EF4-FFF2-40B4-BE49-F238E27FC236}">
                    <a16:creationId xmlns:a16="http://schemas.microsoft.com/office/drawing/2014/main" id="{4EFB4D71-09FA-4C76-B68E-29BBB85CC96B}"/>
                  </a:ext>
                </a:extLst>
              </p:cNvPr>
              <p:cNvSpPr txBox="1">
                <a:spLocks noRot="1" noChangeAspect="1" noMove="1" noResize="1" noEditPoints="1" noAdjustHandles="1" noChangeArrowheads="1" noChangeShapeType="1" noTextEdit="1"/>
              </p:cNvSpPr>
              <p:nvPr/>
            </p:nvSpPr>
            <p:spPr>
              <a:xfrm>
                <a:off x="2677995" y="1868801"/>
                <a:ext cx="3320646" cy="307777"/>
              </a:xfrm>
              <a:prstGeom prst="rect">
                <a:avLst/>
              </a:prstGeom>
              <a:blipFill>
                <a:blip r:embed="rId6"/>
                <a:stretch>
                  <a:fillRect l="-3670" t="-28000"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3CC5D4C-73F0-46CE-B506-8C867C42F9B4}"/>
                  </a:ext>
                </a:extLst>
              </p:cNvPr>
              <p:cNvSpPr txBox="1"/>
              <p:nvPr/>
            </p:nvSpPr>
            <p:spPr>
              <a:xfrm>
                <a:off x="1861994" y="4047398"/>
                <a:ext cx="1729587" cy="313604"/>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4</m:t>
                          </m:r>
                        </m:sub>
                      </m:sSub>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dirty="0"/>
              </a:p>
            </p:txBody>
          </p:sp>
        </mc:Choice>
        <mc:Fallback xmlns="">
          <p:sp>
            <p:nvSpPr>
              <p:cNvPr id="27" name="テキスト ボックス 26">
                <a:extLst>
                  <a:ext uri="{FF2B5EF4-FFF2-40B4-BE49-F238E27FC236}">
                    <a16:creationId xmlns:a16="http://schemas.microsoft.com/office/drawing/2014/main" id="{03CC5D4C-73F0-46CE-B506-8C867C42F9B4}"/>
                  </a:ext>
                </a:extLst>
              </p:cNvPr>
              <p:cNvSpPr txBox="1">
                <a:spLocks noRot="1" noChangeAspect="1" noMove="1" noResize="1" noEditPoints="1" noAdjustHandles="1" noChangeArrowheads="1" noChangeShapeType="1" noTextEdit="1"/>
              </p:cNvSpPr>
              <p:nvPr/>
            </p:nvSpPr>
            <p:spPr>
              <a:xfrm>
                <a:off x="1861994" y="4047398"/>
                <a:ext cx="1729587" cy="313604"/>
              </a:xfrm>
              <a:prstGeom prst="rect">
                <a:avLst/>
              </a:prstGeom>
              <a:blipFill>
                <a:blip r:embed="rId7"/>
                <a:stretch>
                  <a:fillRect l="-2465" r="-2465"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0009987-3C7E-4E54-BC4A-071C4A0E49EF}"/>
                  </a:ext>
                </a:extLst>
              </p:cNvPr>
              <p:cNvSpPr txBox="1"/>
              <p:nvPr/>
            </p:nvSpPr>
            <p:spPr>
              <a:xfrm>
                <a:off x="355308" y="3296051"/>
                <a:ext cx="4857009" cy="307777"/>
              </a:xfrm>
              <a:prstGeom prst="rect">
                <a:avLst/>
              </a:prstGeom>
              <a:noFill/>
            </p:spPr>
            <p:txBody>
              <a:bodyPr wrap="square" lIns="0" tIns="0" rIns="0" bIns="0" rtlCol="0">
                <a:spAutoFit/>
              </a:bodyPr>
              <a:lstStyle/>
              <a:p>
                <a:pPr marL="0" lvl="1"/>
                <a:r>
                  <a:rPr lang="ja-JP" altLang="en-US" sz="2000" i="1" dirty="0">
                    <a:latin typeface="Cambria Math" panose="02040503050406030204" pitchFamily="18" charset="0"/>
                  </a:rPr>
                  <a:t>例：</a:t>
                </a:r>
                <a:r>
                  <a:rPr lang="en-US" altLang="ja-JP" sz="2000" dirty="0">
                    <a:latin typeface="Cambria Math" panose="02040503050406030204" pitchFamily="18" charset="0"/>
                  </a:rPr>
                  <a:t>4</a:t>
                </a:r>
                <a:r>
                  <a:rPr lang="ja-JP" altLang="en-US" sz="2000" dirty="0">
                    <a:latin typeface="Cambria Math" panose="02040503050406030204" pitchFamily="18" charset="0"/>
                  </a:rPr>
                  <a:t>次方程式の根</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4</m:t>
                        </m:r>
                      </m:sub>
                    </m:sSub>
                    <m:r>
                      <a:rPr lang="en-US" altLang="ja-JP" sz="2000" b="0" i="1" smtClean="0">
                        <a:latin typeface="Cambria Math" panose="02040503050406030204" pitchFamily="18" charset="0"/>
                        <a:ea typeface="Cambria Math" panose="02040503050406030204" pitchFamily="18" charset="0"/>
                      </a:rPr>
                      <m:t>)</m:t>
                    </m:r>
                  </m:oMath>
                </a14:m>
                <a:endParaRPr lang="en-US" altLang="ja-JP" sz="2000" dirty="0"/>
              </a:p>
            </p:txBody>
          </p:sp>
        </mc:Choice>
        <mc:Fallback xmlns="">
          <p:sp>
            <p:nvSpPr>
              <p:cNvPr id="28" name="テキスト ボックス 27">
                <a:extLst>
                  <a:ext uri="{FF2B5EF4-FFF2-40B4-BE49-F238E27FC236}">
                    <a16:creationId xmlns:a16="http://schemas.microsoft.com/office/drawing/2014/main" id="{00009987-3C7E-4E54-BC4A-071C4A0E49EF}"/>
                  </a:ext>
                </a:extLst>
              </p:cNvPr>
              <p:cNvSpPr txBox="1">
                <a:spLocks noRot="1" noChangeAspect="1" noMove="1" noResize="1" noEditPoints="1" noAdjustHandles="1" noChangeArrowheads="1" noChangeShapeType="1" noTextEdit="1"/>
              </p:cNvSpPr>
              <p:nvPr/>
            </p:nvSpPr>
            <p:spPr>
              <a:xfrm>
                <a:off x="355308" y="3296051"/>
                <a:ext cx="4857009" cy="307777"/>
              </a:xfrm>
              <a:prstGeom prst="rect">
                <a:avLst/>
              </a:prstGeom>
              <a:blipFill>
                <a:blip r:embed="rId8"/>
                <a:stretch>
                  <a:fillRect l="-3137" t="-28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E731AA0-D3F9-49FA-87A2-5EF7E63B2B9D}"/>
                  </a:ext>
                </a:extLst>
              </p:cNvPr>
              <p:cNvSpPr txBox="1"/>
              <p:nvPr/>
            </p:nvSpPr>
            <p:spPr>
              <a:xfrm>
                <a:off x="5221696" y="4047398"/>
                <a:ext cx="1729587" cy="313604"/>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solidFill>
                                <a:srgbClr val="FF0000"/>
                              </a:solidFill>
                              <a:latin typeface="Cambria Math" panose="02040503050406030204" pitchFamily="18" charset="0"/>
                              <a:ea typeface="Cambria Math" panose="02040503050406030204" pitchFamily="18" charset="0"/>
                            </a:rPr>
                          </m:ctrlPr>
                        </m:sSubPr>
                        <m:e>
                          <m:r>
                            <a:rPr lang="ja-JP" altLang="en-US" sz="2000" i="1">
                              <a:solidFill>
                                <a:srgbClr val="FF0000"/>
                              </a:solidFill>
                              <a:latin typeface="Cambria Math" panose="02040503050406030204" pitchFamily="18" charset="0"/>
                              <a:ea typeface="Cambria Math" panose="02040503050406030204" pitchFamily="18" charset="0"/>
                            </a:rPr>
                            <m:t>𝛼</m:t>
                          </m:r>
                        </m:e>
                        <m:sub>
                          <m:r>
                            <a:rPr lang="en-US" altLang="ja-JP" sz="2000" b="0" i="1" smtClean="0">
                              <a:solidFill>
                                <a:srgbClr val="FF0000"/>
                              </a:solidFill>
                              <a:latin typeface="Cambria Math" panose="02040503050406030204" pitchFamily="18" charset="0"/>
                              <a:ea typeface="Cambria Math" panose="02040503050406030204" pitchFamily="18" charset="0"/>
                            </a:rPr>
                            <m:t>3</m:t>
                          </m:r>
                        </m:sub>
                      </m:sSub>
                      <m:r>
                        <a:rPr lang="en-US" altLang="ja-JP" sz="2000" b="0" i="1" smtClean="0">
                          <a:solidFill>
                            <a:schemeClr val="tx1"/>
                          </a:solidFill>
                          <a:latin typeface="Cambria Math" panose="02040503050406030204" pitchFamily="18" charset="0"/>
                          <a:ea typeface="Cambria Math" panose="02040503050406030204" pitchFamily="18" charset="0"/>
                        </a:rPr>
                        <m:t>,</m:t>
                      </m:r>
                      <m:sSub>
                        <m:sSubPr>
                          <m:ctrlPr>
                            <a:rPr lang="en-US" altLang="ja-JP" sz="2000" i="1">
                              <a:solidFill>
                                <a:srgbClr val="FF0000"/>
                              </a:solidFill>
                              <a:latin typeface="Cambria Math" panose="02040503050406030204" pitchFamily="18" charset="0"/>
                              <a:ea typeface="Cambria Math" panose="02040503050406030204" pitchFamily="18" charset="0"/>
                            </a:rPr>
                          </m:ctrlPr>
                        </m:sSubPr>
                        <m:e>
                          <m:r>
                            <a:rPr lang="ja-JP" altLang="en-US" sz="2000" i="1">
                              <a:solidFill>
                                <a:srgbClr val="FF0000"/>
                              </a:solidFill>
                              <a:latin typeface="Cambria Math" panose="02040503050406030204" pitchFamily="18" charset="0"/>
                              <a:ea typeface="Cambria Math" panose="02040503050406030204" pitchFamily="18" charset="0"/>
                            </a:rPr>
                            <m:t>𝛼</m:t>
                          </m:r>
                        </m:e>
                        <m:sub>
                          <m:r>
                            <a:rPr lang="en-US" altLang="ja-JP" sz="2000" b="0" i="1" smtClean="0">
                              <a:solidFill>
                                <a:srgbClr val="FF0000"/>
                              </a:solidFill>
                              <a:latin typeface="Cambria Math" panose="02040503050406030204" pitchFamily="18" charset="0"/>
                              <a:ea typeface="Cambria Math" panose="02040503050406030204" pitchFamily="18" charset="0"/>
                            </a:rPr>
                            <m:t>4</m:t>
                          </m:r>
                        </m:sub>
                      </m:sSub>
                      <m:r>
                        <a:rPr lang="en-US" altLang="ja-JP" sz="2000" i="1" smtClean="0">
                          <a:solidFill>
                            <a:schemeClr val="tx1"/>
                          </a:solidFill>
                          <a:latin typeface="Cambria Math" panose="02040503050406030204" pitchFamily="18" charset="0"/>
                          <a:ea typeface="Cambria Math" panose="02040503050406030204" pitchFamily="18" charset="0"/>
                        </a:rPr>
                        <m:t>,</m:t>
                      </m:r>
                      <m:sSub>
                        <m:sSubPr>
                          <m:ctrlPr>
                            <a:rPr lang="en-US" altLang="ja-JP" sz="2000" i="1">
                              <a:solidFill>
                                <a:srgbClr val="FF0000"/>
                              </a:solidFill>
                              <a:latin typeface="Cambria Math" panose="02040503050406030204" pitchFamily="18" charset="0"/>
                              <a:ea typeface="Cambria Math" panose="02040503050406030204" pitchFamily="18" charset="0"/>
                            </a:rPr>
                          </m:ctrlPr>
                        </m:sSubPr>
                        <m:e>
                          <m:r>
                            <a:rPr lang="ja-JP" altLang="en-US" sz="2000" i="1">
                              <a:solidFill>
                                <a:srgbClr val="FF0000"/>
                              </a:solidFill>
                              <a:latin typeface="Cambria Math" panose="02040503050406030204" pitchFamily="18" charset="0"/>
                              <a:ea typeface="Cambria Math" panose="02040503050406030204" pitchFamily="18" charset="0"/>
                            </a:rPr>
                            <m:t>𝛼</m:t>
                          </m:r>
                        </m:e>
                        <m:sub>
                          <m:r>
                            <a:rPr lang="en-US" altLang="ja-JP" sz="2000" b="0" i="1" smtClean="0">
                              <a:solidFill>
                                <a:srgbClr val="FF0000"/>
                              </a:solidFill>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dirty="0"/>
              </a:p>
            </p:txBody>
          </p:sp>
        </mc:Choice>
        <mc:Fallback xmlns="">
          <p:sp>
            <p:nvSpPr>
              <p:cNvPr id="29" name="テキスト ボックス 28">
                <a:extLst>
                  <a:ext uri="{FF2B5EF4-FFF2-40B4-BE49-F238E27FC236}">
                    <a16:creationId xmlns:a16="http://schemas.microsoft.com/office/drawing/2014/main" id="{DE731AA0-D3F9-49FA-87A2-5EF7E63B2B9D}"/>
                  </a:ext>
                </a:extLst>
              </p:cNvPr>
              <p:cNvSpPr txBox="1">
                <a:spLocks noRot="1" noChangeAspect="1" noMove="1" noResize="1" noEditPoints="1" noAdjustHandles="1" noChangeArrowheads="1" noChangeShapeType="1" noTextEdit="1"/>
              </p:cNvSpPr>
              <p:nvPr/>
            </p:nvSpPr>
            <p:spPr>
              <a:xfrm>
                <a:off x="5221696" y="4047398"/>
                <a:ext cx="1729587" cy="313604"/>
              </a:xfrm>
              <a:prstGeom prst="rect">
                <a:avLst/>
              </a:prstGeom>
              <a:blipFill>
                <a:blip r:embed="rId9"/>
                <a:stretch>
                  <a:fillRect l="-2473" r="-2827" b="-37255"/>
                </a:stretch>
              </a:blipFill>
            </p:spPr>
            <p:txBody>
              <a:bodyPr/>
              <a:lstStyle/>
              <a:p>
                <a:r>
                  <a:rPr lang="ja-JP" altLang="en-US">
                    <a:noFill/>
                  </a:rPr>
                  <a:t> </a:t>
                </a:r>
              </a:p>
            </p:txBody>
          </p:sp>
        </mc:Fallback>
      </mc:AlternateContent>
      <p:sp>
        <p:nvSpPr>
          <p:cNvPr id="30" name="矢印: 右 29">
            <a:extLst>
              <a:ext uri="{FF2B5EF4-FFF2-40B4-BE49-F238E27FC236}">
                <a16:creationId xmlns:a16="http://schemas.microsoft.com/office/drawing/2014/main" id="{940C858C-1CFF-4F3D-BCB9-D599DEAD41F6}"/>
              </a:ext>
            </a:extLst>
          </p:cNvPr>
          <p:cNvSpPr/>
          <p:nvPr/>
        </p:nvSpPr>
        <p:spPr>
          <a:xfrm>
            <a:off x="3704341" y="4047398"/>
            <a:ext cx="1404594"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1D80A1F-0EE0-4DCB-B211-1102FD1F13BF}"/>
                  </a:ext>
                </a:extLst>
              </p:cNvPr>
              <p:cNvSpPr txBox="1"/>
              <p:nvPr/>
            </p:nvSpPr>
            <p:spPr>
              <a:xfrm>
                <a:off x="3464319" y="3718916"/>
                <a:ext cx="1884638" cy="307777"/>
              </a:xfrm>
              <a:prstGeom prst="rect">
                <a:avLst/>
              </a:prstGeom>
              <a:noFill/>
            </p:spPr>
            <p:txBody>
              <a:bodyPr wrap="square" lIns="0" tIns="0" rIns="0" bIns="0" rtlCol="0">
                <a:spAutoFit/>
              </a:bodyPr>
              <a:lstStyle/>
              <a:p>
                <a:pPr marL="0" lvl="1"/>
                <a:r>
                  <a:rPr lang="ja-JP" altLang="en-US" sz="2000" dirty="0"/>
                  <a:t>置換</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σ</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1,3</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4</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m:t>
                        </m:r>
                      </m:e>
                    </m:d>
                  </m:oMath>
                </a14:m>
                <a:endParaRPr lang="en-US" altLang="ja-JP" sz="2000" dirty="0"/>
              </a:p>
            </p:txBody>
          </p:sp>
        </mc:Choice>
        <mc:Fallback xmlns="">
          <p:sp>
            <p:nvSpPr>
              <p:cNvPr id="31" name="テキスト ボックス 30">
                <a:extLst>
                  <a:ext uri="{FF2B5EF4-FFF2-40B4-BE49-F238E27FC236}">
                    <a16:creationId xmlns:a16="http://schemas.microsoft.com/office/drawing/2014/main" id="{81D80A1F-0EE0-4DCB-B211-1102FD1F13BF}"/>
                  </a:ext>
                </a:extLst>
              </p:cNvPr>
              <p:cNvSpPr txBox="1">
                <a:spLocks noRot="1" noChangeAspect="1" noMove="1" noResize="1" noEditPoints="1" noAdjustHandles="1" noChangeArrowheads="1" noChangeShapeType="1" noTextEdit="1"/>
              </p:cNvSpPr>
              <p:nvPr/>
            </p:nvSpPr>
            <p:spPr>
              <a:xfrm>
                <a:off x="3464319" y="3718916"/>
                <a:ext cx="1884638" cy="307777"/>
              </a:xfrm>
              <a:prstGeom prst="rect">
                <a:avLst/>
              </a:prstGeom>
              <a:blipFill>
                <a:blip r:embed="rId10"/>
                <a:stretch>
                  <a:fillRect l="-8091" t="-27451" r="-324" b="-470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E77F751-C9D2-47A3-823A-FB7130A9ACBB}"/>
                  </a:ext>
                </a:extLst>
              </p:cNvPr>
              <p:cNvSpPr txBox="1"/>
              <p:nvPr/>
            </p:nvSpPr>
            <p:spPr>
              <a:xfrm>
                <a:off x="262189" y="5374644"/>
                <a:ext cx="4095747" cy="622350"/>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σ</m:t>
                      </m:r>
                      <m:d>
                        <m:dPr>
                          <m:ctrlPr>
                            <a:rPr lang="el-GR"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𝑉</m:t>
                              </m:r>
                            </m:e>
                            <m:sub>
                              <m:r>
                                <a:rPr lang="en-US" altLang="ja-JP" i="1">
                                  <a:latin typeface="Cambria Math" panose="02040503050406030204" pitchFamily="18" charset="0"/>
                                  <a:ea typeface="Cambria Math" panose="02040503050406030204" pitchFamily="18" charset="0"/>
                                </a:rPr>
                                <m:t>1</m:t>
                              </m:r>
                            </m:sub>
                          </m:sSub>
                        </m:e>
                      </m:d>
                      <m:r>
                        <a:rPr lang="en-US" altLang="ja-JP" b="0"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σ</m:t>
                      </m:r>
                      <m:d>
                        <m:dPr>
                          <m:ctrlPr>
                            <a:rPr lang="el-GR" altLang="ja-JP" i="1" smtClean="0">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2</m:t>
                                  </m:r>
                                </m:sub>
                              </m:sSub>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3</m:t>
                                  </m:r>
                                </m:sub>
                              </m:sSub>
                            </m:num>
                            <m:den>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1</m:t>
                                  </m:r>
                                </m:sub>
                              </m:sSub>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4</m:t>
                                  </m:r>
                                </m:sub>
                              </m:sSub>
                            </m:den>
                          </m:f>
                        </m:e>
                      </m:d>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ja-JP" altLang="en-US" i="1">
                                  <a:solidFill>
                                    <a:srgbClr val="FF0000"/>
                                  </a:solidFill>
                                  <a:latin typeface="Cambria Math" panose="02040503050406030204" pitchFamily="18" charset="0"/>
                                  <a:ea typeface="Cambria Math" panose="02040503050406030204" pitchFamily="18" charset="0"/>
                                </a:rPr>
                                <m:t>𝛼</m:t>
                              </m:r>
                            </m:e>
                            <m:sub>
                              <m:r>
                                <a:rPr lang="en-US" altLang="ja-JP" b="0" i="1" smtClean="0">
                                  <a:solidFill>
                                    <a:srgbClr val="FF0000"/>
                                  </a:solidFill>
                                  <a:latin typeface="Cambria Math" panose="02040503050406030204" pitchFamily="18" charset="0"/>
                                  <a:ea typeface="Cambria Math" panose="02040503050406030204" pitchFamily="18" charset="0"/>
                                </a:rPr>
                                <m:t>3</m:t>
                              </m:r>
                            </m:sub>
                          </m:sSub>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ja-JP" altLang="en-US" i="1">
                                  <a:solidFill>
                                    <a:srgbClr val="FF0000"/>
                                  </a:solidFill>
                                  <a:latin typeface="Cambria Math" panose="02040503050406030204" pitchFamily="18" charset="0"/>
                                  <a:ea typeface="Cambria Math" panose="02040503050406030204" pitchFamily="18" charset="0"/>
                                </a:rPr>
                                <m:t>𝛼</m:t>
                              </m:r>
                            </m:e>
                            <m:sub>
                              <m:r>
                                <a:rPr lang="en-US" altLang="ja-JP" b="0" i="1" smtClean="0">
                                  <a:solidFill>
                                    <a:srgbClr val="FF0000"/>
                                  </a:solidFill>
                                  <a:latin typeface="Cambria Math" panose="02040503050406030204" pitchFamily="18" charset="0"/>
                                  <a:ea typeface="Cambria Math" panose="02040503050406030204" pitchFamily="18" charset="0"/>
                                </a:rPr>
                                <m:t>4</m:t>
                              </m:r>
                            </m:sub>
                          </m:sSub>
                        </m:num>
                        <m:den>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1</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ja-JP" altLang="en-US" i="1">
                                  <a:solidFill>
                                    <a:srgbClr val="FF0000"/>
                                  </a:solidFill>
                                  <a:latin typeface="Cambria Math" panose="02040503050406030204" pitchFamily="18" charset="0"/>
                                  <a:ea typeface="Cambria Math" panose="02040503050406030204" pitchFamily="18" charset="0"/>
                                </a:rPr>
                                <m:t>𝛼</m:t>
                              </m:r>
                            </m:e>
                            <m:sub>
                              <m:r>
                                <a:rPr lang="en-US" altLang="ja-JP" b="0" i="1" smtClean="0">
                                  <a:solidFill>
                                    <a:srgbClr val="FF0000"/>
                                  </a:solidFill>
                                  <a:latin typeface="Cambria Math" panose="02040503050406030204" pitchFamily="18" charset="0"/>
                                  <a:ea typeface="Cambria Math" panose="02040503050406030204" pitchFamily="18" charset="0"/>
                                </a:rPr>
                                <m:t>2</m:t>
                              </m:r>
                            </m:sub>
                          </m:sSub>
                        </m:den>
                      </m:f>
                      <m:r>
                        <a:rPr lang="en-US" altLang="ja-JP" b="0" i="1" smtClean="0">
                          <a:solidFill>
                            <a:schemeClr val="tx1"/>
                          </a:solidFill>
                          <a:latin typeface="Cambria Math" panose="02040503050406030204" pitchFamily="18" charset="0"/>
                          <a:ea typeface="Cambria Math" panose="02040503050406030204" pitchFamily="18" charset="0"/>
                        </a:rPr>
                        <m:t>≠</m:t>
                      </m:r>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𝑉</m:t>
                          </m:r>
                        </m:e>
                        <m:sub>
                          <m:r>
                            <a:rPr lang="en-US" altLang="ja-JP" i="1">
                              <a:solidFill>
                                <a:schemeClr val="tx1"/>
                              </a:solidFill>
                              <a:latin typeface="Cambria Math" panose="02040503050406030204" pitchFamily="18" charset="0"/>
                              <a:ea typeface="Cambria Math" panose="02040503050406030204" pitchFamily="18" charset="0"/>
                            </a:rPr>
                            <m:t>1</m:t>
                          </m:r>
                        </m:sub>
                      </m:sSub>
                    </m:oMath>
                  </m:oMathPara>
                </a14:m>
                <a:endParaRPr lang="en-US" altLang="ja-JP" dirty="0"/>
              </a:p>
            </p:txBody>
          </p:sp>
        </mc:Choice>
        <mc:Fallback>
          <p:sp>
            <p:nvSpPr>
              <p:cNvPr id="32" name="テキスト ボックス 31">
                <a:extLst>
                  <a:ext uri="{FF2B5EF4-FFF2-40B4-BE49-F238E27FC236}">
                    <a16:creationId xmlns:a16="http://schemas.microsoft.com/office/drawing/2014/main" id="{3E77F751-C9D2-47A3-823A-FB7130A9ACBB}"/>
                  </a:ext>
                </a:extLst>
              </p:cNvPr>
              <p:cNvSpPr txBox="1">
                <a:spLocks noRot="1" noChangeAspect="1" noMove="1" noResize="1" noEditPoints="1" noAdjustHandles="1" noChangeArrowheads="1" noChangeShapeType="1" noTextEdit="1"/>
              </p:cNvSpPr>
              <p:nvPr/>
            </p:nvSpPr>
            <p:spPr>
              <a:xfrm>
                <a:off x="262189" y="5374644"/>
                <a:ext cx="4095747" cy="62235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D0638AB-9CD8-4474-A650-483D0CEFEF91}"/>
                  </a:ext>
                </a:extLst>
              </p:cNvPr>
              <p:cNvSpPr txBox="1"/>
              <p:nvPr/>
            </p:nvSpPr>
            <p:spPr>
              <a:xfrm>
                <a:off x="253084" y="4780059"/>
                <a:ext cx="4064533" cy="463717"/>
              </a:xfrm>
              <a:prstGeom prst="rect">
                <a:avLst/>
              </a:prstGeom>
              <a:noFill/>
            </p:spPr>
            <p:txBody>
              <a:bodyPr wrap="square" lIns="0" tIns="0" rIns="0" bIns="0" rtlCol="0">
                <a:spAutoFit/>
              </a:bodyPr>
              <a:lstStyle/>
              <a:p>
                <a:pPr marL="0" lvl="1" algn="ctr"/>
                <a:r>
                  <a:rPr lang="ja-JP" altLang="en-US" sz="2000" dirty="0"/>
                  <a:t>根の有理式</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f>
                      <m:fPr>
                        <m:ctrlPr>
                          <a:rPr lang="en-US" altLang="ja-JP" sz="2000" b="0" i="1" smtClean="0">
                            <a:latin typeface="Cambria Math" panose="02040503050406030204" pitchFamily="18" charset="0"/>
                            <a:ea typeface="Cambria Math" panose="02040503050406030204" pitchFamily="18" charset="0"/>
                          </a:rPr>
                        </m:ctrlPr>
                      </m:fPr>
                      <m:num>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num>
                      <m:den>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4</m:t>
                            </m:r>
                          </m:sub>
                        </m:sSub>
                      </m:den>
                    </m:f>
                  </m:oMath>
                </a14:m>
                <a:r>
                  <a:rPr lang="ja-JP" altLang="en-US" sz="2000" dirty="0"/>
                  <a:t>に</a:t>
                </a:r>
                <a14:m>
                  <m:oMath xmlns:m="http://schemas.openxmlformats.org/officeDocument/2006/math">
                    <m:r>
                      <m:rPr>
                        <m:sty m:val="p"/>
                      </m:rPr>
                      <a:rPr lang="el-GR" altLang="ja-JP" sz="2000" i="1">
                        <a:latin typeface="Cambria Math" panose="02040503050406030204" pitchFamily="18" charset="0"/>
                        <a:ea typeface="Cambria Math" panose="02040503050406030204" pitchFamily="18" charset="0"/>
                      </a:rPr>
                      <m:t>σ</m:t>
                    </m:r>
                  </m:oMath>
                </a14:m>
                <a:r>
                  <a:rPr lang="ja-JP" altLang="en-US" sz="2000" dirty="0"/>
                  <a:t>を作用</a:t>
                </a:r>
                <a:endParaRPr lang="en-US" altLang="ja-JP" sz="2000" dirty="0"/>
              </a:p>
            </p:txBody>
          </p:sp>
        </mc:Choice>
        <mc:Fallback xmlns="">
          <p:sp>
            <p:nvSpPr>
              <p:cNvPr id="33" name="テキスト ボックス 32">
                <a:extLst>
                  <a:ext uri="{FF2B5EF4-FFF2-40B4-BE49-F238E27FC236}">
                    <a16:creationId xmlns:a16="http://schemas.microsoft.com/office/drawing/2014/main" id="{8D0638AB-9CD8-4474-A650-483D0CEFEF91}"/>
                  </a:ext>
                </a:extLst>
              </p:cNvPr>
              <p:cNvSpPr txBox="1">
                <a:spLocks noRot="1" noChangeAspect="1" noMove="1" noResize="1" noEditPoints="1" noAdjustHandles="1" noChangeArrowheads="1" noChangeShapeType="1" noTextEdit="1"/>
              </p:cNvSpPr>
              <p:nvPr/>
            </p:nvSpPr>
            <p:spPr>
              <a:xfrm>
                <a:off x="253084" y="4780059"/>
                <a:ext cx="4064533" cy="463717"/>
              </a:xfrm>
              <a:prstGeom prst="rect">
                <a:avLst/>
              </a:prstGeom>
              <a:blipFill>
                <a:blip r:embed="rId12"/>
                <a:stretch>
                  <a:fillRect t="-9211" b="-9211"/>
                </a:stretch>
              </a:blipFill>
            </p:spPr>
            <p:txBody>
              <a:bodyPr/>
              <a:lstStyle/>
              <a:p>
                <a:r>
                  <a:rPr lang="ja-JP" altLang="en-US">
                    <a:noFill/>
                  </a:rPr>
                  <a:t> </a:t>
                </a:r>
              </a:p>
            </p:txBody>
          </p:sp>
        </mc:Fallback>
      </mc:AlternateContent>
      <p:sp>
        <p:nvSpPr>
          <p:cNvPr id="17" name="吹き出し: 角を丸めた四角形 16">
            <a:extLst>
              <a:ext uri="{FF2B5EF4-FFF2-40B4-BE49-F238E27FC236}">
                <a16:creationId xmlns:a16="http://schemas.microsoft.com/office/drawing/2014/main" id="{3AAA8B41-52B4-4FBA-836C-35E832A0F99F}"/>
              </a:ext>
            </a:extLst>
          </p:cNvPr>
          <p:cNvSpPr/>
          <p:nvPr/>
        </p:nvSpPr>
        <p:spPr>
          <a:xfrm>
            <a:off x="7064044" y="4009200"/>
            <a:ext cx="1997812" cy="445785"/>
          </a:xfrm>
          <a:prstGeom prst="wedgeRoundRectCallout">
            <a:avLst>
              <a:gd name="adj1" fmla="val -32136"/>
              <a:gd name="adj2" fmla="val 8175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Galois</a:t>
            </a:r>
            <a:r>
              <a:rPr lang="ja-JP" altLang="en-US" dirty="0"/>
              <a:t>群で重要！</a:t>
            </a:r>
            <a:endParaRPr lang="en-US" altLang="ja-JP" sz="1800" dirty="0"/>
          </a:p>
        </p:txBody>
      </p:sp>
      <p:sp>
        <p:nvSpPr>
          <p:cNvPr id="19" name="コンテンツ プレースホルダー 1">
            <a:extLst>
              <a:ext uri="{FF2B5EF4-FFF2-40B4-BE49-F238E27FC236}">
                <a16:creationId xmlns:a16="http://schemas.microsoft.com/office/drawing/2014/main" id="{CA8ABF70-65C6-4BDD-88F7-D87983080BA0}"/>
              </a:ext>
            </a:extLst>
          </p:cNvPr>
          <p:cNvSpPr txBox="1">
            <a:spLocks/>
          </p:cNvSpPr>
          <p:nvPr/>
        </p:nvSpPr>
        <p:spPr>
          <a:xfrm>
            <a:off x="4639453" y="4640542"/>
            <a:ext cx="4405216" cy="1471498"/>
          </a:xfrm>
          <a:prstGeom prst="rect">
            <a:avLst/>
          </a:prstGeom>
          <a:solidFill>
            <a:schemeClr val="accent3">
              <a:lumMod val="20000"/>
              <a:lumOff val="80000"/>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endParaRPr lang="ja-JP" altLang="en-US" sz="2400" b="1" dirty="0">
              <a:solidFill>
                <a:schemeClr val="bg1"/>
              </a:solidFill>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FD54C88B-7568-498C-871A-F6656D0413E9}"/>
                  </a:ext>
                </a:extLst>
              </p:cNvPr>
              <p:cNvSpPr txBox="1"/>
              <p:nvPr/>
            </p:nvSpPr>
            <p:spPr>
              <a:xfrm>
                <a:off x="4794187" y="5409205"/>
                <a:ext cx="4095747" cy="553228"/>
              </a:xfrm>
              <a:prstGeom prst="rect">
                <a:avLst/>
              </a:prstGeom>
              <a:noFill/>
            </p:spPr>
            <p:txBody>
              <a:bodyPr wrap="square" lIns="0" tIns="0" rIns="0" bIns="0" rtlCol="0">
                <a:spAutoFit/>
              </a:bodyPr>
              <a:lstStyle/>
              <a:p>
                <a:pPr marL="0" lvl="1"/>
                <a14:m>
                  <m:oMathPara xmlns:m="http://schemas.openxmlformats.org/officeDocument/2006/math">
                    <m:oMathParaPr>
                      <m:jc m:val="centerGroup"/>
                    </m:oMathParaPr>
                    <m:oMath xmlns:m="http://schemas.openxmlformats.org/officeDocument/2006/math">
                      <m:r>
                        <m:rPr>
                          <m:sty m:val="p"/>
                        </m:rPr>
                        <a:rPr lang="el-GR" altLang="ja-JP" sz="1600" i="1" smtClean="0">
                          <a:latin typeface="Cambria Math" panose="02040503050406030204" pitchFamily="18" charset="0"/>
                          <a:ea typeface="Cambria Math" panose="02040503050406030204" pitchFamily="18" charset="0"/>
                        </a:rPr>
                        <m:t>σ</m:t>
                      </m:r>
                      <m:d>
                        <m:dPr>
                          <m:ctrlPr>
                            <a:rPr lang="el-GR" altLang="ja-JP" sz="1600" i="1" smtClean="0">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𝑉</m:t>
                              </m:r>
                            </m:e>
                            <m:sub>
                              <m:r>
                                <a:rPr lang="en-US" altLang="ja-JP" sz="1600" i="1">
                                  <a:latin typeface="Cambria Math" panose="02040503050406030204" pitchFamily="18" charset="0"/>
                                  <a:ea typeface="Cambria Math" panose="02040503050406030204" pitchFamily="18" charset="0"/>
                                </a:rPr>
                                <m:t>2</m:t>
                              </m:r>
                            </m:sub>
                          </m:sSub>
                        </m:e>
                      </m:d>
                      <m:r>
                        <a:rPr lang="en-US" altLang="ja-JP" sz="1600" b="0" i="1" smtClean="0">
                          <a:latin typeface="Cambria Math" panose="02040503050406030204" pitchFamily="18" charset="0"/>
                          <a:ea typeface="Cambria Math" panose="02040503050406030204" pitchFamily="18" charset="0"/>
                        </a:rPr>
                        <m:t>=</m:t>
                      </m:r>
                      <m:r>
                        <m:rPr>
                          <m:sty m:val="p"/>
                        </m:rPr>
                        <a:rPr lang="el-GR" altLang="ja-JP" sz="1600" i="1" smtClean="0">
                          <a:latin typeface="Cambria Math" panose="02040503050406030204" pitchFamily="18" charset="0"/>
                          <a:ea typeface="Cambria Math" panose="02040503050406030204" pitchFamily="18" charset="0"/>
                        </a:rPr>
                        <m:t>σ</m:t>
                      </m:r>
                      <m:d>
                        <m:dPr>
                          <m:ctrlPr>
                            <a:rPr lang="el-GR" altLang="ja-JP" sz="1600" i="1" smtClean="0">
                              <a:latin typeface="Cambria Math" panose="02040503050406030204" pitchFamily="18" charset="0"/>
                              <a:ea typeface="Cambria Math" panose="02040503050406030204" pitchFamily="18" charset="0"/>
                            </a:rPr>
                          </m:ctrlPr>
                        </m:dPr>
                        <m:e>
                          <m:f>
                            <m:fPr>
                              <m:ctrlPr>
                                <a:rPr lang="en-US" altLang="ja-JP" sz="1600" i="1">
                                  <a:latin typeface="Cambria Math" panose="02040503050406030204" pitchFamily="18" charset="0"/>
                                  <a:ea typeface="Cambria Math" panose="02040503050406030204" pitchFamily="18" charset="0"/>
                                </a:rPr>
                              </m:ctrlPr>
                            </m:fPr>
                            <m:num>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2</m:t>
                                  </m:r>
                                </m:sub>
                              </m:sSub>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3</m:t>
                                  </m:r>
                                </m:sub>
                              </m:sSub>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4</m:t>
                                  </m:r>
                                </m:sub>
                              </m:sSub>
                            </m:num>
                            <m:den>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2</m:t>
                                  </m:r>
                                </m:sub>
                              </m:sSub>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3</m:t>
                                  </m:r>
                                </m:sub>
                              </m:sSub>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4</m:t>
                                  </m:r>
                                </m:sub>
                              </m:sSub>
                            </m:den>
                          </m:f>
                        </m:e>
                      </m:d>
                      <m:r>
                        <a:rPr lang="en-US" altLang="ja-JP" sz="1600"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𝛼</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smtClean="0">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2</m:t>
                              </m:r>
                            </m:sub>
                          </m:sSub>
                          <m:sSub>
                            <m:sSubPr>
                              <m:ctrlPr>
                                <a:rPr lang="en-US" altLang="ja-JP" sz="1600" i="1">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3</m:t>
                              </m:r>
                            </m:sub>
                          </m:sSub>
                          <m:sSub>
                            <m:sSubPr>
                              <m:ctrlPr>
                                <a:rPr lang="en-US" altLang="ja-JP" sz="1600" i="1">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4</m:t>
                              </m:r>
                            </m:sub>
                          </m:sSub>
                        </m:num>
                        <m:den>
                          <m:sSub>
                            <m:sSubPr>
                              <m:ctrlPr>
                                <a:rPr lang="en-US" altLang="ja-JP" sz="1600" i="1" smtClean="0">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2</m:t>
                              </m:r>
                            </m:sub>
                          </m:sSub>
                          <m:sSub>
                            <m:sSubPr>
                              <m:ctrlPr>
                                <a:rPr lang="en-US" altLang="ja-JP" sz="1600" i="1">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3</m:t>
                              </m:r>
                            </m:sub>
                          </m:sSub>
                          <m:sSub>
                            <m:sSubPr>
                              <m:ctrlPr>
                                <a:rPr lang="en-US" altLang="ja-JP" sz="1600" i="1">
                                  <a:solidFill>
                                    <a:srgbClr val="FF0000"/>
                                  </a:solidFill>
                                  <a:latin typeface="Cambria Math" panose="02040503050406030204" pitchFamily="18" charset="0"/>
                                  <a:ea typeface="Cambria Math" panose="02040503050406030204" pitchFamily="18" charset="0"/>
                                </a:rPr>
                              </m:ctrlPr>
                            </m:sSubPr>
                            <m:e>
                              <m:r>
                                <a:rPr lang="ja-JP" altLang="en-US" sz="1600" i="1">
                                  <a:solidFill>
                                    <a:srgbClr val="FF0000"/>
                                  </a:solidFill>
                                  <a:latin typeface="Cambria Math" panose="02040503050406030204" pitchFamily="18" charset="0"/>
                                  <a:ea typeface="Cambria Math" panose="02040503050406030204" pitchFamily="18" charset="0"/>
                                </a:rPr>
                                <m:t>𝛼</m:t>
                              </m:r>
                            </m:e>
                            <m:sub>
                              <m:r>
                                <a:rPr lang="en-US" altLang="ja-JP" sz="1600" i="1">
                                  <a:solidFill>
                                    <a:srgbClr val="FF0000"/>
                                  </a:solidFill>
                                  <a:latin typeface="Cambria Math" panose="02040503050406030204" pitchFamily="18" charset="0"/>
                                  <a:ea typeface="Cambria Math" panose="02040503050406030204" pitchFamily="18" charset="0"/>
                                </a:rPr>
                                <m:t>4</m:t>
                              </m:r>
                            </m:sub>
                          </m:sSub>
                        </m:den>
                      </m:f>
                      <m:r>
                        <a:rPr lang="en-US" altLang="ja-JP" sz="1600" b="0" i="1" smtClean="0">
                          <a:solidFill>
                            <a:schemeClr val="tx1"/>
                          </a:solidFill>
                          <a:latin typeface="Cambria Math" panose="02040503050406030204" pitchFamily="18" charset="0"/>
                          <a:ea typeface="Cambria Math" panose="02040503050406030204" pitchFamily="18" charset="0"/>
                        </a:rPr>
                        <m:t>=</m:t>
                      </m:r>
                      <m:sSub>
                        <m:sSubPr>
                          <m:ctrlPr>
                            <a:rPr lang="en-US" altLang="ja-JP" sz="1600" i="1">
                              <a:solidFill>
                                <a:schemeClr val="tx1"/>
                              </a:solidFill>
                              <a:latin typeface="Cambria Math" panose="02040503050406030204" pitchFamily="18" charset="0"/>
                              <a:ea typeface="Cambria Math" panose="02040503050406030204" pitchFamily="18" charset="0"/>
                            </a:rPr>
                          </m:ctrlPr>
                        </m:sSubPr>
                        <m:e>
                          <m:r>
                            <a:rPr lang="en-US" altLang="ja-JP" sz="1600" i="1">
                              <a:solidFill>
                                <a:schemeClr val="tx1"/>
                              </a:solidFill>
                              <a:latin typeface="Cambria Math" panose="02040503050406030204" pitchFamily="18" charset="0"/>
                              <a:ea typeface="Cambria Math" panose="02040503050406030204" pitchFamily="18" charset="0"/>
                            </a:rPr>
                            <m:t>𝑉</m:t>
                          </m:r>
                        </m:e>
                        <m:sub>
                          <m:r>
                            <a:rPr lang="en-US" altLang="ja-JP" sz="1600" i="1">
                              <a:solidFill>
                                <a:schemeClr val="tx1"/>
                              </a:solidFill>
                              <a:latin typeface="Cambria Math" panose="02040503050406030204" pitchFamily="18" charset="0"/>
                              <a:ea typeface="Cambria Math" panose="02040503050406030204" pitchFamily="18" charset="0"/>
                            </a:rPr>
                            <m:t>2</m:t>
                          </m:r>
                        </m:sub>
                      </m:sSub>
                    </m:oMath>
                  </m:oMathPara>
                </a14:m>
                <a:endParaRPr lang="en-US" altLang="ja-JP" sz="1600" dirty="0"/>
              </a:p>
            </p:txBody>
          </p:sp>
        </mc:Choice>
        <mc:Fallback>
          <p:sp>
            <p:nvSpPr>
              <p:cNvPr id="20" name="テキスト ボックス 19">
                <a:extLst>
                  <a:ext uri="{FF2B5EF4-FFF2-40B4-BE49-F238E27FC236}">
                    <a16:creationId xmlns:a16="http://schemas.microsoft.com/office/drawing/2014/main" id="{FD54C88B-7568-498C-871A-F6656D0413E9}"/>
                  </a:ext>
                </a:extLst>
              </p:cNvPr>
              <p:cNvSpPr txBox="1">
                <a:spLocks noRot="1" noChangeAspect="1" noMove="1" noResize="1" noEditPoints="1" noAdjustHandles="1" noChangeArrowheads="1" noChangeShapeType="1" noTextEdit="1"/>
              </p:cNvSpPr>
              <p:nvPr/>
            </p:nvSpPr>
            <p:spPr>
              <a:xfrm>
                <a:off x="4794187" y="5409205"/>
                <a:ext cx="4095747" cy="553228"/>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BE6B0EE-B9D4-4B79-B4D8-39D88AF9882E}"/>
                  </a:ext>
                </a:extLst>
              </p:cNvPr>
              <p:cNvSpPr txBox="1"/>
              <p:nvPr/>
            </p:nvSpPr>
            <p:spPr>
              <a:xfrm>
                <a:off x="4809793" y="4780059"/>
                <a:ext cx="4064533" cy="463717"/>
              </a:xfrm>
              <a:prstGeom prst="rect">
                <a:avLst/>
              </a:prstGeom>
              <a:noFill/>
            </p:spPr>
            <p:txBody>
              <a:bodyPr wrap="square" lIns="0" tIns="0" rIns="0" bIns="0" rtlCol="0">
                <a:spAutoFit/>
              </a:bodyPr>
              <a:lstStyle/>
              <a:p>
                <a:pPr marL="0" lvl="1" algn="ctr"/>
                <a:r>
                  <a:rPr lang="ja-JP" altLang="en-US" sz="2000" dirty="0"/>
                  <a:t>根の有理式</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f>
                      <m:fPr>
                        <m:ctrlPr>
                          <a:rPr lang="en-US" altLang="ja-JP" sz="2000" b="0" i="1" smtClean="0">
                            <a:latin typeface="Cambria Math" panose="02040503050406030204" pitchFamily="18" charset="0"/>
                            <a:ea typeface="Cambria Math" panose="02040503050406030204" pitchFamily="18" charset="0"/>
                          </a:rPr>
                        </m:ctrlPr>
                      </m:fPr>
                      <m:num>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4</m:t>
                            </m:r>
                          </m:sub>
                        </m:sSub>
                      </m:num>
                      <m:den>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4</m:t>
                            </m:r>
                          </m:sub>
                        </m:sSub>
                      </m:den>
                    </m:f>
                  </m:oMath>
                </a14:m>
                <a:r>
                  <a:rPr lang="ja-JP" altLang="en-US" sz="2000" dirty="0"/>
                  <a:t>に</a:t>
                </a:r>
                <a14:m>
                  <m:oMath xmlns:m="http://schemas.openxmlformats.org/officeDocument/2006/math">
                    <m:r>
                      <m:rPr>
                        <m:sty m:val="p"/>
                      </m:rPr>
                      <a:rPr lang="el-GR" altLang="ja-JP" sz="2000" i="1">
                        <a:latin typeface="Cambria Math" panose="02040503050406030204" pitchFamily="18" charset="0"/>
                        <a:ea typeface="Cambria Math" panose="02040503050406030204" pitchFamily="18" charset="0"/>
                      </a:rPr>
                      <m:t>σ</m:t>
                    </m:r>
                  </m:oMath>
                </a14:m>
                <a:r>
                  <a:rPr lang="ja-JP" altLang="en-US" sz="2000" dirty="0"/>
                  <a:t>を作用</a:t>
                </a:r>
                <a:endParaRPr lang="en-US" altLang="ja-JP" sz="2000" dirty="0"/>
              </a:p>
            </p:txBody>
          </p:sp>
        </mc:Choice>
        <mc:Fallback xmlns="">
          <p:sp>
            <p:nvSpPr>
              <p:cNvPr id="26" name="テキスト ボックス 25">
                <a:extLst>
                  <a:ext uri="{FF2B5EF4-FFF2-40B4-BE49-F238E27FC236}">
                    <a16:creationId xmlns:a16="http://schemas.microsoft.com/office/drawing/2014/main" id="{BBE6B0EE-B9D4-4B79-B4D8-39D88AF9882E}"/>
                  </a:ext>
                </a:extLst>
              </p:cNvPr>
              <p:cNvSpPr txBox="1">
                <a:spLocks noRot="1" noChangeAspect="1" noMove="1" noResize="1" noEditPoints="1" noAdjustHandles="1" noChangeArrowheads="1" noChangeShapeType="1" noTextEdit="1"/>
              </p:cNvSpPr>
              <p:nvPr/>
            </p:nvSpPr>
            <p:spPr>
              <a:xfrm>
                <a:off x="4809793" y="4780059"/>
                <a:ext cx="4064533" cy="463717"/>
              </a:xfrm>
              <a:prstGeom prst="rect">
                <a:avLst/>
              </a:prstGeom>
              <a:blipFill>
                <a:blip r:embed="rId14"/>
                <a:stretch>
                  <a:fillRect l="-1499" t="-9211" r="-1649" b="-9211"/>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3D81B57-E352-4C1D-B3F1-FC9C20873BBB}"/>
              </a:ext>
            </a:extLst>
          </p:cNvPr>
          <p:cNvSpPr txBox="1"/>
          <p:nvPr/>
        </p:nvSpPr>
        <p:spPr>
          <a:xfrm>
            <a:off x="3789394" y="5820085"/>
            <a:ext cx="690997" cy="276999"/>
          </a:xfrm>
          <a:prstGeom prst="rect">
            <a:avLst/>
          </a:prstGeom>
          <a:noFill/>
        </p:spPr>
        <p:txBody>
          <a:bodyPr wrap="square" lIns="0" tIns="0" rIns="0" bIns="0" rtlCol="0">
            <a:spAutoFit/>
          </a:bodyPr>
          <a:lstStyle/>
          <a:p>
            <a:pPr marL="0" lvl="1" algn="ctr"/>
            <a:r>
              <a:rPr lang="ja-JP" altLang="en-US" dirty="0">
                <a:solidFill>
                  <a:srgbClr val="FF0000"/>
                </a:solidFill>
              </a:rPr>
              <a:t>変化</a:t>
            </a:r>
            <a:endParaRPr lang="en-US" altLang="ja-JP" dirty="0">
              <a:solidFill>
                <a:srgbClr val="FF0000"/>
              </a:solidFill>
            </a:endParaRPr>
          </a:p>
        </p:txBody>
      </p:sp>
      <p:sp>
        <p:nvSpPr>
          <p:cNvPr id="35" name="テキスト ボックス 34">
            <a:extLst>
              <a:ext uri="{FF2B5EF4-FFF2-40B4-BE49-F238E27FC236}">
                <a16:creationId xmlns:a16="http://schemas.microsoft.com/office/drawing/2014/main" id="{79970966-36A5-4986-A525-4E5CD9F150E5}"/>
              </a:ext>
            </a:extLst>
          </p:cNvPr>
          <p:cNvSpPr txBox="1"/>
          <p:nvPr/>
        </p:nvSpPr>
        <p:spPr>
          <a:xfrm>
            <a:off x="8325667" y="5820085"/>
            <a:ext cx="694939" cy="276999"/>
          </a:xfrm>
          <a:prstGeom prst="rect">
            <a:avLst/>
          </a:prstGeom>
          <a:noFill/>
        </p:spPr>
        <p:txBody>
          <a:bodyPr wrap="square" lIns="0" tIns="0" rIns="0" bIns="0" rtlCol="0">
            <a:spAutoFit/>
          </a:bodyPr>
          <a:lstStyle/>
          <a:p>
            <a:pPr marL="0" lvl="1" algn="ctr"/>
            <a:r>
              <a:rPr lang="ja-JP" altLang="en-US" dirty="0">
                <a:solidFill>
                  <a:srgbClr val="FF0000"/>
                </a:solidFill>
              </a:rPr>
              <a:t>不変</a:t>
            </a:r>
            <a:endParaRPr lang="en-US" altLang="ja-JP" dirty="0">
              <a:solidFill>
                <a:srgbClr val="FF0000"/>
              </a:solidFill>
            </a:endParaRPr>
          </a:p>
        </p:txBody>
      </p:sp>
    </p:spTree>
    <p:extLst>
      <p:ext uri="{BB962C8B-B14F-4D97-AF65-F5344CB8AC3E}">
        <p14:creationId xmlns:p14="http://schemas.microsoft.com/office/powerpoint/2010/main" val="209039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5452"/>
            <a:ext cx="8463160" cy="483454"/>
          </a:xfrm>
        </p:spPr>
        <p:txBody>
          <a:bodyPr/>
          <a:lstStyle/>
          <a:p>
            <a:r>
              <a:rPr lang="ja-JP" altLang="en-US" dirty="0"/>
              <a:t>受験した背景</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a:t>
            </a:fld>
            <a:endParaRPr lang="ja-JP" altLang="en-US" dirty="0"/>
          </a:p>
        </p:txBody>
      </p:sp>
      <p:sp>
        <p:nvSpPr>
          <p:cNvPr id="5" name="コンテンツ プレースホルダー 2">
            <a:extLst>
              <a:ext uri="{FF2B5EF4-FFF2-40B4-BE49-F238E27FC236}">
                <a16:creationId xmlns:a16="http://schemas.microsoft.com/office/drawing/2014/main" id="{4193266A-BE9B-46D0-A409-D460643BCEE2}"/>
              </a:ext>
            </a:extLst>
          </p:cNvPr>
          <p:cNvSpPr>
            <a:spLocks noGrp="1"/>
          </p:cNvSpPr>
          <p:nvPr>
            <p:ph sz="quarter" idx="13"/>
          </p:nvPr>
        </p:nvSpPr>
        <p:spPr>
          <a:xfrm>
            <a:off x="0" y="852820"/>
            <a:ext cx="9143999" cy="3551742"/>
          </a:xfrm>
        </p:spPr>
        <p:txBody>
          <a:bodyPr/>
          <a:lstStyle/>
          <a:p>
            <a:r>
              <a:rPr lang="ja-JP" altLang="en-US" dirty="0"/>
              <a:t>「</a:t>
            </a:r>
            <a:r>
              <a:rPr lang="en-US" altLang="ja-JP" dirty="0"/>
              <a:t>AI</a:t>
            </a:r>
            <a:r>
              <a:rPr lang="ja-JP" altLang="en-US" dirty="0"/>
              <a:t>人材」として、データ解析の選択肢を増やしたかった</a:t>
            </a:r>
            <a:endParaRPr lang="en-US" altLang="ja-JP" dirty="0"/>
          </a:p>
          <a:p>
            <a:r>
              <a:rPr lang="en-US" altLang="ja-JP" dirty="0"/>
              <a:t>AI</a:t>
            </a:r>
            <a:r>
              <a:rPr lang="ja-JP" altLang="en-US" dirty="0"/>
              <a:t>プラットフォームに完全依存するリスク</a:t>
            </a:r>
            <a:endParaRPr lang="en-US" altLang="ja-JP" dirty="0"/>
          </a:p>
          <a:p>
            <a:pPr lvl="1"/>
            <a:r>
              <a:rPr lang="en-US" altLang="ja-JP" dirty="0"/>
              <a:t>AI</a:t>
            </a:r>
            <a:r>
              <a:rPr lang="ja-JP" altLang="en-US" dirty="0"/>
              <a:t>プラットフォームの整備は進んでいるが、我々がそれに完全に依存すると、最先端かつ高性能の技術を理解し、導入できる人材がいなくなる</a:t>
            </a:r>
            <a:endParaRPr lang="en-US" altLang="ja-JP" dirty="0"/>
          </a:p>
          <a:p>
            <a:r>
              <a:rPr lang="ja-JP" altLang="en-US" dirty="0"/>
              <a:t>深層学習の急速な進化は無視できない</a:t>
            </a:r>
            <a:endParaRPr lang="en-US" altLang="ja-JP" dirty="0"/>
          </a:p>
          <a:p>
            <a:pPr lvl="1"/>
            <a:r>
              <a:rPr lang="ja-JP" altLang="en-US" dirty="0"/>
              <a:t>機械学習のトップカンファレンスではほぼ深層学習系、実応用も進んでいる</a:t>
            </a:r>
            <a:endParaRPr lang="en-US" altLang="ja-JP" dirty="0"/>
          </a:p>
        </p:txBody>
      </p:sp>
      <p:sp>
        <p:nvSpPr>
          <p:cNvPr id="7" name="コンテンツ プレースホルダー 1">
            <a:extLst>
              <a:ext uri="{FF2B5EF4-FFF2-40B4-BE49-F238E27FC236}">
                <a16:creationId xmlns:a16="http://schemas.microsoft.com/office/drawing/2014/main" id="{D88B6F04-0047-4F2F-A905-72CDBE56D859}"/>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
        <p:nvSpPr>
          <p:cNvPr id="6" name="コンテンツ プレースホルダー 1">
            <a:extLst>
              <a:ext uri="{FF2B5EF4-FFF2-40B4-BE49-F238E27FC236}">
                <a16:creationId xmlns:a16="http://schemas.microsoft.com/office/drawing/2014/main" id="{0B84AB72-364B-4B18-8350-25BFEAAD64EE}"/>
              </a:ext>
            </a:extLst>
          </p:cNvPr>
          <p:cNvSpPr txBox="1">
            <a:spLocks/>
          </p:cNvSpPr>
          <p:nvPr/>
        </p:nvSpPr>
        <p:spPr>
          <a:xfrm>
            <a:off x="1238553" y="5058929"/>
            <a:ext cx="6666890"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この試験勉強は自分にとって良かった</a:t>
            </a:r>
          </a:p>
        </p:txBody>
      </p:sp>
      <p:sp>
        <p:nvSpPr>
          <p:cNvPr id="8" name="二等辺三角形 7">
            <a:extLst>
              <a:ext uri="{FF2B5EF4-FFF2-40B4-BE49-F238E27FC236}">
                <a16:creationId xmlns:a16="http://schemas.microsoft.com/office/drawing/2014/main" id="{BFE077E6-AF03-45E1-9B03-F67BCFE16E42}"/>
              </a:ext>
            </a:extLst>
          </p:cNvPr>
          <p:cNvSpPr/>
          <p:nvPr/>
        </p:nvSpPr>
        <p:spPr>
          <a:xfrm flipV="1">
            <a:off x="4149237" y="4581558"/>
            <a:ext cx="845522" cy="25726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614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lang="ja-JP" altLang="en-US" dirty="0"/>
              <a:t>群論の</a:t>
            </a:r>
            <a:r>
              <a:rPr kumimoji="1" lang="ja-JP" altLang="en-US" dirty="0"/>
              <a:t>まとめ</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40</a:t>
            </a:fld>
            <a:endParaRPr lang="ja-JP" altLang="en-US"/>
          </a:p>
        </p:txBody>
      </p:sp>
      <p:sp>
        <p:nvSpPr>
          <p:cNvPr id="6" name="コンテンツ プレースホルダー 1">
            <a:extLst>
              <a:ext uri="{FF2B5EF4-FFF2-40B4-BE49-F238E27FC236}">
                <a16:creationId xmlns:a16="http://schemas.microsoft.com/office/drawing/2014/main" id="{B68E4C2D-0E07-4913-B073-83539D6BF911}"/>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21" name="コンテンツ プレースホルダー 2">
            <a:extLst>
              <a:ext uri="{FF2B5EF4-FFF2-40B4-BE49-F238E27FC236}">
                <a16:creationId xmlns:a16="http://schemas.microsoft.com/office/drawing/2014/main" id="{08606874-3339-43EE-8248-D5D133E08BE2}"/>
              </a:ext>
            </a:extLst>
          </p:cNvPr>
          <p:cNvSpPr txBox="1">
            <a:spLocks/>
          </p:cNvSpPr>
          <p:nvPr/>
        </p:nvSpPr>
        <p:spPr>
          <a:xfrm>
            <a:off x="0" y="858009"/>
            <a:ext cx="9144000" cy="38472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群は</a:t>
            </a:r>
            <a:r>
              <a:rPr lang="ja-JP" altLang="en-US" b="1" dirty="0"/>
              <a:t>集合の構造に関する対称性・不変性</a:t>
            </a:r>
            <a:r>
              <a:rPr lang="ja-JP" altLang="en-US" dirty="0"/>
              <a:t>を表せる。</a:t>
            </a:r>
            <a:endParaRPr lang="en-US" altLang="ja-JP" dirty="0"/>
          </a:p>
          <a:p>
            <a:pPr lvl="1"/>
            <a:r>
              <a:rPr lang="ja-JP" altLang="en-US" dirty="0"/>
              <a:t>演算した結果が閉じる</a:t>
            </a:r>
            <a:r>
              <a:rPr lang="en-US" altLang="ja-JP" dirty="0"/>
              <a:t>(</a:t>
            </a:r>
            <a:r>
              <a:rPr lang="ja-JP" altLang="en-US" dirty="0"/>
              <a:t>不変</a:t>
            </a:r>
            <a:r>
              <a:rPr lang="en-US" altLang="ja-JP" dirty="0"/>
              <a:t>)</a:t>
            </a:r>
            <a:r>
              <a:rPr lang="ja-JP" altLang="en-US" dirty="0"/>
              <a:t>性質が最大の特徴</a:t>
            </a:r>
            <a:endParaRPr lang="en-US" altLang="ja-JP" dirty="0"/>
          </a:p>
          <a:p>
            <a:pPr lvl="1"/>
            <a:r>
              <a:rPr lang="ja-JP" altLang="en-US" dirty="0"/>
              <a:t>それだけで、演算体系が構築されている</a:t>
            </a:r>
            <a:endParaRPr lang="en-US" altLang="ja-JP" dirty="0"/>
          </a:p>
          <a:p>
            <a:r>
              <a:rPr lang="ja-JP" altLang="en-US" dirty="0"/>
              <a:t>数値の集合だけでなく、色んな集合に対して、群が出現する。</a:t>
            </a:r>
            <a:endParaRPr lang="en-US" altLang="ja-JP" dirty="0"/>
          </a:p>
          <a:p>
            <a:pPr lvl="1"/>
            <a:r>
              <a:rPr lang="ja-JP" altLang="en-US" dirty="0"/>
              <a:t>群の公理を満たせばよいので、非常にシンプルな分、抽象性が高い</a:t>
            </a:r>
            <a:endParaRPr lang="en-US" altLang="ja-JP" dirty="0"/>
          </a:p>
          <a:p>
            <a:pPr lvl="1"/>
            <a:r>
              <a:rPr lang="ja-JP" altLang="en-US" dirty="0"/>
              <a:t>初等数学に対しても適用でき、新たな視点が得られる</a:t>
            </a:r>
            <a:endParaRPr lang="en-US" altLang="ja-JP" dirty="0"/>
          </a:p>
          <a:p>
            <a:r>
              <a:rPr lang="en-US" altLang="ja-JP" dirty="0"/>
              <a:t>Galois</a:t>
            </a:r>
            <a:r>
              <a:rPr lang="ja-JP" altLang="en-US" dirty="0"/>
              <a:t>理論では、特に置換群を着目する</a:t>
            </a:r>
            <a:endParaRPr lang="en-US" altLang="ja-JP" dirty="0"/>
          </a:p>
          <a:p>
            <a:pPr lvl="1"/>
            <a:r>
              <a:rPr lang="ja-JP" altLang="en-US" b="1" dirty="0"/>
              <a:t>根の置換が、方程式の構造を表す</a:t>
            </a:r>
            <a:endParaRPr lang="en-US" altLang="ja-JP" b="1" dirty="0"/>
          </a:p>
        </p:txBody>
      </p:sp>
    </p:spTree>
    <p:extLst>
      <p:ext uri="{BB962C8B-B14F-4D97-AF65-F5344CB8AC3E}">
        <p14:creationId xmlns:p14="http://schemas.microsoft.com/office/powerpoint/2010/main" val="4084652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地図</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41</a:t>
            </a:fld>
            <a:endParaRPr lang="ja-JP" altLang="en-US"/>
          </a:p>
        </p:txBody>
      </p:sp>
      <p:sp>
        <p:nvSpPr>
          <p:cNvPr id="23" name="コンテンツ プレースホルダー 1">
            <a:extLst>
              <a:ext uri="{FF2B5EF4-FFF2-40B4-BE49-F238E27FC236}">
                <a16:creationId xmlns:a16="http://schemas.microsoft.com/office/drawing/2014/main" id="{860DB618-7E01-44E3-B4AB-DB0B97F46399}"/>
              </a:ext>
            </a:extLst>
          </p:cNvPr>
          <p:cNvSpPr txBox="1">
            <a:spLocks/>
          </p:cNvSpPr>
          <p:nvPr/>
        </p:nvSpPr>
        <p:spPr>
          <a:xfrm>
            <a:off x="229390" y="-14605"/>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grpSp>
        <p:nvGrpSpPr>
          <p:cNvPr id="3" name="グループ化 2">
            <a:extLst>
              <a:ext uri="{FF2B5EF4-FFF2-40B4-BE49-F238E27FC236}">
                <a16:creationId xmlns:a16="http://schemas.microsoft.com/office/drawing/2014/main" id="{91DBA0FC-6062-4D00-BC33-9097B28B1E0F}"/>
              </a:ext>
            </a:extLst>
          </p:cNvPr>
          <p:cNvGrpSpPr/>
          <p:nvPr/>
        </p:nvGrpSpPr>
        <p:grpSpPr>
          <a:xfrm>
            <a:off x="59180" y="711458"/>
            <a:ext cx="8900624" cy="5462961"/>
            <a:chOff x="59180" y="711458"/>
            <a:chExt cx="8900624" cy="5462961"/>
          </a:xfrm>
        </p:grpSpPr>
        <p:sp>
          <p:nvSpPr>
            <p:cNvPr id="44" name="四角形: 角を丸くする 43">
              <a:extLst>
                <a:ext uri="{FF2B5EF4-FFF2-40B4-BE49-F238E27FC236}">
                  <a16:creationId xmlns:a16="http://schemas.microsoft.com/office/drawing/2014/main" id="{095C002F-F517-4DA9-823B-3B1439772162}"/>
                </a:ext>
              </a:extLst>
            </p:cNvPr>
            <p:cNvSpPr/>
            <p:nvPr/>
          </p:nvSpPr>
          <p:spPr>
            <a:xfrm>
              <a:off x="223641" y="993343"/>
              <a:ext cx="8736163" cy="1526193"/>
            </a:xfrm>
            <a:prstGeom prst="roundRect">
              <a:avLst/>
            </a:prstGeom>
            <a:solidFill>
              <a:schemeClr val="accent1">
                <a:lumMod val="20000"/>
                <a:lumOff val="80000"/>
                <a:alpha val="7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F2CBBA1D-E01F-4912-A3D3-3B1E13CF904E}"/>
                </a:ext>
              </a:extLst>
            </p:cNvPr>
            <p:cNvSpPr/>
            <p:nvPr/>
          </p:nvSpPr>
          <p:spPr>
            <a:xfrm>
              <a:off x="223641" y="2882897"/>
              <a:ext cx="8736163" cy="1580610"/>
            </a:xfrm>
            <a:prstGeom prst="roundRect">
              <a:avLst/>
            </a:prstGeom>
            <a:solidFill>
              <a:schemeClr val="accent2">
                <a:lumMod val="20000"/>
                <a:lumOff val="80000"/>
                <a:alpha val="7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a:extLst>
                <a:ext uri="{FF2B5EF4-FFF2-40B4-BE49-F238E27FC236}">
                  <a16:creationId xmlns:a16="http://schemas.microsoft.com/office/drawing/2014/main" id="{5DCAC061-49B6-496E-9A6C-B2F2CD12ADD8}"/>
                </a:ext>
              </a:extLst>
            </p:cNvPr>
            <p:cNvSpPr/>
            <p:nvPr/>
          </p:nvSpPr>
          <p:spPr>
            <a:xfrm>
              <a:off x="223641" y="4797785"/>
              <a:ext cx="8736163" cy="1376634"/>
            </a:xfrm>
            <a:prstGeom prst="roundRect">
              <a:avLst/>
            </a:prstGeom>
            <a:solidFill>
              <a:schemeClr val="accent3">
                <a:lumMod val="20000"/>
                <a:lumOff val="80000"/>
                <a:alpha val="7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コンテンツ プレースホルダー 1">
              <a:extLst>
                <a:ext uri="{FF2B5EF4-FFF2-40B4-BE49-F238E27FC236}">
                  <a16:creationId xmlns:a16="http://schemas.microsoft.com/office/drawing/2014/main" id="{D7EFB070-59CA-450F-AFEC-37334F7DBBED}"/>
                </a:ext>
              </a:extLst>
            </p:cNvPr>
            <p:cNvSpPr txBox="1">
              <a:spLocks/>
            </p:cNvSpPr>
            <p:nvPr/>
          </p:nvSpPr>
          <p:spPr>
            <a:xfrm>
              <a:off x="374944"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因数分解可能性と体の関係</a:t>
              </a:r>
            </a:p>
          </p:txBody>
        </p:sp>
        <p:sp>
          <p:nvSpPr>
            <p:cNvPr id="48" name="コンテンツ プレースホルダー 1">
              <a:extLst>
                <a:ext uri="{FF2B5EF4-FFF2-40B4-BE49-F238E27FC236}">
                  <a16:creationId xmlns:a16="http://schemas.microsoft.com/office/drawing/2014/main" id="{6B8353EC-C402-4CEE-ACE9-29D8049CB933}"/>
                </a:ext>
              </a:extLst>
            </p:cNvPr>
            <p:cNvSpPr txBox="1">
              <a:spLocks/>
            </p:cNvSpPr>
            <p:nvPr/>
          </p:nvSpPr>
          <p:spPr>
            <a:xfrm>
              <a:off x="4960097"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冪根の添加による体の拡大</a:t>
              </a:r>
            </a:p>
          </p:txBody>
        </p:sp>
        <p:sp>
          <p:nvSpPr>
            <p:cNvPr id="49" name="コンテンツ プレースホルダー 1">
              <a:extLst>
                <a:ext uri="{FF2B5EF4-FFF2-40B4-BE49-F238E27FC236}">
                  <a16:creationId xmlns:a16="http://schemas.microsoft.com/office/drawing/2014/main" id="{DCA3AE86-5104-450E-A55A-7F88E06A23FE}"/>
                </a:ext>
              </a:extLst>
            </p:cNvPr>
            <p:cNvSpPr txBox="1">
              <a:spLocks/>
            </p:cNvSpPr>
            <p:nvPr/>
          </p:nvSpPr>
          <p:spPr>
            <a:xfrm>
              <a:off x="2475114" y="1958308"/>
              <a:ext cx="4180615"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最小分解体</a:t>
              </a:r>
              <a:r>
                <a:rPr lang="en-US" altLang="ja-JP" sz="1800" b="1" dirty="0">
                  <a:solidFill>
                    <a:schemeClr val="bg1"/>
                  </a:solidFill>
                </a:rPr>
                <a:t>(</a:t>
              </a:r>
              <a:r>
                <a:rPr lang="ja-JP" altLang="en-US" sz="1800" b="1" dirty="0">
                  <a:solidFill>
                    <a:schemeClr val="bg1"/>
                  </a:solidFill>
                </a:rPr>
                <a:t>根の既知</a:t>
              </a:r>
              <a:r>
                <a:rPr lang="en-US" altLang="ja-JP" sz="1800" b="1" dirty="0">
                  <a:solidFill>
                    <a:schemeClr val="bg1"/>
                  </a:solidFill>
                </a:rPr>
                <a:t>)</a:t>
              </a:r>
              <a:r>
                <a:rPr lang="ja-JP" altLang="en-US" sz="2000" b="1" dirty="0">
                  <a:solidFill>
                    <a:schemeClr val="bg1"/>
                  </a:solidFill>
                </a:rPr>
                <a:t>と可解性</a:t>
              </a:r>
            </a:p>
          </p:txBody>
        </p:sp>
        <p:sp>
          <p:nvSpPr>
            <p:cNvPr id="50" name="コンテンツ プレースホルダー 1">
              <a:extLst>
                <a:ext uri="{FF2B5EF4-FFF2-40B4-BE49-F238E27FC236}">
                  <a16:creationId xmlns:a16="http://schemas.microsoft.com/office/drawing/2014/main" id="{D371EF3E-B6EA-4ADA-8024-F0094103FC6A}"/>
                </a:ext>
              </a:extLst>
            </p:cNvPr>
            <p:cNvSpPr txBox="1">
              <a:spLocks/>
            </p:cNvSpPr>
            <p:nvPr/>
          </p:nvSpPr>
          <p:spPr>
            <a:xfrm>
              <a:off x="5887658"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群の公理</a:t>
              </a:r>
            </a:p>
          </p:txBody>
        </p:sp>
        <p:sp>
          <p:nvSpPr>
            <p:cNvPr id="51" name="コンテンツ プレースホルダー 1">
              <a:extLst>
                <a:ext uri="{FF2B5EF4-FFF2-40B4-BE49-F238E27FC236}">
                  <a16:creationId xmlns:a16="http://schemas.microsoft.com/office/drawing/2014/main" id="{7037A184-2019-4C9B-9051-E3D6D012DD53}"/>
                </a:ext>
              </a:extLst>
            </p:cNvPr>
            <p:cNvSpPr txBox="1">
              <a:spLocks/>
            </p:cNvSpPr>
            <p:nvPr/>
          </p:nvSpPr>
          <p:spPr>
            <a:xfrm>
              <a:off x="1401177"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置換操作</a:t>
              </a:r>
            </a:p>
          </p:txBody>
        </p:sp>
        <p:sp>
          <p:nvSpPr>
            <p:cNvPr id="52" name="コンテンツ プレースホルダー 1">
              <a:extLst>
                <a:ext uri="{FF2B5EF4-FFF2-40B4-BE49-F238E27FC236}">
                  <a16:creationId xmlns:a16="http://schemas.microsoft.com/office/drawing/2014/main" id="{4D56B0CC-5D1D-4EFD-8716-273E8DBCF98A}"/>
                </a:ext>
              </a:extLst>
            </p:cNvPr>
            <p:cNvSpPr txBox="1">
              <a:spLocks/>
            </p:cNvSpPr>
            <p:nvPr/>
          </p:nvSpPr>
          <p:spPr>
            <a:xfrm>
              <a:off x="3428993" y="5052584"/>
              <a:ext cx="2286014"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置換群と根の置換</a:t>
              </a:r>
            </a:p>
          </p:txBody>
        </p:sp>
        <p:cxnSp>
          <p:nvCxnSpPr>
            <p:cNvPr id="53" name="コネクタ: カギ線 52">
              <a:extLst>
                <a:ext uri="{FF2B5EF4-FFF2-40B4-BE49-F238E27FC236}">
                  <a16:creationId xmlns:a16="http://schemas.microsoft.com/office/drawing/2014/main" id="{F7D20E8F-FCB6-458C-96E9-A0FA8A6DEA73}"/>
                </a:ext>
              </a:extLst>
            </p:cNvPr>
            <p:cNvCxnSpPr>
              <a:cxnSpLocks/>
              <a:stCxn id="48" idx="2"/>
              <a:endCxn id="49" idx="0"/>
            </p:cNvCxnSpPr>
            <p:nvPr/>
          </p:nvCxnSpPr>
          <p:spPr>
            <a:xfrm rot="5400000">
              <a:off x="5508806" y="622287"/>
              <a:ext cx="392638" cy="2279405"/>
            </a:xfrm>
            <a:prstGeom prst="bentConnector3">
              <a:avLst>
                <a:gd name="adj1" fmla="val 466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コネクタ: カギ線 53">
              <a:extLst>
                <a:ext uri="{FF2B5EF4-FFF2-40B4-BE49-F238E27FC236}">
                  <a16:creationId xmlns:a16="http://schemas.microsoft.com/office/drawing/2014/main" id="{54168B53-CEFA-4FE4-922F-C8350A74B9BB}"/>
                </a:ext>
              </a:extLst>
            </p:cNvPr>
            <p:cNvCxnSpPr>
              <a:cxnSpLocks/>
              <a:stCxn id="51" idx="0"/>
              <a:endCxn id="52" idx="1"/>
            </p:cNvCxnSpPr>
            <p:nvPr/>
          </p:nvCxnSpPr>
          <p:spPr>
            <a:xfrm rot="5400000" flipH="1" flipV="1">
              <a:off x="2675128" y="4831477"/>
              <a:ext cx="338410" cy="116932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A76DF893-F88B-4C1D-9D23-5255CCA324A7}"/>
                </a:ext>
              </a:extLst>
            </p:cNvPr>
            <p:cNvCxnSpPr>
              <a:cxnSpLocks/>
              <a:stCxn id="50" idx="0"/>
              <a:endCxn id="52" idx="3"/>
            </p:cNvCxnSpPr>
            <p:nvPr/>
          </p:nvCxnSpPr>
          <p:spPr>
            <a:xfrm rot="16200000" flipV="1">
              <a:off x="6061376" y="4900563"/>
              <a:ext cx="338410" cy="103114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CFA14D7A-B37B-4C02-86E5-66B47C1A1979}"/>
                </a:ext>
              </a:extLst>
            </p:cNvPr>
            <p:cNvSpPr/>
            <p:nvPr/>
          </p:nvSpPr>
          <p:spPr>
            <a:xfrm>
              <a:off x="59180" y="723211"/>
              <a:ext cx="631528" cy="61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体</a:t>
              </a:r>
            </a:p>
          </p:txBody>
        </p:sp>
        <p:sp>
          <p:nvSpPr>
            <p:cNvPr id="57" name="楕円 56">
              <a:extLst>
                <a:ext uri="{FF2B5EF4-FFF2-40B4-BE49-F238E27FC236}">
                  <a16:creationId xmlns:a16="http://schemas.microsoft.com/office/drawing/2014/main" id="{6F191FBE-A370-487E-A9FE-AF892EC3C480}"/>
                </a:ext>
              </a:extLst>
            </p:cNvPr>
            <p:cNvSpPr/>
            <p:nvPr/>
          </p:nvSpPr>
          <p:spPr>
            <a:xfrm>
              <a:off x="59180" y="4613335"/>
              <a:ext cx="631528" cy="616863"/>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群</a:t>
              </a:r>
            </a:p>
          </p:txBody>
        </p:sp>
        <p:sp>
          <p:nvSpPr>
            <p:cNvPr id="58" name="楕円 57">
              <a:extLst>
                <a:ext uri="{FF2B5EF4-FFF2-40B4-BE49-F238E27FC236}">
                  <a16:creationId xmlns:a16="http://schemas.microsoft.com/office/drawing/2014/main" id="{D5EC8919-473F-4FC4-AD93-D98AEA9B7194}"/>
                </a:ext>
              </a:extLst>
            </p:cNvPr>
            <p:cNvSpPr/>
            <p:nvPr/>
          </p:nvSpPr>
          <p:spPr>
            <a:xfrm>
              <a:off x="59180" y="2622407"/>
              <a:ext cx="1841983" cy="616863"/>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Galois</a:t>
              </a:r>
              <a:r>
                <a:rPr kumimoji="1" lang="ja-JP" altLang="en-US" dirty="0"/>
                <a:t>理論</a:t>
              </a:r>
            </a:p>
          </p:txBody>
        </p:sp>
        <p:sp>
          <p:nvSpPr>
            <p:cNvPr id="59" name="コンテンツ プレースホルダー 1">
              <a:extLst>
                <a:ext uri="{FF2B5EF4-FFF2-40B4-BE49-F238E27FC236}">
                  <a16:creationId xmlns:a16="http://schemas.microsoft.com/office/drawing/2014/main" id="{535A3D30-17DF-4CE6-BC2E-95D096068A26}"/>
                </a:ext>
              </a:extLst>
            </p:cNvPr>
            <p:cNvSpPr txBox="1">
              <a:spLocks/>
            </p:cNvSpPr>
            <p:nvPr/>
          </p:nvSpPr>
          <p:spPr>
            <a:xfrm>
              <a:off x="547632" y="3946978"/>
              <a:ext cx="1353531"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a:t>
              </a:r>
              <a:endParaRPr lang="en-US" altLang="ja-JP" sz="2000" b="1" dirty="0">
                <a:solidFill>
                  <a:schemeClr val="bg1"/>
                </a:solidFill>
              </a:endParaRPr>
            </a:p>
          </p:txBody>
        </p:sp>
        <p:cxnSp>
          <p:nvCxnSpPr>
            <p:cNvPr id="60" name="コネクタ: カギ線 59">
              <a:extLst>
                <a:ext uri="{FF2B5EF4-FFF2-40B4-BE49-F238E27FC236}">
                  <a16:creationId xmlns:a16="http://schemas.microsoft.com/office/drawing/2014/main" id="{FC9F29B7-CD67-403F-924E-03F46968256F}"/>
                </a:ext>
              </a:extLst>
            </p:cNvPr>
            <p:cNvCxnSpPr>
              <a:cxnSpLocks/>
              <a:stCxn id="64" idx="5"/>
              <a:endCxn id="59" idx="0"/>
            </p:cNvCxnSpPr>
            <p:nvPr/>
          </p:nvCxnSpPr>
          <p:spPr>
            <a:xfrm rot="5400000">
              <a:off x="1111915" y="2946234"/>
              <a:ext cx="1113228" cy="8882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ABC71638-9375-44ED-AF2B-3254E2607480}"/>
                </a:ext>
              </a:extLst>
            </p:cNvPr>
            <p:cNvCxnSpPr>
              <a:cxnSpLocks/>
              <a:stCxn id="52" idx="0"/>
              <a:endCxn id="59" idx="2"/>
            </p:cNvCxnSpPr>
            <p:nvPr/>
          </p:nvCxnSpPr>
          <p:spPr>
            <a:xfrm rot="16200000" flipV="1">
              <a:off x="2539744" y="3020328"/>
              <a:ext cx="716910" cy="334760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コンテンツ プレースホルダー 1">
              <a:extLst>
                <a:ext uri="{FF2B5EF4-FFF2-40B4-BE49-F238E27FC236}">
                  <a16:creationId xmlns:a16="http://schemas.microsoft.com/office/drawing/2014/main" id="{7ADC4D8A-072F-48FB-8AC1-BD1AB57E62AF}"/>
                </a:ext>
              </a:extLst>
            </p:cNvPr>
            <p:cNvSpPr txBox="1">
              <a:spLocks/>
            </p:cNvSpPr>
            <p:nvPr/>
          </p:nvSpPr>
          <p:spPr>
            <a:xfrm>
              <a:off x="3042523" y="3103953"/>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群の縮小</a:t>
              </a:r>
              <a:endParaRPr lang="en-US" altLang="ja-JP" sz="2000" b="1" dirty="0">
                <a:solidFill>
                  <a:schemeClr val="bg1"/>
                </a:solidFill>
              </a:endParaRPr>
            </a:p>
          </p:txBody>
        </p:sp>
        <p:sp>
          <p:nvSpPr>
            <p:cNvPr id="63" name="楕円 62">
              <a:extLst>
                <a:ext uri="{FF2B5EF4-FFF2-40B4-BE49-F238E27FC236}">
                  <a16:creationId xmlns:a16="http://schemas.microsoft.com/office/drawing/2014/main" id="{394E112E-CF7E-4AF7-B545-1CBF6C9CF850}"/>
                </a:ext>
              </a:extLst>
            </p:cNvPr>
            <p:cNvSpPr/>
            <p:nvPr/>
          </p:nvSpPr>
          <p:spPr>
            <a:xfrm>
              <a:off x="7749377" y="1526195"/>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E1F10D2F-47CA-48BD-8763-C77A5465A7EE}"/>
                </a:ext>
              </a:extLst>
            </p:cNvPr>
            <p:cNvSpPr/>
            <p:nvPr/>
          </p:nvSpPr>
          <p:spPr>
            <a:xfrm>
              <a:off x="2073635" y="279472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1">
              <a:extLst>
                <a:ext uri="{FF2B5EF4-FFF2-40B4-BE49-F238E27FC236}">
                  <a16:creationId xmlns:a16="http://schemas.microsoft.com/office/drawing/2014/main" id="{CF4AE401-6CB2-4593-9B13-BB5FEE1C49FD}"/>
                </a:ext>
              </a:extLst>
            </p:cNvPr>
            <p:cNvSpPr txBox="1">
              <a:spLocks/>
            </p:cNvSpPr>
            <p:nvPr/>
          </p:nvSpPr>
          <p:spPr>
            <a:xfrm>
              <a:off x="5809903" y="3946977"/>
              <a:ext cx="2669610"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可解性定理</a:t>
              </a:r>
              <a:r>
                <a:rPr lang="ja-JP" altLang="en-US" sz="1800" b="1" dirty="0">
                  <a:solidFill>
                    <a:schemeClr val="bg1"/>
                  </a:solidFill>
                </a:rPr>
                <a:t>（可解群）</a:t>
              </a:r>
              <a:endParaRPr lang="en-US" altLang="ja-JP" sz="2000" b="1" dirty="0">
                <a:solidFill>
                  <a:schemeClr val="bg1"/>
                </a:solidFill>
              </a:endParaRPr>
            </a:p>
          </p:txBody>
        </p:sp>
        <p:sp>
          <p:nvSpPr>
            <p:cNvPr id="66" name="テキスト ボックス 65">
              <a:extLst>
                <a:ext uri="{FF2B5EF4-FFF2-40B4-BE49-F238E27FC236}">
                  <a16:creationId xmlns:a16="http://schemas.microsoft.com/office/drawing/2014/main" id="{8917A3B7-C1B6-4A53-AD4E-4382577AACFE}"/>
                </a:ext>
              </a:extLst>
            </p:cNvPr>
            <p:cNvSpPr txBox="1"/>
            <p:nvPr/>
          </p:nvSpPr>
          <p:spPr>
            <a:xfrm>
              <a:off x="7915986" y="3528137"/>
              <a:ext cx="996859" cy="307841"/>
            </a:xfrm>
            <a:prstGeom prst="rect">
              <a:avLst/>
            </a:prstGeom>
            <a:noFill/>
          </p:spPr>
          <p:txBody>
            <a:bodyPr wrap="square" lIns="0" tIns="0" rIns="0" bIns="0" rtlCol="0">
              <a:spAutoFit/>
            </a:bodyPr>
            <a:lstStyle/>
            <a:p>
              <a:pPr algn="ctr"/>
              <a:r>
                <a:rPr lang="en-US" altLang="ja-JP" sz="2000" dirty="0">
                  <a:solidFill>
                    <a:srgbClr val="FF0000"/>
                  </a:solidFill>
                </a:rPr>
                <a:t>GOAL</a:t>
              </a:r>
              <a:endParaRPr kumimoji="1" lang="en-US" altLang="ja-JP" sz="2000" dirty="0">
                <a:solidFill>
                  <a:srgbClr val="FF0000"/>
                </a:solidFill>
              </a:endParaRPr>
            </a:p>
          </p:txBody>
        </p:sp>
        <p:pic>
          <p:nvPicPr>
            <p:cNvPr id="67" name="グラフィックス 66" descr="フラグ">
              <a:extLst>
                <a:ext uri="{FF2B5EF4-FFF2-40B4-BE49-F238E27FC236}">
                  <a16:creationId xmlns:a16="http://schemas.microsoft.com/office/drawing/2014/main" id="{EEFF51EB-6672-4C34-975D-7B4369A04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492" y="3409278"/>
              <a:ext cx="505706" cy="505706"/>
            </a:xfrm>
            <a:prstGeom prst="rect">
              <a:avLst/>
            </a:prstGeom>
          </p:spPr>
        </p:pic>
        <p:cxnSp>
          <p:nvCxnSpPr>
            <p:cNvPr id="68" name="直線矢印コネクタ 67">
              <a:extLst>
                <a:ext uri="{FF2B5EF4-FFF2-40B4-BE49-F238E27FC236}">
                  <a16:creationId xmlns:a16="http://schemas.microsoft.com/office/drawing/2014/main" id="{E325EE6D-AE1F-4271-8EE9-C045EE2B2488}"/>
                </a:ext>
              </a:extLst>
            </p:cNvPr>
            <p:cNvCxnSpPr>
              <a:cxnSpLocks/>
              <a:stCxn id="47" idx="3"/>
              <a:endCxn id="48" idx="1"/>
            </p:cNvCxnSpPr>
            <p:nvPr/>
          </p:nvCxnSpPr>
          <p:spPr>
            <a:xfrm>
              <a:off x="4144403" y="1371322"/>
              <a:ext cx="8156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コンテンツ プレースホルダー 1">
              <a:extLst>
                <a:ext uri="{FF2B5EF4-FFF2-40B4-BE49-F238E27FC236}">
                  <a16:creationId xmlns:a16="http://schemas.microsoft.com/office/drawing/2014/main" id="{5200B006-3FCA-443A-89DE-98F84F86DA84}"/>
                </a:ext>
              </a:extLst>
            </p:cNvPr>
            <p:cNvSpPr txBox="1">
              <a:spLocks/>
            </p:cNvSpPr>
            <p:nvPr/>
          </p:nvSpPr>
          <p:spPr>
            <a:xfrm>
              <a:off x="3042524" y="3946978"/>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単位群と可解性</a:t>
              </a:r>
              <a:endParaRPr lang="en-US" altLang="ja-JP" sz="2000" b="1" dirty="0">
                <a:solidFill>
                  <a:schemeClr val="bg1"/>
                </a:solidFill>
              </a:endParaRPr>
            </a:p>
          </p:txBody>
        </p:sp>
        <p:cxnSp>
          <p:nvCxnSpPr>
            <p:cNvPr id="70" name="コネクタ: カギ線 69">
              <a:extLst>
                <a:ext uri="{FF2B5EF4-FFF2-40B4-BE49-F238E27FC236}">
                  <a16:creationId xmlns:a16="http://schemas.microsoft.com/office/drawing/2014/main" id="{7A2F007D-E2F7-4D52-B304-4B83CE69777C}"/>
                </a:ext>
              </a:extLst>
            </p:cNvPr>
            <p:cNvCxnSpPr>
              <a:cxnSpLocks/>
              <a:stCxn id="62" idx="3"/>
              <a:endCxn id="65" idx="0"/>
            </p:cNvCxnSpPr>
            <p:nvPr/>
          </p:nvCxnSpPr>
          <p:spPr>
            <a:xfrm>
              <a:off x="5105690" y="3298301"/>
              <a:ext cx="2039018" cy="6486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楕円 70">
              <a:extLst>
                <a:ext uri="{FF2B5EF4-FFF2-40B4-BE49-F238E27FC236}">
                  <a16:creationId xmlns:a16="http://schemas.microsoft.com/office/drawing/2014/main" id="{7298365F-BBD9-401A-85CF-3A7AA20B4C0A}"/>
                </a:ext>
              </a:extLst>
            </p:cNvPr>
            <p:cNvSpPr/>
            <p:nvPr/>
          </p:nvSpPr>
          <p:spPr>
            <a:xfrm>
              <a:off x="2771718" y="2284914"/>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コネクタ: カギ線 71">
              <a:extLst>
                <a:ext uri="{FF2B5EF4-FFF2-40B4-BE49-F238E27FC236}">
                  <a16:creationId xmlns:a16="http://schemas.microsoft.com/office/drawing/2014/main" id="{D07A5B57-264E-48C5-B927-07AC694EEEF6}"/>
                </a:ext>
              </a:extLst>
            </p:cNvPr>
            <p:cNvCxnSpPr>
              <a:cxnSpLocks/>
              <a:stCxn id="63" idx="5"/>
              <a:endCxn id="62" idx="0"/>
            </p:cNvCxnSpPr>
            <p:nvPr/>
          </p:nvCxnSpPr>
          <p:spPr>
            <a:xfrm rot="5400000">
              <a:off x="5172318" y="470744"/>
              <a:ext cx="1534998" cy="3731420"/>
            </a:xfrm>
            <a:prstGeom prst="bentConnector3">
              <a:avLst>
                <a:gd name="adj1" fmla="val 73142"/>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A10316C7-D9D7-45D3-83B0-CC0DC437F6BB}"/>
                </a:ext>
              </a:extLst>
            </p:cNvPr>
            <p:cNvCxnSpPr>
              <a:cxnSpLocks/>
              <a:stCxn id="71" idx="4"/>
              <a:endCxn id="80" idx="0"/>
            </p:cNvCxnSpPr>
            <p:nvPr/>
          </p:nvCxnSpPr>
          <p:spPr>
            <a:xfrm rot="16200000" flipH="1">
              <a:off x="2203509" y="2936112"/>
              <a:ext cx="1595265" cy="393062"/>
            </a:xfrm>
            <a:prstGeom prst="bentConnector3">
              <a:avLst>
                <a:gd name="adj1" fmla="val 83616"/>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9D5F73D2-CAFC-4CE1-A307-BE8BAFEBFD4C}"/>
                </a:ext>
              </a:extLst>
            </p:cNvPr>
            <p:cNvCxnSpPr>
              <a:cxnSpLocks/>
              <a:stCxn id="49" idx="1"/>
              <a:endCxn id="64" idx="7"/>
            </p:cNvCxnSpPr>
            <p:nvPr/>
          </p:nvCxnSpPr>
          <p:spPr>
            <a:xfrm rot="10800000" flipV="1">
              <a:off x="2112660" y="2152655"/>
              <a:ext cx="362455" cy="64876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2F85A85F-5B18-456B-AFA0-8F57F5FC34E9}"/>
                </a:ext>
              </a:extLst>
            </p:cNvPr>
            <p:cNvCxnSpPr>
              <a:cxnSpLocks/>
              <a:stCxn id="69" idx="3"/>
              <a:endCxn id="65" idx="1"/>
            </p:cNvCxnSpPr>
            <p:nvPr/>
          </p:nvCxnSpPr>
          <p:spPr>
            <a:xfrm flipV="1">
              <a:off x="5105691" y="4141325"/>
              <a:ext cx="70421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A5861F9-E6D7-4069-8437-E736D8C24E42}"/>
                </a:ext>
              </a:extLst>
            </p:cNvPr>
            <p:cNvSpPr txBox="1"/>
            <p:nvPr/>
          </p:nvSpPr>
          <p:spPr>
            <a:xfrm>
              <a:off x="7815161"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77" name="テキスト ボックス 76">
              <a:extLst>
                <a:ext uri="{FF2B5EF4-FFF2-40B4-BE49-F238E27FC236}">
                  <a16:creationId xmlns:a16="http://schemas.microsoft.com/office/drawing/2014/main" id="{37C212EF-53DC-4C9B-86BD-882D11DAC688}"/>
                </a:ext>
              </a:extLst>
            </p:cNvPr>
            <p:cNvSpPr txBox="1"/>
            <p:nvPr/>
          </p:nvSpPr>
          <p:spPr>
            <a:xfrm>
              <a:off x="2804610"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78" name="テキスト ボックス 77">
              <a:extLst>
                <a:ext uri="{FF2B5EF4-FFF2-40B4-BE49-F238E27FC236}">
                  <a16:creationId xmlns:a16="http://schemas.microsoft.com/office/drawing/2014/main" id="{EA553672-A786-4E20-8A0B-E2612697077F}"/>
                </a:ext>
              </a:extLst>
            </p:cNvPr>
            <p:cNvSpPr txBox="1"/>
            <p:nvPr/>
          </p:nvSpPr>
          <p:spPr>
            <a:xfrm>
              <a:off x="1115800" y="711458"/>
              <a:ext cx="996859" cy="307841"/>
            </a:xfrm>
            <a:prstGeom prst="rect">
              <a:avLst/>
            </a:prstGeom>
            <a:noFill/>
          </p:spPr>
          <p:txBody>
            <a:bodyPr wrap="square" lIns="0" tIns="0" rIns="0" bIns="0" rtlCol="0">
              <a:spAutoFit/>
            </a:bodyPr>
            <a:lstStyle/>
            <a:p>
              <a:pPr algn="ctr"/>
              <a:r>
                <a:rPr lang="en-US" altLang="ja-JP" sz="2000" dirty="0">
                  <a:solidFill>
                    <a:srgbClr val="FF0000"/>
                  </a:solidFill>
                </a:rPr>
                <a:t>START</a:t>
              </a:r>
              <a:endParaRPr kumimoji="1" lang="en-US" altLang="ja-JP" sz="2000" dirty="0">
                <a:solidFill>
                  <a:srgbClr val="FF0000"/>
                </a:solidFill>
              </a:endParaRPr>
            </a:p>
          </p:txBody>
        </p:sp>
        <p:cxnSp>
          <p:nvCxnSpPr>
            <p:cNvPr id="79" name="直線矢印コネクタ 78">
              <a:extLst>
                <a:ext uri="{FF2B5EF4-FFF2-40B4-BE49-F238E27FC236}">
                  <a16:creationId xmlns:a16="http://schemas.microsoft.com/office/drawing/2014/main" id="{542EB5DA-2322-48A4-8FE2-F0215FFDFEE4}"/>
                </a:ext>
              </a:extLst>
            </p:cNvPr>
            <p:cNvCxnSpPr>
              <a:cxnSpLocks/>
              <a:stCxn id="59" idx="3"/>
              <a:endCxn id="69" idx="1"/>
            </p:cNvCxnSpPr>
            <p:nvPr/>
          </p:nvCxnSpPr>
          <p:spPr>
            <a:xfrm>
              <a:off x="1901163" y="4141326"/>
              <a:ext cx="1141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楕円 79">
              <a:extLst>
                <a:ext uri="{FF2B5EF4-FFF2-40B4-BE49-F238E27FC236}">
                  <a16:creationId xmlns:a16="http://schemas.microsoft.com/office/drawing/2014/main" id="{D8A82830-0D12-4768-9409-4A04F7B997EB}"/>
                </a:ext>
              </a:extLst>
            </p:cNvPr>
            <p:cNvSpPr/>
            <p:nvPr/>
          </p:nvSpPr>
          <p:spPr>
            <a:xfrm>
              <a:off x="3174812" y="393027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コネクタ: カギ線 80">
              <a:extLst>
                <a:ext uri="{FF2B5EF4-FFF2-40B4-BE49-F238E27FC236}">
                  <a16:creationId xmlns:a16="http://schemas.microsoft.com/office/drawing/2014/main" id="{D6B325FF-B478-4E10-84A0-7EE349B5A7A7}"/>
                </a:ext>
              </a:extLst>
            </p:cNvPr>
            <p:cNvCxnSpPr>
              <a:cxnSpLocks/>
              <a:stCxn id="59" idx="3"/>
              <a:endCxn id="62" idx="1"/>
            </p:cNvCxnSpPr>
            <p:nvPr/>
          </p:nvCxnSpPr>
          <p:spPr>
            <a:xfrm flipV="1">
              <a:off x="1901163" y="3298301"/>
              <a:ext cx="1141360" cy="84302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4" name="グラフィックス 93" descr="登山">
              <a:extLst>
                <a:ext uri="{FF2B5EF4-FFF2-40B4-BE49-F238E27FC236}">
                  <a16:creationId xmlns:a16="http://schemas.microsoft.com/office/drawing/2014/main" id="{6A42CC06-43F3-4892-8B55-38D667C8F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4842716" y="4561156"/>
              <a:ext cx="473257" cy="473257"/>
            </a:xfrm>
            <a:prstGeom prst="rect">
              <a:avLst/>
            </a:prstGeom>
          </p:spPr>
        </p:pic>
      </p:grpSp>
    </p:spTree>
    <p:extLst>
      <p:ext uri="{BB962C8B-B14F-4D97-AF65-F5344CB8AC3E}">
        <p14:creationId xmlns:p14="http://schemas.microsoft.com/office/powerpoint/2010/main" val="2842775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477"/>
            <a:ext cx="8463160" cy="483454"/>
          </a:xfrm>
        </p:spPr>
        <p:txBody>
          <a:bodyPr/>
          <a:lstStyle/>
          <a:p>
            <a:r>
              <a:rPr lang="en-US" altLang="ja-JP" dirty="0"/>
              <a:t>Galois</a:t>
            </a:r>
            <a:r>
              <a:rPr lang="ja-JP" altLang="en-US" dirty="0"/>
              <a:t>群</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42</a:t>
            </a:fld>
            <a:endParaRPr lang="ja-JP" altLang="en-US"/>
          </a:p>
        </p:txBody>
      </p:sp>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6" name="角丸四角形 58">
            <a:extLst>
              <a:ext uri="{FF2B5EF4-FFF2-40B4-BE49-F238E27FC236}">
                <a16:creationId xmlns:a16="http://schemas.microsoft.com/office/drawing/2014/main" id="{81896B7E-DC30-4E25-91EF-CBE6CEDA313E}"/>
              </a:ext>
            </a:extLst>
          </p:cNvPr>
          <p:cNvSpPr/>
          <p:nvPr/>
        </p:nvSpPr>
        <p:spPr bwMode="auto">
          <a:xfrm>
            <a:off x="223641" y="1146875"/>
            <a:ext cx="8525287" cy="46816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05CE1A-9D83-4481-B3D1-FD3D5119633C}"/>
                  </a:ext>
                </a:extLst>
              </p:cNvPr>
              <p:cNvSpPr txBox="1"/>
              <p:nvPr/>
            </p:nvSpPr>
            <p:spPr>
              <a:xfrm>
                <a:off x="488085" y="1393024"/>
                <a:ext cx="8101438" cy="738664"/>
              </a:xfrm>
              <a:prstGeom prst="rect">
                <a:avLst/>
              </a:prstGeom>
              <a:noFill/>
            </p:spPr>
            <p:txBody>
              <a:bodyPr wrap="square" lIns="0" tIns="0" rIns="0" bIns="0" rtlCol="0">
                <a:spAutoFit/>
              </a:bodyPr>
              <a:lstStyle/>
              <a:p>
                <a:r>
                  <a:rPr lang="ja-JP" altLang="en-US" sz="2400" dirty="0"/>
                  <a:t>以下を満たす置換群</a:t>
                </a:r>
                <a14:m>
                  <m:oMath xmlns:m="http://schemas.openxmlformats.org/officeDocument/2006/math">
                    <m:r>
                      <a:rPr lang="en-US" altLang="ja-JP" sz="2400" b="0" i="1" smtClean="0">
                        <a:latin typeface="Cambria Math" panose="02040503050406030204" pitchFamily="18" charset="0"/>
                      </a:rPr>
                      <m:t>𝐺</m:t>
                    </m:r>
                  </m:oMath>
                </a14:m>
                <a:r>
                  <a:rPr lang="ja-JP" altLang="en-US" sz="2400" dirty="0"/>
                  <a:t>を、体</a:t>
                </a:r>
                <a14:m>
                  <m:oMath xmlns:m="http://schemas.openxmlformats.org/officeDocument/2006/math">
                    <m:r>
                      <a:rPr lang="ja-JP" altLang="en-US" sz="2400" i="1">
                        <a:latin typeface="Cambria Math" panose="02040503050406030204" pitchFamily="18" charset="0"/>
                        <a:ea typeface="Cambria Math" panose="02040503050406030204" pitchFamily="18" charset="0"/>
                      </a:rPr>
                      <m:t>𝒦</m:t>
                    </m:r>
                  </m:oMath>
                </a14:m>
                <a:r>
                  <a:rPr lang="ja-JP" altLang="en-US" sz="2400" dirty="0"/>
                  <a:t>上の方程式</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r>
                      <a:rPr lang="en-US" altLang="ja-JP" sz="2400" i="1">
                        <a:latin typeface="Cambria Math" panose="02040503050406030204" pitchFamily="18" charset="0"/>
                      </a:rPr>
                      <m:t>=0</m:t>
                    </m:r>
                  </m:oMath>
                </a14:m>
                <a:r>
                  <a:rPr lang="ja-JP" altLang="en-US" sz="2400" dirty="0"/>
                  <a:t>の</a:t>
                </a:r>
                <a:r>
                  <a:rPr lang="en-US" altLang="ja-JP" sz="2400" u="sng" dirty="0"/>
                  <a:t>Galois</a:t>
                </a:r>
                <a:r>
                  <a:rPr lang="ja-JP" altLang="en-US" sz="2400" u="sng" dirty="0"/>
                  <a:t>群</a:t>
                </a:r>
                <a:r>
                  <a:rPr lang="ja-JP" altLang="en-US" sz="2400" dirty="0"/>
                  <a:t>と呼ぶ。</a:t>
                </a:r>
                <a:endParaRPr kumimoji="1" lang="ja-JP" altLang="en-US" sz="2400" dirty="0"/>
              </a:p>
            </p:txBody>
          </p:sp>
        </mc:Choice>
        <mc:Fallback xmlns="">
          <p:sp>
            <p:nvSpPr>
              <p:cNvPr id="7" name="テキスト ボックス 6">
                <a:extLst>
                  <a:ext uri="{FF2B5EF4-FFF2-40B4-BE49-F238E27FC236}">
                    <a16:creationId xmlns:a16="http://schemas.microsoft.com/office/drawing/2014/main" id="{A205CE1A-9D83-4481-B3D1-FD3D5119633C}"/>
                  </a:ext>
                </a:extLst>
              </p:cNvPr>
              <p:cNvSpPr txBox="1">
                <a:spLocks noRot="1" noChangeAspect="1" noMove="1" noResize="1" noEditPoints="1" noAdjustHandles="1" noChangeArrowheads="1" noChangeShapeType="1" noTextEdit="1"/>
              </p:cNvSpPr>
              <p:nvPr/>
            </p:nvSpPr>
            <p:spPr>
              <a:xfrm>
                <a:off x="488085" y="1393024"/>
                <a:ext cx="8101438" cy="738664"/>
              </a:xfrm>
              <a:prstGeom prst="rect">
                <a:avLst/>
              </a:prstGeom>
              <a:blipFill>
                <a:blip r:embed="rId3"/>
                <a:stretch>
                  <a:fillRect l="-2257" t="-14050" r="-1430" b="-2314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17DA91-24E4-4CF8-A391-C48844A710E4}"/>
              </a:ext>
            </a:extLst>
          </p:cNvPr>
          <p:cNvSpPr txBox="1"/>
          <p:nvPr/>
        </p:nvSpPr>
        <p:spPr>
          <a:xfrm>
            <a:off x="223641" y="860210"/>
            <a:ext cx="1387878" cy="461665"/>
          </a:xfrm>
          <a:prstGeom prst="rect">
            <a:avLst/>
          </a:prstGeom>
          <a:solidFill>
            <a:schemeClr val="bg1"/>
          </a:solidFill>
          <a:ln>
            <a:solidFill>
              <a:schemeClr val="tx1"/>
            </a:solidFill>
          </a:ln>
        </p:spPr>
        <p:txBody>
          <a:bodyPr wrap="square" rtlCol="0">
            <a:spAutoFit/>
          </a:bodyPr>
          <a:lstStyle/>
          <a:p>
            <a:pPr algn="ctr"/>
            <a:r>
              <a:rPr kumimoji="1" lang="en-US" altLang="ja-JP" sz="2400" dirty="0"/>
              <a:t>Galois</a:t>
            </a:r>
            <a:r>
              <a:rPr kumimoji="1" lang="ja-JP" altLang="en-US" sz="2400" dirty="0"/>
              <a:t>群</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6618B00-AF77-4A13-90D2-A8A11D042965}"/>
                  </a:ext>
                </a:extLst>
              </p:cNvPr>
              <p:cNvSpPr txBox="1"/>
              <p:nvPr/>
            </p:nvSpPr>
            <p:spPr>
              <a:xfrm>
                <a:off x="324365" y="2223948"/>
                <a:ext cx="8428877" cy="307777"/>
              </a:xfrm>
              <a:prstGeom prst="rect">
                <a:avLst/>
              </a:prstGeom>
              <a:noFill/>
            </p:spPr>
            <p:txBody>
              <a:bodyPr wrap="square" lIns="0" tIns="0" rIns="0" bIns="0" rtlCol="0">
                <a:spAutoFit/>
              </a:bodyPr>
              <a:lstStyle/>
              <a:p>
                <a:r>
                  <a:rPr lang="ja-JP" altLang="en-US" sz="2000" dirty="0"/>
                  <a:t>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t>上の多項式</a:t>
                </a:r>
                <a14:m>
                  <m:oMath xmlns:m="http://schemas.openxmlformats.org/officeDocument/2006/math">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oMath>
                </a14:m>
                <a:r>
                  <a:rPr lang="ja-JP" altLang="en-US" sz="2000" dirty="0"/>
                  <a:t>の根で作った、任意の有理式</a:t>
                </a:r>
                <a14:m>
                  <m:oMath xmlns:m="http://schemas.openxmlformats.org/officeDocument/2006/math">
                    <m:r>
                      <a:rPr lang="en-US" altLang="ja-JP" sz="2000" b="0" i="1" smtClean="0">
                        <a:latin typeface="Cambria Math" panose="02040503050406030204" pitchFamily="18" charset="0"/>
                      </a:rPr>
                      <m:t>𝑟</m:t>
                    </m:r>
                  </m:oMath>
                </a14:m>
                <a:r>
                  <a:rPr lang="ja-JP" altLang="en-US" sz="2000" dirty="0"/>
                  <a:t>に対しても性質</a:t>
                </a:r>
                <a:r>
                  <a:rPr lang="en-US" altLang="ja-JP" sz="2000" dirty="0"/>
                  <a:t>1</a:t>
                </a:r>
                <a:r>
                  <a:rPr lang="ja-JP" altLang="en-US" sz="2000" dirty="0"/>
                  <a:t>、</a:t>
                </a:r>
                <a:r>
                  <a:rPr lang="en-US" altLang="ja-JP" sz="2000" dirty="0"/>
                  <a:t>2</a:t>
                </a:r>
                <a:r>
                  <a:rPr lang="ja-JP" altLang="en-US" sz="2000" dirty="0"/>
                  <a:t>を満たす。</a:t>
                </a:r>
                <a:endParaRPr lang="en-US" altLang="ja-JP" sz="2000" dirty="0"/>
              </a:p>
            </p:txBody>
          </p:sp>
        </mc:Choice>
        <mc:Fallback xmlns="">
          <p:sp>
            <p:nvSpPr>
              <p:cNvPr id="10" name="テキスト ボックス 9">
                <a:extLst>
                  <a:ext uri="{FF2B5EF4-FFF2-40B4-BE49-F238E27FC236}">
                    <a16:creationId xmlns:a16="http://schemas.microsoft.com/office/drawing/2014/main" id="{16618B00-AF77-4A13-90D2-A8A11D042965}"/>
                  </a:ext>
                </a:extLst>
              </p:cNvPr>
              <p:cNvSpPr txBox="1">
                <a:spLocks noRot="1" noChangeAspect="1" noMove="1" noResize="1" noEditPoints="1" noAdjustHandles="1" noChangeArrowheads="1" noChangeShapeType="1" noTextEdit="1"/>
              </p:cNvSpPr>
              <p:nvPr/>
            </p:nvSpPr>
            <p:spPr>
              <a:xfrm>
                <a:off x="324365" y="2223948"/>
                <a:ext cx="8428877" cy="307777"/>
              </a:xfrm>
              <a:prstGeom prst="rect">
                <a:avLst/>
              </a:prstGeom>
              <a:blipFill>
                <a:blip r:embed="rId4"/>
                <a:stretch>
                  <a:fillRect l="-1808" t="-28000" r="-434"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1">
                <a:extLst>
                  <a:ext uri="{FF2B5EF4-FFF2-40B4-BE49-F238E27FC236}">
                    <a16:creationId xmlns:a16="http://schemas.microsoft.com/office/drawing/2014/main" id="{7D3D7F7F-6431-48B3-9FE3-9B03A72532B9}"/>
                  </a:ext>
                </a:extLst>
              </p:cNvPr>
              <p:cNvSpPr txBox="1">
                <a:spLocks/>
              </p:cNvSpPr>
              <p:nvPr/>
            </p:nvSpPr>
            <p:spPr>
              <a:xfrm>
                <a:off x="5779296" y="3830422"/>
                <a:ext cx="2167866" cy="49994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400" b="0" i="1" smtClean="0">
                        <a:solidFill>
                          <a:schemeClr val="bg1"/>
                        </a:solidFill>
                        <a:latin typeface="Cambria Math" panose="02040503050406030204" pitchFamily="18" charset="0"/>
                      </a:rPr>
                      <m:t>𝑟</m:t>
                    </m:r>
                  </m:oMath>
                </a14:m>
                <a:r>
                  <a:rPr lang="ja-JP" altLang="en-US" sz="2400" b="1" dirty="0">
                    <a:solidFill>
                      <a:schemeClr val="bg1"/>
                    </a:solidFill>
                  </a:rPr>
                  <a:t>が既知</a:t>
                </a:r>
              </a:p>
            </p:txBody>
          </p:sp>
        </mc:Choice>
        <mc:Fallback xmlns="">
          <p:sp>
            <p:nvSpPr>
              <p:cNvPr id="11" name="コンテンツ プレースホルダー 1">
                <a:extLst>
                  <a:ext uri="{FF2B5EF4-FFF2-40B4-BE49-F238E27FC236}">
                    <a16:creationId xmlns:a16="http://schemas.microsoft.com/office/drawing/2014/main" id="{7D3D7F7F-6431-48B3-9FE3-9B03A72532B9}"/>
                  </a:ext>
                </a:extLst>
              </p:cNvPr>
              <p:cNvSpPr txBox="1">
                <a:spLocks noRot="1" noChangeAspect="1" noMove="1" noResize="1" noEditPoints="1" noAdjustHandles="1" noChangeArrowheads="1" noChangeShapeType="1" noTextEdit="1"/>
              </p:cNvSpPr>
              <p:nvPr/>
            </p:nvSpPr>
            <p:spPr>
              <a:xfrm>
                <a:off x="5779296" y="3830422"/>
                <a:ext cx="2167866" cy="499948"/>
              </a:xfrm>
              <a:prstGeom prst="rect">
                <a:avLst/>
              </a:prstGeom>
              <a:blipFill>
                <a:blip r:embed="rId5"/>
                <a:stretch>
                  <a:fillRect t="-9756" b="-19512"/>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1">
                <a:extLst>
                  <a:ext uri="{FF2B5EF4-FFF2-40B4-BE49-F238E27FC236}">
                    <a16:creationId xmlns:a16="http://schemas.microsoft.com/office/drawing/2014/main" id="{9B3A9EB8-FD84-4E6D-9999-A6BDC8067F6E}"/>
                  </a:ext>
                </a:extLst>
              </p:cNvPr>
              <p:cNvSpPr txBox="1">
                <a:spLocks/>
              </p:cNvSpPr>
              <p:nvPr/>
            </p:nvSpPr>
            <p:spPr>
              <a:xfrm>
                <a:off x="830851" y="3830422"/>
                <a:ext cx="2167866" cy="49994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400" b="0" i="1" smtClean="0">
                        <a:solidFill>
                          <a:schemeClr val="bg1"/>
                        </a:solidFill>
                        <a:latin typeface="Cambria Math" panose="02040503050406030204" pitchFamily="18" charset="0"/>
                      </a:rPr>
                      <m:t>𝑟</m:t>
                    </m:r>
                  </m:oMath>
                </a14:m>
                <a:r>
                  <a:rPr lang="ja-JP" altLang="en-US" sz="2400" b="1" dirty="0">
                    <a:solidFill>
                      <a:schemeClr val="bg1"/>
                    </a:solidFill>
                  </a:rPr>
                  <a:t>が不変</a:t>
                </a:r>
              </a:p>
            </p:txBody>
          </p:sp>
        </mc:Choice>
        <mc:Fallback xmlns="">
          <p:sp>
            <p:nvSpPr>
              <p:cNvPr id="12" name="コンテンツ プレースホルダー 1">
                <a:extLst>
                  <a:ext uri="{FF2B5EF4-FFF2-40B4-BE49-F238E27FC236}">
                    <a16:creationId xmlns:a16="http://schemas.microsoft.com/office/drawing/2014/main" id="{9B3A9EB8-FD84-4E6D-9999-A6BDC8067F6E}"/>
                  </a:ext>
                </a:extLst>
              </p:cNvPr>
              <p:cNvSpPr txBox="1">
                <a:spLocks noRot="1" noChangeAspect="1" noMove="1" noResize="1" noEditPoints="1" noAdjustHandles="1" noChangeArrowheads="1" noChangeShapeType="1" noTextEdit="1"/>
              </p:cNvSpPr>
              <p:nvPr/>
            </p:nvSpPr>
            <p:spPr>
              <a:xfrm>
                <a:off x="830851" y="3830422"/>
                <a:ext cx="2167866" cy="499948"/>
              </a:xfrm>
              <a:prstGeom prst="rect">
                <a:avLst/>
              </a:prstGeom>
              <a:blipFill>
                <a:blip r:embed="rId6"/>
                <a:stretch>
                  <a:fillRect t="-9756" b="-19512"/>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737337B-4244-4FCF-9DE3-6D7762DA4D09}"/>
                  </a:ext>
                </a:extLst>
              </p:cNvPr>
              <p:cNvSpPr txBox="1"/>
              <p:nvPr/>
            </p:nvSpPr>
            <p:spPr>
              <a:xfrm>
                <a:off x="6334661" y="4376944"/>
                <a:ext cx="105713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𝑟</m:t>
                      </m:r>
                      <m:r>
                        <a:rPr lang="en-US" altLang="ja-JP" sz="2400" i="1" smtClean="0">
                          <a:solidFill>
                            <a:schemeClr val="tx1"/>
                          </a:solidFill>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Cambria Math" panose="02040503050406030204" pitchFamily="18" charset="0"/>
                        </a:rPr>
                        <m:t>𝒦</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D737337B-4244-4FCF-9DE3-6D7762DA4D09}"/>
                  </a:ext>
                </a:extLst>
              </p:cNvPr>
              <p:cNvSpPr txBox="1">
                <a:spLocks noRot="1" noChangeAspect="1" noMove="1" noResize="1" noEditPoints="1" noAdjustHandles="1" noChangeArrowheads="1" noChangeShapeType="1" noTextEdit="1"/>
              </p:cNvSpPr>
              <p:nvPr/>
            </p:nvSpPr>
            <p:spPr>
              <a:xfrm>
                <a:off x="6334661" y="4376944"/>
                <a:ext cx="1057135" cy="369332"/>
              </a:xfrm>
              <a:prstGeom prst="rect">
                <a:avLst/>
              </a:prstGeom>
              <a:blipFill>
                <a:blip r:embed="rId7"/>
                <a:stretch>
                  <a:fillRect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2BFA979-CC3E-46CF-845E-77AB9181B585}"/>
                  </a:ext>
                </a:extLst>
              </p:cNvPr>
              <p:cNvSpPr txBox="1"/>
              <p:nvPr/>
            </p:nvSpPr>
            <p:spPr>
              <a:xfrm>
                <a:off x="1152726" y="4376944"/>
                <a:ext cx="152411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b="0" i="1" smtClean="0">
                          <a:solidFill>
                            <a:schemeClr val="tx1"/>
                          </a:solidFill>
                          <a:latin typeface="Cambria Math" panose="02040503050406030204" pitchFamily="18" charset="0"/>
                        </a:rPr>
                        <m:t>𝜎</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𝑟</m:t>
                      </m:r>
                      <m:r>
                        <a:rPr lang="en-US" altLang="ja-JP" sz="2400" b="0" i="1" smtClean="0">
                          <a:solidFill>
                            <a:schemeClr val="tx1"/>
                          </a:solidFill>
                          <a:latin typeface="Cambria Math" panose="02040503050406030204" pitchFamily="18" charset="0"/>
                        </a:rPr>
                        <m:t>)=</m:t>
                      </m:r>
                      <m:r>
                        <a:rPr lang="en-US" altLang="ja-JP" sz="2400" i="1" smtClean="0">
                          <a:solidFill>
                            <a:schemeClr val="tx1"/>
                          </a:solidFill>
                          <a:latin typeface="Cambria Math" panose="02040503050406030204" pitchFamily="18" charset="0"/>
                        </a:rPr>
                        <m:t>𝑟</m:t>
                      </m:r>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02BFA979-CC3E-46CF-845E-77AB9181B585}"/>
                  </a:ext>
                </a:extLst>
              </p:cNvPr>
              <p:cNvSpPr txBox="1">
                <a:spLocks noRot="1" noChangeAspect="1" noMove="1" noResize="1" noEditPoints="1" noAdjustHandles="1" noChangeArrowheads="1" noChangeShapeType="1" noTextEdit="1"/>
              </p:cNvSpPr>
              <p:nvPr/>
            </p:nvSpPr>
            <p:spPr>
              <a:xfrm>
                <a:off x="1152726" y="4376944"/>
                <a:ext cx="1524115" cy="369332"/>
              </a:xfrm>
              <a:prstGeom prst="rect">
                <a:avLst/>
              </a:prstGeom>
              <a:blipFill>
                <a:blip r:embed="rId8"/>
                <a:stretch>
                  <a:fillRect b="-3770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5B7058FB-D633-4FFE-AE93-EADC143A3445}"/>
                  </a:ext>
                </a:extLst>
              </p:cNvPr>
              <p:cNvSpPr txBox="1"/>
              <p:nvPr/>
            </p:nvSpPr>
            <p:spPr>
              <a:xfrm>
                <a:off x="984170" y="4794952"/>
                <a:ext cx="1861226" cy="307777"/>
              </a:xfrm>
              <a:prstGeom prst="rect">
                <a:avLst/>
              </a:prstGeom>
              <a:noFill/>
            </p:spPr>
            <p:txBody>
              <a:bodyPr wrap="square" lIns="0" tIns="0" rIns="0" bIns="0" rtlCol="0">
                <a:spAutoFit/>
              </a:bodyPr>
              <a:lstStyle/>
              <a:p>
                <a:pPr algn="ctr"/>
                <a14:m>
                  <m:oMath xmlns:m="http://schemas.openxmlformats.org/officeDocument/2006/math">
                    <m:r>
                      <a:rPr lang="ja-JP" altLang="en-US" sz="2000" b="0" i="1" smtClean="0">
                        <a:solidFill>
                          <a:schemeClr val="tx1"/>
                        </a:solidFill>
                        <a:latin typeface="Cambria Math" panose="02040503050406030204" pitchFamily="18" charset="0"/>
                      </a:rPr>
                      <m:t>𝜎</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𝐺</m:t>
                    </m:r>
                  </m:oMath>
                </a14:m>
                <a:r>
                  <a:rPr kumimoji="1" lang="ja-JP" altLang="en-US" sz="2000" dirty="0"/>
                  <a:t>：根の置換</a:t>
                </a:r>
                <a:endParaRPr kumimoji="1" lang="en-US" altLang="ja-JP" sz="2000" dirty="0"/>
              </a:p>
            </p:txBody>
          </p:sp>
        </mc:Choice>
        <mc:Fallback>
          <p:sp>
            <p:nvSpPr>
              <p:cNvPr id="15" name="テキスト ボックス 14">
                <a:extLst>
                  <a:ext uri="{FF2B5EF4-FFF2-40B4-BE49-F238E27FC236}">
                    <a16:creationId xmlns:a16="http://schemas.microsoft.com/office/drawing/2014/main" id="{5B7058FB-D633-4FFE-AE93-EADC143A3445}"/>
                  </a:ext>
                </a:extLst>
              </p:cNvPr>
              <p:cNvSpPr txBox="1">
                <a:spLocks noRot="1" noChangeAspect="1" noMove="1" noResize="1" noEditPoints="1" noAdjustHandles="1" noChangeArrowheads="1" noChangeShapeType="1" noTextEdit="1"/>
              </p:cNvSpPr>
              <p:nvPr/>
            </p:nvSpPr>
            <p:spPr>
              <a:xfrm>
                <a:off x="984170" y="4794952"/>
                <a:ext cx="1861226" cy="307777"/>
              </a:xfrm>
              <a:prstGeom prst="rect">
                <a:avLst/>
              </a:prstGeom>
              <a:blipFill>
                <a:blip r:embed="rId9"/>
                <a:stretch>
                  <a:fillRect l="-3268" t="-28000" r="-8170" b="-48000"/>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51F3BCD7-A26A-4F04-9C1A-F478FE1A1A2F}"/>
              </a:ext>
            </a:extLst>
          </p:cNvPr>
          <p:cNvSpPr/>
          <p:nvPr/>
        </p:nvSpPr>
        <p:spPr>
          <a:xfrm>
            <a:off x="3202942" y="3834078"/>
            <a:ext cx="2376653" cy="232111"/>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E61A21AF-80EC-4F24-A5E2-2E1868C77E35}"/>
              </a:ext>
            </a:extLst>
          </p:cNvPr>
          <p:cNvSpPr/>
          <p:nvPr/>
        </p:nvSpPr>
        <p:spPr>
          <a:xfrm rot="10800000">
            <a:off x="3202942" y="4104026"/>
            <a:ext cx="2376653" cy="232111"/>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6CCF587-6804-4927-85A3-2C580BE6A2AA}"/>
                  </a:ext>
                </a:extLst>
              </p:cNvPr>
              <p:cNvSpPr txBox="1"/>
              <p:nvPr/>
            </p:nvSpPr>
            <p:spPr>
              <a:xfrm>
                <a:off x="3886765" y="4330370"/>
                <a:ext cx="1004483" cy="307777"/>
              </a:xfrm>
              <a:prstGeom prst="rect">
                <a:avLst/>
              </a:prstGeom>
              <a:noFill/>
            </p:spPr>
            <p:txBody>
              <a:bodyPr wrap="square" lIns="0" tIns="0" rIns="0" bIns="0" rtlCol="0">
                <a:spAutoFit/>
              </a:bodyPr>
              <a:lstStyle/>
              <a:p>
                <a:pPr algn="ctr"/>
                <a14:m>
                  <m:oMath xmlns:m="http://schemas.openxmlformats.org/officeDocument/2006/math">
                    <m:r>
                      <a:rPr lang="ja-JP" altLang="en-US" sz="2000" b="0" i="1" smtClean="0">
                        <a:solidFill>
                          <a:schemeClr val="accent2"/>
                        </a:solidFill>
                        <a:latin typeface="Cambria Math" panose="02040503050406030204" pitchFamily="18" charset="0"/>
                      </a:rPr>
                      <m:t>性質</m:t>
                    </m:r>
                  </m:oMath>
                </a14:m>
                <a:r>
                  <a:rPr kumimoji="1" lang="en-US" altLang="ja-JP" sz="2000" dirty="0">
                    <a:solidFill>
                      <a:schemeClr val="accent2"/>
                    </a:solidFill>
                  </a:rPr>
                  <a:t>2</a:t>
                </a:r>
              </a:p>
            </p:txBody>
          </p:sp>
        </mc:Choice>
        <mc:Fallback xmlns="">
          <p:sp>
            <p:nvSpPr>
              <p:cNvPr id="18" name="テキスト ボックス 17">
                <a:extLst>
                  <a:ext uri="{FF2B5EF4-FFF2-40B4-BE49-F238E27FC236}">
                    <a16:creationId xmlns:a16="http://schemas.microsoft.com/office/drawing/2014/main" id="{26CCF587-6804-4927-85A3-2C580BE6A2AA}"/>
                  </a:ext>
                </a:extLst>
              </p:cNvPr>
              <p:cNvSpPr txBox="1">
                <a:spLocks noRot="1" noChangeAspect="1" noMove="1" noResize="1" noEditPoints="1" noAdjustHandles="1" noChangeArrowheads="1" noChangeShapeType="1" noTextEdit="1"/>
              </p:cNvSpPr>
              <p:nvPr/>
            </p:nvSpPr>
            <p:spPr>
              <a:xfrm>
                <a:off x="3886765" y="4330370"/>
                <a:ext cx="1004483" cy="307777"/>
              </a:xfrm>
              <a:prstGeom prst="rect">
                <a:avLst/>
              </a:prstGeom>
              <a:blipFill>
                <a:blip r:embed="rId10"/>
                <a:stretch>
                  <a:fillRect t="-23529" b="-50980"/>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08A69AA8-1B3F-4282-BD23-94611083E564}"/>
              </a:ext>
            </a:extLst>
          </p:cNvPr>
          <p:cNvSpPr txBox="1"/>
          <p:nvPr/>
        </p:nvSpPr>
        <p:spPr>
          <a:xfrm>
            <a:off x="3891944" y="3514435"/>
            <a:ext cx="1004483" cy="307841"/>
          </a:xfrm>
          <a:prstGeom prst="rect">
            <a:avLst/>
          </a:prstGeom>
          <a:noFill/>
        </p:spPr>
        <p:txBody>
          <a:bodyPr wrap="square" lIns="0" tIns="0" rIns="0" bIns="0" rtlCol="0">
            <a:spAutoFit/>
          </a:bodyPr>
          <a:lstStyle/>
          <a:p>
            <a:pPr algn="ctr"/>
            <a:r>
              <a:rPr kumimoji="1" lang="ja-JP" altLang="en-US" sz="2000" dirty="0">
                <a:solidFill>
                  <a:schemeClr val="accent3"/>
                </a:solidFill>
              </a:rPr>
              <a:t>性質</a:t>
            </a:r>
            <a:r>
              <a:rPr kumimoji="1" lang="en-US" altLang="ja-JP" sz="2000" dirty="0">
                <a:solidFill>
                  <a:schemeClr val="accent3"/>
                </a:solidFill>
              </a:rPr>
              <a:t>1</a:t>
            </a:r>
          </a:p>
        </p:txBody>
      </p:sp>
      <mc:AlternateContent xmlns:mc="http://schemas.openxmlformats.org/markup-compatibility/2006" xmlns:a14="http://schemas.microsoft.com/office/drawing/2010/main">
        <mc:Choice Requires="a14">
          <p:sp>
            <p:nvSpPr>
              <p:cNvPr id="3" name="吹き出し: 四角形 2">
                <a:extLst>
                  <a:ext uri="{FF2B5EF4-FFF2-40B4-BE49-F238E27FC236}">
                    <a16:creationId xmlns:a16="http://schemas.microsoft.com/office/drawing/2014/main" id="{7A2DA17D-C841-4320-B511-5E5EBF6BE21D}"/>
                  </a:ext>
                </a:extLst>
              </p:cNvPr>
              <p:cNvSpPr/>
              <p:nvPr/>
            </p:nvSpPr>
            <p:spPr>
              <a:xfrm>
                <a:off x="1580452" y="2860566"/>
                <a:ext cx="5749537" cy="412072"/>
              </a:xfrm>
              <a:prstGeom prst="wedgeRectCallout">
                <a:avLst>
                  <a:gd name="adj1" fmla="val -7218"/>
                  <a:gd name="adj2" fmla="val 101917"/>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有理式</a:t>
                </a:r>
                <a14:m>
                  <m:oMath xmlns:m="http://schemas.openxmlformats.org/officeDocument/2006/math">
                    <m:r>
                      <a:rPr lang="en-US" altLang="ja-JP" i="1">
                        <a:latin typeface="Cambria Math" panose="02040503050406030204" pitchFamily="18" charset="0"/>
                      </a:rPr>
                      <m:t>𝑟</m:t>
                    </m:r>
                  </m:oMath>
                </a14:m>
                <a:r>
                  <a:rPr kumimoji="1" lang="ja-JP" altLang="en-US" dirty="0"/>
                  <a:t>が置換群</a:t>
                </a:r>
                <a14:m>
                  <m:oMath xmlns:m="http://schemas.openxmlformats.org/officeDocument/2006/math">
                    <m:r>
                      <a:rPr lang="en-US" altLang="ja-JP" i="1">
                        <a:latin typeface="Cambria Math" panose="02040503050406030204" pitchFamily="18" charset="0"/>
                      </a:rPr>
                      <m:t>𝐺</m:t>
                    </m:r>
                  </m:oMath>
                </a14:m>
                <a:r>
                  <a:rPr kumimoji="1" lang="ja-JP" altLang="en-US" dirty="0"/>
                  <a:t>の全ての置換で不変ならば、</a:t>
                </a:r>
                <a14:m>
                  <m:oMath xmlns:m="http://schemas.openxmlformats.org/officeDocument/2006/math">
                    <m:r>
                      <a:rPr lang="en-US" altLang="ja-JP" i="1">
                        <a:latin typeface="Cambria Math" panose="02040503050406030204" pitchFamily="18" charset="0"/>
                      </a:rPr>
                      <m:t>𝑟</m:t>
                    </m:r>
                  </m:oMath>
                </a14:m>
                <a:r>
                  <a:rPr kumimoji="1" lang="ja-JP" altLang="en-US" dirty="0"/>
                  <a:t>は既知</a:t>
                </a:r>
              </a:p>
            </p:txBody>
          </p:sp>
        </mc:Choice>
        <mc:Fallback xmlns="">
          <p:sp>
            <p:nvSpPr>
              <p:cNvPr id="3" name="吹き出し: 四角形 2">
                <a:extLst>
                  <a:ext uri="{FF2B5EF4-FFF2-40B4-BE49-F238E27FC236}">
                    <a16:creationId xmlns:a16="http://schemas.microsoft.com/office/drawing/2014/main" id="{7A2DA17D-C841-4320-B511-5E5EBF6BE21D}"/>
                  </a:ext>
                </a:extLst>
              </p:cNvPr>
              <p:cNvSpPr>
                <a:spLocks noRot="1" noChangeAspect="1" noMove="1" noResize="1" noEditPoints="1" noAdjustHandles="1" noChangeArrowheads="1" noChangeShapeType="1" noTextEdit="1"/>
              </p:cNvSpPr>
              <p:nvPr/>
            </p:nvSpPr>
            <p:spPr>
              <a:xfrm>
                <a:off x="1580452" y="2860566"/>
                <a:ext cx="5749537" cy="412072"/>
              </a:xfrm>
              <a:prstGeom prst="wedgeRectCallout">
                <a:avLst>
                  <a:gd name="adj1" fmla="val -7218"/>
                  <a:gd name="adj2" fmla="val 101917"/>
                </a:avLst>
              </a:prstGeom>
              <a:blipFill>
                <a:blip r:embed="rId11"/>
                <a:stretch>
                  <a:fillRect t="-962"/>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吹き出し: 四角形 21">
                <a:extLst>
                  <a:ext uri="{FF2B5EF4-FFF2-40B4-BE49-F238E27FC236}">
                    <a16:creationId xmlns:a16="http://schemas.microsoft.com/office/drawing/2014/main" id="{4061E6FC-3AA9-4C27-B7F4-EE1D06AF81C6}"/>
                  </a:ext>
                </a:extLst>
              </p:cNvPr>
              <p:cNvSpPr/>
              <p:nvPr/>
            </p:nvSpPr>
            <p:spPr>
              <a:xfrm>
                <a:off x="1580452" y="5249504"/>
                <a:ext cx="5749537" cy="412072"/>
              </a:xfrm>
              <a:prstGeom prst="wedgeRectCallout">
                <a:avLst>
                  <a:gd name="adj1" fmla="val 8915"/>
                  <a:gd name="adj2" fmla="val -156704"/>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有理式</a:t>
                </a:r>
                <a14:m>
                  <m:oMath xmlns:m="http://schemas.openxmlformats.org/officeDocument/2006/math">
                    <m:r>
                      <a:rPr lang="en-US" altLang="ja-JP" i="1">
                        <a:latin typeface="Cambria Math" panose="02040503050406030204" pitchFamily="18" charset="0"/>
                      </a:rPr>
                      <m:t>𝑟</m:t>
                    </m:r>
                  </m:oMath>
                </a14:m>
                <a:r>
                  <a:rPr kumimoji="1" lang="ja-JP" altLang="en-US" dirty="0"/>
                  <a:t>が既知ならば、</a:t>
                </a:r>
                <a:r>
                  <a:rPr lang="en-US" altLang="ja-JP" dirty="0"/>
                  <a:t> </a:t>
                </a:r>
                <a14:m>
                  <m:oMath xmlns:m="http://schemas.openxmlformats.org/officeDocument/2006/math">
                    <m:r>
                      <a:rPr lang="en-US" altLang="ja-JP" i="1">
                        <a:latin typeface="Cambria Math" panose="02040503050406030204" pitchFamily="18" charset="0"/>
                      </a:rPr>
                      <m:t>𝑟</m:t>
                    </m:r>
                  </m:oMath>
                </a14:m>
                <a:r>
                  <a:rPr kumimoji="1" lang="ja-JP" altLang="en-US" dirty="0"/>
                  <a:t>は置換群</a:t>
                </a:r>
                <a14:m>
                  <m:oMath xmlns:m="http://schemas.openxmlformats.org/officeDocument/2006/math">
                    <m:r>
                      <a:rPr lang="en-US" altLang="ja-JP" i="1">
                        <a:latin typeface="Cambria Math" panose="02040503050406030204" pitchFamily="18" charset="0"/>
                      </a:rPr>
                      <m:t>𝐺</m:t>
                    </m:r>
                  </m:oMath>
                </a14:m>
                <a:r>
                  <a:rPr kumimoji="1" lang="ja-JP" altLang="en-US" dirty="0"/>
                  <a:t>の全ての置換で不変</a:t>
                </a:r>
              </a:p>
            </p:txBody>
          </p:sp>
        </mc:Choice>
        <mc:Fallback xmlns="">
          <p:sp>
            <p:nvSpPr>
              <p:cNvPr id="22" name="吹き出し: 四角形 21">
                <a:extLst>
                  <a:ext uri="{FF2B5EF4-FFF2-40B4-BE49-F238E27FC236}">
                    <a16:creationId xmlns:a16="http://schemas.microsoft.com/office/drawing/2014/main" id="{4061E6FC-3AA9-4C27-B7F4-EE1D06AF81C6}"/>
                  </a:ext>
                </a:extLst>
              </p:cNvPr>
              <p:cNvSpPr>
                <a:spLocks noRot="1" noChangeAspect="1" noMove="1" noResize="1" noEditPoints="1" noAdjustHandles="1" noChangeArrowheads="1" noChangeShapeType="1" noTextEdit="1"/>
              </p:cNvSpPr>
              <p:nvPr/>
            </p:nvSpPr>
            <p:spPr>
              <a:xfrm>
                <a:off x="1580452" y="5249504"/>
                <a:ext cx="5749537" cy="412072"/>
              </a:xfrm>
              <a:prstGeom prst="wedgeRectCallout">
                <a:avLst>
                  <a:gd name="adj1" fmla="val 8915"/>
                  <a:gd name="adj2" fmla="val -156704"/>
                </a:avLst>
              </a:prstGeom>
              <a:blipFill>
                <a:blip r:embed="rId12"/>
                <a:stretch>
                  <a:fillRect b="-8511"/>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732288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5870"/>
            <a:ext cx="8463160" cy="483454"/>
          </a:xfrm>
        </p:spPr>
        <p:txBody>
          <a:bodyPr/>
          <a:lstStyle/>
          <a:p>
            <a:r>
              <a:rPr lang="en-US" altLang="ja-JP" dirty="0"/>
              <a:t>Galois</a:t>
            </a:r>
            <a:r>
              <a:rPr lang="ja-JP" altLang="en-US" dirty="0"/>
              <a:t>群の例</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43</a:t>
            </a:fld>
            <a:endParaRPr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C2050BF-DE81-41A0-9E26-073C6E286A41}"/>
                  </a:ext>
                </a:extLst>
              </p:cNvPr>
              <p:cNvSpPr txBox="1"/>
              <p:nvPr/>
            </p:nvSpPr>
            <p:spPr>
              <a:xfrm>
                <a:off x="407837" y="903197"/>
                <a:ext cx="8278964" cy="738664"/>
              </a:xfrm>
              <a:prstGeom prst="rect">
                <a:avLst/>
              </a:prstGeom>
              <a:noFill/>
            </p:spPr>
            <p:txBody>
              <a:bodyPr wrap="square" lIns="0" tIns="0" rIns="0" bIns="0" rtlCol="0">
                <a:spAutoFit/>
              </a:bodyPr>
              <a:lstStyle/>
              <a:p>
                <a:r>
                  <a:rPr lang="ja-JP" altLang="en-US" sz="2400" dirty="0"/>
                  <a:t>有理数体</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上の方程式</a:t>
                </a:r>
                <a14:m>
                  <m:oMath xmlns:m="http://schemas.openxmlformats.org/officeDocument/2006/math">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𝑥</m:t>
                        </m:r>
                      </m:e>
                      <m:sup>
                        <m:r>
                          <a:rPr lang="en-US" altLang="ja-JP" sz="2400" i="1">
                            <a:latin typeface="Cambria Math" panose="02040503050406030204" pitchFamily="18" charset="0"/>
                            <a:ea typeface="Cambria Math" panose="02040503050406030204" pitchFamily="18" charset="0"/>
                          </a:rPr>
                          <m:t>2</m:t>
                        </m:r>
                      </m:sup>
                    </m:sSup>
                    <m:r>
                      <a:rPr lang="en-US" altLang="ja-JP" sz="2400" b="0" i="1" smtClean="0">
                        <a:latin typeface="Cambria Math" panose="02040503050406030204" pitchFamily="18" charset="0"/>
                        <a:ea typeface="Cambria Math" panose="02040503050406030204" pitchFamily="18" charset="0"/>
                      </a:rPr>
                      <m:t>−3</m:t>
                    </m:r>
                    <m:r>
                      <a:rPr lang="en-US" altLang="ja-JP" sz="2400" b="0" i="1" smtClean="0">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2=0</m:t>
                    </m:r>
                  </m:oMath>
                </a14:m>
                <a:r>
                  <a:rPr lang="ja-JP" altLang="en-US" sz="2400" dirty="0"/>
                  <a:t>における</a:t>
                </a:r>
                <a:r>
                  <a:rPr lang="en-US" altLang="ja-JP" sz="2400" dirty="0">
                    <a:solidFill>
                      <a:srgbClr val="FF0000"/>
                    </a:solidFill>
                  </a:rPr>
                  <a:t>Galois</a:t>
                </a:r>
                <a:r>
                  <a:rPr lang="ja-JP" altLang="en-US" sz="2400" dirty="0">
                    <a:solidFill>
                      <a:srgbClr val="FF0000"/>
                    </a:solidFill>
                  </a:rPr>
                  <a:t>群は単位群</a:t>
                </a:r>
                <a14:m>
                  <m:oMath xmlns:m="http://schemas.openxmlformats.org/officeDocument/2006/math">
                    <m:r>
                      <a:rPr lang="en-US" altLang="ja-JP" sz="2400" i="1">
                        <a:solidFill>
                          <a:srgbClr val="FF0000"/>
                        </a:solidFill>
                        <a:latin typeface="Cambria Math" panose="02040503050406030204" pitchFamily="18" charset="0"/>
                        <a:ea typeface="Cambria Math" panose="02040503050406030204" pitchFamily="18" charset="0"/>
                      </a:rPr>
                      <m:t>𝐸</m:t>
                    </m:r>
                    <m:r>
                      <a:rPr lang="en-US" altLang="ja-JP" sz="2400" i="1">
                        <a:solidFill>
                          <a:srgbClr val="FF0000"/>
                        </a:solidFill>
                        <a:latin typeface="Cambria Math" panose="02040503050406030204" pitchFamily="18" charset="0"/>
                        <a:ea typeface="Cambria Math" panose="02040503050406030204" pitchFamily="18" charset="0"/>
                      </a:rPr>
                      <m:t>={</m:t>
                    </m:r>
                    <m:d>
                      <m:dPr>
                        <m:begChr m:val="["/>
                        <m:endChr m:val="]"/>
                        <m:ctrlPr>
                          <a:rPr lang="en-US" altLang="ja-JP" sz="2400" i="1">
                            <a:solidFill>
                              <a:srgbClr val="FF0000"/>
                            </a:solidFill>
                            <a:latin typeface="Cambria Math" panose="02040503050406030204" pitchFamily="18" charset="0"/>
                            <a:ea typeface="Cambria Math" panose="02040503050406030204" pitchFamily="18" charset="0"/>
                          </a:rPr>
                        </m:ctrlPr>
                      </m:dPr>
                      <m:e>
                        <m:r>
                          <a:rPr lang="en-US" altLang="ja-JP" sz="2400" i="1">
                            <a:solidFill>
                              <a:srgbClr val="FF0000"/>
                            </a:solidFill>
                            <a:latin typeface="Cambria Math" panose="02040503050406030204" pitchFamily="18" charset="0"/>
                            <a:ea typeface="Cambria Math" panose="02040503050406030204" pitchFamily="18" charset="0"/>
                          </a:rPr>
                          <m:t>1,2</m:t>
                        </m:r>
                      </m:e>
                    </m:d>
                    <m:r>
                      <a:rPr lang="en-US" altLang="ja-JP" sz="2400" i="1">
                        <a:solidFill>
                          <a:srgbClr val="FF0000"/>
                        </a:solidFill>
                        <a:latin typeface="Cambria Math" panose="02040503050406030204" pitchFamily="18" charset="0"/>
                        <a:ea typeface="Cambria Math" panose="02040503050406030204" pitchFamily="18" charset="0"/>
                      </a:rPr>
                      <m:t>}</m:t>
                    </m:r>
                  </m:oMath>
                </a14:m>
                <a:r>
                  <a:rPr lang="ja-JP" altLang="en-US" sz="2400" dirty="0"/>
                  <a:t>である。多項式の根</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m:t>
                    </m:r>
                  </m:oMath>
                </a14:m>
                <a:r>
                  <a:rPr lang="ja-JP" altLang="en-US" sz="2400" dirty="0"/>
                  <a:t>とする。</a:t>
                </a:r>
                <a:endParaRPr lang="en-US" altLang="ja-JP" sz="2400" dirty="0"/>
              </a:p>
            </p:txBody>
          </p:sp>
        </mc:Choice>
        <mc:Fallback xmlns="">
          <p:sp>
            <p:nvSpPr>
              <p:cNvPr id="20" name="テキスト ボックス 19">
                <a:extLst>
                  <a:ext uri="{FF2B5EF4-FFF2-40B4-BE49-F238E27FC236}">
                    <a16:creationId xmlns:a16="http://schemas.microsoft.com/office/drawing/2014/main" id="{7C2050BF-DE81-41A0-9E26-073C6E286A41}"/>
                  </a:ext>
                </a:extLst>
              </p:cNvPr>
              <p:cNvSpPr txBox="1">
                <a:spLocks noRot="1" noChangeAspect="1" noMove="1" noResize="1" noEditPoints="1" noAdjustHandles="1" noChangeArrowheads="1" noChangeShapeType="1" noTextEdit="1"/>
              </p:cNvSpPr>
              <p:nvPr/>
            </p:nvSpPr>
            <p:spPr>
              <a:xfrm>
                <a:off x="407837" y="903197"/>
                <a:ext cx="8278964" cy="738664"/>
              </a:xfrm>
              <a:prstGeom prst="rect">
                <a:avLst/>
              </a:prstGeom>
              <a:blipFill>
                <a:blip r:embed="rId3"/>
                <a:stretch>
                  <a:fillRect l="-2283" t="-13223" b="-239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C7A6283-5F30-4E41-AACD-D123D2B82ED2}"/>
                  </a:ext>
                </a:extLst>
              </p:cNvPr>
              <p:cNvSpPr txBox="1"/>
              <p:nvPr/>
            </p:nvSpPr>
            <p:spPr>
              <a:xfrm>
                <a:off x="106280" y="2035512"/>
                <a:ext cx="7996397" cy="369332"/>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ja-JP" altLang="en-US" sz="2400" dirty="0"/>
                  <a:t>性質</a:t>
                </a:r>
                <a:r>
                  <a:rPr kumimoji="1" lang="en-US" altLang="ja-JP" sz="2400" dirty="0"/>
                  <a:t>1 </a:t>
                </a:r>
                <a:r>
                  <a:rPr kumimoji="1" lang="ja-JP" altLang="en-US" sz="2400" dirty="0"/>
                  <a:t>有理式</a:t>
                </a:r>
                <a14:m>
                  <m:oMath xmlns:m="http://schemas.openxmlformats.org/officeDocument/2006/math">
                    <m:r>
                      <a:rPr lang="en-US" altLang="ja-JP" sz="2400" b="0" i="1" smtClean="0">
                        <a:latin typeface="Cambria Math" panose="02040503050406030204" pitchFamily="18" charset="0"/>
                      </a:rPr>
                      <m:t>𝑟</m:t>
                    </m:r>
                  </m:oMath>
                </a14:m>
                <a:r>
                  <a:rPr kumimoji="1" lang="ja-JP" altLang="en-US" sz="2400" dirty="0"/>
                  <a:t>が不変ならば、既知である</a:t>
                </a:r>
                <a:endParaRPr kumimoji="1" lang="en-US" altLang="ja-JP" sz="2400" dirty="0"/>
              </a:p>
            </p:txBody>
          </p:sp>
        </mc:Choice>
        <mc:Fallback xmlns="">
          <p:sp>
            <p:nvSpPr>
              <p:cNvPr id="22" name="テキスト ボックス 21">
                <a:extLst>
                  <a:ext uri="{FF2B5EF4-FFF2-40B4-BE49-F238E27FC236}">
                    <a16:creationId xmlns:a16="http://schemas.microsoft.com/office/drawing/2014/main" id="{6C7A6283-5F30-4E41-AACD-D123D2B82ED2}"/>
                  </a:ext>
                </a:extLst>
              </p:cNvPr>
              <p:cNvSpPr txBox="1">
                <a:spLocks noRot="1" noChangeAspect="1" noMove="1" noResize="1" noEditPoints="1" noAdjustHandles="1" noChangeArrowheads="1" noChangeShapeType="1" noTextEdit="1"/>
              </p:cNvSpPr>
              <p:nvPr/>
            </p:nvSpPr>
            <p:spPr>
              <a:xfrm>
                <a:off x="106280" y="2035512"/>
                <a:ext cx="7996397" cy="369332"/>
              </a:xfrm>
              <a:prstGeom prst="rect">
                <a:avLst/>
              </a:prstGeom>
              <a:blipFill>
                <a:blip r:embed="rId4"/>
                <a:stretch>
                  <a:fillRect l="-2134" t="-28333" b="-5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B13BF3D-738B-48E9-A23E-18376BB5F27E}"/>
                  </a:ext>
                </a:extLst>
              </p:cNvPr>
              <p:cNvSpPr txBox="1"/>
              <p:nvPr/>
            </p:nvSpPr>
            <p:spPr>
              <a:xfrm>
                <a:off x="106279" y="4940178"/>
                <a:ext cx="7996397" cy="369332"/>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ja-JP" altLang="en-US" sz="2400" dirty="0"/>
                  <a:t>性質</a:t>
                </a:r>
                <a:r>
                  <a:rPr lang="en-US" altLang="ja-JP" sz="2400" dirty="0"/>
                  <a:t>2</a:t>
                </a:r>
                <a:r>
                  <a:rPr kumimoji="1" lang="en-US" altLang="ja-JP" sz="2400" dirty="0"/>
                  <a:t> </a:t>
                </a:r>
                <a:r>
                  <a:rPr kumimoji="1" lang="ja-JP" altLang="en-US" sz="2400" dirty="0"/>
                  <a:t>有理式</a:t>
                </a:r>
                <a14:m>
                  <m:oMath xmlns:m="http://schemas.openxmlformats.org/officeDocument/2006/math">
                    <m:r>
                      <a:rPr lang="en-US" altLang="ja-JP" sz="2400" b="0" i="1" smtClean="0">
                        <a:latin typeface="Cambria Math" panose="02040503050406030204" pitchFamily="18" charset="0"/>
                      </a:rPr>
                      <m:t>𝑟</m:t>
                    </m:r>
                  </m:oMath>
                </a14:m>
                <a:r>
                  <a:rPr kumimoji="1" lang="ja-JP" altLang="en-US" sz="2400" dirty="0"/>
                  <a:t>が既知ならば、不変である</a:t>
                </a:r>
                <a:endParaRPr kumimoji="1" lang="en-US" altLang="ja-JP" sz="2400" dirty="0"/>
              </a:p>
            </p:txBody>
          </p:sp>
        </mc:Choice>
        <mc:Fallback xmlns="">
          <p:sp>
            <p:nvSpPr>
              <p:cNvPr id="23" name="テキスト ボックス 22">
                <a:extLst>
                  <a:ext uri="{FF2B5EF4-FFF2-40B4-BE49-F238E27FC236}">
                    <a16:creationId xmlns:a16="http://schemas.microsoft.com/office/drawing/2014/main" id="{6B13BF3D-738B-48E9-A23E-18376BB5F27E}"/>
                  </a:ext>
                </a:extLst>
              </p:cNvPr>
              <p:cNvSpPr txBox="1">
                <a:spLocks noRot="1" noChangeAspect="1" noMove="1" noResize="1" noEditPoints="1" noAdjustHandles="1" noChangeArrowheads="1" noChangeShapeType="1" noTextEdit="1"/>
              </p:cNvSpPr>
              <p:nvPr/>
            </p:nvSpPr>
            <p:spPr>
              <a:xfrm>
                <a:off x="106279" y="4940178"/>
                <a:ext cx="7996397" cy="369332"/>
              </a:xfrm>
              <a:prstGeom prst="rect">
                <a:avLst/>
              </a:prstGeom>
              <a:blipFill>
                <a:blip r:embed="rId5"/>
                <a:stretch>
                  <a:fillRect l="-2134" t="-26230"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36F2D2-869A-431A-B781-406F64D9AEC7}"/>
                  </a:ext>
                </a:extLst>
              </p:cNvPr>
              <p:cNvSpPr txBox="1"/>
              <p:nvPr/>
            </p:nvSpPr>
            <p:spPr>
              <a:xfrm>
                <a:off x="407836" y="2503514"/>
                <a:ext cx="8536784" cy="1846659"/>
              </a:xfrm>
              <a:prstGeom prst="rect">
                <a:avLst/>
              </a:prstGeom>
              <a:noFill/>
            </p:spPr>
            <p:txBody>
              <a:bodyPr wrap="square" lIns="0" tIns="0" rIns="0" bIns="0" rtlCol="0">
                <a:spAutoFit/>
              </a:bodyPr>
              <a:lstStyle/>
              <a:p>
                <a:r>
                  <a:rPr lang="ja-JP" altLang="en-US" sz="2000" dirty="0"/>
                  <a:t>単位群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𝐸</m:t>
                    </m:r>
                  </m:oMath>
                </a14:m>
                <a:r>
                  <a:rPr lang="ja-JP" altLang="en-US" sz="2000" dirty="0"/>
                  <a:t>を用いて、置換しても値が不変となる根</a:t>
                </a: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m:t>
                    </m:r>
                  </m:oMath>
                </a14:m>
                <a:r>
                  <a:rPr lang="ja-JP" altLang="en-US" sz="2000" dirty="0"/>
                  <a:t>の有理式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oMath>
                </a14:m>
                <a:r>
                  <a:rPr lang="ja-JP" altLang="en-US" sz="2000" dirty="0"/>
                  <a:t>を考える。</a:t>
                </a:r>
                <a:endParaRPr lang="en-US" altLang="ja-JP" sz="2000" dirty="0"/>
              </a:p>
              <a:p>
                <a:r>
                  <a:rPr lang="ja-JP" altLang="en-US" sz="2000" dirty="0"/>
                  <a:t>単位群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𝐸</m:t>
                    </m:r>
                  </m:oMath>
                </a14:m>
                <a:r>
                  <a:rPr lang="ja-JP" altLang="en-US" sz="2000" dirty="0"/>
                  <a:t>には単位元</a:t>
                </a:r>
                <a14:m>
                  <m:oMath xmlns:m="http://schemas.openxmlformats.org/officeDocument/2006/math">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m:t>
                        </m:r>
                      </m:e>
                    </m:d>
                  </m:oMath>
                </a14:m>
                <a:r>
                  <a:rPr lang="ja-JP" altLang="en-US" sz="2000" dirty="0"/>
                  <a:t>しかないため、根の順列は不変である。</a:t>
                </a:r>
                <a:endParaRPr lang="en-US" altLang="ja-JP" sz="2000" dirty="0"/>
              </a:p>
              <a:p>
                <a:r>
                  <a:rPr lang="ja-JP" altLang="en-US" sz="2000" b="0" dirty="0">
                    <a:solidFill>
                      <a:schemeClr val="tx1"/>
                    </a:solidFill>
                  </a:rPr>
                  <a:t>例えば、置換</a:t>
                </a:r>
                <a14:m>
                  <m:oMath xmlns:m="http://schemas.openxmlformats.org/officeDocument/2006/math">
                    <m:r>
                      <a:rPr lang="ja-JP" altLang="en-US" sz="2000" b="0" i="1" smtClean="0">
                        <a:solidFill>
                          <a:schemeClr val="tx1"/>
                        </a:solidFill>
                        <a:latin typeface="Cambria Math" panose="02040503050406030204" pitchFamily="18" charset="0"/>
                      </a:rPr>
                      <m:t>𝜎</m:t>
                    </m:r>
                    <m:r>
                      <a:rPr lang="en-US" altLang="ja-JP" sz="2000" b="0" i="1" smtClean="0">
                        <a:solidFill>
                          <a:schemeClr val="tx1"/>
                        </a:solidFill>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m:t>
                        </m:r>
                      </m:e>
                    </m:d>
                  </m:oMath>
                </a14:m>
                <a:r>
                  <a:rPr kumimoji="1" lang="ja-JP" altLang="en-US" sz="2000" dirty="0"/>
                  <a:t>を有理式</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𝑟</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oMath>
                </a14:m>
                <a:r>
                  <a:rPr kumimoji="1" lang="ja-JP" altLang="en-US" sz="2000" dirty="0"/>
                  <a:t>に作用させると、</a:t>
                </a:r>
              </a:p>
              <a:p>
                <a:pPr/>
                <a14:m>
                  <m:oMathPara xmlns:m="http://schemas.openxmlformats.org/officeDocument/2006/math">
                    <m:oMathParaPr>
                      <m:jc m:val="centerGroup"/>
                    </m:oMathParaPr>
                    <m:oMath xmlns:m="http://schemas.openxmlformats.org/officeDocument/2006/math">
                      <m:r>
                        <a:rPr lang="ja-JP" altLang="en-US" sz="2000" b="0" i="1" smtClean="0">
                          <a:solidFill>
                            <a:schemeClr val="tx1"/>
                          </a:solidFill>
                          <a:latin typeface="Cambria Math" panose="02040503050406030204" pitchFamily="18" charset="0"/>
                        </a:rPr>
                        <m:t>𝜎</m:t>
                      </m:r>
                      <m:d>
                        <m:dPr>
                          <m:ctrlPr>
                            <a:rPr lang="en-US" altLang="ja-JP" sz="2000" b="0" i="1" smtClean="0">
                              <a:solidFill>
                                <a:schemeClr val="tx1"/>
                              </a:solidFill>
                              <a:latin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e>
                      </m:d>
                      <m:r>
                        <a:rPr lang="en-US" altLang="ja-JP" sz="20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m:t>
                          </m:r>
                        </m:e>
                      </m:d>
                      <m:d>
                        <m:dPr>
                          <m:ctrlPr>
                            <a:rPr lang="en-US" altLang="ja-JP" sz="2000" b="0" i="1" smtClean="0">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=1</m:t>
                      </m:r>
                    </m:oMath>
                  </m:oMathPara>
                </a14:m>
                <a:endParaRPr lang="en-US" altLang="ja-JP" sz="2000" dirty="0"/>
              </a:p>
              <a:p>
                <a:r>
                  <a:rPr kumimoji="1" lang="ja-JP" altLang="en-US" sz="2000" dirty="0"/>
                  <a:t>となり、不変である。</a:t>
                </a:r>
                <a:endParaRPr lang="en-US" altLang="ja-JP" sz="2000" i="1" dirty="0">
                  <a:latin typeface="Cambria Math" panose="02040503050406030204" pitchFamily="18" charset="0"/>
                  <a:ea typeface="Cambria Math" panose="02040503050406030204" pitchFamily="18" charset="0"/>
                </a:endParaRPr>
              </a:p>
              <a:p>
                <a:r>
                  <a:rPr lang="ja-JP" altLang="en-US" sz="2000" dirty="0"/>
                  <a:t>このとき、</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ℚ</m:t>
                    </m:r>
                  </m:oMath>
                </a14:m>
                <a:r>
                  <a:rPr lang="ja-JP" altLang="en-US" sz="2000" dirty="0"/>
                  <a:t>（既知）である。</a:t>
                </a:r>
                <a:endParaRPr lang="en-US" altLang="ja-JP" sz="2000" dirty="0"/>
              </a:p>
            </p:txBody>
          </p:sp>
        </mc:Choice>
        <mc:Fallback xmlns="">
          <p:sp>
            <p:nvSpPr>
              <p:cNvPr id="24" name="テキスト ボックス 23">
                <a:extLst>
                  <a:ext uri="{FF2B5EF4-FFF2-40B4-BE49-F238E27FC236}">
                    <a16:creationId xmlns:a16="http://schemas.microsoft.com/office/drawing/2014/main" id="{7036F2D2-869A-431A-B781-406F64D9AEC7}"/>
                  </a:ext>
                </a:extLst>
              </p:cNvPr>
              <p:cNvSpPr txBox="1">
                <a:spLocks noRot="1" noChangeAspect="1" noMove="1" noResize="1" noEditPoints="1" noAdjustHandles="1" noChangeArrowheads="1" noChangeShapeType="1" noTextEdit="1"/>
              </p:cNvSpPr>
              <p:nvPr/>
            </p:nvSpPr>
            <p:spPr>
              <a:xfrm>
                <a:off x="407836" y="2503514"/>
                <a:ext cx="8536784" cy="1846659"/>
              </a:xfrm>
              <a:prstGeom prst="rect">
                <a:avLst/>
              </a:prstGeom>
              <a:blipFill>
                <a:blip r:embed="rId6"/>
                <a:stretch>
                  <a:fillRect l="-1857" t="-4620" r="-1786" b="-6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C5720B3-EB2B-4FAB-9897-F5AF8E93F698}"/>
                  </a:ext>
                </a:extLst>
              </p:cNvPr>
              <p:cNvSpPr txBox="1"/>
              <p:nvPr/>
            </p:nvSpPr>
            <p:spPr>
              <a:xfrm>
                <a:off x="407836" y="5363248"/>
                <a:ext cx="8278964" cy="615553"/>
              </a:xfrm>
              <a:prstGeom prst="rect">
                <a:avLst/>
              </a:prstGeom>
              <a:noFill/>
            </p:spPr>
            <p:txBody>
              <a:bodyPr wrap="square" lIns="0" tIns="0" rIns="0" bIns="0" rtlCol="0">
                <a:spAutoFit/>
              </a:bodyPr>
              <a:lstStyle/>
              <a:p>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ℚ</m:t>
                    </m:r>
                  </m:oMath>
                </a14:m>
                <a:r>
                  <a:rPr lang="ja-JP" altLang="en-US" sz="2000" dirty="0"/>
                  <a:t>を用いて作った有理式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oMath>
                </a14:m>
                <a:r>
                  <a:rPr lang="ja-JP" altLang="en-US" sz="2000" dirty="0"/>
                  <a:t>は必ず既知である（</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ℚ</m:t>
                    </m:r>
                  </m:oMath>
                </a14:m>
                <a:r>
                  <a:rPr lang="ja-JP" altLang="en-US" sz="2000" dirty="0"/>
                  <a:t>）。</a:t>
                </a:r>
                <a:endParaRPr lang="en-US" altLang="ja-JP" sz="2000" dirty="0"/>
              </a:p>
              <a:p>
                <a:r>
                  <a:rPr lang="ja-JP" altLang="en-US" sz="2000" b="0" dirty="0">
                    <a:solidFill>
                      <a:schemeClr val="tx1"/>
                    </a:solidFill>
                  </a:rPr>
                  <a:t>このとき、</a:t>
                </a:r>
                <a14:m>
                  <m:oMath xmlns:m="http://schemas.openxmlformats.org/officeDocument/2006/math">
                    <m:r>
                      <a:rPr lang="ja-JP" altLang="en-US" sz="2000" b="0" i="1" smtClean="0">
                        <a:solidFill>
                          <a:schemeClr val="tx1"/>
                        </a:solidFill>
                        <a:latin typeface="Cambria Math" panose="02040503050406030204" pitchFamily="18" charset="0"/>
                      </a:rPr>
                      <m:t>𝜎</m:t>
                    </m:r>
                    <m:d>
                      <m:dPr>
                        <m:ctrlPr>
                          <a:rPr lang="en-US" altLang="ja-JP" sz="2000" b="0" i="1" smtClean="0">
                            <a:solidFill>
                              <a:schemeClr val="tx1"/>
                            </a:solidFill>
                            <a:latin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𝑟</m:t>
                        </m:r>
                      </m:e>
                    </m:d>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m:t>
                        </m:r>
                      </m:e>
                    </m:d>
                    <m:d>
                      <m:dPr>
                        <m:ctrlPr>
                          <a:rPr lang="en-US" altLang="ja-JP" sz="2000" b="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𝑟</m:t>
                        </m:r>
                      </m:e>
                    </m:d>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𝑟</m:t>
                    </m:r>
                  </m:oMath>
                </a14:m>
                <a:r>
                  <a:rPr lang="ja-JP" altLang="en-US" sz="2000" dirty="0"/>
                  <a:t>となり、不変である。</a:t>
                </a:r>
                <a:endParaRPr lang="en-US" altLang="ja-JP" sz="2000" dirty="0"/>
              </a:p>
            </p:txBody>
          </p:sp>
        </mc:Choice>
        <mc:Fallback xmlns="">
          <p:sp>
            <p:nvSpPr>
              <p:cNvPr id="26" name="テキスト ボックス 25">
                <a:extLst>
                  <a:ext uri="{FF2B5EF4-FFF2-40B4-BE49-F238E27FC236}">
                    <a16:creationId xmlns:a16="http://schemas.microsoft.com/office/drawing/2014/main" id="{FC5720B3-EB2B-4FAB-9897-F5AF8E93F698}"/>
                  </a:ext>
                </a:extLst>
              </p:cNvPr>
              <p:cNvSpPr txBox="1">
                <a:spLocks noRot="1" noChangeAspect="1" noMove="1" noResize="1" noEditPoints="1" noAdjustHandles="1" noChangeArrowheads="1" noChangeShapeType="1" noTextEdit="1"/>
              </p:cNvSpPr>
              <p:nvPr/>
            </p:nvSpPr>
            <p:spPr>
              <a:xfrm>
                <a:off x="407836" y="5363248"/>
                <a:ext cx="8278964" cy="615553"/>
              </a:xfrm>
              <a:prstGeom prst="rect">
                <a:avLst/>
              </a:prstGeom>
              <a:blipFill>
                <a:blip r:embed="rId7"/>
                <a:stretch>
                  <a:fillRect l="-1915" t="-13861" b="-22772"/>
                </a:stretch>
              </a:blipFill>
            </p:spPr>
            <p:txBody>
              <a:bodyPr/>
              <a:lstStyle/>
              <a:p>
                <a:r>
                  <a:rPr lang="ja-JP" altLang="en-US">
                    <a:noFill/>
                  </a:rPr>
                  <a:t> </a:t>
                </a:r>
              </a:p>
            </p:txBody>
          </p:sp>
        </mc:Fallback>
      </mc:AlternateContent>
      <p:sp>
        <p:nvSpPr>
          <p:cNvPr id="12" name="コンテンツ プレースホルダー 1">
            <a:extLst>
              <a:ext uri="{FF2B5EF4-FFF2-40B4-BE49-F238E27FC236}">
                <a16:creationId xmlns:a16="http://schemas.microsoft.com/office/drawing/2014/main" id="{7CC05338-D27D-49AB-8C68-562E04DF04F4}"/>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Tree>
    <p:extLst>
      <p:ext uri="{BB962C8B-B14F-4D97-AF65-F5344CB8AC3E}">
        <p14:creationId xmlns:p14="http://schemas.microsoft.com/office/powerpoint/2010/main" val="170023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5870"/>
            <a:ext cx="8463160" cy="483454"/>
          </a:xfrm>
        </p:spPr>
        <p:txBody>
          <a:bodyPr/>
          <a:lstStyle/>
          <a:p>
            <a:r>
              <a:rPr lang="en-US" altLang="ja-JP" dirty="0"/>
              <a:t>Galois</a:t>
            </a:r>
            <a:r>
              <a:rPr lang="ja-JP" altLang="en-US" dirty="0"/>
              <a:t>群が単位群の場合は「解ける」</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44</a:t>
            </a:fld>
            <a:endParaRPr lang="ja-JP" altLang="en-US"/>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7C2050BF-DE81-41A0-9E26-073C6E286A41}"/>
                  </a:ext>
                </a:extLst>
              </p:cNvPr>
              <p:cNvSpPr txBox="1"/>
              <p:nvPr/>
            </p:nvSpPr>
            <p:spPr>
              <a:xfrm>
                <a:off x="407837" y="903197"/>
                <a:ext cx="8278964" cy="430887"/>
              </a:xfrm>
              <a:prstGeom prst="rect">
                <a:avLst/>
              </a:prstGeom>
              <a:noFill/>
            </p:spPr>
            <p:txBody>
              <a:bodyPr wrap="square" lIns="0" tIns="0" rIns="0" bIns="0" rtlCol="0">
                <a:spAutoFit/>
              </a:bodyPr>
              <a:lstStyle/>
              <a:p>
                <a:pPr algn="ctr"/>
                <a:r>
                  <a:rPr lang="en-US" altLang="ja-JP" sz="2800" dirty="0">
                    <a:solidFill>
                      <a:schemeClr val="tx1"/>
                    </a:solidFill>
                  </a:rPr>
                  <a:t>Galois</a:t>
                </a:r>
                <a:r>
                  <a:rPr lang="ja-JP" altLang="en-US" sz="2800" dirty="0">
                    <a:solidFill>
                      <a:schemeClr val="tx1"/>
                    </a:solidFill>
                  </a:rPr>
                  <a:t>群の最も簡単な例は、単位群</a:t>
                </a:r>
                <a14:m>
                  <m:oMath xmlns:m="http://schemas.openxmlformats.org/officeDocument/2006/math">
                    <m:r>
                      <a:rPr lang="en-US" altLang="ja-JP" sz="2800" i="1">
                        <a:solidFill>
                          <a:schemeClr val="tx1"/>
                        </a:solidFill>
                        <a:latin typeface="Cambria Math" panose="02040503050406030204" pitchFamily="18" charset="0"/>
                        <a:ea typeface="Cambria Math" panose="02040503050406030204" pitchFamily="18" charset="0"/>
                      </a:rPr>
                      <m:t>𝐸</m:t>
                    </m:r>
                  </m:oMath>
                </a14:m>
                <a:endParaRPr lang="en-US" altLang="ja-JP" sz="2800" dirty="0">
                  <a:solidFill>
                    <a:schemeClr val="tx1"/>
                  </a:solidFill>
                </a:endParaRPr>
              </a:p>
            </p:txBody>
          </p:sp>
        </mc:Choice>
        <mc:Fallback>
          <p:sp>
            <p:nvSpPr>
              <p:cNvPr id="20" name="テキスト ボックス 19">
                <a:extLst>
                  <a:ext uri="{FF2B5EF4-FFF2-40B4-BE49-F238E27FC236}">
                    <a16:creationId xmlns:a16="http://schemas.microsoft.com/office/drawing/2014/main" id="{7C2050BF-DE81-41A0-9E26-073C6E286A41}"/>
                  </a:ext>
                </a:extLst>
              </p:cNvPr>
              <p:cNvSpPr txBox="1">
                <a:spLocks noRot="1" noChangeAspect="1" noMove="1" noResize="1" noEditPoints="1" noAdjustHandles="1" noChangeArrowheads="1" noChangeShapeType="1" noTextEdit="1"/>
              </p:cNvSpPr>
              <p:nvPr/>
            </p:nvSpPr>
            <p:spPr>
              <a:xfrm>
                <a:off x="407837" y="903197"/>
                <a:ext cx="8278964" cy="430887"/>
              </a:xfrm>
              <a:prstGeom prst="rect">
                <a:avLst/>
              </a:prstGeom>
              <a:blipFill>
                <a:blip r:embed="rId3"/>
                <a:stretch>
                  <a:fillRect t="-26761" b="-49296"/>
                </a:stretch>
              </a:blipFill>
            </p:spPr>
            <p:txBody>
              <a:bodyPr/>
              <a:lstStyle/>
              <a:p>
                <a:r>
                  <a:rPr lang="ja-JP" altLang="en-US">
                    <a:noFill/>
                  </a:rPr>
                  <a:t> </a:t>
                </a:r>
              </a:p>
            </p:txBody>
          </p:sp>
        </mc:Fallback>
      </mc:AlternateContent>
      <p:sp>
        <p:nvSpPr>
          <p:cNvPr id="27" name="コンテンツ プレースホルダー 1">
            <a:extLst>
              <a:ext uri="{FF2B5EF4-FFF2-40B4-BE49-F238E27FC236}">
                <a16:creationId xmlns:a16="http://schemas.microsoft.com/office/drawing/2014/main" id="{9DA7A9DD-343B-47D7-8A36-D825A1784F16}"/>
              </a:ext>
            </a:extLst>
          </p:cNvPr>
          <p:cNvSpPr txBox="1">
            <a:spLocks/>
          </p:cNvSpPr>
          <p:nvPr/>
        </p:nvSpPr>
        <p:spPr>
          <a:xfrm>
            <a:off x="763219" y="5466379"/>
            <a:ext cx="7568197" cy="501255"/>
          </a:xfrm>
          <a:prstGeom prst="rect">
            <a:avLst/>
          </a:prstGeom>
          <a:solidFill>
            <a:schemeClr val="accent1">
              <a:alpha val="7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方程式の</a:t>
            </a:r>
            <a:r>
              <a:rPr lang="en-US" altLang="ja-JP" sz="2400" dirty="0">
                <a:solidFill>
                  <a:schemeClr val="bg1"/>
                </a:solidFill>
              </a:rPr>
              <a:t>Galois</a:t>
            </a:r>
            <a:r>
              <a:rPr lang="ja-JP" altLang="en-US" sz="2400" dirty="0">
                <a:solidFill>
                  <a:schemeClr val="bg1"/>
                </a:solidFill>
              </a:rPr>
              <a:t>群が単位群なら、方程式は代数的に解ける</a:t>
            </a:r>
            <a:endParaRPr lang="ja-JP" altLang="en-US" sz="2400" b="1" dirty="0">
              <a:solidFill>
                <a:schemeClr val="bg1"/>
              </a:solidFill>
            </a:endParaRPr>
          </a:p>
        </p:txBody>
      </p:sp>
      <p:sp>
        <p:nvSpPr>
          <p:cNvPr id="12" name="コンテンツ プレースホルダー 1">
            <a:extLst>
              <a:ext uri="{FF2B5EF4-FFF2-40B4-BE49-F238E27FC236}">
                <a16:creationId xmlns:a16="http://schemas.microsoft.com/office/drawing/2014/main" id="{7CC05338-D27D-49AB-8C68-562E04DF04F4}"/>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11" name="テキスト ボックス 10">
            <a:extLst>
              <a:ext uri="{FF2B5EF4-FFF2-40B4-BE49-F238E27FC236}">
                <a16:creationId xmlns:a16="http://schemas.microsoft.com/office/drawing/2014/main" id="{43A8F590-ADCC-4D8F-AECB-7C16C9C7726F}"/>
              </a:ext>
            </a:extLst>
          </p:cNvPr>
          <p:cNvSpPr txBox="1"/>
          <p:nvPr/>
        </p:nvSpPr>
        <p:spPr>
          <a:xfrm>
            <a:off x="3793503" y="2211064"/>
            <a:ext cx="1507627" cy="369332"/>
          </a:xfrm>
          <a:prstGeom prst="rect">
            <a:avLst/>
          </a:prstGeom>
          <a:noFill/>
        </p:spPr>
        <p:txBody>
          <a:bodyPr wrap="square" lIns="0" tIns="0" rIns="0" bIns="0" rtlCol="0">
            <a:spAutoFit/>
          </a:bodyPr>
          <a:lstStyle/>
          <a:p>
            <a:pPr algn="ctr"/>
            <a:r>
              <a:rPr kumimoji="1" lang="ja-JP" altLang="en-US" sz="2400" dirty="0"/>
              <a:t>根が既知</a:t>
            </a:r>
            <a:endParaRPr kumimoji="1" lang="en-US" altLang="ja-JP" sz="2400" dirty="0"/>
          </a:p>
        </p:txBody>
      </p:sp>
      <p:sp>
        <p:nvSpPr>
          <p:cNvPr id="14" name="テキスト ボックス 13">
            <a:extLst>
              <a:ext uri="{FF2B5EF4-FFF2-40B4-BE49-F238E27FC236}">
                <a16:creationId xmlns:a16="http://schemas.microsoft.com/office/drawing/2014/main" id="{5F0DE692-D5A5-4552-A61E-A1BB2899ED88}"/>
              </a:ext>
            </a:extLst>
          </p:cNvPr>
          <p:cNvSpPr txBox="1"/>
          <p:nvPr/>
        </p:nvSpPr>
        <p:spPr>
          <a:xfrm>
            <a:off x="3216795" y="3102316"/>
            <a:ext cx="2641658" cy="369332"/>
          </a:xfrm>
          <a:prstGeom prst="rect">
            <a:avLst/>
          </a:prstGeom>
          <a:noFill/>
        </p:spPr>
        <p:txBody>
          <a:bodyPr wrap="square" lIns="0" tIns="0" rIns="0" bIns="0" rtlCol="0">
            <a:spAutoFit/>
          </a:bodyPr>
          <a:lstStyle/>
          <a:p>
            <a:pPr algn="ctr"/>
            <a:r>
              <a:rPr kumimoji="1" lang="ja-JP" altLang="en-US" sz="2400" dirty="0"/>
              <a:t>根が係数体に属する</a:t>
            </a:r>
            <a:endParaRPr kumimoji="1" lang="en-US" altLang="ja-JP" sz="2400" dirty="0"/>
          </a:p>
        </p:txBody>
      </p:sp>
      <p:sp>
        <p:nvSpPr>
          <p:cNvPr id="16" name="テキスト ボックス 15">
            <a:extLst>
              <a:ext uri="{FF2B5EF4-FFF2-40B4-BE49-F238E27FC236}">
                <a16:creationId xmlns:a16="http://schemas.microsoft.com/office/drawing/2014/main" id="{61ABE10B-C872-4ED2-AF19-15079D8E242F}"/>
              </a:ext>
            </a:extLst>
          </p:cNvPr>
          <p:cNvSpPr txBox="1"/>
          <p:nvPr/>
        </p:nvSpPr>
        <p:spPr>
          <a:xfrm>
            <a:off x="2669873" y="3993568"/>
            <a:ext cx="3754886" cy="369332"/>
          </a:xfrm>
          <a:prstGeom prst="rect">
            <a:avLst/>
          </a:prstGeom>
          <a:noFill/>
        </p:spPr>
        <p:txBody>
          <a:bodyPr wrap="square" lIns="0" tIns="0" rIns="0" bIns="0" rtlCol="0">
            <a:spAutoFit/>
          </a:bodyPr>
          <a:lstStyle/>
          <a:p>
            <a:pPr algn="ctr"/>
            <a:r>
              <a:rPr kumimoji="1" lang="ja-JP" altLang="en-US" sz="2400" dirty="0"/>
              <a:t>根が係数の加減乗除で</a:t>
            </a:r>
            <a:r>
              <a:rPr lang="ja-JP" altLang="en-US" sz="2400" dirty="0"/>
              <a:t>書ける</a:t>
            </a:r>
            <a:endParaRPr kumimoji="1" lang="en-US" altLang="ja-JP" sz="2400" dirty="0"/>
          </a:p>
        </p:txBody>
      </p:sp>
      <p:sp>
        <p:nvSpPr>
          <p:cNvPr id="17" name="二等辺三角形 16">
            <a:extLst>
              <a:ext uri="{FF2B5EF4-FFF2-40B4-BE49-F238E27FC236}">
                <a16:creationId xmlns:a16="http://schemas.microsoft.com/office/drawing/2014/main" id="{953C7BB7-F7C5-4F33-9C16-1B7595C76723}"/>
              </a:ext>
            </a:extLst>
          </p:cNvPr>
          <p:cNvSpPr/>
          <p:nvPr/>
        </p:nvSpPr>
        <p:spPr>
          <a:xfrm flipV="1">
            <a:off x="4206323" y="2705126"/>
            <a:ext cx="662602" cy="24222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691C250A-A42F-4995-87CE-312AC5E87D90}"/>
              </a:ext>
            </a:extLst>
          </p:cNvPr>
          <p:cNvSpPr/>
          <p:nvPr/>
        </p:nvSpPr>
        <p:spPr>
          <a:xfrm flipV="1">
            <a:off x="4206323" y="3603883"/>
            <a:ext cx="662602" cy="24222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2749B61E-2CB1-4D0B-992E-487E02FB875D}"/>
              </a:ext>
            </a:extLst>
          </p:cNvPr>
          <p:cNvSpPr/>
          <p:nvPr/>
        </p:nvSpPr>
        <p:spPr>
          <a:xfrm flipV="1">
            <a:off x="4206323" y="4543748"/>
            <a:ext cx="662602" cy="24222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ABD25A1-6DA2-4A20-943D-09762705B408}"/>
              </a:ext>
            </a:extLst>
          </p:cNvPr>
          <p:cNvSpPr txBox="1"/>
          <p:nvPr/>
        </p:nvSpPr>
        <p:spPr>
          <a:xfrm>
            <a:off x="2660181" y="4932742"/>
            <a:ext cx="3754886" cy="369332"/>
          </a:xfrm>
          <a:prstGeom prst="rect">
            <a:avLst/>
          </a:prstGeom>
          <a:noFill/>
        </p:spPr>
        <p:txBody>
          <a:bodyPr wrap="square" lIns="0" tIns="0" rIns="0" bIns="0" rtlCol="0">
            <a:spAutoFit/>
          </a:bodyPr>
          <a:lstStyle/>
          <a:p>
            <a:pPr algn="ctr"/>
            <a:r>
              <a:rPr kumimoji="1" lang="ja-JP" altLang="en-US" sz="2400" dirty="0"/>
              <a:t>方程式は解ける</a:t>
            </a:r>
            <a:endParaRPr kumimoji="1" lang="en-US" altLang="ja-JP" sz="2400" dirty="0"/>
          </a:p>
        </p:txBody>
      </p:sp>
      <p:sp>
        <p:nvSpPr>
          <p:cNvPr id="25" name="テキスト ボックス 24">
            <a:extLst>
              <a:ext uri="{FF2B5EF4-FFF2-40B4-BE49-F238E27FC236}">
                <a16:creationId xmlns:a16="http://schemas.microsoft.com/office/drawing/2014/main" id="{E811FBA7-DB94-4645-B551-8503AFD1E1ED}"/>
              </a:ext>
            </a:extLst>
          </p:cNvPr>
          <p:cNvSpPr txBox="1"/>
          <p:nvPr/>
        </p:nvSpPr>
        <p:spPr>
          <a:xfrm>
            <a:off x="407837" y="1434248"/>
            <a:ext cx="3884869" cy="738664"/>
          </a:xfrm>
          <a:prstGeom prst="rect">
            <a:avLst/>
          </a:prstGeom>
          <a:solidFill>
            <a:schemeClr val="accent2">
              <a:lumMod val="20000"/>
              <a:lumOff val="80000"/>
            </a:schemeClr>
          </a:solidFill>
        </p:spPr>
        <p:txBody>
          <a:bodyPr wrap="square" lIns="0" tIns="0" rIns="0" bIns="0" rtlCol="0">
            <a:spAutoFit/>
          </a:bodyPr>
          <a:lstStyle/>
          <a:p>
            <a:pPr algn="ctr"/>
            <a:r>
              <a:rPr kumimoji="1" lang="ja-JP" altLang="en-US" sz="2400" dirty="0"/>
              <a:t>根が有理数なら、</a:t>
            </a:r>
            <a:endParaRPr kumimoji="1" lang="en-US" altLang="ja-JP" sz="2400" dirty="0"/>
          </a:p>
          <a:p>
            <a:pPr algn="ctr"/>
            <a:r>
              <a:rPr kumimoji="1" lang="ja-JP" altLang="en-US" sz="2400" dirty="0"/>
              <a:t>どんな有理式を作っても既知</a:t>
            </a:r>
            <a:endParaRPr kumimoji="1" lang="en-US" altLang="ja-JP" sz="2400" dirty="0"/>
          </a:p>
        </p:txBody>
      </p:sp>
      <p:sp>
        <p:nvSpPr>
          <p:cNvPr id="28" name="テキスト ボックス 27">
            <a:extLst>
              <a:ext uri="{FF2B5EF4-FFF2-40B4-BE49-F238E27FC236}">
                <a16:creationId xmlns:a16="http://schemas.microsoft.com/office/drawing/2014/main" id="{E2393CC5-019D-44F5-B9C0-304FB0CB66C7}"/>
              </a:ext>
            </a:extLst>
          </p:cNvPr>
          <p:cNvSpPr txBox="1"/>
          <p:nvPr/>
        </p:nvSpPr>
        <p:spPr>
          <a:xfrm>
            <a:off x="4801932" y="1425466"/>
            <a:ext cx="3884869" cy="738664"/>
          </a:xfrm>
          <a:prstGeom prst="rect">
            <a:avLst/>
          </a:prstGeom>
          <a:solidFill>
            <a:schemeClr val="accent3">
              <a:lumMod val="20000"/>
              <a:lumOff val="80000"/>
            </a:schemeClr>
          </a:solidFill>
        </p:spPr>
        <p:txBody>
          <a:bodyPr wrap="square" lIns="0" tIns="0" rIns="0" bIns="0" rtlCol="0">
            <a:spAutoFit/>
          </a:bodyPr>
          <a:lstStyle/>
          <a:p>
            <a:pPr algn="ctr"/>
            <a:r>
              <a:rPr kumimoji="1" lang="ja-JP" altLang="en-US" sz="2400" dirty="0"/>
              <a:t>単位群は根を置換しないから、</a:t>
            </a:r>
            <a:endParaRPr kumimoji="1" lang="en-US" altLang="ja-JP" sz="2400" dirty="0"/>
          </a:p>
          <a:p>
            <a:pPr algn="ctr"/>
            <a:r>
              <a:rPr kumimoji="1" lang="ja-JP" altLang="en-US" sz="2400" dirty="0"/>
              <a:t>有理式は不変</a:t>
            </a:r>
            <a:endParaRPr kumimoji="1" lang="en-US" altLang="ja-JP" sz="2400" dirty="0"/>
          </a:p>
        </p:txBody>
      </p:sp>
    </p:spTree>
    <p:extLst>
      <p:ext uri="{BB962C8B-B14F-4D97-AF65-F5344CB8AC3E}">
        <p14:creationId xmlns:p14="http://schemas.microsoft.com/office/powerpoint/2010/main" val="2425212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en-US" altLang="ja-JP" dirty="0"/>
              <a:t>Galois</a:t>
            </a:r>
            <a:r>
              <a:rPr lang="ja-JP" altLang="en-US" dirty="0"/>
              <a:t>群の作り方の例（１）</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45</a:t>
            </a:fld>
            <a:endParaRPr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0" y="881552"/>
                <a:ext cx="8769056" cy="774636"/>
              </a:xfrm>
              <a:prstGeom prst="rect">
                <a:avLst/>
              </a:prstGeom>
              <a:noFill/>
            </p:spPr>
            <p:txBody>
              <a:bodyPr wrap="square" lIns="0" tIns="0" rIns="0" bIns="0" rtlCol="0">
                <a:spAutoFit/>
              </a:bodyPr>
              <a:lstStyle/>
              <a:p>
                <a:r>
                  <a:rPr lang="ja-JP" altLang="en-US" sz="2400" dirty="0"/>
                  <a:t>有理数体</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上の多項式を</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r>
                      <a:rPr lang="en-US" altLang="ja-JP" sz="2400" b="0" i="1" smtClean="0">
                        <a:latin typeface="Cambria Math" panose="02040503050406030204" pitchFamily="18" charset="0"/>
                        <a:ea typeface="Cambria Math" panose="02040503050406030204" pitchFamily="18" charset="0"/>
                      </a:rPr>
                      <m:t>=</m:t>
                    </m:r>
                    <m:sSup>
                      <m:sSupPr>
                        <m:ctrlPr>
                          <a:rPr lang="en-US" altLang="ja-JP" sz="2400" b="0" i="1" smtClean="0">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𝑥</m:t>
                        </m:r>
                      </m:e>
                      <m:sup>
                        <m:r>
                          <a:rPr lang="en-US" altLang="ja-JP" sz="2400" b="0" i="1" smtClean="0">
                            <a:latin typeface="Cambria Math" panose="02040503050406030204" pitchFamily="18" charset="0"/>
                            <a:ea typeface="Cambria Math" panose="02040503050406030204" pitchFamily="18" charset="0"/>
                          </a:rPr>
                          <m:t>3</m:t>
                        </m:r>
                      </m:sup>
                    </m:sSup>
                    <m:r>
                      <a:rPr lang="en-US" altLang="ja-JP" sz="2400" b="0" i="1" smtClean="0">
                        <a:latin typeface="Cambria Math" panose="02040503050406030204" pitchFamily="18" charset="0"/>
                        <a:ea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𝑥</m:t>
                    </m:r>
                  </m:oMath>
                </a14:m>
                <a:r>
                  <a:rPr lang="ja-JP" altLang="en-US" sz="2400" dirty="0"/>
                  <a:t>、</a:t>
                </a:r>
                <a:endParaRPr lang="en-US" altLang="ja-JP" sz="2400" dirty="0"/>
              </a:p>
              <a:p>
                <a:r>
                  <a:rPr lang="ja-JP" altLang="en-US" sz="2400" dirty="0"/>
                  <a:t>その根を</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=0</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2</m:t>
                        </m:r>
                      </m:e>
                    </m:rad>
                    <m:r>
                      <a:rPr lang="en-US" altLang="ja-JP" sz="2400" b="0" i="1" smtClean="0">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ea typeface="Cambria Math" panose="02040503050406030204" pitchFamily="18" charset="0"/>
                          </a:rPr>
                          <m:t>3</m:t>
                        </m:r>
                      </m:sub>
                    </m:sSub>
                    <m:r>
                      <a:rPr lang="en-US" altLang="ja-JP" sz="2400" b="0" i="1" smtClean="0">
                        <a:latin typeface="Cambria Math" panose="02040503050406030204" pitchFamily="18" charset="0"/>
                        <a:ea typeface="Cambria Math" panose="02040503050406030204" pitchFamily="18" charset="0"/>
                      </a:rPr>
                      <m:t>=−</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2</m:t>
                        </m:r>
                      </m:e>
                    </m:rad>
                  </m:oMath>
                </a14:m>
                <a:r>
                  <a:rPr lang="ja-JP" altLang="en-US" sz="2400" dirty="0"/>
                  <a:t>とする。</a:t>
                </a:r>
                <a:endParaRPr lang="en-US" altLang="ja-JP" sz="2400" dirty="0"/>
              </a:p>
            </p:txBody>
          </p:sp>
        </mc:Choice>
        <mc:Fallback xmlns="">
          <p:sp>
            <p:nvSpPr>
              <p:cNvPr id="80" name="テキスト ボックス 79">
                <a:extLst>
                  <a:ext uri="{FF2B5EF4-FFF2-40B4-BE49-F238E27FC236}">
                    <a16:creationId xmlns:a16="http://schemas.microsoft.com/office/drawing/2014/main" id="{B20EED12-4291-4604-B412-B471E52BE156}"/>
                  </a:ext>
                </a:extLst>
              </p:cNvPr>
              <p:cNvSpPr txBox="1">
                <a:spLocks noRot="1" noChangeAspect="1" noMove="1" noResize="1" noEditPoints="1" noAdjustHandles="1" noChangeArrowheads="1" noChangeShapeType="1" noTextEdit="1"/>
              </p:cNvSpPr>
              <p:nvPr/>
            </p:nvSpPr>
            <p:spPr>
              <a:xfrm>
                <a:off x="223640" y="881552"/>
                <a:ext cx="8769056" cy="774636"/>
              </a:xfrm>
              <a:prstGeom prst="rect">
                <a:avLst/>
              </a:prstGeom>
              <a:blipFill>
                <a:blip r:embed="rId3"/>
                <a:stretch>
                  <a:fillRect l="-2156" t="-13386" b="-220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0557FDE-DD66-4204-BF9A-9535A64A54E1}"/>
                  </a:ext>
                </a:extLst>
              </p:cNvPr>
              <p:cNvSpPr txBox="1"/>
              <p:nvPr/>
            </p:nvSpPr>
            <p:spPr>
              <a:xfrm>
                <a:off x="223640" y="2656511"/>
                <a:ext cx="858366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ea typeface="Cambria Math" panose="02040503050406030204" pitchFamily="18" charset="0"/>
                        </a:rPr>
                        <m:t>𝜑</m:t>
                      </m:r>
                      <m:d>
                        <m:dPr>
                          <m:ctrlPr>
                            <a:rPr lang="en-US" altLang="ja-JP" sz="2400" i="1">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𝑎</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en-US" altLang="ja-JP" sz="2400" i="1">
                              <a:latin typeface="Cambria Math" panose="02040503050406030204" pitchFamily="18" charset="0"/>
                              <a:ea typeface="Cambria Math" panose="02040503050406030204" pitchFamily="18" charset="0"/>
                            </a:rPr>
                            <m:t>,</m:t>
                          </m:r>
                          <m:r>
                            <a:rPr lang="en-US" altLang="ja-JP" sz="2400" i="1" smtClean="0">
                              <a:latin typeface="Cambria Math" panose="02040503050406030204" pitchFamily="18" charset="0"/>
                              <a:ea typeface="Cambria Math" panose="02040503050406030204" pitchFamily="18" charset="0"/>
                            </a:rPr>
                            <m:t>𝑐</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𝑏</m:t>
                      </m:r>
                      <m:r>
                        <a:rPr lang="en-US" altLang="ja-JP" sz="2400" b="0" i="1" smtClean="0">
                          <a:latin typeface="Cambria Math" panose="02040503050406030204" pitchFamily="18" charset="0"/>
                          <a:ea typeface="Cambria Math" panose="02040503050406030204" pitchFamily="18" charset="0"/>
                        </a:rPr>
                        <m:t>+4</m:t>
                      </m:r>
                      <m:r>
                        <a:rPr lang="en-US" altLang="ja-JP" sz="2400" b="0" i="1" smtClean="0">
                          <a:latin typeface="Cambria Math" panose="02040503050406030204" pitchFamily="18" charset="0"/>
                          <a:ea typeface="Cambria Math" panose="02040503050406030204" pitchFamily="18" charset="0"/>
                        </a:rPr>
                        <m:t>𝑐</m:t>
                      </m:r>
                    </m:oMath>
                  </m:oMathPara>
                </a14:m>
                <a:endParaRPr lang="en-US" altLang="ja-JP" sz="2400" dirty="0"/>
              </a:p>
            </p:txBody>
          </p:sp>
        </mc:Choice>
        <mc:Fallback xmlns="">
          <p:sp>
            <p:nvSpPr>
              <p:cNvPr id="14" name="テキスト ボックス 13">
                <a:extLst>
                  <a:ext uri="{FF2B5EF4-FFF2-40B4-BE49-F238E27FC236}">
                    <a16:creationId xmlns:a16="http://schemas.microsoft.com/office/drawing/2014/main" id="{30557FDE-DD66-4204-BF9A-9535A64A54E1}"/>
                  </a:ext>
                </a:extLst>
              </p:cNvPr>
              <p:cNvSpPr txBox="1">
                <a:spLocks noRot="1" noChangeAspect="1" noMove="1" noResize="1" noEditPoints="1" noAdjustHandles="1" noChangeArrowheads="1" noChangeShapeType="1" noTextEdit="1"/>
              </p:cNvSpPr>
              <p:nvPr/>
            </p:nvSpPr>
            <p:spPr>
              <a:xfrm>
                <a:off x="223640" y="2656511"/>
                <a:ext cx="8583666" cy="369332"/>
              </a:xfrm>
              <a:prstGeom prst="rect">
                <a:avLst/>
              </a:prstGeom>
              <a:blipFill>
                <a:blip r:embed="rId4"/>
                <a:stretch>
                  <a:fillRect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1A3A214-C01D-4A1B-8044-B467005D81B2}"/>
                  </a:ext>
                </a:extLst>
              </p:cNvPr>
              <p:cNvSpPr txBox="1"/>
              <p:nvPr/>
            </p:nvSpPr>
            <p:spPr>
              <a:xfrm>
                <a:off x="280167" y="3274075"/>
                <a:ext cx="8583666" cy="307777"/>
              </a:xfrm>
              <a:prstGeom prst="rect">
                <a:avLst/>
              </a:prstGeom>
              <a:noFill/>
            </p:spPr>
            <p:txBody>
              <a:bodyPr wrap="square" lIns="0" tIns="0" rIns="0" bIns="0" rtlCol="0">
                <a:spAutoFit/>
              </a:bodyPr>
              <a:lstStyle/>
              <a:p>
                <a14:m>
                  <m:oMath xmlns:m="http://schemas.openxmlformats.org/officeDocument/2006/math">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𝑎</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𝑏</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𝑐</m:t>
                        </m:r>
                      </m:e>
                    </m:d>
                  </m:oMath>
                </a14:m>
                <a:r>
                  <a:rPr lang="ja-JP" altLang="en-US" sz="2000" dirty="0"/>
                  <a:t>に</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oMath>
                </a14:m>
                <a:r>
                  <a:rPr lang="ja-JP" altLang="en-US" sz="2000" dirty="0"/>
                  <a:t>の置換</a:t>
                </a:r>
                <a:r>
                  <a:rPr lang="en-US" altLang="ja-JP" sz="2000" dirty="0"/>
                  <a:t>6</a:t>
                </a:r>
                <a:r>
                  <a:rPr lang="ja-JP" altLang="en-US" sz="2000" dirty="0"/>
                  <a:t>通りを代入して得られる</a:t>
                </a:r>
                <a14:m>
                  <m:oMath xmlns:m="http://schemas.openxmlformats.org/officeDocument/2006/math">
                    <m:r>
                      <a:rPr lang="en-US" altLang="ja-JP" sz="2000" i="1">
                        <a:latin typeface="Cambria Math" panose="02040503050406030204" pitchFamily="18" charset="0"/>
                        <a:ea typeface="Cambria Math" panose="02040503050406030204" pitchFamily="18" charset="0"/>
                      </a:rPr>
                      <m:t>𝑉</m:t>
                    </m:r>
                  </m:oMath>
                </a14:m>
                <a:r>
                  <a:rPr lang="ja-JP" altLang="en-US" sz="2000" dirty="0"/>
                  <a:t>は下記</a:t>
                </a:r>
                <a:r>
                  <a:rPr lang="en-US" altLang="ja-JP" sz="2000" dirty="0"/>
                  <a:t>6</a:t>
                </a:r>
                <a:r>
                  <a:rPr lang="ja-JP" altLang="en-US" sz="2000" dirty="0"/>
                  <a:t>種類で、値が異なる。</a:t>
                </a:r>
                <a:endParaRPr lang="en-US" altLang="ja-JP" sz="2000" dirty="0"/>
              </a:p>
            </p:txBody>
          </p:sp>
        </mc:Choice>
        <mc:Fallback xmlns="">
          <p:sp>
            <p:nvSpPr>
              <p:cNvPr id="11" name="テキスト ボックス 10">
                <a:extLst>
                  <a:ext uri="{FF2B5EF4-FFF2-40B4-BE49-F238E27FC236}">
                    <a16:creationId xmlns:a16="http://schemas.microsoft.com/office/drawing/2014/main" id="{81A3A214-C01D-4A1B-8044-B467005D81B2}"/>
                  </a:ext>
                </a:extLst>
              </p:cNvPr>
              <p:cNvSpPr txBox="1">
                <a:spLocks noRot="1" noChangeAspect="1" noMove="1" noResize="1" noEditPoints="1" noAdjustHandles="1" noChangeArrowheads="1" noChangeShapeType="1" noTextEdit="1"/>
              </p:cNvSpPr>
              <p:nvPr/>
            </p:nvSpPr>
            <p:spPr>
              <a:xfrm>
                <a:off x="280167" y="3274075"/>
                <a:ext cx="8583666" cy="307777"/>
              </a:xfrm>
              <a:prstGeom prst="rect">
                <a:avLst/>
              </a:prstGeom>
              <a:blipFill>
                <a:blip r:embed="rId5"/>
                <a:stretch>
                  <a:fillRect l="-1065" t="-27451" r="-3693" b="-509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E63506A-3860-438D-9A7C-8F6D359F3F38}"/>
                  </a:ext>
                </a:extLst>
              </p:cNvPr>
              <p:cNvSpPr txBox="1"/>
              <p:nvPr/>
            </p:nvSpPr>
            <p:spPr>
              <a:xfrm>
                <a:off x="1825133" y="3784840"/>
                <a:ext cx="5493734" cy="206441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=−2</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=2</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−3</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4</m:t>
                          </m:r>
                        </m:sub>
                      </m:sSub>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5</m:t>
                          </m:r>
                        </m:sub>
                      </m:sSub>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smtClean="0">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3</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6</m:t>
                          </m:r>
                        </m:sub>
                      </m:sSub>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𝜑</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+2</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+4</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ad>
                        <m:radPr>
                          <m:degHide m:val="on"/>
                          <m:ctrlPr>
                            <a:rPr lang="en-US" altLang="ja-JP" sz="2000" i="1">
                              <a:latin typeface="Cambria Math" panose="02040503050406030204" pitchFamily="18" charset="0"/>
                              <a:ea typeface="Cambria Math" panose="02040503050406030204" pitchFamily="18" charset="0"/>
                            </a:rPr>
                          </m:ctrlPr>
                        </m:radPr>
                        <m:deg/>
                        <m:e>
                          <m:r>
                            <a:rPr lang="en-US" altLang="ja-JP" sz="2000" i="1">
                              <a:latin typeface="Cambria Math" panose="02040503050406030204" pitchFamily="18" charset="0"/>
                              <a:ea typeface="Cambria Math" panose="02040503050406030204" pitchFamily="18" charset="0"/>
                            </a:rPr>
                            <m:t>2</m:t>
                          </m:r>
                        </m:e>
                      </m:rad>
                    </m:oMath>
                  </m:oMathPara>
                </a14:m>
                <a:endParaRPr lang="en-US" altLang="ja-JP" sz="2000" dirty="0">
                  <a:ea typeface="Cambria Math" panose="02040503050406030204" pitchFamily="18" charset="0"/>
                </a:endParaRPr>
              </a:p>
            </p:txBody>
          </p:sp>
        </mc:Choice>
        <mc:Fallback xmlns="">
          <p:sp>
            <p:nvSpPr>
              <p:cNvPr id="13" name="テキスト ボックス 12">
                <a:extLst>
                  <a:ext uri="{FF2B5EF4-FFF2-40B4-BE49-F238E27FC236}">
                    <a16:creationId xmlns:a16="http://schemas.microsoft.com/office/drawing/2014/main" id="{8E63506A-3860-438D-9A7C-8F6D359F3F38}"/>
                  </a:ext>
                </a:extLst>
              </p:cNvPr>
              <p:cNvSpPr txBox="1">
                <a:spLocks noRot="1" noChangeAspect="1" noMove="1" noResize="1" noEditPoints="1" noAdjustHandles="1" noChangeArrowheads="1" noChangeShapeType="1" noTextEdit="1"/>
              </p:cNvSpPr>
              <p:nvPr/>
            </p:nvSpPr>
            <p:spPr>
              <a:xfrm>
                <a:off x="1825133" y="3784840"/>
                <a:ext cx="5493734" cy="2064411"/>
              </a:xfrm>
              <a:prstGeom prst="rect">
                <a:avLst/>
              </a:prstGeom>
              <a:blipFill>
                <a:blip r:embed="rId6"/>
                <a:stretch>
                  <a:fillRect l="-1552" b="-32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EDD129A-866F-4A73-A3A3-8A2F052B39D3}"/>
                  </a:ext>
                </a:extLst>
              </p:cNvPr>
              <p:cNvSpPr txBox="1"/>
              <p:nvPr/>
            </p:nvSpPr>
            <p:spPr>
              <a:xfrm>
                <a:off x="280167" y="1889958"/>
                <a:ext cx="8769056" cy="738664"/>
              </a:xfrm>
              <a:prstGeom prst="rect">
                <a:avLst/>
              </a:prstGeom>
              <a:noFill/>
            </p:spPr>
            <p:txBody>
              <a:bodyPr wrap="square" lIns="0" tIns="0" rIns="0" bIns="0" rtlCol="0">
                <a:spAutoFit/>
              </a:bodyPr>
              <a:lstStyle/>
              <a:p>
                <a:r>
                  <a:rPr lang="ja-JP" altLang="en-US" sz="2400" dirty="0"/>
                  <a:t>これらの根を使って有理式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を構成する。</a:t>
                </a:r>
                <a:endParaRPr lang="en-US" altLang="ja-JP" sz="2400" dirty="0"/>
              </a:p>
              <a:p>
                <a:r>
                  <a:rPr lang="en-US" altLang="ja-JP" sz="2400" dirty="0"/>
                  <a:t>3</a:t>
                </a:r>
                <a:r>
                  <a:rPr lang="ja-JP" altLang="en-US" sz="2400" dirty="0"/>
                  <a:t>個の根の置換で異なる値になる</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は、例えば下記がある。</a:t>
                </a:r>
                <a:endParaRPr lang="en-US" altLang="ja-JP" sz="2400" dirty="0"/>
              </a:p>
            </p:txBody>
          </p:sp>
        </mc:Choice>
        <mc:Fallback xmlns="">
          <p:sp>
            <p:nvSpPr>
              <p:cNvPr id="15" name="テキスト ボックス 14">
                <a:extLst>
                  <a:ext uri="{FF2B5EF4-FFF2-40B4-BE49-F238E27FC236}">
                    <a16:creationId xmlns:a16="http://schemas.microsoft.com/office/drawing/2014/main" id="{4EDD129A-866F-4A73-A3A3-8A2F052B39D3}"/>
                  </a:ext>
                </a:extLst>
              </p:cNvPr>
              <p:cNvSpPr txBox="1">
                <a:spLocks noRot="1" noChangeAspect="1" noMove="1" noResize="1" noEditPoints="1" noAdjustHandles="1" noChangeArrowheads="1" noChangeShapeType="1" noTextEdit="1"/>
              </p:cNvSpPr>
              <p:nvPr/>
            </p:nvSpPr>
            <p:spPr>
              <a:xfrm>
                <a:off x="280167" y="1889958"/>
                <a:ext cx="8769056" cy="738664"/>
              </a:xfrm>
              <a:prstGeom prst="rect">
                <a:avLst/>
              </a:prstGeom>
              <a:blipFill>
                <a:blip r:embed="rId7"/>
                <a:stretch>
                  <a:fillRect l="-2156" t="-13223" b="-25620"/>
                </a:stretch>
              </a:blipFill>
            </p:spPr>
            <p:txBody>
              <a:bodyPr/>
              <a:lstStyle/>
              <a:p>
                <a:r>
                  <a:rPr lang="ja-JP" altLang="en-US">
                    <a:noFill/>
                  </a:rPr>
                  <a:t> </a:t>
                </a:r>
              </a:p>
            </p:txBody>
          </p:sp>
        </mc:Fallback>
      </mc:AlternateContent>
      <p:sp>
        <p:nvSpPr>
          <p:cNvPr id="12" name="コンテンツ プレースホルダー 1">
            <a:extLst>
              <a:ext uri="{FF2B5EF4-FFF2-40B4-BE49-F238E27FC236}">
                <a16:creationId xmlns:a16="http://schemas.microsoft.com/office/drawing/2014/main" id="{1E7219C9-7802-40AC-BCFB-C5513CDE582B}"/>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10" name="吹き出し: 角を丸めた四角形 9">
            <a:extLst>
              <a:ext uri="{FF2B5EF4-FFF2-40B4-BE49-F238E27FC236}">
                <a16:creationId xmlns:a16="http://schemas.microsoft.com/office/drawing/2014/main" id="{7FEE1FF8-2FD1-4FB7-B169-1D13945A0478}"/>
              </a:ext>
            </a:extLst>
          </p:cNvPr>
          <p:cNvSpPr/>
          <p:nvPr/>
        </p:nvSpPr>
        <p:spPr>
          <a:xfrm>
            <a:off x="7277337" y="1888381"/>
            <a:ext cx="1586496" cy="364433"/>
          </a:xfrm>
          <a:prstGeom prst="wedgeRoundRectCallout">
            <a:avLst>
              <a:gd name="adj1" fmla="val -63939"/>
              <a:gd name="adj2" fmla="val 4220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補助定理</a:t>
            </a:r>
            <a:r>
              <a:rPr kumimoji="1" lang="en-US" altLang="ja-JP" dirty="0"/>
              <a:t>2</a:t>
            </a:r>
            <a:endParaRPr kumimoji="1" lang="ja-JP" altLang="en-US" dirty="0"/>
          </a:p>
        </p:txBody>
      </p:sp>
    </p:spTree>
    <p:extLst>
      <p:ext uri="{BB962C8B-B14F-4D97-AF65-F5344CB8AC3E}">
        <p14:creationId xmlns:p14="http://schemas.microsoft.com/office/powerpoint/2010/main" val="3702909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en-US" altLang="ja-JP" dirty="0"/>
              <a:t>Galois</a:t>
            </a:r>
            <a:r>
              <a:rPr lang="ja-JP" altLang="en-US" dirty="0"/>
              <a:t>群の作り方の例（２）</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46</a:t>
            </a:fld>
            <a:endParaRPr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0" y="881552"/>
                <a:ext cx="8769056" cy="774636"/>
              </a:xfrm>
              <a:prstGeom prst="rect">
                <a:avLst/>
              </a:prstGeom>
              <a:noFill/>
            </p:spPr>
            <p:txBody>
              <a:bodyPr wrap="square" lIns="0" tIns="0" rIns="0" bIns="0" rtlCol="0">
                <a:spAutoFit/>
              </a:bodyPr>
              <a:lstStyle/>
              <a:p>
                <a:r>
                  <a:rPr lang="ja-JP" altLang="en-US" sz="2400" dirty="0"/>
                  <a:t>次に、</a:t>
                </a:r>
                <a:r>
                  <a:rPr lang="en-US" altLang="ja-JP" sz="2400" dirty="0">
                    <a:ea typeface="Cambria Math" panose="02040503050406030204" pitchFamily="18" charset="0"/>
                  </a:rPr>
                  <a:t> </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を根に持つ</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上の既約な最小多項式</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r>
                          <a:rPr lang="en-US" altLang="ja-JP" sz="2400" b="0" i="1" smtClean="0">
                            <a:latin typeface="Cambria Math" panose="02040503050406030204" pitchFamily="18" charset="0"/>
                            <a:ea typeface="Cambria Math" panose="02040503050406030204" pitchFamily="18" charset="0"/>
                          </a:rPr>
                          <m:t>𝑉</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を作る。</a:t>
                </a:r>
                <a:endParaRPr lang="en-US" altLang="ja-JP" sz="2400" dirty="0"/>
              </a:p>
              <a:p>
                <a:r>
                  <a:rPr lang="ja-JP" altLang="en-US" sz="2400" dirty="0"/>
                  <a:t>例えば、</a:t>
                </a:r>
                <a:r>
                  <a:rPr lang="en-US" altLang="ja-JP" sz="2400" dirty="0">
                    <a:ea typeface="Cambria Math" panose="02040503050406030204" pitchFamily="18" charset="0"/>
                  </a:rPr>
                  <a:t> </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−2</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2</m:t>
                        </m:r>
                      </m:e>
                    </m:rad>
                  </m:oMath>
                </a14:m>
                <a:r>
                  <a:rPr lang="ja-JP" altLang="en-US" sz="2400" dirty="0"/>
                  <a:t>を根に持つ</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上の最小多項式</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を作る。</a:t>
                </a:r>
                <a:endParaRPr lang="en-US" altLang="ja-JP" sz="2400" dirty="0"/>
              </a:p>
            </p:txBody>
          </p:sp>
        </mc:Choice>
        <mc:Fallback xmlns="">
          <p:sp>
            <p:nvSpPr>
              <p:cNvPr id="80" name="テキスト ボックス 79">
                <a:extLst>
                  <a:ext uri="{FF2B5EF4-FFF2-40B4-BE49-F238E27FC236}">
                    <a16:creationId xmlns:a16="http://schemas.microsoft.com/office/drawing/2014/main" id="{B20EED12-4291-4604-B412-B471E52BE156}"/>
                  </a:ext>
                </a:extLst>
              </p:cNvPr>
              <p:cNvSpPr txBox="1">
                <a:spLocks noRot="1" noChangeAspect="1" noMove="1" noResize="1" noEditPoints="1" noAdjustHandles="1" noChangeArrowheads="1" noChangeShapeType="1" noTextEdit="1"/>
              </p:cNvSpPr>
              <p:nvPr/>
            </p:nvSpPr>
            <p:spPr>
              <a:xfrm>
                <a:off x="223640" y="881552"/>
                <a:ext cx="8769056" cy="774636"/>
              </a:xfrm>
              <a:prstGeom prst="rect">
                <a:avLst/>
              </a:prstGeom>
              <a:blipFill>
                <a:blip r:embed="rId3"/>
                <a:stretch>
                  <a:fillRect l="-2156" t="-13386" b="-18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0557FDE-DD66-4204-BF9A-9535A64A54E1}"/>
                  </a:ext>
                </a:extLst>
              </p:cNvPr>
              <p:cNvSpPr txBox="1"/>
              <p:nvPr/>
            </p:nvSpPr>
            <p:spPr>
              <a:xfrm>
                <a:off x="600255" y="1766401"/>
                <a:ext cx="7709931" cy="466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r>
                        <m:rPr>
                          <m:nor/>
                        </m:rPr>
                        <a:rPr lang="en-US" altLang="ja-JP" sz="2400" b="0" i="0"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r>
                        <m:rPr>
                          <m:nor/>
                        </m:rPr>
                        <a:rPr lang="en-US" altLang="ja-JP" sz="2400" b="0" i="0" smtClean="0">
                          <a:latin typeface="Cambria Math" panose="02040503050406030204" pitchFamily="18" charset="0"/>
                          <a:ea typeface="Cambria Math" panose="02040503050406030204" pitchFamily="18" charset="0"/>
                        </a:rPr>
                        <m:t>)</m:t>
                      </m:r>
                      <m:r>
                        <m:rPr>
                          <m:nor/>
                        </m:rPr>
                        <a:rPr lang="en-US" altLang="ja-JP" sz="240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b="0" i="1" smtClean="0">
                              <a:latin typeface="Cambria Math" panose="02040503050406030204" pitchFamily="18" charset="0"/>
                              <a:ea typeface="Cambria Math" panose="02040503050406030204" pitchFamily="18" charset="0"/>
                            </a:rPr>
                            <m:t>2</m:t>
                          </m:r>
                        </m:sub>
                      </m:sSub>
                      <m:r>
                        <m:rPr>
                          <m:nor/>
                        </m:rPr>
                        <a:rPr lang="en-US" altLang="ja-JP" sz="2400">
                          <a:latin typeface="Cambria Math" panose="02040503050406030204" pitchFamily="18" charset="0"/>
                          <a:ea typeface="Cambria Math" panose="02040503050406030204" pitchFamily="18" charset="0"/>
                        </a:rPr>
                        <m:t>)</m:t>
                      </m:r>
                      <m:r>
                        <m:rPr>
                          <m:nor/>
                        </m:rPr>
                        <a:rPr lang="en-US" altLang="ja-JP" sz="2400" b="0" i="0" smtClean="0">
                          <a:latin typeface="Cambria Math" panose="02040503050406030204" pitchFamily="18" charset="0"/>
                          <a:ea typeface="Cambria Math" panose="02040503050406030204" pitchFamily="18" charset="0"/>
                        </a:rPr>
                        <m:t>=</m:t>
                      </m:r>
                      <m:r>
                        <m:rPr>
                          <m:nor/>
                        </m:rPr>
                        <a:rPr lang="en-US" altLang="ja-JP" sz="240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2</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2</m:t>
                          </m:r>
                        </m:e>
                      </m:rad>
                      <m:r>
                        <m:rPr>
                          <m:nor/>
                        </m:rPr>
                        <a:rPr lang="en-US" altLang="ja-JP" sz="240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−2</m:t>
                      </m:r>
                      <m:rad>
                        <m:radPr>
                          <m:degHide m:val="on"/>
                          <m:ctrlPr>
                            <a:rPr lang="en-US" altLang="ja-JP" sz="2400" i="1">
                              <a:latin typeface="Cambria Math" panose="02040503050406030204" pitchFamily="18" charset="0"/>
                              <a:ea typeface="Cambria Math" panose="02040503050406030204" pitchFamily="18" charset="0"/>
                            </a:rPr>
                          </m:ctrlPr>
                        </m:radPr>
                        <m:deg/>
                        <m:e>
                          <m:r>
                            <a:rPr lang="en-US" altLang="ja-JP" sz="2400" i="1">
                              <a:latin typeface="Cambria Math" panose="02040503050406030204" pitchFamily="18" charset="0"/>
                              <a:ea typeface="Cambria Math" panose="02040503050406030204" pitchFamily="18" charset="0"/>
                            </a:rPr>
                            <m:t>2</m:t>
                          </m:r>
                        </m:e>
                      </m:rad>
                      <m:r>
                        <m:rPr>
                          <m:nor/>
                        </m:rPr>
                        <a:rPr lang="en-US" altLang="ja-JP" sz="2400">
                          <a:latin typeface="Cambria Math" panose="02040503050406030204" pitchFamily="18" charset="0"/>
                          <a:ea typeface="Cambria Math" panose="02040503050406030204" pitchFamily="18" charset="0"/>
                        </a:rPr>
                        <m:t>)</m:t>
                      </m:r>
                      <m:r>
                        <m:rPr>
                          <m:nor/>
                        </m:rPr>
                        <a:rPr lang="en-US" altLang="ja-JP" sz="2400" b="0" i="0"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𝑥</m:t>
                          </m:r>
                        </m:e>
                        <m:sup>
                          <m:r>
                            <a:rPr lang="en-US" altLang="ja-JP" sz="2400" b="0" i="1" smtClean="0">
                              <a:latin typeface="Cambria Math" panose="02040503050406030204" pitchFamily="18" charset="0"/>
                              <a:ea typeface="Cambria Math" panose="02040503050406030204" pitchFamily="18" charset="0"/>
                            </a:rPr>
                            <m:t>2</m:t>
                          </m:r>
                        </m:sup>
                      </m:sSup>
                      <m:r>
                        <a:rPr lang="en-US" altLang="ja-JP" sz="2400" b="0" i="1" smtClean="0">
                          <a:latin typeface="Cambria Math" panose="02040503050406030204" pitchFamily="18" charset="0"/>
                          <a:ea typeface="Cambria Math" panose="02040503050406030204" pitchFamily="18" charset="0"/>
                        </a:rPr>
                        <m:t>−8</m:t>
                      </m:r>
                    </m:oMath>
                  </m:oMathPara>
                </a14:m>
                <a:endParaRPr lang="en-US" altLang="ja-JP" sz="2400" dirty="0"/>
              </a:p>
            </p:txBody>
          </p:sp>
        </mc:Choice>
        <mc:Fallback xmlns="">
          <p:sp>
            <p:nvSpPr>
              <p:cNvPr id="14" name="テキスト ボックス 13">
                <a:extLst>
                  <a:ext uri="{FF2B5EF4-FFF2-40B4-BE49-F238E27FC236}">
                    <a16:creationId xmlns:a16="http://schemas.microsoft.com/office/drawing/2014/main" id="{30557FDE-DD66-4204-BF9A-9535A64A54E1}"/>
                  </a:ext>
                </a:extLst>
              </p:cNvPr>
              <p:cNvSpPr txBox="1">
                <a:spLocks noRot="1" noChangeAspect="1" noMove="1" noResize="1" noEditPoints="1" noAdjustHandles="1" noChangeArrowheads="1" noChangeShapeType="1" noTextEdit="1"/>
              </p:cNvSpPr>
              <p:nvPr/>
            </p:nvSpPr>
            <p:spPr>
              <a:xfrm>
                <a:off x="600255" y="1766401"/>
                <a:ext cx="7709931" cy="466090"/>
              </a:xfrm>
              <a:prstGeom prst="rect">
                <a:avLst/>
              </a:prstGeom>
              <a:blipFill>
                <a:blip r:embed="rId4"/>
                <a:stretch>
                  <a:fillRect/>
                </a:stretch>
              </a:blipFill>
            </p:spPr>
            <p:txBody>
              <a:bodyPr/>
              <a:lstStyle/>
              <a:p>
                <a:r>
                  <a:rPr lang="ja-JP" altLang="en-US">
                    <a:noFill/>
                  </a:rPr>
                  <a:t> </a:t>
                </a:r>
              </a:p>
            </p:txBody>
          </p:sp>
        </mc:Fallback>
      </mc:AlternateContent>
      <p:sp>
        <p:nvSpPr>
          <p:cNvPr id="10" name="吹き出し: 角を丸めた四角形 9">
            <a:extLst>
              <a:ext uri="{FF2B5EF4-FFF2-40B4-BE49-F238E27FC236}">
                <a16:creationId xmlns:a16="http://schemas.microsoft.com/office/drawing/2014/main" id="{C8940F2E-F709-4418-97D0-A38C7D050CBC}"/>
              </a:ext>
            </a:extLst>
          </p:cNvPr>
          <p:cNvSpPr/>
          <p:nvPr/>
        </p:nvSpPr>
        <p:spPr>
          <a:xfrm>
            <a:off x="4168891" y="192904"/>
            <a:ext cx="4823805" cy="364433"/>
          </a:xfrm>
          <a:prstGeom prst="wedgeRoundRectCallout">
            <a:avLst>
              <a:gd name="adj1" fmla="val -39058"/>
              <a:gd name="adj2" fmla="val 1396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次数が最低で、最高次の項の係数が</a:t>
            </a:r>
            <a:r>
              <a:rPr kumimoji="1" lang="en-US" altLang="ja-JP" dirty="0"/>
              <a:t>1</a:t>
            </a:r>
            <a:r>
              <a:rPr kumimoji="1" lang="ja-JP" altLang="en-US" dirty="0"/>
              <a:t>の多項式</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C16D20-CD2C-4E8B-8D88-C00DB761DEFC}"/>
                  </a:ext>
                </a:extLst>
              </p:cNvPr>
              <p:cNvSpPr txBox="1"/>
              <p:nvPr/>
            </p:nvSpPr>
            <p:spPr>
              <a:xfrm>
                <a:off x="280167" y="3389008"/>
                <a:ext cx="8769056" cy="738664"/>
              </a:xfrm>
              <a:prstGeom prst="rect">
                <a:avLst/>
              </a:prstGeom>
              <a:noFill/>
            </p:spPr>
            <p:txBody>
              <a:bodyPr wrap="square" lIns="0" tIns="0" rIns="0" bIns="0" rtlCol="0">
                <a:spAutoFit/>
              </a:bodyPr>
              <a:lstStyle/>
              <a:p>
                <a:r>
                  <a:rPr lang="ja-JP" altLang="en-US" sz="2400" dirty="0"/>
                  <a:t>次に、根</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𝛼</m:t>
                        </m:r>
                      </m:e>
                      <m:sub>
                        <m:r>
                          <a:rPr lang="en-US" altLang="ja-JP" sz="2400" i="1">
                            <a:latin typeface="Cambria Math" panose="02040503050406030204" pitchFamily="18" charset="0"/>
                            <a:ea typeface="Cambria Math" panose="02040503050406030204" pitchFamily="18" charset="0"/>
                          </a:rPr>
                          <m:t>3</m:t>
                        </m:r>
                      </m:sub>
                    </m:sSub>
                  </m:oMath>
                </a14:m>
                <a:r>
                  <a:rPr lang="ja-JP" altLang="en-US" sz="2400" dirty="0"/>
                  <a:t>は有理式</a:t>
                </a:r>
                <a14:m>
                  <m:oMath xmlns:m="http://schemas.openxmlformats.org/officeDocument/2006/math">
                    <m:r>
                      <a:rPr lang="en-US" altLang="ja-JP" sz="2400" i="1">
                        <a:latin typeface="Cambria Math" panose="02040503050406030204" pitchFamily="18" charset="0"/>
                        <a:ea typeface="Cambria Math" panose="02040503050406030204" pitchFamily="18" charset="0"/>
                      </a:rPr>
                      <m:t>𝑉</m:t>
                    </m:r>
                  </m:oMath>
                </a14:m>
                <a:r>
                  <a:rPr lang="ja-JP" altLang="en-US" sz="2400" dirty="0"/>
                  <a:t>を用いて、有理関数</a:t>
                </a:r>
                <a14:m>
                  <m:oMath xmlns:m="http://schemas.openxmlformats.org/officeDocument/2006/math">
                    <m:r>
                      <a:rPr lang="ja-JP" altLang="en-US" sz="2400" i="1">
                        <a:latin typeface="Cambria Math" panose="02040503050406030204" pitchFamily="18" charset="0"/>
                        <a:ea typeface="Cambria Math" panose="02040503050406030204" pitchFamily="18" charset="0"/>
                      </a:rPr>
                      <m:t>𝜑</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𝑉</m:t>
                        </m:r>
                      </m:e>
                    </m:d>
                  </m:oMath>
                </a14:m>
                <a:r>
                  <a:rPr lang="ja-JP" altLang="en-US" sz="2400" dirty="0"/>
                  <a:t>として書ける。</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ea typeface="Cambria Math" panose="02040503050406030204" pitchFamily="18" charset="0"/>
                            </a:rPr>
                            <m:t>1</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𝑉</m:t>
                          </m:r>
                        </m:e>
                      </m:d>
                      <m:r>
                        <a:rPr lang="en-US" altLang="ja-JP" sz="2400" b="0" i="1" smtClean="0">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𝜑</m:t>
                          </m:r>
                        </m:e>
                        <m:sub>
                          <m:r>
                            <a:rPr lang="en-US" altLang="ja-JP" sz="2400" b="0" i="1" smtClean="0">
                              <a:latin typeface="Cambria Math" panose="02040503050406030204" pitchFamily="18" charset="0"/>
                              <a:ea typeface="Cambria Math" panose="02040503050406030204" pitchFamily="18" charset="0"/>
                            </a:rPr>
                            <m:t>2</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𝑉</m:t>
                          </m:r>
                        </m:e>
                      </m:d>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𝑉</m:t>
                      </m:r>
                      <m:r>
                        <a:rPr lang="en-US" altLang="ja-JP" sz="2400" b="0" i="1" smtClean="0">
                          <a:latin typeface="Cambria Math" panose="02040503050406030204" pitchFamily="18" charset="0"/>
                          <a:ea typeface="Cambria Math" panose="02040503050406030204" pitchFamily="18" charset="0"/>
                        </a:rPr>
                        <m:t>/2,</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𝜑</m:t>
                          </m:r>
                        </m:e>
                        <m:sub>
                          <m:r>
                            <a:rPr lang="en-US" altLang="ja-JP" sz="2400" b="0" i="1" smtClean="0">
                              <a:latin typeface="Cambria Math" panose="02040503050406030204" pitchFamily="18" charset="0"/>
                              <a:ea typeface="Cambria Math" panose="02040503050406030204" pitchFamily="18" charset="0"/>
                            </a:rPr>
                            <m:t>3</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𝑉</m:t>
                          </m:r>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𝑉</m:t>
                      </m:r>
                      <m:r>
                        <a:rPr lang="en-US" altLang="ja-JP" sz="2400" i="1">
                          <a:latin typeface="Cambria Math" panose="02040503050406030204" pitchFamily="18" charset="0"/>
                          <a:ea typeface="Cambria Math" panose="02040503050406030204" pitchFamily="18" charset="0"/>
                        </a:rPr>
                        <m:t>/2</m:t>
                      </m:r>
                    </m:oMath>
                  </m:oMathPara>
                </a14:m>
                <a:endParaRPr lang="en-US" altLang="ja-JP" sz="2400" dirty="0"/>
              </a:p>
            </p:txBody>
          </p:sp>
        </mc:Choice>
        <mc:Fallback xmlns="">
          <p:sp>
            <p:nvSpPr>
              <p:cNvPr id="12" name="テキスト ボックス 11">
                <a:extLst>
                  <a:ext uri="{FF2B5EF4-FFF2-40B4-BE49-F238E27FC236}">
                    <a16:creationId xmlns:a16="http://schemas.microsoft.com/office/drawing/2014/main" id="{81C16D20-CD2C-4E8B-8D88-C00DB761DEFC}"/>
                  </a:ext>
                </a:extLst>
              </p:cNvPr>
              <p:cNvSpPr txBox="1">
                <a:spLocks noRot="1" noChangeAspect="1" noMove="1" noResize="1" noEditPoints="1" noAdjustHandles="1" noChangeArrowheads="1" noChangeShapeType="1" noTextEdit="1"/>
              </p:cNvSpPr>
              <p:nvPr/>
            </p:nvSpPr>
            <p:spPr>
              <a:xfrm>
                <a:off x="280167" y="3389008"/>
                <a:ext cx="8769056" cy="738664"/>
              </a:xfrm>
              <a:prstGeom prst="rect">
                <a:avLst/>
              </a:prstGeom>
              <a:blipFill>
                <a:blip r:embed="rId5"/>
                <a:stretch>
                  <a:fillRect l="-2156" t="-14050"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4A7D7BC-8032-4EA3-8A8B-16A5FDD489E4}"/>
                  </a:ext>
                </a:extLst>
              </p:cNvPr>
              <p:cNvSpPr txBox="1"/>
              <p:nvPr/>
            </p:nvSpPr>
            <p:spPr>
              <a:xfrm>
                <a:off x="870274" y="4278680"/>
                <a:ext cx="7475787" cy="307777"/>
              </a:xfrm>
              <a:prstGeom prst="rect">
                <a:avLst/>
              </a:prstGeom>
              <a:noFill/>
            </p:spPr>
            <p:txBody>
              <a:bodyPr wrap="square" lIns="0" tIns="0" rIns="0" bIns="0" rtlCol="0">
                <a:spAutoFit/>
              </a:bodyPr>
              <a:lstStyle/>
              <a:p>
                <a:pPr algn="ct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𝑉</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oMath>
                </a14:m>
                <a:r>
                  <a:rPr lang="ja-JP" altLang="en-US" sz="2000" dirty="0"/>
                  <a:t>を代入すると、下記のように根を表す有理関数となっている。</a:t>
                </a:r>
                <a:endParaRPr lang="en-US" altLang="ja-JP" sz="2000" dirty="0">
                  <a:ea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54A7D7BC-8032-4EA3-8A8B-16A5FDD489E4}"/>
                  </a:ext>
                </a:extLst>
              </p:cNvPr>
              <p:cNvSpPr txBox="1">
                <a:spLocks noRot="1" noChangeAspect="1" noMove="1" noResize="1" noEditPoints="1" noAdjustHandles="1" noChangeArrowheads="1" noChangeShapeType="1" noTextEdit="1"/>
              </p:cNvSpPr>
              <p:nvPr/>
            </p:nvSpPr>
            <p:spPr>
              <a:xfrm>
                <a:off x="870274" y="4278680"/>
                <a:ext cx="7475787" cy="307777"/>
              </a:xfrm>
              <a:prstGeom prst="rect">
                <a:avLst/>
              </a:prstGeom>
              <a:blipFill>
                <a:blip r:embed="rId6"/>
                <a:stretch>
                  <a:fillRect t="-28000" b="-4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F3ACE9A-77DC-4748-97E7-0AFD4F2E16A1}"/>
                  </a:ext>
                </a:extLst>
              </p:cNvPr>
              <p:cNvSpPr txBox="1"/>
              <p:nvPr/>
            </p:nvSpPr>
            <p:spPr>
              <a:xfrm>
                <a:off x="223640" y="2341362"/>
                <a:ext cx="8769056" cy="369332"/>
              </a:xfrm>
              <a:prstGeom prst="rect">
                <a:avLst/>
              </a:prstGeom>
              <a:noFill/>
            </p:spPr>
            <p:txBody>
              <a:bodyPr wrap="square" lIns="0" tIns="0" rIns="0" bIns="0" rtlCol="0">
                <a:spAutoFit/>
              </a:bodyPr>
              <a:lstStyle/>
              <a:p>
                <a:r>
                  <a:rPr lang="ja-JP" altLang="en-US" sz="2400" dirty="0"/>
                  <a:t>最小多項式</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r>
                          <a:rPr lang="en-US" altLang="ja-JP" sz="2400" b="0" i="1" smtClean="0">
                            <a:latin typeface="Cambria Math" panose="02040503050406030204" pitchFamily="18" charset="0"/>
                            <a:ea typeface="Cambria Math" panose="02040503050406030204" pitchFamily="18" charset="0"/>
                          </a:rPr>
                          <m:t>𝑉</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の次数は</a:t>
                </a:r>
                <a14:m>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𝑛</m:t>
                    </m:r>
                    <m:r>
                      <a:rPr lang="en-US" altLang="ja-JP" sz="2400" b="0" i="1" smtClean="0">
                        <a:latin typeface="Cambria Math" panose="02040503050406030204" pitchFamily="18" charset="0"/>
                        <a:ea typeface="Cambria Math" panose="02040503050406030204" pitchFamily="18" charset="0"/>
                      </a:rPr>
                      <m:t>=2</m:t>
                    </m:r>
                  </m:oMath>
                </a14:m>
                <a:r>
                  <a:rPr lang="ja-JP" altLang="en-US" sz="2400" dirty="0" err="1"/>
                  <a:t>、</a:t>
                </a:r>
                <a:r>
                  <a:rPr lang="ja-JP" altLang="en-US" sz="2400" dirty="0"/>
                  <a:t>根は</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p>
            </p:txBody>
          </p:sp>
        </mc:Choice>
        <mc:Fallback xmlns="">
          <p:sp>
            <p:nvSpPr>
              <p:cNvPr id="17" name="テキスト ボックス 16">
                <a:extLst>
                  <a:ext uri="{FF2B5EF4-FFF2-40B4-BE49-F238E27FC236}">
                    <a16:creationId xmlns:a16="http://schemas.microsoft.com/office/drawing/2014/main" id="{8F3ACE9A-77DC-4748-97E7-0AFD4F2E16A1}"/>
                  </a:ext>
                </a:extLst>
              </p:cNvPr>
              <p:cNvSpPr txBox="1">
                <a:spLocks noRot="1" noChangeAspect="1" noMove="1" noResize="1" noEditPoints="1" noAdjustHandles="1" noChangeArrowheads="1" noChangeShapeType="1" noTextEdit="1"/>
              </p:cNvSpPr>
              <p:nvPr/>
            </p:nvSpPr>
            <p:spPr>
              <a:xfrm>
                <a:off x="223640" y="2341362"/>
                <a:ext cx="8769056" cy="369332"/>
              </a:xfrm>
              <a:prstGeom prst="rect">
                <a:avLst/>
              </a:prstGeom>
              <a:blipFill>
                <a:blip r:embed="rId8"/>
                <a:stretch>
                  <a:fillRect l="-2156" t="-26230" b="-475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38346C75-A128-4B83-A979-218762A44B20}"/>
                  </a:ext>
                </a:extLst>
              </p:cNvPr>
              <p:cNvSpPr/>
              <p:nvPr/>
            </p:nvSpPr>
            <p:spPr>
              <a:xfrm>
                <a:off x="4375744" y="2958414"/>
                <a:ext cx="2526112" cy="364433"/>
              </a:xfrm>
              <a:prstGeom prst="wedgeRoundRectCallout">
                <a:avLst>
                  <a:gd name="adj1" fmla="val -2652"/>
                  <a:gd name="adj2" fmla="val -10220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Cambria Math" panose="02040503050406030204" pitchFamily="18" charset="0"/>
                  </a:rPr>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𝑉</m:t>
                        </m:r>
                      </m:e>
                      <m:sub>
                        <m:r>
                          <a:rPr lang="en-US" altLang="ja-JP" i="1">
                            <a:latin typeface="Cambria Math" panose="02040503050406030204" pitchFamily="18" charset="0"/>
                            <a:ea typeface="Cambria Math" panose="02040503050406030204" pitchFamily="18" charset="0"/>
                          </a:rPr>
                          <m:t>1</m:t>
                        </m:r>
                      </m:sub>
                    </m:sSub>
                  </m:oMath>
                </a14:m>
                <a:r>
                  <a:rPr kumimoji="1" lang="ja-JP" altLang="en-US" dirty="0"/>
                  <a:t>と共役な根」と呼ぶ</a:t>
                </a:r>
              </a:p>
            </p:txBody>
          </p:sp>
        </mc:Choice>
        <mc:Fallback xmlns="">
          <p:sp>
            <p:nvSpPr>
              <p:cNvPr id="18" name="吹き出し: 角を丸めた四角形 17">
                <a:extLst>
                  <a:ext uri="{FF2B5EF4-FFF2-40B4-BE49-F238E27FC236}">
                    <a16:creationId xmlns:a16="http://schemas.microsoft.com/office/drawing/2014/main" id="{38346C75-A128-4B83-A979-218762A44B20}"/>
                  </a:ext>
                </a:extLst>
              </p:cNvPr>
              <p:cNvSpPr>
                <a:spLocks noRot="1" noChangeAspect="1" noMove="1" noResize="1" noEditPoints="1" noAdjustHandles="1" noChangeArrowheads="1" noChangeShapeType="1" noTextEdit="1"/>
              </p:cNvSpPr>
              <p:nvPr/>
            </p:nvSpPr>
            <p:spPr>
              <a:xfrm>
                <a:off x="4375744" y="2958414"/>
                <a:ext cx="2526112" cy="364433"/>
              </a:xfrm>
              <a:prstGeom prst="wedgeRoundRectCallout">
                <a:avLst>
                  <a:gd name="adj1" fmla="val -2652"/>
                  <a:gd name="adj2" fmla="val -102204"/>
                  <a:gd name="adj3" fmla="val 16667"/>
                </a:avLst>
              </a:prstGeom>
              <a:blipFill>
                <a:blip r:embed="rId9"/>
                <a:stretch>
                  <a:fillRect b="-17391"/>
                </a:stretch>
              </a:blipFill>
              <a:ln>
                <a:noFill/>
              </a:ln>
            </p:spPr>
            <p:txBody>
              <a:bodyPr/>
              <a:lstStyle/>
              <a:p>
                <a:r>
                  <a:rPr lang="ja-JP" altLang="en-US">
                    <a:noFill/>
                  </a:rPr>
                  <a:t> </a:t>
                </a:r>
              </a:p>
            </p:txBody>
          </p:sp>
        </mc:Fallback>
      </mc:AlternateContent>
      <p:sp>
        <p:nvSpPr>
          <p:cNvPr id="19" name="コンテンツ プレースホルダー 1">
            <a:extLst>
              <a:ext uri="{FF2B5EF4-FFF2-40B4-BE49-F238E27FC236}">
                <a16:creationId xmlns:a16="http://schemas.microsoft.com/office/drawing/2014/main" id="{555257B2-7A92-41A9-A069-C161B3A29B08}"/>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15" name="吹き出し: 角を丸めた四角形 14">
            <a:extLst>
              <a:ext uri="{FF2B5EF4-FFF2-40B4-BE49-F238E27FC236}">
                <a16:creationId xmlns:a16="http://schemas.microsoft.com/office/drawing/2014/main" id="{21840F66-D093-410B-A17F-0525807C377B}"/>
              </a:ext>
            </a:extLst>
          </p:cNvPr>
          <p:cNvSpPr/>
          <p:nvPr/>
        </p:nvSpPr>
        <p:spPr>
          <a:xfrm>
            <a:off x="7462727" y="2903339"/>
            <a:ext cx="1586496" cy="364433"/>
          </a:xfrm>
          <a:prstGeom prst="wedgeRoundRectCallout">
            <a:avLst>
              <a:gd name="adj1" fmla="val -35743"/>
              <a:gd name="adj2" fmla="val 8733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補助定理</a:t>
            </a:r>
            <a:r>
              <a:rPr kumimoji="1" lang="en-US" altLang="ja-JP" dirty="0"/>
              <a:t>3</a:t>
            </a:r>
            <a:endParaRPr kumimoji="1" lang="ja-JP" altLang="en-US" dirty="0"/>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0974D5C8-513D-4C1F-A5AA-DEB0C1CB633D}"/>
                  </a:ext>
                </a:extLst>
              </p:cNvPr>
              <p:cNvGraphicFramePr>
                <a:graphicFrameLocks noGrp="1"/>
              </p:cNvGraphicFramePr>
              <p:nvPr>
                <p:extLst>
                  <p:ext uri="{D42A27DB-BD31-4B8C-83A1-F6EECF244321}">
                    <p14:modId xmlns:p14="http://schemas.microsoft.com/office/powerpoint/2010/main" val="1323180697"/>
                  </p:ext>
                </p:extLst>
              </p:nvPr>
            </p:nvGraphicFramePr>
            <p:xfrm>
              <a:off x="1839113" y="4658905"/>
              <a:ext cx="5465773" cy="1483360"/>
            </p:xfrm>
            <a:graphic>
              <a:graphicData uri="http://schemas.openxmlformats.org/drawingml/2006/table">
                <a:tbl>
                  <a:tblPr firstRow="1" bandRow="1">
                    <a:tableStyleId>{5C22544A-7EE6-4342-B048-85BDC9FD1C3A}</a:tableStyleId>
                  </a:tblPr>
                  <a:tblGrid>
                    <a:gridCol w="1438888">
                      <a:extLst>
                        <a:ext uri="{9D8B030D-6E8A-4147-A177-3AD203B41FA5}">
                          <a16:colId xmlns:a16="http://schemas.microsoft.com/office/drawing/2014/main" val="1212235503"/>
                        </a:ext>
                      </a:extLst>
                    </a:gridCol>
                    <a:gridCol w="1921792">
                      <a:extLst>
                        <a:ext uri="{9D8B030D-6E8A-4147-A177-3AD203B41FA5}">
                          <a16:colId xmlns:a16="http://schemas.microsoft.com/office/drawing/2014/main" val="4048063414"/>
                        </a:ext>
                      </a:extLst>
                    </a:gridCol>
                    <a:gridCol w="2105093">
                      <a:extLst>
                        <a:ext uri="{9D8B030D-6E8A-4147-A177-3AD203B41FA5}">
                          <a16:colId xmlns:a16="http://schemas.microsoft.com/office/drawing/2014/main" val="3903812157"/>
                        </a:ext>
                      </a:extLst>
                    </a:gridCol>
                  </a:tblGrid>
                  <a:tr h="370840">
                    <a:tc>
                      <a:txBody>
                        <a:bodyPr/>
                        <a:lstStyle/>
                        <a:p>
                          <a:endParaRPr kumimoji="1" lang="ja-JP" altLang="en-US" dirty="0"/>
                        </a:p>
                      </a:txBody>
                      <a:tcPr>
                        <a:lnTlToBr w="12700" cap="flat" cmpd="sng" algn="ctr">
                          <a:solidFill>
                            <a:schemeClr val="bg1"/>
                          </a:solidFill>
                          <a:prstDash val="solid"/>
                          <a:round/>
                          <a:headEnd type="none" w="med" len="med"/>
                          <a:tailEnd type="none" w="med" len="med"/>
                        </a:lnTlToBr>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ea typeface="Cambria Math" panose="02040503050406030204" pitchFamily="18" charset="0"/>
                                  </a:rPr>
                                  <m:t>𝑉</m:t>
                                </m:r>
                                <m:r>
                                  <a:rPr lang="en-US" altLang="ja-JP" sz="1800" b="1" i="1" smtClean="0">
                                    <a:latin typeface="Cambria Math" panose="02040503050406030204" pitchFamily="18" charset="0"/>
                                    <a:ea typeface="Cambria Math" panose="02040503050406030204" pitchFamily="18" charset="0"/>
                                  </a:rPr>
                                  <m:t>=</m:t>
                                </m:r>
                                <m:sSub>
                                  <m:sSubPr>
                                    <m:ctrlPr>
                                      <a:rPr lang="en-US" altLang="ja-JP" sz="1800" i="1" smtClean="0">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i="1">
                                        <a:latin typeface="Cambria Math" panose="02040503050406030204" pitchFamily="18" charset="0"/>
                                        <a:ea typeface="Cambria Math" panose="02040503050406030204" pitchFamily="18" charset="0"/>
                                      </a:rPr>
                                      <m:t>1</m:t>
                                    </m:r>
                                  </m:sub>
                                </m:sSub>
                              </m:oMath>
                            </m:oMathPara>
                          </a14:m>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ea typeface="Cambria Math" panose="02040503050406030204" pitchFamily="18" charset="0"/>
                                  </a:rPr>
                                  <m:t>𝑉</m:t>
                                </m:r>
                                <m:r>
                                  <a:rPr lang="en-US" altLang="ja-JP" sz="1800" b="1" i="1" smtClean="0">
                                    <a:latin typeface="Cambria Math" panose="02040503050406030204" pitchFamily="18" charset="0"/>
                                    <a:ea typeface="Cambria Math" panose="02040503050406030204" pitchFamily="18" charset="0"/>
                                  </a:rPr>
                                  <m:t>=</m:t>
                                </m:r>
                                <m:sSub>
                                  <m:sSubPr>
                                    <m:ctrlPr>
                                      <a:rPr lang="en-US" altLang="ja-JP" sz="1800" i="1" smtClean="0">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637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800" i="1" smtClean="0">
                                        <a:solidFill>
                                          <a:schemeClr val="bg1"/>
                                        </a:solidFill>
                                        <a:latin typeface="Cambria Math" panose="02040503050406030204" pitchFamily="18" charset="0"/>
                                        <a:ea typeface="Cambria Math" panose="02040503050406030204" pitchFamily="18" charset="0"/>
                                      </a:rPr>
                                    </m:ctrlPr>
                                  </m:sSubPr>
                                  <m:e>
                                    <m:r>
                                      <a:rPr lang="ja-JP" altLang="en-US" sz="1800" i="1">
                                        <a:solidFill>
                                          <a:schemeClr val="bg1"/>
                                        </a:solidFill>
                                        <a:latin typeface="Cambria Math" panose="02040503050406030204" pitchFamily="18" charset="0"/>
                                        <a:ea typeface="Cambria Math" panose="02040503050406030204" pitchFamily="18" charset="0"/>
                                      </a:rPr>
                                      <m:t>𝜑</m:t>
                                    </m:r>
                                  </m:e>
                                  <m:sub>
                                    <m:r>
                                      <a:rPr lang="en-US" altLang="ja-JP" sz="1800" i="1">
                                        <a:solidFill>
                                          <a:schemeClr val="bg1"/>
                                        </a:solidFill>
                                        <a:latin typeface="Cambria Math" panose="02040503050406030204" pitchFamily="18" charset="0"/>
                                        <a:ea typeface="Cambria Math" panose="02040503050406030204" pitchFamily="18" charset="0"/>
                                      </a:rPr>
                                      <m:t>1</m:t>
                                    </m:r>
                                  </m:sub>
                                </m:sSub>
                                <m:d>
                                  <m:dPr>
                                    <m:ctrlPr>
                                      <a:rPr lang="en-US" altLang="ja-JP" sz="1800" i="1">
                                        <a:solidFill>
                                          <a:schemeClr val="bg1"/>
                                        </a:solidFill>
                                        <a:latin typeface="Cambria Math" panose="02040503050406030204" pitchFamily="18" charset="0"/>
                                        <a:ea typeface="Cambria Math" panose="02040503050406030204" pitchFamily="18" charset="0"/>
                                      </a:rPr>
                                    </m:ctrlPr>
                                  </m:dPr>
                                  <m:e>
                                    <m:r>
                                      <a:rPr lang="en-US" altLang="ja-JP" sz="1800" i="1" smtClean="0">
                                        <a:solidFill>
                                          <a:schemeClr val="bg1"/>
                                        </a:solidFill>
                                        <a:latin typeface="Cambria Math" panose="02040503050406030204" pitchFamily="18" charset="0"/>
                                        <a:ea typeface="Cambria Math" panose="02040503050406030204" pitchFamily="18" charset="0"/>
                                      </a:rPr>
                                      <m:t>𝑉</m:t>
                                    </m:r>
                                  </m:e>
                                </m:d>
                              </m:oMath>
                            </m:oMathPara>
                          </a14:m>
                          <a:endParaRPr lang="en-US" altLang="ja-JP" sz="1800" i="1" dirty="0">
                            <a:solidFill>
                              <a:schemeClr val="bg1"/>
                            </a:solidFill>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solidFill>
                          <a:schemeClr val="accent1"/>
                        </a:solidFill>
                      </a:tcPr>
                    </a:tc>
                    <a:tc>
                      <a:txBody>
                        <a:bodyPr/>
                        <a:lstStyle/>
                        <a:p>
                          <a:pPr algn="ct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ea typeface="Cambria Math" panose="02040503050406030204" pitchFamily="18" charset="0"/>
                                      </a:rPr>
                                      <m:t>1</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i="1">
                                            <a:latin typeface="Cambria Math" panose="02040503050406030204" pitchFamily="18" charset="0"/>
                                            <a:ea typeface="Cambria Math" panose="02040503050406030204" pitchFamily="18" charset="0"/>
                                          </a:rPr>
                                          <m:t>1</m:t>
                                        </m:r>
                                      </m:sub>
                                    </m:sSub>
                                  </m:e>
                                </m:d>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1</m:t>
                                    </m:r>
                                  </m:sub>
                                </m:sSub>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ea typeface="Cambria Math" panose="02040503050406030204" pitchFamily="18" charset="0"/>
                                      </a:rPr>
                                      <m:t>1</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b="0" i="1" smtClean="0">
                                            <a:latin typeface="Cambria Math" panose="02040503050406030204" pitchFamily="18" charset="0"/>
                                            <a:ea typeface="Cambria Math" panose="02040503050406030204" pitchFamily="18" charset="0"/>
                                          </a:rPr>
                                          <m:t>2</m:t>
                                        </m:r>
                                      </m:sub>
                                    </m:sSub>
                                  </m:e>
                                </m:d>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1</m:t>
                                    </m:r>
                                  </m:sub>
                                </m:sSub>
                              </m:oMath>
                            </m:oMathPara>
                          </a14:m>
                          <a:endParaRPr lang="en-US" altLang="ja-JP" sz="1800" i="1"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154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ja-JP" sz="1800" i="1" smtClean="0">
                                        <a:solidFill>
                                          <a:schemeClr val="bg1"/>
                                        </a:solidFill>
                                        <a:latin typeface="Cambria Math" panose="02040503050406030204" pitchFamily="18" charset="0"/>
                                        <a:ea typeface="Cambria Math" panose="02040503050406030204" pitchFamily="18" charset="0"/>
                                      </a:rPr>
                                    </m:ctrlPr>
                                  </m:sSubPr>
                                  <m:e>
                                    <m:r>
                                      <a:rPr lang="ja-JP" altLang="en-US" sz="1800" i="1">
                                        <a:solidFill>
                                          <a:schemeClr val="bg1"/>
                                        </a:solidFill>
                                        <a:latin typeface="Cambria Math" panose="02040503050406030204" pitchFamily="18" charset="0"/>
                                        <a:ea typeface="Cambria Math" panose="02040503050406030204" pitchFamily="18" charset="0"/>
                                      </a:rPr>
                                      <m:t>𝜑</m:t>
                                    </m:r>
                                  </m:e>
                                  <m:sub>
                                    <m:r>
                                      <a:rPr lang="en-US" altLang="ja-JP" sz="1800" b="0" i="1" smtClean="0">
                                        <a:solidFill>
                                          <a:schemeClr val="bg1"/>
                                        </a:solidFill>
                                        <a:latin typeface="Cambria Math" panose="02040503050406030204" pitchFamily="18" charset="0"/>
                                        <a:ea typeface="Cambria Math" panose="02040503050406030204" pitchFamily="18" charset="0"/>
                                      </a:rPr>
                                      <m:t>2</m:t>
                                    </m:r>
                                  </m:sub>
                                </m:sSub>
                                <m:d>
                                  <m:dPr>
                                    <m:ctrlPr>
                                      <a:rPr lang="en-US" altLang="ja-JP" sz="1800" i="1">
                                        <a:solidFill>
                                          <a:schemeClr val="bg1"/>
                                        </a:solidFill>
                                        <a:latin typeface="Cambria Math" panose="02040503050406030204" pitchFamily="18" charset="0"/>
                                        <a:ea typeface="Cambria Math" panose="02040503050406030204" pitchFamily="18" charset="0"/>
                                      </a:rPr>
                                    </m:ctrlPr>
                                  </m:dPr>
                                  <m:e>
                                    <m:r>
                                      <a:rPr lang="en-US" altLang="ja-JP" sz="1800" i="1" smtClean="0">
                                        <a:solidFill>
                                          <a:schemeClr val="bg1"/>
                                        </a:solidFill>
                                        <a:latin typeface="Cambria Math" panose="02040503050406030204" pitchFamily="18" charset="0"/>
                                        <a:ea typeface="Cambria Math" panose="02040503050406030204" pitchFamily="18" charset="0"/>
                                      </a:rPr>
                                      <m:t>𝑉</m:t>
                                    </m:r>
                                  </m:e>
                                </m:d>
                              </m:oMath>
                            </m:oMathPara>
                          </a14:m>
                          <a:endParaRPr kumimoji="1" lang="ja-JP" altLang="en-US"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tc>
                      <a:txBody>
                        <a:bodyPr/>
                        <a:lstStyle/>
                        <a:p>
                          <a:pPr algn="ct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b="0" i="1" smtClean="0">
                                        <a:latin typeface="Cambria Math" panose="02040503050406030204" pitchFamily="18" charset="0"/>
                                        <a:ea typeface="Cambria Math" panose="02040503050406030204" pitchFamily="18" charset="0"/>
                                      </a:rPr>
                                      <m:t>2</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b="0" i="1" smtClean="0">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2</m:t>
                                    </m:r>
                                  </m:sub>
                                </m:sSub>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b="0" i="1" smtClean="0">
                                        <a:latin typeface="Cambria Math" panose="02040503050406030204" pitchFamily="18" charset="0"/>
                                        <a:ea typeface="Cambria Math" panose="02040503050406030204" pitchFamily="18" charset="0"/>
                                      </a:rPr>
                                      <m:t>2</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b="0" i="1" smtClean="0">
                                            <a:latin typeface="Cambria Math" panose="02040503050406030204" pitchFamily="18" charset="0"/>
                                            <a:ea typeface="Cambria Math" panose="02040503050406030204" pitchFamily="18" charset="0"/>
                                          </a:rPr>
                                          <m:t>2</m:t>
                                        </m:r>
                                      </m:sub>
                                    </m:sSub>
                                  </m:e>
                                </m:d>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b="0" i="1" smtClean="0">
                                        <a:latin typeface="Cambria Math" panose="02040503050406030204" pitchFamily="18" charset="0"/>
                                        <a:ea typeface="Cambria Math" panose="02040503050406030204" pitchFamily="18" charset="0"/>
                                      </a:rPr>
                                      <m:t>3</m:t>
                                    </m:r>
                                  </m:sub>
                                </m:sSub>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2121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ja-JP" sz="1800" i="1" smtClean="0">
                                        <a:solidFill>
                                          <a:schemeClr val="bg1"/>
                                        </a:solidFill>
                                        <a:latin typeface="Cambria Math" panose="02040503050406030204" pitchFamily="18" charset="0"/>
                                        <a:ea typeface="Cambria Math" panose="02040503050406030204" pitchFamily="18" charset="0"/>
                                      </a:rPr>
                                    </m:ctrlPr>
                                  </m:sSubPr>
                                  <m:e>
                                    <m:r>
                                      <a:rPr lang="ja-JP" altLang="en-US" sz="1800" i="1">
                                        <a:solidFill>
                                          <a:schemeClr val="bg1"/>
                                        </a:solidFill>
                                        <a:latin typeface="Cambria Math" panose="02040503050406030204" pitchFamily="18" charset="0"/>
                                        <a:ea typeface="Cambria Math" panose="02040503050406030204" pitchFamily="18" charset="0"/>
                                      </a:rPr>
                                      <m:t>𝜑</m:t>
                                    </m:r>
                                  </m:e>
                                  <m:sub>
                                    <m:r>
                                      <a:rPr lang="en-US" altLang="ja-JP" sz="1800" b="0" i="1" smtClean="0">
                                        <a:solidFill>
                                          <a:schemeClr val="bg1"/>
                                        </a:solidFill>
                                        <a:latin typeface="Cambria Math" panose="02040503050406030204" pitchFamily="18" charset="0"/>
                                        <a:ea typeface="Cambria Math" panose="02040503050406030204" pitchFamily="18" charset="0"/>
                                      </a:rPr>
                                      <m:t>3</m:t>
                                    </m:r>
                                  </m:sub>
                                </m:sSub>
                                <m:d>
                                  <m:dPr>
                                    <m:ctrlPr>
                                      <a:rPr lang="en-US" altLang="ja-JP" sz="1800" i="1">
                                        <a:solidFill>
                                          <a:schemeClr val="bg1"/>
                                        </a:solidFill>
                                        <a:latin typeface="Cambria Math" panose="02040503050406030204" pitchFamily="18" charset="0"/>
                                        <a:ea typeface="Cambria Math" panose="02040503050406030204" pitchFamily="18" charset="0"/>
                                      </a:rPr>
                                    </m:ctrlPr>
                                  </m:dPr>
                                  <m:e>
                                    <m:r>
                                      <a:rPr lang="en-US" altLang="ja-JP" sz="1800" i="1" smtClean="0">
                                        <a:solidFill>
                                          <a:schemeClr val="bg1"/>
                                        </a:solidFill>
                                        <a:latin typeface="Cambria Math" panose="02040503050406030204" pitchFamily="18" charset="0"/>
                                        <a:ea typeface="Cambria Math" panose="02040503050406030204" pitchFamily="18" charset="0"/>
                                      </a:rPr>
                                      <m:t>𝑉</m:t>
                                    </m:r>
                                  </m:e>
                                </m:d>
                              </m:oMath>
                            </m:oMathPara>
                          </a14:m>
                          <a:endParaRPr kumimoji="1" lang="ja-JP" altLang="en-US"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b="0" i="1" smtClean="0">
                                        <a:latin typeface="Cambria Math" panose="02040503050406030204" pitchFamily="18" charset="0"/>
                                        <a:ea typeface="Cambria Math" panose="02040503050406030204" pitchFamily="18" charset="0"/>
                                      </a:rPr>
                                      <m:t>3</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i="1">
                                        <a:latin typeface="Cambria Math" panose="02040503050406030204" pitchFamily="18" charset="0"/>
                                        <a:ea typeface="Cambria Math" panose="02040503050406030204" pitchFamily="18" charset="0"/>
                                      </a:rPr>
                                      <m:t>3</m:t>
                                    </m:r>
                                  </m:sub>
                                </m:sSub>
                              </m:oMath>
                            </m:oMathPara>
                          </a14:m>
                          <a:endParaRPr lang="en-US" altLang="ja-JP" sz="1800" dirty="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
                              </m:oMathParaPr>
                              <m:oMath xmlns:m="http://schemas.openxmlformats.org/officeDocument/2006/math">
                                <m:sSub>
                                  <m:sSubPr>
                                    <m:ctrlPr>
                                      <a:rPr lang="en-US" altLang="ja-JP" sz="1800" i="1" smtClean="0">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𝜑</m:t>
                                    </m:r>
                                  </m:e>
                                  <m:sub>
                                    <m:r>
                                      <a:rPr lang="en-US" altLang="ja-JP" sz="1800" b="0" i="1" smtClean="0">
                                        <a:latin typeface="Cambria Math" panose="02040503050406030204" pitchFamily="18" charset="0"/>
                                        <a:ea typeface="Cambria Math" panose="02040503050406030204" pitchFamily="18" charset="0"/>
                                      </a:rPr>
                                      <m:t>3</m:t>
                                    </m:r>
                                  </m:sub>
                                </m:sSub>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b="0" i="1" smtClean="0">
                                            <a:latin typeface="Cambria Math" panose="02040503050406030204" pitchFamily="18" charset="0"/>
                                            <a:ea typeface="Cambria Math" panose="02040503050406030204" pitchFamily="18" charset="0"/>
                                          </a:rPr>
                                          <m:t>2</m:t>
                                        </m:r>
                                      </m:sub>
                                    </m:sSub>
                                  </m:e>
                                </m:d>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ja-JP" altLang="en-US" sz="1800" i="1">
                                        <a:latin typeface="Cambria Math" panose="02040503050406030204" pitchFamily="18" charset="0"/>
                                        <a:ea typeface="Cambria Math" panose="02040503050406030204" pitchFamily="18" charset="0"/>
                                      </a:rPr>
                                      <m:t>𝛼</m:t>
                                    </m:r>
                                  </m:e>
                                  <m:sub>
                                    <m:r>
                                      <a:rPr lang="en-US" altLang="ja-JP" sz="1800" b="0" i="1" smtClean="0">
                                        <a:latin typeface="Cambria Math" panose="02040503050406030204" pitchFamily="18" charset="0"/>
                                        <a:ea typeface="Cambria Math" panose="02040503050406030204" pitchFamily="18" charset="0"/>
                                      </a:rPr>
                                      <m:t>2</m:t>
                                    </m:r>
                                  </m:sub>
                                </m:sSub>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5057051"/>
                      </a:ext>
                    </a:extLst>
                  </a:tr>
                </a:tbl>
              </a:graphicData>
            </a:graphic>
          </p:graphicFrame>
        </mc:Choice>
        <mc:Fallback xmlns="">
          <p:graphicFrame>
            <p:nvGraphicFramePr>
              <p:cNvPr id="3" name="表 2">
                <a:extLst>
                  <a:ext uri="{FF2B5EF4-FFF2-40B4-BE49-F238E27FC236}">
                    <a16:creationId xmlns:a16="http://schemas.microsoft.com/office/drawing/2014/main" id="{0974D5C8-513D-4C1F-A5AA-DEB0C1CB633D}"/>
                  </a:ext>
                </a:extLst>
              </p:cNvPr>
              <p:cNvGraphicFramePr>
                <a:graphicFrameLocks noGrp="1"/>
              </p:cNvGraphicFramePr>
              <p:nvPr>
                <p:extLst>
                  <p:ext uri="{D42A27DB-BD31-4B8C-83A1-F6EECF244321}">
                    <p14:modId xmlns:p14="http://schemas.microsoft.com/office/powerpoint/2010/main" val="1323180697"/>
                  </p:ext>
                </p:extLst>
              </p:nvPr>
            </p:nvGraphicFramePr>
            <p:xfrm>
              <a:off x="1839113" y="4658905"/>
              <a:ext cx="5465773" cy="1483360"/>
            </p:xfrm>
            <a:graphic>
              <a:graphicData uri="http://schemas.openxmlformats.org/drawingml/2006/table">
                <a:tbl>
                  <a:tblPr firstRow="1" bandRow="1">
                    <a:tableStyleId>{5C22544A-7EE6-4342-B048-85BDC9FD1C3A}</a:tableStyleId>
                  </a:tblPr>
                  <a:tblGrid>
                    <a:gridCol w="1438888">
                      <a:extLst>
                        <a:ext uri="{9D8B030D-6E8A-4147-A177-3AD203B41FA5}">
                          <a16:colId xmlns:a16="http://schemas.microsoft.com/office/drawing/2014/main" val="1212235503"/>
                        </a:ext>
                      </a:extLst>
                    </a:gridCol>
                    <a:gridCol w="1921792">
                      <a:extLst>
                        <a:ext uri="{9D8B030D-6E8A-4147-A177-3AD203B41FA5}">
                          <a16:colId xmlns:a16="http://schemas.microsoft.com/office/drawing/2014/main" val="4048063414"/>
                        </a:ext>
                      </a:extLst>
                    </a:gridCol>
                    <a:gridCol w="2105093">
                      <a:extLst>
                        <a:ext uri="{9D8B030D-6E8A-4147-A177-3AD203B41FA5}">
                          <a16:colId xmlns:a16="http://schemas.microsoft.com/office/drawing/2014/main" val="3903812157"/>
                        </a:ext>
                      </a:extLst>
                    </a:gridCol>
                  </a:tblGrid>
                  <a:tr h="370840">
                    <a:tc>
                      <a:txBody>
                        <a:bodyPr/>
                        <a:lstStyle/>
                        <a:p>
                          <a:endParaRPr kumimoji="1" lang="ja-JP" altLang="en-US" dirty="0"/>
                        </a:p>
                      </a:txBody>
                      <a:tcPr>
                        <a:lnTlToBr w="12700" cap="flat" cmpd="sng" algn="ctr">
                          <a:solidFill>
                            <a:schemeClr val="bg1"/>
                          </a:solidFill>
                          <a:prstDash val="solid"/>
                          <a:round/>
                          <a:headEnd type="none" w="med" len="med"/>
                          <a:tailEnd type="none" w="med" len="med"/>
                        </a:lnTlToBr>
                      </a:tcPr>
                    </a:tc>
                    <a:tc>
                      <a:txBody>
                        <a:bodyPr/>
                        <a:lstStyle/>
                        <a:p>
                          <a:endParaRPr lang="ja-JP"/>
                        </a:p>
                      </a:txBody>
                      <a:tcPr>
                        <a:lnB w="12700" cap="flat" cmpd="sng" algn="ctr">
                          <a:solidFill>
                            <a:schemeClr val="tx1"/>
                          </a:solidFill>
                          <a:prstDash val="solid"/>
                          <a:round/>
                          <a:headEnd type="none" w="med" len="med"/>
                          <a:tailEnd type="none" w="med" len="med"/>
                        </a:lnB>
                        <a:blipFill>
                          <a:blip r:embed="rId10"/>
                          <a:stretch>
                            <a:fillRect l="-75000" t="-1639" r="-110127" b="-306557"/>
                          </a:stretch>
                        </a:blipFill>
                      </a:tcPr>
                    </a:tc>
                    <a:tc>
                      <a:txBody>
                        <a:bodyPr/>
                        <a:lstStyle/>
                        <a:p>
                          <a:endParaRPr lang="ja-JP"/>
                        </a:p>
                      </a:txBody>
                      <a:tcPr>
                        <a:lnB w="12700" cap="flat" cmpd="sng" algn="ctr">
                          <a:solidFill>
                            <a:schemeClr val="tx1"/>
                          </a:solidFill>
                          <a:prstDash val="solid"/>
                          <a:round/>
                          <a:headEnd type="none" w="med" len="med"/>
                          <a:tailEnd type="none" w="med" len="med"/>
                        </a:lnB>
                        <a:blipFill>
                          <a:blip r:embed="rId10"/>
                          <a:stretch>
                            <a:fillRect l="-159827" t="-1639" r="-578" b="-306557"/>
                          </a:stretch>
                        </a:blipFill>
                      </a:tcPr>
                    </a:tc>
                    <a:extLst>
                      <a:ext uri="{0D108BD9-81ED-4DB2-BD59-A6C34878D82A}">
                        <a16:rowId xmlns:a16="http://schemas.microsoft.com/office/drawing/2014/main" val="2120637856"/>
                      </a:ext>
                    </a:extLst>
                  </a:tr>
                  <a:tr h="370840">
                    <a:tc>
                      <a:txBody>
                        <a:bodyPr/>
                        <a:lstStyle/>
                        <a:p>
                          <a:endParaRPr lang="ja-JP"/>
                        </a:p>
                      </a:txBody>
                      <a:tcPr>
                        <a:lnR w="12700" cap="flat" cmpd="sng" algn="ctr">
                          <a:solidFill>
                            <a:schemeClr val="tx1"/>
                          </a:solidFill>
                          <a:prstDash val="solid"/>
                          <a:round/>
                          <a:headEnd type="none" w="med" len="med"/>
                          <a:tailEnd type="none" w="med" len="med"/>
                        </a:lnR>
                        <a:blipFill>
                          <a:blip r:embed="rId10"/>
                          <a:stretch>
                            <a:fillRect l="-424" t="-101639" r="-281356" b="-20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75000" t="-101639" r="-110127" b="-20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59827" t="-101639" r="-578" b="-206557"/>
                          </a:stretch>
                        </a:blipFill>
                      </a:tcPr>
                    </a:tc>
                    <a:extLst>
                      <a:ext uri="{0D108BD9-81ED-4DB2-BD59-A6C34878D82A}">
                        <a16:rowId xmlns:a16="http://schemas.microsoft.com/office/drawing/2014/main" val="2432154012"/>
                      </a:ext>
                    </a:extLst>
                  </a:tr>
                  <a:tr h="370840">
                    <a:tc>
                      <a:txBody>
                        <a:bodyPr/>
                        <a:lstStyle/>
                        <a:p>
                          <a:endParaRPr lang="ja-JP"/>
                        </a:p>
                      </a:txBody>
                      <a:tcPr>
                        <a:lnR w="12700" cap="flat" cmpd="sng" algn="ctr">
                          <a:solidFill>
                            <a:schemeClr val="tx1"/>
                          </a:solidFill>
                          <a:prstDash val="solid"/>
                          <a:round/>
                          <a:headEnd type="none" w="med" len="med"/>
                          <a:tailEnd type="none" w="med" len="med"/>
                        </a:lnR>
                        <a:blipFill>
                          <a:blip r:embed="rId10"/>
                          <a:stretch>
                            <a:fillRect l="-424" t="-201639" r="-281356" b="-10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75000" t="-201639" r="-110127" b="-10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59827" t="-201639" r="-578" b="-106557"/>
                          </a:stretch>
                        </a:blipFill>
                      </a:tcPr>
                    </a:tc>
                    <a:extLst>
                      <a:ext uri="{0D108BD9-81ED-4DB2-BD59-A6C34878D82A}">
                        <a16:rowId xmlns:a16="http://schemas.microsoft.com/office/drawing/2014/main" val="1521221214"/>
                      </a:ext>
                    </a:extLst>
                  </a:tr>
                  <a:tr h="370840">
                    <a:tc>
                      <a:txBody>
                        <a:bodyPr/>
                        <a:lstStyle/>
                        <a:p>
                          <a:endParaRPr lang="ja-JP"/>
                        </a:p>
                      </a:txBody>
                      <a:tcPr>
                        <a:lnR w="12700" cap="flat" cmpd="sng" algn="ctr">
                          <a:solidFill>
                            <a:schemeClr val="tx1"/>
                          </a:solidFill>
                          <a:prstDash val="solid"/>
                          <a:round/>
                          <a:headEnd type="none" w="med" len="med"/>
                          <a:tailEnd type="none" w="med" len="med"/>
                        </a:lnR>
                        <a:blipFill>
                          <a:blip r:embed="rId10"/>
                          <a:stretch>
                            <a:fillRect l="-424" t="-301639" r="-281356" b="-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75000" t="-301639" r="-110127" b="-655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59827" t="-301639" r="-578" b="-6557"/>
                          </a:stretch>
                        </a:blipFill>
                      </a:tcPr>
                    </a:tc>
                    <a:extLst>
                      <a:ext uri="{0D108BD9-81ED-4DB2-BD59-A6C34878D82A}">
                        <a16:rowId xmlns:a16="http://schemas.microsoft.com/office/drawing/2014/main" val="1315057051"/>
                      </a:ext>
                    </a:extLst>
                  </a:tr>
                </a:tbl>
              </a:graphicData>
            </a:graphic>
          </p:graphicFrame>
        </mc:Fallback>
      </mc:AlternateContent>
    </p:spTree>
    <p:extLst>
      <p:ext uri="{BB962C8B-B14F-4D97-AF65-F5344CB8AC3E}">
        <p14:creationId xmlns:p14="http://schemas.microsoft.com/office/powerpoint/2010/main" val="151754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en-US" altLang="ja-JP" dirty="0"/>
              <a:t>Galois</a:t>
            </a:r>
            <a:r>
              <a:rPr lang="ja-JP" altLang="en-US" dirty="0"/>
              <a:t>群の作り方の例（３）</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47</a:t>
            </a:fld>
            <a:endParaRPr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0" y="881552"/>
                <a:ext cx="8769056" cy="1477328"/>
              </a:xfrm>
              <a:prstGeom prst="rect">
                <a:avLst/>
              </a:prstGeom>
              <a:noFill/>
            </p:spPr>
            <p:txBody>
              <a:bodyPr wrap="square" lIns="0" tIns="0" rIns="0" bIns="0" rtlCol="0">
                <a:spAutoFit/>
              </a:bodyPr>
              <a:lstStyle/>
              <a:p>
                <a:r>
                  <a:rPr lang="ja-JP" altLang="en-US" sz="2400" dirty="0"/>
                  <a:t>次に、</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の根を表す有理関数</a:t>
                </a:r>
                <a14:m>
                  <m:oMath xmlns:m="http://schemas.openxmlformats.org/officeDocument/2006/math">
                    <m:r>
                      <a:rPr lang="ja-JP" altLang="en-US" sz="2400" i="1">
                        <a:latin typeface="Cambria Math" panose="02040503050406030204" pitchFamily="18" charset="0"/>
                        <a:ea typeface="Cambria Math" panose="02040503050406030204" pitchFamily="18" charset="0"/>
                      </a:rPr>
                      <m:t>𝜑</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𝑉</m:t>
                        </m:r>
                      </m:e>
                    </m:d>
                  </m:oMath>
                </a14:m>
                <a:r>
                  <a:rPr lang="ja-JP" altLang="en-US" sz="2400" dirty="0"/>
                  <a:t>に、最小多項式</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r>
                          <a:rPr lang="en-US" altLang="ja-JP" sz="2400" i="1">
                            <a:latin typeface="Cambria Math" panose="02040503050406030204" pitchFamily="18" charset="0"/>
                            <a:ea typeface="Cambria Math" panose="02040503050406030204" pitchFamily="18" charset="0"/>
                          </a:rPr>
                          <m:t>𝑉</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の根</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i="1">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𝑉</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を代入する。</a:t>
                </a:r>
                <a:endParaRPr lang="en-US" altLang="ja-JP" sz="2400" dirty="0"/>
              </a:p>
              <a:p>
                <a:r>
                  <a:rPr lang="ja-JP" altLang="en-US" sz="2400" dirty="0"/>
                  <a:t>つまり、最小多項式</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𝑓</m:t>
                        </m:r>
                      </m:e>
                      <m:sub>
                        <m:r>
                          <a:rPr lang="en-US" altLang="ja-JP" sz="2400" i="1">
                            <a:latin typeface="Cambria Math" panose="02040503050406030204" pitchFamily="18" charset="0"/>
                            <a:ea typeface="Cambria Math" panose="02040503050406030204" pitchFamily="18" charset="0"/>
                          </a:rPr>
                          <m:t>𝑉</m:t>
                        </m:r>
                      </m:sub>
                    </m:sSub>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の根を用いて、</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oMath>
                </a14:m>
                <a:r>
                  <a:rPr lang="ja-JP" altLang="en-US" sz="2400" dirty="0"/>
                  <a:t>の根を表すと、根の順列（置換群の元）となる。</a:t>
                </a:r>
                <a:endParaRPr lang="en-US" altLang="ja-JP" sz="2400" dirty="0"/>
              </a:p>
            </p:txBody>
          </p:sp>
        </mc:Choice>
        <mc:Fallback xmlns="">
          <p:sp>
            <p:nvSpPr>
              <p:cNvPr id="80" name="テキスト ボックス 79">
                <a:extLst>
                  <a:ext uri="{FF2B5EF4-FFF2-40B4-BE49-F238E27FC236}">
                    <a16:creationId xmlns:a16="http://schemas.microsoft.com/office/drawing/2014/main" id="{B20EED12-4291-4604-B412-B471E52BE156}"/>
                  </a:ext>
                </a:extLst>
              </p:cNvPr>
              <p:cNvSpPr txBox="1">
                <a:spLocks noRot="1" noChangeAspect="1" noMove="1" noResize="1" noEditPoints="1" noAdjustHandles="1" noChangeArrowheads="1" noChangeShapeType="1" noTextEdit="1"/>
              </p:cNvSpPr>
              <p:nvPr/>
            </p:nvSpPr>
            <p:spPr>
              <a:xfrm>
                <a:off x="223640" y="881552"/>
                <a:ext cx="8769056" cy="1477328"/>
              </a:xfrm>
              <a:prstGeom prst="rect">
                <a:avLst/>
              </a:prstGeom>
              <a:blipFill>
                <a:blip r:embed="rId3"/>
                <a:stretch>
                  <a:fillRect l="-2156" t="-7025" r="-1599" b="-111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C16D20-CD2C-4E8B-8D88-C00DB761DEFC}"/>
                  </a:ext>
                </a:extLst>
              </p:cNvPr>
              <p:cNvSpPr txBox="1"/>
              <p:nvPr/>
            </p:nvSpPr>
            <p:spPr>
              <a:xfrm>
                <a:off x="2270649" y="4609457"/>
                <a:ext cx="35852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𝐺</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1,2,3</m:t>
                          </m:r>
                        </m:e>
                      </m:d>
                      <m:r>
                        <a:rPr lang="en-US" altLang="ja-JP" sz="2400" b="0" i="1" smtClean="0">
                          <a:latin typeface="Cambria Math" panose="02040503050406030204" pitchFamily="18" charset="0"/>
                          <a:ea typeface="Cambria Math" panose="02040503050406030204" pitchFamily="18" charset="0"/>
                        </a:rPr>
                        <m:t>,[1,3,2]}</m:t>
                      </m:r>
                    </m:oMath>
                  </m:oMathPara>
                </a14:m>
                <a:endParaRPr lang="en-US" altLang="ja-JP" sz="2400" dirty="0"/>
              </a:p>
            </p:txBody>
          </p:sp>
        </mc:Choice>
        <mc:Fallback xmlns="">
          <p:sp>
            <p:nvSpPr>
              <p:cNvPr id="12" name="テキスト ボックス 11">
                <a:extLst>
                  <a:ext uri="{FF2B5EF4-FFF2-40B4-BE49-F238E27FC236}">
                    <a16:creationId xmlns:a16="http://schemas.microsoft.com/office/drawing/2014/main" id="{81C16D20-CD2C-4E8B-8D88-C00DB761DEFC}"/>
                  </a:ext>
                </a:extLst>
              </p:cNvPr>
              <p:cNvSpPr txBox="1">
                <a:spLocks noRot="1" noChangeAspect="1" noMove="1" noResize="1" noEditPoints="1" noAdjustHandles="1" noChangeArrowheads="1" noChangeShapeType="1" noTextEdit="1"/>
              </p:cNvSpPr>
              <p:nvPr/>
            </p:nvSpPr>
            <p:spPr>
              <a:xfrm>
                <a:off x="2270649" y="4609457"/>
                <a:ext cx="3585239" cy="369332"/>
              </a:xfrm>
              <a:prstGeom prst="rect">
                <a:avLst/>
              </a:prstGeom>
              <a:blipFill>
                <a:blip r:embed="rId4"/>
                <a:stretch>
                  <a:fillRect b="-377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F3ACE9A-77DC-4748-97E7-0AFD4F2E16A1}"/>
                  </a:ext>
                </a:extLst>
              </p:cNvPr>
              <p:cNvSpPr txBox="1"/>
              <p:nvPr/>
            </p:nvSpPr>
            <p:spPr>
              <a:xfrm>
                <a:off x="223640" y="3733918"/>
                <a:ext cx="8769056" cy="738664"/>
              </a:xfrm>
              <a:prstGeom prst="rect">
                <a:avLst/>
              </a:prstGeom>
              <a:noFill/>
            </p:spPr>
            <p:txBody>
              <a:bodyPr wrap="square" lIns="0" tIns="0" rIns="0" bIns="0" rtlCol="0">
                <a:spAutoFit/>
              </a:bodyPr>
              <a:lstStyle/>
              <a:p>
                <a:r>
                  <a:rPr lang="ja-JP" altLang="en-US" sz="2400" dirty="0"/>
                  <a:t>この根の順列のセットが</a:t>
                </a:r>
                <a:r>
                  <a:rPr lang="en-US" altLang="ja-JP" sz="2400" dirty="0"/>
                  <a:t>Galois</a:t>
                </a:r>
                <a:r>
                  <a:rPr lang="ja-JP" altLang="en-US" sz="2400" dirty="0"/>
                  <a:t>群だから、</a:t>
                </a:r>
                <a:endParaRPr lang="en-US" altLang="ja-JP" sz="2400" dirty="0"/>
              </a:p>
              <a:p>
                <a:r>
                  <a:rPr lang="ja-JP" altLang="en-US" sz="2400" dirty="0"/>
                  <a:t>下記の置換群が、</a:t>
                </a:r>
                <a14:m>
                  <m:oMath xmlns:m="http://schemas.openxmlformats.org/officeDocument/2006/math">
                    <m:r>
                      <a:rPr lang="en-US" altLang="ja-JP" sz="2400" i="1">
                        <a:latin typeface="Cambria Math" panose="02040503050406030204" pitchFamily="18" charset="0"/>
                        <a:ea typeface="Cambria Math" panose="02040503050406030204" pitchFamily="18" charset="0"/>
                      </a:rPr>
                      <m:t>ℚ</m:t>
                    </m:r>
                  </m:oMath>
                </a14:m>
                <a:r>
                  <a:rPr lang="ja-JP" altLang="en-US" sz="2400" dirty="0"/>
                  <a:t>上の</a:t>
                </a:r>
                <a14:m>
                  <m:oMath xmlns:m="http://schemas.openxmlformats.org/officeDocument/2006/math">
                    <m:r>
                      <a:rPr lang="en-US" altLang="ja-JP" sz="2400" i="1">
                        <a:latin typeface="Cambria Math" panose="02040503050406030204" pitchFamily="18" charset="0"/>
                        <a:ea typeface="Cambria Math" panose="02040503050406030204" pitchFamily="18" charset="0"/>
                      </a:rPr>
                      <m:t>𝑓</m:t>
                    </m:r>
                    <m:d>
                      <m:dPr>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𝑥</m:t>
                        </m:r>
                      </m:e>
                    </m:d>
                    <m:r>
                      <a:rPr lang="en-US" altLang="ja-JP" sz="2400" b="0" i="1" smtClean="0">
                        <a:latin typeface="Cambria Math" panose="02040503050406030204" pitchFamily="18" charset="0"/>
                        <a:ea typeface="Cambria Math" panose="02040503050406030204" pitchFamily="18" charset="0"/>
                      </a:rPr>
                      <m:t>=0</m:t>
                    </m:r>
                  </m:oMath>
                </a14:m>
                <a:r>
                  <a:rPr lang="ja-JP" altLang="en-US" sz="2400" dirty="0"/>
                  <a:t>の</a:t>
                </a:r>
                <a:r>
                  <a:rPr lang="en-US" altLang="ja-JP" sz="2400" dirty="0"/>
                  <a:t>Galois</a:t>
                </a:r>
                <a:r>
                  <a:rPr lang="ja-JP" altLang="en-US" sz="2400" dirty="0"/>
                  <a:t>群</a:t>
                </a:r>
                <a14:m>
                  <m:oMath xmlns:m="http://schemas.openxmlformats.org/officeDocument/2006/math">
                    <m:r>
                      <a:rPr lang="en-US" altLang="ja-JP" sz="2400" b="0" i="1" smtClean="0">
                        <a:latin typeface="Cambria Math" panose="02040503050406030204" pitchFamily="18" charset="0"/>
                        <a:ea typeface="Cambria Math" panose="02040503050406030204" pitchFamily="18" charset="0"/>
                      </a:rPr>
                      <m:t>𝐺</m:t>
                    </m:r>
                  </m:oMath>
                </a14:m>
                <a:r>
                  <a:rPr lang="ja-JP" altLang="en-US" sz="2400" dirty="0"/>
                  <a:t>として得られる。</a:t>
                </a:r>
              </a:p>
            </p:txBody>
          </p:sp>
        </mc:Choice>
        <mc:Fallback xmlns="">
          <p:sp>
            <p:nvSpPr>
              <p:cNvPr id="17" name="テキスト ボックス 16">
                <a:extLst>
                  <a:ext uri="{FF2B5EF4-FFF2-40B4-BE49-F238E27FC236}">
                    <a16:creationId xmlns:a16="http://schemas.microsoft.com/office/drawing/2014/main" id="{8F3ACE9A-77DC-4748-97E7-0AFD4F2E16A1}"/>
                  </a:ext>
                </a:extLst>
              </p:cNvPr>
              <p:cNvSpPr txBox="1">
                <a:spLocks noRot="1" noChangeAspect="1" noMove="1" noResize="1" noEditPoints="1" noAdjustHandles="1" noChangeArrowheads="1" noChangeShapeType="1" noTextEdit="1"/>
              </p:cNvSpPr>
              <p:nvPr/>
            </p:nvSpPr>
            <p:spPr>
              <a:xfrm>
                <a:off x="223640" y="3733918"/>
                <a:ext cx="8769056" cy="738664"/>
              </a:xfrm>
              <a:prstGeom prst="rect">
                <a:avLst/>
              </a:prstGeom>
              <a:blipFill>
                <a:blip r:embed="rId5"/>
                <a:stretch>
                  <a:fillRect l="-2156" t="-14050" b="-24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AC5087C-BCD3-435B-A01D-CF1A71F8F4B5}"/>
                  </a:ext>
                </a:extLst>
              </p:cNvPr>
              <p:cNvSpPr txBox="1"/>
              <p:nvPr/>
            </p:nvSpPr>
            <p:spPr>
              <a:xfrm>
                <a:off x="562739" y="2835069"/>
                <a:ext cx="7920441" cy="347403"/>
              </a:xfrm>
              <a:prstGeom prst="rect">
                <a:avLst/>
              </a:prstGeom>
              <a:noFill/>
            </p:spPr>
            <p:txBody>
              <a:bodyPr wrap="square" lIns="0" tIns="0" rIns="0" bIns="0" rtlCol="0">
                <a:spAutoFit/>
              </a:bodyPr>
              <a:lstStyle/>
              <a:p>
                <a:pPr marL="342900" indent="-342900">
                  <a:buFont typeface="Wingdings" panose="05000000000000000000" pitchFamily="2" charset="2"/>
                  <a:buChar char="Ø"/>
                </a:pP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oMath>
                </a14:m>
                <a:r>
                  <a:rPr lang="ja-JP" altLang="en-US" sz="2000" dirty="0"/>
                  <a:t>を使うと、根の順列</a:t>
                </a:r>
                <a:r>
                  <a:rPr lang="ja-JP" altLang="en-US" sz="2000" dirty="0" err="1"/>
                  <a:t>は</a:t>
                </a:r>
                <a14:m>
                  <m:oMath xmlns:m="http://schemas.openxmlformats.org/officeDocument/2006/math">
                    <m:d>
                      <m:dPr>
                        <m:ctrlPr>
                          <a:rPr lang="en-US" altLang="ja-JP" sz="2000" b="0" i="1" smtClean="0">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1</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2</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3</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i="1">
                                    <a:latin typeface="Cambria Math" panose="02040503050406030204" pitchFamily="18" charset="0"/>
                                    <a:ea typeface="Cambria Math" panose="02040503050406030204" pitchFamily="18" charset="0"/>
                                  </a:rPr>
                                  <m:t>1</m:t>
                                </m:r>
                              </m:sub>
                            </m:sSub>
                          </m:e>
                        </m:d>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になる。</a:t>
                </a:r>
              </a:p>
            </p:txBody>
          </p:sp>
        </mc:Choice>
        <mc:Fallback xmlns="">
          <p:sp>
            <p:nvSpPr>
              <p:cNvPr id="15" name="テキスト ボックス 14">
                <a:extLst>
                  <a:ext uri="{FF2B5EF4-FFF2-40B4-BE49-F238E27FC236}">
                    <a16:creationId xmlns:a16="http://schemas.microsoft.com/office/drawing/2014/main" id="{3AC5087C-BCD3-435B-A01D-CF1A71F8F4B5}"/>
                  </a:ext>
                </a:extLst>
              </p:cNvPr>
              <p:cNvSpPr txBox="1">
                <a:spLocks noRot="1" noChangeAspect="1" noMove="1" noResize="1" noEditPoints="1" noAdjustHandles="1" noChangeArrowheads="1" noChangeShapeType="1" noTextEdit="1"/>
              </p:cNvSpPr>
              <p:nvPr/>
            </p:nvSpPr>
            <p:spPr>
              <a:xfrm>
                <a:off x="562739" y="2835069"/>
                <a:ext cx="7920441" cy="347403"/>
              </a:xfrm>
              <a:prstGeom prst="rect">
                <a:avLst/>
              </a:prstGeom>
              <a:blipFill>
                <a:blip r:embed="rId6"/>
                <a:stretch>
                  <a:fillRect l="-1846" t="-21053" b="-350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2057A32-FBDC-42BA-88D3-A18ABD465682}"/>
                  </a:ext>
                </a:extLst>
              </p:cNvPr>
              <p:cNvSpPr txBox="1"/>
              <p:nvPr/>
            </p:nvSpPr>
            <p:spPr>
              <a:xfrm>
                <a:off x="562739" y="3235560"/>
                <a:ext cx="7867813" cy="347403"/>
              </a:xfrm>
              <a:prstGeom prst="rect">
                <a:avLst/>
              </a:prstGeom>
              <a:noFill/>
            </p:spPr>
            <p:txBody>
              <a:bodyPr wrap="square" lIns="0" tIns="0" rIns="0" bIns="0" rtlCol="0">
                <a:spAutoFit/>
              </a:bodyPr>
              <a:lstStyle/>
              <a:p>
                <a:pPr marL="342900" indent="-342900">
                  <a:buFont typeface="Wingdings" panose="05000000000000000000" pitchFamily="2" charset="2"/>
                  <a:buChar char="Ø"/>
                </a:pP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oMath>
                </a14:m>
                <a:r>
                  <a:rPr lang="ja-JP" altLang="en-US" sz="2000" dirty="0"/>
                  <a:t>を使うと、根の順列</a:t>
                </a:r>
                <a:r>
                  <a:rPr lang="ja-JP" altLang="en-US" sz="2000" dirty="0" err="1"/>
                  <a:t>は</a:t>
                </a:r>
                <a14:m>
                  <m:oMath xmlns:m="http://schemas.openxmlformats.org/officeDocument/2006/math">
                    <m:d>
                      <m:dPr>
                        <m:ctrlPr>
                          <a:rPr lang="en-US" altLang="ja-JP" sz="2000" b="0" i="1" smtClean="0">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1</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2</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𝜑</m:t>
                            </m:r>
                          </m:e>
                          <m:sub>
                            <m:r>
                              <a:rPr lang="en-US" altLang="ja-JP" sz="2000" i="1">
                                <a:latin typeface="Cambria Math" panose="02040503050406030204" pitchFamily="18" charset="0"/>
                                <a:ea typeface="Cambria Math" panose="02040503050406030204" pitchFamily="18" charset="0"/>
                              </a:rPr>
                              <m:t>3</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2</m:t>
                                </m:r>
                              </m:sub>
                            </m:sSub>
                          </m:e>
                        </m:d>
                      </m:e>
                    </m:d>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になる。</a:t>
                </a:r>
              </a:p>
            </p:txBody>
          </p:sp>
        </mc:Choice>
        <mc:Fallback xmlns="">
          <p:sp>
            <p:nvSpPr>
              <p:cNvPr id="18" name="テキスト ボックス 17">
                <a:extLst>
                  <a:ext uri="{FF2B5EF4-FFF2-40B4-BE49-F238E27FC236}">
                    <a16:creationId xmlns:a16="http://schemas.microsoft.com/office/drawing/2014/main" id="{92057A32-FBDC-42BA-88D3-A18ABD465682}"/>
                  </a:ext>
                </a:extLst>
              </p:cNvPr>
              <p:cNvSpPr txBox="1">
                <a:spLocks noRot="1" noChangeAspect="1" noMove="1" noResize="1" noEditPoints="1" noAdjustHandles="1" noChangeArrowheads="1" noChangeShapeType="1" noTextEdit="1"/>
              </p:cNvSpPr>
              <p:nvPr/>
            </p:nvSpPr>
            <p:spPr>
              <a:xfrm>
                <a:off x="562739" y="3235560"/>
                <a:ext cx="7867813" cy="347403"/>
              </a:xfrm>
              <a:prstGeom prst="rect">
                <a:avLst/>
              </a:prstGeom>
              <a:blipFill>
                <a:blip r:embed="rId7"/>
                <a:stretch>
                  <a:fillRect l="-1859" t="-21053" b="-33333"/>
                </a:stretch>
              </a:blipFill>
            </p:spPr>
            <p:txBody>
              <a:bodyPr/>
              <a:lstStyle/>
              <a:p>
                <a:r>
                  <a:rPr lang="ja-JP" altLang="en-US">
                    <a:noFill/>
                  </a:rPr>
                  <a:t> </a:t>
                </a:r>
              </a:p>
            </p:txBody>
          </p:sp>
        </mc:Fallback>
      </mc:AlternateContent>
      <p:sp>
        <p:nvSpPr>
          <p:cNvPr id="19" name="吹き出し: 角を丸めた四角形 18">
            <a:extLst>
              <a:ext uri="{FF2B5EF4-FFF2-40B4-BE49-F238E27FC236}">
                <a16:creationId xmlns:a16="http://schemas.microsoft.com/office/drawing/2014/main" id="{B342BD8C-C2B0-4066-9D3C-2037E48C2CDD}"/>
              </a:ext>
            </a:extLst>
          </p:cNvPr>
          <p:cNvSpPr/>
          <p:nvPr/>
        </p:nvSpPr>
        <p:spPr>
          <a:xfrm>
            <a:off x="2695252" y="5233506"/>
            <a:ext cx="1303622" cy="319185"/>
          </a:xfrm>
          <a:prstGeom prst="wedgeRoundRectCallout">
            <a:avLst>
              <a:gd name="adj1" fmla="val 38693"/>
              <a:gd name="adj2" fmla="val -13107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単位元</a:t>
            </a:r>
          </a:p>
        </p:txBody>
      </p:sp>
      <mc:AlternateContent xmlns:mc="http://schemas.openxmlformats.org/markup-compatibility/2006" xmlns:a14="http://schemas.microsoft.com/office/drawing/2010/main">
        <mc:Choice Requires="a14">
          <p:sp>
            <p:nvSpPr>
              <p:cNvPr id="20" name="吹き出し: 角を丸めた四角形 19">
                <a:extLst>
                  <a:ext uri="{FF2B5EF4-FFF2-40B4-BE49-F238E27FC236}">
                    <a16:creationId xmlns:a16="http://schemas.microsoft.com/office/drawing/2014/main" id="{E8598815-4581-480B-B0BC-DDBCB9898428}"/>
                  </a:ext>
                </a:extLst>
              </p:cNvPr>
              <p:cNvSpPr/>
              <p:nvPr/>
            </p:nvSpPr>
            <p:spPr>
              <a:xfrm>
                <a:off x="4522960" y="5233505"/>
                <a:ext cx="2349590" cy="319185"/>
              </a:xfrm>
              <a:prstGeom prst="wedgeRoundRectCallout">
                <a:avLst>
                  <a:gd name="adj1" fmla="val -28927"/>
                  <a:gd name="adj2" fmla="val -1248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b="0" i="1" smtClean="0">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𝛼</m:t>
                        </m:r>
                      </m:e>
                      <m:sub>
                        <m:r>
                          <a:rPr lang="en-US" altLang="ja-JP" b="0" i="1" smtClean="0">
                            <a:latin typeface="Cambria Math" panose="02040503050406030204" pitchFamily="18" charset="0"/>
                            <a:ea typeface="Cambria Math" panose="02040503050406030204" pitchFamily="18" charset="0"/>
                          </a:rPr>
                          <m:t>3</m:t>
                        </m:r>
                      </m:sub>
                    </m:sSub>
                  </m:oMath>
                </a14:m>
                <a:r>
                  <a:rPr kumimoji="1" lang="ja-JP" altLang="en-US" dirty="0"/>
                  <a:t>を交換する置換</a:t>
                </a:r>
              </a:p>
            </p:txBody>
          </p:sp>
        </mc:Choice>
        <mc:Fallback xmlns="">
          <p:sp>
            <p:nvSpPr>
              <p:cNvPr id="20" name="吹き出し: 角を丸めた四角形 19">
                <a:extLst>
                  <a:ext uri="{FF2B5EF4-FFF2-40B4-BE49-F238E27FC236}">
                    <a16:creationId xmlns:a16="http://schemas.microsoft.com/office/drawing/2014/main" id="{E8598815-4581-480B-B0BC-DDBCB9898428}"/>
                  </a:ext>
                </a:extLst>
              </p:cNvPr>
              <p:cNvSpPr>
                <a:spLocks noRot="1" noChangeAspect="1" noMove="1" noResize="1" noEditPoints="1" noAdjustHandles="1" noChangeArrowheads="1" noChangeShapeType="1" noTextEdit="1"/>
              </p:cNvSpPr>
              <p:nvPr/>
            </p:nvSpPr>
            <p:spPr>
              <a:xfrm>
                <a:off x="4522960" y="5233505"/>
                <a:ext cx="2349590" cy="319185"/>
              </a:xfrm>
              <a:prstGeom prst="wedgeRoundRectCallout">
                <a:avLst>
                  <a:gd name="adj1" fmla="val -28927"/>
                  <a:gd name="adj2" fmla="val -124896"/>
                  <a:gd name="adj3" fmla="val 16667"/>
                </a:avLst>
              </a:prstGeom>
              <a:blipFill>
                <a:blip r:embed="rId8"/>
                <a:stretch>
                  <a:fillRect b="-21978"/>
                </a:stretch>
              </a:blipFill>
              <a:ln>
                <a:noFill/>
              </a:ln>
            </p:spPr>
            <p:txBody>
              <a:bodyPr/>
              <a:lstStyle/>
              <a:p>
                <a:r>
                  <a:rPr lang="ja-JP" altLang="en-US">
                    <a:noFill/>
                  </a:rPr>
                  <a:t> </a:t>
                </a:r>
              </a:p>
            </p:txBody>
          </p:sp>
        </mc:Fallback>
      </mc:AlternateContent>
      <p:sp>
        <p:nvSpPr>
          <p:cNvPr id="22" name="コンテンツ プレースホルダー 1">
            <a:extLst>
              <a:ext uri="{FF2B5EF4-FFF2-40B4-BE49-F238E27FC236}">
                <a16:creationId xmlns:a16="http://schemas.microsoft.com/office/drawing/2014/main" id="{38414C86-C916-4993-BB6B-0997A6BEB215}"/>
              </a:ext>
            </a:extLst>
          </p:cNvPr>
          <p:cNvSpPr txBox="1">
            <a:spLocks/>
          </p:cNvSpPr>
          <p:nvPr/>
        </p:nvSpPr>
        <p:spPr>
          <a:xfrm>
            <a:off x="849722" y="5673514"/>
            <a:ext cx="7444556" cy="517992"/>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係数ではなく、「根の置換」が方程式の構造を表している</a:t>
            </a:r>
          </a:p>
        </p:txBody>
      </p:sp>
      <p:sp>
        <p:nvSpPr>
          <p:cNvPr id="23" name="テキスト ボックス 22">
            <a:extLst>
              <a:ext uri="{FF2B5EF4-FFF2-40B4-BE49-F238E27FC236}">
                <a16:creationId xmlns:a16="http://schemas.microsoft.com/office/drawing/2014/main" id="{71D5F2B6-752F-4F93-9293-4EB80343EA9D}"/>
              </a:ext>
            </a:extLst>
          </p:cNvPr>
          <p:cNvSpPr txBox="1"/>
          <p:nvPr/>
        </p:nvSpPr>
        <p:spPr>
          <a:xfrm>
            <a:off x="187472" y="2384723"/>
            <a:ext cx="8769056" cy="369332"/>
          </a:xfrm>
          <a:prstGeom prst="rect">
            <a:avLst/>
          </a:prstGeom>
          <a:noFill/>
        </p:spPr>
        <p:txBody>
          <a:bodyPr wrap="square" lIns="0" tIns="0" rIns="0" bIns="0" rtlCol="0">
            <a:spAutoFit/>
          </a:bodyPr>
          <a:lstStyle/>
          <a:p>
            <a:r>
              <a:rPr lang="ja-JP" altLang="en-US" sz="2400" dirty="0"/>
              <a:t>これを利用すると、根の順列が</a:t>
            </a:r>
            <a:r>
              <a:rPr lang="en-US" altLang="ja-JP" sz="2400" dirty="0"/>
              <a:t>2</a:t>
            </a:r>
            <a:r>
              <a:rPr lang="ja-JP" altLang="en-US" sz="2400" dirty="0"/>
              <a:t>セット得られる。</a:t>
            </a:r>
            <a:endParaRPr lang="en-US" altLang="ja-JP" sz="2400" dirty="0"/>
          </a:p>
        </p:txBody>
      </p:sp>
      <p:sp>
        <p:nvSpPr>
          <p:cNvPr id="24" name="テキスト ボックス 23">
            <a:extLst>
              <a:ext uri="{FF2B5EF4-FFF2-40B4-BE49-F238E27FC236}">
                <a16:creationId xmlns:a16="http://schemas.microsoft.com/office/drawing/2014/main" id="{58ED81B0-FB42-41B7-993E-E15B6F00C7F3}"/>
              </a:ext>
            </a:extLst>
          </p:cNvPr>
          <p:cNvSpPr txBox="1"/>
          <p:nvPr/>
        </p:nvSpPr>
        <p:spPr>
          <a:xfrm>
            <a:off x="5459962" y="4609457"/>
            <a:ext cx="2352872" cy="369332"/>
          </a:xfrm>
          <a:prstGeom prst="rect">
            <a:avLst/>
          </a:prstGeom>
          <a:noFill/>
        </p:spPr>
        <p:txBody>
          <a:bodyPr wrap="square" lIns="0" tIns="0" rIns="0" bIns="0" rtlCol="0">
            <a:spAutoFit/>
          </a:bodyPr>
          <a:lstStyle/>
          <a:p>
            <a:r>
              <a:rPr lang="ja-JP" altLang="en-US" sz="2400" dirty="0"/>
              <a:t>（単位群でない）</a:t>
            </a:r>
            <a:endParaRPr lang="en-US" altLang="ja-JP" sz="2400" dirty="0"/>
          </a:p>
        </p:txBody>
      </p:sp>
      <p:sp>
        <p:nvSpPr>
          <p:cNvPr id="21" name="コンテンツ プレースホルダー 1">
            <a:extLst>
              <a:ext uri="{FF2B5EF4-FFF2-40B4-BE49-F238E27FC236}">
                <a16:creationId xmlns:a16="http://schemas.microsoft.com/office/drawing/2014/main" id="{BCBA844E-517C-41AA-9BEB-56A5D2769052}"/>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Tree>
    <p:extLst>
      <p:ext uri="{BB962C8B-B14F-4D97-AF65-F5344CB8AC3E}">
        <p14:creationId xmlns:p14="http://schemas.microsoft.com/office/powerpoint/2010/main" val="4272274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en-US" altLang="ja-JP" dirty="0"/>
              <a:t>Galois</a:t>
            </a:r>
            <a:r>
              <a:rPr lang="ja-JP" altLang="en-US" dirty="0"/>
              <a:t>群の作り方の例（４）</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48</a:t>
            </a:fld>
            <a:endParaRPr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20EED12-4291-4604-B412-B471E52BE156}"/>
                  </a:ext>
                </a:extLst>
              </p:cNvPr>
              <p:cNvSpPr txBox="1"/>
              <p:nvPr/>
            </p:nvSpPr>
            <p:spPr>
              <a:xfrm>
                <a:off x="223640" y="1046013"/>
                <a:ext cx="8769056" cy="738664"/>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𝐺</m:t>
                    </m:r>
                  </m:oMath>
                </a14:m>
                <a:r>
                  <a:rPr lang="ja-JP" altLang="en-US" sz="2400" dirty="0"/>
                  <a:t>の元</a:t>
                </a:r>
                <a14:m>
                  <m:oMath xmlns:m="http://schemas.openxmlformats.org/officeDocument/2006/math">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m:t>
                    </m:r>
                  </m:oMath>
                </a14:m>
                <a:r>
                  <a:rPr lang="ja-JP" altLang="en-US" sz="2400" dirty="0"/>
                  <a:t>は単位元なので、</a:t>
                </a:r>
                <a:r>
                  <a:rPr lang="en-US" altLang="ja-JP" sz="2400" dirty="0"/>
                  <a:t>Galois</a:t>
                </a:r>
                <a:r>
                  <a:rPr lang="ja-JP" altLang="en-US" sz="2400" dirty="0"/>
                  <a:t>群の二つの性質を満たす。</a:t>
                </a:r>
                <a:endParaRPr lang="en-US" altLang="ja-JP" sz="2400" dirty="0"/>
              </a:p>
              <a:p>
                <a14:m>
                  <m:oMath xmlns:m="http://schemas.openxmlformats.org/officeDocument/2006/math">
                    <m:r>
                      <a:rPr lang="en-US" altLang="ja-JP" sz="2400" i="1">
                        <a:latin typeface="Cambria Math" panose="02040503050406030204" pitchFamily="18" charset="0"/>
                        <a:ea typeface="Cambria Math" panose="02040503050406030204" pitchFamily="18" charset="0"/>
                      </a:rPr>
                      <m:t>𝐺</m:t>
                    </m:r>
                  </m:oMath>
                </a14:m>
                <a:r>
                  <a:rPr lang="ja-JP" altLang="en-US" sz="2400" dirty="0"/>
                  <a:t>の元</a:t>
                </a:r>
                <a14:m>
                  <m:oMath xmlns:m="http://schemas.openxmlformats.org/officeDocument/2006/math">
                    <m:r>
                      <a:rPr lang="en-US" altLang="ja-JP" sz="2400" i="1">
                        <a:latin typeface="Cambria Math" panose="02040503050406030204" pitchFamily="18" charset="0"/>
                        <a:ea typeface="Cambria Math" panose="02040503050406030204" pitchFamily="18" charset="0"/>
                      </a:rPr>
                      <m:t>[1,3,2]</m:t>
                    </m:r>
                  </m:oMath>
                </a14:m>
                <a:r>
                  <a:rPr lang="ja-JP" altLang="en-US" sz="2400" dirty="0"/>
                  <a:t>が</a:t>
                </a:r>
                <a:r>
                  <a:rPr lang="en-US" altLang="ja-JP" sz="2400" dirty="0"/>
                  <a:t>Galois</a:t>
                </a:r>
                <a:r>
                  <a:rPr lang="ja-JP" altLang="en-US" sz="2400" dirty="0"/>
                  <a:t>群の二つの性質を満たすかを確認する。</a:t>
                </a:r>
                <a:endParaRPr lang="en-US" altLang="ja-JP" sz="2400" dirty="0"/>
              </a:p>
            </p:txBody>
          </p:sp>
        </mc:Choice>
        <mc:Fallback xmlns="">
          <p:sp>
            <p:nvSpPr>
              <p:cNvPr id="80" name="テキスト ボックス 79">
                <a:extLst>
                  <a:ext uri="{FF2B5EF4-FFF2-40B4-BE49-F238E27FC236}">
                    <a16:creationId xmlns:a16="http://schemas.microsoft.com/office/drawing/2014/main" id="{B20EED12-4291-4604-B412-B471E52BE156}"/>
                  </a:ext>
                </a:extLst>
              </p:cNvPr>
              <p:cNvSpPr txBox="1">
                <a:spLocks noRot="1" noChangeAspect="1" noMove="1" noResize="1" noEditPoints="1" noAdjustHandles="1" noChangeArrowheads="1" noChangeShapeType="1" noTextEdit="1"/>
              </p:cNvSpPr>
              <p:nvPr/>
            </p:nvSpPr>
            <p:spPr>
              <a:xfrm>
                <a:off x="223640" y="1046013"/>
                <a:ext cx="8769056" cy="738664"/>
              </a:xfrm>
              <a:prstGeom prst="rect">
                <a:avLst/>
              </a:prstGeom>
              <a:blipFill>
                <a:blip r:embed="rId3"/>
                <a:stretch>
                  <a:fillRect l="-1252" t="-14050" b="-24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F9A70F7-A5C0-41E2-9101-335CBB857C35}"/>
                  </a:ext>
                </a:extLst>
              </p:cNvPr>
              <p:cNvSpPr txBox="1"/>
              <p:nvPr/>
            </p:nvSpPr>
            <p:spPr>
              <a:xfrm>
                <a:off x="187472" y="4655867"/>
                <a:ext cx="8769056" cy="1231106"/>
              </a:xfrm>
              <a:prstGeom prst="rect">
                <a:avLst/>
              </a:prstGeom>
              <a:noFill/>
            </p:spPr>
            <p:txBody>
              <a:bodyPr wrap="square" lIns="0" tIns="0" rIns="0" bIns="0" rtlCol="0">
                <a:spAutoFit/>
              </a:bodyPr>
              <a:lstStyle/>
              <a:p>
                <a:r>
                  <a:rPr lang="en-US" altLang="ja-JP" sz="2000" dirty="0"/>
                  <a:t>3</a:t>
                </a:r>
                <a:r>
                  <a:rPr lang="ja-JP" altLang="en-US" sz="2000" dirty="0"/>
                  <a:t>根</a:t>
                </a:r>
                <a14:m>
                  <m:oMath xmlns:m="http://schemas.openxmlformats.org/officeDocument/2006/math">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oMath>
                </a14:m>
                <a:r>
                  <a:rPr lang="ja-JP" altLang="en-US" sz="2000" dirty="0"/>
                  <a:t>で作る有理式</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𝑟</m:t>
                    </m:r>
                  </m:oMath>
                </a14:m>
                <a:r>
                  <a:rPr lang="ja-JP" altLang="en-US" sz="2000" dirty="0"/>
                  <a:t>が</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に属する（既知）とする。</a:t>
                </a:r>
                <a:endParaRPr lang="en-US" altLang="ja-JP" sz="2000" dirty="0"/>
              </a:p>
              <a:p>
                <a:r>
                  <a:rPr lang="ja-JP" altLang="en-US" sz="2000" dirty="0"/>
                  <a:t>有理式</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oMath>
                </a14:m>
                <a:r>
                  <a:rPr lang="ja-JP" altLang="en-US" sz="2000" dirty="0"/>
                  <a:t>は</a:t>
                </a:r>
                <a:r>
                  <a:rPr lang="en-US" altLang="ja-JP" sz="2000" dirty="0"/>
                  <a:t>3</a:t>
                </a:r>
                <a:r>
                  <a:rPr lang="ja-JP" altLang="en-US" sz="2000" dirty="0"/>
                  <a:t>根</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m:t>
                    </m:r>
                  </m:oMath>
                </a14:m>
                <a:r>
                  <a:rPr lang="ja-JP" altLang="en-US" sz="2000" dirty="0"/>
                  <a:t>の基本対称式で表され、</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oMath>
                </a14:m>
                <a:r>
                  <a:rPr lang="ja-JP" altLang="en-US" sz="2000" dirty="0"/>
                  <a:t>は</a:t>
                </a:r>
                <a14:m>
                  <m:oMath xmlns:m="http://schemas.openxmlformats.org/officeDocument/2006/math">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oMath>
                </a14:m>
                <a:r>
                  <a:rPr lang="ja-JP" altLang="en-US" sz="2000" dirty="0"/>
                  <a:t>の対称式となる。</a:t>
                </a:r>
                <a:endParaRPr lang="en-US" altLang="ja-JP" sz="2000" dirty="0"/>
              </a:p>
              <a:p>
                <a:r>
                  <a:rPr lang="ja-JP" altLang="en-US" sz="2000" dirty="0"/>
                  <a:t>このため、置換</a:t>
                </a:r>
                <a14:m>
                  <m:oMath xmlns:m="http://schemas.openxmlformats.org/officeDocument/2006/math">
                    <m:r>
                      <a:rPr lang="en-US" altLang="ja-JP" sz="2000" i="1">
                        <a:latin typeface="Cambria Math" panose="02040503050406030204" pitchFamily="18" charset="0"/>
                        <a:ea typeface="Cambria Math" panose="02040503050406030204" pitchFamily="18" charset="0"/>
                      </a:rPr>
                      <m:t>[1,3,2]</m:t>
                    </m:r>
                  </m:oMath>
                </a14:m>
                <a:r>
                  <a:rPr lang="ja-JP" altLang="en-US" sz="2000" dirty="0"/>
                  <a:t>によって、</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oMath>
                </a14:m>
                <a:r>
                  <a:rPr lang="ja-JP" altLang="en-US" sz="2000" dirty="0"/>
                  <a:t>を交換しても、</a:t>
                </a:r>
                <a14:m>
                  <m:oMath xmlns:m="http://schemas.openxmlformats.org/officeDocument/2006/math">
                    <m:r>
                      <a:rPr lang="en-US" altLang="ja-JP" sz="2000" i="1">
                        <a:latin typeface="Cambria Math" panose="02040503050406030204" pitchFamily="18" charset="0"/>
                        <a:ea typeface="Cambria Math" panose="02040503050406030204" pitchFamily="18" charset="0"/>
                      </a:rPr>
                      <m:t>𝑟</m:t>
                    </m:r>
                  </m:oMath>
                </a14:m>
                <a:r>
                  <a:rPr lang="ja-JP" altLang="en-US" sz="2000" dirty="0"/>
                  <a:t>の値は不変となる。</a:t>
                </a:r>
                <a:endParaRPr lang="en-US" altLang="ja-JP" sz="2000" dirty="0"/>
              </a:p>
              <a:p>
                <a:r>
                  <a:rPr lang="ja-JP" altLang="en-US" sz="2000" dirty="0"/>
                  <a:t>よって、性質</a:t>
                </a:r>
                <a:r>
                  <a:rPr lang="en-US" altLang="ja-JP" sz="2000" dirty="0"/>
                  <a:t>2</a:t>
                </a:r>
                <a:r>
                  <a:rPr lang="ja-JP" altLang="en-US" sz="2000" dirty="0"/>
                  <a:t>を満たす。</a:t>
                </a:r>
                <a:endParaRPr lang="en-US" altLang="ja-JP" sz="2000" dirty="0"/>
              </a:p>
            </p:txBody>
          </p:sp>
        </mc:Choice>
        <mc:Fallback xmlns="">
          <p:sp>
            <p:nvSpPr>
              <p:cNvPr id="14" name="テキスト ボックス 13">
                <a:extLst>
                  <a:ext uri="{FF2B5EF4-FFF2-40B4-BE49-F238E27FC236}">
                    <a16:creationId xmlns:a16="http://schemas.microsoft.com/office/drawing/2014/main" id="{2F9A70F7-A5C0-41E2-9101-335CBB857C35}"/>
                  </a:ext>
                </a:extLst>
              </p:cNvPr>
              <p:cNvSpPr txBox="1">
                <a:spLocks noRot="1" noChangeAspect="1" noMove="1" noResize="1" noEditPoints="1" noAdjustHandles="1" noChangeArrowheads="1" noChangeShapeType="1" noTextEdit="1"/>
              </p:cNvSpPr>
              <p:nvPr/>
            </p:nvSpPr>
            <p:spPr>
              <a:xfrm>
                <a:off x="187472" y="4655867"/>
                <a:ext cx="8769056" cy="1231106"/>
              </a:xfrm>
              <a:prstGeom prst="rect">
                <a:avLst/>
              </a:prstGeom>
              <a:blipFill>
                <a:blip r:embed="rId4"/>
                <a:stretch>
                  <a:fillRect l="-1808" t="-6931" b="-118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6898ACB-3A36-40BB-8570-9D67096D7B6E}"/>
                  </a:ext>
                </a:extLst>
              </p:cNvPr>
              <p:cNvSpPr txBox="1"/>
              <p:nvPr/>
            </p:nvSpPr>
            <p:spPr>
              <a:xfrm>
                <a:off x="190750" y="2566421"/>
                <a:ext cx="8769056" cy="1231106"/>
              </a:xfrm>
              <a:prstGeom prst="rect">
                <a:avLst/>
              </a:prstGeom>
              <a:noFill/>
            </p:spPr>
            <p:txBody>
              <a:bodyPr wrap="square" lIns="0" tIns="0" rIns="0" bIns="0" rtlCol="0">
                <a:spAutoFit/>
              </a:bodyPr>
              <a:lstStyle/>
              <a:p>
                <a:r>
                  <a:rPr lang="ja-JP" altLang="en-US" sz="2000" dirty="0"/>
                  <a:t>置換</a:t>
                </a:r>
                <a14:m>
                  <m:oMath xmlns:m="http://schemas.openxmlformats.org/officeDocument/2006/math">
                    <m:r>
                      <a:rPr lang="en-US" altLang="ja-JP" sz="2000" i="1">
                        <a:latin typeface="Cambria Math" panose="02040503050406030204" pitchFamily="18" charset="0"/>
                        <a:ea typeface="Cambria Math" panose="02040503050406030204" pitchFamily="18" charset="0"/>
                      </a:rPr>
                      <m:t>[1,3,2]</m:t>
                    </m:r>
                  </m:oMath>
                </a14:m>
                <a:r>
                  <a:rPr lang="ja-JP" altLang="en-US" sz="2000" dirty="0"/>
                  <a:t>で不変な有理式は、</a:t>
                </a:r>
                <a:r>
                  <a:rPr lang="en-US" altLang="ja-JP" sz="2000" dirty="0"/>
                  <a:t>3</a:t>
                </a:r>
                <a:r>
                  <a:rPr lang="ja-JP" altLang="en-US" sz="2000" dirty="0"/>
                  <a:t>根</a:t>
                </a:r>
                <a14:m>
                  <m:oMath xmlns:m="http://schemas.openxmlformats.org/officeDocument/2006/math">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oMath>
                </a14:m>
                <a:r>
                  <a:rPr lang="ja-JP" altLang="en-US" sz="2000" dirty="0"/>
                  <a:t>の対称式と考えられる。基本対称式は、</a:t>
                </a:r>
                <a:endParaRPr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=0,  </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−2,  </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b="0" i="1" smtClean="0">
                              <a:latin typeface="Cambria Math" panose="02040503050406030204" pitchFamily="18" charset="0"/>
                              <a:ea typeface="Cambria Math" panose="02040503050406030204" pitchFamily="18" charset="0"/>
                            </a:rPr>
                            <m:t>1</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2</m:t>
                          </m:r>
                        </m:sub>
                      </m:sSub>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𝛼</m:t>
                          </m:r>
                        </m:e>
                        <m:sub>
                          <m:r>
                            <a:rPr lang="en-US" altLang="ja-JP" sz="2000" i="1">
                              <a:latin typeface="Cambria Math" panose="02040503050406030204" pitchFamily="18" charset="0"/>
                              <a:ea typeface="Cambria Math" panose="02040503050406030204" pitchFamily="18" charset="0"/>
                            </a:rPr>
                            <m:t>3</m:t>
                          </m:r>
                        </m:sub>
                      </m:sSub>
                      <m:r>
                        <a:rPr lang="en-US" altLang="ja-JP" sz="2000" b="0" i="1" smtClean="0">
                          <a:latin typeface="Cambria Math" panose="02040503050406030204" pitchFamily="18" charset="0"/>
                          <a:ea typeface="Cambria Math" panose="02040503050406030204" pitchFamily="18" charset="0"/>
                        </a:rPr>
                        <m:t>=0</m:t>
                      </m:r>
                    </m:oMath>
                  </m:oMathPara>
                </a14:m>
                <a:endParaRPr lang="en-US" altLang="ja-JP" sz="2000" dirty="0"/>
              </a:p>
              <a:p>
                <a:r>
                  <a:rPr lang="ja-JP" altLang="en-US" sz="2000" dirty="0"/>
                  <a:t>となり、全て</a:t>
                </a:r>
                <a14:m>
                  <m:oMath xmlns:m="http://schemas.openxmlformats.org/officeDocument/2006/math">
                    <m:r>
                      <a:rPr lang="en-US" altLang="ja-JP" sz="2000" i="1">
                        <a:latin typeface="Cambria Math" panose="02040503050406030204" pitchFamily="18" charset="0"/>
                        <a:ea typeface="Cambria Math" panose="02040503050406030204" pitchFamily="18" charset="0"/>
                      </a:rPr>
                      <m:t>ℚ</m:t>
                    </m:r>
                  </m:oMath>
                </a14:m>
                <a:r>
                  <a:rPr lang="ja-JP" altLang="en-US" sz="2000" dirty="0"/>
                  <a:t>に属する（既知）。</a:t>
                </a:r>
                <a:endParaRPr lang="en-US" altLang="ja-JP" sz="2000" dirty="0"/>
              </a:p>
              <a:p>
                <a:r>
                  <a:rPr lang="ja-JP" altLang="en-US" sz="2000" dirty="0"/>
                  <a:t>さらに、対称式は基本対称式で表せるため、対称式も既知となる。よって性質</a:t>
                </a:r>
                <a:r>
                  <a:rPr lang="en-US" altLang="ja-JP" sz="2000" dirty="0"/>
                  <a:t>1</a:t>
                </a:r>
                <a:r>
                  <a:rPr lang="ja-JP" altLang="en-US" sz="2000" dirty="0"/>
                  <a:t>を満たす。</a:t>
                </a:r>
                <a:endParaRPr lang="en-US" altLang="ja-JP" sz="2000" dirty="0"/>
              </a:p>
            </p:txBody>
          </p:sp>
        </mc:Choice>
        <mc:Fallback xmlns="">
          <p:sp>
            <p:nvSpPr>
              <p:cNvPr id="16" name="テキスト ボックス 15">
                <a:extLst>
                  <a:ext uri="{FF2B5EF4-FFF2-40B4-BE49-F238E27FC236}">
                    <a16:creationId xmlns:a16="http://schemas.microsoft.com/office/drawing/2014/main" id="{86898ACB-3A36-40BB-8570-9D67096D7B6E}"/>
                  </a:ext>
                </a:extLst>
              </p:cNvPr>
              <p:cNvSpPr txBox="1">
                <a:spLocks noRot="1" noChangeAspect="1" noMove="1" noResize="1" noEditPoints="1" noAdjustHandles="1" noChangeArrowheads="1" noChangeShapeType="1" noTextEdit="1"/>
              </p:cNvSpPr>
              <p:nvPr/>
            </p:nvSpPr>
            <p:spPr>
              <a:xfrm>
                <a:off x="190750" y="2566421"/>
                <a:ext cx="8769056" cy="1231106"/>
              </a:xfrm>
              <a:prstGeom prst="rect">
                <a:avLst/>
              </a:prstGeom>
              <a:blipFill>
                <a:blip r:embed="rId5"/>
                <a:stretch>
                  <a:fillRect l="-1737" t="-6931" r="-3614" b="-11881"/>
                </a:stretch>
              </a:blipFill>
            </p:spPr>
            <p:txBody>
              <a:bodyPr/>
              <a:lstStyle/>
              <a:p>
                <a:r>
                  <a:rPr lang="ja-JP" altLang="en-US">
                    <a:noFill/>
                  </a:rPr>
                  <a:t> </a:t>
                </a:r>
              </a:p>
            </p:txBody>
          </p:sp>
        </mc:Fallback>
      </mc:AlternateContent>
      <p:sp>
        <p:nvSpPr>
          <p:cNvPr id="21" name="角丸四角形 58">
            <a:extLst>
              <a:ext uri="{FF2B5EF4-FFF2-40B4-BE49-F238E27FC236}">
                <a16:creationId xmlns:a16="http://schemas.microsoft.com/office/drawing/2014/main" id="{1B0CF2A0-8ECB-4121-97E8-9CCAE434750D}"/>
              </a:ext>
            </a:extLst>
          </p:cNvPr>
          <p:cNvSpPr/>
          <p:nvPr/>
        </p:nvSpPr>
        <p:spPr bwMode="auto">
          <a:xfrm>
            <a:off x="98678" y="2279494"/>
            <a:ext cx="8953226" cy="162150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9C3F5124-438C-4595-BF5D-873748A8890C}"/>
              </a:ext>
            </a:extLst>
          </p:cNvPr>
          <p:cNvSpPr txBox="1"/>
          <p:nvPr/>
        </p:nvSpPr>
        <p:spPr>
          <a:xfrm>
            <a:off x="148869" y="2000348"/>
            <a:ext cx="3323441" cy="461665"/>
          </a:xfrm>
          <a:prstGeom prst="rect">
            <a:avLst/>
          </a:prstGeom>
          <a:solidFill>
            <a:schemeClr val="bg1"/>
          </a:solidFill>
          <a:ln>
            <a:solidFill>
              <a:schemeClr val="tx1"/>
            </a:solidFill>
          </a:ln>
        </p:spPr>
        <p:txBody>
          <a:bodyPr wrap="square" rtlCol="0">
            <a:spAutoFit/>
          </a:bodyPr>
          <a:lstStyle/>
          <a:p>
            <a:pPr algn="ctr"/>
            <a:r>
              <a:rPr lang="ja-JP" altLang="en-US" sz="2400" dirty="0"/>
              <a:t>性質</a:t>
            </a:r>
            <a:r>
              <a:rPr lang="en-US" altLang="ja-JP" sz="2400" dirty="0"/>
              <a:t>1</a:t>
            </a:r>
            <a:r>
              <a:rPr lang="ja-JP" altLang="en-US" sz="2400" dirty="0"/>
              <a:t>：不変ならば既知</a:t>
            </a:r>
            <a:endParaRPr kumimoji="1" lang="ja-JP" altLang="en-US" sz="2400" dirty="0"/>
          </a:p>
        </p:txBody>
      </p:sp>
      <p:sp>
        <p:nvSpPr>
          <p:cNvPr id="25" name="角丸四角形 58">
            <a:extLst>
              <a:ext uri="{FF2B5EF4-FFF2-40B4-BE49-F238E27FC236}">
                <a16:creationId xmlns:a16="http://schemas.microsoft.com/office/drawing/2014/main" id="{E1861CD3-8A97-4F8D-A54D-922F0A0910AC}"/>
              </a:ext>
            </a:extLst>
          </p:cNvPr>
          <p:cNvSpPr/>
          <p:nvPr/>
        </p:nvSpPr>
        <p:spPr bwMode="auto">
          <a:xfrm>
            <a:off x="98679" y="4369506"/>
            <a:ext cx="8953226" cy="162343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2B60DA51-CA33-4459-BB58-77549677D9D6}"/>
              </a:ext>
            </a:extLst>
          </p:cNvPr>
          <p:cNvSpPr txBox="1"/>
          <p:nvPr/>
        </p:nvSpPr>
        <p:spPr>
          <a:xfrm>
            <a:off x="191640" y="4090361"/>
            <a:ext cx="3323441" cy="461665"/>
          </a:xfrm>
          <a:prstGeom prst="rect">
            <a:avLst/>
          </a:prstGeom>
          <a:solidFill>
            <a:schemeClr val="bg1"/>
          </a:solidFill>
          <a:ln>
            <a:solidFill>
              <a:schemeClr val="tx1"/>
            </a:solidFill>
          </a:ln>
        </p:spPr>
        <p:txBody>
          <a:bodyPr wrap="square" rtlCol="0">
            <a:spAutoFit/>
          </a:bodyPr>
          <a:lstStyle/>
          <a:p>
            <a:pPr algn="ctr"/>
            <a:r>
              <a:rPr lang="ja-JP" altLang="en-US" sz="2400" dirty="0"/>
              <a:t>性質</a:t>
            </a:r>
            <a:r>
              <a:rPr lang="en-US" altLang="ja-JP" sz="2400" dirty="0"/>
              <a:t>2</a:t>
            </a:r>
            <a:r>
              <a:rPr lang="ja-JP" altLang="en-US" sz="2400" dirty="0"/>
              <a:t>：既知ならば不変</a:t>
            </a:r>
            <a:endParaRPr kumimoji="1" lang="ja-JP" altLang="en-US" sz="2400" dirty="0"/>
          </a:p>
        </p:txBody>
      </p:sp>
      <p:sp>
        <p:nvSpPr>
          <p:cNvPr id="13" name="コンテンツ プレースホルダー 1">
            <a:extLst>
              <a:ext uri="{FF2B5EF4-FFF2-40B4-BE49-F238E27FC236}">
                <a16:creationId xmlns:a16="http://schemas.microsoft.com/office/drawing/2014/main" id="{E3A201E4-E25C-4334-A504-38995E6CBEE6}"/>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Tree>
    <p:extLst>
      <p:ext uri="{BB962C8B-B14F-4D97-AF65-F5344CB8AC3E}">
        <p14:creationId xmlns:p14="http://schemas.microsoft.com/office/powerpoint/2010/main" val="1571878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lang="ja-JP" altLang="en-US" dirty="0"/>
              <a:t>係数体と</a:t>
            </a:r>
            <a:r>
              <a:rPr lang="en-US" altLang="ja-JP" dirty="0"/>
              <a:t>Galois</a:t>
            </a:r>
            <a:r>
              <a:rPr lang="ja-JP" altLang="en-US" dirty="0"/>
              <a:t>群の対応関係</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49</a:t>
            </a:fld>
            <a:endParaRPr lang="ja-JP" altLang="en-US"/>
          </a:p>
        </p:txBody>
      </p:sp>
      <p:cxnSp>
        <p:nvCxnSpPr>
          <p:cNvPr id="16" name="直線コネクタ 15">
            <a:extLst>
              <a:ext uri="{FF2B5EF4-FFF2-40B4-BE49-F238E27FC236}">
                <a16:creationId xmlns:a16="http://schemas.microsoft.com/office/drawing/2014/main" id="{E7108B18-EA28-4860-AD60-26E0C715EE16}"/>
              </a:ext>
            </a:extLst>
          </p:cNvPr>
          <p:cNvCxnSpPr>
            <a:cxnSpLocks/>
          </p:cNvCxnSpPr>
          <p:nvPr/>
        </p:nvCxnSpPr>
        <p:spPr>
          <a:xfrm>
            <a:off x="6991777" y="1214809"/>
            <a:ext cx="0" cy="4694474"/>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048466FE-02E5-464C-B3F7-C05B858AB711}"/>
              </a:ext>
            </a:extLst>
          </p:cNvPr>
          <p:cNvSpPr/>
          <p:nvPr/>
        </p:nvSpPr>
        <p:spPr>
          <a:xfrm>
            <a:off x="676686" y="1750465"/>
            <a:ext cx="1258166" cy="896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EA4C15A-6F8E-4B56-A786-DE5C01FAEBC9}"/>
              </a:ext>
            </a:extLst>
          </p:cNvPr>
          <p:cNvSpPr/>
          <p:nvPr/>
        </p:nvSpPr>
        <p:spPr>
          <a:xfrm>
            <a:off x="4545907" y="1719832"/>
            <a:ext cx="196672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EC4D34DD-E35B-400E-B44F-18758DF10B00}"/>
              </a:ext>
            </a:extLst>
          </p:cNvPr>
          <p:cNvSpPr/>
          <p:nvPr/>
        </p:nvSpPr>
        <p:spPr>
          <a:xfrm>
            <a:off x="2348212" y="2013834"/>
            <a:ext cx="1784335"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EFFCC7D-6450-4FEB-B5B4-AAFF4666D631}"/>
                  </a:ext>
                </a:extLst>
              </p:cNvPr>
              <p:cNvSpPr txBox="1"/>
              <p:nvPr/>
            </p:nvSpPr>
            <p:spPr>
              <a:xfrm>
                <a:off x="679217" y="1193307"/>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27" name="テキスト ボックス 26">
                <a:extLst>
                  <a:ext uri="{FF2B5EF4-FFF2-40B4-BE49-F238E27FC236}">
                    <a16:creationId xmlns:a16="http://schemas.microsoft.com/office/drawing/2014/main" id="{1EFFCC7D-6450-4FEB-B5B4-AAFF4666D631}"/>
                  </a:ext>
                </a:extLst>
              </p:cNvPr>
              <p:cNvSpPr txBox="1">
                <a:spLocks noRot="1" noChangeAspect="1" noMove="1" noResize="1" noEditPoints="1" noAdjustHandles="1" noChangeArrowheads="1" noChangeShapeType="1" noTextEdit="1"/>
              </p:cNvSpPr>
              <p:nvPr/>
            </p:nvSpPr>
            <p:spPr>
              <a:xfrm>
                <a:off x="679217" y="1193307"/>
                <a:ext cx="1240621" cy="400110"/>
              </a:xfrm>
              <a:prstGeom prst="rect">
                <a:avLst/>
              </a:prstGeom>
              <a:blipFill>
                <a:blip r:embed="rId3"/>
                <a:stretch>
                  <a:fillRect l="-2941" t="-10769" b="-26154"/>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DEDC2FD6-8BC8-4B4A-99EC-3AC43CBECFF9}"/>
              </a:ext>
            </a:extLst>
          </p:cNvPr>
          <p:cNvSpPr txBox="1"/>
          <p:nvPr/>
        </p:nvSpPr>
        <p:spPr>
          <a:xfrm>
            <a:off x="2650705" y="2991940"/>
            <a:ext cx="1063523" cy="400110"/>
          </a:xfrm>
          <a:prstGeom prst="rect">
            <a:avLst/>
          </a:prstGeom>
          <a:noFill/>
        </p:spPr>
        <p:txBody>
          <a:bodyPr wrap="square" rtlCol="0">
            <a:spAutoFit/>
          </a:bodyPr>
          <a:lstStyle/>
          <a:p>
            <a:pPr algn="ctr"/>
            <a:r>
              <a:rPr kumimoji="1" lang="ja-JP" altLang="en-US" sz="2000" dirty="0">
                <a:solidFill>
                  <a:schemeClr val="tx1"/>
                </a:solidFill>
              </a:rPr>
              <a:t>冪根</a:t>
            </a:r>
          </a:p>
        </p:txBody>
      </p:sp>
      <p:cxnSp>
        <p:nvCxnSpPr>
          <p:cNvPr id="29" name="直線矢印コネクタ 28">
            <a:extLst>
              <a:ext uri="{FF2B5EF4-FFF2-40B4-BE49-F238E27FC236}">
                <a16:creationId xmlns:a16="http://schemas.microsoft.com/office/drawing/2014/main" id="{2B901B0B-2CBA-47B9-A59D-5375735510E3}"/>
              </a:ext>
            </a:extLst>
          </p:cNvPr>
          <p:cNvCxnSpPr>
            <a:cxnSpLocks/>
          </p:cNvCxnSpPr>
          <p:nvPr/>
        </p:nvCxnSpPr>
        <p:spPr>
          <a:xfrm flipV="1">
            <a:off x="3182467" y="2473750"/>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81F933A-8B3A-4E94-924A-4FE2BF2FEE21}"/>
              </a:ext>
            </a:extLst>
          </p:cNvPr>
          <p:cNvSpPr txBox="1"/>
          <p:nvPr/>
        </p:nvSpPr>
        <p:spPr>
          <a:xfrm>
            <a:off x="2326947" y="2514748"/>
            <a:ext cx="831893" cy="400110"/>
          </a:xfrm>
          <a:prstGeom prst="rect">
            <a:avLst/>
          </a:prstGeom>
          <a:noFill/>
        </p:spPr>
        <p:txBody>
          <a:bodyPr wrap="square" rtlCol="0">
            <a:spAutoFit/>
          </a:bodyPr>
          <a:lstStyle/>
          <a:p>
            <a:pPr algn="ctr"/>
            <a:r>
              <a:rPr kumimoji="1" lang="ja-JP" altLang="en-US" sz="2000" dirty="0"/>
              <a:t>添加</a:t>
            </a:r>
          </a:p>
        </p:txBody>
      </p:sp>
      <p:sp>
        <p:nvSpPr>
          <p:cNvPr id="31" name="テキスト ボックス 30">
            <a:extLst>
              <a:ext uri="{FF2B5EF4-FFF2-40B4-BE49-F238E27FC236}">
                <a16:creationId xmlns:a16="http://schemas.microsoft.com/office/drawing/2014/main" id="{968C58D0-5160-44FA-80FF-28919EF80232}"/>
              </a:ext>
            </a:extLst>
          </p:cNvPr>
          <p:cNvSpPr txBox="1"/>
          <p:nvPr/>
        </p:nvSpPr>
        <p:spPr>
          <a:xfrm>
            <a:off x="2779658" y="1666732"/>
            <a:ext cx="831893" cy="400110"/>
          </a:xfrm>
          <a:prstGeom prst="rect">
            <a:avLst/>
          </a:prstGeom>
          <a:noFill/>
        </p:spPr>
        <p:txBody>
          <a:bodyPr wrap="square" rtlCol="0">
            <a:spAutoFit/>
          </a:bodyPr>
          <a:lstStyle/>
          <a:p>
            <a:pPr algn="ctr"/>
            <a:r>
              <a:rPr kumimoji="1" lang="ja-JP" altLang="en-US" sz="2000" dirty="0"/>
              <a:t>拡大</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0D766F-E613-490F-B543-552289EE5A09}"/>
                  </a:ext>
                </a:extLst>
              </p:cNvPr>
              <p:cNvSpPr txBox="1"/>
              <p:nvPr/>
            </p:nvSpPr>
            <p:spPr>
              <a:xfrm>
                <a:off x="4245370" y="1190397"/>
                <a:ext cx="2567797" cy="400110"/>
              </a:xfrm>
              <a:prstGeom prst="rect">
                <a:avLst/>
              </a:prstGeom>
              <a:noFill/>
            </p:spPr>
            <p:txBody>
              <a:bodyPr wrap="square" rtlCol="0">
                <a:spAutoFit/>
              </a:bodyPr>
              <a:lstStyle/>
              <a:p>
                <a:pPr algn="ctr"/>
                <a:r>
                  <a:rPr kumimoji="1"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冪根</m:t>
                    </m:r>
                    <m:r>
                      <a:rPr lang="en-US" altLang="ja-JP" sz="2000" b="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32" name="テキスト ボックス 31">
                <a:extLst>
                  <a:ext uri="{FF2B5EF4-FFF2-40B4-BE49-F238E27FC236}">
                    <a16:creationId xmlns:a16="http://schemas.microsoft.com/office/drawing/2014/main" id="{750D766F-E613-490F-B543-552289EE5A09}"/>
                  </a:ext>
                </a:extLst>
              </p:cNvPr>
              <p:cNvSpPr txBox="1">
                <a:spLocks noRot="1" noChangeAspect="1" noMove="1" noResize="1" noEditPoints="1" noAdjustHandles="1" noChangeArrowheads="1" noChangeShapeType="1" noTextEdit="1"/>
              </p:cNvSpPr>
              <p:nvPr/>
            </p:nvSpPr>
            <p:spPr>
              <a:xfrm>
                <a:off x="4245370" y="1190397"/>
                <a:ext cx="2567797" cy="400110"/>
              </a:xfrm>
              <a:prstGeom prst="rect">
                <a:avLst/>
              </a:prstGeom>
              <a:blipFill>
                <a:blip r:embed="rId4"/>
                <a:stretch>
                  <a:fillRect t="-9091" b="-24242"/>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4ADEF738-08E2-46EF-8C5B-555AA7BA5691}"/>
              </a:ext>
            </a:extLst>
          </p:cNvPr>
          <p:cNvSpPr txBox="1"/>
          <p:nvPr/>
        </p:nvSpPr>
        <p:spPr>
          <a:xfrm>
            <a:off x="932084" y="2007807"/>
            <a:ext cx="734889" cy="400110"/>
          </a:xfrm>
          <a:prstGeom prst="rect">
            <a:avLst/>
          </a:prstGeom>
          <a:noFill/>
        </p:spPr>
        <p:txBody>
          <a:bodyPr wrap="square" rtlCol="0">
            <a:spAutoFit/>
          </a:bodyPr>
          <a:lstStyle/>
          <a:p>
            <a:pPr algn="ctr"/>
            <a:r>
              <a:rPr kumimoji="1" lang="ja-JP" altLang="en-US" sz="2000" dirty="0"/>
              <a:t>係数</a:t>
            </a:r>
          </a:p>
        </p:txBody>
      </p:sp>
      <p:sp>
        <p:nvSpPr>
          <p:cNvPr id="34" name="テキスト ボックス 33">
            <a:extLst>
              <a:ext uri="{FF2B5EF4-FFF2-40B4-BE49-F238E27FC236}">
                <a16:creationId xmlns:a16="http://schemas.microsoft.com/office/drawing/2014/main" id="{73980C9F-9DA8-4104-A3D2-93CFFDB45AC7}"/>
              </a:ext>
            </a:extLst>
          </p:cNvPr>
          <p:cNvSpPr txBox="1"/>
          <p:nvPr/>
        </p:nvSpPr>
        <p:spPr>
          <a:xfrm>
            <a:off x="-9485" y="1998474"/>
            <a:ext cx="734889" cy="400110"/>
          </a:xfrm>
          <a:prstGeom prst="rect">
            <a:avLst/>
          </a:prstGeom>
          <a:noFill/>
        </p:spPr>
        <p:txBody>
          <a:bodyPr wrap="square" rtlCol="0">
            <a:spAutoFit/>
          </a:bodyPr>
          <a:lstStyle/>
          <a:p>
            <a:pPr algn="ctr"/>
            <a:r>
              <a:rPr kumimoji="1" lang="ja-JP" altLang="en-US" sz="2000" dirty="0"/>
              <a:t>解</a:t>
            </a:r>
          </a:p>
        </p:txBody>
      </p:sp>
      <p:sp>
        <p:nvSpPr>
          <p:cNvPr id="35" name="テキスト ボックス 34">
            <a:extLst>
              <a:ext uri="{FF2B5EF4-FFF2-40B4-BE49-F238E27FC236}">
                <a16:creationId xmlns:a16="http://schemas.microsoft.com/office/drawing/2014/main" id="{9CE5F379-B449-42B3-A72D-A9A752872C52}"/>
              </a:ext>
            </a:extLst>
          </p:cNvPr>
          <p:cNvSpPr txBox="1"/>
          <p:nvPr/>
        </p:nvSpPr>
        <p:spPr>
          <a:xfrm>
            <a:off x="5487717" y="1983114"/>
            <a:ext cx="734889" cy="400110"/>
          </a:xfrm>
          <a:prstGeom prst="rect">
            <a:avLst/>
          </a:prstGeom>
          <a:noFill/>
        </p:spPr>
        <p:txBody>
          <a:bodyPr wrap="square" rtlCol="0">
            <a:spAutoFit/>
          </a:bodyPr>
          <a:lstStyle/>
          <a:p>
            <a:pPr algn="ctr"/>
            <a:r>
              <a:rPr kumimoji="1" lang="ja-JP" altLang="en-US" sz="2000" dirty="0"/>
              <a:t>係数</a:t>
            </a:r>
          </a:p>
        </p:txBody>
      </p:sp>
      <p:sp>
        <p:nvSpPr>
          <p:cNvPr id="36" name="テキスト ボックス 35">
            <a:extLst>
              <a:ext uri="{FF2B5EF4-FFF2-40B4-BE49-F238E27FC236}">
                <a16:creationId xmlns:a16="http://schemas.microsoft.com/office/drawing/2014/main" id="{ECEE01A0-335D-49FF-9C5D-EA1F5EEDF0BB}"/>
              </a:ext>
            </a:extLst>
          </p:cNvPr>
          <p:cNvSpPr txBox="1"/>
          <p:nvPr/>
        </p:nvSpPr>
        <p:spPr>
          <a:xfrm>
            <a:off x="4761097" y="1984430"/>
            <a:ext cx="734889" cy="400110"/>
          </a:xfrm>
          <a:prstGeom prst="rect">
            <a:avLst/>
          </a:prstGeom>
          <a:noFill/>
        </p:spPr>
        <p:txBody>
          <a:bodyPr wrap="square" rtlCol="0">
            <a:spAutoFit/>
          </a:bodyPr>
          <a:lstStyle/>
          <a:p>
            <a:pPr algn="ctr"/>
            <a:r>
              <a:rPr kumimoji="1" lang="ja-JP" altLang="en-US" sz="2000" dirty="0"/>
              <a:t>解</a:t>
            </a:r>
          </a:p>
        </p:txBody>
      </p:sp>
      <p:sp>
        <p:nvSpPr>
          <p:cNvPr id="39" name="コンテンツ プレースホルダー 1">
            <a:extLst>
              <a:ext uri="{FF2B5EF4-FFF2-40B4-BE49-F238E27FC236}">
                <a16:creationId xmlns:a16="http://schemas.microsoft.com/office/drawing/2014/main" id="{1B182089-2AD5-438B-A112-469D3991E5C2}"/>
              </a:ext>
            </a:extLst>
          </p:cNvPr>
          <p:cNvSpPr txBox="1">
            <a:spLocks/>
          </p:cNvSpPr>
          <p:nvPr/>
        </p:nvSpPr>
        <p:spPr>
          <a:xfrm>
            <a:off x="7321926" y="800924"/>
            <a:ext cx="1461842" cy="372744"/>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群の言葉</a:t>
            </a:r>
          </a:p>
        </p:txBody>
      </p:sp>
      <p:sp>
        <p:nvSpPr>
          <p:cNvPr id="40" name="コンテンツ プレースホルダー 1">
            <a:extLst>
              <a:ext uri="{FF2B5EF4-FFF2-40B4-BE49-F238E27FC236}">
                <a16:creationId xmlns:a16="http://schemas.microsoft.com/office/drawing/2014/main" id="{60CA3B81-4CB3-44D9-A800-AEE918C670D9}"/>
              </a:ext>
            </a:extLst>
          </p:cNvPr>
          <p:cNvSpPr txBox="1">
            <a:spLocks/>
          </p:cNvSpPr>
          <p:nvPr/>
        </p:nvSpPr>
        <p:spPr>
          <a:xfrm>
            <a:off x="2427919" y="805377"/>
            <a:ext cx="1461842" cy="372744"/>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体の言葉</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09600E-DA6C-47E8-854D-478130EC07D8}"/>
                  </a:ext>
                </a:extLst>
              </p:cNvPr>
              <p:cNvSpPr txBox="1"/>
              <p:nvPr/>
            </p:nvSpPr>
            <p:spPr>
              <a:xfrm>
                <a:off x="7093624" y="1486388"/>
                <a:ext cx="1880553" cy="707886"/>
              </a:xfrm>
              <a:prstGeom prst="rect">
                <a:avLst/>
              </a:prstGeom>
              <a:noFill/>
            </p:spPr>
            <p:txBody>
              <a:bodyPr wrap="square" rtlCol="0">
                <a:spAutoFit/>
              </a:bodyPr>
              <a:lstStyle/>
              <a:p>
                <a:pPr algn="ct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kumimoji="1" lang="ja-JP" altLang="en-US" sz="2000" dirty="0"/>
                  <a:t>上の</a:t>
                </a:r>
                <a:r>
                  <a:rPr kumimoji="1" lang="en-US" altLang="ja-JP" sz="2000" dirty="0"/>
                  <a:t>Galois</a:t>
                </a:r>
                <a:r>
                  <a:rPr kumimoji="1" lang="ja-JP" altLang="en-US" sz="2000" dirty="0"/>
                  <a:t>群は単位群でない</a:t>
                </a:r>
              </a:p>
            </p:txBody>
          </p:sp>
        </mc:Choice>
        <mc:Fallback xmlns="">
          <p:sp>
            <p:nvSpPr>
              <p:cNvPr id="41" name="テキスト ボックス 40">
                <a:extLst>
                  <a:ext uri="{FF2B5EF4-FFF2-40B4-BE49-F238E27FC236}">
                    <a16:creationId xmlns:a16="http://schemas.microsoft.com/office/drawing/2014/main" id="{9209600E-DA6C-47E8-854D-478130EC07D8}"/>
                  </a:ext>
                </a:extLst>
              </p:cNvPr>
              <p:cNvSpPr txBox="1">
                <a:spLocks noRot="1" noChangeAspect="1" noMove="1" noResize="1" noEditPoints="1" noAdjustHandles="1" noChangeArrowheads="1" noChangeShapeType="1" noTextEdit="1"/>
              </p:cNvSpPr>
              <p:nvPr/>
            </p:nvSpPr>
            <p:spPr>
              <a:xfrm>
                <a:off x="7093624" y="1486388"/>
                <a:ext cx="1880553" cy="707886"/>
              </a:xfrm>
              <a:prstGeom prst="rect">
                <a:avLst/>
              </a:prstGeom>
              <a:blipFill>
                <a:blip r:embed="rId5"/>
                <a:stretch>
                  <a:fillRect l="-1623" t="-6034" r="-2597" b="-13793"/>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061DB492-A3F5-4CB8-928B-0FA8B5B03E5B}"/>
              </a:ext>
            </a:extLst>
          </p:cNvPr>
          <p:cNvCxnSpPr>
            <a:cxnSpLocks/>
          </p:cNvCxnSpPr>
          <p:nvPr/>
        </p:nvCxnSpPr>
        <p:spPr>
          <a:xfrm>
            <a:off x="111833" y="3538092"/>
            <a:ext cx="8847971" cy="16748"/>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BF8D83CF-0225-467F-8F0C-013EA1ED25C0}"/>
              </a:ext>
            </a:extLst>
          </p:cNvPr>
          <p:cNvSpPr/>
          <p:nvPr/>
        </p:nvSpPr>
        <p:spPr>
          <a:xfrm>
            <a:off x="427573" y="4199667"/>
            <a:ext cx="1711211" cy="896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73EC123-92B7-4831-95C1-E7929491B481}"/>
              </a:ext>
            </a:extLst>
          </p:cNvPr>
          <p:cNvSpPr/>
          <p:nvPr/>
        </p:nvSpPr>
        <p:spPr>
          <a:xfrm>
            <a:off x="4545907" y="4169034"/>
            <a:ext cx="196672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DC4D35B2-7FE0-4F62-B38C-3FBEB2222033}"/>
              </a:ext>
            </a:extLst>
          </p:cNvPr>
          <p:cNvSpPr/>
          <p:nvPr/>
        </p:nvSpPr>
        <p:spPr>
          <a:xfrm>
            <a:off x="2348212" y="4463036"/>
            <a:ext cx="1784335"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8AD89523-A372-40FE-A443-A9C43396DE0A}"/>
                  </a:ext>
                </a:extLst>
              </p:cNvPr>
              <p:cNvSpPr txBox="1"/>
              <p:nvPr/>
            </p:nvSpPr>
            <p:spPr>
              <a:xfrm>
                <a:off x="679217" y="3642509"/>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46" name="テキスト ボックス 45">
                <a:extLst>
                  <a:ext uri="{FF2B5EF4-FFF2-40B4-BE49-F238E27FC236}">
                    <a16:creationId xmlns:a16="http://schemas.microsoft.com/office/drawing/2014/main" id="{8AD89523-A372-40FE-A443-A9C43396DE0A}"/>
                  </a:ext>
                </a:extLst>
              </p:cNvPr>
              <p:cNvSpPr txBox="1">
                <a:spLocks noRot="1" noChangeAspect="1" noMove="1" noResize="1" noEditPoints="1" noAdjustHandles="1" noChangeArrowheads="1" noChangeShapeType="1" noTextEdit="1"/>
              </p:cNvSpPr>
              <p:nvPr/>
            </p:nvSpPr>
            <p:spPr>
              <a:xfrm>
                <a:off x="679217" y="3642509"/>
                <a:ext cx="1240621" cy="400110"/>
              </a:xfrm>
              <a:prstGeom prst="rect">
                <a:avLst/>
              </a:prstGeom>
              <a:blipFill>
                <a:blip r:embed="rId6"/>
                <a:stretch>
                  <a:fillRect l="-2941" t="-10769" b="-26154"/>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BB951E1A-17AD-42FE-BD94-AE9A3089D924}"/>
              </a:ext>
            </a:extLst>
          </p:cNvPr>
          <p:cNvSpPr txBox="1"/>
          <p:nvPr/>
        </p:nvSpPr>
        <p:spPr>
          <a:xfrm>
            <a:off x="2691555" y="5427510"/>
            <a:ext cx="934570" cy="400110"/>
          </a:xfrm>
          <a:prstGeom prst="rect">
            <a:avLst/>
          </a:prstGeom>
          <a:noFill/>
        </p:spPr>
        <p:txBody>
          <a:bodyPr wrap="square" rtlCol="0">
            <a:spAutoFit/>
          </a:bodyPr>
          <a:lstStyle/>
          <a:p>
            <a:pPr algn="ctr"/>
            <a:r>
              <a:rPr kumimoji="1" lang="ja-JP" altLang="en-US" sz="2000" dirty="0">
                <a:solidFill>
                  <a:schemeClr val="tx1"/>
                </a:solidFill>
              </a:rPr>
              <a:t>冪根</a:t>
            </a:r>
          </a:p>
        </p:txBody>
      </p:sp>
      <p:cxnSp>
        <p:nvCxnSpPr>
          <p:cNvPr id="48" name="直線矢印コネクタ 47">
            <a:extLst>
              <a:ext uri="{FF2B5EF4-FFF2-40B4-BE49-F238E27FC236}">
                <a16:creationId xmlns:a16="http://schemas.microsoft.com/office/drawing/2014/main" id="{B1CE4548-3BD2-42A6-A77A-7217406BD9D8}"/>
              </a:ext>
            </a:extLst>
          </p:cNvPr>
          <p:cNvCxnSpPr>
            <a:cxnSpLocks/>
          </p:cNvCxnSpPr>
          <p:nvPr/>
        </p:nvCxnSpPr>
        <p:spPr>
          <a:xfrm flipV="1">
            <a:off x="3182467" y="4922952"/>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677003BC-63A1-4FF3-B61D-B2C4803B0E04}"/>
              </a:ext>
            </a:extLst>
          </p:cNvPr>
          <p:cNvSpPr txBox="1"/>
          <p:nvPr/>
        </p:nvSpPr>
        <p:spPr>
          <a:xfrm>
            <a:off x="2351773" y="4933675"/>
            <a:ext cx="831893" cy="400110"/>
          </a:xfrm>
          <a:prstGeom prst="rect">
            <a:avLst/>
          </a:prstGeom>
          <a:noFill/>
        </p:spPr>
        <p:txBody>
          <a:bodyPr wrap="square" rtlCol="0">
            <a:spAutoFit/>
          </a:bodyPr>
          <a:lstStyle/>
          <a:p>
            <a:pPr algn="ctr"/>
            <a:r>
              <a:rPr kumimoji="1" lang="ja-JP" altLang="en-US" sz="2000" dirty="0"/>
              <a:t>添加</a:t>
            </a:r>
          </a:p>
        </p:txBody>
      </p:sp>
      <p:sp>
        <p:nvSpPr>
          <p:cNvPr id="50" name="テキスト ボックス 49">
            <a:extLst>
              <a:ext uri="{FF2B5EF4-FFF2-40B4-BE49-F238E27FC236}">
                <a16:creationId xmlns:a16="http://schemas.microsoft.com/office/drawing/2014/main" id="{D922036D-82DE-4E46-B92E-267FC58B1EAE}"/>
              </a:ext>
            </a:extLst>
          </p:cNvPr>
          <p:cNvSpPr txBox="1"/>
          <p:nvPr/>
        </p:nvSpPr>
        <p:spPr>
          <a:xfrm>
            <a:off x="2468095" y="4113514"/>
            <a:ext cx="1455017" cy="400110"/>
          </a:xfrm>
          <a:prstGeom prst="rect">
            <a:avLst/>
          </a:prstGeom>
          <a:noFill/>
        </p:spPr>
        <p:txBody>
          <a:bodyPr wrap="square" rtlCol="0">
            <a:spAutoFit/>
          </a:bodyPr>
          <a:lstStyle/>
          <a:p>
            <a:pPr algn="ctr"/>
            <a:r>
              <a:rPr kumimoji="1" lang="ja-JP" altLang="en-US" sz="2000" dirty="0"/>
              <a:t>拡大しない</a:t>
            </a:r>
          </a:p>
        </p:txBody>
      </p:sp>
      <p:sp>
        <p:nvSpPr>
          <p:cNvPr id="52" name="テキスト ボックス 51">
            <a:extLst>
              <a:ext uri="{FF2B5EF4-FFF2-40B4-BE49-F238E27FC236}">
                <a16:creationId xmlns:a16="http://schemas.microsoft.com/office/drawing/2014/main" id="{54A21FAE-AE6A-4C83-9B69-D36F6CCA5700}"/>
              </a:ext>
            </a:extLst>
          </p:cNvPr>
          <p:cNvSpPr txBox="1"/>
          <p:nvPr/>
        </p:nvSpPr>
        <p:spPr>
          <a:xfrm>
            <a:off x="1136016" y="4457009"/>
            <a:ext cx="734889" cy="400110"/>
          </a:xfrm>
          <a:prstGeom prst="rect">
            <a:avLst/>
          </a:prstGeom>
          <a:noFill/>
        </p:spPr>
        <p:txBody>
          <a:bodyPr wrap="square" rtlCol="0">
            <a:spAutoFit/>
          </a:bodyPr>
          <a:lstStyle/>
          <a:p>
            <a:pPr algn="ctr"/>
            <a:r>
              <a:rPr kumimoji="1" lang="ja-JP" altLang="en-US" sz="2000" dirty="0"/>
              <a:t>係数</a:t>
            </a:r>
          </a:p>
        </p:txBody>
      </p:sp>
      <p:sp>
        <p:nvSpPr>
          <p:cNvPr id="53" name="テキスト ボックス 52">
            <a:extLst>
              <a:ext uri="{FF2B5EF4-FFF2-40B4-BE49-F238E27FC236}">
                <a16:creationId xmlns:a16="http://schemas.microsoft.com/office/drawing/2014/main" id="{ADCB2854-DB17-4767-B312-076AE230B39F}"/>
              </a:ext>
            </a:extLst>
          </p:cNvPr>
          <p:cNvSpPr txBox="1"/>
          <p:nvPr/>
        </p:nvSpPr>
        <p:spPr>
          <a:xfrm>
            <a:off x="554342" y="4457008"/>
            <a:ext cx="734889" cy="400110"/>
          </a:xfrm>
          <a:prstGeom prst="rect">
            <a:avLst/>
          </a:prstGeom>
          <a:noFill/>
        </p:spPr>
        <p:txBody>
          <a:bodyPr wrap="square" rtlCol="0">
            <a:spAutoFit/>
          </a:bodyPr>
          <a:lstStyle/>
          <a:p>
            <a:pPr algn="ctr"/>
            <a:r>
              <a:rPr kumimoji="1" lang="ja-JP" altLang="en-US" sz="2000" dirty="0"/>
              <a:t>解</a:t>
            </a:r>
          </a:p>
        </p:txBody>
      </p:sp>
      <p:sp>
        <p:nvSpPr>
          <p:cNvPr id="54" name="テキスト ボックス 53">
            <a:extLst>
              <a:ext uri="{FF2B5EF4-FFF2-40B4-BE49-F238E27FC236}">
                <a16:creationId xmlns:a16="http://schemas.microsoft.com/office/drawing/2014/main" id="{DBAE9C92-10E3-4175-8FB8-E5CAEFA4D917}"/>
              </a:ext>
            </a:extLst>
          </p:cNvPr>
          <p:cNvSpPr txBox="1"/>
          <p:nvPr/>
        </p:nvSpPr>
        <p:spPr>
          <a:xfrm>
            <a:off x="5487717" y="4432316"/>
            <a:ext cx="734889" cy="400110"/>
          </a:xfrm>
          <a:prstGeom prst="rect">
            <a:avLst/>
          </a:prstGeom>
          <a:noFill/>
        </p:spPr>
        <p:txBody>
          <a:bodyPr wrap="square" rtlCol="0">
            <a:spAutoFit/>
          </a:bodyPr>
          <a:lstStyle/>
          <a:p>
            <a:pPr algn="ctr"/>
            <a:r>
              <a:rPr kumimoji="1" lang="ja-JP" altLang="en-US" sz="2000" dirty="0"/>
              <a:t>係数</a:t>
            </a:r>
          </a:p>
        </p:txBody>
      </p:sp>
      <p:sp>
        <p:nvSpPr>
          <p:cNvPr id="55" name="テキスト ボックス 54">
            <a:extLst>
              <a:ext uri="{FF2B5EF4-FFF2-40B4-BE49-F238E27FC236}">
                <a16:creationId xmlns:a16="http://schemas.microsoft.com/office/drawing/2014/main" id="{95D4950E-86A8-4CC9-9504-B0971B3454C8}"/>
              </a:ext>
            </a:extLst>
          </p:cNvPr>
          <p:cNvSpPr txBox="1"/>
          <p:nvPr/>
        </p:nvSpPr>
        <p:spPr>
          <a:xfrm>
            <a:off x="4761097" y="4433632"/>
            <a:ext cx="734889" cy="400110"/>
          </a:xfrm>
          <a:prstGeom prst="rect">
            <a:avLst/>
          </a:prstGeom>
          <a:noFill/>
        </p:spPr>
        <p:txBody>
          <a:bodyPr wrap="square" rtlCol="0">
            <a:spAutoFit/>
          </a:bodyPr>
          <a:lstStyle/>
          <a:p>
            <a:pPr algn="ctr"/>
            <a:r>
              <a:rPr kumimoji="1" lang="ja-JP" altLang="en-US" sz="2000" dirty="0"/>
              <a:t>解</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E230BF2-71FB-4192-97EF-51FC674A8DF3}"/>
                  </a:ext>
                </a:extLst>
              </p:cNvPr>
              <p:cNvSpPr txBox="1"/>
              <p:nvPr/>
            </p:nvSpPr>
            <p:spPr>
              <a:xfrm>
                <a:off x="7055056" y="3917152"/>
                <a:ext cx="1904748" cy="707886"/>
              </a:xfrm>
              <a:prstGeom prst="rect">
                <a:avLst/>
              </a:prstGeom>
              <a:noFill/>
            </p:spPr>
            <p:txBody>
              <a:bodyPr wrap="square" rtlCol="0">
                <a:spAutoFit/>
              </a:bodyPr>
              <a:lstStyle/>
              <a:p>
                <a:pPr algn="ct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r>
                  <a:rPr lang="ja-JP" altLang="en-US" sz="2000" dirty="0"/>
                  <a:t>上の</a:t>
                </a:r>
                <a:r>
                  <a:rPr kumimoji="1" lang="en-US" altLang="ja-JP" sz="2000" dirty="0"/>
                  <a:t>Galois</a:t>
                </a:r>
                <a:r>
                  <a:rPr kumimoji="1" lang="ja-JP" altLang="en-US" sz="2000" dirty="0"/>
                  <a:t>群は単位群</a:t>
                </a:r>
              </a:p>
            </p:txBody>
          </p:sp>
        </mc:Choice>
        <mc:Fallback xmlns="">
          <p:sp>
            <p:nvSpPr>
              <p:cNvPr id="56" name="テキスト ボックス 55">
                <a:extLst>
                  <a:ext uri="{FF2B5EF4-FFF2-40B4-BE49-F238E27FC236}">
                    <a16:creationId xmlns:a16="http://schemas.microsoft.com/office/drawing/2014/main" id="{5E230BF2-71FB-4192-97EF-51FC674A8DF3}"/>
                  </a:ext>
                </a:extLst>
              </p:cNvPr>
              <p:cNvSpPr txBox="1">
                <a:spLocks noRot="1" noChangeAspect="1" noMove="1" noResize="1" noEditPoints="1" noAdjustHandles="1" noChangeArrowheads="1" noChangeShapeType="1" noTextEdit="1"/>
              </p:cNvSpPr>
              <p:nvPr/>
            </p:nvSpPr>
            <p:spPr>
              <a:xfrm>
                <a:off x="7055056" y="3917152"/>
                <a:ext cx="1904748" cy="707886"/>
              </a:xfrm>
              <a:prstGeom prst="rect">
                <a:avLst/>
              </a:prstGeom>
              <a:blipFill>
                <a:blip r:embed="rId7"/>
                <a:stretch>
                  <a:fillRect t="-6034" r="-1917"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DB3C6A8-4D24-4233-8002-7C3D53F673E6}"/>
                  </a:ext>
                </a:extLst>
              </p:cNvPr>
              <p:cNvSpPr txBox="1"/>
              <p:nvPr/>
            </p:nvSpPr>
            <p:spPr>
              <a:xfrm>
                <a:off x="4613011" y="3639599"/>
                <a:ext cx="1888268"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𝒦</m:t>
                      </m:r>
                      <m:d>
                        <m:dPr>
                          <m:ctrlPr>
                            <a:rPr lang="en-US" altLang="ja-JP" sz="2000" b="0" i="1" smtClean="0">
                              <a:latin typeface="Cambria Math" panose="02040503050406030204" pitchFamily="18" charset="0"/>
                              <a:ea typeface="Cambria Math" panose="02040503050406030204" pitchFamily="18" charset="0"/>
                            </a:rPr>
                          </m:ctrlPr>
                        </m:dPr>
                        <m:e>
                          <m:r>
                            <a:rPr lang="ja-JP" altLang="en-US" sz="2000" i="1">
                              <a:latin typeface="Cambria Math" panose="02040503050406030204" pitchFamily="18" charset="0"/>
                              <a:ea typeface="Cambria Math" panose="02040503050406030204" pitchFamily="18" charset="0"/>
                            </a:rPr>
                            <m:t>冪根</m:t>
                          </m:r>
                        </m:e>
                      </m:d>
                      <m:r>
                        <a:rPr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𝒦</m:t>
                      </m:r>
                    </m:oMath>
                  </m:oMathPara>
                </a14:m>
                <a:endParaRPr kumimoji="1" lang="ja-JP" altLang="en-US" sz="2000" dirty="0"/>
              </a:p>
            </p:txBody>
          </p:sp>
        </mc:Choice>
        <mc:Fallback xmlns="">
          <p:sp>
            <p:nvSpPr>
              <p:cNvPr id="58" name="テキスト ボックス 57">
                <a:extLst>
                  <a:ext uri="{FF2B5EF4-FFF2-40B4-BE49-F238E27FC236}">
                    <a16:creationId xmlns:a16="http://schemas.microsoft.com/office/drawing/2014/main" id="{9DB3C6A8-4D24-4233-8002-7C3D53F673E6}"/>
                  </a:ext>
                </a:extLst>
              </p:cNvPr>
              <p:cNvSpPr txBox="1">
                <a:spLocks noRot="1" noChangeAspect="1" noMove="1" noResize="1" noEditPoints="1" noAdjustHandles="1" noChangeArrowheads="1" noChangeShapeType="1" noTextEdit="1"/>
              </p:cNvSpPr>
              <p:nvPr/>
            </p:nvSpPr>
            <p:spPr>
              <a:xfrm>
                <a:off x="4613011" y="3639599"/>
                <a:ext cx="1888268" cy="400110"/>
              </a:xfrm>
              <a:prstGeom prst="rect">
                <a:avLst/>
              </a:prstGeom>
              <a:blipFill>
                <a:blip r:embed="rId8"/>
                <a:stretch>
                  <a:fillRect b="-12121"/>
                </a:stretch>
              </a:blipFill>
            </p:spPr>
            <p:txBody>
              <a:bodyPr/>
              <a:lstStyle/>
              <a:p>
                <a:r>
                  <a:rPr lang="ja-JP" altLang="en-US">
                    <a:noFill/>
                  </a:rPr>
                  <a:t> </a:t>
                </a:r>
              </a:p>
            </p:txBody>
          </p:sp>
        </mc:Fallback>
      </mc:AlternateContent>
      <p:sp>
        <p:nvSpPr>
          <p:cNvPr id="60" name="コンテンツ プレースホルダー 1">
            <a:extLst>
              <a:ext uri="{FF2B5EF4-FFF2-40B4-BE49-F238E27FC236}">
                <a16:creationId xmlns:a16="http://schemas.microsoft.com/office/drawing/2014/main" id="{EBE42422-FB9C-4661-A27A-FDAEB21B6DA8}"/>
              </a:ext>
            </a:extLst>
          </p:cNvPr>
          <p:cNvSpPr txBox="1">
            <a:spLocks/>
          </p:cNvSpPr>
          <p:nvPr/>
        </p:nvSpPr>
        <p:spPr>
          <a:xfrm>
            <a:off x="653460" y="5965254"/>
            <a:ext cx="7837079" cy="457425"/>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「解がどんな体に属するか」と「</a:t>
            </a:r>
            <a:r>
              <a:rPr lang="en-US" altLang="ja-JP" sz="2400" b="1" dirty="0">
                <a:solidFill>
                  <a:schemeClr val="bg1"/>
                </a:solidFill>
              </a:rPr>
              <a:t>Galois</a:t>
            </a:r>
            <a:r>
              <a:rPr lang="ja-JP" altLang="en-US" sz="2400" b="1" dirty="0">
                <a:solidFill>
                  <a:schemeClr val="bg1"/>
                </a:solidFill>
              </a:rPr>
              <a:t>群がどんな群か」が対応</a:t>
            </a:r>
          </a:p>
        </p:txBody>
      </p:sp>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812AEE84-927D-4FBE-A1FC-1B28CE913B78}"/>
                  </a:ext>
                </a:extLst>
              </p:cNvPr>
              <p:cNvSpPr txBox="1"/>
              <p:nvPr/>
            </p:nvSpPr>
            <p:spPr>
              <a:xfrm>
                <a:off x="19529" y="2876234"/>
                <a:ext cx="2551943" cy="369332"/>
              </a:xfrm>
              <a:prstGeom prst="rect">
                <a:avLst/>
              </a:prstGeom>
              <a:noFill/>
            </p:spPr>
            <p:txBody>
              <a:bodyPr wrap="square" rtlCol="0">
                <a:spAutoFit/>
              </a:bodyPr>
              <a:lstStyle/>
              <a:p>
                <a:pPr algn="ctr"/>
                <a:r>
                  <a:rPr lang="ja-JP" altLang="en-US" dirty="0"/>
                  <a:t>最小多項式</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𝑉</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oMath>
                </a14:m>
                <a:r>
                  <a:rPr kumimoji="1" lang="ja-JP" altLang="en-US" dirty="0"/>
                  <a:t>が</a:t>
                </a:r>
                <a:r>
                  <a:rPr kumimoji="1" lang="ja-JP" altLang="en-US" dirty="0">
                    <a:solidFill>
                      <a:srgbClr val="FF0000"/>
                    </a:solidFill>
                  </a:rPr>
                  <a:t>既約</a:t>
                </a:r>
              </a:p>
            </p:txBody>
          </p:sp>
        </mc:Choice>
        <mc:Fallback>
          <p:sp>
            <p:nvSpPr>
              <p:cNvPr id="61" name="テキスト ボックス 60">
                <a:extLst>
                  <a:ext uri="{FF2B5EF4-FFF2-40B4-BE49-F238E27FC236}">
                    <a16:creationId xmlns:a16="http://schemas.microsoft.com/office/drawing/2014/main" id="{812AEE84-927D-4FBE-A1FC-1B28CE913B78}"/>
                  </a:ext>
                </a:extLst>
              </p:cNvPr>
              <p:cNvSpPr txBox="1">
                <a:spLocks noRot="1" noChangeAspect="1" noMove="1" noResize="1" noEditPoints="1" noAdjustHandles="1" noChangeArrowheads="1" noChangeShapeType="1" noTextEdit="1"/>
              </p:cNvSpPr>
              <p:nvPr/>
            </p:nvSpPr>
            <p:spPr>
              <a:xfrm>
                <a:off x="19529" y="2876234"/>
                <a:ext cx="2551943" cy="369332"/>
              </a:xfrm>
              <a:prstGeom prst="rect">
                <a:avLst/>
              </a:prstGeom>
              <a:blipFill>
                <a:blip r:embed="rId9"/>
                <a:stretch>
                  <a:fillRect l="-1193" t="-10000" r="-1432"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AB9066D3-C265-4058-948F-01EF79B2A0D1}"/>
                  </a:ext>
                </a:extLst>
              </p:cNvPr>
              <p:cNvSpPr txBox="1"/>
              <p:nvPr/>
            </p:nvSpPr>
            <p:spPr>
              <a:xfrm>
                <a:off x="4181473" y="2860223"/>
                <a:ext cx="2551943" cy="369332"/>
              </a:xfrm>
              <a:prstGeom prst="rect">
                <a:avLst/>
              </a:prstGeom>
              <a:noFill/>
            </p:spPr>
            <p:txBody>
              <a:bodyPr wrap="square" rtlCol="0">
                <a:spAutoFit/>
              </a:bodyPr>
              <a:lstStyle/>
              <a:p>
                <a:pPr algn="ctr"/>
                <a:r>
                  <a:rPr lang="ja-JP" altLang="en-US" dirty="0"/>
                  <a:t>最小多項式</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𝑉</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oMath>
                </a14:m>
                <a:r>
                  <a:rPr kumimoji="1" lang="ja-JP" altLang="en-US" dirty="0"/>
                  <a:t>が</a:t>
                </a:r>
                <a:r>
                  <a:rPr kumimoji="1" lang="ja-JP" altLang="en-US" dirty="0">
                    <a:solidFill>
                      <a:srgbClr val="FF0000"/>
                    </a:solidFill>
                  </a:rPr>
                  <a:t>可約</a:t>
                </a:r>
              </a:p>
            </p:txBody>
          </p:sp>
        </mc:Choice>
        <mc:Fallback>
          <p:sp>
            <p:nvSpPr>
              <p:cNvPr id="62" name="テキスト ボックス 61">
                <a:extLst>
                  <a:ext uri="{FF2B5EF4-FFF2-40B4-BE49-F238E27FC236}">
                    <a16:creationId xmlns:a16="http://schemas.microsoft.com/office/drawing/2014/main" id="{AB9066D3-C265-4058-948F-01EF79B2A0D1}"/>
                  </a:ext>
                </a:extLst>
              </p:cNvPr>
              <p:cNvSpPr txBox="1">
                <a:spLocks noRot="1" noChangeAspect="1" noMove="1" noResize="1" noEditPoints="1" noAdjustHandles="1" noChangeArrowheads="1" noChangeShapeType="1" noTextEdit="1"/>
              </p:cNvSpPr>
              <p:nvPr/>
            </p:nvSpPr>
            <p:spPr>
              <a:xfrm>
                <a:off x="4181473" y="2860223"/>
                <a:ext cx="2551943" cy="369332"/>
              </a:xfrm>
              <a:prstGeom prst="rect">
                <a:avLst/>
              </a:prstGeom>
              <a:blipFill>
                <a:blip r:embed="rId10"/>
                <a:stretch>
                  <a:fillRect l="-1432" t="-8197" r="-1193" b="-24590"/>
                </a:stretch>
              </a:blipFill>
            </p:spPr>
            <p:txBody>
              <a:bodyPr/>
              <a:lstStyle/>
              <a:p>
                <a:r>
                  <a:rPr lang="ja-JP" altLang="en-US">
                    <a:noFill/>
                  </a:rPr>
                  <a:t> </a:t>
                </a:r>
              </a:p>
            </p:txBody>
          </p:sp>
        </mc:Fallback>
      </mc:AlternateContent>
      <p:sp>
        <p:nvSpPr>
          <p:cNvPr id="63" name="矢印: 右 62">
            <a:extLst>
              <a:ext uri="{FF2B5EF4-FFF2-40B4-BE49-F238E27FC236}">
                <a16:creationId xmlns:a16="http://schemas.microsoft.com/office/drawing/2014/main" id="{3CEFFAB0-E390-41A2-BA90-12E0A9242C0C}"/>
              </a:ext>
            </a:extLst>
          </p:cNvPr>
          <p:cNvSpPr/>
          <p:nvPr/>
        </p:nvSpPr>
        <p:spPr>
          <a:xfrm rot="5400000">
            <a:off x="7820790" y="2267390"/>
            <a:ext cx="464110"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04EABEE4-E163-4A62-A060-5552324E7064}"/>
              </a:ext>
            </a:extLst>
          </p:cNvPr>
          <p:cNvSpPr txBox="1"/>
          <p:nvPr/>
        </p:nvSpPr>
        <p:spPr>
          <a:xfrm>
            <a:off x="7112570" y="2783659"/>
            <a:ext cx="1880553" cy="400110"/>
          </a:xfrm>
          <a:prstGeom prst="rect">
            <a:avLst/>
          </a:prstGeom>
          <a:noFill/>
        </p:spPr>
        <p:txBody>
          <a:bodyPr wrap="square" rtlCol="0">
            <a:spAutoFit/>
          </a:bodyPr>
          <a:lstStyle/>
          <a:p>
            <a:pPr algn="ctr"/>
            <a:r>
              <a:rPr kumimoji="1" lang="en-US" altLang="ja-JP" sz="2000" dirty="0"/>
              <a:t>Galois</a:t>
            </a:r>
            <a:r>
              <a:rPr kumimoji="1" lang="ja-JP" altLang="en-US" sz="2000" dirty="0"/>
              <a:t>群も変化</a:t>
            </a:r>
          </a:p>
        </p:txBody>
      </p:sp>
      <p:sp>
        <p:nvSpPr>
          <p:cNvPr id="65" name="矢印: 右 64">
            <a:extLst>
              <a:ext uri="{FF2B5EF4-FFF2-40B4-BE49-F238E27FC236}">
                <a16:creationId xmlns:a16="http://schemas.microsoft.com/office/drawing/2014/main" id="{0EF920F2-CABD-4E59-AF3F-2FF2E9987ADB}"/>
              </a:ext>
            </a:extLst>
          </p:cNvPr>
          <p:cNvSpPr/>
          <p:nvPr/>
        </p:nvSpPr>
        <p:spPr>
          <a:xfrm rot="5400000">
            <a:off x="7827513" y="4767501"/>
            <a:ext cx="464110" cy="36939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D3D7533-94A8-48BD-A716-F11A50D9F22B}"/>
              </a:ext>
            </a:extLst>
          </p:cNvPr>
          <p:cNvSpPr txBox="1"/>
          <p:nvPr/>
        </p:nvSpPr>
        <p:spPr>
          <a:xfrm>
            <a:off x="7240952" y="5184251"/>
            <a:ext cx="1623787" cy="707886"/>
          </a:xfrm>
          <a:prstGeom prst="rect">
            <a:avLst/>
          </a:prstGeom>
          <a:noFill/>
        </p:spPr>
        <p:txBody>
          <a:bodyPr wrap="square" rtlCol="0">
            <a:spAutoFit/>
          </a:bodyPr>
          <a:lstStyle/>
          <a:p>
            <a:pPr algn="ctr"/>
            <a:r>
              <a:rPr kumimoji="1" lang="en-US" altLang="ja-JP" sz="2000" dirty="0"/>
              <a:t>Galois</a:t>
            </a:r>
            <a:r>
              <a:rPr kumimoji="1" lang="ja-JP" altLang="en-US" sz="2000" dirty="0"/>
              <a:t>群は変化しない</a:t>
            </a:r>
          </a:p>
        </p:txBody>
      </p:sp>
      <p:sp>
        <p:nvSpPr>
          <p:cNvPr id="57" name="コンテンツ プレースホルダー 1">
            <a:extLst>
              <a:ext uri="{FF2B5EF4-FFF2-40B4-BE49-F238E27FC236}">
                <a16:creationId xmlns:a16="http://schemas.microsoft.com/office/drawing/2014/main" id="{FC7E2DC0-9474-4527-A152-146623E7CA44}"/>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51" name="テキスト ボックス 50">
            <a:extLst>
              <a:ext uri="{FF2B5EF4-FFF2-40B4-BE49-F238E27FC236}">
                <a16:creationId xmlns:a16="http://schemas.microsoft.com/office/drawing/2014/main" id="{E9C075B5-E376-4F5C-968B-4B426FF3A25A}"/>
              </a:ext>
            </a:extLst>
          </p:cNvPr>
          <p:cNvSpPr txBox="1"/>
          <p:nvPr/>
        </p:nvSpPr>
        <p:spPr>
          <a:xfrm>
            <a:off x="4725002" y="5184251"/>
            <a:ext cx="1608532" cy="338554"/>
          </a:xfrm>
          <a:prstGeom prst="rect">
            <a:avLst/>
          </a:prstGeom>
          <a:noFill/>
        </p:spPr>
        <p:txBody>
          <a:bodyPr wrap="square" rtlCol="0">
            <a:spAutoFit/>
          </a:bodyPr>
          <a:lstStyle/>
          <a:p>
            <a:pPr algn="ctr"/>
            <a:r>
              <a:rPr kumimoji="1" lang="ja-JP" altLang="en-US" sz="1600" dirty="0">
                <a:solidFill>
                  <a:schemeClr val="tx1"/>
                </a:solidFill>
              </a:rPr>
              <a:t>最小分解体</a:t>
            </a:r>
          </a:p>
        </p:txBody>
      </p:sp>
      <p:sp>
        <p:nvSpPr>
          <p:cNvPr id="59" name="テキスト ボックス 58">
            <a:extLst>
              <a:ext uri="{FF2B5EF4-FFF2-40B4-BE49-F238E27FC236}">
                <a16:creationId xmlns:a16="http://schemas.microsoft.com/office/drawing/2014/main" id="{6C0AEF4D-9D98-4F1E-AB87-C6CCA5E3BFCD}"/>
              </a:ext>
            </a:extLst>
          </p:cNvPr>
          <p:cNvSpPr txBox="1"/>
          <p:nvPr/>
        </p:nvSpPr>
        <p:spPr>
          <a:xfrm>
            <a:off x="4537835" y="5463895"/>
            <a:ext cx="1982866" cy="338554"/>
          </a:xfrm>
          <a:prstGeom prst="rect">
            <a:avLst/>
          </a:prstGeom>
          <a:noFill/>
        </p:spPr>
        <p:txBody>
          <a:bodyPr wrap="square" rtlCol="0">
            <a:spAutoFit/>
          </a:bodyPr>
          <a:lstStyle/>
          <a:p>
            <a:pPr algn="ctr"/>
            <a:r>
              <a:rPr kumimoji="1" lang="en-US" altLang="ja-JP" sz="1600" dirty="0">
                <a:solidFill>
                  <a:schemeClr val="tx1"/>
                </a:solidFill>
              </a:rPr>
              <a:t>(</a:t>
            </a:r>
            <a:r>
              <a:rPr kumimoji="1" lang="ja-JP" altLang="en-US" sz="1600" dirty="0">
                <a:solidFill>
                  <a:schemeClr val="tx1"/>
                </a:solidFill>
              </a:rPr>
              <a:t>全ての冪根が既知</a:t>
            </a:r>
            <a:r>
              <a:rPr kumimoji="1" lang="en-US" altLang="ja-JP" sz="1600" dirty="0">
                <a:solidFill>
                  <a:schemeClr val="tx1"/>
                </a:solidFill>
              </a:rPr>
              <a:t>)</a:t>
            </a:r>
            <a:endParaRPr kumimoji="1" lang="ja-JP" altLang="en-US" sz="1600" dirty="0">
              <a:solidFill>
                <a:schemeClr val="tx1"/>
              </a:solidFill>
            </a:endParaRPr>
          </a:p>
        </p:txBody>
      </p:sp>
    </p:spTree>
    <p:extLst>
      <p:ext uri="{BB962C8B-B14F-4D97-AF65-F5344CB8AC3E}">
        <p14:creationId xmlns:p14="http://schemas.microsoft.com/office/powerpoint/2010/main" val="284344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ja-JP" altLang="en-US" dirty="0"/>
              <a:t>一般社団法人日本ディープラーニング協会（</a:t>
            </a:r>
            <a:r>
              <a:rPr kumimoji="1" lang="en-US" altLang="ja-JP" dirty="0"/>
              <a:t>JDLA</a:t>
            </a:r>
            <a:r>
              <a:rPr kumimoji="1" lang="ja-JP" altLang="en-US" dirty="0"/>
              <a:t>）</a:t>
            </a:r>
          </a:p>
        </p:txBody>
      </p:sp>
      <p:sp>
        <p:nvSpPr>
          <p:cNvPr id="22" name="コンテンツ プレースホルダー 2"/>
          <p:cNvSpPr txBox="1">
            <a:spLocks/>
          </p:cNvSpPr>
          <p:nvPr/>
        </p:nvSpPr>
        <p:spPr>
          <a:xfrm>
            <a:off x="0" y="868311"/>
            <a:ext cx="9144000" cy="176147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深層学習を事業の核とする企業が中心となり、深層学習技術を日本の産業競争力につなげていこうという意図のもとで設立。</a:t>
            </a:r>
            <a:endParaRPr lang="en-US" altLang="ja-JP" sz="2400" dirty="0"/>
          </a:p>
          <a:p>
            <a:pPr lvl="1"/>
            <a:r>
              <a:rPr lang="ja-JP" altLang="en-US" sz="2000" dirty="0"/>
              <a:t>設立日：</a:t>
            </a:r>
            <a:r>
              <a:rPr lang="en-US" altLang="ja-JP" sz="2000" dirty="0"/>
              <a:t>2017</a:t>
            </a:r>
            <a:r>
              <a:rPr lang="ja-JP" altLang="en-US" sz="2000" dirty="0"/>
              <a:t>年</a:t>
            </a:r>
            <a:r>
              <a:rPr lang="en-US" altLang="ja-JP" sz="2000" dirty="0"/>
              <a:t>6</a:t>
            </a:r>
            <a:r>
              <a:rPr lang="ja-JP" altLang="en-US" sz="2000" dirty="0"/>
              <a:t>月、理事長：東京大学 松尾先生</a:t>
            </a:r>
            <a:endParaRPr lang="en-US" altLang="ja-JP" sz="2000" dirty="0"/>
          </a:p>
          <a:p>
            <a:pPr lvl="1"/>
            <a:r>
              <a:rPr lang="ja-JP" altLang="en-US" sz="2000" dirty="0"/>
              <a:t>理事・顧問：東大、東北大、早大、エヌビディア合同会社、</a:t>
            </a:r>
            <a:r>
              <a:rPr lang="en-US" altLang="ja-JP" sz="2000" dirty="0"/>
              <a:t>ABEJA</a:t>
            </a:r>
            <a:r>
              <a:rPr lang="ja-JP" altLang="en-US" sz="2000" dirty="0" err="1"/>
              <a:t>、</a:t>
            </a:r>
            <a:r>
              <a:rPr lang="ja-JP" altLang="en-US" sz="2000" dirty="0"/>
              <a:t>ブレインパッド、三菱ケミカル、三菱総研など</a:t>
            </a:r>
            <a:endParaRPr lang="en-US" altLang="ja-JP" sz="2000" dirty="0"/>
          </a:p>
        </p:txBody>
      </p:sp>
      <p:pic>
        <p:nvPicPr>
          <p:cNvPr id="1030" name="Picture 6" descr="https://www.jdla.org/wp-content/uploads/2020/02/icon_general2.png">
            <a:extLst>
              <a:ext uri="{FF2B5EF4-FFF2-40B4-BE49-F238E27FC236}">
                <a16:creationId xmlns:a16="http://schemas.microsoft.com/office/drawing/2014/main" id="{C679C93B-232A-4E3E-80FF-4957BAF67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314" y="3892511"/>
            <a:ext cx="2788700" cy="11894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jdla.org/wp-content/uploads/2020/02/icon_engineer2.png">
            <a:extLst>
              <a:ext uri="{FF2B5EF4-FFF2-40B4-BE49-F238E27FC236}">
                <a16:creationId xmlns:a16="http://schemas.microsoft.com/office/drawing/2014/main" id="{EEB29103-CBFF-406A-9284-26F637DCC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083" y="3892511"/>
            <a:ext cx="2788700" cy="1189493"/>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E85551FB-A2B2-4C37-9085-F96B7B3BE583}"/>
              </a:ext>
            </a:extLst>
          </p:cNvPr>
          <p:cNvSpPr txBox="1"/>
          <p:nvPr/>
        </p:nvSpPr>
        <p:spPr>
          <a:xfrm>
            <a:off x="1030617" y="3454608"/>
            <a:ext cx="2692093" cy="369332"/>
          </a:xfrm>
          <a:prstGeom prst="rect">
            <a:avLst/>
          </a:prstGeom>
          <a:noFill/>
        </p:spPr>
        <p:txBody>
          <a:bodyPr wrap="square" rtlCol="0">
            <a:spAutoFit/>
          </a:bodyPr>
          <a:lstStyle/>
          <a:p>
            <a:pPr algn="ctr"/>
            <a:r>
              <a:rPr kumimoji="1" lang="ja-JP" altLang="en-US" dirty="0"/>
              <a:t>深層学習ジェネラリスト</a:t>
            </a:r>
          </a:p>
        </p:txBody>
      </p:sp>
      <p:sp>
        <p:nvSpPr>
          <p:cNvPr id="12" name="テキスト ボックス 11">
            <a:extLst>
              <a:ext uri="{FF2B5EF4-FFF2-40B4-BE49-F238E27FC236}">
                <a16:creationId xmlns:a16="http://schemas.microsoft.com/office/drawing/2014/main" id="{E92B600D-098E-484A-BEBA-5CE012ED09C4}"/>
              </a:ext>
            </a:extLst>
          </p:cNvPr>
          <p:cNvSpPr txBox="1"/>
          <p:nvPr/>
        </p:nvSpPr>
        <p:spPr>
          <a:xfrm>
            <a:off x="5087308" y="3454608"/>
            <a:ext cx="2692093" cy="369332"/>
          </a:xfrm>
          <a:prstGeom prst="rect">
            <a:avLst/>
          </a:prstGeom>
          <a:noFill/>
        </p:spPr>
        <p:txBody>
          <a:bodyPr wrap="square" rtlCol="0">
            <a:spAutoFit/>
          </a:bodyPr>
          <a:lstStyle/>
          <a:p>
            <a:pPr algn="ctr"/>
            <a:r>
              <a:rPr kumimoji="1" lang="ja-JP" altLang="en-US" dirty="0"/>
              <a:t>深層学習エンジニア</a:t>
            </a:r>
          </a:p>
        </p:txBody>
      </p:sp>
      <p:sp>
        <p:nvSpPr>
          <p:cNvPr id="13" name="テキスト ボックス 12">
            <a:extLst>
              <a:ext uri="{FF2B5EF4-FFF2-40B4-BE49-F238E27FC236}">
                <a16:creationId xmlns:a16="http://schemas.microsoft.com/office/drawing/2014/main" id="{D6909C65-A2EF-4DA9-BE65-1037B30FF0A7}"/>
              </a:ext>
            </a:extLst>
          </p:cNvPr>
          <p:cNvSpPr txBox="1"/>
          <p:nvPr/>
        </p:nvSpPr>
        <p:spPr>
          <a:xfrm>
            <a:off x="5065386" y="5189048"/>
            <a:ext cx="2692093" cy="646331"/>
          </a:xfrm>
          <a:prstGeom prst="rect">
            <a:avLst/>
          </a:prstGeom>
          <a:noFill/>
        </p:spPr>
        <p:txBody>
          <a:bodyPr wrap="square" rtlCol="0">
            <a:spAutoFit/>
          </a:bodyPr>
          <a:lstStyle/>
          <a:p>
            <a:pPr algn="ctr"/>
            <a:r>
              <a:rPr lang="ja-JP" altLang="en-US" dirty="0"/>
              <a:t>深層学習の可能性と限界を正しく理解する人材</a:t>
            </a:r>
            <a:endParaRPr kumimoji="1" lang="ja-JP" altLang="en-US" dirty="0"/>
          </a:p>
        </p:txBody>
      </p:sp>
      <p:sp>
        <p:nvSpPr>
          <p:cNvPr id="14" name="テキスト ボックス 13">
            <a:extLst>
              <a:ext uri="{FF2B5EF4-FFF2-40B4-BE49-F238E27FC236}">
                <a16:creationId xmlns:a16="http://schemas.microsoft.com/office/drawing/2014/main" id="{C2C9359B-8E13-410D-85C2-2948081E10AA}"/>
              </a:ext>
            </a:extLst>
          </p:cNvPr>
          <p:cNvSpPr txBox="1"/>
          <p:nvPr/>
        </p:nvSpPr>
        <p:spPr>
          <a:xfrm>
            <a:off x="1139371" y="5189048"/>
            <a:ext cx="2474583" cy="646331"/>
          </a:xfrm>
          <a:prstGeom prst="rect">
            <a:avLst/>
          </a:prstGeom>
          <a:noFill/>
        </p:spPr>
        <p:txBody>
          <a:bodyPr wrap="square" rtlCol="0">
            <a:spAutoFit/>
          </a:bodyPr>
          <a:lstStyle/>
          <a:p>
            <a:pPr algn="ctr"/>
            <a:r>
              <a:rPr lang="ja-JP" altLang="en-US" dirty="0"/>
              <a:t>深層学習をうまく事業に活用する人材</a:t>
            </a:r>
            <a:endParaRPr kumimoji="1" lang="ja-JP" altLang="en-US" dirty="0"/>
          </a:p>
        </p:txBody>
      </p:sp>
      <p:sp>
        <p:nvSpPr>
          <p:cNvPr id="15" name="テキスト ボックス 14">
            <a:extLst>
              <a:ext uri="{FF2B5EF4-FFF2-40B4-BE49-F238E27FC236}">
                <a16:creationId xmlns:a16="http://schemas.microsoft.com/office/drawing/2014/main" id="{4AE0C4C1-39A7-4F07-AD68-3CDF0FF704C8}"/>
              </a:ext>
            </a:extLst>
          </p:cNvPr>
          <p:cNvSpPr txBox="1"/>
          <p:nvPr/>
        </p:nvSpPr>
        <p:spPr>
          <a:xfrm>
            <a:off x="223639" y="5891711"/>
            <a:ext cx="5900713" cy="369332"/>
          </a:xfrm>
          <a:prstGeom prst="rect">
            <a:avLst/>
          </a:prstGeom>
          <a:noFill/>
        </p:spPr>
        <p:txBody>
          <a:bodyPr wrap="square" rtlCol="0">
            <a:spAutoFit/>
          </a:bodyPr>
          <a:lstStyle/>
          <a:p>
            <a:pPr algn="ctr"/>
            <a:r>
              <a:rPr kumimoji="1" lang="en-US" altLang="ja-JP" dirty="0"/>
              <a:t>※</a:t>
            </a:r>
            <a:r>
              <a:rPr kumimoji="1" lang="ja-JP" altLang="en-US" dirty="0"/>
              <a:t>データや図は全部サイトから引用：</a:t>
            </a:r>
            <a:r>
              <a:rPr lang="en-US" altLang="ja-JP" dirty="0"/>
              <a:t>https://www.jdla.org/</a:t>
            </a:r>
            <a:endParaRPr kumimoji="1" lang="ja-JP" altLang="en-US" dirty="0"/>
          </a:p>
        </p:txBody>
      </p:sp>
      <p:sp>
        <p:nvSpPr>
          <p:cNvPr id="16" name="コンテンツ プレースホルダー 1">
            <a:extLst>
              <a:ext uri="{FF2B5EF4-FFF2-40B4-BE49-F238E27FC236}">
                <a16:creationId xmlns:a16="http://schemas.microsoft.com/office/drawing/2014/main" id="{8640FBC1-FB3F-4DF6-82AB-21D814964D66}"/>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
        <p:nvSpPr>
          <p:cNvPr id="17" name="コンテンツ プレースホルダー 1">
            <a:extLst>
              <a:ext uri="{FF2B5EF4-FFF2-40B4-BE49-F238E27FC236}">
                <a16:creationId xmlns:a16="http://schemas.microsoft.com/office/drawing/2014/main" id="{B0F33C85-8C36-4BB9-9692-C9D04B9396BB}"/>
              </a:ext>
            </a:extLst>
          </p:cNvPr>
          <p:cNvSpPr txBox="1">
            <a:spLocks/>
          </p:cNvSpPr>
          <p:nvPr/>
        </p:nvSpPr>
        <p:spPr>
          <a:xfrm>
            <a:off x="1238555" y="2812840"/>
            <a:ext cx="6666890"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「まず重要なのは人材育成」</a:t>
            </a:r>
          </a:p>
        </p:txBody>
      </p:sp>
    </p:spTree>
    <p:extLst>
      <p:ext uri="{BB962C8B-B14F-4D97-AF65-F5344CB8AC3E}">
        <p14:creationId xmlns:p14="http://schemas.microsoft.com/office/powerpoint/2010/main" val="615952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29748"/>
            <a:ext cx="8463160" cy="483454"/>
          </a:xfrm>
        </p:spPr>
        <p:txBody>
          <a:bodyPr/>
          <a:lstStyle/>
          <a:p>
            <a:r>
              <a:rPr lang="en-US" altLang="ja-JP" dirty="0"/>
              <a:t>Galois</a:t>
            </a:r>
            <a:r>
              <a:rPr lang="ja-JP" altLang="en-US" dirty="0"/>
              <a:t>群の縮小</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2511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Galois</a:t>
                </a:r>
                <a:r>
                  <a:rPr lang="ja-JP" altLang="en-US" dirty="0"/>
                  <a:t>群</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𝐺</m:t>
                    </m:r>
                  </m:oMath>
                </a14:m>
                <a:r>
                  <a:rPr lang="ja-JP" altLang="en-US" dirty="0"/>
                  <a:t>を縮小した新たな</a:t>
                </a:r>
                <a:r>
                  <a:rPr lang="en-US" altLang="ja-JP" dirty="0"/>
                  <a:t>Galois</a:t>
                </a:r>
                <a:r>
                  <a:rPr lang="ja-JP" altLang="en-US" dirty="0"/>
                  <a:t>群</a:t>
                </a:r>
                <a14:m>
                  <m:oMath xmlns:m="http://schemas.openxmlformats.org/officeDocument/2006/math">
                    <m:r>
                      <a:rPr lang="en-US" altLang="ja-JP" i="1" smtClean="0">
                        <a:latin typeface="Cambria Math" panose="02040503050406030204" pitchFamily="18" charset="0"/>
                        <a:ea typeface="Cambria Math" panose="02040503050406030204" pitchFamily="18" charset="0"/>
                      </a:rPr>
                      <m:t>𝐻</m:t>
                    </m:r>
                  </m:oMath>
                </a14:m>
                <a:r>
                  <a:rPr lang="ja-JP" altLang="en-US" dirty="0"/>
                  <a:t>は、</a:t>
                </a:r>
                <a14:m>
                  <m:oMath xmlns:m="http://schemas.openxmlformats.org/officeDocument/2006/math">
                    <m:r>
                      <a:rPr lang="en-US" altLang="ja-JP" i="1">
                        <a:latin typeface="Cambria Math" panose="02040503050406030204" pitchFamily="18" charset="0"/>
                        <a:ea typeface="Cambria Math" panose="02040503050406030204" pitchFamily="18" charset="0"/>
                      </a:rPr>
                      <m:t>𝐺</m:t>
                    </m:r>
                  </m:oMath>
                </a14:m>
                <a:r>
                  <a:rPr lang="ja-JP" altLang="en-US" dirty="0"/>
                  <a:t>の部分群。</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25119"/>
                <a:ext cx="9144000" cy="523220"/>
              </a:xfrm>
              <a:prstGeom prst="rect">
                <a:avLst/>
              </a:prstGeom>
              <a:blipFill>
                <a:blip r:embed="rId3"/>
                <a:stretch>
                  <a:fillRect l="-1133" t="-12791"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F3F9C2-04E1-4C4B-BF2B-B07E4EBC2929}"/>
                  </a:ext>
                </a:extLst>
              </p:cNvPr>
              <p:cNvSpPr txBox="1"/>
              <p:nvPr/>
            </p:nvSpPr>
            <p:spPr>
              <a:xfrm>
                <a:off x="4813352" y="1785427"/>
                <a:ext cx="1538950" cy="400110"/>
              </a:xfrm>
              <a:prstGeom prst="rect">
                <a:avLst/>
              </a:prstGeom>
              <a:noFill/>
            </p:spPr>
            <p:txBody>
              <a:bodyPr wrap="square" rtlCol="0">
                <a:spAutoFit/>
              </a:bodyPr>
              <a:lstStyle/>
              <a:p>
                <a:pPr algn="ctr"/>
                <a:r>
                  <a:rPr lang="en-US" altLang="ja-JP" sz="2000" dirty="0"/>
                  <a:t>Galois</a:t>
                </a:r>
                <a:r>
                  <a:rPr lang="ja-JP" altLang="en-US" sz="2000" dirty="0"/>
                  <a:t>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𝐺</m:t>
                    </m:r>
                  </m:oMath>
                </a14:m>
                <a:endParaRPr kumimoji="1" lang="ja-JP" altLang="en-US" sz="2000" dirty="0"/>
              </a:p>
            </p:txBody>
          </p:sp>
        </mc:Choice>
        <mc:Fallback xmlns="">
          <p:sp>
            <p:nvSpPr>
              <p:cNvPr id="13" name="テキスト ボックス 12">
                <a:extLst>
                  <a:ext uri="{FF2B5EF4-FFF2-40B4-BE49-F238E27FC236}">
                    <a16:creationId xmlns:a16="http://schemas.microsoft.com/office/drawing/2014/main" id="{4CF3F9C2-04E1-4C4B-BF2B-B07E4EBC2929}"/>
                  </a:ext>
                </a:extLst>
              </p:cNvPr>
              <p:cNvSpPr txBox="1">
                <a:spLocks noRot="1" noChangeAspect="1" noMove="1" noResize="1" noEditPoints="1" noAdjustHandles="1" noChangeArrowheads="1" noChangeShapeType="1" noTextEdit="1"/>
              </p:cNvSpPr>
              <p:nvPr/>
            </p:nvSpPr>
            <p:spPr>
              <a:xfrm>
                <a:off x="4813352" y="1785427"/>
                <a:ext cx="1538950" cy="400110"/>
              </a:xfrm>
              <a:prstGeom prst="rect">
                <a:avLst/>
              </a:prstGeom>
              <a:blipFill>
                <a:blip r:embed="rId4"/>
                <a:stretch>
                  <a:fillRect t="-10606" b="-27273"/>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A6DF0B-28C7-493B-B858-A57CAF99FD31}"/>
              </a:ext>
            </a:extLst>
          </p:cNvPr>
          <p:cNvSpPr txBox="1"/>
          <p:nvPr/>
        </p:nvSpPr>
        <p:spPr>
          <a:xfrm>
            <a:off x="6474055" y="2059180"/>
            <a:ext cx="821478" cy="400110"/>
          </a:xfrm>
          <a:prstGeom prst="rect">
            <a:avLst/>
          </a:prstGeom>
          <a:noFill/>
        </p:spPr>
        <p:txBody>
          <a:bodyPr wrap="square" rtlCol="0">
            <a:spAutoFit/>
          </a:bodyPr>
          <a:lstStyle/>
          <a:p>
            <a:pPr algn="ctr"/>
            <a:r>
              <a:rPr kumimoji="1" lang="ja-JP" altLang="en-US" sz="2000" dirty="0"/>
              <a:t>縮小</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CCA4C-3B41-43C1-A08B-7A834055C50D}"/>
                  </a:ext>
                </a:extLst>
              </p:cNvPr>
              <p:cNvSpPr txBox="1"/>
              <p:nvPr/>
            </p:nvSpPr>
            <p:spPr>
              <a:xfrm>
                <a:off x="7216834" y="1884637"/>
                <a:ext cx="1538950" cy="400110"/>
              </a:xfrm>
              <a:prstGeom prst="rect">
                <a:avLst/>
              </a:prstGeom>
              <a:noFill/>
            </p:spPr>
            <p:txBody>
              <a:bodyPr wrap="square" rtlCol="0">
                <a:spAutoFit/>
              </a:bodyPr>
              <a:lstStyle/>
              <a:p>
                <a:pPr algn="ctr"/>
                <a:r>
                  <a:rPr lang="ja-JP" altLang="en-US" sz="2000" dirty="0"/>
                  <a:t>部分群</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𝐻</m:t>
                    </m:r>
                  </m:oMath>
                </a14:m>
                <a:endParaRPr kumimoji="1" lang="ja-JP" altLang="en-US" sz="2000" dirty="0"/>
              </a:p>
            </p:txBody>
          </p:sp>
        </mc:Choice>
        <mc:Fallback xmlns="">
          <p:sp>
            <p:nvSpPr>
              <p:cNvPr id="16" name="テキスト ボックス 15">
                <a:extLst>
                  <a:ext uri="{FF2B5EF4-FFF2-40B4-BE49-F238E27FC236}">
                    <a16:creationId xmlns:a16="http://schemas.microsoft.com/office/drawing/2014/main" id="{DC7CCA4C-3B41-43C1-A08B-7A834055C50D}"/>
                  </a:ext>
                </a:extLst>
              </p:cNvPr>
              <p:cNvSpPr txBox="1">
                <a:spLocks noRot="1" noChangeAspect="1" noMove="1" noResize="1" noEditPoints="1" noAdjustHandles="1" noChangeArrowheads="1" noChangeShapeType="1" noTextEdit="1"/>
              </p:cNvSpPr>
              <p:nvPr/>
            </p:nvSpPr>
            <p:spPr>
              <a:xfrm>
                <a:off x="7216834" y="1884637"/>
                <a:ext cx="1538950" cy="400110"/>
              </a:xfrm>
              <a:prstGeom prst="rect">
                <a:avLst/>
              </a:prstGeom>
              <a:blipFill>
                <a:blip r:embed="rId5"/>
                <a:stretch>
                  <a:fillRect t="-9091" b="-24242"/>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C34AFAE9-B44A-43AD-B4F8-35B52C4D10C5}"/>
              </a:ext>
            </a:extLst>
          </p:cNvPr>
          <p:cNvCxnSpPr>
            <a:cxnSpLocks/>
          </p:cNvCxnSpPr>
          <p:nvPr/>
        </p:nvCxnSpPr>
        <p:spPr>
          <a:xfrm>
            <a:off x="4563207" y="1458482"/>
            <a:ext cx="8793" cy="2259488"/>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2741E4-B0D7-4539-B1FB-6D8FF2AF7906}"/>
                  </a:ext>
                </a:extLst>
              </p:cNvPr>
              <p:cNvSpPr txBox="1"/>
              <p:nvPr/>
            </p:nvSpPr>
            <p:spPr>
              <a:xfrm>
                <a:off x="0" y="3050223"/>
                <a:ext cx="4447707" cy="667747"/>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ea typeface="Cambria Math" panose="02040503050406030204" pitchFamily="18" charset="0"/>
                      </a:rPr>
                      <m:t>𝑟</m:t>
                    </m:r>
                  </m:oMath>
                </a14:m>
                <a:r>
                  <a:rPr lang="ja-JP" altLang="en-US" dirty="0"/>
                  <a:t>は体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で既約な補助方程式</a:t>
                </a:r>
                <a14:m>
                  <m:oMath xmlns:m="http://schemas.openxmlformats.org/officeDocument/2006/math">
                    <m:r>
                      <a:rPr lang="en-US" altLang="ja-JP" i="1">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=0</m:t>
                    </m:r>
                  </m:oMath>
                </a14:m>
                <a:r>
                  <a:rPr lang="ja-JP" altLang="en-US" dirty="0"/>
                  <a:t>の解、</a:t>
                </a:r>
                <a:endParaRPr lang="en-US" altLang="ja-JP" dirty="0"/>
              </a:p>
              <a:p>
                <a:pPr algn="ct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oMath>
                </a14:m>
                <a:r>
                  <a:rPr lang="ja-JP" altLang="en-US" dirty="0"/>
                  <a:t>の根を</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𝑝</m:t>
                        </m:r>
                      </m:sub>
                    </m:sSub>
                  </m:oMath>
                </a14:m>
                <a:r>
                  <a:rPr lang="ja-JP" altLang="en-US" dirty="0"/>
                  <a:t>（</a:t>
                </a:r>
                <a14:m>
                  <m:oMath xmlns:m="http://schemas.openxmlformats.org/officeDocument/2006/math">
                    <m:r>
                      <a:rPr lang="en-US" altLang="ja-JP" i="1">
                        <a:latin typeface="Cambria Math" panose="02040503050406030204" pitchFamily="18" charset="0"/>
                        <a:ea typeface="Cambria Math" panose="02040503050406030204" pitchFamily="18" charset="0"/>
                      </a:rPr>
                      <m:t>𝑟</m:t>
                    </m:r>
                    <m:r>
                      <a:rPr lang="en-US" altLang="ja-JP">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1</m:t>
                        </m:r>
                      </m:sub>
                    </m:sSub>
                  </m:oMath>
                </a14:m>
                <a:r>
                  <a:rPr lang="ja-JP" altLang="en-US" dirty="0"/>
                  <a:t>）とおく。</a:t>
                </a:r>
                <a:endParaRPr kumimoji="1" lang="ja-JP" altLang="en-US" dirty="0"/>
              </a:p>
            </p:txBody>
          </p:sp>
        </mc:Choice>
        <mc:Fallback xmlns="">
          <p:sp>
            <p:nvSpPr>
              <p:cNvPr id="18" name="テキスト ボックス 17">
                <a:extLst>
                  <a:ext uri="{FF2B5EF4-FFF2-40B4-BE49-F238E27FC236}">
                    <a16:creationId xmlns:a16="http://schemas.microsoft.com/office/drawing/2014/main" id="{052741E4-B0D7-4539-B1FB-6D8FF2AF7906}"/>
                  </a:ext>
                </a:extLst>
              </p:cNvPr>
              <p:cNvSpPr txBox="1">
                <a:spLocks noRot="1" noChangeAspect="1" noMove="1" noResize="1" noEditPoints="1" noAdjustHandles="1" noChangeArrowheads="1" noChangeShapeType="1" noTextEdit="1"/>
              </p:cNvSpPr>
              <p:nvPr/>
            </p:nvSpPr>
            <p:spPr>
              <a:xfrm>
                <a:off x="0" y="3050223"/>
                <a:ext cx="4447707" cy="667747"/>
              </a:xfrm>
              <a:prstGeom prst="rect">
                <a:avLst/>
              </a:prstGeom>
              <a:blipFill>
                <a:blip r:embed="rId6"/>
                <a:stretch>
                  <a:fillRect t="-4545" r="-411"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E8D6D85-A859-4097-B2D3-21AECC3363F1}"/>
                  </a:ext>
                </a:extLst>
              </p:cNvPr>
              <p:cNvSpPr txBox="1"/>
              <p:nvPr/>
            </p:nvSpPr>
            <p:spPr>
              <a:xfrm>
                <a:off x="5128890" y="3076417"/>
                <a:ext cx="3511807" cy="646331"/>
              </a:xfrm>
              <a:prstGeom prst="rect">
                <a:avLst/>
              </a:prstGeom>
              <a:noFill/>
            </p:spPr>
            <p:txBody>
              <a:bodyPr wrap="square" rtlCol="0">
                <a:spAutoFit/>
              </a:bodyPr>
              <a:lstStyle/>
              <a:p>
                <a:pPr marL="285750" lvl="2" indent="-285750">
                  <a:buFont typeface="Wingdings" panose="05000000000000000000" pitchFamily="2" charset="2"/>
                  <a:buChar char="Ø"/>
                </a:pPr>
                <a14:m>
                  <m:oMath xmlns:m="http://schemas.openxmlformats.org/officeDocument/2006/math">
                    <m:r>
                      <a:rPr lang="en-US" altLang="ja-JP" i="1">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𝐻</m:t>
                    </m:r>
                  </m:oMath>
                </a14:m>
                <a:r>
                  <a:rPr lang="ja-JP" altLang="en-US" dirty="0"/>
                  <a:t>である（変化しない）</a:t>
                </a:r>
                <a:endParaRPr lang="en-US" altLang="ja-JP" dirty="0"/>
              </a:p>
              <a:p>
                <a:pPr marL="285750" lvl="2" indent="-285750">
                  <a:buFont typeface="Wingdings" panose="05000000000000000000" pitchFamily="2" charset="2"/>
                  <a:buChar char="Ø"/>
                </a:pPr>
                <a14:m>
                  <m:oMath xmlns:m="http://schemas.openxmlformats.org/officeDocument/2006/math">
                    <m:r>
                      <a:rPr lang="en-US" altLang="ja-JP" i="1">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𝐻</m:t>
                    </m:r>
                  </m:oMath>
                </a14:m>
                <a:r>
                  <a:rPr lang="ja-JP" altLang="en-US" dirty="0"/>
                  <a:t>である（部分群に縮小）</a:t>
                </a:r>
                <a:endParaRPr lang="en-US" altLang="ja-JP" dirty="0"/>
              </a:p>
            </p:txBody>
          </p:sp>
        </mc:Choice>
        <mc:Fallback xmlns="">
          <p:sp>
            <p:nvSpPr>
              <p:cNvPr id="19" name="テキスト ボックス 18">
                <a:extLst>
                  <a:ext uri="{FF2B5EF4-FFF2-40B4-BE49-F238E27FC236}">
                    <a16:creationId xmlns:a16="http://schemas.microsoft.com/office/drawing/2014/main" id="{3E8D6D85-A859-4097-B2D3-21AECC3363F1}"/>
                  </a:ext>
                </a:extLst>
              </p:cNvPr>
              <p:cNvSpPr txBox="1">
                <a:spLocks noRot="1" noChangeAspect="1" noMove="1" noResize="1" noEditPoints="1" noAdjustHandles="1" noChangeArrowheads="1" noChangeShapeType="1" noTextEdit="1"/>
              </p:cNvSpPr>
              <p:nvPr/>
            </p:nvSpPr>
            <p:spPr>
              <a:xfrm>
                <a:off x="5128890" y="3076417"/>
                <a:ext cx="3511807" cy="646331"/>
              </a:xfrm>
              <a:prstGeom prst="rect">
                <a:avLst/>
              </a:prstGeom>
              <a:blipFill>
                <a:blip r:embed="rId7"/>
                <a:stretch>
                  <a:fillRect l="-1042" t="-5660" b="-14151"/>
                </a:stretch>
              </a:blipFill>
            </p:spPr>
            <p:txBody>
              <a:bodyPr/>
              <a:lstStyle/>
              <a:p>
                <a:r>
                  <a:rPr lang="ja-JP" altLang="en-US">
                    <a:noFill/>
                  </a:rPr>
                  <a:t> </a:t>
                </a:r>
              </a:p>
            </p:txBody>
          </p:sp>
        </mc:Fallback>
      </mc:AlternateContent>
      <p:sp>
        <p:nvSpPr>
          <p:cNvPr id="20" name="楕円 19">
            <a:extLst>
              <a:ext uri="{FF2B5EF4-FFF2-40B4-BE49-F238E27FC236}">
                <a16:creationId xmlns:a16="http://schemas.microsoft.com/office/drawing/2014/main" id="{52501DCE-A147-47DA-9875-D4E03DA91CAA}"/>
              </a:ext>
            </a:extLst>
          </p:cNvPr>
          <p:cNvSpPr/>
          <p:nvPr/>
        </p:nvSpPr>
        <p:spPr>
          <a:xfrm>
            <a:off x="384900" y="2341074"/>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50BA1ADC-3362-4203-B402-34854AE66B70}"/>
              </a:ext>
            </a:extLst>
          </p:cNvPr>
          <p:cNvSpPr/>
          <p:nvPr/>
        </p:nvSpPr>
        <p:spPr>
          <a:xfrm>
            <a:off x="2962248" y="2181349"/>
            <a:ext cx="1253832" cy="81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右 22">
            <a:extLst>
              <a:ext uri="{FF2B5EF4-FFF2-40B4-BE49-F238E27FC236}">
                <a16:creationId xmlns:a16="http://schemas.microsoft.com/office/drawing/2014/main" id="{8AC3551F-066A-4EB9-A8C5-AB3917970901}"/>
              </a:ext>
            </a:extLst>
          </p:cNvPr>
          <p:cNvSpPr/>
          <p:nvPr/>
        </p:nvSpPr>
        <p:spPr>
          <a:xfrm>
            <a:off x="1527029" y="2466798"/>
            <a:ext cx="1166945" cy="248873"/>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98CC524-30D3-4448-9898-7408549E3563}"/>
                  </a:ext>
                </a:extLst>
              </p:cNvPr>
              <p:cNvSpPr txBox="1"/>
              <p:nvPr/>
            </p:nvSpPr>
            <p:spPr>
              <a:xfrm>
                <a:off x="137381" y="1912736"/>
                <a:ext cx="1240621" cy="400110"/>
              </a:xfrm>
              <a:prstGeom prst="rect">
                <a:avLst/>
              </a:prstGeom>
              <a:noFill/>
            </p:spPr>
            <p:txBody>
              <a:bodyPr wrap="square" rtlCol="0">
                <a:spAutoFit/>
              </a:bodyPr>
              <a:lstStyle/>
              <a:p>
                <a:pPr algn="ctr"/>
                <a:r>
                  <a:rPr kumimoji="1" lang="ja-JP" altLang="en-US" sz="2000" dirty="0"/>
                  <a:t>係数体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oMath>
                </a14:m>
                <a:endParaRPr kumimoji="1" lang="ja-JP" altLang="en-US" sz="2000" dirty="0"/>
              </a:p>
            </p:txBody>
          </p:sp>
        </mc:Choice>
        <mc:Fallback xmlns="">
          <p:sp>
            <p:nvSpPr>
              <p:cNvPr id="24" name="テキスト ボックス 23">
                <a:extLst>
                  <a:ext uri="{FF2B5EF4-FFF2-40B4-BE49-F238E27FC236}">
                    <a16:creationId xmlns:a16="http://schemas.microsoft.com/office/drawing/2014/main" id="{C98CC524-30D3-4448-9898-7408549E3563}"/>
                  </a:ext>
                </a:extLst>
              </p:cNvPr>
              <p:cNvSpPr txBox="1">
                <a:spLocks noRot="1" noChangeAspect="1" noMove="1" noResize="1" noEditPoints="1" noAdjustHandles="1" noChangeArrowheads="1" noChangeShapeType="1" noTextEdit="1"/>
              </p:cNvSpPr>
              <p:nvPr/>
            </p:nvSpPr>
            <p:spPr>
              <a:xfrm>
                <a:off x="137381" y="1912736"/>
                <a:ext cx="1240621" cy="400110"/>
              </a:xfrm>
              <a:prstGeom prst="rect">
                <a:avLst/>
              </a:prstGeom>
              <a:blipFill>
                <a:blip r:embed="rId8"/>
                <a:stretch>
                  <a:fillRect l="-3448" t="-10769" b="-2615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7BCA83B-C625-4C64-B8FC-176952F3AF4F}"/>
              </a:ext>
            </a:extLst>
          </p:cNvPr>
          <p:cNvSpPr txBox="1"/>
          <p:nvPr/>
        </p:nvSpPr>
        <p:spPr>
          <a:xfrm>
            <a:off x="1688533" y="2119696"/>
            <a:ext cx="831893" cy="400110"/>
          </a:xfrm>
          <a:prstGeom prst="rect">
            <a:avLst/>
          </a:prstGeom>
          <a:noFill/>
        </p:spPr>
        <p:txBody>
          <a:bodyPr wrap="square" rtlCol="0">
            <a:spAutoFit/>
          </a:bodyPr>
          <a:lstStyle/>
          <a:p>
            <a:pPr algn="ctr"/>
            <a:r>
              <a:rPr kumimoji="1" lang="ja-JP" altLang="en-US" sz="2000" dirty="0"/>
              <a:t>拡大</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0A81F0-686E-4C83-8684-4EFE612512F9}"/>
                  </a:ext>
                </a:extLst>
              </p:cNvPr>
              <p:cNvSpPr txBox="1"/>
              <p:nvPr/>
            </p:nvSpPr>
            <p:spPr>
              <a:xfrm>
                <a:off x="2753291" y="1789466"/>
                <a:ext cx="1745147" cy="400110"/>
              </a:xfrm>
              <a:prstGeom prst="rect">
                <a:avLst/>
              </a:prstGeom>
              <a:noFill/>
            </p:spPr>
            <p:txBody>
              <a:bodyPr wrap="square" rtlCol="0">
                <a:spAutoFit/>
              </a:bodyPr>
              <a:lstStyle/>
              <a:p>
                <a:pPr algn="ctr"/>
                <a:r>
                  <a:rPr kumimoji="1" lang="ja-JP" altLang="en-US" sz="2000" dirty="0"/>
                  <a:t>拡大体</a:t>
                </a:r>
                <a14:m>
                  <m:oMath xmlns:m="http://schemas.openxmlformats.org/officeDocument/2006/math">
                    <m:r>
                      <a:rPr lang="ja-JP" altLang="en-US" sz="2000" i="1">
                        <a:latin typeface="Cambria Math" panose="02040503050406030204" pitchFamily="18" charset="0"/>
                        <a:ea typeface="Cambria Math" panose="02040503050406030204" pitchFamily="18" charset="0"/>
                      </a:rPr>
                      <m:t>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𝑟</m:t>
                    </m:r>
                    <m:r>
                      <a:rPr lang="en-US" altLang="ja-JP" sz="2000" b="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30" name="テキスト ボックス 29">
                <a:extLst>
                  <a:ext uri="{FF2B5EF4-FFF2-40B4-BE49-F238E27FC236}">
                    <a16:creationId xmlns:a16="http://schemas.microsoft.com/office/drawing/2014/main" id="{580A81F0-686E-4C83-8684-4EFE612512F9}"/>
                  </a:ext>
                </a:extLst>
              </p:cNvPr>
              <p:cNvSpPr txBox="1">
                <a:spLocks noRot="1" noChangeAspect="1" noMove="1" noResize="1" noEditPoints="1" noAdjustHandles="1" noChangeArrowheads="1" noChangeShapeType="1" noTextEdit="1"/>
              </p:cNvSpPr>
              <p:nvPr/>
            </p:nvSpPr>
            <p:spPr>
              <a:xfrm>
                <a:off x="2753291" y="1789466"/>
                <a:ext cx="1745147" cy="400110"/>
              </a:xfrm>
              <a:prstGeom prst="rect">
                <a:avLst/>
              </a:prstGeom>
              <a:blipFill>
                <a:blip r:embed="rId9"/>
                <a:stretch>
                  <a:fillRect t="-10769" b="-26154"/>
                </a:stretch>
              </a:blipFill>
            </p:spPr>
            <p:txBody>
              <a:bodyPr/>
              <a:lstStyle/>
              <a:p>
                <a:r>
                  <a:rPr lang="ja-JP" altLang="en-US">
                    <a:noFill/>
                  </a:rPr>
                  <a:t> </a:t>
                </a:r>
              </a:p>
            </p:txBody>
          </p:sp>
        </mc:Fallback>
      </mc:AlternateContent>
      <p:sp>
        <p:nvSpPr>
          <p:cNvPr id="31" name="楕円 30">
            <a:extLst>
              <a:ext uri="{FF2B5EF4-FFF2-40B4-BE49-F238E27FC236}">
                <a16:creationId xmlns:a16="http://schemas.microsoft.com/office/drawing/2014/main" id="{20C1057D-F33A-4660-9752-F42DC2F732BE}"/>
              </a:ext>
            </a:extLst>
          </p:cNvPr>
          <p:cNvSpPr/>
          <p:nvPr/>
        </p:nvSpPr>
        <p:spPr>
          <a:xfrm>
            <a:off x="4951949" y="2181349"/>
            <a:ext cx="1253832" cy="81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22BD1C79-B8D1-43DB-8E4E-D8394A8C61AD}"/>
              </a:ext>
            </a:extLst>
          </p:cNvPr>
          <p:cNvSpPr/>
          <p:nvPr/>
        </p:nvSpPr>
        <p:spPr>
          <a:xfrm>
            <a:off x="7616125" y="2321587"/>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コンテンツ プレースホルダー 1">
            <a:extLst>
              <a:ext uri="{FF2B5EF4-FFF2-40B4-BE49-F238E27FC236}">
                <a16:creationId xmlns:a16="http://schemas.microsoft.com/office/drawing/2014/main" id="{D13D1786-261B-4379-A19D-8EA830271A4A}"/>
              </a:ext>
            </a:extLst>
          </p:cNvPr>
          <p:cNvSpPr txBox="1">
            <a:spLocks/>
          </p:cNvSpPr>
          <p:nvPr/>
        </p:nvSpPr>
        <p:spPr>
          <a:xfrm>
            <a:off x="6180031" y="1474246"/>
            <a:ext cx="1461842" cy="372744"/>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群の言葉</a:t>
            </a:r>
          </a:p>
        </p:txBody>
      </p:sp>
      <p:sp>
        <p:nvSpPr>
          <p:cNvPr id="35" name="コンテンツ プレースホルダー 1">
            <a:extLst>
              <a:ext uri="{FF2B5EF4-FFF2-40B4-BE49-F238E27FC236}">
                <a16:creationId xmlns:a16="http://schemas.microsoft.com/office/drawing/2014/main" id="{F1A16B10-E653-4CE9-ABC1-0FE700289A02}"/>
              </a:ext>
            </a:extLst>
          </p:cNvPr>
          <p:cNvSpPr txBox="1">
            <a:spLocks/>
          </p:cNvSpPr>
          <p:nvPr/>
        </p:nvSpPr>
        <p:spPr>
          <a:xfrm>
            <a:off x="1451050" y="1469728"/>
            <a:ext cx="1461842" cy="372744"/>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体の言葉</a:t>
            </a:r>
          </a:p>
        </p:txBody>
      </p:sp>
      <p:sp>
        <p:nvSpPr>
          <p:cNvPr id="36" name="矢印: 右 35">
            <a:extLst>
              <a:ext uri="{FF2B5EF4-FFF2-40B4-BE49-F238E27FC236}">
                <a16:creationId xmlns:a16="http://schemas.microsoft.com/office/drawing/2014/main" id="{B58EB63E-A25D-4447-BAA5-986356E440F6}"/>
              </a:ext>
            </a:extLst>
          </p:cNvPr>
          <p:cNvSpPr/>
          <p:nvPr/>
        </p:nvSpPr>
        <p:spPr>
          <a:xfrm>
            <a:off x="6327480" y="2447312"/>
            <a:ext cx="1166945" cy="248873"/>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E8A2697-76CA-41D8-BE8D-80BE1F906614}"/>
                  </a:ext>
                </a:extLst>
              </p:cNvPr>
              <p:cNvSpPr txBox="1"/>
              <p:nvPr/>
            </p:nvSpPr>
            <p:spPr>
              <a:xfrm>
                <a:off x="235134" y="3933273"/>
                <a:ext cx="8451667" cy="1228863"/>
              </a:xfrm>
              <a:prstGeom prst="rect">
                <a:avLst/>
              </a:prstGeom>
              <a:noFill/>
            </p:spPr>
            <p:txBody>
              <a:bodyPr wrap="square" rtlCol="0">
                <a:spAutoFit/>
              </a:bodyPr>
              <a:lstStyle/>
              <a:p>
                <a:pPr marL="0" lvl="1"/>
                <a:r>
                  <a:rPr lang="ja-JP" altLang="en-US" sz="2400" dirty="0"/>
                  <a:t>縮小する場合、群</a:t>
                </a:r>
                <a14:m>
                  <m:oMath xmlns:m="http://schemas.openxmlformats.org/officeDocument/2006/math">
                    <m:r>
                      <a:rPr lang="en-US" altLang="ja-JP" sz="2400" i="1">
                        <a:latin typeface="Cambria Math" panose="02040503050406030204" pitchFamily="18" charset="0"/>
                        <a:ea typeface="Cambria Math" panose="02040503050406030204" pitchFamily="18" charset="0"/>
                      </a:rPr>
                      <m:t>𝐺</m:t>
                    </m:r>
                  </m:oMath>
                </a14:m>
                <a:r>
                  <a:rPr lang="ja-JP" altLang="en-US" sz="2400" dirty="0"/>
                  <a:t>は部分群</a:t>
                </a:r>
                <a14:m>
                  <m:oMath xmlns:m="http://schemas.openxmlformats.org/officeDocument/2006/math">
                    <m:r>
                      <a:rPr lang="en-US" altLang="ja-JP" sz="2400" i="1">
                        <a:latin typeface="Cambria Math" panose="02040503050406030204" pitchFamily="18" charset="0"/>
                        <a:ea typeface="Cambria Math" panose="02040503050406030204" pitchFamily="18" charset="0"/>
                      </a:rPr>
                      <m:t>𝐻</m:t>
                    </m:r>
                  </m:oMath>
                </a14:m>
                <a:r>
                  <a:rPr lang="ja-JP" altLang="en-US" sz="2400" dirty="0"/>
                  <a:t>で</a:t>
                </a:r>
                <a14:m>
                  <m:oMath xmlns:m="http://schemas.openxmlformats.org/officeDocument/2006/math">
                    <m:r>
                      <a:rPr lang="en-US" altLang="ja-JP" sz="2400" i="1">
                        <a:latin typeface="Cambria Math" panose="02040503050406030204" pitchFamily="18" charset="0"/>
                        <a:ea typeface="Cambria Math" panose="02040503050406030204" pitchFamily="18" charset="0"/>
                      </a:rPr>
                      <m:t>𝑝</m:t>
                    </m:r>
                  </m:oMath>
                </a14:m>
                <a:r>
                  <a:rPr lang="ja-JP" altLang="en-US" sz="2400" dirty="0"/>
                  <a:t>個の剰余類に分割される。</a:t>
                </a:r>
                <a:endParaRPr lang="en-US" altLang="ja-JP" sz="2400" dirty="0"/>
              </a:p>
              <a:p>
                <a:pPr lvl="1"/>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𝐺</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𝜎</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𝐻</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𝜎</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𝐻</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𝜎</m:t>
                          </m:r>
                        </m:e>
                        <m:sub>
                          <m:r>
                            <a:rPr lang="en-US" altLang="ja-JP" sz="2400" i="1">
                              <a:latin typeface="Cambria Math" panose="02040503050406030204" pitchFamily="18" charset="0"/>
                              <a:ea typeface="Cambria Math" panose="02040503050406030204" pitchFamily="18" charset="0"/>
                            </a:rPr>
                            <m:t>𝑝</m:t>
                          </m:r>
                        </m:sub>
                      </m:sSub>
                      <m:r>
                        <a:rPr lang="en-US" altLang="ja-JP" sz="2400" i="1">
                          <a:latin typeface="Cambria Math" panose="02040503050406030204" pitchFamily="18" charset="0"/>
                          <a:ea typeface="Cambria Math" panose="02040503050406030204" pitchFamily="18" charset="0"/>
                        </a:rPr>
                        <m:t>𝐻</m:t>
                      </m:r>
                    </m:oMath>
                  </m:oMathPara>
                </a14:m>
                <a:endParaRPr lang="en-US" altLang="ja-JP" sz="2400" dirty="0"/>
              </a:p>
              <a:p>
                <a:pPr marL="0" lvl="1"/>
                <a:r>
                  <a:rPr lang="ja-JP" altLang="en-US" sz="2400" dirty="0"/>
                  <a:t>ここで、各置換</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𝜎</m:t>
                        </m:r>
                      </m:e>
                      <m:sub>
                        <m:r>
                          <a:rPr lang="en-US" altLang="ja-JP" sz="2400" i="1">
                            <a:latin typeface="Cambria Math" panose="02040503050406030204" pitchFamily="18" charset="0"/>
                            <a:ea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𝐺</m:t>
                    </m:r>
                  </m:oMath>
                </a14:m>
                <a:r>
                  <a:rPr lang="ja-JP" altLang="en-US" sz="2400" dirty="0"/>
                  <a:t>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𝜎</m:t>
                        </m:r>
                      </m:e>
                      <m:sub>
                        <m:r>
                          <a:rPr lang="en-US" altLang="ja-JP" sz="2400" i="1">
                            <a:latin typeface="Cambria Math" panose="02040503050406030204" pitchFamily="18" charset="0"/>
                            <a:ea typeface="Cambria Math" panose="02040503050406030204" pitchFamily="18" charset="0"/>
                          </a:rPr>
                          <m:t>1</m:t>
                        </m:r>
                      </m:sub>
                    </m:sSub>
                  </m:oMath>
                </a14:m>
                <a:r>
                  <a:rPr lang="ja-JP" altLang="en-US" sz="2400" dirty="0"/>
                  <a:t>は単位元</a:t>
                </a:r>
                <a14:m>
                  <m:oMath xmlns:m="http://schemas.openxmlformats.org/officeDocument/2006/math">
                    <m:r>
                      <a:rPr lang="en-US" altLang="ja-JP" sz="2400" i="1">
                        <a:latin typeface="Cambria Math" panose="02040503050406030204" pitchFamily="18" charset="0"/>
                        <a:ea typeface="Cambria Math" panose="02040503050406030204" pitchFamily="18" charset="0"/>
                      </a:rPr>
                      <m:t>𝑒</m:t>
                    </m:r>
                  </m:oMath>
                </a14:m>
                <a:r>
                  <a:rPr lang="ja-JP" altLang="en-US" sz="2400" dirty="0"/>
                  <a:t>に等しい。</a:t>
                </a:r>
                <a:endParaRPr lang="en-US" altLang="ja-JP" sz="2400" dirty="0"/>
              </a:p>
            </p:txBody>
          </p:sp>
        </mc:Choice>
        <mc:Fallback xmlns="">
          <p:sp>
            <p:nvSpPr>
              <p:cNvPr id="37" name="テキスト ボックス 36">
                <a:extLst>
                  <a:ext uri="{FF2B5EF4-FFF2-40B4-BE49-F238E27FC236}">
                    <a16:creationId xmlns:a16="http://schemas.microsoft.com/office/drawing/2014/main" id="{FE8A2697-76CA-41D8-BE8D-80BE1F906614}"/>
                  </a:ext>
                </a:extLst>
              </p:cNvPr>
              <p:cNvSpPr txBox="1">
                <a:spLocks noRot="1" noChangeAspect="1" noMove="1" noResize="1" noEditPoints="1" noAdjustHandles="1" noChangeArrowheads="1" noChangeShapeType="1" noTextEdit="1"/>
              </p:cNvSpPr>
              <p:nvPr/>
            </p:nvSpPr>
            <p:spPr>
              <a:xfrm>
                <a:off x="235134" y="3933273"/>
                <a:ext cx="8451667" cy="1228863"/>
              </a:xfrm>
              <a:prstGeom prst="rect">
                <a:avLst/>
              </a:prstGeom>
              <a:blipFill>
                <a:blip r:embed="rId10"/>
                <a:stretch>
                  <a:fillRect l="-1154" t="-4455" b="-9901"/>
                </a:stretch>
              </a:blipFill>
            </p:spPr>
            <p:txBody>
              <a:bodyPr/>
              <a:lstStyle/>
              <a:p>
                <a:r>
                  <a:rPr lang="ja-JP" altLang="en-US">
                    <a:noFill/>
                  </a:rPr>
                  <a:t> </a:t>
                </a:r>
              </a:p>
            </p:txBody>
          </p:sp>
        </mc:Fallback>
      </mc:AlternateContent>
      <p:sp>
        <p:nvSpPr>
          <p:cNvPr id="38" name="吹き出し: 角を丸めた四角形 37">
            <a:extLst>
              <a:ext uri="{FF2B5EF4-FFF2-40B4-BE49-F238E27FC236}">
                <a16:creationId xmlns:a16="http://schemas.microsoft.com/office/drawing/2014/main" id="{1111B5C4-B922-4773-B4A7-A893D1E975B4}"/>
              </a:ext>
            </a:extLst>
          </p:cNvPr>
          <p:cNvSpPr/>
          <p:nvPr/>
        </p:nvSpPr>
        <p:spPr>
          <a:xfrm>
            <a:off x="6516761" y="4687464"/>
            <a:ext cx="2424956" cy="593655"/>
          </a:xfrm>
          <a:prstGeom prst="wedgeRoundRectCallout">
            <a:avLst>
              <a:gd name="adj1" fmla="val -60815"/>
              <a:gd name="adj2" fmla="val -98797"/>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多項式を</a:t>
            </a:r>
            <a:r>
              <a:rPr lang="en-US" altLang="ja-JP" dirty="0"/>
              <a:t>1</a:t>
            </a:r>
            <a:r>
              <a:rPr lang="ja-JP" altLang="en-US" dirty="0"/>
              <a:t>次式の割算できるか？みたいなこと</a:t>
            </a:r>
            <a:endParaRPr kumimoji="1" lang="ja-JP" altLang="en-US" dirty="0"/>
          </a:p>
        </p:txBody>
      </p:sp>
      <p:sp>
        <p:nvSpPr>
          <p:cNvPr id="39" name="コンテンツ プレースホルダー 1">
            <a:extLst>
              <a:ext uri="{FF2B5EF4-FFF2-40B4-BE49-F238E27FC236}">
                <a16:creationId xmlns:a16="http://schemas.microsoft.com/office/drawing/2014/main" id="{DF97BD46-5990-4EA8-B532-8EAB0FFB9859}"/>
              </a:ext>
            </a:extLst>
          </p:cNvPr>
          <p:cNvSpPr txBox="1">
            <a:spLocks/>
          </p:cNvSpPr>
          <p:nvPr/>
        </p:nvSpPr>
        <p:spPr>
          <a:xfrm>
            <a:off x="421049" y="5426332"/>
            <a:ext cx="8301901" cy="508507"/>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「体の拡大」と「群の縮小」が対応付けられている（</a:t>
            </a:r>
            <a:r>
              <a:rPr lang="en-US" altLang="ja-JP" sz="2400" b="1" dirty="0">
                <a:solidFill>
                  <a:schemeClr val="bg1"/>
                </a:solidFill>
              </a:rPr>
              <a:t>Galois</a:t>
            </a:r>
            <a:r>
              <a:rPr lang="ja-JP" altLang="en-US" sz="2400" b="1" dirty="0">
                <a:solidFill>
                  <a:schemeClr val="bg1"/>
                </a:solidFill>
              </a:rPr>
              <a:t>対応）</a:t>
            </a:r>
          </a:p>
        </p:txBody>
      </p:sp>
      <p:sp>
        <p:nvSpPr>
          <p:cNvPr id="27" name="コンテンツ プレースホルダー 1">
            <a:extLst>
              <a:ext uri="{FF2B5EF4-FFF2-40B4-BE49-F238E27FC236}">
                <a16:creationId xmlns:a16="http://schemas.microsoft.com/office/drawing/2014/main" id="{4D851CF2-0078-4E94-9577-38E13FC3F1C1}"/>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Tree>
    <p:extLst>
      <p:ext uri="{BB962C8B-B14F-4D97-AF65-F5344CB8AC3E}">
        <p14:creationId xmlns:p14="http://schemas.microsoft.com/office/powerpoint/2010/main" val="1190130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326"/>
            <a:ext cx="8463160" cy="483454"/>
          </a:xfrm>
        </p:spPr>
        <p:txBody>
          <a:bodyPr/>
          <a:lstStyle/>
          <a:p>
            <a:r>
              <a:rPr lang="ja-JP" altLang="en-US" dirty="0"/>
              <a:t>可解性定理</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51</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78845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方程式が代数的に解ける必要十分条件は、</a:t>
                </a:r>
                <a:r>
                  <a:rPr lang="en-US" altLang="ja-JP" dirty="0">
                    <a:solidFill>
                      <a:srgbClr val="FF0000"/>
                    </a:solidFill>
                  </a:rPr>
                  <a:t>Galois</a:t>
                </a:r>
                <a:r>
                  <a:rPr lang="ja-JP" altLang="en-US" dirty="0">
                    <a:solidFill>
                      <a:srgbClr val="FF0000"/>
                    </a:solidFill>
                  </a:rPr>
                  <a:t>群が可解群である</a:t>
                </a:r>
                <a:r>
                  <a:rPr lang="ja-JP" altLang="en-US" dirty="0"/>
                  <a:t>ことである。</a:t>
                </a:r>
                <a:endParaRPr lang="en-US" altLang="ja-JP" dirty="0"/>
              </a:p>
              <a:p>
                <a:r>
                  <a:rPr lang="en-US" altLang="ja-JP" dirty="0"/>
                  <a:t>Galois</a:t>
                </a:r>
                <a:r>
                  <a:rPr lang="ja-JP" altLang="en-US" dirty="0"/>
                  <a:t>群</a:t>
                </a:r>
                <a14:m>
                  <m:oMath xmlns:m="http://schemas.openxmlformats.org/officeDocument/2006/math">
                    <m:r>
                      <a:rPr lang="en-US" altLang="ja-JP" i="1">
                        <a:latin typeface="Cambria Math" panose="02040503050406030204" pitchFamily="18" charset="0"/>
                        <a:ea typeface="Cambria Math" panose="02040503050406030204" pitchFamily="18" charset="0"/>
                      </a:rPr>
                      <m:t>𝐺</m:t>
                    </m:r>
                  </m:oMath>
                </a14:m>
                <a:r>
                  <a:rPr lang="ja-JP" altLang="en-US" dirty="0"/>
                  <a:t>が可解群であるとは、下記を満たす正規部分群の列を持つことである。</a:t>
                </a:r>
                <a:endParaRPr lang="en-US" altLang="ja-JP" dirty="0"/>
              </a:p>
              <a:p>
                <a:pPr lvl="1"/>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b="0" i="1" smtClean="0">
                            <a:latin typeface="Cambria Math" panose="02040503050406030204" pitchFamily="18" charset="0"/>
                            <a:ea typeface="Cambria Math" panose="02040503050406030204" pitchFamily="18" charset="0"/>
                          </a:rPr>
                          <m:t>𝑘</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Sub>
                  </m:oMath>
                </a14:m>
                <a:r>
                  <a:rPr lang="ja-JP" altLang="en-US" dirty="0"/>
                  <a:t>は</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𝑘</m:t>
                        </m:r>
                      </m:sub>
                    </m:sSub>
                  </m:oMath>
                </a14:m>
                <a:r>
                  <a:rPr lang="ja-JP" altLang="en-US" dirty="0"/>
                  <a:t>の正規部分群</a:t>
                </a:r>
                <a:endParaRPr lang="en-US" altLang="ja-JP" dirty="0"/>
              </a:p>
              <a:p>
                <a:pPr lvl="1"/>
                <a:r>
                  <a:rPr lang="ja-JP" altLang="en-US" dirty="0"/>
                  <a:t>「剰余群</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𝑘</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Sub>
                  </m:oMath>
                </a14:m>
                <a:r>
                  <a:rPr lang="ja-JP" altLang="en-US" dirty="0"/>
                  <a:t>の位数が素数」を満たす</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788456"/>
              </a:xfrm>
              <a:prstGeom prst="rect">
                <a:avLst/>
              </a:prstGeom>
              <a:blipFill>
                <a:blip r:embed="rId3"/>
                <a:stretch>
                  <a:fillRect l="-1133" t="-2626" r="-400" b="-3939"/>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45AECC40-C110-41A8-A778-FFB88C1FE3E6}"/>
              </a:ext>
            </a:extLst>
          </p:cNvPr>
          <p:cNvSpPr/>
          <p:nvPr/>
        </p:nvSpPr>
        <p:spPr>
          <a:xfrm>
            <a:off x="787721" y="4781429"/>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BEFA95E-923C-4C3C-88CE-4CB41F354B08}"/>
              </a:ext>
            </a:extLst>
          </p:cNvPr>
          <p:cNvSpPr/>
          <p:nvPr/>
        </p:nvSpPr>
        <p:spPr>
          <a:xfrm>
            <a:off x="3311206" y="4900362"/>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5233290-5C0C-4878-8C11-068DFFD21932}"/>
              </a:ext>
            </a:extLst>
          </p:cNvPr>
          <p:cNvSpPr/>
          <p:nvPr/>
        </p:nvSpPr>
        <p:spPr>
          <a:xfrm>
            <a:off x="7122467" y="5020623"/>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4B7D9BBD-FB75-41B0-9739-C04D8E217708}"/>
              </a:ext>
            </a:extLst>
          </p:cNvPr>
          <p:cNvSpPr/>
          <p:nvPr/>
        </p:nvSpPr>
        <p:spPr>
          <a:xfrm>
            <a:off x="2237818" y="5134712"/>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4700B28D-2902-495B-87EE-568AD1C15BD2}"/>
              </a:ext>
            </a:extLst>
          </p:cNvPr>
          <p:cNvSpPr/>
          <p:nvPr/>
        </p:nvSpPr>
        <p:spPr>
          <a:xfrm>
            <a:off x="6658678" y="5134712"/>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702D65A-DF94-4EB7-9115-59F5A3661F64}"/>
                  </a:ext>
                </a:extLst>
              </p:cNvPr>
              <p:cNvSpPr txBox="1"/>
              <p:nvPr/>
            </p:nvSpPr>
            <p:spPr>
              <a:xfrm>
                <a:off x="6939026" y="4582701"/>
                <a:ext cx="1130755" cy="400110"/>
              </a:xfrm>
              <a:prstGeom prst="rect">
                <a:avLst/>
              </a:prstGeom>
              <a:noFill/>
            </p:spPr>
            <p:txBody>
              <a:bodyPr wrap="square" rtlCol="0">
                <a:spAutoFit/>
              </a:bodyPr>
              <a:lstStyle/>
              <a:p>
                <a:pPr algn="ctr"/>
                <a:r>
                  <a:rPr kumimoji="1" lang="ja-JP" altLang="en-US" sz="2000" dirty="0"/>
                  <a:t>単位群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𝐸</m:t>
                    </m:r>
                  </m:oMath>
                </a14:m>
                <a:endParaRPr kumimoji="1" lang="ja-JP" altLang="en-US" sz="2000" dirty="0"/>
              </a:p>
            </p:txBody>
          </p:sp>
        </mc:Choice>
        <mc:Fallback xmlns="">
          <p:sp>
            <p:nvSpPr>
              <p:cNvPr id="20" name="テキスト ボックス 19">
                <a:extLst>
                  <a:ext uri="{FF2B5EF4-FFF2-40B4-BE49-F238E27FC236}">
                    <a16:creationId xmlns:a16="http://schemas.microsoft.com/office/drawing/2014/main" id="{3702D65A-DF94-4EB7-9115-59F5A3661F64}"/>
                  </a:ext>
                </a:extLst>
              </p:cNvPr>
              <p:cNvSpPr txBox="1">
                <a:spLocks noRot="1" noChangeAspect="1" noMove="1" noResize="1" noEditPoints="1" noAdjustHandles="1" noChangeArrowheads="1" noChangeShapeType="1" noTextEdit="1"/>
              </p:cNvSpPr>
              <p:nvPr/>
            </p:nvSpPr>
            <p:spPr>
              <a:xfrm>
                <a:off x="6939026" y="4582701"/>
                <a:ext cx="1130755" cy="400110"/>
              </a:xfrm>
              <a:prstGeom prst="rect">
                <a:avLst/>
              </a:prstGeom>
              <a:blipFill>
                <a:blip r:embed="rId4"/>
                <a:stretch>
                  <a:fillRect l="-5376" t="-10769" b="-2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D264DE1-A26C-4772-84C0-A04AEF655E43}"/>
                  </a:ext>
                </a:extLst>
              </p:cNvPr>
              <p:cNvSpPr txBox="1"/>
              <p:nvPr/>
            </p:nvSpPr>
            <p:spPr>
              <a:xfrm>
                <a:off x="774782" y="4379158"/>
                <a:ext cx="1403051" cy="400110"/>
              </a:xfrm>
              <a:prstGeom prst="rect">
                <a:avLst/>
              </a:prstGeom>
              <a:noFill/>
            </p:spPr>
            <p:txBody>
              <a:bodyPr wrap="square" rtlCol="0">
                <a:spAutoFit/>
              </a:bodyPr>
              <a:lstStyle/>
              <a:p>
                <a:pPr algn="ctr"/>
                <a:r>
                  <a:rPr lang="en-US" altLang="ja-JP" sz="2000" dirty="0"/>
                  <a:t>Galois</a:t>
                </a:r>
                <a:r>
                  <a:rPr lang="ja-JP" altLang="en-US" sz="2000" dirty="0"/>
                  <a:t>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𝐺</m:t>
                    </m:r>
                  </m:oMath>
                </a14:m>
                <a:endParaRPr kumimoji="1" lang="ja-JP" altLang="en-US" sz="2000" dirty="0"/>
              </a:p>
            </p:txBody>
          </p:sp>
        </mc:Choice>
        <mc:Fallback xmlns="">
          <p:sp>
            <p:nvSpPr>
              <p:cNvPr id="22" name="テキスト ボックス 21">
                <a:extLst>
                  <a:ext uri="{FF2B5EF4-FFF2-40B4-BE49-F238E27FC236}">
                    <a16:creationId xmlns:a16="http://schemas.microsoft.com/office/drawing/2014/main" id="{7D264DE1-A26C-4772-84C0-A04AEF655E43}"/>
                  </a:ext>
                </a:extLst>
              </p:cNvPr>
              <p:cNvSpPr txBox="1">
                <a:spLocks noRot="1" noChangeAspect="1" noMove="1" noResize="1" noEditPoints="1" noAdjustHandles="1" noChangeArrowheads="1" noChangeShapeType="1" noTextEdit="1"/>
              </p:cNvSpPr>
              <p:nvPr/>
            </p:nvSpPr>
            <p:spPr>
              <a:xfrm>
                <a:off x="774782" y="4379158"/>
                <a:ext cx="1403051" cy="400110"/>
              </a:xfrm>
              <a:prstGeom prst="rect">
                <a:avLst/>
              </a:prstGeom>
              <a:blipFill>
                <a:blip r:embed="rId5"/>
                <a:stretch>
                  <a:fillRect l="-2174" t="-9091" b="-2727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9E584ACC-0244-4161-BDB4-7854908FFB6F}"/>
              </a:ext>
            </a:extLst>
          </p:cNvPr>
          <p:cNvSpPr txBox="1"/>
          <p:nvPr/>
        </p:nvSpPr>
        <p:spPr>
          <a:xfrm>
            <a:off x="2022512" y="5381225"/>
            <a:ext cx="821478" cy="400110"/>
          </a:xfrm>
          <a:prstGeom prst="rect">
            <a:avLst/>
          </a:prstGeom>
          <a:noFill/>
        </p:spPr>
        <p:txBody>
          <a:bodyPr wrap="square" rtlCol="0">
            <a:spAutoFit/>
          </a:bodyPr>
          <a:lstStyle/>
          <a:p>
            <a:pPr algn="ctr"/>
            <a:r>
              <a:rPr kumimoji="1" lang="ja-JP" altLang="en-US" sz="2000" dirty="0"/>
              <a:t>縮小</a:t>
            </a:r>
          </a:p>
        </p:txBody>
      </p:sp>
      <p:sp>
        <p:nvSpPr>
          <p:cNvPr id="24" name="テキスト ボックス 23">
            <a:extLst>
              <a:ext uri="{FF2B5EF4-FFF2-40B4-BE49-F238E27FC236}">
                <a16:creationId xmlns:a16="http://schemas.microsoft.com/office/drawing/2014/main" id="{B7EC7754-81D1-4B0E-9025-BA166EDC198E}"/>
              </a:ext>
            </a:extLst>
          </p:cNvPr>
          <p:cNvSpPr txBox="1"/>
          <p:nvPr/>
        </p:nvSpPr>
        <p:spPr>
          <a:xfrm>
            <a:off x="6443372" y="5381225"/>
            <a:ext cx="821478" cy="400110"/>
          </a:xfrm>
          <a:prstGeom prst="rect">
            <a:avLst/>
          </a:prstGeom>
          <a:noFill/>
        </p:spPr>
        <p:txBody>
          <a:bodyPr wrap="square" rtlCol="0">
            <a:spAutoFit/>
          </a:bodyPr>
          <a:lstStyle/>
          <a:p>
            <a:pPr algn="ctr"/>
            <a:r>
              <a:rPr kumimoji="1" lang="ja-JP" altLang="en-US" sz="2000" dirty="0"/>
              <a:t>縮小</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4E313A0-B665-4D31-B008-32787C99BEAA}"/>
                  </a:ext>
                </a:extLst>
              </p:cNvPr>
              <p:cNvSpPr txBox="1"/>
              <p:nvPr/>
            </p:nvSpPr>
            <p:spPr>
              <a:xfrm>
                <a:off x="2382319" y="4103884"/>
                <a:ext cx="4379362"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𝐺</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𝐺</m:t>
                          </m:r>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𝐺</m:t>
                          </m:r>
                        </m:e>
                        <m:sub>
                          <m:r>
                            <a:rPr lang="en-US" altLang="ja-JP" sz="2400" i="1">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𝐺</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𝐸</m:t>
                      </m:r>
                    </m:oMath>
                  </m:oMathPara>
                </a14:m>
                <a:endParaRPr kumimoji="1" lang="ja-JP" altLang="en-US" sz="2400" dirty="0"/>
              </a:p>
            </p:txBody>
          </p:sp>
        </mc:Choice>
        <mc:Fallback xmlns="">
          <p:sp>
            <p:nvSpPr>
              <p:cNvPr id="25" name="テキスト ボックス 24">
                <a:extLst>
                  <a:ext uri="{FF2B5EF4-FFF2-40B4-BE49-F238E27FC236}">
                    <a16:creationId xmlns:a16="http://schemas.microsoft.com/office/drawing/2014/main" id="{34E313A0-B665-4D31-B008-32787C99BEAA}"/>
                  </a:ext>
                </a:extLst>
              </p:cNvPr>
              <p:cNvSpPr txBox="1">
                <a:spLocks noRot="1" noChangeAspect="1" noMove="1" noResize="1" noEditPoints="1" noAdjustHandles="1" noChangeArrowheads="1" noChangeShapeType="1" noTextEdit="1"/>
              </p:cNvSpPr>
              <p:nvPr/>
            </p:nvSpPr>
            <p:spPr>
              <a:xfrm>
                <a:off x="2382319" y="4103884"/>
                <a:ext cx="4379362" cy="461665"/>
              </a:xfrm>
              <a:prstGeom prst="rect">
                <a:avLst/>
              </a:prstGeom>
              <a:blipFill>
                <a:blip r:embed="rId6"/>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BF21D0A-9F4F-451C-AA12-4EFF8D757675}"/>
                  </a:ext>
                </a:extLst>
              </p:cNvPr>
              <p:cNvSpPr txBox="1"/>
              <p:nvPr/>
            </p:nvSpPr>
            <p:spPr>
              <a:xfrm>
                <a:off x="3478990" y="4480082"/>
                <a:ext cx="79773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𝐺</m:t>
                          </m:r>
                        </m:e>
                        <m:sub>
                          <m:r>
                            <a:rPr lang="en-US" altLang="ja-JP" sz="2000" b="0" i="1" smtClean="0">
                              <a:latin typeface="Cambria Math" panose="02040503050406030204" pitchFamily="18" charset="0"/>
                              <a:ea typeface="Cambria Math" panose="02040503050406030204" pitchFamily="18" charset="0"/>
                            </a:rPr>
                            <m:t>𝑘</m:t>
                          </m:r>
                        </m:sub>
                      </m:sSub>
                    </m:oMath>
                  </m:oMathPara>
                </a14:m>
                <a:endParaRPr kumimoji="1" lang="ja-JP" altLang="en-US" sz="2000" dirty="0"/>
              </a:p>
            </p:txBody>
          </p:sp>
        </mc:Choice>
        <mc:Fallback xmlns="">
          <p:sp>
            <p:nvSpPr>
              <p:cNvPr id="26" name="テキスト ボックス 25">
                <a:extLst>
                  <a:ext uri="{FF2B5EF4-FFF2-40B4-BE49-F238E27FC236}">
                    <a16:creationId xmlns:a16="http://schemas.microsoft.com/office/drawing/2014/main" id="{FBF21D0A-9F4F-451C-AA12-4EFF8D757675}"/>
                  </a:ext>
                </a:extLst>
              </p:cNvPr>
              <p:cNvSpPr txBox="1">
                <a:spLocks noRot="1" noChangeAspect="1" noMove="1" noResize="1" noEditPoints="1" noAdjustHandles="1" noChangeArrowheads="1" noChangeShapeType="1" noTextEdit="1"/>
              </p:cNvSpPr>
              <p:nvPr/>
            </p:nvSpPr>
            <p:spPr>
              <a:xfrm>
                <a:off x="3478990" y="4480082"/>
                <a:ext cx="797732" cy="400110"/>
              </a:xfrm>
              <a:prstGeom prst="rect">
                <a:avLst/>
              </a:prstGeom>
              <a:blipFill>
                <a:blip r:embed="rId7"/>
                <a:stretch>
                  <a:fillRect b="-3030"/>
                </a:stretch>
              </a:blipFill>
            </p:spPr>
            <p:txBody>
              <a:bodyPr/>
              <a:lstStyle/>
              <a:p>
                <a:r>
                  <a:rPr lang="ja-JP" altLang="en-US">
                    <a:noFill/>
                  </a:rPr>
                  <a:t> </a:t>
                </a:r>
              </a:p>
            </p:txBody>
          </p:sp>
        </mc:Fallback>
      </mc:AlternateContent>
      <p:sp>
        <p:nvSpPr>
          <p:cNvPr id="27" name="吹き出し: 角を丸めた四角形 26">
            <a:extLst>
              <a:ext uri="{FF2B5EF4-FFF2-40B4-BE49-F238E27FC236}">
                <a16:creationId xmlns:a16="http://schemas.microsoft.com/office/drawing/2014/main" id="{2671C391-CECF-4F36-9F96-460676CFEF90}"/>
              </a:ext>
            </a:extLst>
          </p:cNvPr>
          <p:cNvSpPr/>
          <p:nvPr/>
        </p:nvSpPr>
        <p:spPr>
          <a:xfrm>
            <a:off x="5180771" y="3670493"/>
            <a:ext cx="3908702" cy="417758"/>
          </a:xfrm>
          <a:prstGeom prst="wedgeRoundRectCallout">
            <a:avLst>
              <a:gd name="adj1" fmla="val -57767"/>
              <a:gd name="adj2" fmla="val -57618"/>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「ある条件を満たしながら」の条件はこれ</a:t>
            </a:r>
          </a:p>
        </p:txBody>
      </p:sp>
      <p:sp>
        <p:nvSpPr>
          <p:cNvPr id="28" name="吹き出し: 角を丸めた四角形 27">
            <a:extLst>
              <a:ext uri="{FF2B5EF4-FFF2-40B4-BE49-F238E27FC236}">
                <a16:creationId xmlns:a16="http://schemas.microsoft.com/office/drawing/2014/main" id="{051E1B02-E464-4EEE-9AD2-82853C034FFE}"/>
              </a:ext>
            </a:extLst>
          </p:cNvPr>
          <p:cNvSpPr/>
          <p:nvPr/>
        </p:nvSpPr>
        <p:spPr>
          <a:xfrm>
            <a:off x="4200206" y="5869082"/>
            <a:ext cx="4845117" cy="364433"/>
          </a:xfrm>
          <a:prstGeom prst="wedgeRoundRectCallout">
            <a:avLst>
              <a:gd name="adj1" fmla="val 18461"/>
              <a:gd name="adj2" fmla="val -133269"/>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Galois</a:t>
            </a:r>
            <a:r>
              <a:rPr lang="ja-JP" altLang="en-US" dirty="0"/>
              <a:t>群が</a:t>
            </a:r>
            <a:r>
              <a:rPr kumimoji="1" lang="ja-JP" altLang="en-US" dirty="0"/>
              <a:t>単位群なら、必ず解けることを確認した</a:t>
            </a:r>
          </a:p>
        </p:txBody>
      </p:sp>
      <p:sp>
        <p:nvSpPr>
          <p:cNvPr id="29" name="楕円 28">
            <a:extLst>
              <a:ext uri="{FF2B5EF4-FFF2-40B4-BE49-F238E27FC236}">
                <a16:creationId xmlns:a16="http://schemas.microsoft.com/office/drawing/2014/main" id="{E579E866-9B5E-48A8-9992-B8708912F6D3}"/>
              </a:ext>
            </a:extLst>
          </p:cNvPr>
          <p:cNvSpPr/>
          <p:nvPr/>
        </p:nvSpPr>
        <p:spPr>
          <a:xfrm>
            <a:off x="5151083" y="4995431"/>
            <a:ext cx="798625" cy="5558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BC2C8CFA-A33D-42C6-AB1D-746199DA91AB}"/>
              </a:ext>
            </a:extLst>
          </p:cNvPr>
          <p:cNvSpPr/>
          <p:nvPr/>
        </p:nvSpPr>
        <p:spPr>
          <a:xfrm>
            <a:off x="4574599" y="5136039"/>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A8D8EED-BBFE-4F0E-8AC3-322B479DF31B}"/>
              </a:ext>
            </a:extLst>
          </p:cNvPr>
          <p:cNvSpPr txBox="1"/>
          <p:nvPr/>
        </p:nvSpPr>
        <p:spPr>
          <a:xfrm>
            <a:off x="4359293" y="5382552"/>
            <a:ext cx="821478" cy="400110"/>
          </a:xfrm>
          <a:prstGeom prst="rect">
            <a:avLst/>
          </a:prstGeom>
          <a:noFill/>
        </p:spPr>
        <p:txBody>
          <a:bodyPr wrap="square" rtlCol="0">
            <a:spAutoFit/>
          </a:bodyPr>
          <a:lstStyle/>
          <a:p>
            <a:pPr algn="ctr"/>
            <a:r>
              <a:rPr kumimoji="1" lang="ja-JP" altLang="en-US" sz="2000" dirty="0"/>
              <a:t>縮小</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ECE1771-9FE9-47A3-9B43-4787EBD32184}"/>
                  </a:ext>
                </a:extLst>
              </p:cNvPr>
              <p:cNvSpPr txBox="1"/>
              <p:nvPr/>
            </p:nvSpPr>
            <p:spPr>
              <a:xfrm>
                <a:off x="5180771" y="4481409"/>
                <a:ext cx="79773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𝐺</m:t>
                          </m:r>
                        </m:e>
                        <m:sub>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+1</m:t>
                          </m:r>
                        </m:sub>
                      </m:sSub>
                    </m:oMath>
                  </m:oMathPara>
                </a14:m>
                <a:endParaRPr kumimoji="1" lang="ja-JP" altLang="en-US" sz="2000" dirty="0"/>
              </a:p>
            </p:txBody>
          </p:sp>
        </mc:Choice>
        <mc:Fallback xmlns="">
          <p:sp>
            <p:nvSpPr>
              <p:cNvPr id="32" name="テキスト ボックス 31">
                <a:extLst>
                  <a:ext uri="{FF2B5EF4-FFF2-40B4-BE49-F238E27FC236}">
                    <a16:creationId xmlns:a16="http://schemas.microsoft.com/office/drawing/2014/main" id="{7ECE1771-9FE9-47A3-9B43-4787EBD32184}"/>
                  </a:ext>
                </a:extLst>
              </p:cNvPr>
              <p:cNvSpPr txBox="1">
                <a:spLocks noRot="1" noChangeAspect="1" noMove="1" noResize="1" noEditPoints="1" noAdjustHandles="1" noChangeArrowheads="1" noChangeShapeType="1" noTextEdit="1"/>
              </p:cNvSpPr>
              <p:nvPr/>
            </p:nvSpPr>
            <p:spPr>
              <a:xfrm>
                <a:off x="5180771" y="4481409"/>
                <a:ext cx="797732" cy="400110"/>
              </a:xfrm>
              <a:prstGeom prst="rect">
                <a:avLst/>
              </a:prstGeom>
              <a:blipFill>
                <a:blip r:embed="rId8"/>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AED1FAC-BBD0-4270-B26F-8B830643AADB}"/>
                  </a:ext>
                </a:extLst>
              </p:cNvPr>
              <p:cNvSpPr txBox="1"/>
              <p:nvPr/>
            </p:nvSpPr>
            <p:spPr>
              <a:xfrm>
                <a:off x="2712701" y="5069402"/>
                <a:ext cx="55450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Cambria Math" panose="02040503050406030204" pitchFamily="18" charset="0"/>
                        </a:rPr>
                        <m:t>⋯</m:t>
                      </m:r>
                    </m:oMath>
                  </m:oMathPara>
                </a14:m>
                <a:endParaRPr kumimoji="1" lang="ja-JP" altLang="en-US" sz="2000" dirty="0"/>
              </a:p>
            </p:txBody>
          </p:sp>
        </mc:Choice>
        <mc:Fallback xmlns="">
          <p:sp>
            <p:nvSpPr>
              <p:cNvPr id="33" name="テキスト ボックス 32">
                <a:extLst>
                  <a:ext uri="{FF2B5EF4-FFF2-40B4-BE49-F238E27FC236}">
                    <a16:creationId xmlns:a16="http://schemas.microsoft.com/office/drawing/2014/main" id="{0AED1FAC-BBD0-4270-B26F-8B830643AADB}"/>
                  </a:ext>
                </a:extLst>
              </p:cNvPr>
              <p:cNvSpPr txBox="1">
                <a:spLocks noRot="1" noChangeAspect="1" noMove="1" noResize="1" noEditPoints="1" noAdjustHandles="1" noChangeArrowheads="1" noChangeShapeType="1" noTextEdit="1"/>
              </p:cNvSpPr>
              <p:nvPr/>
            </p:nvSpPr>
            <p:spPr>
              <a:xfrm>
                <a:off x="2712701" y="5069402"/>
                <a:ext cx="554509"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31362EF-3E91-46C3-8E03-B708DE26E002}"/>
                  </a:ext>
                </a:extLst>
              </p:cNvPr>
              <p:cNvSpPr txBox="1"/>
              <p:nvPr/>
            </p:nvSpPr>
            <p:spPr>
              <a:xfrm>
                <a:off x="6024062" y="5046803"/>
                <a:ext cx="55450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Cambria Math" panose="02040503050406030204" pitchFamily="18" charset="0"/>
                        </a:rPr>
                        <m:t>⋯</m:t>
                      </m:r>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C31362EF-3E91-46C3-8E03-B708DE26E002}"/>
                  </a:ext>
                </a:extLst>
              </p:cNvPr>
              <p:cNvSpPr txBox="1">
                <a:spLocks noRot="1" noChangeAspect="1" noMove="1" noResize="1" noEditPoints="1" noAdjustHandles="1" noChangeArrowheads="1" noChangeShapeType="1" noTextEdit="1"/>
              </p:cNvSpPr>
              <p:nvPr/>
            </p:nvSpPr>
            <p:spPr>
              <a:xfrm>
                <a:off x="6024062" y="5046803"/>
                <a:ext cx="554509" cy="400110"/>
              </a:xfrm>
              <a:prstGeom prst="rect">
                <a:avLst/>
              </a:prstGeom>
              <a:blipFill>
                <a:blip r:embed="rId10"/>
                <a:stretch>
                  <a:fillRect/>
                </a:stretch>
              </a:blipFill>
            </p:spPr>
            <p:txBody>
              <a:bodyPr/>
              <a:lstStyle/>
              <a:p>
                <a:r>
                  <a:rPr lang="ja-JP" altLang="en-US">
                    <a:noFill/>
                  </a:rPr>
                  <a:t> </a:t>
                </a:r>
              </a:p>
            </p:txBody>
          </p:sp>
        </mc:Fallback>
      </mc:AlternateContent>
      <p:sp>
        <p:nvSpPr>
          <p:cNvPr id="36" name="コンテンツ プレースホルダー 1">
            <a:extLst>
              <a:ext uri="{FF2B5EF4-FFF2-40B4-BE49-F238E27FC236}">
                <a16:creationId xmlns:a16="http://schemas.microsoft.com/office/drawing/2014/main" id="{06195652-80F8-4B91-9430-BED1EED826AE}"/>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sp>
        <p:nvSpPr>
          <p:cNvPr id="35" name="吹き出し: 角を丸めた四角形 34">
            <a:extLst>
              <a:ext uri="{FF2B5EF4-FFF2-40B4-BE49-F238E27FC236}">
                <a16:creationId xmlns:a16="http://schemas.microsoft.com/office/drawing/2014/main" id="{FBDCD5E5-58AB-48FA-B039-034F7D5515D0}"/>
              </a:ext>
            </a:extLst>
          </p:cNvPr>
          <p:cNvSpPr/>
          <p:nvPr/>
        </p:nvSpPr>
        <p:spPr>
          <a:xfrm>
            <a:off x="2100146" y="3701445"/>
            <a:ext cx="2810107" cy="417758"/>
          </a:xfrm>
          <a:prstGeom prst="wedgeRoundRectCallout">
            <a:avLst>
              <a:gd name="adj1" fmla="val 9464"/>
              <a:gd name="adj2" fmla="val -7966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位数＝群に含まれ</a:t>
            </a:r>
            <a:r>
              <a:rPr lang="ja-JP" altLang="en-US" dirty="0"/>
              <a:t>る要素数</a:t>
            </a:r>
            <a:endParaRPr kumimoji="1" lang="ja-JP" altLang="en-US" dirty="0"/>
          </a:p>
        </p:txBody>
      </p:sp>
      <p:sp>
        <p:nvSpPr>
          <p:cNvPr id="37" name="吹き出し: 角を丸めた四角形 36">
            <a:extLst>
              <a:ext uri="{FF2B5EF4-FFF2-40B4-BE49-F238E27FC236}">
                <a16:creationId xmlns:a16="http://schemas.microsoft.com/office/drawing/2014/main" id="{8EB5B49A-C519-42C1-9156-B930B1B5FE54}"/>
              </a:ext>
            </a:extLst>
          </p:cNvPr>
          <p:cNvSpPr/>
          <p:nvPr/>
        </p:nvSpPr>
        <p:spPr>
          <a:xfrm>
            <a:off x="6368828" y="2702183"/>
            <a:ext cx="2492300" cy="584698"/>
          </a:xfrm>
          <a:prstGeom prst="wedgeRoundRectCallout">
            <a:avLst>
              <a:gd name="adj1" fmla="val -61820"/>
              <a:gd name="adj2" fmla="val 21457"/>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正規部分群と剰余群の説明は割愛</a:t>
            </a:r>
            <a:endParaRPr kumimoji="1" lang="ja-JP" altLang="en-US" dirty="0"/>
          </a:p>
        </p:txBody>
      </p:sp>
    </p:spTree>
    <p:extLst>
      <p:ext uri="{BB962C8B-B14F-4D97-AF65-F5344CB8AC3E}">
        <p14:creationId xmlns:p14="http://schemas.microsoft.com/office/powerpoint/2010/main" val="2171354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2"/>
            <a:ext cx="8463160" cy="483454"/>
          </a:xfrm>
        </p:spPr>
        <p:txBody>
          <a:bodyPr/>
          <a:lstStyle/>
          <a:p>
            <a:r>
              <a:rPr kumimoji="1" lang="ja-JP" altLang="en-US" dirty="0"/>
              <a:t>地図</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52</a:t>
            </a:fld>
            <a:endParaRPr lang="ja-JP" altLang="en-US"/>
          </a:p>
        </p:txBody>
      </p:sp>
      <p:sp>
        <p:nvSpPr>
          <p:cNvPr id="44" name="コンテンツ プレースホルダー 1">
            <a:extLst>
              <a:ext uri="{FF2B5EF4-FFF2-40B4-BE49-F238E27FC236}">
                <a16:creationId xmlns:a16="http://schemas.microsoft.com/office/drawing/2014/main" id="{7CEABCFA-869C-4AD3-B50F-AC582E218F04}"/>
              </a:ext>
            </a:extLst>
          </p:cNvPr>
          <p:cNvSpPr txBox="1">
            <a:spLocks/>
          </p:cNvSpPr>
          <p:nvPr/>
        </p:nvSpPr>
        <p:spPr>
          <a:xfrm>
            <a:off x="233369" y="-5558"/>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t>
            </a:r>
            <a:r>
              <a:rPr lang="ja-JP" altLang="en-US" sz="1800" b="1" dirty="0">
                <a:solidFill>
                  <a:schemeClr val="bg1"/>
                </a:solidFill>
              </a:rPr>
              <a:t>体と群の対比から見る</a:t>
            </a:r>
            <a:r>
              <a:rPr lang="en-US" altLang="ja-JP" sz="1800" b="1" dirty="0">
                <a:solidFill>
                  <a:schemeClr val="bg1"/>
                </a:solidFill>
              </a:rPr>
              <a:t>Galois</a:t>
            </a:r>
            <a:r>
              <a:rPr lang="ja-JP" altLang="en-US" sz="1800" b="1" dirty="0">
                <a:solidFill>
                  <a:schemeClr val="bg1"/>
                </a:solidFill>
              </a:rPr>
              <a:t>理論</a:t>
            </a:r>
            <a:endParaRPr lang="en-US" altLang="ja-JP" sz="1800" b="1" dirty="0">
              <a:solidFill>
                <a:schemeClr val="bg1"/>
              </a:solidFill>
            </a:endParaRPr>
          </a:p>
        </p:txBody>
      </p:sp>
      <p:grpSp>
        <p:nvGrpSpPr>
          <p:cNvPr id="3" name="グループ化 2">
            <a:extLst>
              <a:ext uri="{FF2B5EF4-FFF2-40B4-BE49-F238E27FC236}">
                <a16:creationId xmlns:a16="http://schemas.microsoft.com/office/drawing/2014/main" id="{6ED2F6F8-B7E2-467F-B5D4-25D1590769B5}"/>
              </a:ext>
            </a:extLst>
          </p:cNvPr>
          <p:cNvGrpSpPr/>
          <p:nvPr/>
        </p:nvGrpSpPr>
        <p:grpSpPr>
          <a:xfrm>
            <a:off x="59180" y="711458"/>
            <a:ext cx="8900624" cy="5462961"/>
            <a:chOff x="59180" y="711458"/>
            <a:chExt cx="8900624" cy="5462961"/>
          </a:xfrm>
        </p:grpSpPr>
        <p:sp>
          <p:nvSpPr>
            <p:cNvPr id="97" name="四角形: 角を丸くする 96">
              <a:extLst>
                <a:ext uri="{FF2B5EF4-FFF2-40B4-BE49-F238E27FC236}">
                  <a16:creationId xmlns:a16="http://schemas.microsoft.com/office/drawing/2014/main" id="{AFF5882D-66BF-490F-9F99-ECBDD83EB6F5}"/>
                </a:ext>
              </a:extLst>
            </p:cNvPr>
            <p:cNvSpPr/>
            <p:nvPr/>
          </p:nvSpPr>
          <p:spPr>
            <a:xfrm>
              <a:off x="223641" y="993343"/>
              <a:ext cx="8736163" cy="1526193"/>
            </a:xfrm>
            <a:prstGeom prst="roundRect">
              <a:avLst/>
            </a:prstGeom>
            <a:solidFill>
              <a:schemeClr val="accent1">
                <a:lumMod val="20000"/>
                <a:lumOff val="80000"/>
                <a:alpha val="7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E0EF389F-F078-4BB5-8149-35135667BFC7}"/>
                </a:ext>
              </a:extLst>
            </p:cNvPr>
            <p:cNvSpPr/>
            <p:nvPr/>
          </p:nvSpPr>
          <p:spPr>
            <a:xfrm>
              <a:off x="223641" y="2882897"/>
              <a:ext cx="8736163" cy="1580610"/>
            </a:xfrm>
            <a:prstGeom prst="roundRect">
              <a:avLst/>
            </a:prstGeom>
            <a:solidFill>
              <a:schemeClr val="accent2">
                <a:lumMod val="20000"/>
                <a:lumOff val="80000"/>
                <a:alpha val="7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四角形: 角を丸くする 98">
              <a:extLst>
                <a:ext uri="{FF2B5EF4-FFF2-40B4-BE49-F238E27FC236}">
                  <a16:creationId xmlns:a16="http://schemas.microsoft.com/office/drawing/2014/main" id="{A4E46C0B-B726-48D2-BAE5-568AD124635C}"/>
                </a:ext>
              </a:extLst>
            </p:cNvPr>
            <p:cNvSpPr/>
            <p:nvPr/>
          </p:nvSpPr>
          <p:spPr>
            <a:xfrm>
              <a:off x="223641" y="4797785"/>
              <a:ext cx="8736163" cy="1376634"/>
            </a:xfrm>
            <a:prstGeom prst="roundRect">
              <a:avLst/>
            </a:prstGeom>
            <a:solidFill>
              <a:schemeClr val="accent3">
                <a:lumMod val="20000"/>
                <a:lumOff val="80000"/>
                <a:alpha val="7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コンテンツ プレースホルダー 1">
              <a:extLst>
                <a:ext uri="{FF2B5EF4-FFF2-40B4-BE49-F238E27FC236}">
                  <a16:creationId xmlns:a16="http://schemas.microsoft.com/office/drawing/2014/main" id="{2B16FCED-0602-4DC0-B251-4B8B9D6D74F1}"/>
                </a:ext>
              </a:extLst>
            </p:cNvPr>
            <p:cNvSpPr txBox="1">
              <a:spLocks/>
            </p:cNvSpPr>
            <p:nvPr/>
          </p:nvSpPr>
          <p:spPr>
            <a:xfrm>
              <a:off x="374944"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因数分解可能性と体の関係</a:t>
              </a:r>
            </a:p>
          </p:txBody>
        </p:sp>
        <p:sp>
          <p:nvSpPr>
            <p:cNvPr id="101" name="コンテンツ プレースホルダー 1">
              <a:extLst>
                <a:ext uri="{FF2B5EF4-FFF2-40B4-BE49-F238E27FC236}">
                  <a16:creationId xmlns:a16="http://schemas.microsoft.com/office/drawing/2014/main" id="{BB94E411-BB43-438C-BE5A-913BF7725BD9}"/>
                </a:ext>
              </a:extLst>
            </p:cNvPr>
            <p:cNvSpPr txBox="1">
              <a:spLocks/>
            </p:cNvSpPr>
            <p:nvPr/>
          </p:nvSpPr>
          <p:spPr>
            <a:xfrm>
              <a:off x="4960097" y="1176974"/>
              <a:ext cx="3769459"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冪根の添加による体の拡大</a:t>
              </a:r>
            </a:p>
          </p:txBody>
        </p:sp>
        <p:sp>
          <p:nvSpPr>
            <p:cNvPr id="102" name="コンテンツ プレースホルダー 1">
              <a:extLst>
                <a:ext uri="{FF2B5EF4-FFF2-40B4-BE49-F238E27FC236}">
                  <a16:creationId xmlns:a16="http://schemas.microsoft.com/office/drawing/2014/main" id="{8A8B545D-BC7D-499F-A31E-4F97520446CF}"/>
                </a:ext>
              </a:extLst>
            </p:cNvPr>
            <p:cNvSpPr txBox="1">
              <a:spLocks/>
            </p:cNvSpPr>
            <p:nvPr/>
          </p:nvSpPr>
          <p:spPr>
            <a:xfrm>
              <a:off x="2475114" y="1958308"/>
              <a:ext cx="4180615" cy="388696"/>
            </a:xfrm>
            <a:prstGeom prst="rect">
              <a:avLst/>
            </a:prstGeom>
            <a:solidFill>
              <a:schemeClr val="accent1">
                <a:alpha val="80000"/>
              </a:schemeClr>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最小分解体</a:t>
              </a:r>
              <a:r>
                <a:rPr lang="en-US" altLang="ja-JP" sz="1800" b="1" dirty="0">
                  <a:solidFill>
                    <a:schemeClr val="bg1"/>
                  </a:solidFill>
                </a:rPr>
                <a:t>(</a:t>
              </a:r>
              <a:r>
                <a:rPr lang="ja-JP" altLang="en-US" sz="1800" b="1" dirty="0">
                  <a:solidFill>
                    <a:schemeClr val="bg1"/>
                  </a:solidFill>
                </a:rPr>
                <a:t>根の既知</a:t>
              </a:r>
              <a:r>
                <a:rPr lang="en-US" altLang="ja-JP" sz="1800" b="1" dirty="0">
                  <a:solidFill>
                    <a:schemeClr val="bg1"/>
                  </a:solidFill>
                </a:rPr>
                <a:t>)</a:t>
              </a:r>
              <a:r>
                <a:rPr lang="ja-JP" altLang="en-US" sz="2000" b="1" dirty="0">
                  <a:solidFill>
                    <a:schemeClr val="bg1"/>
                  </a:solidFill>
                </a:rPr>
                <a:t>と可解性</a:t>
              </a:r>
            </a:p>
          </p:txBody>
        </p:sp>
        <p:sp>
          <p:nvSpPr>
            <p:cNvPr id="103" name="コンテンツ プレースホルダー 1">
              <a:extLst>
                <a:ext uri="{FF2B5EF4-FFF2-40B4-BE49-F238E27FC236}">
                  <a16:creationId xmlns:a16="http://schemas.microsoft.com/office/drawing/2014/main" id="{283B5BE1-7973-4000-8D84-C1686DC5BEC4}"/>
                </a:ext>
              </a:extLst>
            </p:cNvPr>
            <p:cNvSpPr txBox="1">
              <a:spLocks/>
            </p:cNvSpPr>
            <p:nvPr/>
          </p:nvSpPr>
          <p:spPr>
            <a:xfrm>
              <a:off x="5887658"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群の公理</a:t>
              </a:r>
            </a:p>
          </p:txBody>
        </p:sp>
        <p:sp>
          <p:nvSpPr>
            <p:cNvPr id="104" name="コンテンツ プレースホルダー 1">
              <a:extLst>
                <a:ext uri="{FF2B5EF4-FFF2-40B4-BE49-F238E27FC236}">
                  <a16:creationId xmlns:a16="http://schemas.microsoft.com/office/drawing/2014/main" id="{919B693C-35A2-4FE2-BB4B-2EBF7435DF46}"/>
                </a:ext>
              </a:extLst>
            </p:cNvPr>
            <p:cNvSpPr txBox="1">
              <a:spLocks/>
            </p:cNvSpPr>
            <p:nvPr/>
          </p:nvSpPr>
          <p:spPr>
            <a:xfrm>
              <a:off x="1401177" y="5585342"/>
              <a:ext cx="1716992"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置換操作</a:t>
              </a:r>
            </a:p>
          </p:txBody>
        </p:sp>
        <p:sp>
          <p:nvSpPr>
            <p:cNvPr id="105" name="コンテンツ プレースホルダー 1">
              <a:extLst>
                <a:ext uri="{FF2B5EF4-FFF2-40B4-BE49-F238E27FC236}">
                  <a16:creationId xmlns:a16="http://schemas.microsoft.com/office/drawing/2014/main" id="{6A92EB3B-1918-493C-84D2-E10644CEC87B}"/>
                </a:ext>
              </a:extLst>
            </p:cNvPr>
            <p:cNvSpPr txBox="1">
              <a:spLocks/>
            </p:cNvSpPr>
            <p:nvPr/>
          </p:nvSpPr>
          <p:spPr>
            <a:xfrm>
              <a:off x="3428993" y="5052584"/>
              <a:ext cx="2286014" cy="388696"/>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置換群と根の置換</a:t>
              </a:r>
            </a:p>
          </p:txBody>
        </p:sp>
        <p:cxnSp>
          <p:nvCxnSpPr>
            <p:cNvPr id="106" name="コネクタ: カギ線 105">
              <a:extLst>
                <a:ext uri="{FF2B5EF4-FFF2-40B4-BE49-F238E27FC236}">
                  <a16:creationId xmlns:a16="http://schemas.microsoft.com/office/drawing/2014/main" id="{7313EE77-F702-418A-A087-8C45D179D36F}"/>
                </a:ext>
              </a:extLst>
            </p:cNvPr>
            <p:cNvCxnSpPr>
              <a:cxnSpLocks/>
              <a:stCxn id="101" idx="2"/>
              <a:endCxn id="102" idx="0"/>
            </p:cNvCxnSpPr>
            <p:nvPr/>
          </p:nvCxnSpPr>
          <p:spPr>
            <a:xfrm rot="5400000">
              <a:off x="5508806" y="622287"/>
              <a:ext cx="392638" cy="2279405"/>
            </a:xfrm>
            <a:prstGeom prst="bentConnector3">
              <a:avLst>
                <a:gd name="adj1" fmla="val 466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カギ線 106">
              <a:extLst>
                <a:ext uri="{FF2B5EF4-FFF2-40B4-BE49-F238E27FC236}">
                  <a16:creationId xmlns:a16="http://schemas.microsoft.com/office/drawing/2014/main" id="{293AABE0-57DF-45A2-A5C4-B5B033F4002B}"/>
                </a:ext>
              </a:extLst>
            </p:cNvPr>
            <p:cNvCxnSpPr>
              <a:cxnSpLocks/>
              <a:stCxn id="104" idx="0"/>
              <a:endCxn id="105" idx="1"/>
            </p:cNvCxnSpPr>
            <p:nvPr/>
          </p:nvCxnSpPr>
          <p:spPr>
            <a:xfrm rot="5400000" flipH="1" flipV="1">
              <a:off x="2675128" y="4831477"/>
              <a:ext cx="338410" cy="116932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EA3F788B-297F-4E85-B89B-74D04654D9D6}"/>
                </a:ext>
              </a:extLst>
            </p:cNvPr>
            <p:cNvCxnSpPr>
              <a:cxnSpLocks/>
              <a:stCxn id="103" idx="0"/>
              <a:endCxn id="105" idx="3"/>
            </p:cNvCxnSpPr>
            <p:nvPr/>
          </p:nvCxnSpPr>
          <p:spPr>
            <a:xfrm rot="16200000" flipV="1">
              <a:off x="6061376" y="4900563"/>
              <a:ext cx="338410" cy="103114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楕円 108">
              <a:extLst>
                <a:ext uri="{FF2B5EF4-FFF2-40B4-BE49-F238E27FC236}">
                  <a16:creationId xmlns:a16="http://schemas.microsoft.com/office/drawing/2014/main" id="{BF662B7D-3334-4B19-801B-C56B1821A72D}"/>
                </a:ext>
              </a:extLst>
            </p:cNvPr>
            <p:cNvSpPr/>
            <p:nvPr/>
          </p:nvSpPr>
          <p:spPr>
            <a:xfrm>
              <a:off x="59180" y="723211"/>
              <a:ext cx="631528" cy="61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体</a:t>
              </a:r>
            </a:p>
          </p:txBody>
        </p:sp>
        <p:sp>
          <p:nvSpPr>
            <p:cNvPr id="110" name="楕円 109">
              <a:extLst>
                <a:ext uri="{FF2B5EF4-FFF2-40B4-BE49-F238E27FC236}">
                  <a16:creationId xmlns:a16="http://schemas.microsoft.com/office/drawing/2014/main" id="{64E91E4E-97AF-466A-A1AA-0EDC10A5D87B}"/>
                </a:ext>
              </a:extLst>
            </p:cNvPr>
            <p:cNvSpPr/>
            <p:nvPr/>
          </p:nvSpPr>
          <p:spPr>
            <a:xfrm>
              <a:off x="59180" y="4613335"/>
              <a:ext cx="631528" cy="616863"/>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群</a:t>
              </a:r>
            </a:p>
          </p:txBody>
        </p:sp>
        <p:sp>
          <p:nvSpPr>
            <p:cNvPr id="111" name="楕円 110">
              <a:extLst>
                <a:ext uri="{FF2B5EF4-FFF2-40B4-BE49-F238E27FC236}">
                  <a16:creationId xmlns:a16="http://schemas.microsoft.com/office/drawing/2014/main" id="{13967C10-4937-457C-BE3A-FA00231054B4}"/>
                </a:ext>
              </a:extLst>
            </p:cNvPr>
            <p:cNvSpPr/>
            <p:nvPr/>
          </p:nvSpPr>
          <p:spPr>
            <a:xfrm>
              <a:off x="59180" y="2622407"/>
              <a:ext cx="1841983" cy="616863"/>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Galois</a:t>
              </a:r>
              <a:r>
                <a:rPr kumimoji="1" lang="ja-JP" altLang="en-US" dirty="0"/>
                <a:t>理論</a:t>
              </a:r>
            </a:p>
          </p:txBody>
        </p:sp>
        <p:sp>
          <p:nvSpPr>
            <p:cNvPr id="112" name="コンテンツ プレースホルダー 1">
              <a:extLst>
                <a:ext uri="{FF2B5EF4-FFF2-40B4-BE49-F238E27FC236}">
                  <a16:creationId xmlns:a16="http://schemas.microsoft.com/office/drawing/2014/main" id="{D07BC4D9-F93B-45B3-AC5F-E259A3EC2A01}"/>
                </a:ext>
              </a:extLst>
            </p:cNvPr>
            <p:cNvSpPr txBox="1">
              <a:spLocks/>
            </p:cNvSpPr>
            <p:nvPr/>
          </p:nvSpPr>
          <p:spPr>
            <a:xfrm>
              <a:off x="547632" y="3946978"/>
              <a:ext cx="1353531"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a:t>
              </a:r>
              <a:endParaRPr lang="en-US" altLang="ja-JP" sz="2000" b="1" dirty="0">
                <a:solidFill>
                  <a:schemeClr val="bg1"/>
                </a:solidFill>
              </a:endParaRPr>
            </a:p>
          </p:txBody>
        </p:sp>
        <p:cxnSp>
          <p:nvCxnSpPr>
            <p:cNvPr id="113" name="コネクタ: カギ線 112">
              <a:extLst>
                <a:ext uri="{FF2B5EF4-FFF2-40B4-BE49-F238E27FC236}">
                  <a16:creationId xmlns:a16="http://schemas.microsoft.com/office/drawing/2014/main" id="{85507519-D1FA-4ADD-9B41-A97671A14B6C}"/>
                </a:ext>
              </a:extLst>
            </p:cNvPr>
            <p:cNvCxnSpPr>
              <a:cxnSpLocks/>
              <a:stCxn id="118" idx="5"/>
              <a:endCxn id="112" idx="0"/>
            </p:cNvCxnSpPr>
            <p:nvPr/>
          </p:nvCxnSpPr>
          <p:spPr>
            <a:xfrm rot="5400000">
              <a:off x="1111915" y="2946234"/>
              <a:ext cx="1113228" cy="8882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5AD9C3E6-B648-48FA-B434-69F39853CD2A}"/>
                </a:ext>
              </a:extLst>
            </p:cNvPr>
            <p:cNvCxnSpPr>
              <a:cxnSpLocks/>
              <a:stCxn id="105" idx="0"/>
              <a:endCxn id="112" idx="2"/>
            </p:cNvCxnSpPr>
            <p:nvPr/>
          </p:nvCxnSpPr>
          <p:spPr>
            <a:xfrm rot="16200000" flipV="1">
              <a:off x="2539744" y="3020328"/>
              <a:ext cx="716910" cy="334760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コンテンツ プレースホルダー 1">
              <a:extLst>
                <a:ext uri="{FF2B5EF4-FFF2-40B4-BE49-F238E27FC236}">
                  <a16:creationId xmlns:a16="http://schemas.microsoft.com/office/drawing/2014/main" id="{5778D3CC-6719-4F6D-8945-793724F9342E}"/>
                </a:ext>
              </a:extLst>
            </p:cNvPr>
            <p:cNvSpPr txBox="1">
              <a:spLocks/>
            </p:cNvSpPr>
            <p:nvPr/>
          </p:nvSpPr>
          <p:spPr>
            <a:xfrm>
              <a:off x="3042523" y="3103953"/>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b="1" dirty="0">
                  <a:solidFill>
                    <a:schemeClr val="bg1"/>
                  </a:solidFill>
                </a:rPr>
                <a:t>Galois</a:t>
              </a:r>
              <a:r>
                <a:rPr lang="ja-JP" altLang="en-US" sz="2000" b="1" dirty="0">
                  <a:solidFill>
                    <a:schemeClr val="bg1"/>
                  </a:solidFill>
                </a:rPr>
                <a:t>群の縮小</a:t>
              </a:r>
              <a:endParaRPr lang="en-US" altLang="ja-JP" sz="2000" b="1" dirty="0">
                <a:solidFill>
                  <a:schemeClr val="bg1"/>
                </a:solidFill>
              </a:endParaRPr>
            </a:p>
          </p:txBody>
        </p:sp>
        <p:sp>
          <p:nvSpPr>
            <p:cNvPr id="117" name="楕円 116">
              <a:extLst>
                <a:ext uri="{FF2B5EF4-FFF2-40B4-BE49-F238E27FC236}">
                  <a16:creationId xmlns:a16="http://schemas.microsoft.com/office/drawing/2014/main" id="{78D58EA9-6978-4308-9724-5F9910BAA51C}"/>
                </a:ext>
              </a:extLst>
            </p:cNvPr>
            <p:cNvSpPr/>
            <p:nvPr/>
          </p:nvSpPr>
          <p:spPr>
            <a:xfrm>
              <a:off x="7749377" y="1526195"/>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07102F3D-1B38-4E54-B427-F66B54A483D5}"/>
                </a:ext>
              </a:extLst>
            </p:cNvPr>
            <p:cNvSpPr/>
            <p:nvPr/>
          </p:nvSpPr>
          <p:spPr>
            <a:xfrm>
              <a:off x="2073635" y="279472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コンテンツ プレースホルダー 1">
              <a:extLst>
                <a:ext uri="{FF2B5EF4-FFF2-40B4-BE49-F238E27FC236}">
                  <a16:creationId xmlns:a16="http://schemas.microsoft.com/office/drawing/2014/main" id="{478B1B3F-C52E-47DE-B9A3-EC9BDE839717}"/>
                </a:ext>
              </a:extLst>
            </p:cNvPr>
            <p:cNvSpPr txBox="1">
              <a:spLocks/>
            </p:cNvSpPr>
            <p:nvPr/>
          </p:nvSpPr>
          <p:spPr>
            <a:xfrm>
              <a:off x="5809903" y="3946977"/>
              <a:ext cx="2669610"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可解性定理</a:t>
              </a:r>
              <a:r>
                <a:rPr lang="ja-JP" altLang="en-US" sz="1800" b="1" dirty="0">
                  <a:solidFill>
                    <a:schemeClr val="bg1"/>
                  </a:solidFill>
                </a:rPr>
                <a:t>（可解群）</a:t>
              </a:r>
              <a:endParaRPr lang="en-US" altLang="ja-JP" sz="2000" b="1" dirty="0">
                <a:solidFill>
                  <a:schemeClr val="bg1"/>
                </a:solidFill>
              </a:endParaRPr>
            </a:p>
          </p:txBody>
        </p:sp>
        <p:sp>
          <p:nvSpPr>
            <p:cNvPr id="120" name="テキスト ボックス 119">
              <a:extLst>
                <a:ext uri="{FF2B5EF4-FFF2-40B4-BE49-F238E27FC236}">
                  <a16:creationId xmlns:a16="http://schemas.microsoft.com/office/drawing/2014/main" id="{D02031A1-D690-4822-87EA-92BCF808BDEA}"/>
                </a:ext>
              </a:extLst>
            </p:cNvPr>
            <p:cNvSpPr txBox="1"/>
            <p:nvPr/>
          </p:nvSpPr>
          <p:spPr>
            <a:xfrm>
              <a:off x="7915986" y="3528137"/>
              <a:ext cx="996859" cy="307841"/>
            </a:xfrm>
            <a:prstGeom prst="rect">
              <a:avLst/>
            </a:prstGeom>
            <a:noFill/>
          </p:spPr>
          <p:txBody>
            <a:bodyPr wrap="square" lIns="0" tIns="0" rIns="0" bIns="0" rtlCol="0">
              <a:spAutoFit/>
            </a:bodyPr>
            <a:lstStyle/>
            <a:p>
              <a:pPr algn="ctr"/>
              <a:r>
                <a:rPr lang="en-US" altLang="ja-JP" sz="2000" dirty="0">
                  <a:solidFill>
                    <a:srgbClr val="FF0000"/>
                  </a:solidFill>
                </a:rPr>
                <a:t>GOAL</a:t>
              </a:r>
              <a:endParaRPr kumimoji="1" lang="en-US" altLang="ja-JP" sz="2000" dirty="0">
                <a:solidFill>
                  <a:srgbClr val="FF0000"/>
                </a:solidFill>
              </a:endParaRPr>
            </a:p>
          </p:txBody>
        </p:sp>
        <p:pic>
          <p:nvPicPr>
            <p:cNvPr id="121" name="グラフィックス 120" descr="フラグ">
              <a:extLst>
                <a:ext uri="{FF2B5EF4-FFF2-40B4-BE49-F238E27FC236}">
                  <a16:creationId xmlns:a16="http://schemas.microsoft.com/office/drawing/2014/main" id="{9873E47D-FC84-4FA3-9E00-7343915320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492" y="3409278"/>
              <a:ext cx="505706" cy="505706"/>
            </a:xfrm>
            <a:prstGeom prst="rect">
              <a:avLst/>
            </a:prstGeom>
          </p:spPr>
        </p:pic>
        <p:cxnSp>
          <p:nvCxnSpPr>
            <p:cNvPr id="122" name="直線矢印コネクタ 121">
              <a:extLst>
                <a:ext uri="{FF2B5EF4-FFF2-40B4-BE49-F238E27FC236}">
                  <a16:creationId xmlns:a16="http://schemas.microsoft.com/office/drawing/2014/main" id="{3667EEB8-1FFA-4864-B9AD-E10B47C77C88}"/>
                </a:ext>
              </a:extLst>
            </p:cNvPr>
            <p:cNvCxnSpPr>
              <a:cxnSpLocks/>
              <a:stCxn id="100" idx="3"/>
              <a:endCxn id="101" idx="1"/>
            </p:cNvCxnSpPr>
            <p:nvPr/>
          </p:nvCxnSpPr>
          <p:spPr>
            <a:xfrm>
              <a:off x="4144403" y="1371322"/>
              <a:ext cx="8156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コンテンツ プレースホルダー 1">
              <a:extLst>
                <a:ext uri="{FF2B5EF4-FFF2-40B4-BE49-F238E27FC236}">
                  <a16:creationId xmlns:a16="http://schemas.microsoft.com/office/drawing/2014/main" id="{D1F72AC3-AF31-4D95-B887-E080899B7C21}"/>
                </a:ext>
              </a:extLst>
            </p:cNvPr>
            <p:cNvSpPr txBox="1">
              <a:spLocks/>
            </p:cNvSpPr>
            <p:nvPr/>
          </p:nvSpPr>
          <p:spPr>
            <a:xfrm>
              <a:off x="3042524" y="3946978"/>
              <a:ext cx="2063167" cy="388696"/>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単位群と可解性</a:t>
              </a:r>
              <a:endParaRPr lang="en-US" altLang="ja-JP" sz="2000" b="1" dirty="0">
                <a:solidFill>
                  <a:schemeClr val="bg1"/>
                </a:solidFill>
              </a:endParaRPr>
            </a:p>
          </p:txBody>
        </p:sp>
        <p:cxnSp>
          <p:nvCxnSpPr>
            <p:cNvPr id="125" name="コネクタ: カギ線 124">
              <a:extLst>
                <a:ext uri="{FF2B5EF4-FFF2-40B4-BE49-F238E27FC236}">
                  <a16:creationId xmlns:a16="http://schemas.microsoft.com/office/drawing/2014/main" id="{E25C10A3-F425-423C-87E4-2FC52B2C9EC1}"/>
                </a:ext>
              </a:extLst>
            </p:cNvPr>
            <p:cNvCxnSpPr>
              <a:cxnSpLocks/>
              <a:stCxn id="116" idx="3"/>
              <a:endCxn id="119" idx="0"/>
            </p:cNvCxnSpPr>
            <p:nvPr/>
          </p:nvCxnSpPr>
          <p:spPr>
            <a:xfrm>
              <a:off x="5105690" y="3298301"/>
              <a:ext cx="2039018" cy="6486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楕円 125">
              <a:extLst>
                <a:ext uri="{FF2B5EF4-FFF2-40B4-BE49-F238E27FC236}">
                  <a16:creationId xmlns:a16="http://schemas.microsoft.com/office/drawing/2014/main" id="{E3BF6487-FB21-49B3-8B0A-7DF9FDF23AB2}"/>
                </a:ext>
              </a:extLst>
            </p:cNvPr>
            <p:cNvSpPr/>
            <p:nvPr/>
          </p:nvSpPr>
          <p:spPr>
            <a:xfrm>
              <a:off x="2771718" y="2284914"/>
              <a:ext cx="65784" cy="50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コネクタ: カギ線 126">
              <a:extLst>
                <a:ext uri="{FF2B5EF4-FFF2-40B4-BE49-F238E27FC236}">
                  <a16:creationId xmlns:a16="http://schemas.microsoft.com/office/drawing/2014/main" id="{9963557E-4570-482F-A4F3-5D6AA341398E}"/>
                </a:ext>
              </a:extLst>
            </p:cNvPr>
            <p:cNvCxnSpPr>
              <a:cxnSpLocks/>
              <a:stCxn id="117" idx="5"/>
              <a:endCxn id="116" idx="0"/>
            </p:cNvCxnSpPr>
            <p:nvPr/>
          </p:nvCxnSpPr>
          <p:spPr>
            <a:xfrm rot="5400000">
              <a:off x="5172318" y="470744"/>
              <a:ext cx="1534998" cy="3731420"/>
            </a:xfrm>
            <a:prstGeom prst="bentConnector3">
              <a:avLst>
                <a:gd name="adj1" fmla="val 73142"/>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7632BE21-AA1A-4CAC-9101-5FB07A597E67}"/>
                </a:ext>
              </a:extLst>
            </p:cNvPr>
            <p:cNvCxnSpPr>
              <a:cxnSpLocks/>
              <a:stCxn id="126" idx="4"/>
              <a:endCxn id="137" idx="0"/>
            </p:cNvCxnSpPr>
            <p:nvPr/>
          </p:nvCxnSpPr>
          <p:spPr>
            <a:xfrm rot="16200000" flipH="1">
              <a:off x="2203509" y="2936112"/>
              <a:ext cx="1595265" cy="393062"/>
            </a:xfrm>
            <a:prstGeom prst="bentConnector3">
              <a:avLst>
                <a:gd name="adj1" fmla="val 83616"/>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F49B8A5C-62F3-45EF-B160-44BA293680ED}"/>
                </a:ext>
              </a:extLst>
            </p:cNvPr>
            <p:cNvCxnSpPr>
              <a:cxnSpLocks/>
              <a:stCxn id="102" idx="1"/>
              <a:endCxn id="118" idx="7"/>
            </p:cNvCxnSpPr>
            <p:nvPr/>
          </p:nvCxnSpPr>
          <p:spPr>
            <a:xfrm rot="10800000" flipV="1">
              <a:off x="2112660" y="2152655"/>
              <a:ext cx="362455" cy="64876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B8B4078-DE1B-487F-B41B-390D30754769}"/>
                </a:ext>
              </a:extLst>
            </p:cNvPr>
            <p:cNvCxnSpPr>
              <a:cxnSpLocks/>
              <a:stCxn id="124" idx="3"/>
              <a:endCxn id="119" idx="1"/>
            </p:cNvCxnSpPr>
            <p:nvPr/>
          </p:nvCxnSpPr>
          <p:spPr>
            <a:xfrm flipV="1">
              <a:off x="5105691" y="4141325"/>
              <a:ext cx="70421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E931DD31-C891-43C2-90C3-97B7BD827C8B}"/>
                </a:ext>
              </a:extLst>
            </p:cNvPr>
            <p:cNvSpPr txBox="1"/>
            <p:nvPr/>
          </p:nvSpPr>
          <p:spPr>
            <a:xfrm>
              <a:off x="7815161"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134" name="テキスト ボックス 133">
              <a:extLst>
                <a:ext uri="{FF2B5EF4-FFF2-40B4-BE49-F238E27FC236}">
                  <a16:creationId xmlns:a16="http://schemas.microsoft.com/office/drawing/2014/main" id="{94192BAD-A06F-4802-8BD5-DBB71870E0F9}"/>
                </a:ext>
              </a:extLst>
            </p:cNvPr>
            <p:cNvSpPr txBox="1"/>
            <p:nvPr/>
          </p:nvSpPr>
          <p:spPr>
            <a:xfrm>
              <a:off x="2804610" y="2540657"/>
              <a:ext cx="697244" cy="307777"/>
            </a:xfrm>
            <a:prstGeom prst="rect">
              <a:avLst/>
            </a:prstGeom>
            <a:noFill/>
          </p:spPr>
          <p:txBody>
            <a:bodyPr wrap="square" lIns="0" tIns="0" rIns="0" bIns="0" rtlCol="0">
              <a:spAutoFit/>
            </a:bodyPr>
            <a:lstStyle/>
            <a:p>
              <a:pPr algn="ctr"/>
              <a:r>
                <a:rPr lang="ja-JP" altLang="en-US" sz="2000" dirty="0">
                  <a:solidFill>
                    <a:srgbClr val="7030A0"/>
                  </a:solidFill>
                </a:rPr>
                <a:t>対応</a:t>
              </a:r>
              <a:endParaRPr kumimoji="1" lang="en-US" altLang="ja-JP" sz="2000" dirty="0">
                <a:solidFill>
                  <a:srgbClr val="7030A0"/>
                </a:solidFill>
              </a:endParaRPr>
            </a:p>
          </p:txBody>
        </p:sp>
        <p:sp>
          <p:nvSpPr>
            <p:cNvPr id="135" name="テキスト ボックス 134">
              <a:extLst>
                <a:ext uri="{FF2B5EF4-FFF2-40B4-BE49-F238E27FC236}">
                  <a16:creationId xmlns:a16="http://schemas.microsoft.com/office/drawing/2014/main" id="{E10A350B-921E-4C47-9F5A-EEF382209934}"/>
                </a:ext>
              </a:extLst>
            </p:cNvPr>
            <p:cNvSpPr txBox="1"/>
            <p:nvPr/>
          </p:nvSpPr>
          <p:spPr>
            <a:xfrm>
              <a:off x="1115800" y="711458"/>
              <a:ext cx="996859" cy="307841"/>
            </a:xfrm>
            <a:prstGeom prst="rect">
              <a:avLst/>
            </a:prstGeom>
            <a:noFill/>
          </p:spPr>
          <p:txBody>
            <a:bodyPr wrap="square" lIns="0" tIns="0" rIns="0" bIns="0" rtlCol="0">
              <a:spAutoFit/>
            </a:bodyPr>
            <a:lstStyle/>
            <a:p>
              <a:pPr algn="ctr"/>
              <a:r>
                <a:rPr lang="en-US" altLang="ja-JP" sz="2000" dirty="0">
                  <a:solidFill>
                    <a:srgbClr val="FF0000"/>
                  </a:solidFill>
                </a:rPr>
                <a:t>START</a:t>
              </a:r>
              <a:endParaRPr kumimoji="1" lang="en-US" altLang="ja-JP" sz="2000" dirty="0">
                <a:solidFill>
                  <a:srgbClr val="FF0000"/>
                </a:solidFill>
              </a:endParaRPr>
            </a:p>
          </p:txBody>
        </p:sp>
        <p:cxnSp>
          <p:nvCxnSpPr>
            <p:cNvPr id="136" name="直線矢印コネクタ 135">
              <a:extLst>
                <a:ext uri="{FF2B5EF4-FFF2-40B4-BE49-F238E27FC236}">
                  <a16:creationId xmlns:a16="http://schemas.microsoft.com/office/drawing/2014/main" id="{C1BD141A-A001-4640-9B7F-FBEF458449AD}"/>
                </a:ext>
              </a:extLst>
            </p:cNvPr>
            <p:cNvCxnSpPr>
              <a:cxnSpLocks/>
              <a:stCxn id="112" idx="3"/>
              <a:endCxn id="124" idx="1"/>
            </p:cNvCxnSpPr>
            <p:nvPr/>
          </p:nvCxnSpPr>
          <p:spPr>
            <a:xfrm>
              <a:off x="1901163" y="4141326"/>
              <a:ext cx="1141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4FBA995F-3E1D-4074-AB76-3900F9FE68AD}"/>
                </a:ext>
              </a:extLst>
            </p:cNvPr>
            <p:cNvSpPr/>
            <p:nvPr/>
          </p:nvSpPr>
          <p:spPr>
            <a:xfrm>
              <a:off x="3174812" y="3930276"/>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コネクタ: カギ線 137">
              <a:extLst>
                <a:ext uri="{FF2B5EF4-FFF2-40B4-BE49-F238E27FC236}">
                  <a16:creationId xmlns:a16="http://schemas.microsoft.com/office/drawing/2014/main" id="{836AECBC-62CC-4684-92C7-0C586AA59EB0}"/>
                </a:ext>
              </a:extLst>
            </p:cNvPr>
            <p:cNvCxnSpPr>
              <a:cxnSpLocks/>
              <a:stCxn id="112" idx="3"/>
              <a:endCxn id="116" idx="1"/>
            </p:cNvCxnSpPr>
            <p:nvPr/>
          </p:nvCxnSpPr>
          <p:spPr>
            <a:xfrm flipV="1">
              <a:off x="1901163" y="3298301"/>
              <a:ext cx="1141360" cy="84302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グラフィックス 8" descr="ハイキング">
              <a:extLst>
                <a:ext uri="{FF2B5EF4-FFF2-40B4-BE49-F238E27FC236}">
                  <a16:creationId xmlns:a16="http://schemas.microsoft.com/office/drawing/2014/main" id="{BEBE6294-5E9D-4D82-9917-E9668B42AC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3912" y="3374126"/>
              <a:ext cx="544178" cy="544178"/>
            </a:xfrm>
            <a:prstGeom prst="rect">
              <a:avLst/>
            </a:prstGeom>
          </p:spPr>
        </p:pic>
      </p:grpSp>
    </p:spTree>
    <p:extLst>
      <p:ext uri="{BB962C8B-B14F-4D97-AF65-F5344CB8AC3E}">
        <p14:creationId xmlns:p14="http://schemas.microsoft.com/office/powerpoint/2010/main" val="3813510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278"/>
            <a:ext cx="8463160" cy="483454"/>
          </a:xfrm>
        </p:spPr>
        <p:txBody>
          <a:bodyPr/>
          <a:lstStyle/>
          <a:p>
            <a:r>
              <a:rPr kumimoji="1" lang="ja-JP" altLang="en-US" dirty="0"/>
              <a:t>可解性定理の全体像</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53</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657842" y="858009"/>
            <a:ext cx="8486158" cy="52322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dirty="0"/>
              <a:t>方程式が代数的に解けることは下記で言い換えられる。</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まとめ</a:t>
            </a:r>
            <a:endParaRPr lang="en-US" altLang="ja-JP" sz="1800" b="1" dirty="0">
              <a:solidFill>
                <a:schemeClr val="bg1"/>
              </a:solidFill>
            </a:endParaRPr>
          </a:p>
        </p:txBody>
      </p:sp>
      <p:cxnSp>
        <p:nvCxnSpPr>
          <p:cNvPr id="5" name="直線コネクタ 4">
            <a:extLst>
              <a:ext uri="{FF2B5EF4-FFF2-40B4-BE49-F238E27FC236}">
                <a16:creationId xmlns:a16="http://schemas.microsoft.com/office/drawing/2014/main" id="{13F9A161-427E-4661-B4B3-2A3C32A6CA0D}"/>
              </a:ext>
            </a:extLst>
          </p:cNvPr>
          <p:cNvCxnSpPr>
            <a:cxnSpLocks/>
          </p:cNvCxnSpPr>
          <p:nvPr/>
        </p:nvCxnSpPr>
        <p:spPr>
          <a:xfrm>
            <a:off x="4563207" y="1438774"/>
            <a:ext cx="0" cy="4123645"/>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6511116-00C8-42E9-A03A-9D5D1D0F5F04}"/>
              </a:ext>
            </a:extLst>
          </p:cNvPr>
          <p:cNvSpPr txBox="1"/>
          <p:nvPr/>
        </p:nvSpPr>
        <p:spPr>
          <a:xfrm>
            <a:off x="56357" y="2207727"/>
            <a:ext cx="4421819" cy="646331"/>
          </a:xfrm>
          <a:prstGeom prst="rect">
            <a:avLst/>
          </a:prstGeom>
          <a:noFill/>
        </p:spPr>
        <p:txBody>
          <a:bodyPr wrap="square" rtlCol="0">
            <a:spAutoFit/>
          </a:bodyPr>
          <a:lstStyle/>
          <a:p>
            <a:r>
              <a:rPr kumimoji="1" lang="ja-JP" altLang="en-US" u="sng" dirty="0"/>
              <a:t>方程式の係数体</a:t>
            </a:r>
            <a:r>
              <a:rPr kumimoji="1" lang="ja-JP" altLang="en-US" dirty="0"/>
              <a:t>から始めて、最小分解体になるまで、冪根を添加して体を拡大できること。</a:t>
            </a:r>
          </a:p>
        </p:txBody>
      </p:sp>
      <p:sp>
        <p:nvSpPr>
          <p:cNvPr id="9" name="コンテンツ プレースホルダー 1">
            <a:extLst>
              <a:ext uri="{FF2B5EF4-FFF2-40B4-BE49-F238E27FC236}">
                <a16:creationId xmlns:a16="http://schemas.microsoft.com/office/drawing/2014/main" id="{557FD6AB-3EFB-4FE6-B854-6C38B1EB9FAA}"/>
              </a:ext>
            </a:extLst>
          </p:cNvPr>
          <p:cNvSpPr txBox="1">
            <a:spLocks/>
          </p:cNvSpPr>
          <p:nvPr/>
        </p:nvSpPr>
        <p:spPr>
          <a:xfrm>
            <a:off x="1141186" y="1520080"/>
            <a:ext cx="2167866" cy="499948"/>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体の世界</a:t>
            </a:r>
          </a:p>
        </p:txBody>
      </p:sp>
      <p:sp>
        <p:nvSpPr>
          <p:cNvPr id="10" name="コンテンツ プレースホルダー 1">
            <a:extLst>
              <a:ext uri="{FF2B5EF4-FFF2-40B4-BE49-F238E27FC236}">
                <a16:creationId xmlns:a16="http://schemas.microsoft.com/office/drawing/2014/main" id="{7838DA43-8168-4543-B5B6-5F134BFDA0A3}"/>
              </a:ext>
            </a:extLst>
          </p:cNvPr>
          <p:cNvSpPr txBox="1">
            <a:spLocks/>
          </p:cNvSpPr>
          <p:nvPr/>
        </p:nvSpPr>
        <p:spPr>
          <a:xfrm>
            <a:off x="5751286" y="1520080"/>
            <a:ext cx="2167866" cy="499948"/>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群の世界</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D41685-485B-4000-8E82-C67F164D28C4}"/>
                  </a:ext>
                </a:extLst>
              </p:cNvPr>
              <p:cNvSpPr txBox="1"/>
              <p:nvPr/>
            </p:nvSpPr>
            <p:spPr>
              <a:xfrm>
                <a:off x="4781443" y="2110845"/>
                <a:ext cx="4268413" cy="923330"/>
              </a:xfrm>
              <a:prstGeom prst="rect">
                <a:avLst/>
              </a:prstGeom>
              <a:noFill/>
            </p:spPr>
            <p:txBody>
              <a:bodyPr wrap="square" rtlCol="0">
                <a:spAutoFit/>
              </a:bodyPr>
              <a:lstStyle/>
              <a:p>
                <a:r>
                  <a:rPr kumimoji="1" lang="ja-JP" altLang="en-US" u="sng" dirty="0"/>
                  <a:t>方程式の</a:t>
                </a:r>
                <a:r>
                  <a:rPr lang="en-US" altLang="ja-JP" u="sng" dirty="0"/>
                  <a:t>Galois</a:t>
                </a:r>
                <a:r>
                  <a:rPr lang="ja-JP" altLang="en-US" u="sng" dirty="0"/>
                  <a:t>群</a:t>
                </a:r>
                <a:r>
                  <a:rPr kumimoji="1" lang="ja-JP" altLang="en-US" dirty="0"/>
                  <a:t>から始めて、単位群になるまで、</a:t>
                </a:r>
                <a:r>
                  <a:rPr lang="ja-JP" altLang="en-US" dirty="0">
                    <a:solidFill>
                      <a:schemeClr val="accent1"/>
                    </a:solidFill>
                  </a:rPr>
                  <a:t>剰余群</a:t>
                </a:r>
                <a14:m>
                  <m:oMath xmlns:m="http://schemas.openxmlformats.org/officeDocument/2006/math">
                    <m:sSub>
                      <m:sSubPr>
                        <m:ctrlPr>
                          <a:rPr lang="en-US" altLang="ja-JP" i="1">
                            <a:solidFill>
                              <a:schemeClr val="accent1"/>
                            </a:solidFill>
                            <a:latin typeface="Cambria Math" panose="02040503050406030204" pitchFamily="18" charset="0"/>
                            <a:ea typeface="Cambria Math" panose="02040503050406030204" pitchFamily="18" charset="0"/>
                          </a:rPr>
                        </m:ctrlPr>
                      </m:sSubPr>
                      <m:e>
                        <m:r>
                          <a:rPr lang="en-US" altLang="ja-JP" i="1">
                            <a:solidFill>
                              <a:schemeClr val="accent1"/>
                            </a:solidFill>
                            <a:latin typeface="Cambria Math" panose="02040503050406030204" pitchFamily="18" charset="0"/>
                            <a:ea typeface="Cambria Math" panose="02040503050406030204" pitchFamily="18" charset="0"/>
                          </a:rPr>
                          <m:t>𝐺</m:t>
                        </m:r>
                      </m:e>
                      <m:sub>
                        <m:r>
                          <a:rPr lang="en-US" altLang="ja-JP" i="1">
                            <a:solidFill>
                              <a:schemeClr val="accent1"/>
                            </a:solidFill>
                            <a:latin typeface="Cambria Math" panose="02040503050406030204" pitchFamily="18" charset="0"/>
                            <a:ea typeface="Cambria Math" panose="02040503050406030204" pitchFamily="18" charset="0"/>
                          </a:rPr>
                          <m:t>𝑘</m:t>
                        </m:r>
                      </m:sub>
                    </m:sSub>
                    <m:r>
                      <a:rPr lang="en-US" altLang="ja-JP" b="0" i="1" smtClean="0">
                        <a:solidFill>
                          <a:schemeClr val="accent1"/>
                        </a:solidFill>
                        <a:latin typeface="Cambria Math" panose="02040503050406030204" pitchFamily="18" charset="0"/>
                        <a:ea typeface="Cambria Math" panose="02040503050406030204" pitchFamily="18" charset="0"/>
                      </a:rPr>
                      <m:t>/</m:t>
                    </m:r>
                    <m:sSub>
                      <m:sSubPr>
                        <m:ctrlPr>
                          <a:rPr lang="en-US" altLang="ja-JP" i="1">
                            <a:solidFill>
                              <a:schemeClr val="accent1"/>
                            </a:solidFill>
                            <a:latin typeface="Cambria Math" panose="02040503050406030204" pitchFamily="18" charset="0"/>
                            <a:ea typeface="Cambria Math" panose="02040503050406030204" pitchFamily="18" charset="0"/>
                          </a:rPr>
                        </m:ctrlPr>
                      </m:sSubPr>
                      <m:e>
                        <m:r>
                          <a:rPr lang="en-US" altLang="ja-JP" i="1">
                            <a:solidFill>
                              <a:schemeClr val="accent1"/>
                            </a:solidFill>
                            <a:latin typeface="Cambria Math" panose="02040503050406030204" pitchFamily="18" charset="0"/>
                            <a:ea typeface="Cambria Math" panose="02040503050406030204" pitchFamily="18" charset="0"/>
                          </a:rPr>
                          <m:t>𝐺</m:t>
                        </m:r>
                      </m:e>
                      <m:sub>
                        <m:r>
                          <a:rPr lang="en-US" altLang="ja-JP" i="1">
                            <a:solidFill>
                              <a:schemeClr val="accent1"/>
                            </a:solidFill>
                            <a:latin typeface="Cambria Math" panose="02040503050406030204" pitchFamily="18" charset="0"/>
                            <a:ea typeface="Cambria Math" panose="02040503050406030204" pitchFamily="18" charset="0"/>
                          </a:rPr>
                          <m:t>𝑘</m:t>
                        </m:r>
                        <m:r>
                          <a:rPr lang="en-US" altLang="ja-JP" i="1">
                            <a:solidFill>
                              <a:schemeClr val="accent1"/>
                            </a:solidFill>
                            <a:latin typeface="Cambria Math" panose="02040503050406030204" pitchFamily="18" charset="0"/>
                            <a:ea typeface="Cambria Math" panose="02040503050406030204" pitchFamily="18" charset="0"/>
                          </a:rPr>
                          <m:t>+1</m:t>
                        </m:r>
                      </m:sub>
                    </m:sSub>
                  </m:oMath>
                </a14:m>
                <a:r>
                  <a:rPr lang="ja-JP" altLang="en-US" dirty="0">
                    <a:solidFill>
                      <a:schemeClr val="accent1"/>
                    </a:solidFill>
                  </a:rPr>
                  <a:t>の位数が素数</a:t>
                </a:r>
                <a:r>
                  <a:rPr kumimoji="1" lang="ja-JP" altLang="en-US" dirty="0"/>
                  <a:t>となるように、方程式の</a:t>
                </a:r>
                <a:r>
                  <a:rPr lang="en-US" altLang="ja-JP" dirty="0"/>
                  <a:t>Galois</a:t>
                </a:r>
                <a:r>
                  <a:rPr lang="ja-JP" altLang="en-US" dirty="0"/>
                  <a:t>群</a:t>
                </a:r>
                <a:r>
                  <a:rPr kumimoji="1" lang="ja-JP" altLang="en-US" dirty="0"/>
                  <a:t>を縮小できること。</a:t>
                </a:r>
              </a:p>
            </p:txBody>
          </p:sp>
        </mc:Choice>
        <mc:Fallback xmlns="">
          <p:sp>
            <p:nvSpPr>
              <p:cNvPr id="11" name="テキスト ボックス 10">
                <a:extLst>
                  <a:ext uri="{FF2B5EF4-FFF2-40B4-BE49-F238E27FC236}">
                    <a16:creationId xmlns:a16="http://schemas.microsoft.com/office/drawing/2014/main" id="{A5D41685-485B-4000-8E82-C67F164D28C4}"/>
                  </a:ext>
                </a:extLst>
              </p:cNvPr>
              <p:cNvSpPr txBox="1">
                <a:spLocks noRot="1" noChangeAspect="1" noMove="1" noResize="1" noEditPoints="1" noAdjustHandles="1" noChangeArrowheads="1" noChangeShapeType="1" noTextEdit="1"/>
              </p:cNvSpPr>
              <p:nvPr/>
            </p:nvSpPr>
            <p:spPr>
              <a:xfrm>
                <a:off x="4781443" y="2110845"/>
                <a:ext cx="4268413" cy="923330"/>
              </a:xfrm>
              <a:prstGeom prst="rect">
                <a:avLst/>
              </a:prstGeom>
              <a:blipFill>
                <a:blip r:embed="rId3"/>
                <a:stretch>
                  <a:fillRect l="-1141" t="-3289" r="-1141" b="-9868"/>
                </a:stretch>
              </a:blipFill>
            </p:spPr>
            <p:txBody>
              <a:bodyPr/>
              <a:lstStyle/>
              <a:p>
                <a:r>
                  <a:rPr lang="ja-JP" altLang="en-US">
                    <a:noFill/>
                  </a:rPr>
                  <a:t> </a:t>
                </a:r>
              </a:p>
            </p:txBody>
          </p:sp>
        </mc:Fallback>
      </mc:AlternateContent>
      <p:sp>
        <p:nvSpPr>
          <p:cNvPr id="7" name="楕円 6">
            <a:extLst>
              <a:ext uri="{FF2B5EF4-FFF2-40B4-BE49-F238E27FC236}">
                <a16:creationId xmlns:a16="http://schemas.microsoft.com/office/drawing/2014/main" id="{4731890C-AD6B-452E-8933-CDA566A56AF9}"/>
              </a:ext>
            </a:extLst>
          </p:cNvPr>
          <p:cNvSpPr/>
          <p:nvPr/>
        </p:nvSpPr>
        <p:spPr>
          <a:xfrm>
            <a:off x="156591" y="3683877"/>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6137D4C-3D3D-4AF6-ADE7-C2918CE4DC4E}"/>
              </a:ext>
            </a:extLst>
          </p:cNvPr>
          <p:cNvSpPr/>
          <p:nvPr/>
        </p:nvSpPr>
        <p:spPr>
          <a:xfrm>
            <a:off x="2967797" y="3446010"/>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76B6946-E05E-4AB7-A75A-FE26F6A8BD8C}"/>
              </a:ext>
            </a:extLst>
          </p:cNvPr>
          <p:cNvSpPr/>
          <p:nvPr/>
        </p:nvSpPr>
        <p:spPr>
          <a:xfrm>
            <a:off x="1401981" y="3569578"/>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04D7BEAE-E201-43B8-A190-2008EDEC9A4F}"/>
              </a:ext>
            </a:extLst>
          </p:cNvPr>
          <p:cNvSpPr/>
          <p:nvPr/>
        </p:nvSpPr>
        <p:spPr>
          <a:xfrm>
            <a:off x="962365" y="3797967"/>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82760412-1DA8-4CE9-8430-6D0000AD8A7A}"/>
              </a:ext>
            </a:extLst>
          </p:cNvPr>
          <p:cNvSpPr/>
          <p:nvPr/>
        </p:nvSpPr>
        <p:spPr>
          <a:xfrm>
            <a:off x="2542621" y="3797967"/>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C84CDC4-9EBE-4CC8-AD95-7B7B6DF11417}"/>
              </a:ext>
            </a:extLst>
          </p:cNvPr>
          <p:cNvSpPr/>
          <p:nvPr/>
        </p:nvSpPr>
        <p:spPr>
          <a:xfrm>
            <a:off x="4694021" y="3446010"/>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00BB44B-510E-48B0-B776-6D46EC3DB9EF}"/>
              </a:ext>
            </a:extLst>
          </p:cNvPr>
          <p:cNvSpPr/>
          <p:nvPr/>
        </p:nvSpPr>
        <p:spPr>
          <a:xfrm>
            <a:off x="6607906" y="3564943"/>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D68EC44B-EDB2-41C5-86E6-9ED3B6BBE58E}"/>
              </a:ext>
            </a:extLst>
          </p:cNvPr>
          <p:cNvSpPr/>
          <p:nvPr/>
        </p:nvSpPr>
        <p:spPr>
          <a:xfrm>
            <a:off x="8222067" y="3683877"/>
            <a:ext cx="740368" cy="500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D9992D6D-39D2-4E81-BDCF-DC5FC3B4F611}"/>
              </a:ext>
            </a:extLst>
          </p:cNvPr>
          <p:cNvSpPr/>
          <p:nvPr/>
        </p:nvSpPr>
        <p:spPr>
          <a:xfrm>
            <a:off x="6144118" y="3799293"/>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79773768-3EF5-4040-A8F6-94C4CD63AF8C}"/>
              </a:ext>
            </a:extLst>
          </p:cNvPr>
          <p:cNvSpPr/>
          <p:nvPr/>
        </p:nvSpPr>
        <p:spPr>
          <a:xfrm>
            <a:off x="7758278" y="3797966"/>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92E8D69-3435-4863-A1ED-C75BD08D939C}"/>
              </a:ext>
            </a:extLst>
          </p:cNvPr>
          <p:cNvSpPr txBox="1"/>
          <p:nvPr/>
        </p:nvSpPr>
        <p:spPr>
          <a:xfrm>
            <a:off x="15366" y="3241430"/>
            <a:ext cx="1022817" cy="400110"/>
          </a:xfrm>
          <a:prstGeom prst="rect">
            <a:avLst/>
          </a:prstGeom>
          <a:noFill/>
        </p:spPr>
        <p:txBody>
          <a:bodyPr wrap="square" rtlCol="0">
            <a:spAutoFit/>
          </a:bodyPr>
          <a:lstStyle/>
          <a:p>
            <a:pPr algn="ctr"/>
            <a:r>
              <a:rPr kumimoji="1" lang="ja-JP" altLang="en-US" sz="2000" dirty="0"/>
              <a:t>係数体</a:t>
            </a:r>
          </a:p>
        </p:txBody>
      </p:sp>
      <p:sp>
        <p:nvSpPr>
          <p:cNvPr id="24" name="テキスト ボックス 23">
            <a:extLst>
              <a:ext uri="{FF2B5EF4-FFF2-40B4-BE49-F238E27FC236}">
                <a16:creationId xmlns:a16="http://schemas.microsoft.com/office/drawing/2014/main" id="{D16EA137-72D8-409D-90EC-8E98B0494412}"/>
              </a:ext>
            </a:extLst>
          </p:cNvPr>
          <p:cNvSpPr txBox="1"/>
          <p:nvPr/>
        </p:nvSpPr>
        <p:spPr>
          <a:xfrm>
            <a:off x="2841523" y="4518651"/>
            <a:ext cx="1629722" cy="338554"/>
          </a:xfrm>
          <a:prstGeom prst="rect">
            <a:avLst/>
          </a:prstGeom>
          <a:noFill/>
        </p:spPr>
        <p:txBody>
          <a:bodyPr wrap="square" rtlCol="0">
            <a:spAutoFit/>
          </a:bodyPr>
          <a:lstStyle/>
          <a:p>
            <a:pPr algn="ctr"/>
            <a:r>
              <a:rPr kumimoji="1" lang="ja-JP" altLang="en-US" sz="1600" dirty="0"/>
              <a:t>全ての根が既知</a:t>
            </a:r>
          </a:p>
        </p:txBody>
      </p:sp>
      <p:sp>
        <p:nvSpPr>
          <p:cNvPr id="25" name="テキスト ボックス 24">
            <a:extLst>
              <a:ext uri="{FF2B5EF4-FFF2-40B4-BE49-F238E27FC236}">
                <a16:creationId xmlns:a16="http://schemas.microsoft.com/office/drawing/2014/main" id="{368D3432-89AA-430D-8385-C79C14101047}"/>
              </a:ext>
            </a:extLst>
          </p:cNvPr>
          <p:cNvSpPr txBox="1"/>
          <p:nvPr/>
        </p:nvSpPr>
        <p:spPr>
          <a:xfrm>
            <a:off x="8013245" y="3245955"/>
            <a:ext cx="1130755" cy="400110"/>
          </a:xfrm>
          <a:prstGeom prst="rect">
            <a:avLst/>
          </a:prstGeom>
          <a:noFill/>
        </p:spPr>
        <p:txBody>
          <a:bodyPr wrap="square" rtlCol="0">
            <a:spAutoFit/>
          </a:bodyPr>
          <a:lstStyle/>
          <a:p>
            <a:pPr algn="ctr"/>
            <a:r>
              <a:rPr kumimoji="1" lang="ja-JP" altLang="en-US" sz="2000" dirty="0"/>
              <a:t>単位群</a:t>
            </a:r>
          </a:p>
        </p:txBody>
      </p:sp>
      <p:sp>
        <p:nvSpPr>
          <p:cNvPr id="26" name="テキスト ボックス 25">
            <a:extLst>
              <a:ext uri="{FF2B5EF4-FFF2-40B4-BE49-F238E27FC236}">
                <a16:creationId xmlns:a16="http://schemas.microsoft.com/office/drawing/2014/main" id="{93D16453-5ED7-4F37-AF8B-E22F180DF540}"/>
              </a:ext>
            </a:extLst>
          </p:cNvPr>
          <p:cNvSpPr txBox="1"/>
          <p:nvPr/>
        </p:nvSpPr>
        <p:spPr>
          <a:xfrm>
            <a:off x="4741067" y="3062682"/>
            <a:ext cx="1282890" cy="400110"/>
          </a:xfrm>
          <a:prstGeom prst="rect">
            <a:avLst/>
          </a:prstGeom>
          <a:noFill/>
        </p:spPr>
        <p:txBody>
          <a:bodyPr wrap="square" rtlCol="0">
            <a:spAutoFit/>
          </a:bodyPr>
          <a:lstStyle/>
          <a:p>
            <a:pPr algn="ctr"/>
            <a:r>
              <a:rPr lang="en-US" altLang="ja-JP" sz="2000" dirty="0"/>
              <a:t>Galois</a:t>
            </a:r>
            <a:r>
              <a:rPr lang="ja-JP" altLang="en-US" sz="2000" dirty="0"/>
              <a:t>群</a:t>
            </a:r>
            <a:endParaRPr kumimoji="1" lang="ja-JP" altLang="en-US" sz="2000" dirty="0"/>
          </a:p>
        </p:txBody>
      </p:sp>
      <p:sp>
        <p:nvSpPr>
          <p:cNvPr id="27" name="テキスト ボックス 26">
            <a:extLst>
              <a:ext uri="{FF2B5EF4-FFF2-40B4-BE49-F238E27FC236}">
                <a16:creationId xmlns:a16="http://schemas.microsoft.com/office/drawing/2014/main" id="{7C3D7F02-95BC-448D-B9C9-BA93A3219086}"/>
              </a:ext>
            </a:extLst>
          </p:cNvPr>
          <p:cNvSpPr txBox="1"/>
          <p:nvPr/>
        </p:nvSpPr>
        <p:spPr>
          <a:xfrm>
            <a:off x="730447" y="4875228"/>
            <a:ext cx="821478" cy="400110"/>
          </a:xfrm>
          <a:prstGeom prst="rect">
            <a:avLst/>
          </a:prstGeom>
          <a:noFill/>
        </p:spPr>
        <p:txBody>
          <a:bodyPr wrap="square" rtlCol="0">
            <a:spAutoFit/>
          </a:bodyPr>
          <a:lstStyle/>
          <a:p>
            <a:pPr algn="ctr"/>
            <a:r>
              <a:rPr kumimoji="1" lang="ja-JP" altLang="en-US" sz="2000" dirty="0"/>
              <a:t>冪根</a:t>
            </a:r>
          </a:p>
        </p:txBody>
      </p:sp>
      <p:cxnSp>
        <p:nvCxnSpPr>
          <p:cNvPr id="28" name="直線矢印コネクタ 27">
            <a:extLst>
              <a:ext uri="{FF2B5EF4-FFF2-40B4-BE49-F238E27FC236}">
                <a16:creationId xmlns:a16="http://schemas.microsoft.com/office/drawing/2014/main" id="{8160D930-3F8A-4BB8-887C-466D656BE8A2}"/>
              </a:ext>
            </a:extLst>
          </p:cNvPr>
          <p:cNvCxnSpPr>
            <a:stCxn id="27" idx="0"/>
          </p:cNvCxnSpPr>
          <p:nvPr/>
        </p:nvCxnSpPr>
        <p:spPr>
          <a:xfrm flipV="1">
            <a:off x="1141186" y="4413009"/>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688129C-68FE-45E0-A530-F73B6EE5ECDB}"/>
              </a:ext>
            </a:extLst>
          </p:cNvPr>
          <p:cNvSpPr txBox="1"/>
          <p:nvPr/>
        </p:nvSpPr>
        <p:spPr>
          <a:xfrm>
            <a:off x="2304511" y="4861549"/>
            <a:ext cx="821478" cy="400110"/>
          </a:xfrm>
          <a:prstGeom prst="rect">
            <a:avLst/>
          </a:prstGeom>
          <a:noFill/>
        </p:spPr>
        <p:txBody>
          <a:bodyPr wrap="square" rtlCol="0">
            <a:spAutoFit/>
          </a:bodyPr>
          <a:lstStyle/>
          <a:p>
            <a:pPr algn="ctr"/>
            <a:r>
              <a:rPr kumimoji="1" lang="ja-JP" altLang="en-US" sz="2000" dirty="0"/>
              <a:t>冪根</a:t>
            </a:r>
          </a:p>
        </p:txBody>
      </p:sp>
      <p:cxnSp>
        <p:nvCxnSpPr>
          <p:cNvPr id="30" name="直線矢印コネクタ 29">
            <a:extLst>
              <a:ext uri="{FF2B5EF4-FFF2-40B4-BE49-F238E27FC236}">
                <a16:creationId xmlns:a16="http://schemas.microsoft.com/office/drawing/2014/main" id="{71FEFABC-2F88-4C2F-BA14-7DBF439CFF66}"/>
              </a:ext>
            </a:extLst>
          </p:cNvPr>
          <p:cNvCxnSpPr>
            <a:stCxn id="29" idx="0"/>
          </p:cNvCxnSpPr>
          <p:nvPr/>
        </p:nvCxnSpPr>
        <p:spPr>
          <a:xfrm flipV="1">
            <a:off x="2715250" y="4399330"/>
            <a:ext cx="0" cy="462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7034BE1-402B-4E5F-8B77-CEEA668ABD05}"/>
              </a:ext>
            </a:extLst>
          </p:cNvPr>
          <p:cNvSpPr txBox="1"/>
          <p:nvPr/>
        </p:nvSpPr>
        <p:spPr>
          <a:xfrm>
            <a:off x="5928812" y="4045806"/>
            <a:ext cx="821478" cy="400110"/>
          </a:xfrm>
          <a:prstGeom prst="rect">
            <a:avLst/>
          </a:prstGeom>
          <a:noFill/>
        </p:spPr>
        <p:txBody>
          <a:bodyPr wrap="square" rtlCol="0">
            <a:spAutoFit/>
          </a:bodyPr>
          <a:lstStyle/>
          <a:p>
            <a:pPr algn="ctr"/>
            <a:r>
              <a:rPr kumimoji="1" lang="ja-JP" altLang="en-US" sz="2000" dirty="0"/>
              <a:t>縮小</a:t>
            </a:r>
          </a:p>
        </p:txBody>
      </p:sp>
      <p:sp>
        <p:nvSpPr>
          <p:cNvPr id="34" name="テキスト ボックス 33">
            <a:extLst>
              <a:ext uri="{FF2B5EF4-FFF2-40B4-BE49-F238E27FC236}">
                <a16:creationId xmlns:a16="http://schemas.microsoft.com/office/drawing/2014/main" id="{121646E0-F869-4930-8EFD-F12F8499876B}"/>
              </a:ext>
            </a:extLst>
          </p:cNvPr>
          <p:cNvSpPr txBox="1"/>
          <p:nvPr/>
        </p:nvSpPr>
        <p:spPr>
          <a:xfrm>
            <a:off x="7542972" y="4045806"/>
            <a:ext cx="821478" cy="400110"/>
          </a:xfrm>
          <a:prstGeom prst="rect">
            <a:avLst/>
          </a:prstGeom>
          <a:noFill/>
        </p:spPr>
        <p:txBody>
          <a:bodyPr wrap="square" rtlCol="0">
            <a:spAutoFit/>
          </a:bodyPr>
          <a:lstStyle/>
          <a:p>
            <a:pPr algn="ctr"/>
            <a:r>
              <a:rPr kumimoji="1" lang="ja-JP" altLang="en-US" sz="2000" dirty="0"/>
              <a:t>縮小</a:t>
            </a:r>
          </a:p>
        </p:txBody>
      </p:sp>
      <p:sp>
        <p:nvSpPr>
          <p:cNvPr id="35" name="テキスト ボックス 34">
            <a:extLst>
              <a:ext uri="{FF2B5EF4-FFF2-40B4-BE49-F238E27FC236}">
                <a16:creationId xmlns:a16="http://schemas.microsoft.com/office/drawing/2014/main" id="{1D41A8F5-214C-4F57-AF83-A829452DFB9D}"/>
              </a:ext>
            </a:extLst>
          </p:cNvPr>
          <p:cNvSpPr txBox="1"/>
          <p:nvPr/>
        </p:nvSpPr>
        <p:spPr>
          <a:xfrm>
            <a:off x="747014" y="4045806"/>
            <a:ext cx="821478" cy="400110"/>
          </a:xfrm>
          <a:prstGeom prst="rect">
            <a:avLst/>
          </a:prstGeom>
          <a:noFill/>
        </p:spPr>
        <p:txBody>
          <a:bodyPr wrap="square" rtlCol="0">
            <a:spAutoFit/>
          </a:bodyPr>
          <a:lstStyle/>
          <a:p>
            <a:pPr algn="ctr"/>
            <a:r>
              <a:rPr kumimoji="1" lang="ja-JP" altLang="en-US" sz="2000" dirty="0"/>
              <a:t>拡大</a:t>
            </a:r>
          </a:p>
        </p:txBody>
      </p:sp>
      <p:sp>
        <p:nvSpPr>
          <p:cNvPr id="36" name="テキスト ボックス 35">
            <a:extLst>
              <a:ext uri="{FF2B5EF4-FFF2-40B4-BE49-F238E27FC236}">
                <a16:creationId xmlns:a16="http://schemas.microsoft.com/office/drawing/2014/main" id="{E522FE3A-B6E4-4C6B-8408-E33A46E7A230}"/>
              </a:ext>
            </a:extLst>
          </p:cNvPr>
          <p:cNvSpPr txBox="1"/>
          <p:nvPr/>
        </p:nvSpPr>
        <p:spPr>
          <a:xfrm>
            <a:off x="2307800" y="4012899"/>
            <a:ext cx="821478" cy="400110"/>
          </a:xfrm>
          <a:prstGeom prst="rect">
            <a:avLst/>
          </a:prstGeom>
          <a:noFill/>
        </p:spPr>
        <p:txBody>
          <a:bodyPr wrap="square" rtlCol="0">
            <a:spAutoFit/>
          </a:bodyPr>
          <a:lstStyle/>
          <a:p>
            <a:pPr algn="ctr"/>
            <a:r>
              <a:rPr kumimoji="1" lang="ja-JP" altLang="en-US" sz="2000" dirty="0"/>
              <a:t>拡大</a:t>
            </a:r>
          </a:p>
        </p:txBody>
      </p:sp>
      <p:sp>
        <p:nvSpPr>
          <p:cNvPr id="40" name="コンテンツ プレースホルダー 1">
            <a:extLst>
              <a:ext uri="{FF2B5EF4-FFF2-40B4-BE49-F238E27FC236}">
                <a16:creationId xmlns:a16="http://schemas.microsoft.com/office/drawing/2014/main" id="{0E723ECF-E1BD-4745-9BF2-D8089B51EDF6}"/>
              </a:ext>
            </a:extLst>
          </p:cNvPr>
          <p:cNvSpPr txBox="1">
            <a:spLocks/>
          </p:cNvSpPr>
          <p:nvPr/>
        </p:nvSpPr>
        <p:spPr>
          <a:xfrm>
            <a:off x="254407" y="5808932"/>
            <a:ext cx="8635186"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「体の拡大」と「群の縮小」の対応関係から、解けることの条件が導出された</a:t>
            </a:r>
          </a:p>
        </p:txBody>
      </p:sp>
      <p:sp>
        <p:nvSpPr>
          <p:cNvPr id="37" name="テキスト ボックス 36">
            <a:extLst>
              <a:ext uri="{FF2B5EF4-FFF2-40B4-BE49-F238E27FC236}">
                <a16:creationId xmlns:a16="http://schemas.microsoft.com/office/drawing/2014/main" id="{26089165-E471-4966-9EF4-9A431D7AADBF}"/>
              </a:ext>
            </a:extLst>
          </p:cNvPr>
          <p:cNvSpPr txBox="1"/>
          <p:nvPr/>
        </p:nvSpPr>
        <p:spPr>
          <a:xfrm>
            <a:off x="323501" y="5321076"/>
            <a:ext cx="3853048" cy="400110"/>
          </a:xfrm>
          <a:prstGeom prst="rect">
            <a:avLst/>
          </a:prstGeom>
          <a:noFill/>
        </p:spPr>
        <p:txBody>
          <a:bodyPr wrap="square" rtlCol="0">
            <a:spAutoFit/>
          </a:bodyPr>
          <a:lstStyle/>
          <a:p>
            <a:pPr algn="ctr"/>
            <a:r>
              <a:rPr kumimoji="1" lang="ja-JP" altLang="en-US" sz="2000" dirty="0"/>
              <a:t>わかりやすいけど、実は難しくなる</a:t>
            </a:r>
            <a:endParaRPr lang="en-US" altLang="ja-JP" sz="2000" dirty="0">
              <a:ea typeface="Cambria Math" panose="02040503050406030204" pitchFamily="18" charset="0"/>
            </a:endParaRPr>
          </a:p>
        </p:txBody>
      </p:sp>
      <p:sp>
        <p:nvSpPr>
          <p:cNvPr id="38" name="テキスト ボックス 37">
            <a:extLst>
              <a:ext uri="{FF2B5EF4-FFF2-40B4-BE49-F238E27FC236}">
                <a16:creationId xmlns:a16="http://schemas.microsoft.com/office/drawing/2014/main" id="{88360197-3797-4634-9747-45D6FB33B4F3}"/>
              </a:ext>
            </a:extLst>
          </p:cNvPr>
          <p:cNvSpPr txBox="1"/>
          <p:nvPr/>
        </p:nvSpPr>
        <p:spPr>
          <a:xfrm>
            <a:off x="4999678" y="5334755"/>
            <a:ext cx="3853048" cy="400110"/>
          </a:xfrm>
          <a:prstGeom prst="rect">
            <a:avLst/>
          </a:prstGeom>
          <a:noFill/>
        </p:spPr>
        <p:txBody>
          <a:bodyPr wrap="square" rtlCol="0">
            <a:spAutoFit/>
          </a:bodyPr>
          <a:lstStyle/>
          <a:p>
            <a:pPr algn="ctr"/>
            <a:r>
              <a:rPr kumimoji="1" lang="ja-JP" altLang="en-US" sz="2000" dirty="0"/>
              <a:t>わかりにくいけど、実は簡潔にできる</a:t>
            </a:r>
            <a:endParaRPr lang="en-US" altLang="ja-JP" sz="2000" dirty="0">
              <a:ea typeface="Cambria Math" panose="02040503050406030204" pitchFamily="18" charset="0"/>
            </a:endParaRPr>
          </a:p>
        </p:txBody>
      </p:sp>
      <p:sp>
        <p:nvSpPr>
          <p:cNvPr id="39" name="テキスト ボックス 38">
            <a:extLst>
              <a:ext uri="{FF2B5EF4-FFF2-40B4-BE49-F238E27FC236}">
                <a16:creationId xmlns:a16="http://schemas.microsoft.com/office/drawing/2014/main" id="{55836412-67C0-4474-A998-5DE9500AF0F0}"/>
              </a:ext>
            </a:extLst>
          </p:cNvPr>
          <p:cNvSpPr txBox="1"/>
          <p:nvPr/>
        </p:nvSpPr>
        <p:spPr>
          <a:xfrm>
            <a:off x="5405052" y="4700312"/>
            <a:ext cx="2878049" cy="400110"/>
          </a:xfrm>
          <a:prstGeom prst="rect">
            <a:avLst/>
          </a:prstGeom>
          <a:noFill/>
        </p:spPr>
        <p:txBody>
          <a:bodyPr wrap="square" rtlCol="0">
            <a:spAutoFit/>
          </a:bodyPr>
          <a:lstStyle/>
          <a:p>
            <a:pPr algn="ctr"/>
            <a:r>
              <a:rPr lang="en-US" altLang="ja-JP" sz="2000" dirty="0">
                <a:solidFill>
                  <a:srgbClr val="FF0000"/>
                </a:solidFill>
              </a:rPr>
              <a:t>Galois</a:t>
            </a:r>
            <a:r>
              <a:rPr lang="ja-JP" altLang="en-US" sz="2000" dirty="0">
                <a:solidFill>
                  <a:srgbClr val="FF0000"/>
                </a:solidFill>
              </a:rPr>
              <a:t>群は可解群である</a:t>
            </a:r>
            <a:endParaRPr kumimoji="1" lang="ja-JP" altLang="en-US" sz="2000" dirty="0">
              <a:solidFill>
                <a:srgbClr val="FF0000"/>
              </a:solidFill>
            </a:endParaRPr>
          </a:p>
        </p:txBody>
      </p:sp>
      <p:sp>
        <p:nvSpPr>
          <p:cNvPr id="41" name="テキスト ボックス 40">
            <a:extLst>
              <a:ext uri="{FF2B5EF4-FFF2-40B4-BE49-F238E27FC236}">
                <a16:creationId xmlns:a16="http://schemas.microsoft.com/office/drawing/2014/main" id="{A210CD76-3D1C-40A8-97AA-1B68A5DEF6FA}"/>
              </a:ext>
            </a:extLst>
          </p:cNvPr>
          <p:cNvSpPr txBox="1"/>
          <p:nvPr/>
        </p:nvSpPr>
        <p:spPr>
          <a:xfrm>
            <a:off x="2705240" y="3054959"/>
            <a:ext cx="1899851" cy="400110"/>
          </a:xfrm>
          <a:prstGeom prst="rect">
            <a:avLst/>
          </a:prstGeom>
          <a:noFill/>
        </p:spPr>
        <p:txBody>
          <a:bodyPr wrap="square" rtlCol="0">
            <a:spAutoFit/>
          </a:bodyPr>
          <a:lstStyle/>
          <a:p>
            <a:pPr algn="ctr"/>
            <a:r>
              <a:rPr kumimoji="1" lang="ja-JP" altLang="en-US" sz="2000" dirty="0"/>
              <a:t>最小分解体</a:t>
            </a:r>
          </a:p>
        </p:txBody>
      </p:sp>
    </p:spTree>
    <p:extLst>
      <p:ext uri="{BB962C8B-B14F-4D97-AF65-F5344CB8AC3E}">
        <p14:creationId xmlns:p14="http://schemas.microsoft.com/office/powerpoint/2010/main" val="378524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326"/>
            <a:ext cx="8463160" cy="483454"/>
          </a:xfrm>
        </p:spPr>
        <p:txBody>
          <a:bodyPr/>
          <a:lstStyle/>
          <a:p>
            <a:r>
              <a:rPr lang="en-US" altLang="ja-JP" dirty="0"/>
              <a:t>Galois</a:t>
            </a:r>
            <a:r>
              <a:rPr lang="ja-JP" altLang="en-US" dirty="0"/>
              <a:t>の可解性定理で驚くところ</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54</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09062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方程式が代数的に解ける必要十分条件を「方程式の</a:t>
            </a:r>
            <a:r>
              <a:rPr lang="en-US" altLang="ja-JP" dirty="0"/>
              <a:t>Galois</a:t>
            </a:r>
            <a:r>
              <a:rPr lang="ja-JP" altLang="en-US" dirty="0"/>
              <a:t>群」で与えたこと</a:t>
            </a:r>
            <a:endParaRPr lang="en-US" altLang="ja-JP" dirty="0"/>
          </a:p>
          <a:p>
            <a:pPr lvl="1"/>
            <a:r>
              <a:rPr lang="ja-JP" altLang="en-US" dirty="0"/>
              <a:t>普通なら、「方程式の係数で表現した可解性を判定する式」（判別式など）を期待する</a:t>
            </a:r>
            <a:endParaRPr lang="en-US" altLang="ja-JP" dirty="0"/>
          </a:p>
          <a:p>
            <a:pPr lvl="1"/>
            <a:r>
              <a:rPr lang="ja-JP" altLang="en-US" dirty="0"/>
              <a:t>これに対して、</a:t>
            </a:r>
            <a:r>
              <a:rPr lang="en-US" altLang="ja-JP" dirty="0"/>
              <a:t>Galois</a:t>
            </a:r>
            <a:r>
              <a:rPr lang="ja-JP" altLang="en-US" dirty="0"/>
              <a:t>は解</a:t>
            </a:r>
            <a:r>
              <a:rPr lang="en-US" altLang="ja-JP" dirty="0"/>
              <a:t>(</a:t>
            </a:r>
            <a:r>
              <a:rPr lang="ja-JP" altLang="en-US" dirty="0"/>
              <a:t>根</a:t>
            </a:r>
            <a:r>
              <a:rPr lang="en-US" altLang="ja-JP" dirty="0"/>
              <a:t>)</a:t>
            </a:r>
            <a:r>
              <a:rPr lang="ja-JP" altLang="en-US" dirty="0"/>
              <a:t>を仮定し、根の置換で作られる</a:t>
            </a:r>
            <a:r>
              <a:rPr lang="en-US" altLang="ja-JP" dirty="0"/>
              <a:t>Galois</a:t>
            </a:r>
            <a:r>
              <a:rPr lang="ja-JP" altLang="en-US" dirty="0"/>
              <a:t>群で可解性を与えた</a:t>
            </a:r>
            <a:endParaRPr lang="en-US" altLang="ja-JP" dirty="0"/>
          </a:p>
          <a:p>
            <a:pPr lvl="2"/>
            <a:r>
              <a:rPr lang="ja-JP" altLang="en-US" dirty="0"/>
              <a:t>査読者の</a:t>
            </a:r>
            <a:r>
              <a:rPr lang="en-US" altLang="ja-JP" dirty="0"/>
              <a:t>Poisson</a:t>
            </a:r>
            <a:r>
              <a:rPr lang="ja-JP" altLang="en-US" dirty="0"/>
              <a:t>が理解できなかった要因だと言われている</a:t>
            </a:r>
            <a:endParaRPr lang="en-US" altLang="ja-JP" dirty="0"/>
          </a:p>
          <a:p>
            <a:r>
              <a:rPr lang="ja-JP" altLang="en-US" dirty="0"/>
              <a:t>より一般性が高い問題に対して、答えを出したこと</a:t>
            </a:r>
            <a:endParaRPr lang="en-US" altLang="ja-JP" dirty="0"/>
          </a:p>
          <a:p>
            <a:pPr lvl="1"/>
            <a:r>
              <a:rPr lang="en-US" altLang="ja-JP" dirty="0"/>
              <a:t>Abelian</a:t>
            </a:r>
            <a:r>
              <a:rPr lang="ja-JP" altLang="en-US" dirty="0"/>
              <a:t>は「</a:t>
            </a:r>
            <a:r>
              <a:rPr lang="en-US" altLang="ja-JP" dirty="0"/>
              <a:t>5</a:t>
            </a:r>
            <a:r>
              <a:rPr lang="ja-JP" altLang="en-US" dirty="0"/>
              <a:t>次以上の方程式は解けるとは限らない」ことを示したのみで、「なぜ解けないのか？」までには示すことができなかった</a:t>
            </a:r>
            <a:endParaRPr lang="en-US" altLang="ja-JP" dirty="0"/>
          </a:p>
          <a:p>
            <a:pPr lvl="1"/>
            <a:r>
              <a:rPr lang="en-US" altLang="ja-JP" dirty="0"/>
              <a:t>Galois</a:t>
            </a:r>
            <a:r>
              <a:rPr lang="ja-JP" altLang="en-US" dirty="0"/>
              <a:t>は「体と群の対応関係」と「根の置換」に着目し、一般の方程式に対して「どの条件を満たせば解けるか？」を明確にした</a:t>
            </a:r>
            <a:endParaRPr lang="en-US" altLang="ja-JP" dirty="0"/>
          </a:p>
        </p:txBody>
      </p:sp>
      <p:sp>
        <p:nvSpPr>
          <p:cNvPr id="37" name="コンテンツ プレースホルダー 1">
            <a:extLst>
              <a:ext uri="{FF2B5EF4-FFF2-40B4-BE49-F238E27FC236}">
                <a16:creationId xmlns:a16="http://schemas.microsoft.com/office/drawing/2014/main" id="{A6D5A6CB-E5D0-417B-8439-E9756452D2C0}"/>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まとめ</a:t>
            </a:r>
            <a:endParaRPr lang="en-US" altLang="ja-JP" sz="1800" b="1" dirty="0">
              <a:solidFill>
                <a:schemeClr val="bg1"/>
              </a:solidFill>
            </a:endParaRPr>
          </a:p>
        </p:txBody>
      </p:sp>
    </p:spTree>
    <p:extLst>
      <p:ext uri="{BB962C8B-B14F-4D97-AF65-F5344CB8AC3E}">
        <p14:creationId xmlns:p14="http://schemas.microsoft.com/office/powerpoint/2010/main" val="2969638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552D8-BE46-4530-8504-78A2BB2D402A}"/>
              </a:ext>
            </a:extLst>
          </p:cNvPr>
          <p:cNvSpPr>
            <a:spLocks noGrp="1"/>
          </p:cNvSpPr>
          <p:nvPr>
            <p:ph type="title"/>
          </p:nvPr>
        </p:nvSpPr>
        <p:spPr/>
        <p:txBody>
          <a:bodyPr/>
          <a:lstStyle/>
          <a:p>
            <a:r>
              <a:rPr kumimoji="1" lang="en-US" altLang="ja-JP" dirty="0"/>
              <a:t>MMW</a:t>
            </a:r>
            <a:r>
              <a:rPr kumimoji="1" lang="ja-JP" altLang="en-US" dirty="0" err="1"/>
              <a:t>への</a:t>
            </a:r>
            <a:r>
              <a:rPr kumimoji="1" lang="ja-JP" altLang="en-US" dirty="0"/>
              <a:t>提案</a:t>
            </a:r>
          </a:p>
        </p:txBody>
      </p:sp>
      <p:sp>
        <p:nvSpPr>
          <p:cNvPr id="3" name="コンテンツ プレースホルダー 2">
            <a:extLst>
              <a:ext uri="{FF2B5EF4-FFF2-40B4-BE49-F238E27FC236}">
                <a16:creationId xmlns:a16="http://schemas.microsoft.com/office/drawing/2014/main" id="{7D13154E-6A68-4245-B723-D158BBBD99FA}"/>
              </a:ext>
            </a:extLst>
          </p:cNvPr>
          <p:cNvSpPr>
            <a:spLocks noGrp="1"/>
          </p:cNvSpPr>
          <p:nvPr>
            <p:ph sz="quarter" idx="13"/>
          </p:nvPr>
        </p:nvSpPr>
        <p:spPr>
          <a:xfrm>
            <a:off x="223641" y="950913"/>
            <a:ext cx="8636154" cy="2296013"/>
          </a:xfrm>
        </p:spPr>
        <p:txBody>
          <a:bodyPr/>
          <a:lstStyle/>
          <a:p>
            <a:r>
              <a:rPr lang="ja-JP" altLang="en-US" dirty="0"/>
              <a:t>現体制・運用の状況</a:t>
            </a:r>
            <a:endParaRPr lang="en-US" altLang="ja-JP" dirty="0"/>
          </a:p>
          <a:p>
            <a:pPr lvl="1"/>
            <a:r>
              <a:rPr lang="ja-JP" altLang="en-US" dirty="0"/>
              <a:t>メンバー</a:t>
            </a:r>
            <a:r>
              <a:rPr lang="en-US" altLang="ja-JP" dirty="0"/>
              <a:t>6</a:t>
            </a:r>
            <a:r>
              <a:rPr lang="ja-JP" altLang="en-US" dirty="0"/>
              <a:t>名がベテラン／</a:t>
            </a:r>
            <a:r>
              <a:rPr lang="en-US" altLang="ja-JP" dirty="0"/>
              <a:t>MGR</a:t>
            </a:r>
            <a:r>
              <a:rPr lang="ja-JP" altLang="en-US" dirty="0"/>
              <a:t>にシフトしてきた</a:t>
            </a:r>
            <a:endParaRPr lang="en-US" altLang="ja-JP" dirty="0"/>
          </a:p>
          <a:p>
            <a:pPr lvl="1"/>
            <a:r>
              <a:rPr kumimoji="1" lang="ja-JP" altLang="en-US" dirty="0"/>
              <a:t>直近</a:t>
            </a:r>
            <a:r>
              <a:rPr kumimoji="1" lang="en-US" altLang="ja-JP" dirty="0"/>
              <a:t>5</a:t>
            </a:r>
            <a:r>
              <a:rPr kumimoji="1" lang="ja-JP" altLang="en-US" dirty="0" err="1"/>
              <a:t>、</a:t>
            </a:r>
            <a:r>
              <a:rPr lang="en-US" altLang="ja-JP" dirty="0"/>
              <a:t>6</a:t>
            </a:r>
            <a:r>
              <a:rPr kumimoji="1" lang="ja-JP" altLang="en-US" dirty="0"/>
              <a:t>年で新人が多く加入し、約</a:t>
            </a:r>
            <a:r>
              <a:rPr kumimoji="1" lang="en-US" altLang="ja-JP" dirty="0"/>
              <a:t>9</a:t>
            </a:r>
            <a:r>
              <a:rPr kumimoji="1" lang="ja-JP" altLang="en-US" dirty="0"/>
              <a:t>名が若手で構成</a:t>
            </a:r>
            <a:endParaRPr kumimoji="1" lang="en-US" altLang="ja-JP" dirty="0"/>
          </a:p>
          <a:p>
            <a:pPr lvl="1"/>
            <a:r>
              <a:rPr lang="ja-JP" altLang="en-US" dirty="0"/>
              <a:t>和田さん除く、</a:t>
            </a:r>
            <a:r>
              <a:rPr lang="en-US" altLang="ja-JP" dirty="0"/>
              <a:t>15</a:t>
            </a:r>
            <a:r>
              <a:rPr lang="ja-JP" altLang="en-US" dirty="0"/>
              <a:t>名全員が発表を担っている</a:t>
            </a:r>
            <a:endParaRPr lang="en-US" altLang="ja-JP" dirty="0"/>
          </a:p>
          <a:p>
            <a:pPr lvl="1"/>
            <a:r>
              <a:rPr kumimoji="1" lang="ja-JP" altLang="en-US" dirty="0"/>
              <a:t>基本的に週</a:t>
            </a:r>
            <a:r>
              <a:rPr kumimoji="1" lang="en-US" altLang="ja-JP" dirty="0"/>
              <a:t>1</a:t>
            </a:r>
            <a:r>
              <a:rPr kumimoji="1" lang="ja-JP" altLang="en-US" dirty="0"/>
              <a:t>ペースで開催している</a:t>
            </a:r>
            <a:endParaRPr kumimoji="1" lang="en-US" altLang="ja-JP" dirty="0"/>
          </a:p>
        </p:txBody>
      </p:sp>
      <p:sp>
        <p:nvSpPr>
          <p:cNvPr id="4" name="スライド番号プレースホルダー 3">
            <a:extLst>
              <a:ext uri="{FF2B5EF4-FFF2-40B4-BE49-F238E27FC236}">
                <a16:creationId xmlns:a16="http://schemas.microsoft.com/office/drawing/2014/main" id="{CD65FC27-16DF-4C4A-AE63-3BA984E0BC00}"/>
              </a:ext>
            </a:extLst>
          </p:cNvPr>
          <p:cNvSpPr>
            <a:spLocks noGrp="1"/>
          </p:cNvSpPr>
          <p:nvPr>
            <p:ph type="sldNum" sz="quarter" idx="15"/>
          </p:nvPr>
        </p:nvSpPr>
        <p:spPr/>
        <p:txBody>
          <a:bodyPr/>
          <a:lstStyle/>
          <a:p>
            <a:fld id="{336047B0-28A3-4E6B-B788-3893CBF6298A}" type="slidenum">
              <a:rPr lang="ja-JP" altLang="en-US" smtClean="0"/>
              <a:pPr/>
              <a:t>55</a:t>
            </a:fld>
            <a:endParaRPr lang="ja-JP" altLang="en-US"/>
          </a:p>
        </p:txBody>
      </p:sp>
      <p:graphicFrame>
        <p:nvGraphicFramePr>
          <p:cNvPr id="5" name="表 4">
            <a:extLst>
              <a:ext uri="{FF2B5EF4-FFF2-40B4-BE49-F238E27FC236}">
                <a16:creationId xmlns:a16="http://schemas.microsoft.com/office/drawing/2014/main" id="{C141F21B-4966-49A5-A388-ED0050D0D9C1}"/>
              </a:ext>
            </a:extLst>
          </p:cNvPr>
          <p:cNvGraphicFramePr>
            <a:graphicFrameLocks noGrp="1"/>
          </p:cNvGraphicFramePr>
          <p:nvPr>
            <p:extLst>
              <p:ext uri="{D42A27DB-BD31-4B8C-83A1-F6EECF244321}">
                <p14:modId xmlns:p14="http://schemas.microsoft.com/office/powerpoint/2010/main" val="3422416934"/>
              </p:ext>
            </p:extLst>
          </p:nvPr>
        </p:nvGraphicFramePr>
        <p:xfrm>
          <a:off x="1811612" y="3542815"/>
          <a:ext cx="5520775" cy="2225040"/>
        </p:xfrm>
        <a:graphic>
          <a:graphicData uri="http://schemas.openxmlformats.org/drawingml/2006/table">
            <a:tbl>
              <a:tblPr firstRow="1" bandRow="1">
                <a:tableStyleId>{5C22544A-7EE6-4342-B048-85BDC9FD1C3A}</a:tableStyleId>
              </a:tblPr>
              <a:tblGrid>
                <a:gridCol w="1104155">
                  <a:extLst>
                    <a:ext uri="{9D8B030D-6E8A-4147-A177-3AD203B41FA5}">
                      <a16:colId xmlns:a16="http://schemas.microsoft.com/office/drawing/2014/main" val="4108239651"/>
                    </a:ext>
                  </a:extLst>
                </a:gridCol>
                <a:gridCol w="1104155">
                  <a:extLst>
                    <a:ext uri="{9D8B030D-6E8A-4147-A177-3AD203B41FA5}">
                      <a16:colId xmlns:a16="http://schemas.microsoft.com/office/drawing/2014/main" val="4180426881"/>
                    </a:ext>
                  </a:extLst>
                </a:gridCol>
                <a:gridCol w="1104155">
                  <a:extLst>
                    <a:ext uri="{9D8B030D-6E8A-4147-A177-3AD203B41FA5}">
                      <a16:colId xmlns:a16="http://schemas.microsoft.com/office/drawing/2014/main" val="2387012009"/>
                    </a:ext>
                  </a:extLst>
                </a:gridCol>
                <a:gridCol w="1104155">
                  <a:extLst>
                    <a:ext uri="{9D8B030D-6E8A-4147-A177-3AD203B41FA5}">
                      <a16:colId xmlns:a16="http://schemas.microsoft.com/office/drawing/2014/main" val="4226098337"/>
                    </a:ext>
                  </a:extLst>
                </a:gridCol>
                <a:gridCol w="1104155">
                  <a:extLst>
                    <a:ext uri="{9D8B030D-6E8A-4147-A177-3AD203B41FA5}">
                      <a16:colId xmlns:a16="http://schemas.microsoft.com/office/drawing/2014/main" val="1565023794"/>
                    </a:ext>
                  </a:extLst>
                </a:gridCol>
              </a:tblGrid>
              <a:tr h="370840">
                <a:tc>
                  <a:txBody>
                    <a:bodyPr/>
                    <a:lstStyle/>
                    <a:p>
                      <a:r>
                        <a:rPr kumimoji="1" lang="ja-JP" altLang="en-US" dirty="0"/>
                        <a:t>シニア</a:t>
                      </a:r>
                    </a:p>
                  </a:txBody>
                  <a:tcPr>
                    <a:lnB w="12700" cap="flat" cmpd="sng" algn="ctr">
                      <a:solidFill>
                        <a:schemeClr val="tx1"/>
                      </a:solidFill>
                      <a:prstDash val="solid"/>
                      <a:round/>
                      <a:headEnd type="none" w="med" len="med"/>
                      <a:tailEnd type="none" w="med" len="med"/>
                    </a:lnB>
                  </a:tcPr>
                </a:tc>
                <a:tc>
                  <a:txBody>
                    <a:bodyPr/>
                    <a:lstStyle/>
                    <a:p>
                      <a:r>
                        <a:rPr kumimoji="1" lang="en-US" altLang="ja-JP" dirty="0"/>
                        <a:t>MGR</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ベテラン</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若手</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新人</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691585"/>
                  </a:ext>
                </a:extLst>
              </a:tr>
              <a:tr h="370840">
                <a:tc>
                  <a:txBody>
                    <a:bodyPr/>
                    <a:lstStyle/>
                    <a:p>
                      <a:r>
                        <a:rPr kumimoji="1" lang="ja-JP" altLang="en-US" dirty="0"/>
                        <a:t>和田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青木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a:t>中村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河野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0405623"/>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鎌田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鵜飼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千代田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631150"/>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伊崎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吉田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根岸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434483"/>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黒田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菅原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小長谷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597416"/>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征矢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9053591"/>
                  </a:ext>
                </a:extLst>
              </a:tr>
            </a:tbl>
          </a:graphicData>
        </a:graphic>
      </p:graphicFrame>
    </p:spTree>
    <p:extLst>
      <p:ext uri="{BB962C8B-B14F-4D97-AF65-F5344CB8AC3E}">
        <p14:creationId xmlns:p14="http://schemas.microsoft.com/office/powerpoint/2010/main" val="86570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552D8-BE46-4530-8504-78A2BB2D402A}"/>
              </a:ext>
            </a:extLst>
          </p:cNvPr>
          <p:cNvSpPr>
            <a:spLocks noGrp="1"/>
          </p:cNvSpPr>
          <p:nvPr>
            <p:ph type="title"/>
          </p:nvPr>
        </p:nvSpPr>
        <p:spPr/>
        <p:txBody>
          <a:bodyPr/>
          <a:lstStyle/>
          <a:p>
            <a:r>
              <a:rPr kumimoji="1" lang="en-US" altLang="ja-JP" dirty="0"/>
              <a:t>MMW</a:t>
            </a:r>
            <a:r>
              <a:rPr kumimoji="1" lang="ja-JP" altLang="en-US" dirty="0" err="1"/>
              <a:t>への</a:t>
            </a:r>
            <a:r>
              <a:rPr kumimoji="1" lang="ja-JP" altLang="en-US" dirty="0"/>
              <a:t>提案</a:t>
            </a:r>
          </a:p>
        </p:txBody>
      </p:sp>
      <p:sp>
        <p:nvSpPr>
          <p:cNvPr id="3" name="コンテンツ プレースホルダー 2">
            <a:extLst>
              <a:ext uri="{FF2B5EF4-FFF2-40B4-BE49-F238E27FC236}">
                <a16:creationId xmlns:a16="http://schemas.microsoft.com/office/drawing/2014/main" id="{7D13154E-6A68-4245-B723-D158BBBD99FA}"/>
              </a:ext>
            </a:extLst>
          </p:cNvPr>
          <p:cNvSpPr>
            <a:spLocks noGrp="1"/>
          </p:cNvSpPr>
          <p:nvPr>
            <p:ph sz="quarter" idx="13"/>
          </p:nvPr>
        </p:nvSpPr>
        <p:spPr>
          <a:xfrm>
            <a:off x="223641" y="950913"/>
            <a:ext cx="8329093" cy="2456057"/>
          </a:xfrm>
        </p:spPr>
        <p:txBody>
          <a:bodyPr/>
          <a:lstStyle/>
          <a:p>
            <a:r>
              <a:rPr lang="ja-JP" altLang="en-US" dirty="0"/>
              <a:t>感じたこと：もっと</a:t>
            </a:r>
            <a:r>
              <a:rPr lang="en-US" altLang="ja-JP" dirty="0"/>
              <a:t>Win-Win</a:t>
            </a:r>
            <a:r>
              <a:rPr lang="ja-JP" altLang="en-US" dirty="0"/>
              <a:t>な関係があるのでは？</a:t>
            </a:r>
            <a:endParaRPr lang="en-US" altLang="ja-JP" dirty="0"/>
          </a:p>
          <a:p>
            <a:pPr lvl="1"/>
            <a:r>
              <a:rPr lang="ja-JP" altLang="en-US" dirty="0"/>
              <a:t>正直、</a:t>
            </a:r>
            <a:r>
              <a:rPr lang="en-US" altLang="ja-JP" dirty="0"/>
              <a:t>15</a:t>
            </a:r>
            <a:r>
              <a:rPr lang="ja-JP" altLang="en-US" dirty="0"/>
              <a:t>名全員が発表するのは厳しい面があるのでは？</a:t>
            </a:r>
            <a:endParaRPr lang="en-US" altLang="ja-JP" dirty="0"/>
          </a:p>
          <a:p>
            <a:pPr lvl="2"/>
            <a:r>
              <a:rPr lang="ja-JP" altLang="en-US" dirty="0"/>
              <a:t>特に</a:t>
            </a:r>
            <a:r>
              <a:rPr lang="en-US" altLang="ja-JP" dirty="0"/>
              <a:t>MGR</a:t>
            </a:r>
            <a:r>
              <a:rPr lang="ja-JP" altLang="en-US" dirty="0"/>
              <a:t>／ベテランは発表のために予定を合わせることも難しいし、発表したい意欲も薄れてる人もいるのでは？</a:t>
            </a:r>
            <a:endParaRPr lang="en-US" altLang="ja-JP" dirty="0"/>
          </a:p>
          <a:p>
            <a:pPr lvl="1"/>
            <a:r>
              <a:rPr lang="ja-JP" altLang="en-US" dirty="0"/>
              <a:t>これは、全員が「発表者」と「聴講者」の両方を担っているからでは？</a:t>
            </a:r>
            <a:endParaRPr lang="en-US" altLang="ja-JP" dirty="0"/>
          </a:p>
        </p:txBody>
      </p:sp>
      <p:sp>
        <p:nvSpPr>
          <p:cNvPr id="4" name="スライド番号プレースホルダー 3">
            <a:extLst>
              <a:ext uri="{FF2B5EF4-FFF2-40B4-BE49-F238E27FC236}">
                <a16:creationId xmlns:a16="http://schemas.microsoft.com/office/drawing/2014/main" id="{CD65FC27-16DF-4C4A-AE63-3BA984E0BC00}"/>
              </a:ext>
            </a:extLst>
          </p:cNvPr>
          <p:cNvSpPr>
            <a:spLocks noGrp="1"/>
          </p:cNvSpPr>
          <p:nvPr>
            <p:ph type="sldNum" sz="quarter" idx="15"/>
          </p:nvPr>
        </p:nvSpPr>
        <p:spPr/>
        <p:txBody>
          <a:bodyPr/>
          <a:lstStyle/>
          <a:p>
            <a:fld id="{336047B0-28A3-4E6B-B788-3893CBF6298A}" type="slidenum">
              <a:rPr lang="ja-JP" altLang="en-US" smtClean="0"/>
              <a:pPr/>
              <a:t>56</a:t>
            </a:fld>
            <a:endParaRPr lang="ja-JP" altLang="en-US"/>
          </a:p>
        </p:txBody>
      </p:sp>
      <p:pic>
        <p:nvPicPr>
          <p:cNvPr id="8" name="グラフィックス 7" descr="教室">
            <a:extLst>
              <a:ext uri="{FF2B5EF4-FFF2-40B4-BE49-F238E27FC236}">
                <a16:creationId xmlns:a16="http://schemas.microsoft.com/office/drawing/2014/main" id="{A13ADE8B-4EBB-4B5C-B321-3FB76AADD2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5001" y="4122832"/>
            <a:ext cx="1413997" cy="1413997"/>
          </a:xfrm>
          <a:prstGeom prst="rect">
            <a:avLst/>
          </a:prstGeom>
        </p:spPr>
      </p:pic>
      <p:sp>
        <p:nvSpPr>
          <p:cNvPr id="9" name="吹き出し: 角を丸めた四角形 8">
            <a:extLst>
              <a:ext uri="{FF2B5EF4-FFF2-40B4-BE49-F238E27FC236}">
                <a16:creationId xmlns:a16="http://schemas.microsoft.com/office/drawing/2014/main" id="{6E6F3ED5-B9DF-4F3A-826F-6C9026B347AC}"/>
              </a:ext>
            </a:extLst>
          </p:cNvPr>
          <p:cNvSpPr/>
          <p:nvPr/>
        </p:nvSpPr>
        <p:spPr>
          <a:xfrm>
            <a:off x="295633" y="4198460"/>
            <a:ext cx="3388478" cy="584698"/>
          </a:xfrm>
          <a:prstGeom prst="wedgeRoundRectCallout">
            <a:avLst>
              <a:gd name="adj1" fmla="val 59281"/>
              <a:gd name="adj2" fmla="val -2060"/>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発表者：複数人に発信し、有益なコメントをもらえることが嬉しい</a:t>
            </a:r>
            <a:endParaRPr kumimoji="1" lang="ja-JP" altLang="en-US" dirty="0"/>
          </a:p>
        </p:txBody>
      </p:sp>
      <p:sp>
        <p:nvSpPr>
          <p:cNvPr id="10" name="吹き出し: 角を丸めた四角形 9">
            <a:extLst>
              <a:ext uri="{FF2B5EF4-FFF2-40B4-BE49-F238E27FC236}">
                <a16:creationId xmlns:a16="http://schemas.microsoft.com/office/drawing/2014/main" id="{C4083D54-3FC5-43C9-AF32-21E569D8359A}"/>
              </a:ext>
            </a:extLst>
          </p:cNvPr>
          <p:cNvSpPr/>
          <p:nvPr/>
        </p:nvSpPr>
        <p:spPr>
          <a:xfrm>
            <a:off x="5521766" y="4490809"/>
            <a:ext cx="3092846" cy="584698"/>
          </a:xfrm>
          <a:prstGeom prst="wedgeRoundRectCallout">
            <a:avLst>
              <a:gd name="adj1" fmla="val -60470"/>
              <a:gd name="adj2" fmla="val 543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聴講者：数理モデルに関する情報を得られることが嬉しい</a:t>
            </a:r>
            <a:endParaRPr kumimoji="1" lang="ja-JP" altLang="en-US" dirty="0"/>
          </a:p>
        </p:txBody>
      </p:sp>
    </p:spTree>
    <p:extLst>
      <p:ext uri="{BB962C8B-B14F-4D97-AF65-F5344CB8AC3E}">
        <p14:creationId xmlns:p14="http://schemas.microsoft.com/office/powerpoint/2010/main" val="2126618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552D8-BE46-4530-8504-78A2BB2D402A}"/>
              </a:ext>
            </a:extLst>
          </p:cNvPr>
          <p:cNvSpPr>
            <a:spLocks noGrp="1"/>
          </p:cNvSpPr>
          <p:nvPr>
            <p:ph type="title"/>
          </p:nvPr>
        </p:nvSpPr>
        <p:spPr/>
        <p:txBody>
          <a:bodyPr/>
          <a:lstStyle/>
          <a:p>
            <a:r>
              <a:rPr kumimoji="1" lang="en-US" altLang="ja-JP" dirty="0"/>
              <a:t>MMW</a:t>
            </a:r>
            <a:r>
              <a:rPr kumimoji="1" lang="ja-JP" altLang="en-US" dirty="0" err="1"/>
              <a:t>への</a:t>
            </a:r>
            <a:r>
              <a:rPr kumimoji="1" lang="ja-JP" altLang="en-US" dirty="0"/>
              <a:t>提案</a:t>
            </a:r>
          </a:p>
        </p:txBody>
      </p:sp>
      <p:sp>
        <p:nvSpPr>
          <p:cNvPr id="3" name="コンテンツ プレースホルダー 2">
            <a:extLst>
              <a:ext uri="{FF2B5EF4-FFF2-40B4-BE49-F238E27FC236}">
                <a16:creationId xmlns:a16="http://schemas.microsoft.com/office/drawing/2014/main" id="{7D13154E-6A68-4245-B723-D158BBBD99FA}"/>
              </a:ext>
            </a:extLst>
          </p:cNvPr>
          <p:cNvSpPr>
            <a:spLocks noGrp="1"/>
          </p:cNvSpPr>
          <p:nvPr>
            <p:ph sz="quarter" idx="13"/>
          </p:nvPr>
        </p:nvSpPr>
        <p:spPr>
          <a:xfrm>
            <a:off x="223641" y="950913"/>
            <a:ext cx="8136588" cy="2148280"/>
          </a:xfrm>
        </p:spPr>
        <p:txBody>
          <a:bodyPr/>
          <a:lstStyle/>
          <a:p>
            <a:r>
              <a:rPr lang="ja-JP" altLang="en-US" dirty="0"/>
              <a:t>新体制・運用にするのはどうですか？</a:t>
            </a:r>
            <a:endParaRPr lang="en-US" altLang="ja-JP" dirty="0"/>
          </a:p>
          <a:p>
            <a:pPr lvl="1"/>
            <a:r>
              <a:rPr lang="ja-JP" altLang="en-US" dirty="0"/>
              <a:t>二種類の役割を用意し、開催ループ毎（半年を想定）に各メンバーが希望する役割で割り当て直す</a:t>
            </a:r>
            <a:endParaRPr lang="en-US" altLang="ja-JP" dirty="0"/>
          </a:p>
          <a:p>
            <a:pPr lvl="2"/>
            <a:r>
              <a:rPr lang="ja-JP" altLang="en-US" dirty="0"/>
              <a:t>今回を機に「卒業」「再参加」制度もあり得る</a:t>
            </a:r>
            <a:endParaRPr lang="en-US" altLang="ja-JP" dirty="0"/>
          </a:p>
          <a:p>
            <a:pPr lvl="1"/>
            <a:r>
              <a:rPr lang="ja-JP" altLang="en-US" dirty="0"/>
              <a:t>発表希望者数に合わせて、開催頻度などを設定</a:t>
            </a:r>
            <a:endParaRPr lang="en-US" altLang="ja-JP" dirty="0"/>
          </a:p>
        </p:txBody>
      </p:sp>
      <p:sp>
        <p:nvSpPr>
          <p:cNvPr id="4" name="スライド番号プレースホルダー 3">
            <a:extLst>
              <a:ext uri="{FF2B5EF4-FFF2-40B4-BE49-F238E27FC236}">
                <a16:creationId xmlns:a16="http://schemas.microsoft.com/office/drawing/2014/main" id="{CD65FC27-16DF-4C4A-AE63-3BA984E0BC00}"/>
              </a:ext>
            </a:extLst>
          </p:cNvPr>
          <p:cNvSpPr>
            <a:spLocks noGrp="1"/>
          </p:cNvSpPr>
          <p:nvPr>
            <p:ph type="sldNum" sz="quarter" idx="15"/>
          </p:nvPr>
        </p:nvSpPr>
        <p:spPr/>
        <p:txBody>
          <a:bodyPr/>
          <a:lstStyle/>
          <a:p>
            <a:fld id="{336047B0-28A3-4E6B-B788-3893CBF6298A}" type="slidenum">
              <a:rPr lang="ja-JP" altLang="en-US" smtClean="0"/>
              <a:pPr/>
              <a:t>57</a:t>
            </a:fld>
            <a:endParaRPr lang="ja-JP" altLang="en-US"/>
          </a:p>
        </p:txBody>
      </p:sp>
      <p:pic>
        <p:nvPicPr>
          <p:cNvPr id="6" name="グラフィックス 5" descr="教室">
            <a:extLst>
              <a:ext uri="{FF2B5EF4-FFF2-40B4-BE49-F238E27FC236}">
                <a16:creationId xmlns:a16="http://schemas.microsoft.com/office/drawing/2014/main" id="{7B2D4DFD-9592-44D7-9E9C-9C50AD6CC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1203" y="4115956"/>
            <a:ext cx="1413997" cy="1413997"/>
          </a:xfrm>
          <a:prstGeom prst="rect">
            <a:avLst/>
          </a:prstGeom>
        </p:spPr>
      </p:pic>
      <p:pic>
        <p:nvPicPr>
          <p:cNvPr id="7" name="グラフィックス 6" descr="教室">
            <a:extLst>
              <a:ext uri="{FF2B5EF4-FFF2-40B4-BE49-F238E27FC236}">
                <a16:creationId xmlns:a16="http://schemas.microsoft.com/office/drawing/2014/main" id="{E86EA4E8-A8A5-4CF1-842B-AE2A9841DC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0574" y="4115955"/>
            <a:ext cx="1413997" cy="1413997"/>
          </a:xfrm>
          <a:prstGeom prst="rect">
            <a:avLst/>
          </a:prstGeom>
        </p:spPr>
      </p:pic>
      <p:sp>
        <p:nvSpPr>
          <p:cNvPr id="8" name="コンテンツ プレースホルダー 1">
            <a:extLst>
              <a:ext uri="{FF2B5EF4-FFF2-40B4-BE49-F238E27FC236}">
                <a16:creationId xmlns:a16="http://schemas.microsoft.com/office/drawing/2014/main" id="{5D3F76B8-A5D3-46A5-A420-84CF53414602}"/>
              </a:ext>
            </a:extLst>
          </p:cNvPr>
          <p:cNvSpPr txBox="1">
            <a:spLocks/>
          </p:cNvSpPr>
          <p:nvPr/>
        </p:nvSpPr>
        <p:spPr>
          <a:xfrm>
            <a:off x="1503401" y="3317691"/>
            <a:ext cx="2589600" cy="447194"/>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発表者</a:t>
            </a:r>
            <a:r>
              <a:rPr lang="en-US" altLang="ja-JP" sz="2000" b="1" dirty="0">
                <a:solidFill>
                  <a:schemeClr val="bg1"/>
                </a:solidFill>
              </a:rPr>
              <a:t>(&amp;</a:t>
            </a:r>
            <a:r>
              <a:rPr lang="ja-JP" altLang="en-US" sz="2000" b="1" dirty="0">
                <a:solidFill>
                  <a:schemeClr val="bg1"/>
                </a:solidFill>
              </a:rPr>
              <a:t>聴講者</a:t>
            </a:r>
            <a:r>
              <a:rPr lang="en-US" altLang="ja-JP" sz="2000" b="1" dirty="0">
                <a:solidFill>
                  <a:schemeClr val="bg1"/>
                </a:solidFill>
              </a:rPr>
              <a:t>)</a:t>
            </a:r>
            <a:endParaRPr lang="ja-JP" altLang="en-US" sz="2000" b="1" dirty="0">
              <a:solidFill>
                <a:schemeClr val="bg1"/>
              </a:solidFill>
            </a:endParaRPr>
          </a:p>
        </p:txBody>
      </p:sp>
      <p:sp>
        <p:nvSpPr>
          <p:cNvPr id="9" name="コンテンツ プレースホルダー 1">
            <a:extLst>
              <a:ext uri="{FF2B5EF4-FFF2-40B4-BE49-F238E27FC236}">
                <a16:creationId xmlns:a16="http://schemas.microsoft.com/office/drawing/2014/main" id="{8942900A-C7A0-47BA-BCB4-BAF92364B38F}"/>
              </a:ext>
            </a:extLst>
          </p:cNvPr>
          <p:cNvSpPr txBox="1">
            <a:spLocks/>
          </p:cNvSpPr>
          <p:nvPr/>
        </p:nvSpPr>
        <p:spPr>
          <a:xfrm>
            <a:off x="5182772" y="3317691"/>
            <a:ext cx="2589600" cy="447194"/>
          </a:xfrm>
          <a:prstGeom prst="rect">
            <a:avLst/>
          </a:prstGeom>
          <a:solidFill>
            <a:schemeClr val="accent2">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アドバイザ</a:t>
            </a:r>
          </a:p>
        </p:txBody>
      </p:sp>
      <p:sp>
        <p:nvSpPr>
          <p:cNvPr id="11" name="吹き出し: 角を丸めた四角形 10">
            <a:extLst>
              <a:ext uri="{FF2B5EF4-FFF2-40B4-BE49-F238E27FC236}">
                <a16:creationId xmlns:a16="http://schemas.microsoft.com/office/drawing/2014/main" id="{3666604A-61CD-4A70-B8E1-AFE49350118F}"/>
              </a:ext>
            </a:extLst>
          </p:cNvPr>
          <p:cNvSpPr/>
          <p:nvPr/>
        </p:nvSpPr>
        <p:spPr>
          <a:xfrm>
            <a:off x="443266" y="5529952"/>
            <a:ext cx="2086803" cy="351072"/>
          </a:xfrm>
          <a:prstGeom prst="wedgeRoundRectCallout">
            <a:avLst>
              <a:gd name="adj1" fmla="val 34980"/>
              <a:gd name="adj2" fmla="val -99677"/>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複数人に発信する</a:t>
            </a:r>
            <a:endParaRPr kumimoji="1" lang="ja-JP" altLang="en-US" dirty="0"/>
          </a:p>
        </p:txBody>
      </p:sp>
      <p:sp>
        <p:nvSpPr>
          <p:cNvPr id="12" name="吹き出し: 角を丸めた四角形 11">
            <a:extLst>
              <a:ext uri="{FF2B5EF4-FFF2-40B4-BE49-F238E27FC236}">
                <a16:creationId xmlns:a16="http://schemas.microsoft.com/office/drawing/2014/main" id="{0A784042-C70E-4D4D-B61E-1F280141A0D7}"/>
              </a:ext>
            </a:extLst>
          </p:cNvPr>
          <p:cNvSpPr/>
          <p:nvPr/>
        </p:nvSpPr>
        <p:spPr>
          <a:xfrm>
            <a:off x="2842708" y="5529952"/>
            <a:ext cx="1639916" cy="351072"/>
          </a:xfrm>
          <a:prstGeom prst="wedgeRoundRectCallout">
            <a:avLst>
              <a:gd name="adj1" fmla="val -34866"/>
              <a:gd name="adj2" fmla="val -87927"/>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情報を得る</a:t>
            </a:r>
            <a:endParaRPr kumimoji="1" lang="ja-JP" altLang="en-US" dirty="0"/>
          </a:p>
        </p:txBody>
      </p:sp>
      <p:sp>
        <p:nvSpPr>
          <p:cNvPr id="13" name="テキスト ボックス 12">
            <a:extLst>
              <a:ext uri="{FF2B5EF4-FFF2-40B4-BE49-F238E27FC236}">
                <a16:creationId xmlns:a16="http://schemas.microsoft.com/office/drawing/2014/main" id="{1D007945-D3D2-4184-86CA-3FB3085F0230}"/>
              </a:ext>
            </a:extLst>
          </p:cNvPr>
          <p:cNvSpPr txBox="1"/>
          <p:nvPr/>
        </p:nvSpPr>
        <p:spPr>
          <a:xfrm>
            <a:off x="1983340" y="3777401"/>
            <a:ext cx="1629722" cy="338554"/>
          </a:xfrm>
          <a:prstGeom prst="rect">
            <a:avLst/>
          </a:prstGeom>
          <a:noFill/>
        </p:spPr>
        <p:txBody>
          <a:bodyPr wrap="square" rtlCol="0">
            <a:spAutoFit/>
          </a:bodyPr>
          <a:lstStyle/>
          <a:p>
            <a:pPr algn="ctr"/>
            <a:r>
              <a:rPr kumimoji="1" lang="ja-JP" altLang="en-US" sz="1600" dirty="0"/>
              <a:t>従来と同様</a:t>
            </a:r>
          </a:p>
        </p:txBody>
      </p:sp>
      <p:sp>
        <p:nvSpPr>
          <p:cNvPr id="15" name="吹き出し: 角を丸めた四角形 14">
            <a:extLst>
              <a:ext uri="{FF2B5EF4-FFF2-40B4-BE49-F238E27FC236}">
                <a16:creationId xmlns:a16="http://schemas.microsoft.com/office/drawing/2014/main" id="{106A196D-6812-4138-A9BF-A57ECB010C43}"/>
              </a:ext>
            </a:extLst>
          </p:cNvPr>
          <p:cNvSpPr/>
          <p:nvPr/>
        </p:nvSpPr>
        <p:spPr>
          <a:xfrm>
            <a:off x="6728334" y="5607164"/>
            <a:ext cx="1473765" cy="547715"/>
          </a:xfrm>
          <a:prstGeom prst="wedgeRoundRectCallout">
            <a:avLst>
              <a:gd name="adj1" fmla="val -34866"/>
              <a:gd name="adj2" fmla="val -87927"/>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情報を得る、アドバイスする</a:t>
            </a:r>
            <a:endParaRPr kumimoji="1" lang="ja-JP" altLang="en-US" dirty="0"/>
          </a:p>
        </p:txBody>
      </p:sp>
      <p:sp>
        <p:nvSpPr>
          <p:cNvPr id="16" name="テキスト ボックス 15">
            <a:extLst>
              <a:ext uri="{FF2B5EF4-FFF2-40B4-BE49-F238E27FC236}">
                <a16:creationId xmlns:a16="http://schemas.microsoft.com/office/drawing/2014/main" id="{3F07A3CE-C0FD-4612-9FC9-DD4C0E489358}"/>
              </a:ext>
            </a:extLst>
          </p:cNvPr>
          <p:cNvSpPr txBox="1"/>
          <p:nvPr/>
        </p:nvSpPr>
        <p:spPr>
          <a:xfrm>
            <a:off x="5662711" y="3777401"/>
            <a:ext cx="1629722" cy="338554"/>
          </a:xfrm>
          <a:prstGeom prst="rect">
            <a:avLst/>
          </a:prstGeom>
          <a:noFill/>
        </p:spPr>
        <p:txBody>
          <a:bodyPr wrap="square" rtlCol="0">
            <a:spAutoFit/>
          </a:bodyPr>
          <a:lstStyle/>
          <a:p>
            <a:pPr algn="ctr"/>
            <a:r>
              <a:rPr kumimoji="1" lang="ja-JP" altLang="en-US" sz="1600" b="1" dirty="0">
                <a:solidFill>
                  <a:srgbClr val="FF0000"/>
                </a:solidFill>
              </a:rPr>
              <a:t>新たに追加</a:t>
            </a:r>
          </a:p>
        </p:txBody>
      </p:sp>
    </p:spTree>
    <p:extLst>
      <p:ext uri="{BB962C8B-B14F-4D97-AF65-F5344CB8AC3E}">
        <p14:creationId xmlns:p14="http://schemas.microsoft.com/office/powerpoint/2010/main" val="608255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C037D-961B-4163-8FD2-6D694E8FCAAD}"/>
              </a:ext>
            </a:extLst>
          </p:cNvPr>
          <p:cNvSpPr>
            <a:spLocks noGrp="1"/>
          </p:cNvSpPr>
          <p:nvPr>
            <p:ph type="title"/>
          </p:nvPr>
        </p:nvSpPr>
        <p:spPr/>
        <p:txBody>
          <a:bodyPr/>
          <a:lstStyle/>
          <a:p>
            <a:r>
              <a:rPr lang="en-US" altLang="ja-JP" dirty="0"/>
              <a:t>MMW</a:t>
            </a:r>
            <a:r>
              <a:rPr lang="ja-JP" altLang="en-US" dirty="0" err="1"/>
              <a:t>への</a:t>
            </a:r>
            <a:r>
              <a:rPr lang="ja-JP" altLang="en-US" dirty="0"/>
              <a:t>提案</a:t>
            </a:r>
            <a:endParaRPr kumimoji="1" lang="ja-JP" altLang="en-US" dirty="0"/>
          </a:p>
        </p:txBody>
      </p:sp>
      <p:sp>
        <p:nvSpPr>
          <p:cNvPr id="3" name="コンテンツ プレースホルダー 2">
            <a:extLst>
              <a:ext uri="{FF2B5EF4-FFF2-40B4-BE49-F238E27FC236}">
                <a16:creationId xmlns:a16="http://schemas.microsoft.com/office/drawing/2014/main" id="{032C29A5-BD4A-4C9F-9E9B-79EA81193A46}"/>
              </a:ext>
            </a:extLst>
          </p:cNvPr>
          <p:cNvSpPr>
            <a:spLocks noGrp="1"/>
          </p:cNvSpPr>
          <p:nvPr>
            <p:ph sz="quarter" idx="13"/>
          </p:nvPr>
        </p:nvSpPr>
        <p:spPr>
          <a:xfrm>
            <a:off x="223640" y="950913"/>
            <a:ext cx="8734729" cy="5201424"/>
          </a:xfrm>
        </p:spPr>
        <p:txBody>
          <a:bodyPr/>
          <a:lstStyle/>
          <a:p>
            <a:r>
              <a:rPr kumimoji="1" lang="ja-JP" altLang="en-US" dirty="0"/>
              <a:t>新体制のメリット</a:t>
            </a:r>
            <a:endParaRPr kumimoji="1" lang="en-US" altLang="ja-JP" dirty="0"/>
          </a:p>
          <a:p>
            <a:pPr lvl="1"/>
            <a:r>
              <a:rPr lang="ja-JP" altLang="en-US" dirty="0"/>
              <a:t>全員がやりたくないことを捨てて、さらに</a:t>
            </a:r>
            <a:r>
              <a:rPr lang="en-US" altLang="ja-JP" dirty="0"/>
              <a:t>Win-Win</a:t>
            </a:r>
            <a:r>
              <a:rPr lang="ja-JP" altLang="en-US" dirty="0"/>
              <a:t>な関係になる</a:t>
            </a:r>
            <a:endParaRPr lang="en-US" altLang="ja-JP" dirty="0"/>
          </a:p>
          <a:p>
            <a:pPr lvl="2"/>
            <a:r>
              <a:rPr lang="ja-JP" altLang="en-US" dirty="0"/>
              <a:t>アドバイザは発表する準備は不要で、経験に基づきアドバイスすることに集中すれば、情報収集できる</a:t>
            </a:r>
            <a:endParaRPr lang="en-US" altLang="ja-JP" dirty="0"/>
          </a:p>
          <a:p>
            <a:pPr lvl="2"/>
            <a:r>
              <a:rPr lang="ja-JP" altLang="en-US" dirty="0"/>
              <a:t>「聴講者の人数は変わらない」ため、発表者は従来同様に有益なコメントをもらえる</a:t>
            </a:r>
            <a:endParaRPr lang="en-US" altLang="ja-JP" dirty="0"/>
          </a:p>
          <a:p>
            <a:r>
              <a:rPr kumimoji="1" lang="ja-JP" altLang="en-US" dirty="0"/>
              <a:t>新体制の懸念点と対策</a:t>
            </a:r>
            <a:endParaRPr kumimoji="1" lang="en-US" altLang="ja-JP" dirty="0"/>
          </a:p>
          <a:p>
            <a:pPr lvl="1"/>
            <a:r>
              <a:rPr lang="ja-JP" altLang="en-US" dirty="0"/>
              <a:t>発表者メンバーが少なくなり、</a:t>
            </a:r>
            <a:r>
              <a:rPr lang="en-US" altLang="ja-JP" dirty="0"/>
              <a:t>1</a:t>
            </a:r>
            <a:r>
              <a:rPr lang="ja-JP" altLang="en-US" dirty="0"/>
              <a:t>名の発表頻度が高くなるのでは？</a:t>
            </a:r>
            <a:endParaRPr lang="en-US" altLang="ja-JP" dirty="0"/>
          </a:p>
          <a:p>
            <a:pPr lvl="2"/>
            <a:r>
              <a:rPr lang="ja-JP" altLang="en-US" dirty="0"/>
              <a:t>若手は</a:t>
            </a:r>
            <a:r>
              <a:rPr kumimoji="1" lang="ja-JP" altLang="en-US" dirty="0"/>
              <a:t>発表するメリットが大きいので、なるべく発表してもらう</a:t>
            </a:r>
            <a:endParaRPr kumimoji="1" lang="en-US" altLang="ja-JP" dirty="0"/>
          </a:p>
          <a:p>
            <a:pPr marL="1025525" lvl="2" indent="0">
              <a:buNone/>
            </a:pPr>
            <a:r>
              <a:rPr lang="ja-JP" altLang="en-US" dirty="0"/>
              <a:t>　</a:t>
            </a:r>
            <a:r>
              <a:rPr kumimoji="1" lang="ja-JP" altLang="en-US" dirty="0"/>
              <a:t>（それだけで</a:t>
            </a:r>
            <a:r>
              <a:rPr kumimoji="1" lang="en-US" altLang="ja-JP" dirty="0"/>
              <a:t>9</a:t>
            </a:r>
            <a:r>
              <a:rPr kumimoji="1" lang="ja-JP" altLang="en-US" dirty="0"/>
              <a:t>名は確保できる）</a:t>
            </a:r>
            <a:endParaRPr kumimoji="1" lang="en-US" altLang="ja-JP" dirty="0"/>
          </a:p>
          <a:p>
            <a:pPr lvl="2"/>
            <a:r>
              <a:rPr kumimoji="1" lang="ja-JP" altLang="en-US" dirty="0"/>
              <a:t>半年／数か月に</a:t>
            </a:r>
            <a:r>
              <a:rPr kumimoji="1" lang="en-US" altLang="ja-JP" dirty="0"/>
              <a:t>1</a:t>
            </a:r>
            <a:r>
              <a:rPr lang="ja-JP" altLang="en-US" dirty="0"/>
              <a:t>回発表するような周期に、開催頻度を調整</a:t>
            </a:r>
            <a:endParaRPr lang="en-US" altLang="ja-JP" dirty="0"/>
          </a:p>
          <a:p>
            <a:pPr lvl="1"/>
            <a:r>
              <a:rPr kumimoji="1" lang="ja-JP" altLang="en-US" dirty="0"/>
              <a:t>アドバイザ</a:t>
            </a:r>
            <a:r>
              <a:rPr lang="en-US" altLang="ja-JP" dirty="0"/>
              <a:t>0</a:t>
            </a:r>
            <a:r>
              <a:rPr lang="ja-JP" altLang="en-US" dirty="0"/>
              <a:t>人のときは？</a:t>
            </a:r>
            <a:endParaRPr lang="en-US" altLang="ja-JP" dirty="0"/>
          </a:p>
          <a:p>
            <a:pPr lvl="2"/>
            <a:r>
              <a:rPr kumimoji="1" lang="ja-JP" altLang="en-US" dirty="0"/>
              <a:t>従来同様の運用。全員の希望を聞いた上で</a:t>
            </a:r>
            <a:r>
              <a:rPr kumimoji="1" lang="en-US" altLang="ja-JP" dirty="0"/>
              <a:t>0</a:t>
            </a:r>
            <a:r>
              <a:rPr kumimoji="1" lang="ja-JP" altLang="en-US" dirty="0"/>
              <a:t>人なら、特に</a:t>
            </a:r>
            <a:r>
              <a:rPr lang="ja-JP" altLang="en-US" dirty="0"/>
              <a:t>問題はない</a:t>
            </a:r>
            <a:endParaRPr kumimoji="1" lang="ja-JP" altLang="en-US" dirty="0"/>
          </a:p>
        </p:txBody>
      </p:sp>
      <p:sp>
        <p:nvSpPr>
          <p:cNvPr id="4" name="スライド番号プレースホルダー 3">
            <a:extLst>
              <a:ext uri="{FF2B5EF4-FFF2-40B4-BE49-F238E27FC236}">
                <a16:creationId xmlns:a16="http://schemas.microsoft.com/office/drawing/2014/main" id="{7BDC6DE4-245F-494B-AE6A-038F2A63D946}"/>
              </a:ext>
            </a:extLst>
          </p:cNvPr>
          <p:cNvSpPr>
            <a:spLocks noGrp="1"/>
          </p:cNvSpPr>
          <p:nvPr>
            <p:ph type="sldNum" sz="quarter" idx="15"/>
          </p:nvPr>
        </p:nvSpPr>
        <p:spPr/>
        <p:txBody>
          <a:bodyPr/>
          <a:lstStyle/>
          <a:p>
            <a:fld id="{336047B0-28A3-4E6B-B788-3893CBF6298A}" type="slidenum">
              <a:rPr lang="ja-JP" altLang="en-US" smtClean="0"/>
              <a:pPr/>
              <a:t>58</a:t>
            </a:fld>
            <a:endParaRPr lang="ja-JP" altLang="en-US"/>
          </a:p>
        </p:txBody>
      </p:sp>
    </p:spTree>
    <p:extLst>
      <p:ext uri="{BB962C8B-B14F-4D97-AF65-F5344CB8AC3E}">
        <p14:creationId xmlns:p14="http://schemas.microsoft.com/office/powerpoint/2010/main" val="388302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59</a:t>
            </a:fld>
            <a:endParaRPr lang="ja-JP" altLang="en-US"/>
          </a:p>
        </p:txBody>
      </p:sp>
    </p:spTree>
    <p:extLst>
      <p:ext uri="{BB962C8B-B14F-4D97-AF65-F5344CB8AC3E}">
        <p14:creationId xmlns:p14="http://schemas.microsoft.com/office/powerpoint/2010/main" val="185314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JDLA</a:t>
            </a:r>
            <a:r>
              <a:rPr lang="ja-JP" altLang="en-US" dirty="0"/>
              <a:t>の資格試験・検定</a:t>
            </a:r>
            <a:endParaRPr kumimoji="1" lang="ja-JP" altLang="en-US" dirty="0"/>
          </a:p>
        </p:txBody>
      </p:sp>
      <p:sp>
        <p:nvSpPr>
          <p:cNvPr id="22" name="コンテンツ プレースホルダー 2"/>
          <p:cNvSpPr txBox="1">
            <a:spLocks/>
          </p:cNvSpPr>
          <p:nvPr/>
        </p:nvSpPr>
        <p:spPr>
          <a:xfrm>
            <a:off x="0" y="868312"/>
            <a:ext cx="9144000" cy="120406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深層学習に関する資格試験・検定を実施</a:t>
            </a:r>
            <a:endParaRPr lang="en-US" altLang="ja-JP" sz="2400" dirty="0"/>
          </a:p>
          <a:p>
            <a:pPr lvl="1"/>
            <a:r>
              <a:rPr lang="ja-JP" altLang="en-US" sz="2000" dirty="0"/>
              <a:t>国内でセミナーは増えているが、</a:t>
            </a:r>
            <a:r>
              <a:rPr lang="en-US" altLang="ja-JP" sz="2000" dirty="0">
                <a:solidFill>
                  <a:srgbClr val="0070C0"/>
                </a:solidFill>
              </a:rPr>
              <a:t>AI</a:t>
            </a:r>
            <a:r>
              <a:rPr lang="ja-JP" altLang="en-US" sz="2000" dirty="0">
                <a:solidFill>
                  <a:srgbClr val="0070C0"/>
                </a:solidFill>
              </a:rPr>
              <a:t>の資格を正式に発足したのは先進的</a:t>
            </a:r>
            <a:endParaRPr lang="en-US" altLang="ja-JP" sz="2000" dirty="0">
              <a:solidFill>
                <a:srgbClr val="0070C0"/>
              </a:solidFill>
            </a:endParaRPr>
          </a:p>
          <a:p>
            <a:pPr lvl="1"/>
            <a:r>
              <a:rPr lang="en-US" altLang="ja-JP" sz="2000" dirty="0"/>
              <a:t>3</a:t>
            </a:r>
            <a:r>
              <a:rPr lang="ja-JP" altLang="en-US" sz="2000" dirty="0"/>
              <a:t>年で</a:t>
            </a:r>
            <a:r>
              <a:rPr lang="en-US" altLang="ja-JP" sz="2000" dirty="0"/>
              <a:t>G</a:t>
            </a:r>
            <a:r>
              <a:rPr lang="ja-JP" altLang="en-US" sz="2000" dirty="0"/>
              <a:t>検定受験者は累計</a:t>
            </a:r>
            <a:r>
              <a:rPr lang="en-US" altLang="ja-JP" sz="2000" dirty="0"/>
              <a:t>4</a:t>
            </a:r>
            <a:r>
              <a:rPr lang="ja-JP" altLang="en-US" sz="2000" dirty="0"/>
              <a:t>万人、</a:t>
            </a:r>
            <a:r>
              <a:rPr lang="en-US" altLang="ja-JP" sz="2000" dirty="0"/>
              <a:t>E</a:t>
            </a:r>
            <a:r>
              <a:rPr lang="ja-JP" altLang="en-US" sz="2000" dirty="0"/>
              <a:t>資格受験者は累計</a:t>
            </a:r>
            <a:r>
              <a:rPr lang="en-US" altLang="ja-JP" sz="2000" dirty="0"/>
              <a:t>4,000</a:t>
            </a:r>
            <a:r>
              <a:rPr lang="ja-JP" altLang="en-US" sz="2000" dirty="0"/>
              <a:t>人を突破</a:t>
            </a:r>
            <a:endParaRPr lang="en-US" altLang="ja-JP" sz="2000" dirty="0"/>
          </a:p>
        </p:txBody>
      </p:sp>
      <p:pic>
        <p:nvPicPr>
          <p:cNvPr id="1026" name="Picture 2" descr="https://www.jdla.org/wp-content/uploads/2020/07/Screen-Shot-2020-07-22-at-17.38.32.png">
            <a:extLst>
              <a:ext uri="{FF2B5EF4-FFF2-40B4-BE49-F238E27FC236}">
                <a16:creationId xmlns:a16="http://schemas.microsoft.com/office/drawing/2014/main" id="{62FEA4F9-3B7E-43AA-8F76-B830FC9F9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63" y="2647262"/>
            <a:ext cx="3859262" cy="2905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jdla.org/wp-content/uploads/2020/07/Screen-Shot-2020-07-22-at-17.38.37.png">
            <a:extLst>
              <a:ext uri="{FF2B5EF4-FFF2-40B4-BE49-F238E27FC236}">
                <a16:creationId xmlns:a16="http://schemas.microsoft.com/office/drawing/2014/main" id="{02D23A7F-3A72-49D2-8E62-80115D8EB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481" y="2469193"/>
            <a:ext cx="3301736" cy="338226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19450327-C378-4155-BD7F-FCCA44E70686}"/>
              </a:ext>
            </a:extLst>
          </p:cNvPr>
          <p:cNvSpPr txBox="1"/>
          <p:nvPr/>
        </p:nvSpPr>
        <p:spPr>
          <a:xfrm>
            <a:off x="620956" y="2195110"/>
            <a:ext cx="3615069" cy="369332"/>
          </a:xfrm>
          <a:prstGeom prst="rect">
            <a:avLst/>
          </a:prstGeom>
          <a:noFill/>
        </p:spPr>
        <p:txBody>
          <a:bodyPr wrap="square" rtlCol="0">
            <a:spAutoFit/>
          </a:bodyPr>
          <a:lstStyle/>
          <a:p>
            <a:pPr algn="ctr"/>
            <a:r>
              <a:rPr lang="ja-JP" altLang="en-US" dirty="0"/>
              <a:t>ジェネラリスト向け検定（</a:t>
            </a:r>
            <a:r>
              <a:rPr lang="en-US" altLang="ja-JP" dirty="0"/>
              <a:t>G</a:t>
            </a:r>
            <a:r>
              <a:rPr lang="ja-JP" altLang="en-US" dirty="0"/>
              <a:t>検定）</a:t>
            </a:r>
            <a:endParaRPr kumimoji="1" lang="ja-JP" altLang="en-US" dirty="0"/>
          </a:p>
        </p:txBody>
      </p:sp>
      <p:sp>
        <p:nvSpPr>
          <p:cNvPr id="9" name="テキスト ボックス 8">
            <a:extLst>
              <a:ext uri="{FF2B5EF4-FFF2-40B4-BE49-F238E27FC236}">
                <a16:creationId xmlns:a16="http://schemas.microsoft.com/office/drawing/2014/main" id="{93C0ED70-C046-4E7F-865C-73EB400C38B0}"/>
              </a:ext>
            </a:extLst>
          </p:cNvPr>
          <p:cNvSpPr txBox="1"/>
          <p:nvPr/>
        </p:nvSpPr>
        <p:spPr>
          <a:xfrm>
            <a:off x="4978807" y="2195110"/>
            <a:ext cx="3615069" cy="369332"/>
          </a:xfrm>
          <a:prstGeom prst="rect">
            <a:avLst/>
          </a:prstGeom>
          <a:noFill/>
        </p:spPr>
        <p:txBody>
          <a:bodyPr wrap="square" rtlCol="0">
            <a:spAutoFit/>
          </a:bodyPr>
          <a:lstStyle/>
          <a:p>
            <a:pPr algn="ctr"/>
            <a:r>
              <a:rPr lang="ja-JP" altLang="en-US" dirty="0"/>
              <a:t>エンジニア向け資格（</a:t>
            </a:r>
            <a:r>
              <a:rPr lang="en-US" altLang="ja-JP" dirty="0"/>
              <a:t>E</a:t>
            </a:r>
            <a:r>
              <a:rPr lang="ja-JP" altLang="en-US" dirty="0"/>
              <a:t>資格）</a:t>
            </a:r>
            <a:endParaRPr kumimoji="1" lang="ja-JP" altLang="en-US" dirty="0"/>
          </a:p>
        </p:txBody>
      </p:sp>
      <p:sp>
        <p:nvSpPr>
          <p:cNvPr id="10" name="テキスト ボックス 9">
            <a:extLst>
              <a:ext uri="{FF2B5EF4-FFF2-40B4-BE49-F238E27FC236}">
                <a16:creationId xmlns:a16="http://schemas.microsoft.com/office/drawing/2014/main" id="{A3A1D877-535D-4BFF-998B-40D27A2EF8C8}"/>
              </a:ext>
            </a:extLst>
          </p:cNvPr>
          <p:cNvSpPr txBox="1"/>
          <p:nvPr/>
        </p:nvSpPr>
        <p:spPr>
          <a:xfrm>
            <a:off x="620956" y="5878940"/>
            <a:ext cx="3834265" cy="369332"/>
          </a:xfrm>
          <a:prstGeom prst="rect">
            <a:avLst/>
          </a:prstGeom>
          <a:noFill/>
        </p:spPr>
        <p:txBody>
          <a:bodyPr wrap="square" rtlCol="0">
            <a:spAutoFit/>
          </a:bodyPr>
          <a:lstStyle/>
          <a:p>
            <a:pPr algn="ctr"/>
            <a:r>
              <a:rPr lang="en-US" altLang="ja-JP" dirty="0"/>
              <a:t>4</a:t>
            </a:r>
            <a:r>
              <a:rPr lang="ja-JP" altLang="en-US" dirty="0"/>
              <a:t>か月に</a:t>
            </a:r>
            <a:r>
              <a:rPr lang="en-US" altLang="ja-JP" dirty="0"/>
              <a:t>1</a:t>
            </a:r>
            <a:r>
              <a:rPr lang="ja-JP" altLang="en-US" dirty="0"/>
              <a:t>度実施（</a:t>
            </a:r>
            <a:r>
              <a:rPr lang="en-US" altLang="ja-JP" dirty="0"/>
              <a:t>3</a:t>
            </a:r>
            <a:r>
              <a:rPr lang="ja-JP" altLang="en-US" dirty="0"/>
              <a:t>月／</a:t>
            </a:r>
            <a:r>
              <a:rPr lang="en-US" altLang="ja-JP" dirty="0"/>
              <a:t>7</a:t>
            </a:r>
            <a:r>
              <a:rPr lang="ja-JP" altLang="en-US" dirty="0"/>
              <a:t>月／</a:t>
            </a:r>
            <a:r>
              <a:rPr lang="en-US" altLang="ja-JP" dirty="0"/>
              <a:t>11</a:t>
            </a:r>
            <a:r>
              <a:rPr lang="ja-JP" altLang="en-US" dirty="0"/>
              <a:t>月）</a:t>
            </a:r>
            <a:endParaRPr kumimoji="1" lang="ja-JP" altLang="en-US" dirty="0"/>
          </a:p>
        </p:txBody>
      </p:sp>
      <p:sp>
        <p:nvSpPr>
          <p:cNvPr id="11" name="テキスト ボックス 10">
            <a:extLst>
              <a:ext uri="{FF2B5EF4-FFF2-40B4-BE49-F238E27FC236}">
                <a16:creationId xmlns:a16="http://schemas.microsoft.com/office/drawing/2014/main" id="{43EA60C4-12B1-4311-A748-832381F0108F}"/>
              </a:ext>
            </a:extLst>
          </p:cNvPr>
          <p:cNvSpPr txBox="1"/>
          <p:nvPr/>
        </p:nvSpPr>
        <p:spPr>
          <a:xfrm>
            <a:off x="4967014" y="5878940"/>
            <a:ext cx="3761875" cy="369332"/>
          </a:xfrm>
          <a:prstGeom prst="rect">
            <a:avLst/>
          </a:prstGeom>
          <a:noFill/>
        </p:spPr>
        <p:txBody>
          <a:bodyPr wrap="square" rtlCol="0">
            <a:spAutoFit/>
          </a:bodyPr>
          <a:lstStyle/>
          <a:p>
            <a:pPr algn="ctr"/>
            <a:r>
              <a:rPr lang="en-US" altLang="ja-JP" dirty="0"/>
              <a:t>6</a:t>
            </a:r>
            <a:r>
              <a:rPr lang="ja-JP" altLang="en-US" dirty="0"/>
              <a:t>か月に</a:t>
            </a:r>
            <a:r>
              <a:rPr lang="en-US" altLang="ja-JP" dirty="0"/>
              <a:t>1</a:t>
            </a:r>
            <a:r>
              <a:rPr lang="ja-JP" altLang="en-US" dirty="0"/>
              <a:t>度実施（</a:t>
            </a:r>
            <a:r>
              <a:rPr lang="en-US" altLang="ja-JP" dirty="0"/>
              <a:t>2</a:t>
            </a:r>
            <a:r>
              <a:rPr lang="ja-JP" altLang="en-US" dirty="0"/>
              <a:t>月／</a:t>
            </a:r>
            <a:r>
              <a:rPr lang="en-US" altLang="ja-JP" dirty="0"/>
              <a:t>8</a:t>
            </a:r>
            <a:r>
              <a:rPr lang="ja-JP" altLang="en-US" dirty="0"/>
              <a:t>月）</a:t>
            </a:r>
            <a:endParaRPr kumimoji="1" lang="ja-JP" altLang="en-US" dirty="0"/>
          </a:p>
        </p:txBody>
      </p:sp>
      <p:sp>
        <p:nvSpPr>
          <p:cNvPr id="12" name="テキスト ボックス 11">
            <a:extLst>
              <a:ext uri="{FF2B5EF4-FFF2-40B4-BE49-F238E27FC236}">
                <a16:creationId xmlns:a16="http://schemas.microsoft.com/office/drawing/2014/main" id="{5FBEF144-67E1-4A13-A4F0-10C83D952FBB}"/>
              </a:ext>
            </a:extLst>
          </p:cNvPr>
          <p:cNvSpPr txBox="1"/>
          <p:nvPr/>
        </p:nvSpPr>
        <p:spPr>
          <a:xfrm>
            <a:off x="5252621" y="3046170"/>
            <a:ext cx="2129453" cy="338554"/>
          </a:xfrm>
          <a:prstGeom prst="rect">
            <a:avLst/>
          </a:prstGeom>
          <a:noFill/>
        </p:spPr>
        <p:txBody>
          <a:bodyPr wrap="square" rtlCol="0">
            <a:spAutoFit/>
          </a:bodyPr>
          <a:lstStyle/>
          <a:p>
            <a:pPr algn="ctr"/>
            <a:r>
              <a:rPr lang="en-US" altLang="ja-JP" sz="1600" dirty="0"/>
              <a:t>※2020</a:t>
            </a:r>
            <a:r>
              <a:rPr lang="ja-JP" altLang="en-US" sz="1600" dirty="0"/>
              <a:t>年</a:t>
            </a:r>
            <a:r>
              <a:rPr lang="en-US" altLang="ja-JP" sz="1600" dirty="0"/>
              <a:t>8</a:t>
            </a:r>
            <a:r>
              <a:rPr lang="ja-JP" altLang="en-US" sz="1600" dirty="0"/>
              <a:t>月は中止</a:t>
            </a:r>
            <a:endParaRPr kumimoji="1" lang="ja-JP" altLang="en-US" sz="1600" dirty="0"/>
          </a:p>
        </p:txBody>
      </p:sp>
      <p:sp>
        <p:nvSpPr>
          <p:cNvPr id="15" name="テキスト ボックス 14">
            <a:extLst>
              <a:ext uri="{FF2B5EF4-FFF2-40B4-BE49-F238E27FC236}">
                <a16:creationId xmlns:a16="http://schemas.microsoft.com/office/drawing/2014/main" id="{3FB9D028-F9CA-4484-844C-5BBD262EAFA3}"/>
              </a:ext>
            </a:extLst>
          </p:cNvPr>
          <p:cNvSpPr txBox="1"/>
          <p:nvPr/>
        </p:nvSpPr>
        <p:spPr>
          <a:xfrm>
            <a:off x="511357" y="5546522"/>
            <a:ext cx="3834265" cy="338554"/>
          </a:xfrm>
          <a:prstGeom prst="rect">
            <a:avLst/>
          </a:prstGeom>
          <a:noFill/>
        </p:spPr>
        <p:txBody>
          <a:bodyPr wrap="square" rtlCol="0">
            <a:spAutoFit/>
          </a:bodyPr>
          <a:lstStyle/>
          <a:p>
            <a:pPr algn="ctr"/>
            <a:r>
              <a:rPr lang="en-US" altLang="ja-JP" sz="1600" dirty="0"/>
              <a:t>※</a:t>
            </a:r>
            <a:r>
              <a:rPr lang="ja-JP" altLang="en-US" sz="1600" dirty="0"/>
              <a:t>統計検定受験者</a:t>
            </a:r>
            <a:r>
              <a:rPr lang="en-US" altLang="ja-JP" sz="1600" dirty="0"/>
              <a:t>7,000</a:t>
            </a:r>
            <a:r>
              <a:rPr lang="ja-JP" altLang="en-US" sz="1600" dirty="0"/>
              <a:t>人</a:t>
            </a:r>
            <a:r>
              <a:rPr lang="en-US" altLang="ja-JP" sz="1600" dirty="0"/>
              <a:t>(2019</a:t>
            </a:r>
            <a:r>
              <a:rPr lang="ja-JP" altLang="en-US" sz="1600" dirty="0"/>
              <a:t>年</a:t>
            </a:r>
            <a:r>
              <a:rPr lang="en-US" altLang="ja-JP" sz="1600" dirty="0"/>
              <a:t>11</a:t>
            </a:r>
            <a:r>
              <a:rPr lang="ja-JP" altLang="en-US" sz="1600" dirty="0"/>
              <a:t>月</a:t>
            </a:r>
            <a:r>
              <a:rPr lang="en-US" altLang="ja-JP" sz="1600" dirty="0"/>
              <a:t>)</a:t>
            </a:r>
            <a:endParaRPr kumimoji="1" lang="ja-JP" altLang="en-US" sz="1600" dirty="0"/>
          </a:p>
        </p:txBody>
      </p:sp>
      <p:sp>
        <p:nvSpPr>
          <p:cNvPr id="16" name="吹き出し: 角を丸めた四角形 15">
            <a:extLst>
              <a:ext uri="{FF2B5EF4-FFF2-40B4-BE49-F238E27FC236}">
                <a16:creationId xmlns:a16="http://schemas.microsoft.com/office/drawing/2014/main" id="{F80C20FB-554B-4752-B773-E216F8024058}"/>
              </a:ext>
            </a:extLst>
          </p:cNvPr>
          <p:cNvSpPr/>
          <p:nvPr/>
        </p:nvSpPr>
        <p:spPr>
          <a:xfrm>
            <a:off x="1549531" y="3305262"/>
            <a:ext cx="1757916" cy="325167"/>
          </a:xfrm>
          <a:prstGeom prst="wedgeRoundRectCallout">
            <a:avLst>
              <a:gd name="adj1" fmla="val 75811"/>
              <a:gd name="adj2" fmla="val 5354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lang="en-US" altLang="ja-JP" dirty="0"/>
              <a:t>2,000</a:t>
            </a:r>
            <a:r>
              <a:rPr lang="ja-JP" altLang="en-US" dirty="0"/>
              <a:t>人超えた</a:t>
            </a:r>
            <a:endParaRPr kumimoji="1" lang="en-US" altLang="ja-JP" dirty="0"/>
          </a:p>
        </p:txBody>
      </p:sp>
      <p:sp>
        <p:nvSpPr>
          <p:cNvPr id="17" name="吹き出し: 角を丸めた四角形 16">
            <a:extLst>
              <a:ext uri="{FF2B5EF4-FFF2-40B4-BE49-F238E27FC236}">
                <a16:creationId xmlns:a16="http://schemas.microsoft.com/office/drawing/2014/main" id="{40052C8C-FD05-4916-95BD-950ED84C87EB}"/>
              </a:ext>
            </a:extLst>
          </p:cNvPr>
          <p:cNvSpPr/>
          <p:nvPr/>
        </p:nvSpPr>
        <p:spPr>
          <a:xfrm>
            <a:off x="7417270" y="2525672"/>
            <a:ext cx="1640602" cy="360191"/>
          </a:xfrm>
          <a:prstGeom prst="wedgeRoundRectCallout">
            <a:avLst>
              <a:gd name="adj1" fmla="val 11316"/>
              <a:gd name="adj2" fmla="val 82491"/>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lang="en-US" altLang="ja-JP" dirty="0"/>
              <a:t>,600</a:t>
            </a:r>
            <a:r>
              <a:rPr lang="ja-JP" altLang="en-US" dirty="0"/>
              <a:t>人超えた</a:t>
            </a:r>
            <a:endParaRPr kumimoji="1" lang="en-US" altLang="ja-JP" dirty="0"/>
          </a:p>
        </p:txBody>
      </p:sp>
      <p:sp>
        <p:nvSpPr>
          <p:cNvPr id="18" name="コンテンツ プレースホルダー 1">
            <a:extLst>
              <a:ext uri="{FF2B5EF4-FFF2-40B4-BE49-F238E27FC236}">
                <a16:creationId xmlns:a16="http://schemas.microsoft.com/office/drawing/2014/main" id="{C33B8DC4-88AB-4DC0-862D-7EEE67317958}"/>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
        <p:nvSpPr>
          <p:cNvPr id="2" name="正方形/長方形 1">
            <a:extLst>
              <a:ext uri="{FF2B5EF4-FFF2-40B4-BE49-F238E27FC236}">
                <a16:creationId xmlns:a16="http://schemas.microsoft.com/office/drawing/2014/main" id="{D9774154-0E2E-41E8-8C11-853ADA1D54AF}"/>
              </a:ext>
            </a:extLst>
          </p:cNvPr>
          <p:cNvSpPr/>
          <p:nvPr/>
        </p:nvSpPr>
        <p:spPr>
          <a:xfrm>
            <a:off x="7968217" y="3753200"/>
            <a:ext cx="586143" cy="17933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1,324</a:t>
            </a:r>
            <a:endParaRPr kumimoji="1" lang="ja-JP" altLang="en-US" sz="1200" dirty="0"/>
          </a:p>
        </p:txBody>
      </p:sp>
      <p:sp>
        <p:nvSpPr>
          <p:cNvPr id="19" name="正方形/長方形 18">
            <a:extLst>
              <a:ext uri="{FF2B5EF4-FFF2-40B4-BE49-F238E27FC236}">
                <a16:creationId xmlns:a16="http://schemas.microsoft.com/office/drawing/2014/main" id="{E62967E8-7F2A-46C0-8EB7-DE03C5601649}"/>
              </a:ext>
            </a:extLst>
          </p:cNvPr>
          <p:cNvSpPr/>
          <p:nvPr/>
        </p:nvSpPr>
        <p:spPr>
          <a:xfrm>
            <a:off x="7968217" y="3046170"/>
            <a:ext cx="586140" cy="70703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364</a:t>
            </a:r>
            <a:endParaRPr kumimoji="1" lang="ja-JP" altLang="en-US" dirty="0"/>
          </a:p>
        </p:txBody>
      </p:sp>
      <p:sp>
        <p:nvSpPr>
          <p:cNvPr id="20" name="テキスト ボックス 19">
            <a:extLst>
              <a:ext uri="{FF2B5EF4-FFF2-40B4-BE49-F238E27FC236}">
                <a16:creationId xmlns:a16="http://schemas.microsoft.com/office/drawing/2014/main" id="{9537930E-38C9-46AC-959D-D6BC3D51E84A}"/>
              </a:ext>
            </a:extLst>
          </p:cNvPr>
          <p:cNvSpPr txBox="1"/>
          <p:nvPr/>
        </p:nvSpPr>
        <p:spPr>
          <a:xfrm>
            <a:off x="7775357" y="5542261"/>
            <a:ext cx="924428" cy="307777"/>
          </a:xfrm>
          <a:prstGeom prst="rect">
            <a:avLst/>
          </a:prstGeom>
          <a:noFill/>
        </p:spPr>
        <p:txBody>
          <a:bodyPr wrap="square" rtlCol="0">
            <a:spAutoFit/>
          </a:bodyPr>
          <a:lstStyle/>
          <a:p>
            <a:pPr algn="ctr"/>
            <a:r>
              <a:rPr lang="en-US" altLang="ja-JP" sz="1400" dirty="0"/>
              <a:t>2021#1</a:t>
            </a:r>
            <a:endParaRPr kumimoji="1" lang="ja-JP" altLang="en-US" sz="1400" dirty="0"/>
          </a:p>
        </p:txBody>
      </p:sp>
    </p:spTree>
    <p:extLst>
      <p:ext uri="{BB962C8B-B14F-4D97-AF65-F5344CB8AC3E}">
        <p14:creationId xmlns:p14="http://schemas.microsoft.com/office/powerpoint/2010/main" val="2656705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0"/>
            <a:ext cx="8463160" cy="483454"/>
          </a:xfrm>
        </p:spPr>
        <p:txBody>
          <a:bodyPr/>
          <a:lstStyle/>
          <a:p>
            <a:r>
              <a:rPr lang="ja-JP" altLang="en-US" dirty="0"/>
              <a:t>群論</a:t>
            </a:r>
            <a:r>
              <a:rPr kumimoji="1" lang="ja-JP" altLang="en-US" dirty="0"/>
              <a:t>は現代の数学・物理・化学で使われる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60</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216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数学</a:t>
            </a:r>
            <a:endParaRPr lang="en-US" altLang="ja-JP" dirty="0"/>
          </a:p>
          <a:p>
            <a:pPr lvl="1"/>
            <a:r>
              <a:rPr lang="en-US" altLang="ja-JP" dirty="0"/>
              <a:t>Galois</a:t>
            </a:r>
            <a:r>
              <a:rPr lang="ja-JP" altLang="en-US" dirty="0"/>
              <a:t>理論：多項式の根の対称性を記述するのに用いる</a:t>
            </a:r>
            <a:endParaRPr lang="en-US" altLang="ja-JP" dirty="0"/>
          </a:p>
          <a:p>
            <a:pPr lvl="1"/>
            <a:r>
              <a:rPr lang="ja-JP" altLang="en-US" dirty="0"/>
              <a:t>環：</a:t>
            </a:r>
            <a:r>
              <a:rPr lang="en-US" altLang="ja-JP" dirty="0"/>
              <a:t>Abelian</a:t>
            </a:r>
            <a:r>
              <a:rPr lang="ja-JP" altLang="en-US" dirty="0"/>
              <a:t>群（加法）に乗法を合わせて考えたもの</a:t>
            </a:r>
            <a:endParaRPr lang="en-US" altLang="ja-JP" dirty="0"/>
          </a:p>
          <a:p>
            <a:pPr lvl="1"/>
            <a:r>
              <a:rPr lang="ja-JP" altLang="en-US" dirty="0"/>
              <a:t>代数トポロジー：位相空間の不変量を記述するのに用いる</a:t>
            </a:r>
            <a:endParaRPr lang="en-US" altLang="ja-JP" dirty="0"/>
          </a:p>
          <a:p>
            <a:r>
              <a:rPr lang="ja-JP" altLang="en-US" dirty="0"/>
              <a:t>物理法則に現れる対称性を記述するのに用いる</a:t>
            </a:r>
            <a:endParaRPr lang="en-US" altLang="ja-JP" dirty="0"/>
          </a:p>
          <a:p>
            <a:pPr lvl="1"/>
            <a:r>
              <a:rPr lang="ja-JP" altLang="en-US" dirty="0"/>
              <a:t>ゲージ理論、ローレンツ群</a:t>
            </a:r>
            <a:endParaRPr lang="en-US" altLang="ja-JP" dirty="0"/>
          </a:p>
          <a:p>
            <a:r>
              <a:rPr lang="ja-JP" altLang="en-US" dirty="0"/>
              <a:t>結晶構造や分子対称性を分類するのに用いる</a:t>
            </a:r>
            <a:endParaRPr lang="en-US" altLang="ja-JP" dirty="0"/>
          </a:p>
          <a:p>
            <a:pPr lvl="1"/>
            <a:r>
              <a:rPr lang="ja-JP" altLang="en-US" dirty="0"/>
              <a:t>物理的な性質（極性やキラリティ）や分子軌道を決定できる</a:t>
            </a:r>
            <a:endParaRPr lang="en-US" altLang="ja-JP" dirty="0"/>
          </a:p>
          <a:p>
            <a:pPr lvl="2"/>
            <a:r>
              <a:rPr lang="ja-JP" altLang="en-US" dirty="0"/>
              <a:t>ラマン分光法や赤外分光法に関連</a:t>
            </a:r>
            <a:endParaRPr lang="en-US" altLang="ja-JP" dirty="0"/>
          </a:p>
        </p:txBody>
      </p:sp>
      <p:sp>
        <p:nvSpPr>
          <p:cNvPr id="6" name="コンテンツ プレースホルダー 1">
            <a:extLst>
              <a:ext uri="{FF2B5EF4-FFF2-40B4-BE49-F238E27FC236}">
                <a16:creationId xmlns:a16="http://schemas.microsoft.com/office/drawing/2014/main" id="{827CBFEF-EE16-45F0-8473-A384A470931F}"/>
              </a:ext>
            </a:extLst>
          </p:cNvPr>
          <p:cNvSpPr txBox="1">
            <a:spLocks/>
          </p:cNvSpPr>
          <p:nvPr/>
        </p:nvSpPr>
        <p:spPr>
          <a:xfrm>
            <a:off x="410046" y="535856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ある対象についての対称性・不変量を表すのに便利な表記らしい</a:t>
            </a:r>
          </a:p>
        </p:txBody>
      </p:sp>
      <p:sp>
        <p:nvSpPr>
          <p:cNvPr id="7" name="コンテンツ プレースホルダー 1">
            <a:extLst>
              <a:ext uri="{FF2B5EF4-FFF2-40B4-BE49-F238E27FC236}">
                <a16:creationId xmlns:a16="http://schemas.microsoft.com/office/drawing/2014/main" id="{A2AFA8A8-BF43-4C15-8ED7-2433E2F54139}"/>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2680931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kumimoji="1" lang="en-US" altLang="ja-JP" dirty="0"/>
              <a:t>1</a:t>
            </a:r>
            <a:r>
              <a:rPr kumimoji="1" lang="ja-JP" altLang="en-US" dirty="0"/>
              <a:t>次、</a:t>
            </a:r>
            <a:r>
              <a:rPr kumimoji="1" lang="en-US" altLang="ja-JP" dirty="0"/>
              <a:t>2</a:t>
            </a:r>
            <a:r>
              <a:rPr kumimoji="1" lang="ja-JP" altLang="en-US" dirty="0"/>
              <a:t>次方程式の解き方</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61</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35587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1</a:t>
                </a:r>
                <a:r>
                  <a:rPr lang="ja-JP" altLang="en-US" dirty="0"/>
                  <a:t>次方程式は、移項と四則演算によって解（根）を求める</a:t>
                </a:r>
                <a:endParaRPr lang="en-US" altLang="ja-JP" dirty="0"/>
              </a:p>
              <a:p>
                <a:pPr lvl="1"/>
                <a14:m>
                  <m:oMath xmlns:m="http://schemas.openxmlformats.org/officeDocument/2006/math">
                    <m:r>
                      <a:rPr lang="en-US" altLang="ja-JP" b="0" i="1" smtClean="0">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rPr>
                      <m:t>𝑥</m:t>
                    </m:r>
                    <m:r>
                      <a:rPr lang="en-US" altLang="ja-JP" b="0" i="1" smtClean="0">
                        <a:latin typeface="Cambria Math" panose="02040503050406030204" pitchFamily="18" charset="0"/>
                      </a:rPr>
                      <m:t>+5⇔−5=2</m:t>
                    </m:r>
                    <m:r>
                      <a:rPr lang="en-US" altLang="ja-JP" i="1">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=−5</m:t>
                    </m:r>
                  </m:oMath>
                </a14:m>
                <a:endParaRPr lang="en-US" altLang="ja-JP" b="0" dirty="0">
                  <a:ea typeface="Cambria Math" panose="02040503050406030204" pitchFamily="18" charset="0"/>
                </a:endParaRPr>
              </a:p>
              <a:p>
                <a:pPr lvl="1"/>
                <a:r>
                  <a:rPr lang="ja-JP" altLang="en-US" dirty="0"/>
                  <a:t>一般化すると、</a:t>
                </a:r>
                <a14:m>
                  <m:oMath xmlns:m="http://schemas.openxmlformats.org/officeDocument/2006/math">
                    <m:r>
                      <a:rPr lang="en-US" altLang="ja-JP" i="1">
                        <a:latin typeface="Cambria Math" panose="02040503050406030204" pitchFamily="18" charset="0"/>
                      </a:rPr>
                      <m:t>𝑎𝑥</m:t>
                    </m:r>
                    <m:r>
                      <a:rPr lang="en-US" altLang="ja-JP" i="1">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=0⇔∴</m:t>
                    </m:r>
                    <m:r>
                      <a:rPr lang="en-US" altLang="ja-JP" b="0" i="1" smtClean="0">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≠0)</m:t>
                    </m:r>
                  </m:oMath>
                </a14:m>
                <a:endParaRPr lang="en-US" altLang="ja-JP" dirty="0"/>
              </a:p>
              <a:p>
                <a:pPr lvl="1"/>
                <a:endParaRPr lang="en-US" altLang="ja-JP" dirty="0"/>
              </a:p>
              <a:p>
                <a:r>
                  <a:rPr lang="en-US" altLang="ja-JP" dirty="0"/>
                  <a:t>2</a:t>
                </a:r>
                <a:r>
                  <a:rPr lang="ja-JP" altLang="en-US" dirty="0"/>
                  <a:t>次方程式は、多くは因数分解によって解（根）を求める</a:t>
                </a:r>
                <a:endParaRPr lang="en-US" altLang="ja-JP" dirty="0"/>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−3</m:t>
                    </m:r>
                    <m:r>
                      <a:rPr lang="en-US" altLang="ja-JP" i="1">
                        <a:latin typeface="Cambria Math" panose="02040503050406030204" pitchFamily="18" charset="0"/>
                      </a:rPr>
                      <m:t>𝑥</m:t>
                    </m:r>
                    <m:r>
                      <a:rPr lang="en-US" altLang="ja-JP" b="0" i="1" smtClean="0">
                        <a:latin typeface="Cambria Math" panose="02040503050406030204" pitchFamily="18" charset="0"/>
                      </a:rPr>
                      <m:t>−4=0</m:t>
                    </m:r>
                    <m:r>
                      <a:rPr lang="en-US" altLang="ja-JP" i="1">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+1)=0⇔∴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=−1,4</m:t>
                    </m:r>
                  </m:oMath>
                </a14:m>
                <a:endParaRPr lang="en-US" altLang="ja-JP" dirty="0">
                  <a:ea typeface="Cambria Math" panose="02040503050406030204" pitchFamily="18" charset="0"/>
                </a:endParaRPr>
              </a:p>
              <a:p>
                <a:pPr lvl="2"/>
                <a:r>
                  <a:rPr lang="ja-JP" altLang="en-US" dirty="0"/>
                  <a:t>因数を</a:t>
                </a:r>
                <a:r>
                  <a:rPr lang="en-US" altLang="ja-JP" dirty="0"/>
                  <a:t>0</a:t>
                </a:r>
                <a:r>
                  <a:rPr lang="ja-JP" altLang="en-US" dirty="0"/>
                  <a:t>にするような</a:t>
                </a:r>
                <a14:m>
                  <m:oMath xmlns:m="http://schemas.openxmlformats.org/officeDocument/2006/math">
                    <m:r>
                      <a:rPr lang="en-US" altLang="ja-JP" i="1">
                        <a:latin typeface="Cambria Math" panose="02040503050406030204" pitchFamily="18" charset="0"/>
                      </a:rPr>
                      <m:t>𝑥</m:t>
                    </m:r>
                  </m:oMath>
                </a14:m>
                <a:r>
                  <a:rPr lang="ja-JP" altLang="en-US" dirty="0"/>
                  <a:t>が解だと理解しやすいから</a:t>
                </a:r>
                <a:endParaRPr lang="en-US" altLang="ja-JP" dirty="0"/>
              </a:p>
              <a:p>
                <a:pPr lvl="1"/>
                <a:r>
                  <a:rPr lang="ja-JP" altLang="en-US" dirty="0"/>
                  <a:t>因数分解できない場合は解の公式を使う</a:t>
                </a:r>
                <a:endParaRPr lang="en-US" altLang="ja-JP" dirty="0"/>
              </a:p>
              <a:p>
                <a:pPr lvl="1"/>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𝑏𝑥</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r>
                      <a:rPr lang="en-US" altLang="ja-JP" i="1">
                        <a:latin typeface="Cambria Math" panose="02040503050406030204" pitchFamily="18" charset="0"/>
                      </a:rPr>
                      <m: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ad>
                          <m:radPr>
                            <m:degHide m:val="on"/>
                            <m:ctrlPr>
                              <a:rPr lang="en-US" altLang="ja-JP" b="0" i="1" smtClean="0">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num>
                      <m:den>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𝑎</m:t>
                        </m:r>
                      </m:den>
                    </m:f>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≠0)</m:t>
                    </m:r>
                  </m:oMath>
                </a14:m>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355872"/>
              </a:xfrm>
              <a:prstGeom prst="rect">
                <a:avLst/>
              </a:prstGeom>
              <a:blipFill>
                <a:blip r:embed="rId3"/>
                <a:stretch>
                  <a:fillRect l="-1133" t="-1681"/>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5409488"/>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上記の方程式の解は、係数と演算子によって</a:t>
            </a:r>
            <a:r>
              <a:rPr lang="ja-JP" altLang="en-US" sz="2400" b="1" u="sng" dirty="0">
                <a:solidFill>
                  <a:schemeClr val="bg1"/>
                </a:solidFill>
              </a:rPr>
              <a:t>一意に</a:t>
            </a:r>
            <a:r>
              <a:rPr lang="ja-JP" altLang="en-US" sz="2400" b="1" dirty="0">
                <a:solidFill>
                  <a:schemeClr val="bg1"/>
                </a:solidFill>
              </a:rPr>
              <a:t>表現される</a:t>
            </a:r>
          </a:p>
        </p:txBody>
      </p:sp>
      <p:sp>
        <p:nvSpPr>
          <p:cNvPr id="10" name="コンテンツ プレースホルダー 1">
            <a:extLst>
              <a:ext uri="{FF2B5EF4-FFF2-40B4-BE49-F238E27FC236}">
                <a16:creationId xmlns:a16="http://schemas.microsoft.com/office/drawing/2014/main" id="{45CE4376-1C6A-4539-A959-154238260212}"/>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2411910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098"/>
            <a:ext cx="8463160" cy="483454"/>
          </a:xfrm>
        </p:spPr>
        <p:txBody>
          <a:bodyPr/>
          <a:lstStyle/>
          <a:p>
            <a:r>
              <a:rPr lang="en-US" altLang="ja-JP" dirty="0"/>
              <a:t>3</a:t>
            </a:r>
            <a:r>
              <a:rPr kumimoji="1" lang="ja-JP" altLang="en-US" dirty="0"/>
              <a:t>次、</a:t>
            </a:r>
            <a:r>
              <a:rPr lang="en-US" altLang="ja-JP" dirty="0"/>
              <a:t>4</a:t>
            </a:r>
            <a:r>
              <a:rPr kumimoji="1" lang="ja-JP" altLang="en-US" dirty="0"/>
              <a:t>次方程式の一般解</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62</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71909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3</a:t>
                </a:r>
                <a:r>
                  <a:rPr lang="ja-JP" altLang="en-US" dirty="0"/>
                  <a:t>次方程式</a:t>
                </a:r>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3</m:t>
                        </m:r>
                      </m:sup>
                    </m:sSup>
                    <m:r>
                      <a:rPr lang="en-US" altLang="ja-JP" i="1">
                        <a:latin typeface="Cambria Math" panose="02040503050406030204" pitchFamily="18" charset="0"/>
                      </a:rPr>
                      <m:t>+</m:t>
                    </m:r>
                    <m:r>
                      <a:rPr lang="en-US" altLang="ja-JP" i="1">
                        <a:latin typeface="Cambria Math" panose="02040503050406030204" pitchFamily="18" charset="0"/>
                      </a:rPr>
                      <m:t>𝑏</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𝑐𝑥</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i="1">
                        <a:latin typeface="Cambria Math" panose="02040503050406030204" pitchFamily="18" charset="0"/>
                      </a:rPr>
                      <m:t>=0</m:t>
                    </m:r>
                  </m:oMath>
                </a14:m>
                <a:r>
                  <a:rPr lang="ja-JP" altLang="en-US" i="1" dirty="0">
                    <a:latin typeface="Cambria Math" panose="02040503050406030204" pitchFamily="18" charset="0"/>
                  </a:rPr>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3</m:t>
                        </m:r>
                      </m:sup>
                    </m:sSup>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𝑞</m:t>
                    </m:r>
                    <m:r>
                      <a:rPr lang="en-US" altLang="ja-JP" i="1">
                        <a:latin typeface="Cambria Math" panose="02040503050406030204" pitchFamily="18" charset="0"/>
                      </a:rPr>
                      <m:t>=0</m:t>
                    </m:r>
                  </m:oMath>
                </a14:m>
                <a:r>
                  <a:rPr lang="ja-JP" altLang="en-US" i="1" dirty="0">
                    <a:latin typeface="Cambria Math" panose="02040503050406030204" pitchFamily="18" charset="0"/>
                  </a:rPr>
                  <a:t>に変形する。</a:t>
                </a:r>
                <a:endParaRPr lang="en-US" altLang="ja-JP" i="1" dirty="0">
                  <a:latin typeface="Cambria Math" panose="02040503050406030204" pitchFamily="18" charset="0"/>
                </a:endParaRPr>
              </a:p>
              <a:p>
                <a:pPr lvl="1"/>
                <a:endParaRPr lang="en-US" altLang="ja-JP" dirty="0"/>
              </a:p>
              <a:p>
                <a:pPr lvl="1"/>
                <a:endParaRPr lang="en-US" altLang="ja-JP" dirty="0"/>
              </a:p>
              <a:p>
                <a:pPr lvl="1"/>
                <a:endParaRPr lang="en-US" altLang="ja-JP" dirty="0"/>
              </a:p>
              <a:p>
                <a:pPr lvl="1"/>
                <a:endParaRPr lang="en-US" altLang="ja-JP" dirty="0"/>
              </a:p>
              <a:p>
                <a:r>
                  <a:rPr lang="en-US" altLang="ja-JP" dirty="0"/>
                  <a:t>4</a:t>
                </a:r>
                <a:r>
                  <a:rPr lang="ja-JP" altLang="en-US" dirty="0"/>
                  <a:t>次方程式</a:t>
                </a:r>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4</m:t>
                        </m:r>
                      </m:sup>
                    </m:sSup>
                    <m:r>
                      <a:rPr lang="en-US" altLang="ja-JP" i="1">
                        <a:latin typeface="Cambria Math" panose="02040503050406030204" pitchFamily="18" charset="0"/>
                      </a:rPr>
                      <m:t>+</m:t>
                    </m:r>
                    <m:r>
                      <a:rPr lang="en-US" altLang="ja-JP" i="1">
                        <a:latin typeface="Cambria Math" panose="02040503050406030204" pitchFamily="18" charset="0"/>
                      </a:rPr>
                      <m:t>𝑏</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3</m:t>
                        </m:r>
                      </m:sup>
                    </m:sSup>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𝑑𝑥</m:t>
                    </m:r>
                    <m:r>
                      <a:rPr lang="en-US" altLang="ja-JP" b="0" i="1" smtClean="0">
                        <a:latin typeface="Cambria Math" panose="02040503050406030204" pitchFamily="18" charset="0"/>
                      </a:rPr>
                      <m:t>+</m:t>
                    </m:r>
                    <m:r>
                      <a:rPr lang="en-US" altLang="ja-JP" b="0" i="1" smtClean="0">
                        <a:latin typeface="Cambria Math" panose="02040503050406030204" pitchFamily="18" charset="0"/>
                      </a:rPr>
                      <m:t>𝑒</m:t>
                    </m:r>
                    <m:r>
                      <a:rPr lang="en-US" altLang="ja-JP" i="1">
                        <a:latin typeface="Cambria Math" panose="02040503050406030204" pitchFamily="18" charset="0"/>
                      </a:rPr>
                      <m:t>=0</m:t>
                    </m:r>
                  </m:oMath>
                </a14:m>
                <a:r>
                  <a:rPr lang="ja-JP" altLang="en-US" i="1" dirty="0">
                    <a:latin typeface="Cambria Math" panose="02040503050406030204" pitchFamily="18" charset="0"/>
                  </a:rPr>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𝑙</m:t>
                        </m:r>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b="0" i="1" smtClean="0">
                            <a:latin typeface="Cambria Math" panose="02040503050406030204" pitchFamily="18" charset="0"/>
                          </a:rPr>
                          <m:t>𝑚𝑥</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e>
                      <m:sup>
                        <m:r>
                          <a:rPr lang="en-US" altLang="ja-JP" i="1">
                            <a:latin typeface="Cambria Math" panose="02040503050406030204" pitchFamily="18" charset="0"/>
                          </a:rPr>
                          <m:t>2</m:t>
                        </m:r>
                      </m:sup>
                    </m:sSup>
                  </m:oMath>
                </a14:m>
                <a:r>
                  <a:rPr lang="ja-JP" altLang="en-US" i="1" dirty="0">
                    <a:latin typeface="Cambria Math" panose="02040503050406030204" pitchFamily="18" charset="0"/>
                  </a:rPr>
                  <a:t>に変形する。</a:t>
                </a:r>
                <a:endParaRPr lang="en-US" altLang="ja-JP" i="1" dirty="0">
                  <a:latin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719095"/>
              </a:xfrm>
              <a:prstGeom prst="rect">
                <a:avLst/>
              </a:prstGeom>
              <a:blipFill>
                <a:blip r:embed="rId3"/>
                <a:stretch>
                  <a:fillRect l="-1133" t="-1967" b="-2295"/>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820FB455-5D57-46C9-B15B-A8CC4B75C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509" y="1412423"/>
            <a:ext cx="5251268" cy="2048148"/>
          </a:xfrm>
          <a:prstGeom prst="rect">
            <a:avLst/>
          </a:prstGeom>
        </p:spPr>
      </p:pic>
      <p:sp>
        <p:nvSpPr>
          <p:cNvPr id="9" name="テキスト ボックス 8">
            <a:extLst>
              <a:ext uri="{FF2B5EF4-FFF2-40B4-BE49-F238E27FC236}">
                <a16:creationId xmlns:a16="http://schemas.microsoft.com/office/drawing/2014/main" id="{8C47AEB4-B253-429C-B011-C38091550B17}"/>
              </a:ext>
            </a:extLst>
          </p:cNvPr>
          <p:cNvSpPr txBox="1"/>
          <p:nvPr/>
        </p:nvSpPr>
        <p:spPr>
          <a:xfrm>
            <a:off x="1397726" y="1925273"/>
            <a:ext cx="1201783" cy="369332"/>
          </a:xfrm>
          <a:prstGeom prst="rect">
            <a:avLst/>
          </a:prstGeom>
          <a:noFill/>
        </p:spPr>
        <p:txBody>
          <a:bodyPr wrap="square" rtlCol="0">
            <a:spAutoFit/>
          </a:bodyPr>
          <a:lstStyle/>
          <a:p>
            <a:r>
              <a:rPr kumimoji="1" lang="ja-JP" altLang="en-US" dirty="0"/>
              <a:t>解の公式</a:t>
            </a:r>
          </a:p>
        </p:txBody>
      </p:sp>
      <p:pic>
        <p:nvPicPr>
          <p:cNvPr id="11" name="図 10">
            <a:extLst>
              <a:ext uri="{FF2B5EF4-FFF2-40B4-BE49-F238E27FC236}">
                <a16:creationId xmlns:a16="http://schemas.microsoft.com/office/drawing/2014/main" id="{25BE7FC1-828B-43C8-8CB2-D45FB59FC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4897" y="4740987"/>
            <a:ext cx="3383280" cy="838200"/>
          </a:xfrm>
          <a:prstGeom prst="rect">
            <a:avLst/>
          </a:prstGeom>
        </p:spPr>
      </p:pic>
      <p:pic>
        <p:nvPicPr>
          <p:cNvPr id="13" name="図 12">
            <a:extLst>
              <a:ext uri="{FF2B5EF4-FFF2-40B4-BE49-F238E27FC236}">
                <a16:creationId xmlns:a16="http://schemas.microsoft.com/office/drawing/2014/main" id="{D9C62240-07DF-4F54-9253-5CF30F8FF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8177" y="4718127"/>
            <a:ext cx="2476500" cy="861060"/>
          </a:xfrm>
          <a:prstGeom prst="rect">
            <a:avLst/>
          </a:prstGeom>
        </p:spPr>
      </p:pic>
      <p:sp>
        <p:nvSpPr>
          <p:cNvPr id="15" name="テキスト ボックス 14">
            <a:extLst>
              <a:ext uri="{FF2B5EF4-FFF2-40B4-BE49-F238E27FC236}">
                <a16:creationId xmlns:a16="http://schemas.microsoft.com/office/drawing/2014/main" id="{ECCE8B1F-98BF-492E-8A2E-FA3328A546FC}"/>
              </a:ext>
            </a:extLst>
          </p:cNvPr>
          <p:cNvSpPr txBox="1"/>
          <p:nvPr/>
        </p:nvSpPr>
        <p:spPr>
          <a:xfrm>
            <a:off x="853114" y="4904759"/>
            <a:ext cx="1201783" cy="369332"/>
          </a:xfrm>
          <a:prstGeom prst="rect">
            <a:avLst/>
          </a:prstGeom>
          <a:noFill/>
        </p:spPr>
        <p:txBody>
          <a:bodyPr wrap="square" rtlCol="0">
            <a:spAutoFit/>
          </a:bodyPr>
          <a:lstStyle/>
          <a:p>
            <a:r>
              <a:rPr kumimoji="1" lang="ja-JP" altLang="en-US" dirty="0"/>
              <a:t>解の公式</a:t>
            </a:r>
          </a:p>
        </p:txBody>
      </p:sp>
      <p:sp>
        <p:nvSpPr>
          <p:cNvPr id="16" name="コンテンツ プレースホルダー 1">
            <a:extLst>
              <a:ext uri="{FF2B5EF4-FFF2-40B4-BE49-F238E27FC236}">
                <a16:creationId xmlns:a16="http://schemas.microsoft.com/office/drawing/2014/main" id="{CDFB0A92-E0FF-42C7-A69F-D9C9D03F9B61}"/>
              </a:ext>
            </a:extLst>
          </p:cNvPr>
          <p:cNvSpPr txBox="1">
            <a:spLocks/>
          </p:cNvSpPr>
          <p:nvPr/>
        </p:nvSpPr>
        <p:spPr>
          <a:xfrm>
            <a:off x="410046" y="5702096"/>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上記の方程式の解も、係数と演算子によって</a:t>
            </a:r>
            <a:r>
              <a:rPr lang="ja-JP" altLang="en-US" sz="2400" b="1" u="sng" dirty="0">
                <a:solidFill>
                  <a:schemeClr val="bg1"/>
                </a:solidFill>
              </a:rPr>
              <a:t>一意に</a:t>
            </a:r>
            <a:r>
              <a:rPr lang="ja-JP" altLang="en-US" sz="2400" b="1" dirty="0">
                <a:solidFill>
                  <a:schemeClr val="bg1"/>
                </a:solidFill>
              </a:rPr>
              <a:t>表現される</a:t>
            </a:r>
          </a:p>
        </p:txBody>
      </p:sp>
      <p:sp>
        <p:nvSpPr>
          <p:cNvPr id="12" name="コンテンツ プレースホルダー 1">
            <a:extLst>
              <a:ext uri="{FF2B5EF4-FFF2-40B4-BE49-F238E27FC236}">
                <a16:creationId xmlns:a16="http://schemas.microsoft.com/office/drawing/2014/main" id="{473A9565-5CE5-494B-BEFC-CB492A147BB4}"/>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15144088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0"/>
            <a:ext cx="8463160" cy="483454"/>
          </a:xfrm>
        </p:spPr>
        <p:txBody>
          <a:bodyPr/>
          <a:lstStyle/>
          <a:p>
            <a:r>
              <a:rPr kumimoji="1" lang="en-US" altLang="ja-JP" dirty="0"/>
              <a:t>2</a:t>
            </a:r>
            <a:r>
              <a:rPr kumimoji="1" lang="ja-JP" altLang="en-US" dirty="0"/>
              <a:t>次方程式の解と係数</a:t>
            </a:r>
            <a:r>
              <a:rPr lang="ja-JP" altLang="en-US" dirty="0"/>
              <a:t>の関係</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63</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6748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𝑏𝑥</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=0 </m:t>
                    </m:r>
                  </m:oMath>
                </a14:m>
                <a:r>
                  <a:rPr lang="ja-JP" altLang="en-US" dirty="0"/>
                  <a:t>の解を</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𝛽</m:t>
                    </m:r>
                  </m:oMath>
                </a14:m>
                <a:r>
                  <a:rPr lang="ja-JP" altLang="en-US" dirty="0"/>
                  <a:t>としたとき、下記を「解と係数の関係」と呼ぶ。</a:t>
                </a:r>
                <a:endParaRPr lang="en-US" altLang="ja-JP" dirty="0"/>
              </a:p>
              <a:p>
                <a:pPr lvl="1"/>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𝛼𝛽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𝑐</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oMath>
                </a14:m>
                <a:endParaRPr lang="en-US" altLang="ja-JP" dirty="0"/>
              </a:p>
              <a:p>
                <a:pPr lvl="1"/>
                <a:r>
                  <a:rPr lang="ja-JP" altLang="en-US" dirty="0"/>
                  <a:t>解の公式は解を係数で表す一方、これは解の和と積を係数で表す</a:t>
                </a:r>
                <a:endParaRPr lang="en-US" altLang="ja-JP" dirty="0"/>
              </a:p>
              <a:p>
                <a:r>
                  <a:rPr lang="ja-JP" altLang="en-US" dirty="0"/>
                  <a:t>また、</a:t>
                </a:r>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oMath>
                </a14:m>
                <a:r>
                  <a:rPr lang="ja-JP" altLang="en-US" dirty="0"/>
                  <a:t>の式について、これらを交換しても値が不変な式を「対称式」と呼ぶ。</a:t>
                </a:r>
                <a:endParaRPr lang="en-US" altLang="ja-JP" dirty="0"/>
              </a:p>
              <a:p>
                <a:pPr lvl="1"/>
                <a:r>
                  <a:rPr lang="ja-JP" altLang="en-US" dirty="0"/>
                  <a:t>例：</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oMath>
                </a14:m>
                <a:endParaRPr lang="en-US" altLang="ja-JP" b="0" dirty="0">
                  <a:ea typeface="Cambria Math" panose="02040503050406030204" pitchFamily="18" charset="0"/>
                </a:endParaRPr>
              </a:p>
              <a:p>
                <a:pPr lvl="1"/>
                <a:r>
                  <a:rPr lang="ja-JP" altLang="en-US" dirty="0"/>
                  <a:t>特に、</a:t>
                </a:r>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oMath>
                </a14:m>
                <a:r>
                  <a:rPr lang="ja-JP" altLang="en-US" dirty="0"/>
                  <a:t>と</a:t>
                </a:r>
                <a14:m>
                  <m:oMath xmlns:m="http://schemas.openxmlformats.org/officeDocument/2006/math">
                    <m:r>
                      <a:rPr lang="ja-JP" altLang="en-US" i="1">
                        <a:latin typeface="Cambria Math" panose="02040503050406030204" pitchFamily="18" charset="0"/>
                        <a:ea typeface="Cambria Math" panose="02040503050406030204" pitchFamily="18" charset="0"/>
                      </a:rPr>
                      <m:t>𝛼𝛽</m:t>
                    </m:r>
                  </m:oMath>
                </a14:m>
                <a:r>
                  <a:rPr lang="ja-JP" altLang="en-US" dirty="0"/>
                  <a:t>を基本対称式と呼ぶ</a:t>
                </a:r>
                <a:endParaRPr lang="en-US" altLang="ja-JP" b="0" dirty="0">
                  <a:ea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674852"/>
              </a:xfrm>
              <a:prstGeom prst="rect">
                <a:avLst/>
              </a:prstGeom>
              <a:blipFill>
                <a:blip r:embed="rId3"/>
                <a:stretch>
                  <a:fillRect l="-1133" t="-1990" b="-2653"/>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487905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解と係数の関係は、解の基本対称式を係数で表す</a:t>
            </a:r>
          </a:p>
        </p:txBody>
      </p:sp>
      <p:sp>
        <p:nvSpPr>
          <p:cNvPr id="9" name="コンテンツ プレースホルダー 1">
            <a:extLst>
              <a:ext uri="{FF2B5EF4-FFF2-40B4-BE49-F238E27FC236}">
                <a16:creationId xmlns:a16="http://schemas.microsoft.com/office/drawing/2014/main" id="{74B4F851-4265-4F1B-9738-D5810B1B82B6}"/>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3920293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8150"/>
            <a:ext cx="8463160" cy="483454"/>
          </a:xfrm>
        </p:spPr>
        <p:txBody>
          <a:bodyPr/>
          <a:lstStyle/>
          <a:p>
            <a:r>
              <a:rPr kumimoji="1" lang="ja-JP" altLang="en-US" dirty="0"/>
              <a:t>対称式の基本定理</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64</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96081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対称式の基本定理</a:t>
                </a:r>
                <a:endParaRPr lang="en-US" altLang="ja-JP" dirty="0"/>
              </a:p>
              <a:p>
                <a:pPr lvl="1"/>
                <a:r>
                  <a:rPr lang="ja-JP" altLang="en-US" dirty="0"/>
                  <a:t>対称式は常に基本対称式を用いて表現できる</a:t>
                </a:r>
                <a:endParaRPr lang="en-US" altLang="ja-JP" dirty="0"/>
              </a:p>
              <a:p>
                <a:pPr lvl="1"/>
                <a:r>
                  <a:rPr lang="ja-JP" altLang="en-US" dirty="0"/>
                  <a:t>例：</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rPr>
                      <m:t>−4</m:t>
                    </m:r>
                    <m:r>
                      <a:rPr lang="ja-JP" altLang="en-US" i="1">
                        <a:latin typeface="Cambria Math" panose="02040503050406030204" pitchFamily="18" charset="0"/>
                        <a:ea typeface="Cambria Math" panose="02040503050406030204" pitchFamily="18" charset="0"/>
                      </a:rPr>
                      <m:t>𝛼𝛽</m:t>
                    </m:r>
                  </m:oMath>
                </a14:m>
                <a:endParaRPr lang="en-US" altLang="ja-JP" dirty="0"/>
              </a:p>
              <a:p>
                <a:r>
                  <a:rPr lang="ja-JP" altLang="en-US" dirty="0"/>
                  <a:t>また、解の基本対称式は係数で表せる。</a:t>
                </a:r>
                <a:endParaRPr lang="en-US" altLang="ja-JP" dirty="0"/>
              </a:p>
              <a:p>
                <a:r>
                  <a:rPr lang="ja-JP" altLang="en-US" dirty="0"/>
                  <a:t>よって、</a:t>
                </a:r>
                <a:r>
                  <a:rPr lang="ja-JP" altLang="en-US" u="sng" dirty="0"/>
                  <a:t>解の対称式</a:t>
                </a:r>
                <a:r>
                  <a:rPr lang="ja-JP" altLang="en-US" dirty="0"/>
                  <a:t>は、係数で表せる。</a:t>
                </a:r>
                <a:endParaRPr lang="en-US" altLang="ja-JP" dirty="0"/>
              </a:p>
              <a:p>
                <a:pPr lvl="1"/>
                <a:r>
                  <a:rPr lang="ja-JP" altLang="en-US" dirty="0"/>
                  <a:t>解を交換しても不変な式は、係数で表せる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960811"/>
              </a:xfrm>
              <a:prstGeom prst="rect">
                <a:avLst/>
              </a:prstGeom>
              <a:blipFill>
                <a:blip r:embed="rId3"/>
                <a:stretch>
                  <a:fillRect l="-1133" t="-2474" b="-1237"/>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425847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方程式を解くことと、解の交換に関係がある</a:t>
            </a:r>
          </a:p>
        </p:txBody>
      </p:sp>
      <p:sp>
        <p:nvSpPr>
          <p:cNvPr id="9" name="コンテンツ プレースホルダー 1">
            <a:extLst>
              <a:ext uri="{FF2B5EF4-FFF2-40B4-BE49-F238E27FC236}">
                <a16:creationId xmlns:a16="http://schemas.microsoft.com/office/drawing/2014/main" id="{E36E13CA-502D-43A0-98B7-A930EB21E404}"/>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1045481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4"/>
            <a:ext cx="8463160" cy="483454"/>
          </a:xfrm>
        </p:spPr>
        <p:txBody>
          <a:bodyPr/>
          <a:lstStyle/>
          <a:p>
            <a:r>
              <a:rPr kumimoji="1" lang="ja-JP" altLang="en-US" dirty="0"/>
              <a:t>あみ</a:t>
            </a:r>
            <a:r>
              <a:rPr kumimoji="1" lang="ja-JP" altLang="en-US" dirty="0" err="1"/>
              <a:t>だ</a:t>
            </a:r>
            <a:r>
              <a:rPr kumimoji="1" lang="ja-JP" altLang="en-US" dirty="0"/>
              <a:t>くじをします</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65</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46556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3200" dirty="0"/>
              <a:t>縦棒</a:t>
            </a:r>
            <a:r>
              <a:rPr lang="en-US" altLang="ja-JP" sz="3200" dirty="0"/>
              <a:t>3</a:t>
            </a:r>
            <a:r>
              <a:rPr lang="ja-JP" altLang="en-US" sz="3200" dirty="0"/>
              <a:t>本のあみ</a:t>
            </a:r>
            <a:r>
              <a:rPr lang="ja-JP" altLang="en-US" sz="3200" dirty="0" err="1"/>
              <a:t>だ</a:t>
            </a:r>
            <a:r>
              <a:rPr lang="ja-JP" altLang="en-US" sz="3200" dirty="0"/>
              <a:t>くじのパターンは何個？</a:t>
            </a:r>
            <a:endParaRPr lang="en-US" altLang="ja-JP" sz="3200" dirty="0"/>
          </a:p>
          <a:p>
            <a:endParaRPr lang="en-US" altLang="ja-JP" sz="3200" dirty="0"/>
          </a:p>
          <a:p>
            <a:endParaRPr lang="en-US" altLang="ja-JP" sz="3200" dirty="0"/>
          </a:p>
          <a:p>
            <a:endParaRPr lang="en-US" altLang="ja-JP" sz="3200" dirty="0"/>
          </a:p>
          <a:p>
            <a:pPr lvl="1"/>
            <a:endParaRPr lang="en-US" altLang="ja-JP" sz="2800" dirty="0"/>
          </a:p>
          <a:p>
            <a:endParaRPr lang="en-US" altLang="ja-JP" sz="3200" dirty="0"/>
          </a:p>
        </p:txBody>
      </p:sp>
      <p:cxnSp>
        <p:nvCxnSpPr>
          <p:cNvPr id="5" name="直線コネクタ 4">
            <a:extLst>
              <a:ext uri="{FF2B5EF4-FFF2-40B4-BE49-F238E27FC236}">
                <a16:creationId xmlns:a16="http://schemas.microsoft.com/office/drawing/2014/main" id="{BD57CA33-BB2D-4305-9FE6-6DC6C94BD0C5}"/>
              </a:ext>
            </a:extLst>
          </p:cNvPr>
          <p:cNvCxnSpPr>
            <a:cxnSpLocks/>
          </p:cNvCxnSpPr>
          <p:nvPr/>
        </p:nvCxnSpPr>
        <p:spPr>
          <a:xfrm>
            <a:off x="3335251"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F00F339-CCBF-412B-88A7-5C999A5A6926}"/>
              </a:ext>
            </a:extLst>
          </p:cNvPr>
          <p:cNvCxnSpPr>
            <a:cxnSpLocks/>
          </p:cNvCxnSpPr>
          <p:nvPr/>
        </p:nvCxnSpPr>
        <p:spPr>
          <a:xfrm>
            <a:off x="4349424"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26A8A1C-2377-42FC-BEF5-A798FA3858B4}"/>
              </a:ext>
            </a:extLst>
          </p:cNvPr>
          <p:cNvCxnSpPr>
            <a:cxnSpLocks/>
          </p:cNvCxnSpPr>
          <p:nvPr/>
        </p:nvCxnSpPr>
        <p:spPr>
          <a:xfrm>
            <a:off x="5449116"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34D0133-C618-41E7-B3AD-C24EC830B970}"/>
                  </a:ext>
                </a:extLst>
              </p:cNvPr>
              <p:cNvSpPr txBox="1"/>
              <p:nvPr/>
            </p:nvSpPr>
            <p:spPr>
              <a:xfrm>
                <a:off x="3073569"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34D0133-C618-41E7-B3AD-C24EC830B970}"/>
                  </a:ext>
                </a:extLst>
              </p:cNvPr>
              <p:cNvSpPr txBox="1">
                <a:spLocks noRot="1" noChangeAspect="1" noMove="1" noResize="1" noEditPoints="1" noAdjustHandles="1" noChangeArrowheads="1" noChangeShapeType="1" noTextEdit="1"/>
              </p:cNvSpPr>
              <p:nvPr/>
            </p:nvSpPr>
            <p:spPr>
              <a:xfrm>
                <a:off x="3073569" y="2341075"/>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C3ADA4D-B21C-433D-BC3F-C2E4A9664D0D}"/>
                  </a:ext>
                </a:extLst>
              </p:cNvPr>
              <p:cNvSpPr txBox="1"/>
              <p:nvPr/>
            </p:nvSpPr>
            <p:spPr>
              <a:xfrm>
                <a:off x="4084825"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7C3ADA4D-B21C-433D-BC3F-C2E4A9664D0D}"/>
                  </a:ext>
                </a:extLst>
              </p:cNvPr>
              <p:cNvSpPr txBox="1">
                <a:spLocks noRot="1" noChangeAspect="1" noMove="1" noResize="1" noEditPoints="1" noAdjustHandles="1" noChangeArrowheads="1" noChangeShapeType="1" noTextEdit="1"/>
              </p:cNvSpPr>
              <p:nvPr/>
            </p:nvSpPr>
            <p:spPr>
              <a:xfrm>
                <a:off x="4084825" y="2341075"/>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B281F65-1988-448F-9595-AA993DDE2132}"/>
                  </a:ext>
                </a:extLst>
              </p:cNvPr>
              <p:cNvSpPr txBox="1"/>
              <p:nvPr/>
            </p:nvSpPr>
            <p:spPr>
              <a:xfrm>
                <a:off x="5187434"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B281F65-1988-448F-9595-AA993DDE2132}"/>
                  </a:ext>
                </a:extLst>
              </p:cNvPr>
              <p:cNvSpPr txBox="1">
                <a:spLocks noRot="1" noChangeAspect="1" noMove="1" noResize="1" noEditPoints="1" noAdjustHandles="1" noChangeArrowheads="1" noChangeShapeType="1" noTextEdit="1"/>
              </p:cNvSpPr>
              <p:nvPr/>
            </p:nvSpPr>
            <p:spPr>
              <a:xfrm>
                <a:off x="5187434" y="2341075"/>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E74C94A-B1D2-4661-86FF-B84F6F64F44F}"/>
                  </a:ext>
                </a:extLst>
              </p:cNvPr>
              <p:cNvSpPr txBox="1"/>
              <p:nvPr/>
            </p:nvSpPr>
            <p:spPr>
              <a:xfrm>
                <a:off x="3767602" y="2613625"/>
                <a:ext cx="113021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6000" i="1" smtClean="0">
                          <a:solidFill>
                            <a:schemeClr val="accent4"/>
                          </a:solidFill>
                          <a:latin typeface="Cambria Math" panose="02040503050406030204" pitchFamily="18" charset="0"/>
                          <a:ea typeface="Cambria Math" panose="02040503050406030204" pitchFamily="18" charset="0"/>
                        </a:rPr>
                        <m:t>？</m:t>
                      </m:r>
                    </m:oMath>
                  </m:oMathPara>
                </a14:m>
                <a:endParaRPr kumimoji="1" lang="ja-JP" altLang="en-US" sz="6000" dirty="0">
                  <a:solidFill>
                    <a:schemeClr val="accent4"/>
                  </a:solidFill>
                </a:endParaRPr>
              </a:p>
            </p:txBody>
          </p:sp>
        </mc:Choice>
        <mc:Fallback xmlns="">
          <p:sp>
            <p:nvSpPr>
              <p:cNvPr id="15" name="テキスト ボックス 14">
                <a:extLst>
                  <a:ext uri="{FF2B5EF4-FFF2-40B4-BE49-F238E27FC236}">
                    <a16:creationId xmlns:a16="http://schemas.microsoft.com/office/drawing/2014/main" id="{3E74C94A-B1D2-4661-86FF-B84F6F64F44F}"/>
                  </a:ext>
                </a:extLst>
              </p:cNvPr>
              <p:cNvSpPr txBox="1">
                <a:spLocks noRot="1" noChangeAspect="1" noMove="1" noResize="1" noEditPoints="1" noAdjustHandles="1" noChangeArrowheads="1" noChangeShapeType="1" noTextEdit="1"/>
              </p:cNvSpPr>
              <p:nvPr/>
            </p:nvSpPr>
            <p:spPr>
              <a:xfrm>
                <a:off x="3767602" y="2613625"/>
                <a:ext cx="1130210" cy="1015663"/>
              </a:xfrm>
              <a:prstGeom prst="rect">
                <a:avLst/>
              </a:prstGeom>
              <a:blipFill>
                <a:blip r:embed="rId6"/>
                <a:stretch>
                  <a:fillRect/>
                </a:stretch>
              </a:blipFill>
            </p:spPr>
            <p:txBody>
              <a:bodyPr/>
              <a:lstStyle/>
              <a:p>
                <a:r>
                  <a:rPr lang="ja-JP" altLang="en-US">
                    <a:noFill/>
                  </a:rPr>
                  <a:t> </a:t>
                </a:r>
              </a:p>
            </p:txBody>
          </p:sp>
        </mc:Fallback>
      </mc:AlternateContent>
      <p:sp>
        <p:nvSpPr>
          <p:cNvPr id="17" name="コンテンツ プレースホルダー 1">
            <a:extLst>
              <a:ext uri="{FF2B5EF4-FFF2-40B4-BE49-F238E27FC236}">
                <a16:creationId xmlns:a16="http://schemas.microsoft.com/office/drawing/2014/main" id="{C1D0D6A4-9705-4B3F-A04A-D8D2CF40FDAD}"/>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2540781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47043"/>
            <a:ext cx="8463160" cy="483454"/>
          </a:xfrm>
        </p:spPr>
        <p:txBody>
          <a:bodyPr/>
          <a:lstStyle/>
          <a:p>
            <a:r>
              <a:rPr kumimoji="1" lang="ja-JP" altLang="en-US" dirty="0"/>
              <a:t>答え</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000548"/>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3!=6</a:t>
            </a:r>
            <a:r>
              <a:rPr lang="ja-JP" altLang="en-US" dirty="0"/>
              <a:t>通り（ゴールの順列を考えればよい）</a:t>
            </a:r>
            <a:endParaRPr lang="en-US" altLang="ja-JP" dirty="0"/>
          </a:p>
          <a:p>
            <a:endParaRPr lang="en-US" altLang="ja-JP" dirty="0"/>
          </a:p>
          <a:p>
            <a:pPr lvl="1"/>
            <a:endParaRPr lang="en-US" altLang="ja-JP" dirty="0"/>
          </a:p>
          <a:p>
            <a:endParaRPr lang="en-US" altLang="ja-JP" dirty="0"/>
          </a:p>
        </p:txBody>
      </p:sp>
      <p:cxnSp>
        <p:nvCxnSpPr>
          <p:cNvPr id="16" name="直線コネクタ 15">
            <a:extLst>
              <a:ext uri="{FF2B5EF4-FFF2-40B4-BE49-F238E27FC236}">
                <a16:creationId xmlns:a16="http://schemas.microsoft.com/office/drawing/2014/main" id="{0714C169-9CA1-46D8-AF28-D89DB6EC35F3}"/>
              </a:ext>
            </a:extLst>
          </p:cNvPr>
          <p:cNvCxnSpPr>
            <a:cxnSpLocks/>
          </p:cNvCxnSpPr>
          <p:nvPr/>
        </p:nvCxnSpPr>
        <p:spPr>
          <a:xfrm>
            <a:off x="1109184"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FE408D-4E6D-4DE9-AB1C-BADBD3DC2A11}"/>
              </a:ext>
            </a:extLst>
          </p:cNvPr>
          <p:cNvCxnSpPr>
            <a:cxnSpLocks/>
          </p:cNvCxnSpPr>
          <p:nvPr/>
        </p:nvCxnSpPr>
        <p:spPr>
          <a:xfrm>
            <a:off x="1886537"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6413661-88B8-43E0-AD7E-445545ACFDB0}"/>
              </a:ext>
            </a:extLst>
          </p:cNvPr>
          <p:cNvCxnSpPr>
            <a:cxnSpLocks/>
          </p:cNvCxnSpPr>
          <p:nvPr/>
        </p:nvCxnSpPr>
        <p:spPr>
          <a:xfrm>
            <a:off x="2677048"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18136FC-40FD-491C-95AD-55F7A1F62642}"/>
                  </a:ext>
                </a:extLst>
              </p:cNvPr>
              <p:cNvSpPr txBox="1"/>
              <p:nvPr/>
            </p:nvSpPr>
            <p:spPr>
              <a:xfrm>
                <a:off x="847502"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18136FC-40FD-491C-95AD-55F7A1F62642}"/>
                  </a:ext>
                </a:extLst>
              </p:cNvPr>
              <p:cNvSpPr txBox="1">
                <a:spLocks noRot="1" noChangeAspect="1" noMove="1" noResize="1" noEditPoints="1" noAdjustHandles="1" noChangeArrowheads="1" noChangeShapeType="1" noTextEdit="1"/>
              </p:cNvSpPr>
              <p:nvPr/>
            </p:nvSpPr>
            <p:spPr>
              <a:xfrm>
                <a:off x="847502" y="1427609"/>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0AFEA6D-7B4D-4EBE-B2AC-59B00D78AE4F}"/>
                  </a:ext>
                </a:extLst>
              </p:cNvPr>
              <p:cNvSpPr txBox="1"/>
              <p:nvPr/>
            </p:nvSpPr>
            <p:spPr>
              <a:xfrm>
                <a:off x="1621938"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0AFEA6D-7B4D-4EBE-B2AC-59B00D78AE4F}"/>
                  </a:ext>
                </a:extLst>
              </p:cNvPr>
              <p:cNvSpPr txBox="1">
                <a:spLocks noRot="1" noChangeAspect="1" noMove="1" noResize="1" noEditPoints="1" noAdjustHandles="1" noChangeArrowheads="1" noChangeShapeType="1" noTextEdit="1"/>
              </p:cNvSpPr>
              <p:nvPr/>
            </p:nvSpPr>
            <p:spPr>
              <a:xfrm>
                <a:off x="1621938" y="14276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E258E7-4EA6-471F-98E7-A66B5C56CAA1}"/>
                  </a:ext>
                </a:extLst>
              </p:cNvPr>
              <p:cNvSpPr txBox="1"/>
              <p:nvPr/>
            </p:nvSpPr>
            <p:spPr>
              <a:xfrm>
                <a:off x="242194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E258E7-4EA6-471F-98E7-A66B5C56CAA1}"/>
                  </a:ext>
                </a:extLst>
              </p:cNvPr>
              <p:cNvSpPr txBox="1">
                <a:spLocks noRot="1" noChangeAspect="1" noMove="1" noResize="1" noEditPoints="1" noAdjustHandles="1" noChangeArrowheads="1" noChangeShapeType="1" noTextEdit="1"/>
              </p:cNvSpPr>
              <p:nvPr/>
            </p:nvSpPr>
            <p:spPr>
              <a:xfrm>
                <a:off x="2421943" y="14276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3FA503-4D09-443D-882B-6C8660787D14}"/>
                  </a:ext>
                </a:extLst>
              </p:cNvPr>
              <p:cNvSpPr txBox="1"/>
              <p:nvPr/>
            </p:nvSpPr>
            <p:spPr>
              <a:xfrm>
                <a:off x="847502"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C73FA503-4D09-443D-882B-6C8660787D14}"/>
                  </a:ext>
                </a:extLst>
              </p:cNvPr>
              <p:cNvSpPr txBox="1">
                <a:spLocks noRot="1" noChangeAspect="1" noMove="1" noResize="1" noEditPoints="1" noAdjustHandles="1" noChangeArrowheads="1" noChangeShapeType="1" noTextEdit="1"/>
              </p:cNvSpPr>
              <p:nvPr/>
            </p:nvSpPr>
            <p:spPr>
              <a:xfrm>
                <a:off x="847502" y="2638878"/>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AFA4113-024D-41E1-AB53-561030D4AA27}"/>
                  </a:ext>
                </a:extLst>
              </p:cNvPr>
              <p:cNvSpPr txBox="1"/>
              <p:nvPr/>
            </p:nvSpPr>
            <p:spPr>
              <a:xfrm>
                <a:off x="1621938"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CAFA4113-024D-41E1-AB53-561030D4AA27}"/>
                  </a:ext>
                </a:extLst>
              </p:cNvPr>
              <p:cNvSpPr txBox="1">
                <a:spLocks noRot="1" noChangeAspect="1" noMove="1" noResize="1" noEditPoints="1" noAdjustHandles="1" noChangeArrowheads="1" noChangeShapeType="1" noTextEdit="1"/>
              </p:cNvSpPr>
              <p:nvPr/>
            </p:nvSpPr>
            <p:spPr>
              <a:xfrm>
                <a:off x="1621938" y="2638878"/>
                <a:ext cx="5233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0AA0609-C31F-46DF-AAC8-81F9F1AFE601}"/>
                  </a:ext>
                </a:extLst>
              </p:cNvPr>
              <p:cNvSpPr txBox="1"/>
              <p:nvPr/>
            </p:nvSpPr>
            <p:spPr>
              <a:xfrm>
                <a:off x="242194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0AA0609-C31F-46DF-AAC8-81F9F1AFE601}"/>
                  </a:ext>
                </a:extLst>
              </p:cNvPr>
              <p:cNvSpPr txBox="1">
                <a:spLocks noRot="1" noChangeAspect="1" noMove="1" noResize="1" noEditPoints="1" noAdjustHandles="1" noChangeArrowheads="1" noChangeShapeType="1" noTextEdit="1"/>
              </p:cNvSpPr>
              <p:nvPr/>
            </p:nvSpPr>
            <p:spPr>
              <a:xfrm>
                <a:off x="2421943" y="2638878"/>
                <a:ext cx="523364" cy="369332"/>
              </a:xfrm>
              <a:prstGeom prst="rect">
                <a:avLst/>
              </a:prstGeom>
              <a:blipFill>
                <a:blip r:embed="rId8"/>
                <a:stretch>
                  <a:fillRect/>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4B3DDBB1-4CFC-4DDC-915E-5A46F627B09B}"/>
              </a:ext>
            </a:extLst>
          </p:cNvPr>
          <p:cNvCxnSpPr>
            <a:cxnSpLocks/>
          </p:cNvCxnSpPr>
          <p:nvPr/>
        </p:nvCxnSpPr>
        <p:spPr>
          <a:xfrm>
            <a:off x="3766882"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B7164B-12AB-403B-A2EE-FCE7C4AD470B}"/>
              </a:ext>
            </a:extLst>
          </p:cNvPr>
          <p:cNvCxnSpPr>
            <a:cxnSpLocks/>
          </p:cNvCxnSpPr>
          <p:nvPr/>
        </p:nvCxnSpPr>
        <p:spPr>
          <a:xfrm>
            <a:off x="4544235"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FC51B21-E302-4CCF-BC5D-58EE50054DD2}"/>
              </a:ext>
            </a:extLst>
          </p:cNvPr>
          <p:cNvCxnSpPr>
            <a:cxnSpLocks/>
          </p:cNvCxnSpPr>
          <p:nvPr/>
        </p:nvCxnSpPr>
        <p:spPr>
          <a:xfrm>
            <a:off x="5341326"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3505200"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3505200" y="1427609"/>
                <a:ext cx="5233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4279636"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4279636" y="1427609"/>
                <a:ext cx="5233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5066484"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5066484" y="1427609"/>
                <a:ext cx="52336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3505200"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3505200" y="2638878"/>
                <a:ext cx="52336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4279636"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4279636" y="2638878"/>
                <a:ext cx="52336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5066484"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5066484" y="2638878"/>
                <a:ext cx="523364" cy="369332"/>
              </a:xfrm>
              <a:prstGeom prst="rect">
                <a:avLst/>
              </a:prstGeom>
              <a:blipFill>
                <a:blip r:embed="rId14"/>
                <a:stretch>
                  <a:fillRect/>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6659FE53-06AD-47BC-8836-CBFCF9265291}"/>
              </a:ext>
            </a:extLst>
          </p:cNvPr>
          <p:cNvCxnSpPr>
            <a:cxnSpLocks/>
          </p:cNvCxnSpPr>
          <p:nvPr/>
        </p:nvCxnSpPr>
        <p:spPr>
          <a:xfrm>
            <a:off x="6512981"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64BE42F-B8EF-4BD5-B126-59C90ADCC8E8}"/>
              </a:ext>
            </a:extLst>
          </p:cNvPr>
          <p:cNvCxnSpPr>
            <a:cxnSpLocks/>
          </p:cNvCxnSpPr>
          <p:nvPr/>
        </p:nvCxnSpPr>
        <p:spPr>
          <a:xfrm>
            <a:off x="7290334"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A05166-6760-41BC-84F6-E51DE783C04A}"/>
              </a:ext>
            </a:extLst>
          </p:cNvPr>
          <p:cNvCxnSpPr>
            <a:cxnSpLocks/>
          </p:cNvCxnSpPr>
          <p:nvPr/>
        </p:nvCxnSpPr>
        <p:spPr>
          <a:xfrm>
            <a:off x="8067692"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DA6400C-9F10-476A-B965-DC0FB61BE065}"/>
                  </a:ext>
                </a:extLst>
              </p:cNvPr>
              <p:cNvSpPr txBox="1"/>
              <p:nvPr/>
            </p:nvSpPr>
            <p:spPr>
              <a:xfrm>
                <a:off x="6251299"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5DA6400C-9F10-476A-B965-DC0FB61BE065}"/>
                  </a:ext>
                </a:extLst>
              </p:cNvPr>
              <p:cNvSpPr txBox="1">
                <a:spLocks noRot="1" noChangeAspect="1" noMove="1" noResize="1" noEditPoints="1" noAdjustHandles="1" noChangeArrowheads="1" noChangeShapeType="1" noTextEdit="1"/>
              </p:cNvSpPr>
              <p:nvPr/>
            </p:nvSpPr>
            <p:spPr>
              <a:xfrm>
                <a:off x="6251299" y="1427609"/>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E46706E-5093-4387-9002-8E856BD9F34B}"/>
                  </a:ext>
                </a:extLst>
              </p:cNvPr>
              <p:cNvSpPr txBox="1"/>
              <p:nvPr/>
            </p:nvSpPr>
            <p:spPr>
              <a:xfrm>
                <a:off x="7025735"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3E46706E-5093-4387-9002-8E856BD9F34B}"/>
                  </a:ext>
                </a:extLst>
              </p:cNvPr>
              <p:cNvSpPr txBox="1">
                <a:spLocks noRot="1" noChangeAspect="1" noMove="1" noResize="1" noEditPoints="1" noAdjustHandles="1" noChangeArrowheads="1" noChangeShapeType="1" noTextEdit="1"/>
              </p:cNvSpPr>
              <p:nvPr/>
            </p:nvSpPr>
            <p:spPr>
              <a:xfrm>
                <a:off x="7025735" y="1427609"/>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D5AE021-09D2-43D6-A0BC-079B86BDEB78}"/>
                  </a:ext>
                </a:extLst>
              </p:cNvPr>
              <p:cNvSpPr txBox="1"/>
              <p:nvPr/>
            </p:nvSpPr>
            <p:spPr>
              <a:xfrm>
                <a:off x="781916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0D5AE021-09D2-43D6-A0BC-079B86BDEB78}"/>
                  </a:ext>
                </a:extLst>
              </p:cNvPr>
              <p:cNvSpPr txBox="1">
                <a:spLocks noRot="1" noChangeAspect="1" noMove="1" noResize="1" noEditPoints="1" noAdjustHandles="1" noChangeArrowheads="1" noChangeShapeType="1" noTextEdit="1"/>
              </p:cNvSpPr>
              <p:nvPr/>
            </p:nvSpPr>
            <p:spPr>
              <a:xfrm>
                <a:off x="7819163" y="1427609"/>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43D120B-86C0-422F-9CA1-3DE4FB18BE98}"/>
                  </a:ext>
                </a:extLst>
              </p:cNvPr>
              <p:cNvSpPr txBox="1"/>
              <p:nvPr/>
            </p:nvSpPr>
            <p:spPr>
              <a:xfrm>
                <a:off x="6251299"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243D120B-86C0-422F-9CA1-3DE4FB18BE98}"/>
                  </a:ext>
                </a:extLst>
              </p:cNvPr>
              <p:cNvSpPr txBox="1">
                <a:spLocks noRot="1" noChangeAspect="1" noMove="1" noResize="1" noEditPoints="1" noAdjustHandles="1" noChangeArrowheads="1" noChangeShapeType="1" noTextEdit="1"/>
              </p:cNvSpPr>
              <p:nvPr/>
            </p:nvSpPr>
            <p:spPr>
              <a:xfrm>
                <a:off x="6251299" y="2638878"/>
                <a:ext cx="523364"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0A10FBC-AD1C-4AE8-B469-8479AF24A21A}"/>
                  </a:ext>
                </a:extLst>
              </p:cNvPr>
              <p:cNvSpPr txBox="1"/>
              <p:nvPr/>
            </p:nvSpPr>
            <p:spPr>
              <a:xfrm>
                <a:off x="7025735"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30A10FBC-AD1C-4AE8-B469-8479AF24A21A}"/>
                  </a:ext>
                </a:extLst>
              </p:cNvPr>
              <p:cNvSpPr txBox="1">
                <a:spLocks noRot="1" noChangeAspect="1" noMove="1" noResize="1" noEditPoints="1" noAdjustHandles="1" noChangeArrowheads="1" noChangeShapeType="1" noTextEdit="1"/>
              </p:cNvSpPr>
              <p:nvPr/>
            </p:nvSpPr>
            <p:spPr>
              <a:xfrm>
                <a:off x="7025735" y="2638878"/>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F9FC244-1031-4182-94A7-875D931CE734}"/>
                  </a:ext>
                </a:extLst>
              </p:cNvPr>
              <p:cNvSpPr txBox="1"/>
              <p:nvPr/>
            </p:nvSpPr>
            <p:spPr>
              <a:xfrm>
                <a:off x="781916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EF9FC244-1031-4182-94A7-875D931CE734}"/>
                  </a:ext>
                </a:extLst>
              </p:cNvPr>
              <p:cNvSpPr txBox="1">
                <a:spLocks noRot="1" noChangeAspect="1" noMove="1" noResize="1" noEditPoints="1" noAdjustHandles="1" noChangeArrowheads="1" noChangeShapeType="1" noTextEdit="1"/>
              </p:cNvSpPr>
              <p:nvPr/>
            </p:nvSpPr>
            <p:spPr>
              <a:xfrm>
                <a:off x="7819163" y="2638878"/>
                <a:ext cx="523364" cy="369332"/>
              </a:xfrm>
              <a:prstGeom prst="rect">
                <a:avLst/>
              </a:prstGeom>
              <a:blipFill>
                <a:blip r:embed="rId20"/>
                <a:stretch>
                  <a:fillRect/>
                </a:stretch>
              </a:blipFill>
            </p:spPr>
            <p:txBody>
              <a:bodyPr/>
              <a:lstStyle/>
              <a:p>
                <a:r>
                  <a:rPr lang="ja-JP" altLang="en-US">
                    <a:noFill/>
                  </a:rPr>
                  <a:t> </a:t>
                </a:r>
              </a:p>
            </p:txBody>
          </p:sp>
        </mc:Fallback>
      </mc:AlternateContent>
      <p:cxnSp>
        <p:nvCxnSpPr>
          <p:cNvPr id="44" name="直線コネクタ 43">
            <a:extLst>
              <a:ext uri="{FF2B5EF4-FFF2-40B4-BE49-F238E27FC236}">
                <a16:creationId xmlns:a16="http://schemas.microsoft.com/office/drawing/2014/main" id="{732BB836-126A-452C-B6AB-875B4DF2694A}"/>
              </a:ext>
            </a:extLst>
          </p:cNvPr>
          <p:cNvCxnSpPr>
            <a:cxnSpLocks/>
          </p:cNvCxnSpPr>
          <p:nvPr/>
        </p:nvCxnSpPr>
        <p:spPr>
          <a:xfrm>
            <a:off x="1109184"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F1787C9-E3C2-4354-8E8F-F16C84A41D12}"/>
              </a:ext>
            </a:extLst>
          </p:cNvPr>
          <p:cNvCxnSpPr>
            <a:cxnSpLocks/>
          </p:cNvCxnSpPr>
          <p:nvPr/>
        </p:nvCxnSpPr>
        <p:spPr>
          <a:xfrm>
            <a:off x="1886537"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5CF6937-2F88-424C-8335-A4378A27008A}"/>
              </a:ext>
            </a:extLst>
          </p:cNvPr>
          <p:cNvCxnSpPr>
            <a:cxnSpLocks/>
          </p:cNvCxnSpPr>
          <p:nvPr/>
        </p:nvCxnSpPr>
        <p:spPr>
          <a:xfrm>
            <a:off x="2683625"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384361A-0DD0-4E7A-9666-617DE13A2467}"/>
                  </a:ext>
                </a:extLst>
              </p:cNvPr>
              <p:cNvSpPr txBox="1"/>
              <p:nvPr/>
            </p:nvSpPr>
            <p:spPr>
              <a:xfrm>
                <a:off x="847502"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A384361A-0DD0-4E7A-9666-617DE13A2467}"/>
                  </a:ext>
                </a:extLst>
              </p:cNvPr>
              <p:cNvSpPr txBox="1">
                <a:spLocks noRot="1" noChangeAspect="1" noMove="1" noResize="1" noEditPoints="1" noAdjustHandles="1" noChangeArrowheads="1" noChangeShapeType="1" noTextEdit="1"/>
              </p:cNvSpPr>
              <p:nvPr/>
            </p:nvSpPr>
            <p:spPr>
              <a:xfrm>
                <a:off x="847502" y="3537198"/>
                <a:ext cx="52336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1E2EBB2-C92A-4BE2-ABAA-B9ECBC3A5A90}"/>
                  </a:ext>
                </a:extLst>
              </p:cNvPr>
              <p:cNvSpPr txBox="1"/>
              <p:nvPr/>
            </p:nvSpPr>
            <p:spPr>
              <a:xfrm>
                <a:off x="162193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D1E2EBB2-C92A-4BE2-ABAA-B9ECBC3A5A90}"/>
                  </a:ext>
                </a:extLst>
              </p:cNvPr>
              <p:cNvSpPr txBox="1">
                <a:spLocks noRot="1" noChangeAspect="1" noMove="1" noResize="1" noEditPoints="1" noAdjustHandles="1" noChangeArrowheads="1" noChangeShapeType="1" noTextEdit="1"/>
              </p:cNvSpPr>
              <p:nvPr/>
            </p:nvSpPr>
            <p:spPr>
              <a:xfrm>
                <a:off x="1621938" y="3537198"/>
                <a:ext cx="523364"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2AB2561-6F74-410C-BACA-C4548ED3CC75}"/>
                  </a:ext>
                </a:extLst>
              </p:cNvPr>
              <p:cNvSpPr txBox="1"/>
              <p:nvPr/>
            </p:nvSpPr>
            <p:spPr>
              <a:xfrm>
                <a:off x="2421943"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12AB2561-6F74-410C-BACA-C4548ED3CC75}"/>
                  </a:ext>
                </a:extLst>
              </p:cNvPr>
              <p:cNvSpPr txBox="1">
                <a:spLocks noRot="1" noChangeAspect="1" noMove="1" noResize="1" noEditPoints="1" noAdjustHandles="1" noChangeArrowheads="1" noChangeShapeType="1" noTextEdit="1"/>
              </p:cNvSpPr>
              <p:nvPr/>
            </p:nvSpPr>
            <p:spPr>
              <a:xfrm>
                <a:off x="2421943" y="3537198"/>
                <a:ext cx="523364"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E010F2-5014-4E01-AAE0-3B2396012C48}"/>
                  </a:ext>
                </a:extLst>
              </p:cNvPr>
              <p:cNvSpPr txBox="1"/>
              <p:nvPr/>
            </p:nvSpPr>
            <p:spPr>
              <a:xfrm>
                <a:off x="847502"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5CE010F2-5014-4E01-AAE0-3B2396012C48}"/>
                  </a:ext>
                </a:extLst>
              </p:cNvPr>
              <p:cNvSpPr txBox="1">
                <a:spLocks noRot="1" noChangeAspect="1" noMove="1" noResize="1" noEditPoints="1" noAdjustHandles="1" noChangeArrowheads="1" noChangeShapeType="1" noTextEdit="1"/>
              </p:cNvSpPr>
              <p:nvPr/>
            </p:nvSpPr>
            <p:spPr>
              <a:xfrm>
                <a:off x="847502" y="4748467"/>
                <a:ext cx="523364" cy="369397"/>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040E438-9D87-470F-ABBB-FF77B1063F98}"/>
                  </a:ext>
                </a:extLst>
              </p:cNvPr>
              <p:cNvSpPr txBox="1"/>
              <p:nvPr/>
            </p:nvSpPr>
            <p:spPr>
              <a:xfrm>
                <a:off x="162193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040E438-9D87-470F-ABBB-FF77B1063F98}"/>
                  </a:ext>
                </a:extLst>
              </p:cNvPr>
              <p:cNvSpPr txBox="1">
                <a:spLocks noRot="1" noChangeAspect="1" noMove="1" noResize="1" noEditPoints="1" noAdjustHandles="1" noChangeArrowheads="1" noChangeShapeType="1" noTextEdit="1"/>
              </p:cNvSpPr>
              <p:nvPr/>
            </p:nvSpPr>
            <p:spPr>
              <a:xfrm>
                <a:off x="1621938" y="4748467"/>
                <a:ext cx="523364" cy="36939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DFDF08-FE69-4407-8700-DF76DAEC6518}"/>
                  </a:ext>
                </a:extLst>
              </p:cNvPr>
              <p:cNvSpPr txBox="1"/>
              <p:nvPr/>
            </p:nvSpPr>
            <p:spPr>
              <a:xfrm>
                <a:off x="2421943"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8BDFDF08-FE69-4407-8700-DF76DAEC6518}"/>
                  </a:ext>
                </a:extLst>
              </p:cNvPr>
              <p:cNvSpPr txBox="1">
                <a:spLocks noRot="1" noChangeAspect="1" noMove="1" noResize="1" noEditPoints="1" noAdjustHandles="1" noChangeArrowheads="1" noChangeShapeType="1" noTextEdit="1"/>
              </p:cNvSpPr>
              <p:nvPr/>
            </p:nvSpPr>
            <p:spPr>
              <a:xfrm>
                <a:off x="2421943" y="4748467"/>
                <a:ext cx="523364" cy="369397"/>
              </a:xfrm>
              <a:prstGeom prst="rect">
                <a:avLst/>
              </a:prstGeom>
              <a:blipFill>
                <a:blip r:embed="rId26"/>
                <a:stretch>
                  <a:fillRect/>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D57D153B-139A-4E1A-A1FC-3ED4BAD5BC92}"/>
              </a:ext>
            </a:extLst>
          </p:cNvPr>
          <p:cNvCxnSpPr>
            <a:cxnSpLocks/>
          </p:cNvCxnSpPr>
          <p:nvPr/>
        </p:nvCxnSpPr>
        <p:spPr>
          <a:xfrm>
            <a:off x="3766882"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76756A9-482B-4552-B537-312A813BECC4}"/>
              </a:ext>
            </a:extLst>
          </p:cNvPr>
          <p:cNvCxnSpPr>
            <a:cxnSpLocks/>
          </p:cNvCxnSpPr>
          <p:nvPr/>
        </p:nvCxnSpPr>
        <p:spPr>
          <a:xfrm>
            <a:off x="4544235"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FB8B172-82C8-4A66-B388-E9BBAC3DD12A}"/>
              </a:ext>
            </a:extLst>
          </p:cNvPr>
          <p:cNvCxnSpPr>
            <a:cxnSpLocks/>
          </p:cNvCxnSpPr>
          <p:nvPr/>
        </p:nvCxnSpPr>
        <p:spPr>
          <a:xfrm>
            <a:off x="5321590"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954A2ED-3693-44E1-B4B2-FA24D1D41F4A}"/>
                  </a:ext>
                </a:extLst>
              </p:cNvPr>
              <p:cNvSpPr txBox="1"/>
              <p:nvPr/>
            </p:nvSpPr>
            <p:spPr>
              <a:xfrm>
                <a:off x="3505200"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9954A2ED-3693-44E1-B4B2-FA24D1D41F4A}"/>
                  </a:ext>
                </a:extLst>
              </p:cNvPr>
              <p:cNvSpPr txBox="1">
                <a:spLocks noRot="1" noChangeAspect="1" noMove="1" noResize="1" noEditPoints="1" noAdjustHandles="1" noChangeArrowheads="1" noChangeShapeType="1" noTextEdit="1"/>
              </p:cNvSpPr>
              <p:nvPr/>
            </p:nvSpPr>
            <p:spPr>
              <a:xfrm>
                <a:off x="3505200" y="3537198"/>
                <a:ext cx="523364" cy="369332"/>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CFD080A-DF64-4477-B0CC-0EEFB095AF85}"/>
                  </a:ext>
                </a:extLst>
              </p:cNvPr>
              <p:cNvSpPr txBox="1"/>
              <p:nvPr/>
            </p:nvSpPr>
            <p:spPr>
              <a:xfrm>
                <a:off x="4279636"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CFD080A-DF64-4477-B0CC-0EEFB095AF85}"/>
                  </a:ext>
                </a:extLst>
              </p:cNvPr>
              <p:cNvSpPr txBox="1">
                <a:spLocks noRot="1" noChangeAspect="1" noMove="1" noResize="1" noEditPoints="1" noAdjustHandles="1" noChangeArrowheads="1" noChangeShapeType="1" noTextEdit="1"/>
              </p:cNvSpPr>
              <p:nvPr/>
            </p:nvSpPr>
            <p:spPr>
              <a:xfrm>
                <a:off x="4279636" y="3537198"/>
                <a:ext cx="523364"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5B12721-F060-4B90-81C4-E5542A514CC2}"/>
                  </a:ext>
                </a:extLst>
              </p:cNvPr>
              <p:cNvSpPr txBox="1"/>
              <p:nvPr/>
            </p:nvSpPr>
            <p:spPr>
              <a:xfrm>
                <a:off x="5066484"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75B12721-F060-4B90-81C4-E5542A514CC2}"/>
                  </a:ext>
                </a:extLst>
              </p:cNvPr>
              <p:cNvSpPr txBox="1">
                <a:spLocks noRot="1" noChangeAspect="1" noMove="1" noResize="1" noEditPoints="1" noAdjustHandles="1" noChangeArrowheads="1" noChangeShapeType="1" noTextEdit="1"/>
              </p:cNvSpPr>
              <p:nvPr/>
            </p:nvSpPr>
            <p:spPr>
              <a:xfrm>
                <a:off x="5066484" y="3537198"/>
                <a:ext cx="523364" cy="369332"/>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5197441-849F-4FDF-9E2C-B2563EF94EC3}"/>
                  </a:ext>
                </a:extLst>
              </p:cNvPr>
              <p:cNvSpPr txBox="1"/>
              <p:nvPr/>
            </p:nvSpPr>
            <p:spPr>
              <a:xfrm>
                <a:off x="3505200"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5197441-849F-4FDF-9E2C-B2563EF94EC3}"/>
                  </a:ext>
                </a:extLst>
              </p:cNvPr>
              <p:cNvSpPr txBox="1">
                <a:spLocks noRot="1" noChangeAspect="1" noMove="1" noResize="1" noEditPoints="1" noAdjustHandles="1" noChangeArrowheads="1" noChangeShapeType="1" noTextEdit="1"/>
              </p:cNvSpPr>
              <p:nvPr/>
            </p:nvSpPr>
            <p:spPr>
              <a:xfrm>
                <a:off x="3505200" y="4748467"/>
                <a:ext cx="523364" cy="369397"/>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B0CDF95F-8613-4F3D-A9C0-840AE2123732}"/>
                  </a:ext>
                </a:extLst>
              </p:cNvPr>
              <p:cNvSpPr txBox="1"/>
              <p:nvPr/>
            </p:nvSpPr>
            <p:spPr>
              <a:xfrm>
                <a:off x="4279636"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0" name="テキスト ボックス 59">
                <a:extLst>
                  <a:ext uri="{FF2B5EF4-FFF2-40B4-BE49-F238E27FC236}">
                    <a16:creationId xmlns:a16="http://schemas.microsoft.com/office/drawing/2014/main" id="{B0CDF95F-8613-4F3D-A9C0-840AE2123732}"/>
                  </a:ext>
                </a:extLst>
              </p:cNvPr>
              <p:cNvSpPr txBox="1">
                <a:spLocks noRot="1" noChangeAspect="1" noMove="1" noResize="1" noEditPoints="1" noAdjustHandles="1" noChangeArrowheads="1" noChangeShapeType="1" noTextEdit="1"/>
              </p:cNvSpPr>
              <p:nvPr/>
            </p:nvSpPr>
            <p:spPr>
              <a:xfrm>
                <a:off x="4279636" y="4748467"/>
                <a:ext cx="523364" cy="369397"/>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98D3325-2466-4E2B-AE48-1920F7B0DB1A}"/>
                  </a:ext>
                </a:extLst>
              </p:cNvPr>
              <p:cNvSpPr txBox="1"/>
              <p:nvPr/>
            </p:nvSpPr>
            <p:spPr>
              <a:xfrm>
                <a:off x="5066484"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198D3325-2466-4E2B-AE48-1920F7B0DB1A}"/>
                  </a:ext>
                </a:extLst>
              </p:cNvPr>
              <p:cNvSpPr txBox="1">
                <a:spLocks noRot="1" noChangeAspect="1" noMove="1" noResize="1" noEditPoints="1" noAdjustHandles="1" noChangeArrowheads="1" noChangeShapeType="1" noTextEdit="1"/>
              </p:cNvSpPr>
              <p:nvPr/>
            </p:nvSpPr>
            <p:spPr>
              <a:xfrm>
                <a:off x="5066484" y="4748467"/>
                <a:ext cx="523364" cy="369397"/>
              </a:xfrm>
              <a:prstGeom prst="rect">
                <a:avLst/>
              </a:prstGeom>
              <a:blipFill>
                <a:blip r:embed="rId32"/>
                <a:stretch>
                  <a:fillRect/>
                </a:stretch>
              </a:blipFill>
            </p:spPr>
            <p:txBody>
              <a:bodyPr/>
              <a:lstStyle/>
              <a:p>
                <a:r>
                  <a:rPr lang="ja-JP" altLang="en-US">
                    <a:noFill/>
                  </a:rPr>
                  <a:t> </a:t>
                </a:r>
              </a:p>
            </p:txBody>
          </p:sp>
        </mc:Fallback>
      </mc:AlternateContent>
      <p:cxnSp>
        <p:nvCxnSpPr>
          <p:cNvPr id="62" name="直線コネクタ 61">
            <a:extLst>
              <a:ext uri="{FF2B5EF4-FFF2-40B4-BE49-F238E27FC236}">
                <a16:creationId xmlns:a16="http://schemas.microsoft.com/office/drawing/2014/main" id="{FBA1327E-3E53-4DD7-9A25-ADC4093B5F1D}"/>
              </a:ext>
            </a:extLst>
          </p:cNvPr>
          <p:cNvCxnSpPr>
            <a:cxnSpLocks/>
          </p:cNvCxnSpPr>
          <p:nvPr/>
        </p:nvCxnSpPr>
        <p:spPr>
          <a:xfrm>
            <a:off x="6512981"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E30B723-6C8C-4E99-B0A7-52F4B0CEB189}"/>
              </a:ext>
            </a:extLst>
          </p:cNvPr>
          <p:cNvCxnSpPr>
            <a:cxnSpLocks/>
          </p:cNvCxnSpPr>
          <p:nvPr/>
        </p:nvCxnSpPr>
        <p:spPr>
          <a:xfrm>
            <a:off x="7290334"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7792EB8-975C-4427-99BA-EA1140DB0D08}"/>
              </a:ext>
            </a:extLst>
          </p:cNvPr>
          <p:cNvCxnSpPr>
            <a:cxnSpLocks/>
          </p:cNvCxnSpPr>
          <p:nvPr/>
        </p:nvCxnSpPr>
        <p:spPr>
          <a:xfrm>
            <a:off x="8087426"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B2C9A9CC-AA16-47E9-A8F8-1C9FC949A67A}"/>
                  </a:ext>
                </a:extLst>
              </p:cNvPr>
              <p:cNvSpPr txBox="1"/>
              <p:nvPr/>
            </p:nvSpPr>
            <p:spPr>
              <a:xfrm>
                <a:off x="6251299"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B2C9A9CC-AA16-47E9-A8F8-1C9FC949A67A}"/>
                  </a:ext>
                </a:extLst>
              </p:cNvPr>
              <p:cNvSpPr txBox="1">
                <a:spLocks noRot="1" noChangeAspect="1" noMove="1" noResize="1" noEditPoints="1" noAdjustHandles="1" noChangeArrowheads="1" noChangeShapeType="1" noTextEdit="1"/>
              </p:cNvSpPr>
              <p:nvPr/>
            </p:nvSpPr>
            <p:spPr>
              <a:xfrm>
                <a:off x="6251299" y="3537198"/>
                <a:ext cx="523364" cy="3693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E0A8C92-0803-4C83-95EA-B412B43D0730}"/>
                  </a:ext>
                </a:extLst>
              </p:cNvPr>
              <p:cNvSpPr txBox="1"/>
              <p:nvPr/>
            </p:nvSpPr>
            <p:spPr>
              <a:xfrm>
                <a:off x="7025735"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8E0A8C92-0803-4C83-95EA-B412B43D0730}"/>
                  </a:ext>
                </a:extLst>
              </p:cNvPr>
              <p:cNvSpPr txBox="1">
                <a:spLocks noRot="1" noChangeAspect="1" noMove="1" noResize="1" noEditPoints="1" noAdjustHandles="1" noChangeArrowheads="1" noChangeShapeType="1" noTextEdit="1"/>
              </p:cNvSpPr>
              <p:nvPr/>
            </p:nvSpPr>
            <p:spPr>
              <a:xfrm>
                <a:off x="7025735" y="3537198"/>
                <a:ext cx="523364" cy="369332"/>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AD67285-60B1-42C5-87E6-2BE7A8BD8E0F}"/>
                  </a:ext>
                </a:extLst>
              </p:cNvPr>
              <p:cNvSpPr txBox="1"/>
              <p:nvPr/>
            </p:nvSpPr>
            <p:spPr>
              <a:xfrm>
                <a:off x="783231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AD67285-60B1-42C5-87E6-2BE7A8BD8E0F}"/>
                  </a:ext>
                </a:extLst>
              </p:cNvPr>
              <p:cNvSpPr txBox="1">
                <a:spLocks noRot="1" noChangeAspect="1" noMove="1" noResize="1" noEditPoints="1" noAdjustHandles="1" noChangeArrowheads="1" noChangeShapeType="1" noTextEdit="1"/>
              </p:cNvSpPr>
              <p:nvPr/>
            </p:nvSpPr>
            <p:spPr>
              <a:xfrm>
                <a:off x="7832318" y="3537198"/>
                <a:ext cx="523364" cy="369332"/>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1425F94A-450C-4209-9F12-636BD55E9C92}"/>
                  </a:ext>
                </a:extLst>
              </p:cNvPr>
              <p:cNvSpPr txBox="1"/>
              <p:nvPr/>
            </p:nvSpPr>
            <p:spPr>
              <a:xfrm>
                <a:off x="6251299"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1425F94A-450C-4209-9F12-636BD55E9C92}"/>
                  </a:ext>
                </a:extLst>
              </p:cNvPr>
              <p:cNvSpPr txBox="1">
                <a:spLocks noRot="1" noChangeAspect="1" noMove="1" noResize="1" noEditPoints="1" noAdjustHandles="1" noChangeArrowheads="1" noChangeShapeType="1" noTextEdit="1"/>
              </p:cNvSpPr>
              <p:nvPr/>
            </p:nvSpPr>
            <p:spPr>
              <a:xfrm>
                <a:off x="6251299" y="4748467"/>
                <a:ext cx="523364" cy="369397"/>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435D7621-AA7C-4CF5-B982-E393B1F1AB4C}"/>
                  </a:ext>
                </a:extLst>
              </p:cNvPr>
              <p:cNvSpPr txBox="1"/>
              <p:nvPr/>
            </p:nvSpPr>
            <p:spPr>
              <a:xfrm>
                <a:off x="7025735" y="4748467"/>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435D7621-AA7C-4CF5-B982-E393B1F1AB4C}"/>
                  </a:ext>
                </a:extLst>
              </p:cNvPr>
              <p:cNvSpPr txBox="1">
                <a:spLocks noRot="1" noChangeAspect="1" noMove="1" noResize="1" noEditPoints="1" noAdjustHandles="1" noChangeArrowheads="1" noChangeShapeType="1" noTextEdit="1"/>
              </p:cNvSpPr>
              <p:nvPr/>
            </p:nvSpPr>
            <p:spPr>
              <a:xfrm>
                <a:off x="7025735" y="4748467"/>
                <a:ext cx="523364" cy="369332"/>
              </a:xfrm>
              <a:prstGeom prst="rect">
                <a:avLst/>
              </a:prstGeom>
              <a:blipFill>
                <a:blip r:embed="rId3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249FB89-CA16-4DB6-80AF-CED379D47615}"/>
                  </a:ext>
                </a:extLst>
              </p:cNvPr>
              <p:cNvSpPr txBox="1"/>
              <p:nvPr/>
            </p:nvSpPr>
            <p:spPr>
              <a:xfrm>
                <a:off x="783231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F249FB89-CA16-4DB6-80AF-CED379D47615}"/>
                  </a:ext>
                </a:extLst>
              </p:cNvPr>
              <p:cNvSpPr txBox="1">
                <a:spLocks noRot="1" noChangeAspect="1" noMove="1" noResize="1" noEditPoints="1" noAdjustHandles="1" noChangeArrowheads="1" noChangeShapeType="1" noTextEdit="1"/>
              </p:cNvSpPr>
              <p:nvPr/>
            </p:nvSpPr>
            <p:spPr>
              <a:xfrm>
                <a:off x="7832318" y="4748467"/>
                <a:ext cx="523364" cy="369397"/>
              </a:xfrm>
              <a:prstGeom prst="rect">
                <a:avLst/>
              </a:prstGeom>
              <a:blipFill>
                <a:blip r:embed="rId38"/>
                <a:stretch>
                  <a:fillRect/>
                </a:stretch>
              </a:blipFill>
            </p:spPr>
            <p:txBody>
              <a:bodyPr/>
              <a:lstStyle/>
              <a:p>
                <a:r>
                  <a:rPr lang="ja-JP" altLang="en-US">
                    <a:noFill/>
                  </a:rPr>
                  <a:t> </a:t>
                </a:r>
              </a:p>
            </p:txBody>
          </p:sp>
        </mc:Fallback>
      </mc:AlternateContent>
      <p:cxnSp>
        <p:nvCxnSpPr>
          <p:cNvPr id="71" name="直線コネクタ 70">
            <a:extLst>
              <a:ext uri="{FF2B5EF4-FFF2-40B4-BE49-F238E27FC236}">
                <a16:creationId xmlns:a16="http://schemas.microsoft.com/office/drawing/2014/main" id="{79BC3DC1-F341-43EF-BCD7-2E8BF3BC443E}"/>
              </a:ext>
            </a:extLst>
          </p:cNvPr>
          <p:cNvCxnSpPr>
            <a:cxnSpLocks/>
          </p:cNvCxnSpPr>
          <p:nvPr/>
        </p:nvCxnSpPr>
        <p:spPr>
          <a:xfrm flipH="1">
            <a:off x="3783157" y="210459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3E883E52-F8CB-4C64-B867-C7DF84A5FF4B}"/>
              </a:ext>
            </a:extLst>
          </p:cNvPr>
          <p:cNvCxnSpPr>
            <a:cxnSpLocks/>
          </p:cNvCxnSpPr>
          <p:nvPr/>
        </p:nvCxnSpPr>
        <p:spPr>
          <a:xfrm flipH="1">
            <a:off x="7290334" y="210459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011BEA7-D0C8-457A-A88E-962210E6BDBD}"/>
              </a:ext>
            </a:extLst>
          </p:cNvPr>
          <p:cNvCxnSpPr>
            <a:cxnSpLocks/>
          </p:cNvCxnSpPr>
          <p:nvPr/>
        </p:nvCxnSpPr>
        <p:spPr>
          <a:xfrm flipH="1">
            <a:off x="1117322" y="4112106"/>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0E28A21-1DBA-428D-88B8-EA4CC3704237}"/>
              </a:ext>
            </a:extLst>
          </p:cNvPr>
          <p:cNvCxnSpPr>
            <a:cxnSpLocks/>
          </p:cNvCxnSpPr>
          <p:nvPr/>
        </p:nvCxnSpPr>
        <p:spPr>
          <a:xfrm flipH="1">
            <a:off x="1886537" y="442238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5A86A3C-6D82-4556-A2ED-1A63A64811AD}"/>
              </a:ext>
            </a:extLst>
          </p:cNvPr>
          <p:cNvCxnSpPr>
            <a:cxnSpLocks/>
          </p:cNvCxnSpPr>
          <p:nvPr/>
        </p:nvCxnSpPr>
        <p:spPr>
          <a:xfrm flipH="1">
            <a:off x="4552372" y="412805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787FBEA-9007-4949-83C0-D67373BB2051}"/>
              </a:ext>
            </a:extLst>
          </p:cNvPr>
          <p:cNvCxnSpPr>
            <a:cxnSpLocks/>
          </p:cNvCxnSpPr>
          <p:nvPr/>
        </p:nvCxnSpPr>
        <p:spPr>
          <a:xfrm flipH="1">
            <a:off x="3783157" y="442238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E2BF12F-E3DE-4350-AD0F-69F19515A168}"/>
              </a:ext>
            </a:extLst>
          </p:cNvPr>
          <p:cNvCxnSpPr>
            <a:cxnSpLocks/>
          </p:cNvCxnSpPr>
          <p:nvPr/>
        </p:nvCxnSpPr>
        <p:spPr>
          <a:xfrm flipH="1">
            <a:off x="7298477" y="399100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EF590FB-3106-43E5-835C-5C86E96524D4}"/>
              </a:ext>
            </a:extLst>
          </p:cNvPr>
          <p:cNvCxnSpPr>
            <a:cxnSpLocks/>
          </p:cNvCxnSpPr>
          <p:nvPr/>
        </p:nvCxnSpPr>
        <p:spPr>
          <a:xfrm flipH="1">
            <a:off x="6529262" y="428533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E0624F9-F9D2-4803-A730-EA1E3D52E91E}"/>
              </a:ext>
            </a:extLst>
          </p:cNvPr>
          <p:cNvCxnSpPr>
            <a:cxnSpLocks/>
          </p:cNvCxnSpPr>
          <p:nvPr/>
        </p:nvCxnSpPr>
        <p:spPr>
          <a:xfrm flipH="1">
            <a:off x="7290334" y="4595620"/>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1D59BE8-2972-4CC5-82E5-07F6CF8B01AF}"/>
                  </a:ext>
                </a:extLst>
              </p:cNvPr>
              <p:cNvSpPr txBox="1"/>
              <p:nvPr/>
            </p:nvSpPr>
            <p:spPr>
              <a:xfrm>
                <a:off x="1375974" y="294915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80" name="テキスト ボックス 79">
                <a:extLst>
                  <a:ext uri="{FF2B5EF4-FFF2-40B4-BE49-F238E27FC236}">
                    <a16:creationId xmlns:a16="http://schemas.microsoft.com/office/drawing/2014/main" id="{61D59BE8-2972-4CC5-82E5-07F6CF8B01AF}"/>
                  </a:ext>
                </a:extLst>
              </p:cNvPr>
              <p:cNvSpPr txBox="1">
                <a:spLocks noRot="1" noChangeAspect="1" noMove="1" noResize="1" noEditPoints="1" noAdjustHandles="1" noChangeArrowheads="1" noChangeShapeType="1" noTextEdit="1"/>
              </p:cNvSpPr>
              <p:nvPr/>
            </p:nvSpPr>
            <p:spPr>
              <a:xfrm>
                <a:off x="1375974" y="2949159"/>
                <a:ext cx="974708" cy="369332"/>
              </a:xfrm>
              <a:prstGeom prst="rect">
                <a:avLst/>
              </a:prstGeom>
              <a:blipFill>
                <a:blip r:embed="rId3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4028564" y="29167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4028564" y="2916717"/>
                <a:ext cx="974708" cy="369332"/>
              </a:xfrm>
              <a:prstGeom prst="rect">
                <a:avLst/>
              </a:prstGeom>
              <a:blipFill>
                <a:blip r:embed="rId4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76C456A-5936-49A4-9A4D-445A02B10B26}"/>
                  </a:ext>
                </a:extLst>
              </p:cNvPr>
              <p:cNvSpPr txBox="1"/>
              <p:nvPr/>
            </p:nvSpPr>
            <p:spPr>
              <a:xfrm>
                <a:off x="6774663" y="292512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[1,3,2]</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876C456A-5936-49A4-9A4D-445A02B10B26}"/>
                  </a:ext>
                </a:extLst>
              </p:cNvPr>
              <p:cNvSpPr txBox="1">
                <a:spLocks noRot="1" noChangeAspect="1" noMove="1" noResize="1" noEditPoints="1" noAdjustHandles="1" noChangeArrowheads="1" noChangeShapeType="1" noTextEdit="1"/>
              </p:cNvSpPr>
              <p:nvPr/>
            </p:nvSpPr>
            <p:spPr>
              <a:xfrm>
                <a:off x="6774663" y="2925127"/>
                <a:ext cx="974708" cy="369332"/>
              </a:xfrm>
              <a:prstGeom prst="rect">
                <a:avLst/>
              </a:prstGeom>
              <a:blipFill>
                <a:blip r:embed="rId41"/>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50DEFD55-20DB-4BF5-98EA-ECDEE6A03605}"/>
                  </a:ext>
                </a:extLst>
              </p:cNvPr>
              <p:cNvSpPr txBox="1"/>
              <p:nvPr/>
            </p:nvSpPr>
            <p:spPr>
              <a:xfrm>
                <a:off x="1370866" y="503133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m:oMathPara>
                </a14:m>
                <a:endParaRPr kumimoji="1" lang="ja-JP" altLang="en-US" dirty="0"/>
              </a:p>
            </p:txBody>
          </p:sp>
        </mc:Choice>
        <mc:Fallback xmlns="">
          <p:sp>
            <p:nvSpPr>
              <p:cNvPr id="83" name="テキスト ボックス 82">
                <a:extLst>
                  <a:ext uri="{FF2B5EF4-FFF2-40B4-BE49-F238E27FC236}">
                    <a16:creationId xmlns:a16="http://schemas.microsoft.com/office/drawing/2014/main" id="{50DEFD55-20DB-4BF5-98EA-ECDEE6A03605}"/>
                  </a:ext>
                </a:extLst>
              </p:cNvPr>
              <p:cNvSpPr txBox="1">
                <a:spLocks noRot="1" noChangeAspect="1" noMove="1" noResize="1" noEditPoints="1" noAdjustHandles="1" noChangeArrowheads="1" noChangeShapeType="1" noTextEdit="1"/>
              </p:cNvSpPr>
              <p:nvPr/>
            </p:nvSpPr>
            <p:spPr>
              <a:xfrm>
                <a:off x="1370866" y="5031337"/>
                <a:ext cx="974708" cy="369332"/>
              </a:xfrm>
              <a:prstGeom prst="rect">
                <a:avLst/>
              </a:prstGeom>
              <a:blipFill>
                <a:blip r:embed="rId4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EFD74749-105D-4F58-BC5A-F92D7B9C15FA}"/>
                  </a:ext>
                </a:extLst>
              </p:cNvPr>
              <p:cNvSpPr txBox="1"/>
              <p:nvPr/>
            </p:nvSpPr>
            <p:spPr>
              <a:xfrm>
                <a:off x="4028564" y="501382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EFD74749-105D-4F58-BC5A-F92D7B9C15FA}"/>
                  </a:ext>
                </a:extLst>
              </p:cNvPr>
              <p:cNvSpPr txBox="1">
                <a:spLocks noRot="1" noChangeAspect="1" noMove="1" noResize="1" noEditPoints="1" noAdjustHandles="1" noChangeArrowheads="1" noChangeShapeType="1" noTextEdit="1"/>
              </p:cNvSpPr>
              <p:nvPr/>
            </p:nvSpPr>
            <p:spPr>
              <a:xfrm>
                <a:off x="4028564" y="5013821"/>
                <a:ext cx="974708" cy="369332"/>
              </a:xfrm>
              <a:prstGeom prst="rect">
                <a:avLst/>
              </a:prstGeom>
              <a:blipFill>
                <a:blip r:embed="rId43"/>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F2417AA-5B86-4B19-AE56-96BCFB08454F}"/>
                  </a:ext>
                </a:extLst>
              </p:cNvPr>
              <p:cNvSpPr txBox="1"/>
              <p:nvPr/>
            </p:nvSpPr>
            <p:spPr>
              <a:xfrm>
                <a:off x="6774663" y="502692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oMath>
                  </m:oMathPara>
                </a14:m>
                <a:endParaRPr kumimoji="1" lang="ja-JP" altLang="en-US" dirty="0"/>
              </a:p>
            </p:txBody>
          </p:sp>
        </mc:Choice>
        <mc:Fallback xmlns="">
          <p:sp>
            <p:nvSpPr>
              <p:cNvPr id="85" name="テキスト ボックス 84">
                <a:extLst>
                  <a:ext uri="{FF2B5EF4-FFF2-40B4-BE49-F238E27FC236}">
                    <a16:creationId xmlns:a16="http://schemas.microsoft.com/office/drawing/2014/main" id="{BF2417AA-5B86-4B19-AE56-96BCFB08454F}"/>
                  </a:ext>
                </a:extLst>
              </p:cNvPr>
              <p:cNvSpPr txBox="1">
                <a:spLocks noRot="1" noChangeAspect="1" noMove="1" noResize="1" noEditPoints="1" noAdjustHandles="1" noChangeArrowheads="1" noChangeShapeType="1" noTextEdit="1"/>
              </p:cNvSpPr>
              <p:nvPr/>
            </p:nvSpPr>
            <p:spPr>
              <a:xfrm>
                <a:off x="6774663" y="5026929"/>
                <a:ext cx="974708" cy="369332"/>
              </a:xfrm>
              <a:prstGeom prst="rect">
                <a:avLst/>
              </a:prstGeom>
              <a:blipFill>
                <a:blip r:embed="rId44"/>
                <a:stretch>
                  <a:fillRect b="-18333"/>
                </a:stretch>
              </a:blipFill>
            </p:spPr>
            <p:txBody>
              <a:bodyPr/>
              <a:lstStyle/>
              <a:p>
                <a:r>
                  <a:rPr lang="ja-JP" altLang="en-US">
                    <a:noFill/>
                  </a:rPr>
                  <a:t> </a:t>
                </a:r>
              </a:p>
            </p:txBody>
          </p:sp>
        </mc:Fallback>
      </mc:AlternateContent>
      <p:sp>
        <p:nvSpPr>
          <p:cNvPr id="87" name="コンテンツ プレースホルダー 1">
            <a:extLst>
              <a:ext uri="{FF2B5EF4-FFF2-40B4-BE49-F238E27FC236}">
                <a16:creationId xmlns:a16="http://schemas.microsoft.com/office/drawing/2014/main" id="{1809A9A8-290A-4689-B531-47AB8A7F926B}"/>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24945484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223641" y="247044"/>
                <a:ext cx="8463160" cy="483454"/>
              </a:xfrm>
            </p:spPr>
            <p:txBody>
              <a:bodyPr/>
              <a:lstStyle/>
              <a:p>
                <a:r>
                  <a:rPr lang="ja-JP" altLang="en-US" dirty="0"/>
                  <a:t>位数</a:t>
                </a:r>
                <a14:m>
                  <m:oMath xmlns:m="http://schemas.openxmlformats.org/officeDocument/2006/math">
                    <m:r>
                      <a:rPr lang="en-US" altLang="ja-JP" b="1" i="1" smtClean="0">
                        <a:latin typeface="Cambria Math" panose="02040503050406030204" pitchFamily="18" charset="0"/>
                        <a:ea typeface="Cambria Math" panose="02040503050406030204" pitchFamily="18" charset="0"/>
                      </a:rPr>
                      <m:t>𝒏</m:t>
                    </m:r>
                  </m:oMath>
                </a14:m>
                <a:r>
                  <a:rPr lang="ja-JP" altLang="en-US" dirty="0"/>
                  <a:t>の</a:t>
                </a:r>
                <a:r>
                  <a:rPr kumimoji="1" lang="ja-JP" altLang="en-US" dirty="0"/>
                  <a:t>巡回群</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223641" y="247044"/>
                <a:ext cx="8463160" cy="483454"/>
              </a:xfrm>
              <a:blipFill>
                <a:blip r:embed="rId3"/>
                <a:stretch>
                  <a:fillRect l="-1153" t="-8861" b="-2531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67</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d>
                      <m:dPr>
                        <m:begChr m:val="{"/>
                        <m:endChr m:val="}"/>
                        <m:ctrlPr>
                          <a:rPr lang="en-US" altLang="ja-JP"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1</m:t>
                            </m:r>
                          </m:sup>
                        </m:sSup>
                        <m:r>
                          <a:rPr lang="en-US" altLang="ja-JP">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𝑛</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𝑛</m:t>
                        </m:r>
                      </m:sup>
                    </m:sSup>
                  </m:oMath>
                </a14:m>
                <a:r>
                  <a:rPr lang="ja-JP" altLang="en-US" b="0" i="1" dirty="0">
                    <a:latin typeface="Cambria Math" panose="02040503050406030204" pitchFamily="18" charset="0"/>
                  </a:rPr>
                  <a:t>は単位元</a:t>
                </a:r>
                <a:endParaRPr lang="en-US" altLang="ja-JP" i="1" dirty="0">
                  <a:latin typeface="Cambria Math" panose="02040503050406030204" pitchFamily="18" charset="0"/>
                  <a:ea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523220"/>
              </a:xfrm>
              <a:prstGeom prst="rect">
                <a:avLst/>
              </a:prstGeom>
              <a:blipFill>
                <a:blip r:embed="rId4"/>
                <a:stretch>
                  <a:fillRect t="-13953" b="-30233"/>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45D3B28F-1A1F-4BDA-A34A-7950C2D55B7A}"/>
              </a:ext>
            </a:extLst>
          </p:cNvPr>
          <p:cNvSpPr/>
          <p:nvPr/>
        </p:nvSpPr>
        <p:spPr>
          <a:xfrm>
            <a:off x="3394999" y="1692923"/>
            <a:ext cx="2133600" cy="2151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F43CA0A-0F67-44E1-AD17-416E4A801C35}"/>
              </a:ext>
            </a:extLst>
          </p:cNvPr>
          <p:cNvSpPr/>
          <p:nvPr/>
        </p:nvSpPr>
        <p:spPr>
          <a:xfrm>
            <a:off x="4420695" y="27191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58EED73-014F-470E-B597-048E2CE4A193}"/>
              </a:ext>
            </a:extLst>
          </p:cNvPr>
          <p:cNvSpPr/>
          <p:nvPr/>
        </p:nvSpPr>
        <p:spPr>
          <a:xfrm>
            <a:off x="3704744" y="1911107"/>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431B198-15C0-468B-A6D7-7803AC070967}"/>
              </a:ext>
            </a:extLst>
          </p:cNvPr>
          <p:cNvSpPr/>
          <p:nvPr/>
        </p:nvSpPr>
        <p:spPr>
          <a:xfrm>
            <a:off x="3747504" y="3560540"/>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7BFB87C-CCC5-4F90-AC62-FC194F85A4FC}"/>
              </a:ext>
            </a:extLst>
          </p:cNvPr>
          <p:cNvSpPr/>
          <p:nvPr/>
        </p:nvSpPr>
        <p:spPr>
          <a:xfrm>
            <a:off x="5485839" y="27191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カーブ 12">
            <a:extLst>
              <a:ext uri="{FF2B5EF4-FFF2-40B4-BE49-F238E27FC236}">
                <a16:creationId xmlns:a16="http://schemas.microsoft.com/office/drawing/2014/main" id="{A3B19AEB-F7B6-4271-AD61-928B6F343387}"/>
              </a:ext>
            </a:extLst>
          </p:cNvPr>
          <p:cNvSpPr/>
          <p:nvPr/>
        </p:nvSpPr>
        <p:spPr>
          <a:xfrm>
            <a:off x="3072680" y="2133677"/>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右カーブ 15">
            <a:extLst>
              <a:ext uri="{FF2B5EF4-FFF2-40B4-BE49-F238E27FC236}">
                <a16:creationId xmlns:a16="http://schemas.microsoft.com/office/drawing/2014/main" id="{F6C7494F-ADCD-439A-A436-2FD470275CEB}"/>
              </a:ext>
            </a:extLst>
          </p:cNvPr>
          <p:cNvSpPr/>
          <p:nvPr/>
        </p:nvSpPr>
        <p:spPr>
          <a:xfrm rot="14060885">
            <a:off x="5017577" y="3114958"/>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カーブ 16">
            <a:extLst>
              <a:ext uri="{FF2B5EF4-FFF2-40B4-BE49-F238E27FC236}">
                <a16:creationId xmlns:a16="http://schemas.microsoft.com/office/drawing/2014/main" id="{4C8262E8-DB77-4815-A9F9-9E71576C165B}"/>
              </a:ext>
            </a:extLst>
          </p:cNvPr>
          <p:cNvSpPr/>
          <p:nvPr/>
        </p:nvSpPr>
        <p:spPr>
          <a:xfrm rot="7581057">
            <a:off x="5189714" y="1064532"/>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D1D8ABCD-F341-4FB5-B557-CA151B98DCFF}"/>
              </a:ext>
            </a:extLst>
          </p:cNvPr>
          <p:cNvCxnSpPr>
            <a:stCxn id="9" idx="5"/>
            <a:endCxn id="5" idx="1"/>
          </p:cNvCxnSpPr>
          <p:nvPr/>
        </p:nvCxnSpPr>
        <p:spPr>
          <a:xfrm>
            <a:off x="3777740" y="2000948"/>
            <a:ext cx="655479" cy="7336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AD78D4-3F82-4DD6-AA02-FB2BD85E2DA4}"/>
              </a:ext>
            </a:extLst>
          </p:cNvPr>
          <p:cNvCxnSpPr>
            <a:cxnSpLocks/>
            <a:stCxn id="10" idx="7"/>
            <a:endCxn id="5" idx="3"/>
          </p:cNvCxnSpPr>
          <p:nvPr/>
        </p:nvCxnSpPr>
        <p:spPr>
          <a:xfrm flipV="1">
            <a:off x="3820500" y="2808997"/>
            <a:ext cx="612719" cy="7669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32040A5-AB04-4278-9694-33F0FC31010E}"/>
              </a:ext>
            </a:extLst>
          </p:cNvPr>
          <p:cNvCxnSpPr>
            <a:cxnSpLocks/>
            <a:stCxn id="5" idx="6"/>
            <a:endCxn id="11" idx="2"/>
          </p:cNvCxnSpPr>
          <p:nvPr/>
        </p:nvCxnSpPr>
        <p:spPr>
          <a:xfrm>
            <a:off x="4506215" y="2771784"/>
            <a:ext cx="9796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97F163-5067-4535-8189-1973BA6FECD8}"/>
                  </a:ext>
                </a:extLst>
              </p:cNvPr>
              <p:cNvSpPr txBox="1"/>
              <p:nvPr/>
            </p:nvSpPr>
            <p:spPr>
              <a:xfrm>
                <a:off x="2600408" y="1487152"/>
                <a:ext cx="12409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i="1">
                              <a:latin typeface="Cambria Math" panose="02040503050406030204" pitchFamily="18" charset="0"/>
                              <a:ea typeface="Cambria Math" panose="02040503050406030204" pitchFamily="18" charset="0"/>
                            </a:rPr>
                            <m:t>1</m:t>
                          </m:r>
                        </m:sup>
                      </m:sSup>
                    </m:oMath>
                  </m:oMathPara>
                </a14:m>
                <a:endParaRPr kumimoji="1" lang="ja-JP" altLang="en-US" sz="2400" dirty="0"/>
              </a:p>
            </p:txBody>
          </p:sp>
        </mc:Choice>
        <mc:Fallback xmlns="">
          <p:sp>
            <p:nvSpPr>
              <p:cNvPr id="26" name="テキスト ボックス 25">
                <a:extLst>
                  <a:ext uri="{FF2B5EF4-FFF2-40B4-BE49-F238E27FC236}">
                    <a16:creationId xmlns:a16="http://schemas.microsoft.com/office/drawing/2014/main" id="{A597F163-5067-4535-8189-1973BA6FECD8}"/>
                  </a:ext>
                </a:extLst>
              </p:cNvPr>
              <p:cNvSpPr txBox="1">
                <a:spLocks noRot="1" noChangeAspect="1" noMove="1" noResize="1" noEditPoints="1" noAdjustHandles="1" noChangeArrowheads="1" noChangeShapeType="1" noTextEdit="1"/>
              </p:cNvSpPr>
              <p:nvPr/>
            </p:nvSpPr>
            <p:spPr>
              <a:xfrm>
                <a:off x="2600408" y="1487152"/>
                <a:ext cx="1240923"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5550030-1998-4B7F-BC80-3F3393DA370C}"/>
                  </a:ext>
                </a:extLst>
              </p:cNvPr>
              <p:cNvSpPr txBox="1"/>
              <p:nvPr/>
            </p:nvSpPr>
            <p:spPr>
              <a:xfrm>
                <a:off x="2745865" y="3733826"/>
                <a:ext cx="12409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2</m:t>
                          </m:r>
                        </m:sup>
                      </m:sSup>
                    </m:oMath>
                  </m:oMathPara>
                </a14:m>
                <a:endParaRPr kumimoji="1" lang="ja-JP" altLang="en-US" sz="2400" dirty="0"/>
              </a:p>
            </p:txBody>
          </p:sp>
        </mc:Choice>
        <mc:Fallback xmlns="">
          <p:sp>
            <p:nvSpPr>
              <p:cNvPr id="27" name="テキスト ボックス 26">
                <a:extLst>
                  <a:ext uri="{FF2B5EF4-FFF2-40B4-BE49-F238E27FC236}">
                    <a16:creationId xmlns:a16="http://schemas.microsoft.com/office/drawing/2014/main" id="{55550030-1998-4B7F-BC80-3F3393DA370C}"/>
                  </a:ext>
                </a:extLst>
              </p:cNvPr>
              <p:cNvSpPr txBox="1">
                <a:spLocks noRot="1" noChangeAspect="1" noMove="1" noResize="1" noEditPoints="1" noAdjustHandles="1" noChangeArrowheads="1" noChangeShapeType="1" noTextEdit="1"/>
              </p:cNvSpPr>
              <p:nvPr/>
            </p:nvSpPr>
            <p:spPr>
              <a:xfrm>
                <a:off x="2745865" y="3733826"/>
                <a:ext cx="1240923" cy="369332"/>
              </a:xfrm>
              <a:prstGeom prst="rect">
                <a:avLst/>
              </a:prstGeom>
              <a:blipFill>
                <a:blip r:embed="rId6"/>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09613F0-EC19-4027-BF77-3A9249A81F7A}"/>
                  </a:ext>
                </a:extLst>
              </p:cNvPr>
              <p:cNvSpPr txBox="1"/>
              <p:nvPr/>
            </p:nvSpPr>
            <p:spPr>
              <a:xfrm>
                <a:off x="5689793" y="2492519"/>
                <a:ext cx="2687210" cy="369332"/>
              </a:xfrm>
              <a:prstGeom prst="rect">
                <a:avLst/>
              </a:prstGeom>
              <a:noFill/>
            </p:spPr>
            <p:txBody>
              <a:bodyPr wrap="square" lIns="0" tIns="0" rIns="0" bIns="0" rtlCol="0">
                <a:spAutoFit/>
              </a:bodyPr>
              <a:lstStyle/>
              <a:p>
                <a14:m>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𝑛</m:t>
                        </m:r>
                      </m:sup>
                    </m:sSup>
                    <m:r>
                      <a:rPr lang="en-US" altLang="ja-JP" sz="2400" b="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0</m:t>
                        </m:r>
                      </m:sup>
                    </m:sSup>
                  </m:oMath>
                </a14:m>
                <a:r>
                  <a:rPr kumimoji="1" lang="ja-JP" altLang="en-US" sz="2400" dirty="0"/>
                  <a:t>（単位元）</a:t>
                </a:r>
              </a:p>
            </p:txBody>
          </p:sp>
        </mc:Choice>
        <mc:Fallback xmlns="">
          <p:sp>
            <p:nvSpPr>
              <p:cNvPr id="28" name="テキスト ボックス 27">
                <a:extLst>
                  <a:ext uri="{FF2B5EF4-FFF2-40B4-BE49-F238E27FC236}">
                    <a16:creationId xmlns:a16="http://schemas.microsoft.com/office/drawing/2014/main" id="{009613F0-EC19-4027-BF77-3A9249A81F7A}"/>
                  </a:ext>
                </a:extLst>
              </p:cNvPr>
              <p:cNvSpPr txBox="1">
                <a:spLocks noRot="1" noChangeAspect="1" noMove="1" noResize="1" noEditPoints="1" noAdjustHandles="1" noChangeArrowheads="1" noChangeShapeType="1" noTextEdit="1"/>
              </p:cNvSpPr>
              <p:nvPr/>
            </p:nvSpPr>
            <p:spPr>
              <a:xfrm>
                <a:off x="5689793" y="2492519"/>
                <a:ext cx="2687210" cy="369332"/>
              </a:xfrm>
              <a:prstGeom prst="rect">
                <a:avLst/>
              </a:prstGeom>
              <a:blipFill>
                <a:blip r:embed="rId7"/>
                <a:stretch>
                  <a:fillRect l="-2721" t="-28333" r="-2948" b="-48333"/>
                </a:stretch>
              </a:blipFill>
            </p:spPr>
            <p:txBody>
              <a:bodyPr/>
              <a:lstStyle/>
              <a:p>
                <a:r>
                  <a:rPr lang="ja-JP" altLang="en-US">
                    <a:noFill/>
                  </a:rPr>
                  <a:t> </a:t>
                </a:r>
              </a:p>
            </p:txBody>
          </p:sp>
        </mc:Fallback>
      </mc:AlternateContent>
      <p:sp>
        <p:nvSpPr>
          <p:cNvPr id="24" name="コンテンツ プレースホルダー 1">
            <a:extLst>
              <a:ext uri="{FF2B5EF4-FFF2-40B4-BE49-F238E27FC236}">
                <a16:creationId xmlns:a16="http://schemas.microsoft.com/office/drawing/2014/main" id="{4B9C53EE-DA72-4424-B2C0-805D3CCCC4B8}"/>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1921706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9390" y="247044"/>
            <a:ext cx="8463160" cy="483454"/>
          </a:xfrm>
        </p:spPr>
        <p:txBody>
          <a:bodyPr/>
          <a:lstStyle/>
          <a:p>
            <a:r>
              <a:rPr lang="en-US" altLang="ja-JP" dirty="0"/>
              <a:t>Abelian</a:t>
            </a:r>
            <a:r>
              <a:rPr lang="ja-JP" altLang="en-US" dirty="0"/>
              <a:t>群（可換群）</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68</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142391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交換法則が成り立つ群を</a:t>
                </a:r>
                <a:r>
                  <a:rPr lang="en-US" altLang="ja-JP" dirty="0"/>
                  <a:t>Abelian</a:t>
                </a:r>
                <a:r>
                  <a:rPr lang="ja-JP" altLang="en-US" dirty="0"/>
                  <a:t>群と呼ぶ。</a:t>
                </a:r>
                <a:endParaRPr lang="en-US" altLang="ja-JP" dirty="0"/>
              </a:p>
              <a:p>
                <a:pPr lvl="1"/>
                <a:r>
                  <a:rPr lang="ja-JP" altLang="en-US" dirty="0"/>
                  <a:t>巡回群は全て</a:t>
                </a:r>
                <a:r>
                  <a:rPr lang="en-US" altLang="ja-JP" dirty="0"/>
                  <a:t>Abelian</a:t>
                </a:r>
                <a:r>
                  <a:rPr lang="ja-JP" altLang="en-US" dirty="0"/>
                  <a:t>群である</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𝑗</m:t>
                        </m:r>
                      </m:sup>
                    </m:sSup>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𝑘</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𝑘</m:t>
                        </m:r>
                      </m:sup>
                    </m:sSup>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𝑗</m:t>
                        </m:r>
                      </m:sup>
                    </m:sSup>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oMath>
                </a14:m>
                <a:endParaRPr lang="en-US" altLang="ja-JP" i="1" dirty="0">
                  <a:latin typeface="Cambria Math" panose="02040503050406030204" pitchFamily="18" charset="0"/>
                  <a:ea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1423916"/>
              </a:xfrm>
              <a:prstGeom prst="rect">
                <a:avLst/>
              </a:prstGeom>
              <a:blipFill>
                <a:blip r:embed="rId3"/>
                <a:stretch>
                  <a:fillRect l="-1133" t="-5150" b="-8155"/>
                </a:stretch>
              </a:blipFill>
            </p:spPr>
            <p:txBody>
              <a:bodyPr/>
              <a:lstStyle/>
              <a:p>
                <a:r>
                  <a:rPr lang="ja-JP" altLang="en-US">
                    <a:noFill/>
                  </a:rPr>
                  <a:t> </a:t>
                </a:r>
              </a:p>
            </p:txBody>
          </p:sp>
        </mc:Fallback>
      </mc:AlternateContent>
      <p:sp>
        <p:nvSpPr>
          <p:cNvPr id="7" name="コンテンツ プレースホルダー 1">
            <a:extLst>
              <a:ext uri="{FF2B5EF4-FFF2-40B4-BE49-F238E27FC236}">
                <a16:creationId xmlns:a16="http://schemas.microsoft.com/office/drawing/2014/main" id="{2A76EC74-B743-4E09-8274-1FE6445E29DA}"/>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14869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9390" y="244943"/>
            <a:ext cx="8463160" cy="483454"/>
          </a:xfrm>
        </p:spPr>
        <p:txBody>
          <a:bodyPr/>
          <a:lstStyle/>
          <a:p>
            <a:r>
              <a:rPr kumimoji="1" lang="ja-JP" altLang="en-US" dirty="0"/>
              <a:t>巡回群</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69</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96081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巡回群とは、ある</a:t>
                </a:r>
                <a:r>
                  <a:rPr lang="en-US" altLang="ja-JP" dirty="0"/>
                  <a:t>1</a:t>
                </a:r>
                <a:r>
                  <a:rPr lang="ja-JP" altLang="en-US" dirty="0"/>
                  <a:t>個の元で生成される群である。</a:t>
                </a:r>
                <a:endParaRPr lang="en-US" altLang="ja-JP" dirty="0"/>
              </a:p>
              <a:p>
                <a:pPr lvl="2"/>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en-US" altLang="ja-JP" i="1">
                        <a:latin typeface="Cambria Math" panose="02040503050406030204" pitchFamily="18" charset="0"/>
                      </a:rPr>
                      <m:t>}</m:t>
                    </m:r>
                  </m:oMath>
                </a14:m>
                <a:endParaRPr lang="en-US" altLang="ja-JP"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oMath>
                </a14:m>
                <a:r>
                  <a:rPr lang="ja-JP" altLang="en-US" i="1" dirty="0">
                    <a:latin typeface="Cambria Math" panose="02040503050406030204" pitchFamily="18" charset="0"/>
                  </a:rPr>
                  <a:t>はこの元だけを用いた演算★を繰り返すと、</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oMath>
                </a14:m>
                <a:r>
                  <a:rPr lang="ja-JP" altLang="en-US" i="1" dirty="0" err="1">
                    <a:latin typeface="Cambria Math" panose="02040503050406030204" pitchFamily="18" charset="0"/>
                  </a:rPr>
                  <a:t>と</a:t>
                </a:r>
                <a:r>
                  <a:rPr lang="ja-JP" altLang="en-US" i="1" dirty="0">
                    <a:latin typeface="Cambria Math" panose="02040503050406030204" pitchFamily="18" charset="0"/>
                  </a:rPr>
                  <a:t>巡回する。</a:t>
                </a:r>
                <a:endParaRPr lang="en-US" altLang="ja-JP" i="1" dirty="0">
                  <a:latin typeface="Cambria Math" panose="02040503050406030204" pitchFamily="18" charset="0"/>
                </a:endParaRPr>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b="0"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3</m:t>
                        </m:r>
                      </m:sup>
                    </m:sSup>
                  </m:oMath>
                </a14:m>
                <a:r>
                  <a:rPr lang="ja-JP" altLang="en-US" dirty="0"/>
                  <a:t>という累乗を定義すると、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r>
                      <a:rPr lang="en-US" altLang="ja-JP" i="1">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3</m:t>
                        </m:r>
                      </m:sup>
                    </m:sSup>
                    <m:r>
                      <a:rPr lang="en-US" altLang="ja-JP">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1</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rPr>
                      <m:t>} </m:t>
                    </m:r>
                  </m:oMath>
                </a14:m>
                <a:r>
                  <a:rPr lang="ja-JP" altLang="en-US" dirty="0"/>
                  <a:t>と表せる</a:t>
                </a:r>
                <a:endParaRPr lang="en-US" altLang="ja-JP" dirty="0"/>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を生成元と呼ぶ</a:t>
                </a: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960811"/>
              </a:xfrm>
              <a:prstGeom prst="rect">
                <a:avLst/>
              </a:prstGeom>
              <a:blipFill>
                <a:blip r:embed="rId3"/>
                <a:stretch>
                  <a:fillRect l="-1133" t="-2474" b="-3711"/>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45D3B28F-1A1F-4BDA-A34A-7950C2D55B7A}"/>
              </a:ext>
            </a:extLst>
          </p:cNvPr>
          <p:cNvSpPr/>
          <p:nvPr/>
        </p:nvSpPr>
        <p:spPr>
          <a:xfrm>
            <a:off x="3388421" y="3940472"/>
            <a:ext cx="2133600" cy="2151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F43CA0A-0F67-44E1-AD17-416E4A801C35}"/>
              </a:ext>
            </a:extLst>
          </p:cNvPr>
          <p:cNvSpPr/>
          <p:nvPr/>
        </p:nvSpPr>
        <p:spPr>
          <a:xfrm>
            <a:off x="4414117" y="4966705"/>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58EED73-014F-470E-B597-048E2CE4A193}"/>
              </a:ext>
            </a:extLst>
          </p:cNvPr>
          <p:cNvSpPr/>
          <p:nvPr/>
        </p:nvSpPr>
        <p:spPr>
          <a:xfrm>
            <a:off x="3698166" y="41586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431B198-15C0-468B-A6D7-7803AC070967}"/>
              </a:ext>
            </a:extLst>
          </p:cNvPr>
          <p:cNvSpPr/>
          <p:nvPr/>
        </p:nvSpPr>
        <p:spPr>
          <a:xfrm>
            <a:off x="3740926" y="5808089"/>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7BFB87C-CCC5-4F90-AC62-FC194F85A4FC}"/>
              </a:ext>
            </a:extLst>
          </p:cNvPr>
          <p:cNvSpPr/>
          <p:nvPr/>
        </p:nvSpPr>
        <p:spPr>
          <a:xfrm>
            <a:off x="5479261" y="4966705"/>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カーブ 12">
            <a:extLst>
              <a:ext uri="{FF2B5EF4-FFF2-40B4-BE49-F238E27FC236}">
                <a16:creationId xmlns:a16="http://schemas.microsoft.com/office/drawing/2014/main" id="{A3B19AEB-F7B6-4271-AD61-928B6F343387}"/>
              </a:ext>
            </a:extLst>
          </p:cNvPr>
          <p:cNvSpPr/>
          <p:nvPr/>
        </p:nvSpPr>
        <p:spPr>
          <a:xfrm>
            <a:off x="3066102" y="4381226"/>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右カーブ 15">
            <a:extLst>
              <a:ext uri="{FF2B5EF4-FFF2-40B4-BE49-F238E27FC236}">
                <a16:creationId xmlns:a16="http://schemas.microsoft.com/office/drawing/2014/main" id="{F6C7494F-ADCD-439A-A436-2FD470275CEB}"/>
              </a:ext>
            </a:extLst>
          </p:cNvPr>
          <p:cNvSpPr/>
          <p:nvPr/>
        </p:nvSpPr>
        <p:spPr>
          <a:xfrm rot="14060885">
            <a:off x="5010999" y="5362507"/>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カーブ 16">
            <a:extLst>
              <a:ext uri="{FF2B5EF4-FFF2-40B4-BE49-F238E27FC236}">
                <a16:creationId xmlns:a16="http://schemas.microsoft.com/office/drawing/2014/main" id="{4C8262E8-DB77-4815-A9F9-9E71576C165B}"/>
              </a:ext>
            </a:extLst>
          </p:cNvPr>
          <p:cNvSpPr/>
          <p:nvPr/>
        </p:nvSpPr>
        <p:spPr>
          <a:xfrm rot="7581057">
            <a:off x="5183136" y="3312081"/>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D1D8ABCD-F341-4FB5-B557-CA151B98DCFF}"/>
              </a:ext>
            </a:extLst>
          </p:cNvPr>
          <p:cNvCxnSpPr>
            <a:stCxn id="9" idx="5"/>
            <a:endCxn id="5" idx="1"/>
          </p:cNvCxnSpPr>
          <p:nvPr/>
        </p:nvCxnSpPr>
        <p:spPr>
          <a:xfrm>
            <a:off x="3771162" y="4248497"/>
            <a:ext cx="655479" cy="7336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AD78D4-3F82-4DD6-AA02-FB2BD85E2DA4}"/>
              </a:ext>
            </a:extLst>
          </p:cNvPr>
          <p:cNvCxnSpPr>
            <a:cxnSpLocks/>
            <a:stCxn id="10" idx="7"/>
            <a:endCxn id="5" idx="3"/>
          </p:cNvCxnSpPr>
          <p:nvPr/>
        </p:nvCxnSpPr>
        <p:spPr>
          <a:xfrm flipV="1">
            <a:off x="3813922" y="5056546"/>
            <a:ext cx="612719" cy="7669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32040A5-AB04-4278-9694-33F0FC31010E}"/>
              </a:ext>
            </a:extLst>
          </p:cNvPr>
          <p:cNvCxnSpPr>
            <a:cxnSpLocks/>
            <a:stCxn id="5" idx="6"/>
            <a:endCxn id="11" idx="2"/>
          </p:cNvCxnSpPr>
          <p:nvPr/>
        </p:nvCxnSpPr>
        <p:spPr>
          <a:xfrm>
            <a:off x="4499637" y="5019333"/>
            <a:ext cx="9796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97F163-5067-4535-8189-1973BA6FECD8}"/>
                  </a:ext>
                </a:extLst>
              </p:cNvPr>
              <p:cNvSpPr txBox="1"/>
              <p:nvPr/>
            </p:nvSpPr>
            <p:spPr>
              <a:xfrm>
                <a:off x="2593830" y="3734701"/>
                <a:ext cx="12409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i="1">
                              <a:latin typeface="Cambria Math" panose="02040503050406030204" pitchFamily="18" charset="0"/>
                              <a:ea typeface="Cambria Math" panose="02040503050406030204" pitchFamily="18" charset="0"/>
                            </a:rPr>
                            <m:t>1</m:t>
                          </m:r>
                        </m:sup>
                      </m:sSup>
                    </m:oMath>
                  </m:oMathPara>
                </a14:m>
                <a:endParaRPr kumimoji="1" lang="ja-JP" altLang="en-US" sz="2400" dirty="0"/>
              </a:p>
            </p:txBody>
          </p:sp>
        </mc:Choice>
        <mc:Fallback xmlns="">
          <p:sp>
            <p:nvSpPr>
              <p:cNvPr id="26" name="テキスト ボックス 25">
                <a:extLst>
                  <a:ext uri="{FF2B5EF4-FFF2-40B4-BE49-F238E27FC236}">
                    <a16:creationId xmlns:a16="http://schemas.microsoft.com/office/drawing/2014/main" id="{A597F163-5067-4535-8189-1973BA6FECD8}"/>
                  </a:ext>
                </a:extLst>
              </p:cNvPr>
              <p:cNvSpPr txBox="1">
                <a:spLocks noRot="1" noChangeAspect="1" noMove="1" noResize="1" noEditPoints="1" noAdjustHandles="1" noChangeArrowheads="1" noChangeShapeType="1" noTextEdit="1"/>
              </p:cNvSpPr>
              <p:nvPr/>
            </p:nvSpPr>
            <p:spPr>
              <a:xfrm>
                <a:off x="2593830" y="3734701"/>
                <a:ext cx="1240923" cy="369332"/>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5550030-1998-4B7F-BC80-3F3393DA370C}"/>
                  </a:ext>
                </a:extLst>
              </p:cNvPr>
              <p:cNvSpPr txBox="1"/>
              <p:nvPr/>
            </p:nvSpPr>
            <p:spPr>
              <a:xfrm>
                <a:off x="2739287" y="5981375"/>
                <a:ext cx="12409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2</m:t>
                          </m:r>
                        </m:sup>
                      </m:sSup>
                    </m:oMath>
                  </m:oMathPara>
                </a14:m>
                <a:endParaRPr kumimoji="1" lang="ja-JP" altLang="en-US" sz="2400" dirty="0"/>
              </a:p>
            </p:txBody>
          </p:sp>
        </mc:Choice>
        <mc:Fallback xmlns="">
          <p:sp>
            <p:nvSpPr>
              <p:cNvPr id="27" name="テキスト ボックス 26">
                <a:extLst>
                  <a:ext uri="{FF2B5EF4-FFF2-40B4-BE49-F238E27FC236}">
                    <a16:creationId xmlns:a16="http://schemas.microsoft.com/office/drawing/2014/main" id="{55550030-1998-4B7F-BC80-3F3393DA370C}"/>
                  </a:ext>
                </a:extLst>
              </p:cNvPr>
              <p:cNvSpPr txBox="1">
                <a:spLocks noRot="1" noChangeAspect="1" noMove="1" noResize="1" noEditPoints="1" noAdjustHandles="1" noChangeArrowheads="1" noChangeShapeType="1" noTextEdit="1"/>
              </p:cNvSpPr>
              <p:nvPr/>
            </p:nvSpPr>
            <p:spPr>
              <a:xfrm>
                <a:off x="2739287" y="5981375"/>
                <a:ext cx="1240923" cy="369332"/>
              </a:xfrm>
              <a:prstGeom prst="rect">
                <a:avLst/>
              </a:prstGeom>
              <a:blipFill>
                <a:blip r:embed="rId5"/>
                <a:stretch>
                  <a:fillRect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09613F0-EC19-4027-BF77-3A9249A81F7A}"/>
                  </a:ext>
                </a:extLst>
              </p:cNvPr>
              <p:cNvSpPr txBox="1"/>
              <p:nvPr/>
            </p:nvSpPr>
            <p:spPr>
              <a:xfrm>
                <a:off x="5683215" y="4740068"/>
                <a:ext cx="2687210" cy="737574"/>
              </a:xfrm>
              <a:prstGeom prst="rect">
                <a:avLst/>
              </a:prstGeom>
              <a:noFill/>
            </p:spPr>
            <p:txBody>
              <a:bodyPr wrap="square" lIns="0" tIns="0" rIns="0" bIns="0" rtlCol="0">
                <a:spAutoFit/>
              </a:bodyPr>
              <a:lstStyle/>
              <a:p>
                <a14:m>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3</m:t>
                        </m:r>
                      </m:sup>
                    </m:sSup>
                    <m:r>
                      <a:rPr lang="en-US" altLang="ja-JP" sz="2400" b="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0</m:t>
                        </m:r>
                      </m:sup>
                    </m:sSup>
                  </m:oMath>
                </a14:m>
                <a:r>
                  <a:rPr kumimoji="1" lang="ja-JP" altLang="en-US" sz="2400" dirty="0"/>
                  <a:t>（単位元）</a:t>
                </a:r>
              </a:p>
            </p:txBody>
          </p:sp>
        </mc:Choice>
        <mc:Fallback xmlns="">
          <p:sp>
            <p:nvSpPr>
              <p:cNvPr id="28" name="テキスト ボックス 27">
                <a:extLst>
                  <a:ext uri="{FF2B5EF4-FFF2-40B4-BE49-F238E27FC236}">
                    <a16:creationId xmlns:a16="http://schemas.microsoft.com/office/drawing/2014/main" id="{009613F0-EC19-4027-BF77-3A9249A81F7A}"/>
                  </a:ext>
                </a:extLst>
              </p:cNvPr>
              <p:cNvSpPr txBox="1">
                <a:spLocks noRot="1" noChangeAspect="1" noMove="1" noResize="1" noEditPoints="1" noAdjustHandles="1" noChangeArrowheads="1" noChangeShapeType="1" noTextEdit="1"/>
              </p:cNvSpPr>
              <p:nvPr/>
            </p:nvSpPr>
            <p:spPr>
              <a:xfrm>
                <a:off x="5683215" y="4740068"/>
                <a:ext cx="2687210" cy="737574"/>
              </a:xfrm>
              <a:prstGeom prst="rect">
                <a:avLst/>
              </a:prstGeom>
              <a:blipFill>
                <a:blip r:embed="rId6"/>
                <a:stretch>
                  <a:fillRect l="-6803" b="-23140"/>
                </a:stretch>
              </a:blipFill>
            </p:spPr>
            <p:txBody>
              <a:bodyPr/>
              <a:lstStyle/>
              <a:p>
                <a:r>
                  <a:rPr lang="ja-JP" altLang="en-US">
                    <a:noFill/>
                  </a:rPr>
                  <a:t> </a:t>
                </a:r>
              </a:p>
            </p:txBody>
          </p:sp>
        </mc:Fallback>
      </mc:AlternateContent>
      <p:sp>
        <p:nvSpPr>
          <p:cNvPr id="24" name="コンテンツ プレースホルダー 1">
            <a:extLst>
              <a:ext uri="{FF2B5EF4-FFF2-40B4-BE49-F238E27FC236}">
                <a16:creationId xmlns:a16="http://schemas.microsoft.com/office/drawing/2014/main" id="{218194BC-78E3-4F56-A9B6-C3D72371E21D}"/>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195561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7</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資格概要</a:t>
            </a:r>
            <a:endParaRPr kumimoji="1" lang="ja-JP" altLang="en-US" dirty="0"/>
          </a:p>
        </p:txBody>
      </p:sp>
      <p:sp>
        <p:nvSpPr>
          <p:cNvPr id="22" name="コンテンツ プレースホルダー 2"/>
          <p:cNvSpPr txBox="1">
            <a:spLocks/>
          </p:cNvSpPr>
          <p:nvPr/>
        </p:nvSpPr>
        <p:spPr>
          <a:xfrm>
            <a:off x="0" y="720027"/>
            <a:ext cx="9144000" cy="5631346"/>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深層学習の理論を理解し、適切な手法を選択して実装する能力や知識を有しているかを</a:t>
            </a:r>
            <a:r>
              <a:rPr lang="ja-JP" altLang="en-US" sz="2400" dirty="0">
                <a:solidFill>
                  <a:srgbClr val="0070C0"/>
                </a:solidFill>
              </a:rPr>
              <a:t>認定する</a:t>
            </a:r>
            <a:endParaRPr lang="en-US" altLang="ja-JP" sz="2400" dirty="0">
              <a:solidFill>
                <a:srgbClr val="0070C0"/>
              </a:solidFill>
            </a:endParaRPr>
          </a:p>
          <a:p>
            <a:pPr lvl="1"/>
            <a:r>
              <a:rPr lang="ja-JP" altLang="en-US" sz="2000" dirty="0"/>
              <a:t>受験資格：</a:t>
            </a:r>
            <a:r>
              <a:rPr lang="en-US" altLang="ja-JP" sz="2000" dirty="0">
                <a:solidFill>
                  <a:srgbClr val="0070C0"/>
                </a:solidFill>
              </a:rPr>
              <a:t>JDLA</a:t>
            </a:r>
            <a:r>
              <a:rPr lang="ja-JP" altLang="en-US" sz="2000" dirty="0">
                <a:solidFill>
                  <a:srgbClr val="0070C0"/>
                </a:solidFill>
              </a:rPr>
              <a:t>認定プログラム</a:t>
            </a:r>
            <a:r>
              <a:rPr lang="ja-JP" altLang="en-US" sz="2000" dirty="0"/>
              <a:t>を試験日の過去</a:t>
            </a:r>
            <a:r>
              <a:rPr lang="en-US" altLang="ja-JP" sz="2000" dirty="0"/>
              <a:t>2</a:t>
            </a:r>
            <a:r>
              <a:rPr lang="ja-JP" altLang="en-US" sz="2000" dirty="0"/>
              <a:t>年以内に修了していること</a:t>
            </a:r>
            <a:endParaRPr lang="en-US" altLang="ja-JP" sz="2000" dirty="0"/>
          </a:p>
          <a:p>
            <a:pPr lvl="1"/>
            <a:r>
              <a:rPr lang="ja-JP" altLang="en-US" sz="2000" dirty="0"/>
              <a:t>試験時間：</a:t>
            </a:r>
            <a:r>
              <a:rPr lang="en-US" altLang="ja-JP" sz="2000" dirty="0"/>
              <a:t>2</a:t>
            </a:r>
            <a:r>
              <a:rPr lang="ja-JP" altLang="en-US" sz="2000" dirty="0"/>
              <a:t>時間</a:t>
            </a:r>
            <a:endParaRPr lang="en-US" altLang="ja-JP" sz="2000" dirty="0"/>
          </a:p>
          <a:p>
            <a:pPr lvl="1"/>
            <a:r>
              <a:rPr lang="ja-JP" altLang="en-US" sz="2000" dirty="0"/>
              <a:t>問題形式：選択式、</a:t>
            </a:r>
            <a:r>
              <a:rPr lang="en-US" altLang="ja-JP" sz="2000" dirty="0"/>
              <a:t>100</a:t>
            </a:r>
            <a:r>
              <a:rPr lang="ja-JP" altLang="en-US" sz="2000" dirty="0"/>
              <a:t>問程度（指定試験会場実施）</a:t>
            </a:r>
            <a:endParaRPr lang="en-US" altLang="ja-JP" sz="2000" dirty="0"/>
          </a:p>
          <a:p>
            <a:pPr lvl="1"/>
            <a:r>
              <a:rPr lang="ja-JP" altLang="en-US" sz="2000" dirty="0"/>
              <a:t>受験費用：</a:t>
            </a:r>
            <a:r>
              <a:rPr lang="en-US" altLang="ja-JP" sz="2000" dirty="0"/>
              <a:t>33,000</a:t>
            </a:r>
            <a:r>
              <a:rPr lang="ja-JP" altLang="en-US" sz="2000" dirty="0"/>
              <a:t>円</a:t>
            </a:r>
            <a:endParaRPr lang="en-US" altLang="ja-JP" sz="2000" dirty="0"/>
          </a:p>
          <a:p>
            <a:r>
              <a:rPr lang="ja-JP" altLang="en-US" sz="2400" dirty="0"/>
              <a:t>試験範囲</a:t>
            </a:r>
            <a:endParaRPr lang="en-US" altLang="ja-JP" sz="2400" dirty="0"/>
          </a:p>
          <a:p>
            <a:pPr lvl="1"/>
            <a:r>
              <a:rPr lang="en-US" altLang="ja-JP" sz="2000" dirty="0"/>
              <a:t>python</a:t>
            </a:r>
            <a:r>
              <a:rPr lang="ja-JP" altLang="en-US" sz="2000" dirty="0"/>
              <a:t>：機械学習系ライブラリ（</a:t>
            </a:r>
            <a:r>
              <a:rPr lang="en-US" altLang="ja-JP" sz="2000" dirty="0" err="1"/>
              <a:t>TensorFlow</a:t>
            </a:r>
            <a:r>
              <a:rPr lang="ja-JP" altLang="en-US" sz="2000" dirty="0"/>
              <a:t>など）に依存しないレベル</a:t>
            </a:r>
            <a:endParaRPr lang="en-US" altLang="ja-JP" sz="2000" dirty="0"/>
          </a:p>
          <a:p>
            <a:pPr lvl="1"/>
            <a:r>
              <a:rPr lang="ja-JP" altLang="en-US" sz="2000" dirty="0"/>
              <a:t>応用数学：線型代数、確率・統計（最尤法中心）、情報理論</a:t>
            </a:r>
            <a:endParaRPr lang="en-US" altLang="ja-JP" sz="2000" dirty="0"/>
          </a:p>
          <a:p>
            <a:pPr lvl="1"/>
            <a:r>
              <a:rPr lang="ja-JP" altLang="en-US" sz="2000" dirty="0"/>
              <a:t>機械学習基礎：データ前処理、特徴選択、モデル評価・選択</a:t>
            </a:r>
            <a:endParaRPr lang="en-US" altLang="ja-JP" sz="2000" dirty="0"/>
          </a:p>
          <a:p>
            <a:pPr lvl="1"/>
            <a:r>
              <a:rPr lang="ja-JP" altLang="en-US" sz="2000" dirty="0"/>
              <a:t>機械学習：代表的手法（教師有り／教師無し／強化学習）</a:t>
            </a:r>
            <a:endParaRPr lang="en-US" altLang="ja-JP" sz="2000" dirty="0"/>
          </a:p>
          <a:p>
            <a:pPr lvl="1"/>
            <a:r>
              <a:rPr lang="ja-JP" altLang="en-US" sz="2000" dirty="0"/>
              <a:t>深層学習基礎：用語、</a:t>
            </a:r>
            <a:r>
              <a:rPr lang="en-US" altLang="ja-JP" sz="2000" dirty="0"/>
              <a:t>NN</a:t>
            </a:r>
            <a:r>
              <a:rPr lang="ja-JP" altLang="en-US" sz="2000" dirty="0"/>
              <a:t>構造、学習方法</a:t>
            </a:r>
            <a:endParaRPr lang="en-US" altLang="ja-JP" sz="2000" dirty="0"/>
          </a:p>
          <a:p>
            <a:pPr lvl="1"/>
            <a:r>
              <a:rPr lang="ja-JP" altLang="en-US" sz="2000" dirty="0"/>
              <a:t>深層学習の基本モデル：代表的な</a:t>
            </a:r>
            <a:r>
              <a:rPr lang="en-US" altLang="ja-JP" sz="2000" dirty="0"/>
              <a:t>CNN</a:t>
            </a:r>
            <a:r>
              <a:rPr lang="ja-JP" altLang="en-US" sz="2000" dirty="0" err="1"/>
              <a:t>、</a:t>
            </a:r>
            <a:r>
              <a:rPr lang="en-US" altLang="ja-JP" sz="2000" dirty="0"/>
              <a:t>RNN</a:t>
            </a:r>
          </a:p>
          <a:p>
            <a:pPr lvl="1"/>
            <a:r>
              <a:rPr lang="ja-JP" altLang="en-US" sz="2000" dirty="0"/>
              <a:t>深層学習の応用モデル：自然言語処理、生成モデル、強化学習</a:t>
            </a:r>
            <a:endParaRPr lang="en-US" altLang="ja-JP" sz="2000" dirty="0"/>
          </a:p>
          <a:p>
            <a:pPr lvl="1"/>
            <a:r>
              <a:rPr lang="ja-JP" altLang="en-US" sz="2000" dirty="0"/>
              <a:t>開発・運用環境：モデル軽量化、高速化・並列化など</a:t>
            </a:r>
            <a:endParaRPr lang="en-US" altLang="ja-JP" sz="2000" dirty="0"/>
          </a:p>
        </p:txBody>
      </p:sp>
      <p:sp>
        <p:nvSpPr>
          <p:cNvPr id="8" name="吹き出し: 角を丸めた四角形 7">
            <a:extLst>
              <a:ext uri="{FF2B5EF4-FFF2-40B4-BE49-F238E27FC236}">
                <a16:creationId xmlns:a16="http://schemas.microsoft.com/office/drawing/2014/main" id="{4899497C-D90E-418E-8EA3-74FB405E8D60}"/>
              </a:ext>
            </a:extLst>
          </p:cNvPr>
          <p:cNvSpPr/>
          <p:nvPr/>
        </p:nvSpPr>
        <p:spPr>
          <a:xfrm>
            <a:off x="4117539" y="1124494"/>
            <a:ext cx="1444923" cy="362111"/>
          </a:xfrm>
          <a:prstGeom prst="wedgeRoundRectCallout">
            <a:avLst>
              <a:gd name="adj1" fmla="val -68991"/>
              <a:gd name="adj2" fmla="val 34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正式な資格</a:t>
            </a:r>
            <a:endParaRPr kumimoji="1" lang="en-US" altLang="ja-JP" dirty="0"/>
          </a:p>
        </p:txBody>
      </p:sp>
      <p:sp>
        <p:nvSpPr>
          <p:cNvPr id="9" name="吹き出し: 角を丸めた四角形 8">
            <a:extLst>
              <a:ext uri="{FF2B5EF4-FFF2-40B4-BE49-F238E27FC236}">
                <a16:creationId xmlns:a16="http://schemas.microsoft.com/office/drawing/2014/main" id="{49A9428C-319E-4450-A0D7-73C0FEDBBE5B}"/>
              </a:ext>
            </a:extLst>
          </p:cNvPr>
          <p:cNvSpPr/>
          <p:nvPr/>
        </p:nvSpPr>
        <p:spPr>
          <a:xfrm>
            <a:off x="3967853" y="1882740"/>
            <a:ext cx="1208293" cy="335469"/>
          </a:xfrm>
          <a:prstGeom prst="wedgeRoundRectCallout">
            <a:avLst>
              <a:gd name="adj1" fmla="val -57744"/>
              <a:gd name="adj2" fmla="val -5285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後に説明</a:t>
            </a:r>
            <a:endParaRPr kumimoji="1" lang="en-US" altLang="ja-JP" dirty="0"/>
          </a:p>
        </p:txBody>
      </p:sp>
      <p:sp>
        <p:nvSpPr>
          <p:cNvPr id="10" name="吹き出し: 角を丸めた四角形 9">
            <a:extLst>
              <a:ext uri="{FF2B5EF4-FFF2-40B4-BE49-F238E27FC236}">
                <a16:creationId xmlns:a16="http://schemas.microsoft.com/office/drawing/2014/main" id="{D95B55D2-0555-468F-A395-F7291F8CDFF9}"/>
              </a:ext>
            </a:extLst>
          </p:cNvPr>
          <p:cNvSpPr/>
          <p:nvPr/>
        </p:nvSpPr>
        <p:spPr>
          <a:xfrm>
            <a:off x="2990335" y="2925337"/>
            <a:ext cx="6153665" cy="402693"/>
          </a:xfrm>
          <a:prstGeom prst="wedgeRoundRectCallout">
            <a:avLst>
              <a:gd name="adj1" fmla="val 14238"/>
              <a:gd name="adj2" fmla="val 9136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簡単な行列・</a:t>
            </a:r>
            <a:r>
              <a:rPr kumimoji="1" lang="ja-JP" altLang="en-US" dirty="0"/>
              <a:t>微分計算などはあるが、ガリガリ計算するものはない</a:t>
            </a:r>
            <a:endParaRPr kumimoji="1" lang="en-US" altLang="ja-JP" dirty="0"/>
          </a:p>
        </p:txBody>
      </p:sp>
      <p:sp>
        <p:nvSpPr>
          <p:cNvPr id="11" name="コンテンツ プレースホルダー 1">
            <a:extLst>
              <a:ext uri="{FF2B5EF4-FFF2-40B4-BE49-F238E27FC236}">
                <a16:creationId xmlns:a16="http://schemas.microsoft.com/office/drawing/2014/main" id="{91A77300-AAAF-4AE3-9922-DBD82C4CD853}"/>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Tree>
    <p:extLst>
      <p:ext uri="{BB962C8B-B14F-4D97-AF65-F5344CB8AC3E}">
        <p14:creationId xmlns:p14="http://schemas.microsoft.com/office/powerpoint/2010/main" val="35605158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29748"/>
            <a:ext cx="8463160" cy="483454"/>
          </a:xfrm>
        </p:spPr>
        <p:txBody>
          <a:bodyPr/>
          <a:lstStyle/>
          <a:p>
            <a:r>
              <a:rPr lang="en-US" altLang="ja-JP" dirty="0"/>
              <a:t>Galois</a:t>
            </a:r>
            <a:r>
              <a:rPr lang="ja-JP" altLang="en-US" dirty="0"/>
              <a:t>群の縮小</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70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88999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Galois</a:t>
                </a:r>
                <a:r>
                  <a:rPr lang="ja-JP" altLang="en-US" dirty="0"/>
                  <a:t>群</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𝐺</m:t>
                    </m:r>
                  </m:oMath>
                </a14:m>
                <a:r>
                  <a:rPr lang="ja-JP" altLang="en-US" dirty="0"/>
                  <a:t>を縮小した新たな</a:t>
                </a:r>
                <a:r>
                  <a:rPr lang="en-US" altLang="ja-JP" dirty="0"/>
                  <a:t>Galois</a:t>
                </a:r>
                <a:r>
                  <a:rPr lang="ja-JP" altLang="en-US" dirty="0"/>
                  <a:t>群</a:t>
                </a:r>
                <a14:m>
                  <m:oMath xmlns:m="http://schemas.openxmlformats.org/officeDocument/2006/math">
                    <m:r>
                      <a:rPr lang="en-US" altLang="ja-JP" i="1" smtClean="0">
                        <a:latin typeface="Cambria Math" panose="02040503050406030204" pitchFamily="18" charset="0"/>
                        <a:ea typeface="Cambria Math" panose="02040503050406030204" pitchFamily="18" charset="0"/>
                      </a:rPr>
                      <m:t>𝐻</m:t>
                    </m:r>
                  </m:oMath>
                </a14:m>
                <a:r>
                  <a:rPr lang="ja-JP" altLang="en-US" dirty="0"/>
                  <a:t>は、</a:t>
                </a:r>
                <a14:m>
                  <m:oMath xmlns:m="http://schemas.openxmlformats.org/officeDocument/2006/math">
                    <m:r>
                      <a:rPr lang="en-US" altLang="ja-JP" i="1">
                        <a:latin typeface="Cambria Math" panose="02040503050406030204" pitchFamily="18" charset="0"/>
                        <a:ea typeface="Cambria Math" panose="02040503050406030204" pitchFamily="18" charset="0"/>
                      </a:rPr>
                      <m:t>𝐺</m:t>
                    </m:r>
                  </m:oMath>
                </a14:m>
                <a:r>
                  <a:rPr lang="ja-JP" altLang="en-US" dirty="0"/>
                  <a:t>の部分群。</a:t>
                </a:r>
                <a:endParaRPr lang="en-US" altLang="ja-JP" dirty="0"/>
              </a:p>
              <a:p>
                <a:pPr lvl="1"/>
                <a:r>
                  <a:rPr lang="ja-JP" altLang="en-US" dirty="0"/>
                  <a:t>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上の方程式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ea typeface="Cambria Math" panose="02040503050406030204" pitchFamily="18" charset="0"/>
                      </a:rPr>
                      <m:t>=0</m:t>
                    </m:r>
                  </m:oMath>
                </a14:m>
                <a:r>
                  <a:rPr lang="ja-JP" altLang="en-US" dirty="0"/>
                  <a:t>に対する</a:t>
                </a:r>
                <a:r>
                  <a:rPr lang="en-US" altLang="ja-JP" dirty="0"/>
                  <a:t>Galois</a:t>
                </a:r>
                <a:r>
                  <a:rPr lang="ja-JP" altLang="en-US" dirty="0"/>
                  <a:t>群を</a:t>
                </a:r>
                <a14:m>
                  <m:oMath xmlns:m="http://schemas.openxmlformats.org/officeDocument/2006/math">
                    <m:r>
                      <a:rPr lang="en-US" altLang="ja-JP" i="1">
                        <a:latin typeface="Cambria Math" panose="02040503050406030204" pitchFamily="18" charset="0"/>
                        <a:ea typeface="Cambria Math" panose="02040503050406030204" pitchFamily="18" charset="0"/>
                      </a:rPr>
                      <m:t>𝐺</m:t>
                    </m:r>
                  </m:oMath>
                </a14:m>
                <a:endParaRPr lang="en-US" altLang="ja-JP" dirty="0"/>
              </a:p>
              <a:p>
                <a:pPr lvl="1"/>
                <a:r>
                  <a:rPr lang="ja-JP" altLang="en-US" dirty="0"/>
                  <a:t>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oMath>
                </a14:m>
                <a:r>
                  <a:rPr lang="ja-JP" altLang="en-US" dirty="0"/>
                  <a:t>上の方程式</a:t>
                </a:r>
                <a14:m>
                  <m:oMath xmlns:m="http://schemas.openxmlformats.org/officeDocument/2006/math">
                    <m:r>
                      <a:rPr lang="en-US" altLang="ja-JP" i="1">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=0</m:t>
                    </m:r>
                  </m:oMath>
                </a14:m>
                <a:r>
                  <a:rPr lang="ja-JP" altLang="en-US" dirty="0"/>
                  <a:t>に対する</a:t>
                </a:r>
                <a:r>
                  <a:rPr lang="en-US" altLang="ja-JP" dirty="0"/>
                  <a:t>Galois</a:t>
                </a:r>
                <a:r>
                  <a:rPr lang="ja-JP" altLang="en-US" dirty="0"/>
                  <a:t>群を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𝐻</m:t>
                    </m:r>
                  </m:oMath>
                </a14:m>
                <a:endParaRPr lang="en-US" altLang="ja-JP" dirty="0"/>
              </a:p>
              <a:p>
                <a:pPr lvl="2"/>
                <a:r>
                  <a:rPr lang="ja-JP" altLang="en-US" dirty="0"/>
                  <a:t>ここで、</a:t>
                </a:r>
                <a14:m>
                  <m:oMath xmlns:m="http://schemas.openxmlformats.org/officeDocument/2006/math">
                    <m:r>
                      <a:rPr lang="en-US" altLang="ja-JP" i="1">
                        <a:latin typeface="Cambria Math" panose="02040503050406030204" pitchFamily="18" charset="0"/>
                        <a:ea typeface="Cambria Math" panose="02040503050406030204" pitchFamily="18" charset="0"/>
                      </a:rPr>
                      <m:t>𝑟</m:t>
                    </m:r>
                  </m:oMath>
                </a14:m>
                <a:r>
                  <a:rPr lang="ja-JP" altLang="en-US" dirty="0"/>
                  <a:t>は体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で既約な補助方程式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=0</m:t>
                    </m:r>
                  </m:oMath>
                </a14:m>
                <a:r>
                  <a:rPr lang="ja-JP" altLang="en-US" dirty="0"/>
                  <a:t>の一つの解とし、</a:t>
                </a: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oMath>
                </a14:m>
                <a:r>
                  <a:rPr lang="ja-JP" altLang="en-US" dirty="0"/>
                  <a:t>の根を</a:t>
                </a: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𝑝</m:t>
                        </m:r>
                      </m:sub>
                    </m:sSub>
                  </m:oMath>
                </a14:m>
                <a:r>
                  <a:rPr lang="ja-JP" altLang="en-US" dirty="0"/>
                  <a:t>（</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𝑟</m:t>
                    </m:r>
                    <m:r>
                      <a:rPr lang="en-US" altLang="ja-JP" b="0" i="0"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1</m:t>
                        </m:r>
                      </m:sub>
                    </m:sSub>
                  </m:oMath>
                </a14:m>
                <a:r>
                  <a:rPr lang="ja-JP" altLang="en-US" dirty="0"/>
                  <a:t>）とおく。</a:t>
                </a:r>
                <a:endParaRPr lang="en-US" altLang="ja-JP" dirty="0"/>
              </a:p>
              <a:p>
                <a:pPr lvl="1"/>
                <a:r>
                  <a:rPr lang="ja-JP" altLang="en-US" dirty="0"/>
                  <a:t>このとき、以下のどちらかが成り立つ。</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𝐺</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𝐻</m:t>
                    </m:r>
                  </m:oMath>
                </a14:m>
                <a:r>
                  <a:rPr lang="ja-JP" altLang="en-US" dirty="0"/>
                  <a:t>である。（</a:t>
                </a:r>
                <a14:m>
                  <m:oMath xmlns:m="http://schemas.openxmlformats.org/officeDocument/2006/math">
                    <m:r>
                      <a:rPr lang="en-US" altLang="ja-JP" i="1">
                        <a:latin typeface="Cambria Math" panose="02040503050406030204" pitchFamily="18" charset="0"/>
                        <a:ea typeface="Cambria Math" panose="02040503050406030204" pitchFamily="18" charset="0"/>
                      </a:rPr>
                      <m:t>𝑟</m:t>
                    </m:r>
                  </m:oMath>
                </a14:m>
                <a:r>
                  <a:rPr lang="ja-JP" altLang="en-US" dirty="0"/>
                  <a:t>の添加で、</a:t>
                </a:r>
                <a:r>
                  <a:rPr lang="en-US" altLang="ja-JP" dirty="0"/>
                  <a:t>Galois</a:t>
                </a:r>
                <a:r>
                  <a:rPr lang="ja-JP" altLang="en-US" dirty="0"/>
                  <a:t>群は変化しない）</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𝐺</m:t>
                    </m:r>
                    <m:r>
                      <a:rPr lang="en-US" altLang="ja-JP"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𝐻</m:t>
                    </m:r>
                  </m:oMath>
                </a14:m>
                <a:r>
                  <a:rPr lang="ja-JP" altLang="en-US" dirty="0"/>
                  <a:t>である。（</a:t>
                </a:r>
                <a14:m>
                  <m:oMath xmlns:m="http://schemas.openxmlformats.org/officeDocument/2006/math">
                    <m:r>
                      <a:rPr lang="en-US" altLang="ja-JP" i="1">
                        <a:latin typeface="Cambria Math" panose="02040503050406030204" pitchFamily="18" charset="0"/>
                        <a:ea typeface="Cambria Math" panose="02040503050406030204" pitchFamily="18" charset="0"/>
                      </a:rPr>
                      <m:t>𝑟</m:t>
                    </m:r>
                  </m:oMath>
                </a14:m>
                <a:r>
                  <a:rPr lang="ja-JP" altLang="en-US" dirty="0"/>
                  <a:t>の添加で、</a:t>
                </a:r>
                <a:r>
                  <a:rPr lang="en-US" altLang="ja-JP" dirty="0"/>
                  <a:t>Galois</a:t>
                </a:r>
                <a:r>
                  <a:rPr lang="ja-JP" altLang="en-US" dirty="0"/>
                  <a:t>群は部分群に縮小する）</a:t>
                </a:r>
                <a:endParaRPr lang="en-US" altLang="ja-JP" dirty="0"/>
              </a:p>
              <a:p>
                <a:pPr lvl="1"/>
                <a:r>
                  <a:rPr lang="ja-JP" altLang="en-US" dirty="0"/>
                  <a:t>縮小する場合、群</a:t>
                </a:r>
                <a14:m>
                  <m:oMath xmlns:m="http://schemas.openxmlformats.org/officeDocument/2006/math">
                    <m:r>
                      <a:rPr lang="en-US" altLang="ja-JP" i="1">
                        <a:latin typeface="Cambria Math" panose="02040503050406030204" pitchFamily="18" charset="0"/>
                        <a:ea typeface="Cambria Math" panose="02040503050406030204" pitchFamily="18" charset="0"/>
                      </a:rPr>
                      <m:t>𝐺</m:t>
                    </m:r>
                  </m:oMath>
                </a14:m>
                <a:r>
                  <a:rPr lang="ja-JP" altLang="en-US" dirty="0"/>
                  <a:t>は部分群</a:t>
                </a:r>
                <a14:m>
                  <m:oMath xmlns:m="http://schemas.openxmlformats.org/officeDocument/2006/math">
                    <m:r>
                      <a:rPr lang="en-US" altLang="ja-JP" i="1">
                        <a:latin typeface="Cambria Math" panose="02040503050406030204" pitchFamily="18" charset="0"/>
                        <a:ea typeface="Cambria Math" panose="02040503050406030204" pitchFamily="18" charset="0"/>
                      </a:rPr>
                      <m:t>𝐻</m:t>
                    </m:r>
                  </m:oMath>
                </a14:m>
                <a:r>
                  <a:rPr lang="ja-JP" altLang="en-US" dirty="0"/>
                  <a:t>で</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𝑝</m:t>
                    </m:r>
                  </m:oMath>
                </a14:m>
                <a:r>
                  <a:rPr lang="ja-JP" altLang="en-US" dirty="0"/>
                  <a:t>個の剰余類に分割される。</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𝐺</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smtClean="0">
                            <a:latin typeface="Cambria Math" panose="02040503050406030204" pitchFamily="18" charset="0"/>
                            <a:ea typeface="Cambria Math" panose="02040503050406030204" pitchFamily="18" charset="0"/>
                          </a:rPr>
                          <m:t>𝜎</m:t>
                        </m:r>
                      </m:e>
                      <m:sub>
                        <m:r>
                          <a:rPr lang="en-US" altLang="ja-JP" i="1">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𝐻</m:t>
                    </m:r>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𝐻</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𝑝</m:t>
                        </m:r>
                      </m:sub>
                    </m:sSub>
                    <m:r>
                      <a:rPr lang="en-US" altLang="ja-JP" i="1">
                        <a:latin typeface="Cambria Math" panose="02040503050406030204" pitchFamily="18" charset="0"/>
                        <a:ea typeface="Cambria Math" panose="02040503050406030204" pitchFamily="18" charset="0"/>
                      </a:rPr>
                      <m:t>𝐻</m:t>
                    </m:r>
                  </m:oMath>
                </a14:m>
                <a:endParaRPr lang="en-US" altLang="ja-JP" dirty="0"/>
              </a:p>
              <a:p>
                <a:pPr lvl="2"/>
                <a:r>
                  <a:rPr lang="ja-JP" altLang="en-US" dirty="0"/>
                  <a:t>ここで、</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𝐺</m:t>
                    </m:r>
                  </m:oMath>
                </a14:m>
                <a:r>
                  <a:rPr lang="ja-JP" altLang="en-US" dirty="0"/>
                  <a:t>で、</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1</m:t>
                        </m:r>
                      </m:sub>
                    </m:sSub>
                  </m:oMath>
                </a14:m>
                <a:r>
                  <a:rPr lang="ja-JP" altLang="en-US" dirty="0"/>
                  <a:t>は単位元</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𝑒</m:t>
                    </m:r>
                  </m:oMath>
                </a14:m>
                <a:r>
                  <a:rPr lang="ja-JP" altLang="en-US" dirty="0"/>
                  <a:t>に等しい。剰余類の個数は</a:t>
                </a:r>
                <a14:m>
                  <m:oMath xmlns:m="http://schemas.openxmlformats.org/officeDocument/2006/math">
                    <m:r>
                      <a:rPr lang="en-US" altLang="ja-JP" i="1">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oMath>
                </a14:m>
                <a:r>
                  <a:rPr lang="ja-JP" altLang="en-US" dirty="0"/>
                  <a:t>の根の個数に等しい。</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889993"/>
              </a:xfrm>
              <a:prstGeom prst="rect">
                <a:avLst/>
              </a:prstGeom>
              <a:blipFill>
                <a:blip r:embed="rId3"/>
                <a:stretch>
                  <a:fillRect l="-1133" t="-1496"/>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AB385168-33D4-4E10-9168-7D58516CEFD0}"/>
              </a:ext>
            </a:extLst>
          </p:cNvPr>
          <p:cNvSpPr/>
          <p:nvPr/>
        </p:nvSpPr>
        <p:spPr>
          <a:xfrm>
            <a:off x="2634976" y="5797628"/>
            <a:ext cx="1377175" cy="97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7AB7F9D-DF20-422E-9B79-48FA6959429C}"/>
              </a:ext>
            </a:extLst>
          </p:cNvPr>
          <p:cNvSpPr/>
          <p:nvPr/>
        </p:nvSpPr>
        <p:spPr>
          <a:xfrm>
            <a:off x="5213281" y="5916561"/>
            <a:ext cx="1077450" cy="738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1178988-D31C-40DE-81F9-CF3B48D8A606}"/>
              </a:ext>
            </a:extLst>
          </p:cNvPr>
          <p:cNvSpPr/>
          <p:nvPr/>
        </p:nvSpPr>
        <p:spPr>
          <a:xfrm>
            <a:off x="4354784" y="6150911"/>
            <a:ext cx="390866" cy="272144"/>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F3F9C2-04E1-4C4B-BF2B-B07E4EBC2929}"/>
                  </a:ext>
                </a:extLst>
              </p:cNvPr>
              <p:cNvSpPr txBox="1"/>
              <p:nvPr/>
            </p:nvSpPr>
            <p:spPr>
              <a:xfrm>
                <a:off x="2560269" y="5401706"/>
                <a:ext cx="1538950" cy="400110"/>
              </a:xfrm>
              <a:prstGeom prst="rect">
                <a:avLst/>
              </a:prstGeom>
              <a:noFill/>
            </p:spPr>
            <p:txBody>
              <a:bodyPr wrap="square" rtlCol="0">
                <a:spAutoFit/>
              </a:bodyPr>
              <a:lstStyle/>
              <a:p>
                <a:pPr algn="ctr"/>
                <a:r>
                  <a:rPr lang="en-US" altLang="ja-JP" sz="2000" dirty="0"/>
                  <a:t>Galois</a:t>
                </a:r>
                <a:r>
                  <a:rPr lang="ja-JP" altLang="en-US" sz="2000" dirty="0"/>
                  <a:t>群</a:t>
                </a:r>
                <a14:m>
                  <m:oMath xmlns:m="http://schemas.openxmlformats.org/officeDocument/2006/math">
                    <m:r>
                      <a:rPr lang="en-US" altLang="ja-JP" sz="2000" i="1">
                        <a:latin typeface="Cambria Math" panose="02040503050406030204" pitchFamily="18" charset="0"/>
                        <a:ea typeface="Cambria Math" panose="02040503050406030204" pitchFamily="18" charset="0"/>
                      </a:rPr>
                      <m:t>𝐺</m:t>
                    </m:r>
                  </m:oMath>
                </a14:m>
                <a:endParaRPr kumimoji="1" lang="ja-JP" altLang="en-US" sz="2000" dirty="0"/>
              </a:p>
            </p:txBody>
          </p:sp>
        </mc:Choice>
        <mc:Fallback xmlns="">
          <p:sp>
            <p:nvSpPr>
              <p:cNvPr id="13" name="テキスト ボックス 12">
                <a:extLst>
                  <a:ext uri="{FF2B5EF4-FFF2-40B4-BE49-F238E27FC236}">
                    <a16:creationId xmlns:a16="http://schemas.microsoft.com/office/drawing/2014/main" id="{4CF3F9C2-04E1-4C4B-BF2B-B07E4EBC2929}"/>
                  </a:ext>
                </a:extLst>
              </p:cNvPr>
              <p:cNvSpPr txBox="1">
                <a:spLocks noRot="1" noChangeAspect="1" noMove="1" noResize="1" noEditPoints="1" noAdjustHandles="1" noChangeArrowheads="1" noChangeShapeType="1" noTextEdit="1"/>
              </p:cNvSpPr>
              <p:nvPr/>
            </p:nvSpPr>
            <p:spPr>
              <a:xfrm>
                <a:off x="2560269" y="5401706"/>
                <a:ext cx="1538950" cy="400110"/>
              </a:xfrm>
              <a:prstGeom prst="rect">
                <a:avLst/>
              </a:prstGeom>
              <a:blipFill>
                <a:blip r:embed="rId4"/>
                <a:stretch>
                  <a:fillRect t="-9091" b="-27273"/>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A6DF0B-28C7-493B-B858-A57CAF99FD31}"/>
              </a:ext>
            </a:extLst>
          </p:cNvPr>
          <p:cNvSpPr txBox="1"/>
          <p:nvPr/>
        </p:nvSpPr>
        <p:spPr>
          <a:xfrm>
            <a:off x="4139478" y="6397424"/>
            <a:ext cx="821478" cy="400110"/>
          </a:xfrm>
          <a:prstGeom prst="rect">
            <a:avLst/>
          </a:prstGeom>
          <a:noFill/>
        </p:spPr>
        <p:txBody>
          <a:bodyPr wrap="square" rtlCol="0">
            <a:spAutoFit/>
          </a:bodyPr>
          <a:lstStyle/>
          <a:p>
            <a:pPr algn="ctr"/>
            <a:r>
              <a:rPr kumimoji="1" lang="ja-JP" altLang="en-US" sz="2000" dirty="0"/>
              <a:t>縮小</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CCA4C-3B41-43C1-A08B-7A834055C50D}"/>
                  </a:ext>
                </a:extLst>
              </p:cNvPr>
              <p:cNvSpPr txBox="1"/>
              <p:nvPr/>
            </p:nvSpPr>
            <p:spPr>
              <a:xfrm>
                <a:off x="4944926" y="5401706"/>
                <a:ext cx="1538950" cy="400110"/>
              </a:xfrm>
              <a:prstGeom prst="rect">
                <a:avLst/>
              </a:prstGeom>
              <a:noFill/>
            </p:spPr>
            <p:txBody>
              <a:bodyPr wrap="square" rtlCol="0">
                <a:spAutoFit/>
              </a:bodyPr>
              <a:lstStyle/>
              <a:p>
                <a:pPr algn="ctr"/>
                <a:r>
                  <a:rPr lang="en-US" altLang="ja-JP" sz="2000" dirty="0"/>
                  <a:t>Galois</a:t>
                </a:r>
                <a:r>
                  <a:rPr lang="ja-JP" altLang="en-US" sz="2000" dirty="0"/>
                  <a:t>群</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𝐻</m:t>
                    </m:r>
                  </m:oMath>
                </a14:m>
                <a:endParaRPr kumimoji="1" lang="ja-JP" altLang="en-US" sz="2000" dirty="0"/>
              </a:p>
            </p:txBody>
          </p:sp>
        </mc:Choice>
        <mc:Fallback xmlns="">
          <p:sp>
            <p:nvSpPr>
              <p:cNvPr id="16" name="テキスト ボックス 15">
                <a:extLst>
                  <a:ext uri="{FF2B5EF4-FFF2-40B4-BE49-F238E27FC236}">
                    <a16:creationId xmlns:a16="http://schemas.microsoft.com/office/drawing/2014/main" id="{DC7CCA4C-3B41-43C1-A08B-7A834055C50D}"/>
                  </a:ext>
                </a:extLst>
              </p:cNvPr>
              <p:cNvSpPr txBox="1">
                <a:spLocks noRot="1" noChangeAspect="1" noMove="1" noResize="1" noEditPoints="1" noAdjustHandles="1" noChangeArrowheads="1" noChangeShapeType="1" noTextEdit="1"/>
              </p:cNvSpPr>
              <p:nvPr/>
            </p:nvSpPr>
            <p:spPr>
              <a:xfrm>
                <a:off x="4944926" y="5401706"/>
                <a:ext cx="1538950" cy="400110"/>
              </a:xfrm>
              <a:prstGeom prst="rect">
                <a:avLst/>
              </a:prstGeom>
              <a:blipFill>
                <a:blip r:embed="rId5"/>
                <a:stretch>
                  <a:fillRect t="-9091" b="-27273"/>
                </a:stretch>
              </a:blipFill>
            </p:spPr>
            <p:txBody>
              <a:bodyPr/>
              <a:lstStyle/>
              <a:p>
                <a:r>
                  <a:rPr lang="ja-JP" altLang="en-US">
                    <a:noFill/>
                  </a:rPr>
                  <a:t> </a:t>
                </a:r>
              </a:p>
            </p:txBody>
          </p:sp>
        </mc:Fallback>
      </mc:AlternateContent>
      <p:sp>
        <p:nvSpPr>
          <p:cNvPr id="12" name="コンテンツ プレースホルダー 1">
            <a:extLst>
              <a:ext uri="{FF2B5EF4-FFF2-40B4-BE49-F238E27FC236}">
                <a16:creationId xmlns:a16="http://schemas.microsoft.com/office/drawing/2014/main" id="{36E4F5FD-FEB3-4353-B957-E0FCFFCE28B4}"/>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補足資料</a:t>
            </a:r>
            <a:endParaRPr lang="en-US" altLang="ja-JP" sz="1800" b="1" dirty="0">
              <a:solidFill>
                <a:schemeClr val="bg1"/>
              </a:solidFill>
            </a:endParaRPr>
          </a:p>
        </p:txBody>
      </p:sp>
    </p:spTree>
    <p:extLst>
      <p:ext uri="{BB962C8B-B14F-4D97-AF65-F5344CB8AC3E}">
        <p14:creationId xmlns:p14="http://schemas.microsoft.com/office/powerpoint/2010/main" val="363047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8</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資格の例題</a:t>
            </a:r>
            <a:endParaRPr kumimoji="1" lang="ja-JP" altLang="en-US" dirty="0"/>
          </a:p>
        </p:txBody>
      </p:sp>
      <p:sp>
        <p:nvSpPr>
          <p:cNvPr id="10" name="テキスト ボックス 9">
            <a:extLst>
              <a:ext uri="{FF2B5EF4-FFF2-40B4-BE49-F238E27FC236}">
                <a16:creationId xmlns:a16="http://schemas.microsoft.com/office/drawing/2014/main" id="{9CF34B93-BBCE-4A2D-A713-5253A4379572}"/>
              </a:ext>
            </a:extLst>
          </p:cNvPr>
          <p:cNvSpPr txBox="1"/>
          <p:nvPr/>
        </p:nvSpPr>
        <p:spPr>
          <a:xfrm>
            <a:off x="223640" y="754901"/>
            <a:ext cx="8463161" cy="646331"/>
          </a:xfrm>
          <a:prstGeom prst="rect">
            <a:avLst/>
          </a:prstGeom>
          <a:noFill/>
        </p:spPr>
        <p:txBody>
          <a:bodyPr wrap="square" rtlCol="0">
            <a:spAutoFit/>
          </a:bodyPr>
          <a:lstStyle/>
          <a:p>
            <a:r>
              <a:rPr lang="en-US" altLang="ja-JP" dirty="0"/>
              <a:t>Q. </a:t>
            </a:r>
            <a:r>
              <a:rPr lang="ja-JP" altLang="en-US" dirty="0"/>
              <a:t>モデルの学習を行うと、過剰適合や過少適合という状況になる場合がある。過剰適合・過少適合している場合の対応として適切でないものを</a:t>
            </a:r>
            <a:r>
              <a:rPr lang="en-US" altLang="ja-JP" dirty="0"/>
              <a:t>1</a:t>
            </a:r>
            <a:r>
              <a:rPr lang="ja-JP" altLang="en-US" dirty="0"/>
              <a:t>つ選べ。</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6599275" y="1551470"/>
            <a:ext cx="2485886" cy="646331"/>
          </a:xfrm>
          <a:prstGeom prst="rect">
            <a:avLst/>
          </a:prstGeom>
          <a:noFill/>
        </p:spPr>
        <p:txBody>
          <a:bodyPr wrap="square" rtlCol="0">
            <a:spAutoFit/>
          </a:bodyPr>
          <a:lstStyle/>
          <a:p>
            <a:pPr algn="ctr"/>
            <a:r>
              <a:rPr lang="ja-JP" altLang="en-US" dirty="0">
                <a:solidFill>
                  <a:srgbClr val="00B0F0"/>
                </a:solidFill>
              </a:rPr>
              <a:t>データ解析でよく起こる状況での対応が問われる</a:t>
            </a:r>
            <a:endParaRPr kumimoji="1" lang="ja-JP" altLang="en-US" dirty="0">
              <a:solidFill>
                <a:srgbClr val="00B0F0"/>
              </a:solidFill>
            </a:endParaRPr>
          </a:p>
        </p:txBody>
      </p:sp>
      <p:sp>
        <p:nvSpPr>
          <p:cNvPr id="12" name="テキスト ボックス 11">
            <a:extLst>
              <a:ext uri="{FF2B5EF4-FFF2-40B4-BE49-F238E27FC236}">
                <a16:creationId xmlns:a16="http://schemas.microsoft.com/office/drawing/2014/main" id="{1D66FFFE-C2A2-4214-A8FD-276F34DFEC4A}"/>
              </a:ext>
            </a:extLst>
          </p:cNvPr>
          <p:cNvSpPr txBox="1"/>
          <p:nvPr/>
        </p:nvSpPr>
        <p:spPr>
          <a:xfrm>
            <a:off x="223640" y="1371351"/>
            <a:ext cx="8463161" cy="1200329"/>
          </a:xfrm>
          <a:prstGeom prst="rect">
            <a:avLst/>
          </a:prstGeom>
          <a:noFill/>
        </p:spPr>
        <p:txBody>
          <a:bodyPr wrap="square" rtlCol="0">
            <a:spAutoFit/>
          </a:bodyPr>
          <a:lstStyle/>
          <a:p>
            <a:pPr marL="342900" indent="-342900">
              <a:buAutoNum type="arabicPeriod"/>
            </a:pPr>
            <a:r>
              <a:rPr lang="ja-JP" altLang="en-US" dirty="0"/>
              <a:t>決定木のモデルが過剰適合していたので、木の深さを浅くした</a:t>
            </a:r>
            <a:endParaRPr lang="en-US" altLang="ja-JP" dirty="0"/>
          </a:p>
          <a:p>
            <a:pPr marL="342900" indent="-342900">
              <a:buAutoNum type="arabicPeriod"/>
            </a:pPr>
            <a:r>
              <a:rPr lang="ja-JP" altLang="en-US" dirty="0"/>
              <a:t>線型回帰のモデルが過剰適合していたので、正則化項を追加した</a:t>
            </a:r>
            <a:endParaRPr lang="en-US" altLang="ja-JP" dirty="0"/>
          </a:p>
          <a:p>
            <a:pPr marL="342900" indent="-342900">
              <a:buAutoNum type="arabicPeriod"/>
            </a:pPr>
            <a:r>
              <a:rPr kumimoji="1" lang="en-US" altLang="ja-JP" dirty="0"/>
              <a:t>NN</a:t>
            </a:r>
            <a:r>
              <a:rPr kumimoji="1" lang="ja-JP" altLang="en-US" dirty="0"/>
              <a:t>のモデルが過少適合していたので、層数を増やした</a:t>
            </a:r>
            <a:endParaRPr kumimoji="1" lang="en-US" altLang="ja-JP" dirty="0"/>
          </a:p>
          <a:p>
            <a:pPr marL="342900" indent="-342900">
              <a:buAutoNum type="arabicPeriod"/>
            </a:pPr>
            <a:r>
              <a:rPr lang="ja-JP" altLang="en-US" dirty="0"/>
              <a:t>ランダムフォレストのモデルが過少適合していたので、特徴量を標準化した</a:t>
            </a:r>
            <a:endParaRPr kumimoji="1" lang="ja-JP" altLang="en-US" dirty="0"/>
          </a:p>
        </p:txBody>
      </p:sp>
      <p:sp>
        <p:nvSpPr>
          <p:cNvPr id="13" name="テキスト ボックス 12">
            <a:extLst>
              <a:ext uri="{FF2B5EF4-FFF2-40B4-BE49-F238E27FC236}">
                <a16:creationId xmlns:a16="http://schemas.microsoft.com/office/drawing/2014/main" id="{7D90FB18-A290-4DE2-8006-1C98507A35B4}"/>
              </a:ext>
            </a:extLst>
          </p:cNvPr>
          <p:cNvSpPr txBox="1"/>
          <p:nvPr/>
        </p:nvSpPr>
        <p:spPr>
          <a:xfrm>
            <a:off x="106327" y="2561198"/>
            <a:ext cx="8978834" cy="923330"/>
          </a:xfrm>
          <a:prstGeom prst="rect">
            <a:avLst/>
          </a:prstGeom>
          <a:noFill/>
        </p:spPr>
        <p:txBody>
          <a:bodyPr wrap="square" rtlCol="0">
            <a:spAutoFit/>
          </a:bodyPr>
          <a:lstStyle/>
          <a:p>
            <a:r>
              <a:rPr lang="en-US" altLang="ja-JP" dirty="0"/>
              <a:t>Q. 2012</a:t>
            </a:r>
            <a:r>
              <a:rPr lang="ja-JP" altLang="en-US" dirty="0"/>
              <a:t>年に、大規模画像認識のコンペティション</a:t>
            </a:r>
            <a:r>
              <a:rPr lang="en-US" altLang="ja-JP" dirty="0"/>
              <a:t>ILSVRC</a:t>
            </a:r>
            <a:r>
              <a:rPr lang="ja-JP" altLang="en-US" dirty="0"/>
              <a:t>で、</a:t>
            </a:r>
            <a:r>
              <a:rPr lang="en-US" altLang="ja-JP" dirty="0" err="1"/>
              <a:t>AlexNet</a:t>
            </a:r>
            <a:r>
              <a:rPr lang="ja-JP" altLang="en-US" dirty="0"/>
              <a:t>が優勝して以降、画像分類の分野では高性能な</a:t>
            </a:r>
            <a:r>
              <a:rPr lang="en-US" altLang="ja-JP" dirty="0"/>
              <a:t>CNN</a:t>
            </a:r>
            <a:r>
              <a:rPr lang="ja-JP" altLang="en-US" dirty="0"/>
              <a:t>構造が数多く提案されている。以下の表は画像分類における高性能な</a:t>
            </a:r>
            <a:r>
              <a:rPr lang="en-US" altLang="ja-JP" dirty="0"/>
              <a:t>CNN</a:t>
            </a:r>
            <a:r>
              <a:rPr lang="ja-JP" altLang="en-US" dirty="0"/>
              <a:t>構造とその特徴をまとめたものである。表の空欄に当てはまる選択肢をそれぞれ</a:t>
            </a:r>
            <a:r>
              <a:rPr lang="en-US" altLang="ja-JP" dirty="0"/>
              <a:t>1</a:t>
            </a:r>
            <a:r>
              <a:rPr lang="ja-JP" altLang="en-US" dirty="0" err="1"/>
              <a:t>つずつ</a:t>
            </a:r>
            <a:r>
              <a:rPr lang="ja-JP" altLang="en-US" dirty="0"/>
              <a:t>選べ。</a:t>
            </a:r>
            <a:endParaRPr kumimoji="1" lang="ja-JP" altLang="en-US" dirty="0"/>
          </a:p>
        </p:txBody>
      </p:sp>
      <p:graphicFrame>
        <p:nvGraphicFramePr>
          <p:cNvPr id="2" name="表 1">
            <a:extLst>
              <a:ext uri="{FF2B5EF4-FFF2-40B4-BE49-F238E27FC236}">
                <a16:creationId xmlns:a16="http://schemas.microsoft.com/office/drawing/2014/main" id="{9EA751A9-13E9-49C4-AAB8-7252956E52D8}"/>
              </a:ext>
            </a:extLst>
          </p:cNvPr>
          <p:cNvGraphicFramePr>
            <a:graphicFrameLocks noGrp="1"/>
          </p:cNvGraphicFramePr>
          <p:nvPr/>
        </p:nvGraphicFramePr>
        <p:xfrm>
          <a:off x="106327" y="3484528"/>
          <a:ext cx="6223589" cy="2651760"/>
        </p:xfrm>
        <a:graphic>
          <a:graphicData uri="http://schemas.openxmlformats.org/drawingml/2006/table">
            <a:tbl>
              <a:tblPr firstRow="1" bandRow="1">
                <a:tableStyleId>{5C22544A-7EE6-4342-B048-85BDC9FD1C3A}</a:tableStyleId>
              </a:tblPr>
              <a:tblGrid>
                <a:gridCol w="627322">
                  <a:extLst>
                    <a:ext uri="{9D8B030D-6E8A-4147-A177-3AD203B41FA5}">
                      <a16:colId xmlns:a16="http://schemas.microsoft.com/office/drawing/2014/main" val="1247040874"/>
                    </a:ext>
                  </a:extLst>
                </a:gridCol>
                <a:gridCol w="5596267">
                  <a:extLst>
                    <a:ext uri="{9D8B030D-6E8A-4147-A177-3AD203B41FA5}">
                      <a16:colId xmlns:a16="http://schemas.microsoft.com/office/drawing/2014/main" val="196110055"/>
                    </a:ext>
                  </a:extLst>
                </a:gridCol>
              </a:tblGrid>
              <a:tr h="152057">
                <a:tc>
                  <a:txBody>
                    <a:bodyPr/>
                    <a:lstStyle/>
                    <a:p>
                      <a:pPr algn="ctr"/>
                      <a:r>
                        <a:rPr kumimoji="1" lang="ja-JP" altLang="en-US" sz="1600" dirty="0"/>
                        <a:t>名称</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特徴</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536641"/>
                  </a:ext>
                </a:extLst>
              </a:tr>
              <a:tr h="262643">
                <a:tc>
                  <a:txBody>
                    <a:bodyPr/>
                    <a:lstStyle/>
                    <a:p>
                      <a:pPr algn="ctr"/>
                      <a:r>
                        <a:rPr kumimoji="1" lang="en-US" altLang="ja-JP" sz="1600" dirty="0"/>
                        <a:t>(</a:t>
                      </a:r>
                      <a:r>
                        <a:rPr kumimoji="1" lang="ja-JP" altLang="en-US" sz="1600" dirty="0"/>
                        <a:t>ア</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フィルタサイズ</a:t>
                      </a:r>
                      <a:r>
                        <a:rPr kumimoji="1" lang="en-US" altLang="ja-JP" sz="1600" dirty="0"/>
                        <a:t>3×3</a:t>
                      </a:r>
                      <a:r>
                        <a:rPr kumimoji="1" lang="ja-JP" altLang="en-US" sz="1600" dirty="0"/>
                        <a:t>の層を複数積み重ねることで、大きなフィルタで畳み込むのと同等な結果を、少ないパラメータで実現する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8679859"/>
                  </a:ext>
                </a:extLst>
              </a:tr>
              <a:tr h="262643">
                <a:tc>
                  <a:txBody>
                    <a:bodyPr/>
                    <a:lstStyle/>
                    <a:p>
                      <a:pPr algn="ctr"/>
                      <a:r>
                        <a:rPr kumimoji="1" lang="en-US" altLang="ja-JP" sz="1600" dirty="0"/>
                        <a:t>(</a:t>
                      </a:r>
                      <a:r>
                        <a:rPr kumimoji="1" lang="ja-JP" altLang="en-US" sz="1600" dirty="0"/>
                        <a:t>イ</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フィルタサイズの異なる畳み込み層を並列に配置し、それぞれの結果をチャンネル方向～勾配消失を回避している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8982260"/>
                  </a:ext>
                </a:extLst>
              </a:tr>
              <a:tr h="262643">
                <a:tc>
                  <a:txBody>
                    <a:bodyPr/>
                    <a:lstStyle/>
                    <a:p>
                      <a:pPr algn="ctr"/>
                      <a:r>
                        <a:rPr kumimoji="1" lang="en-US" altLang="ja-JP" sz="1600" dirty="0"/>
                        <a:t>(</a:t>
                      </a:r>
                      <a:r>
                        <a:rPr kumimoji="1" lang="ja-JP" altLang="en-US" sz="1600" dirty="0"/>
                        <a:t>ウ</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特徴マップ同士を足し合わせるショートカット結合を導入することで、</a:t>
                      </a:r>
                      <a:r>
                        <a:rPr kumimoji="1" lang="en-US" altLang="ja-JP" sz="1600" dirty="0"/>
                        <a:t>100</a:t>
                      </a:r>
                      <a:r>
                        <a:rPr kumimoji="1" lang="ja-JP" altLang="en-US" sz="1600" dirty="0"/>
                        <a:t>層を超える非常に深い</a:t>
                      </a:r>
                      <a:r>
                        <a:rPr kumimoji="1" lang="en-US" altLang="ja-JP" sz="1600" dirty="0"/>
                        <a:t>NN</a:t>
                      </a:r>
                      <a:r>
                        <a:rPr kumimoji="1" lang="ja-JP" altLang="en-US" sz="1600" dirty="0"/>
                        <a:t>においても学習を可能にした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7124198"/>
                  </a:ext>
                </a:extLst>
              </a:tr>
              <a:tr h="262643">
                <a:tc>
                  <a:txBody>
                    <a:bodyPr/>
                    <a:lstStyle/>
                    <a:p>
                      <a:pPr algn="ctr"/>
                      <a:r>
                        <a:rPr kumimoji="1" lang="en-US" altLang="ja-JP" sz="1600" dirty="0"/>
                        <a:t>(</a:t>
                      </a:r>
                      <a:r>
                        <a:rPr kumimoji="1" lang="ja-JP" altLang="en-US" sz="1600" dirty="0"/>
                        <a:t>エ</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あるブロック内の畳み込み層は、そのブロック内ですでに作られた特徴マップ全てをチャンネル～少ないパラメータでの性能向上を実現した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51487"/>
                  </a:ext>
                </a:extLst>
              </a:tr>
            </a:tbl>
          </a:graphicData>
        </a:graphic>
      </p:graphicFrame>
      <p:sp>
        <p:nvSpPr>
          <p:cNvPr id="14" name="テキスト ボックス 13">
            <a:extLst>
              <a:ext uri="{FF2B5EF4-FFF2-40B4-BE49-F238E27FC236}">
                <a16:creationId xmlns:a16="http://schemas.microsoft.com/office/drawing/2014/main" id="{1EA4186B-B8FC-48E3-8CF4-0B1EC4CBB127}"/>
              </a:ext>
            </a:extLst>
          </p:cNvPr>
          <p:cNvSpPr txBox="1"/>
          <p:nvPr/>
        </p:nvSpPr>
        <p:spPr>
          <a:xfrm>
            <a:off x="6825036" y="3642528"/>
            <a:ext cx="1765004" cy="1200329"/>
          </a:xfrm>
          <a:prstGeom prst="rect">
            <a:avLst/>
          </a:prstGeom>
          <a:noFill/>
        </p:spPr>
        <p:txBody>
          <a:bodyPr wrap="square" rtlCol="0">
            <a:spAutoFit/>
          </a:bodyPr>
          <a:lstStyle/>
          <a:p>
            <a:pPr marL="342900" indent="-342900">
              <a:buAutoNum type="arabicPeriod"/>
            </a:pPr>
            <a:r>
              <a:rPr lang="en-US" altLang="ja-JP" dirty="0"/>
              <a:t>VGG</a:t>
            </a:r>
          </a:p>
          <a:p>
            <a:pPr marL="342900" indent="-342900">
              <a:buAutoNum type="arabicPeriod"/>
            </a:pPr>
            <a:r>
              <a:rPr lang="en-US" altLang="ja-JP" dirty="0" err="1"/>
              <a:t>GoogLeNet</a:t>
            </a:r>
            <a:endParaRPr lang="en-US" altLang="ja-JP" dirty="0"/>
          </a:p>
          <a:p>
            <a:pPr marL="342900" indent="-342900">
              <a:buAutoNum type="arabicPeriod"/>
            </a:pPr>
            <a:r>
              <a:rPr kumimoji="1" lang="en-US" altLang="ja-JP" dirty="0" err="1"/>
              <a:t>DenseNet</a:t>
            </a:r>
            <a:endParaRPr kumimoji="1" lang="en-US" altLang="ja-JP" dirty="0"/>
          </a:p>
          <a:p>
            <a:pPr marL="342900" indent="-342900">
              <a:buAutoNum type="arabicPeriod"/>
            </a:pPr>
            <a:r>
              <a:rPr lang="en-US" altLang="ja-JP" dirty="0" err="1"/>
              <a:t>ResNet</a:t>
            </a:r>
            <a:endParaRPr kumimoji="1" lang="ja-JP" altLang="en-US" dirty="0"/>
          </a:p>
        </p:txBody>
      </p:sp>
      <p:sp>
        <p:nvSpPr>
          <p:cNvPr id="15" name="テキスト ボックス 14">
            <a:extLst>
              <a:ext uri="{FF2B5EF4-FFF2-40B4-BE49-F238E27FC236}">
                <a16:creationId xmlns:a16="http://schemas.microsoft.com/office/drawing/2014/main" id="{CE2FC2F2-4B4C-4CCF-9B8F-8DB781F34398}"/>
              </a:ext>
            </a:extLst>
          </p:cNvPr>
          <p:cNvSpPr txBox="1"/>
          <p:nvPr/>
        </p:nvSpPr>
        <p:spPr>
          <a:xfrm>
            <a:off x="6397255" y="5104089"/>
            <a:ext cx="2679405" cy="923330"/>
          </a:xfrm>
          <a:prstGeom prst="rect">
            <a:avLst/>
          </a:prstGeom>
          <a:noFill/>
        </p:spPr>
        <p:txBody>
          <a:bodyPr wrap="square" rtlCol="0">
            <a:spAutoFit/>
          </a:bodyPr>
          <a:lstStyle/>
          <a:p>
            <a:pPr algn="ctr"/>
            <a:r>
              <a:rPr lang="ja-JP" altLang="en-US" dirty="0">
                <a:solidFill>
                  <a:srgbClr val="00B0F0"/>
                </a:solidFill>
              </a:rPr>
              <a:t>最も成功した事例での代表的な</a:t>
            </a:r>
            <a:r>
              <a:rPr lang="en-US" altLang="ja-JP" dirty="0">
                <a:solidFill>
                  <a:srgbClr val="00B0F0"/>
                </a:solidFill>
              </a:rPr>
              <a:t>CNN</a:t>
            </a:r>
            <a:r>
              <a:rPr lang="ja-JP" altLang="en-US" dirty="0">
                <a:solidFill>
                  <a:srgbClr val="00B0F0"/>
                </a:solidFill>
              </a:rPr>
              <a:t>モデルの特徴が問われている</a:t>
            </a:r>
            <a:endParaRPr kumimoji="1" lang="ja-JP" altLang="en-US" dirty="0">
              <a:solidFill>
                <a:srgbClr val="00B0F0"/>
              </a:solidFill>
            </a:endParaRPr>
          </a:p>
        </p:txBody>
      </p:sp>
      <p:sp>
        <p:nvSpPr>
          <p:cNvPr id="16" name="コンテンツ プレースホルダー 1">
            <a:extLst>
              <a:ext uri="{FF2B5EF4-FFF2-40B4-BE49-F238E27FC236}">
                <a16:creationId xmlns:a16="http://schemas.microsoft.com/office/drawing/2014/main" id="{4D9825A6-8D62-4158-BCB8-BD82BEFA3ACA}"/>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Tree>
    <p:extLst>
      <p:ext uri="{BB962C8B-B14F-4D97-AF65-F5344CB8AC3E}">
        <p14:creationId xmlns:p14="http://schemas.microsoft.com/office/powerpoint/2010/main" val="325474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9</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資格の「受験資格」</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68311"/>
            <a:ext cx="9144000" cy="390925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G</a:t>
            </a:r>
            <a:r>
              <a:rPr lang="ja-JP" altLang="en-US" dirty="0"/>
              <a:t>検定は誰でも受験できるが、</a:t>
            </a:r>
            <a:r>
              <a:rPr lang="en-US" altLang="ja-JP" dirty="0"/>
              <a:t>E</a:t>
            </a:r>
            <a:r>
              <a:rPr lang="ja-JP" altLang="en-US" dirty="0"/>
              <a:t>資格は「</a:t>
            </a:r>
            <a:r>
              <a:rPr lang="en-US" altLang="ja-JP" dirty="0"/>
              <a:t>JDLA</a:t>
            </a:r>
            <a:r>
              <a:rPr lang="ja-JP" altLang="en-US" dirty="0"/>
              <a:t>認定プログラムを</a:t>
            </a:r>
            <a:r>
              <a:rPr lang="en-US" altLang="ja-JP" dirty="0"/>
              <a:t>2</a:t>
            </a:r>
            <a:r>
              <a:rPr lang="ja-JP" altLang="en-US" dirty="0"/>
              <a:t>年以内に修了した者」しか受験できない。</a:t>
            </a:r>
            <a:endParaRPr lang="en-US" altLang="ja-JP" dirty="0"/>
          </a:p>
          <a:p>
            <a:pPr lvl="1"/>
            <a:r>
              <a:rPr lang="en-US" altLang="ja-JP" dirty="0"/>
              <a:t>AI</a:t>
            </a:r>
            <a:r>
              <a:rPr lang="ja-JP" altLang="en-US" dirty="0"/>
              <a:t>の一般知識だけでなく、データ処理のテクニック、</a:t>
            </a:r>
            <a:r>
              <a:rPr lang="en-US" altLang="ja-JP" dirty="0"/>
              <a:t>AI</a:t>
            </a:r>
            <a:r>
              <a:rPr lang="ja-JP" altLang="en-US" dirty="0"/>
              <a:t>に関する理論、実装能力も認めるものなので、受験する前に専用プログラムで訓練する必要がある</a:t>
            </a:r>
            <a:endParaRPr lang="en-US" altLang="ja-JP" dirty="0"/>
          </a:p>
          <a:p>
            <a:pPr lvl="2"/>
            <a:r>
              <a:rPr lang="ja-JP" altLang="en-US" dirty="0"/>
              <a:t>これが</a:t>
            </a:r>
            <a:r>
              <a:rPr lang="en-US" altLang="ja-JP" dirty="0"/>
              <a:t>OJT</a:t>
            </a:r>
            <a:r>
              <a:rPr lang="ja-JP" altLang="en-US" dirty="0"/>
              <a:t>では身につかない、専門知識を体系立てて学べる機会になる</a:t>
            </a:r>
            <a:endParaRPr lang="en-US" altLang="ja-JP" dirty="0"/>
          </a:p>
          <a:p>
            <a:r>
              <a:rPr lang="en-US" altLang="ja-JP" dirty="0"/>
              <a:t>JDLA</a:t>
            </a:r>
            <a:r>
              <a:rPr lang="ja-JP" altLang="en-US" dirty="0"/>
              <a:t>認定プログラム</a:t>
            </a:r>
            <a:endParaRPr lang="en-US" altLang="ja-JP" dirty="0"/>
          </a:p>
          <a:p>
            <a:pPr lvl="1"/>
            <a:r>
              <a:rPr lang="ja-JP" altLang="en-US" dirty="0"/>
              <a:t>企業・大学が教育用として提供している</a:t>
            </a:r>
            <a:endParaRPr lang="en-US" altLang="ja-JP" dirty="0"/>
          </a:p>
          <a:p>
            <a:pPr lvl="1"/>
            <a:r>
              <a:rPr lang="en-US" altLang="ja-JP" dirty="0"/>
              <a:t>2020</a:t>
            </a:r>
            <a:r>
              <a:rPr lang="ja-JP" altLang="en-US" dirty="0"/>
              <a:t>年</a:t>
            </a:r>
            <a:r>
              <a:rPr lang="en-US" altLang="ja-JP" dirty="0"/>
              <a:t>11</a:t>
            </a:r>
            <a:r>
              <a:rPr lang="ja-JP" altLang="en-US" dirty="0"/>
              <a:t>月現在：約</a:t>
            </a:r>
            <a:r>
              <a:rPr lang="en-US" altLang="ja-JP" dirty="0"/>
              <a:t>17</a:t>
            </a:r>
            <a:r>
              <a:rPr lang="ja-JP" altLang="en-US" dirty="0"/>
              <a:t>種類</a:t>
            </a:r>
            <a:endParaRPr lang="en-US" altLang="ja-JP" dirty="0"/>
          </a:p>
          <a:p>
            <a:pPr lvl="1"/>
            <a:r>
              <a:rPr lang="ja-JP" altLang="en-US" dirty="0"/>
              <a:t>試験対策もある</a:t>
            </a:r>
            <a:endParaRPr lang="en-US" altLang="ja-JP" dirty="0"/>
          </a:p>
        </p:txBody>
      </p:sp>
      <p:pic>
        <p:nvPicPr>
          <p:cNvPr id="3" name="図 2">
            <a:extLst>
              <a:ext uri="{FF2B5EF4-FFF2-40B4-BE49-F238E27FC236}">
                <a16:creationId xmlns:a16="http://schemas.microsoft.com/office/drawing/2014/main" id="{F75900BB-F9EB-4FFA-A201-DC316B0C0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405" y="3339165"/>
            <a:ext cx="3286614" cy="2876798"/>
          </a:xfrm>
          <a:prstGeom prst="rect">
            <a:avLst/>
          </a:prstGeom>
        </p:spPr>
      </p:pic>
      <p:sp>
        <p:nvSpPr>
          <p:cNvPr id="8" name="コンテンツ プレースホルダー 1">
            <a:extLst>
              <a:ext uri="{FF2B5EF4-FFF2-40B4-BE49-F238E27FC236}">
                <a16:creationId xmlns:a16="http://schemas.microsoft.com/office/drawing/2014/main" id="{66AB0BCD-0F71-466D-BBEB-D32D7620662B}"/>
              </a:ext>
            </a:extLst>
          </p:cNvPr>
          <p:cNvSpPr txBox="1">
            <a:spLocks/>
          </p:cNvSpPr>
          <p:nvPr/>
        </p:nvSpPr>
        <p:spPr>
          <a:xfrm>
            <a:off x="45037" y="-23405"/>
            <a:ext cx="2028018"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pre1. E</a:t>
            </a:r>
            <a:r>
              <a:rPr lang="ja-JP" altLang="en-US" sz="1800" b="1" dirty="0">
                <a:solidFill>
                  <a:schemeClr val="bg1"/>
                </a:solidFill>
              </a:rPr>
              <a:t>資格試験</a:t>
            </a:r>
            <a:endParaRPr lang="en-US" altLang="ja-JP" sz="1800" b="1" dirty="0">
              <a:solidFill>
                <a:schemeClr val="bg1"/>
              </a:solidFill>
            </a:endParaRPr>
          </a:p>
        </p:txBody>
      </p:sp>
    </p:spTree>
    <p:extLst>
      <p:ext uri="{BB962C8B-B14F-4D97-AF65-F5344CB8AC3E}">
        <p14:creationId xmlns:p14="http://schemas.microsoft.com/office/powerpoint/2010/main" val="2874767244"/>
      </p:ext>
    </p:extLst>
  </p:cSld>
  <p:clrMapOvr>
    <a:masterClrMapping/>
  </p:clrMapOvr>
</p:sld>
</file>

<file path=ppt/theme/theme1.xml><?xml version="1.0" encoding="utf-8"?>
<a:theme xmlns:a="http://schemas.openxmlformats.org/drawingml/2006/main" name="CoInnovation_PPT_Template_2016_white">
  <a:themeElements>
    <a:clrScheme name="yokogawa2016">
      <a:dk1>
        <a:srgbClr val="000000"/>
      </a:dk1>
      <a:lt1>
        <a:srgbClr val="FFFFFF"/>
      </a:lt1>
      <a:dk2>
        <a:srgbClr val="004F9B"/>
      </a:dk2>
      <a:lt2>
        <a:srgbClr val="6683A7"/>
      </a:lt2>
      <a:accent1>
        <a:srgbClr val="00316C"/>
      </a:accent1>
      <a:accent2>
        <a:srgbClr val="F1BC1A"/>
      </a:accent2>
      <a:accent3>
        <a:srgbClr val="007E65"/>
      </a:accent3>
      <a:accent4>
        <a:srgbClr val="CE4E21"/>
      </a:accent4>
      <a:accent5>
        <a:srgbClr val="7A8E99"/>
      </a:accent5>
      <a:accent6>
        <a:srgbClr val="B7DCFF"/>
      </a:accent6>
      <a:hlink>
        <a:srgbClr val="CCCCCC"/>
      </a:hlink>
      <a:folHlink>
        <a:srgbClr val="A5A5A5"/>
      </a:folHlink>
    </a:clrScheme>
    <a:fontScheme name="横河New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14691</TotalTime>
  <Words>8863</Words>
  <Application>Microsoft Office PowerPoint</Application>
  <PresentationFormat>画面に合わせる (4:3)</PresentationFormat>
  <Paragraphs>1288</Paragraphs>
  <Slides>70</Slides>
  <Notes>59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70</vt:i4>
      </vt:variant>
    </vt:vector>
  </HeadingPairs>
  <TitlesOfParts>
    <vt:vector size="80" baseType="lpstr">
      <vt:lpstr>Meiryo UI</vt:lpstr>
      <vt:lpstr>ＭＳ Ｐゴシック</vt:lpstr>
      <vt:lpstr>ＭＳ Ｐ明朝</vt:lpstr>
      <vt:lpstr>游ゴシック</vt:lpstr>
      <vt:lpstr>Arial</vt:lpstr>
      <vt:lpstr>Calibri</vt:lpstr>
      <vt:lpstr>Cambria Math</vt:lpstr>
      <vt:lpstr>Times New Roman</vt:lpstr>
      <vt:lpstr>Wingdings</vt:lpstr>
      <vt:lpstr>CoInnovation_PPT_Template_2016_white</vt:lpstr>
      <vt:lpstr>Galois(ガロア)理論を 終わらせる体論・群論</vt:lpstr>
      <vt:lpstr>FY20の業務</vt:lpstr>
      <vt:lpstr>最近</vt:lpstr>
      <vt:lpstr>受験した背景</vt:lpstr>
      <vt:lpstr>一般社団法人日本ディープラーニング協会（JDLA）</vt:lpstr>
      <vt:lpstr>JDLAの資格試験・検定</vt:lpstr>
      <vt:lpstr>E資格概要</vt:lpstr>
      <vt:lpstr>E資格の例題</vt:lpstr>
      <vt:lpstr>E資格の「受験資格」</vt:lpstr>
      <vt:lpstr>受験費用</vt:lpstr>
      <vt:lpstr>E資格試験受験費用の負担</vt:lpstr>
      <vt:lpstr>熊谷の感触</vt:lpstr>
      <vt:lpstr>今日の内容</vt:lpstr>
      <vt:lpstr>注意</vt:lpstr>
      <vt:lpstr>Galois理論とは</vt:lpstr>
      <vt:lpstr>目的：可解性定理</vt:lpstr>
      <vt:lpstr>地図</vt:lpstr>
      <vt:lpstr>方程式の解と係数</vt:lpstr>
      <vt:lpstr>方程式が解けることと体の関係</vt:lpstr>
      <vt:lpstr>係数体の拡大と可解性</vt:lpstr>
      <vt:lpstr>多項式の根で有理式を作る</vt:lpstr>
      <vt:lpstr>有理式Vで根を表す</vt:lpstr>
      <vt:lpstr>体で補助定理3を書き直す</vt:lpstr>
      <vt:lpstr>根の既知</vt:lpstr>
      <vt:lpstr>係数体の拡大と可解性</vt:lpstr>
      <vt:lpstr>地図</vt:lpstr>
      <vt:lpstr>交換操作</vt:lpstr>
      <vt:lpstr>別の見方</vt:lpstr>
      <vt:lpstr>位置交換を複数回行うと、結果が変わる</vt:lpstr>
      <vt:lpstr>群の定義</vt:lpstr>
      <vt:lpstr>群の公理　G1【演算と閉性】</vt:lpstr>
      <vt:lpstr>群の公理　G2【結合法則】</vt:lpstr>
      <vt:lpstr>群の公理　G3【単位元の存在】</vt:lpstr>
      <vt:lpstr>群の公理　G4【逆元の存在】</vt:lpstr>
      <vt:lpstr>部分群の存在</vt:lpstr>
      <vt:lpstr>3次の対称群S^3の部分群</vt:lpstr>
      <vt:lpstr>群と体の関係</vt:lpstr>
      <vt:lpstr>群の例</vt:lpstr>
      <vt:lpstr>置換群</vt:lpstr>
      <vt:lpstr>群論のまとめ</vt:lpstr>
      <vt:lpstr>地図</vt:lpstr>
      <vt:lpstr>Galois群</vt:lpstr>
      <vt:lpstr>Galois群の例</vt:lpstr>
      <vt:lpstr>Galois群が単位群の場合は「解ける」</vt:lpstr>
      <vt:lpstr>Galois群の作り方の例（１）</vt:lpstr>
      <vt:lpstr>Galois群の作り方の例（２）</vt:lpstr>
      <vt:lpstr>Galois群の作り方の例（３）</vt:lpstr>
      <vt:lpstr>Galois群の作り方の例（４）</vt:lpstr>
      <vt:lpstr>係数体とGalois群の対応関係</vt:lpstr>
      <vt:lpstr>Galois群の縮小</vt:lpstr>
      <vt:lpstr>可解性定理</vt:lpstr>
      <vt:lpstr>地図</vt:lpstr>
      <vt:lpstr>可解性定理の全体像</vt:lpstr>
      <vt:lpstr>Galoisの可解性定理で驚くところ</vt:lpstr>
      <vt:lpstr>MMWへの提案</vt:lpstr>
      <vt:lpstr>MMWへの提案</vt:lpstr>
      <vt:lpstr>MMWへの提案</vt:lpstr>
      <vt:lpstr>MMWへの提案</vt:lpstr>
      <vt:lpstr>PowerPoint プレゼンテーション</vt:lpstr>
      <vt:lpstr>群論は現代の数学・物理・化学で使われる</vt:lpstr>
      <vt:lpstr>1次、2次方程式の解き方</vt:lpstr>
      <vt:lpstr>3次、4次方程式の一般解</vt:lpstr>
      <vt:lpstr>2次方程式の解と係数の関係</vt:lpstr>
      <vt:lpstr>対称式の基本定理</vt:lpstr>
      <vt:lpstr>あみだくじをします</vt:lpstr>
      <vt:lpstr>答え</vt:lpstr>
      <vt:lpstr>位数nの巡回群</vt:lpstr>
      <vt:lpstr>Abelian群（可換群）</vt:lpstr>
      <vt:lpstr>巡回群</vt:lpstr>
      <vt:lpstr>Galois群の縮小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user1</dc:creator>
  <cp:lastModifiedBy>Kumagai, Wataru (Wataru.Kumagai@jp.yokogawa.com)</cp:lastModifiedBy>
  <cp:revision>2064</cp:revision>
  <cp:lastPrinted>2017-02-23T06:52:58Z</cp:lastPrinted>
  <dcterms:created xsi:type="dcterms:W3CDTF">2016-04-08T04:14:09Z</dcterms:created>
  <dcterms:modified xsi:type="dcterms:W3CDTF">2021-04-07T06:57:32Z</dcterms:modified>
</cp:coreProperties>
</file>