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69" r:id="rId2"/>
    <p:sldId id="292" r:id="rId3"/>
    <p:sldId id="305" r:id="rId4"/>
    <p:sldId id="306" r:id="rId5"/>
    <p:sldId id="294" r:id="rId6"/>
    <p:sldId id="307" r:id="rId7"/>
    <p:sldId id="311" r:id="rId8"/>
    <p:sldId id="312" r:id="rId9"/>
    <p:sldId id="309" r:id="rId10"/>
    <p:sldId id="310" r:id="rId11"/>
    <p:sldId id="308"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82213" autoAdjust="0"/>
  </p:normalViewPr>
  <p:slideViewPr>
    <p:cSldViewPr snapToGrid="0">
      <p:cViewPr varScale="1">
        <p:scale>
          <a:sx n="60" d="100"/>
          <a:sy n="60" d="100"/>
        </p:scale>
        <p:origin x="43" y="931"/>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2022/3/24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01 26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png"/><Relationship Id="rId3" Type="http://schemas.openxmlformats.org/officeDocument/2006/relationships/image" Target="../media/image130.png"/><Relationship Id="rId7" Type="http://schemas.openxmlformats.org/officeDocument/2006/relationships/image" Target="../media/image170.png"/><Relationship Id="rId12" Type="http://schemas.openxmlformats.org/officeDocument/2006/relationships/image" Target="../media/image22.png"/><Relationship Id="rId2" Type="http://schemas.openxmlformats.org/officeDocument/2006/relationships/image" Target="../media/image17.png"/><Relationship Id="rId16"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60.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19.png"/><Relationship Id="rId1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2021</a:t>
            </a:r>
            <a:r>
              <a:rPr lang="ja-JP" altLang="en-US" dirty="0"/>
              <a:t>年度まとめ</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en-US" altLang="ja-JP" dirty="0"/>
              <a:t>O&amp;M</a:t>
            </a:r>
            <a:r>
              <a:rPr lang="ja-JP" altLang="en-US" dirty="0"/>
              <a:t>デザイン</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3</a:t>
            </a:r>
            <a:r>
              <a:rPr lang="ja-JP" altLang="en-US" dirty="0"/>
              <a:t>月</a:t>
            </a:r>
            <a:r>
              <a:rPr lang="en-US" altLang="ja-JP" dirty="0"/>
              <a:t>25</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変異種類によるスクリーニング効果</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413232" y="895218"/>
            <a:ext cx="11503948" cy="53064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アラニン置換以外の変異制限も一定の効果はありそうだが、</a:t>
            </a:r>
            <a:r>
              <a:rPr lang="en-US" altLang="ja-JP" sz="2800" dirty="0"/>
              <a:t>affinity</a:t>
            </a:r>
            <a:r>
              <a:rPr lang="ja-JP" altLang="en-US" sz="2800" dirty="0"/>
              <a:t>による除去と重複している。</a:t>
            </a:r>
            <a:endParaRPr lang="en-US" altLang="ja-JP" sz="2800" dirty="0"/>
          </a:p>
        </p:txBody>
      </p:sp>
      <p:pic>
        <p:nvPicPr>
          <p:cNvPr id="7" name="図 6">
            <a:extLst>
              <a:ext uri="{FF2B5EF4-FFF2-40B4-BE49-F238E27FC236}">
                <a16:creationId xmlns:a16="http://schemas.microsoft.com/office/drawing/2014/main" id="{F92FAA28-017C-4ECB-842B-059715159FA5}"/>
              </a:ext>
            </a:extLst>
          </p:cNvPr>
          <p:cNvPicPr>
            <a:picLocks noChangeAspect="1"/>
          </p:cNvPicPr>
          <p:nvPr/>
        </p:nvPicPr>
        <p:blipFill>
          <a:blip r:embed="rId2"/>
          <a:stretch>
            <a:fillRect/>
          </a:stretch>
        </p:blipFill>
        <p:spPr>
          <a:xfrm>
            <a:off x="5947469" y="1959332"/>
            <a:ext cx="6060312" cy="3554227"/>
          </a:xfrm>
          <a:prstGeom prst="rect">
            <a:avLst/>
          </a:prstGeom>
        </p:spPr>
      </p:pic>
      <p:sp>
        <p:nvSpPr>
          <p:cNvPr id="27" name="テキスト ボックス 26">
            <a:extLst>
              <a:ext uri="{FF2B5EF4-FFF2-40B4-BE49-F238E27FC236}">
                <a16:creationId xmlns:a16="http://schemas.microsoft.com/office/drawing/2014/main" id="{AE641D03-C420-41EF-BE6E-E83D424B33CE}"/>
              </a:ext>
            </a:extLst>
          </p:cNvPr>
          <p:cNvSpPr txBox="1"/>
          <p:nvPr/>
        </p:nvSpPr>
        <p:spPr>
          <a:xfrm>
            <a:off x="278557" y="1900502"/>
            <a:ext cx="5227879" cy="307777"/>
          </a:xfrm>
          <a:prstGeom prst="rect">
            <a:avLst/>
          </a:prstGeom>
          <a:noFill/>
        </p:spPr>
        <p:txBody>
          <a:bodyPr wrap="square" rtlCol="0">
            <a:spAutoFit/>
          </a:bodyPr>
          <a:lstStyle/>
          <a:p>
            <a:r>
              <a:rPr kumimoji="1" lang="en-US" altLang="ja-JP" sz="1400" dirty="0"/>
              <a:t>A: [“5A”, “29A”, “31A”, “32A”, “34A”]</a:t>
            </a:r>
            <a:r>
              <a:rPr kumimoji="1" lang="ja-JP" altLang="en-US" sz="1400" dirty="0"/>
              <a:t>（結合部位をアラニン置換）</a:t>
            </a:r>
          </a:p>
        </p:txBody>
      </p:sp>
      <p:sp>
        <p:nvSpPr>
          <p:cNvPr id="28" name="テキスト ボックス 27">
            <a:extLst>
              <a:ext uri="{FF2B5EF4-FFF2-40B4-BE49-F238E27FC236}">
                <a16:creationId xmlns:a16="http://schemas.microsoft.com/office/drawing/2014/main" id="{0283F264-7B1E-4B46-ABA9-4E31C2FB4C17}"/>
              </a:ext>
            </a:extLst>
          </p:cNvPr>
          <p:cNvSpPr txBox="1"/>
          <p:nvPr/>
        </p:nvSpPr>
        <p:spPr>
          <a:xfrm>
            <a:off x="278557" y="2208279"/>
            <a:ext cx="4878597" cy="307777"/>
          </a:xfrm>
          <a:prstGeom prst="rect">
            <a:avLst/>
          </a:prstGeom>
          <a:noFill/>
        </p:spPr>
        <p:txBody>
          <a:bodyPr wrap="square" rtlCol="0">
            <a:spAutoFit/>
          </a:bodyPr>
          <a:lstStyle/>
          <a:p>
            <a:r>
              <a:rPr kumimoji="1" lang="en-US" altLang="ja-JP" sz="1400" dirty="0"/>
              <a:t>B: [“5V”, “7W”, “30W”, “33A”]</a:t>
            </a:r>
            <a:r>
              <a:rPr kumimoji="1" lang="ja-JP" altLang="en-US" sz="1400" dirty="0"/>
              <a:t>（</a:t>
            </a:r>
            <a:r>
              <a:rPr kumimoji="1" lang="en-US" altLang="ja-JP" sz="1400" dirty="0"/>
              <a:t>[</a:t>
            </a:r>
            <a:r>
              <a:rPr kumimoji="1" lang="ja-JP" altLang="en-US" sz="1400" dirty="0"/>
              <a:t>結合能無</a:t>
            </a:r>
            <a:r>
              <a:rPr kumimoji="1" lang="en-US" altLang="ja-JP" sz="1400" dirty="0"/>
              <a:t>]</a:t>
            </a:r>
            <a:r>
              <a:rPr kumimoji="1" lang="ja-JP" altLang="en-US" sz="1400" dirty="0"/>
              <a:t>に貢献する変異）</a:t>
            </a:r>
          </a:p>
        </p:txBody>
      </p:sp>
      <p:sp>
        <p:nvSpPr>
          <p:cNvPr id="31" name="テキスト ボックス 30">
            <a:extLst>
              <a:ext uri="{FF2B5EF4-FFF2-40B4-BE49-F238E27FC236}">
                <a16:creationId xmlns:a16="http://schemas.microsoft.com/office/drawing/2014/main" id="{D4A30267-2048-470B-BF29-38B3693424BF}"/>
              </a:ext>
            </a:extLst>
          </p:cNvPr>
          <p:cNvSpPr txBox="1"/>
          <p:nvPr/>
        </p:nvSpPr>
        <p:spPr>
          <a:xfrm>
            <a:off x="9486304" y="2056154"/>
            <a:ext cx="1828799" cy="307777"/>
          </a:xfrm>
          <a:prstGeom prst="rect">
            <a:avLst/>
          </a:prstGeom>
          <a:noFill/>
        </p:spPr>
        <p:txBody>
          <a:bodyPr vert="horz" wrap="square" rtlCol="0">
            <a:spAutoFit/>
          </a:bodyPr>
          <a:lstStyle/>
          <a:p>
            <a:r>
              <a:rPr kumimoji="1" lang="ja-JP" altLang="en-US" sz="1400" dirty="0"/>
              <a:t>（簡易評価結合能）</a:t>
            </a:r>
            <a:endParaRPr kumimoji="1" lang="ja-JP" altLang="en-US" sz="1400" dirty="0">
              <a:solidFill>
                <a:schemeClr val="accent4"/>
              </a:solidFill>
            </a:endParaRPr>
          </a:p>
        </p:txBody>
      </p:sp>
      <p:sp>
        <p:nvSpPr>
          <p:cNvPr id="35" name="テキスト ボックス 34">
            <a:extLst>
              <a:ext uri="{FF2B5EF4-FFF2-40B4-BE49-F238E27FC236}">
                <a16:creationId xmlns:a16="http://schemas.microsoft.com/office/drawing/2014/main" id="{AB14136B-00A9-4135-B52F-73FAFC461200}"/>
              </a:ext>
            </a:extLst>
          </p:cNvPr>
          <p:cNvSpPr txBox="1"/>
          <p:nvPr/>
        </p:nvSpPr>
        <p:spPr>
          <a:xfrm>
            <a:off x="7060745" y="2335054"/>
            <a:ext cx="1033442" cy="276999"/>
          </a:xfrm>
          <a:prstGeom prst="rect">
            <a:avLst/>
          </a:prstGeom>
          <a:noFill/>
        </p:spPr>
        <p:txBody>
          <a:bodyPr vert="horz" wrap="square" rtlCol="0">
            <a:spAutoFit/>
          </a:bodyPr>
          <a:lstStyle/>
          <a:p>
            <a:pPr algn="ctr"/>
            <a:r>
              <a:rPr kumimoji="1" lang="ja-JP" altLang="en-US" sz="1200" dirty="0"/>
              <a:t>トータル数</a:t>
            </a:r>
            <a:endParaRPr kumimoji="1" lang="ja-JP" altLang="en-US" sz="1200" dirty="0">
              <a:solidFill>
                <a:schemeClr val="accent4"/>
              </a:solidFill>
            </a:endParaRPr>
          </a:p>
        </p:txBody>
      </p:sp>
      <p:sp>
        <p:nvSpPr>
          <p:cNvPr id="36" name="テキスト ボックス 35">
            <a:extLst>
              <a:ext uri="{FF2B5EF4-FFF2-40B4-BE49-F238E27FC236}">
                <a16:creationId xmlns:a16="http://schemas.microsoft.com/office/drawing/2014/main" id="{EEECB3DC-3F22-4C9F-BA30-33244CF809FF}"/>
              </a:ext>
            </a:extLst>
          </p:cNvPr>
          <p:cNvSpPr txBox="1"/>
          <p:nvPr/>
        </p:nvSpPr>
        <p:spPr>
          <a:xfrm>
            <a:off x="7327508" y="2538492"/>
            <a:ext cx="499915" cy="276999"/>
          </a:xfrm>
          <a:prstGeom prst="rect">
            <a:avLst/>
          </a:prstGeom>
          <a:noFill/>
        </p:spPr>
        <p:txBody>
          <a:bodyPr vert="horz" wrap="square" rtlCol="0">
            <a:spAutoFit/>
          </a:bodyPr>
          <a:lstStyle/>
          <a:p>
            <a:pPr algn="ctr"/>
            <a:r>
              <a:rPr kumimoji="1" lang="en-US" altLang="ja-JP" sz="1200" dirty="0"/>
              <a:t>300</a:t>
            </a:r>
            <a:endParaRPr kumimoji="1" lang="ja-JP" altLang="en-US" sz="1200" dirty="0">
              <a:solidFill>
                <a:schemeClr val="accent4"/>
              </a:solidFill>
            </a:endParaRPr>
          </a:p>
        </p:txBody>
      </p:sp>
      <p:sp>
        <p:nvSpPr>
          <p:cNvPr id="37" name="テキスト ボックス 36">
            <a:extLst>
              <a:ext uri="{FF2B5EF4-FFF2-40B4-BE49-F238E27FC236}">
                <a16:creationId xmlns:a16="http://schemas.microsoft.com/office/drawing/2014/main" id="{A63D6C7E-4421-4158-97A8-486676A509CC}"/>
              </a:ext>
            </a:extLst>
          </p:cNvPr>
          <p:cNvSpPr txBox="1"/>
          <p:nvPr/>
        </p:nvSpPr>
        <p:spPr>
          <a:xfrm>
            <a:off x="8521819" y="2538492"/>
            <a:ext cx="499915" cy="276999"/>
          </a:xfrm>
          <a:prstGeom prst="rect">
            <a:avLst/>
          </a:prstGeom>
          <a:noFill/>
        </p:spPr>
        <p:txBody>
          <a:bodyPr vert="horz" wrap="square" rtlCol="0">
            <a:spAutoFit/>
          </a:bodyPr>
          <a:lstStyle/>
          <a:p>
            <a:pPr algn="ctr"/>
            <a:r>
              <a:rPr kumimoji="1" lang="en-US" altLang="ja-JP" sz="1200" dirty="0"/>
              <a:t>256</a:t>
            </a:r>
            <a:endParaRPr kumimoji="1" lang="ja-JP" altLang="en-US" sz="1200" dirty="0"/>
          </a:p>
        </p:txBody>
      </p:sp>
      <p:sp>
        <p:nvSpPr>
          <p:cNvPr id="38" name="テキスト ボックス 37">
            <a:extLst>
              <a:ext uri="{FF2B5EF4-FFF2-40B4-BE49-F238E27FC236}">
                <a16:creationId xmlns:a16="http://schemas.microsoft.com/office/drawing/2014/main" id="{C19A0E51-863D-4EB5-8C31-580236B56A19}"/>
              </a:ext>
            </a:extLst>
          </p:cNvPr>
          <p:cNvSpPr txBox="1"/>
          <p:nvPr/>
        </p:nvSpPr>
        <p:spPr>
          <a:xfrm>
            <a:off x="9759697" y="2538491"/>
            <a:ext cx="499915" cy="276999"/>
          </a:xfrm>
          <a:prstGeom prst="rect">
            <a:avLst/>
          </a:prstGeom>
          <a:noFill/>
        </p:spPr>
        <p:txBody>
          <a:bodyPr vert="horz" wrap="square" rtlCol="0">
            <a:spAutoFit/>
          </a:bodyPr>
          <a:lstStyle/>
          <a:p>
            <a:pPr algn="ctr"/>
            <a:r>
              <a:rPr kumimoji="1" lang="en-US" altLang="ja-JP" sz="1200" dirty="0"/>
              <a:t>220</a:t>
            </a:r>
            <a:endParaRPr kumimoji="1" lang="ja-JP" altLang="en-US" sz="1200" dirty="0"/>
          </a:p>
        </p:txBody>
      </p:sp>
      <p:sp>
        <p:nvSpPr>
          <p:cNvPr id="40" name="テキスト ボックス 39">
            <a:extLst>
              <a:ext uri="{FF2B5EF4-FFF2-40B4-BE49-F238E27FC236}">
                <a16:creationId xmlns:a16="http://schemas.microsoft.com/office/drawing/2014/main" id="{CFC1B4FE-2BF8-4E14-B2CF-A402E6CD07E1}"/>
              </a:ext>
            </a:extLst>
          </p:cNvPr>
          <p:cNvSpPr txBox="1"/>
          <p:nvPr/>
        </p:nvSpPr>
        <p:spPr>
          <a:xfrm>
            <a:off x="10982821" y="2540673"/>
            <a:ext cx="499915" cy="276999"/>
          </a:xfrm>
          <a:prstGeom prst="rect">
            <a:avLst/>
          </a:prstGeom>
          <a:noFill/>
        </p:spPr>
        <p:txBody>
          <a:bodyPr vert="horz" wrap="square" rtlCol="0">
            <a:spAutoFit/>
          </a:bodyPr>
          <a:lstStyle/>
          <a:p>
            <a:pPr algn="ctr"/>
            <a:r>
              <a:rPr kumimoji="1" lang="en-US" altLang="ja-JP" sz="1200" dirty="0"/>
              <a:t>188</a:t>
            </a:r>
            <a:endParaRPr kumimoji="1" lang="ja-JP" altLang="en-US" sz="1200" dirty="0"/>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CA09FD8C-18C2-428D-B546-FF28144CA458}"/>
                  </a:ext>
                </a:extLst>
              </p:cNvPr>
              <p:cNvSpPr txBox="1"/>
              <p:nvPr/>
            </p:nvSpPr>
            <p:spPr>
              <a:xfrm>
                <a:off x="8255985" y="3365589"/>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i="1" smtClean="0">
                          <a:latin typeface="Cambria Math" panose="02040503050406030204" pitchFamily="18" charset="0"/>
                        </a:rPr>
                        <m:t>9</m:t>
                      </m:r>
                    </m:oMath>
                  </m:oMathPara>
                </a14:m>
                <a:endParaRPr kumimoji="1" lang="ja-JP" altLang="en-US" sz="1200" dirty="0">
                  <a:solidFill>
                    <a:schemeClr val="accent4"/>
                  </a:solidFill>
                </a:endParaRPr>
              </a:p>
            </p:txBody>
          </p:sp>
        </mc:Choice>
        <mc:Fallback xmlns="">
          <p:sp>
            <p:nvSpPr>
              <p:cNvPr id="41" name="テキスト ボックス 40">
                <a:extLst>
                  <a:ext uri="{FF2B5EF4-FFF2-40B4-BE49-F238E27FC236}">
                    <a16:creationId xmlns:a16="http://schemas.microsoft.com/office/drawing/2014/main" id="{CA09FD8C-18C2-428D-B546-FF28144CA458}"/>
                  </a:ext>
                </a:extLst>
              </p:cNvPr>
              <p:cNvSpPr txBox="1">
                <a:spLocks noRot="1" noChangeAspect="1" noMove="1" noResize="1" noEditPoints="1" noAdjustHandles="1" noChangeArrowheads="1" noChangeShapeType="1" noTextEdit="1"/>
              </p:cNvSpPr>
              <p:nvPr/>
            </p:nvSpPr>
            <p:spPr>
              <a:xfrm>
                <a:off x="8255985" y="3365589"/>
                <a:ext cx="499915" cy="2769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ECA5D8F-A387-46D4-85FA-C709C2A5D5E1}"/>
                  </a:ext>
                </a:extLst>
              </p:cNvPr>
              <p:cNvSpPr txBox="1"/>
              <p:nvPr/>
            </p:nvSpPr>
            <p:spPr>
              <a:xfrm>
                <a:off x="8788442" y="2991519"/>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34</m:t>
                      </m:r>
                    </m:oMath>
                  </m:oMathPara>
                </a14:m>
                <a:endParaRPr kumimoji="1" lang="ja-JP" altLang="en-US" sz="1200" dirty="0">
                  <a:solidFill>
                    <a:schemeClr val="accent4"/>
                  </a:solidFill>
                </a:endParaRPr>
              </a:p>
            </p:txBody>
          </p:sp>
        </mc:Choice>
        <mc:Fallback xmlns="">
          <p:sp>
            <p:nvSpPr>
              <p:cNvPr id="42" name="テキスト ボックス 41">
                <a:extLst>
                  <a:ext uri="{FF2B5EF4-FFF2-40B4-BE49-F238E27FC236}">
                    <a16:creationId xmlns:a16="http://schemas.microsoft.com/office/drawing/2014/main" id="{BECA5D8F-A387-46D4-85FA-C709C2A5D5E1}"/>
                  </a:ext>
                </a:extLst>
              </p:cNvPr>
              <p:cNvSpPr txBox="1">
                <a:spLocks noRot="1" noChangeAspect="1" noMove="1" noResize="1" noEditPoints="1" noAdjustHandles="1" noChangeArrowheads="1" noChangeShapeType="1" noTextEdit="1"/>
              </p:cNvSpPr>
              <p:nvPr/>
            </p:nvSpPr>
            <p:spPr>
              <a:xfrm>
                <a:off x="8788442" y="2991519"/>
                <a:ext cx="499915" cy="2769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B8CF0E2-5226-4CDC-A8E3-40627FC0396C}"/>
                  </a:ext>
                </a:extLst>
              </p:cNvPr>
              <p:cNvSpPr txBox="1"/>
              <p:nvPr/>
            </p:nvSpPr>
            <p:spPr>
              <a:xfrm>
                <a:off x="8505943" y="3859364"/>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1</m:t>
                      </m:r>
                    </m:oMath>
                  </m:oMathPara>
                </a14:m>
                <a:endParaRPr kumimoji="1" lang="ja-JP" altLang="en-US" sz="1200" dirty="0">
                  <a:solidFill>
                    <a:schemeClr val="accent4"/>
                  </a:solidFill>
                </a:endParaRPr>
              </a:p>
            </p:txBody>
          </p:sp>
        </mc:Choice>
        <mc:Fallback xmlns="">
          <p:sp>
            <p:nvSpPr>
              <p:cNvPr id="43" name="テキスト ボックス 42">
                <a:extLst>
                  <a:ext uri="{FF2B5EF4-FFF2-40B4-BE49-F238E27FC236}">
                    <a16:creationId xmlns:a16="http://schemas.microsoft.com/office/drawing/2014/main" id="{BB8CF0E2-5226-4CDC-A8E3-40627FC0396C}"/>
                  </a:ext>
                </a:extLst>
              </p:cNvPr>
              <p:cNvSpPr txBox="1">
                <a:spLocks noRot="1" noChangeAspect="1" noMove="1" noResize="1" noEditPoints="1" noAdjustHandles="1" noChangeArrowheads="1" noChangeShapeType="1" noTextEdit="1"/>
              </p:cNvSpPr>
              <p:nvPr/>
            </p:nvSpPr>
            <p:spPr>
              <a:xfrm>
                <a:off x="8505943" y="3859364"/>
                <a:ext cx="499915" cy="27699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68F176E-84D8-435C-9746-13AF65C92200}"/>
                  </a:ext>
                </a:extLst>
              </p:cNvPr>
              <p:cNvSpPr txBox="1"/>
              <p:nvPr/>
            </p:nvSpPr>
            <p:spPr>
              <a:xfrm>
                <a:off x="9465709" y="3562098"/>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21</m:t>
                      </m:r>
                    </m:oMath>
                  </m:oMathPara>
                </a14:m>
                <a:endParaRPr kumimoji="1" lang="ja-JP" altLang="en-US" sz="1200" dirty="0">
                  <a:solidFill>
                    <a:schemeClr val="accent4"/>
                  </a:solidFill>
                </a:endParaRPr>
              </a:p>
            </p:txBody>
          </p:sp>
        </mc:Choice>
        <mc:Fallback xmlns="">
          <p:sp>
            <p:nvSpPr>
              <p:cNvPr id="44" name="テキスト ボックス 43">
                <a:extLst>
                  <a:ext uri="{FF2B5EF4-FFF2-40B4-BE49-F238E27FC236}">
                    <a16:creationId xmlns:a16="http://schemas.microsoft.com/office/drawing/2014/main" id="{868F176E-84D8-435C-9746-13AF65C92200}"/>
                  </a:ext>
                </a:extLst>
              </p:cNvPr>
              <p:cNvSpPr txBox="1">
                <a:spLocks noRot="1" noChangeAspect="1" noMove="1" noResize="1" noEditPoints="1" noAdjustHandles="1" noChangeArrowheads="1" noChangeShapeType="1" noTextEdit="1"/>
              </p:cNvSpPr>
              <p:nvPr/>
            </p:nvSpPr>
            <p:spPr>
              <a:xfrm>
                <a:off x="9465709" y="3562098"/>
                <a:ext cx="499915" cy="27699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02F9E3FA-C34C-4192-83FB-5D75E5079803}"/>
                  </a:ext>
                </a:extLst>
              </p:cNvPr>
              <p:cNvSpPr txBox="1"/>
              <p:nvPr/>
            </p:nvSpPr>
            <p:spPr>
              <a:xfrm>
                <a:off x="9990633" y="3179412"/>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42</m:t>
                      </m:r>
                    </m:oMath>
                  </m:oMathPara>
                </a14:m>
                <a:endParaRPr kumimoji="1" lang="ja-JP" altLang="en-US" sz="1200" dirty="0">
                  <a:solidFill>
                    <a:schemeClr val="accent4"/>
                  </a:solidFill>
                </a:endParaRPr>
              </a:p>
            </p:txBody>
          </p:sp>
        </mc:Choice>
        <mc:Fallback xmlns="">
          <p:sp>
            <p:nvSpPr>
              <p:cNvPr id="47" name="テキスト ボックス 46">
                <a:extLst>
                  <a:ext uri="{FF2B5EF4-FFF2-40B4-BE49-F238E27FC236}">
                    <a16:creationId xmlns:a16="http://schemas.microsoft.com/office/drawing/2014/main" id="{02F9E3FA-C34C-4192-83FB-5D75E5079803}"/>
                  </a:ext>
                </a:extLst>
              </p:cNvPr>
              <p:cNvSpPr txBox="1">
                <a:spLocks noRot="1" noChangeAspect="1" noMove="1" noResize="1" noEditPoints="1" noAdjustHandles="1" noChangeArrowheads="1" noChangeShapeType="1" noTextEdit="1"/>
              </p:cNvSpPr>
              <p:nvPr/>
            </p:nvSpPr>
            <p:spPr>
              <a:xfrm>
                <a:off x="9990633" y="3179412"/>
                <a:ext cx="499915" cy="27699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533D051D-CC0E-4E1C-BC44-EC434B1160F1}"/>
                  </a:ext>
                </a:extLst>
              </p:cNvPr>
              <p:cNvSpPr txBox="1"/>
              <p:nvPr/>
            </p:nvSpPr>
            <p:spPr>
              <a:xfrm>
                <a:off x="9759697" y="4064518"/>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17</m:t>
                      </m:r>
                    </m:oMath>
                  </m:oMathPara>
                </a14:m>
                <a:endParaRPr kumimoji="1" lang="ja-JP" altLang="en-US" sz="1200" dirty="0">
                  <a:solidFill>
                    <a:schemeClr val="accent4"/>
                  </a:solidFill>
                </a:endParaRPr>
              </a:p>
            </p:txBody>
          </p:sp>
        </mc:Choice>
        <mc:Fallback xmlns="">
          <p:sp>
            <p:nvSpPr>
              <p:cNvPr id="48" name="テキスト ボックス 47">
                <a:extLst>
                  <a:ext uri="{FF2B5EF4-FFF2-40B4-BE49-F238E27FC236}">
                    <a16:creationId xmlns:a16="http://schemas.microsoft.com/office/drawing/2014/main" id="{533D051D-CC0E-4E1C-BC44-EC434B1160F1}"/>
                  </a:ext>
                </a:extLst>
              </p:cNvPr>
              <p:cNvSpPr txBox="1">
                <a:spLocks noRot="1" noChangeAspect="1" noMove="1" noResize="1" noEditPoints="1" noAdjustHandles="1" noChangeArrowheads="1" noChangeShapeType="1" noTextEdit="1"/>
              </p:cNvSpPr>
              <p:nvPr/>
            </p:nvSpPr>
            <p:spPr>
              <a:xfrm>
                <a:off x="9759697" y="4064518"/>
                <a:ext cx="499915" cy="27699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F5901F25-FED7-4FB7-BD81-71F531DACA68}"/>
                  </a:ext>
                </a:extLst>
              </p:cNvPr>
              <p:cNvSpPr txBox="1"/>
              <p:nvPr/>
            </p:nvSpPr>
            <p:spPr>
              <a:xfrm>
                <a:off x="10675433" y="3591761"/>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21</m:t>
                      </m:r>
                    </m:oMath>
                  </m:oMathPara>
                </a14:m>
                <a:endParaRPr kumimoji="1" lang="ja-JP" altLang="en-US" sz="1200" dirty="0">
                  <a:solidFill>
                    <a:schemeClr val="accent4"/>
                  </a:solidFill>
                </a:endParaRPr>
              </a:p>
            </p:txBody>
          </p:sp>
        </mc:Choice>
        <mc:Fallback xmlns="">
          <p:sp>
            <p:nvSpPr>
              <p:cNvPr id="51" name="テキスト ボックス 50">
                <a:extLst>
                  <a:ext uri="{FF2B5EF4-FFF2-40B4-BE49-F238E27FC236}">
                    <a16:creationId xmlns:a16="http://schemas.microsoft.com/office/drawing/2014/main" id="{F5901F25-FED7-4FB7-BD81-71F531DACA68}"/>
                  </a:ext>
                </a:extLst>
              </p:cNvPr>
              <p:cNvSpPr txBox="1">
                <a:spLocks noRot="1" noChangeAspect="1" noMove="1" noResize="1" noEditPoints="1" noAdjustHandles="1" noChangeArrowheads="1" noChangeShapeType="1" noTextEdit="1"/>
              </p:cNvSpPr>
              <p:nvPr/>
            </p:nvSpPr>
            <p:spPr>
              <a:xfrm>
                <a:off x="10675433" y="3591761"/>
                <a:ext cx="499915" cy="27699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A92A96A2-ED5C-44B1-82C6-C3A6FFBEFA38}"/>
                  </a:ext>
                </a:extLst>
              </p:cNvPr>
              <p:cNvSpPr txBox="1"/>
              <p:nvPr/>
            </p:nvSpPr>
            <p:spPr>
              <a:xfrm>
                <a:off x="11229694" y="3628101"/>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74</m:t>
                      </m:r>
                    </m:oMath>
                  </m:oMathPara>
                </a14:m>
                <a:endParaRPr kumimoji="1" lang="ja-JP" altLang="en-US" sz="1200" dirty="0">
                  <a:solidFill>
                    <a:schemeClr val="accent4"/>
                  </a:solidFill>
                </a:endParaRPr>
              </a:p>
            </p:txBody>
          </p:sp>
        </mc:Choice>
        <mc:Fallback xmlns="">
          <p:sp>
            <p:nvSpPr>
              <p:cNvPr id="57" name="テキスト ボックス 56">
                <a:extLst>
                  <a:ext uri="{FF2B5EF4-FFF2-40B4-BE49-F238E27FC236}">
                    <a16:creationId xmlns:a16="http://schemas.microsoft.com/office/drawing/2014/main" id="{A92A96A2-ED5C-44B1-82C6-C3A6FFBEFA38}"/>
                  </a:ext>
                </a:extLst>
              </p:cNvPr>
              <p:cNvSpPr txBox="1">
                <a:spLocks noRot="1" noChangeAspect="1" noMove="1" noResize="1" noEditPoints="1" noAdjustHandles="1" noChangeArrowheads="1" noChangeShapeType="1" noTextEdit="1"/>
              </p:cNvSpPr>
              <p:nvPr/>
            </p:nvSpPr>
            <p:spPr>
              <a:xfrm>
                <a:off x="11229694" y="3628101"/>
                <a:ext cx="499915" cy="276999"/>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D845703C-D3F3-484B-B2D3-61E8AA897DB9}"/>
                  </a:ext>
                </a:extLst>
              </p:cNvPr>
              <p:cNvSpPr txBox="1"/>
              <p:nvPr/>
            </p:nvSpPr>
            <p:spPr>
              <a:xfrm>
                <a:off x="10946929" y="4064517"/>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17</m:t>
                      </m:r>
                    </m:oMath>
                  </m:oMathPara>
                </a14:m>
                <a:endParaRPr kumimoji="1" lang="ja-JP" altLang="en-US" sz="1200" dirty="0">
                  <a:solidFill>
                    <a:schemeClr val="accent4"/>
                  </a:solidFill>
                </a:endParaRPr>
              </a:p>
            </p:txBody>
          </p:sp>
        </mc:Choice>
        <mc:Fallback xmlns="">
          <p:sp>
            <p:nvSpPr>
              <p:cNvPr id="58" name="テキスト ボックス 57">
                <a:extLst>
                  <a:ext uri="{FF2B5EF4-FFF2-40B4-BE49-F238E27FC236}">
                    <a16:creationId xmlns:a16="http://schemas.microsoft.com/office/drawing/2014/main" id="{D845703C-D3F3-484B-B2D3-61E8AA897DB9}"/>
                  </a:ext>
                </a:extLst>
              </p:cNvPr>
              <p:cNvSpPr txBox="1">
                <a:spLocks noRot="1" noChangeAspect="1" noMove="1" noResize="1" noEditPoints="1" noAdjustHandles="1" noChangeArrowheads="1" noChangeShapeType="1" noTextEdit="1"/>
              </p:cNvSpPr>
              <p:nvPr/>
            </p:nvSpPr>
            <p:spPr>
              <a:xfrm>
                <a:off x="10946929" y="4064517"/>
                <a:ext cx="499915" cy="276999"/>
              </a:xfrm>
              <a:prstGeom prst="rect">
                <a:avLst/>
              </a:prstGeom>
              <a:blipFill>
                <a:blip r:embed="rId11"/>
                <a:stretch>
                  <a:fillRect/>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9D0CD55A-0D9A-4695-B2FD-6C6B46729A29}"/>
              </a:ext>
            </a:extLst>
          </p:cNvPr>
          <p:cNvSpPr txBox="1"/>
          <p:nvPr/>
        </p:nvSpPr>
        <p:spPr>
          <a:xfrm>
            <a:off x="6214984" y="1560634"/>
            <a:ext cx="5525282" cy="338554"/>
          </a:xfrm>
          <a:prstGeom prst="rect">
            <a:avLst/>
          </a:prstGeom>
          <a:noFill/>
        </p:spPr>
        <p:txBody>
          <a:bodyPr vert="horz" wrap="square" rtlCol="0">
            <a:spAutoFit/>
          </a:bodyPr>
          <a:lstStyle/>
          <a:p>
            <a:pPr algn="ctr"/>
            <a:r>
              <a:rPr kumimoji="1" lang="ja-JP" altLang="en-US" sz="1600" dirty="0"/>
              <a:t>変異種類でスクリーニングしたときの各サンプル数の変化</a:t>
            </a:r>
            <a:endParaRPr kumimoji="1" lang="ja-JP" altLang="en-US" sz="1600" dirty="0">
              <a:solidFill>
                <a:schemeClr val="accent4"/>
              </a:solidFill>
            </a:endParaRPr>
          </a:p>
        </p:txBody>
      </p:sp>
      <p:pic>
        <p:nvPicPr>
          <p:cNvPr id="10" name="図 9">
            <a:extLst>
              <a:ext uri="{FF2B5EF4-FFF2-40B4-BE49-F238E27FC236}">
                <a16:creationId xmlns:a16="http://schemas.microsoft.com/office/drawing/2014/main" id="{0499D270-90CD-41EC-8281-258BAFF4880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794" y="2663560"/>
            <a:ext cx="5859329" cy="2304230"/>
          </a:xfrm>
          <a:prstGeom prst="rect">
            <a:avLst/>
          </a:prstGeom>
        </p:spPr>
      </p:pic>
      <p:sp>
        <p:nvSpPr>
          <p:cNvPr id="61" name="テキスト ボックス 60">
            <a:extLst>
              <a:ext uri="{FF2B5EF4-FFF2-40B4-BE49-F238E27FC236}">
                <a16:creationId xmlns:a16="http://schemas.microsoft.com/office/drawing/2014/main" id="{67F29150-584A-4EFD-A009-F61EE56D97AD}"/>
              </a:ext>
            </a:extLst>
          </p:cNvPr>
          <p:cNvSpPr txBox="1"/>
          <p:nvPr/>
        </p:nvSpPr>
        <p:spPr>
          <a:xfrm>
            <a:off x="31087" y="5078481"/>
            <a:ext cx="2141719" cy="338554"/>
          </a:xfrm>
          <a:prstGeom prst="rect">
            <a:avLst/>
          </a:prstGeom>
          <a:noFill/>
        </p:spPr>
        <p:txBody>
          <a:bodyPr vert="horz" wrap="square" rtlCol="0">
            <a:spAutoFit/>
          </a:bodyPr>
          <a:lstStyle/>
          <a:p>
            <a:pPr algn="ctr"/>
            <a:r>
              <a:rPr kumimoji="1" lang="en-US" altLang="ja-JP" sz="1600" dirty="0"/>
              <a:t>A</a:t>
            </a:r>
            <a:r>
              <a:rPr kumimoji="1" lang="ja-JP" altLang="en-US" sz="1600" dirty="0"/>
              <a:t>で除去されたサンプル</a:t>
            </a:r>
            <a:endParaRPr kumimoji="1" lang="ja-JP" altLang="en-US" sz="1600" dirty="0">
              <a:solidFill>
                <a:schemeClr val="accent4"/>
              </a:solidFill>
            </a:endParaRPr>
          </a:p>
        </p:txBody>
      </p:sp>
      <p:cxnSp>
        <p:nvCxnSpPr>
          <p:cNvPr id="62" name="直線コネクタ 61">
            <a:extLst>
              <a:ext uri="{FF2B5EF4-FFF2-40B4-BE49-F238E27FC236}">
                <a16:creationId xmlns:a16="http://schemas.microsoft.com/office/drawing/2014/main" id="{D01E03F6-7A44-4753-AA35-D04CC55CB8AF}"/>
              </a:ext>
            </a:extLst>
          </p:cNvPr>
          <p:cNvCxnSpPr>
            <a:cxnSpLocks/>
          </p:cNvCxnSpPr>
          <p:nvPr/>
        </p:nvCxnSpPr>
        <p:spPr>
          <a:xfrm flipH="1" flipV="1">
            <a:off x="752169" y="4623622"/>
            <a:ext cx="62495" cy="426532"/>
          </a:xfrm>
          <a:prstGeom prst="line">
            <a:avLst/>
          </a:prstGeom>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D86206BD-1069-4564-B8D8-4348C7B7A49A}"/>
              </a:ext>
            </a:extLst>
          </p:cNvPr>
          <p:cNvSpPr txBox="1"/>
          <p:nvPr/>
        </p:nvSpPr>
        <p:spPr>
          <a:xfrm>
            <a:off x="10212454" y="2800173"/>
            <a:ext cx="1766606" cy="276999"/>
          </a:xfrm>
          <a:prstGeom prst="rect">
            <a:avLst/>
          </a:prstGeom>
          <a:noFill/>
        </p:spPr>
        <p:txBody>
          <a:bodyPr vert="horz" wrap="square" rtlCol="0">
            <a:spAutoFit/>
          </a:bodyPr>
          <a:lstStyle/>
          <a:p>
            <a:pPr algn="ctr"/>
            <a:r>
              <a:rPr kumimoji="1" lang="en-US" altLang="ja-JP" sz="1200" dirty="0"/>
              <a:t>30</a:t>
            </a:r>
            <a:r>
              <a:rPr kumimoji="1" lang="ja-JP" altLang="en-US" sz="1200" dirty="0"/>
              <a:t>個は</a:t>
            </a:r>
            <a:r>
              <a:rPr kumimoji="1" lang="en-US" altLang="ja-JP" sz="1200" dirty="0"/>
              <a:t>B</a:t>
            </a:r>
            <a:r>
              <a:rPr kumimoji="1" lang="ja-JP" altLang="en-US" sz="1200" dirty="0" err="1"/>
              <a:t>だけの</a:t>
            </a:r>
            <a:r>
              <a:rPr kumimoji="1" lang="ja-JP" altLang="en-US" sz="1200" dirty="0"/>
              <a:t>除去効果</a:t>
            </a:r>
            <a:endParaRPr kumimoji="1" lang="ja-JP" altLang="en-US" sz="1200" dirty="0">
              <a:solidFill>
                <a:schemeClr val="accent4"/>
              </a:solidFill>
            </a:endParaRPr>
          </a:p>
        </p:txBody>
      </p:sp>
      <p:sp>
        <p:nvSpPr>
          <p:cNvPr id="13" name="矢印: 下カーブ 12">
            <a:extLst>
              <a:ext uri="{FF2B5EF4-FFF2-40B4-BE49-F238E27FC236}">
                <a16:creationId xmlns:a16="http://schemas.microsoft.com/office/drawing/2014/main" id="{E47E6944-F5FA-4F70-B6BB-A19AC5515C63}"/>
              </a:ext>
            </a:extLst>
          </p:cNvPr>
          <p:cNvSpPr/>
          <p:nvPr/>
        </p:nvSpPr>
        <p:spPr>
          <a:xfrm rot="440733">
            <a:off x="9196526" y="3078827"/>
            <a:ext cx="2406972" cy="38233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4" name="直線コネクタ 63">
            <a:extLst>
              <a:ext uri="{FF2B5EF4-FFF2-40B4-BE49-F238E27FC236}">
                <a16:creationId xmlns:a16="http://schemas.microsoft.com/office/drawing/2014/main" id="{3141A816-82A6-4A99-AB70-39FB0A72DBE6}"/>
              </a:ext>
            </a:extLst>
          </p:cNvPr>
          <p:cNvCxnSpPr>
            <a:cxnSpLocks/>
          </p:cNvCxnSpPr>
          <p:nvPr/>
        </p:nvCxnSpPr>
        <p:spPr>
          <a:xfrm flipH="1" flipV="1">
            <a:off x="2170098" y="4623620"/>
            <a:ext cx="280219" cy="4548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3871AC30-3717-4F21-A475-A92D461A8CA6}"/>
              </a:ext>
            </a:extLst>
          </p:cNvPr>
          <p:cNvSpPr txBox="1"/>
          <p:nvPr/>
        </p:nvSpPr>
        <p:spPr>
          <a:xfrm>
            <a:off x="1912000" y="5078481"/>
            <a:ext cx="3028709" cy="553998"/>
          </a:xfrm>
          <a:prstGeom prst="rect">
            <a:avLst/>
          </a:prstGeom>
          <a:noFill/>
        </p:spPr>
        <p:txBody>
          <a:bodyPr vert="horz" wrap="square" rtlCol="0">
            <a:spAutoFit/>
          </a:bodyPr>
          <a:lstStyle/>
          <a:p>
            <a:pPr algn="ctr"/>
            <a:r>
              <a:rPr kumimoji="1" lang="en-US" altLang="ja-JP" sz="1600" dirty="0"/>
              <a:t>B</a:t>
            </a:r>
            <a:r>
              <a:rPr kumimoji="1" lang="ja-JP" altLang="en-US" sz="1600" dirty="0"/>
              <a:t>で除去されたサンプル</a:t>
            </a:r>
            <a:endParaRPr kumimoji="1" lang="en-US" altLang="ja-JP" sz="1600" dirty="0"/>
          </a:p>
          <a:p>
            <a:pPr algn="ctr"/>
            <a:r>
              <a:rPr kumimoji="1" lang="en-US" altLang="ja-JP" sz="1400" dirty="0">
                <a:solidFill>
                  <a:schemeClr val="accent4"/>
                </a:solidFill>
              </a:rPr>
              <a:t>(</a:t>
            </a:r>
            <a:r>
              <a:rPr kumimoji="1" lang="ja-JP" altLang="en-US" sz="1400" dirty="0">
                <a:solidFill>
                  <a:schemeClr val="accent4"/>
                </a:solidFill>
              </a:rPr>
              <a:t>多変異体が多いが、合理性はない？</a:t>
            </a:r>
            <a:r>
              <a:rPr kumimoji="1" lang="en-US" altLang="ja-JP" sz="1400" dirty="0">
                <a:solidFill>
                  <a:schemeClr val="accent4"/>
                </a:solidFill>
              </a:rPr>
              <a:t>)</a:t>
            </a:r>
            <a:endParaRPr kumimoji="1" lang="ja-JP" altLang="en-US" sz="1600" dirty="0">
              <a:solidFill>
                <a:schemeClr val="accent4"/>
              </a:solidFill>
            </a:endParaRPr>
          </a:p>
        </p:txBody>
      </p:sp>
      <p:cxnSp>
        <p:nvCxnSpPr>
          <p:cNvPr id="66" name="直線コネクタ 65">
            <a:extLst>
              <a:ext uri="{FF2B5EF4-FFF2-40B4-BE49-F238E27FC236}">
                <a16:creationId xmlns:a16="http://schemas.microsoft.com/office/drawing/2014/main" id="{E1E7A53C-1F07-40FB-B6D5-7D7870991602}"/>
              </a:ext>
            </a:extLst>
          </p:cNvPr>
          <p:cNvCxnSpPr>
            <a:cxnSpLocks/>
          </p:cNvCxnSpPr>
          <p:nvPr/>
        </p:nvCxnSpPr>
        <p:spPr>
          <a:xfrm flipV="1">
            <a:off x="3588028" y="4623620"/>
            <a:ext cx="0" cy="398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AF72D7DE-8110-44B3-BFD8-2C97681E6F99}"/>
              </a:ext>
            </a:extLst>
          </p:cNvPr>
          <p:cNvCxnSpPr>
            <a:cxnSpLocks/>
          </p:cNvCxnSpPr>
          <p:nvPr/>
        </p:nvCxnSpPr>
        <p:spPr>
          <a:xfrm flipV="1">
            <a:off x="4182879" y="4689988"/>
            <a:ext cx="190018" cy="360166"/>
          </a:xfrm>
          <a:prstGeom prst="line">
            <a:avLst/>
          </a:prstGeom>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2BADE2D-48D6-432D-AC7C-6508D901DD16}"/>
              </a:ext>
            </a:extLst>
          </p:cNvPr>
          <p:cNvSpPr txBox="1"/>
          <p:nvPr/>
        </p:nvSpPr>
        <p:spPr>
          <a:xfrm>
            <a:off x="147761" y="5743170"/>
            <a:ext cx="5862207" cy="307777"/>
          </a:xfrm>
          <a:prstGeom prst="rect">
            <a:avLst/>
          </a:prstGeom>
          <a:noFill/>
        </p:spPr>
        <p:txBody>
          <a:bodyPr wrap="square" rtlCol="0">
            <a:spAutoFit/>
          </a:bodyPr>
          <a:lstStyle/>
          <a:p>
            <a:r>
              <a:rPr kumimoji="1" lang="ja-JP" altLang="en-US" sz="1400" dirty="0"/>
              <a:t>ただし、</a:t>
            </a:r>
            <a:r>
              <a:rPr kumimoji="1" lang="en-US" altLang="ja-JP" sz="1400" dirty="0"/>
              <a:t>affinity&lt;-17</a:t>
            </a:r>
            <a:r>
              <a:rPr kumimoji="1" lang="ja-JP" altLang="en-US" sz="1400" dirty="0"/>
              <a:t>がメインに残ったため、</a:t>
            </a:r>
            <a:r>
              <a:rPr kumimoji="1" lang="en-US" altLang="ja-JP" sz="1400" dirty="0"/>
              <a:t>affinity</a:t>
            </a:r>
            <a:r>
              <a:rPr kumimoji="1" lang="ja-JP" altLang="en-US" sz="1400" dirty="0"/>
              <a:t>による除去と独立になってない</a:t>
            </a:r>
          </a:p>
        </p:txBody>
      </p:sp>
      <p:sp>
        <p:nvSpPr>
          <p:cNvPr id="39" name="テキスト ボックス 38">
            <a:extLst>
              <a:ext uri="{FF2B5EF4-FFF2-40B4-BE49-F238E27FC236}">
                <a16:creationId xmlns:a16="http://schemas.microsoft.com/office/drawing/2014/main" id="{D058C408-F697-40D1-8275-E4A265ED329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特徴抽出</a:t>
            </a:r>
          </a:p>
        </p:txBody>
      </p:sp>
    </p:spTree>
    <p:extLst>
      <p:ext uri="{BB962C8B-B14F-4D97-AF65-F5344CB8AC3E}">
        <p14:creationId xmlns:p14="http://schemas.microsoft.com/office/powerpoint/2010/main" val="71511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課題と来期検討事項</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概要</a:t>
            </a: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1034095"/>
            <a:ext cx="11563219" cy="302908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課題</a:t>
            </a:r>
            <a:endParaRPr lang="en-US" altLang="ja-JP" dirty="0"/>
          </a:p>
          <a:p>
            <a:pPr lvl="1">
              <a:defRPr/>
            </a:pPr>
            <a:r>
              <a:rPr lang="ja-JP" altLang="en-US" dirty="0"/>
              <a:t>多数の</a:t>
            </a:r>
            <a:r>
              <a:rPr lang="en-US" altLang="ja-JP" dirty="0"/>
              <a:t>CBD</a:t>
            </a:r>
            <a:r>
              <a:rPr lang="ja-JP" altLang="en-US" dirty="0"/>
              <a:t>について、</a:t>
            </a:r>
            <a:r>
              <a:rPr lang="en-US" altLang="ja-JP" dirty="0"/>
              <a:t>Wet</a:t>
            </a:r>
            <a:r>
              <a:rPr lang="ja-JP" altLang="en-US" dirty="0"/>
              <a:t>実験による結合能評価系だけでも十分確立しておらず、注意すべき条件や素早く実行可能な系などは検討中であるため、獲得できた実データ数は限定されている。</a:t>
            </a:r>
            <a:endParaRPr lang="en-US" altLang="ja-JP" dirty="0"/>
          </a:p>
          <a:p>
            <a:pPr lvl="1">
              <a:defRPr/>
            </a:pPr>
            <a:r>
              <a:rPr lang="en-US" altLang="ja-JP" dirty="0"/>
              <a:t>CBD</a:t>
            </a:r>
            <a:r>
              <a:rPr lang="ja-JP" altLang="en-US" dirty="0"/>
              <a:t>の結合能力単体の解明に注力しているため、他の能力に関する知見獲得や検証が進められていない。</a:t>
            </a:r>
            <a:endParaRPr lang="en-US" altLang="ja-JP" dirty="0"/>
          </a:p>
          <a:p>
            <a:pPr lvl="1">
              <a:defRPr/>
            </a:pPr>
            <a:r>
              <a:rPr lang="ja-JP" altLang="en-US" dirty="0"/>
              <a:t>現状、机上計算で得たスコアデータや実データの関係から、有用な知見が得られていないため、意図的なサンプルスクリーニングが実現できていない。</a:t>
            </a:r>
            <a:endParaRPr lang="en-US" altLang="ja-JP" dirty="0"/>
          </a:p>
          <a:p>
            <a:pPr>
              <a:defRPr/>
            </a:pPr>
            <a:r>
              <a:rPr lang="ja-JP" altLang="en-US" dirty="0"/>
              <a:t>来期の検討事項</a:t>
            </a:r>
            <a:endParaRPr lang="en-US" altLang="ja-JP" dirty="0"/>
          </a:p>
          <a:p>
            <a:pPr lvl="1">
              <a:defRPr/>
            </a:pPr>
            <a:r>
              <a:rPr lang="ja-JP" altLang="en-US" dirty="0"/>
              <a:t>今期までは外部業者への実験依頼や社内ラボでの実験で進めていたが、来期からは共同研究先の研究室に社員を派遣し、先生から指導いただきながら、実験系の検討・評価を進める予定</a:t>
            </a:r>
            <a:endParaRPr lang="en-US" altLang="ja-JP" dirty="0"/>
          </a:p>
          <a:p>
            <a:pPr lvl="1">
              <a:defRPr/>
            </a:pPr>
            <a:r>
              <a:rPr lang="ja-JP" altLang="en-US" dirty="0"/>
              <a:t>バイオマス分解酵素としての利活用を視野に入れ、分解能力に関する調査や検証を進める予定</a:t>
            </a:r>
            <a:endParaRPr lang="en-US" altLang="ja-JP" dirty="0"/>
          </a:p>
          <a:p>
            <a:pPr lvl="1">
              <a:defRPr/>
            </a:pPr>
            <a:r>
              <a:rPr lang="ja-JP" altLang="en-US" dirty="0"/>
              <a:t>バイオマス分解酵素としての利活用を考えると、天然酵素と同等程度の結合能があれば十分なため、「結合能が無いサンプルを捨てること」を念頭に置いた方針に設定した。</a:t>
            </a:r>
            <a:endParaRPr lang="en-US" altLang="ja-JP" dirty="0"/>
          </a:p>
        </p:txBody>
      </p:sp>
    </p:spTree>
    <p:extLst>
      <p:ext uri="{BB962C8B-B14F-4D97-AF65-F5344CB8AC3E}">
        <p14:creationId xmlns:p14="http://schemas.microsoft.com/office/powerpoint/2010/main" val="383204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12</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サマリ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p:txBody>
          <a:bodyPr/>
          <a:lstStyle/>
          <a:p>
            <a:r>
              <a:rPr lang="ja-JP" altLang="en-US" dirty="0"/>
              <a:t>実際の進捗はない。</a:t>
            </a:r>
            <a:endParaRPr lang="en-US" altLang="ja-JP" dirty="0"/>
          </a:p>
          <a:p>
            <a:pPr lvl="1"/>
            <a:r>
              <a:rPr lang="ja-JP" altLang="en-US" dirty="0"/>
              <a:t>今週・来週は最適化チームの</a:t>
            </a:r>
            <a:r>
              <a:rPr lang="en-US" altLang="ja-JP" dirty="0"/>
              <a:t>LR</a:t>
            </a:r>
            <a:r>
              <a:rPr lang="ja-JP" altLang="en-US" dirty="0"/>
              <a:t>に向けた準備に注力</a:t>
            </a:r>
            <a:endParaRPr lang="en-US" altLang="ja-JP" dirty="0"/>
          </a:p>
          <a:p>
            <a:r>
              <a:rPr lang="en-US" altLang="ja-JP" dirty="0"/>
              <a:t>FY21</a:t>
            </a:r>
            <a:r>
              <a:rPr lang="ja-JP" altLang="en-US" dirty="0"/>
              <a:t>の成果をまとめた。</a:t>
            </a:r>
            <a:endParaRPr lang="en-US" altLang="ja-JP" dirty="0"/>
          </a:p>
          <a:p>
            <a:pPr lvl="1"/>
            <a:r>
              <a:rPr lang="ja-JP" altLang="en-US" dirty="0"/>
              <a:t>今年度はほぼスコアデータの分析が中心だった</a:t>
            </a:r>
            <a:endParaRPr lang="en-US" altLang="ja-JP" dirty="0"/>
          </a:p>
          <a:p>
            <a:r>
              <a:rPr lang="en-US" altLang="ja-JP" dirty="0"/>
              <a:t>FY22</a:t>
            </a:r>
            <a:r>
              <a:rPr lang="ja-JP" altLang="en-US" dirty="0"/>
              <a:t>はどこを深堀するかは要相談。</a:t>
            </a:r>
            <a:endParaRPr lang="en-US" altLang="ja-JP" dirty="0"/>
          </a:p>
        </p:txBody>
      </p:sp>
    </p:spTree>
    <p:extLst>
      <p:ext uri="{BB962C8B-B14F-4D97-AF65-F5344CB8AC3E}">
        <p14:creationId xmlns:p14="http://schemas.microsoft.com/office/powerpoint/2010/main" val="253829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FY21</a:t>
            </a:r>
            <a:r>
              <a:rPr lang="ja-JP" altLang="en-US" dirty="0"/>
              <a:t>上期の実施項目</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413232" y="895217"/>
            <a:ext cx="11503948" cy="524749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000" dirty="0"/>
              <a:t>4</a:t>
            </a:r>
            <a:r>
              <a:rPr lang="ja-JP" altLang="en-US" sz="2000" dirty="0"/>
              <a:t>月～</a:t>
            </a:r>
            <a:r>
              <a:rPr lang="en-US" altLang="ja-JP" sz="2000" dirty="0"/>
              <a:t>7</a:t>
            </a:r>
            <a:r>
              <a:rPr lang="ja-JP" altLang="en-US" sz="2000" dirty="0"/>
              <a:t>月：蛍光面積に関するデータ分析</a:t>
            </a:r>
            <a:endParaRPr lang="en-US" altLang="ja-JP" sz="2000" dirty="0"/>
          </a:p>
          <a:p>
            <a:pPr lvl="1">
              <a:defRPr/>
            </a:pPr>
            <a:r>
              <a:rPr lang="ja-JP" altLang="en-US" sz="1800" dirty="0"/>
              <a:t>スコアデータから、蛍光面積の数値・クラスを予測するモデルを作り、コントロール系／通常のサンプルを大まかに識別できる可能性を示した</a:t>
            </a:r>
            <a:endParaRPr lang="en-US" altLang="ja-JP" sz="1800" dirty="0"/>
          </a:p>
          <a:p>
            <a:pPr>
              <a:defRPr/>
            </a:pPr>
            <a:r>
              <a:rPr lang="en-US" altLang="ja-JP" sz="2000" dirty="0"/>
              <a:t>4</a:t>
            </a:r>
            <a:r>
              <a:rPr lang="ja-JP" altLang="en-US" sz="2000" dirty="0"/>
              <a:t>月～</a:t>
            </a:r>
            <a:r>
              <a:rPr lang="en-US" altLang="ja-JP" sz="2000" dirty="0"/>
              <a:t>7</a:t>
            </a:r>
            <a:r>
              <a:rPr lang="ja-JP" altLang="en-US" sz="2000" dirty="0"/>
              <a:t>月：</a:t>
            </a:r>
            <a:r>
              <a:rPr lang="en-US" altLang="ja-JP" sz="2000" dirty="0"/>
              <a:t>2cbh</a:t>
            </a:r>
            <a:r>
              <a:rPr lang="ja-JP" altLang="en-US" sz="2000" dirty="0"/>
              <a:t>の変異体探索</a:t>
            </a:r>
            <a:endParaRPr lang="en-US" altLang="ja-JP" sz="2000" dirty="0"/>
          </a:p>
          <a:p>
            <a:pPr lvl="1">
              <a:defRPr/>
            </a:pPr>
            <a:r>
              <a:rPr lang="en-US" altLang="ja-JP" sz="1800" dirty="0"/>
              <a:t>1cbh</a:t>
            </a:r>
            <a:r>
              <a:rPr lang="ja-JP" altLang="en-US" sz="1800" dirty="0"/>
              <a:t>と</a:t>
            </a:r>
            <a:r>
              <a:rPr lang="en-US" altLang="ja-JP" sz="1800" dirty="0"/>
              <a:t>2cbh</a:t>
            </a:r>
            <a:r>
              <a:rPr lang="ja-JP" altLang="en-US" sz="1800" dirty="0"/>
              <a:t>平均の変異表現頻度分布を比較し、いくつかの差があることを確認</a:t>
            </a:r>
            <a:endParaRPr lang="en-US" altLang="ja-JP" sz="1800" dirty="0"/>
          </a:p>
          <a:p>
            <a:pPr>
              <a:defRPr/>
            </a:pPr>
            <a:r>
              <a:rPr lang="en-US" altLang="ja-JP" sz="2000" dirty="0"/>
              <a:t>7</a:t>
            </a:r>
            <a:r>
              <a:rPr lang="ja-JP" altLang="en-US" sz="2000" dirty="0"/>
              <a:t>月：変異体の内訳スコア分析</a:t>
            </a:r>
            <a:endParaRPr lang="en-US" altLang="ja-JP" sz="2000" dirty="0"/>
          </a:p>
          <a:p>
            <a:pPr lvl="1">
              <a:defRPr/>
            </a:pPr>
            <a:r>
              <a:rPr lang="en-US" altLang="ja-JP" sz="1800" dirty="0"/>
              <a:t>Affinity</a:t>
            </a:r>
            <a:r>
              <a:rPr lang="ja-JP" altLang="en-US" sz="1800" dirty="0"/>
              <a:t>と関係がある内訳スコアがあったが、特に相関が強いわけではなく、合理的な解釈もできなかった</a:t>
            </a:r>
            <a:endParaRPr lang="en-US" altLang="ja-JP" sz="1800" dirty="0"/>
          </a:p>
          <a:p>
            <a:pPr>
              <a:defRPr/>
            </a:pPr>
            <a:r>
              <a:rPr lang="en-US" altLang="ja-JP" sz="2000" dirty="0"/>
              <a:t>8</a:t>
            </a:r>
            <a:r>
              <a:rPr lang="ja-JP" altLang="en-US" sz="2000" dirty="0"/>
              <a:t>月：配列と結合能に関するデータ分析</a:t>
            </a:r>
            <a:endParaRPr lang="en-US" altLang="ja-JP" sz="2000" dirty="0"/>
          </a:p>
          <a:p>
            <a:pPr lvl="1">
              <a:defRPr/>
            </a:pPr>
            <a:r>
              <a:rPr lang="ja-JP" altLang="en-US" sz="1800" dirty="0"/>
              <a:t>配列から、結合能クラスを予測するモデルを作り、約</a:t>
            </a:r>
            <a:r>
              <a:rPr lang="en-US" altLang="ja-JP" sz="1800" dirty="0"/>
              <a:t>75%</a:t>
            </a:r>
            <a:r>
              <a:rPr lang="ja-JP" altLang="en-US" sz="1800" dirty="0"/>
              <a:t>精度でコントロール系／</a:t>
            </a:r>
            <a:r>
              <a:rPr lang="en-US" altLang="ja-JP" sz="1800" dirty="0"/>
              <a:t>WT</a:t>
            </a:r>
            <a:r>
              <a:rPr lang="ja-JP" altLang="en-US" sz="1800" dirty="0"/>
              <a:t>に近いのかを識別できる可能性を示した</a:t>
            </a:r>
            <a:endParaRPr lang="en-US" altLang="ja-JP" sz="1800" dirty="0"/>
          </a:p>
          <a:p>
            <a:pPr lvl="1">
              <a:defRPr/>
            </a:pPr>
            <a:r>
              <a:rPr lang="ja-JP" altLang="en-US" sz="1800" dirty="0"/>
              <a:t>特徴量の重要度を基準に、汎化性能を維持する変異パターンを絞ることで、結合能の観点から改変を許容／禁止</a:t>
            </a:r>
            <a:r>
              <a:rPr lang="ja-JP" altLang="en-US" sz="1800" dirty="0" err="1"/>
              <a:t>すべきかと</a:t>
            </a:r>
            <a:r>
              <a:rPr lang="ja-JP" altLang="en-US" sz="1800" dirty="0"/>
              <a:t>いう指針を抽出して与える方法を確立した</a:t>
            </a:r>
            <a:endParaRPr lang="en-US" altLang="ja-JP" sz="1800" dirty="0"/>
          </a:p>
          <a:p>
            <a:pPr lvl="1">
              <a:defRPr/>
            </a:pPr>
            <a:r>
              <a:rPr lang="ja-JP" altLang="en-US" sz="1800" dirty="0"/>
              <a:t>ただし、この結果からはアラニンスキャンなどの効果が既知の変異が中心に残ったため、他のパターンの有効性は未確認</a:t>
            </a:r>
            <a:endParaRPr lang="en-US" altLang="ja-JP" sz="1800" dirty="0"/>
          </a:p>
        </p:txBody>
      </p:sp>
    </p:spTree>
    <p:extLst>
      <p:ext uri="{BB962C8B-B14F-4D97-AF65-F5344CB8AC3E}">
        <p14:creationId xmlns:p14="http://schemas.microsoft.com/office/powerpoint/2010/main" val="134108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FY21</a:t>
            </a:r>
            <a:r>
              <a:rPr lang="ja-JP" altLang="en-US" dirty="0"/>
              <a:t>下期の実施項目</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413232" y="895216"/>
            <a:ext cx="11503948" cy="490827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000" dirty="0"/>
              <a:t>9</a:t>
            </a:r>
            <a:r>
              <a:rPr lang="ja-JP" altLang="en-US" sz="2000" dirty="0"/>
              <a:t>月～</a:t>
            </a:r>
            <a:r>
              <a:rPr lang="en-US" altLang="ja-JP" sz="2000" dirty="0"/>
              <a:t>10</a:t>
            </a:r>
            <a:r>
              <a:rPr lang="ja-JP" altLang="en-US" sz="2000" dirty="0"/>
              <a:t>月：スコアデータ分析</a:t>
            </a:r>
            <a:endParaRPr lang="en-US" altLang="ja-JP" sz="2000" dirty="0"/>
          </a:p>
          <a:p>
            <a:pPr lvl="1">
              <a:defRPr/>
            </a:pPr>
            <a:r>
              <a:rPr lang="ja-JP" altLang="en-US" sz="1800" dirty="0"/>
              <a:t>改めてスコアデータ・結合能データを修正・整理した</a:t>
            </a:r>
            <a:endParaRPr lang="en-US" altLang="ja-JP" sz="1800" dirty="0"/>
          </a:p>
          <a:p>
            <a:pPr lvl="1">
              <a:defRPr/>
            </a:pPr>
            <a:r>
              <a:rPr lang="ja-JP" altLang="en-US" sz="1800" dirty="0"/>
              <a:t>特定の変異ケースについては</a:t>
            </a:r>
            <a:r>
              <a:rPr lang="en-US" altLang="ja-JP" sz="1800" dirty="0"/>
              <a:t>Affinity</a:t>
            </a:r>
            <a:r>
              <a:rPr lang="ja-JP" altLang="en-US" sz="1800" dirty="0"/>
              <a:t>と結合能に関係が見られたが、全般的には確認できなかった</a:t>
            </a:r>
            <a:endParaRPr lang="en-US" altLang="ja-JP" sz="1800" dirty="0"/>
          </a:p>
          <a:p>
            <a:pPr>
              <a:defRPr/>
            </a:pPr>
            <a:r>
              <a:rPr lang="en-US" altLang="ja-JP" sz="2000" dirty="0"/>
              <a:t>11</a:t>
            </a:r>
            <a:r>
              <a:rPr lang="ja-JP" altLang="en-US" sz="2000" dirty="0"/>
              <a:t>月～</a:t>
            </a:r>
            <a:r>
              <a:rPr lang="en-US" altLang="ja-JP" sz="2000" dirty="0"/>
              <a:t>2</a:t>
            </a:r>
            <a:r>
              <a:rPr lang="ja-JP" altLang="en-US" sz="2000" dirty="0"/>
              <a:t>月：技術サーベイ</a:t>
            </a:r>
            <a:endParaRPr lang="en-US" altLang="ja-JP" sz="2000" dirty="0"/>
          </a:p>
          <a:p>
            <a:pPr lvl="1">
              <a:defRPr/>
            </a:pPr>
            <a:r>
              <a:rPr lang="ja-JP" altLang="en-US" sz="1800" dirty="0"/>
              <a:t>近年のタンパク質設計に関する論文を中心にサーベイし、</a:t>
            </a:r>
            <a:r>
              <a:rPr lang="en-US" altLang="ja-JP" sz="1800" dirty="0"/>
              <a:t>Rosetta</a:t>
            </a:r>
            <a:r>
              <a:rPr lang="ja-JP" altLang="en-US" sz="1800" dirty="0"/>
              <a:t>による設計方法との違いなどを考察した</a:t>
            </a:r>
            <a:endParaRPr lang="en-US" altLang="ja-JP" sz="1800" dirty="0"/>
          </a:p>
          <a:p>
            <a:pPr lvl="1">
              <a:defRPr/>
            </a:pPr>
            <a:r>
              <a:rPr lang="ja-JP" altLang="en-US" sz="1800" dirty="0"/>
              <a:t>タンパク質設計の論文を読める程度の知識は定着した？</a:t>
            </a:r>
            <a:endParaRPr lang="en-US" altLang="ja-JP" sz="1800" dirty="0"/>
          </a:p>
          <a:p>
            <a:pPr>
              <a:defRPr/>
            </a:pPr>
            <a:r>
              <a:rPr lang="en-US" altLang="ja-JP" sz="2000" dirty="0"/>
              <a:t>12</a:t>
            </a:r>
            <a:r>
              <a:rPr lang="ja-JP" altLang="en-US" sz="2000" dirty="0"/>
              <a:t>月～</a:t>
            </a:r>
            <a:r>
              <a:rPr lang="en-US" altLang="ja-JP" sz="2000" dirty="0"/>
              <a:t>2</a:t>
            </a:r>
            <a:r>
              <a:rPr lang="ja-JP" altLang="en-US" sz="2000" dirty="0"/>
              <a:t>月：デザインの評価指標・</a:t>
            </a:r>
            <a:r>
              <a:rPr lang="en-US" altLang="ja-JP" sz="2000" dirty="0"/>
              <a:t>AlphaFold2</a:t>
            </a:r>
          </a:p>
          <a:p>
            <a:pPr lvl="1">
              <a:defRPr/>
            </a:pPr>
            <a:r>
              <a:rPr lang="ja-JP" altLang="en-US" sz="1800" dirty="0"/>
              <a:t>上期までの分析結果を踏まえ、デザインのスコアリングについて深堀した</a:t>
            </a:r>
            <a:endParaRPr lang="en-US" altLang="ja-JP" sz="1800" dirty="0"/>
          </a:p>
          <a:p>
            <a:pPr lvl="1">
              <a:defRPr/>
            </a:pPr>
            <a:r>
              <a:rPr lang="en-US" altLang="ja-JP" sz="1800" dirty="0"/>
              <a:t>AlphaFold2</a:t>
            </a:r>
            <a:r>
              <a:rPr lang="ja-JP" altLang="en-US" sz="1800" dirty="0"/>
              <a:t>の使い方などを調査し、デザインを評価した結果、</a:t>
            </a:r>
            <a:r>
              <a:rPr lang="en-US" altLang="ja-JP" sz="1800" dirty="0"/>
              <a:t>Rosetta</a:t>
            </a:r>
            <a:r>
              <a:rPr lang="ja-JP" altLang="en-US" sz="1800" dirty="0"/>
              <a:t>との違いがあることがわかった</a:t>
            </a:r>
            <a:endParaRPr lang="en-US" altLang="ja-JP" sz="1800" dirty="0"/>
          </a:p>
          <a:p>
            <a:pPr lvl="1">
              <a:defRPr/>
            </a:pPr>
            <a:r>
              <a:rPr lang="ja-JP" altLang="en-US" sz="1800" dirty="0"/>
              <a:t>ただし、一部のサンプルにしか適用していないため、これを利用したスクリーニングの有効性は不明</a:t>
            </a:r>
            <a:endParaRPr lang="en-US" altLang="ja-JP" sz="1800" dirty="0"/>
          </a:p>
          <a:p>
            <a:pPr>
              <a:defRPr/>
            </a:pPr>
            <a:r>
              <a:rPr lang="en-US" altLang="ja-JP" sz="2000" dirty="0"/>
              <a:t>3</a:t>
            </a:r>
            <a:r>
              <a:rPr lang="ja-JP" altLang="en-US" sz="2000" dirty="0"/>
              <a:t>月：来期課題設定</a:t>
            </a:r>
            <a:endParaRPr lang="en-US" altLang="ja-JP" sz="2000" dirty="0"/>
          </a:p>
          <a:p>
            <a:pPr>
              <a:defRPr/>
            </a:pPr>
            <a:r>
              <a:rPr lang="en-US" altLang="ja-JP" sz="2000" dirty="0"/>
              <a:t>3</a:t>
            </a:r>
            <a:r>
              <a:rPr lang="ja-JP" altLang="en-US" sz="2000" dirty="0"/>
              <a:t>月：サンプル簡易スクリーニング検討</a:t>
            </a:r>
            <a:endParaRPr lang="en-US" altLang="ja-JP" sz="2000" dirty="0"/>
          </a:p>
        </p:txBody>
      </p:sp>
    </p:spTree>
    <p:extLst>
      <p:ext uri="{BB962C8B-B14F-4D97-AF65-F5344CB8AC3E}">
        <p14:creationId xmlns:p14="http://schemas.microsoft.com/office/powerpoint/2010/main" val="36176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矢印: 右 40">
            <a:extLst>
              <a:ext uri="{FF2B5EF4-FFF2-40B4-BE49-F238E27FC236}">
                <a16:creationId xmlns:a16="http://schemas.microsoft.com/office/drawing/2014/main" id="{EFA3DADF-53BC-4127-9662-B3237E6CEBF8}"/>
              </a:ext>
            </a:extLst>
          </p:cNvPr>
          <p:cNvSpPr/>
          <p:nvPr/>
        </p:nvSpPr>
        <p:spPr>
          <a:xfrm>
            <a:off x="1393104" y="4669870"/>
            <a:ext cx="805293" cy="224489"/>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獲得した技術・知見</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938233"/>
            <a:ext cx="11563219" cy="59580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2021</a:t>
            </a:r>
            <a:r>
              <a:rPr lang="ja-JP" altLang="en-US" sz="2800" dirty="0"/>
              <a:t>年度の成果として、獲得した技術・知見は下記の通り。</a:t>
            </a:r>
            <a:endParaRPr lang="en-US" altLang="ja-JP" sz="2800" dirty="0"/>
          </a:p>
        </p:txBody>
      </p:sp>
      <p:sp>
        <p:nvSpPr>
          <p:cNvPr id="9" name="フローチャート: 手作業 8">
            <a:extLst>
              <a:ext uri="{FF2B5EF4-FFF2-40B4-BE49-F238E27FC236}">
                <a16:creationId xmlns:a16="http://schemas.microsoft.com/office/drawing/2014/main" id="{5FB4A475-D82C-4480-9A51-11FC404EB961}"/>
              </a:ext>
            </a:extLst>
          </p:cNvPr>
          <p:cNvSpPr/>
          <p:nvPr/>
        </p:nvSpPr>
        <p:spPr>
          <a:xfrm rot="16200000">
            <a:off x="1190934" y="4628861"/>
            <a:ext cx="1216742" cy="280223"/>
          </a:xfrm>
          <a:prstGeom prst="flowChartManualOperati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32F9F3D2-9F3D-4757-9B13-D08C47BA3302}"/>
              </a:ext>
            </a:extLst>
          </p:cNvPr>
          <p:cNvSpPr txBox="1"/>
          <p:nvPr/>
        </p:nvSpPr>
        <p:spPr>
          <a:xfrm>
            <a:off x="206475" y="3547645"/>
            <a:ext cx="1183559" cy="338554"/>
          </a:xfrm>
          <a:prstGeom prst="rect">
            <a:avLst/>
          </a:prstGeom>
          <a:noFill/>
        </p:spPr>
        <p:txBody>
          <a:bodyPr wrap="square" rtlCol="0">
            <a:spAutoFit/>
          </a:bodyPr>
          <a:lstStyle/>
          <a:p>
            <a:pPr algn="ctr"/>
            <a:r>
              <a:rPr kumimoji="1" lang="ja-JP" altLang="en-US" sz="1600" dirty="0"/>
              <a:t>実験値</a:t>
            </a:r>
          </a:p>
        </p:txBody>
      </p:sp>
      <p:sp>
        <p:nvSpPr>
          <p:cNvPr id="13" name="テキスト ボックス 12">
            <a:extLst>
              <a:ext uri="{FF2B5EF4-FFF2-40B4-BE49-F238E27FC236}">
                <a16:creationId xmlns:a16="http://schemas.microsoft.com/office/drawing/2014/main" id="{CD312AB4-C1C4-4E50-BC6F-1AD010BBCF71}"/>
              </a:ext>
            </a:extLst>
          </p:cNvPr>
          <p:cNvSpPr txBox="1"/>
          <p:nvPr/>
        </p:nvSpPr>
        <p:spPr>
          <a:xfrm>
            <a:off x="206475" y="4599696"/>
            <a:ext cx="1183559" cy="338554"/>
          </a:xfrm>
          <a:prstGeom prst="rect">
            <a:avLst/>
          </a:prstGeom>
          <a:noFill/>
        </p:spPr>
        <p:txBody>
          <a:bodyPr wrap="square" rtlCol="0">
            <a:spAutoFit/>
          </a:bodyPr>
          <a:lstStyle/>
          <a:p>
            <a:pPr algn="ctr"/>
            <a:r>
              <a:rPr kumimoji="1" lang="ja-JP" altLang="en-US" sz="1600" dirty="0"/>
              <a:t>元の特徴量</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E056EE2-9E0C-4BC6-BA47-418D7EE16225}"/>
                  </a:ext>
                </a:extLst>
              </p:cNvPr>
              <p:cNvSpPr txBox="1"/>
              <p:nvPr/>
            </p:nvSpPr>
            <p:spPr>
              <a:xfrm>
                <a:off x="646605" y="4938250"/>
                <a:ext cx="43507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𝑋</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6E056EE2-9E0C-4BC6-BA47-418D7EE16225}"/>
                  </a:ext>
                </a:extLst>
              </p:cNvPr>
              <p:cNvSpPr txBox="1">
                <a:spLocks noRot="1" noChangeAspect="1" noMove="1" noResize="1" noEditPoints="1" noAdjustHandles="1" noChangeArrowheads="1" noChangeShapeType="1" noTextEdit="1"/>
              </p:cNvSpPr>
              <p:nvPr/>
            </p:nvSpPr>
            <p:spPr>
              <a:xfrm>
                <a:off x="646605" y="4938250"/>
                <a:ext cx="435079" cy="338554"/>
              </a:xfrm>
              <a:prstGeom prst="rect">
                <a:avLst/>
              </a:prstGeom>
              <a:blipFill>
                <a:blip r:embed="rId2"/>
                <a:stretch>
                  <a:fillRect/>
                </a:stretch>
              </a:blipFill>
            </p:spPr>
            <p:txBody>
              <a:bodyPr/>
              <a:lstStyle/>
              <a:p>
                <a:r>
                  <a:rPr lang="ja-JP" altLang="en-US">
                    <a:noFill/>
                  </a:rPr>
                  <a:t> </a:t>
                </a:r>
              </a:p>
            </p:txBody>
          </p:sp>
        </mc:Fallback>
      </mc:AlternateContent>
      <p:sp>
        <p:nvSpPr>
          <p:cNvPr id="10" name="矢印: 上下 9">
            <a:extLst>
              <a:ext uri="{FF2B5EF4-FFF2-40B4-BE49-F238E27FC236}">
                <a16:creationId xmlns:a16="http://schemas.microsoft.com/office/drawing/2014/main" id="{D4A9D1C7-ACD5-4374-8F12-FCA795030D2E}"/>
              </a:ext>
            </a:extLst>
          </p:cNvPr>
          <p:cNvSpPr/>
          <p:nvPr/>
        </p:nvSpPr>
        <p:spPr>
          <a:xfrm>
            <a:off x="676579" y="3985092"/>
            <a:ext cx="243349" cy="479322"/>
          </a:xfrm>
          <a:prstGeom prst="upDown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4087E20E-491E-4AD9-8626-42197B387951}"/>
              </a:ext>
            </a:extLst>
          </p:cNvPr>
          <p:cNvSpPr txBox="1"/>
          <p:nvPr/>
        </p:nvSpPr>
        <p:spPr>
          <a:xfrm>
            <a:off x="2198397" y="4599695"/>
            <a:ext cx="1407582" cy="338554"/>
          </a:xfrm>
          <a:prstGeom prst="rect">
            <a:avLst/>
          </a:prstGeom>
          <a:noFill/>
        </p:spPr>
        <p:txBody>
          <a:bodyPr wrap="square" rtlCol="0">
            <a:spAutoFit/>
          </a:bodyPr>
          <a:lstStyle/>
          <a:p>
            <a:pPr algn="ctr"/>
            <a:r>
              <a:rPr kumimoji="1" lang="ja-JP" altLang="en-US" sz="1600" dirty="0"/>
              <a:t>重要な特徴量</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483239A-8FF2-4138-8DDC-2325A9C5F49F}"/>
                  </a:ext>
                </a:extLst>
              </p:cNvPr>
              <p:cNvSpPr txBox="1"/>
              <p:nvPr/>
            </p:nvSpPr>
            <p:spPr>
              <a:xfrm>
                <a:off x="2684648" y="4938249"/>
                <a:ext cx="43507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𝑋</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23" name="テキスト ボックス 22">
                <a:extLst>
                  <a:ext uri="{FF2B5EF4-FFF2-40B4-BE49-F238E27FC236}">
                    <a16:creationId xmlns:a16="http://schemas.microsoft.com/office/drawing/2014/main" id="{8483239A-8FF2-4138-8DDC-2325A9C5F49F}"/>
                  </a:ext>
                </a:extLst>
              </p:cNvPr>
              <p:cNvSpPr txBox="1">
                <a:spLocks noRot="1" noChangeAspect="1" noMove="1" noResize="1" noEditPoints="1" noAdjustHandles="1" noChangeArrowheads="1" noChangeShapeType="1" noTextEdit="1"/>
              </p:cNvSpPr>
              <p:nvPr/>
            </p:nvSpPr>
            <p:spPr>
              <a:xfrm>
                <a:off x="2684648" y="4938249"/>
                <a:ext cx="435079" cy="338554"/>
              </a:xfrm>
              <a:prstGeom prst="rect">
                <a:avLst/>
              </a:prstGeom>
              <a:blipFill>
                <a:blip r:embed="rId3"/>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E112B696-FF5F-46B1-9B39-D6B5F10372C5}"/>
              </a:ext>
            </a:extLst>
          </p:cNvPr>
          <p:cNvSpPr txBox="1"/>
          <p:nvPr/>
        </p:nvSpPr>
        <p:spPr>
          <a:xfrm>
            <a:off x="988921" y="1664432"/>
            <a:ext cx="2285489" cy="338554"/>
          </a:xfrm>
          <a:prstGeom prst="rect">
            <a:avLst/>
          </a:prstGeom>
          <a:noFill/>
        </p:spPr>
        <p:txBody>
          <a:bodyPr wrap="square" rtlCol="0">
            <a:spAutoFit/>
          </a:bodyPr>
          <a:lstStyle/>
          <a:p>
            <a:pPr algn="ctr"/>
            <a:r>
              <a:rPr kumimoji="1" lang="ja-JP" altLang="en-US" sz="1600" b="1" dirty="0"/>
              <a:t>有用な特徴量抽出</a:t>
            </a:r>
          </a:p>
        </p:txBody>
      </p:sp>
      <p:sp>
        <p:nvSpPr>
          <p:cNvPr id="26" name="テキスト ボックス 25">
            <a:extLst>
              <a:ext uri="{FF2B5EF4-FFF2-40B4-BE49-F238E27FC236}">
                <a16:creationId xmlns:a16="http://schemas.microsoft.com/office/drawing/2014/main" id="{0E05ED45-F8DE-4E69-AD54-A1257F9653C6}"/>
              </a:ext>
            </a:extLst>
          </p:cNvPr>
          <p:cNvSpPr txBox="1"/>
          <p:nvPr/>
        </p:nvSpPr>
        <p:spPr>
          <a:xfrm>
            <a:off x="4878353" y="1662323"/>
            <a:ext cx="2514434" cy="338554"/>
          </a:xfrm>
          <a:prstGeom prst="rect">
            <a:avLst/>
          </a:prstGeom>
          <a:noFill/>
        </p:spPr>
        <p:txBody>
          <a:bodyPr wrap="square" rtlCol="0">
            <a:spAutoFit/>
          </a:bodyPr>
          <a:lstStyle/>
          <a:p>
            <a:pPr algn="ctr"/>
            <a:r>
              <a:rPr kumimoji="1" lang="ja-JP" altLang="en-US" sz="1600" b="1" dirty="0"/>
              <a:t>タンパク質構造予測・設計</a:t>
            </a:r>
          </a:p>
        </p:txBody>
      </p:sp>
      <p:pic>
        <p:nvPicPr>
          <p:cNvPr id="27" name="図 26">
            <a:extLst>
              <a:ext uri="{FF2B5EF4-FFF2-40B4-BE49-F238E27FC236}">
                <a16:creationId xmlns:a16="http://schemas.microsoft.com/office/drawing/2014/main" id="{0588D02C-7FE8-43F6-BF51-76DA89DC8812}"/>
              </a:ext>
            </a:extLst>
          </p:cNvPr>
          <p:cNvPicPr>
            <a:picLocks noChangeAspect="1"/>
          </p:cNvPicPr>
          <p:nvPr/>
        </p:nvPicPr>
        <p:blipFill>
          <a:blip r:embed="rId4"/>
          <a:stretch>
            <a:fillRect/>
          </a:stretch>
        </p:blipFill>
        <p:spPr>
          <a:xfrm>
            <a:off x="3965948" y="3013484"/>
            <a:ext cx="3869191" cy="2901893"/>
          </a:xfrm>
          <a:prstGeom prst="rect">
            <a:avLst/>
          </a:prstGeom>
        </p:spPr>
      </p:pic>
      <p:sp>
        <p:nvSpPr>
          <p:cNvPr id="30" name="矢印: 右 29">
            <a:extLst>
              <a:ext uri="{FF2B5EF4-FFF2-40B4-BE49-F238E27FC236}">
                <a16:creationId xmlns:a16="http://schemas.microsoft.com/office/drawing/2014/main" id="{6DC9FE36-BAF2-4F25-9FE8-A0ED3814F89D}"/>
              </a:ext>
            </a:extLst>
          </p:cNvPr>
          <p:cNvSpPr/>
          <p:nvPr/>
        </p:nvSpPr>
        <p:spPr>
          <a:xfrm>
            <a:off x="9202969" y="3475122"/>
            <a:ext cx="405463" cy="19725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CEB17684-079D-4BD4-825A-D2AAADC3A9F0}"/>
              </a:ext>
            </a:extLst>
          </p:cNvPr>
          <p:cNvSpPr txBox="1"/>
          <p:nvPr/>
        </p:nvSpPr>
        <p:spPr>
          <a:xfrm>
            <a:off x="8119511" y="3435250"/>
            <a:ext cx="1066318" cy="276999"/>
          </a:xfrm>
          <a:prstGeom prst="rect">
            <a:avLst/>
          </a:prstGeom>
          <a:noFill/>
        </p:spPr>
        <p:txBody>
          <a:bodyPr wrap="none" rtlCol="0">
            <a:spAutoFit/>
          </a:bodyPr>
          <a:lstStyle/>
          <a:p>
            <a:r>
              <a:rPr lang="en-US" altLang="ja-JP" sz="1200" b="1" dirty="0">
                <a:solidFill>
                  <a:srgbClr val="92D050"/>
                </a:solidFill>
              </a:rPr>
              <a:t>TQSHYGQC</a:t>
            </a:r>
            <a:endParaRPr kumimoji="1" lang="ja-JP" altLang="en-US" sz="1200" b="1" dirty="0">
              <a:solidFill>
                <a:srgbClr val="92D050"/>
              </a:solidFill>
            </a:endParaRPr>
          </a:p>
        </p:txBody>
      </p:sp>
      <p:pic>
        <p:nvPicPr>
          <p:cNvPr id="35" name="図 34">
            <a:extLst>
              <a:ext uri="{FF2B5EF4-FFF2-40B4-BE49-F238E27FC236}">
                <a16:creationId xmlns:a16="http://schemas.microsoft.com/office/drawing/2014/main" id="{70ABAEC9-13FF-4344-8BCB-DDA25F716E81}"/>
              </a:ext>
            </a:extLst>
          </p:cNvPr>
          <p:cNvPicPr>
            <a:picLocks noChangeAspect="1"/>
          </p:cNvPicPr>
          <p:nvPr/>
        </p:nvPicPr>
        <p:blipFill rotWithShape="1">
          <a:blip r:embed="rId5"/>
          <a:srcRect t="20303" b="26426"/>
          <a:stretch/>
        </p:blipFill>
        <p:spPr>
          <a:xfrm>
            <a:off x="9361688" y="3844948"/>
            <a:ext cx="1155701" cy="346623"/>
          </a:xfrm>
          <a:prstGeom prst="rect">
            <a:avLst/>
          </a:prstGeom>
        </p:spPr>
      </p:pic>
      <p:pic>
        <p:nvPicPr>
          <p:cNvPr id="36" name="図 35">
            <a:extLst>
              <a:ext uri="{FF2B5EF4-FFF2-40B4-BE49-F238E27FC236}">
                <a16:creationId xmlns:a16="http://schemas.microsoft.com/office/drawing/2014/main" id="{E289A7F7-A50E-4AC6-8CD0-B8FAAAE87E14}"/>
              </a:ext>
            </a:extLst>
          </p:cNvPr>
          <p:cNvPicPr>
            <a:picLocks noChangeAspect="1"/>
          </p:cNvPicPr>
          <p:nvPr/>
        </p:nvPicPr>
        <p:blipFill rotWithShape="1">
          <a:blip r:embed="rId6"/>
          <a:srcRect l="53037" t="12942" r="5530" b="12942"/>
          <a:stretch/>
        </p:blipFill>
        <p:spPr>
          <a:xfrm>
            <a:off x="9646391" y="3304921"/>
            <a:ext cx="651632" cy="582837"/>
          </a:xfrm>
          <a:prstGeom prst="rect">
            <a:avLst/>
          </a:prstGeom>
        </p:spPr>
      </p:pic>
      <p:sp>
        <p:nvSpPr>
          <p:cNvPr id="37" name="テキスト ボックス 36">
            <a:extLst>
              <a:ext uri="{FF2B5EF4-FFF2-40B4-BE49-F238E27FC236}">
                <a16:creationId xmlns:a16="http://schemas.microsoft.com/office/drawing/2014/main" id="{DA96D665-6E18-4AC5-8405-2DA23A692F9C}"/>
              </a:ext>
            </a:extLst>
          </p:cNvPr>
          <p:cNvSpPr txBox="1"/>
          <p:nvPr/>
        </p:nvSpPr>
        <p:spPr>
          <a:xfrm>
            <a:off x="9427026" y="2982430"/>
            <a:ext cx="1090363" cy="307777"/>
          </a:xfrm>
          <a:prstGeom prst="rect">
            <a:avLst/>
          </a:prstGeom>
          <a:noFill/>
        </p:spPr>
        <p:txBody>
          <a:bodyPr wrap="none" rtlCol="0">
            <a:spAutoFit/>
          </a:bodyPr>
          <a:lstStyle/>
          <a:p>
            <a:r>
              <a:rPr kumimoji="1" lang="en-US" altLang="ja-JP" sz="1400" dirty="0"/>
              <a:t>AlphaFold2</a:t>
            </a:r>
            <a:endParaRPr kumimoji="1" lang="ja-JP" altLang="en-US" sz="1400" dirty="0"/>
          </a:p>
        </p:txBody>
      </p:sp>
      <p:sp>
        <p:nvSpPr>
          <p:cNvPr id="42" name="矢印: 右 41">
            <a:extLst>
              <a:ext uri="{FF2B5EF4-FFF2-40B4-BE49-F238E27FC236}">
                <a16:creationId xmlns:a16="http://schemas.microsoft.com/office/drawing/2014/main" id="{DE3F1C0F-EF41-42D0-93D5-91844D301905}"/>
              </a:ext>
            </a:extLst>
          </p:cNvPr>
          <p:cNvSpPr/>
          <p:nvPr/>
        </p:nvSpPr>
        <p:spPr>
          <a:xfrm>
            <a:off x="10353122" y="3475122"/>
            <a:ext cx="405463" cy="19725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3" name="Picture 2" descr="https://swissmodel.expasy.org/lddt/work_files/2021-12-16/OVi5nf/input_files/model/model.pdb_preprocessed_locallddt.png">
            <a:extLst>
              <a:ext uri="{FF2B5EF4-FFF2-40B4-BE49-F238E27FC236}">
                <a16:creationId xmlns:a16="http://schemas.microsoft.com/office/drawing/2014/main" id="{718C77E2-29E9-49DE-A2D9-ABDE60927E1A}"/>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7210" t="1" r="14948" b="-53"/>
          <a:stretch/>
        </p:blipFill>
        <p:spPr bwMode="auto">
          <a:xfrm>
            <a:off x="10910751" y="3204706"/>
            <a:ext cx="575037" cy="935340"/>
          </a:xfrm>
          <a:prstGeom prst="rect">
            <a:avLst/>
          </a:prstGeom>
          <a:noFill/>
          <a:extLst>
            <a:ext uri="{909E8E84-426E-40DD-AFC4-6F175D3DCCD1}">
              <a14:hiddenFill xmlns:a14="http://schemas.microsoft.com/office/drawing/2010/main">
                <a:solidFill>
                  <a:srgbClr val="FFFFFF"/>
                </a:solidFill>
              </a14:hiddenFill>
            </a:ext>
          </a:extLst>
        </p:spPr>
      </p:pic>
      <p:pic>
        <p:nvPicPr>
          <p:cNvPr id="44" name="図 43">
            <a:extLst>
              <a:ext uri="{FF2B5EF4-FFF2-40B4-BE49-F238E27FC236}">
                <a16:creationId xmlns:a16="http://schemas.microsoft.com/office/drawing/2014/main" id="{5ECD09AA-DD04-4F14-B767-205B0F6DD18E}"/>
              </a:ext>
            </a:extLst>
          </p:cNvPr>
          <p:cNvPicPr>
            <a:picLocks noChangeAspect="1"/>
          </p:cNvPicPr>
          <p:nvPr/>
        </p:nvPicPr>
        <p:blipFill>
          <a:blip r:embed="rId8"/>
          <a:stretch>
            <a:fillRect/>
          </a:stretch>
        </p:blipFill>
        <p:spPr>
          <a:xfrm>
            <a:off x="8374585" y="4236818"/>
            <a:ext cx="3195244" cy="1797325"/>
          </a:xfrm>
          <a:prstGeom prst="rect">
            <a:avLst/>
          </a:prstGeom>
        </p:spPr>
      </p:pic>
      <p:sp>
        <p:nvSpPr>
          <p:cNvPr id="29" name="テキスト ボックス 28">
            <a:extLst>
              <a:ext uri="{FF2B5EF4-FFF2-40B4-BE49-F238E27FC236}">
                <a16:creationId xmlns:a16="http://schemas.microsoft.com/office/drawing/2014/main" id="{16255345-6055-41C8-9366-699FCA614E52}"/>
              </a:ext>
            </a:extLst>
          </p:cNvPr>
          <p:cNvSpPr txBox="1"/>
          <p:nvPr/>
        </p:nvSpPr>
        <p:spPr>
          <a:xfrm>
            <a:off x="458682" y="1630807"/>
            <a:ext cx="436322" cy="400110"/>
          </a:xfrm>
          <a:prstGeom prst="rect">
            <a:avLst/>
          </a:prstGeom>
          <a:noFill/>
          <a:ln>
            <a:solidFill>
              <a:schemeClr val="tx1"/>
            </a:solidFill>
          </a:ln>
        </p:spPr>
        <p:txBody>
          <a:bodyPr wrap="square" rtlCol="0">
            <a:spAutoFit/>
          </a:bodyPr>
          <a:lstStyle/>
          <a:p>
            <a:pPr algn="ctr"/>
            <a:r>
              <a:rPr kumimoji="1" lang="en-US" altLang="ja-JP" sz="2000" b="1" dirty="0"/>
              <a:t>A</a:t>
            </a:r>
            <a:endParaRPr kumimoji="1" lang="ja-JP" altLang="en-US" sz="2000" b="1" dirty="0"/>
          </a:p>
        </p:txBody>
      </p:sp>
      <p:cxnSp>
        <p:nvCxnSpPr>
          <p:cNvPr id="32" name="直線コネクタ 31">
            <a:extLst>
              <a:ext uri="{FF2B5EF4-FFF2-40B4-BE49-F238E27FC236}">
                <a16:creationId xmlns:a16="http://schemas.microsoft.com/office/drawing/2014/main" id="{9F3EA004-A3AA-4884-9290-2AE77F983144}"/>
              </a:ext>
            </a:extLst>
          </p:cNvPr>
          <p:cNvCxnSpPr>
            <a:cxnSpLocks/>
          </p:cNvCxnSpPr>
          <p:nvPr/>
        </p:nvCxnSpPr>
        <p:spPr>
          <a:xfrm flipV="1">
            <a:off x="229677" y="2097775"/>
            <a:ext cx="337630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0F907D01-CF0F-487F-9229-FBCF5AD5ADEC}"/>
              </a:ext>
            </a:extLst>
          </p:cNvPr>
          <p:cNvSpPr txBox="1"/>
          <p:nvPr/>
        </p:nvSpPr>
        <p:spPr>
          <a:xfrm>
            <a:off x="353960" y="2237463"/>
            <a:ext cx="3218626" cy="830997"/>
          </a:xfrm>
          <a:prstGeom prst="rect">
            <a:avLst/>
          </a:prstGeom>
          <a:noFill/>
        </p:spPr>
        <p:txBody>
          <a:bodyPr wrap="square" rtlCol="0">
            <a:spAutoFit/>
          </a:bodyPr>
          <a:lstStyle/>
          <a:p>
            <a:r>
              <a:rPr kumimoji="1" lang="ja-JP" altLang="en-US" sz="1600" dirty="0"/>
              <a:t>データ間の関係を分析したり、実験値を表現するモデルを作ることで、重要な特徴量に絞る方法</a:t>
            </a:r>
          </a:p>
        </p:txBody>
      </p:sp>
      <p:sp>
        <p:nvSpPr>
          <p:cNvPr id="34" name="テキスト ボックス 33">
            <a:extLst>
              <a:ext uri="{FF2B5EF4-FFF2-40B4-BE49-F238E27FC236}">
                <a16:creationId xmlns:a16="http://schemas.microsoft.com/office/drawing/2014/main" id="{0292324C-53D8-4DC3-80D8-DD5DF3CBA2A5}"/>
              </a:ext>
            </a:extLst>
          </p:cNvPr>
          <p:cNvSpPr txBox="1"/>
          <p:nvPr/>
        </p:nvSpPr>
        <p:spPr>
          <a:xfrm>
            <a:off x="4301659" y="1630807"/>
            <a:ext cx="436322" cy="400110"/>
          </a:xfrm>
          <a:prstGeom prst="rect">
            <a:avLst/>
          </a:prstGeom>
          <a:noFill/>
          <a:ln>
            <a:solidFill>
              <a:schemeClr val="tx1"/>
            </a:solidFill>
          </a:ln>
        </p:spPr>
        <p:txBody>
          <a:bodyPr wrap="square" rtlCol="0">
            <a:spAutoFit/>
          </a:bodyPr>
          <a:lstStyle/>
          <a:p>
            <a:pPr algn="ctr"/>
            <a:r>
              <a:rPr kumimoji="1" lang="en-US" altLang="ja-JP" sz="2000" b="1" dirty="0"/>
              <a:t>B</a:t>
            </a:r>
            <a:endParaRPr kumimoji="1" lang="ja-JP" altLang="en-US" sz="2000" b="1" dirty="0"/>
          </a:p>
        </p:txBody>
      </p:sp>
      <p:cxnSp>
        <p:nvCxnSpPr>
          <p:cNvPr id="38" name="直線コネクタ 37">
            <a:extLst>
              <a:ext uri="{FF2B5EF4-FFF2-40B4-BE49-F238E27FC236}">
                <a16:creationId xmlns:a16="http://schemas.microsoft.com/office/drawing/2014/main" id="{10B3F03E-8071-40A3-90A3-20718835B07B}"/>
              </a:ext>
            </a:extLst>
          </p:cNvPr>
          <p:cNvCxnSpPr>
            <a:cxnSpLocks/>
          </p:cNvCxnSpPr>
          <p:nvPr/>
        </p:nvCxnSpPr>
        <p:spPr>
          <a:xfrm>
            <a:off x="4010178" y="2097775"/>
            <a:ext cx="369585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C1FCCC0-DB94-4184-9787-B827F8D8B6CC}"/>
              </a:ext>
            </a:extLst>
          </p:cNvPr>
          <p:cNvSpPr txBox="1"/>
          <p:nvPr/>
        </p:nvSpPr>
        <p:spPr>
          <a:xfrm>
            <a:off x="9094680" y="1662165"/>
            <a:ext cx="2246830" cy="338554"/>
          </a:xfrm>
          <a:prstGeom prst="rect">
            <a:avLst/>
          </a:prstGeom>
          <a:noFill/>
        </p:spPr>
        <p:txBody>
          <a:bodyPr wrap="square" rtlCol="0">
            <a:spAutoFit/>
          </a:bodyPr>
          <a:lstStyle/>
          <a:p>
            <a:pPr algn="ctr"/>
            <a:r>
              <a:rPr kumimoji="1" lang="en-US" altLang="ja-JP" sz="1600" b="1" dirty="0"/>
              <a:t>AlphaFold2</a:t>
            </a:r>
            <a:r>
              <a:rPr kumimoji="1" lang="ja-JP" altLang="en-US" sz="1600" b="1" dirty="0"/>
              <a:t>による評価</a:t>
            </a:r>
          </a:p>
        </p:txBody>
      </p:sp>
      <p:sp>
        <p:nvSpPr>
          <p:cNvPr id="40" name="テキスト ボックス 39">
            <a:extLst>
              <a:ext uri="{FF2B5EF4-FFF2-40B4-BE49-F238E27FC236}">
                <a16:creationId xmlns:a16="http://schemas.microsoft.com/office/drawing/2014/main" id="{71B2DEE5-E615-4B82-AC2D-5EBD5AC4B606}"/>
              </a:ext>
            </a:extLst>
          </p:cNvPr>
          <p:cNvSpPr txBox="1"/>
          <p:nvPr/>
        </p:nvSpPr>
        <p:spPr>
          <a:xfrm>
            <a:off x="8382891" y="1630807"/>
            <a:ext cx="436322" cy="400110"/>
          </a:xfrm>
          <a:prstGeom prst="rect">
            <a:avLst/>
          </a:prstGeom>
          <a:noFill/>
          <a:ln>
            <a:solidFill>
              <a:schemeClr val="tx1"/>
            </a:solidFill>
          </a:ln>
        </p:spPr>
        <p:txBody>
          <a:bodyPr wrap="square" rtlCol="0">
            <a:spAutoFit/>
          </a:bodyPr>
          <a:lstStyle/>
          <a:p>
            <a:pPr algn="ctr"/>
            <a:r>
              <a:rPr kumimoji="1" lang="en-US" altLang="ja-JP" sz="2000" b="1" dirty="0"/>
              <a:t>C</a:t>
            </a:r>
            <a:endParaRPr kumimoji="1" lang="ja-JP" altLang="en-US" sz="2000" b="1" dirty="0"/>
          </a:p>
        </p:txBody>
      </p:sp>
      <p:cxnSp>
        <p:nvCxnSpPr>
          <p:cNvPr id="45" name="直線コネクタ 44">
            <a:extLst>
              <a:ext uri="{FF2B5EF4-FFF2-40B4-BE49-F238E27FC236}">
                <a16:creationId xmlns:a16="http://schemas.microsoft.com/office/drawing/2014/main" id="{0B38DD8B-CBC4-4B0A-82F0-5ECDA26841E4}"/>
              </a:ext>
            </a:extLst>
          </p:cNvPr>
          <p:cNvCxnSpPr>
            <a:cxnSpLocks/>
          </p:cNvCxnSpPr>
          <p:nvPr/>
        </p:nvCxnSpPr>
        <p:spPr>
          <a:xfrm flipV="1">
            <a:off x="8119787" y="2093726"/>
            <a:ext cx="3553562" cy="404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FE5431B-E170-4FE7-B16E-203C270A8B72}"/>
              </a:ext>
            </a:extLst>
          </p:cNvPr>
          <p:cNvSpPr txBox="1"/>
          <p:nvPr/>
        </p:nvSpPr>
        <p:spPr>
          <a:xfrm>
            <a:off x="4228677" y="2232798"/>
            <a:ext cx="3258855" cy="584775"/>
          </a:xfrm>
          <a:prstGeom prst="rect">
            <a:avLst/>
          </a:prstGeom>
          <a:noFill/>
        </p:spPr>
        <p:txBody>
          <a:bodyPr wrap="square" rtlCol="0">
            <a:spAutoFit/>
          </a:bodyPr>
          <a:lstStyle/>
          <a:p>
            <a:r>
              <a:rPr lang="ja-JP" altLang="en-US" sz="1600" dirty="0"/>
              <a:t>近年の</a:t>
            </a:r>
            <a:r>
              <a:rPr lang="en-US" altLang="ja-JP" sz="1600" dirty="0"/>
              <a:t>AI</a:t>
            </a:r>
            <a:r>
              <a:rPr lang="ja-JP" altLang="en-US" sz="1600" dirty="0"/>
              <a:t>アプローチを用いたタンパク質構造予測・設計に関する知見</a:t>
            </a:r>
            <a:endParaRPr kumimoji="1" lang="ja-JP" altLang="en-US" sz="1600" dirty="0"/>
          </a:p>
        </p:txBody>
      </p:sp>
      <p:sp>
        <p:nvSpPr>
          <p:cNvPr id="47" name="テキスト ボックス 46">
            <a:extLst>
              <a:ext uri="{FF2B5EF4-FFF2-40B4-BE49-F238E27FC236}">
                <a16:creationId xmlns:a16="http://schemas.microsoft.com/office/drawing/2014/main" id="{75BBEA98-28F9-471B-9308-65EAC3EE9486}"/>
              </a:ext>
            </a:extLst>
          </p:cNvPr>
          <p:cNvSpPr txBox="1"/>
          <p:nvPr/>
        </p:nvSpPr>
        <p:spPr>
          <a:xfrm>
            <a:off x="8335007" y="2240623"/>
            <a:ext cx="3171163" cy="584775"/>
          </a:xfrm>
          <a:prstGeom prst="rect">
            <a:avLst/>
          </a:prstGeom>
          <a:noFill/>
        </p:spPr>
        <p:txBody>
          <a:bodyPr wrap="square" rtlCol="0">
            <a:spAutoFit/>
          </a:bodyPr>
          <a:lstStyle/>
          <a:p>
            <a:r>
              <a:rPr lang="en-US" altLang="ja-JP" sz="1600" dirty="0"/>
              <a:t>AlphaFold2</a:t>
            </a:r>
            <a:r>
              <a:rPr lang="ja-JP" altLang="en-US" sz="1600" dirty="0"/>
              <a:t>を用いてデザインの</a:t>
            </a:r>
            <a:r>
              <a:rPr lang="en-US" altLang="ja-JP" sz="1600" dirty="0"/>
              <a:t>Fold</a:t>
            </a:r>
            <a:r>
              <a:rPr lang="ja-JP" altLang="en-US" sz="1600" dirty="0"/>
              <a:t>予測とスコアリングを評価する方法</a:t>
            </a:r>
            <a:endParaRPr kumimoji="1" lang="ja-JP" altLang="en-US" sz="1600" dirty="0"/>
          </a:p>
        </p:txBody>
      </p:sp>
    </p:spTree>
    <p:extLst>
      <p:ext uri="{BB962C8B-B14F-4D97-AF65-F5344CB8AC3E}">
        <p14:creationId xmlns:p14="http://schemas.microsoft.com/office/powerpoint/2010/main" val="6819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四角形: 角を丸くする 61">
            <a:extLst>
              <a:ext uri="{FF2B5EF4-FFF2-40B4-BE49-F238E27FC236}">
                <a16:creationId xmlns:a16="http://schemas.microsoft.com/office/drawing/2014/main" id="{175157BD-4AF9-42FA-8027-8B4965992D17}"/>
              </a:ext>
            </a:extLst>
          </p:cNvPr>
          <p:cNvSpPr/>
          <p:nvPr/>
        </p:nvSpPr>
        <p:spPr>
          <a:xfrm>
            <a:off x="9358572" y="3278483"/>
            <a:ext cx="2013155" cy="9167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矢印: 右 46">
            <a:extLst>
              <a:ext uri="{FF2B5EF4-FFF2-40B4-BE49-F238E27FC236}">
                <a16:creationId xmlns:a16="http://schemas.microsoft.com/office/drawing/2014/main" id="{605D4273-CFC9-473B-833E-8F02DB00FB9B}"/>
              </a:ext>
            </a:extLst>
          </p:cNvPr>
          <p:cNvSpPr/>
          <p:nvPr/>
        </p:nvSpPr>
        <p:spPr>
          <a:xfrm>
            <a:off x="5426403" y="3636672"/>
            <a:ext cx="742470" cy="20463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EFA3DADF-53BC-4127-9662-B3237E6CEBF8}"/>
              </a:ext>
            </a:extLst>
          </p:cNvPr>
          <p:cNvSpPr/>
          <p:nvPr/>
        </p:nvSpPr>
        <p:spPr>
          <a:xfrm>
            <a:off x="2347318" y="3629947"/>
            <a:ext cx="742470" cy="20463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全体像における位置づけ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1044860"/>
            <a:ext cx="11563219" cy="792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CBD</a:t>
            </a:r>
            <a:r>
              <a:rPr lang="ja-JP" altLang="en-US" sz="2800" dirty="0"/>
              <a:t>設計プロセスにおいて、下記パートに関係する技術・知見になる。</a:t>
            </a:r>
            <a:endParaRPr lang="en-US" altLang="ja-JP" sz="2800" dirty="0"/>
          </a:p>
        </p:txBody>
      </p:sp>
      <p:sp>
        <p:nvSpPr>
          <p:cNvPr id="9" name="フローチャート: 手作業 8">
            <a:extLst>
              <a:ext uri="{FF2B5EF4-FFF2-40B4-BE49-F238E27FC236}">
                <a16:creationId xmlns:a16="http://schemas.microsoft.com/office/drawing/2014/main" id="{5FB4A475-D82C-4480-9A51-11FC404EB961}"/>
              </a:ext>
            </a:extLst>
          </p:cNvPr>
          <p:cNvSpPr/>
          <p:nvPr/>
        </p:nvSpPr>
        <p:spPr>
          <a:xfrm rot="16200000">
            <a:off x="2323215" y="3637340"/>
            <a:ext cx="733718" cy="224238"/>
          </a:xfrm>
          <a:prstGeom prst="flowChartManualOperati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E112B696-FF5F-46B1-9B39-D6B5F10372C5}"/>
              </a:ext>
            </a:extLst>
          </p:cNvPr>
          <p:cNvSpPr txBox="1"/>
          <p:nvPr/>
        </p:nvSpPr>
        <p:spPr>
          <a:xfrm>
            <a:off x="840423" y="3565866"/>
            <a:ext cx="1394219" cy="338554"/>
          </a:xfrm>
          <a:prstGeom prst="rect">
            <a:avLst/>
          </a:prstGeom>
          <a:noFill/>
        </p:spPr>
        <p:txBody>
          <a:bodyPr wrap="square" rtlCol="0">
            <a:spAutoFit/>
          </a:bodyPr>
          <a:lstStyle/>
          <a:p>
            <a:pPr algn="ctr"/>
            <a:r>
              <a:rPr kumimoji="1" lang="ja-JP" altLang="en-US" sz="1600" b="1" dirty="0"/>
              <a:t>探索指針</a:t>
            </a:r>
          </a:p>
        </p:txBody>
      </p:sp>
      <p:sp>
        <p:nvSpPr>
          <p:cNvPr id="34" name="四角形: 角を丸くする 33">
            <a:extLst>
              <a:ext uri="{FF2B5EF4-FFF2-40B4-BE49-F238E27FC236}">
                <a16:creationId xmlns:a16="http://schemas.microsoft.com/office/drawing/2014/main" id="{439C4D6E-EED8-45D6-B08C-90816FC02179}"/>
              </a:ext>
            </a:extLst>
          </p:cNvPr>
          <p:cNvSpPr/>
          <p:nvPr/>
        </p:nvSpPr>
        <p:spPr>
          <a:xfrm>
            <a:off x="3311063" y="3278482"/>
            <a:ext cx="2013155" cy="9167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a:extLst>
              <a:ext uri="{FF2B5EF4-FFF2-40B4-BE49-F238E27FC236}">
                <a16:creationId xmlns:a16="http://schemas.microsoft.com/office/drawing/2014/main" id="{C18DFE0A-73F4-4BD3-A707-5DD3FD5B6B62}"/>
              </a:ext>
            </a:extLst>
          </p:cNvPr>
          <p:cNvSpPr txBox="1"/>
          <p:nvPr/>
        </p:nvSpPr>
        <p:spPr>
          <a:xfrm>
            <a:off x="3788526" y="3370143"/>
            <a:ext cx="1066318" cy="276999"/>
          </a:xfrm>
          <a:prstGeom prst="rect">
            <a:avLst/>
          </a:prstGeom>
          <a:noFill/>
        </p:spPr>
        <p:txBody>
          <a:bodyPr wrap="none" rtlCol="0">
            <a:spAutoFit/>
          </a:bodyPr>
          <a:lstStyle/>
          <a:p>
            <a:r>
              <a:rPr lang="en-US" altLang="ja-JP" sz="1200" b="1" dirty="0">
                <a:solidFill>
                  <a:srgbClr val="92D050"/>
                </a:solidFill>
              </a:rPr>
              <a:t>TQSHYGQC</a:t>
            </a:r>
            <a:endParaRPr kumimoji="1" lang="ja-JP" altLang="en-US" sz="1200" b="1" dirty="0">
              <a:solidFill>
                <a:srgbClr val="92D050"/>
              </a:solidFill>
            </a:endParaRPr>
          </a:p>
        </p:txBody>
      </p:sp>
      <p:sp>
        <p:nvSpPr>
          <p:cNvPr id="39" name="テキスト ボックス 38">
            <a:extLst>
              <a:ext uri="{FF2B5EF4-FFF2-40B4-BE49-F238E27FC236}">
                <a16:creationId xmlns:a16="http://schemas.microsoft.com/office/drawing/2014/main" id="{5B82545E-6ACF-444D-B609-450DCDC69B6E}"/>
              </a:ext>
            </a:extLst>
          </p:cNvPr>
          <p:cNvSpPr txBox="1"/>
          <p:nvPr/>
        </p:nvSpPr>
        <p:spPr>
          <a:xfrm>
            <a:off x="3784483" y="3602038"/>
            <a:ext cx="1066318" cy="276999"/>
          </a:xfrm>
          <a:prstGeom prst="rect">
            <a:avLst/>
          </a:prstGeom>
          <a:noFill/>
        </p:spPr>
        <p:txBody>
          <a:bodyPr wrap="none" rtlCol="0">
            <a:spAutoFit/>
          </a:bodyPr>
          <a:lstStyle/>
          <a:p>
            <a:r>
              <a:rPr lang="en-US" altLang="ja-JP" sz="1200" b="1" dirty="0">
                <a:solidFill>
                  <a:srgbClr val="92D050"/>
                </a:solidFill>
              </a:rPr>
              <a:t>TQAHYGQC</a:t>
            </a:r>
            <a:endParaRPr kumimoji="1" lang="ja-JP" altLang="en-US" sz="1200" b="1" dirty="0">
              <a:solidFill>
                <a:srgbClr val="92D050"/>
              </a:solidFill>
            </a:endParaRPr>
          </a:p>
        </p:txBody>
      </p:sp>
      <p:sp>
        <p:nvSpPr>
          <p:cNvPr id="40" name="テキスト ボックス 39">
            <a:extLst>
              <a:ext uri="{FF2B5EF4-FFF2-40B4-BE49-F238E27FC236}">
                <a16:creationId xmlns:a16="http://schemas.microsoft.com/office/drawing/2014/main" id="{689D04FF-D6F3-4A08-BAD4-DEC5767CAB7A}"/>
              </a:ext>
            </a:extLst>
          </p:cNvPr>
          <p:cNvSpPr txBox="1"/>
          <p:nvPr/>
        </p:nvSpPr>
        <p:spPr>
          <a:xfrm>
            <a:off x="3788526" y="3878177"/>
            <a:ext cx="1066318" cy="276999"/>
          </a:xfrm>
          <a:prstGeom prst="rect">
            <a:avLst/>
          </a:prstGeom>
          <a:noFill/>
        </p:spPr>
        <p:txBody>
          <a:bodyPr wrap="none" rtlCol="0">
            <a:spAutoFit/>
          </a:bodyPr>
          <a:lstStyle/>
          <a:p>
            <a:r>
              <a:rPr lang="en-US" altLang="ja-JP" sz="1200" b="1" dirty="0">
                <a:solidFill>
                  <a:srgbClr val="92D050"/>
                </a:solidFill>
              </a:rPr>
              <a:t>TQDHYGQC</a:t>
            </a:r>
            <a:endParaRPr kumimoji="1" lang="ja-JP" altLang="en-US" sz="1200" b="1" dirty="0">
              <a:solidFill>
                <a:srgbClr val="92D050"/>
              </a:solidFill>
            </a:endParaRPr>
          </a:p>
        </p:txBody>
      </p:sp>
      <p:sp>
        <p:nvSpPr>
          <p:cNvPr id="45" name="テキスト ボックス 44">
            <a:extLst>
              <a:ext uri="{FF2B5EF4-FFF2-40B4-BE49-F238E27FC236}">
                <a16:creationId xmlns:a16="http://schemas.microsoft.com/office/drawing/2014/main" id="{06465883-FB2B-407E-99AC-9A2201205952}"/>
              </a:ext>
            </a:extLst>
          </p:cNvPr>
          <p:cNvSpPr txBox="1"/>
          <p:nvPr/>
        </p:nvSpPr>
        <p:spPr>
          <a:xfrm>
            <a:off x="3174897" y="2904726"/>
            <a:ext cx="2285489" cy="338554"/>
          </a:xfrm>
          <a:prstGeom prst="rect">
            <a:avLst/>
          </a:prstGeom>
          <a:noFill/>
        </p:spPr>
        <p:txBody>
          <a:bodyPr wrap="square" rtlCol="0">
            <a:spAutoFit/>
          </a:bodyPr>
          <a:lstStyle/>
          <a:p>
            <a:pPr algn="ctr"/>
            <a:r>
              <a:rPr kumimoji="1" lang="ja-JP" altLang="en-US" sz="1600" b="1" dirty="0"/>
              <a:t>配列プール</a:t>
            </a:r>
          </a:p>
        </p:txBody>
      </p:sp>
      <p:sp>
        <p:nvSpPr>
          <p:cNvPr id="46" name="フローチャート: 手作業 45">
            <a:extLst>
              <a:ext uri="{FF2B5EF4-FFF2-40B4-BE49-F238E27FC236}">
                <a16:creationId xmlns:a16="http://schemas.microsoft.com/office/drawing/2014/main" id="{B0E49F06-2FFC-4288-9241-C83881780B5C}"/>
              </a:ext>
            </a:extLst>
          </p:cNvPr>
          <p:cNvSpPr/>
          <p:nvPr/>
        </p:nvSpPr>
        <p:spPr>
          <a:xfrm rot="16200000">
            <a:off x="5430779" y="3637339"/>
            <a:ext cx="733718" cy="224238"/>
          </a:xfrm>
          <a:prstGeom prst="flowChartManualOperati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a:extLst>
              <a:ext uri="{FF2B5EF4-FFF2-40B4-BE49-F238E27FC236}">
                <a16:creationId xmlns:a16="http://schemas.microsoft.com/office/drawing/2014/main" id="{B15C8230-4E79-409A-8AAC-563C5280C491}"/>
              </a:ext>
            </a:extLst>
          </p:cNvPr>
          <p:cNvSpPr txBox="1"/>
          <p:nvPr/>
        </p:nvSpPr>
        <p:spPr>
          <a:xfrm>
            <a:off x="9633705" y="2828095"/>
            <a:ext cx="1394219" cy="338554"/>
          </a:xfrm>
          <a:prstGeom prst="rect">
            <a:avLst/>
          </a:prstGeom>
          <a:noFill/>
        </p:spPr>
        <p:txBody>
          <a:bodyPr wrap="square" rtlCol="0">
            <a:spAutoFit/>
          </a:bodyPr>
          <a:lstStyle/>
          <a:p>
            <a:pPr algn="ctr"/>
            <a:r>
              <a:rPr kumimoji="1" lang="ja-JP" altLang="en-US" sz="1600" b="1" dirty="0"/>
              <a:t>評価結果</a:t>
            </a:r>
          </a:p>
        </p:txBody>
      </p:sp>
      <p:sp>
        <p:nvSpPr>
          <p:cNvPr id="49" name="四角形: 角を丸くする 48">
            <a:extLst>
              <a:ext uri="{FF2B5EF4-FFF2-40B4-BE49-F238E27FC236}">
                <a16:creationId xmlns:a16="http://schemas.microsoft.com/office/drawing/2014/main" id="{C68BFB67-C186-452F-913C-6D34F03A77A4}"/>
              </a:ext>
            </a:extLst>
          </p:cNvPr>
          <p:cNvSpPr/>
          <p:nvPr/>
        </p:nvSpPr>
        <p:spPr>
          <a:xfrm>
            <a:off x="6325938" y="3278484"/>
            <a:ext cx="2013155" cy="9167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2168300C-7876-4688-8DB0-ABD7A174EBC8}"/>
              </a:ext>
            </a:extLst>
          </p:cNvPr>
          <p:cNvSpPr txBox="1"/>
          <p:nvPr/>
        </p:nvSpPr>
        <p:spPr>
          <a:xfrm>
            <a:off x="6800087" y="3446123"/>
            <a:ext cx="1066318" cy="276999"/>
          </a:xfrm>
          <a:prstGeom prst="rect">
            <a:avLst/>
          </a:prstGeom>
          <a:noFill/>
        </p:spPr>
        <p:txBody>
          <a:bodyPr wrap="none" rtlCol="0">
            <a:spAutoFit/>
          </a:bodyPr>
          <a:lstStyle/>
          <a:p>
            <a:r>
              <a:rPr lang="en-US" altLang="ja-JP" sz="1200" b="1" dirty="0">
                <a:solidFill>
                  <a:srgbClr val="92D050"/>
                </a:solidFill>
              </a:rPr>
              <a:t>TQSHYGQC</a:t>
            </a:r>
            <a:endParaRPr kumimoji="1" lang="ja-JP" altLang="en-US" sz="1200" b="1" dirty="0">
              <a:solidFill>
                <a:srgbClr val="92D050"/>
              </a:solidFill>
            </a:endParaRPr>
          </a:p>
        </p:txBody>
      </p:sp>
      <p:sp>
        <p:nvSpPr>
          <p:cNvPr id="52" name="テキスト ボックス 51">
            <a:extLst>
              <a:ext uri="{FF2B5EF4-FFF2-40B4-BE49-F238E27FC236}">
                <a16:creationId xmlns:a16="http://schemas.microsoft.com/office/drawing/2014/main" id="{AF4CF265-A307-4AC8-9A66-CC75EA0C1E4F}"/>
              </a:ext>
            </a:extLst>
          </p:cNvPr>
          <p:cNvSpPr txBox="1"/>
          <p:nvPr/>
        </p:nvSpPr>
        <p:spPr>
          <a:xfrm>
            <a:off x="6790175" y="3749457"/>
            <a:ext cx="1066318" cy="276999"/>
          </a:xfrm>
          <a:prstGeom prst="rect">
            <a:avLst/>
          </a:prstGeom>
          <a:noFill/>
        </p:spPr>
        <p:txBody>
          <a:bodyPr wrap="none" rtlCol="0">
            <a:spAutoFit/>
          </a:bodyPr>
          <a:lstStyle/>
          <a:p>
            <a:r>
              <a:rPr lang="en-US" altLang="ja-JP" sz="1200" b="1" dirty="0">
                <a:solidFill>
                  <a:srgbClr val="92D050"/>
                </a:solidFill>
              </a:rPr>
              <a:t>TQDHYGQC</a:t>
            </a:r>
            <a:endParaRPr kumimoji="1" lang="ja-JP" altLang="en-US" sz="1200" b="1" dirty="0">
              <a:solidFill>
                <a:srgbClr val="92D050"/>
              </a:solidFill>
            </a:endParaRPr>
          </a:p>
        </p:txBody>
      </p:sp>
      <p:sp>
        <p:nvSpPr>
          <p:cNvPr id="53" name="テキスト ボックス 52">
            <a:extLst>
              <a:ext uri="{FF2B5EF4-FFF2-40B4-BE49-F238E27FC236}">
                <a16:creationId xmlns:a16="http://schemas.microsoft.com/office/drawing/2014/main" id="{94ED5B37-B4F2-4C51-A352-1B1B04807CFE}"/>
              </a:ext>
            </a:extLst>
          </p:cNvPr>
          <p:cNvSpPr txBox="1"/>
          <p:nvPr/>
        </p:nvSpPr>
        <p:spPr>
          <a:xfrm>
            <a:off x="6186458" y="2907513"/>
            <a:ext cx="2285489" cy="338554"/>
          </a:xfrm>
          <a:prstGeom prst="rect">
            <a:avLst/>
          </a:prstGeom>
          <a:noFill/>
        </p:spPr>
        <p:txBody>
          <a:bodyPr wrap="square" rtlCol="0">
            <a:spAutoFit/>
          </a:bodyPr>
          <a:lstStyle/>
          <a:p>
            <a:pPr algn="ctr"/>
            <a:r>
              <a:rPr kumimoji="1" lang="ja-JP" altLang="en-US" sz="1600" b="1" dirty="0"/>
              <a:t>配列候補</a:t>
            </a:r>
          </a:p>
        </p:txBody>
      </p:sp>
      <p:sp>
        <p:nvSpPr>
          <p:cNvPr id="54" name="矢印: 右 53">
            <a:extLst>
              <a:ext uri="{FF2B5EF4-FFF2-40B4-BE49-F238E27FC236}">
                <a16:creationId xmlns:a16="http://schemas.microsoft.com/office/drawing/2014/main" id="{F8FBBA54-8B68-4DA9-8B54-F34EF86050D9}"/>
              </a:ext>
            </a:extLst>
          </p:cNvPr>
          <p:cNvSpPr/>
          <p:nvPr/>
        </p:nvSpPr>
        <p:spPr>
          <a:xfrm>
            <a:off x="8465135" y="3640039"/>
            <a:ext cx="742470" cy="20463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585F56E1-7552-4930-9121-52BB5771C56B}"/>
              </a:ext>
            </a:extLst>
          </p:cNvPr>
          <p:cNvSpPr txBox="1"/>
          <p:nvPr/>
        </p:nvSpPr>
        <p:spPr>
          <a:xfrm>
            <a:off x="4729293" y="4743933"/>
            <a:ext cx="1394219" cy="338554"/>
          </a:xfrm>
          <a:prstGeom prst="rect">
            <a:avLst/>
          </a:prstGeom>
          <a:noFill/>
        </p:spPr>
        <p:txBody>
          <a:bodyPr wrap="square" rtlCol="0">
            <a:spAutoFit/>
          </a:bodyPr>
          <a:lstStyle/>
          <a:p>
            <a:pPr algn="ctr"/>
            <a:r>
              <a:rPr kumimoji="1" lang="ja-JP" altLang="en-US" sz="1600" b="1" dirty="0"/>
              <a:t>抽出</a:t>
            </a:r>
          </a:p>
        </p:txBody>
      </p:sp>
      <p:sp>
        <p:nvSpPr>
          <p:cNvPr id="56" name="テキスト ボックス 55">
            <a:extLst>
              <a:ext uri="{FF2B5EF4-FFF2-40B4-BE49-F238E27FC236}">
                <a16:creationId xmlns:a16="http://schemas.microsoft.com/office/drawing/2014/main" id="{7B3906EE-D00C-40CA-A575-E97CB4CF6214}"/>
              </a:ext>
            </a:extLst>
          </p:cNvPr>
          <p:cNvSpPr txBox="1"/>
          <p:nvPr/>
        </p:nvSpPr>
        <p:spPr>
          <a:xfrm>
            <a:off x="1992964" y="2603968"/>
            <a:ext cx="1394219" cy="584775"/>
          </a:xfrm>
          <a:prstGeom prst="rect">
            <a:avLst/>
          </a:prstGeom>
          <a:noFill/>
        </p:spPr>
        <p:txBody>
          <a:bodyPr wrap="square" rtlCol="0">
            <a:spAutoFit/>
          </a:bodyPr>
          <a:lstStyle/>
          <a:p>
            <a:pPr algn="ctr"/>
            <a:r>
              <a:rPr kumimoji="1" lang="en-US" altLang="ja-JP" sz="1600" b="1" dirty="0"/>
              <a:t>Rosetta</a:t>
            </a:r>
            <a:r>
              <a:rPr kumimoji="1" lang="ja-JP" altLang="en-US" sz="1600" b="1" dirty="0"/>
              <a:t>・</a:t>
            </a:r>
            <a:endParaRPr kumimoji="1" lang="en-US" altLang="ja-JP" sz="1600" b="1" dirty="0"/>
          </a:p>
          <a:p>
            <a:pPr algn="ctr"/>
            <a:r>
              <a:rPr kumimoji="1" lang="ja-JP" altLang="en-US" sz="1600" b="1" dirty="0"/>
              <a:t>変異体探索</a:t>
            </a:r>
          </a:p>
        </p:txBody>
      </p:sp>
      <p:sp>
        <p:nvSpPr>
          <p:cNvPr id="58" name="テキスト ボックス 57">
            <a:extLst>
              <a:ext uri="{FF2B5EF4-FFF2-40B4-BE49-F238E27FC236}">
                <a16:creationId xmlns:a16="http://schemas.microsoft.com/office/drawing/2014/main" id="{86B74EE8-E95A-4003-B3E8-4363B0F6A95C}"/>
              </a:ext>
            </a:extLst>
          </p:cNvPr>
          <p:cNvSpPr txBox="1"/>
          <p:nvPr/>
        </p:nvSpPr>
        <p:spPr>
          <a:xfrm>
            <a:off x="5055963" y="2678661"/>
            <a:ext cx="1483349" cy="338554"/>
          </a:xfrm>
          <a:prstGeom prst="rect">
            <a:avLst/>
          </a:prstGeom>
          <a:noFill/>
        </p:spPr>
        <p:txBody>
          <a:bodyPr wrap="square" rtlCol="0">
            <a:spAutoFit/>
          </a:bodyPr>
          <a:lstStyle/>
          <a:p>
            <a:pPr algn="ctr"/>
            <a:r>
              <a:rPr kumimoji="1" lang="ja-JP" altLang="en-US" sz="1600" b="1" dirty="0"/>
              <a:t>シミュレーション</a:t>
            </a:r>
          </a:p>
        </p:txBody>
      </p:sp>
      <p:pic>
        <p:nvPicPr>
          <p:cNvPr id="8" name="グラフィックス 7" descr="ビーカー">
            <a:extLst>
              <a:ext uri="{FF2B5EF4-FFF2-40B4-BE49-F238E27FC236}">
                <a16:creationId xmlns:a16="http://schemas.microsoft.com/office/drawing/2014/main" id="{F4383040-00E5-4331-AE6D-5A8F9280C0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1343" y="3344436"/>
            <a:ext cx="738937" cy="738937"/>
          </a:xfrm>
          <a:prstGeom prst="rect">
            <a:avLst/>
          </a:prstGeom>
        </p:spPr>
      </p:pic>
      <p:sp>
        <p:nvSpPr>
          <p:cNvPr id="11" name="フローチャート: 磁気ディスク 10">
            <a:extLst>
              <a:ext uri="{FF2B5EF4-FFF2-40B4-BE49-F238E27FC236}">
                <a16:creationId xmlns:a16="http://schemas.microsoft.com/office/drawing/2014/main" id="{5F13493B-A792-47DD-989B-9B65D1FA4737}"/>
              </a:ext>
            </a:extLst>
          </p:cNvPr>
          <p:cNvSpPr/>
          <p:nvPr/>
        </p:nvSpPr>
        <p:spPr>
          <a:xfrm>
            <a:off x="10065342" y="4846400"/>
            <a:ext cx="530942" cy="548795"/>
          </a:xfrm>
          <a:prstGeom prst="flowChartMagneticDisk">
            <a:avLst/>
          </a:prstGeom>
          <a:solidFill>
            <a:schemeClr val="accent6">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矢印: 折線 14">
            <a:extLst>
              <a:ext uri="{FF2B5EF4-FFF2-40B4-BE49-F238E27FC236}">
                <a16:creationId xmlns:a16="http://schemas.microsoft.com/office/drawing/2014/main" id="{960E8A07-EC97-4248-B897-979CA0059538}"/>
              </a:ext>
            </a:extLst>
          </p:cNvPr>
          <p:cNvSpPr/>
          <p:nvPr/>
        </p:nvSpPr>
        <p:spPr>
          <a:xfrm rot="16200000">
            <a:off x="5269093" y="806653"/>
            <a:ext cx="552606" cy="8318094"/>
          </a:xfrm>
          <a:prstGeom prst="ben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テキスト ボックス 58">
            <a:extLst>
              <a:ext uri="{FF2B5EF4-FFF2-40B4-BE49-F238E27FC236}">
                <a16:creationId xmlns:a16="http://schemas.microsoft.com/office/drawing/2014/main" id="{91356C6D-838F-4676-827B-5EE40253E650}"/>
              </a:ext>
            </a:extLst>
          </p:cNvPr>
          <p:cNvSpPr txBox="1"/>
          <p:nvPr/>
        </p:nvSpPr>
        <p:spPr>
          <a:xfrm>
            <a:off x="9633705" y="5417982"/>
            <a:ext cx="1394219" cy="338554"/>
          </a:xfrm>
          <a:prstGeom prst="rect">
            <a:avLst/>
          </a:prstGeom>
          <a:noFill/>
        </p:spPr>
        <p:txBody>
          <a:bodyPr wrap="square" rtlCol="0">
            <a:spAutoFit/>
          </a:bodyPr>
          <a:lstStyle/>
          <a:p>
            <a:pPr algn="ctr"/>
            <a:r>
              <a:rPr kumimoji="1" lang="en-US" altLang="ja-JP" sz="1600" b="1" dirty="0"/>
              <a:t>DB</a:t>
            </a:r>
            <a:endParaRPr kumimoji="1" lang="ja-JP" altLang="en-US" sz="1600" b="1" dirty="0"/>
          </a:p>
        </p:txBody>
      </p:sp>
      <p:sp>
        <p:nvSpPr>
          <p:cNvPr id="60" name="矢印: 右 59">
            <a:extLst>
              <a:ext uri="{FF2B5EF4-FFF2-40B4-BE49-F238E27FC236}">
                <a16:creationId xmlns:a16="http://schemas.microsoft.com/office/drawing/2014/main" id="{9DB3E849-47F4-44BE-95A8-E1932EF177FE}"/>
              </a:ext>
            </a:extLst>
          </p:cNvPr>
          <p:cNvSpPr/>
          <p:nvPr/>
        </p:nvSpPr>
        <p:spPr>
          <a:xfrm rot="5400000">
            <a:off x="10115428" y="4355631"/>
            <a:ext cx="430764" cy="30653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A15778A9-592A-49DA-AA63-ACCE9877244E}"/>
              </a:ext>
            </a:extLst>
          </p:cNvPr>
          <p:cNvSpPr txBox="1"/>
          <p:nvPr/>
        </p:nvSpPr>
        <p:spPr>
          <a:xfrm>
            <a:off x="8261401" y="2676914"/>
            <a:ext cx="1149938" cy="338554"/>
          </a:xfrm>
          <a:prstGeom prst="rect">
            <a:avLst/>
          </a:prstGeom>
          <a:noFill/>
        </p:spPr>
        <p:txBody>
          <a:bodyPr wrap="square" rtlCol="0">
            <a:spAutoFit/>
          </a:bodyPr>
          <a:lstStyle/>
          <a:p>
            <a:pPr algn="ctr"/>
            <a:r>
              <a:rPr kumimoji="1" lang="en-US" altLang="ja-JP" sz="1600" b="1" dirty="0"/>
              <a:t>Wet</a:t>
            </a:r>
            <a:r>
              <a:rPr kumimoji="1" lang="ja-JP" altLang="en-US" sz="1600" b="1" dirty="0"/>
              <a:t>実験</a:t>
            </a:r>
          </a:p>
        </p:txBody>
      </p:sp>
      <p:sp>
        <p:nvSpPr>
          <p:cNvPr id="17" name="吹き出し: 角を丸めた四角形 16">
            <a:extLst>
              <a:ext uri="{FF2B5EF4-FFF2-40B4-BE49-F238E27FC236}">
                <a16:creationId xmlns:a16="http://schemas.microsoft.com/office/drawing/2014/main" id="{D06AEA64-DB5A-4D41-839D-DD39C87CA834}"/>
              </a:ext>
            </a:extLst>
          </p:cNvPr>
          <p:cNvSpPr/>
          <p:nvPr/>
        </p:nvSpPr>
        <p:spPr>
          <a:xfrm>
            <a:off x="1481628" y="5462757"/>
            <a:ext cx="1905555" cy="466294"/>
          </a:xfrm>
          <a:prstGeom prst="wedgeRoundRectCallout">
            <a:avLst>
              <a:gd name="adj1" fmla="val -14203"/>
              <a:gd name="adj2" fmla="val -8812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：特徴量抽出</a:t>
            </a:r>
          </a:p>
        </p:txBody>
      </p:sp>
      <p:sp>
        <p:nvSpPr>
          <p:cNvPr id="64" name="吹き出し: 角を丸めた四角形 63">
            <a:extLst>
              <a:ext uri="{FF2B5EF4-FFF2-40B4-BE49-F238E27FC236}">
                <a16:creationId xmlns:a16="http://schemas.microsoft.com/office/drawing/2014/main" id="{CDBA9EA0-4CCF-4605-9215-085D6BC9B31F}"/>
              </a:ext>
            </a:extLst>
          </p:cNvPr>
          <p:cNvSpPr/>
          <p:nvPr/>
        </p:nvSpPr>
        <p:spPr>
          <a:xfrm>
            <a:off x="5750251" y="4384467"/>
            <a:ext cx="2756428" cy="466294"/>
          </a:xfrm>
          <a:prstGeom prst="wedgeRoundRectCallout">
            <a:avLst>
              <a:gd name="adj1" fmla="val -38196"/>
              <a:gd name="adj2" fmla="val -10077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r>
              <a:rPr kumimoji="1" lang="ja-JP" altLang="en-US" dirty="0" err="1">
                <a:solidFill>
                  <a:schemeClr val="tx1"/>
                </a:solidFill>
              </a:rPr>
              <a:t>、</a:t>
            </a:r>
            <a:r>
              <a:rPr kumimoji="1" lang="en-US" altLang="ja-JP" dirty="0">
                <a:solidFill>
                  <a:schemeClr val="tx1"/>
                </a:solidFill>
              </a:rPr>
              <a:t>C</a:t>
            </a:r>
            <a:r>
              <a:rPr kumimoji="1" lang="ja-JP" altLang="en-US" dirty="0">
                <a:solidFill>
                  <a:schemeClr val="tx1"/>
                </a:solidFill>
              </a:rPr>
              <a:t>：予測・評価・設計</a:t>
            </a:r>
          </a:p>
        </p:txBody>
      </p:sp>
    </p:spTree>
    <p:extLst>
      <p:ext uri="{BB962C8B-B14F-4D97-AF65-F5344CB8AC3E}">
        <p14:creationId xmlns:p14="http://schemas.microsoft.com/office/powerpoint/2010/main" val="266312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全体像における位置づけ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スコア分析</a:t>
            </a:r>
          </a:p>
        </p:txBody>
      </p:sp>
      <p:sp>
        <p:nvSpPr>
          <p:cNvPr id="25" name="吹き出し: 角を丸めた四角形 24">
            <a:extLst>
              <a:ext uri="{FF2B5EF4-FFF2-40B4-BE49-F238E27FC236}">
                <a16:creationId xmlns:a16="http://schemas.microsoft.com/office/drawing/2014/main" id="{0FCBEAF4-5016-45C6-BA4C-B9BF85BA7A6B}"/>
              </a:ext>
            </a:extLst>
          </p:cNvPr>
          <p:cNvSpPr/>
          <p:nvPr/>
        </p:nvSpPr>
        <p:spPr>
          <a:xfrm>
            <a:off x="8264433" y="4883025"/>
            <a:ext cx="3602751" cy="576064"/>
          </a:xfrm>
          <a:prstGeom prst="wedgeRoundRectCallout">
            <a:avLst>
              <a:gd name="adj1" fmla="val -62006"/>
              <a:gd name="adj2" fmla="val 1212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結合能と関係が強いスコアがあるか？</a:t>
            </a:r>
          </a:p>
        </p:txBody>
      </p:sp>
      <p:pic>
        <p:nvPicPr>
          <p:cNvPr id="26" name="図 25">
            <a:extLst>
              <a:ext uri="{FF2B5EF4-FFF2-40B4-BE49-F238E27FC236}">
                <a16:creationId xmlns:a16="http://schemas.microsoft.com/office/drawing/2014/main" id="{C963D2A9-C8D5-4147-82A2-92686819BA89}"/>
              </a:ext>
            </a:extLst>
          </p:cNvPr>
          <p:cNvPicPr>
            <a:picLocks noChangeAspect="1"/>
          </p:cNvPicPr>
          <p:nvPr/>
        </p:nvPicPr>
        <p:blipFill rotWithShape="1">
          <a:blip r:embed="rId2"/>
          <a:srcRect l="2432" t="74848" r="89491" b="6929"/>
          <a:stretch/>
        </p:blipFill>
        <p:spPr>
          <a:xfrm>
            <a:off x="3640680" y="5343044"/>
            <a:ext cx="636441" cy="777870"/>
          </a:xfrm>
          <a:prstGeom prst="rect">
            <a:avLst/>
          </a:prstGeom>
        </p:spPr>
      </p:pic>
      <p:sp>
        <p:nvSpPr>
          <p:cNvPr id="27" name="テキスト ボックス 26">
            <a:extLst>
              <a:ext uri="{FF2B5EF4-FFF2-40B4-BE49-F238E27FC236}">
                <a16:creationId xmlns:a16="http://schemas.microsoft.com/office/drawing/2014/main" id="{64804864-B07D-4C78-A2C7-3E3732EF03E6}"/>
              </a:ext>
            </a:extLst>
          </p:cNvPr>
          <p:cNvSpPr txBox="1"/>
          <p:nvPr/>
        </p:nvSpPr>
        <p:spPr>
          <a:xfrm>
            <a:off x="1598332" y="4273919"/>
            <a:ext cx="4948791" cy="338554"/>
          </a:xfrm>
          <a:prstGeom prst="rect">
            <a:avLst/>
          </a:prstGeom>
          <a:noFill/>
        </p:spPr>
        <p:txBody>
          <a:bodyPr wrap="none" rtlCol="0">
            <a:spAutoFit/>
          </a:bodyPr>
          <a:lstStyle/>
          <a:p>
            <a:pPr algn="ctr"/>
            <a:r>
              <a:rPr lang="ja-JP" altLang="en-US" sz="1600" dirty="0"/>
              <a:t>構造安定性、結合親和性、位置の</a:t>
            </a:r>
            <a:r>
              <a:rPr lang="en-US" altLang="ja-JP" sz="1600" dirty="0"/>
              <a:t>RMSD</a:t>
            </a:r>
            <a:r>
              <a:rPr lang="ja-JP" altLang="en-US" sz="1600" dirty="0"/>
              <a:t>時間経過など</a:t>
            </a:r>
            <a:endParaRPr kumimoji="1" lang="ja-JP" altLang="en-US" sz="1600" dirty="0"/>
          </a:p>
        </p:txBody>
      </p:sp>
      <p:sp>
        <p:nvSpPr>
          <p:cNvPr id="28" name="フリーフォーム: 図形 27">
            <a:extLst>
              <a:ext uri="{FF2B5EF4-FFF2-40B4-BE49-F238E27FC236}">
                <a16:creationId xmlns:a16="http://schemas.microsoft.com/office/drawing/2014/main" id="{BFA86879-DABD-4990-A862-BA89BA6E440F}"/>
              </a:ext>
            </a:extLst>
          </p:cNvPr>
          <p:cNvSpPr/>
          <p:nvPr/>
        </p:nvSpPr>
        <p:spPr>
          <a:xfrm>
            <a:off x="3487999" y="2615320"/>
            <a:ext cx="975494" cy="822251"/>
          </a:xfrm>
          <a:custGeom>
            <a:avLst/>
            <a:gdLst>
              <a:gd name="connsiteX0" fmla="*/ 0 w 1016026"/>
              <a:gd name="connsiteY0" fmla="*/ 989096 h 1455456"/>
              <a:gd name="connsiteX1" fmla="*/ 335280 w 1016026"/>
              <a:gd name="connsiteY1" fmla="*/ 592856 h 1455456"/>
              <a:gd name="connsiteX2" fmla="*/ 172720 w 1016026"/>
              <a:gd name="connsiteY2" fmla="*/ 145816 h 1455456"/>
              <a:gd name="connsiteX3" fmla="*/ 680720 w 1016026"/>
              <a:gd name="connsiteY3" fmla="*/ 13736 h 1455456"/>
              <a:gd name="connsiteX4" fmla="*/ 579120 w 1016026"/>
              <a:gd name="connsiteY4" fmla="*/ 430296 h 1455456"/>
              <a:gd name="connsiteX5" fmla="*/ 1016000 w 1016026"/>
              <a:gd name="connsiteY5" fmla="*/ 653816 h 1455456"/>
              <a:gd name="connsiteX6" fmla="*/ 599440 w 1016026"/>
              <a:gd name="connsiteY6" fmla="*/ 1446296 h 1455456"/>
              <a:gd name="connsiteX7" fmla="*/ 416560 w 1016026"/>
              <a:gd name="connsiteY7" fmla="*/ 1080536 h 1455456"/>
              <a:gd name="connsiteX8" fmla="*/ 558800 w 1016026"/>
              <a:gd name="connsiteY8" fmla="*/ 1009416 h 1455456"/>
              <a:gd name="connsiteX9" fmla="*/ 558800 w 1016026"/>
              <a:gd name="connsiteY9" fmla="*/ 1182136 h 1455456"/>
              <a:gd name="connsiteX10" fmla="*/ 660400 w 1016026"/>
              <a:gd name="connsiteY10" fmla="*/ 1111016 h 1455456"/>
              <a:gd name="connsiteX0" fmla="*/ 0 w 1016228"/>
              <a:gd name="connsiteY0" fmla="*/ 1002166 h 1468526"/>
              <a:gd name="connsiteX1" fmla="*/ 335280 w 1016228"/>
              <a:gd name="connsiteY1" fmla="*/ 605926 h 1468526"/>
              <a:gd name="connsiteX2" fmla="*/ 172720 w 1016228"/>
              <a:gd name="connsiteY2" fmla="*/ 158886 h 1468526"/>
              <a:gd name="connsiteX3" fmla="*/ 680720 w 1016228"/>
              <a:gd name="connsiteY3" fmla="*/ 26806 h 1468526"/>
              <a:gd name="connsiteX4" fmla="*/ 658497 w 1016228"/>
              <a:gd name="connsiteY4" fmla="*/ 639200 h 1468526"/>
              <a:gd name="connsiteX5" fmla="*/ 1016000 w 1016228"/>
              <a:gd name="connsiteY5" fmla="*/ 666886 h 1468526"/>
              <a:gd name="connsiteX6" fmla="*/ 599440 w 1016228"/>
              <a:gd name="connsiteY6" fmla="*/ 1459366 h 1468526"/>
              <a:gd name="connsiteX7" fmla="*/ 416560 w 1016228"/>
              <a:gd name="connsiteY7" fmla="*/ 1093606 h 1468526"/>
              <a:gd name="connsiteX8" fmla="*/ 558800 w 1016228"/>
              <a:gd name="connsiteY8" fmla="*/ 1022486 h 1468526"/>
              <a:gd name="connsiteX9" fmla="*/ 558800 w 1016228"/>
              <a:gd name="connsiteY9" fmla="*/ 1195206 h 1468526"/>
              <a:gd name="connsiteX10" fmla="*/ 660400 w 1016228"/>
              <a:gd name="connsiteY10" fmla="*/ 1124086 h 1468526"/>
              <a:gd name="connsiteX0" fmla="*/ 0 w 1016228"/>
              <a:gd name="connsiteY0" fmla="*/ 1032827 h 1499187"/>
              <a:gd name="connsiteX1" fmla="*/ 335280 w 1016228"/>
              <a:gd name="connsiteY1" fmla="*/ 636587 h 1499187"/>
              <a:gd name="connsiteX2" fmla="*/ 190359 w 1016228"/>
              <a:gd name="connsiteY2" fmla="*/ 91631 h 1499187"/>
              <a:gd name="connsiteX3" fmla="*/ 680720 w 1016228"/>
              <a:gd name="connsiteY3" fmla="*/ 57467 h 1499187"/>
              <a:gd name="connsiteX4" fmla="*/ 658497 w 1016228"/>
              <a:gd name="connsiteY4" fmla="*/ 669861 h 1499187"/>
              <a:gd name="connsiteX5" fmla="*/ 1016000 w 1016228"/>
              <a:gd name="connsiteY5" fmla="*/ 697547 h 1499187"/>
              <a:gd name="connsiteX6" fmla="*/ 599440 w 1016228"/>
              <a:gd name="connsiteY6" fmla="*/ 1490027 h 1499187"/>
              <a:gd name="connsiteX7" fmla="*/ 416560 w 1016228"/>
              <a:gd name="connsiteY7" fmla="*/ 1124267 h 1499187"/>
              <a:gd name="connsiteX8" fmla="*/ 558800 w 1016228"/>
              <a:gd name="connsiteY8" fmla="*/ 1053147 h 1499187"/>
              <a:gd name="connsiteX9" fmla="*/ 558800 w 1016228"/>
              <a:gd name="connsiteY9" fmla="*/ 1225867 h 1499187"/>
              <a:gd name="connsiteX10" fmla="*/ 660400 w 1016228"/>
              <a:gd name="connsiteY10" fmla="*/ 1154747 h 1499187"/>
              <a:gd name="connsiteX0" fmla="*/ 0 w 1016228"/>
              <a:gd name="connsiteY0" fmla="*/ 1032827 h 1499609"/>
              <a:gd name="connsiteX1" fmla="*/ 335280 w 1016228"/>
              <a:gd name="connsiteY1" fmla="*/ 636587 h 1499609"/>
              <a:gd name="connsiteX2" fmla="*/ 190359 w 1016228"/>
              <a:gd name="connsiteY2" fmla="*/ 91631 h 1499609"/>
              <a:gd name="connsiteX3" fmla="*/ 680720 w 1016228"/>
              <a:gd name="connsiteY3" fmla="*/ 57467 h 1499609"/>
              <a:gd name="connsiteX4" fmla="*/ 658497 w 1016228"/>
              <a:gd name="connsiteY4" fmla="*/ 669861 h 1499609"/>
              <a:gd name="connsiteX5" fmla="*/ 1016000 w 1016228"/>
              <a:gd name="connsiteY5" fmla="*/ 697547 h 1499609"/>
              <a:gd name="connsiteX6" fmla="*/ 599440 w 1016228"/>
              <a:gd name="connsiteY6" fmla="*/ 1490027 h 1499609"/>
              <a:gd name="connsiteX7" fmla="*/ 416560 w 1016228"/>
              <a:gd name="connsiteY7" fmla="*/ 1124267 h 1499609"/>
              <a:gd name="connsiteX8" fmla="*/ 505882 w 1016228"/>
              <a:gd name="connsiteY8" fmla="*/ 938910 h 1499609"/>
              <a:gd name="connsiteX9" fmla="*/ 558800 w 1016228"/>
              <a:gd name="connsiteY9" fmla="*/ 1225867 h 1499609"/>
              <a:gd name="connsiteX10" fmla="*/ 660400 w 1016228"/>
              <a:gd name="connsiteY10" fmla="*/ 1154747 h 1499609"/>
              <a:gd name="connsiteX0" fmla="*/ 0 w 1016228"/>
              <a:gd name="connsiteY0" fmla="*/ 1032827 h 1505927"/>
              <a:gd name="connsiteX1" fmla="*/ 335280 w 1016228"/>
              <a:gd name="connsiteY1" fmla="*/ 636587 h 1505927"/>
              <a:gd name="connsiteX2" fmla="*/ 190359 w 1016228"/>
              <a:gd name="connsiteY2" fmla="*/ 91631 h 1505927"/>
              <a:gd name="connsiteX3" fmla="*/ 680720 w 1016228"/>
              <a:gd name="connsiteY3" fmla="*/ 57467 h 1505927"/>
              <a:gd name="connsiteX4" fmla="*/ 658497 w 1016228"/>
              <a:gd name="connsiteY4" fmla="*/ 669861 h 1505927"/>
              <a:gd name="connsiteX5" fmla="*/ 1016000 w 1016228"/>
              <a:gd name="connsiteY5" fmla="*/ 697547 h 1505927"/>
              <a:gd name="connsiteX6" fmla="*/ 599440 w 1016228"/>
              <a:gd name="connsiteY6" fmla="*/ 1490027 h 1505927"/>
              <a:gd name="connsiteX7" fmla="*/ 354823 w 1016228"/>
              <a:gd name="connsiteY7" fmla="*/ 1205863 h 1505927"/>
              <a:gd name="connsiteX8" fmla="*/ 505882 w 1016228"/>
              <a:gd name="connsiteY8" fmla="*/ 938910 h 1505927"/>
              <a:gd name="connsiteX9" fmla="*/ 558800 w 1016228"/>
              <a:gd name="connsiteY9" fmla="*/ 1225867 h 1505927"/>
              <a:gd name="connsiteX10" fmla="*/ 660400 w 1016228"/>
              <a:gd name="connsiteY10" fmla="*/ 1154747 h 1505927"/>
              <a:gd name="connsiteX0" fmla="*/ 0 w 1016165"/>
              <a:gd name="connsiteY0" fmla="*/ 1032827 h 1584881"/>
              <a:gd name="connsiteX1" fmla="*/ 335280 w 1016165"/>
              <a:gd name="connsiteY1" fmla="*/ 636587 h 1584881"/>
              <a:gd name="connsiteX2" fmla="*/ 190359 w 1016165"/>
              <a:gd name="connsiteY2" fmla="*/ 91631 h 1584881"/>
              <a:gd name="connsiteX3" fmla="*/ 680720 w 1016165"/>
              <a:gd name="connsiteY3" fmla="*/ 57467 h 1584881"/>
              <a:gd name="connsiteX4" fmla="*/ 658497 w 1016165"/>
              <a:gd name="connsiteY4" fmla="*/ 669861 h 1584881"/>
              <a:gd name="connsiteX5" fmla="*/ 1016000 w 1016165"/>
              <a:gd name="connsiteY5" fmla="*/ 697547 h 1584881"/>
              <a:gd name="connsiteX6" fmla="*/ 608259 w 1016165"/>
              <a:gd name="connsiteY6" fmla="*/ 1571626 h 1584881"/>
              <a:gd name="connsiteX7" fmla="*/ 354823 w 1016165"/>
              <a:gd name="connsiteY7" fmla="*/ 1205863 h 1584881"/>
              <a:gd name="connsiteX8" fmla="*/ 505882 w 1016165"/>
              <a:gd name="connsiteY8" fmla="*/ 938910 h 1584881"/>
              <a:gd name="connsiteX9" fmla="*/ 558800 w 1016165"/>
              <a:gd name="connsiteY9" fmla="*/ 1225867 h 1584881"/>
              <a:gd name="connsiteX10" fmla="*/ 660400 w 1016165"/>
              <a:gd name="connsiteY10" fmla="*/ 1154747 h 158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165" h="1584881">
                <a:moveTo>
                  <a:pt x="0" y="1032827"/>
                </a:moveTo>
                <a:cubicBezTo>
                  <a:pt x="153246" y="904980"/>
                  <a:pt x="303554" y="793453"/>
                  <a:pt x="335280" y="636587"/>
                </a:cubicBezTo>
                <a:cubicBezTo>
                  <a:pt x="367006" y="479721"/>
                  <a:pt x="132786" y="188151"/>
                  <a:pt x="190359" y="91631"/>
                </a:cubicBezTo>
                <a:cubicBezTo>
                  <a:pt x="247932" y="-4889"/>
                  <a:pt x="602697" y="-38905"/>
                  <a:pt x="680720" y="57467"/>
                </a:cubicBezTo>
                <a:cubicBezTo>
                  <a:pt x="758743" y="153839"/>
                  <a:pt x="602617" y="563181"/>
                  <a:pt x="658497" y="669861"/>
                </a:cubicBezTo>
                <a:cubicBezTo>
                  <a:pt x="714377" y="776541"/>
                  <a:pt x="1024373" y="547253"/>
                  <a:pt x="1016000" y="697547"/>
                </a:cubicBezTo>
                <a:cubicBezTo>
                  <a:pt x="1007627" y="847841"/>
                  <a:pt x="718455" y="1486907"/>
                  <a:pt x="608259" y="1571626"/>
                </a:cubicBezTo>
                <a:cubicBezTo>
                  <a:pt x="498063" y="1656345"/>
                  <a:pt x="371886" y="1311316"/>
                  <a:pt x="354823" y="1205863"/>
                </a:cubicBezTo>
                <a:cubicBezTo>
                  <a:pt x="337760" y="1100410"/>
                  <a:pt x="471886" y="935576"/>
                  <a:pt x="505882" y="938910"/>
                </a:cubicBezTo>
                <a:cubicBezTo>
                  <a:pt x="539878" y="942244"/>
                  <a:pt x="533047" y="1189894"/>
                  <a:pt x="558800" y="1225867"/>
                </a:cubicBezTo>
                <a:cubicBezTo>
                  <a:pt x="584553" y="1261840"/>
                  <a:pt x="618066" y="1198773"/>
                  <a:pt x="660400" y="1154747"/>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左カーブ 28">
            <a:extLst>
              <a:ext uri="{FF2B5EF4-FFF2-40B4-BE49-F238E27FC236}">
                <a16:creationId xmlns:a16="http://schemas.microsoft.com/office/drawing/2014/main" id="{72D29DFD-807D-40A9-8E4D-DC6FE4FF2B07}"/>
              </a:ext>
            </a:extLst>
          </p:cNvPr>
          <p:cNvSpPr/>
          <p:nvPr/>
        </p:nvSpPr>
        <p:spPr>
          <a:xfrm>
            <a:off x="7169072" y="4617064"/>
            <a:ext cx="504056" cy="1104380"/>
          </a:xfrm>
          <a:prstGeom prst="curvedLef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矢印: 左カーブ 29">
            <a:extLst>
              <a:ext uri="{FF2B5EF4-FFF2-40B4-BE49-F238E27FC236}">
                <a16:creationId xmlns:a16="http://schemas.microsoft.com/office/drawing/2014/main" id="{C802A20C-65AC-41C7-BFDE-75918A506EEA}"/>
              </a:ext>
            </a:extLst>
          </p:cNvPr>
          <p:cNvSpPr/>
          <p:nvPr/>
        </p:nvSpPr>
        <p:spPr>
          <a:xfrm>
            <a:off x="7143087" y="3294933"/>
            <a:ext cx="504056" cy="1104380"/>
          </a:xfrm>
          <a:prstGeom prst="curvedLef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矢印: 左カーブ 30">
            <a:extLst>
              <a:ext uri="{FF2B5EF4-FFF2-40B4-BE49-F238E27FC236}">
                <a16:creationId xmlns:a16="http://schemas.microsoft.com/office/drawing/2014/main" id="{FCB71C3C-5D20-4EE3-94D8-26F4E73A7333}"/>
              </a:ext>
            </a:extLst>
          </p:cNvPr>
          <p:cNvSpPr/>
          <p:nvPr/>
        </p:nvSpPr>
        <p:spPr>
          <a:xfrm>
            <a:off x="5283958" y="1976035"/>
            <a:ext cx="504056" cy="1401077"/>
          </a:xfrm>
          <a:prstGeom prst="curvedLef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矢印: 右 31">
            <a:extLst>
              <a:ext uri="{FF2B5EF4-FFF2-40B4-BE49-F238E27FC236}">
                <a16:creationId xmlns:a16="http://schemas.microsoft.com/office/drawing/2014/main" id="{7A737C4F-4EC4-4889-A9EB-0321B9F9B2B2}"/>
              </a:ext>
            </a:extLst>
          </p:cNvPr>
          <p:cNvSpPr/>
          <p:nvPr/>
        </p:nvSpPr>
        <p:spPr>
          <a:xfrm rot="5400000">
            <a:off x="3788349" y="3723802"/>
            <a:ext cx="364152" cy="31839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BC311D9-5EC9-4EAF-901B-4A7AA3A24279}"/>
              </a:ext>
            </a:extLst>
          </p:cNvPr>
          <p:cNvSpPr txBox="1"/>
          <p:nvPr/>
        </p:nvSpPr>
        <p:spPr>
          <a:xfrm>
            <a:off x="8264433" y="4465702"/>
            <a:ext cx="389850" cy="338554"/>
          </a:xfrm>
          <a:prstGeom prst="rect">
            <a:avLst/>
          </a:prstGeom>
          <a:noFill/>
        </p:spPr>
        <p:txBody>
          <a:bodyPr wrap="none" rtlCol="0">
            <a:spAutoFit/>
          </a:bodyPr>
          <a:lstStyle/>
          <a:p>
            <a:pPr algn="ctr"/>
            <a:r>
              <a:rPr kumimoji="1" lang="en-US" altLang="ja-JP" sz="1600" dirty="0"/>
              <a:t>Ⅰ</a:t>
            </a:r>
            <a:endParaRPr kumimoji="1" lang="ja-JP" altLang="en-US" sz="1600" dirty="0"/>
          </a:p>
        </p:txBody>
      </p:sp>
      <p:sp>
        <p:nvSpPr>
          <p:cNvPr id="34" name="テキスト ボックス 33">
            <a:extLst>
              <a:ext uri="{FF2B5EF4-FFF2-40B4-BE49-F238E27FC236}">
                <a16:creationId xmlns:a16="http://schemas.microsoft.com/office/drawing/2014/main" id="{664306E7-BF12-41D6-B195-BCA6917DDF80}"/>
              </a:ext>
            </a:extLst>
          </p:cNvPr>
          <p:cNvSpPr txBox="1"/>
          <p:nvPr/>
        </p:nvSpPr>
        <p:spPr>
          <a:xfrm>
            <a:off x="8264433" y="3141768"/>
            <a:ext cx="389850" cy="338554"/>
          </a:xfrm>
          <a:prstGeom prst="rect">
            <a:avLst/>
          </a:prstGeom>
          <a:noFill/>
        </p:spPr>
        <p:txBody>
          <a:bodyPr wrap="none" rtlCol="0">
            <a:spAutoFit/>
          </a:bodyPr>
          <a:lstStyle/>
          <a:p>
            <a:pPr algn="ctr"/>
            <a:r>
              <a:rPr lang="en-US" altLang="ja-JP" sz="1600" dirty="0"/>
              <a:t>Ⅱ</a:t>
            </a:r>
            <a:endParaRPr kumimoji="1" lang="ja-JP" altLang="en-US" sz="1600" dirty="0"/>
          </a:p>
        </p:txBody>
      </p:sp>
      <p:sp>
        <p:nvSpPr>
          <p:cNvPr id="38" name="テキスト ボックス 37">
            <a:extLst>
              <a:ext uri="{FF2B5EF4-FFF2-40B4-BE49-F238E27FC236}">
                <a16:creationId xmlns:a16="http://schemas.microsoft.com/office/drawing/2014/main" id="{A01AD4A6-A725-44F5-A0EE-2D063648AEE7}"/>
              </a:ext>
            </a:extLst>
          </p:cNvPr>
          <p:cNvSpPr txBox="1"/>
          <p:nvPr/>
        </p:nvSpPr>
        <p:spPr>
          <a:xfrm>
            <a:off x="8264433" y="1801117"/>
            <a:ext cx="389850" cy="338554"/>
          </a:xfrm>
          <a:prstGeom prst="rect">
            <a:avLst/>
          </a:prstGeom>
          <a:noFill/>
        </p:spPr>
        <p:txBody>
          <a:bodyPr wrap="none" rtlCol="0">
            <a:spAutoFit/>
          </a:bodyPr>
          <a:lstStyle/>
          <a:p>
            <a:pPr algn="ctr"/>
            <a:r>
              <a:rPr kumimoji="1" lang="en-US" altLang="ja-JP" sz="1600" dirty="0"/>
              <a:t>Ⅲ</a:t>
            </a:r>
            <a:endParaRPr kumimoji="1" lang="ja-JP" altLang="en-US" sz="1600" dirty="0"/>
          </a:p>
        </p:txBody>
      </p:sp>
      <p:sp>
        <p:nvSpPr>
          <p:cNvPr id="39" name="矢印: 右 38">
            <a:extLst>
              <a:ext uri="{FF2B5EF4-FFF2-40B4-BE49-F238E27FC236}">
                <a16:creationId xmlns:a16="http://schemas.microsoft.com/office/drawing/2014/main" id="{079F0D7A-5E76-4224-8AB8-036B98FDE7E7}"/>
              </a:ext>
            </a:extLst>
          </p:cNvPr>
          <p:cNvSpPr/>
          <p:nvPr/>
        </p:nvSpPr>
        <p:spPr>
          <a:xfrm rot="5400000">
            <a:off x="3782485" y="2161599"/>
            <a:ext cx="375880" cy="31839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F1476D8-238A-4662-A72C-516F4DADA8DC}"/>
              </a:ext>
            </a:extLst>
          </p:cNvPr>
          <p:cNvSpPr txBox="1"/>
          <p:nvPr/>
        </p:nvSpPr>
        <p:spPr>
          <a:xfrm>
            <a:off x="4252373" y="5596005"/>
            <a:ext cx="1168910" cy="307777"/>
          </a:xfrm>
          <a:prstGeom prst="rect">
            <a:avLst/>
          </a:prstGeom>
          <a:noFill/>
        </p:spPr>
        <p:txBody>
          <a:bodyPr wrap="none" rtlCol="0">
            <a:spAutoFit/>
          </a:bodyPr>
          <a:lstStyle/>
          <a:p>
            <a:r>
              <a:rPr lang="ja-JP" altLang="en-US" sz="1400" dirty="0"/>
              <a:t>蛍光分布など</a:t>
            </a:r>
            <a:endParaRPr kumimoji="1" lang="en-US" altLang="ja-JP" sz="1400" dirty="0"/>
          </a:p>
        </p:txBody>
      </p:sp>
      <p:sp>
        <p:nvSpPr>
          <p:cNvPr id="41" name="テキスト ボックス 40">
            <a:extLst>
              <a:ext uri="{FF2B5EF4-FFF2-40B4-BE49-F238E27FC236}">
                <a16:creationId xmlns:a16="http://schemas.microsoft.com/office/drawing/2014/main" id="{6360558A-53B9-4999-8D70-9461E0AB5E6A}"/>
              </a:ext>
            </a:extLst>
          </p:cNvPr>
          <p:cNvSpPr txBox="1"/>
          <p:nvPr/>
        </p:nvSpPr>
        <p:spPr>
          <a:xfrm>
            <a:off x="2792612" y="4871523"/>
            <a:ext cx="997047" cy="307777"/>
          </a:xfrm>
          <a:prstGeom prst="rect">
            <a:avLst/>
          </a:prstGeom>
          <a:noFill/>
        </p:spPr>
        <p:txBody>
          <a:bodyPr wrap="square" rtlCol="0">
            <a:spAutoFit/>
          </a:bodyPr>
          <a:lstStyle/>
          <a:p>
            <a:pPr algn="ctr"/>
            <a:r>
              <a:rPr lang="en-US" altLang="ja-JP" sz="1400" dirty="0"/>
              <a:t>Wet</a:t>
            </a:r>
            <a:r>
              <a:rPr lang="ja-JP" altLang="en-US" sz="1400" dirty="0"/>
              <a:t>試験</a:t>
            </a:r>
            <a:endParaRPr kumimoji="1" lang="ja-JP" altLang="en-US" sz="1400" dirty="0"/>
          </a:p>
        </p:txBody>
      </p:sp>
      <p:sp>
        <p:nvSpPr>
          <p:cNvPr id="45" name="矢印: 右 44">
            <a:extLst>
              <a:ext uri="{FF2B5EF4-FFF2-40B4-BE49-F238E27FC236}">
                <a16:creationId xmlns:a16="http://schemas.microsoft.com/office/drawing/2014/main" id="{41FD5B12-4D40-4984-90E1-F53BBFB63A86}"/>
              </a:ext>
            </a:extLst>
          </p:cNvPr>
          <p:cNvSpPr/>
          <p:nvPr/>
        </p:nvSpPr>
        <p:spPr>
          <a:xfrm rot="5400000">
            <a:off x="3773706" y="4882777"/>
            <a:ext cx="393438" cy="31839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822C06F-594A-4162-926A-4C70C6E1A8C7}"/>
              </a:ext>
            </a:extLst>
          </p:cNvPr>
          <p:cNvSpPr/>
          <p:nvPr/>
        </p:nvSpPr>
        <p:spPr>
          <a:xfrm>
            <a:off x="1120400" y="1574398"/>
            <a:ext cx="5904656" cy="1984689"/>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510463F6-F304-40AC-B1E6-FC34E04284CF}"/>
              </a:ext>
            </a:extLst>
          </p:cNvPr>
          <p:cNvSpPr/>
          <p:nvPr/>
        </p:nvSpPr>
        <p:spPr>
          <a:xfrm>
            <a:off x="1120400" y="4154245"/>
            <a:ext cx="5904656" cy="569239"/>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704DB919-62A7-4508-AC9B-EAED93B6FB58}"/>
              </a:ext>
            </a:extLst>
          </p:cNvPr>
          <p:cNvSpPr/>
          <p:nvPr/>
        </p:nvSpPr>
        <p:spPr>
          <a:xfrm>
            <a:off x="1120401" y="5301208"/>
            <a:ext cx="5904656" cy="865439"/>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779E24F7-BCE6-49C1-805F-75ADC55E076C}"/>
              </a:ext>
            </a:extLst>
          </p:cNvPr>
          <p:cNvSpPr txBox="1"/>
          <p:nvPr/>
        </p:nvSpPr>
        <p:spPr>
          <a:xfrm>
            <a:off x="1796990" y="1764217"/>
            <a:ext cx="1083951" cy="307777"/>
          </a:xfrm>
          <a:prstGeom prst="rect">
            <a:avLst/>
          </a:prstGeom>
          <a:noFill/>
        </p:spPr>
        <p:txBody>
          <a:bodyPr wrap="none" rtlCol="0">
            <a:spAutoFit/>
          </a:bodyPr>
          <a:lstStyle/>
          <a:p>
            <a:r>
              <a:rPr kumimoji="1" lang="ja-JP" altLang="en-US" sz="1400" dirty="0"/>
              <a:t>アミノ酸配列</a:t>
            </a:r>
          </a:p>
        </p:txBody>
      </p:sp>
      <p:sp>
        <p:nvSpPr>
          <p:cNvPr id="50" name="テキスト ボックス 49">
            <a:extLst>
              <a:ext uri="{FF2B5EF4-FFF2-40B4-BE49-F238E27FC236}">
                <a16:creationId xmlns:a16="http://schemas.microsoft.com/office/drawing/2014/main" id="{8B54C181-56FC-47D9-8325-A1991C090CE8}"/>
              </a:ext>
            </a:extLst>
          </p:cNvPr>
          <p:cNvSpPr txBox="1"/>
          <p:nvPr/>
        </p:nvSpPr>
        <p:spPr>
          <a:xfrm>
            <a:off x="1893576" y="2872556"/>
            <a:ext cx="902811" cy="307777"/>
          </a:xfrm>
          <a:prstGeom prst="rect">
            <a:avLst/>
          </a:prstGeom>
          <a:noFill/>
        </p:spPr>
        <p:txBody>
          <a:bodyPr wrap="none" rtlCol="0">
            <a:spAutoFit/>
          </a:bodyPr>
          <a:lstStyle/>
          <a:p>
            <a:r>
              <a:rPr kumimoji="1" lang="ja-JP" altLang="en-US" sz="1400" dirty="0"/>
              <a:t>立体構造</a:t>
            </a:r>
          </a:p>
        </p:txBody>
      </p:sp>
      <p:sp>
        <p:nvSpPr>
          <p:cNvPr id="52" name="テキスト ボックス 51">
            <a:extLst>
              <a:ext uri="{FF2B5EF4-FFF2-40B4-BE49-F238E27FC236}">
                <a16:creationId xmlns:a16="http://schemas.microsoft.com/office/drawing/2014/main" id="{1E007A3C-B3FC-454E-90F4-7D24E5AFF700}"/>
              </a:ext>
            </a:extLst>
          </p:cNvPr>
          <p:cNvSpPr txBox="1"/>
          <p:nvPr/>
        </p:nvSpPr>
        <p:spPr>
          <a:xfrm>
            <a:off x="2845530" y="2150074"/>
            <a:ext cx="771365" cy="307777"/>
          </a:xfrm>
          <a:prstGeom prst="rect">
            <a:avLst/>
          </a:prstGeom>
          <a:noFill/>
        </p:spPr>
        <p:txBody>
          <a:bodyPr wrap="none" rtlCol="0">
            <a:spAutoFit/>
          </a:bodyPr>
          <a:lstStyle/>
          <a:p>
            <a:r>
              <a:rPr lang="en-US" altLang="ja-JP" sz="1400" dirty="0"/>
              <a:t>Folding</a:t>
            </a:r>
            <a:endParaRPr kumimoji="1" lang="ja-JP" altLang="en-US" sz="1400" dirty="0"/>
          </a:p>
        </p:txBody>
      </p:sp>
      <p:sp>
        <p:nvSpPr>
          <p:cNvPr id="53" name="テキスト ボックス 52">
            <a:extLst>
              <a:ext uri="{FF2B5EF4-FFF2-40B4-BE49-F238E27FC236}">
                <a16:creationId xmlns:a16="http://schemas.microsoft.com/office/drawing/2014/main" id="{F0E9DB94-BE8E-4B0D-A338-387C232F939F}"/>
              </a:ext>
            </a:extLst>
          </p:cNvPr>
          <p:cNvSpPr txBox="1"/>
          <p:nvPr/>
        </p:nvSpPr>
        <p:spPr>
          <a:xfrm>
            <a:off x="2796388" y="3726884"/>
            <a:ext cx="1010698" cy="307777"/>
          </a:xfrm>
          <a:prstGeom prst="rect">
            <a:avLst/>
          </a:prstGeom>
          <a:noFill/>
        </p:spPr>
        <p:txBody>
          <a:bodyPr wrap="square" rtlCol="0">
            <a:spAutoFit/>
          </a:bodyPr>
          <a:lstStyle/>
          <a:p>
            <a:pPr algn="ctr"/>
            <a:r>
              <a:rPr lang="ja-JP" altLang="en-US" sz="1400" dirty="0"/>
              <a:t>机上評価</a:t>
            </a:r>
            <a:endParaRPr kumimoji="1" lang="ja-JP" altLang="en-US" sz="1400" dirty="0"/>
          </a:p>
        </p:txBody>
      </p:sp>
      <p:sp>
        <p:nvSpPr>
          <p:cNvPr id="54" name="正方形/長方形 53">
            <a:extLst>
              <a:ext uri="{FF2B5EF4-FFF2-40B4-BE49-F238E27FC236}">
                <a16:creationId xmlns:a16="http://schemas.microsoft.com/office/drawing/2014/main" id="{7E991DA7-9005-442B-9C02-C619E264153A}"/>
              </a:ext>
            </a:extLst>
          </p:cNvPr>
          <p:cNvSpPr/>
          <p:nvPr/>
        </p:nvSpPr>
        <p:spPr>
          <a:xfrm>
            <a:off x="589310" y="1413620"/>
            <a:ext cx="1180653" cy="343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デザイン</a:t>
            </a:r>
          </a:p>
        </p:txBody>
      </p:sp>
      <p:sp>
        <p:nvSpPr>
          <p:cNvPr id="55" name="正方形/長方形 54">
            <a:extLst>
              <a:ext uri="{FF2B5EF4-FFF2-40B4-BE49-F238E27FC236}">
                <a16:creationId xmlns:a16="http://schemas.microsoft.com/office/drawing/2014/main" id="{457E6EFA-B3E1-4E7E-9668-071DCC4FCEA0}"/>
              </a:ext>
            </a:extLst>
          </p:cNvPr>
          <p:cNvSpPr/>
          <p:nvPr/>
        </p:nvSpPr>
        <p:spPr>
          <a:xfrm>
            <a:off x="589309" y="3937207"/>
            <a:ext cx="1180653" cy="343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スコア</a:t>
            </a:r>
            <a:endParaRPr kumimoji="1" lang="ja-JP" altLang="en-US" sz="2000" b="1" dirty="0"/>
          </a:p>
        </p:txBody>
      </p:sp>
      <p:sp>
        <p:nvSpPr>
          <p:cNvPr id="56" name="正方形/長方形 55">
            <a:extLst>
              <a:ext uri="{FF2B5EF4-FFF2-40B4-BE49-F238E27FC236}">
                <a16:creationId xmlns:a16="http://schemas.microsoft.com/office/drawing/2014/main" id="{B4611B6B-0D36-4879-AEF4-A67C800BD203}"/>
              </a:ext>
            </a:extLst>
          </p:cNvPr>
          <p:cNvSpPr/>
          <p:nvPr/>
        </p:nvSpPr>
        <p:spPr>
          <a:xfrm>
            <a:off x="589308" y="5253069"/>
            <a:ext cx="1180654" cy="343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結合能</a:t>
            </a:r>
            <a:endParaRPr kumimoji="1" lang="ja-JP" altLang="en-US" b="1" dirty="0"/>
          </a:p>
        </p:txBody>
      </p:sp>
      <p:sp>
        <p:nvSpPr>
          <p:cNvPr id="58" name="テキスト ボックス 57">
            <a:extLst>
              <a:ext uri="{FF2B5EF4-FFF2-40B4-BE49-F238E27FC236}">
                <a16:creationId xmlns:a16="http://schemas.microsoft.com/office/drawing/2014/main" id="{5D23888A-DE06-4C2F-9DB0-616CEB93ED6D}"/>
              </a:ext>
            </a:extLst>
          </p:cNvPr>
          <p:cNvSpPr txBox="1"/>
          <p:nvPr/>
        </p:nvSpPr>
        <p:spPr>
          <a:xfrm>
            <a:off x="3367568" y="1762565"/>
            <a:ext cx="1212191" cy="307777"/>
          </a:xfrm>
          <a:prstGeom prst="rect">
            <a:avLst/>
          </a:prstGeom>
          <a:noFill/>
        </p:spPr>
        <p:txBody>
          <a:bodyPr wrap="none" rtlCol="0">
            <a:spAutoFit/>
          </a:bodyPr>
          <a:lstStyle/>
          <a:p>
            <a:r>
              <a:rPr lang="en-US" altLang="ja-JP" sz="1400" b="1" dirty="0">
                <a:solidFill>
                  <a:srgbClr val="92D050"/>
                </a:solidFill>
              </a:rPr>
              <a:t>TQSHYGQC</a:t>
            </a:r>
            <a:endParaRPr kumimoji="1" lang="ja-JP" altLang="en-US" sz="1400" b="1" dirty="0">
              <a:solidFill>
                <a:srgbClr val="92D050"/>
              </a:solidFill>
            </a:endParaRPr>
          </a:p>
        </p:txBody>
      </p:sp>
      <p:sp>
        <p:nvSpPr>
          <p:cNvPr id="59" name="吹き出し: 角を丸めた四角形 58">
            <a:extLst>
              <a:ext uri="{FF2B5EF4-FFF2-40B4-BE49-F238E27FC236}">
                <a16:creationId xmlns:a16="http://schemas.microsoft.com/office/drawing/2014/main" id="{B4318B09-9543-4CCD-BE44-808448D4D17C}"/>
              </a:ext>
            </a:extLst>
          </p:cNvPr>
          <p:cNvSpPr/>
          <p:nvPr/>
        </p:nvSpPr>
        <p:spPr>
          <a:xfrm>
            <a:off x="8264433" y="2233464"/>
            <a:ext cx="3602751" cy="576064"/>
          </a:xfrm>
          <a:prstGeom prst="wedgeRoundRectCallout">
            <a:avLst>
              <a:gd name="adj1" fmla="val -113885"/>
              <a:gd name="adj2" fmla="val 4249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正確な</a:t>
            </a:r>
            <a:r>
              <a:rPr kumimoji="1" lang="en-US" altLang="ja-JP" dirty="0">
                <a:solidFill>
                  <a:schemeClr val="tx1"/>
                </a:solidFill>
              </a:rPr>
              <a:t>Fold</a:t>
            </a:r>
            <a:r>
              <a:rPr kumimoji="1" lang="ja-JP" altLang="en-US" dirty="0">
                <a:solidFill>
                  <a:schemeClr val="tx1"/>
                </a:solidFill>
              </a:rPr>
              <a:t>を想定しているか？</a:t>
            </a:r>
          </a:p>
        </p:txBody>
      </p:sp>
      <p:sp>
        <p:nvSpPr>
          <p:cNvPr id="60" name="吹き出し: 角を丸めた四角形 59">
            <a:extLst>
              <a:ext uri="{FF2B5EF4-FFF2-40B4-BE49-F238E27FC236}">
                <a16:creationId xmlns:a16="http://schemas.microsoft.com/office/drawing/2014/main" id="{F21DD76B-35CC-437B-A15A-DD37B2143F80}"/>
              </a:ext>
            </a:extLst>
          </p:cNvPr>
          <p:cNvSpPr/>
          <p:nvPr/>
        </p:nvSpPr>
        <p:spPr>
          <a:xfrm>
            <a:off x="8264433" y="3559091"/>
            <a:ext cx="3602751" cy="576064"/>
          </a:xfrm>
          <a:prstGeom prst="wedgeRoundRectCallout">
            <a:avLst>
              <a:gd name="adj1" fmla="val -63174"/>
              <a:gd name="adj2" fmla="val 1641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Fold</a:t>
            </a:r>
            <a:r>
              <a:rPr kumimoji="1" lang="ja-JP" altLang="en-US" dirty="0">
                <a:solidFill>
                  <a:schemeClr val="tx1"/>
                </a:solidFill>
              </a:rPr>
              <a:t>についてどんな評価ができるか？</a:t>
            </a:r>
          </a:p>
        </p:txBody>
      </p:sp>
      <p:sp>
        <p:nvSpPr>
          <p:cNvPr id="61" name="テキスト ボックス 60">
            <a:extLst>
              <a:ext uri="{FF2B5EF4-FFF2-40B4-BE49-F238E27FC236}">
                <a16:creationId xmlns:a16="http://schemas.microsoft.com/office/drawing/2014/main" id="{F42EAD87-3498-4939-8895-A2777B64167B}"/>
              </a:ext>
            </a:extLst>
          </p:cNvPr>
          <p:cNvSpPr txBox="1"/>
          <p:nvPr/>
        </p:nvSpPr>
        <p:spPr>
          <a:xfrm>
            <a:off x="9407615" y="1478205"/>
            <a:ext cx="1316386" cy="369332"/>
          </a:xfrm>
          <a:prstGeom prst="rect">
            <a:avLst/>
          </a:prstGeom>
          <a:noFill/>
        </p:spPr>
        <p:txBody>
          <a:bodyPr wrap="none" rtlCol="0">
            <a:spAutoFit/>
          </a:bodyPr>
          <a:lstStyle/>
          <a:p>
            <a:r>
              <a:rPr kumimoji="1" lang="ja-JP" altLang="en-US" b="1" dirty="0"/>
              <a:t>必要な分析</a:t>
            </a:r>
          </a:p>
        </p:txBody>
      </p:sp>
      <p:sp>
        <p:nvSpPr>
          <p:cNvPr id="62" name="テキスト プレースホルダー 2">
            <a:extLst>
              <a:ext uri="{FF2B5EF4-FFF2-40B4-BE49-F238E27FC236}">
                <a16:creationId xmlns:a16="http://schemas.microsoft.com/office/drawing/2014/main" id="{514F5CAD-D973-478A-A271-C46DD77BE0E0}"/>
              </a:ext>
            </a:extLst>
          </p:cNvPr>
          <p:cNvSpPr txBox="1">
            <a:spLocks/>
          </p:cNvSpPr>
          <p:nvPr/>
        </p:nvSpPr>
        <p:spPr>
          <a:xfrm>
            <a:off x="353961" y="845757"/>
            <a:ext cx="11563219" cy="792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CBD</a:t>
            </a:r>
            <a:r>
              <a:rPr lang="ja-JP" altLang="en-US" sz="2800" dirty="0"/>
              <a:t>設計プロセスにおいて、下記パートに関係する技術・知見になる。</a:t>
            </a:r>
            <a:endParaRPr lang="en-US" altLang="ja-JP" sz="2800" dirty="0"/>
          </a:p>
        </p:txBody>
      </p:sp>
    </p:spTree>
    <p:extLst>
      <p:ext uri="{BB962C8B-B14F-4D97-AF65-F5344CB8AC3E}">
        <p14:creationId xmlns:p14="http://schemas.microsoft.com/office/powerpoint/2010/main" val="222556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Affinity</a:t>
            </a:r>
            <a:r>
              <a:rPr lang="ja-JP" altLang="en-US" dirty="0"/>
              <a:t>によるスクリーニング効果</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413232" y="895218"/>
            <a:ext cx="11503948" cy="53064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ランダムに選ぶよりも、</a:t>
            </a:r>
            <a:r>
              <a:rPr lang="en-US" altLang="ja-JP" dirty="0"/>
              <a:t>Affinity</a:t>
            </a:r>
            <a:r>
              <a:rPr lang="ja-JP" altLang="en-US" dirty="0"/>
              <a:t>で選ぶほうが、結合能無サンプルを削る個数が少し多い。</a:t>
            </a:r>
            <a:endParaRPr lang="en-US" altLang="ja-JP" dirty="0"/>
          </a:p>
        </p:txBody>
      </p:sp>
      <p:pic>
        <p:nvPicPr>
          <p:cNvPr id="25" name="図 24">
            <a:extLst>
              <a:ext uri="{FF2B5EF4-FFF2-40B4-BE49-F238E27FC236}">
                <a16:creationId xmlns:a16="http://schemas.microsoft.com/office/drawing/2014/main" id="{735A2D2A-F5D6-4496-8DA4-1F0425C11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53" y="1755304"/>
            <a:ext cx="4320000" cy="4320000"/>
          </a:xfrm>
          <a:prstGeom prst="rect">
            <a:avLst/>
          </a:prstGeom>
        </p:spPr>
      </p:pic>
      <p:cxnSp>
        <p:nvCxnSpPr>
          <p:cNvPr id="27" name="直線コネクタ 26">
            <a:extLst>
              <a:ext uri="{FF2B5EF4-FFF2-40B4-BE49-F238E27FC236}">
                <a16:creationId xmlns:a16="http://schemas.microsoft.com/office/drawing/2014/main" id="{CF65C018-83FE-4B32-800A-53C848678998}"/>
              </a:ext>
            </a:extLst>
          </p:cNvPr>
          <p:cNvCxnSpPr/>
          <p:nvPr/>
        </p:nvCxnSpPr>
        <p:spPr>
          <a:xfrm>
            <a:off x="2738216" y="1889190"/>
            <a:ext cx="0" cy="3669957"/>
          </a:xfrm>
          <a:prstGeom prst="line">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F134475-799F-4EC4-A40E-87A11214B654}"/>
              </a:ext>
            </a:extLst>
          </p:cNvPr>
          <p:cNvSpPr txBox="1"/>
          <p:nvPr/>
        </p:nvSpPr>
        <p:spPr>
          <a:xfrm>
            <a:off x="5803537" y="1578720"/>
            <a:ext cx="5525282" cy="338554"/>
          </a:xfrm>
          <a:prstGeom prst="rect">
            <a:avLst/>
          </a:prstGeom>
          <a:noFill/>
        </p:spPr>
        <p:txBody>
          <a:bodyPr vert="horz" wrap="square" rtlCol="0">
            <a:spAutoFit/>
          </a:bodyPr>
          <a:lstStyle/>
          <a:p>
            <a:pPr algn="ctr"/>
            <a:r>
              <a:rPr kumimoji="1" lang="ja-JP" altLang="en-US" sz="1600" dirty="0"/>
              <a:t>各方法でスクリーニングしたときの各サンプル数の変化</a:t>
            </a:r>
            <a:endParaRPr kumimoji="1" lang="ja-JP" altLang="en-US" sz="1600" dirty="0">
              <a:solidFill>
                <a:schemeClr val="accent4"/>
              </a:solidFill>
            </a:endParaRPr>
          </a:p>
        </p:txBody>
      </p:sp>
      <p:sp>
        <p:nvSpPr>
          <p:cNvPr id="13" name="テキスト ボックス 12">
            <a:extLst>
              <a:ext uri="{FF2B5EF4-FFF2-40B4-BE49-F238E27FC236}">
                <a16:creationId xmlns:a16="http://schemas.microsoft.com/office/drawing/2014/main" id="{963AB416-EA02-421A-BE61-36ACFFF9CB18}"/>
              </a:ext>
            </a:extLst>
          </p:cNvPr>
          <p:cNvSpPr txBox="1"/>
          <p:nvPr/>
        </p:nvSpPr>
        <p:spPr>
          <a:xfrm>
            <a:off x="593563" y="1889190"/>
            <a:ext cx="409327" cy="369332"/>
          </a:xfrm>
          <a:prstGeom prst="rect">
            <a:avLst/>
          </a:prstGeom>
          <a:solidFill>
            <a:schemeClr val="bg1"/>
          </a:solidFill>
        </p:spPr>
        <p:txBody>
          <a:bodyPr wrap="square" rtlCol="0">
            <a:spAutoFit/>
          </a:bodyPr>
          <a:lstStyle/>
          <a:p>
            <a:r>
              <a:rPr kumimoji="1" lang="ja-JP" altLang="en-US" dirty="0"/>
              <a:t>強</a:t>
            </a:r>
          </a:p>
        </p:txBody>
      </p:sp>
      <p:sp>
        <p:nvSpPr>
          <p:cNvPr id="15" name="テキスト ボックス 14">
            <a:extLst>
              <a:ext uri="{FF2B5EF4-FFF2-40B4-BE49-F238E27FC236}">
                <a16:creationId xmlns:a16="http://schemas.microsoft.com/office/drawing/2014/main" id="{C9B8F719-C3EC-4312-853C-F6B764814A41}"/>
              </a:ext>
            </a:extLst>
          </p:cNvPr>
          <p:cNvSpPr txBox="1"/>
          <p:nvPr/>
        </p:nvSpPr>
        <p:spPr>
          <a:xfrm>
            <a:off x="593563" y="5185447"/>
            <a:ext cx="409327" cy="369332"/>
          </a:xfrm>
          <a:prstGeom prst="rect">
            <a:avLst/>
          </a:prstGeom>
          <a:solidFill>
            <a:schemeClr val="bg1"/>
          </a:solidFill>
        </p:spPr>
        <p:txBody>
          <a:bodyPr wrap="square" rtlCol="0">
            <a:spAutoFit/>
          </a:bodyPr>
          <a:lstStyle/>
          <a:p>
            <a:r>
              <a:rPr kumimoji="1" lang="ja-JP" altLang="en-US" dirty="0"/>
              <a:t>無</a:t>
            </a:r>
          </a:p>
        </p:txBody>
      </p:sp>
      <p:sp>
        <p:nvSpPr>
          <p:cNvPr id="16" name="テキスト ボックス 15">
            <a:extLst>
              <a:ext uri="{FF2B5EF4-FFF2-40B4-BE49-F238E27FC236}">
                <a16:creationId xmlns:a16="http://schemas.microsoft.com/office/drawing/2014/main" id="{85097C20-8306-4DAE-A055-7F5CF7E9D4AC}"/>
              </a:ext>
            </a:extLst>
          </p:cNvPr>
          <p:cNvSpPr txBox="1"/>
          <p:nvPr/>
        </p:nvSpPr>
        <p:spPr>
          <a:xfrm>
            <a:off x="593563" y="3507335"/>
            <a:ext cx="409327" cy="369332"/>
          </a:xfrm>
          <a:prstGeom prst="rect">
            <a:avLst/>
          </a:prstGeom>
          <a:solidFill>
            <a:schemeClr val="bg1"/>
          </a:solidFill>
        </p:spPr>
        <p:txBody>
          <a:bodyPr wrap="square" rtlCol="0">
            <a:spAutoFit/>
          </a:bodyPr>
          <a:lstStyle/>
          <a:p>
            <a:r>
              <a:rPr kumimoji="1" lang="ja-JP" altLang="en-US" dirty="0"/>
              <a:t>弱</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58C550E-8DC5-49B1-BAF0-BFBF5B1CF510}"/>
                  </a:ext>
                </a:extLst>
              </p:cNvPr>
              <p:cNvSpPr txBox="1"/>
              <p:nvPr/>
            </p:nvSpPr>
            <p:spPr>
              <a:xfrm>
                <a:off x="5523534" y="5892511"/>
                <a:ext cx="5525282" cy="338554"/>
              </a:xfrm>
              <a:prstGeom prst="rect">
                <a:avLst/>
              </a:prstGeom>
              <a:noFill/>
            </p:spPr>
            <p:txBody>
              <a:bodyPr vert="horz" wrap="square" rtlCol="0">
                <a:spAutoFit/>
              </a:bodyPr>
              <a:lstStyle/>
              <a:p>
                <a:r>
                  <a:rPr kumimoji="1" lang="en-US" altLang="ja-JP" sz="1600" dirty="0"/>
                  <a:t>※affinity1</a:t>
                </a:r>
                <a14:m>
                  <m:oMath xmlns:m="http://schemas.openxmlformats.org/officeDocument/2006/math">
                    <m:r>
                      <a:rPr kumimoji="1" lang="en-US" altLang="ja-JP" sz="1600">
                        <a:latin typeface="Cambria Math" panose="02040503050406030204" pitchFamily="18" charset="0"/>
                      </a:rPr>
                      <m:t>≤−17</m:t>
                    </m:r>
                  </m:oMath>
                </a14:m>
                <a:r>
                  <a:rPr kumimoji="1" lang="ja-JP" altLang="en-US" sz="1600" dirty="0"/>
                  <a:t>で削ると、</a:t>
                </a:r>
                <a:r>
                  <a:rPr kumimoji="1" lang="en-US" altLang="ja-JP" sz="1600" dirty="0"/>
                  <a:t>300</a:t>
                </a:r>
                <a:r>
                  <a:rPr kumimoji="1" lang="ja-JP" altLang="en-US" sz="1600" dirty="0"/>
                  <a:t>個から</a:t>
                </a:r>
                <a:r>
                  <a:rPr kumimoji="1" lang="en-US" altLang="ja-JP" sz="1600" dirty="0"/>
                  <a:t>80</a:t>
                </a:r>
                <a:r>
                  <a:rPr kumimoji="1" lang="ja-JP" altLang="en-US" sz="1600" dirty="0"/>
                  <a:t>個減り、</a:t>
                </a:r>
                <a:r>
                  <a:rPr kumimoji="1" lang="en-US" altLang="ja-JP" sz="1600" dirty="0"/>
                  <a:t>220</a:t>
                </a:r>
                <a:r>
                  <a:rPr kumimoji="1" lang="ja-JP" altLang="en-US" sz="1600" dirty="0"/>
                  <a:t>個になる</a:t>
                </a:r>
                <a:endParaRPr kumimoji="1" lang="ja-JP" altLang="en-US" sz="1600" dirty="0">
                  <a:solidFill>
                    <a:schemeClr val="accent4"/>
                  </a:solidFill>
                </a:endParaRPr>
              </a:p>
            </p:txBody>
          </p:sp>
        </mc:Choice>
        <mc:Fallback xmlns="">
          <p:sp>
            <p:nvSpPr>
              <p:cNvPr id="17" name="テキスト ボックス 16">
                <a:extLst>
                  <a:ext uri="{FF2B5EF4-FFF2-40B4-BE49-F238E27FC236}">
                    <a16:creationId xmlns:a16="http://schemas.microsoft.com/office/drawing/2014/main" id="{058C550E-8DC5-49B1-BAF0-BFBF5B1CF510}"/>
                  </a:ext>
                </a:extLst>
              </p:cNvPr>
              <p:cNvSpPr txBox="1">
                <a:spLocks noRot="1" noChangeAspect="1" noMove="1" noResize="1" noEditPoints="1" noAdjustHandles="1" noChangeArrowheads="1" noChangeShapeType="1" noTextEdit="1"/>
              </p:cNvSpPr>
              <p:nvPr/>
            </p:nvSpPr>
            <p:spPr>
              <a:xfrm>
                <a:off x="5523534" y="5892511"/>
                <a:ext cx="5525282" cy="338554"/>
              </a:xfrm>
              <a:prstGeom prst="rect">
                <a:avLst/>
              </a:prstGeom>
              <a:blipFill>
                <a:blip r:embed="rId3"/>
                <a:stretch>
                  <a:fillRect l="-552" t="-7273" b="-25455"/>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E4945B1D-5D68-4EF5-981D-D1FBE78428E3}"/>
              </a:ext>
            </a:extLst>
          </p:cNvPr>
          <p:cNvPicPr>
            <a:picLocks noChangeAspect="1"/>
          </p:cNvPicPr>
          <p:nvPr/>
        </p:nvPicPr>
        <p:blipFill>
          <a:blip r:embed="rId4"/>
          <a:stretch>
            <a:fillRect/>
          </a:stretch>
        </p:blipFill>
        <p:spPr>
          <a:xfrm>
            <a:off x="5523534" y="1985904"/>
            <a:ext cx="6085289" cy="3568875"/>
          </a:xfrm>
          <a:prstGeom prst="rect">
            <a:avLst/>
          </a:prstGeom>
        </p:spPr>
      </p:pic>
      <p:sp>
        <p:nvSpPr>
          <p:cNvPr id="18" name="テキスト ボックス 17">
            <a:extLst>
              <a:ext uri="{FF2B5EF4-FFF2-40B4-BE49-F238E27FC236}">
                <a16:creationId xmlns:a16="http://schemas.microsoft.com/office/drawing/2014/main" id="{796FD1F0-E270-4C60-8FD9-C52858E5DB48}"/>
              </a:ext>
            </a:extLst>
          </p:cNvPr>
          <p:cNvSpPr txBox="1"/>
          <p:nvPr/>
        </p:nvSpPr>
        <p:spPr>
          <a:xfrm>
            <a:off x="9107128" y="2070136"/>
            <a:ext cx="1828799" cy="307777"/>
          </a:xfrm>
          <a:prstGeom prst="rect">
            <a:avLst/>
          </a:prstGeom>
          <a:noFill/>
        </p:spPr>
        <p:txBody>
          <a:bodyPr vert="horz" wrap="square" rtlCol="0">
            <a:spAutoFit/>
          </a:bodyPr>
          <a:lstStyle/>
          <a:p>
            <a:r>
              <a:rPr kumimoji="1" lang="ja-JP" altLang="en-US" sz="1400" dirty="0"/>
              <a:t>（簡易評価結合能）</a:t>
            </a:r>
            <a:endParaRPr kumimoji="1" lang="ja-JP" altLang="en-US" sz="1400" dirty="0">
              <a:solidFill>
                <a:schemeClr val="accent4"/>
              </a:solidFill>
            </a:endParaRPr>
          </a:p>
        </p:txBody>
      </p:sp>
      <p:sp>
        <p:nvSpPr>
          <p:cNvPr id="19" name="テキスト ボックス 18">
            <a:extLst>
              <a:ext uri="{FF2B5EF4-FFF2-40B4-BE49-F238E27FC236}">
                <a16:creationId xmlns:a16="http://schemas.microsoft.com/office/drawing/2014/main" id="{D2C589E5-9A09-4E0E-B423-1754A00637AC}"/>
              </a:ext>
            </a:extLst>
          </p:cNvPr>
          <p:cNvSpPr txBox="1"/>
          <p:nvPr/>
        </p:nvSpPr>
        <p:spPr>
          <a:xfrm>
            <a:off x="6461324" y="2255962"/>
            <a:ext cx="1033442" cy="276999"/>
          </a:xfrm>
          <a:prstGeom prst="rect">
            <a:avLst/>
          </a:prstGeom>
          <a:noFill/>
        </p:spPr>
        <p:txBody>
          <a:bodyPr vert="horz" wrap="square" rtlCol="0">
            <a:spAutoFit/>
          </a:bodyPr>
          <a:lstStyle/>
          <a:p>
            <a:pPr algn="ctr"/>
            <a:r>
              <a:rPr kumimoji="1" lang="ja-JP" altLang="en-US" sz="1200" dirty="0"/>
              <a:t>トータル数</a:t>
            </a:r>
            <a:endParaRPr kumimoji="1" lang="ja-JP" altLang="en-US" sz="1200" dirty="0">
              <a:solidFill>
                <a:schemeClr val="accent4"/>
              </a:solidFill>
            </a:endParaRPr>
          </a:p>
        </p:txBody>
      </p:sp>
      <p:sp>
        <p:nvSpPr>
          <p:cNvPr id="20" name="テキスト ボックス 19">
            <a:extLst>
              <a:ext uri="{FF2B5EF4-FFF2-40B4-BE49-F238E27FC236}">
                <a16:creationId xmlns:a16="http://schemas.microsoft.com/office/drawing/2014/main" id="{BBDCA2EA-87CB-4816-B0EE-11B50E48A834}"/>
              </a:ext>
            </a:extLst>
          </p:cNvPr>
          <p:cNvSpPr txBox="1"/>
          <p:nvPr/>
        </p:nvSpPr>
        <p:spPr>
          <a:xfrm>
            <a:off x="6728087" y="2459400"/>
            <a:ext cx="499915" cy="276999"/>
          </a:xfrm>
          <a:prstGeom prst="rect">
            <a:avLst/>
          </a:prstGeom>
          <a:noFill/>
        </p:spPr>
        <p:txBody>
          <a:bodyPr vert="horz" wrap="square" rtlCol="0">
            <a:spAutoFit/>
          </a:bodyPr>
          <a:lstStyle/>
          <a:p>
            <a:pPr algn="ctr"/>
            <a:r>
              <a:rPr kumimoji="1" lang="en-US" altLang="ja-JP" sz="1200" dirty="0"/>
              <a:t>300</a:t>
            </a:r>
            <a:endParaRPr kumimoji="1" lang="ja-JP" altLang="en-US" sz="1200" dirty="0">
              <a:solidFill>
                <a:schemeClr val="accent4"/>
              </a:solidFill>
            </a:endParaRPr>
          </a:p>
        </p:txBody>
      </p:sp>
      <p:sp>
        <p:nvSpPr>
          <p:cNvPr id="21" name="テキスト ボックス 20">
            <a:extLst>
              <a:ext uri="{FF2B5EF4-FFF2-40B4-BE49-F238E27FC236}">
                <a16:creationId xmlns:a16="http://schemas.microsoft.com/office/drawing/2014/main" id="{67C4321E-A14A-436C-8C2A-EA50BE493443}"/>
              </a:ext>
            </a:extLst>
          </p:cNvPr>
          <p:cNvSpPr txBox="1"/>
          <p:nvPr/>
        </p:nvSpPr>
        <p:spPr>
          <a:xfrm>
            <a:off x="7745418" y="2459400"/>
            <a:ext cx="499915" cy="276999"/>
          </a:xfrm>
          <a:prstGeom prst="rect">
            <a:avLst/>
          </a:prstGeom>
          <a:noFill/>
        </p:spPr>
        <p:txBody>
          <a:bodyPr vert="horz" wrap="square" rtlCol="0">
            <a:spAutoFit/>
          </a:bodyPr>
          <a:lstStyle/>
          <a:p>
            <a:pPr algn="ctr"/>
            <a:r>
              <a:rPr kumimoji="1" lang="en-US" altLang="ja-JP" sz="1200" dirty="0"/>
              <a:t>220</a:t>
            </a:r>
            <a:endParaRPr kumimoji="1" lang="ja-JP" altLang="en-US" sz="1200" dirty="0"/>
          </a:p>
        </p:txBody>
      </p:sp>
      <p:sp>
        <p:nvSpPr>
          <p:cNvPr id="22" name="テキスト ボックス 21">
            <a:extLst>
              <a:ext uri="{FF2B5EF4-FFF2-40B4-BE49-F238E27FC236}">
                <a16:creationId xmlns:a16="http://schemas.microsoft.com/office/drawing/2014/main" id="{AFB3151A-668A-4D9A-87E2-8A67539C8AAF}"/>
              </a:ext>
            </a:extLst>
          </p:cNvPr>
          <p:cNvSpPr txBox="1"/>
          <p:nvPr/>
        </p:nvSpPr>
        <p:spPr>
          <a:xfrm>
            <a:off x="8725198" y="2459399"/>
            <a:ext cx="499915" cy="276999"/>
          </a:xfrm>
          <a:prstGeom prst="rect">
            <a:avLst/>
          </a:prstGeom>
          <a:noFill/>
        </p:spPr>
        <p:txBody>
          <a:bodyPr vert="horz" wrap="square" rtlCol="0">
            <a:spAutoFit/>
          </a:bodyPr>
          <a:lstStyle/>
          <a:p>
            <a:pPr algn="ctr"/>
            <a:r>
              <a:rPr kumimoji="1" lang="en-US" altLang="ja-JP" sz="1200" dirty="0"/>
              <a:t>220</a:t>
            </a:r>
            <a:endParaRPr kumimoji="1" lang="ja-JP" altLang="en-US" sz="1200" dirty="0"/>
          </a:p>
        </p:txBody>
      </p:sp>
      <p:sp>
        <p:nvSpPr>
          <p:cNvPr id="23" name="テキスト ボックス 22">
            <a:extLst>
              <a:ext uri="{FF2B5EF4-FFF2-40B4-BE49-F238E27FC236}">
                <a16:creationId xmlns:a16="http://schemas.microsoft.com/office/drawing/2014/main" id="{BC1EAA1F-7952-438B-9A03-25A18B9FC7B1}"/>
              </a:ext>
            </a:extLst>
          </p:cNvPr>
          <p:cNvSpPr txBox="1"/>
          <p:nvPr/>
        </p:nvSpPr>
        <p:spPr>
          <a:xfrm>
            <a:off x="9704974" y="2461581"/>
            <a:ext cx="499915" cy="276999"/>
          </a:xfrm>
          <a:prstGeom prst="rect">
            <a:avLst/>
          </a:prstGeom>
          <a:noFill/>
        </p:spPr>
        <p:txBody>
          <a:bodyPr vert="horz" wrap="square" rtlCol="0">
            <a:spAutoFit/>
          </a:bodyPr>
          <a:lstStyle/>
          <a:p>
            <a:pPr algn="ctr"/>
            <a:r>
              <a:rPr kumimoji="1" lang="en-US" altLang="ja-JP" sz="1200" dirty="0"/>
              <a:t>220</a:t>
            </a:r>
            <a:endParaRPr kumimoji="1" lang="ja-JP" altLang="en-US" sz="1200" dirty="0"/>
          </a:p>
        </p:txBody>
      </p:sp>
      <p:sp>
        <p:nvSpPr>
          <p:cNvPr id="24" name="テキスト ボックス 23">
            <a:extLst>
              <a:ext uri="{FF2B5EF4-FFF2-40B4-BE49-F238E27FC236}">
                <a16:creationId xmlns:a16="http://schemas.microsoft.com/office/drawing/2014/main" id="{C8A8CFF3-51D0-4C14-8840-56A1E4D15DED}"/>
              </a:ext>
            </a:extLst>
          </p:cNvPr>
          <p:cNvSpPr txBox="1"/>
          <p:nvPr/>
        </p:nvSpPr>
        <p:spPr>
          <a:xfrm>
            <a:off x="10685969" y="2459398"/>
            <a:ext cx="499915" cy="276999"/>
          </a:xfrm>
          <a:prstGeom prst="rect">
            <a:avLst/>
          </a:prstGeom>
          <a:noFill/>
        </p:spPr>
        <p:txBody>
          <a:bodyPr vert="horz" wrap="square" rtlCol="0">
            <a:spAutoFit/>
          </a:bodyPr>
          <a:lstStyle/>
          <a:p>
            <a:pPr algn="ctr"/>
            <a:r>
              <a:rPr kumimoji="1" lang="en-US" altLang="ja-JP" sz="1200" dirty="0"/>
              <a:t>220</a:t>
            </a:r>
            <a:endParaRPr kumimoji="1" lang="ja-JP" altLang="en-US" sz="12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DB2F38D3-7EE0-4DB6-8C7D-D859E3E23511}"/>
                  </a:ext>
                </a:extLst>
              </p:cNvPr>
              <p:cNvSpPr txBox="1"/>
              <p:nvPr/>
            </p:nvSpPr>
            <p:spPr>
              <a:xfrm>
                <a:off x="7494333" y="3475605"/>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−1</m:t>
                      </m:r>
                      <m:r>
                        <a:rPr kumimoji="1" lang="en-US" altLang="ja-JP" sz="1200" b="0" i="0" smtClean="0">
                          <a:latin typeface="Cambria Math" panose="02040503050406030204" pitchFamily="18" charset="0"/>
                        </a:rPr>
                        <m:t>1</m:t>
                      </m:r>
                    </m:oMath>
                  </m:oMathPara>
                </a14:m>
                <a:endParaRPr kumimoji="1" lang="ja-JP" altLang="en-US" sz="1200" dirty="0">
                  <a:solidFill>
                    <a:schemeClr val="accent4"/>
                  </a:solidFill>
                </a:endParaRPr>
              </a:p>
            </p:txBody>
          </p:sp>
        </mc:Choice>
        <mc:Fallback xmlns="">
          <p:sp>
            <p:nvSpPr>
              <p:cNvPr id="28" name="テキスト ボックス 27">
                <a:extLst>
                  <a:ext uri="{FF2B5EF4-FFF2-40B4-BE49-F238E27FC236}">
                    <a16:creationId xmlns:a16="http://schemas.microsoft.com/office/drawing/2014/main" id="{DB2F38D3-7EE0-4DB6-8C7D-D859E3E23511}"/>
                  </a:ext>
                </a:extLst>
              </p:cNvPr>
              <p:cNvSpPr txBox="1">
                <a:spLocks noRot="1" noChangeAspect="1" noMove="1" noResize="1" noEditPoints="1" noAdjustHandles="1" noChangeArrowheads="1" noChangeShapeType="1" noTextEdit="1"/>
              </p:cNvSpPr>
              <p:nvPr/>
            </p:nvSpPr>
            <p:spPr>
              <a:xfrm>
                <a:off x="7494333" y="3475605"/>
                <a:ext cx="499915" cy="27699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5F2A42E-743C-4B11-94FC-D5B91E62FB0B}"/>
                  </a:ext>
                </a:extLst>
              </p:cNvPr>
              <p:cNvSpPr txBox="1"/>
              <p:nvPr/>
            </p:nvSpPr>
            <p:spPr>
              <a:xfrm>
                <a:off x="7951131" y="3296445"/>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i="1" smtClean="0">
                          <a:latin typeface="Cambria Math" panose="02040503050406030204" pitchFamily="18" charset="0"/>
                        </a:rPr>
                        <m:t>5</m:t>
                      </m:r>
                      <m:r>
                        <a:rPr kumimoji="1" lang="en-US" altLang="ja-JP" sz="1200" b="0" i="1" smtClean="0">
                          <a:latin typeface="Cambria Math" panose="02040503050406030204" pitchFamily="18" charset="0"/>
                        </a:rPr>
                        <m:t>4</m:t>
                      </m:r>
                    </m:oMath>
                  </m:oMathPara>
                </a14:m>
                <a:endParaRPr kumimoji="1" lang="ja-JP" altLang="en-US" sz="1200" dirty="0">
                  <a:solidFill>
                    <a:schemeClr val="accent4"/>
                  </a:solidFill>
                </a:endParaRPr>
              </a:p>
            </p:txBody>
          </p:sp>
        </mc:Choice>
        <mc:Fallback xmlns="">
          <p:sp>
            <p:nvSpPr>
              <p:cNvPr id="31" name="テキスト ボックス 30">
                <a:extLst>
                  <a:ext uri="{FF2B5EF4-FFF2-40B4-BE49-F238E27FC236}">
                    <a16:creationId xmlns:a16="http://schemas.microsoft.com/office/drawing/2014/main" id="{F5F2A42E-743C-4B11-94FC-D5B91E62FB0B}"/>
                  </a:ext>
                </a:extLst>
              </p:cNvPr>
              <p:cNvSpPr txBox="1">
                <a:spLocks noRot="1" noChangeAspect="1" noMove="1" noResize="1" noEditPoints="1" noAdjustHandles="1" noChangeArrowheads="1" noChangeShapeType="1" noTextEdit="1"/>
              </p:cNvSpPr>
              <p:nvPr/>
            </p:nvSpPr>
            <p:spPr>
              <a:xfrm>
                <a:off x="7951131" y="3296445"/>
                <a:ext cx="499915" cy="27699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3633E261-CC23-4D37-A6B4-4D5E6D643EF8}"/>
                  </a:ext>
                </a:extLst>
              </p:cNvPr>
              <p:cNvSpPr txBox="1"/>
              <p:nvPr/>
            </p:nvSpPr>
            <p:spPr>
              <a:xfrm>
                <a:off x="7744290" y="4096280"/>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1</m:t>
                      </m:r>
                      <m:r>
                        <a:rPr kumimoji="1" lang="en-US" altLang="ja-JP" sz="1200" i="1" smtClean="0">
                          <a:latin typeface="Cambria Math" panose="02040503050406030204" pitchFamily="18" charset="0"/>
                        </a:rPr>
                        <m:t>5</m:t>
                      </m:r>
                    </m:oMath>
                  </m:oMathPara>
                </a14:m>
                <a:endParaRPr kumimoji="1" lang="ja-JP" altLang="en-US" sz="1200" dirty="0">
                  <a:solidFill>
                    <a:schemeClr val="accent4"/>
                  </a:solidFill>
                </a:endParaRPr>
              </a:p>
            </p:txBody>
          </p:sp>
        </mc:Choice>
        <mc:Fallback xmlns="">
          <p:sp>
            <p:nvSpPr>
              <p:cNvPr id="32" name="テキスト ボックス 31">
                <a:extLst>
                  <a:ext uri="{FF2B5EF4-FFF2-40B4-BE49-F238E27FC236}">
                    <a16:creationId xmlns:a16="http://schemas.microsoft.com/office/drawing/2014/main" id="{3633E261-CC23-4D37-A6B4-4D5E6D643EF8}"/>
                  </a:ext>
                </a:extLst>
              </p:cNvPr>
              <p:cNvSpPr txBox="1">
                <a:spLocks noRot="1" noChangeAspect="1" noMove="1" noResize="1" noEditPoints="1" noAdjustHandles="1" noChangeArrowheads="1" noChangeShapeType="1" noTextEdit="1"/>
              </p:cNvSpPr>
              <p:nvPr/>
            </p:nvSpPr>
            <p:spPr>
              <a:xfrm>
                <a:off x="7744290" y="4096280"/>
                <a:ext cx="499915" cy="27699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74B3FCB-8A34-40D1-A9E0-D6F5F48AE2AE}"/>
                  </a:ext>
                </a:extLst>
              </p:cNvPr>
              <p:cNvSpPr txBox="1"/>
              <p:nvPr/>
            </p:nvSpPr>
            <p:spPr>
              <a:xfrm>
                <a:off x="8725197" y="4096279"/>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12</m:t>
                      </m:r>
                    </m:oMath>
                  </m:oMathPara>
                </a14:m>
                <a:endParaRPr kumimoji="1" lang="ja-JP" altLang="en-US" sz="1200" dirty="0">
                  <a:solidFill>
                    <a:schemeClr val="accent4"/>
                  </a:solidFill>
                </a:endParaRPr>
              </a:p>
            </p:txBody>
          </p:sp>
        </mc:Choice>
        <mc:Fallback xmlns="">
          <p:sp>
            <p:nvSpPr>
              <p:cNvPr id="33" name="テキスト ボックス 32">
                <a:extLst>
                  <a:ext uri="{FF2B5EF4-FFF2-40B4-BE49-F238E27FC236}">
                    <a16:creationId xmlns:a16="http://schemas.microsoft.com/office/drawing/2014/main" id="{074B3FCB-8A34-40D1-A9E0-D6F5F48AE2AE}"/>
                  </a:ext>
                </a:extLst>
              </p:cNvPr>
              <p:cNvSpPr txBox="1">
                <a:spLocks noRot="1" noChangeAspect="1" noMove="1" noResize="1" noEditPoints="1" noAdjustHandles="1" noChangeArrowheads="1" noChangeShapeType="1" noTextEdit="1"/>
              </p:cNvSpPr>
              <p:nvPr/>
            </p:nvSpPr>
            <p:spPr>
              <a:xfrm>
                <a:off x="8725197" y="4096279"/>
                <a:ext cx="499915" cy="27699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09A372F3-B17A-483C-90A3-77C6FF312742}"/>
                  </a:ext>
                </a:extLst>
              </p:cNvPr>
              <p:cNvSpPr txBox="1"/>
              <p:nvPr/>
            </p:nvSpPr>
            <p:spPr>
              <a:xfrm>
                <a:off x="9713388" y="4096278"/>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14</m:t>
                      </m:r>
                    </m:oMath>
                  </m:oMathPara>
                </a14:m>
                <a:endParaRPr kumimoji="1" lang="ja-JP" altLang="en-US" sz="1200" dirty="0">
                  <a:solidFill>
                    <a:schemeClr val="accent4"/>
                  </a:solidFill>
                </a:endParaRPr>
              </a:p>
            </p:txBody>
          </p:sp>
        </mc:Choice>
        <mc:Fallback xmlns="">
          <p:sp>
            <p:nvSpPr>
              <p:cNvPr id="34" name="テキスト ボックス 33">
                <a:extLst>
                  <a:ext uri="{FF2B5EF4-FFF2-40B4-BE49-F238E27FC236}">
                    <a16:creationId xmlns:a16="http://schemas.microsoft.com/office/drawing/2014/main" id="{09A372F3-B17A-483C-90A3-77C6FF312742}"/>
                  </a:ext>
                </a:extLst>
              </p:cNvPr>
              <p:cNvSpPr txBox="1">
                <a:spLocks noRot="1" noChangeAspect="1" noMove="1" noResize="1" noEditPoints="1" noAdjustHandles="1" noChangeArrowheads="1" noChangeShapeType="1" noTextEdit="1"/>
              </p:cNvSpPr>
              <p:nvPr/>
            </p:nvSpPr>
            <p:spPr>
              <a:xfrm>
                <a:off x="9713388" y="4096278"/>
                <a:ext cx="499915" cy="27699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9AA7D65E-301B-4CAC-8A68-B6EA139243C4}"/>
                  </a:ext>
                </a:extLst>
              </p:cNvPr>
              <p:cNvSpPr txBox="1"/>
              <p:nvPr/>
            </p:nvSpPr>
            <p:spPr>
              <a:xfrm>
                <a:off x="10701579" y="4096277"/>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b="0" i="1" smtClean="0">
                          <a:latin typeface="Cambria Math" panose="02040503050406030204" pitchFamily="18" charset="0"/>
                        </a:rPr>
                        <m:t>15</m:t>
                      </m:r>
                    </m:oMath>
                  </m:oMathPara>
                </a14:m>
                <a:endParaRPr kumimoji="1" lang="ja-JP" altLang="en-US" sz="1200" dirty="0">
                  <a:solidFill>
                    <a:schemeClr val="accent4"/>
                  </a:solidFill>
                </a:endParaRPr>
              </a:p>
            </p:txBody>
          </p:sp>
        </mc:Choice>
        <mc:Fallback xmlns="">
          <p:sp>
            <p:nvSpPr>
              <p:cNvPr id="35" name="テキスト ボックス 34">
                <a:extLst>
                  <a:ext uri="{FF2B5EF4-FFF2-40B4-BE49-F238E27FC236}">
                    <a16:creationId xmlns:a16="http://schemas.microsoft.com/office/drawing/2014/main" id="{9AA7D65E-301B-4CAC-8A68-B6EA139243C4}"/>
                  </a:ext>
                </a:extLst>
              </p:cNvPr>
              <p:cNvSpPr txBox="1">
                <a:spLocks noRot="1" noChangeAspect="1" noMove="1" noResize="1" noEditPoints="1" noAdjustHandles="1" noChangeArrowheads="1" noChangeShapeType="1" noTextEdit="1"/>
              </p:cNvSpPr>
              <p:nvPr/>
            </p:nvSpPr>
            <p:spPr>
              <a:xfrm>
                <a:off x="10701579" y="4096277"/>
                <a:ext cx="499915" cy="276999"/>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070C73E1-C9CF-49C9-BDE4-6A2A02F9F70B}"/>
                  </a:ext>
                </a:extLst>
              </p:cNvPr>
              <p:cNvSpPr txBox="1"/>
              <p:nvPr/>
            </p:nvSpPr>
            <p:spPr>
              <a:xfrm>
                <a:off x="8484764" y="3724168"/>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i="1" smtClean="0">
                          <a:latin typeface="Cambria Math" panose="02040503050406030204" pitchFamily="18" charset="0"/>
                        </a:rPr>
                        <m:t>2</m:t>
                      </m:r>
                      <m:r>
                        <a:rPr kumimoji="1" lang="en-US" altLang="ja-JP" sz="1200" b="0" i="1" smtClean="0">
                          <a:latin typeface="Cambria Math" panose="02040503050406030204" pitchFamily="18" charset="0"/>
                        </a:rPr>
                        <m:t>7</m:t>
                      </m:r>
                    </m:oMath>
                  </m:oMathPara>
                </a14:m>
                <a:endParaRPr kumimoji="1" lang="ja-JP" altLang="en-US" sz="1200" dirty="0">
                  <a:solidFill>
                    <a:schemeClr val="accent4"/>
                  </a:solidFill>
                </a:endParaRPr>
              </a:p>
            </p:txBody>
          </p:sp>
        </mc:Choice>
        <mc:Fallback xmlns="">
          <p:sp>
            <p:nvSpPr>
              <p:cNvPr id="36" name="テキスト ボックス 35">
                <a:extLst>
                  <a:ext uri="{FF2B5EF4-FFF2-40B4-BE49-F238E27FC236}">
                    <a16:creationId xmlns:a16="http://schemas.microsoft.com/office/drawing/2014/main" id="{070C73E1-C9CF-49C9-BDE4-6A2A02F9F70B}"/>
                  </a:ext>
                </a:extLst>
              </p:cNvPr>
              <p:cNvSpPr txBox="1">
                <a:spLocks noRot="1" noChangeAspect="1" noMove="1" noResize="1" noEditPoints="1" noAdjustHandles="1" noChangeArrowheads="1" noChangeShapeType="1" noTextEdit="1"/>
              </p:cNvSpPr>
              <p:nvPr/>
            </p:nvSpPr>
            <p:spPr>
              <a:xfrm>
                <a:off x="8484764" y="3724168"/>
                <a:ext cx="499915" cy="27699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7FD16AD-B752-451E-9C48-FA2DC41F6973}"/>
                  </a:ext>
                </a:extLst>
              </p:cNvPr>
              <p:cNvSpPr txBox="1"/>
              <p:nvPr/>
            </p:nvSpPr>
            <p:spPr>
              <a:xfrm>
                <a:off x="9475196" y="3631841"/>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i="1" smtClean="0">
                          <a:latin typeface="Cambria Math" panose="02040503050406030204" pitchFamily="18" charset="0"/>
                        </a:rPr>
                        <m:t>2</m:t>
                      </m:r>
                      <m:r>
                        <a:rPr kumimoji="1" lang="en-US" altLang="ja-JP" sz="1200" b="0" i="1" smtClean="0">
                          <a:latin typeface="Cambria Math" panose="02040503050406030204" pitchFamily="18" charset="0"/>
                        </a:rPr>
                        <m:t>2</m:t>
                      </m:r>
                    </m:oMath>
                  </m:oMathPara>
                </a14:m>
                <a:endParaRPr kumimoji="1" lang="ja-JP" altLang="en-US" sz="1200" dirty="0">
                  <a:solidFill>
                    <a:schemeClr val="accent4"/>
                  </a:solidFill>
                </a:endParaRPr>
              </a:p>
            </p:txBody>
          </p:sp>
        </mc:Choice>
        <mc:Fallback xmlns="">
          <p:sp>
            <p:nvSpPr>
              <p:cNvPr id="37" name="テキスト ボックス 36">
                <a:extLst>
                  <a:ext uri="{FF2B5EF4-FFF2-40B4-BE49-F238E27FC236}">
                    <a16:creationId xmlns:a16="http://schemas.microsoft.com/office/drawing/2014/main" id="{77FD16AD-B752-451E-9C48-FA2DC41F6973}"/>
                  </a:ext>
                </a:extLst>
              </p:cNvPr>
              <p:cNvSpPr txBox="1">
                <a:spLocks noRot="1" noChangeAspect="1" noMove="1" noResize="1" noEditPoints="1" noAdjustHandles="1" noChangeArrowheads="1" noChangeShapeType="1" noTextEdit="1"/>
              </p:cNvSpPr>
              <p:nvPr/>
            </p:nvSpPr>
            <p:spPr>
              <a:xfrm>
                <a:off x="9475196" y="3631841"/>
                <a:ext cx="499915"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FB4F722-3662-4E40-BB3B-774A1F1D18B4}"/>
                  </a:ext>
                </a:extLst>
              </p:cNvPr>
              <p:cNvSpPr txBox="1"/>
              <p:nvPr/>
            </p:nvSpPr>
            <p:spPr>
              <a:xfrm>
                <a:off x="10461146" y="3819278"/>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i="1" smtClean="0">
                          <a:latin typeface="Cambria Math" panose="02040503050406030204" pitchFamily="18" charset="0"/>
                        </a:rPr>
                        <m:t>3</m:t>
                      </m:r>
                      <m:r>
                        <a:rPr kumimoji="1" lang="en-US" altLang="ja-JP" sz="1200" b="0" i="1" smtClean="0">
                          <a:latin typeface="Cambria Math" panose="02040503050406030204" pitchFamily="18" charset="0"/>
                        </a:rPr>
                        <m:t>1</m:t>
                      </m:r>
                    </m:oMath>
                  </m:oMathPara>
                </a14:m>
                <a:endParaRPr kumimoji="1" lang="ja-JP" altLang="en-US" sz="1200" dirty="0">
                  <a:solidFill>
                    <a:schemeClr val="accent4"/>
                  </a:solidFill>
                </a:endParaRPr>
              </a:p>
            </p:txBody>
          </p:sp>
        </mc:Choice>
        <mc:Fallback xmlns="">
          <p:sp>
            <p:nvSpPr>
              <p:cNvPr id="38" name="テキスト ボックス 37">
                <a:extLst>
                  <a:ext uri="{FF2B5EF4-FFF2-40B4-BE49-F238E27FC236}">
                    <a16:creationId xmlns:a16="http://schemas.microsoft.com/office/drawing/2014/main" id="{5FB4F722-3662-4E40-BB3B-774A1F1D18B4}"/>
                  </a:ext>
                </a:extLst>
              </p:cNvPr>
              <p:cNvSpPr txBox="1">
                <a:spLocks noRot="1" noChangeAspect="1" noMove="1" noResize="1" noEditPoints="1" noAdjustHandles="1" noChangeArrowheads="1" noChangeShapeType="1" noTextEdit="1"/>
              </p:cNvSpPr>
              <p:nvPr/>
            </p:nvSpPr>
            <p:spPr>
              <a:xfrm>
                <a:off x="10461146" y="3819278"/>
                <a:ext cx="499915"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D7583D5-E474-42A8-9D2E-BA638A8B2D91}"/>
                  </a:ext>
                </a:extLst>
              </p:cNvPr>
              <p:cNvSpPr txBox="1"/>
              <p:nvPr/>
            </p:nvSpPr>
            <p:spPr>
              <a:xfrm>
                <a:off x="10880917" y="3050149"/>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i="1" smtClean="0">
                          <a:latin typeface="Cambria Math" panose="02040503050406030204" pitchFamily="18" charset="0"/>
                        </a:rPr>
                        <m:t>3</m:t>
                      </m:r>
                      <m:r>
                        <a:rPr kumimoji="1" lang="en-US" altLang="ja-JP" sz="1200" b="0" i="1" smtClean="0">
                          <a:latin typeface="Cambria Math" panose="02040503050406030204" pitchFamily="18" charset="0"/>
                        </a:rPr>
                        <m:t>4</m:t>
                      </m:r>
                    </m:oMath>
                  </m:oMathPara>
                </a14:m>
                <a:endParaRPr kumimoji="1" lang="ja-JP" altLang="en-US" sz="1200" dirty="0">
                  <a:solidFill>
                    <a:schemeClr val="accent4"/>
                  </a:solidFill>
                </a:endParaRPr>
              </a:p>
            </p:txBody>
          </p:sp>
        </mc:Choice>
        <mc:Fallback xmlns="">
          <p:sp>
            <p:nvSpPr>
              <p:cNvPr id="39" name="テキスト ボックス 38">
                <a:extLst>
                  <a:ext uri="{FF2B5EF4-FFF2-40B4-BE49-F238E27FC236}">
                    <a16:creationId xmlns:a16="http://schemas.microsoft.com/office/drawing/2014/main" id="{8D7583D5-E474-42A8-9D2E-BA638A8B2D91}"/>
                  </a:ext>
                </a:extLst>
              </p:cNvPr>
              <p:cNvSpPr txBox="1">
                <a:spLocks noRot="1" noChangeAspect="1" noMove="1" noResize="1" noEditPoints="1" noAdjustHandles="1" noChangeArrowheads="1" noChangeShapeType="1" noTextEdit="1"/>
              </p:cNvSpPr>
              <p:nvPr/>
            </p:nvSpPr>
            <p:spPr>
              <a:xfrm>
                <a:off x="10880917" y="3050149"/>
                <a:ext cx="499915"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7454505-CE47-4FD5-81A6-E5E9EE26EA7D}"/>
                  </a:ext>
                </a:extLst>
              </p:cNvPr>
              <p:cNvSpPr txBox="1"/>
              <p:nvPr/>
            </p:nvSpPr>
            <p:spPr>
              <a:xfrm>
                <a:off x="9921930" y="3216315"/>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i="1" smtClean="0">
                          <a:latin typeface="Cambria Math" panose="02040503050406030204" pitchFamily="18" charset="0"/>
                        </a:rPr>
                        <m:t>4</m:t>
                      </m:r>
                      <m:r>
                        <a:rPr kumimoji="1" lang="en-US" altLang="ja-JP" sz="1200" b="0" i="1" smtClean="0">
                          <a:latin typeface="Cambria Math" panose="02040503050406030204" pitchFamily="18" charset="0"/>
                        </a:rPr>
                        <m:t>4</m:t>
                      </m:r>
                    </m:oMath>
                  </m:oMathPara>
                </a14:m>
                <a:endParaRPr kumimoji="1" lang="ja-JP" altLang="en-US" sz="1200" dirty="0">
                  <a:solidFill>
                    <a:schemeClr val="accent4"/>
                  </a:solidFill>
                </a:endParaRPr>
              </a:p>
            </p:txBody>
          </p:sp>
        </mc:Choice>
        <mc:Fallback xmlns="">
          <p:sp>
            <p:nvSpPr>
              <p:cNvPr id="40" name="テキスト ボックス 39">
                <a:extLst>
                  <a:ext uri="{FF2B5EF4-FFF2-40B4-BE49-F238E27FC236}">
                    <a16:creationId xmlns:a16="http://schemas.microsoft.com/office/drawing/2014/main" id="{F7454505-CE47-4FD5-81A6-E5E9EE26EA7D}"/>
                  </a:ext>
                </a:extLst>
              </p:cNvPr>
              <p:cNvSpPr txBox="1">
                <a:spLocks noRot="1" noChangeAspect="1" noMove="1" noResize="1" noEditPoints="1" noAdjustHandles="1" noChangeArrowheads="1" noChangeShapeType="1" noTextEdit="1"/>
              </p:cNvSpPr>
              <p:nvPr/>
            </p:nvSpPr>
            <p:spPr>
              <a:xfrm>
                <a:off x="9921930" y="3216315"/>
                <a:ext cx="499915"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C6004D2-96E0-47ED-A640-69D5BA3C8C26}"/>
                  </a:ext>
                </a:extLst>
              </p:cNvPr>
              <p:cNvSpPr txBox="1"/>
              <p:nvPr/>
            </p:nvSpPr>
            <p:spPr>
              <a:xfrm>
                <a:off x="8936530" y="3156208"/>
                <a:ext cx="499915" cy="276999"/>
              </a:xfrm>
              <a:prstGeom prst="rect">
                <a:avLst/>
              </a:prstGeom>
              <a:noFill/>
            </p:spPr>
            <p:txBody>
              <a:bodyPr vert="horz" wrap="square" rtlCol="0">
                <a:spAutoFit/>
              </a:bodyPr>
              <a:lstStyle/>
              <a:p>
                <a:pPr algn="ctr"/>
                <a14:m>
                  <m:oMathPara xmlns:m="http://schemas.openxmlformats.org/officeDocument/2006/math">
                    <m:oMathParaPr>
                      <m:jc m:val="center"/>
                    </m:oMathParaPr>
                    <m:oMath xmlns:m="http://schemas.openxmlformats.org/officeDocument/2006/math">
                      <m:r>
                        <a:rPr kumimoji="1" lang="en-US" altLang="ja-JP" sz="1200" smtClean="0">
                          <a:latin typeface="Cambria Math" panose="02040503050406030204" pitchFamily="18" charset="0"/>
                        </a:rPr>
                        <m:t>−</m:t>
                      </m:r>
                      <m:r>
                        <a:rPr kumimoji="1" lang="en-US" altLang="ja-JP" sz="1200" i="1" smtClean="0">
                          <a:latin typeface="Cambria Math" panose="02040503050406030204" pitchFamily="18" charset="0"/>
                        </a:rPr>
                        <m:t>4</m:t>
                      </m:r>
                      <m:r>
                        <a:rPr kumimoji="1" lang="en-US" altLang="ja-JP" sz="1200" b="0" i="1" smtClean="0">
                          <a:latin typeface="Cambria Math" panose="02040503050406030204" pitchFamily="18" charset="0"/>
                        </a:rPr>
                        <m:t>1</m:t>
                      </m:r>
                    </m:oMath>
                  </m:oMathPara>
                </a14:m>
                <a:endParaRPr kumimoji="1" lang="ja-JP" altLang="en-US" sz="1200" dirty="0">
                  <a:solidFill>
                    <a:schemeClr val="accent4"/>
                  </a:solidFill>
                </a:endParaRPr>
              </a:p>
            </p:txBody>
          </p:sp>
        </mc:Choice>
        <mc:Fallback xmlns="">
          <p:sp>
            <p:nvSpPr>
              <p:cNvPr id="41" name="テキスト ボックス 40">
                <a:extLst>
                  <a:ext uri="{FF2B5EF4-FFF2-40B4-BE49-F238E27FC236}">
                    <a16:creationId xmlns:a16="http://schemas.microsoft.com/office/drawing/2014/main" id="{4C6004D2-96E0-47ED-A640-69D5BA3C8C26}"/>
                  </a:ext>
                </a:extLst>
              </p:cNvPr>
              <p:cNvSpPr txBox="1">
                <a:spLocks noRot="1" noChangeAspect="1" noMove="1" noResize="1" noEditPoints="1" noAdjustHandles="1" noChangeArrowheads="1" noChangeShapeType="1" noTextEdit="1"/>
              </p:cNvSpPr>
              <p:nvPr/>
            </p:nvSpPr>
            <p:spPr>
              <a:xfrm>
                <a:off x="8936530" y="3156208"/>
                <a:ext cx="499915" cy="276999"/>
              </a:xfrm>
              <a:prstGeom prst="rect">
                <a:avLst/>
              </a:prstGeom>
              <a:blipFill>
                <a:blip r:embed="rId16"/>
                <a:stretch>
                  <a:fillRect/>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0CB5B065-26C0-4DD8-903C-6CD21242C1C0}"/>
              </a:ext>
            </a:extLst>
          </p:cNvPr>
          <p:cNvSpPr txBox="1"/>
          <p:nvPr/>
        </p:nvSpPr>
        <p:spPr>
          <a:xfrm>
            <a:off x="8590039" y="5517707"/>
            <a:ext cx="2746611" cy="338554"/>
          </a:xfrm>
          <a:prstGeom prst="rect">
            <a:avLst/>
          </a:prstGeom>
          <a:noFill/>
        </p:spPr>
        <p:txBody>
          <a:bodyPr vert="horz" wrap="square" rtlCol="0">
            <a:spAutoFit/>
          </a:bodyPr>
          <a:lstStyle/>
          <a:p>
            <a:pPr algn="ctr"/>
            <a:r>
              <a:rPr kumimoji="1" lang="en-US" altLang="ja-JP" sz="1600" dirty="0"/>
              <a:t>300</a:t>
            </a:r>
            <a:r>
              <a:rPr kumimoji="1" lang="ja-JP" altLang="en-US" sz="1600" dirty="0"/>
              <a:t>個からランダムに</a:t>
            </a:r>
            <a:r>
              <a:rPr kumimoji="1" lang="en-US" altLang="ja-JP" sz="1600" dirty="0"/>
              <a:t>220</a:t>
            </a:r>
            <a:r>
              <a:rPr kumimoji="1" lang="ja-JP" altLang="en-US" sz="1600" dirty="0"/>
              <a:t>個選ぶ</a:t>
            </a:r>
            <a:endParaRPr kumimoji="1" lang="ja-JP" altLang="en-US" sz="1600" dirty="0">
              <a:solidFill>
                <a:schemeClr val="accent4"/>
              </a:solidFill>
            </a:endParaRPr>
          </a:p>
        </p:txBody>
      </p:sp>
      <p:sp>
        <p:nvSpPr>
          <p:cNvPr id="7" name="四角形: 角を丸くする 6">
            <a:extLst>
              <a:ext uri="{FF2B5EF4-FFF2-40B4-BE49-F238E27FC236}">
                <a16:creationId xmlns:a16="http://schemas.microsoft.com/office/drawing/2014/main" id="{37D30C6F-519B-4D3A-AEDB-F7C870E0DF3E}"/>
              </a:ext>
            </a:extLst>
          </p:cNvPr>
          <p:cNvSpPr/>
          <p:nvPr/>
        </p:nvSpPr>
        <p:spPr>
          <a:xfrm>
            <a:off x="2767712" y="5014452"/>
            <a:ext cx="1723172" cy="503255"/>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B28669AE-A8B5-44DC-9025-D352EA16622C}"/>
              </a:ext>
            </a:extLst>
          </p:cNvPr>
          <p:cNvSpPr txBox="1"/>
          <p:nvPr/>
        </p:nvSpPr>
        <p:spPr>
          <a:xfrm>
            <a:off x="2767712" y="4675898"/>
            <a:ext cx="2174494" cy="338554"/>
          </a:xfrm>
          <a:prstGeom prst="rect">
            <a:avLst/>
          </a:prstGeom>
          <a:noFill/>
        </p:spPr>
        <p:txBody>
          <a:bodyPr vert="horz" wrap="square" rtlCol="0">
            <a:spAutoFit/>
          </a:bodyPr>
          <a:lstStyle/>
          <a:p>
            <a:r>
              <a:rPr kumimoji="1" lang="ja-JP" altLang="en-US" sz="1600" dirty="0"/>
              <a:t>ここを捨てる効果はある</a:t>
            </a:r>
            <a:endParaRPr kumimoji="1" lang="ja-JP" altLang="en-US" sz="1600" dirty="0">
              <a:solidFill>
                <a:schemeClr val="accent4"/>
              </a:solidFill>
            </a:endParaRPr>
          </a:p>
        </p:txBody>
      </p:sp>
      <p:sp>
        <p:nvSpPr>
          <p:cNvPr id="42" name="テキスト ボックス 41">
            <a:extLst>
              <a:ext uri="{FF2B5EF4-FFF2-40B4-BE49-F238E27FC236}">
                <a16:creationId xmlns:a16="http://schemas.microsoft.com/office/drawing/2014/main" id="{E714CD55-6CB7-4E0E-BDE4-32EC366BB2F4}"/>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スコア分析</a:t>
            </a:r>
          </a:p>
        </p:txBody>
      </p:sp>
    </p:spTree>
    <p:extLst>
      <p:ext uri="{BB962C8B-B14F-4D97-AF65-F5344CB8AC3E}">
        <p14:creationId xmlns:p14="http://schemas.microsoft.com/office/powerpoint/2010/main" val="54879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E4B9F2F-F659-4A5D-B78B-32DF3E967998}"/>
              </a:ext>
            </a:extLst>
          </p:cNvPr>
          <p:cNvSpPr/>
          <p:nvPr/>
        </p:nvSpPr>
        <p:spPr>
          <a:xfrm>
            <a:off x="420329" y="2695467"/>
            <a:ext cx="2403874" cy="19561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矢印: 右 62">
            <a:extLst>
              <a:ext uri="{FF2B5EF4-FFF2-40B4-BE49-F238E27FC236}">
                <a16:creationId xmlns:a16="http://schemas.microsoft.com/office/drawing/2014/main" id="{FD4BA9F2-BEE4-4871-B3D9-C23FA5B116CF}"/>
              </a:ext>
            </a:extLst>
          </p:cNvPr>
          <p:cNvSpPr/>
          <p:nvPr/>
        </p:nvSpPr>
        <p:spPr>
          <a:xfrm rot="5400000">
            <a:off x="1247256" y="3374790"/>
            <a:ext cx="707924" cy="329649"/>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全体像における位置づけ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特徴抽出</a:t>
            </a: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1044860"/>
            <a:ext cx="11563219" cy="792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モデル精度を落とさずに、重要な変数に絞ることで、有用な変異を抽出。</a:t>
            </a:r>
            <a:endParaRPr lang="en-US" altLang="ja-JP" sz="2800" dirty="0"/>
          </a:p>
        </p:txBody>
      </p:sp>
      <p:sp>
        <p:nvSpPr>
          <p:cNvPr id="35" name="テキスト ボックス 34">
            <a:extLst>
              <a:ext uri="{FF2B5EF4-FFF2-40B4-BE49-F238E27FC236}">
                <a16:creationId xmlns:a16="http://schemas.microsoft.com/office/drawing/2014/main" id="{DB8581E2-2A7E-4E86-A459-4A3942286675}"/>
              </a:ext>
            </a:extLst>
          </p:cNvPr>
          <p:cNvSpPr txBox="1"/>
          <p:nvPr/>
        </p:nvSpPr>
        <p:spPr>
          <a:xfrm>
            <a:off x="3318570" y="5873358"/>
            <a:ext cx="8763801" cy="338554"/>
          </a:xfrm>
          <a:prstGeom prst="rect">
            <a:avLst/>
          </a:prstGeom>
          <a:noFill/>
        </p:spPr>
        <p:txBody>
          <a:bodyPr wrap="square" rtlCol="0">
            <a:spAutoFit/>
          </a:bodyPr>
          <a:lstStyle/>
          <a:p>
            <a:r>
              <a:rPr lang="ja-JP" altLang="en-US" sz="1600" dirty="0">
                <a:solidFill>
                  <a:schemeClr val="accent2"/>
                </a:solidFill>
              </a:rPr>
              <a:t>黄：変異体生成において、積極的に実施したい変異、</a:t>
            </a:r>
            <a:r>
              <a:rPr lang="ja-JP" altLang="en-US" sz="1600" dirty="0">
                <a:solidFill>
                  <a:schemeClr val="accent4"/>
                </a:solidFill>
              </a:rPr>
              <a:t>赤：変異体生成において、なるべく禁止したい変異</a:t>
            </a:r>
            <a:endParaRPr lang="en-US" altLang="ja-JP" sz="1600" dirty="0">
              <a:solidFill>
                <a:schemeClr val="accent2"/>
              </a:solidFill>
            </a:endParaRPr>
          </a:p>
        </p:txBody>
      </p:sp>
      <mc:AlternateContent xmlns:mc="http://schemas.openxmlformats.org/markup-compatibility/2006">
        <mc:Choice xmlns:a14="http://schemas.microsoft.com/office/drawing/2010/main" Requires="a14">
          <p:graphicFrame>
            <p:nvGraphicFramePr>
              <p:cNvPr id="36" name="表 35">
                <a:extLst>
                  <a:ext uri="{FF2B5EF4-FFF2-40B4-BE49-F238E27FC236}">
                    <a16:creationId xmlns:a16="http://schemas.microsoft.com/office/drawing/2014/main" id="{EA7EEA81-C903-4777-8893-2A483B55F3FE}"/>
                  </a:ext>
                </a:extLst>
              </p:cNvPr>
              <p:cNvGraphicFramePr>
                <a:graphicFrameLocks noGrp="1"/>
              </p:cNvGraphicFramePr>
              <p:nvPr>
                <p:extLst>
                  <p:ext uri="{D42A27DB-BD31-4B8C-83A1-F6EECF244321}">
                    <p14:modId xmlns:p14="http://schemas.microsoft.com/office/powerpoint/2010/main" val="2498412414"/>
                  </p:ext>
                </p:extLst>
              </p:nvPr>
            </p:nvGraphicFramePr>
            <p:xfrm>
              <a:off x="3266949" y="4317292"/>
              <a:ext cx="8612872" cy="1524000"/>
            </p:xfrm>
            <a:graphic>
              <a:graphicData uri="http://schemas.openxmlformats.org/drawingml/2006/table">
                <a:tbl>
                  <a:tblPr firstRow="1" bandRow="1">
                    <a:tableStyleId>{5C22544A-7EE6-4342-B048-85BDC9FD1C3A}</a:tableStyleId>
                  </a:tblPr>
                  <a:tblGrid>
                    <a:gridCol w="1644264">
                      <a:extLst>
                        <a:ext uri="{9D8B030D-6E8A-4147-A177-3AD203B41FA5}">
                          <a16:colId xmlns:a16="http://schemas.microsoft.com/office/drawing/2014/main" val="889002752"/>
                        </a:ext>
                      </a:extLst>
                    </a:gridCol>
                    <a:gridCol w="914400">
                      <a:extLst>
                        <a:ext uri="{9D8B030D-6E8A-4147-A177-3AD203B41FA5}">
                          <a16:colId xmlns:a16="http://schemas.microsoft.com/office/drawing/2014/main" val="411324465"/>
                        </a:ext>
                      </a:extLst>
                    </a:gridCol>
                    <a:gridCol w="3392129">
                      <a:extLst>
                        <a:ext uri="{9D8B030D-6E8A-4147-A177-3AD203B41FA5}">
                          <a16:colId xmlns:a16="http://schemas.microsoft.com/office/drawing/2014/main" val="798167774"/>
                        </a:ext>
                      </a:extLst>
                    </a:gridCol>
                    <a:gridCol w="2662079">
                      <a:extLst>
                        <a:ext uri="{9D8B030D-6E8A-4147-A177-3AD203B41FA5}">
                          <a16:colId xmlns:a16="http://schemas.microsoft.com/office/drawing/2014/main" val="3659087152"/>
                        </a:ext>
                      </a:extLst>
                    </a:gridCol>
                  </a:tblGrid>
                  <a:tr h="0">
                    <a:tc>
                      <a:txBody>
                        <a:bodyPr/>
                        <a:lstStyle/>
                        <a:p>
                          <a:pPr algn="ctr"/>
                          <a:r>
                            <a:rPr kumimoji="1" lang="ja-JP" altLang="en-US" sz="1400" dirty="0"/>
                            <a:t>説明変数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係数符号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WT</a:t>
                          </a:r>
                          <a:r>
                            <a:rPr kumimoji="1" lang="ja-JP" altLang="en-US" sz="1400" dirty="0"/>
                            <a:t>からの改変あり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WT</a:t>
                          </a:r>
                          <a:r>
                            <a:rPr kumimoji="1" lang="ja-JP" altLang="en-US" sz="1400" dirty="0"/>
                            <a:t>からの改変なし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0475094"/>
                      </a:ext>
                    </a:extLst>
                  </a:tr>
                  <a:tr h="230426">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説明変数</a:t>
                          </a:r>
                          <a:r>
                            <a:rPr kumimoji="1" lang="en-US" altLang="ja-JP" sz="1400" dirty="0"/>
                            <a:t>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rgbClr val="FF0000"/>
                              </a:solidFill>
                            </a:rPr>
                            <a:t>5A</a:t>
                          </a:r>
                          <a:r>
                            <a:rPr kumimoji="1" lang="ja-JP" altLang="en-US" sz="1400" dirty="0" err="1"/>
                            <a:t>、</a:t>
                          </a:r>
                          <a:r>
                            <a:rPr kumimoji="1" lang="en-US" altLang="ja-JP" sz="1400" dirty="0"/>
                            <a:t>5V</a:t>
                          </a:r>
                          <a:r>
                            <a:rPr kumimoji="1" lang="ja-JP" altLang="en-US" sz="1400" dirty="0" err="1"/>
                            <a:t>、</a:t>
                          </a:r>
                          <a:r>
                            <a:rPr kumimoji="1" lang="en-US" altLang="ja-JP" sz="1400" dirty="0">
                              <a:solidFill>
                                <a:srgbClr val="FF0000"/>
                              </a:solidFill>
                            </a:rPr>
                            <a:t>30W</a:t>
                          </a:r>
                          <a:r>
                            <a:rPr kumimoji="1" lang="ja-JP" altLang="en-US" sz="1400" dirty="0" err="1"/>
                            <a:t>、</a:t>
                          </a:r>
                          <a:r>
                            <a:rPr kumimoji="1" lang="en-US" altLang="ja-JP" sz="1400" dirty="0">
                              <a:solidFill>
                                <a:srgbClr val="FF0000"/>
                              </a:solidFill>
                            </a:rPr>
                            <a:t>31A</a:t>
                          </a:r>
                          <a:r>
                            <a:rPr kumimoji="1" lang="ja-JP" altLang="en-US" sz="1400" dirty="0" err="1"/>
                            <a:t>、</a:t>
                          </a:r>
                          <a:r>
                            <a:rPr kumimoji="1" lang="en-US" altLang="ja-JP" sz="1400" dirty="0"/>
                            <a:t>33A</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22G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5255351"/>
                      </a:ext>
                    </a:extLst>
                  </a:tr>
                  <a:tr h="230426">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rgbClr val="FF0000"/>
                              </a:solidFill>
                            </a:rPr>
                            <a:t>5W</a:t>
                          </a:r>
                          <a:r>
                            <a:rPr kumimoji="1" lang="ja-JP" altLang="en-US" sz="1400" dirty="0" err="1">
                              <a:solidFill>
                                <a:srgbClr val="FF0000"/>
                              </a:solidFill>
                            </a:rPr>
                            <a:t>、</a:t>
                          </a:r>
                          <a:r>
                            <a:rPr kumimoji="1" lang="en-US" altLang="ja-JP" sz="1400" dirty="0">
                              <a:solidFill>
                                <a:srgbClr val="FF0000"/>
                              </a:solidFill>
                            </a:rPr>
                            <a:t>6A</a:t>
                          </a:r>
                          <a:r>
                            <a:rPr kumimoji="1" lang="ja-JP" altLang="en-US" sz="1400" dirty="0" err="1">
                              <a:solidFill>
                                <a:srgbClr val="FF0000"/>
                              </a:solidFill>
                            </a:rPr>
                            <a:t>、</a:t>
                          </a:r>
                          <a:r>
                            <a:rPr kumimoji="1" lang="en-US" altLang="ja-JP" sz="1400" dirty="0">
                              <a:solidFill>
                                <a:srgbClr val="FF0000"/>
                              </a:solidFill>
                            </a:rPr>
                            <a:t>31W</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7Q</a:t>
                          </a:r>
                          <a:r>
                            <a:rPr kumimoji="1" lang="ja-JP" altLang="en-US" sz="1400" dirty="0" err="1">
                              <a:solidFill>
                                <a:schemeClr val="tx1"/>
                              </a:solidFill>
                            </a:rPr>
                            <a:t>、</a:t>
                          </a:r>
                          <a:r>
                            <a:rPr kumimoji="1" lang="en-US" altLang="ja-JP" sz="1400" dirty="0">
                              <a:solidFill>
                                <a:schemeClr val="tx1"/>
                              </a:solidFill>
                            </a:rPr>
                            <a:t>10G</a:t>
                          </a:r>
                          <a:r>
                            <a:rPr kumimoji="1" lang="ja-JP" altLang="en-US" sz="1400" dirty="0" err="1">
                              <a:solidFill>
                                <a:schemeClr val="tx1"/>
                              </a:solidFill>
                            </a:rPr>
                            <a:t>、</a:t>
                          </a:r>
                          <a:r>
                            <a:rPr kumimoji="1" lang="en-US" altLang="ja-JP" sz="1400" dirty="0">
                              <a:solidFill>
                                <a:schemeClr val="tx1"/>
                              </a:solidFill>
                            </a:rPr>
                            <a:t>34Q</a:t>
                          </a:r>
                          <a:r>
                            <a:rPr kumimoji="1" lang="ja-JP" altLang="en-US" sz="1400" dirty="0" err="1">
                              <a:solidFill>
                                <a:schemeClr val="tx1"/>
                              </a:solidFill>
                            </a:rPr>
                            <a:t>、</a:t>
                          </a:r>
                          <a:r>
                            <a:rPr kumimoji="1" lang="en-US" altLang="ja-JP" sz="1400" dirty="0">
                              <a:solidFill>
                                <a:schemeClr val="tx1"/>
                              </a:solidFill>
                            </a:rPr>
                            <a:t>36L</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70105375"/>
                      </a:ext>
                    </a:extLst>
                  </a:tr>
                  <a:tr h="230426">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説明変数</a:t>
                          </a:r>
                          <a:r>
                            <a:rPr kumimoji="1" lang="en-US" altLang="ja-JP" sz="1400" dirty="0"/>
                            <a:t>Ⅱ</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rgbClr val="FF0000"/>
                              </a:solidFill>
                            </a:rPr>
                            <a:t>5A</a:t>
                          </a:r>
                          <a:r>
                            <a:rPr kumimoji="1" lang="ja-JP" altLang="en-US" sz="1400" dirty="0" err="1"/>
                            <a:t>、</a:t>
                          </a:r>
                          <a:r>
                            <a:rPr kumimoji="1" lang="en-US" altLang="ja-JP" sz="1400" dirty="0"/>
                            <a:t>7W</a:t>
                          </a:r>
                          <a:r>
                            <a:rPr kumimoji="1" lang="ja-JP" altLang="en-US" sz="1400" dirty="0" err="1"/>
                            <a:t>、</a:t>
                          </a:r>
                          <a:r>
                            <a:rPr kumimoji="1" lang="en-US" altLang="ja-JP" sz="1400" dirty="0"/>
                            <a:t>29A</a:t>
                          </a:r>
                          <a:r>
                            <a:rPr kumimoji="1" lang="ja-JP" altLang="en-US" sz="1400" dirty="0" err="1"/>
                            <a:t>、</a:t>
                          </a:r>
                          <a:r>
                            <a:rPr kumimoji="1" lang="en-US" altLang="ja-JP" sz="1400" dirty="0">
                              <a:solidFill>
                                <a:srgbClr val="FF0000"/>
                              </a:solidFill>
                            </a:rPr>
                            <a:t>30W</a:t>
                          </a:r>
                          <a:r>
                            <a:rPr kumimoji="1" lang="ja-JP" altLang="en-US" sz="1400" dirty="0" err="1"/>
                            <a:t>、</a:t>
                          </a:r>
                          <a:r>
                            <a:rPr kumimoji="1" lang="en-US" altLang="ja-JP" sz="1400" dirty="0">
                              <a:solidFill>
                                <a:srgbClr val="FF0000"/>
                              </a:solidFill>
                            </a:rPr>
                            <a:t>31A</a:t>
                          </a:r>
                          <a:r>
                            <a:rPr kumimoji="1" lang="ja-JP" altLang="en-US" sz="1400" dirty="0" err="1"/>
                            <a:t>、</a:t>
                          </a:r>
                          <a:r>
                            <a:rPr kumimoji="1" lang="en-US" altLang="ja-JP" sz="1400" dirty="0"/>
                            <a:t>32A</a:t>
                          </a:r>
                          <a:r>
                            <a:rPr kumimoji="1" lang="ja-JP" altLang="en-US" sz="1400" dirty="0" err="1"/>
                            <a:t>、</a:t>
                          </a:r>
                          <a:r>
                            <a:rPr kumimoji="1" lang="en-US" altLang="ja-JP" sz="1400" dirty="0"/>
                            <a:t>34A</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20000"/>
                            <a:lumOff val="80000"/>
                          </a:schemeClr>
                        </a:solidFill>
                      </a:tcPr>
                    </a:tc>
                    <a:extLst>
                      <a:ext uri="{0D108BD9-81ED-4DB2-BD59-A6C34878D82A}">
                        <a16:rowId xmlns:a16="http://schemas.microsoft.com/office/drawing/2014/main" val="1025406265"/>
                      </a:ext>
                    </a:extLst>
                  </a:tr>
                  <a:tr h="23042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rgbClr val="FF0000"/>
                              </a:solidFill>
                            </a:rPr>
                            <a:t>5W</a:t>
                          </a:r>
                          <a:r>
                            <a:rPr kumimoji="1" lang="ja-JP" altLang="en-US" sz="1400" dirty="0" err="1">
                              <a:solidFill>
                                <a:srgbClr val="FF0000"/>
                              </a:solidFill>
                            </a:rPr>
                            <a:t>、</a:t>
                          </a:r>
                          <a:r>
                            <a:rPr kumimoji="1" lang="en-US" altLang="ja-JP" sz="1400" dirty="0">
                              <a:solidFill>
                                <a:srgbClr val="FF0000"/>
                              </a:solidFill>
                            </a:rPr>
                            <a:t>6A</a:t>
                          </a:r>
                          <a:r>
                            <a:rPr kumimoji="1" lang="ja-JP" altLang="en-US" sz="1400" dirty="0" err="1">
                              <a:solidFill>
                                <a:srgbClr val="FF0000"/>
                              </a:solidFill>
                            </a:rPr>
                            <a:t>、</a:t>
                          </a:r>
                          <a:r>
                            <a:rPr kumimoji="1" lang="en-US" altLang="ja-JP" sz="1400" dirty="0">
                              <a:solidFill>
                                <a:srgbClr val="FF0000"/>
                              </a:solidFill>
                            </a:rPr>
                            <a:t>31W</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2">
                            <a:lumMod val="20000"/>
                            <a:lumOff val="80000"/>
                          </a:schemeClr>
                        </a:solidFill>
                      </a:tcPr>
                    </a:tc>
                    <a:extLst>
                      <a:ext uri="{0D108BD9-81ED-4DB2-BD59-A6C34878D82A}">
                        <a16:rowId xmlns:a16="http://schemas.microsoft.com/office/drawing/2014/main" val="1714435520"/>
                      </a:ext>
                    </a:extLst>
                  </a:tr>
                </a:tbl>
              </a:graphicData>
            </a:graphic>
          </p:graphicFrame>
        </mc:Choice>
        <mc:Fallback>
          <p:graphicFrame>
            <p:nvGraphicFramePr>
              <p:cNvPr id="36" name="表 35">
                <a:extLst>
                  <a:ext uri="{FF2B5EF4-FFF2-40B4-BE49-F238E27FC236}">
                    <a16:creationId xmlns:a16="http://schemas.microsoft.com/office/drawing/2014/main" id="{EA7EEA81-C903-4777-8893-2A483B55F3FE}"/>
                  </a:ext>
                </a:extLst>
              </p:cNvPr>
              <p:cNvGraphicFramePr>
                <a:graphicFrameLocks noGrp="1"/>
              </p:cNvGraphicFramePr>
              <p:nvPr>
                <p:extLst>
                  <p:ext uri="{D42A27DB-BD31-4B8C-83A1-F6EECF244321}">
                    <p14:modId xmlns:p14="http://schemas.microsoft.com/office/powerpoint/2010/main" val="2498412414"/>
                  </p:ext>
                </p:extLst>
              </p:nvPr>
            </p:nvGraphicFramePr>
            <p:xfrm>
              <a:off x="3266949" y="4317292"/>
              <a:ext cx="8612872" cy="1524000"/>
            </p:xfrm>
            <a:graphic>
              <a:graphicData uri="http://schemas.openxmlformats.org/drawingml/2006/table">
                <a:tbl>
                  <a:tblPr firstRow="1" bandRow="1">
                    <a:tableStyleId>{5C22544A-7EE6-4342-B048-85BDC9FD1C3A}</a:tableStyleId>
                  </a:tblPr>
                  <a:tblGrid>
                    <a:gridCol w="1644264">
                      <a:extLst>
                        <a:ext uri="{9D8B030D-6E8A-4147-A177-3AD203B41FA5}">
                          <a16:colId xmlns:a16="http://schemas.microsoft.com/office/drawing/2014/main" val="889002752"/>
                        </a:ext>
                      </a:extLst>
                    </a:gridCol>
                    <a:gridCol w="914400">
                      <a:extLst>
                        <a:ext uri="{9D8B030D-6E8A-4147-A177-3AD203B41FA5}">
                          <a16:colId xmlns:a16="http://schemas.microsoft.com/office/drawing/2014/main" val="411324465"/>
                        </a:ext>
                      </a:extLst>
                    </a:gridCol>
                    <a:gridCol w="3392129">
                      <a:extLst>
                        <a:ext uri="{9D8B030D-6E8A-4147-A177-3AD203B41FA5}">
                          <a16:colId xmlns:a16="http://schemas.microsoft.com/office/drawing/2014/main" val="798167774"/>
                        </a:ext>
                      </a:extLst>
                    </a:gridCol>
                    <a:gridCol w="2662079">
                      <a:extLst>
                        <a:ext uri="{9D8B030D-6E8A-4147-A177-3AD203B41FA5}">
                          <a16:colId xmlns:a16="http://schemas.microsoft.com/office/drawing/2014/main" val="3659087152"/>
                        </a:ext>
                      </a:extLst>
                    </a:gridCol>
                  </a:tblGrid>
                  <a:tr h="304800">
                    <a:tc>
                      <a:txBody>
                        <a:bodyPr/>
                        <a:lstStyle/>
                        <a:p>
                          <a:pPr algn="ctr"/>
                          <a:r>
                            <a:rPr kumimoji="1" lang="ja-JP" altLang="en-US" sz="1400" dirty="0"/>
                            <a:t>説明変数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係数符号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WT</a:t>
                          </a:r>
                          <a:r>
                            <a:rPr kumimoji="1" lang="ja-JP" altLang="en-US" sz="1400" dirty="0"/>
                            <a:t>からの改変あり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WT</a:t>
                          </a:r>
                          <a:r>
                            <a:rPr kumimoji="1" lang="ja-JP" altLang="en-US" sz="1400" dirty="0"/>
                            <a:t>からの改変なし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0475094"/>
                      </a:ext>
                    </a:extLst>
                  </a:tr>
                  <a:tr h="30480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説明変数</a:t>
                          </a:r>
                          <a:r>
                            <a:rPr kumimoji="1" lang="en-US" altLang="ja-JP" sz="1400" dirty="0"/>
                            <a:t>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80667" t="-104000" r="-664000" b="-324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rgbClr val="FF0000"/>
                              </a:solidFill>
                            </a:rPr>
                            <a:t>5A</a:t>
                          </a:r>
                          <a:r>
                            <a:rPr kumimoji="1" lang="ja-JP" altLang="en-US" sz="1400" dirty="0" err="1"/>
                            <a:t>、</a:t>
                          </a:r>
                          <a:r>
                            <a:rPr kumimoji="1" lang="en-US" altLang="ja-JP" sz="1400" dirty="0"/>
                            <a:t>5V</a:t>
                          </a:r>
                          <a:r>
                            <a:rPr kumimoji="1" lang="ja-JP" altLang="en-US" sz="1400" dirty="0" err="1"/>
                            <a:t>、</a:t>
                          </a:r>
                          <a:r>
                            <a:rPr kumimoji="1" lang="en-US" altLang="ja-JP" sz="1400" dirty="0">
                              <a:solidFill>
                                <a:srgbClr val="FF0000"/>
                              </a:solidFill>
                            </a:rPr>
                            <a:t>30W</a:t>
                          </a:r>
                          <a:r>
                            <a:rPr kumimoji="1" lang="ja-JP" altLang="en-US" sz="1400" dirty="0" err="1"/>
                            <a:t>、</a:t>
                          </a:r>
                          <a:r>
                            <a:rPr kumimoji="1" lang="en-US" altLang="ja-JP" sz="1400" dirty="0">
                              <a:solidFill>
                                <a:srgbClr val="FF0000"/>
                              </a:solidFill>
                            </a:rPr>
                            <a:t>31A</a:t>
                          </a:r>
                          <a:r>
                            <a:rPr kumimoji="1" lang="ja-JP" altLang="en-US" sz="1400" dirty="0" err="1"/>
                            <a:t>、</a:t>
                          </a:r>
                          <a:r>
                            <a:rPr kumimoji="1" lang="en-US" altLang="ja-JP" sz="1400" dirty="0"/>
                            <a:t>33A</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22G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5255351"/>
                      </a:ext>
                    </a:extLst>
                  </a:tr>
                  <a:tr h="304800">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rgbClr val="FF0000"/>
                              </a:solidFill>
                            </a:rPr>
                            <a:t>5W</a:t>
                          </a:r>
                          <a:r>
                            <a:rPr kumimoji="1" lang="ja-JP" altLang="en-US" sz="1400" dirty="0" err="1">
                              <a:solidFill>
                                <a:srgbClr val="FF0000"/>
                              </a:solidFill>
                            </a:rPr>
                            <a:t>、</a:t>
                          </a:r>
                          <a:r>
                            <a:rPr kumimoji="1" lang="en-US" altLang="ja-JP" sz="1400" dirty="0">
                              <a:solidFill>
                                <a:srgbClr val="FF0000"/>
                              </a:solidFill>
                            </a:rPr>
                            <a:t>6A</a:t>
                          </a:r>
                          <a:r>
                            <a:rPr kumimoji="1" lang="ja-JP" altLang="en-US" sz="1400" dirty="0" err="1">
                              <a:solidFill>
                                <a:srgbClr val="FF0000"/>
                              </a:solidFill>
                            </a:rPr>
                            <a:t>、</a:t>
                          </a:r>
                          <a:r>
                            <a:rPr kumimoji="1" lang="en-US" altLang="ja-JP" sz="1400" dirty="0">
                              <a:solidFill>
                                <a:srgbClr val="FF0000"/>
                              </a:solidFill>
                            </a:rPr>
                            <a:t>31W</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7Q</a:t>
                          </a:r>
                          <a:r>
                            <a:rPr kumimoji="1" lang="ja-JP" altLang="en-US" sz="1400" dirty="0" err="1">
                              <a:solidFill>
                                <a:schemeClr val="tx1"/>
                              </a:solidFill>
                            </a:rPr>
                            <a:t>、</a:t>
                          </a:r>
                          <a:r>
                            <a:rPr kumimoji="1" lang="en-US" altLang="ja-JP" sz="1400" dirty="0">
                              <a:solidFill>
                                <a:schemeClr val="tx1"/>
                              </a:solidFill>
                            </a:rPr>
                            <a:t>10G</a:t>
                          </a:r>
                          <a:r>
                            <a:rPr kumimoji="1" lang="ja-JP" altLang="en-US" sz="1400" dirty="0" err="1">
                              <a:solidFill>
                                <a:schemeClr val="tx1"/>
                              </a:solidFill>
                            </a:rPr>
                            <a:t>、</a:t>
                          </a:r>
                          <a:r>
                            <a:rPr kumimoji="1" lang="en-US" altLang="ja-JP" sz="1400" dirty="0">
                              <a:solidFill>
                                <a:schemeClr val="tx1"/>
                              </a:solidFill>
                            </a:rPr>
                            <a:t>34Q</a:t>
                          </a:r>
                          <a:r>
                            <a:rPr kumimoji="1" lang="ja-JP" altLang="en-US" sz="1400" dirty="0" err="1">
                              <a:solidFill>
                                <a:schemeClr val="tx1"/>
                              </a:solidFill>
                            </a:rPr>
                            <a:t>、</a:t>
                          </a:r>
                          <a:r>
                            <a:rPr kumimoji="1" lang="en-US" altLang="ja-JP" sz="1400" dirty="0">
                              <a:solidFill>
                                <a:schemeClr val="tx1"/>
                              </a:solidFill>
                            </a:rPr>
                            <a:t>36L</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70105375"/>
                      </a:ext>
                    </a:extLst>
                  </a:tr>
                  <a:tr h="30480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説明変数</a:t>
                          </a:r>
                          <a:r>
                            <a:rPr kumimoji="1" lang="en-US" altLang="ja-JP" sz="1400" dirty="0"/>
                            <a:t>Ⅱ</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80667" t="-306000" r="-664000" b="-122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rgbClr val="FF0000"/>
                              </a:solidFill>
                            </a:rPr>
                            <a:t>5A</a:t>
                          </a:r>
                          <a:r>
                            <a:rPr kumimoji="1" lang="ja-JP" altLang="en-US" sz="1400" dirty="0" err="1"/>
                            <a:t>、</a:t>
                          </a:r>
                          <a:r>
                            <a:rPr kumimoji="1" lang="en-US" altLang="ja-JP" sz="1400" dirty="0"/>
                            <a:t>7W</a:t>
                          </a:r>
                          <a:r>
                            <a:rPr kumimoji="1" lang="ja-JP" altLang="en-US" sz="1400" dirty="0" err="1"/>
                            <a:t>、</a:t>
                          </a:r>
                          <a:r>
                            <a:rPr kumimoji="1" lang="en-US" altLang="ja-JP" sz="1400" dirty="0"/>
                            <a:t>29A</a:t>
                          </a:r>
                          <a:r>
                            <a:rPr kumimoji="1" lang="ja-JP" altLang="en-US" sz="1400" dirty="0" err="1"/>
                            <a:t>、</a:t>
                          </a:r>
                          <a:r>
                            <a:rPr kumimoji="1" lang="en-US" altLang="ja-JP" sz="1400" dirty="0">
                              <a:solidFill>
                                <a:srgbClr val="FF0000"/>
                              </a:solidFill>
                            </a:rPr>
                            <a:t>30W</a:t>
                          </a:r>
                          <a:r>
                            <a:rPr kumimoji="1" lang="ja-JP" altLang="en-US" sz="1400" dirty="0" err="1"/>
                            <a:t>、</a:t>
                          </a:r>
                          <a:r>
                            <a:rPr kumimoji="1" lang="en-US" altLang="ja-JP" sz="1400" dirty="0">
                              <a:solidFill>
                                <a:srgbClr val="FF0000"/>
                              </a:solidFill>
                            </a:rPr>
                            <a:t>31A</a:t>
                          </a:r>
                          <a:r>
                            <a:rPr kumimoji="1" lang="ja-JP" altLang="en-US" sz="1400" dirty="0" err="1"/>
                            <a:t>、</a:t>
                          </a:r>
                          <a:r>
                            <a:rPr kumimoji="1" lang="en-US" altLang="ja-JP" sz="1400" dirty="0"/>
                            <a:t>32A</a:t>
                          </a:r>
                          <a:r>
                            <a:rPr kumimoji="1" lang="ja-JP" altLang="en-US" sz="1400" dirty="0" err="1"/>
                            <a:t>、</a:t>
                          </a:r>
                          <a:r>
                            <a:rPr kumimoji="1" lang="en-US" altLang="ja-JP" sz="1400" dirty="0"/>
                            <a:t>34A</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20000"/>
                            <a:lumOff val="80000"/>
                          </a:schemeClr>
                        </a:solidFill>
                      </a:tcPr>
                    </a:tc>
                    <a:extLst>
                      <a:ext uri="{0D108BD9-81ED-4DB2-BD59-A6C34878D82A}">
                        <a16:rowId xmlns:a16="http://schemas.microsoft.com/office/drawing/2014/main" val="1025406265"/>
                      </a:ext>
                    </a:extLst>
                  </a:tr>
                  <a:tr h="3048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rgbClr val="FF0000"/>
                              </a:solidFill>
                            </a:rPr>
                            <a:t>5W</a:t>
                          </a:r>
                          <a:r>
                            <a:rPr kumimoji="1" lang="ja-JP" altLang="en-US" sz="1400" dirty="0" err="1">
                              <a:solidFill>
                                <a:srgbClr val="FF0000"/>
                              </a:solidFill>
                            </a:rPr>
                            <a:t>、</a:t>
                          </a:r>
                          <a:r>
                            <a:rPr kumimoji="1" lang="en-US" altLang="ja-JP" sz="1400" dirty="0">
                              <a:solidFill>
                                <a:srgbClr val="FF0000"/>
                              </a:solidFill>
                            </a:rPr>
                            <a:t>6A</a:t>
                          </a:r>
                          <a:r>
                            <a:rPr kumimoji="1" lang="ja-JP" altLang="en-US" sz="1400" dirty="0" err="1">
                              <a:solidFill>
                                <a:srgbClr val="FF0000"/>
                              </a:solidFill>
                            </a:rPr>
                            <a:t>、</a:t>
                          </a:r>
                          <a:r>
                            <a:rPr kumimoji="1" lang="en-US" altLang="ja-JP" sz="1400" dirty="0">
                              <a:solidFill>
                                <a:srgbClr val="FF0000"/>
                              </a:solidFill>
                            </a:rPr>
                            <a:t>31W</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2">
                            <a:lumMod val="20000"/>
                            <a:lumOff val="80000"/>
                          </a:schemeClr>
                        </a:solidFill>
                      </a:tcPr>
                    </a:tc>
                    <a:extLst>
                      <a:ext uri="{0D108BD9-81ED-4DB2-BD59-A6C34878D82A}">
                        <a16:rowId xmlns:a16="http://schemas.microsoft.com/office/drawing/2014/main" val="1714435520"/>
                      </a:ext>
                    </a:extLst>
                  </a:tr>
                </a:tbl>
              </a:graphicData>
            </a:graphic>
          </p:graphicFrame>
        </mc:Fallback>
      </mc:AlternateContent>
      <p:graphicFrame>
        <p:nvGraphicFramePr>
          <p:cNvPr id="37" name="表 36">
            <a:extLst>
              <a:ext uri="{FF2B5EF4-FFF2-40B4-BE49-F238E27FC236}">
                <a16:creationId xmlns:a16="http://schemas.microsoft.com/office/drawing/2014/main" id="{0CF8B042-D699-494D-BB0A-D85188D0ADCD}"/>
              </a:ext>
            </a:extLst>
          </p:cNvPr>
          <p:cNvGraphicFramePr>
            <a:graphicFrameLocks noGrp="1"/>
          </p:cNvGraphicFramePr>
          <p:nvPr>
            <p:extLst>
              <p:ext uri="{D42A27DB-BD31-4B8C-83A1-F6EECF244321}">
                <p14:modId xmlns:p14="http://schemas.microsoft.com/office/powerpoint/2010/main" val="3361313535"/>
              </p:ext>
            </p:extLst>
          </p:nvPr>
        </p:nvGraphicFramePr>
        <p:xfrm>
          <a:off x="3266950" y="2678943"/>
          <a:ext cx="8612871" cy="1219200"/>
        </p:xfrm>
        <a:graphic>
          <a:graphicData uri="http://schemas.openxmlformats.org/drawingml/2006/table">
            <a:tbl>
              <a:tblPr firstRow="1" bandRow="1">
                <a:tableStyleId>{5C22544A-7EE6-4342-B048-85BDC9FD1C3A}</a:tableStyleId>
              </a:tblPr>
              <a:tblGrid>
                <a:gridCol w="1615083">
                  <a:extLst>
                    <a:ext uri="{9D8B030D-6E8A-4147-A177-3AD203B41FA5}">
                      <a16:colId xmlns:a16="http://schemas.microsoft.com/office/drawing/2014/main" val="411324465"/>
                    </a:ext>
                  </a:extLst>
                </a:gridCol>
                <a:gridCol w="1166298">
                  <a:extLst>
                    <a:ext uri="{9D8B030D-6E8A-4147-A177-3AD203B41FA5}">
                      <a16:colId xmlns:a16="http://schemas.microsoft.com/office/drawing/2014/main" val="2880482185"/>
                    </a:ext>
                  </a:extLst>
                </a:gridCol>
                <a:gridCol w="1166298">
                  <a:extLst>
                    <a:ext uri="{9D8B030D-6E8A-4147-A177-3AD203B41FA5}">
                      <a16:colId xmlns:a16="http://schemas.microsoft.com/office/drawing/2014/main" val="3659087152"/>
                    </a:ext>
                  </a:extLst>
                </a:gridCol>
                <a:gridCol w="1166298">
                  <a:extLst>
                    <a:ext uri="{9D8B030D-6E8A-4147-A177-3AD203B41FA5}">
                      <a16:colId xmlns:a16="http://schemas.microsoft.com/office/drawing/2014/main" val="982966272"/>
                    </a:ext>
                  </a:extLst>
                </a:gridCol>
                <a:gridCol w="1166298">
                  <a:extLst>
                    <a:ext uri="{9D8B030D-6E8A-4147-A177-3AD203B41FA5}">
                      <a16:colId xmlns:a16="http://schemas.microsoft.com/office/drawing/2014/main" val="4055678046"/>
                    </a:ext>
                  </a:extLst>
                </a:gridCol>
                <a:gridCol w="1166298">
                  <a:extLst>
                    <a:ext uri="{9D8B030D-6E8A-4147-A177-3AD203B41FA5}">
                      <a16:colId xmlns:a16="http://schemas.microsoft.com/office/drawing/2014/main" val="3715759864"/>
                    </a:ext>
                  </a:extLst>
                </a:gridCol>
                <a:gridCol w="1166298">
                  <a:extLst>
                    <a:ext uri="{9D8B030D-6E8A-4147-A177-3AD203B41FA5}">
                      <a16:colId xmlns:a16="http://schemas.microsoft.com/office/drawing/2014/main" val="3316476359"/>
                    </a:ext>
                  </a:extLst>
                </a:gridCol>
              </a:tblGrid>
              <a:tr h="144016">
                <a:tc rowSpan="2">
                  <a:txBody>
                    <a:bodyPr/>
                    <a:lstStyle/>
                    <a:p>
                      <a:pPr algn="ctr"/>
                      <a:r>
                        <a:rPr kumimoji="1" lang="ja-JP" altLang="en-US" sz="1400" dirty="0"/>
                        <a:t>説明変数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sz="1400" dirty="0"/>
                        <a:t>元の変数群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sz="1400" dirty="0"/>
                        <a:t>特徴抽出後の変数群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491300"/>
                  </a:ext>
                </a:extLst>
              </a:tr>
              <a:tr h="144016">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推定精度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予測精度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推定精度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予測精度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0475094"/>
                  </a:ext>
                </a:extLst>
              </a:tr>
              <a:tr h="144016">
                <a:tc>
                  <a:txBody>
                    <a:bodyPr/>
                    <a:lstStyle/>
                    <a:p>
                      <a:pPr algn="ctr"/>
                      <a:r>
                        <a:rPr kumimoji="1" lang="ja-JP" altLang="en-US" sz="1400" dirty="0"/>
                        <a:t>説明変数</a:t>
                      </a:r>
                      <a:r>
                        <a:rPr kumimoji="1" lang="en-US" altLang="ja-JP" sz="1400" dirty="0"/>
                        <a:t>Ⅰ</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317</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rgbClr val="FF0000"/>
                          </a:solidFill>
                        </a:rPr>
                        <a:t>98.1%</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rgbClr val="FF0000"/>
                          </a:solidFill>
                        </a:rPr>
                        <a:t>80.0%</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57</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rgbClr val="FF0000"/>
                          </a:solidFill>
                        </a:rPr>
                        <a:t>91.7%</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rgbClr val="FF0000"/>
                          </a:solidFill>
                        </a:rPr>
                        <a:t>84.6%</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663489"/>
                  </a:ext>
                </a:extLst>
              </a:tr>
              <a:tr h="144016">
                <a:tc>
                  <a:txBody>
                    <a:bodyPr/>
                    <a:lstStyle/>
                    <a:p>
                      <a:pPr algn="ctr"/>
                      <a:r>
                        <a:rPr kumimoji="1" lang="ja-JP" altLang="en-US" sz="1400" dirty="0"/>
                        <a:t>説明変数</a:t>
                      </a:r>
                      <a:r>
                        <a:rPr kumimoji="1" lang="en-US" altLang="ja-JP" sz="1400" dirty="0"/>
                        <a:t>Ⅱ</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280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97.0%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69.8%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60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74.1%</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843679"/>
                  </a:ext>
                </a:extLst>
              </a:tr>
            </a:tbl>
          </a:graphicData>
        </a:graphic>
      </p:graphicFrame>
      <p:sp>
        <p:nvSpPr>
          <p:cNvPr id="42" name="テキスト ボックス 41">
            <a:extLst>
              <a:ext uri="{FF2B5EF4-FFF2-40B4-BE49-F238E27FC236}">
                <a16:creationId xmlns:a16="http://schemas.microsoft.com/office/drawing/2014/main" id="{5D6ABDFA-B0DA-4D53-8773-1CF3F0FF40DE}"/>
              </a:ext>
            </a:extLst>
          </p:cNvPr>
          <p:cNvSpPr txBox="1"/>
          <p:nvPr/>
        </p:nvSpPr>
        <p:spPr>
          <a:xfrm>
            <a:off x="3178462" y="2338925"/>
            <a:ext cx="1154139" cy="338554"/>
          </a:xfrm>
          <a:prstGeom prst="rect">
            <a:avLst/>
          </a:prstGeom>
          <a:noFill/>
        </p:spPr>
        <p:txBody>
          <a:bodyPr wrap="square" rtlCol="0">
            <a:spAutoFit/>
          </a:bodyPr>
          <a:lstStyle/>
          <a:p>
            <a:pPr algn="ctr"/>
            <a:r>
              <a:rPr lang="ja-JP" altLang="en-US" sz="1600" dirty="0"/>
              <a:t>分類精度</a:t>
            </a:r>
            <a:endParaRPr lang="en-US" altLang="ja-JP" sz="1600" dirty="0"/>
          </a:p>
        </p:txBody>
      </p:sp>
      <p:sp>
        <p:nvSpPr>
          <p:cNvPr id="43" name="テキスト ボックス 42">
            <a:extLst>
              <a:ext uri="{FF2B5EF4-FFF2-40B4-BE49-F238E27FC236}">
                <a16:creationId xmlns:a16="http://schemas.microsoft.com/office/drawing/2014/main" id="{F77C64C7-5F53-4D6A-BEE7-1291504F7076}"/>
              </a:ext>
            </a:extLst>
          </p:cNvPr>
          <p:cNvSpPr txBox="1"/>
          <p:nvPr/>
        </p:nvSpPr>
        <p:spPr>
          <a:xfrm>
            <a:off x="3240505" y="3966333"/>
            <a:ext cx="2715130" cy="338554"/>
          </a:xfrm>
          <a:prstGeom prst="rect">
            <a:avLst/>
          </a:prstGeom>
          <a:noFill/>
        </p:spPr>
        <p:txBody>
          <a:bodyPr wrap="square" rtlCol="0">
            <a:spAutoFit/>
          </a:bodyPr>
          <a:lstStyle/>
          <a:p>
            <a:pPr algn="ctr"/>
            <a:r>
              <a:rPr lang="ja-JP" altLang="en-US" sz="1600" dirty="0"/>
              <a:t>貢献度が高い配列位置と残基</a:t>
            </a:r>
            <a:endParaRPr lang="en-US" altLang="ja-JP" sz="1600" dirty="0"/>
          </a:p>
        </p:txBody>
      </p:sp>
      <p:sp>
        <p:nvSpPr>
          <p:cNvPr id="44" name="テキスト ボックス 43">
            <a:extLst>
              <a:ext uri="{FF2B5EF4-FFF2-40B4-BE49-F238E27FC236}">
                <a16:creationId xmlns:a16="http://schemas.microsoft.com/office/drawing/2014/main" id="{338FE109-F3A4-4CC2-8BF0-FD8947639449}"/>
              </a:ext>
            </a:extLst>
          </p:cNvPr>
          <p:cNvSpPr txBox="1"/>
          <p:nvPr/>
        </p:nvSpPr>
        <p:spPr>
          <a:xfrm>
            <a:off x="900159" y="2786519"/>
            <a:ext cx="1402118" cy="338554"/>
          </a:xfrm>
          <a:prstGeom prst="rect">
            <a:avLst/>
          </a:prstGeom>
          <a:noFill/>
        </p:spPr>
        <p:txBody>
          <a:bodyPr wrap="square" rtlCol="0">
            <a:spAutoFit/>
          </a:bodyPr>
          <a:lstStyle/>
          <a:p>
            <a:pPr algn="ctr"/>
            <a:r>
              <a:rPr lang="ja-JP" altLang="en-US" sz="1600" dirty="0"/>
              <a:t>アミノ酸配列</a:t>
            </a:r>
            <a:endParaRPr lang="en-US" altLang="ja-JP" sz="1600" dirty="0"/>
          </a:p>
        </p:txBody>
      </p:sp>
      <p:sp>
        <p:nvSpPr>
          <p:cNvPr id="51" name="テキスト ボックス 50">
            <a:extLst>
              <a:ext uri="{FF2B5EF4-FFF2-40B4-BE49-F238E27FC236}">
                <a16:creationId xmlns:a16="http://schemas.microsoft.com/office/drawing/2014/main" id="{61AAC007-EA61-45A2-B377-E581DBB616CB}"/>
              </a:ext>
            </a:extLst>
          </p:cNvPr>
          <p:cNvSpPr txBox="1"/>
          <p:nvPr/>
        </p:nvSpPr>
        <p:spPr>
          <a:xfrm>
            <a:off x="586754" y="3895351"/>
            <a:ext cx="2028925" cy="523220"/>
          </a:xfrm>
          <a:prstGeom prst="rect">
            <a:avLst/>
          </a:prstGeom>
          <a:noFill/>
        </p:spPr>
        <p:txBody>
          <a:bodyPr wrap="square" rtlCol="0">
            <a:spAutoFit/>
          </a:bodyPr>
          <a:lstStyle/>
          <a:p>
            <a:pPr algn="ctr"/>
            <a:r>
              <a:rPr lang="ja-JP" altLang="en-US" sz="1600" dirty="0"/>
              <a:t>結合能強／無</a:t>
            </a:r>
            <a:endParaRPr lang="en-US" altLang="ja-JP" sz="1600" dirty="0"/>
          </a:p>
          <a:p>
            <a:pPr algn="ctr"/>
            <a:r>
              <a:rPr lang="ja-JP" altLang="en-US" sz="1200" dirty="0"/>
              <a:t>（</a:t>
            </a:r>
            <a:r>
              <a:rPr lang="en-US" altLang="ja-JP" sz="1200" dirty="0"/>
              <a:t>2</a:t>
            </a:r>
            <a:r>
              <a:rPr lang="ja-JP" altLang="en-US" sz="1200" dirty="0"/>
              <a:t>クラス）</a:t>
            </a:r>
            <a:endParaRPr lang="en-US" altLang="ja-JP" sz="1200" dirty="0"/>
          </a:p>
        </p:txBody>
      </p:sp>
      <p:sp>
        <p:nvSpPr>
          <p:cNvPr id="5" name="正方形/長方形 4">
            <a:extLst>
              <a:ext uri="{FF2B5EF4-FFF2-40B4-BE49-F238E27FC236}">
                <a16:creationId xmlns:a16="http://schemas.microsoft.com/office/drawing/2014/main" id="{5DAFB89B-C416-49CD-9B59-9EC6E1CDE804}"/>
              </a:ext>
            </a:extLst>
          </p:cNvPr>
          <p:cNvSpPr/>
          <p:nvPr/>
        </p:nvSpPr>
        <p:spPr>
          <a:xfrm>
            <a:off x="900158" y="3365520"/>
            <a:ext cx="1402119" cy="2843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分類モデル</a:t>
            </a:r>
          </a:p>
        </p:txBody>
      </p:sp>
      <p:sp>
        <p:nvSpPr>
          <p:cNvPr id="57" name="テキスト ボックス 56">
            <a:extLst>
              <a:ext uri="{FF2B5EF4-FFF2-40B4-BE49-F238E27FC236}">
                <a16:creationId xmlns:a16="http://schemas.microsoft.com/office/drawing/2014/main" id="{9B1B4E05-D451-4D01-BDF3-522CDB2B8B62}"/>
              </a:ext>
            </a:extLst>
          </p:cNvPr>
          <p:cNvSpPr txBox="1"/>
          <p:nvPr/>
        </p:nvSpPr>
        <p:spPr>
          <a:xfrm>
            <a:off x="1325199" y="4374640"/>
            <a:ext cx="1499004" cy="276999"/>
          </a:xfrm>
          <a:prstGeom prst="rect">
            <a:avLst/>
          </a:prstGeom>
          <a:noFill/>
        </p:spPr>
        <p:txBody>
          <a:bodyPr wrap="square" rtlCol="0">
            <a:spAutoFit/>
          </a:bodyPr>
          <a:lstStyle/>
          <a:p>
            <a:pPr algn="ctr"/>
            <a:r>
              <a:rPr lang="ja-JP" altLang="en-US" sz="1200" dirty="0"/>
              <a:t>（簡易評価結果）</a:t>
            </a:r>
            <a:endParaRPr lang="en-US" altLang="ja-JP" sz="1200" dirty="0"/>
          </a:p>
        </p:txBody>
      </p:sp>
      <p:sp>
        <p:nvSpPr>
          <p:cNvPr id="7" name="二等辺三角形 6">
            <a:extLst>
              <a:ext uri="{FF2B5EF4-FFF2-40B4-BE49-F238E27FC236}">
                <a16:creationId xmlns:a16="http://schemas.microsoft.com/office/drawing/2014/main" id="{63C84391-3BB1-45F0-8D0C-364D2E9FCBE8}"/>
              </a:ext>
            </a:extLst>
          </p:cNvPr>
          <p:cNvSpPr/>
          <p:nvPr/>
        </p:nvSpPr>
        <p:spPr>
          <a:xfrm flipV="1">
            <a:off x="1288160" y="4849754"/>
            <a:ext cx="668209" cy="219586"/>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A4649906-E5EB-4CA6-9995-7BE96030ECA4}"/>
              </a:ext>
            </a:extLst>
          </p:cNvPr>
          <p:cNvSpPr txBox="1"/>
          <p:nvPr/>
        </p:nvSpPr>
        <p:spPr>
          <a:xfrm>
            <a:off x="166257" y="5245418"/>
            <a:ext cx="2905130" cy="338554"/>
          </a:xfrm>
          <a:prstGeom prst="rect">
            <a:avLst/>
          </a:prstGeom>
          <a:noFill/>
        </p:spPr>
        <p:txBody>
          <a:bodyPr wrap="square" rtlCol="0">
            <a:spAutoFit/>
          </a:bodyPr>
          <a:lstStyle/>
          <a:p>
            <a:pPr algn="ctr"/>
            <a:r>
              <a:rPr lang="ja-JP" altLang="en-US" sz="1600" dirty="0"/>
              <a:t>回帰係数の絶対値が大きい変数</a:t>
            </a:r>
            <a:endParaRPr lang="en-US" altLang="ja-JP" sz="1600" dirty="0"/>
          </a:p>
        </p:txBody>
      </p:sp>
      <p:sp>
        <p:nvSpPr>
          <p:cNvPr id="68" name="テキスト ボックス 67">
            <a:extLst>
              <a:ext uri="{FF2B5EF4-FFF2-40B4-BE49-F238E27FC236}">
                <a16:creationId xmlns:a16="http://schemas.microsoft.com/office/drawing/2014/main" id="{BA7C5AF5-4A76-4A25-99DB-B7CEE82C85A6}"/>
              </a:ext>
            </a:extLst>
          </p:cNvPr>
          <p:cNvSpPr txBox="1"/>
          <p:nvPr/>
        </p:nvSpPr>
        <p:spPr>
          <a:xfrm>
            <a:off x="1933992" y="4784355"/>
            <a:ext cx="840658" cy="338554"/>
          </a:xfrm>
          <a:prstGeom prst="rect">
            <a:avLst/>
          </a:prstGeom>
          <a:noFill/>
        </p:spPr>
        <p:txBody>
          <a:bodyPr wrap="square" rtlCol="0">
            <a:spAutoFit/>
          </a:bodyPr>
          <a:lstStyle/>
          <a:p>
            <a:pPr algn="ctr"/>
            <a:r>
              <a:rPr lang="ja-JP" altLang="en-US" sz="1600" dirty="0"/>
              <a:t>抽出</a:t>
            </a:r>
            <a:endParaRPr lang="en-US" altLang="ja-JP" sz="1600" dirty="0"/>
          </a:p>
        </p:txBody>
      </p:sp>
      <p:sp>
        <p:nvSpPr>
          <p:cNvPr id="69" name="テキスト ボックス 68">
            <a:extLst>
              <a:ext uri="{FF2B5EF4-FFF2-40B4-BE49-F238E27FC236}">
                <a16:creationId xmlns:a16="http://schemas.microsoft.com/office/drawing/2014/main" id="{D693D0A8-DD62-4882-9200-727CCA1AE12F}"/>
              </a:ext>
            </a:extLst>
          </p:cNvPr>
          <p:cNvSpPr txBox="1"/>
          <p:nvPr/>
        </p:nvSpPr>
        <p:spPr>
          <a:xfrm>
            <a:off x="4421091" y="2034300"/>
            <a:ext cx="5910156" cy="307777"/>
          </a:xfrm>
          <a:prstGeom prst="rect">
            <a:avLst/>
          </a:prstGeom>
          <a:noFill/>
        </p:spPr>
        <p:txBody>
          <a:bodyPr wrap="square" rtlCol="0">
            <a:spAutoFit/>
          </a:bodyPr>
          <a:lstStyle/>
          <a:p>
            <a:r>
              <a:rPr lang="en-US" altLang="ja-JP" sz="1400" dirty="0"/>
              <a:t>※</a:t>
            </a:r>
            <a:r>
              <a:rPr lang="ja-JP" altLang="en-US" sz="1400" dirty="0"/>
              <a:t>説明変数</a:t>
            </a:r>
            <a:r>
              <a:rPr lang="en-US" altLang="ja-JP" sz="1400" dirty="0"/>
              <a:t>Ⅰ</a:t>
            </a:r>
            <a:r>
              <a:rPr lang="ja-JP" altLang="en-US" sz="1400" dirty="0"/>
              <a:t>：配列の</a:t>
            </a:r>
            <a:r>
              <a:rPr lang="en-US" altLang="ja-JP" sz="1400" dirty="0"/>
              <a:t>one-hot encoding</a:t>
            </a:r>
            <a:r>
              <a:rPr lang="ja-JP" altLang="en-US" sz="1400" dirty="0"/>
              <a:t>　「</a:t>
            </a:r>
            <a:r>
              <a:rPr lang="en-US" altLang="ja-JP" sz="1400" dirty="0"/>
              <a:t>X</a:t>
            </a:r>
            <a:r>
              <a:rPr lang="ja-JP" altLang="en-US" sz="1400" dirty="0"/>
              <a:t>列目が残基</a:t>
            </a:r>
            <a:r>
              <a:rPr lang="en-US" altLang="ja-JP" sz="1400" dirty="0"/>
              <a:t>Y</a:t>
            </a:r>
            <a:r>
              <a:rPr lang="ja-JP" altLang="en-US" sz="1400" dirty="0"/>
              <a:t>である／でない」</a:t>
            </a:r>
            <a:endParaRPr lang="en-US" altLang="ja-JP" sz="1400" dirty="0"/>
          </a:p>
        </p:txBody>
      </p:sp>
      <p:sp>
        <p:nvSpPr>
          <p:cNvPr id="70" name="テキスト ボックス 69">
            <a:extLst>
              <a:ext uri="{FF2B5EF4-FFF2-40B4-BE49-F238E27FC236}">
                <a16:creationId xmlns:a16="http://schemas.microsoft.com/office/drawing/2014/main" id="{E079E0A9-13A9-461E-865D-B958B9C0E0BD}"/>
              </a:ext>
            </a:extLst>
          </p:cNvPr>
          <p:cNvSpPr txBox="1"/>
          <p:nvPr/>
        </p:nvSpPr>
        <p:spPr>
          <a:xfrm>
            <a:off x="4598070" y="2287736"/>
            <a:ext cx="7432683" cy="307777"/>
          </a:xfrm>
          <a:prstGeom prst="rect">
            <a:avLst/>
          </a:prstGeom>
          <a:noFill/>
        </p:spPr>
        <p:txBody>
          <a:bodyPr wrap="square" rtlCol="0">
            <a:spAutoFit/>
          </a:bodyPr>
          <a:lstStyle/>
          <a:p>
            <a:r>
              <a:rPr lang="ja-JP" altLang="en-US" sz="1400" dirty="0"/>
              <a:t>説明変数</a:t>
            </a:r>
            <a:r>
              <a:rPr lang="en-US" altLang="ja-JP" sz="1400" dirty="0"/>
              <a:t>Ⅱ</a:t>
            </a:r>
            <a:r>
              <a:rPr lang="ja-JP" altLang="en-US" sz="1400" dirty="0"/>
              <a:t>：</a:t>
            </a:r>
            <a:r>
              <a:rPr lang="en-US" altLang="ja-JP" sz="1400" dirty="0"/>
              <a:t>WT</a:t>
            </a:r>
            <a:r>
              <a:rPr lang="ja-JP" altLang="en-US" sz="1400" dirty="0"/>
              <a:t>配列から置換部位の</a:t>
            </a:r>
            <a:r>
              <a:rPr lang="en-US" altLang="ja-JP" sz="1400" dirty="0"/>
              <a:t>one-hot encoding</a:t>
            </a:r>
            <a:r>
              <a:rPr lang="ja-JP" altLang="en-US" sz="1400" dirty="0"/>
              <a:t>　「</a:t>
            </a:r>
            <a:r>
              <a:rPr lang="en-US" altLang="ja-JP" sz="1400" dirty="0"/>
              <a:t>X</a:t>
            </a:r>
            <a:r>
              <a:rPr lang="ja-JP" altLang="en-US" sz="1400" dirty="0"/>
              <a:t>列目を残基</a:t>
            </a:r>
            <a:r>
              <a:rPr lang="en-US" altLang="ja-JP" sz="1400" dirty="0"/>
              <a:t>Y</a:t>
            </a:r>
            <a:r>
              <a:rPr lang="ja-JP" altLang="en-US" sz="1400" dirty="0"/>
              <a:t>に置換した／していない」</a:t>
            </a:r>
            <a:endParaRPr lang="en-US" altLang="ja-JP" sz="1400" dirty="0"/>
          </a:p>
        </p:txBody>
      </p:sp>
      <p:sp>
        <p:nvSpPr>
          <p:cNvPr id="71" name="テキスト ボックス 70">
            <a:extLst>
              <a:ext uri="{FF2B5EF4-FFF2-40B4-BE49-F238E27FC236}">
                <a16:creationId xmlns:a16="http://schemas.microsoft.com/office/drawing/2014/main" id="{8195766C-F7B6-4D19-9CD9-D7C3AA54A6F4}"/>
              </a:ext>
            </a:extLst>
          </p:cNvPr>
          <p:cNvSpPr txBox="1"/>
          <p:nvPr/>
        </p:nvSpPr>
        <p:spPr>
          <a:xfrm>
            <a:off x="166257" y="2340389"/>
            <a:ext cx="1599786" cy="338554"/>
          </a:xfrm>
          <a:prstGeom prst="rect">
            <a:avLst/>
          </a:prstGeom>
          <a:noFill/>
        </p:spPr>
        <p:txBody>
          <a:bodyPr wrap="square" rtlCol="0">
            <a:spAutoFit/>
          </a:bodyPr>
          <a:lstStyle/>
          <a:p>
            <a:pPr algn="ctr"/>
            <a:r>
              <a:rPr lang="ja-JP" altLang="en-US" sz="1600" dirty="0"/>
              <a:t>特徴抽出方法</a:t>
            </a:r>
            <a:endParaRPr lang="en-US" altLang="ja-JP" sz="1600" dirty="0"/>
          </a:p>
        </p:txBody>
      </p:sp>
      <p:sp>
        <p:nvSpPr>
          <p:cNvPr id="72" name="テキスト ボックス 71">
            <a:extLst>
              <a:ext uri="{FF2B5EF4-FFF2-40B4-BE49-F238E27FC236}">
                <a16:creationId xmlns:a16="http://schemas.microsoft.com/office/drawing/2014/main" id="{B6962D91-337A-48AA-B92F-7B67C1D5DB91}"/>
              </a:ext>
            </a:extLst>
          </p:cNvPr>
          <p:cNvSpPr txBox="1"/>
          <p:nvPr/>
        </p:nvSpPr>
        <p:spPr>
          <a:xfrm>
            <a:off x="9365320" y="3930209"/>
            <a:ext cx="2665433" cy="276999"/>
          </a:xfrm>
          <a:prstGeom prst="rect">
            <a:avLst/>
          </a:prstGeom>
          <a:noFill/>
        </p:spPr>
        <p:txBody>
          <a:bodyPr wrap="square" rtlCol="0">
            <a:spAutoFit/>
          </a:bodyPr>
          <a:lstStyle/>
          <a:p>
            <a:pPr algn="ctr"/>
            <a:r>
              <a:rPr lang="ja-JP" altLang="en-US" sz="1200" dirty="0"/>
              <a:t>学習データ数</a:t>
            </a:r>
            <a:r>
              <a:rPr lang="en-US" altLang="ja-JP" sz="1200" dirty="0"/>
              <a:t>181</a:t>
            </a:r>
            <a:r>
              <a:rPr lang="ja-JP" altLang="en-US" sz="1200" dirty="0"/>
              <a:t>／予測データ数</a:t>
            </a:r>
            <a:r>
              <a:rPr lang="en-US" altLang="ja-JP" sz="1200" dirty="0"/>
              <a:t>60</a:t>
            </a:r>
          </a:p>
        </p:txBody>
      </p:sp>
    </p:spTree>
    <p:extLst>
      <p:ext uri="{BB962C8B-B14F-4D97-AF65-F5344CB8AC3E}">
        <p14:creationId xmlns:p14="http://schemas.microsoft.com/office/powerpoint/2010/main" val="133705809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1406</TotalTime>
  <Words>1481</Words>
  <Application>Microsoft Office PowerPoint</Application>
  <PresentationFormat>ワイド画面</PresentationFormat>
  <Paragraphs>231</Paragraphs>
  <Slides>12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Meiryo UI</vt:lpstr>
      <vt:lpstr>游ゴシック</vt:lpstr>
      <vt:lpstr>Arial</vt:lpstr>
      <vt:lpstr>Cambria Math</vt:lpstr>
      <vt:lpstr>Wingdings</vt:lpstr>
      <vt:lpstr>Yokogawa_Template_Standard</vt:lpstr>
      <vt:lpstr>2021年度まとめ</vt:lpstr>
      <vt:lpstr>サマリ</vt:lpstr>
      <vt:lpstr>FY21上期の実施項目</vt:lpstr>
      <vt:lpstr>FY21下期の実施項目</vt:lpstr>
      <vt:lpstr>獲得した技術・知見</vt:lpstr>
      <vt:lpstr>全体像における位置づけ</vt:lpstr>
      <vt:lpstr>全体像における位置づけ</vt:lpstr>
      <vt:lpstr>Affinityによるスクリーニング効果</vt:lpstr>
      <vt:lpstr>全体像における位置づけ</vt:lpstr>
      <vt:lpstr>変異種類によるスクリーニング効果</vt:lpstr>
      <vt:lpstr>課題と来期検討事項</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(Wataru.Kumagai@jp.yokogawa.com)</cp:lastModifiedBy>
  <cp:revision>161</cp:revision>
  <dcterms:created xsi:type="dcterms:W3CDTF">2022-01-26T00:23:42Z</dcterms:created>
  <dcterms:modified xsi:type="dcterms:W3CDTF">2022-03-24T08:24:04Z</dcterms:modified>
</cp:coreProperties>
</file>