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0"/>
  </p:notesMasterIdLst>
  <p:sldIdLst>
    <p:sldId id="269" r:id="rId2"/>
    <p:sldId id="292" r:id="rId3"/>
    <p:sldId id="342" r:id="rId4"/>
    <p:sldId id="320" r:id="rId5"/>
    <p:sldId id="341" r:id="rId6"/>
    <p:sldId id="321" r:id="rId7"/>
    <p:sldId id="316" r:id="rId8"/>
    <p:sldId id="318" r:id="rId9"/>
    <p:sldId id="319" r:id="rId10"/>
    <p:sldId id="317" r:id="rId11"/>
    <p:sldId id="334" r:id="rId12"/>
    <p:sldId id="322" r:id="rId13"/>
    <p:sldId id="323" r:id="rId14"/>
    <p:sldId id="332" r:id="rId15"/>
    <p:sldId id="324" r:id="rId16"/>
    <p:sldId id="325" r:id="rId17"/>
    <p:sldId id="343" r:id="rId18"/>
    <p:sldId id="326" r:id="rId19"/>
    <p:sldId id="344" r:id="rId20"/>
    <p:sldId id="345" r:id="rId21"/>
    <p:sldId id="328" r:id="rId22"/>
    <p:sldId id="329" r:id="rId23"/>
    <p:sldId id="338" r:id="rId24"/>
    <p:sldId id="335" r:id="rId25"/>
    <p:sldId id="346" r:id="rId26"/>
    <p:sldId id="331" r:id="rId27"/>
    <p:sldId id="347"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E6E6E6"/>
    <a:srgbClr val="95A0A4"/>
    <a:srgbClr val="8E9393"/>
    <a:srgbClr val="8E93AE"/>
    <a:srgbClr val="3A9A2D"/>
    <a:srgbClr val="5F3F85"/>
    <a:srgbClr val="CA4546"/>
    <a:srgbClr val="B60805"/>
    <a:srgbClr val="9372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82213" autoAdjust="0"/>
  </p:normalViewPr>
  <p:slideViewPr>
    <p:cSldViewPr snapToGrid="0">
      <p:cViewPr varScale="1">
        <p:scale>
          <a:sx n="104" d="100"/>
          <a:sy n="104" d="100"/>
        </p:scale>
        <p:origin x="120" y="451"/>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2022/3/24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03 25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image" Target="../media/image29.jpg"/><Relationship Id="rId1" Type="http://schemas.openxmlformats.org/officeDocument/2006/relationships/slideLayout" Target="../slideLayouts/slideLayout5.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8.jpg"/><Relationship Id="rId1" Type="http://schemas.openxmlformats.org/officeDocument/2006/relationships/slideLayout" Target="../slideLayouts/slideLayout5.xml"/><Relationship Id="rId6" Type="http://schemas.openxmlformats.org/officeDocument/2006/relationships/image" Target="../media/image410.png"/><Relationship Id="rId5" Type="http://schemas.openxmlformats.org/officeDocument/2006/relationships/image" Target="../media/image41.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30.jpg"/><Relationship Id="rId2" Type="http://schemas.openxmlformats.org/officeDocument/2006/relationships/image" Target="../media/image35.emf"/><Relationship Id="rId1" Type="http://schemas.openxmlformats.org/officeDocument/2006/relationships/slideLayout" Target="../slideLayouts/slideLayout5.xml"/><Relationship Id="rId6" Type="http://schemas.openxmlformats.org/officeDocument/2006/relationships/image" Target="../media/image29.jpg"/><Relationship Id="rId5" Type="http://schemas.openxmlformats.org/officeDocument/2006/relationships/image" Target="../media/image37.emf"/><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3.svg"/><Relationship Id="rId7" Type="http://schemas.openxmlformats.org/officeDocument/2006/relationships/image" Target="../media/image51.png"/><Relationship Id="rId2"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45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共同研究の</a:t>
            </a:r>
            <a:r>
              <a:rPr lang="en-US" altLang="ja-JP" dirty="0"/>
              <a:t>2021</a:t>
            </a:r>
            <a:r>
              <a:rPr lang="ja-JP" altLang="en-US" dirty="0"/>
              <a:t>年度成果報告と</a:t>
            </a:r>
            <a:br>
              <a:rPr lang="en-US" altLang="ja-JP" dirty="0"/>
            </a:br>
            <a:r>
              <a:rPr lang="ja-JP" altLang="en-US" dirty="0"/>
              <a:t>来年度のご相談について</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渉、鎌田 健一、福沢 充孝</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en-US" altLang="ja-JP" dirty="0"/>
              <a:t>O&amp;M</a:t>
            </a:r>
            <a:r>
              <a:rPr lang="ja-JP" altLang="en-US" dirty="0"/>
              <a:t>デザイン</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3</a:t>
            </a:r>
            <a:r>
              <a:rPr lang="ja-JP" altLang="en-US" dirty="0"/>
              <a:t>月</a:t>
            </a:r>
            <a:r>
              <a:rPr lang="en-US" altLang="ja-JP" dirty="0"/>
              <a:t>25</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東京都立大 安田先生向け</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3"/>
            <a:ext cx="11658763" cy="3139550"/>
          </a:xfrm>
        </p:spPr>
        <p:txBody>
          <a:bodyPr>
            <a:normAutofit/>
          </a:bodyPr>
          <a:lstStyle/>
          <a:p>
            <a:r>
              <a:rPr lang="ja-JP" altLang="en-US" sz="2800" dirty="0"/>
              <a:t>冗長な変数・制約を除去する工夫を、問題定式化のテクニックとして確立した。</a:t>
            </a:r>
            <a:endParaRPr lang="en-US" altLang="ja-JP" sz="2800" dirty="0"/>
          </a:p>
          <a:p>
            <a:pPr lvl="1"/>
            <a:r>
              <a:rPr lang="ja-JP" altLang="en-US" sz="2400" dirty="0"/>
              <a:t>従来</a:t>
            </a:r>
            <a:r>
              <a:rPr lang="ja-JP" altLang="en-US" dirty="0"/>
              <a:t>（</a:t>
            </a:r>
            <a:r>
              <a:rPr lang="en-US" altLang="ja-JP" dirty="0"/>
              <a:t>DDMO</a:t>
            </a:r>
            <a:r>
              <a:rPr lang="ja-JP" altLang="en-US" dirty="0"/>
              <a:t>）</a:t>
            </a:r>
            <a:r>
              <a:rPr lang="ja-JP" altLang="en-US" sz="2400" dirty="0"/>
              <a:t>の定式化方式では、実装の都合上、冗長な変数・制約を含んでいた</a:t>
            </a:r>
            <a:endParaRPr lang="en-US" altLang="ja-JP" sz="2400" dirty="0"/>
          </a:p>
          <a:p>
            <a:pPr lvl="1"/>
            <a:r>
              <a:rPr lang="ja-JP" altLang="en-US" sz="2400" dirty="0"/>
              <a:t>アルゴリズム以外の定式化部分で工夫した</a:t>
            </a:r>
            <a:endParaRPr lang="en-US" altLang="ja-JP" sz="2400" dirty="0"/>
          </a:p>
          <a:p>
            <a:r>
              <a:rPr lang="ja-JP" altLang="en-US" sz="2800" dirty="0"/>
              <a:t>実プラントに適用したところ、標準制約の中で個数が支配的な制約を中心に、大きく削減する効果を確認した。</a:t>
            </a:r>
            <a:endParaRPr lang="en-US" altLang="ja-JP" sz="2800" dirty="0"/>
          </a:p>
          <a:p>
            <a:pPr lvl="1"/>
            <a:r>
              <a:rPr lang="ja-JP" altLang="en-US" sz="2400" dirty="0"/>
              <a:t>標準制約の中では、非負制約＋上下限制約、実績固定制約、設備特性制約が支配的</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制約削減テクニック</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graphicFrame>
        <p:nvGraphicFramePr>
          <p:cNvPr id="11" name="表 10">
            <a:extLst>
              <a:ext uri="{FF2B5EF4-FFF2-40B4-BE49-F238E27FC236}">
                <a16:creationId xmlns:a16="http://schemas.microsoft.com/office/drawing/2014/main" id="{4BA6F7E2-DC46-4504-AC30-70729A42CDEE}"/>
              </a:ext>
            </a:extLst>
          </p:cNvPr>
          <p:cNvGraphicFramePr>
            <a:graphicFrameLocks noGrp="1"/>
          </p:cNvGraphicFramePr>
          <p:nvPr>
            <p:extLst>
              <p:ext uri="{D42A27DB-BD31-4B8C-83A1-F6EECF244321}">
                <p14:modId xmlns:p14="http://schemas.microsoft.com/office/powerpoint/2010/main" val="2574530191"/>
              </p:ext>
            </p:extLst>
          </p:nvPr>
        </p:nvGraphicFramePr>
        <p:xfrm>
          <a:off x="771727" y="4529154"/>
          <a:ext cx="10632141" cy="1645920"/>
        </p:xfrm>
        <a:graphic>
          <a:graphicData uri="http://schemas.openxmlformats.org/drawingml/2006/table">
            <a:tbl>
              <a:tblPr firstRow="1" bandRow="1">
                <a:tableStyleId>{5C22544A-7EE6-4342-B048-85BDC9FD1C3A}</a:tableStyleId>
              </a:tblPr>
              <a:tblGrid>
                <a:gridCol w="1102658">
                  <a:extLst>
                    <a:ext uri="{9D8B030D-6E8A-4147-A177-3AD203B41FA5}">
                      <a16:colId xmlns:a16="http://schemas.microsoft.com/office/drawing/2014/main" val="566987819"/>
                    </a:ext>
                  </a:extLst>
                </a:gridCol>
                <a:gridCol w="2013032">
                  <a:extLst>
                    <a:ext uri="{9D8B030D-6E8A-4147-A177-3AD203B41FA5}">
                      <a16:colId xmlns:a16="http://schemas.microsoft.com/office/drawing/2014/main" val="4228297661"/>
                    </a:ext>
                  </a:extLst>
                </a:gridCol>
                <a:gridCol w="2991743">
                  <a:extLst>
                    <a:ext uri="{9D8B030D-6E8A-4147-A177-3AD203B41FA5}">
                      <a16:colId xmlns:a16="http://schemas.microsoft.com/office/drawing/2014/main" val="2787615527"/>
                    </a:ext>
                  </a:extLst>
                </a:gridCol>
                <a:gridCol w="4524708">
                  <a:extLst>
                    <a:ext uri="{9D8B030D-6E8A-4147-A177-3AD203B41FA5}">
                      <a16:colId xmlns:a16="http://schemas.microsoft.com/office/drawing/2014/main" val="1826170553"/>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除去タイプ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具体的な対象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全種類・全ステップ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一部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冗長変数の除去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冗長違反量の除去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非負制約＋上下限制約、変動幅制約</a:t>
                      </a:r>
                      <a:endParaRPr kumimoji="1" lang="en-US" altLang="ja-JP"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3096391"/>
                  </a:ext>
                </a:extLst>
              </a:tr>
            </a:tbl>
          </a:graphicData>
        </a:graphic>
      </p:graphicFrame>
      <p:sp>
        <p:nvSpPr>
          <p:cNvPr id="17" name="テキスト ボックス 16">
            <a:extLst>
              <a:ext uri="{FF2B5EF4-FFF2-40B4-BE49-F238E27FC236}">
                <a16:creationId xmlns:a16="http://schemas.microsoft.com/office/drawing/2014/main" id="{721C54D7-4251-45E1-AF7F-52BAF381AC35}"/>
              </a:ext>
            </a:extLst>
          </p:cNvPr>
          <p:cNvSpPr txBox="1"/>
          <p:nvPr/>
        </p:nvSpPr>
        <p:spPr>
          <a:xfrm>
            <a:off x="771727" y="4064466"/>
            <a:ext cx="3025187" cy="400110"/>
          </a:xfrm>
          <a:prstGeom prst="rect">
            <a:avLst/>
          </a:prstGeom>
          <a:noFill/>
        </p:spPr>
        <p:txBody>
          <a:bodyPr wrap="none" rtlCol="0">
            <a:spAutoFit/>
          </a:bodyPr>
          <a:lstStyle/>
          <a:p>
            <a:r>
              <a:rPr kumimoji="1" lang="ja-JP" altLang="en-US" sz="2000" b="1" dirty="0"/>
              <a:t>冗長制約・変数除去ルール</a:t>
            </a:r>
          </a:p>
        </p:txBody>
      </p:sp>
    </p:spTree>
    <p:extLst>
      <p:ext uri="{BB962C8B-B14F-4D97-AF65-F5344CB8AC3E}">
        <p14:creationId xmlns:p14="http://schemas.microsoft.com/office/powerpoint/2010/main" val="141561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152400" y="993444"/>
            <a:ext cx="11855381" cy="2049926"/>
          </a:xfrm>
        </p:spPr>
        <p:txBody>
          <a:bodyPr>
            <a:normAutofit/>
          </a:bodyPr>
          <a:lstStyle/>
          <a:p>
            <a:r>
              <a:rPr lang="ja-JP" altLang="en-US" sz="2800" dirty="0"/>
              <a:t>真に必要な問題規模を詳細に見積もり直した結果、より現実的な開発目標となった。</a:t>
            </a:r>
          </a:p>
          <a:p>
            <a:pPr lvl="1"/>
            <a:r>
              <a:rPr lang="en-US" altLang="ja-JP" sz="2400" dirty="0"/>
              <a:t>Feasibility Study</a:t>
            </a:r>
            <a:r>
              <a:rPr lang="ja-JP" altLang="en-US" sz="2400" dirty="0"/>
              <a:t>で経験した実プラント</a:t>
            </a:r>
            <a:r>
              <a:rPr lang="ja-JP" altLang="en-US" dirty="0"/>
              <a:t>（</a:t>
            </a:r>
            <a:r>
              <a:rPr lang="en-US" altLang="ja-JP" dirty="0"/>
              <a:t>BTG</a:t>
            </a:r>
            <a:r>
              <a:rPr lang="ja-JP" altLang="en-US" dirty="0"/>
              <a:t>、下水、紙パなど）</a:t>
            </a:r>
            <a:r>
              <a:rPr lang="ja-JP" altLang="en-US" sz="2400" dirty="0"/>
              <a:t>に適用</a:t>
            </a:r>
            <a:endParaRPr lang="en-US" altLang="ja-JP" sz="2400" dirty="0"/>
          </a:p>
          <a:p>
            <a:pPr lvl="1"/>
            <a:r>
              <a:rPr lang="ja-JP" altLang="en-US" sz="2400" dirty="0"/>
              <a:t>その中で最も大規模なモデル</a:t>
            </a:r>
            <a:r>
              <a:rPr lang="ja-JP" altLang="en-US" dirty="0"/>
              <a:t>（回収工程）</a:t>
            </a:r>
            <a:r>
              <a:rPr lang="ja-JP" altLang="en-US" sz="2400" dirty="0"/>
              <a:t>の問題規模を参考に開発目標を定めた</a:t>
            </a:r>
            <a:endParaRPr lang="en-US" altLang="ja-JP" sz="2400" dirty="0"/>
          </a:p>
        </p:txBody>
      </p:sp>
      <p:graphicFrame>
        <p:nvGraphicFramePr>
          <p:cNvPr id="9" name="表 8">
            <a:extLst>
              <a:ext uri="{FF2B5EF4-FFF2-40B4-BE49-F238E27FC236}">
                <a16:creationId xmlns:a16="http://schemas.microsoft.com/office/drawing/2014/main" id="{46D09DFB-EDBA-46CB-9A76-33060970E3A6}"/>
              </a:ext>
            </a:extLst>
          </p:cNvPr>
          <p:cNvGraphicFramePr>
            <a:graphicFrameLocks noGrp="1"/>
          </p:cNvGraphicFramePr>
          <p:nvPr>
            <p:extLst>
              <p:ext uri="{D42A27DB-BD31-4B8C-83A1-F6EECF244321}">
                <p14:modId xmlns:p14="http://schemas.microsoft.com/office/powerpoint/2010/main" val="379888259"/>
              </p:ext>
            </p:extLst>
          </p:nvPr>
        </p:nvGraphicFramePr>
        <p:xfrm>
          <a:off x="637165" y="3484355"/>
          <a:ext cx="9340626" cy="1854200"/>
        </p:xfrm>
        <a:graphic>
          <a:graphicData uri="http://schemas.openxmlformats.org/drawingml/2006/table">
            <a:tbl>
              <a:tblPr firstRow="1" bandRow="1">
                <a:tableStyleId>{5C22544A-7EE6-4342-B048-85BDC9FD1C3A}</a:tableStyleId>
              </a:tblPr>
              <a:tblGrid>
                <a:gridCol w="2140626">
                  <a:extLst>
                    <a:ext uri="{9D8B030D-6E8A-4147-A177-3AD203B41FA5}">
                      <a16:colId xmlns:a16="http://schemas.microsoft.com/office/drawing/2014/main" val="750485839"/>
                    </a:ext>
                  </a:extLst>
                </a:gridCol>
                <a:gridCol w="1800000">
                  <a:extLst>
                    <a:ext uri="{9D8B030D-6E8A-4147-A177-3AD203B41FA5}">
                      <a16:colId xmlns:a16="http://schemas.microsoft.com/office/drawing/2014/main" val="594600994"/>
                    </a:ext>
                  </a:extLst>
                </a:gridCol>
                <a:gridCol w="1800000">
                  <a:extLst>
                    <a:ext uri="{9D8B030D-6E8A-4147-A177-3AD203B41FA5}">
                      <a16:colId xmlns:a16="http://schemas.microsoft.com/office/drawing/2014/main" val="3505554944"/>
                    </a:ext>
                  </a:extLst>
                </a:gridCol>
                <a:gridCol w="1800000">
                  <a:extLst>
                    <a:ext uri="{9D8B030D-6E8A-4147-A177-3AD203B41FA5}">
                      <a16:colId xmlns:a16="http://schemas.microsoft.com/office/drawing/2014/main" val="3376746881"/>
                    </a:ext>
                  </a:extLst>
                </a:gridCol>
                <a:gridCol w="1800000">
                  <a:extLst>
                    <a:ext uri="{9D8B030D-6E8A-4147-A177-3AD203B41FA5}">
                      <a16:colId xmlns:a16="http://schemas.microsoft.com/office/drawing/2014/main" val="2525058001"/>
                    </a:ext>
                  </a:extLst>
                </a:gridCol>
              </a:tblGrid>
              <a:tr h="370840">
                <a:tc rowSpan="2">
                  <a:txBody>
                    <a:bodyPr/>
                    <a:lstStyle/>
                    <a:p>
                      <a:pPr algn="ctr"/>
                      <a:r>
                        <a:rPr kumimoji="1" lang="ja-JP" altLang="en-US" dirty="0"/>
                        <a:t>定式化方式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製紙工場 蒸解工程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製紙工場 回収工程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2040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従来</a:t>
                      </a:r>
                      <a:r>
                        <a:rPr kumimoji="1" lang="ja-JP" altLang="en-US" sz="1600" dirty="0"/>
                        <a:t>（</a:t>
                      </a:r>
                      <a:r>
                        <a:rPr kumimoji="1" lang="en-US" altLang="ja-JP" sz="1600" dirty="0"/>
                        <a:t>DDMO</a:t>
                      </a:r>
                      <a:r>
                        <a:rPr kumimoji="1" lang="ja-JP" altLang="en-US" sz="1600" dirty="0"/>
                        <a:t>）</a:t>
                      </a:r>
                      <a:r>
                        <a:rPr kumimoji="1" lang="ja-JP" altLang="en-US" dirty="0"/>
                        <a:t>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9,000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7,000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削減テクニック適用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1,200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4,700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8,300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3800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86.7%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32.9%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75.0%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58.5%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bl>
          </a:graphicData>
        </a:graphic>
      </p:graphicFrame>
      <p:sp>
        <p:nvSpPr>
          <p:cNvPr id="10" name="テキスト ボックス 9">
            <a:extLst>
              <a:ext uri="{FF2B5EF4-FFF2-40B4-BE49-F238E27FC236}">
                <a16:creationId xmlns:a16="http://schemas.microsoft.com/office/drawing/2014/main" id="{7440976E-9FC2-43A1-B7AD-572C051DEF43}"/>
              </a:ext>
            </a:extLst>
          </p:cNvPr>
          <p:cNvSpPr txBox="1"/>
          <p:nvPr/>
        </p:nvSpPr>
        <p:spPr>
          <a:xfrm>
            <a:off x="10191256" y="4603937"/>
            <a:ext cx="1550424" cy="369332"/>
          </a:xfrm>
          <a:prstGeom prst="rect">
            <a:avLst/>
          </a:prstGeom>
          <a:noFill/>
        </p:spPr>
        <p:txBody>
          <a:bodyPr wrap="none" rtlCol="0">
            <a:spAutoFit/>
          </a:bodyPr>
          <a:lstStyle/>
          <a:p>
            <a:r>
              <a:rPr kumimoji="1" lang="ja-JP" altLang="en-US" b="1" dirty="0">
                <a:solidFill>
                  <a:schemeClr val="accent4"/>
                </a:solidFill>
              </a:rPr>
              <a:t>真の目標規模</a:t>
            </a:r>
          </a:p>
        </p:txBody>
      </p:sp>
      <p:sp>
        <p:nvSpPr>
          <p:cNvPr id="6" name="正方形/長方形 5">
            <a:extLst>
              <a:ext uri="{FF2B5EF4-FFF2-40B4-BE49-F238E27FC236}">
                <a16:creationId xmlns:a16="http://schemas.microsoft.com/office/drawing/2014/main" id="{1FA06D3D-4597-421F-819E-25D6877F8521}"/>
              </a:ext>
            </a:extLst>
          </p:cNvPr>
          <p:cNvSpPr/>
          <p:nvPr/>
        </p:nvSpPr>
        <p:spPr>
          <a:xfrm>
            <a:off x="6376416" y="4618102"/>
            <a:ext cx="3601375" cy="34100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F6B8A350-E3F0-4654-8013-40C9CA7CE2F0}"/>
              </a:ext>
            </a:extLst>
          </p:cNvPr>
          <p:cNvSpPr/>
          <p:nvPr/>
        </p:nvSpPr>
        <p:spPr>
          <a:xfrm>
            <a:off x="6376415" y="4238652"/>
            <a:ext cx="3601375" cy="34100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D180BC3-0149-4FA8-91C8-EE3ED6229EEF}"/>
              </a:ext>
            </a:extLst>
          </p:cNvPr>
          <p:cNvSpPr txBox="1"/>
          <p:nvPr/>
        </p:nvSpPr>
        <p:spPr>
          <a:xfrm>
            <a:off x="10075840" y="4247117"/>
            <a:ext cx="1781257" cy="369332"/>
          </a:xfrm>
          <a:prstGeom prst="rect">
            <a:avLst/>
          </a:prstGeom>
          <a:noFill/>
        </p:spPr>
        <p:txBody>
          <a:bodyPr wrap="none" rtlCol="0">
            <a:spAutoFit/>
          </a:bodyPr>
          <a:lstStyle/>
          <a:p>
            <a:r>
              <a:rPr kumimoji="1" lang="ja-JP" altLang="en-US" b="1" dirty="0">
                <a:solidFill>
                  <a:schemeClr val="accent1"/>
                </a:solidFill>
              </a:rPr>
              <a:t>従来の目標規模</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制約削減効果と開発目標の精緻化</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12290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制約対処法と近傍生成法について、別々に改良・検証を進めた。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D0800C4C-7A12-4D7E-8AA1-5EAAF885D5CF}"/>
              </a:ext>
            </a:extLst>
          </p:cNvPr>
          <p:cNvSpPr txBox="1"/>
          <p:nvPr/>
        </p:nvSpPr>
        <p:spPr>
          <a:xfrm>
            <a:off x="488024" y="2788334"/>
            <a:ext cx="1340432" cy="400110"/>
          </a:xfrm>
          <a:prstGeom prst="rect">
            <a:avLst/>
          </a:prstGeom>
          <a:noFill/>
        </p:spPr>
        <p:txBody>
          <a:bodyPr wrap="none" rtlCol="0">
            <a:spAutoFit/>
          </a:bodyPr>
          <a:lstStyle/>
          <a:p>
            <a:r>
              <a:rPr kumimoji="1" lang="en-US" altLang="ja-JP" sz="2000" b="1" dirty="0"/>
              <a:t>FY2020</a:t>
            </a:r>
            <a:r>
              <a:rPr kumimoji="1" lang="ja-JP" altLang="en-US" sz="2000" b="1" dirty="0"/>
              <a:t>版</a:t>
            </a:r>
          </a:p>
        </p:txBody>
      </p:sp>
      <p:cxnSp>
        <p:nvCxnSpPr>
          <p:cNvPr id="10" name="直線コネクタ 9">
            <a:extLst>
              <a:ext uri="{FF2B5EF4-FFF2-40B4-BE49-F238E27FC236}">
                <a16:creationId xmlns:a16="http://schemas.microsoft.com/office/drawing/2014/main" id="{1D2B0403-DD25-4E9B-9ADA-F4D3A19DECBD}"/>
              </a:ext>
            </a:extLst>
          </p:cNvPr>
          <p:cNvCxnSpPr/>
          <p:nvPr/>
        </p:nvCxnSpPr>
        <p:spPr>
          <a:xfrm>
            <a:off x="221894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A6B4B9B-CB6A-4A73-8AED-AC68086B55FA}"/>
              </a:ext>
            </a:extLst>
          </p:cNvPr>
          <p:cNvSpPr txBox="1"/>
          <p:nvPr/>
        </p:nvSpPr>
        <p:spPr>
          <a:xfrm>
            <a:off x="8589550" y="1832254"/>
            <a:ext cx="1467068" cy="400110"/>
          </a:xfrm>
          <a:prstGeom prst="rect">
            <a:avLst/>
          </a:prstGeom>
          <a:noFill/>
        </p:spPr>
        <p:txBody>
          <a:bodyPr wrap="none" rtlCol="0">
            <a:spAutoFit/>
          </a:bodyPr>
          <a:lstStyle/>
          <a:p>
            <a:r>
              <a:rPr kumimoji="1" lang="ja-JP" altLang="en-US" sz="2000" b="1" dirty="0"/>
              <a:t>近傍生成法</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862127" y="1832254"/>
            <a:ext cx="1467068" cy="400110"/>
          </a:xfrm>
          <a:prstGeom prst="rect">
            <a:avLst/>
          </a:prstGeom>
          <a:noFill/>
        </p:spPr>
        <p:txBody>
          <a:bodyPr wrap="none" rtlCol="0">
            <a:spAutoFit/>
          </a:bodyPr>
          <a:lstStyle/>
          <a:p>
            <a:r>
              <a:rPr kumimoji="1" lang="ja-JP" altLang="en-US" sz="2000" b="1" dirty="0"/>
              <a:t>制約対処法</a:t>
            </a:r>
          </a:p>
        </p:txBody>
      </p:sp>
      <p:sp>
        <p:nvSpPr>
          <p:cNvPr id="15" name="テキスト ボックス 14">
            <a:extLst>
              <a:ext uri="{FF2B5EF4-FFF2-40B4-BE49-F238E27FC236}">
                <a16:creationId xmlns:a16="http://schemas.microsoft.com/office/drawing/2014/main" id="{446D4DFA-03BA-4E19-803C-5FE7176E0B7C}"/>
              </a:ext>
            </a:extLst>
          </p:cNvPr>
          <p:cNvSpPr txBox="1"/>
          <p:nvPr/>
        </p:nvSpPr>
        <p:spPr>
          <a:xfrm>
            <a:off x="353568" y="4564457"/>
            <a:ext cx="1609344" cy="400110"/>
          </a:xfrm>
          <a:prstGeom prst="rect">
            <a:avLst/>
          </a:prstGeom>
          <a:noFill/>
        </p:spPr>
        <p:txBody>
          <a:bodyPr wrap="square" rtlCol="0">
            <a:spAutoFit/>
          </a:bodyPr>
          <a:lstStyle/>
          <a:p>
            <a:r>
              <a:rPr kumimoji="1" lang="en-US" altLang="ja-JP" sz="2000" b="1" dirty="0"/>
              <a:t>FY2021</a:t>
            </a:r>
            <a:r>
              <a:rPr kumimoji="1" lang="ja-JP" altLang="en-US" sz="2000" b="1" dirty="0"/>
              <a:t>成果</a:t>
            </a:r>
          </a:p>
        </p:txBody>
      </p:sp>
      <p:cxnSp>
        <p:nvCxnSpPr>
          <p:cNvPr id="16" name="直線コネクタ 15">
            <a:extLst>
              <a:ext uri="{FF2B5EF4-FFF2-40B4-BE49-F238E27FC236}">
                <a16:creationId xmlns:a16="http://schemas.microsoft.com/office/drawing/2014/main" id="{BC5CB1AA-5DD2-49C5-B1E4-B649ABAD161E}"/>
              </a:ext>
            </a:extLst>
          </p:cNvPr>
          <p:cNvCxnSpPr>
            <a:cxnSpLocks/>
          </p:cNvCxnSpPr>
          <p:nvPr/>
        </p:nvCxnSpPr>
        <p:spPr>
          <a:xfrm flipH="1">
            <a:off x="243840" y="2340864"/>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860B63E-9A83-4BF6-8647-5A6D73A86542}"/>
              </a:ext>
            </a:extLst>
          </p:cNvPr>
          <p:cNvCxnSpPr/>
          <p:nvPr/>
        </p:nvCxnSpPr>
        <p:spPr>
          <a:xfrm>
            <a:off x="703862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689F0BA1-C6A4-45D3-B40F-CDB549BA4BAE}"/>
              </a:ext>
            </a:extLst>
          </p:cNvPr>
          <p:cNvSpPr txBox="1"/>
          <p:nvPr/>
        </p:nvSpPr>
        <p:spPr>
          <a:xfrm>
            <a:off x="8219129" y="2786886"/>
            <a:ext cx="2207912" cy="400110"/>
          </a:xfrm>
          <a:prstGeom prst="rect">
            <a:avLst/>
          </a:prstGeom>
          <a:noFill/>
        </p:spPr>
        <p:txBody>
          <a:bodyPr wrap="none" rtlCol="0">
            <a:spAutoFit/>
          </a:bodyPr>
          <a:lstStyle/>
          <a:p>
            <a:r>
              <a:rPr kumimoji="1" lang="en-US" altLang="ja-JP" sz="2000" dirty="0"/>
              <a:t>Genetic Algorithm</a:t>
            </a:r>
            <a:endParaRPr kumimoji="1" lang="ja-JP" altLang="en-US" sz="2000" dirty="0"/>
          </a:p>
        </p:txBody>
      </p:sp>
      <p:sp>
        <p:nvSpPr>
          <p:cNvPr id="19" name="テキスト ボックス 18">
            <a:extLst>
              <a:ext uri="{FF2B5EF4-FFF2-40B4-BE49-F238E27FC236}">
                <a16:creationId xmlns:a16="http://schemas.microsoft.com/office/drawing/2014/main" id="{FE152613-5F85-4D4E-8086-D269337DA0E9}"/>
              </a:ext>
            </a:extLst>
          </p:cNvPr>
          <p:cNvSpPr txBox="1"/>
          <p:nvPr/>
        </p:nvSpPr>
        <p:spPr>
          <a:xfrm>
            <a:off x="7706032" y="4564457"/>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0" name="テキスト ボックス 19">
            <a:extLst>
              <a:ext uri="{FF2B5EF4-FFF2-40B4-BE49-F238E27FC236}">
                <a16:creationId xmlns:a16="http://schemas.microsoft.com/office/drawing/2014/main" id="{8C3C7F6B-DFA1-4A14-B52B-BC56BC0EF13D}"/>
              </a:ext>
            </a:extLst>
          </p:cNvPr>
          <p:cNvSpPr txBox="1"/>
          <p:nvPr/>
        </p:nvSpPr>
        <p:spPr>
          <a:xfrm>
            <a:off x="3711443" y="2670875"/>
            <a:ext cx="1768433" cy="400110"/>
          </a:xfrm>
          <a:prstGeom prst="rect">
            <a:avLst/>
          </a:prstGeom>
          <a:noFill/>
        </p:spPr>
        <p:txBody>
          <a:bodyPr wrap="none" rtlCol="0">
            <a:spAutoFit/>
          </a:bodyPr>
          <a:lstStyle/>
          <a:p>
            <a:r>
              <a:rPr kumimoji="1" lang="ja-JP" altLang="en-US" sz="2000" dirty="0"/>
              <a:t>適応的スカラ化</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3711443" y="4405125"/>
            <a:ext cx="1768433" cy="400110"/>
          </a:xfrm>
          <a:prstGeom prst="rect">
            <a:avLst/>
          </a:prstGeom>
          <a:noFill/>
        </p:spPr>
        <p:txBody>
          <a:bodyPr wrap="none" rtlCol="0">
            <a:spAutoFit/>
          </a:bodyPr>
          <a:lstStyle/>
          <a:p>
            <a:r>
              <a:rPr kumimoji="1" lang="ja-JP" altLang="en-US" sz="2000" dirty="0"/>
              <a:t>適応的スカラ化</a:t>
            </a:r>
          </a:p>
        </p:txBody>
      </p:sp>
      <p:sp>
        <p:nvSpPr>
          <p:cNvPr id="22" name="テキスト ボックス 21">
            <a:extLst>
              <a:ext uri="{FF2B5EF4-FFF2-40B4-BE49-F238E27FC236}">
                <a16:creationId xmlns:a16="http://schemas.microsoft.com/office/drawing/2014/main" id="{2938840C-09ED-45AD-B123-BE0F63A4058C}"/>
              </a:ext>
            </a:extLst>
          </p:cNvPr>
          <p:cNvSpPr txBox="1"/>
          <p:nvPr/>
        </p:nvSpPr>
        <p:spPr>
          <a:xfrm>
            <a:off x="3785178" y="3026104"/>
            <a:ext cx="1620957" cy="369332"/>
          </a:xfrm>
          <a:prstGeom prst="rect">
            <a:avLst/>
          </a:prstGeom>
          <a:noFill/>
        </p:spPr>
        <p:txBody>
          <a:bodyPr wrap="none" rtlCol="0">
            <a:spAutoFit/>
          </a:bodyPr>
          <a:lstStyle/>
          <a:p>
            <a:r>
              <a:rPr kumimoji="1" lang="ja-JP" altLang="en-US" dirty="0"/>
              <a:t>（</a:t>
            </a:r>
            <a:r>
              <a:rPr kumimoji="1" lang="en-US" altLang="ja-JP" dirty="0"/>
              <a:t>2020</a:t>
            </a:r>
            <a:r>
              <a:rPr kumimoji="1" lang="ja-JP" altLang="en-US" dirty="0"/>
              <a:t>年版）</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3785178" y="4779901"/>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9688990" y="3729972"/>
            <a:ext cx="1717312" cy="400110"/>
          </a:xfrm>
          <a:prstGeom prst="rect">
            <a:avLst/>
          </a:prstGeom>
          <a:noFill/>
        </p:spPr>
        <p:txBody>
          <a:bodyPr wrap="square" rtlCol="0">
            <a:spAutoFit/>
          </a:bodyPr>
          <a:lstStyle/>
          <a:p>
            <a:r>
              <a:rPr kumimoji="1" lang="ja-JP" altLang="en-US" sz="2000" dirty="0"/>
              <a:t>佐藤さん検討</a:t>
            </a:r>
          </a:p>
        </p:txBody>
      </p:sp>
      <p:sp>
        <p:nvSpPr>
          <p:cNvPr id="27" name="テキスト ボックス 26">
            <a:extLst>
              <a:ext uri="{FF2B5EF4-FFF2-40B4-BE49-F238E27FC236}">
                <a16:creationId xmlns:a16="http://schemas.microsoft.com/office/drawing/2014/main" id="{F7DECE73-2325-4A98-A0A6-34338D16C6D1}"/>
              </a:ext>
            </a:extLst>
          </p:cNvPr>
          <p:cNvSpPr txBox="1"/>
          <p:nvPr/>
        </p:nvSpPr>
        <p:spPr>
          <a:xfrm>
            <a:off x="4974910" y="3725446"/>
            <a:ext cx="1611713" cy="400110"/>
          </a:xfrm>
          <a:prstGeom prst="rect">
            <a:avLst/>
          </a:prstGeom>
          <a:noFill/>
        </p:spPr>
        <p:txBody>
          <a:bodyPr wrap="square" rtlCol="0">
            <a:spAutoFit/>
          </a:bodyPr>
          <a:lstStyle/>
          <a:p>
            <a:r>
              <a:rPr kumimoji="1" lang="ja-JP" altLang="en-US" sz="2000" dirty="0"/>
              <a:t>安田さん検討</a:t>
            </a:r>
          </a:p>
        </p:txBody>
      </p:sp>
      <p:sp>
        <p:nvSpPr>
          <p:cNvPr id="28" name="テキスト ボックス 27">
            <a:extLst>
              <a:ext uri="{FF2B5EF4-FFF2-40B4-BE49-F238E27FC236}">
                <a16:creationId xmlns:a16="http://schemas.microsoft.com/office/drawing/2014/main" id="{EFD60E15-A52F-40E9-AB7A-757F96948859}"/>
              </a:ext>
            </a:extLst>
          </p:cNvPr>
          <p:cNvSpPr txBox="1"/>
          <p:nvPr/>
        </p:nvSpPr>
        <p:spPr>
          <a:xfrm>
            <a:off x="7626238" y="5184377"/>
            <a:ext cx="3426564" cy="646331"/>
          </a:xfrm>
          <a:prstGeom prst="rect">
            <a:avLst/>
          </a:prstGeom>
          <a:noFill/>
        </p:spPr>
        <p:txBody>
          <a:bodyPr wrap="square" rtlCol="0">
            <a:spAutoFit/>
          </a:bodyPr>
          <a:lstStyle/>
          <a:p>
            <a:pPr algn="ctr"/>
            <a:r>
              <a:rPr kumimoji="1" lang="ja-JP" altLang="en-US" dirty="0">
                <a:solidFill>
                  <a:srgbClr val="FF0000"/>
                </a:solidFill>
              </a:rPr>
              <a:t>一部の有制約ベンチマークで、</a:t>
            </a:r>
            <a:endParaRPr kumimoji="1" lang="en-US" altLang="ja-JP" dirty="0">
              <a:solidFill>
                <a:srgbClr val="FF0000"/>
              </a:solidFill>
            </a:endParaRPr>
          </a:p>
          <a:p>
            <a:pPr algn="ctr"/>
            <a:r>
              <a:rPr kumimoji="1" lang="en-US" altLang="ja-JP" dirty="0">
                <a:solidFill>
                  <a:srgbClr val="FF0000"/>
                </a:solidFill>
              </a:rPr>
              <a:t>GA</a:t>
            </a:r>
            <a:r>
              <a:rPr kumimoji="1" lang="ja-JP" altLang="en-US" dirty="0">
                <a:solidFill>
                  <a:srgbClr val="FF0000"/>
                </a:solidFill>
              </a:rPr>
              <a:t>／</a:t>
            </a:r>
            <a:r>
              <a:rPr kumimoji="1" lang="en-US" altLang="ja-JP" dirty="0">
                <a:solidFill>
                  <a:srgbClr val="FF0000"/>
                </a:solidFill>
              </a:rPr>
              <a:t>DE</a:t>
            </a:r>
            <a:r>
              <a:rPr kumimoji="1" lang="ja-JP" altLang="en-US" dirty="0">
                <a:solidFill>
                  <a:srgbClr val="FF0000"/>
                </a:solidFill>
              </a:rPr>
              <a:t>よりも改善することを確認</a:t>
            </a:r>
          </a:p>
        </p:txBody>
      </p:sp>
      <p:sp>
        <p:nvSpPr>
          <p:cNvPr id="29" name="テキスト ボックス 28">
            <a:extLst>
              <a:ext uri="{FF2B5EF4-FFF2-40B4-BE49-F238E27FC236}">
                <a16:creationId xmlns:a16="http://schemas.microsoft.com/office/drawing/2014/main" id="{C8B88FCC-21FD-48D3-A275-9D0BEE8BB3A7}"/>
              </a:ext>
            </a:extLst>
          </p:cNvPr>
          <p:cNvSpPr txBox="1"/>
          <p:nvPr/>
        </p:nvSpPr>
        <p:spPr>
          <a:xfrm>
            <a:off x="2524184" y="5190035"/>
            <a:ext cx="4142942" cy="646331"/>
          </a:xfrm>
          <a:prstGeom prst="rect">
            <a:avLst/>
          </a:prstGeom>
          <a:noFill/>
        </p:spPr>
        <p:txBody>
          <a:bodyPr wrap="square" rtlCol="0">
            <a:spAutoFit/>
          </a:bodyPr>
          <a:lstStyle/>
          <a:p>
            <a:pPr algn="ctr"/>
            <a:r>
              <a:rPr kumimoji="1" lang="en-US" altLang="ja-JP" dirty="0">
                <a:solidFill>
                  <a:srgbClr val="FF0000"/>
                </a:solidFill>
              </a:rPr>
              <a:t>500</a:t>
            </a:r>
            <a:r>
              <a:rPr kumimoji="1" lang="ja-JP" altLang="en-US" dirty="0">
                <a:solidFill>
                  <a:srgbClr val="FF0000"/>
                </a:solidFill>
              </a:rPr>
              <a:t>次元・非凸制約で、</a:t>
            </a:r>
            <a:endParaRPr kumimoji="1" lang="en-US" altLang="ja-JP" dirty="0">
              <a:solidFill>
                <a:srgbClr val="FF0000"/>
              </a:solidFill>
            </a:endParaRPr>
          </a:p>
          <a:p>
            <a:pPr algn="ctr"/>
            <a:r>
              <a:rPr kumimoji="1" lang="ja-JP" altLang="en-US" dirty="0">
                <a:solidFill>
                  <a:srgbClr val="FF0000"/>
                </a:solidFill>
              </a:rPr>
              <a:t>他の制約対処法よりも改善することを確認</a:t>
            </a:r>
          </a:p>
        </p:txBody>
      </p:sp>
      <p:sp>
        <p:nvSpPr>
          <p:cNvPr id="30" name="二等辺三角形 29">
            <a:extLst>
              <a:ext uri="{FF2B5EF4-FFF2-40B4-BE49-F238E27FC236}">
                <a16:creationId xmlns:a16="http://schemas.microsoft.com/office/drawing/2014/main" id="{629F9521-26A7-4B8D-9995-139AA96630D2}"/>
              </a:ext>
            </a:extLst>
          </p:cNvPr>
          <p:cNvSpPr/>
          <p:nvPr/>
        </p:nvSpPr>
        <p:spPr>
          <a:xfrm rot="10800000">
            <a:off x="4247373" y="3750665"/>
            <a:ext cx="706761" cy="42985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二等辺三角形 30">
            <a:extLst>
              <a:ext uri="{FF2B5EF4-FFF2-40B4-BE49-F238E27FC236}">
                <a16:creationId xmlns:a16="http://schemas.microsoft.com/office/drawing/2014/main" id="{25C734E7-8739-47F5-B318-BD9D81168C43}"/>
              </a:ext>
            </a:extLst>
          </p:cNvPr>
          <p:cNvSpPr/>
          <p:nvPr/>
        </p:nvSpPr>
        <p:spPr>
          <a:xfrm rot="10800000">
            <a:off x="8969704" y="3751102"/>
            <a:ext cx="706761" cy="42985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4900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D88107F1-FB13-4879-93E2-44EC5DA1A134}"/>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0" name="図 9">
            <a:extLst>
              <a:ext uri="{FF2B5EF4-FFF2-40B4-BE49-F238E27FC236}">
                <a16:creationId xmlns:a16="http://schemas.microsoft.com/office/drawing/2014/main" id="{EFEE1ADF-6502-4931-96E6-A1883E8CDDA3}"/>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8" name="図 7">
            <a:extLst>
              <a:ext uri="{FF2B5EF4-FFF2-40B4-BE49-F238E27FC236}">
                <a16:creationId xmlns:a16="http://schemas.microsoft.com/office/drawing/2014/main" id="{D8A54970-DC93-49D4-BDCF-5585699A25B9}"/>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制約対処法の進捗：新たな重み調整則</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a:t>
            </a:r>
            <a:r>
              <a:rPr lang="en-US" altLang="ja-JP" dirty="0"/>
              <a:t>MOEA/D</a:t>
            </a:r>
            <a:r>
              <a:rPr lang="ja-JP" altLang="en-US" dirty="0"/>
              <a:t>の重み調整則を考案。</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DB3C09-FCDA-4FDF-B07C-FF12AA941A50}"/>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9" name="テキスト ボックス 8">
                <a:extLst>
                  <a:ext uri="{FF2B5EF4-FFF2-40B4-BE49-F238E27FC236}">
                    <a16:creationId xmlns:a16="http://schemas.microsoft.com/office/drawing/2014/main" id="{05DB3C09-FCDA-4FDF-B07C-FF12AA941A50}"/>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744A14C-172A-46CF-8464-B41E4476C137}"/>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21" name="テキスト ボックス 20">
            <a:extLst>
              <a:ext uri="{FF2B5EF4-FFF2-40B4-BE49-F238E27FC236}">
                <a16:creationId xmlns:a16="http://schemas.microsoft.com/office/drawing/2014/main" id="{9F8F5043-E2F3-4173-ACDD-F804D3BF9D5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D9DB77E-5F4A-43DD-811C-42D33367C969}"/>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39" name="テキスト ボックス 38">
                <a:extLst>
                  <a:ext uri="{FF2B5EF4-FFF2-40B4-BE49-F238E27FC236}">
                    <a16:creationId xmlns:a16="http://schemas.microsoft.com/office/drawing/2014/main" id="{1D9DB77E-5F4A-43DD-811C-42D33367C969}"/>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6CE51E8C-D595-41C3-9BCB-D9A2D080522A}"/>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40" name="テキスト ボックス 39">
                <a:extLst>
                  <a:ext uri="{FF2B5EF4-FFF2-40B4-BE49-F238E27FC236}">
                    <a16:creationId xmlns:a16="http://schemas.microsoft.com/office/drawing/2014/main" id="{6CE51E8C-D595-41C3-9BCB-D9A2D080522A}"/>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7B20DA6-0791-482A-AA2C-AE9E4D2DDDC1}"/>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51" name="テキスト ボックス 50">
                <a:extLst>
                  <a:ext uri="{FF2B5EF4-FFF2-40B4-BE49-F238E27FC236}">
                    <a16:creationId xmlns:a16="http://schemas.microsoft.com/office/drawing/2014/main" id="{97B20DA6-0791-482A-AA2C-AE9E4D2DDDC1}"/>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9B9F9DF-6702-46BF-BD23-4E4709DEFB91}"/>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52" name="テキスト ボックス 51">
                <a:extLst>
                  <a:ext uri="{FF2B5EF4-FFF2-40B4-BE49-F238E27FC236}">
                    <a16:creationId xmlns:a16="http://schemas.microsoft.com/office/drawing/2014/main" id="{89B9F9DF-6702-46BF-BD23-4E4709DEFB91}"/>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0C246A6-2788-4075-AF78-F564F7289E04}"/>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54" name="テキスト ボックス 53">
            <a:extLst>
              <a:ext uri="{FF2B5EF4-FFF2-40B4-BE49-F238E27FC236}">
                <a16:creationId xmlns:a16="http://schemas.microsoft.com/office/drawing/2014/main" id="{84C3DB20-A6E4-4465-AD48-EA511DBFDEDD}"/>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9C9A223-7E98-466F-8317-AC0F7123F9E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55" name="テキスト ボックス 54">
                <a:extLst>
                  <a:ext uri="{FF2B5EF4-FFF2-40B4-BE49-F238E27FC236}">
                    <a16:creationId xmlns:a16="http://schemas.microsoft.com/office/drawing/2014/main" id="{49C9A223-7E98-466F-8317-AC0F7123F9E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6296551F-3F91-49EF-B929-60A062E11D5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398A7D39-1E99-409F-9ABD-C85FA9CF4648}"/>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58" name="テキスト ボックス 57">
                <a:extLst>
                  <a:ext uri="{FF2B5EF4-FFF2-40B4-BE49-F238E27FC236}">
                    <a16:creationId xmlns:a16="http://schemas.microsoft.com/office/drawing/2014/main" id="{398A7D39-1E99-409F-9ABD-C85FA9CF4648}"/>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2EF1E3F-D788-48F1-925F-25B873C59FDF}"/>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59" name="テキスト ボックス 58">
                <a:extLst>
                  <a:ext uri="{FF2B5EF4-FFF2-40B4-BE49-F238E27FC236}">
                    <a16:creationId xmlns:a16="http://schemas.microsoft.com/office/drawing/2014/main" id="{F2EF1E3F-D788-48F1-925F-25B873C59FDF}"/>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76" name="図 75">
            <a:extLst>
              <a:ext uri="{FF2B5EF4-FFF2-40B4-BE49-F238E27FC236}">
                <a16:creationId xmlns:a16="http://schemas.microsoft.com/office/drawing/2014/main" id="{B649CDD8-FC99-45B4-AC32-6B233AD0B496}"/>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77" name="図 76">
            <a:extLst>
              <a:ext uri="{FF2B5EF4-FFF2-40B4-BE49-F238E27FC236}">
                <a16:creationId xmlns:a16="http://schemas.microsoft.com/office/drawing/2014/main" id="{C7713A0B-BB43-4B02-AD83-0A1975BF337D}"/>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78" name="テキスト ボックス 77">
            <a:extLst>
              <a:ext uri="{FF2B5EF4-FFF2-40B4-BE49-F238E27FC236}">
                <a16:creationId xmlns:a16="http://schemas.microsoft.com/office/drawing/2014/main" id="{CA8E6E46-3578-4610-BDBB-E3E318D62CC1}"/>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50DBFD6-1B96-4C29-9071-3C7A7B849435}"/>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79" name="テキスト ボックス 78">
                <a:extLst>
                  <a:ext uri="{FF2B5EF4-FFF2-40B4-BE49-F238E27FC236}">
                    <a16:creationId xmlns:a16="http://schemas.microsoft.com/office/drawing/2014/main" id="{D50DBFD6-1B96-4C29-9071-3C7A7B849435}"/>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80" name="四角形: 角を丸くする 79">
            <a:extLst>
              <a:ext uri="{FF2B5EF4-FFF2-40B4-BE49-F238E27FC236}">
                <a16:creationId xmlns:a16="http://schemas.microsoft.com/office/drawing/2014/main" id="{D982E22E-344F-4EE8-B8C2-DBA78B7EC2D2}"/>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四角形: 角を丸くする 80">
            <a:extLst>
              <a:ext uri="{FF2B5EF4-FFF2-40B4-BE49-F238E27FC236}">
                <a16:creationId xmlns:a16="http://schemas.microsoft.com/office/drawing/2014/main" id="{646E6CEC-AB53-4D6F-9106-CF7F6E325173}"/>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EBA417DA-BDDE-4C20-942E-954912FA3AB2}"/>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69189A15-A982-4F0B-A02E-CE5C1833940D}"/>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86" name="二等辺三角形 85">
            <a:extLst>
              <a:ext uri="{FF2B5EF4-FFF2-40B4-BE49-F238E27FC236}">
                <a16:creationId xmlns:a16="http://schemas.microsoft.com/office/drawing/2014/main" id="{224846C8-A3B9-4566-99D0-176F819DEBF0}"/>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4CAFDD1-2E43-48AF-8EBB-4E11CEF704A9}"/>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87" name="テキスト ボックス 86">
                <a:extLst>
                  <a:ext uri="{FF2B5EF4-FFF2-40B4-BE49-F238E27FC236}">
                    <a16:creationId xmlns:a16="http://schemas.microsoft.com/office/drawing/2014/main" id="{24CAFDD1-2E43-48AF-8EBB-4E11CEF704A9}"/>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9D9D7EDB-EC37-4365-B11C-F2EA42935AB0}"/>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88" name="テキスト ボックス 87">
                <a:extLst>
                  <a:ext uri="{FF2B5EF4-FFF2-40B4-BE49-F238E27FC236}">
                    <a16:creationId xmlns:a16="http://schemas.microsoft.com/office/drawing/2014/main" id="{9D9D7EDB-EC37-4365-B11C-F2EA42935AB0}"/>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F4734D8-34E9-43C7-818B-7A9A1F60931E}"/>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89" name="テキスト ボックス 88">
                <a:extLst>
                  <a:ext uri="{FF2B5EF4-FFF2-40B4-BE49-F238E27FC236}">
                    <a16:creationId xmlns:a16="http://schemas.microsoft.com/office/drawing/2014/main" id="{1F4734D8-34E9-43C7-818B-7A9A1F60931E}"/>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8E73D8FA-D09A-4A5C-B0A6-672C1172B2C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90" name="テキスト ボックス 89">
                <a:extLst>
                  <a:ext uri="{FF2B5EF4-FFF2-40B4-BE49-F238E27FC236}">
                    <a16:creationId xmlns:a16="http://schemas.microsoft.com/office/drawing/2014/main" id="{8E73D8FA-D09A-4A5C-B0A6-672C1172B2C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7645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制約対処法の進捗：性能検証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84359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実行可能領域への収束性能と大域的探索性能の両面で優れていることを確認。</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graphicFrame>
        <p:nvGraphicFramePr>
          <p:cNvPr id="4" name="表 3">
            <a:extLst>
              <a:ext uri="{FF2B5EF4-FFF2-40B4-BE49-F238E27FC236}">
                <a16:creationId xmlns:a16="http://schemas.microsoft.com/office/drawing/2014/main" id="{7558879D-649F-4AFA-B2D7-B8DC7C9F6AAC}"/>
              </a:ext>
            </a:extLst>
          </p:cNvPr>
          <p:cNvGraphicFramePr>
            <a:graphicFrameLocks noGrp="1"/>
          </p:cNvGraphicFramePr>
          <p:nvPr>
            <p:extLst>
              <p:ext uri="{D42A27DB-BD31-4B8C-83A1-F6EECF244321}">
                <p14:modId xmlns:p14="http://schemas.microsoft.com/office/powerpoint/2010/main" val="3186544695"/>
              </p:ext>
            </p:extLst>
          </p:nvPr>
        </p:nvGraphicFramePr>
        <p:xfrm>
          <a:off x="3039657" y="1319424"/>
          <a:ext cx="6354917" cy="1219200"/>
        </p:xfrm>
        <a:graphic>
          <a:graphicData uri="http://schemas.openxmlformats.org/drawingml/2006/table">
            <a:tbl>
              <a:tblPr firstRow="1" bandRow="1">
                <a:tableStyleId>{5C22544A-7EE6-4342-B048-85BDC9FD1C3A}</a:tableStyleId>
              </a:tblPr>
              <a:tblGrid>
                <a:gridCol w="1002726">
                  <a:extLst>
                    <a:ext uri="{9D8B030D-6E8A-4147-A177-3AD203B41FA5}">
                      <a16:colId xmlns:a16="http://schemas.microsoft.com/office/drawing/2014/main" val="182632662"/>
                    </a:ext>
                  </a:extLst>
                </a:gridCol>
                <a:gridCol w="2135716">
                  <a:extLst>
                    <a:ext uri="{9D8B030D-6E8A-4147-A177-3AD203B41FA5}">
                      <a16:colId xmlns:a16="http://schemas.microsoft.com/office/drawing/2014/main" val="631042577"/>
                    </a:ext>
                  </a:extLst>
                </a:gridCol>
                <a:gridCol w="1831391">
                  <a:extLst>
                    <a:ext uri="{9D8B030D-6E8A-4147-A177-3AD203B41FA5}">
                      <a16:colId xmlns:a16="http://schemas.microsoft.com/office/drawing/2014/main" val="1156437340"/>
                    </a:ext>
                  </a:extLst>
                </a:gridCol>
                <a:gridCol w="1385084">
                  <a:extLst>
                    <a:ext uri="{9D8B030D-6E8A-4147-A177-3AD203B41FA5}">
                      <a16:colId xmlns:a16="http://schemas.microsoft.com/office/drawing/2014/main" val="267581310"/>
                    </a:ext>
                  </a:extLst>
                </a:gridCol>
              </a:tblGrid>
              <a:tr h="210029">
                <a:tc>
                  <a:txBody>
                    <a:bodyPr/>
                    <a:lstStyle/>
                    <a:p>
                      <a:pPr algn="ctr"/>
                      <a:r>
                        <a:rPr kumimoji="1" lang="ja-JP" altLang="en-US" sz="1400" dirty="0"/>
                        <a:t>比較手法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可能領域への収束性能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大域的探索性能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400" dirty="0"/>
                        <a:t>MCR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ランキングベース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400" dirty="0"/>
                        <a:t>IDEA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（パレートランキング）</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r h="210029">
                <a:tc>
                  <a:txBody>
                    <a:bodyPr/>
                    <a:lstStyle/>
                    <a:p>
                      <a:pPr algn="ctr"/>
                      <a:r>
                        <a:rPr kumimoji="1" lang="ja-JP" altLang="en-US" sz="1400" dirty="0"/>
                        <a:t>提案手法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（スカラ化）</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rgbClr val="FF0000"/>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rgbClr val="FF0000"/>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2339386"/>
                  </a:ext>
                </a:extLst>
              </a:tr>
            </a:tbl>
          </a:graphicData>
        </a:graphic>
      </p:graphicFrame>
      <p:sp>
        <p:nvSpPr>
          <p:cNvPr id="20" name="テキスト ボックス 19">
            <a:extLst>
              <a:ext uri="{FF2B5EF4-FFF2-40B4-BE49-F238E27FC236}">
                <a16:creationId xmlns:a16="http://schemas.microsoft.com/office/drawing/2014/main" id="{22E97463-042A-4922-B08B-C0F308413BA3}"/>
              </a:ext>
            </a:extLst>
          </p:cNvPr>
          <p:cNvSpPr txBox="1"/>
          <p:nvPr/>
        </p:nvSpPr>
        <p:spPr>
          <a:xfrm>
            <a:off x="349474" y="6038920"/>
            <a:ext cx="4007828" cy="261610"/>
          </a:xfrm>
          <a:prstGeom prst="rect">
            <a:avLst/>
          </a:prstGeom>
          <a:noFill/>
        </p:spPr>
        <p:txBody>
          <a:bodyPr wrap="none" rtlCol="0">
            <a:spAutoFit/>
          </a:bodyPr>
          <a:lstStyle/>
          <a:p>
            <a:r>
              <a:rPr kumimoji="1" lang="en-US" altLang="ja-JP" sz="1100" dirty="0"/>
              <a:t>※IDEA</a:t>
            </a:r>
            <a:r>
              <a:rPr kumimoji="1" lang="ja-JP" altLang="en-US" sz="1100" dirty="0"/>
              <a:t>は</a:t>
            </a:r>
            <a:r>
              <a:rPr kumimoji="1" lang="en-US" altLang="ja-JP" sz="1100" dirty="0"/>
              <a:t>50</a:t>
            </a:r>
            <a:r>
              <a:rPr kumimoji="1" lang="ja-JP" altLang="en-US" sz="1100" dirty="0"/>
              <a:t>次元以上では、多くの条件で可能解が得られなかった</a:t>
            </a:r>
          </a:p>
        </p:txBody>
      </p:sp>
      <p:sp>
        <p:nvSpPr>
          <p:cNvPr id="23" name="テキスト ボックス 22">
            <a:extLst>
              <a:ext uri="{FF2B5EF4-FFF2-40B4-BE49-F238E27FC236}">
                <a16:creationId xmlns:a16="http://schemas.microsoft.com/office/drawing/2014/main" id="{43B64A19-0CB1-44EE-AF59-D6E95DDB36DC}"/>
              </a:ext>
            </a:extLst>
          </p:cNvPr>
          <p:cNvSpPr txBox="1"/>
          <p:nvPr/>
        </p:nvSpPr>
        <p:spPr>
          <a:xfrm>
            <a:off x="9947002" y="5871360"/>
            <a:ext cx="1305165" cy="261610"/>
          </a:xfrm>
          <a:prstGeom prst="rect">
            <a:avLst/>
          </a:prstGeom>
          <a:noFill/>
        </p:spPr>
        <p:txBody>
          <a:bodyPr wrap="none" rtlCol="0">
            <a:spAutoFit/>
          </a:bodyPr>
          <a:lstStyle/>
          <a:p>
            <a:r>
              <a:rPr kumimoji="1" lang="en-US" altLang="ja-JP" sz="1100" dirty="0"/>
              <a:t>Prob.4</a:t>
            </a:r>
            <a:r>
              <a:rPr kumimoji="1" lang="ja-JP" altLang="en-US" sz="1100" dirty="0"/>
              <a:t>：非凸制約</a:t>
            </a:r>
            <a:endParaRPr kumimoji="1" lang="en-US" altLang="ja-JP" sz="1100" dirty="0"/>
          </a:p>
        </p:txBody>
      </p:sp>
      <p:pic>
        <p:nvPicPr>
          <p:cNvPr id="10" name="図 9">
            <a:extLst>
              <a:ext uri="{FF2B5EF4-FFF2-40B4-BE49-F238E27FC236}">
                <a16:creationId xmlns:a16="http://schemas.microsoft.com/office/drawing/2014/main" id="{11A229D9-0094-4F52-829C-5198022A8E42}"/>
              </a:ext>
            </a:extLst>
          </p:cNvPr>
          <p:cNvPicPr>
            <a:picLocks noChangeAspect="1"/>
          </p:cNvPicPr>
          <p:nvPr/>
        </p:nvPicPr>
        <p:blipFill>
          <a:blip r:embed="rId2"/>
          <a:stretch>
            <a:fillRect/>
          </a:stretch>
        </p:blipFill>
        <p:spPr>
          <a:xfrm>
            <a:off x="9263110" y="3822016"/>
            <a:ext cx="2690584" cy="2022974"/>
          </a:xfrm>
          <a:prstGeom prst="rect">
            <a:avLst/>
          </a:prstGeom>
        </p:spPr>
      </p:pic>
      <p:pic>
        <p:nvPicPr>
          <p:cNvPr id="15" name="図 14">
            <a:extLst>
              <a:ext uri="{FF2B5EF4-FFF2-40B4-BE49-F238E27FC236}">
                <a16:creationId xmlns:a16="http://schemas.microsoft.com/office/drawing/2014/main" id="{A1E3C121-40FE-4B46-8AD7-27A1BB0BE362}"/>
              </a:ext>
            </a:extLst>
          </p:cNvPr>
          <p:cNvPicPr>
            <a:picLocks noChangeAspect="1"/>
          </p:cNvPicPr>
          <p:nvPr/>
        </p:nvPicPr>
        <p:blipFill>
          <a:blip r:embed="rId3"/>
          <a:stretch>
            <a:fillRect/>
          </a:stretch>
        </p:blipFill>
        <p:spPr>
          <a:xfrm>
            <a:off x="6495140" y="3822016"/>
            <a:ext cx="2767971" cy="2022974"/>
          </a:xfrm>
          <a:prstGeom prst="rect">
            <a:avLst/>
          </a:prstGeom>
        </p:spPr>
      </p:pic>
      <p:sp>
        <p:nvSpPr>
          <p:cNvPr id="24" name="テキスト ボックス 23">
            <a:extLst>
              <a:ext uri="{FF2B5EF4-FFF2-40B4-BE49-F238E27FC236}">
                <a16:creationId xmlns:a16="http://schemas.microsoft.com/office/drawing/2014/main" id="{46F50E1E-E833-4F44-83D4-A9FC096FB35C}"/>
              </a:ext>
            </a:extLst>
          </p:cNvPr>
          <p:cNvSpPr txBox="1"/>
          <p:nvPr/>
        </p:nvSpPr>
        <p:spPr>
          <a:xfrm>
            <a:off x="7218982" y="5871360"/>
            <a:ext cx="1644365" cy="261610"/>
          </a:xfrm>
          <a:prstGeom prst="rect">
            <a:avLst/>
          </a:prstGeom>
          <a:noFill/>
        </p:spPr>
        <p:txBody>
          <a:bodyPr wrap="square" rtlCol="0">
            <a:spAutoFit/>
          </a:bodyPr>
          <a:lstStyle/>
          <a:p>
            <a:r>
              <a:rPr kumimoji="1" lang="en-US" altLang="ja-JP" sz="1100" dirty="0"/>
              <a:t>Prob.2</a:t>
            </a:r>
            <a:r>
              <a:rPr kumimoji="1" lang="ja-JP" altLang="en-US" sz="1100" dirty="0"/>
              <a:t>：指数関数制約</a:t>
            </a:r>
            <a:endParaRPr kumimoji="1" lang="en-US" altLang="ja-JP" sz="11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68A183B-BE0D-40B0-82B1-76679F8B2DE0}"/>
                  </a:ext>
                </a:extLst>
              </p:cNvPr>
              <p:cNvSpPr txBox="1"/>
              <p:nvPr/>
            </p:nvSpPr>
            <p:spPr>
              <a:xfrm>
                <a:off x="8589098" y="3509683"/>
                <a:ext cx="1580754" cy="276999"/>
              </a:xfrm>
              <a:prstGeom prst="rect">
                <a:avLst/>
              </a:prstGeom>
              <a:noFill/>
            </p:spPr>
            <p:txBody>
              <a:bodyPr wrap="none" rtlCol="0">
                <a:spAutoFit/>
              </a:bodyPr>
              <a:lstStyle/>
              <a:p>
                <a14:m>
                  <m:oMath xmlns:m="http://schemas.openxmlformats.org/officeDocument/2006/math">
                    <m:r>
                      <a:rPr lang="ja-JP" altLang="en-US" sz="1200" b="0" i="1" smtClean="0">
                        <a:latin typeface="Cambria Math" panose="02040503050406030204" pitchFamily="18" charset="0"/>
                      </a:rPr>
                      <m:t>𝛼</m:t>
                    </m:r>
                  </m:oMath>
                </a14:m>
                <a:r>
                  <a:rPr kumimoji="1" lang="ja-JP" altLang="en-US" sz="1200" dirty="0"/>
                  <a:t>固定版との性能比較</a:t>
                </a:r>
                <a:endParaRPr kumimoji="1" lang="en-US" altLang="ja-JP" sz="1200" dirty="0"/>
              </a:p>
            </p:txBody>
          </p:sp>
        </mc:Choice>
        <mc:Fallback xmlns="">
          <p:sp>
            <p:nvSpPr>
              <p:cNvPr id="26" name="テキスト ボックス 25">
                <a:extLst>
                  <a:ext uri="{FF2B5EF4-FFF2-40B4-BE49-F238E27FC236}">
                    <a16:creationId xmlns:a16="http://schemas.microsoft.com/office/drawing/2014/main" id="{068A183B-BE0D-40B0-82B1-76679F8B2DE0}"/>
                  </a:ext>
                </a:extLst>
              </p:cNvPr>
              <p:cNvSpPr txBox="1">
                <a:spLocks noRot="1" noChangeAspect="1" noMove="1" noResize="1" noEditPoints="1" noAdjustHandles="1" noChangeArrowheads="1" noChangeShapeType="1" noTextEdit="1"/>
              </p:cNvSpPr>
              <p:nvPr/>
            </p:nvSpPr>
            <p:spPr>
              <a:xfrm>
                <a:off x="8589098" y="3509683"/>
                <a:ext cx="1580754" cy="276999"/>
              </a:xfrm>
              <a:prstGeom prst="rect">
                <a:avLst/>
              </a:prstGeom>
              <a:blipFill>
                <a:blip r:embed="rId4"/>
                <a:stretch>
                  <a:fillRect t="-4444" b="-15556"/>
                </a:stretch>
              </a:blipFill>
            </p:spPr>
            <p:txBody>
              <a:bodyPr/>
              <a:lstStyle/>
              <a:p>
                <a:r>
                  <a:rPr lang="ja-JP" altLang="en-US">
                    <a:noFill/>
                  </a:rPr>
                  <a:t> </a:t>
                </a:r>
              </a:p>
            </p:txBody>
          </p:sp>
        </mc:Fallback>
      </mc:AlternateContent>
      <p:pic>
        <p:nvPicPr>
          <p:cNvPr id="18" name="図 17" descr="グラフ, 折れ線グラフ&#10;&#10;自動的に生成された説明">
            <a:extLst>
              <a:ext uri="{FF2B5EF4-FFF2-40B4-BE49-F238E27FC236}">
                <a16:creationId xmlns:a16="http://schemas.microsoft.com/office/drawing/2014/main" id="{8D04EEA4-9EA5-4DD3-9451-0F0AE17C4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642" y="3085406"/>
            <a:ext cx="2083005" cy="2953514"/>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A7FF300A-69E1-4499-926F-B902B1626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855" y="3082488"/>
            <a:ext cx="2071273" cy="2956432"/>
          </a:xfrm>
          <a:prstGeom prst="rect">
            <a:avLst/>
          </a:prstGeom>
        </p:spPr>
      </p:pic>
      <p:sp>
        <p:nvSpPr>
          <p:cNvPr id="28" name="テキスト ボックス 27">
            <a:extLst>
              <a:ext uri="{FF2B5EF4-FFF2-40B4-BE49-F238E27FC236}">
                <a16:creationId xmlns:a16="http://schemas.microsoft.com/office/drawing/2014/main" id="{8DCEA207-D5A3-44AF-940F-A5E14E427304}"/>
              </a:ext>
            </a:extLst>
          </p:cNvPr>
          <p:cNvSpPr txBox="1"/>
          <p:nvPr/>
        </p:nvSpPr>
        <p:spPr>
          <a:xfrm>
            <a:off x="0" y="3140850"/>
            <a:ext cx="1066799" cy="430887"/>
          </a:xfrm>
          <a:prstGeom prst="rect">
            <a:avLst/>
          </a:prstGeom>
          <a:noFill/>
        </p:spPr>
        <p:txBody>
          <a:bodyPr wrap="square" rtlCol="0">
            <a:spAutoFit/>
          </a:bodyPr>
          <a:lstStyle/>
          <a:p>
            <a:r>
              <a:rPr kumimoji="1" lang="en-US" altLang="ja-JP" sz="1100" dirty="0"/>
              <a:t>Prob.2</a:t>
            </a:r>
            <a:r>
              <a:rPr kumimoji="1" lang="ja-JP" altLang="en-US" sz="1100" dirty="0"/>
              <a:t>：</a:t>
            </a:r>
            <a:endParaRPr kumimoji="1" lang="en-US" altLang="ja-JP" sz="1100" dirty="0"/>
          </a:p>
          <a:p>
            <a:r>
              <a:rPr kumimoji="1" lang="ja-JP" altLang="en-US" sz="1100" dirty="0"/>
              <a:t>指数関数制約</a:t>
            </a:r>
            <a:endParaRPr kumimoji="1" lang="en-US" altLang="ja-JP" sz="1100" dirty="0"/>
          </a:p>
        </p:txBody>
      </p:sp>
      <p:sp>
        <p:nvSpPr>
          <p:cNvPr id="29" name="テキスト ボックス 28">
            <a:extLst>
              <a:ext uri="{FF2B5EF4-FFF2-40B4-BE49-F238E27FC236}">
                <a16:creationId xmlns:a16="http://schemas.microsoft.com/office/drawing/2014/main" id="{DD7ECBFE-1A75-43F3-B19A-6E1AE4A31906}"/>
              </a:ext>
            </a:extLst>
          </p:cNvPr>
          <p:cNvSpPr txBox="1"/>
          <p:nvPr/>
        </p:nvSpPr>
        <p:spPr>
          <a:xfrm>
            <a:off x="3237951" y="3121621"/>
            <a:ext cx="748923" cy="430887"/>
          </a:xfrm>
          <a:prstGeom prst="rect">
            <a:avLst/>
          </a:prstGeom>
          <a:noFill/>
        </p:spPr>
        <p:txBody>
          <a:bodyPr wrap="none" rtlCol="0">
            <a:spAutoFit/>
          </a:bodyPr>
          <a:lstStyle/>
          <a:p>
            <a:r>
              <a:rPr kumimoji="1" lang="en-US" altLang="ja-JP" sz="1100" dirty="0"/>
              <a:t>Prob.4</a:t>
            </a:r>
            <a:r>
              <a:rPr kumimoji="1" lang="ja-JP" altLang="en-US" sz="1100" dirty="0"/>
              <a:t>：</a:t>
            </a:r>
            <a:endParaRPr kumimoji="1" lang="en-US" altLang="ja-JP" sz="1100" dirty="0"/>
          </a:p>
          <a:p>
            <a:r>
              <a:rPr kumimoji="1" lang="ja-JP" altLang="en-US" sz="1100" dirty="0"/>
              <a:t>非凸制約</a:t>
            </a:r>
            <a:endParaRPr kumimoji="1" lang="en-US" altLang="ja-JP" sz="1100" dirty="0"/>
          </a:p>
        </p:txBody>
      </p:sp>
      <p:sp>
        <p:nvSpPr>
          <p:cNvPr id="30" name="テキスト ボックス 29">
            <a:extLst>
              <a:ext uri="{FF2B5EF4-FFF2-40B4-BE49-F238E27FC236}">
                <a16:creationId xmlns:a16="http://schemas.microsoft.com/office/drawing/2014/main" id="{6D74B74E-607D-42E6-AB7B-262F7F9F0A37}"/>
              </a:ext>
            </a:extLst>
          </p:cNvPr>
          <p:cNvSpPr txBox="1"/>
          <p:nvPr/>
        </p:nvSpPr>
        <p:spPr>
          <a:xfrm>
            <a:off x="3231137"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1" name="テキスト ボックス 30">
            <a:extLst>
              <a:ext uri="{FF2B5EF4-FFF2-40B4-BE49-F238E27FC236}">
                <a16:creationId xmlns:a16="http://schemas.microsoft.com/office/drawing/2014/main" id="{74E9CE51-0D77-4597-BF51-2041BC80830D}"/>
              </a:ext>
            </a:extLst>
          </p:cNvPr>
          <p:cNvSpPr txBox="1"/>
          <p:nvPr/>
        </p:nvSpPr>
        <p:spPr>
          <a:xfrm>
            <a:off x="51656"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2" name="テキスト ボックス 31">
            <a:extLst>
              <a:ext uri="{FF2B5EF4-FFF2-40B4-BE49-F238E27FC236}">
                <a16:creationId xmlns:a16="http://schemas.microsoft.com/office/drawing/2014/main" id="{0C116766-710E-46C8-85A6-07FC8BCF31D1}"/>
              </a:ext>
            </a:extLst>
          </p:cNvPr>
          <p:cNvSpPr txBox="1"/>
          <p:nvPr/>
        </p:nvSpPr>
        <p:spPr>
          <a:xfrm>
            <a:off x="10198531" y="3521748"/>
            <a:ext cx="1055097" cy="276999"/>
          </a:xfrm>
          <a:prstGeom prst="rect">
            <a:avLst/>
          </a:prstGeom>
          <a:noFill/>
        </p:spPr>
        <p:txBody>
          <a:bodyPr wrap="none" rtlCol="0">
            <a:spAutoFit/>
          </a:bodyPr>
          <a:lstStyle/>
          <a:p>
            <a:r>
              <a:rPr kumimoji="1" lang="ja-JP" altLang="en-US" sz="1200" dirty="0"/>
              <a:t>（</a:t>
            </a:r>
            <a:r>
              <a:rPr kumimoji="1" lang="en-US" altLang="ja-JP" sz="1200" dirty="0"/>
              <a:t>100</a:t>
            </a:r>
            <a:r>
              <a:rPr kumimoji="1" lang="ja-JP" altLang="en-US" sz="1200" dirty="0"/>
              <a:t>次元）</a:t>
            </a:r>
          </a:p>
        </p:txBody>
      </p:sp>
      <p:sp>
        <p:nvSpPr>
          <p:cNvPr id="33" name="テキスト ボックス 32">
            <a:extLst>
              <a:ext uri="{FF2B5EF4-FFF2-40B4-BE49-F238E27FC236}">
                <a16:creationId xmlns:a16="http://schemas.microsoft.com/office/drawing/2014/main" id="{FFCF6901-BE5F-42F6-807F-637730A6BE58}"/>
              </a:ext>
            </a:extLst>
          </p:cNvPr>
          <p:cNvSpPr txBox="1"/>
          <p:nvPr/>
        </p:nvSpPr>
        <p:spPr>
          <a:xfrm>
            <a:off x="2401422" y="2624599"/>
            <a:ext cx="1659429" cy="338554"/>
          </a:xfrm>
          <a:prstGeom prst="rect">
            <a:avLst/>
          </a:prstGeom>
          <a:noFill/>
        </p:spPr>
        <p:txBody>
          <a:bodyPr wrap="none" rtlCol="0">
            <a:spAutoFit/>
          </a:bodyPr>
          <a:lstStyle/>
          <a:p>
            <a:r>
              <a:rPr kumimoji="1" lang="ja-JP" altLang="en-US" sz="1600" b="1" dirty="0"/>
              <a:t>探索性能の比較</a:t>
            </a:r>
          </a:p>
        </p:txBody>
      </p:sp>
      <p:cxnSp>
        <p:nvCxnSpPr>
          <p:cNvPr id="34" name="直線コネクタ 33">
            <a:extLst>
              <a:ext uri="{FF2B5EF4-FFF2-40B4-BE49-F238E27FC236}">
                <a16:creationId xmlns:a16="http://schemas.microsoft.com/office/drawing/2014/main" id="{942B193A-DFAF-4EB3-BF25-E43EFA8E6791}"/>
              </a:ext>
            </a:extLst>
          </p:cNvPr>
          <p:cNvCxnSpPr>
            <a:cxnSpLocks/>
          </p:cNvCxnSpPr>
          <p:nvPr/>
        </p:nvCxnSpPr>
        <p:spPr>
          <a:xfrm flipH="1">
            <a:off x="106933" y="2979610"/>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88029EC-8D4E-4941-B1BE-95CBC03C42B3}"/>
                  </a:ext>
                </a:extLst>
              </p:cNvPr>
              <p:cNvSpPr txBox="1"/>
              <p:nvPr/>
            </p:nvSpPr>
            <p:spPr>
              <a:xfrm>
                <a:off x="8811948" y="2624599"/>
                <a:ext cx="1135054" cy="338554"/>
              </a:xfrm>
              <a:prstGeom prst="rect">
                <a:avLst/>
              </a:prstGeom>
              <a:noFill/>
            </p:spPr>
            <p:txBody>
              <a:bodyPr wrap="none" rtlCol="0">
                <a:spAutoFit/>
              </a:bodyPr>
              <a:lstStyle/>
              <a:p>
                <a14:m>
                  <m:oMath xmlns:m="http://schemas.openxmlformats.org/officeDocument/2006/math">
                    <m:r>
                      <a:rPr lang="ja-JP" altLang="en-US" sz="1600" b="0" i="1" smtClean="0">
                        <a:latin typeface="Cambria Math" panose="02040503050406030204" pitchFamily="18" charset="0"/>
                      </a:rPr>
                      <m:t>𝛼</m:t>
                    </m:r>
                  </m:oMath>
                </a14:m>
                <a:r>
                  <a:rPr kumimoji="1" lang="ja-JP" altLang="en-US" sz="1600" b="1" dirty="0"/>
                  <a:t>調整能力</a:t>
                </a:r>
              </a:p>
            </p:txBody>
          </p:sp>
        </mc:Choice>
        <mc:Fallback xmlns="">
          <p:sp>
            <p:nvSpPr>
              <p:cNvPr id="36" name="テキスト ボックス 35">
                <a:extLst>
                  <a:ext uri="{FF2B5EF4-FFF2-40B4-BE49-F238E27FC236}">
                    <a16:creationId xmlns:a16="http://schemas.microsoft.com/office/drawing/2014/main" id="{688029EC-8D4E-4941-B1BE-95CBC03C42B3}"/>
                  </a:ext>
                </a:extLst>
              </p:cNvPr>
              <p:cNvSpPr txBox="1">
                <a:spLocks noRot="1" noChangeAspect="1" noMove="1" noResize="1" noEditPoints="1" noAdjustHandles="1" noChangeArrowheads="1" noChangeShapeType="1" noTextEdit="1"/>
              </p:cNvSpPr>
              <p:nvPr/>
            </p:nvSpPr>
            <p:spPr>
              <a:xfrm>
                <a:off x="8811948" y="2624599"/>
                <a:ext cx="1135054" cy="338554"/>
              </a:xfrm>
              <a:prstGeom prst="rect">
                <a:avLst/>
              </a:prstGeom>
              <a:blipFill>
                <a:blip r:embed="rId7"/>
                <a:stretch>
                  <a:fillRect t="-5455" r="-1075" b="-23636"/>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BF423664-AEDB-4985-B136-221A78B67A53}"/>
              </a:ext>
            </a:extLst>
          </p:cNvPr>
          <p:cNvCxnSpPr>
            <a:cxnSpLocks/>
          </p:cNvCxnSpPr>
          <p:nvPr/>
        </p:nvCxnSpPr>
        <p:spPr>
          <a:xfrm flipH="1" flipV="1">
            <a:off x="6309880" y="2966488"/>
            <a:ext cx="5697604" cy="1312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290B4AC-A3F3-4517-B2B5-8B86C38DE25F}"/>
                  </a:ext>
                </a:extLst>
              </p:cNvPr>
              <p:cNvSpPr txBox="1"/>
              <p:nvPr/>
            </p:nvSpPr>
            <p:spPr>
              <a:xfrm>
                <a:off x="7467436" y="3029551"/>
                <a:ext cx="3788217" cy="307777"/>
              </a:xfrm>
              <a:prstGeom prst="rect">
                <a:avLst/>
              </a:prstGeom>
              <a:noFill/>
            </p:spPr>
            <p:txBody>
              <a:bodyPr wrap="none" rtlCol="0">
                <a:spAutoFit/>
              </a:bodyPr>
              <a:lstStyle/>
              <a:p>
                <a:r>
                  <a:rPr lang="ja-JP" altLang="en-US" sz="1400" b="0" i="1" dirty="0">
                    <a:latin typeface="Cambria Math" panose="02040503050406030204" pitchFamily="18" charset="0"/>
                  </a:rPr>
                  <a:t>問題に応じて、適切に</a:t>
                </a:r>
                <a14:m>
                  <m:oMath xmlns:m="http://schemas.openxmlformats.org/officeDocument/2006/math">
                    <m:r>
                      <a:rPr lang="ja-JP" altLang="en-US" sz="1400" b="0" i="1" smtClean="0">
                        <a:latin typeface="Cambria Math" panose="02040503050406030204" pitchFamily="18" charset="0"/>
                      </a:rPr>
                      <m:t>𝛼</m:t>
                    </m:r>
                    <m:r>
                      <a:rPr lang="ja-JP" altLang="en-US" sz="1400" i="1">
                        <a:latin typeface="Cambria Math" panose="02040503050406030204" pitchFamily="18" charset="0"/>
                      </a:rPr>
                      <m:t>を</m:t>
                    </m:r>
                  </m:oMath>
                </a14:m>
                <a:r>
                  <a:rPr kumimoji="1" lang="ja-JP" altLang="en-US" sz="1400" dirty="0"/>
                  <a:t>調整できていることを確認</a:t>
                </a:r>
              </a:p>
            </p:txBody>
          </p:sp>
        </mc:Choice>
        <mc:Fallback xmlns="">
          <p:sp>
            <p:nvSpPr>
              <p:cNvPr id="39" name="テキスト ボックス 38">
                <a:extLst>
                  <a:ext uri="{FF2B5EF4-FFF2-40B4-BE49-F238E27FC236}">
                    <a16:creationId xmlns:a16="http://schemas.microsoft.com/office/drawing/2014/main" id="{3290B4AC-A3F3-4517-B2B5-8B86C38DE25F}"/>
                  </a:ext>
                </a:extLst>
              </p:cNvPr>
              <p:cNvSpPr txBox="1">
                <a:spLocks noRot="1" noChangeAspect="1" noMove="1" noResize="1" noEditPoints="1" noAdjustHandles="1" noChangeArrowheads="1" noChangeShapeType="1" noTextEdit="1"/>
              </p:cNvSpPr>
              <p:nvPr/>
            </p:nvSpPr>
            <p:spPr>
              <a:xfrm>
                <a:off x="7467436" y="3029551"/>
                <a:ext cx="3788217" cy="307777"/>
              </a:xfrm>
              <a:prstGeom prst="rect">
                <a:avLst/>
              </a:prstGeom>
              <a:blipFill>
                <a:blip r:embed="rId8"/>
                <a:stretch>
                  <a:fillRect l="-483" t="-4000" b="-20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1F493E-47F2-423D-9B15-655E557F4090}"/>
              </a:ext>
            </a:extLst>
          </p:cNvPr>
          <p:cNvSpPr txBox="1"/>
          <p:nvPr/>
        </p:nvSpPr>
        <p:spPr>
          <a:xfrm>
            <a:off x="7286031" y="5182925"/>
            <a:ext cx="1374094" cy="307777"/>
          </a:xfrm>
          <a:prstGeom prst="rect">
            <a:avLst/>
          </a:prstGeom>
          <a:noFill/>
        </p:spPr>
        <p:txBody>
          <a:bodyPr wrap="none" rtlCol="0">
            <a:spAutoFit/>
          </a:bodyPr>
          <a:lstStyle/>
          <a:p>
            <a:r>
              <a:rPr lang="ja-JP" altLang="en-US" sz="1400" b="0" i="1" dirty="0">
                <a:latin typeface="Cambria Math" panose="02040503050406030204" pitchFamily="18" charset="0"/>
              </a:rPr>
              <a:t>ほぼベストと同等</a:t>
            </a:r>
            <a:endParaRPr kumimoji="1" lang="ja-JP" altLang="en-US" sz="1400" dirty="0"/>
          </a:p>
        </p:txBody>
      </p:sp>
      <p:sp>
        <p:nvSpPr>
          <p:cNvPr id="41" name="テキスト ボックス 40">
            <a:extLst>
              <a:ext uri="{FF2B5EF4-FFF2-40B4-BE49-F238E27FC236}">
                <a16:creationId xmlns:a16="http://schemas.microsoft.com/office/drawing/2014/main" id="{A2B5272F-92A3-4982-B08C-8721D0F8C17A}"/>
              </a:ext>
            </a:extLst>
          </p:cNvPr>
          <p:cNvSpPr txBox="1"/>
          <p:nvPr/>
        </p:nvSpPr>
        <p:spPr>
          <a:xfrm>
            <a:off x="10142957" y="4571458"/>
            <a:ext cx="1194558" cy="307777"/>
          </a:xfrm>
          <a:prstGeom prst="rect">
            <a:avLst/>
          </a:prstGeom>
          <a:noFill/>
        </p:spPr>
        <p:txBody>
          <a:bodyPr wrap="none" rtlCol="0">
            <a:spAutoFit/>
          </a:bodyPr>
          <a:lstStyle/>
          <a:p>
            <a:r>
              <a:rPr lang="ja-JP" altLang="en-US" sz="1400" i="1" dirty="0">
                <a:latin typeface="Cambria Math" panose="02040503050406030204" pitchFamily="18" charset="0"/>
              </a:rPr>
              <a:t>中央値と同等</a:t>
            </a:r>
            <a:endParaRPr kumimoji="1" lang="ja-JP" altLang="en-US" sz="1400" dirty="0"/>
          </a:p>
        </p:txBody>
      </p:sp>
      <p:sp>
        <p:nvSpPr>
          <p:cNvPr id="35" name="テキスト ボックス 34">
            <a:extLst>
              <a:ext uri="{FF2B5EF4-FFF2-40B4-BE49-F238E27FC236}">
                <a16:creationId xmlns:a16="http://schemas.microsoft.com/office/drawing/2014/main" id="{F3A15E49-C710-4AA8-BA3E-BCE2B3661049}"/>
              </a:ext>
            </a:extLst>
          </p:cNvPr>
          <p:cNvSpPr txBox="1"/>
          <p:nvPr/>
        </p:nvSpPr>
        <p:spPr>
          <a:xfrm>
            <a:off x="4917034" y="3660247"/>
            <a:ext cx="966931" cy="261610"/>
          </a:xfrm>
          <a:prstGeom prst="rect">
            <a:avLst/>
          </a:prstGeom>
          <a:noFill/>
        </p:spPr>
        <p:txBody>
          <a:bodyPr wrap="none" rtlCol="0">
            <a:spAutoFit/>
          </a:bodyPr>
          <a:lstStyle/>
          <a:p>
            <a:r>
              <a:rPr kumimoji="1" lang="ja-JP" altLang="en-US" sz="1050" dirty="0">
                <a:solidFill>
                  <a:srgbClr val="FF00FF"/>
                </a:solidFill>
              </a:rPr>
              <a:t>局所解に陥る</a:t>
            </a:r>
          </a:p>
        </p:txBody>
      </p:sp>
      <p:sp>
        <p:nvSpPr>
          <p:cNvPr id="38" name="テキスト ボックス 37">
            <a:extLst>
              <a:ext uri="{FF2B5EF4-FFF2-40B4-BE49-F238E27FC236}">
                <a16:creationId xmlns:a16="http://schemas.microsoft.com/office/drawing/2014/main" id="{5B868B7D-EAD9-42D6-AF56-2B774520A9E9}"/>
              </a:ext>
            </a:extLst>
          </p:cNvPr>
          <p:cNvSpPr txBox="1"/>
          <p:nvPr/>
        </p:nvSpPr>
        <p:spPr>
          <a:xfrm>
            <a:off x="1178044" y="3294239"/>
            <a:ext cx="1404606" cy="430887"/>
          </a:xfrm>
          <a:prstGeom prst="rect">
            <a:avLst/>
          </a:prstGeom>
          <a:noFill/>
        </p:spPr>
        <p:txBody>
          <a:bodyPr wrap="square" rtlCol="0">
            <a:spAutoFit/>
          </a:bodyPr>
          <a:lstStyle/>
          <a:p>
            <a:r>
              <a:rPr kumimoji="1" lang="ja-JP" altLang="en-US" sz="1050" dirty="0">
                <a:solidFill>
                  <a:srgbClr val="FF00FF"/>
                </a:solidFill>
              </a:rPr>
              <a:t>可能解獲得は早いが、改善が停滞</a:t>
            </a:r>
          </a:p>
        </p:txBody>
      </p:sp>
    </p:spTree>
    <p:extLst>
      <p:ext uri="{BB962C8B-B14F-4D97-AF65-F5344CB8AC3E}">
        <p14:creationId xmlns:p14="http://schemas.microsoft.com/office/powerpoint/2010/main" val="223430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図 58" descr="グラフ, 折れ線グラフ, ヒストグラム&#10;&#10;自動的に生成された説明">
            <a:extLst>
              <a:ext uri="{FF2B5EF4-FFF2-40B4-BE49-F238E27FC236}">
                <a16:creationId xmlns:a16="http://schemas.microsoft.com/office/drawing/2014/main" id="{4E921952-61AC-4643-98C0-633669454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203" y="2943205"/>
            <a:ext cx="2180325" cy="1628344"/>
          </a:xfrm>
          <a:prstGeom prst="rect">
            <a:avLst/>
          </a:prstGeom>
        </p:spPr>
      </p:pic>
      <p:pic>
        <p:nvPicPr>
          <p:cNvPr id="61" name="図 60" descr="グラフ, ヒストグラム&#10;&#10;自動的に生成された説明">
            <a:extLst>
              <a:ext uri="{FF2B5EF4-FFF2-40B4-BE49-F238E27FC236}">
                <a16:creationId xmlns:a16="http://schemas.microsoft.com/office/drawing/2014/main" id="{E0AAA424-67F3-42D2-A0F9-7E19EA1F4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93" y="2950297"/>
            <a:ext cx="2142129" cy="1618986"/>
          </a:xfrm>
          <a:prstGeom prst="rect">
            <a:avLst/>
          </a:prstGeom>
        </p:spPr>
      </p:pic>
      <p:pic>
        <p:nvPicPr>
          <p:cNvPr id="63" name="図 62" descr="グラフ, ヒストグラム&#10;&#10;自動的に生成された説明">
            <a:extLst>
              <a:ext uri="{FF2B5EF4-FFF2-40B4-BE49-F238E27FC236}">
                <a16:creationId xmlns:a16="http://schemas.microsoft.com/office/drawing/2014/main" id="{796FB062-16B5-4BF2-B88B-6C8EC8A2E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752" y="4434068"/>
            <a:ext cx="2233631" cy="1640021"/>
          </a:xfrm>
          <a:prstGeom prst="rect">
            <a:avLst/>
          </a:prstGeom>
        </p:spPr>
      </p:pic>
      <p:pic>
        <p:nvPicPr>
          <p:cNvPr id="65" name="図 64" descr="グラフ, 折れ線グラフ&#10;&#10;自動的に生成された説明">
            <a:extLst>
              <a:ext uri="{FF2B5EF4-FFF2-40B4-BE49-F238E27FC236}">
                <a16:creationId xmlns:a16="http://schemas.microsoft.com/office/drawing/2014/main" id="{013137D2-CAC1-4426-ADF2-B9097D89C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7528" y="4432907"/>
            <a:ext cx="2159554" cy="1618986"/>
          </a:xfrm>
          <a:prstGeom prst="rect">
            <a:avLst/>
          </a:prstGeom>
        </p:spPr>
      </p:pic>
      <p:pic>
        <p:nvPicPr>
          <p:cNvPr id="54" name="図 53" descr="グラフ&#10;&#10;自動的に生成された説明">
            <a:extLst>
              <a:ext uri="{FF2B5EF4-FFF2-40B4-BE49-F238E27FC236}">
                <a16:creationId xmlns:a16="http://schemas.microsoft.com/office/drawing/2014/main" id="{5AFC083E-0D92-489F-8E08-4ADBA03801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5946" y="3867680"/>
            <a:ext cx="2933624" cy="2376907"/>
          </a:xfrm>
          <a:prstGeom prst="rect">
            <a:avLst/>
          </a:prstGeom>
        </p:spPr>
      </p:pic>
      <p:pic>
        <p:nvPicPr>
          <p:cNvPr id="52" name="図 51" descr="グラフ&#10;&#10;中程度の精度で自動的に生成された説明">
            <a:extLst>
              <a:ext uri="{FF2B5EF4-FFF2-40B4-BE49-F238E27FC236}">
                <a16:creationId xmlns:a16="http://schemas.microsoft.com/office/drawing/2014/main" id="{5E882354-E4EF-4FA4-A4A8-0F4E034CE8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037" y="3855802"/>
            <a:ext cx="2933625" cy="242134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近傍生成法の進捗：</a:t>
            </a:r>
            <a:r>
              <a:rPr lang="en-US" altLang="ja-JP" dirty="0"/>
              <a:t>DE</a:t>
            </a:r>
            <a:r>
              <a:rPr lang="ja-JP" altLang="en-US" dirty="0"/>
              <a:t>の検証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が</a:t>
            </a:r>
            <a:r>
              <a:rPr lang="en-US" altLang="ja-JP" sz="2800" dirty="0"/>
              <a:t>GA</a:t>
            </a:r>
            <a:r>
              <a:rPr lang="ja-JP" altLang="en-US" sz="2800" dirty="0"/>
              <a:t>よりも期待できることを確認した。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7" name="テキスト ボックス 6">
            <a:extLst>
              <a:ext uri="{FF2B5EF4-FFF2-40B4-BE49-F238E27FC236}">
                <a16:creationId xmlns:a16="http://schemas.microsoft.com/office/drawing/2014/main" id="{D84E6688-D478-429B-ABBA-5957A45E6A11}"/>
              </a:ext>
            </a:extLst>
          </p:cNvPr>
          <p:cNvSpPr txBox="1"/>
          <p:nvPr/>
        </p:nvSpPr>
        <p:spPr>
          <a:xfrm>
            <a:off x="3345350" y="1503611"/>
            <a:ext cx="5880136" cy="369332"/>
          </a:xfrm>
          <a:prstGeom prst="rect">
            <a:avLst/>
          </a:prstGeom>
          <a:noFill/>
        </p:spPr>
        <p:txBody>
          <a:bodyPr wrap="none" rtlCol="0">
            <a:spAutoFit/>
          </a:bodyPr>
          <a:lstStyle/>
          <a:p>
            <a:r>
              <a:rPr kumimoji="1" lang="ja-JP" altLang="en-US" dirty="0"/>
              <a:t>差分ベクトルによって、有制約における探索効率の改善が期待</a:t>
            </a:r>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3629801" y="3135230"/>
            <a:ext cx="2125903" cy="307777"/>
          </a:xfrm>
          <a:prstGeom prst="rect">
            <a:avLst/>
          </a:prstGeom>
          <a:noFill/>
        </p:spPr>
        <p:txBody>
          <a:bodyPr wrap="none" rtlCol="0">
            <a:spAutoFit/>
          </a:bodyPr>
          <a:lstStyle/>
          <a:p>
            <a:r>
              <a:rPr kumimoji="1" lang="ja-JP" altLang="en-US" sz="1400" dirty="0"/>
              <a:t>多点情報の活用度合：高</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677353" y="3126338"/>
            <a:ext cx="2125903" cy="307777"/>
          </a:xfrm>
          <a:prstGeom prst="rect">
            <a:avLst/>
          </a:prstGeom>
          <a:noFill/>
        </p:spPr>
        <p:txBody>
          <a:bodyPr wrap="none" rtlCol="0">
            <a:spAutoFit/>
          </a:bodyPr>
          <a:lstStyle/>
          <a:p>
            <a:r>
              <a:rPr kumimoji="1" lang="ja-JP" altLang="en-US" sz="1400" dirty="0"/>
              <a:t>多点情報の活用度合：低</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8547667" y="1951209"/>
            <a:ext cx="1603324" cy="338554"/>
          </a:xfrm>
          <a:prstGeom prst="rect">
            <a:avLst/>
          </a:prstGeom>
          <a:noFill/>
        </p:spPr>
        <p:txBody>
          <a:bodyPr wrap="none" rtlCol="0">
            <a:spAutoFit/>
          </a:bodyPr>
          <a:lstStyle/>
          <a:p>
            <a:r>
              <a:rPr kumimoji="1" lang="ja-JP" altLang="en-US" sz="1600" b="1" dirty="0"/>
              <a:t>探索挙動の解析</a:t>
            </a:r>
          </a:p>
        </p:txBody>
      </p:sp>
      <p:sp>
        <p:nvSpPr>
          <p:cNvPr id="20" name="テキスト ボックス 19">
            <a:extLst>
              <a:ext uri="{FF2B5EF4-FFF2-40B4-BE49-F238E27FC236}">
                <a16:creationId xmlns:a16="http://schemas.microsoft.com/office/drawing/2014/main" id="{305A0C0A-4A48-45D3-88DE-622E527AE25E}"/>
              </a:ext>
            </a:extLst>
          </p:cNvPr>
          <p:cNvSpPr txBox="1"/>
          <p:nvPr/>
        </p:nvSpPr>
        <p:spPr>
          <a:xfrm>
            <a:off x="1555304" y="2370800"/>
            <a:ext cx="3259226" cy="338554"/>
          </a:xfrm>
          <a:prstGeom prst="rect">
            <a:avLst/>
          </a:prstGeom>
          <a:noFill/>
        </p:spPr>
        <p:txBody>
          <a:bodyPr wrap="none" rtlCol="0">
            <a:spAutoFit/>
          </a:bodyPr>
          <a:lstStyle/>
          <a:p>
            <a:r>
              <a:rPr kumimoji="1" lang="ja-JP" altLang="en-US" sz="1600" dirty="0"/>
              <a:t>有望領域に対する探索の促進を示唆</a:t>
            </a:r>
          </a:p>
        </p:txBody>
      </p:sp>
      <p:sp>
        <p:nvSpPr>
          <p:cNvPr id="22" name="テキスト ボックス 21">
            <a:extLst>
              <a:ext uri="{FF2B5EF4-FFF2-40B4-BE49-F238E27FC236}">
                <a16:creationId xmlns:a16="http://schemas.microsoft.com/office/drawing/2014/main" id="{3448338D-F4AE-4CC7-9031-5368697D6DD8}"/>
              </a:ext>
            </a:extLst>
          </p:cNvPr>
          <p:cNvSpPr txBox="1"/>
          <p:nvPr/>
        </p:nvSpPr>
        <p:spPr>
          <a:xfrm>
            <a:off x="8608383" y="5993028"/>
            <a:ext cx="3629520" cy="276999"/>
          </a:xfrm>
          <a:prstGeom prst="rect">
            <a:avLst/>
          </a:prstGeom>
          <a:noFill/>
        </p:spPr>
        <p:txBody>
          <a:bodyPr wrap="none" rtlCol="0">
            <a:spAutoFit/>
          </a:bodyPr>
          <a:lstStyle/>
          <a:p>
            <a:r>
              <a:rPr kumimoji="1" lang="ja-JP" altLang="en-US" sz="1200" dirty="0"/>
              <a:t>（制約条件：二つの球の重複部分を可能領域とする）</a:t>
            </a:r>
          </a:p>
        </p:txBody>
      </p:sp>
      <p:sp>
        <p:nvSpPr>
          <p:cNvPr id="24" name="テキスト ボックス 23">
            <a:extLst>
              <a:ext uri="{FF2B5EF4-FFF2-40B4-BE49-F238E27FC236}">
                <a16:creationId xmlns:a16="http://schemas.microsoft.com/office/drawing/2014/main" id="{13073F59-38A8-432E-A14A-77387FAE42BD}"/>
              </a:ext>
            </a:extLst>
          </p:cNvPr>
          <p:cNvSpPr txBox="1"/>
          <p:nvPr/>
        </p:nvSpPr>
        <p:spPr>
          <a:xfrm>
            <a:off x="8072674" y="2352609"/>
            <a:ext cx="2569934" cy="338554"/>
          </a:xfrm>
          <a:prstGeom prst="rect">
            <a:avLst/>
          </a:prstGeom>
          <a:noFill/>
        </p:spPr>
        <p:txBody>
          <a:bodyPr wrap="none" rtlCol="0">
            <a:spAutoFit/>
          </a:bodyPr>
          <a:lstStyle/>
          <a:p>
            <a:r>
              <a:rPr kumimoji="1" lang="ja-JP" altLang="en-US" sz="1600" dirty="0"/>
              <a:t>差分ベクトルの有効性を確認</a:t>
            </a:r>
          </a:p>
        </p:txBody>
      </p:sp>
      <p:sp>
        <p:nvSpPr>
          <p:cNvPr id="21" name="テキスト ボックス 20">
            <a:extLst>
              <a:ext uri="{FF2B5EF4-FFF2-40B4-BE49-F238E27FC236}">
                <a16:creationId xmlns:a16="http://schemas.microsoft.com/office/drawing/2014/main" id="{6A63C8CF-5068-4807-8F67-9BACDB3D20DA}"/>
              </a:ext>
            </a:extLst>
          </p:cNvPr>
          <p:cNvSpPr txBox="1"/>
          <p:nvPr/>
        </p:nvSpPr>
        <p:spPr>
          <a:xfrm>
            <a:off x="2598058" y="1937627"/>
            <a:ext cx="1192955" cy="338554"/>
          </a:xfrm>
          <a:prstGeom prst="rect">
            <a:avLst/>
          </a:prstGeom>
          <a:noFill/>
        </p:spPr>
        <p:txBody>
          <a:bodyPr wrap="none" rtlCol="0">
            <a:spAutoFit/>
          </a:bodyPr>
          <a:lstStyle/>
          <a:p>
            <a:r>
              <a:rPr kumimoji="1" lang="ja-JP" altLang="en-US" sz="1600" b="1" dirty="0"/>
              <a:t>近傍の様子</a:t>
            </a:r>
          </a:p>
        </p:txBody>
      </p:sp>
      <p:cxnSp>
        <p:nvCxnSpPr>
          <p:cNvPr id="23" name="直線コネクタ 22">
            <a:extLst>
              <a:ext uri="{FF2B5EF4-FFF2-40B4-BE49-F238E27FC236}">
                <a16:creationId xmlns:a16="http://schemas.microsoft.com/office/drawing/2014/main" id="{7623349A-9B3E-46EF-B8BB-C1BE78BC2DB5}"/>
              </a:ext>
            </a:extLst>
          </p:cNvPr>
          <p:cNvCxnSpPr>
            <a:cxnSpLocks/>
          </p:cNvCxnSpPr>
          <p:nvPr/>
        </p:nvCxnSpPr>
        <p:spPr>
          <a:xfrm flipH="1">
            <a:off x="224117" y="2302549"/>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A79BD15-106C-4312-A4AE-5510E9D76729}"/>
              </a:ext>
            </a:extLst>
          </p:cNvPr>
          <p:cNvCxnSpPr>
            <a:cxnSpLocks/>
          </p:cNvCxnSpPr>
          <p:nvPr/>
        </p:nvCxnSpPr>
        <p:spPr>
          <a:xfrm flipH="1">
            <a:off x="6443063" y="2302549"/>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E2F4F7F-5C5E-4521-8930-4D9819991FB8}"/>
              </a:ext>
            </a:extLst>
          </p:cNvPr>
          <p:cNvSpPr txBox="1"/>
          <p:nvPr/>
        </p:nvSpPr>
        <p:spPr>
          <a:xfrm>
            <a:off x="10692545" y="2830307"/>
            <a:ext cx="1261884" cy="276999"/>
          </a:xfrm>
          <a:prstGeom prst="rect">
            <a:avLst/>
          </a:prstGeom>
          <a:noFill/>
        </p:spPr>
        <p:txBody>
          <a:bodyPr wrap="none" rtlCol="0">
            <a:spAutoFit/>
          </a:bodyPr>
          <a:lstStyle/>
          <a:p>
            <a:r>
              <a:rPr kumimoji="1" lang="ja-JP" altLang="en-US" sz="1200" dirty="0">
                <a:solidFill>
                  <a:srgbClr val="FF0000"/>
                </a:solidFill>
              </a:rPr>
              <a:t>赤</a:t>
            </a:r>
            <a:r>
              <a:rPr kumimoji="1" lang="ja-JP" altLang="en-US" sz="1200" dirty="0"/>
              <a:t>：目的関数値</a:t>
            </a:r>
          </a:p>
        </p:txBody>
      </p:sp>
      <p:sp>
        <p:nvSpPr>
          <p:cNvPr id="37" name="テキスト ボックス 36">
            <a:extLst>
              <a:ext uri="{FF2B5EF4-FFF2-40B4-BE49-F238E27FC236}">
                <a16:creationId xmlns:a16="http://schemas.microsoft.com/office/drawing/2014/main" id="{315E5089-04F8-465D-BD2C-1F2BFBA91BB1}"/>
              </a:ext>
            </a:extLst>
          </p:cNvPr>
          <p:cNvSpPr txBox="1"/>
          <p:nvPr/>
        </p:nvSpPr>
        <p:spPr>
          <a:xfrm>
            <a:off x="10683580" y="3138084"/>
            <a:ext cx="954107"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：違反量</a:t>
            </a:r>
          </a:p>
        </p:txBody>
      </p:sp>
      <p:sp>
        <p:nvSpPr>
          <p:cNvPr id="38" name="テキスト ボックス 37">
            <a:extLst>
              <a:ext uri="{FF2B5EF4-FFF2-40B4-BE49-F238E27FC236}">
                <a16:creationId xmlns:a16="http://schemas.microsoft.com/office/drawing/2014/main" id="{17D4E6FC-2085-4B20-8B35-EE91C987835B}"/>
              </a:ext>
            </a:extLst>
          </p:cNvPr>
          <p:cNvSpPr txBox="1"/>
          <p:nvPr/>
        </p:nvSpPr>
        <p:spPr>
          <a:xfrm>
            <a:off x="10674615" y="4431887"/>
            <a:ext cx="1415772" cy="276999"/>
          </a:xfrm>
          <a:prstGeom prst="rect">
            <a:avLst/>
          </a:prstGeom>
          <a:noFill/>
        </p:spPr>
        <p:txBody>
          <a:bodyPr wrap="none" rtlCol="0">
            <a:spAutoFit/>
          </a:bodyPr>
          <a:lstStyle/>
          <a:p>
            <a:r>
              <a:rPr kumimoji="1" lang="ja-JP" altLang="en-US" sz="1200" dirty="0">
                <a:solidFill>
                  <a:srgbClr val="FFC000"/>
                </a:solidFill>
              </a:rPr>
              <a:t>橙</a:t>
            </a:r>
            <a:r>
              <a:rPr kumimoji="1" lang="ja-JP" altLang="en-US" sz="1200" dirty="0"/>
              <a:t>：探索点間距離</a:t>
            </a:r>
          </a:p>
        </p:txBody>
      </p:sp>
      <p:sp>
        <p:nvSpPr>
          <p:cNvPr id="39" name="テキスト ボックス 38">
            <a:extLst>
              <a:ext uri="{FF2B5EF4-FFF2-40B4-BE49-F238E27FC236}">
                <a16:creationId xmlns:a16="http://schemas.microsoft.com/office/drawing/2014/main" id="{94DFB63B-227A-426A-9C26-E86490133E5D}"/>
              </a:ext>
            </a:extLst>
          </p:cNvPr>
          <p:cNvSpPr txBox="1"/>
          <p:nvPr/>
        </p:nvSpPr>
        <p:spPr>
          <a:xfrm>
            <a:off x="10683580" y="4739664"/>
            <a:ext cx="1261884"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：可能解割合</a:t>
            </a:r>
          </a:p>
        </p:txBody>
      </p:sp>
      <p:sp>
        <p:nvSpPr>
          <p:cNvPr id="40" name="テキスト ボックス 39">
            <a:extLst>
              <a:ext uri="{FF2B5EF4-FFF2-40B4-BE49-F238E27FC236}">
                <a16:creationId xmlns:a16="http://schemas.microsoft.com/office/drawing/2014/main" id="{445F5A42-9B88-45C5-902D-28FD95424454}"/>
              </a:ext>
            </a:extLst>
          </p:cNvPr>
          <p:cNvSpPr txBox="1"/>
          <p:nvPr/>
        </p:nvSpPr>
        <p:spPr>
          <a:xfrm>
            <a:off x="10675086" y="5573924"/>
            <a:ext cx="662361" cy="276999"/>
          </a:xfrm>
          <a:prstGeom prst="rect">
            <a:avLst/>
          </a:prstGeom>
          <a:noFill/>
        </p:spPr>
        <p:txBody>
          <a:bodyPr wrap="none" rtlCol="0">
            <a:spAutoFit/>
          </a:bodyPr>
          <a:lstStyle/>
          <a:p>
            <a:r>
              <a:rPr kumimoji="1" lang="en-US" altLang="ja-JP" sz="1200" dirty="0"/>
              <a:t>10</a:t>
            </a:r>
            <a:r>
              <a:rPr kumimoji="1" lang="ja-JP" altLang="en-US" sz="1200" dirty="0"/>
              <a:t>次元</a:t>
            </a:r>
          </a:p>
        </p:txBody>
      </p:sp>
      <p:sp>
        <p:nvSpPr>
          <p:cNvPr id="45" name="テキスト ボックス 44">
            <a:extLst>
              <a:ext uri="{FF2B5EF4-FFF2-40B4-BE49-F238E27FC236}">
                <a16:creationId xmlns:a16="http://schemas.microsoft.com/office/drawing/2014/main" id="{CC0E6A1A-2029-45F7-9BEE-74311461D591}"/>
              </a:ext>
            </a:extLst>
          </p:cNvPr>
          <p:cNvSpPr txBox="1"/>
          <p:nvPr/>
        </p:nvSpPr>
        <p:spPr>
          <a:xfrm>
            <a:off x="1268648" y="2775324"/>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200" b="1" dirty="0"/>
          </a:p>
        </p:txBody>
      </p:sp>
      <p:sp>
        <p:nvSpPr>
          <p:cNvPr id="46" name="テキスト ボックス 45">
            <a:extLst>
              <a:ext uri="{FF2B5EF4-FFF2-40B4-BE49-F238E27FC236}">
                <a16:creationId xmlns:a16="http://schemas.microsoft.com/office/drawing/2014/main" id="{18AF3F20-D958-444D-8DFD-CD31694E9C21}"/>
              </a:ext>
            </a:extLst>
          </p:cNvPr>
          <p:cNvSpPr txBox="1"/>
          <p:nvPr/>
        </p:nvSpPr>
        <p:spPr>
          <a:xfrm>
            <a:off x="4475386" y="2757647"/>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
        <p:nvSpPr>
          <p:cNvPr id="47" name="テキスト ボックス 46">
            <a:extLst>
              <a:ext uri="{FF2B5EF4-FFF2-40B4-BE49-F238E27FC236}">
                <a16:creationId xmlns:a16="http://schemas.microsoft.com/office/drawing/2014/main" id="{29BDD836-F420-4ABB-8267-200DE6FE6223}"/>
              </a:ext>
            </a:extLst>
          </p:cNvPr>
          <p:cNvSpPr txBox="1"/>
          <p:nvPr/>
        </p:nvSpPr>
        <p:spPr>
          <a:xfrm>
            <a:off x="907172" y="3460908"/>
            <a:ext cx="1595309" cy="307777"/>
          </a:xfrm>
          <a:prstGeom prst="rect">
            <a:avLst/>
          </a:prstGeom>
          <a:noFill/>
        </p:spPr>
        <p:txBody>
          <a:bodyPr wrap="none" rtlCol="0">
            <a:spAutoFit/>
          </a:bodyPr>
          <a:lstStyle/>
          <a:p>
            <a:r>
              <a:rPr kumimoji="1" lang="ja-JP" altLang="en-US" sz="1400" dirty="0"/>
              <a:t>近傍は探索点付近</a:t>
            </a:r>
          </a:p>
        </p:txBody>
      </p:sp>
      <p:sp>
        <p:nvSpPr>
          <p:cNvPr id="48" name="テキスト ボックス 47">
            <a:extLst>
              <a:ext uri="{FF2B5EF4-FFF2-40B4-BE49-F238E27FC236}">
                <a16:creationId xmlns:a16="http://schemas.microsoft.com/office/drawing/2014/main" id="{F29D11A8-67AF-4FE5-B3D1-30074E9432FA}"/>
              </a:ext>
            </a:extLst>
          </p:cNvPr>
          <p:cNvSpPr txBox="1"/>
          <p:nvPr/>
        </p:nvSpPr>
        <p:spPr>
          <a:xfrm>
            <a:off x="3475349" y="3478445"/>
            <a:ext cx="2414444" cy="307777"/>
          </a:xfrm>
          <a:prstGeom prst="rect">
            <a:avLst/>
          </a:prstGeom>
          <a:noFill/>
        </p:spPr>
        <p:txBody>
          <a:bodyPr wrap="none" rtlCol="0">
            <a:spAutoFit/>
          </a:bodyPr>
          <a:lstStyle/>
          <a:p>
            <a:r>
              <a:rPr kumimoji="1" lang="ja-JP" altLang="en-US" sz="1400" dirty="0"/>
              <a:t>近傍は探索点間の情報を活用</a:t>
            </a:r>
          </a:p>
        </p:txBody>
      </p:sp>
      <p:sp>
        <p:nvSpPr>
          <p:cNvPr id="49" name="テキスト ボックス 48">
            <a:extLst>
              <a:ext uri="{FF2B5EF4-FFF2-40B4-BE49-F238E27FC236}">
                <a16:creationId xmlns:a16="http://schemas.microsoft.com/office/drawing/2014/main" id="{E47E8C64-D010-41AD-A3F5-ABA0B80A9D08}"/>
              </a:ext>
            </a:extLst>
          </p:cNvPr>
          <p:cNvSpPr txBox="1"/>
          <p:nvPr/>
        </p:nvSpPr>
        <p:spPr>
          <a:xfrm>
            <a:off x="1549460" y="5560427"/>
            <a:ext cx="800219" cy="276999"/>
          </a:xfrm>
          <a:prstGeom prst="rect">
            <a:avLst/>
          </a:prstGeom>
          <a:noFill/>
        </p:spPr>
        <p:txBody>
          <a:bodyPr wrap="none" rtlCol="0">
            <a:spAutoFit/>
          </a:bodyPr>
          <a:lstStyle/>
          <a:p>
            <a:r>
              <a:rPr kumimoji="1" lang="ja-JP" altLang="en-US" sz="1200" dirty="0"/>
              <a:t>可能領域</a:t>
            </a:r>
          </a:p>
        </p:txBody>
      </p:sp>
      <p:sp>
        <p:nvSpPr>
          <p:cNvPr id="50" name="テキスト ボックス 49">
            <a:extLst>
              <a:ext uri="{FF2B5EF4-FFF2-40B4-BE49-F238E27FC236}">
                <a16:creationId xmlns:a16="http://schemas.microsoft.com/office/drawing/2014/main" id="{B0E69373-7FCD-4DF4-818B-045F8B2371B8}"/>
              </a:ext>
            </a:extLst>
          </p:cNvPr>
          <p:cNvSpPr txBox="1"/>
          <p:nvPr/>
        </p:nvSpPr>
        <p:spPr>
          <a:xfrm>
            <a:off x="4544078" y="5607157"/>
            <a:ext cx="800219" cy="276999"/>
          </a:xfrm>
          <a:prstGeom prst="rect">
            <a:avLst/>
          </a:prstGeom>
          <a:noFill/>
        </p:spPr>
        <p:txBody>
          <a:bodyPr wrap="none" rtlCol="0">
            <a:spAutoFit/>
          </a:bodyPr>
          <a:lstStyle/>
          <a:p>
            <a:r>
              <a:rPr kumimoji="1" lang="ja-JP" altLang="en-US" sz="1200" dirty="0"/>
              <a:t>可能領域</a:t>
            </a:r>
          </a:p>
        </p:txBody>
      </p:sp>
      <p:cxnSp>
        <p:nvCxnSpPr>
          <p:cNvPr id="56" name="直線矢印コネクタ 55">
            <a:extLst>
              <a:ext uri="{FF2B5EF4-FFF2-40B4-BE49-F238E27FC236}">
                <a16:creationId xmlns:a16="http://schemas.microsoft.com/office/drawing/2014/main" id="{844B966B-1AE9-467D-AD89-493D20A8A575}"/>
              </a:ext>
            </a:extLst>
          </p:cNvPr>
          <p:cNvCxnSpPr/>
          <p:nvPr/>
        </p:nvCxnSpPr>
        <p:spPr>
          <a:xfrm>
            <a:off x="4505310" y="5182484"/>
            <a:ext cx="618440" cy="15240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8287F36-4AA2-4938-9D0A-EC5DCD295BD9}"/>
              </a:ext>
            </a:extLst>
          </p:cNvPr>
          <p:cNvSpPr txBox="1"/>
          <p:nvPr/>
        </p:nvSpPr>
        <p:spPr>
          <a:xfrm>
            <a:off x="4562467" y="4962117"/>
            <a:ext cx="992579" cy="276999"/>
          </a:xfrm>
          <a:prstGeom prst="rect">
            <a:avLst/>
          </a:prstGeom>
          <a:noFill/>
        </p:spPr>
        <p:txBody>
          <a:bodyPr wrap="none" rtlCol="0">
            <a:spAutoFit/>
          </a:bodyPr>
          <a:lstStyle/>
          <a:p>
            <a:r>
              <a:rPr kumimoji="1" lang="ja-JP" altLang="en-US" sz="1200" dirty="0"/>
              <a:t>差分ベクトル</a:t>
            </a:r>
          </a:p>
        </p:txBody>
      </p:sp>
      <p:sp>
        <p:nvSpPr>
          <p:cNvPr id="66" name="テキスト ボックス 65">
            <a:extLst>
              <a:ext uri="{FF2B5EF4-FFF2-40B4-BE49-F238E27FC236}">
                <a16:creationId xmlns:a16="http://schemas.microsoft.com/office/drawing/2014/main" id="{71C66944-B6F4-4566-B3E6-C6BD31F0C81A}"/>
              </a:ext>
            </a:extLst>
          </p:cNvPr>
          <p:cNvSpPr txBox="1"/>
          <p:nvPr/>
        </p:nvSpPr>
        <p:spPr>
          <a:xfrm>
            <a:off x="8779950" y="4915174"/>
            <a:ext cx="1074333" cy="276999"/>
          </a:xfrm>
          <a:prstGeom prst="rect">
            <a:avLst/>
          </a:prstGeom>
          <a:noFill/>
        </p:spPr>
        <p:txBody>
          <a:bodyPr wrap="none" rtlCol="0">
            <a:spAutoFit/>
          </a:bodyPr>
          <a:lstStyle/>
          <a:p>
            <a:r>
              <a:rPr kumimoji="1" lang="ja-JP" altLang="en-US" sz="1200" dirty="0"/>
              <a:t>徐々に集中化</a:t>
            </a:r>
          </a:p>
        </p:txBody>
      </p:sp>
      <p:sp>
        <p:nvSpPr>
          <p:cNvPr id="67" name="テキスト ボックス 66">
            <a:extLst>
              <a:ext uri="{FF2B5EF4-FFF2-40B4-BE49-F238E27FC236}">
                <a16:creationId xmlns:a16="http://schemas.microsoft.com/office/drawing/2014/main" id="{8CD92EFF-80A7-461A-8029-588C12BE8EFF}"/>
              </a:ext>
            </a:extLst>
          </p:cNvPr>
          <p:cNvSpPr txBox="1"/>
          <p:nvPr/>
        </p:nvSpPr>
        <p:spPr>
          <a:xfrm>
            <a:off x="6657042" y="5347596"/>
            <a:ext cx="1074333" cy="276999"/>
          </a:xfrm>
          <a:prstGeom prst="rect">
            <a:avLst/>
          </a:prstGeom>
          <a:noFill/>
        </p:spPr>
        <p:txBody>
          <a:bodyPr wrap="none" rtlCol="0">
            <a:spAutoFit/>
          </a:bodyPr>
          <a:lstStyle/>
          <a:p>
            <a:r>
              <a:rPr kumimoji="1" lang="ja-JP" altLang="en-US" sz="1200" dirty="0"/>
              <a:t>序盤に集中化</a:t>
            </a:r>
          </a:p>
        </p:txBody>
      </p:sp>
      <p:sp>
        <p:nvSpPr>
          <p:cNvPr id="68" name="テキスト ボックス 67">
            <a:extLst>
              <a:ext uri="{FF2B5EF4-FFF2-40B4-BE49-F238E27FC236}">
                <a16:creationId xmlns:a16="http://schemas.microsoft.com/office/drawing/2014/main" id="{60315FC2-7423-47D7-B1D1-D9FE250C5CE5}"/>
              </a:ext>
            </a:extLst>
          </p:cNvPr>
          <p:cNvSpPr txBox="1"/>
          <p:nvPr/>
        </p:nvSpPr>
        <p:spPr>
          <a:xfrm>
            <a:off x="7465945" y="3348303"/>
            <a:ext cx="925253" cy="276999"/>
          </a:xfrm>
          <a:prstGeom prst="rect">
            <a:avLst/>
          </a:prstGeom>
          <a:noFill/>
        </p:spPr>
        <p:txBody>
          <a:bodyPr wrap="none" rtlCol="0">
            <a:spAutoFit/>
          </a:bodyPr>
          <a:lstStyle/>
          <a:p>
            <a:r>
              <a:rPr kumimoji="1" lang="ja-JP" altLang="en-US" sz="1200" dirty="0"/>
              <a:t>探索が停滞</a:t>
            </a:r>
          </a:p>
        </p:txBody>
      </p:sp>
      <p:sp>
        <p:nvSpPr>
          <p:cNvPr id="69" name="テキスト ボックス 68">
            <a:extLst>
              <a:ext uri="{FF2B5EF4-FFF2-40B4-BE49-F238E27FC236}">
                <a16:creationId xmlns:a16="http://schemas.microsoft.com/office/drawing/2014/main" id="{59E62E26-8265-4F55-A0D7-2BD12DE07860}"/>
              </a:ext>
            </a:extLst>
          </p:cNvPr>
          <p:cNvSpPr txBox="1"/>
          <p:nvPr/>
        </p:nvSpPr>
        <p:spPr>
          <a:xfrm>
            <a:off x="9449940" y="3376227"/>
            <a:ext cx="1074333" cy="276999"/>
          </a:xfrm>
          <a:prstGeom prst="rect">
            <a:avLst/>
          </a:prstGeom>
          <a:noFill/>
        </p:spPr>
        <p:txBody>
          <a:bodyPr wrap="none" rtlCol="0">
            <a:spAutoFit/>
          </a:bodyPr>
          <a:lstStyle/>
          <a:p>
            <a:r>
              <a:rPr kumimoji="1" lang="ja-JP" altLang="en-US" sz="1200" dirty="0"/>
              <a:t>最適値に収束</a:t>
            </a:r>
          </a:p>
        </p:txBody>
      </p:sp>
      <p:sp>
        <p:nvSpPr>
          <p:cNvPr id="70" name="テキスト ボックス 69">
            <a:extLst>
              <a:ext uri="{FF2B5EF4-FFF2-40B4-BE49-F238E27FC236}">
                <a16:creationId xmlns:a16="http://schemas.microsoft.com/office/drawing/2014/main" id="{19AD64E7-1EFC-4FBE-9814-B22BCB2ACADD}"/>
              </a:ext>
            </a:extLst>
          </p:cNvPr>
          <p:cNvSpPr txBox="1"/>
          <p:nvPr/>
        </p:nvSpPr>
        <p:spPr>
          <a:xfrm>
            <a:off x="7014472" y="2634847"/>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400" b="1" dirty="0"/>
          </a:p>
        </p:txBody>
      </p:sp>
      <p:sp>
        <p:nvSpPr>
          <p:cNvPr id="71" name="テキスト ボックス 70">
            <a:extLst>
              <a:ext uri="{FF2B5EF4-FFF2-40B4-BE49-F238E27FC236}">
                <a16:creationId xmlns:a16="http://schemas.microsoft.com/office/drawing/2014/main" id="{05799BF4-3281-4238-8C5C-FB905A776BCE}"/>
              </a:ext>
            </a:extLst>
          </p:cNvPr>
          <p:cNvSpPr txBox="1"/>
          <p:nvPr/>
        </p:nvSpPr>
        <p:spPr>
          <a:xfrm>
            <a:off x="9431407" y="2640254"/>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659980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近傍生成法の進捗：</a:t>
            </a:r>
            <a:r>
              <a:rPr lang="en-US" altLang="ja-JP" dirty="0"/>
              <a:t>DE</a:t>
            </a:r>
            <a:r>
              <a:rPr lang="ja-JP" altLang="en-US" dirty="0"/>
              <a:t>の改良</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の改良を検討し、探索性能の改善を確認した。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9" name="テキスト ボックス 8">
            <a:extLst>
              <a:ext uri="{FF2B5EF4-FFF2-40B4-BE49-F238E27FC236}">
                <a16:creationId xmlns:a16="http://schemas.microsoft.com/office/drawing/2014/main" id="{DC29B674-95CF-4BE5-83BD-740ECCD22CF5}"/>
              </a:ext>
            </a:extLst>
          </p:cNvPr>
          <p:cNvSpPr txBox="1"/>
          <p:nvPr/>
        </p:nvSpPr>
        <p:spPr>
          <a:xfrm>
            <a:off x="312122" y="3249706"/>
            <a:ext cx="434734" cy="307777"/>
          </a:xfrm>
          <a:prstGeom prst="rect">
            <a:avLst/>
          </a:prstGeom>
          <a:noFill/>
        </p:spPr>
        <p:txBody>
          <a:bodyPr wrap="none" rtlCol="0">
            <a:spAutoFit/>
          </a:bodyPr>
          <a:lstStyle/>
          <a:p>
            <a:r>
              <a:rPr kumimoji="1" lang="en-US" altLang="ja-JP" sz="1400" dirty="0"/>
              <a:t>DE</a:t>
            </a:r>
            <a:endParaRPr kumimoji="1" lang="ja-JP" altLang="en-US" sz="1400" dirty="0"/>
          </a:p>
        </p:txBody>
      </p:sp>
      <p:sp>
        <p:nvSpPr>
          <p:cNvPr id="10" name="テキスト ボックス 9">
            <a:extLst>
              <a:ext uri="{FF2B5EF4-FFF2-40B4-BE49-F238E27FC236}">
                <a16:creationId xmlns:a16="http://schemas.microsoft.com/office/drawing/2014/main" id="{34983674-00D6-4640-A9A0-08A3ABB81AF5}"/>
              </a:ext>
            </a:extLst>
          </p:cNvPr>
          <p:cNvSpPr txBox="1"/>
          <p:nvPr/>
        </p:nvSpPr>
        <p:spPr>
          <a:xfrm>
            <a:off x="132585" y="4661873"/>
            <a:ext cx="793807" cy="307777"/>
          </a:xfrm>
          <a:prstGeom prst="rect">
            <a:avLst/>
          </a:prstGeom>
          <a:noFill/>
        </p:spPr>
        <p:txBody>
          <a:bodyPr wrap="none" rtlCol="0">
            <a:spAutoFit/>
          </a:bodyPr>
          <a:lstStyle/>
          <a:p>
            <a:r>
              <a:rPr kumimoji="1" lang="ja-JP" altLang="en-US" sz="1400" dirty="0"/>
              <a:t>改良</a:t>
            </a:r>
            <a:r>
              <a:rPr kumimoji="1" lang="en-US" altLang="ja-JP" sz="1400" dirty="0"/>
              <a:t>DE</a:t>
            </a:r>
            <a:endParaRPr kumimoji="1" lang="ja-JP" altLang="en-US" sz="1400" dirty="0"/>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1961425" y="5558184"/>
            <a:ext cx="2863284" cy="307777"/>
          </a:xfrm>
          <a:prstGeom prst="rect">
            <a:avLst/>
          </a:prstGeom>
          <a:noFill/>
        </p:spPr>
        <p:txBody>
          <a:bodyPr wrap="none" rtlCol="0">
            <a:spAutoFit/>
          </a:bodyPr>
          <a:lstStyle/>
          <a:p>
            <a:r>
              <a:rPr kumimoji="1" lang="ja-JP" altLang="en-US" sz="1400" dirty="0"/>
              <a:t>探索過程で良い解に徐々に絞っていく</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2109519" y="3858962"/>
            <a:ext cx="2549096" cy="307777"/>
          </a:xfrm>
          <a:prstGeom prst="rect">
            <a:avLst/>
          </a:prstGeom>
          <a:noFill/>
        </p:spPr>
        <p:txBody>
          <a:bodyPr wrap="none" rtlCol="0">
            <a:spAutoFit/>
          </a:bodyPr>
          <a:lstStyle/>
          <a:p>
            <a:r>
              <a:rPr kumimoji="1" lang="ja-JP" altLang="en-US" sz="1400" dirty="0"/>
              <a:t>探索過程で一様にランダムに選ぶ</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454233" y="2226047"/>
            <a:ext cx="5477782" cy="338554"/>
          </a:xfrm>
          <a:prstGeom prst="rect">
            <a:avLst/>
          </a:prstGeom>
          <a:noFill/>
        </p:spPr>
        <p:txBody>
          <a:bodyPr wrap="none" rtlCol="0">
            <a:spAutoFit/>
          </a:bodyPr>
          <a:lstStyle/>
          <a:p>
            <a:r>
              <a:rPr kumimoji="1" lang="ja-JP" altLang="en-US" sz="1600" dirty="0"/>
              <a:t>参照する探索点の選択範囲を、適合度と探索経過に応じて限定</a:t>
            </a:r>
          </a:p>
        </p:txBody>
      </p:sp>
      <p:sp>
        <p:nvSpPr>
          <p:cNvPr id="13" name="テキスト ボックス 12">
            <a:extLst>
              <a:ext uri="{FF2B5EF4-FFF2-40B4-BE49-F238E27FC236}">
                <a16:creationId xmlns:a16="http://schemas.microsoft.com/office/drawing/2014/main" id="{C3F02F97-9BE8-483D-A271-9B23C411BB4D}"/>
              </a:ext>
            </a:extLst>
          </p:cNvPr>
          <p:cNvSpPr txBox="1"/>
          <p:nvPr/>
        </p:nvSpPr>
        <p:spPr>
          <a:xfrm>
            <a:off x="785350" y="5934704"/>
            <a:ext cx="4903907" cy="307777"/>
          </a:xfrm>
          <a:prstGeom prst="rect">
            <a:avLst/>
          </a:prstGeom>
          <a:noFill/>
        </p:spPr>
        <p:txBody>
          <a:bodyPr wrap="none" rtlCol="0">
            <a:spAutoFit/>
          </a:bodyPr>
          <a:lstStyle/>
          <a:p>
            <a:r>
              <a:rPr kumimoji="1" lang="en-US" altLang="ja-JP" sz="1400" dirty="0"/>
              <a:t>※</a:t>
            </a:r>
            <a:r>
              <a:rPr kumimoji="1" lang="ja-JP" altLang="en-US" sz="1400" dirty="0"/>
              <a:t>適合度は</a:t>
            </a:r>
            <a:r>
              <a:rPr kumimoji="1" lang="en-US" altLang="ja-JP" sz="1400" dirty="0"/>
              <a:t>MCR</a:t>
            </a:r>
            <a:r>
              <a:rPr kumimoji="1" lang="ja-JP" altLang="en-US" sz="1400" dirty="0"/>
              <a:t>に基づき、探索点群内のトータルランクから決定</a:t>
            </a:r>
          </a:p>
        </p:txBody>
      </p:sp>
      <p:sp>
        <p:nvSpPr>
          <p:cNvPr id="22" name="テキスト ボックス 21">
            <a:extLst>
              <a:ext uri="{FF2B5EF4-FFF2-40B4-BE49-F238E27FC236}">
                <a16:creationId xmlns:a16="http://schemas.microsoft.com/office/drawing/2014/main" id="{B05FB289-170B-4992-8077-2D582F7D4239}"/>
              </a:ext>
            </a:extLst>
          </p:cNvPr>
          <p:cNvSpPr txBox="1"/>
          <p:nvPr/>
        </p:nvSpPr>
        <p:spPr>
          <a:xfrm>
            <a:off x="6526306" y="5374462"/>
            <a:ext cx="3889206" cy="276999"/>
          </a:xfrm>
          <a:prstGeom prst="rect">
            <a:avLst/>
          </a:prstGeom>
          <a:noFill/>
        </p:spPr>
        <p:txBody>
          <a:bodyPr wrap="none" rtlCol="0">
            <a:spAutoFit/>
          </a:bodyPr>
          <a:lstStyle/>
          <a:p>
            <a:r>
              <a:rPr kumimoji="1" lang="en-US" altLang="ja-JP" sz="1200" dirty="0"/>
              <a:t>MF</a:t>
            </a:r>
            <a:r>
              <a:rPr kumimoji="1" lang="ja-JP" altLang="en-US" sz="1200" dirty="0"/>
              <a:t>：探索終了時の（目的関数値－最適値）の試行平均</a:t>
            </a:r>
          </a:p>
        </p:txBody>
      </p:sp>
      <p:sp>
        <p:nvSpPr>
          <p:cNvPr id="23" name="テキスト ボックス 22">
            <a:extLst>
              <a:ext uri="{FF2B5EF4-FFF2-40B4-BE49-F238E27FC236}">
                <a16:creationId xmlns:a16="http://schemas.microsoft.com/office/drawing/2014/main" id="{30AE6B8A-B920-40FD-8FBA-BC29C3443081}"/>
              </a:ext>
            </a:extLst>
          </p:cNvPr>
          <p:cNvSpPr txBox="1"/>
          <p:nvPr/>
        </p:nvSpPr>
        <p:spPr>
          <a:xfrm>
            <a:off x="3653498" y="1464076"/>
            <a:ext cx="5192447" cy="338554"/>
          </a:xfrm>
          <a:prstGeom prst="rect">
            <a:avLst/>
          </a:prstGeom>
          <a:noFill/>
        </p:spPr>
        <p:txBody>
          <a:bodyPr wrap="none" rtlCol="0">
            <a:spAutoFit/>
          </a:bodyPr>
          <a:lstStyle/>
          <a:p>
            <a:r>
              <a:rPr kumimoji="1" lang="ja-JP" altLang="en-US" sz="1600" dirty="0"/>
              <a:t>多様化・集中化の調整能力を付加し、さらに性能改善を期待</a:t>
            </a:r>
          </a:p>
        </p:txBody>
      </p:sp>
      <p:graphicFrame>
        <p:nvGraphicFramePr>
          <p:cNvPr id="4" name="表 4">
            <a:extLst>
              <a:ext uri="{FF2B5EF4-FFF2-40B4-BE49-F238E27FC236}">
                <a16:creationId xmlns:a16="http://schemas.microsoft.com/office/drawing/2014/main" id="{194D1C67-66F7-4224-8FD9-479416E79CA5}"/>
              </a:ext>
            </a:extLst>
          </p:cNvPr>
          <p:cNvGraphicFramePr>
            <a:graphicFrameLocks noGrp="1"/>
          </p:cNvGraphicFramePr>
          <p:nvPr>
            <p:extLst>
              <p:ext uri="{D42A27DB-BD31-4B8C-83A1-F6EECF244321}">
                <p14:modId xmlns:p14="http://schemas.microsoft.com/office/powerpoint/2010/main" val="3506700415"/>
              </p:ext>
            </p:extLst>
          </p:nvPr>
        </p:nvGraphicFramePr>
        <p:xfrm>
          <a:off x="6742965" y="2658208"/>
          <a:ext cx="4865858" cy="2595880"/>
        </p:xfrm>
        <a:graphic>
          <a:graphicData uri="http://schemas.openxmlformats.org/drawingml/2006/table">
            <a:tbl>
              <a:tblPr firstRow="1" bandRow="1">
                <a:tableStyleId>{5C22544A-7EE6-4342-B048-85BDC9FD1C3A}</a:tableStyleId>
              </a:tblPr>
              <a:tblGrid>
                <a:gridCol w="912894">
                  <a:extLst>
                    <a:ext uri="{9D8B030D-6E8A-4147-A177-3AD203B41FA5}">
                      <a16:colId xmlns:a16="http://schemas.microsoft.com/office/drawing/2014/main" val="3526373408"/>
                    </a:ext>
                  </a:extLst>
                </a:gridCol>
                <a:gridCol w="821197">
                  <a:extLst>
                    <a:ext uri="{9D8B030D-6E8A-4147-A177-3AD203B41FA5}">
                      <a16:colId xmlns:a16="http://schemas.microsoft.com/office/drawing/2014/main" val="3552232356"/>
                    </a:ext>
                  </a:extLst>
                </a:gridCol>
                <a:gridCol w="968188">
                  <a:extLst>
                    <a:ext uri="{9D8B030D-6E8A-4147-A177-3AD203B41FA5}">
                      <a16:colId xmlns:a16="http://schemas.microsoft.com/office/drawing/2014/main" val="3215519366"/>
                    </a:ext>
                  </a:extLst>
                </a:gridCol>
                <a:gridCol w="1059543">
                  <a:extLst>
                    <a:ext uri="{9D8B030D-6E8A-4147-A177-3AD203B41FA5}">
                      <a16:colId xmlns:a16="http://schemas.microsoft.com/office/drawing/2014/main" val="3496769943"/>
                    </a:ext>
                  </a:extLst>
                </a:gridCol>
                <a:gridCol w="1104036">
                  <a:extLst>
                    <a:ext uri="{9D8B030D-6E8A-4147-A177-3AD203B41FA5}">
                      <a16:colId xmlns:a16="http://schemas.microsoft.com/office/drawing/2014/main" val="3295347537"/>
                    </a:ext>
                  </a:extLst>
                </a:gridCol>
              </a:tblGrid>
              <a:tr h="370840">
                <a:tc>
                  <a:txBody>
                    <a:bodyPr/>
                    <a:lstStyle/>
                    <a:p>
                      <a:pPr algn="ctr"/>
                      <a:r>
                        <a:rPr kumimoji="1" lang="ja-JP" altLang="en-US" sz="1600" dirty="0"/>
                        <a:t>次元数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GA</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改良</a:t>
                      </a: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164463"/>
                  </a:ext>
                </a:extLst>
              </a:tr>
              <a:tr h="370840">
                <a:tc>
                  <a:txBody>
                    <a:bodyPr/>
                    <a:lstStyle/>
                    <a:p>
                      <a:pPr algn="ctr"/>
                      <a:r>
                        <a:rPr kumimoji="1" lang="en-US" altLang="ja-JP" sz="1600" dirty="0"/>
                        <a:t>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0.107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0.024</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0.016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92043090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t>0.03</a:t>
                      </a:r>
                      <a:endParaRPr kumimoji="1" lang="ja-JP" altLang="en-US" sz="1600" dirty="0"/>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65687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80%</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50%</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46%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98715"/>
                  </a:ext>
                </a:extLst>
              </a:tr>
              <a:tr h="370840">
                <a:tc>
                  <a:txBody>
                    <a:bodyPr/>
                    <a:lstStyle/>
                    <a:p>
                      <a:pPr algn="ctr"/>
                      <a:r>
                        <a:rPr kumimoji="1" lang="en-US" altLang="ja-JP" sz="1600" dirty="0"/>
                        <a:t>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0.087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0.027</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0.021</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3613631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t>0.39</a:t>
                      </a:r>
                      <a:endParaRPr kumimoji="1" lang="ja-JP" altLang="en-US" sz="1600" dirty="0"/>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3154911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51%</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41%</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38%</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77484"/>
                  </a:ext>
                </a:extLst>
              </a:tr>
            </a:tbl>
          </a:graphicData>
        </a:graphic>
      </p:graphicFrame>
      <p:sp>
        <p:nvSpPr>
          <p:cNvPr id="20" name="テキスト ボックス 19">
            <a:extLst>
              <a:ext uri="{FF2B5EF4-FFF2-40B4-BE49-F238E27FC236}">
                <a16:creationId xmlns:a16="http://schemas.microsoft.com/office/drawing/2014/main" id="{5ABA045A-A807-45C9-8915-D075FE238412}"/>
              </a:ext>
            </a:extLst>
          </p:cNvPr>
          <p:cNvSpPr txBox="1"/>
          <p:nvPr/>
        </p:nvSpPr>
        <p:spPr>
          <a:xfrm>
            <a:off x="6517341" y="5646379"/>
            <a:ext cx="2666114" cy="276999"/>
          </a:xfrm>
          <a:prstGeom prst="rect">
            <a:avLst/>
          </a:prstGeom>
          <a:noFill/>
        </p:spPr>
        <p:txBody>
          <a:bodyPr wrap="none" rtlCol="0">
            <a:spAutoFit/>
          </a:bodyPr>
          <a:lstStyle/>
          <a:p>
            <a:r>
              <a:rPr kumimoji="1" lang="en-US" altLang="ja-JP" sz="1200" dirty="0"/>
              <a:t>MV</a:t>
            </a:r>
            <a:r>
              <a:rPr kumimoji="1" lang="ja-JP" altLang="en-US" sz="1200" dirty="0"/>
              <a:t>：探索終了時の違反量の試行平均</a:t>
            </a:r>
          </a:p>
        </p:txBody>
      </p:sp>
      <p:sp>
        <p:nvSpPr>
          <p:cNvPr id="24" name="テキスト ボックス 23">
            <a:extLst>
              <a:ext uri="{FF2B5EF4-FFF2-40B4-BE49-F238E27FC236}">
                <a16:creationId xmlns:a16="http://schemas.microsoft.com/office/drawing/2014/main" id="{52A925CF-31A3-4A0A-B381-5A24F83403B5}"/>
              </a:ext>
            </a:extLst>
          </p:cNvPr>
          <p:cNvSpPr txBox="1"/>
          <p:nvPr/>
        </p:nvSpPr>
        <p:spPr>
          <a:xfrm>
            <a:off x="6517340" y="5904176"/>
            <a:ext cx="5399839" cy="276999"/>
          </a:xfrm>
          <a:prstGeom prst="rect">
            <a:avLst/>
          </a:prstGeom>
          <a:noFill/>
        </p:spPr>
        <p:txBody>
          <a:bodyPr wrap="square" rtlCol="0">
            <a:spAutoFit/>
          </a:bodyPr>
          <a:lstStyle/>
          <a:p>
            <a:r>
              <a:rPr kumimoji="1" lang="en-US" altLang="ja-JP" sz="1200" dirty="0"/>
              <a:t>MG</a:t>
            </a:r>
            <a:r>
              <a:rPr kumimoji="1" lang="ja-JP" altLang="en-US" sz="1200" dirty="0"/>
              <a:t>：探索過程において可能解を得たタイミングの試行平均</a:t>
            </a:r>
            <a:r>
              <a:rPr kumimoji="1" lang="ja-JP" altLang="en-US" sz="1100" dirty="0"/>
              <a:t>（</a:t>
            </a:r>
            <a:r>
              <a:rPr kumimoji="1" lang="en-US" altLang="ja-JP" sz="1100" dirty="0"/>
              <a:t>100%</a:t>
            </a:r>
            <a:r>
              <a:rPr kumimoji="1" lang="ja-JP" altLang="en-US" sz="1100" dirty="0"/>
              <a:t>なら探索終了時）</a:t>
            </a:r>
            <a:endParaRPr kumimoji="1" lang="ja-JP" altLang="en-US" sz="1200" dirty="0"/>
          </a:p>
        </p:txBody>
      </p:sp>
      <p:sp>
        <p:nvSpPr>
          <p:cNvPr id="26" name="テキスト ボックス 25">
            <a:extLst>
              <a:ext uri="{FF2B5EF4-FFF2-40B4-BE49-F238E27FC236}">
                <a16:creationId xmlns:a16="http://schemas.microsoft.com/office/drawing/2014/main" id="{A49082EE-FDAE-491C-B9ED-EF5EDA4D4A86}"/>
              </a:ext>
            </a:extLst>
          </p:cNvPr>
          <p:cNvSpPr txBox="1"/>
          <p:nvPr/>
        </p:nvSpPr>
        <p:spPr>
          <a:xfrm>
            <a:off x="8448307" y="1789225"/>
            <a:ext cx="1659429" cy="338554"/>
          </a:xfrm>
          <a:prstGeom prst="rect">
            <a:avLst/>
          </a:prstGeom>
          <a:noFill/>
        </p:spPr>
        <p:txBody>
          <a:bodyPr wrap="none" rtlCol="0">
            <a:spAutoFit/>
          </a:bodyPr>
          <a:lstStyle/>
          <a:p>
            <a:r>
              <a:rPr kumimoji="1" lang="ja-JP" altLang="en-US" sz="1600" b="1" dirty="0"/>
              <a:t>探索性能の比較</a:t>
            </a:r>
          </a:p>
        </p:txBody>
      </p:sp>
      <p:cxnSp>
        <p:nvCxnSpPr>
          <p:cNvPr id="27" name="直線コネクタ 26">
            <a:extLst>
              <a:ext uri="{FF2B5EF4-FFF2-40B4-BE49-F238E27FC236}">
                <a16:creationId xmlns:a16="http://schemas.microsoft.com/office/drawing/2014/main" id="{E607D4EC-77C7-4FB1-80AF-2F35EC569488}"/>
              </a:ext>
            </a:extLst>
          </p:cNvPr>
          <p:cNvCxnSpPr>
            <a:cxnSpLocks/>
          </p:cNvCxnSpPr>
          <p:nvPr/>
        </p:nvCxnSpPr>
        <p:spPr>
          <a:xfrm flipH="1">
            <a:off x="6443063" y="2141183"/>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DBD8FC3-05ED-4E9B-8AA3-BE122148760E}"/>
              </a:ext>
            </a:extLst>
          </p:cNvPr>
          <p:cNvSpPr txBox="1"/>
          <p:nvPr/>
        </p:nvSpPr>
        <p:spPr>
          <a:xfrm>
            <a:off x="6991642" y="2230419"/>
            <a:ext cx="4368504" cy="338554"/>
          </a:xfrm>
          <a:prstGeom prst="rect">
            <a:avLst/>
          </a:prstGeom>
          <a:noFill/>
        </p:spPr>
        <p:txBody>
          <a:bodyPr wrap="none" rtlCol="0">
            <a:spAutoFit/>
          </a:bodyPr>
          <a:lstStyle/>
          <a:p>
            <a:r>
              <a:rPr kumimoji="1" lang="ja-JP" altLang="en-US" sz="1600" dirty="0"/>
              <a:t>多様化・集中化の調整能力による性能向上を確認</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DD5FF72-964B-4DB1-AF45-D2044652E698}"/>
                  </a:ext>
                </a:extLst>
              </p:cNvPr>
              <p:cNvSpPr txBox="1"/>
              <p:nvPr/>
            </p:nvSpPr>
            <p:spPr>
              <a:xfrm>
                <a:off x="1115367" y="2579018"/>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序盤</m:t>
                    </m:r>
                  </m:oMath>
                </a14:m>
                <a:endParaRPr lang="en-US" altLang="ja-JP" sz="1400" dirty="0"/>
              </a:p>
            </p:txBody>
          </p:sp>
        </mc:Choice>
        <mc:Fallback xmlns="">
          <p:sp>
            <p:nvSpPr>
              <p:cNvPr id="29" name="テキスト ボックス 28">
                <a:extLst>
                  <a:ext uri="{FF2B5EF4-FFF2-40B4-BE49-F238E27FC236}">
                    <a16:creationId xmlns:a16="http://schemas.microsoft.com/office/drawing/2014/main" id="{3DD5FF72-964B-4DB1-AF45-D2044652E698}"/>
                  </a:ext>
                </a:extLst>
              </p:cNvPr>
              <p:cNvSpPr txBox="1">
                <a:spLocks noRot="1" noChangeAspect="1" noMove="1" noResize="1" noEditPoints="1" noAdjustHandles="1" noChangeArrowheads="1" noChangeShapeType="1" noTextEdit="1"/>
              </p:cNvSpPr>
              <p:nvPr/>
            </p:nvSpPr>
            <p:spPr>
              <a:xfrm>
                <a:off x="1115367" y="2579018"/>
                <a:ext cx="1024904" cy="309315"/>
              </a:xfrm>
              <a:prstGeom prst="rect">
                <a:avLst/>
              </a:prstGeom>
              <a:blipFill>
                <a:blip r:embed="rId2"/>
                <a:stretch>
                  <a:fillRect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5DD7A20-5815-4561-B776-93ED353CD974}"/>
                  </a:ext>
                </a:extLst>
              </p:cNvPr>
              <p:cNvSpPr txBox="1"/>
              <p:nvPr/>
            </p:nvSpPr>
            <p:spPr>
              <a:xfrm>
                <a:off x="4682073" y="2607370"/>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終盤</m:t>
                    </m:r>
                  </m:oMath>
                </a14:m>
                <a:endParaRPr lang="en-US" altLang="ja-JP" sz="1400" dirty="0"/>
              </a:p>
            </p:txBody>
          </p:sp>
        </mc:Choice>
        <mc:Fallback xmlns="">
          <p:sp>
            <p:nvSpPr>
              <p:cNvPr id="30" name="テキスト ボックス 29">
                <a:extLst>
                  <a:ext uri="{FF2B5EF4-FFF2-40B4-BE49-F238E27FC236}">
                    <a16:creationId xmlns:a16="http://schemas.microsoft.com/office/drawing/2014/main" id="{A5DD7A20-5815-4561-B776-93ED353CD974}"/>
                  </a:ext>
                </a:extLst>
              </p:cNvPr>
              <p:cNvSpPr txBox="1">
                <a:spLocks noRot="1" noChangeAspect="1" noMove="1" noResize="1" noEditPoints="1" noAdjustHandles="1" noChangeArrowheads="1" noChangeShapeType="1" noTextEdit="1"/>
              </p:cNvSpPr>
              <p:nvPr/>
            </p:nvSpPr>
            <p:spPr>
              <a:xfrm>
                <a:off x="4682073" y="2607370"/>
                <a:ext cx="1024904" cy="309315"/>
              </a:xfrm>
              <a:prstGeom prst="rect">
                <a:avLst/>
              </a:prstGeom>
              <a:blipFill>
                <a:blip r:embed="rId3"/>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9CAED9D-44AD-4378-A297-C3C1F3E40C3E}"/>
                  </a:ext>
                </a:extLst>
              </p:cNvPr>
              <p:cNvSpPr txBox="1"/>
              <p:nvPr/>
            </p:nvSpPr>
            <p:spPr>
              <a:xfrm>
                <a:off x="2894254" y="2608832"/>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中盤</m:t>
                    </m:r>
                  </m:oMath>
                </a14:m>
                <a:endParaRPr lang="en-US" altLang="ja-JP" sz="1400" dirty="0"/>
              </a:p>
            </p:txBody>
          </p:sp>
        </mc:Choice>
        <mc:Fallback xmlns="">
          <p:sp>
            <p:nvSpPr>
              <p:cNvPr id="31" name="テキスト ボックス 30">
                <a:extLst>
                  <a:ext uri="{FF2B5EF4-FFF2-40B4-BE49-F238E27FC236}">
                    <a16:creationId xmlns:a16="http://schemas.microsoft.com/office/drawing/2014/main" id="{59CAED9D-44AD-4378-A297-C3C1F3E40C3E}"/>
                  </a:ext>
                </a:extLst>
              </p:cNvPr>
              <p:cNvSpPr txBox="1">
                <a:spLocks noRot="1" noChangeAspect="1" noMove="1" noResize="1" noEditPoints="1" noAdjustHandles="1" noChangeArrowheads="1" noChangeShapeType="1" noTextEdit="1"/>
              </p:cNvSpPr>
              <p:nvPr/>
            </p:nvSpPr>
            <p:spPr>
              <a:xfrm>
                <a:off x="2894254" y="2608832"/>
                <a:ext cx="1024904" cy="309315"/>
              </a:xfrm>
              <a:prstGeom prst="rect">
                <a:avLst/>
              </a:prstGeom>
              <a:blipFill>
                <a:blip r:embed="rId4"/>
                <a:stretch>
                  <a:fillRect t="-3922" b="-17647"/>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2EF48D45-2E76-4E45-B3EA-21F9DECDF3A5}"/>
              </a:ext>
            </a:extLst>
          </p:cNvPr>
          <p:cNvSpPr txBox="1"/>
          <p:nvPr/>
        </p:nvSpPr>
        <p:spPr>
          <a:xfrm>
            <a:off x="1001625" y="5256986"/>
            <a:ext cx="1275506" cy="276999"/>
          </a:xfrm>
          <a:prstGeom prst="rect">
            <a:avLst/>
          </a:prstGeom>
          <a:noFill/>
        </p:spPr>
        <p:txBody>
          <a:bodyPr wrap="square" rtlCol="0">
            <a:spAutoFit/>
          </a:bodyPr>
          <a:lstStyle/>
          <a:p>
            <a:pPr algn="ctr"/>
            <a:r>
              <a:rPr lang="ja-JP" altLang="en-US" sz="1200" dirty="0"/>
              <a:t>全ての探索点</a:t>
            </a:r>
            <a:endParaRPr lang="en-US" altLang="ja-JP" sz="1200" dirty="0"/>
          </a:p>
        </p:txBody>
      </p:sp>
      <p:sp>
        <p:nvSpPr>
          <p:cNvPr id="34" name="テキスト ボックス 33">
            <a:extLst>
              <a:ext uri="{FF2B5EF4-FFF2-40B4-BE49-F238E27FC236}">
                <a16:creationId xmlns:a16="http://schemas.microsoft.com/office/drawing/2014/main" id="{56F07289-C269-4E29-9CE0-A579DF931D21}"/>
              </a:ext>
            </a:extLst>
          </p:cNvPr>
          <p:cNvSpPr txBox="1"/>
          <p:nvPr/>
        </p:nvSpPr>
        <p:spPr>
          <a:xfrm>
            <a:off x="2570321" y="5256307"/>
            <a:ext cx="1672771" cy="276999"/>
          </a:xfrm>
          <a:prstGeom prst="rect">
            <a:avLst/>
          </a:prstGeom>
          <a:noFill/>
        </p:spPr>
        <p:txBody>
          <a:bodyPr wrap="square" rtlCol="0">
            <a:spAutoFit/>
          </a:bodyPr>
          <a:lstStyle/>
          <a:p>
            <a:pPr algn="ctr"/>
            <a:r>
              <a:rPr lang="ja-JP" altLang="en-US" sz="1200" dirty="0"/>
              <a:t>上位</a:t>
            </a:r>
            <a:r>
              <a:rPr lang="en-US" altLang="ja-JP" sz="1200" dirty="0"/>
              <a:t>3</a:t>
            </a:r>
            <a:r>
              <a:rPr lang="ja-JP" altLang="en-US" sz="1200" dirty="0"/>
              <a:t>個の探索点</a:t>
            </a:r>
            <a:endParaRPr lang="en-US" altLang="ja-JP" sz="1200" dirty="0"/>
          </a:p>
        </p:txBody>
      </p:sp>
      <p:sp>
        <p:nvSpPr>
          <p:cNvPr id="35" name="テキスト ボックス 34">
            <a:extLst>
              <a:ext uri="{FF2B5EF4-FFF2-40B4-BE49-F238E27FC236}">
                <a16:creationId xmlns:a16="http://schemas.microsoft.com/office/drawing/2014/main" id="{6DC0E892-9C1D-406E-9DC3-D260C586E73D}"/>
              </a:ext>
            </a:extLst>
          </p:cNvPr>
          <p:cNvSpPr txBox="1"/>
          <p:nvPr/>
        </p:nvSpPr>
        <p:spPr>
          <a:xfrm>
            <a:off x="4544112" y="5251638"/>
            <a:ext cx="1367117" cy="276999"/>
          </a:xfrm>
          <a:prstGeom prst="rect">
            <a:avLst/>
          </a:prstGeom>
          <a:noFill/>
        </p:spPr>
        <p:txBody>
          <a:bodyPr wrap="square" rtlCol="0">
            <a:spAutoFit/>
          </a:bodyPr>
          <a:lstStyle/>
          <a:p>
            <a:pPr algn="ctr"/>
            <a:r>
              <a:rPr lang="ja-JP" altLang="en-US" sz="1200" dirty="0"/>
              <a:t>最良の探索点</a:t>
            </a:r>
            <a:endParaRPr lang="en-US" altLang="ja-JP" sz="1200" dirty="0"/>
          </a:p>
        </p:txBody>
      </p:sp>
      <p:sp>
        <p:nvSpPr>
          <p:cNvPr id="36" name="楕円 35">
            <a:extLst>
              <a:ext uri="{FF2B5EF4-FFF2-40B4-BE49-F238E27FC236}">
                <a16:creationId xmlns:a16="http://schemas.microsoft.com/office/drawing/2014/main" id="{51207333-4CFB-4854-962D-A484DA63AAC0}"/>
              </a:ext>
            </a:extLst>
          </p:cNvPr>
          <p:cNvSpPr/>
          <p:nvPr/>
        </p:nvSpPr>
        <p:spPr>
          <a:xfrm>
            <a:off x="1081250" y="4322385"/>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D40D2E54-B7AD-475F-B019-3F981D0D9992}"/>
              </a:ext>
            </a:extLst>
          </p:cNvPr>
          <p:cNvSpPr/>
          <p:nvPr/>
        </p:nvSpPr>
        <p:spPr>
          <a:xfrm>
            <a:off x="1232744" y="4503114"/>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B0631246-818A-4571-91D5-45910DF15994}"/>
              </a:ext>
            </a:extLst>
          </p:cNvPr>
          <p:cNvSpPr/>
          <p:nvPr/>
        </p:nvSpPr>
        <p:spPr>
          <a:xfrm>
            <a:off x="1788056" y="444784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E6F23E85-9E33-40E3-A824-0D6EE77ADDC6}"/>
              </a:ext>
            </a:extLst>
          </p:cNvPr>
          <p:cNvSpPr/>
          <p:nvPr/>
        </p:nvSpPr>
        <p:spPr>
          <a:xfrm>
            <a:off x="1382523" y="501386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DF1C5FE5-FBFF-478A-B556-37A3401A3DBD}"/>
              </a:ext>
            </a:extLst>
          </p:cNvPr>
          <p:cNvSpPr/>
          <p:nvPr/>
        </p:nvSpPr>
        <p:spPr>
          <a:xfrm>
            <a:off x="1882594" y="493618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a:extLst>
              <a:ext uri="{FF2B5EF4-FFF2-40B4-BE49-F238E27FC236}">
                <a16:creationId xmlns:a16="http://schemas.microsoft.com/office/drawing/2014/main" id="{E2F2E545-FB5F-4ADE-B9A2-5807AE328032}"/>
              </a:ext>
            </a:extLst>
          </p:cNvPr>
          <p:cNvSpPr/>
          <p:nvPr/>
        </p:nvSpPr>
        <p:spPr>
          <a:xfrm>
            <a:off x="1541265" y="471800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AC151DD-8AE2-40B9-9E69-F51C7874B573}"/>
              </a:ext>
            </a:extLst>
          </p:cNvPr>
          <p:cNvSpPr/>
          <p:nvPr/>
        </p:nvSpPr>
        <p:spPr>
          <a:xfrm>
            <a:off x="2866010" y="4354648"/>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a:extLst>
              <a:ext uri="{FF2B5EF4-FFF2-40B4-BE49-F238E27FC236}">
                <a16:creationId xmlns:a16="http://schemas.microsoft.com/office/drawing/2014/main" id="{B26310A2-E5B1-4240-BF37-95B6C1E0C2B2}"/>
              </a:ext>
            </a:extLst>
          </p:cNvPr>
          <p:cNvSpPr/>
          <p:nvPr/>
        </p:nvSpPr>
        <p:spPr>
          <a:xfrm>
            <a:off x="3017504" y="45353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59C4A6F9-55E3-4E8C-B460-0B3B66739029}"/>
              </a:ext>
            </a:extLst>
          </p:cNvPr>
          <p:cNvSpPr/>
          <p:nvPr/>
        </p:nvSpPr>
        <p:spPr>
          <a:xfrm>
            <a:off x="3572816" y="448010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20902131-7E31-41E9-8CD3-650960571F2A}"/>
              </a:ext>
            </a:extLst>
          </p:cNvPr>
          <p:cNvSpPr/>
          <p:nvPr/>
        </p:nvSpPr>
        <p:spPr>
          <a:xfrm>
            <a:off x="3167283" y="5046131"/>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9BD82688-AE9A-451B-B0EF-1EC919C28F1C}"/>
              </a:ext>
            </a:extLst>
          </p:cNvPr>
          <p:cNvSpPr/>
          <p:nvPr/>
        </p:nvSpPr>
        <p:spPr>
          <a:xfrm>
            <a:off x="3667354" y="496844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9F88BF35-65BD-4765-AA62-E04BE2E7F009}"/>
              </a:ext>
            </a:extLst>
          </p:cNvPr>
          <p:cNvSpPr/>
          <p:nvPr/>
        </p:nvSpPr>
        <p:spPr>
          <a:xfrm>
            <a:off x="3326025" y="4750268"/>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5A585926-474F-44EC-8CF7-ADCBD5DA0886}"/>
              </a:ext>
            </a:extLst>
          </p:cNvPr>
          <p:cNvSpPr/>
          <p:nvPr/>
        </p:nvSpPr>
        <p:spPr>
          <a:xfrm>
            <a:off x="4663795" y="4335737"/>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二等辺三角形 49">
            <a:extLst>
              <a:ext uri="{FF2B5EF4-FFF2-40B4-BE49-F238E27FC236}">
                <a16:creationId xmlns:a16="http://schemas.microsoft.com/office/drawing/2014/main" id="{06C332EC-789D-4412-B11A-29673DCBDDCC}"/>
              </a:ext>
            </a:extLst>
          </p:cNvPr>
          <p:cNvSpPr/>
          <p:nvPr/>
        </p:nvSpPr>
        <p:spPr>
          <a:xfrm>
            <a:off x="4815289" y="4516466"/>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二等辺三角形 50">
            <a:extLst>
              <a:ext uri="{FF2B5EF4-FFF2-40B4-BE49-F238E27FC236}">
                <a16:creationId xmlns:a16="http://schemas.microsoft.com/office/drawing/2014/main" id="{916E223C-CA19-4168-BAE0-3A3C4998BB7D}"/>
              </a:ext>
            </a:extLst>
          </p:cNvPr>
          <p:cNvSpPr/>
          <p:nvPr/>
        </p:nvSpPr>
        <p:spPr>
          <a:xfrm>
            <a:off x="5370601" y="4461195"/>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二等辺三角形 51">
            <a:extLst>
              <a:ext uri="{FF2B5EF4-FFF2-40B4-BE49-F238E27FC236}">
                <a16:creationId xmlns:a16="http://schemas.microsoft.com/office/drawing/2014/main" id="{76C58250-D6C5-4B07-9E37-5DB4AFBFC528}"/>
              </a:ext>
            </a:extLst>
          </p:cNvPr>
          <p:cNvSpPr/>
          <p:nvPr/>
        </p:nvSpPr>
        <p:spPr>
          <a:xfrm>
            <a:off x="4965068" y="5027220"/>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a:extLst>
              <a:ext uri="{FF2B5EF4-FFF2-40B4-BE49-F238E27FC236}">
                <a16:creationId xmlns:a16="http://schemas.microsoft.com/office/drawing/2014/main" id="{88258B45-68EC-4A40-8358-EB4AE611C4A4}"/>
              </a:ext>
            </a:extLst>
          </p:cNvPr>
          <p:cNvSpPr/>
          <p:nvPr/>
        </p:nvSpPr>
        <p:spPr>
          <a:xfrm>
            <a:off x="5465139" y="494953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B0675BFF-76A0-4B77-9810-29B278DD5C08}"/>
              </a:ext>
            </a:extLst>
          </p:cNvPr>
          <p:cNvSpPr/>
          <p:nvPr/>
        </p:nvSpPr>
        <p:spPr>
          <a:xfrm>
            <a:off x="5123810" y="4731357"/>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F544DC14-3341-4FC3-899E-10D2BE98C353}"/>
              </a:ext>
            </a:extLst>
          </p:cNvPr>
          <p:cNvSpPr/>
          <p:nvPr/>
        </p:nvSpPr>
        <p:spPr>
          <a:xfrm rot="5400000">
            <a:off x="2311372" y="46451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二等辺三角形 54">
            <a:extLst>
              <a:ext uri="{FF2B5EF4-FFF2-40B4-BE49-F238E27FC236}">
                <a16:creationId xmlns:a16="http://schemas.microsoft.com/office/drawing/2014/main" id="{B79744E4-C2EF-4A2B-8971-5C78635E6739}"/>
              </a:ext>
            </a:extLst>
          </p:cNvPr>
          <p:cNvSpPr/>
          <p:nvPr/>
        </p:nvSpPr>
        <p:spPr>
          <a:xfrm rot="5400000">
            <a:off x="4096133" y="46347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C0CDD039-52E1-491F-B171-D29203AC5CE2}"/>
              </a:ext>
            </a:extLst>
          </p:cNvPr>
          <p:cNvSpPr/>
          <p:nvPr/>
        </p:nvSpPr>
        <p:spPr>
          <a:xfrm>
            <a:off x="1063668" y="2952830"/>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a:extLst>
              <a:ext uri="{FF2B5EF4-FFF2-40B4-BE49-F238E27FC236}">
                <a16:creationId xmlns:a16="http://schemas.microsoft.com/office/drawing/2014/main" id="{9E5425BC-5726-4056-ADA3-69BA32C19B01}"/>
              </a:ext>
            </a:extLst>
          </p:cNvPr>
          <p:cNvSpPr/>
          <p:nvPr/>
        </p:nvSpPr>
        <p:spPr>
          <a:xfrm>
            <a:off x="1215162" y="313355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a:extLst>
              <a:ext uri="{FF2B5EF4-FFF2-40B4-BE49-F238E27FC236}">
                <a16:creationId xmlns:a16="http://schemas.microsoft.com/office/drawing/2014/main" id="{280533B1-91C8-4362-B960-E7C56655C1A5}"/>
              </a:ext>
            </a:extLst>
          </p:cNvPr>
          <p:cNvSpPr/>
          <p:nvPr/>
        </p:nvSpPr>
        <p:spPr>
          <a:xfrm>
            <a:off x="1770474" y="307828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a:extLst>
              <a:ext uri="{FF2B5EF4-FFF2-40B4-BE49-F238E27FC236}">
                <a16:creationId xmlns:a16="http://schemas.microsoft.com/office/drawing/2014/main" id="{91B4F9C4-6767-4626-AD59-C9D00E196810}"/>
              </a:ext>
            </a:extLst>
          </p:cNvPr>
          <p:cNvSpPr/>
          <p:nvPr/>
        </p:nvSpPr>
        <p:spPr>
          <a:xfrm>
            <a:off x="1364941" y="364431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a:extLst>
              <a:ext uri="{FF2B5EF4-FFF2-40B4-BE49-F238E27FC236}">
                <a16:creationId xmlns:a16="http://schemas.microsoft.com/office/drawing/2014/main" id="{9D2CD59E-BB1B-469E-9722-C70F9F1A308E}"/>
              </a:ext>
            </a:extLst>
          </p:cNvPr>
          <p:cNvSpPr/>
          <p:nvPr/>
        </p:nvSpPr>
        <p:spPr>
          <a:xfrm>
            <a:off x="1865012" y="356662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a:extLst>
              <a:ext uri="{FF2B5EF4-FFF2-40B4-BE49-F238E27FC236}">
                <a16:creationId xmlns:a16="http://schemas.microsoft.com/office/drawing/2014/main" id="{0A363FA2-BCA8-4F44-AFCC-29697AD5FAED}"/>
              </a:ext>
            </a:extLst>
          </p:cNvPr>
          <p:cNvSpPr/>
          <p:nvPr/>
        </p:nvSpPr>
        <p:spPr>
          <a:xfrm>
            <a:off x="1523683" y="3348450"/>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a:extLst>
              <a:ext uri="{FF2B5EF4-FFF2-40B4-BE49-F238E27FC236}">
                <a16:creationId xmlns:a16="http://schemas.microsoft.com/office/drawing/2014/main" id="{8B110633-FD18-4691-BE00-9384760A0427}"/>
              </a:ext>
            </a:extLst>
          </p:cNvPr>
          <p:cNvSpPr/>
          <p:nvPr/>
        </p:nvSpPr>
        <p:spPr>
          <a:xfrm rot="5400000">
            <a:off x="2293790" y="3284590"/>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27A075D5-0825-47B9-89DF-E4283A1EF914}"/>
              </a:ext>
            </a:extLst>
          </p:cNvPr>
          <p:cNvSpPr/>
          <p:nvPr/>
        </p:nvSpPr>
        <p:spPr>
          <a:xfrm rot="5400000">
            <a:off x="4078551" y="327418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コネクタ 75">
            <a:extLst>
              <a:ext uri="{FF2B5EF4-FFF2-40B4-BE49-F238E27FC236}">
                <a16:creationId xmlns:a16="http://schemas.microsoft.com/office/drawing/2014/main" id="{45BC6016-B1DE-4357-8668-E73655A90370}"/>
              </a:ext>
            </a:extLst>
          </p:cNvPr>
          <p:cNvCxnSpPr>
            <a:cxnSpLocks/>
          </p:cNvCxnSpPr>
          <p:nvPr/>
        </p:nvCxnSpPr>
        <p:spPr>
          <a:xfrm flipH="1">
            <a:off x="226025" y="2141183"/>
            <a:ext cx="574432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EA265CF-091F-4345-A18D-EA4ADB018F32}"/>
              </a:ext>
            </a:extLst>
          </p:cNvPr>
          <p:cNvCxnSpPr>
            <a:cxnSpLocks/>
          </p:cNvCxnSpPr>
          <p:nvPr/>
        </p:nvCxnSpPr>
        <p:spPr>
          <a:xfrm flipH="1">
            <a:off x="187694" y="4220995"/>
            <a:ext cx="5782652" cy="0"/>
          </a:xfrm>
          <a:prstGeom prst="line">
            <a:avLst/>
          </a:prstGeom>
          <a:ln w="1270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6AF87E19-3FBF-41A5-A010-1E48D1599EA6}"/>
              </a:ext>
            </a:extLst>
          </p:cNvPr>
          <p:cNvSpPr/>
          <p:nvPr/>
        </p:nvSpPr>
        <p:spPr>
          <a:xfrm>
            <a:off x="2852370"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a:extLst>
              <a:ext uri="{FF2B5EF4-FFF2-40B4-BE49-F238E27FC236}">
                <a16:creationId xmlns:a16="http://schemas.microsoft.com/office/drawing/2014/main" id="{2FE9B120-498D-4054-B39C-34E7638AD068}"/>
              </a:ext>
            </a:extLst>
          </p:cNvPr>
          <p:cNvSpPr/>
          <p:nvPr/>
        </p:nvSpPr>
        <p:spPr>
          <a:xfrm>
            <a:off x="3003864"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二等辺三角形 79">
            <a:extLst>
              <a:ext uri="{FF2B5EF4-FFF2-40B4-BE49-F238E27FC236}">
                <a16:creationId xmlns:a16="http://schemas.microsoft.com/office/drawing/2014/main" id="{53D4B057-9F52-493E-9343-162E848B20FA}"/>
              </a:ext>
            </a:extLst>
          </p:cNvPr>
          <p:cNvSpPr/>
          <p:nvPr/>
        </p:nvSpPr>
        <p:spPr>
          <a:xfrm>
            <a:off x="3559176"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二等辺三角形 80">
            <a:extLst>
              <a:ext uri="{FF2B5EF4-FFF2-40B4-BE49-F238E27FC236}">
                <a16:creationId xmlns:a16="http://schemas.microsoft.com/office/drawing/2014/main" id="{6BAE2065-AB95-4144-A9FF-5A85757FC622}"/>
              </a:ext>
            </a:extLst>
          </p:cNvPr>
          <p:cNvSpPr/>
          <p:nvPr/>
        </p:nvSpPr>
        <p:spPr>
          <a:xfrm>
            <a:off x="3153643"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二等辺三角形 81">
            <a:extLst>
              <a:ext uri="{FF2B5EF4-FFF2-40B4-BE49-F238E27FC236}">
                <a16:creationId xmlns:a16="http://schemas.microsoft.com/office/drawing/2014/main" id="{71A21E2D-BD30-4B14-BAAE-1C03951F0672}"/>
              </a:ext>
            </a:extLst>
          </p:cNvPr>
          <p:cNvSpPr/>
          <p:nvPr/>
        </p:nvSpPr>
        <p:spPr>
          <a:xfrm>
            <a:off x="3653714"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二等辺三角形 82">
            <a:extLst>
              <a:ext uri="{FF2B5EF4-FFF2-40B4-BE49-F238E27FC236}">
                <a16:creationId xmlns:a16="http://schemas.microsoft.com/office/drawing/2014/main" id="{93D76DA2-2F4F-4FC6-9D1F-338F3665A900}"/>
              </a:ext>
            </a:extLst>
          </p:cNvPr>
          <p:cNvSpPr/>
          <p:nvPr/>
        </p:nvSpPr>
        <p:spPr>
          <a:xfrm>
            <a:off x="3312385"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519A7E03-9957-4606-8221-6AB75F36E4EC}"/>
              </a:ext>
            </a:extLst>
          </p:cNvPr>
          <p:cNvSpPr/>
          <p:nvPr/>
        </p:nvSpPr>
        <p:spPr>
          <a:xfrm>
            <a:off x="4658615"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二等辺三角形 84">
            <a:extLst>
              <a:ext uri="{FF2B5EF4-FFF2-40B4-BE49-F238E27FC236}">
                <a16:creationId xmlns:a16="http://schemas.microsoft.com/office/drawing/2014/main" id="{6CD46C13-E4CF-4199-A5D8-5A83158C8B81}"/>
              </a:ext>
            </a:extLst>
          </p:cNvPr>
          <p:cNvSpPr/>
          <p:nvPr/>
        </p:nvSpPr>
        <p:spPr>
          <a:xfrm>
            <a:off x="4810109"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a:extLst>
              <a:ext uri="{FF2B5EF4-FFF2-40B4-BE49-F238E27FC236}">
                <a16:creationId xmlns:a16="http://schemas.microsoft.com/office/drawing/2014/main" id="{70B9BA35-4E9F-4BAA-AF3C-54667FF0F7E2}"/>
              </a:ext>
            </a:extLst>
          </p:cNvPr>
          <p:cNvSpPr/>
          <p:nvPr/>
        </p:nvSpPr>
        <p:spPr>
          <a:xfrm>
            <a:off x="5365421"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9EECA3BE-DC86-4D84-92A8-F884C10B8C66}"/>
              </a:ext>
            </a:extLst>
          </p:cNvPr>
          <p:cNvSpPr/>
          <p:nvPr/>
        </p:nvSpPr>
        <p:spPr>
          <a:xfrm>
            <a:off x="4959888"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二等辺三角形 87">
            <a:extLst>
              <a:ext uri="{FF2B5EF4-FFF2-40B4-BE49-F238E27FC236}">
                <a16:creationId xmlns:a16="http://schemas.microsoft.com/office/drawing/2014/main" id="{D0B90B8B-15FF-4696-8F90-7A5F5D9D916D}"/>
              </a:ext>
            </a:extLst>
          </p:cNvPr>
          <p:cNvSpPr/>
          <p:nvPr/>
        </p:nvSpPr>
        <p:spPr>
          <a:xfrm>
            <a:off x="5459959"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二等辺三角形 88">
            <a:extLst>
              <a:ext uri="{FF2B5EF4-FFF2-40B4-BE49-F238E27FC236}">
                <a16:creationId xmlns:a16="http://schemas.microsoft.com/office/drawing/2014/main" id="{63EB2089-9904-4F39-898F-81D8CD45077F}"/>
              </a:ext>
            </a:extLst>
          </p:cNvPr>
          <p:cNvSpPr/>
          <p:nvPr/>
        </p:nvSpPr>
        <p:spPr>
          <a:xfrm>
            <a:off x="5118630"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9B603BB7-8440-4A0D-92FB-E71269FB1330}"/>
              </a:ext>
            </a:extLst>
          </p:cNvPr>
          <p:cNvSpPr txBox="1"/>
          <p:nvPr/>
        </p:nvSpPr>
        <p:spPr>
          <a:xfrm>
            <a:off x="2480266" y="1789225"/>
            <a:ext cx="1664238" cy="338554"/>
          </a:xfrm>
          <a:prstGeom prst="rect">
            <a:avLst/>
          </a:prstGeom>
          <a:noFill/>
        </p:spPr>
        <p:txBody>
          <a:bodyPr wrap="none" rtlCol="0">
            <a:spAutoFit/>
          </a:bodyPr>
          <a:lstStyle/>
          <a:p>
            <a:r>
              <a:rPr kumimoji="1" lang="ja-JP" altLang="en-US" sz="1600" b="1" dirty="0"/>
              <a:t>改良のアイディア</a:t>
            </a:r>
          </a:p>
        </p:txBody>
      </p:sp>
    </p:spTree>
    <p:extLst>
      <p:ext uri="{BB962C8B-B14F-4D97-AF65-F5344CB8AC3E}">
        <p14:creationId xmlns:p14="http://schemas.microsoft.com/office/powerpoint/2010/main" val="132743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今年度の成果を電気学会へ投稿したり、学会発表で高い評価を得た。</a:t>
            </a:r>
            <a:endParaRPr lang="en-US" altLang="ja-JP" sz="2800" dirty="0"/>
          </a:p>
        </p:txBody>
      </p:sp>
      <p:graphicFrame>
        <p:nvGraphicFramePr>
          <p:cNvPr id="7" name="表 6">
            <a:extLst>
              <a:ext uri="{FF2B5EF4-FFF2-40B4-BE49-F238E27FC236}">
                <a16:creationId xmlns:a16="http://schemas.microsoft.com/office/drawing/2014/main" id="{7A60E2C5-8187-4488-926F-648C13EC553F}"/>
              </a:ext>
            </a:extLst>
          </p:cNvPr>
          <p:cNvGraphicFramePr>
            <a:graphicFrameLocks noGrp="1"/>
          </p:cNvGraphicFramePr>
          <p:nvPr>
            <p:extLst/>
          </p:nvPr>
        </p:nvGraphicFramePr>
        <p:xfrm>
          <a:off x="746113" y="1775500"/>
          <a:ext cx="10633044" cy="19202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学会発表</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安田・熊谷・田村・安田：「有制約最適化問題のための</a:t>
                      </a:r>
                      <a:r>
                        <a:rPr kumimoji="1" lang="en-US" altLang="ja-JP" sz="1800" dirty="0"/>
                        <a:t>MOEA/D</a:t>
                      </a:r>
                      <a:r>
                        <a:rPr kumimoji="1" lang="ja-JP" altLang="en-US" sz="1800" dirty="0"/>
                        <a:t>に基づく制約対処法のパラメータ解析」、</a:t>
                      </a:r>
                      <a:r>
                        <a:rPr kumimoji="1" lang="en-US" altLang="ja-JP" sz="1800" dirty="0"/>
                        <a:t>2021</a:t>
                      </a:r>
                      <a:r>
                        <a:rPr kumimoji="1" lang="ja-JP" altLang="en-US" sz="1800" dirty="0"/>
                        <a:t>年 電気学会 </a:t>
                      </a:r>
                      <a:r>
                        <a:rPr kumimoji="1" lang="en-US" altLang="ja-JP" sz="1800" dirty="0"/>
                        <a:t>C</a:t>
                      </a:r>
                      <a:r>
                        <a:rPr kumimoji="1" lang="ja-JP" altLang="en-US" sz="1800" dirty="0"/>
                        <a:t>部門大会、</a:t>
                      </a:r>
                      <a:r>
                        <a:rPr kumimoji="1" lang="en-US" altLang="ja-JP" sz="1800" dirty="0"/>
                        <a:t>GS12-5</a:t>
                      </a:r>
                      <a:r>
                        <a:rPr kumimoji="1" lang="ja-JP" altLang="en-US" sz="1800" dirty="0" err="1"/>
                        <a:t>、</a:t>
                      </a:r>
                      <a:r>
                        <a:rPr kumimoji="1" lang="en-US" altLang="ja-JP" sz="1800" dirty="0"/>
                        <a:t>pp.1226-1231</a:t>
                      </a:r>
                      <a:r>
                        <a:rPr kumimoji="1" lang="ja-JP" altLang="en-US" sz="1800" dirty="0"/>
                        <a:t>（</a:t>
                      </a:r>
                      <a:r>
                        <a:rPr kumimoji="1" lang="en-US" altLang="ja-JP" sz="1800" dirty="0"/>
                        <a:t>2021.9.17</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安田・熊谷・田村・安田：「適応的重み調整を用いた</a:t>
                      </a:r>
                      <a:r>
                        <a:rPr kumimoji="1" lang="en-US" altLang="ja-JP" sz="1800" dirty="0"/>
                        <a:t>MOEA/D</a:t>
                      </a:r>
                      <a:r>
                        <a:rPr kumimoji="1" lang="ja-JP" altLang="en-US" sz="1800" dirty="0"/>
                        <a:t>による有制約最適化」、</a:t>
                      </a:r>
                      <a:r>
                        <a:rPr kumimoji="1" lang="en-US" altLang="ja-JP" sz="1800" dirty="0"/>
                        <a:t>SICE </a:t>
                      </a:r>
                      <a:r>
                        <a:rPr kumimoji="1" lang="ja-JP" altLang="en-US" sz="1800" dirty="0"/>
                        <a:t>システム・情報部門 学術講演会</a:t>
                      </a:r>
                      <a:r>
                        <a:rPr kumimoji="1" lang="en-US" altLang="ja-JP" sz="1800" dirty="0"/>
                        <a:t>2021</a:t>
                      </a:r>
                      <a:r>
                        <a:rPr kumimoji="1" lang="ja-JP" altLang="en-US" sz="1800" dirty="0" err="1"/>
                        <a:t>、</a:t>
                      </a:r>
                      <a:r>
                        <a:rPr kumimoji="1" lang="en-US" altLang="ja-JP" sz="1800" dirty="0"/>
                        <a:t>GS5-2-1</a:t>
                      </a:r>
                      <a:r>
                        <a:rPr kumimoji="1" lang="ja-JP" altLang="en-US" sz="1800" dirty="0" err="1"/>
                        <a:t>、</a:t>
                      </a:r>
                      <a:r>
                        <a:rPr kumimoji="1" lang="en-US" altLang="ja-JP" sz="1800" dirty="0"/>
                        <a:t>pp.252-257</a:t>
                      </a:r>
                      <a:r>
                        <a:rPr kumimoji="1" lang="ja-JP" altLang="en-US" sz="1800" dirty="0"/>
                        <a:t>（</a:t>
                      </a:r>
                      <a:r>
                        <a:rPr kumimoji="1" lang="en-US" altLang="ja-JP" sz="1800" dirty="0"/>
                        <a:t>2021.11.22</a:t>
                      </a:r>
                      <a:r>
                        <a:rPr kumimoji="1" lang="ja-JP" altLang="en-US" sz="1800" dirty="0"/>
                        <a:t>）</a:t>
                      </a:r>
                    </a:p>
                    <a:p>
                      <a:pPr marL="285750" indent="-285750" algn="l">
                        <a:buClr>
                          <a:schemeClr val="tx1"/>
                        </a:buClr>
                        <a:buFont typeface="Wingdings" panose="05000000000000000000" pitchFamily="2" charset="2"/>
                        <a:buChar char="Ø"/>
                      </a:pPr>
                      <a:r>
                        <a:rPr kumimoji="1" lang="en-US" altLang="ja-JP" sz="1800" dirty="0">
                          <a:solidFill>
                            <a:srgbClr val="FF0000"/>
                          </a:solidFill>
                        </a:rPr>
                        <a:t>SSI</a:t>
                      </a:r>
                      <a:r>
                        <a:rPr kumimoji="1" lang="ja-JP" altLang="en-US" sz="1800" dirty="0">
                          <a:solidFill>
                            <a:srgbClr val="FF0000"/>
                          </a:solidFill>
                        </a:rPr>
                        <a:t>優秀論文賞＆</a:t>
                      </a:r>
                      <a:r>
                        <a:rPr kumimoji="1" lang="en-US" altLang="ja-JP" sz="1800" dirty="0">
                          <a:solidFill>
                            <a:srgbClr val="FF0000"/>
                          </a:solidFill>
                        </a:rPr>
                        <a:t>SSI</a:t>
                      </a:r>
                      <a:r>
                        <a:rPr kumimoji="1" lang="ja-JP" altLang="en-US" sz="1800" dirty="0">
                          <a:solidFill>
                            <a:srgbClr val="FF0000"/>
                          </a:solidFill>
                        </a:rPr>
                        <a:t>研究奨励賞を授賞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9" name="表 8">
            <a:extLst>
              <a:ext uri="{FF2B5EF4-FFF2-40B4-BE49-F238E27FC236}">
                <a16:creationId xmlns:a16="http://schemas.microsoft.com/office/drawing/2014/main" id="{EFA64094-8AA2-4883-BF79-493367A9CA18}"/>
              </a:ext>
            </a:extLst>
          </p:cNvPr>
          <p:cNvGraphicFramePr>
            <a:graphicFrameLocks noGrp="1"/>
          </p:cNvGraphicFramePr>
          <p:nvPr>
            <p:extLst/>
          </p:nvPr>
        </p:nvGraphicFramePr>
        <p:xfrm>
          <a:off x="746113" y="3909245"/>
          <a:ext cx="10633044" cy="10058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a:t>
                      </a:r>
                      <a:r>
                        <a:rPr lang="en-US" altLang="ja-JP" sz="1800" dirty="0"/>
                        <a:t>MOEA/D</a:t>
                      </a:r>
                      <a:r>
                        <a:rPr lang="ja-JP" altLang="en-US" sz="1800" dirty="0" err="1"/>
                        <a:t>の有</a:t>
                      </a:r>
                      <a:r>
                        <a:rPr lang="ja-JP" altLang="en-US" sz="1800" dirty="0"/>
                        <a:t>制約最適化への拡張と適応的重み調整に関する基礎検討」、</a:t>
                      </a:r>
                      <a:endParaRPr lang="en-US" altLang="ja-JP" sz="1800" dirty="0"/>
                    </a:p>
                    <a:p>
                      <a:pPr algn="l"/>
                      <a:r>
                        <a:rPr lang="ja-JP" altLang="en-US" sz="1800" dirty="0"/>
                        <a:t>電気学会 </a:t>
                      </a:r>
                      <a:r>
                        <a:rPr lang="en-US" altLang="ja-JP" sz="1800" dirty="0"/>
                        <a:t>C</a:t>
                      </a:r>
                      <a:r>
                        <a:rPr lang="ja-JP" altLang="en-US" sz="1800" dirty="0"/>
                        <a:t>部門誌、</a:t>
                      </a:r>
                      <a:r>
                        <a:rPr lang="en-US" altLang="ja-JP" sz="1800" dirty="0"/>
                        <a:t>Vol.142</a:t>
                      </a:r>
                      <a:r>
                        <a:rPr lang="ja-JP" altLang="en-US" sz="1800" dirty="0" err="1"/>
                        <a:t>、</a:t>
                      </a:r>
                      <a:r>
                        <a:rPr lang="en-US" altLang="ja-JP" sz="1800" dirty="0"/>
                        <a:t>No.1</a:t>
                      </a:r>
                      <a:r>
                        <a:rPr lang="ja-JP" altLang="en-US" sz="1800" dirty="0" err="1"/>
                        <a:t>、</a:t>
                      </a:r>
                      <a:r>
                        <a:rPr lang="en-US" altLang="ja-JP" sz="1800" dirty="0"/>
                        <a:t>pp.108-109</a:t>
                      </a:r>
                      <a:r>
                        <a:rPr lang="ja-JP" altLang="en-US" sz="1800" dirty="0"/>
                        <a:t>（</a:t>
                      </a:r>
                      <a:r>
                        <a:rPr lang="en-US" altLang="ja-JP" sz="1800" dirty="0"/>
                        <a:t>2022.1.1</a:t>
                      </a:r>
                      <a:r>
                        <a:rPr lang="ja-JP" altLang="en-US"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bl>
          </a:graphicData>
        </a:graphic>
      </p:graphicFrame>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6ADB230B-6BE3-4C61-BE62-E186534A6EB1}"/>
              </a:ext>
            </a:extLst>
          </p:cNvPr>
          <p:cNvSpPr txBox="1"/>
          <p:nvPr/>
        </p:nvSpPr>
        <p:spPr>
          <a:xfrm>
            <a:off x="674396" y="5110838"/>
            <a:ext cx="4083169" cy="369332"/>
          </a:xfrm>
          <a:prstGeom prst="rect">
            <a:avLst/>
          </a:prstGeom>
          <a:noFill/>
        </p:spPr>
        <p:txBody>
          <a:bodyPr wrap="none" rtlCol="0">
            <a:spAutoFit/>
          </a:bodyPr>
          <a:lstStyle/>
          <a:p>
            <a:r>
              <a:rPr kumimoji="1" lang="en-US" altLang="ja-JP" dirty="0"/>
              <a:t>※3</a:t>
            </a:r>
            <a:r>
              <a:rPr kumimoji="1" lang="ja-JP" altLang="en-US" dirty="0"/>
              <a:t>月中に、下記のフルペーパーを投稿した</a:t>
            </a:r>
          </a:p>
        </p:txBody>
      </p:sp>
      <p:sp>
        <p:nvSpPr>
          <p:cNvPr id="10" name="テキスト ボックス 9">
            <a:extLst>
              <a:ext uri="{FF2B5EF4-FFF2-40B4-BE49-F238E27FC236}">
                <a16:creationId xmlns:a16="http://schemas.microsoft.com/office/drawing/2014/main" id="{815F263B-F63D-49FA-9268-6FEFE820BFDB}"/>
              </a:ext>
            </a:extLst>
          </p:cNvPr>
          <p:cNvSpPr txBox="1"/>
          <p:nvPr/>
        </p:nvSpPr>
        <p:spPr>
          <a:xfrm>
            <a:off x="923457" y="5560855"/>
            <a:ext cx="10587317" cy="307777"/>
          </a:xfrm>
          <a:prstGeom prst="rect">
            <a:avLst/>
          </a:prstGeom>
          <a:noFill/>
        </p:spPr>
        <p:txBody>
          <a:bodyPr wrap="square" rtlCol="0">
            <a:spAutoFit/>
          </a:bodyPr>
          <a:lstStyle/>
          <a:p>
            <a:r>
              <a:rPr kumimoji="1" lang="ja-JP" altLang="en-US" sz="1400" dirty="0"/>
              <a:t>安田・熊谷・田村・安田：「</a:t>
            </a:r>
            <a:r>
              <a:rPr lang="ja-JP" altLang="en-US" sz="1400" dirty="0"/>
              <a:t>有制約最適化のための制約条件の目的関数化と適応的重み調整を用いた</a:t>
            </a:r>
            <a:r>
              <a:rPr lang="en-US" altLang="ja-JP" sz="1400" dirty="0"/>
              <a:t>MOEA/D</a:t>
            </a:r>
            <a:r>
              <a:rPr lang="ja-JP" altLang="en-US" sz="1400" dirty="0"/>
              <a:t>」、電気学会 </a:t>
            </a:r>
            <a:r>
              <a:rPr lang="en-US" altLang="ja-JP" sz="1400" dirty="0"/>
              <a:t>C</a:t>
            </a:r>
            <a:r>
              <a:rPr lang="ja-JP" altLang="en-US" sz="1400" dirty="0"/>
              <a:t>部門誌（</a:t>
            </a:r>
            <a:r>
              <a:rPr lang="en-US" altLang="ja-JP" sz="1400" dirty="0"/>
              <a:t>2022</a:t>
            </a:r>
            <a:r>
              <a:rPr lang="ja-JP" altLang="en-US" sz="1400" dirty="0"/>
              <a:t>）</a:t>
            </a:r>
            <a:endParaRPr kumimoji="1" lang="ja-JP" altLang="en-US" sz="1400" dirty="0"/>
          </a:p>
        </p:txBody>
      </p:sp>
    </p:spTree>
    <p:extLst>
      <p:ext uri="{BB962C8B-B14F-4D97-AF65-F5344CB8AC3E}">
        <p14:creationId xmlns:p14="http://schemas.microsoft.com/office/powerpoint/2010/main" val="3051234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まとめと課題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28876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成果まとめ</a:t>
            </a:r>
            <a:endParaRPr lang="en-US" altLang="ja-JP" sz="2800" dirty="0"/>
          </a:p>
          <a:p>
            <a:pPr lvl="1">
              <a:defRPr/>
            </a:pPr>
            <a:r>
              <a:rPr lang="ja-JP" altLang="en-US" sz="2400" dirty="0"/>
              <a:t>追加検証によって、計算時間と探索性能について目標との差を具体的に明らかにした後、定式化テクニック確立とアルゴリズム改良を進め、改善を図った</a:t>
            </a:r>
            <a:endParaRPr lang="en-US" altLang="ja-JP" sz="2400" dirty="0"/>
          </a:p>
          <a:p>
            <a:pPr>
              <a:defRPr/>
            </a:pPr>
            <a:r>
              <a:rPr lang="ja-JP" altLang="en-US" sz="2800" dirty="0"/>
              <a:t>課題</a:t>
            </a:r>
            <a:endParaRPr lang="en-US" altLang="ja-JP" sz="2800" dirty="0"/>
          </a:p>
          <a:p>
            <a:pPr lvl="1">
              <a:defRPr/>
            </a:pPr>
            <a:r>
              <a:rPr lang="ja-JP" altLang="en-US" sz="2400" dirty="0"/>
              <a:t>①：アルゴリズム・並列化の工夫によって、全体性能の底上げを加速する</a:t>
            </a:r>
            <a:endParaRPr lang="en-US" altLang="ja-JP" sz="2400" dirty="0"/>
          </a:p>
          <a:p>
            <a:pPr lvl="1">
              <a:defRPr/>
            </a:pPr>
            <a:r>
              <a:rPr lang="ja-JP" altLang="en-US" sz="2400" dirty="0"/>
              <a:t>②：制約対処と近傍生成を組み合わせたアルゴリズムの性能評価を実施する</a:t>
            </a:r>
            <a:endParaRPr lang="en-US" altLang="ja-JP" sz="2400" dirty="0"/>
          </a:p>
          <a:p>
            <a:pPr lvl="2">
              <a:spcBef>
                <a:spcPts val="1200"/>
              </a:spcBef>
              <a:buFont typeface="Wingdings" panose="05000000000000000000" pitchFamily="2" charset="2"/>
              <a:buChar char="Ø"/>
              <a:defRPr/>
            </a:pPr>
            <a:r>
              <a:rPr lang="ja-JP" altLang="en-US" sz="2000" dirty="0"/>
              <a:t>プラントスケジューリング問題における性能評価を可能にする</a:t>
            </a:r>
            <a:endParaRPr lang="en-US" altLang="ja-JP" sz="2000" dirty="0"/>
          </a:p>
        </p:txBody>
      </p:sp>
      <p:sp>
        <p:nvSpPr>
          <p:cNvPr id="10" name="正方形/長方形 9">
            <a:extLst>
              <a:ext uri="{FF2B5EF4-FFF2-40B4-BE49-F238E27FC236}">
                <a16:creationId xmlns:a16="http://schemas.microsoft.com/office/drawing/2014/main" id="{20D4FF8A-A411-4DDF-A8C6-7D42F52D2D73}"/>
              </a:ext>
            </a:extLst>
          </p:cNvPr>
          <p:cNvSpPr/>
          <p:nvPr/>
        </p:nvSpPr>
        <p:spPr>
          <a:xfrm>
            <a:off x="1873365" y="5298154"/>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12" name="正方形/長方形 11">
            <a:extLst>
              <a:ext uri="{FF2B5EF4-FFF2-40B4-BE49-F238E27FC236}">
                <a16:creationId xmlns:a16="http://schemas.microsoft.com/office/drawing/2014/main" id="{B3F2F9A8-8152-4783-A6F6-35D07D61EE36}"/>
              </a:ext>
            </a:extLst>
          </p:cNvPr>
          <p:cNvSpPr/>
          <p:nvPr/>
        </p:nvSpPr>
        <p:spPr>
          <a:xfrm>
            <a:off x="5250989" y="5298154"/>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13" name="正方形/長方形 12">
            <a:extLst>
              <a:ext uri="{FF2B5EF4-FFF2-40B4-BE49-F238E27FC236}">
                <a16:creationId xmlns:a16="http://schemas.microsoft.com/office/drawing/2014/main" id="{DADD101F-F04E-4CC9-87D6-2D407F9BE663}"/>
              </a:ext>
            </a:extLst>
          </p:cNvPr>
          <p:cNvSpPr/>
          <p:nvPr/>
        </p:nvSpPr>
        <p:spPr>
          <a:xfrm>
            <a:off x="8102114" y="5298154"/>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20" name="テキスト ボックス 19">
            <a:extLst>
              <a:ext uri="{FF2B5EF4-FFF2-40B4-BE49-F238E27FC236}">
                <a16:creationId xmlns:a16="http://schemas.microsoft.com/office/drawing/2014/main" id="{801D6BAF-765A-4834-9479-A372AF2A2BDC}"/>
              </a:ext>
            </a:extLst>
          </p:cNvPr>
          <p:cNvSpPr txBox="1"/>
          <p:nvPr/>
        </p:nvSpPr>
        <p:spPr>
          <a:xfrm>
            <a:off x="10338984" y="4480843"/>
            <a:ext cx="877163" cy="369332"/>
          </a:xfrm>
          <a:prstGeom prst="rect">
            <a:avLst/>
          </a:prstGeom>
          <a:noFill/>
        </p:spPr>
        <p:txBody>
          <a:bodyPr wrap="none" rtlCol="0">
            <a:spAutoFit/>
          </a:bodyPr>
          <a:lstStyle/>
          <a:p>
            <a:r>
              <a:rPr kumimoji="1" lang="ja-JP" altLang="en-US" b="1" dirty="0"/>
              <a:t>課題①</a:t>
            </a:r>
          </a:p>
        </p:txBody>
      </p:sp>
      <p:sp>
        <p:nvSpPr>
          <p:cNvPr id="31" name="四角形: 角を丸くする 30">
            <a:extLst>
              <a:ext uri="{FF2B5EF4-FFF2-40B4-BE49-F238E27FC236}">
                <a16:creationId xmlns:a16="http://schemas.microsoft.com/office/drawing/2014/main" id="{FA744567-5DDE-4B3A-BA36-0FCF20FDA000}"/>
              </a:ext>
            </a:extLst>
          </p:cNvPr>
          <p:cNvSpPr/>
          <p:nvPr/>
        </p:nvSpPr>
        <p:spPr>
          <a:xfrm>
            <a:off x="4749236" y="4909579"/>
            <a:ext cx="6466911" cy="12331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6C3480F-6027-45DA-BC16-751DAFBCC350}"/>
              </a:ext>
            </a:extLst>
          </p:cNvPr>
          <p:cNvSpPr/>
          <p:nvPr/>
        </p:nvSpPr>
        <p:spPr>
          <a:xfrm>
            <a:off x="1228725" y="5102942"/>
            <a:ext cx="6010273" cy="8332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1228725" y="4684244"/>
            <a:ext cx="877163" cy="369332"/>
          </a:xfrm>
          <a:prstGeom prst="rect">
            <a:avLst/>
          </a:prstGeom>
          <a:noFill/>
        </p:spPr>
        <p:txBody>
          <a:bodyPr wrap="none" rtlCol="0">
            <a:spAutoFit/>
          </a:bodyPr>
          <a:lstStyle/>
          <a:p>
            <a:r>
              <a:rPr kumimoji="1" lang="ja-JP" altLang="en-US" b="1" dirty="0"/>
              <a:t>課題②</a:t>
            </a:r>
          </a:p>
        </p:txBody>
      </p:sp>
    </p:spTree>
    <p:extLst>
      <p:ext uri="{BB962C8B-B14F-4D97-AF65-F5344CB8AC3E}">
        <p14:creationId xmlns:p14="http://schemas.microsoft.com/office/powerpoint/2010/main" val="408370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5655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制約対処法では、下記の課題が挙げられる。</a:t>
            </a:r>
            <a:endParaRPr lang="en-US" altLang="ja-JP" sz="2000" dirty="0"/>
          </a:p>
        </p:txBody>
      </p:sp>
      <p:sp>
        <p:nvSpPr>
          <p:cNvPr id="6" name="テキスト ボックス 5">
            <a:extLst>
              <a:ext uri="{FF2B5EF4-FFF2-40B4-BE49-F238E27FC236}">
                <a16:creationId xmlns:a16="http://schemas.microsoft.com/office/drawing/2014/main" id="{94125E1C-43F5-4DFA-855A-7AFBBCEAD24C}"/>
              </a:ext>
            </a:extLst>
          </p:cNvPr>
          <p:cNvSpPr txBox="1"/>
          <p:nvPr/>
        </p:nvSpPr>
        <p:spPr>
          <a:xfrm>
            <a:off x="1850378" y="1729328"/>
            <a:ext cx="2472152" cy="400110"/>
          </a:xfrm>
          <a:prstGeom prst="rect">
            <a:avLst/>
          </a:prstGeom>
          <a:noFill/>
        </p:spPr>
        <p:txBody>
          <a:bodyPr wrap="none" rtlCol="0">
            <a:spAutoFit/>
          </a:bodyPr>
          <a:lstStyle/>
          <a:p>
            <a:r>
              <a:rPr kumimoji="1" lang="ja-JP" altLang="en-US" sz="2000" b="1" dirty="0"/>
              <a:t>違反量の正規化方法</a:t>
            </a:r>
          </a:p>
        </p:txBody>
      </p:sp>
      <p:cxnSp>
        <p:nvCxnSpPr>
          <p:cNvPr id="7" name="直線コネクタ 6">
            <a:extLst>
              <a:ext uri="{FF2B5EF4-FFF2-40B4-BE49-F238E27FC236}">
                <a16:creationId xmlns:a16="http://schemas.microsoft.com/office/drawing/2014/main" id="{8118051A-A342-4E9B-BCAB-B2EEDD3AC684}"/>
              </a:ext>
            </a:extLst>
          </p:cNvPr>
          <p:cNvCxnSpPr>
            <a:cxnSpLocks/>
          </p:cNvCxnSpPr>
          <p:nvPr/>
        </p:nvCxnSpPr>
        <p:spPr>
          <a:xfrm flipH="1">
            <a:off x="257904" y="216425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3C991A13-6D4C-4278-96A5-5989D4B90E4C}"/>
              </a:ext>
            </a:extLst>
          </p:cNvPr>
          <p:cNvSpPr txBox="1"/>
          <p:nvPr/>
        </p:nvSpPr>
        <p:spPr>
          <a:xfrm>
            <a:off x="6325252" y="2397322"/>
            <a:ext cx="3812262"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大域的探索性能に対する評価方法</a:t>
            </a:r>
            <a:endParaRPr kumimoji="1" lang="en-US" altLang="ja-JP" b="1" dirty="0"/>
          </a:p>
        </p:txBody>
      </p:sp>
      <p:sp>
        <p:nvSpPr>
          <p:cNvPr id="17" name="テキスト ボックス 16">
            <a:extLst>
              <a:ext uri="{FF2B5EF4-FFF2-40B4-BE49-F238E27FC236}">
                <a16:creationId xmlns:a16="http://schemas.microsoft.com/office/drawing/2014/main" id="{584CD821-9A28-4FF1-8D05-58E8BE43A6EE}"/>
              </a:ext>
            </a:extLst>
          </p:cNvPr>
          <p:cNvSpPr txBox="1"/>
          <p:nvPr/>
        </p:nvSpPr>
        <p:spPr>
          <a:xfrm>
            <a:off x="506370" y="2228361"/>
            <a:ext cx="5270821" cy="646331"/>
          </a:xfrm>
          <a:prstGeom prst="rect">
            <a:avLst/>
          </a:prstGeom>
          <a:noFill/>
        </p:spPr>
        <p:txBody>
          <a:bodyPr wrap="square" rtlCol="0">
            <a:spAutoFit/>
          </a:bodyPr>
          <a:lstStyle/>
          <a:p>
            <a:r>
              <a:rPr kumimoji="1" lang="ja-JP" altLang="en-US" dirty="0"/>
              <a:t>複数制約では目的関数／制約関数間のスケール差の影響を強く受けると予想されるが、未検証</a:t>
            </a:r>
          </a:p>
        </p:txBody>
      </p:sp>
      <p:pic>
        <p:nvPicPr>
          <p:cNvPr id="24" name="図 23" descr="グラフ, 折れ線グラフ&#10;&#10;自動的に生成された説明">
            <a:extLst>
              <a:ext uri="{FF2B5EF4-FFF2-40B4-BE49-F238E27FC236}">
                <a16:creationId xmlns:a16="http://schemas.microsoft.com/office/drawing/2014/main" id="{967B6514-B590-4C2E-B2C6-9B14E6121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374" y="3297104"/>
            <a:ext cx="1997377" cy="2850957"/>
          </a:xfrm>
          <a:prstGeom prst="rect">
            <a:avLst/>
          </a:prstGeom>
        </p:spPr>
      </p:pic>
      <p:cxnSp>
        <p:nvCxnSpPr>
          <p:cNvPr id="26" name="直線コネクタ 25">
            <a:extLst>
              <a:ext uri="{FF2B5EF4-FFF2-40B4-BE49-F238E27FC236}">
                <a16:creationId xmlns:a16="http://schemas.microsoft.com/office/drawing/2014/main" id="{D423D059-6A53-472E-9973-F0CD479B4406}"/>
              </a:ext>
            </a:extLst>
          </p:cNvPr>
          <p:cNvCxnSpPr>
            <a:cxnSpLocks/>
          </p:cNvCxnSpPr>
          <p:nvPr/>
        </p:nvCxnSpPr>
        <p:spPr>
          <a:xfrm flipH="1">
            <a:off x="6217117" y="216425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6F9AC2C-E88A-412A-8F96-93535025CFD4}"/>
              </a:ext>
            </a:extLst>
          </p:cNvPr>
          <p:cNvSpPr txBox="1"/>
          <p:nvPr/>
        </p:nvSpPr>
        <p:spPr>
          <a:xfrm>
            <a:off x="7209348" y="1729328"/>
            <a:ext cx="3809056" cy="400110"/>
          </a:xfrm>
          <a:prstGeom prst="rect">
            <a:avLst/>
          </a:prstGeom>
          <a:noFill/>
        </p:spPr>
        <p:txBody>
          <a:bodyPr wrap="none" rtlCol="0">
            <a:spAutoFit/>
          </a:bodyPr>
          <a:lstStyle/>
          <a:p>
            <a:r>
              <a:rPr kumimoji="1" lang="ja-JP" altLang="en-US" sz="2000" b="1" dirty="0"/>
              <a:t>大域的探索性能のスタンスや検証</a:t>
            </a:r>
          </a:p>
        </p:txBody>
      </p:sp>
      <p:sp>
        <p:nvSpPr>
          <p:cNvPr id="28" name="テキスト ボックス 27">
            <a:extLst>
              <a:ext uri="{FF2B5EF4-FFF2-40B4-BE49-F238E27FC236}">
                <a16:creationId xmlns:a16="http://schemas.microsoft.com/office/drawing/2014/main" id="{F5171BB9-85A3-49CF-9E6E-36472CC23EA0}"/>
              </a:ext>
            </a:extLst>
          </p:cNvPr>
          <p:cNvSpPr txBox="1"/>
          <p:nvPr/>
        </p:nvSpPr>
        <p:spPr>
          <a:xfrm>
            <a:off x="6325252" y="3541133"/>
            <a:ext cx="3631122"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大域的探索性能に対するスタンス</a:t>
            </a:r>
            <a:endParaRPr kumimoji="1" lang="en-US" altLang="ja-JP" b="1" dirty="0"/>
          </a:p>
        </p:txBody>
      </p:sp>
      <p:sp>
        <p:nvSpPr>
          <p:cNvPr id="29" name="テキスト ボックス 28">
            <a:extLst>
              <a:ext uri="{FF2B5EF4-FFF2-40B4-BE49-F238E27FC236}">
                <a16:creationId xmlns:a16="http://schemas.microsoft.com/office/drawing/2014/main" id="{52BC1E76-499A-492C-95D2-3EAC7D8496E4}"/>
              </a:ext>
            </a:extLst>
          </p:cNvPr>
          <p:cNvSpPr txBox="1"/>
          <p:nvPr/>
        </p:nvSpPr>
        <p:spPr>
          <a:xfrm>
            <a:off x="6644121" y="2786549"/>
            <a:ext cx="5164181" cy="646331"/>
          </a:xfrm>
          <a:prstGeom prst="rect">
            <a:avLst/>
          </a:prstGeom>
          <a:noFill/>
        </p:spPr>
        <p:txBody>
          <a:bodyPr wrap="square" rtlCol="0">
            <a:spAutoFit/>
          </a:bodyPr>
          <a:lstStyle/>
          <a:p>
            <a:r>
              <a:rPr kumimoji="1" lang="ja-JP" altLang="en-US" dirty="0"/>
              <a:t>フルペーパーでは、可能領域への収束性能と分離していたが、独立に評価しているかは課題</a:t>
            </a:r>
          </a:p>
        </p:txBody>
      </p:sp>
      <p:sp>
        <p:nvSpPr>
          <p:cNvPr id="30" name="テキスト ボックス 29">
            <a:extLst>
              <a:ext uri="{FF2B5EF4-FFF2-40B4-BE49-F238E27FC236}">
                <a16:creationId xmlns:a16="http://schemas.microsoft.com/office/drawing/2014/main" id="{8B689253-C0E0-48D9-BF03-3DEA7D1265FF}"/>
              </a:ext>
            </a:extLst>
          </p:cNvPr>
          <p:cNvSpPr txBox="1"/>
          <p:nvPr/>
        </p:nvSpPr>
        <p:spPr>
          <a:xfrm>
            <a:off x="6644120" y="3919248"/>
            <a:ext cx="5164181" cy="646331"/>
          </a:xfrm>
          <a:prstGeom prst="rect">
            <a:avLst/>
          </a:prstGeom>
          <a:noFill/>
        </p:spPr>
        <p:txBody>
          <a:bodyPr wrap="square" rtlCol="0">
            <a:spAutoFit/>
          </a:bodyPr>
          <a:lstStyle/>
          <a:p>
            <a:r>
              <a:rPr kumimoji="1" lang="ja-JP" altLang="en-US" dirty="0"/>
              <a:t>適合度や解の選択方法の変更だけでは、大域的探索性能の更なる改善は期待できない</a:t>
            </a:r>
            <a:r>
              <a:rPr kumimoji="1" lang="ja-JP" altLang="en-US" sz="1400" dirty="0"/>
              <a:t>（</a:t>
            </a:r>
            <a:r>
              <a:rPr kumimoji="1" lang="ja-JP" altLang="en-US" sz="1400" dirty="0">
                <a:solidFill>
                  <a:srgbClr val="FF0000"/>
                </a:solidFill>
              </a:rPr>
              <a:t>近傍生成の必要性</a:t>
            </a:r>
            <a:r>
              <a:rPr kumimoji="1" lang="ja-JP" altLang="en-US" sz="1400" dirty="0"/>
              <a:t>）</a:t>
            </a:r>
            <a:endParaRPr kumimoji="1" lang="ja-JP" altLang="en-US" dirty="0"/>
          </a:p>
        </p:txBody>
      </p:sp>
      <p:sp>
        <p:nvSpPr>
          <p:cNvPr id="31" name="テキスト ボックス 30">
            <a:extLst>
              <a:ext uri="{FF2B5EF4-FFF2-40B4-BE49-F238E27FC236}">
                <a16:creationId xmlns:a16="http://schemas.microsoft.com/office/drawing/2014/main" id="{E86521FF-031B-423D-ADA4-2228B4BA2226}"/>
              </a:ext>
            </a:extLst>
          </p:cNvPr>
          <p:cNvSpPr txBox="1"/>
          <p:nvPr/>
        </p:nvSpPr>
        <p:spPr>
          <a:xfrm>
            <a:off x="6325252" y="4722583"/>
            <a:ext cx="4881465"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有制約最適化における探索戦略の実現度合い</a:t>
            </a:r>
            <a:endParaRPr kumimoji="1" lang="en-US" altLang="ja-JP" b="1" dirty="0"/>
          </a:p>
        </p:txBody>
      </p:sp>
      <p:sp>
        <p:nvSpPr>
          <p:cNvPr id="32" name="テキスト ボックス 31">
            <a:extLst>
              <a:ext uri="{FF2B5EF4-FFF2-40B4-BE49-F238E27FC236}">
                <a16:creationId xmlns:a16="http://schemas.microsoft.com/office/drawing/2014/main" id="{A873D143-0051-4CD1-9A44-968D83913782}"/>
              </a:ext>
            </a:extLst>
          </p:cNvPr>
          <p:cNvSpPr txBox="1"/>
          <p:nvPr/>
        </p:nvSpPr>
        <p:spPr>
          <a:xfrm>
            <a:off x="6645638" y="5112438"/>
            <a:ext cx="5164181" cy="923330"/>
          </a:xfrm>
          <a:prstGeom prst="rect">
            <a:avLst/>
          </a:prstGeom>
          <a:noFill/>
        </p:spPr>
        <p:txBody>
          <a:bodyPr wrap="square" rtlCol="0">
            <a:spAutoFit/>
          </a:bodyPr>
          <a:lstStyle/>
          <a:p>
            <a:r>
              <a:rPr kumimoji="1" lang="ja-JP" altLang="en-US" dirty="0"/>
              <a:t>フルペーパーでは、探索状態を解の非劣性と実行可能性だけで判定していたが、探索戦略を十分に実現できるかは未検証</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F6714E0-C9D9-425A-BC6D-B7E16F5194D8}"/>
                  </a:ext>
                </a:extLst>
              </p:cNvPr>
              <p:cNvSpPr txBox="1"/>
              <p:nvPr/>
            </p:nvSpPr>
            <p:spPr>
              <a:xfrm>
                <a:off x="761163" y="3458286"/>
                <a:ext cx="2035044" cy="624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d>
                        <m:dPr>
                          <m:ctrlPr>
                            <a:rPr lang="en-US" altLang="ja-JP" sz="1600" b="0" i="1" smtClean="0">
                              <a:latin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𝐾</m:t>
                          </m:r>
                        </m:sup>
                        <m:e>
                          <m:sSub>
                            <m:sSubPr>
                              <m:ctrlPr>
                                <a:rPr lang="el-GR" altLang="ja-JP" sz="1600" b="0" i="1" smtClean="0">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a:rPr lang="en-US" altLang="ja-JP" sz="1600" b="0" i="1" smtClean="0">
                                  <a:latin typeface="Cambria Math" panose="02040503050406030204" pitchFamily="18" charset="0"/>
                                  <a:ea typeface="Cambria Math" panose="02040503050406030204" pitchFamily="18" charset="0"/>
                                </a:rPr>
                                <m:t>𝑗</m:t>
                              </m:r>
                            </m:sub>
                          </m:sSub>
                          <m:r>
                            <a:rPr lang="en-US" altLang="ja-JP" sz="1600" b="0"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𝒙</m:t>
                          </m:r>
                          <m:r>
                            <a:rPr lang="en-US" altLang="ja-JP" sz="1600" b="0" i="1" smtClean="0">
                              <a:latin typeface="Cambria Math" panose="02040503050406030204" pitchFamily="18" charset="0"/>
                              <a:ea typeface="Cambria Math" panose="02040503050406030204" pitchFamily="18" charset="0"/>
                            </a:rPr>
                            <m:t>)</m:t>
                          </m:r>
                        </m:e>
                      </m:nary>
                    </m:oMath>
                  </m:oMathPara>
                </a14:m>
                <a:endParaRPr kumimoji="1" lang="ja-JP" altLang="en-US" sz="1600" b="1" dirty="0"/>
              </a:p>
            </p:txBody>
          </p:sp>
        </mc:Choice>
        <mc:Fallback xmlns="">
          <p:sp>
            <p:nvSpPr>
              <p:cNvPr id="33" name="テキスト ボックス 32">
                <a:extLst>
                  <a:ext uri="{FF2B5EF4-FFF2-40B4-BE49-F238E27FC236}">
                    <a16:creationId xmlns:a16="http://schemas.microsoft.com/office/drawing/2014/main" id="{4F6714E0-C9D9-425A-BC6D-B7E16F5194D8}"/>
                  </a:ext>
                </a:extLst>
              </p:cNvPr>
              <p:cNvSpPr txBox="1">
                <a:spLocks noRot="1" noChangeAspect="1" noMove="1" noResize="1" noEditPoints="1" noAdjustHandles="1" noChangeArrowheads="1" noChangeShapeType="1" noTextEdit="1"/>
              </p:cNvSpPr>
              <p:nvPr/>
            </p:nvSpPr>
            <p:spPr>
              <a:xfrm>
                <a:off x="761163" y="3458286"/>
                <a:ext cx="2035044" cy="62408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DBBE152-6952-4A30-BD1F-ADE67008D53A}"/>
                  </a:ext>
                </a:extLst>
              </p:cNvPr>
              <p:cNvSpPr txBox="1"/>
              <p:nvPr/>
            </p:nvSpPr>
            <p:spPr>
              <a:xfrm>
                <a:off x="761163" y="4572334"/>
                <a:ext cx="2674578" cy="6280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d>
                        <m:dPr>
                          <m:ctrlPr>
                            <a:rPr lang="en-US" altLang="ja-JP" sz="1600" b="0" i="1" smtClean="0">
                              <a:latin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𝐾</m:t>
                          </m:r>
                        </m:sup>
                        <m:e>
                          <m:f>
                            <m:fPr>
                              <m:ctrlPr>
                                <a:rPr lang="en-US" altLang="ja-JP" sz="1600" b="0" i="1" smtClean="0">
                                  <a:latin typeface="Cambria Math" panose="02040503050406030204" pitchFamily="18" charset="0"/>
                                </a:rPr>
                              </m:ctrlPr>
                            </m:fPr>
                            <m:num>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i="0">
                                      <a:latin typeface="Cambria Math" panose="02040503050406030204" pitchFamily="18" charset="0"/>
                                      <a:ea typeface="Cambria Math" panose="02040503050406030204" pitchFamily="18" charset="0"/>
                                    </a:rPr>
                                    <m:t>min</m:t>
                                  </m:r>
                                </m:sub>
                              </m:sSub>
                            </m:num>
                            <m:den>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b="0" i="0" smtClean="0">
                                      <a:latin typeface="Cambria Math" panose="02040503050406030204" pitchFamily="18" charset="0"/>
                                      <a:ea typeface="Cambria Math" panose="02040503050406030204" pitchFamily="18" charset="0"/>
                                    </a:rPr>
                                    <m:t>max</m:t>
                                  </m:r>
                                </m:sub>
                              </m:sSub>
                              <m:r>
                                <a:rPr lang="en-US" altLang="ja-JP" sz="1600" b="0" i="1" smtClean="0">
                                  <a:latin typeface="Cambria Math" panose="02040503050406030204" pitchFamily="18" charset="0"/>
                                  <a:ea typeface="Cambria Math" panose="02040503050406030204" pitchFamily="18" charset="0"/>
                                </a:rPr>
                                <m:t>−</m:t>
                              </m:r>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i="0">
                                      <a:latin typeface="Cambria Math" panose="02040503050406030204" pitchFamily="18" charset="0"/>
                                      <a:ea typeface="Cambria Math" panose="02040503050406030204" pitchFamily="18" charset="0"/>
                                    </a:rPr>
                                    <m:t>m</m:t>
                                  </m:r>
                                  <m:r>
                                    <m:rPr>
                                      <m:sty m:val="p"/>
                                    </m:rPr>
                                    <a:rPr lang="en-US" altLang="ja-JP" sz="1600" b="0" i="0" smtClean="0">
                                      <a:latin typeface="Cambria Math" panose="02040503050406030204" pitchFamily="18" charset="0"/>
                                      <a:ea typeface="Cambria Math" panose="02040503050406030204" pitchFamily="18" charset="0"/>
                                    </a:rPr>
                                    <m:t>in</m:t>
                                  </m:r>
                                </m:sub>
                              </m:sSub>
                            </m:den>
                          </m:f>
                        </m:e>
                      </m:nary>
                    </m:oMath>
                  </m:oMathPara>
                </a14:m>
                <a:endParaRPr kumimoji="1" lang="ja-JP" altLang="en-US" sz="1600" b="1" dirty="0"/>
              </a:p>
            </p:txBody>
          </p:sp>
        </mc:Choice>
        <mc:Fallback xmlns="">
          <p:sp>
            <p:nvSpPr>
              <p:cNvPr id="34" name="テキスト ボックス 33">
                <a:extLst>
                  <a:ext uri="{FF2B5EF4-FFF2-40B4-BE49-F238E27FC236}">
                    <a16:creationId xmlns:a16="http://schemas.microsoft.com/office/drawing/2014/main" id="{2DBBE152-6952-4A30-BD1F-ADE67008D53A}"/>
                  </a:ext>
                </a:extLst>
              </p:cNvPr>
              <p:cNvSpPr txBox="1">
                <a:spLocks noRot="1" noChangeAspect="1" noMove="1" noResize="1" noEditPoints="1" noAdjustHandles="1" noChangeArrowheads="1" noChangeShapeType="1" noTextEdit="1"/>
              </p:cNvSpPr>
              <p:nvPr/>
            </p:nvSpPr>
            <p:spPr>
              <a:xfrm>
                <a:off x="761163" y="4572334"/>
                <a:ext cx="2674578" cy="62805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2EF7043-BAB6-450F-9DF8-21B7666D8772}"/>
                  </a:ext>
                </a:extLst>
              </p:cNvPr>
              <p:cNvSpPr txBox="1"/>
              <p:nvPr/>
            </p:nvSpPr>
            <p:spPr>
              <a:xfrm>
                <a:off x="517055" y="5411558"/>
                <a:ext cx="2622321" cy="325089"/>
              </a:xfrm>
              <a:prstGeom prst="rect">
                <a:avLst/>
              </a:prstGeom>
              <a:noFill/>
            </p:spPr>
            <p:txBody>
              <a:bodyPr wrap="none" rtlCol="0">
                <a:spAutoFit/>
              </a:bodyPr>
              <a:lstStyle/>
              <a:p>
                <a14:m>
                  <m:oMath xmlns:m="http://schemas.openxmlformats.org/officeDocument/2006/math">
                    <m:sSub>
                      <m:sSubPr>
                        <m:ctrlPr>
                          <a:rPr lang="el-GR" altLang="ja-JP" sz="1400" i="1" smtClean="0">
                            <a:latin typeface="Cambria Math" panose="02040503050406030204" pitchFamily="18" charset="0"/>
                            <a:ea typeface="Cambria Math" panose="02040503050406030204" pitchFamily="18" charset="0"/>
                          </a:rPr>
                        </m:ctrlPr>
                      </m:sSubPr>
                      <m:e>
                        <m:r>
                          <a:rPr lang="el-GR" altLang="ja-JP" sz="1400" i="1">
                            <a:latin typeface="Cambria Math" panose="02040503050406030204" pitchFamily="18" charset="0"/>
                            <a:ea typeface="Cambria Math" panose="02040503050406030204" pitchFamily="18" charset="0"/>
                          </a:rPr>
                          <m:t>𝛺</m:t>
                        </m:r>
                      </m:e>
                      <m:sub>
                        <m:r>
                          <a:rPr lang="en-US" altLang="ja-JP" sz="1400" i="1">
                            <a:latin typeface="Cambria Math" panose="02040503050406030204" pitchFamily="18" charset="0"/>
                            <a:ea typeface="Cambria Math" panose="02040503050406030204" pitchFamily="18" charset="0"/>
                          </a:rPr>
                          <m:t>𝑗</m:t>
                        </m:r>
                      </m:sub>
                    </m:sSub>
                    <m:d>
                      <m:dPr>
                        <m:ctrlPr>
                          <a:rPr lang="en-US" altLang="ja-JP" sz="1400" b="0" i="1" smtClean="0">
                            <a:latin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oMath>
                </a14:m>
                <a:r>
                  <a:rPr kumimoji="1" lang="ja-JP" altLang="en-US" sz="1400" dirty="0"/>
                  <a:t>：制約関数</a:t>
                </a:r>
                <a14:m>
                  <m:oMath xmlns:m="http://schemas.openxmlformats.org/officeDocument/2006/math">
                    <m:sSub>
                      <m:sSubPr>
                        <m:ctrlPr>
                          <a:rPr lang="el-GR" altLang="ja-JP" sz="1400" i="1">
                            <a:latin typeface="Cambria Math" panose="02040503050406030204" pitchFamily="18" charset="0"/>
                            <a:ea typeface="Cambria Math" panose="02040503050406030204" pitchFamily="18" charset="0"/>
                          </a:rPr>
                        </m:ctrlPr>
                      </m:sSubPr>
                      <m:e>
                        <m:r>
                          <a:rPr lang="en-US" altLang="ja-JP" sz="1400" b="0" i="1">
                            <a:latin typeface="Cambria Math" panose="02040503050406030204" pitchFamily="18" charset="0"/>
                            <a:ea typeface="Cambria Math" panose="02040503050406030204" pitchFamily="18" charset="0"/>
                          </a:rPr>
                          <m:t>𝑔</m:t>
                        </m:r>
                      </m:e>
                      <m:sub>
                        <m:r>
                          <a:rPr lang="en-US" altLang="ja-JP" sz="1400" b="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m:t>
                    </m:r>
                    <m:r>
                      <a:rPr lang="en-US" altLang="ja-JP" sz="1400" b="1" i="1" smtClean="0">
                        <a:latin typeface="Cambria Math" panose="02040503050406030204" pitchFamily="18" charset="0"/>
                        <a:ea typeface="Cambria Math" panose="02040503050406030204" pitchFamily="18" charset="0"/>
                      </a:rPr>
                      <m:t>𝒙</m:t>
                    </m:r>
                    <m:r>
                      <a:rPr lang="en-US" altLang="ja-JP" sz="1400" b="0" i="1" smtClean="0">
                        <a:latin typeface="Cambria Math" panose="02040503050406030204" pitchFamily="18" charset="0"/>
                        <a:ea typeface="Cambria Math" panose="02040503050406030204" pitchFamily="18" charset="0"/>
                      </a:rPr>
                      <m:t>)</m:t>
                    </m:r>
                  </m:oMath>
                </a14:m>
                <a:r>
                  <a:rPr kumimoji="1" lang="ja-JP" altLang="en-US" sz="1400" dirty="0"/>
                  <a:t>の違反量</a:t>
                </a:r>
              </a:p>
            </p:txBody>
          </p:sp>
        </mc:Choice>
        <mc:Fallback xmlns="">
          <p:sp>
            <p:nvSpPr>
              <p:cNvPr id="35" name="テキスト ボックス 34">
                <a:extLst>
                  <a:ext uri="{FF2B5EF4-FFF2-40B4-BE49-F238E27FC236}">
                    <a16:creationId xmlns:a16="http://schemas.microsoft.com/office/drawing/2014/main" id="{C2EF7043-BAB6-450F-9DF8-21B7666D8772}"/>
                  </a:ext>
                </a:extLst>
              </p:cNvPr>
              <p:cNvSpPr txBox="1">
                <a:spLocks noRot="1" noChangeAspect="1" noMove="1" noResize="1" noEditPoints="1" noAdjustHandles="1" noChangeArrowheads="1" noChangeShapeType="1" noTextEdit="1"/>
              </p:cNvSpPr>
              <p:nvPr/>
            </p:nvSpPr>
            <p:spPr>
              <a:xfrm>
                <a:off x="517055" y="5411558"/>
                <a:ext cx="2622321" cy="325089"/>
              </a:xfrm>
              <a:prstGeom prst="rect">
                <a:avLst/>
              </a:prstGeom>
              <a:blipFill>
                <a:blip r:embed="rId5"/>
                <a:stretch>
                  <a:fillRect t="-5660" b="-11321"/>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90EF5D1D-A5C2-4B17-B524-F24786CDC71B}"/>
              </a:ext>
            </a:extLst>
          </p:cNvPr>
          <p:cNvSpPr txBox="1"/>
          <p:nvPr/>
        </p:nvSpPr>
        <p:spPr>
          <a:xfrm>
            <a:off x="356893" y="3031323"/>
            <a:ext cx="2557110"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正規化無</a:t>
            </a:r>
            <a:r>
              <a:rPr kumimoji="1" lang="ja-JP" altLang="en-US" sz="1400" dirty="0"/>
              <a:t>（</a:t>
            </a:r>
            <a:r>
              <a:rPr kumimoji="1" lang="en-US" altLang="ja-JP" sz="1400" dirty="0">
                <a:solidFill>
                  <a:srgbClr val="FF0000"/>
                </a:solidFill>
              </a:rPr>
              <a:t>proposal 1</a:t>
            </a:r>
            <a:r>
              <a:rPr kumimoji="1" lang="ja-JP" altLang="en-US" sz="1400" dirty="0"/>
              <a:t>）</a:t>
            </a:r>
            <a:endParaRPr kumimoji="1" lang="ja-JP" altLang="en-US" sz="1600" dirty="0"/>
          </a:p>
        </p:txBody>
      </p:sp>
      <p:sp>
        <p:nvSpPr>
          <p:cNvPr id="37" name="テキスト ボックス 36">
            <a:extLst>
              <a:ext uri="{FF2B5EF4-FFF2-40B4-BE49-F238E27FC236}">
                <a16:creationId xmlns:a16="http://schemas.microsoft.com/office/drawing/2014/main" id="{401D3AE2-05B7-4C16-B9F3-114B771BE208}"/>
              </a:ext>
            </a:extLst>
          </p:cNvPr>
          <p:cNvSpPr txBox="1"/>
          <p:nvPr/>
        </p:nvSpPr>
        <p:spPr>
          <a:xfrm>
            <a:off x="356893" y="4186753"/>
            <a:ext cx="2557110"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正規化有</a:t>
            </a:r>
            <a:r>
              <a:rPr kumimoji="1" lang="ja-JP" altLang="en-US" sz="1400" dirty="0"/>
              <a:t>（</a:t>
            </a:r>
            <a:r>
              <a:rPr kumimoji="1" lang="en-US" altLang="ja-JP" sz="1400" dirty="0">
                <a:solidFill>
                  <a:schemeClr val="accent1"/>
                </a:solidFill>
              </a:rPr>
              <a:t>proposal 2</a:t>
            </a:r>
            <a:r>
              <a:rPr kumimoji="1" lang="ja-JP" altLang="en-US" sz="1400" dirty="0"/>
              <a:t>）</a:t>
            </a:r>
            <a:endParaRPr kumimoji="1" lang="ja-JP" altLang="en-US" sz="1600" dirty="0"/>
          </a:p>
        </p:txBody>
      </p:sp>
      <p:sp>
        <p:nvSpPr>
          <p:cNvPr id="38" name="テキスト ボックス 37">
            <a:extLst>
              <a:ext uri="{FF2B5EF4-FFF2-40B4-BE49-F238E27FC236}">
                <a16:creationId xmlns:a16="http://schemas.microsoft.com/office/drawing/2014/main" id="{EA57E26A-1D64-464D-8D76-C9D27FF7A0D2}"/>
              </a:ext>
            </a:extLst>
          </p:cNvPr>
          <p:cNvSpPr txBox="1"/>
          <p:nvPr/>
        </p:nvSpPr>
        <p:spPr>
          <a:xfrm>
            <a:off x="3649549" y="2829409"/>
            <a:ext cx="2231297" cy="523220"/>
          </a:xfrm>
          <a:prstGeom prst="rect">
            <a:avLst/>
          </a:prstGeom>
          <a:noFill/>
        </p:spPr>
        <p:txBody>
          <a:bodyPr wrap="square" rtlCol="0">
            <a:spAutoFit/>
          </a:bodyPr>
          <a:lstStyle/>
          <a:p>
            <a:r>
              <a:rPr kumimoji="1" lang="ja-JP" altLang="en-US" sz="1400" dirty="0"/>
              <a:t>単一制約でも正規化の有無で探索挙動に影響を与えた</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4DF9514-2622-4378-A366-837D7EC06E9D}"/>
                  </a:ext>
                </a:extLst>
              </p:cNvPr>
              <p:cNvSpPr txBox="1"/>
              <p:nvPr/>
            </p:nvSpPr>
            <p:spPr>
              <a:xfrm>
                <a:off x="506370" y="5736647"/>
                <a:ext cx="3331168" cy="317203"/>
              </a:xfrm>
              <a:prstGeom prst="rect">
                <a:avLst/>
              </a:prstGeom>
              <a:noFill/>
            </p:spPr>
            <p:txBody>
              <a:bodyPr wrap="none" rtlCol="0">
                <a:spAutoFit/>
              </a:bodyPr>
              <a:lstStyle/>
              <a:p>
                <a14:m>
                  <m:oMath xmlns:m="http://schemas.openxmlformats.org/officeDocument/2006/math">
                    <m:sSub>
                      <m:sSubPr>
                        <m:ctrlPr>
                          <a:rPr lang="el-GR" altLang="ja-JP" sz="1400" i="1" smtClean="0">
                            <a:latin typeface="Cambria Math" panose="02040503050406030204" pitchFamily="18" charset="0"/>
                            <a:ea typeface="Cambria Math" panose="02040503050406030204" pitchFamily="18" charset="0"/>
                          </a:rPr>
                        </m:ctrlPr>
                      </m:sSubPr>
                      <m:e>
                        <m:r>
                          <a:rPr lang="el-GR" altLang="ja-JP" sz="1400" b="0" i="1">
                            <a:latin typeface="Cambria Math" panose="02040503050406030204" pitchFamily="18" charset="0"/>
                            <a:ea typeface="Cambria Math" panose="02040503050406030204" pitchFamily="18" charset="0"/>
                          </a:rPr>
                          <m:t>𝛺</m:t>
                        </m:r>
                      </m:e>
                      <m:sub>
                        <m:r>
                          <m:rPr>
                            <m:sty m:val="p"/>
                          </m:rPr>
                          <a:rPr lang="en-US" altLang="ja-JP" sz="1400" b="0" i="0" smtClean="0">
                            <a:latin typeface="Cambria Math" panose="02040503050406030204" pitchFamily="18" charset="0"/>
                            <a:ea typeface="Cambria Math" panose="02040503050406030204" pitchFamily="18" charset="0"/>
                          </a:rPr>
                          <m:t>min</m:t>
                        </m:r>
                        <m:r>
                          <a:rPr lang="en-US" altLang="ja-JP" sz="1400" b="0" i="0" smtClean="0">
                            <a:latin typeface="Cambria Math" panose="02040503050406030204" pitchFamily="18" charset="0"/>
                            <a:ea typeface="Cambria Math" panose="02040503050406030204" pitchFamily="18" charset="0"/>
                          </a:rPr>
                          <m:t>,</m:t>
                        </m:r>
                        <m:r>
                          <m:rPr>
                            <m:sty m:val="p"/>
                          </m:rPr>
                          <a:rPr lang="en-US" altLang="ja-JP" sz="1400" b="0" i="0" smtClean="0">
                            <a:latin typeface="Cambria Math" panose="02040503050406030204" pitchFamily="18" charset="0"/>
                            <a:ea typeface="Cambria Math" panose="02040503050406030204" pitchFamily="18" charset="0"/>
                          </a:rPr>
                          <m:t>max</m:t>
                        </m:r>
                      </m:sub>
                    </m:sSub>
                  </m:oMath>
                </a14:m>
                <a:r>
                  <a:rPr kumimoji="1" lang="ja-JP" altLang="en-US" sz="1400" dirty="0"/>
                  <a:t>：探索点群内の最小値／最大値</a:t>
                </a:r>
              </a:p>
            </p:txBody>
          </p:sp>
        </mc:Choice>
        <mc:Fallback xmlns="">
          <p:sp>
            <p:nvSpPr>
              <p:cNvPr id="39" name="テキスト ボックス 38">
                <a:extLst>
                  <a:ext uri="{FF2B5EF4-FFF2-40B4-BE49-F238E27FC236}">
                    <a16:creationId xmlns:a16="http://schemas.microsoft.com/office/drawing/2014/main" id="{C4DF9514-2622-4378-A366-837D7EC06E9D}"/>
                  </a:ext>
                </a:extLst>
              </p:cNvPr>
              <p:cNvSpPr txBox="1">
                <a:spLocks noRot="1" noChangeAspect="1" noMove="1" noResize="1" noEditPoints="1" noAdjustHandles="1" noChangeArrowheads="1" noChangeShapeType="1" noTextEdit="1"/>
              </p:cNvSpPr>
              <p:nvPr/>
            </p:nvSpPr>
            <p:spPr>
              <a:xfrm>
                <a:off x="506370" y="5736647"/>
                <a:ext cx="3331168" cy="317203"/>
              </a:xfrm>
              <a:prstGeom prst="rect">
                <a:avLst/>
              </a:prstGeom>
              <a:blipFill>
                <a:blip r:embed="rId6"/>
                <a:stretch>
                  <a:fillRect t="-5769"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960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今回のお打合せの目的と概要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6007"/>
            <a:ext cx="11341887" cy="2427388"/>
          </a:xfrm>
        </p:spPr>
        <p:txBody>
          <a:bodyPr/>
          <a:lstStyle/>
          <a:p>
            <a:r>
              <a:rPr lang="en-US" altLang="ja-JP" sz="2800" dirty="0"/>
              <a:t>2021</a:t>
            </a:r>
            <a:r>
              <a:rPr lang="ja-JP" altLang="en-US" sz="2800" dirty="0"/>
              <a:t>年度の共同研究の成果についてご報告する。</a:t>
            </a:r>
            <a:endParaRPr lang="en-US" altLang="ja-JP" sz="2800" dirty="0"/>
          </a:p>
          <a:p>
            <a:r>
              <a:rPr lang="ja-JP" altLang="en-US" sz="2800" dirty="0"/>
              <a:t>成果と課題を踏まえ、来年度も共同研究の継続を希望しており、ご依頼させていただきたい。</a:t>
            </a:r>
            <a:endParaRPr lang="en-US" altLang="ja-JP" sz="2800" dirty="0"/>
          </a:p>
          <a:p>
            <a:r>
              <a:rPr lang="ja-JP" altLang="en-US" sz="2800" dirty="0"/>
              <a:t>来年度の内容と計画をご相談し、来年度の継続について内諾をいただきたい。</a:t>
            </a:r>
            <a:endParaRPr lang="en-US" altLang="ja-JP" sz="28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近傍生成法の課題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5655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近傍生成法では、下記の課題が挙げられる。</a:t>
            </a:r>
            <a:endParaRPr lang="en-US" altLang="ja-JP" sz="2000" dirty="0"/>
          </a:p>
        </p:txBody>
      </p:sp>
      <p:sp>
        <p:nvSpPr>
          <p:cNvPr id="9" name="テキスト ボックス 8">
            <a:extLst>
              <a:ext uri="{FF2B5EF4-FFF2-40B4-BE49-F238E27FC236}">
                <a16:creationId xmlns:a16="http://schemas.microsoft.com/office/drawing/2014/main" id="{47D64361-C9C2-4AE5-82B1-CB7EECC738CB}"/>
              </a:ext>
            </a:extLst>
          </p:cNvPr>
          <p:cNvSpPr txBox="1"/>
          <p:nvPr/>
        </p:nvSpPr>
        <p:spPr>
          <a:xfrm>
            <a:off x="8445352" y="1731089"/>
            <a:ext cx="1441420" cy="400110"/>
          </a:xfrm>
          <a:prstGeom prst="rect">
            <a:avLst/>
          </a:prstGeom>
          <a:noFill/>
        </p:spPr>
        <p:txBody>
          <a:bodyPr wrap="none" rtlCol="0">
            <a:spAutoFit/>
          </a:bodyPr>
          <a:lstStyle/>
          <a:p>
            <a:r>
              <a:rPr kumimoji="1" lang="ja-JP" altLang="en-US" sz="2000" b="1" dirty="0"/>
              <a:t>様々な検証</a:t>
            </a:r>
          </a:p>
        </p:txBody>
      </p:sp>
      <p:cxnSp>
        <p:nvCxnSpPr>
          <p:cNvPr id="10" name="直線コネクタ 9">
            <a:extLst>
              <a:ext uri="{FF2B5EF4-FFF2-40B4-BE49-F238E27FC236}">
                <a16:creationId xmlns:a16="http://schemas.microsoft.com/office/drawing/2014/main" id="{6CFE947C-61C3-4BFF-9348-0C55678CD580}"/>
              </a:ext>
            </a:extLst>
          </p:cNvPr>
          <p:cNvCxnSpPr>
            <a:cxnSpLocks/>
          </p:cNvCxnSpPr>
          <p:nvPr/>
        </p:nvCxnSpPr>
        <p:spPr>
          <a:xfrm flipH="1">
            <a:off x="6217117" y="2163045"/>
            <a:ext cx="570006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C97A158-B4A9-4603-AAF6-7EF6CADC6759}"/>
              </a:ext>
            </a:extLst>
          </p:cNvPr>
          <p:cNvSpPr txBox="1"/>
          <p:nvPr/>
        </p:nvSpPr>
        <p:spPr>
          <a:xfrm>
            <a:off x="1433850" y="1731089"/>
            <a:ext cx="3659976" cy="400110"/>
          </a:xfrm>
          <a:prstGeom prst="rect">
            <a:avLst/>
          </a:prstGeom>
          <a:noFill/>
        </p:spPr>
        <p:txBody>
          <a:bodyPr wrap="none" rtlCol="0">
            <a:spAutoFit/>
          </a:bodyPr>
          <a:lstStyle/>
          <a:p>
            <a:r>
              <a:rPr kumimoji="1" lang="ja-JP" altLang="en-US" sz="2000" b="1" dirty="0"/>
              <a:t>近傍と制約の関係性の詳細調査</a:t>
            </a:r>
          </a:p>
        </p:txBody>
      </p:sp>
      <p:cxnSp>
        <p:nvCxnSpPr>
          <p:cNvPr id="27" name="直線コネクタ 26">
            <a:extLst>
              <a:ext uri="{FF2B5EF4-FFF2-40B4-BE49-F238E27FC236}">
                <a16:creationId xmlns:a16="http://schemas.microsoft.com/office/drawing/2014/main" id="{227CAB12-304A-4F90-83FC-7AE9B198B933}"/>
              </a:ext>
            </a:extLst>
          </p:cNvPr>
          <p:cNvCxnSpPr>
            <a:cxnSpLocks/>
          </p:cNvCxnSpPr>
          <p:nvPr/>
        </p:nvCxnSpPr>
        <p:spPr>
          <a:xfrm flipH="1">
            <a:off x="257904" y="216304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AA7A6BB-0CAE-49F9-A698-368B93BB3944}"/>
              </a:ext>
            </a:extLst>
          </p:cNvPr>
          <p:cNvPicPr>
            <a:picLocks noChangeAspect="1"/>
          </p:cNvPicPr>
          <p:nvPr/>
        </p:nvPicPr>
        <p:blipFill>
          <a:blip r:embed="rId2"/>
          <a:stretch>
            <a:fillRect/>
          </a:stretch>
        </p:blipFill>
        <p:spPr>
          <a:xfrm>
            <a:off x="367562" y="2715273"/>
            <a:ext cx="2390475" cy="3481366"/>
          </a:xfrm>
          <a:prstGeom prst="rect">
            <a:avLst/>
          </a:prstGeom>
        </p:spPr>
      </p:pic>
      <p:pic>
        <p:nvPicPr>
          <p:cNvPr id="33" name="図 32">
            <a:extLst>
              <a:ext uri="{FF2B5EF4-FFF2-40B4-BE49-F238E27FC236}">
                <a16:creationId xmlns:a16="http://schemas.microsoft.com/office/drawing/2014/main" id="{995A0B4F-E28D-4432-9277-7BF58E71D746}"/>
              </a:ext>
            </a:extLst>
          </p:cNvPr>
          <p:cNvPicPr>
            <a:picLocks noChangeAspect="1"/>
          </p:cNvPicPr>
          <p:nvPr/>
        </p:nvPicPr>
        <p:blipFill>
          <a:blip r:embed="rId3"/>
          <a:stretch>
            <a:fillRect/>
          </a:stretch>
        </p:blipFill>
        <p:spPr>
          <a:xfrm>
            <a:off x="4108632" y="2732127"/>
            <a:ext cx="1734544" cy="3431381"/>
          </a:xfrm>
          <a:prstGeom prst="rect">
            <a:avLst/>
          </a:prstGeom>
        </p:spPr>
      </p:pic>
      <p:sp>
        <p:nvSpPr>
          <p:cNvPr id="34" name="テキスト ボックス 33">
            <a:extLst>
              <a:ext uri="{FF2B5EF4-FFF2-40B4-BE49-F238E27FC236}">
                <a16:creationId xmlns:a16="http://schemas.microsoft.com/office/drawing/2014/main" id="{4AF7480C-1B1B-49EB-BBB6-2267F1FE4BF9}"/>
              </a:ext>
            </a:extLst>
          </p:cNvPr>
          <p:cNvSpPr txBox="1"/>
          <p:nvPr/>
        </p:nvSpPr>
        <p:spPr>
          <a:xfrm>
            <a:off x="3345705" y="2715273"/>
            <a:ext cx="646331" cy="369332"/>
          </a:xfrm>
          <a:prstGeom prst="rect">
            <a:avLst/>
          </a:prstGeom>
          <a:noFill/>
        </p:spPr>
        <p:txBody>
          <a:bodyPr wrap="none" rtlCol="0">
            <a:spAutoFit/>
          </a:bodyPr>
          <a:lstStyle/>
          <a:p>
            <a:r>
              <a:rPr kumimoji="1" lang="en-US" altLang="ja-JP" dirty="0"/>
              <a:t>SBX</a:t>
            </a:r>
            <a:endParaRPr kumimoji="1" lang="ja-JP" altLang="en-US" dirty="0"/>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0BE7242-2BA8-4FCC-BD45-03ED198A8613}"/>
                  </a:ext>
                </a:extLst>
              </p:cNvPr>
              <p:cNvSpPr txBox="1"/>
              <p:nvPr/>
            </p:nvSpPr>
            <p:spPr>
              <a:xfrm>
                <a:off x="3247634" y="4559938"/>
                <a:ext cx="842475" cy="369332"/>
              </a:xfrm>
              <a:prstGeom prst="rect">
                <a:avLst/>
              </a:prstGeom>
              <a:noFill/>
            </p:spPr>
            <p:txBody>
              <a:bodyPr wrap="none" rtlCol="0">
                <a:spAutoFit/>
              </a:bodyPr>
              <a:lstStyle/>
              <a:p>
                <a:r>
                  <a:rPr kumimoji="1" lang="en-US" altLang="ja-JP" dirty="0"/>
                  <a:t>BLX-</a:t>
                </a:r>
                <a14:m>
                  <m:oMath xmlns:m="http://schemas.openxmlformats.org/officeDocument/2006/math">
                    <m:r>
                      <a:rPr lang="el-GR" altLang="ja-JP" sz="1800" b="0" i="1" smtClean="0">
                        <a:latin typeface="Cambria Math" panose="02040503050406030204" pitchFamily="18" charset="0"/>
                        <a:ea typeface="Cambria Math" panose="02040503050406030204" pitchFamily="18" charset="0"/>
                      </a:rPr>
                      <m:t>𝛼</m:t>
                    </m:r>
                  </m:oMath>
                </a14:m>
                <a:endParaRPr kumimoji="1" lang="ja-JP" altLang="en-US" i="1" dirty="0"/>
              </a:p>
            </p:txBody>
          </p:sp>
        </mc:Choice>
        <mc:Fallback xmlns="">
          <p:sp>
            <p:nvSpPr>
              <p:cNvPr id="35" name="テキスト ボックス 34">
                <a:extLst>
                  <a:ext uri="{FF2B5EF4-FFF2-40B4-BE49-F238E27FC236}">
                    <a16:creationId xmlns:a16="http://schemas.microsoft.com/office/drawing/2014/main" id="{50BE7242-2BA8-4FCC-BD45-03ED198A8613}"/>
                  </a:ext>
                </a:extLst>
              </p:cNvPr>
              <p:cNvSpPr txBox="1">
                <a:spLocks noRot="1" noChangeAspect="1" noMove="1" noResize="1" noEditPoints="1" noAdjustHandles="1" noChangeArrowheads="1" noChangeShapeType="1" noTextEdit="1"/>
              </p:cNvSpPr>
              <p:nvPr/>
            </p:nvSpPr>
            <p:spPr>
              <a:xfrm>
                <a:off x="3247634" y="4559938"/>
                <a:ext cx="842475" cy="369332"/>
              </a:xfrm>
              <a:prstGeom prst="rect">
                <a:avLst/>
              </a:prstGeom>
              <a:blipFill>
                <a:blip r:embed="rId4"/>
                <a:stretch>
                  <a:fillRect l="-6522" t="-8197" b="-24590"/>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F4E37E96-9795-4A6D-8F16-F2E3CD28C13A}"/>
              </a:ext>
            </a:extLst>
          </p:cNvPr>
          <p:cNvSpPr txBox="1"/>
          <p:nvPr/>
        </p:nvSpPr>
        <p:spPr>
          <a:xfrm>
            <a:off x="571984" y="2260672"/>
            <a:ext cx="5296643" cy="369332"/>
          </a:xfrm>
          <a:prstGeom prst="rect">
            <a:avLst/>
          </a:prstGeom>
          <a:noFill/>
        </p:spPr>
        <p:txBody>
          <a:bodyPr wrap="none" rtlCol="0">
            <a:spAutoFit/>
          </a:bodyPr>
          <a:lstStyle/>
          <a:p>
            <a:r>
              <a:rPr kumimoji="1" lang="ja-JP" altLang="en-US" dirty="0"/>
              <a:t>複雑な制約に対して、どんな近傍が有効かを明確にする</a:t>
            </a:r>
          </a:p>
        </p:txBody>
      </p:sp>
      <p:sp>
        <p:nvSpPr>
          <p:cNvPr id="37" name="テキスト ボックス 36">
            <a:extLst>
              <a:ext uri="{FF2B5EF4-FFF2-40B4-BE49-F238E27FC236}">
                <a16:creationId xmlns:a16="http://schemas.microsoft.com/office/drawing/2014/main" id="{A1D5E2FE-33AD-451B-9B1A-60F68641271E}"/>
              </a:ext>
            </a:extLst>
          </p:cNvPr>
          <p:cNvSpPr txBox="1"/>
          <p:nvPr/>
        </p:nvSpPr>
        <p:spPr>
          <a:xfrm>
            <a:off x="7161017" y="2260672"/>
            <a:ext cx="3812262" cy="369332"/>
          </a:xfrm>
          <a:prstGeom prst="rect">
            <a:avLst/>
          </a:prstGeom>
          <a:noFill/>
        </p:spPr>
        <p:txBody>
          <a:bodyPr wrap="none" rtlCol="0">
            <a:spAutoFit/>
          </a:bodyPr>
          <a:lstStyle/>
          <a:p>
            <a:r>
              <a:rPr kumimoji="1" lang="ja-JP" altLang="en-US" dirty="0"/>
              <a:t>少ない条件・手法の検証に留まっている</a:t>
            </a:r>
          </a:p>
        </p:txBody>
      </p:sp>
      <p:sp>
        <p:nvSpPr>
          <p:cNvPr id="38" name="テキスト ボックス 37">
            <a:extLst>
              <a:ext uri="{FF2B5EF4-FFF2-40B4-BE49-F238E27FC236}">
                <a16:creationId xmlns:a16="http://schemas.microsoft.com/office/drawing/2014/main" id="{B356DC56-EC5C-4B96-8972-9F8563B8C03D}"/>
              </a:ext>
            </a:extLst>
          </p:cNvPr>
          <p:cNvSpPr txBox="1"/>
          <p:nvPr/>
        </p:nvSpPr>
        <p:spPr>
          <a:xfrm>
            <a:off x="6217117" y="2721035"/>
            <a:ext cx="3927678" cy="369332"/>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b="1" dirty="0"/>
              <a:t>2</a:t>
            </a:r>
            <a:r>
              <a:rPr kumimoji="1" lang="ja-JP" altLang="en-US" b="1" dirty="0"/>
              <a:t>つの凸制約、</a:t>
            </a:r>
            <a:r>
              <a:rPr kumimoji="1" lang="en-US" altLang="ja-JP" b="1" dirty="0"/>
              <a:t>50</a:t>
            </a:r>
            <a:r>
              <a:rPr kumimoji="1" lang="ja-JP" altLang="en-US" b="1" dirty="0"/>
              <a:t>次元に留まっている</a:t>
            </a:r>
            <a:endParaRPr kumimoji="1" lang="en-US" altLang="ja-JP" b="1" dirty="0"/>
          </a:p>
        </p:txBody>
      </p:sp>
      <p:sp>
        <p:nvSpPr>
          <p:cNvPr id="39" name="テキスト ボックス 38">
            <a:extLst>
              <a:ext uri="{FF2B5EF4-FFF2-40B4-BE49-F238E27FC236}">
                <a16:creationId xmlns:a16="http://schemas.microsoft.com/office/drawing/2014/main" id="{17FCD727-4E07-4F8A-842C-C0B8F77039EC}"/>
              </a:ext>
            </a:extLst>
          </p:cNvPr>
          <p:cNvSpPr txBox="1"/>
          <p:nvPr/>
        </p:nvSpPr>
        <p:spPr>
          <a:xfrm>
            <a:off x="6217117" y="3063472"/>
            <a:ext cx="4044697"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性能比較も、</a:t>
            </a:r>
            <a:r>
              <a:rPr kumimoji="1" lang="en-US" altLang="ja-JP" b="1" dirty="0"/>
              <a:t>SBX</a:t>
            </a:r>
            <a:r>
              <a:rPr kumimoji="1" lang="ja-JP" altLang="en-US" b="1" dirty="0"/>
              <a:t>と</a:t>
            </a:r>
            <a:r>
              <a:rPr kumimoji="1" lang="en-US" altLang="ja-JP" b="1" dirty="0"/>
              <a:t>DE</a:t>
            </a:r>
            <a:r>
              <a:rPr kumimoji="1" lang="ja-JP" altLang="en-US" b="1" dirty="0"/>
              <a:t>に留まっている</a:t>
            </a:r>
            <a:endParaRPr kumimoji="1" lang="en-US" altLang="ja-JP" b="1" dirty="0"/>
          </a:p>
        </p:txBody>
      </p:sp>
      <p:pic>
        <p:nvPicPr>
          <p:cNvPr id="40" name="図 39">
            <a:extLst>
              <a:ext uri="{FF2B5EF4-FFF2-40B4-BE49-F238E27FC236}">
                <a16:creationId xmlns:a16="http://schemas.microsoft.com/office/drawing/2014/main" id="{7C65EE3D-FFCD-4AD0-A9BD-EF62252A5477}"/>
              </a:ext>
            </a:extLst>
          </p:cNvPr>
          <p:cNvPicPr>
            <a:picLocks noChangeAspect="1"/>
          </p:cNvPicPr>
          <p:nvPr/>
        </p:nvPicPr>
        <p:blipFill>
          <a:blip r:embed="rId5"/>
          <a:stretch>
            <a:fillRect/>
          </a:stretch>
        </p:blipFill>
        <p:spPr>
          <a:xfrm>
            <a:off x="6463553" y="3487465"/>
            <a:ext cx="2791252" cy="2676043"/>
          </a:xfrm>
          <a:prstGeom prst="rect">
            <a:avLst/>
          </a:prstGeom>
        </p:spPr>
      </p:pic>
      <p:pic>
        <p:nvPicPr>
          <p:cNvPr id="41" name="図 40" descr="グラフ, 折れ線グラフ, ヒストグラム&#10;&#10;自動的に生成された説明">
            <a:extLst>
              <a:ext uri="{FF2B5EF4-FFF2-40B4-BE49-F238E27FC236}">
                <a16:creationId xmlns:a16="http://schemas.microsoft.com/office/drawing/2014/main" id="{4731FCC7-41BD-41EE-97C5-6105D1AC75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2341" y="3459321"/>
            <a:ext cx="1715435" cy="1281148"/>
          </a:xfrm>
          <a:prstGeom prst="rect">
            <a:avLst/>
          </a:prstGeom>
        </p:spPr>
      </p:pic>
      <p:pic>
        <p:nvPicPr>
          <p:cNvPr id="42" name="図 41" descr="グラフ, ヒストグラム&#10;&#10;自動的に生成された説明">
            <a:extLst>
              <a:ext uri="{FF2B5EF4-FFF2-40B4-BE49-F238E27FC236}">
                <a16:creationId xmlns:a16="http://schemas.microsoft.com/office/drawing/2014/main" id="{66EB0A09-939E-43B4-999B-BA7973C353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2340" y="4787821"/>
            <a:ext cx="1715436" cy="1296498"/>
          </a:xfrm>
          <a:prstGeom prst="rect">
            <a:avLst/>
          </a:prstGeom>
        </p:spPr>
      </p:pic>
      <p:sp>
        <p:nvSpPr>
          <p:cNvPr id="43" name="テキスト ボックス 42">
            <a:extLst>
              <a:ext uri="{FF2B5EF4-FFF2-40B4-BE49-F238E27FC236}">
                <a16:creationId xmlns:a16="http://schemas.microsoft.com/office/drawing/2014/main" id="{5C0749BA-0017-4E38-85DC-124EB74EFA98}"/>
              </a:ext>
            </a:extLst>
          </p:cNvPr>
          <p:cNvSpPr txBox="1"/>
          <p:nvPr/>
        </p:nvSpPr>
        <p:spPr>
          <a:xfrm>
            <a:off x="9254805" y="3920062"/>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400" b="1" dirty="0"/>
          </a:p>
        </p:txBody>
      </p:sp>
      <p:sp>
        <p:nvSpPr>
          <p:cNvPr id="44" name="テキスト ボックス 43">
            <a:extLst>
              <a:ext uri="{FF2B5EF4-FFF2-40B4-BE49-F238E27FC236}">
                <a16:creationId xmlns:a16="http://schemas.microsoft.com/office/drawing/2014/main" id="{75CEA93E-5DA5-48F4-94DE-09628E24B30A}"/>
              </a:ext>
            </a:extLst>
          </p:cNvPr>
          <p:cNvSpPr txBox="1"/>
          <p:nvPr/>
        </p:nvSpPr>
        <p:spPr>
          <a:xfrm>
            <a:off x="9473615" y="5282181"/>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502898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矢印コネクタ 27">
            <a:extLst>
              <a:ext uri="{FF2B5EF4-FFF2-40B4-BE49-F238E27FC236}">
                <a16:creationId xmlns:a16="http://schemas.microsoft.com/office/drawing/2014/main" id="{0A133D5E-47B4-48CA-88B7-5759A819EDBA}"/>
              </a:ext>
            </a:extLst>
          </p:cNvPr>
          <p:cNvCxnSpPr>
            <a:cxnSpLocks/>
            <a:stCxn id="22" idx="3"/>
          </p:cNvCxnSpPr>
          <p:nvPr/>
        </p:nvCxnSpPr>
        <p:spPr>
          <a:xfrm flipV="1">
            <a:off x="10098494" y="4834763"/>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4E48507-9C74-48DE-B446-07F765D33CFD}"/>
              </a:ext>
            </a:extLst>
          </p:cNvPr>
          <p:cNvCxnSpPr>
            <a:cxnSpLocks/>
            <a:stCxn id="23" idx="3"/>
          </p:cNvCxnSpPr>
          <p:nvPr/>
        </p:nvCxnSpPr>
        <p:spPr>
          <a:xfrm>
            <a:off x="10098494" y="536796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B9D8FF8-41DF-49B8-ABFE-9FD107726E97}"/>
              </a:ext>
            </a:extLst>
          </p:cNvPr>
          <p:cNvCxnSpPr>
            <a:cxnSpLocks/>
            <a:stCxn id="24" idx="3"/>
          </p:cNvCxnSpPr>
          <p:nvPr/>
        </p:nvCxnSpPr>
        <p:spPr>
          <a:xfrm>
            <a:off x="10098494" y="590929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300D7C9-0C2A-46AC-9A97-AA55CBB98ADE}"/>
              </a:ext>
            </a:extLst>
          </p:cNvPr>
          <p:cNvCxnSpPr>
            <a:cxnSpLocks/>
            <a:stCxn id="6" idx="3"/>
          </p:cNvCxnSpPr>
          <p:nvPr/>
        </p:nvCxnSpPr>
        <p:spPr>
          <a:xfrm>
            <a:off x="6986461" y="5193350"/>
            <a:ext cx="199336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並列化の工夫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200489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解評価方式を並列評価に変更することで計算時間の削減を図る。</a:t>
            </a:r>
            <a:endParaRPr lang="en-US" altLang="ja-JP" sz="2800" dirty="0"/>
          </a:p>
          <a:p>
            <a:pPr lvl="1">
              <a:defRPr/>
            </a:pPr>
            <a:r>
              <a:rPr lang="ja-JP" altLang="en-US" sz="2400" dirty="0"/>
              <a:t>高次元では探索点数を増やさないと可能解が得られなかったが、計算時間の増加に直接影響を与えた</a:t>
            </a:r>
            <a:endParaRPr lang="en-US" altLang="ja-JP" sz="2400" dirty="0"/>
          </a:p>
          <a:p>
            <a:pPr lvl="1">
              <a:defRPr/>
            </a:pPr>
            <a:r>
              <a:rPr lang="ja-JP" altLang="en-US" sz="2400" dirty="0"/>
              <a:t>違反量の評価時間が全体において圧倒的に支配的だった</a:t>
            </a:r>
            <a:endParaRPr lang="en-US" altLang="ja-JP" sz="2800" dirty="0"/>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7277939" y="4031468"/>
            <a:ext cx="902811" cy="307777"/>
          </a:xfrm>
          <a:prstGeom prst="rect">
            <a:avLst/>
          </a:prstGeom>
          <a:noFill/>
        </p:spPr>
        <p:txBody>
          <a:bodyPr wrap="none" rtlCol="0">
            <a:spAutoFit/>
          </a:bodyPr>
          <a:lstStyle/>
          <a:p>
            <a:r>
              <a:rPr kumimoji="1" lang="ja-JP" altLang="en-US" sz="1400" dirty="0"/>
              <a:t>逐次評価</a:t>
            </a:r>
          </a:p>
        </p:txBody>
      </p:sp>
      <p:sp>
        <p:nvSpPr>
          <p:cNvPr id="14" name="テキスト ボックス 13">
            <a:extLst>
              <a:ext uri="{FF2B5EF4-FFF2-40B4-BE49-F238E27FC236}">
                <a16:creationId xmlns:a16="http://schemas.microsoft.com/office/drawing/2014/main" id="{571325E6-8B3C-4744-8138-FEBE1199592A}"/>
              </a:ext>
            </a:extLst>
          </p:cNvPr>
          <p:cNvSpPr txBox="1"/>
          <p:nvPr/>
        </p:nvSpPr>
        <p:spPr>
          <a:xfrm>
            <a:off x="10084984" y="4031468"/>
            <a:ext cx="902811" cy="307777"/>
          </a:xfrm>
          <a:prstGeom prst="rect">
            <a:avLst/>
          </a:prstGeom>
          <a:noFill/>
        </p:spPr>
        <p:txBody>
          <a:bodyPr wrap="none" rtlCol="0">
            <a:spAutoFit/>
          </a:bodyPr>
          <a:lstStyle/>
          <a:p>
            <a:r>
              <a:rPr kumimoji="1" lang="ja-JP" altLang="en-US" sz="1400" dirty="0"/>
              <a:t>並列評価</a:t>
            </a:r>
          </a:p>
        </p:txBody>
      </p:sp>
      <p:sp>
        <p:nvSpPr>
          <p:cNvPr id="15" name="テキスト ボックス 14">
            <a:extLst>
              <a:ext uri="{FF2B5EF4-FFF2-40B4-BE49-F238E27FC236}">
                <a16:creationId xmlns:a16="http://schemas.microsoft.com/office/drawing/2014/main" id="{2C7E2334-6A1A-4C7A-B28E-EA934B664D4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12" name="楕円 11">
            <a:extLst>
              <a:ext uri="{FF2B5EF4-FFF2-40B4-BE49-F238E27FC236}">
                <a16:creationId xmlns:a16="http://schemas.microsoft.com/office/drawing/2014/main" id="{8D1C1DC9-9BE6-4922-9035-A965B57AD779}"/>
              </a:ext>
            </a:extLst>
          </p:cNvPr>
          <p:cNvSpPr/>
          <p:nvPr/>
        </p:nvSpPr>
        <p:spPr>
          <a:xfrm>
            <a:off x="10530155" y="4763038"/>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グラフィックス 5" descr="プロセッサ 単色塗りつぶし">
            <a:extLst>
              <a:ext uri="{FF2B5EF4-FFF2-40B4-BE49-F238E27FC236}">
                <a16:creationId xmlns:a16="http://schemas.microsoft.com/office/drawing/2014/main" id="{941349C1-C390-48EC-BC14-104668DDE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8461" y="4959350"/>
            <a:ext cx="468000" cy="468000"/>
          </a:xfrm>
          <a:prstGeom prst="rect">
            <a:avLst/>
          </a:prstGeom>
        </p:spPr>
      </p:pic>
      <p:pic>
        <p:nvPicPr>
          <p:cNvPr id="22" name="グラフィックス 21" descr="プロセッサ 単色塗りつぶし">
            <a:extLst>
              <a:ext uri="{FF2B5EF4-FFF2-40B4-BE49-F238E27FC236}">
                <a16:creationId xmlns:a16="http://schemas.microsoft.com/office/drawing/2014/main" id="{E361DB55-19E4-4D42-87F2-63870938E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4606325"/>
            <a:ext cx="468000" cy="468000"/>
          </a:xfrm>
          <a:prstGeom prst="rect">
            <a:avLst/>
          </a:prstGeom>
        </p:spPr>
      </p:pic>
      <p:pic>
        <p:nvPicPr>
          <p:cNvPr id="23" name="グラフィックス 22" descr="プロセッサ 単色塗りつぶし">
            <a:extLst>
              <a:ext uri="{FF2B5EF4-FFF2-40B4-BE49-F238E27FC236}">
                <a16:creationId xmlns:a16="http://schemas.microsoft.com/office/drawing/2014/main" id="{EB789EB2-C0B3-4F95-A3AE-6F0DB7372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5133961"/>
            <a:ext cx="468000" cy="468000"/>
          </a:xfrm>
          <a:prstGeom prst="rect">
            <a:avLst/>
          </a:prstGeom>
        </p:spPr>
      </p:pic>
      <p:pic>
        <p:nvPicPr>
          <p:cNvPr id="24" name="グラフィックス 23" descr="プロセッサ 単色塗りつぶし">
            <a:extLst>
              <a:ext uri="{FF2B5EF4-FFF2-40B4-BE49-F238E27FC236}">
                <a16:creationId xmlns:a16="http://schemas.microsoft.com/office/drawing/2014/main" id="{7A00D8BA-F874-41FA-A47A-B4BAC6E58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5675291"/>
            <a:ext cx="468000" cy="468000"/>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85E8095-8CA3-4F0D-9D72-E9FFAD97D0A6}"/>
                  </a:ext>
                </a:extLst>
              </p:cNvPr>
              <p:cNvSpPr txBox="1"/>
              <p:nvPr/>
            </p:nvSpPr>
            <p:spPr>
              <a:xfrm>
                <a:off x="7092255" y="4836655"/>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37" name="テキスト ボックス 36">
                <a:extLst>
                  <a:ext uri="{FF2B5EF4-FFF2-40B4-BE49-F238E27FC236}">
                    <a16:creationId xmlns:a16="http://schemas.microsoft.com/office/drawing/2014/main" id="{A85E8095-8CA3-4F0D-9D72-E9FFAD97D0A6}"/>
                  </a:ext>
                </a:extLst>
              </p:cNvPr>
              <p:cNvSpPr txBox="1">
                <a:spLocks noRot="1" noChangeAspect="1" noMove="1" noResize="1" noEditPoints="1" noAdjustHandles="1" noChangeArrowheads="1" noChangeShapeType="1" noTextEdit="1"/>
              </p:cNvSpPr>
              <p:nvPr/>
            </p:nvSpPr>
            <p:spPr>
              <a:xfrm>
                <a:off x="7092255" y="4836655"/>
                <a:ext cx="416973"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75074B5-6922-45D8-8DF4-50C194A64D85}"/>
                  </a:ext>
                </a:extLst>
              </p:cNvPr>
              <p:cNvSpPr txBox="1"/>
              <p:nvPr/>
            </p:nvSpPr>
            <p:spPr>
              <a:xfrm>
                <a:off x="7617980"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375074B5-6922-45D8-8DF4-50C194A64D85}"/>
                  </a:ext>
                </a:extLst>
              </p:cNvPr>
              <p:cNvSpPr txBox="1">
                <a:spLocks noRot="1" noChangeAspect="1" noMove="1" noResize="1" noEditPoints="1" noAdjustHandles="1" noChangeArrowheads="1" noChangeShapeType="1" noTextEdit="1"/>
              </p:cNvSpPr>
              <p:nvPr/>
            </p:nvSpPr>
            <p:spPr>
              <a:xfrm>
                <a:off x="7617980" y="4836655"/>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AAB4C06-6083-4B5A-AEF3-90A9F081B1F1}"/>
                  </a:ext>
                </a:extLst>
              </p:cNvPr>
              <p:cNvSpPr txBox="1"/>
              <p:nvPr/>
            </p:nvSpPr>
            <p:spPr>
              <a:xfrm>
                <a:off x="8180750"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8AAB4C06-6083-4B5A-AEF3-90A9F081B1F1}"/>
                  </a:ext>
                </a:extLst>
              </p:cNvPr>
              <p:cNvSpPr txBox="1">
                <a:spLocks noRot="1" noChangeAspect="1" noMove="1" noResize="1" noEditPoints="1" noAdjustHandles="1" noChangeArrowheads="1" noChangeShapeType="1" noTextEdit="1"/>
              </p:cNvSpPr>
              <p:nvPr/>
            </p:nvSpPr>
            <p:spPr>
              <a:xfrm>
                <a:off x="8180750" y="4836655"/>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DF3D03D-A072-49AC-B220-D89D238407BB}"/>
                  </a:ext>
                </a:extLst>
              </p:cNvPr>
              <p:cNvSpPr txBox="1"/>
              <p:nvPr/>
            </p:nvSpPr>
            <p:spPr>
              <a:xfrm>
                <a:off x="10294346" y="5584187"/>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CDF3D03D-A072-49AC-B220-D89D238407BB}"/>
                  </a:ext>
                </a:extLst>
              </p:cNvPr>
              <p:cNvSpPr txBox="1">
                <a:spLocks noRot="1" noChangeAspect="1" noMove="1" noResize="1" noEditPoints="1" noAdjustHandles="1" noChangeArrowheads="1" noChangeShapeType="1" noTextEdit="1"/>
              </p:cNvSpPr>
              <p:nvPr/>
            </p:nvSpPr>
            <p:spPr>
              <a:xfrm>
                <a:off x="10294346" y="5584187"/>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0D52813-BD6E-4B2C-9425-453EAA3D0414}"/>
                  </a:ext>
                </a:extLst>
              </p:cNvPr>
              <p:cNvSpPr txBox="1"/>
              <p:nvPr/>
            </p:nvSpPr>
            <p:spPr>
              <a:xfrm>
                <a:off x="10294346" y="4982019"/>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90D52813-BD6E-4B2C-9425-453EAA3D0414}"/>
                  </a:ext>
                </a:extLst>
              </p:cNvPr>
              <p:cNvSpPr txBox="1">
                <a:spLocks noRot="1" noChangeAspect="1" noMove="1" noResize="1" noEditPoints="1" noAdjustHandles="1" noChangeArrowheads="1" noChangeShapeType="1" noTextEdit="1"/>
              </p:cNvSpPr>
              <p:nvPr/>
            </p:nvSpPr>
            <p:spPr>
              <a:xfrm>
                <a:off x="10294346" y="4982019"/>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69FE3EA4-027F-4528-A9D6-F236C29E30E0}"/>
                  </a:ext>
                </a:extLst>
              </p:cNvPr>
              <p:cNvSpPr txBox="1"/>
              <p:nvPr/>
            </p:nvSpPr>
            <p:spPr>
              <a:xfrm>
                <a:off x="10294346" y="4429883"/>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47" name="テキスト ボックス 46">
                <a:extLst>
                  <a:ext uri="{FF2B5EF4-FFF2-40B4-BE49-F238E27FC236}">
                    <a16:creationId xmlns:a16="http://schemas.microsoft.com/office/drawing/2014/main" id="{69FE3EA4-027F-4528-A9D6-F236C29E30E0}"/>
                  </a:ext>
                </a:extLst>
              </p:cNvPr>
              <p:cNvSpPr txBox="1">
                <a:spLocks noRot="1" noChangeAspect="1" noMove="1" noResize="1" noEditPoints="1" noAdjustHandles="1" noChangeArrowheads="1" noChangeShapeType="1" noTextEdit="1"/>
              </p:cNvSpPr>
              <p:nvPr/>
            </p:nvSpPr>
            <p:spPr>
              <a:xfrm>
                <a:off x="10294346" y="4429883"/>
                <a:ext cx="41697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53DD235A-02CF-400F-9DDB-CAE643FD59A8}"/>
                  </a:ext>
                </a:extLst>
              </p:cNvPr>
              <p:cNvSpPr txBox="1"/>
              <p:nvPr/>
            </p:nvSpPr>
            <p:spPr>
              <a:xfrm>
                <a:off x="6362266" y="4647611"/>
                <a:ext cx="7889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53DD235A-02CF-400F-9DDB-CAE643FD59A8}"/>
                  </a:ext>
                </a:extLst>
              </p:cNvPr>
              <p:cNvSpPr txBox="1">
                <a:spLocks noRot="1" noChangeAspect="1" noMove="1" noResize="1" noEditPoints="1" noAdjustHandles="1" noChangeArrowheads="1" noChangeShapeType="1" noTextEdit="1"/>
              </p:cNvSpPr>
              <p:nvPr/>
            </p:nvSpPr>
            <p:spPr>
              <a:xfrm>
                <a:off x="6362266" y="4647611"/>
                <a:ext cx="788998" cy="307777"/>
              </a:xfrm>
              <a:prstGeom prst="rect">
                <a:avLst/>
              </a:prstGeom>
              <a:blipFill>
                <a:blip r:embed="rId8"/>
                <a:stretch>
                  <a:fillRect/>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DF6D1016-3399-4C2F-9750-47E68230CBC4}"/>
              </a:ext>
            </a:extLst>
          </p:cNvPr>
          <p:cNvSpPr txBox="1"/>
          <p:nvPr/>
        </p:nvSpPr>
        <p:spPr>
          <a:xfrm>
            <a:off x="9469995" y="4283522"/>
            <a:ext cx="739305" cy="307777"/>
          </a:xfrm>
          <a:prstGeom prst="rect">
            <a:avLst/>
          </a:prstGeom>
          <a:noFill/>
        </p:spPr>
        <p:txBody>
          <a:bodyPr wrap="none" rtlCol="0">
            <a:spAutoFit/>
          </a:bodyPr>
          <a:lstStyle/>
          <a:p>
            <a:pPr algn="ctr"/>
            <a:r>
              <a:rPr kumimoji="1" lang="ja-JP" altLang="en-US" sz="1400" dirty="0"/>
              <a:t>ワーカー</a:t>
            </a:r>
          </a:p>
        </p:txBody>
      </p:sp>
      <p:sp>
        <p:nvSpPr>
          <p:cNvPr id="54" name="楕円 53">
            <a:extLst>
              <a:ext uri="{FF2B5EF4-FFF2-40B4-BE49-F238E27FC236}">
                <a16:creationId xmlns:a16="http://schemas.microsoft.com/office/drawing/2014/main" id="{6779DDFC-508B-48FA-B582-CF3239CF398E}"/>
              </a:ext>
            </a:extLst>
          </p:cNvPr>
          <p:cNvSpPr/>
          <p:nvPr/>
        </p:nvSpPr>
        <p:spPr>
          <a:xfrm>
            <a:off x="10530155" y="5303401"/>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852F2F2D-EFB4-4567-B514-3E16155E5B64}"/>
              </a:ext>
            </a:extLst>
          </p:cNvPr>
          <p:cNvSpPr/>
          <p:nvPr/>
        </p:nvSpPr>
        <p:spPr>
          <a:xfrm>
            <a:off x="10530155" y="5850329"/>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925DC0BA-1A57-41EB-B0FA-3020B2522527}"/>
              </a:ext>
            </a:extLst>
          </p:cNvPr>
          <p:cNvSpPr/>
          <p:nvPr/>
        </p:nvSpPr>
        <p:spPr>
          <a:xfrm>
            <a:off x="7373396"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E436FB2E-EFD6-4D2B-A826-8DD8E5207203}"/>
              </a:ext>
            </a:extLst>
          </p:cNvPr>
          <p:cNvSpPr/>
          <p:nvPr/>
        </p:nvSpPr>
        <p:spPr>
          <a:xfrm>
            <a:off x="7927646"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5143CA72-4464-49C3-BEBD-E27E3E5C955B}"/>
              </a:ext>
            </a:extLst>
          </p:cNvPr>
          <p:cNvSpPr/>
          <p:nvPr/>
        </p:nvSpPr>
        <p:spPr>
          <a:xfrm>
            <a:off x="8470974"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587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587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173686">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9,999</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0.8</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5.6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14,998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1.3</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8.3</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173686">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0.7</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4.6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11,998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1.0</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6.8</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Choice>
        <mc:Fallback xmlns="">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743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274320">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197826" r="-414685" b="-30652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197826" r="-235028"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197826" r="-67416"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304444" r="-414685" b="-2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304444" r="-235028"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304444" r="-67416"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274320">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404444" r="-235028"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404444" r="-67416"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504444" r="-414685" b="-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504444" r="-235028"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504444" r="-67416"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Fallback>
      </mc:AlternateContent>
      <p:sp>
        <p:nvSpPr>
          <p:cNvPr id="74" name="テキスト ボックス 73">
            <a:extLst>
              <a:ext uri="{FF2B5EF4-FFF2-40B4-BE49-F238E27FC236}">
                <a16:creationId xmlns:a16="http://schemas.microsoft.com/office/drawing/2014/main" id="{385CE7C2-A187-4B00-87A9-4D5E5B6569E7}"/>
              </a:ext>
            </a:extLst>
          </p:cNvPr>
          <p:cNvSpPr txBox="1"/>
          <p:nvPr/>
        </p:nvSpPr>
        <p:spPr>
          <a:xfrm>
            <a:off x="356574" y="5645659"/>
            <a:ext cx="4503156" cy="276999"/>
          </a:xfrm>
          <a:prstGeom prst="rect">
            <a:avLst/>
          </a:prstGeom>
          <a:noFill/>
        </p:spPr>
        <p:txBody>
          <a:bodyPr wrap="none" rtlCol="0">
            <a:spAutoFit/>
          </a:bodyPr>
          <a:lstStyle/>
          <a:p>
            <a:r>
              <a:rPr kumimoji="1" lang="en-US" altLang="ja-JP" sz="1200" dirty="0"/>
              <a:t>※</a:t>
            </a:r>
            <a:r>
              <a:rPr kumimoji="1" lang="ja-JP" altLang="en-US" sz="1200" dirty="0"/>
              <a:t>次元数</a:t>
            </a:r>
            <a:r>
              <a:rPr kumimoji="1" lang="en-US" altLang="ja-JP" sz="1200" dirty="0"/>
              <a:t>5,000</a:t>
            </a:r>
            <a:r>
              <a:rPr kumimoji="1" lang="ja-JP" altLang="en-US" sz="1200" dirty="0" err="1"/>
              <a:t>、</a:t>
            </a:r>
            <a:r>
              <a:rPr kumimoji="1" lang="ja-JP" altLang="en-US" sz="1200" dirty="0"/>
              <a:t>反復回数</a:t>
            </a:r>
            <a:r>
              <a:rPr kumimoji="1" lang="en-US" altLang="ja-JP" sz="1200" dirty="0"/>
              <a:t>8,000</a:t>
            </a:r>
            <a:r>
              <a:rPr kumimoji="1" lang="ja-JP" altLang="en-US" sz="1200" dirty="0" err="1"/>
              <a:t>、</a:t>
            </a:r>
            <a:r>
              <a:rPr kumimoji="1" lang="ja-JP" altLang="en-US" sz="1200" dirty="0"/>
              <a:t>目的関数・制約全て線型に統一</a:t>
            </a:r>
          </a:p>
        </p:txBody>
      </p:sp>
      <p:sp>
        <p:nvSpPr>
          <p:cNvPr id="75" name="テキスト ボックス 74">
            <a:extLst>
              <a:ext uri="{FF2B5EF4-FFF2-40B4-BE49-F238E27FC236}">
                <a16:creationId xmlns:a16="http://schemas.microsoft.com/office/drawing/2014/main" id="{3A7591ED-5942-4098-936C-07D7FAEBC91D}"/>
              </a:ext>
            </a:extLst>
          </p:cNvPr>
          <p:cNvSpPr txBox="1"/>
          <p:nvPr/>
        </p:nvSpPr>
        <p:spPr>
          <a:xfrm>
            <a:off x="1796397" y="3012364"/>
            <a:ext cx="2569934" cy="338554"/>
          </a:xfrm>
          <a:prstGeom prst="rect">
            <a:avLst/>
          </a:prstGeom>
          <a:noFill/>
        </p:spPr>
        <p:txBody>
          <a:bodyPr wrap="none" rtlCol="0">
            <a:spAutoFit/>
          </a:bodyPr>
          <a:lstStyle/>
          <a:p>
            <a:r>
              <a:rPr kumimoji="1" lang="ja-JP" altLang="en-US" sz="1600" b="1" dirty="0"/>
              <a:t>探索点数と計算時間の関係</a:t>
            </a:r>
          </a:p>
        </p:txBody>
      </p:sp>
      <p:sp>
        <p:nvSpPr>
          <p:cNvPr id="76" name="テキスト ボックス 75">
            <a:extLst>
              <a:ext uri="{FF2B5EF4-FFF2-40B4-BE49-F238E27FC236}">
                <a16:creationId xmlns:a16="http://schemas.microsoft.com/office/drawing/2014/main" id="{03D6E6A5-EFA0-4A5A-AD2A-1A409B7DC324}"/>
              </a:ext>
            </a:extLst>
          </p:cNvPr>
          <p:cNvSpPr txBox="1"/>
          <p:nvPr/>
        </p:nvSpPr>
        <p:spPr>
          <a:xfrm>
            <a:off x="8391416" y="3012364"/>
            <a:ext cx="1398140" cy="338554"/>
          </a:xfrm>
          <a:prstGeom prst="rect">
            <a:avLst/>
          </a:prstGeom>
          <a:noFill/>
        </p:spPr>
        <p:txBody>
          <a:bodyPr wrap="none" rtlCol="0">
            <a:spAutoFit/>
          </a:bodyPr>
          <a:lstStyle/>
          <a:p>
            <a:r>
              <a:rPr kumimoji="1" lang="ja-JP" altLang="en-US" sz="1600" b="1" dirty="0"/>
              <a:t>解評価の方式</a:t>
            </a:r>
          </a:p>
        </p:txBody>
      </p:sp>
      <p:cxnSp>
        <p:nvCxnSpPr>
          <p:cNvPr id="77" name="直線コネクタ 76">
            <a:extLst>
              <a:ext uri="{FF2B5EF4-FFF2-40B4-BE49-F238E27FC236}">
                <a16:creationId xmlns:a16="http://schemas.microsoft.com/office/drawing/2014/main" id="{4303F6E2-CD17-4B64-879D-E1FA97077DA6}"/>
              </a:ext>
            </a:extLst>
          </p:cNvPr>
          <p:cNvCxnSpPr>
            <a:cxnSpLocks/>
          </p:cNvCxnSpPr>
          <p:nvPr/>
        </p:nvCxnSpPr>
        <p:spPr>
          <a:xfrm flipH="1">
            <a:off x="6271776"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65E19C2F-C764-4841-B725-9D2891A8C984}"/>
              </a:ext>
            </a:extLst>
          </p:cNvPr>
          <p:cNvSpPr txBox="1"/>
          <p:nvPr/>
        </p:nvSpPr>
        <p:spPr>
          <a:xfrm>
            <a:off x="6297967" y="3495914"/>
            <a:ext cx="5458546" cy="307777"/>
          </a:xfrm>
          <a:prstGeom prst="rect">
            <a:avLst/>
          </a:prstGeom>
          <a:noFill/>
        </p:spPr>
        <p:txBody>
          <a:bodyPr wrap="none" rtlCol="0">
            <a:spAutoFit/>
          </a:bodyPr>
          <a:lstStyle/>
          <a:p>
            <a:pPr algn="ctr"/>
            <a:r>
              <a:rPr kumimoji="1" lang="ja-JP" altLang="en-US" sz="1400" dirty="0"/>
              <a:t>各反復で生成した全ての解について、目的関数値／違反量の評価が必要</a:t>
            </a:r>
          </a:p>
        </p:txBody>
      </p:sp>
      <p:cxnSp>
        <p:nvCxnSpPr>
          <p:cNvPr id="80" name="直線コネクタ 79">
            <a:extLst>
              <a:ext uri="{FF2B5EF4-FFF2-40B4-BE49-F238E27FC236}">
                <a16:creationId xmlns:a16="http://schemas.microsoft.com/office/drawing/2014/main" id="{D1A5EAF8-CF19-440E-97A3-CB5513B2BFA5}"/>
              </a:ext>
            </a:extLst>
          </p:cNvPr>
          <p:cNvCxnSpPr>
            <a:cxnSpLocks/>
          </p:cNvCxnSpPr>
          <p:nvPr/>
        </p:nvCxnSpPr>
        <p:spPr>
          <a:xfrm flipH="1">
            <a:off x="408177"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2E2D1FC1-10E3-4F8A-B16D-B3B7CBEBB23F}"/>
              </a:ext>
            </a:extLst>
          </p:cNvPr>
          <p:cNvSpPr txBox="1"/>
          <p:nvPr/>
        </p:nvSpPr>
        <p:spPr>
          <a:xfrm>
            <a:off x="479252" y="3495914"/>
            <a:ext cx="5368777" cy="307777"/>
          </a:xfrm>
          <a:prstGeom prst="rect">
            <a:avLst/>
          </a:prstGeom>
          <a:noFill/>
        </p:spPr>
        <p:txBody>
          <a:bodyPr wrap="none" rtlCol="0">
            <a:spAutoFit/>
          </a:bodyPr>
          <a:lstStyle/>
          <a:p>
            <a:pPr algn="ctr"/>
            <a:r>
              <a:rPr kumimoji="1" lang="en-US" altLang="ja-JP" sz="1400" dirty="0"/>
              <a:t>5000</a:t>
            </a:r>
            <a:r>
              <a:rPr kumimoji="1" lang="ja-JP" altLang="en-US" sz="1400" dirty="0"/>
              <a:t>次元で可能解を得るには、約</a:t>
            </a:r>
            <a:r>
              <a:rPr kumimoji="1" lang="en-US" altLang="ja-JP" sz="1400" dirty="0"/>
              <a:t>6</a:t>
            </a:r>
            <a:r>
              <a:rPr kumimoji="1" lang="ja-JP" altLang="en-US" sz="1400" dirty="0"/>
              <a:t>時間で探索点数</a:t>
            </a:r>
            <a:r>
              <a:rPr kumimoji="1" lang="en-US" altLang="ja-JP" sz="1400" dirty="0"/>
              <a:t>100</a:t>
            </a:r>
            <a:r>
              <a:rPr kumimoji="1" lang="ja-JP" altLang="en-US" sz="1400" dirty="0"/>
              <a:t>個が必要だった</a:t>
            </a:r>
          </a:p>
        </p:txBody>
      </p:sp>
      <p:sp>
        <p:nvSpPr>
          <p:cNvPr id="82" name="テキスト ボックス 81">
            <a:extLst>
              <a:ext uri="{FF2B5EF4-FFF2-40B4-BE49-F238E27FC236}">
                <a16:creationId xmlns:a16="http://schemas.microsoft.com/office/drawing/2014/main" id="{6F14D4C2-3D9E-480A-A4C8-A0836773DC0A}"/>
              </a:ext>
            </a:extLst>
          </p:cNvPr>
          <p:cNvSpPr txBox="1"/>
          <p:nvPr/>
        </p:nvSpPr>
        <p:spPr>
          <a:xfrm>
            <a:off x="356574" y="5893162"/>
            <a:ext cx="2542684" cy="276999"/>
          </a:xfrm>
          <a:prstGeom prst="rect">
            <a:avLst/>
          </a:prstGeom>
          <a:noFill/>
        </p:spPr>
        <p:txBody>
          <a:bodyPr wrap="none" rtlCol="0">
            <a:spAutoFit/>
          </a:bodyPr>
          <a:lstStyle/>
          <a:p>
            <a:r>
              <a:rPr kumimoji="1" lang="en-US" altLang="ja-JP" sz="1200" dirty="0"/>
              <a:t>※</a:t>
            </a:r>
            <a:r>
              <a:rPr kumimoji="1" lang="ja-JP" altLang="en-US" sz="1200" dirty="0"/>
              <a:t>会社のデスクトップ</a:t>
            </a:r>
            <a:r>
              <a:rPr kumimoji="1" lang="en-US" altLang="ja-JP" sz="1200" dirty="0"/>
              <a:t>PC</a:t>
            </a:r>
            <a:r>
              <a:rPr kumimoji="1" lang="ja-JP" altLang="en-US" sz="1200" dirty="0"/>
              <a:t>で計算を実行</a:t>
            </a:r>
          </a:p>
        </p:txBody>
      </p:sp>
    </p:spTree>
    <p:extLst>
      <p:ext uri="{BB962C8B-B14F-4D97-AF65-F5344CB8AC3E}">
        <p14:creationId xmlns:p14="http://schemas.microsoft.com/office/powerpoint/2010/main" val="3635289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合体させたアルゴリズムの評価を進める。</a:t>
            </a:r>
            <a:endParaRPr lang="en-US" altLang="ja-JP" sz="2400" dirty="0"/>
          </a:p>
          <a:p>
            <a:pPr lvl="1">
              <a:defRPr/>
            </a:pPr>
            <a:r>
              <a:rPr lang="ja-JP" altLang="en-US" sz="2400" dirty="0"/>
              <a:t>暫定で期待度が高い要素を合体させ、先行して評価を進める</a:t>
            </a:r>
            <a:endParaRPr lang="en-US" altLang="ja-JP" sz="2400" dirty="0"/>
          </a:p>
          <a:p>
            <a:pPr lvl="1">
              <a:defRPr/>
            </a:pPr>
            <a:r>
              <a:rPr lang="ja-JP" altLang="en-US" sz="2400" dirty="0"/>
              <a:t>ただし、計算時間は以前とあまり変わらないと予想される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endParaRPr kumimoji="1" lang="en-US" altLang="ja-JP" sz="1600" b="1" dirty="0">
              <a:solidFill>
                <a:schemeClr val="bg1"/>
              </a:solidFill>
            </a:endParaRPr>
          </a:p>
        </p:txBody>
      </p:sp>
      <p:graphicFrame>
        <p:nvGraphicFramePr>
          <p:cNvPr id="17" name="表 16">
            <a:extLst>
              <a:ext uri="{FF2B5EF4-FFF2-40B4-BE49-F238E27FC236}">
                <a16:creationId xmlns:a16="http://schemas.microsoft.com/office/drawing/2014/main" id="{D90504BD-CB99-4E47-80D4-A21E9DD946EB}"/>
              </a:ext>
            </a:extLst>
          </p:cNvPr>
          <p:cNvGraphicFramePr>
            <a:graphicFrameLocks noGrp="1"/>
          </p:cNvGraphicFramePr>
          <p:nvPr>
            <p:extLst>
              <p:ext uri="{D42A27DB-BD31-4B8C-83A1-F6EECF244321}">
                <p14:modId xmlns:p14="http://schemas.microsoft.com/office/powerpoint/2010/main" val="3199820363"/>
              </p:ext>
            </p:extLst>
          </p:nvPr>
        </p:nvGraphicFramePr>
        <p:xfrm>
          <a:off x="798293" y="2604027"/>
          <a:ext cx="10619891" cy="3065760"/>
        </p:xfrm>
        <a:graphic>
          <a:graphicData uri="http://schemas.openxmlformats.org/drawingml/2006/table">
            <a:tbl>
              <a:tblPr firstRow="1" bandRow="1">
                <a:tableStyleId>{5C22544A-7EE6-4342-B048-85BDC9FD1C3A}</a:tableStyleId>
              </a:tblPr>
              <a:tblGrid>
                <a:gridCol w="669343">
                  <a:extLst>
                    <a:ext uri="{9D8B030D-6E8A-4147-A177-3AD203B41FA5}">
                      <a16:colId xmlns:a16="http://schemas.microsoft.com/office/drawing/2014/main" val="182632662"/>
                    </a:ext>
                  </a:extLst>
                </a:gridCol>
                <a:gridCol w="2064458">
                  <a:extLst>
                    <a:ext uri="{9D8B030D-6E8A-4147-A177-3AD203B41FA5}">
                      <a16:colId xmlns:a16="http://schemas.microsoft.com/office/drawing/2014/main" val="2059970709"/>
                    </a:ext>
                  </a:extLst>
                </a:gridCol>
                <a:gridCol w="1034033">
                  <a:extLst>
                    <a:ext uri="{9D8B030D-6E8A-4147-A177-3AD203B41FA5}">
                      <a16:colId xmlns:a16="http://schemas.microsoft.com/office/drawing/2014/main" val="4212964278"/>
                    </a:ext>
                  </a:extLst>
                </a:gridCol>
                <a:gridCol w="3423747">
                  <a:extLst>
                    <a:ext uri="{9D8B030D-6E8A-4147-A177-3AD203B41FA5}">
                      <a16:colId xmlns:a16="http://schemas.microsoft.com/office/drawing/2014/main" val="631042577"/>
                    </a:ext>
                  </a:extLst>
                </a:gridCol>
                <a:gridCol w="1987647">
                  <a:extLst>
                    <a:ext uri="{9D8B030D-6E8A-4147-A177-3AD203B41FA5}">
                      <a16:colId xmlns:a16="http://schemas.microsoft.com/office/drawing/2014/main" val="1156437340"/>
                    </a:ext>
                  </a:extLst>
                </a:gridCol>
                <a:gridCol w="1440663">
                  <a:extLst>
                    <a:ext uri="{9D8B030D-6E8A-4147-A177-3AD203B41FA5}">
                      <a16:colId xmlns:a16="http://schemas.microsoft.com/office/drawing/2014/main" val="267581310"/>
                    </a:ext>
                  </a:extLst>
                </a:gridCol>
              </a:tblGrid>
              <a:tr h="210029">
                <a:tc>
                  <a:txBody>
                    <a:bodyPr/>
                    <a:lstStyle/>
                    <a:p>
                      <a:pPr algn="ct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検証時期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担当者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制約対処法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期待度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540000">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ja-JP" altLang="en-US" sz="1600" dirty="0"/>
                        <a:t>（</a:t>
                      </a:r>
                      <a:r>
                        <a:rPr kumimoji="1" lang="en-US" altLang="ja-JP" sz="1600" dirty="0"/>
                        <a:t>2020</a:t>
                      </a:r>
                      <a:r>
                        <a:rPr kumimoji="1" lang="ja-JP" altLang="en-US" sz="1600" dirty="0"/>
                        <a:t>年版）</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540000">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ja-JP" altLang="en-US" sz="1600" dirty="0"/>
                        <a:t>（</a:t>
                      </a:r>
                      <a:r>
                        <a:rPr kumimoji="1" lang="en-US" altLang="ja-JP" sz="1600" dirty="0"/>
                        <a:t>2020</a:t>
                      </a:r>
                      <a:r>
                        <a:rPr kumimoji="1" lang="ja-JP" altLang="en-US" sz="1600" dirty="0"/>
                        <a:t>年版）</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r h="540000">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安田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ja-JP" altLang="en-US" sz="1600" dirty="0">
                          <a:solidFill>
                            <a:srgbClr val="FF0000"/>
                          </a:solidFill>
                        </a:rPr>
                        <a:t>（</a:t>
                      </a:r>
                      <a:r>
                        <a:rPr kumimoji="1" lang="en-US" altLang="ja-JP" sz="1600" dirty="0">
                          <a:solidFill>
                            <a:srgbClr val="FF0000"/>
                          </a:solidFill>
                        </a:rPr>
                        <a:t>2021</a:t>
                      </a:r>
                      <a:r>
                        <a:rPr kumimoji="1" lang="ja-JP" altLang="en-US" sz="1600" dirty="0">
                          <a:solidFill>
                            <a:srgbClr val="FF0000"/>
                          </a:solidFill>
                        </a:rPr>
                        <a:t>年版）</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0749514"/>
                  </a:ext>
                </a:extLst>
              </a:tr>
              <a:tr h="540000">
                <a:tc>
                  <a:txBody>
                    <a:bodyPr/>
                    <a:lstStyle/>
                    <a:p>
                      <a:pPr algn="ctr"/>
                      <a:r>
                        <a:rPr kumimoji="1" lang="en-US" altLang="ja-JP" sz="1800" dirty="0"/>
                        <a:t>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佐藤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MCR</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DE</a:t>
                      </a:r>
                      <a:r>
                        <a:rPr kumimoji="1" lang="ja-JP" altLang="en-US" sz="1800" dirty="0"/>
                        <a:t>／</a:t>
                      </a:r>
                      <a:r>
                        <a:rPr kumimoji="1" lang="en-US" altLang="ja-JP" sz="1800" dirty="0"/>
                        <a:t>DE</a:t>
                      </a:r>
                      <a:r>
                        <a:rPr kumimoji="1" lang="ja-JP" altLang="en-US" sz="1800" dirty="0"/>
                        <a:t>改良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9772682"/>
                  </a:ext>
                </a:extLst>
              </a:tr>
              <a:tr h="540000">
                <a:tc>
                  <a:txBody>
                    <a:bodyPr/>
                    <a:lstStyle/>
                    <a:p>
                      <a:pPr algn="ctr"/>
                      <a:r>
                        <a:rPr kumimoji="1" lang="en-US" altLang="ja-JP" sz="1800" dirty="0"/>
                        <a:t>5</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2021</a:t>
                      </a:r>
                      <a:r>
                        <a:rPr kumimoji="1" lang="ja-JP" altLang="en-US" sz="1800" dirty="0"/>
                        <a:t>年上期 予定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ja-JP" altLang="en-US" sz="1600" dirty="0">
                          <a:solidFill>
                            <a:srgbClr val="FF0000"/>
                          </a:solidFill>
                        </a:rPr>
                        <a:t>（</a:t>
                      </a:r>
                      <a:r>
                        <a:rPr kumimoji="1" lang="en-US" altLang="ja-JP" sz="1600" dirty="0">
                          <a:solidFill>
                            <a:srgbClr val="FF0000"/>
                          </a:solidFill>
                        </a:rPr>
                        <a:t>2021</a:t>
                      </a:r>
                      <a:r>
                        <a:rPr kumimoji="1" lang="ja-JP" altLang="en-US" sz="1600" dirty="0">
                          <a:solidFill>
                            <a:srgbClr val="FF0000"/>
                          </a:solidFill>
                        </a:rPr>
                        <a:t>年版）</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485927"/>
                  </a:ext>
                </a:extLst>
              </a:tr>
            </a:tbl>
          </a:graphicData>
        </a:graphic>
      </p:graphicFrame>
      <p:sp>
        <p:nvSpPr>
          <p:cNvPr id="4" name="吹き出し: 四角形 3">
            <a:extLst>
              <a:ext uri="{FF2B5EF4-FFF2-40B4-BE49-F238E27FC236}">
                <a16:creationId xmlns:a16="http://schemas.microsoft.com/office/drawing/2014/main" id="{013A7E63-434C-4F97-B994-590E61EC8869}"/>
              </a:ext>
            </a:extLst>
          </p:cNvPr>
          <p:cNvSpPr/>
          <p:nvPr/>
        </p:nvSpPr>
        <p:spPr>
          <a:xfrm>
            <a:off x="5017384" y="5849437"/>
            <a:ext cx="6400800" cy="401934"/>
          </a:xfrm>
          <a:prstGeom prst="wedgeRectCallout">
            <a:avLst>
              <a:gd name="adj1" fmla="val 27952"/>
              <a:gd name="adj2" fmla="val -86795"/>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DE</a:t>
            </a:r>
            <a:r>
              <a:rPr kumimoji="1" lang="ja-JP" altLang="en-US" dirty="0">
                <a:solidFill>
                  <a:schemeClr val="tx1"/>
                </a:solidFill>
              </a:rPr>
              <a:t>は現時点で、</a:t>
            </a:r>
            <a:r>
              <a:rPr kumimoji="1" lang="en-US" altLang="ja-JP" dirty="0">
                <a:solidFill>
                  <a:schemeClr val="tx1"/>
                </a:solidFill>
              </a:rPr>
              <a:t>50</a:t>
            </a:r>
            <a:r>
              <a:rPr kumimoji="1" lang="ja-JP" altLang="en-US" dirty="0">
                <a:solidFill>
                  <a:schemeClr val="tx1"/>
                </a:solidFill>
              </a:rPr>
              <a:t>次元かつ</a:t>
            </a:r>
            <a:r>
              <a:rPr kumimoji="1" lang="en-US" altLang="ja-JP" dirty="0">
                <a:solidFill>
                  <a:schemeClr val="tx1"/>
                </a:solidFill>
              </a:rPr>
              <a:t>2</a:t>
            </a:r>
            <a:r>
              <a:rPr kumimoji="1" lang="ja-JP" altLang="en-US" dirty="0">
                <a:solidFill>
                  <a:schemeClr val="tx1"/>
                </a:solidFill>
              </a:rPr>
              <a:t>つの凸制約でしか検証できていない</a:t>
            </a:r>
          </a:p>
        </p:txBody>
      </p:sp>
    </p:spTree>
    <p:extLst>
      <p:ext uri="{BB962C8B-B14F-4D97-AF65-F5344CB8AC3E}">
        <p14:creationId xmlns:p14="http://schemas.microsoft.com/office/powerpoint/2010/main" val="3521926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2"/>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590776"/>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98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70566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狙う問題クラスにおいて新規性があると考えられる。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endParaRPr kumimoji="1" lang="en-US" altLang="ja-JP" sz="1600" b="1" dirty="0">
              <a:solidFill>
                <a:schemeClr val="bg1"/>
              </a:solidFill>
            </a:endParaRP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09901"/>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2689" y="2656136"/>
            <a:ext cx="2271477" cy="307777"/>
          </a:xfrm>
          <a:prstGeom prst="rect">
            <a:avLst/>
          </a:prstGeom>
          <a:noFill/>
        </p:spPr>
        <p:txBody>
          <a:bodyPr wrap="square" rtlCol="0">
            <a:spAutoFit/>
          </a:bodyPr>
          <a:lstStyle/>
          <a:p>
            <a:pPr algn="ctr"/>
            <a:r>
              <a:rPr lang="ja-JP" altLang="en-US" sz="1400" dirty="0"/>
              <a:t>適応的重み調整</a:t>
            </a:r>
            <a:r>
              <a:rPr lang="en-US" altLang="ja-JP" sz="1400" dirty="0"/>
              <a:t>MOEA/D</a:t>
            </a:r>
            <a:endParaRPr lang="ja-JP" altLang="en-US" sz="1400" dirty="0"/>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4498"/>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6884191" y="2539427"/>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Tree>
    <p:extLst>
      <p:ext uri="{BB962C8B-B14F-4D97-AF65-F5344CB8AC3E}">
        <p14:creationId xmlns:p14="http://schemas.microsoft.com/office/powerpoint/2010/main" val="2838195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400125" cy="108721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上期は最大</a:t>
            </a:r>
            <a:r>
              <a:rPr lang="en-US" altLang="ja-JP" sz="2800" dirty="0"/>
              <a:t>2</a:t>
            </a:r>
            <a:r>
              <a:rPr lang="ja-JP" altLang="en-US" sz="2800" dirty="0"/>
              <a:t>名体制で進めていただく。</a:t>
            </a:r>
            <a:endParaRPr lang="en-US" altLang="ja-JP" sz="2800" dirty="0"/>
          </a:p>
          <a:p>
            <a:pPr lvl="1">
              <a:defRPr/>
            </a:pPr>
            <a:r>
              <a:rPr lang="ja-JP" altLang="en-US" sz="2400" dirty="0"/>
              <a:t>学生の状況に伴って随時相談し、流動的に対応する</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971837" y="2436867"/>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557518"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5169257" y="2428834"/>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31363" y="3311227"/>
            <a:ext cx="3573414" cy="369332"/>
          </a:xfrm>
          <a:prstGeom prst="rect">
            <a:avLst/>
          </a:prstGeom>
          <a:noFill/>
        </p:spPr>
        <p:txBody>
          <a:bodyPr wrap="none" rtlCol="0">
            <a:spAutoFit/>
          </a:bodyPr>
          <a:lstStyle/>
          <a:p>
            <a:r>
              <a:rPr kumimoji="1" lang="ja-JP" altLang="en-US" dirty="0">
                <a:solidFill>
                  <a:schemeClr val="bg1">
                    <a:lumMod val="50000"/>
                  </a:schemeClr>
                </a:solidFill>
              </a:rPr>
              <a:t>博士課程では、多目的テーマを予定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601415" y="4146322"/>
            <a:ext cx="2609825" cy="369332"/>
          </a:xfrm>
          <a:prstGeom prst="rect">
            <a:avLst/>
          </a:prstGeom>
          <a:noFill/>
        </p:spPr>
        <p:txBody>
          <a:bodyPr wrap="square" rtlCol="0">
            <a:spAutoFit/>
          </a:bodyPr>
          <a:lstStyle/>
          <a:p>
            <a:pPr algn="ctr"/>
            <a:r>
              <a:rPr kumimoji="1" lang="ja-JP" altLang="en-US" dirty="0"/>
              <a:t>近傍生成法の開発・検証</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502183" y="4146322"/>
            <a:ext cx="4031774" cy="369332"/>
          </a:xfrm>
          <a:prstGeom prst="rect">
            <a:avLst/>
          </a:prstGeom>
          <a:noFill/>
        </p:spPr>
        <p:txBody>
          <a:bodyPr wrap="square" rtlCol="0">
            <a:spAutoFit/>
          </a:bodyPr>
          <a:lstStyle/>
          <a:p>
            <a:pPr algn="ctr"/>
            <a:r>
              <a:rPr kumimoji="1" lang="ja-JP" altLang="en-US" dirty="0"/>
              <a:t>修士課程では、本テーマを継続予定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802865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09"/>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体制とスケジュール</a:t>
            </a:r>
          </a:p>
        </p:txBody>
      </p:sp>
      <p:sp>
        <p:nvSpPr>
          <p:cNvPr id="15" name="テキスト ボックス 14">
            <a:extLst>
              <a:ext uri="{FF2B5EF4-FFF2-40B4-BE49-F238E27FC236}">
                <a16:creationId xmlns:a16="http://schemas.microsoft.com/office/drawing/2014/main" id="{3896AE91-2FC7-4F87-8D34-BEFE4391D68C}"/>
              </a:ext>
            </a:extLst>
          </p:cNvPr>
          <p:cNvSpPr txBox="1"/>
          <p:nvPr/>
        </p:nvSpPr>
        <p:spPr>
          <a:xfrm>
            <a:off x="658590" y="3311227"/>
            <a:ext cx="2073003" cy="400110"/>
          </a:xfrm>
          <a:prstGeom prst="rect">
            <a:avLst/>
          </a:prstGeom>
          <a:noFill/>
        </p:spPr>
        <p:txBody>
          <a:bodyPr wrap="none" rtlCol="0">
            <a:spAutoFit/>
          </a:bodyPr>
          <a:lstStyle/>
          <a:p>
            <a:pPr algn="ctr"/>
            <a:r>
              <a:rPr kumimoji="1" lang="ja-JP" altLang="en-US" sz="2000" dirty="0">
                <a:solidFill>
                  <a:schemeClr val="bg1">
                    <a:lumMod val="50000"/>
                  </a:schemeClr>
                </a:solidFill>
              </a:rPr>
              <a:t>安田さん</a:t>
            </a:r>
            <a:r>
              <a:rPr kumimoji="1" lang="ja-JP" altLang="en-US" dirty="0">
                <a:solidFill>
                  <a:schemeClr val="bg1">
                    <a:lumMod val="50000"/>
                  </a:schemeClr>
                </a:solidFill>
              </a:rPr>
              <a:t>（新</a:t>
            </a:r>
            <a:r>
              <a:rPr kumimoji="1" lang="en-US" altLang="ja-JP" dirty="0">
                <a:solidFill>
                  <a:schemeClr val="bg1">
                    <a:lumMod val="50000"/>
                  </a:schemeClr>
                </a:solidFill>
              </a:rPr>
              <a:t>D1</a:t>
            </a:r>
            <a:r>
              <a:rPr kumimoji="1" lang="ja-JP" altLang="en-US" dirty="0">
                <a:solidFill>
                  <a:schemeClr val="bg1">
                    <a:lumMod val="50000"/>
                  </a:schemeClr>
                </a:solidFill>
              </a:rPr>
              <a:t>）</a:t>
            </a:r>
            <a:endParaRPr kumimoji="1" lang="ja-JP" altLang="en-US" sz="2000" dirty="0">
              <a:solidFill>
                <a:schemeClr val="bg1">
                  <a:lumMod val="50000"/>
                </a:schemeClr>
              </a:solidFill>
            </a:endParaRPr>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645766" y="4146322"/>
            <a:ext cx="2098651" cy="400110"/>
          </a:xfrm>
          <a:prstGeom prst="rect">
            <a:avLst/>
          </a:prstGeom>
          <a:noFill/>
        </p:spPr>
        <p:txBody>
          <a:bodyPr wrap="none" rtlCol="0">
            <a:spAutoFit/>
          </a:bodyPr>
          <a:lstStyle/>
          <a:p>
            <a:pPr algn="ctr"/>
            <a:r>
              <a:rPr kumimoji="1" lang="ja-JP" altLang="en-US" sz="2000" dirty="0"/>
              <a:t>佐藤さん</a:t>
            </a:r>
            <a:r>
              <a:rPr kumimoji="1" lang="ja-JP" altLang="en-US" dirty="0"/>
              <a:t>（新</a:t>
            </a:r>
            <a:r>
              <a:rPr kumimoji="1" lang="en-US" altLang="ja-JP" dirty="0"/>
              <a:t>M1</a:t>
            </a:r>
            <a:r>
              <a:rPr kumimoji="1" lang="ja-JP" altLang="en-US" dirty="0"/>
              <a:t>）</a:t>
            </a:r>
            <a:endParaRPr kumimoji="1" lang="ja-JP" altLang="en-US" sz="2000" dirty="0"/>
          </a:p>
        </p:txBody>
      </p:sp>
      <p:sp>
        <p:nvSpPr>
          <p:cNvPr id="18" name="テキスト ボックス 17">
            <a:extLst>
              <a:ext uri="{FF2B5EF4-FFF2-40B4-BE49-F238E27FC236}">
                <a16:creationId xmlns:a16="http://schemas.microsoft.com/office/drawing/2014/main" id="{49C812F0-F691-4BE0-9A63-0F76A810131F}"/>
              </a:ext>
            </a:extLst>
          </p:cNvPr>
          <p:cNvSpPr txBox="1"/>
          <p:nvPr/>
        </p:nvSpPr>
        <p:spPr>
          <a:xfrm>
            <a:off x="645766" y="5017664"/>
            <a:ext cx="2098651" cy="400110"/>
          </a:xfrm>
          <a:prstGeom prst="rect">
            <a:avLst/>
          </a:prstGeom>
          <a:noFill/>
        </p:spPr>
        <p:txBody>
          <a:bodyPr wrap="none" rtlCol="0">
            <a:spAutoFit/>
          </a:bodyPr>
          <a:lstStyle/>
          <a:p>
            <a:pPr algn="ctr"/>
            <a:r>
              <a:rPr kumimoji="1" lang="ja-JP" altLang="en-US" sz="2000" dirty="0"/>
              <a:t>小嶋さん</a:t>
            </a:r>
            <a:r>
              <a:rPr kumimoji="1" lang="ja-JP" altLang="en-US" dirty="0"/>
              <a:t>（新</a:t>
            </a:r>
            <a:r>
              <a:rPr kumimoji="1" lang="en-US" altLang="ja-JP" dirty="0"/>
              <a:t>M2</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9102260" y="3311227"/>
            <a:ext cx="1608133" cy="369332"/>
          </a:xfrm>
          <a:prstGeom prst="rect">
            <a:avLst/>
          </a:prstGeom>
          <a:noFill/>
        </p:spPr>
        <p:txBody>
          <a:bodyPr wrap="none" rtlCol="0">
            <a:spAutoFit/>
          </a:bodyPr>
          <a:lstStyle/>
          <a:p>
            <a:r>
              <a:rPr kumimoji="1" lang="ja-JP" altLang="en-US" dirty="0">
                <a:solidFill>
                  <a:schemeClr val="bg1">
                    <a:lumMod val="50000"/>
                  </a:schemeClr>
                </a:solidFill>
              </a:rPr>
              <a:t>他学生サポート</a:t>
            </a:r>
          </a:p>
        </p:txBody>
      </p:sp>
      <p:sp>
        <p:nvSpPr>
          <p:cNvPr id="22" name="テキスト ボックス 21">
            <a:extLst>
              <a:ext uri="{FF2B5EF4-FFF2-40B4-BE49-F238E27FC236}">
                <a16:creationId xmlns:a16="http://schemas.microsoft.com/office/drawing/2014/main" id="{EE7889DB-18A5-4690-A7B0-EDEB2DD59DEB}"/>
              </a:ext>
            </a:extLst>
          </p:cNvPr>
          <p:cNvSpPr txBox="1"/>
          <p:nvPr/>
        </p:nvSpPr>
        <p:spPr>
          <a:xfrm>
            <a:off x="8536510" y="5033053"/>
            <a:ext cx="2739632" cy="369332"/>
          </a:xfrm>
          <a:prstGeom prst="rect">
            <a:avLst/>
          </a:prstGeom>
          <a:noFill/>
        </p:spPr>
        <p:txBody>
          <a:bodyPr wrap="square" rtlCol="0">
            <a:spAutoFit/>
          </a:bodyPr>
          <a:lstStyle/>
          <a:p>
            <a:pPr algn="ctr"/>
            <a:r>
              <a:rPr kumimoji="1" lang="ja-JP" altLang="en-US" dirty="0"/>
              <a:t>制約対処法の開発・検証</a:t>
            </a:r>
          </a:p>
        </p:txBody>
      </p:sp>
      <p:sp>
        <p:nvSpPr>
          <p:cNvPr id="24" name="テキスト ボックス 23">
            <a:extLst>
              <a:ext uri="{FF2B5EF4-FFF2-40B4-BE49-F238E27FC236}">
                <a16:creationId xmlns:a16="http://schemas.microsoft.com/office/drawing/2014/main" id="{CE3DDA8C-E809-4D43-812E-E0701968B583}"/>
              </a:ext>
            </a:extLst>
          </p:cNvPr>
          <p:cNvSpPr txBox="1"/>
          <p:nvPr/>
        </p:nvSpPr>
        <p:spPr>
          <a:xfrm>
            <a:off x="2894854" y="5033053"/>
            <a:ext cx="5246432" cy="369332"/>
          </a:xfrm>
          <a:prstGeom prst="rect">
            <a:avLst/>
          </a:prstGeom>
          <a:noFill/>
        </p:spPr>
        <p:txBody>
          <a:bodyPr wrap="square" rtlCol="0">
            <a:spAutoFit/>
          </a:bodyPr>
          <a:lstStyle/>
          <a:p>
            <a:pPr algn="ctr"/>
            <a:r>
              <a:rPr kumimoji="1" lang="ja-JP" altLang="en-US" dirty="0"/>
              <a:t>多目的の発展テーマとして、本テーマを希望</a:t>
            </a:r>
            <a:endParaRPr kumimoji="1" lang="en-US" altLang="ja-JP" dirty="0"/>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1171550" y="2445388"/>
            <a:ext cx="1047082" cy="400110"/>
          </a:xfrm>
          <a:prstGeom prst="rect">
            <a:avLst/>
          </a:prstGeom>
          <a:noFill/>
        </p:spPr>
        <p:txBody>
          <a:bodyPr wrap="none" rtlCol="0">
            <a:spAutoFit/>
          </a:bodyPr>
          <a:lstStyle/>
          <a:p>
            <a:r>
              <a:rPr kumimoji="1" lang="ja-JP" altLang="en-US" sz="2000" b="1" dirty="0"/>
              <a:t>メンバー</a:t>
            </a:r>
          </a:p>
        </p:txBody>
      </p:sp>
      <p:sp>
        <p:nvSpPr>
          <p:cNvPr id="23" name="テキスト ボックス 22">
            <a:extLst>
              <a:ext uri="{FF2B5EF4-FFF2-40B4-BE49-F238E27FC236}">
                <a16:creationId xmlns:a16="http://schemas.microsoft.com/office/drawing/2014/main" id="{E44555A1-035A-44EA-AA43-AD041FFC2ECA}"/>
              </a:ext>
            </a:extLst>
          </p:cNvPr>
          <p:cNvSpPr txBox="1"/>
          <p:nvPr/>
        </p:nvSpPr>
        <p:spPr>
          <a:xfrm>
            <a:off x="7345210" y="1666100"/>
            <a:ext cx="4475905" cy="369332"/>
          </a:xfrm>
          <a:prstGeom prst="rect">
            <a:avLst/>
          </a:prstGeom>
          <a:noFill/>
        </p:spPr>
        <p:txBody>
          <a:bodyPr wrap="none" rtlCol="0">
            <a:spAutoFit/>
          </a:bodyPr>
          <a:lstStyle/>
          <a:p>
            <a:r>
              <a:rPr kumimoji="1" lang="ja-JP" altLang="en-US" dirty="0"/>
              <a:t>（別学生は、下期に研究テーマを決めるため）</a:t>
            </a:r>
          </a:p>
        </p:txBody>
      </p:sp>
    </p:spTree>
    <p:extLst>
      <p:ext uri="{BB962C8B-B14F-4D97-AF65-F5344CB8AC3E}">
        <p14:creationId xmlns:p14="http://schemas.microsoft.com/office/powerpoint/2010/main" val="3268285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共同研究計画案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体制とスケジュール</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801093687"/>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79731" y="2070221"/>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7" name="テキスト ボックス 16">
            <a:extLst>
              <a:ext uri="{FF2B5EF4-FFF2-40B4-BE49-F238E27FC236}">
                <a16:creationId xmlns:a16="http://schemas.microsoft.com/office/drawing/2014/main" id="{4068102B-CD8A-44B0-88C6-EBFC2E2DD230}"/>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2162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4130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sp>
        <p:nvSpPr>
          <p:cNvPr id="27" name="二等辺三角形 26">
            <a:extLst>
              <a:ext uri="{FF2B5EF4-FFF2-40B4-BE49-F238E27FC236}">
                <a16:creationId xmlns:a16="http://schemas.microsoft.com/office/drawing/2014/main" id="{214F23B6-8A32-498D-B3FD-AE31CAC4485D}"/>
              </a:ext>
            </a:extLst>
          </p:cNvPr>
          <p:cNvSpPr/>
          <p:nvPr/>
        </p:nvSpPr>
        <p:spPr>
          <a:xfrm rot="10800000">
            <a:off x="8312968" y="192105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26296333-5D41-4638-BF57-0059221B7A56}"/>
              </a:ext>
            </a:extLst>
          </p:cNvPr>
          <p:cNvSpPr txBox="1"/>
          <p:nvPr/>
        </p:nvSpPr>
        <p:spPr>
          <a:xfrm>
            <a:off x="7745472" y="158082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flipV="1">
            <a:off x="1879731" y="3069734"/>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46284"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6596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35" name="二等辺三角形 34">
            <a:extLst>
              <a:ext uri="{FF2B5EF4-FFF2-40B4-BE49-F238E27FC236}">
                <a16:creationId xmlns:a16="http://schemas.microsoft.com/office/drawing/2014/main" id="{0E10CFF3-15C1-43B5-9BA7-EEF30CFA61BE}"/>
              </a:ext>
            </a:extLst>
          </p:cNvPr>
          <p:cNvSpPr/>
          <p:nvPr/>
        </p:nvSpPr>
        <p:spPr>
          <a:xfrm rot="10800000">
            <a:off x="8337629" y="291550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77731316-1854-4EEB-AE17-CF172B21E262}"/>
              </a:ext>
            </a:extLst>
          </p:cNvPr>
          <p:cNvSpPr txBox="1"/>
          <p:nvPr/>
        </p:nvSpPr>
        <p:spPr>
          <a:xfrm>
            <a:off x="7770133" y="257527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sp>
        <p:nvSpPr>
          <p:cNvPr id="6" name="吹き出し: 角を丸めた四角形 5">
            <a:extLst>
              <a:ext uri="{FF2B5EF4-FFF2-40B4-BE49-F238E27FC236}">
                <a16:creationId xmlns:a16="http://schemas.microsoft.com/office/drawing/2014/main" id="{DAC5E1E6-7C72-4E05-A095-847B21713B8B}"/>
              </a:ext>
            </a:extLst>
          </p:cNvPr>
          <p:cNvSpPr/>
          <p:nvPr/>
        </p:nvSpPr>
        <p:spPr>
          <a:xfrm>
            <a:off x="9269836" y="1640976"/>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sp>
        <p:nvSpPr>
          <p:cNvPr id="37" name="吹き出し: 角を丸めた四角形 36">
            <a:extLst>
              <a:ext uri="{FF2B5EF4-FFF2-40B4-BE49-F238E27FC236}">
                <a16:creationId xmlns:a16="http://schemas.microsoft.com/office/drawing/2014/main" id="{C205E476-63DA-4861-A6F1-9A661CF003E9}"/>
              </a:ext>
            </a:extLst>
          </p:cNvPr>
          <p:cNvSpPr/>
          <p:nvPr/>
        </p:nvSpPr>
        <p:spPr>
          <a:xfrm>
            <a:off x="9269836" y="2614128"/>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flipV="1">
            <a:off x="3095444" y="5177962"/>
            <a:ext cx="195024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DBE2DBBD-E074-4D5D-AB69-05033E6C0793}"/>
              </a:ext>
            </a:extLst>
          </p:cNvPr>
          <p:cNvSpPr txBox="1"/>
          <p:nvPr/>
        </p:nvSpPr>
        <p:spPr>
          <a:xfrm>
            <a:off x="3550599" y="4781234"/>
            <a:ext cx="889067" cy="369332"/>
          </a:xfrm>
          <a:prstGeom prst="rect">
            <a:avLst/>
          </a:prstGeom>
          <a:noFill/>
        </p:spPr>
        <p:txBody>
          <a:bodyPr wrap="square" rtlCol="0">
            <a:spAutoFit/>
          </a:bodyPr>
          <a:lstStyle/>
          <a:p>
            <a:pPr algn="ctr"/>
            <a:r>
              <a:rPr kumimoji="1" lang="ja-JP" altLang="en-US" dirty="0"/>
              <a:t>熊谷</a:t>
            </a:r>
          </a:p>
        </p:txBody>
      </p: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3788122" y="3884209"/>
            <a:ext cx="3193699" cy="468295"/>
          </a:xfrm>
          <a:prstGeom prst="wedgeRoundRectCallout">
            <a:avLst>
              <a:gd name="adj1" fmla="val -64280"/>
              <a:gd name="adj2" fmla="val 6159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47" name="テキスト ボックス 46">
            <a:extLst>
              <a:ext uri="{FF2B5EF4-FFF2-40B4-BE49-F238E27FC236}">
                <a16:creationId xmlns:a16="http://schemas.microsoft.com/office/drawing/2014/main" id="{FAA987F6-EB2D-4636-8218-9CC3ED44E8B1}"/>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sp>
        <p:nvSpPr>
          <p:cNvPr id="48" name="吹き出し: 角を丸めた四角形 47">
            <a:extLst>
              <a:ext uri="{FF2B5EF4-FFF2-40B4-BE49-F238E27FC236}">
                <a16:creationId xmlns:a16="http://schemas.microsoft.com/office/drawing/2014/main" id="{7731F378-09EE-4576-BFF8-BF71CFB2A232}"/>
              </a:ext>
            </a:extLst>
          </p:cNvPr>
          <p:cNvSpPr/>
          <p:nvPr/>
        </p:nvSpPr>
        <p:spPr>
          <a:xfrm>
            <a:off x="7489894" y="4736192"/>
            <a:ext cx="1754583" cy="334429"/>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外部発表を目指す</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5045688" y="5898027"/>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6276624" y="5411077"/>
            <a:ext cx="2225007" cy="468295"/>
          </a:xfrm>
          <a:prstGeom prst="wedgeRoundRectCallout">
            <a:avLst>
              <a:gd name="adj1" fmla="val -63949"/>
              <a:gd name="adj2" fmla="val 285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5060220" y="5480999"/>
            <a:ext cx="889067" cy="369332"/>
          </a:xfrm>
          <a:prstGeom prst="rect">
            <a:avLst/>
          </a:prstGeom>
          <a:noFill/>
        </p:spPr>
        <p:txBody>
          <a:bodyPr wrap="square" rtlCol="0">
            <a:spAutoFit/>
          </a:bodyPr>
          <a:lstStyle/>
          <a:p>
            <a:pPr algn="ctr"/>
            <a:r>
              <a:rPr kumimoji="1" lang="ja-JP" altLang="en-US" dirty="0"/>
              <a:t>熊谷</a:t>
            </a:r>
          </a:p>
        </p:txBody>
      </p:sp>
      <p:sp>
        <p:nvSpPr>
          <p:cNvPr id="53" name="吹き出し: 角を丸めた四角形 52">
            <a:extLst>
              <a:ext uri="{FF2B5EF4-FFF2-40B4-BE49-F238E27FC236}">
                <a16:creationId xmlns:a16="http://schemas.microsoft.com/office/drawing/2014/main" id="{0E01ED7A-8CD7-4716-AE38-EDC75C671BF6}"/>
              </a:ext>
            </a:extLst>
          </p:cNvPr>
          <p:cNvSpPr/>
          <p:nvPr/>
        </p:nvSpPr>
        <p:spPr>
          <a:xfrm>
            <a:off x="9269836" y="4157259"/>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下期計画は評価結果を踏まえて、設定予定</a:t>
            </a:r>
          </a:p>
        </p:txBody>
      </p:sp>
      <p:cxnSp>
        <p:nvCxnSpPr>
          <p:cNvPr id="58" name="直線矢印コネクタ 57">
            <a:extLst>
              <a:ext uri="{FF2B5EF4-FFF2-40B4-BE49-F238E27FC236}">
                <a16:creationId xmlns:a16="http://schemas.microsoft.com/office/drawing/2014/main" id="{CC34E38C-63AD-493A-A758-84824265F9AB}"/>
              </a:ext>
            </a:extLst>
          </p:cNvPr>
          <p:cNvCxnSpPr>
            <a:cxnSpLocks/>
          </p:cNvCxnSpPr>
          <p:nvPr/>
        </p:nvCxnSpPr>
        <p:spPr>
          <a:xfrm>
            <a:off x="6046284" y="5177962"/>
            <a:ext cx="87985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58AF3C2-45B9-4E61-84FC-7AD691591118}"/>
              </a:ext>
            </a:extLst>
          </p:cNvPr>
          <p:cNvSpPr txBox="1"/>
          <p:nvPr/>
        </p:nvSpPr>
        <p:spPr>
          <a:xfrm>
            <a:off x="6047360" y="4794506"/>
            <a:ext cx="889067" cy="369332"/>
          </a:xfrm>
          <a:prstGeom prst="rect">
            <a:avLst/>
          </a:prstGeom>
          <a:noFill/>
        </p:spPr>
        <p:txBody>
          <a:bodyPr wrap="square" rtlCol="0">
            <a:spAutoFit/>
          </a:bodyPr>
          <a:lstStyle/>
          <a:p>
            <a:pPr algn="ctr"/>
            <a:r>
              <a:rPr kumimoji="1" lang="ja-JP" altLang="en-US" dirty="0"/>
              <a:t>熊谷</a:t>
            </a:r>
          </a:p>
        </p:txBody>
      </p:sp>
    </p:spTree>
    <p:extLst>
      <p:ext uri="{BB962C8B-B14F-4D97-AF65-F5344CB8AC3E}">
        <p14:creationId xmlns:p14="http://schemas.microsoft.com/office/powerpoint/2010/main" val="2282121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693088"/>
          </a:xfrm>
        </p:spPr>
        <p:txBody>
          <a:bodyPr/>
          <a:lstStyle/>
          <a:p>
            <a:r>
              <a:rPr lang="en-US" altLang="ja-JP" sz="2800" dirty="0"/>
              <a:t>2021</a:t>
            </a:r>
            <a:r>
              <a:rPr lang="ja-JP" altLang="en-US" sz="2800" dirty="0"/>
              <a:t>年度は、アルゴリズムの更なる性能評価・改良を進めた結果、課題を深堀でき、道具が少しずつ整えられ始めた。</a:t>
            </a:r>
            <a:endParaRPr lang="en-US" altLang="ja-JP" sz="2800" dirty="0"/>
          </a:p>
          <a:p>
            <a:r>
              <a:rPr lang="ja-JP" altLang="en-US" sz="2800" dirty="0"/>
              <a:t>来年度は、開発目標達成に対する課題について、都立大の協力を得ながら、別々のアプローチを前進させて、総合的・多面的な解決を図ることを目指す。</a:t>
            </a:r>
            <a:endParaRPr lang="en-US" altLang="ja-JP" sz="2800" dirty="0"/>
          </a:p>
          <a:p>
            <a:r>
              <a:rPr lang="ja-JP" altLang="en-US" sz="2800" dirty="0"/>
              <a:t>来年度契約締結については、東京都公立大学法人 産学公連携センターの担当者と別途連絡をとりながら進める。</a:t>
            </a:r>
            <a:endParaRPr lang="en-US" altLang="ja-JP" sz="2800" dirty="0"/>
          </a:p>
        </p:txBody>
      </p:sp>
    </p:spTree>
    <p:extLst>
      <p:ext uri="{BB962C8B-B14F-4D97-AF65-F5344CB8AC3E}">
        <p14:creationId xmlns:p14="http://schemas.microsoft.com/office/powerpoint/2010/main" val="1455879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28</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研究目的・内容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混合整数・有制約大域的最適化アルゴリズムの開発</a:t>
            </a:r>
            <a:endParaRPr lang="en-US" altLang="ja-JP" sz="2800" dirty="0"/>
          </a:p>
          <a:p>
            <a:pPr>
              <a:defRPr/>
            </a:pPr>
            <a:r>
              <a:rPr lang="ja-JP" altLang="en-US" sz="2800" dirty="0"/>
              <a:t>目的</a:t>
            </a:r>
            <a:endParaRPr lang="en-US" altLang="ja-JP" sz="2800" dirty="0"/>
          </a:p>
          <a:p>
            <a:pPr lvl="1">
              <a:defRPr/>
            </a:pPr>
            <a:r>
              <a:rPr lang="ja-JP" altLang="en-US" sz="2400" dirty="0"/>
              <a:t>混合整数・非凸な有制約と高次元などの複雑な条件を有する最適化問題を想定し、必要とされる要素技術の試行／課題分析を行うと同時に、該当問題を解くアルゴリズムを開発すること</a:t>
            </a:r>
            <a:endParaRPr lang="en-US" altLang="ja-JP" dirty="0"/>
          </a:p>
          <a:p>
            <a:pPr>
              <a:defRPr/>
            </a:pPr>
            <a:r>
              <a:rPr lang="ja-JP" altLang="en-US" sz="2800" dirty="0"/>
              <a:t>内容</a:t>
            </a:r>
            <a:endParaRPr lang="en-US" altLang="ja-JP" sz="2800" dirty="0"/>
          </a:p>
          <a:p>
            <a:pPr lvl="1">
              <a:defRPr/>
            </a:pPr>
            <a:r>
              <a:rPr lang="ja-JP" altLang="en-US" sz="2400" dirty="0"/>
              <a:t>該当問題に対して基礎となるアルゴリズムの調査・実験</a:t>
            </a:r>
            <a:endParaRPr lang="en-US" altLang="ja-JP" sz="2400" dirty="0"/>
          </a:p>
          <a:p>
            <a:pPr lvl="1">
              <a:defRPr/>
            </a:pPr>
            <a:r>
              <a:rPr lang="ja-JP" altLang="en-US" sz="2400" dirty="0"/>
              <a:t>基礎技術を組合わせたアルゴリズム開発</a:t>
            </a:r>
            <a:endParaRPr lang="en-US" altLang="ja-JP" sz="2400" dirty="0"/>
          </a:p>
          <a:p>
            <a:pPr lvl="1">
              <a:defRPr/>
            </a:pPr>
            <a:r>
              <a:rPr lang="ja-JP" altLang="en-US" sz="2400" dirty="0"/>
              <a:t>ベンチマーク問題、あるいは実問題による評価</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22823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成果概要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昨年開発したアルゴリズムについて追加検証を実施し、開発目標に未到達であることと、次の課題を明らかにした。</a:t>
            </a:r>
            <a:endParaRPr lang="en-US" altLang="ja-JP" dirty="0"/>
          </a:p>
          <a:p>
            <a:pPr>
              <a:defRPr/>
            </a:pPr>
            <a:r>
              <a:rPr lang="ja-JP" altLang="en-US" sz="2800" dirty="0"/>
              <a:t>問題定式化テクニックを確立し、真に必要な問題規模を見積もり直し、より現実的な開発目標に修正した。</a:t>
            </a:r>
            <a:endParaRPr lang="en-US" altLang="ja-JP" sz="2800" dirty="0"/>
          </a:p>
          <a:p>
            <a:pPr>
              <a:defRPr/>
            </a:pPr>
            <a:r>
              <a:rPr lang="ja-JP" altLang="en-US" sz="2800" dirty="0"/>
              <a:t>アルゴリズム検討と検証を進め、一部成果を外部発表した。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2021</a:t>
            </a:r>
            <a:r>
              <a:rPr lang="ja-JP" altLang="en-US" dirty="0"/>
              <a:t>年度 共同研究実績</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graphicFrame>
        <p:nvGraphicFramePr>
          <p:cNvPr id="6" name="コンテンツ プレースホルダー 6">
            <a:extLst>
              <a:ext uri="{FF2B5EF4-FFF2-40B4-BE49-F238E27FC236}">
                <a16:creationId xmlns:a16="http://schemas.microsoft.com/office/drawing/2014/main" id="{2D30B598-537E-41CA-866F-021C03FC1754}"/>
              </a:ext>
            </a:extLst>
          </p:cNvPr>
          <p:cNvGraphicFramePr>
            <a:graphicFrameLocks/>
          </p:cNvGraphicFramePr>
          <p:nvPr>
            <p:extLst>
              <p:ext uri="{D42A27DB-BD31-4B8C-83A1-F6EECF244321}">
                <p14:modId xmlns:p14="http://schemas.microsoft.com/office/powerpoint/2010/main" val="3356374110"/>
              </p:ext>
            </p:extLst>
          </p:nvPr>
        </p:nvGraphicFramePr>
        <p:xfrm>
          <a:off x="81623" y="901038"/>
          <a:ext cx="11952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1800000">
                  <a:extLst>
                    <a:ext uri="{9D8B030D-6E8A-4147-A177-3AD203B41FA5}">
                      <a16:colId xmlns:a16="http://schemas.microsoft.com/office/drawing/2014/main" val="941395609"/>
                    </a:ext>
                  </a:extLst>
                </a:gridCol>
                <a:gridCol w="2088000">
                  <a:extLst>
                    <a:ext uri="{9D8B030D-6E8A-4147-A177-3AD203B41FA5}">
                      <a16:colId xmlns:a16="http://schemas.microsoft.com/office/drawing/2014/main" val="3320444244"/>
                    </a:ext>
                  </a:extLst>
                </a:gridCol>
                <a:gridCol w="2088000">
                  <a:extLst>
                    <a:ext uri="{9D8B030D-6E8A-4147-A177-3AD203B41FA5}">
                      <a16:colId xmlns:a16="http://schemas.microsoft.com/office/drawing/2014/main" val="869470032"/>
                    </a:ext>
                  </a:extLst>
                </a:gridCol>
                <a:gridCol w="2088000">
                  <a:extLst>
                    <a:ext uri="{9D8B030D-6E8A-4147-A177-3AD203B41FA5}">
                      <a16:colId xmlns:a16="http://schemas.microsoft.com/office/drawing/2014/main" val="2652370762"/>
                    </a:ext>
                  </a:extLst>
                </a:gridCol>
                <a:gridCol w="2088000">
                  <a:extLst>
                    <a:ext uri="{9D8B030D-6E8A-4147-A177-3AD203B41FA5}">
                      <a16:colId xmlns:a16="http://schemas.microsoft.com/office/drawing/2014/main" val="1552732749"/>
                    </a:ext>
                  </a:extLst>
                </a:gridCol>
              </a:tblGrid>
              <a:tr h="266148">
                <a:tc>
                  <a:txBody>
                    <a:bodyPr/>
                    <a:lstStyle/>
                    <a:p>
                      <a:pPr algn="ctr"/>
                      <a:r>
                        <a:rPr kumimoji="1" lang="ja-JP" altLang="en-US" sz="1600" dirty="0"/>
                        <a:t>大項目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p>
                  </a:txBody>
                  <a:tcPr anchor="ct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cxnSp>
        <p:nvCxnSpPr>
          <p:cNvPr id="7" name="直線コネクタ 6">
            <a:extLst>
              <a:ext uri="{FF2B5EF4-FFF2-40B4-BE49-F238E27FC236}">
                <a16:creationId xmlns:a16="http://schemas.microsoft.com/office/drawing/2014/main" id="{DACA0310-73EE-4C9E-BDAD-7651D5619940}"/>
              </a:ext>
            </a:extLst>
          </p:cNvPr>
          <p:cNvCxnSpPr>
            <a:cxnSpLocks/>
          </p:cNvCxnSpPr>
          <p:nvPr/>
        </p:nvCxnSpPr>
        <p:spPr>
          <a:xfrm>
            <a:off x="3679034" y="1291115"/>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20095CCE-551F-45CD-8C03-21E3A1868070}"/>
              </a:ext>
            </a:extLst>
          </p:cNvPr>
          <p:cNvCxnSpPr>
            <a:cxnSpLocks/>
          </p:cNvCxnSpPr>
          <p:nvPr/>
        </p:nvCxnSpPr>
        <p:spPr>
          <a:xfrm>
            <a:off x="5763473" y="1237037"/>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E17BBE2-718F-4E9C-9E56-6599524F67A3}"/>
              </a:ext>
            </a:extLst>
          </p:cNvPr>
          <p:cNvCxnSpPr>
            <a:cxnSpLocks/>
          </p:cNvCxnSpPr>
          <p:nvPr/>
        </p:nvCxnSpPr>
        <p:spPr>
          <a:xfrm>
            <a:off x="7855286" y="1251785"/>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9370028-B1AE-4227-8901-AB8BF9B55642}"/>
              </a:ext>
            </a:extLst>
          </p:cNvPr>
          <p:cNvCxnSpPr>
            <a:cxnSpLocks/>
          </p:cNvCxnSpPr>
          <p:nvPr/>
        </p:nvCxnSpPr>
        <p:spPr>
          <a:xfrm>
            <a:off x="9939725" y="1271450"/>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2E76819-0094-43D3-AE5A-DB37DAD0C6F3}"/>
              </a:ext>
            </a:extLst>
          </p:cNvPr>
          <p:cNvSpPr txBox="1"/>
          <p:nvPr/>
        </p:nvSpPr>
        <p:spPr>
          <a:xfrm>
            <a:off x="314391" y="1730724"/>
            <a:ext cx="1338828" cy="369332"/>
          </a:xfrm>
          <a:prstGeom prst="rect">
            <a:avLst/>
          </a:prstGeom>
          <a:noFill/>
        </p:spPr>
        <p:txBody>
          <a:bodyPr wrap="none" rtlCol="0">
            <a:spAutoFit/>
          </a:bodyPr>
          <a:lstStyle/>
          <a:p>
            <a:r>
              <a:rPr kumimoji="1" lang="ja-JP" altLang="en-US" b="1" dirty="0"/>
              <a:t>分枝限定法</a:t>
            </a:r>
          </a:p>
        </p:txBody>
      </p:sp>
      <p:sp>
        <p:nvSpPr>
          <p:cNvPr id="13" name="テキスト ボックス 12">
            <a:extLst>
              <a:ext uri="{FF2B5EF4-FFF2-40B4-BE49-F238E27FC236}">
                <a16:creationId xmlns:a16="http://schemas.microsoft.com/office/drawing/2014/main" id="{85D5291D-4665-4728-BA27-C20435FE31A8}"/>
              </a:ext>
            </a:extLst>
          </p:cNvPr>
          <p:cNvSpPr txBox="1"/>
          <p:nvPr/>
        </p:nvSpPr>
        <p:spPr>
          <a:xfrm>
            <a:off x="2079225" y="1766810"/>
            <a:ext cx="1359668" cy="307777"/>
          </a:xfrm>
          <a:prstGeom prst="rect">
            <a:avLst/>
          </a:prstGeom>
          <a:noFill/>
        </p:spPr>
        <p:txBody>
          <a:bodyPr wrap="none" rtlCol="0">
            <a:spAutoFit/>
          </a:bodyPr>
          <a:lstStyle/>
          <a:p>
            <a:r>
              <a:rPr kumimoji="1" lang="ja-JP" altLang="en-US" sz="1400" dirty="0"/>
              <a:t>アルゴリズム検証</a:t>
            </a:r>
          </a:p>
        </p:txBody>
      </p:sp>
      <p:sp>
        <p:nvSpPr>
          <p:cNvPr id="15" name="テキスト ボックス 14">
            <a:extLst>
              <a:ext uri="{FF2B5EF4-FFF2-40B4-BE49-F238E27FC236}">
                <a16:creationId xmlns:a16="http://schemas.microsoft.com/office/drawing/2014/main" id="{F3E27566-337C-4966-83AE-A25DEAD04B9B}"/>
              </a:ext>
            </a:extLst>
          </p:cNvPr>
          <p:cNvSpPr txBox="1"/>
          <p:nvPr/>
        </p:nvSpPr>
        <p:spPr>
          <a:xfrm>
            <a:off x="314391" y="2999058"/>
            <a:ext cx="1338828" cy="369332"/>
          </a:xfrm>
          <a:prstGeom prst="rect">
            <a:avLst/>
          </a:prstGeom>
          <a:noFill/>
        </p:spPr>
        <p:txBody>
          <a:bodyPr wrap="none" rtlCol="0">
            <a:spAutoFit/>
          </a:bodyPr>
          <a:lstStyle/>
          <a:p>
            <a:r>
              <a:rPr kumimoji="1" lang="ja-JP" altLang="en-US" b="1" dirty="0"/>
              <a:t>制約対処法</a:t>
            </a:r>
          </a:p>
        </p:txBody>
      </p:sp>
      <p:sp>
        <p:nvSpPr>
          <p:cNvPr id="16" name="テキスト ボックス 15">
            <a:extLst>
              <a:ext uri="{FF2B5EF4-FFF2-40B4-BE49-F238E27FC236}">
                <a16:creationId xmlns:a16="http://schemas.microsoft.com/office/drawing/2014/main" id="{F868D35A-DB92-4E5A-9DE1-DDE132A191A5}"/>
              </a:ext>
            </a:extLst>
          </p:cNvPr>
          <p:cNvSpPr txBox="1"/>
          <p:nvPr/>
        </p:nvSpPr>
        <p:spPr>
          <a:xfrm>
            <a:off x="2079225" y="2738116"/>
            <a:ext cx="1359668" cy="307777"/>
          </a:xfrm>
          <a:prstGeom prst="rect">
            <a:avLst/>
          </a:prstGeom>
          <a:noFill/>
        </p:spPr>
        <p:txBody>
          <a:bodyPr wrap="none" rtlCol="0">
            <a:spAutoFit/>
          </a:bodyPr>
          <a:lstStyle/>
          <a:p>
            <a:r>
              <a:rPr kumimoji="1" lang="ja-JP" altLang="en-US" sz="1400" dirty="0"/>
              <a:t>アルゴリズム開発</a:t>
            </a:r>
          </a:p>
        </p:txBody>
      </p:sp>
      <p:sp>
        <p:nvSpPr>
          <p:cNvPr id="17" name="テキスト ボックス 16">
            <a:extLst>
              <a:ext uri="{FF2B5EF4-FFF2-40B4-BE49-F238E27FC236}">
                <a16:creationId xmlns:a16="http://schemas.microsoft.com/office/drawing/2014/main" id="{F4F4CFE0-0703-4ACF-BF20-7EEDA116DFE1}"/>
              </a:ext>
            </a:extLst>
          </p:cNvPr>
          <p:cNvSpPr txBox="1"/>
          <p:nvPr/>
        </p:nvSpPr>
        <p:spPr>
          <a:xfrm>
            <a:off x="2079225" y="3303232"/>
            <a:ext cx="1359668" cy="307777"/>
          </a:xfrm>
          <a:prstGeom prst="rect">
            <a:avLst/>
          </a:prstGeom>
          <a:noFill/>
        </p:spPr>
        <p:txBody>
          <a:bodyPr wrap="none" rtlCol="0">
            <a:spAutoFit/>
          </a:bodyPr>
          <a:lstStyle/>
          <a:p>
            <a:r>
              <a:rPr kumimoji="1" lang="ja-JP" altLang="en-US" sz="1400" dirty="0"/>
              <a:t>アルゴリズム検証</a:t>
            </a:r>
          </a:p>
        </p:txBody>
      </p:sp>
      <p:sp>
        <p:nvSpPr>
          <p:cNvPr id="18" name="テキスト ボックス 17">
            <a:extLst>
              <a:ext uri="{FF2B5EF4-FFF2-40B4-BE49-F238E27FC236}">
                <a16:creationId xmlns:a16="http://schemas.microsoft.com/office/drawing/2014/main" id="{B2ACC1A5-9472-4443-A13E-C2BBFFE22FAF}"/>
              </a:ext>
            </a:extLst>
          </p:cNvPr>
          <p:cNvSpPr txBox="1"/>
          <p:nvPr/>
        </p:nvSpPr>
        <p:spPr>
          <a:xfrm>
            <a:off x="314391" y="4294412"/>
            <a:ext cx="1338828" cy="369332"/>
          </a:xfrm>
          <a:prstGeom prst="rect">
            <a:avLst/>
          </a:prstGeom>
          <a:noFill/>
        </p:spPr>
        <p:txBody>
          <a:bodyPr wrap="none" rtlCol="0">
            <a:spAutoFit/>
          </a:bodyPr>
          <a:lstStyle/>
          <a:p>
            <a:r>
              <a:rPr kumimoji="1" lang="ja-JP" altLang="en-US" b="1" dirty="0"/>
              <a:t>問題定式化</a:t>
            </a:r>
          </a:p>
        </p:txBody>
      </p:sp>
      <p:sp>
        <p:nvSpPr>
          <p:cNvPr id="19" name="テキスト ボックス 18">
            <a:extLst>
              <a:ext uri="{FF2B5EF4-FFF2-40B4-BE49-F238E27FC236}">
                <a16:creationId xmlns:a16="http://schemas.microsoft.com/office/drawing/2014/main" id="{60D42D8A-7319-42F6-B479-869553A44A9D}"/>
              </a:ext>
            </a:extLst>
          </p:cNvPr>
          <p:cNvSpPr txBox="1"/>
          <p:nvPr/>
        </p:nvSpPr>
        <p:spPr>
          <a:xfrm>
            <a:off x="2003884" y="4663744"/>
            <a:ext cx="1510350" cy="307777"/>
          </a:xfrm>
          <a:prstGeom prst="rect">
            <a:avLst/>
          </a:prstGeom>
          <a:noFill/>
        </p:spPr>
        <p:txBody>
          <a:bodyPr wrap="none" rtlCol="0">
            <a:spAutoFit/>
          </a:bodyPr>
          <a:lstStyle/>
          <a:p>
            <a:r>
              <a:rPr kumimoji="1" lang="ja-JP" altLang="en-US" sz="1400" dirty="0"/>
              <a:t>問題規模見積もり</a:t>
            </a:r>
          </a:p>
        </p:txBody>
      </p:sp>
      <p:sp>
        <p:nvSpPr>
          <p:cNvPr id="20" name="テキスト ボックス 19">
            <a:extLst>
              <a:ext uri="{FF2B5EF4-FFF2-40B4-BE49-F238E27FC236}">
                <a16:creationId xmlns:a16="http://schemas.microsoft.com/office/drawing/2014/main" id="{C9A482CE-69B7-450F-AEBF-9DDE05A163A1}"/>
              </a:ext>
            </a:extLst>
          </p:cNvPr>
          <p:cNvSpPr txBox="1"/>
          <p:nvPr/>
        </p:nvSpPr>
        <p:spPr>
          <a:xfrm>
            <a:off x="1995869" y="4074038"/>
            <a:ext cx="1526380" cy="307777"/>
          </a:xfrm>
          <a:prstGeom prst="rect">
            <a:avLst/>
          </a:prstGeom>
          <a:noFill/>
        </p:spPr>
        <p:txBody>
          <a:bodyPr wrap="none" rtlCol="0">
            <a:spAutoFit/>
          </a:bodyPr>
          <a:lstStyle/>
          <a:p>
            <a:pPr algn="ctr"/>
            <a:r>
              <a:rPr kumimoji="1" lang="ja-JP" altLang="en-US" sz="1400" dirty="0"/>
              <a:t>制約除去テクニック</a:t>
            </a:r>
          </a:p>
        </p:txBody>
      </p:sp>
      <p:sp>
        <p:nvSpPr>
          <p:cNvPr id="21" name="テキスト ボックス 20">
            <a:extLst>
              <a:ext uri="{FF2B5EF4-FFF2-40B4-BE49-F238E27FC236}">
                <a16:creationId xmlns:a16="http://schemas.microsoft.com/office/drawing/2014/main" id="{75EFA653-EDE5-46AC-B566-DAD2D5362694}"/>
              </a:ext>
            </a:extLst>
          </p:cNvPr>
          <p:cNvSpPr txBox="1"/>
          <p:nvPr/>
        </p:nvSpPr>
        <p:spPr>
          <a:xfrm>
            <a:off x="314391" y="5449751"/>
            <a:ext cx="1338828" cy="369332"/>
          </a:xfrm>
          <a:prstGeom prst="rect">
            <a:avLst/>
          </a:prstGeom>
          <a:noFill/>
        </p:spPr>
        <p:txBody>
          <a:bodyPr wrap="none" rtlCol="0">
            <a:spAutoFit/>
          </a:bodyPr>
          <a:lstStyle/>
          <a:p>
            <a:r>
              <a:rPr kumimoji="1" lang="ja-JP" altLang="en-US" b="1" dirty="0"/>
              <a:t>近傍生成法</a:t>
            </a:r>
          </a:p>
        </p:txBody>
      </p:sp>
      <p:sp>
        <p:nvSpPr>
          <p:cNvPr id="22" name="テキスト ボックス 21">
            <a:extLst>
              <a:ext uri="{FF2B5EF4-FFF2-40B4-BE49-F238E27FC236}">
                <a16:creationId xmlns:a16="http://schemas.microsoft.com/office/drawing/2014/main" id="{F0529186-BE00-4D2A-A620-D1830A06D350}"/>
              </a:ext>
            </a:extLst>
          </p:cNvPr>
          <p:cNvSpPr txBox="1"/>
          <p:nvPr/>
        </p:nvSpPr>
        <p:spPr>
          <a:xfrm>
            <a:off x="2079225" y="5480528"/>
            <a:ext cx="1359668" cy="307777"/>
          </a:xfrm>
          <a:prstGeom prst="rect">
            <a:avLst/>
          </a:prstGeom>
          <a:noFill/>
        </p:spPr>
        <p:txBody>
          <a:bodyPr wrap="none" rtlCol="0">
            <a:spAutoFit/>
          </a:bodyPr>
          <a:lstStyle/>
          <a:p>
            <a:r>
              <a:rPr kumimoji="1" lang="ja-JP" altLang="en-US" sz="1400" dirty="0"/>
              <a:t>アルゴリズム開発</a:t>
            </a:r>
          </a:p>
        </p:txBody>
      </p:sp>
      <p:sp>
        <p:nvSpPr>
          <p:cNvPr id="23" name="テキスト ボックス 22">
            <a:extLst>
              <a:ext uri="{FF2B5EF4-FFF2-40B4-BE49-F238E27FC236}">
                <a16:creationId xmlns:a16="http://schemas.microsoft.com/office/drawing/2014/main" id="{00028830-5823-4CED-8E44-CBF627D3ADFB}"/>
              </a:ext>
            </a:extLst>
          </p:cNvPr>
          <p:cNvSpPr txBox="1"/>
          <p:nvPr/>
        </p:nvSpPr>
        <p:spPr>
          <a:xfrm>
            <a:off x="9195368" y="5265085"/>
            <a:ext cx="1503461" cy="369332"/>
          </a:xfrm>
          <a:prstGeom prst="rect">
            <a:avLst/>
          </a:prstGeom>
          <a:noFill/>
        </p:spPr>
        <p:txBody>
          <a:bodyPr wrap="square" rtlCol="0">
            <a:spAutoFit/>
          </a:bodyPr>
          <a:lstStyle/>
          <a:p>
            <a:pPr algn="ctr"/>
            <a:r>
              <a:rPr kumimoji="1" lang="ja-JP" altLang="en-US" dirty="0"/>
              <a:t>佐藤さん</a:t>
            </a:r>
          </a:p>
        </p:txBody>
      </p:sp>
      <p:cxnSp>
        <p:nvCxnSpPr>
          <p:cNvPr id="24" name="直線矢印コネクタ 23">
            <a:extLst>
              <a:ext uri="{FF2B5EF4-FFF2-40B4-BE49-F238E27FC236}">
                <a16:creationId xmlns:a16="http://schemas.microsoft.com/office/drawing/2014/main" id="{C58B9496-DA62-43E3-AF16-21CBF09FB82C}"/>
              </a:ext>
            </a:extLst>
          </p:cNvPr>
          <p:cNvCxnSpPr>
            <a:cxnSpLocks/>
          </p:cNvCxnSpPr>
          <p:nvPr/>
        </p:nvCxnSpPr>
        <p:spPr>
          <a:xfrm>
            <a:off x="7855286" y="5642167"/>
            <a:ext cx="3972920"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DF2ABEA9-3E29-4300-88E2-CEFC0B2140EB}"/>
              </a:ext>
            </a:extLst>
          </p:cNvPr>
          <p:cNvCxnSpPr>
            <a:cxnSpLocks/>
          </p:cNvCxnSpPr>
          <p:nvPr/>
        </p:nvCxnSpPr>
        <p:spPr>
          <a:xfrm>
            <a:off x="5770847" y="2825414"/>
            <a:ext cx="4168878"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9" name="テキスト ボックス 28">
            <a:extLst>
              <a:ext uri="{FF2B5EF4-FFF2-40B4-BE49-F238E27FC236}">
                <a16:creationId xmlns:a16="http://schemas.microsoft.com/office/drawing/2014/main" id="{1DCE02A3-E9D9-4D3C-AB04-ECD8E23B488F}"/>
              </a:ext>
            </a:extLst>
          </p:cNvPr>
          <p:cNvSpPr txBox="1"/>
          <p:nvPr/>
        </p:nvSpPr>
        <p:spPr>
          <a:xfrm>
            <a:off x="7103555" y="2436712"/>
            <a:ext cx="1503461" cy="369332"/>
          </a:xfrm>
          <a:prstGeom prst="rect">
            <a:avLst/>
          </a:prstGeom>
          <a:noFill/>
        </p:spPr>
        <p:txBody>
          <a:bodyPr wrap="square" rtlCol="0">
            <a:spAutoFit/>
          </a:bodyPr>
          <a:lstStyle/>
          <a:p>
            <a:pPr algn="ctr"/>
            <a:r>
              <a:rPr kumimoji="1" lang="ja-JP" altLang="en-US" dirty="0"/>
              <a:t>安田さん</a:t>
            </a:r>
          </a:p>
        </p:txBody>
      </p:sp>
      <p:cxnSp>
        <p:nvCxnSpPr>
          <p:cNvPr id="30" name="直線矢印コネクタ 29">
            <a:extLst>
              <a:ext uri="{FF2B5EF4-FFF2-40B4-BE49-F238E27FC236}">
                <a16:creationId xmlns:a16="http://schemas.microsoft.com/office/drawing/2014/main" id="{2A72925F-3A29-41E1-BE2A-3AB33165FEF5}"/>
              </a:ext>
            </a:extLst>
          </p:cNvPr>
          <p:cNvCxnSpPr>
            <a:cxnSpLocks/>
          </p:cNvCxnSpPr>
          <p:nvPr/>
        </p:nvCxnSpPr>
        <p:spPr>
          <a:xfrm>
            <a:off x="4959684" y="3457120"/>
            <a:ext cx="185407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85DA516A-8698-40A6-A3F5-DE560B444933}"/>
              </a:ext>
            </a:extLst>
          </p:cNvPr>
          <p:cNvSpPr txBox="1"/>
          <p:nvPr/>
        </p:nvSpPr>
        <p:spPr>
          <a:xfrm>
            <a:off x="5387042" y="3078752"/>
            <a:ext cx="889067" cy="369332"/>
          </a:xfrm>
          <a:prstGeom prst="rect">
            <a:avLst/>
          </a:prstGeom>
          <a:noFill/>
        </p:spPr>
        <p:txBody>
          <a:bodyPr wrap="square" rtlCol="0">
            <a:spAutoFit/>
          </a:bodyPr>
          <a:lstStyle/>
          <a:p>
            <a:pPr algn="ctr"/>
            <a:r>
              <a:rPr kumimoji="1" lang="ja-JP" altLang="en-US" dirty="0"/>
              <a:t>熊谷</a:t>
            </a:r>
          </a:p>
        </p:txBody>
      </p:sp>
      <p:cxnSp>
        <p:nvCxnSpPr>
          <p:cNvPr id="33" name="直線矢印コネクタ 32">
            <a:extLst>
              <a:ext uri="{FF2B5EF4-FFF2-40B4-BE49-F238E27FC236}">
                <a16:creationId xmlns:a16="http://schemas.microsoft.com/office/drawing/2014/main" id="{25CE19AA-715B-40A1-9A82-C0F0897A4306}"/>
              </a:ext>
            </a:extLst>
          </p:cNvPr>
          <p:cNvCxnSpPr>
            <a:cxnSpLocks/>
          </p:cNvCxnSpPr>
          <p:nvPr/>
        </p:nvCxnSpPr>
        <p:spPr>
          <a:xfrm>
            <a:off x="4959684" y="4227926"/>
            <a:ext cx="185407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4" name="テキスト ボックス 33">
            <a:extLst>
              <a:ext uri="{FF2B5EF4-FFF2-40B4-BE49-F238E27FC236}">
                <a16:creationId xmlns:a16="http://schemas.microsoft.com/office/drawing/2014/main" id="{8B34B401-5D11-4AB8-9FFE-9F456199451F}"/>
              </a:ext>
            </a:extLst>
          </p:cNvPr>
          <p:cNvSpPr txBox="1"/>
          <p:nvPr/>
        </p:nvSpPr>
        <p:spPr>
          <a:xfrm>
            <a:off x="5387041" y="3831090"/>
            <a:ext cx="889067" cy="369332"/>
          </a:xfrm>
          <a:prstGeom prst="rect">
            <a:avLst/>
          </a:prstGeom>
          <a:noFill/>
        </p:spPr>
        <p:txBody>
          <a:bodyPr wrap="square" rtlCol="0">
            <a:spAutoFit/>
          </a:bodyPr>
          <a:lstStyle/>
          <a:p>
            <a:pPr algn="ctr"/>
            <a:r>
              <a:rPr kumimoji="1" lang="ja-JP" altLang="en-US" dirty="0"/>
              <a:t>熊谷</a:t>
            </a:r>
          </a:p>
        </p:txBody>
      </p:sp>
      <p:cxnSp>
        <p:nvCxnSpPr>
          <p:cNvPr id="36" name="直線矢印コネクタ 35">
            <a:extLst>
              <a:ext uri="{FF2B5EF4-FFF2-40B4-BE49-F238E27FC236}">
                <a16:creationId xmlns:a16="http://schemas.microsoft.com/office/drawing/2014/main" id="{D3C6F712-6B9D-4406-B62D-6D344A795808}"/>
              </a:ext>
            </a:extLst>
          </p:cNvPr>
          <p:cNvCxnSpPr>
            <a:cxnSpLocks/>
          </p:cNvCxnSpPr>
          <p:nvPr/>
        </p:nvCxnSpPr>
        <p:spPr>
          <a:xfrm>
            <a:off x="6865374" y="4872793"/>
            <a:ext cx="374609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9" name="テキスト ボックス 38">
            <a:extLst>
              <a:ext uri="{FF2B5EF4-FFF2-40B4-BE49-F238E27FC236}">
                <a16:creationId xmlns:a16="http://schemas.microsoft.com/office/drawing/2014/main" id="{F8BF9E19-00D8-45AF-A097-604C030B2C24}"/>
              </a:ext>
            </a:extLst>
          </p:cNvPr>
          <p:cNvSpPr txBox="1"/>
          <p:nvPr/>
        </p:nvSpPr>
        <p:spPr>
          <a:xfrm>
            <a:off x="8233946" y="4503461"/>
            <a:ext cx="889067" cy="369332"/>
          </a:xfrm>
          <a:prstGeom prst="rect">
            <a:avLst/>
          </a:prstGeom>
          <a:noFill/>
        </p:spPr>
        <p:txBody>
          <a:bodyPr wrap="square" rtlCol="0">
            <a:spAutoFit/>
          </a:bodyPr>
          <a:lstStyle/>
          <a:p>
            <a:pPr algn="ctr"/>
            <a:r>
              <a:rPr kumimoji="1" lang="ja-JP" altLang="en-US" dirty="0"/>
              <a:t>熊谷</a:t>
            </a:r>
          </a:p>
        </p:txBody>
      </p:sp>
      <p:cxnSp>
        <p:nvCxnSpPr>
          <p:cNvPr id="40" name="直線矢印コネクタ 39">
            <a:extLst>
              <a:ext uri="{FF2B5EF4-FFF2-40B4-BE49-F238E27FC236}">
                <a16:creationId xmlns:a16="http://schemas.microsoft.com/office/drawing/2014/main" id="{EABE7FBE-DF5F-49F3-BA17-745582621B48}"/>
              </a:ext>
            </a:extLst>
          </p:cNvPr>
          <p:cNvCxnSpPr>
            <a:cxnSpLocks/>
          </p:cNvCxnSpPr>
          <p:nvPr/>
        </p:nvCxnSpPr>
        <p:spPr>
          <a:xfrm>
            <a:off x="3679034" y="1987200"/>
            <a:ext cx="642243"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2" name="テキスト ボックス 41">
            <a:extLst>
              <a:ext uri="{FF2B5EF4-FFF2-40B4-BE49-F238E27FC236}">
                <a16:creationId xmlns:a16="http://schemas.microsoft.com/office/drawing/2014/main" id="{1DD7C308-F497-4D9D-97D3-5FA87547495A}"/>
              </a:ext>
            </a:extLst>
          </p:cNvPr>
          <p:cNvSpPr txBox="1"/>
          <p:nvPr/>
        </p:nvSpPr>
        <p:spPr>
          <a:xfrm>
            <a:off x="3534325" y="1525556"/>
            <a:ext cx="889067" cy="369332"/>
          </a:xfrm>
          <a:prstGeom prst="rect">
            <a:avLst/>
          </a:prstGeom>
          <a:noFill/>
        </p:spPr>
        <p:txBody>
          <a:bodyPr wrap="square" rtlCol="0">
            <a:spAutoFit/>
          </a:bodyPr>
          <a:lstStyle/>
          <a:p>
            <a:pPr algn="ctr"/>
            <a:r>
              <a:rPr kumimoji="1" lang="ja-JP" altLang="en-US" dirty="0"/>
              <a:t>熊谷</a:t>
            </a:r>
          </a:p>
        </p:txBody>
      </p:sp>
      <p:sp>
        <p:nvSpPr>
          <p:cNvPr id="44" name="二等辺三角形 43">
            <a:extLst>
              <a:ext uri="{FF2B5EF4-FFF2-40B4-BE49-F238E27FC236}">
                <a16:creationId xmlns:a16="http://schemas.microsoft.com/office/drawing/2014/main" id="{3FAE2993-0472-4D3E-83DB-C902A459ED68}"/>
              </a:ext>
            </a:extLst>
          </p:cNvPr>
          <p:cNvSpPr/>
          <p:nvPr/>
        </p:nvSpPr>
        <p:spPr>
          <a:xfrm rot="10800000">
            <a:off x="9947097" y="265973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テキスト ボックス 44">
            <a:extLst>
              <a:ext uri="{FF2B5EF4-FFF2-40B4-BE49-F238E27FC236}">
                <a16:creationId xmlns:a16="http://schemas.microsoft.com/office/drawing/2014/main" id="{171410D7-A6BB-4145-BEA1-B443A3D6AC93}"/>
              </a:ext>
            </a:extLst>
          </p:cNvPr>
          <p:cNvSpPr txBox="1"/>
          <p:nvPr/>
        </p:nvSpPr>
        <p:spPr>
          <a:xfrm>
            <a:off x="9932354" y="2286839"/>
            <a:ext cx="1661726" cy="307777"/>
          </a:xfrm>
          <a:prstGeom prst="rect">
            <a:avLst/>
          </a:prstGeom>
          <a:noFill/>
        </p:spPr>
        <p:txBody>
          <a:bodyPr wrap="square" rtlCol="0">
            <a:spAutoFit/>
          </a:bodyPr>
          <a:lstStyle/>
          <a:p>
            <a:pPr algn="ctr"/>
            <a:r>
              <a:rPr kumimoji="1" lang="ja-JP" altLang="en-US" sz="1400" dirty="0"/>
              <a:t>電気学会レター掲載</a:t>
            </a:r>
          </a:p>
        </p:txBody>
      </p:sp>
      <p:sp>
        <p:nvSpPr>
          <p:cNvPr id="46" name="二等辺三角形 45">
            <a:extLst>
              <a:ext uri="{FF2B5EF4-FFF2-40B4-BE49-F238E27FC236}">
                <a16:creationId xmlns:a16="http://schemas.microsoft.com/office/drawing/2014/main" id="{4F0C0288-3A33-4B80-A559-B9BC7051B7F0}"/>
              </a:ext>
            </a:extLst>
          </p:cNvPr>
          <p:cNvSpPr/>
          <p:nvPr/>
        </p:nvSpPr>
        <p:spPr>
          <a:xfrm rot="10800000">
            <a:off x="8811163" y="266883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7732C03A-5C93-4F85-B3B3-0A6B0BCFCAD6}"/>
              </a:ext>
            </a:extLst>
          </p:cNvPr>
          <p:cNvSpPr txBox="1"/>
          <p:nvPr/>
        </p:nvSpPr>
        <p:spPr>
          <a:xfrm>
            <a:off x="8249488" y="2286838"/>
            <a:ext cx="1297828" cy="307777"/>
          </a:xfrm>
          <a:prstGeom prst="rect">
            <a:avLst/>
          </a:prstGeom>
          <a:noFill/>
        </p:spPr>
        <p:txBody>
          <a:bodyPr wrap="square" rtlCol="0">
            <a:spAutoFit/>
          </a:bodyPr>
          <a:lstStyle/>
          <a:p>
            <a:pPr algn="ctr"/>
            <a:r>
              <a:rPr kumimoji="1" lang="en-US" altLang="ja-JP" sz="1400" dirty="0"/>
              <a:t>SICE SSI</a:t>
            </a:r>
            <a:r>
              <a:rPr kumimoji="1" lang="ja-JP" altLang="en-US" sz="1400" dirty="0"/>
              <a:t>発表</a:t>
            </a:r>
          </a:p>
        </p:txBody>
      </p:sp>
      <p:sp>
        <p:nvSpPr>
          <p:cNvPr id="48" name="二等辺三角形 47">
            <a:extLst>
              <a:ext uri="{FF2B5EF4-FFF2-40B4-BE49-F238E27FC236}">
                <a16:creationId xmlns:a16="http://schemas.microsoft.com/office/drawing/2014/main" id="{C8C4919A-2644-4979-BE54-4A848CCE95C6}"/>
              </a:ext>
            </a:extLst>
          </p:cNvPr>
          <p:cNvSpPr/>
          <p:nvPr/>
        </p:nvSpPr>
        <p:spPr>
          <a:xfrm rot="10800000">
            <a:off x="7156809" y="2668836"/>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B4D4F4CA-36E3-4231-B9A8-86D1ECDA693F}"/>
              </a:ext>
            </a:extLst>
          </p:cNvPr>
          <p:cNvSpPr txBox="1"/>
          <p:nvPr/>
        </p:nvSpPr>
        <p:spPr>
          <a:xfrm>
            <a:off x="5365289" y="2288730"/>
            <a:ext cx="2240841"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部門大会発表</a:t>
            </a:r>
          </a:p>
        </p:txBody>
      </p:sp>
      <p:sp>
        <p:nvSpPr>
          <p:cNvPr id="51" name="二等辺三角形 50">
            <a:extLst>
              <a:ext uri="{FF2B5EF4-FFF2-40B4-BE49-F238E27FC236}">
                <a16:creationId xmlns:a16="http://schemas.microsoft.com/office/drawing/2014/main" id="{11CB3521-F652-4215-9BD0-B97F8AD6FF67}"/>
              </a:ext>
            </a:extLst>
          </p:cNvPr>
          <p:cNvSpPr/>
          <p:nvPr/>
        </p:nvSpPr>
        <p:spPr>
          <a:xfrm rot="10800000">
            <a:off x="6783373" y="471904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7583312D-2765-4CEB-A08C-96E6470BC2A3}"/>
              </a:ext>
            </a:extLst>
          </p:cNvPr>
          <p:cNvSpPr txBox="1"/>
          <p:nvPr/>
        </p:nvSpPr>
        <p:spPr>
          <a:xfrm>
            <a:off x="6135848" y="4378089"/>
            <a:ext cx="1418530" cy="307777"/>
          </a:xfrm>
          <a:prstGeom prst="rect">
            <a:avLst/>
          </a:prstGeom>
          <a:noFill/>
        </p:spPr>
        <p:txBody>
          <a:bodyPr wrap="square" rtlCol="0">
            <a:spAutoFit/>
          </a:bodyPr>
          <a:lstStyle/>
          <a:p>
            <a:pPr algn="ctr"/>
            <a:r>
              <a:rPr kumimoji="1" lang="ja-JP" altLang="en-US" sz="1400" dirty="0"/>
              <a:t>上期成果報告</a:t>
            </a:r>
          </a:p>
        </p:txBody>
      </p:sp>
      <p:sp>
        <p:nvSpPr>
          <p:cNvPr id="53" name="吹き出し: 角を丸めた四角形 52">
            <a:extLst>
              <a:ext uri="{FF2B5EF4-FFF2-40B4-BE49-F238E27FC236}">
                <a16:creationId xmlns:a16="http://schemas.microsoft.com/office/drawing/2014/main" id="{6FBBA160-A6FE-4E68-80E7-D1DEF0C155B7}"/>
              </a:ext>
            </a:extLst>
          </p:cNvPr>
          <p:cNvSpPr/>
          <p:nvPr/>
        </p:nvSpPr>
        <p:spPr>
          <a:xfrm>
            <a:off x="7156809" y="3443707"/>
            <a:ext cx="2038559" cy="320822"/>
          </a:xfrm>
          <a:prstGeom prst="wedgeRoundRectCallout">
            <a:avLst>
              <a:gd name="adj1" fmla="val -62556"/>
              <a:gd name="adj2" fmla="val -4386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2020</a:t>
            </a:r>
            <a:r>
              <a:rPr lang="ja-JP" altLang="en-US" sz="1400" dirty="0"/>
              <a:t>年度開発版を検証</a:t>
            </a:r>
          </a:p>
        </p:txBody>
      </p:sp>
    </p:spTree>
    <p:extLst>
      <p:ext uri="{BB962C8B-B14F-4D97-AF65-F5344CB8AC3E}">
        <p14:creationId xmlns:p14="http://schemas.microsoft.com/office/powerpoint/2010/main" val="370304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7380122" y="819198"/>
            <a:ext cx="1025644" cy="419119"/>
          </a:xfrm>
          <a:prstGeom prst="wedgeRectCallout">
            <a:avLst>
              <a:gd name="adj1" fmla="val -80271"/>
              <a:gd name="adj2" fmla="val 18384"/>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Tree>
    <p:extLst>
      <p:ext uri="{BB962C8B-B14F-4D97-AF65-F5344CB8AC3E}">
        <p14:creationId xmlns:p14="http://schemas.microsoft.com/office/powerpoint/2010/main" val="335817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517055" y="965351"/>
            <a:ext cx="11341887" cy="921576"/>
          </a:xfrm>
        </p:spPr>
        <p:txBody>
          <a:bodyPr/>
          <a:lstStyle/>
          <a:p>
            <a:r>
              <a:rPr lang="ja-JP" altLang="en-US" sz="2800" dirty="0"/>
              <a:t>開発目標よりも少ない問題規模で適用した結果、現在の技術では目標時間を大きく超えることを確認。</a:t>
            </a:r>
            <a:endParaRPr lang="en-US" altLang="ja-JP" sz="2800" dirty="0"/>
          </a:p>
        </p:txBody>
      </p:sp>
      <p:graphicFrame>
        <p:nvGraphicFramePr>
          <p:cNvPr id="5" name="表 4">
            <a:extLst>
              <a:ext uri="{FF2B5EF4-FFF2-40B4-BE49-F238E27FC236}">
                <a16:creationId xmlns:a16="http://schemas.microsoft.com/office/drawing/2014/main" id="{5D484A49-B06A-413B-8D26-A4CA3B58F11B}"/>
              </a:ext>
            </a:extLst>
          </p:cNvPr>
          <p:cNvGraphicFramePr>
            <a:graphicFrameLocks noGrp="1"/>
          </p:cNvGraphicFramePr>
          <p:nvPr>
            <p:extLst>
              <p:ext uri="{D42A27DB-BD31-4B8C-83A1-F6EECF244321}">
                <p14:modId xmlns:p14="http://schemas.microsoft.com/office/powerpoint/2010/main" val="3234012624"/>
              </p:ext>
            </p:extLst>
          </p:nvPr>
        </p:nvGraphicFramePr>
        <p:xfrm>
          <a:off x="4945070" y="2603898"/>
          <a:ext cx="6768000" cy="22199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750485839"/>
                    </a:ext>
                  </a:extLst>
                </a:gridCol>
                <a:gridCol w="1656000">
                  <a:extLst>
                    <a:ext uri="{9D8B030D-6E8A-4147-A177-3AD203B41FA5}">
                      <a16:colId xmlns:a16="http://schemas.microsoft.com/office/drawing/2014/main" val="594600994"/>
                    </a:ext>
                  </a:extLst>
                </a:gridCol>
                <a:gridCol w="1656000">
                  <a:extLst>
                    <a:ext uri="{9D8B030D-6E8A-4147-A177-3AD203B41FA5}">
                      <a16:colId xmlns:a16="http://schemas.microsoft.com/office/drawing/2014/main" val="2525058001"/>
                    </a:ext>
                  </a:extLst>
                </a:gridCol>
                <a:gridCol w="1656000">
                  <a:extLst>
                    <a:ext uri="{9D8B030D-6E8A-4147-A177-3AD203B41FA5}">
                      <a16:colId xmlns:a16="http://schemas.microsoft.com/office/drawing/2014/main" val="3288233361"/>
                    </a:ext>
                  </a:extLst>
                </a:gridCol>
              </a:tblGrid>
              <a:tr h="370840">
                <a:tc>
                  <a:txBody>
                    <a:bodyPr/>
                    <a:lstStyle/>
                    <a:p>
                      <a:pPr algn="ctr"/>
                      <a:r>
                        <a:rPr kumimoji="1" lang="ja-JP" altLang="en-US" dirty="0"/>
                        <a:t>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計算時間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40</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78</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r h="272396">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9027560"/>
                  </a:ext>
                </a:extLst>
              </a:tr>
            </a:tbl>
          </a:graphicData>
        </a:graphic>
      </p:graphicFrame>
      <p:sp>
        <p:nvSpPr>
          <p:cNvPr id="11" name="テキスト ボックス 10">
            <a:extLst>
              <a:ext uri="{FF2B5EF4-FFF2-40B4-BE49-F238E27FC236}">
                <a16:creationId xmlns:a16="http://schemas.microsoft.com/office/drawing/2014/main" id="{5D72159A-30ED-4A5A-B70E-7C10DC2DDBE9}"/>
              </a:ext>
            </a:extLst>
          </p:cNvPr>
          <p:cNvSpPr txBox="1"/>
          <p:nvPr/>
        </p:nvSpPr>
        <p:spPr>
          <a:xfrm>
            <a:off x="250980" y="5568837"/>
            <a:ext cx="6527507" cy="338554"/>
          </a:xfrm>
          <a:prstGeom prst="rect">
            <a:avLst/>
          </a:prstGeom>
          <a:noFill/>
        </p:spPr>
        <p:txBody>
          <a:bodyPr wrap="square" rtlCol="0">
            <a:spAutoFit/>
          </a:bodyPr>
          <a:lstStyle/>
          <a:p>
            <a:r>
              <a:rPr lang="en-US" altLang="ja-JP" sz="1600" dirty="0"/>
              <a:t>※1</a:t>
            </a:r>
            <a:r>
              <a:rPr lang="ja-JP" altLang="en-US" sz="1600" dirty="0"/>
              <a:t>　目的関数・制約関数は全て線型で統一、</a:t>
            </a:r>
            <a:r>
              <a:rPr kumimoji="1" lang="ja-JP" altLang="en-US" sz="1600" dirty="0"/>
              <a:t>社内デスクトップ</a:t>
            </a:r>
            <a:r>
              <a:rPr kumimoji="1" lang="en-US" altLang="ja-JP" sz="1600" dirty="0"/>
              <a:t>PC</a:t>
            </a:r>
            <a:r>
              <a:rPr kumimoji="1" lang="ja-JP" altLang="en-US" sz="1600" dirty="0"/>
              <a:t>で実施</a:t>
            </a:r>
          </a:p>
        </p:txBody>
      </p:sp>
      <p:sp>
        <p:nvSpPr>
          <p:cNvPr id="12" name="テキスト ボックス 11">
            <a:extLst>
              <a:ext uri="{FF2B5EF4-FFF2-40B4-BE49-F238E27FC236}">
                <a16:creationId xmlns:a16="http://schemas.microsoft.com/office/drawing/2014/main" id="{F79D82BA-3EFB-4228-8AE6-F7B3579EF7E4}"/>
              </a:ext>
            </a:extLst>
          </p:cNvPr>
          <p:cNvSpPr txBox="1"/>
          <p:nvPr/>
        </p:nvSpPr>
        <p:spPr>
          <a:xfrm>
            <a:off x="9369158" y="4890945"/>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3" name="テキスト ボックス 12">
            <a:extLst>
              <a:ext uri="{FF2B5EF4-FFF2-40B4-BE49-F238E27FC236}">
                <a16:creationId xmlns:a16="http://schemas.microsoft.com/office/drawing/2014/main" id="{15DE25DE-7A23-4025-91C2-C33FDB12202B}"/>
              </a:ext>
            </a:extLst>
          </p:cNvPr>
          <p:cNvSpPr txBox="1"/>
          <p:nvPr/>
        </p:nvSpPr>
        <p:spPr>
          <a:xfrm>
            <a:off x="7337833" y="2152195"/>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テキスト ボックス 15">
            <a:extLst>
              <a:ext uri="{FF2B5EF4-FFF2-40B4-BE49-F238E27FC236}">
                <a16:creationId xmlns:a16="http://schemas.microsoft.com/office/drawing/2014/main" id="{B3C1B280-179A-410D-9515-A2A52388A236}"/>
              </a:ext>
            </a:extLst>
          </p:cNvPr>
          <p:cNvSpPr txBox="1"/>
          <p:nvPr/>
        </p:nvSpPr>
        <p:spPr>
          <a:xfrm>
            <a:off x="1051762" y="4210191"/>
            <a:ext cx="2302233" cy="369332"/>
          </a:xfrm>
          <a:prstGeom prst="rect">
            <a:avLst/>
          </a:prstGeom>
          <a:noFill/>
        </p:spPr>
        <p:txBody>
          <a:bodyPr wrap="none" rtlCol="0">
            <a:spAutoFit/>
          </a:bodyPr>
          <a:lstStyle/>
          <a:p>
            <a:r>
              <a:rPr kumimoji="1" lang="ja-JP" altLang="en-US" dirty="0"/>
              <a:t>（多目的アプローチ）</a:t>
            </a:r>
          </a:p>
        </p:txBody>
      </p:sp>
      <p:sp>
        <p:nvSpPr>
          <p:cNvPr id="17" name="テキスト ボックス 16">
            <a:extLst>
              <a:ext uri="{FF2B5EF4-FFF2-40B4-BE49-F238E27FC236}">
                <a16:creationId xmlns:a16="http://schemas.microsoft.com/office/drawing/2014/main" id="{DF67B33C-D75B-4860-89C2-2B53581A0626}"/>
              </a:ext>
            </a:extLst>
          </p:cNvPr>
          <p:cNvSpPr txBox="1"/>
          <p:nvPr/>
        </p:nvSpPr>
        <p:spPr>
          <a:xfrm>
            <a:off x="992817" y="2152195"/>
            <a:ext cx="2409634" cy="369332"/>
          </a:xfrm>
          <a:prstGeom prst="rect">
            <a:avLst/>
          </a:prstGeom>
          <a:noFill/>
        </p:spPr>
        <p:txBody>
          <a:bodyPr wrap="none" rtlCol="0">
            <a:spAutoFit/>
          </a:bodyPr>
          <a:lstStyle/>
          <a:p>
            <a:r>
              <a:rPr kumimoji="1" lang="ja-JP" altLang="en-US" b="1" dirty="0"/>
              <a:t>アルゴリズムの構成 </a:t>
            </a:r>
            <a:r>
              <a:rPr kumimoji="1" lang="en-US" altLang="ja-JP" sz="1400" b="1" dirty="0"/>
              <a:t>※2</a:t>
            </a:r>
            <a:endParaRPr kumimoji="1" lang="ja-JP" altLang="en-US" b="1" dirty="0"/>
          </a:p>
        </p:txBody>
      </p:sp>
      <p:sp>
        <p:nvSpPr>
          <p:cNvPr id="18" name="正方形/長方形 17">
            <a:extLst>
              <a:ext uri="{FF2B5EF4-FFF2-40B4-BE49-F238E27FC236}">
                <a16:creationId xmlns:a16="http://schemas.microsoft.com/office/drawing/2014/main" id="{FFB7F629-4F86-4D8A-9B0A-BD1C75A060B5}"/>
              </a:ext>
            </a:extLst>
          </p:cNvPr>
          <p:cNvSpPr/>
          <p:nvPr/>
        </p:nvSpPr>
        <p:spPr>
          <a:xfrm>
            <a:off x="1051762" y="272182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メタヒューリスティクス</a:t>
            </a:r>
          </a:p>
        </p:txBody>
      </p:sp>
      <p:sp>
        <p:nvSpPr>
          <p:cNvPr id="19" name="正方形/長方形 18">
            <a:extLst>
              <a:ext uri="{FF2B5EF4-FFF2-40B4-BE49-F238E27FC236}">
                <a16:creationId xmlns:a16="http://schemas.microsoft.com/office/drawing/2014/main" id="{CBBEADAB-F019-4232-B0CF-46E8420A74F6}"/>
              </a:ext>
            </a:extLst>
          </p:cNvPr>
          <p:cNvSpPr/>
          <p:nvPr/>
        </p:nvSpPr>
        <p:spPr>
          <a:xfrm>
            <a:off x="1051762" y="376367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制約対処法</a:t>
            </a:r>
          </a:p>
        </p:txBody>
      </p:sp>
      <p:sp>
        <p:nvSpPr>
          <p:cNvPr id="20" name="テキスト ボックス 19">
            <a:extLst>
              <a:ext uri="{FF2B5EF4-FFF2-40B4-BE49-F238E27FC236}">
                <a16:creationId xmlns:a16="http://schemas.microsoft.com/office/drawing/2014/main" id="{8FEE588B-C96B-4C1A-B682-AA75D0D4B776}"/>
              </a:ext>
            </a:extLst>
          </p:cNvPr>
          <p:cNvSpPr txBox="1"/>
          <p:nvPr/>
        </p:nvSpPr>
        <p:spPr>
          <a:xfrm>
            <a:off x="963931" y="3161666"/>
            <a:ext cx="2467407" cy="369332"/>
          </a:xfrm>
          <a:prstGeom prst="rect">
            <a:avLst/>
          </a:prstGeom>
          <a:noFill/>
        </p:spPr>
        <p:txBody>
          <a:bodyPr wrap="none" rtlCol="0">
            <a:spAutoFit/>
          </a:bodyPr>
          <a:lstStyle/>
          <a:p>
            <a:r>
              <a:rPr kumimoji="1" lang="ja-JP" altLang="en-US" dirty="0"/>
              <a:t>（</a:t>
            </a:r>
            <a:r>
              <a:rPr kumimoji="1" lang="en-US" altLang="ja-JP" dirty="0"/>
              <a:t>Genetic Algorithm</a:t>
            </a:r>
            <a:r>
              <a:rPr kumimoji="1" lang="ja-JP" altLang="en-US" dirty="0"/>
              <a:t>）</a:t>
            </a:r>
          </a:p>
        </p:txBody>
      </p:sp>
      <p:sp>
        <p:nvSpPr>
          <p:cNvPr id="21" name="四角形: 角を丸くする 20">
            <a:extLst>
              <a:ext uri="{FF2B5EF4-FFF2-40B4-BE49-F238E27FC236}">
                <a16:creationId xmlns:a16="http://schemas.microsoft.com/office/drawing/2014/main" id="{0B9FCDF2-07CE-4B6E-A95E-9592D42621B8}"/>
              </a:ext>
            </a:extLst>
          </p:cNvPr>
          <p:cNvSpPr/>
          <p:nvPr/>
        </p:nvSpPr>
        <p:spPr>
          <a:xfrm>
            <a:off x="250980" y="2603898"/>
            <a:ext cx="3893308" cy="241792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タイトル 1">
            <a:extLst>
              <a:ext uri="{FF2B5EF4-FFF2-40B4-BE49-F238E27FC236}">
                <a16:creationId xmlns:a16="http://schemas.microsoft.com/office/drawing/2014/main" id="{CE629CAD-CCDE-479F-B110-B4692C9EE0E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O1.</a:t>
            </a:r>
            <a:r>
              <a:rPr lang="ja-JP" altLang="en-US" dirty="0"/>
              <a:t> 有制約大域的最適化の性能評価</a:t>
            </a:r>
            <a:endParaRPr lang="en-US" dirty="0"/>
          </a:p>
        </p:txBody>
      </p:sp>
      <p:sp>
        <p:nvSpPr>
          <p:cNvPr id="23" name="テキスト ボックス 22">
            <a:extLst>
              <a:ext uri="{FF2B5EF4-FFF2-40B4-BE49-F238E27FC236}">
                <a16:creationId xmlns:a16="http://schemas.microsoft.com/office/drawing/2014/main" id="{39E79D48-4A0E-4FF1-AA74-D3FC52B6533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24" name="テキスト ボックス 23">
            <a:extLst>
              <a:ext uri="{FF2B5EF4-FFF2-40B4-BE49-F238E27FC236}">
                <a16:creationId xmlns:a16="http://schemas.microsoft.com/office/drawing/2014/main" id="{3D2730A2-6942-49BD-9954-2298D7BA9FD1}"/>
              </a:ext>
            </a:extLst>
          </p:cNvPr>
          <p:cNvSpPr txBox="1"/>
          <p:nvPr/>
        </p:nvSpPr>
        <p:spPr>
          <a:xfrm>
            <a:off x="250980" y="5907391"/>
            <a:ext cx="8015491" cy="338554"/>
          </a:xfrm>
          <a:prstGeom prst="rect">
            <a:avLst/>
          </a:prstGeom>
          <a:noFill/>
        </p:spPr>
        <p:txBody>
          <a:bodyPr wrap="square" rtlCol="0">
            <a:spAutoFit/>
          </a:bodyPr>
          <a:lstStyle/>
          <a:p>
            <a:r>
              <a:rPr lang="en-US" altLang="ja-JP" sz="1600" dirty="0"/>
              <a:t>※2</a:t>
            </a:r>
            <a:r>
              <a:rPr lang="ja-JP" altLang="en-US" sz="1600" dirty="0"/>
              <a:t>　</a:t>
            </a:r>
            <a:r>
              <a:rPr lang="en-US" altLang="ja-JP" sz="1600" dirty="0"/>
              <a:t>2020</a:t>
            </a:r>
            <a:r>
              <a:rPr lang="ja-JP" altLang="en-US" sz="1600" dirty="0"/>
              <a:t>年度共同研究で開発したアルゴリズムを使用（</a:t>
            </a:r>
            <a:r>
              <a:rPr lang="en-US" altLang="ja-JP" sz="1600" dirty="0"/>
              <a:t>2021</a:t>
            </a:r>
            <a:r>
              <a:rPr lang="ja-JP" altLang="en-US" sz="1600" dirty="0"/>
              <a:t>年度開発版では未検証）</a:t>
            </a:r>
            <a:endParaRPr kumimoji="1" lang="ja-JP" altLang="en-US" sz="1600" dirty="0"/>
          </a:p>
        </p:txBody>
      </p:sp>
      <p:sp>
        <p:nvSpPr>
          <p:cNvPr id="25" name="テキスト ボックス 24">
            <a:extLst>
              <a:ext uri="{FF2B5EF4-FFF2-40B4-BE49-F238E27FC236}">
                <a16:creationId xmlns:a16="http://schemas.microsoft.com/office/drawing/2014/main" id="{1A81A02B-9294-482D-8170-F286C75FD9BE}"/>
              </a:ext>
            </a:extLst>
          </p:cNvPr>
          <p:cNvSpPr txBox="1"/>
          <p:nvPr/>
        </p:nvSpPr>
        <p:spPr>
          <a:xfrm>
            <a:off x="1328045" y="4592148"/>
            <a:ext cx="1678665" cy="369332"/>
          </a:xfrm>
          <a:prstGeom prst="rect">
            <a:avLst/>
          </a:prstGeom>
          <a:noFill/>
        </p:spPr>
        <p:txBody>
          <a:bodyPr wrap="none" rtlCol="0">
            <a:spAutoFit/>
          </a:bodyPr>
          <a:lstStyle/>
          <a:p>
            <a:r>
              <a:rPr kumimoji="1" lang="ja-JP" altLang="en-US" b="1" dirty="0">
                <a:solidFill>
                  <a:schemeClr val="accent4"/>
                </a:solidFill>
              </a:rPr>
              <a:t>適応的スカラ化</a:t>
            </a:r>
          </a:p>
        </p:txBody>
      </p:sp>
    </p:spTree>
    <p:extLst>
      <p:ext uri="{BB962C8B-B14F-4D97-AF65-F5344CB8AC3E}">
        <p14:creationId xmlns:p14="http://schemas.microsoft.com/office/powerpoint/2010/main" val="420397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2BB3A2B4-C2B3-2F4C-BDC1-5DEE7D1EE198}"/>
              </a:ext>
            </a:extLst>
          </p:cNvPr>
          <p:cNvSpPr>
            <a:spLocks noGrp="1"/>
          </p:cNvSpPr>
          <p:nvPr>
            <p:ph type="body" sz="quarter" idx="11"/>
          </p:nvPr>
        </p:nvSpPr>
        <p:spPr>
          <a:xfrm>
            <a:off x="334228" y="914746"/>
            <a:ext cx="11559884" cy="1829741"/>
          </a:xfrm>
        </p:spPr>
        <p:txBody>
          <a:bodyPr/>
          <a:lstStyle/>
          <a:p>
            <a:r>
              <a:rPr kumimoji="1" lang="ja-JP" altLang="en-US" dirty="0"/>
              <a:t>応用上、致命的な欠点</a:t>
            </a:r>
            <a:r>
              <a:rPr lang="ja-JP" altLang="en-US" dirty="0"/>
              <a:t>があるため、</a:t>
            </a:r>
            <a:r>
              <a:rPr lang="en-US" altLang="ja-JP" dirty="0"/>
              <a:t>O2</a:t>
            </a:r>
            <a:r>
              <a:rPr lang="ja-JP" altLang="en-US" dirty="0"/>
              <a:t>は本テーマの課題解決には見込がないと判断した。</a:t>
            </a:r>
            <a:endParaRPr lang="en-US" altLang="ja-JP" dirty="0"/>
          </a:p>
          <a:p>
            <a:pPr lvl="1"/>
            <a:r>
              <a:rPr lang="ja-JP" altLang="en-US" dirty="0"/>
              <a:t>凸緩和は自動実行するが、近似精度が大きく悪化する場合もある</a:t>
            </a:r>
            <a:endParaRPr lang="en-US" altLang="ja-JP" dirty="0"/>
          </a:p>
          <a:p>
            <a:pPr lvl="1"/>
            <a:r>
              <a:rPr lang="ja-JP" altLang="en-US" dirty="0"/>
              <a:t>離散変数分だけ、そのまま計算量に強く反映される上に、中間変数の導入によって、高次元となりやすい</a:t>
            </a:r>
            <a:endParaRPr kumimoji="1" lang="en-US" altLang="ja-JP" dirty="0"/>
          </a:p>
          <a:p>
            <a:pPr lvl="1"/>
            <a:r>
              <a:rPr lang="ja-JP" altLang="en-US" dirty="0"/>
              <a:t>実際のアルゴリズムをベンチマーク問題で評価し、</a:t>
            </a:r>
            <a:r>
              <a:rPr lang="en-US" altLang="ja-JP" dirty="0"/>
              <a:t>100</a:t>
            </a:r>
            <a:r>
              <a:rPr lang="ja-JP" altLang="en-US" dirty="0"/>
              <a:t>次元で計算時間が</a:t>
            </a:r>
            <a:r>
              <a:rPr lang="en-US" altLang="ja-JP" dirty="0"/>
              <a:t>15</a:t>
            </a:r>
            <a:r>
              <a:rPr lang="ja-JP" altLang="en-US" dirty="0"/>
              <a:t>分を大きく超えることを確認</a:t>
            </a:r>
            <a:endParaRPr kumimoji="1" lang="ja-JP" altLang="en-US" dirty="0"/>
          </a:p>
        </p:txBody>
      </p:sp>
      <p:graphicFrame>
        <p:nvGraphicFramePr>
          <p:cNvPr id="53" name="表 52">
            <a:extLst>
              <a:ext uri="{FF2B5EF4-FFF2-40B4-BE49-F238E27FC236}">
                <a16:creationId xmlns:a16="http://schemas.microsoft.com/office/drawing/2014/main" id="{FCFA54ED-686D-401B-877B-C5277CECD8DA}"/>
              </a:ext>
            </a:extLst>
          </p:cNvPr>
          <p:cNvGraphicFramePr>
            <a:graphicFrameLocks noGrp="1"/>
          </p:cNvGraphicFramePr>
          <p:nvPr/>
        </p:nvGraphicFramePr>
        <p:xfrm>
          <a:off x="586279" y="3205171"/>
          <a:ext cx="8655469" cy="2595880"/>
        </p:xfrm>
        <a:graphic>
          <a:graphicData uri="http://schemas.openxmlformats.org/drawingml/2006/table">
            <a:tbl>
              <a:tblPr firstRow="1" bandRow="1">
                <a:tableStyleId>{5C22544A-7EE6-4342-B048-85BDC9FD1C3A}</a:tableStyleId>
              </a:tblPr>
              <a:tblGrid>
                <a:gridCol w="1815469">
                  <a:extLst>
                    <a:ext uri="{9D8B030D-6E8A-4147-A177-3AD203B41FA5}">
                      <a16:colId xmlns:a16="http://schemas.microsoft.com/office/drawing/2014/main" val="750485839"/>
                    </a:ext>
                  </a:extLst>
                </a:gridCol>
                <a:gridCol w="1368000">
                  <a:extLst>
                    <a:ext uri="{9D8B030D-6E8A-4147-A177-3AD203B41FA5}">
                      <a16:colId xmlns:a16="http://schemas.microsoft.com/office/drawing/2014/main" val="594600994"/>
                    </a:ext>
                  </a:extLst>
                </a:gridCol>
                <a:gridCol w="1368000">
                  <a:extLst>
                    <a:ext uri="{9D8B030D-6E8A-4147-A177-3AD203B41FA5}">
                      <a16:colId xmlns:a16="http://schemas.microsoft.com/office/drawing/2014/main" val="3505554944"/>
                    </a:ext>
                  </a:extLst>
                </a:gridCol>
                <a:gridCol w="1368000">
                  <a:extLst>
                    <a:ext uri="{9D8B030D-6E8A-4147-A177-3AD203B41FA5}">
                      <a16:colId xmlns:a16="http://schemas.microsoft.com/office/drawing/2014/main" val="3376746881"/>
                    </a:ext>
                  </a:extLst>
                </a:gridCol>
                <a:gridCol w="1368000">
                  <a:extLst>
                    <a:ext uri="{9D8B030D-6E8A-4147-A177-3AD203B41FA5}">
                      <a16:colId xmlns:a16="http://schemas.microsoft.com/office/drawing/2014/main" val="4128604013"/>
                    </a:ext>
                  </a:extLst>
                </a:gridCol>
                <a:gridCol w="1368000">
                  <a:extLst>
                    <a:ext uri="{9D8B030D-6E8A-4147-A177-3AD203B41FA5}">
                      <a16:colId xmlns:a16="http://schemas.microsoft.com/office/drawing/2014/main" val="2308187100"/>
                    </a:ext>
                  </a:extLst>
                </a:gridCol>
              </a:tblGrid>
              <a:tr h="370840">
                <a:tc rowSpan="2">
                  <a:txBody>
                    <a:bodyPr/>
                    <a:lstStyle/>
                    <a:p>
                      <a:pPr algn="ctr"/>
                      <a:r>
                        <a:rPr kumimoji="1" lang="ja-JP" altLang="en-US"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dirty="0"/>
                        <a:t>変数の個数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バイナリ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合計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081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No.1</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50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7</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200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80</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53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No.4</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100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accent4"/>
                          </a:solidFill>
                        </a:rPr>
                        <a:t>60</a:t>
                      </a:r>
                      <a:r>
                        <a:rPr kumimoji="1" lang="ja-JP" altLang="en-US" b="0"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572459"/>
                  </a:ext>
                </a:extLst>
              </a:tr>
              <a:tr h="370840">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8,000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20,000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81470865"/>
                  </a:ext>
                </a:extLst>
              </a:tr>
            </a:tbl>
          </a:graphicData>
        </a:graphic>
      </p:graphicFrame>
      <p:sp>
        <p:nvSpPr>
          <p:cNvPr id="54" name="テキスト ボックス 53">
            <a:extLst>
              <a:ext uri="{FF2B5EF4-FFF2-40B4-BE49-F238E27FC236}">
                <a16:creationId xmlns:a16="http://schemas.microsoft.com/office/drawing/2014/main" id="{AF6D1246-568F-4F14-A4FF-F08ACE833097}"/>
              </a:ext>
            </a:extLst>
          </p:cNvPr>
          <p:cNvSpPr txBox="1"/>
          <p:nvPr/>
        </p:nvSpPr>
        <p:spPr>
          <a:xfrm>
            <a:off x="299058" y="5852081"/>
            <a:ext cx="11160428" cy="369332"/>
          </a:xfrm>
          <a:prstGeom prst="rect">
            <a:avLst/>
          </a:prstGeom>
          <a:noFill/>
        </p:spPr>
        <p:txBody>
          <a:bodyPr wrap="none" rtlCol="0">
            <a:spAutoFit/>
          </a:bodyPr>
          <a:lstStyle/>
          <a:p>
            <a:r>
              <a:rPr kumimoji="1" lang="en-US" altLang="ja-JP" dirty="0"/>
              <a:t>※1</a:t>
            </a:r>
            <a:r>
              <a:rPr kumimoji="1" lang="ja-JP" altLang="en-US" dirty="0"/>
              <a:t>　非線型の目的関数・線型の制約で統一、社内ノート</a:t>
            </a:r>
            <a:r>
              <a:rPr kumimoji="1" lang="en-US" altLang="ja-JP" dirty="0"/>
              <a:t>PC</a:t>
            </a:r>
            <a:r>
              <a:rPr kumimoji="1" lang="ja-JP" altLang="en-US" dirty="0"/>
              <a:t>で実施、</a:t>
            </a:r>
            <a:r>
              <a:rPr kumimoji="1" lang="en-US" altLang="ja-JP" dirty="0"/>
              <a:t>MSI Numerical Optimizer/Global</a:t>
            </a:r>
            <a:r>
              <a:rPr kumimoji="1" lang="ja-JP" altLang="en-US" dirty="0"/>
              <a:t>ソルバを利用</a:t>
            </a:r>
          </a:p>
        </p:txBody>
      </p:sp>
      <p:sp>
        <p:nvSpPr>
          <p:cNvPr id="55" name="テキスト ボックス 54">
            <a:extLst>
              <a:ext uri="{FF2B5EF4-FFF2-40B4-BE49-F238E27FC236}">
                <a16:creationId xmlns:a16="http://schemas.microsoft.com/office/drawing/2014/main" id="{7F46F028-D86D-4CDF-ADD5-EDC1FF414EF8}"/>
              </a:ext>
            </a:extLst>
          </p:cNvPr>
          <p:cNvSpPr txBox="1"/>
          <p:nvPr/>
        </p:nvSpPr>
        <p:spPr>
          <a:xfrm>
            <a:off x="8286599" y="1352893"/>
            <a:ext cx="3586238" cy="369332"/>
          </a:xfrm>
          <a:prstGeom prst="rect">
            <a:avLst/>
          </a:prstGeom>
          <a:noFill/>
        </p:spPr>
        <p:txBody>
          <a:bodyPr wrap="none" rtlCol="0">
            <a:spAutoFit/>
          </a:bodyPr>
          <a:lstStyle/>
          <a:p>
            <a:r>
              <a:rPr kumimoji="1" lang="en-US" altLang="ja-JP" dirty="0"/>
              <a:t>※NTT</a:t>
            </a:r>
            <a:r>
              <a:rPr kumimoji="1" lang="ja-JP" altLang="en-US" dirty="0"/>
              <a:t>データ数理システムにヒアリング</a:t>
            </a:r>
          </a:p>
        </p:txBody>
      </p:sp>
      <p:sp>
        <p:nvSpPr>
          <p:cNvPr id="57" name="テキスト ボックス 56">
            <a:extLst>
              <a:ext uri="{FF2B5EF4-FFF2-40B4-BE49-F238E27FC236}">
                <a16:creationId xmlns:a16="http://schemas.microsoft.com/office/drawing/2014/main" id="{65FD9FC1-81C7-4D73-B387-6DAE2E5C944F}"/>
              </a:ext>
            </a:extLst>
          </p:cNvPr>
          <p:cNvSpPr txBox="1"/>
          <p:nvPr/>
        </p:nvSpPr>
        <p:spPr>
          <a:xfrm>
            <a:off x="9357058" y="5068957"/>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2" name="テキスト ボックス 11">
            <a:extLst>
              <a:ext uri="{FF2B5EF4-FFF2-40B4-BE49-F238E27FC236}">
                <a16:creationId xmlns:a16="http://schemas.microsoft.com/office/drawing/2014/main" id="{64143EFC-2207-48F2-A1E8-CB8AF452D951}"/>
              </a:ext>
            </a:extLst>
          </p:cNvPr>
          <p:cNvSpPr txBox="1"/>
          <p:nvPr/>
        </p:nvSpPr>
        <p:spPr>
          <a:xfrm>
            <a:off x="3722169" y="2784809"/>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タイトル 1">
            <a:extLst>
              <a:ext uri="{FF2B5EF4-FFF2-40B4-BE49-F238E27FC236}">
                <a16:creationId xmlns:a16="http://schemas.microsoft.com/office/drawing/2014/main" id="{EDF3237D-CD7C-4C61-A0C7-D8B968BB7E3C}"/>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O2. </a:t>
            </a:r>
            <a:r>
              <a:rPr lang="ja-JP" altLang="en-US" dirty="0"/>
              <a:t>凸緩和</a:t>
            </a:r>
            <a:r>
              <a:rPr lang="en-US" altLang="ja-JP" dirty="0"/>
              <a:t>&amp;</a:t>
            </a:r>
            <a:r>
              <a:rPr lang="ja-JP" altLang="en-US" dirty="0"/>
              <a:t>分枝限定法の性能評価</a:t>
            </a:r>
            <a:endParaRPr lang="en-US" dirty="0"/>
          </a:p>
        </p:txBody>
      </p:sp>
      <p:sp>
        <p:nvSpPr>
          <p:cNvPr id="13" name="テキスト ボックス 12">
            <a:extLst>
              <a:ext uri="{FF2B5EF4-FFF2-40B4-BE49-F238E27FC236}">
                <a16:creationId xmlns:a16="http://schemas.microsoft.com/office/drawing/2014/main" id="{E7F2C5C7-A641-42C3-9F73-7E07648C450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7167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テキスト プレースホルダー 4">
            <a:extLst>
              <a:ext uri="{FF2B5EF4-FFF2-40B4-BE49-F238E27FC236}">
                <a16:creationId xmlns:a16="http://schemas.microsoft.com/office/drawing/2014/main" id="{7D0C4DB9-CFA8-4A60-990D-2BB8104B429B}"/>
              </a:ext>
            </a:extLst>
          </p:cNvPr>
          <p:cNvSpPr>
            <a:spLocks noGrp="1"/>
          </p:cNvSpPr>
          <p:nvPr>
            <p:ph type="body" sz="quarter" idx="11"/>
          </p:nvPr>
        </p:nvSpPr>
        <p:spPr>
          <a:xfrm>
            <a:off x="517055" y="916509"/>
            <a:ext cx="11341887" cy="467440"/>
          </a:xfrm>
        </p:spPr>
        <p:txBody>
          <a:bodyPr/>
          <a:lstStyle/>
          <a:p>
            <a:r>
              <a:rPr lang="ja-JP" altLang="en-US" dirty="0"/>
              <a:t>最適化アルゴリズム</a:t>
            </a:r>
            <a:r>
              <a:rPr lang="en-US" altLang="ja-JP" dirty="0"/>
              <a:t>*</a:t>
            </a:r>
            <a:r>
              <a:rPr lang="ja-JP" altLang="en-US" dirty="0"/>
              <a:t>の性能をベンチマークで評価し、下記項目について着手済／着手予定。</a:t>
            </a:r>
            <a:endParaRPr lang="en-US" altLang="ja-JP" dirty="0"/>
          </a:p>
        </p:txBody>
      </p:sp>
      <p:sp>
        <p:nvSpPr>
          <p:cNvPr id="7" name="正方形/長方形 6">
            <a:extLst>
              <a:ext uri="{FF2B5EF4-FFF2-40B4-BE49-F238E27FC236}">
                <a16:creationId xmlns:a16="http://schemas.microsoft.com/office/drawing/2014/main" id="{091AACB2-C355-45CC-9C18-367784049BEA}"/>
              </a:ext>
            </a:extLst>
          </p:cNvPr>
          <p:cNvSpPr/>
          <p:nvPr/>
        </p:nvSpPr>
        <p:spPr>
          <a:xfrm>
            <a:off x="3015902" y="4682843"/>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8" name="正方形/長方形 7">
            <a:extLst>
              <a:ext uri="{FF2B5EF4-FFF2-40B4-BE49-F238E27FC236}">
                <a16:creationId xmlns:a16="http://schemas.microsoft.com/office/drawing/2014/main" id="{3235E6BF-B658-479A-8B9C-6E9D124B8C82}"/>
              </a:ext>
            </a:extLst>
          </p:cNvPr>
          <p:cNvSpPr/>
          <p:nvPr/>
        </p:nvSpPr>
        <p:spPr>
          <a:xfrm>
            <a:off x="6261715" y="4682843"/>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9" name="正方形/長方形 8">
            <a:extLst>
              <a:ext uri="{FF2B5EF4-FFF2-40B4-BE49-F238E27FC236}">
                <a16:creationId xmlns:a16="http://schemas.microsoft.com/office/drawing/2014/main" id="{9BD5A775-7E25-44CB-AEDE-597FACEC9530}"/>
              </a:ext>
            </a:extLst>
          </p:cNvPr>
          <p:cNvSpPr/>
          <p:nvPr/>
        </p:nvSpPr>
        <p:spPr>
          <a:xfrm>
            <a:off x="9042940" y="4682842"/>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10" name="テキスト ボックス 9">
            <a:extLst>
              <a:ext uri="{FF2B5EF4-FFF2-40B4-BE49-F238E27FC236}">
                <a16:creationId xmlns:a16="http://schemas.microsoft.com/office/drawing/2014/main" id="{01A9C04E-BD9B-46FB-9F6D-A22B8ADA63C8}"/>
              </a:ext>
            </a:extLst>
          </p:cNvPr>
          <p:cNvSpPr txBox="1"/>
          <p:nvPr/>
        </p:nvSpPr>
        <p:spPr>
          <a:xfrm>
            <a:off x="2672169" y="5200935"/>
            <a:ext cx="2853666" cy="369332"/>
          </a:xfrm>
          <a:prstGeom prst="rect">
            <a:avLst/>
          </a:prstGeom>
          <a:noFill/>
        </p:spPr>
        <p:txBody>
          <a:bodyPr wrap="none" rtlCol="0">
            <a:spAutoFit/>
          </a:bodyPr>
          <a:lstStyle/>
          <a:p>
            <a:pPr algn="ctr"/>
            <a:r>
              <a:rPr kumimoji="1" lang="ja-JP" altLang="en-US" i="1" dirty="0"/>
              <a:t>冗長な制約を除去する工夫</a:t>
            </a:r>
          </a:p>
        </p:txBody>
      </p:sp>
      <p:sp>
        <p:nvSpPr>
          <p:cNvPr id="12" name="テキスト ボックス 11">
            <a:extLst>
              <a:ext uri="{FF2B5EF4-FFF2-40B4-BE49-F238E27FC236}">
                <a16:creationId xmlns:a16="http://schemas.microsoft.com/office/drawing/2014/main" id="{7E3B33A6-2009-4C81-A872-9447F4E8333A}"/>
              </a:ext>
            </a:extLst>
          </p:cNvPr>
          <p:cNvSpPr txBox="1"/>
          <p:nvPr/>
        </p:nvSpPr>
        <p:spPr>
          <a:xfrm>
            <a:off x="6325034" y="5405244"/>
            <a:ext cx="1603323" cy="369332"/>
          </a:xfrm>
          <a:prstGeom prst="rect">
            <a:avLst/>
          </a:prstGeom>
          <a:noFill/>
        </p:spPr>
        <p:txBody>
          <a:bodyPr wrap="none" rtlCol="0">
            <a:spAutoFit/>
          </a:bodyPr>
          <a:lstStyle/>
          <a:p>
            <a:pPr algn="ctr"/>
            <a:r>
              <a:rPr kumimoji="1" lang="ja-JP" altLang="en-US" i="1" dirty="0"/>
              <a:t>効率をより改善</a:t>
            </a:r>
          </a:p>
        </p:txBody>
      </p:sp>
      <p:sp>
        <p:nvSpPr>
          <p:cNvPr id="13" name="テキスト ボックス 12">
            <a:extLst>
              <a:ext uri="{FF2B5EF4-FFF2-40B4-BE49-F238E27FC236}">
                <a16:creationId xmlns:a16="http://schemas.microsoft.com/office/drawing/2014/main" id="{A70AD96C-C0AB-49DD-8352-7F569BDBBE19}"/>
              </a:ext>
            </a:extLst>
          </p:cNvPr>
          <p:cNvSpPr txBox="1"/>
          <p:nvPr/>
        </p:nvSpPr>
        <p:spPr>
          <a:xfrm>
            <a:off x="9343620" y="5383815"/>
            <a:ext cx="2064988" cy="369332"/>
          </a:xfrm>
          <a:prstGeom prst="rect">
            <a:avLst/>
          </a:prstGeom>
          <a:noFill/>
        </p:spPr>
        <p:txBody>
          <a:bodyPr wrap="none" rtlCol="0">
            <a:spAutoFit/>
          </a:bodyPr>
          <a:lstStyle/>
          <a:p>
            <a:pPr algn="ctr"/>
            <a:r>
              <a:rPr kumimoji="1" lang="ja-JP" altLang="en-US" dirty="0"/>
              <a:t>計算時間をより削減</a:t>
            </a:r>
          </a:p>
        </p:txBody>
      </p:sp>
      <p:sp>
        <p:nvSpPr>
          <p:cNvPr id="15" name="テキスト ボックス 14">
            <a:extLst>
              <a:ext uri="{FF2B5EF4-FFF2-40B4-BE49-F238E27FC236}">
                <a16:creationId xmlns:a16="http://schemas.microsoft.com/office/drawing/2014/main" id="{D7B2883B-FDCE-4DF2-9673-5752F1509ECB}"/>
              </a:ext>
            </a:extLst>
          </p:cNvPr>
          <p:cNvSpPr txBox="1"/>
          <p:nvPr/>
        </p:nvSpPr>
        <p:spPr>
          <a:xfrm>
            <a:off x="120443" y="5055067"/>
            <a:ext cx="2008883" cy="369332"/>
          </a:xfrm>
          <a:prstGeom prst="rect">
            <a:avLst/>
          </a:prstGeom>
          <a:noFill/>
        </p:spPr>
        <p:txBody>
          <a:bodyPr wrap="none" rtlCol="0">
            <a:spAutoFit/>
          </a:bodyPr>
          <a:lstStyle/>
          <a:p>
            <a:r>
              <a:rPr kumimoji="1" lang="ja-JP" altLang="en-US" b="1" dirty="0"/>
              <a:t>重点的な検討項目</a:t>
            </a:r>
          </a:p>
        </p:txBody>
      </p:sp>
      <p:sp>
        <p:nvSpPr>
          <p:cNvPr id="16" name="正方形/長方形 15">
            <a:extLst>
              <a:ext uri="{FF2B5EF4-FFF2-40B4-BE49-F238E27FC236}">
                <a16:creationId xmlns:a16="http://schemas.microsoft.com/office/drawing/2014/main" id="{7226C65D-8381-4894-9306-D1C03474D3CE}"/>
              </a:ext>
            </a:extLst>
          </p:cNvPr>
          <p:cNvSpPr/>
          <p:nvPr/>
        </p:nvSpPr>
        <p:spPr>
          <a:xfrm>
            <a:off x="4092072" y="3507399"/>
            <a:ext cx="2297326"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探索効率の悪化</a:t>
            </a:r>
          </a:p>
        </p:txBody>
      </p:sp>
      <p:sp>
        <p:nvSpPr>
          <p:cNvPr id="17" name="正方形/長方形 16">
            <a:extLst>
              <a:ext uri="{FF2B5EF4-FFF2-40B4-BE49-F238E27FC236}">
                <a16:creationId xmlns:a16="http://schemas.microsoft.com/office/drawing/2014/main" id="{A40FB88B-4F24-4C20-9DF5-A27D8429EEA6}"/>
              </a:ext>
            </a:extLst>
          </p:cNvPr>
          <p:cNvSpPr/>
          <p:nvPr/>
        </p:nvSpPr>
        <p:spPr>
          <a:xfrm>
            <a:off x="8475667" y="3507399"/>
            <a:ext cx="2231232"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計算量の増加</a:t>
            </a:r>
          </a:p>
        </p:txBody>
      </p:sp>
      <p:sp>
        <p:nvSpPr>
          <p:cNvPr id="18" name="テキスト ボックス 17">
            <a:extLst>
              <a:ext uri="{FF2B5EF4-FFF2-40B4-BE49-F238E27FC236}">
                <a16:creationId xmlns:a16="http://schemas.microsoft.com/office/drawing/2014/main" id="{0F424F82-770E-4471-B971-A265CC2E04BA}"/>
              </a:ext>
            </a:extLst>
          </p:cNvPr>
          <p:cNvSpPr txBox="1"/>
          <p:nvPr/>
        </p:nvSpPr>
        <p:spPr>
          <a:xfrm>
            <a:off x="529358" y="3171418"/>
            <a:ext cx="1510350" cy="369332"/>
          </a:xfrm>
          <a:prstGeom prst="rect">
            <a:avLst/>
          </a:prstGeom>
          <a:noFill/>
        </p:spPr>
        <p:txBody>
          <a:bodyPr wrap="none" rtlCol="0">
            <a:spAutoFit/>
          </a:bodyPr>
          <a:lstStyle/>
          <a:p>
            <a:r>
              <a:rPr kumimoji="1" lang="ja-JP" altLang="en-US" b="1" dirty="0"/>
              <a:t>判明した課題</a:t>
            </a:r>
          </a:p>
        </p:txBody>
      </p:sp>
      <p:sp>
        <p:nvSpPr>
          <p:cNvPr id="19" name="テキスト ボックス 18">
            <a:extLst>
              <a:ext uri="{FF2B5EF4-FFF2-40B4-BE49-F238E27FC236}">
                <a16:creationId xmlns:a16="http://schemas.microsoft.com/office/drawing/2014/main" id="{72349908-7339-472E-940F-C3515C32CBFF}"/>
              </a:ext>
            </a:extLst>
          </p:cNvPr>
          <p:cNvSpPr txBox="1"/>
          <p:nvPr/>
        </p:nvSpPr>
        <p:spPr>
          <a:xfrm>
            <a:off x="567830" y="2076634"/>
            <a:ext cx="1471878" cy="369332"/>
          </a:xfrm>
          <a:prstGeom prst="rect">
            <a:avLst/>
          </a:prstGeom>
          <a:noFill/>
        </p:spPr>
        <p:txBody>
          <a:bodyPr wrap="none" rtlCol="0">
            <a:spAutoFit/>
          </a:bodyPr>
          <a:lstStyle/>
          <a:p>
            <a:r>
              <a:rPr kumimoji="1" lang="ja-JP" altLang="en-US" b="1" dirty="0"/>
              <a:t>判明した結果</a:t>
            </a:r>
          </a:p>
        </p:txBody>
      </p:sp>
      <p:sp>
        <p:nvSpPr>
          <p:cNvPr id="20" name="テキスト ボックス 19">
            <a:extLst>
              <a:ext uri="{FF2B5EF4-FFF2-40B4-BE49-F238E27FC236}">
                <a16:creationId xmlns:a16="http://schemas.microsoft.com/office/drawing/2014/main" id="{BA09014A-D871-439D-97D2-4D8A6504DC7B}"/>
              </a:ext>
            </a:extLst>
          </p:cNvPr>
          <p:cNvSpPr txBox="1"/>
          <p:nvPr/>
        </p:nvSpPr>
        <p:spPr>
          <a:xfrm>
            <a:off x="3163620" y="2076634"/>
            <a:ext cx="8449749" cy="369332"/>
          </a:xfrm>
          <a:prstGeom prst="rect">
            <a:avLst/>
          </a:prstGeom>
          <a:noFill/>
        </p:spPr>
        <p:txBody>
          <a:bodyPr wrap="none" rtlCol="0">
            <a:spAutoFit/>
          </a:bodyPr>
          <a:lstStyle/>
          <a:p>
            <a:r>
              <a:rPr kumimoji="1" lang="ja-JP" altLang="en-US" dirty="0"/>
              <a:t>目標よりも少ない問題規模で検証した結果、</a:t>
            </a:r>
            <a:r>
              <a:rPr kumimoji="1" lang="en-US" altLang="ja-JP" dirty="0"/>
              <a:t>15</a:t>
            </a:r>
            <a:r>
              <a:rPr kumimoji="1" lang="ja-JP" altLang="en-US" dirty="0"/>
              <a:t>分以内に実行可能解を獲得できなかった。</a:t>
            </a:r>
          </a:p>
        </p:txBody>
      </p:sp>
      <p:sp>
        <p:nvSpPr>
          <p:cNvPr id="22" name="テキスト ボックス 21">
            <a:extLst>
              <a:ext uri="{FF2B5EF4-FFF2-40B4-BE49-F238E27FC236}">
                <a16:creationId xmlns:a16="http://schemas.microsoft.com/office/drawing/2014/main" id="{24973BBE-D6DE-4496-BFF8-BACAA73C1C09}"/>
              </a:ext>
            </a:extLst>
          </p:cNvPr>
          <p:cNvSpPr txBox="1"/>
          <p:nvPr/>
        </p:nvSpPr>
        <p:spPr>
          <a:xfrm>
            <a:off x="5247134" y="4723445"/>
            <a:ext cx="877163" cy="369332"/>
          </a:xfrm>
          <a:prstGeom prst="rect">
            <a:avLst/>
          </a:prstGeom>
          <a:noFill/>
        </p:spPr>
        <p:txBody>
          <a:bodyPr wrap="none" rtlCol="0">
            <a:spAutoFit/>
          </a:bodyPr>
          <a:lstStyle/>
          <a:p>
            <a:r>
              <a:rPr kumimoji="1" lang="ja-JP" altLang="en-US" b="1" dirty="0"/>
              <a:t>詳細①</a:t>
            </a:r>
          </a:p>
        </p:txBody>
      </p:sp>
      <p:sp>
        <p:nvSpPr>
          <p:cNvPr id="23" name="テキスト ボックス 22">
            <a:extLst>
              <a:ext uri="{FF2B5EF4-FFF2-40B4-BE49-F238E27FC236}">
                <a16:creationId xmlns:a16="http://schemas.microsoft.com/office/drawing/2014/main" id="{E20ECF21-2CA2-4F40-9A9C-E9537133FD74}"/>
              </a:ext>
            </a:extLst>
          </p:cNvPr>
          <p:cNvSpPr txBox="1"/>
          <p:nvPr/>
        </p:nvSpPr>
        <p:spPr>
          <a:xfrm>
            <a:off x="3104179" y="5598746"/>
            <a:ext cx="1989647" cy="369332"/>
          </a:xfrm>
          <a:prstGeom prst="rect">
            <a:avLst/>
          </a:prstGeom>
          <a:noFill/>
        </p:spPr>
        <p:txBody>
          <a:bodyPr wrap="none" rtlCol="0">
            <a:spAutoFit/>
          </a:bodyPr>
          <a:lstStyle/>
          <a:p>
            <a:pPr algn="ctr"/>
            <a:r>
              <a:rPr kumimoji="1" lang="ja-JP" altLang="en-US" i="1" dirty="0"/>
              <a:t>開発目標の精緻化</a:t>
            </a:r>
          </a:p>
        </p:txBody>
      </p:sp>
      <p:sp>
        <p:nvSpPr>
          <p:cNvPr id="26" name="テキスト ボックス 25">
            <a:extLst>
              <a:ext uri="{FF2B5EF4-FFF2-40B4-BE49-F238E27FC236}">
                <a16:creationId xmlns:a16="http://schemas.microsoft.com/office/drawing/2014/main" id="{38AD24AB-C89A-49B5-B2D3-5915A4D344A5}"/>
              </a:ext>
            </a:extLst>
          </p:cNvPr>
          <p:cNvSpPr txBox="1"/>
          <p:nvPr/>
        </p:nvSpPr>
        <p:spPr>
          <a:xfrm>
            <a:off x="10854610" y="4261081"/>
            <a:ext cx="1107996" cy="369332"/>
          </a:xfrm>
          <a:prstGeom prst="rect">
            <a:avLst/>
          </a:prstGeom>
          <a:noFill/>
        </p:spPr>
        <p:txBody>
          <a:bodyPr wrap="none" rtlCol="0">
            <a:spAutoFit/>
          </a:bodyPr>
          <a:lstStyle/>
          <a:p>
            <a:r>
              <a:rPr kumimoji="1" lang="ja-JP" altLang="en-US" b="1" dirty="0">
                <a:solidFill>
                  <a:schemeClr val="accent4"/>
                </a:solidFill>
              </a:rPr>
              <a:t>着手予定</a:t>
            </a:r>
          </a:p>
        </p:txBody>
      </p:sp>
      <p:cxnSp>
        <p:nvCxnSpPr>
          <p:cNvPr id="28" name="直線コネクタ 27">
            <a:extLst>
              <a:ext uri="{FF2B5EF4-FFF2-40B4-BE49-F238E27FC236}">
                <a16:creationId xmlns:a16="http://schemas.microsoft.com/office/drawing/2014/main" id="{813607FA-77D7-4296-8FBF-F83E19671F67}"/>
              </a:ext>
            </a:extLst>
          </p:cNvPr>
          <p:cNvCxnSpPr/>
          <p:nvPr/>
        </p:nvCxnSpPr>
        <p:spPr>
          <a:xfrm>
            <a:off x="2218944" y="1809276"/>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F56BCBE-3080-4FA2-8930-057821E72E87}"/>
              </a:ext>
            </a:extLst>
          </p:cNvPr>
          <p:cNvSpPr txBox="1"/>
          <p:nvPr/>
        </p:nvSpPr>
        <p:spPr>
          <a:xfrm>
            <a:off x="2457045" y="4261081"/>
            <a:ext cx="877163" cy="369332"/>
          </a:xfrm>
          <a:prstGeom prst="rect">
            <a:avLst/>
          </a:prstGeom>
          <a:noFill/>
        </p:spPr>
        <p:txBody>
          <a:bodyPr wrap="none" rtlCol="0">
            <a:spAutoFit/>
          </a:bodyPr>
          <a:lstStyle/>
          <a:p>
            <a:r>
              <a:rPr kumimoji="1" lang="ja-JP" altLang="en-US" b="1" dirty="0">
                <a:solidFill>
                  <a:schemeClr val="accent1"/>
                </a:solidFill>
              </a:rPr>
              <a:t>着手済</a:t>
            </a:r>
          </a:p>
        </p:txBody>
      </p:sp>
      <p:sp>
        <p:nvSpPr>
          <p:cNvPr id="30" name="正方形/長方形 29">
            <a:extLst>
              <a:ext uri="{FF2B5EF4-FFF2-40B4-BE49-F238E27FC236}">
                <a16:creationId xmlns:a16="http://schemas.microsoft.com/office/drawing/2014/main" id="{141FAB95-BEAE-4786-8F33-7E3EF2336ED4}"/>
              </a:ext>
            </a:extLst>
          </p:cNvPr>
          <p:cNvSpPr/>
          <p:nvPr/>
        </p:nvSpPr>
        <p:spPr>
          <a:xfrm>
            <a:off x="6187997" y="2731496"/>
            <a:ext cx="2442674" cy="439922"/>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多数かつ複雑な制約</a:t>
            </a:r>
          </a:p>
        </p:txBody>
      </p:sp>
      <p:cxnSp>
        <p:nvCxnSpPr>
          <p:cNvPr id="31" name="直線コネクタ 30">
            <a:extLst>
              <a:ext uri="{FF2B5EF4-FFF2-40B4-BE49-F238E27FC236}">
                <a16:creationId xmlns:a16="http://schemas.microsoft.com/office/drawing/2014/main" id="{CD572DE9-A781-4CD3-AC82-A1D9A91A148B}"/>
              </a:ext>
            </a:extLst>
          </p:cNvPr>
          <p:cNvCxnSpPr>
            <a:stCxn id="16" idx="2"/>
            <a:endCxn id="8" idx="0"/>
          </p:cNvCxnSpPr>
          <p:nvPr/>
        </p:nvCxnSpPr>
        <p:spPr>
          <a:xfrm>
            <a:off x="5240735" y="3903968"/>
            <a:ext cx="1878230"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06247AB-941F-4EDC-B3A8-34DB29F7A770}"/>
              </a:ext>
            </a:extLst>
          </p:cNvPr>
          <p:cNvCxnSpPr>
            <a:cxnSpLocks/>
            <a:stCxn id="17" idx="2"/>
            <a:endCxn id="9" idx="0"/>
          </p:cNvCxnSpPr>
          <p:nvPr/>
        </p:nvCxnSpPr>
        <p:spPr>
          <a:xfrm>
            <a:off x="9591283" y="3903968"/>
            <a:ext cx="779963" cy="7788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F1FA10C-A008-4A34-B326-8F07F0EC9BC1}"/>
              </a:ext>
            </a:extLst>
          </p:cNvPr>
          <p:cNvCxnSpPr>
            <a:cxnSpLocks/>
            <a:stCxn id="17" idx="2"/>
            <a:endCxn id="7" idx="0"/>
          </p:cNvCxnSpPr>
          <p:nvPr/>
        </p:nvCxnSpPr>
        <p:spPr>
          <a:xfrm flipH="1">
            <a:off x="4131518" y="3903968"/>
            <a:ext cx="5459765"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C28B579-D6B1-4E7C-8740-A2CE4696A509}"/>
              </a:ext>
            </a:extLst>
          </p:cNvPr>
          <p:cNvCxnSpPr>
            <a:cxnSpLocks/>
            <a:stCxn id="30" idx="2"/>
            <a:endCxn id="16" idx="0"/>
          </p:cNvCxnSpPr>
          <p:nvPr/>
        </p:nvCxnSpPr>
        <p:spPr>
          <a:xfrm flipH="1">
            <a:off x="5240735" y="3171418"/>
            <a:ext cx="216859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0F2CB21-5AAD-4274-99D0-168E922E057C}"/>
              </a:ext>
            </a:extLst>
          </p:cNvPr>
          <p:cNvCxnSpPr>
            <a:cxnSpLocks/>
            <a:stCxn id="30" idx="2"/>
            <a:endCxn id="17" idx="0"/>
          </p:cNvCxnSpPr>
          <p:nvPr/>
        </p:nvCxnSpPr>
        <p:spPr>
          <a:xfrm>
            <a:off x="7409334" y="3171418"/>
            <a:ext cx="218194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2BB3412-0D1A-4822-BEFA-88B0897DD316}"/>
              </a:ext>
            </a:extLst>
          </p:cNvPr>
          <p:cNvSpPr txBox="1"/>
          <p:nvPr/>
        </p:nvSpPr>
        <p:spPr>
          <a:xfrm>
            <a:off x="6047495" y="1336151"/>
            <a:ext cx="5966698" cy="615553"/>
          </a:xfrm>
          <a:prstGeom prst="rect">
            <a:avLst/>
          </a:prstGeom>
          <a:noFill/>
        </p:spPr>
        <p:txBody>
          <a:bodyPr wrap="none" rtlCol="0">
            <a:spAutoFit/>
          </a:bodyPr>
          <a:lstStyle/>
          <a:p>
            <a:r>
              <a:rPr kumimoji="1" lang="en-US" altLang="ja-JP" dirty="0"/>
              <a:t>※2020</a:t>
            </a:r>
            <a:r>
              <a:rPr kumimoji="1" lang="ja-JP" altLang="en-US" dirty="0"/>
              <a:t>年度共同研究を通じて、安田君が開発したアルゴリズム</a:t>
            </a:r>
            <a:endParaRPr kumimoji="1" lang="en-US" altLang="ja-JP" dirty="0"/>
          </a:p>
          <a:p>
            <a:pPr algn="ctr"/>
            <a:r>
              <a:rPr kumimoji="1" lang="ja-JP" altLang="en-US" sz="1600" dirty="0"/>
              <a:t>（</a:t>
            </a:r>
            <a:r>
              <a:rPr kumimoji="1" lang="en-US" altLang="ja-JP" sz="1600" dirty="0"/>
              <a:t>2022</a:t>
            </a:r>
            <a:r>
              <a:rPr kumimoji="1" lang="ja-JP" altLang="en-US" sz="1600" dirty="0"/>
              <a:t>年</a:t>
            </a:r>
            <a:r>
              <a:rPr kumimoji="1" lang="en-US" altLang="ja-JP" sz="1600" dirty="0"/>
              <a:t>1</a:t>
            </a:r>
            <a:r>
              <a:rPr kumimoji="1" lang="ja-JP" altLang="en-US" sz="1600" dirty="0"/>
              <a:t>月掲載レター版は未検証）</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課題と検討項目</a:t>
            </a:r>
            <a:endParaRPr lang="en-US" dirty="0"/>
          </a:p>
        </p:txBody>
      </p:sp>
      <p:sp>
        <p:nvSpPr>
          <p:cNvPr id="39" name="テキスト ボックス 38">
            <a:extLst>
              <a:ext uri="{FF2B5EF4-FFF2-40B4-BE49-F238E27FC236}">
                <a16:creationId xmlns:a16="http://schemas.microsoft.com/office/drawing/2014/main" id="{1CC4BE41-073E-4BB8-96F9-3968EE8A558A}"/>
              </a:ext>
            </a:extLst>
          </p:cNvPr>
          <p:cNvSpPr txBox="1"/>
          <p:nvPr/>
        </p:nvSpPr>
        <p:spPr>
          <a:xfrm>
            <a:off x="7428479" y="4257037"/>
            <a:ext cx="877163" cy="369332"/>
          </a:xfrm>
          <a:prstGeom prst="rect">
            <a:avLst/>
          </a:prstGeom>
          <a:noFill/>
        </p:spPr>
        <p:txBody>
          <a:bodyPr wrap="none" rtlCol="0">
            <a:spAutoFit/>
          </a:bodyPr>
          <a:lstStyle/>
          <a:p>
            <a:r>
              <a:rPr kumimoji="1" lang="ja-JP" altLang="en-US" b="1" dirty="0">
                <a:solidFill>
                  <a:schemeClr val="accent2"/>
                </a:solidFill>
              </a:rPr>
              <a:t>着手中</a:t>
            </a:r>
          </a:p>
        </p:txBody>
      </p:sp>
      <p:sp>
        <p:nvSpPr>
          <p:cNvPr id="40" name="テキスト ボックス 39">
            <a:extLst>
              <a:ext uri="{FF2B5EF4-FFF2-40B4-BE49-F238E27FC236}">
                <a16:creationId xmlns:a16="http://schemas.microsoft.com/office/drawing/2014/main" id="{43697F8F-D23C-4816-B7B3-D361DBF06BA0}"/>
              </a:ext>
            </a:extLst>
          </p:cNvPr>
          <p:cNvSpPr txBox="1"/>
          <p:nvPr/>
        </p:nvSpPr>
        <p:spPr>
          <a:xfrm>
            <a:off x="7973119" y="4723445"/>
            <a:ext cx="877163" cy="369332"/>
          </a:xfrm>
          <a:prstGeom prst="rect">
            <a:avLst/>
          </a:prstGeom>
          <a:noFill/>
        </p:spPr>
        <p:txBody>
          <a:bodyPr wrap="none" rtlCol="0">
            <a:spAutoFit/>
          </a:bodyPr>
          <a:lstStyle/>
          <a:p>
            <a:r>
              <a:rPr kumimoji="1" lang="ja-JP" altLang="en-US" b="1" dirty="0"/>
              <a:t>詳細②</a:t>
            </a:r>
          </a:p>
        </p:txBody>
      </p:sp>
      <p:sp>
        <p:nvSpPr>
          <p:cNvPr id="42" name="テキスト ボックス 41">
            <a:extLst>
              <a:ext uri="{FF2B5EF4-FFF2-40B4-BE49-F238E27FC236}">
                <a16:creationId xmlns:a16="http://schemas.microsoft.com/office/drawing/2014/main" id="{9E5D4185-4AEF-4561-A5D8-8EE8CC216EE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20686751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3332</TotalTime>
  <Words>3596</Words>
  <Application>Microsoft Office PowerPoint</Application>
  <PresentationFormat>ワイド画面</PresentationFormat>
  <Paragraphs>714</Paragraphs>
  <Slides>28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Meiryo UI</vt:lpstr>
      <vt:lpstr>游ゴシック</vt:lpstr>
      <vt:lpstr>Arial</vt:lpstr>
      <vt:lpstr>Cambria Math</vt:lpstr>
      <vt:lpstr>Wingdings</vt:lpstr>
      <vt:lpstr>Yokogawa_Template_Standard</vt:lpstr>
      <vt:lpstr>共同研究の2021年度成果報告と 来年度のご相談について</vt:lpstr>
      <vt:lpstr>今回のお打合せの目的と概要</vt:lpstr>
      <vt:lpstr>研究目的・内容</vt:lpstr>
      <vt:lpstr>成果概要</vt:lpstr>
      <vt:lpstr>2021年度 共同研究実績</vt:lpstr>
      <vt:lpstr>アプローチ</vt:lpstr>
      <vt:lpstr>PowerPoint プレゼンテーション</vt:lpstr>
      <vt:lpstr>PowerPoint プレゼンテーション</vt:lpstr>
      <vt:lpstr>課題と検討項目</vt:lpstr>
      <vt:lpstr>PowerPoint プレゼンテーション</vt:lpstr>
      <vt:lpstr>PowerPoint プレゼンテーション</vt:lpstr>
      <vt:lpstr>アルゴリズム開発・検証の進捗</vt:lpstr>
      <vt:lpstr>制約対処法の進捗：新たな重み調整則</vt:lpstr>
      <vt:lpstr>制約対処法の進捗：性能検証</vt:lpstr>
      <vt:lpstr>近傍生成法の進捗：DEの検証</vt:lpstr>
      <vt:lpstr>近傍生成法の進捗：DEの改良</vt:lpstr>
      <vt:lpstr>外部発表</vt:lpstr>
      <vt:lpstr>まとめと課題</vt:lpstr>
      <vt:lpstr>制約対処法の課題</vt:lpstr>
      <vt:lpstr>近傍生成法の課題</vt:lpstr>
      <vt:lpstr>並列化の工夫</vt:lpstr>
      <vt:lpstr>合体アルゴリズムの性能評価</vt:lpstr>
      <vt:lpstr>合体アルゴリズムのスケジューリング問題への適用</vt:lpstr>
      <vt:lpstr>合体アルゴリズムの位置づけ</vt:lpstr>
      <vt:lpstr>2022年度 学生の研究体制</vt:lpstr>
      <vt:lpstr>2022年度 共同研究計画案</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(Wataru.Kumagai@jp.yokogawa.com)</cp:lastModifiedBy>
  <cp:revision>571</cp:revision>
  <dcterms:created xsi:type="dcterms:W3CDTF">2022-01-26T00:23:42Z</dcterms:created>
  <dcterms:modified xsi:type="dcterms:W3CDTF">2022-03-24T03:08:13Z</dcterms:modified>
</cp:coreProperties>
</file>