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69" r:id="rId2"/>
    <p:sldId id="292" r:id="rId3"/>
    <p:sldId id="320" r:id="rId4"/>
    <p:sldId id="321" r:id="rId5"/>
    <p:sldId id="316" r:id="rId6"/>
    <p:sldId id="318" r:id="rId7"/>
    <p:sldId id="319" r:id="rId8"/>
    <p:sldId id="317" r:id="rId9"/>
    <p:sldId id="334" r:id="rId10"/>
    <p:sldId id="322" r:id="rId11"/>
    <p:sldId id="323" r:id="rId12"/>
    <p:sldId id="332" r:id="rId13"/>
    <p:sldId id="324" r:id="rId14"/>
    <p:sldId id="325" r:id="rId15"/>
    <p:sldId id="294" r:id="rId16"/>
    <p:sldId id="326" r:id="rId17"/>
    <p:sldId id="327" r:id="rId18"/>
    <p:sldId id="339" r:id="rId19"/>
    <p:sldId id="328" r:id="rId20"/>
    <p:sldId id="329" r:id="rId21"/>
    <p:sldId id="338" r:id="rId22"/>
    <p:sldId id="335" r:id="rId23"/>
    <p:sldId id="330" r:id="rId24"/>
    <p:sldId id="331" r:id="rId25"/>
    <p:sldId id="296" r:id="rId26"/>
    <p:sldId id="313" r:id="rId27"/>
    <p:sldId id="286" r:id="rId28"/>
    <p:sldId id="305" r:id="rId29"/>
    <p:sldId id="333" r:id="rId30"/>
    <p:sldId id="311" r:id="rId31"/>
    <p:sldId id="312" r:id="rId32"/>
    <p:sldId id="302" r:id="rId33"/>
    <p:sldId id="336" r:id="rId34"/>
    <p:sldId id="33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104" d="100"/>
          <a:sy n="104" d="100"/>
        </p:scale>
        <p:origin x="120" y="45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svg"/><Relationship Id="rId7"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21" Type="http://schemas.openxmlformats.org/officeDocument/2006/relationships/image" Target="../media/image65.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5.xml"/><Relationship Id="rId6" Type="http://schemas.openxmlformats.org/officeDocument/2006/relationships/image" Target="../media/image50.png"/><Relationship Id="rId11" Type="http://schemas.openxmlformats.org/officeDocument/2006/relationships/image" Target="../media/image55.png"/><Relationship Id="rId24" Type="http://schemas.openxmlformats.org/officeDocument/2006/relationships/image" Target="../media/image68.png"/><Relationship Id="rId5" Type="http://schemas.openxmlformats.org/officeDocument/2006/relationships/image" Target="../media/image49.png"/><Relationship Id="rId15" Type="http://schemas.openxmlformats.org/officeDocument/2006/relationships/image" Target="../media/image59.png"/><Relationship Id="rId23" Type="http://schemas.openxmlformats.org/officeDocument/2006/relationships/image" Target="../media/image67.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37.emf"/><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来年度の共同研究について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717791" y="1832254"/>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4" name="矢印: 下 23">
            <a:extLst>
              <a:ext uri="{FF2B5EF4-FFF2-40B4-BE49-F238E27FC236}">
                <a16:creationId xmlns:a16="http://schemas.microsoft.com/office/drawing/2014/main" id="{F9E2D5EF-D794-4A6B-A495-8E29CEE9FC65}"/>
              </a:ext>
            </a:extLst>
          </p:cNvPr>
          <p:cNvSpPr/>
          <p:nvPr/>
        </p:nvSpPr>
        <p:spPr>
          <a:xfrm>
            <a:off x="9067053" y="3653933"/>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 24">
            <a:extLst>
              <a:ext uri="{FF2B5EF4-FFF2-40B4-BE49-F238E27FC236}">
                <a16:creationId xmlns:a16="http://schemas.microsoft.com/office/drawing/2014/main" id="{445BD3C4-7FFF-410C-ABB8-8D8AFD314BFF}"/>
              </a:ext>
            </a:extLst>
          </p:cNvPr>
          <p:cNvSpPr/>
          <p:nvPr/>
        </p:nvSpPr>
        <p:spPr>
          <a:xfrm>
            <a:off x="4339625" y="3657210"/>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738527" y="5184377"/>
            <a:ext cx="317039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Tree>
    <p:extLst>
      <p:ext uri="{BB962C8B-B14F-4D97-AF65-F5344CB8AC3E}">
        <p14:creationId xmlns:p14="http://schemas.microsoft.com/office/powerpoint/2010/main" val="5490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有制約における探索戦略に基づき、重みの調整則を考案。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862" y="2776120"/>
            <a:ext cx="942887" cy="307777"/>
          </a:xfrm>
          <a:prstGeom prst="rect">
            <a:avLst/>
          </a:prstGeom>
          <a:noFill/>
        </p:spPr>
        <p:txBody>
          <a:bodyPr wrap="none" rtlCol="0">
            <a:spAutoFit/>
          </a:bodyPr>
          <a:lstStyle/>
          <a:p>
            <a:r>
              <a:rPr kumimoji="1" lang="en-US" altLang="ja-JP" sz="1400" b="1" dirty="0"/>
              <a:t>GA(SBX)</a:t>
            </a:r>
            <a:endParaRPr kumimoji="1" lang="ja-JP" altLang="en-US" sz="14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238551" y="2634847"/>
            <a:ext cx="453970" cy="307777"/>
          </a:xfrm>
          <a:prstGeom prst="rect">
            <a:avLst/>
          </a:prstGeom>
          <a:noFill/>
        </p:spPr>
        <p:txBody>
          <a:bodyPr wrap="none" rtlCol="0">
            <a:spAutoFit/>
          </a:bodyPr>
          <a:lstStyle/>
          <a:p>
            <a:r>
              <a:rPr kumimoji="1" lang="en-US" altLang="ja-JP" sz="1400" b="1" dirty="0"/>
              <a:t>GA</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565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制約対処法（安田君と要相談、他に考えている課題があるかも）</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lvl="2">
              <a:spcBef>
                <a:spcPts val="1200"/>
              </a:spcBef>
              <a:buFont typeface="Wingdings" panose="05000000000000000000" pitchFamily="2" charset="2"/>
              <a:buChar char="Ø"/>
              <a:defRPr/>
            </a:pPr>
            <a:r>
              <a:rPr lang="ja-JP" altLang="en-US" sz="2000" dirty="0"/>
              <a:t>大域的探索性能を独立に評価できない？あるいは制約対処単体では効果が少ない？</a:t>
            </a:r>
            <a:endParaRPr lang="en-US" altLang="ja-JP" sz="20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近傍と制約の関係性の詳細調査</a:t>
            </a:r>
            <a:endParaRPr lang="en-US" altLang="ja-JP" sz="24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2069242" y="3008683"/>
            <a:ext cx="1808508" cy="338554"/>
          </a:xfrm>
          <a:prstGeom prst="rect">
            <a:avLst/>
          </a:prstGeom>
          <a:noFill/>
        </p:spPr>
        <p:txBody>
          <a:bodyPr wrap="none" rtlCol="0">
            <a:spAutoFit/>
          </a:bodyPr>
          <a:lstStyle/>
          <a:p>
            <a:r>
              <a:rPr kumimoji="1" lang="ja-JP" altLang="en-US" sz="1600" b="1" dirty="0"/>
              <a:t>制約対処法の課題</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7D64361-C9C2-4AE5-82B1-CB7EECC738CB}"/>
              </a:ext>
            </a:extLst>
          </p:cNvPr>
          <p:cNvSpPr txBox="1"/>
          <p:nvPr/>
        </p:nvSpPr>
        <p:spPr>
          <a:xfrm>
            <a:off x="8312726" y="3008683"/>
            <a:ext cx="1603324" cy="338554"/>
          </a:xfrm>
          <a:prstGeom prst="rect">
            <a:avLst/>
          </a:prstGeom>
          <a:noFill/>
        </p:spPr>
        <p:txBody>
          <a:bodyPr wrap="none" rtlCol="0">
            <a:spAutoFit/>
          </a:bodyPr>
          <a:lstStyle/>
          <a:p>
            <a:r>
              <a:rPr kumimoji="1" lang="ja-JP" altLang="en-US" sz="1600" b="1" dirty="0"/>
              <a:t>近傍生成の課題</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164964"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60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アルゴリズムでは、下記の課題が挙げられる。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2027510" y="1860340"/>
            <a:ext cx="2215671" cy="400110"/>
          </a:xfrm>
          <a:prstGeom prst="rect">
            <a:avLst/>
          </a:prstGeom>
          <a:noFill/>
        </p:spPr>
        <p:txBody>
          <a:bodyPr wrap="none" rtlCol="0">
            <a:spAutoFit/>
          </a:bodyPr>
          <a:lstStyle/>
          <a:p>
            <a:r>
              <a:rPr kumimoji="1" lang="ja-JP" altLang="en-US" sz="2000" b="1" dirty="0"/>
              <a:t>制約対処法の課題</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311328"/>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7D64361-C9C2-4AE5-82B1-CB7EECC738CB}"/>
              </a:ext>
            </a:extLst>
          </p:cNvPr>
          <p:cNvSpPr txBox="1"/>
          <p:nvPr/>
        </p:nvSpPr>
        <p:spPr>
          <a:xfrm>
            <a:off x="8248282" y="1860340"/>
            <a:ext cx="1959191" cy="400110"/>
          </a:xfrm>
          <a:prstGeom prst="rect">
            <a:avLst/>
          </a:prstGeom>
          <a:noFill/>
        </p:spPr>
        <p:txBody>
          <a:bodyPr wrap="none" rtlCol="0">
            <a:spAutoFit/>
          </a:bodyPr>
          <a:lstStyle/>
          <a:p>
            <a:r>
              <a:rPr kumimoji="1" lang="ja-JP" altLang="en-US" sz="2000" b="1" dirty="0"/>
              <a:t>近傍生成の課題</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311328"/>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A901D32-4BFA-4844-9E80-77224EBA5670}"/>
              </a:ext>
            </a:extLst>
          </p:cNvPr>
          <p:cNvSpPr txBox="1"/>
          <p:nvPr/>
        </p:nvSpPr>
        <p:spPr>
          <a:xfrm>
            <a:off x="257903" y="2558457"/>
            <a:ext cx="25314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違反量の正規化方法</a:t>
            </a:r>
          </a:p>
        </p:txBody>
      </p:sp>
      <p:sp>
        <p:nvSpPr>
          <p:cNvPr id="13" name="テキスト ボックス 12">
            <a:extLst>
              <a:ext uri="{FF2B5EF4-FFF2-40B4-BE49-F238E27FC236}">
                <a16:creationId xmlns:a16="http://schemas.microsoft.com/office/drawing/2014/main" id="{B6A7EE5E-078B-41FB-9173-F8DA296B8AFC}"/>
              </a:ext>
            </a:extLst>
          </p:cNvPr>
          <p:cNvSpPr txBox="1"/>
          <p:nvPr/>
        </p:nvSpPr>
        <p:spPr>
          <a:xfrm>
            <a:off x="257903" y="5030819"/>
            <a:ext cx="3038011"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探索戦略のブラッシュアップ</a:t>
            </a:r>
          </a:p>
        </p:txBody>
      </p:sp>
      <p:sp>
        <p:nvSpPr>
          <p:cNvPr id="14" name="テキスト ボックス 13">
            <a:extLst>
              <a:ext uri="{FF2B5EF4-FFF2-40B4-BE49-F238E27FC236}">
                <a16:creationId xmlns:a16="http://schemas.microsoft.com/office/drawing/2014/main" id="{3A0464A8-D449-44BC-B95B-1F9B391F626B}"/>
              </a:ext>
            </a:extLst>
          </p:cNvPr>
          <p:cNvSpPr txBox="1"/>
          <p:nvPr/>
        </p:nvSpPr>
        <p:spPr>
          <a:xfrm>
            <a:off x="571984" y="3967662"/>
            <a:ext cx="3440365" cy="369332"/>
          </a:xfrm>
          <a:prstGeom prst="rect">
            <a:avLst/>
          </a:prstGeom>
          <a:noFill/>
        </p:spPr>
        <p:txBody>
          <a:bodyPr wrap="none" rtlCol="0">
            <a:spAutoFit/>
          </a:bodyPr>
          <a:lstStyle/>
          <a:p>
            <a:r>
              <a:rPr kumimoji="1" lang="en-US" altLang="ja-JP" dirty="0"/>
              <a:t>global</a:t>
            </a:r>
            <a:r>
              <a:rPr kumimoji="1" lang="ja-JP" altLang="en-US" dirty="0"/>
              <a:t>性能単体の評価は難しい？</a:t>
            </a:r>
          </a:p>
        </p:txBody>
      </p:sp>
      <p:sp>
        <p:nvSpPr>
          <p:cNvPr id="15" name="テキスト ボックス 14">
            <a:extLst>
              <a:ext uri="{FF2B5EF4-FFF2-40B4-BE49-F238E27FC236}">
                <a16:creationId xmlns:a16="http://schemas.microsoft.com/office/drawing/2014/main" id="{76B069ED-8EC6-4FB8-93EC-1A9A4220A63D}"/>
              </a:ext>
            </a:extLst>
          </p:cNvPr>
          <p:cNvSpPr txBox="1"/>
          <p:nvPr/>
        </p:nvSpPr>
        <p:spPr>
          <a:xfrm>
            <a:off x="571984" y="4336994"/>
            <a:ext cx="5575565" cy="369332"/>
          </a:xfrm>
          <a:prstGeom prst="rect">
            <a:avLst/>
          </a:prstGeom>
          <a:noFill/>
        </p:spPr>
        <p:txBody>
          <a:bodyPr wrap="none" rtlCol="0">
            <a:spAutoFit/>
          </a:bodyPr>
          <a:lstStyle/>
          <a:p>
            <a:r>
              <a:rPr kumimoji="1" lang="ja-JP" altLang="en-US" dirty="0"/>
              <a:t>制約対処法単体では、</a:t>
            </a:r>
            <a:r>
              <a:rPr kumimoji="1" lang="en-US" altLang="ja-JP" dirty="0"/>
              <a:t>global</a:t>
            </a:r>
            <a:r>
              <a:rPr kumimoji="1" lang="ja-JP" altLang="en-US" dirty="0"/>
              <a:t>性能の改善効果は少ない？</a:t>
            </a:r>
          </a:p>
        </p:txBody>
      </p:sp>
      <p:sp>
        <p:nvSpPr>
          <p:cNvPr id="16" name="テキスト ボックス 15">
            <a:extLst>
              <a:ext uri="{FF2B5EF4-FFF2-40B4-BE49-F238E27FC236}">
                <a16:creationId xmlns:a16="http://schemas.microsoft.com/office/drawing/2014/main" id="{3C991A13-6D4C-4278-96A5-5989D4B90E4C}"/>
              </a:ext>
            </a:extLst>
          </p:cNvPr>
          <p:cNvSpPr txBox="1"/>
          <p:nvPr/>
        </p:nvSpPr>
        <p:spPr>
          <a:xfrm>
            <a:off x="257903" y="3608995"/>
            <a:ext cx="3706464"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71984" y="2916536"/>
            <a:ext cx="5609228" cy="369332"/>
          </a:xfrm>
          <a:prstGeom prst="rect">
            <a:avLst/>
          </a:prstGeom>
          <a:noFill/>
        </p:spPr>
        <p:txBody>
          <a:bodyPr wrap="none" rtlCol="0">
            <a:spAutoFit/>
          </a:bodyPr>
          <a:lstStyle/>
          <a:p>
            <a:r>
              <a:rPr kumimoji="1" lang="ja-JP" altLang="en-US" dirty="0"/>
              <a:t>複数制約では制約関数間のスケーリングの影響を強く受ける</a:t>
            </a:r>
          </a:p>
        </p:txBody>
      </p:sp>
      <p:sp>
        <p:nvSpPr>
          <p:cNvPr id="18" name="テキスト ボックス 17">
            <a:extLst>
              <a:ext uri="{FF2B5EF4-FFF2-40B4-BE49-F238E27FC236}">
                <a16:creationId xmlns:a16="http://schemas.microsoft.com/office/drawing/2014/main" id="{746AD86D-63BE-4CC2-8DCF-5EDD073B0B2E}"/>
              </a:ext>
            </a:extLst>
          </p:cNvPr>
          <p:cNvSpPr txBox="1"/>
          <p:nvPr/>
        </p:nvSpPr>
        <p:spPr>
          <a:xfrm>
            <a:off x="6287710" y="2562159"/>
            <a:ext cx="35990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近傍と制約の関係性の詳細調査</a:t>
            </a:r>
          </a:p>
        </p:txBody>
      </p:sp>
      <p:sp>
        <p:nvSpPr>
          <p:cNvPr id="19" name="テキスト ボックス 18">
            <a:extLst>
              <a:ext uri="{FF2B5EF4-FFF2-40B4-BE49-F238E27FC236}">
                <a16:creationId xmlns:a16="http://schemas.microsoft.com/office/drawing/2014/main" id="{A51EB0EE-4031-45CB-B151-E15A9DA970AF}"/>
              </a:ext>
            </a:extLst>
          </p:cNvPr>
          <p:cNvSpPr txBox="1"/>
          <p:nvPr/>
        </p:nvSpPr>
        <p:spPr>
          <a:xfrm>
            <a:off x="6697510" y="2916536"/>
            <a:ext cx="3969356" cy="369332"/>
          </a:xfrm>
          <a:prstGeom prst="rect">
            <a:avLst/>
          </a:prstGeom>
          <a:noFill/>
        </p:spPr>
        <p:txBody>
          <a:bodyPr wrap="none" rtlCol="0">
            <a:spAutoFit/>
          </a:bodyPr>
          <a:lstStyle/>
          <a:p>
            <a:r>
              <a:rPr kumimoji="1" lang="ja-JP" altLang="en-US" dirty="0"/>
              <a:t>単体凸制約、</a:t>
            </a:r>
            <a:r>
              <a:rPr kumimoji="1" lang="en-US" altLang="ja-JP" dirty="0"/>
              <a:t>50</a:t>
            </a:r>
            <a:r>
              <a:rPr kumimoji="1" lang="ja-JP" altLang="en-US" dirty="0"/>
              <a:t>次元までに留まっている</a:t>
            </a:r>
          </a:p>
        </p:txBody>
      </p:sp>
      <p:sp>
        <p:nvSpPr>
          <p:cNvPr id="20" name="テキスト ボックス 19">
            <a:extLst>
              <a:ext uri="{FF2B5EF4-FFF2-40B4-BE49-F238E27FC236}">
                <a16:creationId xmlns:a16="http://schemas.microsoft.com/office/drawing/2014/main" id="{39EC7F88-EC66-484F-96BD-BD01CBC0E65E}"/>
              </a:ext>
            </a:extLst>
          </p:cNvPr>
          <p:cNvSpPr txBox="1"/>
          <p:nvPr/>
        </p:nvSpPr>
        <p:spPr>
          <a:xfrm>
            <a:off x="7243200" y="4320900"/>
            <a:ext cx="2765501" cy="369332"/>
          </a:xfrm>
          <a:prstGeom prst="rect">
            <a:avLst/>
          </a:prstGeom>
          <a:noFill/>
        </p:spPr>
        <p:txBody>
          <a:bodyPr wrap="none" rtlCol="0">
            <a:spAutoFit/>
          </a:bodyPr>
          <a:lstStyle/>
          <a:p>
            <a:r>
              <a:rPr kumimoji="1" lang="en-US" altLang="ja-JP" dirty="0"/>
              <a:t>SBX</a:t>
            </a:r>
            <a:r>
              <a:rPr kumimoji="1" lang="ja-JP" altLang="en-US" dirty="0"/>
              <a:t>と</a:t>
            </a:r>
            <a:r>
              <a:rPr kumimoji="1" lang="en-US" altLang="ja-JP" dirty="0"/>
              <a:t>DE</a:t>
            </a:r>
            <a:r>
              <a:rPr kumimoji="1" lang="ja-JP" altLang="en-US" dirty="0"/>
              <a:t>との性能比較のみ</a:t>
            </a:r>
          </a:p>
        </p:txBody>
      </p:sp>
      <p:sp>
        <p:nvSpPr>
          <p:cNvPr id="21" name="テキスト ボックス 20">
            <a:extLst>
              <a:ext uri="{FF2B5EF4-FFF2-40B4-BE49-F238E27FC236}">
                <a16:creationId xmlns:a16="http://schemas.microsoft.com/office/drawing/2014/main" id="{4C264E01-CA75-4528-9549-AC844FB85921}"/>
              </a:ext>
            </a:extLst>
          </p:cNvPr>
          <p:cNvSpPr txBox="1"/>
          <p:nvPr/>
        </p:nvSpPr>
        <p:spPr>
          <a:xfrm>
            <a:off x="6538432" y="4708449"/>
            <a:ext cx="17379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検証を進める</a:t>
            </a:r>
          </a:p>
        </p:txBody>
      </p:sp>
      <p:sp>
        <p:nvSpPr>
          <p:cNvPr id="22" name="テキスト ボックス 21">
            <a:extLst>
              <a:ext uri="{FF2B5EF4-FFF2-40B4-BE49-F238E27FC236}">
                <a16:creationId xmlns:a16="http://schemas.microsoft.com/office/drawing/2014/main" id="{79043DDD-980F-4315-931A-5FEBAAD4BFEE}"/>
              </a:ext>
            </a:extLst>
          </p:cNvPr>
          <p:cNvSpPr txBox="1"/>
          <p:nvPr/>
        </p:nvSpPr>
        <p:spPr>
          <a:xfrm>
            <a:off x="7243200" y="5077902"/>
            <a:ext cx="3969356" cy="369332"/>
          </a:xfrm>
          <a:prstGeom prst="rect">
            <a:avLst/>
          </a:prstGeom>
          <a:noFill/>
        </p:spPr>
        <p:txBody>
          <a:bodyPr wrap="none" rtlCol="0">
            <a:spAutoFit/>
          </a:bodyPr>
          <a:lstStyle/>
          <a:p>
            <a:r>
              <a:rPr kumimoji="1" lang="ja-JP" altLang="en-US" dirty="0"/>
              <a:t>単体凸制約、</a:t>
            </a:r>
            <a:r>
              <a:rPr kumimoji="1" lang="en-US" altLang="ja-JP" dirty="0"/>
              <a:t>50</a:t>
            </a:r>
            <a:r>
              <a:rPr kumimoji="1" lang="ja-JP" altLang="en-US" dirty="0"/>
              <a:t>次元までに留まっている</a:t>
            </a:r>
          </a:p>
        </p:txBody>
      </p:sp>
      <p:sp>
        <p:nvSpPr>
          <p:cNvPr id="23" name="テキスト ボックス 22">
            <a:extLst>
              <a:ext uri="{FF2B5EF4-FFF2-40B4-BE49-F238E27FC236}">
                <a16:creationId xmlns:a16="http://schemas.microsoft.com/office/drawing/2014/main" id="{2FDF8B31-AF1C-481D-A871-30F89F7B44EF}"/>
              </a:ext>
            </a:extLst>
          </p:cNvPr>
          <p:cNvSpPr txBox="1"/>
          <p:nvPr/>
        </p:nvSpPr>
        <p:spPr>
          <a:xfrm>
            <a:off x="7243200" y="5435981"/>
            <a:ext cx="4160113" cy="369332"/>
          </a:xfrm>
          <a:prstGeom prst="rect">
            <a:avLst/>
          </a:prstGeom>
          <a:noFill/>
        </p:spPr>
        <p:txBody>
          <a:bodyPr wrap="none" rtlCol="0">
            <a:spAutoFit/>
          </a:bodyPr>
          <a:lstStyle/>
          <a:p>
            <a:r>
              <a:rPr kumimoji="1" lang="en-US" altLang="ja-JP" dirty="0"/>
              <a:t>SBX</a:t>
            </a:r>
            <a:r>
              <a:rPr kumimoji="1" lang="ja-JP" altLang="en-US" dirty="0"/>
              <a:t>と</a:t>
            </a:r>
            <a:r>
              <a:rPr kumimoji="1" lang="en-US" altLang="ja-JP" dirty="0"/>
              <a:t>DE</a:t>
            </a:r>
            <a:r>
              <a:rPr kumimoji="1" lang="ja-JP" altLang="en-US" dirty="0"/>
              <a:t>との性能比較のみに留まっている</a:t>
            </a:r>
          </a:p>
        </p:txBody>
      </p:sp>
      <p:sp>
        <p:nvSpPr>
          <p:cNvPr id="25" name="テキスト ボックス 24">
            <a:extLst>
              <a:ext uri="{FF2B5EF4-FFF2-40B4-BE49-F238E27FC236}">
                <a16:creationId xmlns:a16="http://schemas.microsoft.com/office/drawing/2014/main" id="{E387C0CE-86BD-43CB-9E00-342775236E4E}"/>
              </a:ext>
            </a:extLst>
          </p:cNvPr>
          <p:cNvSpPr txBox="1"/>
          <p:nvPr/>
        </p:nvSpPr>
        <p:spPr>
          <a:xfrm>
            <a:off x="571984" y="5395305"/>
            <a:ext cx="5028941" cy="369332"/>
          </a:xfrm>
          <a:prstGeom prst="rect">
            <a:avLst/>
          </a:prstGeom>
          <a:noFill/>
        </p:spPr>
        <p:txBody>
          <a:bodyPr wrap="none" rtlCol="0">
            <a:spAutoFit/>
          </a:bodyPr>
          <a:lstStyle/>
          <a:p>
            <a:r>
              <a:rPr kumimoji="1" lang="ja-JP" altLang="en-US" dirty="0"/>
              <a:t>フルペーパーでは探索戦略が本当に実現しているか？</a:t>
            </a:r>
          </a:p>
        </p:txBody>
      </p:sp>
    </p:spTree>
    <p:extLst>
      <p:ext uri="{BB962C8B-B14F-4D97-AF65-F5344CB8AC3E}">
        <p14:creationId xmlns:p14="http://schemas.microsoft.com/office/powerpoint/2010/main" val="284402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232969"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232969"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232969"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7120936"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並列化による解の同時評価を変更することで計算時間の削減を図る。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412414"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219459"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12" name="楕円 11">
            <a:extLst>
              <a:ext uri="{FF2B5EF4-FFF2-40B4-BE49-F238E27FC236}">
                <a16:creationId xmlns:a16="http://schemas.microsoft.com/office/drawing/2014/main" id="{8D1C1DC9-9BE6-4922-9035-A965B57AD779}"/>
              </a:ext>
            </a:extLst>
          </p:cNvPr>
          <p:cNvSpPr/>
          <p:nvPr/>
        </p:nvSpPr>
        <p:spPr>
          <a:xfrm>
            <a:off x="10664630"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2936"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4969"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4969"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4969"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226730"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226730"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752455"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752455"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315225"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315225"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428821"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428821"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428821"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428821"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428821"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428821"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496741"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496741"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604470"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664630"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664630"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507871"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8062121"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605449"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525891"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406251"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432442"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894713012"/>
              </p:ext>
            </p:extLst>
          </p:nvPr>
        </p:nvGraphicFramePr>
        <p:xfrm>
          <a:off x="798293" y="2876869"/>
          <a:ext cx="10619891" cy="21945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1942347">
                  <a:extLst>
                    <a:ext uri="{9D8B030D-6E8A-4147-A177-3AD203B41FA5}">
                      <a16:colId xmlns:a16="http://schemas.microsoft.com/office/drawing/2014/main" val="2059970709"/>
                    </a:ext>
                  </a:extLst>
                </a:gridCol>
                <a:gridCol w="1156144">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en-US" altLang="ja-JP" sz="1800" dirty="0"/>
                        <a:t>2020</a:t>
                      </a:r>
                      <a:r>
                        <a:rPr kumimoji="1" lang="ja-JP" altLang="en-US" sz="1800" dirty="0"/>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en-US" altLang="ja-JP" sz="1800" dirty="0"/>
                        <a:t>2020</a:t>
                      </a:r>
                      <a:r>
                        <a:rPr kumimoji="1" lang="ja-JP" altLang="en-US" sz="1800" dirty="0"/>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en-US" altLang="ja-JP" sz="1800" dirty="0">
                          <a:solidFill>
                            <a:srgbClr val="FF0000"/>
                          </a:solidFill>
                        </a:rPr>
                        <a:t>2021</a:t>
                      </a:r>
                      <a:r>
                        <a:rPr kumimoji="1" lang="ja-JP" altLang="en-US" sz="1800" dirty="0">
                          <a:solidFill>
                            <a:srgbClr val="FF0000"/>
                          </a:solidFill>
                        </a:rPr>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210029">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210029">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en-US" altLang="ja-JP" sz="1800" dirty="0">
                          <a:solidFill>
                            <a:srgbClr val="FF0000"/>
                          </a:solidFill>
                        </a:rPr>
                        <a:t>2021</a:t>
                      </a:r>
                      <a:r>
                        <a:rPr kumimoji="1" lang="ja-JP" altLang="en-US" sz="1800" dirty="0">
                          <a:solidFill>
                            <a:srgbClr val="FF0000"/>
                          </a:solidFill>
                        </a:rPr>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496448"/>
            <a:ext cx="6400800" cy="401934"/>
          </a:xfrm>
          <a:prstGeom prst="wedgeRectCallout">
            <a:avLst>
              <a:gd name="adj1" fmla="val 28758"/>
              <a:gd name="adj2" fmla="val -101472"/>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次元かつ単体の凸制約でしか検証できていない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309416"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564760"/>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82315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74320" y="2761110"/>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80760"/>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5039156"/>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380398"/>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80760"/>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96398"/>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83373"/>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83373"/>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16439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642863"/>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56177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80797"/>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513334" y="2761110"/>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84976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849761"/>
                <a:ext cx="690125"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95774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95774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8859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8859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8696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86963"/>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915673"/>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915673"/>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122157"/>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122157"/>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478478"/>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478478"/>
                <a:ext cx="691022" cy="338554"/>
              </a:xfrm>
              <a:prstGeom prst="rect">
                <a:avLst/>
              </a:prstGeom>
              <a:blipFill>
                <a:blip r:embed="rId9"/>
                <a:stretch>
                  <a:fillRect b="-12727"/>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80798"/>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231990"/>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443027"/>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443027"/>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700383"/>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700383"/>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267511"/>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846465"/>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846465"/>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90238"/>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224983"/>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471520"/>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867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867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35132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867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867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867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4050857"/>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52947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7673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862493"/>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8144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9007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21503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622750"/>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622750"/>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622750"/>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658750"/>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658750"/>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565475"/>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803364"/>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98493"/>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717449"/>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526076"/>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438825" y="2761110"/>
            <a:ext cx="1338828" cy="369332"/>
          </a:xfrm>
          <a:prstGeom prst="rect">
            <a:avLst/>
          </a:prstGeom>
          <a:noFill/>
        </p:spPr>
        <p:txBody>
          <a:bodyPr wrap="none" rtlCol="0">
            <a:spAutoFit/>
          </a:bodyPr>
          <a:lstStyle/>
          <a:p>
            <a:r>
              <a:rPr kumimoji="1" lang="ja-JP" altLang="en-US" b="1" dirty="0">
                <a:solidFill>
                  <a:schemeClr val="accent3"/>
                </a:solidFill>
              </a:rPr>
              <a:t>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703947"/>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616752"/>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88669"/>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572460" y="3246994"/>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572460" y="3246994"/>
                <a:ext cx="715330" cy="307777"/>
              </a:xfrm>
              <a:prstGeom prst="rect">
                <a:avLst/>
              </a:prstGeom>
              <a:blipFill>
                <a:blip r:embed="rId1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650788" y="3247401"/>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650788" y="3247401"/>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02739" y="3246994"/>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596104" y="353792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596104" y="3537920"/>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736414" y="3880657"/>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4925987" y="3885538"/>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4925987" y="3885538"/>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4925986" y="4296079"/>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4925986" y="4296079"/>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646443" y="4296078"/>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752838" y="4697258"/>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752838" y="4697258"/>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768595" y="4686089"/>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646442" y="5373398"/>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334901" y="5079543"/>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334901" y="5079543"/>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384507" y="539686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384507" y="5396860"/>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382926" y="572405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382926" y="5724050"/>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276490"/>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578332" y="3828334"/>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578332" y="3828334"/>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942519"/>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942519"/>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950640"/>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950640"/>
                <a:ext cx="1176091" cy="307777"/>
              </a:xfrm>
              <a:prstGeom prst="rect">
                <a:avLst/>
              </a:prstGeom>
              <a:blipFill>
                <a:blip r:embed="rId24"/>
                <a:stretch>
                  <a:fillRect l="-1554"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798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3227" y="2548799"/>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8" name="テキスト ボックス 17">
            <a:extLst>
              <a:ext uri="{FF2B5EF4-FFF2-40B4-BE49-F238E27FC236}">
                <a16:creationId xmlns:a16="http://schemas.microsoft.com/office/drawing/2014/main" id="{2AB84534-C875-477E-99B4-DFE04A77EDC4}"/>
              </a:ext>
            </a:extLst>
          </p:cNvPr>
          <p:cNvSpPr txBox="1"/>
          <p:nvPr/>
        </p:nvSpPr>
        <p:spPr>
          <a:xfrm>
            <a:off x="3320856" y="2790531"/>
            <a:ext cx="1911349" cy="261610"/>
          </a:xfrm>
          <a:prstGeom prst="rect">
            <a:avLst/>
          </a:prstGeom>
          <a:noFill/>
        </p:spPr>
        <p:txBody>
          <a:bodyPr wrap="square" rtlCol="0">
            <a:spAutoFit/>
          </a:bodyPr>
          <a:lstStyle/>
          <a:p>
            <a:pPr algn="ctr"/>
            <a:r>
              <a:rPr lang="en-US" altLang="ja-JP" sz="1100" dirty="0"/>
              <a:t>(</a:t>
            </a:r>
            <a:r>
              <a:rPr lang="ja-JP" altLang="en-US" sz="1100" dirty="0"/>
              <a:t>安田君の制約対処法</a:t>
            </a:r>
            <a:r>
              <a:rPr lang="en-US" altLang="ja-JP" sz="1100" dirty="0"/>
              <a:t>)</a:t>
            </a:r>
            <a:endParaRPr lang="ja-JP" altLang="en-US" sz="1100" dirty="0"/>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Tree>
    <p:extLst>
      <p:ext uri="{BB962C8B-B14F-4D97-AF65-F5344CB8AC3E}">
        <p14:creationId xmlns:p14="http://schemas.microsoft.com/office/powerpoint/2010/main" val="31641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2"/>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965"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2"/>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3"/>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3043</TotalTime>
  <Words>4598</Words>
  <Application>Microsoft Office PowerPoint</Application>
  <PresentationFormat>ワイド画面</PresentationFormat>
  <Paragraphs>1212</Paragraphs>
  <Slides>34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Meiryo UI</vt:lpstr>
      <vt:lpstr>游ゴシック</vt:lpstr>
      <vt:lpstr>Arial</vt:lpstr>
      <vt:lpstr>Cambria Math</vt:lpstr>
      <vt:lpstr>Wingdings</vt:lpstr>
      <vt:lpstr>Yokogawa_Template_Standard</vt:lpstr>
      <vt:lpstr>来年度の共同研究について</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近傍生成の進捗：DEの検証</vt:lpstr>
      <vt:lpstr>近傍生成の進捗：DEの改良</vt:lpstr>
      <vt:lpstr>外部発表</vt:lpstr>
      <vt:lpstr>まとめと課題</vt:lpstr>
      <vt:lpstr>課題①：アルゴリズムの工夫</vt:lpstr>
      <vt:lpstr>課題①：アルゴリズムの工夫</vt:lpstr>
      <vt:lpstr>課題①：並列化の工夫</vt:lpstr>
      <vt:lpstr>課題②：合体アルゴリズムの性能評価</vt:lpstr>
      <vt:lpstr>課題②：合体アルゴリズムのスケジューリング問題への適用</vt:lpstr>
      <vt:lpstr>課題②：合体アルゴリズムの位置づけ</vt:lpstr>
      <vt:lpstr>学生の研究体制</vt:lpstr>
      <vt:lpstr>FY22上期スケジュール（3月2日時点）</vt:lpstr>
      <vt:lpstr>まとめ</vt:lpstr>
      <vt:lpstr>FY21下期スケジュール（2月9日時点）</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492</cp:revision>
  <dcterms:created xsi:type="dcterms:W3CDTF">2022-01-26T00:23:42Z</dcterms:created>
  <dcterms:modified xsi:type="dcterms:W3CDTF">2022-03-10T09:20:06Z</dcterms:modified>
</cp:coreProperties>
</file>