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1"/>
  </p:notesMasterIdLst>
  <p:sldIdLst>
    <p:sldId id="269" r:id="rId2"/>
    <p:sldId id="310" r:id="rId3"/>
    <p:sldId id="292" r:id="rId4"/>
    <p:sldId id="311" r:id="rId5"/>
    <p:sldId id="313" r:id="rId6"/>
    <p:sldId id="312" r:id="rId7"/>
    <p:sldId id="315" r:id="rId8"/>
    <p:sldId id="314" r:id="rId9"/>
    <p:sldId id="316" r:id="rId10"/>
    <p:sldId id="317" r:id="rId11"/>
    <p:sldId id="307" r:id="rId12"/>
    <p:sldId id="305" r:id="rId13"/>
    <p:sldId id="306" r:id="rId14"/>
    <p:sldId id="308" r:id="rId15"/>
    <p:sldId id="309" r:id="rId16"/>
    <p:sldId id="304" r:id="rId17"/>
    <p:sldId id="286" r:id="rId18"/>
    <p:sldId id="298" r:id="rId19"/>
    <p:sldId id="29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45" autoAdjust="0"/>
    <p:restoredTop sz="82213" autoAdjust="0"/>
  </p:normalViewPr>
  <p:slideViewPr>
    <p:cSldViewPr snapToGrid="0">
      <p:cViewPr varScale="1">
        <p:scale>
          <a:sx n="107" d="100"/>
          <a:sy n="107" d="100"/>
        </p:scale>
        <p:origin x="82" y="379"/>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2022/4/15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17</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04 18 |  </a:t>
            </a:r>
          </a:p>
          <a:p>
            <a:pPr algn="r"/>
            <a:r>
              <a:rPr lang="en-US" altLang="ja-JP" sz="800" dirty="0">
                <a:solidFill>
                  <a:schemeClr val="bg1">
                    <a:lumMod val="75000"/>
                  </a:schemeClr>
                </a:solidFill>
              </a:rPr>
              <a:t>© Yokogawa Electric Corporation</a:t>
            </a:r>
          </a:p>
        </p:txBody>
      </p:sp>
      <p:sp>
        <p:nvSpPr>
          <p:cNvPr id="4" name="MSIPCMContentMarking" descr="{&quot;HashCode&quot;:1001629120,&quot;Placement&quot;:&quot;Footer&quot;,&quot;Top&quot;:519.343,&quot;Left&quot;:425.416931,&quot;SlideWidth&quot;:960,&quot;SlideHeight&quot;:540}">
            <a:extLst>
              <a:ext uri="{FF2B5EF4-FFF2-40B4-BE49-F238E27FC236}">
                <a16:creationId xmlns:a16="http://schemas.microsoft.com/office/drawing/2014/main" id="{D31F4C49-B4B0-4E99-BE4A-E8F4E7596CD1}"/>
              </a:ext>
            </a:extLst>
          </p:cNvPr>
          <p:cNvSpPr txBox="1"/>
          <p:nvPr userDrawn="1"/>
        </p:nvSpPr>
        <p:spPr>
          <a:xfrm>
            <a:off x="5402795" y="6595656"/>
            <a:ext cx="1386410" cy="262344"/>
          </a:xfrm>
          <a:prstGeom prst="rect">
            <a:avLst/>
          </a:prstGeom>
          <a:noFill/>
        </p:spPr>
        <p:txBody>
          <a:bodyPr vert="horz" wrap="square" lIns="0" tIns="0" rIns="0" bIns="0" rtlCol="0" anchor="ctr" anchorCtr="1">
            <a:spAutoFit/>
          </a:bodyPr>
          <a:lstStyle/>
          <a:p>
            <a:pPr algn="ctr">
              <a:spcBef>
                <a:spcPts val="0"/>
              </a:spcBef>
              <a:spcAft>
                <a:spcPts val="0"/>
              </a:spcAft>
            </a:pPr>
            <a:r>
              <a:rPr kumimoji="1" lang="en-US" altLang="ja-JP" sz="1000">
                <a:solidFill>
                  <a:srgbClr val="000000"/>
                </a:solidFill>
                <a:latin typeface="Calibri" panose="020F0502020204030204" pitchFamily="34" charset="0"/>
              </a:rPr>
              <a:t>For Internal Use Only</a:t>
            </a:r>
            <a:endParaRPr kumimoji="1" lang="ja-JP" altLang="en-US" sz="1000">
              <a:solidFill>
                <a:srgbClr val="000000"/>
              </a:solidFill>
              <a:latin typeface="Calibri" panose="020F0502020204030204" pitchFamily="34" charset="0"/>
            </a:endParaRP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FY22</a:t>
            </a:r>
            <a:r>
              <a:rPr lang="ja-JP" altLang="en-US" dirty="0"/>
              <a:t>の熊谷の活動内容</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4</a:t>
            </a:r>
            <a:r>
              <a:rPr lang="ja-JP" altLang="en-US" dirty="0"/>
              <a:t>月</a:t>
            </a:r>
            <a:r>
              <a:rPr lang="en-US" altLang="ja-JP" dirty="0"/>
              <a:t>18</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人工酵素設計</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各要素技術の成果：特徴抽出</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振り返り</a:t>
            </a:r>
            <a:endParaRPr kumimoji="1" lang="ja-JP" altLang="en-US" sz="1600" b="1" dirty="0">
              <a:solidFill>
                <a:schemeClr val="bg1"/>
              </a:solidFill>
            </a:endParaRP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961730"/>
            <a:ext cx="11563219" cy="20672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①変異体生成：一定の改変率内で、評価値が最大となる候補を探索</a:t>
            </a:r>
            <a:endParaRPr lang="en-US" altLang="ja-JP" sz="2800" dirty="0"/>
          </a:p>
          <a:p>
            <a:pPr>
              <a:defRPr/>
            </a:pPr>
            <a:r>
              <a:rPr lang="ja-JP" altLang="en-US" sz="2800" dirty="0"/>
              <a:t>②机上評価：</a:t>
            </a:r>
            <a:endParaRPr lang="en-US" altLang="ja-JP" sz="2800" dirty="0"/>
          </a:p>
          <a:p>
            <a:pPr>
              <a:defRPr/>
            </a:pPr>
            <a:r>
              <a:rPr lang="ja-JP" altLang="en-US" sz="2800" dirty="0"/>
              <a:t>③</a:t>
            </a:r>
            <a:r>
              <a:rPr lang="en-US" altLang="ja-JP" sz="2800" dirty="0"/>
              <a:t>Wet</a:t>
            </a:r>
            <a:r>
              <a:rPr lang="ja-JP" altLang="en-US" sz="2800" dirty="0"/>
              <a:t>実験：</a:t>
            </a:r>
            <a:endParaRPr lang="en-US" altLang="ja-JP" sz="2800" dirty="0"/>
          </a:p>
          <a:p>
            <a:pPr>
              <a:defRPr/>
            </a:pPr>
            <a:r>
              <a:rPr lang="ja-JP" altLang="en-US" sz="2800" dirty="0"/>
              <a:t>④特徴抽出：大量データから</a:t>
            </a:r>
            <a:r>
              <a:rPr lang="en-US" altLang="ja-JP" sz="2800" dirty="0"/>
              <a:t>AI</a:t>
            </a:r>
            <a:r>
              <a:rPr lang="ja-JP" altLang="en-US" sz="2800" dirty="0"/>
              <a:t>技術によって、有望な特徴を抽出</a:t>
            </a:r>
            <a:endParaRPr lang="en-US" altLang="ja-JP" sz="2800" dirty="0"/>
          </a:p>
        </p:txBody>
      </p:sp>
    </p:spTree>
    <p:extLst>
      <p:ext uri="{BB962C8B-B14F-4D97-AF65-F5344CB8AC3E}">
        <p14:creationId xmlns:p14="http://schemas.microsoft.com/office/powerpoint/2010/main" val="3960038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テーマ状況に対する認識</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概要</a:t>
            </a:r>
            <a:endParaRPr kumimoji="1" lang="ja-JP" altLang="en-US" sz="1600" b="1" dirty="0">
              <a:solidFill>
                <a:schemeClr val="bg1"/>
              </a:solidFill>
            </a:endParaRP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961731"/>
            <a:ext cx="11563219" cy="792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一旦、有名な技術を集めて試したが満足な設計ができなかった</a:t>
            </a:r>
            <a:endParaRPr lang="en-US" altLang="ja-JP" sz="2800" dirty="0"/>
          </a:p>
          <a:p>
            <a:pPr>
              <a:defRPr/>
            </a:pPr>
            <a:r>
              <a:rPr lang="ja-JP" altLang="en-US" sz="2800" dirty="0"/>
              <a:t>想定していたギャップが揺らいできた</a:t>
            </a:r>
            <a:endParaRPr lang="en-US" altLang="ja-JP" sz="2800" dirty="0"/>
          </a:p>
        </p:txBody>
      </p:sp>
      <p:sp>
        <p:nvSpPr>
          <p:cNvPr id="24" name="テキスト ボックス 23">
            <a:extLst>
              <a:ext uri="{FF2B5EF4-FFF2-40B4-BE49-F238E27FC236}">
                <a16:creationId xmlns:a16="http://schemas.microsoft.com/office/drawing/2014/main" id="{BBBEF677-BEAA-481D-9EF4-3F37E6B8A657}"/>
              </a:ext>
            </a:extLst>
          </p:cNvPr>
          <p:cNvSpPr txBox="1"/>
          <p:nvPr/>
        </p:nvSpPr>
        <p:spPr>
          <a:xfrm>
            <a:off x="-138076" y="2168132"/>
            <a:ext cx="1921345" cy="461665"/>
          </a:xfrm>
          <a:prstGeom prst="rect">
            <a:avLst/>
          </a:prstGeom>
          <a:noFill/>
        </p:spPr>
        <p:txBody>
          <a:bodyPr wrap="square" rtlCol="0">
            <a:spAutoFit/>
          </a:bodyPr>
          <a:lstStyle/>
          <a:p>
            <a:pPr algn="ctr"/>
            <a:r>
              <a:rPr kumimoji="1" lang="ja-JP" altLang="en-US" sz="2400" b="1" dirty="0"/>
              <a:t>目標</a:t>
            </a:r>
          </a:p>
        </p:txBody>
      </p:sp>
      <p:sp>
        <p:nvSpPr>
          <p:cNvPr id="8" name="テキスト ボックス 7">
            <a:extLst>
              <a:ext uri="{FF2B5EF4-FFF2-40B4-BE49-F238E27FC236}">
                <a16:creationId xmlns:a16="http://schemas.microsoft.com/office/drawing/2014/main" id="{95D481E3-43DD-4515-978B-69C918D18C3D}"/>
              </a:ext>
            </a:extLst>
          </p:cNvPr>
          <p:cNvSpPr txBox="1"/>
          <p:nvPr/>
        </p:nvSpPr>
        <p:spPr>
          <a:xfrm>
            <a:off x="5613305" y="2160810"/>
            <a:ext cx="1921345" cy="461665"/>
          </a:xfrm>
          <a:prstGeom prst="rect">
            <a:avLst/>
          </a:prstGeom>
          <a:noFill/>
        </p:spPr>
        <p:txBody>
          <a:bodyPr wrap="square" rtlCol="0">
            <a:spAutoFit/>
          </a:bodyPr>
          <a:lstStyle/>
          <a:p>
            <a:pPr algn="ctr"/>
            <a:r>
              <a:rPr kumimoji="1" lang="ja-JP" altLang="en-US" sz="2400" b="1" dirty="0"/>
              <a:t>現状の技術</a:t>
            </a:r>
          </a:p>
        </p:txBody>
      </p:sp>
      <p:sp>
        <p:nvSpPr>
          <p:cNvPr id="9" name="テキスト ボックス 8">
            <a:extLst>
              <a:ext uri="{FF2B5EF4-FFF2-40B4-BE49-F238E27FC236}">
                <a16:creationId xmlns:a16="http://schemas.microsoft.com/office/drawing/2014/main" id="{948D83F3-1ECD-4A82-9EFB-43921F3356FC}"/>
              </a:ext>
            </a:extLst>
          </p:cNvPr>
          <p:cNvSpPr txBox="1"/>
          <p:nvPr/>
        </p:nvSpPr>
        <p:spPr>
          <a:xfrm>
            <a:off x="1753949" y="2168132"/>
            <a:ext cx="2145794" cy="461665"/>
          </a:xfrm>
          <a:prstGeom prst="rect">
            <a:avLst/>
          </a:prstGeom>
          <a:noFill/>
        </p:spPr>
        <p:txBody>
          <a:bodyPr wrap="square" rtlCol="0">
            <a:spAutoFit/>
          </a:bodyPr>
          <a:lstStyle/>
          <a:p>
            <a:pPr algn="ctr"/>
            <a:r>
              <a:rPr kumimoji="1" lang="en-US" altLang="ja-JP" sz="2400" b="1" dirty="0"/>
              <a:t>CBD</a:t>
            </a:r>
            <a:r>
              <a:rPr kumimoji="1" lang="ja-JP" altLang="en-US" sz="2400" b="1" dirty="0"/>
              <a:t>人工設計</a:t>
            </a:r>
          </a:p>
        </p:txBody>
      </p:sp>
      <p:sp>
        <p:nvSpPr>
          <p:cNvPr id="11" name="テキスト ボックス 10">
            <a:extLst>
              <a:ext uri="{FF2B5EF4-FFF2-40B4-BE49-F238E27FC236}">
                <a16:creationId xmlns:a16="http://schemas.microsoft.com/office/drawing/2014/main" id="{FA7E4751-7200-4614-8821-28D16F525208}"/>
              </a:ext>
            </a:extLst>
          </p:cNvPr>
          <p:cNvSpPr txBox="1"/>
          <p:nvPr/>
        </p:nvSpPr>
        <p:spPr>
          <a:xfrm>
            <a:off x="6765456" y="4190408"/>
            <a:ext cx="4175195" cy="369332"/>
          </a:xfrm>
          <a:prstGeom prst="rect">
            <a:avLst/>
          </a:prstGeom>
          <a:noFill/>
        </p:spPr>
        <p:txBody>
          <a:bodyPr wrap="square" rtlCol="0">
            <a:spAutoFit/>
          </a:bodyPr>
          <a:lstStyle/>
          <a:p>
            <a:pPr algn="ctr"/>
            <a:r>
              <a:rPr kumimoji="1" lang="ja-JP" altLang="en-US" dirty="0">
                <a:solidFill>
                  <a:schemeClr val="accent1"/>
                </a:solidFill>
              </a:rPr>
              <a:t>結合力を持つ</a:t>
            </a:r>
            <a:r>
              <a:rPr kumimoji="1" lang="en-US" altLang="ja-JP" dirty="0">
                <a:solidFill>
                  <a:schemeClr val="accent1"/>
                </a:solidFill>
              </a:rPr>
              <a:t>CBD</a:t>
            </a:r>
            <a:r>
              <a:rPr kumimoji="1" lang="ja-JP" altLang="en-US" dirty="0" err="1">
                <a:solidFill>
                  <a:schemeClr val="accent1"/>
                </a:solidFill>
              </a:rPr>
              <a:t>を簡</a:t>
            </a:r>
            <a:r>
              <a:rPr kumimoji="1" lang="ja-JP" altLang="en-US" dirty="0">
                <a:solidFill>
                  <a:schemeClr val="accent1"/>
                </a:solidFill>
              </a:rPr>
              <a:t>単に生成できない</a:t>
            </a:r>
          </a:p>
        </p:txBody>
      </p:sp>
      <p:sp>
        <p:nvSpPr>
          <p:cNvPr id="12" name="テキスト ボックス 11">
            <a:extLst>
              <a:ext uri="{FF2B5EF4-FFF2-40B4-BE49-F238E27FC236}">
                <a16:creationId xmlns:a16="http://schemas.microsoft.com/office/drawing/2014/main" id="{35C65823-AFA8-4295-BB6B-A80F56BDA972}"/>
              </a:ext>
            </a:extLst>
          </p:cNvPr>
          <p:cNvSpPr txBox="1"/>
          <p:nvPr/>
        </p:nvSpPr>
        <p:spPr>
          <a:xfrm>
            <a:off x="6765455" y="4779068"/>
            <a:ext cx="4175195" cy="369332"/>
          </a:xfrm>
          <a:prstGeom prst="rect">
            <a:avLst/>
          </a:prstGeom>
          <a:noFill/>
        </p:spPr>
        <p:txBody>
          <a:bodyPr wrap="square" rtlCol="0">
            <a:spAutoFit/>
          </a:bodyPr>
          <a:lstStyle/>
          <a:p>
            <a:pPr algn="ctr"/>
            <a:r>
              <a:rPr kumimoji="1" lang="en-US" altLang="ja-JP" dirty="0">
                <a:solidFill>
                  <a:schemeClr val="accent1"/>
                </a:solidFill>
              </a:rPr>
              <a:t>CBD</a:t>
            </a:r>
            <a:r>
              <a:rPr kumimoji="1" lang="ja-JP" altLang="en-US" dirty="0">
                <a:solidFill>
                  <a:schemeClr val="accent1"/>
                </a:solidFill>
              </a:rPr>
              <a:t>の大量評価も簡単でない</a:t>
            </a:r>
          </a:p>
        </p:txBody>
      </p:sp>
      <p:sp>
        <p:nvSpPr>
          <p:cNvPr id="13" name="テキスト ボックス 12">
            <a:extLst>
              <a:ext uri="{FF2B5EF4-FFF2-40B4-BE49-F238E27FC236}">
                <a16:creationId xmlns:a16="http://schemas.microsoft.com/office/drawing/2014/main" id="{E38FC0B4-98CA-4E78-A38D-58155C54A20F}"/>
              </a:ext>
            </a:extLst>
          </p:cNvPr>
          <p:cNvSpPr txBox="1"/>
          <p:nvPr/>
        </p:nvSpPr>
        <p:spPr>
          <a:xfrm>
            <a:off x="656343" y="2715346"/>
            <a:ext cx="4175195" cy="369332"/>
          </a:xfrm>
          <a:prstGeom prst="rect">
            <a:avLst/>
          </a:prstGeom>
          <a:noFill/>
        </p:spPr>
        <p:txBody>
          <a:bodyPr wrap="square" rtlCol="0">
            <a:spAutoFit/>
          </a:bodyPr>
          <a:lstStyle/>
          <a:p>
            <a:pPr algn="ctr"/>
            <a:r>
              <a:rPr kumimoji="1" lang="ja-JP" altLang="en-US" dirty="0">
                <a:solidFill>
                  <a:schemeClr val="accent1"/>
                </a:solidFill>
              </a:rPr>
              <a:t>改変率が高い</a:t>
            </a:r>
            <a:r>
              <a:rPr kumimoji="1" lang="en-US" altLang="ja-JP" dirty="0">
                <a:solidFill>
                  <a:schemeClr val="accent1"/>
                </a:solidFill>
              </a:rPr>
              <a:t>CBD</a:t>
            </a:r>
            <a:r>
              <a:rPr kumimoji="1" lang="ja-JP" altLang="en-US" dirty="0">
                <a:solidFill>
                  <a:schemeClr val="accent1"/>
                </a:solidFill>
              </a:rPr>
              <a:t>で本当に満足か？</a:t>
            </a:r>
          </a:p>
        </p:txBody>
      </p:sp>
      <p:sp>
        <p:nvSpPr>
          <p:cNvPr id="15" name="テキスト ボックス 14">
            <a:extLst>
              <a:ext uri="{FF2B5EF4-FFF2-40B4-BE49-F238E27FC236}">
                <a16:creationId xmlns:a16="http://schemas.microsoft.com/office/drawing/2014/main" id="{602607B8-ABC6-4662-ABAE-25FCE0265849}"/>
              </a:ext>
            </a:extLst>
          </p:cNvPr>
          <p:cNvSpPr txBox="1"/>
          <p:nvPr/>
        </p:nvSpPr>
        <p:spPr>
          <a:xfrm>
            <a:off x="6073806" y="2844899"/>
            <a:ext cx="5734496" cy="1015663"/>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変異体生成</a:t>
            </a:r>
            <a:r>
              <a:rPr kumimoji="1" lang="ja-JP" altLang="en-US" dirty="0"/>
              <a:t>（</a:t>
            </a:r>
            <a:r>
              <a:rPr kumimoji="1" lang="en-US" altLang="ja-JP" dirty="0"/>
              <a:t>Rosetta</a:t>
            </a:r>
            <a:r>
              <a:rPr kumimoji="1" lang="ja-JP" altLang="en-US" dirty="0" err="1"/>
              <a:t>、</a:t>
            </a:r>
            <a:r>
              <a:rPr kumimoji="1" lang="ja-JP" altLang="en-US" dirty="0"/>
              <a:t>最適化）</a:t>
            </a:r>
            <a:endParaRPr kumimoji="1" lang="en-US" altLang="ja-JP" dirty="0"/>
          </a:p>
          <a:p>
            <a:pPr marL="342900" indent="-342900">
              <a:buFont typeface="Wingdings" panose="05000000000000000000" pitchFamily="2" charset="2"/>
              <a:buChar char="Ø"/>
            </a:pPr>
            <a:r>
              <a:rPr kumimoji="1" lang="ja-JP" altLang="en-US" sz="2000" dirty="0"/>
              <a:t>机上評価</a:t>
            </a:r>
            <a:r>
              <a:rPr kumimoji="1" lang="ja-JP" altLang="en-US" sz="1600" dirty="0"/>
              <a:t>（ドッキングシミュレーション、</a:t>
            </a:r>
            <a:r>
              <a:rPr kumimoji="1" lang="en-US" altLang="ja-JP" sz="1600" dirty="0"/>
              <a:t>MD</a:t>
            </a:r>
            <a:r>
              <a:rPr kumimoji="1" lang="ja-JP" altLang="en-US" sz="1600" dirty="0"/>
              <a:t>シミュレーション）</a:t>
            </a:r>
            <a:endParaRPr kumimoji="1" lang="en-US" altLang="ja-JP" sz="1600" dirty="0"/>
          </a:p>
          <a:p>
            <a:pPr marL="342900" indent="-342900">
              <a:buFont typeface="Wingdings" panose="05000000000000000000" pitchFamily="2" charset="2"/>
              <a:buChar char="Ø"/>
            </a:pPr>
            <a:r>
              <a:rPr kumimoji="1" lang="en-US" altLang="ja-JP" sz="2000" dirty="0"/>
              <a:t>wet</a:t>
            </a:r>
            <a:r>
              <a:rPr kumimoji="1" lang="ja-JP" altLang="en-US" sz="2000" dirty="0"/>
              <a:t>評価系</a:t>
            </a:r>
          </a:p>
        </p:txBody>
      </p:sp>
      <p:sp>
        <p:nvSpPr>
          <p:cNvPr id="16" name="テキスト ボックス 15">
            <a:extLst>
              <a:ext uri="{FF2B5EF4-FFF2-40B4-BE49-F238E27FC236}">
                <a16:creationId xmlns:a16="http://schemas.microsoft.com/office/drawing/2014/main" id="{2C2C2458-05A2-489D-87CD-9DB02AFCC94D}"/>
              </a:ext>
            </a:extLst>
          </p:cNvPr>
          <p:cNvSpPr txBox="1"/>
          <p:nvPr/>
        </p:nvSpPr>
        <p:spPr>
          <a:xfrm>
            <a:off x="739249" y="5163702"/>
            <a:ext cx="4175195" cy="369332"/>
          </a:xfrm>
          <a:prstGeom prst="rect">
            <a:avLst/>
          </a:prstGeom>
          <a:noFill/>
        </p:spPr>
        <p:txBody>
          <a:bodyPr wrap="square" rtlCol="0">
            <a:spAutoFit/>
          </a:bodyPr>
          <a:lstStyle/>
          <a:p>
            <a:pPr algn="ctr"/>
            <a:r>
              <a:rPr kumimoji="1" lang="ja-JP" altLang="en-US" dirty="0">
                <a:solidFill>
                  <a:schemeClr val="accent1"/>
                </a:solidFill>
              </a:rPr>
              <a:t>タンパク質設計技術のアドバンスが速い</a:t>
            </a:r>
          </a:p>
        </p:txBody>
      </p:sp>
      <p:sp>
        <p:nvSpPr>
          <p:cNvPr id="17" name="テキスト ボックス 16">
            <a:extLst>
              <a:ext uri="{FF2B5EF4-FFF2-40B4-BE49-F238E27FC236}">
                <a16:creationId xmlns:a16="http://schemas.microsoft.com/office/drawing/2014/main" id="{5105E762-48A6-4642-B729-BB739CAAE50C}"/>
              </a:ext>
            </a:extLst>
          </p:cNvPr>
          <p:cNvSpPr txBox="1"/>
          <p:nvPr/>
        </p:nvSpPr>
        <p:spPr>
          <a:xfrm>
            <a:off x="177453" y="4524524"/>
            <a:ext cx="2677593" cy="461665"/>
          </a:xfrm>
          <a:prstGeom prst="rect">
            <a:avLst/>
          </a:prstGeom>
          <a:noFill/>
        </p:spPr>
        <p:txBody>
          <a:bodyPr wrap="square" rtlCol="0">
            <a:spAutoFit/>
          </a:bodyPr>
          <a:lstStyle/>
          <a:p>
            <a:pPr algn="ctr"/>
            <a:r>
              <a:rPr kumimoji="1" lang="ja-JP" altLang="en-US" sz="2400" b="1" dirty="0"/>
              <a:t>世の中の技術動向</a:t>
            </a:r>
          </a:p>
        </p:txBody>
      </p:sp>
      <p:sp>
        <p:nvSpPr>
          <p:cNvPr id="5" name="矢印: 左右 4">
            <a:extLst>
              <a:ext uri="{FF2B5EF4-FFF2-40B4-BE49-F238E27FC236}">
                <a16:creationId xmlns:a16="http://schemas.microsoft.com/office/drawing/2014/main" id="{117BD05E-79AE-4673-BBB3-2E30E96DF857}"/>
              </a:ext>
            </a:extLst>
          </p:cNvPr>
          <p:cNvSpPr/>
          <p:nvPr/>
        </p:nvSpPr>
        <p:spPr>
          <a:xfrm rot="5400000">
            <a:off x="2321691" y="3797432"/>
            <a:ext cx="844498" cy="386420"/>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193C3DE4-DDBD-4139-AB2C-DC7DB6A8F61C}"/>
              </a:ext>
            </a:extLst>
          </p:cNvPr>
          <p:cNvSpPr txBox="1"/>
          <p:nvPr/>
        </p:nvSpPr>
        <p:spPr>
          <a:xfrm>
            <a:off x="840590" y="3785008"/>
            <a:ext cx="1685682" cy="400110"/>
          </a:xfrm>
          <a:prstGeom prst="rect">
            <a:avLst/>
          </a:prstGeom>
          <a:noFill/>
        </p:spPr>
        <p:txBody>
          <a:bodyPr wrap="square" rtlCol="0">
            <a:spAutoFit/>
          </a:bodyPr>
          <a:lstStyle/>
          <a:p>
            <a:pPr algn="ctr"/>
            <a:r>
              <a:rPr kumimoji="1" lang="ja-JP" altLang="en-US" sz="2000" b="1" dirty="0"/>
              <a:t>ギャップ</a:t>
            </a:r>
          </a:p>
        </p:txBody>
      </p:sp>
      <p:sp>
        <p:nvSpPr>
          <p:cNvPr id="19" name="二等辺三角形 18">
            <a:extLst>
              <a:ext uri="{FF2B5EF4-FFF2-40B4-BE49-F238E27FC236}">
                <a16:creationId xmlns:a16="http://schemas.microsoft.com/office/drawing/2014/main" id="{C4B648C8-CCA0-4201-8A6D-B70FB18F5FD9}"/>
              </a:ext>
            </a:extLst>
          </p:cNvPr>
          <p:cNvSpPr/>
          <p:nvPr/>
        </p:nvSpPr>
        <p:spPr>
          <a:xfrm rot="16200000" flipV="1">
            <a:off x="4748421" y="3811492"/>
            <a:ext cx="1017986" cy="358301"/>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91E496D1-7A26-4C3A-B6C9-DA1E8192268C}"/>
              </a:ext>
            </a:extLst>
          </p:cNvPr>
          <p:cNvSpPr txBox="1"/>
          <p:nvPr/>
        </p:nvSpPr>
        <p:spPr>
          <a:xfrm>
            <a:off x="656343" y="3076270"/>
            <a:ext cx="4175195" cy="369332"/>
          </a:xfrm>
          <a:prstGeom prst="rect">
            <a:avLst/>
          </a:prstGeom>
          <a:noFill/>
        </p:spPr>
        <p:txBody>
          <a:bodyPr wrap="square" rtlCol="0">
            <a:spAutoFit/>
          </a:bodyPr>
          <a:lstStyle/>
          <a:p>
            <a:pPr algn="ctr"/>
            <a:r>
              <a:rPr kumimoji="1" lang="ja-JP" altLang="en-US" dirty="0">
                <a:solidFill>
                  <a:schemeClr val="accent4"/>
                </a:solidFill>
              </a:rPr>
              <a:t>⇒バイオマス分解酵素を見据える？</a:t>
            </a:r>
          </a:p>
        </p:txBody>
      </p:sp>
      <p:sp>
        <p:nvSpPr>
          <p:cNvPr id="21" name="テキスト ボックス 20">
            <a:extLst>
              <a:ext uri="{FF2B5EF4-FFF2-40B4-BE49-F238E27FC236}">
                <a16:creationId xmlns:a16="http://schemas.microsoft.com/office/drawing/2014/main" id="{851B3E79-FDB2-43D6-BDE4-011BF623C84A}"/>
              </a:ext>
            </a:extLst>
          </p:cNvPr>
          <p:cNvSpPr txBox="1"/>
          <p:nvPr/>
        </p:nvSpPr>
        <p:spPr>
          <a:xfrm>
            <a:off x="739249" y="5555588"/>
            <a:ext cx="4175195" cy="369332"/>
          </a:xfrm>
          <a:prstGeom prst="rect">
            <a:avLst/>
          </a:prstGeom>
          <a:noFill/>
        </p:spPr>
        <p:txBody>
          <a:bodyPr wrap="square" rtlCol="0">
            <a:spAutoFit/>
          </a:bodyPr>
          <a:lstStyle/>
          <a:p>
            <a:pPr algn="ctr"/>
            <a:r>
              <a:rPr kumimoji="1" lang="ja-JP" altLang="en-US" dirty="0">
                <a:solidFill>
                  <a:schemeClr val="accent4"/>
                </a:solidFill>
              </a:rPr>
              <a:t>⇒もっと役立ちそうなものがありそう？</a:t>
            </a:r>
          </a:p>
        </p:txBody>
      </p:sp>
      <p:sp>
        <p:nvSpPr>
          <p:cNvPr id="22" name="テキスト ボックス 21">
            <a:extLst>
              <a:ext uri="{FF2B5EF4-FFF2-40B4-BE49-F238E27FC236}">
                <a16:creationId xmlns:a16="http://schemas.microsoft.com/office/drawing/2014/main" id="{941E8FF5-F2E3-4645-94BD-C72718971BF0}"/>
              </a:ext>
            </a:extLst>
          </p:cNvPr>
          <p:cNvSpPr txBox="1"/>
          <p:nvPr/>
        </p:nvSpPr>
        <p:spPr>
          <a:xfrm>
            <a:off x="6765455" y="5367728"/>
            <a:ext cx="4175195" cy="369332"/>
          </a:xfrm>
          <a:prstGeom prst="rect">
            <a:avLst/>
          </a:prstGeom>
          <a:noFill/>
        </p:spPr>
        <p:txBody>
          <a:bodyPr wrap="square" rtlCol="0">
            <a:spAutoFit/>
          </a:bodyPr>
          <a:lstStyle/>
          <a:p>
            <a:pPr algn="ctr"/>
            <a:r>
              <a:rPr kumimoji="1" lang="ja-JP" altLang="en-US" dirty="0">
                <a:solidFill>
                  <a:schemeClr val="accent4"/>
                </a:solidFill>
              </a:rPr>
              <a:t>⇒より現実的な設計方法を検討する？</a:t>
            </a:r>
          </a:p>
        </p:txBody>
      </p:sp>
    </p:spTree>
    <p:extLst>
      <p:ext uri="{BB962C8B-B14F-4D97-AF65-F5344CB8AC3E}">
        <p14:creationId xmlns:p14="http://schemas.microsoft.com/office/powerpoint/2010/main" val="1009192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設計対象（暫定）</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概要</a:t>
            </a:r>
            <a:endParaRPr kumimoji="1" lang="ja-JP" altLang="en-US" sz="1600" b="1" dirty="0">
              <a:solidFill>
                <a:schemeClr val="bg1"/>
              </a:solidFill>
            </a:endParaRP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1044860"/>
            <a:ext cx="11563219" cy="792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触媒作用＋結合作用を示すマルチモジュール型タンパク質（酵素）</a:t>
            </a:r>
            <a:endParaRPr lang="en-US" altLang="ja-JP" sz="2800" dirty="0"/>
          </a:p>
          <a:p>
            <a:pPr lvl="1">
              <a:defRPr/>
            </a:pPr>
            <a:r>
              <a:rPr lang="ja-JP" altLang="en-US" sz="2400" dirty="0"/>
              <a:t>固体基質に作用する機能を有する酵素の多くは、触媒ドメインと結合ドメインでモジュール化されている</a:t>
            </a:r>
            <a:endParaRPr lang="en-US" altLang="ja-JP" sz="2400" dirty="0"/>
          </a:p>
          <a:p>
            <a:pPr lvl="2">
              <a:spcBef>
                <a:spcPts val="1200"/>
              </a:spcBef>
              <a:buFont typeface="Wingdings" panose="05000000000000000000" pitchFamily="2" charset="2"/>
              <a:buChar char="Ø"/>
              <a:defRPr/>
            </a:pPr>
            <a:r>
              <a:rPr lang="ja-JP" altLang="en-US" sz="2000" dirty="0"/>
              <a:t>固体基質に作用する酵素としては、バイオマス分解酵素をイメージ</a:t>
            </a:r>
            <a:endParaRPr lang="en-US" altLang="ja-JP" sz="2000" dirty="0"/>
          </a:p>
          <a:p>
            <a:pPr lvl="1">
              <a:defRPr/>
            </a:pPr>
            <a:endParaRPr lang="en-US" altLang="ja-JP" sz="2400" dirty="0"/>
          </a:p>
          <a:p>
            <a:pPr lvl="1">
              <a:defRPr/>
            </a:pPr>
            <a:r>
              <a:rPr lang="ja-JP" altLang="en-US" sz="2400" dirty="0"/>
              <a:t>特定の固体基質に上手く作用する条件（仮説）をクリアし、作用する能力がある</a:t>
            </a:r>
            <a:endParaRPr lang="en-US" altLang="ja-JP" sz="2400" dirty="0"/>
          </a:p>
          <a:p>
            <a:pPr lvl="2">
              <a:spcBef>
                <a:spcPts val="1200"/>
              </a:spcBef>
              <a:buFont typeface="Wingdings" panose="05000000000000000000" pitchFamily="2" charset="2"/>
              <a:buChar char="Ø"/>
              <a:defRPr/>
            </a:pPr>
            <a:r>
              <a:rPr lang="ja-JP" altLang="en-US" sz="2000" dirty="0"/>
              <a:t>基質表面において、酵素の</a:t>
            </a:r>
            <a:r>
              <a:rPr lang="ja-JP" altLang="en-US" sz="2000" b="1" dirty="0"/>
              <a:t>濃縮</a:t>
            </a:r>
            <a:r>
              <a:rPr lang="ja-JP" altLang="en-US" sz="2000" dirty="0"/>
              <a:t>と</a:t>
            </a:r>
            <a:r>
              <a:rPr lang="ja-JP" altLang="en-US" sz="2000" b="1" dirty="0"/>
              <a:t>渋滞解消</a:t>
            </a:r>
            <a:r>
              <a:rPr lang="ja-JP" altLang="en-US" sz="2000" dirty="0"/>
              <a:t>を両立することで、効率的な反応を実現する</a:t>
            </a:r>
            <a:endParaRPr lang="en-US" altLang="ja-JP" sz="2000" dirty="0"/>
          </a:p>
          <a:p>
            <a:pPr lvl="2">
              <a:spcBef>
                <a:spcPts val="1200"/>
              </a:spcBef>
              <a:buFont typeface="Wingdings" panose="05000000000000000000" pitchFamily="2" charset="2"/>
              <a:buChar char="Ø"/>
              <a:defRPr/>
            </a:pPr>
            <a:r>
              <a:rPr lang="ja-JP" altLang="en-US" sz="2000" dirty="0"/>
              <a:t>各機能モジュールの</a:t>
            </a:r>
            <a:r>
              <a:rPr lang="ja-JP" altLang="en-US" sz="2000" b="1" dirty="0"/>
              <a:t>相性</a:t>
            </a:r>
            <a:r>
              <a:rPr lang="ja-JP" altLang="en-US" sz="2000" dirty="0"/>
              <a:t>（結合作用のバランスなど）が良い</a:t>
            </a:r>
            <a:endParaRPr lang="en-US" altLang="ja-JP" sz="2000" dirty="0"/>
          </a:p>
          <a:p>
            <a:pPr lvl="1">
              <a:defRPr/>
            </a:pPr>
            <a:endParaRPr lang="en-US" altLang="ja-JP" sz="2400" dirty="0"/>
          </a:p>
        </p:txBody>
      </p:sp>
      <p:sp>
        <p:nvSpPr>
          <p:cNvPr id="24" name="テキスト ボックス 23">
            <a:extLst>
              <a:ext uri="{FF2B5EF4-FFF2-40B4-BE49-F238E27FC236}">
                <a16:creationId xmlns:a16="http://schemas.microsoft.com/office/drawing/2014/main" id="{BBBEF677-BEAA-481D-9EF4-3F37E6B8A657}"/>
              </a:ext>
            </a:extLst>
          </p:cNvPr>
          <p:cNvSpPr txBox="1"/>
          <p:nvPr/>
        </p:nvSpPr>
        <p:spPr>
          <a:xfrm>
            <a:off x="1100354" y="5353564"/>
            <a:ext cx="10070431" cy="461665"/>
          </a:xfrm>
          <a:prstGeom prst="rect">
            <a:avLst/>
          </a:prstGeom>
          <a:noFill/>
        </p:spPr>
        <p:txBody>
          <a:bodyPr wrap="square" rtlCol="0">
            <a:spAutoFit/>
          </a:bodyPr>
          <a:lstStyle/>
          <a:p>
            <a:pPr algn="ctr"/>
            <a:r>
              <a:rPr kumimoji="1" lang="ja-JP" altLang="en-US" sz="2400" b="1" dirty="0"/>
              <a:t>結合ドメインを含めた機能性タンパク質の範囲まで拡張する可能性が高い</a:t>
            </a:r>
          </a:p>
        </p:txBody>
      </p:sp>
    </p:spTree>
    <p:extLst>
      <p:ext uri="{BB962C8B-B14F-4D97-AF65-F5344CB8AC3E}">
        <p14:creationId xmlns:p14="http://schemas.microsoft.com/office/powerpoint/2010/main" val="323897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設計システム（暫定）</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概要</a:t>
            </a:r>
            <a:endParaRPr kumimoji="1" lang="ja-JP" altLang="en-US" sz="1600" b="1" dirty="0">
              <a:solidFill>
                <a:schemeClr val="bg1"/>
              </a:solidFill>
            </a:endParaRP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1044860"/>
            <a:ext cx="11563219" cy="792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下記設計システムを想定</a:t>
            </a:r>
            <a:endParaRPr lang="en-US" altLang="ja-JP" sz="2800" dirty="0"/>
          </a:p>
          <a:p>
            <a:pPr lvl="1">
              <a:defRPr/>
            </a:pPr>
            <a:r>
              <a:rPr lang="ja-JP" altLang="en-US" sz="2400" dirty="0"/>
              <a:t>①候補生成に該当するプロトコルは、別途設定が必要</a:t>
            </a:r>
            <a:endParaRPr lang="en-US" altLang="ja-JP" sz="2400" dirty="0"/>
          </a:p>
        </p:txBody>
      </p:sp>
      <p:sp>
        <p:nvSpPr>
          <p:cNvPr id="7" name="四角形: 角を丸くする 6">
            <a:extLst>
              <a:ext uri="{FF2B5EF4-FFF2-40B4-BE49-F238E27FC236}">
                <a16:creationId xmlns:a16="http://schemas.microsoft.com/office/drawing/2014/main" id="{78027C88-9409-4863-9AF6-448061B7586E}"/>
              </a:ext>
            </a:extLst>
          </p:cNvPr>
          <p:cNvSpPr/>
          <p:nvPr/>
        </p:nvSpPr>
        <p:spPr>
          <a:xfrm>
            <a:off x="9358572" y="3486302"/>
            <a:ext cx="2013155" cy="9167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右 7">
            <a:extLst>
              <a:ext uri="{FF2B5EF4-FFF2-40B4-BE49-F238E27FC236}">
                <a16:creationId xmlns:a16="http://schemas.microsoft.com/office/drawing/2014/main" id="{8D7F3CB6-FFAE-4EE2-835B-DB6F8F384F7E}"/>
              </a:ext>
            </a:extLst>
          </p:cNvPr>
          <p:cNvSpPr/>
          <p:nvPr/>
        </p:nvSpPr>
        <p:spPr>
          <a:xfrm>
            <a:off x="5426403" y="3844491"/>
            <a:ext cx="742470" cy="20463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F55887C9-F282-4BFB-8E12-AA177B7353E4}"/>
              </a:ext>
            </a:extLst>
          </p:cNvPr>
          <p:cNvSpPr/>
          <p:nvPr/>
        </p:nvSpPr>
        <p:spPr>
          <a:xfrm>
            <a:off x="2347318" y="3837766"/>
            <a:ext cx="742470" cy="20463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ローチャート: 手作業 9">
            <a:extLst>
              <a:ext uri="{FF2B5EF4-FFF2-40B4-BE49-F238E27FC236}">
                <a16:creationId xmlns:a16="http://schemas.microsoft.com/office/drawing/2014/main" id="{8EE41F5F-22C4-42F5-B64C-078743C6CEA3}"/>
              </a:ext>
            </a:extLst>
          </p:cNvPr>
          <p:cNvSpPr/>
          <p:nvPr/>
        </p:nvSpPr>
        <p:spPr>
          <a:xfrm rot="16200000">
            <a:off x="2323215" y="3845159"/>
            <a:ext cx="733718" cy="224238"/>
          </a:xfrm>
          <a:prstGeom prst="flowChartManualOperati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710ABEB7-FD96-4E03-A507-658262314F7A}"/>
              </a:ext>
            </a:extLst>
          </p:cNvPr>
          <p:cNvSpPr txBox="1"/>
          <p:nvPr/>
        </p:nvSpPr>
        <p:spPr>
          <a:xfrm>
            <a:off x="840423" y="3773685"/>
            <a:ext cx="1394219" cy="338554"/>
          </a:xfrm>
          <a:prstGeom prst="rect">
            <a:avLst/>
          </a:prstGeom>
          <a:noFill/>
        </p:spPr>
        <p:txBody>
          <a:bodyPr wrap="square" rtlCol="0">
            <a:spAutoFit/>
          </a:bodyPr>
          <a:lstStyle/>
          <a:p>
            <a:pPr algn="ctr"/>
            <a:r>
              <a:rPr kumimoji="1" lang="ja-JP" altLang="en-US" sz="1600" dirty="0"/>
              <a:t>探索指針</a:t>
            </a:r>
          </a:p>
        </p:txBody>
      </p:sp>
      <p:sp>
        <p:nvSpPr>
          <p:cNvPr id="12" name="四角形: 角を丸くする 11">
            <a:extLst>
              <a:ext uri="{FF2B5EF4-FFF2-40B4-BE49-F238E27FC236}">
                <a16:creationId xmlns:a16="http://schemas.microsoft.com/office/drawing/2014/main" id="{D50C9C38-9922-4D0C-9A45-37E53663B04E}"/>
              </a:ext>
            </a:extLst>
          </p:cNvPr>
          <p:cNvSpPr/>
          <p:nvPr/>
        </p:nvSpPr>
        <p:spPr>
          <a:xfrm>
            <a:off x="3433102" y="3486301"/>
            <a:ext cx="1734186" cy="9167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B950F02A-E7FC-41D9-8AA1-B607619C8EF0}"/>
              </a:ext>
            </a:extLst>
          </p:cNvPr>
          <p:cNvSpPr txBox="1"/>
          <p:nvPr/>
        </p:nvSpPr>
        <p:spPr>
          <a:xfrm>
            <a:off x="3788526" y="3577962"/>
            <a:ext cx="1066318" cy="276999"/>
          </a:xfrm>
          <a:prstGeom prst="rect">
            <a:avLst/>
          </a:prstGeom>
          <a:noFill/>
        </p:spPr>
        <p:txBody>
          <a:bodyPr wrap="none" rtlCol="0">
            <a:spAutoFit/>
          </a:bodyPr>
          <a:lstStyle/>
          <a:p>
            <a:r>
              <a:rPr lang="en-US" altLang="ja-JP" sz="1200" b="1" dirty="0">
                <a:solidFill>
                  <a:srgbClr val="92D050"/>
                </a:solidFill>
              </a:rPr>
              <a:t>TQSHYGQC</a:t>
            </a:r>
            <a:endParaRPr kumimoji="1" lang="ja-JP" altLang="en-US" sz="1200" b="1" dirty="0">
              <a:solidFill>
                <a:srgbClr val="92D050"/>
              </a:solidFill>
            </a:endParaRPr>
          </a:p>
        </p:txBody>
      </p:sp>
      <p:sp>
        <p:nvSpPr>
          <p:cNvPr id="15" name="テキスト ボックス 14">
            <a:extLst>
              <a:ext uri="{FF2B5EF4-FFF2-40B4-BE49-F238E27FC236}">
                <a16:creationId xmlns:a16="http://schemas.microsoft.com/office/drawing/2014/main" id="{D9A33128-AD29-42C5-AAEE-7EE36A6EBA93}"/>
              </a:ext>
            </a:extLst>
          </p:cNvPr>
          <p:cNvSpPr txBox="1"/>
          <p:nvPr/>
        </p:nvSpPr>
        <p:spPr>
          <a:xfrm>
            <a:off x="3784483" y="3809857"/>
            <a:ext cx="1066318" cy="276999"/>
          </a:xfrm>
          <a:prstGeom prst="rect">
            <a:avLst/>
          </a:prstGeom>
          <a:noFill/>
        </p:spPr>
        <p:txBody>
          <a:bodyPr wrap="none" rtlCol="0">
            <a:spAutoFit/>
          </a:bodyPr>
          <a:lstStyle/>
          <a:p>
            <a:r>
              <a:rPr lang="en-US" altLang="ja-JP" sz="1200" b="1" dirty="0">
                <a:solidFill>
                  <a:srgbClr val="92D050"/>
                </a:solidFill>
              </a:rPr>
              <a:t>TQAHYGQC</a:t>
            </a:r>
            <a:endParaRPr kumimoji="1" lang="ja-JP" altLang="en-US" sz="1200" b="1" dirty="0">
              <a:solidFill>
                <a:srgbClr val="92D050"/>
              </a:solidFill>
            </a:endParaRPr>
          </a:p>
        </p:txBody>
      </p:sp>
      <p:sp>
        <p:nvSpPr>
          <p:cNvPr id="16" name="テキスト ボックス 15">
            <a:extLst>
              <a:ext uri="{FF2B5EF4-FFF2-40B4-BE49-F238E27FC236}">
                <a16:creationId xmlns:a16="http://schemas.microsoft.com/office/drawing/2014/main" id="{BECFC969-B854-4432-93AD-9DCD3EFCA532}"/>
              </a:ext>
            </a:extLst>
          </p:cNvPr>
          <p:cNvSpPr txBox="1"/>
          <p:nvPr/>
        </p:nvSpPr>
        <p:spPr>
          <a:xfrm>
            <a:off x="3788526" y="4085996"/>
            <a:ext cx="1066318" cy="276999"/>
          </a:xfrm>
          <a:prstGeom prst="rect">
            <a:avLst/>
          </a:prstGeom>
          <a:noFill/>
        </p:spPr>
        <p:txBody>
          <a:bodyPr wrap="none" rtlCol="0">
            <a:spAutoFit/>
          </a:bodyPr>
          <a:lstStyle/>
          <a:p>
            <a:r>
              <a:rPr lang="en-US" altLang="ja-JP" sz="1200" b="1" dirty="0">
                <a:solidFill>
                  <a:srgbClr val="92D050"/>
                </a:solidFill>
              </a:rPr>
              <a:t>TQDHYGQC</a:t>
            </a:r>
            <a:endParaRPr kumimoji="1" lang="ja-JP" altLang="en-US" sz="1200" b="1" dirty="0">
              <a:solidFill>
                <a:srgbClr val="92D050"/>
              </a:solidFill>
            </a:endParaRPr>
          </a:p>
        </p:txBody>
      </p:sp>
      <p:sp>
        <p:nvSpPr>
          <p:cNvPr id="17" name="テキスト ボックス 16">
            <a:extLst>
              <a:ext uri="{FF2B5EF4-FFF2-40B4-BE49-F238E27FC236}">
                <a16:creationId xmlns:a16="http://schemas.microsoft.com/office/drawing/2014/main" id="{931FC27E-65E4-4952-861E-F5603DD9410A}"/>
              </a:ext>
            </a:extLst>
          </p:cNvPr>
          <p:cNvSpPr txBox="1"/>
          <p:nvPr/>
        </p:nvSpPr>
        <p:spPr>
          <a:xfrm>
            <a:off x="3174897" y="3112545"/>
            <a:ext cx="2285489" cy="338554"/>
          </a:xfrm>
          <a:prstGeom prst="rect">
            <a:avLst/>
          </a:prstGeom>
          <a:noFill/>
        </p:spPr>
        <p:txBody>
          <a:bodyPr wrap="square" rtlCol="0">
            <a:spAutoFit/>
          </a:bodyPr>
          <a:lstStyle/>
          <a:p>
            <a:pPr algn="ctr"/>
            <a:r>
              <a:rPr kumimoji="1" lang="ja-JP" altLang="en-US" sz="1600" b="1" dirty="0"/>
              <a:t>配列プール</a:t>
            </a:r>
          </a:p>
        </p:txBody>
      </p:sp>
      <p:sp>
        <p:nvSpPr>
          <p:cNvPr id="18" name="フローチャート: 手作業 17">
            <a:extLst>
              <a:ext uri="{FF2B5EF4-FFF2-40B4-BE49-F238E27FC236}">
                <a16:creationId xmlns:a16="http://schemas.microsoft.com/office/drawing/2014/main" id="{0AB8DC38-9730-4BB8-AC32-EA0A381C1B9C}"/>
              </a:ext>
            </a:extLst>
          </p:cNvPr>
          <p:cNvSpPr/>
          <p:nvPr/>
        </p:nvSpPr>
        <p:spPr>
          <a:xfrm rot="16200000">
            <a:off x="5430779" y="3845158"/>
            <a:ext cx="733718" cy="224238"/>
          </a:xfrm>
          <a:prstGeom prst="flowChartManualOperati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50E902E8-A7F4-4236-AD30-24169993CCE1}"/>
              </a:ext>
            </a:extLst>
          </p:cNvPr>
          <p:cNvSpPr txBox="1"/>
          <p:nvPr/>
        </p:nvSpPr>
        <p:spPr>
          <a:xfrm>
            <a:off x="9633705" y="3035914"/>
            <a:ext cx="1394219" cy="338554"/>
          </a:xfrm>
          <a:prstGeom prst="rect">
            <a:avLst/>
          </a:prstGeom>
          <a:noFill/>
        </p:spPr>
        <p:txBody>
          <a:bodyPr wrap="square" rtlCol="0">
            <a:spAutoFit/>
          </a:bodyPr>
          <a:lstStyle/>
          <a:p>
            <a:pPr algn="ctr"/>
            <a:r>
              <a:rPr kumimoji="1" lang="ja-JP" altLang="en-US" sz="1600" b="1" dirty="0"/>
              <a:t>評価系</a:t>
            </a:r>
          </a:p>
        </p:txBody>
      </p:sp>
      <p:sp>
        <p:nvSpPr>
          <p:cNvPr id="20" name="四角形: 角を丸くする 19">
            <a:extLst>
              <a:ext uri="{FF2B5EF4-FFF2-40B4-BE49-F238E27FC236}">
                <a16:creationId xmlns:a16="http://schemas.microsoft.com/office/drawing/2014/main" id="{BFD8597C-B049-4878-BA57-2724D8EE36B8}"/>
              </a:ext>
            </a:extLst>
          </p:cNvPr>
          <p:cNvSpPr/>
          <p:nvPr/>
        </p:nvSpPr>
        <p:spPr>
          <a:xfrm>
            <a:off x="6604035" y="3486303"/>
            <a:ext cx="1490763" cy="9167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62F4FAE8-3932-46CF-8B37-8DD95B06BF20}"/>
              </a:ext>
            </a:extLst>
          </p:cNvPr>
          <p:cNvSpPr txBox="1"/>
          <p:nvPr/>
        </p:nvSpPr>
        <p:spPr>
          <a:xfrm>
            <a:off x="6800087" y="3653942"/>
            <a:ext cx="1066318" cy="276999"/>
          </a:xfrm>
          <a:prstGeom prst="rect">
            <a:avLst/>
          </a:prstGeom>
          <a:noFill/>
        </p:spPr>
        <p:txBody>
          <a:bodyPr wrap="none" rtlCol="0">
            <a:spAutoFit/>
          </a:bodyPr>
          <a:lstStyle/>
          <a:p>
            <a:r>
              <a:rPr lang="en-US" altLang="ja-JP" sz="1200" b="1" dirty="0">
                <a:solidFill>
                  <a:srgbClr val="92D050"/>
                </a:solidFill>
              </a:rPr>
              <a:t>TQSHYGQC</a:t>
            </a:r>
            <a:endParaRPr kumimoji="1" lang="ja-JP" altLang="en-US" sz="1200" b="1" dirty="0">
              <a:solidFill>
                <a:srgbClr val="92D050"/>
              </a:solidFill>
            </a:endParaRPr>
          </a:p>
        </p:txBody>
      </p:sp>
      <p:sp>
        <p:nvSpPr>
          <p:cNvPr id="22" name="テキスト ボックス 21">
            <a:extLst>
              <a:ext uri="{FF2B5EF4-FFF2-40B4-BE49-F238E27FC236}">
                <a16:creationId xmlns:a16="http://schemas.microsoft.com/office/drawing/2014/main" id="{A3D2FA9E-8628-4F05-AA97-2336F6A4EF65}"/>
              </a:ext>
            </a:extLst>
          </p:cNvPr>
          <p:cNvSpPr txBox="1"/>
          <p:nvPr/>
        </p:nvSpPr>
        <p:spPr>
          <a:xfrm>
            <a:off x="6790175" y="3957276"/>
            <a:ext cx="1066318" cy="276999"/>
          </a:xfrm>
          <a:prstGeom prst="rect">
            <a:avLst/>
          </a:prstGeom>
          <a:noFill/>
        </p:spPr>
        <p:txBody>
          <a:bodyPr wrap="none" rtlCol="0">
            <a:spAutoFit/>
          </a:bodyPr>
          <a:lstStyle/>
          <a:p>
            <a:r>
              <a:rPr lang="en-US" altLang="ja-JP" sz="1200" b="1" dirty="0">
                <a:solidFill>
                  <a:srgbClr val="92D050"/>
                </a:solidFill>
              </a:rPr>
              <a:t>TQDHYGQC</a:t>
            </a:r>
            <a:endParaRPr kumimoji="1" lang="ja-JP" altLang="en-US" sz="1200" b="1" dirty="0">
              <a:solidFill>
                <a:srgbClr val="92D050"/>
              </a:solidFill>
            </a:endParaRPr>
          </a:p>
        </p:txBody>
      </p:sp>
      <p:sp>
        <p:nvSpPr>
          <p:cNvPr id="23" name="テキスト ボックス 22">
            <a:extLst>
              <a:ext uri="{FF2B5EF4-FFF2-40B4-BE49-F238E27FC236}">
                <a16:creationId xmlns:a16="http://schemas.microsoft.com/office/drawing/2014/main" id="{A32AE8F4-9FAC-4C34-9F4B-A824279A6A02}"/>
              </a:ext>
            </a:extLst>
          </p:cNvPr>
          <p:cNvSpPr txBox="1"/>
          <p:nvPr/>
        </p:nvSpPr>
        <p:spPr>
          <a:xfrm>
            <a:off x="6186458" y="3115332"/>
            <a:ext cx="2285489" cy="338554"/>
          </a:xfrm>
          <a:prstGeom prst="rect">
            <a:avLst/>
          </a:prstGeom>
          <a:noFill/>
        </p:spPr>
        <p:txBody>
          <a:bodyPr wrap="square" rtlCol="0">
            <a:spAutoFit/>
          </a:bodyPr>
          <a:lstStyle/>
          <a:p>
            <a:pPr algn="ctr"/>
            <a:r>
              <a:rPr kumimoji="1" lang="ja-JP" altLang="en-US" sz="1600" b="1" dirty="0"/>
              <a:t>配列候補</a:t>
            </a:r>
          </a:p>
        </p:txBody>
      </p:sp>
      <p:sp>
        <p:nvSpPr>
          <p:cNvPr id="25" name="矢印: 右 24">
            <a:extLst>
              <a:ext uri="{FF2B5EF4-FFF2-40B4-BE49-F238E27FC236}">
                <a16:creationId xmlns:a16="http://schemas.microsoft.com/office/drawing/2014/main" id="{2C582760-96FE-4085-BC61-AC4B3B74DACD}"/>
              </a:ext>
            </a:extLst>
          </p:cNvPr>
          <p:cNvSpPr/>
          <p:nvPr/>
        </p:nvSpPr>
        <p:spPr>
          <a:xfrm>
            <a:off x="8465135" y="3847858"/>
            <a:ext cx="742470" cy="20463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1C3079EF-D071-41FE-9BBC-9759064B728E}"/>
              </a:ext>
            </a:extLst>
          </p:cNvPr>
          <p:cNvSpPr txBox="1"/>
          <p:nvPr/>
        </p:nvSpPr>
        <p:spPr>
          <a:xfrm>
            <a:off x="4729293" y="4951752"/>
            <a:ext cx="1394219" cy="338554"/>
          </a:xfrm>
          <a:prstGeom prst="rect">
            <a:avLst/>
          </a:prstGeom>
          <a:noFill/>
        </p:spPr>
        <p:txBody>
          <a:bodyPr wrap="square" rtlCol="0">
            <a:spAutoFit/>
          </a:bodyPr>
          <a:lstStyle/>
          <a:p>
            <a:pPr algn="ctr"/>
            <a:r>
              <a:rPr kumimoji="1" lang="ja-JP" altLang="en-US" sz="1600" b="1" dirty="0"/>
              <a:t>④特徴抽出</a:t>
            </a:r>
          </a:p>
        </p:txBody>
      </p:sp>
      <p:sp>
        <p:nvSpPr>
          <p:cNvPr id="27" name="テキスト ボックス 26">
            <a:extLst>
              <a:ext uri="{FF2B5EF4-FFF2-40B4-BE49-F238E27FC236}">
                <a16:creationId xmlns:a16="http://schemas.microsoft.com/office/drawing/2014/main" id="{CDB16FA9-E52F-4892-83EA-047D738111D7}"/>
              </a:ext>
            </a:extLst>
          </p:cNvPr>
          <p:cNvSpPr txBox="1"/>
          <p:nvPr/>
        </p:nvSpPr>
        <p:spPr>
          <a:xfrm>
            <a:off x="1986943" y="2881350"/>
            <a:ext cx="1394219" cy="338554"/>
          </a:xfrm>
          <a:prstGeom prst="rect">
            <a:avLst/>
          </a:prstGeom>
          <a:noFill/>
        </p:spPr>
        <p:txBody>
          <a:bodyPr wrap="square" rtlCol="0">
            <a:spAutoFit/>
          </a:bodyPr>
          <a:lstStyle/>
          <a:p>
            <a:pPr algn="ctr"/>
            <a:r>
              <a:rPr kumimoji="1" lang="ja-JP" altLang="en-US" sz="1600" b="1" dirty="0"/>
              <a:t>①候補生成</a:t>
            </a:r>
          </a:p>
        </p:txBody>
      </p:sp>
      <p:sp>
        <p:nvSpPr>
          <p:cNvPr id="28" name="テキスト ボックス 27">
            <a:extLst>
              <a:ext uri="{FF2B5EF4-FFF2-40B4-BE49-F238E27FC236}">
                <a16:creationId xmlns:a16="http://schemas.microsoft.com/office/drawing/2014/main" id="{F43734B4-58C1-4725-B209-C6DDA16590F6}"/>
              </a:ext>
            </a:extLst>
          </p:cNvPr>
          <p:cNvSpPr txBox="1"/>
          <p:nvPr/>
        </p:nvSpPr>
        <p:spPr>
          <a:xfrm>
            <a:off x="4650860" y="2888211"/>
            <a:ext cx="2359553" cy="553998"/>
          </a:xfrm>
          <a:prstGeom prst="rect">
            <a:avLst/>
          </a:prstGeom>
          <a:noFill/>
        </p:spPr>
        <p:txBody>
          <a:bodyPr wrap="square" rtlCol="0">
            <a:spAutoFit/>
          </a:bodyPr>
          <a:lstStyle/>
          <a:p>
            <a:pPr algn="ctr"/>
            <a:r>
              <a:rPr kumimoji="1" lang="ja-JP" altLang="en-US" sz="1600" b="1" dirty="0"/>
              <a:t>②スクリーニング</a:t>
            </a:r>
            <a:endParaRPr kumimoji="1" lang="en-US" altLang="ja-JP" sz="1600" b="1" dirty="0"/>
          </a:p>
          <a:p>
            <a:pPr algn="ctr"/>
            <a:r>
              <a:rPr kumimoji="1" lang="ja-JP" altLang="en-US" sz="1400" dirty="0"/>
              <a:t>（机上シミュレーション）</a:t>
            </a:r>
          </a:p>
        </p:txBody>
      </p:sp>
      <p:pic>
        <p:nvPicPr>
          <p:cNvPr id="29" name="グラフィックス 28" descr="ビーカー">
            <a:extLst>
              <a:ext uri="{FF2B5EF4-FFF2-40B4-BE49-F238E27FC236}">
                <a16:creationId xmlns:a16="http://schemas.microsoft.com/office/drawing/2014/main" id="{8F28C14C-3684-48D1-A055-F239FFBAEC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61343" y="3552255"/>
            <a:ext cx="738937" cy="738937"/>
          </a:xfrm>
          <a:prstGeom prst="rect">
            <a:avLst/>
          </a:prstGeom>
        </p:spPr>
      </p:pic>
      <p:sp>
        <p:nvSpPr>
          <p:cNvPr id="30" name="フローチャート: 磁気ディスク 29">
            <a:extLst>
              <a:ext uri="{FF2B5EF4-FFF2-40B4-BE49-F238E27FC236}">
                <a16:creationId xmlns:a16="http://schemas.microsoft.com/office/drawing/2014/main" id="{61CB76B3-77B5-4F29-92CC-90DDE82EDB37}"/>
              </a:ext>
            </a:extLst>
          </p:cNvPr>
          <p:cNvSpPr/>
          <p:nvPr/>
        </p:nvSpPr>
        <p:spPr>
          <a:xfrm>
            <a:off x="10065339" y="5064459"/>
            <a:ext cx="530942" cy="548795"/>
          </a:xfrm>
          <a:prstGeom prst="flowChartMagneticDisk">
            <a:avLst/>
          </a:prstGeom>
          <a:solidFill>
            <a:schemeClr val="accent6">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矢印: 折線 30">
            <a:extLst>
              <a:ext uri="{FF2B5EF4-FFF2-40B4-BE49-F238E27FC236}">
                <a16:creationId xmlns:a16="http://schemas.microsoft.com/office/drawing/2014/main" id="{5D08C7B2-8FC0-4AA6-972E-3098596C730A}"/>
              </a:ext>
            </a:extLst>
          </p:cNvPr>
          <p:cNvSpPr/>
          <p:nvPr/>
        </p:nvSpPr>
        <p:spPr>
          <a:xfrm rot="16200000">
            <a:off x="5269093" y="1014472"/>
            <a:ext cx="552606" cy="8318094"/>
          </a:xfrm>
          <a:prstGeom prst="ben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A9851B03-4FE7-45C4-B1C7-8D6A3AB8A7A0}"/>
              </a:ext>
            </a:extLst>
          </p:cNvPr>
          <p:cNvSpPr txBox="1"/>
          <p:nvPr/>
        </p:nvSpPr>
        <p:spPr>
          <a:xfrm>
            <a:off x="9377590" y="5725133"/>
            <a:ext cx="1975118" cy="338554"/>
          </a:xfrm>
          <a:prstGeom prst="rect">
            <a:avLst/>
          </a:prstGeom>
          <a:noFill/>
        </p:spPr>
        <p:txBody>
          <a:bodyPr wrap="square" rtlCol="0">
            <a:spAutoFit/>
          </a:bodyPr>
          <a:lstStyle/>
          <a:p>
            <a:pPr algn="ctr"/>
            <a:r>
              <a:rPr kumimoji="1" lang="ja-JP" altLang="en-US" sz="1600" b="1" dirty="0"/>
              <a:t>実評価／外部</a:t>
            </a:r>
            <a:r>
              <a:rPr kumimoji="1" lang="en-US" altLang="ja-JP" sz="1600" b="1" dirty="0"/>
              <a:t>DB</a:t>
            </a:r>
            <a:endParaRPr kumimoji="1" lang="ja-JP" altLang="en-US" sz="1600" b="1" dirty="0"/>
          </a:p>
        </p:txBody>
      </p:sp>
      <p:sp>
        <p:nvSpPr>
          <p:cNvPr id="33" name="矢印: 右 32">
            <a:extLst>
              <a:ext uri="{FF2B5EF4-FFF2-40B4-BE49-F238E27FC236}">
                <a16:creationId xmlns:a16="http://schemas.microsoft.com/office/drawing/2014/main" id="{49DD8B70-755A-4410-A94C-882F812B77C8}"/>
              </a:ext>
            </a:extLst>
          </p:cNvPr>
          <p:cNvSpPr/>
          <p:nvPr/>
        </p:nvSpPr>
        <p:spPr>
          <a:xfrm rot="5400000">
            <a:off x="10115428" y="4563450"/>
            <a:ext cx="430764" cy="30653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87ABAD1A-83AB-4671-92CC-CC6EE245F08E}"/>
              </a:ext>
            </a:extLst>
          </p:cNvPr>
          <p:cNvSpPr txBox="1"/>
          <p:nvPr/>
        </p:nvSpPr>
        <p:spPr>
          <a:xfrm>
            <a:off x="8150218" y="2887188"/>
            <a:ext cx="1372304" cy="338554"/>
          </a:xfrm>
          <a:prstGeom prst="rect">
            <a:avLst/>
          </a:prstGeom>
          <a:noFill/>
        </p:spPr>
        <p:txBody>
          <a:bodyPr wrap="square" rtlCol="0">
            <a:spAutoFit/>
          </a:bodyPr>
          <a:lstStyle/>
          <a:p>
            <a:pPr algn="ctr"/>
            <a:r>
              <a:rPr kumimoji="1" lang="ja-JP" altLang="en-US" sz="1600" b="1" dirty="0"/>
              <a:t>③</a:t>
            </a:r>
            <a:r>
              <a:rPr kumimoji="1" lang="en-US" altLang="ja-JP" sz="1600" b="1" dirty="0"/>
              <a:t>Wet</a:t>
            </a:r>
            <a:r>
              <a:rPr kumimoji="1" lang="ja-JP" altLang="en-US" sz="1600" b="1" dirty="0"/>
              <a:t>実験</a:t>
            </a:r>
          </a:p>
        </p:txBody>
      </p:sp>
      <p:sp>
        <p:nvSpPr>
          <p:cNvPr id="39" name="テキスト ボックス 38">
            <a:extLst>
              <a:ext uri="{FF2B5EF4-FFF2-40B4-BE49-F238E27FC236}">
                <a16:creationId xmlns:a16="http://schemas.microsoft.com/office/drawing/2014/main" id="{9159BABE-007C-4924-836E-F561C3A99363}"/>
              </a:ext>
            </a:extLst>
          </p:cNvPr>
          <p:cNvSpPr txBox="1"/>
          <p:nvPr/>
        </p:nvSpPr>
        <p:spPr>
          <a:xfrm>
            <a:off x="827263" y="2561687"/>
            <a:ext cx="1394219" cy="338554"/>
          </a:xfrm>
          <a:prstGeom prst="rect">
            <a:avLst/>
          </a:prstGeom>
          <a:noFill/>
        </p:spPr>
        <p:txBody>
          <a:bodyPr wrap="square" rtlCol="0">
            <a:spAutoFit/>
          </a:bodyPr>
          <a:lstStyle/>
          <a:p>
            <a:pPr algn="ctr"/>
            <a:r>
              <a:rPr kumimoji="1" lang="ja-JP" altLang="en-US" sz="1600" b="1" dirty="0"/>
              <a:t>設計目標</a:t>
            </a:r>
          </a:p>
        </p:txBody>
      </p:sp>
      <p:sp>
        <p:nvSpPr>
          <p:cNvPr id="40" name="矢印: 右 39">
            <a:extLst>
              <a:ext uri="{FF2B5EF4-FFF2-40B4-BE49-F238E27FC236}">
                <a16:creationId xmlns:a16="http://schemas.microsoft.com/office/drawing/2014/main" id="{CCCC1E28-1D99-4FF4-85BF-5E36BE9388E0}"/>
              </a:ext>
            </a:extLst>
          </p:cNvPr>
          <p:cNvSpPr/>
          <p:nvPr/>
        </p:nvSpPr>
        <p:spPr>
          <a:xfrm rot="5400000">
            <a:off x="1223640" y="3227606"/>
            <a:ext cx="607479" cy="20764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29482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要素技術</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概要</a:t>
            </a:r>
            <a:endParaRPr kumimoji="1" lang="ja-JP" altLang="en-US" sz="1600" b="1" dirty="0">
              <a:solidFill>
                <a:schemeClr val="bg1"/>
              </a:solidFill>
            </a:endParaRP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1044860"/>
            <a:ext cx="11563219" cy="792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①候補生成</a:t>
            </a:r>
            <a:endParaRPr lang="en-US" altLang="ja-JP" sz="2800" dirty="0"/>
          </a:p>
          <a:p>
            <a:pPr lvl="1">
              <a:defRPr/>
            </a:pPr>
            <a:r>
              <a:rPr lang="ja-JP" altLang="en-US" sz="2400" dirty="0"/>
              <a:t>人工設計には、探索空間を効率的に探索することが必要</a:t>
            </a:r>
            <a:endParaRPr lang="en-US" altLang="ja-JP" sz="2400" dirty="0"/>
          </a:p>
          <a:p>
            <a:pPr lvl="1">
              <a:defRPr/>
            </a:pPr>
            <a:r>
              <a:rPr lang="ja-JP" altLang="en-US" sz="2400" dirty="0"/>
              <a:t>効果的に空間を制限することが必要（特徴を制約として与える技術）</a:t>
            </a:r>
            <a:endParaRPr lang="en-US" altLang="ja-JP" sz="2400" dirty="0"/>
          </a:p>
          <a:p>
            <a:pPr lvl="1">
              <a:defRPr/>
            </a:pPr>
            <a:r>
              <a:rPr lang="ja-JP" altLang="en-US" sz="2400" dirty="0"/>
              <a:t>評価値を改善するようなサンプルを探索する（</a:t>
            </a:r>
            <a:r>
              <a:rPr lang="ja-JP" altLang="en-US" sz="2400" dirty="0">
                <a:solidFill>
                  <a:srgbClr val="FF0000"/>
                </a:solidFill>
              </a:rPr>
              <a:t>サンプリング・最適化技術</a:t>
            </a:r>
            <a:r>
              <a:rPr lang="ja-JP" altLang="en-US" sz="2400" dirty="0"/>
              <a:t>）</a:t>
            </a:r>
            <a:endParaRPr lang="en-US" altLang="ja-JP" sz="2400" dirty="0"/>
          </a:p>
          <a:p>
            <a:pPr>
              <a:defRPr/>
            </a:pPr>
            <a:r>
              <a:rPr lang="ja-JP" altLang="en-US" sz="2800" dirty="0"/>
              <a:t>④特徴抽出</a:t>
            </a:r>
            <a:endParaRPr lang="en-US" altLang="ja-JP" sz="2800" dirty="0"/>
          </a:p>
          <a:p>
            <a:pPr lvl="1">
              <a:defRPr/>
            </a:pPr>
            <a:r>
              <a:rPr lang="ja-JP" altLang="en-US" sz="2400" dirty="0"/>
              <a:t>既存</a:t>
            </a:r>
            <a:r>
              <a:rPr lang="en-US" altLang="ja-JP" sz="2400" dirty="0"/>
              <a:t>DB</a:t>
            </a:r>
            <a:r>
              <a:rPr lang="ja-JP" altLang="en-US" sz="2400" dirty="0"/>
              <a:t>／外部</a:t>
            </a:r>
            <a:r>
              <a:rPr lang="en-US" altLang="ja-JP" sz="2400" dirty="0"/>
              <a:t>DB</a:t>
            </a:r>
            <a:r>
              <a:rPr lang="ja-JP" altLang="en-US" sz="2400" dirty="0"/>
              <a:t>から、有効な特徴を抽出する（</a:t>
            </a:r>
            <a:r>
              <a:rPr lang="ja-JP" altLang="en-US" sz="2400" dirty="0">
                <a:solidFill>
                  <a:srgbClr val="FF0000"/>
                </a:solidFill>
              </a:rPr>
              <a:t>機械学習、データ分析、最適化技術</a:t>
            </a:r>
            <a:r>
              <a:rPr lang="ja-JP" altLang="en-US" sz="2400" dirty="0"/>
              <a:t>）</a:t>
            </a:r>
            <a:endParaRPr lang="en-US" altLang="ja-JP" sz="2400" dirty="0"/>
          </a:p>
        </p:txBody>
      </p:sp>
      <p:sp>
        <p:nvSpPr>
          <p:cNvPr id="35" name="テキスト ボックス 34">
            <a:extLst>
              <a:ext uri="{FF2B5EF4-FFF2-40B4-BE49-F238E27FC236}">
                <a16:creationId xmlns:a16="http://schemas.microsoft.com/office/drawing/2014/main" id="{D5D0F6BA-E01E-4D95-BD60-0A7C9CED658E}"/>
              </a:ext>
            </a:extLst>
          </p:cNvPr>
          <p:cNvSpPr txBox="1"/>
          <p:nvPr/>
        </p:nvSpPr>
        <p:spPr>
          <a:xfrm>
            <a:off x="1100354" y="5150851"/>
            <a:ext cx="10070431" cy="461665"/>
          </a:xfrm>
          <a:prstGeom prst="rect">
            <a:avLst/>
          </a:prstGeom>
          <a:noFill/>
        </p:spPr>
        <p:txBody>
          <a:bodyPr wrap="square" rtlCol="0">
            <a:spAutoFit/>
          </a:bodyPr>
          <a:lstStyle/>
          <a:p>
            <a:pPr algn="ctr"/>
            <a:r>
              <a:rPr kumimoji="1" lang="ja-JP" altLang="en-US" sz="2400" b="1" dirty="0"/>
              <a:t>具体的な要素技術の目標は、全体の設計目標やプロトコルを決めた後に定める</a:t>
            </a:r>
          </a:p>
        </p:txBody>
      </p:sp>
    </p:spTree>
    <p:extLst>
      <p:ext uri="{BB962C8B-B14F-4D97-AF65-F5344CB8AC3E}">
        <p14:creationId xmlns:p14="http://schemas.microsoft.com/office/powerpoint/2010/main" val="119388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熊谷の担当</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概要</a:t>
            </a:r>
            <a:endParaRPr kumimoji="1" lang="ja-JP" altLang="en-US" sz="1600" b="1" dirty="0">
              <a:solidFill>
                <a:schemeClr val="bg1"/>
              </a:solidFill>
            </a:endParaRP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1044860"/>
            <a:ext cx="11563219" cy="792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データ分析、機械学習、深層学習</a:t>
            </a:r>
            <a:endParaRPr lang="en-US" altLang="ja-JP" sz="2800" dirty="0"/>
          </a:p>
          <a:p>
            <a:pPr lvl="1">
              <a:defRPr/>
            </a:pPr>
            <a:r>
              <a:rPr lang="ja-JP" altLang="en-US" sz="2400" dirty="0"/>
              <a:t>最適化チームで、プロセスデータ解析業務を経験</a:t>
            </a:r>
            <a:endParaRPr lang="en-US" altLang="ja-JP" sz="2400" dirty="0"/>
          </a:p>
          <a:p>
            <a:pPr lvl="1">
              <a:defRPr/>
            </a:pPr>
            <a:r>
              <a:rPr lang="en-US" altLang="ja-JP" sz="2400" dirty="0"/>
              <a:t>2021</a:t>
            </a:r>
            <a:r>
              <a:rPr lang="ja-JP" altLang="en-US" sz="2400" dirty="0"/>
              <a:t>年</a:t>
            </a:r>
            <a:r>
              <a:rPr lang="en-US" altLang="ja-JP" sz="2400" dirty="0"/>
              <a:t>3</a:t>
            </a:r>
            <a:r>
              <a:rPr lang="ja-JP" altLang="en-US" sz="2400" dirty="0"/>
              <a:t>月 日本ディープラーニング協会 エンジニア資格</a:t>
            </a:r>
            <a:endParaRPr lang="en-US" altLang="ja-JP" sz="2400" dirty="0"/>
          </a:p>
          <a:p>
            <a:pPr>
              <a:defRPr/>
            </a:pPr>
            <a:r>
              <a:rPr lang="ja-JP" altLang="en-US" sz="2800" dirty="0"/>
              <a:t>最適化技術</a:t>
            </a:r>
            <a:endParaRPr lang="en-US" altLang="ja-JP" sz="2800" dirty="0"/>
          </a:p>
          <a:p>
            <a:pPr lvl="1">
              <a:defRPr/>
            </a:pPr>
            <a:r>
              <a:rPr lang="ja-JP" altLang="en-US" sz="2400" dirty="0"/>
              <a:t>最適化チームで、プロセス改善業務を経験</a:t>
            </a:r>
            <a:endParaRPr lang="en-US" altLang="ja-JP" sz="2400" dirty="0"/>
          </a:p>
          <a:p>
            <a:pPr lvl="1">
              <a:defRPr/>
            </a:pPr>
            <a:r>
              <a:rPr lang="en-US" altLang="ja-JP" sz="2400" dirty="0"/>
              <a:t>2020</a:t>
            </a:r>
            <a:r>
              <a:rPr lang="ja-JP" altLang="en-US" sz="2400" dirty="0"/>
              <a:t>年</a:t>
            </a:r>
            <a:r>
              <a:rPr lang="en-US" altLang="ja-JP" sz="2400" dirty="0"/>
              <a:t>10</a:t>
            </a:r>
            <a:r>
              <a:rPr lang="ja-JP" altLang="en-US" sz="2400" dirty="0"/>
              <a:t>月 最適化分野で博士号取得</a:t>
            </a:r>
            <a:endParaRPr lang="en-US" altLang="ja-JP" sz="2400" dirty="0"/>
          </a:p>
        </p:txBody>
      </p:sp>
      <p:sp>
        <p:nvSpPr>
          <p:cNvPr id="7" name="テキスト ボックス 6">
            <a:extLst>
              <a:ext uri="{FF2B5EF4-FFF2-40B4-BE49-F238E27FC236}">
                <a16:creationId xmlns:a16="http://schemas.microsoft.com/office/drawing/2014/main" id="{F2343B6E-BDA0-495C-B539-1C5BFE061016}"/>
              </a:ext>
            </a:extLst>
          </p:cNvPr>
          <p:cNvSpPr txBox="1"/>
          <p:nvPr/>
        </p:nvSpPr>
        <p:spPr>
          <a:xfrm>
            <a:off x="989518" y="4776778"/>
            <a:ext cx="10070431" cy="461665"/>
          </a:xfrm>
          <a:prstGeom prst="rect">
            <a:avLst/>
          </a:prstGeom>
          <a:noFill/>
        </p:spPr>
        <p:txBody>
          <a:bodyPr wrap="square" rtlCol="0">
            <a:spAutoFit/>
          </a:bodyPr>
          <a:lstStyle/>
          <a:p>
            <a:pPr algn="ctr"/>
            <a:r>
              <a:rPr kumimoji="1" lang="ja-JP" altLang="en-US" sz="2400" b="1" dirty="0"/>
              <a:t>（先期以前同様に）要素技術①④の検討、サーベイなどで貢献できる可能性</a:t>
            </a:r>
          </a:p>
        </p:txBody>
      </p:sp>
    </p:spTree>
    <p:extLst>
      <p:ext uri="{BB962C8B-B14F-4D97-AF65-F5344CB8AC3E}">
        <p14:creationId xmlns:p14="http://schemas.microsoft.com/office/powerpoint/2010/main" val="2098618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吹き出し: 四角形 38">
            <a:extLst>
              <a:ext uri="{FF2B5EF4-FFF2-40B4-BE49-F238E27FC236}">
                <a16:creationId xmlns:a16="http://schemas.microsoft.com/office/drawing/2014/main" id="{872AD10E-ED1F-4377-B33C-329E27C9A95D}"/>
              </a:ext>
            </a:extLst>
          </p:cNvPr>
          <p:cNvSpPr/>
          <p:nvPr/>
        </p:nvSpPr>
        <p:spPr>
          <a:xfrm>
            <a:off x="707352" y="2948784"/>
            <a:ext cx="3036372" cy="1020869"/>
          </a:xfrm>
          <a:prstGeom prst="wedgeRectCallout">
            <a:avLst>
              <a:gd name="adj1" fmla="val 30412"/>
              <a:gd name="adj2" fmla="val -6587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吹き出し: 四角形 39">
            <a:extLst>
              <a:ext uri="{FF2B5EF4-FFF2-40B4-BE49-F238E27FC236}">
                <a16:creationId xmlns:a16="http://schemas.microsoft.com/office/drawing/2014/main" id="{9F828245-E83E-40D9-97B9-4AD0E67EA885}"/>
              </a:ext>
            </a:extLst>
          </p:cNvPr>
          <p:cNvSpPr/>
          <p:nvPr/>
        </p:nvSpPr>
        <p:spPr>
          <a:xfrm>
            <a:off x="707352" y="5089197"/>
            <a:ext cx="3036372" cy="1004421"/>
          </a:xfrm>
          <a:prstGeom prst="wedgeRectCallout">
            <a:avLst>
              <a:gd name="adj1" fmla="val 29941"/>
              <a:gd name="adj2" fmla="val -67679"/>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汎用な特徴抽出技術のイメージ</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5" name="フローチャート: 手作業 4">
            <a:extLst>
              <a:ext uri="{FF2B5EF4-FFF2-40B4-BE49-F238E27FC236}">
                <a16:creationId xmlns:a16="http://schemas.microsoft.com/office/drawing/2014/main" id="{F4860BB6-ABAB-4F21-8C8A-B0A1F1488A33}"/>
              </a:ext>
            </a:extLst>
          </p:cNvPr>
          <p:cNvSpPr/>
          <p:nvPr/>
        </p:nvSpPr>
        <p:spPr>
          <a:xfrm rot="16200000">
            <a:off x="4403815" y="3525117"/>
            <a:ext cx="3629668" cy="564360"/>
          </a:xfrm>
          <a:prstGeom prst="flowChartManualOperation">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en-US" altLang="ja-JP" b="1" dirty="0">
                <a:solidFill>
                  <a:schemeClr val="bg1"/>
                </a:solidFill>
              </a:rPr>
              <a:t>Encoder</a:t>
            </a:r>
            <a:endParaRPr kumimoji="1" lang="ja-JP" altLang="en-US" b="1" dirty="0">
              <a:solidFill>
                <a:schemeClr val="bg1"/>
              </a:solidFill>
            </a:endParaRPr>
          </a:p>
        </p:txBody>
      </p:sp>
      <p:sp>
        <p:nvSpPr>
          <p:cNvPr id="6" name="フローチャート: 磁気ディスク 5">
            <a:extLst>
              <a:ext uri="{FF2B5EF4-FFF2-40B4-BE49-F238E27FC236}">
                <a16:creationId xmlns:a16="http://schemas.microsoft.com/office/drawing/2014/main" id="{1A8C13AE-DD93-4392-9296-7E26031F8952}"/>
              </a:ext>
            </a:extLst>
          </p:cNvPr>
          <p:cNvSpPr/>
          <p:nvPr/>
        </p:nvSpPr>
        <p:spPr>
          <a:xfrm>
            <a:off x="3036115" y="2256021"/>
            <a:ext cx="571495" cy="504913"/>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フローチャート: 磁気ディスク 7">
            <a:extLst>
              <a:ext uri="{FF2B5EF4-FFF2-40B4-BE49-F238E27FC236}">
                <a16:creationId xmlns:a16="http://schemas.microsoft.com/office/drawing/2014/main" id="{D88BEAF6-41B2-4160-B72A-D281846372F5}"/>
              </a:ext>
            </a:extLst>
          </p:cNvPr>
          <p:cNvSpPr/>
          <p:nvPr/>
        </p:nvSpPr>
        <p:spPr>
          <a:xfrm>
            <a:off x="3036115" y="4349096"/>
            <a:ext cx="571495" cy="504913"/>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 name="直線矢印コネクタ 8">
            <a:extLst>
              <a:ext uri="{FF2B5EF4-FFF2-40B4-BE49-F238E27FC236}">
                <a16:creationId xmlns:a16="http://schemas.microsoft.com/office/drawing/2014/main" id="{71DCBF4C-2304-44A2-B9F5-64F2E7CD3BF1}"/>
              </a:ext>
            </a:extLst>
          </p:cNvPr>
          <p:cNvCxnSpPr>
            <a:cxnSpLocks/>
            <a:stCxn id="6" idx="4"/>
          </p:cNvCxnSpPr>
          <p:nvPr/>
        </p:nvCxnSpPr>
        <p:spPr>
          <a:xfrm flipV="1">
            <a:off x="3607610" y="2508477"/>
            <a:ext cx="2328859" cy="1"/>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68D2E2E-C696-438B-AE5D-63C88064565F}"/>
              </a:ext>
            </a:extLst>
          </p:cNvPr>
          <p:cNvCxnSpPr>
            <a:cxnSpLocks/>
            <a:stCxn id="8" idx="4"/>
          </p:cNvCxnSpPr>
          <p:nvPr/>
        </p:nvCxnSpPr>
        <p:spPr>
          <a:xfrm>
            <a:off x="3607610" y="4601553"/>
            <a:ext cx="2328859"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2FFC7476-993F-4D49-9754-2D1CC381418E}"/>
              </a:ext>
            </a:extLst>
          </p:cNvPr>
          <p:cNvSpPr txBox="1"/>
          <p:nvPr/>
        </p:nvSpPr>
        <p:spPr>
          <a:xfrm>
            <a:off x="576777" y="2119107"/>
            <a:ext cx="1456960" cy="338554"/>
          </a:xfrm>
          <a:prstGeom prst="rect">
            <a:avLst/>
          </a:prstGeom>
          <a:noFill/>
        </p:spPr>
        <p:txBody>
          <a:bodyPr wrap="square" rtlCol="0">
            <a:spAutoFit/>
          </a:bodyPr>
          <a:lstStyle/>
          <a:p>
            <a:pPr algn="ctr"/>
            <a:r>
              <a:rPr kumimoji="1" lang="ja-JP" altLang="en-US" sz="1600" b="1" dirty="0"/>
              <a:t>実評価データ</a:t>
            </a:r>
          </a:p>
        </p:txBody>
      </p:sp>
      <p:sp>
        <p:nvSpPr>
          <p:cNvPr id="13" name="テキスト ボックス 12">
            <a:extLst>
              <a:ext uri="{FF2B5EF4-FFF2-40B4-BE49-F238E27FC236}">
                <a16:creationId xmlns:a16="http://schemas.microsoft.com/office/drawing/2014/main" id="{9C5FD58F-B9EF-4223-8671-AF02ECDD5E23}"/>
              </a:ext>
            </a:extLst>
          </p:cNvPr>
          <p:cNvSpPr txBox="1"/>
          <p:nvPr/>
        </p:nvSpPr>
        <p:spPr>
          <a:xfrm>
            <a:off x="481314" y="4263774"/>
            <a:ext cx="1456960" cy="338554"/>
          </a:xfrm>
          <a:prstGeom prst="rect">
            <a:avLst/>
          </a:prstGeom>
          <a:noFill/>
        </p:spPr>
        <p:txBody>
          <a:bodyPr wrap="square" rtlCol="0">
            <a:spAutoFit/>
          </a:bodyPr>
          <a:lstStyle/>
          <a:p>
            <a:pPr algn="ctr"/>
            <a:r>
              <a:rPr kumimoji="1" lang="ja-JP" altLang="en-US" sz="1600" b="1" dirty="0"/>
              <a:t>外部データ</a:t>
            </a:r>
          </a:p>
        </p:txBody>
      </p:sp>
      <p:sp>
        <p:nvSpPr>
          <p:cNvPr id="15" name="テキスト ボックス 14">
            <a:extLst>
              <a:ext uri="{FF2B5EF4-FFF2-40B4-BE49-F238E27FC236}">
                <a16:creationId xmlns:a16="http://schemas.microsoft.com/office/drawing/2014/main" id="{0502348C-1B37-4629-83A8-FCF218A70916}"/>
              </a:ext>
            </a:extLst>
          </p:cNvPr>
          <p:cNvSpPr txBox="1"/>
          <p:nvPr/>
        </p:nvSpPr>
        <p:spPr>
          <a:xfrm>
            <a:off x="802330" y="2544528"/>
            <a:ext cx="1245737" cy="276999"/>
          </a:xfrm>
          <a:prstGeom prst="rect">
            <a:avLst/>
          </a:prstGeom>
          <a:noFill/>
        </p:spPr>
        <p:txBody>
          <a:bodyPr wrap="square" rtlCol="0">
            <a:spAutoFit/>
          </a:bodyPr>
          <a:lstStyle/>
          <a:p>
            <a:r>
              <a:rPr kumimoji="1" lang="ja-JP" altLang="en-US" sz="1200" dirty="0"/>
              <a:t>生成した変異体</a:t>
            </a:r>
          </a:p>
        </p:txBody>
      </p:sp>
      <p:sp>
        <p:nvSpPr>
          <p:cNvPr id="16" name="テキスト ボックス 15">
            <a:extLst>
              <a:ext uri="{FF2B5EF4-FFF2-40B4-BE49-F238E27FC236}">
                <a16:creationId xmlns:a16="http://schemas.microsoft.com/office/drawing/2014/main" id="{C219E81A-39AB-4DCC-A80C-85BEB69B7BAB}"/>
              </a:ext>
            </a:extLst>
          </p:cNvPr>
          <p:cNvSpPr txBox="1"/>
          <p:nvPr/>
        </p:nvSpPr>
        <p:spPr>
          <a:xfrm>
            <a:off x="168526" y="2948784"/>
            <a:ext cx="507024" cy="276999"/>
          </a:xfrm>
          <a:prstGeom prst="rect">
            <a:avLst/>
          </a:prstGeom>
          <a:noFill/>
        </p:spPr>
        <p:txBody>
          <a:bodyPr wrap="square" rtlCol="0">
            <a:spAutoFit/>
          </a:bodyPr>
          <a:lstStyle/>
          <a:p>
            <a:pPr algn="ctr"/>
            <a:r>
              <a:rPr kumimoji="1" lang="ja-JP" altLang="en-US" sz="1200" b="1" dirty="0">
                <a:highlight>
                  <a:srgbClr val="00FF00"/>
                </a:highlight>
              </a:rPr>
              <a:t>特徴</a:t>
            </a:r>
          </a:p>
        </p:txBody>
      </p:sp>
      <p:sp>
        <p:nvSpPr>
          <p:cNvPr id="17" name="テキスト ボックス 16">
            <a:extLst>
              <a:ext uri="{FF2B5EF4-FFF2-40B4-BE49-F238E27FC236}">
                <a16:creationId xmlns:a16="http://schemas.microsoft.com/office/drawing/2014/main" id="{B7AF45CE-30B5-4B84-BF57-9F18A05EB620}"/>
              </a:ext>
            </a:extLst>
          </p:cNvPr>
          <p:cNvSpPr txBox="1"/>
          <p:nvPr/>
        </p:nvSpPr>
        <p:spPr>
          <a:xfrm>
            <a:off x="687188" y="4669504"/>
            <a:ext cx="1923090" cy="276999"/>
          </a:xfrm>
          <a:prstGeom prst="rect">
            <a:avLst/>
          </a:prstGeom>
          <a:noFill/>
        </p:spPr>
        <p:txBody>
          <a:bodyPr wrap="square" rtlCol="0">
            <a:spAutoFit/>
          </a:bodyPr>
          <a:lstStyle/>
          <a:p>
            <a:pPr algn="ctr"/>
            <a:r>
              <a:rPr kumimoji="1" lang="ja-JP" altLang="en-US" sz="1200" dirty="0"/>
              <a:t>一般の酵素・機能ドメイン</a:t>
            </a:r>
          </a:p>
        </p:txBody>
      </p:sp>
      <p:cxnSp>
        <p:nvCxnSpPr>
          <p:cNvPr id="18" name="直線矢印コネクタ 17">
            <a:extLst>
              <a:ext uri="{FF2B5EF4-FFF2-40B4-BE49-F238E27FC236}">
                <a16:creationId xmlns:a16="http://schemas.microsoft.com/office/drawing/2014/main" id="{02F35FC7-2BB7-49DE-979F-7D56571DC8E6}"/>
              </a:ext>
            </a:extLst>
          </p:cNvPr>
          <p:cNvCxnSpPr>
            <a:cxnSpLocks/>
          </p:cNvCxnSpPr>
          <p:nvPr/>
        </p:nvCxnSpPr>
        <p:spPr>
          <a:xfrm>
            <a:off x="6500829" y="3378671"/>
            <a:ext cx="2557455" cy="0"/>
          </a:xfrm>
          <a:prstGeom prst="straightConnector1">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3FCC842-9368-4B56-8933-D309416081AD}"/>
              </a:ext>
            </a:extLst>
          </p:cNvPr>
          <p:cNvSpPr txBox="1"/>
          <p:nvPr/>
        </p:nvSpPr>
        <p:spPr>
          <a:xfrm>
            <a:off x="9072566" y="3209393"/>
            <a:ext cx="2757489" cy="338554"/>
          </a:xfrm>
          <a:prstGeom prst="rect">
            <a:avLst/>
          </a:prstGeom>
          <a:noFill/>
        </p:spPr>
        <p:txBody>
          <a:bodyPr wrap="square" rtlCol="0">
            <a:spAutoFit/>
          </a:bodyPr>
          <a:lstStyle/>
          <a:p>
            <a:pPr algn="ctr"/>
            <a:r>
              <a:rPr kumimoji="1" lang="ja-JP" altLang="en-US" sz="1600" b="1" dirty="0">
                <a:highlight>
                  <a:srgbClr val="FFFF00"/>
                </a:highlight>
              </a:rPr>
              <a:t>設計目標</a:t>
            </a:r>
            <a:r>
              <a:rPr kumimoji="1" lang="ja-JP" altLang="en-US" sz="1600" b="1" dirty="0"/>
              <a:t>達成に不利な</a:t>
            </a:r>
            <a:r>
              <a:rPr kumimoji="1" lang="ja-JP" altLang="en-US" sz="1600" b="1" dirty="0">
                <a:highlight>
                  <a:srgbClr val="00FF00"/>
                </a:highlight>
              </a:rPr>
              <a:t>特徴</a:t>
            </a:r>
          </a:p>
        </p:txBody>
      </p:sp>
      <p:sp>
        <p:nvSpPr>
          <p:cNvPr id="23" name="テキスト ボックス 22">
            <a:extLst>
              <a:ext uri="{FF2B5EF4-FFF2-40B4-BE49-F238E27FC236}">
                <a16:creationId xmlns:a16="http://schemas.microsoft.com/office/drawing/2014/main" id="{70D349C1-4DC5-4B53-9312-2B0C28660693}"/>
              </a:ext>
            </a:extLst>
          </p:cNvPr>
          <p:cNvSpPr txBox="1"/>
          <p:nvPr/>
        </p:nvSpPr>
        <p:spPr>
          <a:xfrm>
            <a:off x="168526" y="5089197"/>
            <a:ext cx="507024" cy="276999"/>
          </a:xfrm>
          <a:prstGeom prst="rect">
            <a:avLst/>
          </a:prstGeom>
          <a:noFill/>
        </p:spPr>
        <p:txBody>
          <a:bodyPr wrap="square" rtlCol="0">
            <a:spAutoFit/>
          </a:bodyPr>
          <a:lstStyle/>
          <a:p>
            <a:pPr algn="ctr"/>
            <a:r>
              <a:rPr kumimoji="1" lang="ja-JP" altLang="en-US" sz="1200" b="1" dirty="0">
                <a:highlight>
                  <a:srgbClr val="00FF00"/>
                </a:highlight>
              </a:rPr>
              <a:t>特徴</a:t>
            </a:r>
          </a:p>
        </p:txBody>
      </p:sp>
      <p:sp>
        <p:nvSpPr>
          <p:cNvPr id="25" name="テキスト ボックス 24">
            <a:extLst>
              <a:ext uri="{FF2B5EF4-FFF2-40B4-BE49-F238E27FC236}">
                <a16:creationId xmlns:a16="http://schemas.microsoft.com/office/drawing/2014/main" id="{29AF2526-B409-4AD4-BD3A-FF2414471B85}"/>
              </a:ext>
            </a:extLst>
          </p:cNvPr>
          <p:cNvSpPr txBox="1"/>
          <p:nvPr/>
        </p:nvSpPr>
        <p:spPr>
          <a:xfrm>
            <a:off x="7156688" y="2929684"/>
            <a:ext cx="1245737" cy="338554"/>
          </a:xfrm>
          <a:prstGeom prst="rect">
            <a:avLst/>
          </a:prstGeom>
          <a:noFill/>
        </p:spPr>
        <p:txBody>
          <a:bodyPr wrap="square" rtlCol="0">
            <a:spAutoFit/>
          </a:bodyPr>
          <a:lstStyle/>
          <a:p>
            <a:pPr algn="ctr"/>
            <a:r>
              <a:rPr kumimoji="1" lang="ja-JP" altLang="en-US" sz="1600" dirty="0"/>
              <a:t>抽出</a:t>
            </a:r>
          </a:p>
        </p:txBody>
      </p:sp>
      <p:sp>
        <p:nvSpPr>
          <p:cNvPr id="30" name="二等辺三角形 29">
            <a:extLst>
              <a:ext uri="{FF2B5EF4-FFF2-40B4-BE49-F238E27FC236}">
                <a16:creationId xmlns:a16="http://schemas.microsoft.com/office/drawing/2014/main" id="{705DEF13-F4B6-442E-B4B7-B91EBDFD33C0}"/>
              </a:ext>
            </a:extLst>
          </p:cNvPr>
          <p:cNvSpPr/>
          <p:nvPr/>
        </p:nvSpPr>
        <p:spPr>
          <a:xfrm flipV="1">
            <a:off x="9940802" y="3734575"/>
            <a:ext cx="1017986" cy="244009"/>
          </a:xfrm>
          <a:prstGeom prst="triangl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FE978E5F-14CA-46C6-AD0C-98ED3A3B47FE}"/>
              </a:ext>
            </a:extLst>
          </p:cNvPr>
          <p:cNvSpPr txBox="1"/>
          <p:nvPr/>
        </p:nvSpPr>
        <p:spPr>
          <a:xfrm>
            <a:off x="7709120" y="4934904"/>
            <a:ext cx="2176467" cy="584775"/>
          </a:xfrm>
          <a:prstGeom prst="rect">
            <a:avLst/>
          </a:prstGeom>
          <a:noFill/>
        </p:spPr>
        <p:txBody>
          <a:bodyPr wrap="square" rtlCol="0">
            <a:spAutoFit/>
          </a:bodyPr>
          <a:lstStyle/>
          <a:p>
            <a:pPr algn="ctr"/>
            <a:r>
              <a:rPr kumimoji="1" lang="ja-JP" altLang="en-US" sz="1600" dirty="0"/>
              <a:t>候補生成において、</a:t>
            </a:r>
            <a:endParaRPr kumimoji="1" lang="en-US" altLang="ja-JP" sz="1600" dirty="0"/>
          </a:p>
          <a:p>
            <a:pPr algn="ctr"/>
            <a:r>
              <a:rPr kumimoji="1" lang="ja-JP" altLang="en-US" sz="1600" dirty="0"/>
              <a:t>直接禁止する</a:t>
            </a:r>
            <a:endParaRPr kumimoji="1" lang="en-US" altLang="ja-JP" sz="1600" dirty="0"/>
          </a:p>
        </p:txBody>
      </p:sp>
      <p:sp>
        <p:nvSpPr>
          <p:cNvPr id="44" name="テキスト ボックス 43">
            <a:extLst>
              <a:ext uri="{FF2B5EF4-FFF2-40B4-BE49-F238E27FC236}">
                <a16:creationId xmlns:a16="http://schemas.microsoft.com/office/drawing/2014/main" id="{D8C813E2-C15D-422A-8220-C19589BA7DBA}"/>
              </a:ext>
            </a:extLst>
          </p:cNvPr>
          <p:cNvSpPr txBox="1"/>
          <p:nvPr/>
        </p:nvSpPr>
        <p:spPr>
          <a:xfrm>
            <a:off x="4081860" y="2079789"/>
            <a:ext cx="1245737" cy="338554"/>
          </a:xfrm>
          <a:prstGeom prst="rect">
            <a:avLst/>
          </a:prstGeom>
          <a:noFill/>
        </p:spPr>
        <p:txBody>
          <a:bodyPr wrap="square" rtlCol="0">
            <a:spAutoFit/>
          </a:bodyPr>
          <a:lstStyle/>
          <a:p>
            <a:pPr algn="ctr"/>
            <a:r>
              <a:rPr kumimoji="1" lang="ja-JP" altLang="en-US" sz="1600" dirty="0"/>
              <a:t>学習・適用</a:t>
            </a:r>
          </a:p>
        </p:txBody>
      </p:sp>
      <p:sp>
        <p:nvSpPr>
          <p:cNvPr id="45" name="テキスト ボックス 44">
            <a:extLst>
              <a:ext uri="{FF2B5EF4-FFF2-40B4-BE49-F238E27FC236}">
                <a16:creationId xmlns:a16="http://schemas.microsoft.com/office/drawing/2014/main" id="{06910564-E244-44BE-905A-22A2CEAD3D91}"/>
              </a:ext>
            </a:extLst>
          </p:cNvPr>
          <p:cNvSpPr txBox="1"/>
          <p:nvPr/>
        </p:nvSpPr>
        <p:spPr>
          <a:xfrm>
            <a:off x="4083234" y="4203311"/>
            <a:ext cx="1245737" cy="338554"/>
          </a:xfrm>
          <a:prstGeom prst="rect">
            <a:avLst/>
          </a:prstGeom>
          <a:noFill/>
        </p:spPr>
        <p:txBody>
          <a:bodyPr wrap="square" rtlCol="0">
            <a:spAutoFit/>
          </a:bodyPr>
          <a:lstStyle/>
          <a:p>
            <a:pPr algn="ctr"/>
            <a:r>
              <a:rPr kumimoji="1" lang="ja-JP" altLang="en-US" sz="1600" dirty="0"/>
              <a:t>学習・適用</a:t>
            </a:r>
          </a:p>
        </p:txBody>
      </p:sp>
      <p:sp>
        <p:nvSpPr>
          <p:cNvPr id="46" name="テキスト ボックス 45">
            <a:extLst>
              <a:ext uri="{FF2B5EF4-FFF2-40B4-BE49-F238E27FC236}">
                <a16:creationId xmlns:a16="http://schemas.microsoft.com/office/drawing/2014/main" id="{1F1BD7C4-1EA4-4A0C-A38D-F36D6A2FCDEA}"/>
              </a:ext>
            </a:extLst>
          </p:cNvPr>
          <p:cNvSpPr txBox="1"/>
          <p:nvPr/>
        </p:nvSpPr>
        <p:spPr>
          <a:xfrm>
            <a:off x="1720593" y="3716694"/>
            <a:ext cx="917239" cy="246221"/>
          </a:xfrm>
          <a:prstGeom prst="rect">
            <a:avLst/>
          </a:prstGeom>
          <a:noFill/>
        </p:spPr>
        <p:txBody>
          <a:bodyPr wrap="none" rtlCol="0">
            <a:spAutoFit/>
          </a:bodyPr>
          <a:lstStyle/>
          <a:p>
            <a:r>
              <a:rPr lang="en-US" altLang="ja-JP" sz="1000" b="1" dirty="0">
                <a:solidFill>
                  <a:srgbClr val="92D050"/>
                </a:solidFill>
              </a:rPr>
              <a:t>TQSHYGQC</a:t>
            </a:r>
            <a:endParaRPr kumimoji="1" lang="ja-JP" altLang="en-US" sz="1000" b="1" dirty="0">
              <a:solidFill>
                <a:srgbClr val="92D050"/>
              </a:solidFill>
            </a:endParaRPr>
          </a:p>
        </p:txBody>
      </p:sp>
      <p:pic>
        <p:nvPicPr>
          <p:cNvPr id="47" name="図 46">
            <a:extLst>
              <a:ext uri="{FF2B5EF4-FFF2-40B4-BE49-F238E27FC236}">
                <a16:creationId xmlns:a16="http://schemas.microsoft.com/office/drawing/2014/main" id="{66A01320-0218-48B0-94C3-B3C36163FB2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988" t="17407" r="5000" b="18953"/>
          <a:stretch/>
        </p:blipFill>
        <p:spPr>
          <a:xfrm>
            <a:off x="1739209" y="3242905"/>
            <a:ext cx="891482" cy="491307"/>
          </a:xfrm>
          <a:prstGeom prst="rect">
            <a:avLst/>
          </a:prstGeom>
        </p:spPr>
      </p:pic>
      <p:pic>
        <p:nvPicPr>
          <p:cNvPr id="48" name="図 47">
            <a:extLst>
              <a:ext uri="{FF2B5EF4-FFF2-40B4-BE49-F238E27FC236}">
                <a16:creationId xmlns:a16="http://schemas.microsoft.com/office/drawing/2014/main" id="{DD2A9236-8A3A-4339-A0ED-9B96EA59A2E2}"/>
              </a:ext>
            </a:extLst>
          </p:cNvPr>
          <p:cNvPicPr>
            <a:picLocks noChangeAspect="1"/>
          </p:cNvPicPr>
          <p:nvPr/>
        </p:nvPicPr>
        <p:blipFill rotWithShape="1">
          <a:blip r:embed="rId3">
            <a:extLst>
              <a:ext uri="{28A0092B-C50C-407E-A947-70E740481C1C}">
                <a14:useLocalDpi xmlns:a14="http://schemas.microsoft.com/office/drawing/2010/main" val="0"/>
              </a:ext>
            </a:extLst>
          </a:blip>
          <a:srcRect l="8749" t="9565" b="14826"/>
          <a:stretch/>
        </p:blipFill>
        <p:spPr>
          <a:xfrm>
            <a:off x="2748553" y="3236536"/>
            <a:ext cx="823799" cy="484782"/>
          </a:xfrm>
          <a:prstGeom prst="rect">
            <a:avLst/>
          </a:prstGeom>
        </p:spPr>
      </p:pic>
      <p:sp>
        <p:nvSpPr>
          <p:cNvPr id="49" name="テキスト ボックス 48">
            <a:extLst>
              <a:ext uri="{FF2B5EF4-FFF2-40B4-BE49-F238E27FC236}">
                <a16:creationId xmlns:a16="http://schemas.microsoft.com/office/drawing/2014/main" id="{FC053B15-D8D4-4725-A0B1-3B7088083198}"/>
              </a:ext>
            </a:extLst>
          </p:cNvPr>
          <p:cNvSpPr txBox="1"/>
          <p:nvPr/>
        </p:nvSpPr>
        <p:spPr>
          <a:xfrm>
            <a:off x="2699292" y="3719111"/>
            <a:ext cx="917239" cy="246221"/>
          </a:xfrm>
          <a:prstGeom prst="rect">
            <a:avLst/>
          </a:prstGeom>
          <a:noFill/>
        </p:spPr>
        <p:txBody>
          <a:bodyPr wrap="none" rtlCol="0">
            <a:spAutoFit/>
          </a:bodyPr>
          <a:lstStyle/>
          <a:p>
            <a:r>
              <a:rPr lang="en-US" altLang="ja-JP" sz="1000" b="1" dirty="0">
                <a:solidFill>
                  <a:srgbClr val="92D050"/>
                </a:solidFill>
              </a:rPr>
              <a:t>TQSAYGQC</a:t>
            </a:r>
            <a:endParaRPr kumimoji="1" lang="ja-JP" altLang="en-US" sz="1000" b="1" dirty="0">
              <a:solidFill>
                <a:srgbClr val="92D050"/>
              </a:solidFill>
            </a:endParaRPr>
          </a:p>
        </p:txBody>
      </p:sp>
      <p:sp>
        <p:nvSpPr>
          <p:cNvPr id="32" name="テキスト ボックス 31">
            <a:extLst>
              <a:ext uri="{FF2B5EF4-FFF2-40B4-BE49-F238E27FC236}">
                <a16:creationId xmlns:a16="http://schemas.microsoft.com/office/drawing/2014/main" id="{1519561C-51A5-48C0-94E8-6FE087F01F17}"/>
              </a:ext>
            </a:extLst>
          </p:cNvPr>
          <p:cNvSpPr txBox="1"/>
          <p:nvPr/>
        </p:nvSpPr>
        <p:spPr>
          <a:xfrm>
            <a:off x="777407" y="3358310"/>
            <a:ext cx="864775" cy="276999"/>
          </a:xfrm>
          <a:prstGeom prst="rect">
            <a:avLst/>
          </a:prstGeom>
          <a:noFill/>
        </p:spPr>
        <p:txBody>
          <a:bodyPr wrap="square" rtlCol="0">
            <a:spAutoFit/>
          </a:bodyPr>
          <a:lstStyle/>
          <a:p>
            <a:r>
              <a:rPr kumimoji="1" lang="ja-JP" altLang="en-US" sz="1200" dirty="0"/>
              <a:t>原子座標</a:t>
            </a:r>
          </a:p>
        </p:txBody>
      </p:sp>
      <p:sp>
        <p:nvSpPr>
          <p:cNvPr id="50" name="テキスト ボックス 49">
            <a:extLst>
              <a:ext uri="{FF2B5EF4-FFF2-40B4-BE49-F238E27FC236}">
                <a16:creationId xmlns:a16="http://schemas.microsoft.com/office/drawing/2014/main" id="{5E20644E-61C7-479C-912D-7790E98C5C7F}"/>
              </a:ext>
            </a:extLst>
          </p:cNvPr>
          <p:cNvSpPr txBox="1"/>
          <p:nvPr/>
        </p:nvSpPr>
        <p:spPr>
          <a:xfrm>
            <a:off x="918213" y="3657960"/>
            <a:ext cx="506986" cy="276999"/>
          </a:xfrm>
          <a:prstGeom prst="rect">
            <a:avLst/>
          </a:prstGeom>
          <a:noFill/>
        </p:spPr>
        <p:txBody>
          <a:bodyPr wrap="square" rtlCol="0">
            <a:spAutoFit/>
          </a:bodyPr>
          <a:lstStyle/>
          <a:p>
            <a:r>
              <a:rPr kumimoji="1" lang="ja-JP" altLang="en-US" sz="1200" dirty="0"/>
              <a:t>配列</a:t>
            </a:r>
          </a:p>
        </p:txBody>
      </p:sp>
      <p:sp>
        <p:nvSpPr>
          <p:cNvPr id="51" name="テキスト ボックス 50">
            <a:extLst>
              <a:ext uri="{FF2B5EF4-FFF2-40B4-BE49-F238E27FC236}">
                <a16:creationId xmlns:a16="http://schemas.microsoft.com/office/drawing/2014/main" id="{4DBB5B20-D554-4F03-A070-A10FDD8FCCCD}"/>
              </a:ext>
            </a:extLst>
          </p:cNvPr>
          <p:cNvSpPr txBox="1"/>
          <p:nvPr/>
        </p:nvSpPr>
        <p:spPr>
          <a:xfrm>
            <a:off x="793412" y="3010893"/>
            <a:ext cx="864775" cy="276999"/>
          </a:xfrm>
          <a:prstGeom prst="rect">
            <a:avLst/>
          </a:prstGeom>
          <a:noFill/>
        </p:spPr>
        <p:txBody>
          <a:bodyPr wrap="square" rtlCol="0">
            <a:spAutoFit/>
          </a:bodyPr>
          <a:lstStyle/>
          <a:p>
            <a:r>
              <a:rPr kumimoji="1" lang="ja-JP" altLang="en-US" sz="1200" dirty="0"/>
              <a:t>評価値</a:t>
            </a:r>
          </a:p>
        </p:txBody>
      </p:sp>
      <p:sp>
        <p:nvSpPr>
          <p:cNvPr id="52" name="テキスト ボックス 51">
            <a:extLst>
              <a:ext uri="{FF2B5EF4-FFF2-40B4-BE49-F238E27FC236}">
                <a16:creationId xmlns:a16="http://schemas.microsoft.com/office/drawing/2014/main" id="{E1618901-F3DD-42CF-A3E3-88A7BDF6AF0A}"/>
              </a:ext>
            </a:extLst>
          </p:cNvPr>
          <p:cNvSpPr txBox="1"/>
          <p:nvPr/>
        </p:nvSpPr>
        <p:spPr>
          <a:xfrm>
            <a:off x="1745503" y="2988392"/>
            <a:ext cx="864775" cy="276999"/>
          </a:xfrm>
          <a:prstGeom prst="rect">
            <a:avLst/>
          </a:prstGeom>
          <a:noFill/>
        </p:spPr>
        <p:txBody>
          <a:bodyPr wrap="square" rtlCol="0">
            <a:spAutoFit/>
          </a:bodyPr>
          <a:lstStyle/>
          <a:p>
            <a:pPr algn="ctr"/>
            <a:r>
              <a:rPr kumimoji="1" lang="ja-JP" altLang="en-US" sz="1200" dirty="0"/>
              <a:t>〇〇</a:t>
            </a:r>
          </a:p>
        </p:txBody>
      </p:sp>
      <p:sp>
        <p:nvSpPr>
          <p:cNvPr id="53" name="テキスト ボックス 52">
            <a:extLst>
              <a:ext uri="{FF2B5EF4-FFF2-40B4-BE49-F238E27FC236}">
                <a16:creationId xmlns:a16="http://schemas.microsoft.com/office/drawing/2014/main" id="{5EDF533D-FA6E-40BE-BABE-A64391ABA094}"/>
              </a:ext>
            </a:extLst>
          </p:cNvPr>
          <p:cNvSpPr txBox="1"/>
          <p:nvPr/>
        </p:nvSpPr>
        <p:spPr>
          <a:xfrm>
            <a:off x="2797773" y="2988392"/>
            <a:ext cx="864775" cy="276999"/>
          </a:xfrm>
          <a:prstGeom prst="rect">
            <a:avLst/>
          </a:prstGeom>
          <a:noFill/>
        </p:spPr>
        <p:txBody>
          <a:bodyPr wrap="square" rtlCol="0">
            <a:spAutoFit/>
          </a:bodyPr>
          <a:lstStyle/>
          <a:p>
            <a:pPr algn="ctr"/>
            <a:r>
              <a:rPr kumimoji="1" lang="ja-JP" altLang="en-US" sz="1200" dirty="0"/>
              <a:t>△△</a:t>
            </a:r>
          </a:p>
        </p:txBody>
      </p:sp>
      <p:sp>
        <p:nvSpPr>
          <p:cNvPr id="54" name="テキスト ボックス 53">
            <a:extLst>
              <a:ext uri="{FF2B5EF4-FFF2-40B4-BE49-F238E27FC236}">
                <a16:creationId xmlns:a16="http://schemas.microsoft.com/office/drawing/2014/main" id="{7579F867-2F51-4F50-AC1D-C5C618922382}"/>
              </a:ext>
            </a:extLst>
          </p:cNvPr>
          <p:cNvSpPr txBox="1"/>
          <p:nvPr/>
        </p:nvSpPr>
        <p:spPr>
          <a:xfrm>
            <a:off x="777407" y="5481892"/>
            <a:ext cx="864775" cy="276999"/>
          </a:xfrm>
          <a:prstGeom prst="rect">
            <a:avLst/>
          </a:prstGeom>
          <a:noFill/>
        </p:spPr>
        <p:txBody>
          <a:bodyPr wrap="square" rtlCol="0">
            <a:spAutoFit/>
          </a:bodyPr>
          <a:lstStyle/>
          <a:p>
            <a:r>
              <a:rPr kumimoji="1" lang="ja-JP" altLang="en-US" sz="1200" dirty="0"/>
              <a:t>原子座標</a:t>
            </a:r>
          </a:p>
        </p:txBody>
      </p:sp>
      <p:sp>
        <p:nvSpPr>
          <p:cNvPr id="55" name="テキスト ボックス 54">
            <a:extLst>
              <a:ext uri="{FF2B5EF4-FFF2-40B4-BE49-F238E27FC236}">
                <a16:creationId xmlns:a16="http://schemas.microsoft.com/office/drawing/2014/main" id="{2A3D7749-E765-4E2E-9902-EB285A8B8E04}"/>
              </a:ext>
            </a:extLst>
          </p:cNvPr>
          <p:cNvSpPr txBox="1"/>
          <p:nvPr/>
        </p:nvSpPr>
        <p:spPr>
          <a:xfrm>
            <a:off x="918213" y="5781542"/>
            <a:ext cx="506986" cy="276999"/>
          </a:xfrm>
          <a:prstGeom prst="rect">
            <a:avLst/>
          </a:prstGeom>
          <a:noFill/>
        </p:spPr>
        <p:txBody>
          <a:bodyPr wrap="square" rtlCol="0">
            <a:spAutoFit/>
          </a:bodyPr>
          <a:lstStyle/>
          <a:p>
            <a:r>
              <a:rPr kumimoji="1" lang="ja-JP" altLang="en-US" sz="1200" dirty="0"/>
              <a:t>配列</a:t>
            </a:r>
          </a:p>
        </p:txBody>
      </p:sp>
      <p:sp>
        <p:nvSpPr>
          <p:cNvPr id="56" name="テキスト ボックス 55">
            <a:extLst>
              <a:ext uri="{FF2B5EF4-FFF2-40B4-BE49-F238E27FC236}">
                <a16:creationId xmlns:a16="http://schemas.microsoft.com/office/drawing/2014/main" id="{9ECB53D9-8C04-40AD-887C-1F79F1216065}"/>
              </a:ext>
            </a:extLst>
          </p:cNvPr>
          <p:cNvSpPr txBox="1"/>
          <p:nvPr/>
        </p:nvSpPr>
        <p:spPr>
          <a:xfrm>
            <a:off x="793412" y="5134475"/>
            <a:ext cx="864775" cy="276999"/>
          </a:xfrm>
          <a:prstGeom prst="rect">
            <a:avLst/>
          </a:prstGeom>
          <a:noFill/>
        </p:spPr>
        <p:txBody>
          <a:bodyPr wrap="square" rtlCol="0">
            <a:spAutoFit/>
          </a:bodyPr>
          <a:lstStyle/>
          <a:p>
            <a:r>
              <a:rPr kumimoji="1" lang="ja-JP" altLang="en-US" sz="1200" dirty="0"/>
              <a:t>評価値</a:t>
            </a:r>
          </a:p>
        </p:txBody>
      </p:sp>
      <p:pic>
        <p:nvPicPr>
          <p:cNvPr id="57" name="Picture 2" descr="https://swissmodel.expasy.org/lddt/work_files/2021-12-16/OVi5nf/input_files/model/model.pdb_preprocessed_locallddt.png">
            <a:extLst>
              <a:ext uri="{FF2B5EF4-FFF2-40B4-BE49-F238E27FC236}">
                <a16:creationId xmlns:a16="http://schemas.microsoft.com/office/drawing/2014/main" id="{C78B5765-9AB9-41AB-9F26-8B91D27B2B9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7210" t="1" r="14948" b="-53"/>
          <a:stretch/>
        </p:blipFill>
        <p:spPr bwMode="auto">
          <a:xfrm>
            <a:off x="1991745" y="5411474"/>
            <a:ext cx="346271" cy="56323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descr="https://swissmodel.expasy.org/lddt/work_files/2021-12-16/OVi5nf/input_files/model/model.pdb_preprocessed_locallddt.png">
            <a:extLst>
              <a:ext uri="{FF2B5EF4-FFF2-40B4-BE49-F238E27FC236}">
                <a16:creationId xmlns:a16="http://schemas.microsoft.com/office/drawing/2014/main" id="{934D90CB-C5FB-4273-841C-47E9DB5B977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7210" t="1" r="14948" b="-53"/>
          <a:stretch/>
        </p:blipFill>
        <p:spPr bwMode="auto">
          <a:xfrm>
            <a:off x="3070467" y="5411474"/>
            <a:ext cx="346271" cy="563235"/>
          </a:xfrm>
          <a:prstGeom prst="rect">
            <a:avLst/>
          </a:prstGeom>
          <a:noFill/>
          <a:extLst>
            <a:ext uri="{909E8E84-426E-40DD-AFC4-6F175D3DCCD1}">
              <a14:hiddenFill xmlns:a14="http://schemas.microsoft.com/office/drawing/2010/main">
                <a:solidFill>
                  <a:srgbClr val="FFFFFF"/>
                </a:solidFill>
              </a14:hiddenFill>
            </a:ext>
          </a:extLst>
        </p:spPr>
      </p:pic>
      <p:sp>
        <p:nvSpPr>
          <p:cNvPr id="59" name="テキスト ボックス 58">
            <a:extLst>
              <a:ext uri="{FF2B5EF4-FFF2-40B4-BE49-F238E27FC236}">
                <a16:creationId xmlns:a16="http://schemas.microsoft.com/office/drawing/2014/main" id="{30ED1041-86E6-4F3E-BF3F-0DD0C7007008}"/>
              </a:ext>
            </a:extLst>
          </p:cNvPr>
          <p:cNvSpPr txBox="1"/>
          <p:nvPr/>
        </p:nvSpPr>
        <p:spPr>
          <a:xfrm>
            <a:off x="1746364" y="5134475"/>
            <a:ext cx="864775" cy="276999"/>
          </a:xfrm>
          <a:prstGeom prst="rect">
            <a:avLst/>
          </a:prstGeom>
          <a:noFill/>
        </p:spPr>
        <p:txBody>
          <a:bodyPr wrap="square" rtlCol="0">
            <a:spAutoFit/>
          </a:bodyPr>
          <a:lstStyle/>
          <a:p>
            <a:pPr algn="ctr"/>
            <a:r>
              <a:rPr kumimoji="1" lang="ja-JP" altLang="en-US" sz="1200" dirty="0"/>
              <a:t>〇〇</a:t>
            </a:r>
          </a:p>
        </p:txBody>
      </p:sp>
      <p:sp>
        <p:nvSpPr>
          <p:cNvPr id="60" name="テキスト ボックス 59">
            <a:extLst>
              <a:ext uri="{FF2B5EF4-FFF2-40B4-BE49-F238E27FC236}">
                <a16:creationId xmlns:a16="http://schemas.microsoft.com/office/drawing/2014/main" id="{46646E30-B157-4A82-A3C4-8B8BC2F1F0AC}"/>
              </a:ext>
            </a:extLst>
          </p:cNvPr>
          <p:cNvSpPr txBox="1"/>
          <p:nvPr/>
        </p:nvSpPr>
        <p:spPr>
          <a:xfrm>
            <a:off x="2798634" y="5134475"/>
            <a:ext cx="864775" cy="276999"/>
          </a:xfrm>
          <a:prstGeom prst="rect">
            <a:avLst/>
          </a:prstGeom>
          <a:noFill/>
        </p:spPr>
        <p:txBody>
          <a:bodyPr wrap="square" rtlCol="0">
            <a:spAutoFit/>
          </a:bodyPr>
          <a:lstStyle/>
          <a:p>
            <a:pPr algn="ctr"/>
            <a:r>
              <a:rPr kumimoji="1" lang="ja-JP" altLang="en-US" sz="1200" dirty="0"/>
              <a:t>△△</a:t>
            </a:r>
          </a:p>
        </p:txBody>
      </p:sp>
      <p:sp>
        <p:nvSpPr>
          <p:cNvPr id="61" name="テキスト ボックス 60">
            <a:extLst>
              <a:ext uri="{FF2B5EF4-FFF2-40B4-BE49-F238E27FC236}">
                <a16:creationId xmlns:a16="http://schemas.microsoft.com/office/drawing/2014/main" id="{1FB1B2B1-A0DF-4091-A4E3-9C9E3231C978}"/>
              </a:ext>
            </a:extLst>
          </p:cNvPr>
          <p:cNvSpPr txBox="1"/>
          <p:nvPr/>
        </p:nvSpPr>
        <p:spPr>
          <a:xfrm>
            <a:off x="576777" y="867964"/>
            <a:ext cx="1456960" cy="338554"/>
          </a:xfrm>
          <a:prstGeom prst="rect">
            <a:avLst/>
          </a:prstGeom>
          <a:noFill/>
        </p:spPr>
        <p:txBody>
          <a:bodyPr wrap="square" rtlCol="0">
            <a:spAutoFit/>
          </a:bodyPr>
          <a:lstStyle/>
          <a:p>
            <a:pPr algn="ctr"/>
            <a:r>
              <a:rPr kumimoji="1" lang="ja-JP" altLang="en-US" sz="1600" b="1" dirty="0">
                <a:highlight>
                  <a:srgbClr val="FFFF00"/>
                </a:highlight>
              </a:rPr>
              <a:t>設計目標</a:t>
            </a:r>
          </a:p>
        </p:txBody>
      </p:sp>
      <p:sp>
        <p:nvSpPr>
          <p:cNvPr id="62" name="正方形/長方形 61">
            <a:extLst>
              <a:ext uri="{FF2B5EF4-FFF2-40B4-BE49-F238E27FC236}">
                <a16:creationId xmlns:a16="http://schemas.microsoft.com/office/drawing/2014/main" id="{0798F031-A24E-4C3B-BF9D-ED57A18C15B1}"/>
              </a:ext>
            </a:extLst>
          </p:cNvPr>
          <p:cNvSpPr/>
          <p:nvPr/>
        </p:nvSpPr>
        <p:spPr>
          <a:xfrm>
            <a:off x="1850236" y="1128713"/>
            <a:ext cx="1893488" cy="5929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4" name="コネクタ: カギ線 63">
            <a:extLst>
              <a:ext uri="{FF2B5EF4-FFF2-40B4-BE49-F238E27FC236}">
                <a16:creationId xmlns:a16="http://schemas.microsoft.com/office/drawing/2014/main" id="{58D5BA4E-BFE0-4CF5-980D-14E71E3078FF}"/>
              </a:ext>
            </a:extLst>
          </p:cNvPr>
          <p:cNvCxnSpPr>
            <a:stCxn id="62" idx="3"/>
            <a:endCxn id="5" idx="3"/>
          </p:cNvCxnSpPr>
          <p:nvPr/>
        </p:nvCxnSpPr>
        <p:spPr>
          <a:xfrm>
            <a:off x="3743724" y="1425179"/>
            <a:ext cx="2474925" cy="930251"/>
          </a:xfrm>
          <a:prstGeom prst="bentConnector2">
            <a:avLst/>
          </a:prstGeom>
          <a:ln w="1905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204DF8A1-F162-4340-80E7-540FB724BA4C}"/>
              </a:ext>
            </a:extLst>
          </p:cNvPr>
          <p:cNvSpPr txBox="1"/>
          <p:nvPr/>
        </p:nvSpPr>
        <p:spPr>
          <a:xfrm>
            <a:off x="1991745" y="1286678"/>
            <a:ext cx="1566502" cy="276999"/>
          </a:xfrm>
          <a:prstGeom prst="rect">
            <a:avLst/>
          </a:prstGeom>
          <a:noFill/>
        </p:spPr>
        <p:txBody>
          <a:bodyPr wrap="square" rtlCol="0">
            <a:spAutoFit/>
          </a:bodyPr>
          <a:lstStyle/>
          <a:p>
            <a:r>
              <a:rPr kumimoji="1" lang="ja-JP" altLang="en-US" sz="1200" dirty="0"/>
              <a:t>結合力、分解力 </a:t>
            </a:r>
            <a:r>
              <a:rPr kumimoji="1" lang="en-US" altLang="ja-JP" sz="1200" dirty="0"/>
              <a:t>etc.</a:t>
            </a:r>
            <a:endParaRPr kumimoji="1" lang="ja-JP" altLang="en-US" sz="1200" dirty="0"/>
          </a:p>
        </p:txBody>
      </p:sp>
      <p:pic>
        <p:nvPicPr>
          <p:cNvPr id="67" name="図 66">
            <a:extLst>
              <a:ext uri="{FF2B5EF4-FFF2-40B4-BE49-F238E27FC236}">
                <a16:creationId xmlns:a16="http://schemas.microsoft.com/office/drawing/2014/main" id="{9392ED32-20D8-4F5F-A72F-33559578F9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988" t="17407" r="5000" b="18953"/>
          <a:stretch/>
        </p:blipFill>
        <p:spPr>
          <a:xfrm>
            <a:off x="9602201" y="4134432"/>
            <a:ext cx="1695187" cy="934239"/>
          </a:xfrm>
          <a:prstGeom prst="rect">
            <a:avLst/>
          </a:prstGeom>
        </p:spPr>
      </p:pic>
      <p:sp>
        <p:nvSpPr>
          <p:cNvPr id="68" name="テキスト ボックス 67">
            <a:extLst>
              <a:ext uri="{FF2B5EF4-FFF2-40B4-BE49-F238E27FC236}">
                <a16:creationId xmlns:a16="http://schemas.microsoft.com/office/drawing/2014/main" id="{2FBC743D-CDF6-4F7A-9C37-FCEB3FD2FDC5}"/>
              </a:ext>
            </a:extLst>
          </p:cNvPr>
          <p:cNvSpPr txBox="1"/>
          <p:nvPr/>
        </p:nvSpPr>
        <p:spPr>
          <a:xfrm>
            <a:off x="9818176" y="5352231"/>
            <a:ext cx="1263236" cy="307777"/>
          </a:xfrm>
          <a:prstGeom prst="rect">
            <a:avLst/>
          </a:prstGeom>
          <a:noFill/>
        </p:spPr>
        <p:txBody>
          <a:bodyPr wrap="square" rtlCol="0">
            <a:spAutoFit/>
          </a:bodyPr>
          <a:lstStyle/>
          <a:p>
            <a:r>
              <a:rPr lang="en-US" altLang="ja-JP" sz="1400" b="1" dirty="0">
                <a:solidFill>
                  <a:srgbClr val="92D050"/>
                </a:solidFill>
              </a:rPr>
              <a:t>TQSH</a:t>
            </a:r>
            <a:r>
              <a:rPr lang="en-US" altLang="ja-JP" sz="1400" b="1" dirty="0">
                <a:solidFill>
                  <a:srgbClr val="92D050"/>
                </a:solidFill>
                <a:highlight>
                  <a:srgbClr val="0000FF"/>
                </a:highlight>
              </a:rPr>
              <a:t>YG</a:t>
            </a:r>
            <a:r>
              <a:rPr lang="en-US" altLang="ja-JP" sz="1400" b="1" dirty="0">
                <a:solidFill>
                  <a:srgbClr val="92D050"/>
                </a:solidFill>
              </a:rPr>
              <a:t>QC</a:t>
            </a:r>
            <a:endParaRPr kumimoji="1" lang="ja-JP" altLang="en-US" sz="1400" b="1" dirty="0">
              <a:solidFill>
                <a:srgbClr val="92D050"/>
              </a:solidFill>
            </a:endParaRPr>
          </a:p>
        </p:txBody>
      </p:sp>
      <p:sp>
        <p:nvSpPr>
          <p:cNvPr id="69" name="乗算記号 68">
            <a:extLst>
              <a:ext uri="{FF2B5EF4-FFF2-40B4-BE49-F238E27FC236}">
                <a16:creationId xmlns:a16="http://schemas.microsoft.com/office/drawing/2014/main" id="{1E238357-1117-4B17-A2F6-40635A25BC59}"/>
              </a:ext>
            </a:extLst>
          </p:cNvPr>
          <p:cNvSpPr/>
          <p:nvPr/>
        </p:nvSpPr>
        <p:spPr>
          <a:xfrm>
            <a:off x="10401300" y="4865656"/>
            <a:ext cx="803582" cy="327850"/>
          </a:xfrm>
          <a:prstGeom prst="mathMultiply">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吹き出し: 四角形 70">
            <a:extLst>
              <a:ext uri="{FF2B5EF4-FFF2-40B4-BE49-F238E27FC236}">
                <a16:creationId xmlns:a16="http://schemas.microsoft.com/office/drawing/2014/main" id="{4CDD024C-82E1-4957-B59E-AEA310CDA430}"/>
              </a:ext>
            </a:extLst>
          </p:cNvPr>
          <p:cNvSpPr/>
          <p:nvPr/>
        </p:nvSpPr>
        <p:spPr>
          <a:xfrm>
            <a:off x="9407950" y="2362886"/>
            <a:ext cx="2261640" cy="452264"/>
          </a:xfrm>
          <a:prstGeom prst="wedgeRectCallout">
            <a:avLst>
              <a:gd name="adj1" fmla="val 33791"/>
              <a:gd name="adj2" fmla="val 113045"/>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配列長に依存しない</a:t>
            </a:r>
            <a:endParaRPr kumimoji="1" lang="en-US" altLang="ja-JP" dirty="0">
              <a:solidFill>
                <a:schemeClr val="bg1"/>
              </a:solidFill>
            </a:endParaRPr>
          </a:p>
        </p:txBody>
      </p:sp>
      <p:sp>
        <p:nvSpPr>
          <p:cNvPr id="72" name="吹き出し: 四角形 71">
            <a:extLst>
              <a:ext uri="{FF2B5EF4-FFF2-40B4-BE49-F238E27FC236}">
                <a16:creationId xmlns:a16="http://schemas.microsoft.com/office/drawing/2014/main" id="{12DD262E-1012-432E-8B89-06B2B3DF666C}"/>
              </a:ext>
            </a:extLst>
          </p:cNvPr>
          <p:cNvSpPr/>
          <p:nvPr/>
        </p:nvSpPr>
        <p:spPr>
          <a:xfrm>
            <a:off x="4006773" y="5105642"/>
            <a:ext cx="1820436" cy="452264"/>
          </a:xfrm>
          <a:prstGeom prst="wedgeRectCallout">
            <a:avLst>
              <a:gd name="adj1" fmla="val -73516"/>
              <a:gd name="adj2" fmla="val -7001"/>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机上評価が必要</a:t>
            </a:r>
            <a:endParaRPr kumimoji="1" lang="en-US" altLang="ja-JP" dirty="0">
              <a:solidFill>
                <a:schemeClr val="bg1"/>
              </a:solidFill>
            </a:endParaRPr>
          </a:p>
        </p:txBody>
      </p:sp>
      <p:sp>
        <p:nvSpPr>
          <p:cNvPr id="63" name="テキスト ボックス 62">
            <a:extLst>
              <a:ext uri="{FF2B5EF4-FFF2-40B4-BE49-F238E27FC236}">
                <a16:creationId xmlns:a16="http://schemas.microsoft.com/office/drawing/2014/main" id="{4EE0BF31-DB3A-4BD5-AC5D-DE6B9560EB94}"/>
              </a:ext>
            </a:extLst>
          </p:cNvPr>
          <p:cNvSpPr txBox="1"/>
          <p:nvPr/>
        </p:nvSpPr>
        <p:spPr>
          <a:xfrm>
            <a:off x="6682938" y="945924"/>
            <a:ext cx="4986652" cy="923330"/>
          </a:xfrm>
          <a:prstGeom prst="rect">
            <a:avLst/>
          </a:prstGeom>
          <a:noFill/>
        </p:spPr>
        <p:txBody>
          <a:bodyPr wrap="square" rtlCol="0">
            <a:spAutoFit/>
          </a:bodyPr>
          <a:lstStyle/>
          <a:p>
            <a:pPr algn="ctr"/>
            <a:r>
              <a:rPr kumimoji="1" lang="ja-JP" altLang="en-US" b="1" dirty="0"/>
              <a:t>候補生成において不利な特徴を直接禁止することで、</a:t>
            </a:r>
            <a:endParaRPr kumimoji="1" lang="en-US" altLang="ja-JP" b="1" dirty="0"/>
          </a:p>
          <a:p>
            <a:pPr algn="ctr"/>
            <a:r>
              <a:rPr kumimoji="1" lang="ja-JP" altLang="en-US" b="1" dirty="0"/>
              <a:t>悪質な候補の割合を減らす</a:t>
            </a:r>
            <a:endParaRPr kumimoji="1" lang="en-US" altLang="ja-JP" b="1" dirty="0"/>
          </a:p>
          <a:p>
            <a:pPr algn="ctr"/>
            <a:r>
              <a:rPr kumimoji="1" lang="ja-JP" altLang="en-US" b="1" dirty="0"/>
              <a:t>（</a:t>
            </a:r>
            <a:r>
              <a:rPr kumimoji="1" lang="ja-JP" altLang="en-US" b="1" dirty="0" err="1"/>
              <a:t>そこそこ</a:t>
            </a:r>
            <a:r>
              <a:rPr kumimoji="1" lang="ja-JP" altLang="en-US" b="1" dirty="0"/>
              <a:t>良い候補の生成を効率化）</a:t>
            </a:r>
          </a:p>
        </p:txBody>
      </p:sp>
      <p:sp>
        <p:nvSpPr>
          <p:cNvPr id="70" name="テキスト ボックス 69">
            <a:extLst>
              <a:ext uri="{FF2B5EF4-FFF2-40B4-BE49-F238E27FC236}">
                <a16:creationId xmlns:a16="http://schemas.microsoft.com/office/drawing/2014/main" id="{88194223-9BC2-420B-98DD-84CF20957BBE}"/>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概要</a:t>
            </a:r>
            <a:endParaRPr kumimoji="1" lang="ja-JP" altLang="en-US" sz="1600" b="1" dirty="0">
              <a:solidFill>
                <a:schemeClr val="bg1"/>
              </a:solidFill>
            </a:endParaRPr>
          </a:p>
        </p:txBody>
      </p:sp>
      <p:sp>
        <p:nvSpPr>
          <p:cNvPr id="65" name="吹き出し: 四角形 64">
            <a:extLst>
              <a:ext uri="{FF2B5EF4-FFF2-40B4-BE49-F238E27FC236}">
                <a16:creationId xmlns:a16="http://schemas.microsoft.com/office/drawing/2014/main" id="{4A20D011-2833-4C65-BD66-F0607C720A48}"/>
              </a:ext>
            </a:extLst>
          </p:cNvPr>
          <p:cNvSpPr/>
          <p:nvPr/>
        </p:nvSpPr>
        <p:spPr>
          <a:xfrm>
            <a:off x="6086173" y="5660008"/>
            <a:ext cx="2261640" cy="551147"/>
          </a:xfrm>
          <a:prstGeom prst="wedgeRectCallout">
            <a:avLst>
              <a:gd name="adj1" fmla="val -38858"/>
              <a:gd name="adj2" fmla="val -119149"/>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構造情報を効率的な形式で圧縮</a:t>
            </a:r>
            <a:endParaRPr kumimoji="1" lang="en-US" altLang="ja-JP" dirty="0">
              <a:solidFill>
                <a:schemeClr val="bg1"/>
              </a:solidFill>
            </a:endParaRPr>
          </a:p>
        </p:txBody>
      </p:sp>
    </p:spTree>
    <p:extLst>
      <p:ext uri="{BB962C8B-B14F-4D97-AF65-F5344CB8AC3E}">
        <p14:creationId xmlns:p14="http://schemas.microsoft.com/office/powerpoint/2010/main" val="4239272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17</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アミノ酸残基物性</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graphicFrame>
        <p:nvGraphicFramePr>
          <p:cNvPr id="9" name="表 8">
            <a:extLst>
              <a:ext uri="{FF2B5EF4-FFF2-40B4-BE49-F238E27FC236}">
                <a16:creationId xmlns:a16="http://schemas.microsoft.com/office/drawing/2014/main" id="{164F9DE4-B63E-4AA0-AD51-2FB96B8A5F01}"/>
              </a:ext>
            </a:extLst>
          </p:cNvPr>
          <p:cNvGraphicFramePr>
            <a:graphicFrameLocks noGrp="1"/>
          </p:cNvGraphicFramePr>
          <p:nvPr>
            <p:extLst/>
          </p:nvPr>
        </p:nvGraphicFramePr>
        <p:xfrm>
          <a:off x="621277" y="1518119"/>
          <a:ext cx="5471645" cy="4079240"/>
        </p:xfrm>
        <a:graphic>
          <a:graphicData uri="http://schemas.openxmlformats.org/drawingml/2006/table">
            <a:tbl>
              <a:tblPr firstRow="1" bandRow="1">
                <a:tableStyleId>{5C22544A-7EE6-4342-B048-85BDC9FD1C3A}</a:tableStyleId>
              </a:tblPr>
              <a:tblGrid>
                <a:gridCol w="504375">
                  <a:extLst>
                    <a:ext uri="{9D8B030D-6E8A-4147-A177-3AD203B41FA5}">
                      <a16:colId xmlns:a16="http://schemas.microsoft.com/office/drawing/2014/main" val="1651876531"/>
                    </a:ext>
                  </a:extLst>
                </a:gridCol>
                <a:gridCol w="799239">
                  <a:extLst>
                    <a:ext uri="{9D8B030D-6E8A-4147-A177-3AD203B41FA5}">
                      <a16:colId xmlns:a16="http://schemas.microsoft.com/office/drawing/2014/main" val="2649320919"/>
                    </a:ext>
                  </a:extLst>
                </a:gridCol>
                <a:gridCol w="1359141">
                  <a:extLst>
                    <a:ext uri="{9D8B030D-6E8A-4147-A177-3AD203B41FA5}">
                      <a16:colId xmlns:a16="http://schemas.microsoft.com/office/drawing/2014/main" val="2408781975"/>
                    </a:ext>
                  </a:extLst>
                </a:gridCol>
                <a:gridCol w="724875">
                  <a:extLst>
                    <a:ext uri="{9D8B030D-6E8A-4147-A177-3AD203B41FA5}">
                      <a16:colId xmlns:a16="http://schemas.microsoft.com/office/drawing/2014/main" val="2901527034"/>
                    </a:ext>
                  </a:extLst>
                </a:gridCol>
                <a:gridCol w="1268531">
                  <a:extLst>
                    <a:ext uri="{9D8B030D-6E8A-4147-A177-3AD203B41FA5}">
                      <a16:colId xmlns:a16="http://schemas.microsoft.com/office/drawing/2014/main" val="1779585986"/>
                    </a:ext>
                  </a:extLst>
                </a:gridCol>
                <a:gridCol w="815484">
                  <a:extLst>
                    <a:ext uri="{9D8B030D-6E8A-4147-A177-3AD203B41FA5}">
                      <a16:colId xmlns:a16="http://schemas.microsoft.com/office/drawing/2014/main" val="180225103"/>
                    </a:ext>
                  </a:extLst>
                </a:gridCol>
              </a:tblGrid>
              <a:tr h="370840">
                <a:tc>
                  <a:txBody>
                    <a:bodyPr/>
                    <a:lstStyle/>
                    <a:p>
                      <a:pPr algn="ct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和名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質量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親／疎水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荷電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40432"/>
                  </a:ext>
                </a:extLst>
              </a:tr>
              <a:tr h="370840">
                <a:tc>
                  <a:txBody>
                    <a:bodyPr/>
                    <a:lstStyle/>
                    <a:p>
                      <a:pPr algn="ctr"/>
                      <a:r>
                        <a:rPr kumimoji="1" lang="en-US" altLang="ja-JP" sz="1400" dirty="0"/>
                        <a:t>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ALA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アラニン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89.1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疎水性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400188"/>
                  </a:ext>
                </a:extLst>
              </a:tr>
              <a:tr h="370840">
                <a:tc>
                  <a:txBody>
                    <a:bodyPr/>
                    <a:lstStyle/>
                    <a:p>
                      <a:pPr algn="ctr"/>
                      <a:r>
                        <a:rPr kumimoji="1" lang="en-US" altLang="ja-JP" sz="1400" dirty="0"/>
                        <a:t>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CYS</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システイン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121.2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中程度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1654640"/>
                  </a:ext>
                </a:extLst>
              </a:tr>
              <a:tr h="370840">
                <a:tc>
                  <a:txBody>
                    <a:bodyPr/>
                    <a:lstStyle/>
                    <a:p>
                      <a:pPr algn="ctr"/>
                      <a:r>
                        <a:rPr kumimoji="1" lang="en-US" altLang="ja-JP" sz="1400" dirty="0"/>
                        <a:t>D</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ASP</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アスパラギン酸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133.1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親水性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4211393"/>
                  </a:ext>
                </a:extLst>
              </a:tr>
              <a:tr h="370840">
                <a:tc>
                  <a:txBody>
                    <a:bodyPr/>
                    <a:lstStyle/>
                    <a:p>
                      <a:pPr algn="ctr"/>
                      <a:r>
                        <a:rPr kumimoji="1" lang="en-US" altLang="ja-JP" sz="1400" dirty="0"/>
                        <a:t>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GLU</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グルタミン酸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147.1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親水性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6168531"/>
                  </a:ext>
                </a:extLst>
              </a:tr>
              <a:tr h="370840">
                <a:tc>
                  <a:txBody>
                    <a:bodyPr/>
                    <a:lstStyle/>
                    <a:p>
                      <a:pPr algn="ctr"/>
                      <a:r>
                        <a:rPr kumimoji="1" lang="en-US" altLang="ja-JP" sz="1400" dirty="0"/>
                        <a:t>F</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PHE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フェニルアラニン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165.2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疎水性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8078009"/>
                  </a:ext>
                </a:extLst>
              </a:tr>
              <a:tr h="370840">
                <a:tc>
                  <a:txBody>
                    <a:bodyPr/>
                    <a:lstStyle/>
                    <a:p>
                      <a:pPr algn="ctr"/>
                      <a:r>
                        <a:rPr kumimoji="1" lang="en-US" altLang="ja-JP" sz="1400" dirty="0"/>
                        <a:t>G</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GLY</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グリシン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75.1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疎水性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2804443"/>
                  </a:ext>
                </a:extLst>
              </a:tr>
              <a:tr h="370840">
                <a:tc>
                  <a:txBody>
                    <a:bodyPr/>
                    <a:lstStyle/>
                    <a:p>
                      <a:pPr algn="ctr"/>
                      <a:r>
                        <a:rPr kumimoji="1" lang="en-US" altLang="ja-JP" sz="1400" dirty="0"/>
                        <a:t>H</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HIS</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ヒスチジン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155.2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中程度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2998061"/>
                  </a:ext>
                </a:extLst>
              </a:tr>
              <a:tr h="370840">
                <a:tc>
                  <a:txBody>
                    <a:bodyPr/>
                    <a:lstStyle/>
                    <a:p>
                      <a:pPr algn="ctr"/>
                      <a:r>
                        <a:rPr kumimoji="1" lang="en-US" altLang="ja-JP" sz="1400" dirty="0"/>
                        <a:t>I</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ILE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イソロイシン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131.2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疎水性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3790533"/>
                  </a:ext>
                </a:extLst>
              </a:tr>
              <a:tr h="370840">
                <a:tc>
                  <a:txBody>
                    <a:bodyPr/>
                    <a:lstStyle/>
                    <a:p>
                      <a:pPr algn="ctr"/>
                      <a:r>
                        <a:rPr kumimoji="1" lang="en-US" altLang="ja-JP" sz="1400" dirty="0"/>
                        <a:t>K</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LYS</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リジン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146.2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親水性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1956190"/>
                  </a:ext>
                </a:extLst>
              </a:tr>
              <a:tr h="370840">
                <a:tc>
                  <a:txBody>
                    <a:bodyPr/>
                    <a:lstStyle/>
                    <a:p>
                      <a:pPr algn="ctr"/>
                      <a:r>
                        <a:rPr kumimoji="1" lang="en-US" altLang="ja-JP" sz="1400" dirty="0"/>
                        <a:t>L</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LEU</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ロイシン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131.2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疎水性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989163"/>
                  </a:ext>
                </a:extLst>
              </a:tr>
            </a:tbl>
          </a:graphicData>
        </a:graphic>
      </p:graphicFrame>
      <p:graphicFrame>
        <p:nvGraphicFramePr>
          <p:cNvPr id="10" name="表 9">
            <a:extLst>
              <a:ext uri="{FF2B5EF4-FFF2-40B4-BE49-F238E27FC236}">
                <a16:creationId xmlns:a16="http://schemas.microsoft.com/office/drawing/2014/main" id="{05DB9062-72DC-41F1-9616-F930A0993555}"/>
              </a:ext>
            </a:extLst>
          </p:cNvPr>
          <p:cNvGraphicFramePr>
            <a:graphicFrameLocks noGrp="1"/>
          </p:cNvGraphicFramePr>
          <p:nvPr>
            <p:extLst/>
          </p:nvPr>
        </p:nvGraphicFramePr>
        <p:xfrm>
          <a:off x="6380954" y="1518119"/>
          <a:ext cx="5227869" cy="4061949"/>
        </p:xfrm>
        <a:graphic>
          <a:graphicData uri="http://schemas.openxmlformats.org/drawingml/2006/table">
            <a:tbl>
              <a:tblPr firstRow="1" bandRow="1">
                <a:tableStyleId>{5C22544A-7EE6-4342-B048-85BDC9FD1C3A}</a:tableStyleId>
              </a:tblPr>
              <a:tblGrid>
                <a:gridCol w="512123">
                  <a:extLst>
                    <a:ext uri="{9D8B030D-6E8A-4147-A177-3AD203B41FA5}">
                      <a16:colId xmlns:a16="http://schemas.microsoft.com/office/drawing/2014/main" val="1651876531"/>
                    </a:ext>
                  </a:extLst>
                </a:gridCol>
                <a:gridCol w="771915">
                  <a:extLst>
                    <a:ext uri="{9D8B030D-6E8A-4147-A177-3AD203B41FA5}">
                      <a16:colId xmlns:a16="http://schemas.microsoft.com/office/drawing/2014/main" val="2649320919"/>
                    </a:ext>
                  </a:extLst>
                </a:gridCol>
                <a:gridCol w="1192321">
                  <a:extLst>
                    <a:ext uri="{9D8B030D-6E8A-4147-A177-3AD203B41FA5}">
                      <a16:colId xmlns:a16="http://schemas.microsoft.com/office/drawing/2014/main" val="2408781975"/>
                    </a:ext>
                  </a:extLst>
                </a:gridCol>
                <a:gridCol w="733736">
                  <a:extLst>
                    <a:ext uri="{9D8B030D-6E8A-4147-A177-3AD203B41FA5}">
                      <a16:colId xmlns:a16="http://schemas.microsoft.com/office/drawing/2014/main" val="651386880"/>
                    </a:ext>
                  </a:extLst>
                </a:gridCol>
                <a:gridCol w="1192321">
                  <a:extLst>
                    <a:ext uri="{9D8B030D-6E8A-4147-A177-3AD203B41FA5}">
                      <a16:colId xmlns:a16="http://schemas.microsoft.com/office/drawing/2014/main" val="1771681424"/>
                    </a:ext>
                  </a:extLst>
                </a:gridCol>
                <a:gridCol w="825453">
                  <a:extLst>
                    <a:ext uri="{9D8B030D-6E8A-4147-A177-3AD203B41FA5}">
                      <a16:colId xmlns:a16="http://schemas.microsoft.com/office/drawing/2014/main" val="2212445047"/>
                    </a:ext>
                  </a:extLst>
                </a:gridCol>
              </a:tblGrid>
              <a:tr h="353549">
                <a:tc>
                  <a:txBody>
                    <a:bodyPr/>
                    <a:lstStyle/>
                    <a:p>
                      <a:pPr algn="ctr"/>
                      <a:r>
                        <a:rPr kumimoji="1" lang="en-US" altLang="ja-JP" sz="1400" dirty="0"/>
                        <a:t>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和名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質量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親／疎水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荷電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3740432"/>
                  </a:ext>
                </a:extLst>
              </a:tr>
              <a:tr h="370840">
                <a:tc>
                  <a:txBody>
                    <a:bodyPr/>
                    <a:lstStyle/>
                    <a:p>
                      <a:pPr algn="ctr"/>
                      <a:r>
                        <a:rPr kumimoji="1" lang="en-US" altLang="ja-JP" sz="1400" dirty="0"/>
                        <a:t>M</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MET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メチオニン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149.2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中程度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400188"/>
                  </a:ext>
                </a:extLst>
              </a:tr>
              <a:tr h="370840">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ASN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アスパラギン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132.1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親水性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1654640"/>
                  </a:ext>
                </a:extLst>
              </a:tr>
              <a:tr h="370840">
                <a:tc>
                  <a:txBody>
                    <a:bodyPr/>
                    <a:lstStyle/>
                    <a:p>
                      <a:pPr algn="ctr"/>
                      <a:r>
                        <a:rPr kumimoji="1" lang="en-US" altLang="ja-JP" sz="1400" dirty="0"/>
                        <a:t>P</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PRO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プロリン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115.1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疎水性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4211393"/>
                  </a:ext>
                </a:extLst>
              </a:tr>
              <a:tr h="370840">
                <a:tc>
                  <a:txBody>
                    <a:bodyPr/>
                    <a:lstStyle/>
                    <a:p>
                      <a:pPr algn="ctr"/>
                      <a:r>
                        <a:rPr kumimoji="1" lang="en-US" altLang="ja-JP" sz="1400" dirty="0"/>
                        <a:t>Q</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GLN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グルタミン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146.2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親水性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36168531"/>
                  </a:ext>
                </a:extLst>
              </a:tr>
              <a:tr h="370840">
                <a:tc>
                  <a:txBody>
                    <a:bodyPr/>
                    <a:lstStyle/>
                    <a:p>
                      <a:pPr algn="ctr"/>
                      <a:r>
                        <a:rPr kumimoji="1" lang="en-US" altLang="ja-JP" sz="1400" dirty="0"/>
                        <a:t>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ARG</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アルギニン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174.2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親水性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8078009"/>
                  </a:ext>
                </a:extLst>
              </a:tr>
              <a:tr h="370840">
                <a:tc>
                  <a:txBody>
                    <a:bodyPr/>
                    <a:lstStyle/>
                    <a:p>
                      <a:pPr algn="ctr"/>
                      <a:r>
                        <a:rPr kumimoji="1" lang="en-US" altLang="ja-JP" sz="1400" dirty="0"/>
                        <a:t>S</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SER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セリン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105.1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親水性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2804443"/>
                  </a:ext>
                </a:extLst>
              </a:tr>
              <a:tr h="370840">
                <a:tc>
                  <a:txBody>
                    <a:bodyPr/>
                    <a:lstStyle/>
                    <a:p>
                      <a:pPr algn="ctr"/>
                      <a:r>
                        <a:rPr kumimoji="1" lang="en-US" altLang="ja-JP" sz="1400" dirty="0"/>
                        <a:t>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THR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トレオニン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119.1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親水性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2998061"/>
                  </a:ext>
                </a:extLst>
              </a:tr>
              <a:tr h="370840">
                <a:tc>
                  <a:txBody>
                    <a:bodyPr/>
                    <a:lstStyle/>
                    <a:p>
                      <a:pPr algn="ctr"/>
                      <a:r>
                        <a:rPr kumimoji="1" lang="en-US" altLang="ja-JP" sz="1400" dirty="0"/>
                        <a:t>V</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VAL</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バリン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117.2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疎水性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3790533"/>
                  </a:ext>
                </a:extLst>
              </a:tr>
              <a:tr h="370840">
                <a:tc>
                  <a:txBody>
                    <a:bodyPr/>
                    <a:lstStyle/>
                    <a:p>
                      <a:pPr algn="ctr"/>
                      <a:r>
                        <a:rPr kumimoji="1" lang="en-US" altLang="ja-JP" sz="1400" dirty="0"/>
                        <a:t>W</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TRP</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トリプトファン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204.2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疎水性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1956190"/>
                  </a:ext>
                </a:extLst>
              </a:tr>
              <a:tr h="370840">
                <a:tc>
                  <a:txBody>
                    <a:bodyPr/>
                    <a:lstStyle/>
                    <a:p>
                      <a:pPr algn="ctr"/>
                      <a:r>
                        <a:rPr kumimoji="1" lang="en-US" altLang="ja-JP" sz="1400" dirty="0"/>
                        <a:t>Y</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TYR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チロシン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t>181.2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親水性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t>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989163"/>
                  </a:ext>
                </a:extLst>
              </a:tr>
            </a:tbl>
          </a:graphicData>
        </a:graphic>
      </p:graphicFrame>
    </p:spTree>
    <p:extLst>
      <p:ext uri="{BB962C8B-B14F-4D97-AF65-F5344CB8AC3E}">
        <p14:creationId xmlns:p14="http://schemas.microsoft.com/office/powerpoint/2010/main" val="3168997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サンプルリスト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graphicFrame>
        <p:nvGraphicFramePr>
          <p:cNvPr id="7" name="表 6">
            <a:extLst>
              <a:ext uri="{FF2B5EF4-FFF2-40B4-BE49-F238E27FC236}">
                <a16:creationId xmlns:a16="http://schemas.microsoft.com/office/drawing/2014/main" id="{5C61EB52-8BAA-4173-9830-B8C2BC3C229F}"/>
              </a:ext>
            </a:extLst>
          </p:cNvPr>
          <p:cNvGraphicFramePr>
            <a:graphicFrameLocks noGrp="1"/>
          </p:cNvGraphicFramePr>
          <p:nvPr>
            <p:extLst/>
          </p:nvPr>
        </p:nvGraphicFramePr>
        <p:xfrm>
          <a:off x="1781873" y="1020574"/>
          <a:ext cx="8870487" cy="5280660"/>
        </p:xfrm>
        <a:graphic>
          <a:graphicData uri="http://schemas.openxmlformats.org/drawingml/2006/table">
            <a:tbl>
              <a:tblPr firstRow="1" bandRow="1">
                <a:tableStyleId>{93296810-A885-4BE3-A3E7-6D5BEEA58F35}</a:tableStyleId>
              </a:tblPr>
              <a:tblGrid>
                <a:gridCol w="733584">
                  <a:extLst>
                    <a:ext uri="{9D8B030D-6E8A-4147-A177-3AD203B41FA5}">
                      <a16:colId xmlns:a16="http://schemas.microsoft.com/office/drawing/2014/main" val="1490799765"/>
                    </a:ext>
                  </a:extLst>
                </a:gridCol>
                <a:gridCol w="671111">
                  <a:extLst>
                    <a:ext uri="{9D8B030D-6E8A-4147-A177-3AD203B41FA5}">
                      <a16:colId xmlns:a16="http://schemas.microsoft.com/office/drawing/2014/main" val="810044833"/>
                    </a:ext>
                  </a:extLst>
                </a:gridCol>
                <a:gridCol w="5665593">
                  <a:extLst>
                    <a:ext uri="{9D8B030D-6E8A-4147-A177-3AD203B41FA5}">
                      <a16:colId xmlns:a16="http://schemas.microsoft.com/office/drawing/2014/main" val="1398562324"/>
                    </a:ext>
                  </a:extLst>
                </a:gridCol>
                <a:gridCol w="1800199">
                  <a:extLst>
                    <a:ext uri="{9D8B030D-6E8A-4147-A177-3AD203B41FA5}">
                      <a16:colId xmlns:a16="http://schemas.microsoft.com/office/drawing/2014/main" val="264583456"/>
                    </a:ext>
                  </a:extLst>
                </a:gridCol>
              </a:tblGrid>
              <a:tr h="162089">
                <a:tc>
                  <a:txBody>
                    <a:bodyPr/>
                    <a:lstStyle/>
                    <a:p>
                      <a:pPr algn="ctr"/>
                      <a:r>
                        <a:rPr kumimoji="1" lang="en-US" altLang="ja-JP" sz="1050" dirty="0"/>
                        <a:t>No.</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50" dirty="0"/>
                        <a:t>変異数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50" dirty="0"/>
                        <a:t>改変の種類など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ja-JP" altLang="en-US" sz="1050" dirty="0"/>
                        <a:t>セルロース結合能（想定）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529729807"/>
                  </a:ext>
                </a:extLst>
              </a:tr>
              <a:tr h="162089">
                <a:tc>
                  <a:txBody>
                    <a:bodyPr/>
                    <a:lstStyle/>
                    <a:p>
                      <a:pPr algn="ctr"/>
                      <a:r>
                        <a:rPr kumimoji="1" lang="en-US" altLang="ja-JP" sz="1050" dirty="0"/>
                        <a:t>C</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tc>
                  <a:txBody>
                    <a:bodyPr/>
                    <a:lstStyle/>
                    <a:p>
                      <a:r>
                        <a:rPr kumimoji="1" lang="ja-JP" altLang="en-US" sz="1050" dirty="0"/>
                        <a:t>コントロール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なし（基準）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7224322"/>
                  </a:ext>
                </a:extLst>
              </a:tr>
              <a:tr h="162089">
                <a:tc>
                  <a:txBody>
                    <a:bodyPr/>
                    <a:lstStyle/>
                    <a:p>
                      <a:pPr algn="ctr"/>
                      <a:r>
                        <a:rPr kumimoji="1" lang="en-US" altLang="ja-JP" sz="1050" dirty="0"/>
                        <a:t>1</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0</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050" dirty="0"/>
                        <a:t>WT</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あり（基準）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799846"/>
                  </a:ext>
                </a:extLst>
              </a:tr>
              <a:tr h="162089">
                <a:tc>
                  <a:txBody>
                    <a:bodyPr/>
                    <a:lstStyle/>
                    <a:p>
                      <a:pPr algn="ctr"/>
                      <a:r>
                        <a:rPr kumimoji="1" lang="en-US" altLang="ja-JP" sz="1050" dirty="0"/>
                        <a:t>2-6</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1</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セルロース結合部位（</a:t>
                      </a:r>
                      <a:r>
                        <a:rPr kumimoji="1" lang="en-US" altLang="ja-JP" sz="1050" dirty="0"/>
                        <a:t>Y5</a:t>
                      </a:r>
                      <a:r>
                        <a:rPr kumimoji="1" lang="ja-JP" altLang="en-US" sz="1050" dirty="0"/>
                        <a:t>・</a:t>
                      </a:r>
                      <a:r>
                        <a:rPr kumimoji="1" lang="en-US" altLang="ja-JP" sz="1050" dirty="0"/>
                        <a:t>N29</a:t>
                      </a:r>
                      <a:r>
                        <a:rPr kumimoji="1" lang="ja-JP" altLang="en-US" sz="1050" dirty="0"/>
                        <a:t>・</a:t>
                      </a:r>
                      <a:r>
                        <a:rPr kumimoji="1" lang="en-US" altLang="ja-JP" sz="1050" dirty="0"/>
                        <a:t>Y31</a:t>
                      </a:r>
                      <a:r>
                        <a:rPr kumimoji="1" lang="ja-JP" altLang="en-US" sz="1050" dirty="0"/>
                        <a:t>・</a:t>
                      </a:r>
                      <a:r>
                        <a:rPr kumimoji="1" lang="en-US" altLang="ja-JP" sz="1050" dirty="0"/>
                        <a:t>Y32</a:t>
                      </a:r>
                      <a:r>
                        <a:rPr kumimoji="1" lang="ja-JP" altLang="en-US" sz="1050" dirty="0"/>
                        <a:t>・</a:t>
                      </a:r>
                      <a:r>
                        <a:rPr kumimoji="1" lang="en-US" altLang="ja-JP" sz="1050" dirty="0"/>
                        <a:t>Q34</a:t>
                      </a:r>
                      <a:r>
                        <a:rPr kumimoji="1" lang="ja-JP" altLang="en-US" sz="1050" dirty="0"/>
                        <a:t>）の</a:t>
                      </a:r>
                      <a:r>
                        <a:rPr kumimoji="1" lang="en-US" altLang="ja-JP" sz="1050" dirty="0"/>
                        <a:t>ALA</a:t>
                      </a:r>
                      <a:r>
                        <a:rPr kumimoji="1" lang="ja-JP" altLang="en-US" sz="1050" dirty="0"/>
                        <a:t>置換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050" dirty="0"/>
                        <a:t>WT</a:t>
                      </a:r>
                      <a:r>
                        <a:rPr kumimoji="1" lang="ja-JP" altLang="en-US" sz="1050" dirty="0"/>
                        <a:t>より弱い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4096143"/>
                  </a:ext>
                </a:extLst>
              </a:tr>
              <a:tr h="162089">
                <a:tc>
                  <a:txBody>
                    <a:bodyPr/>
                    <a:lstStyle/>
                    <a:p>
                      <a:pPr algn="ctr"/>
                      <a:r>
                        <a:rPr kumimoji="1" lang="en-US" altLang="ja-JP" sz="1050" dirty="0"/>
                        <a:t>7-16</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2</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セルロース結合部位（</a:t>
                      </a:r>
                      <a:r>
                        <a:rPr kumimoji="1" lang="en-US" altLang="ja-JP" sz="1050" dirty="0"/>
                        <a:t>Y5</a:t>
                      </a:r>
                      <a:r>
                        <a:rPr kumimoji="1" lang="ja-JP" altLang="en-US" sz="1050" dirty="0"/>
                        <a:t>・</a:t>
                      </a:r>
                      <a:r>
                        <a:rPr kumimoji="1" lang="en-US" altLang="ja-JP" sz="1050" dirty="0"/>
                        <a:t>N29</a:t>
                      </a:r>
                      <a:r>
                        <a:rPr kumimoji="1" lang="ja-JP" altLang="en-US" sz="1050" dirty="0"/>
                        <a:t>・</a:t>
                      </a:r>
                      <a:r>
                        <a:rPr kumimoji="1" lang="en-US" altLang="ja-JP" sz="1050" dirty="0"/>
                        <a:t>Y31</a:t>
                      </a:r>
                      <a:r>
                        <a:rPr kumimoji="1" lang="ja-JP" altLang="en-US" sz="1050" dirty="0"/>
                        <a:t>・</a:t>
                      </a:r>
                      <a:r>
                        <a:rPr kumimoji="1" lang="en-US" altLang="ja-JP" sz="1050" dirty="0"/>
                        <a:t>Y32</a:t>
                      </a:r>
                      <a:r>
                        <a:rPr kumimoji="1" lang="ja-JP" altLang="en-US" sz="1050" dirty="0"/>
                        <a:t>・</a:t>
                      </a:r>
                      <a:r>
                        <a:rPr kumimoji="1" lang="en-US" altLang="ja-JP" sz="1050" dirty="0"/>
                        <a:t>Q34</a:t>
                      </a:r>
                      <a:r>
                        <a:rPr kumimoji="1" lang="ja-JP" altLang="en-US" sz="1050" dirty="0"/>
                        <a:t>）の</a:t>
                      </a:r>
                      <a:r>
                        <a:rPr kumimoji="1" lang="en-US" altLang="ja-JP" sz="1050" dirty="0"/>
                        <a:t>ALA</a:t>
                      </a:r>
                      <a:r>
                        <a:rPr kumimoji="1" lang="ja-JP" altLang="en-US" sz="1050" dirty="0"/>
                        <a:t>置換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050" dirty="0"/>
                        <a:t>WT</a:t>
                      </a:r>
                      <a:r>
                        <a:rPr kumimoji="1" lang="ja-JP" altLang="en-US" sz="1050" dirty="0"/>
                        <a:t>より弱い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4139272"/>
                  </a:ext>
                </a:extLst>
              </a:tr>
              <a:tr h="162089">
                <a:tc>
                  <a:txBody>
                    <a:bodyPr/>
                    <a:lstStyle/>
                    <a:p>
                      <a:pPr algn="ctr"/>
                      <a:r>
                        <a:rPr kumimoji="1" lang="en-US" altLang="ja-JP" sz="1050" dirty="0"/>
                        <a:t>17-26</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3</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セルロース結合部位（</a:t>
                      </a:r>
                      <a:r>
                        <a:rPr kumimoji="1" lang="en-US" altLang="ja-JP" sz="1050" dirty="0"/>
                        <a:t>Y5</a:t>
                      </a:r>
                      <a:r>
                        <a:rPr kumimoji="1" lang="ja-JP" altLang="en-US" sz="1050" dirty="0"/>
                        <a:t>・</a:t>
                      </a:r>
                      <a:r>
                        <a:rPr kumimoji="1" lang="en-US" altLang="ja-JP" sz="1050" dirty="0"/>
                        <a:t>N29</a:t>
                      </a:r>
                      <a:r>
                        <a:rPr kumimoji="1" lang="ja-JP" altLang="en-US" sz="1050" dirty="0"/>
                        <a:t>・</a:t>
                      </a:r>
                      <a:r>
                        <a:rPr kumimoji="1" lang="en-US" altLang="ja-JP" sz="1050" dirty="0"/>
                        <a:t>Y31</a:t>
                      </a:r>
                      <a:r>
                        <a:rPr kumimoji="1" lang="ja-JP" altLang="en-US" sz="1050" dirty="0"/>
                        <a:t>・</a:t>
                      </a:r>
                      <a:r>
                        <a:rPr kumimoji="1" lang="en-US" altLang="ja-JP" sz="1050" dirty="0"/>
                        <a:t>Y32</a:t>
                      </a:r>
                      <a:r>
                        <a:rPr kumimoji="1" lang="ja-JP" altLang="en-US" sz="1050" dirty="0"/>
                        <a:t>・</a:t>
                      </a:r>
                      <a:r>
                        <a:rPr kumimoji="1" lang="en-US" altLang="ja-JP" sz="1050" dirty="0"/>
                        <a:t>Q34</a:t>
                      </a:r>
                      <a:r>
                        <a:rPr kumimoji="1" lang="ja-JP" altLang="en-US" sz="1050" dirty="0"/>
                        <a:t>）の</a:t>
                      </a:r>
                      <a:r>
                        <a:rPr kumimoji="1" lang="en-US" altLang="ja-JP" sz="1050" dirty="0"/>
                        <a:t>ALA</a:t>
                      </a:r>
                      <a:r>
                        <a:rPr kumimoji="1" lang="ja-JP" altLang="en-US" sz="1050" dirty="0"/>
                        <a:t>置換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050" dirty="0"/>
                        <a:t>WT</a:t>
                      </a:r>
                      <a:r>
                        <a:rPr kumimoji="1" lang="ja-JP" altLang="en-US" sz="1050" dirty="0"/>
                        <a:t>より弱い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5935788"/>
                  </a:ext>
                </a:extLst>
              </a:tr>
              <a:tr h="162089">
                <a:tc>
                  <a:txBody>
                    <a:bodyPr/>
                    <a:lstStyle/>
                    <a:p>
                      <a:pPr algn="ctr"/>
                      <a:r>
                        <a:rPr kumimoji="1" lang="en-US" altLang="ja-JP" sz="1050" dirty="0"/>
                        <a:t>27-31</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4</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セルロース結合部位（</a:t>
                      </a:r>
                      <a:r>
                        <a:rPr kumimoji="1" lang="en-US" altLang="ja-JP" sz="1050" dirty="0"/>
                        <a:t>Y5</a:t>
                      </a:r>
                      <a:r>
                        <a:rPr kumimoji="1" lang="ja-JP" altLang="en-US" sz="1050" dirty="0"/>
                        <a:t>・</a:t>
                      </a:r>
                      <a:r>
                        <a:rPr kumimoji="1" lang="en-US" altLang="ja-JP" sz="1050" dirty="0"/>
                        <a:t>N29</a:t>
                      </a:r>
                      <a:r>
                        <a:rPr kumimoji="1" lang="ja-JP" altLang="en-US" sz="1050" dirty="0"/>
                        <a:t>・</a:t>
                      </a:r>
                      <a:r>
                        <a:rPr kumimoji="1" lang="en-US" altLang="ja-JP" sz="1050" dirty="0"/>
                        <a:t>Y31</a:t>
                      </a:r>
                      <a:r>
                        <a:rPr kumimoji="1" lang="ja-JP" altLang="en-US" sz="1050" dirty="0"/>
                        <a:t>・</a:t>
                      </a:r>
                      <a:r>
                        <a:rPr kumimoji="1" lang="en-US" altLang="ja-JP" sz="1050" dirty="0"/>
                        <a:t>Y32</a:t>
                      </a:r>
                      <a:r>
                        <a:rPr kumimoji="1" lang="ja-JP" altLang="en-US" sz="1050" dirty="0"/>
                        <a:t>・</a:t>
                      </a:r>
                      <a:r>
                        <a:rPr kumimoji="1" lang="en-US" altLang="ja-JP" sz="1050" dirty="0"/>
                        <a:t>Q34</a:t>
                      </a:r>
                      <a:r>
                        <a:rPr kumimoji="1" lang="ja-JP" altLang="en-US" sz="1050" dirty="0"/>
                        <a:t>）の</a:t>
                      </a:r>
                      <a:r>
                        <a:rPr kumimoji="1" lang="en-US" altLang="ja-JP" sz="1050" dirty="0"/>
                        <a:t>ALA</a:t>
                      </a:r>
                      <a:r>
                        <a:rPr kumimoji="1" lang="ja-JP" altLang="en-US" sz="1050" dirty="0"/>
                        <a:t>置換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050" dirty="0"/>
                        <a:t>WT</a:t>
                      </a:r>
                      <a:r>
                        <a:rPr kumimoji="1" lang="ja-JP" altLang="en-US" sz="1050" dirty="0"/>
                        <a:t>より弱い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13763204"/>
                  </a:ext>
                </a:extLst>
              </a:tr>
              <a:tr h="162089">
                <a:tc>
                  <a:txBody>
                    <a:bodyPr/>
                    <a:lstStyle/>
                    <a:p>
                      <a:pPr algn="ctr"/>
                      <a:r>
                        <a:rPr kumimoji="1" lang="en-US" altLang="ja-JP" sz="1050" dirty="0"/>
                        <a:t>32</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5</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セルロース結合部位（</a:t>
                      </a:r>
                      <a:r>
                        <a:rPr kumimoji="1" lang="en-US" altLang="ja-JP" sz="1050" dirty="0"/>
                        <a:t>Y5</a:t>
                      </a:r>
                      <a:r>
                        <a:rPr kumimoji="1" lang="ja-JP" altLang="en-US" sz="1050" dirty="0"/>
                        <a:t>・</a:t>
                      </a:r>
                      <a:r>
                        <a:rPr kumimoji="1" lang="en-US" altLang="ja-JP" sz="1050" dirty="0"/>
                        <a:t>N29</a:t>
                      </a:r>
                      <a:r>
                        <a:rPr kumimoji="1" lang="ja-JP" altLang="en-US" sz="1050" dirty="0"/>
                        <a:t>・</a:t>
                      </a:r>
                      <a:r>
                        <a:rPr kumimoji="1" lang="en-US" altLang="ja-JP" sz="1050" dirty="0"/>
                        <a:t>Y31</a:t>
                      </a:r>
                      <a:r>
                        <a:rPr kumimoji="1" lang="ja-JP" altLang="en-US" sz="1050" dirty="0"/>
                        <a:t>・</a:t>
                      </a:r>
                      <a:r>
                        <a:rPr kumimoji="1" lang="en-US" altLang="ja-JP" sz="1050" dirty="0"/>
                        <a:t>Y32</a:t>
                      </a:r>
                      <a:r>
                        <a:rPr kumimoji="1" lang="ja-JP" altLang="en-US" sz="1050" dirty="0"/>
                        <a:t>・</a:t>
                      </a:r>
                      <a:r>
                        <a:rPr kumimoji="1" lang="en-US" altLang="ja-JP" sz="1050" dirty="0"/>
                        <a:t>Q34</a:t>
                      </a:r>
                      <a:r>
                        <a:rPr kumimoji="1" lang="ja-JP" altLang="en-US" sz="1050" dirty="0"/>
                        <a:t>）の</a:t>
                      </a:r>
                      <a:r>
                        <a:rPr kumimoji="1" lang="en-US" altLang="ja-JP" sz="1050" dirty="0"/>
                        <a:t>ALA</a:t>
                      </a:r>
                      <a:r>
                        <a:rPr kumimoji="1" lang="ja-JP" altLang="en-US" sz="1050" dirty="0"/>
                        <a:t>置換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050" dirty="0"/>
                        <a:t>WT</a:t>
                      </a:r>
                      <a:r>
                        <a:rPr kumimoji="1" lang="ja-JP" altLang="en-US" sz="1050" dirty="0"/>
                        <a:t>より弱い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1769938"/>
                  </a:ext>
                </a:extLst>
              </a:tr>
              <a:tr h="162089">
                <a:tc>
                  <a:txBody>
                    <a:bodyPr/>
                    <a:lstStyle/>
                    <a:p>
                      <a:pPr algn="ctr"/>
                      <a:r>
                        <a:rPr kumimoji="1" lang="en-US" altLang="ja-JP" sz="1050" dirty="0"/>
                        <a:t>33-38</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1</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セルロース結合部位の一部（</a:t>
                      </a:r>
                      <a:r>
                        <a:rPr kumimoji="1" lang="en-US" altLang="ja-JP" sz="1050" dirty="0"/>
                        <a:t>Y5</a:t>
                      </a:r>
                      <a:r>
                        <a:rPr kumimoji="1" lang="ja-JP" altLang="en-US" sz="1050" dirty="0"/>
                        <a:t>・</a:t>
                      </a:r>
                      <a:r>
                        <a:rPr kumimoji="1" lang="en-US" altLang="ja-JP" sz="1050" dirty="0"/>
                        <a:t>Y31</a:t>
                      </a:r>
                      <a:r>
                        <a:rPr kumimoji="1" lang="ja-JP" altLang="en-US" sz="1050" dirty="0"/>
                        <a:t>・</a:t>
                      </a:r>
                      <a:r>
                        <a:rPr kumimoji="1" lang="en-US" altLang="ja-JP" sz="1050" dirty="0"/>
                        <a:t>Y32</a:t>
                      </a:r>
                      <a:r>
                        <a:rPr kumimoji="1" lang="ja-JP" altLang="en-US" sz="1050" dirty="0"/>
                        <a:t>）を</a:t>
                      </a:r>
                      <a:r>
                        <a:rPr kumimoji="1" lang="en-US" altLang="ja-JP" sz="1050" dirty="0"/>
                        <a:t>TRP</a:t>
                      </a:r>
                      <a:r>
                        <a:rPr kumimoji="1" lang="ja-JP" altLang="en-US" sz="1050" dirty="0"/>
                        <a:t>・</a:t>
                      </a:r>
                      <a:r>
                        <a:rPr kumimoji="1" lang="en-US" altLang="ja-JP" sz="1050" dirty="0"/>
                        <a:t>PHE</a:t>
                      </a:r>
                      <a:r>
                        <a:rPr kumimoji="1" lang="ja-JP" altLang="en-US" sz="1050" dirty="0"/>
                        <a:t>・</a:t>
                      </a:r>
                      <a:r>
                        <a:rPr kumimoji="1" lang="en-US" altLang="ja-JP" sz="1050" dirty="0"/>
                        <a:t>TYR</a:t>
                      </a:r>
                      <a:r>
                        <a:rPr kumimoji="1" lang="ja-JP" altLang="en-US" sz="1050" dirty="0"/>
                        <a:t>のいずれかで置換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050" dirty="0"/>
                        <a:t>WT</a:t>
                      </a:r>
                      <a:r>
                        <a:rPr kumimoji="1" lang="ja-JP" altLang="en-US" sz="1050" dirty="0"/>
                        <a:t>と同程度～</a:t>
                      </a:r>
                      <a:r>
                        <a:rPr kumimoji="1" lang="en-US" altLang="ja-JP" sz="1050" dirty="0"/>
                        <a:t>WT</a:t>
                      </a:r>
                      <a:r>
                        <a:rPr kumimoji="1" lang="ja-JP" altLang="en-US" sz="1050" dirty="0"/>
                        <a:t>より強い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6856045"/>
                  </a:ext>
                </a:extLst>
              </a:tr>
              <a:tr h="162089">
                <a:tc>
                  <a:txBody>
                    <a:bodyPr/>
                    <a:lstStyle/>
                    <a:p>
                      <a:pPr algn="ctr"/>
                      <a:r>
                        <a:rPr kumimoji="1" lang="en-US" altLang="ja-JP" sz="1050" dirty="0"/>
                        <a:t>39-50</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050" dirty="0"/>
                        <a:t>2</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セルロース結合部位の一部（</a:t>
                      </a:r>
                      <a:r>
                        <a:rPr kumimoji="1" lang="en-US" altLang="ja-JP" sz="1050" dirty="0"/>
                        <a:t>Y5</a:t>
                      </a:r>
                      <a:r>
                        <a:rPr kumimoji="1" lang="ja-JP" altLang="en-US" sz="1050" dirty="0"/>
                        <a:t>・</a:t>
                      </a:r>
                      <a:r>
                        <a:rPr kumimoji="1" lang="en-US" altLang="ja-JP" sz="1050" dirty="0"/>
                        <a:t>Y31</a:t>
                      </a:r>
                      <a:r>
                        <a:rPr kumimoji="1" lang="ja-JP" altLang="en-US" sz="1050" dirty="0"/>
                        <a:t>・</a:t>
                      </a:r>
                      <a:r>
                        <a:rPr kumimoji="1" lang="en-US" altLang="ja-JP" sz="1050" dirty="0"/>
                        <a:t>Y32</a:t>
                      </a:r>
                      <a:r>
                        <a:rPr kumimoji="1" lang="ja-JP" altLang="en-US" sz="1050" dirty="0"/>
                        <a:t>）を</a:t>
                      </a:r>
                      <a:r>
                        <a:rPr kumimoji="1" lang="en-US" altLang="ja-JP" sz="1050" dirty="0"/>
                        <a:t>TRP</a:t>
                      </a:r>
                      <a:r>
                        <a:rPr kumimoji="1" lang="ja-JP" altLang="en-US" sz="1050" dirty="0"/>
                        <a:t>・</a:t>
                      </a:r>
                      <a:r>
                        <a:rPr kumimoji="1" lang="en-US" altLang="ja-JP" sz="1050" dirty="0"/>
                        <a:t>PHE</a:t>
                      </a:r>
                      <a:r>
                        <a:rPr kumimoji="1" lang="ja-JP" altLang="en-US" sz="1050" dirty="0"/>
                        <a:t>・</a:t>
                      </a:r>
                      <a:r>
                        <a:rPr kumimoji="1" lang="en-US" altLang="ja-JP" sz="1050" dirty="0"/>
                        <a:t>TYR</a:t>
                      </a:r>
                      <a:r>
                        <a:rPr kumimoji="1" lang="ja-JP" altLang="en-US" sz="1050" dirty="0"/>
                        <a:t>のいずれかで置換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t>WT</a:t>
                      </a:r>
                      <a:r>
                        <a:rPr kumimoji="1" lang="ja-JP" altLang="en-US" sz="1050" dirty="0"/>
                        <a:t>と同程度～</a:t>
                      </a:r>
                      <a:r>
                        <a:rPr kumimoji="1" lang="en-US" altLang="ja-JP" sz="1050" dirty="0"/>
                        <a:t>WT</a:t>
                      </a:r>
                      <a:r>
                        <a:rPr kumimoji="1" lang="ja-JP" altLang="en-US" sz="1050" dirty="0"/>
                        <a:t>より強い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739129"/>
                  </a:ext>
                </a:extLst>
              </a:tr>
              <a:tr h="166681">
                <a:tc>
                  <a:txBody>
                    <a:bodyPr/>
                    <a:lstStyle/>
                    <a:p>
                      <a:pPr algn="ctr"/>
                      <a:r>
                        <a:rPr kumimoji="1" lang="en-US" altLang="ja-JP" sz="1050" dirty="0"/>
                        <a:t>51-58</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050" dirty="0"/>
                        <a:t>3</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セルロース結合部位の一部（</a:t>
                      </a:r>
                      <a:r>
                        <a:rPr kumimoji="1" lang="en-US" altLang="ja-JP" sz="1050" dirty="0"/>
                        <a:t>Y5</a:t>
                      </a:r>
                      <a:r>
                        <a:rPr kumimoji="1" lang="ja-JP" altLang="en-US" sz="1050" dirty="0"/>
                        <a:t>・</a:t>
                      </a:r>
                      <a:r>
                        <a:rPr kumimoji="1" lang="en-US" altLang="ja-JP" sz="1050" dirty="0"/>
                        <a:t>Y31</a:t>
                      </a:r>
                      <a:r>
                        <a:rPr kumimoji="1" lang="ja-JP" altLang="en-US" sz="1050" dirty="0"/>
                        <a:t>・</a:t>
                      </a:r>
                      <a:r>
                        <a:rPr kumimoji="1" lang="en-US" altLang="ja-JP" sz="1050" dirty="0"/>
                        <a:t>Y32</a:t>
                      </a:r>
                      <a:r>
                        <a:rPr kumimoji="1" lang="ja-JP" altLang="en-US" sz="1050" dirty="0"/>
                        <a:t>）を</a:t>
                      </a:r>
                      <a:r>
                        <a:rPr kumimoji="1" lang="en-US" altLang="ja-JP" sz="1050" dirty="0"/>
                        <a:t>TRP</a:t>
                      </a:r>
                      <a:r>
                        <a:rPr kumimoji="1" lang="ja-JP" altLang="en-US" sz="1050" dirty="0"/>
                        <a:t>・</a:t>
                      </a:r>
                      <a:r>
                        <a:rPr kumimoji="1" lang="en-US" altLang="ja-JP" sz="1050" dirty="0"/>
                        <a:t>PHE</a:t>
                      </a:r>
                      <a:r>
                        <a:rPr kumimoji="1" lang="ja-JP" altLang="en-US" sz="1050" dirty="0"/>
                        <a:t>・</a:t>
                      </a:r>
                      <a:r>
                        <a:rPr kumimoji="1" lang="en-US" altLang="ja-JP" sz="1050" dirty="0"/>
                        <a:t>TYR</a:t>
                      </a:r>
                      <a:r>
                        <a:rPr kumimoji="1" lang="ja-JP" altLang="en-US" sz="1050" dirty="0"/>
                        <a:t>のいずれかで置換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50" dirty="0"/>
                        <a:t>WT</a:t>
                      </a:r>
                      <a:r>
                        <a:rPr kumimoji="1" lang="ja-JP" altLang="en-US" sz="1050" dirty="0"/>
                        <a:t>と同程度～</a:t>
                      </a:r>
                      <a:r>
                        <a:rPr kumimoji="1" lang="en-US" altLang="ja-JP" sz="1050" dirty="0"/>
                        <a:t>WT</a:t>
                      </a:r>
                      <a:r>
                        <a:rPr kumimoji="1" lang="ja-JP" altLang="en-US" sz="1050" dirty="0"/>
                        <a:t>より強い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5322314"/>
                  </a:ext>
                </a:extLst>
              </a:tr>
              <a:tr h="162089">
                <a:tc>
                  <a:txBody>
                    <a:bodyPr/>
                    <a:lstStyle/>
                    <a:p>
                      <a:pPr algn="ctr"/>
                      <a:r>
                        <a:rPr kumimoji="1" lang="en-US" altLang="ja-JP" sz="1050" dirty="0"/>
                        <a:t>59-88</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1</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セルロース結合部位以外の</a:t>
                      </a:r>
                      <a:r>
                        <a:rPr kumimoji="1" lang="en-US" altLang="ja-JP" sz="1050" dirty="0"/>
                        <a:t>ALA</a:t>
                      </a:r>
                      <a:r>
                        <a:rPr kumimoji="1" lang="ja-JP" altLang="en-US" sz="1050" dirty="0"/>
                        <a:t>置換</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050" dirty="0"/>
                        <a:t>WT</a:t>
                      </a:r>
                      <a:r>
                        <a:rPr kumimoji="1" lang="ja-JP" altLang="en-US" sz="1050" dirty="0"/>
                        <a:t>と同程度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5883747"/>
                  </a:ext>
                </a:extLst>
              </a:tr>
              <a:tr h="162089">
                <a:tc>
                  <a:txBody>
                    <a:bodyPr/>
                    <a:lstStyle/>
                    <a:p>
                      <a:pPr algn="ctr"/>
                      <a:r>
                        <a:rPr kumimoji="1" lang="en-US" altLang="ja-JP" sz="1050" dirty="0"/>
                        <a:t>89-100</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ja-JP" altLang="en-US" sz="1050" dirty="0"/>
                        <a:t>様々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050" dirty="0"/>
                        <a:t>Takashima</a:t>
                      </a:r>
                      <a:r>
                        <a:rPr kumimoji="1" lang="ja-JP" altLang="en-US" sz="1050" dirty="0"/>
                        <a:t> </a:t>
                      </a:r>
                      <a:r>
                        <a:rPr kumimoji="1" lang="en-US" altLang="ja-JP" sz="1050" dirty="0"/>
                        <a:t>et</a:t>
                      </a:r>
                      <a:r>
                        <a:rPr kumimoji="1" lang="ja-JP" altLang="en-US" sz="1050" dirty="0"/>
                        <a:t> </a:t>
                      </a:r>
                      <a:r>
                        <a:rPr kumimoji="1" lang="en-US" altLang="ja-JP" sz="1050" dirty="0"/>
                        <a:t>al</a:t>
                      </a:r>
                      <a:r>
                        <a:rPr kumimoji="1" lang="ja-JP" altLang="en-US" sz="1050" dirty="0"/>
                        <a:t>（五十嵐先生からご紹介いただいた文献）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noFill/>
                  </a:tcPr>
                </a:tc>
                <a:extLst>
                  <a:ext uri="{0D108BD9-81ED-4DB2-BD59-A6C34878D82A}">
                    <a16:rowId xmlns:a16="http://schemas.microsoft.com/office/drawing/2014/main" val="74645659"/>
                  </a:ext>
                </a:extLst>
              </a:tr>
              <a:tr h="162089">
                <a:tc>
                  <a:txBody>
                    <a:bodyPr/>
                    <a:lstStyle/>
                    <a:p>
                      <a:pPr algn="ctr"/>
                      <a:r>
                        <a:rPr kumimoji="1" lang="en-US" altLang="ja-JP" sz="1050" dirty="0"/>
                        <a:t>101-111</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4</a:t>
                      </a:r>
                      <a:r>
                        <a:rPr kumimoji="1" lang="ja-JP" altLang="en-US" sz="1050" dirty="0"/>
                        <a:t>～</a:t>
                      </a:r>
                      <a:r>
                        <a:rPr kumimoji="1" lang="en-US" altLang="ja-JP" sz="1050" dirty="0"/>
                        <a:t>12</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050" dirty="0"/>
                        <a:t>Rosetta</a:t>
                      </a:r>
                      <a:r>
                        <a:rPr kumimoji="1" lang="ja-JP" altLang="en-US" sz="1050" dirty="0"/>
                        <a:t>標準設計プロトコル適用（</a:t>
                      </a:r>
                      <a:r>
                        <a:rPr kumimoji="1" lang="en-US" altLang="ja-JP" sz="1050" dirty="0"/>
                        <a:t>Fast Design</a:t>
                      </a:r>
                      <a:r>
                        <a:rPr kumimoji="1" lang="ja-JP" altLang="en-US" sz="1050" dirty="0"/>
                        <a:t>）、最頻変異体とその派生（</a:t>
                      </a:r>
                      <a:r>
                        <a:rPr kumimoji="1" lang="en-US" altLang="ja-JP" sz="1050" dirty="0" err="1"/>
                        <a:t>back_mut</a:t>
                      </a:r>
                      <a:r>
                        <a:rPr kumimoji="1" lang="ja-JP" altLang="en-US" sz="105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弱い～強い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9014593"/>
                  </a:ext>
                </a:extLst>
              </a:tr>
              <a:tr h="162089">
                <a:tc>
                  <a:txBody>
                    <a:bodyPr/>
                    <a:lstStyle/>
                    <a:p>
                      <a:pPr algn="ctr"/>
                      <a:r>
                        <a:rPr kumimoji="1" lang="en-US" altLang="ja-JP" sz="1050" dirty="0"/>
                        <a:t>112-143</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1</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点変異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弱い～強い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7352982"/>
                  </a:ext>
                </a:extLst>
              </a:tr>
              <a:tr h="162089">
                <a:tc>
                  <a:txBody>
                    <a:bodyPr/>
                    <a:lstStyle/>
                    <a:p>
                      <a:pPr algn="ctr"/>
                      <a:r>
                        <a:rPr kumimoji="1" lang="en-US" altLang="ja-JP" sz="1050" dirty="0"/>
                        <a:t>144-179</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2</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二点変異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弱い～強い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3927525"/>
                  </a:ext>
                </a:extLst>
              </a:tr>
              <a:tr h="162089">
                <a:tc>
                  <a:txBody>
                    <a:bodyPr/>
                    <a:lstStyle/>
                    <a:p>
                      <a:pPr algn="ctr"/>
                      <a:r>
                        <a:rPr kumimoji="1" lang="en-US" altLang="ja-JP" sz="1050" dirty="0"/>
                        <a:t>180-195</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18</a:t>
                      </a:r>
                      <a:r>
                        <a:rPr kumimoji="1" lang="ja-JP" altLang="en-US" sz="1050" dirty="0"/>
                        <a:t>～</a:t>
                      </a:r>
                      <a:r>
                        <a:rPr kumimoji="1" lang="en-US" altLang="ja-JP" sz="1050" dirty="0"/>
                        <a:t>24</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050" dirty="0"/>
                        <a:t>Rosetta</a:t>
                      </a:r>
                      <a:r>
                        <a:rPr kumimoji="1" lang="ja-JP" altLang="en-US" sz="1050" dirty="0"/>
                        <a:t>標準設計プロトコル（</a:t>
                      </a:r>
                      <a:r>
                        <a:rPr kumimoji="1" lang="en-US" altLang="ja-JP" sz="1050" dirty="0"/>
                        <a:t>Fast Design</a:t>
                      </a:r>
                      <a:r>
                        <a:rPr kumimoji="1" lang="ja-JP" altLang="en-US" sz="1050" dirty="0"/>
                        <a:t>）適用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弱い～強い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9757938"/>
                  </a:ext>
                </a:extLst>
              </a:tr>
              <a:tr h="162089">
                <a:tc>
                  <a:txBody>
                    <a:bodyPr/>
                    <a:lstStyle/>
                    <a:p>
                      <a:pPr algn="ctr"/>
                      <a:r>
                        <a:rPr kumimoji="1" lang="en-US" altLang="ja-JP" sz="1050" dirty="0"/>
                        <a:t>196-200</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1</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点変異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弱い～強い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9756359"/>
                  </a:ext>
                </a:extLst>
              </a:tr>
              <a:tr h="162089">
                <a:tc>
                  <a:txBody>
                    <a:bodyPr/>
                    <a:lstStyle/>
                    <a:p>
                      <a:pPr algn="ctr"/>
                      <a:r>
                        <a:rPr kumimoji="1" lang="en-US" altLang="ja-JP" sz="1050" dirty="0"/>
                        <a:t>201-233</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050" dirty="0"/>
                        <a:t>3</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変異体探索（</a:t>
                      </a:r>
                      <a:r>
                        <a:rPr kumimoji="1" lang="en-US" altLang="ja-JP" sz="1050" dirty="0"/>
                        <a:t>CYS</a:t>
                      </a:r>
                      <a:r>
                        <a:rPr kumimoji="1" lang="ja-JP" altLang="en-US" sz="1050" dirty="0"/>
                        <a:t>とセルロース結合部位以外）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弱い～強い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2955513"/>
                  </a:ext>
                </a:extLst>
              </a:tr>
              <a:tr h="162089">
                <a:tc>
                  <a:txBody>
                    <a:bodyPr/>
                    <a:lstStyle/>
                    <a:p>
                      <a:pPr algn="ctr"/>
                      <a:r>
                        <a:rPr kumimoji="1" lang="en-US" altLang="ja-JP" sz="1050" dirty="0"/>
                        <a:t>234-266</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050" dirty="0"/>
                        <a:t>4</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050" dirty="0"/>
                        <a:t>変異体探索（</a:t>
                      </a:r>
                      <a:r>
                        <a:rPr kumimoji="1" lang="en-US" altLang="ja-JP" sz="1050" dirty="0"/>
                        <a:t>CYS</a:t>
                      </a:r>
                      <a:r>
                        <a:rPr kumimoji="1" lang="ja-JP" altLang="en-US" sz="1050" dirty="0"/>
                        <a:t>とセルロース結合部位以外）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弱い～強い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7665395"/>
                  </a:ext>
                </a:extLst>
              </a:tr>
              <a:tr h="162089">
                <a:tc>
                  <a:txBody>
                    <a:bodyPr/>
                    <a:lstStyle/>
                    <a:p>
                      <a:pPr algn="ctr"/>
                      <a:r>
                        <a:rPr kumimoji="1" lang="en-US" altLang="ja-JP" sz="1050" dirty="0"/>
                        <a:t>267-300</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kumimoji="1" lang="en-US" altLang="ja-JP" sz="1050" dirty="0"/>
                        <a:t>5</a:t>
                      </a:r>
                      <a:endParaRPr kumimoji="1" lang="ja-JP" altLang="en-US" sz="105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1050" dirty="0"/>
                        <a:t>変異体探索（</a:t>
                      </a:r>
                      <a:r>
                        <a:rPr kumimoji="1" lang="en-US" altLang="ja-JP" sz="1050" dirty="0"/>
                        <a:t>CYS</a:t>
                      </a:r>
                      <a:r>
                        <a:rPr kumimoji="1" lang="ja-JP" altLang="en-US" sz="1050" dirty="0"/>
                        <a:t>とセルロース結合部位以外）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dirty="0"/>
                        <a:t>弱い～強い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5369896"/>
                  </a:ext>
                </a:extLst>
              </a:tr>
            </a:tbl>
          </a:graphicData>
        </a:graphic>
      </p:graphicFrame>
    </p:spTree>
    <p:extLst>
      <p:ext uri="{BB962C8B-B14F-4D97-AF65-F5344CB8AC3E}">
        <p14:creationId xmlns:p14="http://schemas.microsoft.com/office/powerpoint/2010/main" val="536368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打合せの目的と背景</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ja-JP" altLang="en-US" sz="2800" dirty="0"/>
              <a:t>目的</a:t>
            </a:r>
            <a:endParaRPr lang="en-US" altLang="ja-JP" sz="2800" dirty="0"/>
          </a:p>
          <a:p>
            <a:pPr lvl="1"/>
            <a:r>
              <a:rPr lang="ja-JP" altLang="en-US" sz="2400" dirty="0"/>
              <a:t>熊谷の酵素設計テーマにおける活動内容について承認・理解いただく。</a:t>
            </a:r>
            <a:endParaRPr lang="en-US" altLang="ja-JP" sz="2400" dirty="0"/>
          </a:p>
          <a:p>
            <a:endParaRPr lang="en-US" altLang="ja-JP" sz="2800" dirty="0"/>
          </a:p>
          <a:p>
            <a:r>
              <a:rPr lang="ja-JP" altLang="en-US" sz="2800" dirty="0"/>
              <a:t>背景</a:t>
            </a:r>
            <a:endParaRPr lang="en-US" altLang="ja-JP" sz="2800" dirty="0"/>
          </a:p>
          <a:p>
            <a:pPr lvl="1"/>
            <a:r>
              <a:rPr lang="ja-JP" altLang="en-US" sz="2400" dirty="0"/>
              <a:t>本テーマの立上当初から状況が変わってきており、実際の担当内容も拡張しつつある。</a:t>
            </a:r>
            <a:endParaRPr lang="en-US" altLang="ja-JP" sz="2400" dirty="0"/>
          </a:p>
          <a:p>
            <a:pPr lvl="1"/>
            <a:r>
              <a:rPr lang="en-US" altLang="ja-JP" sz="2400" dirty="0"/>
              <a:t>OKR</a:t>
            </a:r>
            <a:r>
              <a:rPr lang="ja-JP" altLang="en-US" sz="2400" dirty="0"/>
              <a:t>の目標設定に影響する。</a:t>
            </a:r>
            <a:endParaRPr lang="en-US" altLang="ja-JP" sz="2400" dirty="0"/>
          </a:p>
          <a:p>
            <a:pPr lvl="1"/>
            <a:r>
              <a:rPr lang="en-US" altLang="ja-JP" sz="2400" dirty="0"/>
              <a:t>TL</a:t>
            </a:r>
            <a:r>
              <a:rPr lang="ja-JP" altLang="en-US" sz="2400" dirty="0"/>
              <a:t>伊崎さんが途中でお休みする予定なので、本テーマの実作業人数も少なくなる。</a:t>
            </a:r>
            <a:endParaRPr lang="en-US" altLang="ja-JP" sz="2400" dirty="0"/>
          </a:p>
        </p:txBody>
      </p:sp>
    </p:spTree>
    <p:extLst>
      <p:ext uri="{BB962C8B-B14F-4D97-AF65-F5344CB8AC3E}">
        <p14:creationId xmlns:p14="http://schemas.microsoft.com/office/powerpoint/2010/main" val="3261506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サマリ</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ja-JP" altLang="en-US" sz="2800" dirty="0"/>
              <a:t>技術動向サーベイのまとめについて議論。そのサマリ文章を作成中。</a:t>
            </a:r>
            <a:endParaRPr lang="en-US" altLang="ja-JP" sz="2800" dirty="0"/>
          </a:p>
          <a:p>
            <a:r>
              <a:rPr lang="ja-JP" altLang="en-US" sz="2800" dirty="0"/>
              <a:t>本テーマの設計パートについて、今年度の活動内容について議論中。</a:t>
            </a:r>
            <a:endParaRPr lang="en-US" altLang="ja-JP" sz="2800" dirty="0"/>
          </a:p>
        </p:txBody>
      </p:sp>
    </p:spTree>
    <p:extLst>
      <p:ext uri="{BB962C8B-B14F-4D97-AF65-F5344CB8AC3E}">
        <p14:creationId xmlns:p14="http://schemas.microsoft.com/office/powerpoint/2010/main" val="253829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a:extLst>
              <a:ext uri="{FF2B5EF4-FFF2-40B4-BE49-F238E27FC236}">
                <a16:creationId xmlns:a16="http://schemas.microsoft.com/office/drawing/2014/main" id="{BCCED5F2-C193-4649-A979-022DE0C818CD}"/>
              </a:ext>
            </a:extLst>
          </p:cNvPr>
          <p:cNvPicPr>
            <a:picLocks noChangeAspect="1"/>
          </p:cNvPicPr>
          <p:nvPr/>
        </p:nvPicPr>
        <p:blipFill>
          <a:blip r:embed="rId2"/>
          <a:stretch>
            <a:fillRect/>
          </a:stretch>
        </p:blipFill>
        <p:spPr>
          <a:xfrm>
            <a:off x="7405186" y="2836038"/>
            <a:ext cx="4555657" cy="3416743"/>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人工酵素設計テーマの目標</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振り返り</a:t>
            </a:r>
            <a:endParaRPr kumimoji="1" lang="ja-JP" altLang="en-US" sz="1600" b="1" dirty="0">
              <a:solidFill>
                <a:schemeClr val="bg1"/>
              </a:solidFill>
            </a:endParaRP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961730"/>
            <a:ext cx="11563219" cy="20672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世界観：バイオリファイナリ、バイオマス分解酵素の人工創製</a:t>
            </a:r>
            <a:endParaRPr lang="en-US" altLang="ja-JP" dirty="0"/>
          </a:p>
          <a:p>
            <a:pPr>
              <a:defRPr/>
            </a:pPr>
            <a:r>
              <a:rPr lang="ja-JP" altLang="en-US" dirty="0"/>
              <a:t>目標：人工酵素設計を要素技術として確立すること</a:t>
            </a:r>
            <a:endParaRPr lang="en-US" altLang="ja-JP" dirty="0"/>
          </a:p>
          <a:p>
            <a:pPr lvl="1">
              <a:defRPr/>
            </a:pPr>
            <a:r>
              <a:rPr lang="ja-JP" altLang="en-US" dirty="0"/>
              <a:t>タンパク質生産のバリューチェーン上流を押さえる</a:t>
            </a:r>
            <a:endParaRPr lang="en-US" altLang="ja-JP" dirty="0"/>
          </a:p>
          <a:p>
            <a:pPr>
              <a:defRPr/>
            </a:pPr>
            <a:r>
              <a:rPr lang="ja-JP" altLang="en-US" dirty="0"/>
              <a:t>設計対象：セルロース分解酵素、特にセルロース結合性ドメイン（</a:t>
            </a:r>
            <a:r>
              <a:rPr lang="en-US" altLang="ja-JP" dirty="0"/>
              <a:t>CBD</a:t>
            </a:r>
            <a:r>
              <a:rPr lang="ja-JP" altLang="en-US" dirty="0"/>
              <a:t>）</a:t>
            </a:r>
            <a:endParaRPr lang="en-US" altLang="ja-JP" dirty="0"/>
          </a:p>
        </p:txBody>
      </p:sp>
      <p:sp>
        <p:nvSpPr>
          <p:cNvPr id="25" name="テキスト ボックス 24">
            <a:extLst>
              <a:ext uri="{FF2B5EF4-FFF2-40B4-BE49-F238E27FC236}">
                <a16:creationId xmlns:a16="http://schemas.microsoft.com/office/drawing/2014/main" id="{F702BF5C-CDFB-450F-BF59-E72685889261}"/>
              </a:ext>
            </a:extLst>
          </p:cNvPr>
          <p:cNvSpPr txBox="1"/>
          <p:nvPr/>
        </p:nvSpPr>
        <p:spPr>
          <a:xfrm>
            <a:off x="10322099" y="5938137"/>
            <a:ext cx="1685682" cy="307777"/>
          </a:xfrm>
          <a:prstGeom prst="rect">
            <a:avLst/>
          </a:prstGeom>
          <a:solidFill>
            <a:schemeClr val="bg1"/>
          </a:solidFill>
        </p:spPr>
        <p:txBody>
          <a:bodyPr wrap="square" rtlCol="0">
            <a:spAutoFit/>
          </a:bodyPr>
          <a:lstStyle/>
          <a:p>
            <a:pPr algn="ctr"/>
            <a:r>
              <a:rPr kumimoji="1" lang="en-US" altLang="ja-JP" sz="1400" dirty="0"/>
              <a:t>LR1</a:t>
            </a:r>
            <a:r>
              <a:rPr kumimoji="1" lang="ja-JP" altLang="en-US" sz="1400" dirty="0"/>
              <a:t>からの抜粋</a:t>
            </a:r>
          </a:p>
        </p:txBody>
      </p:sp>
      <p:sp>
        <p:nvSpPr>
          <p:cNvPr id="28" name="吹き出し: 四角形 27">
            <a:extLst>
              <a:ext uri="{FF2B5EF4-FFF2-40B4-BE49-F238E27FC236}">
                <a16:creationId xmlns:a16="http://schemas.microsoft.com/office/drawing/2014/main" id="{958F19A3-7A3E-4BAF-84E4-00E601FF6797}"/>
              </a:ext>
            </a:extLst>
          </p:cNvPr>
          <p:cNvSpPr/>
          <p:nvPr/>
        </p:nvSpPr>
        <p:spPr>
          <a:xfrm>
            <a:off x="664369" y="4004946"/>
            <a:ext cx="5886450" cy="498037"/>
          </a:xfrm>
          <a:prstGeom prst="wedgeRectCallout">
            <a:avLst>
              <a:gd name="adj1" fmla="val 60470"/>
              <a:gd name="adj2" fmla="val -2034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1. </a:t>
            </a:r>
            <a:r>
              <a:rPr kumimoji="1" lang="ja-JP" altLang="en-US" dirty="0">
                <a:solidFill>
                  <a:schemeClr val="tx1"/>
                </a:solidFill>
              </a:rPr>
              <a:t>結合部をサイズアップすることで、酵素の渋滞を緩和</a:t>
            </a:r>
          </a:p>
        </p:txBody>
      </p:sp>
      <p:sp>
        <p:nvSpPr>
          <p:cNvPr id="29" name="吹き出し: 四角形 28">
            <a:extLst>
              <a:ext uri="{FF2B5EF4-FFF2-40B4-BE49-F238E27FC236}">
                <a16:creationId xmlns:a16="http://schemas.microsoft.com/office/drawing/2014/main" id="{AA77602C-CBE2-456E-8AF6-7B00B3DCD171}"/>
              </a:ext>
            </a:extLst>
          </p:cNvPr>
          <p:cNvSpPr/>
          <p:nvPr/>
        </p:nvSpPr>
        <p:spPr>
          <a:xfrm>
            <a:off x="664369" y="4968067"/>
            <a:ext cx="5886450" cy="498037"/>
          </a:xfrm>
          <a:prstGeom prst="wedgeRectCallout">
            <a:avLst>
              <a:gd name="adj1" fmla="val 61147"/>
              <a:gd name="adj2" fmla="val -3073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2. </a:t>
            </a:r>
            <a:r>
              <a:rPr kumimoji="1" lang="ja-JP" altLang="en-US" dirty="0">
                <a:solidFill>
                  <a:schemeClr val="tx1"/>
                </a:solidFill>
              </a:rPr>
              <a:t>非生産的な結合を減らすことで、生産的結合の割合を増加</a:t>
            </a:r>
          </a:p>
        </p:txBody>
      </p:sp>
      <p:sp>
        <p:nvSpPr>
          <p:cNvPr id="30" name="テキスト ボックス 29">
            <a:extLst>
              <a:ext uri="{FF2B5EF4-FFF2-40B4-BE49-F238E27FC236}">
                <a16:creationId xmlns:a16="http://schemas.microsoft.com/office/drawing/2014/main" id="{41C581CA-E0EF-4AB6-A0CB-245FFE634AE4}"/>
              </a:ext>
            </a:extLst>
          </p:cNvPr>
          <p:cNvSpPr txBox="1"/>
          <p:nvPr/>
        </p:nvSpPr>
        <p:spPr>
          <a:xfrm>
            <a:off x="182511" y="3172239"/>
            <a:ext cx="7051225" cy="400110"/>
          </a:xfrm>
          <a:prstGeom prst="rect">
            <a:avLst/>
          </a:prstGeom>
          <a:noFill/>
        </p:spPr>
        <p:txBody>
          <a:bodyPr wrap="square" rtlCol="0">
            <a:spAutoFit/>
          </a:bodyPr>
          <a:lstStyle/>
          <a:p>
            <a:pPr algn="ctr"/>
            <a:r>
              <a:rPr kumimoji="1" lang="en-US" altLang="ja-JP" sz="2000" dirty="0"/>
              <a:t>CBD</a:t>
            </a:r>
            <a:r>
              <a:rPr kumimoji="1" lang="ja-JP" altLang="en-US" sz="2000" dirty="0"/>
              <a:t>を上手く設計すれば、結果的に分解効率改善に貢献するはず</a:t>
            </a:r>
          </a:p>
        </p:txBody>
      </p:sp>
    </p:spTree>
    <p:extLst>
      <p:ext uri="{BB962C8B-B14F-4D97-AF65-F5344CB8AC3E}">
        <p14:creationId xmlns:p14="http://schemas.microsoft.com/office/powerpoint/2010/main" val="1064296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設計技術の開発目標</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振り返り</a:t>
            </a:r>
            <a:endParaRPr kumimoji="1" lang="ja-JP" altLang="en-US" sz="1600" b="1" dirty="0">
              <a:solidFill>
                <a:schemeClr val="bg1"/>
              </a:solidFill>
            </a:endParaRP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961730"/>
            <a:ext cx="11563219" cy="60275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設計目標を満たしながら、天然</a:t>
            </a:r>
            <a:r>
              <a:rPr lang="en-US" altLang="ja-JP" sz="2800" dirty="0"/>
              <a:t>CBD</a:t>
            </a:r>
            <a:r>
              <a:rPr lang="ja-JP" altLang="en-US" sz="2800" dirty="0"/>
              <a:t>からの改変率を上げていくことに対応できる</a:t>
            </a:r>
            <a:endParaRPr lang="en-US" altLang="ja-JP" sz="2800" dirty="0"/>
          </a:p>
        </p:txBody>
      </p:sp>
      <p:pic>
        <p:nvPicPr>
          <p:cNvPr id="43" name="図 42">
            <a:extLst>
              <a:ext uri="{FF2B5EF4-FFF2-40B4-BE49-F238E27FC236}">
                <a16:creationId xmlns:a16="http://schemas.microsoft.com/office/drawing/2014/main" id="{D9D90A8B-902C-47BF-BFBA-F8DEABD7A402}"/>
              </a:ext>
            </a:extLst>
          </p:cNvPr>
          <p:cNvPicPr>
            <a:picLocks noChangeAspect="1"/>
          </p:cNvPicPr>
          <p:nvPr/>
        </p:nvPicPr>
        <p:blipFill>
          <a:blip r:embed="rId2"/>
          <a:stretch>
            <a:fillRect/>
          </a:stretch>
        </p:blipFill>
        <p:spPr>
          <a:xfrm>
            <a:off x="318593" y="2246429"/>
            <a:ext cx="4373748" cy="3280312"/>
          </a:xfrm>
          <a:prstGeom prst="rect">
            <a:avLst/>
          </a:prstGeom>
        </p:spPr>
      </p:pic>
      <p:pic>
        <p:nvPicPr>
          <p:cNvPr id="44" name="図 43">
            <a:extLst>
              <a:ext uri="{FF2B5EF4-FFF2-40B4-BE49-F238E27FC236}">
                <a16:creationId xmlns:a16="http://schemas.microsoft.com/office/drawing/2014/main" id="{357A93B6-A57C-461D-A80E-1B43ACD687E4}"/>
              </a:ext>
            </a:extLst>
          </p:cNvPr>
          <p:cNvPicPr>
            <a:picLocks noChangeAspect="1"/>
          </p:cNvPicPr>
          <p:nvPr/>
        </p:nvPicPr>
        <p:blipFill>
          <a:blip r:embed="rId3"/>
          <a:stretch>
            <a:fillRect/>
          </a:stretch>
        </p:blipFill>
        <p:spPr>
          <a:xfrm>
            <a:off x="7109595" y="2246429"/>
            <a:ext cx="4370411" cy="3277808"/>
          </a:xfrm>
          <a:prstGeom prst="rect">
            <a:avLst/>
          </a:prstGeom>
        </p:spPr>
      </p:pic>
      <p:sp>
        <p:nvSpPr>
          <p:cNvPr id="45" name="テキスト ボックス 44">
            <a:extLst>
              <a:ext uri="{FF2B5EF4-FFF2-40B4-BE49-F238E27FC236}">
                <a16:creationId xmlns:a16="http://schemas.microsoft.com/office/drawing/2014/main" id="{D4A4E7A1-A7B9-4492-AADC-43508F9ED779}"/>
              </a:ext>
            </a:extLst>
          </p:cNvPr>
          <p:cNvSpPr txBox="1"/>
          <p:nvPr/>
        </p:nvSpPr>
        <p:spPr>
          <a:xfrm>
            <a:off x="3006659" y="5274877"/>
            <a:ext cx="1685682" cy="307777"/>
          </a:xfrm>
          <a:prstGeom prst="rect">
            <a:avLst/>
          </a:prstGeom>
          <a:solidFill>
            <a:schemeClr val="bg1"/>
          </a:solidFill>
        </p:spPr>
        <p:txBody>
          <a:bodyPr wrap="square" rtlCol="0">
            <a:spAutoFit/>
          </a:bodyPr>
          <a:lstStyle/>
          <a:p>
            <a:pPr algn="ctr"/>
            <a:r>
              <a:rPr kumimoji="1" lang="en-US" altLang="ja-JP" sz="1400" dirty="0"/>
              <a:t>LR2-2</a:t>
            </a:r>
            <a:r>
              <a:rPr kumimoji="1" lang="ja-JP" altLang="en-US" sz="1400" dirty="0"/>
              <a:t>からの抜粋</a:t>
            </a:r>
          </a:p>
        </p:txBody>
      </p:sp>
      <p:sp>
        <p:nvSpPr>
          <p:cNvPr id="46" name="テキスト ボックス 45">
            <a:extLst>
              <a:ext uri="{FF2B5EF4-FFF2-40B4-BE49-F238E27FC236}">
                <a16:creationId xmlns:a16="http://schemas.microsoft.com/office/drawing/2014/main" id="{69197FE5-DCFB-4FB2-9B73-455FB988B11D}"/>
              </a:ext>
            </a:extLst>
          </p:cNvPr>
          <p:cNvSpPr txBox="1"/>
          <p:nvPr/>
        </p:nvSpPr>
        <p:spPr>
          <a:xfrm>
            <a:off x="9886054" y="5274877"/>
            <a:ext cx="1685682" cy="307777"/>
          </a:xfrm>
          <a:prstGeom prst="rect">
            <a:avLst/>
          </a:prstGeom>
          <a:solidFill>
            <a:schemeClr val="bg1"/>
          </a:solidFill>
        </p:spPr>
        <p:txBody>
          <a:bodyPr wrap="square" rtlCol="0">
            <a:spAutoFit/>
          </a:bodyPr>
          <a:lstStyle/>
          <a:p>
            <a:pPr algn="ctr"/>
            <a:r>
              <a:rPr kumimoji="1" lang="en-US" altLang="ja-JP" sz="1400" dirty="0"/>
              <a:t>LR1</a:t>
            </a:r>
            <a:r>
              <a:rPr kumimoji="1" lang="ja-JP" altLang="en-US" sz="1400" dirty="0"/>
              <a:t>からの抜粋</a:t>
            </a:r>
          </a:p>
        </p:txBody>
      </p:sp>
      <p:sp>
        <p:nvSpPr>
          <p:cNvPr id="7" name="正方形/長方形 6">
            <a:extLst>
              <a:ext uri="{FF2B5EF4-FFF2-40B4-BE49-F238E27FC236}">
                <a16:creationId xmlns:a16="http://schemas.microsoft.com/office/drawing/2014/main" id="{E9BD0294-335D-497B-B22A-C861E664CAC1}"/>
              </a:ext>
            </a:extLst>
          </p:cNvPr>
          <p:cNvSpPr/>
          <p:nvPr/>
        </p:nvSpPr>
        <p:spPr>
          <a:xfrm>
            <a:off x="3178968" y="3992123"/>
            <a:ext cx="1435902" cy="1198071"/>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正方形/長方形 46">
            <a:extLst>
              <a:ext uri="{FF2B5EF4-FFF2-40B4-BE49-F238E27FC236}">
                <a16:creationId xmlns:a16="http://schemas.microsoft.com/office/drawing/2014/main" id="{1074EA8B-29DC-4020-B320-430A7CD548AF}"/>
              </a:ext>
            </a:extLst>
          </p:cNvPr>
          <p:cNvSpPr/>
          <p:nvPr/>
        </p:nvSpPr>
        <p:spPr>
          <a:xfrm>
            <a:off x="1883414" y="3936210"/>
            <a:ext cx="2731456" cy="1253984"/>
          </a:xfrm>
          <a:prstGeom prst="rect">
            <a:avLst/>
          </a:prstGeom>
          <a:noFill/>
          <a:ln w="9525">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正方形/長方形 47">
            <a:extLst>
              <a:ext uri="{FF2B5EF4-FFF2-40B4-BE49-F238E27FC236}">
                <a16:creationId xmlns:a16="http://schemas.microsoft.com/office/drawing/2014/main" id="{4D341738-EA8D-4237-A517-641B41BA615D}"/>
              </a:ext>
            </a:extLst>
          </p:cNvPr>
          <p:cNvSpPr/>
          <p:nvPr/>
        </p:nvSpPr>
        <p:spPr>
          <a:xfrm>
            <a:off x="353960" y="3894189"/>
            <a:ext cx="4260909" cy="1296006"/>
          </a:xfrm>
          <a:prstGeom prst="rect">
            <a:avLst/>
          </a:prstGeom>
          <a:noFill/>
          <a:ln w="952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88F02B2C-1C0E-4838-BCA4-E7582E366E3E}"/>
              </a:ext>
            </a:extLst>
          </p:cNvPr>
          <p:cNvSpPr txBox="1"/>
          <p:nvPr/>
        </p:nvSpPr>
        <p:spPr>
          <a:xfrm>
            <a:off x="4735130" y="4014380"/>
            <a:ext cx="2112294" cy="307777"/>
          </a:xfrm>
          <a:prstGeom prst="rect">
            <a:avLst/>
          </a:prstGeom>
          <a:solidFill>
            <a:schemeClr val="bg1"/>
          </a:solidFill>
        </p:spPr>
        <p:txBody>
          <a:bodyPr wrap="square" rtlCol="0">
            <a:spAutoFit/>
          </a:bodyPr>
          <a:lstStyle/>
          <a:p>
            <a:r>
              <a:rPr kumimoji="1" lang="en-US" altLang="ja-JP" sz="1400" dirty="0">
                <a:solidFill>
                  <a:schemeClr val="accent1"/>
                </a:solidFill>
              </a:rPr>
              <a:t>Step1</a:t>
            </a:r>
            <a:r>
              <a:rPr kumimoji="1" lang="ja-JP" altLang="en-US" sz="1400" dirty="0">
                <a:solidFill>
                  <a:schemeClr val="accent1"/>
                </a:solidFill>
              </a:rPr>
              <a:t>：既知</a:t>
            </a:r>
            <a:r>
              <a:rPr kumimoji="1" lang="en-US" altLang="ja-JP" sz="1400" dirty="0">
                <a:solidFill>
                  <a:schemeClr val="accent1"/>
                </a:solidFill>
              </a:rPr>
              <a:t>CBD</a:t>
            </a:r>
            <a:r>
              <a:rPr kumimoji="1" lang="ja-JP" altLang="en-US" sz="1400" dirty="0">
                <a:solidFill>
                  <a:schemeClr val="accent1"/>
                </a:solidFill>
              </a:rPr>
              <a:t>の改変</a:t>
            </a:r>
          </a:p>
        </p:txBody>
      </p:sp>
      <p:sp>
        <p:nvSpPr>
          <p:cNvPr id="50" name="テキスト ボックス 49">
            <a:extLst>
              <a:ext uri="{FF2B5EF4-FFF2-40B4-BE49-F238E27FC236}">
                <a16:creationId xmlns:a16="http://schemas.microsoft.com/office/drawing/2014/main" id="{F74E8468-B764-4795-A569-76D0AC2B9137}"/>
              </a:ext>
            </a:extLst>
          </p:cNvPr>
          <p:cNvSpPr txBox="1"/>
          <p:nvPr/>
        </p:nvSpPr>
        <p:spPr>
          <a:xfrm>
            <a:off x="4735130" y="4431101"/>
            <a:ext cx="2036035" cy="523220"/>
          </a:xfrm>
          <a:prstGeom prst="rect">
            <a:avLst/>
          </a:prstGeom>
          <a:solidFill>
            <a:schemeClr val="bg1"/>
          </a:solidFill>
        </p:spPr>
        <p:txBody>
          <a:bodyPr wrap="square" rtlCol="0">
            <a:spAutoFit/>
          </a:bodyPr>
          <a:lstStyle/>
          <a:p>
            <a:r>
              <a:rPr kumimoji="1" lang="en-US" altLang="ja-JP" sz="1400" dirty="0">
                <a:solidFill>
                  <a:schemeClr val="accent4"/>
                </a:solidFill>
              </a:rPr>
              <a:t>Step2</a:t>
            </a:r>
            <a:r>
              <a:rPr kumimoji="1" lang="ja-JP" altLang="en-US" sz="1400" dirty="0">
                <a:solidFill>
                  <a:schemeClr val="accent4"/>
                </a:solidFill>
              </a:rPr>
              <a:t>：足場置換による新規</a:t>
            </a:r>
            <a:r>
              <a:rPr kumimoji="1" lang="en-US" altLang="ja-JP" sz="1400" dirty="0">
                <a:solidFill>
                  <a:schemeClr val="accent4"/>
                </a:solidFill>
              </a:rPr>
              <a:t>CBD</a:t>
            </a:r>
            <a:r>
              <a:rPr kumimoji="1" lang="ja-JP" altLang="en-US" sz="1400" dirty="0">
                <a:solidFill>
                  <a:schemeClr val="accent4"/>
                </a:solidFill>
              </a:rPr>
              <a:t>の創製</a:t>
            </a:r>
          </a:p>
        </p:txBody>
      </p:sp>
      <p:sp>
        <p:nvSpPr>
          <p:cNvPr id="51" name="テキスト ボックス 50">
            <a:extLst>
              <a:ext uri="{FF2B5EF4-FFF2-40B4-BE49-F238E27FC236}">
                <a16:creationId xmlns:a16="http://schemas.microsoft.com/office/drawing/2014/main" id="{BC3F7495-C299-4604-8B04-5EF9E1AADED2}"/>
              </a:ext>
            </a:extLst>
          </p:cNvPr>
          <p:cNvSpPr txBox="1"/>
          <p:nvPr/>
        </p:nvSpPr>
        <p:spPr>
          <a:xfrm>
            <a:off x="4735130" y="5023788"/>
            <a:ext cx="2251458" cy="523220"/>
          </a:xfrm>
          <a:prstGeom prst="rect">
            <a:avLst/>
          </a:prstGeom>
          <a:solidFill>
            <a:schemeClr val="bg1"/>
          </a:solidFill>
        </p:spPr>
        <p:txBody>
          <a:bodyPr wrap="square" rtlCol="0">
            <a:spAutoFit/>
          </a:bodyPr>
          <a:lstStyle/>
          <a:p>
            <a:r>
              <a:rPr kumimoji="1" lang="en-US" altLang="ja-JP" sz="1400" dirty="0">
                <a:solidFill>
                  <a:schemeClr val="accent5"/>
                </a:solidFill>
              </a:rPr>
              <a:t>Step3</a:t>
            </a:r>
            <a:r>
              <a:rPr kumimoji="1" lang="ja-JP" altLang="en-US" sz="1400" dirty="0">
                <a:solidFill>
                  <a:schemeClr val="accent5"/>
                </a:solidFill>
              </a:rPr>
              <a:t>：結合部位を含めた新規</a:t>
            </a:r>
            <a:r>
              <a:rPr kumimoji="1" lang="en-US" altLang="ja-JP" sz="1400" dirty="0">
                <a:solidFill>
                  <a:schemeClr val="accent5"/>
                </a:solidFill>
              </a:rPr>
              <a:t>CBD</a:t>
            </a:r>
            <a:r>
              <a:rPr kumimoji="1" lang="ja-JP" altLang="en-US" sz="1400" dirty="0">
                <a:solidFill>
                  <a:schemeClr val="accent5"/>
                </a:solidFill>
              </a:rPr>
              <a:t>の創製</a:t>
            </a:r>
          </a:p>
        </p:txBody>
      </p:sp>
    </p:spTree>
    <p:extLst>
      <p:ext uri="{BB962C8B-B14F-4D97-AF65-F5344CB8AC3E}">
        <p14:creationId xmlns:p14="http://schemas.microsoft.com/office/powerpoint/2010/main" val="280474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設計方法の戦略</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振り返り</a:t>
            </a:r>
            <a:endParaRPr kumimoji="1" lang="ja-JP" altLang="en-US" sz="1600" b="1" dirty="0">
              <a:solidFill>
                <a:schemeClr val="bg1"/>
              </a:solidFill>
            </a:endParaRP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961730"/>
            <a:ext cx="11563219" cy="20672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天然</a:t>
            </a:r>
            <a:r>
              <a:rPr lang="en-US" altLang="ja-JP" sz="2800" dirty="0"/>
              <a:t>CBD</a:t>
            </a:r>
            <a:r>
              <a:rPr lang="ja-JP" altLang="en-US" sz="2800" dirty="0"/>
              <a:t>から改変し、候補（変異体）を生成</a:t>
            </a:r>
            <a:endParaRPr lang="en-US" altLang="ja-JP" sz="2800" dirty="0"/>
          </a:p>
          <a:p>
            <a:pPr>
              <a:defRPr/>
            </a:pPr>
            <a:r>
              <a:rPr lang="ja-JP" altLang="en-US" sz="2800" dirty="0"/>
              <a:t>机上シミュレーションによって、設計目標達成に有望な候補をスクリーニング</a:t>
            </a:r>
            <a:endParaRPr lang="en-US" altLang="ja-JP" sz="2800" dirty="0"/>
          </a:p>
          <a:p>
            <a:pPr>
              <a:defRPr/>
            </a:pPr>
            <a:r>
              <a:rPr lang="ja-JP" altLang="en-US" sz="2800" dirty="0"/>
              <a:t>パブリック</a:t>
            </a:r>
            <a:r>
              <a:rPr lang="en-US" altLang="ja-JP" sz="2800" dirty="0"/>
              <a:t>DB</a:t>
            </a:r>
            <a:r>
              <a:rPr lang="ja-JP" altLang="en-US" sz="2800" dirty="0"/>
              <a:t>以外に、変異体の</a:t>
            </a:r>
            <a:r>
              <a:rPr lang="en-US" altLang="ja-JP" sz="2800" dirty="0"/>
              <a:t>wet</a:t>
            </a:r>
            <a:r>
              <a:rPr lang="ja-JP" altLang="en-US" sz="2800" dirty="0"/>
              <a:t>実験値も新規データとし、その差分を候補生成に反映</a:t>
            </a:r>
            <a:endParaRPr lang="en-US" altLang="ja-JP" sz="2800" dirty="0"/>
          </a:p>
        </p:txBody>
      </p:sp>
      <p:sp>
        <p:nvSpPr>
          <p:cNvPr id="17" name="四角形: 角を丸くする 16">
            <a:extLst>
              <a:ext uri="{FF2B5EF4-FFF2-40B4-BE49-F238E27FC236}">
                <a16:creationId xmlns:a16="http://schemas.microsoft.com/office/drawing/2014/main" id="{362C0135-A4EF-424D-A301-F7D321AEE949}"/>
              </a:ext>
            </a:extLst>
          </p:cNvPr>
          <p:cNvSpPr/>
          <p:nvPr/>
        </p:nvSpPr>
        <p:spPr>
          <a:xfrm>
            <a:off x="9108540" y="3872071"/>
            <a:ext cx="2013155" cy="9167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矢印: 右 17">
            <a:extLst>
              <a:ext uri="{FF2B5EF4-FFF2-40B4-BE49-F238E27FC236}">
                <a16:creationId xmlns:a16="http://schemas.microsoft.com/office/drawing/2014/main" id="{981100AC-B13F-43C8-AC00-68B926995212}"/>
              </a:ext>
            </a:extLst>
          </p:cNvPr>
          <p:cNvSpPr/>
          <p:nvPr/>
        </p:nvSpPr>
        <p:spPr>
          <a:xfrm>
            <a:off x="5176371" y="4230260"/>
            <a:ext cx="742470" cy="20463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24B1784B-AA3B-4E9E-B002-00CEFC5FAA66}"/>
              </a:ext>
            </a:extLst>
          </p:cNvPr>
          <p:cNvSpPr/>
          <p:nvPr/>
        </p:nvSpPr>
        <p:spPr>
          <a:xfrm>
            <a:off x="2097286" y="4223535"/>
            <a:ext cx="742470" cy="20463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ローチャート: 手作業 19">
            <a:extLst>
              <a:ext uri="{FF2B5EF4-FFF2-40B4-BE49-F238E27FC236}">
                <a16:creationId xmlns:a16="http://schemas.microsoft.com/office/drawing/2014/main" id="{482F5087-12F5-4DC5-A807-F782D3EB5A3B}"/>
              </a:ext>
            </a:extLst>
          </p:cNvPr>
          <p:cNvSpPr/>
          <p:nvPr/>
        </p:nvSpPr>
        <p:spPr>
          <a:xfrm rot="16200000">
            <a:off x="2073183" y="4230928"/>
            <a:ext cx="733718" cy="224238"/>
          </a:xfrm>
          <a:prstGeom prst="flowChartManualOperati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6C2DE458-80B6-4BE9-BE34-E97C174FDE66}"/>
              </a:ext>
            </a:extLst>
          </p:cNvPr>
          <p:cNvSpPr txBox="1"/>
          <p:nvPr/>
        </p:nvSpPr>
        <p:spPr>
          <a:xfrm>
            <a:off x="590391" y="4159454"/>
            <a:ext cx="1394219" cy="338554"/>
          </a:xfrm>
          <a:prstGeom prst="rect">
            <a:avLst/>
          </a:prstGeom>
          <a:noFill/>
        </p:spPr>
        <p:txBody>
          <a:bodyPr wrap="square" rtlCol="0">
            <a:spAutoFit/>
          </a:bodyPr>
          <a:lstStyle/>
          <a:p>
            <a:pPr algn="ctr"/>
            <a:r>
              <a:rPr kumimoji="1" lang="ja-JP" altLang="en-US" sz="1600" dirty="0"/>
              <a:t>探索指針</a:t>
            </a:r>
          </a:p>
        </p:txBody>
      </p:sp>
      <p:sp>
        <p:nvSpPr>
          <p:cNvPr id="22" name="四角形: 角を丸くする 21">
            <a:extLst>
              <a:ext uri="{FF2B5EF4-FFF2-40B4-BE49-F238E27FC236}">
                <a16:creationId xmlns:a16="http://schemas.microsoft.com/office/drawing/2014/main" id="{F7E76947-53EE-4028-8593-535DE31E78AA}"/>
              </a:ext>
            </a:extLst>
          </p:cNvPr>
          <p:cNvSpPr/>
          <p:nvPr/>
        </p:nvSpPr>
        <p:spPr>
          <a:xfrm>
            <a:off x="3183070" y="3872070"/>
            <a:ext cx="1734186" cy="9167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テキスト ボックス 22">
            <a:extLst>
              <a:ext uri="{FF2B5EF4-FFF2-40B4-BE49-F238E27FC236}">
                <a16:creationId xmlns:a16="http://schemas.microsoft.com/office/drawing/2014/main" id="{0E8725B5-4420-425F-8262-F364329399C0}"/>
              </a:ext>
            </a:extLst>
          </p:cNvPr>
          <p:cNvSpPr txBox="1"/>
          <p:nvPr/>
        </p:nvSpPr>
        <p:spPr>
          <a:xfrm>
            <a:off x="3538494" y="3963731"/>
            <a:ext cx="1066318" cy="276999"/>
          </a:xfrm>
          <a:prstGeom prst="rect">
            <a:avLst/>
          </a:prstGeom>
          <a:noFill/>
        </p:spPr>
        <p:txBody>
          <a:bodyPr wrap="none" rtlCol="0">
            <a:spAutoFit/>
          </a:bodyPr>
          <a:lstStyle/>
          <a:p>
            <a:r>
              <a:rPr lang="en-US" altLang="ja-JP" sz="1200" b="1" dirty="0">
                <a:solidFill>
                  <a:srgbClr val="92D050"/>
                </a:solidFill>
              </a:rPr>
              <a:t>TQSHYGQC</a:t>
            </a:r>
            <a:endParaRPr kumimoji="1" lang="ja-JP" altLang="en-US" sz="1200" b="1" dirty="0">
              <a:solidFill>
                <a:srgbClr val="92D050"/>
              </a:solidFill>
            </a:endParaRPr>
          </a:p>
        </p:txBody>
      </p:sp>
      <p:sp>
        <p:nvSpPr>
          <p:cNvPr id="24" name="テキスト ボックス 23">
            <a:extLst>
              <a:ext uri="{FF2B5EF4-FFF2-40B4-BE49-F238E27FC236}">
                <a16:creationId xmlns:a16="http://schemas.microsoft.com/office/drawing/2014/main" id="{434EF19B-7244-434E-8F14-BB8B881A2148}"/>
              </a:ext>
            </a:extLst>
          </p:cNvPr>
          <p:cNvSpPr txBox="1"/>
          <p:nvPr/>
        </p:nvSpPr>
        <p:spPr>
          <a:xfrm>
            <a:off x="3534451" y="4195626"/>
            <a:ext cx="1066318" cy="276999"/>
          </a:xfrm>
          <a:prstGeom prst="rect">
            <a:avLst/>
          </a:prstGeom>
          <a:noFill/>
        </p:spPr>
        <p:txBody>
          <a:bodyPr wrap="none" rtlCol="0">
            <a:spAutoFit/>
          </a:bodyPr>
          <a:lstStyle/>
          <a:p>
            <a:r>
              <a:rPr lang="en-US" altLang="ja-JP" sz="1200" b="1" dirty="0">
                <a:solidFill>
                  <a:srgbClr val="92D050"/>
                </a:solidFill>
              </a:rPr>
              <a:t>TQAHYGQC</a:t>
            </a:r>
            <a:endParaRPr kumimoji="1" lang="ja-JP" altLang="en-US" sz="1200" b="1" dirty="0">
              <a:solidFill>
                <a:srgbClr val="92D050"/>
              </a:solidFill>
            </a:endParaRPr>
          </a:p>
        </p:txBody>
      </p:sp>
      <p:sp>
        <p:nvSpPr>
          <p:cNvPr id="26" name="テキスト ボックス 25">
            <a:extLst>
              <a:ext uri="{FF2B5EF4-FFF2-40B4-BE49-F238E27FC236}">
                <a16:creationId xmlns:a16="http://schemas.microsoft.com/office/drawing/2014/main" id="{1BC43F95-8275-4FB5-8990-9956ADDB5791}"/>
              </a:ext>
            </a:extLst>
          </p:cNvPr>
          <p:cNvSpPr txBox="1"/>
          <p:nvPr/>
        </p:nvSpPr>
        <p:spPr>
          <a:xfrm>
            <a:off x="3538494" y="4471765"/>
            <a:ext cx="1066318" cy="276999"/>
          </a:xfrm>
          <a:prstGeom prst="rect">
            <a:avLst/>
          </a:prstGeom>
          <a:noFill/>
        </p:spPr>
        <p:txBody>
          <a:bodyPr wrap="none" rtlCol="0">
            <a:spAutoFit/>
          </a:bodyPr>
          <a:lstStyle/>
          <a:p>
            <a:r>
              <a:rPr lang="en-US" altLang="ja-JP" sz="1200" b="1" dirty="0">
                <a:solidFill>
                  <a:srgbClr val="92D050"/>
                </a:solidFill>
              </a:rPr>
              <a:t>TQDHYGQC</a:t>
            </a:r>
            <a:endParaRPr kumimoji="1" lang="ja-JP" altLang="en-US" sz="1200" b="1" dirty="0">
              <a:solidFill>
                <a:srgbClr val="92D050"/>
              </a:solidFill>
            </a:endParaRPr>
          </a:p>
        </p:txBody>
      </p:sp>
      <p:sp>
        <p:nvSpPr>
          <p:cNvPr id="28" name="テキスト ボックス 27">
            <a:extLst>
              <a:ext uri="{FF2B5EF4-FFF2-40B4-BE49-F238E27FC236}">
                <a16:creationId xmlns:a16="http://schemas.microsoft.com/office/drawing/2014/main" id="{5E8FA6A7-0E46-40E2-9728-99029E8B81EB}"/>
              </a:ext>
            </a:extLst>
          </p:cNvPr>
          <p:cNvSpPr txBox="1"/>
          <p:nvPr/>
        </p:nvSpPr>
        <p:spPr>
          <a:xfrm>
            <a:off x="2924865" y="3498314"/>
            <a:ext cx="2285489" cy="338554"/>
          </a:xfrm>
          <a:prstGeom prst="rect">
            <a:avLst/>
          </a:prstGeom>
          <a:noFill/>
        </p:spPr>
        <p:txBody>
          <a:bodyPr wrap="square" rtlCol="0">
            <a:spAutoFit/>
          </a:bodyPr>
          <a:lstStyle/>
          <a:p>
            <a:pPr algn="ctr"/>
            <a:r>
              <a:rPr kumimoji="1" lang="ja-JP" altLang="en-US" sz="1600" b="1" dirty="0"/>
              <a:t>配列プール</a:t>
            </a:r>
          </a:p>
        </p:txBody>
      </p:sp>
      <p:sp>
        <p:nvSpPr>
          <p:cNvPr id="29" name="フローチャート: 手作業 28">
            <a:extLst>
              <a:ext uri="{FF2B5EF4-FFF2-40B4-BE49-F238E27FC236}">
                <a16:creationId xmlns:a16="http://schemas.microsoft.com/office/drawing/2014/main" id="{C8E1D0D2-09AA-42F6-B358-F1B9CF2E7BEA}"/>
              </a:ext>
            </a:extLst>
          </p:cNvPr>
          <p:cNvSpPr/>
          <p:nvPr/>
        </p:nvSpPr>
        <p:spPr>
          <a:xfrm rot="16200000">
            <a:off x="5180747" y="4230927"/>
            <a:ext cx="733718" cy="224238"/>
          </a:xfrm>
          <a:prstGeom prst="flowChartManualOperation">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a:extLst>
              <a:ext uri="{FF2B5EF4-FFF2-40B4-BE49-F238E27FC236}">
                <a16:creationId xmlns:a16="http://schemas.microsoft.com/office/drawing/2014/main" id="{AF6970F7-91C8-4D77-881F-B31A0041385A}"/>
              </a:ext>
            </a:extLst>
          </p:cNvPr>
          <p:cNvSpPr txBox="1"/>
          <p:nvPr/>
        </p:nvSpPr>
        <p:spPr>
          <a:xfrm>
            <a:off x="9383673" y="3421683"/>
            <a:ext cx="1394219" cy="338554"/>
          </a:xfrm>
          <a:prstGeom prst="rect">
            <a:avLst/>
          </a:prstGeom>
          <a:noFill/>
        </p:spPr>
        <p:txBody>
          <a:bodyPr wrap="square" rtlCol="0">
            <a:spAutoFit/>
          </a:bodyPr>
          <a:lstStyle/>
          <a:p>
            <a:pPr algn="ctr"/>
            <a:r>
              <a:rPr kumimoji="1" lang="ja-JP" altLang="en-US" sz="1600" b="1" dirty="0"/>
              <a:t>評価系</a:t>
            </a:r>
          </a:p>
        </p:txBody>
      </p:sp>
      <p:sp>
        <p:nvSpPr>
          <p:cNvPr id="31" name="四角形: 角を丸くする 30">
            <a:extLst>
              <a:ext uri="{FF2B5EF4-FFF2-40B4-BE49-F238E27FC236}">
                <a16:creationId xmlns:a16="http://schemas.microsoft.com/office/drawing/2014/main" id="{2B9827E0-27A0-4E28-80D4-F21ABB359D6A}"/>
              </a:ext>
            </a:extLst>
          </p:cNvPr>
          <p:cNvSpPr/>
          <p:nvPr/>
        </p:nvSpPr>
        <p:spPr>
          <a:xfrm>
            <a:off x="6354003" y="3872072"/>
            <a:ext cx="1490763" cy="9167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テキスト ボックス 31">
            <a:extLst>
              <a:ext uri="{FF2B5EF4-FFF2-40B4-BE49-F238E27FC236}">
                <a16:creationId xmlns:a16="http://schemas.microsoft.com/office/drawing/2014/main" id="{FB6DFE8E-4735-458C-A8C0-0B8A9622F03F}"/>
              </a:ext>
            </a:extLst>
          </p:cNvPr>
          <p:cNvSpPr txBox="1"/>
          <p:nvPr/>
        </p:nvSpPr>
        <p:spPr>
          <a:xfrm>
            <a:off x="6550055" y="4039711"/>
            <a:ext cx="1066318" cy="276999"/>
          </a:xfrm>
          <a:prstGeom prst="rect">
            <a:avLst/>
          </a:prstGeom>
          <a:noFill/>
        </p:spPr>
        <p:txBody>
          <a:bodyPr wrap="none" rtlCol="0">
            <a:spAutoFit/>
          </a:bodyPr>
          <a:lstStyle/>
          <a:p>
            <a:r>
              <a:rPr lang="en-US" altLang="ja-JP" sz="1200" b="1" dirty="0">
                <a:solidFill>
                  <a:srgbClr val="92D050"/>
                </a:solidFill>
              </a:rPr>
              <a:t>TQSHYGQC</a:t>
            </a:r>
            <a:endParaRPr kumimoji="1" lang="ja-JP" altLang="en-US" sz="1200" b="1" dirty="0">
              <a:solidFill>
                <a:srgbClr val="92D050"/>
              </a:solidFill>
            </a:endParaRPr>
          </a:p>
        </p:txBody>
      </p:sp>
      <p:sp>
        <p:nvSpPr>
          <p:cNvPr id="33" name="テキスト ボックス 32">
            <a:extLst>
              <a:ext uri="{FF2B5EF4-FFF2-40B4-BE49-F238E27FC236}">
                <a16:creationId xmlns:a16="http://schemas.microsoft.com/office/drawing/2014/main" id="{940E6DC8-9D88-4DF5-9EC0-39E0BCA6EB83}"/>
              </a:ext>
            </a:extLst>
          </p:cNvPr>
          <p:cNvSpPr txBox="1"/>
          <p:nvPr/>
        </p:nvSpPr>
        <p:spPr>
          <a:xfrm>
            <a:off x="6540143" y="4343045"/>
            <a:ext cx="1066318" cy="276999"/>
          </a:xfrm>
          <a:prstGeom prst="rect">
            <a:avLst/>
          </a:prstGeom>
          <a:noFill/>
        </p:spPr>
        <p:txBody>
          <a:bodyPr wrap="none" rtlCol="0">
            <a:spAutoFit/>
          </a:bodyPr>
          <a:lstStyle/>
          <a:p>
            <a:r>
              <a:rPr lang="en-US" altLang="ja-JP" sz="1200" b="1" dirty="0">
                <a:solidFill>
                  <a:srgbClr val="92D050"/>
                </a:solidFill>
              </a:rPr>
              <a:t>TQDHYGQC</a:t>
            </a:r>
            <a:endParaRPr kumimoji="1" lang="ja-JP" altLang="en-US" sz="1200" b="1" dirty="0">
              <a:solidFill>
                <a:srgbClr val="92D050"/>
              </a:solidFill>
            </a:endParaRPr>
          </a:p>
        </p:txBody>
      </p:sp>
      <p:sp>
        <p:nvSpPr>
          <p:cNvPr id="34" name="テキスト ボックス 33">
            <a:extLst>
              <a:ext uri="{FF2B5EF4-FFF2-40B4-BE49-F238E27FC236}">
                <a16:creationId xmlns:a16="http://schemas.microsoft.com/office/drawing/2014/main" id="{1F93A804-C980-4A67-A08F-9B74728DD541}"/>
              </a:ext>
            </a:extLst>
          </p:cNvPr>
          <p:cNvSpPr txBox="1"/>
          <p:nvPr/>
        </p:nvSpPr>
        <p:spPr>
          <a:xfrm>
            <a:off x="5936426" y="3501101"/>
            <a:ext cx="2285489" cy="338554"/>
          </a:xfrm>
          <a:prstGeom prst="rect">
            <a:avLst/>
          </a:prstGeom>
          <a:noFill/>
        </p:spPr>
        <p:txBody>
          <a:bodyPr wrap="square" rtlCol="0">
            <a:spAutoFit/>
          </a:bodyPr>
          <a:lstStyle/>
          <a:p>
            <a:pPr algn="ctr"/>
            <a:r>
              <a:rPr kumimoji="1" lang="ja-JP" altLang="en-US" sz="1600" b="1" dirty="0"/>
              <a:t>配列候補</a:t>
            </a:r>
          </a:p>
        </p:txBody>
      </p:sp>
      <p:sp>
        <p:nvSpPr>
          <p:cNvPr id="35" name="矢印: 右 34">
            <a:extLst>
              <a:ext uri="{FF2B5EF4-FFF2-40B4-BE49-F238E27FC236}">
                <a16:creationId xmlns:a16="http://schemas.microsoft.com/office/drawing/2014/main" id="{26DEB89F-7FA2-4635-B691-FE756E7108A9}"/>
              </a:ext>
            </a:extLst>
          </p:cNvPr>
          <p:cNvSpPr/>
          <p:nvPr/>
        </p:nvSpPr>
        <p:spPr>
          <a:xfrm>
            <a:off x="8215103" y="4233627"/>
            <a:ext cx="742470" cy="204634"/>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DFA0B69D-E53E-42DA-9339-94C4477D4E48}"/>
              </a:ext>
            </a:extLst>
          </p:cNvPr>
          <p:cNvSpPr txBox="1"/>
          <p:nvPr/>
        </p:nvSpPr>
        <p:spPr>
          <a:xfrm>
            <a:off x="4479261" y="5237505"/>
            <a:ext cx="1394219" cy="338554"/>
          </a:xfrm>
          <a:prstGeom prst="rect">
            <a:avLst/>
          </a:prstGeom>
          <a:noFill/>
        </p:spPr>
        <p:txBody>
          <a:bodyPr wrap="square" rtlCol="0">
            <a:spAutoFit/>
          </a:bodyPr>
          <a:lstStyle/>
          <a:p>
            <a:pPr algn="ctr"/>
            <a:r>
              <a:rPr kumimoji="1" lang="ja-JP" altLang="en-US" sz="1600" b="1" dirty="0"/>
              <a:t>④特徴抽出</a:t>
            </a:r>
          </a:p>
        </p:txBody>
      </p:sp>
      <p:sp>
        <p:nvSpPr>
          <p:cNvPr id="37" name="テキスト ボックス 36">
            <a:extLst>
              <a:ext uri="{FF2B5EF4-FFF2-40B4-BE49-F238E27FC236}">
                <a16:creationId xmlns:a16="http://schemas.microsoft.com/office/drawing/2014/main" id="{323151D6-FCDF-42FD-B325-FCF638814019}"/>
              </a:ext>
            </a:extLst>
          </p:cNvPr>
          <p:cNvSpPr txBox="1"/>
          <p:nvPr/>
        </p:nvSpPr>
        <p:spPr>
          <a:xfrm>
            <a:off x="1736911" y="3267119"/>
            <a:ext cx="1394219" cy="338554"/>
          </a:xfrm>
          <a:prstGeom prst="rect">
            <a:avLst/>
          </a:prstGeom>
          <a:noFill/>
        </p:spPr>
        <p:txBody>
          <a:bodyPr wrap="square" rtlCol="0">
            <a:spAutoFit/>
          </a:bodyPr>
          <a:lstStyle/>
          <a:p>
            <a:pPr algn="ctr"/>
            <a:r>
              <a:rPr kumimoji="1" lang="ja-JP" altLang="en-US" sz="1600" b="1" dirty="0"/>
              <a:t>①候補生成</a:t>
            </a:r>
          </a:p>
        </p:txBody>
      </p:sp>
      <p:sp>
        <p:nvSpPr>
          <p:cNvPr id="38" name="テキスト ボックス 37">
            <a:extLst>
              <a:ext uri="{FF2B5EF4-FFF2-40B4-BE49-F238E27FC236}">
                <a16:creationId xmlns:a16="http://schemas.microsoft.com/office/drawing/2014/main" id="{F2CF8770-EE8A-486C-B653-52B5DE9BD923}"/>
              </a:ext>
            </a:extLst>
          </p:cNvPr>
          <p:cNvSpPr txBox="1"/>
          <p:nvPr/>
        </p:nvSpPr>
        <p:spPr>
          <a:xfrm>
            <a:off x="4400828" y="3273980"/>
            <a:ext cx="2359553" cy="553998"/>
          </a:xfrm>
          <a:prstGeom prst="rect">
            <a:avLst/>
          </a:prstGeom>
          <a:noFill/>
        </p:spPr>
        <p:txBody>
          <a:bodyPr wrap="square" rtlCol="0">
            <a:spAutoFit/>
          </a:bodyPr>
          <a:lstStyle/>
          <a:p>
            <a:pPr algn="ctr"/>
            <a:r>
              <a:rPr kumimoji="1" lang="ja-JP" altLang="en-US" sz="1600" b="1" dirty="0"/>
              <a:t>②スクリーニング</a:t>
            </a:r>
            <a:endParaRPr kumimoji="1" lang="en-US" altLang="ja-JP" sz="1600" b="1" dirty="0"/>
          </a:p>
          <a:p>
            <a:pPr algn="ctr"/>
            <a:r>
              <a:rPr kumimoji="1" lang="ja-JP" altLang="en-US" sz="1400" dirty="0"/>
              <a:t>（机上シミュレーション）</a:t>
            </a:r>
          </a:p>
        </p:txBody>
      </p:sp>
      <p:pic>
        <p:nvPicPr>
          <p:cNvPr id="39" name="グラフィックス 38" descr="ビーカー">
            <a:extLst>
              <a:ext uri="{FF2B5EF4-FFF2-40B4-BE49-F238E27FC236}">
                <a16:creationId xmlns:a16="http://schemas.microsoft.com/office/drawing/2014/main" id="{07D552CE-06EE-4863-8E21-799AF588E5B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11311" y="3938024"/>
            <a:ext cx="738937" cy="738937"/>
          </a:xfrm>
          <a:prstGeom prst="rect">
            <a:avLst/>
          </a:prstGeom>
        </p:spPr>
      </p:pic>
      <p:sp>
        <p:nvSpPr>
          <p:cNvPr id="40" name="フローチャート: 磁気ディスク 39">
            <a:extLst>
              <a:ext uri="{FF2B5EF4-FFF2-40B4-BE49-F238E27FC236}">
                <a16:creationId xmlns:a16="http://schemas.microsoft.com/office/drawing/2014/main" id="{E41E5665-C229-4D55-8D36-88D20FB68544}"/>
              </a:ext>
            </a:extLst>
          </p:cNvPr>
          <p:cNvSpPr/>
          <p:nvPr/>
        </p:nvSpPr>
        <p:spPr>
          <a:xfrm>
            <a:off x="9815307" y="5350212"/>
            <a:ext cx="530942" cy="548795"/>
          </a:xfrm>
          <a:prstGeom prst="flowChartMagneticDisk">
            <a:avLst/>
          </a:prstGeom>
          <a:solidFill>
            <a:schemeClr val="accent6">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矢印: 折線 40">
            <a:extLst>
              <a:ext uri="{FF2B5EF4-FFF2-40B4-BE49-F238E27FC236}">
                <a16:creationId xmlns:a16="http://schemas.microsoft.com/office/drawing/2014/main" id="{034D1FE8-3D4A-44DC-AB94-FFC30980F01B}"/>
              </a:ext>
            </a:extLst>
          </p:cNvPr>
          <p:cNvSpPr/>
          <p:nvPr/>
        </p:nvSpPr>
        <p:spPr>
          <a:xfrm rot="16200000">
            <a:off x="5019061" y="1300225"/>
            <a:ext cx="552606" cy="8318094"/>
          </a:xfrm>
          <a:prstGeom prst="ben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テキスト ボックス 41">
            <a:extLst>
              <a:ext uri="{FF2B5EF4-FFF2-40B4-BE49-F238E27FC236}">
                <a16:creationId xmlns:a16="http://schemas.microsoft.com/office/drawing/2014/main" id="{6F5C0838-A5DE-47E2-835C-0C3689A384A1}"/>
              </a:ext>
            </a:extLst>
          </p:cNvPr>
          <p:cNvSpPr txBox="1"/>
          <p:nvPr/>
        </p:nvSpPr>
        <p:spPr>
          <a:xfrm>
            <a:off x="9093219" y="5903391"/>
            <a:ext cx="1975118" cy="338554"/>
          </a:xfrm>
          <a:prstGeom prst="rect">
            <a:avLst/>
          </a:prstGeom>
          <a:noFill/>
        </p:spPr>
        <p:txBody>
          <a:bodyPr wrap="square" rtlCol="0">
            <a:spAutoFit/>
          </a:bodyPr>
          <a:lstStyle/>
          <a:p>
            <a:pPr algn="ctr"/>
            <a:r>
              <a:rPr kumimoji="1" lang="ja-JP" altLang="en-US" sz="1600" b="1" dirty="0"/>
              <a:t>実評価／外部</a:t>
            </a:r>
            <a:r>
              <a:rPr kumimoji="1" lang="en-US" altLang="ja-JP" sz="1600" b="1" dirty="0"/>
              <a:t>DB</a:t>
            </a:r>
            <a:endParaRPr kumimoji="1" lang="ja-JP" altLang="en-US" sz="1600" b="1" dirty="0"/>
          </a:p>
        </p:txBody>
      </p:sp>
      <p:sp>
        <p:nvSpPr>
          <p:cNvPr id="43" name="矢印: 右 42">
            <a:extLst>
              <a:ext uri="{FF2B5EF4-FFF2-40B4-BE49-F238E27FC236}">
                <a16:creationId xmlns:a16="http://schemas.microsoft.com/office/drawing/2014/main" id="{600DEA33-AB81-4667-8B91-7386CDB2A92E}"/>
              </a:ext>
            </a:extLst>
          </p:cNvPr>
          <p:cNvSpPr/>
          <p:nvPr/>
        </p:nvSpPr>
        <p:spPr>
          <a:xfrm rot="5400000">
            <a:off x="9865396" y="4949219"/>
            <a:ext cx="430764" cy="306535"/>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E7DF2957-72B2-4640-A37E-7946BD9F31C2}"/>
              </a:ext>
            </a:extLst>
          </p:cNvPr>
          <p:cNvSpPr txBox="1"/>
          <p:nvPr/>
        </p:nvSpPr>
        <p:spPr>
          <a:xfrm>
            <a:off x="7900186" y="3272957"/>
            <a:ext cx="1372304" cy="338554"/>
          </a:xfrm>
          <a:prstGeom prst="rect">
            <a:avLst/>
          </a:prstGeom>
          <a:noFill/>
        </p:spPr>
        <p:txBody>
          <a:bodyPr wrap="square" rtlCol="0">
            <a:spAutoFit/>
          </a:bodyPr>
          <a:lstStyle/>
          <a:p>
            <a:pPr algn="ctr"/>
            <a:r>
              <a:rPr kumimoji="1" lang="ja-JP" altLang="en-US" sz="1600" b="1" dirty="0"/>
              <a:t>③</a:t>
            </a:r>
            <a:r>
              <a:rPr kumimoji="1" lang="en-US" altLang="ja-JP" sz="1600" b="1" dirty="0"/>
              <a:t>Wet</a:t>
            </a:r>
            <a:r>
              <a:rPr kumimoji="1" lang="ja-JP" altLang="en-US" sz="1600" b="1" dirty="0"/>
              <a:t>実験</a:t>
            </a:r>
          </a:p>
        </p:txBody>
      </p:sp>
      <p:sp>
        <p:nvSpPr>
          <p:cNvPr id="45" name="矢印: 右 44">
            <a:extLst>
              <a:ext uri="{FF2B5EF4-FFF2-40B4-BE49-F238E27FC236}">
                <a16:creationId xmlns:a16="http://schemas.microsoft.com/office/drawing/2014/main" id="{B05BFFB3-B909-4302-98E4-CF9123860999}"/>
              </a:ext>
            </a:extLst>
          </p:cNvPr>
          <p:cNvSpPr/>
          <p:nvPr/>
        </p:nvSpPr>
        <p:spPr>
          <a:xfrm rot="5400000">
            <a:off x="1079893" y="3676364"/>
            <a:ext cx="438205" cy="250941"/>
          </a:xfrm>
          <a:prstGeom prst="rightArrow">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ACDEF78B-D83B-4B90-B682-33ACAB057A6B}"/>
              </a:ext>
            </a:extLst>
          </p:cNvPr>
          <p:cNvSpPr txBox="1"/>
          <p:nvPr/>
        </p:nvSpPr>
        <p:spPr>
          <a:xfrm>
            <a:off x="601885" y="3174920"/>
            <a:ext cx="1394219" cy="338554"/>
          </a:xfrm>
          <a:prstGeom prst="rect">
            <a:avLst/>
          </a:prstGeom>
          <a:noFill/>
        </p:spPr>
        <p:txBody>
          <a:bodyPr wrap="square" rtlCol="0">
            <a:spAutoFit/>
          </a:bodyPr>
          <a:lstStyle/>
          <a:p>
            <a:pPr algn="ctr"/>
            <a:r>
              <a:rPr kumimoji="1" lang="ja-JP" altLang="en-US" sz="1600" b="1" dirty="0"/>
              <a:t>設計目標</a:t>
            </a:r>
          </a:p>
        </p:txBody>
      </p:sp>
    </p:spTree>
    <p:extLst>
      <p:ext uri="{BB962C8B-B14F-4D97-AF65-F5344CB8AC3E}">
        <p14:creationId xmlns:p14="http://schemas.microsoft.com/office/powerpoint/2010/main" val="299280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要素技術</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振り返り</a:t>
            </a:r>
            <a:endParaRPr kumimoji="1" lang="ja-JP" altLang="en-US" sz="1600" b="1" dirty="0">
              <a:solidFill>
                <a:schemeClr val="bg1"/>
              </a:solidFill>
            </a:endParaRP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961730"/>
            <a:ext cx="11563219" cy="20672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①変異体生成：一定の改変率内で、評価値が最大となる候補を探索、最適化技術</a:t>
            </a:r>
            <a:endParaRPr lang="en-US" altLang="ja-JP" sz="2800" dirty="0"/>
          </a:p>
          <a:p>
            <a:pPr>
              <a:defRPr/>
            </a:pPr>
            <a:r>
              <a:rPr lang="ja-JP" altLang="en-US" sz="2800" dirty="0"/>
              <a:t>②机上評価：</a:t>
            </a:r>
            <a:r>
              <a:rPr lang="en-US" altLang="ja-JP" sz="2800" dirty="0"/>
              <a:t>AI</a:t>
            </a:r>
            <a:r>
              <a:rPr lang="ja-JP" altLang="en-US" sz="2800" dirty="0"/>
              <a:t>技術</a:t>
            </a:r>
            <a:endParaRPr lang="en-US" altLang="ja-JP" sz="2800" dirty="0"/>
          </a:p>
          <a:p>
            <a:pPr>
              <a:defRPr/>
            </a:pPr>
            <a:r>
              <a:rPr lang="ja-JP" altLang="en-US" sz="2800" dirty="0"/>
              <a:t>④特徴抽出：大量データから有望な特徴を抽出、</a:t>
            </a:r>
            <a:r>
              <a:rPr lang="en-US" altLang="ja-JP" sz="2800" dirty="0"/>
              <a:t>AI</a:t>
            </a:r>
            <a:r>
              <a:rPr lang="ja-JP" altLang="en-US" sz="2800" dirty="0"/>
              <a:t>技術</a:t>
            </a:r>
            <a:endParaRPr lang="en-US" altLang="ja-JP" sz="2800" dirty="0"/>
          </a:p>
        </p:txBody>
      </p:sp>
    </p:spTree>
    <p:extLst>
      <p:ext uri="{BB962C8B-B14F-4D97-AF65-F5344CB8AC3E}">
        <p14:creationId xmlns:p14="http://schemas.microsoft.com/office/powerpoint/2010/main" val="9732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各要素技術の成果：変異体生成</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振り返り</a:t>
            </a:r>
            <a:endParaRPr kumimoji="1" lang="ja-JP" altLang="en-US" sz="1600" b="1" dirty="0">
              <a:solidFill>
                <a:schemeClr val="bg1"/>
              </a:solidFill>
            </a:endParaRP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961730"/>
            <a:ext cx="11563219" cy="20672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①変異体生成：一定の改変率内で、評価値が最大となる候補を探索</a:t>
            </a:r>
            <a:endParaRPr lang="en-US" altLang="ja-JP" sz="2800" dirty="0"/>
          </a:p>
          <a:p>
            <a:pPr>
              <a:defRPr/>
            </a:pPr>
            <a:r>
              <a:rPr lang="ja-JP" altLang="en-US" sz="2800" dirty="0"/>
              <a:t>②机上評価：</a:t>
            </a:r>
            <a:endParaRPr lang="en-US" altLang="ja-JP" sz="2800" dirty="0"/>
          </a:p>
          <a:p>
            <a:pPr>
              <a:defRPr/>
            </a:pPr>
            <a:r>
              <a:rPr lang="ja-JP" altLang="en-US" sz="2800" dirty="0"/>
              <a:t>③</a:t>
            </a:r>
            <a:r>
              <a:rPr lang="en-US" altLang="ja-JP" sz="2800" dirty="0"/>
              <a:t>Wet</a:t>
            </a:r>
            <a:r>
              <a:rPr lang="ja-JP" altLang="en-US" sz="2800" dirty="0"/>
              <a:t>実験：</a:t>
            </a:r>
            <a:endParaRPr lang="en-US" altLang="ja-JP" sz="2800" dirty="0"/>
          </a:p>
          <a:p>
            <a:pPr>
              <a:defRPr/>
            </a:pPr>
            <a:r>
              <a:rPr lang="ja-JP" altLang="en-US" sz="2800" dirty="0"/>
              <a:t>④特徴抽出：大量データから</a:t>
            </a:r>
            <a:r>
              <a:rPr lang="en-US" altLang="ja-JP" sz="2800" dirty="0"/>
              <a:t>AI</a:t>
            </a:r>
            <a:r>
              <a:rPr lang="ja-JP" altLang="en-US" sz="2800" dirty="0"/>
              <a:t>技術によって、有望な特徴を抽出</a:t>
            </a:r>
            <a:endParaRPr lang="en-US" altLang="ja-JP" sz="2800" dirty="0"/>
          </a:p>
        </p:txBody>
      </p:sp>
    </p:spTree>
    <p:extLst>
      <p:ext uri="{BB962C8B-B14F-4D97-AF65-F5344CB8AC3E}">
        <p14:creationId xmlns:p14="http://schemas.microsoft.com/office/powerpoint/2010/main" val="1036071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各要素技術の成果：机上評価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振り返り</a:t>
            </a:r>
            <a:endParaRPr kumimoji="1" lang="ja-JP" altLang="en-US" sz="1600" b="1" dirty="0">
              <a:solidFill>
                <a:schemeClr val="bg1"/>
              </a:solidFill>
            </a:endParaRPr>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353961" y="961730"/>
            <a:ext cx="11563219" cy="20672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①変異体生成：一定の改変率内で、評価値が最大となる候補を探索</a:t>
            </a:r>
            <a:endParaRPr lang="en-US" altLang="ja-JP" sz="2800" dirty="0"/>
          </a:p>
          <a:p>
            <a:pPr>
              <a:defRPr/>
            </a:pPr>
            <a:r>
              <a:rPr lang="ja-JP" altLang="en-US" sz="2800" dirty="0"/>
              <a:t>②机上評価：</a:t>
            </a:r>
            <a:endParaRPr lang="en-US" altLang="ja-JP" sz="2800" dirty="0"/>
          </a:p>
          <a:p>
            <a:pPr>
              <a:defRPr/>
            </a:pPr>
            <a:r>
              <a:rPr lang="ja-JP" altLang="en-US" sz="2800" dirty="0"/>
              <a:t>③</a:t>
            </a:r>
            <a:r>
              <a:rPr lang="en-US" altLang="ja-JP" sz="2800" dirty="0"/>
              <a:t>Wet</a:t>
            </a:r>
            <a:r>
              <a:rPr lang="ja-JP" altLang="en-US" sz="2800" dirty="0"/>
              <a:t>実験：</a:t>
            </a:r>
            <a:endParaRPr lang="en-US" altLang="ja-JP" sz="2800" dirty="0"/>
          </a:p>
          <a:p>
            <a:pPr>
              <a:defRPr/>
            </a:pPr>
            <a:r>
              <a:rPr lang="ja-JP" altLang="en-US" sz="2800" dirty="0"/>
              <a:t>④特徴抽出：大量データから</a:t>
            </a:r>
            <a:r>
              <a:rPr lang="en-US" altLang="ja-JP" sz="2800" dirty="0"/>
              <a:t>AI</a:t>
            </a:r>
            <a:r>
              <a:rPr lang="ja-JP" altLang="en-US" sz="2800" dirty="0"/>
              <a:t>技術によって、有望な特徴を抽出</a:t>
            </a:r>
            <a:endParaRPr lang="en-US" altLang="ja-JP" sz="2800" dirty="0"/>
          </a:p>
        </p:txBody>
      </p:sp>
    </p:spTree>
    <p:extLst>
      <p:ext uri="{BB962C8B-B14F-4D97-AF65-F5344CB8AC3E}">
        <p14:creationId xmlns:p14="http://schemas.microsoft.com/office/powerpoint/2010/main" val="356861505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3412</TotalTime>
  <Words>1723</Words>
  <Application>Microsoft Office PowerPoint</Application>
  <PresentationFormat>ワイド画面</PresentationFormat>
  <Paragraphs>419</Paragraphs>
  <Slides>19</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19</vt:i4>
      </vt:variant>
    </vt:vector>
  </HeadingPairs>
  <TitlesOfParts>
    <vt:vector size="25" baseType="lpstr">
      <vt:lpstr>Meiryo UI</vt:lpstr>
      <vt:lpstr>游ゴシック</vt:lpstr>
      <vt:lpstr>Arial</vt:lpstr>
      <vt:lpstr>Calibri</vt:lpstr>
      <vt:lpstr>Wingdings</vt:lpstr>
      <vt:lpstr>Yokogawa_Template_Standard</vt:lpstr>
      <vt:lpstr>FY22の熊谷の活動内容</vt:lpstr>
      <vt:lpstr>打合せの目的と背景</vt:lpstr>
      <vt:lpstr>サマリ</vt:lpstr>
      <vt:lpstr>人工酵素設計テーマの目標</vt:lpstr>
      <vt:lpstr>設計技術の開発目標</vt:lpstr>
      <vt:lpstr>設計方法の戦略</vt:lpstr>
      <vt:lpstr>要素技術</vt:lpstr>
      <vt:lpstr>各要素技術の成果：変異体生成</vt:lpstr>
      <vt:lpstr>各要素技術の成果：机上評価</vt:lpstr>
      <vt:lpstr>各要素技術の成果：特徴抽出</vt:lpstr>
      <vt:lpstr>テーマ状況に対する認識</vt:lpstr>
      <vt:lpstr>設計対象（暫定）</vt:lpstr>
      <vt:lpstr>設計システム（暫定）</vt:lpstr>
      <vt:lpstr>要素技術</vt:lpstr>
      <vt:lpstr>熊谷の担当</vt:lpstr>
      <vt:lpstr>汎用な特徴抽出技術のイメージ</vt:lpstr>
      <vt:lpstr>PowerPoint プレゼンテーション</vt:lpstr>
      <vt:lpstr>アミノ酸残基物性</vt:lpstr>
      <vt:lpstr>サンプルリスト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(Wataru.Kumagai@jp.yokogawa.com)</cp:lastModifiedBy>
  <cp:revision>460</cp:revision>
  <dcterms:created xsi:type="dcterms:W3CDTF">2022-01-26T00:23:42Z</dcterms:created>
  <dcterms:modified xsi:type="dcterms:W3CDTF">2022-04-15T11:27:19Z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2022-04-15T11:27:19Z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0972d3b6-664a-4984-88dd-78e06a84f1eb</vt:lpwstr>
  </property>
  <property fmtid="{D5CDD505-2E9C-101B-9397-08002B2CF9AE}" pid="8" name="MSIP_Label_69b5a962-1a7a-4bf8-819d-07a170110954_ContentBits">
    <vt:lpwstr>2</vt:lpwstr>
  </property>
</Properties>
</file>