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69" r:id="rId2"/>
    <p:sldId id="292" r:id="rId3"/>
    <p:sldId id="338" r:id="rId4"/>
    <p:sldId id="346" r:id="rId5"/>
    <p:sldId id="320" r:id="rId6"/>
    <p:sldId id="321" r:id="rId7"/>
    <p:sldId id="339" r:id="rId8"/>
    <p:sldId id="340" r:id="rId9"/>
    <p:sldId id="341" r:id="rId10"/>
    <p:sldId id="347" r:id="rId11"/>
    <p:sldId id="343" r:id="rId12"/>
    <p:sldId id="344" r:id="rId13"/>
    <p:sldId id="345" r:id="rId14"/>
    <p:sldId id="348" r:id="rId15"/>
    <p:sldId id="349" r:id="rId16"/>
    <p:sldId id="350" r:id="rId17"/>
    <p:sldId id="351" r:id="rId18"/>
    <p:sldId id="296" r:id="rId19"/>
    <p:sldId id="286" r:id="rId20"/>
    <p:sldId id="336" r:id="rId21"/>
    <p:sldId id="33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BD8EDBD-25D7-4614-B2DB-9D773CE2107F}">
          <p14:sldIdLst>
            <p14:sldId id="269"/>
            <p14:sldId id="292"/>
            <p14:sldId id="338"/>
            <p14:sldId id="346"/>
            <p14:sldId id="320"/>
            <p14:sldId id="321"/>
            <p14:sldId id="339"/>
            <p14:sldId id="340"/>
            <p14:sldId id="341"/>
            <p14:sldId id="347"/>
            <p14:sldId id="343"/>
            <p14:sldId id="344"/>
            <p14:sldId id="345"/>
            <p14:sldId id="348"/>
            <p14:sldId id="349"/>
            <p14:sldId id="350"/>
            <p14:sldId id="351"/>
            <p14:sldId id="296"/>
            <p14:sldId id="286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82213" autoAdjust="0"/>
  </p:normalViewPr>
  <p:slideViewPr>
    <p:cSldViewPr snapToGrid="0">
      <p:cViewPr>
        <p:scale>
          <a:sx n="80" d="100"/>
          <a:sy n="80" d="100"/>
        </p:scale>
        <p:origin x="552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487A6579-AC8A-44F6-9ECC-75F2F5821301}"/>
    <pc:docChg chg="modSld modMainMaster">
      <pc:chgData name="熊谷 渉" userId="b7a4e8598c9bd55e" providerId="LiveId" clId="{487A6579-AC8A-44F6-9ECC-75F2F5821301}" dt="2022-03-04T09:41:39.312" v="56" actId="20577"/>
      <pc:docMkLst>
        <pc:docMk/>
      </pc:docMkLst>
      <pc:sldChg chg="modSp mod">
        <pc:chgData name="熊谷 渉" userId="b7a4e8598c9bd55e" providerId="LiveId" clId="{487A6579-AC8A-44F6-9ECC-75F2F5821301}" dt="2022-03-04T09:41:39.312" v="56" actId="20577"/>
        <pc:sldMkLst>
          <pc:docMk/>
          <pc:sldMk cId="1852153746" sldId="269"/>
        </pc:sldMkLst>
        <pc:spChg chg="mod">
          <ac:chgData name="熊谷 渉" userId="b7a4e8598c9bd55e" providerId="LiveId" clId="{487A6579-AC8A-44F6-9ECC-75F2F5821301}" dt="2022-03-04T09:41:39.312" v="5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487A6579-AC8A-44F6-9ECC-75F2F5821301}" dt="2022-03-04T09:34:11.627" v="2" actId="20577"/>
          <ac:spMkLst>
            <pc:docMk/>
            <pc:sldMk cId="1852153746" sldId="269"/>
            <ac:spMk id="7" creationId="{22282EF1-087D-4A23-B09D-4F88CE396B79}"/>
          </ac:spMkLst>
        </pc:spChg>
        <pc:spChg chg="mod">
          <ac:chgData name="熊谷 渉" userId="b7a4e8598c9bd55e" providerId="LiveId" clId="{487A6579-AC8A-44F6-9ECC-75F2F5821301}" dt="2022-03-04T09:34:37.877" v="32" actId="20577"/>
          <ac:spMkLst>
            <pc:docMk/>
            <pc:sldMk cId="1852153746" sldId="269"/>
            <ac:spMk id="8" creationId="{F712EF0B-7DA3-4CB5-AAA1-F1379FEABDB7}"/>
          </ac:spMkLst>
        </pc:spChg>
      </pc:sldChg>
      <pc:sldMasterChg chg="modSp mod">
        <pc:chgData name="熊谷 渉" userId="b7a4e8598c9bd55e" providerId="LiveId" clId="{487A6579-AC8A-44F6-9ECC-75F2F5821301}" dt="2022-03-04T09:34:23.755" v="4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487A6579-AC8A-44F6-9ECC-75F2F5821301}" dt="2022-03-04T09:34:23.755" v="4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03 10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年の</a:t>
            </a:r>
            <a:r>
              <a:rPr lang="en-US" altLang="ja-JP" dirty="0"/>
              <a:t>AI</a:t>
            </a:r>
            <a:r>
              <a:rPr lang="ja-JP" altLang="en-US" dirty="0"/>
              <a:t>トレンド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en-US" altLang="ja-JP" dirty="0"/>
              <a:t>O&amp;M</a:t>
            </a:r>
            <a:r>
              <a:rPr lang="ja-JP" altLang="en-US" dirty="0"/>
              <a:t>デザイン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10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技術的課題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学習に大量の教師データや計算資源が必要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学習範囲外の状況に弱く、実世界状況への臨機応変な対応ができない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パターン処理は強いが、意味理解・説明等の高次処理は不十分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C21B09-1FEF-4F63-B18F-6317B14369F0}"/>
              </a:ext>
            </a:extLst>
          </p:cNvPr>
          <p:cNvSpPr txBox="1"/>
          <p:nvPr/>
        </p:nvSpPr>
        <p:spPr>
          <a:xfrm>
            <a:off x="571983" y="-20412"/>
            <a:ext cx="4923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の技術的課題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アルゴリズム性能評価 </a:t>
            </a:r>
          </a:p>
        </p:txBody>
      </p:sp>
    </p:spTree>
    <p:extLst>
      <p:ext uri="{BB962C8B-B14F-4D97-AF65-F5344CB8AC3E}">
        <p14:creationId xmlns:p14="http://schemas.microsoft.com/office/powerpoint/2010/main" val="362177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世代</a:t>
            </a:r>
            <a:r>
              <a:rPr lang="en-US" altLang="ja-JP" dirty="0"/>
              <a:t>AI</a:t>
            </a:r>
            <a:r>
              <a:rPr lang="ja-JP" altLang="en-US" dirty="0"/>
              <a:t>へ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個別課題への対処法ではなく、</a:t>
            </a:r>
            <a:r>
              <a:rPr lang="en-US" altLang="ja-JP" sz="2800" dirty="0"/>
              <a:t>AI</a:t>
            </a:r>
            <a:r>
              <a:rPr lang="ja-JP" altLang="en-US" sz="2800" dirty="0"/>
              <a:t>の基本アーキテクチャを進化させる研究が進展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人間の知能から学ぶ：人間は大量の教師データなしに学習・成長し、学習したことを組み合わせて別な場面・状況にも応用できる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パターン処理から言語・記号処理までを統一的な枠組みで融合</a:t>
            </a:r>
            <a:endParaRPr kumimoji="1" lang="ja-JP" altLang="en-US" dirty="0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869033E-7949-45CF-96B2-A7CF827A2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5" y="3402134"/>
            <a:ext cx="4581525" cy="25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世代</a:t>
            </a:r>
            <a:r>
              <a:rPr lang="en-US" altLang="ja-JP" dirty="0"/>
              <a:t>AI</a:t>
            </a:r>
            <a:r>
              <a:rPr lang="ja-JP" altLang="en-US" dirty="0"/>
              <a:t>：パターン処理と言語・記号処理の融合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同一枠組みで演繹型（推論、熟考的知能）を扱えることで、従来型を補える部分が増える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26A398-E5C3-4860-B356-E5A7BF73A519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EFD09BDF-EEF4-413E-A8CC-4F2803F9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3187667"/>
            <a:ext cx="5118735" cy="28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89B58-C74E-4AC6-9D28-F365F6B8693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</p:spTree>
    <p:extLst>
      <p:ext uri="{BB962C8B-B14F-4D97-AF65-F5344CB8AC3E}">
        <p14:creationId xmlns:p14="http://schemas.microsoft.com/office/powerpoint/2010/main" val="427980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89B58-C74E-4AC6-9D28-F365F6B8693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アーキテクチャの改善</a:t>
            </a:r>
          </a:p>
        </p:txBody>
      </p:sp>
    </p:spTree>
    <p:extLst>
      <p:ext uri="{BB962C8B-B14F-4D97-AF65-F5344CB8AC3E}">
        <p14:creationId xmlns:p14="http://schemas.microsoft.com/office/powerpoint/2010/main" val="216099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89B58-C74E-4AC6-9D28-F365F6B8693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マルチモーダルモデル</a:t>
            </a:r>
          </a:p>
        </p:txBody>
      </p:sp>
    </p:spTree>
    <p:extLst>
      <p:ext uri="{BB962C8B-B14F-4D97-AF65-F5344CB8AC3E}">
        <p14:creationId xmlns:p14="http://schemas.microsoft.com/office/powerpoint/2010/main" val="35688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89B58-C74E-4AC6-9D28-F365F6B86937}"/>
              </a:ext>
            </a:extLst>
          </p:cNvPr>
          <p:cNvSpPr txBox="1"/>
          <p:nvPr/>
        </p:nvSpPr>
        <p:spPr>
          <a:xfrm>
            <a:off x="571983" y="-20412"/>
            <a:ext cx="479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Temporal Adaptation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2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89B58-C74E-4AC6-9D28-F365F6B86937}"/>
              </a:ext>
            </a:extLst>
          </p:cNvPr>
          <p:cNvSpPr txBox="1"/>
          <p:nvPr/>
        </p:nvSpPr>
        <p:spPr>
          <a:xfrm>
            <a:off x="571983" y="-20412"/>
            <a:ext cx="502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研究の新潮流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Retrieval Augmentation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B6C257B-44D0-4D8E-97C1-E3D93A636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2442076"/>
          </a:xfrm>
        </p:spPr>
        <p:txBody>
          <a:bodyPr/>
          <a:lstStyle/>
          <a:p>
            <a:r>
              <a:rPr lang="ja-JP" altLang="en-US" sz="2800" dirty="0"/>
              <a:t>今年度は、アルゴリズムの更なる性能評価・改良を進めた結果、課題を深堀でき、道具が少しずつ整えられ始めた。</a:t>
            </a:r>
            <a:endParaRPr lang="en-US" altLang="ja-JP" sz="2800" dirty="0"/>
          </a:p>
          <a:p>
            <a:r>
              <a:rPr lang="ja-JP" altLang="en-US" sz="2800" dirty="0"/>
              <a:t>来年度は、開発目標達成に対する課題について、都立大の協力を得ながら、別々のアプローチを前進させて、総合的・多面的な解決を図ることが必要だと考えられる。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目的とサマリ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46007"/>
            <a:ext cx="11341887" cy="3563240"/>
          </a:xfrm>
        </p:spPr>
        <p:txBody>
          <a:bodyPr/>
          <a:lstStyle/>
          <a:p>
            <a:r>
              <a:rPr lang="ja-JP" altLang="en-US" sz="2800" dirty="0"/>
              <a:t>目的</a:t>
            </a:r>
            <a:endParaRPr lang="en-US" altLang="ja-JP" sz="2800" dirty="0"/>
          </a:p>
          <a:p>
            <a:pPr lvl="1"/>
            <a:r>
              <a:rPr lang="ja-JP" altLang="en-US" sz="2400" dirty="0"/>
              <a:t>今年度の共同研究の成果と課題をまとめる</a:t>
            </a:r>
            <a:endParaRPr lang="en-US" altLang="ja-JP" sz="2400" dirty="0"/>
          </a:p>
          <a:p>
            <a:pPr lvl="1"/>
            <a:r>
              <a:rPr lang="ja-JP" altLang="en-US" sz="2400" dirty="0"/>
              <a:t>来年度の共同研究の概要と計画の案を示す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000" dirty="0"/>
              <a:t>計画は途中なので、後日また相談させてください</a:t>
            </a:r>
            <a:endParaRPr lang="en-US" altLang="ja-JP" sz="2000" dirty="0"/>
          </a:p>
          <a:p>
            <a:r>
              <a:rPr lang="ja-JP" altLang="en-US" sz="2800" dirty="0"/>
              <a:t>サマリ（来年度の概要）</a:t>
            </a:r>
            <a:endParaRPr lang="en-US" altLang="ja-JP" sz="2800" dirty="0"/>
          </a:p>
          <a:p>
            <a:pPr lvl="1"/>
            <a:r>
              <a:rPr lang="ja-JP" altLang="en-US" sz="2400" dirty="0"/>
              <a:t>アルゴリズムの工夫／計算方式（並列化）の工夫によって、目標との差を埋める</a:t>
            </a:r>
            <a:endParaRPr lang="en-US" altLang="ja-JP" sz="2400" dirty="0"/>
          </a:p>
          <a:p>
            <a:pPr lvl="1"/>
            <a:r>
              <a:rPr lang="ja-JP" altLang="en-US" sz="2400" dirty="0"/>
              <a:t>（暫定でも良いので）合体させたアルゴリズムの性能評価を行い、実問題に近い状況での成果を出す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961450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次制約を指数関数や根号関数に入れたり、非凸制約を課している。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lang="ja-JP" altLang="en-US" dirty="0"/>
              <a:t>を変えることで、制約の厳しさが変わる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ベンチマーク問題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E03D29-D22A-463A-827F-5BE679E8749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最適化：制約対処法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0CDCEFE-F831-4F83-9732-3FF1C16D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1" y="1832992"/>
            <a:ext cx="12100709" cy="341798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8000C-F58E-4FCD-98E3-D4E3C0200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5" y="5257037"/>
            <a:ext cx="1916684" cy="159490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F60C46-3F82-4331-9A85-5F9C34951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0" y="5257037"/>
            <a:ext cx="1934497" cy="16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961450"/>
          </a:xfrm>
        </p:spPr>
        <p:txBody>
          <a:bodyPr/>
          <a:lstStyle/>
          <a:p>
            <a:r>
              <a:rPr lang="ja-JP" altLang="en-US" dirty="0"/>
              <a:t>二つの球制約の共通部分が実行可能領域となる。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lang="ja-JP" altLang="en-US" dirty="0"/>
              <a:t>を変えることで、制約の厳しさが変わる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ベンチマーク問題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E03D29-D22A-463A-827F-5BE679E8749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最適化：近傍生成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8C370B-7A90-4C5E-89EB-BA086BB3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" y="2052158"/>
            <a:ext cx="4035868" cy="386928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833D0C2-E917-4721-B3AC-4B448CE3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84" y="2399324"/>
            <a:ext cx="6199939" cy="31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株式会社</a:t>
            </a:r>
            <a:r>
              <a:rPr lang="en-US" altLang="ja-JP" sz="2800" dirty="0"/>
              <a:t>TDAI Lab</a:t>
            </a:r>
            <a:r>
              <a:rPr lang="ja-JP" altLang="en-US" sz="2800" dirty="0"/>
              <a:t> 福馬智生：「</a:t>
            </a:r>
            <a:r>
              <a:rPr lang="en-US" altLang="ja-JP" sz="2800" dirty="0" err="1"/>
              <a:t>NeurIPS</a:t>
            </a:r>
            <a:r>
              <a:rPr lang="en-US" altLang="ja-JP" sz="2800" dirty="0"/>
              <a:t> 2021 </a:t>
            </a:r>
            <a:r>
              <a:rPr lang="ja-JP" altLang="en-US" sz="2800" dirty="0"/>
              <a:t>技術報告会」、</a:t>
            </a:r>
            <a:r>
              <a:rPr lang="en-US" altLang="ja-JP" sz="2800" dirty="0"/>
              <a:t>2022</a:t>
            </a:r>
            <a:r>
              <a:rPr lang="ja-JP" altLang="en-US" sz="2800" dirty="0"/>
              <a:t>年</a:t>
            </a:r>
            <a:r>
              <a:rPr lang="en-US" altLang="ja-JP" sz="2800" dirty="0"/>
              <a:t>2</a:t>
            </a:r>
            <a:r>
              <a:rPr lang="ja-JP" altLang="en-US" sz="2800" dirty="0"/>
              <a:t>月</a:t>
            </a:r>
            <a:r>
              <a:rPr lang="en-US" altLang="ja-JP" sz="2800" dirty="0"/>
              <a:t>4</a:t>
            </a:r>
            <a:r>
              <a:rPr lang="ja-JP" altLang="en-US" sz="2800" dirty="0"/>
              <a:t>日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 marL="0" indent="0">
              <a:buNone/>
              <a:defRPr/>
            </a:pP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「人工知能研究の新潮流～日本の勝ち筋～」、</a:t>
            </a:r>
            <a:r>
              <a:rPr lang="en-US" altLang="ja-JP" sz="2800" dirty="0"/>
              <a:t>JST </a:t>
            </a:r>
            <a:r>
              <a:rPr lang="ja-JP" altLang="en-US" sz="2800" dirty="0"/>
              <a:t>研究開発戦略センター、</a:t>
            </a:r>
            <a:r>
              <a:rPr lang="en-US" altLang="ja-JP" sz="2800" dirty="0"/>
              <a:t>2021</a:t>
            </a:r>
            <a:r>
              <a:rPr lang="ja-JP" altLang="en-US" sz="2800" dirty="0"/>
              <a:t>年</a:t>
            </a:r>
            <a:r>
              <a:rPr lang="en-US" altLang="ja-JP" sz="2800" dirty="0"/>
              <a:t>6</a:t>
            </a:r>
            <a:r>
              <a:rPr lang="ja-JP" altLang="en-US" sz="2800" dirty="0"/>
              <a:t>月</a:t>
            </a:r>
            <a:r>
              <a:rPr lang="en-US" altLang="ja-JP" sz="2800" dirty="0"/>
              <a:t>5</a:t>
            </a:r>
            <a:r>
              <a:rPr lang="ja-JP" altLang="en-US" sz="2800" dirty="0"/>
              <a:t>日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S. Ruder: “ML and NLP Research Highlights of 2021,” 2021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2E2D53-A368-4AED-8075-6756B6FF1E42}"/>
              </a:ext>
            </a:extLst>
          </p:cNvPr>
          <p:cNvSpPr txBox="1"/>
          <p:nvPr/>
        </p:nvSpPr>
        <p:spPr>
          <a:xfrm>
            <a:off x="808891" y="2022637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https://speakerdeck.com/tdailab/ri-ben-deipuraninguxie-hui-zhu-cui-neurips-2021-ji-shu-bao-gao-hui-jiang-yan-zi-liao</a:t>
            </a:r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2874D4-C786-4E3A-8E5C-C90202FFD324}"/>
              </a:ext>
            </a:extLst>
          </p:cNvPr>
          <p:cNvSpPr txBox="1"/>
          <p:nvPr/>
        </p:nvSpPr>
        <p:spPr>
          <a:xfrm>
            <a:off x="808891" y="3848322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https://www.jst.go.jp/crds/pdf/2021/RR/CRDS-FY2021-RR-01.pdf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8410CF-B409-4C53-8E88-0BEEDF93EBA9}"/>
              </a:ext>
            </a:extLst>
          </p:cNvPr>
          <p:cNvSpPr txBox="1"/>
          <p:nvPr/>
        </p:nvSpPr>
        <p:spPr>
          <a:xfrm>
            <a:off x="808891" y="5409769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https://ruder.io/ml-highlights-2021/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08629F-8035-46FC-8B41-7F508CB64AD1}"/>
              </a:ext>
            </a:extLst>
          </p:cNvPr>
          <p:cNvSpPr txBox="1"/>
          <p:nvPr/>
        </p:nvSpPr>
        <p:spPr>
          <a:xfrm>
            <a:off x="808891" y="4246365"/>
            <a:ext cx="652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https://www.youtube.com/watch?v=t0HSuHjy8ZE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24CB8-B631-4076-9E5F-347B778E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0275CD-01D8-4FB6-AFEA-C2979F69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14D8DF-6B2E-4E25-869C-0D6B1C2F7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深層学習の躍進</a:t>
            </a:r>
            <a:endParaRPr kumimoji="1" lang="en-US" altLang="ja-JP" dirty="0"/>
          </a:p>
          <a:p>
            <a:r>
              <a:rPr lang="ja-JP" altLang="en-US" dirty="0"/>
              <a:t>深層学習の技術的</a:t>
            </a:r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研究の新潮流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87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8BC822-8094-4F22-B962-E866CC5B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65" y="1407967"/>
            <a:ext cx="8904101" cy="47859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の研究開発の潮流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は三つの観点で発展し、今後は二つの潮流が予想されている。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の躍進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049143-35B3-49B2-944E-EE23A85ABEB3}"/>
              </a:ext>
            </a:extLst>
          </p:cNvPr>
          <p:cNvSpPr txBox="1"/>
          <p:nvPr/>
        </p:nvSpPr>
        <p:spPr>
          <a:xfrm>
            <a:off x="9485616" y="4557250"/>
            <a:ext cx="252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より高い性能・精度を追求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492DAD-1FA8-4E9A-9507-7C0F043ECB27}"/>
              </a:ext>
            </a:extLst>
          </p:cNvPr>
          <p:cNvSpPr txBox="1"/>
          <p:nvPr/>
        </p:nvSpPr>
        <p:spPr>
          <a:xfrm>
            <a:off x="9485616" y="2905016"/>
            <a:ext cx="1953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安全性・信頼性など社会的要請を充足</a:t>
            </a:r>
            <a:endParaRPr kumimoji="1" lang="ja-JP" altLang="en-US" sz="16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A999C60D-432E-4E6D-998D-A5CE777713EB}"/>
              </a:ext>
            </a:extLst>
          </p:cNvPr>
          <p:cNvSpPr/>
          <p:nvPr/>
        </p:nvSpPr>
        <p:spPr>
          <a:xfrm>
            <a:off x="9697556" y="5171097"/>
            <a:ext cx="1911267" cy="454980"/>
          </a:xfrm>
          <a:prstGeom prst="wedgeRoundRectCallout">
            <a:avLst>
              <a:gd name="adj1" fmla="val -29622"/>
              <a:gd name="adj2" fmla="val -97027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今回は潮流</a:t>
            </a:r>
            <a:r>
              <a:rPr lang="en-US" altLang="ja-JP" sz="1400" dirty="0"/>
              <a:t>1</a:t>
            </a:r>
            <a:r>
              <a:rPr lang="ja-JP" altLang="en-US" sz="1400" dirty="0"/>
              <a:t>に関わるトピックに限定</a:t>
            </a:r>
          </a:p>
        </p:txBody>
      </p:sp>
    </p:spTree>
    <p:extLst>
      <p:ext uri="{BB962C8B-B14F-4D97-AF65-F5344CB8AC3E}">
        <p14:creationId xmlns:p14="http://schemas.microsoft.com/office/powerpoint/2010/main" val="34103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の躍進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深層学習の躍進①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80596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識別精度の飛躍的向上、第</a:t>
            </a:r>
            <a:r>
              <a:rPr lang="en-US" altLang="ja-JP" sz="2800" dirty="0"/>
              <a:t>3</a:t>
            </a:r>
            <a:r>
              <a:rPr lang="ja-JP" altLang="en-US" sz="2800" dirty="0"/>
              <a:t>次</a:t>
            </a:r>
            <a:r>
              <a:rPr lang="en-US" altLang="ja-JP" sz="2800" dirty="0"/>
              <a:t>AI</a:t>
            </a:r>
            <a:r>
              <a:rPr lang="ja-JP" altLang="en-US" sz="2800" dirty="0"/>
              <a:t>ブームを牽引</a:t>
            </a:r>
            <a:endParaRPr lang="en-US" altLang="ja-JP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27992-AFA1-453E-A836-17AD14A0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11" y="3048273"/>
            <a:ext cx="4876629" cy="30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673ED4-B754-45A0-A5AE-46D930F59622}"/>
              </a:ext>
            </a:extLst>
          </p:cNvPr>
          <p:cNvSpPr txBox="1"/>
          <p:nvPr/>
        </p:nvSpPr>
        <p:spPr>
          <a:xfrm>
            <a:off x="5930243" y="5962319"/>
            <a:ext cx="2205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https://www.eff.org/ai/metrics</a:t>
            </a:r>
            <a:endParaRPr kumimoji="1" lang="ja-JP" altLang="en-US" sz="11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FA347E-FF21-4050-8876-CE1C442493F9}"/>
              </a:ext>
            </a:extLst>
          </p:cNvPr>
          <p:cNvSpPr txBox="1"/>
          <p:nvPr/>
        </p:nvSpPr>
        <p:spPr>
          <a:xfrm>
            <a:off x="6834762" y="3008949"/>
            <a:ext cx="85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(LSVRC)</a:t>
            </a:r>
            <a:endParaRPr kumimoji="1" lang="ja-JP" altLang="en-US" sz="11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5D793F1-CA2A-42F9-AFFB-A5C7756C4682}"/>
              </a:ext>
            </a:extLst>
          </p:cNvPr>
          <p:cNvSpPr/>
          <p:nvPr/>
        </p:nvSpPr>
        <p:spPr>
          <a:xfrm>
            <a:off x="5930243" y="3826693"/>
            <a:ext cx="1587459" cy="452402"/>
          </a:xfrm>
          <a:prstGeom prst="wedgeRoundRectCallout">
            <a:avLst>
              <a:gd name="adj1" fmla="val -65631"/>
              <a:gd name="adj2" fmla="val 5087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深層学習</a:t>
            </a:r>
            <a:r>
              <a:rPr lang="en-US" altLang="ja-JP" sz="1200" dirty="0"/>
              <a:t>(CNN)</a:t>
            </a:r>
            <a:r>
              <a:rPr lang="ja-JP" altLang="en-US" sz="1400" dirty="0"/>
              <a:t>で一気に向上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BD67656E-F94A-43DA-A8DA-38DC223FBCF8}"/>
              </a:ext>
            </a:extLst>
          </p:cNvPr>
          <p:cNvSpPr/>
          <p:nvPr/>
        </p:nvSpPr>
        <p:spPr>
          <a:xfrm>
            <a:off x="4203386" y="5041958"/>
            <a:ext cx="1587458" cy="387923"/>
          </a:xfrm>
          <a:prstGeom prst="wedgeRoundRectCallout">
            <a:avLst>
              <a:gd name="adj1" fmla="val 84020"/>
              <a:gd name="adj2" fmla="val 3700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人間精度を越える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E3AD6F-B6FC-43AC-B7FA-4AD322B88190}"/>
              </a:ext>
            </a:extLst>
          </p:cNvPr>
          <p:cNvSpPr txBox="1"/>
          <p:nvPr/>
        </p:nvSpPr>
        <p:spPr>
          <a:xfrm>
            <a:off x="4316969" y="2724446"/>
            <a:ext cx="328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画像認識コンペティションのエラー率の推移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762D1A-B8DB-48DD-9D0A-26A5F8FD560F}"/>
              </a:ext>
            </a:extLst>
          </p:cNvPr>
          <p:cNvSpPr txBox="1"/>
          <p:nvPr/>
        </p:nvSpPr>
        <p:spPr>
          <a:xfrm>
            <a:off x="3815715" y="1765730"/>
            <a:ext cx="429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パターン認識で飛躍的な精度向上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D36F501-A17C-4701-8215-C58A73DA3B3D}"/>
              </a:ext>
            </a:extLst>
          </p:cNvPr>
          <p:cNvCxnSpPr>
            <a:cxnSpLocks/>
          </p:cNvCxnSpPr>
          <p:nvPr/>
        </p:nvCxnSpPr>
        <p:spPr>
          <a:xfrm flipH="1">
            <a:off x="3815715" y="2122162"/>
            <a:ext cx="43198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866F6D-8740-4968-BC77-DFC109AB16B4}"/>
              </a:ext>
            </a:extLst>
          </p:cNvPr>
          <p:cNvSpPr txBox="1"/>
          <p:nvPr/>
        </p:nvSpPr>
        <p:spPr>
          <a:xfrm>
            <a:off x="457201" y="2201226"/>
            <a:ext cx="2841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大量のデータから特徴を自動抽出し、隠れた規則性を学習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D1BDD83-6F68-4C26-BB17-A31A18952ACE}"/>
              </a:ext>
            </a:extLst>
          </p:cNvPr>
          <p:cNvSpPr txBox="1"/>
          <p:nvPr/>
        </p:nvSpPr>
        <p:spPr>
          <a:xfrm>
            <a:off x="764801" y="1765730"/>
            <a:ext cx="222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特徴抽出と解きほぐし</a:t>
            </a:r>
            <a:endParaRPr kumimoji="1" lang="ja-JP" altLang="en-US" sz="1600" b="1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95A37E-6257-4A6B-BBA3-A0620383EEB3}"/>
              </a:ext>
            </a:extLst>
          </p:cNvPr>
          <p:cNvCxnSpPr>
            <a:cxnSpLocks/>
          </p:cNvCxnSpPr>
          <p:nvPr/>
        </p:nvCxnSpPr>
        <p:spPr>
          <a:xfrm flipH="1">
            <a:off x="220325" y="2122162"/>
            <a:ext cx="32342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C413C08F-3E74-4686-B7C2-2B9CFACF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9" t="16087" r="43679"/>
          <a:stretch/>
        </p:blipFill>
        <p:spPr>
          <a:xfrm>
            <a:off x="571984" y="3021104"/>
            <a:ext cx="2530933" cy="320282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C00CEB-0539-4659-94FE-1662F165EDCD}"/>
              </a:ext>
            </a:extLst>
          </p:cNvPr>
          <p:cNvSpPr txBox="1"/>
          <p:nvPr/>
        </p:nvSpPr>
        <p:spPr>
          <a:xfrm>
            <a:off x="4316969" y="2727309"/>
            <a:ext cx="328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画像認識コンペティションのエラー率の推移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6F1A96-E07F-4F8F-9D65-6FA979B1BAD9}"/>
              </a:ext>
            </a:extLst>
          </p:cNvPr>
          <p:cNvSpPr txBox="1"/>
          <p:nvPr/>
        </p:nvSpPr>
        <p:spPr>
          <a:xfrm>
            <a:off x="1286669" y="2718887"/>
            <a:ext cx="118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Google</a:t>
            </a:r>
            <a:r>
              <a:rPr lang="ja-JP" altLang="en-US" sz="1400" dirty="0"/>
              <a:t>の猫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8FE59B-D26D-40AD-90ED-672D8636EDC2}"/>
              </a:ext>
            </a:extLst>
          </p:cNvPr>
          <p:cNvSpPr txBox="1"/>
          <p:nvPr/>
        </p:nvSpPr>
        <p:spPr>
          <a:xfrm>
            <a:off x="2246125" y="5962319"/>
            <a:ext cx="24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https://icml.cc/2012/papers/73.pdf</a:t>
            </a:r>
            <a:endParaRPr kumimoji="1" lang="ja-JP" altLang="en-US" sz="11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7E42A9-D082-4545-A66E-C6EE1D678FB9}"/>
              </a:ext>
            </a:extLst>
          </p:cNvPr>
          <p:cNvSpPr txBox="1"/>
          <p:nvPr/>
        </p:nvSpPr>
        <p:spPr>
          <a:xfrm>
            <a:off x="4578482" y="2199795"/>
            <a:ext cx="27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画像・音声認識では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人間を超える識別能力を達成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5C4005-C577-47EB-A4BA-469A513597E1}"/>
              </a:ext>
            </a:extLst>
          </p:cNvPr>
          <p:cNvSpPr txBox="1"/>
          <p:nvPr/>
        </p:nvSpPr>
        <p:spPr>
          <a:xfrm>
            <a:off x="8480450" y="1765730"/>
            <a:ext cx="343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様々な応用に展開</a:t>
            </a:r>
            <a:endParaRPr kumimoji="1" lang="ja-JP" altLang="en-US" sz="16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E7BB1BF-BD34-4CF6-86F6-E6E0AECCB2EF}"/>
              </a:ext>
            </a:extLst>
          </p:cNvPr>
          <p:cNvCxnSpPr>
            <a:cxnSpLocks/>
          </p:cNvCxnSpPr>
          <p:nvPr/>
        </p:nvCxnSpPr>
        <p:spPr>
          <a:xfrm flipH="1">
            <a:off x="8567994" y="2122162"/>
            <a:ext cx="334918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A977518-6CFD-43BA-8E91-3E67BCDC5527}"/>
              </a:ext>
            </a:extLst>
          </p:cNvPr>
          <p:cNvSpPr/>
          <p:nvPr/>
        </p:nvSpPr>
        <p:spPr>
          <a:xfrm>
            <a:off x="8567996" y="3084962"/>
            <a:ext cx="1445580" cy="57263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分類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E8695E3-95E7-40D1-A3A3-FE94B43CEC41}"/>
              </a:ext>
            </a:extLst>
          </p:cNvPr>
          <p:cNvSpPr/>
          <p:nvPr/>
        </p:nvSpPr>
        <p:spPr>
          <a:xfrm>
            <a:off x="8567995" y="4127340"/>
            <a:ext cx="1445581" cy="57263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異常検知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0DD6499-A1D2-48AB-9402-5E58CA084EDC}"/>
              </a:ext>
            </a:extLst>
          </p:cNvPr>
          <p:cNvSpPr/>
          <p:nvPr/>
        </p:nvSpPr>
        <p:spPr>
          <a:xfrm>
            <a:off x="8567996" y="5183235"/>
            <a:ext cx="1445580" cy="57263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E55D05F-A8F1-458C-B8D3-A9ACF64C3B23}"/>
              </a:ext>
            </a:extLst>
          </p:cNvPr>
          <p:cNvSpPr txBox="1"/>
          <p:nvPr/>
        </p:nvSpPr>
        <p:spPr>
          <a:xfrm>
            <a:off x="8847053" y="2209130"/>
            <a:ext cx="27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様々な特定用途においても展開し、高い性能を発揮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0206C1-0B47-4261-8591-3969DCE28AC4}"/>
              </a:ext>
            </a:extLst>
          </p:cNvPr>
          <p:cNvSpPr txBox="1"/>
          <p:nvPr/>
        </p:nvSpPr>
        <p:spPr>
          <a:xfrm>
            <a:off x="10102609" y="3134380"/>
            <a:ext cx="184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画像認識、音声認識、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文書分類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0BC33CC-E831-4D0E-9EEB-20AAAC7E6A2E}"/>
              </a:ext>
            </a:extLst>
          </p:cNvPr>
          <p:cNvSpPr txBox="1"/>
          <p:nvPr/>
        </p:nvSpPr>
        <p:spPr>
          <a:xfrm>
            <a:off x="10102609" y="4152049"/>
            <a:ext cx="184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故障予兆、製品検査、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不正検知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2A841C-1AAC-41DF-BC10-F89927BE2EE0}"/>
              </a:ext>
            </a:extLst>
          </p:cNvPr>
          <p:cNvSpPr txBox="1"/>
          <p:nvPr/>
        </p:nvSpPr>
        <p:spPr>
          <a:xfrm>
            <a:off x="10076332" y="5207944"/>
            <a:ext cx="184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需要予測、行動予測、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推薦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817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50D98BE-F874-4718-BF48-4E5CCC46ECA5}"/>
              </a:ext>
            </a:extLst>
          </p:cNvPr>
          <p:cNvSpPr/>
          <p:nvPr/>
        </p:nvSpPr>
        <p:spPr>
          <a:xfrm>
            <a:off x="6672916" y="5309972"/>
            <a:ext cx="2151239" cy="88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4936299-486F-4FD6-B581-2E7A18055ACE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31086" y="4142053"/>
            <a:ext cx="570832" cy="3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深層学習の躍進②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1045387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自然で多様な画像・言語の生成・変換が可能に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画像・言語・マルチモーダル処理の手法が発展し、生成・変換系の応用拡大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3888252" y="2556453"/>
            <a:ext cx="207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高品質で多様な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画像の生成・変換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403087" y="2556453"/>
            <a:ext cx="28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大規模</a:t>
            </a:r>
            <a:r>
              <a:rPr lang="en-US" altLang="ja-JP" sz="1400" dirty="0">
                <a:solidFill>
                  <a:schemeClr val="accent1"/>
                </a:solidFill>
              </a:rPr>
              <a:t>Transformer</a:t>
            </a:r>
            <a:r>
              <a:rPr lang="ja-JP" altLang="en-US" sz="1400" dirty="0">
                <a:solidFill>
                  <a:schemeClr val="accent1"/>
                </a:solidFill>
              </a:rPr>
              <a:t>型モデルにより、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自然言語の高精度な変換・生成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95043-04CD-4214-AF9A-E0F00E5759FA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の躍進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アルゴリズム性能評価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0FF1A6-3DEC-4EFA-AFBE-8FDEFB7E5717}"/>
              </a:ext>
            </a:extLst>
          </p:cNvPr>
          <p:cNvSpPr txBox="1"/>
          <p:nvPr/>
        </p:nvSpPr>
        <p:spPr>
          <a:xfrm>
            <a:off x="440027" y="2556453"/>
            <a:ext cx="279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生成モデルにより、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データ生成過程をモデル化</a:t>
            </a:r>
            <a:endParaRPr lang="en-US" altLang="ja-JP" sz="1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21AAAC-1ADA-48D8-96D9-E896577502F6}"/>
              </a:ext>
            </a:extLst>
          </p:cNvPr>
          <p:cNvSpPr txBox="1"/>
          <p:nvPr/>
        </p:nvSpPr>
        <p:spPr>
          <a:xfrm>
            <a:off x="764801" y="2142247"/>
            <a:ext cx="222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深層生成モデルの発展</a:t>
            </a:r>
            <a:endParaRPr kumimoji="1" lang="ja-JP" altLang="en-US" sz="1600" b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8475C87-816E-42F4-B311-AD73DE0C607D}"/>
              </a:ext>
            </a:extLst>
          </p:cNvPr>
          <p:cNvCxnSpPr>
            <a:cxnSpLocks/>
          </p:cNvCxnSpPr>
          <p:nvPr/>
        </p:nvCxnSpPr>
        <p:spPr>
          <a:xfrm flipH="1">
            <a:off x="220325" y="2480801"/>
            <a:ext cx="32342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31BEC4-2DA6-41A6-95E5-57ABA855D475}"/>
              </a:ext>
            </a:extLst>
          </p:cNvPr>
          <p:cNvSpPr txBox="1"/>
          <p:nvPr/>
        </p:nvSpPr>
        <p:spPr>
          <a:xfrm>
            <a:off x="5582488" y="2142247"/>
            <a:ext cx="485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画像・言語・マルチモーダル処理用モデルの高度化</a:t>
            </a:r>
            <a:r>
              <a:rPr kumimoji="1" lang="ja-JP" altLang="en-US" sz="1600" b="1" dirty="0"/>
              <a:t>が進む</a:t>
            </a:r>
            <a:endParaRPr lang="en-US" altLang="ja-JP" sz="16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0A8625-9DDD-488B-9B22-EDEA0E28BA7C}"/>
              </a:ext>
            </a:extLst>
          </p:cNvPr>
          <p:cNvCxnSpPr>
            <a:cxnSpLocks/>
          </p:cNvCxnSpPr>
          <p:nvPr/>
        </p:nvCxnSpPr>
        <p:spPr>
          <a:xfrm flipH="1">
            <a:off x="3720353" y="2480801"/>
            <a:ext cx="81968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BB8FEB-7DBD-4895-925C-3C50D8BEC419}"/>
              </a:ext>
            </a:extLst>
          </p:cNvPr>
          <p:cNvSpPr txBox="1"/>
          <p:nvPr/>
        </p:nvSpPr>
        <p:spPr>
          <a:xfrm>
            <a:off x="240653" y="4969747"/>
            <a:ext cx="319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画像生成：</a:t>
            </a:r>
            <a:r>
              <a:rPr lang="en-US" altLang="ja-JP" sz="1400" dirty="0"/>
              <a:t>VAE </a:t>
            </a:r>
            <a:r>
              <a:rPr lang="en-US" altLang="ja-JP" sz="1050" dirty="0"/>
              <a:t>(2014) </a:t>
            </a:r>
            <a:r>
              <a:rPr lang="ja-JP" altLang="en-US" sz="1400" dirty="0"/>
              <a:t>／</a:t>
            </a:r>
            <a:r>
              <a:rPr lang="en-US" altLang="ja-JP" sz="1400" dirty="0"/>
              <a:t>GAN </a:t>
            </a:r>
            <a:r>
              <a:rPr lang="en-US" altLang="ja-JP" sz="1100" dirty="0"/>
              <a:t>(2014)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言語生成：</a:t>
            </a:r>
            <a:r>
              <a:rPr lang="en-US" altLang="ja-JP" sz="1400" b="1" dirty="0"/>
              <a:t>Transformer</a:t>
            </a:r>
            <a:r>
              <a:rPr lang="ja-JP" altLang="en-US" sz="1400" dirty="0"/>
              <a:t> </a:t>
            </a:r>
            <a:r>
              <a:rPr lang="en-US" altLang="ja-JP" sz="1100" dirty="0"/>
              <a:t>(2017)</a:t>
            </a:r>
            <a:endParaRPr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BC44A-E408-49A9-8289-25C530DEE645}"/>
              </a:ext>
            </a:extLst>
          </p:cNvPr>
          <p:cNvSpPr txBox="1"/>
          <p:nvPr/>
        </p:nvSpPr>
        <p:spPr>
          <a:xfrm>
            <a:off x="2076688" y="3402913"/>
            <a:ext cx="106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Decoder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4FBCE6-13BA-41DC-A1D2-1FFC6C451783}"/>
              </a:ext>
            </a:extLst>
          </p:cNvPr>
          <p:cNvSpPr txBox="1"/>
          <p:nvPr/>
        </p:nvSpPr>
        <p:spPr>
          <a:xfrm>
            <a:off x="6284260" y="4222376"/>
            <a:ext cx="181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GPT-3 </a:t>
            </a:r>
            <a:r>
              <a:rPr lang="en-US" altLang="ja-JP" sz="1200" dirty="0"/>
              <a:t>(2020)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CA23B3-0831-4095-8C14-201E951518EF}"/>
              </a:ext>
            </a:extLst>
          </p:cNvPr>
          <p:cNvSpPr txBox="1"/>
          <p:nvPr/>
        </p:nvSpPr>
        <p:spPr>
          <a:xfrm>
            <a:off x="6318790" y="3150960"/>
            <a:ext cx="156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BERT </a:t>
            </a:r>
            <a:r>
              <a:rPr lang="en-US" altLang="ja-JP" sz="1200" dirty="0"/>
              <a:t>(2018)</a:t>
            </a:r>
            <a:endParaRPr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989194-D708-4621-80E9-5244F5D3B2BD}"/>
              </a:ext>
            </a:extLst>
          </p:cNvPr>
          <p:cNvSpPr txBox="1"/>
          <p:nvPr/>
        </p:nvSpPr>
        <p:spPr>
          <a:xfrm>
            <a:off x="9654987" y="2556453"/>
            <a:ext cx="232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共通モデルによる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マルチタスク学習が可能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8065710-5AFA-4743-9E58-35547935BE4E}"/>
              </a:ext>
            </a:extLst>
          </p:cNvPr>
          <p:cNvSpPr txBox="1"/>
          <p:nvPr/>
        </p:nvSpPr>
        <p:spPr>
          <a:xfrm>
            <a:off x="9440804" y="3166564"/>
            <a:ext cx="1741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DALL-E </a:t>
            </a:r>
            <a:r>
              <a:rPr lang="en-US" altLang="ja-JP" sz="1200" dirty="0"/>
              <a:t>(2021)</a:t>
            </a:r>
            <a:endParaRPr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F17B26F-C0DD-462F-87C9-C04AD8FD9520}"/>
                  </a:ext>
                </a:extLst>
              </p:cNvPr>
              <p:cNvSpPr txBox="1"/>
              <p:nvPr/>
            </p:nvSpPr>
            <p:spPr>
              <a:xfrm>
                <a:off x="1401918" y="4007003"/>
                <a:ext cx="9204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/>
                  <a:t>潜在表現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F17B26F-C0DD-462F-87C9-C04AD8FD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18" y="4007003"/>
                <a:ext cx="920415" cy="276999"/>
              </a:xfrm>
              <a:prstGeom prst="rect">
                <a:avLst/>
              </a:prstGeom>
              <a:blipFill>
                <a:blip r:embed="rId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0FE211-4A87-40C4-AA09-836FA0901F30}"/>
              </a:ext>
            </a:extLst>
          </p:cNvPr>
          <p:cNvSpPr txBox="1"/>
          <p:nvPr/>
        </p:nvSpPr>
        <p:spPr>
          <a:xfrm>
            <a:off x="653246" y="3405662"/>
            <a:ext cx="92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80A618-9BC0-4DF5-876E-13BD7B90A271}"/>
                  </a:ext>
                </a:extLst>
              </p:cNvPr>
              <p:cNvSpPr txBox="1"/>
              <p:nvPr/>
            </p:nvSpPr>
            <p:spPr>
              <a:xfrm>
                <a:off x="184408" y="3988164"/>
                <a:ext cx="646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入力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00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80A618-9BC0-4DF5-876E-13BD7B90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8" y="3988164"/>
                <a:ext cx="646678" cy="307777"/>
              </a:xfrm>
              <a:prstGeom prst="rect">
                <a:avLst/>
              </a:prstGeom>
              <a:blipFill>
                <a:blip r:embed="rId3"/>
                <a:stretch>
                  <a:fillRect l="-283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41EA1B1-3A62-4818-87B7-C92E4878054D}"/>
                  </a:ext>
                </a:extLst>
              </p:cNvPr>
              <p:cNvSpPr txBox="1"/>
              <p:nvPr/>
            </p:nvSpPr>
            <p:spPr>
              <a:xfrm>
                <a:off x="2861686" y="3991613"/>
                <a:ext cx="751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出力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ja-JP" sz="1400" b="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41EA1B1-3A62-4818-87B7-C92E487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86" y="3991613"/>
                <a:ext cx="7510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150BCC5-E08F-4A99-80D1-23689388DB8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322333" y="4145502"/>
            <a:ext cx="53935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手作業 16">
            <a:extLst>
              <a:ext uri="{FF2B5EF4-FFF2-40B4-BE49-F238E27FC236}">
                <a16:creationId xmlns:a16="http://schemas.microsoft.com/office/drawing/2014/main" id="{F8E9979A-DE0F-4C61-AC2F-FE000E66663E}"/>
              </a:ext>
            </a:extLst>
          </p:cNvPr>
          <p:cNvSpPr/>
          <p:nvPr/>
        </p:nvSpPr>
        <p:spPr>
          <a:xfrm rot="5400000">
            <a:off x="2179869" y="4032455"/>
            <a:ext cx="828686" cy="222649"/>
          </a:xfrm>
          <a:prstGeom prst="flowChartManualOperatio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ローチャート: 手作業 23">
            <a:extLst>
              <a:ext uri="{FF2B5EF4-FFF2-40B4-BE49-F238E27FC236}">
                <a16:creationId xmlns:a16="http://schemas.microsoft.com/office/drawing/2014/main" id="{EBCAEF8A-2991-40CB-8585-77A992895C51}"/>
              </a:ext>
            </a:extLst>
          </p:cNvPr>
          <p:cNvSpPr/>
          <p:nvPr/>
        </p:nvSpPr>
        <p:spPr>
          <a:xfrm rot="16200000">
            <a:off x="680063" y="4026102"/>
            <a:ext cx="828686" cy="222649"/>
          </a:xfrm>
          <a:prstGeom prst="flowChartManualOperatio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F07EBF-E997-44AE-8DBF-6A00D2D437EC}"/>
              </a:ext>
            </a:extLst>
          </p:cNvPr>
          <p:cNvSpPr txBox="1"/>
          <p:nvPr/>
        </p:nvSpPr>
        <p:spPr>
          <a:xfrm>
            <a:off x="3721611" y="5919968"/>
            <a:ext cx="24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https://nlab.itmedia.co.jp/nl/articles/1903/21/news040.html</a:t>
            </a:r>
            <a:endParaRPr kumimoji="1" lang="ja-JP" altLang="en-US" sz="9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C948E1-7D48-4708-AC36-DA8192DFDAA5}"/>
              </a:ext>
            </a:extLst>
          </p:cNvPr>
          <p:cNvSpPr txBox="1"/>
          <p:nvPr/>
        </p:nvSpPr>
        <p:spPr>
          <a:xfrm>
            <a:off x="3666563" y="4766208"/>
            <a:ext cx="264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https://tech.preferred.jp/ja/blog/chainer-gogh/</a:t>
            </a:r>
            <a:endParaRPr kumimoji="1" lang="ja-JP" altLang="en-US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097BDB-B2C7-49DB-8B15-81E3B795577E}"/>
              </a:ext>
            </a:extLst>
          </p:cNvPr>
          <p:cNvSpPr txBox="1"/>
          <p:nvPr/>
        </p:nvSpPr>
        <p:spPr>
          <a:xfrm>
            <a:off x="4392848" y="3080256"/>
            <a:ext cx="106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画風変換</a:t>
            </a:r>
            <a:endParaRPr lang="en-US" altLang="ja-JP" sz="1400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49CE02A-076F-4310-B619-1DB02CBBA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6" t="2517" r="51171" b="12106"/>
          <a:stretch/>
        </p:blipFill>
        <p:spPr>
          <a:xfrm>
            <a:off x="3850131" y="3441465"/>
            <a:ext cx="629420" cy="62260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B3D1EB3-D7D1-47F2-BF0C-B6C3C8AD3A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7" t="2277" r="1782" b="12347"/>
          <a:stretch/>
        </p:blipFill>
        <p:spPr>
          <a:xfrm>
            <a:off x="3850131" y="4139229"/>
            <a:ext cx="629420" cy="63569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94C0B40-2206-4F03-8C26-25837FFDDF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1" b="12444"/>
          <a:stretch/>
        </p:blipFill>
        <p:spPr>
          <a:xfrm>
            <a:off x="5231744" y="3411016"/>
            <a:ext cx="906683" cy="876961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132DA7A-C2EF-4901-8822-AC60256FE17A}"/>
              </a:ext>
            </a:extLst>
          </p:cNvPr>
          <p:cNvCxnSpPr>
            <a:cxnSpLocks/>
            <a:stCxn id="49" idx="3"/>
            <a:endCxn id="55" idx="2"/>
          </p:cNvCxnSpPr>
          <p:nvPr/>
        </p:nvCxnSpPr>
        <p:spPr>
          <a:xfrm flipV="1">
            <a:off x="4479551" y="3751708"/>
            <a:ext cx="298635" cy="1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論理和 54">
            <a:extLst>
              <a:ext uri="{FF2B5EF4-FFF2-40B4-BE49-F238E27FC236}">
                <a16:creationId xmlns:a16="http://schemas.microsoft.com/office/drawing/2014/main" id="{DC45DF41-1CD3-42D7-8981-E4EBA6AA18F3}"/>
              </a:ext>
            </a:extLst>
          </p:cNvPr>
          <p:cNvSpPr/>
          <p:nvPr/>
        </p:nvSpPr>
        <p:spPr>
          <a:xfrm>
            <a:off x="4778186" y="3662172"/>
            <a:ext cx="180000" cy="17907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B77DDB-CD4F-4326-BCFF-2AF3273AA103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4958186" y="3751708"/>
            <a:ext cx="318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91067A1B-7CA0-4AAC-AFB0-5F493DF08393}"/>
              </a:ext>
            </a:extLst>
          </p:cNvPr>
          <p:cNvCxnSpPr>
            <a:stCxn id="50" idx="3"/>
            <a:endCxn id="55" idx="4"/>
          </p:cNvCxnSpPr>
          <p:nvPr/>
        </p:nvCxnSpPr>
        <p:spPr>
          <a:xfrm flipV="1">
            <a:off x="4479551" y="3841244"/>
            <a:ext cx="388635" cy="61583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D61DA671-B6DA-46EF-828C-C59AC0A462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44" t="15815" r="50477" b="22579"/>
          <a:stretch/>
        </p:blipFill>
        <p:spPr>
          <a:xfrm>
            <a:off x="3912885" y="5321733"/>
            <a:ext cx="629421" cy="61860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7C70113E-030D-47E4-9C97-B556ACBB88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60" t="15766" r="13530" b="22112"/>
          <a:stretch/>
        </p:blipFill>
        <p:spPr>
          <a:xfrm>
            <a:off x="5336234" y="5312082"/>
            <a:ext cx="625296" cy="637902"/>
          </a:xfrm>
          <a:prstGeom prst="rect">
            <a:avLst/>
          </a:prstGeom>
        </p:spPr>
      </p:pic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9BAF65-DA06-4960-97F9-3CC5FDB5B90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4542306" y="5631033"/>
            <a:ext cx="79392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817315-ADC4-411E-8431-84A8892D2026}"/>
              </a:ext>
            </a:extLst>
          </p:cNvPr>
          <p:cNvSpPr txBox="1"/>
          <p:nvPr/>
        </p:nvSpPr>
        <p:spPr>
          <a:xfrm>
            <a:off x="4283250" y="5041224"/>
            <a:ext cx="12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写実画変換</a:t>
            </a:r>
            <a:endParaRPr lang="en-US" altLang="ja-JP" sz="1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3241C02-C717-4ABA-B0EA-59604E84B8F1}"/>
              </a:ext>
            </a:extLst>
          </p:cNvPr>
          <p:cNvSpPr txBox="1"/>
          <p:nvPr/>
        </p:nvSpPr>
        <p:spPr>
          <a:xfrm>
            <a:off x="6542891" y="3492154"/>
            <a:ext cx="2596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自己教師有り学習</a:t>
            </a:r>
            <a:r>
              <a:rPr lang="ja-JP" altLang="en-US" sz="1200" dirty="0"/>
              <a:t>（事前学習）</a:t>
            </a:r>
            <a:r>
              <a:rPr lang="ja-JP" altLang="en-US" sz="1400" dirty="0"/>
              <a:t>により、様々な言語処理データセットのハイスコアを更新</a:t>
            </a:r>
            <a:endParaRPr lang="en-US" altLang="ja-JP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2D82FF7-5E20-471D-9EB9-0D342F1B0FFB}"/>
              </a:ext>
            </a:extLst>
          </p:cNvPr>
          <p:cNvSpPr txBox="1"/>
          <p:nvPr/>
        </p:nvSpPr>
        <p:spPr>
          <a:xfrm>
            <a:off x="698824" y="5492967"/>
            <a:ext cx="2359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アテンション機構だけの構成で、長距離の依存関係を考慮</a:t>
            </a:r>
            <a:endParaRPr lang="en-US" altLang="ja-JP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B3588F-7ADF-45DA-8B74-97F1D45A9D3A}"/>
              </a:ext>
            </a:extLst>
          </p:cNvPr>
          <p:cNvSpPr txBox="1"/>
          <p:nvPr/>
        </p:nvSpPr>
        <p:spPr>
          <a:xfrm>
            <a:off x="6449824" y="4525277"/>
            <a:ext cx="286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超大規模モデルを小数例示だけで</a:t>
            </a:r>
            <a:r>
              <a:rPr lang="en-US" altLang="ja-JP" sz="1200" dirty="0"/>
              <a:t>(Few-shot</a:t>
            </a:r>
            <a:r>
              <a:rPr lang="ja-JP" altLang="en-US" sz="1200" dirty="0"/>
              <a:t> </a:t>
            </a:r>
            <a:r>
              <a:rPr lang="en-US" altLang="ja-JP" sz="1200" dirty="0"/>
              <a:t>Learning)</a:t>
            </a:r>
            <a:r>
              <a:rPr lang="ja-JP" altLang="en-US" sz="1400" dirty="0"/>
              <a:t>により、</a:t>
            </a:r>
            <a:endParaRPr lang="en-US" altLang="ja-JP" sz="1400" dirty="0"/>
          </a:p>
          <a:p>
            <a:r>
              <a:rPr lang="ja-JP" altLang="en-US" sz="1400" dirty="0"/>
              <a:t>人間に近い自然な言語生成が可能</a:t>
            </a:r>
            <a:endParaRPr lang="en-US" altLang="ja-JP" sz="14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05EFF77-FE83-46B2-80EF-681C21C64DDD}"/>
              </a:ext>
            </a:extLst>
          </p:cNvPr>
          <p:cNvSpPr txBox="1"/>
          <p:nvPr/>
        </p:nvSpPr>
        <p:spPr>
          <a:xfrm>
            <a:off x="6691872" y="5339077"/>
            <a:ext cx="206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[User] </a:t>
            </a:r>
            <a:r>
              <a:rPr lang="ja-JP" altLang="en-US" sz="1200" dirty="0"/>
              <a:t>国の首都：</a:t>
            </a:r>
            <a:endParaRPr lang="en-US" altLang="ja-JP" sz="1200" dirty="0"/>
          </a:p>
          <a:p>
            <a:r>
              <a:rPr lang="ja-JP" altLang="en-US" sz="1200" dirty="0"/>
              <a:t>日本　→　東京</a:t>
            </a:r>
            <a:endParaRPr lang="en-US" altLang="ja-JP" sz="1200" dirty="0"/>
          </a:p>
          <a:p>
            <a:r>
              <a:rPr lang="ja-JP" altLang="en-US" sz="1200" dirty="0"/>
              <a:t>ギリシャ　→</a:t>
            </a:r>
            <a:endParaRPr lang="en-US" altLang="ja-JP" sz="1200" dirty="0"/>
          </a:p>
          <a:p>
            <a:r>
              <a:rPr lang="en-US" altLang="ja-JP" sz="1200" dirty="0"/>
              <a:t>[GPT-3] </a:t>
            </a:r>
            <a:r>
              <a:rPr lang="ja-JP" altLang="en-US" sz="1200" dirty="0"/>
              <a:t>アテネ</a:t>
            </a:r>
            <a:endParaRPr lang="en-US" altLang="ja-JP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C411C13-741F-4461-ACF6-40404F0D523D}"/>
              </a:ext>
            </a:extLst>
          </p:cNvPr>
          <p:cNvSpPr txBox="1"/>
          <p:nvPr/>
        </p:nvSpPr>
        <p:spPr>
          <a:xfrm>
            <a:off x="10221546" y="5875930"/>
            <a:ext cx="1786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https://openai.com/blog/dall-e/</a:t>
            </a:r>
            <a:endParaRPr kumimoji="1" lang="ja-JP" altLang="en-US" sz="900" dirty="0"/>
          </a:p>
        </p:txBody>
      </p:sp>
      <p:pic>
        <p:nvPicPr>
          <p:cNvPr id="82" name="図 81" descr="フルーツ が含まれている画像&#10;&#10;自動的に生成された説明">
            <a:extLst>
              <a:ext uri="{FF2B5EF4-FFF2-40B4-BE49-F238E27FC236}">
                <a16:creationId xmlns:a16="http://schemas.microsoft.com/office/drawing/2014/main" id="{BEE3CDFE-6868-40DD-9B75-B75A5F4A4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37" y="5271379"/>
            <a:ext cx="2526540" cy="499630"/>
          </a:xfrm>
          <a:prstGeom prst="rect">
            <a:avLst/>
          </a:prstGeom>
        </p:spPr>
      </p:pic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F9A9F83-2328-48A4-A026-51E38E59104F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 flipH="1">
            <a:off x="10693207" y="4593430"/>
            <a:ext cx="1" cy="6779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0A7798B-866A-4011-B239-20C31E318F67}"/>
              </a:ext>
            </a:extLst>
          </p:cNvPr>
          <p:cNvSpPr txBox="1"/>
          <p:nvPr/>
        </p:nvSpPr>
        <p:spPr>
          <a:xfrm>
            <a:off x="9606789" y="4339514"/>
            <a:ext cx="2172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「アボカドの形をしたひじ掛け椅子」</a:t>
            </a:r>
            <a:endParaRPr kumimoji="1" lang="ja-JP" altLang="en-US" sz="10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F91E854-99A2-453A-B7E2-F616624CF884}"/>
              </a:ext>
            </a:extLst>
          </p:cNvPr>
          <p:cNvSpPr txBox="1"/>
          <p:nvPr/>
        </p:nvSpPr>
        <p:spPr>
          <a:xfrm>
            <a:off x="9363649" y="4130519"/>
            <a:ext cx="614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【</a:t>
            </a:r>
            <a:r>
              <a:rPr lang="ja-JP" altLang="en-US" sz="1050" dirty="0"/>
              <a:t>入力</a:t>
            </a:r>
            <a:r>
              <a:rPr lang="en-US" altLang="ja-JP" sz="1050" dirty="0"/>
              <a:t>】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2E18A95-769B-43D6-B322-6B20085CE5F2}"/>
              </a:ext>
            </a:extLst>
          </p:cNvPr>
          <p:cNvSpPr txBox="1"/>
          <p:nvPr/>
        </p:nvSpPr>
        <p:spPr>
          <a:xfrm>
            <a:off x="9363649" y="5026886"/>
            <a:ext cx="614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【</a:t>
            </a:r>
            <a:r>
              <a:rPr lang="ja-JP" altLang="en-US" sz="1050" dirty="0"/>
              <a:t>出力</a:t>
            </a:r>
            <a:r>
              <a:rPr lang="en-US" altLang="ja-JP" sz="1050" dirty="0"/>
              <a:t>】</a:t>
            </a:r>
            <a:endParaRPr kumimoji="1" lang="ja-JP" altLang="en-US" sz="105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AF9ABD8-B224-42E7-97F8-12FBAEF730FF}"/>
              </a:ext>
            </a:extLst>
          </p:cNvPr>
          <p:cNvSpPr txBox="1"/>
          <p:nvPr/>
        </p:nvSpPr>
        <p:spPr>
          <a:xfrm>
            <a:off x="10197818" y="4747175"/>
            <a:ext cx="49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生成</a:t>
            </a:r>
            <a:endParaRPr kumimoji="1" lang="ja-JP" altLang="en-US" sz="105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E4CFC3A-661C-448D-B35B-5772AFA3CB9B}"/>
              </a:ext>
            </a:extLst>
          </p:cNvPr>
          <p:cNvSpPr txBox="1"/>
          <p:nvPr/>
        </p:nvSpPr>
        <p:spPr>
          <a:xfrm>
            <a:off x="4551626" y="3417616"/>
            <a:ext cx="614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ゴッホ風</a:t>
            </a:r>
            <a:endParaRPr kumimoji="1" lang="ja-JP" altLang="en-US" sz="105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16096B4-63BD-4352-B5D4-A7E0E6C60C50}"/>
              </a:ext>
            </a:extLst>
          </p:cNvPr>
          <p:cNvSpPr txBox="1"/>
          <p:nvPr/>
        </p:nvSpPr>
        <p:spPr>
          <a:xfrm>
            <a:off x="9865869" y="3502224"/>
            <a:ext cx="16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GPT-3</a:t>
            </a:r>
            <a:r>
              <a:rPr lang="ja-JP" altLang="en-US" sz="1400" dirty="0"/>
              <a:t>を応用し、</a:t>
            </a:r>
            <a:endParaRPr lang="en-US" altLang="ja-JP" sz="1400" dirty="0"/>
          </a:p>
          <a:p>
            <a:r>
              <a:rPr lang="ja-JP" altLang="en-US" sz="1400" dirty="0"/>
              <a:t>文から画像を生成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84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深層学習の躍進③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行動・意思決定問題にも活用拡大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より良い行動・意思決定の方策を試行錯誤を通して学習（深層強化学習）、予測と結果の差異から学習（予測学習）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FE8A74-E01C-4F9A-9340-AFF0B1C089B2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の躍進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アルゴリズム性能評価 </a:t>
            </a:r>
          </a:p>
        </p:txBody>
      </p:sp>
      <p:pic>
        <p:nvPicPr>
          <p:cNvPr id="5" name="図 4" descr="Web サイト&#10;&#10;自動的に生成された説明">
            <a:extLst>
              <a:ext uri="{FF2B5EF4-FFF2-40B4-BE49-F238E27FC236}">
                <a16:creationId xmlns:a16="http://schemas.microsoft.com/office/drawing/2014/main" id="{50B683A8-39ED-48E9-9479-212A1A3B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10" y="3616960"/>
            <a:ext cx="4834890" cy="2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の安全性・信頼性に関わる課題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のブラックボックス性が引き起こす説明不可・責任不明、差別・偏見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の脆弱性・悪用による新種のサイバー攻撃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システム開発のパラダイム転換に対して安全性・信頼性を確保する新技術が必要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C21B09-1FEF-4F63-B18F-6317B14369F0}"/>
              </a:ext>
            </a:extLst>
          </p:cNvPr>
          <p:cNvSpPr txBox="1"/>
          <p:nvPr/>
        </p:nvSpPr>
        <p:spPr>
          <a:xfrm>
            <a:off x="571983" y="-20412"/>
            <a:ext cx="4923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深層学習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の技術的課題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アルゴリズム性能評価 </a:t>
            </a: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734D07A-750F-4983-AD44-DC73D711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4" y="3583115"/>
            <a:ext cx="4709964" cy="26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9438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3634</TotalTime>
  <Words>1551</Words>
  <Application>Microsoft Office PowerPoint</Application>
  <PresentationFormat>ワイド画面</PresentationFormat>
  <Paragraphs>198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2021年のAIトレンド</vt:lpstr>
      <vt:lpstr>目的とサマリ</vt:lpstr>
      <vt:lpstr>参考文献</vt:lpstr>
      <vt:lpstr>アジェンダ</vt:lpstr>
      <vt:lpstr>AIの研究開発の潮流</vt:lpstr>
      <vt:lpstr>深層学習の躍進①</vt:lpstr>
      <vt:lpstr>深層学習の躍進②</vt:lpstr>
      <vt:lpstr>深層学習の躍進③</vt:lpstr>
      <vt:lpstr>AIの安全性・信頼性に関わる課題</vt:lpstr>
      <vt:lpstr>技術的課題</vt:lpstr>
      <vt:lpstr>第4世代AIへ</vt:lpstr>
      <vt:lpstr>第4世代AI：パターン処理と言語・記号処理の融合</vt:lpstr>
      <vt:lpstr>今後のAI研究のトレンド</vt:lpstr>
      <vt:lpstr>今後のAI研究のトレンド</vt:lpstr>
      <vt:lpstr>今後のAI研究のトレンド</vt:lpstr>
      <vt:lpstr>今後のAI研究のトレンド</vt:lpstr>
      <vt:lpstr>今後のAI研究のトレンド</vt:lpstr>
      <vt:lpstr>まとめ</vt:lpstr>
      <vt:lpstr>PowerPoint プレゼンテーション</vt:lpstr>
      <vt:lpstr>ベンチマーク問題</vt:lpstr>
      <vt:lpstr>ベンチマーク問題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448</cp:revision>
  <dcterms:created xsi:type="dcterms:W3CDTF">2022-01-26T00:23:42Z</dcterms:created>
  <dcterms:modified xsi:type="dcterms:W3CDTF">2022-03-09T17:46:47Z</dcterms:modified>
</cp:coreProperties>
</file>