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69" r:id="rId2"/>
    <p:sldId id="292" r:id="rId3"/>
    <p:sldId id="338" r:id="rId4"/>
    <p:sldId id="320" r:id="rId5"/>
    <p:sldId id="321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32" r:id="rId14"/>
    <p:sldId id="335" r:id="rId15"/>
    <p:sldId id="296" r:id="rId16"/>
    <p:sldId id="313" r:id="rId17"/>
    <p:sldId id="286" r:id="rId18"/>
    <p:sldId id="305" r:id="rId19"/>
    <p:sldId id="333" r:id="rId20"/>
    <p:sldId id="311" r:id="rId21"/>
    <p:sldId id="312" r:id="rId22"/>
    <p:sldId id="302" r:id="rId23"/>
    <p:sldId id="336" r:id="rId24"/>
    <p:sldId id="33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82213" autoAdjust="0"/>
  </p:normalViewPr>
  <p:slideViewPr>
    <p:cSldViewPr snapToGrid="0">
      <p:cViewPr varScale="1">
        <p:scale>
          <a:sx n="68" d="100"/>
          <a:sy n="68" d="100"/>
        </p:scale>
        <p:origin x="86" y="7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487A6579-AC8A-44F6-9ECC-75F2F5821301}"/>
    <pc:docChg chg="modSld modMainMaster">
      <pc:chgData name="熊谷 渉" userId="b7a4e8598c9bd55e" providerId="LiveId" clId="{487A6579-AC8A-44F6-9ECC-75F2F5821301}" dt="2022-03-04T09:41:39.312" v="56" actId="20577"/>
      <pc:docMkLst>
        <pc:docMk/>
      </pc:docMkLst>
      <pc:sldChg chg="modSp mod">
        <pc:chgData name="熊谷 渉" userId="b7a4e8598c9bd55e" providerId="LiveId" clId="{487A6579-AC8A-44F6-9ECC-75F2F5821301}" dt="2022-03-04T09:41:39.312" v="56" actId="20577"/>
        <pc:sldMkLst>
          <pc:docMk/>
          <pc:sldMk cId="1852153746" sldId="269"/>
        </pc:sldMkLst>
        <pc:spChg chg="mod">
          <ac:chgData name="熊谷 渉" userId="b7a4e8598c9bd55e" providerId="LiveId" clId="{487A6579-AC8A-44F6-9ECC-75F2F5821301}" dt="2022-03-04T09:41:39.312" v="56" actId="20577"/>
          <ac:spMkLst>
            <pc:docMk/>
            <pc:sldMk cId="1852153746" sldId="269"/>
            <ac:spMk id="4" creationId="{F0E2552A-DDB9-40EF-BF0E-3C852FB057ED}"/>
          </ac:spMkLst>
        </pc:spChg>
        <pc:spChg chg="mod">
          <ac:chgData name="熊谷 渉" userId="b7a4e8598c9bd55e" providerId="LiveId" clId="{487A6579-AC8A-44F6-9ECC-75F2F5821301}" dt="2022-03-04T09:34:11.627" v="2" actId="20577"/>
          <ac:spMkLst>
            <pc:docMk/>
            <pc:sldMk cId="1852153746" sldId="269"/>
            <ac:spMk id="7" creationId="{22282EF1-087D-4A23-B09D-4F88CE396B79}"/>
          </ac:spMkLst>
        </pc:spChg>
        <pc:spChg chg="mod">
          <ac:chgData name="熊谷 渉" userId="b7a4e8598c9bd55e" providerId="LiveId" clId="{487A6579-AC8A-44F6-9ECC-75F2F5821301}" dt="2022-03-04T09:34:37.877" v="32" actId="20577"/>
          <ac:spMkLst>
            <pc:docMk/>
            <pc:sldMk cId="1852153746" sldId="269"/>
            <ac:spMk id="8" creationId="{F712EF0B-7DA3-4CB5-AAA1-F1379FEABDB7}"/>
          </ac:spMkLst>
        </pc:spChg>
      </pc:sldChg>
      <pc:sldMasterChg chg="modSp mod">
        <pc:chgData name="熊谷 渉" userId="b7a4e8598c9bd55e" providerId="LiveId" clId="{487A6579-AC8A-44F6-9ECC-75F2F5821301}" dt="2022-03-04T09:34:23.755" v="4" actId="20577"/>
        <pc:sldMasterMkLst>
          <pc:docMk/>
          <pc:sldMasterMk cId="2850437855" sldId="2147483756"/>
        </pc:sldMasterMkLst>
        <pc:spChg chg="mod">
          <ac:chgData name="熊谷 渉" userId="b7a4e8598c9bd55e" providerId="LiveId" clId="{487A6579-AC8A-44F6-9ECC-75F2F5821301}" dt="2022-03-04T09:34:23.755" v="4" actId="20577"/>
          <ac:spMkLst>
            <pc:docMk/>
            <pc:sldMasterMk cId="2850437855" sldId="2147483756"/>
            <ac:spMk id="7" creationId="{F0D52A29-56AB-408C-80FF-70FF0C1F164A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2022/3/8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03 10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 dirty="0"/>
              <a:t>年の</a:t>
            </a:r>
            <a:r>
              <a:rPr lang="en-US" altLang="ja-JP" dirty="0"/>
              <a:t>AI</a:t>
            </a:r>
            <a:r>
              <a:rPr lang="ja-JP" altLang="en-US" dirty="0"/>
              <a:t>トレンド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</a:t>
            </a:r>
            <a:r>
              <a:rPr lang="en-US" altLang="ja-JP" dirty="0"/>
              <a:t>O&amp;M</a:t>
            </a:r>
            <a:r>
              <a:rPr lang="ja-JP" altLang="en-US" dirty="0"/>
              <a:t>デザイン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3</a:t>
            </a:r>
            <a:r>
              <a:rPr lang="ja-JP" altLang="en-US" dirty="0"/>
              <a:t>月</a:t>
            </a:r>
            <a:r>
              <a:rPr lang="en-US" altLang="ja-JP" dirty="0"/>
              <a:t>10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数理モデルワークショップ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11E1FC-BAFA-434E-B67E-275B4A573D08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アルゴリズム性能評価 </a:t>
            </a: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2104AC-889B-45AC-B8DA-252B99A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AI</a:t>
            </a:r>
            <a:r>
              <a:rPr lang="ja-JP" altLang="en-US" dirty="0"/>
              <a:t>研究の新潮流②　第</a:t>
            </a:r>
            <a:r>
              <a:rPr lang="en-US" altLang="ja-JP" dirty="0"/>
              <a:t>4</a:t>
            </a:r>
            <a:r>
              <a:rPr lang="ja-JP" altLang="en-US" dirty="0"/>
              <a:t>世代</a:t>
            </a:r>
            <a:r>
              <a:rPr lang="en-US" altLang="ja-JP" dirty="0"/>
              <a:t>AI</a:t>
            </a:r>
            <a:r>
              <a:rPr lang="ja-JP" altLang="en-US" dirty="0"/>
              <a:t>へ</a:t>
            </a:r>
            <a:endParaRPr lang="en-US" dirty="0"/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262C6CF6-DB9A-4F75-AA07-AB5DF3219F99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個別課題への対処法ではなく、</a:t>
            </a:r>
            <a:r>
              <a:rPr lang="en-US" altLang="ja-JP" sz="2800" dirty="0"/>
              <a:t>AI</a:t>
            </a:r>
            <a:r>
              <a:rPr lang="ja-JP" altLang="en-US" sz="2800" dirty="0"/>
              <a:t>の基本アーキテクチャを進化させる研究が進展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人間の知能から学ぶ：人間は大量の教師データなしに学習・成長し、学習したことを組み合わせて別な場面・状況にも応用できる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635520-778F-4F9A-BFD4-65CCEE19CEF3}"/>
              </a:ext>
            </a:extLst>
          </p:cNvPr>
          <p:cNvSpPr txBox="1"/>
          <p:nvPr/>
        </p:nvSpPr>
        <p:spPr>
          <a:xfrm>
            <a:off x="261874" y="3405574"/>
            <a:ext cx="539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パターン処理から言語・記号処理までを統一的な枠組みで融合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720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11E1FC-BAFA-434E-B67E-275B4A573D08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アルゴリズム性能評価 </a:t>
            </a: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2104AC-889B-45AC-B8DA-252B99A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世代</a:t>
            </a:r>
            <a:r>
              <a:rPr lang="en-US" altLang="ja-JP" dirty="0"/>
              <a:t>AI</a:t>
            </a:r>
            <a:r>
              <a:rPr lang="ja-JP" altLang="en-US" dirty="0"/>
              <a:t>：パターン処理と言語・記号処理の融合</a:t>
            </a:r>
            <a:endParaRPr lang="en-US" dirty="0"/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262C6CF6-DB9A-4F75-AA07-AB5DF3219F99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同一枠組みで演繹型（推論、熟考的知能）を扱えることで、従来型を補える部分が増える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03704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11E1FC-BAFA-434E-B67E-275B4A573D08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アルゴリズム性能評価 </a:t>
            </a: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2104AC-889B-45AC-B8DA-252B99A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今後の</a:t>
            </a:r>
            <a:r>
              <a:rPr lang="en-US" altLang="ja-JP" dirty="0"/>
              <a:t>AI</a:t>
            </a:r>
            <a:r>
              <a:rPr lang="ja-JP" altLang="en-US" dirty="0"/>
              <a:t>研究のトレンド</a:t>
            </a:r>
            <a:endParaRPr lang="en-US" dirty="0"/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262C6CF6-DB9A-4F75-AA07-AB5DF3219F99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トレンド１：アーキテクチャの改善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トレンド２：マルチモーダルモデル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トレンド３：</a:t>
            </a:r>
            <a:r>
              <a:rPr lang="en-US" altLang="ja-JP" sz="2800" dirty="0"/>
              <a:t>Temporal Adaptation</a:t>
            </a:r>
          </a:p>
          <a:p>
            <a:pPr>
              <a:defRPr/>
            </a:pPr>
            <a:r>
              <a:rPr lang="ja-JP" altLang="en-US" sz="2800" dirty="0"/>
              <a:t>トレンド４：</a:t>
            </a:r>
            <a:r>
              <a:rPr lang="en-US" altLang="ja-JP" sz="2800" dirty="0"/>
              <a:t>Retrieval Augmentation</a:t>
            </a:r>
          </a:p>
        </p:txBody>
      </p:sp>
    </p:spTree>
    <p:extLst>
      <p:ext uri="{BB962C8B-B14F-4D97-AF65-F5344CB8AC3E}">
        <p14:creationId xmlns:p14="http://schemas.microsoft.com/office/powerpoint/2010/main" val="4279809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制約対処法の進捗：性能検証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481072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dirty="0"/>
              <a:t>実行可能領域への収束性能と大域的探索性能の向上を確認。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4ABD51-F839-4248-9067-3256F0F116A5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1.3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アルゴリズム検討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558879D-649F-4AFA-B2D7-B8DC7C9F6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85044"/>
              </p:ext>
            </p:extLst>
          </p:nvPr>
        </p:nvGraphicFramePr>
        <p:xfrm>
          <a:off x="3132421" y="1550111"/>
          <a:ext cx="635491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726">
                  <a:extLst>
                    <a:ext uri="{9D8B030D-6E8A-4147-A177-3AD203B41FA5}">
                      <a16:colId xmlns:a16="http://schemas.microsoft.com/office/drawing/2014/main" val="182632662"/>
                    </a:ext>
                  </a:extLst>
                </a:gridCol>
                <a:gridCol w="2135716">
                  <a:extLst>
                    <a:ext uri="{9D8B030D-6E8A-4147-A177-3AD203B41FA5}">
                      <a16:colId xmlns:a16="http://schemas.microsoft.com/office/drawing/2014/main" val="631042577"/>
                    </a:ext>
                  </a:extLst>
                </a:gridCol>
                <a:gridCol w="1831391">
                  <a:extLst>
                    <a:ext uri="{9D8B030D-6E8A-4147-A177-3AD203B41FA5}">
                      <a16:colId xmlns:a16="http://schemas.microsoft.com/office/drawing/2014/main" val="1156437340"/>
                    </a:ext>
                  </a:extLst>
                </a:gridCol>
                <a:gridCol w="1385084">
                  <a:extLst>
                    <a:ext uri="{9D8B030D-6E8A-4147-A177-3AD203B41FA5}">
                      <a16:colId xmlns:a16="http://schemas.microsoft.com/office/drawing/2014/main" val="267581310"/>
                    </a:ext>
                  </a:extLst>
                </a:gridCol>
              </a:tblGrid>
              <a:tr h="2100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比較手法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分類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可能領域への収束性能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大域的探索性能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786010"/>
                  </a:ext>
                </a:extLst>
              </a:tr>
              <a:tr h="21002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MCR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ランキングベース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163093"/>
                  </a:ext>
                </a:extLst>
              </a:tr>
              <a:tr h="21002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IDEA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多目的</a:t>
                      </a:r>
                      <a:r>
                        <a:rPr kumimoji="1" lang="ja-JP" altLang="en-US" sz="1200" dirty="0"/>
                        <a:t>（パレートランキング）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7744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E97463-042A-4922-B08B-C0F308413BA3}"/>
              </a:ext>
            </a:extLst>
          </p:cNvPr>
          <p:cNvSpPr txBox="1"/>
          <p:nvPr/>
        </p:nvSpPr>
        <p:spPr>
          <a:xfrm>
            <a:off x="349474" y="6038920"/>
            <a:ext cx="4007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※IDEA</a:t>
            </a:r>
            <a:r>
              <a:rPr kumimoji="1" lang="ja-JP" altLang="en-US" sz="1100" dirty="0"/>
              <a:t>は</a:t>
            </a:r>
            <a:r>
              <a:rPr kumimoji="1" lang="en-US" altLang="ja-JP" sz="1100" dirty="0"/>
              <a:t>50</a:t>
            </a:r>
            <a:r>
              <a:rPr kumimoji="1" lang="ja-JP" altLang="en-US" sz="1100" dirty="0"/>
              <a:t>次元以上では、多くの条件で可能解が得られなかった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3B64A19-0CB1-44EE-AF59-D6E95DDB36DC}"/>
              </a:ext>
            </a:extLst>
          </p:cNvPr>
          <p:cNvSpPr txBox="1"/>
          <p:nvPr/>
        </p:nvSpPr>
        <p:spPr>
          <a:xfrm>
            <a:off x="9947002" y="5871360"/>
            <a:ext cx="130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Prob.4</a:t>
            </a:r>
            <a:r>
              <a:rPr kumimoji="1" lang="ja-JP" altLang="en-US" sz="1100" dirty="0"/>
              <a:t>：非凸制約</a:t>
            </a:r>
            <a:endParaRPr kumimoji="1" lang="en-US" altLang="ja-JP" sz="11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1A229D9-0094-4F52-829C-5198022A8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110" y="3822016"/>
            <a:ext cx="2690584" cy="202297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1E3C121-40FE-4B46-8AD7-27A1BB0B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140" y="3822016"/>
            <a:ext cx="2767971" cy="2022974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6F50E1E-E833-4F44-83D4-A9FC096FB35C}"/>
              </a:ext>
            </a:extLst>
          </p:cNvPr>
          <p:cNvSpPr txBox="1"/>
          <p:nvPr/>
        </p:nvSpPr>
        <p:spPr>
          <a:xfrm>
            <a:off x="7218982" y="5871360"/>
            <a:ext cx="1644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Prob.2</a:t>
            </a:r>
            <a:r>
              <a:rPr kumimoji="1" lang="ja-JP" altLang="en-US" sz="1100" dirty="0"/>
              <a:t>：指数関数制約</a:t>
            </a:r>
            <a:endParaRPr kumimoji="1" lang="en-US" altLang="ja-JP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68A183B-BE0D-40B0-82B1-76679F8B2DE0}"/>
                  </a:ext>
                </a:extLst>
              </p:cNvPr>
              <p:cNvSpPr txBox="1"/>
              <p:nvPr/>
            </p:nvSpPr>
            <p:spPr>
              <a:xfrm>
                <a:off x="8589098" y="3509683"/>
                <a:ext cx="1580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1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ja-JP" altLang="en-US" sz="1200" dirty="0"/>
                  <a:t>固定版との性能比較</a:t>
                </a:r>
                <a:endParaRPr kumimoji="1" lang="en-US" altLang="ja-JP" sz="12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68A183B-BE0D-40B0-82B1-76679F8B2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098" y="3509683"/>
                <a:ext cx="1580754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 descr="グラフ, 折れ線グラフ&#10;&#10;自動的に生成された説明">
            <a:extLst>
              <a:ext uri="{FF2B5EF4-FFF2-40B4-BE49-F238E27FC236}">
                <a16:creationId xmlns:a16="http://schemas.microsoft.com/office/drawing/2014/main" id="{8D04EEA4-9EA5-4DD3-9451-0F0AE17C4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42" y="3085406"/>
            <a:ext cx="2083005" cy="2953514"/>
          </a:xfrm>
          <a:prstGeom prst="rect">
            <a:avLst/>
          </a:prstGeom>
        </p:spPr>
      </p:pic>
      <p:pic>
        <p:nvPicPr>
          <p:cNvPr id="27" name="図 26" descr="グラフ, 折れ線グラフ&#10;&#10;自動的に生成された説明">
            <a:extLst>
              <a:ext uri="{FF2B5EF4-FFF2-40B4-BE49-F238E27FC236}">
                <a16:creationId xmlns:a16="http://schemas.microsoft.com/office/drawing/2014/main" id="{A7FF300A-69E1-4499-926F-B902B16268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55" y="3082488"/>
            <a:ext cx="2071273" cy="2956432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CEA207-D5A3-44AF-940F-A5E14E427304}"/>
              </a:ext>
            </a:extLst>
          </p:cNvPr>
          <p:cNvSpPr txBox="1"/>
          <p:nvPr/>
        </p:nvSpPr>
        <p:spPr>
          <a:xfrm>
            <a:off x="0" y="3140850"/>
            <a:ext cx="10667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Prob.2</a:t>
            </a:r>
            <a:r>
              <a:rPr kumimoji="1" lang="ja-JP" altLang="en-US" sz="1100" dirty="0"/>
              <a:t>：</a:t>
            </a:r>
            <a:endParaRPr kumimoji="1" lang="en-US" altLang="ja-JP" sz="1100" dirty="0"/>
          </a:p>
          <a:p>
            <a:r>
              <a:rPr kumimoji="1" lang="ja-JP" altLang="en-US" sz="1100" dirty="0"/>
              <a:t>指数関数制約</a:t>
            </a:r>
            <a:endParaRPr kumimoji="1" lang="en-US" altLang="ja-JP" sz="11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D7ECBFE-1A75-43F3-B19A-6E1AE4A31906}"/>
              </a:ext>
            </a:extLst>
          </p:cNvPr>
          <p:cNvSpPr txBox="1"/>
          <p:nvPr/>
        </p:nvSpPr>
        <p:spPr>
          <a:xfrm>
            <a:off x="3237951" y="3121621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Prob.4</a:t>
            </a:r>
            <a:r>
              <a:rPr kumimoji="1" lang="ja-JP" altLang="en-US" sz="1100" dirty="0"/>
              <a:t>：</a:t>
            </a:r>
            <a:endParaRPr kumimoji="1" lang="en-US" altLang="ja-JP" sz="1100" dirty="0"/>
          </a:p>
          <a:p>
            <a:r>
              <a:rPr kumimoji="1" lang="ja-JP" altLang="en-US" sz="1100" dirty="0"/>
              <a:t>非凸制約</a:t>
            </a:r>
            <a:endParaRPr kumimoji="1" lang="en-US" altLang="ja-JP" sz="11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74B74E-607D-42E6-AB7B-262F7F9F0A37}"/>
              </a:ext>
            </a:extLst>
          </p:cNvPr>
          <p:cNvSpPr txBox="1"/>
          <p:nvPr/>
        </p:nvSpPr>
        <p:spPr>
          <a:xfrm>
            <a:off x="3231137" y="3557316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100</a:t>
            </a:r>
            <a:r>
              <a:rPr kumimoji="1" lang="ja-JP" altLang="en-US" sz="1200" dirty="0"/>
              <a:t>次元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4E9CE51-0D77-4597-BF51-2041BC80830D}"/>
              </a:ext>
            </a:extLst>
          </p:cNvPr>
          <p:cNvSpPr txBox="1"/>
          <p:nvPr/>
        </p:nvSpPr>
        <p:spPr>
          <a:xfrm>
            <a:off x="51656" y="3557316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100</a:t>
            </a:r>
            <a:r>
              <a:rPr kumimoji="1" lang="ja-JP" altLang="en-US" sz="1200" dirty="0"/>
              <a:t>次元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C116766-710E-46C8-85A6-07FC8BCF31D1}"/>
              </a:ext>
            </a:extLst>
          </p:cNvPr>
          <p:cNvSpPr txBox="1"/>
          <p:nvPr/>
        </p:nvSpPr>
        <p:spPr>
          <a:xfrm>
            <a:off x="10198531" y="3521748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100</a:t>
            </a:r>
            <a:r>
              <a:rPr kumimoji="1" lang="ja-JP" altLang="en-US" sz="1200" dirty="0"/>
              <a:t>次元）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FCF6901-BE5F-42F6-807F-637730A6BE58}"/>
              </a:ext>
            </a:extLst>
          </p:cNvPr>
          <p:cNvSpPr txBox="1"/>
          <p:nvPr/>
        </p:nvSpPr>
        <p:spPr>
          <a:xfrm>
            <a:off x="2401422" y="2550859"/>
            <a:ext cx="1659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/>
              <a:t>探索性能の比較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42B193A-DFAF-4EB3-BF25-E43EFA8E6791}"/>
              </a:ext>
            </a:extLst>
          </p:cNvPr>
          <p:cNvCxnSpPr>
            <a:cxnSpLocks/>
          </p:cNvCxnSpPr>
          <p:nvPr/>
        </p:nvCxnSpPr>
        <p:spPr>
          <a:xfrm flipH="1">
            <a:off x="106933" y="2905870"/>
            <a:ext cx="597945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88029EC-8D4E-4941-B1BE-95CBC03C42B3}"/>
                  </a:ext>
                </a:extLst>
              </p:cNvPr>
              <p:cNvSpPr txBox="1"/>
              <p:nvPr/>
            </p:nvSpPr>
            <p:spPr>
              <a:xfrm>
                <a:off x="8811948" y="2550859"/>
                <a:ext cx="11350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ja-JP" altLang="en-US" sz="1600" b="1" dirty="0"/>
                  <a:t>調整能力</a:t>
                </a: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688029EC-8D4E-4941-B1BE-95CBC03C4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948" y="2550859"/>
                <a:ext cx="1135054" cy="338554"/>
              </a:xfrm>
              <a:prstGeom prst="rect">
                <a:avLst/>
              </a:prstGeom>
              <a:blipFill>
                <a:blip r:embed="rId7"/>
                <a:stretch>
                  <a:fillRect t="-5357" r="-1075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BF423664-AEDB-4985-B136-221A78B67A53}"/>
              </a:ext>
            </a:extLst>
          </p:cNvPr>
          <p:cNvCxnSpPr>
            <a:cxnSpLocks/>
          </p:cNvCxnSpPr>
          <p:nvPr/>
        </p:nvCxnSpPr>
        <p:spPr>
          <a:xfrm flipH="1" flipV="1">
            <a:off x="6309880" y="2892748"/>
            <a:ext cx="5697604" cy="1312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290B4AC-A3F3-4517-B2B5-8B86C38DE25F}"/>
                  </a:ext>
                </a:extLst>
              </p:cNvPr>
              <p:cNvSpPr txBox="1"/>
              <p:nvPr/>
            </p:nvSpPr>
            <p:spPr>
              <a:xfrm>
                <a:off x="7467436" y="3029551"/>
                <a:ext cx="37882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b="0" i="1" dirty="0">
                    <a:latin typeface="Cambria Math" panose="02040503050406030204" pitchFamily="18" charset="0"/>
                  </a:rPr>
                  <a:t>問題に応じて、適切に</a:t>
                </a:r>
                <a14:m>
                  <m:oMath xmlns:m="http://schemas.openxmlformats.org/officeDocument/2006/math">
                    <m:r>
                      <a:rPr lang="ja-JP" alt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ja-JP" altLang="en-US" sz="1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1400" dirty="0"/>
                  <a:t>調整できていることを確認</a:t>
                </a: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290B4AC-A3F3-4517-B2B5-8B86C38DE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436" y="3029551"/>
                <a:ext cx="3788217" cy="307777"/>
              </a:xfrm>
              <a:prstGeom prst="rect">
                <a:avLst/>
              </a:prstGeom>
              <a:blipFill>
                <a:blip r:embed="rId8"/>
                <a:stretch>
                  <a:fillRect l="-483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81F493E-47F2-423D-9B15-655E557F4090}"/>
              </a:ext>
            </a:extLst>
          </p:cNvPr>
          <p:cNvSpPr txBox="1"/>
          <p:nvPr/>
        </p:nvSpPr>
        <p:spPr>
          <a:xfrm>
            <a:off x="7286031" y="5182925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0" i="1" dirty="0">
                <a:latin typeface="Cambria Math" panose="02040503050406030204" pitchFamily="18" charset="0"/>
              </a:rPr>
              <a:t>ほぼベストと同等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2B5272F-92A3-4982-B08C-8721D0F8C17A}"/>
              </a:ext>
            </a:extLst>
          </p:cNvPr>
          <p:cNvSpPr txBox="1"/>
          <p:nvPr/>
        </p:nvSpPr>
        <p:spPr>
          <a:xfrm>
            <a:off x="10142957" y="4571458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i="1" dirty="0">
                <a:latin typeface="Cambria Math" panose="02040503050406030204" pitchFamily="18" charset="0"/>
              </a:rPr>
              <a:t>中央値と同等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343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課題②：組み合わせたアルゴリズムの位置づけ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63F42F52-0594-4323-9EB5-C8E2E4FF5897}"/>
              </a:ext>
            </a:extLst>
          </p:cNvPr>
          <p:cNvSpPr txBox="1">
            <a:spLocks/>
          </p:cNvSpPr>
          <p:nvPr/>
        </p:nvSpPr>
        <p:spPr>
          <a:xfrm>
            <a:off x="408177" y="1023510"/>
            <a:ext cx="11400125" cy="705667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狙う問題クラスにおいて新規性があると考えられる。</a:t>
            </a:r>
            <a:endParaRPr lang="en-US" altLang="ja-JP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3D46064-84A3-46E0-9781-D5150A67E7FC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来年度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の計画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2.1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課題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50D98EA-153D-446E-B8C0-FE4B2E48C67B}"/>
              </a:ext>
            </a:extLst>
          </p:cNvPr>
          <p:cNvSpPr/>
          <p:nvPr/>
        </p:nvSpPr>
        <p:spPr>
          <a:xfrm flipH="1">
            <a:off x="6145380" y="1974760"/>
            <a:ext cx="2948023" cy="501572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C221911-0A73-45D8-8766-8343304659EE}"/>
              </a:ext>
            </a:extLst>
          </p:cNvPr>
          <p:cNvCxnSpPr>
            <a:cxnSpLocks/>
          </p:cNvCxnSpPr>
          <p:nvPr/>
        </p:nvCxnSpPr>
        <p:spPr>
          <a:xfrm>
            <a:off x="5930078" y="1787218"/>
            <a:ext cx="8162" cy="1838967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476318E-6C34-499F-8B33-FF6768A49F8D}"/>
              </a:ext>
            </a:extLst>
          </p:cNvPr>
          <p:cNvSpPr/>
          <p:nvPr/>
        </p:nvSpPr>
        <p:spPr>
          <a:xfrm>
            <a:off x="2704451" y="4110214"/>
            <a:ext cx="6434932" cy="437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5CB9110-A546-4297-8A59-ADE0BBC99D81}"/>
              </a:ext>
            </a:extLst>
          </p:cNvPr>
          <p:cNvCxnSpPr>
            <a:cxnSpLocks/>
          </p:cNvCxnSpPr>
          <p:nvPr/>
        </p:nvCxnSpPr>
        <p:spPr>
          <a:xfrm>
            <a:off x="2682981" y="5843317"/>
            <a:ext cx="6533158" cy="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949DA2-FACC-4A09-A957-1A862CFAB310}"/>
              </a:ext>
            </a:extLst>
          </p:cNvPr>
          <p:cNvSpPr txBox="1"/>
          <p:nvPr/>
        </p:nvSpPr>
        <p:spPr>
          <a:xfrm>
            <a:off x="8604132" y="5892700"/>
            <a:ext cx="148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適用可能な変数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A7BF7A9-2806-4B28-A9E6-452DE565E955}"/>
              </a:ext>
            </a:extLst>
          </p:cNvPr>
          <p:cNvCxnSpPr>
            <a:cxnSpLocks/>
          </p:cNvCxnSpPr>
          <p:nvPr/>
        </p:nvCxnSpPr>
        <p:spPr>
          <a:xfrm flipH="1">
            <a:off x="5930079" y="4046153"/>
            <a:ext cx="9462" cy="18046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249E67C-10AA-4407-A37B-79470F8FB263}"/>
              </a:ext>
            </a:extLst>
          </p:cNvPr>
          <p:cNvSpPr txBox="1"/>
          <p:nvPr/>
        </p:nvSpPr>
        <p:spPr>
          <a:xfrm>
            <a:off x="6563372" y="5892700"/>
            <a:ext cx="202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連続変数・バイナリ整数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1A1C4CE-55F8-4CED-9DA8-F5535E4F3F49}"/>
              </a:ext>
            </a:extLst>
          </p:cNvPr>
          <p:cNvSpPr txBox="1"/>
          <p:nvPr/>
        </p:nvSpPr>
        <p:spPr>
          <a:xfrm>
            <a:off x="3777242" y="5892700"/>
            <a:ext cx="10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連続変数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75911D-E6C0-4F7E-B661-45A24B81F46B}"/>
              </a:ext>
            </a:extLst>
          </p:cNvPr>
          <p:cNvSpPr txBox="1"/>
          <p:nvPr/>
        </p:nvSpPr>
        <p:spPr>
          <a:xfrm>
            <a:off x="3468469" y="3209901"/>
            <a:ext cx="1612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従来の制約対処法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479945-37EA-441C-BF10-71A881107E89}"/>
              </a:ext>
            </a:extLst>
          </p:cNvPr>
          <p:cNvSpPr txBox="1"/>
          <p:nvPr/>
        </p:nvSpPr>
        <p:spPr>
          <a:xfrm>
            <a:off x="3133227" y="2548799"/>
            <a:ext cx="227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適応的重み調整</a:t>
            </a:r>
            <a:r>
              <a:rPr lang="en-US" altLang="ja-JP" sz="1400" dirty="0"/>
              <a:t>MOEA/D</a:t>
            </a:r>
            <a:endParaRPr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038F3FD-F12F-44B1-9114-3E742C3880CD}"/>
              </a:ext>
            </a:extLst>
          </p:cNvPr>
          <p:cNvSpPr txBox="1"/>
          <p:nvPr/>
        </p:nvSpPr>
        <p:spPr>
          <a:xfrm>
            <a:off x="6731092" y="4800818"/>
            <a:ext cx="1687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分枝限定法ベース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AB84534-C875-477E-99B4-DFE04A77EDC4}"/>
              </a:ext>
            </a:extLst>
          </p:cNvPr>
          <p:cNvSpPr txBox="1"/>
          <p:nvPr/>
        </p:nvSpPr>
        <p:spPr>
          <a:xfrm>
            <a:off x="3320856" y="2790531"/>
            <a:ext cx="1911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(</a:t>
            </a:r>
            <a:r>
              <a:rPr lang="ja-JP" altLang="en-US" sz="1100" dirty="0"/>
              <a:t>安田君の制約対処法</a:t>
            </a:r>
            <a:r>
              <a:rPr lang="en-US" altLang="ja-JP" sz="1100" dirty="0"/>
              <a:t>)</a:t>
            </a:r>
            <a:endParaRPr lang="ja-JP" altLang="en-US" sz="1100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AD78B80B-0548-44E7-8794-FE58A039D81B}"/>
              </a:ext>
            </a:extLst>
          </p:cNvPr>
          <p:cNvSpPr/>
          <p:nvPr/>
        </p:nvSpPr>
        <p:spPr>
          <a:xfrm rot="20565080">
            <a:off x="5336951" y="2408159"/>
            <a:ext cx="646773" cy="223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00B7F69-867A-4E4B-BCA5-8C6FD8E985FA}"/>
              </a:ext>
            </a:extLst>
          </p:cNvPr>
          <p:cNvSpPr txBox="1"/>
          <p:nvPr/>
        </p:nvSpPr>
        <p:spPr>
          <a:xfrm>
            <a:off x="5483430" y="2613559"/>
            <a:ext cx="57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拡張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4D72FCB-BE70-4990-9F7C-409AD332B63E}"/>
              </a:ext>
            </a:extLst>
          </p:cNvPr>
          <p:cNvCxnSpPr>
            <a:cxnSpLocks/>
          </p:cNvCxnSpPr>
          <p:nvPr/>
        </p:nvCxnSpPr>
        <p:spPr>
          <a:xfrm flipV="1">
            <a:off x="2685128" y="3889649"/>
            <a:ext cx="0" cy="1961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59067F6-FD2E-4E5E-A887-D67559A72ECE}"/>
              </a:ext>
            </a:extLst>
          </p:cNvPr>
          <p:cNvSpPr txBox="1"/>
          <p:nvPr/>
        </p:nvSpPr>
        <p:spPr>
          <a:xfrm>
            <a:off x="1193347" y="3797603"/>
            <a:ext cx="149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適用可能な制約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75804BC-E546-442A-9444-CCBAA8A68413}"/>
              </a:ext>
            </a:extLst>
          </p:cNvPr>
          <p:cNvSpPr txBox="1"/>
          <p:nvPr/>
        </p:nvSpPr>
        <p:spPr>
          <a:xfrm>
            <a:off x="1856586" y="5393701"/>
            <a:ext cx="708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線型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6E50B9-CE79-48E0-9276-3226991C6578}"/>
              </a:ext>
            </a:extLst>
          </p:cNvPr>
          <p:cNvSpPr txBox="1"/>
          <p:nvPr/>
        </p:nvSpPr>
        <p:spPr>
          <a:xfrm>
            <a:off x="1354758" y="4795181"/>
            <a:ext cx="1312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非線型（凸）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55FF3F3-7F9B-4FE8-BFD3-FC624941DA3D}"/>
              </a:ext>
            </a:extLst>
          </p:cNvPr>
          <p:cNvSpPr txBox="1"/>
          <p:nvPr/>
        </p:nvSpPr>
        <p:spPr>
          <a:xfrm>
            <a:off x="1256967" y="4190498"/>
            <a:ext cx="144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非線型（非凸）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0D0D61-2D43-47D4-BDF2-A4D133672A75}"/>
              </a:ext>
            </a:extLst>
          </p:cNvPr>
          <p:cNvSpPr txBox="1"/>
          <p:nvPr/>
        </p:nvSpPr>
        <p:spPr>
          <a:xfrm>
            <a:off x="4113857" y="5398472"/>
            <a:ext cx="44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LP</a:t>
            </a:r>
            <a:endParaRPr lang="ja-JP" altLang="en-US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BC38BBE-BFA0-48C0-96F6-98A8AEF7B52A}"/>
              </a:ext>
            </a:extLst>
          </p:cNvPr>
          <p:cNvSpPr txBox="1"/>
          <p:nvPr/>
        </p:nvSpPr>
        <p:spPr>
          <a:xfrm>
            <a:off x="7226282" y="5400541"/>
            <a:ext cx="697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MILP</a:t>
            </a:r>
            <a:endParaRPr lang="ja-JP" altLang="en-US" sz="1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4389DE5-DC6B-4FEE-89D6-A8E35C66577E}"/>
              </a:ext>
            </a:extLst>
          </p:cNvPr>
          <p:cNvSpPr txBox="1"/>
          <p:nvPr/>
        </p:nvSpPr>
        <p:spPr>
          <a:xfrm>
            <a:off x="3236369" y="4799148"/>
            <a:ext cx="2142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外点ペナルティ法＋勾配法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2CB26B7-DE9C-492A-889E-FFB29357CD9A}"/>
              </a:ext>
            </a:extLst>
          </p:cNvPr>
          <p:cNvSpPr txBox="1"/>
          <p:nvPr/>
        </p:nvSpPr>
        <p:spPr>
          <a:xfrm>
            <a:off x="6388459" y="3214498"/>
            <a:ext cx="2372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凸緩和＋分枝限定法ベース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DB402AA-F093-4960-BCBD-0C242BCED0C5}"/>
              </a:ext>
            </a:extLst>
          </p:cNvPr>
          <p:cNvSpPr txBox="1"/>
          <p:nvPr/>
        </p:nvSpPr>
        <p:spPr>
          <a:xfrm>
            <a:off x="6870634" y="2079653"/>
            <a:ext cx="1408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提案アルゴリズム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C378DD4-6FE9-4967-8ADD-E96AC014A2B2}"/>
              </a:ext>
            </a:extLst>
          </p:cNvPr>
          <p:cNvSpPr txBox="1"/>
          <p:nvPr/>
        </p:nvSpPr>
        <p:spPr>
          <a:xfrm>
            <a:off x="3474780" y="4190498"/>
            <a:ext cx="1612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制約対処法＋メタ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1CA7397-D527-4496-A00D-492C8AB1FF68}"/>
              </a:ext>
            </a:extLst>
          </p:cNvPr>
          <p:cNvCxnSpPr>
            <a:cxnSpLocks/>
          </p:cNvCxnSpPr>
          <p:nvPr/>
        </p:nvCxnSpPr>
        <p:spPr>
          <a:xfrm flipH="1">
            <a:off x="2682981" y="5257036"/>
            <a:ext cx="647854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29644DE-854C-4D11-9360-C41448F9A14D}"/>
              </a:ext>
            </a:extLst>
          </p:cNvPr>
          <p:cNvCxnSpPr>
            <a:cxnSpLocks/>
          </p:cNvCxnSpPr>
          <p:nvPr/>
        </p:nvCxnSpPr>
        <p:spPr>
          <a:xfrm flipH="1">
            <a:off x="2680065" y="4634736"/>
            <a:ext cx="649134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231D766-E26B-4085-89A3-E54316EDEE39}"/>
              </a:ext>
            </a:extLst>
          </p:cNvPr>
          <p:cNvCxnSpPr>
            <a:cxnSpLocks/>
          </p:cNvCxnSpPr>
          <p:nvPr/>
        </p:nvCxnSpPr>
        <p:spPr>
          <a:xfrm flipH="1" flipV="1">
            <a:off x="2680065" y="1860111"/>
            <a:ext cx="5063" cy="179447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EF4052C-852B-4496-A8D1-6030291F09F0}"/>
              </a:ext>
            </a:extLst>
          </p:cNvPr>
          <p:cNvCxnSpPr>
            <a:cxnSpLocks/>
          </p:cNvCxnSpPr>
          <p:nvPr/>
        </p:nvCxnSpPr>
        <p:spPr>
          <a:xfrm flipV="1">
            <a:off x="2685128" y="3626185"/>
            <a:ext cx="6473579" cy="136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49F32D4-911F-4F23-949B-E1F3DE3A11E4}"/>
              </a:ext>
            </a:extLst>
          </p:cNvPr>
          <p:cNvSpPr txBox="1"/>
          <p:nvPr/>
        </p:nvSpPr>
        <p:spPr>
          <a:xfrm>
            <a:off x="5255482" y="3698411"/>
            <a:ext cx="567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抜粋</a:t>
            </a:r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CC7CAE62-F24D-4F92-9257-CA28727D8661}"/>
              </a:ext>
            </a:extLst>
          </p:cNvPr>
          <p:cNvSpPr/>
          <p:nvPr/>
        </p:nvSpPr>
        <p:spPr>
          <a:xfrm rot="16200000">
            <a:off x="5823621" y="3644251"/>
            <a:ext cx="231841" cy="41167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501EEE0-EA21-47BB-9815-DFAD43F50062}"/>
              </a:ext>
            </a:extLst>
          </p:cNvPr>
          <p:cNvSpPr txBox="1"/>
          <p:nvPr/>
        </p:nvSpPr>
        <p:spPr>
          <a:xfrm>
            <a:off x="1732855" y="2079653"/>
            <a:ext cx="792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～</a:t>
            </a:r>
            <a:r>
              <a:rPr lang="en-US" altLang="ja-JP" sz="1400" dirty="0"/>
              <a:t>5000</a:t>
            </a:r>
            <a:endParaRPr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9A5177F-9AC7-40A9-AB47-7695F9805F93}"/>
              </a:ext>
            </a:extLst>
          </p:cNvPr>
          <p:cNvSpPr txBox="1"/>
          <p:nvPr/>
        </p:nvSpPr>
        <p:spPr>
          <a:xfrm>
            <a:off x="1789764" y="2653088"/>
            <a:ext cx="746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～</a:t>
            </a:r>
            <a:r>
              <a:rPr lang="en-US" altLang="ja-JP" sz="1400" dirty="0"/>
              <a:t>500</a:t>
            </a:r>
            <a:endParaRPr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245DBFA-64CF-42E3-9272-242C677517EF}"/>
              </a:ext>
            </a:extLst>
          </p:cNvPr>
          <p:cNvSpPr txBox="1"/>
          <p:nvPr/>
        </p:nvSpPr>
        <p:spPr>
          <a:xfrm>
            <a:off x="1802859" y="3214498"/>
            <a:ext cx="772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～</a:t>
            </a:r>
            <a:r>
              <a:rPr lang="en-US" altLang="ja-JP" sz="1400" dirty="0"/>
              <a:t>100</a:t>
            </a:r>
            <a:endParaRPr lang="ja-JP" altLang="en-US" sz="1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60BDE5-BC57-45F3-B44F-C9353C1FFE1C}"/>
              </a:ext>
            </a:extLst>
          </p:cNvPr>
          <p:cNvSpPr txBox="1"/>
          <p:nvPr/>
        </p:nvSpPr>
        <p:spPr>
          <a:xfrm>
            <a:off x="1096227" y="1491774"/>
            <a:ext cx="16052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(</a:t>
            </a:r>
            <a:r>
              <a:rPr lang="ja-JP" altLang="en-US" sz="1200" b="1" dirty="0"/>
              <a:t>現実的に</a:t>
            </a:r>
            <a:r>
              <a:rPr lang="en-US" altLang="ja-JP" sz="1200" b="1" dirty="0"/>
              <a:t>)</a:t>
            </a:r>
          </a:p>
          <a:p>
            <a:r>
              <a:rPr lang="ja-JP" altLang="en-US" sz="1400" b="1" dirty="0"/>
              <a:t>対応可能な次元数</a:t>
            </a:r>
          </a:p>
        </p:txBody>
      </p:sp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ED8F2C9F-573E-4050-906D-2A34BFD6652A}"/>
              </a:ext>
            </a:extLst>
          </p:cNvPr>
          <p:cNvSpPr/>
          <p:nvPr/>
        </p:nvSpPr>
        <p:spPr>
          <a:xfrm>
            <a:off x="6884191" y="2539427"/>
            <a:ext cx="3207206" cy="532496"/>
          </a:xfrm>
          <a:prstGeom prst="wedgeRoundRectCallout">
            <a:avLst>
              <a:gd name="adj1" fmla="val -29608"/>
              <a:gd name="adj2" fmla="val -80850"/>
              <a:gd name="adj3" fmla="val 16667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このクラスが、我々が想定しているクラスであり、より工学的価値が高いと考えている</a:t>
            </a:r>
          </a:p>
        </p:txBody>
      </p:sp>
    </p:spTree>
    <p:extLst>
      <p:ext uri="{BB962C8B-B14F-4D97-AF65-F5344CB8AC3E}">
        <p14:creationId xmlns:p14="http://schemas.microsoft.com/office/powerpoint/2010/main" val="2838195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A427-DC83-4401-A44B-38B1E272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C5A200-B899-4909-9015-44AED6D1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B6C257B-44D0-4D8E-97C1-E3D93A6367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01759"/>
            <a:ext cx="11341887" cy="2442076"/>
          </a:xfrm>
        </p:spPr>
        <p:txBody>
          <a:bodyPr/>
          <a:lstStyle/>
          <a:p>
            <a:r>
              <a:rPr lang="ja-JP" altLang="en-US" sz="2800" dirty="0"/>
              <a:t>今年度は、アルゴリズムの更なる性能評価・改良を進めた結果、課題を深堀でき、道具が少しずつ整えられ始めた。</a:t>
            </a:r>
            <a:endParaRPr lang="en-US" altLang="ja-JP" sz="2800" dirty="0"/>
          </a:p>
          <a:p>
            <a:r>
              <a:rPr lang="ja-JP" altLang="en-US" sz="2800" dirty="0"/>
              <a:t>来年度は、開発目標達成に対する課題について、都立大の協力を得ながら、別々のアプローチを前進させて、総合的・多面的な解決を図ることが必要だと考えられる。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90473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コンテンツ プレースホルダー 6">
            <a:extLst>
              <a:ext uri="{FF2B5EF4-FFF2-40B4-BE49-F238E27FC236}">
                <a16:creationId xmlns:a16="http://schemas.microsoft.com/office/drawing/2014/main" id="{FDC934FA-28D5-4ECE-AE5A-C842CD1A5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733204"/>
              </p:ext>
            </p:extLst>
          </p:nvPr>
        </p:nvGraphicFramePr>
        <p:xfrm>
          <a:off x="9287309" y="875266"/>
          <a:ext cx="2480931" cy="497939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6977">
                  <a:extLst>
                    <a:ext uri="{9D8B030D-6E8A-4147-A177-3AD203B41FA5}">
                      <a16:colId xmlns:a16="http://schemas.microsoft.com/office/drawing/2014/main" val="3529544664"/>
                    </a:ext>
                  </a:extLst>
                </a:gridCol>
                <a:gridCol w="826977">
                  <a:extLst>
                    <a:ext uri="{9D8B030D-6E8A-4147-A177-3AD203B41FA5}">
                      <a16:colId xmlns:a16="http://schemas.microsoft.com/office/drawing/2014/main" val="2711274151"/>
                    </a:ext>
                  </a:extLst>
                </a:gridCol>
                <a:gridCol w="826977">
                  <a:extLst>
                    <a:ext uri="{9D8B030D-6E8A-4147-A177-3AD203B41FA5}">
                      <a16:colId xmlns:a16="http://schemas.microsoft.com/office/drawing/2014/main" val="3286343344"/>
                    </a:ext>
                  </a:extLst>
                </a:gridCol>
              </a:tblGrid>
              <a:tr h="371065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</a:t>
                      </a:r>
                      <a:r>
                        <a:rPr kumimoji="1" lang="ja-JP" altLang="en-US" dirty="0"/>
                        <a:t>年度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25261"/>
                  </a:ext>
                </a:extLst>
              </a:tr>
              <a:tr h="3401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5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6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929643"/>
                  </a:ext>
                </a:extLst>
              </a:tr>
              <a:tr h="503417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744908"/>
                  </a:ext>
                </a:extLst>
              </a:tr>
              <a:tr h="457151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714616"/>
                  </a:ext>
                </a:extLst>
              </a:tr>
              <a:tr h="673861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100157"/>
                  </a:ext>
                </a:extLst>
              </a:tr>
              <a:tr h="87792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9868"/>
                  </a:ext>
                </a:extLst>
              </a:tr>
              <a:tr h="87792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945662"/>
                  </a:ext>
                </a:extLst>
              </a:tr>
              <a:tr h="87792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453724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A427-DC83-4401-A44B-38B1E272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FY21</a:t>
            </a:r>
            <a:r>
              <a:rPr lang="ja-JP" altLang="en-US" dirty="0"/>
              <a:t>下期スケジュール（</a:t>
            </a:r>
            <a:r>
              <a:rPr lang="en-US" altLang="ja-JP" dirty="0"/>
              <a:t>2</a:t>
            </a:r>
            <a:r>
              <a:rPr lang="ja-JP" altLang="en-US" dirty="0"/>
              <a:t>月</a:t>
            </a:r>
            <a:r>
              <a:rPr lang="en-US" altLang="ja-JP" dirty="0"/>
              <a:t>9</a:t>
            </a:r>
            <a:r>
              <a:rPr lang="ja-JP" altLang="en-US" dirty="0"/>
              <a:t>日時点）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C5A200-B899-4909-9015-44AED6D1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graphicFrame>
        <p:nvGraphicFramePr>
          <p:cNvPr id="14" name="コンテンツ プレースホルダー 6">
            <a:extLst>
              <a:ext uri="{FF2B5EF4-FFF2-40B4-BE49-F238E27FC236}">
                <a16:creationId xmlns:a16="http://schemas.microsoft.com/office/drawing/2014/main" id="{8FCD7F87-6399-459D-A9FA-78A916A953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477263"/>
              </p:ext>
            </p:extLst>
          </p:nvPr>
        </p:nvGraphicFramePr>
        <p:xfrm>
          <a:off x="170114" y="878915"/>
          <a:ext cx="8516687" cy="497574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3894">
                  <a:extLst>
                    <a:ext uri="{9D8B030D-6E8A-4147-A177-3AD203B41FA5}">
                      <a16:colId xmlns:a16="http://schemas.microsoft.com/office/drawing/2014/main" val="941395609"/>
                    </a:ext>
                  </a:extLst>
                </a:gridCol>
                <a:gridCol w="826977">
                  <a:extLst>
                    <a:ext uri="{9D8B030D-6E8A-4147-A177-3AD203B41FA5}">
                      <a16:colId xmlns:a16="http://schemas.microsoft.com/office/drawing/2014/main" val="3529544664"/>
                    </a:ext>
                  </a:extLst>
                </a:gridCol>
                <a:gridCol w="826977">
                  <a:extLst>
                    <a:ext uri="{9D8B030D-6E8A-4147-A177-3AD203B41FA5}">
                      <a16:colId xmlns:a16="http://schemas.microsoft.com/office/drawing/2014/main" val="2711274151"/>
                    </a:ext>
                  </a:extLst>
                </a:gridCol>
                <a:gridCol w="826977">
                  <a:extLst>
                    <a:ext uri="{9D8B030D-6E8A-4147-A177-3AD203B41FA5}">
                      <a16:colId xmlns:a16="http://schemas.microsoft.com/office/drawing/2014/main" val="3286343344"/>
                    </a:ext>
                  </a:extLst>
                </a:gridCol>
                <a:gridCol w="826977">
                  <a:extLst>
                    <a:ext uri="{9D8B030D-6E8A-4147-A177-3AD203B41FA5}">
                      <a16:colId xmlns:a16="http://schemas.microsoft.com/office/drawing/2014/main" val="381749300"/>
                    </a:ext>
                  </a:extLst>
                </a:gridCol>
                <a:gridCol w="826977">
                  <a:extLst>
                    <a:ext uri="{9D8B030D-6E8A-4147-A177-3AD203B41FA5}">
                      <a16:colId xmlns:a16="http://schemas.microsoft.com/office/drawing/2014/main" val="1142390088"/>
                    </a:ext>
                  </a:extLst>
                </a:gridCol>
                <a:gridCol w="826977">
                  <a:extLst>
                    <a:ext uri="{9D8B030D-6E8A-4147-A177-3AD203B41FA5}">
                      <a16:colId xmlns:a16="http://schemas.microsoft.com/office/drawing/2014/main" val="2133505942"/>
                    </a:ext>
                  </a:extLst>
                </a:gridCol>
                <a:gridCol w="826977">
                  <a:extLst>
                    <a:ext uri="{9D8B030D-6E8A-4147-A177-3AD203B41FA5}">
                      <a16:colId xmlns:a16="http://schemas.microsoft.com/office/drawing/2014/main" val="999822433"/>
                    </a:ext>
                  </a:extLst>
                </a:gridCol>
                <a:gridCol w="826977">
                  <a:extLst>
                    <a:ext uri="{9D8B030D-6E8A-4147-A177-3AD203B41FA5}">
                      <a16:colId xmlns:a16="http://schemas.microsoft.com/office/drawing/2014/main" val="2275549438"/>
                    </a:ext>
                  </a:extLst>
                </a:gridCol>
                <a:gridCol w="826977">
                  <a:extLst>
                    <a:ext uri="{9D8B030D-6E8A-4147-A177-3AD203B41FA5}">
                      <a16:colId xmlns:a16="http://schemas.microsoft.com/office/drawing/2014/main" val="4152064150"/>
                    </a:ext>
                  </a:extLst>
                </a:gridCol>
              </a:tblGrid>
              <a:tr h="3180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</a:t>
                      </a:r>
                      <a:r>
                        <a:rPr kumimoji="1" lang="ja-JP" altLang="en-US" dirty="0"/>
                        <a:t>年度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225261"/>
                  </a:ext>
                </a:extLst>
              </a:tr>
              <a:tr h="304116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8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9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10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11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12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929643"/>
                  </a:ext>
                </a:extLst>
              </a:tr>
              <a:tr h="4962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規模見積り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744908"/>
                  </a:ext>
                </a:extLst>
              </a:tr>
              <a:tr h="4506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定式化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 dirty="0"/>
                        <a:t>テクニック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714616"/>
                  </a:ext>
                </a:extLst>
              </a:tr>
              <a:tr h="6642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計算環境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100157"/>
                  </a:ext>
                </a:extLst>
              </a:tr>
              <a:tr h="8653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近傍生成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419868"/>
                  </a:ext>
                </a:extLst>
              </a:tr>
              <a:tr h="8653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制約対処法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945662"/>
                  </a:ext>
                </a:extLst>
              </a:tr>
              <a:tr h="8653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分枝限定法の検証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453724"/>
                  </a:ext>
                </a:extLst>
              </a:tr>
            </a:tbl>
          </a:graphicData>
        </a:graphic>
      </p:graphicFrame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57C42A4-810A-4E0B-B23A-6BEE050900C4}"/>
              </a:ext>
            </a:extLst>
          </p:cNvPr>
          <p:cNvCxnSpPr>
            <a:cxnSpLocks/>
          </p:cNvCxnSpPr>
          <p:nvPr/>
        </p:nvCxnSpPr>
        <p:spPr>
          <a:xfrm>
            <a:off x="9354000" y="5487632"/>
            <a:ext cx="769457" cy="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8806E0-A4AD-41A3-B546-A98922C52583}"/>
              </a:ext>
            </a:extLst>
          </p:cNvPr>
          <p:cNvSpPr txBox="1"/>
          <p:nvPr/>
        </p:nvSpPr>
        <p:spPr>
          <a:xfrm>
            <a:off x="4176199" y="3329369"/>
            <a:ext cx="238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熊谷</a:t>
            </a:r>
            <a:r>
              <a:rPr lang="ja-JP" altLang="en-US" dirty="0"/>
              <a:t>、</a:t>
            </a:r>
            <a:r>
              <a:rPr kumimoji="1" lang="ja-JP" altLang="en-US" dirty="0"/>
              <a:t>佐藤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7B0BD42-C263-4612-8FDD-24F6831F513D}"/>
              </a:ext>
            </a:extLst>
          </p:cNvPr>
          <p:cNvCxnSpPr>
            <a:cxnSpLocks/>
          </p:cNvCxnSpPr>
          <p:nvPr/>
        </p:nvCxnSpPr>
        <p:spPr>
          <a:xfrm>
            <a:off x="10946049" y="4084688"/>
            <a:ext cx="862788" cy="0"/>
          </a:xfrm>
          <a:prstGeom prst="straightConnector1">
            <a:avLst/>
          </a:prstGeom>
          <a:ln>
            <a:solidFill>
              <a:schemeClr val="accent4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F457126-F47E-4BAF-9D15-F4A75BA8652B}"/>
              </a:ext>
            </a:extLst>
          </p:cNvPr>
          <p:cNvSpPr txBox="1"/>
          <p:nvPr/>
        </p:nvSpPr>
        <p:spPr>
          <a:xfrm>
            <a:off x="9804067" y="3661006"/>
            <a:ext cx="228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組合せた方法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熊谷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77B769E8-1AFF-45A9-A0CE-BF7A383E3B30}"/>
              </a:ext>
            </a:extLst>
          </p:cNvPr>
          <p:cNvSpPr/>
          <p:nvPr/>
        </p:nvSpPr>
        <p:spPr>
          <a:xfrm>
            <a:off x="8319256" y="5903344"/>
            <a:ext cx="3448984" cy="635842"/>
          </a:xfrm>
          <a:prstGeom prst="wedgeRoundRectCallout">
            <a:avLst>
              <a:gd name="adj1" fmla="val -13025"/>
              <a:gd name="adj2" fmla="val -88836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100</a:t>
            </a:r>
            <a:r>
              <a:rPr lang="ja-JP" altLang="en-US" sz="1400" dirty="0"/>
              <a:t>次元で</a:t>
            </a:r>
            <a:r>
              <a:rPr lang="en-US" altLang="ja-JP" sz="1400" dirty="0"/>
              <a:t>1</a:t>
            </a:r>
            <a:r>
              <a:rPr lang="ja-JP" altLang="en-US" sz="1400" dirty="0"/>
              <a:t>時間かかることはわかってる。</a:t>
            </a:r>
            <a:endParaRPr lang="en-US" altLang="ja-JP" sz="1400" dirty="0"/>
          </a:p>
          <a:p>
            <a:pPr algn="ctr"/>
            <a:r>
              <a:rPr lang="ja-JP" altLang="en-US" sz="1400" dirty="0"/>
              <a:t>パラメータ変えた検証は</a:t>
            </a:r>
            <a:r>
              <a:rPr lang="en-US" altLang="ja-JP" sz="1400" dirty="0"/>
              <a:t>LR</a:t>
            </a:r>
            <a:r>
              <a:rPr lang="ja-JP" altLang="en-US" sz="1400" dirty="0"/>
              <a:t>に合わせて必要？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0BA3EC0-5A66-4AEF-AE71-D4850E073605}"/>
              </a:ext>
            </a:extLst>
          </p:cNvPr>
          <p:cNvCxnSpPr>
            <a:cxnSpLocks/>
          </p:cNvCxnSpPr>
          <p:nvPr/>
        </p:nvCxnSpPr>
        <p:spPr>
          <a:xfrm>
            <a:off x="3389607" y="1946336"/>
            <a:ext cx="839493" cy="0"/>
          </a:xfrm>
          <a:prstGeom prst="straightConnector1">
            <a:avLst/>
          </a:prstGeom>
          <a:ln>
            <a:solidFill>
              <a:schemeClr val="accent4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52A9EF8-8523-4B3B-AC98-0DD215E869F6}"/>
              </a:ext>
            </a:extLst>
          </p:cNvPr>
          <p:cNvSpPr txBox="1"/>
          <p:nvPr/>
        </p:nvSpPr>
        <p:spPr>
          <a:xfrm>
            <a:off x="3431970" y="1564858"/>
            <a:ext cx="74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熊谷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132514E-BBC7-42DE-9374-F524150868AF}"/>
              </a:ext>
            </a:extLst>
          </p:cNvPr>
          <p:cNvCxnSpPr>
            <a:cxnSpLocks/>
          </p:cNvCxnSpPr>
          <p:nvPr/>
        </p:nvCxnSpPr>
        <p:spPr>
          <a:xfrm>
            <a:off x="10946049" y="2962463"/>
            <a:ext cx="822191" cy="0"/>
          </a:xfrm>
          <a:prstGeom prst="straightConnector1">
            <a:avLst/>
          </a:prstGeom>
          <a:ln>
            <a:solidFill>
              <a:schemeClr val="accent4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8F18EF5E-A9F5-45D0-908F-11819927D5F8}"/>
              </a:ext>
            </a:extLst>
          </p:cNvPr>
          <p:cNvSpPr/>
          <p:nvPr/>
        </p:nvSpPr>
        <p:spPr>
          <a:xfrm>
            <a:off x="8842284" y="2751973"/>
            <a:ext cx="1777828" cy="412791"/>
          </a:xfrm>
          <a:prstGeom prst="wedgeRoundRectCallout">
            <a:avLst>
              <a:gd name="adj1" fmla="val 58922"/>
              <a:gd name="adj2" fmla="val -28917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飯塚さんのアドバイスをいただく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071429D-014C-49CC-92BC-2FB21BCEC174}"/>
              </a:ext>
            </a:extLst>
          </p:cNvPr>
          <p:cNvSpPr txBox="1"/>
          <p:nvPr/>
        </p:nvSpPr>
        <p:spPr>
          <a:xfrm>
            <a:off x="10635993" y="2569477"/>
            <a:ext cx="144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並列化検討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BFAEFE-7133-4EFD-A42F-7999A670E92E}"/>
              </a:ext>
            </a:extLst>
          </p:cNvPr>
          <p:cNvCxnSpPr>
            <a:cxnSpLocks/>
          </p:cNvCxnSpPr>
          <p:nvPr/>
        </p:nvCxnSpPr>
        <p:spPr>
          <a:xfrm flipV="1">
            <a:off x="9338786" y="2457193"/>
            <a:ext cx="784825" cy="9080"/>
          </a:xfrm>
          <a:prstGeom prst="straightConnector1">
            <a:avLst/>
          </a:prstGeom>
          <a:ln>
            <a:solidFill>
              <a:schemeClr val="accent4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3398C9E-7A8C-4111-8D28-DC3D79A75F64}"/>
              </a:ext>
            </a:extLst>
          </p:cNvPr>
          <p:cNvCxnSpPr>
            <a:cxnSpLocks/>
          </p:cNvCxnSpPr>
          <p:nvPr/>
        </p:nvCxnSpPr>
        <p:spPr>
          <a:xfrm>
            <a:off x="3719894" y="4622005"/>
            <a:ext cx="3307657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8CFDFFC-AB4F-484D-BEC2-CF925C92B212}"/>
              </a:ext>
            </a:extLst>
          </p:cNvPr>
          <p:cNvCxnSpPr>
            <a:cxnSpLocks/>
          </p:cNvCxnSpPr>
          <p:nvPr/>
        </p:nvCxnSpPr>
        <p:spPr>
          <a:xfrm>
            <a:off x="3719894" y="3712545"/>
            <a:ext cx="3307657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C840747-662E-4D8D-B563-E1C256C10682}"/>
              </a:ext>
            </a:extLst>
          </p:cNvPr>
          <p:cNvSpPr txBox="1"/>
          <p:nvPr/>
        </p:nvSpPr>
        <p:spPr>
          <a:xfrm>
            <a:off x="3949782" y="4228381"/>
            <a:ext cx="26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安田、小嶋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8503A15-5BB2-4F82-AF5C-155621ABD7D3}"/>
              </a:ext>
            </a:extLst>
          </p:cNvPr>
          <p:cNvSpPr txBox="1"/>
          <p:nvPr/>
        </p:nvSpPr>
        <p:spPr>
          <a:xfrm>
            <a:off x="9228368" y="2084577"/>
            <a:ext cx="9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熊谷</a:t>
            </a: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42F6C76F-422F-41D7-B249-A879B69A0E4D}"/>
              </a:ext>
            </a:extLst>
          </p:cNvPr>
          <p:cNvSpPr/>
          <p:nvPr/>
        </p:nvSpPr>
        <p:spPr>
          <a:xfrm>
            <a:off x="8686801" y="1574916"/>
            <a:ext cx="3171702" cy="559857"/>
          </a:xfrm>
          <a:prstGeom prst="wedgeRoundRectCallout">
            <a:avLst>
              <a:gd name="adj1" fmla="val 1610"/>
              <a:gd name="adj2" fmla="val 89670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どの削減テクニックを主に検討すべきか？の目途を付けておいて、検証は後にする</a:t>
            </a:r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F4DF80D1-D8CB-4576-8446-4BAF03D16A30}"/>
              </a:ext>
            </a:extLst>
          </p:cNvPr>
          <p:cNvSpPr/>
          <p:nvPr/>
        </p:nvSpPr>
        <p:spPr>
          <a:xfrm>
            <a:off x="2430684" y="2147029"/>
            <a:ext cx="2277234" cy="504667"/>
          </a:xfrm>
          <a:prstGeom prst="wedgeRoundRectCallout">
            <a:avLst>
              <a:gd name="adj1" fmla="val 31676"/>
              <a:gd name="adj2" fmla="val -64324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DERMS</a:t>
            </a:r>
            <a:r>
              <a:rPr lang="ja-JP" altLang="en-US" sz="1400" dirty="0"/>
              <a:t>エンジン対応のため、作業中止・完了時期延期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6501A80-0329-4027-9D2D-3F3902825C4E}"/>
              </a:ext>
            </a:extLst>
          </p:cNvPr>
          <p:cNvCxnSpPr>
            <a:cxnSpLocks/>
          </p:cNvCxnSpPr>
          <p:nvPr/>
        </p:nvCxnSpPr>
        <p:spPr>
          <a:xfrm flipV="1">
            <a:off x="5408016" y="1934190"/>
            <a:ext cx="1500957" cy="12146"/>
          </a:xfrm>
          <a:prstGeom prst="straightConnector1">
            <a:avLst/>
          </a:prstGeom>
          <a:ln>
            <a:solidFill>
              <a:schemeClr val="accent4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AB410C1-65BC-4505-B07D-F5E29B29ED65}"/>
              </a:ext>
            </a:extLst>
          </p:cNvPr>
          <p:cNvSpPr txBox="1"/>
          <p:nvPr/>
        </p:nvSpPr>
        <p:spPr>
          <a:xfrm>
            <a:off x="5786379" y="1564858"/>
            <a:ext cx="74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熊谷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F527EEF-72BB-486D-80B6-B943B83F6861}"/>
              </a:ext>
            </a:extLst>
          </p:cNvPr>
          <p:cNvSpPr txBox="1"/>
          <p:nvPr/>
        </p:nvSpPr>
        <p:spPr>
          <a:xfrm>
            <a:off x="6967914" y="1749524"/>
            <a:ext cx="74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完了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9783357-4C1E-4FED-B8B2-FF0CB5EE0141}"/>
              </a:ext>
            </a:extLst>
          </p:cNvPr>
          <p:cNvCxnSpPr>
            <a:cxnSpLocks/>
          </p:cNvCxnSpPr>
          <p:nvPr/>
        </p:nvCxnSpPr>
        <p:spPr>
          <a:xfrm>
            <a:off x="7863731" y="3514035"/>
            <a:ext cx="3082318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572BA02-8F56-45A6-AAC2-E4887082ABA1}"/>
              </a:ext>
            </a:extLst>
          </p:cNvPr>
          <p:cNvSpPr txBox="1"/>
          <p:nvPr/>
        </p:nvSpPr>
        <p:spPr>
          <a:xfrm>
            <a:off x="8809559" y="3147433"/>
            <a:ext cx="99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佐藤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F2A5A94-545D-4521-99CB-00A4A8C223C3}"/>
              </a:ext>
            </a:extLst>
          </p:cNvPr>
          <p:cNvCxnSpPr>
            <a:cxnSpLocks/>
          </p:cNvCxnSpPr>
          <p:nvPr/>
        </p:nvCxnSpPr>
        <p:spPr>
          <a:xfrm>
            <a:off x="7027551" y="4110814"/>
            <a:ext cx="836180" cy="0"/>
          </a:xfrm>
          <a:prstGeom prst="straightConnector1">
            <a:avLst/>
          </a:prstGeom>
          <a:ln>
            <a:solidFill>
              <a:schemeClr val="accent4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59C5282-1623-4065-AFF0-657195293EE8}"/>
              </a:ext>
            </a:extLst>
          </p:cNvPr>
          <p:cNvSpPr txBox="1"/>
          <p:nvPr/>
        </p:nvSpPr>
        <p:spPr>
          <a:xfrm>
            <a:off x="6885686" y="3690249"/>
            <a:ext cx="228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組合せた方法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熊谷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472C0B9-DE81-4477-8B22-22CC9469919A}"/>
              </a:ext>
            </a:extLst>
          </p:cNvPr>
          <p:cNvCxnSpPr>
            <a:cxnSpLocks/>
          </p:cNvCxnSpPr>
          <p:nvPr/>
        </p:nvCxnSpPr>
        <p:spPr>
          <a:xfrm>
            <a:off x="9287309" y="4622005"/>
            <a:ext cx="2481701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FEB7742-C7A8-4CD7-AD5C-7F9C0DFB85EF}"/>
              </a:ext>
            </a:extLst>
          </p:cNvPr>
          <p:cNvSpPr txBox="1"/>
          <p:nvPr/>
        </p:nvSpPr>
        <p:spPr>
          <a:xfrm>
            <a:off x="9264011" y="4236233"/>
            <a:ext cx="26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小嶋？</a:t>
            </a:r>
            <a:endParaRPr kumimoji="1" lang="ja-JP" altLang="en-US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D4B02998-C7E2-49B8-BAE7-9864D0A98FD0}"/>
              </a:ext>
            </a:extLst>
          </p:cNvPr>
          <p:cNvSpPr/>
          <p:nvPr/>
        </p:nvSpPr>
        <p:spPr>
          <a:xfrm>
            <a:off x="9376385" y="4926631"/>
            <a:ext cx="2208518" cy="355791"/>
          </a:xfrm>
          <a:prstGeom prst="wedgeRoundRectCallout">
            <a:avLst>
              <a:gd name="adj1" fmla="val 14239"/>
              <a:gd name="adj2" fmla="val -112178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就活であまり期待できない</a:t>
            </a:r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04EE521B-FB3F-474A-B1DD-A34B9A7E898E}"/>
              </a:ext>
            </a:extLst>
          </p:cNvPr>
          <p:cNvSpPr/>
          <p:nvPr/>
        </p:nvSpPr>
        <p:spPr>
          <a:xfrm>
            <a:off x="7118953" y="4374325"/>
            <a:ext cx="2304562" cy="462510"/>
          </a:xfrm>
          <a:prstGeom prst="wedgeRoundRectCallout">
            <a:avLst>
              <a:gd name="adj1" fmla="val -30738"/>
              <a:gd name="adj2" fmla="val -83087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スケジューリング問題を仮定し、再度検証する</a:t>
            </a:r>
          </a:p>
        </p:txBody>
      </p:sp>
    </p:spTree>
    <p:extLst>
      <p:ext uri="{BB962C8B-B14F-4D97-AF65-F5344CB8AC3E}">
        <p14:creationId xmlns:p14="http://schemas.microsoft.com/office/powerpoint/2010/main" val="7246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4316DF47-0830-4A6D-AF30-C589259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フロー図と制約の設定</a:t>
            </a:r>
            <a:endParaRPr 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00A5DA8-A48F-4B9C-89AE-86815EA86CF8}"/>
              </a:ext>
            </a:extLst>
          </p:cNvPr>
          <p:cNvSpPr txBox="1"/>
          <p:nvPr/>
        </p:nvSpPr>
        <p:spPr>
          <a:xfrm>
            <a:off x="433025" y="5295914"/>
            <a:ext cx="77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C-BOX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3463737-97B8-4FEB-8D1C-B96BF4EACA17}"/>
              </a:ext>
            </a:extLst>
          </p:cNvPr>
          <p:cNvSpPr/>
          <p:nvPr/>
        </p:nvSpPr>
        <p:spPr>
          <a:xfrm>
            <a:off x="5747823" y="3975862"/>
            <a:ext cx="3503713" cy="22333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せん孔テープ 18">
            <a:extLst>
              <a:ext uri="{FF2B5EF4-FFF2-40B4-BE49-F238E27FC236}">
                <a16:creationId xmlns:a16="http://schemas.microsoft.com/office/drawing/2014/main" id="{6748200E-6A8A-4D52-9180-280BEC4438E8}"/>
              </a:ext>
            </a:extLst>
          </p:cNvPr>
          <p:cNvSpPr/>
          <p:nvPr/>
        </p:nvSpPr>
        <p:spPr>
          <a:xfrm>
            <a:off x="548355" y="4804031"/>
            <a:ext cx="543140" cy="48361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F9AB32-8777-473D-BDF3-A1E72048B419}"/>
              </a:ext>
            </a:extLst>
          </p:cNvPr>
          <p:cNvSpPr txBox="1"/>
          <p:nvPr/>
        </p:nvSpPr>
        <p:spPr>
          <a:xfrm>
            <a:off x="2800199" y="816823"/>
            <a:ext cx="58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8V/E</a:t>
            </a:r>
            <a:endParaRPr kumimoji="1" lang="ja-JP" altLang="en-US" sz="14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C14DBC1-1221-4614-BA85-A4A7901DE707}"/>
              </a:ext>
            </a:extLst>
          </p:cNvPr>
          <p:cNvSpPr txBox="1"/>
          <p:nvPr/>
        </p:nvSpPr>
        <p:spPr>
          <a:xfrm>
            <a:off x="274720" y="892216"/>
            <a:ext cx="807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LKP</a:t>
            </a:r>
            <a:r>
              <a:rPr kumimoji="1" lang="ja-JP" altLang="en-US" sz="1200" dirty="0"/>
              <a:t>黒液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F822E07-95D1-4C11-B0B6-7F6CFCFFEDC0}"/>
              </a:ext>
            </a:extLst>
          </p:cNvPr>
          <p:cNvSpPr txBox="1"/>
          <p:nvPr/>
        </p:nvSpPr>
        <p:spPr>
          <a:xfrm>
            <a:off x="11148889" y="782997"/>
            <a:ext cx="105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回収ボイラ</a:t>
            </a:r>
            <a:endParaRPr kumimoji="1" lang="ja-JP" altLang="en-US" sz="1400" b="1" dirty="0"/>
          </a:p>
        </p:txBody>
      </p:sp>
      <p:sp>
        <p:nvSpPr>
          <p:cNvPr id="28" name="円柱 27">
            <a:extLst>
              <a:ext uri="{FF2B5EF4-FFF2-40B4-BE49-F238E27FC236}">
                <a16:creationId xmlns:a16="http://schemas.microsoft.com/office/drawing/2014/main" id="{ABEF70DD-0B5B-4C98-B8A2-C6F93043301E}"/>
              </a:ext>
            </a:extLst>
          </p:cNvPr>
          <p:cNvSpPr/>
          <p:nvPr/>
        </p:nvSpPr>
        <p:spPr>
          <a:xfrm>
            <a:off x="1638029" y="2115999"/>
            <a:ext cx="399720" cy="39886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六角形 29">
            <a:extLst>
              <a:ext uri="{FF2B5EF4-FFF2-40B4-BE49-F238E27FC236}">
                <a16:creationId xmlns:a16="http://schemas.microsoft.com/office/drawing/2014/main" id="{AD52B53D-1A95-48C0-AC1E-C26FFDA534DF}"/>
              </a:ext>
            </a:extLst>
          </p:cNvPr>
          <p:cNvSpPr/>
          <p:nvPr/>
        </p:nvSpPr>
        <p:spPr>
          <a:xfrm>
            <a:off x="10895579" y="974966"/>
            <a:ext cx="395976" cy="358496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六角形 30">
            <a:extLst>
              <a:ext uri="{FF2B5EF4-FFF2-40B4-BE49-F238E27FC236}">
                <a16:creationId xmlns:a16="http://schemas.microsoft.com/office/drawing/2014/main" id="{437CAD90-822F-42E8-9D53-4740A9F90546}"/>
              </a:ext>
            </a:extLst>
          </p:cNvPr>
          <p:cNvSpPr/>
          <p:nvPr/>
        </p:nvSpPr>
        <p:spPr>
          <a:xfrm>
            <a:off x="10891465" y="1571074"/>
            <a:ext cx="395976" cy="358496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62D255F-A52D-403A-8859-76DE3BF41DC5}"/>
              </a:ext>
            </a:extLst>
          </p:cNvPr>
          <p:cNvSpPr/>
          <p:nvPr/>
        </p:nvSpPr>
        <p:spPr>
          <a:xfrm>
            <a:off x="2645262" y="806506"/>
            <a:ext cx="4240323" cy="93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六角形 32">
            <a:extLst>
              <a:ext uri="{FF2B5EF4-FFF2-40B4-BE49-F238E27FC236}">
                <a16:creationId xmlns:a16="http://schemas.microsoft.com/office/drawing/2014/main" id="{48C84DA9-A956-41E4-8473-78602310FAA5}"/>
              </a:ext>
            </a:extLst>
          </p:cNvPr>
          <p:cNvSpPr/>
          <p:nvPr/>
        </p:nvSpPr>
        <p:spPr>
          <a:xfrm>
            <a:off x="3116128" y="1137981"/>
            <a:ext cx="395976" cy="358496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E68219F-18FC-43EE-9007-0F3CB4505F75}"/>
              </a:ext>
            </a:extLst>
          </p:cNvPr>
          <p:cNvSpPr txBox="1"/>
          <p:nvPr/>
        </p:nvSpPr>
        <p:spPr>
          <a:xfrm>
            <a:off x="3057182" y="1472927"/>
            <a:ext cx="51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前段</a:t>
            </a: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3B3D5C54-155C-4ADC-BCD6-27477F1720C4}"/>
              </a:ext>
            </a:extLst>
          </p:cNvPr>
          <p:cNvCxnSpPr>
            <a:cxnSpLocks/>
            <a:stCxn id="28" idx="4"/>
            <a:endCxn id="33" idx="3"/>
          </p:cNvCxnSpPr>
          <p:nvPr/>
        </p:nvCxnSpPr>
        <p:spPr>
          <a:xfrm flipV="1">
            <a:off x="2037749" y="1317229"/>
            <a:ext cx="1078379" cy="998201"/>
          </a:xfrm>
          <a:prstGeom prst="bentConnector3">
            <a:avLst>
              <a:gd name="adj1" fmla="val 43162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5F714322-8FC8-4AE4-8ED6-ED2A71EF4DF7}"/>
              </a:ext>
            </a:extLst>
          </p:cNvPr>
          <p:cNvCxnSpPr>
            <a:cxnSpLocks/>
            <a:stCxn id="28" idx="4"/>
            <a:endCxn id="74" idx="3"/>
          </p:cNvCxnSpPr>
          <p:nvPr/>
        </p:nvCxnSpPr>
        <p:spPr>
          <a:xfrm>
            <a:off x="2037749" y="2315430"/>
            <a:ext cx="1074875" cy="999349"/>
          </a:xfrm>
          <a:prstGeom prst="bentConnector3">
            <a:avLst>
              <a:gd name="adj1" fmla="val 43826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D8224B9A-264B-4278-8EC4-E6252BE8DBD4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>
            <a:off x="1082618" y="1030716"/>
            <a:ext cx="555411" cy="1284714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C9F99F9B-84A5-4C17-86E4-C91665C6B639}"/>
              </a:ext>
            </a:extLst>
          </p:cNvPr>
          <p:cNvSpPr/>
          <p:nvPr/>
        </p:nvSpPr>
        <p:spPr>
          <a:xfrm>
            <a:off x="898375" y="2800189"/>
            <a:ext cx="108000" cy="1080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947DA16-33B2-4140-A88A-FDF093A115BA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952375" y="2908189"/>
            <a:ext cx="0" cy="21403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B8F9AEB9-876C-4AE6-A968-98F31A8C0F34}"/>
              </a:ext>
            </a:extLst>
          </p:cNvPr>
          <p:cNvCxnSpPr>
            <a:cxnSpLocks/>
            <a:stCxn id="40" idx="6"/>
          </p:cNvCxnSpPr>
          <p:nvPr/>
        </p:nvCxnSpPr>
        <p:spPr>
          <a:xfrm flipV="1">
            <a:off x="1006375" y="2473853"/>
            <a:ext cx="628622" cy="38033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92A8FB5-61CF-4E1E-BE9C-73053A36796B}"/>
              </a:ext>
            </a:extLst>
          </p:cNvPr>
          <p:cNvSpPr txBox="1"/>
          <p:nvPr/>
        </p:nvSpPr>
        <p:spPr>
          <a:xfrm>
            <a:off x="10844281" y="1904971"/>
            <a:ext cx="489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14B</a:t>
            </a:r>
            <a:endParaRPr kumimoji="1" lang="ja-JP" altLang="en-US" sz="11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5A55EC3-6434-4BB7-B283-5B632157119F}"/>
              </a:ext>
            </a:extLst>
          </p:cNvPr>
          <p:cNvSpPr txBox="1"/>
          <p:nvPr/>
        </p:nvSpPr>
        <p:spPr>
          <a:xfrm>
            <a:off x="8644530" y="3983557"/>
            <a:ext cx="6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生成蒸気</a:t>
            </a:r>
            <a:endParaRPr kumimoji="1" lang="ja-JP" altLang="en-US" sz="1400" b="1" dirty="0"/>
          </a:p>
        </p:txBody>
      </p: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C64DFC4B-DB97-4052-9080-7D5DFF05BFB8}"/>
              </a:ext>
            </a:extLst>
          </p:cNvPr>
          <p:cNvCxnSpPr>
            <a:cxnSpLocks/>
            <a:stCxn id="492" idx="0"/>
            <a:endCxn id="512" idx="2"/>
          </p:cNvCxnSpPr>
          <p:nvPr/>
        </p:nvCxnSpPr>
        <p:spPr>
          <a:xfrm>
            <a:off x="7511148" y="4844267"/>
            <a:ext cx="1017507" cy="547853"/>
          </a:xfrm>
          <a:prstGeom prst="bentConnector3">
            <a:avLst>
              <a:gd name="adj1" fmla="val 78265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D05D4BEA-DB4C-483E-AE50-D1686A3C1A5E}"/>
              </a:ext>
            </a:extLst>
          </p:cNvPr>
          <p:cNvSpPr/>
          <p:nvPr/>
        </p:nvSpPr>
        <p:spPr>
          <a:xfrm>
            <a:off x="3151624" y="3278112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2727747-8247-4824-9F69-B35AD3D06C83}"/>
              </a:ext>
            </a:extLst>
          </p:cNvPr>
          <p:cNvSpPr/>
          <p:nvPr/>
        </p:nvSpPr>
        <p:spPr>
          <a:xfrm>
            <a:off x="10937425" y="974966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1FFA436E-1FE6-46B8-BB4F-20EDBE1DA8B2}"/>
              </a:ext>
            </a:extLst>
          </p:cNvPr>
          <p:cNvSpPr/>
          <p:nvPr/>
        </p:nvSpPr>
        <p:spPr>
          <a:xfrm>
            <a:off x="10920611" y="1571074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7E3FAB16-480A-4FF0-BB4A-F05BFC40C2BD}"/>
              </a:ext>
            </a:extLst>
          </p:cNvPr>
          <p:cNvSpPr/>
          <p:nvPr/>
        </p:nvSpPr>
        <p:spPr>
          <a:xfrm>
            <a:off x="10943775" y="974966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E12B7001-AD98-449C-80E2-0390BE62C7DF}"/>
              </a:ext>
            </a:extLst>
          </p:cNvPr>
          <p:cNvSpPr/>
          <p:nvPr/>
        </p:nvSpPr>
        <p:spPr>
          <a:xfrm>
            <a:off x="10933311" y="1571074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DAD5BED-3845-4E4D-AE33-E11A3D23FA0F}"/>
              </a:ext>
            </a:extLst>
          </p:cNvPr>
          <p:cNvSpPr txBox="1"/>
          <p:nvPr/>
        </p:nvSpPr>
        <p:spPr>
          <a:xfrm>
            <a:off x="1011594" y="1413268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A1CA6ECF-F2EA-4B0F-834A-F2ABE0C4378A}"/>
              </a:ext>
            </a:extLst>
          </p:cNvPr>
          <p:cNvSpPr/>
          <p:nvPr/>
        </p:nvSpPr>
        <p:spPr>
          <a:xfrm>
            <a:off x="3189064" y="3371393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C12BA41A-F392-4037-A620-B60F8B8B15D3}"/>
              </a:ext>
            </a:extLst>
          </p:cNvPr>
          <p:cNvSpPr/>
          <p:nvPr/>
        </p:nvSpPr>
        <p:spPr>
          <a:xfrm>
            <a:off x="10968515" y="1354092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FD401DA8-DC87-4C64-BB62-8B28052E560B}"/>
              </a:ext>
            </a:extLst>
          </p:cNvPr>
          <p:cNvSpPr/>
          <p:nvPr/>
        </p:nvSpPr>
        <p:spPr>
          <a:xfrm>
            <a:off x="10964401" y="1950200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2C95FE51-5F97-475B-B365-BBF4804EA562}"/>
              </a:ext>
            </a:extLst>
          </p:cNvPr>
          <p:cNvSpPr/>
          <p:nvPr/>
        </p:nvSpPr>
        <p:spPr>
          <a:xfrm>
            <a:off x="3392264" y="1106896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A400B285-D576-4658-B0E8-7967569F59DD}"/>
              </a:ext>
            </a:extLst>
          </p:cNvPr>
          <p:cNvSpPr/>
          <p:nvPr/>
        </p:nvSpPr>
        <p:spPr>
          <a:xfrm>
            <a:off x="7154957" y="3206346"/>
            <a:ext cx="1170576" cy="245869"/>
          </a:xfrm>
          <a:prstGeom prst="wedgeRoundRectCallout">
            <a:avLst>
              <a:gd name="adj1" fmla="val -119105"/>
              <a:gd name="adj2" fmla="val -122796"/>
              <a:gd name="adj3" fmla="val 16667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実績固定制約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4C9D770-C776-4C28-9458-65C9491C0BD6}"/>
              </a:ext>
            </a:extLst>
          </p:cNvPr>
          <p:cNvSpPr/>
          <p:nvPr/>
        </p:nvSpPr>
        <p:spPr>
          <a:xfrm>
            <a:off x="7099431" y="805382"/>
            <a:ext cx="2155109" cy="29304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六角形 72">
            <a:extLst>
              <a:ext uri="{FF2B5EF4-FFF2-40B4-BE49-F238E27FC236}">
                <a16:creationId xmlns:a16="http://schemas.microsoft.com/office/drawing/2014/main" id="{50717D42-BFDF-497D-B997-160003411556}"/>
              </a:ext>
            </a:extLst>
          </p:cNvPr>
          <p:cNvSpPr/>
          <p:nvPr/>
        </p:nvSpPr>
        <p:spPr>
          <a:xfrm>
            <a:off x="3109793" y="2140462"/>
            <a:ext cx="395976" cy="358496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六角形 73">
            <a:extLst>
              <a:ext uri="{FF2B5EF4-FFF2-40B4-BE49-F238E27FC236}">
                <a16:creationId xmlns:a16="http://schemas.microsoft.com/office/drawing/2014/main" id="{9C7A1A63-43EE-4146-90B3-65ABA35CE386}"/>
              </a:ext>
            </a:extLst>
          </p:cNvPr>
          <p:cNvSpPr/>
          <p:nvPr/>
        </p:nvSpPr>
        <p:spPr>
          <a:xfrm>
            <a:off x="3112624" y="3135531"/>
            <a:ext cx="395976" cy="358496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六角形 74">
            <a:extLst>
              <a:ext uri="{FF2B5EF4-FFF2-40B4-BE49-F238E27FC236}">
                <a16:creationId xmlns:a16="http://schemas.microsoft.com/office/drawing/2014/main" id="{5C215B9D-4ED1-4FBE-A087-E56F03BC19EC}"/>
              </a:ext>
            </a:extLst>
          </p:cNvPr>
          <p:cNvSpPr/>
          <p:nvPr/>
        </p:nvSpPr>
        <p:spPr>
          <a:xfrm>
            <a:off x="5128122" y="1138860"/>
            <a:ext cx="395976" cy="358496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六角形 75">
            <a:extLst>
              <a:ext uri="{FF2B5EF4-FFF2-40B4-BE49-F238E27FC236}">
                <a16:creationId xmlns:a16="http://schemas.microsoft.com/office/drawing/2014/main" id="{7F755D94-ED5F-40A6-BFC3-385A78931AFA}"/>
              </a:ext>
            </a:extLst>
          </p:cNvPr>
          <p:cNvSpPr/>
          <p:nvPr/>
        </p:nvSpPr>
        <p:spPr>
          <a:xfrm>
            <a:off x="5122652" y="2125376"/>
            <a:ext cx="395976" cy="358496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六角形 76">
            <a:extLst>
              <a:ext uri="{FF2B5EF4-FFF2-40B4-BE49-F238E27FC236}">
                <a16:creationId xmlns:a16="http://schemas.microsoft.com/office/drawing/2014/main" id="{871FAC75-BE45-48DD-8076-1C66CFD73C9A}"/>
              </a:ext>
            </a:extLst>
          </p:cNvPr>
          <p:cNvSpPr/>
          <p:nvPr/>
        </p:nvSpPr>
        <p:spPr>
          <a:xfrm>
            <a:off x="5122695" y="3142905"/>
            <a:ext cx="395976" cy="358496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5DC7FDBD-C8D7-40E2-A66A-ACB1843B4A33}"/>
              </a:ext>
            </a:extLst>
          </p:cNvPr>
          <p:cNvSpPr/>
          <p:nvPr/>
        </p:nvSpPr>
        <p:spPr>
          <a:xfrm>
            <a:off x="11514114" y="5591550"/>
            <a:ext cx="395976" cy="379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5F568A9-EFCE-4B95-B325-9760B7C73499}"/>
              </a:ext>
            </a:extLst>
          </p:cNvPr>
          <p:cNvSpPr txBox="1"/>
          <p:nvPr/>
        </p:nvSpPr>
        <p:spPr>
          <a:xfrm>
            <a:off x="11445269" y="5975387"/>
            <a:ext cx="534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白液</a:t>
            </a:r>
          </a:p>
        </p:txBody>
      </p:sp>
      <p:sp>
        <p:nvSpPr>
          <p:cNvPr id="80" name="六角形 79">
            <a:extLst>
              <a:ext uri="{FF2B5EF4-FFF2-40B4-BE49-F238E27FC236}">
                <a16:creationId xmlns:a16="http://schemas.microsoft.com/office/drawing/2014/main" id="{23A263DB-336B-4543-B397-9B2751E624D0}"/>
              </a:ext>
            </a:extLst>
          </p:cNvPr>
          <p:cNvSpPr/>
          <p:nvPr/>
        </p:nvSpPr>
        <p:spPr>
          <a:xfrm>
            <a:off x="11505451" y="4370531"/>
            <a:ext cx="395976" cy="358496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933F75AE-FBB9-4761-9944-6B4328F04289}"/>
              </a:ext>
            </a:extLst>
          </p:cNvPr>
          <p:cNvSpPr txBox="1"/>
          <p:nvPr/>
        </p:nvSpPr>
        <p:spPr>
          <a:xfrm>
            <a:off x="10840756" y="1316347"/>
            <a:ext cx="496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12B</a:t>
            </a:r>
            <a:endParaRPr kumimoji="1" lang="ja-JP" altLang="en-US" sz="11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B93C5D8-3D6F-40C6-8671-7D3D55D27CE7}"/>
              </a:ext>
            </a:extLst>
          </p:cNvPr>
          <p:cNvSpPr txBox="1"/>
          <p:nvPr/>
        </p:nvSpPr>
        <p:spPr>
          <a:xfrm>
            <a:off x="11344054" y="4730371"/>
            <a:ext cx="713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/>
              <a:t>スレーカ</a:t>
            </a:r>
            <a:endParaRPr kumimoji="1" lang="ja-JP" altLang="en-US" sz="1100" dirty="0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65AA8B2-13F7-450A-BEA8-DE8C8EBBED40}"/>
              </a:ext>
            </a:extLst>
          </p:cNvPr>
          <p:cNvSpPr/>
          <p:nvPr/>
        </p:nvSpPr>
        <p:spPr>
          <a:xfrm>
            <a:off x="11509101" y="3736902"/>
            <a:ext cx="395976" cy="3798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27A09EFB-85EF-410F-9EBE-8403A01ED7E0}"/>
              </a:ext>
            </a:extLst>
          </p:cNvPr>
          <p:cNvCxnSpPr>
            <a:cxnSpLocks/>
            <a:stCxn id="30" idx="0"/>
            <a:endCxn id="83" idx="0"/>
          </p:cNvCxnSpPr>
          <p:nvPr/>
        </p:nvCxnSpPr>
        <p:spPr>
          <a:xfrm>
            <a:off x="11291555" y="1154214"/>
            <a:ext cx="415534" cy="2582688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F51E5838-E602-467E-AD96-F4A7C0FF663A}"/>
              </a:ext>
            </a:extLst>
          </p:cNvPr>
          <p:cNvCxnSpPr>
            <a:cxnSpLocks/>
            <a:stCxn id="31" idx="0"/>
            <a:endCxn id="83" idx="0"/>
          </p:cNvCxnSpPr>
          <p:nvPr/>
        </p:nvCxnSpPr>
        <p:spPr>
          <a:xfrm>
            <a:off x="11287441" y="1750322"/>
            <a:ext cx="419648" cy="1986580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78D1CD41-B34C-42E6-BC3A-2554C892D570}"/>
              </a:ext>
            </a:extLst>
          </p:cNvPr>
          <p:cNvSpPr/>
          <p:nvPr/>
        </p:nvSpPr>
        <p:spPr>
          <a:xfrm>
            <a:off x="9484383" y="805382"/>
            <a:ext cx="2653540" cy="26514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7" name="コネクタ: カギ線 86">
            <a:extLst>
              <a:ext uri="{FF2B5EF4-FFF2-40B4-BE49-F238E27FC236}">
                <a16:creationId xmlns:a16="http://schemas.microsoft.com/office/drawing/2014/main" id="{AE4E7492-A19E-4301-8870-9E8830D0E5DC}"/>
              </a:ext>
            </a:extLst>
          </p:cNvPr>
          <p:cNvCxnSpPr>
            <a:cxnSpLocks/>
            <a:stCxn id="33" idx="5"/>
            <a:endCxn id="324" idx="1"/>
          </p:cNvCxnSpPr>
          <p:nvPr/>
        </p:nvCxnSpPr>
        <p:spPr>
          <a:xfrm rot="5400000" flipH="1" flipV="1">
            <a:off x="3888246" y="654097"/>
            <a:ext cx="18118" cy="949651"/>
          </a:xfrm>
          <a:prstGeom prst="bentConnector3">
            <a:avLst>
              <a:gd name="adj1" fmla="val 136172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FC3B6F-1EE8-4377-87B3-0E5B59DE3486}"/>
              </a:ext>
            </a:extLst>
          </p:cNvPr>
          <p:cNvSpPr/>
          <p:nvPr/>
        </p:nvSpPr>
        <p:spPr>
          <a:xfrm>
            <a:off x="2639885" y="1799232"/>
            <a:ext cx="4245701" cy="93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0CFB2B7F-CDC8-462A-A99B-14133402C276}"/>
              </a:ext>
            </a:extLst>
          </p:cNvPr>
          <p:cNvCxnSpPr>
            <a:cxnSpLocks/>
            <a:stCxn id="73" idx="5"/>
            <a:endCxn id="325" idx="1"/>
          </p:cNvCxnSpPr>
          <p:nvPr/>
        </p:nvCxnSpPr>
        <p:spPr>
          <a:xfrm rot="5400000" flipH="1" flipV="1">
            <a:off x="3883024" y="1639095"/>
            <a:ext cx="34489" cy="968246"/>
          </a:xfrm>
          <a:prstGeom prst="bentConnector3">
            <a:avLst>
              <a:gd name="adj1" fmla="val 76282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90C674AA-5198-47DF-BB76-9337C3C61139}"/>
              </a:ext>
            </a:extLst>
          </p:cNvPr>
          <p:cNvSpPr/>
          <p:nvPr/>
        </p:nvSpPr>
        <p:spPr>
          <a:xfrm>
            <a:off x="2645263" y="2786330"/>
            <a:ext cx="4240323" cy="93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D2FC4CF-C90B-4273-A164-0AAC514FAC26}"/>
              </a:ext>
            </a:extLst>
          </p:cNvPr>
          <p:cNvSpPr txBox="1"/>
          <p:nvPr/>
        </p:nvSpPr>
        <p:spPr>
          <a:xfrm>
            <a:off x="2794106" y="1795656"/>
            <a:ext cx="58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9V/E</a:t>
            </a:r>
            <a:endParaRPr kumimoji="1" lang="ja-JP" altLang="en-US" sz="1400" b="1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C6E2B4E-86A2-43B7-A962-07D658746EF5}"/>
              </a:ext>
            </a:extLst>
          </p:cNvPr>
          <p:cNvSpPr txBox="1"/>
          <p:nvPr/>
        </p:nvSpPr>
        <p:spPr>
          <a:xfrm>
            <a:off x="2742580" y="2776485"/>
            <a:ext cx="681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10V/E</a:t>
            </a:r>
            <a:endParaRPr kumimoji="1" lang="ja-JP" altLang="en-US" sz="1400" b="1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E6CC4F7-1A66-4385-ACA2-1B8CBB280604}"/>
              </a:ext>
            </a:extLst>
          </p:cNvPr>
          <p:cNvSpPr txBox="1"/>
          <p:nvPr/>
        </p:nvSpPr>
        <p:spPr>
          <a:xfrm>
            <a:off x="1502404" y="2531896"/>
            <a:ext cx="65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DBLT</a:t>
            </a:r>
            <a:endParaRPr kumimoji="1" lang="ja-JP" altLang="en-US" sz="12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B1518375-4B1F-45F2-A164-DC2DD9A7E59C}"/>
              </a:ext>
            </a:extLst>
          </p:cNvPr>
          <p:cNvSpPr txBox="1"/>
          <p:nvPr/>
        </p:nvSpPr>
        <p:spPr>
          <a:xfrm>
            <a:off x="4040297" y="1472927"/>
            <a:ext cx="65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CBLT</a:t>
            </a:r>
            <a:endParaRPr kumimoji="1" lang="ja-JP" altLang="en-US" sz="12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5231F4D-3E30-4290-BE9F-3D3F21A49FE2}"/>
              </a:ext>
            </a:extLst>
          </p:cNvPr>
          <p:cNvSpPr txBox="1"/>
          <p:nvPr/>
        </p:nvSpPr>
        <p:spPr>
          <a:xfrm>
            <a:off x="4041354" y="2485226"/>
            <a:ext cx="65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CBLT</a:t>
            </a:r>
            <a:endParaRPr kumimoji="1" lang="ja-JP" altLang="en-US" sz="1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9EB60C4-40B3-44C6-9EB7-20865F6F109C}"/>
              </a:ext>
            </a:extLst>
          </p:cNvPr>
          <p:cNvSpPr txBox="1"/>
          <p:nvPr/>
        </p:nvSpPr>
        <p:spPr>
          <a:xfrm>
            <a:off x="4056278" y="3506092"/>
            <a:ext cx="65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CBLT</a:t>
            </a:r>
            <a:endParaRPr kumimoji="1" lang="ja-JP" altLang="en-US" sz="1200" dirty="0"/>
          </a:p>
        </p:txBody>
      </p:sp>
      <p:sp>
        <p:nvSpPr>
          <p:cNvPr id="97" name="円柱 96">
            <a:extLst>
              <a:ext uri="{FF2B5EF4-FFF2-40B4-BE49-F238E27FC236}">
                <a16:creationId xmlns:a16="http://schemas.microsoft.com/office/drawing/2014/main" id="{6548273D-CA66-424A-A8F6-50C8BC86EC2C}"/>
              </a:ext>
            </a:extLst>
          </p:cNvPr>
          <p:cNvSpPr/>
          <p:nvPr/>
        </p:nvSpPr>
        <p:spPr>
          <a:xfrm>
            <a:off x="7506258" y="2146287"/>
            <a:ext cx="399720" cy="39886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コネクタ: カギ線 97">
            <a:extLst>
              <a:ext uri="{FF2B5EF4-FFF2-40B4-BE49-F238E27FC236}">
                <a16:creationId xmlns:a16="http://schemas.microsoft.com/office/drawing/2014/main" id="{93DBC1BE-7528-4ED2-A1C5-738779AA658E}"/>
              </a:ext>
            </a:extLst>
          </p:cNvPr>
          <p:cNvCxnSpPr>
            <a:cxnSpLocks/>
            <a:stCxn id="318" idx="3"/>
            <a:endCxn id="97" idx="2"/>
          </p:cNvCxnSpPr>
          <p:nvPr/>
        </p:nvCxnSpPr>
        <p:spPr>
          <a:xfrm>
            <a:off x="6468116" y="1318109"/>
            <a:ext cx="1038142" cy="102760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コネクタ: カギ線 98">
            <a:extLst>
              <a:ext uri="{FF2B5EF4-FFF2-40B4-BE49-F238E27FC236}">
                <a16:creationId xmlns:a16="http://schemas.microsoft.com/office/drawing/2014/main" id="{9AB22E48-D7E7-4D9F-AFFD-1EAAF27DB18D}"/>
              </a:ext>
            </a:extLst>
          </p:cNvPr>
          <p:cNvCxnSpPr>
            <a:cxnSpLocks/>
            <a:stCxn id="320" idx="3"/>
            <a:endCxn id="97" idx="2"/>
          </p:cNvCxnSpPr>
          <p:nvPr/>
        </p:nvCxnSpPr>
        <p:spPr>
          <a:xfrm>
            <a:off x="6472807" y="2303278"/>
            <a:ext cx="1033451" cy="424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コネクタ: カギ線 99">
            <a:extLst>
              <a:ext uri="{FF2B5EF4-FFF2-40B4-BE49-F238E27FC236}">
                <a16:creationId xmlns:a16="http://schemas.microsoft.com/office/drawing/2014/main" id="{F1318459-94EC-4B6B-9F89-93F1448A00D1}"/>
              </a:ext>
            </a:extLst>
          </p:cNvPr>
          <p:cNvCxnSpPr>
            <a:cxnSpLocks/>
            <a:stCxn id="321" idx="3"/>
            <a:endCxn id="97" idx="2"/>
          </p:cNvCxnSpPr>
          <p:nvPr/>
        </p:nvCxnSpPr>
        <p:spPr>
          <a:xfrm flipV="1">
            <a:off x="6470949" y="2345718"/>
            <a:ext cx="1035309" cy="97899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F05F905-6A0C-4FA7-A87A-14C7CB4F2806}"/>
              </a:ext>
            </a:extLst>
          </p:cNvPr>
          <p:cNvSpPr txBox="1"/>
          <p:nvPr/>
        </p:nvSpPr>
        <p:spPr>
          <a:xfrm>
            <a:off x="7415950" y="2550778"/>
            <a:ext cx="580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HBLT</a:t>
            </a:r>
            <a:endParaRPr kumimoji="1" lang="ja-JP" altLang="en-US" sz="1200" dirty="0"/>
          </a:p>
        </p:txBody>
      </p:sp>
      <p:sp>
        <p:nvSpPr>
          <p:cNvPr id="102" name="円柱 101">
            <a:extLst>
              <a:ext uri="{FF2B5EF4-FFF2-40B4-BE49-F238E27FC236}">
                <a16:creationId xmlns:a16="http://schemas.microsoft.com/office/drawing/2014/main" id="{3AB7110F-F8CF-431F-98C2-69303E7E91AD}"/>
              </a:ext>
            </a:extLst>
          </p:cNvPr>
          <p:cNvSpPr/>
          <p:nvPr/>
        </p:nvSpPr>
        <p:spPr>
          <a:xfrm>
            <a:off x="10354986" y="4348939"/>
            <a:ext cx="399720" cy="39886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F5602461-9C3D-4906-94E2-40232A0905CF}"/>
              </a:ext>
            </a:extLst>
          </p:cNvPr>
          <p:cNvSpPr txBox="1"/>
          <p:nvPr/>
        </p:nvSpPr>
        <p:spPr>
          <a:xfrm>
            <a:off x="10283418" y="4743050"/>
            <a:ext cx="526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GLT</a:t>
            </a:r>
            <a:endParaRPr kumimoji="1" lang="ja-JP" altLang="en-US" sz="11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7635148-FFA1-48A7-BE2C-62F160EBC6ED}"/>
              </a:ext>
            </a:extLst>
          </p:cNvPr>
          <p:cNvSpPr txBox="1"/>
          <p:nvPr/>
        </p:nvSpPr>
        <p:spPr>
          <a:xfrm>
            <a:off x="11335799" y="4070201"/>
            <a:ext cx="748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/>
              <a:t>合計緑液</a:t>
            </a:r>
            <a:endParaRPr kumimoji="1" lang="ja-JP" altLang="en-US" sz="1100" dirty="0"/>
          </a:p>
        </p:txBody>
      </p: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EFD2AD8D-452A-4C82-94A9-057AB1D25084}"/>
              </a:ext>
            </a:extLst>
          </p:cNvPr>
          <p:cNvCxnSpPr>
            <a:cxnSpLocks/>
            <a:stCxn id="80" idx="2"/>
            <a:endCxn id="132" idx="1"/>
          </p:cNvCxnSpPr>
          <p:nvPr/>
        </p:nvCxnSpPr>
        <p:spPr>
          <a:xfrm rot="5400000">
            <a:off x="10651073" y="4632799"/>
            <a:ext cx="847775" cy="10402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5B688994-FC59-4AF8-8C0E-3F87DFFEA27B}"/>
              </a:ext>
            </a:extLst>
          </p:cNvPr>
          <p:cNvSpPr/>
          <p:nvPr/>
        </p:nvSpPr>
        <p:spPr>
          <a:xfrm>
            <a:off x="9484383" y="3523179"/>
            <a:ext cx="2653539" cy="14492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7673CEC-8FF9-4072-B894-1514A16F95AA}"/>
              </a:ext>
            </a:extLst>
          </p:cNvPr>
          <p:cNvSpPr txBox="1"/>
          <p:nvPr/>
        </p:nvSpPr>
        <p:spPr>
          <a:xfrm>
            <a:off x="9543884" y="3994968"/>
            <a:ext cx="541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GL</a:t>
            </a:r>
            <a:endParaRPr kumimoji="1" lang="ja-JP" altLang="en-US" sz="1400" b="1" dirty="0"/>
          </a:p>
        </p:txBody>
      </p:sp>
      <p:cxnSp>
        <p:nvCxnSpPr>
          <p:cNvPr id="110" name="コネクタ: カギ線 109">
            <a:extLst>
              <a:ext uri="{FF2B5EF4-FFF2-40B4-BE49-F238E27FC236}">
                <a16:creationId xmlns:a16="http://schemas.microsoft.com/office/drawing/2014/main" id="{3EEDF219-BCC7-40FC-A540-7162C91DDC7D}"/>
              </a:ext>
            </a:extLst>
          </p:cNvPr>
          <p:cNvCxnSpPr>
            <a:cxnSpLocks/>
            <a:stCxn id="97" idx="4"/>
            <a:endCxn id="223" idx="1"/>
          </p:cNvCxnSpPr>
          <p:nvPr/>
        </p:nvCxnSpPr>
        <p:spPr>
          <a:xfrm>
            <a:off x="7905978" y="2345718"/>
            <a:ext cx="1995932" cy="5185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48932C24-F6DE-4A68-9722-4B848E064643}"/>
              </a:ext>
            </a:extLst>
          </p:cNvPr>
          <p:cNvCxnSpPr>
            <a:cxnSpLocks/>
            <a:stCxn id="97" idx="4"/>
            <a:endCxn id="224" idx="1"/>
          </p:cNvCxnSpPr>
          <p:nvPr/>
        </p:nvCxnSpPr>
        <p:spPr>
          <a:xfrm>
            <a:off x="7905978" y="2345718"/>
            <a:ext cx="1995932" cy="6814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C42BC871-26EF-4067-81EE-374289D44169}"/>
              </a:ext>
            </a:extLst>
          </p:cNvPr>
          <p:cNvSpPr txBox="1"/>
          <p:nvPr/>
        </p:nvSpPr>
        <p:spPr>
          <a:xfrm>
            <a:off x="8669638" y="3417784"/>
            <a:ext cx="58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HBL</a:t>
            </a:r>
            <a:endParaRPr kumimoji="1" lang="ja-JP" altLang="en-US" sz="1400" b="1" dirty="0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728CE5FB-744F-42C2-9BA3-D51E70CA4CD7}"/>
              </a:ext>
            </a:extLst>
          </p:cNvPr>
          <p:cNvSpPr/>
          <p:nvPr/>
        </p:nvSpPr>
        <p:spPr>
          <a:xfrm>
            <a:off x="292974" y="805382"/>
            <a:ext cx="2036092" cy="29264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2B1DE50-A7D3-4D5C-8504-55F8E2B8903C}"/>
              </a:ext>
            </a:extLst>
          </p:cNvPr>
          <p:cNvSpPr/>
          <p:nvPr/>
        </p:nvSpPr>
        <p:spPr>
          <a:xfrm>
            <a:off x="8271533" y="2963557"/>
            <a:ext cx="108000" cy="1080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7D54992E-F9E1-4D30-9284-950F756E4A5C}"/>
              </a:ext>
            </a:extLst>
          </p:cNvPr>
          <p:cNvCxnSpPr>
            <a:cxnSpLocks/>
            <a:stCxn id="114" idx="4"/>
          </p:cNvCxnSpPr>
          <p:nvPr/>
        </p:nvCxnSpPr>
        <p:spPr>
          <a:xfrm>
            <a:off x="8325533" y="3071557"/>
            <a:ext cx="0" cy="2140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コネクタ: カギ線 115">
            <a:extLst>
              <a:ext uri="{FF2B5EF4-FFF2-40B4-BE49-F238E27FC236}">
                <a16:creationId xmlns:a16="http://schemas.microsoft.com/office/drawing/2014/main" id="{E459EEFB-9655-480B-8B93-E1D02751391A}"/>
              </a:ext>
            </a:extLst>
          </p:cNvPr>
          <p:cNvCxnSpPr>
            <a:cxnSpLocks/>
            <a:stCxn id="114" idx="2"/>
            <a:endCxn id="97" idx="3"/>
          </p:cNvCxnSpPr>
          <p:nvPr/>
        </p:nvCxnSpPr>
        <p:spPr>
          <a:xfrm rot="10800000">
            <a:off x="7706119" y="2545149"/>
            <a:ext cx="565415" cy="47240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楕円 116">
            <a:extLst>
              <a:ext uri="{FF2B5EF4-FFF2-40B4-BE49-F238E27FC236}">
                <a16:creationId xmlns:a16="http://schemas.microsoft.com/office/drawing/2014/main" id="{59C9A6E2-37C2-4BB7-86B9-2F7C75F3C163}"/>
              </a:ext>
            </a:extLst>
          </p:cNvPr>
          <p:cNvSpPr/>
          <p:nvPr/>
        </p:nvSpPr>
        <p:spPr>
          <a:xfrm>
            <a:off x="9706759" y="4494459"/>
            <a:ext cx="108000" cy="108000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51894434-D8CE-4B69-964A-641CC2478A78}"/>
              </a:ext>
            </a:extLst>
          </p:cNvPr>
          <p:cNvCxnSpPr>
            <a:cxnSpLocks/>
            <a:stCxn id="117" idx="4"/>
          </p:cNvCxnSpPr>
          <p:nvPr/>
        </p:nvCxnSpPr>
        <p:spPr>
          <a:xfrm>
            <a:off x="9760759" y="4602459"/>
            <a:ext cx="0" cy="21403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30F9CF9D-4840-4840-A0F8-CCCE38606516}"/>
              </a:ext>
            </a:extLst>
          </p:cNvPr>
          <p:cNvCxnSpPr>
            <a:cxnSpLocks/>
            <a:stCxn id="117" idx="6"/>
            <a:endCxn id="102" idx="2"/>
          </p:cNvCxnSpPr>
          <p:nvPr/>
        </p:nvCxnSpPr>
        <p:spPr>
          <a:xfrm flipV="1">
            <a:off x="9814759" y="4548370"/>
            <a:ext cx="540227" cy="89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吹き出し: 角を丸めた四角形 119">
            <a:extLst>
              <a:ext uri="{FF2B5EF4-FFF2-40B4-BE49-F238E27FC236}">
                <a16:creationId xmlns:a16="http://schemas.microsoft.com/office/drawing/2014/main" id="{4E729F67-CBE8-45BC-9009-DE541E4B6D0B}"/>
              </a:ext>
            </a:extLst>
          </p:cNvPr>
          <p:cNvSpPr/>
          <p:nvPr/>
        </p:nvSpPr>
        <p:spPr>
          <a:xfrm>
            <a:off x="8219622" y="204303"/>
            <a:ext cx="3619112" cy="384807"/>
          </a:xfrm>
          <a:prstGeom prst="wedgeRoundRectCallout">
            <a:avLst>
              <a:gd name="adj1" fmla="val -29456"/>
              <a:gd name="adj2" fmla="val 77682"/>
              <a:gd name="adj3" fmla="val 16667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入出力変数に、非負制約＋上下限制約</a:t>
            </a:r>
          </a:p>
        </p:txBody>
      </p:sp>
      <p:sp>
        <p:nvSpPr>
          <p:cNvPr id="121" name="吹き出し: 角を丸めた四角形 120">
            <a:extLst>
              <a:ext uri="{FF2B5EF4-FFF2-40B4-BE49-F238E27FC236}">
                <a16:creationId xmlns:a16="http://schemas.microsoft.com/office/drawing/2014/main" id="{0126512B-121F-460A-A3AB-865701D99E84}"/>
              </a:ext>
            </a:extLst>
          </p:cNvPr>
          <p:cNvSpPr/>
          <p:nvPr/>
        </p:nvSpPr>
        <p:spPr>
          <a:xfrm>
            <a:off x="5880163" y="199310"/>
            <a:ext cx="2312434" cy="384807"/>
          </a:xfrm>
          <a:prstGeom prst="wedgeRoundRectCallout">
            <a:avLst>
              <a:gd name="adj1" fmla="val -29456"/>
              <a:gd name="adj2" fmla="val 77682"/>
              <a:gd name="adj3" fmla="val 16667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/>
              <a:t>Fac</a:t>
            </a:r>
            <a:r>
              <a:rPr lang="ja-JP" altLang="en-US" sz="1600" dirty="0" err="1"/>
              <a:t>、</a:t>
            </a:r>
            <a:r>
              <a:rPr lang="en-US" altLang="ja-JP" sz="1600" dirty="0"/>
              <a:t>Node</a:t>
            </a:r>
            <a:r>
              <a:rPr lang="ja-JP" altLang="en-US" sz="1600" dirty="0"/>
              <a:t>に、設備制約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FE6C03CE-1EC9-43B3-B357-0627D816EDFE}"/>
              </a:ext>
            </a:extLst>
          </p:cNvPr>
          <p:cNvSpPr txBox="1"/>
          <p:nvPr/>
        </p:nvSpPr>
        <p:spPr>
          <a:xfrm>
            <a:off x="4866740" y="6384299"/>
            <a:ext cx="45949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accent4"/>
                </a:solidFill>
              </a:rPr>
              <a:t>赤：稀黒液　</a:t>
            </a:r>
            <a:r>
              <a:rPr kumimoji="1" lang="ja-JP" altLang="en-US" sz="1400" dirty="0">
                <a:solidFill>
                  <a:schemeClr val="bg1">
                    <a:lumMod val="50000"/>
                  </a:schemeClr>
                </a:solidFill>
              </a:rPr>
              <a:t>灰：濃黒液</a:t>
            </a:r>
            <a:r>
              <a:rPr kumimoji="1" lang="ja-JP" altLang="en-US" sz="1400" dirty="0">
                <a:solidFill>
                  <a:schemeClr val="accent2"/>
                </a:solidFill>
              </a:rPr>
              <a:t>　</a:t>
            </a:r>
            <a:r>
              <a:rPr lang="ja-JP" altLang="en-US" sz="1400" dirty="0">
                <a:solidFill>
                  <a:schemeClr val="accent3"/>
                </a:solidFill>
              </a:rPr>
              <a:t>緑：緑液　</a:t>
            </a:r>
            <a:r>
              <a:rPr kumimoji="1" lang="ja-JP" altLang="en-US" sz="1400" dirty="0"/>
              <a:t>黒：白液</a:t>
            </a:r>
            <a:r>
              <a:rPr kumimoji="1" lang="ja-JP" altLang="en-US" sz="1400" dirty="0">
                <a:solidFill>
                  <a:schemeClr val="accent3"/>
                </a:solidFill>
              </a:rPr>
              <a:t>　</a:t>
            </a:r>
            <a:r>
              <a:rPr lang="ja-JP" altLang="en-US" sz="1400" dirty="0">
                <a:solidFill>
                  <a:schemeClr val="accent6">
                    <a:lumMod val="50000"/>
                  </a:schemeClr>
                </a:solidFill>
              </a:rPr>
              <a:t>青：蒸気</a:t>
            </a:r>
            <a:endParaRPr kumimoji="1" lang="en-US" altLang="ja-JP" sz="1400" dirty="0">
              <a:solidFill>
                <a:srgbClr val="92D050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533327E-476C-4564-B826-77BB8A5781A4}"/>
              </a:ext>
            </a:extLst>
          </p:cNvPr>
          <p:cNvSpPr/>
          <p:nvPr/>
        </p:nvSpPr>
        <p:spPr>
          <a:xfrm>
            <a:off x="9484382" y="5035457"/>
            <a:ext cx="2653539" cy="11737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1BC768A-56D3-4FCB-8DE2-B34E76E75AD1}"/>
              </a:ext>
            </a:extLst>
          </p:cNvPr>
          <p:cNvSpPr txBox="1"/>
          <p:nvPr/>
        </p:nvSpPr>
        <p:spPr>
          <a:xfrm>
            <a:off x="9512789" y="5046320"/>
            <a:ext cx="615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WL</a:t>
            </a:r>
            <a:endParaRPr kumimoji="1" lang="ja-JP" altLang="en-US" sz="1400" b="1" dirty="0"/>
          </a:p>
        </p:txBody>
      </p:sp>
      <p:sp>
        <p:nvSpPr>
          <p:cNvPr id="132" name="円柱 131">
            <a:extLst>
              <a:ext uri="{FF2B5EF4-FFF2-40B4-BE49-F238E27FC236}">
                <a16:creationId xmlns:a16="http://schemas.microsoft.com/office/drawing/2014/main" id="{C5276117-F13C-4AC8-8B12-7EF73F574887}"/>
              </a:ext>
            </a:extLst>
          </p:cNvPr>
          <p:cNvSpPr/>
          <p:nvPr/>
        </p:nvSpPr>
        <p:spPr>
          <a:xfrm>
            <a:off x="10354985" y="5576802"/>
            <a:ext cx="399720" cy="398861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FE2759F0-4A98-464A-BB20-5FF7FB727A89}"/>
              </a:ext>
            </a:extLst>
          </p:cNvPr>
          <p:cNvSpPr/>
          <p:nvPr/>
        </p:nvSpPr>
        <p:spPr>
          <a:xfrm>
            <a:off x="9706759" y="5719468"/>
            <a:ext cx="108000" cy="10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9DFBD5E-8FC8-4054-A19B-04D4BD82289C}"/>
              </a:ext>
            </a:extLst>
          </p:cNvPr>
          <p:cNvCxnSpPr>
            <a:cxnSpLocks/>
            <a:stCxn id="133" idx="4"/>
          </p:cNvCxnSpPr>
          <p:nvPr/>
        </p:nvCxnSpPr>
        <p:spPr>
          <a:xfrm>
            <a:off x="9760759" y="5827468"/>
            <a:ext cx="0" cy="2140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コネクタ: カギ線 134">
            <a:extLst>
              <a:ext uri="{FF2B5EF4-FFF2-40B4-BE49-F238E27FC236}">
                <a16:creationId xmlns:a16="http://schemas.microsoft.com/office/drawing/2014/main" id="{93B8E9F3-639B-4C55-A671-25D68495B5F3}"/>
              </a:ext>
            </a:extLst>
          </p:cNvPr>
          <p:cNvCxnSpPr>
            <a:cxnSpLocks/>
            <a:stCxn id="133" idx="6"/>
            <a:endCxn id="132" idx="2"/>
          </p:cNvCxnSpPr>
          <p:nvPr/>
        </p:nvCxnSpPr>
        <p:spPr>
          <a:xfrm>
            <a:off x="9814759" y="5773468"/>
            <a:ext cx="540226" cy="27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73A7E006-1A01-49FC-AAF5-1C8814D779CF}"/>
              </a:ext>
            </a:extLst>
          </p:cNvPr>
          <p:cNvCxnSpPr>
            <a:stCxn id="132" idx="4"/>
            <a:endCxn id="78" idx="1"/>
          </p:cNvCxnSpPr>
          <p:nvPr/>
        </p:nvCxnSpPr>
        <p:spPr>
          <a:xfrm>
            <a:off x="10754705" y="5776233"/>
            <a:ext cx="759409" cy="52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1814E527-23B0-401A-8B21-80C74360F7E5}"/>
              </a:ext>
            </a:extLst>
          </p:cNvPr>
          <p:cNvSpPr txBox="1"/>
          <p:nvPr/>
        </p:nvSpPr>
        <p:spPr>
          <a:xfrm>
            <a:off x="10192008" y="5983081"/>
            <a:ext cx="713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WLT</a:t>
            </a:r>
            <a:endParaRPr kumimoji="1" lang="ja-JP" altLang="en-US" sz="1100" dirty="0"/>
          </a:p>
        </p:txBody>
      </p: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CA7AE452-B609-438C-9847-CC18FD4A23B1}"/>
              </a:ext>
            </a:extLst>
          </p:cNvPr>
          <p:cNvCxnSpPr>
            <a:cxnSpLocks/>
            <a:stCxn id="102" idx="4"/>
            <a:endCxn id="80" idx="3"/>
          </p:cNvCxnSpPr>
          <p:nvPr/>
        </p:nvCxnSpPr>
        <p:spPr>
          <a:xfrm>
            <a:off x="10754706" y="4548370"/>
            <a:ext cx="750745" cy="1409"/>
          </a:xfrm>
          <a:prstGeom prst="straightConnector1">
            <a:avLst/>
          </a:prstGeom>
          <a:ln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六角形 194">
            <a:extLst>
              <a:ext uri="{FF2B5EF4-FFF2-40B4-BE49-F238E27FC236}">
                <a16:creationId xmlns:a16="http://schemas.microsoft.com/office/drawing/2014/main" id="{FF4EF663-DCE5-4122-8136-90C19B39677C}"/>
              </a:ext>
            </a:extLst>
          </p:cNvPr>
          <p:cNvSpPr/>
          <p:nvPr/>
        </p:nvSpPr>
        <p:spPr>
          <a:xfrm>
            <a:off x="10895747" y="2221202"/>
            <a:ext cx="395976" cy="358496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六角形 195">
            <a:extLst>
              <a:ext uri="{FF2B5EF4-FFF2-40B4-BE49-F238E27FC236}">
                <a16:creationId xmlns:a16="http://schemas.microsoft.com/office/drawing/2014/main" id="{DA1D8378-301D-4720-8109-81D0F8C175EA}"/>
              </a:ext>
            </a:extLst>
          </p:cNvPr>
          <p:cNvSpPr/>
          <p:nvPr/>
        </p:nvSpPr>
        <p:spPr>
          <a:xfrm>
            <a:off x="10908201" y="2847045"/>
            <a:ext cx="395976" cy="358496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CDC1C9DA-1642-41C9-A6FF-5184BB220BB5}"/>
              </a:ext>
            </a:extLst>
          </p:cNvPr>
          <p:cNvSpPr txBox="1"/>
          <p:nvPr/>
        </p:nvSpPr>
        <p:spPr>
          <a:xfrm>
            <a:off x="10861686" y="3197309"/>
            <a:ext cx="489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21B</a:t>
            </a:r>
            <a:endParaRPr kumimoji="1" lang="ja-JP" altLang="en-US" sz="1100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4C28D730-896B-47BF-B7B7-BC869DF5184F}"/>
              </a:ext>
            </a:extLst>
          </p:cNvPr>
          <p:cNvSpPr/>
          <p:nvPr/>
        </p:nvSpPr>
        <p:spPr>
          <a:xfrm>
            <a:off x="11276807" y="2125340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91222F88-9CB3-4A5F-9130-DE17A1A6770C}"/>
              </a:ext>
            </a:extLst>
          </p:cNvPr>
          <p:cNvSpPr/>
          <p:nvPr/>
        </p:nvSpPr>
        <p:spPr>
          <a:xfrm>
            <a:off x="10937347" y="2758557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F51C4C60-FF36-46A4-A8A2-ABAB5D58D849}"/>
              </a:ext>
            </a:extLst>
          </p:cNvPr>
          <p:cNvSpPr/>
          <p:nvPr/>
        </p:nvSpPr>
        <p:spPr>
          <a:xfrm>
            <a:off x="11283157" y="2125340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4D73CB57-72EC-46EB-8B12-AAA4BBE951ED}"/>
              </a:ext>
            </a:extLst>
          </p:cNvPr>
          <p:cNvSpPr/>
          <p:nvPr/>
        </p:nvSpPr>
        <p:spPr>
          <a:xfrm>
            <a:off x="10950047" y="2758557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EC97DAD6-4F3C-495B-9589-897D036E5848}"/>
              </a:ext>
            </a:extLst>
          </p:cNvPr>
          <p:cNvSpPr/>
          <p:nvPr/>
        </p:nvSpPr>
        <p:spPr>
          <a:xfrm>
            <a:off x="10968683" y="2600328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29C7D4A6-4E90-4BCB-9043-BF4F43A2042C}"/>
              </a:ext>
            </a:extLst>
          </p:cNvPr>
          <p:cNvSpPr/>
          <p:nvPr/>
        </p:nvSpPr>
        <p:spPr>
          <a:xfrm>
            <a:off x="10981137" y="3226171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C87FBA0A-381E-49A7-BFE7-45D27228FF10}"/>
              </a:ext>
            </a:extLst>
          </p:cNvPr>
          <p:cNvSpPr txBox="1"/>
          <p:nvPr/>
        </p:nvSpPr>
        <p:spPr>
          <a:xfrm>
            <a:off x="10840756" y="2563364"/>
            <a:ext cx="496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17B</a:t>
            </a:r>
            <a:endParaRPr kumimoji="1" lang="ja-JP" altLang="en-US" sz="1100" dirty="0"/>
          </a:p>
        </p:txBody>
      </p:sp>
      <p:cxnSp>
        <p:nvCxnSpPr>
          <p:cNvPr id="205" name="コネクタ: カギ線 204">
            <a:extLst>
              <a:ext uri="{FF2B5EF4-FFF2-40B4-BE49-F238E27FC236}">
                <a16:creationId xmlns:a16="http://schemas.microsoft.com/office/drawing/2014/main" id="{5A52FE58-78E1-4A54-BD87-AEF7833B6E79}"/>
              </a:ext>
            </a:extLst>
          </p:cNvPr>
          <p:cNvCxnSpPr>
            <a:cxnSpLocks/>
            <a:stCxn id="195" idx="0"/>
            <a:endCxn id="83" idx="0"/>
          </p:cNvCxnSpPr>
          <p:nvPr/>
        </p:nvCxnSpPr>
        <p:spPr>
          <a:xfrm>
            <a:off x="11291723" y="2400450"/>
            <a:ext cx="415366" cy="1336452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コネクタ: カギ線 207">
            <a:extLst>
              <a:ext uri="{FF2B5EF4-FFF2-40B4-BE49-F238E27FC236}">
                <a16:creationId xmlns:a16="http://schemas.microsoft.com/office/drawing/2014/main" id="{AB0514C7-8CF5-42B1-8E1D-922DE49E329D}"/>
              </a:ext>
            </a:extLst>
          </p:cNvPr>
          <p:cNvCxnSpPr>
            <a:cxnSpLocks/>
            <a:stCxn id="196" idx="0"/>
            <a:endCxn id="83" idx="0"/>
          </p:cNvCxnSpPr>
          <p:nvPr/>
        </p:nvCxnSpPr>
        <p:spPr>
          <a:xfrm>
            <a:off x="11304177" y="3026293"/>
            <a:ext cx="402912" cy="710609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E12E542C-C17B-4F2A-8FEB-707C5384EF73}"/>
              </a:ext>
            </a:extLst>
          </p:cNvPr>
          <p:cNvSpPr/>
          <p:nvPr/>
        </p:nvSpPr>
        <p:spPr>
          <a:xfrm>
            <a:off x="9901910" y="966536"/>
            <a:ext cx="395976" cy="379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A475F368-0748-43DC-B567-ECC1575290FC}"/>
              </a:ext>
            </a:extLst>
          </p:cNvPr>
          <p:cNvSpPr/>
          <p:nvPr/>
        </p:nvSpPr>
        <p:spPr>
          <a:xfrm>
            <a:off x="9901910" y="1571021"/>
            <a:ext cx="395976" cy="379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572ED88D-D2D2-41B7-9E5D-CAB57B804540}"/>
              </a:ext>
            </a:extLst>
          </p:cNvPr>
          <p:cNvSpPr/>
          <p:nvPr/>
        </p:nvSpPr>
        <p:spPr>
          <a:xfrm>
            <a:off x="9901910" y="2207644"/>
            <a:ext cx="395976" cy="379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37C13DD7-3687-4B31-9D13-031BFC93045E}"/>
              </a:ext>
            </a:extLst>
          </p:cNvPr>
          <p:cNvSpPr/>
          <p:nvPr/>
        </p:nvSpPr>
        <p:spPr>
          <a:xfrm>
            <a:off x="9901910" y="2837259"/>
            <a:ext cx="395976" cy="379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544F4436-8303-4559-AD52-2B0EE4B02FCD}"/>
              </a:ext>
            </a:extLst>
          </p:cNvPr>
          <p:cNvSpPr txBox="1"/>
          <p:nvPr/>
        </p:nvSpPr>
        <p:spPr>
          <a:xfrm>
            <a:off x="9722478" y="1906317"/>
            <a:ext cx="75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14B</a:t>
            </a:r>
            <a:r>
              <a:rPr lang="ja-JP" altLang="en-US" sz="1100" dirty="0"/>
              <a:t>黒液</a:t>
            </a:r>
            <a:endParaRPr kumimoji="1" lang="ja-JP" altLang="en-US" sz="1100" dirty="0"/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A1B5A91C-C165-439C-9F97-8561827E6D6E}"/>
              </a:ext>
            </a:extLst>
          </p:cNvPr>
          <p:cNvSpPr txBox="1"/>
          <p:nvPr/>
        </p:nvSpPr>
        <p:spPr>
          <a:xfrm>
            <a:off x="9722478" y="1306166"/>
            <a:ext cx="71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12B</a:t>
            </a:r>
            <a:r>
              <a:rPr lang="ja-JP" altLang="en-US" sz="1100" dirty="0"/>
              <a:t>黒液</a:t>
            </a:r>
            <a:endParaRPr kumimoji="1" lang="ja-JP" altLang="en-US" sz="1100" dirty="0"/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AF486CB3-65E3-41A2-B938-F1F8A8EBA8B1}"/>
              </a:ext>
            </a:extLst>
          </p:cNvPr>
          <p:cNvSpPr txBox="1"/>
          <p:nvPr/>
        </p:nvSpPr>
        <p:spPr>
          <a:xfrm>
            <a:off x="9722478" y="3199940"/>
            <a:ext cx="748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21B</a:t>
            </a:r>
            <a:r>
              <a:rPr lang="ja-JP" altLang="en-US" sz="1100" dirty="0"/>
              <a:t>黒液</a:t>
            </a:r>
            <a:endParaRPr kumimoji="1" lang="ja-JP" altLang="en-US" sz="1100" dirty="0"/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FB82A4FA-7F69-41E6-AA0C-C1F694146EEE}"/>
              </a:ext>
            </a:extLst>
          </p:cNvPr>
          <p:cNvSpPr txBox="1"/>
          <p:nvPr/>
        </p:nvSpPr>
        <p:spPr>
          <a:xfrm>
            <a:off x="9722478" y="2573306"/>
            <a:ext cx="752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17B</a:t>
            </a:r>
            <a:r>
              <a:rPr lang="ja-JP" altLang="en-US" sz="1100" dirty="0"/>
              <a:t>黒液</a:t>
            </a:r>
            <a:endParaRPr kumimoji="1" lang="ja-JP" altLang="en-US" sz="1100" dirty="0"/>
          </a:p>
        </p:txBody>
      </p:sp>
      <p:sp>
        <p:nvSpPr>
          <p:cNvPr id="231" name="円柱 230">
            <a:extLst>
              <a:ext uri="{FF2B5EF4-FFF2-40B4-BE49-F238E27FC236}">
                <a16:creationId xmlns:a16="http://schemas.microsoft.com/office/drawing/2014/main" id="{87404BF5-7030-4997-B37E-49177F0E2AF8}"/>
              </a:ext>
            </a:extLst>
          </p:cNvPr>
          <p:cNvSpPr/>
          <p:nvPr/>
        </p:nvSpPr>
        <p:spPr>
          <a:xfrm>
            <a:off x="8508812" y="1122018"/>
            <a:ext cx="399720" cy="39886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A8FE12A0-469B-4C49-AB4F-205C5B65A40D}"/>
              </a:ext>
            </a:extLst>
          </p:cNvPr>
          <p:cNvSpPr txBox="1"/>
          <p:nvPr/>
        </p:nvSpPr>
        <p:spPr>
          <a:xfrm>
            <a:off x="8259786" y="1504335"/>
            <a:ext cx="89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12B HBLT</a:t>
            </a:r>
            <a:endParaRPr kumimoji="1" lang="ja-JP" altLang="en-US" sz="1200" dirty="0"/>
          </a:p>
        </p:txBody>
      </p:sp>
      <p:sp>
        <p:nvSpPr>
          <p:cNvPr id="233" name="楕円 232">
            <a:extLst>
              <a:ext uri="{FF2B5EF4-FFF2-40B4-BE49-F238E27FC236}">
                <a16:creationId xmlns:a16="http://schemas.microsoft.com/office/drawing/2014/main" id="{4D6299BE-0650-4B8C-A796-2A096A3B170A}"/>
              </a:ext>
            </a:extLst>
          </p:cNvPr>
          <p:cNvSpPr/>
          <p:nvPr/>
        </p:nvSpPr>
        <p:spPr>
          <a:xfrm>
            <a:off x="8114470" y="859255"/>
            <a:ext cx="108000" cy="1080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93E1F0C0-DC88-49F5-81E8-4232A4A8AF17}"/>
              </a:ext>
            </a:extLst>
          </p:cNvPr>
          <p:cNvCxnSpPr>
            <a:cxnSpLocks/>
            <a:stCxn id="233" idx="4"/>
          </p:cNvCxnSpPr>
          <p:nvPr/>
        </p:nvCxnSpPr>
        <p:spPr>
          <a:xfrm>
            <a:off x="8168470" y="967255"/>
            <a:ext cx="0" cy="2140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コネクタ: カギ線 234">
            <a:extLst>
              <a:ext uri="{FF2B5EF4-FFF2-40B4-BE49-F238E27FC236}">
                <a16:creationId xmlns:a16="http://schemas.microsoft.com/office/drawing/2014/main" id="{0947C784-2012-4CDE-854A-7CFAE51DBD13}"/>
              </a:ext>
            </a:extLst>
          </p:cNvPr>
          <p:cNvCxnSpPr>
            <a:cxnSpLocks/>
            <a:stCxn id="233" idx="6"/>
            <a:endCxn id="231" idx="1"/>
          </p:cNvCxnSpPr>
          <p:nvPr/>
        </p:nvCxnSpPr>
        <p:spPr>
          <a:xfrm>
            <a:off x="8222470" y="913255"/>
            <a:ext cx="486202" cy="208763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637DD095-3D4E-447B-91CF-FC17EE6CD913}"/>
              </a:ext>
            </a:extLst>
          </p:cNvPr>
          <p:cNvCxnSpPr>
            <a:cxnSpLocks/>
            <a:stCxn id="211" idx="3"/>
            <a:endCxn id="30" idx="3"/>
          </p:cNvCxnSpPr>
          <p:nvPr/>
        </p:nvCxnSpPr>
        <p:spPr>
          <a:xfrm flipV="1">
            <a:off x="10297886" y="1154214"/>
            <a:ext cx="597693" cy="22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0DCD2437-0CC2-4287-8283-D1B6CEE61535}"/>
              </a:ext>
            </a:extLst>
          </p:cNvPr>
          <p:cNvCxnSpPr>
            <a:cxnSpLocks/>
            <a:stCxn id="222" idx="3"/>
            <a:endCxn id="31" idx="3"/>
          </p:cNvCxnSpPr>
          <p:nvPr/>
        </p:nvCxnSpPr>
        <p:spPr>
          <a:xfrm flipV="1">
            <a:off x="10297886" y="1750322"/>
            <a:ext cx="593579" cy="106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矢印コネクタ 247">
            <a:extLst>
              <a:ext uri="{FF2B5EF4-FFF2-40B4-BE49-F238E27FC236}">
                <a16:creationId xmlns:a16="http://schemas.microsoft.com/office/drawing/2014/main" id="{6B146BE3-A301-43A9-815E-7F843CF14858}"/>
              </a:ext>
            </a:extLst>
          </p:cNvPr>
          <p:cNvCxnSpPr>
            <a:cxnSpLocks/>
            <a:stCxn id="223" idx="3"/>
            <a:endCxn id="195" idx="3"/>
          </p:cNvCxnSpPr>
          <p:nvPr/>
        </p:nvCxnSpPr>
        <p:spPr>
          <a:xfrm>
            <a:off x="10297886" y="2397575"/>
            <a:ext cx="597861" cy="287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矢印コネクタ 250">
            <a:extLst>
              <a:ext uri="{FF2B5EF4-FFF2-40B4-BE49-F238E27FC236}">
                <a16:creationId xmlns:a16="http://schemas.microsoft.com/office/drawing/2014/main" id="{A8B1D4E8-2BEB-4493-BC7A-CAC9F75730EB}"/>
              </a:ext>
            </a:extLst>
          </p:cNvPr>
          <p:cNvCxnSpPr>
            <a:cxnSpLocks/>
            <a:stCxn id="224" idx="3"/>
            <a:endCxn id="196" idx="3"/>
          </p:cNvCxnSpPr>
          <p:nvPr/>
        </p:nvCxnSpPr>
        <p:spPr>
          <a:xfrm flipV="1">
            <a:off x="10297886" y="3026293"/>
            <a:ext cx="610315" cy="89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コネクタ: カギ線 261">
            <a:extLst>
              <a:ext uri="{FF2B5EF4-FFF2-40B4-BE49-F238E27FC236}">
                <a16:creationId xmlns:a16="http://schemas.microsoft.com/office/drawing/2014/main" id="{E4063D64-31DA-455F-B5EE-3D8728CB71BE}"/>
              </a:ext>
            </a:extLst>
          </p:cNvPr>
          <p:cNvCxnSpPr>
            <a:cxnSpLocks/>
            <a:stCxn id="83" idx="1"/>
            <a:endCxn id="102" idx="1"/>
          </p:cNvCxnSpPr>
          <p:nvPr/>
        </p:nvCxnSpPr>
        <p:spPr>
          <a:xfrm rot="10800000" flipV="1">
            <a:off x="10554847" y="3926833"/>
            <a:ext cx="954255" cy="422106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コネクタ: カギ線 272">
            <a:extLst>
              <a:ext uri="{FF2B5EF4-FFF2-40B4-BE49-F238E27FC236}">
                <a16:creationId xmlns:a16="http://schemas.microsoft.com/office/drawing/2014/main" id="{9A853B2B-7627-449A-8D04-485AB5BCA9E1}"/>
              </a:ext>
            </a:extLst>
          </p:cNvPr>
          <p:cNvCxnSpPr>
            <a:cxnSpLocks/>
            <a:stCxn id="97" idx="4"/>
            <a:endCxn id="222" idx="1"/>
          </p:cNvCxnSpPr>
          <p:nvPr/>
        </p:nvCxnSpPr>
        <p:spPr>
          <a:xfrm flipV="1">
            <a:off x="7905978" y="1760952"/>
            <a:ext cx="1995932" cy="58476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コネクタ: カギ線 275">
            <a:extLst>
              <a:ext uri="{FF2B5EF4-FFF2-40B4-BE49-F238E27FC236}">
                <a16:creationId xmlns:a16="http://schemas.microsoft.com/office/drawing/2014/main" id="{360C940A-297B-47CD-AD57-BB6704F17DF8}"/>
              </a:ext>
            </a:extLst>
          </p:cNvPr>
          <p:cNvCxnSpPr>
            <a:cxnSpLocks/>
            <a:stCxn id="278" idx="6"/>
            <a:endCxn id="28" idx="3"/>
          </p:cNvCxnSpPr>
          <p:nvPr/>
        </p:nvCxnSpPr>
        <p:spPr>
          <a:xfrm flipH="1">
            <a:off x="1837889" y="1295848"/>
            <a:ext cx="8572021" cy="1219012"/>
          </a:xfrm>
          <a:prstGeom prst="bentConnector4">
            <a:avLst>
              <a:gd name="adj1" fmla="val -2667"/>
              <a:gd name="adj2" fmla="val 208888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楕円 277">
            <a:extLst>
              <a:ext uri="{FF2B5EF4-FFF2-40B4-BE49-F238E27FC236}">
                <a16:creationId xmlns:a16="http://schemas.microsoft.com/office/drawing/2014/main" id="{014C8192-2BBC-4895-BD46-2FA1CC4EF4B2}"/>
              </a:ext>
            </a:extLst>
          </p:cNvPr>
          <p:cNvSpPr/>
          <p:nvPr/>
        </p:nvSpPr>
        <p:spPr>
          <a:xfrm>
            <a:off x="10340740" y="1261763"/>
            <a:ext cx="69170" cy="681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82" name="コネクタ: カギ線 281">
            <a:extLst>
              <a:ext uri="{FF2B5EF4-FFF2-40B4-BE49-F238E27FC236}">
                <a16:creationId xmlns:a16="http://schemas.microsoft.com/office/drawing/2014/main" id="{904F43EB-3534-48D4-9268-45CA37988776}"/>
              </a:ext>
            </a:extLst>
          </p:cNvPr>
          <p:cNvCxnSpPr>
            <a:cxnSpLocks/>
            <a:stCxn id="283" idx="6"/>
            <a:endCxn id="28" idx="3"/>
          </p:cNvCxnSpPr>
          <p:nvPr/>
        </p:nvCxnSpPr>
        <p:spPr>
          <a:xfrm flipH="1">
            <a:off x="1837889" y="1852853"/>
            <a:ext cx="8572021" cy="662007"/>
          </a:xfrm>
          <a:prstGeom prst="bentConnector4">
            <a:avLst>
              <a:gd name="adj1" fmla="val -2667"/>
              <a:gd name="adj2" fmla="val 30050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楕円 282">
            <a:extLst>
              <a:ext uri="{FF2B5EF4-FFF2-40B4-BE49-F238E27FC236}">
                <a16:creationId xmlns:a16="http://schemas.microsoft.com/office/drawing/2014/main" id="{33CB9070-7749-4DE2-A6DE-6CBB1DA65CB3}"/>
              </a:ext>
            </a:extLst>
          </p:cNvPr>
          <p:cNvSpPr/>
          <p:nvPr/>
        </p:nvSpPr>
        <p:spPr>
          <a:xfrm>
            <a:off x="10340740" y="1818768"/>
            <a:ext cx="69170" cy="681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84" name="コネクタ: カギ線 283">
            <a:extLst>
              <a:ext uri="{FF2B5EF4-FFF2-40B4-BE49-F238E27FC236}">
                <a16:creationId xmlns:a16="http://schemas.microsoft.com/office/drawing/2014/main" id="{EF4A5DF1-1751-474E-9314-6DBA3F0FBA87}"/>
              </a:ext>
            </a:extLst>
          </p:cNvPr>
          <p:cNvCxnSpPr>
            <a:cxnSpLocks/>
            <a:stCxn id="285" idx="6"/>
            <a:endCxn id="28" idx="3"/>
          </p:cNvCxnSpPr>
          <p:nvPr/>
        </p:nvCxnSpPr>
        <p:spPr>
          <a:xfrm flipH="1" flipV="1">
            <a:off x="1837889" y="2514860"/>
            <a:ext cx="8572021" cy="13194"/>
          </a:xfrm>
          <a:prstGeom prst="bentConnector4">
            <a:avLst>
              <a:gd name="adj1" fmla="val -2667"/>
              <a:gd name="adj2" fmla="val -9927391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楕円 284">
            <a:extLst>
              <a:ext uri="{FF2B5EF4-FFF2-40B4-BE49-F238E27FC236}">
                <a16:creationId xmlns:a16="http://schemas.microsoft.com/office/drawing/2014/main" id="{6B072879-CE76-44E8-AEC8-91701B7CAD01}"/>
              </a:ext>
            </a:extLst>
          </p:cNvPr>
          <p:cNvSpPr/>
          <p:nvPr/>
        </p:nvSpPr>
        <p:spPr>
          <a:xfrm>
            <a:off x="10340740" y="2493969"/>
            <a:ext cx="69170" cy="681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90" name="コネクタ: カギ線 289">
            <a:extLst>
              <a:ext uri="{FF2B5EF4-FFF2-40B4-BE49-F238E27FC236}">
                <a16:creationId xmlns:a16="http://schemas.microsoft.com/office/drawing/2014/main" id="{38ABBE53-35FB-4E59-AA87-1A98CD8E15F6}"/>
              </a:ext>
            </a:extLst>
          </p:cNvPr>
          <p:cNvCxnSpPr>
            <a:cxnSpLocks/>
            <a:stCxn id="291" idx="6"/>
            <a:endCxn id="28" idx="3"/>
          </p:cNvCxnSpPr>
          <p:nvPr/>
        </p:nvCxnSpPr>
        <p:spPr>
          <a:xfrm flipH="1" flipV="1">
            <a:off x="1837889" y="2514860"/>
            <a:ext cx="8572021" cy="659245"/>
          </a:xfrm>
          <a:prstGeom prst="bentConnector4">
            <a:avLst>
              <a:gd name="adj1" fmla="val -2667"/>
              <a:gd name="adj2" fmla="val -100661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楕円 290">
            <a:extLst>
              <a:ext uri="{FF2B5EF4-FFF2-40B4-BE49-F238E27FC236}">
                <a16:creationId xmlns:a16="http://schemas.microsoft.com/office/drawing/2014/main" id="{6D1688F5-D8DC-4116-8379-A87BDD080C11}"/>
              </a:ext>
            </a:extLst>
          </p:cNvPr>
          <p:cNvSpPr/>
          <p:nvPr/>
        </p:nvSpPr>
        <p:spPr>
          <a:xfrm>
            <a:off x="10340740" y="3140020"/>
            <a:ext cx="69170" cy="681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848248AD-C3DD-4E66-B58B-719116B96AB2}"/>
              </a:ext>
            </a:extLst>
          </p:cNvPr>
          <p:cNvSpPr/>
          <p:nvPr/>
        </p:nvSpPr>
        <p:spPr>
          <a:xfrm>
            <a:off x="7509043" y="1134216"/>
            <a:ext cx="395976" cy="379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0" name="直線矢印コネクタ 299">
            <a:extLst>
              <a:ext uri="{FF2B5EF4-FFF2-40B4-BE49-F238E27FC236}">
                <a16:creationId xmlns:a16="http://schemas.microsoft.com/office/drawing/2014/main" id="{FF942CBD-266E-4BA1-86B0-C11245B5637E}"/>
              </a:ext>
            </a:extLst>
          </p:cNvPr>
          <p:cNvCxnSpPr>
            <a:cxnSpLocks/>
            <a:stCxn id="97" idx="1"/>
            <a:endCxn id="299" idx="2"/>
          </p:cNvCxnSpPr>
          <p:nvPr/>
        </p:nvCxnSpPr>
        <p:spPr>
          <a:xfrm flipV="1">
            <a:off x="7706118" y="1514077"/>
            <a:ext cx="913" cy="63221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矢印コネクタ 302">
            <a:extLst>
              <a:ext uri="{FF2B5EF4-FFF2-40B4-BE49-F238E27FC236}">
                <a16:creationId xmlns:a16="http://schemas.microsoft.com/office/drawing/2014/main" id="{EE462AAB-E28F-4EFE-B2CF-E76868AAC403}"/>
              </a:ext>
            </a:extLst>
          </p:cNvPr>
          <p:cNvCxnSpPr>
            <a:cxnSpLocks/>
            <a:stCxn id="299" idx="3"/>
            <a:endCxn id="231" idx="2"/>
          </p:cNvCxnSpPr>
          <p:nvPr/>
        </p:nvCxnSpPr>
        <p:spPr>
          <a:xfrm flipV="1">
            <a:off x="7905019" y="1321449"/>
            <a:ext cx="603793" cy="26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コネクタ: カギ線 309">
            <a:extLst>
              <a:ext uri="{FF2B5EF4-FFF2-40B4-BE49-F238E27FC236}">
                <a16:creationId xmlns:a16="http://schemas.microsoft.com/office/drawing/2014/main" id="{419D78EF-3ED5-40F4-9958-8FD3A181EE0E}"/>
              </a:ext>
            </a:extLst>
          </p:cNvPr>
          <p:cNvCxnSpPr>
            <a:cxnSpLocks/>
            <a:stCxn id="231" idx="4"/>
            <a:endCxn id="211" idx="1"/>
          </p:cNvCxnSpPr>
          <p:nvPr/>
        </p:nvCxnSpPr>
        <p:spPr>
          <a:xfrm flipV="1">
            <a:off x="8908532" y="1156467"/>
            <a:ext cx="993378" cy="16498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408DFB73-806A-4685-8335-CE3924A4095B}"/>
              </a:ext>
            </a:extLst>
          </p:cNvPr>
          <p:cNvSpPr txBox="1"/>
          <p:nvPr/>
        </p:nvSpPr>
        <p:spPr>
          <a:xfrm>
            <a:off x="7269057" y="1508667"/>
            <a:ext cx="79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12B HBL</a:t>
            </a:r>
            <a:endParaRPr kumimoji="1" lang="ja-JP" altLang="en-US" sz="1200" dirty="0"/>
          </a:p>
        </p:txBody>
      </p:sp>
      <p:cxnSp>
        <p:nvCxnSpPr>
          <p:cNvPr id="315" name="コネクタ: カギ線 314">
            <a:extLst>
              <a:ext uri="{FF2B5EF4-FFF2-40B4-BE49-F238E27FC236}">
                <a16:creationId xmlns:a16="http://schemas.microsoft.com/office/drawing/2014/main" id="{5B827B0F-A6CA-4BC1-AAF8-EA3BF9E73537}"/>
              </a:ext>
            </a:extLst>
          </p:cNvPr>
          <p:cNvCxnSpPr>
            <a:cxnSpLocks/>
            <a:stCxn id="28" idx="1"/>
            <a:endCxn id="299" idx="0"/>
          </p:cNvCxnSpPr>
          <p:nvPr/>
        </p:nvCxnSpPr>
        <p:spPr>
          <a:xfrm rot="5400000" flipH="1" flipV="1">
            <a:off x="4281569" y="-1309463"/>
            <a:ext cx="981783" cy="5869142"/>
          </a:xfrm>
          <a:prstGeom prst="bentConnector3">
            <a:avLst>
              <a:gd name="adj1" fmla="val 137555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正方形/長方形 317">
            <a:extLst>
              <a:ext uri="{FF2B5EF4-FFF2-40B4-BE49-F238E27FC236}">
                <a16:creationId xmlns:a16="http://schemas.microsoft.com/office/drawing/2014/main" id="{2849ACE0-8F92-4464-A86B-1322FA64FBD3}"/>
              </a:ext>
            </a:extLst>
          </p:cNvPr>
          <p:cNvSpPr/>
          <p:nvPr/>
        </p:nvSpPr>
        <p:spPr>
          <a:xfrm>
            <a:off x="6072140" y="1128178"/>
            <a:ext cx="395976" cy="379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0" name="正方形/長方形 319">
            <a:extLst>
              <a:ext uri="{FF2B5EF4-FFF2-40B4-BE49-F238E27FC236}">
                <a16:creationId xmlns:a16="http://schemas.microsoft.com/office/drawing/2014/main" id="{816AA85B-7096-4066-A8D8-2C3E65811B83}"/>
              </a:ext>
            </a:extLst>
          </p:cNvPr>
          <p:cNvSpPr/>
          <p:nvPr/>
        </p:nvSpPr>
        <p:spPr>
          <a:xfrm>
            <a:off x="6076831" y="2113347"/>
            <a:ext cx="395976" cy="379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A2C5F685-B02C-4EE1-9AAB-9C804719AF2A}"/>
              </a:ext>
            </a:extLst>
          </p:cNvPr>
          <p:cNvSpPr/>
          <p:nvPr/>
        </p:nvSpPr>
        <p:spPr>
          <a:xfrm>
            <a:off x="6074973" y="3134786"/>
            <a:ext cx="395976" cy="379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4" name="円柱 323">
            <a:extLst>
              <a:ext uri="{FF2B5EF4-FFF2-40B4-BE49-F238E27FC236}">
                <a16:creationId xmlns:a16="http://schemas.microsoft.com/office/drawing/2014/main" id="{AC7FCAE3-5CEE-474E-A7CD-278998E2B955}"/>
              </a:ext>
            </a:extLst>
          </p:cNvPr>
          <p:cNvSpPr/>
          <p:nvPr/>
        </p:nvSpPr>
        <p:spPr>
          <a:xfrm>
            <a:off x="4172271" y="1119863"/>
            <a:ext cx="399720" cy="39886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5" name="円柱 324">
            <a:extLst>
              <a:ext uri="{FF2B5EF4-FFF2-40B4-BE49-F238E27FC236}">
                <a16:creationId xmlns:a16="http://schemas.microsoft.com/office/drawing/2014/main" id="{13499E71-8280-4D81-8FD7-AAD66D1B337C}"/>
              </a:ext>
            </a:extLst>
          </p:cNvPr>
          <p:cNvSpPr/>
          <p:nvPr/>
        </p:nvSpPr>
        <p:spPr>
          <a:xfrm>
            <a:off x="4184531" y="2105973"/>
            <a:ext cx="399720" cy="39886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6" name="円柱 325">
            <a:extLst>
              <a:ext uri="{FF2B5EF4-FFF2-40B4-BE49-F238E27FC236}">
                <a16:creationId xmlns:a16="http://schemas.microsoft.com/office/drawing/2014/main" id="{5A334617-89A4-4AEF-ADA5-B4739503019D}"/>
              </a:ext>
            </a:extLst>
          </p:cNvPr>
          <p:cNvSpPr/>
          <p:nvPr/>
        </p:nvSpPr>
        <p:spPr>
          <a:xfrm>
            <a:off x="4191675" y="3121567"/>
            <a:ext cx="399720" cy="39886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9" name="コネクタ: カギ線 328">
            <a:extLst>
              <a:ext uri="{FF2B5EF4-FFF2-40B4-BE49-F238E27FC236}">
                <a16:creationId xmlns:a16="http://schemas.microsoft.com/office/drawing/2014/main" id="{B2B649A9-DD38-41C3-BC76-A20DBFC086DD}"/>
              </a:ext>
            </a:extLst>
          </p:cNvPr>
          <p:cNvCxnSpPr>
            <a:cxnSpLocks/>
            <a:stCxn id="74" idx="5"/>
            <a:endCxn id="326" idx="1"/>
          </p:cNvCxnSpPr>
          <p:nvPr/>
        </p:nvCxnSpPr>
        <p:spPr>
          <a:xfrm rot="5400000" flipH="1" flipV="1">
            <a:off x="3898273" y="2642270"/>
            <a:ext cx="13964" cy="972559"/>
          </a:xfrm>
          <a:prstGeom prst="bentConnector3">
            <a:avLst>
              <a:gd name="adj1" fmla="val 1737067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コネクタ: カギ線 331">
            <a:extLst>
              <a:ext uri="{FF2B5EF4-FFF2-40B4-BE49-F238E27FC236}">
                <a16:creationId xmlns:a16="http://schemas.microsoft.com/office/drawing/2014/main" id="{CDCA2B68-D2EA-4300-B6B6-0392448785B4}"/>
              </a:ext>
            </a:extLst>
          </p:cNvPr>
          <p:cNvCxnSpPr>
            <a:cxnSpLocks/>
            <a:stCxn id="336" idx="6"/>
            <a:endCxn id="28" idx="3"/>
          </p:cNvCxnSpPr>
          <p:nvPr/>
        </p:nvCxnSpPr>
        <p:spPr>
          <a:xfrm flipH="1">
            <a:off x="1837889" y="1477741"/>
            <a:ext cx="4755681" cy="1037119"/>
          </a:xfrm>
          <a:prstGeom prst="bentConnector4">
            <a:avLst>
              <a:gd name="adj1" fmla="val -4807"/>
              <a:gd name="adj2" fmla="val 227985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楕円 335">
            <a:extLst>
              <a:ext uri="{FF2B5EF4-FFF2-40B4-BE49-F238E27FC236}">
                <a16:creationId xmlns:a16="http://schemas.microsoft.com/office/drawing/2014/main" id="{C1E48B9E-F69C-4B1E-93EF-8EE6A3BD8F00}"/>
              </a:ext>
            </a:extLst>
          </p:cNvPr>
          <p:cNvSpPr/>
          <p:nvPr/>
        </p:nvSpPr>
        <p:spPr>
          <a:xfrm>
            <a:off x="6524400" y="1443656"/>
            <a:ext cx="69170" cy="681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40" name="コネクタ: カギ線 339">
            <a:extLst>
              <a:ext uri="{FF2B5EF4-FFF2-40B4-BE49-F238E27FC236}">
                <a16:creationId xmlns:a16="http://schemas.microsoft.com/office/drawing/2014/main" id="{67BEDEA7-B6EB-4452-B695-01A72C6C4303}"/>
              </a:ext>
            </a:extLst>
          </p:cNvPr>
          <p:cNvCxnSpPr>
            <a:cxnSpLocks/>
            <a:stCxn id="341" idx="6"/>
            <a:endCxn id="28" idx="3"/>
          </p:cNvCxnSpPr>
          <p:nvPr/>
        </p:nvCxnSpPr>
        <p:spPr>
          <a:xfrm flipH="1">
            <a:off x="1837889" y="2448681"/>
            <a:ext cx="4755681" cy="66179"/>
          </a:xfrm>
          <a:prstGeom prst="bentConnector4">
            <a:avLst>
              <a:gd name="adj1" fmla="val -4807"/>
              <a:gd name="adj2" fmla="val 210570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楕円 340">
            <a:extLst>
              <a:ext uri="{FF2B5EF4-FFF2-40B4-BE49-F238E27FC236}">
                <a16:creationId xmlns:a16="http://schemas.microsoft.com/office/drawing/2014/main" id="{9DE1232E-C9BA-4281-9963-248271BD3E57}"/>
              </a:ext>
            </a:extLst>
          </p:cNvPr>
          <p:cNvSpPr/>
          <p:nvPr/>
        </p:nvSpPr>
        <p:spPr>
          <a:xfrm>
            <a:off x="6524400" y="2414596"/>
            <a:ext cx="69170" cy="681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43" name="コネクタ: カギ線 342">
            <a:extLst>
              <a:ext uri="{FF2B5EF4-FFF2-40B4-BE49-F238E27FC236}">
                <a16:creationId xmlns:a16="http://schemas.microsoft.com/office/drawing/2014/main" id="{499D0423-DF03-4D7E-8B47-984C1B11B163}"/>
              </a:ext>
            </a:extLst>
          </p:cNvPr>
          <p:cNvCxnSpPr>
            <a:cxnSpLocks/>
            <a:stCxn id="344" idx="6"/>
            <a:endCxn id="28" idx="3"/>
          </p:cNvCxnSpPr>
          <p:nvPr/>
        </p:nvCxnSpPr>
        <p:spPr>
          <a:xfrm flipH="1" flipV="1">
            <a:off x="1837889" y="2514860"/>
            <a:ext cx="4755681" cy="958833"/>
          </a:xfrm>
          <a:prstGeom prst="bentConnector4">
            <a:avLst>
              <a:gd name="adj1" fmla="val -4807"/>
              <a:gd name="adj2" fmla="val -37436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楕円 343">
            <a:extLst>
              <a:ext uri="{FF2B5EF4-FFF2-40B4-BE49-F238E27FC236}">
                <a16:creationId xmlns:a16="http://schemas.microsoft.com/office/drawing/2014/main" id="{918E1503-F130-4B4A-9BC5-19E3CFEA2B10}"/>
              </a:ext>
            </a:extLst>
          </p:cNvPr>
          <p:cNvSpPr/>
          <p:nvPr/>
        </p:nvSpPr>
        <p:spPr>
          <a:xfrm>
            <a:off x="6524400" y="3439608"/>
            <a:ext cx="69170" cy="681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81" name="コネクタ: カギ線 380">
            <a:extLst>
              <a:ext uri="{FF2B5EF4-FFF2-40B4-BE49-F238E27FC236}">
                <a16:creationId xmlns:a16="http://schemas.microsoft.com/office/drawing/2014/main" id="{B7E998AC-F7CB-4DB3-BADD-416CE3685815}"/>
              </a:ext>
            </a:extLst>
          </p:cNvPr>
          <p:cNvCxnSpPr>
            <a:cxnSpLocks/>
            <a:stCxn id="384" idx="3"/>
            <a:endCxn id="28" idx="2"/>
          </p:cNvCxnSpPr>
          <p:nvPr/>
        </p:nvCxnSpPr>
        <p:spPr>
          <a:xfrm>
            <a:off x="1089805" y="1552044"/>
            <a:ext cx="548224" cy="763386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テキスト ボックス 383">
            <a:extLst>
              <a:ext uri="{FF2B5EF4-FFF2-40B4-BE49-F238E27FC236}">
                <a16:creationId xmlns:a16="http://schemas.microsoft.com/office/drawing/2014/main" id="{A0A8B9A9-966F-450C-8E11-47E120249449}"/>
              </a:ext>
            </a:extLst>
          </p:cNvPr>
          <p:cNvSpPr txBox="1"/>
          <p:nvPr/>
        </p:nvSpPr>
        <p:spPr>
          <a:xfrm>
            <a:off x="281907" y="1413544"/>
            <a:ext cx="807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NKP</a:t>
            </a:r>
            <a:r>
              <a:rPr kumimoji="1" lang="ja-JP" altLang="en-US" sz="1200" dirty="0"/>
              <a:t>黒液</a:t>
            </a:r>
          </a:p>
        </p:txBody>
      </p: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A9F21251-4194-490A-AB27-9E03F26AD6CE}"/>
              </a:ext>
            </a:extLst>
          </p:cNvPr>
          <p:cNvSpPr txBox="1"/>
          <p:nvPr/>
        </p:nvSpPr>
        <p:spPr>
          <a:xfrm>
            <a:off x="1019169" y="916909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99" name="直線矢印コネクタ 398">
            <a:extLst>
              <a:ext uri="{FF2B5EF4-FFF2-40B4-BE49-F238E27FC236}">
                <a16:creationId xmlns:a16="http://schemas.microsoft.com/office/drawing/2014/main" id="{A1155EF5-31F6-4EA5-BF40-7604318BDFCD}"/>
              </a:ext>
            </a:extLst>
          </p:cNvPr>
          <p:cNvCxnSpPr>
            <a:cxnSpLocks/>
            <a:stCxn id="28" idx="4"/>
            <a:endCxn id="73" idx="3"/>
          </p:cNvCxnSpPr>
          <p:nvPr/>
        </p:nvCxnSpPr>
        <p:spPr>
          <a:xfrm>
            <a:off x="2037749" y="2315430"/>
            <a:ext cx="1072044" cy="4280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9F708B70-1324-4018-B07B-328A2C3CF96D}"/>
              </a:ext>
            </a:extLst>
          </p:cNvPr>
          <p:cNvSpPr txBox="1"/>
          <p:nvPr/>
        </p:nvSpPr>
        <p:spPr>
          <a:xfrm>
            <a:off x="3053975" y="2485227"/>
            <a:ext cx="51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前段</a:t>
            </a: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D8B627DD-C9D1-49DB-91CD-0BC164C1200C}"/>
              </a:ext>
            </a:extLst>
          </p:cNvPr>
          <p:cNvSpPr txBox="1"/>
          <p:nvPr/>
        </p:nvSpPr>
        <p:spPr>
          <a:xfrm>
            <a:off x="3052795" y="3499644"/>
            <a:ext cx="51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前段</a:t>
            </a: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E43A0B45-798D-439F-8F26-EB76594FFAF6}"/>
              </a:ext>
            </a:extLst>
          </p:cNvPr>
          <p:cNvSpPr txBox="1"/>
          <p:nvPr/>
        </p:nvSpPr>
        <p:spPr>
          <a:xfrm>
            <a:off x="5058377" y="3499644"/>
            <a:ext cx="51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後段</a:t>
            </a:r>
          </a:p>
        </p:txBody>
      </p:sp>
      <p:sp>
        <p:nvSpPr>
          <p:cNvPr id="431" name="テキスト ボックス 430">
            <a:extLst>
              <a:ext uri="{FF2B5EF4-FFF2-40B4-BE49-F238E27FC236}">
                <a16:creationId xmlns:a16="http://schemas.microsoft.com/office/drawing/2014/main" id="{CC80EBFC-D9C7-4055-BEC5-E81D235439E1}"/>
              </a:ext>
            </a:extLst>
          </p:cNvPr>
          <p:cNvSpPr txBox="1"/>
          <p:nvPr/>
        </p:nvSpPr>
        <p:spPr>
          <a:xfrm>
            <a:off x="5058377" y="2485227"/>
            <a:ext cx="51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後段</a:t>
            </a:r>
          </a:p>
        </p:txBody>
      </p:sp>
      <p:sp>
        <p:nvSpPr>
          <p:cNvPr id="432" name="テキスト ボックス 431">
            <a:extLst>
              <a:ext uri="{FF2B5EF4-FFF2-40B4-BE49-F238E27FC236}">
                <a16:creationId xmlns:a16="http://schemas.microsoft.com/office/drawing/2014/main" id="{833801DD-DB30-4514-96A9-0A3CD8C7AA73}"/>
              </a:ext>
            </a:extLst>
          </p:cNvPr>
          <p:cNvSpPr txBox="1"/>
          <p:nvPr/>
        </p:nvSpPr>
        <p:spPr>
          <a:xfrm>
            <a:off x="5058377" y="1472927"/>
            <a:ext cx="51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後段</a:t>
            </a:r>
          </a:p>
        </p:txBody>
      </p:sp>
      <p:cxnSp>
        <p:nvCxnSpPr>
          <p:cNvPr id="436" name="直線矢印コネクタ 435">
            <a:extLst>
              <a:ext uri="{FF2B5EF4-FFF2-40B4-BE49-F238E27FC236}">
                <a16:creationId xmlns:a16="http://schemas.microsoft.com/office/drawing/2014/main" id="{DD4EEBAB-B00C-4E33-BAC9-822A84EA615D}"/>
              </a:ext>
            </a:extLst>
          </p:cNvPr>
          <p:cNvCxnSpPr>
            <a:cxnSpLocks/>
            <a:stCxn id="324" idx="4"/>
            <a:endCxn id="75" idx="3"/>
          </p:cNvCxnSpPr>
          <p:nvPr/>
        </p:nvCxnSpPr>
        <p:spPr>
          <a:xfrm flipV="1">
            <a:off x="4571991" y="1318108"/>
            <a:ext cx="556131" cy="1186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矢印コネクタ 438">
            <a:extLst>
              <a:ext uri="{FF2B5EF4-FFF2-40B4-BE49-F238E27FC236}">
                <a16:creationId xmlns:a16="http://schemas.microsoft.com/office/drawing/2014/main" id="{981AC8C5-8927-4A79-B816-2B8E0644A9BC}"/>
              </a:ext>
            </a:extLst>
          </p:cNvPr>
          <p:cNvCxnSpPr>
            <a:cxnSpLocks/>
            <a:stCxn id="325" idx="4"/>
            <a:endCxn id="76" idx="3"/>
          </p:cNvCxnSpPr>
          <p:nvPr/>
        </p:nvCxnSpPr>
        <p:spPr>
          <a:xfrm flipV="1">
            <a:off x="4584251" y="2304624"/>
            <a:ext cx="538401" cy="780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矢印コネクタ 441">
            <a:extLst>
              <a:ext uri="{FF2B5EF4-FFF2-40B4-BE49-F238E27FC236}">
                <a16:creationId xmlns:a16="http://schemas.microsoft.com/office/drawing/2014/main" id="{541BECB3-EE09-4E69-A067-505437E19DC1}"/>
              </a:ext>
            </a:extLst>
          </p:cNvPr>
          <p:cNvCxnSpPr>
            <a:cxnSpLocks/>
            <a:stCxn id="326" idx="4"/>
            <a:endCxn id="77" idx="3"/>
          </p:cNvCxnSpPr>
          <p:nvPr/>
        </p:nvCxnSpPr>
        <p:spPr>
          <a:xfrm>
            <a:off x="4591395" y="3320998"/>
            <a:ext cx="531300" cy="1155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矢印コネクタ 444">
            <a:extLst>
              <a:ext uri="{FF2B5EF4-FFF2-40B4-BE49-F238E27FC236}">
                <a16:creationId xmlns:a16="http://schemas.microsoft.com/office/drawing/2014/main" id="{D5EA10DF-31D0-470F-B517-E1DC49827CEE}"/>
              </a:ext>
            </a:extLst>
          </p:cNvPr>
          <p:cNvCxnSpPr>
            <a:cxnSpLocks/>
            <a:stCxn id="75" idx="0"/>
            <a:endCxn id="318" idx="1"/>
          </p:cNvCxnSpPr>
          <p:nvPr/>
        </p:nvCxnSpPr>
        <p:spPr>
          <a:xfrm>
            <a:off x="5524098" y="1318108"/>
            <a:ext cx="548042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矢印コネクタ 447">
            <a:extLst>
              <a:ext uri="{FF2B5EF4-FFF2-40B4-BE49-F238E27FC236}">
                <a16:creationId xmlns:a16="http://schemas.microsoft.com/office/drawing/2014/main" id="{204C3A40-2761-4DE3-9E9D-A06DB556A836}"/>
              </a:ext>
            </a:extLst>
          </p:cNvPr>
          <p:cNvCxnSpPr>
            <a:cxnSpLocks/>
            <a:stCxn id="76" idx="0"/>
            <a:endCxn id="320" idx="1"/>
          </p:cNvCxnSpPr>
          <p:nvPr/>
        </p:nvCxnSpPr>
        <p:spPr>
          <a:xfrm flipV="1">
            <a:off x="5518628" y="2303278"/>
            <a:ext cx="558203" cy="13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矢印コネクタ 450">
            <a:extLst>
              <a:ext uri="{FF2B5EF4-FFF2-40B4-BE49-F238E27FC236}">
                <a16:creationId xmlns:a16="http://schemas.microsoft.com/office/drawing/2014/main" id="{14ED30E4-D4AF-4EB6-9BDF-328E9AB30628}"/>
              </a:ext>
            </a:extLst>
          </p:cNvPr>
          <p:cNvCxnSpPr>
            <a:cxnSpLocks/>
            <a:stCxn id="77" idx="0"/>
            <a:endCxn id="321" idx="1"/>
          </p:cNvCxnSpPr>
          <p:nvPr/>
        </p:nvCxnSpPr>
        <p:spPr>
          <a:xfrm>
            <a:off x="5518671" y="3322153"/>
            <a:ext cx="556302" cy="256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テキスト ボックス 454">
            <a:extLst>
              <a:ext uri="{FF2B5EF4-FFF2-40B4-BE49-F238E27FC236}">
                <a16:creationId xmlns:a16="http://schemas.microsoft.com/office/drawing/2014/main" id="{F3952112-C5C3-4938-A969-B62E9BAEEE54}"/>
              </a:ext>
            </a:extLst>
          </p:cNvPr>
          <p:cNvSpPr txBox="1"/>
          <p:nvPr/>
        </p:nvSpPr>
        <p:spPr>
          <a:xfrm>
            <a:off x="5942015" y="3495345"/>
            <a:ext cx="65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return</a:t>
            </a:r>
            <a:endParaRPr kumimoji="1" lang="ja-JP" altLang="en-US" sz="1200" dirty="0"/>
          </a:p>
        </p:txBody>
      </p:sp>
      <p:sp>
        <p:nvSpPr>
          <p:cNvPr id="456" name="テキスト ボックス 455">
            <a:extLst>
              <a:ext uri="{FF2B5EF4-FFF2-40B4-BE49-F238E27FC236}">
                <a16:creationId xmlns:a16="http://schemas.microsoft.com/office/drawing/2014/main" id="{0F04480E-7441-44BF-AF45-EAD4704A7A00}"/>
              </a:ext>
            </a:extLst>
          </p:cNvPr>
          <p:cNvSpPr txBox="1"/>
          <p:nvPr/>
        </p:nvSpPr>
        <p:spPr>
          <a:xfrm>
            <a:off x="5952670" y="2482337"/>
            <a:ext cx="65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return</a:t>
            </a:r>
            <a:endParaRPr kumimoji="1" lang="ja-JP" altLang="en-US" sz="1200" dirty="0"/>
          </a:p>
        </p:txBody>
      </p: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E466EE8C-9BF4-4AFA-AD4C-A19C2002DA56}"/>
              </a:ext>
            </a:extLst>
          </p:cNvPr>
          <p:cNvSpPr txBox="1"/>
          <p:nvPr/>
        </p:nvSpPr>
        <p:spPr>
          <a:xfrm>
            <a:off x="5938760" y="1470860"/>
            <a:ext cx="65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return</a:t>
            </a:r>
            <a:endParaRPr kumimoji="1" lang="ja-JP" altLang="en-US" sz="1200" dirty="0"/>
          </a:p>
        </p:txBody>
      </p:sp>
      <p:sp>
        <p:nvSpPr>
          <p:cNvPr id="458" name="テキスト ボックス 457">
            <a:extLst>
              <a:ext uri="{FF2B5EF4-FFF2-40B4-BE49-F238E27FC236}">
                <a16:creationId xmlns:a16="http://schemas.microsoft.com/office/drawing/2014/main" id="{1098DFAC-6A82-43EF-AD85-E5538A71A825}"/>
              </a:ext>
            </a:extLst>
          </p:cNvPr>
          <p:cNvSpPr txBox="1"/>
          <p:nvPr/>
        </p:nvSpPr>
        <p:spPr>
          <a:xfrm>
            <a:off x="2504926" y="2177812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0EECC371-040A-43E5-BDEE-CFE32354CD80}"/>
              </a:ext>
            </a:extLst>
          </p:cNvPr>
          <p:cNvSpPr txBox="1"/>
          <p:nvPr/>
        </p:nvSpPr>
        <p:spPr>
          <a:xfrm>
            <a:off x="991479" y="2520998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CED89848-A503-4D09-B3BE-2813ED9716A0}"/>
              </a:ext>
            </a:extLst>
          </p:cNvPr>
          <p:cNvSpPr txBox="1"/>
          <p:nvPr/>
        </p:nvSpPr>
        <p:spPr>
          <a:xfrm>
            <a:off x="2531335" y="1210029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D59FB754-1E81-4AB2-846B-7A4E982272CB}"/>
              </a:ext>
            </a:extLst>
          </p:cNvPr>
          <p:cNvSpPr txBox="1"/>
          <p:nvPr/>
        </p:nvSpPr>
        <p:spPr>
          <a:xfrm>
            <a:off x="2525664" y="3200501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2" name="楕円 461">
            <a:extLst>
              <a:ext uri="{FF2B5EF4-FFF2-40B4-BE49-F238E27FC236}">
                <a16:creationId xmlns:a16="http://schemas.microsoft.com/office/drawing/2014/main" id="{35B2C3A6-6529-4AFF-9F98-470DA701A356}"/>
              </a:ext>
            </a:extLst>
          </p:cNvPr>
          <p:cNvSpPr/>
          <p:nvPr/>
        </p:nvSpPr>
        <p:spPr>
          <a:xfrm>
            <a:off x="3546173" y="1263659"/>
            <a:ext cx="108000" cy="1080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F2EF73F0-6729-4039-ADE4-68784F35E2CA}"/>
              </a:ext>
            </a:extLst>
          </p:cNvPr>
          <p:cNvCxnSpPr>
            <a:cxnSpLocks/>
          </p:cNvCxnSpPr>
          <p:nvPr/>
        </p:nvCxnSpPr>
        <p:spPr>
          <a:xfrm flipH="1">
            <a:off x="3595322" y="1371659"/>
            <a:ext cx="9701" cy="21403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コネクタ: カギ線 463">
            <a:extLst>
              <a:ext uri="{FF2B5EF4-FFF2-40B4-BE49-F238E27FC236}">
                <a16:creationId xmlns:a16="http://schemas.microsoft.com/office/drawing/2014/main" id="{C9F9FC75-7B62-4071-ABB5-BAA3CE670EAD}"/>
              </a:ext>
            </a:extLst>
          </p:cNvPr>
          <p:cNvCxnSpPr>
            <a:cxnSpLocks/>
            <a:stCxn id="462" idx="6"/>
            <a:endCxn id="324" idx="2"/>
          </p:cNvCxnSpPr>
          <p:nvPr/>
        </p:nvCxnSpPr>
        <p:spPr>
          <a:xfrm>
            <a:off x="3654173" y="1317659"/>
            <a:ext cx="518098" cy="163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楕円 465">
            <a:extLst>
              <a:ext uri="{FF2B5EF4-FFF2-40B4-BE49-F238E27FC236}">
                <a16:creationId xmlns:a16="http://schemas.microsoft.com/office/drawing/2014/main" id="{AFB50C19-D605-4958-A643-2081287E1637}"/>
              </a:ext>
            </a:extLst>
          </p:cNvPr>
          <p:cNvSpPr/>
          <p:nvPr/>
        </p:nvSpPr>
        <p:spPr>
          <a:xfrm>
            <a:off x="3546173" y="2249376"/>
            <a:ext cx="108000" cy="1080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FF31C335-14F6-4231-AF4D-CC10B5C49790}"/>
              </a:ext>
            </a:extLst>
          </p:cNvPr>
          <p:cNvCxnSpPr>
            <a:cxnSpLocks/>
          </p:cNvCxnSpPr>
          <p:nvPr/>
        </p:nvCxnSpPr>
        <p:spPr>
          <a:xfrm flipH="1">
            <a:off x="3595322" y="2357376"/>
            <a:ext cx="5411" cy="21403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コネクタ: カギ線 467">
            <a:extLst>
              <a:ext uri="{FF2B5EF4-FFF2-40B4-BE49-F238E27FC236}">
                <a16:creationId xmlns:a16="http://schemas.microsoft.com/office/drawing/2014/main" id="{A6ADF189-5831-4A7D-BA5D-F42DC7028728}"/>
              </a:ext>
            </a:extLst>
          </p:cNvPr>
          <p:cNvCxnSpPr>
            <a:cxnSpLocks/>
            <a:stCxn id="466" idx="6"/>
            <a:endCxn id="325" idx="2"/>
          </p:cNvCxnSpPr>
          <p:nvPr/>
        </p:nvCxnSpPr>
        <p:spPr>
          <a:xfrm>
            <a:off x="3654173" y="2303376"/>
            <a:ext cx="530358" cy="202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楕円 468">
            <a:extLst>
              <a:ext uri="{FF2B5EF4-FFF2-40B4-BE49-F238E27FC236}">
                <a16:creationId xmlns:a16="http://schemas.microsoft.com/office/drawing/2014/main" id="{9E69C289-BABE-44FE-A802-D09232A3E655}"/>
              </a:ext>
            </a:extLst>
          </p:cNvPr>
          <p:cNvSpPr/>
          <p:nvPr/>
        </p:nvSpPr>
        <p:spPr>
          <a:xfrm>
            <a:off x="3546173" y="3266715"/>
            <a:ext cx="108000" cy="1080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B4CFB031-17FE-4886-9C10-E4F0A922AA72}"/>
              </a:ext>
            </a:extLst>
          </p:cNvPr>
          <p:cNvCxnSpPr>
            <a:cxnSpLocks/>
          </p:cNvCxnSpPr>
          <p:nvPr/>
        </p:nvCxnSpPr>
        <p:spPr>
          <a:xfrm>
            <a:off x="3595322" y="3374715"/>
            <a:ext cx="9702" cy="21403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コネクタ: カギ線 470">
            <a:extLst>
              <a:ext uri="{FF2B5EF4-FFF2-40B4-BE49-F238E27FC236}">
                <a16:creationId xmlns:a16="http://schemas.microsoft.com/office/drawing/2014/main" id="{76BAB963-31DD-4CBB-A477-DD155AACB84C}"/>
              </a:ext>
            </a:extLst>
          </p:cNvPr>
          <p:cNvCxnSpPr>
            <a:cxnSpLocks/>
            <a:stCxn id="469" idx="6"/>
            <a:endCxn id="326" idx="2"/>
          </p:cNvCxnSpPr>
          <p:nvPr/>
        </p:nvCxnSpPr>
        <p:spPr>
          <a:xfrm>
            <a:off x="3654173" y="3320715"/>
            <a:ext cx="537502" cy="2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テキスト ボックス 473">
            <a:extLst>
              <a:ext uri="{FF2B5EF4-FFF2-40B4-BE49-F238E27FC236}">
                <a16:creationId xmlns:a16="http://schemas.microsoft.com/office/drawing/2014/main" id="{9F113B90-F1CF-4356-9C2B-4C6FDB747FDB}"/>
              </a:ext>
            </a:extLst>
          </p:cNvPr>
          <p:cNvSpPr txBox="1"/>
          <p:nvPr/>
        </p:nvSpPr>
        <p:spPr>
          <a:xfrm>
            <a:off x="3557057" y="757579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EC25C07A-AB1A-454D-A0F5-F89841821938}"/>
              </a:ext>
            </a:extLst>
          </p:cNvPr>
          <p:cNvSpPr txBox="1"/>
          <p:nvPr/>
        </p:nvSpPr>
        <p:spPr>
          <a:xfrm>
            <a:off x="3555550" y="1743434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6" name="テキスト ボックス 475">
            <a:extLst>
              <a:ext uri="{FF2B5EF4-FFF2-40B4-BE49-F238E27FC236}">
                <a16:creationId xmlns:a16="http://schemas.microsoft.com/office/drawing/2014/main" id="{10BE1D29-0D95-4B04-A5B5-80D4654C805B}"/>
              </a:ext>
            </a:extLst>
          </p:cNvPr>
          <p:cNvSpPr txBox="1"/>
          <p:nvPr/>
        </p:nvSpPr>
        <p:spPr>
          <a:xfrm>
            <a:off x="3561914" y="2758127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7" name="テキスト ボックス 476">
            <a:extLst>
              <a:ext uri="{FF2B5EF4-FFF2-40B4-BE49-F238E27FC236}">
                <a16:creationId xmlns:a16="http://schemas.microsoft.com/office/drawing/2014/main" id="{214B3D15-CCAB-48AA-B6BA-2C54185224BE}"/>
              </a:ext>
            </a:extLst>
          </p:cNvPr>
          <p:cNvSpPr txBox="1"/>
          <p:nvPr/>
        </p:nvSpPr>
        <p:spPr>
          <a:xfrm>
            <a:off x="3604889" y="3198198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5678B797-DD6C-4DED-915E-27C7CB4F75DF}"/>
              </a:ext>
            </a:extLst>
          </p:cNvPr>
          <p:cNvSpPr txBox="1"/>
          <p:nvPr/>
        </p:nvSpPr>
        <p:spPr>
          <a:xfrm>
            <a:off x="3603608" y="2179070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C4380EA8-CBD6-4B37-86B5-C43CDD929970}"/>
              </a:ext>
            </a:extLst>
          </p:cNvPr>
          <p:cNvSpPr txBox="1"/>
          <p:nvPr/>
        </p:nvSpPr>
        <p:spPr>
          <a:xfrm>
            <a:off x="3601141" y="1203003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0" name="六角形 479">
            <a:extLst>
              <a:ext uri="{FF2B5EF4-FFF2-40B4-BE49-F238E27FC236}">
                <a16:creationId xmlns:a16="http://schemas.microsoft.com/office/drawing/2014/main" id="{8D08FF69-7582-45E7-AA30-CAFAE0AC97B7}"/>
              </a:ext>
            </a:extLst>
          </p:cNvPr>
          <p:cNvSpPr/>
          <p:nvPr/>
        </p:nvSpPr>
        <p:spPr>
          <a:xfrm>
            <a:off x="3236307" y="4229224"/>
            <a:ext cx="395976" cy="35849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1" name="六角形 480">
            <a:extLst>
              <a:ext uri="{FF2B5EF4-FFF2-40B4-BE49-F238E27FC236}">
                <a16:creationId xmlns:a16="http://schemas.microsoft.com/office/drawing/2014/main" id="{1EFD12AC-2227-4A7F-9227-D76FB6D8C683}"/>
              </a:ext>
            </a:extLst>
          </p:cNvPr>
          <p:cNvSpPr/>
          <p:nvPr/>
        </p:nvSpPr>
        <p:spPr>
          <a:xfrm>
            <a:off x="3240335" y="4976926"/>
            <a:ext cx="395976" cy="35849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2" name="六角形 481">
            <a:extLst>
              <a:ext uri="{FF2B5EF4-FFF2-40B4-BE49-F238E27FC236}">
                <a16:creationId xmlns:a16="http://schemas.microsoft.com/office/drawing/2014/main" id="{57CB64F2-8FEE-44B6-8B48-D068751E7454}"/>
              </a:ext>
            </a:extLst>
          </p:cNvPr>
          <p:cNvSpPr/>
          <p:nvPr/>
        </p:nvSpPr>
        <p:spPr>
          <a:xfrm>
            <a:off x="3240335" y="5640287"/>
            <a:ext cx="395976" cy="35849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6" name="円柱 485">
            <a:extLst>
              <a:ext uri="{FF2B5EF4-FFF2-40B4-BE49-F238E27FC236}">
                <a16:creationId xmlns:a16="http://schemas.microsoft.com/office/drawing/2014/main" id="{1908D315-E630-4A91-826A-4D77B20FBD45}"/>
              </a:ext>
            </a:extLst>
          </p:cNvPr>
          <p:cNvSpPr/>
          <p:nvPr/>
        </p:nvSpPr>
        <p:spPr>
          <a:xfrm>
            <a:off x="4674426" y="4938262"/>
            <a:ext cx="399720" cy="398861"/>
          </a:xfrm>
          <a:prstGeom prst="ca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1" name="六角形 490">
            <a:extLst>
              <a:ext uri="{FF2B5EF4-FFF2-40B4-BE49-F238E27FC236}">
                <a16:creationId xmlns:a16="http://schemas.microsoft.com/office/drawing/2014/main" id="{AA75F0AD-4FBD-4AEA-BE78-3F296D977399}"/>
              </a:ext>
            </a:extLst>
          </p:cNvPr>
          <p:cNvSpPr/>
          <p:nvPr/>
        </p:nvSpPr>
        <p:spPr>
          <a:xfrm>
            <a:off x="7119286" y="4113155"/>
            <a:ext cx="395976" cy="35849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2" name="六角形 491">
            <a:extLst>
              <a:ext uri="{FF2B5EF4-FFF2-40B4-BE49-F238E27FC236}">
                <a16:creationId xmlns:a16="http://schemas.microsoft.com/office/drawing/2014/main" id="{438EC73C-4130-422D-83DB-B0518EE1C061}"/>
              </a:ext>
            </a:extLst>
          </p:cNvPr>
          <p:cNvSpPr/>
          <p:nvPr/>
        </p:nvSpPr>
        <p:spPr>
          <a:xfrm>
            <a:off x="7115172" y="4665019"/>
            <a:ext cx="395976" cy="35849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3" name="テキスト ボックス 492">
            <a:extLst>
              <a:ext uri="{FF2B5EF4-FFF2-40B4-BE49-F238E27FC236}">
                <a16:creationId xmlns:a16="http://schemas.microsoft.com/office/drawing/2014/main" id="{AB4FA386-2D48-4ECC-97FF-E0575782938B}"/>
              </a:ext>
            </a:extLst>
          </p:cNvPr>
          <p:cNvSpPr txBox="1"/>
          <p:nvPr/>
        </p:nvSpPr>
        <p:spPr>
          <a:xfrm>
            <a:off x="5737746" y="4715474"/>
            <a:ext cx="785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14B</a:t>
            </a:r>
            <a:r>
              <a:rPr lang="ja-JP" altLang="en-US" sz="1100" dirty="0"/>
              <a:t>黒液</a:t>
            </a:r>
            <a:endParaRPr kumimoji="1" lang="ja-JP" altLang="en-US" sz="1100" dirty="0"/>
          </a:p>
        </p:txBody>
      </p:sp>
      <p:sp>
        <p:nvSpPr>
          <p:cNvPr id="494" name="楕円 493">
            <a:extLst>
              <a:ext uri="{FF2B5EF4-FFF2-40B4-BE49-F238E27FC236}">
                <a16:creationId xmlns:a16="http://schemas.microsoft.com/office/drawing/2014/main" id="{D5BE70B9-DC1C-40E6-9C51-79691C55B262}"/>
              </a:ext>
            </a:extLst>
          </p:cNvPr>
          <p:cNvSpPr/>
          <p:nvPr/>
        </p:nvSpPr>
        <p:spPr>
          <a:xfrm>
            <a:off x="7043146" y="4024667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5" name="楕円 494">
            <a:extLst>
              <a:ext uri="{FF2B5EF4-FFF2-40B4-BE49-F238E27FC236}">
                <a16:creationId xmlns:a16="http://schemas.microsoft.com/office/drawing/2014/main" id="{EBD503B3-9AF3-4CA7-AC3A-4A34A12F3C6C}"/>
              </a:ext>
            </a:extLst>
          </p:cNvPr>
          <p:cNvSpPr/>
          <p:nvPr/>
        </p:nvSpPr>
        <p:spPr>
          <a:xfrm>
            <a:off x="7026332" y="4620775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6" name="楕円 495">
            <a:extLst>
              <a:ext uri="{FF2B5EF4-FFF2-40B4-BE49-F238E27FC236}">
                <a16:creationId xmlns:a16="http://schemas.microsoft.com/office/drawing/2014/main" id="{E8277D52-41F0-4EB6-8BF0-DB1945DEC588}"/>
              </a:ext>
            </a:extLst>
          </p:cNvPr>
          <p:cNvSpPr/>
          <p:nvPr/>
        </p:nvSpPr>
        <p:spPr>
          <a:xfrm>
            <a:off x="7049496" y="4024667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7" name="楕円 496">
            <a:extLst>
              <a:ext uri="{FF2B5EF4-FFF2-40B4-BE49-F238E27FC236}">
                <a16:creationId xmlns:a16="http://schemas.microsoft.com/office/drawing/2014/main" id="{1A357C63-30AE-489A-9C5A-679A0E543FA8}"/>
              </a:ext>
            </a:extLst>
          </p:cNvPr>
          <p:cNvSpPr/>
          <p:nvPr/>
        </p:nvSpPr>
        <p:spPr>
          <a:xfrm>
            <a:off x="7039032" y="4620775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8" name="楕円 497">
            <a:extLst>
              <a:ext uri="{FF2B5EF4-FFF2-40B4-BE49-F238E27FC236}">
                <a16:creationId xmlns:a16="http://schemas.microsoft.com/office/drawing/2014/main" id="{62C5F756-C529-4FC7-8480-688B8ED4BFE8}"/>
              </a:ext>
            </a:extLst>
          </p:cNvPr>
          <p:cNvSpPr/>
          <p:nvPr/>
        </p:nvSpPr>
        <p:spPr>
          <a:xfrm>
            <a:off x="7074236" y="4403793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9" name="楕円 498">
            <a:extLst>
              <a:ext uri="{FF2B5EF4-FFF2-40B4-BE49-F238E27FC236}">
                <a16:creationId xmlns:a16="http://schemas.microsoft.com/office/drawing/2014/main" id="{3A39B026-4B87-4DFD-9CF8-D91F9134419B}"/>
              </a:ext>
            </a:extLst>
          </p:cNvPr>
          <p:cNvSpPr/>
          <p:nvPr/>
        </p:nvSpPr>
        <p:spPr>
          <a:xfrm>
            <a:off x="7070122" y="4999901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0" name="テキスト ボックス 499">
            <a:extLst>
              <a:ext uri="{FF2B5EF4-FFF2-40B4-BE49-F238E27FC236}">
                <a16:creationId xmlns:a16="http://schemas.microsoft.com/office/drawing/2014/main" id="{C8F40658-FDEF-4B1C-B996-52A38E184BA3}"/>
              </a:ext>
            </a:extLst>
          </p:cNvPr>
          <p:cNvSpPr txBox="1"/>
          <p:nvPr/>
        </p:nvSpPr>
        <p:spPr>
          <a:xfrm>
            <a:off x="5729400" y="4162577"/>
            <a:ext cx="785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/>
              <a:t>12B</a:t>
            </a:r>
            <a:r>
              <a:rPr lang="ja-JP" altLang="en-US" sz="1100" dirty="0"/>
              <a:t>黒液</a:t>
            </a:r>
            <a:endParaRPr kumimoji="1" lang="ja-JP" altLang="en-US" sz="1100" dirty="0"/>
          </a:p>
        </p:txBody>
      </p:sp>
      <p:sp>
        <p:nvSpPr>
          <p:cNvPr id="501" name="六角形 500">
            <a:extLst>
              <a:ext uri="{FF2B5EF4-FFF2-40B4-BE49-F238E27FC236}">
                <a16:creationId xmlns:a16="http://schemas.microsoft.com/office/drawing/2014/main" id="{10EAF767-80CB-4913-B2A3-71709D4B852B}"/>
              </a:ext>
            </a:extLst>
          </p:cNvPr>
          <p:cNvSpPr/>
          <p:nvPr/>
        </p:nvSpPr>
        <p:spPr>
          <a:xfrm>
            <a:off x="7119454" y="5219285"/>
            <a:ext cx="395976" cy="35849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2" name="六角形 501">
            <a:extLst>
              <a:ext uri="{FF2B5EF4-FFF2-40B4-BE49-F238E27FC236}">
                <a16:creationId xmlns:a16="http://schemas.microsoft.com/office/drawing/2014/main" id="{7FA925D1-9465-44E4-BD26-789BB76DE096}"/>
              </a:ext>
            </a:extLst>
          </p:cNvPr>
          <p:cNvSpPr/>
          <p:nvPr/>
        </p:nvSpPr>
        <p:spPr>
          <a:xfrm>
            <a:off x="7131908" y="5764012"/>
            <a:ext cx="395976" cy="35849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3" name="テキスト ボックス 502">
            <a:extLst>
              <a:ext uri="{FF2B5EF4-FFF2-40B4-BE49-F238E27FC236}">
                <a16:creationId xmlns:a16="http://schemas.microsoft.com/office/drawing/2014/main" id="{F94BD417-7879-4CB7-B3E6-24C218E6C8E3}"/>
              </a:ext>
            </a:extLst>
          </p:cNvPr>
          <p:cNvSpPr txBox="1"/>
          <p:nvPr/>
        </p:nvSpPr>
        <p:spPr>
          <a:xfrm>
            <a:off x="5773258" y="5811054"/>
            <a:ext cx="741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21B</a:t>
            </a:r>
            <a:r>
              <a:rPr lang="ja-JP" altLang="en-US" sz="1100" dirty="0"/>
              <a:t>黒液</a:t>
            </a:r>
            <a:endParaRPr kumimoji="1" lang="ja-JP" altLang="en-US" sz="1100" dirty="0"/>
          </a:p>
        </p:txBody>
      </p:sp>
      <p:sp>
        <p:nvSpPr>
          <p:cNvPr id="504" name="楕円 503">
            <a:extLst>
              <a:ext uri="{FF2B5EF4-FFF2-40B4-BE49-F238E27FC236}">
                <a16:creationId xmlns:a16="http://schemas.microsoft.com/office/drawing/2014/main" id="{21F2A11E-B884-48C8-8DB6-40870F3ADD3E}"/>
              </a:ext>
            </a:extLst>
          </p:cNvPr>
          <p:cNvSpPr/>
          <p:nvPr/>
        </p:nvSpPr>
        <p:spPr>
          <a:xfrm>
            <a:off x="7382528" y="5175041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5" name="楕円 504">
            <a:extLst>
              <a:ext uri="{FF2B5EF4-FFF2-40B4-BE49-F238E27FC236}">
                <a16:creationId xmlns:a16="http://schemas.microsoft.com/office/drawing/2014/main" id="{58902D42-75DC-4F92-8292-7D637EB9024C}"/>
              </a:ext>
            </a:extLst>
          </p:cNvPr>
          <p:cNvSpPr/>
          <p:nvPr/>
        </p:nvSpPr>
        <p:spPr>
          <a:xfrm>
            <a:off x="7043068" y="5675524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6" name="楕円 505">
            <a:extLst>
              <a:ext uri="{FF2B5EF4-FFF2-40B4-BE49-F238E27FC236}">
                <a16:creationId xmlns:a16="http://schemas.microsoft.com/office/drawing/2014/main" id="{621313E2-A930-4C75-A4C6-79D734EB0C69}"/>
              </a:ext>
            </a:extLst>
          </p:cNvPr>
          <p:cNvSpPr/>
          <p:nvPr/>
        </p:nvSpPr>
        <p:spPr>
          <a:xfrm>
            <a:off x="7388878" y="5175041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7" name="楕円 506">
            <a:extLst>
              <a:ext uri="{FF2B5EF4-FFF2-40B4-BE49-F238E27FC236}">
                <a16:creationId xmlns:a16="http://schemas.microsoft.com/office/drawing/2014/main" id="{F9472548-0DF1-473B-AAD1-789D4DA2D612}"/>
              </a:ext>
            </a:extLst>
          </p:cNvPr>
          <p:cNvSpPr/>
          <p:nvPr/>
        </p:nvSpPr>
        <p:spPr>
          <a:xfrm>
            <a:off x="7055768" y="5675524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8" name="楕円 507">
            <a:extLst>
              <a:ext uri="{FF2B5EF4-FFF2-40B4-BE49-F238E27FC236}">
                <a16:creationId xmlns:a16="http://schemas.microsoft.com/office/drawing/2014/main" id="{068A210C-83D1-4897-A3FD-D9ABF12D9374}"/>
              </a:ext>
            </a:extLst>
          </p:cNvPr>
          <p:cNvSpPr/>
          <p:nvPr/>
        </p:nvSpPr>
        <p:spPr>
          <a:xfrm>
            <a:off x="7074404" y="5650029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9" name="楕円 508">
            <a:extLst>
              <a:ext uri="{FF2B5EF4-FFF2-40B4-BE49-F238E27FC236}">
                <a16:creationId xmlns:a16="http://schemas.microsoft.com/office/drawing/2014/main" id="{A48FB88A-B63C-4A14-B96D-77AA2BE7BD69}"/>
              </a:ext>
            </a:extLst>
          </p:cNvPr>
          <p:cNvSpPr/>
          <p:nvPr/>
        </p:nvSpPr>
        <p:spPr>
          <a:xfrm>
            <a:off x="7086858" y="6143138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0" name="テキスト ボックス 509">
            <a:extLst>
              <a:ext uri="{FF2B5EF4-FFF2-40B4-BE49-F238E27FC236}">
                <a16:creationId xmlns:a16="http://schemas.microsoft.com/office/drawing/2014/main" id="{132C9384-301B-4ACB-9106-A3EE33372654}"/>
              </a:ext>
            </a:extLst>
          </p:cNvPr>
          <p:cNvSpPr txBox="1"/>
          <p:nvPr/>
        </p:nvSpPr>
        <p:spPr>
          <a:xfrm>
            <a:off x="5725351" y="5261682"/>
            <a:ext cx="789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17B</a:t>
            </a:r>
            <a:r>
              <a:rPr lang="ja-JP" altLang="en-US" sz="1100" dirty="0"/>
              <a:t>黒液</a:t>
            </a:r>
            <a:endParaRPr kumimoji="1" lang="ja-JP" altLang="en-US" sz="1100" dirty="0"/>
          </a:p>
        </p:txBody>
      </p:sp>
      <p:sp>
        <p:nvSpPr>
          <p:cNvPr id="511" name="円柱 510">
            <a:extLst>
              <a:ext uri="{FF2B5EF4-FFF2-40B4-BE49-F238E27FC236}">
                <a16:creationId xmlns:a16="http://schemas.microsoft.com/office/drawing/2014/main" id="{C1A18DE9-87DB-41ED-B1C9-6619E612674C}"/>
              </a:ext>
            </a:extLst>
          </p:cNvPr>
          <p:cNvSpPr/>
          <p:nvPr/>
        </p:nvSpPr>
        <p:spPr>
          <a:xfrm>
            <a:off x="8056713" y="4095598"/>
            <a:ext cx="399720" cy="398861"/>
          </a:xfrm>
          <a:prstGeom prst="ca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2" name="円柱 511">
            <a:extLst>
              <a:ext uri="{FF2B5EF4-FFF2-40B4-BE49-F238E27FC236}">
                <a16:creationId xmlns:a16="http://schemas.microsoft.com/office/drawing/2014/main" id="{514A9AC1-7B2A-4455-A035-04CE9602E2E4}"/>
              </a:ext>
            </a:extLst>
          </p:cNvPr>
          <p:cNvSpPr/>
          <p:nvPr/>
        </p:nvSpPr>
        <p:spPr>
          <a:xfrm>
            <a:off x="8528655" y="5192689"/>
            <a:ext cx="399720" cy="398861"/>
          </a:xfrm>
          <a:prstGeom prst="ca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6" name="コネクタ: カギ線 515">
            <a:extLst>
              <a:ext uri="{FF2B5EF4-FFF2-40B4-BE49-F238E27FC236}">
                <a16:creationId xmlns:a16="http://schemas.microsoft.com/office/drawing/2014/main" id="{07890374-61F0-4CBB-A678-D563B0EA1808}"/>
              </a:ext>
            </a:extLst>
          </p:cNvPr>
          <p:cNvCxnSpPr>
            <a:cxnSpLocks/>
            <a:stCxn id="502" idx="0"/>
            <a:endCxn id="512" idx="2"/>
          </p:cNvCxnSpPr>
          <p:nvPr/>
        </p:nvCxnSpPr>
        <p:spPr>
          <a:xfrm flipV="1">
            <a:off x="7527884" y="5392120"/>
            <a:ext cx="1000771" cy="551140"/>
          </a:xfrm>
          <a:prstGeom prst="bentConnector3">
            <a:avLst>
              <a:gd name="adj1" fmla="val 78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矢印コネクタ 518">
            <a:extLst>
              <a:ext uri="{FF2B5EF4-FFF2-40B4-BE49-F238E27FC236}">
                <a16:creationId xmlns:a16="http://schemas.microsoft.com/office/drawing/2014/main" id="{44090A22-552C-4642-AEAF-79B03C5E4919}"/>
              </a:ext>
            </a:extLst>
          </p:cNvPr>
          <p:cNvCxnSpPr>
            <a:cxnSpLocks/>
            <a:stCxn id="501" idx="0"/>
            <a:endCxn id="512" idx="2"/>
          </p:cNvCxnSpPr>
          <p:nvPr/>
        </p:nvCxnSpPr>
        <p:spPr>
          <a:xfrm flipV="1">
            <a:off x="7515430" y="5392120"/>
            <a:ext cx="1013225" cy="64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矢印コネクタ 521">
            <a:extLst>
              <a:ext uri="{FF2B5EF4-FFF2-40B4-BE49-F238E27FC236}">
                <a16:creationId xmlns:a16="http://schemas.microsoft.com/office/drawing/2014/main" id="{8C56999A-325B-4838-ACD7-41240215647E}"/>
              </a:ext>
            </a:extLst>
          </p:cNvPr>
          <p:cNvCxnSpPr>
            <a:cxnSpLocks/>
            <a:stCxn id="491" idx="0"/>
            <a:endCxn id="511" idx="2"/>
          </p:cNvCxnSpPr>
          <p:nvPr/>
        </p:nvCxnSpPr>
        <p:spPr>
          <a:xfrm>
            <a:off x="7515262" y="4292403"/>
            <a:ext cx="541451" cy="26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矢印コネクタ 524">
            <a:extLst>
              <a:ext uri="{FF2B5EF4-FFF2-40B4-BE49-F238E27FC236}">
                <a16:creationId xmlns:a16="http://schemas.microsoft.com/office/drawing/2014/main" id="{7D758022-32DA-40FE-A2B7-8ECE259A236A}"/>
              </a:ext>
            </a:extLst>
          </p:cNvPr>
          <p:cNvCxnSpPr>
            <a:cxnSpLocks/>
            <a:stCxn id="500" idx="3"/>
            <a:endCxn id="491" idx="3"/>
          </p:cNvCxnSpPr>
          <p:nvPr/>
        </p:nvCxnSpPr>
        <p:spPr>
          <a:xfrm flipV="1">
            <a:off x="6514907" y="4292403"/>
            <a:ext cx="604379" cy="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矢印コネクタ 527">
            <a:extLst>
              <a:ext uri="{FF2B5EF4-FFF2-40B4-BE49-F238E27FC236}">
                <a16:creationId xmlns:a16="http://schemas.microsoft.com/office/drawing/2014/main" id="{9EBA3655-9422-4CB0-A9E3-05B9D4EA04F2}"/>
              </a:ext>
            </a:extLst>
          </p:cNvPr>
          <p:cNvCxnSpPr>
            <a:cxnSpLocks/>
            <a:stCxn id="493" idx="3"/>
            <a:endCxn id="492" idx="3"/>
          </p:cNvCxnSpPr>
          <p:nvPr/>
        </p:nvCxnSpPr>
        <p:spPr>
          <a:xfrm flipV="1">
            <a:off x="6523453" y="4844267"/>
            <a:ext cx="591719" cy="20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矢印コネクタ 530">
            <a:extLst>
              <a:ext uri="{FF2B5EF4-FFF2-40B4-BE49-F238E27FC236}">
                <a16:creationId xmlns:a16="http://schemas.microsoft.com/office/drawing/2014/main" id="{2D4BEBD4-7D11-4C85-9721-D1575EB21531}"/>
              </a:ext>
            </a:extLst>
          </p:cNvPr>
          <p:cNvCxnSpPr>
            <a:cxnSpLocks/>
            <a:stCxn id="510" idx="3"/>
            <a:endCxn id="501" idx="3"/>
          </p:cNvCxnSpPr>
          <p:nvPr/>
        </p:nvCxnSpPr>
        <p:spPr>
          <a:xfrm>
            <a:off x="6514907" y="5392487"/>
            <a:ext cx="604547" cy="60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矢印コネクタ 533">
            <a:extLst>
              <a:ext uri="{FF2B5EF4-FFF2-40B4-BE49-F238E27FC236}">
                <a16:creationId xmlns:a16="http://schemas.microsoft.com/office/drawing/2014/main" id="{57FC0973-238D-4589-B163-68507BB04D1C}"/>
              </a:ext>
            </a:extLst>
          </p:cNvPr>
          <p:cNvCxnSpPr>
            <a:cxnSpLocks/>
            <a:stCxn id="503" idx="3"/>
            <a:endCxn id="502" idx="3"/>
          </p:cNvCxnSpPr>
          <p:nvPr/>
        </p:nvCxnSpPr>
        <p:spPr>
          <a:xfrm>
            <a:off x="6514907" y="5941859"/>
            <a:ext cx="617001" cy="140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テキスト ボックス 536">
            <a:extLst>
              <a:ext uri="{FF2B5EF4-FFF2-40B4-BE49-F238E27FC236}">
                <a16:creationId xmlns:a16="http://schemas.microsoft.com/office/drawing/2014/main" id="{D4075E8D-1C11-49C3-BD16-0E543DD83A54}"/>
              </a:ext>
            </a:extLst>
          </p:cNvPr>
          <p:cNvSpPr txBox="1"/>
          <p:nvPr/>
        </p:nvSpPr>
        <p:spPr>
          <a:xfrm>
            <a:off x="7752921" y="4480765"/>
            <a:ext cx="1007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12B</a:t>
            </a:r>
            <a:r>
              <a:rPr lang="ja-JP" altLang="en-US" sz="1100" dirty="0"/>
              <a:t>生成蒸気</a:t>
            </a:r>
            <a:endParaRPr kumimoji="1" lang="ja-JP" altLang="en-US" sz="1100" dirty="0"/>
          </a:p>
        </p:txBody>
      </p: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B471DE23-DCB5-4607-8918-10F5919F80C5}"/>
              </a:ext>
            </a:extLst>
          </p:cNvPr>
          <p:cNvSpPr txBox="1"/>
          <p:nvPr/>
        </p:nvSpPr>
        <p:spPr>
          <a:xfrm>
            <a:off x="4702741" y="3981364"/>
            <a:ext cx="60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消費蒸気</a:t>
            </a:r>
            <a:endParaRPr kumimoji="1" lang="ja-JP" altLang="en-US" sz="1400" b="1" dirty="0"/>
          </a:p>
        </p:txBody>
      </p:sp>
      <p:sp>
        <p:nvSpPr>
          <p:cNvPr id="539" name="正方形/長方形 538">
            <a:extLst>
              <a:ext uri="{FF2B5EF4-FFF2-40B4-BE49-F238E27FC236}">
                <a16:creationId xmlns:a16="http://schemas.microsoft.com/office/drawing/2014/main" id="{C02D6730-A49B-4BBE-BE54-034109DC616C}"/>
              </a:ext>
            </a:extLst>
          </p:cNvPr>
          <p:cNvSpPr/>
          <p:nvPr/>
        </p:nvSpPr>
        <p:spPr>
          <a:xfrm>
            <a:off x="1515616" y="3973083"/>
            <a:ext cx="3912560" cy="22333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83AB68FB-709F-46D9-AB35-5D25774CBA96}"/>
              </a:ext>
            </a:extLst>
          </p:cNvPr>
          <p:cNvSpPr txBox="1"/>
          <p:nvPr/>
        </p:nvSpPr>
        <p:spPr>
          <a:xfrm>
            <a:off x="8332879" y="5602303"/>
            <a:ext cx="785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/>
              <a:t>生成蒸気</a:t>
            </a:r>
            <a:endParaRPr kumimoji="1" lang="ja-JP" altLang="en-US" sz="1100" dirty="0"/>
          </a:p>
        </p:txBody>
      </p:sp>
      <p:sp>
        <p:nvSpPr>
          <p:cNvPr id="541" name="テキスト ボックス 540">
            <a:extLst>
              <a:ext uri="{FF2B5EF4-FFF2-40B4-BE49-F238E27FC236}">
                <a16:creationId xmlns:a16="http://schemas.microsoft.com/office/drawing/2014/main" id="{E8050D56-5BD4-46C2-81A3-C2A5DB551058}"/>
              </a:ext>
            </a:extLst>
          </p:cNvPr>
          <p:cNvSpPr txBox="1"/>
          <p:nvPr/>
        </p:nvSpPr>
        <p:spPr>
          <a:xfrm>
            <a:off x="4475248" y="5356134"/>
            <a:ext cx="785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/>
              <a:t>消費蒸気</a:t>
            </a:r>
            <a:endParaRPr kumimoji="1" lang="ja-JP" altLang="en-US" sz="1100" dirty="0"/>
          </a:p>
        </p:txBody>
      </p: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6F2CF513-AD13-4109-BD8C-9384800CEEED}"/>
              </a:ext>
            </a:extLst>
          </p:cNvPr>
          <p:cNvSpPr txBox="1"/>
          <p:nvPr/>
        </p:nvSpPr>
        <p:spPr>
          <a:xfrm>
            <a:off x="1797172" y="5031632"/>
            <a:ext cx="785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9V/E</a:t>
            </a:r>
            <a:r>
              <a:rPr lang="ja-JP" altLang="en-US" sz="1100" dirty="0"/>
              <a:t>黒液</a:t>
            </a:r>
            <a:endParaRPr kumimoji="1" lang="ja-JP" altLang="en-US" sz="1100" dirty="0"/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752843F5-F503-48B4-88E8-81E42D5B280B}"/>
              </a:ext>
            </a:extLst>
          </p:cNvPr>
          <p:cNvSpPr txBox="1"/>
          <p:nvPr/>
        </p:nvSpPr>
        <p:spPr>
          <a:xfrm>
            <a:off x="1797272" y="4286760"/>
            <a:ext cx="785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8V/E</a:t>
            </a:r>
            <a:r>
              <a:rPr lang="ja-JP" altLang="en-US" sz="1100" dirty="0"/>
              <a:t>黒液</a:t>
            </a:r>
            <a:endParaRPr kumimoji="1" lang="ja-JP" altLang="en-US" sz="1100" dirty="0"/>
          </a:p>
        </p:txBody>
      </p:sp>
      <p:sp>
        <p:nvSpPr>
          <p:cNvPr id="544" name="テキスト ボックス 543">
            <a:extLst>
              <a:ext uri="{FF2B5EF4-FFF2-40B4-BE49-F238E27FC236}">
                <a16:creationId xmlns:a16="http://schemas.microsoft.com/office/drawing/2014/main" id="{FC13CCD7-3C69-483F-B523-3B78F94F05F6}"/>
              </a:ext>
            </a:extLst>
          </p:cNvPr>
          <p:cNvSpPr txBox="1"/>
          <p:nvPr/>
        </p:nvSpPr>
        <p:spPr>
          <a:xfrm>
            <a:off x="1748136" y="5691087"/>
            <a:ext cx="883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10V/E</a:t>
            </a:r>
            <a:r>
              <a:rPr lang="ja-JP" altLang="en-US" sz="1100" dirty="0"/>
              <a:t>黒液</a:t>
            </a:r>
            <a:endParaRPr kumimoji="1" lang="ja-JP" altLang="en-US" sz="1100" dirty="0"/>
          </a:p>
        </p:txBody>
      </p:sp>
      <p:cxnSp>
        <p:nvCxnSpPr>
          <p:cNvPr id="546" name="直線矢印コネクタ 545">
            <a:extLst>
              <a:ext uri="{FF2B5EF4-FFF2-40B4-BE49-F238E27FC236}">
                <a16:creationId xmlns:a16="http://schemas.microsoft.com/office/drawing/2014/main" id="{E742B642-B5E1-4C72-95F4-B4F040C87A99}"/>
              </a:ext>
            </a:extLst>
          </p:cNvPr>
          <p:cNvCxnSpPr>
            <a:cxnSpLocks/>
            <a:stCxn id="543" idx="3"/>
            <a:endCxn id="480" idx="3"/>
          </p:cNvCxnSpPr>
          <p:nvPr/>
        </p:nvCxnSpPr>
        <p:spPr>
          <a:xfrm flipV="1">
            <a:off x="2582779" y="4408472"/>
            <a:ext cx="653528" cy="9093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矢印コネクタ 548">
            <a:extLst>
              <a:ext uri="{FF2B5EF4-FFF2-40B4-BE49-F238E27FC236}">
                <a16:creationId xmlns:a16="http://schemas.microsoft.com/office/drawing/2014/main" id="{3FAC66E8-F1DA-4582-8C08-BAF58625779E}"/>
              </a:ext>
            </a:extLst>
          </p:cNvPr>
          <p:cNvCxnSpPr>
            <a:cxnSpLocks/>
            <a:stCxn id="542" idx="3"/>
            <a:endCxn id="481" idx="3"/>
          </p:cNvCxnSpPr>
          <p:nvPr/>
        </p:nvCxnSpPr>
        <p:spPr>
          <a:xfrm flipV="1">
            <a:off x="2582879" y="5156174"/>
            <a:ext cx="657456" cy="6263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矢印コネクタ 551">
            <a:extLst>
              <a:ext uri="{FF2B5EF4-FFF2-40B4-BE49-F238E27FC236}">
                <a16:creationId xmlns:a16="http://schemas.microsoft.com/office/drawing/2014/main" id="{B4EFD230-40F6-4660-83E1-F9E32787FA37}"/>
              </a:ext>
            </a:extLst>
          </p:cNvPr>
          <p:cNvCxnSpPr>
            <a:cxnSpLocks/>
            <a:stCxn id="544" idx="3"/>
            <a:endCxn id="482" idx="3"/>
          </p:cNvCxnSpPr>
          <p:nvPr/>
        </p:nvCxnSpPr>
        <p:spPr>
          <a:xfrm flipV="1">
            <a:off x="2631915" y="5819535"/>
            <a:ext cx="608420" cy="2357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コネクタ: カギ線 555">
            <a:extLst>
              <a:ext uri="{FF2B5EF4-FFF2-40B4-BE49-F238E27FC236}">
                <a16:creationId xmlns:a16="http://schemas.microsoft.com/office/drawing/2014/main" id="{B1E2C8EA-19B1-4405-8C77-2AB15FB0AFE8}"/>
              </a:ext>
            </a:extLst>
          </p:cNvPr>
          <p:cNvCxnSpPr>
            <a:cxnSpLocks/>
            <a:stCxn id="486" idx="2"/>
            <a:endCxn id="480" idx="0"/>
          </p:cNvCxnSpPr>
          <p:nvPr/>
        </p:nvCxnSpPr>
        <p:spPr>
          <a:xfrm rot="10800000">
            <a:off x="3632284" y="4408473"/>
            <a:ext cx="1042143" cy="729221"/>
          </a:xfrm>
          <a:prstGeom prst="bentConnector3">
            <a:avLst>
              <a:gd name="adj1" fmla="val 1745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コネクタ: カギ線 558">
            <a:extLst>
              <a:ext uri="{FF2B5EF4-FFF2-40B4-BE49-F238E27FC236}">
                <a16:creationId xmlns:a16="http://schemas.microsoft.com/office/drawing/2014/main" id="{A8E6B51A-014F-4C73-8800-97A8F7F83ABC}"/>
              </a:ext>
            </a:extLst>
          </p:cNvPr>
          <p:cNvCxnSpPr>
            <a:cxnSpLocks/>
            <a:stCxn id="486" idx="2"/>
            <a:endCxn id="482" idx="0"/>
          </p:cNvCxnSpPr>
          <p:nvPr/>
        </p:nvCxnSpPr>
        <p:spPr>
          <a:xfrm rot="10800000" flipV="1">
            <a:off x="3636312" y="5137693"/>
            <a:ext cx="1038115" cy="681842"/>
          </a:xfrm>
          <a:prstGeom prst="bentConnector3">
            <a:avLst>
              <a:gd name="adj1" fmla="val 17324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矢印コネクタ 568">
            <a:extLst>
              <a:ext uri="{FF2B5EF4-FFF2-40B4-BE49-F238E27FC236}">
                <a16:creationId xmlns:a16="http://schemas.microsoft.com/office/drawing/2014/main" id="{06229341-D016-47BD-AEB5-49994635AA74}"/>
              </a:ext>
            </a:extLst>
          </p:cNvPr>
          <p:cNvCxnSpPr>
            <a:cxnSpLocks/>
            <a:stCxn id="486" idx="2"/>
            <a:endCxn id="481" idx="0"/>
          </p:cNvCxnSpPr>
          <p:nvPr/>
        </p:nvCxnSpPr>
        <p:spPr>
          <a:xfrm flipH="1">
            <a:off x="3636311" y="5137693"/>
            <a:ext cx="1038115" cy="184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D956437-73CE-4295-B4F6-931629BC8A5A}"/>
              </a:ext>
            </a:extLst>
          </p:cNvPr>
          <p:cNvSpPr txBox="1"/>
          <p:nvPr/>
        </p:nvSpPr>
        <p:spPr>
          <a:xfrm>
            <a:off x="3781481" y="5014438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ID211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4571F924-2BFD-4497-BF48-304A3944D582}"/>
              </a:ext>
            </a:extLst>
          </p:cNvPr>
          <p:cNvSpPr txBox="1"/>
          <p:nvPr/>
        </p:nvSpPr>
        <p:spPr>
          <a:xfrm>
            <a:off x="3758447" y="4276540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ID210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5" name="テキスト ボックス 574">
            <a:extLst>
              <a:ext uri="{FF2B5EF4-FFF2-40B4-BE49-F238E27FC236}">
                <a16:creationId xmlns:a16="http://schemas.microsoft.com/office/drawing/2014/main" id="{55DBB252-D18B-48A4-9579-A68DBDA0A386}"/>
              </a:ext>
            </a:extLst>
          </p:cNvPr>
          <p:cNvSpPr txBox="1"/>
          <p:nvPr/>
        </p:nvSpPr>
        <p:spPr>
          <a:xfrm>
            <a:off x="3778522" y="5697260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ID212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91F094D5-74CE-4792-8034-1F21C4E44557}"/>
              </a:ext>
            </a:extLst>
          </p:cNvPr>
          <p:cNvSpPr txBox="1"/>
          <p:nvPr/>
        </p:nvSpPr>
        <p:spPr>
          <a:xfrm>
            <a:off x="2568654" y="5018045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7" name="テキスト ボックス 576">
            <a:extLst>
              <a:ext uri="{FF2B5EF4-FFF2-40B4-BE49-F238E27FC236}">
                <a16:creationId xmlns:a16="http://schemas.microsoft.com/office/drawing/2014/main" id="{4A973680-F6DF-4444-9A71-BCF49D152264}"/>
              </a:ext>
            </a:extLst>
          </p:cNvPr>
          <p:cNvSpPr txBox="1"/>
          <p:nvPr/>
        </p:nvSpPr>
        <p:spPr>
          <a:xfrm>
            <a:off x="2572527" y="4285407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138A7214-5250-4584-9362-57DC0CBB95CE}"/>
              </a:ext>
            </a:extLst>
          </p:cNvPr>
          <p:cNvSpPr txBox="1"/>
          <p:nvPr/>
        </p:nvSpPr>
        <p:spPr>
          <a:xfrm>
            <a:off x="2574280" y="5687038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1" name="テキスト ボックス 580">
            <a:extLst>
              <a:ext uri="{FF2B5EF4-FFF2-40B4-BE49-F238E27FC236}">
                <a16:creationId xmlns:a16="http://schemas.microsoft.com/office/drawing/2014/main" id="{112AB409-C070-44CE-AA6A-4B97FAA87D80}"/>
              </a:ext>
            </a:extLst>
          </p:cNvPr>
          <p:cNvSpPr txBox="1"/>
          <p:nvPr/>
        </p:nvSpPr>
        <p:spPr>
          <a:xfrm>
            <a:off x="6478081" y="4714346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2" name="テキスト ボックス 581">
            <a:extLst>
              <a:ext uri="{FF2B5EF4-FFF2-40B4-BE49-F238E27FC236}">
                <a16:creationId xmlns:a16="http://schemas.microsoft.com/office/drawing/2014/main" id="{1D7B523E-0C25-425E-9F55-8F52CE815C18}"/>
              </a:ext>
            </a:extLst>
          </p:cNvPr>
          <p:cNvSpPr txBox="1"/>
          <p:nvPr/>
        </p:nvSpPr>
        <p:spPr>
          <a:xfrm>
            <a:off x="6478081" y="4160444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3" name="テキスト ボックス 582">
            <a:extLst>
              <a:ext uri="{FF2B5EF4-FFF2-40B4-BE49-F238E27FC236}">
                <a16:creationId xmlns:a16="http://schemas.microsoft.com/office/drawing/2014/main" id="{090E2CFF-3CA0-4DFB-93AB-6F348B1E4A33}"/>
              </a:ext>
            </a:extLst>
          </p:cNvPr>
          <p:cNvSpPr txBox="1"/>
          <p:nvPr/>
        </p:nvSpPr>
        <p:spPr>
          <a:xfrm>
            <a:off x="6478081" y="5256928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4" name="テキスト ボックス 583">
            <a:extLst>
              <a:ext uri="{FF2B5EF4-FFF2-40B4-BE49-F238E27FC236}">
                <a16:creationId xmlns:a16="http://schemas.microsoft.com/office/drawing/2014/main" id="{C2DC9EFC-FB75-4E5F-8BF1-E6D5A31400BC}"/>
              </a:ext>
            </a:extLst>
          </p:cNvPr>
          <p:cNvSpPr txBox="1"/>
          <p:nvPr/>
        </p:nvSpPr>
        <p:spPr>
          <a:xfrm>
            <a:off x="6478081" y="5807205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8" name="テキスト ボックス 587">
            <a:extLst>
              <a:ext uri="{FF2B5EF4-FFF2-40B4-BE49-F238E27FC236}">
                <a16:creationId xmlns:a16="http://schemas.microsoft.com/office/drawing/2014/main" id="{EEF356E1-0C01-4B8A-AFB9-B2CE5D01674D}"/>
              </a:ext>
            </a:extLst>
          </p:cNvPr>
          <p:cNvSpPr txBox="1"/>
          <p:nvPr/>
        </p:nvSpPr>
        <p:spPr>
          <a:xfrm>
            <a:off x="7449321" y="4155958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FB801F7C-5E8A-4E01-A82F-8D521A8D76D1}"/>
              </a:ext>
            </a:extLst>
          </p:cNvPr>
          <p:cNvSpPr txBox="1"/>
          <p:nvPr/>
        </p:nvSpPr>
        <p:spPr>
          <a:xfrm>
            <a:off x="7587641" y="4713141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0" name="テキスト ボックス 589">
            <a:extLst>
              <a:ext uri="{FF2B5EF4-FFF2-40B4-BE49-F238E27FC236}">
                <a16:creationId xmlns:a16="http://schemas.microsoft.com/office/drawing/2014/main" id="{D9D75798-9371-4C54-89AE-248AF00C62C2}"/>
              </a:ext>
            </a:extLst>
          </p:cNvPr>
          <p:cNvSpPr txBox="1"/>
          <p:nvPr/>
        </p:nvSpPr>
        <p:spPr>
          <a:xfrm>
            <a:off x="7576454" y="5255576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1" name="テキスト ボックス 590">
            <a:extLst>
              <a:ext uri="{FF2B5EF4-FFF2-40B4-BE49-F238E27FC236}">
                <a16:creationId xmlns:a16="http://schemas.microsoft.com/office/drawing/2014/main" id="{570BA9B3-BF7A-4215-A32D-F0D7B01B8F91}"/>
              </a:ext>
            </a:extLst>
          </p:cNvPr>
          <p:cNvSpPr txBox="1"/>
          <p:nvPr/>
        </p:nvSpPr>
        <p:spPr>
          <a:xfrm>
            <a:off x="7587641" y="5807144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4" name="吹き出し: 角を丸めた四角形 593">
            <a:extLst>
              <a:ext uri="{FF2B5EF4-FFF2-40B4-BE49-F238E27FC236}">
                <a16:creationId xmlns:a16="http://schemas.microsoft.com/office/drawing/2014/main" id="{2BCD79DD-8FC7-4C32-BEE6-DF355876BA3A}"/>
              </a:ext>
            </a:extLst>
          </p:cNvPr>
          <p:cNvSpPr/>
          <p:nvPr/>
        </p:nvSpPr>
        <p:spPr>
          <a:xfrm>
            <a:off x="4580066" y="5830763"/>
            <a:ext cx="864068" cy="245869"/>
          </a:xfrm>
          <a:prstGeom prst="wedgeRoundRectCallout">
            <a:avLst>
              <a:gd name="adj1" fmla="val -23040"/>
              <a:gd name="adj2" fmla="val -119796"/>
              <a:gd name="adj3" fmla="val 16667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コスト元</a:t>
            </a:r>
          </a:p>
        </p:txBody>
      </p:sp>
      <p:sp>
        <p:nvSpPr>
          <p:cNvPr id="595" name="吹き出し: 角を丸めた四角形 594">
            <a:extLst>
              <a:ext uri="{FF2B5EF4-FFF2-40B4-BE49-F238E27FC236}">
                <a16:creationId xmlns:a16="http://schemas.microsoft.com/office/drawing/2014/main" id="{D2961E9F-671B-469B-84A0-95A43B197B20}"/>
              </a:ext>
            </a:extLst>
          </p:cNvPr>
          <p:cNvSpPr/>
          <p:nvPr/>
        </p:nvSpPr>
        <p:spPr>
          <a:xfrm>
            <a:off x="8456433" y="6019040"/>
            <a:ext cx="864068" cy="245869"/>
          </a:xfrm>
          <a:prstGeom prst="wedgeRoundRectCallout">
            <a:avLst>
              <a:gd name="adj1" fmla="val -23040"/>
              <a:gd name="adj2" fmla="val -119796"/>
              <a:gd name="adj3" fmla="val 16667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コスト元</a:t>
            </a:r>
          </a:p>
        </p:txBody>
      </p:sp>
      <p:sp>
        <p:nvSpPr>
          <p:cNvPr id="596" name="吹き出し: 角を丸めた四角形 595">
            <a:extLst>
              <a:ext uri="{FF2B5EF4-FFF2-40B4-BE49-F238E27FC236}">
                <a16:creationId xmlns:a16="http://schemas.microsoft.com/office/drawing/2014/main" id="{DDE8F40F-B774-4C53-8423-EA21B2C8E458}"/>
              </a:ext>
            </a:extLst>
          </p:cNvPr>
          <p:cNvSpPr/>
          <p:nvPr/>
        </p:nvSpPr>
        <p:spPr>
          <a:xfrm>
            <a:off x="8408190" y="4851640"/>
            <a:ext cx="864068" cy="245869"/>
          </a:xfrm>
          <a:prstGeom prst="wedgeRoundRectCallout">
            <a:avLst>
              <a:gd name="adj1" fmla="val -33281"/>
              <a:gd name="adj2" fmla="val -116797"/>
              <a:gd name="adj3" fmla="val 16667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コスト元</a:t>
            </a:r>
          </a:p>
        </p:txBody>
      </p:sp>
      <p:sp>
        <p:nvSpPr>
          <p:cNvPr id="600" name="テキスト ボックス 599">
            <a:extLst>
              <a:ext uri="{FF2B5EF4-FFF2-40B4-BE49-F238E27FC236}">
                <a16:creationId xmlns:a16="http://schemas.microsoft.com/office/drawing/2014/main" id="{BB3043B4-D7C2-4939-9F43-E7CFBFAC8D35}"/>
              </a:ext>
            </a:extLst>
          </p:cNvPr>
          <p:cNvSpPr txBox="1"/>
          <p:nvPr/>
        </p:nvSpPr>
        <p:spPr>
          <a:xfrm>
            <a:off x="4541124" y="1191433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ID40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1" name="テキスト ボックス 600">
            <a:extLst>
              <a:ext uri="{FF2B5EF4-FFF2-40B4-BE49-F238E27FC236}">
                <a16:creationId xmlns:a16="http://schemas.microsoft.com/office/drawing/2014/main" id="{9492D4D8-6EEE-4239-B1B1-5A6426AE9348}"/>
              </a:ext>
            </a:extLst>
          </p:cNvPr>
          <p:cNvSpPr txBox="1"/>
          <p:nvPr/>
        </p:nvSpPr>
        <p:spPr>
          <a:xfrm>
            <a:off x="4539617" y="2177288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ID41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2" name="テキスト ボックス 601">
            <a:extLst>
              <a:ext uri="{FF2B5EF4-FFF2-40B4-BE49-F238E27FC236}">
                <a16:creationId xmlns:a16="http://schemas.microsoft.com/office/drawing/2014/main" id="{C4707605-4815-4C3C-827C-A79B6655A90D}"/>
              </a:ext>
            </a:extLst>
          </p:cNvPr>
          <p:cNvSpPr txBox="1"/>
          <p:nvPr/>
        </p:nvSpPr>
        <p:spPr>
          <a:xfrm>
            <a:off x="4545981" y="3191981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ID42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3" name="テキスト ボックス 602">
            <a:extLst>
              <a:ext uri="{FF2B5EF4-FFF2-40B4-BE49-F238E27FC236}">
                <a16:creationId xmlns:a16="http://schemas.microsoft.com/office/drawing/2014/main" id="{5F6B1325-FBE6-40AA-AA2D-855B8340CD09}"/>
              </a:ext>
            </a:extLst>
          </p:cNvPr>
          <p:cNvSpPr txBox="1"/>
          <p:nvPr/>
        </p:nvSpPr>
        <p:spPr>
          <a:xfrm>
            <a:off x="5475756" y="1188077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ID50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4" name="テキスト ボックス 603">
            <a:extLst>
              <a:ext uri="{FF2B5EF4-FFF2-40B4-BE49-F238E27FC236}">
                <a16:creationId xmlns:a16="http://schemas.microsoft.com/office/drawing/2014/main" id="{1430629F-CF27-4DEB-948B-36872A08FFB8}"/>
              </a:ext>
            </a:extLst>
          </p:cNvPr>
          <p:cNvSpPr txBox="1"/>
          <p:nvPr/>
        </p:nvSpPr>
        <p:spPr>
          <a:xfrm>
            <a:off x="5472760" y="2174081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ID51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5" name="テキスト ボックス 604">
            <a:extLst>
              <a:ext uri="{FF2B5EF4-FFF2-40B4-BE49-F238E27FC236}">
                <a16:creationId xmlns:a16="http://schemas.microsoft.com/office/drawing/2014/main" id="{989D1A83-3FB2-4329-80F4-ECCCBFACF63E}"/>
              </a:ext>
            </a:extLst>
          </p:cNvPr>
          <p:cNvSpPr txBox="1"/>
          <p:nvPr/>
        </p:nvSpPr>
        <p:spPr>
          <a:xfrm>
            <a:off x="5482085" y="3180685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ID52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6" name="テキスト ボックス 605">
            <a:extLst>
              <a:ext uri="{FF2B5EF4-FFF2-40B4-BE49-F238E27FC236}">
                <a16:creationId xmlns:a16="http://schemas.microsoft.com/office/drawing/2014/main" id="{6B6ECEDA-4AA2-4352-9346-3EA523B75F85}"/>
              </a:ext>
            </a:extLst>
          </p:cNvPr>
          <p:cNvSpPr txBox="1"/>
          <p:nvPr/>
        </p:nvSpPr>
        <p:spPr>
          <a:xfrm>
            <a:off x="6372479" y="1184215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ID60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1362B7A6-78F6-4829-9385-24B460FAB465}"/>
              </a:ext>
            </a:extLst>
          </p:cNvPr>
          <p:cNvSpPr txBox="1"/>
          <p:nvPr/>
        </p:nvSpPr>
        <p:spPr>
          <a:xfrm>
            <a:off x="6369844" y="2177437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ID61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8" name="テキスト ボックス 607">
            <a:extLst>
              <a:ext uri="{FF2B5EF4-FFF2-40B4-BE49-F238E27FC236}">
                <a16:creationId xmlns:a16="http://schemas.microsoft.com/office/drawing/2014/main" id="{6DBBA8E5-FB28-4F39-8AE8-9C0A6C400413}"/>
              </a:ext>
            </a:extLst>
          </p:cNvPr>
          <p:cNvSpPr txBox="1"/>
          <p:nvPr/>
        </p:nvSpPr>
        <p:spPr>
          <a:xfrm>
            <a:off x="6379169" y="3184041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ID62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9" name="テキスト ボックス 608">
            <a:extLst>
              <a:ext uri="{FF2B5EF4-FFF2-40B4-BE49-F238E27FC236}">
                <a16:creationId xmlns:a16="http://schemas.microsoft.com/office/drawing/2014/main" id="{A62AE26E-21F4-4E2B-B6C1-86F08ED534F2}"/>
              </a:ext>
            </a:extLst>
          </p:cNvPr>
          <p:cNvSpPr txBox="1"/>
          <p:nvPr/>
        </p:nvSpPr>
        <p:spPr>
          <a:xfrm>
            <a:off x="7632314" y="2885873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ID90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5E061B79-D520-4F63-868A-FD5B46E1359E}"/>
              </a:ext>
            </a:extLst>
          </p:cNvPr>
          <p:cNvSpPr txBox="1"/>
          <p:nvPr/>
        </p:nvSpPr>
        <p:spPr>
          <a:xfrm>
            <a:off x="8165268" y="781826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ID94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1" name="テキスト ボックス 610">
            <a:extLst>
              <a:ext uri="{FF2B5EF4-FFF2-40B4-BE49-F238E27FC236}">
                <a16:creationId xmlns:a16="http://schemas.microsoft.com/office/drawing/2014/main" id="{851CC212-21E1-442B-894A-D6B5823CC2F8}"/>
              </a:ext>
            </a:extLst>
          </p:cNvPr>
          <p:cNvSpPr txBox="1"/>
          <p:nvPr/>
        </p:nvSpPr>
        <p:spPr>
          <a:xfrm>
            <a:off x="10266667" y="1614114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2" name="テキスト ボックス 611">
            <a:extLst>
              <a:ext uri="{FF2B5EF4-FFF2-40B4-BE49-F238E27FC236}">
                <a16:creationId xmlns:a16="http://schemas.microsoft.com/office/drawing/2014/main" id="{EA0E2C0D-7742-477D-A393-1B9992E98267}"/>
              </a:ext>
            </a:extLst>
          </p:cNvPr>
          <p:cNvSpPr txBox="1"/>
          <p:nvPr/>
        </p:nvSpPr>
        <p:spPr>
          <a:xfrm>
            <a:off x="10266667" y="1030716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3" name="テキスト ボックス 612">
            <a:extLst>
              <a:ext uri="{FF2B5EF4-FFF2-40B4-BE49-F238E27FC236}">
                <a16:creationId xmlns:a16="http://schemas.microsoft.com/office/drawing/2014/main" id="{49CC8D50-FA2A-48D1-9F7C-385459642E6E}"/>
              </a:ext>
            </a:extLst>
          </p:cNvPr>
          <p:cNvSpPr txBox="1"/>
          <p:nvPr/>
        </p:nvSpPr>
        <p:spPr>
          <a:xfrm>
            <a:off x="10266667" y="2267306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4" name="テキスト ボックス 613">
            <a:extLst>
              <a:ext uri="{FF2B5EF4-FFF2-40B4-BE49-F238E27FC236}">
                <a16:creationId xmlns:a16="http://schemas.microsoft.com/office/drawing/2014/main" id="{63D8CBF3-ABD6-4D75-B02D-B5670BCBDD52}"/>
              </a:ext>
            </a:extLst>
          </p:cNvPr>
          <p:cNvSpPr txBox="1"/>
          <p:nvPr/>
        </p:nvSpPr>
        <p:spPr>
          <a:xfrm>
            <a:off x="10266667" y="2898697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5" name="テキスト ボックス 614">
            <a:extLst>
              <a:ext uri="{FF2B5EF4-FFF2-40B4-BE49-F238E27FC236}">
                <a16:creationId xmlns:a16="http://schemas.microsoft.com/office/drawing/2014/main" id="{60DDF84C-DAE7-40A1-A9DF-39E22A99A422}"/>
              </a:ext>
            </a:extLst>
          </p:cNvPr>
          <p:cNvSpPr txBox="1"/>
          <p:nvPr/>
        </p:nvSpPr>
        <p:spPr>
          <a:xfrm>
            <a:off x="7394423" y="1769572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ID91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6" name="テキスト ボックス 615">
            <a:extLst>
              <a:ext uri="{FF2B5EF4-FFF2-40B4-BE49-F238E27FC236}">
                <a16:creationId xmlns:a16="http://schemas.microsoft.com/office/drawing/2014/main" id="{D5783766-E3D9-42FC-AB8B-ADC82CF4A2E9}"/>
              </a:ext>
            </a:extLst>
          </p:cNvPr>
          <p:cNvSpPr txBox="1"/>
          <p:nvPr/>
        </p:nvSpPr>
        <p:spPr>
          <a:xfrm>
            <a:off x="7389985" y="787788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ID92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7" name="テキスト ボックス 616">
            <a:extLst>
              <a:ext uri="{FF2B5EF4-FFF2-40B4-BE49-F238E27FC236}">
                <a16:creationId xmlns:a16="http://schemas.microsoft.com/office/drawing/2014/main" id="{2055FE98-6D2B-4EF2-BCF0-2AB17E4979CD}"/>
              </a:ext>
            </a:extLst>
          </p:cNvPr>
          <p:cNvSpPr txBox="1"/>
          <p:nvPr/>
        </p:nvSpPr>
        <p:spPr>
          <a:xfrm>
            <a:off x="7868205" y="1190531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ID93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8" name="テキスト ボックス 617">
            <a:extLst>
              <a:ext uri="{FF2B5EF4-FFF2-40B4-BE49-F238E27FC236}">
                <a16:creationId xmlns:a16="http://schemas.microsoft.com/office/drawing/2014/main" id="{C2225FCD-F675-4966-AC26-A02143041B9D}"/>
              </a:ext>
            </a:extLst>
          </p:cNvPr>
          <p:cNvSpPr txBox="1"/>
          <p:nvPr/>
        </p:nvSpPr>
        <p:spPr>
          <a:xfrm>
            <a:off x="9254521" y="1611620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ID131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9" name="テキスト ボックス 618">
            <a:extLst>
              <a:ext uri="{FF2B5EF4-FFF2-40B4-BE49-F238E27FC236}">
                <a16:creationId xmlns:a16="http://schemas.microsoft.com/office/drawing/2014/main" id="{3971AB33-ED31-4335-A722-016252CE9365}"/>
              </a:ext>
            </a:extLst>
          </p:cNvPr>
          <p:cNvSpPr txBox="1"/>
          <p:nvPr/>
        </p:nvSpPr>
        <p:spPr>
          <a:xfrm>
            <a:off x="9254521" y="1028222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ID130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0" name="テキスト ボックス 619">
            <a:extLst>
              <a:ext uri="{FF2B5EF4-FFF2-40B4-BE49-F238E27FC236}">
                <a16:creationId xmlns:a16="http://schemas.microsoft.com/office/drawing/2014/main" id="{89C42A27-603E-4F86-B33C-F97B97874AAB}"/>
              </a:ext>
            </a:extLst>
          </p:cNvPr>
          <p:cNvSpPr txBox="1"/>
          <p:nvPr/>
        </p:nvSpPr>
        <p:spPr>
          <a:xfrm>
            <a:off x="9254521" y="2264812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ID132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1" name="テキスト ボックス 620">
            <a:extLst>
              <a:ext uri="{FF2B5EF4-FFF2-40B4-BE49-F238E27FC236}">
                <a16:creationId xmlns:a16="http://schemas.microsoft.com/office/drawing/2014/main" id="{AB834E3C-FB13-4B74-876C-4DF186D15862}"/>
              </a:ext>
            </a:extLst>
          </p:cNvPr>
          <p:cNvSpPr txBox="1"/>
          <p:nvPr/>
        </p:nvSpPr>
        <p:spPr>
          <a:xfrm>
            <a:off x="9254521" y="2896203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ID133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2" name="テキスト ボックス 621">
            <a:extLst>
              <a:ext uri="{FF2B5EF4-FFF2-40B4-BE49-F238E27FC236}">
                <a16:creationId xmlns:a16="http://schemas.microsoft.com/office/drawing/2014/main" id="{65E43CFC-CF7C-4C1C-92CB-FD62CC13A258}"/>
              </a:ext>
            </a:extLst>
          </p:cNvPr>
          <p:cNvSpPr txBox="1"/>
          <p:nvPr/>
        </p:nvSpPr>
        <p:spPr>
          <a:xfrm>
            <a:off x="11244063" y="1611639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ID131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3" name="テキスト ボックス 622">
            <a:extLst>
              <a:ext uri="{FF2B5EF4-FFF2-40B4-BE49-F238E27FC236}">
                <a16:creationId xmlns:a16="http://schemas.microsoft.com/office/drawing/2014/main" id="{DEF7A960-9D2A-43E3-9C6D-84942366B740}"/>
              </a:ext>
            </a:extLst>
          </p:cNvPr>
          <p:cNvSpPr txBox="1"/>
          <p:nvPr/>
        </p:nvSpPr>
        <p:spPr>
          <a:xfrm>
            <a:off x="11244063" y="1028241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ID130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4" name="テキスト ボックス 623">
            <a:extLst>
              <a:ext uri="{FF2B5EF4-FFF2-40B4-BE49-F238E27FC236}">
                <a16:creationId xmlns:a16="http://schemas.microsoft.com/office/drawing/2014/main" id="{7DA23497-E0AC-423F-804C-ADB656573F98}"/>
              </a:ext>
            </a:extLst>
          </p:cNvPr>
          <p:cNvSpPr txBox="1"/>
          <p:nvPr/>
        </p:nvSpPr>
        <p:spPr>
          <a:xfrm>
            <a:off x="11244063" y="2264831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ID132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5" name="テキスト ボックス 624">
            <a:extLst>
              <a:ext uri="{FF2B5EF4-FFF2-40B4-BE49-F238E27FC236}">
                <a16:creationId xmlns:a16="http://schemas.microsoft.com/office/drawing/2014/main" id="{A553AFAE-92D0-4C2F-A05D-CC40F72631DC}"/>
              </a:ext>
            </a:extLst>
          </p:cNvPr>
          <p:cNvSpPr txBox="1"/>
          <p:nvPr/>
        </p:nvSpPr>
        <p:spPr>
          <a:xfrm>
            <a:off x="11244063" y="2896222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ID133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6" name="テキスト ボックス 625">
            <a:extLst>
              <a:ext uri="{FF2B5EF4-FFF2-40B4-BE49-F238E27FC236}">
                <a16:creationId xmlns:a16="http://schemas.microsoft.com/office/drawing/2014/main" id="{4966A4E5-1729-41D5-990F-90461513C98C}"/>
              </a:ext>
            </a:extLst>
          </p:cNvPr>
          <p:cNvSpPr txBox="1"/>
          <p:nvPr/>
        </p:nvSpPr>
        <p:spPr>
          <a:xfrm>
            <a:off x="10738891" y="3808290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ID120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7" name="テキスト ボックス 626">
            <a:extLst>
              <a:ext uri="{FF2B5EF4-FFF2-40B4-BE49-F238E27FC236}">
                <a16:creationId xmlns:a16="http://schemas.microsoft.com/office/drawing/2014/main" id="{FCE48145-644C-4B78-A7B9-B5E3489B34A6}"/>
              </a:ext>
            </a:extLst>
          </p:cNvPr>
          <p:cNvSpPr txBox="1"/>
          <p:nvPr/>
        </p:nvSpPr>
        <p:spPr>
          <a:xfrm>
            <a:off x="9740712" y="4403029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ID121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8" name="テキスト ボックス 627">
            <a:extLst>
              <a:ext uri="{FF2B5EF4-FFF2-40B4-BE49-F238E27FC236}">
                <a16:creationId xmlns:a16="http://schemas.microsoft.com/office/drawing/2014/main" id="{6A834DD6-BB0A-4597-BF81-EBA6A5056232}"/>
              </a:ext>
            </a:extLst>
          </p:cNvPr>
          <p:cNvSpPr txBox="1"/>
          <p:nvPr/>
        </p:nvSpPr>
        <p:spPr>
          <a:xfrm>
            <a:off x="9728499" y="5634968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ID124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9" name="テキスト ボックス 628">
            <a:extLst>
              <a:ext uri="{FF2B5EF4-FFF2-40B4-BE49-F238E27FC236}">
                <a16:creationId xmlns:a16="http://schemas.microsoft.com/office/drawing/2014/main" id="{6AD8D42F-B414-4FA2-B9BA-4D3AFA1DA7CA}"/>
              </a:ext>
            </a:extLst>
          </p:cNvPr>
          <p:cNvSpPr txBox="1"/>
          <p:nvPr/>
        </p:nvSpPr>
        <p:spPr>
          <a:xfrm>
            <a:off x="10765323" y="4409869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ID122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0" name="テキスト ボックス 629">
            <a:extLst>
              <a:ext uri="{FF2B5EF4-FFF2-40B4-BE49-F238E27FC236}">
                <a16:creationId xmlns:a16="http://schemas.microsoft.com/office/drawing/2014/main" id="{32A0B602-D28E-4EF2-99BB-83EAD1FB6202}"/>
              </a:ext>
            </a:extLst>
          </p:cNvPr>
          <p:cNvSpPr txBox="1"/>
          <p:nvPr/>
        </p:nvSpPr>
        <p:spPr>
          <a:xfrm>
            <a:off x="10769320" y="5048072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ID123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1" name="テキスト ボックス 630">
            <a:extLst>
              <a:ext uri="{FF2B5EF4-FFF2-40B4-BE49-F238E27FC236}">
                <a16:creationId xmlns:a16="http://schemas.microsoft.com/office/drawing/2014/main" id="{29ED70DD-226A-498E-8F12-B93340272B92}"/>
              </a:ext>
            </a:extLst>
          </p:cNvPr>
          <p:cNvSpPr txBox="1"/>
          <p:nvPr/>
        </p:nvSpPr>
        <p:spPr>
          <a:xfrm>
            <a:off x="10788902" y="5639902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ID125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2" name="テキスト ボックス 631">
            <a:extLst>
              <a:ext uri="{FF2B5EF4-FFF2-40B4-BE49-F238E27FC236}">
                <a16:creationId xmlns:a16="http://schemas.microsoft.com/office/drawing/2014/main" id="{5780C918-187B-4FE7-9A51-9E544B762B3B}"/>
              </a:ext>
            </a:extLst>
          </p:cNvPr>
          <p:cNvSpPr txBox="1"/>
          <p:nvPr/>
        </p:nvSpPr>
        <p:spPr>
          <a:xfrm>
            <a:off x="6450732" y="1454673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ID80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3" name="テキスト ボックス 632">
            <a:extLst>
              <a:ext uri="{FF2B5EF4-FFF2-40B4-BE49-F238E27FC236}">
                <a16:creationId xmlns:a16="http://schemas.microsoft.com/office/drawing/2014/main" id="{E9210776-A1FA-4EB6-94A1-B754FF310C96}"/>
              </a:ext>
            </a:extLst>
          </p:cNvPr>
          <p:cNvSpPr txBox="1"/>
          <p:nvPr/>
        </p:nvSpPr>
        <p:spPr>
          <a:xfrm>
            <a:off x="6448097" y="2447895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ID81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4" name="テキスト ボックス 633">
            <a:extLst>
              <a:ext uri="{FF2B5EF4-FFF2-40B4-BE49-F238E27FC236}">
                <a16:creationId xmlns:a16="http://schemas.microsoft.com/office/drawing/2014/main" id="{C2A94153-AF14-4DB7-B14E-0799C930689A}"/>
              </a:ext>
            </a:extLst>
          </p:cNvPr>
          <p:cNvSpPr txBox="1"/>
          <p:nvPr/>
        </p:nvSpPr>
        <p:spPr>
          <a:xfrm>
            <a:off x="6457422" y="3454499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ID82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5" name="テキスト ボックス 634">
            <a:extLst>
              <a:ext uri="{FF2B5EF4-FFF2-40B4-BE49-F238E27FC236}">
                <a16:creationId xmlns:a16="http://schemas.microsoft.com/office/drawing/2014/main" id="{80A03FE6-F618-4D8F-BE7C-90508C1DF291}"/>
              </a:ext>
            </a:extLst>
          </p:cNvPr>
          <p:cNvSpPr txBox="1"/>
          <p:nvPr/>
        </p:nvSpPr>
        <p:spPr>
          <a:xfrm>
            <a:off x="10264213" y="1913996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ID141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E3F3E278-4BA9-439B-B567-6F1C86AA7EE1}"/>
              </a:ext>
            </a:extLst>
          </p:cNvPr>
          <p:cNvSpPr txBox="1"/>
          <p:nvPr/>
        </p:nvSpPr>
        <p:spPr>
          <a:xfrm>
            <a:off x="10264213" y="1330598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ID140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A29F2FB8-B17D-40B5-8933-CCD8E202098E}"/>
              </a:ext>
            </a:extLst>
          </p:cNvPr>
          <p:cNvSpPr txBox="1"/>
          <p:nvPr/>
        </p:nvSpPr>
        <p:spPr>
          <a:xfrm>
            <a:off x="10264213" y="2567188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ID142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75AC3597-DBFA-4F03-87AE-ECFD97ED0F82}"/>
              </a:ext>
            </a:extLst>
          </p:cNvPr>
          <p:cNvSpPr txBox="1"/>
          <p:nvPr/>
        </p:nvSpPr>
        <p:spPr>
          <a:xfrm>
            <a:off x="10264213" y="3198579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ID143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8C372C20-AD2D-409C-A8B4-0D6BFE9635C1}"/>
              </a:ext>
            </a:extLst>
          </p:cNvPr>
          <p:cNvSpPr txBox="1"/>
          <p:nvPr/>
        </p:nvSpPr>
        <p:spPr>
          <a:xfrm>
            <a:off x="258186" y="3414828"/>
            <a:ext cx="58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DBL</a:t>
            </a:r>
            <a:endParaRPr kumimoji="1" lang="ja-JP" altLang="en-US" sz="1400" b="1" dirty="0"/>
          </a:p>
        </p:txBody>
      </p:sp>
      <p:cxnSp>
        <p:nvCxnSpPr>
          <p:cNvPr id="641" name="コネクタ: カギ線 640">
            <a:extLst>
              <a:ext uri="{FF2B5EF4-FFF2-40B4-BE49-F238E27FC236}">
                <a16:creationId xmlns:a16="http://schemas.microsoft.com/office/drawing/2014/main" id="{A64AF59A-FA66-44AC-9867-6346D08131CE}"/>
              </a:ext>
            </a:extLst>
          </p:cNvPr>
          <p:cNvCxnSpPr>
            <a:cxnSpLocks/>
            <a:stCxn id="318" idx="0"/>
            <a:endCxn id="324" idx="1"/>
          </p:cNvCxnSpPr>
          <p:nvPr/>
        </p:nvCxnSpPr>
        <p:spPr>
          <a:xfrm rot="16200000" flipV="1">
            <a:off x="5316973" y="175022"/>
            <a:ext cx="8315" cy="1897997"/>
          </a:xfrm>
          <a:prstGeom prst="bentConnector3">
            <a:avLst>
              <a:gd name="adj1" fmla="val 2849248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コネクタ: カギ線 644">
            <a:extLst>
              <a:ext uri="{FF2B5EF4-FFF2-40B4-BE49-F238E27FC236}">
                <a16:creationId xmlns:a16="http://schemas.microsoft.com/office/drawing/2014/main" id="{F0018B1D-C086-43F1-AABC-C4A7EBD78E00}"/>
              </a:ext>
            </a:extLst>
          </p:cNvPr>
          <p:cNvCxnSpPr>
            <a:cxnSpLocks/>
            <a:stCxn id="320" idx="0"/>
            <a:endCxn id="325" idx="1"/>
          </p:cNvCxnSpPr>
          <p:nvPr/>
        </p:nvCxnSpPr>
        <p:spPr>
          <a:xfrm rot="16200000" flipV="1">
            <a:off x="5325918" y="1164446"/>
            <a:ext cx="7374" cy="1890428"/>
          </a:xfrm>
          <a:prstGeom prst="bentConnector3">
            <a:avLst>
              <a:gd name="adj1" fmla="val 3200081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コネクタ: カギ線 647">
            <a:extLst>
              <a:ext uri="{FF2B5EF4-FFF2-40B4-BE49-F238E27FC236}">
                <a16:creationId xmlns:a16="http://schemas.microsoft.com/office/drawing/2014/main" id="{9B4C9061-9A68-4FCB-BBD4-8D13B838E91C}"/>
              </a:ext>
            </a:extLst>
          </p:cNvPr>
          <p:cNvCxnSpPr>
            <a:cxnSpLocks/>
            <a:stCxn id="321" idx="0"/>
            <a:endCxn id="326" idx="1"/>
          </p:cNvCxnSpPr>
          <p:nvPr/>
        </p:nvCxnSpPr>
        <p:spPr>
          <a:xfrm rot="16200000" flipV="1">
            <a:off x="5325639" y="2187464"/>
            <a:ext cx="13219" cy="1881426"/>
          </a:xfrm>
          <a:prstGeom prst="bentConnector3">
            <a:avLst>
              <a:gd name="adj1" fmla="val 182932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テキスト ボックス 650">
            <a:extLst>
              <a:ext uri="{FF2B5EF4-FFF2-40B4-BE49-F238E27FC236}">
                <a16:creationId xmlns:a16="http://schemas.microsoft.com/office/drawing/2014/main" id="{62FD4117-493C-466A-A1C5-226AFF1875C1}"/>
              </a:ext>
            </a:extLst>
          </p:cNvPr>
          <p:cNvSpPr txBox="1"/>
          <p:nvPr/>
        </p:nvSpPr>
        <p:spPr>
          <a:xfrm>
            <a:off x="5020192" y="751422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ID70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2" name="テキスト ボックス 651">
            <a:extLst>
              <a:ext uri="{FF2B5EF4-FFF2-40B4-BE49-F238E27FC236}">
                <a16:creationId xmlns:a16="http://schemas.microsoft.com/office/drawing/2014/main" id="{CC51A6B0-183C-4995-9DBA-2C09D3F9ECF6}"/>
              </a:ext>
            </a:extLst>
          </p:cNvPr>
          <p:cNvSpPr txBox="1"/>
          <p:nvPr/>
        </p:nvSpPr>
        <p:spPr>
          <a:xfrm>
            <a:off x="5016474" y="1745671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ID71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3" name="テキスト ボックス 652">
            <a:extLst>
              <a:ext uri="{FF2B5EF4-FFF2-40B4-BE49-F238E27FC236}">
                <a16:creationId xmlns:a16="http://schemas.microsoft.com/office/drawing/2014/main" id="{424A9B60-1740-4391-A6C4-D340E0944F1C}"/>
              </a:ext>
            </a:extLst>
          </p:cNvPr>
          <p:cNvSpPr txBox="1"/>
          <p:nvPr/>
        </p:nvSpPr>
        <p:spPr>
          <a:xfrm>
            <a:off x="5029157" y="2751126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ID72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82437070-B671-4EB0-947F-E14C5308C1E9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補足資料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定式化の工夫：三島回収プラント</a:t>
            </a:r>
          </a:p>
        </p:txBody>
      </p:sp>
    </p:spTree>
    <p:extLst>
      <p:ext uri="{BB962C8B-B14F-4D97-AF65-F5344CB8AC3E}">
        <p14:creationId xmlns:p14="http://schemas.microsoft.com/office/powerpoint/2010/main" val="3655813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9F0BF6-E97F-4826-AD00-7F7922A4E6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92711"/>
            <a:ext cx="11341887" cy="1428486"/>
          </a:xfrm>
        </p:spPr>
        <p:txBody>
          <a:bodyPr/>
          <a:lstStyle/>
          <a:p>
            <a:r>
              <a:rPr lang="ja-JP" altLang="en-US" dirty="0"/>
              <a:t>連続変数</a:t>
            </a:r>
            <a:r>
              <a:rPr lang="en-US" altLang="ja-JP" dirty="0"/>
              <a:t>3,000</a:t>
            </a:r>
            <a:r>
              <a:rPr lang="ja-JP" altLang="en-US" dirty="0" err="1"/>
              <a:t>、</a:t>
            </a:r>
            <a:r>
              <a:rPr lang="ja-JP" altLang="en-US" dirty="0"/>
              <a:t>バイナリ変数</a:t>
            </a:r>
            <a:r>
              <a:rPr lang="en-US" altLang="ja-JP" dirty="0"/>
              <a:t>1,000</a:t>
            </a:r>
            <a:r>
              <a:rPr lang="ja-JP" altLang="en-US" dirty="0" err="1"/>
              <a:t>、</a:t>
            </a:r>
            <a:r>
              <a:rPr lang="ja-JP" altLang="en-US" dirty="0"/>
              <a:t>制約数</a:t>
            </a:r>
            <a:r>
              <a:rPr lang="en-US" altLang="ja-JP" dirty="0"/>
              <a:t>12,000</a:t>
            </a:r>
            <a:r>
              <a:rPr lang="ja-JP" altLang="en-US" dirty="0"/>
              <a:t>と見積もった。</a:t>
            </a:r>
            <a:endParaRPr lang="en-US" altLang="ja-JP" dirty="0"/>
          </a:p>
          <a:p>
            <a:pPr lvl="1"/>
            <a:r>
              <a:rPr lang="ja-JP" altLang="en-US" dirty="0"/>
              <a:t>標準制約の中では、非負＋上下限、実績固定、設備特性が支配的</a:t>
            </a:r>
            <a:endParaRPr lang="en-US" altLang="ja-JP" dirty="0"/>
          </a:p>
          <a:p>
            <a:pPr lvl="1"/>
            <a:r>
              <a:rPr lang="ja-JP" altLang="en-US" dirty="0"/>
              <a:t>手動制約は、形式が任意のため、削減対象にならない</a:t>
            </a:r>
            <a:endParaRPr lang="en-US" altLang="ja-JP" dirty="0"/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C6BF3B09-74AD-4A5B-8FCC-50319099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問題規模：削減前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 27">
                <a:extLst>
                  <a:ext uri="{FF2B5EF4-FFF2-40B4-BE49-F238E27FC236}">
                    <a16:creationId xmlns:a16="http://schemas.microsoft.com/office/drawing/2014/main" id="{F431FB29-CA93-42C8-801E-07657EEFE3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04306" y="2421739"/>
              <a:ext cx="5632630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63">
                      <a:extLst>
                        <a:ext uri="{9D8B030D-6E8A-4147-A177-3AD203B41FA5}">
                          <a16:colId xmlns:a16="http://schemas.microsoft.com/office/drawing/2014/main" val="679233886"/>
                        </a:ext>
                      </a:extLst>
                    </a:gridCol>
                    <a:gridCol w="2252608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437967">
                      <a:extLst>
                        <a:ext uri="{9D8B030D-6E8A-4147-A177-3AD203B41FA5}">
                          <a16:colId xmlns:a16="http://schemas.microsoft.com/office/drawing/2014/main" val="2390857477"/>
                        </a:ext>
                      </a:extLst>
                    </a:gridCol>
                    <a:gridCol w="957392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</a:tblGrid>
                  <a:tr h="1789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項目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1931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連続変数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57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2,793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1931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バイナリ変数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882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0981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 27">
                <a:extLst>
                  <a:ext uri="{FF2B5EF4-FFF2-40B4-BE49-F238E27FC236}">
                    <a16:creationId xmlns:a16="http://schemas.microsoft.com/office/drawing/2014/main" id="{F431FB29-CA93-42C8-801E-07657EEFE3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155185"/>
                  </p:ext>
                </p:extLst>
              </p:nvPr>
            </p:nvGraphicFramePr>
            <p:xfrm>
              <a:off x="304306" y="2421739"/>
              <a:ext cx="5632630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63">
                      <a:extLst>
                        <a:ext uri="{9D8B030D-6E8A-4147-A177-3AD203B41FA5}">
                          <a16:colId xmlns:a16="http://schemas.microsoft.com/office/drawing/2014/main" val="679233886"/>
                        </a:ext>
                      </a:extLst>
                    </a:gridCol>
                    <a:gridCol w="2252608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437967">
                      <a:extLst>
                        <a:ext uri="{9D8B030D-6E8A-4147-A177-3AD203B41FA5}">
                          <a16:colId xmlns:a16="http://schemas.microsoft.com/office/drawing/2014/main" val="2390857477"/>
                        </a:ext>
                      </a:extLst>
                    </a:gridCol>
                    <a:gridCol w="957392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項目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054" t="-100000" r="-106757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847" t="-100000" r="-67373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2,793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054" t="-204000" r="-106757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847" t="-204000" r="-6737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882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0981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 28">
                <a:extLst>
                  <a:ext uri="{FF2B5EF4-FFF2-40B4-BE49-F238E27FC236}">
                    <a16:creationId xmlns:a16="http://schemas.microsoft.com/office/drawing/2014/main" id="{FFA14C6D-51BA-479B-9623-2CA8E4EE773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17117" y="2421197"/>
              <a:ext cx="5658617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5932">
                      <a:extLst>
                        <a:ext uri="{9D8B030D-6E8A-4147-A177-3AD203B41FA5}">
                          <a16:colId xmlns:a16="http://schemas.microsoft.com/office/drawing/2014/main" val="877603209"/>
                        </a:ext>
                      </a:extLst>
                    </a:gridCol>
                    <a:gridCol w="2385896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287692">
                      <a:extLst>
                        <a:ext uri="{9D8B030D-6E8A-4147-A177-3AD203B41FA5}">
                          <a16:colId xmlns:a16="http://schemas.microsoft.com/office/drawing/2014/main" val="2390857477"/>
                        </a:ext>
                      </a:extLst>
                    </a:gridCol>
                    <a:gridCol w="949097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</a:tblGrid>
                  <a:tr h="2932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項目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2932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合計</a:t>
                          </a:r>
                          <a:r>
                            <a:rPr kumimoji="1" lang="en-US" altLang="ja-JP" sz="1400" dirty="0"/>
                            <a:t>KP</a:t>
                          </a:r>
                          <a:r>
                            <a:rPr kumimoji="1" lang="ja-JP" altLang="en-US" sz="1400" dirty="0"/>
                            <a:t>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en-US" altLang="ja-JP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1" lang="en-US" altLang="ja-JP" sz="1400" b="0" i="0" dirty="0" smtClean="0"/>
                                  <m:t>98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0509389"/>
                      </a:ext>
                    </a:extLst>
                  </a:tr>
                  <a:tr h="2932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LKP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NKP</a:t>
                          </a:r>
                          <a:r>
                            <a:rPr kumimoji="1" lang="ja-JP" altLang="en-US" sz="1400" dirty="0"/>
                            <a:t>比率固定制約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en-US" altLang="ja-JP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1" lang="en-US" altLang="ja-JP" sz="1400" b="0" i="0" dirty="0" smtClean="0"/>
                                  <m:t>98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3154898"/>
                      </a:ext>
                    </a:extLst>
                  </a:tr>
                  <a:tr h="2932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基準</a:t>
                          </a:r>
                          <a:r>
                            <a:rPr kumimoji="1" lang="en-US" altLang="ja-JP" sz="1400" dirty="0"/>
                            <a:t>KP</a:t>
                          </a:r>
                          <a:r>
                            <a:rPr kumimoji="1" lang="ja-JP" altLang="en-US" sz="1400" dirty="0"/>
                            <a:t>固定制約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en-US" altLang="ja-JP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1" lang="en-US" altLang="ja-JP" sz="1400" b="0" i="0" dirty="0" smtClean="0"/>
                                  <m:t>147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7752364"/>
                      </a:ext>
                    </a:extLst>
                  </a:tr>
                  <a:tr h="2932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基準</a:t>
                          </a:r>
                          <a:r>
                            <a:rPr kumimoji="1" lang="en-US" altLang="ja-JP" sz="1400" dirty="0"/>
                            <a:t>KP</a:t>
                          </a:r>
                          <a:r>
                            <a:rPr kumimoji="1" lang="ja-JP" altLang="en-US" sz="1400" dirty="0"/>
                            <a:t>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en-US" altLang="ja-JP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294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5099486"/>
                      </a:ext>
                    </a:extLst>
                  </a:tr>
                  <a:tr h="2932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400" dirty="0"/>
                            <a:t>基準ペナルティ（</a:t>
                          </a:r>
                          <a:r>
                            <a:rPr kumimoji="1" lang="en-US" altLang="ja-JP" sz="1400" dirty="0"/>
                            <a:t>LKP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NKP</a:t>
                          </a:r>
                          <a:r>
                            <a:rPr kumimoji="1" lang="ja-JP" altLang="en-US" sz="1400" dirty="0"/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en-US" altLang="ja-JP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147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7041186"/>
                      </a:ext>
                    </a:extLst>
                  </a:tr>
                  <a:tr h="2932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変動幅制約（</a:t>
                          </a:r>
                          <a:r>
                            <a:rPr kumimoji="1" lang="en-US" altLang="ja-JP" sz="1400" dirty="0"/>
                            <a:t>LKP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NKP</a:t>
                          </a:r>
                          <a:r>
                            <a:rPr kumimoji="1" lang="ja-JP" altLang="en-US" sz="1400" dirty="0"/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4(</m:t>
                                </m:r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kumimoji="1" lang="en-US" altLang="ja-JP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192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5781221"/>
                      </a:ext>
                    </a:extLst>
                  </a:tr>
                  <a:tr h="2932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V/E2</a:t>
                          </a:r>
                          <a:r>
                            <a:rPr kumimoji="1" lang="ja-JP" altLang="en-US" sz="1400" dirty="0"/>
                            <a:t>缶洗浄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1" lang="en-US" altLang="ja-JP" sz="1400" b="0" i="0" dirty="0" smtClean="0"/>
                                  <m:t>147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059534"/>
                      </a:ext>
                    </a:extLst>
                  </a:tr>
                  <a:tr h="2932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12BHBL</a:t>
                          </a:r>
                          <a:r>
                            <a:rPr kumimoji="1" lang="ja-JP" altLang="en-US" sz="1400" dirty="0"/>
                            <a:t>ライン洗浄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98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3812182"/>
                      </a:ext>
                    </a:extLst>
                  </a:tr>
                  <a:tr h="2932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RBBL</a:t>
                          </a:r>
                          <a:r>
                            <a:rPr kumimoji="1" lang="ja-JP" altLang="en-US" sz="1400" dirty="0"/>
                            <a:t>ライン洗浄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196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4236530"/>
                      </a:ext>
                    </a:extLst>
                  </a:tr>
                  <a:tr h="2932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合計制約数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b="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1,417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18791"/>
                      </a:ext>
                    </a:extLst>
                  </a:tr>
                  <a:tr h="2932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合計制約数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400" b="0" i="1" dirty="0" smtClean="0">
                                  <a:solidFill>
                                    <a:schemeClr val="tx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256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−28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12,516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3039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 28">
                <a:extLst>
                  <a:ext uri="{FF2B5EF4-FFF2-40B4-BE49-F238E27FC236}">
                    <a16:creationId xmlns:a16="http://schemas.microsoft.com/office/drawing/2014/main" id="{FFA14C6D-51BA-479B-9623-2CA8E4EE77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4411448"/>
                  </p:ext>
                </p:extLst>
              </p:nvPr>
            </p:nvGraphicFramePr>
            <p:xfrm>
              <a:off x="6217117" y="2421197"/>
              <a:ext cx="5658617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5932">
                      <a:extLst>
                        <a:ext uri="{9D8B030D-6E8A-4147-A177-3AD203B41FA5}">
                          <a16:colId xmlns:a16="http://schemas.microsoft.com/office/drawing/2014/main" val="877603209"/>
                        </a:ext>
                      </a:extLst>
                    </a:gridCol>
                    <a:gridCol w="2385896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287692">
                      <a:extLst>
                        <a:ext uri="{9D8B030D-6E8A-4147-A177-3AD203B41FA5}">
                          <a16:colId xmlns:a16="http://schemas.microsoft.com/office/drawing/2014/main" val="2390857477"/>
                        </a:ext>
                      </a:extLst>
                    </a:gridCol>
                    <a:gridCol w="949097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項目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合計</a:t>
                          </a:r>
                          <a:r>
                            <a:rPr kumimoji="1" lang="en-US" altLang="ja-JP" sz="1400" dirty="0"/>
                            <a:t>KP</a:t>
                          </a:r>
                          <a:r>
                            <a:rPr kumimoji="1" lang="ja-JP" altLang="en-US" sz="1400" dirty="0"/>
                            <a:t>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566" t="-104000" r="-74528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6795" t="-104000" r="-1282" b="-10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05093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LKP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NKP</a:t>
                          </a:r>
                          <a:r>
                            <a:rPr kumimoji="1" lang="ja-JP" altLang="en-US" sz="1400" dirty="0"/>
                            <a:t>比率固定制約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566" t="-204000" r="-74528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6795" t="-204000" r="-1282" b="-9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154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基準</a:t>
                          </a:r>
                          <a:r>
                            <a:rPr kumimoji="1" lang="en-US" altLang="ja-JP" sz="1400" dirty="0"/>
                            <a:t>KP</a:t>
                          </a:r>
                          <a:r>
                            <a:rPr kumimoji="1" lang="ja-JP" altLang="en-US" sz="1400" dirty="0"/>
                            <a:t>固定制約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566" t="-304000" r="-74528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6795" t="-304000" r="-1282" b="-8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7523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基準</a:t>
                          </a:r>
                          <a:r>
                            <a:rPr kumimoji="1" lang="en-US" altLang="ja-JP" sz="1400" dirty="0"/>
                            <a:t>KP</a:t>
                          </a:r>
                          <a:r>
                            <a:rPr kumimoji="1" lang="ja-JP" altLang="en-US" sz="1400" dirty="0"/>
                            <a:t>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566" t="-404000" r="-74528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294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50994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400" dirty="0"/>
                            <a:t>基準ペナルティ（</a:t>
                          </a:r>
                          <a:r>
                            <a:rPr kumimoji="1" lang="en-US" altLang="ja-JP" sz="1400" dirty="0"/>
                            <a:t>LKP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NKP</a:t>
                          </a:r>
                          <a:r>
                            <a:rPr kumimoji="1" lang="ja-JP" altLang="en-US" sz="1400" dirty="0"/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566" t="-494118" r="-74528" b="-6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147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70411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変動幅制約（</a:t>
                          </a:r>
                          <a:r>
                            <a:rPr kumimoji="1" lang="en-US" altLang="ja-JP" sz="1400" dirty="0"/>
                            <a:t>LKP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NKP</a:t>
                          </a:r>
                          <a:r>
                            <a:rPr kumimoji="1" lang="ja-JP" altLang="en-US" sz="1400" dirty="0"/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566" t="-606000" r="-74528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6795" t="-606000" r="-1282" b="-5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578122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V/E2</a:t>
                          </a:r>
                          <a:r>
                            <a:rPr kumimoji="1" lang="ja-JP" altLang="en-US" sz="1400" dirty="0"/>
                            <a:t>缶洗浄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566" t="-706000" r="-745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6795" t="-706000" r="-1282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05953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12BHBL</a:t>
                          </a:r>
                          <a:r>
                            <a:rPr kumimoji="1" lang="ja-JP" altLang="en-US" sz="1400" dirty="0"/>
                            <a:t>ライン洗浄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566" t="-806000" r="-745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98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381218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RBBL</a:t>
                          </a:r>
                          <a:r>
                            <a:rPr kumimoji="1" lang="ja-JP" altLang="en-US" sz="1400" dirty="0"/>
                            <a:t>ライン洗浄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566" t="-906000" r="-745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196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42365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3622" t="-1006000" r="-9438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566" t="-1006000" r="-745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1,417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1879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3622" t="-1106000" r="-9438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566" t="-1106000" r="-745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12,516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3039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F254FD94-EA4C-4E36-A793-21768EAE53A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9054" y="3490997"/>
              <a:ext cx="5617886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5738">
                      <a:extLst>
                        <a:ext uri="{9D8B030D-6E8A-4147-A177-3AD203B41FA5}">
                          <a16:colId xmlns:a16="http://schemas.microsoft.com/office/drawing/2014/main" val="877603209"/>
                        </a:ext>
                      </a:extLst>
                    </a:gridCol>
                    <a:gridCol w="2277428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435467">
                      <a:extLst>
                        <a:ext uri="{9D8B030D-6E8A-4147-A177-3AD203B41FA5}">
                          <a16:colId xmlns:a16="http://schemas.microsoft.com/office/drawing/2014/main" val="2390857477"/>
                        </a:ext>
                      </a:extLst>
                    </a:gridCol>
                    <a:gridCol w="959253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</a:tblGrid>
                  <a:tr h="1789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項目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1789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非負制約＋上下限制約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0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153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7,497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0509389"/>
                      </a:ext>
                    </a:extLst>
                  </a:tr>
                  <a:tr h="1789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400" dirty="0"/>
                            <a:t>実績固定制約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ja-JP" altLang="en-US" sz="1400" dirty="0"/>
                            <a:t>バイナリ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882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3154898"/>
                      </a:ext>
                    </a:extLst>
                  </a:tr>
                  <a:tr h="1789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400" dirty="0"/>
                            <a:t>実績固定制約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ja-JP" altLang="en-US" sz="1400" dirty="0"/>
                            <a:t>連続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294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7752364"/>
                      </a:ext>
                    </a:extLst>
                  </a:tr>
                  <a:tr h="1789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設備特性制約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en-US" altLang="ja-JP" sz="1400" dirty="0" err="1"/>
                            <a:t>Fac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882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5099486"/>
                      </a:ext>
                    </a:extLst>
                  </a:tr>
                  <a:tr h="1789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設備特性制約</a:t>
                          </a:r>
                          <a:r>
                            <a:rPr kumimoji="1" lang="en-US" altLang="ja-JP" sz="1400" dirty="0"/>
                            <a:t>(Node)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392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9560653"/>
                      </a:ext>
                    </a:extLst>
                  </a:tr>
                  <a:tr h="1789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設備特性制約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en-US" altLang="ja-JP" sz="1400" dirty="0" err="1"/>
                            <a:t>Sto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8(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384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7041186"/>
                      </a:ext>
                    </a:extLst>
                  </a:tr>
                  <a:tr h="2985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変動幅制約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16(</m:t>
                                </m:r>
                                <m:r>
                                  <a:rPr lang="en-US" altLang="ja-JP" sz="14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768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5781221"/>
                      </a:ext>
                    </a:extLst>
                  </a:tr>
                  <a:tr h="13720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合計制約数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b="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227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−24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11,099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3039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F254FD94-EA4C-4E36-A793-21768EAE5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5133543"/>
                  </p:ext>
                </p:extLst>
              </p:nvPr>
            </p:nvGraphicFramePr>
            <p:xfrm>
              <a:off x="319054" y="3490997"/>
              <a:ext cx="5617886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5738">
                      <a:extLst>
                        <a:ext uri="{9D8B030D-6E8A-4147-A177-3AD203B41FA5}">
                          <a16:colId xmlns:a16="http://schemas.microsoft.com/office/drawing/2014/main" val="877603209"/>
                        </a:ext>
                      </a:extLst>
                    </a:gridCol>
                    <a:gridCol w="2277428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435467">
                      <a:extLst>
                        <a:ext uri="{9D8B030D-6E8A-4147-A177-3AD203B41FA5}">
                          <a16:colId xmlns:a16="http://schemas.microsoft.com/office/drawing/2014/main" val="2390857477"/>
                        </a:ext>
                      </a:extLst>
                    </a:gridCol>
                    <a:gridCol w="959253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項目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非負制約＋上下限制約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4576" t="-102000" r="-67373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7,497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05093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400" dirty="0"/>
                            <a:t>実績固定制約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ja-JP" altLang="en-US" sz="1400" dirty="0"/>
                            <a:t>バイナリ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4576" t="-202000" r="-67373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882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3154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400" dirty="0"/>
                            <a:t>実績固定制約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ja-JP" altLang="en-US" sz="1400" dirty="0"/>
                            <a:t>連続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4576" t="-302000" r="-67373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294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77523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設備特性制約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en-US" altLang="ja-JP" sz="1400" dirty="0" err="1"/>
                            <a:t>Fac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4576" t="-394118" r="-67373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882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50994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設備特性制約</a:t>
                          </a:r>
                          <a:r>
                            <a:rPr kumimoji="1" lang="en-US" altLang="ja-JP" sz="1400" dirty="0"/>
                            <a:t>(Node)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4576" t="-504000" r="-6737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392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95606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設備特性制約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en-US" altLang="ja-JP" sz="1400" dirty="0" err="1"/>
                            <a:t>Sto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4576" t="-604000" r="-6737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384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70411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変動幅制約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4576" t="-704000" r="-6737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768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578122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711" t="-804000" r="-10561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4576" t="-804000" r="-6737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11,099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3039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E03D29-D22A-463A-827F-5BE679E8749C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補足資料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定式化の工夫：三島回収プラント</a:t>
            </a:r>
          </a:p>
        </p:txBody>
      </p:sp>
    </p:spTree>
    <p:extLst>
      <p:ext uri="{BB962C8B-B14F-4D97-AF65-F5344CB8AC3E}">
        <p14:creationId xmlns:p14="http://schemas.microsoft.com/office/powerpoint/2010/main" val="242232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目的とサマリ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46007"/>
            <a:ext cx="11341887" cy="3563240"/>
          </a:xfrm>
        </p:spPr>
        <p:txBody>
          <a:bodyPr/>
          <a:lstStyle/>
          <a:p>
            <a:r>
              <a:rPr lang="ja-JP" altLang="en-US" sz="2800" dirty="0"/>
              <a:t>目的</a:t>
            </a:r>
            <a:endParaRPr lang="en-US" altLang="ja-JP" sz="2800" dirty="0"/>
          </a:p>
          <a:p>
            <a:pPr lvl="1"/>
            <a:r>
              <a:rPr lang="ja-JP" altLang="en-US" sz="2400" dirty="0"/>
              <a:t>今年度の共同研究の成果と課題をまとめる</a:t>
            </a:r>
            <a:endParaRPr lang="en-US" altLang="ja-JP" sz="2400" dirty="0"/>
          </a:p>
          <a:p>
            <a:pPr lvl="1"/>
            <a:r>
              <a:rPr lang="ja-JP" altLang="en-US" sz="2400" dirty="0"/>
              <a:t>来年度の共同研究の概要と計画の案を示す</a:t>
            </a:r>
            <a:endParaRPr lang="en-US" altLang="ja-JP" sz="24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2000" dirty="0"/>
              <a:t>計画は途中なので、後日また相談させてください</a:t>
            </a:r>
            <a:endParaRPr lang="en-US" altLang="ja-JP" sz="2000" dirty="0"/>
          </a:p>
          <a:p>
            <a:r>
              <a:rPr lang="ja-JP" altLang="en-US" sz="2800" dirty="0"/>
              <a:t>サマリ（来年度の概要）</a:t>
            </a:r>
            <a:endParaRPr lang="en-US" altLang="ja-JP" sz="2800" dirty="0"/>
          </a:p>
          <a:p>
            <a:pPr lvl="1"/>
            <a:r>
              <a:rPr lang="ja-JP" altLang="en-US" sz="2400" dirty="0"/>
              <a:t>アルゴリズムの工夫／計算方式（並列化）の工夫によって、目標との差を埋める</a:t>
            </a:r>
            <a:endParaRPr lang="en-US" altLang="ja-JP" sz="2400" dirty="0"/>
          </a:p>
          <a:p>
            <a:pPr lvl="1"/>
            <a:r>
              <a:rPr lang="ja-JP" altLang="en-US" sz="2400" dirty="0"/>
              <a:t>（暫定でも良いので）合体させたアルゴリズムの性能評価を行い、実問題に近い状況での成果を出す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6B3B0C00-09EC-4E53-A576-C2622C4C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問題規模：冗長制約条件・変数削減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A012E8-B037-47B6-B7B0-6D4220077E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09134"/>
            <a:ext cx="11341887" cy="484589"/>
          </a:xfrm>
        </p:spPr>
        <p:txBody>
          <a:bodyPr/>
          <a:lstStyle/>
          <a:p>
            <a:pPr algn="ctr"/>
            <a:r>
              <a:rPr lang="ja-JP" altLang="en-US" dirty="0"/>
              <a:t>連続変数</a:t>
            </a:r>
            <a:r>
              <a:rPr lang="en-US" altLang="ja-JP" dirty="0"/>
              <a:t>2,500</a:t>
            </a:r>
            <a:r>
              <a:rPr lang="ja-JP" altLang="en-US" dirty="0" err="1"/>
              <a:t>、</a:t>
            </a:r>
            <a:r>
              <a:rPr lang="ja-JP" altLang="en-US" dirty="0"/>
              <a:t>バイナリ変数</a:t>
            </a:r>
            <a:r>
              <a:rPr lang="en-US" altLang="ja-JP" dirty="0"/>
              <a:t>0</a:t>
            </a:r>
            <a:r>
              <a:rPr lang="ja-JP" altLang="en-US" dirty="0" err="1"/>
              <a:t>、</a:t>
            </a:r>
            <a:r>
              <a:rPr lang="ja-JP" altLang="en-US" dirty="0"/>
              <a:t>制約</a:t>
            </a:r>
            <a:r>
              <a:rPr lang="en-US" altLang="ja-JP" dirty="0"/>
              <a:t>8,300</a:t>
            </a:r>
            <a:r>
              <a:rPr lang="ja-JP" altLang="en-US" dirty="0"/>
              <a:t>になった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8">
                <a:extLst>
                  <a:ext uri="{FF2B5EF4-FFF2-40B4-BE49-F238E27FC236}">
                    <a16:creationId xmlns:a16="http://schemas.microsoft.com/office/drawing/2014/main" id="{10C1416E-88B3-44DC-982F-77D96487C66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27033" y="2898391"/>
              <a:ext cx="10127263" cy="2987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7904">
                      <a:extLst>
                        <a:ext uri="{9D8B030D-6E8A-4147-A177-3AD203B41FA5}">
                          <a16:colId xmlns:a16="http://schemas.microsoft.com/office/drawing/2014/main" val="1988198529"/>
                        </a:ext>
                      </a:extLst>
                    </a:gridCol>
                    <a:gridCol w="2222339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307939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  <a:gridCol w="902826">
                      <a:extLst>
                        <a:ext uri="{9D8B030D-6E8A-4147-A177-3AD203B41FA5}">
                          <a16:colId xmlns:a16="http://schemas.microsoft.com/office/drawing/2014/main" val="1950063829"/>
                        </a:ext>
                      </a:extLst>
                    </a:gridCol>
                    <a:gridCol w="1435260">
                      <a:extLst>
                        <a:ext uri="{9D8B030D-6E8A-4147-A177-3AD203B41FA5}">
                          <a16:colId xmlns:a16="http://schemas.microsoft.com/office/drawing/2014/main" val="3976106946"/>
                        </a:ext>
                      </a:extLst>
                    </a:gridCol>
                    <a:gridCol w="833377">
                      <a:extLst>
                        <a:ext uri="{9D8B030D-6E8A-4147-A177-3AD203B41FA5}">
                          <a16:colId xmlns:a16="http://schemas.microsoft.com/office/drawing/2014/main" val="736059699"/>
                        </a:ext>
                      </a:extLst>
                    </a:gridCol>
                    <a:gridCol w="1314776">
                      <a:extLst>
                        <a:ext uri="{9D8B030D-6E8A-4147-A177-3AD203B41FA5}">
                          <a16:colId xmlns:a16="http://schemas.microsoft.com/office/drawing/2014/main" val="2743547498"/>
                        </a:ext>
                      </a:extLst>
                    </a:gridCol>
                    <a:gridCol w="822842">
                      <a:extLst>
                        <a:ext uri="{9D8B030D-6E8A-4147-A177-3AD203B41FA5}">
                          <a16:colId xmlns:a16="http://schemas.microsoft.com/office/drawing/2014/main" val="349640828"/>
                        </a:ext>
                      </a:extLst>
                    </a:gridCol>
                  </a:tblGrid>
                  <a:tr h="22222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項目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削減前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削減後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削減数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28250163"/>
                      </a:ext>
                    </a:extLst>
                  </a:tr>
                  <a:tr h="2222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9525310"/>
                      </a:ext>
                    </a:extLst>
                  </a:tr>
                  <a:tr h="246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連続変数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57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2,793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51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2,499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294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246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バイナリ変数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882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882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0908293"/>
                      </a:ext>
                    </a:extLst>
                  </a:tr>
                  <a:tr h="2469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非負制約＋上下限制約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0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153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7,497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4,410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63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3,087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6447952"/>
                      </a:ext>
                    </a:extLst>
                  </a:tr>
                  <a:tr h="2469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実績固定制約 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ja-JP" altLang="en-US" sz="1400" dirty="0"/>
                            <a:t>バイナリ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882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882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0509389"/>
                      </a:ext>
                    </a:extLst>
                  </a:tr>
                  <a:tr h="2469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実績固定制約 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ja-JP" altLang="en-US" sz="1400" dirty="0"/>
                            <a:t>連続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294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294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5445553"/>
                      </a:ext>
                    </a:extLst>
                  </a:tr>
                  <a:tr h="2469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変動幅制約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16(</m:t>
                                </m:r>
                                <m:r>
                                  <a:rPr lang="en-US" altLang="ja-JP" sz="14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768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16(</m:t>
                                </m:r>
                                <m:r>
                                  <a:rPr lang="en-US" altLang="ja-JP" sz="14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768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―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0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4787639"/>
                      </a:ext>
                    </a:extLst>
                  </a:tr>
                  <a:tr h="2469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合計制約数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b="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227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−24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11,099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140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−24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6,836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87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4,263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9766568"/>
                      </a:ext>
                    </a:extLst>
                  </a:tr>
                  <a:tr h="2469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合計制約数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400" b="0" i="1" dirty="0" smtClean="0">
                                  <a:solidFill>
                                    <a:schemeClr val="tx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256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−28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12,516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169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−28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8,253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87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4,263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9521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8">
                <a:extLst>
                  <a:ext uri="{FF2B5EF4-FFF2-40B4-BE49-F238E27FC236}">
                    <a16:creationId xmlns:a16="http://schemas.microsoft.com/office/drawing/2014/main" id="{10C1416E-88B3-44DC-982F-77D96487C6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3343669"/>
                  </p:ext>
                </p:extLst>
              </p:nvPr>
            </p:nvGraphicFramePr>
            <p:xfrm>
              <a:off x="1027033" y="2898391"/>
              <a:ext cx="10127263" cy="2987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7904">
                      <a:extLst>
                        <a:ext uri="{9D8B030D-6E8A-4147-A177-3AD203B41FA5}">
                          <a16:colId xmlns:a16="http://schemas.microsoft.com/office/drawing/2014/main" val="1988198529"/>
                        </a:ext>
                      </a:extLst>
                    </a:gridCol>
                    <a:gridCol w="2222339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307939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  <a:gridCol w="902826">
                      <a:extLst>
                        <a:ext uri="{9D8B030D-6E8A-4147-A177-3AD203B41FA5}">
                          <a16:colId xmlns:a16="http://schemas.microsoft.com/office/drawing/2014/main" val="1950063829"/>
                        </a:ext>
                      </a:extLst>
                    </a:gridCol>
                    <a:gridCol w="1435260">
                      <a:extLst>
                        <a:ext uri="{9D8B030D-6E8A-4147-A177-3AD203B41FA5}">
                          <a16:colId xmlns:a16="http://schemas.microsoft.com/office/drawing/2014/main" val="3976106946"/>
                        </a:ext>
                      </a:extLst>
                    </a:gridCol>
                    <a:gridCol w="833377">
                      <a:extLst>
                        <a:ext uri="{9D8B030D-6E8A-4147-A177-3AD203B41FA5}">
                          <a16:colId xmlns:a16="http://schemas.microsoft.com/office/drawing/2014/main" val="736059699"/>
                        </a:ext>
                      </a:extLst>
                    </a:gridCol>
                    <a:gridCol w="1314776">
                      <a:extLst>
                        <a:ext uri="{9D8B030D-6E8A-4147-A177-3AD203B41FA5}">
                          <a16:colId xmlns:a16="http://schemas.microsoft.com/office/drawing/2014/main" val="2743547498"/>
                        </a:ext>
                      </a:extLst>
                    </a:gridCol>
                    <a:gridCol w="822842">
                      <a:extLst>
                        <a:ext uri="{9D8B030D-6E8A-4147-A177-3AD203B41FA5}">
                          <a16:colId xmlns:a16="http://schemas.microsoft.com/office/drawing/2014/main" val="349640828"/>
                        </a:ext>
                      </a:extLst>
                    </a:gridCol>
                  </a:tblGrid>
                  <a:tr h="2743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項目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削減前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削減後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削減数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28250163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95253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082" t="-182000" r="-2980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8372" t="-182000" r="-406047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2,793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82000" r="-208511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2,499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407" t="-182000" r="-63426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294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082" t="-282000" r="-2980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8372" t="-282000" r="-406047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882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282000" r="-20851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407" t="-282000" r="-63426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882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090829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非負制約＋上下限制約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8372" t="-382000" r="-406047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7,497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382000" r="-208511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4,410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407" t="-382000" r="-63426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3,087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64479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実績固定制約 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ja-JP" altLang="en-US" sz="1400" dirty="0"/>
                            <a:t>バイナリ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8372" t="-472549" r="-406047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882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472549" r="-208511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407" t="-472549" r="-63426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882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05093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実績固定制約 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ja-JP" altLang="en-US" sz="1400" dirty="0"/>
                            <a:t>連続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8372" t="-584000" r="-406047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294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584000" r="-208511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407" t="-584000" r="-6342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294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54455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変動幅制約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8372" t="-684000" r="-406047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768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684000" r="-20851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768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―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0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478763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082" t="-784000" r="-2980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8372" t="-784000" r="-40604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11,099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784000" r="-20851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6,836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407" t="-784000" r="-6342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4,263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976656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082" t="-884000" r="-2980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8372" t="-884000" r="-406047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12,516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884000" r="-20851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8,253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407" t="-884000" r="-6342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4,263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952144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13632C35-3236-4C8D-B980-E0A9C0A9C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21632"/>
              </p:ext>
            </p:extLst>
          </p:nvPr>
        </p:nvGraphicFramePr>
        <p:xfrm>
          <a:off x="1727975" y="1384589"/>
          <a:ext cx="872537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773">
                  <a:extLst>
                    <a:ext uri="{9D8B030D-6E8A-4147-A177-3AD203B41FA5}">
                      <a16:colId xmlns:a16="http://schemas.microsoft.com/office/drawing/2014/main" val="566987819"/>
                    </a:ext>
                  </a:extLst>
                </a:gridCol>
                <a:gridCol w="3156155">
                  <a:extLst>
                    <a:ext uri="{9D8B030D-6E8A-4147-A177-3AD203B41FA5}">
                      <a16:colId xmlns:a16="http://schemas.microsoft.com/office/drawing/2014/main" val="1826170553"/>
                    </a:ext>
                  </a:extLst>
                </a:gridCol>
                <a:gridCol w="4996450">
                  <a:extLst>
                    <a:ext uri="{9D8B030D-6E8A-4147-A177-3AD203B41FA5}">
                      <a16:colId xmlns:a16="http://schemas.microsoft.com/office/drawing/2014/main" val="3973549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対象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122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下限制約と非負制約は片方除外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連続変数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51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種類全ステップ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190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B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実績固定される変数の上下限制約は除外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連続変数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種類全ステップ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900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D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実績固定制約を除外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連続変数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種類／バイナリ変数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種類全ステップ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29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実績固定される変数を除外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連続変数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種類／バイナリ変数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種類全ステップ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325867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50468B-BEF4-4CBB-BE49-1B1D162F66C4}"/>
              </a:ext>
            </a:extLst>
          </p:cNvPr>
          <p:cNvSpPr txBox="1"/>
          <p:nvPr/>
        </p:nvSpPr>
        <p:spPr>
          <a:xfrm>
            <a:off x="7827937" y="5936996"/>
            <a:ext cx="14262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元の約</a:t>
            </a:r>
            <a:r>
              <a:rPr lang="en-US" altLang="ja-JP" sz="1400" b="1" dirty="0"/>
              <a:t>34%</a:t>
            </a:r>
            <a:r>
              <a:rPr lang="ja-JP" altLang="en-US" sz="1400" b="1" dirty="0"/>
              <a:t>減</a:t>
            </a:r>
            <a:endParaRPr lang="en-US" altLang="ja-JP" sz="14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E6F6B64-78D8-4A30-9B52-384E13D3B7E4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補足資料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定式化の工夫：三島回収プラント</a:t>
            </a:r>
          </a:p>
        </p:txBody>
      </p:sp>
    </p:spTree>
    <p:extLst>
      <p:ext uri="{BB962C8B-B14F-4D97-AF65-F5344CB8AC3E}">
        <p14:creationId xmlns:p14="http://schemas.microsoft.com/office/powerpoint/2010/main" val="2089923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6B3B0C00-09EC-4E53-A576-C2622C4C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問題規模：冗長制約違反量削減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A012E8-B037-47B6-B7B0-6D4220077E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09134"/>
            <a:ext cx="11341887" cy="484589"/>
          </a:xfrm>
        </p:spPr>
        <p:txBody>
          <a:bodyPr/>
          <a:lstStyle/>
          <a:p>
            <a:pPr algn="ctr"/>
            <a:r>
              <a:rPr lang="ja-JP" altLang="en-US" dirty="0"/>
              <a:t>制約違反量数は</a:t>
            </a:r>
            <a:r>
              <a:rPr lang="en-US" altLang="ja-JP" dirty="0"/>
              <a:t>8,300</a:t>
            </a:r>
            <a:r>
              <a:rPr lang="ja-JP" altLang="en-US" dirty="0"/>
              <a:t>から</a:t>
            </a:r>
            <a:r>
              <a:rPr lang="en-US" altLang="ja-JP" dirty="0"/>
              <a:t>5,700</a:t>
            </a:r>
            <a:r>
              <a:rPr lang="ja-JP" altLang="en-US" dirty="0"/>
              <a:t>になった</a:t>
            </a:r>
            <a:endParaRPr lang="en-US" altLang="ja-JP" dirty="0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7A39972C-0F50-4989-AEDF-65ECB5704D95}"/>
              </a:ext>
            </a:extLst>
          </p:cNvPr>
          <p:cNvGraphicFramePr>
            <a:graphicFrameLocks noGrp="1"/>
          </p:cNvGraphicFramePr>
          <p:nvPr/>
        </p:nvGraphicFramePr>
        <p:xfrm>
          <a:off x="1481421" y="1784184"/>
          <a:ext cx="936302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082">
                  <a:extLst>
                    <a:ext uri="{9D8B030D-6E8A-4147-A177-3AD203B41FA5}">
                      <a16:colId xmlns:a16="http://schemas.microsoft.com/office/drawing/2014/main" val="566987819"/>
                    </a:ext>
                  </a:extLst>
                </a:gridCol>
                <a:gridCol w="5193091">
                  <a:extLst>
                    <a:ext uri="{9D8B030D-6E8A-4147-A177-3AD203B41FA5}">
                      <a16:colId xmlns:a16="http://schemas.microsoft.com/office/drawing/2014/main" val="1826170553"/>
                    </a:ext>
                  </a:extLst>
                </a:gridCol>
                <a:gridCol w="3324852">
                  <a:extLst>
                    <a:ext uri="{9D8B030D-6E8A-4147-A177-3AD203B41FA5}">
                      <a16:colId xmlns:a16="http://schemas.microsoft.com/office/drawing/2014/main" val="3973549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対象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122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C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挟み撃ち形式の制約に対応する違反量は、片側の違反量のみを採用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非負制約＋上下限制約、変動幅制約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190280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75BA7C-0851-4317-975B-6AE38537C45C}"/>
              </a:ext>
            </a:extLst>
          </p:cNvPr>
          <p:cNvSpPr txBox="1"/>
          <p:nvPr/>
        </p:nvSpPr>
        <p:spPr>
          <a:xfrm>
            <a:off x="7996976" y="5246132"/>
            <a:ext cx="137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元の約</a:t>
            </a:r>
            <a:r>
              <a:rPr lang="en-US" altLang="ja-JP" sz="1400" b="1" dirty="0"/>
              <a:t>55%</a:t>
            </a:r>
            <a:r>
              <a:rPr lang="ja-JP" altLang="en-US" sz="1400" b="1" dirty="0"/>
              <a:t>減</a:t>
            </a:r>
            <a:endParaRPr lang="en-US" altLang="ja-JP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712D774B-84B6-4F3D-BE19-87539A3FA0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7046" y="3028379"/>
              <a:ext cx="10891777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1612">
                      <a:extLst>
                        <a:ext uri="{9D8B030D-6E8A-4147-A177-3AD203B41FA5}">
                          <a16:colId xmlns:a16="http://schemas.microsoft.com/office/drawing/2014/main" val="147091389"/>
                        </a:ext>
                      </a:extLst>
                    </a:gridCol>
                    <a:gridCol w="2236540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331088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  <a:gridCol w="1169043">
                      <a:extLst>
                        <a:ext uri="{9D8B030D-6E8A-4147-A177-3AD203B41FA5}">
                          <a16:colId xmlns:a16="http://schemas.microsoft.com/office/drawing/2014/main" val="1950063829"/>
                        </a:ext>
                      </a:extLst>
                    </a:gridCol>
                    <a:gridCol w="1365813">
                      <a:extLst>
                        <a:ext uri="{9D8B030D-6E8A-4147-A177-3AD203B41FA5}">
                          <a16:colId xmlns:a16="http://schemas.microsoft.com/office/drawing/2014/main" val="3976106946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736059699"/>
                        </a:ext>
                      </a:extLst>
                    </a:gridCol>
                    <a:gridCol w="1358072">
                      <a:extLst>
                        <a:ext uri="{9D8B030D-6E8A-4147-A177-3AD203B41FA5}">
                          <a16:colId xmlns:a16="http://schemas.microsoft.com/office/drawing/2014/main" val="2743547498"/>
                        </a:ext>
                      </a:extLst>
                    </a:gridCol>
                    <a:gridCol w="991589">
                      <a:extLst>
                        <a:ext uri="{9D8B030D-6E8A-4147-A177-3AD203B41FA5}">
                          <a16:colId xmlns:a16="http://schemas.microsoft.com/office/drawing/2014/main" val="349640828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項目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削減前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削減後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削減数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2825016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95253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連続変数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51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2,499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51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2,499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―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0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バイナリ変数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―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09082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非負制約＋上下限制約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4,410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en-US" altLang="ja-JP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2,205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en-US" altLang="ja-JP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2,205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6447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変動幅制約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16(</m:t>
                                </m:r>
                                <m:r>
                                  <a:rPr lang="en-US" altLang="ja-JP" sz="14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768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8(</m:t>
                                </m:r>
                                <m:r>
                                  <a:rPr lang="en-US" altLang="ja-JP" sz="14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384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8(</m:t>
                                </m:r>
                                <m:r>
                                  <a:rPr lang="en-US" altLang="ja-JP" sz="14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384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00680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制約違反量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制約違反量の合計数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169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−28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8,253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116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oMath>
                            </m:oMathPara>
                          </a14:m>
                          <a:endParaRPr kumimoji="1" lang="en-US" altLang="ja-JP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5,664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kumimoji="1" lang="en-US" altLang="ja-JP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2,589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97665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712D774B-84B6-4F3D-BE19-87539A3FA0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7942840"/>
                  </p:ext>
                </p:extLst>
              </p:nvPr>
            </p:nvGraphicFramePr>
            <p:xfrm>
              <a:off x="717046" y="3028379"/>
              <a:ext cx="10891777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1612">
                      <a:extLst>
                        <a:ext uri="{9D8B030D-6E8A-4147-A177-3AD203B41FA5}">
                          <a16:colId xmlns:a16="http://schemas.microsoft.com/office/drawing/2014/main" val="147091389"/>
                        </a:ext>
                      </a:extLst>
                    </a:gridCol>
                    <a:gridCol w="2236540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331088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  <a:gridCol w="1169043">
                      <a:extLst>
                        <a:ext uri="{9D8B030D-6E8A-4147-A177-3AD203B41FA5}">
                          <a16:colId xmlns:a16="http://schemas.microsoft.com/office/drawing/2014/main" val="1950063829"/>
                        </a:ext>
                      </a:extLst>
                    </a:gridCol>
                    <a:gridCol w="1365813">
                      <a:extLst>
                        <a:ext uri="{9D8B030D-6E8A-4147-A177-3AD203B41FA5}">
                          <a16:colId xmlns:a16="http://schemas.microsoft.com/office/drawing/2014/main" val="3976106946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736059699"/>
                        </a:ext>
                      </a:extLst>
                    </a:gridCol>
                    <a:gridCol w="1358072">
                      <a:extLst>
                        <a:ext uri="{9D8B030D-6E8A-4147-A177-3AD203B41FA5}">
                          <a16:colId xmlns:a16="http://schemas.microsoft.com/office/drawing/2014/main" val="2743547498"/>
                        </a:ext>
                      </a:extLst>
                    </a:gridCol>
                    <a:gridCol w="991589">
                      <a:extLst>
                        <a:ext uri="{9D8B030D-6E8A-4147-A177-3AD203B41FA5}">
                          <a16:colId xmlns:a16="http://schemas.microsoft.com/office/drawing/2014/main" val="349640828"/>
                        </a:ext>
                      </a:extLst>
                    </a:gridCol>
                  </a:tblGrid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項目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削減前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削減後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削減数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2825016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95253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63" t="-202000" r="-327248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9406" t="-202000" r="-44840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2,499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4444" t="-202000" r="-251556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2,499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―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0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63" t="-296078" r="-327248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9406" t="-296078" r="-44840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4444" t="-296078" r="-251556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―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090829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非負制約＋上下限制約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9406" t="-404000" r="-44840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4,410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4444" t="-404000" r="-25155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2,205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9148" t="-404000" r="-7399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2,205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64479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変動幅制約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9406" t="-504000" r="-44840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768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4444" t="-504000" r="-25155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384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9148" t="-504000" r="-7399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384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00680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制約違反量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制約違反量の合計数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9406" t="-604000" r="-44840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8,253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4444" t="-604000" r="-25155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5,664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9148" t="-604000" r="-7399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2,589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97665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C9B7B93-C85D-4080-A888-53F4F5939B5D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補足資料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定式化の工夫：三島回収プラント</a:t>
            </a:r>
          </a:p>
        </p:txBody>
      </p:sp>
    </p:spTree>
    <p:extLst>
      <p:ext uri="{BB962C8B-B14F-4D97-AF65-F5344CB8AC3E}">
        <p14:creationId xmlns:p14="http://schemas.microsoft.com/office/powerpoint/2010/main" val="324502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6B3B0C00-09EC-4E53-A576-C2622C4C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問題規模まとめ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A012E8-B037-47B6-B7B0-6D4220077E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09134"/>
            <a:ext cx="11341887" cy="484589"/>
          </a:xfrm>
        </p:spPr>
        <p:txBody>
          <a:bodyPr/>
          <a:lstStyle/>
          <a:p>
            <a:pPr algn="ctr"/>
            <a:r>
              <a:rPr lang="ja-JP" altLang="en-US" dirty="0"/>
              <a:t>変数</a:t>
            </a:r>
            <a:r>
              <a:rPr lang="en-US" altLang="ja-JP" dirty="0"/>
              <a:t>2,500</a:t>
            </a:r>
            <a:r>
              <a:rPr lang="ja-JP" altLang="en-US" dirty="0"/>
              <a:t>個、制約数</a:t>
            </a:r>
            <a:r>
              <a:rPr lang="en-US" altLang="ja-JP" dirty="0"/>
              <a:t>8,300</a:t>
            </a:r>
            <a:r>
              <a:rPr lang="ja-JP" altLang="en-US" dirty="0"/>
              <a:t>個、制約違反量</a:t>
            </a:r>
            <a:r>
              <a:rPr lang="en-US" altLang="ja-JP" dirty="0"/>
              <a:t>5,700</a:t>
            </a:r>
            <a:r>
              <a:rPr lang="ja-JP" altLang="en-US" dirty="0"/>
              <a:t>個ぐらいの規模になりそう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 15">
                <a:extLst>
                  <a:ext uri="{FF2B5EF4-FFF2-40B4-BE49-F238E27FC236}">
                    <a16:creationId xmlns:a16="http://schemas.microsoft.com/office/drawing/2014/main" id="{4D6CF3BA-7F09-41DE-A5E0-34BE2C725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98173" y="1386349"/>
              <a:ext cx="10379650" cy="481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5625">
                      <a:extLst>
                        <a:ext uri="{9D8B030D-6E8A-4147-A177-3AD203B41FA5}">
                          <a16:colId xmlns:a16="http://schemas.microsoft.com/office/drawing/2014/main" val="3809928194"/>
                        </a:ext>
                      </a:extLst>
                    </a:gridCol>
                    <a:gridCol w="2264873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1826170553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3966925308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1304805314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3572955736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1654343050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1544359279"/>
                        </a:ext>
                      </a:extLst>
                    </a:gridCol>
                  </a:tblGrid>
                  <a:tr h="138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項目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例題</a:t>
                          </a:r>
                          <a:r>
                            <a:rPr kumimoji="1" lang="en-US" altLang="ja-JP" sz="1400" dirty="0"/>
                            <a:t>1-4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例題</a:t>
                          </a:r>
                          <a:r>
                            <a:rPr kumimoji="1" lang="en-US" altLang="ja-JP" sz="1400" dirty="0"/>
                            <a:t>2-4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三重下水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石巻蒸解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尼崎</a:t>
                          </a:r>
                          <a:r>
                            <a:rPr kumimoji="1" lang="en-US" altLang="ja-JP" sz="1400" dirty="0"/>
                            <a:t>BTG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三島回収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124542">
                    <a:tc rowSpan="12"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条件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ステップ数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200" b="0" i="1" smtClean="0">
                                  <a:solidFill>
                                    <a:schemeClr val="tx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97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97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ja-JP" sz="1200" dirty="0">
                              <a:solidFill>
                                <a:schemeClr val="tx1"/>
                              </a:solidFill>
                            </a:rPr>
                            <a:t>Facility</a:t>
                          </a:r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200" b="0" i="1" smtClean="0">
                                  <a:solidFill>
                                    <a:schemeClr val="tx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3490734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ja-JP" sz="1200" dirty="0">
                              <a:solidFill>
                                <a:schemeClr val="tx1"/>
                              </a:solidFill>
                            </a:rPr>
                            <a:t>Storage</a:t>
                          </a:r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200" b="0" i="1" smtClean="0">
                                  <a:solidFill>
                                    <a:schemeClr val="tx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2098124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dirty="0"/>
                            <a:t>Node</a:t>
                          </a:r>
                          <a:r>
                            <a:rPr kumimoji="1" lang="ja-JP" altLang="en-US" sz="1200" dirty="0"/>
                            <a:t>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200" b="0" i="1" smtClean="0">
                                  <a:solidFill>
                                    <a:schemeClr val="tx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2886364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ja-JP" sz="1200" dirty="0">
                              <a:solidFill>
                                <a:schemeClr val="tx1"/>
                              </a:solidFill>
                            </a:rPr>
                            <a:t>Demand</a:t>
                          </a:r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200" b="0" i="1" smtClean="0">
                                  <a:solidFill>
                                    <a:schemeClr val="tx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037145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各</a:t>
                          </a:r>
                          <a:r>
                            <a:rPr lang="en-US" altLang="ja-JP" sz="1200" dirty="0">
                              <a:solidFill>
                                <a:schemeClr val="tx1"/>
                              </a:solidFill>
                            </a:rPr>
                            <a:t>Facility</a:t>
                          </a:r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の入出力数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2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b="0" i="1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 / 3 / 5 / 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6396562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各</a:t>
                          </a:r>
                          <a:r>
                            <a:rPr lang="en-US" altLang="ja-JP" sz="1200" dirty="0">
                              <a:solidFill>
                                <a:schemeClr val="tx1"/>
                              </a:solidFill>
                            </a:rPr>
                            <a:t>Storage</a:t>
                          </a:r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の入出力数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2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1288326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各</a:t>
                          </a:r>
                          <a:r>
                            <a:rPr lang="en-US" altLang="ja-JP" sz="1200" dirty="0">
                              <a:solidFill>
                                <a:schemeClr val="tx1"/>
                              </a:solidFill>
                            </a:rPr>
                            <a:t>Node</a:t>
                          </a:r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の入出力数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2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9652542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実績固定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200" i="1" dirty="0" smtClean="0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 dirty="0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𝑆𝑒𝑒𝑑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200" i="1" dirty="0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 dirty="0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𝑆𝑒𝑒𝑑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7001109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変動幅対象変数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ja-JP" sz="1200" i="1" dirty="0" smtClean="0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5293895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起動・停止ペナルティ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ON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1353094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最小運転・停止時間制約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ON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3161702"/>
                      </a:ext>
                    </a:extLst>
                  </a:tr>
                  <a:tr h="138380">
                    <a:tc rowSpan="2"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連続変数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672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672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2,400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1,164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816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2,499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382108"/>
                      </a:ext>
                    </a:extLst>
                  </a:tr>
                  <a:tr h="13838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バイナリ変数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192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192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96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734933"/>
                      </a:ext>
                    </a:extLst>
                  </a:tr>
                  <a:tr h="13838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制約条件の合計数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1,918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2,386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6,830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4,664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3,144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8,253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3286843"/>
                      </a:ext>
                    </a:extLst>
                  </a:tr>
                  <a:tr h="13838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制約違反量の合計数</a:t>
                          </a:r>
                          <a:endParaRPr kumimoji="1" lang="en-US" altLang="ja-JP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/>
                            <a:t>1,150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1,242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3,782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3,215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2,112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5,664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4010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 15">
                <a:extLst>
                  <a:ext uri="{FF2B5EF4-FFF2-40B4-BE49-F238E27FC236}">
                    <a16:creationId xmlns:a16="http://schemas.microsoft.com/office/drawing/2014/main" id="{4D6CF3BA-7F09-41DE-A5E0-34BE2C725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670725"/>
                  </p:ext>
                </p:extLst>
              </p:nvPr>
            </p:nvGraphicFramePr>
            <p:xfrm>
              <a:off x="998173" y="1386349"/>
              <a:ext cx="10379650" cy="481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5625">
                      <a:extLst>
                        <a:ext uri="{9D8B030D-6E8A-4147-A177-3AD203B41FA5}">
                          <a16:colId xmlns:a16="http://schemas.microsoft.com/office/drawing/2014/main" val="3809928194"/>
                        </a:ext>
                      </a:extLst>
                    </a:gridCol>
                    <a:gridCol w="2264873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1826170553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3966925308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1304805314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3572955736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1654343050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1544359279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項目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例題</a:t>
                          </a:r>
                          <a:r>
                            <a:rPr kumimoji="1" lang="en-US" altLang="ja-JP" sz="1400" dirty="0"/>
                            <a:t>1-4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例題</a:t>
                          </a:r>
                          <a:r>
                            <a:rPr kumimoji="1" lang="en-US" altLang="ja-JP" sz="1400" dirty="0"/>
                            <a:t>2-4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三重下水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石巻蒸解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尼崎</a:t>
                          </a:r>
                          <a:r>
                            <a:rPr kumimoji="1" lang="en-US" altLang="ja-JP" sz="1400" dirty="0"/>
                            <a:t>BTG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三島回収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274320">
                    <a:tc rowSpan="12"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条件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113333" r="-308602" b="-156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97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97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213333" r="-308602" b="-146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3490734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313333" r="-308602" b="-136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2098124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413333" r="-308602" b="-126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2886364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513333" r="-308602" b="-116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037145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613333" r="-308602" b="-106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 / 3 / 5 / 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6396562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713333" r="-308602" b="-96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1288326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795652" r="-308602" b="-8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9652542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915556" r="-308602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7001109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1015556" r="-308602" b="-6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5293895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起動・停止ペナルティ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ON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1353094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最小運転・停止時間制約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ON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3161702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1184000" r="-30860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672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672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2,400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1,164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816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2,499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382108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1284000" r="-30860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192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192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96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734933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9" t="-1384000" r="-205735" b="-1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1,918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2,386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6,830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4,664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3,144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8,253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3286843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制約違反量の合計数</a:t>
                          </a:r>
                          <a:endParaRPr kumimoji="1" lang="en-US" altLang="ja-JP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/>
                            <a:t>1,150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1,242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3,782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3,215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2,112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5,664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4010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1D1291-E1E6-4105-9BC6-5915974A1E8D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補足資料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定式化の工夫</a:t>
            </a:r>
          </a:p>
        </p:txBody>
      </p:sp>
    </p:spTree>
    <p:extLst>
      <p:ext uri="{BB962C8B-B14F-4D97-AF65-F5344CB8AC3E}">
        <p14:creationId xmlns:p14="http://schemas.microsoft.com/office/powerpoint/2010/main" val="4009800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9F0BF6-E97F-4826-AD00-7F7922A4E6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92711"/>
            <a:ext cx="11341887" cy="961450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次制約を指数関数や根号関数に入れたり、非凸制約を課している。</a:t>
            </a:r>
            <a:endParaRPr lang="en-US" altLang="ja-JP" dirty="0"/>
          </a:p>
          <a:p>
            <a:pPr lvl="1"/>
            <a:r>
              <a:rPr lang="en-US" altLang="ja-JP" dirty="0"/>
              <a:t>d</a:t>
            </a:r>
            <a:r>
              <a:rPr lang="ja-JP" altLang="en-US" dirty="0"/>
              <a:t>を変えることで、制約の厳しさが変わる</a:t>
            </a:r>
            <a:endParaRPr lang="en-US" altLang="ja-JP" dirty="0"/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C6BF3B09-74AD-4A5B-8FCC-50319099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ベンチマーク問題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E03D29-D22A-463A-827F-5BE679E8749C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補足資料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最適化：制約対処法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0CDCEFE-F831-4F83-9732-3FF1C16D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1" y="1832992"/>
            <a:ext cx="12100709" cy="341798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998000C-F58E-4FCD-98E3-D4E3C0200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65" y="5257037"/>
            <a:ext cx="1916684" cy="159490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DF60C46-3F82-4331-9A85-5F9C34951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650" y="5257037"/>
            <a:ext cx="1934497" cy="160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9F0BF6-E97F-4826-AD00-7F7922A4E6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92711"/>
            <a:ext cx="11341887" cy="961450"/>
          </a:xfrm>
        </p:spPr>
        <p:txBody>
          <a:bodyPr/>
          <a:lstStyle/>
          <a:p>
            <a:r>
              <a:rPr lang="ja-JP" altLang="en-US" dirty="0"/>
              <a:t>二つの球制約の共通部分が実行可能領域となる。</a:t>
            </a:r>
            <a:endParaRPr lang="en-US" altLang="ja-JP" dirty="0"/>
          </a:p>
          <a:p>
            <a:pPr lvl="1"/>
            <a:r>
              <a:rPr lang="en-US" altLang="ja-JP" dirty="0"/>
              <a:t>d</a:t>
            </a:r>
            <a:r>
              <a:rPr lang="ja-JP" altLang="en-US" dirty="0"/>
              <a:t>を変えることで、制約の厳しさが変わる</a:t>
            </a:r>
            <a:endParaRPr lang="en-US" altLang="ja-JP" dirty="0"/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C6BF3B09-74AD-4A5B-8FCC-50319099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ベンチマーク問題</a:t>
            </a:r>
            <a:endParaRPr 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E03D29-D22A-463A-827F-5BE679E8749C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bg1"/>
                </a:solidFill>
              </a:rPr>
              <a:t>補足資料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最適化：近傍生成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28C370B-7A90-4C5E-89EB-BA086BB3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6" y="2052158"/>
            <a:ext cx="4035868" cy="386928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833D0C2-E917-4721-B3AC-4B448CE33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884" y="2399324"/>
            <a:ext cx="6199939" cy="317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1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参考文献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株式会社</a:t>
            </a:r>
            <a:r>
              <a:rPr lang="en-US" altLang="ja-JP" sz="2800" dirty="0"/>
              <a:t>TDAI Lab</a:t>
            </a:r>
            <a:r>
              <a:rPr lang="ja-JP" altLang="en-US" sz="2800" dirty="0"/>
              <a:t> 福馬智生：「</a:t>
            </a:r>
            <a:r>
              <a:rPr lang="en-US" altLang="ja-JP" sz="2800" dirty="0" err="1"/>
              <a:t>NeurIPS</a:t>
            </a:r>
            <a:r>
              <a:rPr lang="en-US" altLang="ja-JP" sz="2800" dirty="0"/>
              <a:t> 2021 </a:t>
            </a:r>
            <a:r>
              <a:rPr lang="ja-JP" altLang="en-US" sz="2800" dirty="0"/>
              <a:t>技術報告会」、</a:t>
            </a:r>
            <a:r>
              <a:rPr lang="en-US" altLang="ja-JP" sz="2800" dirty="0"/>
              <a:t>2022</a:t>
            </a:r>
            <a:r>
              <a:rPr lang="ja-JP" altLang="en-US" sz="2800" dirty="0"/>
              <a:t>年</a:t>
            </a:r>
            <a:r>
              <a:rPr lang="en-US" altLang="ja-JP" sz="2800" dirty="0"/>
              <a:t>2</a:t>
            </a:r>
            <a:r>
              <a:rPr lang="ja-JP" altLang="en-US" sz="2800" dirty="0"/>
              <a:t>月</a:t>
            </a:r>
            <a:r>
              <a:rPr lang="en-US" altLang="ja-JP" sz="2800" dirty="0"/>
              <a:t>4</a:t>
            </a:r>
            <a:r>
              <a:rPr lang="ja-JP" altLang="en-US" sz="2800" dirty="0"/>
              <a:t>日</a:t>
            </a:r>
            <a:endParaRPr lang="en-US" altLang="ja-JP" sz="2800" dirty="0"/>
          </a:p>
          <a:p>
            <a:pPr>
              <a:defRPr/>
            </a:pPr>
            <a:endParaRPr lang="en-US" altLang="ja-JP" sz="2800" dirty="0"/>
          </a:p>
          <a:p>
            <a:pPr marL="0" indent="0">
              <a:buNone/>
              <a:defRPr/>
            </a:pP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「人工知能研究の新潮流～日本の勝ち筋～」、</a:t>
            </a:r>
            <a:r>
              <a:rPr lang="en-US" altLang="ja-JP" sz="2800" dirty="0"/>
              <a:t>JST </a:t>
            </a:r>
            <a:r>
              <a:rPr lang="ja-JP" altLang="en-US" sz="2800" dirty="0"/>
              <a:t>研究開発戦略センター、</a:t>
            </a:r>
            <a:r>
              <a:rPr lang="en-US" altLang="ja-JP" sz="2800" dirty="0"/>
              <a:t>2021</a:t>
            </a:r>
            <a:r>
              <a:rPr lang="ja-JP" altLang="en-US" sz="2800" dirty="0"/>
              <a:t>年</a:t>
            </a:r>
            <a:r>
              <a:rPr lang="en-US" altLang="ja-JP" sz="2800" dirty="0"/>
              <a:t>6</a:t>
            </a:r>
            <a:r>
              <a:rPr lang="ja-JP" altLang="en-US" sz="2800" dirty="0"/>
              <a:t>月</a:t>
            </a:r>
            <a:r>
              <a:rPr lang="en-US" altLang="ja-JP" sz="2800" dirty="0"/>
              <a:t>5</a:t>
            </a:r>
            <a:r>
              <a:rPr lang="ja-JP" altLang="en-US" sz="2800" dirty="0"/>
              <a:t>日</a:t>
            </a:r>
            <a:endParaRPr lang="en-US" altLang="ja-JP" sz="2800" dirty="0"/>
          </a:p>
          <a:p>
            <a:pPr>
              <a:defRPr/>
            </a:pPr>
            <a:endParaRPr lang="en-US" altLang="ja-JP" sz="2800" dirty="0"/>
          </a:p>
          <a:p>
            <a:pPr>
              <a:defRPr/>
            </a:pPr>
            <a:endParaRPr lang="en-US" altLang="ja-JP" sz="2800" dirty="0"/>
          </a:p>
          <a:p>
            <a:pPr>
              <a:defRPr/>
            </a:pPr>
            <a:r>
              <a:rPr lang="en-US" altLang="ja-JP" sz="2800" dirty="0"/>
              <a:t>S. Ruder: “ML and NLP Research Highlights of 2021,” 2021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2E2D53-A368-4AED-8075-6756B6FF1E42}"/>
              </a:ext>
            </a:extLst>
          </p:cNvPr>
          <p:cNvSpPr txBox="1"/>
          <p:nvPr/>
        </p:nvSpPr>
        <p:spPr>
          <a:xfrm>
            <a:off x="808891" y="2022637"/>
            <a:ext cx="10920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https://speakerdeck.com/tdailab/ri-ben-deipuraninguxie-hui-zhu-cui-neurips-2021-ji-shu-bao-gao-hui-jiang-yan-zi-liao</a:t>
            </a:r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2874D4-C786-4E3A-8E5C-C90202FFD324}"/>
              </a:ext>
            </a:extLst>
          </p:cNvPr>
          <p:cNvSpPr txBox="1"/>
          <p:nvPr/>
        </p:nvSpPr>
        <p:spPr>
          <a:xfrm>
            <a:off x="808891" y="3848322"/>
            <a:ext cx="10920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https://www.jst.go.jp/crds/pdf/2021/RR/CRDS-FY2021-RR-01.pdf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8410CF-B409-4C53-8E88-0BEEDF93EBA9}"/>
              </a:ext>
            </a:extLst>
          </p:cNvPr>
          <p:cNvSpPr txBox="1"/>
          <p:nvPr/>
        </p:nvSpPr>
        <p:spPr>
          <a:xfrm>
            <a:off x="808891" y="5409769"/>
            <a:ext cx="10920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https://ruder.io/ml-highlights-2021/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08629F-8035-46FC-8B41-7F508CB64AD1}"/>
              </a:ext>
            </a:extLst>
          </p:cNvPr>
          <p:cNvSpPr txBox="1"/>
          <p:nvPr/>
        </p:nvSpPr>
        <p:spPr>
          <a:xfrm>
            <a:off x="808891" y="4246365"/>
            <a:ext cx="6527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https://www.youtube.com/watch?v=t0HSuHjy8ZE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465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C8BC822-8094-4F22-B962-E866CC5B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65" y="1363142"/>
            <a:ext cx="8904101" cy="478592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AI</a:t>
            </a:r>
            <a:r>
              <a:rPr lang="ja-JP" altLang="en-US" dirty="0"/>
              <a:t>の研究開発の潮流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信頼される</a:t>
            </a:r>
            <a:r>
              <a:rPr lang="en-US" altLang="ja-JP" sz="2800" dirty="0"/>
              <a:t>AI</a:t>
            </a:r>
            <a:r>
              <a:rPr lang="ja-JP" altLang="en-US" sz="2800" dirty="0" err="1"/>
              <a:t>、</a:t>
            </a:r>
            <a:r>
              <a:rPr lang="ja-JP" altLang="en-US" sz="2800" dirty="0"/>
              <a:t>第</a:t>
            </a:r>
            <a:r>
              <a:rPr lang="en-US" altLang="ja-JP" sz="2800" dirty="0"/>
              <a:t>4</a:t>
            </a:r>
            <a:r>
              <a:rPr lang="ja-JP" altLang="en-US" sz="2800" dirty="0"/>
              <a:t>世代</a:t>
            </a:r>
            <a:r>
              <a:rPr lang="en-US" altLang="ja-JP" sz="2800" dirty="0"/>
              <a:t>AI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</a:t>
            </a:r>
          </a:p>
        </p:txBody>
      </p:sp>
    </p:spTree>
    <p:extLst>
      <p:ext uri="{BB962C8B-B14F-4D97-AF65-F5344CB8AC3E}">
        <p14:creationId xmlns:p14="http://schemas.microsoft.com/office/powerpoint/2010/main" val="3410361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11E1FC-BAFA-434E-B67E-275B4A573D08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アルゴリズム性能評価 </a:t>
            </a: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2104AC-889B-45AC-B8DA-252B99A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深層学習の躍進①</a:t>
            </a:r>
            <a:endParaRPr lang="en-US" dirty="0"/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262C6CF6-DB9A-4F75-AA07-AB5DF3219F99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識別精度の飛躍的向上、第</a:t>
            </a:r>
            <a:r>
              <a:rPr lang="en-US" altLang="ja-JP" sz="2800" dirty="0"/>
              <a:t>3</a:t>
            </a:r>
            <a:r>
              <a:rPr lang="ja-JP" altLang="en-US" sz="2800" dirty="0"/>
              <a:t>次</a:t>
            </a:r>
            <a:r>
              <a:rPr lang="en-US" altLang="ja-JP" sz="2800" dirty="0"/>
              <a:t>AI</a:t>
            </a:r>
            <a:r>
              <a:rPr lang="ja-JP" altLang="en-US" sz="2800" dirty="0"/>
              <a:t>ブームを牽引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35817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11E1FC-BAFA-434E-B67E-275B4A573D08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アルゴリズム性能評価 </a:t>
            </a: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2104AC-889B-45AC-B8DA-252B99A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深層学習の躍進②</a:t>
            </a:r>
            <a:endParaRPr lang="en-US" dirty="0"/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262C6CF6-DB9A-4F75-AA07-AB5DF3219F99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自然で多様な画像や言語の生成・変換が可能になる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画像認識のようなデータ識別だけでなく、データ生成過程までモデル化</a:t>
            </a:r>
            <a:endParaRPr lang="en-US" altLang="ja-JP" sz="2800" dirty="0"/>
          </a:p>
          <a:p>
            <a:pPr>
              <a:defRPr/>
            </a:pPr>
            <a:r>
              <a:rPr lang="en-US" altLang="ja-JP" sz="2800" dirty="0"/>
              <a:t>Encoder</a:t>
            </a:r>
            <a:r>
              <a:rPr lang="ja-JP" altLang="en-US" sz="2800" dirty="0"/>
              <a:t>⇒潜在表現⇒</a:t>
            </a:r>
            <a:r>
              <a:rPr lang="en-US" altLang="ja-JP" sz="2800" dirty="0"/>
              <a:t>Decoder</a:t>
            </a:r>
            <a:r>
              <a:rPr lang="ja-JP" altLang="en-US" sz="2800" dirty="0"/>
              <a:t>モデルの学習をベースに、画像・言語・マルチモーダルの様々な分類・変換・変形手法が発展、生成・変換系の応用拡大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635520-778F-4F9A-BFD4-65CCEE19CEF3}"/>
              </a:ext>
            </a:extLst>
          </p:cNvPr>
          <p:cNvSpPr txBox="1"/>
          <p:nvPr/>
        </p:nvSpPr>
        <p:spPr>
          <a:xfrm>
            <a:off x="261874" y="3405574"/>
            <a:ext cx="539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深層生成モデル（</a:t>
            </a:r>
            <a:r>
              <a:rPr lang="en-US" altLang="ja-JP" dirty="0"/>
              <a:t>GAN</a:t>
            </a:r>
            <a:r>
              <a:rPr lang="ja-JP" altLang="en-US" dirty="0"/>
              <a:t>・</a:t>
            </a:r>
            <a:r>
              <a:rPr lang="en-US" altLang="ja-JP" dirty="0"/>
              <a:t>VAE</a:t>
            </a:r>
            <a:r>
              <a:rPr lang="ja-JP" altLang="en-US" dirty="0"/>
              <a:t>など）が発展し、高品質で多様な画像の生成・変換が可能に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F5717F-D72C-4759-B324-F1F278358246}"/>
              </a:ext>
            </a:extLst>
          </p:cNvPr>
          <p:cNvSpPr txBox="1"/>
          <p:nvPr/>
        </p:nvSpPr>
        <p:spPr>
          <a:xfrm>
            <a:off x="6217116" y="3429000"/>
            <a:ext cx="539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Transformer</a:t>
            </a:r>
            <a:r>
              <a:rPr lang="ja-JP" altLang="en-US" dirty="0"/>
              <a:t>型の大規模言語モデル（</a:t>
            </a:r>
            <a:r>
              <a:rPr lang="en-US" altLang="ja-JP" dirty="0"/>
              <a:t>GPT-3</a:t>
            </a:r>
            <a:r>
              <a:rPr lang="ja-JP" altLang="en-US" dirty="0"/>
              <a:t>など）が発展し、自然言語の高精度な変換・生成が可能に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84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11E1FC-BAFA-434E-B67E-275B4A573D08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アルゴリズム性能評価 </a:t>
            </a: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2104AC-889B-45AC-B8DA-252B99A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深層学習の躍進③</a:t>
            </a:r>
            <a:endParaRPr lang="en-US" dirty="0"/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262C6CF6-DB9A-4F75-AA07-AB5DF3219F99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行動・意思決定問題にも活用拡大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より良い行動・意思決定の方策を試行錯誤を通して学習（深層強化学習）、予測と結果の差異から学習（予測学習）</a:t>
            </a:r>
            <a:endParaRPr lang="en-US" altLang="ja-JP" sz="2800" dirty="0"/>
          </a:p>
          <a:p>
            <a:pPr>
              <a:defRPr/>
            </a:pP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635520-778F-4F9A-BFD4-65CCEE19CEF3}"/>
              </a:ext>
            </a:extLst>
          </p:cNvPr>
          <p:cNvSpPr txBox="1"/>
          <p:nvPr/>
        </p:nvSpPr>
        <p:spPr>
          <a:xfrm>
            <a:off x="261874" y="3405574"/>
            <a:ext cx="539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深層生成モデル（</a:t>
            </a:r>
            <a:r>
              <a:rPr lang="en-US" altLang="ja-JP" dirty="0"/>
              <a:t>GAN</a:t>
            </a:r>
            <a:r>
              <a:rPr lang="ja-JP" altLang="en-US" dirty="0"/>
              <a:t>・</a:t>
            </a:r>
            <a:r>
              <a:rPr lang="en-US" altLang="ja-JP" dirty="0"/>
              <a:t>VAE</a:t>
            </a:r>
            <a:r>
              <a:rPr lang="ja-JP" altLang="en-US" dirty="0"/>
              <a:t>など）が発展し、高品質で多様な画像の生成・変換が可能に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F5717F-D72C-4759-B324-F1F278358246}"/>
              </a:ext>
            </a:extLst>
          </p:cNvPr>
          <p:cNvSpPr txBox="1"/>
          <p:nvPr/>
        </p:nvSpPr>
        <p:spPr>
          <a:xfrm>
            <a:off x="6217116" y="3429000"/>
            <a:ext cx="539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Transformer</a:t>
            </a:r>
            <a:r>
              <a:rPr lang="ja-JP" altLang="en-US" dirty="0"/>
              <a:t>型の大規模言語モデル（</a:t>
            </a:r>
            <a:r>
              <a:rPr lang="en-US" altLang="ja-JP" dirty="0"/>
              <a:t>GPT-3</a:t>
            </a:r>
            <a:r>
              <a:rPr lang="ja-JP" altLang="en-US" dirty="0"/>
              <a:t>など）が発展し、自然言語の高精度な変換・生成が可能に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569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11E1FC-BAFA-434E-B67E-275B4A573D08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アルゴリズム性能評価 </a:t>
            </a: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2104AC-889B-45AC-B8DA-252B99A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AI</a:t>
            </a:r>
            <a:r>
              <a:rPr lang="ja-JP" altLang="en-US" dirty="0"/>
              <a:t>の安全性・信頼性に関わる課題</a:t>
            </a:r>
            <a:endParaRPr lang="en-US" dirty="0"/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262C6CF6-DB9A-4F75-AA07-AB5DF3219F99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800" dirty="0"/>
              <a:t>AI</a:t>
            </a:r>
            <a:r>
              <a:rPr lang="ja-JP" altLang="en-US" sz="2800" dirty="0"/>
              <a:t>のブラックボックス性が引き起こす説明不可・責任不明、差別・偏見</a:t>
            </a:r>
            <a:endParaRPr lang="en-US" altLang="ja-JP" sz="2800" dirty="0"/>
          </a:p>
          <a:p>
            <a:pPr>
              <a:defRPr/>
            </a:pPr>
            <a:r>
              <a:rPr lang="en-US" altLang="ja-JP" sz="2800" dirty="0"/>
              <a:t>AI</a:t>
            </a:r>
            <a:r>
              <a:rPr lang="ja-JP" altLang="en-US" sz="2800" dirty="0"/>
              <a:t>の脆弱性・悪用による新種のサイバー攻撃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システム開発のパラダイム転換に対して安全性・信頼性を確保する新技術が必要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635520-778F-4F9A-BFD4-65CCEE19CEF3}"/>
              </a:ext>
            </a:extLst>
          </p:cNvPr>
          <p:cNvSpPr txBox="1"/>
          <p:nvPr/>
        </p:nvSpPr>
        <p:spPr>
          <a:xfrm>
            <a:off x="261874" y="3405574"/>
            <a:ext cx="539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深層生成モデル（</a:t>
            </a:r>
            <a:r>
              <a:rPr lang="en-US" altLang="ja-JP" dirty="0"/>
              <a:t>GAN</a:t>
            </a:r>
            <a:r>
              <a:rPr lang="ja-JP" altLang="en-US" dirty="0"/>
              <a:t>・</a:t>
            </a:r>
            <a:r>
              <a:rPr lang="en-US" altLang="ja-JP" dirty="0"/>
              <a:t>VAE</a:t>
            </a:r>
            <a:r>
              <a:rPr lang="ja-JP" altLang="en-US" dirty="0"/>
              <a:t>など）が発展し、高品質で多様な画像の生成・変換が可能に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F5717F-D72C-4759-B324-F1F278358246}"/>
              </a:ext>
            </a:extLst>
          </p:cNvPr>
          <p:cNvSpPr txBox="1"/>
          <p:nvPr/>
        </p:nvSpPr>
        <p:spPr>
          <a:xfrm>
            <a:off x="6217116" y="3429000"/>
            <a:ext cx="539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Transformer</a:t>
            </a:r>
            <a:r>
              <a:rPr lang="ja-JP" altLang="en-US" dirty="0"/>
              <a:t>型の大規模言語モデル（</a:t>
            </a:r>
            <a:r>
              <a:rPr lang="en-US" altLang="ja-JP" dirty="0"/>
              <a:t>GPT-3</a:t>
            </a:r>
            <a:r>
              <a:rPr lang="ja-JP" altLang="en-US" dirty="0"/>
              <a:t>など）が発展し、自然言語の高精度な変換・生成が可能に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58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11E1FC-BAFA-434E-B67E-275B4A573D08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アルゴリズム性能評価 </a:t>
            </a: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2104AC-889B-45AC-B8DA-252B99A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AI</a:t>
            </a:r>
            <a:r>
              <a:rPr lang="ja-JP" altLang="en-US" dirty="0"/>
              <a:t>研究の新潮流①　信頼される</a:t>
            </a:r>
            <a:r>
              <a:rPr lang="en-US" altLang="ja-JP" dirty="0"/>
              <a:t>AI</a:t>
            </a:r>
            <a:r>
              <a:rPr lang="ja-JP" altLang="en-US" dirty="0"/>
              <a:t>へ</a:t>
            </a:r>
            <a:endParaRPr lang="en-US" dirty="0"/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262C6CF6-DB9A-4F75-AA07-AB5DF3219F99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800" dirty="0"/>
              <a:t>AI</a:t>
            </a:r>
            <a:r>
              <a:rPr lang="ja-JP" altLang="en-US" sz="2800" dirty="0"/>
              <a:t>のブラックボックス性が引き起こす説明不可・責任不明、差別・偏見</a:t>
            </a:r>
            <a:endParaRPr lang="en-US" altLang="ja-JP" sz="2800" dirty="0"/>
          </a:p>
          <a:p>
            <a:pPr>
              <a:defRPr/>
            </a:pPr>
            <a:r>
              <a:rPr lang="en-US" altLang="ja-JP" sz="2800" dirty="0"/>
              <a:t>AI</a:t>
            </a:r>
            <a:r>
              <a:rPr lang="ja-JP" altLang="en-US" sz="2800" dirty="0"/>
              <a:t>の脆弱性・悪用による新種のサイバー攻撃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システム開発のパラダイム転換に対して安全性・信頼性を確保する新技術が必要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635520-778F-4F9A-BFD4-65CCEE19CEF3}"/>
              </a:ext>
            </a:extLst>
          </p:cNvPr>
          <p:cNvSpPr txBox="1"/>
          <p:nvPr/>
        </p:nvSpPr>
        <p:spPr>
          <a:xfrm>
            <a:off x="261874" y="3405574"/>
            <a:ext cx="539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深層生成モデル（</a:t>
            </a:r>
            <a:r>
              <a:rPr lang="en-US" altLang="ja-JP" dirty="0"/>
              <a:t>GAN</a:t>
            </a:r>
            <a:r>
              <a:rPr lang="ja-JP" altLang="en-US" dirty="0"/>
              <a:t>・</a:t>
            </a:r>
            <a:r>
              <a:rPr lang="en-US" altLang="ja-JP" dirty="0"/>
              <a:t>VAE</a:t>
            </a:r>
            <a:r>
              <a:rPr lang="ja-JP" altLang="en-US" dirty="0"/>
              <a:t>など）が発展し、高品質で多様な画像の生成・変換が可能に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F5717F-D72C-4759-B324-F1F278358246}"/>
              </a:ext>
            </a:extLst>
          </p:cNvPr>
          <p:cNvSpPr txBox="1"/>
          <p:nvPr/>
        </p:nvSpPr>
        <p:spPr>
          <a:xfrm>
            <a:off x="6217116" y="3429000"/>
            <a:ext cx="539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Transformer</a:t>
            </a:r>
            <a:r>
              <a:rPr lang="ja-JP" altLang="en-US" dirty="0"/>
              <a:t>型の大規模言語モデル（</a:t>
            </a:r>
            <a:r>
              <a:rPr lang="en-US" altLang="ja-JP" dirty="0"/>
              <a:t>GPT-3</a:t>
            </a:r>
            <a:r>
              <a:rPr lang="ja-JP" altLang="en-US" dirty="0"/>
              <a:t>など）が発展し、自然言語の高精度な変換・生成が可能に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6281560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3276</TotalTime>
  <Words>2480</Words>
  <Application>Microsoft Office PowerPoint</Application>
  <PresentationFormat>ワイド画面</PresentationFormat>
  <Paragraphs>719</Paragraphs>
  <Slides>24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Meiryo UI</vt:lpstr>
      <vt:lpstr>游ゴシック</vt:lpstr>
      <vt:lpstr>Arial</vt:lpstr>
      <vt:lpstr>Cambria Math</vt:lpstr>
      <vt:lpstr>Wingdings</vt:lpstr>
      <vt:lpstr>Yokogawa_Template_Standard</vt:lpstr>
      <vt:lpstr>2021年のAIトレンド</vt:lpstr>
      <vt:lpstr>目的とサマリ</vt:lpstr>
      <vt:lpstr>参考文献</vt:lpstr>
      <vt:lpstr>AIの研究開発の潮流</vt:lpstr>
      <vt:lpstr>深層学習の躍進①</vt:lpstr>
      <vt:lpstr>深層学習の躍進②</vt:lpstr>
      <vt:lpstr>深層学習の躍進③</vt:lpstr>
      <vt:lpstr>AIの安全性・信頼性に関わる課題</vt:lpstr>
      <vt:lpstr>AI研究の新潮流①　信頼されるAIへ</vt:lpstr>
      <vt:lpstr>AI研究の新潮流②　第4世代AIへ</vt:lpstr>
      <vt:lpstr>第4世代AI：パターン処理と言語・記号処理の融合</vt:lpstr>
      <vt:lpstr>今後のAI研究のトレンド</vt:lpstr>
      <vt:lpstr>制約対処法の進捗：性能検証</vt:lpstr>
      <vt:lpstr>課題②：組み合わせたアルゴリズムの位置づけ</vt:lpstr>
      <vt:lpstr>まとめ</vt:lpstr>
      <vt:lpstr>FY21下期スケジュール（2月9日時点）</vt:lpstr>
      <vt:lpstr>PowerPoint プレゼンテーション</vt:lpstr>
      <vt:lpstr>フロー図と制約の設定</vt:lpstr>
      <vt:lpstr>問題規模：削減前</vt:lpstr>
      <vt:lpstr>問題規模：冗長制約条件・変数削減</vt:lpstr>
      <vt:lpstr>問題規模：冗長制約違反量削減</vt:lpstr>
      <vt:lpstr>問題規模まとめ</vt:lpstr>
      <vt:lpstr>ベンチマーク問題</vt:lpstr>
      <vt:lpstr>ベンチマーク問題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(Wataru.Kumagai@jp.yokogawa.com)</cp:lastModifiedBy>
  <cp:revision>420</cp:revision>
  <dcterms:created xsi:type="dcterms:W3CDTF">2022-01-26T00:23:42Z</dcterms:created>
  <dcterms:modified xsi:type="dcterms:W3CDTF">2022-03-08T09:34:12Z</dcterms:modified>
</cp:coreProperties>
</file>