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69" r:id="rId2"/>
    <p:sldId id="292" r:id="rId3"/>
    <p:sldId id="320" r:id="rId4"/>
    <p:sldId id="321" r:id="rId5"/>
    <p:sldId id="316" r:id="rId6"/>
    <p:sldId id="318" r:id="rId7"/>
    <p:sldId id="319" r:id="rId8"/>
    <p:sldId id="317" r:id="rId9"/>
    <p:sldId id="305" r:id="rId10"/>
    <p:sldId id="306" r:id="rId11"/>
    <p:sldId id="307" r:id="rId12"/>
    <p:sldId id="308" r:id="rId13"/>
    <p:sldId id="309" r:id="rId14"/>
    <p:sldId id="310" r:id="rId15"/>
    <p:sldId id="311" r:id="rId16"/>
    <p:sldId id="312" r:id="rId17"/>
    <p:sldId id="302" r:id="rId18"/>
    <p:sldId id="322" r:id="rId19"/>
    <p:sldId id="323" r:id="rId20"/>
    <p:sldId id="324" r:id="rId21"/>
    <p:sldId id="325" r:id="rId22"/>
    <p:sldId id="294" r:id="rId23"/>
    <p:sldId id="326" r:id="rId24"/>
    <p:sldId id="327" r:id="rId25"/>
    <p:sldId id="328" r:id="rId26"/>
    <p:sldId id="329" r:id="rId27"/>
    <p:sldId id="330" r:id="rId28"/>
    <p:sldId id="331" r:id="rId29"/>
    <p:sldId id="296" r:id="rId30"/>
    <p:sldId id="313" r:id="rId31"/>
    <p:sldId id="314"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104" d="100"/>
          <a:sy n="104" d="100"/>
        </p:scale>
        <p:origin x="120" y="45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来年度の共同研究について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最適化変数の割当①</a:t>
            </a:r>
            <a:endParaRPr lang="en-US" dirty="0"/>
          </a:p>
        </p:txBody>
      </p:sp>
      <mc:AlternateContent xmlns:mc="http://schemas.openxmlformats.org/markup-compatibility/2006" xmlns:a14="http://schemas.microsoft.com/office/drawing/2010/main">
        <mc:Choice Requires="a14">
          <p:graphicFrame>
            <p:nvGraphicFramePr>
              <p:cNvPr id="294" name="表 293">
                <a:extLst>
                  <a:ext uri="{FF2B5EF4-FFF2-40B4-BE49-F238E27FC236}">
                    <a16:creationId xmlns:a16="http://schemas.microsoft.com/office/drawing/2014/main" id="{08B18C9C-B05D-4BC0-9550-3ABD63C8E0BE}"/>
                  </a:ext>
                </a:extLst>
              </p:cNvPr>
              <p:cNvGraphicFramePr>
                <a:graphicFrameLocks noGrp="1"/>
              </p:cNvGraphicFramePr>
              <p:nvPr>
                <p:extLst>
                  <p:ext uri="{D42A27DB-BD31-4B8C-83A1-F6EECF244321}">
                    <p14:modId xmlns:p14="http://schemas.microsoft.com/office/powerpoint/2010/main" val="884778039"/>
                  </p:ext>
                </p:extLst>
              </p:nvPr>
            </p:nvGraphicFramePr>
            <p:xfrm>
              <a:off x="221225" y="779681"/>
              <a:ext cx="3451123" cy="5120640"/>
            </p:xfrm>
            <a:graphic>
              <a:graphicData uri="http://schemas.openxmlformats.org/drawingml/2006/table">
                <a:tbl>
                  <a:tblPr firstRow="1" bandRow="1">
                    <a:tableStyleId>{5C22544A-7EE6-4342-B048-85BDC9FD1C3A}</a:tableStyleId>
                  </a:tblPr>
                  <a:tblGrid>
                    <a:gridCol w="692009">
                      <a:extLst>
                        <a:ext uri="{9D8B030D-6E8A-4147-A177-3AD203B41FA5}">
                          <a16:colId xmlns:a16="http://schemas.microsoft.com/office/drawing/2014/main" val="937617659"/>
                        </a:ext>
                      </a:extLst>
                    </a:gridCol>
                    <a:gridCol w="438505">
                      <a:extLst>
                        <a:ext uri="{9D8B030D-6E8A-4147-A177-3AD203B41FA5}">
                          <a16:colId xmlns:a16="http://schemas.microsoft.com/office/drawing/2014/main" val="1557529332"/>
                        </a:ext>
                      </a:extLst>
                    </a:gridCol>
                    <a:gridCol w="461187">
                      <a:extLst>
                        <a:ext uri="{9D8B030D-6E8A-4147-A177-3AD203B41FA5}">
                          <a16:colId xmlns:a16="http://schemas.microsoft.com/office/drawing/2014/main" val="537791369"/>
                        </a:ext>
                      </a:extLst>
                    </a:gridCol>
                    <a:gridCol w="907253">
                      <a:extLst>
                        <a:ext uri="{9D8B030D-6E8A-4147-A177-3AD203B41FA5}">
                          <a16:colId xmlns:a16="http://schemas.microsoft.com/office/drawing/2014/main" val="3540203213"/>
                        </a:ext>
                      </a:extLst>
                    </a:gridCol>
                    <a:gridCol w="952169">
                      <a:extLst>
                        <a:ext uri="{9D8B030D-6E8A-4147-A177-3AD203B41FA5}">
                          <a16:colId xmlns:a16="http://schemas.microsoft.com/office/drawing/2014/main" val="3566604805"/>
                        </a:ext>
                      </a:extLst>
                    </a:gridCol>
                  </a:tblGrid>
                  <a:tr h="150639">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50639">
                    <a:tc rowSpan="14">
                      <a:txBody>
                        <a:bodyPr/>
                        <a:lstStyle/>
                        <a:p>
                          <a:pPr algn="ctr"/>
                          <a:r>
                            <a:rPr kumimoji="1" lang="en-US" altLang="ja-JP" sz="800" dirty="0"/>
                            <a:t>DBLT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800" dirty="0"/>
                            <a:t>LKP</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01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150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NKP</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0" smtClean="0">
                                    <a:uFill>
                                      <a:solidFill>
                                        <a:srgbClr val="FFC000"/>
                                      </a:solidFill>
                                    </a:uFill>
                                    <a:latin typeface="Cambria Math" panose="02040503050406030204" pitchFamily="18" charset="0"/>
                                  </a:rPr>
                                  <m:t>0</m:t>
                                </m:r>
                                <m:r>
                                  <a:rPr lang="en-US" altLang="ja-JP" sz="800" b="0" i="1" smtClean="0">
                                    <a:uFill>
                                      <a:solidFill>
                                        <a:srgbClr val="FFC000"/>
                                      </a:solidFill>
                                    </a:uFill>
                                    <a:latin typeface="Cambria Math" panose="02040503050406030204" pitchFamily="18" charset="0"/>
                                  </a:rPr>
                                  <m:t>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150639">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80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049960508"/>
                      </a:ext>
                    </a:extLst>
                  </a:tr>
                  <a:tr h="150639">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81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805740438"/>
                      </a:ext>
                    </a:extLst>
                  </a:tr>
                  <a:tr h="150639">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82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150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140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9476"/>
                      </a:ext>
                    </a:extLst>
                  </a:tr>
                  <a:tr h="150639">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141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5947063"/>
                      </a:ext>
                    </a:extLst>
                  </a:tr>
                  <a:tr h="150639">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142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741510"/>
                      </a:ext>
                    </a:extLst>
                  </a:tr>
                  <a:tr h="150639">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142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7723486"/>
                      </a:ext>
                    </a:extLst>
                  </a:tr>
                  <a:tr h="150639">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445824"/>
                      </a:ext>
                    </a:extLst>
                  </a:tr>
                  <a:tr h="150639">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505895"/>
                      </a:ext>
                    </a:extLst>
                  </a:tr>
                  <a:tr h="150639">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2853180"/>
                      </a:ext>
                    </a:extLst>
                  </a:tr>
                  <a:tr h="150639">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洗浄黒液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92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3213581"/>
                      </a:ext>
                    </a:extLst>
                  </a:tr>
                  <a:tr h="150639">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DBLT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03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3767299"/>
                      </a:ext>
                    </a:extLst>
                  </a:tr>
                  <a:tr h="150639">
                    <a:tc rowSpan="3">
                      <a:txBody>
                        <a:bodyPr/>
                        <a:lstStyle/>
                        <a:p>
                          <a:pPr algn="ctr"/>
                          <a:r>
                            <a:rPr kumimoji="1" lang="en-US" altLang="ja-JP" sz="800" dirty="0"/>
                            <a:t>8V/E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798592793"/>
                      </a:ext>
                    </a:extLst>
                  </a:tr>
                  <a:tr h="150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9259222"/>
                      </a:ext>
                    </a:extLst>
                  </a:tr>
                  <a:tr h="15063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8</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1</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5845106"/>
                      </a:ext>
                    </a:extLst>
                  </a:tr>
                  <a:tr h="150639">
                    <a:tc rowSpan="3">
                      <a:txBody>
                        <a:bodyPr/>
                        <a:lstStyle/>
                        <a:p>
                          <a:pPr algn="ctr"/>
                          <a:r>
                            <a:rPr kumimoji="1" lang="en-US" altLang="ja-JP" sz="800" dirty="0"/>
                            <a:t>9V/E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574331749"/>
                      </a:ext>
                    </a:extLst>
                  </a:tr>
                  <a:tr h="150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21[</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097603"/>
                      </a:ext>
                    </a:extLst>
                  </a:tr>
                  <a:tr h="15063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9</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1</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1015410"/>
                      </a:ext>
                    </a:extLst>
                  </a:tr>
                  <a:tr h="150639">
                    <a:tc rowSpan="3">
                      <a:txBody>
                        <a:bodyPr/>
                        <a:lstStyle/>
                        <a:p>
                          <a:pPr algn="ctr"/>
                          <a:r>
                            <a:rPr kumimoji="1" lang="en-US" altLang="ja-JP" sz="800" dirty="0"/>
                            <a:t>10V/E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75508268"/>
                      </a:ext>
                    </a:extLst>
                  </a:tr>
                  <a:tr h="1506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5115918"/>
                      </a:ext>
                    </a:extLst>
                  </a:tr>
                  <a:tr h="15063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10</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1</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0869502"/>
                      </a:ext>
                    </a:extLst>
                  </a:tr>
                </a:tbl>
              </a:graphicData>
            </a:graphic>
          </p:graphicFrame>
        </mc:Choice>
        <mc:Fallback xmlns="">
          <p:graphicFrame>
            <p:nvGraphicFramePr>
              <p:cNvPr id="294" name="表 293">
                <a:extLst>
                  <a:ext uri="{FF2B5EF4-FFF2-40B4-BE49-F238E27FC236}">
                    <a16:creationId xmlns:a16="http://schemas.microsoft.com/office/drawing/2014/main" id="{08B18C9C-B05D-4BC0-9550-3ABD63C8E0BE}"/>
                  </a:ext>
                </a:extLst>
              </p:cNvPr>
              <p:cNvGraphicFramePr>
                <a:graphicFrameLocks noGrp="1"/>
              </p:cNvGraphicFramePr>
              <p:nvPr>
                <p:extLst>
                  <p:ext uri="{D42A27DB-BD31-4B8C-83A1-F6EECF244321}">
                    <p14:modId xmlns:p14="http://schemas.microsoft.com/office/powerpoint/2010/main" val="884778039"/>
                  </p:ext>
                </p:extLst>
              </p:nvPr>
            </p:nvGraphicFramePr>
            <p:xfrm>
              <a:off x="221225" y="779681"/>
              <a:ext cx="3451123" cy="5120640"/>
            </p:xfrm>
            <a:graphic>
              <a:graphicData uri="http://schemas.openxmlformats.org/drawingml/2006/table">
                <a:tbl>
                  <a:tblPr firstRow="1" bandRow="1">
                    <a:tableStyleId>{5C22544A-7EE6-4342-B048-85BDC9FD1C3A}</a:tableStyleId>
                  </a:tblPr>
                  <a:tblGrid>
                    <a:gridCol w="692009">
                      <a:extLst>
                        <a:ext uri="{9D8B030D-6E8A-4147-A177-3AD203B41FA5}">
                          <a16:colId xmlns:a16="http://schemas.microsoft.com/office/drawing/2014/main" val="937617659"/>
                        </a:ext>
                      </a:extLst>
                    </a:gridCol>
                    <a:gridCol w="438505">
                      <a:extLst>
                        <a:ext uri="{9D8B030D-6E8A-4147-A177-3AD203B41FA5}">
                          <a16:colId xmlns:a16="http://schemas.microsoft.com/office/drawing/2014/main" val="1557529332"/>
                        </a:ext>
                      </a:extLst>
                    </a:gridCol>
                    <a:gridCol w="461187">
                      <a:extLst>
                        <a:ext uri="{9D8B030D-6E8A-4147-A177-3AD203B41FA5}">
                          <a16:colId xmlns:a16="http://schemas.microsoft.com/office/drawing/2014/main" val="537791369"/>
                        </a:ext>
                      </a:extLst>
                    </a:gridCol>
                    <a:gridCol w="907253">
                      <a:extLst>
                        <a:ext uri="{9D8B030D-6E8A-4147-A177-3AD203B41FA5}">
                          <a16:colId xmlns:a16="http://schemas.microsoft.com/office/drawing/2014/main" val="3540203213"/>
                        </a:ext>
                      </a:extLst>
                    </a:gridCol>
                    <a:gridCol w="952169">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14">
                      <a:txBody>
                        <a:bodyPr/>
                        <a:lstStyle/>
                        <a:p>
                          <a:pPr algn="ctr"/>
                          <a:r>
                            <a:rPr kumimoji="1" lang="en-US" altLang="ja-JP" sz="800" dirty="0"/>
                            <a:t>DBLT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800" dirty="0"/>
                            <a:t>LKP</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02857" r="-1282" b="-2211429"/>
                          </a:stretch>
                        </a:blipFill>
                      </a:tcPr>
                    </a:tc>
                    <a:extLst>
                      <a:ext uri="{0D108BD9-81ED-4DB2-BD59-A6C34878D82A}">
                        <a16:rowId xmlns:a16="http://schemas.microsoft.com/office/drawing/2014/main" val="143762540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NKP</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264103" t="-202857" r="-1282" b="-2111429"/>
                          </a:stretch>
                        </a:blipFill>
                      </a:tcPr>
                    </a:tc>
                    <a:extLst>
                      <a:ext uri="{0D108BD9-81ED-4DB2-BD59-A6C34878D82A}">
                        <a16:rowId xmlns:a16="http://schemas.microsoft.com/office/drawing/2014/main" val="506538973"/>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264103" t="-302857" r="-1282" b="-2011429"/>
                          </a:stretch>
                        </a:blipFill>
                      </a:tcPr>
                    </a:tc>
                    <a:extLst>
                      <a:ext uri="{0D108BD9-81ED-4DB2-BD59-A6C34878D82A}">
                        <a16:rowId xmlns:a16="http://schemas.microsoft.com/office/drawing/2014/main" val="2049960508"/>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264103" t="-402857" r="-1282" b="-1911429"/>
                          </a:stretch>
                        </a:blipFill>
                      </a:tcPr>
                    </a:tc>
                    <a:extLst>
                      <a:ext uri="{0D108BD9-81ED-4DB2-BD59-A6C34878D82A}">
                        <a16:rowId xmlns:a16="http://schemas.microsoft.com/office/drawing/2014/main" val="1805740438"/>
                      </a:ext>
                    </a:extLst>
                  </a:tr>
                  <a:tr h="21336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502857" r="-1282" b="-1811429"/>
                          </a:stretch>
                        </a:blipFill>
                      </a:tcPr>
                    </a:tc>
                    <a:extLst>
                      <a:ext uri="{0D108BD9-81ED-4DB2-BD59-A6C34878D82A}">
                        <a16:rowId xmlns:a16="http://schemas.microsoft.com/office/drawing/2014/main" val="1776983192"/>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602857" r="-1282" b="-1711429"/>
                          </a:stretch>
                        </a:blipFill>
                      </a:tcPr>
                    </a:tc>
                    <a:extLst>
                      <a:ext uri="{0D108BD9-81ED-4DB2-BD59-A6C34878D82A}">
                        <a16:rowId xmlns:a16="http://schemas.microsoft.com/office/drawing/2014/main" val="2702109476"/>
                      </a:ext>
                    </a:extLst>
                  </a:tr>
                  <a:tr h="21336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702857" r="-1282" b="-1611429"/>
                          </a:stretch>
                        </a:blipFill>
                      </a:tcPr>
                    </a:tc>
                    <a:extLst>
                      <a:ext uri="{0D108BD9-81ED-4DB2-BD59-A6C34878D82A}">
                        <a16:rowId xmlns:a16="http://schemas.microsoft.com/office/drawing/2014/main" val="2685947063"/>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802857" r="-1282" b="-1511429"/>
                          </a:stretch>
                        </a:blipFill>
                      </a:tcPr>
                    </a:tc>
                    <a:extLst>
                      <a:ext uri="{0D108BD9-81ED-4DB2-BD59-A6C34878D82A}">
                        <a16:rowId xmlns:a16="http://schemas.microsoft.com/office/drawing/2014/main" val="2964741510"/>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902857" r="-1282" b="-1411429"/>
                          </a:stretch>
                        </a:blipFill>
                      </a:tcPr>
                    </a:tc>
                    <a:extLst>
                      <a:ext uri="{0D108BD9-81ED-4DB2-BD59-A6C34878D82A}">
                        <a16:rowId xmlns:a16="http://schemas.microsoft.com/office/drawing/2014/main" val="2707723486"/>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002857" r="-1282" b="-1311429"/>
                          </a:stretch>
                        </a:blipFill>
                      </a:tcPr>
                    </a:tc>
                    <a:extLst>
                      <a:ext uri="{0D108BD9-81ED-4DB2-BD59-A6C34878D82A}">
                        <a16:rowId xmlns:a16="http://schemas.microsoft.com/office/drawing/2014/main" val="1744445824"/>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072222" r="-1282" b="-1175000"/>
                          </a:stretch>
                        </a:blipFill>
                      </a:tcPr>
                    </a:tc>
                    <a:extLst>
                      <a:ext uri="{0D108BD9-81ED-4DB2-BD59-A6C34878D82A}">
                        <a16:rowId xmlns:a16="http://schemas.microsoft.com/office/drawing/2014/main" val="1642505895"/>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205714" r="-1282" b="-1108571"/>
                          </a:stretch>
                        </a:blipFill>
                      </a:tcPr>
                    </a:tc>
                    <a:extLst>
                      <a:ext uri="{0D108BD9-81ED-4DB2-BD59-A6C34878D82A}">
                        <a16:rowId xmlns:a16="http://schemas.microsoft.com/office/drawing/2014/main" val="3022853180"/>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洗浄黒液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305714" r="-1282" b="-1008571"/>
                          </a:stretch>
                        </a:blipFill>
                      </a:tcPr>
                    </a:tc>
                    <a:extLst>
                      <a:ext uri="{0D108BD9-81ED-4DB2-BD59-A6C34878D82A}">
                        <a16:rowId xmlns:a16="http://schemas.microsoft.com/office/drawing/2014/main" val="3373213581"/>
                      </a:ext>
                    </a:extLst>
                  </a:tr>
                  <a:tr h="21336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DBLT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405714" r="-1282" b="-908571"/>
                          </a:stretch>
                        </a:blipFill>
                      </a:tcPr>
                    </a:tc>
                    <a:extLst>
                      <a:ext uri="{0D108BD9-81ED-4DB2-BD59-A6C34878D82A}">
                        <a16:rowId xmlns:a16="http://schemas.microsoft.com/office/drawing/2014/main" val="873767299"/>
                      </a:ext>
                    </a:extLst>
                  </a:tr>
                  <a:tr h="213360">
                    <a:tc rowSpan="3">
                      <a:txBody>
                        <a:bodyPr/>
                        <a:lstStyle/>
                        <a:p>
                          <a:pPr algn="ctr"/>
                          <a:r>
                            <a:rPr kumimoji="1" lang="en-US" altLang="ja-JP" sz="800" dirty="0"/>
                            <a:t>8V/E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798592793"/>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605714" r="-1282" b="-708571"/>
                          </a:stretch>
                        </a:blipFill>
                      </a:tcPr>
                    </a:tc>
                    <a:extLst>
                      <a:ext uri="{0D108BD9-81ED-4DB2-BD59-A6C34878D82A}">
                        <a16:rowId xmlns:a16="http://schemas.microsoft.com/office/drawing/2014/main" val="2239259222"/>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705714" r="-1282" b="-608571"/>
                          </a:stretch>
                        </a:blipFill>
                      </a:tcPr>
                    </a:tc>
                    <a:extLst>
                      <a:ext uri="{0D108BD9-81ED-4DB2-BD59-A6C34878D82A}">
                        <a16:rowId xmlns:a16="http://schemas.microsoft.com/office/drawing/2014/main" val="1635845106"/>
                      </a:ext>
                    </a:extLst>
                  </a:tr>
                  <a:tr h="213360">
                    <a:tc rowSpan="3">
                      <a:txBody>
                        <a:bodyPr/>
                        <a:lstStyle/>
                        <a:p>
                          <a:pPr algn="ctr"/>
                          <a:r>
                            <a:rPr kumimoji="1" lang="en-US" altLang="ja-JP" sz="800" dirty="0"/>
                            <a:t>9V/E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57433174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1905714" r="-1282" b="-408571"/>
                          </a:stretch>
                        </a:blipFill>
                      </a:tcPr>
                    </a:tc>
                    <a:extLst>
                      <a:ext uri="{0D108BD9-81ED-4DB2-BD59-A6C34878D82A}">
                        <a16:rowId xmlns:a16="http://schemas.microsoft.com/office/drawing/2014/main" val="703097603"/>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2005714" r="-1282" b="-308571"/>
                          </a:stretch>
                        </a:blipFill>
                      </a:tcPr>
                    </a:tc>
                    <a:extLst>
                      <a:ext uri="{0D108BD9-81ED-4DB2-BD59-A6C34878D82A}">
                        <a16:rowId xmlns:a16="http://schemas.microsoft.com/office/drawing/2014/main" val="2391015410"/>
                      </a:ext>
                    </a:extLst>
                  </a:tr>
                  <a:tr h="213360">
                    <a:tc rowSpan="3">
                      <a:txBody>
                        <a:bodyPr/>
                        <a:lstStyle/>
                        <a:p>
                          <a:pPr algn="ctr"/>
                          <a:r>
                            <a:rPr kumimoji="1" lang="en-US" altLang="ja-JP" sz="800" dirty="0"/>
                            <a:t>10V/E</a:t>
                          </a:r>
                          <a:r>
                            <a:rPr kumimoji="1" lang="ja-JP" altLang="en-US" sz="800" dirty="0"/>
                            <a:t>前段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前段黒液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7550826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2205714" r="-1282" b="-108571"/>
                          </a:stretch>
                        </a:blipFill>
                      </a:tcPr>
                    </a:tc>
                    <a:extLst>
                      <a:ext uri="{0D108BD9-81ED-4DB2-BD59-A6C34878D82A}">
                        <a16:rowId xmlns:a16="http://schemas.microsoft.com/office/drawing/2014/main" val="1625115918"/>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4103" t="-2305714" r="-1282" b="-8571"/>
                          </a:stretch>
                        </a:blipFill>
                      </a:tcPr>
                    </a:tc>
                    <a:extLst>
                      <a:ext uri="{0D108BD9-81ED-4DB2-BD59-A6C34878D82A}">
                        <a16:rowId xmlns:a16="http://schemas.microsoft.com/office/drawing/2014/main" val="34808695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5" name="表 294">
                <a:extLst>
                  <a:ext uri="{FF2B5EF4-FFF2-40B4-BE49-F238E27FC236}">
                    <a16:creationId xmlns:a16="http://schemas.microsoft.com/office/drawing/2014/main" id="{E9AA0883-CDB7-4F37-991D-531ABAB3CAB7}"/>
                  </a:ext>
                </a:extLst>
              </p:cNvPr>
              <p:cNvGraphicFramePr>
                <a:graphicFrameLocks noGrp="1"/>
              </p:cNvGraphicFramePr>
              <p:nvPr>
                <p:extLst>
                  <p:ext uri="{D42A27DB-BD31-4B8C-83A1-F6EECF244321}">
                    <p14:modId xmlns:p14="http://schemas.microsoft.com/office/powerpoint/2010/main" val="3214541653"/>
                  </p:ext>
                </p:extLst>
              </p:nvPr>
            </p:nvGraphicFramePr>
            <p:xfrm>
              <a:off x="4048432" y="779681"/>
              <a:ext cx="3672348" cy="5547360"/>
            </p:xfrm>
            <a:graphic>
              <a:graphicData uri="http://schemas.openxmlformats.org/drawingml/2006/table">
                <a:tbl>
                  <a:tblPr firstRow="1" bandRow="1">
                    <a:tableStyleId>{5C22544A-7EE6-4342-B048-85BDC9FD1C3A}</a:tableStyleId>
                  </a:tblPr>
                  <a:tblGrid>
                    <a:gridCol w="855407">
                      <a:extLst>
                        <a:ext uri="{9D8B030D-6E8A-4147-A177-3AD203B41FA5}">
                          <a16:colId xmlns:a16="http://schemas.microsoft.com/office/drawing/2014/main" val="937617659"/>
                        </a:ext>
                      </a:extLst>
                    </a:gridCol>
                    <a:gridCol w="486696">
                      <a:extLst>
                        <a:ext uri="{9D8B030D-6E8A-4147-A177-3AD203B41FA5}">
                          <a16:colId xmlns:a16="http://schemas.microsoft.com/office/drawing/2014/main" val="1557529332"/>
                        </a:ext>
                      </a:extLst>
                    </a:gridCol>
                    <a:gridCol w="479323">
                      <a:extLst>
                        <a:ext uri="{9D8B030D-6E8A-4147-A177-3AD203B41FA5}">
                          <a16:colId xmlns:a16="http://schemas.microsoft.com/office/drawing/2014/main" val="537791369"/>
                        </a:ext>
                      </a:extLst>
                    </a:gridCol>
                    <a:gridCol w="899652">
                      <a:extLst>
                        <a:ext uri="{9D8B030D-6E8A-4147-A177-3AD203B41FA5}">
                          <a16:colId xmlns:a16="http://schemas.microsoft.com/office/drawing/2014/main" val="3540203213"/>
                        </a:ext>
                      </a:extLst>
                    </a:gridCol>
                    <a:gridCol w="951270">
                      <a:extLst>
                        <a:ext uri="{9D8B030D-6E8A-4147-A177-3AD203B41FA5}">
                          <a16:colId xmlns:a16="http://schemas.microsoft.com/office/drawing/2014/main" val="3566604805"/>
                        </a:ext>
                      </a:extLst>
                    </a:gridCol>
                  </a:tblGrid>
                  <a:tr h="172048">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72048">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172048">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70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288064615"/>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40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9476"/>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30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554456"/>
                      </a:ext>
                    </a:extLst>
                  </a:tr>
                  <a:tr h="172048">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570747468"/>
                      </a:ext>
                    </a:extLst>
                  </a:tr>
                  <a:tr h="172048">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71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351142070"/>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41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2492968"/>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31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592080"/>
                      </a:ext>
                    </a:extLst>
                  </a:tr>
                  <a:tr h="172048">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95230910"/>
                      </a:ext>
                    </a:extLst>
                  </a:tr>
                  <a:tr h="172048">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72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307339220"/>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42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718019210"/>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32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8854223"/>
                      </a:ext>
                    </a:extLst>
                  </a:tr>
                  <a:tr h="172048">
                    <a:tc rowSpan="3">
                      <a:txBody>
                        <a:bodyPr/>
                        <a:lstStyle/>
                        <a:p>
                          <a:pPr algn="ctr"/>
                          <a:r>
                            <a:rPr kumimoji="1" lang="en-US" altLang="ja-JP" sz="800" dirty="0"/>
                            <a:t>8V/E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50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385070269"/>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8</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2</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527249151"/>
                      </a:ext>
                    </a:extLst>
                  </a:tr>
                  <a:tr h="172048">
                    <a:tc rowSpan="3">
                      <a:txBody>
                        <a:bodyPr/>
                        <a:lstStyle/>
                        <a:p>
                          <a:pPr algn="ctr"/>
                          <a:r>
                            <a:rPr kumimoji="1" lang="en-US" altLang="ja-JP" sz="800" dirty="0"/>
                            <a:t>9V/E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51[</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696762445"/>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9</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2</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099424700"/>
                      </a:ext>
                    </a:extLst>
                  </a:tr>
                  <a:tr h="172048">
                    <a:tc rowSpan="3">
                      <a:txBody>
                        <a:bodyPr/>
                        <a:lstStyle/>
                        <a:p>
                          <a:pPr algn="ctr"/>
                          <a:r>
                            <a:rPr kumimoji="1" lang="en-US" altLang="ja-JP" sz="800" dirty="0"/>
                            <a:t>10V/E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56013862"/>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52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966793610"/>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10</m:t>
                                    </m:r>
                                    <m:r>
                                      <a:rPr lang="en-US" altLang="ja-JP" sz="800" b="0" i="1" smtClean="0">
                                        <a:uFill>
                                          <a:solidFill>
                                            <a:srgbClr val="FFC000"/>
                                          </a:solidFill>
                                        </a:uFill>
                                        <a:latin typeface="Cambria Math" panose="02040503050406030204" pitchFamily="18" charset="0"/>
                                      </a:rPr>
                                      <m:t>𝑉𝐸</m:t>
                                    </m:r>
                                    <m:r>
                                      <a:rPr lang="en-US" altLang="ja-JP" sz="800" b="0" i="1" smtClean="0">
                                        <a:uFill>
                                          <a:solidFill>
                                            <a:srgbClr val="FFC000"/>
                                          </a:solidFill>
                                        </a:uFill>
                                        <a:latin typeface="Cambria Math" panose="02040503050406030204" pitchFamily="18" charset="0"/>
                                      </a:rPr>
                                      <m:t>2</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050847652"/>
                      </a:ext>
                    </a:extLst>
                  </a:tr>
                  <a:tr h="172048">
                    <a:tc rowSpan="4">
                      <a:txBody>
                        <a:bodyPr/>
                        <a:lstStyle/>
                        <a:p>
                          <a:pPr algn="ctr"/>
                          <a:r>
                            <a:rPr kumimoji="1" lang="en-US" altLang="ja-JP" sz="800" dirty="0"/>
                            <a:t>8V/E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47513417"/>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60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954301736"/>
                      </a:ext>
                    </a:extLst>
                  </a:tr>
                  <a:tr h="172048">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33745329"/>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60849561"/>
                      </a:ext>
                    </a:extLst>
                  </a:tr>
                </a:tbl>
              </a:graphicData>
            </a:graphic>
          </p:graphicFrame>
        </mc:Choice>
        <mc:Fallback xmlns="">
          <p:graphicFrame>
            <p:nvGraphicFramePr>
              <p:cNvPr id="295" name="表 294">
                <a:extLst>
                  <a:ext uri="{FF2B5EF4-FFF2-40B4-BE49-F238E27FC236}">
                    <a16:creationId xmlns:a16="http://schemas.microsoft.com/office/drawing/2014/main" id="{E9AA0883-CDB7-4F37-991D-531ABAB3CAB7}"/>
                  </a:ext>
                </a:extLst>
              </p:cNvPr>
              <p:cNvGraphicFramePr>
                <a:graphicFrameLocks noGrp="1"/>
              </p:cNvGraphicFramePr>
              <p:nvPr>
                <p:extLst>
                  <p:ext uri="{D42A27DB-BD31-4B8C-83A1-F6EECF244321}">
                    <p14:modId xmlns:p14="http://schemas.microsoft.com/office/powerpoint/2010/main" val="3214541653"/>
                  </p:ext>
                </p:extLst>
              </p:nvPr>
            </p:nvGraphicFramePr>
            <p:xfrm>
              <a:off x="4048432" y="779681"/>
              <a:ext cx="3672348" cy="5547360"/>
            </p:xfrm>
            <a:graphic>
              <a:graphicData uri="http://schemas.openxmlformats.org/drawingml/2006/table">
                <a:tbl>
                  <a:tblPr firstRow="1" bandRow="1">
                    <a:tableStyleId>{5C22544A-7EE6-4342-B048-85BDC9FD1C3A}</a:tableStyleId>
                  </a:tblPr>
                  <a:tblGrid>
                    <a:gridCol w="855407">
                      <a:extLst>
                        <a:ext uri="{9D8B030D-6E8A-4147-A177-3AD203B41FA5}">
                          <a16:colId xmlns:a16="http://schemas.microsoft.com/office/drawing/2014/main" val="937617659"/>
                        </a:ext>
                      </a:extLst>
                    </a:gridCol>
                    <a:gridCol w="486696">
                      <a:extLst>
                        <a:ext uri="{9D8B030D-6E8A-4147-A177-3AD203B41FA5}">
                          <a16:colId xmlns:a16="http://schemas.microsoft.com/office/drawing/2014/main" val="1557529332"/>
                        </a:ext>
                      </a:extLst>
                    </a:gridCol>
                    <a:gridCol w="479323">
                      <a:extLst>
                        <a:ext uri="{9D8B030D-6E8A-4147-A177-3AD203B41FA5}">
                          <a16:colId xmlns:a16="http://schemas.microsoft.com/office/drawing/2014/main" val="537791369"/>
                        </a:ext>
                      </a:extLst>
                    </a:gridCol>
                    <a:gridCol w="899652">
                      <a:extLst>
                        <a:ext uri="{9D8B030D-6E8A-4147-A177-3AD203B41FA5}">
                          <a16:colId xmlns:a16="http://schemas.microsoft.com/office/drawing/2014/main" val="3540203213"/>
                        </a:ext>
                      </a:extLst>
                    </a:gridCol>
                    <a:gridCol w="951270">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202857" r="-1282" b="-2311429"/>
                          </a:stretch>
                        </a:blipFill>
                      </a:tcPr>
                    </a:tc>
                    <a:extLst>
                      <a:ext uri="{0D108BD9-81ED-4DB2-BD59-A6C34878D82A}">
                        <a16:rowId xmlns:a16="http://schemas.microsoft.com/office/drawing/2014/main" val="228806461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179" t="-302857" r="-1282" b="-2211429"/>
                          </a:stretch>
                        </a:blipFill>
                      </a:tcPr>
                    </a:tc>
                    <a:extLst>
                      <a:ext uri="{0D108BD9-81ED-4DB2-BD59-A6C34878D82A}">
                        <a16:rowId xmlns:a16="http://schemas.microsoft.com/office/drawing/2014/main" val="270210947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179" t="-402857" r="-1282" b="-2111429"/>
                          </a:stretch>
                        </a:blipFill>
                      </a:tcPr>
                    </a:tc>
                    <a:extLst>
                      <a:ext uri="{0D108BD9-81ED-4DB2-BD59-A6C34878D82A}">
                        <a16:rowId xmlns:a16="http://schemas.microsoft.com/office/drawing/2014/main" val="866554456"/>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570747468"/>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602857" r="-1282" b="-1911429"/>
                          </a:stretch>
                        </a:blipFill>
                      </a:tcPr>
                    </a:tc>
                    <a:extLst>
                      <a:ext uri="{0D108BD9-81ED-4DB2-BD59-A6C34878D82A}">
                        <a16:rowId xmlns:a16="http://schemas.microsoft.com/office/drawing/2014/main" val="3351142070"/>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179" t="-702857" r="-1282" b="-1811429"/>
                          </a:stretch>
                        </a:blipFill>
                      </a:tcPr>
                    </a:tc>
                    <a:extLst>
                      <a:ext uri="{0D108BD9-81ED-4DB2-BD59-A6C34878D82A}">
                        <a16:rowId xmlns:a16="http://schemas.microsoft.com/office/drawing/2014/main" val="297249296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7179" t="-802857" r="-1282" b="-1711429"/>
                          </a:stretch>
                        </a:blipFill>
                      </a:tcPr>
                    </a:tc>
                    <a:extLst>
                      <a:ext uri="{0D108BD9-81ED-4DB2-BD59-A6C34878D82A}">
                        <a16:rowId xmlns:a16="http://schemas.microsoft.com/office/drawing/2014/main" val="2180592080"/>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 CBLT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95230910"/>
                      </a:ext>
                    </a:extLst>
                  </a:tr>
                  <a:tr h="213360">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002857" r="-1282" b="-1511429"/>
                          </a:stretch>
                        </a:blipFill>
                      </a:tcPr>
                    </a:tc>
                    <a:extLst>
                      <a:ext uri="{0D108BD9-81ED-4DB2-BD59-A6C34878D82A}">
                        <a16:rowId xmlns:a16="http://schemas.microsoft.com/office/drawing/2014/main" val="2307339220"/>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後段黒液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102857" r="-1282" b="-1411429"/>
                          </a:stretch>
                        </a:blipFill>
                      </a:tcPr>
                    </a:tc>
                    <a:extLst>
                      <a:ext uri="{0D108BD9-81ED-4DB2-BD59-A6C34878D82A}">
                        <a16:rowId xmlns:a16="http://schemas.microsoft.com/office/drawing/2014/main" val="1718019210"/>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169444" r="-1282" b="-1272222"/>
                          </a:stretch>
                        </a:blipFill>
                      </a:tcPr>
                    </a:tc>
                    <a:extLst>
                      <a:ext uri="{0D108BD9-81ED-4DB2-BD59-A6C34878D82A}">
                        <a16:rowId xmlns:a16="http://schemas.microsoft.com/office/drawing/2014/main" val="58854223"/>
                      </a:ext>
                    </a:extLst>
                  </a:tr>
                  <a:tr h="213360">
                    <a:tc rowSpan="3">
                      <a:txBody>
                        <a:bodyPr/>
                        <a:lstStyle/>
                        <a:p>
                          <a:pPr algn="ctr"/>
                          <a:r>
                            <a:rPr kumimoji="1" lang="en-US" altLang="ja-JP" sz="800" dirty="0"/>
                            <a:t>8V/E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405714" r="-1282" b="-1108571"/>
                          </a:stretch>
                        </a:blipFill>
                      </a:tcPr>
                    </a:tc>
                    <a:extLst>
                      <a:ext uri="{0D108BD9-81ED-4DB2-BD59-A6C34878D82A}">
                        <a16:rowId xmlns:a16="http://schemas.microsoft.com/office/drawing/2014/main" val="3385070269"/>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505714" r="-1282" b="-1008571"/>
                          </a:stretch>
                        </a:blipFill>
                      </a:tcPr>
                    </a:tc>
                    <a:extLst>
                      <a:ext uri="{0D108BD9-81ED-4DB2-BD59-A6C34878D82A}">
                        <a16:rowId xmlns:a16="http://schemas.microsoft.com/office/drawing/2014/main" val="2527249151"/>
                      </a:ext>
                    </a:extLst>
                  </a:tr>
                  <a:tr h="213360">
                    <a:tc rowSpan="3">
                      <a:txBody>
                        <a:bodyPr/>
                        <a:lstStyle/>
                        <a:p>
                          <a:pPr algn="ctr"/>
                          <a:r>
                            <a:rPr kumimoji="1" lang="en-US" altLang="ja-JP" sz="800" dirty="0"/>
                            <a:t>9V/E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705714" r="-1282" b="-808571"/>
                          </a:stretch>
                        </a:blipFill>
                      </a:tcPr>
                    </a:tc>
                    <a:extLst>
                      <a:ext uri="{0D108BD9-81ED-4DB2-BD59-A6C34878D82A}">
                        <a16:rowId xmlns:a16="http://schemas.microsoft.com/office/drawing/2014/main" val="696762445"/>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1805714" r="-1282" b="-708571"/>
                          </a:stretch>
                        </a:blipFill>
                      </a:tcPr>
                    </a:tc>
                    <a:extLst>
                      <a:ext uri="{0D108BD9-81ED-4DB2-BD59-A6C34878D82A}">
                        <a16:rowId xmlns:a16="http://schemas.microsoft.com/office/drawing/2014/main" val="2099424700"/>
                      </a:ext>
                    </a:extLst>
                  </a:tr>
                  <a:tr h="213360">
                    <a:tc rowSpan="3">
                      <a:txBody>
                        <a:bodyPr/>
                        <a:lstStyle/>
                        <a:p>
                          <a:pPr algn="ctr"/>
                          <a:r>
                            <a:rPr kumimoji="1" lang="en-US" altLang="ja-JP" sz="800" dirty="0"/>
                            <a:t>10V/E</a:t>
                          </a:r>
                          <a:r>
                            <a:rPr kumimoji="1" lang="ja-JP" altLang="en-US" sz="800" dirty="0"/>
                            <a:t>後段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56013862"/>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入力</a:t>
                          </a:r>
                          <a:r>
                            <a:rPr lang="en-US" altLang="ja-JP" sz="800" dirty="0"/>
                            <a:t>CBL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2005714" r="-1282" b="-508571"/>
                          </a:stretch>
                        </a:blipFill>
                      </a:tcPr>
                    </a:tc>
                    <a:extLst>
                      <a:ext uri="{0D108BD9-81ED-4DB2-BD59-A6C34878D82A}">
                        <a16:rowId xmlns:a16="http://schemas.microsoft.com/office/drawing/2014/main" val="3966793610"/>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2105714" r="-1282" b="-408571"/>
                          </a:stretch>
                        </a:blipFill>
                      </a:tcPr>
                    </a:tc>
                    <a:extLst>
                      <a:ext uri="{0D108BD9-81ED-4DB2-BD59-A6C34878D82A}">
                        <a16:rowId xmlns:a16="http://schemas.microsoft.com/office/drawing/2014/main" val="3050847652"/>
                      </a:ext>
                    </a:extLst>
                  </a:tr>
                  <a:tr h="213360">
                    <a:tc rowSpan="4">
                      <a:txBody>
                        <a:bodyPr/>
                        <a:lstStyle/>
                        <a:p>
                          <a:pPr algn="ctr"/>
                          <a:r>
                            <a:rPr kumimoji="1" lang="en-US" altLang="ja-JP" sz="800" dirty="0"/>
                            <a:t>8V/E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4751341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287179" t="-2305714" r="-1282" b="-208571"/>
                          </a:stretch>
                        </a:blipFill>
                      </a:tcPr>
                    </a:tc>
                    <a:extLst>
                      <a:ext uri="{0D108BD9-81ED-4DB2-BD59-A6C34878D82A}">
                        <a16:rowId xmlns:a16="http://schemas.microsoft.com/office/drawing/2014/main" val="3954301736"/>
                      </a:ext>
                    </a:extLst>
                  </a:tr>
                  <a:tr h="213360">
                    <a:tc vMerge="1">
                      <a:txBody>
                        <a:bodyPr/>
                        <a:lstStyle/>
                        <a:p>
                          <a:endParaRPr kumimoji="1" lang="ja-JP" altLang="en-US"/>
                        </a:p>
                      </a:txBody>
                      <a:tcPr/>
                    </a:tc>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33745329"/>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6084956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6" name="表 295">
                <a:extLst>
                  <a:ext uri="{FF2B5EF4-FFF2-40B4-BE49-F238E27FC236}">
                    <a16:creationId xmlns:a16="http://schemas.microsoft.com/office/drawing/2014/main" id="{07D6CF4F-7306-482E-99CE-001C2E4228A9}"/>
                  </a:ext>
                </a:extLst>
              </p:cNvPr>
              <p:cNvGraphicFramePr>
                <a:graphicFrameLocks noGrp="1"/>
              </p:cNvGraphicFramePr>
              <p:nvPr>
                <p:extLst>
                  <p:ext uri="{D42A27DB-BD31-4B8C-83A1-F6EECF244321}">
                    <p14:modId xmlns:p14="http://schemas.microsoft.com/office/powerpoint/2010/main" val="1904549887"/>
                  </p:ext>
                </p:extLst>
              </p:nvPr>
            </p:nvGraphicFramePr>
            <p:xfrm>
              <a:off x="7978876" y="779681"/>
              <a:ext cx="3938303" cy="4959001"/>
            </p:xfrm>
            <a:graphic>
              <a:graphicData uri="http://schemas.openxmlformats.org/drawingml/2006/table">
                <a:tbl>
                  <a:tblPr firstRow="1" bandRow="1">
                    <a:tableStyleId>{5C22544A-7EE6-4342-B048-85BDC9FD1C3A}</a:tableStyleId>
                  </a:tblPr>
                  <a:tblGrid>
                    <a:gridCol w="818358">
                      <a:extLst>
                        <a:ext uri="{9D8B030D-6E8A-4147-A177-3AD203B41FA5}">
                          <a16:colId xmlns:a16="http://schemas.microsoft.com/office/drawing/2014/main" val="937617659"/>
                        </a:ext>
                      </a:extLst>
                    </a:gridCol>
                    <a:gridCol w="518114">
                      <a:extLst>
                        <a:ext uri="{9D8B030D-6E8A-4147-A177-3AD203B41FA5}">
                          <a16:colId xmlns:a16="http://schemas.microsoft.com/office/drawing/2014/main" val="1557529332"/>
                        </a:ext>
                      </a:extLst>
                    </a:gridCol>
                    <a:gridCol w="570675">
                      <a:extLst>
                        <a:ext uri="{9D8B030D-6E8A-4147-A177-3AD203B41FA5}">
                          <a16:colId xmlns:a16="http://schemas.microsoft.com/office/drawing/2014/main" val="537791369"/>
                        </a:ext>
                      </a:extLst>
                    </a:gridCol>
                    <a:gridCol w="1081279">
                      <a:extLst>
                        <a:ext uri="{9D8B030D-6E8A-4147-A177-3AD203B41FA5}">
                          <a16:colId xmlns:a16="http://schemas.microsoft.com/office/drawing/2014/main" val="3540203213"/>
                        </a:ext>
                      </a:extLst>
                    </a:gridCol>
                    <a:gridCol w="949877">
                      <a:extLst>
                        <a:ext uri="{9D8B030D-6E8A-4147-A177-3AD203B41FA5}">
                          <a16:colId xmlns:a16="http://schemas.microsoft.com/office/drawing/2014/main" val="3566604805"/>
                        </a:ext>
                      </a:extLst>
                    </a:gridCol>
                  </a:tblGrid>
                  <a:tr h="154631">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54631">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75020664"/>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61[</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78727317"/>
                      </a:ext>
                    </a:extLst>
                  </a:tr>
                  <a:tr h="154631">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8705508"/>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649137743"/>
                      </a:ext>
                    </a:extLst>
                  </a:tr>
                  <a:tr h="154631">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91716477"/>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62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768977814"/>
                      </a:ext>
                    </a:extLst>
                  </a:tr>
                  <a:tr h="154631">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209922217"/>
                      </a:ext>
                    </a:extLst>
                  </a:tr>
                  <a:tr h="26508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618261024"/>
                      </a:ext>
                    </a:extLst>
                  </a:tr>
                  <a:tr h="154631">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HBLT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866554456"/>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91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568296"/>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992990"/>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0737589"/>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95425"/>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HBLT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90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648576"/>
                      </a:ext>
                    </a:extLst>
                  </a:tr>
                  <a:tr h="154631">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洗浄黒液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385070269"/>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入力黒液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93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696762445"/>
                      </a:ext>
                    </a:extLst>
                  </a:tr>
                  <a:tr h="154631">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 HBLT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入力黒液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出力黒液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231428175"/>
                      </a:ext>
                    </a:extLst>
                  </a:tr>
                  <a:tr h="15463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94</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90537791"/>
                      </a:ext>
                    </a:extLst>
                  </a:tr>
                </a:tbl>
              </a:graphicData>
            </a:graphic>
          </p:graphicFrame>
        </mc:Choice>
        <mc:Fallback xmlns="">
          <p:graphicFrame>
            <p:nvGraphicFramePr>
              <p:cNvPr id="296" name="表 295">
                <a:extLst>
                  <a:ext uri="{FF2B5EF4-FFF2-40B4-BE49-F238E27FC236}">
                    <a16:creationId xmlns:a16="http://schemas.microsoft.com/office/drawing/2014/main" id="{07D6CF4F-7306-482E-99CE-001C2E4228A9}"/>
                  </a:ext>
                </a:extLst>
              </p:cNvPr>
              <p:cNvGraphicFramePr>
                <a:graphicFrameLocks noGrp="1"/>
              </p:cNvGraphicFramePr>
              <p:nvPr>
                <p:extLst>
                  <p:ext uri="{D42A27DB-BD31-4B8C-83A1-F6EECF244321}">
                    <p14:modId xmlns:p14="http://schemas.microsoft.com/office/powerpoint/2010/main" val="1904549887"/>
                  </p:ext>
                </p:extLst>
              </p:nvPr>
            </p:nvGraphicFramePr>
            <p:xfrm>
              <a:off x="7978876" y="779681"/>
              <a:ext cx="3938303" cy="4959001"/>
            </p:xfrm>
            <a:graphic>
              <a:graphicData uri="http://schemas.openxmlformats.org/drawingml/2006/table">
                <a:tbl>
                  <a:tblPr firstRow="1" bandRow="1">
                    <a:tableStyleId>{5C22544A-7EE6-4342-B048-85BDC9FD1C3A}</a:tableStyleId>
                  </a:tblPr>
                  <a:tblGrid>
                    <a:gridCol w="818358">
                      <a:extLst>
                        <a:ext uri="{9D8B030D-6E8A-4147-A177-3AD203B41FA5}">
                          <a16:colId xmlns:a16="http://schemas.microsoft.com/office/drawing/2014/main" val="937617659"/>
                        </a:ext>
                      </a:extLst>
                    </a:gridCol>
                    <a:gridCol w="518114">
                      <a:extLst>
                        <a:ext uri="{9D8B030D-6E8A-4147-A177-3AD203B41FA5}">
                          <a16:colId xmlns:a16="http://schemas.microsoft.com/office/drawing/2014/main" val="1557529332"/>
                        </a:ext>
                      </a:extLst>
                    </a:gridCol>
                    <a:gridCol w="570675">
                      <a:extLst>
                        <a:ext uri="{9D8B030D-6E8A-4147-A177-3AD203B41FA5}">
                          <a16:colId xmlns:a16="http://schemas.microsoft.com/office/drawing/2014/main" val="537791369"/>
                        </a:ext>
                      </a:extLst>
                    </a:gridCol>
                    <a:gridCol w="1081279">
                      <a:extLst>
                        <a:ext uri="{9D8B030D-6E8A-4147-A177-3AD203B41FA5}">
                          <a16:colId xmlns:a16="http://schemas.microsoft.com/office/drawing/2014/main" val="3540203213"/>
                        </a:ext>
                      </a:extLst>
                    </a:gridCol>
                    <a:gridCol w="949877">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75020664"/>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4"/>
                          <a:stretch>
                            <a:fillRect l="-315385" t="-202857" r="-1923" b="-2034286"/>
                          </a:stretch>
                        </a:blipFill>
                      </a:tcPr>
                    </a:tc>
                    <a:extLst>
                      <a:ext uri="{0D108BD9-81ED-4DB2-BD59-A6C34878D82A}">
                        <a16:rowId xmlns:a16="http://schemas.microsoft.com/office/drawing/2014/main" val="378727317"/>
                      </a:ext>
                    </a:extLst>
                  </a:tr>
                  <a:tr h="213360">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870550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649137743"/>
                      </a:ext>
                    </a:extLst>
                  </a:tr>
                  <a:tr h="2133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 return</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後段</a:t>
                          </a:r>
                          <a:r>
                            <a:rPr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9171647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4"/>
                          <a:stretch>
                            <a:fillRect l="-315385" t="-602857" r="-1923" b="-1634286"/>
                          </a:stretch>
                        </a:blipFill>
                      </a:tcPr>
                    </a:tc>
                    <a:extLst>
                      <a:ext uri="{0D108BD9-81ED-4DB2-BD59-A6C34878D82A}">
                        <a16:rowId xmlns:a16="http://schemas.microsoft.com/office/drawing/2014/main" val="768977814"/>
                      </a:ext>
                    </a:extLst>
                  </a:tr>
                  <a:tr h="213360">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CBLT</a:t>
                          </a: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209922217"/>
                      </a:ext>
                    </a:extLst>
                  </a:tr>
                  <a:tr h="26508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618261024"/>
                      </a:ext>
                    </a:extLst>
                  </a:tr>
                  <a:tr h="213360">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HBLT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8V/E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9V/E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10V/E</a:t>
                          </a:r>
                          <a:r>
                            <a:rPr lang="ja-JP" altLang="en-US" sz="800" dirty="0"/>
                            <a:t>出力</a:t>
                          </a:r>
                          <a:r>
                            <a:rPr lang="en-US" altLang="ja-JP" sz="800" dirty="0"/>
                            <a:t>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86655445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5385" t="-1228571" r="-1923" b="-1008571"/>
                          </a:stretch>
                        </a:blipFill>
                      </a:tcPr>
                    </a:tc>
                    <a:extLst>
                      <a:ext uri="{0D108BD9-81ED-4DB2-BD59-A6C34878D82A}">
                        <a16:rowId xmlns:a16="http://schemas.microsoft.com/office/drawing/2014/main" val="176956829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5385" t="-1328571" r="-1923" b="-908571"/>
                          </a:stretch>
                        </a:blipFill>
                      </a:tcPr>
                    </a:tc>
                    <a:extLst>
                      <a:ext uri="{0D108BD9-81ED-4DB2-BD59-A6C34878D82A}">
                        <a16:rowId xmlns:a16="http://schemas.microsoft.com/office/drawing/2014/main" val="2808992990"/>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5385" t="-1428571" r="-1923" b="-808571"/>
                          </a:stretch>
                        </a:blipFill>
                      </a:tcPr>
                    </a:tc>
                    <a:extLst>
                      <a:ext uri="{0D108BD9-81ED-4DB2-BD59-A6C34878D82A}">
                        <a16:rowId xmlns:a16="http://schemas.microsoft.com/office/drawing/2014/main" val="273073758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5385" t="-1486111" r="-1923" b="-686111"/>
                          </a:stretch>
                        </a:blipFill>
                      </a:tcPr>
                    </a:tc>
                    <a:extLst>
                      <a:ext uri="{0D108BD9-81ED-4DB2-BD59-A6C34878D82A}">
                        <a16:rowId xmlns:a16="http://schemas.microsoft.com/office/drawing/2014/main" val="412279542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HBLT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5385" t="-1631429" r="-1923" b="-605714"/>
                          </a:stretch>
                        </a:blipFill>
                      </a:tcPr>
                    </a:tc>
                    <a:extLst>
                      <a:ext uri="{0D108BD9-81ED-4DB2-BD59-A6C34878D82A}">
                        <a16:rowId xmlns:a16="http://schemas.microsoft.com/office/drawing/2014/main" val="3091648576"/>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a:t>
                          </a:r>
                          <a:r>
                            <a:rPr lang="ja-JP" altLang="en-US" sz="800" dirty="0"/>
                            <a:t>洗浄黒液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38507026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入力黒液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4"/>
                          <a:stretch>
                            <a:fillRect l="-315385" t="-1931429" r="-1923" b="-305714"/>
                          </a:stretch>
                        </a:blipFill>
                      </a:tcPr>
                    </a:tc>
                    <a:extLst>
                      <a:ext uri="{0D108BD9-81ED-4DB2-BD59-A6C34878D82A}">
                        <a16:rowId xmlns:a16="http://schemas.microsoft.com/office/drawing/2014/main" val="696762445"/>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 HBLT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入力黒液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出力黒液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4"/>
                          <a:stretch>
                            <a:fillRect l="-315385" t="-2131429" r="-1923" b="-105714"/>
                          </a:stretch>
                        </a:blipFill>
                      </a:tcPr>
                    </a:tc>
                    <a:extLst>
                      <a:ext uri="{0D108BD9-81ED-4DB2-BD59-A6C34878D82A}">
                        <a16:rowId xmlns:a16="http://schemas.microsoft.com/office/drawing/2014/main" val="423142817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4"/>
                          <a:stretch>
                            <a:fillRect l="-315385" t="-2231429" r="-1923" b="-5714"/>
                          </a:stretch>
                        </a:blipFill>
                      </a:tcPr>
                    </a:tc>
                    <a:extLst>
                      <a:ext uri="{0D108BD9-81ED-4DB2-BD59-A6C34878D82A}">
                        <a16:rowId xmlns:a16="http://schemas.microsoft.com/office/drawing/2014/main" val="490537791"/>
                      </a:ext>
                    </a:extLst>
                  </a:tr>
                </a:tbl>
              </a:graphicData>
            </a:graphic>
          </p:graphicFrame>
        </mc:Fallback>
      </mc:AlternateContent>
      <p:sp>
        <p:nvSpPr>
          <p:cNvPr id="8" name="テキスト ボックス 7">
            <a:extLst>
              <a:ext uri="{FF2B5EF4-FFF2-40B4-BE49-F238E27FC236}">
                <a16:creationId xmlns:a16="http://schemas.microsoft.com/office/drawing/2014/main" id="{17E76901-D65D-495B-B07F-A3CB96AA842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79239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最適化変数の割当②</a:t>
            </a:r>
            <a:endParaRPr lang="en-US" dirty="0"/>
          </a:p>
        </p:txBody>
      </p:sp>
      <mc:AlternateContent xmlns:mc="http://schemas.openxmlformats.org/markup-compatibility/2006" xmlns:a14="http://schemas.microsoft.com/office/drawing/2010/main">
        <mc:Choice Requires="a14">
          <p:graphicFrame>
            <p:nvGraphicFramePr>
              <p:cNvPr id="295" name="表 294">
                <a:extLst>
                  <a:ext uri="{FF2B5EF4-FFF2-40B4-BE49-F238E27FC236}">
                    <a16:creationId xmlns:a16="http://schemas.microsoft.com/office/drawing/2014/main" id="{E9AA0883-CDB7-4F37-991D-531ABAB3CAB7}"/>
                  </a:ext>
                </a:extLst>
              </p:cNvPr>
              <p:cNvGraphicFramePr>
                <a:graphicFrameLocks noGrp="1"/>
              </p:cNvGraphicFramePr>
              <p:nvPr>
                <p:extLst>
                  <p:ext uri="{D42A27DB-BD31-4B8C-83A1-F6EECF244321}">
                    <p14:modId xmlns:p14="http://schemas.microsoft.com/office/powerpoint/2010/main" val="2528167340"/>
                  </p:ext>
                </p:extLst>
              </p:nvPr>
            </p:nvGraphicFramePr>
            <p:xfrm>
              <a:off x="8177981" y="779681"/>
              <a:ext cx="3829800" cy="4697924"/>
            </p:xfrm>
            <a:graphic>
              <a:graphicData uri="http://schemas.openxmlformats.org/drawingml/2006/table">
                <a:tbl>
                  <a:tblPr firstRow="1" bandRow="1">
                    <a:tableStyleId>{5C22544A-7EE6-4342-B048-85BDC9FD1C3A}</a:tableStyleId>
                  </a:tblPr>
                  <a:tblGrid>
                    <a:gridCol w="1019862">
                      <a:extLst>
                        <a:ext uri="{9D8B030D-6E8A-4147-A177-3AD203B41FA5}">
                          <a16:colId xmlns:a16="http://schemas.microsoft.com/office/drawing/2014/main" val="937617659"/>
                        </a:ext>
                      </a:extLst>
                    </a:gridCol>
                    <a:gridCol w="481736">
                      <a:extLst>
                        <a:ext uri="{9D8B030D-6E8A-4147-A177-3AD203B41FA5}">
                          <a16:colId xmlns:a16="http://schemas.microsoft.com/office/drawing/2014/main" val="1557529332"/>
                        </a:ext>
                      </a:extLst>
                    </a:gridCol>
                    <a:gridCol w="507242">
                      <a:extLst>
                        <a:ext uri="{9D8B030D-6E8A-4147-A177-3AD203B41FA5}">
                          <a16:colId xmlns:a16="http://schemas.microsoft.com/office/drawing/2014/main" val="537791369"/>
                        </a:ext>
                      </a:extLst>
                    </a:gridCol>
                    <a:gridCol w="896734">
                      <a:extLst>
                        <a:ext uri="{9D8B030D-6E8A-4147-A177-3AD203B41FA5}">
                          <a16:colId xmlns:a16="http://schemas.microsoft.com/office/drawing/2014/main" val="3540203213"/>
                        </a:ext>
                      </a:extLst>
                    </a:gridCol>
                    <a:gridCol w="924226">
                      <a:extLst>
                        <a:ext uri="{9D8B030D-6E8A-4147-A177-3AD203B41FA5}">
                          <a16:colId xmlns:a16="http://schemas.microsoft.com/office/drawing/2014/main" val="3566604805"/>
                        </a:ext>
                      </a:extLst>
                    </a:gridCol>
                  </a:tblGrid>
                  <a:tr h="172048">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72048">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200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385070269"/>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12</m:t>
                                    </m:r>
                                    <m:r>
                                      <a:rPr lang="en-US" altLang="ja-JP" sz="800" b="0" i="1" smtClean="0">
                                        <a:uFill>
                                          <a:solidFill>
                                            <a:srgbClr val="FFC000"/>
                                          </a:solidFill>
                                        </a:uFill>
                                        <a:latin typeface="Cambria Math" panose="02040503050406030204" pitchFamily="18" charset="0"/>
                                      </a:rPr>
                                      <m:t>𝐵𝑆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470947001"/>
                      </a:ext>
                    </a:extLst>
                  </a:tr>
                  <a:tr h="172048">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201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696762445"/>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14</m:t>
                                    </m:r>
                                    <m:r>
                                      <a:rPr lang="en-US" altLang="ja-JP" sz="800" b="0" i="1" smtClean="0">
                                        <a:uFill>
                                          <a:solidFill>
                                            <a:srgbClr val="FFC000"/>
                                          </a:solidFill>
                                        </a:uFill>
                                        <a:latin typeface="Cambria Math" panose="02040503050406030204" pitchFamily="18" charset="0"/>
                                      </a:rPr>
                                      <m:t>𝐵𝑆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58465202"/>
                      </a:ext>
                    </a:extLst>
                  </a:tr>
                  <a:tr h="172048">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56013862"/>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202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966793610"/>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17</m:t>
                                    </m:r>
                                    <m:r>
                                      <a:rPr lang="en-US" altLang="ja-JP" sz="800" b="0" i="1" smtClean="0">
                                        <a:uFill>
                                          <a:solidFill>
                                            <a:srgbClr val="FFC000"/>
                                          </a:solidFill>
                                        </a:uFill>
                                        <a:latin typeface="Cambria Math" panose="02040503050406030204" pitchFamily="18" charset="0"/>
                                      </a:rPr>
                                      <m:t>𝐵𝑆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237064009"/>
                      </a:ext>
                    </a:extLst>
                  </a:tr>
                  <a:tr h="172048">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0197445"/>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203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724378123"/>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21</m:t>
                                    </m:r>
                                    <m:r>
                                      <a:rPr lang="en-US" altLang="ja-JP" sz="800" b="0" i="1" smtClean="0">
                                        <a:uFill>
                                          <a:solidFill>
                                            <a:srgbClr val="FFC000"/>
                                          </a:solidFill>
                                        </a:uFill>
                                        <a:latin typeface="Cambria Math" panose="02040503050406030204" pitchFamily="18" charset="0"/>
                                      </a:rPr>
                                      <m:t>𝐵𝑆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769284100"/>
                      </a:ext>
                    </a:extLst>
                  </a:tr>
                  <a:tr h="172048">
                    <a:tc rowSpan="3">
                      <a:txBody>
                        <a:bodyPr/>
                        <a:lstStyle/>
                        <a:p>
                          <a:pPr algn="ctr"/>
                          <a:r>
                            <a:rPr kumimoji="1" lang="en-US" altLang="ja-JP" sz="800" dirty="0"/>
                            <a:t>8V/E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440844937"/>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210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362266497"/>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8</m:t>
                                    </m:r>
                                    <m:r>
                                      <a:rPr lang="en-US" altLang="ja-JP" sz="800" b="0" i="1" smtClean="0">
                                        <a:uFill>
                                          <a:solidFill>
                                            <a:srgbClr val="FFC000"/>
                                          </a:solidFill>
                                        </a:uFill>
                                        <a:latin typeface="Cambria Math" panose="02040503050406030204" pitchFamily="18" charset="0"/>
                                      </a:rPr>
                                      <m:t>𝑉𝐸𝑆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174778952"/>
                      </a:ext>
                    </a:extLst>
                  </a:tr>
                  <a:tr h="172048">
                    <a:tc rowSpan="3">
                      <a:txBody>
                        <a:bodyPr/>
                        <a:lstStyle/>
                        <a:p>
                          <a:pPr algn="ctr"/>
                          <a:r>
                            <a:rPr kumimoji="1" lang="en-US" altLang="ja-JP" sz="800" dirty="0"/>
                            <a:t>9V/E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591307383"/>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211[</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800368617"/>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9</m:t>
                                    </m:r>
                                    <m:r>
                                      <a:rPr lang="en-US" altLang="ja-JP" sz="800" b="0" i="1" smtClean="0">
                                        <a:uFill>
                                          <a:solidFill>
                                            <a:srgbClr val="FFC000"/>
                                          </a:solidFill>
                                        </a:uFill>
                                        <a:latin typeface="Cambria Math" panose="02040503050406030204" pitchFamily="18" charset="0"/>
                                      </a:rPr>
                                      <m:t>𝑉𝐸𝑆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69648439"/>
                      </a:ext>
                    </a:extLst>
                  </a:tr>
                  <a:tr h="172048">
                    <a:tc rowSpan="3">
                      <a:txBody>
                        <a:bodyPr/>
                        <a:lstStyle/>
                        <a:p>
                          <a:pPr algn="ctr"/>
                          <a:r>
                            <a:rPr kumimoji="1" lang="en-US" altLang="ja-JP" sz="800" dirty="0"/>
                            <a:t>10V/E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693433654"/>
                      </a:ext>
                    </a:extLst>
                  </a:tr>
                  <a:tr h="17204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212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944971389"/>
                      </a:ext>
                    </a:extLst>
                  </a:tr>
                  <a:tr h="172048">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10</m:t>
                                    </m:r>
                                    <m:r>
                                      <a:rPr lang="en-US" altLang="ja-JP" sz="800" b="0" i="1" smtClean="0">
                                        <a:uFill>
                                          <a:solidFill>
                                            <a:srgbClr val="FFC000"/>
                                          </a:solidFill>
                                        </a:uFill>
                                        <a:latin typeface="Cambria Math" panose="02040503050406030204" pitchFamily="18" charset="0"/>
                                      </a:rPr>
                                      <m:t>𝑉𝐸𝑆</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195530219"/>
                      </a:ext>
                    </a:extLst>
                  </a:tr>
                </a:tbl>
              </a:graphicData>
            </a:graphic>
          </p:graphicFrame>
        </mc:Choice>
        <mc:Fallback xmlns="">
          <p:graphicFrame>
            <p:nvGraphicFramePr>
              <p:cNvPr id="295" name="表 294">
                <a:extLst>
                  <a:ext uri="{FF2B5EF4-FFF2-40B4-BE49-F238E27FC236}">
                    <a16:creationId xmlns:a16="http://schemas.microsoft.com/office/drawing/2014/main" id="{E9AA0883-CDB7-4F37-991D-531ABAB3CAB7}"/>
                  </a:ext>
                </a:extLst>
              </p:cNvPr>
              <p:cNvGraphicFramePr>
                <a:graphicFrameLocks noGrp="1"/>
              </p:cNvGraphicFramePr>
              <p:nvPr>
                <p:extLst>
                  <p:ext uri="{D42A27DB-BD31-4B8C-83A1-F6EECF244321}">
                    <p14:modId xmlns:p14="http://schemas.microsoft.com/office/powerpoint/2010/main" val="2528167340"/>
                  </p:ext>
                </p:extLst>
              </p:nvPr>
            </p:nvGraphicFramePr>
            <p:xfrm>
              <a:off x="8177981" y="779681"/>
              <a:ext cx="3829800" cy="4697924"/>
            </p:xfrm>
            <a:graphic>
              <a:graphicData uri="http://schemas.openxmlformats.org/drawingml/2006/table">
                <a:tbl>
                  <a:tblPr firstRow="1" bandRow="1">
                    <a:tableStyleId>{5C22544A-7EE6-4342-B048-85BDC9FD1C3A}</a:tableStyleId>
                  </a:tblPr>
                  <a:tblGrid>
                    <a:gridCol w="1019862">
                      <a:extLst>
                        <a:ext uri="{9D8B030D-6E8A-4147-A177-3AD203B41FA5}">
                          <a16:colId xmlns:a16="http://schemas.microsoft.com/office/drawing/2014/main" val="937617659"/>
                        </a:ext>
                      </a:extLst>
                    </a:gridCol>
                    <a:gridCol w="481736">
                      <a:extLst>
                        <a:ext uri="{9D8B030D-6E8A-4147-A177-3AD203B41FA5}">
                          <a16:colId xmlns:a16="http://schemas.microsoft.com/office/drawing/2014/main" val="1557529332"/>
                        </a:ext>
                      </a:extLst>
                    </a:gridCol>
                    <a:gridCol w="507242">
                      <a:extLst>
                        <a:ext uri="{9D8B030D-6E8A-4147-A177-3AD203B41FA5}">
                          <a16:colId xmlns:a16="http://schemas.microsoft.com/office/drawing/2014/main" val="537791369"/>
                        </a:ext>
                      </a:extLst>
                    </a:gridCol>
                    <a:gridCol w="896734">
                      <a:extLst>
                        <a:ext uri="{9D8B030D-6E8A-4147-A177-3AD203B41FA5}">
                          <a16:colId xmlns:a16="http://schemas.microsoft.com/office/drawing/2014/main" val="3540203213"/>
                        </a:ext>
                      </a:extLst>
                    </a:gridCol>
                    <a:gridCol w="924226">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202857" r="-1316" b="-1914286"/>
                          </a:stretch>
                        </a:blipFill>
                      </a:tcPr>
                    </a:tc>
                    <a:extLst>
                      <a:ext uri="{0D108BD9-81ED-4DB2-BD59-A6C34878D82A}">
                        <a16:rowId xmlns:a16="http://schemas.microsoft.com/office/drawing/2014/main" val="3385070269"/>
                      </a:ext>
                    </a:extLst>
                  </a:tr>
                  <a:tr h="21393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302857" r="-1316" b="-1814286"/>
                          </a:stretch>
                        </a:blipFill>
                      </a:tcPr>
                    </a:tc>
                    <a:extLst>
                      <a:ext uri="{0D108BD9-81ED-4DB2-BD59-A6C34878D82A}">
                        <a16:rowId xmlns:a16="http://schemas.microsoft.com/office/drawing/2014/main" val="2470947001"/>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502857" r="-1316" b="-1614286"/>
                          </a:stretch>
                        </a:blipFill>
                      </a:tcPr>
                    </a:tc>
                    <a:extLst>
                      <a:ext uri="{0D108BD9-81ED-4DB2-BD59-A6C34878D82A}">
                        <a16:rowId xmlns:a16="http://schemas.microsoft.com/office/drawing/2014/main" val="696762445"/>
                      </a:ext>
                    </a:extLst>
                  </a:tr>
                  <a:tr h="21393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586111" r="-1316" b="-1469444"/>
                          </a:stretch>
                        </a:blipFill>
                      </a:tcPr>
                    </a:tc>
                    <a:extLst>
                      <a:ext uri="{0D108BD9-81ED-4DB2-BD59-A6C34878D82A}">
                        <a16:rowId xmlns:a16="http://schemas.microsoft.com/office/drawing/2014/main" val="458465202"/>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56013862"/>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805714" r="-1316" b="-1311429"/>
                          </a:stretch>
                        </a:blipFill>
                      </a:tcPr>
                    </a:tc>
                    <a:extLst>
                      <a:ext uri="{0D108BD9-81ED-4DB2-BD59-A6C34878D82A}">
                        <a16:rowId xmlns:a16="http://schemas.microsoft.com/office/drawing/2014/main" val="3966793610"/>
                      </a:ext>
                    </a:extLst>
                  </a:tr>
                  <a:tr h="21393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905714" r="-1316" b="-1211429"/>
                          </a:stretch>
                        </a:blipFill>
                      </a:tcPr>
                    </a:tc>
                    <a:extLst>
                      <a:ext uri="{0D108BD9-81ED-4DB2-BD59-A6C34878D82A}">
                        <a16:rowId xmlns:a16="http://schemas.microsoft.com/office/drawing/2014/main" val="1237064009"/>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019744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生成蒸気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105714" r="-1316" b="-1011429"/>
                          </a:stretch>
                        </a:blipFill>
                      </a:tcPr>
                    </a:tc>
                    <a:extLst>
                      <a:ext uri="{0D108BD9-81ED-4DB2-BD59-A6C34878D82A}">
                        <a16:rowId xmlns:a16="http://schemas.microsoft.com/office/drawing/2014/main" val="1724378123"/>
                      </a:ext>
                    </a:extLst>
                  </a:tr>
                  <a:tr h="21393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205714" r="-1316" b="-911429"/>
                          </a:stretch>
                        </a:blipFill>
                      </a:tcPr>
                    </a:tc>
                    <a:extLst>
                      <a:ext uri="{0D108BD9-81ED-4DB2-BD59-A6C34878D82A}">
                        <a16:rowId xmlns:a16="http://schemas.microsoft.com/office/drawing/2014/main" val="1769284100"/>
                      </a:ext>
                    </a:extLst>
                  </a:tr>
                  <a:tr h="213360">
                    <a:tc rowSpan="3">
                      <a:txBody>
                        <a:bodyPr/>
                        <a:lstStyle/>
                        <a:p>
                          <a:pPr algn="ctr"/>
                          <a:r>
                            <a:rPr kumimoji="1" lang="en-US" altLang="ja-JP" sz="800" dirty="0"/>
                            <a:t>8V/E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44084493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8V/E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405714" r="-1316" b="-711429"/>
                          </a:stretch>
                        </a:blipFill>
                      </a:tcPr>
                    </a:tc>
                    <a:extLst>
                      <a:ext uri="{0D108BD9-81ED-4DB2-BD59-A6C34878D82A}">
                        <a16:rowId xmlns:a16="http://schemas.microsoft.com/office/drawing/2014/main" val="2362266497"/>
                      </a:ext>
                    </a:extLst>
                  </a:tr>
                  <a:tr h="213932">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505714" r="-1316" b="-611429"/>
                          </a:stretch>
                        </a:blipFill>
                      </a:tcPr>
                    </a:tc>
                    <a:extLst>
                      <a:ext uri="{0D108BD9-81ED-4DB2-BD59-A6C34878D82A}">
                        <a16:rowId xmlns:a16="http://schemas.microsoft.com/office/drawing/2014/main" val="3174778952"/>
                      </a:ext>
                    </a:extLst>
                  </a:tr>
                  <a:tr h="213360">
                    <a:tc rowSpan="3">
                      <a:txBody>
                        <a:bodyPr/>
                        <a:lstStyle/>
                        <a:p>
                          <a:pPr algn="ctr"/>
                          <a:r>
                            <a:rPr kumimoji="1" lang="en-US" altLang="ja-JP" sz="800" dirty="0"/>
                            <a:t>9V/E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591307383"/>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9V/E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708571" r="-1316" b="-408571"/>
                          </a:stretch>
                        </a:blipFill>
                      </a:tcPr>
                    </a:tc>
                    <a:extLst>
                      <a:ext uri="{0D108BD9-81ED-4DB2-BD59-A6C34878D82A}">
                        <a16:rowId xmlns:a16="http://schemas.microsoft.com/office/drawing/2014/main" val="3800368617"/>
                      </a:ext>
                    </a:extLst>
                  </a:tr>
                  <a:tr h="213932">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1808571" r="-1316" b="-308571"/>
                          </a:stretch>
                        </a:blipFill>
                      </a:tcPr>
                    </a:tc>
                    <a:extLst>
                      <a:ext uri="{0D108BD9-81ED-4DB2-BD59-A6C34878D82A}">
                        <a16:rowId xmlns:a16="http://schemas.microsoft.com/office/drawing/2014/main" val="469648439"/>
                      </a:ext>
                    </a:extLst>
                  </a:tr>
                  <a:tr h="213360">
                    <a:tc rowSpan="3">
                      <a:txBody>
                        <a:bodyPr/>
                        <a:lstStyle/>
                        <a:p>
                          <a:pPr algn="ctr"/>
                          <a:r>
                            <a:rPr kumimoji="1" lang="en-US" altLang="ja-JP" sz="800" dirty="0"/>
                            <a:t>10V/E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a:t>
                          </a:r>
                          <a:r>
                            <a:rPr lang="ja-JP" altLang="en-US" sz="800" dirty="0"/>
                            <a:t>前段</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693433654"/>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10V/E</a:t>
                          </a:r>
                          <a:r>
                            <a:rPr kumimoji="1" lang="ja-JP" altLang="en-US" sz="800" dirty="0"/>
                            <a:t>消費蒸気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2008571" r="-1316" b="-108571"/>
                          </a:stretch>
                        </a:blipFill>
                      </a:tcPr>
                    </a:tc>
                    <a:extLst>
                      <a:ext uri="{0D108BD9-81ED-4DB2-BD59-A6C34878D82A}">
                        <a16:rowId xmlns:a16="http://schemas.microsoft.com/office/drawing/2014/main" val="2944971389"/>
                      </a:ext>
                    </a:extLst>
                  </a:tr>
                  <a:tr h="213932">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4474" t="-2108571" r="-1316" b="-8571"/>
                          </a:stretch>
                        </a:blipFill>
                      </a:tcPr>
                    </a:tc>
                    <a:extLst>
                      <a:ext uri="{0D108BD9-81ED-4DB2-BD59-A6C34878D82A}">
                        <a16:rowId xmlns:a16="http://schemas.microsoft.com/office/drawing/2014/main" val="319553021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6" name="表 295">
                <a:extLst>
                  <a:ext uri="{FF2B5EF4-FFF2-40B4-BE49-F238E27FC236}">
                    <a16:creationId xmlns:a16="http://schemas.microsoft.com/office/drawing/2014/main" id="{07D6CF4F-7306-482E-99CE-001C2E4228A9}"/>
                  </a:ext>
                </a:extLst>
              </p:cNvPr>
              <p:cNvGraphicFramePr>
                <a:graphicFrameLocks noGrp="1"/>
              </p:cNvGraphicFramePr>
              <p:nvPr>
                <p:extLst>
                  <p:ext uri="{D42A27DB-BD31-4B8C-83A1-F6EECF244321}">
                    <p14:modId xmlns:p14="http://schemas.microsoft.com/office/powerpoint/2010/main" val="589260693"/>
                  </p:ext>
                </p:extLst>
              </p:nvPr>
            </p:nvGraphicFramePr>
            <p:xfrm>
              <a:off x="4345999" y="779681"/>
              <a:ext cx="3478021" cy="3202686"/>
            </p:xfrm>
            <a:graphic>
              <a:graphicData uri="http://schemas.openxmlformats.org/drawingml/2006/table">
                <a:tbl>
                  <a:tblPr firstRow="1" bandRow="1">
                    <a:tableStyleId>{5C22544A-7EE6-4342-B048-85BDC9FD1C3A}</a:tableStyleId>
                  </a:tblPr>
                  <a:tblGrid>
                    <a:gridCol w="706587">
                      <a:extLst>
                        <a:ext uri="{9D8B030D-6E8A-4147-A177-3AD203B41FA5}">
                          <a16:colId xmlns:a16="http://schemas.microsoft.com/office/drawing/2014/main" val="937617659"/>
                        </a:ext>
                      </a:extLst>
                    </a:gridCol>
                    <a:gridCol w="460238">
                      <a:extLst>
                        <a:ext uri="{9D8B030D-6E8A-4147-A177-3AD203B41FA5}">
                          <a16:colId xmlns:a16="http://schemas.microsoft.com/office/drawing/2014/main" val="1557529332"/>
                        </a:ext>
                      </a:extLst>
                    </a:gridCol>
                    <a:gridCol w="468767">
                      <a:extLst>
                        <a:ext uri="{9D8B030D-6E8A-4147-A177-3AD203B41FA5}">
                          <a16:colId xmlns:a16="http://schemas.microsoft.com/office/drawing/2014/main" val="537791369"/>
                        </a:ext>
                      </a:extLst>
                    </a:gridCol>
                    <a:gridCol w="998657">
                      <a:extLst>
                        <a:ext uri="{9D8B030D-6E8A-4147-A177-3AD203B41FA5}">
                          <a16:colId xmlns:a16="http://schemas.microsoft.com/office/drawing/2014/main" val="3540203213"/>
                        </a:ext>
                      </a:extLst>
                    </a:gridCol>
                    <a:gridCol w="843772">
                      <a:extLst>
                        <a:ext uri="{9D8B030D-6E8A-4147-A177-3AD203B41FA5}">
                          <a16:colId xmlns:a16="http://schemas.microsoft.com/office/drawing/2014/main" val="3566604805"/>
                        </a:ext>
                      </a:extLst>
                    </a:gridCol>
                  </a:tblGrid>
                  <a:tr h="163069">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63069">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866554456"/>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769568296"/>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992990"/>
                      </a:ext>
                    </a:extLst>
                  </a:tr>
                  <a:tr h="16350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GLT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30737589"/>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スレーカ入力緑液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95425"/>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GLT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1648576"/>
                      </a:ext>
                    </a:extLst>
                  </a:tr>
                  <a:tr h="163069">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スレーカ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スレーカ入力緑液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スレーカ出力白液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696762445"/>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𝑆𝑙𝑎</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329596897"/>
                      </a:ext>
                    </a:extLst>
                  </a:tr>
                  <a:tr h="163069">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WLT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スレーカ出力白液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白液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125 </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231428175"/>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WLT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124</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90537791"/>
                      </a:ext>
                    </a:extLst>
                  </a:tr>
                </a:tbl>
              </a:graphicData>
            </a:graphic>
          </p:graphicFrame>
        </mc:Choice>
        <mc:Fallback xmlns="">
          <p:graphicFrame>
            <p:nvGraphicFramePr>
              <p:cNvPr id="296" name="表 295">
                <a:extLst>
                  <a:ext uri="{FF2B5EF4-FFF2-40B4-BE49-F238E27FC236}">
                    <a16:creationId xmlns:a16="http://schemas.microsoft.com/office/drawing/2014/main" id="{07D6CF4F-7306-482E-99CE-001C2E4228A9}"/>
                  </a:ext>
                </a:extLst>
              </p:cNvPr>
              <p:cNvGraphicFramePr>
                <a:graphicFrameLocks noGrp="1"/>
              </p:cNvGraphicFramePr>
              <p:nvPr>
                <p:extLst>
                  <p:ext uri="{D42A27DB-BD31-4B8C-83A1-F6EECF244321}">
                    <p14:modId xmlns:p14="http://schemas.microsoft.com/office/powerpoint/2010/main" val="589260693"/>
                  </p:ext>
                </p:extLst>
              </p:nvPr>
            </p:nvGraphicFramePr>
            <p:xfrm>
              <a:off x="4345999" y="779681"/>
              <a:ext cx="3478021" cy="3202686"/>
            </p:xfrm>
            <a:graphic>
              <a:graphicData uri="http://schemas.openxmlformats.org/drawingml/2006/table">
                <a:tbl>
                  <a:tblPr firstRow="1" bandRow="1">
                    <a:tableStyleId>{5C22544A-7EE6-4342-B048-85BDC9FD1C3A}</a:tableStyleId>
                  </a:tblPr>
                  <a:tblGrid>
                    <a:gridCol w="706587">
                      <a:extLst>
                        <a:ext uri="{9D8B030D-6E8A-4147-A177-3AD203B41FA5}">
                          <a16:colId xmlns:a16="http://schemas.microsoft.com/office/drawing/2014/main" val="937617659"/>
                        </a:ext>
                      </a:extLst>
                    </a:gridCol>
                    <a:gridCol w="460238">
                      <a:extLst>
                        <a:ext uri="{9D8B030D-6E8A-4147-A177-3AD203B41FA5}">
                          <a16:colId xmlns:a16="http://schemas.microsoft.com/office/drawing/2014/main" val="1557529332"/>
                        </a:ext>
                      </a:extLst>
                    </a:gridCol>
                    <a:gridCol w="468767">
                      <a:extLst>
                        <a:ext uri="{9D8B030D-6E8A-4147-A177-3AD203B41FA5}">
                          <a16:colId xmlns:a16="http://schemas.microsoft.com/office/drawing/2014/main" val="537791369"/>
                        </a:ext>
                      </a:extLst>
                    </a:gridCol>
                    <a:gridCol w="998657">
                      <a:extLst>
                        <a:ext uri="{9D8B030D-6E8A-4147-A177-3AD203B41FA5}">
                          <a16:colId xmlns:a16="http://schemas.microsoft.com/office/drawing/2014/main" val="3540203213"/>
                        </a:ext>
                      </a:extLst>
                    </a:gridCol>
                    <a:gridCol w="843772">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86655445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76956829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2230" t="-505714" r="-1439" b="-908571"/>
                          </a:stretch>
                        </a:blipFill>
                      </a:tcPr>
                    </a:tc>
                    <a:extLst>
                      <a:ext uri="{0D108BD9-81ED-4DB2-BD59-A6C34878D82A}">
                        <a16:rowId xmlns:a16="http://schemas.microsoft.com/office/drawing/2014/main" val="2808992990"/>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GLT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合計緑液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3073758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スレーカ入力緑液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2230" t="-705714" r="-1439" b="-708571"/>
                          </a:stretch>
                        </a:blipFill>
                      </a:tcPr>
                    </a:tc>
                    <a:extLst>
                      <a:ext uri="{0D108BD9-81ED-4DB2-BD59-A6C34878D82A}">
                        <a16:rowId xmlns:a16="http://schemas.microsoft.com/office/drawing/2014/main" val="412279542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GLT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12230" t="-805714" r="-1439" b="-608571"/>
                          </a:stretch>
                        </a:blipFill>
                      </a:tcPr>
                    </a:tc>
                    <a:extLst>
                      <a:ext uri="{0D108BD9-81ED-4DB2-BD59-A6C34878D82A}">
                        <a16:rowId xmlns:a16="http://schemas.microsoft.com/office/drawing/2014/main" val="3091648576"/>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スレーカ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スレーカ入力緑液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スレーカ出力白液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312230" t="-1005714" r="-1439" b="-408571"/>
                          </a:stretch>
                        </a:blipFill>
                      </a:tcPr>
                    </a:tc>
                    <a:extLst>
                      <a:ext uri="{0D108BD9-81ED-4DB2-BD59-A6C34878D82A}">
                        <a16:rowId xmlns:a16="http://schemas.microsoft.com/office/drawing/2014/main" val="696762445"/>
                      </a:ext>
                    </a:extLst>
                  </a:tr>
                  <a:tr h="21564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312230" t="-1075000" r="-1439" b="-297222"/>
                          </a:stretch>
                        </a:blipFill>
                      </a:tcPr>
                    </a:tc>
                    <a:extLst>
                      <a:ext uri="{0D108BD9-81ED-4DB2-BD59-A6C34878D82A}">
                        <a16:rowId xmlns:a16="http://schemas.microsoft.com/office/drawing/2014/main" val="1329596897"/>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WLT</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Sto</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スレーカ出力白液</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白液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312230" t="-1308571" r="-1439" b="-105714"/>
                          </a:stretch>
                        </a:blipFill>
                      </a:tcPr>
                    </a:tc>
                    <a:extLst>
                      <a:ext uri="{0D108BD9-81ED-4DB2-BD59-A6C34878D82A}">
                        <a16:rowId xmlns:a16="http://schemas.microsoft.com/office/drawing/2014/main" val="423142817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WLT</a:t>
                          </a:r>
                          <a:r>
                            <a:rPr lang="ja-JP" altLang="en-US" sz="800" dirty="0"/>
                            <a:t>レベル</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3"/>
                          <a:stretch>
                            <a:fillRect l="-312230" t="-1408571" r="-1439" b="-5714"/>
                          </a:stretch>
                        </a:blipFill>
                      </a:tcPr>
                    </a:tc>
                    <a:extLst>
                      <a:ext uri="{0D108BD9-81ED-4DB2-BD59-A6C34878D82A}">
                        <a16:rowId xmlns:a16="http://schemas.microsoft.com/office/drawing/2014/main" val="49053779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7" name="表 296">
                <a:extLst>
                  <a:ext uri="{FF2B5EF4-FFF2-40B4-BE49-F238E27FC236}">
                    <a16:creationId xmlns:a16="http://schemas.microsoft.com/office/drawing/2014/main" id="{29E8D4EC-B0F9-4845-9741-4D8886C8CF89}"/>
                  </a:ext>
                </a:extLst>
              </p:cNvPr>
              <p:cNvGraphicFramePr>
                <a:graphicFrameLocks noGrp="1"/>
              </p:cNvGraphicFramePr>
              <p:nvPr>
                <p:extLst>
                  <p:ext uri="{D42A27DB-BD31-4B8C-83A1-F6EECF244321}">
                    <p14:modId xmlns:p14="http://schemas.microsoft.com/office/powerpoint/2010/main" val="439438895"/>
                  </p:ext>
                </p:extLst>
              </p:nvPr>
            </p:nvGraphicFramePr>
            <p:xfrm>
              <a:off x="4444683" y="5184517"/>
              <a:ext cx="3184186" cy="754380"/>
            </p:xfrm>
            <a:graphic>
              <a:graphicData uri="http://schemas.openxmlformats.org/drawingml/2006/table">
                <a:tbl>
                  <a:tblPr firstRow="1" bandRow="1">
                    <a:tableStyleId>{5C22544A-7EE6-4342-B048-85BDC9FD1C3A}</a:tableStyleId>
                  </a:tblPr>
                  <a:tblGrid>
                    <a:gridCol w="903989">
                      <a:extLst>
                        <a:ext uri="{9D8B030D-6E8A-4147-A177-3AD203B41FA5}">
                          <a16:colId xmlns:a16="http://schemas.microsoft.com/office/drawing/2014/main" val="566987819"/>
                        </a:ext>
                      </a:extLst>
                    </a:gridCol>
                    <a:gridCol w="1055997">
                      <a:extLst>
                        <a:ext uri="{9D8B030D-6E8A-4147-A177-3AD203B41FA5}">
                          <a16:colId xmlns:a16="http://schemas.microsoft.com/office/drawing/2014/main" val="1826170553"/>
                        </a:ext>
                      </a:extLst>
                    </a:gridCol>
                    <a:gridCol w="1224200">
                      <a:extLst>
                        <a:ext uri="{9D8B030D-6E8A-4147-A177-3AD203B41FA5}">
                          <a16:colId xmlns:a16="http://schemas.microsoft.com/office/drawing/2014/main" val="3966925308"/>
                        </a:ext>
                      </a:extLst>
                    </a:gridCol>
                  </a:tblGrid>
                  <a:tr h="0">
                    <a:tc>
                      <a:txBody>
                        <a:bodyPr/>
                        <a:lstStyle/>
                        <a:p>
                          <a:pPr algn="ctr"/>
                          <a:r>
                            <a:rPr kumimoji="1" lang="ja-JP" altLang="en-US" sz="105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solidFill>
                                <a:schemeClr val="bg1"/>
                              </a:solidFill>
                            </a:rPr>
                            <a:t>連続変数</a:t>
                          </a:r>
                          <a14:m>
                            <m:oMath xmlns:m="http://schemas.openxmlformats.org/officeDocument/2006/math">
                              <m:sSub>
                                <m:sSubPr>
                                  <m:ctrlPr>
                                    <a:rPr lang="en-US" altLang="ja-JP" sz="1050" i="1" dirty="0" smtClean="0">
                                      <a:solidFill>
                                        <a:schemeClr val="bg1"/>
                                      </a:solidFill>
                                      <a:uFill>
                                        <a:solidFill>
                                          <a:srgbClr val="FFC000"/>
                                        </a:solidFill>
                                      </a:uFill>
                                      <a:latin typeface="Cambria Math" panose="02040503050406030204" pitchFamily="18" charset="0"/>
                                    </a:rPr>
                                  </m:ctrlPr>
                                </m:sSubPr>
                                <m:e>
                                  <m:r>
                                    <a:rPr lang="en-US" altLang="ja-JP" sz="1050" i="1" dirty="0">
                                      <a:solidFill>
                                        <a:schemeClr val="bg1"/>
                                      </a:solidFill>
                                      <a:uFill>
                                        <a:solidFill>
                                          <a:srgbClr val="FFC000"/>
                                        </a:solidFill>
                                      </a:uFill>
                                      <a:latin typeface="Cambria Math" panose="02040503050406030204" pitchFamily="18" charset="0"/>
                                    </a:rPr>
                                    <m:t>𝑁</m:t>
                                  </m:r>
                                </m:e>
                                <m:sub>
                                  <m:r>
                                    <a:rPr lang="en-US" altLang="ja-JP" sz="105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05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50" dirty="0">
                              <a:solidFill>
                                <a:schemeClr val="bg1"/>
                              </a:solidFill>
                            </a:rPr>
                            <a:t>バイナリ変数</a:t>
                          </a:r>
                          <a14:m>
                            <m:oMath xmlns:m="http://schemas.openxmlformats.org/officeDocument/2006/math">
                              <m:sSub>
                                <m:sSubPr>
                                  <m:ctrlPr>
                                    <a:rPr lang="en-US" altLang="ja-JP" sz="1050" i="1" dirty="0" smtClean="0">
                                      <a:solidFill>
                                        <a:schemeClr val="bg1"/>
                                      </a:solidFill>
                                      <a:uFill>
                                        <a:solidFill>
                                          <a:srgbClr val="FFC000"/>
                                        </a:solidFill>
                                      </a:uFill>
                                      <a:latin typeface="Cambria Math" panose="02040503050406030204" pitchFamily="18" charset="0"/>
                                    </a:rPr>
                                  </m:ctrlPr>
                                </m:sSubPr>
                                <m:e>
                                  <m:r>
                                    <a:rPr lang="en-US" altLang="ja-JP" sz="1050" i="1" dirty="0">
                                      <a:solidFill>
                                        <a:schemeClr val="bg1"/>
                                      </a:solidFill>
                                      <a:uFill>
                                        <a:solidFill>
                                          <a:srgbClr val="FFC000"/>
                                        </a:solidFill>
                                      </a:uFill>
                                      <a:latin typeface="Cambria Math" panose="02040503050406030204" pitchFamily="18" charset="0"/>
                                    </a:rPr>
                                    <m:t>𝑁</m:t>
                                  </m:r>
                                </m:e>
                                <m:sub>
                                  <m:r>
                                    <a:rPr lang="en-US" altLang="ja-JP" sz="1050" i="1">
                                      <a:solidFill>
                                        <a:schemeClr val="bg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05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0">
                    <a:tc>
                      <a:txBody>
                        <a:bodyPr/>
                        <a:lstStyle/>
                        <a:p>
                          <a:pPr algn="ctr"/>
                          <a:r>
                            <a:rPr kumimoji="1" lang="ja-JP" altLang="en-US" sz="105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altLang="ja-JP" sz="1050" b="0" i="1" dirty="0" smtClean="0">
                                    <a:solidFill>
                                      <a:schemeClr val="tx1"/>
                                    </a:solidFill>
                                    <a:uFill>
                                      <a:solidFill>
                                        <a:srgbClr val="FFC000"/>
                                      </a:solidFill>
                                    </a:uFill>
                                    <a:latin typeface="Cambria Math" panose="02040503050406030204" pitchFamily="18" charset="0"/>
                                  </a:rPr>
                                  <m:t>51</m:t>
                                </m:r>
                                <m:r>
                                  <a:rPr lang="en-US" altLang="ja-JP" sz="1050" b="0" i="1">
                                    <a:solidFill>
                                      <a:schemeClr val="tx1"/>
                                    </a:solidFill>
                                    <a:uFill>
                                      <a:solidFill>
                                        <a:srgbClr val="FFC000"/>
                                      </a:solidFill>
                                    </a:uFill>
                                    <a:latin typeface="Cambria Math" panose="02040503050406030204" pitchFamily="18" charset="0"/>
                                  </a:rPr>
                                  <m:t>𝑇</m:t>
                                </m:r>
                              </m:oMath>
                            </m:oMathPara>
                          </a14:m>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050" b="0" i="1" dirty="0" smtClean="0">
                                    <a:solidFill>
                                      <a:schemeClr val="tx1"/>
                                    </a:solidFill>
                                    <a:uFill>
                                      <a:solidFill>
                                        <a:srgbClr val="FFC000"/>
                                      </a:solidFill>
                                    </a:uFill>
                                    <a:latin typeface="Cambria Math" panose="02040503050406030204" pitchFamily="18" charset="0"/>
                                  </a:rPr>
                                  <m:t>18</m:t>
                                </m:r>
                                <m:r>
                                  <a:rPr lang="en-US" altLang="ja-JP" sz="1050" b="0" i="1">
                                    <a:solidFill>
                                      <a:schemeClr val="tx1"/>
                                    </a:solidFill>
                                    <a:uFill>
                                      <a:solidFill>
                                        <a:srgbClr val="FFC000"/>
                                      </a:solidFill>
                                    </a:uFill>
                                    <a:latin typeface="Cambria Math" panose="02040503050406030204" pitchFamily="18" charset="0"/>
                                  </a:rPr>
                                  <m:t>𝑇</m:t>
                                </m:r>
                              </m:oMath>
                            </m:oMathPara>
                          </a14:m>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6017630"/>
                      </a:ext>
                    </a:extLst>
                  </a:tr>
                  <a:tr h="0">
                    <a:tc>
                      <a:txBody>
                        <a:bodyPr/>
                        <a:lstStyle/>
                        <a:p>
                          <a:pPr algn="ctr"/>
                          <a14:m>
                            <m:oMathPara xmlns:m="http://schemas.openxmlformats.org/officeDocument/2006/math">
                              <m:oMathParaPr>
                                <m:jc m:val="centerGroup"/>
                              </m:oMathParaPr>
                              <m:oMath xmlns:m="http://schemas.openxmlformats.org/officeDocument/2006/math">
                                <m:r>
                                  <a:rPr lang="en-US" altLang="ja-JP" sz="1050" b="0" i="1" smtClean="0">
                                    <a:solidFill>
                                      <a:schemeClr val="tx1"/>
                                    </a:solidFill>
                                    <a:uFill>
                                      <a:solidFill>
                                        <a:srgbClr val="FFC000"/>
                                      </a:solidFill>
                                    </a:uFill>
                                    <a:latin typeface="Cambria Math" panose="02040503050406030204" pitchFamily="18" charset="0"/>
                                  </a:rPr>
                                  <m:t>𝑇</m:t>
                                </m:r>
                                <m:r>
                                  <a:rPr lang="en-US" altLang="ja-JP" sz="1050" b="0" i="1" smtClean="0">
                                    <a:solidFill>
                                      <a:schemeClr val="tx1"/>
                                    </a:solidFill>
                                    <a:uFill>
                                      <a:solidFill>
                                        <a:srgbClr val="FFC000"/>
                                      </a:solidFill>
                                    </a:uFill>
                                    <a:latin typeface="Cambria Math" panose="02040503050406030204" pitchFamily="18" charset="0"/>
                                  </a:rPr>
                                  <m:t>=49</m:t>
                                </m:r>
                              </m:oMath>
                            </m:oMathPara>
                          </a14:m>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50" dirty="0"/>
                            <a:t>2,499</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50" dirty="0">
                              <a:solidFill>
                                <a:schemeClr val="tx1"/>
                              </a:solidFill>
                            </a:rPr>
                            <a:t>882</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Choice>
        <mc:Fallback xmlns="">
          <p:graphicFrame>
            <p:nvGraphicFramePr>
              <p:cNvPr id="297" name="表 296">
                <a:extLst>
                  <a:ext uri="{FF2B5EF4-FFF2-40B4-BE49-F238E27FC236}">
                    <a16:creationId xmlns:a16="http://schemas.microsoft.com/office/drawing/2014/main" id="{29E8D4EC-B0F9-4845-9741-4D8886C8CF89}"/>
                  </a:ext>
                </a:extLst>
              </p:cNvPr>
              <p:cNvGraphicFramePr>
                <a:graphicFrameLocks noGrp="1"/>
              </p:cNvGraphicFramePr>
              <p:nvPr>
                <p:extLst>
                  <p:ext uri="{D42A27DB-BD31-4B8C-83A1-F6EECF244321}">
                    <p14:modId xmlns:p14="http://schemas.microsoft.com/office/powerpoint/2010/main" val="439438895"/>
                  </p:ext>
                </p:extLst>
              </p:nvPr>
            </p:nvGraphicFramePr>
            <p:xfrm>
              <a:off x="4444683" y="5184517"/>
              <a:ext cx="3184186" cy="754380"/>
            </p:xfrm>
            <a:graphic>
              <a:graphicData uri="http://schemas.openxmlformats.org/drawingml/2006/table">
                <a:tbl>
                  <a:tblPr firstRow="1" bandRow="1">
                    <a:tableStyleId>{5C22544A-7EE6-4342-B048-85BDC9FD1C3A}</a:tableStyleId>
                  </a:tblPr>
                  <a:tblGrid>
                    <a:gridCol w="903989">
                      <a:extLst>
                        <a:ext uri="{9D8B030D-6E8A-4147-A177-3AD203B41FA5}">
                          <a16:colId xmlns:a16="http://schemas.microsoft.com/office/drawing/2014/main" val="566987819"/>
                        </a:ext>
                      </a:extLst>
                    </a:gridCol>
                    <a:gridCol w="1055997">
                      <a:extLst>
                        <a:ext uri="{9D8B030D-6E8A-4147-A177-3AD203B41FA5}">
                          <a16:colId xmlns:a16="http://schemas.microsoft.com/office/drawing/2014/main" val="1826170553"/>
                        </a:ext>
                      </a:extLst>
                    </a:gridCol>
                    <a:gridCol w="1224200">
                      <a:extLst>
                        <a:ext uri="{9D8B030D-6E8A-4147-A177-3AD203B41FA5}">
                          <a16:colId xmlns:a16="http://schemas.microsoft.com/office/drawing/2014/main" val="3966925308"/>
                        </a:ext>
                      </a:extLst>
                    </a:gridCol>
                  </a:tblGrid>
                  <a:tr h="251460">
                    <a:tc>
                      <a:txBody>
                        <a:bodyPr/>
                        <a:lstStyle/>
                        <a:p>
                          <a:pPr algn="ctr"/>
                          <a:r>
                            <a:rPr kumimoji="1" lang="ja-JP" altLang="en-US" sz="105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5632" t="-2381" r="-116667" b="-209524"/>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0697" t="-2381" r="-995" b="-209524"/>
                          </a:stretch>
                        </a:blipFill>
                      </a:tcPr>
                    </a:tc>
                    <a:extLst>
                      <a:ext uri="{0D108BD9-81ED-4DB2-BD59-A6C34878D82A}">
                        <a16:rowId xmlns:a16="http://schemas.microsoft.com/office/drawing/2014/main" val="3452129523"/>
                      </a:ext>
                    </a:extLst>
                  </a:tr>
                  <a:tr h="251460">
                    <a:tc>
                      <a:txBody>
                        <a:bodyPr/>
                        <a:lstStyle/>
                        <a:p>
                          <a:pPr algn="ctr"/>
                          <a:r>
                            <a:rPr kumimoji="1" lang="ja-JP" altLang="en-US" sz="105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5632" t="-104878" r="-116667" b="-114634"/>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0697" t="-104878" r="-995" b="-114634"/>
                          </a:stretch>
                        </a:blipFill>
                      </a:tcPr>
                    </a:tc>
                    <a:extLst>
                      <a:ext uri="{0D108BD9-81ED-4DB2-BD59-A6C34878D82A}">
                        <a16:rowId xmlns:a16="http://schemas.microsoft.com/office/drawing/2014/main" val="516017630"/>
                      </a:ext>
                    </a:extLst>
                  </a:tr>
                  <a:tr h="25146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76" t="-200000" r="-254730" b="-11905"/>
                          </a:stretch>
                        </a:blipFill>
                      </a:tcPr>
                    </a:tc>
                    <a:tc>
                      <a:txBody>
                        <a:bodyPr/>
                        <a:lstStyle/>
                        <a:p>
                          <a:pPr algn="ctr"/>
                          <a:r>
                            <a:rPr kumimoji="1" lang="en-US" altLang="ja-JP" sz="1050" dirty="0"/>
                            <a:t>2,499</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050" dirty="0">
                              <a:solidFill>
                                <a:schemeClr val="tx1"/>
                              </a:solidFill>
                            </a:rPr>
                            <a:t>882</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8" name="表 297">
                <a:extLst>
                  <a:ext uri="{FF2B5EF4-FFF2-40B4-BE49-F238E27FC236}">
                    <a16:creationId xmlns:a16="http://schemas.microsoft.com/office/drawing/2014/main" id="{3E472B2B-E48B-4C65-8C96-9794C38F349A}"/>
                  </a:ext>
                </a:extLst>
              </p:cNvPr>
              <p:cNvGraphicFramePr>
                <a:graphicFrameLocks noGrp="1"/>
              </p:cNvGraphicFramePr>
              <p:nvPr>
                <p:extLst>
                  <p:ext uri="{D42A27DB-BD31-4B8C-83A1-F6EECF244321}">
                    <p14:modId xmlns:p14="http://schemas.microsoft.com/office/powerpoint/2010/main" val="1443834299"/>
                  </p:ext>
                </p:extLst>
              </p:nvPr>
            </p:nvGraphicFramePr>
            <p:xfrm>
              <a:off x="162232" y="779681"/>
              <a:ext cx="3864079" cy="5334000"/>
            </p:xfrm>
            <a:graphic>
              <a:graphicData uri="http://schemas.openxmlformats.org/drawingml/2006/table">
                <a:tbl>
                  <a:tblPr firstRow="1" bandRow="1">
                    <a:tableStyleId>{5C22544A-7EE6-4342-B048-85BDC9FD1C3A}</a:tableStyleId>
                  </a:tblPr>
                  <a:tblGrid>
                    <a:gridCol w="752485">
                      <a:extLst>
                        <a:ext uri="{9D8B030D-6E8A-4147-A177-3AD203B41FA5}">
                          <a16:colId xmlns:a16="http://schemas.microsoft.com/office/drawing/2014/main" val="937617659"/>
                        </a:ext>
                      </a:extLst>
                    </a:gridCol>
                    <a:gridCol w="516727">
                      <a:extLst>
                        <a:ext uri="{9D8B030D-6E8A-4147-A177-3AD203B41FA5}">
                          <a16:colId xmlns:a16="http://schemas.microsoft.com/office/drawing/2014/main" val="1557529332"/>
                        </a:ext>
                      </a:extLst>
                    </a:gridCol>
                    <a:gridCol w="569148">
                      <a:extLst>
                        <a:ext uri="{9D8B030D-6E8A-4147-A177-3AD203B41FA5}">
                          <a16:colId xmlns:a16="http://schemas.microsoft.com/office/drawing/2014/main" val="537791369"/>
                        </a:ext>
                      </a:extLst>
                    </a:gridCol>
                    <a:gridCol w="1078385">
                      <a:extLst>
                        <a:ext uri="{9D8B030D-6E8A-4147-A177-3AD203B41FA5}">
                          <a16:colId xmlns:a16="http://schemas.microsoft.com/office/drawing/2014/main" val="3540203213"/>
                        </a:ext>
                      </a:extLst>
                    </a:gridCol>
                    <a:gridCol w="947334">
                      <a:extLst>
                        <a:ext uri="{9D8B030D-6E8A-4147-A177-3AD203B41FA5}">
                          <a16:colId xmlns:a16="http://schemas.microsoft.com/office/drawing/2014/main" val="3566604805"/>
                        </a:ext>
                      </a:extLst>
                    </a:gridCol>
                  </a:tblGrid>
                  <a:tr h="163069">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163069">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出力黒液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100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554456"/>
                      </a:ext>
                    </a:extLst>
                  </a:tr>
                  <a:tr h="16350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58973312"/>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234140151"/>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101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224009"/>
                      </a:ext>
                    </a:extLst>
                  </a:tr>
                  <a:tr h="16350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37201552"/>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71328211"/>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102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0985928"/>
                      </a:ext>
                    </a:extLst>
                  </a:tr>
                  <a:tr h="163506">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769568296"/>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21131501"/>
                      </a:ext>
                    </a:extLst>
                  </a:tr>
                  <a:tr h="16350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103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992990"/>
                      </a:ext>
                    </a:extLst>
                  </a:tr>
                  <a:tr h="163069">
                    <a:tc rowSpan="3">
                      <a:txBody>
                        <a:bodyPr/>
                        <a:lstStyle/>
                        <a:p>
                          <a:pPr algn="ctr"/>
                          <a:r>
                            <a:rPr kumimoji="1" lang="en-US" altLang="ja-JP" sz="800" dirty="0"/>
                            <a:t>12B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130</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385070269"/>
                      </a:ext>
                    </a:extLst>
                  </a:tr>
                  <a:tr h="16306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12</m:t>
                                    </m:r>
                                    <m:r>
                                      <a:rPr lang="en-US" altLang="ja-JP" sz="800" b="0" i="1" smtClean="0">
                                        <a:uFill>
                                          <a:solidFill>
                                            <a:srgbClr val="FFC000"/>
                                          </a:solidFill>
                                        </a:uFill>
                                        <a:latin typeface="Cambria Math" panose="02040503050406030204" pitchFamily="18" charset="0"/>
                                      </a:rPr>
                                      <m:t>𝐵</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37250768"/>
                      </a:ext>
                    </a:extLst>
                  </a:tr>
                  <a:tr h="163069">
                    <a:tc rowSpan="3">
                      <a:txBody>
                        <a:bodyPr/>
                        <a:lstStyle/>
                        <a:p>
                          <a:pPr algn="ctr"/>
                          <a:r>
                            <a:rPr kumimoji="1" lang="en-US" altLang="ja-JP" sz="800" dirty="0"/>
                            <a:t>14B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131</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696762445"/>
                      </a:ext>
                    </a:extLst>
                  </a:tr>
                  <a:tr h="16306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14</m:t>
                                    </m:r>
                                    <m:r>
                                      <a:rPr lang="en-US" altLang="ja-JP" sz="800" b="0" i="1" smtClean="0">
                                        <a:uFill>
                                          <a:solidFill>
                                            <a:srgbClr val="FFC000"/>
                                          </a:solidFill>
                                        </a:uFill>
                                        <a:latin typeface="Cambria Math" panose="02040503050406030204" pitchFamily="18" charset="0"/>
                                      </a:rPr>
                                      <m:t>𝐵</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102778747"/>
                      </a:ext>
                    </a:extLst>
                  </a:tr>
                  <a:tr h="163069">
                    <a:tc rowSpan="3">
                      <a:txBody>
                        <a:bodyPr/>
                        <a:lstStyle/>
                        <a:p>
                          <a:pPr algn="ctr"/>
                          <a:r>
                            <a:rPr kumimoji="1" lang="en-US" altLang="ja-JP" sz="800" dirty="0"/>
                            <a:t>17B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132</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4026065162"/>
                      </a:ext>
                    </a:extLst>
                  </a:tr>
                  <a:tr h="16306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17</m:t>
                                    </m:r>
                                    <m:r>
                                      <a:rPr lang="en-US" altLang="ja-JP" sz="800" b="0" i="1" smtClean="0">
                                        <a:uFill>
                                          <a:solidFill>
                                            <a:srgbClr val="FFC000"/>
                                          </a:solidFill>
                                        </a:uFill>
                                        <a:latin typeface="Cambria Math" panose="02040503050406030204" pitchFamily="18" charset="0"/>
                                      </a:rPr>
                                      <m:t>𝐵</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31280548"/>
                      </a:ext>
                    </a:extLst>
                  </a:tr>
                  <a:tr h="163069">
                    <a:tc rowSpan="3">
                      <a:txBody>
                        <a:bodyPr/>
                        <a:lstStyle/>
                        <a:p>
                          <a:pPr algn="ctr"/>
                          <a:r>
                            <a:rPr kumimoji="1" lang="en-US" altLang="ja-JP" sz="800" dirty="0"/>
                            <a:t>21B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231428175"/>
                      </a:ext>
                    </a:extLst>
                  </a:tr>
                  <a:tr h="16306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800" i="0" smtClean="0">
                                    <a:uFill>
                                      <a:solidFill>
                                        <a:srgbClr val="FFC000"/>
                                      </a:solidFill>
                                    </a:uFill>
                                    <a:latin typeface="Cambria Math" panose="02040503050406030204" pitchFamily="18" charset="0"/>
                                  </a:rPr>
                                  <m:t>I</m:t>
                                </m:r>
                                <m:r>
                                  <m:rPr>
                                    <m:sty m:val="p"/>
                                  </m:rPr>
                                  <a:rPr lang="en-US" altLang="ja-JP" sz="800" b="0" i="0" smtClean="0">
                                    <a:uFill>
                                      <a:solidFill>
                                        <a:srgbClr val="FFC000"/>
                                      </a:solidFill>
                                    </a:uFill>
                                    <a:latin typeface="Cambria Math" panose="02040503050406030204" pitchFamily="18" charset="0"/>
                                  </a:rPr>
                                  <m:t>D</m:t>
                                </m:r>
                                <m:r>
                                  <a:rPr lang="en-US" altLang="ja-JP" sz="800" b="0" i="1" smtClean="0">
                                    <a:uFill>
                                      <a:solidFill>
                                        <a:srgbClr val="FFC000"/>
                                      </a:solidFill>
                                    </a:uFill>
                                    <a:latin typeface="Cambria Math" panose="02040503050406030204" pitchFamily="18" charset="0"/>
                                  </a:rPr>
                                  <m:t>133</m:t>
                                </m:r>
                                <m:r>
                                  <a:rPr lang="en-US" altLang="ja-JP" sz="800" i="1">
                                    <a:uFill>
                                      <a:solidFill>
                                        <a:srgbClr val="FFC000"/>
                                      </a:solidFill>
                                    </a:uFill>
                                    <a:latin typeface="Cambria Math" panose="02040503050406030204" pitchFamily="18" charset="0"/>
                                  </a:rPr>
                                  <m:t>[</m:t>
                                </m:r>
                                <m:r>
                                  <a:rPr lang="en-US" altLang="ja-JP" sz="800" i="1">
                                    <a:uFill>
                                      <a:solidFill>
                                        <a:srgbClr val="FFC000"/>
                                      </a:solidFill>
                                    </a:uFill>
                                    <a:latin typeface="Cambria Math" panose="02040503050406030204" pitchFamily="18" charset="0"/>
                                  </a:rPr>
                                  <m:t>𝑡</m:t>
                                </m:r>
                                <m:r>
                                  <a:rPr lang="en-US" altLang="ja-JP" sz="800" i="1">
                                    <a:uFill>
                                      <a:solidFill>
                                        <a:srgbClr val="FFC000"/>
                                      </a:solidFill>
                                    </a:uFill>
                                    <a:latin typeface="Cambria Math" panose="02040503050406030204" pitchFamily="18" charset="0"/>
                                  </a:rPr>
                                  <m:t>]∈</m:t>
                                </m:r>
                                <m:r>
                                  <a:rPr lang="en-US" altLang="ja-JP" sz="8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68762815"/>
                      </a:ext>
                    </a:extLst>
                  </a:tr>
                  <a:tr h="163069">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800" i="1" smtClean="0">
                                        <a:uFill>
                                          <a:solidFill>
                                            <a:srgbClr val="FFC000"/>
                                          </a:solidFill>
                                        </a:uFill>
                                        <a:latin typeface="Cambria Math" panose="02040503050406030204" pitchFamily="18" charset="0"/>
                                      </a:rPr>
                                    </m:ctrlPr>
                                  </m:sSupPr>
                                  <m:e>
                                    <m:r>
                                      <a:rPr lang="en-US" altLang="ja-JP" sz="800" b="0" i="1" smtClean="0">
                                        <a:uFill>
                                          <a:solidFill>
                                            <a:srgbClr val="FFC000"/>
                                          </a:solidFill>
                                        </a:uFill>
                                        <a:latin typeface="Cambria Math" panose="02040503050406030204" pitchFamily="18" charset="0"/>
                                      </a:rPr>
                                      <m:t>𝑏</m:t>
                                    </m:r>
                                  </m:e>
                                  <m:sup>
                                    <m:r>
                                      <a:rPr lang="en-US" altLang="ja-JP" sz="800" b="0" i="1" smtClean="0">
                                        <a:uFill>
                                          <a:solidFill>
                                            <a:srgbClr val="FFC000"/>
                                          </a:solidFill>
                                        </a:uFill>
                                        <a:latin typeface="Cambria Math" panose="02040503050406030204" pitchFamily="18" charset="0"/>
                                      </a:rPr>
                                      <m:t>21</m:t>
                                    </m:r>
                                    <m:r>
                                      <a:rPr lang="en-US" altLang="ja-JP" sz="800" b="0" i="1" smtClean="0">
                                        <a:uFill>
                                          <a:solidFill>
                                            <a:srgbClr val="FFC000"/>
                                          </a:solidFill>
                                        </a:uFill>
                                        <a:latin typeface="Cambria Math" panose="02040503050406030204" pitchFamily="18" charset="0"/>
                                      </a:rPr>
                                      <m:t>𝐵</m:t>
                                    </m:r>
                                  </m:sup>
                                </m:sSup>
                                <m:d>
                                  <m:dPr>
                                    <m:begChr m:val="["/>
                                    <m:endChr m:val="]"/>
                                    <m:ctrlPr>
                                      <a:rPr lang="en-US" altLang="ja-JP" sz="800" i="1">
                                        <a:uFill>
                                          <a:solidFill>
                                            <a:srgbClr val="FFC000"/>
                                          </a:solidFill>
                                        </a:uFill>
                                        <a:latin typeface="Cambria Math" panose="02040503050406030204" pitchFamily="18" charset="0"/>
                                      </a:rPr>
                                    </m:ctrlPr>
                                  </m:dPr>
                                  <m:e>
                                    <m:r>
                                      <a:rPr lang="en-US" altLang="ja-JP" sz="800" i="1">
                                        <a:uFill>
                                          <a:solidFill>
                                            <a:srgbClr val="FFC000"/>
                                          </a:solidFill>
                                        </a:uFill>
                                        <a:latin typeface="Cambria Math" panose="02040503050406030204" pitchFamily="18" charset="0"/>
                                      </a:rPr>
                                      <m:t>𝑡</m:t>
                                    </m:r>
                                  </m:e>
                                </m:d>
                                <m:r>
                                  <a:rPr lang="en-US" altLang="ja-JP" sz="800" i="1">
                                    <a:uFill>
                                      <a:solidFill>
                                        <a:srgbClr val="FFC000"/>
                                      </a:solidFill>
                                    </a:uFill>
                                    <a:latin typeface="Cambria Math" panose="02040503050406030204" pitchFamily="18" charset="0"/>
                                  </a:rPr>
                                  <m:t>∈</m:t>
                                </m:r>
                                <m:r>
                                  <a:rPr lang="en-US" altLang="ja-JP" sz="8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807352878"/>
                      </a:ext>
                    </a:extLst>
                  </a:tr>
                </a:tbl>
              </a:graphicData>
            </a:graphic>
          </p:graphicFrame>
        </mc:Choice>
        <mc:Fallback xmlns="">
          <p:graphicFrame>
            <p:nvGraphicFramePr>
              <p:cNvPr id="298" name="表 297">
                <a:extLst>
                  <a:ext uri="{FF2B5EF4-FFF2-40B4-BE49-F238E27FC236}">
                    <a16:creationId xmlns:a16="http://schemas.microsoft.com/office/drawing/2014/main" id="{3E472B2B-E48B-4C65-8C96-9794C38F349A}"/>
                  </a:ext>
                </a:extLst>
              </p:cNvPr>
              <p:cNvGraphicFramePr>
                <a:graphicFrameLocks noGrp="1"/>
              </p:cNvGraphicFramePr>
              <p:nvPr>
                <p:extLst>
                  <p:ext uri="{D42A27DB-BD31-4B8C-83A1-F6EECF244321}">
                    <p14:modId xmlns:p14="http://schemas.microsoft.com/office/powerpoint/2010/main" val="1443834299"/>
                  </p:ext>
                </p:extLst>
              </p:nvPr>
            </p:nvGraphicFramePr>
            <p:xfrm>
              <a:off x="162232" y="779681"/>
              <a:ext cx="3864079" cy="5334000"/>
            </p:xfrm>
            <a:graphic>
              <a:graphicData uri="http://schemas.openxmlformats.org/drawingml/2006/table">
                <a:tbl>
                  <a:tblPr firstRow="1" bandRow="1">
                    <a:tableStyleId>{5C22544A-7EE6-4342-B048-85BDC9FD1C3A}</a:tableStyleId>
                  </a:tblPr>
                  <a:tblGrid>
                    <a:gridCol w="752485">
                      <a:extLst>
                        <a:ext uri="{9D8B030D-6E8A-4147-A177-3AD203B41FA5}">
                          <a16:colId xmlns:a16="http://schemas.microsoft.com/office/drawing/2014/main" val="937617659"/>
                        </a:ext>
                      </a:extLst>
                    </a:gridCol>
                    <a:gridCol w="516727">
                      <a:extLst>
                        <a:ext uri="{9D8B030D-6E8A-4147-A177-3AD203B41FA5}">
                          <a16:colId xmlns:a16="http://schemas.microsoft.com/office/drawing/2014/main" val="1557529332"/>
                        </a:ext>
                      </a:extLst>
                    </a:gridCol>
                    <a:gridCol w="569148">
                      <a:extLst>
                        <a:ext uri="{9D8B030D-6E8A-4147-A177-3AD203B41FA5}">
                          <a16:colId xmlns:a16="http://schemas.microsoft.com/office/drawing/2014/main" val="537791369"/>
                        </a:ext>
                      </a:extLst>
                    </a:gridCol>
                    <a:gridCol w="1078385">
                      <a:extLst>
                        <a:ext uri="{9D8B030D-6E8A-4147-A177-3AD203B41FA5}">
                          <a16:colId xmlns:a16="http://schemas.microsoft.com/office/drawing/2014/main" val="3540203213"/>
                        </a:ext>
                      </a:extLst>
                    </a:gridCol>
                    <a:gridCol w="947334">
                      <a:extLst>
                        <a:ext uri="{9D8B030D-6E8A-4147-A177-3AD203B41FA5}">
                          <a16:colId xmlns:a16="http://schemas.microsoft.com/office/drawing/2014/main" val="3566604805"/>
                        </a:ext>
                      </a:extLst>
                    </a:gridCol>
                  </a:tblGrid>
                  <a:tr h="213360">
                    <a:tc>
                      <a:txBody>
                        <a:bodyPr/>
                        <a:lstStyle/>
                        <a:p>
                          <a:pPr algn="ctr"/>
                          <a:r>
                            <a:rPr kumimoji="1" lang="ja-JP" altLang="en-US" sz="800" dirty="0"/>
                            <a:t>設備</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800" dirty="0"/>
                            <a:t>I</a:t>
                          </a:r>
                          <a:r>
                            <a:rPr kumimoji="1" lang="ja-JP" altLang="en-US" sz="800" dirty="0"/>
                            <a:t>／</a:t>
                          </a:r>
                          <a:r>
                            <a:rPr kumimoji="1" lang="en-US" altLang="ja-JP" sz="8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意味</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800" dirty="0"/>
                            <a:t>変数</a:t>
                          </a:r>
                          <a:endParaRPr kumimoji="1" lang="en-US" altLang="ja-JP"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12B HBLT</a:t>
                          </a:r>
                          <a:r>
                            <a:rPr lang="ja-JP" altLang="en-US" sz="800" dirty="0"/>
                            <a:t>出力黒液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437625407"/>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0210947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7692" t="-302857" r="-1282" b="-2111429"/>
                          </a:stretch>
                        </a:blipFill>
                      </a:tcPr>
                    </a:tc>
                    <a:extLst>
                      <a:ext uri="{0D108BD9-81ED-4DB2-BD59-A6C34878D82A}">
                        <a16:rowId xmlns:a16="http://schemas.microsoft.com/office/drawing/2014/main" val="866554456"/>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14B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558973312"/>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234140151"/>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7692" t="-602857" r="-1282" b="-1811429"/>
                          </a:stretch>
                        </a:blipFill>
                      </a:tcPr>
                    </a:tc>
                    <a:extLst>
                      <a:ext uri="{0D108BD9-81ED-4DB2-BD59-A6C34878D82A}">
                        <a16:rowId xmlns:a16="http://schemas.microsoft.com/office/drawing/2014/main" val="2717224009"/>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17B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37201552"/>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71328211"/>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7692" t="-902857" r="-1282" b="-1511429"/>
                          </a:stretch>
                        </a:blipFill>
                      </a:tcPr>
                    </a:tc>
                    <a:extLst>
                      <a:ext uri="{0D108BD9-81ED-4DB2-BD59-A6C34878D82A}">
                        <a16:rowId xmlns:a16="http://schemas.microsoft.com/office/drawing/2014/main" val="3030985928"/>
                      </a:ext>
                    </a:extLst>
                  </a:tr>
                  <a:tr h="2133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21B_BL</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Node</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dirty="0"/>
                            <a:t>21B HBL</a:t>
                          </a:r>
                          <a:endParaRPr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769568296"/>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返り黒液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21131501"/>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07692" t="-1169444" r="-1282" b="-1175000"/>
                          </a:stretch>
                        </a:blipFill>
                      </a:tcPr>
                    </a:tc>
                    <a:extLst>
                      <a:ext uri="{0D108BD9-81ED-4DB2-BD59-A6C34878D82A}">
                        <a16:rowId xmlns:a16="http://schemas.microsoft.com/office/drawing/2014/main" val="2808992990"/>
                      </a:ext>
                    </a:extLst>
                  </a:tr>
                  <a:tr h="213360">
                    <a:tc rowSpan="3">
                      <a:txBody>
                        <a:bodyPr/>
                        <a:lstStyle/>
                        <a:p>
                          <a:pPr algn="ctr"/>
                          <a:r>
                            <a:rPr kumimoji="1" lang="en-US" altLang="ja-JP" sz="800" dirty="0"/>
                            <a:t>12B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65432298"/>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12B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1405714" r="-1282" b="-1008571"/>
                          </a:stretch>
                        </a:blipFill>
                      </a:tcPr>
                    </a:tc>
                    <a:extLst>
                      <a:ext uri="{0D108BD9-81ED-4DB2-BD59-A6C34878D82A}">
                        <a16:rowId xmlns:a16="http://schemas.microsoft.com/office/drawing/2014/main" val="3385070269"/>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1505714" r="-1282" b="-908571"/>
                          </a:stretch>
                        </a:blipFill>
                      </a:tcPr>
                    </a:tc>
                    <a:extLst>
                      <a:ext uri="{0D108BD9-81ED-4DB2-BD59-A6C34878D82A}">
                        <a16:rowId xmlns:a16="http://schemas.microsoft.com/office/drawing/2014/main" val="337250768"/>
                      </a:ext>
                    </a:extLst>
                  </a:tr>
                  <a:tr h="213360">
                    <a:tc rowSpan="3">
                      <a:txBody>
                        <a:bodyPr/>
                        <a:lstStyle/>
                        <a:p>
                          <a:pPr algn="ctr"/>
                          <a:r>
                            <a:rPr kumimoji="1" lang="en-US" altLang="ja-JP" sz="800" dirty="0"/>
                            <a:t>14B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99194044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14B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1705714" r="-1282" b="-708571"/>
                          </a:stretch>
                        </a:blipFill>
                      </a:tcPr>
                    </a:tc>
                    <a:extLst>
                      <a:ext uri="{0D108BD9-81ED-4DB2-BD59-A6C34878D82A}">
                        <a16:rowId xmlns:a16="http://schemas.microsoft.com/office/drawing/2014/main" val="696762445"/>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1805714" r="-1282" b="-608571"/>
                          </a:stretch>
                        </a:blipFill>
                      </a:tcPr>
                    </a:tc>
                    <a:extLst>
                      <a:ext uri="{0D108BD9-81ED-4DB2-BD59-A6C34878D82A}">
                        <a16:rowId xmlns:a16="http://schemas.microsoft.com/office/drawing/2014/main" val="4102778747"/>
                      </a:ext>
                    </a:extLst>
                  </a:tr>
                  <a:tr h="213360">
                    <a:tc rowSpan="3">
                      <a:txBody>
                        <a:bodyPr/>
                        <a:lstStyle/>
                        <a:p>
                          <a:pPr algn="ctr"/>
                          <a:r>
                            <a:rPr kumimoji="1" lang="en-US" altLang="ja-JP" sz="800" dirty="0"/>
                            <a:t>17B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70871869"/>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17B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2005714" r="-1282" b="-408571"/>
                          </a:stretch>
                        </a:blipFill>
                      </a:tcPr>
                    </a:tc>
                    <a:extLst>
                      <a:ext uri="{0D108BD9-81ED-4DB2-BD59-A6C34878D82A}">
                        <a16:rowId xmlns:a16="http://schemas.microsoft.com/office/drawing/2014/main" val="4026065162"/>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2105714" r="-1282" b="-308571"/>
                          </a:stretch>
                        </a:blipFill>
                      </a:tcPr>
                    </a:tc>
                    <a:extLst>
                      <a:ext uri="{0D108BD9-81ED-4DB2-BD59-A6C34878D82A}">
                        <a16:rowId xmlns:a16="http://schemas.microsoft.com/office/drawing/2014/main" val="231280548"/>
                      </a:ext>
                    </a:extLst>
                  </a:tr>
                  <a:tr h="213360">
                    <a:tc rowSpan="3">
                      <a:txBody>
                        <a:bodyPr/>
                        <a:lstStyle/>
                        <a:p>
                          <a:pPr algn="ctr"/>
                          <a:r>
                            <a:rPr kumimoji="1" lang="en-US" altLang="ja-JP" sz="800" dirty="0"/>
                            <a:t>21B</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Fac</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8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231428175"/>
                      </a:ext>
                    </a:extLst>
                  </a:tr>
                  <a:tr h="2133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dirty="0"/>
                            <a:t>出力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t>21B</a:t>
                          </a:r>
                          <a:r>
                            <a:rPr kumimoji="1" lang="ja-JP" altLang="en-US" sz="800" dirty="0"/>
                            <a:t>緑液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2305714" r="-1282" b="-108571"/>
                          </a:stretch>
                        </a:blipFill>
                      </a:tcPr>
                    </a:tc>
                    <a:extLst>
                      <a:ext uri="{0D108BD9-81ED-4DB2-BD59-A6C34878D82A}">
                        <a16:rowId xmlns:a16="http://schemas.microsoft.com/office/drawing/2014/main" val="368762815"/>
                      </a:ext>
                    </a:extLst>
                  </a:tr>
                  <a:tr h="213360">
                    <a:tc vMerge="1">
                      <a:txBody>
                        <a:bodyPr/>
                        <a:lstStyle/>
                        <a:p>
                          <a:pPr algn="ct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err="1"/>
                            <a:t>OnOff</a:t>
                          </a:r>
                          <a:endParaRPr kumimoji="1" lang="ja-JP" altLang="en-US" sz="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5"/>
                          <a:stretch>
                            <a:fillRect l="-307692" t="-2405714" r="-1282" b="-8571"/>
                          </a:stretch>
                        </a:blipFill>
                      </a:tcPr>
                    </a:tc>
                    <a:extLst>
                      <a:ext uri="{0D108BD9-81ED-4DB2-BD59-A6C34878D82A}">
                        <a16:rowId xmlns:a16="http://schemas.microsoft.com/office/drawing/2014/main" val="3807352878"/>
                      </a:ext>
                    </a:extLst>
                  </a:tr>
                </a:tbl>
              </a:graphicData>
            </a:graphic>
          </p:graphicFrame>
        </mc:Fallback>
      </mc:AlternateContent>
      <p:sp>
        <p:nvSpPr>
          <p:cNvPr id="9" name="テキスト ボックス 8">
            <a:extLst>
              <a:ext uri="{FF2B5EF4-FFF2-40B4-BE49-F238E27FC236}">
                <a16:creationId xmlns:a16="http://schemas.microsoft.com/office/drawing/2014/main" id="{EB3754F5-D867-474B-A00A-980CD4BAD55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299156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最適化問題の定式化：標準設定</a:t>
            </a:r>
            <a:endParaRPr lang="en-US"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8FAD475B-A545-4DEC-A5A9-0221D021C4E7}"/>
                  </a:ext>
                </a:extLst>
              </p:cNvPr>
              <p:cNvGraphicFramePr>
                <a:graphicFrameLocks noGrp="1"/>
              </p:cNvGraphicFramePr>
              <p:nvPr>
                <p:extLst>
                  <p:ext uri="{D42A27DB-BD31-4B8C-83A1-F6EECF244321}">
                    <p14:modId xmlns:p14="http://schemas.microsoft.com/office/powerpoint/2010/main" val="1933299171"/>
                  </p:ext>
                </p:extLst>
              </p:nvPr>
            </p:nvGraphicFramePr>
            <p:xfrm>
              <a:off x="230170" y="847617"/>
              <a:ext cx="11687010" cy="4038613"/>
            </p:xfrm>
            <a:graphic>
              <a:graphicData uri="http://schemas.openxmlformats.org/drawingml/2006/table">
                <a:tbl>
                  <a:tblPr firstRow="1" bandRow="1">
                    <a:tableStyleId>{5C22544A-7EE6-4342-B048-85BDC9FD1C3A}</a:tableStyleId>
                  </a:tblPr>
                  <a:tblGrid>
                    <a:gridCol w="1763804">
                      <a:extLst>
                        <a:ext uri="{9D8B030D-6E8A-4147-A177-3AD203B41FA5}">
                          <a16:colId xmlns:a16="http://schemas.microsoft.com/office/drawing/2014/main" val="937617659"/>
                        </a:ext>
                      </a:extLst>
                    </a:gridCol>
                    <a:gridCol w="1073691">
                      <a:extLst>
                        <a:ext uri="{9D8B030D-6E8A-4147-A177-3AD203B41FA5}">
                          <a16:colId xmlns:a16="http://schemas.microsoft.com/office/drawing/2014/main" val="1557529332"/>
                        </a:ext>
                      </a:extLst>
                    </a:gridCol>
                    <a:gridCol w="1828800">
                      <a:extLst>
                        <a:ext uri="{9D8B030D-6E8A-4147-A177-3AD203B41FA5}">
                          <a16:colId xmlns:a16="http://schemas.microsoft.com/office/drawing/2014/main" val="4122447994"/>
                        </a:ext>
                      </a:extLst>
                    </a:gridCol>
                    <a:gridCol w="7020715">
                      <a:extLst>
                        <a:ext uri="{9D8B030D-6E8A-4147-A177-3AD203B41FA5}">
                          <a16:colId xmlns:a16="http://schemas.microsoft.com/office/drawing/2014/main" val="3566604805"/>
                        </a:ext>
                      </a:extLst>
                    </a:gridCol>
                  </a:tblGrid>
                  <a:tr h="225883">
                    <a:tc>
                      <a:txBody>
                        <a:bodyPr/>
                        <a:lstStyle/>
                        <a:p>
                          <a:pPr algn="ctr"/>
                          <a:r>
                            <a:rPr kumimoji="1" lang="ja-JP" altLang="en-US" sz="1200" dirty="0"/>
                            <a:t>制約</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制約数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r>
                            <a:rPr kumimoji="1" lang="en-US" altLang="ja-JP" sz="1200" dirty="0" err="1"/>
                            <a:t>Obj</a:t>
                          </a: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式</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31335">
                    <a:tc>
                      <a:txBody>
                        <a:bodyPr/>
                        <a:lstStyle/>
                        <a:p>
                          <a:pPr algn="ctr"/>
                          <a:r>
                            <a:rPr kumimoji="1" lang="ja-JP" altLang="en-US" sz="1200" dirty="0"/>
                            <a:t>目的関数（総コスト）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050" b="0" i="1" smtClean="0">
                                  <a:uFill>
                                    <a:solidFill>
                                      <a:srgbClr val="FFC000"/>
                                    </a:solidFill>
                                  </a:uFill>
                                  <a:latin typeface="Cambria Math" panose="02040503050406030204" pitchFamily="18" charset="0"/>
                                </a:rPr>
                                <m:t>𝐹</m:t>
                              </m:r>
                              <m:r>
                                <a:rPr lang="en-US" altLang="ja-JP" sz="1050" b="0" i="1" smtClean="0">
                                  <a:uFill>
                                    <a:solidFill>
                                      <a:srgbClr val="FFC000"/>
                                    </a:solidFill>
                                  </a:uFill>
                                  <a:latin typeface="Cambria Math" panose="02040503050406030204" pitchFamily="18" charset="0"/>
                                </a:rPr>
                                <m:t>=</m:t>
                              </m:r>
                              <m:r>
                                <a:rPr lang="en-US" altLang="ja-JP" sz="1050" b="0" i="1" smtClean="0">
                                  <a:uFill>
                                    <a:solidFill>
                                      <a:srgbClr val="FFC000"/>
                                    </a:solidFill>
                                  </a:uFill>
                                  <a:latin typeface="Cambria Math" panose="02040503050406030204" pitchFamily="18" charset="0"/>
                                </a:rPr>
                                <m:t>𝑓</m:t>
                              </m:r>
                              <m:r>
                                <a:rPr lang="en-US" altLang="ja-JP" sz="1050" b="0" i="1" smtClean="0">
                                  <a:uFill>
                                    <a:solidFill>
                                      <a:srgbClr val="FFC000"/>
                                    </a:solidFill>
                                  </a:uFill>
                                  <a:latin typeface="Cambria Math" panose="02040503050406030204" pitchFamily="18" charset="0"/>
                                </a:rPr>
                                <m:t>+</m:t>
                              </m:r>
                              <m:r>
                                <a:rPr lang="en-US" altLang="ja-JP" sz="1050" b="0" i="1" smtClean="0">
                                  <a:uFill>
                                    <a:solidFill>
                                      <a:srgbClr val="FFC000"/>
                                    </a:solidFill>
                                  </a:uFill>
                                  <a:latin typeface="Cambria Math" panose="02040503050406030204" pitchFamily="18" charset="0"/>
                                </a:rPr>
                                <m:t>𝑔</m:t>
                              </m:r>
                            </m:oMath>
                          </a14:m>
                          <a:r>
                            <a:rPr lang="ja-JP" altLang="en-US" sz="1050" b="0" dirty="0" err="1">
                              <a:uFill>
                                <a:solidFill>
                                  <a:srgbClr val="FFC000"/>
                                </a:solidFill>
                              </a:uFill>
                            </a:rPr>
                            <a:t>、</a:t>
                          </a:r>
                          <a:endParaRPr lang="en-US" altLang="ja-JP" sz="1050" b="0" dirty="0">
                            <a:uFill>
                              <a:solidFill>
                                <a:srgbClr val="FFC000"/>
                              </a:solidFill>
                            </a:uFill>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050" b="0" i="1" smtClean="0">
                                    <a:uFill>
                                      <a:solidFill>
                                        <a:srgbClr val="FFC000"/>
                                      </a:solidFill>
                                    </a:uFill>
                                    <a:latin typeface="Cambria Math" panose="02040503050406030204" pitchFamily="18" charset="0"/>
                                  </a:rPr>
                                  <m:t>𝑓</m:t>
                                </m:r>
                                <m:r>
                                  <a:rPr lang="en-US" altLang="ja-JP" sz="1050" b="0" i="1" smtClean="0">
                                    <a:uFill>
                                      <a:solidFill>
                                        <a:srgbClr val="FFC000"/>
                                      </a:solidFill>
                                    </a:uFill>
                                    <a:latin typeface="Cambria Math" panose="02040503050406030204" pitchFamily="18" charset="0"/>
                                  </a:rPr>
                                  <m:t>=</m:t>
                                </m:r>
                                <m:nary>
                                  <m:naryPr>
                                    <m:chr m:val="∑"/>
                                    <m:limLoc m:val="subSup"/>
                                    <m:ctrlPr>
                                      <a:rPr lang="en-US" altLang="ja-JP" sz="1050" b="0" i="1" smtClean="0">
                                        <a:uFill>
                                          <a:solidFill>
                                            <a:srgbClr val="FFC000"/>
                                          </a:solidFill>
                                        </a:uFill>
                                        <a:latin typeface="Cambria Math" panose="02040503050406030204" pitchFamily="18" charset="0"/>
                                      </a:rPr>
                                    </m:ctrlPr>
                                  </m:naryPr>
                                  <m:sub>
                                    <m:r>
                                      <m:rPr>
                                        <m:brk m:alnAt="25"/>
                                      </m:rPr>
                                      <a:rPr lang="en-US" altLang="ja-JP" sz="1050" b="0" i="1" smtClean="0">
                                        <a:uFill>
                                          <a:solidFill>
                                            <a:srgbClr val="FFC000"/>
                                          </a:solidFill>
                                        </a:uFill>
                                        <a:latin typeface="Cambria Math" panose="02040503050406030204" pitchFamily="18" charset="0"/>
                                      </a:rPr>
                                      <m:t>𝑡</m:t>
                                    </m:r>
                                    <m:r>
                                      <a:rPr lang="en-US" altLang="ja-JP" sz="1050" b="0" i="1" smtClean="0">
                                        <a:uFill>
                                          <a:solidFill>
                                            <a:srgbClr val="FFC000"/>
                                          </a:solidFill>
                                        </a:uFill>
                                        <a:latin typeface="Cambria Math" panose="02040503050406030204" pitchFamily="18" charset="0"/>
                                      </a:rPr>
                                      <m:t>=1</m:t>
                                    </m:r>
                                  </m:sub>
                                  <m:sup>
                                    <m:r>
                                      <a:rPr lang="en-US" altLang="ja-JP" sz="1050" b="0" i="1" smtClean="0">
                                        <a:solidFill>
                                          <a:schemeClr val="accent1"/>
                                        </a:solidFill>
                                        <a:uFill>
                                          <a:solidFill>
                                            <a:srgbClr val="FFC000"/>
                                          </a:solidFill>
                                        </a:uFill>
                                        <a:latin typeface="Cambria Math" panose="02040503050406030204" pitchFamily="18" charset="0"/>
                                      </a:rPr>
                                      <m:t>𝑇</m:t>
                                    </m:r>
                                  </m:sup>
                                  <m:e>
                                    <m:sSup>
                                      <m:sSupPr>
                                        <m:ctrlPr>
                                          <a:rPr lang="en-US" altLang="ja-JP" sz="1050" i="1" smtClean="0">
                                            <a:solidFill>
                                              <a:schemeClr val="accent1"/>
                                            </a:solidFill>
                                            <a:uFill>
                                              <a:solidFill>
                                                <a:srgbClr val="FFC000"/>
                                              </a:solidFill>
                                            </a:uFill>
                                            <a:latin typeface="Cambria Math" panose="02040503050406030204" pitchFamily="18" charset="0"/>
                                          </a:rPr>
                                        </m:ctrlPr>
                                      </m:sSupPr>
                                      <m:e>
                                        <m:r>
                                          <a:rPr lang="en-US" altLang="ja-JP" sz="1050" b="0" i="1" smtClean="0">
                                            <a:solidFill>
                                              <a:schemeClr val="accent1"/>
                                            </a:solidFill>
                                            <a:uFill>
                                              <a:solidFill>
                                                <a:srgbClr val="FFC000"/>
                                              </a:solidFill>
                                            </a:uFill>
                                            <a:latin typeface="Cambria Math" panose="02040503050406030204" pitchFamily="18" charset="0"/>
                                          </a:rPr>
                                          <m:t>𝑐</m:t>
                                        </m:r>
                                      </m:e>
                                      <m:sup>
                                        <m:r>
                                          <m:rPr>
                                            <m:sty m:val="p"/>
                                          </m:rPr>
                                          <a:rPr lang="en-US" altLang="ja-JP" sz="1050" b="0" i="0" smtClean="0">
                                            <a:solidFill>
                                              <a:schemeClr val="accent1"/>
                                            </a:solidFill>
                                            <a:uFill>
                                              <a:solidFill>
                                                <a:srgbClr val="FFC000"/>
                                              </a:solidFill>
                                            </a:uFill>
                                            <a:latin typeface="Cambria Math" panose="02040503050406030204" pitchFamily="18" charset="0"/>
                                          </a:rPr>
                                          <m:t>con</m:t>
                                        </m:r>
                                      </m:sup>
                                    </m:sSup>
                                    <m:d>
                                      <m:dPr>
                                        <m:ctrlPr>
                                          <a:rPr lang="en-US" altLang="ja-JP" sz="1050" b="0" i="1">
                                            <a:solidFill>
                                              <a:schemeClr val="accent1"/>
                                            </a:solidFill>
                                            <a:uFill>
                                              <a:solidFill>
                                                <a:srgbClr val="FFC000"/>
                                              </a:solidFill>
                                            </a:uFill>
                                            <a:latin typeface="Cambria Math" panose="02040503050406030204" pitchFamily="18" charset="0"/>
                                          </a:rPr>
                                        </m:ctrlPr>
                                      </m:dPr>
                                      <m:e>
                                        <m:r>
                                          <m:rPr>
                                            <m:sty m:val="p"/>
                                          </m:rPr>
                                          <a:rPr lang="en-US" altLang="ja-JP" sz="1050" b="0" i="0" smtClean="0">
                                            <a:uFill>
                                              <a:solidFill>
                                                <a:srgbClr val="FFC000"/>
                                              </a:solidFill>
                                            </a:uFill>
                                            <a:latin typeface="Cambria Math" panose="02040503050406030204" pitchFamily="18" charset="0"/>
                                          </a:rPr>
                                          <m:t>ID</m:t>
                                        </m:r>
                                        <m:r>
                                          <a:rPr lang="en-US" altLang="ja-JP" sz="1050" b="0" i="0" smtClean="0">
                                            <a:uFill>
                                              <a:solidFill>
                                                <a:srgbClr val="FFC000"/>
                                              </a:solidFill>
                                            </a:uFill>
                                            <a:latin typeface="Cambria Math" panose="02040503050406030204" pitchFamily="18" charset="0"/>
                                          </a:rPr>
                                          <m:t>210</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b="0" i="1" smtClean="0">
                                            <a:uFill>
                                              <a:solidFill>
                                                <a:srgbClr val="FFC000"/>
                                              </a:solidFill>
                                            </a:uFill>
                                            <a:latin typeface="Cambria Math" panose="02040503050406030204" pitchFamily="18" charset="0"/>
                                          </a:rPr>
                                          <m:t>+</m:t>
                                        </m:r>
                                        <m:r>
                                          <m:rPr>
                                            <m:sty m:val="p"/>
                                          </m:rPr>
                                          <a:rPr lang="en-US" altLang="ja-JP" sz="1050" i="0" smtClean="0">
                                            <a:uFill>
                                              <a:solidFill>
                                                <a:srgbClr val="FFC000"/>
                                              </a:solidFill>
                                            </a:uFill>
                                            <a:latin typeface="Cambria Math" panose="02040503050406030204" pitchFamily="18" charset="0"/>
                                          </a:rPr>
                                          <m:t>I</m:t>
                                        </m:r>
                                        <m:r>
                                          <m:rPr>
                                            <m:sty m:val="p"/>
                                          </m:rPr>
                                          <a:rPr lang="en-US" altLang="ja-JP" sz="1050" b="0" i="0" smtClean="0">
                                            <a:uFill>
                                              <a:solidFill>
                                                <a:srgbClr val="FFC000"/>
                                              </a:solidFill>
                                            </a:uFill>
                                            <a:latin typeface="Cambria Math" panose="02040503050406030204" pitchFamily="18" charset="0"/>
                                          </a:rPr>
                                          <m:t>D</m:t>
                                        </m:r>
                                        <m:r>
                                          <a:rPr lang="en-US" altLang="ja-JP" sz="1050" b="0" i="0" smtClean="0">
                                            <a:uFill>
                                              <a:solidFill>
                                                <a:srgbClr val="FFC000"/>
                                              </a:solidFill>
                                            </a:uFill>
                                            <a:latin typeface="Cambria Math" panose="02040503050406030204" pitchFamily="18" charset="0"/>
                                          </a:rPr>
                                          <m:t>211</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i="1">
                                            <a:uFill>
                                              <a:solidFill>
                                                <a:srgbClr val="FFC000"/>
                                              </a:solidFill>
                                            </a:uFill>
                                            <a:latin typeface="Cambria Math" panose="02040503050406030204" pitchFamily="18" charset="0"/>
                                          </a:rPr>
                                          <m:t>+</m:t>
                                        </m:r>
                                        <m:r>
                                          <m:rPr>
                                            <m:sty m:val="p"/>
                                          </m:rPr>
                                          <a:rPr lang="en-US" altLang="ja-JP" sz="1050" i="0" smtClean="0">
                                            <a:uFill>
                                              <a:solidFill>
                                                <a:srgbClr val="FFC000"/>
                                              </a:solidFill>
                                            </a:uFill>
                                            <a:latin typeface="Cambria Math" panose="02040503050406030204" pitchFamily="18" charset="0"/>
                                          </a:rPr>
                                          <m:t>I</m:t>
                                        </m:r>
                                        <m:r>
                                          <m:rPr>
                                            <m:sty m:val="p"/>
                                          </m:rPr>
                                          <a:rPr lang="en-US" altLang="ja-JP" sz="1050" b="0" i="0" smtClean="0">
                                            <a:uFill>
                                              <a:solidFill>
                                                <a:srgbClr val="FFC000"/>
                                              </a:solidFill>
                                            </a:uFill>
                                            <a:latin typeface="Cambria Math" panose="02040503050406030204" pitchFamily="18" charset="0"/>
                                          </a:rPr>
                                          <m:t>D</m:t>
                                        </m:r>
                                        <m:r>
                                          <a:rPr lang="en-US" altLang="ja-JP" sz="1050" b="0" i="1" smtClean="0">
                                            <a:uFill>
                                              <a:solidFill>
                                                <a:srgbClr val="FFC000"/>
                                              </a:solidFill>
                                            </a:uFill>
                                            <a:latin typeface="Cambria Math" panose="02040503050406030204" pitchFamily="18" charset="0"/>
                                          </a:rPr>
                                          <m:t>212</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e>
                                    </m:d>
                                    <m:r>
                                      <a:rPr lang="en-US" altLang="ja-JP" sz="1050" b="0" i="1" smtClean="0">
                                        <a:uFill>
                                          <a:solidFill>
                                            <a:srgbClr val="FFC000"/>
                                          </a:solidFill>
                                        </a:uFill>
                                        <a:latin typeface="Cambria Math" panose="02040503050406030204" pitchFamily="18" charset="0"/>
                                      </a:rPr>
                                      <m:t>−</m:t>
                                    </m:r>
                                    <m:sSup>
                                      <m:sSupPr>
                                        <m:ctrlPr>
                                          <a:rPr lang="en-US" altLang="ja-JP" sz="1050" i="1" smtClean="0">
                                            <a:solidFill>
                                              <a:schemeClr val="accent1"/>
                                            </a:solidFill>
                                            <a:uFill>
                                              <a:solidFill>
                                                <a:srgbClr val="FFC000"/>
                                              </a:solidFill>
                                            </a:uFill>
                                            <a:latin typeface="Cambria Math" panose="02040503050406030204" pitchFamily="18" charset="0"/>
                                          </a:rPr>
                                        </m:ctrlPr>
                                      </m:sSupPr>
                                      <m:e>
                                        <m:r>
                                          <a:rPr lang="en-US" altLang="ja-JP" sz="1050" b="0" i="1" smtClean="0">
                                            <a:solidFill>
                                              <a:schemeClr val="accent1"/>
                                            </a:solidFill>
                                            <a:uFill>
                                              <a:solidFill>
                                                <a:srgbClr val="FFC000"/>
                                              </a:solidFill>
                                            </a:uFill>
                                            <a:latin typeface="Cambria Math" panose="02040503050406030204" pitchFamily="18" charset="0"/>
                                          </a:rPr>
                                          <m:t>𝑐</m:t>
                                        </m:r>
                                      </m:e>
                                      <m:sup>
                                        <m:r>
                                          <a:rPr lang="en-US" altLang="ja-JP" sz="1050" b="0" i="0" smtClean="0">
                                            <a:solidFill>
                                              <a:schemeClr val="accent1"/>
                                            </a:solidFill>
                                            <a:uFill>
                                              <a:solidFill>
                                                <a:srgbClr val="FFC000"/>
                                              </a:solidFill>
                                            </a:uFill>
                                            <a:latin typeface="Cambria Math" panose="02040503050406030204" pitchFamily="18" charset="0"/>
                                          </a:rPr>
                                          <m:t>12</m:t>
                                        </m:r>
                                        <m:r>
                                          <m:rPr>
                                            <m:sty m:val="p"/>
                                          </m:rPr>
                                          <a:rPr lang="en-US" altLang="ja-JP" sz="1050" b="0" i="0" smtClean="0">
                                            <a:solidFill>
                                              <a:schemeClr val="accent1"/>
                                            </a:solidFill>
                                            <a:uFill>
                                              <a:solidFill>
                                                <a:srgbClr val="FFC000"/>
                                              </a:solidFill>
                                            </a:uFill>
                                            <a:latin typeface="Cambria Math" panose="02040503050406030204" pitchFamily="18" charset="0"/>
                                          </a:rPr>
                                          <m:t>B</m:t>
                                        </m:r>
                                      </m:sup>
                                    </m:sSup>
                                    <m:r>
                                      <m:rPr>
                                        <m:sty m:val="p"/>
                                      </m:rPr>
                                      <a:rPr lang="en-US" altLang="ja-JP" sz="1050" b="0" i="0" smtClean="0">
                                        <a:uFill>
                                          <a:solidFill>
                                            <a:srgbClr val="FFC000"/>
                                          </a:solidFill>
                                        </a:uFill>
                                        <a:latin typeface="Cambria Math" panose="02040503050406030204" pitchFamily="18" charset="0"/>
                                      </a:rPr>
                                      <m:t>ID</m:t>
                                    </m:r>
                                    <m:r>
                                      <a:rPr lang="en-US" altLang="ja-JP" sz="1050" b="0" i="0" smtClean="0">
                                        <a:uFill>
                                          <a:solidFill>
                                            <a:srgbClr val="FFC000"/>
                                          </a:solidFill>
                                        </a:uFill>
                                        <a:latin typeface="Cambria Math" panose="02040503050406030204" pitchFamily="18" charset="0"/>
                                      </a:rPr>
                                      <m:t>200</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b="0" i="1" smtClean="0">
                                        <a:uFill>
                                          <a:solidFill>
                                            <a:srgbClr val="FFC000"/>
                                          </a:solidFill>
                                        </a:uFill>
                                        <a:latin typeface="Cambria Math" panose="02040503050406030204" pitchFamily="18" charset="0"/>
                                      </a:rPr>
                                      <m:t>−</m:t>
                                    </m:r>
                                    <m:sSup>
                                      <m:sSupPr>
                                        <m:ctrlPr>
                                          <a:rPr lang="en-US" altLang="ja-JP" sz="1050" i="1" smtClean="0">
                                            <a:solidFill>
                                              <a:schemeClr val="accent1"/>
                                            </a:solidFill>
                                            <a:uFill>
                                              <a:solidFill>
                                                <a:srgbClr val="FFC000"/>
                                              </a:solidFill>
                                            </a:uFill>
                                            <a:latin typeface="Cambria Math" panose="02040503050406030204" pitchFamily="18" charset="0"/>
                                          </a:rPr>
                                        </m:ctrlPr>
                                      </m:sSupPr>
                                      <m:e>
                                        <m:r>
                                          <a:rPr lang="en-US" altLang="ja-JP" sz="1050" b="0" i="1" smtClean="0">
                                            <a:solidFill>
                                              <a:schemeClr val="accent1"/>
                                            </a:solidFill>
                                            <a:uFill>
                                              <a:solidFill>
                                                <a:srgbClr val="FFC000"/>
                                              </a:solidFill>
                                            </a:uFill>
                                            <a:latin typeface="Cambria Math" panose="02040503050406030204" pitchFamily="18" charset="0"/>
                                          </a:rPr>
                                          <m:t>𝑐</m:t>
                                        </m:r>
                                      </m:e>
                                      <m:sup>
                                        <m:r>
                                          <m:rPr>
                                            <m:sty m:val="p"/>
                                          </m:rPr>
                                          <a:rPr lang="en-US" altLang="ja-JP" sz="1050" b="0" i="0" smtClean="0">
                                            <a:solidFill>
                                              <a:schemeClr val="accent1"/>
                                            </a:solidFill>
                                            <a:uFill>
                                              <a:solidFill>
                                                <a:srgbClr val="FFC000"/>
                                              </a:solidFill>
                                            </a:uFill>
                                            <a:latin typeface="Cambria Math" panose="02040503050406030204" pitchFamily="18" charset="0"/>
                                          </a:rPr>
                                          <m:t>gen</m:t>
                                        </m:r>
                                      </m:sup>
                                    </m:sSup>
                                    <m:r>
                                      <a:rPr lang="en-US" altLang="ja-JP" sz="1050" i="1">
                                        <a:uFill>
                                          <a:solidFill>
                                            <a:srgbClr val="FFC000"/>
                                          </a:solidFill>
                                        </a:uFill>
                                        <a:latin typeface="Cambria Math" panose="02040503050406030204" pitchFamily="18" charset="0"/>
                                      </a:rPr>
                                      <m:t>(</m:t>
                                    </m:r>
                                    <m:r>
                                      <m:rPr>
                                        <m:sty m:val="p"/>
                                      </m:rPr>
                                      <a:rPr lang="en-US" altLang="ja-JP" sz="1050" i="0" smtClean="0">
                                        <a:uFill>
                                          <a:solidFill>
                                            <a:srgbClr val="FFC000"/>
                                          </a:solidFill>
                                        </a:uFill>
                                        <a:latin typeface="Cambria Math" panose="02040503050406030204" pitchFamily="18" charset="0"/>
                                      </a:rPr>
                                      <m:t>I</m:t>
                                    </m:r>
                                    <m:r>
                                      <m:rPr>
                                        <m:sty m:val="p"/>
                                      </m:rPr>
                                      <a:rPr lang="en-US" altLang="ja-JP" sz="1050" b="0" i="0" smtClean="0">
                                        <a:uFill>
                                          <a:solidFill>
                                            <a:srgbClr val="FFC000"/>
                                          </a:solidFill>
                                        </a:uFill>
                                        <a:latin typeface="Cambria Math" panose="02040503050406030204" pitchFamily="18" charset="0"/>
                                      </a:rPr>
                                      <m:t>D</m:t>
                                    </m:r>
                                    <m:r>
                                      <a:rPr lang="en-US" altLang="ja-JP" sz="1050" b="0" i="0" smtClean="0">
                                        <a:uFill>
                                          <a:solidFill>
                                            <a:srgbClr val="FFC000"/>
                                          </a:solidFill>
                                        </a:uFill>
                                        <a:latin typeface="Cambria Math" panose="02040503050406030204" pitchFamily="18" charset="0"/>
                                      </a:rPr>
                                      <m:t>201</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i="1">
                                        <a:uFill>
                                          <a:solidFill>
                                            <a:srgbClr val="FFC000"/>
                                          </a:solidFill>
                                        </a:uFill>
                                        <a:latin typeface="Cambria Math" panose="02040503050406030204" pitchFamily="18" charset="0"/>
                                      </a:rPr>
                                      <m:t>+</m:t>
                                    </m:r>
                                    <m:r>
                                      <m:rPr>
                                        <m:sty m:val="p"/>
                                      </m:rPr>
                                      <a:rPr lang="en-US" altLang="ja-JP" sz="1050" i="0" smtClean="0">
                                        <a:uFill>
                                          <a:solidFill>
                                            <a:srgbClr val="FFC000"/>
                                          </a:solidFill>
                                        </a:uFill>
                                        <a:latin typeface="Cambria Math" panose="02040503050406030204" pitchFamily="18" charset="0"/>
                                      </a:rPr>
                                      <m:t>I</m:t>
                                    </m:r>
                                    <m:r>
                                      <m:rPr>
                                        <m:sty m:val="p"/>
                                      </m:rPr>
                                      <a:rPr lang="en-US" altLang="ja-JP" sz="1050" b="0" i="0" smtClean="0">
                                        <a:uFill>
                                          <a:solidFill>
                                            <a:srgbClr val="FFC000"/>
                                          </a:solidFill>
                                        </a:uFill>
                                        <a:latin typeface="Cambria Math" panose="02040503050406030204" pitchFamily="18" charset="0"/>
                                      </a:rPr>
                                      <m:t>D</m:t>
                                    </m:r>
                                    <m:r>
                                      <a:rPr lang="en-US" altLang="ja-JP" sz="1050" b="0" i="1" smtClean="0">
                                        <a:uFill>
                                          <a:solidFill>
                                            <a:srgbClr val="FFC000"/>
                                          </a:solidFill>
                                        </a:uFill>
                                        <a:latin typeface="Cambria Math" panose="02040503050406030204" pitchFamily="18" charset="0"/>
                                      </a:rPr>
                                      <m:t>202</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i="1">
                                        <a:uFill>
                                          <a:solidFill>
                                            <a:srgbClr val="FFC000"/>
                                          </a:solidFill>
                                        </a:uFill>
                                        <a:latin typeface="Cambria Math" panose="02040503050406030204" pitchFamily="18" charset="0"/>
                                      </a:rPr>
                                      <m:t>+</m:t>
                                    </m:r>
                                    <m:r>
                                      <m:rPr>
                                        <m:sty m:val="p"/>
                                      </m:rPr>
                                      <a:rPr lang="en-US" altLang="ja-JP" sz="1050" i="0" smtClean="0">
                                        <a:uFill>
                                          <a:solidFill>
                                            <a:srgbClr val="FFC000"/>
                                          </a:solidFill>
                                        </a:uFill>
                                        <a:latin typeface="Cambria Math" panose="02040503050406030204" pitchFamily="18" charset="0"/>
                                      </a:rPr>
                                      <m:t>I</m:t>
                                    </m:r>
                                    <m:r>
                                      <m:rPr>
                                        <m:sty m:val="p"/>
                                      </m:rPr>
                                      <a:rPr lang="en-US" altLang="ja-JP" sz="1050" b="0" i="0" smtClean="0">
                                        <a:uFill>
                                          <a:solidFill>
                                            <a:srgbClr val="FFC000"/>
                                          </a:solidFill>
                                        </a:uFill>
                                        <a:latin typeface="Cambria Math" panose="02040503050406030204" pitchFamily="18" charset="0"/>
                                      </a:rPr>
                                      <m:t>D</m:t>
                                    </m:r>
                                    <m:r>
                                      <a:rPr lang="en-US" altLang="ja-JP" sz="1050" b="0" i="1" smtClean="0">
                                        <a:uFill>
                                          <a:solidFill>
                                            <a:srgbClr val="FFC000"/>
                                          </a:solidFill>
                                        </a:uFill>
                                        <a:latin typeface="Cambria Math" panose="02040503050406030204" pitchFamily="18" charset="0"/>
                                      </a:rPr>
                                      <m:t>203</m:t>
                                    </m:r>
                                    <m:d>
                                      <m:dPr>
                                        <m:begChr m:val="["/>
                                        <m:endChr m:val="]"/>
                                        <m:ctrlPr>
                                          <a:rPr lang="en-US" altLang="ja-JP" sz="1050" b="0" i="1">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b="0" i="1" smtClean="0">
                                        <a:uFill>
                                          <a:solidFill>
                                            <a:srgbClr val="FFC000"/>
                                          </a:solidFill>
                                        </a:uFill>
                                        <a:latin typeface="Cambria Math" panose="02040503050406030204" pitchFamily="18" charset="0"/>
                                      </a:rPr>
                                      <m:t>)</m:t>
                                    </m:r>
                                  </m:e>
                                </m:nary>
                              </m:oMath>
                            </m:oMathPara>
                          </a14:m>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44942">
                    <a:tc>
                      <a:txBody>
                        <a:bodyPr/>
                        <a:lstStyle/>
                        <a:p>
                          <a:pPr algn="ctr"/>
                          <a:r>
                            <a:rPr kumimoji="1" lang="ja-JP" altLang="en-US" sz="1200" dirty="0"/>
                            <a:t>ペナルティ関数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050" b="0" i="1" smtClean="0">
                                    <a:uFill>
                                      <a:solidFill>
                                        <a:srgbClr val="FFC000"/>
                                      </a:solidFill>
                                    </a:uFill>
                                    <a:latin typeface="Cambria Math" panose="02040503050406030204" pitchFamily="18" charset="0"/>
                                  </a:rPr>
                                  <m:t>𝑔</m:t>
                                </m:r>
                                <m:r>
                                  <a:rPr lang="en-US" altLang="ja-JP" sz="1050" b="0" i="1" smtClean="0">
                                    <a:uFill>
                                      <a:solidFill>
                                        <a:srgbClr val="FFC000"/>
                                      </a:solidFill>
                                    </a:uFill>
                                    <a:latin typeface="Cambria Math" panose="02040503050406030204" pitchFamily="18" charset="0"/>
                                  </a:rPr>
                                  <m:t>=</m:t>
                                </m:r>
                                <m:nary>
                                  <m:naryPr>
                                    <m:chr m:val="∑"/>
                                    <m:limLoc m:val="subSup"/>
                                    <m:ctrlPr>
                                      <a:rPr lang="en-US" altLang="ja-JP" sz="1050" b="0" i="1" smtClean="0">
                                        <a:uFill>
                                          <a:solidFill>
                                            <a:srgbClr val="FFC000"/>
                                          </a:solidFill>
                                        </a:uFill>
                                        <a:latin typeface="Cambria Math" panose="02040503050406030204" pitchFamily="18" charset="0"/>
                                      </a:rPr>
                                    </m:ctrlPr>
                                  </m:naryPr>
                                  <m:sub>
                                    <m:r>
                                      <m:rPr>
                                        <m:brk m:alnAt="25"/>
                                      </m:rPr>
                                      <a:rPr lang="en-US" altLang="ja-JP" sz="1050" b="0" i="1" smtClean="0">
                                        <a:uFill>
                                          <a:solidFill>
                                            <a:srgbClr val="FFC000"/>
                                          </a:solidFill>
                                        </a:uFill>
                                        <a:latin typeface="Cambria Math" panose="02040503050406030204" pitchFamily="18" charset="0"/>
                                      </a:rPr>
                                      <m:t>𝑡</m:t>
                                    </m:r>
                                    <m:r>
                                      <a:rPr lang="en-US" altLang="ja-JP" sz="1050" b="0" i="1" smtClean="0">
                                        <a:uFill>
                                          <a:solidFill>
                                            <a:srgbClr val="FFC000"/>
                                          </a:solidFill>
                                        </a:uFill>
                                        <a:latin typeface="Cambria Math" panose="02040503050406030204" pitchFamily="18" charset="0"/>
                                      </a:rPr>
                                      <m:t>=1</m:t>
                                    </m:r>
                                  </m:sub>
                                  <m:sup>
                                    <m:r>
                                      <a:rPr lang="en-US" altLang="ja-JP" sz="1050" b="0" i="1" smtClean="0">
                                        <a:solidFill>
                                          <a:schemeClr val="accent1"/>
                                        </a:solidFill>
                                        <a:uFill>
                                          <a:solidFill>
                                            <a:srgbClr val="FFC000"/>
                                          </a:solidFill>
                                        </a:uFill>
                                        <a:latin typeface="Cambria Math" panose="02040503050406030204" pitchFamily="18" charset="0"/>
                                      </a:rPr>
                                      <m:t>𝑇</m:t>
                                    </m:r>
                                  </m:sup>
                                  <m:e>
                                    <m:r>
                                      <a:rPr lang="en-US" altLang="ja-JP" sz="1050" b="0" i="1" smtClean="0">
                                        <a:solidFill>
                                          <a:schemeClr val="accent1"/>
                                        </a:solidFill>
                                        <a:uFill>
                                          <a:solidFill>
                                            <a:srgbClr val="FFC000"/>
                                          </a:solidFill>
                                        </a:uFill>
                                        <a:latin typeface="Cambria Math" panose="02040503050406030204" pitchFamily="18" charset="0"/>
                                      </a:rPr>
                                      <m:t>(</m:t>
                                    </m:r>
                                    <m:r>
                                      <a:rPr lang="en-US" altLang="ja-JP" sz="1050" i="1" smtClean="0">
                                        <a:solidFill>
                                          <a:schemeClr val="tx1"/>
                                        </a:solidFill>
                                        <a:uFill>
                                          <a:solidFill>
                                            <a:srgbClr val="FFC000"/>
                                          </a:solidFill>
                                        </a:uFill>
                                        <a:latin typeface="Cambria Math" panose="02040503050406030204" pitchFamily="18" charset="0"/>
                                      </a:rPr>
                                      <m:t>𝑔</m:t>
                                    </m:r>
                                    <m:d>
                                      <m:dPr>
                                        <m:begChr m:val="["/>
                                        <m:endChr m:val="]"/>
                                        <m:ctrlPr>
                                          <a:rPr lang="en-US" altLang="ja-JP" sz="1050" b="0" i="1">
                                            <a:solidFill>
                                              <a:schemeClr val="tx1"/>
                                            </a:solidFill>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a:rPr lang="en-US" altLang="ja-JP" sz="1050" b="0" i="1" smtClean="0">
                                        <a:uFill>
                                          <a:solidFill>
                                            <a:srgbClr val="FFC000"/>
                                          </a:solidFill>
                                        </a:uFill>
                                        <a:latin typeface="Cambria Math" panose="02040503050406030204" pitchFamily="18" charset="0"/>
                                      </a:rPr>
                                      <m:t>+</m:t>
                                    </m:r>
                                    <m:sSup>
                                      <m:sSupPr>
                                        <m:ctrlPr>
                                          <a:rPr lang="en-US" altLang="ja-JP" sz="1050" i="1" smtClean="0">
                                            <a:solidFill>
                                              <a:schemeClr val="tx1"/>
                                            </a:solidFill>
                                            <a:uFill>
                                              <a:solidFill>
                                                <a:srgbClr val="FFC000"/>
                                              </a:solidFill>
                                            </a:uFill>
                                            <a:latin typeface="Cambria Math" panose="02040503050406030204" pitchFamily="18" charset="0"/>
                                          </a:rPr>
                                        </m:ctrlPr>
                                      </m:sSupPr>
                                      <m:e>
                                        <m:r>
                                          <a:rPr lang="en-US" altLang="ja-JP" sz="1050" b="0" i="1" smtClean="0">
                                            <a:solidFill>
                                              <a:schemeClr val="tx1"/>
                                            </a:solidFill>
                                            <a:uFill>
                                              <a:solidFill>
                                                <a:srgbClr val="FFC000"/>
                                              </a:solidFill>
                                            </a:uFill>
                                            <a:latin typeface="Cambria Math" panose="02040503050406030204" pitchFamily="18" charset="0"/>
                                          </a:rPr>
                                          <m:t>𝑔</m:t>
                                        </m:r>
                                      </m:e>
                                      <m:sup>
                                        <m:r>
                                          <m:rPr>
                                            <m:sty m:val="p"/>
                                          </m:rPr>
                                          <a:rPr lang="en-US" altLang="ja-JP" sz="1050" b="0" i="0" smtClean="0">
                                            <a:solidFill>
                                              <a:schemeClr val="tx1"/>
                                            </a:solidFill>
                                            <a:uFill>
                                              <a:solidFill>
                                                <a:srgbClr val="FFC000"/>
                                              </a:solidFill>
                                            </a:uFill>
                                            <a:latin typeface="Cambria Math" panose="02040503050406030204" pitchFamily="18" charset="0"/>
                                          </a:rPr>
                                          <m:t>manual</m:t>
                                        </m:r>
                                      </m:sup>
                                    </m:sSup>
                                    <m:d>
                                      <m:dPr>
                                        <m:begChr m:val="["/>
                                        <m:endChr m:val="]"/>
                                        <m:ctrlPr>
                                          <a:rPr lang="en-US" altLang="ja-JP" sz="1050" b="0" i="1">
                                            <a:solidFill>
                                              <a:schemeClr val="tx1"/>
                                            </a:solidFill>
                                            <a:uFill>
                                              <a:solidFill>
                                                <a:srgbClr val="FFC000"/>
                                              </a:solidFill>
                                            </a:uFill>
                                            <a:latin typeface="Cambria Math" panose="02040503050406030204" pitchFamily="18" charset="0"/>
                                          </a:rPr>
                                        </m:ctrlPr>
                                      </m:dPr>
                                      <m:e>
                                        <m:r>
                                          <a:rPr lang="en-US" altLang="ja-JP" sz="1050" i="1">
                                            <a:uFill>
                                              <a:solidFill>
                                                <a:srgbClr val="FFC000"/>
                                              </a:solidFill>
                                            </a:uFill>
                                            <a:latin typeface="Cambria Math" panose="02040503050406030204" pitchFamily="18" charset="0"/>
                                          </a:rPr>
                                          <m:t>𝑡</m:t>
                                        </m:r>
                                      </m:e>
                                    </m:d>
                                    <m:r>
                                      <m:rPr>
                                        <m:nor/>
                                      </m:rPr>
                                      <a:rPr lang="en-US" altLang="ja-JP" sz="1050" dirty="0"/>
                                      <m:t>)</m:t>
                                    </m:r>
                                  </m:e>
                                </m:nary>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4188679"/>
                      </a:ext>
                    </a:extLst>
                  </a:tr>
                  <a:tr h="2258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0" dirty="0" smtClean="0">
                                    <a:uFill>
                                      <a:solidFill>
                                        <a:srgbClr val="FFC000"/>
                                      </a:solidFill>
                                    </a:uFill>
                                    <a:latin typeface="Cambria Math" panose="02040503050406030204" pitchFamily="18" charset="0"/>
                                  </a:rPr>
                                  <m:t>1</m:t>
                                </m:r>
                                <m:r>
                                  <a:rPr lang="en-US" altLang="ja-JP" sz="1200" b="0" i="1" dirty="0" smtClean="0">
                                    <a:uFill>
                                      <a:solidFill>
                                        <a:srgbClr val="FFC000"/>
                                      </a:solidFill>
                                    </a:uFill>
                                    <a:latin typeface="Cambria Math" panose="02040503050406030204" pitchFamily="18" charset="0"/>
                                  </a:rPr>
                                  <m:t>53</m:t>
                                </m:r>
                                <m:r>
                                  <a:rPr lang="en-US" altLang="ja-JP" sz="1200" i="1">
                                    <a:uFill>
                                      <a:solidFill>
                                        <a:srgbClr val="FFC000"/>
                                      </a:solidFill>
                                    </a:uFill>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全連続変数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25883">
                    <a:tc>
                      <a:txBody>
                        <a:bodyPr/>
                        <a:lstStyle/>
                        <a:p>
                          <a:pPr algn="ctr"/>
                          <a:r>
                            <a:rPr kumimoji="1" lang="ja-JP" altLang="en-US" sz="1200" dirty="0"/>
                            <a:t>実績固定制約</a:t>
                          </a:r>
                          <a:r>
                            <a:rPr kumimoji="1" lang="en-US" altLang="ja-JP" sz="1200" dirty="0"/>
                            <a:t>(</a:t>
                          </a:r>
                          <a:r>
                            <a:rPr kumimoji="1" lang="ja-JP" altLang="en-US" sz="1200" dirty="0"/>
                            <a:t>バイナリ</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18</m:t>
                                </m:r>
                                <m:r>
                                  <a:rPr lang="en-US" altLang="ja-JP" sz="1200" i="1">
                                    <a:uFill>
                                      <a:solidFill>
                                        <a:srgbClr val="FFC000"/>
                                      </a:solidFill>
                                    </a:uFill>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err="1"/>
                            <a:t>OnOff</a:t>
                          </a:r>
                          <a:endParaRPr lang="en-US" altLang="ja-JP"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𝑏</m:t>
                                </m:r>
                                <m:d>
                                  <m:dPr>
                                    <m:begChr m:val="["/>
                                    <m:endChr m:val="]"/>
                                    <m:ctrlPr>
                                      <a:rPr lang="en-US" altLang="ja-JP" sz="1200" b="0" i="1" smtClean="0">
                                        <a:uFill>
                                          <a:solidFill>
                                            <a:srgbClr val="FFC000"/>
                                          </a:solidFill>
                                        </a:uFill>
                                        <a:latin typeface="Cambria Math" panose="02040503050406030204" pitchFamily="18" charset="0"/>
                                      </a:rPr>
                                    </m:ctrlPr>
                                  </m:dPr>
                                  <m:e>
                                    <m:r>
                                      <a:rPr lang="en-US" altLang="ja-JP" sz="1200" b="0" i="1" smtClean="0">
                                        <a:uFill>
                                          <a:solidFill>
                                            <a:srgbClr val="FFC000"/>
                                          </a:solidFill>
                                        </a:uFill>
                                        <a:latin typeface="Cambria Math" panose="02040503050406030204" pitchFamily="18" charset="0"/>
                                      </a:rPr>
                                      <m:t>𝑡</m:t>
                                    </m:r>
                                  </m:e>
                                </m:d>
                                <m:r>
                                  <a:rPr lang="en-US" altLang="ja-JP" sz="1200" b="0" i="1" smtClean="0">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𝑃</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200" b="0" i="1" smtClean="0">
                                    <a:solidFill>
                                      <a:schemeClr val="accent1"/>
                                    </a:solidFill>
                                    <a:uFill>
                                      <a:solidFill>
                                        <a:srgbClr val="FFC000"/>
                                      </a:solidFill>
                                    </a:uFill>
                                    <a:latin typeface="Cambria Math" panose="02040503050406030204" pitchFamily="18" charset="0"/>
                                  </a:rPr>
                                  <m:t>𝑏</m:t>
                                </m:r>
                                <m:r>
                                  <a:rPr lang="en-US" altLang="ja-JP" sz="1200" b="0" i="0" smtClean="0">
                                    <a:solidFill>
                                      <a:schemeClr val="accent1"/>
                                    </a:solidFill>
                                    <a:uFill>
                                      <a:solidFill>
                                        <a:srgbClr val="FFC000"/>
                                      </a:solidFill>
                                    </a:uFill>
                                    <a:latin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rPr>
                                  <m:t>𝑡</m:t>
                                </m:r>
                                <m:r>
                                  <a:rPr lang="en-US" altLang="ja-JP" sz="1200" b="0" i="0" smtClean="0">
                                    <a:solidFill>
                                      <a:schemeClr val="accent1"/>
                                    </a:solidFill>
                                    <a:uFill>
                                      <a:solidFill>
                                        <a:srgbClr val="FFC000"/>
                                      </a:solidFill>
                                    </a:uFill>
                                    <a:latin typeface="Cambria Math" panose="02040503050406030204" pitchFamily="18" charset="0"/>
                                  </a:rPr>
                                  <m:t>]</m:t>
                                </m:r>
                              </m:oMath>
                            </m:oMathPara>
                          </a14:m>
                          <a:endParaRPr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225883">
                    <a:tc>
                      <a:txBody>
                        <a:bodyPr/>
                        <a:lstStyle/>
                        <a:p>
                          <a:pPr algn="ctr"/>
                          <a:r>
                            <a:rPr kumimoji="1" lang="ja-JP" altLang="en-US" sz="1200" dirty="0"/>
                            <a:t>実績固定制約</a:t>
                          </a:r>
                          <a:r>
                            <a:rPr kumimoji="1" lang="en-US" altLang="ja-JP" sz="1200" dirty="0"/>
                            <a:t>(</a:t>
                          </a:r>
                          <a:r>
                            <a:rPr kumimoji="1" lang="ja-JP" altLang="en-US" sz="1200" dirty="0"/>
                            <a:t>連続</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6</m:t>
                                </m:r>
                                <m:r>
                                  <a:rPr lang="en-US" altLang="ja-JP" sz="1200" i="1">
                                    <a:uFill>
                                      <a:solidFill>
                                        <a:srgbClr val="FFC000"/>
                                      </a:solidFill>
                                    </a:uFill>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050" dirty="0"/>
                            <a:t>V/E</a:t>
                          </a:r>
                          <a:r>
                            <a:rPr lang="ja-JP" altLang="en-US" sz="1050" dirty="0"/>
                            <a:t>返り黒液の各変数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𝑥</m:t>
                                </m:r>
                                <m:d>
                                  <m:dPr>
                                    <m:begChr m:val="["/>
                                    <m:endChr m:val="]"/>
                                    <m:ctrlPr>
                                      <a:rPr lang="en-US" altLang="ja-JP" sz="1200" b="0" i="1" smtClean="0">
                                        <a:uFill>
                                          <a:solidFill>
                                            <a:srgbClr val="FFC000"/>
                                          </a:solidFill>
                                        </a:uFill>
                                        <a:latin typeface="Cambria Math" panose="02040503050406030204" pitchFamily="18" charset="0"/>
                                      </a:rPr>
                                    </m:ctrlPr>
                                  </m:dPr>
                                  <m:e>
                                    <m:r>
                                      <a:rPr lang="en-US" altLang="ja-JP" sz="1200" b="0" i="1" smtClean="0">
                                        <a:uFill>
                                          <a:solidFill>
                                            <a:srgbClr val="FFC000"/>
                                          </a:solidFill>
                                        </a:uFill>
                                        <a:latin typeface="Cambria Math" panose="02040503050406030204" pitchFamily="18" charset="0"/>
                                      </a:rPr>
                                      <m:t>𝑡</m:t>
                                    </m:r>
                                  </m:e>
                                </m:d>
                                <m:r>
                                  <a:rPr lang="en-US" altLang="ja-JP" sz="1200" b="0" i="1" smtClean="0">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𝑃</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200" b="0" i="1" smtClean="0">
                                    <a:solidFill>
                                      <a:schemeClr val="accent1"/>
                                    </a:solidFill>
                                    <a:uFill>
                                      <a:solidFill>
                                        <a:srgbClr val="FFC000"/>
                                      </a:solidFill>
                                    </a:uFill>
                                    <a:latin typeface="Cambria Math" panose="02040503050406030204" pitchFamily="18" charset="0"/>
                                  </a:rPr>
                                  <m:t>𝑥</m:t>
                                </m:r>
                                <m:r>
                                  <a:rPr lang="en-US" altLang="ja-JP" sz="1200" b="0" i="0" smtClean="0">
                                    <a:solidFill>
                                      <a:schemeClr val="accent1"/>
                                    </a:solidFill>
                                    <a:uFill>
                                      <a:solidFill>
                                        <a:srgbClr val="FFC000"/>
                                      </a:solidFill>
                                    </a:uFill>
                                    <a:latin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rPr>
                                  <m:t>𝑡</m:t>
                                </m:r>
                                <m:r>
                                  <a:rPr lang="en-US" altLang="ja-JP" sz="1200" b="0" i="0" smtClean="0">
                                    <a:solidFill>
                                      <a:schemeClr val="accent1"/>
                                    </a:solidFill>
                                    <a:uFill>
                                      <a:solidFill>
                                        <a:srgbClr val="FFC000"/>
                                      </a:solidFill>
                                    </a:uFill>
                                    <a:latin typeface="Cambria Math" panose="02040503050406030204" pitchFamily="18" charset="0"/>
                                  </a:rPr>
                                  <m:t>]</m:t>
                                </m:r>
                              </m:oMath>
                            </m:oMathPara>
                          </a14:m>
                          <a:endParaRPr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3223305"/>
                      </a:ext>
                    </a:extLst>
                  </a:tr>
                  <a:tr h="3598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a:t>
                          </a:r>
                          <a:r>
                            <a:rPr kumimoji="1" lang="en-US" altLang="ja-JP" sz="1200" dirty="0" err="1"/>
                            <a:t>Fac</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18</m:t>
                                </m:r>
                                <m:r>
                                  <a:rPr lang="en-US" altLang="ja-JP" sz="1200" i="1">
                                    <a:uFill>
                                      <a:solidFill>
                                        <a:srgbClr val="FFC000"/>
                                      </a:solidFill>
                                    </a:uFill>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各設備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subSup"/>
                                    <m:ctrlPr>
                                      <a:rPr lang="en-US" altLang="ja-JP" sz="1050" b="0" i="1" smtClean="0">
                                        <a:uFill>
                                          <a:solidFill>
                                            <a:srgbClr val="FFC000"/>
                                          </a:solidFill>
                                        </a:uFill>
                                        <a:latin typeface="Cambria Math" panose="02040503050406030204" pitchFamily="18" charset="0"/>
                                      </a:rPr>
                                    </m:ctrlPr>
                                  </m:naryPr>
                                  <m:sub>
                                    <m:r>
                                      <m:rPr>
                                        <m:brk m:alnAt="1"/>
                                      </m:rPr>
                                      <a:rPr lang="en-US" altLang="ja-JP" sz="1050" b="0" i="1" smtClean="0">
                                        <a:uFill>
                                          <a:solidFill>
                                            <a:srgbClr val="FFC000"/>
                                          </a:solidFill>
                                        </a:uFill>
                                        <a:latin typeface="Cambria Math" panose="02040503050406030204" pitchFamily="18" charset="0"/>
                                      </a:rPr>
                                      <m:t>𝑗</m:t>
                                    </m:r>
                                    <m:r>
                                      <a:rPr lang="en-US" altLang="ja-JP" sz="1050" b="0" i="1" smtClean="0">
                                        <a:uFill>
                                          <a:solidFill>
                                            <a:srgbClr val="FFC000"/>
                                          </a:solidFill>
                                        </a:uFill>
                                        <a:latin typeface="Cambria Math" panose="02040503050406030204" pitchFamily="18" charset="0"/>
                                      </a:rPr>
                                      <m:t>=1</m:t>
                                    </m:r>
                                  </m:sub>
                                  <m:sup>
                                    <m:r>
                                      <a:rPr lang="en-US" altLang="ja-JP" sz="1050" b="0" i="1" smtClean="0">
                                        <a:solidFill>
                                          <a:schemeClr val="accent1"/>
                                        </a:solidFill>
                                        <a:uFill>
                                          <a:solidFill>
                                            <a:srgbClr val="FFC000"/>
                                          </a:solidFill>
                                        </a:uFill>
                                        <a:latin typeface="Cambria Math" panose="02040503050406030204" pitchFamily="18" charset="0"/>
                                      </a:rPr>
                                      <m:t>𝐽</m:t>
                                    </m:r>
                                  </m:sup>
                                  <m:e>
                                    <m:r>
                                      <a:rPr lang="en-US" altLang="ja-JP" sz="1050" i="1">
                                        <a:uFill>
                                          <a:solidFill>
                                            <a:srgbClr val="FFC000"/>
                                          </a:solidFill>
                                        </a:uFill>
                                        <a:latin typeface="Cambria Math" panose="02040503050406030204" pitchFamily="18" charset="0"/>
                                      </a:rPr>
                                      <m:t>(</m:t>
                                    </m:r>
                                    <m:sSubSup>
                                      <m:sSubSupPr>
                                        <m:ctrlPr>
                                          <a:rPr lang="en-US" altLang="ja-JP" sz="1050" i="1" smtClean="0">
                                            <a:solidFill>
                                              <a:schemeClr val="accent1"/>
                                            </a:solidFill>
                                            <a:uFill>
                                              <a:solidFill>
                                                <a:srgbClr val="FFC000"/>
                                              </a:solidFill>
                                            </a:uFill>
                                            <a:latin typeface="Cambria Math" panose="02040503050406030204" pitchFamily="18" charset="0"/>
                                          </a:rPr>
                                        </m:ctrlPr>
                                      </m:sSubSupPr>
                                      <m:e>
                                        <m:r>
                                          <a:rPr lang="ja-JP" altLang="en-US" sz="1050" i="1" smtClean="0">
                                            <a:solidFill>
                                              <a:schemeClr val="accent1"/>
                                            </a:solidFill>
                                            <a:uFill>
                                              <a:solidFill>
                                                <a:srgbClr val="FFC000"/>
                                              </a:solidFill>
                                            </a:uFill>
                                            <a:latin typeface="Cambria Math" panose="02040503050406030204" pitchFamily="18" charset="0"/>
                                          </a:rPr>
                                          <m:t>𝛼</m:t>
                                        </m:r>
                                      </m:e>
                                      <m:sub>
                                        <m:r>
                                          <a:rPr lang="en-US" altLang="ja-JP" sz="1050" b="0" i="1" smtClean="0">
                                            <a:solidFill>
                                              <a:schemeClr val="accent1"/>
                                            </a:solidFill>
                                            <a:uFill>
                                              <a:solidFill>
                                                <a:srgbClr val="FFC000"/>
                                              </a:solidFill>
                                            </a:uFill>
                                            <a:latin typeface="Cambria Math" panose="02040503050406030204" pitchFamily="18" charset="0"/>
                                          </a:rPr>
                                          <m:t>𝑗</m:t>
                                        </m:r>
                                      </m:sub>
                                      <m:sup>
                                        <m:r>
                                          <m:rPr>
                                            <m:sty m:val="p"/>
                                          </m:rPr>
                                          <a:rPr lang="en-US" altLang="ja-JP" sz="1050" b="0" i="0" smtClean="0">
                                            <a:solidFill>
                                              <a:schemeClr val="accent1"/>
                                            </a:solidFill>
                                            <a:uFill>
                                              <a:solidFill>
                                                <a:srgbClr val="FFC000"/>
                                              </a:solidFill>
                                            </a:uFill>
                                            <a:latin typeface="Cambria Math" panose="02040503050406030204" pitchFamily="18" charset="0"/>
                                          </a:rPr>
                                          <m:t>Fac</m:t>
                                        </m:r>
                                      </m:sup>
                                    </m:sSubSup>
                                    <m:sSubSup>
                                      <m:sSubSupPr>
                                        <m:ctrlPr>
                                          <a:rPr lang="en-US" altLang="ja-JP" sz="1050" i="1" smtClean="0">
                                            <a:solidFill>
                                              <a:schemeClr val="tx1"/>
                                            </a:solidFill>
                                            <a:uFill>
                                              <a:solidFill>
                                                <a:srgbClr val="FFC000"/>
                                              </a:solidFill>
                                            </a:uFill>
                                            <a:latin typeface="Cambria Math" panose="02040503050406030204" pitchFamily="18" charset="0"/>
                                          </a:rPr>
                                        </m:ctrlPr>
                                      </m:sSubSupPr>
                                      <m:e>
                                        <m:r>
                                          <a:rPr lang="en-US" altLang="ja-JP" sz="1050" b="0" i="1" smtClean="0">
                                            <a:solidFill>
                                              <a:schemeClr val="tx1"/>
                                            </a:solidFill>
                                            <a:uFill>
                                              <a:solidFill>
                                                <a:srgbClr val="FFC000"/>
                                              </a:solidFill>
                                            </a:uFill>
                                            <a:latin typeface="Cambria Math" panose="02040503050406030204" pitchFamily="18" charset="0"/>
                                          </a:rPr>
                                          <m:t>𝑥</m:t>
                                        </m:r>
                                      </m:e>
                                      <m:sub>
                                        <m:r>
                                          <a:rPr lang="en-US" altLang="ja-JP" sz="1050" b="0" i="1" smtClean="0">
                                            <a:solidFill>
                                              <a:schemeClr val="tx1"/>
                                            </a:solidFill>
                                            <a:uFill>
                                              <a:solidFill>
                                                <a:srgbClr val="FFC000"/>
                                              </a:solidFill>
                                            </a:uFill>
                                            <a:latin typeface="Cambria Math" panose="02040503050406030204" pitchFamily="18" charset="0"/>
                                          </a:rPr>
                                          <m:t>𝑗</m:t>
                                        </m:r>
                                      </m:sub>
                                      <m:sup>
                                        <m:r>
                                          <m:rPr>
                                            <m:sty m:val="p"/>
                                          </m:rPr>
                                          <a:rPr lang="en-US" altLang="ja-JP" sz="1050" b="0" i="0" smtClean="0">
                                            <a:solidFill>
                                              <a:schemeClr val="tx1"/>
                                            </a:solidFill>
                                            <a:uFill>
                                              <a:solidFill>
                                                <a:srgbClr val="FFC000"/>
                                              </a:solidFill>
                                            </a:uFill>
                                            <a:latin typeface="Cambria Math" panose="02040503050406030204" pitchFamily="18" charset="0"/>
                                          </a:rPr>
                                          <m:t>Fac</m:t>
                                        </m:r>
                                      </m:sup>
                                    </m:sSubSup>
                                    <m:d>
                                      <m:dPr>
                                        <m:begChr m:val="["/>
                                        <m:endChr m:val="]"/>
                                        <m:ctrlPr>
                                          <a:rPr lang="en-US" altLang="ja-JP" sz="1050" i="1">
                                            <a:solidFill>
                                              <a:schemeClr val="tx1"/>
                                            </a:solidFill>
                                            <a:uFill>
                                              <a:solidFill>
                                                <a:srgbClr val="FFC000"/>
                                              </a:solidFill>
                                            </a:uFill>
                                            <a:latin typeface="Cambria Math" panose="02040503050406030204" pitchFamily="18" charset="0"/>
                                            <a:ea typeface="Cambria Math" panose="02040503050406030204" pitchFamily="18" charset="0"/>
                                          </a:rPr>
                                        </m:ctrlPr>
                                      </m:dPr>
                                      <m:e>
                                        <m:r>
                                          <a:rPr lang="en-US" altLang="ja-JP" sz="1050" i="1">
                                            <a:solidFill>
                                              <a:schemeClr val="tx1"/>
                                            </a:solidFill>
                                            <a:uFill>
                                              <a:solidFill>
                                                <a:srgbClr val="FFC000"/>
                                              </a:solidFill>
                                            </a:uFill>
                                            <a:latin typeface="Cambria Math" panose="02040503050406030204" pitchFamily="18" charset="0"/>
                                            <a:ea typeface="Cambria Math" panose="02040503050406030204" pitchFamily="18" charset="0"/>
                                          </a:rPr>
                                          <m:t>𝑡</m:t>
                                        </m:r>
                                      </m:e>
                                    </m:d>
                                    <m:r>
                                      <m:rPr>
                                        <m:nor/>
                                      </m:rPr>
                                      <a:rPr lang="en-US" altLang="ja-JP" sz="1050" dirty="0"/>
                                      <m:t>)</m:t>
                                    </m:r>
                                  </m:e>
                                </m:nary>
                                <m:r>
                                  <a:rPr lang="en-US" altLang="ja-JP" sz="1050" b="0" i="1" smtClean="0">
                                    <a:uFill>
                                      <a:solidFill>
                                        <a:srgbClr val="FFC000"/>
                                      </a:solidFill>
                                    </a:uFill>
                                    <a:latin typeface="Cambria Math" panose="02040503050406030204" pitchFamily="18" charset="0"/>
                                  </a:rPr>
                                  <m:t>+</m:t>
                                </m:r>
                                <m:sSubSup>
                                  <m:sSubSupPr>
                                    <m:ctrlPr>
                                      <a:rPr lang="en-US" altLang="ja-JP" sz="1050" i="1">
                                        <a:solidFill>
                                          <a:schemeClr val="accent1"/>
                                        </a:solidFill>
                                        <a:uFill>
                                          <a:solidFill>
                                            <a:srgbClr val="FFC000"/>
                                          </a:solidFill>
                                        </a:uFill>
                                        <a:latin typeface="Cambria Math" panose="02040503050406030204" pitchFamily="18" charset="0"/>
                                      </a:rPr>
                                    </m:ctrlPr>
                                  </m:sSubSupPr>
                                  <m:e>
                                    <m:r>
                                      <a:rPr lang="ja-JP" altLang="en-US" sz="1050" i="1">
                                        <a:solidFill>
                                          <a:schemeClr val="accent1"/>
                                        </a:solidFill>
                                        <a:uFill>
                                          <a:solidFill>
                                            <a:srgbClr val="FFC000"/>
                                          </a:solidFill>
                                        </a:uFill>
                                        <a:latin typeface="Cambria Math" panose="02040503050406030204" pitchFamily="18" charset="0"/>
                                      </a:rPr>
                                      <m:t>𝛼</m:t>
                                    </m:r>
                                  </m:e>
                                  <m:sub>
                                    <m:r>
                                      <a:rPr lang="en-US" altLang="ja-JP" sz="1050" b="0" i="1" smtClean="0">
                                        <a:solidFill>
                                          <a:schemeClr val="accent1"/>
                                        </a:solidFill>
                                        <a:uFill>
                                          <a:solidFill>
                                            <a:srgbClr val="FFC000"/>
                                          </a:solidFill>
                                        </a:uFill>
                                        <a:latin typeface="Cambria Math" panose="02040503050406030204" pitchFamily="18" charset="0"/>
                                      </a:rPr>
                                      <m:t>0</m:t>
                                    </m:r>
                                  </m:sub>
                                  <m:sup>
                                    <m:r>
                                      <m:rPr>
                                        <m:sty m:val="p"/>
                                      </m:rPr>
                                      <a:rPr lang="en-US" altLang="ja-JP" sz="1050" b="0" i="0" smtClean="0">
                                        <a:solidFill>
                                          <a:schemeClr val="accent1"/>
                                        </a:solidFill>
                                        <a:uFill>
                                          <a:solidFill>
                                            <a:srgbClr val="FFC000"/>
                                          </a:solidFill>
                                        </a:uFill>
                                        <a:latin typeface="Cambria Math" panose="02040503050406030204" pitchFamily="18" charset="0"/>
                                      </a:rPr>
                                      <m:t>Fac</m:t>
                                    </m:r>
                                  </m:sup>
                                </m:sSubSup>
                                <m:r>
                                  <a:rPr lang="en-US" altLang="ja-JP" sz="1050" b="0" i="1" smtClean="0">
                                    <a:uFill>
                                      <a:solidFill>
                                        <a:srgbClr val="FFC000"/>
                                      </a:solidFill>
                                    </a:uFill>
                                    <a:latin typeface="Cambria Math" panose="02040503050406030204" pitchFamily="18" charset="0"/>
                                  </a:rPr>
                                  <m:t>=0</m:t>
                                </m:r>
                              </m:oMath>
                            </m:oMathPara>
                          </a14:m>
                          <a:endParaRPr lang="en-US" altLang="ja-JP" sz="1050" i="1" dirty="0">
                            <a:solidFill>
                              <a:schemeClr val="accent1"/>
                            </a:solidFill>
                            <a:uFill>
                              <a:solidFill>
                                <a:srgbClr val="FFC000"/>
                              </a:solidFill>
                            </a:uFill>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9476"/>
                      </a:ext>
                    </a:extLst>
                  </a:tr>
                  <a:tr h="346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(Node)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8</m:t>
                                </m:r>
                                <m:r>
                                  <a:rPr lang="en-US" altLang="ja-JP" sz="1200" i="1">
                                    <a:uFill>
                                      <a:solidFill>
                                        <a:srgbClr val="FFC000"/>
                                      </a:solidFill>
                                    </a:uFill>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各ノード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nary>
                                  <m:naryPr>
                                    <m:chr m:val="∑"/>
                                    <m:limLoc m:val="subSup"/>
                                    <m:ctrlPr>
                                      <a:rPr lang="en-US" altLang="ja-JP" sz="1000" b="0" i="1" smtClean="0">
                                        <a:uFill>
                                          <a:solidFill>
                                            <a:srgbClr val="FFC000"/>
                                          </a:solidFill>
                                        </a:uFill>
                                        <a:latin typeface="Cambria Math" panose="02040503050406030204" pitchFamily="18" charset="0"/>
                                      </a:rPr>
                                    </m:ctrlPr>
                                  </m:naryPr>
                                  <m:sub>
                                    <m:r>
                                      <a:rPr lang="en-US" altLang="ja-JP" sz="1000" b="0" i="1" smtClean="0">
                                        <a:uFill>
                                          <a:solidFill>
                                            <a:srgbClr val="FFC000"/>
                                          </a:solidFill>
                                        </a:uFill>
                                        <a:latin typeface="Cambria Math" panose="02040503050406030204" pitchFamily="18" charset="0"/>
                                      </a:rPr>
                                      <m:t>𝑗</m:t>
                                    </m:r>
                                    <m:r>
                                      <a:rPr lang="en-US" altLang="ja-JP" sz="1000" b="0" i="1" smtClean="0">
                                        <a:uFill>
                                          <a:solidFill>
                                            <a:srgbClr val="FFC000"/>
                                          </a:solidFill>
                                        </a:uFill>
                                        <a:latin typeface="Cambria Math" panose="02040503050406030204" pitchFamily="18" charset="0"/>
                                      </a:rPr>
                                      <m:t>=1</m:t>
                                    </m:r>
                                  </m:sub>
                                  <m:sup>
                                    <m:r>
                                      <a:rPr lang="en-US" altLang="ja-JP" sz="1000" b="0" i="1" smtClean="0">
                                        <a:solidFill>
                                          <a:schemeClr val="accent1"/>
                                        </a:solidFill>
                                        <a:uFill>
                                          <a:solidFill>
                                            <a:srgbClr val="FFC000"/>
                                          </a:solidFill>
                                        </a:uFill>
                                        <a:latin typeface="Cambria Math" panose="02040503050406030204" pitchFamily="18" charset="0"/>
                                      </a:rPr>
                                      <m:t>𝐽</m:t>
                                    </m:r>
                                  </m:sup>
                                  <m:e>
                                    <m:r>
                                      <a:rPr lang="en-US" altLang="ja-JP" sz="1000" i="1">
                                        <a:uFill>
                                          <a:solidFill>
                                            <a:srgbClr val="FFC000"/>
                                          </a:solidFill>
                                        </a:uFill>
                                        <a:latin typeface="Cambria Math" panose="02040503050406030204" pitchFamily="18" charset="0"/>
                                      </a:rPr>
                                      <m:t>(</m:t>
                                    </m:r>
                                    <m:sSubSup>
                                      <m:sSubSupPr>
                                        <m:ctrlPr>
                                          <a:rPr lang="en-US" altLang="ja-JP" sz="1000" i="1" smtClean="0">
                                            <a:solidFill>
                                              <a:schemeClr val="accent1"/>
                                            </a:solidFill>
                                            <a:uFill>
                                              <a:solidFill>
                                                <a:srgbClr val="FFC000"/>
                                              </a:solidFill>
                                            </a:uFill>
                                            <a:latin typeface="Cambria Math" panose="02040503050406030204" pitchFamily="18" charset="0"/>
                                          </a:rPr>
                                        </m:ctrlPr>
                                      </m:sSubSupPr>
                                      <m:e>
                                        <m:r>
                                          <a:rPr lang="ja-JP" altLang="en-US" sz="1000" i="1" smtClean="0">
                                            <a:solidFill>
                                              <a:schemeClr val="accent1"/>
                                            </a:solidFill>
                                            <a:uFill>
                                              <a:solidFill>
                                                <a:srgbClr val="FFC000"/>
                                              </a:solidFill>
                                            </a:uFill>
                                            <a:latin typeface="Cambria Math" panose="02040503050406030204" pitchFamily="18" charset="0"/>
                                          </a:rPr>
                                          <m:t>𝛼</m:t>
                                        </m:r>
                                      </m:e>
                                      <m:sub>
                                        <m:r>
                                          <a:rPr lang="en-US" altLang="ja-JP" sz="1000" b="0" i="1" smtClean="0">
                                            <a:solidFill>
                                              <a:schemeClr val="accent1"/>
                                            </a:solidFill>
                                            <a:uFill>
                                              <a:solidFill>
                                                <a:srgbClr val="FFC000"/>
                                              </a:solidFill>
                                            </a:uFill>
                                            <a:latin typeface="Cambria Math" panose="02040503050406030204" pitchFamily="18" charset="0"/>
                                          </a:rPr>
                                          <m:t>𝑗</m:t>
                                        </m:r>
                                      </m:sub>
                                      <m:sup>
                                        <m:r>
                                          <m:rPr>
                                            <m:sty m:val="p"/>
                                          </m:rPr>
                                          <a:rPr lang="en-US" altLang="ja-JP" sz="1000" b="0" i="0" smtClean="0">
                                            <a:solidFill>
                                              <a:schemeClr val="accent1"/>
                                            </a:solidFill>
                                            <a:uFill>
                                              <a:solidFill>
                                                <a:srgbClr val="FFC000"/>
                                              </a:solidFill>
                                            </a:uFill>
                                            <a:latin typeface="Cambria Math" panose="02040503050406030204" pitchFamily="18" charset="0"/>
                                          </a:rPr>
                                          <m:t>Bal</m:t>
                                        </m:r>
                                      </m:sup>
                                    </m:sSubSup>
                                    <m:sSubSup>
                                      <m:sSubSupPr>
                                        <m:ctrlPr>
                                          <a:rPr lang="en-US" altLang="ja-JP" sz="1000" i="1" smtClean="0">
                                            <a:solidFill>
                                              <a:schemeClr val="tx1"/>
                                            </a:solidFill>
                                            <a:uFill>
                                              <a:solidFill>
                                                <a:srgbClr val="FFC000"/>
                                              </a:solidFill>
                                            </a:uFill>
                                            <a:latin typeface="Cambria Math" panose="02040503050406030204" pitchFamily="18" charset="0"/>
                                          </a:rPr>
                                        </m:ctrlPr>
                                      </m:sSubSupPr>
                                      <m:e>
                                        <m:r>
                                          <a:rPr lang="en-US" altLang="ja-JP" sz="1000" b="0" i="1" smtClean="0">
                                            <a:solidFill>
                                              <a:schemeClr val="tx1"/>
                                            </a:solidFill>
                                            <a:uFill>
                                              <a:solidFill>
                                                <a:srgbClr val="FFC000"/>
                                              </a:solidFill>
                                            </a:uFill>
                                            <a:latin typeface="Cambria Math" panose="02040503050406030204" pitchFamily="18" charset="0"/>
                                          </a:rPr>
                                          <m:t>𝑥</m:t>
                                        </m:r>
                                      </m:e>
                                      <m:sub>
                                        <m:r>
                                          <a:rPr lang="en-US" altLang="ja-JP" sz="1000" b="0" i="1" smtClean="0">
                                            <a:solidFill>
                                              <a:schemeClr val="tx1"/>
                                            </a:solidFill>
                                            <a:uFill>
                                              <a:solidFill>
                                                <a:srgbClr val="FFC000"/>
                                              </a:solidFill>
                                            </a:uFill>
                                            <a:latin typeface="Cambria Math" panose="02040503050406030204" pitchFamily="18" charset="0"/>
                                          </a:rPr>
                                          <m:t>𝑗</m:t>
                                        </m:r>
                                      </m:sub>
                                      <m:sup>
                                        <m:r>
                                          <m:rPr>
                                            <m:sty m:val="p"/>
                                          </m:rPr>
                                          <a:rPr lang="en-US" altLang="ja-JP" sz="1000" b="0" i="0" smtClean="0">
                                            <a:solidFill>
                                              <a:schemeClr val="tx1"/>
                                            </a:solidFill>
                                            <a:uFill>
                                              <a:solidFill>
                                                <a:srgbClr val="FFC000"/>
                                              </a:solidFill>
                                            </a:uFill>
                                            <a:latin typeface="Cambria Math" panose="02040503050406030204" pitchFamily="18" charset="0"/>
                                          </a:rPr>
                                          <m:t>Bal</m:t>
                                        </m:r>
                                      </m:sup>
                                    </m:sSubSup>
                                    <m:d>
                                      <m:dPr>
                                        <m:begChr m:val="["/>
                                        <m:endChr m:val="]"/>
                                        <m:ctrlPr>
                                          <a:rPr lang="en-US" altLang="ja-JP" sz="1000" i="1">
                                            <a:solidFill>
                                              <a:schemeClr val="tx1"/>
                                            </a:solidFill>
                                            <a:uFill>
                                              <a:solidFill>
                                                <a:srgbClr val="FFC000"/>
                                              </a:solidFill>
                                            </a:uFill>
                                            <a:latin typeface="Cambria Math" panose="02040503050406030204" pitchFamily="18" charset="0"/>
                                            <a:ea typeface="Cambria Math" panose="02040503050406030204" pitchFamily="18" charset="0"/>
                                          </a:rPr>
                                        </m:ctrlPr>
                                      </m:dPr>
                                      <m:e>
                                        <m:r>
                                          <a:rPr lang="en-US" altLang="ja-JP" sz="1000" i="1">
                                            <a:solidFill>
                                              <a:schemeClr val="tx1"/>
                                            </a:solidFill>
                                            <a:uFill>
                                              <a:solidFill>
                                                <a:srgbClr val="FFC000"/>
                                              </a:solidFill>
                                            </a:uFill>
                                            <a:latin typeface="Cambria Math" panose="02040503050406030204" pitchFamily="18" charset="0"/>
                                            <a:ea typeface="Cambria Math" panose="02040503050406030204" pitchFamily="18" charset="0"/>
                                          </a:rPr>
                                          <m:t>𝑡</m:t>
                                        </m:r>
                                      </m:e>
                                    </m:d>
                                    <m:r>
                                      <m:rPr>
                                        <m:nor/>
                                      </m:rPr>
                                      <a:rPr lang="en-US" altLang="ja-JP" sz="1000" dirty="0"/>
                                      <m:t>)</m:t>
                                    </m:r>
                                  </m:e>
                                </m:nary>
                                <m:r>
                                  <a:rPr lang="en-US" altLang="ja-JP" sz="1000" b="0" i="1" smtClean="0">
                                    <a:uFill>
                                      <a:solidFill>
                                        <a:srgbClr val="FFC000"/>
                                      </a:solidFill>
                                    </a:uFill>
                                    <a:latin typeface="Cambria Math" panose="02040503050406030204" pitchFamily="18" charset="0"/>
                                  </a:rPr>
                                  <m:t>+</m:t>
                                </m:r>
                                <m:sSubSup>
                                  <m:sSubSupPr>
                                    <m:ctrlPr>
                                      <a:rPr lang="en-US" altLang="ja-JP" sz="1000" i="1">
                                        <a:solidFill>
                                          <a:schemeClr val="accent1"/>
                                        </a:solidFill>
                                        <a:uFill>
                                          <a:solidFill>
                                            <a:srgbClr val="FFC000"/>
                                          </a:solidFill>
                                        </a:uFill>
                                        <a:latin typeface="Cambria Math" panose="02040503050406030204" pitchFamily="18" charset="0"/>
                                      </a:rPr>
                                    </m:ctrlPr>
                                  </m:sSubSupPr>
                                  <m:e>
                                    <m:r>
                                      <a:rPr lang="ja-JP" altLang="en-US" sz="1000" i="1">
                                        <a:solidFill>
                                          <a:schemeClr val="accent1"/>
                                        </a:solidFill>
                                        <a:uFill>
                                          <a:solidFill>
                                            <a:srgbClr val="FFC000"/>
                                          </a:solidFill>
                                        </a:uFill>
                                        <a:latin typeface="Cambria Math" panose="02040503050406030204" pitchFamily="18" charset="0"/>
                                      </a:rPr>
                                      <m:t>𝛼</m:t>
                                    </m:r>
                                  </m:e>
                                  <m:sub>
                                    <m:r>
                                      <a:rPr lang="en-US" altLang="ja-JP" sz="1000" b="0" i="1" smtClean="0">
                                        <a:solidFill>
                                          <a:schemeClr val="accent1"/>
                                        </a:solidFill>
                                        <a:uFill>
                                          <a:solidFill>
                                            <a:srgbClr val="FFC000"/>
                                          </a:solidFill>
                                        </a:uFill>
                                        <a:latin typeface="Cambria Math" panose="02040503050406030204" pitchFamily="18" charset="0"/>
                                      </a:rPr>
                                      <m:t>0</m:t>
                                    </m:r>
                                  </m:sub>
                                  <m:sup>
                                    <m:r>
                                      <m:rPr>
                                        <m:sty m:val="p"/>
                                      </m:rPr>
                                      <a:rPr lang="en-US" altLang="ja-JP" sz="1000" b="0" i="0" smtClean="0">
                                        <a:solidFill>
                                          <a:schemeClr val="accent1"/>
                                        </a:solidFill>
                                        <a:uFill>
                                          <a:solidFill>
                                            <a:srgbClr val="FFC000"/>
                                          </a:solidFill>
                                        </a:uFill>
                                        <a:latin typeface="Cambria Math" panose="02040503050406030204" pitchFamily="18" charset="0"/>
                                      </a:rPr>
                                      <m:t>Bal</m:t>
                                    </m:r>
                                  </m:sup>
                                </m:sSubSup>
                                <m:r>
                                  <a:rPr lang="en-US" altLang="ja-JP" sz="1000" b="0" i="1" smtClean="0">
                                    <a:uFill>
                                      <a:solidFill>
                                        <a:srgbClr val="FFC000"/>
                                      </a:solidFill>
                                    </a:uFill>
                                    <a:latin typeface="Cambria Math" panose="02040503050406030204" pitchFamily="18" charset="0"/>
                                  </a:rPr>
                                  <m:t>=0</m:t>
                                </m:r>
                              </m:oMath>
                            </m:oMathPara>
                          </a14:m>
                          <a:endParaRPr lang="en-US" altLang="ja-JP"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0712361"/>
                      </a:ext>
                    </a:extLst>
                  </a:tr>
                  <a:tr h="3012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a:t>
                          </a:r>
                          <a:r>
                            <a:rPr kumimoji="1" lang="en-US" altLang="ja-JP" sz="1200" dirty="0" err="1"/>
                            <a:t>Sto</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8(</m:t>
                                </m:r>
                                <m:r>
                                  <a:rPr lang="en-US" altLang="ja-JP" sz="1200" i="1">
                                    <a:uFill>
                                      <a:solidFill>
                                        <a:srgbClr val="FFC000"/>
                                      </a:solidFill>
                                    </a:uFill>
                                    <a:latin typeface="Cambria Math" panose="02040503050406030204" pitchFamily="18" charset="0"/>
                                  </a:rPr>
                                  <m:t>𝑇</m:t>
                                </m:r>
                                <m:r>
                                  <a:rPr lang="en-US" altLang="ja-JP" sz="1200" b="0" i="1" smtClean="0">
                                    <a:uFill>
                                      <a:solidFill>
                                        <a:srgbClr val="FFC000"/>
                                      </a:solidFill>
                                    </a:uFill>
                                    <a:latin typeface="Cambria Math" panose="02040503050406030204" pitchFamily="18" charset="0"/>
                                  </a:rPr>
                                  <m:t>−1)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ja-JP"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182034"/>
                      </a:ext>
                    </a:extLst>
                  </a:tr>
                  <a:tr h="2258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標準</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各タンク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𝑔</m:t>
                                </m:r>
                                <m:d>
                                  <m:dPr>
                                    <m:begChr m:val="["/>
                                    <m:endChr m:val="]"/>
                                    <m:ctrlPr>
                                      <a:rPr lang="en-US" altLang="ja-JP" sz="1200" b="0" i="1" smtClean="0">
                                        <a:solidFill>
                                          <a:schemeClr val="tx1"/>
                                        </a:solidFill>
                                        <a:uFill>
                                          <a:solidFill>
                                            <a:srgbClr val="FFC000"/>
                                          </a:solidFill>
                                        </a:uFill>
                                        <a:latin typeface="Cambria Math" panose="02040503050406030204" pitchFamily="18" charset="0"/>
                                      </a:rPr>
                                    </m:ctrlPr>
                                  </m:dPr>
                                  <m:e>
                                    <m:r>
                                      <a:rPr lang="en-US" altLang="ja-JP" sz="1200" b="0" i="1" smtClean="0">
                                        <a:solidFill>
                                          <a:schemeClr val="tx1"/>
                                        </a:solidFill>
                                        <a:uFill>
                                          <a:solidFill>
                                            <a:srgbClr val="FFC000"/>
                                          </a:solidFill>
                                        </a:uFill>
                                        <a:latin typeface="Cambria Math" panose="02040503050406030204" pitchFamily="18" charset="0"/>
                                      </a:rPr>
                                      <m:t>𝑡</m:t>
                                    </m:r>
                                  </m:e>
                                </m:d>
                                <m:r>
                                  <a:rPr lang="en-US" altLang="ja-JP" sz="1200" b="0" i="1" smtClean="0">
                                    <a:solidFill>
                                      <a:schemeClr val="tx1"/>
                                    </a:solidFill>
                                    <a:uFill>
                                      <a:solidFill>
                                        <a:srgbClr val="FFC000"/>
                                      </a:solidFill>
                                    </a:uFill>
                                    <a:latin typeface="Cambria Math" panose="02040503050406030204" pitchFamily="18" charset="0"/>
                                  </a:rPr>
                                  <m:t>=</m:t>
                                </m:r>
                                <m:sSub>
                                  <m:sSubPr>
                                    <m:ctrlPr>
                                      <a:rPr lang="en-US" altLang="ja-JP" sz="1200" b="0" i="1" smtClean="0">
                                        <a:solidFill>
                                          <a:schemeClr val="accent1"/>
                                        </a:solidFill>
                                        <a:uFill>
                                          <a:solidFill>
                                            <a:srgbClr val="FFC000"/>
                                          </a:solidFill>
                                        </a:uFill>
                                        <a:latin typeface="Cambria Math" panose="02040503050406030204" pitchFamily="18" charset="0"/>
                                      </a:rPr>
                                    </m:ctrlPr>
                                  </m:sSubPr>
                                  <m:e>
                                    <m:r>
                                      <a:rPr lang="en-US" altLang="ja-JP" sz="1200" b="0" i="1" smtClean="0">
                                        <a:solidFill>
                                          <a:schemeClr val="accent1"/>
                                        </a:solidFill>
                                        <a:uFill>
                                          <a:solidFill>
                                            <a:srgbClr val="FFC000"/>
                                          </a:solidFill>
                                        </a:uFill>
                                        <a:latin typeface="Cambria Math" panose="02040503050406030204" pitchFamily="18" charset="0"/>
                                      </a:rPr>
                                      <m:t>𝐸𝑥𝑡𝑟𝑎</m:t>
                                    </m:r>
                                  </m:e>
                                  <m:sub>
                                    <m:r>
                                      <a:rPr lang="en-US" altLang="ja-JP" sz="1200" b="0" i="1" smtClean="0">
                                        <a:solidFill>
                                          <a:schemeClr val="accent1"/>
                                        </a:solidFill>
                                        <a:uFill>
                                          <a:solidFill>
                                            <a:srgbClr val="FFC000"/>
                                          </a:solidFill>
                                        </a:uFill>
                                        <a:latin typeface="Cambria Math" panose="02040503050406030204" pitchFamily="18" charset="0"/>
                                      </a:rPr>
                                      <m:t>𝑠𝑜𝑓𝑡𝐿</m:t>
                                    </m:r>
                                  </m:sub>
                                </m:sSub>
                                <m:func>
                                  <m:funcPr>
                                    <m:ctrlPr>
                                      <a:rPr lang="en-US" altLang="ja-JP" sz="1200" b="0" i="1" smtClean="0">
                                        <a:uFill>
                                          <a:solidFill>
                                            <a:srgbClr val="FFC000"/>
                                          </a:solidFill>
                                        </a:uFill>
                                        <a:latin typeface="Cambria Math" panose="02040503050406030204" pitchFamily="18" charset="0"/>
                                      </a:rPr>
                                    </m:ctrlPr>
                                  </m:funcPr>
                                  <m:fName>
                                    <m:r>
                                      <m:rPr>
                                        <m:sty m:val="p"/>
                                      </m:rPr>
                                      <a:rPr lang="en-US" altLang="ja-JP" sz="1200" b="0" i="0" smtClean="0">
                                        <a:uFill>
                                          <a:solidFill>
                                            <a:srgbClr val="FFC000"/>
                                          </a:solidFill>
                                        </a:uFill>
                                        <a:latin typeface="Cambria Math" panose="02040503050406030204" pitchFamily="18" charset="0"/>
                                      </a:rPr>
                                      <m:t>max</m:t>
                                    </m:r>
                                  </m:fName>
                                  <m:e>
                                    <m:d>
                                      <m:dPr>
                                        <m:begChr m:val="{"/>
                                        <m:endChr m:val="}"/>
                                        <m:ctrlPr>
                                          <a:rPr lang="en-US" altLang="ja-JP" sz="1200" b="0" i="1" smtClean="0">
                                            <a:uFill>
                                              <a:solidFill>
                                                <a:srgbClr val="FFC000"/>
                                              </a:solidFill>
                                            </a:uFill>
                                            <a:latin typeface="Cambria Math" panose="02040503050406030204" pitchFamily="18" charset="0"/>
                                          </a:rPr>
                                        </m:ctrlPr>
                                      </m:dPr>
                                      <m:e>
                                        <m:r>
                                          <a:rPr lang="en-US" altLang="ja-JP" sz="1200" i="1" smtClean="0">
                                            <a:solidFill>
                                              <a:schemeClr val="accent1"/>
                                            </a:solidFill>
                                            <a:uFill>
                                              <a:solidFill>
                                                <a:srgbClr val="FFC000"/>
                                              </a:solidFill>
                                            </a:uFill>
                                            <a:latin typeface="Cambria Math" panose="02040503050406030204" pitchFamily="18" charset="0"/>
                                          </a:rPr>
                                          <m:t>𝑆𝑜𝑓𝑡𝐿</m:t>
                                        </m:r>
                                        <m:d>
                                          <m:dPr>
                                            <m:begChr m:val="["/>
                                            <m:endChr m:val="]"/>
                                            <m:ctrlPr>
                                              <a:rPr lang="en-US" altLang="ja-JP" sz="1200" i="1">
                                                <a:solidFill>
                                                  <a:schemeClr val="accent1"/>
                                                </a:solidFill>
                                                <a:uFill>
                                                  <a:solidFill>
                                                    <a:srgbClr val="FFC000"/>
                                                  </a:solidFill>
                                                </a:uFill>
                                                <a:latin typeface="Cambria Math" panose="02040503050406030204" pitchFamily="18" charset="0"/>
                                              </a:rPr>
                                            </m:ctrlPr>
                                          </m:dPr>
                                          <m:e>
                                            <m:r>
                                              <a:rPr lang="en-US" altLang="ja-JP" sz="1200" i="1">
                                                <a:solidFill>
                                                  <a:schemeClr val="accent1"/>
                                                </a:solidFill>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𝑥</m:t>
                                        </m:r>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smtClean="0">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rPr>
                                          <m:t> </m:t>
                                        </m:r>
                                        <m:r>
                                          <a:rPr lang="en-US" altLang="ja-JP" sz="1200" i="1">
                                            <a:uFill>
                                              <a:solidFill>
                                                <a:srgbClr val="FFC000"/>
                                              </a:solidFill>
                                            </a:uFill>
                                            <a:latin typeface="Cambria Math" panose="02040503050406030204" pitchFamily="18" charset="0"/>
                                          </a:rPr>
                                          <m:t>0</m:t>
                                        </m:r>
                                      </m:e>
                                    </m:d>
                                  </m:e>
                                </m:func>
                                <m:r>
                                  <a:rPr lang="en-US" altLang="ja-JP" sz="1200" b="0" i="1" smtClean="0">
                                    <a:solidFill>
                                      <a:schemeClr val="tx1"/>
                                    </a:solidFill>
                                    <a:uFill>
                                      <a:solidFill>
                                        <a:srgbClr val="FFC000"/>
                                      </a:solidFill>
                                    </a:uFill>
                                    <a:latin typeface="Cambria Math" panose="02040503050406030204" pitchFamily="18" charset="0"/>
                                  </a:rPr>
                                  <m:t>+</m:t>
                                </m:r>
                                <m:sSub>
                                  <m:sSubPr>
                                    <m:ctrlPr>
                                      <a:rPr lang="en-US" altLang="ja-JP" sz="1200" b="0" i="1" smtClean="0">
                                        <a:solidFill>
                                          <a:schemeClr val="accent1"/>
                                        </a:solidFill>
                                        <a:uFill>
                                          <a:solidFill>
                                            <a:srgbClr val="FFC000"/>
                                          </a:solidFill>
                                        </a:uFill>
                                        <a:latin typeface="Cambria Math" panose="02040503050406030204" pitchFamily="18" charset="0"/>
                                      </a:rPr>
                                    </m:ctrlPr>
                                  </m:sSubPr>
                                  <m:e>
                                    <m:r>
                                      <a:rPr lang="en-US" altLang="ja-JP" sz="1200" b="0" i="1" smtClean="0">
                                        <a:solidFill>
                                          <a:schemeClr val="accent1"/>
                                        </a:solidFill>
                                        <a:uFill>
                                          <a:solidFill>
                                            <a:srgbClr val="FFC000"/>
                                          </a:solidFill>
                                        </a:uFill>
                                        <a:latin typeface="Cambria Math" panose="02040503050406030204" pitchFamily="18" charset="0"/>
                                      </a:rPr>
                                      <m:t>𝐸𝑥𝑡𝑟𝑎</m:t>
                                    </m:r>
                                  </m:e>
                                  <m:sub>
                                    <m:r>
                                      <a:rPr lang="en-US" altLang="ja-JP" sz="1200" b="0" i="1" smtClean="0">
                                        <a:solidFill>
                                          <a:schemeClr val="accent1"/>
                                        </a:solidFill>
                                        <a:uFill>
                                          <a:solidFill>
                                            <a:srgbClr val="FFC000"/>
                                          </a:solidFill>
                                        </a:uFill>
                                        <a:latin typeface="Cambria Math" panose="02040503050406030204" pitchFamily="18" charset="0"/>
                                      </a:rPr>
                                      <m:t>𝑠𝑜𝑓𝑡𝑈</m:t>
                                    </m:r>
                                  </m:sub>
                                </m:sSub>
                                <m:func>
                                  <m:funcPr>
                                    <m:ctrlPr>
                                      <a:rPr lang="en-US" altLang="ja-JP" sz="1200" b="0" i="1" smtClean="0">
                                        <a:uFill>
                                          <a:solidFill>
                                            <a:srgbClr val="FFC000"/>
                                          </a:solidFill>
                                        </a:uFill>
                                        <a:latin typeface="Cambria Math" panose="02040503050406030204" pitchFamily="18" charset="0"/>
                                      </a:rPr>
                                    </m:ctrlPr>
                                  </m:funcPr>
                                  <m:fName>
                                    <m:r>
                                      <m:rPr>
                                        <m:sty m:val="p"/>
                                      </m:rPr>
                                      <a:rPr lang="en-US" altLang="ja-JP" sz="1200" b="0" i="0" smtClean="0">
                                        <a:uFill>
                                          <a:solidFill>
                                            <a:srgbClr val="FFC000"/>
                                          </a:solidFill>
                                        </a:uFill>
                                        <a:latin typeface="Cambria Math" panose="02040503050406030204" pitchFamily="18" charset="0"/>
                                      </a:rPr>
                                      <m:t>max</m:t>
                                    </m:r>
                                  </m:fName>
                                  <m:e>
                                    <m:d>
                                      <m:dPr>
                                        <m:begChr m:val="{"/>
                                        <m:endChr m:val="}"/>
                                        <m:ctrlPr>
                                          <a:rPr lang="en-US" altLang="ja-JP" sz="1200" b="0" i="1" smtClean="0">
                                            <a:uFill>
                                              <a:solidFill>
                                                <a:srgbClr val="FFC000"/>
                                              </a:solidFill>
                                            </a:uFill>
                                            <a:latin typeface="Cambria Math" panose="02040503050406030204" pitchFamily="18" charset="0"/>
                                          </a:rPr>
                                        </m:ctrlPr>
                                      </m:dPr>
                                      <m:e>
                                        <m:r>
                                          <a:rPr lang="en-US" altLang="ja-JP" sz="1200" i="1" smtClean="0">
                                            <a:uFill>
                                              <a:solidFill>
                                                <a:srgbClr val="FFC000"/>
                                              </a:solidFill>
                                            </a:uFill>
                                            <a:latin typeface="Cambria Math" panose="02040503050406030204" pitchFamily="18" charset="0"/>
                                          </a:rPr>
                                          <m:t>𝑥</m:t>
                                        </m:r>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i="1">
                                            <a:solidFill>
                                              <a:schemeClr val="accent1"/>
                                            </a:solidFill>
                                            <a:uFill>
                                              <a:solidFill>
                                                <a:srgbClr val="FFC000"/>
                                              </a:solidFill>
                                            </a:uFill>
                                            <a:latin typeface="Cambria Math" panose="02040503050406030204" pitchFamily="18" charset="0"/>
                                          </a:rPr>
                                          <m:t>𝑆𝑜𝑓𝑡𝑈</m:t>
                                        </m:r>
                                        <m:d>
                                          <m:dPr>
                                            <m:begChr m:val="["/>
                                            <m:endChr m:val="]"/>
                                            <m:ctrlPr>
                                              <a:rPr lang="en-US" altLang="ja-JP" sz="1200" i="1">
                                                <a:solidFill>
                                                  <a:schemeClr val="accent1"/>
                                                </a:solidFill>
                                                <a:uFill>
                                                  <a:solidFill>
                                                    <a:srgbClr val="FFC000"/>
                                                  </a:solidFill>
                                                </a:uFill>
                                                <a:latin typeface="Cambria Math" panose="02040503050406030204" pitchFamily="18" charset="0"/>
                                              </a:rPr>
                                            </m:ctrlPr>
                                          </m:dPr>
                                          <m:e>
                                            <m:r>
                                              <a:rPr lang="en-US" altLang="ja-JP" sz="1200" i="1">
                                                <a:solidFill>
                                                  <a:schemeClr val="accent1"/>
                                                </a:solidFill>
                                                <a:uFill>
                                                  <a:solidFill>
                                                    <a:srgbClr val="FFC000"/>
                                                  </a:solidFill>
                                                </a:uFill>
                                                <a:latin typeface="Cambria Math" panose="02040503050406030204" pitchFamily="18" charset="0"/>
                                              </a:rPr>
                                              <m:t>𝑡</m:t>
                                            </m:r>
                                          </m:e>
                                        </m:d>
                                        <m:r>
                                          <a:rPr lang="en-US" altLang="ja-JP" sz="1200" smtClean="0">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rPr>
                                          <m:t> </m:t>
                                        </m:r>
                                        <m:r>
                                          <a:rPr lang="en-US" altLang="ja-JP" sz="1200" i="1">
                                            <a:uFill>
                                              <a:solidFill>
                                                <a:srgbClr val="FFC000"/>
                                              </a:solidFill>
                                            </a:uFill>
                                            <a:latin typeface="Cambria Math" panose="02040503050406030204" pitchFamily="18" charset="0"/>
                                          </a:rPr>
                                          <m:t>0</m:t>
                                        </m:r>
                                      </m:e>
                                    </m:d>
                                  </m:e>
                                </m:func>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002495"/>
                      </a:ext>
                    </a:extLst>
                  </a:tr>
                  <a:tr h="327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uFill>
                                      <a:solidFill>
                                        <a:srgbClr val="FFC000"/>
                                      </a:solidFill>
                                    </a:uFill>
                                    <a:latin typeface="Cambria Math" panose="02040503050406030204" pitchFamily="18" charset="0"/>
                                  </a:rPr>
                                  <m:t>16(</m:t>
                                </m:r>
                                <m:r>
                                  <a:rPr lang="en-US" altLang="ja-JP" sz="1200" i="1" smtClean="0">
                                    <a:uFill>
                                      <a:solidFill>
                                        <a:srgbClr val="FFC000"/>
                                      </a:solidFill>
                                    </a:uFill>
                                    <a:latin typeface="Cambria Math" panose="02040503050406030204" pitchFamily="18" charset="0"/>
                                  </a:rPr>
                                  <m:t>𝑇</m:t>
                                </m:r>
                                <m:r>
                                  <a:rPr lang="en-US" altLang="ja-JP" sz="1200" b="0" i="1" smtClean="0">
                                    <a:uFill>
                                      <a:solidFill>
                                        <a:srgbClr val="FFC000"/>
                                      </a:solidFill>
                                    </a:uFill>
                                    <a:latin typeface="Cambria Math" panose="02040503050406030204" pitchFamily="18" charset="0"/>
                                  </a:rPr>
                                  <m:t>−1)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a:t>
                          </a:r>
                          <a:r>
                            <a:rPr lang="en-US" altLang="ja-JP" sz="1200" dirty="0"/>
                            <a:t>V/E</a:t>
                          </a:r>
                          <a:r>
                            <a:rPr lang="ja-JP" altLang="en-US" sz="1200" dirty="0"/>
                            <a:t>黒液、各</a:t>
                          </a:r>
                          <a:r>
                            <a:rPr lang="en-US" altLang="ja-JP" sz="1200" dirty="0"/>
                            <a:t>RB</a:t>
                          </a:r>
                          <a:r>
                            <a:rPr lang="ja-JP" altLang="en-US" sz="12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𝑥</m:t>
                                </m:r>
                                <m:r>
                                  <a:rPr lang="en-US" altLang="ja-JP" sz="1200" b="0" i="1" smtClean="0">
                                    <a:solidFill>
                                      <a:schemeClr val="tx1"/>
                                    </a:solidFill>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tx1"/>
                                    </a:solidFill>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ctrlPr>
                                  </m:dPr>
                                  <m:e>
                                    <m: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t>𝑡</m:t>
                                    </m:r>
                                  </m:e>
                                </m:d>
                                <m: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tx1"/>
                                    </a:solidFill>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ctrlPr>
                                  </m:dPr>
                                  <m:e>
                                    <m: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t>𝑡</m:t>
                                    </m:r>
                                    <m:r>
                                      <a:rPr lang="en-US" altLang="ja-JP" sz="1200" i="1">
                                        <a:solidFill>
                                          <a:schemeClr val="tx1"/>
                                        </a:solidFill>
                                        <a:uFill>
                                          <a:solidFill>
                                            <a:srgbClr val="FFC000"/>
                                          </a:solidFill>
                                        </a:uFill>
                                        <a:latin typeface="Cambria Math" panose="02040503050406030204" pitchFamily="18" charset="0"/>
                                        <a:ea typeface="Cambria Math" panose="02040503050406030204" pitchFamily="18" charset="0"/>
                                      </a:rPr>
                                      <m:t>−1</m:t>
                                    </m:r>
                                  </m:e>
                                </m:d>
                                <m:r>
                                  <a:rPr lang="en-US" altLang="ja-JP" sz="1200" b="0" i="1" smtClean="0">
                                    <a:solidFill>
                                      <a:schemeClr val="tx1"/>
                                    </a:solidFill>
                                    <a:uFill>
                                      <a:solidFill>
                                        <a:srgbClr val="FFC000"/>
                                      </a:solidFill>
                                    </a:uFill>
                                    <a:latin typeface="Cambria Math" panose="02040503050406030204" pitchFamily="18" charset="0"/>
                                    <a:ea typeface="Cambria Math" panose="02040503050406030204" pitchFamily="18" charset="0"/>
                                  </a:rPr>
                                  <m:t>≤</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200" b="0" i="1" smtClean="0">
                                    <a:solidFill>
                                      <a:schemeClr val="accent1"/>
                                    </a:solidFill>
                                    <a:uFill>
                                      <a:solidFill>
                                        <a:srgbClr val="FFC000"/>
                                      </a:solidFill>
                                    </a:uFill>
                                    <a:latin typeface="Cambria Math" panose="02040503050406030204" pitchFamily="18" charset="0"/>
                                    <a:ea typeface="Cambria Math" panose="02040503050406030204" pitchFamily="18" charset="0"/>
                                  </a:rPr>
                                  <m:t>𝑥</m:t>
                                </m:r>
                              </m:oMath>
                            </m:oMathPara>
                          </a14:m>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8930615"/>
                      </a:ext>
                    </a:extLst>
                  </a:tr>
                </a:tbl>
              </a:graphicData>
            </a:graphic>
          </p:graphicFrame>
        </mc:Choice>
        <mc:Fallback xmlns="">
          <p:graphicFrame>
            <p:nvGraphicFramePr>
              <p:cNvPr id="8" name="表 7">
                <a:extLst>
                  <a:ext uri="{FF2B5EF4-FFF2-40B4-BE49-F238E27FC236}">
                    <a16:creationId xmlns:a16="http://schemas.microsoft.com/office/drawing/2014/main" id="{8FAD475B-A545-4DEC-A5A9-0221D021C4E7}"/>
                  </a:ext>
                </a:extLst>
              </p:cNvPr>
              <p:cNvGraphicFramePr>
                <a:graphicFrameLocks noGrp="1"/>
              </p:cNvGraphicFramePr>
              <p:nvPr>
                <p:extLst>
                  <p:ext uri="{D42A27DB-BD31-4B8C-83A1-F6EECF244321}">
                    <p14:modId xmlns:p14="http://schemas.microsoft.com/office/powerpoint/2010/main" val="1933299171"/>
                  </p:ext>
                </p:extLst>
              </p:nvPr>
            </p:nvGraphicFramePr>
            <p:xfrm>
              <a:off x="230170" y="847617"/>
              <a:ext cx="11687010" cy="4038613"/>
            </p:xfrm>
            <a:graphic>
              <a:graphicData uri="http://schemas.openxmlformats.org/drawingml/2006/table">
                <a:tbl>
                  <a:tblPr firstRow="1" bandRow="1">
                    <a:tableStyleId>{5C22544A-7EE6-4342-B048-85BDC9FD1C3A}</a:tableStyleId>
                  </a:tblPr>
                  <a:tblGrid>
                    <a:gridCol w="1763804">
                      <a:extLst>
                        <a:ext uri="{9D8B030D-6E8A-4147-A177-3AD203B41FA5}">
                          <a16:colId xmlns:a16="http://schemas.microsoft.com/office/drawing/2014/main" val="937617659"/>
                        </a:ext>
                      </a:extLst>
                    </a:gridCol>
                    <a:gridCol w="1073691">
                      <a:extLst>
                        <a:ext uri="{9D8B030D-6E8A-4147-A177-3AD203B41FA5}">
                          <a16:colId xmlns:a16="http://schemas.microsoft.com/office/drawing/2014/main" val="1557529332"/>
                        </a:ext>
                      </a:extLst>
                    </a:gridCol>
                    <a:gridCol w="1828800">
                      <a:extLst>
                        <a:ext uri="{9D8B030D-6E8A-4147-A177-3AD203B41FA5}">
                          <a16:colId xmlns:a16="http://schemas.microsoft.com/office/drawing/2014/main" val="4122447994"/>
                        </a:ext>
                      </a:extLst>
                    </a:gridCol>
                    <a:gridCol w="7020715">
                      <a:extLst>
                        <a:ext uri="{9D8B030D-6E8A-4147-A177-3AD203B41FA5}">
                          <a16:colId xmlns:a16="http://schemas.microsoft.com/office/drawing/2014/main" val="3566604805"/>
                        </a:ext>
                      </a:extLst>
                    </a:gridCol>
                  </a:tblGrid>
                  <a:tr h="274320">
                    <a:tc>
                      <a:txBody>
                        <a:bodyPr/>
                        <a:lstStyle/>
                        <a:p>
                          <a:pPr algn="ctr"/>
                          <a:r>
                            <a:rPr kumimoji="1" lang="ja-JP" altLang="en-US" sz="1200" dirty="0"/>
                            <a:t>制約</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制約数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r>
                            <a:rPr kumimoji="1" lang="en-US" altLang="ja-JP" sz="1200" dirty="0" err="1"/>
                            <a:t>Obj</a:t>
                          </a: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式</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78930">
                    <a:tc>
                      <a:txBody>
                        <a:bodyPr/>
                        <a:lstStyle/>
                        <a:p>
                          <a:pPr algn="ctr"/>
                          <a:r>
                            <a:rPr kumimoji="1" lang="ja-JP" altLang="en-US" sz="1200" dirty="0"/>
                            <a:t>目的関数（総コスト）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蒸気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67368" r="-260" b="-552632"/>
                          </a:stretch>
                        </a:blipFill>
                      </a:tcPr>
                    </a:tc>
                    <a:extLst>
                      <a:ext uri="{0D108BD9-81ED-4DB2-BD59-A6C34878D82A}">
                        <a16:rowId xmlns:a16="http://schemas.microsoft.com/office/drawing/2014/main" val="1437625407"/>
                      </a:ext>
                    </a:extLst>
                  </a:tr>
                  <a:tr h="418910">
                    <a:tc>
                      <a:txBody>
                        <a:bodyPr/>
                        <a:lstStyle/>
                        <a:p>
                          <a:pPr algn="ctr"/>
                          <a:r>
                            <a:rPr kumimoji="1" lang="ja-JP" altLang="en-US" sz="1200" dirty="0"/>
                            <a:t>ペナルティ関数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230435" r="-260" b="-660870"/>
                          </a:stretch>
                        </a:blipFill>
                      </a:tcPr>
                    </a:tc>
                    <a:extLst>
                      <a:ext uri="{0D108BD9-81ED-4DB2-BD59-A6C34878D82A}">
                        <a16:rowId xmlns:a16="http://schemas.microsoft.com/office/drawing/2014/main" val="2424188679"/>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506667" r="-822034" b="-9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全連続変数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74320">
                    <a:tc>
                      <a:txBody>
                        <a:bodyPr/>
                        <a:lstStyle/>
                        <a:p>
                          <a:pPr algn="ctr"/>
                          <a:r>
                            <a:rPr kumimoji="1" lang="ja-JP" altLang="en-US" sz="1200" dirty="0"/>
                            <a:t>実績固定制約</a:t>
                          </a:r>
                          <a:r>
                            <a:rPr kumimoji="1" lang="en-US" altLang="ja-JP" sz="1200" dirty="0"/>
                            <a:t>(</a:t>
                          </a:r>
                          <a:r>
                            <a:rPr kumimoji="1" lang="ja-JP" altLang="en-US" sz="1200" dirty="0"/>
                            <a:t>バイナリ</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606667" r="-822034" b="-8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dirty="0" err="1"/>
                            <a:t>OnOff</a:t>
                          </a:r>
                          <a:endParaRPr lang="en-US" altLang="ja-JP"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606667" r="-260" b="-813333"/>
                          </a:stretch>
                        </a:blipFill>
                      </a:tcPr>
                    </a:tc>
                    <a:extLst>
                      <a:ext uri="{0D108BD9-81ED-4DB2-BD59-A6C34878D82A}">
                        <a16:rowId xmlns:a16="http://schemas.microsoft.com/office/drawing/2014/main" val="1776983192"/>
                      </a:ext>
                    </a:extLst>
                  </a:tr>
                  <a:tr h="274320">
                    <a:tc>
                      <a:txBody>
                        <a:bodyPr/>
                        <a:lstStyle/>
                        <a:p>
                          <a:pPr algn="ctr"/>
                          <a:r>
                            <a:rPr kumimoji="1" lang="ja-JP" altLang="en-US" sz="1200" dirty="0"/>
                            <a:t>実績固定制約</a:t>
                          </a:r>
                          <a:r>
                            <a:rPr kumimoji="1" lang="en-US" altLang="ja-JP" sz="1200" dirty="0"/>
                            <a:t>(</a:t>
                          </a:r>
                          <a:r>
                            <a:rPr kumimoji="1" lang="ja-JP" altLang="en-US" sz="1200" dirty="0"/>
                            <a:t>連続</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706667" r="-822034" b="-7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050" dirty="0"/>
                            <a:t>V/E</a:t>
                          </a:r>
                          <a:r>
                            <a:rPr lang="ja-JP" altLang="en-US" sz="1050" dirty="0"/>
                            <a:t>返り黒液の各変数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706667" r="-260" b="-713333"/>
                          </a:stretch>
                        </a:blipFill>
                      </a:tcPr>
                    </a:tc>
                    <a:extLst>
                      <a:ext uri="{0D108BD9-81ED-4DB2-BD59-A6C34878D82A}">
                        <a16:rowId xmlns:a16="http://schemas.microsoft.com/office/drawing/2014/main" val="1123223305"/>
                      </a:ext>
                    </a:extLst>
                  </a:tr>
                  <a:tr h="4370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a:t>
                          </a:r>
                          <a:r>
                            <a:rPr kumimoji="1" lang="en-US" altLang="ja-JP" sz="1200" dirty="0" err="1"/>
                            <a:t>Fac</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504167" r="-822034" b="-3458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各設備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504167" r="-260" b="-345833"/>
                          </a:stretch>
                        </a:blipFill>
                      </a:tcPr>
                    </a:tc>
                    <a:extLst>
                      <a:ext uri="{0D108BD9-81ED-4DB2-BD59-A6C34878D82A}">
                        <a16:rowId xmlns:a16="http://schemas.microsoft.com/office/drawing/2014/main" val="2702109476"/>
                      </a:ext>
                    </a:extLst>
                  </a:tr>
                  <a:tr h="420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(Node)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630435" r="-822034" b="-26087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各ノード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630435" r="-260" b="-260870"/>
                          </a:stretch>
                        </a:blipFill>
                      </a:tcPr>
                    </a:tc>
                    <a:extLst>
                      <a:ext uri="{0D108BD9-81ED-4DB2-BD59-A6C34878D82A}">
                        <a16:rowId xmlns:a16="http://schemas.microsoft.com/office/drawing/2014/main" val="2360712361"/>
                      </a:ext>
                    </a:extLst>
                  </a:tr>
                  <a:tr h="3012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設備特性制約</a:t>
                          </a:r>
                          <a:r>
                            <a:rPr kumimoji="1" lang="en-US" altLang="ja-JP" sz="1200" dirty="0"/>
                            <a:t>(</a:t>
                          </a:r>
                          <a:r>
                            <a:rPr kumimoji="1" lang="en-US" altLang="ja-JP" sz="1200" dirty="0" err="1"/>
                            <a:t>Sto</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1028571" r="-822034" b="-26734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ja-JP"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182034"/>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標準</a:t>
                          </a:r>
                          <a:r>
                            <a:rPr kumimoji="1" lang="en-US" altLang="ja-JP" sz="1200" dirty="0"/>
                            <a:t>)</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737333" r="-822034" b="-74667"/>
                          </a:stretch>
                        </a:blipFill>
                      </a:tcPr>
                    </a:tc>
                    <a:tc>
                      <a:txBody>
                        <a:bodyPr/>
                        <a:lstStyle/>
                        <a:p>
                          <a:pPr algn="ctr"/>
                          <a:r>
                            <a:rPr kumimoji="1" lang="ja-JP" altLang="en-US" sz="1200" dirty="0"/>
                            <a:t>各タンク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737333" r="-260" b="-74667"/>
                          </a:stretch>
                        </a:blipFill>
                      </a:tcPr>
                    </a:tc>
                    <a:extLst>
                      <a:ext uri="{0D108BD9-81ED-4DB2-BD59-A6C34878D82A}">
                        <a16:rowId xmlns:a16="http://schemas.microsoft.com/office/drawing/2014/main" val="408002495"/>
                      </a:ext>
                    </a:extLst>
                  </a:tr>
                  <a:tr h="3273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3842" t="-1162963" r="-82203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a:t>
                          </a:r>
                          <a:r>
                            <a:rPr lang="en-US" altLang="ja-JP" sz="1200" dirty="0"/>
                            <a:t>V/E</a:t>
                          </a:r>
                          <a:r>
                            <a:rPr lang="ja-JP" altLang="en-US" sz="1200" dirty="0"/>
                            <a:t>黒液、各</a:t>
                          </a:r>
                          <a:r>
                            <a:rPr lang="en-US" altLang="ja-JP" sz="1200" dirty="0"/>
                            <a:t>RB</a:t>
                          </a:r>
                          <a:r>
                            <a:rPr lang="ja-JP" altLang="en-US" sz="1200" dirty="0"/>
                            <a:t>黒液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6580" t="-1162963" r="-260" b="-3704"/>
                          </a:stretch>
                        </a:blipFill>
                      </a:tcPr>
                    </a:tc>
                    <a:extLst>
                      <a:ext uri="{0D108BD9-81ED-4DB2-BD59-A6C34878D82A}">
                        <a16:rowId xmlns:a16="http://schemas.microsoft.com/office/drawing/2014/main" val="367893061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2002183-E873-43CE-89FA-E143A996EF25}"/>
                  </a:ext>
                </a:extLst>
              </p:cNvPr>
              <p:cNvGraphicFramePr>
                <a:graphicFrameLocks noGrp="1"/>
              </p:cNvGraphicFramePr>
              <p:nvPr>
                <p:extLst>
                  <p:ext uri="{D42A27DB-BD31-4B8C-83A1-F6EECF244321}">
                    <p14:modId xmlns:p14="http://schemas.microsoft.com/office/powerpoint/2010/main" val="2647985038"/>
                  </p:ext>
                </p:extLst>
              </p:nvPr>
            </p:nvGraphicFramePr>
            <p:xfrm>
              <a:off x="3278001" y="5127629"/>
              <a:ext cx="5878232" cy="914400"/>
            </p:xfrm>
            <a:graphic>
              <a:graphicData uri="http://schemas.openxmlformats.org/drawingml/2006/table">
                <a:tbl>
                  <a:tblPr firstRow="1" bandRow="1">
                    <a:tableStyleId>{5C22544A-7EE6-4342-B048-85BDC9FD1C3A}</a:tableStyleId>
                  </a:tblPr>
                  <a:tblGrid>
                    <a:gridCol w="1130814">
                      <a:extLst>
                        <a:ext uri="{9D8B030D-6E8A-4147-A177-3AD203B41FA5}">
                          <a16:colId xmlns:a16="http://schemas.microsoft.com/office/drawing/2014/main" val="566987819"/>
                        </a:ext>
                      </a:extLst>
                    </a:gridCol>
                    <a:gridCol w="1486738">
                      <a:extLst>
                        <a:ext uri="{9D8B030D-6E8A-4147-A177-3AD203B41FA5}">
                          <a16:colId xmlns:a16="http://schemas.microsoft.com/office/drawing/2014/main" val="1826170553"/>
                        </a:ext>
                      </a:extLst>
                    </a:gridCol>
                    <a:gridCol w="1600200">
                      <a:extLst>
                        <a:ext uri="{9D8B030D-6E8A-4147-A177-3AD203B41FA5}">
                          <a16:colId xmlns:a16="http://schemas.microsoft.com/office/drawing/2014/main" val="3966925308"/>
                        </a:ext>
                      </a:extLst>
                    </a:gridCol>
                    <a:gridCol w="1660480">
                      <a:extLst>
                        <a:ext uri="{9D8B030D-6E8A-4147-A177-3AD203B41FA5}">
                          <a16:colId xmlns:a16="http://schemas.microsoft.com/office/drawing/2014/main" val="1106123875"/>
                        </a:ext>
                      </a:extLst>
                    </a:gridCol>
                  </a:tblGrid>
                  <a:tr h="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連続変数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バイナリ変数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合計制約数</a:t>
                          </a:r>
                          <a14:m>
                            <m:oMath xmlns:m="http://schemas.openxmlformats.org/officeDocument/2006/math">
                              <m:r>
                                <a:rPr lang="en-US" altLang="ja-JP" sz="1400" b="0" i="1" dirty="0" smtClean="0">
                                  <a:solidFill>
                                    <a:schemeClr val="bg1"/>
                                  </a:solidFill>
                                  <a:uFill>
                                    <a:solidFill>
                                      <a:srgbClr val="FFC000"/>
                                    </a:solidFill>
                                  </a:uFill>
                                  <a:latin typeface="Cambria Math" panose="02040503050406030204" pitchFamily="18" charset="0"/>
                                </a:rPr>
                                <m:t>𝑀</m:t>
                              </m:r>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51</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18</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rgbClr val="FF0000"/>
                                    </a:solidFill>
                                    <a:uFill>
                                      <a:solidFill>
                                        <a:srgbClr val="FFC000"/>
                                      </a:solidFill>
                                    </a:uFill>
                                    <a:latin typeface="Cambria Math" panose="02040503050406030204" pitchFamily="18" charset="0"/>
                                  </a:rPr>
                                  <m:t>227</m:t>
                                </m:r>
                                <m:r>
                                  <a:rPr lang="en-US" altLang="ja-JP" sz="1400" b="0" i="1" dirty="0" smtClean="0">
                                    <a:solidFill>
                                      <a:srgbClr val="FF0000"/>
                                    </a:solidFill>
                                    <a:uFill>
                                      <a:solidFill>
                                        <a:srgbClr val="FFC000"/>
                                      </a:solidFill>
                                    </a:uFill>
                                    <a:latin typeface="Cambria Math" panose="02040503050406030204" pitchFamily="18" charset="0"/>
                                  </a:rPr>
                                  <m:t>𝑇</m:t>
                                </m:r>
                                <m:r>
                                  <a:rPr lang="en-US" altLang="ja-JP" sz="1400" b="0" i="1" dirty="0" smtClean="0">
                                    <a:solidFill>
                                      <a:srgbClr val="FF0000"/>
                                    </a:solidFill>
                                    <a:uFill>
                                      <a:solidFill>
                                        <a:srgbClr val="FFC000"/>
                                      </a:solidFill>
                                    </a:uFill>
                                    <a:latin typeface="Cambria Math" panose="02040503050406030204" pitchFamily="18" charset="0"/>
                                  </a:rPr>
                                  <m:t>−24</m:t>
                                </m:r>
                              </m:oMath>
                            </m:oMathPara>
                          </a14:m>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=49</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2,499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rgbClr val="FF0000"/>
                              </a:solidFill>
                            </a:rPr>
                            <a:t>11,099</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Choice>
        <mc:Fallback xmlns="">
          <p:graphicFrame>
            <p:nvGraphicFramePr>
              <p:cNvPr id="9" name="表 8">
                <a:extLst>
                  <a:ext uri="{FF2B5EF4-FFF2-40B4-BE49-F238E27FC236}">
                    <a16:creationId xmlns:a16="http://schemas.microsoft.com/office/drawing/2014/main" id="{62002183-E873-43CE-89FA-E143A996EF25}"/>
                  </a:ext>
                </a:extLst>
              </p:cNvPr>
              <p:cNvGraphicFramePr>
                <a:graphicFrameLocks noGrp="1"/>
              </p:cNvGraphicFramePr>
              <p:nvPr>
                <p:extLst>
                  <p:ext uri="{D42A27DB-BD31-4B8C-83A1-F6EECF244321}">
                    <p14:modId xmlns:p14="http://schemas.microsoft.com/office/powerpoint/2010/main" val="2647985038"/>
                  </p:ext>
                </p:extLst>
              </p:nvPr>
            </p:nvGraphicFramePr>
            <p:xfrm>
              <a:off x="3278001" y="5127629"/>
              <a:ext cx="5878232" cy="914400"/>
            </p:xfrm>
            <a:graphic>
              <a:graphicData uri="http://schemas.openxmlformats.org/drawingml/2006/table">
                <a:tbl>
                  <a:tblPr firstRow="1" bandRow="1">
                    <a:tableStyleId>{5C22544A-7EE6-4342-B048-85BDC9FD1C3A}</a:tableStyleId>
                  </a:tblPr>
                  <a:tblGrid>
                    <a:gridCol w="1130814">
                      <a:extLst>
                        <a:ext uri="{9D8B030D-6E8A-4147-A177-3AD203B41FA5}">
                          <a16:colId xmlns:a16="http://schemas.microsoft.com/office/drawing/2014/main" val="566987819"/>
                        </a:ext>
                      </a:extLst>
                    </a:gridCol>
                    <a:gridCol w="1486738">
                      <a:extLst>
                        <a:ext uri="{9D8B030D-6E8A-4147-A177-3AD203B41FA5}">
                          <a16:colId xmlns:a16="http://schemas.microsoft.com/office/drawing/2014/main" val="1826170553"/>
                        </a:ext>
                      </a:extLst>
                    </a:gridCol>
                    <a:gridCol w="1600200">
                      <a:extLst>
                        <a:ext uri="{9D8B030D-6E8A-4147-A177-3AD203B41FA5}">
                          <a16:colId xmlns:a16="http://schemas.microsoft.com/office/drawing/2014/main" val="3966925308"/>
                        </a:ext>
                      </a:extLst>
                    </a:gridCol>
                    <a:gridCol w="1660480">
                      <a:extLst>
                        <a:ext uri="{9D8B030D-6E8A-4147-A177-3AD203B41FA5}">
                          <a16:colId xmlns:a16="http://schemas.microsoft.com/office/drawing/2014/main" val="1106123875"/>
                        </a:ext>
                      </a:extLst>
                    </a:gridCol>
                  </a:tblGrid>
                  <a:tr h="30480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639" t="-4000" r="-220492" b="-2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878" t="-4000" r="-104563" b="-2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212" t="-4000" r="-733" b="-222000"/>
                          </a:stretch>
                        </a:blipFill>
                      </a:tcPr>
                    </a:tc>
                    <a:extLst>
                      <a:ext uri="{0D108BD9-81ED-4DB2-BD59-A6C34878D82A}">
                        <a16:rowId xmlns:a16="http://schemas.microsoft.com/office/drawing/2014/main" val="3452129523"/>
                      </a:ext>
                    </a:extLst>
                  </a:tr>
                  <a:tr h="30480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639" t="-101961" r="-220492"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878" t="-101961" r="-104563"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4212" t="-101961" r="-733" b="-117647"/>
                          </a:stretch>
                        </a:blipFill>
                      </a:tcPr>
                    </a:tc>
                    <a:extLst>
                      <a:ext uri="{0D108BD9-81ED-4DB2-BD59-A6C34878D82A}">
                        <a16:rowId xmlns:a16="http://schemas.microsoft.com/office/drawing/2014/main" val="516017630"/>
                      </a:ext>
                    </a:extLst>
                  </a:tr>
                  <a:tr h="3048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8" t="-206000" r="-420430" b="-20000"/>
                          </a:stretch>
                        </a:blipFill>
                      </a:tcPr>
                    </a:tc>
                    <a:tc>
                      <a:txBody>
                        <a:bodyPr/>
                        <a:lstStyle/>
                        <a:p>
                          <a:pPr algn="ctr"/>
                          <a:r>
                            <a:rPr kumimoji="1" lang="en-US" altLang="ja-JP" sz="1400" dirty="0"/>
                            <a:t>2,499</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rgbClr val="FF0000"/>
                              </a:solidFill>
                            </a:rPr>
                            <a:t>11,099</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787B166-2787-46EE-94B7-9C2A04ACB072}"/>
                  </a:ext>
                </a:extLst>
              </p:cNvPr>
              <p:cNvSpPr txBox="1"/>
              <p:nvPr/>
            </p:nvSpPr>
            <p:spPr>
              <a:xfrm>
                <a:off x="6639649" y="3799695"/>
                <a:ext cx="3173966" cy="286938"/>
              </a:xfrm>
              <a:prstGeom prst="rect">
                <a:avLst/>
              </a:prstGeom>
              <a:noFill/>
            </p:spPr>
            <p:txBody>
              <a:bodyPr wrap="square" rtlCol="0">
                <a:spAutoFit/>
              </a:bodyPr>
              <a:lstStyle/>
              <a:p>
                <a:pPr lvl="0" algn="ctr">
                  <a:defRPr/>
                </a:pPr>
                <a14:m>
                  <m:oMathPara xmlns:m="http://schemas.openxmlformats.org/officeDocument/2006/math">
                    <m:oMathParaPr>
                      <m:jc m:val="centerGroup"/>
                    </m:oMathParaPr>
                    <m:oMath xmlns:m="http://schemas.openxmlformats.org/officeDocument/2006/math">
                      <m:r>
                        <a:rPr lang="en-US" altLang="ja-JP" sz="1200" i="1" smtClean="0">
                          <a:uFill>
                            <a:solidFill>
                              <a:srgbClr val="FFC000"/>
                            </a:solidFill>
                          </a:uFill>
                          <a:latin typeface="Cambria Math" panose="02040503050406030204" pitchFamily="18" charset="0"/>
                          <a:ea typeface="Cambria Math" panose="02040503050406030204" pitchFamily="18" charset="0"/>
                        </a:rPr>
                        <m:t>𝐶</m:t>
                      </m:r>
                      <m:d>
                        <m:dPr>
                          <m:begChr m:val="["/>
                          <m:endChr m:val="]"/>
                          <m:ctrlPr>
                            <a:rPr lang="en-US" altLang="ja-JP" sz="1200" i="1">
                              <a:uFill>
                                <a:solidFill>
                                  <a:srgbClr val="FFC000"/>
                                </a:solidFill>
                              </a:uFill>
                              <a:latin typeface="Cambria Math" panose="02040503050406030204" pitchFamily="18" charset="0"/>
                              <a:ea typeface="Cambria Math" panose="02040503050406030204" pitchFamily="18" charset="0"/>
                            </a:rPr>
                          </m:ctrlPr>
                        </m:dPr>
                        <m:e>
                          <m:r>
                            <a:rPr lang="en-US" altLang="ja-JP" sz="1200" i="1">
                              <a:uFill>
                                <a:solidFill>
                                  <a:srgbClr val="FFC000"/>
                                </a:solidFill>
                              </a:uFill>
                              <a:latin typeface="Cambria Math" panose="02040503050406030204" pitchFamily="18" charset="0"/>
                              <a:ea typeface="Cambria Math" panose="02040503050406030204" pitchFamily="18" charset="0"/>
                            </a:rPr>
                            <m:t>𝑡</m:t>
                          </m:r>
                        </m:e>
                      </m:d>
                      <m:r>
                        <a:rPr lang="en-US" altLang="ja-JP" sz="1200" i="1">
                          <a:solidFill>
                            <a:schemeClr val="accent1"/>
                          </a:solidFill>
                          <a:uFill>
                            <a:solidFill>
                              <a:srgbClr val="FFC000"/>
                            </a:solidFill>
                          </a:uFill>
                          <a:latin typeface="Cambria Math" panose="02040503050406030204" pitchFamily="18" charset="0"/>
                          <a:ea typeface="Cambria Math" panose="02040503050406030204" pitchFamily="18" charset="0"/>
                        </a:rPr>
                        <m:t>−</m:t>
                      </m:r>
                      <m:r>
                        <a:rPr lang="en-US" altLang="ja-JP" sz="1200" i="1">
                          <a:uFill>
                            <a:solidFill>
                              <a:srgbClr val="FFC000"/>
                            </a:solidFill>
                          </a:uFill>
                          <a:latin typeface="Cambria Math" panose="02040503050406030204" pitchFamily="18" charset="0"/>
                          <a:ea typeface="Cambria Math" panose="02040503050406030204" pitchFamily="18" charset="0"/>
                        </a:rPr>
                        <m:t>𝐶</m:t>
                      </m:r>
                      <m:d>
                        <m:dPr>
                          <m:begChr m:val="["/>
                          <m:endChr m:val="]"/>
                          <m:ctrlPr>
                            <a:rPr lang="en-US" altLang="ja-JP" sz="1200" i="1">
                              <a:uFill>
                                <a:solidFill>
                                  <a:srgbClr val="FFC000"/>
                                </a:solidFill>
                              </a:uFill>
                              <a:latin typeface="Cambria Math" panose="02040503050406030204" pitchFamily="18" charset="0"/>
                              <a:ea typeface="Cambria Math" panose="02040503050406030204" pitchFamily="18" charset="0"/>
                            </a:rPr>
                          </m:ctrlPr>
                        </m:dPr>
                        <m:e>
                          <m:r>
                            <a:rPr lang="en-US" altLang="ja-JP" sz="1200" i="1">
                              <a:uFill>
                                <a:solidFill>
                                  <a:srgbClr val="FFC000"/>
                                </a:solidFill>
                              </a:uFill>
                              <a:latin typeface="Cambria Math" panose="02040503050406030204" pitchFamily="18" charset="0"/>
                              <a:ea typeface="Cambria Math" panose="02040503050406030204" pitchFamily="18" charset="0"/>
                            </a:rPr>
                            <m:t>𝑡</m:t>
                          </m:r>
                          <m:r>
                            <a:rPr lang="en-US" altLang="ja-JP" sz="1200" i="1">
                              <a:uFill>
                                <a:solidFill>
                                  <a:srgbClr val="FFC000"/>
                                </a:solidFill>
                              </a:uFill>
                              <a:latin typeface="Cambria Math" panose="02040503050406030204" pitchFamily="18" charset="0"/>
                              <a:ea typeface="Cambria Math" panose="02040503050406030204" pitchFamily="18" charset="0"/>
                            </a:rPr>
                            <m:t>−1</m:t>
                          </m:r>
                        </m:e>
                      </m:d>
                      <m:r>
                        <a:rPr lang="en-US" altLang="ja-JP" sz="1200" i="1">
                          <a:solidFill>
                            <a:schemeClr val="accent1"/>
                          </a:solidFill>
                          <a:uFill>
                            <a:solidFill>
                              <a:srgbClr val="FFC000"/>
                            </a:solidFill>
                          </a:uFill>
                          <a:latin typeface="Cambria Math" panose="02040503050406030204" pitchFamily="18" charset="0"/>
                          <a:ea typeface="Cambria Math" panose="02040503050406030204" pitchFamily="18" charset="0"/>
                        </a:rPr>
                        <m:t>−∆</m:t>
                      </m:r>
                      <m:r>
                        <a:rPr lang="en-US" altLang="ja-JP" sz="1200" i="1">
                          <a:solidFill>
                            <a:schemeClr val="accent1"/>
                          </a:solidFill>
                          <a:uFill>
                            <a:solidFill>
                              <a:srgbClr val="FFC000"/>
                            </a:solidFill>
                          </a:uFill>
                          <a:latin typeface="Cambria Math" panose="02040503050406030204" pitchFamily="18" charset="0"/>
                          <a:ea typeface="Cambria Math" panose="02040503050406030204" pitchFamily="18" charset="0"/>
                        </a:rPr>
                        <m:t>𝑡</m:t>
                      </m:r>
                      <m:r>
                        <a:rPr lang="en-US" altLang="ja-JP" sz="1200" i="1">
                          <a:solidFill>
                            <a:schemeClr val="accent1"/>
                          </a:solidFill>
                          <a:uFill>
                            <a:solidFill>
                              <a:srgbClr val="FFC000"/>
                            </a:solidFill>
                          </a:uFill>
                          <a:latin typeface="Cambria Math" panose="02040503050406030204" pitchFamily="18" charset="0"/>
                          <a:ea typeface="Cambria Math" panose="02040503050406030204" pitchFamily="18" charset="0"/>
                        </a:rPr>
                        <m:t> </m:t>
                      </m:r>
                      <m:d>
                        <m:dPr>
                          <m:ctrlPr>
                            <a:rPr lang="en-US" altLang="ja-JP" sz="1200" i="1">
                              <a:uFill>
                                <a:solidFill>
                                  <a:srgbClr val="FFC000"/>
                                </a:solidFill>
                              </a:uFill>
                              <a:latin typeface="Cambria Math" panose="02040503050406030204" pitchFamily="18" charset="0"/>
                              <a:ea typeface="Cambria Math" panose="02040503050406030204" pitchFamily="18" charset="0"/>
                            </a:rPr>
                          </m:ctrlPr>
                        </m:dPr>
                        <m:e>
                          <m:r>
                            <a:rPr lang="en-US" altLang="ja-JP" sz="1200" i="1">
                              <a:uFill>
                                <a:solidFill>
                                  <a:srgbClr val="FFC000"/>
                                </a:solidFill>
                              </a:uFill>
                              <a:latin typeface="Cambria Math" panose="02040503050406030204" pitchFamily="18" charset="0"/>
                              <a:ea typeface="Cambria Math" panose="02040503050406030204" pitchFamily="18" charset="0"/>
                            </a:rPr>
                            <m:t>𝐼</m:t>
                          </m:r>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ea typeface="Cambria Math" panose="02040503050406030204" pitchFamily="18" charset="0"/>
                            </a:rPr>
                            <m:t>−</m:t>
                          </m:r>
                          <m:r>
                            <a:rPr lang="en-US" altLang="ja-JP" sz="1200" i="1">
                              <a:uFill>
                                <a:solidFill>
                                  <a:srgbClr val="FFC000"/>
                                </a:solidFill>
                              </a:uFill>
                              <a:latin typeface="Cambria Math" panose="02040503050406030204" pitchFamily="18" charset="0"/>
                              <a:ea typeface="Cambria Math" panose="02040503050406030204" pitchFamily="18" charset="0"/>
                            </a:rPr>
                            <m:t>𝑂</m:t>
                          </m:r>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e>
                      </m:d>
                      <m:r>
                        <a:rPr lang="en-US" altLang="ja-JP" sz="1200" i="1">
                          <a:uFill>
                            <a:solidFill>
                              <a:srgbClr val="FFC000"/>
                            </a:solidFill>
                          </a:uFill>
                          <a:latin typeface="Cambria Math" panose="02040503050406030204" pitchFamily="18" charset="0"/>
                        </a:rPr>
                        <m:t>+</m:t>
                      </m:r>
                      <m:sSubSup>
                        <m:sSubSupPr>
                          <m:ctrlPr>
                            <a:rPr lang="en-US" altLang="ja-JP" sz="1200" i="1">
                              <a:solidFill>
                                <a:schemeClr val="accent1"/>
                              </a:solidFill>
                              <a:uFill>
                                <a:solidFill>
                                  <a:srgbClr val="FFC000"/>
                                </a:solidFill>
                              </a:uFill>
                              <a:latin typeface="Cambria Math" panose="02040503050406030204" pitchFamily="18" charset="0"/>
                            </a:rPr>
                          </m:ctrlPr>
                        </m:sSubSupPr>
                        <m:e>
                          <m:r>
                            <a:rPr lang="ja-JP" altLang="en-US" sz="1200" i="1">
                              <a:solidFill>
                                <a:schemeClr val="accent1"/>
                              </a:solidFill>
                              <a:uFill>
                                <a:solidFill>
                                  <a:srgbClr val="FFC000"/>
                                </a:solidFill>
                              </a:uFill>
                              <a:latin typeface="Cambria Math" panose="02040503050406030204" pitchFamily="18" charset="0"/>
                            </a:rPr>
                            <m:t>𝛼</m:t>
                          </m:r>
                        </m:e>
                        <m:sub>
                          <m:r>
                            <a:rPr lang="en-US" altLang="ja-JP" sz="1200" i="1">
                              <a:solidFill>
                                <a:schemeClr val="accent1"/>
                              </a:solidFill>
                              <a:uFill>
                                <a:solidFill>
                                  <a:srgbClr val="FFC000"/>
                                </a:solidFill>
                              </a:uFill>
                              <a:latin typeface="Cambria Math" panose="02040503050406030204" pitchFamily="18" charset="0"/>
                            </a:rPr>
                            <m:t>0</m:t>
                          </m:r>
                        </m:sub>
                        <m:sup>
                          <m:r>
                            <m:rPr>
                              <m:sty m:val="p"/>
                            </m:rPr>
                            <a:rPr lang="en-US" altLang="ja-JP" sz="1200">
                              <a:solidFill>
                                <a:schemeClr val="accent1"/>
                              </a:solidFill>
                              <a:uFill>
                                <a:solidFill>
                                  <a:srgbClr val="FFC000"/>
                                </a:solidFill>
                              </a:uFill>
                              <a:latin typeface="Cambria Math" panose="02040503050406030204" pitchFamily="18" charset="0"/>
                            </a:rPr>
                            <m:t>S</m:t>
                          </m:r>
                          <m:r>
                            <m:rPr>
                              <m:sty m:val="p"/>
                            </m:rPr>
                            <a:rPr lang="en-US" altLang="ja-JP" sz="1200" b="0" i="0" smtClean="0">
                              <a:solidFill>
                                <a:schemeClr val="accent1"/>
                              </a:solidFill>
                              <a:uFill>
                                <a:solidFill>
                                  <a:srgbClr val="FFC000"/>
                                </a:solidFill>
                              </a:uFill>
                              <a:latin typeface="Cambria Math" panose="02040503050406030204" pitchFamily="18" charset="0"/>
                            </a:rPr>
                            <m:t>to</m:t>
                          </m:r>
                        </m:sup>
                      </m:sSubSup>
                      <m:r>
                        <a:rPr lang="en-US" altLang="ja-JP" sz="1200" i="1">
                          <a:uFill>
                            <a:solidFill>
                              <a:srgbClr val="FFC000"/>
                            </a:solidFill>
                          </a:uFill>
                          <a:latin typeface="Cambria Math" panose="02040503050406030204" pitchFamily="18" charset="0"/>
                        </a:rPr>
                        <m:t>=0</m:t>
                      </m:r>
                    </m:oMath>
                  </m:oMathPara>
                </a14:m>
                <a:endParaRPr lang="ja-JP" altLang="en-US" sz="1200" dirty="0"/>
              </a:p>
            </p:txBody>
          </p:sp>
        </mc:Choice>
        <mc:Fallback xmlns="">
          <p:sp>
            <p:nvSpPr>
              <p:cNvPr id="10" name="テキスト ボックス 9">
                <a:extLst>
                  <a:ext uri="{FF2B5EF4-FFF2-40B4-BE49-F238E27FC236}">
                    <a16:creationId xmlns:a16="http://schemas.microsoft.com/office/drawing/2014/main" id="{7787B166-2787-46EE-94B7-9C2A04ACB072}"/>
                  </a:ext>
                </a:extLst>
              </p:cNvPr>
              <p:cNvSpPr txBox="1">
                <a:spLocks noRot="1" noChangeAspect="1" noMove="1" noResize="1" noEditPoints="1" noAdjustHandles="1" noChangeArrowheads="1" noChangeShapeType="1" noTextEdit="1"/>
              </p:cNvSpPr>
              <p:nvPr/>
            </p:nvSpPr>
            <p:spPr>
              <a:xfrm>
                <a:off x="6639649" y="3799695"/>
                <a:ext cx="3173966" cy="286938"/>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10AFC37-634A-4037-B47F-1E63F8A4EB8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2666033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最適化問題の定式化：マニュアル追加</a:t>
            </a:r>
            <a:endParaRPr 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51751D32-D2E6-4AE0-9516-17A4632A0ECA}"/>
                  </a:ext>
                </a:extLst>
              </p:cNvPr>
              <p:cNvGraphicFramePr>
                <a:graphicFrameLocks noGrp="1"/>
              </p:cNvGraphicFramePr>
              <p:nvPr>
                <p:extLst>
                  <p:ext uri="{D42A27DB-BD31-4B8C-83A1-F6EECF244321}">
                    <p14:modId xmlns:p14="http://schemas.microsoft.com/office/powerpoint/2010/main" val="1399071507"/>
                  </p:ext>
                </p:extLst>
              </p:nvPr>
            </p:nvGraphicFramePr>
            <p:xfrm>
              <a:off x="222341" y="788559"/>
              <a:ext cx="11775864" cy="4685964"/>
            </p:xfrm>
            <a:graphic>
              <a:graphicData uri="http://schemas.openxmlformats.org/drawingml/2006/table">
                <a:tbl>
                  <a:tblPr firstRow="1" bandRow="1">
                    <a:tableStyleId>{5C22544A-7EE6-4342-B048-85BDC9FD1C3A}</a:tableStyleId>
                  </a:tblPr>
                  <a:tblGrid>
                    <a:gridCol w="2523226">
                      <a:extLst>
                        <a:ext uri="{9D8B030D-6E8A-4147-A177-3AD203B41FA5}">
                          <a16:colId xmlns:a16="http://schemas.microsoft.com/office/drawing/2014/main" val="937617659"/>
                        </a:ext>
                      </a:extLst>
                    </a:gridCol>
                    <a:gridCol w="766916">
                      <a:extLst>
                        <a:ext uri="{9D8B030D-6E8A-4147-A177-3AD203B41FA5}">
                          <a16:colId xmlns:a16="http://schemas.microsoft.com/office/drawing/2014/main" val="1557529332"/>
                        </a:ext>
                      </a:extLst>
                    </a:gridCol>
                    <a:gridCol w="642831">
                      <a:extLst>
                        <a:ext uri="{9D8B030D-6E8A-4147-A177-3AD203B41FA5}">
                          <a16:colId xmlns:a16="http://schemas.microsoft.com/office/drawing/2014/main" val="1056404065"/>
                        </a:ext>
                      </a:extLst>
                    </a:gridCol>
                    <a:gridCol w="1913556">
                      <a:extLst>
                        <a:ext uri="{9D8B030D-6E8A-4147-A177-3AD203B41FA5}">
                          <a16:colId xmlns:a16="http://schemas.microsoft.com/office/drawing/2014/main" val="2409056957"/>
                        </a:ext>
                      </a:extLst>
                    </a:gridCol>
                    <a:gridCol w="5929335">
                      <a:extLst>
                        <a:ext uri="{9D8B030D-6E8A-4147-A177-3AD203B41FA5}">
                          <a16:colId xmlns:a16="http://schemas.microsoft.com/office/drawing/2014/main" val="3566604805"/>
                        </a:ext>
                      </a:extLst>
                    </a:gridCol>
                  </a:tblGrid>
                  <a:tr h="211077">
                    <a:tc>
                      <a:txBody>
                        <a:bodyPr/>
                        <a:lstStyle/>
                        <a:p>
                          <a:pPr algn="ctr"/>
                          <a:r>
                            <a:rPr kumimoji="1" lang="ja-JP" altLang="en-US" sz="1200" dirty="0"/>
                            <a:t>制約</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制約数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r>
                            <a:rPr kumimoji="1" lang="en-US" altLang="ja-JP" sz="1200" dirty="0" err="1"/>
                            <a:t>Obj</a:t>
                          </a: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式</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合計</a:t>
                          </a:r>
                          <a:r>
                            <a:rPr kumimoji="1" lang="en-US" altLang="ja-JP" sz="1200" dirty="0"/>
                            <a:t>KP</a:t>
                          </a:r>
                          <a:r>
                            <a:rPr kumimoji="1" lang="ja-JP" altLang="en-US" sz="12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2</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991498"/>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a:t>・</a:t>
                          </a:r>
                          <a:r>
                            <a:rPr kumimoji="1" lang="en-US" altLang="ja-JP" sz="1200" dirty="0"/>
                            <a:t>NKP</a:t>
                          </a:r>
                          <a:r>
                            <a:rPr kumimoji="1" lang="ja-JP" altLang="en-US" sz="12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2</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2</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249139"/>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基準</a:t>
                          </a:r>
                          <a:r>
                            <a:rPr kumimoji="1" lang="en-US" altLang="ja-JP" sz="1200" dirty="0"/>
                            <a:t>KP</a:t>
                          </a:r>
                          <a:r>
                            <a:rPr kumimoji="1" lang="ja-JP" altLang="en-US" sz="12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3</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3</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1255571"/>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基準</a:t>
                          </a:r>
                          <a:r>
                            <a:rPr kumimoji="1" lang="en-US" altLang="ja-JP" sz="1200" dirty="0"/>
                            <a:t>KP</a:t>
                          </a:r>
                          <a:r>
                            <a:rPr kumimoji="1" lang="ja-JP" altLang="en-US" sz="12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6</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620440"/>
                      </a:ext>
                    </a:extLst>
                  </a:tr>
                  <a:tr h="211077">
                    <a:tc>
                      <a:txBody>
                        <a:bodyPr/>
                        <a:lstStyle/>
                        <a:p>
                          <a:pPr algn="ctr"/>
                          <a:r>
                            <a:rPr kumimoji="1" lang="en-US" altLang="ja-JP" sz="1200" dirty="0"/>
                            <a:t>KP</a:t>
                          </a:r>
                          <a:r>
                            <a:rPr kumimoji="1" lang="ja-JP" altLang="en-US" sz="1200" dirty="0"/>
                            <a:t>利益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8068780"/>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11077">
                    <a:tc>
                      <a:txBody>
                        <a:bodyPr/>
                        <a:lstStyle/>
                        <a:p>
                          <a:pPr algn="ctr"/>
                          <a:r>
                            <a:rPr kumimoji="1" lang="ja-JP" altLang="en-US" sz="1200" dirty="0"/>
                            <a:t>基準ペナルティ（</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3</m:t>
                                </m:r>
                                <m:r>
                                  <a:rPr lang="en-US" altLang="ja-JP" sz="1200" b="0" i="1" dirty="0" smtClean="0">
                                    <a:uFill>
                                      <a:solidFill>
                                        <a:srgbClr val="FFC000"/>
                                      </a:solidFill>
                                    </a:uFill>
                                    <a:latin typeface="Cambria Math" panose="02040503050406030204" pitchFamily="18" charset="0"/>
                                  </a:rPr>
                                  <m:t>𝑇</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en-US" altLang="ja-JP" sz="1200" dirty="0"/>
                            <a:t>WL</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2110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変動幅制約（</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4(</m:t>
                                </m:r>
                                <m:r>
                                  <a:rPr lang="en-US" altLang="ja-JP" sz="1200" b="0" i="1" dirty="0" smtClean="0">
                                    <a:uFill>
                                      <a:solidFill>
                                        <a:srgbClr val="FFC000"/>
                                      </a:solidFill>
                                    </a:uFill>
                                    <a:latin typeface="Cambria Math" panose="02040503050406030204" pitchFamily="18" charset="0"/>
                                  </a:rPr>
                                  <m:t>𝑇</m:t>
                                </m:r>
                                <m:r>
                                  <a:rPr lang="en-US" altLang="ja-JP" sz="1200" b="0" i="1" dirty="0" smtClean="0">
                                    <a:uFill>
                                      <a:solidFill>
                                        <a:srgbClr val="FFC000"/>
                                      </a:solidFill>
                                    </a:uFill>
                                    <a:latin typeface="Cambria Math" panose="02040503050406030204" pitchFamily="18" charset="0"/>
                                  </a:rPr>
                                  <m:t>−1)</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152600"/>
                      </a:ext>
                    </a:extLst>
                  </a:tr>
                  <a:tr h="3517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変動幅ソフト上下限ペナルティ</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en-US" altLang="ja-JP" sz="1200" dirty="0"/>
                            <a:t>LKP</a:t>
                          </a:r>
                          <a:r>
                            <a:rPr kumimoji="1" lang="ja-JP" altLang="en-US" sz="1200" dirty="0"/>
                            <a:t>黒液、</a:t>
                          </a:r>
                          <a:r>
                            <a:rPr kumimoji="1" lang="en-US" altLang="ja-JP" sz="1200" dirty="0"/>
                            <a:t>NKP</a:t>
                          </a:r>
                          <a:r>
                            <a:rPr kumimoji="1" lang="ja-JP" altLang="en-US" sz="1200" dirty="0"/>
                            <a:t>黒液など（</a:t>
                          </a:r>
                          <a:r>
                            <a:rPr kumimoji="1" lang="en-US" altLang="ja-JP" sz="1200" dirty="0"/>
                            <a:t>17</a:t>
                          </a:r>
                          <a:r>
                            <a:rPr kumimoji="1" lang="ja-JP" altLang="en-US" sz="1200" dirty="0"/>
                            <a:t>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935926"/>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タンクレベル終点ペナルティ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終点におけるタンクレベル目標値を設定し、それに対してペナルティを課す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06065"/>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（タンクレベル外側）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200" b="0" i="1" dirty="0" smtClean="0">
                                    <a:uFill>
                                      <a:solidFill>
                                        <a:srgbClr val="FFC000"/>
                                      </a:solidFill>
                                    </a:uFill>
                                    <a:latin typeface="Cambria Math" panose="02040503050406030204" pitchFamily="18" charset="0"/>
                                  </a:rPr>
                                  <m:t>0</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標準のソフト上下限に加えて、その外側により緩いソフト上下限ペナルティを課す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145457"/>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V/E2</a:t>
                          </a:r>
                          <a:r>
                            <a:rPr kumimoji="1" lang="ja-JP" altLang="en-US" sz="12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3</m:t>
                                </m:r>
                                <m:r>
                                  <a:rPr kumimoji="1" lang="en-US" altLang="ja-JP" sz="1200" b="0" i="1" smtClean="0">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ID40</a:t>
                          </a:r>
                          <a:r>
                            <a:rPr lang="ja-JP" altLang="en-US" sz="1200" dirty="0" err="1"/>
                            <a:t>、</a:t>
                          </a:r>
                          <a:r>
                            <a:rPr lang="en-US" altLang="ja-JP" sz="1200" dirty="0"/>
                            <a:t>ID41</a:t>
                          </a:r>
                          <a:r>
                            <a:rPr lang="ja-JP" altLang="en-US" sz="1200" dirty="0" err="1"/>
                            <a:t>、</a:t>
                          </a:r>
                          <a:r>
                            <a:rPr lang="en-US" altLang="ja-JP" sz="1200" dirty="0"/>
                            <a:t>ID42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884014"/>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12BHBL</a:t>
                          </a:r>
                          <a:r>
                            <a:rPr kumimoji="1" lang="ja-JP" altLang="en-US" sz="12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2</m:t>
                                </m:r>
                                <m:r>
                                  <a:rPr kumimoji="1" lang="en-US" altLang="ja-JP" sz="1200" b="0" i="1" smtClean="0">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ID91</a:t>
                          </a:r>
                          <a:r>
                            <a:rPr lang="ja-JP" altLang="en-US" sz="1200" dirty="0" err="1"/>
                            <a:t>、</a:t>
                          </a:r>
                          <a:r>
                            <a:rPr lang="en-US" altLang="ja-JP" sz="1200" dirty="0"/>
                            <a:t>ID92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7584940"/>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RBBL</a:t>
                          </a:r>
                          <a:r>
                            <a:rPr kumimoji="1" lang="ja-JP" altLang="en-US" sz="12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4</m:t>
                                </m:r>
                                <m:r>
                                  <a:rPr kumimoji="1" lang="en-US" altLang="ja-JP" sz="1200" b="0" i="1" smtClean="0">
                                    <a:latin typeface="Cambria Math" panose="02040503050406030204" pitchFamily="18" charset="0"/>
                                  </a:rPr>
                                  <m:t>𝑇</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0</m:t>
                                </m:r>
                              </m:oMath>
                            </m:oMathPara>
                          </a14:m>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ID140</a:t>
                          </a:r>
                          <a:r>
                            <a:rPr lang="ja-JP" altLang="en-US" sz="1200" dirty="0" err="1"/>
                            <a:t>、</a:t>
                          </a:r>
                          <a:r>
                            <a:rPr lang="en-US" altLang="ja-JP" sz="1200" dirty="0"/>
                            <a:t>ID141</a:t>
                          </a:r>
                          <a:r>
                            <a:rPr lang="ja-JP" altLang="en-US" sz="1200" dirty="0" err="1"/>
                            <a:t>、</a:t>
                          </a:r>
                          <a:r>
                            <a:rPr lang="en-US" altLang="ja-JP" sz="1200" dirty="0"/>
                            <a:t>ID142</a:t>
                          </a:r>
                          <a:r>
                            <a:rPr lang="ja-JP" altLang="en-US" sz="1200" dirty="0" err="1"/>
                            <a:t>、</a:t>
                          </a:r>
                          <a:r>
                            <a:rPr lang="en-US" altLang="ja-JP" sz="1200" dirty="0"/>
                            <a:t>ID143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507562"/>
                      </a:ext>
                    </a:extLst>
                  </a:tr>
                </a:tbl>
              </a:graphicData>
            </a:graphic>
          </p:graphicFrame>
        </mc:Choice>
        <mc:Fallback xmlns="">
          <p:graphicFrame>
            <p:nvGraphicFramePr>
              <p:cNvPr id="7" name="表 6">
                <a:extLst>
                  <a:ext uri="{FF2B5EF4-FFF2-40B4-BE49-F238E27FC236}">
                    <a16:creationId xmlns:a16="http://schemas.microsoft.com/office/drawing/2014/main" id="{51751D32-D2E6-4AE0-9516-17A4632A0ECA}"/>
                  </a:ext>
                </a:extLst>
              </p:cNvPr>
              <p:cNvGraphicFramePr>
                <a:graphicFrameLocks noGrp="1"/>
              </p:cNvGraphicFramePr>
              <p:nvPr>
                <p:extLst>
                  <p:ext uri="{D42A27DB-BD31-4B8C-83A1-F6EECF244321}">
                    <p14:modId xmlns:p14="http://schemas.microsoft.com/office/powerpoint/2010/main" val="1399071507"/>
                  </p:ext>
                </p:extLst>
              </p:nvPr>
            </p:nvGraphicFramePr>
            <p:xfrm>
              <a:off x="222341" y="788559"/>
              <a:ext cx="11775864" cy="4685964"/>
            </p:xfrm>
            <a:graphic>
              <a:graphicData uri="http://schemas.openxmlformats.org/drawingml/2006/table">
                <a:tbl>
                  <a:tblPr firstRow="1" bandRow="1">
                    <a:tableStyleId>{5C22544A-7EE6-4342-B048-85BDC9FD1C3A}</a:tableStyleId>
                  </a:tblPr>
                  <a:tblGrid>
                    <a:gridCol w="2523226">
                      <a:extLst>
                        <a:ext uri="{9D8B030D-6E8A-4147-A177-3AD203B41FA5}">
                          <a16:colId xmlns:a16="http://schemas.microsoft.com/office/drawing/2014/main" val="937617659"/>
                        </a:ext>
                      </a:extLst>
                    </a:gridCol>
                    <a:gridCol w="766916">
                      <a:extLst>
                        <a:ext uri="{9D8B030D-6E8A-4147-A177-3AD203B41FA5}">
                          <a16:colId xmlns:a16="http://schemas.microsoft.com/office/drawing/2014/main" val="1557529332"/>
                        </a:ext>
                      </a:extLst>
                    </a:gridCol>
                    <a:gridCol w="642831">
                      <a:extLst>
                        <a:ext uri="{9D8B030D-6E8A-4147-A177-3AD203B41FA5}">
                          <a16:colId xmlns:a16="http://schemas.microsoft.com/office/drawing/2014/main" val="1056404065"/>
                        </a:ext>
                      </a:extLst>
                    </a:gridCol>
                    <a:gridCol w="1913556">
                      <a:extLst>
                        <a:ext uri="{9D8B030D-6E8A-4147-A177-3AD203B41FA5}">
                          <a16:colId xmlns:a16="http://schemas.microsoft.com/office/drawing/2014/main" val="2409056957"/>
                        </a:ext>
                      </a:extLst>
                    </a:gridCol>
                    <a:gridCol w="5929335">
                      <a:extLst>
                        <a:ext uri="{9D8B030D-6E8A-4147-A177-3AD203B41FA5}">
                          <a16:colId xmlns:a16="http://schemas.microsoft.com/office/drawing/2014/main" val="3566604805"/>
                        </a:ext>
                      </a:extLst>
                    </a:gridCol>
                  </a:tblGrid>
                  <a:tr h="274320">
                    <a:tc>
                      <a:txBody>
                        <a:bodyPr/>
                        <a:lstStyle/>
                        <a:p>
                          <a:pPr algn="ctr"/>
                          <a:r>
                            <a:rPr kumimoji="1" lang="ja-JP" altLang="en-US" sz="1200" dirty="0"/>
                            <a:t>制約</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制約数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r>
                            <a:rPr kumimoji="1" lang="en-US" altLang="ja-JP" sz="1200" dirty="0" err="1"/>
                            <a:t>Obj</a:t>
                          </a: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式</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合計</a:t>
                          </a:r>
                          <a:r>
                            <a:rPr kumimoji="1" lang="en-US" altLang="ja-JP" sz="1200" dirty="0"/>
                            <a:t>KP</a:t>
                          </a:r>
                          <a:r>
                            <a:rPr kumimoji="1" lang="ja-JP" altLang="en-US" sz="12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102222" r="-1107143" b="-152444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102222" r="-1216038" b="-1524444"/>
                          </a:stretch>
                        </a:blipFill>
                      </a:tcPr>
                    </a:tc>
                    <a:tc>
                      <a:txBody>
                        <a:bodyPr/>
                        <a:lstStyle/>
                        <a:p>
                          <a:pPr algn="ct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99149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a:t>・</a:t>
                          </a:r>
                          <a:r>
                            <a:rPr kumimoji="1" lang="en-US" altLang="ja-JP" sz="1200" dirty="0"/>
                            <a:t>NKP</a:t>
                          </a:r>
                          <a:r>
                            <a:rPr kumimoji="1" lang="ja-JP" altLang="en-US" sz="12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202222" r="-1107143" b="-142444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202222" r="-1216038" b="-142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249139"/>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基準</a:t>
                          </a:r>
                          <a:r>
                            <a:rPr kumimoji="1" lang="en-US" altLang="ja-JP" sz="1200" dirty="0"/>
                            <a:t>KP</a:t>
                          </a:r>
                          <a:r>
                            <a:rPr kumimoji="1" lang="ja-JP" altLang="en-US" sz="12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302222" r="-1107143" b="-132444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302222" r="-1216038" b="-132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125557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基準</a:t>
                          </a:r>
                          <a:r>
                            <a:rPr kumimoji="1" lang="en-US" altLang="ja-JP" sz="1200" dirty="0"/>
                            <a:t>KP</a:t>
                          </a:r>
                          <a:r>
                            <a:rPr kumimoji="1" lang="ja-JP" altLang="en-US" sz="12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402222" r="-1107143" b="-122444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402222" r="-1216038" b="-122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ja-JP" altLang="en-US" sz="1200" dirty="0"/>
                            <a:t>合計</a:t>
                          </a:r>
                          <a:r>
                            <a:rPr kumimoji="1" lang="en-US" altLang="ja-JP" sz="1200" dirty="0"/>
                            <a:t>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620440"/>
                      </a:ext>
                    </a:extLst>
                  </a:tr>
                  <a:tr h="274320">
                    <a:tc>
                      <a:txBody>
                        <a:bodyPr/>
                        <a:lstStyle/>
                        <a:p>
                          <a:pPr algn="ctr"/>
                          <a:r>
                            <a:rPr kumimoji="1" lang="en-US" altLang="ja-JP" sz="1200" dirty="0"/>
                            <a:t>KP</a:t>
                          </a:r>
                          <a:r>
                            <a:rPr kumimoji="1" lang="ja-JP" altLang="en-US" sz="1200" dirty="0"/>
                            <a:t>利益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502222" r="-1107143" b="-112444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502222" r="-1216038" b="-1124444"/>
                          </a:stretch>
                        </a:blipFill>
                      </a:tcPr>
                    </a:tc>
                    <a:tc>
                      <a:txBody>
                        <a:bodyPr/>
                        <a:lstStyle/>
                        <a:p>
                          <a:pPr algn="ct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en-US" altLang="ja-JP" sz="120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8068780"/>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589130" r="-1107143" b="-100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510377" t="-589130" r="-1216038" b="-1000000"/>
                          </a:stretch>
                        </a:blipFill>
                      </a:tcPr>
                    </a:tc>
                    <a:tc>
                      <a:txBody>
                        <a:bodyPr/>
                        <a:lstStyle/>
                        <a:p>
                          <a:pPr algn="ctr"/>
                          <a:r>
                            <a:rPr kumimoji="1" lang="en-US" altLang="ja-JP" sz="1200" dirty="0"/>
                            <a:t>LKP</a:t>
                          </a:r>
                          <a:r>
                            <a:rPr kumimoji="1" lang="ja-JP" altLang="en-US" sz="1200" dirty="0"/>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74320">
                    <a:tc>
                      <a:txBody>
                        <a:bodyPr/>
                        <a:lstStyle/>
                        <a:p>
                          <a:pPr algn="ctr"/>
                          <a:r>
                            <a:rPr kumimoji="1" lang="ja-JP" altLang="en-US" sz="1200" dirty="0"/>
                            <a:t>基準ペナルティ（</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704444" r="-1107143" b="-9222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704444" r="-1216038" b="-9222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en-US" altLang="ja-JP" sz="1200" dirty="0"/>
                            <a:t>WL</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変動幅制約（</a:t>
                          </a:r>
                          <a:r>
                            <a:rPr kumimoji="1" lang="en-US" altLang="ja-JP" sz="1200" dirty="0"/>
                            <a:t>LKP</a:t>
                          </a:r>
                          <a:r>
                            <a:rPr kumimoji="1" lang="ja-JP" altLang="en-US" sz="1200" dirty="0"/>
                            <a:t>・</a:t>
                          </a:r>
                          <a:r>
                            <a:rPr kumimoji="1" lang="en-US" altLang="ja-JP" sz="1200" dirty="0"/>
                            <a:t>NKP</a:t>
                          </a: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804444" r="-1107143" b="-8222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804444" r="-1216038" b="-8222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1526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変動幅ソフト上下限ペナルティ</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542667" r="-1107143" b="-39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542667" r="-1216038" b="-39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LKP</a:t>
                          </a:r>
                          <a:r>
                            <a:rPr kumimoji="1" lang="ja-JP" altLang="en-US" sz="1200" dirty="0" err="1"/>
                            <a:t>、</a:t>
                          </a:r>
                          <a:r>
                            <a:rPr kumimoji="1" lang="en-US" altLang="ja-JP" sz="1200" dirty="0"/>
                            <a:t>NKP</a:t>
                          </a:r>
                          <a:r>
                            <a:rPr kumimoji="1" lang="ja-JP" altLang="en-US" sz="1200" dirty="0" err="1"/>
                            <a:t>、</a:t>
                          </a:r>
                          <a:r>
                            <a:rPr kumimoji="1" lang="en-US" altLang="ja-JP" sz="1200" dirty="0"/>
                            <a:t>LKP</a:t>
                          </a:r>
                          <a:r>
                            <a:rPr kumimoji="1" lang="ja-JP" altLang="en-US" sz="1200" dirty="0"/>
                            <a:t>黒液、</a:t>
                          </a:r>
                          <a:r>
                            <a:rPr kumimoji="1" lang="en-US" altLang="ja-JP" sz="1200" dirty="0"/>
                            <a:t>NKP</a:t>
                          </a:r>
                          <a:r>
                            <a:rPr kumimoji="1" lang="ja-JP" altLang="en-US" sz="1200" dirty="0"/>
                            <a:t>黒液など（</a:t>
                          </a:r>
                          <a:r>
                            <a:rPr kumimoji="1" lang="en-US" altLang="ja-JP" sz="1200" dirty="0"/>
                            <a:t>17</a:t>
                          </a:r>
                          <a:r>
                            <a:rPr kumimoji="1" lang="ja-JP" altLang="en-US" sz="1200" dirty="0"/>
                            <a:t>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2935926"/>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タンクレベル終点ペナルティ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1047826" r="-1107143" b="-5413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1047826" r="-1216038" b="-5413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終点におけるタンクレベル目標値を設定し、それに対してペナルティを課す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06065"/>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ソフト上下限ペナルティ</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（タンクレベル外側）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704000" r="-1107143" b="-23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704000" r="-1216038" b="-23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各タンク</a:t>
                          </a:r>
                          <a:endParaRPr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標準のソフト上下限に加えて、その外側により緩いソフト上下限ペナルティを課す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3145457"/>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V/E2</a:t>
                          </a:r>
                          <a:r>
                            <a:rPr kumimoji="1" lang="ja-JP" altLang="en-US" sz="12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1282979" r="-1107143" b="-27021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1282979" r="-1216038" b="-27021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ID40</a:t>
                          </a:r>
                          <a:r>
                            <a:rPr lang="ja-JP" altLang="en-US" sz="1200" dirty="0" err="1"/>
                            <a:t>、</a:t>
                          </a:r>
                          <a:r>
                            <a:rPr lang="en-US" altLang="ja-JP" sz="1200" dirty="0"/>
                            <a:t>ID41</a:t>
                          </a:r>
                          <a:r>
                            <a:rPr lang="ja-JP" altLang="en-US" sz="1200" dirty="0" err="1"/>
                            <a:t>、</a:t>
                          </a:r>
                          <a:r>
                            <a:rPr lang="en-US" altLang="ja-JP" sz="1200" dirty="0"/>
                            <a:t>ID42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884014"/>
                      </a:ext>
                    </a:extLst>
                  </a:tr>
                  <a:tr h="28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12BHBL</a:t>
                          </a:r>
                          <a:r>
                            <a:rPr kumimoji="1" lang="ja-JP" altLang="en-US" sz="12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1413043" r="-1107143" b="-176087"/>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1413043" r="-1216038" b="-17608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ID91</a:t>
                          </a:r>
                          <a:r>
                            <a:rPr lang="ja-JP" altLang="en-US" sz="1200" dirty="0" err="1"/>
                            <a:t>、</a:t>
                          </a:r>
                          <a:r>
                            <a:rPr lang="en-US" altLang="ja-JP" sz="1200" dirty="0"/>
                            <a:t>ID92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758494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RBBL</a:t>
                          </a:r>
                          <a:r>
                            <a:rPr kumimoji="1" lang="ja-JP" altLang="en-US" sz="12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9365" t="-928000" r="-1107143" b="-8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0377" t="-928000" r="-1216038" b="-8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ID140</a:t>
                          </a:r>
                          <a:r>
                            <a:rPr lang="ja-JP" altLang="en-US" sz="1200" dirty="0" err="1"/>
                            <a:t>、</a:t>
                          </a:r>
                          <a:r>
                            <a:rPr lang="en-US" altLang="ja-JP" sz="1200" dirty="0"/>
                            <a:t>ID141</a:t>
                          </a:r>
                          <a:r>
                            <a:rPr lang="ja-JP" altLang="en-US" sz="1200" dirty="0" err="1"/>
                            <a:t>、</a:t>
                          </a:r>
                          <a:r>
                            <a:rPr lang="en-US" altLang="ja-JP" sz="1200" dirty="0"/>
                            <a:t>ID142</a:t>
                          </a:r>
                          <a:r>
                            <a:rPr lang="ja-JP" altLang="en-US" sz="1200" dirty="0" err="1"/>
                            <a:t>、</a:t>
                          </a:r>
                          <a:r>
                            <a:rPr lang="en-US" altLang="ja-JP" sz="1200" dirty="0"/>
                            <a:t>ID143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洗浄スケジュールに従って、パラメータに固定</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5075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D5D5AABC-DB4F-4395-88AD-09A21ABCD46A}"/>
                  </a:ext>
                </a:extLst>
              </p:cNvPr>
              <p:cNvGraphicFramePr>
                <a:graphicFrameLocks noGrp="1"/>
              </p:cNvGraphicFramePr>
              <p:nvPr>
                <p:extLst>
                  <p:ext uri="{D42A27DB-BD31-4B8C-83A1-F6EECF244321}">
                    <p14:modId xmlns:p14="http://schemas.microsoft.com/office/powerpoint/2010/main" val="2992041799"/>
                  </p:ext>
                </p:extLst>
              </p:nvPr>
            </p:nvGraphicFramePr>
            <p:xfrm>
              <a:off x="3408177" y="5571485"/>
              <a:ext cx="5878232" cy="914400"/>
            </p:xfrm>
            <a:graphic>
              <a:graphicData uri="http://schemas.openxmlformats.org/drawingml/2006/table">
                <a:tbl>
                  <a:tblPr firstRow="1" bandRow="1">
                    <a:tableStyleId>{5C22544A-7EE6-4342-B048-85BDC9FD1C3A}</a:tableStyleId>
                  </a:tblPr>
                  <a:tblGrid>
                    <a:gridCol w="1130814">
                      <a:extLst>
                        <a:ext uri="{9D8B030D-6E8A-4147-A177-3AD203B41FA5}">
                          <a16:colId xmlns:a16="http://schemas.microsoft.com/office/drawing/2014/main" val="566987819"/>
                        </a:ext>
                      </a:extLst>
                    </a:gridCol>
                    <a:gridCol w="1486738">
                      <a:extLst>
                        <a:ext uri="{9D8B030D-6E8A-4147-A177-3AD203B41FA5}">
                          <a16:colId xmlns:a16="http://schemas.microsoft.com/office/drawing/2014/main" val="1826170553"/>
                        </a:ext>
                      </a:extLst>
                    </a:gridCol>
                    <a:gridCol w="1600200">
                      <a:extLst>
                        <a:ext uri="{9D8B030D-6E8A-4147-A177-3AD203B41FA5}">
                          <a16:colId xmlns:a16="http://schemas.microsoft.com/office/drawing/2014/main" val="3966925308"/>
                        </a:ext>
                      </a:extLst>
                    </a:gridCol>
                    <a:gridCol w="1660480">
                      <a:extLst>
                        <a:ext uri="{9D8B030D-6E8A-4147-A177-3AD203B41FA5}">
                          <a16:colId xmlns:a16="http://schemas.microsoft.com/office/drawing/2014/main" val="1106123875"/>
                        </a:ext>
                      </a:extLst>
                    </a:gridCol>
                  </a:tblGrid>
                  <a:tr h="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連続変数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バイナリ変数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合計制約数</a:t>
                          </a:r>
                          <a14:m>
                            <m:oMath xmlns:m="http://schemas.openxmlformats.org/officeDocument/2006/math">
                              <m:r>
                                <a:rPr lang="en-US" altLang="ja-JP" sz="1400" b="0" i="1" dirty="0" smtClean="0">
                                  <a:solidFill>
                                    <a:schemeClr val="bg1"/>
                                  </a:solidFill>
                                  <a:uFill>
                                    <a:solidFill>
                                      <a:srgbClr val="FFC000"/>
                                    </a:solidFill>
                                  </a:uFill>
                                  <a:latin typeface="Cambria Math" panose="02040503050406030204" pitchFamily="18" charset="0"/>
                                </a:rPr>
                                <m:t>𝑀</m:t>
                              </m:r>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rgbClr val="FF0000"/>
                                    </a:solidFill>
                                    <a:uFill>
                                      <a:solidFill>
                                        <a:srgbClr val="FFC000"/>
                                      </a:solidFill>
                                    </a:uFill>
                                    <a:latin typeface="Cambria Math" panose="02040503050406030204" pitchFamily="18" charset="0"/>
                                  </a:rPr>
                                  <m:t>57</m:t>
                                </m:r>
                                <m:r>
                                  <a:rPr lang="en-US" altLang="ja-JP" sz="1400" b="0" i="1">
                                    <a:solidFill>
                                      <a:srgbClr val="FF0000"/>
                                    </a:solidFill>
                                    <a:uFill>
                                      <a:solidFill>
                                        <a:srgbClr val="FFC000"/>
                                      </a:solidFill>
                                    </a:uFill>
                                    <a:latin typeface="Cambria Math" panose="02040503050406030204" pitchFamily="18" charset="0"/>
                                  </a:rPr>
                                  <m:t>𝑇</m:t>
                                </m:r>
                              </m:oMath>
                            </m:oMathPara>
                          </a14:m>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18</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rgbClr val="FF0000"/>
                                    </a:solidFill>
                                    <a:uFill>
                                      <a:solidFill>
                                        <a:srgbClr val="FFC000"/>
                                      </a:solidFill>
                                    </a:uFill>
                                    <a:latin typeface="Cambria Math" panose="02040503050406030204" pitchFamily="18" charset="0"/>
                                  </a:rPr>
                                  <m:t>256</m:t>
                                </m:r>
                                <m:r>
                                  <a:rPr lang="ja-JP" altLang="en-US" sz="1400" b="0" i="1" dirty="0" smtClean="0">
                                    <a:solidFill>
                                      <a:srgbClr val="FF0000"/>
                                    </a:solidFill>
                                    <a:uFill>
                                      <a:solidFill>
                                        <a:srgbClr val="FFC000"/>
                                      </a:solidFill>
                                    </a:uFill>
                                    <a:latin typeface="Cambria Math" panose="02040503050406030204" pitchFamily="18" charset="0"/>
                                  </a:rPr>
                                  <m:t>𝑇</m:t>
                                </m:r>
                                <m:r>
                                  <a:rPr lang="ja-JP" altLang="en-US" sz="1400" b="0" i="1" dirty="0" smtClean="0">
                                    <a:solidFill>
                                      <a:srgbClr val="FF0000"/>
                                    </a:solidFill>
                                    <a:uFill>
                                      <a:solidFill>
                                        <a:srgbClr val="FFC000"/>
                                      </a:solidFill>
                                    </a:uFill>
                                    <a:latin typeface="Cambria Math" panose="02040503050406030204" pitchFamily="18" charset="0"/>
                                  </a:rPr>
                                  <m:t>−28</m:t>
                                </m:r>
                              </m:oMath>
                            </m:oMathPara>
                          </a14:m>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=49</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rgbClr val="FF0000"/>
                              </a:solidFill>
                            </a:rPr>
                            <a:t>2,793</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rgbClr val="FF0000"/>
                              </a:solidFill>
                            </a:rPr>
                            <a:t>12,516</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Choice>
        <mc:Fallback xmlns="">
          <p:graphicFrame>
            <p:nvGraphicFramePr>
              <p:cNvPr id="11" name="表 10">
                <a:extLst>
                  <a:ext uri="{FF2B5EF4-FFF2-40B4-BE49-F238E27FC236}">
                    <a16:creationId xmlns:a16="http://schemas.microsoft.com/office/drawing/2014/main" id="{D5D5AABC-DB4F-4395-88AD-09A21ABCD46A}"/>
                  </a:ext>
                </a:extLst>
              </p:cNvPr>
              <p:cNvGraphicFramePr>
                <a:graphicFrameLocks noGrp="1"/>
              </p:cNvGraphicFramePr>
              <p:nvPr>
                <p:extLst>
                  <p:ext uri="{D42A27DB-BD31-4B8C-83A1-F6EECF244321}">
                    <p14:modId xmlns:p14="http://schemas.microsoft.com/office/powerpoint/2010/main" val="2992041799"/>
                  </p:ext>
                </p:extLst>
              </p:nvPr>
            </p:nvGraphicFramePr>
            <p:xfrm>
              <a:off x="3408177" y="5571485"/>
              <a:ext cx="5878232" cy="914400"/>
            </p:xfrm>
            <a:graphic>
              <a:graphicData uri="http://schemas.openxmlformats.org/drawingml/2006/table">
                <a:tbl>
                  <a:tblPr firstRow="1" bandRow="1">
                    <a:tableStyleId>{5C22544A-7EE6-4342-B048-85BDC9FD1C3A}</a:tableStyleId>
                  </a:tblPr>
                  <a:tblGrid>
                    <a:gridCol w="1130814">
                      <a:extLst>
                        <a:ext uri="{9D8B030D-6E8A-4147-A177-3AD203B41FA5}">
                          <a16:colId xmlns:a16="http://schemas.microsoft.com/office/drawing/2014/main" val="566987819"/>
                        </a:ext>
                      </a:extLst>
                    </a:gridCol>
                    <a:gridCol w="1486738">
                      <a:extLst>
                        <a:ext uri="{9D8B030D-6E8A-4147-A177-3AD203B41FA5}">
                          <a16:colId xmlns:a16="http://schemas.microsoft.com/office/drawing/2014/main" val="1826170553"/>
                        </a:ext>
                      </a:extLst>
                    </a:gridCol>
                    <a:gridCol w="1600200">
                      <a:extLst>
                        <a:ext uri="{9D8B030D-6E8A-4147-A177-3AD203B41FA5}">
                          <a16:colId xmlns:a16="http://schemas.microsoft.com/office/drawing/2014/main" val="3966925308"/>
                        </a:ext>
                      </a:extLst>
                    </a:gridCol>
                    <a:gridCol w="1660480">
                      <a:extLst>
                        <a:ext uri="{9D8B030D-6E8A-4147-A177-3AD203B41FA5}">
                          <a16:colId xmlns:a16="http://schemas.microsoft.com/office/drawing/2014/main" val="1106123875"/>
                        </a:ext>
                      </a:extLst>
                    </a:gridCol>
                  </a:tblGrid>
                  <a:tr h="30480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639" t="-2000" r="-220082" b="-2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4504" t="-2000" r="-104962" b="-2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3846" t="-2000" r="-733" b="-222000"/>
                          </a:stretch>
                        </a:blipFill>
                      </a:tcPr>
                    </a:tc>
                    <a:extLst>
                      <a:ext uri="{0D108BD9-81ED-4DB2-BD59-A6C34878D82A}">
                        <a16:rowId xmlns:a16="http://schemas.microsoft.com/office/drawing/2014/main" val="3452129523"/>
                      </a:ext>
                    </a:extLst>
                  </a:tr>
                  <a:tr h="30480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639" t="-100000" r="-220082"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4504" t="-100000" r="-104962"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3846" t="-100000" r="-733" b="-117647"/>
                          </a:stretch>
                        </a:blipFill>
                      </a:tcPr>
                    </a:tc>
                    <a:extLst>
                      <a:ext uri="{0D108BD9-81ED-4DB2-BD59-A6C34878D82A}">
                        <a16:rowId xmlns:a16="http://schemas.microsoft.com/office/drawing/2014/main" val="516017630"/>
                      </a:ext>
                    </a:extLst>
                  </a:tr>
                  <a:tr h="3048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38" t="-204000" r="-419892" b="-20000"/>
                          </a:stretch>
                        </a:blipFill>
                      </a:tcPr>
                    </a:tc>
                    <a:tc>
                      <a:txBody>
                        <a:bodyPr/>
                        <a:lstStyle/>
                        <a:p>
                          <a:pPr algn="ctr"/>
                          <a:r>
                            <a:rPr kumimoji="1" lang="en-US" altLang="ja-JP" sz="1400" dirty="0">
                              <a:solidFill>
                                <a:srgbClr val="FF0000"/>
                              </a:solidFill>
                            </a:rPr>
                            <a:t>2,793</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solidFill>
                                <a:srgbClr val="FF0000"/>
                              </a:solidFill>
                            </a:rPr>
                            <a:t>12,516</a:t>
                          </a:r>
                          <a:endParaRPr kumimoji="1" lang="ja-JP" alt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222605B-BDDF-49B5-AE5B-15728D8DE99F}"/>
                  </a:ext>
                </a:extLst>
              </p:cNvPr>
              <p:cNvSpPr txBox="1"/>
              <p:nvPr/>
            </p:nvSpPr>
            <p:spPr>
              <a:xfrm>
                <a:off x="6777506" y="1356154"/>
                <a:ext cx="2170413" cy="267253"/>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i="1">
                              <a:uFill>
                                <a:solidFill>
                                  <a:srgbClr val="FFC000"/>
                                </a:solidFill>
                              </a:uFill>
                              <a:latin typeface="Cambria Math" panose="02040503050406030204" pitchFamily="18" charset="0"/>
                            </a:rPr>
                            <m:t>𝐿𝐾𝑃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𝑐</m:t>
                          </m:r>
                        </m:e>
                        <m:sub>
                          <m:r>
                            <a:rPr lang="en-US" altLang="ja-JP" sz="1100" b="0" i="1" smtClean="0">
                              <a:solidFill>
                                <a:schemeClr val="accent1"/>
                              </a:solidFill>
                              <a:uFill>
                                <a:solidFill>
                                  <a:srgbClr val="FFC000"/>
                                </a:solidFill>
                              </a:uFill>
                              <a:latin typeface="Cambria Math" panose="02040503050406030204" pitchFamily="18" charset="0"/>
                            </a:rPr>
                            <m:t>𝑟𝑎𝑡𝑒</m:t>
                          </m:r>
                          <m:r>
                            <a:rPr lang="en-US" altLang="ja-JP" sz="1100" b="0" i="1" smtClean="0">
                              <a:solidFill>
                                <a:schemeClr val="accent1"/>
                              </a:solidFill>
                              <a:uFill>
                                <a:solidFill>
                                  <a:srgbClr val="FFC000"/>
                                </a:solidFill>
                              </a:uFill>
                              <a:latin typeface="Cambria Math" panose="02040503050406030204" pitchFamily="18" charset="0"/>
                            </a:rPr>
                            <m:t>_</m:t>
                          </m:r>
                          <m:r>
                            <a:rPr lang="en-US" altLang="ja-JP" sz="1100" b="0" i="1" smtClean="0">
                              <a:solidFill>
                                <a:schemeClr val="accent1"/>
                              </a:solidFill>
                              <a:uFill>
                                <a:solidFill>
                                  <a:srgbClr val="FFC000"/>
                                </a:solidFill>
                              </a:uFill>
                              <a:latin typeface="Cambria Math" panose="02040503050406030204" pitchFamily="18" charset="0"/>
                            </a:rPr>
                            <m:t>𝐿𝐾𝑃</m:t>
                          </m:r>
                        </m:sub>
                      </m:sSub>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uFill>
                            <a:solidFill>
                              <a:srgbClr val="FFC000"/>
                            </a:solidFill>
                          </a:uFill>
                          <a:latin typeface="Cambria Math" panose="02040503050406030204" pitchFamily="18" charset="0"/>
                        </a:rPr>
                        <m:t>,</m:t>
                      </m:r>
                    </m:oMath>
                  </m:oMathPara>
                </a14:m>
                <a:endParaRPr kumimoji="1" lang="en-US" altLang="ja-JP" sz="1100" dirty="0"/>
              </a:p>
            </p:txBody>
          </p:sp>
        </mc:Choice>
        <mc:Fallback xmlns="">
          <p:sp>
            <p:nvSpPr>
              <p:cNvPr id="15" name="テキスト ボックス 14">
                <a:extLst>
                  <a:ext uri="{FF2B5EF4-FFF2-40B4-BE49-F238E27FC236}">
                    <a16:creationId xmlns:a16="http://schemas.microsoft.com/office/drawing/2014/main" id="{E222605B-BDDF-49B5-AE5B-15728D8DE99F}"/>
                  </a:ext>
                </a:extLst>
              </p:cNvPr>
              <p:cNvSpPr txBox="1">
                <a:spLocks noRot="1" noChangeAspect="1" noMove="1" noResize="1" noEditPoints="1" noAdjustHandles="1" noChangeArrowheads="1" noChangeShapeType="1" noTextEdit="1"/>
              </p:cNvSpPr>
              <p:nvPr/>
            </p:nvSpPr>
            <p:spPr>
              <a:xfrm>
                <a:off x="6777506" y="1356154"/>
                <a:ext cx="2170413" cy="2672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FE9616F-323B-4853-A036-A8609A87BBE9}"/>
                  </a:ext>
                </a:extLst>
              </p:cNvPr>
              <p:cNvSpPr txBox="1"/>
              <p:nvPr/>
            </p:nvSpPr>
            <p:spPr>
              <a:xfrm>
                <a:off x="6955929" y="3005549"/>
                <a:ext cx="4295117" cy="253916"/>
              </a:xfrm>
              <a:prstGeom prst="rect">
                <a:avLst/>
              </a:prstGeom>
              <a:noFill/>
            </p:spPr>
            <p:txBody>
              <a:bodyPr wrap="square" rtlCol="0">
                <a:spAutoFit/>
              </a:bodyPr>
              <a:lstStyle/>
              <a:p>
                <a:pPr lvl="0" algn="ctr" defTabSz="914400">
                  <a:defRPr/>
                </a:pPr>
                <a14:m>
                  <m:oMathPara xmlns:m="http://schemas.openxmlformats.org/officeDocument/2006/math">
                    <m:oMathParaPr>
                      <m:jc m:val="centerGroup"/>
                    </m:oMathParaPr>
                    <m:oMath xmlns:m="http://schemas.openxmlformats.org/officeDocument/2006/math">
                      <m:r>
                        <a:rPr lang="en-US" altLang="ja-JP" sz="1050" i="1">
                          <a:uFill>
                            <a:solidFill>
                              <a:srgbClr val="FFC000"/>
                            </a:solidFill>
                          </a:uFill>
                          <a:latin typeface="Cambria Math" panose="02040503050406030204" pitchFamily="18" charset="0"/>
                          <a:ea typeface="Cambria Math" panose="02040503050406030204" pitchFamily="18" charset="0"/>
                        </a:rPr>
                        <m:t>−</m:t>
                      </m:r>
                      <m:r>
                        <a:rPr lang="en-US" altLang="ja-JP" sz="1050" i="1">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050" i="1">
                          <a:solidFill>
                            <a:schemeClr val="accent1"/>
                          </a:solidFill>
                          <a:uFill>
                            <a:solidFill>
                              <a:srgbClr val="FFC000"/>
                            </a:solidFill>
                          </a:uFill>
                          <a:latin typeface="Cambria Math" panose="02040503050406030204" pitchFamily="18" charset="0"/>
                          <a:ea typeface="Cambria Math" panose="02040503050406030204" pitchFamily="18" charset="0"/>
                        </a:rPr>
                        <m:t>𝑥</m:t>
                      </m:r>
                      <m:r>
                        <a:rPr lang="en-US" altLang="ja-JP" sz="1050" i="1">
                          <a:uFill>
                            <a:solidFill>
                              <a:srgbClr val="FFC000"/>
                            </a:solidFill>
                          </a:uFill>
                          <a:latin typeface="Cambria Math" panose="02040503050406030204" pitchFamily="18" charset="0"/>
                          <a:ea typeface="Cambria Math" panose="02040503050406030204" pitchFamily="18" charset="0"/>
                        </a:rPr>
                        <m:t>≤</m:t>
                      </m:r>
                      <m:r>
                        <a:rPr lang="en-US" altLang="ja-JP" sz="1050" i="1">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050" i="1">
                              <a:uFill>
                                <a:solidFill>
                                  <a:srgbClr val="FFC000"/>
                                </a:solidFill>
                              </a:uFill>
                              <a:latin typeface="Cambria Math" panose="02040503050406030204" pitchFamily="18" charset="0"/>
                              <a:ea typeface="Cambria Math" panose="02040503050406030204" pitchFamily="18" charset="0"/>
                            </a:rPr>
                          </m:ctrlPr>
                        </m:dPr>
                        <m:e>
                          <m:r>
                            <a:rPr lang="en-US" altLang="ja-JP" sz="1050" i="1">
                              <a:uFill>
                                <a:solidFill>
                                  <a:srgbClr val="FFC000"/>
                                </a:solidFill>
                              </a:uFill>
                              <a:latin typeface="Cambria Math" panose="02040503050406030204" pitchFamily="18" charset="0"/>
                              <a:ea typeface="Cambria Math" panose="02040503050406030204" pitchFamily="18" charset="0"/>
                            </a:rPr>
                            <m:t>𝑡</m:t>
                          </m:r>
                        </m:e>
                      </m:d>
                      <m:r>
                        <a:rPr lang="en-US" altLang="ja-JP" sz="1050" i="1">
                          <a:uFill>
                            <a:solidFill>
                              <a:srgbClr val="FFC000"/>
                            </a:solidFill>
                          </a:uFill>
                          <a:latin typeface="Cambria Math" panose="02040503050406030204" pitchFamily="18" charset="0"/>
                          <a:ea typeface="Cambria Math" panose="02040503050406030204" pitchFamily="18" charset="0"/>
                        </a:rPr>
                        <m:t>−</m:t>
                      </m:r>
                      <m:r>
                        <a:rPr lang="en-US" altLang="ja-JP" sz="1050" i="1">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050" i="1">
                              <a:uFill>
                                <a:solidFill>
                                  <a:srgbClr val="FFC000"/>
                                </a:solidFill>
                              </a:uFill>
                              <a:latin typeface="Cambria Math" panose="02040503050406030204" pitchFamily="18" charset="0"/>
                              <a:ea typeface="Cambria Math" panose="02040503050406030204" pitchFamily="18" charset="0"/>
                            </a:rPr>
                          </m:ctrlPr>
                        </m:dPr>
                        <m:e>
                          <m:r>
                            <a:rPr lang="en-US" altLang="ja-JP" sz="1050" i="1">
                              <a:uFill>
                                <a:solidFill>
                                  <a:srgbClr val="FFC000"/>
                                </a:solidFill>
                              </a:uFill>
                              <a:latin typeface="Cambria Math" panose="02040503050406030204" pitchFamily="18" charset="0"/>
                              <a:ea typeface="Cambria Math" panose="02040503050406030204" pitchFamily="18" charset="0"/>
                            </a:rPr>
                            <m:t>𝑡</m:t>
                          </m:r>
                          <m:r>
                            <a:rPr lang="en-US" altLang="ja-JP" sz="1050" i="1">
                              <a:uFill>
                                <a:solidFill>
                                  <a:srgbClr val="FFC000"/>
                                </a:solidFill>
                              </a:uFill>
                              <a:latin typeface="Cambria Math" panose="02040503050406030204" pitchFamily="18" charset="0"/>
                              <a:ea typeface="Cambria Math" panose="02040503050406030204" pitchFamily="18" charset="0"/>
                            </a:rPr>
                            <m:t>−1</m:t>
                          </m:r>
                        </m:e>
                      </m:d>
                      <m:r>
                        <a:rPr lang="en-US" altLang="ja-JP" sz="1050" i="1">
                          <a:uFill>
                            <a:solidFill>
                              <a:srgbClr val="FFC000"/>
                            </a:solidFill>
                          </a:uFill>
                          <a:latin typeface="Cambria Math" panose="02040503050406030204" pitchFamily="18" charset="0"/>
                          <a:ea typeface="Cambria Math" panose="02040503050406030204" pitchFamily="18" charset="0"/>
                        </a:rPr>
                        <m:t>≤</m:t>
                      </m:r>
                      <m:r>
                        <a:rPr lang="en-US" altLang="ja-JP" sz="1050" i="1">
                          <a:solidFill>
                            <a:schemeClr val="accent1"/>
                          </a:solidFill>
                          <a:uFill>
                            <a:solidFill>
                              <a:srgbClr val="FFC000"/>
                            </a:solidFill>
                          </a:uFill>
                          <a:latin typeface="Cambria Math" panose="02040503050406030204" pitchFamily="18" charset="0"/>
                          <a:ea typeface="Cambria Math" panose="02040503050406030204" pitchFamily="18" charset="0"/>
                        </a:rPr>
                        <m:t>∆_</m:t>
                      </m:r>
                      <m:r>
                        <a:rPr lang="en-US" altLang="ja-JP" sz="1050" i="1">
                          <a:solidFill>
                            <a:schemeClr val="accent1"/>
                          </a:solidFill>
                          <a:uFill>
                            <a:solidFill>
                              <a:srgbClr val="FFC000"/>
                            </a:solidFill>
                          </a:uFill>
                          <a:latin typeface="Cambria Math" panose="02040503050406030204" pitchFamily="18" charset="0"/>
                          <a:ea typeface="Cambria Math" panose="02040503050406030204" pitchFamily="18" charset="0"/>
                        </a:rPr>
                        <m:t>𝑥</m:t>
                      </m:r>
                    </m:oMath>
                  </m:oMathPara>
                </a14:m>
                <a:endParaRPr lang="en-US" altLang="ja-JP" sz="1050" dirty="0"/>
              </a:p>
            </p:txBody>
          </p:sp>
        </mc:Choice>
        <mc:Fallback xmlns="">
          <p:sp>
            <p:nvSpPr>
              <p:cNvPr id="16" name="テキスト ボックス 15">
                <a:extLst>
                  <a:ext uri="{FF2B5EF4-FFF2-40B4-BE49-F238E27FC236}">
                    <a16:creationId xmlns:a16="http://schemas.microsoft.com/office/drawing/2014/main" id="{7FE9616F-323B-4853-A036-A8609A87BBE9}"/>
                  </a:ext>
                </a:extLst>
              </p:cNvPr>
              <p:cNvSpPr txBox="1">
                <a:spLocks noRot="1" noChangeAspect="1" noMove="1" noResize="1" noEditPoints="1" noAdjustHandles="1" noChangeArrowheads="1" noChangeShapeType="1" noTextEdit="1"/>
              </p:cNvSpPr>
              <p:nvPr/>
            </p:nvSpPr>
            <p:spPr>
              <a:xfrm>
                <a:off x="6955929" y="3005549"/>
                <a:ext cx="4295117" cy="2539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5616413-0085-456C-83D2-787A54773A0F}"/>
                  </a:ext>
                </a:extLst>
              </p:cNvPr>
              <p:cNvSpPr txBox="1"/>
              <p:nvPr/>
            </p:nvSpPr>
            <p:spPr>
              <a:xfrm>
                <a:off x="6298142" y="2431062"/>
                <a:ext cx="5630838" cy="27514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lang="en-US" altLang="ja-JP" sz="1100" i="1">
                          <a:uFill>
                            <a:solidFill>
                              <a:srgbClr val="FFC000"/>
                            </a:solidFill>
                          </a:uFill>
                          <a:latin typeface="Cambria Math" panose="02040503050406030204" pitchFamily="18" charset="0"/>
                        </a:rPr>
                        <m:t>𝑔</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𝐸𝑥𝑡𝑟𝑎</m:t>
                          </m:r>
                        </m:e>
                        <m:sub>
                          <m:r>
                            <a:rPr lang="en-US" altLang="ja-JP" sz="1100" i="1">
                              <a:solidFill>
                                <a:schemeClr val="accent1"/>
                              </a:solidFill>
                              <a:uFill>
                                <a:solidFill>
                                  <a:srgbClr val="FFC000"/>
                                </a:solidFill>
                              </a:uFill>
                              <a:latin typeface="Cambria Math" panose="02040503050406030204" pitchFamily="18" charset="0"/>
                            </a:rPr>
                            <m:t>𝑠𝑜𝑓𝑡𝐿</m:t>
                          </m:r>
                        </m:sub>
                      </m:sSub>
                      <m:func>
                        <m:funcPr>
                          <m:ctrlPr>
                            <a:rPr lang="en-US" altLang="ja-JP" sz="1100" i="1">
                              <a:uFill>
                                <a:solidFill>
                                  <a:srgbClr val="FFC000"/>
                                </a:solidFill>
                              </a:uFill>
                              <a:latin typeface="Cambria Math" panose="02040503050406030204" pitchFamily="18" charset="0"/>
                            </a:rPr>
                          </m:ctrlPr>
                        </m:funcPr>
                        <m:fName>
                          <m:r>
                            <m:rPr>
                              <m:sty m:val="p"/>
                            </m:rPr>
                            <a:rPr lang="en-US" altLang="ja-JP" sz="1100">
                              <a:uFill>
                                <a:solidFill>
                                  <a:srgbClr val="FFC000"/>
                                </a:solidFill>
                              </a:uFill>
                              <a:latin typeface="Cambria Math" panose="02040503050406030204" pitchFamily="18" charset="0"/>
                            </a:rPr>
                            <m:t>max</m:t>
                          </m:r>
                        </m:fName>
                        <m:e>
                          <m:d>
                            <m:dPr>
                              <m:begChr m:val="{"/>
                              <m:endChr m:val="}"/>
                              <m:ctrlPr>
                                <a:rPr lang="en-US" altLang="ja-JP" sz="1100" i="1">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𝑆𝑜𝑓𝑡𝐿</m:t>
                              </m:r>
                              <m:d>
                                <m:dPr>
                                  <m:begChr m:val="["/>
                                  <m:endChr m:val="]"/>
                                  <m:ctrlPr>
                                    <a:rPr lang="en-US" altLang="ja-JP" sz="1100" i="1">
                                      <a:solidFill>
                                        <a:schemeClr val="accent1"/>
                                      </a:solidFill>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 0</m:t>
                              </m:r>
                            </m:e>
                          </m:d>
                        </m:e>
                      </m:func>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𝐸𝑥𝑡𝑟𝑎</m:t>
                          </m:r>
                        </m:e>
                        <m:sub>
                          <m:r>
                            <a:rPr lang="en-US" altLang="ja-JP" sz="1100" i="1">
                              <a:solidFill>
                                <a:schemeClr val="accent1"/>
                              </a:solidFill>
                              <a:uFill>
                                <a:solidFill>
                                  <a:srgbClr val="FFC000"/>
                                </a:solidFill>
                              </a:uFill>
                              <a:latin typeface="Cambria Math" panose="02040503050406030204" pitchFamily="18" charset="0"/>
                            </a:rPr>
                            <m:t>𝑠𝑜𝑓𝑡𝑈</m:t>
                          </m:r>
                        </m:sub>
                      </m:sSub>
                      <m:func>
                        <m:funcPr>
                          <m:ctrlPr>
                            <a:rPr lang="en-US" altLang="ja-JP" sz="1100" i="1">
                              <a:uFill>
                                <a:solidFill>
                                  <a:srgbClr val="FFC000"/>
                                </a:solidFill>
                              </a:uFill>
                              <a:latin typeface="Cambria Math" panose="02040503050406030204" pitchFamily="18" charset="0"/>
                            </a:rPr>
                          </m:ctrlPr>
                        </m:funcPr>
                        <m:fName>
                          <m:r>
                            <m:rPr>
                              <m:sty m:val="p"/>
                            </m:rPr>
                            <a:rPr lang="en-US" altLang="ja-JP" sz="1100">
                              <a:uFill>
                                <a:solidFill>
                                  <a:srgbClr val="FFC000"/>
                                </a:solidFill>
                              </a:uFill>
                              <a:latin typeface="Cambria Math" panose="02040503050406030204" pitchFamily="18" charset="0"/>
                            </a:rPr>
                            <m:t>max</m:t>
                          </m:r>
                        </m:fName>
                        <m:e>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r>
                                <a:rPr lang="en-US" altLang="ja-JP" sz="1100" i="1">
                                  <a:solidFill>
                                    <a:schemeClr val="accent1"/>
                                  </a:solidFill>
                                  <a:uFill>
                                    <a:solidFill>
                                      <a:srgbClr val="FFC000"/>
                                    </a:solidFill>
                                  </a:uFill>
                                  <a:latin typeface="Cambria Math" panose="02040503050406030204" pitchFamily="18" charset="0"/>
                                </a:rPr>
                                <m:t>𝑆𝑜𝑓𝑡𝑈</m:t>
                              </m:r>
                              <m:d>
                                <m:dPr>
                                  <m:begChr m:val="["/>
                                  <m:endChr m:val="]"/>
                                  <m:ctrlPr>
                                    <a:rPr lang="en-US" altLang="ja-JP" sz="1100" i="1">
                                      <a:solidFill>
                                        <a:schemeClr val="accent1"/>
                                      </a:solidFill>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𝑡</m:t>
                                  </m:r>
                                </m:e>
                              </m:d>
                              <m:r>
                                <a:rPr lang="en-US" altLang="ja-JP" sz="1100">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 0</m:t>
                              </m:r>
                            </m:e>
                          </m:d>
                        </m:e>
                      </m:func>
                    </m:oMath>
                  </m:oMathPara>
                </a14:m>
                <a:endParaRPr kumimoji="1" lang="en-US" altLang="ja-JP" sz="1100" dirty="0"/>
              </a:p>
            </p:txBody>
          </p:sp>
        </mc:Choice>
        <mc:Fallback xmlns="">
          <p:sp>
            <p:nvSpPr>
              <p:cNvPr id="28" name="テキスト ボックス 27">
                <a:extLst>
                  <a:ext uri="{FF2B5EF4-FFF2-40B4-BE49-F238E27FC236}">
                    <a16:creationId xmlns:a16="http://schemas.microsoft.com/office/drawing/2014/main" id="{E5616413-0085-456C-83D2-787A54773A0F}"/>
                  </a:ext>
                </a:extLst>
              </p:cNvPr>
              <p:cNvSpPr txBox="1">
                <a:spLocks noRot="1" noChangeAspect="1" noMove="1" noResize="1" noEditPoints="1" noAdjustHandles="1" noChangeArrowheads="1" noChangeShapeType="1" noTextEdit="1"/>
              </p:cNvSpPr>
              <p:nvPr/>
            </p:nvSpPr>
            <p:spPr>
              <a:xfrm>
                <a:off x="6298142" y="2431062"/>
                <a:ext cx="5630838" cy="275140"/>
              </a:xfrm>
              <a:prstGeom prst="rect">
                <a:avLst/>
              </a:prstGeom>
              <a:blipFill>
                <a:blip r:embed="rId6"/>
                <a:stretch>
                  <a:fillRect b="-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9DD91F9-F383-4C0C-9CCB-643F7C87EC9B}"/>
                  </a:ext>
                </a:extLst>
              </p:cNvPr>
              <p:cNvSpPr txBox="1"/>
              <p:nvPr/>
            </p:nvSpPr>
            <p:spPr>
              <a:xfrm>
                <a:off x="6189372" y="1067324"/>
                <a:ext cx="5630838" cy="26161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b="0" i="1" smtClean="0">
                              <a:solidFill>
                                <a:schemeClr val="accent1"/>
                              </a:solidFill>
                              <a:uFill>
                                <a:solidFill>
                                  <a:srgbClr val="FFC000"/>
                                </a:solidFill>
                              </a:uFill>
                              <a:latin typeface="Cambria Math" panose="02040503050406030204" pitchFamily="18" charset="0"/>
                            </a:rPr>
                            <m:t>𝐿</m:t>
                          </m:r>
                        </m:e>
                        <m:sub>
                          <m:r>
                            <a:rPr lang="en-US" altLang="ja-JP" sz="1100" i="1">
                              <a:solidFill>
                                <a:schemeClr val="accent1"/>
                              </a:solidFill>
                              <a:uFill>
                                <a:solidFill>
                                  <a:srgbClr val="FFC000"/>
                                </a:solidFill>
                              </a:uFill>
                              <a:latin typeface="Cambria Math" panose="02040503050406030204" pitchFamily="18" charset="0"/>
                            </a:rPr>
                            <m:t>𝐾𝑃</m:t>
                          </m:r>
                        </m:sub>
                      </m:sSub>
                      <m:r>
                        <a:rPr lang="en-US" altLang="ja-JP" sz="1100" b="0" i="1" smtClean="0">
                          <a:solidFill>
                            <a:schemeClr val="accent1"/>
                          </a:solidFill>
                          <a:uFill>
                            <a:solidFill>
                              <a:srgbClr val="FFC000"/>
                            </a:solidFill>
                          </a:uFill>
                          <a:latin typeface="Cambria Math" panose="02040503050406030204" pitchFamily="18" charset="0"/>
                        </a:rPr>
                        <m:t>[</m:t>
                      </m:r>
                      <m:r>
                        <a:rPr lang="en-US" altLang="ja-JP" sz="1100" b="0" i="1" smtClean="0">
                          <a:solidFill>
                            <a:schemeClr val="accent1"/>
                          </a:solidFill>
                          <a:uFill>
                            <a:solidFill>
                              <a:srgbClr val="FFC000"/>
                            </a:solidFill>
                          </a:uFill>
                          <a:latin typeface="Cambria Math" panose="02040503050406030204" pitchFamily="18" charset="0"/>
                        </a:rPr>
                        <m:t>𝑡</m:t>
                      </m:r>
                      <m:r>
                        <a:rPr lang="en-US" altLang="ja-JP" sz="1100" b="0" i="1" smtClean="0">
                          <a:solidFill>
                            <a:schemeClr val="accent1"/>
                          </a:solidFill>
                          <a:uFill>
                            <a:solidFill>
                              <a:srgbClr val="FFC000"/>
                            </a:solidFill>
                          </a:uFill>
                          <a:latin typeface="Cambria Math" panose="02040503050406030204" pitchFamily="18" charset="0"/>
                        </a:rPr>
                        <m:t>]≤</m:t>
                      </m:r>
                      <m:sSub>
                        <m:sSubPr>
                          <m:ctrlPr>
                            <a:rPr lang="en-US" altLang="ja-JP" sz="1100" i="1" smtClean="0">
                              <a:solidFill>
                                <a:schemeClr val="tx1"/>
                              </a:solidFill>
                              <a:uFill>
                                <a:solidFill>
                                  <a:srgbClr val="FFC000"/>
                                </a:solidFill>
                              </a:uFill>
                              <a:latin typeface="Cambria Math" panose="02040503050406030204" pitchFamily="18" charset="0"/>
                            </a:rPr>
                          </m:ctrlPr>
                        </m:sSubPr>
                        <m:e>
                          <m:r>
                            <a:rPr lang="en-US" altLang="ja-JP" sz="1100" i="1">
                              <a:solidFill>
                                <a:schemeClr val="tx1"/>
                              </a:solidFill>
                              <a:uFill>
                                <a:solidFill>
                                  <a:srgbClr val="FFC000"/>
                                </a:solidFill>
                              </a:uFill>
                              <a:latin typeface="Cambria Math" panose="02040503050406030204" pitchFamily="18" charset="0"/>
                            </a:rPr>
                            <m:t>𝑥</m:t>
                          </m:r>
                        </m:e>
                        <m:sub>
                          <m:r>
                            <a:rPr lang="en-US" altLang="ja-JP" sz="1100" i="1">
                              <a:solidFill>
                                <a:schemeClr val="tx1"/>
                              </a:solidFill>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r>
                        <a:rPr lang="en-US" altLang="ja-JP" sz="1100" i="1">
                          <a:uFill>
                            <a:solidFill>
                              <a:srgbClr val="FFC000"/>
                            </a:solidFill>
                          </a:uFill>
                          <a:latin typeface="Cambria Math" panose="02040503050406030204" pitchFamily="18" charset="0"/>
                          <a:ea typeface="Cambria Math" panose="02040503050406030204" pitchFamily="18" charset="0"/>
                        </a:rPr>
                        <m:t>≤</m:t>
                      </m:r>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b="0" i="1" smtClean="0">
                              <a:solidFill>
                                <a:schemeClr val="accent1"/>
                              </a:solidFill>
                              <a:uFill>
                                <a:solidFill>
                                  <a:srgbClr val="FFC000"/>
                                </a:solidFill>
                              </a:uFill>
                              <a:latin typeface="Cambria Math" panose="02040503050406030204" pitchFamily="18" charset="0"/>
                            </a:rPr>
                            <m:t>𝑈</m:t>
                          </m:r>
                        </m:e>
                        <m:sub>
                          <m:r>
                            <a:rPr lang="en-US" altLang="ja-JP" sz="1100" i="1">
                              <a:solidFill>
                                <a:schemeClr val="accent1"/>
                              </a:solidFill>
                              <a:uFill>
                                <a:solidFill>
                                  <a:srgbClr val="FFC000"/>
                                </a:solidFill>
                              </a:uFill>
                              <a:latin typeface="Cambria Math" panose="02040503050406030204" pitchFamily="18" charset="0"/>
                            </a:rPr>
                            <m:t>𝐾𝑃</m:t>
                          </m:r>
                        </m:sub>
                      </m:sSub>
                      <m:r>
                        <a:rPr lang="en-US" altLang="ja-JP" sz="1100" b="0" i="1" smtClean="0">
                          <a:solidFill>
                            <a:schemeClr val="accent1"/>
                          </a:solidFill>
                          <a:uFill>
                            <a:solidFill>
                              <a:srgbClr val="FFC000"/>
                            </a:solidFill>
                          </a:uFill>
                          <a:latin typeface="Cambria Math" panose="02040503050406030204" pitchFamily="18" charset="0"/>
                        </a:rPr>
                        <m:t>[</m:t>
                      </m:r>
                      <m:r>
                        <a:rPr lang="en-US" altLang="ja-JP" sz="1100" b="0" i="1" smtClean="0">
                          <a:solidFill>
                            <a:schemeClr val="accent1"/>
                          </a:solidFill>
                          <a:uFill>
                            <a:solidFill>
                              <a:srgbClr val="FFC000"/>
                            </a:solidFill>
                          </a:uFill>
                          <a:latin typeface="Cambria Math" panose="02040503050406030204" pitchFamily="18" charset="0"/>
                        </a:rPr>
                        <m:t>𝑡</m:t>
                      </m:r>
                      <m:r>
                        <a:rPr lang="en-US" altLang="ja-JP" sz="1100" b="0" i="1" smtClean="0">
                          <a:solidFill>
                            <a:schemeClr val="accent1"/>
                          </a:solidFill>
                          <a:uFill>
                            <a:solidFill>
                              <a:srgbClr val="FFC000"/>
                            </a:solidFill>
                          </a:uFill>
                          <a:latin typeface="Cambria Math" panose="02040503050406030204" pitchFamily="18" charset="0"/>
                        </a:rPr>
                        <m:t>]</m:t>
                      </m:r>
                    </m:oMath>
                  </m:oMathPara>
                </a14:m>
                <a:endParaRPr lang="en-US" altLang="ja-JP" sz="1100" dirty="0"/>
              </a:p>
            </p:txBody>
          </p:sp>
        </mc:Choice>
        <mc:Fallback xmlns="">
          <p:sp>
            <p:nvSpPr>
              <p:cNvPr id="29" name="テキスト ボックス 28">
                <a:extLst>
                  <a:ext uri="{FF2B5EF4-FFF2-40B4-BE49-F238E27FC236}">
                    <a16:creationId xmlns:a16="http://schemas.microsoft.com/office/drawing/2014/main" id="{A9DD91F9-F383-4C0C-9CCB-643F7C87EC9B}"/>
                  </a:ext>
                </a:extLst>
              </p:cNvPr>
              <p:cNvSpPr txBox="1">
                <a:spLocks noRot="1" noChangeAspect="1" noMove="1" noResize="1" noEditPoints="1" noAdjustHandles="1" noChangeArrowheads="1" noChangeShapeType="1" noTextEdit="1"/>
              </p:cNvSpPr>
              <p:nvPr/>
            </p:nvSpPr>
            <p:spPr>
              <a:xfrm>
                <a:off x="6189372" y="1067324"/>
                <a:ext cx="5630838" cy="261610"/>
              </a:xfrm>
              <a:prstGeom prst="rect">
                <a:avLst/>
              </a:prstGeom>
              <a:blipFill>
                <a:blip r:embed="rId7"/>
                <a:stretch>
                  <a:fillRect b="-6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8918155-F524-4CF9-BBAD-D52BF036A310}"/>
                  </a:ext>
                </a:extLst>
              </p:cNvPr>
              <p:cNvSpPr txBox="1"/>
              <p:nvPr/>
            </p:nvSpPr>
            <p:spPr>
              <a:xfrm>
                <a:off x="6254043" y="2163182"/>
                <a:ext cx="5630838" cy="27078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p>
                        <m:sSupPr>
                          <m:ctrlPr>
                            <a:rPr lang="en-US" altLang="ja-JP" sz="1100" i="1" smtClean="0">
                              <a:solidFill>
                                <a:schemeClr val="tx1"/>
                              </a:solidFill>
                              <a:uFill>
                                <a:solidFill>
                                  <a:srgbClr val="FFC000"/>
                                </a:solidFill>
                              </a:uFill>
                              <a:latin typeface="Cambria Math" panose="02040503050406030204" pitchFamily="18" charset="0"/>
                            </a:rPr>
                          </m:ctrlPr>
                        </m:sSupPr>
                        <m:e>
                          <m:r>
                            <a:rPr lang="en-US" altLang="ja-JP" sz="1100" b="0" i="1" smtClean="0">
                              <a:solidFill>
                                <a:schemeClr val="tx1"/>
                              </a:solidFill>
                              <a:uFill>
                                <a:solidFill>
                                  <a:srgbClr val="FFC000"/>
                                </a:solidFill>
                              </a:uFill>
                              <a:latin typeface="Cambria Math" panose="02040503050406030204" pitchFamily="18" charset="0"/>
                            </a:rPr>
                            <m:t>𝑔</m:t>
                          </m:r>
                        </m:e>
                        <m:sup>
                          <m:r>
                            <a:rPr lang="en-US" altLang="ja-JP" sz="1100" b="0" i="1" smtClean="0">
                              <a:solidFill>
                                <a:schemeClr val="tx1"/>
                              </a:solidFill>
                              <a:uFill>
                                <a:solidFill>
                                  <a:srgbClr val="FFC000"/>
                                </a:solidFill>
                              </a:uFill>
                              <a:latin typeface="Cambria Math" panose="02040503050406030204" pitchFamily="18" charset="0"/>
                            </a:rPr>
                            <m:t>𝐾𝑃</m:t>
                          </m:r>
                        </m:sup>
                      </m:sSup>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r>
                        <a:rPr lang="en-US" altLang="ja-JP" sz="1100" b="0" i="1" smtClean="0">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b="0" i="1" smtClean="0">
                              <a:solidFill>
                                <a:schemeClr val="accent1"/>
                              </a:solidFill>
                              <a:uFill>
                                <a:solidFill>
                                  <a:srgbClr val="FFC000"/>
                                </a:solidFill>
                              </a:uFill>
                              <a:latin typeface="Cambria Math" panose="02040503050406030204" pitchFamily="18" charset="0"/>
                            </a:rPr>
                            <m:t>𝑐</m:t>
                          </m:r>
                        </m:e>
                        <m:sub>
                          <m:r>
                            <a:rPr lang="en-US" altLang="ja-JP" sz="1100" b="0" i="1" smtClean="0">
                              <a:solidFill>
                                <a:schemeClr val="accent1"/>
                              </a:solidFill>
                              <a:uFill>
                                <a:solidFill>
                                  <a:srgbClr val="FFC000"/>
                                </a:solidFill>
                              </a:uFill>
                              <a:latin typeface="Cambria Math" panose="02040503050406030204" pitchFamily="18" charset="0"/>
                            </a:rPr>
                            <m:t>𝐾𝑃</m:t>
                          </m:r>
                        </m:sub>
                      </m:sSub>
                      <m:r>
                        <a:rPr lang="en-US" altLang="ja-JP" sz="1100" b="0" i="1" smtClean="0">
                          <a:solidFill>
                            <a:schemeClr val="tx1"/>
                          </a:solidFill>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𝑐</m:t>
                          </m:r>
                        </m:e>
                        <m:sub>
                          <m:r>
                            <a:rPr lang="en-US" altLang="ja-JP" sz="1100" b="0" i="1" smtClean="0">
                              <a:solidFill>
                                <a:schemeClr val="accent1"/>
                              </a:solidFill>
                              <a:uFill>
                                <a:solidFill>
                                  <a:srgbClr val="FFC000"/>
                                </a:solidFill>
                              </a:uFill>
                              <a:latin typeface="Cambria Math" panose="02040503050406030204" pitchFamily="18" charset="0"/>
                            </a:rPr>
                            <m:t>𝑟𝑎𝑡𝑒</m:t>
                          </m:r>
                          <m:r>
                            <a:rPr lang="en-US" altLang="ja-JP" sz="1100" b="0" i="1" smtClean="0">
                              <a:solidFill>
                                <a:schemeClr val="accent1"/>
                              </a:solidFill>
                              <a:uFill>
                                <a:solidFill>
                                  <a:srgbClr val="FFC000"/>
                                </a:solidFill>
                              </a:uFill>
                              <a:latin typeface="Cambria Math" panose="02040503050406030204" pitchFamily="18" charset="0"/>
                            </a:rPr>
                            <m:t>_</m:t>
                          </m:r>
                          <m:r>
                            <a:rPr lang="en-US" altLang="ja-JP" sz="1100" b="0" i="1" smtClean="0">
                              <a:solidFill>
                                <a:schemeClr val="accent1"/>
                              </a:solidFill>
                              <a:uFill>
                                <a:solidFill>
                                  <a:srgbClr val="FFC000"/>
                                </a:solidFill>
                              </a:uFill>
                              <a:latin typeface="Cambria Math" panose="02040503050406030204" pitchFamily="18" charset="0"/>
                            </a:rPr>
                            <m:t>𝐿𝐾𝑃</m:t>
                          </m:r>
                        </m:sub>
                      </m:sSub>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i="1">
                              <a:uFill>
                                <a:solidFill>
                                  <a:srgbClr val="FFC000"/>
                                </a:solidFill>
                              </a:uFill>
                              <a:latin typeface="Cambria Math" panose="02040503050406030204" pitchFamily="18" charset="0"/>
                            </a:rPr>
                            <m:t>𝐿𝐾𝑃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uFill>
                            <a:solidFill>
                              <a:srgbClr val="FFC000"/>
                            </a:solidFill>
                          </a:uFill>
                          <a:latin typeface="Cambria Math" panose="02040503050406030204" pitchFamily="18" charset="0"/>
                        </a:rPr>
                        <m:t>+(1−</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𝑐</m:t>
                          </m:r>
                        </m:e>
                        <m:sub>
                          <m:r>
                            <a:rPr lang="en-US" altLang="ja-JP" sz="1100" i="1">
                              <a:solidFill>
                                <a:schemeClr val="accent1"/>
                              </a:solidFill>
                              <a:uFill>
                                <a:solidFill>
                                  <a:srgbClr val="FFC000"/>
                                </a:solidFill>
                              </a:uFill>
                              <a:latin typeface="Cambria Math" panose="02040503050406030204" pitchFamily="18" charset="0"/>
                            </a:rPr>
                            <m:t>𝑟𝑎𝑡𝑒</m:t>
                          </m:r>
                          <m:r>
                            <a:rPr lang="en-US" altLang="ja-JP" sz="1100" i="1">
                              <a:solidFill>
                                <a:schemeClr val="accent1"/>
                              </a:solidFill>
                              <a:uFill>
                                <a:solidFill>
                                  <a:srgbClr val="FFC000"/>
                                </a:solidFill>
                              </a:uFill>
                              <a:latin typeface="Cambria Math" panose="02040503050406030204" pitchFamily="18" charset="0"/>
                            </a:rPr>
                            <m:t>_</m:t>
                          </m:r>
                          <m:r>
                            <a:rPr lang="en-US" altLang="ja-JP" sz="1100" i="1">
                              <a:solidFill>
                                <a:schemeClr val="accent1"/>
                              </a:solidFill>
                              <a:uFill>
                                <a:solidFill>
                                  <a:srgbClr val="FFC000"/>
                                </a:solidFill>
                              </a:uFill>
                              <a:latin typeface="Cambria Math" panose="02040503050406030204" pitchFamily="18" charset="0"/>
                            </a:rPr>
                            <m:t>𝐿𝐾𝑃</m:t>
                          </m:r>
                        </m:sub>
                      </m:sSub>
                      <m:r>
                        <a:rPr lang="en-US" altLang="ja-JP" sz="1100" b="0" i="1" smtClean="0">
                          <a:solidFill>
                            <a:schemeClr val="tx1"/>
                          </a:solidFill>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𝑁</m:t>
                          </m:r>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solidFill>
                            <a:schemeClr val="accent1"/>
                          </a:solidFill>
                          <a:uFill>
                            <a:solidFill>
                              <a:srgbClr val="FFC000"/>
                            </a:solidFill>
                          </a:uFill>
                          <a:latin typeface="Cambria Math" panose="02040503050406030204" pitchFamily="18" charset="0"/>
                        </a:rPr>
                        <m:t>)</m:t>
                      </m:r>
                    </m:oMath>
                  </m:oMathPara>
                </a14:m>
                <a:endParaRPr kumimoji="1" lang="en-US" altLang="ja-JP" sz="1100" dirty="0"/>
              </a:p>
            </p:txBody>
          </p:sp>
        </mc:Choice>
        <mc:Fallback xmlns="">
          <p:sp>
            <p:nvSpPr>
              <p:cNvPr id="30" name="テキスト ボックス 29">
                <a:extLst>
                  <a:ext uri="{FF2B5EF4-FFF2-40B4-BE49-F238E27FC236}">
                    <a16:creationId xmlns:a16="http://schemas.microsoft.com/office/drawing/2014/main" id="{18918155-F524-4CF9-BBAD-D52BF036A310}"/>
                  </a:ext>
                </a:extLst>
              </p:cNvPr>
              <p:cNvSpPr txBox="1">
                <a:spLocks noRot="1" noChangeAspect="1" noMove="1" noResize="1" noEditPoints="1" noAdjustHandles="1" noChangeArrowheads="1" noChangeShapeType="1" noTextEdit="1"/>
              </p:cNvSpPr>
              <p:nvPr/>
            </p:nvSpPr>
            <p:spPr>
              <a:xfrm>
                <a:off x="6254043" y="2163182"/>
                <a:ext cx="5630838" cy="270780"/>
              </a:xfrm>
              <a:prstGeom prst="rect">
                <a:avLst/>
              </a:prstGeom>
              <a:blipFill>
                <a:blip r:embed="rId8"/>
                <a:stretch>
                  <a:fillRect b="-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940FA46C-809F-4922-B5AC-2FD7827B112D}"/>
                  </a:ext>
                </a:extLst>
              </p:cNvPr>
              <p:cNvSpPr txBox="1"/>
              <p:nvPr/>
            </p:nvSpPr>
            <p:spPr>
              <a:xfrm>
                <a:off x="9028954" y="1349786"/>
                <a:ext cx="2222092" cy="267253"/>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𝑁</m:t>
                          </m:r>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r>
                        <a:rPr lang="en-US" altLang="ja-JP" sz="1100" b="0" i="1" smtClean="0">
                          <a:uFill>
                            <a:solidFill>
                              <a:srgbClr val="FFC000"/>
                            </a:solidFill>
                          </a:uFill>
                          <a:latin typeface="Cambria Math" panose="02040503050406030204" pitchFamily="18" charset="0"/>
                        </a:rPr>
                        <m:t>(1−</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𝑐</m:t>
                          </m:r>
                        </m:e>
                        <m:sub>
                          <m:r>
                            <a:rPr lang="en-US" altLang="ja-JP" sz="1100" i="1">
                              <a:solidFill>
                                <a:schemeClr val="accent1"/>
                              </a:solidFill>
                              <a:uFill>
                                <a:solidFill>
                                  <a:srgbClr val="FFC000"/>
                                </a:solidFill>
                              </a:uFill>
                              <a:latin typeface="Cambria Math" panose="02040503050406030204" pitchFamily="18" charset="0"/>
                            </a:rPr>
                            <m:t>𝑟𝑎𝑡𝑒</m:t>
                          </m:r>
                          <m:r>
                            <a:rPr lang="en-US" altLang="ja-JP" sz="1100" i="1">
                              <a:solidFill>
                                <a:schemeClr val="accent1"/>
                              </a:solidFill>
                              <a:uFill>
                                <a:solidFill>
                                  <a:srgbClr val="FFC000"/>
                                </a:solidFill>
                              </a:uFill>
                              <a:latin typeface="Cambria Math" panose="02040503050406030204" pitchFamily="18" charset="0"/>
                            </a:rPr>
                            <m:t>_</m:t>
                          </m:r>
                          <m:r>
                            <a:rPr lang="en-US" altLang="ja-JP" sz="1100" i="1">
                              <a:solidFill>
                                <a:schemeClr val="accent1"/>
                              </a:solidFill>
                              <a:uFill>
                                <a:solidFill>
                                  <a:srgbClr val="FFC000"/>
                                </a:solidFill>
                              </a:uFill>
                              <a:latin typeface="Cambria Math" panose="02040503050406030204" pitchFamily="18" charset="0"/>
                            </a:rPr>
                            <m:t>𝐿𝐾𝑃</m:t>
                          </m:r>
                        </m:sub>
                      </m:sSub>
                      <m:r>
                        <a:rPr lang="en-US" altLang="ja-JP" sz="1100" b="0" i="1" smtClean="0">
                          <a:solidFill>
                            <a:schemeClr val="tx1"/>
                          </a:solidFill>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solidFill>
                            <a:schemeClr val="accent1"/>
                          </a:solidFill>
                          <a:uFill>
                            <a:solidFill>
                              <a:srgbClr val="FFC000"/>
                            </a:solidFill>
                          </a:uFill>
                          <a:latin typeface="Cambria Math" panose="02040503050406030204" pitchFamily="18" charset="0"/>
                        </a:rPr>
                        <m:t>)</m:t>
                      </m:r>
                    </m:oMath>
                  </m:oMathPara>
                </a14:m>
                <a:endParaRPr kumimoji="1" lang="en-US" altLang="ja-JP" sz="1100" dirty="0"/>
              </a:p>
            </p:txBody>
          </p:sp>
        </mc:Choice>
        <mc:Fallback xmlns="">
          <p:sp>
            <p:nvSpPr>
              <p:cNvPr id="31" name="テキスト ボックス 30">
                <a:extLst>
                  <a:ext uri="{FF2B5EF4-FFF2-40B4-BE49-F238E27FC236}">
                    <a16:creationId xmlns:a16="http://schemas.microsoft.com/office/drawing/2014/main" id="{940FA46C-809F-4922-B5AC-2FD7827B112D}"/>
                  </a:ext>
                </a:extLst>
              </p:cNvPr>
              <p:cNvSpPr txBox="1">
                <a:spLocks noRot="1" noChangeAspect="1" noMove="1" noResize="1" noEditPoints="1" noAdjustHandles="1" noChangeArrowheads="1" noChangeShapeType="1" noTextEdit="1"/>
              </p:cNvSpPr>
              <p:nvPr/>
            </p:nvSpPr>
            <p:spPr>
              <a:xfrm>
                <a:off x="9028954" y="1349786"/>
                <a:ext cx="2222092" cy="267253"/>
              </a:xfrm>
              <a:prstGeom prst="rect">
                <a:avLst/>
              </a:prstGeom>
              <a:blipFill>
                <a:blip r:embed="rId9"/>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14730D31-C660-450E-A808-0369B3E54A4C}"/>
                  </a:ext>
                </a:extLst>
              </p:cNvPr>
              <p:cNvSpPr txBox="1"/>
              <p:nvPr/>
            </p:nvSpPr>
            <p:spPr>
              <a:xfrm>
                <a:off x="6316520" y="2721677"/>
                <a:ext cx="5630838" cy="26161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lang="en-US" altLang="ja-JP" sz="1100" b="0" i="1" smtClean="0">
                          <a:solidFill>
                            <a:schemeClr val="accent1"/>
                          </a:solidFill>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ja-JP" altLang="en-US" sz="1100" i="1" smtClean="0">
                              <a:solidFill>
                                <a:schemeClr val="accent1"/>
                              </a:solidFill>
                              <a:uFill>
                                <a:solidFill>
                                  <a:srgbClr val="FFC000"/>
                                </a:solidFill>
                              </a:uFill>
                              <a:latin typeface="Cambria Math" panose="02040503050406030204" pitchFamily="18" charset="0"/>
                            </a:rPr>
                            <m:t>𝛼</m:t>
                          </m:r>
                        </m:e>
                        <m:sub>
                          <m:r>
                            <a:rPr lang="en-US" altLang="ja-JP" sz="1100" b="0" i="1" smtClean="0">
                              <a:solidFill>
                                <a:schemeClr val="accent1"/>
                              </a:solidFill>
                              <a:uFill>
                                <a:solidFill>
                                  <a:srgbClr val="FFC000"/>
                                </a:solidFill>
                              </a:uFill>
                              <a:latin typeface="Cambria Math" panose="02040503050406030204" pitchFamily="18" charset="0"/>
                            </a:rPr>
                            <m:t>𝑥</m:t>
                          </m:r>
                        </m:sub>
                      </m:sSub>
                      <m:r>
                        <a:rPr lang="en-US" altLang="ja-JP" sz="1100" b="0" i="1" smtClean="0">
                          <a:solidFill>
                            <a:schemeClr val="accent1"/>
                          </a:solidFill>
                          <a:uFill>
                            <a:solidFill>
                              <a:srgbClr val="FFC000"/>
                            </a:solidFill>
                          </a:uFill>
                          <a:latin typeface="Cambria Math" panose="02040503050406030204" pitchFamily="18" charset="0"/>
                        </a:rPr>
                        <m:t>∗</m:t>
                      </m:r>
                      <m:sSub>
                        <m:sSubPr>
                          <m:ctrlPr>
                            <a:rPr lang="en-US" altLang="ja-JP" sz="1100" i="1">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r>
                        <a:rPr lang="en-US" altLang="ja-JP" sz="1100" i="1">
                          <a:solidFill>
                            <a:schemeClr val="accent1"/>
                          </a:solidFill>
                          <a:uFill>
                            <a:solidFill>
                              <a:srgbClr val="FFC000"/>
                            </a:solidFill>
                          </a:uFill>
                          <a:latin typeface="Cambria Math" panose="02040503050406030204" pitchFamily="18" charset="0"/>
                        </a:rPr>
                        <m:t>≤</m:t>
                      </m:r>
                      <m:sSub>
                        <m:sSubPr>
                          <m:ctrlPr>
                            <a:rPr lang="en-US" altLang="ja-JP" sz="1100" i="1">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r>
                        <a:rPr lang="en-US" altLang="ja-JP" sz="1100" b="0" i="1" smtClean="0">
                          <a:uFill>
                            <a:solidFill>
                              <a:srgbClr val="FFC000"/>
                            </a:solidFill>
                          </a:uFill>
                          <a:latin typeface="Cambria Math" panose="02040503050406030204" pitchFamily="18" charset="0"/>
                          <a:ea typeface="Cambria Math" panose="02040503050406030204" pitchFamily="18" charset="0"/>
                        </a:rPr>
                        <m:t>−</m:t>
                      </m:r>
                      <m:sSub>
                        <m:sSubPr>
                          <m:ctrlPr>
                            <a:rPr lang="en-US" altLang="ja-JP" sz="1100" i="1">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r>
                        <a:rPr lang="en-US" altLang="ja-JP" sz="1100" i="1">
                          <a:uFill>
                            <a:solidFill>
                              <a:srgbClr val="FFC000"/>
                            </a:solidFill>
                          </a:uFill>
                          <a:latin typeface="Cambria Math" panose="02040503050406030204" pitchFamily="18" charset="0"/>
                          <a:ea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ja-JP" altLang="en-US" sz="1100" i="1">
                              <a:solidFill>
                                <a:schemeClr val="accent1"/>
                              </a:solidFill>
                              <a:uFill>
                                <a:solidFill>
                                  <a:srgbClr val="FFC000"/>
                                </a:solidFill>
                              </a:uFill>
                              <a:latin typeface="Cambria Math" panose="02040503050406030204" pitchFamily="18" charset="0"/>
                            </a:rPr>
                            <m:t>𝛼</m:t>
                          </m:r>
                        </m:e>
                        <m:sub>
                          <m:r>
                            <a:rPr lang="en-US" altLang="ja-JP" sz="1100" b="0" i="1" smtClean="0">
                              <a:solidFill>
                                <a:schemeClr val="accent1"/>
                              </a:solidFill>
                              <a:uFill>
                                <a:solidFill>
                                  <a:srgbClr val="FFC000"/>
                                </a:solidFill>
                              </a:uFill>
                              <a:latin typeface="Cambria Math" panose="02040503050406030204" pitchFamily="18" charset="0"/>
                            </a:rPr>
                            <m:t>𝑥</m:t>
                          </m:r>
                        </m:sub>
                      </m:sSub>
                      <m:r>
                        <a:rPr lang="en-US" altLang="ja-JP" sz="1100" i="1">
                          <a:solidFill>
                            <a:schemeClr val="accent1"/>
                          </a:solidFill>
                          <a:uFill>
                            <a:solidFill>
                              <a:srgbClr val="FFC000"/>
                            </a:solidFill>
                          </a:uFill>
                          <a:latin typeface="Cambria Math" panose="02040503050406030204" pitchFamily="18" charset="0"/>
                        </a:rPr>
                        <m:t>∗</m:t>
                      </m:r>
                      <m:sSub>
                        <m:sSubPr>
                          <m:ctrlPr>
                            <a:rPr lang="en-US" altLang="ja-JP" sz="1100" i="1">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oMath>
                  </m:oMathPara>
                </a14:m>
                <a:endParaRPr kumimoji="1" lang="en-US" altLang="ja-JP" sz="1100" dirty="0"/>
              </a:p>
            </p:txBody>
          </p:sp>
        </mc:Choice>
        <mc:Fallback xmlns="">
          <p:sp>
            <p:nvSpPr>
              <p:cNvPr id="34" name="テキスト ボックス 33">
                <a:extLst>
                  <a:ext uri="{FF2B5EF4-FFF2-40B4-BE49-F238E27FC236}">
                    <a16:creationId xmlns:a16="http://schemas.microsoft.com/office/drawing/2014/main" id="{14730D31-C660-450E-A808-0369B3E54A4C}"/>
                  </a:ext>
                </a:extLst>
              </p:cNvPr>
              <p:cNvSpPr txBox="1">
                <a:spLocks noRot="1" noChangeAspect="1" noMove="1" noResize="1" noEditPoints="1" noAdjustHandles="1" noChangeArrowheads="1" noChangeShapeType="1" noTextEdit="1"/>
              </p:cNvSpPr>
              <p:nvPr/>
            </p:nvSpPr>
            <p:spPr>
              <a:xfrm>
                <a:off x="6316520" y="2721677"/>
                <a:ext cx="5630838" cy="261610"/>
              </a:xfrm>
              <a:prstGeom prst="rect">
                <a:avLst/>
              </a:prstGeom>
              <a:blipFill>
                <a:blip r:embed="rId10"/>
                <a:stretch>
                  <a:fillRect b="-46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10A8D89-5AA1-432A-A21E-AC0ACFD3DFFD}"/>
                  </a:ext>
                </a:extLst>
              </p:cNvPr>
              <p:cNvSpPr txBox="1"/>
              <p:nvPr/>
            </p:nvSpPr>
            <p:spPr>
              <a:xfrm>
                <a:off x="6243669" y="1893582"/>
                <a:ext cx="5630838" cy="26161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b="0" i="1" smtClean="0">
                              <a:solidFill>
                                <a:schemeClr val="accent1"/>
                              </a:solidFill>
                              <a:uFill>
                                <a:solidFill>
                                  <a:srgbClr val="FFC000"/>
                                </a:solidFill>
                              </a:uFill>
                              <a:latin typeface="Cambria Math" panose="02040503050406030204" pitchFamily="18" charset="0"/>
                            </a:rPr>
                            <m:t>𝐿</m:t>
                          </m:r>
                        </m:e>
                        <m:sub>
                          <m:r>
                            <a:rPr lang="en-US" altLang="ja-JP" sz="1100" i="1">
                              <a:solidFill>
                                <a:schemeClr val="accent1"/>
                              </a:solidFill>
                              <a:uFill>
                                <a:solidFill>
                                  <a:srgbClr val="FFC000"/>
                                </a:solidFill>
                              </a:uFill>
                              <a:latin typeface="Cambria Math" panose="02040503050406030204" pitchFamily="18" charset="0"/>
                            </a:rPr>
                            <m:t>𝐾𝑃</m:t>
                          </m:r>
                        </m:sub>
                      </m:sSub>
                      <m:r>
                        <a:rPr lang="en-US" altLang="ja-JP" sz="1100" b="0" i="1" smtClean="0">
                          <a:solidFill>
                            <a:schemeClr val="accent1"/>
                          </a:solidFill>
                          <a:uFill>
                            <a:solidFill>
                              <a:srgbClr val="FFC000"/>
                            </a:solidFill>
                          </a:uFill>
                          <a:latin typeface="Cambria Math" panose="02040503050406030204" pitchFamily="18" charset="0"/>
                        </a:rPr>
                        <m:t>[</m:t>
                      </m:r>
                      <m:r>
                        <a:rPr lang="en-US" altLang="ja-JP" sz="1100" b="0" i="1" smtClean="0">
                          <a:solidFill>
                            <a:schemeClr val="accent1"/>
                          </a:solidFill>
                          <a:uFill>
                            <a:solidFill>
                              <a:srgbClr val="FFC000"/>
                            </a:solidFill>
                          </a:uFill>
                          <a:latin typeface="Cambria Math" panose="02040503050406030204" pitchFamily="18" charset="0"/>
                        </a:rPr>
                        <m:t>𝑡</m:t>
                      </m:r>
                      <m:r>
                        <a:rPr lang="en-US" altLang="ja-JP" sz="1100" b="0" i="1" smtClean="0">
                          <a:solidFill>
                            <a:schemeClr val="accent1"/>
                          </a:solidFill>
                          <a:uFill>
                            <a:solidFill>
                              <a:srgbClr val="FFC000"/>
                            </a:solidFill>
                          </a:uFill>
                          <a:latin typeface="Cambria Math" panose="02040503050406030204" pitchFamily="18" charset="0"/>
                        </a:rPr>
                        <m:t>]≤</m:t>
                      </m:r>
                      <m:sSub>
                        <m:sSubPr>
                          <m:ctrlPr>
                            <a:rPr lang="en-US" altLang="ja-JP" sz="1100" i="1" smtClean="0">
                              <a:solidFill>
                                <a:schemeClr val="tx1"/>
                              </a:solidFill>
                              <a:uFill>
                                <a:solidFill>
                                  <a:srgbClr val="FFC000"/>
                                </a:solidFill>
                              </a:uFill>
                              <a:latin typeface="Cambria Math" panose="02040503050406030204" pitchFamily="18" charset="0"/>
                            </a:rPr>
                          </m:ctrlPr>
                        </m:sSubPr>
                        <m:e>
                          <m:r>
                            <a:rPr lang="en-US" altLang="ja-JP" sz="1100" b="0" i="1" smtClean="0">
                              <a:solidFill>
                                <a:schemeClr val="tx1"/>
                              </a:solidFill>
                              <a:uFill>
                                <a:solidFill>
                                  <a:srgbClr val="FFC000"/>
                                </a:solidFill>
                              </a:uFill>
                              <a:latin typeface="Cambria Math" panose="02040503050406030204" pitchFamily="18" charset="0"/>
                            </a:rPr>
                            <m:t>𝑇𝑒𝑚𝑝</m:t>
                          </m:r>
                        </m:e>
                        <m:sub>
                          <m:r>
                            <a:rPr lang="en-US" altLang="ja-JP" sz="1100" i="1">
                              <a:solidFill>
                                <a:schemeClr val="tx1"/>
                              </a:solidFill>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e>
                      </m:d>
                      <m:r>
                        <a:rPr lang="en-US" altLang="ja-JP" sz="1100" i="1">
                          <a:uFill>
                            <a:solidFill>
                              <a:srgbClr val="FFC000"/>
                            </a:solidFill>
                          </a:uFill>
                          <a:latin typeface="Cambria Math" panose="02040503050406030204" pitchFamily="18" charset="0"/>
                          <a:ea typeface="Cambria Math" panose="02040503050406030204" pitchFamily="18" charset="0"/>
                        </a:rPr>
                        <m:t>≤</m:t>
                      </m:r>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b="0" i="1" smtClean="0">
                              <a:solidFill>
                                <a:schemeClr val="accent1"/>
                              </a:solidFill>
                              <a:uFill>
                                <a:solidFill>
                                  <a:srgbClr val="FFC000"/>
                                </a:solidFill>
                              </a:uFill>
                              <a:latin typeface="Cambria Math" panose="02040503050406030204" pitchFamily="18" charset="0"/>
                            </a:rPr>
                            <m:t>𝑈</m:t>
                          </m:r>
                        </m:e>
                        <m:sub>
                          <m:r>
                            <a:rPr lang="en-US" altLang="ja-JP" sz="1100" i="1">
                              <a:solidFill>
                                <a:schemeClr val="accent1"/>
                              </a:solidFill>
                              <a:uFill>
                                <a:solidFill>
                                  <a:srgbClr val="FFC000"/>
                                </a:solidFill>
                              </a:uFill>
                              <a:latin typeface="Cambria Math" panose="02040503050406030204" pitchFamily="18" charset="0"/>
                            </a:rPr>
                            <m:t>𝐾𝑃</m:t>
                          </m:r>
                        </m:sub>
                      </m:sSub>
                      <m:r>
                        <a:rPr lang="en-US" altLang="ja-JP" sz="1100" b="0" i="1" smtClean="0">
                          <a:solidFill>
                            <a:schemeClr val="accent1"/>
                          </a:solidFill>
                          <a:uFill>
                            <a:solidFill>
                              <a:srgbClr val="FFC000"/>
                            </a:solidFill>
                          </a:uFill>
                          <a:latin typeface="Cambria Math" panose="02040503050406030204" pitchFamily="18" charset="0"/>
                        </a:rPr>
                        <m:t>[</m:t>
                      </m:r>
                      <m:r>
                        <a:rPr lang="en-US" altLang="ja-JP" sz="1100" b="0" i="1" smtClean="0">
                          <a:solidFill>
                            <a:schemeClr val="accent1"/>
                          </a:solidFill>
                          <a:uFill>
                            <a:solidFill>
                              <a:srgbClr val="FFC000"/>
                            </a:solidFill>
                          </a:uFill>
                          <a:latin typeface="Cambria Math" panose="02040503050406030204" pitchFamily="18" charset="0"/>
                        </a:rPr>
                        <m:t>𝑡</m:t>
                      </m:r>
                      <m:r>
                        <a:rPr lang="en-US" altLang="ja-JP" sz="1100" b="0" i="1" smtClean="0">
                          <a:solidFill>
                            <a:schemeClr val="accent1"/>
                          </a:solidFill>
                          <a:uFill>
                            <a:solidFill>
                              <a:srgbClr val="FFC000"/>
                            </a:solidFill>
                          </a:uFill>
                          <a:latin typeface="Cambria Math" panose="02040503050406030204" pitchFamily="18" charset="0"/>
                        </a:rPr>
                        <m:t>]</m:t>
                      </m:r>
                    </m:oMath>
                  </m:oMathPara>
                </a14:m>
                <a:endParaRPr lang="en-US" altLang="ja-JP" sz="1100" dirty="0"/>
              </a:p>
            </p:txBody>
          </p:sp>
        </mc:Choice>
        <mc:Fallback xmlns="">
          <p:sp>
            <p:nvSpPr>
              <p:cNvPr id="35" name="テキスト ボックス 34">
                <a:extLst>
                  <a:ext uri="{FF2B5EF4-FFF2-40B4-BE49-F238E27FC236}">
                    <a16:creationId xmlns:a16="http://schemas.microsoft.com/office/drawing/2014/main" id="{010A8D89-5AA1-432A-A21E-AC0ACFD3DFFD}"/>
                  </a:ext>
                </a:extLst>
              </p:cNvPr>
              <p:cNvSpPr txBox="1">
                <a:spLocks noRot="1" noChangeAspect="1" noMove="1" noResize="1" noEditPoints="1" noAdjustHandles="1" noChangeArrowheads="1" noChangeShapeType="1" noTextEdit="1"/>
              </p:cNvSpPr>
              <p:nvPr/>
            </p:nvSpPr>
            <p:spPr>
              <a:xfrm>
                <a:off x="6243669" y="1893582"/>
                <a:ext cx="5630838" cy="261610"/>
              </a:xfrm>
              <a:prstGeom prst="rect">
                <a:avLst/>
              </a:prstGeom>
              <a:blipFill>
                <a:blip r:embed="rId11"/>
                <a:stretch>
                  <a:fillRect b="-46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8A4FD3F-BFDF-462A-BD60-7A706A5FEA55}"/>
                  </a:ext>
                </a:extLst>
              </p:cNvPr>
              <p:cNvSpPr txBox="1"/>
              <p:nvPr/>
            </p:nvSpPr>
            <p:spPr>
              <a:xfrm>
                <a:off x="6060537" y="1605483"/>
                <a:ext cx="2170413" cy="267253"/>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b="0" i="1" smtClean="0">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𝐿𝐾𝑃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ja-JP" altLang="en-US" sz="1100" i="1">
                              <a:solidFill>
                                <a:schemeClr val="accent1"/>
                              </a:solidFill>
                              <a:uFill>
                                <a:solidFill>
                                  <a:srgbClr val="FFC000"/>
                                </a:solidFill>
                              </a:uFill>
                              <a:latin typeface="Cambria Math" panose="02040503050406030204" pitchFamily="18" charset="0"/>
                            </a:rPr>
                            <m:t>𝛼</m:t>
                          </m:r>
                        </m:e>
                        <m:sub>
                          <m:r>
                            <a:rPr lang="en-US" altLang="ja-JP" sz="1100" b="0" i="1" smtClean="0">
                              <a:solidFill>
                                <a:schemeClr val="accent1"/>
                              </a:solidFill>
                              <a:uFill>
                                <a:solidFill>
                                  <a:srgbClr val="FFC000"/>
                                </a:solidFill>
                              </a:uFill>
                              <a:latin typeface="Cambria Math" panose="02040503050406030204" pitchFamily="18" charset="0"/>
                            </a:rPr>
                            <m:t>𝐿𝐾𝑃</m:t>
                          </m:r>
                          <m:r>
                            <a:rPr lang="en-US" altLang="ja-JP" sz="1100" i="1">
                              <a:solidFill>
                                <a:schemeClr val="accent1"/>
                              </a:solidFill>
                              <a:uFill>
                                <a:solidFill>
                                  <a:srgbClr val="FFC000"/>
                                </a:solidFill>
                              </a:uFill>
                              <a:latin typeface="Cambria Math" panose="02040503050406030204" pitchFamily="18" charset="0"/>
                            </a:rPr>
                            <m:t>𝐵𝐿</m:t>
                          </m:r>
                        </m:sub>
                      </m:sSub>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𝐿</m:t>
                          </m:r>
                          <m:r>
                            <a:rPr lang="en-US" altLang="ja-JP" sz="1100" i="1">
                              <a:uFill>
                                <a:solidFill>
                                  <a:srgbClr val="FFC000"/>
                                </a:solidFill>
                              </a:uFill>
                              <a:latin typeface="Cambria Math" panose="02040503050406030204" pitchFamily="18" charset="0"/>
                            </a:rPr>
                            <m:t>𝐾𝑃</m:t>
                          </m:r>
                          <m:r>
                            <a:rPr lang="en-US" altLang="ja-JP" sz="1100" b="0" i="1" smtClean="0">
                              <a:uFill>
                                <a:solidFill>
                                  <a:srgbClr val="FFC000"/>
                                </a:solidFill>
                              </a:uFill>
                              <a:latin typeface="Cambria Math" panose="02040503050406030204" pitchFamily="18" charset="0"/>
                            </a:rPr>
                            <m:t>𝐵𝐿</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uFill>
                            <a:solidFill>
                              <a:srgbClr val="FFC000"/>
                            </a:solidFill>
                          </a:uFill>
                          <a:latin typeface="Cambria Math" panose="02040503050406030204" pitchFamily="18" charset="0"/>
                        </a:rPr>
                        <m:t>,</m:t>
                      </m:r>
                    </m:oMath>
                  </m:oMathPara>
                </a14:m>
                <a:endParaRPr kumimoji="1" lang="en-US" altLang="ja-JP" sz="1100" dirty="0"/>
              </a:p>
            </p:txBody>
          </p:sp>
        </mc:Choice>
        <mc:Fallback xmlns="">
          <p:sp>
            <p:nvSpPr>
              <p:cNvPr id="36" name="テキスト ボックス 35">
                <a:extLst>
                  <a:ext uri="{FF2B5EF4-FFF2-40B4-BE49-F238E27FC236}">
                    <a16:creationId xmlns:a16="http://schemas.microsoft.com/office/drawing/2014/main" id="{98A4FD3F-BFDF-462A-BD60-7A706A5FEA55}"/>
                  </a:ext>
                </a:extLst>
              </p:cNvPr>
              <p:cNvSpPr txBox="1">
                <a:spLocks noRot="1" noChangeAspect="1" noMove="1" noResize="1" noEditPoints="1" noAdjustHandles="1" noChangeArrowheads="1" noChangeShapeType="1" noTextEdit="1"/>
              </p:cNvSpPr>
              <p:nvPr/>
            </p:nvSpPr>
            <p:spPr>
              <a:xfrm>
                <a:off x="6060537" y="1605483"/>
                <a:ext cx="2170413" cy="267253"/>
              </a:xfrm>
              <a:prstGeom prst="rect">
                <a:avLst/>
              </a:prstGeom>
              <a:blipFill>
                <a:blip r:embed="rId12"/>
                <a:stretch>
                  <a:fillRect b="-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D402E10E-5D7D-4B25-830E-A2EC3DC4A5CD}"/>
                  </a:ext>
                </a:extLst>
              </p:cNvPr>
              <p:cNvSpPr txBox="1"/>
              <p:nvPr/>
            </p:nvSpPr>
            <p:spPr>
              <a:xfrm>
                <a:off x="8070053" y="1605482"/>
                <a:ext cx="2222092" cy="267253"/>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𝐿𝐾𝑃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ja-JP" altLang="en-US" sz="1100" i="1">
                              <a:solidFill>
                                <a:schemeClr val="accent1"/>
                              </a:solidFill>
                              <a:uFill>
                                <a:solidFill>
                                  <a:srgbClr val="FFC000"/>
                                </a:solidFill>
                              </a:uFill>
                              <a:latin typeface="Cambria Math" panose="02040503050406030204" pitchFamily="18" charset="0"/>
                            </a:rPr>
                            <m:t>𝛼</m:t>
                          </m:r>
                        </m:e>
                        <m:sub>
                          <m:r>
                            <a:rPr lang="en-US" altLang="ja-JP" sz="1100" b="0" i="1" smtClean="0">
                              <a:solidFill>
                                <a:schemeClr val="accent1"/>
                              </a:solidFill>
                              <a:uFill>
                                <a:solidFill>
                                  <a:srgbClr val="FFC000"/>
                                </a:solidFill>
                              </a:uFill>
                              <a:latin typeface="Cambria Math" panose="02040503050406030204" pitchFamily="18" charset="0"/>
                            </a:rPr>
                            <m:t>𝑁𝐾𝑃</m:t>
                          </m:r>
                          <m:r>
                            <a:rPr lang="en-US" altLang="ja-JP" sz="1100" i="1">
                              <a:solidFill>
                                <a:schemeClr val="accent1"/>
                              </a:solidFill>
                              <a:uFill>
                                <a:solidFill>
                                  <a:srgbClr val="FFC000"/>
                                </a:solidFill>
                              </a:uFill>
                              <a:latin typeface="Cambria Math" panose="02040503050406030204" pitchFamily="18" charset="0"/>
                            </a:rPr>
                            <m:t>𝐵𝐿</m:t>
                          </m:r>
                        </m:sub>
                      </m:sSub>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𝑁</m:t>
                          </m:r>
                          <m:r>
                            <a:rPr lang="en-US" altLang="ja-JP" sz="1100" i="1">
                              <a:uFill>
                                <a:solidFill>
                                  <a:srgbClr val="FFC000"/>
                                </a:solidFill>
                              </a:uFill>
                              <a:latin typeface="Cambria Math" panose="02040503050406030204" pitchFamily="18" charset="0"/>
                            </a:rPr>
                            <m:t>𝐾𝑃</m:t>
                          </m:r>
                          <m:r>
                            <a:rPr lang="en-US" altLang="ja-JP" sz="1100" b="0" i="1" smtClean="0">
                              <a:uFill>
                                <a:solidFill>
                                  <a:srgbClr val="FFC000"/>
                                </a:solidFill>
                              </a:uFill>
                              <a:latin typeface="Cambria Math" panose="02040503050406030204" pitchFamily="18" charset="0"/>
                            </a:rPr>
                            <m:t>𝐵𝐿</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b="0" i="1" smtClean="0">
                          <a:uFill>
                            <a:solidFill>
                              <a:srgbClr val="FFC000"/>
                            </a:solidFill>
                          </a:uFill>
                          <a:latin typeface="Cambria Math" panose="02040503050406030204" pitchFamily="18" charset="0"/>
                        </a:rPr>
                        <m:t>,</m:t>
                      </m:r>
                    </m:oMath>
                  </m:oMathPara>
                </a14:m>
                <a:endParaRPr kumimoji="1" lang="en-US" altLang="ja-JP" sz="1100" dirty="0"/>
              </a:p>
            </p:txBody>
          </p:sp>
        </mc:Choice>
        <mc:Fallback xmlns="">
          <p:sp>
            <p:nvSpPr>
              <p:cNvPr id="37" name="テキスト ボックス 36">
                <a:extLst>
                  <a:ext uri="{FF2B5EF4-FFF2-40B4-BE49-F238E27FC236}">
                    <a16:creationId xmlns:a16="http://schemas.microsoft.com/office/drawing/2014/main" id="{D402E10E-5D7D-4B25-830E-A2EC3DC4A5CD}"/>
                  </a:ext>
                </a:extLst>
              </p:cNvPr>
              <p:cNvSpPr txBox="1">
                <a:spLocks noRot="1" noChangeAspect="1" noMove="1" noResize="1" noEditPoints="1" noAdjustHandles="1" noChangeArrowheads="1" noChangeShapeType="1" noTextEdit="1"/>
              </p:cNvSpPr>
              <p:nvPr/>
            </p:nvSpPr>
            <p:spPr>
              <a:xfrm>
                <a:off x="8070053" y="1605482"/>
                <a:ext cx="2222092" cy="267253"/>
              </a:xfrm>
              <a:prstGeom prst="rect">
                <a:avLst/>
              </a:prstGeom>
              <a:blipFill>
                <a:blip r:embed="rId13"/>
                <a:stretch>
                  <a:fillRect b="-2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9134E1B-A1C2-4D90-B602-4E1FC51A821D}"/>
                  </a:ext>
                </a:extLst>
              </p:cNvPr>
              <p:cNvSpPr txBox="1"/>
              <p:nvPr/>
            </p:nvSpPr>
            <p:spPr>
              <a:xfrm>
                <a:off x="10061754" y="1610502"/>
                <a:ext cx="1960236" cy="261610"/>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sSub>
                        <m:sSubPr>
                          <m:ctrlPr>
                            <a:rPr lang="en-US" altLang="ja-JP" sz="1100" i="1" smtClean="0">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𝑇𝑒𝑚𝑝</m:t>
                          </m:r>
                        </m:e>
                        <m:sub>
                          <m:r>
                            <a:rPr lang="en-US" altLang="ja-JP" sz="1100" i="1">
                              <a:uFill>
                                <a:solidFill>
                                  <a:srgbClr val="FFC000"/>
                                </a:solidFill>
                              </a:uFill>
                              <a:latin typeface="Cambria Math" panose="02040503050406030204" pitchFamily="18" charset="0"/>
                            </a:rPr>
                            <m:t>𝐾𝑃</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ja-JP" altLang="en-US" sz="1100" i="1">
                              <a:solidFill>
                                <a:schemeClr val="accent1"/>
                              </a:solidFill>
                              <a:uFill>
                                <a:solidFill>
                                  <a:srgbClr val="FFC000"/>
                                </a:solidFill>
                              </a:uFill>
                              <a:latin typeface="Cambria Math" panose="02040503050406030204" pitchFamily="18" charset="0"/>
                            </a:rPr>
                            <m:t>𝛼</m:t>
                          </m:r>
                        </m:e>
                        <m:sub>
                          <m:r>
                            <a:rPr lang="en-US" altLang="ja-JP" sz="1100" b="0" i="1" smtClean="0">
                              <a:solidFill>
                                <a:schemeClr val="accent1"/>
                              </a:solidFill>
                              <a:uFill>
                                <a:solidFill>
                                  <a:srgbClr val="FFC000"/>
                                </a:solidFill>
                              </a:uFill>
                              <a:latin typeface="Cambria Math" panose="02040503050406030204" pitchFamily="18" charset="0"/>
                            </a:rPr>
                            <m:t>𝐾𝑃𝑊</m:t>
                          </m:r>
                          <m:r>
                            <a:rPr lang="en-US" altLang="ja-JP" sz="1100" i="1">
                              <a:solidFill>
                                <a:schemeClr val="accent1"/>
                              </a:solidFill>
                              <a:uFill>
                                <a:solidFill>
                                  <a:srgbClr val="FFC000"/>
                                </a:solidFill>
                              </a:uFill>
                              <a:latin typeface="Cambria Math" panose="02040503050406030204" pitchFamily="18" charset="0"/>
                            </a:rPr>
                            <m:t>𝐿</m:t>
                          </m:r>
                        </m:sub>
                      </m:sSub>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uFill>
                                <a:solidFill>
                                  <a:srgbClr val="FFC000"/>
                                </a:solidFill>
                              </a:uFill>
                              <a:latin typeface="Cambria Math" panose="02040503050406030204" pitchFamily="18" charset="0"/>
                            </a:rPr>
                            <m:t>𝑥</m:t>
                          </m:r>
                        </m:e>
                        <m:sub>
                          <m:r>
                            <a:rPr lang="en-US" altLang="ja-JP" sz="1100" b="0" i="1" smtClean="0">
                              <a:uFill>
                                <a:solidFill>
                                  <a:srgbClr val="FFC000"/>
                                </a:solidFill>
                              </a:uFill>
                              <a:latin typeface="Cambria Math" panose="02040503050406030204" pitchFamily="18" charset="0"/>
                            </a:rPr>
                            <m:t>𝑊𝐿</m:t>
                          </m:r>
                        </m:sub>
                      </m:sSub>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oMath>
                  </m:oMathPara>
                </a14:m>
                <a:endParaRPr kumimoji="1" lang="en-US" altLang="ja-JP" sz="1100" dirty="0"/>
              </a:p>
            </p:txBody>
          </p:sp>
        </mc:Choice>
        <mc:Fallback xmlns="">
          <p:sp>
            <p:nvSpPr>
              <p:cNvPr id="38" name="テキスト ボックス 37">
                <a:extLst>
                  <a:ext uri="{FF2B5EF4-FFF2-40B4-BE49-F238E27FC236}">
                    <a16:creationId xmlns:a16="http://schemas.microsoft.com/office/drawing/2014/main" id="{A9134E1B-A1C2-4D90-B602-4E1FC51A821D}"/>
                  </a:ext>
                </a:extLst>
              </p:cNvPr>
              <p:cNvSpPr txBox="1">
                <a:spLocks noRot="1" noChangeAspect="1" noMove="1" noResize="1" noEditPoints="1" noAdjustHandles="1" noChangeArrowheads="1" noChangeShapeType="1" noTextEdit="1"/>
              </p:cNvSpPr>
              <p:nvPr/>
            </p:nvSpPr>
            <p:spPr>
              <a:xfrm>
                <a:off x="10061754" y="1610502"/>
                <a:ext cx="1960236" cy="261610"/>
              </a:xfrm>
              <a:prstGeom prst="rect">
                <a:avLst/>
              </a:prstGeom>
              <a:blipFill>
                <a:blip r:embed="rId14"/>
                <a:stretch>
                  <a:fillRect b="-46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BE984EE-2592-49EB-BBDF-4E45E0C6B944}"/>
                  </a:ext>
                </a:extLst>
              </p:cNvPr>
              <p:cNvSpPr txBox="1"/>
              <p:nvPr/>
            </p:nvSpPr>
            <p:spPr>
              <a:xfrm>
                <a:off x="6298142" y="3260364"/>
                <a:ext cx="5630838" cy="457946"/>
              </a:xfrm>
              <a:prstGeom prst="rect">
                <a:avLst/>
              </a:prstGeom>
              <a:noFill/>
            </p:spPr>
            <p:txBody>
              <a:bodyPr wrap="square" rtlCol="0">
                <a:spAutoFit/>
              </a:bodyPr>
              <a:lstStyle/>
              <a:p>
                <a:pPr algn="ctr">
                  <a:defRPr/>
                </a:pPr>
                <a14:m>
                  <m:oMathPara xmlns:m="http://schemas.openxmlformats.org/officeDocument/2006/math">
                    <m:oMathParaPr>
                      <m:jc m:val="centerGroup"/>
                    </m:oMathParaPr>
                    <m:oMath xmlns:m="http://schemas.openxmlformats.org/officeDocument/2006/math">
                      <m:r>
                        <a:rPr lang="en-US" altLang="ja-JP" sz="1100" i="1" smtClean="0">
                          <a:uFill>
                            <a:solidFill>
                              <a:srgbClr val="FFC000"/>
                            </a:solidFill>
                          </a:uFill>
                          <a:latin typeface="Cambria Math" panose="02040503050406030204" pitchFamily="18" charset="0"/>
                        </a:rPr>
                        <m:t>𝑔</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𝐸𝑥𝑡𝑟𝑎</m:t>
                          </m:r>
                        </m:e>
                        <m:sub>
                          <m:r>
                            <a:rPr lang="en-US" altLang="ja-JP" sz="1100" i="1">
                              <a:solidFill>
                                <a:schemeClr val="accent1"/>
                              </a:solidFill>
                              <a:uFill>
                                <a:solidFill>
                                  <a:srgbClr val="FFC000"/>
                                </a:solidFill>
                              </a:uFill>
                              <a:latin typeface="Cambria Math" panose="02040503050406030204" pitchFamily="18" charset="0"/>
                            </a:rPr>
                            <m:t>𝑠𝑜𝑓𝑡𝐿</m:t>
                          </m:r>
                        </m:sub>
                      </m:sSub>
                      <m:func>
                        <m:funcPr>
                          <m:ctrlPr>
                            <a:rPr lang="en-US" altLang="ja-JP" sz="1100" i="1">
                              <a:uFill>
                                <a:solidFill>
                                  <a:srgbClr val="FFC000"/>
                                </a:solidFill>
                              </a:uFill>
                              <a:latin typeface="Cambria Math" panose="02040503050406030204" pitchFamily="18" charset="0"/>
                            </a:rPr>
                          </m:ctrlPr>
                        </m:funcPr>
                        <m:fName>
                          <m:r>
                            <m:rPr>
                              <m:sty m:val="p"/>
                            </m:rPr>
                            <a:rPr lang="en-US" altLang="ja-JP" sz="1100">
                              <a:uFill>
                                <a:solidFill>
                                  <a:srgbClr val="FFC000"/>
                                </a:solidFill>
                              </a:uFill>
                              <a:latin typeface="Cambria Math" panose="02040503050406030204" pitchFamily="18" charset="0"/>
                            </a:rPr>
                            <m:t>max</m:t>
                          </m:r>
                        </m:fName>
                        <m:e>
                          <m:d>
                            <m:dPr>
                              <m:begChr m:val="{"/>
                              <m:endChr m:val="}"/>
                              <m:ctrlPr>
                                <a:rPr lang="en-US" altLang="ja-JP" sz="1100" i="1">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𝑆𝑜𝑓𝑡𝐿</m:t>
                              </m:r>
                              <m:d>
                                <m:dPr>
                                  <m:begChr m:val="["/>
                                  <m:endChr m:val="]"/>
                                  <m:ctrlPr>
                                    <a:rPr lang="en-US" altLang="ja-JP" sz="1100" i="1">
                                      <a:solidFill>
                                        <a:schemeClr val="accent1"/>
                                      </a:solidFill>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rPr>
                                <m:t>−</m:t>
                              </m:r>
                              <m:r>
                                <a:rPr lang="en-US" altLang="ja-JP" sz="1100" b="0" i="1" smtClean="0">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ea typeface="Cambria Math" panose="02040503050406030204" pitchFamily="18" charset="0"/>
                                </a:rPr>
                                <m:t>−</m:t>
                              </m:r>
                              <m:r>
                                <a:rPr lang="en-US" altLang="ja-JP" sz="1100" i="1">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r>
                                    <a:rPr lang="en-US" altLang="ja-JP" sz="1100" i="1">
                                      <a:uFill>
                                        <a:solidFill>
                                          <a:srgbClr val="FFC000"/>
                                        </a:solidFill>
                                      </a:uFill>
                                      <a:latin typeface="Cambria Math" panose="02040503050406030204" pitchFamily="18" charset="0"/>
                                      <a:ea typeface="Cambria Math" panose="02040503050406030204" pitchFamily="18" charset="0"/>
                                    </a:rPr>
                                    <m:t>−1</m:t>
                                  </m:r>
                                </m:e>
                              </m:d>
                              <m:r>
                                <a:rPr lang="en-US" altLang="ja-JP" sz="1100" b="0" i="1" smtClean="0">
                                  <a:uFill>
                                    <a:solidFill>
                                      <a:srgbClr val="FFC000"/>
                                    </a:solidFill>
                                  </a:uFill>
                                  <a:latin typeface="Cambria Math" panose="02040503050406030204" pitchFamily="18" charset="0"/>
                                </a:rPr>
                                <m:t>)</m:t>
                              </m:r>
                              <m:r>
                                <a:rPr lang="en-US" altLang="ja-JP" sz="1100">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 0</m:t>
                              </m:r>
                            </m:e>
                          </m:d>
                        </m:e>
                      </m:func>
                    </m:oMath>
                  </m:oMathPara>
                </a14:m>
                <a:endParaRPr lang="en-US" altLang="ja-JP" sz="1100" i="1" dirty="0">
                  <a:uFill>
                    <a:solidFill>
                      <a:srgbClr val="FFC000"/>
                    </a:solidFill>
                  </a:uFill>
                  <a:latin typeface="Cambria Math" panose="02040503050406030204" pitchFamily="18" charset="0"/>
                </a:endParaRPr>
              </a:p>
              <a:p>
                <a:pPr algn="ctr">
                  <a:defRPr/>
                </a:pPr>
                <a14:m>
                  <m:oMathPara xmlns:m="http://schemas.openxmlformats.org/officeDocument/2006/math">
                    <m:oMathParaPr>
                      <m:jc m:val="centerGroup"/>
                    </m:oMathParaPr>
                    <m:oMath xmlns:m="http://schemas.openxmlformats.org/officeDocument/2006/math">
                      <m:r>
                        <a:rPr lang="en-US" altLang="ja-JP" sz="1100" i="1">
                          <a:uFill>
                            <a:solidFill>
                              <a:srgbClr val="FFC000"/>
                            </a:solidFill>
                          </a:uFill>
                          <a:latin typeface="Cambria Math" panose="02040503050406030204" pitchFamily="18" charset="0"/>
                        </a:rPr>
                        <m:t>+</m:t>
                      </m:r>
                      <m:sSub>
                        <m:sSubPr>
                          <m:ctrlPr>
                            <a:rPr lang="en-US" altLang="ja-JP" sz="1100" i="1">
                              <a:solidFill>
                                <a:schemeClr val="accent1"/>
                              </a:solidFill>
                              <a:uFill>
                                <a:solidFill>
                                  <a:srgbClr val="FFC000"/>
                                </a:solidFill>
                              </a:uFill>
                              <a:latin typeface="Cambria Math" panose="02040503050406030204" pitchFamily="18" charset="0"/>
                            </a:rPr>
                          </m:ctrlPr>
                        </m:sSubPr>
                        <m:e>
                          <m:r>
                            <a:rPr lang="en-US" altLang="ja-JP" sz="1100" i="1">
                              <a:solidFill>
                                <a:schemeClr val="accent1"/>
                              </a:solidFill>
                              <a:uFill>
                                <a:solidFill>
                                  <a:srgbClr val="FFC000"/>
                                </a:solidFill>
                              </a:uFill>
                              <a:latin typeface="Cambria Math" panose="02040503050406030204" pitchFamily="18" charset="0"/>
                            </a:rPr>
                            <m:t>𝐸𝑥𝑡𝑟𝑎</m:t>
                          </m:r>
                        </m:e>
                        <m:sub>
                          <m:r>
                            <a:rPr lang="en-US" altLang="ja-JP" sz="1100" i="1">
                              <a:solidFill>
                                <a:schemeClr val="accent1"/>
                              </a:solidFill>
                              <a:uFill>
                                <a:solidFill>
                                  <a:srgbClr val="FFC000"/>
                                </a:solidFill>
                              </a:uFill>
                              <a:latin typeface="Cambria Math" panose="02040503050406030204" pitchFamily="18" charset="0"/>
                            </a:rPr>
                            <m:t>𝑠𝑜𝑓𝑡𝑈</m:t>
                          </m:r>
                        </m:sub>
                      </m:sSub>
                      <m:func>
                        <m:funcPr>
                          <m:ctrlPr>
                            <a:rPr lang="en-US" altLang="ja-JP" sz="1100" i="1">
                              <a:uFill>
                                <a:solidFill>
                                  <a:srgbClr val="FFC000"/>
                                </a:solidFill>
                              </a:uFill>
                              <a:latin typeface="Cambria Math" panose="02040503050406030204" pitchFamily="18" charset="0"/>
                            </a:rPr>
                          </m:ctrlPr>
                        </m:funcPr>
                        <m:fName>
                          <m:r>
                            <m:rPr>
                              <m:sty m:val="p"/>
                            </m:rPr>
                            <a:rPr lang="en-US" altLang="ja-JP" sz="1100">
                              <a:uFill>
                                <a:solidFill>
                                  <a:srgbClr val="FFC000"/>
                                </a:solidFill>
                              </a:uFill>
                              <a:latin typeface="Cambria Math" panose="02040503050406030204" pitchFamily="18" charset="0"/>
                            </a:rPr>
                            <m:t>max</m:t>
                          </m:r>
                        </m:fName>
                        <m:e>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rPr>
                                  </m:ctrlPr>
                                </m:dPr>
                                <m:e>
                                  <m:r>
                                    <a:rPr lang="en-US" altLang="ja-JP" sz="1100" i="1">
                                      <a:uFill>
                                        <a:solidFill>
                                          <a:srgbClr val="FFC000"/>
                                        </a:solidFill>
                                      </a:uFill>
                                      <a:latin typeface="Cambria Math" panose="02040503050406030204" pitchFamily="18" charset="0"/>
                                    </a:rPr>
                                    <m:t>𝑡</m:t>
                                  </m:r>
                                </m:e>
                              </m:d>
                              <m:r>
                                <a:rPr lang="en-US" altLang="ja-JP" sz="1100" i="1">
                                  <a:uFill>
                                    <a:solidFill>
                                      <a:srgbClr val="FFC000"/>
                                    </a:solidFill>
                                  </a:uFill>
                                  <a:latin typeface="Cambria Math" panose="02040503050406030204" pitchFamily="18" charset="0"/>
                                  <a:ea typeface="Cambria Math" panose="02040503050406030204" pitchFamily="18" charset="0"/>
                                </a:rPr>
                                <m:t>−</m:t>
                              </m:r>
                              <m:r>
                                <a:rPr lang="en-US" altLang="ja-JP" sz="1100" i="1">
                                  <a:uFill>
                                    <a:solidFill>
                                      <a:srgbClr val="FFC000"/>
                                    </a:solidFill>
                                  </a:uFill>
                                  <a:latin typeface="Cambria Math" panose="02040503050406030204" pitchFamily="18" charset="0"/>
                                  <a:ea typeface="Cambria Math" panose="02040503050406030204" pitchFamily="18" charset="0"/>
                                </a:rPr>
                                <m:t>𝑥</m:t>
                              </m:r>
                              <m:d>
                                <m:dPr>
                                  <m:begChr m:val="["/>
                                  <m:endChr m:val="]"/>
                                  <m:ctrlPr>
                                    <a:rPr lang="en-US" altLang="ja-JP" sz="1100" i="1">
                                      <a:uFill>
                                        <a:solidFill>
                                          <a:srgbClr val="FFC000"/>
                                        </a:solidFill>
                                      </a:uFill>
                                      <a:latin typeface="Cambria Math" panose="02040503050406030204" pitchFamily="18" charset="0"/>
                                      <a:ea typeface="Cambria Math" panose="02040503050406030204" pitchFamily="18" charset="0"/>
                                    </a:rPr>
                                  </m:ctrlPr>
                                </m:dPr>
                                <m:e>
                                  <m:r>
                                    <a:rPr lang="en-US" altLang="ja-JP" sz="1100" i="1">
                                      <a:uFill>
                                        <a:solidFill>
                                          <a:srgbClr val="FFC000"/>
                                        </a:solidFill>
                                      </a:uFill>
                                      <a:latin typeface="Cambria Math" panose="02040503050406030204" pitchFamily="18" charset="0"/>
                                      <a:ea typeface="Cambria Math" panose="02040503050406030204" pitchFamily="18" charset="0"/>
                                    </a:rPr>
                                    <m:t>𝑡</m:t>
                                  </m:r>
                                  <m:r>
                                    <a:rPr lang="en-US" altLang="ja-JP" sz="1100" i="1">
                                      <a:uFill>
                                        <a:solidFill>
                                          <a:srgbClr val="FFC000"/>
                                        </a:solidFill>
                                      </a:uFill>
                                      <a:latin typeface="Cambria Math" panose="02040503050406030204" pitchFamily="18" charset="0"/>
                                      <a:ea typeface="Cambria Math" panose="02040503050406030204" pitchFamily="18" charset="0"/>
                                    </a:rPr>
                                    <m:t>−1</m:t>
                                  </m:r>
                                </m:e>
                              </m:d>
                              <m:r>
                                <a:rPr lang="en-US" altLang="ja-JP" sz="1100" i="1">
                                  <a:uFill>
                                    <a:solidFill>
                                      <a:srgbClr val="FFC000"/>
                                    </a:solidFill>
                                  </a:uFill>
                                  <a:latin typeface="Cambria Math" panose="02040503050406030204" pitchFamily="18" charset="0"/>
                                </a:rPr>
                                <m:t>)−</m:t>
                              </m:r>
                              <m:r>
                                <a:rPr lang="en-US" altLang="ja-JP" sz="1100" i="1">
                                  <a:solidFill>
                                    <a:schemeClr val="accent1"/>
                                  </a:solidFill>
                                  <a:uFill>
                                    <a:solidFill>
                                      <a:srgbClr val="FFC000"/>
                                    </a:solidFill>
                                  </a:uFill>
                                  <a:latin typeface="Cambria Math" panose="02040503050406030204" pitchFamily="18" charset="0"/>
                                </a:rPr>
                                <m:t>𝑆𝑜𝑓𝑡𝑈</m:t>
                              </m:r>
                              <m:d>
                                <m:dPr>
                                  <m:begChr m:val="["/>
                                  <m:endChr m:val="]"/>
                                  <m:ctrlPr>
                                    <a:rPr lang="en-US" altLang="ja-JP" sz="1100" i="1">
                                      <a:solidFill>
                                        <a:schemeClr val="accent1"/>
                                      </a:solidFill>
                                      <a:uFill>
                                        <a:solidFill>
                                          <a:srgbClr val="FFC000"/>
                                        </a:solidFill>
                                      </a:uFill>
                                      <a:latin typeface="Cambria Math" panose="02040503050406030204" pitchFamily="18" charset="0"/>
                                    </a:rPr>
                                  </m:ctrlPr>
                                </m:dPr>
                                <m:e>
                                  <m:r>
                                    <a:rPr lang="en-US" altLang="ja-JP" sz="1100" i="1">
                                      <a:solidFill>
                                        <a:schemeClr val="accent1"/>
                                      </a:solidFill>
                                      <a:uFill>
                                        <a:solidFill>
                                          <a:srgbClr val="FFC000"/>
                                        </a:solidFill>
                                      </a:uFill>
                                      <a:latin typeface="Cambria Math" panose="02040503050406030204" pitchFamily="18" charset="0"/>
                                    </a:rPr>
                                    <m:t>𝑡</m:t>
                                  </m:r>
                                </m:e>
                              </m:d>
                              <m:r>
                                <a:rPr lang="en-US" altLang="ja-JP" sz="1100">
                                  <a:uFill>
                                    <a:solidFill>
                                      <a:srgbClr val="FFC000"/>
                                    </a:solidFill>
                                  </a:uFill>
                                  <a:latin typeface="Cambria Math" panose="02040503050406030204" pitchFamily="18" charset="0"/>
                                </a:rPr>
                                <m:t>,</m:t>
                              </m:r>
                              <m:r>
                                <a:rPr lang="en-US" altLang="ja-JP" sz="1100" i="1">
                                  <a:uFill>
                                    <a:solidFill>
                                      <a:srgbClr val="FFC000"/>
                                    </a:solidFill>
                                  </a:uFill>
                                  <a:latin typeface="Cambria Math" panose="02040503050406030204" pitchFamily="18" charset="0"/>
                                </a:rPr>
                                <m:t> 0</m:t>
                              </m:r>
                            </m:e>
                          </m:d>
                        </m:e>
                      </m:func>
                    </m:oMath>
                  </m:oMathPara>
                </a14:m>
                <a:endParaRPr kumimoji="1" lang="en-US" altLang="ja-JP" sz="1100" dirty="0"/>
              </a:p>
            </p:txBody>
          </p:sp>
        </mc:Choice>
        <mc:Fallback xmlns="">
          <p:sp>
            <p:nvSpPr>
              <p:cNvPr id="39" name="テキスト ボックス 38">
                <a:extLst>
                  <a:ext uri="{FF2B5EF4-FFF2-40B4-BE49-F238E27FC236}">
                    <a16:creationId xmlns:a16="http://schemas.microsoft.com/office/drawing/2014/main" id="{EBE984EE-2592-49EB-BBDF-4E45E0C6B944}"/>
                  </a:ext>
                </a:extLst>
              </p:cNvPr>
              <p:cNvSpPr txBox="1">
                <a:spLocks noRot="1" noChangeAspect="1" noMove="1" noResize="1" noEditPoints="1" noAdjustHandles="1" noChangeArrowheads="1" noChangeShapeType="1" noTextEdit="1"/>
              </p:cNvSpPr>
              <p:nvPr/>
            </p:nvSpPr>
            <p:spPr>
              <a:xfrm>
                <a:off x="6298142" y="3260364"/>
                <a:ext cx="5630838" cy="457946"/>
              </a:xfrm>
              <a:prstGeom prst="rect">
                <a:avLst/>
              </a:prstGeom>
              <a:blipFill>
                <a:blip r:embed="rId15"/>
                <a:stretch>
                  <a:fillRect b="-1333"/>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444722C-588A-4482-87AF-10F96601DC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235017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9" name="テキスト ボックス 8">
            <a:extLst>
              <a:ext uri="{FF2B5EF4-FFF2-40B4-BE49-F238E27FC236}">
                <a16:creationId xmlns:a16="http://schemas.microsoft.com/office/drawing/2014/main" id="{CA2FDE93-4FF0-4E0E-82E0-4E83DBE58C4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34154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3043318824"/>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2" name="テキスト ボックス 11">
            <a:extLst>
              <a:ext uri="{FF2B5EF4-FFF2-40B4-BE49-F238E27FC236}">
                <a16:creationId xmlns:a16="http://schemas.microsoft.com/office/drawing/2014/main" id="{34AED5C2-57FD-4919-AAA6-C86E245E2993}"/>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07706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extLst>
              <p:ext uri="{D42A27DB-BD31-4B8C-83A1-F6EECF244321}">
                <p14:modId xmlns:p14="http://schemas.microsoft.com/office/powerpoint/2010/main" val="3966889160"/>
              </p:ext>
            </p:extLst>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9" name="テキスト ボックス 8">
            <a:extLst>
              <a:ext uri="{FF2B5EF4-FFF2-40B4-BE49-F238E27FC236}">
                <a16:creationId xmlns:a16="http://schemas.microsoft.com/office/drawing/2014/main" id="{98969C80-EDC2-44D2-925F-FA585962B9D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99935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7" name="テキスト ボックス 6">
            <a:extLst>
              <a:ext uri="{FF2B5EF4-FFF2-40B4-BE49-F238E27FC236}">
                <a16:creationId xmlns:a16="http://schemas.microsoft.com/office/drawing/2014/main" id="{7EEB3889-04D7-4FEB-925B-FEDBE5BA92B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300295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717791" y="1832254"/>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7" y="4764512"/>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4" name="矢印: 下 23">
            <a:extLst>
              <a:ext uri="{FF2B5EF4-FFF2-40B4-BE49-F238E27FC236}">
                <a16:creationId xmlns:a16="http://schemas.microsoft.com/office/drawing/2014/main" id="{F9E2D5EF-D794-4A6B-A495-8E29CEE9FC65}"/>
              </a:ext>
            </a:extLst>
          </p:cNvPr>
          <p:cNvSpPr/>
          <p:nvPr/>
        </p:nvSpPr>
        <p:spPr>
          <a:xfrm>
            <a:off x="9067053" y="3653933"/>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 24">
            <a:extLst>
              <a:ext uri="{FF2B5EF4-FFF2-40B4-BE49-F238E27FC236}">
                <a16:creationId xmlns:a16="http://schemas.microsoft.com/office/drawing/2014/main" id="{445BD3C4-7FFF-410C-ABB8-8D8AFD314BFF}"/>
              </a:ext>
            </a:extLst>
          </p:cNvPr>
          <p:cNvSpPr/>
          <p:nvPr/>
        </p:nvSpPr>
        <p:spPr>
          <a:xfrm>
            <a:off x="4339625" y="3657210"/>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738527" y="5184377"/>
            <a:ext cx="317039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Tree>
    <p:extLst>
      <p:ext uri="{BB962C8B-B14F-4D97-AF65-F5344CB8AC3E}">
        <p14:creationId xmlns:p14="http://schemas.microsoft.com/office/powerpoint/2010/main" val="54900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463367A-10B3-4319-9D88-F2484663648C}"/>
                  </a:ext>
                </a:extLst>
              </p:cNvPr>
              <p:cNvSpPr txBox="1"/>
              <p:nvPr/>
            </p:nvSpPr>
            <p:spPr>
              <a:xfrm>
                <a:off x="797405" y="4930548"/>
                <a:ext cx="3859775" cy="527388"/>
              </a:xfrm>
              <a:prstGeom prst="rect">
                <a:avLst/>
              </a:prstGeom>
              <a:noFill/>
            </p:spPr>
            <p:txBody>
              <a:bodyPr wrap="none" rtlCol="0">
                <a:spAutoFit/>
              </a:bodyPr>
              <a:lstStyle/>
              <a:p>
                <a14:m>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smtClean="0">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が違反解ならば、</a:t>
                </a:r>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endParaRPr kumimoji="1" lang="en-US" altLang="ja-JP" sz="1400" dirty="0"/>
              </a:p>
              <a:p>
                <a:r>
                  <a:rPr kumimoji="1" lang="ja-JP" altLang="en-US" sz="1400" dirty="0"/>
                  <a:t>そうでなければ、</a:t>
                </a:r>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endParaRPr kumimoji="1" lang="en-US" altLang="ja-JP" sz="1400" dirty="0"/>
              </a:p>
            </p:txBody>
          </p:sp>
        </mc:Choice>
        <mc:Fallback>
          <p:sp>
            <p:nvSpPr>
              <p:cNvPr id="7" name="テキスト ボックス 6">
                <a:extLst>
                  <a:ext uri="{FF2B5EF4-FFF2-40B4-BE49-F238E27FC236}">
                    <a16:creationId xmlns:a16="http://schemas.microsoft.com/office/drawing/2014/main" id="{D463367A-10B3-4319-9D88-F2484663648C}"/>
                  </a:ext>
                </a:extLst>
              </p:cNvPr>
              <p:cNvSpPr txBox="1">
                <a:spLocks noRot="1" noChangeAspect="1" noMove="1" noResize="1" noEditPoints="1" noAdjustHandles="1" noChangeArrowheads="1" noChangeShapeType="1" noTextEdit="1"/>
              </p:cNvSpPr>
              <p:nvPr/>
            </p:nvSpPr>
            <p:spPr>
              <a:xfrm>
                <a:off x="797405" y="4930548"/>
                <a:ext cx="3859775" cy="527388"/>
              </a:xfrm>
              <a:prstGeom prst="rect">
                <a:avLst/>
              </a:prstGeom>
              <a:blipFill>
                <a:blip r:embed="rId2"/>
                <a:stretch>
                  <a:fillRect l="-474" t="-2326" b="-104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2862402" y="5194242"/>
                <a:ext cx="145783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は探索点</a:t>
                </a:r>
              </a:p>
            </p:txBody>
          </p:sp>
        </mc:Choice>
        <mc:Fallback>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2862402" y="5194242"/>
                <a:ext cx="1457835" cy="261610"/>
              </a:xfrm>
              <a:prstGeom prst="rect">
                <a:avLst/>
              </a:prstGeom>
              <a:blipFill>
                <a:blip r:embed="rId3"/>
                <a:stretch>
                  <a:fillRect t="-2326" b="-139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4E3A7585-13C0-4D6F-8A77-FB11D687C0E3}"/>
                  </a:ext>
                </a:extLst>
              </p:cNvPr>
              <p:cNvSpPr/>
              <p:nvPr/>
            </p:nvSpPr>
            <p:spPr>
              <a:xfrm>
                <a:off x="7500039" y="1826635"/>
                <a:ext cx="2827860"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ja-JP" altLang="en-US" i="1">
                        <a:solidFill>
                          <a:schemeClr val="bg1"/>
                        </a:solidFill>
                        <a:latin typeface="Cambria Math" panose="02040503050406030204" pitchFamily="18" charset="0"/>
                      </a:rPr>
                      <m:t>非凸</m:t>
                    </m:r>
                  </m:oMath>
                </a14:m>
                <a:r>
                  <a:rPr kumimoji="1" lang="ja-JP" altLang="en-US" dirty="0">
                    <a:solidFill>
                      <a:schemeClr val="bg1"/>
                    </a:solidFill>
                  </a:rPr>
                  <a:t>制約に対する探索性能</a:t>
                </a:r>
              </a:p>
            </p:txBody>
          </p:sp>
        </mc:Choice>
        <mc:Fallback>
          <p:sp>
            <p:nvSpPr>
              <p:cNvPr id="12" name="正方形/長方形 11">
                <a:extLst>
                  <a:ext uri="{FF2B5EF4-FFF2-40B4-BE49-F238E27FC236}">
                    <a16:creationId xmlns:a16="http://schemas.microsoft.com/office/drawing/2014/main" id="{4E3A7585-13C0-4D6F-8A77-FB11D687C0E3}"/>
                  </a:ext>
                </a:extLst>
              </p:cNvPr>
              <p:cNvSpPr>
                <a:spLocks noRot="1" noChangeAspect="1" noMove="1" noResize="1" noEditPoints="1" noAdjustHandles="1" noChangeArrowheads="1" noChangeShapeType="1" noTextEdit="1"/>
              </p:cNvSpPr>
              <p:nvPr/>
            </p:nvSpPr>
            <p:spPr>
              <a:xfrm>
                <a:off x="7500039" y="1826635"/>
                <a:ext cx="2827860" cy="396569"/>
              </a:xfrm>
              <a:prstGeom prst="rect">
                <a:avLst/>
              </a:prstGeom>
              <a:blipFill>
                <a:blip r:embed="rId4"/>
                <a:stretch>
                  <a:fillRect t="-2985" r="-1288" b="-179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B3046FFF-9E5D-4B52-8CEF-0BC4DD811BA7}"/>
                  </a:ext>
                </a:extLst>
              </p:cNvPr>
              <p:cNvSpPr/>
              <p:nvPr/>
            </p:nvSpPr>
            <p:spPr>
              <a:xfrm>
                <a:off x="1611853" y="1826636"/>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ja-JP" altLang="en-US" b="0" i="1" smtClean="0">
                        <a:latin typeface="Cambria Math" panose="02040503050406030204" pitchFamily="18" charset="0"/>
                      </a:rPr>
                      <m:t>重</m:t>
                    </m:r>
                  </m:oMath>
                </a14:m>
                <a:r>
                  <a:rPr kumimoji="1" lang="ja-JP" altLang="en-US" dirty="0">
                    <a:solidFill>
                      <a:schemeClr val="bg1"/>
                    </a:solidFill>
                  </a:rPr>
                  <a:t>み調整戦略</a:t>
                </a:r>
              </a:p>
            </p:txBody>
          </p:sp>
        </mc:Choice>
        <mc:Fallback>
          <p:sp>
            <p:nvSpPr>
              <p:cNvPr id="13" name="正方形/長方形 12">
                <a:extLst>
                  <a:ext uri="{FF2B5EF4-FFF2-40B4-BE49-F238E27FC236}">
                    <a16:creationId xmlns:a16="http://schemas.microsoft.com/office/drawing/2014/main" id="{B3046FFF-9E5D-4B52-8CEF-0BC4DD811BA7}"/>
                  </a:ext>
                </a:extLst>
              </p:cNvPr>
              <p:cNvSpPr>
                <a:spLocks noRot="1" noChangeAspect="1" noMove="1" noResize="1" noEditPoints="1" noAdjustHandles="1" noChangeArrowheads="1" noChangeShapeType="1" noTextEdit="1"/>
              </p:cNvSpPr>
              <p:nvPr/>
            </p:nvSpPr>
            <p:spPr>
              <a:xfrm>
                <a:off x="1611853" y="1826636"/>
                <a:ext cx="2231232" cy="396569"/>
              </a:xfrm>
              <a:prstGeom prst="rect">
                <a:avLst/>
              </a:prstGeom>
              <a:blipFill>
                <a:blip r:embed="rId5"/>
                <a:stretch>
                  <a:fillRect t="-2985" b="-1791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643563" y="5513306"/>
            <a:ext cx="410881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非劣解の判定：パレートフロンティアへの収束状況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違反解の判定：可能領域／違反領域の偏り状況</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3175943890"/>
              </p:ext>
            </p:extLst>
          </p:nvPr>
        </p:nvGraphicFramePr>
        <p:xfrm>
          <a:off x="5995219" y="2356462"/>
          <a:ext cx="5862966" cy="822960"/>
        </p:xfrm>
        <a:graphic>
          <a:graphicData uri="http://schemas.openxmlformats.org/drawingml/2006/table">
            <a:tbl>
              <a:tblPr firstRow="1" bandRow="1">
                <a:tableStyleId>{5C22544A-7EE6-4342-B048-85BDC9FD1C3A}</a:tableStyleId>
              </a:tblPr>
              <a:tblGrid>
                <a:gridCol w="950287">
                  <a:extLst>
                    <a:ext uri="{9D8B030D-6E8A-4147-A177-3AD203B41FA5}">
                      <a16:colId xmlns:a16="http://schemas.microsoft.com/office/drawing/2014/main" val="182632662"/>
                    </a:ext>
                  </a:extLst>
                </a:gridCol>
                <a:gridCol w="2037045">
                  <a:extLst>
                    <a:ext uri="{9D8B030D-6E8A-4147-A177-3AD203B41FA5}">
                      <a16:colId xmlns:a16="http://schemas.microsoft.com/office/drawing/2014/main" val="631042577"/>
                    </a:ext>
                  </a:extLst>
                </a:gridCol>
                <a:gridCol w="1637323">
                  <a:extLst>
                    <a:ext uri="{9D8B030D-6E8A-4147-A177-3AD203B41FA5}">
                      <a16:colId xmlns:a16="http://schemas.microsoft.com/office/drawing/2014/main" val="1156437340"/>
                    </a:ext>
                  </a:extLst>
                </a:gridCol>
                <a:gridCol w="1238311">
                  <a:extLst>
                    <a:ext uri="{9D8B030D-6E8A-4147-A177-3AD203B41FA5}">
                      <a16:colId xmlns:a16="http://schemas.microsoft.com/office/drawing/2014/main" val="267581310"/>
                    </a:ext>
                  </a:extLst>
                </a:gridCol>
              </a:tblGrid>
              <a:tr h="210029">
                <a:tc>
                  <a:txBody>
                    <a:bodyPr/>
                    <a:lstStyle/>
                    <a:p>
                      <a:pPr algn="ctr"/>
                      <a:r>
                        <a:rPr kumimoji="1" lang="ja-JP" altLang="en-US" sz="12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1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1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200" dirty="0"/>
                        <a:t>MCR</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200" dirty="0"/>
                        <a:t>IDEA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多目的</a:t>
                      </a:r>
                      <a:r>
                        <a:rPr kumimoji="1" lang="ja-JP" altLang="en-US" sz="1100" dirty="0"/>
                        <a:t>（パレートランキング）</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5928936" y="3241337"/>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F8F5043-E2F3-4173-ACDD-F804D3BF9D53}"/>
                  </a:ext>
                </a:extLst>
              </p:cNvPr>
              <p:cNvSpPr txBox="1"/>
              <p:nvPr/>
            </p:nvSpPr>
            <p:spPr>
              <a:xfrm>
                <a:off x="763544" y="2548194"/>
                <a:ext cx="989373" cy="261610"/>
              </a:xfrm>
              <a:prstGeom prst="rect">
                <a:avLst/>
              </a:prstGeom>
              <a:noFill/>
            </p:spPr>
            <p:txBody>
              <a:bodyPr wrap="none" rtlCol="0">
                <a:spAutoFit/>
              </a:bodyPr>
              <a:lstStyle/>
              <a:p>
                <a14:m>
                  <m:oMath xmlns:m="http://schemas.openxmlformats.org/officeDocument/2006/math">
                    <m:r>
                      <a:rPr kumimoji="1" lang="ja-JP" altLang="en-US" sz="1100" i="1" smtClean="0">
                        <a:latin typeface="Cambria Math" panose="02040503050406030204" pitchFamily="18" charset="0"/>
                      </a:rPr>
                      <m:t>重</m:t>
                    </m:r>
                  </m:oMath>
                </a14:m>
                <a:r>
                  <a:rPr kumimoji="1" lang="ja-JP" altLang="en-US" sz="1100" dirty="0"/>
                  <a:t>みの割当図</a:t>
                </a:r>
              </a:p>
            </p:txBody>
          </p:sp>
        </mc:Choice>
        <mc:Fallback>
          <p:sp>
            <p:nvSpPr>
              <p:cNvPr id="21" name="テキスト ボックス 20">
                <a:extLst>
                  <a:ext uri="{FF2B5EF4-FFF2-40B4-BE49-F238E27FC236}">
                    <a16:creationId xmlns:a16="http://schemas.microsoft.com/office/drawing/2014/main" id="{9F8F5043-E2F3-4173-ACDD-F804D3BF9D53}"/>
                  </a:ext>
                </a:extLst>
              </p:cNvPr>
              <p:cNvSpPr txBox="1">
                <a:spLocks noRot="1" noChangeAspect="1" noMove="1" noResize="1" noEditPoints="1" noAdjustHandles="1" noChangeArrowheads="1" noChangeShapeType="1" noTextEdit="1"/>
              </p:cNvSpPr>
              <p:nvPr/>
            </p:nvSpPr>
            <p:spPr>
              <a:xfrm>
                <a:off x="763544" y="2548194"/>
                <a:ext cx="989373" cy="261610"/>
              </a:xfrm>
              <a:prstGeom prst="rect">
                <a:avLst/>
              </a:prstGeom>
              <a:blipFill>
                <a:blip r:embed="rId6"/>
                <a:stretch>
                  <a:fillRect t="-2326" b="-1395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126504F2-86B1-4284-B03F-2A0CDE51A2F5}"/>
              </a:ext>
            </a:extLst>
          </p:cNvPr>
          <p:cNvSpPr txBox="1"/>
          <p:nvPr/>
        </p:nvSpPr>
        <p:spPr>
          <a:xfrm>
            <a:off x="3284002" y="2548194"/>
            <a:ext cx="1180131" cy="261610"/>
          </a:xfrm>
          <a:prstGeom prst="rect">
            <a:avLst/>
          </a:prstGeom>
          <a:noFill/>
        </p:spPr>
        <p:txBody>
          <a:bodyPr wrap="none" rtlCol="0">
            <a:spAutoFit/>
          </a:bodyPr>
          <a:lstStyle/>
          <a:p>
            <a:r>
              <a:rPr kumimoji="1" lang="ja-JP" altLang="en-US" sz="1100" dirty="0"/>
              <a:t>探索のバランス図</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8197977" y="4391858"/>
            <a:ext cx="1457450" cy="261610"/>
          </a:xfrm>
          <a:prstGeom prst="rect">
            <a:avLst/>
          </a:prstGeom>
          <a:noFill/>
        </p:spPr>
        <p:txBody>
          <a:bodyPr wrap="none" rtlCol="0">
            <a:spAutoFit/>
          </a:bodyPr>
          <a:lstStyle/>
          <a:p>
            <a:r>
              <a:rPr kumimoji="1" lang="en-US" altLang="ja-JP" sz="1100" dirty="0"/>
              <a:t>Prob.4(d=10^-4)</a:t>
            </a:r>
            <a:r>
              <a:rPr kumimoji="1" lang="ja-JP" altLang="en-US" sz="1100" dirty="0"/>
              <a:t>の図</a:t>
            </a:r>
          </a:p>
        </p:txBody>
      </p:sp>
    </p:spTree>
    <p:extLst>
      <p:ext uri="{BB962C8B-B14F-4D97-AF65-F5344CB8AC3E}">
        <p14:creationId xmlns:p14="http://schemas.microsoft.com/office/powerpoint/2010/main" val="19764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117176"/>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来年度の進め方も相談させてください</a:t>
            </a:r>
            <a:endParaRPr lang="en-US" altLang="ja-JP" sz="2400" dirty="0"/>
          </a:p>
          <a:p>
            <a:r>
              <a:rPr lang="ja-JP" altLang="en-US" sz="2800" dirty="0"/>
              <a:t>サマリ（来年度の概要）</a:t>
            </a:r>
            <a:endParaRPr lang="en-US" altLang="ja-JP" sz="2800" dirty="0"/>
          </a:p>
          <a:p>
            <a:pPr lvl="1"/>
            <a:r>
              <a:rPr lang="ja-JP" altLang="en-US" sz="2400" dirty="0"/>
              <a:t>三島回収工程の定式化を行い、変数</a:t>
            </a:r>
            <a:r>
              <a:rPr lang="en-US" altLang="ja-JP" sz="2400" dirty="0"/>
              <a:t>2,500</a:t>
            </a:r>
            <a:r>
              <a:rPr lang="ja-JP" altLang="en-US" sz="2400" dirty="0"/>
              <a:t>個、制約数</a:t>
            </a:r>
            <a:r>
              <a:rPr lang="en-US" altLang="ja-JP" sz="2400" dirty="0"/>
              <a:t>7,800</a:t>
            </a:r>
            <a:r>
              <a:rPr lang="ja-JP" altLang="en-US" sz="2400" dirty="0"/>
              <a:t>個と見積もった</a:t>
            </a:r>
            <a:endParaRPr lang="en-US" altLang="ja-JP" sz="2400" dirty="0"/>
          </a:p>
          <a:p>
            <a:pPr lvl="1"/>
            <a:r>
              <a:rPr lang="ja-JP" altLang="en-US" sz="2400" dirty="0"/>
              <a:t>これを目標規模として設定し直すことにした</a:t>
            </a:r>
            <a:endParaRPr lang="en-US" altLang="ja-JP" sz="2400" dirty="0"/>
          </a:p>
        </p:txBody>
      </p:sp>
      <p:sp>
        <p:nvSpPr>
          <p:cNvPr id="7" name="テキスト ボックス 6">
            <a:extLst>
              <a:ext uri="{FF2B5EF4-FFF2-40B4-BE49-F238E27FC236}">
                <a16:creationId xmlns:a16="http://schemas.microsoft.com/office/drawing/2014/main" id="{AC70252D-9404-42DB-A9A6-00659B24CEFC}"/>
              </a:ext>
            </a:extLst>
          </p:cNvPr>
          <p:cNvSpPr txBox="1"/>
          <p:nvPr/>
        </p:nvSpPr>
        <p:spPr>
          <a:xfrm>
            <a:off x="868969" y="4614048"/>
            <a:ext cx="3026486" cy="1323439"/>
          </a:xfrm>
          <a:prstGeom prst="rect">
            <a:avLst/>
          </a:prstGeom>
          <a:noFill/>
        </p:spPr>
        <p:txBody>
          <a:bodyPr wrap="square" rtlCol="0">
            <a:spAutoFit/>
          </a:bodyPr>
          <a:lstStyle/>
          <a:p>
            <a:pPr marL="342900" indent="-342900">
              <a:buAutoNum type="arabicPeriod"/>
            </a:pPr>
            <a:r>
              <a:rPr lang="ja-JP" altLang="en-US" sz="2000" dirty="0"/>
              <a:t>検証目的と概要</a:t>
            </a:r>
            <a:endParaRPr lang="en-US" altLang="ja-JP" sz="2000" dirty="0"/>
          </a:p>
          <a:p>
            <a:pPr marL="342900" indent="-342900">
              <a:buAutoNum type="arabicPeriod"/>
            </a:pPr>
            <a:r>
              <a:rPr lang="ja-JP" altLang="en-US" sz="2000" dirty="0"/>
              <a:t>三島回収の定式化</a:t>
            </a:r>
            <a:endParaRPr lang="en-US" altLang="ja-JP" sz="2000" dirty="0"/>
          </a:p>
          <a:p>
            <a:pPr marL="342900" indent="-342900">
              <a:buAutoNum type="arabicPeriod"/>
            </a:pPr>
            <a:r>
              <a:rPr lang="ja-JP" altLang="en-US" sz="2000" dirty="0"/>
              <a:t>問題規模</a:t>
            </a:r>
            <a:endParaRPr lang="en-US" altLang="ja-JP" sz="2000" dirty="0"/>
          </a:p>
          <a:p>
            <a:pPr marL="342900" indent="-342900">
              <a:buAutoNum type="arabicPeriod"/>
            </a:pPr>
            <a:r>
              <a:rPr lang="ja-JP" altLang="en-US" sz="2000" dirty="0"/>
              <a:t>まとめと今後</a:t>
            </a:r>
          </a:p>
        </p:txBody>
      </p:sp>
      <p:sp>
        <p:nvSpPr>
          <p:cNvPr id="8" name="テキスト ボックス 7">
            <a:extLst>
              <a:ext uri="{FF2B5EF4-FFF2-40B4-BE49-F238E27FC236}">
                <a16:creationId xmlns:a16="http://schemas.microsoft.com/office/drawing/2014/main" id="{C3123DA7-82FD-4B59-9A05-41617F82D61B}"/>
              </a:ext>
            </a:extLst>
          </p:cNvPr>
          <p:cNvSpPr txBox="1"/>
          <p:nvPr/>
        </p:nvSpPr>
        <p:spPr>
          <a:xfrm>
            <a:off x="607647" y="4237801"/>
            <a:ext cx="753457" cy="369332"/>
          </a:xfrm>
          <a:prstGeom prst="rect">
            <a:avLst/>
          </a:prstGeom>
          <a:noFill/>
        </p:spPr>
        <p:txBody>
          <a:bodyPr wrap="square" rtlCol="0">
            <a:spAutoFit/>
          </a:bodyPr>
          <a:lstStyle/>
          <a:p>
            <a:r>
              <a:rPr lang="ja-JP" altLang="en-US" b="1" dirty="0"/>
              <a:t>目次</a:t>
            </a:r>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1089289" y="1678942"/>
            <a:ext cx="4557658" cy="307777"/>
          </a:xfrm>
          <a:prstGeom prst="rect">
            <a:avLst/>
          </a:prstGeom>
          <a:noFill/>
        </p:spPr>
        <p:txBody>
          <a:bodyPr wrap="none" rtlCol="0">
            <a:spAutoFit/>
          </a:bodyPr>
          <a:lstStyle/>
          <a:p>
            <a:r>
              <a:rPr kumimoji="1" lang="ja-JP" altLang="en-US" sz="1400" dirty="0"/>
              <a:t>差分ベクトルによって、有制約における探索効率の改善を期待</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1097889" y="2269936"/>
            <a:ext cx="1164101" cy="307777"/>
          </a:xfrm>
          <a:prstGeom prst="rect">
            <a:avLst/>
          </a:prstGeom>
          <a:noFill/>
        </p:spPr>
        <p:txBody>
          <a:bodyPr wrap="none" rtlCol="0">
            <a:spAutoFit/>
          </a:bodyPr>
          <a:lstStyle/>
          <a:p>
            <a:r>
              <a:rPr kumimoji="1" lang="en-US" altLang="ja-JP" sz="1400" dirty="0"/>
              <a:t>GA</a:t>
            </a:r>
            <a:r>
              <a:rPr kumimoji="1" lang="ja-JP" altLang="en-US" sz="1400" dirty="0"/>
              <a:t>（</a:t>
            </a:r>
            <a:r>
              <a:rPr kumimoji="1" lang="en-US" altLang="ja-JP" sz="1400" dirty="0"/>
              <a:t>SBX</a:t>
            </a:r>
            <a:r>
              <a:rPr kumimoji="1" lang="ja-JP" altLang="en-US" sz="1400" dirty="0"/>
              <a:t>）</a:t>
            </a:r>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3890896" y="2269936"/>
            <a:ext cx="1511952" cy="307777"/>
          </a:xfrm>
          <a:prstGeom prst="rect">
            <a:avLst/>
          </a:prstGeom>
          <a:noFill/>
        </p:spPr>
        <p:txBody>
          <a:bodyPr wrap="none" rtlCol="0">
            <a:spAutoFit/>
          </a:bodyPr>
          <a:lstStyle/>
          <a:p>
            <a:r>
              <a:rPr kumimoji="1" lang="en-US" altLang="ja-JP" sz="1400" dirty="0"/>
              <a:t>DE</a:t>
            </a:r>
            <a:r>
              <a:rPr kumimoji="1" lang="ja-JP" altLang="en-US" sz="1400" dirty="0"/>
              <a:t>（突然変異）</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73688" y="4428120"/>
            <a:ext cx="1946367"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706755" y="4428119"/>
            <a:ext cx="1946367"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6982582" y="1678942"/>
            <a:ext cx="4104009" cy="307777"/>
          </a:xfrm>
          <a:prstGeom prst="rect">
            <a:avLst/>
          </a:prstGeom>
          <a:noFill/>
        </p:spPr>
        <p:txBody>
          <a:bodyPr wrap="none" rtlCol="0">
            <a:spAutoFit/>
          </a:bodyPr>
          <a:lstStyle/>
          <a:p>
            <a:r>
              <a:rPr kumimoji="1" lang="ja-JP" altLang="en-US" sz="1400" dirty="0"/>
              <a:t>制約が比較的厳しいベンチマークを作成し、性能を検証</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949300" y="5145445"/>
            <a:ext cx="2837636" cy="307777"/>
          </a:xfrm>
          <a:prstGeom prst="rect">
            <a:avLst/>
          </a:prstGeom>
          <a:noFill/>
        </p:spPr>
        <p:txBody>
          <a:bodyPr wrap="none" rtlCol="0">
            <a:spAutoFit/>
          </a:bodyPr>
          <a:lstStyle/>
          <a:p>
            <a:r>
              <a:rPr kumimoji="1" lang="ja-JP" altLang="en-US" sz="1400" dirty="0"/>
              <a:t>有望領域に対する探索が促進される</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7389744" y="2018035"/>
            <a:ext cx="3289683" cy="307777"/>
          </a:xfrm>
          <a:prstGeom prst="rect">
            <a:avLst/>
          </a:prstGeom>
          <a:noFill/>
        </p:spPr>
        <p:txBody>
          <a:bodyPr wrap="none" rtlCol="0">
            <a:spAutoFit/>
          </a:bodyPr>
          <a:lstStyle/>
          <a:p>
            <a:r>
              <a:rPr kumimoji="1" lang="ja-JP" altLang="en-US" sz="1400" dirty="0"/>
              <a:t>（二つの球の重複部分を可能領域とした）</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7902704" y="5145444"/>
            <a:ext cx="2263761" cy="307777"/>
          </a:xfrm>
          <a:prstGeom prst="rect">
            <a:avLst/>
          </a:prstGeom>
          <a:noFill/>
        </p:spPr>
        <p:txBody>
          <a:bodyPr wrap="none" rtlCol="0">
            <a:spAutoFit/>
          </a:bodyPr>
          <a:lstStyle/>
          <a:p>
            <a:r>
              <a:rPr kumimoji="1" lang="ja-JP" altLang="en-US" sz="1400" dirty="0"/>
              <a:t>差分ベクトルの有効性を確認</a:t>
            </a:r>
          </a:p>
        </p:txBody>
      </p:sp>
      <p:sp>
        <p:nvSpPr>
          <p:cNvPr id="25" name="テキスト ボックス 24">
            <a:extLst>
              <a:ext uri="{FF2B5EF4-FFF2-40B4-BE49-F238E27FC236}">
                <a16:creationId xmlns:a16="http://schemas.microsoft.com/office/drawing/2014/main" id="{88D808D6-233E-4A87-B595-618A72737C49}"/>
              </a:ext>
            </a:extLst>
          </p:cNvPr>
          <p:cNvSpPr txBox="1"/>
          <p:nvPr/>
        </p:nvSpPr>
        <p:spPr>
          <a:xfrm>
            <a:off x="7333998" y="2577713"/>
            <a:ext cx="444352" cy="307777"/>
          </a:xfrm>
          <a:prstGeom prst="rect">
            <a:avLst/>
          </a:prstGeom>
          <a:noFill/>
        </p:spPr>
        <p:txBody>
          <a:bodyPr wrap="none" rtlCol="0">
            <a:spAutoFit/>
          </a:bodyPr>
          <a:lstStyle/>
          <a:p>
            <a:r>
              <a:rPr kumimoji="1" lang="en-US" altLang="ja-JP" sz="1400" dirty="0"/>
              <a:t>GA</a:t>
            </a:r>
            <a:endParaRPr kumimoji="1" lang="ja-JP" altLang="en-US" sz="1400" dirty="0"/>
          </a:p>
        </p:txBody>
      </p:sp>
      <p:sp>
        <p:nvSpPr>
          <p:cNvPr id="26" name="テキスト ボックス 25">
            <a:extLst>
              <a:ext uri="{FF2B5EF4-FFF2-40B4-BE49-F238E27FC236}">
                <a16:creationId xmlns:a16="http://schemas.microsoft.com/office/drawing/2014/main" id="{0A66B4F3-C867-4DA7-9131-694197BD01F7}"/>
              </a:ext>
            </a:extLst>
          </p:cNvPr>
          <p:cNvSpPr txBox="1"/>
          <p:nvPr/>
        </p:nvSpPr>
        <p:spPr>
          <a:xfrm>
            <a:off x="10252680" y="2577712"/>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Tree>
    <p:extLst>
      <p:ext uri="{BB962C8B-B14F-4D97-AF65-F5344CB8AC3E}">
        <p14:creationId xmlns:p14="http://schemas.microsoft.com/office/powerpoint/2010/main" val="65998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の改良を考案し、有制約ベンチマーク問題で探索性能を検証した。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1462570" y="2636765"/>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4198596" y="2636764"/>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198102" y="4775386"/>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405389" y="4775385"/>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648293" y="2117511"/>
            <a:ext cx="4894289" cy="307777"/>
          </a:xfrm>
          <a:prstGeom prst="rect">
            <a:avLst/>
          </a:prstGeom>
          <a:noFill/>
        </p:spPr>
        <p:txBody>
          <a:bodyPr wrap="none" rtlCol="0">
            <a:spAutoFit/>
          </a:bodyPr>
          <a:lstStyle/>
          <a:p>
            <a:r>
              <a:rPr kumimoji="1" lang="ja-JP" altLang="en-US" sz="1400" dirty="0"/>
              <a:t>参照する探索点の選択範囲を、適合度と探索経過に応じて変更</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462622"/>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16" name="テキスト ボックス 15">
            <a:extLst>
              <a:ext uri="{FF2B5EF4-FFF2-40B4-BE49-F238E27FC236}">
                <a16:creationId xmlns:a16="http://schemas.microsoft.com/office/drawing/2014/main" id="{5D824170-FEA5-4F48-80B2-D04AFCF7CB32}"/>
              </a:ext>
            </a:extLst>
          </p:cNvPr>
          <p:cNvSpPr txBox="1"/>
          <p:nvPr/>
        </p:nvSpPr>
        <p:spPr>
          <a:xfrm>
            <a:off x="7933853" y="1809734"/>
            <a:ext cx="2307042" cy="307777"/>
          </a:xfrm>
          <a:prstGeom prst="rect">
            <a:avLst/>
          </a:prstGeom>
          <a:noFill/>
        </p:spPr>
        <p:txBody>
          <a:bodyPr wrap="none" rtlCol="0">
            <a:spAutoFit/>
          </a:bodyPr>
          <a:lstStyle/>
          <a:p>
            <a:r>
              <a:rPr kumimoji="1" lang="ja-JP" altLang="en-US" sz="1400" dirty="0"/>
              <a:t>三つの手法間で、性能を検証</a:t>
            </a:r>
          </a:p>
        </p:txBody>
      </p:sp>
      <p:sp>
        <p:nvSpPr>
          <p:cNvPr id="17" name="テキスト ボックス 16">
            <a:extLst>
              <a:ext uri="{FF2B5EF4-FFF2-40B4-BE49-F238E27FC236}">
                <a16:creationId xmlns:a16="http://schemas.microsoft.com/office/drawing/2014/main" id="{4CCF54A4-E2F2-4F5F-BA5E-D799872AD8E4}"/>
              </a:ext>
            </a:extLst>
          </p:cNvPr>
          <p:cNvSpPr txBox="1"/>
          <p:nvPr/>
        </p:nvSpPr>
        <p:spPr>
          <a:xfrm>
            <a:off x="7164392" y="2577713"/>
            <a:ext cx="444352" cy="307777"/>
          </a:xfrm>
          <a:prstGeom prst="rect">
            <a:avLst/>
          </a:prstGeom>
          <a:noFill/>
        </p:spPr>
        <p:txBody>
          <a:bodyPr wrap="none" rtlCol="0">
            <a:spAutoFit/>
          </a:bodyPr>
          <a:lstStyle/>
          <a:p>
            <a:r>
              <a:rPr kumimoji="1" lang="en-US" altLang="ja-JP" sz="1400" dirty="0"/>
              <a:t>GA</a:t>
            </a:r>
            <a:endParaRPr kumimoji="1" lang="ja-JP" altLang="en-US" sz="1400" dirty="0"/>
          </a:p>
        </p:txBody>
      </p:sp>
      <p:sp>
        <p:nvSpPr>
          <p:cNvPr id="18" name="テキスト ボックス 17">
            <a:extLst>
              <a:ext uri="{FF2B5EF4-FFF2-40B4-BE49-F238E27FC236}">
                <a16:creationId xmlns:a16="http://schemas.microsoft.com/office/drawing/2014/main" id="{B310B112-527A-41E3-BC26-E3934DE36EF7}"/>
              </a:ext>
            </a:extLst>
          </p:cNvPr>
          <p:cNvSpPr txBox="1"/>
          <p:nvPr/>
        </p:nvSpPr>
        <p:spPr>
          <a:xfrm>
            <a:off x="8870007" y="2577712"/>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21" name="テキスト ボックス 20">
            <a:extLst>
              <a:ext uri="{FF2B5EF4-FFF2-40B4-BE49-F238E27FC236}">
                <a16:creationId xmlns:a16="http://schemas.microsoft.com/office/drawing/2014/main" id="{6900C4DD-49F8-4A51-9983-25EA3F2340DA}"/>
              </a:ext>
            </a:extLst>
          </p:cNvPr>
          <p:cNvSpPr txBox="1"/>
          <p:nvPr/>
        </p:nvSpPr>
        <p:spPr>
          <a:xfrm>
            <a:off x="10439998" y="2577711"/>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7902704" y="5145444"/>
            <a:ext cx="2263761" cy="307777"/>
          </a:xfrm>
          <a:prstGeom prst="rect">
            <a:avLst/>
          </a:prstGeom>
          <a:noFill/>
        </p:spPr>
        <p:txBody>
          <a:bodyPr wrap="none" rtlCol="0">
            <a:spAutoFit/>
          </a:bodyPr>
          <a:lstStyle/>
          <a:p>
            <a:r>
              <a:rPr kumimoji="1" lang="ja-JP" altLang="en-US" sz="1400" dirty="0"/>
              <a:t>差分ベクトルの有効性を確認</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785350" y="1663512"/>
            <a:ext cx="4620176" cy="307777"/>
          </a:xfrm>
          <a:prstGeom prst="rect">
            <a:avLst/>
          </a:prstGeom>
          <a:noFill/>
        </p:spPr>
        <p:txBody>
          <a:bodyPr wrap="none" rtlCol="0">
            <a:spAutoFit/>
          </a:bodyPr>
          <a:lstStyle/>
          <a:p>
            <a:r>
              <a:rPr kumimoji="1" lang="ja-JP" altLang="en-US" sz="1400" dirty="0"/>
              <a:t>多様化・集中化の調整能力を付加し、さらに性能改善を期待</a:t>
            </a:r>
          </a:p>
        </p:txBody>
      </p:sp>
    </p:spTree>
    <p:extLst>
      <p:ext uri="{BB962C8B-B14F-4D97-AF65-F5344CB8AC3E}">
        <p14:creationId xmlns:p14="http://schemas.microsoft.com/office/powerpoint/2010/main" val="132743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177552" y="5311520"/>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044972" y="5298155"/>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34976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626470" y="4480843"/>
            <a:ext cx="415498" cy="369332"/>
          </a:xfrm>
          <a:prstGeom prst="rect">
            <a:avLst/>
          </a:prstGeom>
          <a:noFill/>
        </p:spPr>
        <p:txBody>
          <a:bodyPr wrap="none" rtlCol="0">
            <a:spAutoFit/>
          </a:bodyPr>
          <a:lstStyle/>
          <a:p>
            <a:r>
              <a:rPr kumimoji="1" lang="ja-JP" altLang="en-US" b="1" dirty="0"/>
              <a:t>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772087" y="5102942"/>
            <a:ext cx="6466911"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969803" y="4654286"/>
            <a:ext cx="415498" cy="369332"/>
          </a:xfrm>
          <a:prstGeom prst="rect">
            <a:avLst/>
          </a:prstGeom>
          <a:noFill/>
        </p:spPr>
        <p:txBody>
          <a:bodyPr wrap="none" rtlCol="0">
            <a:spAutoFit/>
          </a:bodyPr>
          <a:lstStyle/>
          <a:p>
            <a:r>
              <a:rPr kumimoji="1" lang="ja-JP" altLang="en-US" b="1" dirty="0"/>
              <a:t>②</a:t>
            </a:r>
          </a:p>
        </p:txBody>
      </p:sp>
    </p:spTree>
    <p:extLst>
      <p:ext uri="{BB962C8B-B14F-4D97-AF65-F5344CB8AC3E}">
        <p14:creationId xmlns:p14="http://schemas.microsoft.com/office/powerpoint/2010/main" val="408370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Tree>
    <p:extLst>
      <p:ext uri="{BB962C8B-B14F-4D97-AF65-F5344CB8AC3E}">
        <p14:creationId xmlns:p14="http://schemas.microsoft.com/office/powerpoint/2010/main" val="2273604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探索点数は計算量に直結し、アルゴリズム中で冗長な計算ではない。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390132" y="3825767"/>
            <a:ext cx="3292889" cy="369332"/>
          </a:xfrm>
          <a:prstGeom prst="rect">
            <a:avLst/>
          </a:prstGeom>
          <a:noFill/>
        </p:spPr>
        <p:txBody>
          <a:bodyPr wrap="none" rtlCol="0">
            <a:spAutoFit/>
          </a:bodyPr>
          <a:lstStyle/>
          <a:p>
            <a:r>
              <a:rPr kumimoji="1" lang="ja-JP" altLang="en-US" b="1" dirty="0"/>
              <a:t>各探索点毎に順に評価する様子</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6962564" y="3825767"/>
            <a:ext cx="3558988" cy="369332"/>
          </a:xfrm>
          <a:prstGeom prst="rect">
            <a:avLst/>
          </a:prstGeom>
          <a:noFill/>
        </p:spPr>
        <p:txBody>
          <a:bodyPr wrap="none" rtlCol="0">
            <a:spAutoFit/>
          </a:bodyPr>
          <a:lstStyle/>
          <a:p>
            <a:r>
              <a:rPr kumimoji="1" lang="ja-JP" altLang="en-US" b="1" dirty="0"/>
              <a:t>各探索点毎に同時に評価する様子</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Tree>
    <p:extLst>
      <p:ext uri="{BB962C8B-B14F-4D97-AF65-F5344CB8AC3E}">
        <p14:creationId xmlns:p14="http://schemas.microsoft.com/office/powerpoint/2010/main" val="363528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探索点数は計算量に直結し、アルゴリズム中で冗長な計算ではない。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03525" y="3763202"/>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62120" y="3763202"/>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280278"/>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2" y="4562016"/>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11438" y="4564457"/>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892868" y="5190035"/>
            <a:ext cx="3170394"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以外にも検証が必要なため、確定でない</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Tree>
    <p:extLst>
      <p:ext uri="{BB962C8B-B14F-4D97-AF65-F5344CB8AC3E}">
        <p14:creationId xmlns:p14="http://schemas.microsoft.com/office/powerpoint/2010/main" val="352192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探索点数は計算量に直結し、アルゴリズム中で冗長な計算ではない。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03525" y="3763202"/>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62120" y="3763202"/>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280278"/>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2" y="4562016"/>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11438" y="4564457"/>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892868" y="5190035"/>
            <a:ext cx="3170394"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以外にも検証が必要なため、確定でない</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Tree>
    <p:extLst>
      <p:ext uri="{BB962C8B-B14F-4D97-AF65-F5344CB8AC3E}">
        <p14:creationId xmlns:p14="http://schemas.microsoft.com/office/powerpoint/2010/main" val="31641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探索点数は計算量に直結し、アルゴリズム中で冗長な計算ではない。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03525" y="3763202"/>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62120" y="3763202"/>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280278"/>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2" y="4562016"/>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11438" y="4564457"/>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892868" y="5190035"/>
            <a:ext cx="3170394"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以外にも検証が必要なため、確定でない</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3790335"/>
            <a:ext cx="0" cy="229833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1829083"/>
          </a:xfrm>
        </p:spPr>
        <p:txBody>
          <a:bodyPr/>
          <a:lstStyle/>
          <a:p>
            <a:r>
              <a:rPr lang="ja-JP" altLang="en-US" dirty="0"/>
              <a:t>三島回収工程プラントモデルを定式化したところ、下記の規模と見積もった。</a:t>
            </a:r>
            <a:endParaRPr lang="en-US" altLang="ja-JP" dirty="0"/>
          </a:p>
          <a:p>
            <a:pPr lvl="1"/>
            <a:r>
              <a:rPr lang="ja-JP" altLang="en-US" dirty="0"/>
              <a:t>よって、本テーマの最適化問題の目標規模もこれにならう</a:t>
            </a:r>
            <a:endParaRPr lang="en-US" altLang="ja-JP" dirty="0"/>
          </a:p>
          <a:p>
            <a:r>
              <a:rPr lang="ja-JP" altLang="en-US" dirty="0"/>
              <a:t>一方、現手法で</a:t>
            </a:r>
            <a:r>
              <a:rPr lang="en-US" altLang="ja-JP" dirty="0"/>
              <a:t>15</a:t>
            </a:r>
            <a:r>
              <a:rPr lang="ja-JP" altLang="en-US" dirty="0"/>
              <a:t>分以内に可能解が得られるかについては微妙。</a:t>
            </a:r>
            <a:endParaRPr lang="en-US" altLang="ja-JP" dirty="0"/>
          </a:p>
          <a:p>
            <a:pPr lvl="1"/>
            <a:r>
              <a:rPr lang="ja-JP" altLang="en-US" dirty="0"/>
              <a:t>ただし、現在投稿論文として執筆している手法では試していない</a:t>
            </a:r>
            <a:endParaRPr lang="en-US" altLang="ja-JP" dirty="0"/>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76B33D3E-4826-4168-A3AC-D2705A7CE5DC}"/>
                  </a:ext>
                </a:extLst>
              </p:cNvPr>
              <p:cNvGraphicFramePr>
                <a:graphicFrameLocks noGrp="1"/>
              </p:cNvGraphicFramePr>
              <p:nvPr>
                <p:extLst>
                  <p:ext uri="{D42A27DB-BD31-4B8C-83A1-F6EECF244321}">
                    <p14:modId xmlns:p14="http://schemas.microsoft.com/office/powerpoint/2010/main" val="2497611200"/>
                  </p:ext>
                </p:extLst>
              </p:nvPr>
            </p:nvGraphicFramePr>
            <p:xfrm>
              <a:off x="1940400" y="2924349"/>
              <a:ext cx="8553434" cy="18288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1415303772"/>
                        </a:ext>
                      </a:extLst>
                    </a:gridCol>
                    <a:gridCol w="2142308">
                      <a:extLst>
                        <a:ext uri="{9D8B030D-6E8A-4147-A177-3AD203B41FA5}">
                          <a16:colId xmlns:a16="http://schemas.microsoft.com/office/drawing/2014/main" val="566987819"/>
                        </a:ext>
                      </a:extLst>
                    </a:gridCol>
                    <a:gridCol w="1436914">
                      <a:extLst>
                        <a:ext uri="{9D8B030D-6E8A-4147-A177-3AD203B41FA5}">
                          <a16:colId xmlns:a16="http://schemas.microsoft.com/office/drawing/2014/main" val="1496938295"/>
                        </a:ext>
                      </a:extLst>
                    </a:gridCol>
                    <a:gridCol w="1257386">
                      <a:extLst>
                        <a:ext uri="{9D8B030D-6E8A-4147-A177-3AD203B41FA5}">
                          <a16:colId xmlns:a16="http://schemas.microsoft.com/office/drawing/2014/main" val="1246449063"/>
                        </a:ext>
                      </a:extLst>
                    </a:gridCol>
                    <a:gridCol w="2253786">
                      <a:extLst>
                        <a:ext uri="{9D8B030D-6E8A-4147-A177-3AD203B41FA5}">
                          <a16:colId xmlns:a16="http://schemas.microsoft.com/office/drawing/2014/main" val="2541522957"/>
                        </a:ext>
                      </a:extLst>
                    </a:gridCol>
                  </a:tblGrid>
                  <a:tr h="205788">
                    <a:tc>
                      <a:txBody>
                        <a:bodyPr/>
                        <a:lstStyle/>
                        <a:p>
                          <a:pPr algn="ctr"/>
                          <a:r>
                            <a:rPr kumimoji="1" lang="ja-JP" altLang="en-US" sz="18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solidFill>
                                <a:schemeClr val="bg1"/>
                              </a:solidFill>
                            </a:rPr>
                            <a:t>連続変数</a:t>
                          </a:r>
                          <a14:m>
                            <m:oMath xmlns:m="http://schemas.openxmlformats.org/officeDocument/2006/math">
                              <m:sSub>
                                <m:sSubPr>
                                  <m:ctrlPr>
                                    <a:rPr lang="en-US" altLang="ja-JP" sz="1800" i="1" dirty="0" smtClean="0">
                                      <a:solidFill>
                                        <a:schemeClr val="bg1"/>
                                      </a:solidFill>
                                      <a:uFill>
                                        <a:solidFill>
                                          <a:srgbClr val="FFC000"/>
                                        </a:solidFill>
                                      </a:uFill>
                                      <a:latin typeface="Cambria Math" panose="02040503050406030204" pitchFamily="18" charset="0"/>
                                    </a:rPr>
                                  </m:ctrlPr>
                                </m:sSubPr>
                                <m:e>
                                  <m:r>
                                    <a:rPr lang="en-US" altLang="ja-JP" sz="1800" i="1" dirty="0">
                                      <a:solidFill>
                                        <a:schemeClr val="bg1"/>
                                      </a:solidFill>
                                      <a:uFill>
                                        <a:solidFill>
                                          <a:srgbClr val="FFC000"/>
                                        </a:solidFill>
                                      </a:uFill>
                                      <a:latin typeface="Cambria Math" panose="02040503050406030204" pitchFamily="18" charset="0"/>
                                    </a:rPr>
                                    <m:t>𝑁</m:t>
                                  </m:r>
                                </m:e>
                                <m:sub>
                                  <m:r>
                                    <a:rPr lang="en-US" altLang="ja-JP" sz="18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05788">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三島回収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今回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2,500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8,300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5,700</m:t>
                                </m:r>
                              </m:oMath>
                            </m:oMathPara>
                          </a14:m>
                          <a:endParaRPr lang="en-US" altLang="ja-JP"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05788">
                    <a:tc vMerge="1">
                      <a:txBody>
                        <a:bodyPr/>
                        <a:lstStyle/>
                        <a:p>
                          <a:pPr algn="ct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a:t>
                          </a:r>
                          <a:r>
                            <a:rPr kumimoji="1" lang="ja-JP" altLang="en-US" sz="1800" dirty="0"/>
                            <a:t>月見積（</a:t>
                          </a:r>
                          <a:r>
                            <a:rPr kumimoji="1" lang="en-US" altLang="ja-JP" sz="1800" dirty="0" err="1"/>
                            <a:t>nuopt</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10,000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20,000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20,000</m:t>
                                </m:r>
                              </m:oMath>
                            </m:oMathPara>
                          </a14:m>
                          <a:endParaRPr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257235">
                    <a:tc rowSpan="2">
                      <a:txBody>
                        <a:bodyPr/>
                        <a:lstStyle/>
                        <a:p>
                          <a:pPr algn="ctr"/>
                          <a:r>
                            <a:rPr kumimoji="1" lang="ja-JP" altLang="en-US" sz="1800" dirty="0"/>
                            <a:t>石巻蒸解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今回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1,200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4,700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3,200</m:t>
                                </m:r>
                              </m:oMath>
                            </m:oMathPara>
                          </a14:m>
                          <a:endParaRPr lang="en-US" altLang="ja-JP"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413120"/>
                      </a:ext>
                    </a:extLst>
                  </a:tr>
                  <a:tr h="257235">
                    <a:tc vMerge="1">
                      <a:txBody>
                        <a:bodyPr/>
                        <a:lstStyle/>
                        <a:p>
                          <a:pPr algn="ct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a:t>
                          </a:r>
                          <a:r>
                            <a:rPr kumimoji="1" lang="ja-JP" altLang="en-US" sz="1800" dirty="0"/>
                            <a:t>月見積（</a:t>
                          </a:r>
                          <a:r>
                            <a:rPr kumimoji="1" lang="en-US" altLang="ja-JP" sz="1800" dirty="0" err="1"/>
                            <a:t>nuopt</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9,000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7,000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7,000</m:t>
                                </m:r>
                              </m:oMath>
                            </m:oMathPara>
                          </a14:m>
                          <a:endParaRPr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2855050"/>
                      </a:ext>
                    </a:extLst>
                  </a:tr>
                </a:tbl>
              </a:graphicData>
            </a:graphic>
          </p:graphicFrame>
        </mc:Choice>
        <mc:Fallback xmlns="">
          <p:graphicFrame>
            <p:nvGraphicFramePr>
              <p:cNvPr id="5" name="表 4">
                <a:extLst>
                  <a:ext uri="{FF2B5EF4-FFF2-40B4-BE49-F238E27FC236}">
                    <a16:creationId xmlns:a16="http://schemas.microsoft.com/office/drawing/2014/main" id="{76B33D3E-4826-4168-A3AC-D2705A7CE5DC}"/>
                  </a:ext>
                </a:extLst>
              </p:cNvPr>
              <p:cNvGraphicFramePr>
                <a:graphicFrameLocks noGrp="1"/>
              </p:cNvGraphicFramePr>
              <p:nvPr>
                <p:extLst>
                  <p:ext uri="{D42A27DB-BD31-4B8C-83A1-F6EECF244321}">
                    <p14:modId xmlns:p14="http://schemas.microsoft.com/office/powerpoint/2010/main" val="2497611200"/>
                  </p:ext>
                </p:extLst>
              </p:nvPr>
            </p:nvGraphicFramePr>
            <p:xfrm>
              <a:off x="1940400" y="2924349"/>
              <a:ext cx="8553434" cy="18288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1415303772"/>
                        </a:ext>
                      </a:extLst>
                    </a:gridCol>
                    <a:gridCol w="2142308">
                      <a:extLst>
                        <a:ext uri="{9D8B030D-6E8A-4147-A177-3AD203B41FA5}">
                          <a16:colId xmlns:a16="http://schemas.microsoft.com/office/drawing/2014/main" val="566987819"/>
                        </a:ext>
                      </a:extLst>
                    </a:gridCol>
                    <a:gridCol w="1436914">
                      <a:extLst>
                        <a:ext uri="{9D8B030D-6E8A-4147-A177-3AD203B41FA5}">
                          <a16:colId xmlns:a16="http://schemas.microsoft.com/office/drawing/2014/main" val="1496938295"/>
                        </a:ext>
                      </a:extLst>
                    </a:gridCol>
                    <a:gridCol w="1257386">
                      <a:extLst>
                        <a:ext uri="{9D8B030D-6E8A-4147-A177-3AD203B41FA5}">
                          <a16:colId xmlns:a16="http://schemas.microsoft.com/office/drawing/2014/main" val="1246449063"/>
                        </a:ext>
                      </a:extLst>
                    </a:gridCol>
                    <a:gridCol w="2253786">
                      <a:extLst>
                        <a:ext uri="{9D8B030D-6E8A-4147-A177-3AD203B41FA5}">
                          <a16:colId xmlns:a16="http://schemas.microsoft.com/office/drawing/2014/main" val="2541522957"/>
                        </a:ext>
                      </a:extLst>
                    </a:gridCol>
                  </a:tblGrid>
                  <a:tr h="365760">
                    <a:tc>
                      <a:txBody>
                        <a:bodyPr/>
                        <a:lstStyle/>
                        <a:p>
                          <a:pPr algn="ctr"/>
                          <a:r>
                            <a:rPr kumimoji="1" lang="ja-JP" altLang="en-US" sz="18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1271" t="-8333" r="-244915" b="-43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6576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三島回収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今回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1271" t="-108333" r="-244915" b="-33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427" t="-108333" r="-180583" b="-33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730" t="-108333" r="-541" b="-330000"/>
                          </a:stretch>
                        </a:blipFill>
                      </a:tcPr>
                    </a:tc>
                    <a:extLst>
                      <a:ext uri="{0D108BD9-81ED-4DB2-BD59-A6C34878D82A}">
                        <a16:rowId xmlns:a16="http://schemas.microsoft.com/office/drawing/2014/main" val="516017630"/>
                      </a:ext>
                    </a:extLst>
                  </a:tr>
                  <a:tr h="365760">
                    <a:tc vMerge="1">
                      <a:txBody>
                        <a:bodyPr/>
                        <a:lstStyle/>
                        <a:p>
                          <a:pPr algn="ct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a:t>
                          </a:r>
                          <a:r>
                            <a:rPr kumimoji="1" lang="ja-JP" altLang="en-US" sz="1800" dirty="0"/>
                            <a:t>月見積（</a:t>
                          </a:r>
                          <a:r>
                            <a:rPr kumimoji="1" lang="en-US" altLang="ja-JP" sz="1800" dirty="0" err="1"/>
                            <a:t>nuopt</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1271" t="-204918" r="-244915" b="-22459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427" t="-204918" r="-180583" b="-22459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730" t="-204918" r="-541" b="-224590"/>
                          </a:stretch>
                        </a:blipFill>
                      </a:tcPr>
                    </a:tc>
                    <a:extLst>
                      <a:ext uri="{0D108BD9-81ED-4DB2-BD59-A6C34878D82A}">
                        <a16:rowId xmlns:a16="http://schemas.microsoft.com/office/drawing/2014/main" val="1270068017"/>
                      </a:ext>
                    </a:extLst>
                  </a:tr>
                  <a:tr h="365760">
                    <a:tc rowSpan="2">
                      <a:txBody>
                        <a:bodyPr/>
                        <a:lstStyle/>
                        <a:p>
                          <a:pPr algn="ctr"/>
                          <a:r>
                            <a:rPr kumimoji="1" lang="ja-JP" altLang="en-US" sz="1800" dirty="0"/>
                            <a:t>石巻蒸解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今回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1271" t="-310000" r="-244915" b="-128333"/>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427" t="-310000" r="-180583" b="-128333"/>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730" t="-310000" r="-541" b="-128333"/>
                          </a:stretch>
                        </a:blipFill>
                      </a:tcPr>
                    </a:tc>
                    <a:extLst>
                      <a:ext uri="{0D108BD9-81ED-4DB2-BD59-A6C34878D82A}">
                        <a16:rowId xmlns:a16="http://schemas.microsoft.com/office/drawing/2014/main" val="1420413120"/>
                      </a:ext>
                    </a:extLst>
                  </a:tr>
                  <a:tr h="365760">
                    <a:tc vMerge="1">
                      <a:txBody>
                        <a:bodyPr/>
                        <a:lstStyle/>
                        <a:p>
                          <a:pPr algn="ct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a:t>
                          </a:r>
                          <a:r>
                            <a:rPr kumimoji="1" lang="ja-JP" altLang="en-US" sz="1800" dirty="0"/>
                            <a:t>月見積（</a:t>
                          </a:r>
                          <a:r>
                            <a:rPr kumimoji="1" lang="en-US" altLang="ja-JP" sz="1800" dirty="0" err="1"/>
                            <a:t>nuopt</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1271" t="-410000" r="-244915" b="-28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2427" t="-410000" r="-180583" b="-28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730" t="-410000" r="-541" b="-28333"/>
                          </a:stretch>
                        </a:blipFill>
                      </a:tcPr>
                    </a:tc>
                    <a:extLst>
                      <a:ext uri="{0D108BD9-81ED-4DB2-BD59-A6C34878D82A}">
                        <a16:rowId xmlns:a16="http://schemas.microsoft.com/office/drawing/2014/main" val="802855050"/>
                      </a:ext>
                    </a:extLst>
                  </a:tr>
                </a:tbl>
              </a:graphicData>
            </a:graphic>
          </p:graphicFrame>
        </mc:Fallback>
      </mc:AlternateContent>
      <p:sp>
        <p:nvSpPr>
          <p:cNvPr id="9" name="テキスト ボックス 8">
            <a:extLst>
              <a:ext uri="{FF2B5EF4-FFF2-40B4-BE49-F238E27FC236}">
                <a16:creationId xmlns:a16="http://schemas.microsoft.com/office/drawing/2014/main" id="{427F7909-F7D1-4B63-85C3-FD1D76182AA5}"/>
              </a:ext>
            </a:extLst>
          </p:cNvPr>
          <p:cNvSpPr txBox="1"/>
          <p:nvPr/>
        </p:nvSpPr>
        <p:spPr>
          <a:xfrm>
            <a:off x="10493834" y="3468038"/>
            <a:ext cx="1649203" cy="338554"/>
          </a:xfrm>
          <a:prstGeom prst="rect">
            <a:avLst/>
          </a:prstGeom>
          <a:noFill/>
        </p:spPr>
        <p:txBody>
          <a:bodyPr wrap="square" rtlCol="0">
            <a:spAutoFit/>
          </a:bodyPr>
          <a:lstStyle/>
          <a:p>
            <a:pPr algn="ctr"/>
            <a:r>
              <a:rPr lang="en-US" altLang="ja-JP" sz="1600" b="1" dirty="0"/>
              <a:t>4</a:t>
            </a:r>
            <a:r>
              <a:rPr lang="ja-JP" altLang="en-US" sz="1600" b="1" dirty="0"/>
              <a:t>分の</a:t>
            </a:r>
            <a:r>
              <a:rPr lang="en-US" altLang="ja-JP" sz="1600" b="1" dirty="0"/>
              <a:t>1</a:t>
            </a:r>
            <a:r>
              <a:rPr lang="ja-JP" altLang="en-US" sz="1600" b="1" dirty="0"/>
              <a:t>となった</a:t>
            </a:r>
            <a:endParaRPr lang="en-US" altLang="ja-JP" sz="1600" b="1" dirty="0"/>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A4D912C7-5B7C-4D83-B9A4-8F3D1D755F11}"/>
                  </a:ext>
                </a:extLst>
              </p:cNvPr>
              <p:cNvGraphicFramePr>
                <a:graphicFrameLocks noGrp="1"/>
              </p:cNvGraphicFramePr>
              <p:nvPr>
                <p:extLst>
                  <p:ext uri="{D42A27DB-BD31-4B8C-83A1-F6EECF244321}">
                    <p14:modId xmlns:p14="http://schemas.microsoft.com/office/powerpoint/2010/main" val="3734353453"/>
                  </p:ext>
                </p:extLst>
              </p:nvPr>
            </p:nvGraphicFramePr>
            <p:xfrm>
              <a:off x="1940399" y="4925558"/>
              <a:ext cx="8553435" cy="1097280"/>
            </p:xfrm>
            <a:graphic>
              <a:graphicData uri="http://schemas.openxmlformats.org/drawingml/2006/table">
                <a:tbl>
                  <a:tblPr firstRow="1" bandRow="1">
                    <a:tableStyleId>{5C22544A-7EE6-4342-B048-85BDC9FD1C3A}</a:tableStyleId>
                  </a:tblPr>
                  <a:tblGrid>
                    <a:gridCol w="3611315">
                      <a:extLst>
                        <a:ext uri="{9D8B030D-6E8A-4147-A177-3AD203B41FA5}">
                          <a16:colId xmlns:a16="http://schemas.microsoft.com/office/drawing/2014/main" val="566987819"/>
                        </a:ext>
                      </a:extLst>
                    </a:gridCol>
                    <a:gridCol w="1463040">
                      <a:extLst>
                        <a:ext uri="{9D8B030D-6E8A-4147-A177-3AD203B41FA5}">
                          <a16:colId xmlns:a16="http://schemas.microsoft.com/office/drawing/2014/main" val="1496938295"/>
                        </a:ext>
                      </a:extLst>
                    </a:gridCol>
                    <a:gridCol w="1201783">
                      <a:extLst>
                        <a:ext uri="{9D8B030D-6E8A-4147-A177-3AD203B41FA5}">
                          <a16:colId xmlns:a16="http://schemas.microsoft.com/office/drawing/2014/main" val="1246449063"/>
                        </a:ext>
                      </a:extLst>
                    </a:gridCol>
                    <a:gridCol w="2277297">
                      <a:extLst>
                        <a:ext uri="{9D8B030D-6E8A-4147-A177-3AD203B41FA5}">
                          <a16:colId xmlns:a16="http://schemas.microsoft.com/office/drawing/2014/main" val="2541522957"/>
                        </a:ext>
                      </a:extLst>
                    </a:gridCol>
                  </a:tblGrid>
                  <a:tr h="0">
                    <a:tc>
                      <a:txBody>
                        <a:bodyPr/>
                        <a:lstStyle/>
                        <a:p>
                          <a:pPr algn="ct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solidFill>
                                <a:schemeClr val="bg1"/>
                              </a:solidFill>
                            </a:rPr>
                            <a:t>連続変数</a:t>
                          </a:r>
                          <a14:m>
                            <m:oMath xmlns:m="http://schemas.openxmlformats.org/officeDocument/2006/math">
                              <m:sSub>
                                <m:sSubPr>
                                  <m:ctrlPr>
                                    <a:rPr lang="en-US" altLang="ja-JP" sz="1800" i="1" dirty="0" smtClean="0">
                                      <a:solidFill>
                                        <a:schemeClr val="bg1"/>
                                      </a:solidFill>
                                      <a:uFill>
                                        <a:solidFill>
                                          <a:srgbClr val="FFC000"/>
                                        </a:solidFill>
                                      </a:uFill>
                                      <a:latin typeface="Cambria Math" panose="02040503050406030204" pitchFamily="18" charset="0"/>
                                    </a:rPr>
                                  </m:ctrlPr>
                                </m:sSubPr>
                                <m:e>
                                  <m:r>
                                    <a:rPr lang="en-US" altLang="ja-JP" sz="1800" i="1" dirty="0">
                                      <a:solidFill>
                                        <a:schemeClr val="bg1"/>
                                      </a:solidFill>
                                      <a:uFill>
                                        <a:solidFill>
                                          <a:srgbClr val="FFC000"/>
                                        </a:solidFill>
                                      </a:uFill>
                                      <a:latin typeface="Cambria Math" panose="02040503050406030204" pitchFamily="18" charset="0"/>
                                    </a:rPr>
                                    <m:t>𝑁</m:t>
                                  </m:r>
                                </m:e>
                                <m:sub>
                                  <m:r>
                                    <a:rPr lang="en-US" altLang="ja-JP" sz="18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約</a:t>
                          </a:r>
                          <a:r>
                            <a:rPr kumimoji="1" lang="en-US" altLang="ja-JP" sz="1800" dirty="0"/>
                            <a:t>8</a:t>
                          </a:r>
                          <a:r>
                            <a:rPr kumimoji="1" lang="ja-JP" altLang="en-US" sz="1800"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1,000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6,000</m:t>
                                </m:r>
                              </m:oMath>
                            </m:oMathPara>
                          </a14:m>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3,000</m:t>
                                </m:r>
                              </m:oMath>
                            </m:oMathPara>
                          </a14:m>
                          <a:endParaRPr lang="en-US" altLang="ja-JP"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800" dirty="0"/>
                            <a:t>約</a:t>
                          </a:r>
                          <a:r>
                            <a:rPr kumimoji="1" lang="en-US" altLang="ja-JP" sz="1800" dirty="0"/>
                            <a:t>40</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solidFill>
                                      <a:schemeClr val="tx1"/>
                                    </a:solidFill>
                                    <a:uFill>
                                      <a:solidFill>
                                        <a:srgbClr val="FFC000"/>
                                      </a:solidFill>
                                    </a:uFill>
                                    <a:latin typeface="Cambria Math" panose="02040503050406030204" pitchFamily="18" charset="0"/>
                                  </a:rPr>
                                  <m:t>5,000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smtClean="0">
                                    <a:uFill>
                                      <a:solidFill>
                                        <a:srgbClr val="FFC000"/>
                                      </a:solidFill>
                                    </a:uFill>
                                    <a:latin typeface="Cambria Math" panose="02040503050406030204" pitchFamily="18" charset="0"/>
                                  </a:rPr>
                                  <m:t>20,000</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800" b="0" i="1" dirty="0" smtClean="0">
                                    <a:solidFill>
                                      <a:schemeClr val="tx1"/>
                                    </a:solidFill>
                                    <a:uFill>
                                      <a:solidFill>
                                        <a:srgbClr val="FFC000"/>
                                      </a:solidFill>
                                    </a:uFill>
                                    <a:latin typeface="Cambria Math" panose="02040503050406030204" pitchFamily="18" charset="0"/>
                                  </a:rPr>
                                  <m:t>8,000</m:t>
                                </m:r>
                              </m:oMath>
                            </m:oMathPara>
                          </a14:m>
                          <a:endParaRPr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bl>
              </a:graphicData>
            </a:graphic>
          </p:graphicFrame>
        </mc:Choice>
        <mc:Fallback xmlns="">
          <p:graphicFrame>
            <p:nvGraphicFramePr>
              <p:cNvPr id="10" name="表 9">
                <a:extLst>
                  <a:ext uri="{FF2B5EF4-FFF2-40B4-BE49-F238E27FC236}">
                    <a16:creationId xmlns:a16="http://schemas.microsoft.com/office/drawing/2014/main" id="{A4D912C7-5B7C-4D83-B9A4-8F3D1D755F11}"/>
                  </a:ext>
                </a:extLst>
              </p:cNvPr>
              <p:cNvGraphicFramePr>
                <a:graphicFrameLocks noGrp="1"/>
              </p:cNvGraphicFramePr>
              <p:nvPr>
                <p:extLst>
                  <p:ext uri="{D42A27DB-BD31-4B8C-83A1-F6EECF244321}">
                    <p14:modId xmlns:p14="http://schemas.microsoft.com/office/powerpoint/2010/main" val="3734353453"/>
                  </p:ext>
                </p:extLst>
              </p:nvPr>
            </p:nvGraphicFramePr>
            <p:xfrm>
              <a:off x="1940399" y="4925558"/>
              <a:ext cx="8553435" cy="1097280"/>
            </p:xfrm>
            <a:graphic>
              <a:graphicData uri="http://schemas.openxmlformats.org/drawingml/2006/table">
                <a:tbl>
                  <a:tblPr firstRow="1" bandRow="1">
                    <a:tableStyleId>{5C22544A-7EE6-4342-B048-85BDC9FD1C3A}</a:tableStyleId>
                  </a:tblPr>
                  <a:tblGrid>
                    <a:gridCol w="3611315">
                      <a:extLst>
                        <a:ext uri="{9D8B030D-6E8A-4147-A177-3AD203B41FA5}">
                          <a16:colId xmlns:a16="http://schemas.microsoft.com/office/drawing/2014/main" val="566987819"/>
                        </a:ext>
                      </a:extLst>
                    </a:gridCol>
                    <a:gridCol w="1463040">
                      <a:extLst>
                        <a:ext uri="{9D8B030D-6E8A-4147-A177-3AD203B41FA5}">
                          <a16:colId xmlns:a16="http://schemas.microsoft.com/office/drawing/2014/main" val="1496938295"/>
                        </a:ext>
                      </a:extLst>
                    </a:gridCol>
                    <a:gridCol w="1201783">
                      <a:extLst>
                        <a:ext uri="{9D8B030D-6E8A-4147-A177-3AD203B41FA5}">
                          <a16:colId xmlns:a16="http://schemas.microsoft.com/office/drawing/2014/main" val="1246449063"/>
                        </a:ext>
                      </a:extLst>
                    </a:gridCol>
                    <a:gridCol w="2277297">
                      <a:extLst>
                        <a:ext uri="{9D8B030D-6E8A-4147-A177-3AD203B41FA5}">
                          <a16:colId xmlns:a16="http://schemas.microsoft.com/office/drawing/2014/main" val="2541522957"/>
                        </a:ext>
                      </a:extLst>
                    </a:gridCol>
                  </a:tblGrid>
                  <a:tr h="365760">
                    <a:tc>
                      <a:txBody>
                        <a:bodyPr/>
                        <a:lstStyle/>
                        <a:p>
                          <a:pPr algn="ct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500" t="-8333" r="-238750" b="-23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bg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約</a:t>
                          </a:r>
                          <a:r>
                            <a:rPr kumimoji="1" lang="en-US" altLang="ja-JP" sz="1800" dirty="0"/>
                            <a:t>8</a:t>
                          </a:r>
                          <a:r>
                            <a:rPr kumimoji="1" lang="ja-JP" altLang="en-US" sz="1800"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500" t="-106557" r="-238750" b="-1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3350" t="-106557" r="-190863" b="-12623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75668" t="-106557" r="-535" b="-126230"/>
                          </a:stretch>
                        </a:blipFill>
                      </a:tcPr>
                    </a:tc>
                    <a:extLst>
                      <a:ext uri="{0D108BD9-81ED-4DB2-BD59-A6C34878D82A}">
                        <a16:rowId xmlns:a16="http://schemas.microsoft.com/office/drawing/2014/main" val="516017630"/>
                      </a:ext>
                    </a:extLst>
                  </a:tr>
                  <a:tr h="365760">
                    <a:tc>
                      <a:txBody>
                        <a:bodyPr/>
                        <a:lstStyle/>
                        <a:p>
                          <a:pPr algn="ctr"/>
                          <a:r>
                            <a:rPr kumimoji="1" lang="ja-JP" altLang="en-US" sz="1800" dirty="0"/>
                            <a:t>約</a:t>
                          </a:r>
                          <a:r>
                            <a:rPr kumimoji="1" lang="en-US" altLang="ja-JP" sz="1800" dirty="0"/>
                            <a:t>40</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500" t="-210000" r="-238750" b="-28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3350" t="-210000" r="-190863" b="-28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75668" t="-210000" r="-535" b="-28333"/>
                          </a:stretch>
                        </a:blipFill>
                      </a:tcPr>
                    </a:tc>
                    <a:extLst>
                      <a:ext uri="{0D108BD9-81ED-4DB2-BD59-A6C34878D82A}">
                        <a16:rowId xmlns:a16="http://schemas.microsoft.com/office/drawing/2014/main" val="1270068017"/>
                      </a:ext>
                    </a:extLst>
                  </a:tr>
                </a:tbl>
              </a:graphicData>
            </a:graphic>
          </p:graphicFrame>
        </mc:Fallback>
      </mc:AlternateContent>
      <p:sp>
        <p:nvSpPr>
          <p:cNvPr id="11" name="テキスト ボックス 10">
            <a:extLst>
              <a:ext uri="{FF2B5EF4-FFF2-40B4-BE49-F238E27FC236}">
                <a16:creationId xmlns:a16="http://schemas.microsoft.com/office/drawing/2014/main" id="{DB350BE2-60A0-4200-AECD-AA009B46623F}"/>
              </a:ext>
            </a:extLst>
          </p:cNvPr>
          <p:cNvSpPr txBox="1"/>
          <p:nvPr/>
        </p:nvSpPr>
        <p:spPr>
          <a:xfrm>
            <a:off x="164352" y="2924349"/>
            <a:ext cx="1374383" cy="400110"/>
          </a:xfrm>
          <a:prstGeom prst="rect">
            <a:avLst/>
          </a:prstGeom>
          <a:noFill/>
        </p:spPr>
        <p:txBody>
          <a:bodyPr wrap="square" rtlCol="0">
            <a:spAutoFit/>
          </a:bodyPr>
          <a:lstStyle/>
          <a:p>
            <a:pPr algn="ctr"/>
            <a:r>
              <a:rPr lang="ja-JP" altLang="en-US" sz="2000" b="1" dirty="0"/>
              <a:t>規模見積</a:t>
            </a:r>
            <a:endParaRPr lang="en-US" altLang="ja-JP" sz="2000" b="1" dirty="0"/>
          </a:p>
        </p:txBody>
      </p:sp>
      <p:sp>
        <p:nvSpPr>
          <p:cNvPr id="12" name="テキスト ボックス 11">
            <a:extLst>
              <a:ext uri="{FF2B5EF4-FFF2-40B4-BE49-F238E27FC236}">
                <a16:creationId xmlns:a16="http://schemas.microsoft.com/office/drawing/2014/main" id="{7259BE30-3557-41FE-95B5-EEE95E399839}"/>
              </a:ext>
            </a:extLst>
          </p:cNvPr>
          <p:cNvSpPr txBox="1"/>
          <p:nvPr/>
        </p:nvSpPr>
        <p:spPr>
          <a:xfrm>
            <a:off x="164353" y="4882342"/>
            <a:ext cx="1374383" cy="400110"/>
          </a:xfrm>
          <a:prstGeom prst="rect">
            <a:avLst/>
          </a:prstGeom>
          <a:noFill/>
        </p:spPr>
        <p:txBody>
          <a:bodyPr wrap="square" rtlCol="0">
            <a:spAutoFit/>
          </a:bodyPr>
          <a:lstStyle/>
          <a:p>
            <a:pPr algn="ctr"/>
            <a:r>
              <a:rPr lang="en-US" altLang="ja-JP" sz="2000" b="1" dirty="0"/>
              <a:t>7</a:t>
            </a:r>
            <a:r>
              <a:rPr lang="ja-JP" altLang="en-US" sz="2000" b="1" dirty="0"/>
              <a:t>月検証</a:t>
            </a:r>
            <a:endParaRPr lang="en-US" altLang="ja-JP" sz="2000" b="1" dirty="0"/>
          </a:p>
        </p:txBody>
      </p:sp>
      <p:sp>
        <p:nvSpPr>
          <p:cNvPr id="13" name="テキスト ボックス 12">
            <a:extLst>
              <a:ext uri="{FF2B5EF4-FFF2-40B4-BE49-F238E27FC236}">
                <a16:creationId xmlns:a16="http://schemas.microsoft.com/office/drawing/2014/main" id="{8AECE05E-49D2-4BEA-89E6-602C58F26BAE}"/>
              </a:ext>
            </a:extLst>
          </p:cNvPr>
          <p:cNvSpPr txBox="1"/>
          <p:nvPr/>
        </p:nvSpPr>
        <p:spPr>
          <a:xfrm>
            <a:off x="10396572" y="5684284"/>
            <a:ext cx="1843726" cy="338554"/>
          </a:xfrm>
          <a:prstGeom prst="rect">
            <a:avLst/>
          </a:prstGeom>
          <a:noFill/>
        </p:spPr>
        <p:txBody>
          <a:bodyPr wrap="square" rtlCol="0">
            <a:spAutoFit/>
          </a:bodyPr>
          <a:lstStyle/>
          <a:p>
            <a:pPr algn="ctr"/>
            <a:r>
              <a:rPr lang="en-US" altLang="ja-JP" sz="1600" dirty="0"/>
              <a:t>※</a:t>
            </a:r>
            <a:r>
              <a:rPr lang="ja-JP" altLang="en-US" sz="1600" dirty="0"/>
              <a:t>探索点数</a:t>
            </a:r>
            <a:r>
              <a:rPr lang="en-US" altLang="ja-JP" sz="1600" dirty="0"/>
              <a:t>40</a:t>
            </a:r>
            <a:r>
              <a:rPr lang="ja-JP" altLang="en-US" sz="1600" dirty="0"/>
              <a:t>個</a:t>
            </a:r>
            <a:endParaRPr lang="en-US" altLang="ja-JP" sz="1600" dirty="0"/>
          </a:p>
        </p:txBody>
      </p:sp>
      <p:sp>
        <p:nvSpPr>
          <p:cNvPr id="14" name="テキスト ボックス 13">
            <a:extLst>
              <a:ext uri="{FF2B5EF4-FFF2-40B4-BE49-F238E27FC236}">
                <a16:creationId xmlns:a16="http://schemas.microsoft.com/office/drawing/2014/main" id="{CBDF43C7-4C1D-4719-BF59-96E2574F4201}"/>
              </a:ext>
            </a:extLst>
          </p:cNvPr>
          <p:cNvSpPr txBox="1"/>
          <p:nvPr/>
        </p:nvSpPr>
        <p:spPr>
          <a:xfrm>
            <a:off x="10493834" y="4196798"/>
            <a:ext cx="1649203" cy="338554"/>
          </a:xfrm>
          <a:prstGeom prst="rect">
            <a:avLst/>
          </a:prstGeom>
          <a:noFill/>
        </p:spPr>
        <p:txBody>
          <a:bodyPr wrap="square" rtlCol="0">
            <a:spAutoFit/>
          </a:bodyPr>
          <a:lstStyle/>
          <a:p>
            <a:pPr algn="ctr"/>
            <a:r>
              <a:rPr lang="en-US" altLang="ja-JP" sz="1600" b="1" dirty="0"/>
              <a:t>2</a:t>
            </a:r>
            <a:r>
              <a:rPr lang="ja-JP" altLang="en-US" sz="1600" b="1" dirty="0"/>
              <a:t>分の</a:t>
            </a:r>
            <a:r>
              <a:rPr lang="en-US" altLang="ja-JP" sz="1600" b="1" dirty="0"/>
              <a:t>1</a:t>
            </a:r>
            <a:r>
              <a:rPr lang="ja-JP" altLang="en-US" sz="1600" b="1" dirty="0"/>
              <a:t>となった</a:t>
            </a:r>
            <a:endParaRPr lang="en-US" altLang="ja-JP" sz="1600" b="1" dirty="0"/>
          </a:p>
        </p:txBody>
      </p:sp>
    </p:spTree>
    <p:extLst>
      <p:ext uri="{BB962C8B-B14F-4D97-AF65-F5344CB8AC3E}">
        <p14:creationId xmlns:p14="http://schemas.microsoft.com/office/powerpoint/2010/main" val="190473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今後の予定</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en-US" altLang="ja-JP" sz="2800" dirty="0"/>
              <a:t>LR2-1</a:t>
            </a:r>
            <a:r>
              <a:rPr lang="ja-JP" altLang="en-US" sz="2800" dirty="0"/>
              <a:t>までに、最適化技術の成果を提示する。</a:t>
            </a:r>
            <a:endParaRPr lang="en-US" altLang="ja-JP" sz="2800" dirty="0"/>
          </a:p>
          <a:p>
            <a:pPr lvl="1"/>
            <a:r>
              <a:rPr lang="ja-JP" altLang="en-US" sz="2400" dirty="0"/>
              <a:t>最適化問題の規模を精査し、目標規模を再設定した。（完了）</a:t>
            </a:r>
            <a:endParaRPr lang="en-US" altLang="ja-JP" sz="2400" dirty="0"/>
          </a:p>
          <a:p>
            <a:pPr lvl="1"/>
            <a:r>
              <a:rPr lang="ja-JP" altLang="en-US" sz="2400" dirty="0"/>
              <a:t>上記規模のスケジューリング問題を実装し、実際に解く。（今後やりたい）</a:t>
            </a:r>
            <a:endParaRPr lang="en-US" altLang="ja-JP" sz="2400" dirty="0"/>
          </a:p>
          <a:p>
            <a:pPr lvl="2">
              <a:spcBef>
                <a:spcPts val="1200"/>
              </a:spcBef>
              <a:buFont typeface="Wingdings" panose="05000000000000000000" pitchFamily="2" charset="2"/>
              <a:buChar char="Ø"/>
            </a:pPr>
            <a:r>
              <a:rPr lang="ja-JP" altLang="en-US" sz="2000" dirty="0"/>
              <a:t>問題規模に伴う計算時間増加がネックなため、線型制約の検証を優先したほうが良い</a:t>
            </a:r>
            <a:endParaRPr lang="en-US" altLang="ja-JP" sz="2000" dirty="0"/>
          </a:p>
        </p:txBody>
      </p:sp>
      <p:sp>
        <p:nvSpPr>
          <p:cNvPr id="35" name="テキスト ボックス 34">
            <a:extLst>
              <a:ext uri="{FF2B5EF4-FFF2-40B4-BE49-F238E27FC236}">
                <a16:creationId xmlns:a16="http://schemas.microsoft.com/office/drawing/2014/main" id="{03E0ED30-C3FF-464A-A617-B6809D0F0C75}"/>
              </a:ext>
            </a:extLst>
          </p:cNvPr>
          <p:cNvSpPr txBox="1"/>
          <p:nvPr/>
        </p:nvSpPr>
        <p:spPr>
          <a:xfrm>
            <a:off x="8060590" y="3820885"/>
            <a:ext cx="3124674" cy="338554"/>
          </a:xfrm>
          <a:prstGeom prst="rect">
            <a:avLst/>
          </a:prstGeom>
          <a:noFill/>
        </p:spPr>
        <p:txBody>
          <a:bodyPr wrap="square" rtlCol="0">
            <a:spAutoFit/>
          </a:bodyPr>
          <a:lstStyle/>
          <a:p>
            <a:pPr algn="ctr"/>
            <a:r>
              <a:rPr lang="ja-JP" altLang="en-US" sz="1600" dirty="0"/>
              <a:t>線型制約のみ／非線型制約含む</a:t>
            </a:r>
          </a:p>
        </p:txBody>
      </p:sp>
      <p:sp>
        <p:nvSpPr>
          <p:cNvPr id="36" name="テキスト ボックス 35">
            <a:extLst>
              <a:ext uri="{FF2B5EF4-FFF2-40B4-BE49-F238E27FC236}">
                <a16:creationId xmlns:a16="http://schemas.microsoft.com/office/drawing/2014/main" id="{5A691FE5-97B0-4D24-9042-B8F46DCD62C4}"/>
              </a:ext>
            </a:extLst>
          </p:cNvPr>
          <p:cNvSpPr txBox="1"/>
          <p:nvPr/>
        </p:nvSpPr>
        <p:spPr>
          <a:xfrm>
            <a:off x="1344049" y="3821863"/>
            <a:ext cx="1247545" cy="338554"/>
          </a:xfrm>
          <a:prstGeom prst="rect">
            <a:avLst/>
          </a:prstGeom>
          <a:noFill/>
        </p:spPr>
        <p:txBody>
          <a:bodyPr wrap="square" rtlCol="0">
            <a:spAutoFit/>
          </a:bodyPr>
          <a:lstStyle/>
          <a:p>
            <a:pPr algn="ctr"/>
            <a:r>
              <a:rPr lang="ja-JP" altLang="en-US" sz="1600" dirty="0"/>
              <a:t>①</a:t>
            </a:r>
          </a:p>
        </p:txBody>
      </p:sp>
      <p:sp>
        <p:nvSpPr>
          <p:cNvPr id="40" name="テキスト ボックス 39">
            <a:extLst>
              <a:ext uri="{FF2B5EF4-FFF2-40B4-BE49-F238E27FC236}">
                <a16:creationId xmlns:a16="http://schemas.microsoft.com/office/drawing/2014/main" id="{D7752CE3-CC60-4CC8-A5E8-BEFE4AA301CB}"/>
              </a:ext>
            </a:extLst>
          </p:cNvPr>
          <p:cNvSpPr txBox="1"/>
          <p:nvPr/>
        </p:nvSpPr>
        <p:spPr>
          <a:xfrm>
            <a:off x="3527852" y="3821863"/>
            <a:ext cx="1109862" cy="338554"/>
          </a:xfrm>
          <a:prstGeom prst="rect">
            <a:avLst/>
          </a:prstGeom>
          <a:noFill/>
        </p:spPr>
        <p:txBody>
          <a:bodyPr wrap="square" rtlCol="0">
            <a:spAutoFit/>
          </a:bodyPr>
          <a:lstStyle/>
          <a:p>
            <a:pPr algn="ctr"/>
            <a:r>
              <a:rPr lang="ja-JP" altLang="en-US" sz="1600" dirty="0"/>
              <a:t>実数値</a:t>
            </a:r>
            <a:r>
              <a:rPr lang="en-US" altLang="ja-JP" sz="1600" dirty="0"/>
              <a:t>GA</a:t>
            </a:r>
            <a:endParaRPr lang="ja-JP" altLang="en-US" sz="1600" dirty="0"/>
          </a:p>
        </p:txBody>
      </p:sp>
      <p:sp>
        <p:nvSpPr>
          <p:cNvPr id="41" name="テキスト ボックス 40">
            <a:extLst>
              <a:ext uri="{FF2B5EF4-FFF2-40B4-BE49-F238E27FC236}">
                <a16:creationId xmlns:a16="http://schemas.microsoft.com/office/drawing/2014/main" id="{B67F4508-80E3-453D-8D7D-6AA15A93EBEC}"/>
              </a:ext>
            </a:extLst>
          </p:cNvPr>
          <p:cNvSpPr txBox="1"/>
          <p:nvPr/>
        </p:nvSpPr>
        <p:spPr>
          <a:xfrm>
            <a:off x="5438488" y="3764754"/>
            <a:ext cx="1720279" cy="338554"/>
          </a:xfrm>
          <a:prstGeom prst="rect">
            <a:avLst/>
          </a:prstGeom>
          <a:noFill/>
        </p:spPr>
        <p:txBody>
          <a:bodyPr wrap="square" rtlCol="0">
            <a:spAutoFit/>
          </a:bodyPr>
          <a:lstStyle/>
          <a:p>
            <a:pPr algn="ctr"/>
            <a:r>
              <a:rPr lang="ja-JP" altLang="en-US" sz="1600" dirty="0"/>
              <a:t>適応的スカラ化</a:t>
            </a:r>
          </a:p>
        </p:txBody>
      </p:sp>
      <p:sp>
        <p:nvSpPr>
          <p:cNvPr id="48" name="テキスト ボックス 47">
            <a:extLst>
              <a:ext uri="{FF2B5EF4-FFF2-40B4-BE49-F238E27FC236}">
                <a16:creationId xmlns:a16="http://schemas.microsoft.com/office/drawing/2014/main" id="{D11A4765-C162-4445-88E3-F872BBF9DA79}"/>
              </a:ext>
            </a:extLst>
          </p:cNvPr>
          <p:cNvSpPr txBox="1"/>
          <p:nvPr/>
        </p:nvSpPr>
        <p:spPr>
          <a:xfrm>
            <a:off x="1344049" y="4425644"/>
            <a:ext cx="1247545" cy="338554"/>
          </a:xfrm>
          <a:prstGeom prst="rect">
            <a:avLst/>
          </a:prstGeom>
          <a:noFill/>
        </p:spPr>
        <p:txBody>
          <a:bodyPr wrap="square" rtlCol="0">
            <a:spAutoFit/>
          </a:bodyPr>
          <a:lstStyle/>
          <a:p>
            <a:pPr algn="ctr"/>
            <a:r>
              <a:rPr lang="ja-JP" altLang="en-US" sz="1600" dirty="0"/>
              <a:t>②</a:t>
            </a:r>
          </a:p>
        </p:txBody>
      </p:sp>
      <p:cxnSp>
        <p:nvCxnSpPr>
          <p:cNvPr id="50" name="直線コネクタ 49">
            <a:extLst>
              <a:ext uri="{FF2B5EF4-FFF2-40B4-BE49-F238E27FC236}">
                <a16:creationId xmlns:a16="http://schemas.microsoft.com/office/drawing/2014/main" id="{8EB24874-CBF4-4431-9C11-5CBA7859C58E}"/>
              </a:ext>
            </a:extLst>
          </p:cNvPr>
          <p:cNvCxnSpPr>
            <a:cxnSpLocks/>
          </p:cNvCxnSpPr>
          <p:nvPr/>
        </p:nvCxnSpPr>
        <p:spPr>
          <a:xfrm>
            <a:off x="2815504" y="2929263"/>
            <a:ext cx="0" cy="330930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AA9C79C-D329-41AB-8593-1784F3851F67}"/>
              </a:ext>
            </a:extLst>
          </p:cNvPr>
          <p:cNvSpPr txBox="1"/>
          <p:nvPr/>
        </p:nvSpPr>
        <p:spPr>
          <a:xfrm>
            <a:off x="5438488" y="4045395"/>
            <a:ext cx="1720279" cy="276999"/>
          </a:xfrm>
          <a:prstGeom prst="rect">
            <a:avLst/>
          </a:prstGeom>
          <a:noFill/>
        </p:spPr>
        <p:txBody>
          <a:bodyPr wrap="square" rtlCol="0">
            <a:spAutoFit/>
          </a:bodyPr>
          <a:lstStyle/>
          <a:p>
            <a:pPr algn="ctr"/>
            <a:r>
              <a:rPr lang="ja-JP" altLang="en-US" sz="1200" dirty="0"/>
              <a:t>（</a:t>
            </a:r>
            <a:r>
              <a:rPr lang="en-US" altLang="ja-JP" sz="1200" dirty="0"/>
              <a:t>7</a:t>
            </a:r>
            <a:r>
              <a:rPr lang="ja-JP" altLang="en-US" sz="1200" dirty="0"/>
              <a:t>月検証版）</a:t>
            </a:r>
          </a:p>
        </p:txBody>
      </p:sp>
      <p:sp>
        <p:nvSpPr>
          <p:cNvPr id="52" name="テキスト ボックス 51">
            <a:extLst>
              <a:ext uri="{FF2B5EF4-FFF2-40B4-BE49-F238E27FC236}">
                <a16:creationId xmlns:a16="http://schemas.microsoft.com/office/drawing/2014/main" id="{25E13768-E906-476D-A269-855593B544B0}"/>
              </a:ext>
            </a:extLst>
          </p:cNvPr>
          <p:cNvSpPr txBox="1"/>
          <p:nvPr/>
        </p:nvSpPr>
        <p:spPr>
          <a:xfrm>
            <a:off x="3520296" y="4425644"/>
            <a:ext cx="1109862" cy="338554"/>
          </a:xfrm>
          <a:prstGeom prst="rect">
            <a:avLst/>
          </a:prstGeom>
          <a:noFill/>
        </p:spPr>
        <p:txBody>
          <a:bodyPr wrap="square" rtlCol="0">
            <a:spAutoFit/>
          </a:bodyPr>
          <a:lstStyle/>
          <a:p>
            <a:pPr algn="ctr"/>
            <a:r>
              <a:rPr lang="ja-JP" altLang="en-US" sz="1600" dirty="0"/>
              <a:t>実数値</a:t>
            </a:r>
            <a:r>
              <a:rPr lang="en-US" altLang="ja-JP" sz="1600" dirty="0"/>
              <a:t>GA</a:t>
            </a:r>
            <a:endParaRPr lang="ja-JP" altLang="en-US" sz="1600" dirty="0"/>
          </a:p>
        </p:txBody>
      </p:sp>
      <p:sp>
        <p:nvSpPr>
          <p:cNvPr id="53" name="テキスト ボックス 52">
            <a:extLst>
              <a:ext uri="{FF2B5EF4-FFF2-40B4-BE49-F238E27FC236}">
                <a16:creationId xmlns:a16="http://schemas.microsoft.com/office/drawing/2014/main" id="{839C60C7-2746-436B-9C58-AD3596561C3B}"/>
              </a:ext>
            </a:extLst>
          </p:cNvPr>
          <p:cNvSpPr txBox="1"/>
          <p:nvPr/>
        </p:nvSpPr>
        <p:spPr>
          <a:xfrm>
            <a:off x="5438488" y="4371821"/>
            <a:ext cx="1720279" cy="338554"/>
          </a:xfrm>
          <a:prstGeom prst="rect">
            <a:avLst/>
          </a:prstGeom>
          <a:noFill/>
        </p:spPr>
        <p:txBody>
          <a:bodyPr wrap="square" rtlCol="0">
            <a:spAutoFit/>
          </a:bodyPr>
          <a:lstStyle/>
          <a:p>
            <a:pPr algn="ctr"/>
            <a:r>
              <a:rPr lang="ja-JP" altLang="en-US" sz="1600" dirty="0"/>
              <a:t>適応的スカラ化</a:t>
            </a:r>
          </a:p>
        </p:txBody>
      </p:sp>
      <p:sp>
        <p:nvSpPr>
          <p:cNvPr id="54" name="テキスト ボックス 53">
            <a:extLst>
              <a:ext uri="{FF2B5EF4-FFF2-40B4-BE49-F238E27FC236}">
                <a16:creationId xmlns:a16="http://schemas.microsoft.com/office/drawing/2014/main" id="{CF271F56-FF2D-4ADF-82FF-541F665FB835}"/>
              </a:ext>
            </a:extLst>
          </p:cNvPr>
          <p:cNvSpPr txBox="1"/>
          <p:nvPr/>
        </p:nvSpPr>
        <p:spPr>
          <a:xfrm>
            <a:off x="5438488" y="4652462"/>
            <a:ext cx="1720279" cy="276999"/>
          </a:xfrm>
          <a:prstGeom prst="rect">
            <a:avLst/>
          </a:prstGeom>
          <a:noFill/>
        </p:spPr>
        <p:txBody>
          <a:bodyPr wrap="square" rtlCol="0">
            <a:spAutoFit/>
          </a:bodyPr>
          <a:lstStyle/>
          <a:p>
            <a:pPr algn="ctr"/>
            <a:r>
              <a:rPr lang="ja-JP" altLang="en-US" sz="1200" dirty="0"/>
              <a:t>（最新版）</a:t>
            </a:r>
          </a:p>
        </p:txBody>
      </p:sp>
      <p:sp>
        <p:nvSpPr>
          <p:cNvPr id="55" name="テキスト ボックス 54">
            <a:extLst>
              <a:ext uri="{FF2B5EF4-FFF2-40B4-BE49-F238E27FC236}">
                <a16:creationId xmlns:a16="http://schemas.microsoft.com/office/drawing/2014/main" id="{D603DEDF-E933-4F70-8B84-CD35ED2D2800}"/>
              </a:ext>
            </a:extLst>
          </p:cNvPr>
          <p:cNvSpPr txBox="1"/>
          <p:nvPr/>
        </p:nvSpPr>
        <p:spPr>
          <a:xfrm>
            <a:off x="1344049" y="5072655"/>
            <a:ext cx="1247545" cy="338554"/>
          </a:xfrm>
          <a:prstGeom prst="rect">
            <a:avLst/>
          </a:prstGeom>
          <a:noFill/>
        </p:spPr>
        <p:txBody>
          <a:bodyPr wrap="square" rtlCol="0">
            <a:spAutoFit/>
          </a:bodyPr>
          <a:lstStyle/>
          <a:p>
            <a:pPr algn="ctr"/>
            <a:r>
              <a:rPr lang="ja-JP" altLang="en-US" sz="1600" dirty="0"/>
              <a:t>③</a:t>
            </a:r>
          </a:p>
        </p:txBody>
      </p:sp>
      <p:sp>
        <p:nvSpPr>
          <p:cNvPr id="68" name="テキスト ボックス 67">
            <a:extLst>
              <a:ext uri="{FF2B5EF4-FFF2-40B4-BE49-F238E27FC236}">
                <a16:creationId xmlns:a16="http://schemas.microsoft.com/office/drawing/2014/main" id="{790EF429-D45D-4D60-8A1F-58BAF3585F2C}"/>
              </a:ext>
            </a:extLst>
          </p:cNvPr>
          <p:cNvSpPr txBox="1"/>
          <p:nvPr/>
        </p:nvSpPr>
        <p:spPr>
          <a:xfrm>
            <a:off x="3148058" y="4996547"/>
            <a:ext cx="1854339" cy="338554"/>
          </a:xfrm>
          <a:prstGeom prst="rect">
            <a:avLst/>
          </a:prstGeom>
          <a:noFill/>
        </p:spPr>
        <p:txBody>
          <a:bodyPr wrap="square" rtlCol="0">
            <a:spAutoFit/>
          </a:bodyPr>
          <a:lstStyle/>
          <a:p>
            <a:pPr algn="ctr"/>
            <a:r>
              <a:rPr lang="ja-JP" altLang="en-US" sz="1600" dirty="0"/>
              <a:t>パラメータ調整</a:t>
            </a:r>
            <a:r>
              <a:rPr lang="en-US" altLang="ja-JP" sz="1600" dirty="0"/>
              <a:t>DE</a:t>
            </a:r>
            <a:endParaRPr lang="ja-JP" altLang="en-US" sz="1600" dirty="0"/>
          </a:p>
        </p:txBody>
      </p:sp>
      <p:sp>
        <p:nvSpPr>
          <p:cNvPr id="69" name="テキスト ボックス 68">
            <a:extLst>
              <a:ext uri="{FF2B5EF4-FFF2-40B4-BE49-F238E27FC236}">
                <a16:creationId xmlns:a16="http://schemas.microsoft.com/office/drawing/2014/main" id="{F383823F-62D7-4E6C-92F6-70B828DCF4E2}"/>
              </a:ext>
            </a:extLst>
          </p:cNvPr>
          <p:cNvSpPr txBox="1"/>
          <p:nvPr/>
        </p:nvSpPr>
        <p:spPr>
          <a:xfrm>
            <a:off x="5438488" y="4996547"/>
            <a:ext cx="1720279" cy="338554"/>
          </a:xfrm>
          <a:prstGeom prst="rect">
            <a:avLst/>
          </a:prstGeom>
          <a:noFill/>
        </p:spPr>
        <p:txBody>
          <a:bodyPr wrap="square" rtlCol="0">
            <a:spAutoFit/>
          </a:bodyPr>
          <a:lstStyle/>
          <a:p>
            <a:pPr algn="ctr"/>
            <a:r>
              <a:rPr lang="ja-JP" altLang="en-US" sz="1600" dirty="0"/>
              <a:t>適応的スカラ化</a:t>
            </a:r>
          </a:p>
        </p:txBody>
      </p:sp>
      <p:sp>
        <p:nvSpPr>
          <p:cNvPr id="71" name="テキスト ボックス 70">
            <a:extLst>
              <a:ext uri="{FF2B5EF4-FFF2-40B4-BE49-F238E27FC236}">
                <a16:creationId xmlns:a16="http://schemas.microsoft.com/office/drawing/2014/main" id="{7C97CDBF-D20E-48BB-9822-674F91097924}"/>
              </a:ext>
            </a:extLst>
          </p:cNvPr>
          <p:cNvSpPr txBox="1"/>
          <p:nvPr/>
        </p:nvSpPr>
        <p:spPr>
          <a:xfrm>
            <a:off x="5438488" y="5277188"/>
            <a:ext cx="1720279" cy="276999"/>
          </a:xfrm>
          <a:prstGeom prst="rect">
            <a:avLst/>
          </a:prstGeom>
          <a:noFill/>
        </p:spPr>
        <p:txBody>
          <a:bodyPr wrap="square" rtlCol="0">
            <a:spAutoFit/>
          </a:bodyPr>
          <a:lstStyle/>
          <a:p>
            <a:pPr algn="ctr"/>
            <a:r>
              <a:rPr lang="ja-JP" altLang="en-US" sz="1200" dirty="0"/>
              <a:t>（最新版）</a:t>
            </a:r>
          </a:p>
        </p:txBody>
      </p:sp>
      <p:sp>
        <p:nvSpPr>
          <p:cNvPr id="73" name="テキスト ボックス 72">
            <a:extLst>
              <a:ext uri="{FF2B5EF4-FFF2-40B4-BE49-F238E27FC236}">
                <a16:creationId xmlns:a16="http://schemas.microsoft.com/office/drawing/2014/main" id="{A57D5923-73DB-4CA9-A9B6-57B8C3447ED6}"/>
              </a:ext>
            </a:extLst>
          </p:cNvPr>
          <p:cNvSpPr txBox="1"/>
          <p:nvPr/>
        </p:nvSpPr>
        <p:spPr>
          <a:xfrm>
            <a:off x="5438488" y="5603614"/>
            <a:ext cx="1720279" cy="338554"/>
          </a:xfrm>
          <a:prstGeom prst="rect">
            <a:avLst/>
          </a:prstGeom>
          <a:noFill/>
        </p:spPr>
        <p:txBody>
          <a:bodyPr wrap="square" rtlCol="0">
            <a:spAutoFit/>
          </a:bodyPr>
          <a:lstStyle/>
          <a:p>
            <a:pPr algn="ctr"/>
            <a:r>
              <a:rPr lang="ja-JP" altLang="en-US" sz="1600" dirty="0"/>
              <a:t>適応的スカラ化</a:t>
            </a:r>
          </a:p>
        </p:txBody>
      </p:sp>
      <p:sp>
        <p:nvSpPr>
          <p:cNvPr id="74" name="テキスト ボックス 73">
            <a:extLst>
              <a:ext uri="{FF2B5EF4-FFF2-40B4-BE49-F238E27FC236}">
                <a16:creationId xmlns:a16="http://schemas.microsoft.com/office/drawing/2014/main" id="{DD0D7CB4-C231-4D26-A3F2-E24203DEB24C}"/>
              </a:ext>
            </a:extLst>
          </p:cNvPr>
          <p:cNvSpPr txBox="1"/>
          <p:nvPr/>
        </p:nvSpPr>
        <p:spPr>
          <a:xfrm>
            <a:off x="5438488" y="5884255"/>
            <a:ext cx="1720279" cy="276999"/>
          </a:xfrm>
          <a:prstGeom prst="rect">
            <a:avLst/>
          </a:prstGeom>
          <a:noFill/>
        </p:spPr>
        <p:txBody>
          <a:bodyPr wrap="square" rtlCol="0">
            <a:spAutoFit/>
          </a:bodyPr>
          <a:lstStyle/>
          <a:p>
            <a:pPr algn="ctr"/>
            <a:r>
              <a:rPr lang="ja-JP" altLang="en-US" sz="1200" dirty="0"/>
              <a:t>（最新版）</a:t>
            </a:r>
          </a:p>
        </p:txBody>
      </p:sp>
      <p:sp>
        <p:nvSpPr>
          <p:cNvPr id="77" name="テキスト ボックス 76">
            <a:extLst>
              <a:ext uri="{FF2B5EF4-FFF2-40B4-BE49-F238E27FC236}">
                <a16:creationId xmlns:a16="http://schemas.microsoft.com/office/drawing/2014/main" id="{02425EB7-7835-4D03-9B5C-73ECBB3ACED4}"/>
              </a:ext>
            </a:extLst>
          </p:cNvPr>
          <p:cNvSpPr txBox="1"/>
          <p:nvPr/>
        </p:nvSpPr>
        <p:spPr>
          <a:xfrm>
            <a:off x="8060590" y="4415062"/>
            <a:ext cx="3124674" cy="338554"/>
          </a:xfrm>
          <a:prstGeom prst="rect">
            <a:avLst/>
          </a:prstGeom>
          <a:noFill/>
        </p:spPr>
        <p:txBody>
          <a:bodyPr wrap="square" rtlCol="0">
            <a:spAutoFit/>
          </a:bodyPr>
          <a:lstStyle/>
          <a:p>
            <a:pPr algn="ctr"/>
            <a:r>
              <a:rPr lang="ja-JP" altLang="en-US" sz="1600" dirty="0"/>
              <a:t>線型制約のみ／非線型制約含む</a:t>
            </a:r>
          </a:p>
        </p:txBody>
      </p:sp>
      <p:sp>
        <p:nvSpPr>
          <p:cNvPr id="78" name="テキスト ボックス 77">
            <a:extLst>
              <a:ext uri="{FF2B5EF4-FFF2-40B4-BE49-F238E27FC236}">
                <a16:creationId xmlns:a16="http://schemas.microsoft.com/office/drawing/2014/main" id="{78CED1CE-31EC-45BB-9611-376868A29EC7}"/>
              </a:ext>
            </a:extLst>
          </p:cNvPr>
          <p:cNvSpPr txBox="1"/>
          <p:nvPr/>
        </p:nvSpPr>
        <p:spPr>
          <a:xfrm>
            <a:off x="1344049" y="5684574"/>
            <a:ext cx="1247545" cy="338554"/>
          </a:xfrm>
          <a:prstGeom prst="rect">
            <a:avLst/>
          </a:prstGeom>
          <a:noFill/>
        </p:spPr>
        <p:txBody>
          <a:bodyPr wrap="square" rtlCol="0">
            <a:spAutoFit/>
          </a:bodyPr>
          <a:lstStyle/>
          <a:p>
            <a:pPr algn="ctr"/>
            <a:r>
              <a:rPr lang="ja-JP" altLang="en-US" sz="1600" dirty="0"/>
              <a:t>④</a:t>
            </a:r>
          </a:p>
        </p:txBody>
      </p:sp>
      <p:sp>
        <p:nvSpPr>
          <p:cNvPr id="79" name="テキスト ボックス 78">
            <a:extLst>
              <a:ext uri="{FF2B5EF4-FFF2-40B4-BE49-F238E27FC236}">
                <a16:creationId xmlns:a16="http://schemas.microsoft.com/office/drawing/2014/main" id="{0D607765-55A6-4598-A986-FB929548E59A}"/>
              </a:ext>
            </a:extLst>
          </p:cNvPr>
          <p:cNvSpPr txBox="1"/>
          <p:nvPr/>
        </p:nvSpPr>
        <p:spPr>
          <a:xfrm>
            <a:off x="3219377" y="5279915"/>
            <a:ext cx="1720279" cy="276999"/>
          </a:xfrm>
          <a:prstGeom prst="rect">
            <a:avLst/>
          </a:prstGeom>
          <a:noFill/>
        </p:spPr>
        <p:txBody>
          <a:bodyPr wrap="square" rtlCol="0">
            <a:spAutoFit/>
          </a:bodyPr>
          <a:lstStyle/>
          <a:p>
            <a:pPr algn="ctr"/>
            <a:r>
              <a:rPr lang="ja-JP" altLang="en-US" sz="1200" dirty="0"/>
              <a:t>（最新版）</a:t>
            </a:r>
          </a:p>
        </p:txBody>
      </p:sp>
      <p:sp>
        <p:nvSpPr>
          <p:cNvPr id="80" name="テキスト ボックス 79">
            <a:extLst>
              <a:ext uri="{FF2B5EF4-FFF2-40B4-BE49-F238E27FC236}">
                <a16:creationId xmlns:a16="http://schemas.microsoft.com/office/drawing/2014/main" id="{A4C39F33-C866-45AD-A39C-B9FDD35A9E5D}"/>
              </a:ext>
            </a:extLst>
          </p:cNvPr>
          <p:cNvSpPr txBox="1"/>
          <p:nvPr/>
        </p:nvSpPr>
        <p:spPr>
          <a:xfrm>
            <a:off x="8090480" y="5068231"/>
            <a:ext cx="3124674" cy="338554"/>
          </a:xfrm>
          <a:prstGeom prst="rect">
            <a:avLst/>
          </a:prstGeom>
          <a:noFill/>
        </p:spPr>
        <p:txBody>
          <a:bodyPr wrap="square" rtlCol="0">
            <a:spAutoFit/>
          </a:bodyPr>
          <a:lstStyle/>
          <a:p>
            <a:pPr algn="ctr"/>
            <a:r>
              <a:rPr lang="ja-JP" altLang="en-US" sz="1600" dirty="0"/>
              <a:t>線型制約のみ／非線型制約含む</a:t>
            </a:r>
          </a:p>
        </p:txBody>
      </p:sp>
      <p:sp>
        <p:nvSpPr>
          <p:cNvPr id="81" name="テキスト ボックス 80">
            <a:extLst>
              <a:ext uri="{FF2B5EF4-FFF2-40B4-BE49-F238E27FC236}">
                <a16:creationId xmlns:a16="http://schemas.microsoft.com/office/drawing/2014/main" id="{DB536475-AF06-40A7-97C2-02DD3BE0984C}"/>
              </a:ext>
            </a:extLst>
          </p:cNvPr>
          <p:cNvSpPr txBox="1"/>
          <p:nvPr/>
        </p:nvSpPr>
        <p:spPr>
          <a:xfrm>
            <a:off x="8090480" y="5680563"/>
            <a:ext cx="3124674" cy="338554"/>
          </a:xfrm>
          <a:prstGeom prst="rect">
            <a:avLst/>
          </a:prstGeom>
          <a:noFill/>
        </p:spPr>
        <p:txBody>
          <a:bodyPr wrap="square" rtlCol="0">
            <a:spAutoFit/>
          </a:bodyPr>
          <a:lstStyle/>
          <a:p>
            <a:pPr algn="ctr"/>
            <a:r>
              <a:rPr lang="ja-JP" altLang="en-US" sz="1600" dirty="0"/>
              <a:t>線型制約のみ／非線型制約含む</a:t>
            </a:r>
          </a:p>
        </p:txBody>
      </p:sp>
      <p:sp>
        <p:nvSpPr>
          <p:cNvPr id="82" name="テキスト ボックス 81">
            <a:extLst>
              <a:ext uri="{FF2B5EF4-FFF2-40B4-BE49-F238E27FC236}">
                <a16:creationId xmlns:a16="http://schemas.microsoft.com/office/drawing/2014/main" id="{25017EB3-E074-4FD7-BCEF-98F6FDB41713}"/>
              </a:ext>
            </a:extLst>
          </p:cNvPr>
          <p:cNvSpPr txBox="1"/>
          <p:nvPr/>
        </p:nvSpPr>
        <p:spPr>
          <a:xfrm>
            <a:off x="3148058" y="5601682"/>
            <a:ext cx="1854339" cy="338554"/>
          </a:xfrm>
          <a:prstGeom prst="rect">
            <a:avLst/>
          </a:prstGeom>
          <a:noFill/>
        </p:spPr>
        <p:txBody>
          <a:bodyPr wrap="square" rtlCol="0">
            <a:spAutoFit/>
          </a:bodyPr>
          <a:lstStyle/>
          <a:p>
            <a:pPr algn="ctr"/>
            <a:r>
              <a:rPr lang="ja-JP" altLang="en-US" sz="1600" dirty="0"/>
              <a:t>？</a:t>
            </a:r>
          </a:p>
        </p:txBody>
      </p:sp>
      <p:sp>
        <p:nvSpPr>
          <p:cNvPr id="83" name="テキスト ボックス 82">
            <a:extLst>
              <a:ext uri="{FF2B5EF4-FFF2-40B4-BE49-F238E27FC236}">
                <a16:creationId xmlns:a16="http://schemas.microsoft.com/office/drawing/2014/main" id="{FB5DF4E5-5D67-43DD-B519-97C073FC7B8C}"/>
              </a:ext>
            </a:extLst>
          </p:cNvPr>
          <p:cNvSpPr txBox="1"/>
          <p:nvPr/>
        </p:nvSpPr>
        <p:spPr>
          <a:xfrm>
            <a:off x="3222645" y="5880618"/>
            <a:ext cx="1720279" cy="276999"/>
          </a:xfrm>
          <a:prstGeom prst="rect">
            <a:avLst/>
          </a:prstGeom>
          <a:noFill/>
        </p:spPr>
        <p:txBody>
          <a:bodyPr wrap="square" rtlCol="0">
            <a:spAutoFit/>
          </a:bodyPr>
          <a:lstStyle/>
          <a:p>
            <a:pPr algn="ctr"/>
            <a:r>
              <a:rPr lang="ja-JP" altLang="en-US" sz="1200" dirty="0"/>
              <a:t>（今後開発予定）</a:t>
            </a:r>
          </a:p>
        </p:txBody>
      </p:sp>
      <p:sp>
        <p:nvSpPr>
          <p:cNvPr id="84" name="吹き出し: 角を丸めた四角形 83">
            <a:extLst>
              <a:ext uri="{FF2B5EF4-FFF2-40B4-BE49-F238E27FC236}">
                <a16:creationId xmlns:a16="http://schemas.microsoft.com/office/drawing/2014/main" id="{090384FD-47B0-4C3A-B8DE-2DC218504B58}"/>
              </a:ext>
            </a:extLst>
          </p:cNvPr>
          <p:cNvSpPr/>
          <p:nvPr/>
        </p:nvSpPr>
        <p:spPr>
          <a:xfrm>
            <a:off x="158201" y="4752764"/>
            <a:ext cx="1678366" cy="300064"/>
          </a:xfrm>
          <a:prstGeom prst="wedgeRoundRectCallout">
            <a:avLst>
              <a:gd name="adj1" fmla="val 34967"/>
              <a:gd name="adj2" fmla="val -7886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ここまで確認したい</a:t>
            </a:r>
          </a:p>
        </p:txBody>
      </p:sp>
      <p:sp>
        <p:nvSpPr>
          <p:cNvPr id="58" name="テキスト ボックス 57">
            <a:extLst>
              <a:ext uri="{FF2B5EF4-FFF2-40B4-BE49-F238E27FC236}">
                <a16:creationId xmlns:a16="http://schemas.microsoft.com/office/drawing/2014/main" id="{CB8C6053-28C4-4D55-AD35-C7463C54F233}"/>
              </a:ext>
            </a:extLst>
          </p:cNvPr>
          <p:cNvSpPr txBox="1"/>
          <p:nvPr/>
        </p:nvSpPr>
        <p:spPr>
          <a:xfrm>
            <a:off x="1344049" y="3132692"/>
            <a:ext cx="1247545" cy="338554"/>
          </a:xfrm>
          <a:prstGeom prst="rect">
            <a:avLst/>
          </a:prstGeom>
          <a:noFill/>
        </p:spPr>
        <p:txBody>
          <a:bodyPr wrap="square" rtlCol="0">
            <a:spAutoFit/>
          </a:bodyPr>
          <a:lstStyle/>
          <a:p>
            <a:pPr algn="ctr"/>
            <a:r>
              <a:rPr lang="ja-JP" altLang="en-US" sz="1600" b="1" dirty="0"/>
              <a:t>案</a:t>
            </a:r>
          </a:p>
        </p:txBody>
      </p:sp>
      <p:cxnSp>
        <p:nvCxnSpPr>
          <p:cNvPr id="59" name="直線コネクタ 58">
            <a:extLst>
              <a:ext uri="{FF2B5EF4-FFF2-40B4-BE49-F238E27FC236}">
                <a16:creationId xmlns:a16="http://schemas.microsoft.com/office/drawing/2014/main" id="{5409A7C6-878B-47D4-8753-C3AD7F77B06F}"/>
              </a:ext>
            </a:extLst>
          </p:cNvPr>
          <p:cNvCxnSpPr>
            <a:cxnSpLocks/>
          </p:cNvCxnSpPr>
          <p:nvPr/>
        </p:nvCxnSpPr>
        <p:spPr>
          <a:xfrm flipH="1">
            <a:off x="1113502" y="3649202"/>
            <a:ext cx="10264876" cy="2647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84C492C-9FD6-4448-B48A-D2938F48F3F6}"/>
              </a:ext>
            </a:extLst>
          </p:cNvPr>
          <p:cNvSpPr txBox="1"/>
          <p:nvPr/>
        </p:nvSpPr>
        <p:spPr>
          <a:xfrm>
            <a:off x="4286960" y="2901281"/>
            <a:ext cx="1637835" cy="338554"/>
          </a:xfrm>
          <a:prstGeom prst="rect">
            <a:avLst/>
          </a:prstGeom>
          <a:noFill/>
        </p:spPr>
        <p:txBody>
          <a:bodyPr wrap="square" rtlCol="0">
            <a:spAutoFit/>
          </a:bodyPr>
          <a:lstStyle/>
          <a:p>
            <a:pPr algn="ctr"/>
            <a:r>
              <a:rPr lang="ja-JP" altLang="en-US" sz="1600" b="1" dirty="0"/>
              <a:t>アルゴリズム</a:t>
            </a:r>
          </a:p>
        </p:txBody>
      </p:sp>
      <p:sp>
        <p:nvSpPr>
          <p:cNvPr id="61" name="テキスト ボックス 60">
            <a:extLst>
              <a:ext uri="{FF2B5EF4-FFF2-40B4-BE49-F238E27FC236}">
                <a16:creationId xmlns:a16="http://schemas.microsoft.com/office/drawing/2014/main" id="{B2618410-2A10-43EF-8ECF-6BB47E400A2F}"/>
              </a:ext>
            </a:extLst>
          </p:cNvPr>
          <p:cNvSpPr txBox="1"/>
          <p:nvPr/>
        </p:nvSpPr>
        <p:spPr>
          <a:xfrm>
            <a:off x="8804009" y="3132692"/>
            <a:ext cx="1637835" cy="338554"/>
          </a:xfrm>
          <a:prstGeom prst="rect">
            <a:avLst/>
          </a:prstGeom>
          <a:noFill/>
        </p:spPr>
        <p:txBody>
          <a:bodyPr wrap="square" rtlCol="0">
            <a:spAutoFit/>
          </a:bodyPr>
          <a:lstStyle/>
          <a:p>
            <a:pPr algn="ctr"/>
            <a:r>
              <a:rPr lang="ja-JP" altLang="en-US" sz="1600" b="1" dirty="0"/>
              <a:t>問題クラス</a:t>
            </a:r>
          </a:p>
        </p:txBody>
      </p:sp>
      <p:sp>
        <p:nvSpPr>
          <p:cNvPr id="62" name="テキスト ボックス 61">
            <a:extLst>
              <a:ext uri="{FF2B5EF4-FFF2-40B4-BE49-F238E27FC236}">
                <a16:creationId xmlns:a16="http://schemas.microsoft.com/office/drawing/2014/main" id="{2EA168D3-5A6C-4EC2-A0BD-1CFB14BB59D5}"/>
              </a:ext>
            </a:extLst>
          </p:cNvPr>
          <p:cNvSpPr txBox="1"/>
          <p:nvPr/>
        </p:nvSpPr>
        <p:spPr>
          <a:xfrm>
            <a:off x="3263866" y="3259879"/>
            <a:ext cx="1637835" cy="338554"/>
          </a:xfrm>
          <a:prstGeom prst="rect">
            <a:avLst/>
          </a:prstGeom>
          <a:noFill/>
        </p:spPr>
        <p:txBody>
          <a:bodyPr wrap="square" rtlCol="0">
            <a:spAutoFit/>
          </a:bodyPr>
          <a:lstStyle/>
          <a:p>
            <a:pPr algn="ctr"/>
            <a:r>
              <a:rPr lang="ja-JP" altLang="en-US" sz="1600" b="1" dirty="0"/>
              <a:t>近傍生成</a:t>
            </a:r>
          </a:p>
        </p:txBody>
      </p:sp>
      <p:sp>
        <p:nvSpPr>
          <p:cNvPr id="63" name="テキスト ボックス 62">
            <a:extLst>
              <a:ext uri="{FF2B5EF4-FFF2-40B4-BE49-F238E27FC236}">
                <a16:creationId xmlns:a16="http://schemas.microsoft.com/office/drawing/2014/main" id="{6C1A6F8D-8CD4-454F-99C4-8B26BE276920}"/>
              </a:ext>
            </a:extLst>
          </p:cNvPr>
          <p:cNvSpPr txBox="1"/>
          <p:nvPr/>
        </p:nvSpPr>
        <p:spPr>
          <a:xfrm>
            <a:off x="5427678" y="3265625"/>
            <a:ext cx="1637835" cy="338554"/>
          </a:xfrm>
          <a:prstGeom prst="rect">
            <a:avLst/>
          </a:prstGeom>
          <a:noFill/>
        </p:spPr>
        <p:txBody>
          <a:bodyPr wrap="square" rtlCol="0">
            <a:spAutoFit/>
          </a:bodyPr>
          <a:lstStyle/>
          <a:p>
            <a:pPr algn="ctr"/>
            <a:r>
              <a:rPr lang="ja-JP" altLang="en-US" sz="1600" b="1" dirty="0"/>
              <a:t>制約対処法</a:t>
            </a:r>
          </a:p>
        </p:txBody>
      </p:sp>
    </p:spTree>
    <p:extLst>
      <p:ext uri="{BB962C8B-B14F-4D97-AF65-F5344CB8AC3E}">
        <p14:creationId xmlns:p14="http://schemas.microsoft.com/office/powerpoint/2010/main" val="1362156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extLst/>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088959"/>
          </a:xfrm>
        </p:spPr>
        <p:txBody>
          <a:bodyPr>
            <a:normAutofit lnSpcReduction="10000"/>
          </a:bodyPr>
          <a:lstStyle/>
          <a:p>
            <a:r>
              <a:rPr lang="ja-JP" altLang="en-US" sz="2800" dirty="0"/>
              <a:t>冗長な変数・制約を除去する工夫を、最適化問題定式化のテクニックとして確立した。</a:t>
            </a:r>
            <a:endParaRPr lang="en-US" altLang="ja-JP" sz="2800" dirty="0"/>
          </a:p>
          <a:p>
            <a:pPr lvl="1"/>
            <a:r>
              <a:rPr lang="en-US" altLang="ja-JP" sz="2400" dirty="0"/>
              <a:t>DDMO</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実プラントに適用することで、真に必要な問題規模を詳細に見積もり直した結果、より現実的な開発目標となった。</a:t>
            </a:r>
          </a:p>
          <a:p>
            <a:pPr lvl="1"/>
            <a:r>
              <a:rPr lang="en-US" altLang="ja-JP" sz="2400" dirty="0"/>
              <a:t>FS</a:t>
            </a:r>
            <a:r>
              <a:rPr lang="ja-JP" altLang="en-US" sz="2400" dirty="0"/>
              <a:t>経験の中で最も大規模なモデル</a:t>
            </a:r>
            <a:r>
              <a:rPr lang="ja-JP" altLang="en-US" dirty="0"/>
              <a:t>（三島回収工程）</a:t>
            </a:r>
            <a:r>
              <a:rPr lang="ja-JP" altLang="en-US" sz="2400" dirty="0"/>
              <a:t>の問題規模を参考にした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nvPr>
        </p:nvGraphicFramePr>
        <p:xfrm>
          <a:off x="637165" y="4120850"/>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DDMO</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5240432"/>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5254597"/>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875147"/>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883612"/>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87619774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2419</TotalTime>
  <Words>5485</Words>
  <Application>Microsoft Office PowerPoint</Application>
  <PresentationFormat>ワイド画面</PresentationFormat>
  <Paragraphs>1606</Paragraphs>
  <Slides>32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Meiryo UI</vt:lpstr>
      <vt:lpstr>游ゴシック</vt:lpstr>
      <vt:lpstr>Arial</vt:lpstr>
      <vt:lpstr>Cambria Math</vt:lpstr>
      <vt:lpstr>Wingdings</vt:lpstr>
      <vt:lpstr>Yokogawa_Template_Standard</vt:lpstr>
      <vt:lpstr>来年度の共同研究について</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フロー図と制約の設定</vt:lpstr>
      <vt:lpstr>最適化変数の割当①</vt:lpstr>
      <vt:lpstr>最適化変数の割当②</vt:lpstr>
      <vt:lpstr>最適化問題の定式化：標準設定</vt:lpstr>
      <vt:lpstr>最適化問題の定式化：マニュアル追加</vt:lpstr>
      <vt:lpstr>問題規模：削減前</vt:lpstr>
      <vt:lpstr>問題規模：冗長制約条件・変数削減</vt:lpstr>
      <vt:lpstr>問題規模：冗長制約違反量削減</vt:lpstr>
      <vt:lpstr>問題規模まとめ</vt:lpstr>
      <vt:lpstr>アルゴリズム開発・検証の進捗</vt:lpstr>
      <vt:lpstr>制約対処法の進捗</vt:lpstr>
      <vt:lpstr>近傍生成の進捗：DEの検証</vt:lpstr>
      <vt:lpstr>近傍生成の進捗：DEの改良</vt:lpstr>
      <vt:lpstr>外部発表</vt:lpstr>
      <vt:lpstr>まとめと課題</vt:lpstr>
      <vt:lpstr>課題①：アルゴリズムの工夫</vt:lpstr>
      <vt:lpstr>課題①：並列化の工夫</vt:lpstr>
      <vt:lpstr>課題②：組み合わせたアルゴリズムの性能評価</vt:lpstr>
      <vt:lpstr>課題②：組み合わせたアルゴリズムの性能評価</vt:lpstr>
      <vt:lpstr>課題②：組み合わせたアルゴリズムの性能評価</vt:lpstr>
      <vt:lpstr>まとめ</vt:lpstr>
      <vt:lpstr>FY21下期スケジュール（2月9日時点）</vt:lpstr>
      <vt:lpstr>今後の予定</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338</cp:revision>
  <dcterms:created xsi:type="dcterms:W3CDTF">2022-01-26T00:23:42Z</dcterms:created>
  <dcterms:modified xsi:type="dcterms:W3CDTF">2022-03-01T11:12:22Z</dcterms:modified>
</cp:coreProperties>
</file>