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成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407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2FEC57-0728-49EE-9537-9A71488D54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4D968C-6EF7-4345-9156-589601C63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CDAE3850-BD5F-4794-8883-230DC50BD749}"/>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5" name="フッター プレースホルダー 4">
            <a:extLst>
              <a:ext uri="{FF2B5EF4-FFF2-40B4-BE49-F238E27FC236}">
                <a16:creationId xmlns:a16="http://schemas.microsoft.com/office/drawing/2014/main" id="{AFE62A91-4932-4A45-939D-0C74F12E6F3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F4AA01C-0586-447E-A6DD-22EDCE2B72B1}"/>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95963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A4F8A2-BE29-4F81-AEB6-625F5A63FCC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9410F05-0CB8-4E67-ACE0-8944B15426D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15EC1B6-5BC9-47BE-BE9E-84A8570A4B9E}"/>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5" name="フッター プレースホルダー 4">
            <a:extLst>
              <a:ext uri="{FF2B5EF4-FFF2-40B4-BE49-F238E27FC236}">
                <a16:creationId xmlns:a16="http://schemas.microsoft.com/office/drawing/2014/main" id="{200404AD-6D28-407F-BF7F-8E5BB4F1CB1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717C6FA-B087-4DC3-8AA1-3141FFEEE662}"/>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750327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4BE1DB8-A8C4-4B31-BE63-28346D0608A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DD05C05-6CE3-4F4A-9EFA-E80745EA28D4}"/>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5382B1A-0D5C-4F56-8E01-F005AB9512AE}"/>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5" name="フッター プレースホルダー 4">
            <a:extLst>
              <a:ext uri="{FF2B5EF4-FFF2-40B4-BE49-F238E27FC236}">
                <a16:creationId xmlns:a16="http://schemas.microsoft.com/office/drawing/2014/main" id="{2DDF4736-F9E3-4297-9521-53C1A40F4E9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DA7ABA0-BBBB-4C4A-A8B1-134E147AED88}"/>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419771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12F21E-05D3-430A-B249-D0361525DA0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41CFBD8-365A-491F-8E58-833895E8422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A07ED59-9EE7-4A67-9BE2-1B6F689B0AA6}"/>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5" name="フッター プレースホルダー 4">
            <a:extLst>
              <a:ext uri="{FF2B5EF4-FFF2-40B4-BE49-F238E27FC236}">
                <a16:creationId xmlns:a16="http://schemas.microsoft.com/office/drawing/2014/main" id="{F07C98C7-75F1-4686-B7FB-3D2B4E257E1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058FC85-050E-47E1-944F-9E83442E60A6}"/>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1503922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B5B081-7363-458C-8B01-72EDF76670E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FC8B755-AA7B-48A2-A2B0-E6CD003DC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CD7E409-54A0-4488-B8C7-B9EC5AFEBE7F}"/>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5" name="フッター プレースホルダー 4">
            <a:extLst>
              <a:ext uri="{FF2B5EF4-FFF2-40B4-BE49-F238E27FC236}">
                <a16:creationId xmlns:a16="http://schemas.microsoft.com/office/drawing/2014/main" id="{F20234FB-98AD-4264-A363-9BD1A1F601D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F3B3617-9B5E-4276-B3B8-C049D24516C2}"/>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509682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2F2B88-96D6-4389-A0A4-CD3A38F233A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788521-B68E-47E1-A489-AC204141EC7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4A0F6C6-8896-418B-B198-4B67D26F651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2ADCE8E9-7C61-42F7-AB69-F5EB306909FB}"/>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6" name="フッター プレースホルダー 5">
            <a:extLst>
              <a:ext uri="{FF2B5EF4-FFF2-40B4-BE49-F238E27FC236}">
                <a16:creationId xmlns:a16="http://schemas.microsoft.com/office/drawing/2014/main" id="{86115F09-B13C-46EA-BDB2-F5A98A761EC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F7BDDC-2324-4A2E-A33D-8B3D615BEA19}"/>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479580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EF90C9-FFF0-47A7-A13E-6FABA6ADEA7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9BE1CF5-FD92-4F2F-9F3D-E0F740EE5C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801DCBD2-BCB0-4042-A36B-2029194199A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88DA311-23C5-4DB5-AE23-66E072762F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C2C2D1B5-5496-4AC2-828F-167B0C0033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FB0780C-911D-425B-AA01-A51687AC836C}"/>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8" name="フッター プレースホルダー 7">
            <a:extLst>
              <a:ext uri="{FF2B5EF4-FFF2-40B4-BE49-F238E27FC236}">
                <a16:creationId xmlns:a16="http://schemas.microsoft.com/office/drawing/2014/main" id="{4E5786D2-2A2E-4284-845D-20ADF4D8835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3593849-950C-4A17-989D-EEF740CF633B}"/>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462826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853AC0-74B8-4D4F-9484-83AD7F3F66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4CC76FC-896E-4129-88A4-5D36868125B7}"/>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4" name="フッター プレースホルダー 3">
            <a:extLst>
              <a:ext uri="{FF2B5EF4-FFF2-40B4-BE49-F238E27FC236}">
                <a16:creationId xmlns:a16="http://schemas.microsoft.com/office/drawing/2014/main" id="{FE4AFF09-6458-49D9-869A-2285D5A34F9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77AB7FEB-719C-4CAE-93A0-E3E6A00DE960}"/>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50953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439D458-88BE-4D47-A482-56E5BA1697CD}"/>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3" name="フッター プレースホルダー 2">
            <a:extLst>
              <a:ext uri="{FF2B5EF4-FFF2-40B4-BE49-F238E27FC236}">
                <a16:creationId xmlns:a16="http://schemas.microsoft.com/office/drawing/2014/main" id="{E7796891-D3CF-41BF-ACEC-0E383695044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E3D7637-FB4D-4F97-88B1-242776AAFFA0}"/>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253217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6DC922-BB16-485B-8C4A-77AD99FD6B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50C17B0-2457-4CF3-B9B7-50CC42B7D9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C9091C7E-15CD-4C41-B43D-73BD4DEC6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1F067A2-B798-4452-8BC0-63BEF009A06B}"/>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6" name="フッター プレースホルダー 5">
            <a:extLst>
              <a:ext uri="{FF2B5EF4-FFF2-40B4-BE49-F238E27FC236}">
                <a16:creationId xmlns:a16="http://schemas.microsoft.com/office/drawing/2014/main" id="{A96E4647-6490-40C3-BFA1-AFD7AD73AE9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4295110-647A-4F0E-BF23-7B6BB88DBD38}"/>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809003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1FFC76-A3AF-4262-87E0-741A1D76E3C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5EEA8C-2ABF-4522-837D-E522FA167F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4D6353C1-AC31-4E93-AB69-A4A9B2492D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8B2F17B-F12A-4071-9BF5-F25D7B0187E5}"/>
              </a:ext>
            </a:extLst>
          </p:cNvPr>
          <p:cNvSpPr>
            <a:spLocks noGrp="1"/>
          </p:cNvSpPr>
          <p:nvPr>
            <p:ph type="dt" sz="half" idx="10"/>
          </p:nvPr>
        </p:nvSpPr>
        <p:spPr/>
        <p:txBody>
          <a:bodyPr/>
          <a:lstStyle/>
          <a:p>
            <a:fld id="{BA3969D8-B053-4437-AB8C-7EB019BF6FC8}" type="datetimeFigureOut">
              <a:rPr kumimoji="1" lang="ja-JP" altLang="en-US" smtClean="0"/>
              <a:t>2021/9/10</a:t>
            </a:fld>
            <a:endParaRPr kumimoji="1" lang="ja-JP" altLang="en-US"/>
          </a:p>
        </p:txBody>
      </p:sp>
      <p:sp>
        <p:nvSpPr>
          <p:cNvPr id="6" name="フッター プレースホルダー 5">
            <a:extLst>
              <a:ext uri="{FF2B5EF4-FFF2-40B4-BE49-F238E27FC236}">
                <a16:creationId xmlns:a16="http://schemas.microsoft.com/office/drawing/2014/main" id="{34D449F4-FDF3-4ADB-BDA3-9E7B4450BD0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364336F-A544-40F0-A250-2D6D944CADF4}"/>
              </a:ext>
            </a:extLst>
          </p:cNvPr>
          <p:cNvSpPr>
            <a:spLocks noGrp="1"/>
          </p:cNvSpPr>
          <p:nvPr>
            <p:ph type="sldNum" sz="quarter" idx="12"/>
          </p:nvPr>
        </p:nvSpPr>
        <p:spPr/>
        <p:txBody>
          <a:body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3643732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448ABE3-1F92-43D4-82C6-AC10FEA501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3513BB5-099E-4C89-8640-DA6598C585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4500588-0C7B-431C-A49D-BB33ABCA45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969D8-B053-4437-AB8C-7EB019BF6FC8}" type="datetimeFigureOut">
              <a:rPr kumimoji="1" lang="ja-JP" altLang="en-US" smtClean="0"/>
              <a:t>2021/9/10</a:t>
            </a:fld>
            <a:endParaRPr kumimoji="1" lang="ja-JP" altLang="en-US"/>
          </a:p>
        </p:txBody>
      </p:sp>
      <p:sp>
        <p:nvSpPr>
          <p:cNvPr id="5" name="フッター プレースホルダー 4">
            <a:extLst>
              <a:ext uri="{FF2B5EF4-FFF2-40B4-BE49-F238E27FC236}">
                <a16:creationId xmlns:a16="http://schemas.microsoft.com/office/drawing/2014/main" id="{32A06F33-B895-4F8A-A771-AA286A3C6B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78D8C489-5348-4106-8775-C9E99C4536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2D5B6C-9A8E-4A77-AD1F-02C73C1CFA0F}" type="slidenum">
              <a:rPr kumimoji="1" lang="ja-JP" altLang="en-US" smtClean="0"/>
              <a:t>‹#›</a:t>
            </a:fld>
            <a:endParaRPr kumimoji="1" lang="ja-JP" altLang="en-US"/>
          </a:p>
        </p:txBody>
      </p:sp>
    </p:spTree>
    <p:extLst>
      <p:ext uri="{BB962C8B-B14F-4D97-AF65-F5344CB8AC3E}">
        <p14:creationId xmlns:p14="http://schemas.microsoft.com/office/powerpoint/2010/main" val="2031604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emf"/><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3C241-D471-415A-8414-A7FEB7B1BD47}"/>
              </a:ext>
            </a:extLst>
          </p:cNvPr>
          <p:cNvSpPr>
            <a:spLocks noGrp="1"/>
          </p:cNvSpPr>
          <p:nvPr>
            <p:ph type="ctrTitle"/>
          </p:nvPr>
        </p:nvSpPr>
        <p:spPr/>
        <p:txBody>
          <a:bodyPr/>
          <a:lstStyle/>
          <a:p>
            <a:r>
              <a:rPr kumimoji="1" lang="ja-JP" altLang="en-US" dirty="0"/>
              <a:t>異常検知</a:t>
            </a:r>
          </a:p>
        </p:txBody>
      </p:sp>
      <p:sp>
        <p:nvSpPr>
          <p:cNvPr id="3" name="字幕 2">
            <a:extLst>
              <a:ext uri="{FF2B5EF4-FFF2-40B4-BE49-F238E27FC236}">
                <a16:creationId xmlns:a16="http://schemas.microsoft.com/office/drawing/2014/main" id="{C7CBDCF3-B9FA-4BB6-A828-F1386AA32F3C}"/>
              </a:ext>
            </a:extLst>
          </p:cNvPr>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227805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65125"/>
            <a:ext cx="11446566" cy="1325563"/>
          </a:xfrm>
        </p:spPr>
        <p:txBody>
          <a:bodyPr/>
          <a:lstStyle/>
          <a:p>
            <a:r>
              <a:rPr kumimoji="1" lang="ja-JP" altLang="en-US" dirty="0"/>
              <a:t>カーネル主成分分析</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6276"/>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・データに対して非線形な変換をして主成分分析をする．</a:t>
            </a:r>
            <a:endParaRPr lang="en-US" altLang="ja-JP" sz="1400" dirty="0"/>
          </a:p>
        </p:txBody>
      </p:sp>
      <p:cxnSp>
        <p:nvCxnSpPr>
          <p:cNvPr id="30" name="直線矢印コネクタ 29">
            <a:extLst>
              <a:ext uri="{FF2B5EF4-FFF2-40B4-BE49-F238E27FC236}">
                <a16:creationId xmlns:a16="http://schemas.microsoft.com/office/drawing/2014/main" id="{018939DD-E6A8-4084-9F52-FBA511CA9A55}"/>
              </a:ext>
            </a:extLst>
          </p:cNvPr>
          <p:cNvCxnSpPr>
            <a:cxnSpLocks/>
          </p:cNvCxnSpPr>
          <p:nvPr/>
        </p:nvCxnSpPr>
        <p:spPr>
          <a:xfrm flipV="1">
            <a:off x="1206762" y="3038547"/>
            <a:ext cx="0" cy="2759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FD0D2DA-C332-4D62-AC7D-D5D0528EC7AF}"/>
              </a:ext>
            </a:extLst>
          </p:cNvPr>
          <p:cNvCxnSpPr>
            <a:cxnSpLocks/>
          </p:cNvCxnSpPr>
          <p:nvPr/>
        </p:nvCxnSpPr>
        <p:spPr>
          <a:xfrm flipV="1">
            <a:off x="838199" y="5286795"/>
            <a:ext cx="336957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楕円 1">
            <a:extLst>
              <a:ext uri="{FF2B5EF4-FFF2-40B4-BE49-F238E27FC236}">
                <a16:creationId xmlns:a16="http://schemas.microsoft.com/office/drawing/2014/main" id="{0DD9D07E-025F-4D9C-91E5-808BEBA9A801}"/>
              </a:ext>
            </a:extLst>
          </p:cNvPr>
          <p:cNvSpPr/>
          <p:nvPr/>
        </p:nvSpPr>
        <p:spPr>
          <a:xfrm>
            <a:off x="1349375" y="3735309"/>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22501F9C-70E2-48B3-89EE-DA0DD17095A4}"/>
              </a:ext>
            </a:extLst>
          </p:cNvPr>
          <p:cNvSpPr/>
          <p:nvPr/>
        </p:nvSpPr>
        <p:spPr>
          <a:xfrm>
            <a:off x="1451501" y="398050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36D34593-DAAE-44F8-9FB6-C8C010313092}"/>
              </a:ext>
            </a:extLst>
          </p:cNvPr>
          <p:cNvSpPr/>
          <p:nvPr/>
        </p:nvSpPr>
        <p:spPr>
          <a:xfrm>
            <a:off x="1838325" y="3817492"/>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B60153F0-A43C-4F02-BF67-8B5E58EAD358}"/>
              </a:ext>
            </a:extLst>
          </p:cNvPr>
          <p:cNvSpPr/>
          <p:nvPr/>
        </p:nvSpPr>
        <p:spPr>
          <a:xfrm>
            <a:off x="1982787" y="4224922"/>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18DFB35B-2D0E-4E2F-8C79-7B11EE4659FB}"/>
              </a:ext>
            </a:extLst>
          </p:cNvPr>
          <p:cNvSpPr/>
          <p:nvPr/>
        </p:nvSpPr>
        <p:spPr>
          <a:xfrm>
            <a:off x="1724927" y="4164201"/>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3310C0E0-2773-42B8-AFCD-59E3D118DABF}"/>
              </a:ext>
            </a:extLst>
          </p:cNvPr>
          <p:cNvSpPr/>
          <p:nvPr/>
        </p:nvSpPr>
        <p:spPr>
          <a:xfrm>
            <a:off x="2461075" y="4290744"/>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2A8E7C49-625E-4347-A6C9-38ABDAB74A98}"/>
              </a:ext>
            </a:extLst>
          </p:cNvPr>
          <p:cNvSpPr/>
          <p:nvPr/>
        </p:nvSpPr>
        <p:spPr>
          <a:xfrm>
            <a:off x="2227216" y="3996451"/>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51183D60-3EB2-4C33-B230-48380D194070}"/>
              </a:ext>
            </a:extLst>
          </p:cNvPr>
          <p:cNvSpPr/>
          <p:nvPr/>
        </p:nvSpPr>
        <p:spPr>
          <a:xfrm>
            <a:off x="2337250" y="4459673"/>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74744CED-A758-4A7A-BBBB-6BFA448AF4EC}"/>
              </a:ext>
            </a:extLst>
          </p:cNvPr>
          <p:cNvSpPr/>
          <p:nvPr/>
        </p:nvSpPr>
        <p:spPr>
          <a:xfrm>
            <a:off x="2758811" y="4285644"/>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7B5B2E0C-F3A1-4616-B038-24BB7E1D36D8}"/>
              </a:ext>
            </a:extLst>
          </p:cNvPr>
          <p:cNvSpPr/>
          <p:nvPr/>
        </p:nvSpPr>
        <p:spPr>
          <a:xfrm>
            <a:off x="3041151" y="4164201"/>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2C165CDB-9B97-41CE-A89A-5BA36244AD00}"/>
              </a:ext>
            </a:extLst>
          </p:cNvPr>
          <p:cNvSpPr/>
          <p:nvPr/>
        </p:nvSpPr>
        <p:spPr>
          <a:xfrm>
            <a:off x="2653294" y="4511052"/>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52825CB3-C53C-444E-8DCE-5D2D7750C018}"/>
              </a:ext>
            </a:extLst>
          </p:cNvPr>
          <p:cNvSpPr/>
          <p:nvPr/>
        </p:nvSpPr>
        <p:spPr>
          <a:xfrm>
            <a:off x="2670887" y="4071720"/>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楕円 54">
            <a:extLst>
              <a:ext uri="{FF2B5EF4-FFF2-40B4-BE49-F238E27FC236}">
                <a16:creationId xmlns:a16="http://schemas.microsoft.com/office/drawing/2014/main" id="{53BB33BB-3674-46C7-9651-9055E2A0F8EE}"/>
              </a:ext>
            </a:extLst>
          </p:cNvPr>
          <p:cNvSpPr/>
          <p:nvPr/>
        </p:nvSpPr>
        <p:spPr>
          <a:xfrm>
            <a:off x="3164976" y="3875007"/>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A72CB412-C6E2-43C7-83DE-EC88664A4313}"/>
              </a:ext>
            </a:extLst>
          </p:cNvPr>
          <p:cNvSpPr/>
          <p:nvPr/>
        </p:nvSpPr>
        <p:spPr>
          <a:xfrm>
            <a:off x="2915625" y="3898160"/>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FFB8007-898D-4EF8-B55A-3FAA39E73E08}"/>
              </a:ext>
            </a:extLst>
          </p:cNvPr>
          <p:cNvSpPr/>
          <p:nvPr/>
        </p:nvSpPr>
        <p:spPr>
          <a:xfrm>
            <a:off x="2820723" y="3735309"/>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582AEC98-41C5-4049-9814-636F0555440A}"/>
              </a:ext>
            </a:extLst>
          </p:cNvPr>
          <p:cNvSpPr/>
          <p:nvPr/>
        </p:nvSpPr>
        <p:spPr>
          <a:xfrm>
            <a:off x="3414327" y="3836802"/>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54DB063-F52C-4D67-BD30-ECED5B14C739}"/>
              </a:ext>
            </a:extLst>
          </p:cNvPr>
          <p:cNvSpPr/>
          <p:nvPr/>
        </p:nvSpPr>
        <p:spPr>
          <a:xfrm>
            <a:off x="3166299" y="359285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5DE95614-220F-42C0-8CC8-75663C70208F}"/>
              </a:ext>
            </a:extLst>
          </p:cNvPr>
          <p:cNvSpPr/>
          <p:nvPr/>
        </p:nvSpPr>
        <p:spPr>
          <a:xfrm>
            <a:off x="3415075" y="359285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3D56E9E2-B224-4B95-BFCA-F2EE5E36F050}"/>
              </a:ext>
            </a:extLst>
          </p:cNvPr>
          <p:cNvSpPr/>
          <p:nvPr/>
        </p:nvSpPr>
        <p:spPr>
          <a:xfrm>
            <a:off x="2234541" y="4180144"/>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1F8FA35F-EC17-41B4-A273-A8C1CA044AA0}"/>
              </a:ext>
            </a:extLst>
          </p:cNvPr>
          <p:cNvSpPr/>
          <p:nvPr/>
        </p:nvSpPr>
        <p:spPr>
          <a:xfrm>
            <a:off x="1937796" y="4019313"/>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71846326-78A2-49F9-8E18-CB769E01B574}"/>
              </a:ext>
            </a:extLst>
          </p:cNvPr>
          <p:cNvSpPr/>
          <p:nvPr/>
        </p:nvSpPr>
        <p:spPr>
          <a:xfrm>
            <a:off x="1586269" y="3776134"/>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8A8C032F-1F19-4071-A489-2AECA96C401E}"/>
              </a:ext>
            </a:extLst>
          </p:cNvPr>
          <p:cNvSpPr/>
          <p:nvPr/>
        </p:nvSpPr>
        <p:spPr>
          <a:xfrm>
            <a:off x="3661651" y="3635747"/>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3A7EEAB2-3962-46F4-BDB3-A90F39AED591}"/>
              </a:ext>
            </a:extLst>
          </p:cNvPr>
          <p:cNvSpPr/>
          <p:nvPr/>
        </p:nvSpPr>
        <p:spPr>
          <a:xfrm>
            <a:off x="3554676" y="336594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BF81CC53-9F54-4032-84CD-5FF02A5401B4}"/>
              </a:ext>
            </a:extLst>
          </p:cNvPr>
          <p:cNvSpPr/>
          <p:nvPr/>
        </p:nvSpPr>
        <p:spPr>
          <a:xfrm>
            <a:off x="1688566" y="398050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楕円 76">
            <a:extLst>
              <a:ext uri="{FF2B5EF4-FFF2-40B4-BE49-F238E27FC236}">
                <a16:creationId xmlns:a16="http://schemas.microsoft.com/office/drawing/2014/main" id="{1CF2A889-4368-436F-A185-C2236C8C61BA}"/>
              </a:ext>
            </a:extLst>
          </p:cNvPr>
          <p:cNvSpPr/>
          <p:nvPr/>
        </p:nvSpPr>
        <p:spPr>
          <a:xfrm>
            <a:off x="3785476" y="3426667"/>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8" name="直線矢印コネクタ 77">
            <a:extLst>
              <a:ext uri="{FF2B5EF4-FFF2-40B4-BE49-F238E27FC236}">
                <a16:creationId xmlns:a16="http://schemas.microsoft.com/office/drawing/2014/main" id="{9D838FF5-8F96-4E35-91D4-558465A85FA1}"/>
              </a:ext>
            </a:extLst>
          </p:cNvPr>
          <p:cNvCxnSpPr>
            <a:cxnSpLocks/>
          </p:cNvCxnSpPr>
          <p:nvPr/>
        </p:nvCxnSpPr>
        <p:spPr>
          <a:xfrm flipV="1">
            <a:off x="5722629" y="3038546"/>
            <a:ext cx="0" cy="2759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B6F61158-82E5-489E-9BD8-BBE399C89E12}"/>
              </a:ext>
            </a:extLst>
          </p:cNvPr>
          <p:cNvCxnSpPr>
            <a:cxnSpLocks/>
          </p:cNvCxnSpPr>
          <p:nvPr/>
        </p:nvCxnSpPr>
        <p:spPr>
          <a:xfrm flipV="1">
            <a:off x="5354066" y="5286794"/>
            <a:ext cx="336957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0" name="楕円 79">
            <a:extLst>
              <a:ext uri="{FF2B5EF4-FFF2-40B4-BE49-F238E27FC236}">
                <a16:creationId xmlns:a16="http://schemas.microsoft.com/office/drawing/2014/main" id="{9EADC61F-E969-4A4E-888C-7CB798699EFF}"/>
              </a:ext>
            </a:extLst>
          </p:cNvPr>
          <p:cNvSpPr/>
          <p:nvPr/>
        </p:nvSpPr>
        <p:spPr>
          <a:xfrm>
            <a:off x="6119822" y="4889724"/>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楕円 80">
            <a:extLst>
              <a:ext uri="{FF2B5EF4-FFF2-40B4-BE49-F238E27FC236}">
                <a16:creationId xmlns:a16="http://schemas.microsoft.com/office/drawing/2014/main" id="{4797AA1E-2D1B-409C-9DE5-BE71A9B2473E}"/>
              </a:ext>
            </a:extLst>
          </p:cNvPr>
          <p:cNvSpPr/>
          <p:nvPr/>
        </p:nvSpPr>
        <p:spPr>
          <a:xfrm>
            <a:off x="6535643" y="399941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楕円 81">
            <a:extLst>
              <a:ext uri="{FF2B5EF4-FFF2-40B4-BE49-F238E27FC236}">
                <a16:creationId xmlns:a16="http://schemas.microsoft.com/office/drawing/2014/main" id="{59529D1E-3299-490F-A991-5A2A0B835F44}"/>
              </a:ext>
            </a:extLst>
          </p:cNvPr>
          <p:cNvSpPr/>
          <p:nvPr/>
        </p:nvSpPr>
        <p:spPr>
          <a:xfrm>
            <a:off x="6507808" y="4379103"/>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81E36262-534C-478F-94FA-C2DEA1A63D3F}"/>
              </a:ext>
            </a:extLst>
          </p:cNvPr>
          <p:cNvSpPr/>
          <p:nvPr/>
        </p:nvSpPr>
        <p:spPr>
          <a:xfrm>
            <a:off x="5914848" y="4604053"/>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14A33DF5-467D-4102-84E1-1A98200B95D2}"/>
              </a:ext>
            </a:extLst>
          </p:cNvPr>
          <p:cNvSpPr/>
          <p:nvPr/>
        </p:nvSpPr>
        <p:spPr>
          <a:xfrm>
            <a:off x="6150465" y="4301587"/>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3B96EC33-1426-41FF-94DF-10970696B604}"/>
              </a:ext>
            </a:extLst>
          </p:cNvPr>
          <p:cNvSpPr/>
          <p:nvPr/>
        </p:nvSpPr>
        <p:spPr>
          <a:xfrm>
            <a:off x="6976942" y="4290743"/>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E8C5E8DD-8BF6-4465-B06F-94A260D70874}"/>
              </a:ext>
            </a:extLst>
          </p:cNvPr>
          <p:cNvSpPr/>
          <p:nvPr/>
        </p:nvSpPr>
        <p:spPr>
          <a:xfrm>
            <a:off x="6976941" y="3865877"/>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FBD6A741-96F5-42EB-9AB6-56190C0D7FE5}"/>
              </a:ext>
            </a:extLst>
          </p:cNvPr>
          <p:cNvSpPr/>
          <p:nvPr/>
        </p:nvSpPr>
        <p:spPr>
          <a:xfrm>
            <a:off x="6853117" y="4459672"/>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楕円 87">
            <a:extLst>
              <a:ext uri="{FF2B5EF4-FFF2-40B4-BE49-F238E27FC236}">
                <a16:creationId xmlns:a16="http://schemas.microsoft.com/office/drawing/2014/main" id="{B5682576-C90E-4D38-AF41-8731736EB45B}"/>
              </a:ext>
            </a:extLst>
          </p:cNvPr>
          <p:cNvSpPr/>
          <p:nvPr/>
        </p:nvSpPr>
        <p:spPr>
          <a:xfrm>
            <a:off x="7274678" y="4285643"/>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楕円 88">
            <a:extLst>
              <a:ext uri="{FF2B5EF4-FFF2-40B4-BE49-F238E27FC236}">
                <a16:creationId xmlns:a16="http://schemas.microsoft.com/office/drawing/2014/main" id="{0B8444DD-2C17-4FCF-B940-1AA41AFDFFB6}"/>
              </a:ext>
            </a:extLst>
          </p:cNvPr>
          <p:cNvSpPr/>
          <p:nvPr/>
        </p:nvSpPr>
        <p:spPr>
          <a:xfrm>
            <a:off x="7557018" y="4164200"/>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楕円 89">
            <a:extLst>
              <a:ext uri="{FF2B5EF4-FFF2-40B4-BE49-F238E27FC236}">
                <a16:creationId xmlns:a16="http://schemas.microsoft.com/office/drawing/2014/main" id="{8ECAA0C5-6CF7-44D4-9F6D-DCD18AC563AF}"/>
              </a:ext>
            </a:extLst>
          </p:cNvPr>
          <p:cNvSpPr/>
          <p:nvPr/>
        </p:nvSpPr>
        <p:spPr>
          <a:xfrm>
            <a:off x="7169161" y="4511051"/>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楕円 90">
            <a:extLst>
              <a:ext uri="{FF2B5EF4-FFF2-40B4-BE49-F238E27FC236}">
                <a16:creationId xmlns:a16="http://schemas.microsoft.com/office/drawing/2014/main" id="{7F84414A-B9CF-4920-94C5-878C79F9F8E4}"/>
              </a:ext>
            </a:extLst>
          </p:cNvPr>
          <p:cNvSpPr/>
          <p:nvPr/>
        </p:nvSpPr>
        <p:spPr>
          <a:xfrm>
            <a:off x="7186754" y="4071719"/>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楕円 91">
            <a:extLst>
              <a:ext uri="{FF2B5EF4-FFF2-40B4-BE49-F238E27FC236}">
                <a16:creationId xmlns:a16="http://schemas.microsoft.com/office/drawing/2014/main" id="{5CC8C185-2B5D-4AE2-A8A4-59106CFB4093}"/>
              </a:ext>
            </a:extLst>
          </p:cNvPr>
          <p:cNvSpPr/>
          <p:nvPr/>
        </p:nvSpPr>
        <p:spPr>
          <a:xfrm>
            <a:off x="7680843" y="387500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楕円 92">
            <a:extLst>
              <a:ext uri="{FF2B5EF4-FFF2-40B4-BE49-F238E27FC236}">
                <a16:creationId xmlns:a16="http://schemas.microsoft.com/office/drawing/2014/main" id="{36D4AB2B-EFFC-49BA-BAE3-F1D578AF84E6}"/>
              </a:ext>
            </a:extLst>
          </p:cNvPr>
          <p:cNvSpPr/>
          <p:nvPr/>
        </p:nvSpPr>
        <p:spPr>
          <a:xfrm>
            <a:off x="7431492" y="3898159"/>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楕円 93">
            <a:extLst>
              <a:ext uri="{FF2B5EF4-FFF2-40B4-BE49-F238E27FC236}">
                <a16:creationId xmlns:a16="http://schemas.microsoft.com/office/drawing/2014/main" id="{C7A40FB5-B1E2-49D3-A763-5C34F38ECCEF}"/>
              </a:ext>
            </a:extLst>
          </p:cNvPr>
          <p:cNvSpPr/>
          <p:nvPr/>
        </p:nvSpPr>
        <p:spPr>
          <a:xfrm>
            <a:off x="7336590" y="3735308"/>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楕円 94">
            <a:extLst>
              <a:ext uri="{FF2B5EF4-FFF2-40B4-BE49-F238E27FC236}">
                <a16:creationId xmlns:a16="http://schemas.microsoft.com/office/drawing/2014/main" id="{BB315872-CDFC-476A-A46B-63D36687BA6D}"/>
              </a:ext>
            </a:extLst>
          </p:cNvPr>
          <p:cNvSpPr/>
          <p:nvPr/>
        </p:nvSpPr>
        <p:spPr>
          <a:xfrm>
            <a:off x="7930194" y="3836801"/>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楕円 95">
            <a:extLst>
              <a:ext uri="{FF2B5EF4-FFF2-40B4-BE49-F238E27FC236}">
                <a16:creationId xmlns:a16="http://schemas.microsoft.com/office/drawing/2014/main" id="{95D9C7E6-0C5A-425A-888A-A454CA3C7B88}"/>
              </a:ext>
            </a:extLst>
          </p:cNvPr>
          <p:cNvSpPr/>
          <p:nvPr/>
        </p:nvSpPr>
        <p:spPr>
          <a:xfrm>
            <a:off x="7682166" y="359285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楕円 96">
            <a:extLst>
              <a:ext uri="{FF2B5EF4-FFF2-40B4-BE49-F238E27FC236}">
                <a16:creationId xmlns:a16="http://schemas.microsoft.com/office/drawing/2014/main" id="{F922E957-F1BF-4B36-8892-58030ADD8414}"/>
              </a:ext>
            </a:extLst>
          </p:cNvPr>
          <p:cNvSpPr/>
          <p:nvPr/>
        </p:nvSpPr>
        <p:spPr>
          <a:xfrm>
            <a:off x="7930942" y="359285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A0A5D276-6C05-430E-B296-BF62DB1F8B84}"/>
              </a:ext>
            </a:extLst>
          </p:cNvPr>
          <p:cNvSpPr/>
          <p:nvPr/>
        </p:nvSpPr>
        <p:spPr>
          <a:xfrm>
            <a:off x="6383983" y="468570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楕円 98">
            <a:extLst>
              <a:ext uri="{FF2B5EF4-FFF2-40B4-BE49-F238E27FC236}">
                <a16:creationId xmlns:a16="http://schemas.microsoft.com/office/drawing/2014/main" id="{FB8BAC1A-9855-4D51-8AF1-12395D757E74}"/>
              </a:ext>
            </a:extLst>
          </p:cNvPr>
          <p:cNvSpPr/>
          <p:nvPr/>
        </p:nvSpPr>
        <p:spPr>
          <a:xfrm>
            <a:off x="6641048" y="4679950"/>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楕円 99">
            <a:extLst>
              <a:ext uri="{FF2B5EF4-FFF2-40B4-BE49-F238E27FC236}">
                <a16:creationId xmlns:a16="http://schemas.microsoft.com/office/drawing/2014/main" id="{6C80D861-476C-466C-8D2D-7EB073CF6DBC}"/>
              </a:ext>
            </a:extLst>
          </p:cNvPr>
          <p:cNvSpPr/>
          <p:nvPr/>
        </p:nvSpPr>
        <p:spPr>
          <a:xfrm>
            <a:off x="6638189" y="4252315"/>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64C6C5AA-14B2-415B-9EEC-AF6A4C8A252A}"/>
              </a:ext>
            </a:extLst>
          </p:cNvPr>
          <p:cNvSpPr/>
          <p:nvPr/>
        </p:nvSpPr>
        <p:spPr>
          <a:xfrm>
            <a:off x="8177518" y="363574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3269320C-2E5D-4162-AA2D-D92C3713DD0F}"/>
              </a:ext>
            </a:extLst>
          </p:cNvPr>
          <p:cNvSpPr/>
          <p:nvPr/>
        </p:nvSpPr>
        <p:spPr>
          <a:xfrm>
            <a:off x="8070543" y="3365944"/>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楕円 102">
            <a:extLst>
              <a:ext uri="{FF2B5EF4-FFF2-40B4-BE49-F238E27FC236}">
                <a16:creationId xmlns:a16="http://schemas.microsoft.com/office/drawing/2014/main" id="{8A31F3C6-88A1-4D25-ABE4-3C122020C96E}"/>
              </a:ext>
            </a:extLst>
          </p:cNvPr>
          <p:cNvSpPr/>
          <p:nvPr/>
        </p:nvSpPr>
        <p:spPr>
          <a:xfrm>
            <a:off x="6170944" y="4592000"/>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楕円 103">
            <a:extLst>
              <a:ext uri="{FF2B5EF4-FFF2-40B4-BE49-F238E27FC236}">
                <a16:creationId xmlns:a16="http://schemas.microsoft.com/office/drawing/2014/main" id="{0CE38E82-5F24-4825-AD10-562453C44B5A}"/>
              </a:ext>
            </a:extLst>
          </p:cNvPr>
          <p:cNvSpPr/>
          <p:nvPr/>
        </p:nvSpPr>
        <p:spPr>
          <a:xfrm>
            <a:off x="8301343" y="342666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471A76E-E330-49B3-BCDC-99F466121D78}"/>
              </a:ext>
            </a:extLst>
          </p:cNvPr>
          <p:cNvSpPr/>
          <p:nvPr/>
        </p:nvSpPr>
        <p:spPr>
          <a:xfrm>
            <a:off x="4186122" y="3487389"/>
            <a:ext cx="1445984" cy="12125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非線形な変換</a:t>
            </a:r>
          </a:p>
        </p:txBody>
      </p:sp>
      <p:sp>
        <p:nvSpPr>
          <p:cNvPr id="105" name="楕円 104">
            <a:extLst>
              <a:ext uri="{FF2B5EF4-FFF2-40B4-BE49-F238E27FC236}">
                <a16:creationId xmlns:a16="http://schemas.microsoft.com/office/drawing/2014/main" id="{30403063-EB4B-4E4E-899E-9BFD3D043883}"/>
              </a:ext>
            </a:extLst>
          </p:cNvPr>
          <p:cNvSpPr/>
          <p:nvPr/>
        </p:nvSpPr>
        <p:spPr>
          <a:xfrm>
            <a:off x="6870712" y="4034806"/>
            <a:ext cx="123825" cy="1214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31B7F5D-3D4C-44A3-90F8-CE301926E53A}"/>
              </a:ext>
            </a:extLst>
          </p:cNvPr>
          <p:cNvSpPr/>
          <p:nvPr/>
        </p:nvSpPr>
        <p:spPr>
          <a:xfrm>
            <a:off x="5713713" y="2325197"/>
            <a:ext cx="3369578" cy="4828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この空間で主成分分析を実施</a:t>
            </a:r>
          </a:p>
        </p:txBody>
      </p:sp>
      <p:cxnSp>
        <p:nvCxnSpPr>
          <p:cNvPr id="106" name="直線矢印コネクタ 105">
            <a:extLst>
              <a:ext uri="{FF2B5EF4-FFF2-40B4-BE49-F238E27FC236}">
                <a16:creationId xmlns:a16="http://schemas.microsoft.com/office/drawing/2014/main" id="{29284841-EC05-4D65-88D3-9794A3E35FD9}"/>
              </a:ext>
            </a:extLst>
          </p:cNvPr>
          <p:cNvCxnSpPr>
            <a:cxnSpLocks/>
          </p:cNvCxnSpPr>
          <p:nvPr/>
        </p:nvCxnSpPr>
        <p:spPr>
          <a:xfrm flipH="1" flipV="1">
            <a:off x="6823274" y="3172584"/>
            <a:ext cx="1082817" cy="176750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0F21C9B2-D7DD-45FF-ACD7-DD694694E1D6}"/>
              </a:ext>
            </a:extLst>
          </p:cNvPr>
          <p:cNvCxnSpPr>
            <a:cxnSpLocks/>
          </p:cNvCxnSpPr>
          <p:nvPr/>
        </p:nvCxnSpPr>
        <p:spPr>
          <a:xfrm flipV="1">
            <a:off x="5894123" y="3144891"/>
            <a:ext cx="2829521" cy="18327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1F534138-5ADB-4A35-A429-FA3E14C33C4A}"/>
              </a:ext>
            </a:extLst>
          </p:cNvPr>
          <p:cNvSpPr/>
          <p:nvPr/>
        </p:nvSpPr>
        <p:spPr>
          <a:xfrm>
            <a:off x="9203475" y="3376481"/>
            <a:ext cx="2599918" cy="1450936"/>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●特徴</a:t>
            </a:r>
            <a:endParaRPr kumimoji="1" lang="en-US" altLang="ja-JP" dirty="0">
              <a:solidFill>
                <a:schemeClr val="tx1"/>
              </a:solidFill>
            </a:endParaRPr>
          </a:p>
          <a:p>
            <a:endParaRPr kumimoji="1" lang="en-US" altLang="ja-JP" dirty="0">
              <a:solidFill>
                <a:schemeClr val="tx1"/>
              </a:solidFill>
            </a:endParaRPr>
          </a:p>
          <a:p>
            <a:r>
              <a:rPr lang="ja-JP" altLang="en-US" dirty="0">
                <a:solidFill>
                  <a:schemeClr val="tx1"/>
                </a:solidFill>
              </a:rPr>
              <a:t>・非線形な正常部分空間を求めたい場合に有効</a:t>
            </a:r>
            <a:endParaRPr kumimoji="1" lang="ja-JP" altLang="en-US" dirty="0">
              <a:solidFill>
                <a:schemeClr val="tx1"/>
              </a:solidFill>
            </a:endParaRPr>
          </a:p>
        </p:txBody>
      </p:sp>
    </p:spTree>
    <p:extLst>
      <p:ext uri="{BB962C8B-B14F-4D97-AF65-F5344CB8AC3E}">
        <p14:creationId xmlns:p14="http://schemas.microsoft.com/office/powerpoint/2010/main" val="3805276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96691"/>
            <a:ext cx="11446566" cy="1325563"/>
          </a:xfrm>
        </p:spPr>
        <p:txBody>
          <a:bodyPr/>
          <a:lstStyle/>
          <a:p>
            <a:r>
              <a:rPr lang="ja-JP" altLang="en-US" dirty="0"/>
              <a:t>スパース</a:t>
            </a:r>
            <a:r>
              <a:rPr kumimoji="1" lang="ja-JP" altLang="en-US" dirty="0"/>
              <a:t>主成分分析</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6276"/>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・罰則項を加え，可能な限り主成分を</a:t>
            </a:r>
            <a:r>
              <a:rPr lang="en-US" altLang="ja-JP" sz="1400" dirty="0"/>
              <a:t>0</a:t>
            </a:r>
            <a:r>
              <a:rPr lang="ja-JP" altLang="en-US" sz="1400" dirty="0"/>
              <a:t>にする．</a:t>
            </a:r>
            <a:endParaRPr lang="en-US" altLang="ja-JP" sz="1400" dirty="0"/>
          </a:p>
        </p:txBody>
      </p:sp>
      <p:cxnSp>
        <p:nvCxnSpPr>
          <p:cNvPr id="65" name="直線矢印コネクタ 64">
            <a:extLst>
              <a:ext uri="{FF2B5EF4-FFF2-40B4-BE49-F238E27FC236}">
                <a16:creationId xmlns:a16="http://schemas.microsoft.com/office/drawing/2014/main" id="{440F9B02-ACC8-408A-9089-45F49F8185BC}"/>
              </a:ext>
            </a:extLst>
          </p:cNvPr>
          <p:cNvCxnSpPr>
            <a:cxnSpLocks/>
          </p:cNvCxnSpPr>
          <p:nvPr/>
        </p:nvCxnSpPr>
        <p:spPr>
          <a:xfrm flipV="1">
            <a:off x="1206762" y="2887499"/>
            <a:ext cx="0" cy="2759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7D0588A6-B637-4D41-B1C4-29CA2BCE62FD}"/>
              </a:ext>
            </a:extLst>
          </p:cNvPr>
          <p:cNvCxnSpPr>
            <a:cxnSpLocks/>
          </p:cNvCxnSpPr>
          <p:nvPr/>
        </p:nvCxnSpPr>
        <p:spPr>
          <a:xfrm flipV="1">
            <a:off x="838199" y="5135747"/>
            <a:ext cx="336957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51D1C665-1CD0-4017-A1F3-9CF5ACB19548}"/>
              </a:ext>
            </a:extLst>
          </p:cNvPr>
          <p:cNvSpPr txBox="1"/>
          <p:nvPr/>
        </p:nvSpPr>
        <p:spPr>
          <a:xfrm>
            <a:off x="1334426" y="5301843"/>
            <a:ext cx="481799" cy="1352101"/>
          </a:xfrm>
          <a:prstGeom prst="rect">
            <a:avLst/>
          </a:prstGeom>
          <a:noFill/>
        </p:spPr>
        <p:txBody>
          <a:bodyPr vert="eaVert" wrap="none" rtlCol="0">
            <a:spAutoFit/>
          </a:bodyPr>
          <a:lstStyle/>
          <a:p>
            <a:r>
              <a:rPr kumimoji="1" lang="ja-JP" altLang="en-US" dirty="0"/>
              <a:t>第</a:t>
            </a:r>
            <a:r>
              <a:rPr kumimoji="1" lang="en-US" altLang="ja-JP" dirty="0"/>
              <a:t>1</a:t>
            </a:r>
            <a:r>
              <a:rPr kumimoji="1" lang="ja-JP" altLang="en-US" dirty="0"/>
              <a:t>主成分</a:t>
            </a:r>
          </a:p>
        </p:txBody>
      </p:sp>
      <p:sp>
        <p:nvSpPr>
          <p:cNvPr id="68" name="テキスト ボックス 67">
            <a:extLst>
              <a:ext uri="{FF2B5EF4-FFF2-40B4-BE49-F238E27FC236}">
                <a16:creationId xmlns:a16="http://schemas.microsoft.com/office/drawing/2014/main" id="{F18647A8-21C0-4CD8-A04E-DB3683351EBD}"/>
              </a:ext>
            </a:extLst>
          </p:cNvPr>
          <p:cNvSpPr txBox="1"/>
          <p:nvPr/>
        </p:nvSpPr>
        <p:spPr>
          <a:xfrm>
            <a:off x="1907974" y="5301842"/>
            <a:ext cx="481799" cy="1352101"/>
          </a:xfrm>
          <a:prstGeom prst="rect">
            <a:avLst/>
          </a:prstGeom>
          <a:noFill/>
        </p:spPr>
        <p:txBody>
          <a:bodyPr vert="eaVert" wrap="none" rtlCol="0">
            <a:spAutoFit/>
          </a:bodyPr>
          <a:lstStyle/>
          <a:p>
            <a:r>
              <a:rPr kumimoji="1" lang="ja-JP" altLang="en-US" dirty="0"/>
              <a:t>第</a:t>
            </a:r>
            <a:r>
              <a:rPr kumimoji="1" lang="en-US" altLang="ja-JP" dirty="0"/>
              <a:t>2</a:t>
            </a:r>
            <a:r>
              <a:rPr kumimoji="1" lang="ja-JP" altLang="en-US" dirty="0"/>
              <a:t>主成分</a:t>
            </a:r>
          </a:p>
        </p:txBody>
      </p:sp>
      <p:sp>
        <p:nvSpPr>
          <p:cNvPr id="74" name="テキスト ボックス 73">
            <a:extLst>
              <a:ext uri="{FF2B5EF4-FFF2-40B4-BE49-F238E27FC236}">
                <a16:creationId xmlns:a16="http://schemas.microsoft.com/office/drawing/2014/main" id="{32F26309-785D-4332-80E9-520A7C7E71CD}"/>
              </a:ext>
            </a:extLst>
          </p:cNvPr>
          <p:cNvSpPr txBox="1"/>
          <p:nvPr/>
        </p:nvSpPr>
        <p:spPr>
          <a:xfrm>
            <a:off x="2481522" y="5301842"/>
            <a:ext cx="481799" cy="1352101"/>
          </a:xfrm>
          <a:prstGeom prst="rect">
            <a:avLst/>
          </a:prstGeom>
          <a:noFill/>
        </p:spPr>
        <p:txBody>
          <a:bodyPr vert="eaVert" wrap="none" rtlCol="0">
            <a:spAutoFit/>
          </a:bodyPr>
          <a:lstStyle/>
          <a:p>
            <a:r>
              <a:rPr kumimoji="1" lang="ja-JP" altLang="en-US" dirty="0"/>
              <a:t>第</a:t>
            </a:r>
            <a:r>
              <a:rPr kumimoji="1" lang="en-US" altLang="ja-JP" dirty="0"/>
              <a:t>3</a:t>
            </a:r>
            <a:r>
              <a:rPr kumimoji="1" lang="ja-JP" altLang="en-US" dirty="0"/>
              <a:t>主成分</a:t>
            </a:r>
          </a:p>
        </p:txBody>
      </p:sp>
      <p:sp>
        <p:nvSpPr>
          <p:cNvPr id="75" name="テキスト ボックス 74">
            <a:extLst>
              <a:ext uri="{FF2B5EF4-FFF2-40B4-BE49-F238E27FC236}">
                <a16:creationId xmlns:a16="http://schemas.microsoft.com/office/drawing/2014/main" id="{7EE34067-7C3E-4DE4-9490-170CAF350163}"/>
              </a:ext>
            </a:extLst>
          </p:cNvPr>
          <p:cNvSpPr txBox="1"/>
          <p:nvPr/>
        </p:nvSpPr>
        <p:spPr>
          <a:xfrm>
            <a:off x="2963321" y="5301842"/>
            <a:ext cx="481799" cy="1352101"/>
          </a:xfrm>
          <a:prstGeom prst="rect">
            <a:avLst/>
          </a:prstGeom>
          <a:noFill/>
        </p:spPr>
        <p:txBody>
          <a:bodyPr vert="eaVert" wrap="none" rtlCol="0">
            <a:spAutoFit/>
          </a:bodyPr>
          <a:lstStyle/>
          <a:p>
            <a:r>
              <a:rPr kumimoji="1" lang="ja-JP" altLang="en-US" dirty="0"/>
              <a:t>第</a:t>
            </a:r>
            <a:r>
              <a:rPr kumimoji="1" lang="en-US" altLang="ja-JP" dirty="0"/>
              <a:t>4</a:t>
            </a:r>
            <a:r>
              <a:rPr kumimoji="1" lang="ja-JP" altLang="en-US" dirty="0"/>
              <a:t>主成分</a:t>
            </a:r>
          </a:p>
        </p:txBody>
      </p:sp>
      <p:sp>
        <p:nvSpPr>
          <p:cNvPr id="9" name="正方形/長方形 8">
            <a:extLst>
              <a:ext uri="{FF2B5EF4-FFF2-40B4-BE49-F238E27FC236}">
                <a16:creationId xmlns:a16="http://schemas.microsoft.com/office/drawing/2014/main" id="{CA10BD74-5C7F-48EF-9854-E2C226D76611}"/>
              </a:ext>
            </a:extLst>
          </p:cNvPr>
          <p:cNvSpPr/>
          <p:nvPr/>
        </p:nvSpPr>
        <p:spPr>
          <a:xfrm>
            <a:off x="1432168" y="4005746"/>
            <a:ext cx="286314" cy="110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0DD3C719-4D28-4AA8-A1CC-BEEA83105765}"/>
              </a:ext>
            </a:extLst>
          </p:cNvPr>
          <p:cNvSpPr/>
          <p:nvPr/>
        </p:nvSpPr>
        <p:spPr>
          <a:xfrm>
            <a:off x="2039476" y="4003238"/>
            <a:ext cx="286314" cy="110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a:extLst>
              <a:ext uri="{FF2B5EF4-FFF2-40B4-BE49-F238E27FC236}">
                <a16:creationId xmlns:a16="http://schemas.microsoft.com/office/drawing/2014/main" id="{F6C87730-3FEC-40D0-83AF-247FC91CEFA0}"/>
              </a:ext>
            </a:extLst>
          </p:cNvPr>
          <p:cNvSpPr/>
          <p:nvPr/>
        </p:nvSpPr>
        <p:spPr>
          <a:xfrm>
            <a:off x="2579264" y="4003238"/>
            <a:ext cx="286314" cy="110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a:extLst>
              <a:ext uri="{FF2B5EF4-FFF2-40B4-BE49-F238E27FC236}">
                <a16:creationId xmlns:a16="http://schemas.microsoft.com/office/drawing/2014/main" id="{F1D03B23-D57C-421B-A235-870AF068D029}"/>
              </a:ext>
            </a:extLst>
          </p:cNvPr>
          <p:cNvSpPr/>
          <p:nvPr/>
        </p:nvSpPr>
        <p:spPr>
          <a:xfrm>
            <a:off x="3061063" y="4005745"/>
            <a:ext cx="286314" cy="110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4FCBD2F-85E1-4C24-A52F-9686FCFD1FDD}"/>
              </a:ext>
            </a:extLst>
          </p:cNvPr>
          <p:cNvSpPr/>
          <p:nvPr/>
        </p:nvSpPr>
        <p:spPr>
          <a:xfrm>
            <a:off x="1389047" y="2203490"/>
            <a:ext cx="2380433" cy="368459"/>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dirty="0"/>
              <a:t>通常の主成分分析</a:t>
            </a:r>
            <a:endParaRPr kumimoji="1" lang="ja-JP" altLang="en-US" dirty="0"/>
          </a:p>
        </p:txBody>
      </p:sp>
      <p:sp>
        <p:nvSpPr>
          <p:cNvPr id="11" name="テキスト ボックス 10">
            <a:extLst>
              <a:ext uri="{FF2B5EF4-FFF2-40B4-BE49-F238E27FC236}">
                <a16:creationId xmlns:a16="http://schemas.microsoft.com/office/drawing/2014/main" id="{55D28C6B-A904-482E-88E6-8F97BA091640}"/>
              </a:ext>
            </a:extLst>
          </p:cNvPr>
          <p:cNvSpPr txBox="1"/>
          <p:nvPr/>
        </p:nvSpPr>
        <p:spPr>
          <a:xfrm>
            <a:off x="1389047" y="2700704"/>
            <a:ext cx="2492990" cy="646331"/>
          </a:xfrm>
          <a:prstGeom prst="rect">
            <a:avLst/>
          </a:prstGeom>
          <a:noFill/>
        </p:spPr>
        <p:txBody>
          <a:bodyPr wrap="none" rtlCol="0">
            <a:spAutoFit/>
          </a:bodyPr>
          <a:lstStyle/>
          <a:p>
            <a:r>
              <a:rPr kumimoji="1" lang="ja-JP" altLang="en-US" dirty="0"/>
              <a:t>ほとんど同じ値で</a:t>
            </a:r>
            <a:endParaRPr kumimoji="1" lang="en-US" altLang="ja-JP" dirty="0"/>
          </a:p>
          <a:p>
            <a:r>
              <a:rPr kumimoji="1" lang="ja-JP" altLang="en-US" dirty="0"/>
              <a:t>算出される場合がある</a:t>
            </a:r>
          </a:p>
        </p:txBody>
      </p:sp>
      <p:cxnSp>
        <p:nvCxnSpPr>
          <p:cNvPr id="111" name="直線矢印コネクタ 110">
            <a:extLst>
              <a:ext uri="{FF2B5EF4-FFF2-40B4-BE49-F238E27FC236}">
                <a16:creationId xmlns:a16="http://schemas.microsoft.com/office/drawing/2014/main" id="{BE3CB92B-A970-4D80-8F5B-9CB5F0B35469}"/>
              </a:ext>
            </a:extLst>
          </p:cNvPr>
          <p:cNvCxnSpPr>
            <a:cxnSpLocks/>
          </p:cNvCxnSpPr>
          <p:nvPr/>
        </p:nvCxnSpPr>
        <p:spPr>
          <a:xfrm flipV="1">
            <a:off x="4944172" y="2887499"/>
            <a:ext cx="0" cy="2759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80E4A795-43CC-4622-8A47-5C53FC104A56}"/>
              </a:ext>
            </a:extLst>
          </p:cNvPr>
          <p:cNvCxnSpPr>
            <a:cxnSpLocks/>
          </p:cNvCxnSpPr>
          <p:nvPr/>
        </p:nvCxnSpPr>
        <p:spPr>
          <a:xfrm flipV="1">
            <a:off x="4575609" y="5135747"/>
            <a:ext cx="336957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8CB02551-988F-493D-BC06-D367A7EC475F}"/>
              </a:ext>
            </a:extLst>
          </p:cNvPr>
          <p:cNvSpPr txBox="1"/>
          <p:nvPr/>
        </p:nvSpPr>
        <p:spPr>
          <a:xfrm>
            <a:off x="5071836" y="5301843"/>
            <a:ext cx="481799" cy="1352101"/>
          </a:xfrm>
          <a:prstGeom prst="rect">
            <a:avLst/>
          </a:prstGeom>
          <a:noFill/>
        </p:spPr>
        <p:txBody>
          <a:bodyPr vert="eaVert" wrap="none" rtlCol="0">
            <a:spAutoFit/>
          </a:bodyPr>
          <a:lstStyle/>
          <a:p>
            <a:r>
              <a:rPr kumimoji="1" lang="ja-JP" altLang="en-US" dirty="0"/>
              <a:t>第</a:t>
            </a:r>
            <a:r>
              <a:rPr kumimoji="1" lang="en-US" altLang="ja-JP" dirty="0"/>
              <a:t>1</a:t>
            </a:r>
            <a:r>
              <a:rPr kumimoji="1" lang="ja-JP" altLang="en-US" dirty="0"/>
              <a:t>主成分</a:t>
            </a:r>
          </a:p>
        </p:txBody>
      </p:sp>
      <p:sp>
        <p:nvSpPr>
          <p:cNvPr id="114" name="テキスト ボックス 113">
            <a:extLst>
              <a:ext uri="{FF2B5EF4-FFF2-40B4-BE49-F238E27FC236}">
                <a16:creationId xmlns:a16="http://schemas.microsoft.com/office/drawing/2014/main" id="{4B5DCB9F-89B4-46B2-BAF6-749D2A668D28}"/>
              </a:ext>
            </a:extLst>
          </p:cNvPr>
          <p:cNvSpPr txBox="1"/>
          <p:nvPr/>
        </p:nvSpPr>
        <p:spPr>
          <a:xfrm>
            <a:off x="5645384" y="5301842"/>
            <a:ext cx="481799" cy="1352101"/>
          </a:xfrm>
          <a:prstGeom prst="rect">
            <a:avLst/>
          </a:prstGeom>
          <a:noFill/>
        </p:spPr>
        <p:txBody>
          <a:bodyPr vert="eaVert" wrap="none" rtlCol="0">
            <a:spAutoFit/>
          </a:bodyPr>
          <a:lstStyle/>
          <a:p>
            <a:r>
              <a:rPr kumimoji="1" lang="ja-JP" altLang="en-US" dirty="0"/>
              <a:t>第</a:t>
            </a:r>
            <a:r>
              <a:rPr kumimoji="1" lang="en-US" altLang="ja-JP" dirty="0"/>
              <a:t>2</a:t>
            </a:r>
            <a:r>
              <a:rPr kumimoji="1" lang="ja-JP" altLang="en-US" dirty="0"/>
              <a:t>主成分</a:t>
            </a:r>
          </a:p>
        </p:txBody>
      </p:sp>
      <p:sp>
        <p:nvSpPr>
          <p:cNvPr id="115" name="テキスト ボックス 114">
            <a:extLst>
              <a:ext uri="{FF2B5EF4-FFF2-40B4-BE49-F238E27FC236}">
                <a16:creationId xmlns:a16="http://schemas.microsoft.com/office/drawing/2014/main" id="{E0C47A4C-FD47-4B64-823B-273207B91051}"/>
              </a:ext>
            </a:extLst>
          </p:cNvPr>
          <p:cNvSpPr txBox="1"/>
          <p:nvPr/>
        </p:nvSpPr>
        <p:spPr>
          <a:xfrm>
            <a:off x="6218932" y="5301842"/>
            <a:ext cx="481799" cy="1352101"/>
          </a:xfrm>
          <a:prstGeom prst="rect">
            <a:avLst/>
          </a:prstGeom>
          <a:noFill/>
        </p:spPr>
        <p:txBody>
          <a:bodyPr vert="eaVert" wrap="none" rtlCol="0">
            <a:spAutoFit/>
          </a:bodyPr>
          <a:lstStyle/>
          <a:p>
            <a:r>
              <a:rPr kumimoji="1" lang="ja-JP" altLang="en-US" dirty="0"/>
              <a:t>第</a:t>
            </a:r>
            <a:r>
              <a:rPr kumimoji="1" lang="en-US" altLang="ja-JP" dirty="0"/>
              <a:t>3</a:t>
            </a:r>
            <a:r>
              <a:rPr kumimoji="1" lang="ja-JP" altLang="en-US" dirty="0"/>
              <a:t>主成分</a:t>
            </a:r>
          </a:p>
        </p:txBody>
      </p:sp>
      <p:sp>
        <p:nvSpPr>
          <p:cNvPr id="116" name="テキスト ボックス 115">
            <a:extLst>
              <a:ext uri="{FF2B5EF4-FFF2-40B4-BE49-F238E27FC236}">
                <a16:creationId xmlns:a16="http://schemas.microsoft.com/office/drawing/2014/main" id="{BBA2F6F7-8222-42F1-A87C-31021375D9EA}"/>
              </a:ext>
            </a:extLst>
          </p:cNvPr>
          <p:cNvSpPr txBox="1"/>
          <p:nvPr/>
        </p:nvSpPr>
        <p:spPr>
          <a:xfrm>
            <a:off x="6700731" y="5301842"/>
            <a:ext cx="481799" cy="1352101"/>
          </a:xfrm>
          <a:prstGeom prst="rect">
            <a:avLst/>
          </a:prstGeom>
          <a:noFill/>
        </p:spPr>
        <p:txBody>
          <a:bodyPr vert="eaVert" wrap="none" rtlCol="0">
            <a:spAutoFit/>
          </a:bodyPr>
          <a:lstStyle/>
          <a:p>
            <a:r>
              <a:rPr kumimoji="1" lang="ja-JP" altLang="en-US" dirty="0"/>
              <a:t>第</a:t>
            </a:r>
            <a:r>
              <a:rPr kumimoji="1" lang="en-US" altLang="ja-JP" dirty="0"/>
              <a:t>4</a:t>
            </a:r>
            <a:r>
              <a:rPr kumimoji="1" lang="ja-JP" altLang="en-US" dirty="0"/>
              <a:t>主成分</a:t>
            </a:r>
          </a:p>
        </p:txBody>
      </p:sp>
      <p:sp>
        <p:nvSpPr>
          <p:cNvPr id="117" name="正方形/長方形 116">
            <a:extLst>
              <a:ext uri="{FF2B5EF4-FFF2-40B4-BE49-F238E27FC236}">
                <a16:creationId xmlns:a16="http://schemas.microsoft.com/office/drawing/2014/main" id="{356AC842-EC4A-4C7B-A7B3-3104BF731018}"/>
              </a:ext>
            </a:extLst>
          </p:cNvPr>
          <p:cNvSpPr/>
          <p:nvPr/>
        </p:nvSpPr>
        <p:spPr>
          <a:xfrm>
            <a:off x="5169578" y="3429000"/>
            <a:ext cx="286314" cy="16815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8" name="正方形/長方形 117">
            <a:extLst>
              <a:ext uri="{FF2B5EF4-FFF2-40B4-BE49-F238E27FC236}">
                <a16:creationId xmlns:a16="http://schemas.microsoft.com/office/drawing/2014/main" id="{B05717EB-F9F0-43F0-952E-9442352C1253}"/>
              </a:ext>
            </a:extLst>
          </p:cNvPr>
          <p:cNvSpPr/>
          <p:nvPr/>
        </p:nvSpPr>
        <p:spPr>
          <a:xfrm>
            <a:off x="5776886" y="4003238"/>
            <a:ext cx="286314" cy="11048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9" name="正方形/長方形 118">
            <a:extLst>
              <a:ext uri="{FF2B5EF4-FFF2-40B4-BE49-F238E27FC236}">
                <a16:creationId xmlns:a16="http://schemas.microsoft.com/office/drawing/2014/main" id="{B1C44A7F-7C2A-4F71-B48E-73A424D7FB9C}"/>
              </a:ext>
            </a:extLst>
          </p:cNvPr>
          <p:cNvSpPr/>
          <p:nvPr/>
        </p:nvSpPr>
        <p:spPr>
          <a:xfrm>
            <a:off x="6316674" y="5033394"/>
            <a:ext cx="286314" cy="746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正方形/長方形 119">
            <a:extLst>
              <a:ext uri="{FF2B5EF4-FFF2-40B4-BE49-F238E27FC236}">
                <a16:creationId xmlns:a16="http://schemas.microsoft.com/office/drawing/2014/main" id="{975CEAEC-56E0-4BFF-AB1B-AC79A5AFEF53}"/>
              </a:ext>
            </a:extLst>
          </p:cNvPr>
          <p:cNvSpPr/>
          <p:nvPr/>
        </p:nvSpPr>
        <p:spPr>
          <a:xfrm>
            <a:off x="6798473" y="5064863"/>
            <a:ext cx="286314"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正方形/長方形 120">
            <a:extLst>
              <a:ext uri="{FF2B5EF4-FFF2-40B4-BE49-F238E27FC236}">
                <a16:creationId xmlns:a16="http://schemas.microsoft.com/office/drawing/2014/main" id="{BA089223-81D4-4D49-B74B-ADD9614E90BD}"/>
              </a:ext>
            </a:extLst>
          </p:cNvPr>
          <p:cNvSpPr/>
          <p:nvPr/>
        </p:nvSpPr>
        <p:spPr>
          <a:xfrm>
            <a:off x="5126457" y="2203490"/>
            <a:ext cx="2380433" cy="368459"/>
          </a:xfrm>
          <a:prstGeom prst="rect">
            <a:avLst/>
          </a:prstGeom>
          <a:solidFill>
            <a:schemeClr val="accent2"/>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ja-JP" altLang="en-US" dirty="0"/>
              <a:t>スパース主成分分析</a:t>
            </a:r>
            <a:endParaRPr kumimoji="1" lang="ja-JP" altLang="en-US" dirty="0"/>
          </a:p>
        </p:txBody>
      </p:sp>
      <p:sp>
        <p:nvSpPr>
          <p:cNvPr id="122" name="テキスト ボックス 121">
            <a:extLst>
              <a:ext uri="{FF2B5EF4-FFF2-40B4-BE49-F238E27FC236}">
                <a16:creationId xmlns:a16="http://schemas.microsoft.com/office/drawing/2014/main" id="{64EF9735-0047-4B95-BF30-50C4A529F48C}"/>
              </a:ext>
            </a:extLst>
          </p:cNvPr>
          <p:cNvSpPr txBox="1"/>
          <p:nvPr/>
        </p:nvSpPr>
        <p:spPr>
          <a:xfrm>
            <a:off x="5338996" y="2629505"/>
            <a:ext cx="2031325" cy="369332"/>
          </a:xfrm>
          <a:prstGeom prst="rect">
            <a:avLst/>
          </a:prstGeom>
          <a:noFill/>
        </p:spPr>
        <p:txBody>
          <a:bodyPr wrap="none" rtlCol="0">
            <a:spAutoFit/>
          </a:bodyPr>
          <a:lstStyle/>
          <a:p>
            <a:r>
              <a:rPr kumimoji="1" lang="ja-JP" altLang="en-US" dirty="0"/>
              <a:t>主成分に差が付く</a:t>
            </a:r>
          </a:p>
        </p:txBody>
      </p:sp>
      <p:sp>
        <p:nvSpPr>
          <p:cNvPr id="123" name="正方形/長方形 122">
            <a:extLst>
              <a:ext uri="{FF2B5EF4-FFF2-40B4-BE49-F238E27FC236}">
                <a16:creationId xmlns:a16="http://schemas.microsoft.com/office/drawing/2014/main" id="{0A55A8F5-0CA3-4683-9B56-19B4DC0D8FD4}"/>
              </a:ext>
            </a:extLst>
          </p:cNvPr>
          <p:cNvSpPr/>
          <p:nvPr/>
        </p:nvSpPr>
        <p:spPr>
          <a:xfrm>
            <a:off x="8072120" y="3495042"/>
            <a:ext cx="3853409"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●特徴</a:t>
            </a:r>
            <a:endParaRPr kumimoji="1" lang="en-US" altLang="ja-JP" dirty="0">
              <a:solidFill>
                <a:schemeClr val="tx1"/>
              </a:solidFill>
            </a:endParaRPr>
          </a:p>
          <a:p>
            <a:endParaRPr kumimoji="1" lang="en-US" altLang="ja-JP" dirty="0">
              <a:solidFill>
                <a:schemeClr val="tx1"/>
              </a:solidFill>
            </a:endParaRPr>
          </a:p>
          <a:p>
            <a:r>
              <a:rPr lang="ja-JP" altLang="en-US" dirty="0">
                <a:solidFill>
                  <a:schemeClr val="tx1"/>
                </a:solidFill>
              </a:rPr>
              <a:t>・主成分の値に差が出ることで，解釈がしやすくなる．</a:t>
            </a:r>
            <a:endParaRPr kumimoji="1" lang="ja-JP" altLang="en-US" dirty="0">
              <a:solidFill>
                <a:schemeClr val="tx1"/>
              </a:solidFill>
            </a:endParaRPr>
          </a:p>
        </p:txBody>
      </p:sp>
    </p:spTree>
    <p:extLst>
      <p:ext uri="{BB962C8B-B14F-4D97-AF65-F5344CB8AC3E}">
        <p14:creationId xmlns:p14="http://schemas.microsoft.com/office/powerpoint/2010/main" val="288641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96691"/>
            <a:ext cx="11446566" cy="1325563"/>
          </a:xfrm>
        </p:spPr>
        <p:txBody>
          <a:bodyPr/>
          <a:lstStyle/>
          <a:p>
            <a:r>
              <a:rPr kumimoji="1" lang="ja-JP" altLang="en-US" dirty="0"/>
              <a:t>独立成分分析</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6276"/>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・データを独立な成分に分解する．</a:t>
            </a:r>
            <a:endParaRPr lang="en-US" altLang="ja-JP" sz="1400" dirty="0"/>
          </a:p>
        </p:txBody>
      </p:sp>
      <p:pic>
        <p:nvPicPr>
          <p:cNvPr id="3" name="図 2">
            <a:extLst>
              <a:ext uri="{FF2B5EF4-FFF2-40B4-BE49-F238E27FC236}">
                <a16:creationId xmlns:a16="http://schemas.microsoft.com/office/drawing/2014/main" id="{E76983F4-F0E8-4C3C-A378-D874CBAC51B3}"/>
              </a:ext>
            </a:extLst>
          </p:cNvPr>
          <p:cNvPicPr>
            <a:picLocks noChangeAspect="1"/>
          </p:cNvPicPr>
          <p:nvPr/>
        </p:nvPicPr>
        <p:blipFill>
          <a:blip r:embed="rId2"/>
          <a:stretch>
            <a:fillRect/>
          </a:stretch>
        </p:blipFill>
        <p:spPr>
          <a:xfrm>
            <a:off x="981511" y="3632433"/>
            <a:ext cx="2449859" cy="2384258"/>
          </a:xfrm>
          <a:prstGeom prst="rect">
            <a:avLst/>
          </a:prstGeom>
        </p:spPr>
      </p:pic>
      <p:sp>
        <p:nvSpPr>
          <p:cNvPr id="7" name="矢印: 右 6">
            <a:extLst>
              <a:ext uri="{FF2B5EF4-FFF2-40B4-BE49-F238E27FC236}">
                <a16:creationId xmlns:a16="http://schemas.microsoft.com/office/drawing/2014/main" id="{09C864A1-C78F-4369-AF33-2E1E502D8C09}"/>
              </a:ext>
            </a:extLst>
          </p:cNvPr>
          <p:cNvSpPr/>
          <p:nvPr/>
        </p:nvSpPr>
        <p:spPr>
          <a:xfrm>
            <a:off x="2415513" y="2632463"/>
            <a:ext cx="3289000" cy="9064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KL</a:t>
            </a:r>
            <a:r>
              <a:rPr kumimoji="1" lang="ja-JP" altLang="en-US" dirty="0"/>
              <a:t>ダイバージェンス最小化</a:t>
            </a:r>
          </a:p>
        </p:txBody>
      </p:sp>
      <p:pic>
        <p:nvPicPr>
          <p:cNvPr id="13" name="図 12">
            <a:extLst>
              <a:ext uri="{FF2B5EF4-FFF2-40B4-BE49-F238E27FC236}">
                <a16:creationId xmlns:a16="http://schemas.microsoft.com/office/drawing/2014/main" id="{3956300A-DFE4-4779-8785-4FB3E8C2D5AE}"/>
              </a:ext>
            </a:extLst>
          </p:cNvPr>
          <p:cNvPicPr>
            <a:picLocks noChangeAspect="1"/>
          </p:cNvPicPr>
          <p:nvPr/>
        </p:nvPicPr>
        <p:blipFill>
          <a:blip r:embed="rId3"/>
          <a:stretch>
            <a:fillRect/>
          </a:stretch>
        </p:blipFill>
        <p:spPr>
          <a:xfrm>
            <a:off x="4405890" y="3632433"/>
            <a:ext cx="2155592" cy="2347200"/>
          </a:xfrm>
          <a:prstGeom prst="rect">
            <a:avLst/>
          </a:prstGeom>
        </p:spPr>
      </p:pic>
      <p:pic>
        <p:nvPicPr>
          <p:cNvPr id="14" name="図 13">
            <a:extLst>
              <a:ext uri="{FF2B5EF4-FFF2-40B4-BE49-F238E27FC236}">
                <a16:creationId xmlns:a16="http://schemas.microsoft.com/office/drawing/2014/main" id="{2A8DAE59-BEF3-4D02-BB73-EF5384309564}"/>
              </a:ext>
            </a:extLst>
          </p:cNvPr>
          <p:cNvPicPr>
            <a:picLocks noChangeAspect="1"/>
          </p:cNvPicPr>
          <p:nvPr/>
        </p:nvPicPr>
        <p:blipFill>
          <a:blip r:embed="rId4"/>
          <a:stretch>
            <a:fillRect/>
          </a:stretch>
        </p:blipFill>
        <p:spPr>
          <a:xfrm>
            <a:off x="7304802" y="3632433"/>
            <a:ext cx="2156463" cy="2347200"/>
          </a:xfrm>
          <a:prstGeom prst="rect">
            <a:avLst/>
          </a:prstGeom>
        </p:spPr>
      </p:pic>
      <p:sp>
        <p:nvSpPr>
          <p:cNvPr id="15" name="次の値と等しい 14">
            <a:extLst>
              <a:ext uri="{FF2B5EF4-FFF2-40B4-BE49-F238E27FC236}">
                <a16:creationId xmlns:a16="http://schemas.microsoft.com/office/drawing/2014/main" id="{BC1EEE0F-6B44-4680-AE70-A97318C0FFFA}"/>
              </a:ext>
            </a:extLst>
          </p:cNvPr>
          <p:cNvSpPr/>
          <p:nvPr/>
        </p:nvSpPr>
        <p:spPr>
          <a:xfrm>
            <a:off x="3431370" y="4348833"/>
            <a:ext cx="914400" cy="914400"/>
          </a:xfrm>
          <a:prstGeom prst="mathEqual">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加算記号 15">
            <a:extLst>
              <a:ext uri="{FF2B5EF4-FFF2-40B4-BE49-F238E27FC236}">
                <a16:creationId xmlns:a16="http://schemas.microsoft.com/office/drawing/2014/main" id="{EE0D58CB-4DAC-4097-B2E7-1A36FFD3E12B}"/>
              </a:ext>
            </a:extLst>
          </p:cNvPr>
          <p:cNvSpPr/>
          <p:nvPr/>
        </p:nvSpPr>
        <p:spPr>
          <a:xfrm>
            <a:off x="6475942" y="4363405"/>
            <a:ext cx="914400" cy="914400"/>
          </a:xfrm>
          <a:prstGeom prst="mathPlus">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FBF21163-F130-46EC-8B67-D1517C8915E1}"/>
              </a:ext>
            </a:extLst>
          </p:cNvPr>
          <p:cNvSpPr/>
          <p:nvPr/>
        </p:nvSpPr>
        <p:spPr>
          <a:xfrm>
            <a:off x="6736361" y="2172133"/>
            <a:ext cx="5096890" cy="1325563"/>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●特徴</a:t>
            </a:r>
            <a:endParaRPr kumimoji="1" lang="en-US" altLang="ja-JP" dirty="0">
              <a:solidFill>
                <a:schemeClr val="tx1"/>
              </a:solidFill>
            </a:endParaRPr>
          </a:p>
          <a:p>
            <a:endParaRPr kumimoji="1" lang="en-US" altLang="ja-JP" dirty="0">
              <a:solidFill>
                <a:schemeClr val="tx1"/>
              </a:solidFill>
            </a:endParaRPr>
          </a:p>
          <a:p>
            <a:r>
              <a:rPr lang="ja-JP" altLang="en-US" dirty="0">
                <a:solidFill>
                  <a:schemeClr val="tx1"/>
                </a:solidFill>
              </a:rPr>
              <a:t>・次元圧縮する際に圧縮後の基底ベクトルとして独立なものが必要な場合に有効</a:t>
            </a:r>
            <a:endParaRPr kumimoji="1" lang="ja-JP" altLang="en-US" dirty="0">
              <a:solidFill>
                <a:schemeClr val="tx1"/>
              </a:solidFill>
            </a:endParaRPr>
          </a:p>
        </p:txBody>
      </p:sp>
    </p:spTree>
    <p:extLst>
      <p:ext uri="{BB962C8B-B14F-4D97-AF65-F5344CB8AC3E}">
        <p14:creationId xmlns:p14="http://schemas.microsoft.com/office/powerpoint/2010/main" val="2618267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D757D-9D84-46A2-9014-9D15B3A8114B}"/>
              </a:ext>
            </a:extLst>
          </p:cNvPr>
          <p:cNvSpPr>
            <a:spLocks noGrp="1"/>
          </p:cNvSpPr>
          <p:nvPr>
            <p:ph type="title"/>
          </p:nvPr>
        </p:nvSpPr>
        <p:spPr/>
        <p:txBody>
          <a:bodyPr/>
          <a:lstStyle/>
          <a:p>
            <a:r>
              <a:rPr kumimoji="1" lang="ja-JP" altLang="en-US" dirty="0"/>
              <a:t>異常検知の種類</a:t>
            </a:r>
          </a:p>
        </p:txBody>
      </p:sp>
      <p:sp>
        <p:nvSpPr>
          <p:cNvPr id="4" name="四角形: 角を丸くする 3">
            <a:extLst>
              <a:ext uri="{FF2B5EF4-FFF2-40B4-BE49-F238E27FC236}">
                <a16:creationId xmlns:a16="http://schemas.microsoft.com/office/drawing/2014/main" id="{38AEBBE6-88B1-4D70-B128-E911B716ECEB}"/>
              </a:ext>
            </a:extLst>
          </p:cNvPr>
          <p:cNvSpPr/>
          <p:nvPr/>
        </p:nvSpPr>
        <p:spPr>
          <a:xfrm>
            <a:off x="981511" y="2219195"/>
            <a:ext cx="10746297" cy="41899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株式異常値の図</a:t>
            </a:r>
          </a:p>
        </p:txBody>
      </p:sp>
      <p:sp>
        <p:nvSpPr>
          <p:cNvPr id="5" name="正方形/長方形 4">
            <a:extLst>
              <a:ext uri="{FF2B5EF4-FFF2-40B4-BE49-F238E27FC236}">
                <a16:creationId xmlns:a16="http://schemas.microsoft.com/office/drawing/2014/main" id="{01CE23E4-C4C4-4E81-97F2-5840A24C008C}"/>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kumimoji="1" lang="ja-JP" altLang="en-US" dirty="0"/>
              <a:t>・</a:t>
            </a:r>
            <a:r>
              <a:rPr lang="ja-JP" altLang="ja-JP" sz="1800" dirty="0">
                <a:effectLst/>
                <a:ea typeface="游明朝" panose="02020400000000000000" pitchFamily="18" charset="-128"/>
                <a:cs typeface="Times New Roman" panose="02020603050405020304" pitchFamily="18" charset="0"/>
              </a:rPr>
              <a:t>ある特定のデータが他のデータと比較して大きく外れた位置に存在する場合</a:t>
            </a:r>
            <a:endParaRPr lang="en-US" altLang="ja-JP" sz="1800" dirty="0">
              <a:effectLst/>
              <a:ea typeface="游明朝" panose="02020400000000000000" pitchFamily="18" charset="-128"/>
              <a:cs typeface="Times New Roman" panose="02020603050405020304" pitchFamily="18" charset="0"/>
            </a:endParaRPr>
          </a:p>
          <a:p>
            <a:r>
              <a:rPr kumimoji="1" lang="ja-JP" altLang="en-US" dirty="0">
                <a:ea typeface="游明朝" panose="02020400000000000000" pitchFamily="18" charset="-128"/>
                <a:cs typeface="Times New Roman" panose="02020603050405020304" pitchFamily="18" charset="0"/>
              </a:rPr>
              <a:t>・</a:t>
            </a:r>
            <a:r>
              <a:rPr lang="ja-JP" altLang="ja-JP" sz="1800" dirty="0">
                <a:effectLst/>
                <a:ea typeface="游明朝" panose="02020400000000000000" pitchFamily="18" charset="-128"/>
                <a:cs typeface="Times New Roman" panose="02020603050405020304" pitchFamily="18" charset="0"/>
              </a:rPr>
              <a:t>データの振る舞いが他のものと異なる場合</a:t>
            </a:r>
            <a:endParaRPr kumimoji="1" lang="ja-JP" altLang="en-US" dirty="0"/>
          </a:p>
        </p:txBody>
      </p:sp>
    </p:spTree>
    <p:extLst>
      <p:ext uri="{BB962C8B-B14F-4D97-AF65-F5344CB8AC3E}">
        <p14:creationId xmlns:p14="http://schemas.microsoft.com/office/powerpoint/2010/main" val="3579841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E6CCF0-48ED-4AC9-8D3E-B23DE9C81285}"/>
              </a:ext>
            </a:extLst>
          </p:cNvPr>
          <p:cNvSpPr>
            <a:spLocks noGrp="1"/>
          </p:cNvSpPr>
          <p:nvPr>
            <p:ph type="title"/>
          </p:nvPr>
        </p:nvSpPr>
        <p:spPr/>
        <p:txBody>
          <a:bodyPr/>
          <a:lstStyle/>
          <a:p>
            <a:r>
              <a:rPr kumimoji="1" lang="ja-JP" altLang="en-US" dirty="0"/>
              <a:t>距離ベースの異常検知（正規分布）</a:t>
            </a:r>
          </a:p>
        </p:txBody>
      </p:sp>
      <p:sp>
        <p:nvSpPr>
          <p:cNvPr id="4" name="正方形/長方形 3">
            <a:extLst>
              <a:ext uri="{FF2B5EF4-FFF2-40B4-BE49-F238E27FC236}">
                <a16:creationId xmlns:a16="http://schemas.microsoft.com/office/drawing/2014/main" id="{9DD0470D-874B-4671-AF47-811DFA4E8C13}"/>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a:t>・観測値の分布を</a:t>
            </a:r>
            <a:r>
              <a:rPr lang="ja-JP" altLang="en-US" dirty="0"/>
              <a:t>正規分布とみなし</a:t>
            </a:r>
            <a:r>
              <a:rPr lang="ja-JP" altLang="en-US"/>
              <a:t>，新しい観測値が</a:t>
            </a:r>
            <a:r>
              <a:rPr lang="ja-JP" altLang="en-US" dirty="0"/>
              <a:t>得られる可能性が低ければ異常値とする．</a:t>
            </a:r>
            <a:endParaRPr lang="en-US" altLang="ja-JP" dirty="0"/>
          </a:p>
        </p:txBody>
      </p:sp>
      <p:pic>
        <p:nvPicPr>
          <p:cNvPr id="7" name="図 6">
            <a:extLst>
              <a:ext uri="{FF2B5EF4-FFF2-40B4-BE49-F238E27FC236}">
                <a16:creationId xmlns:a16="http://schemas.microsoft.com/office/drawing/2014/main" id="{1476F0DF-CB7F-49BC-8C73-E0905D17FD79}"/>
              </a:ext>
            </a:extLst>
          </p:cNvPr>
          <p:cNvPicPr>
            <a:picLocks noChangeAspect="1"/>
          </p:cNvPicPr>
          <p:nvPr/>
        </p:nvPicPr>
        <p:blipFill>
          <a:blip r:embed="rId2"/>
          <a:stretch>
            <a:fillRect/>
          </a:stretch>
        </p:blipFill>
        <p:spPr>
          <a:xfrm>
            <a:off x="1644242" y="3040805"/>
            <a:ext cx="6399288" cy="3553804"/>
          </a:xfrm>
          <a:prstGeom prst="rect">
            <a:avLst/>
          </a:prstGeom>
        </p:spPr>
      </p:pic>
      <p:sp>
        <p:nvSpPr>
          <p:cNvPr id="8" name="吹き出し: 円形 7">
            <a:extLst>
              <a:ext uri="{FF2B5EF4-FFF2-40B4-BE49-F238E27FC236}">
                <a16:creationId xmlns:a16="http://schemas.microsoft.com/office/drawing/2014/main" id="{3FE89048-BCD2-4361-B79C-A9BECDCC9E88}"/>
              </a:ext>
            </a:extLst>
          </p:cNvPr>
          <p:cNvSpPr/>
          <p:nvPr/>
        </p:nvSpPr>
        <p:spPr>
          <a:xfrm>
            <a:off x="3784832" y="2193619"/>
            <a:ext cx="3238151" cy="847186"/>
          </a:xfrm>
          <a:prstGeom prst="wedgeEllipseCallout">
            <a:avLst>
              <a:gd name="adj1" fmla="val -35395"/>
              <a:gd name="adj2" fmla="val 150718"/>
            </a:avLst>
          </a:prstGeom>
          <a:solidFill>
            <a:schemeClr val="accent2">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観測値に対して正規分布を当てはめる</a:t>
            </a:r>
          </a:p>
        </p:txBody>
      </p:sp>
      <p:cxnSp>
        <p:nvCxnSpPr>
          <p:cNvPr id="10" name="直線コネクタ 9">
            <a:extLst>
              <a:ext uri="{FF2B5EF4-FFF2-40B4-BE49-F238E27FC236}">
                <a16:creationId xmlns:a16="http://schemas.microsoft.com/office/drawing/2014/main" id="{C513D024-C0FC-4141-95E6-6BB3E3B2F974}"/>
              </a:ext>
            </a:extLst>
          </p:cNvPr>
          <p:cNvCxnSpPr>
            <a:cxnSpLocks/>
          </p:cNvCxnSpPr>
          <p:nvPr/>
        </p:nvCxnSpPr>
        <p:spPr>
          <a:xfrm>
            <a:off x="2667699" y="3116561"/>
            <a:ext cx="0" cy="322658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B098A96E-71A1-4605-A8F3-1807890DC470}"/>
              </a:ext>
            </a:extLst>
          </p:cNvPr>
          <p:cNvCxnSpPr>
            <a:cxnSpLocks/>
          </p:cNvCxnSpPr>
          <p:nvPr/>
        </p:nvCxnSpPr>
        <p:spPr>
          <a:xfrm>
            <a:off x="5403908" y="3116561"/>
            <a:ext cx="0" cy="3226582"/>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318076D3-0333-42E7-BEB0-87F3D6385E5C}"/>
              </a:ext>
            </a:extLst>
          </p:cNvPr>
          <p:cNvSpPr/>
          <p:nvPr/>
        </p:nvSpPr>
        <p:spPr>
          <a:xfrm>
            <a:off x="5528111" y="3394651"/>
            <a:ext cx="589715"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2A38ED83-E2D1-46E8-97F6-4092CA91D229}"/>
              </a:ext>
            </a:extLst>
          </p:cNvPr>
          <p:cNvSpPr/>
          <p:nvPr/>
        </p:nvSpPr>
        <p:spPr>
          <a:xfrm rot="10800000">
            <a:off x="1953782" y="3394651"/>
            <a:ext cx="589715" cy="484632"/>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50A8639E-832F-4515-8875-753CA9A3D00A}"/>
              </a:ext>
            </a:extLst>
          </p:cNvPr>
          <p:cNvSpPr/>
          <p:nvPr/>
        </p:nvSpPr>
        <p:spPr>
          <a:xfrm>
            <a:off x="1081326" y="3456604"/>
            <a:ext cx="872455" cy="360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異常値</a:t>
            </a:r>
          </a:p>
        </p:txBody>
      </p:sp>
      <p:sp>
        <p:nvSpPr>
          <p:cNvPr id="20" name="正方形/長方形 19">
            <a:extLst>
              <a:ext uri="{FF2B5EF4-FFF2-40B4-BE49-F238E27FC236}">
                <a16:creationId xmlns:a16="http://schemas.microsoft.com/office/drawing/2014/main" id="{F0AD0147-0C84-4159-9C89-E4032C39C29F}"/>
              </a:ext>
            </a:extLst>
          </p:cNvPr>
          <p:cNvSpPr/>
          <p:nvPr/>
        </p:nvSpPr>
        <p:spPr>
          <a:xfrm>
            <a:off x="6165673" y="3456604"/>
            <a:ext cx="872455" cy="36072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FF0000"/>
                </a:solidFill>
              </a:rPr>
              <a:t>異常値</a:t>
            </a:r>
          </a:p>
        </p:txBody>
      </p:sp>
      <p:sp>
        <p:nvSpPr>
          <p:cNvPr id="22" name="吹き出し: 四角形 21">
            <a:extLst>
              <a:ext uri="{FF2B5EF4-FFF2-40B4-BE49-F238E27FC236}">
                <a16:creationId xmlns:a16="http://schemas.microsoft.com/office/drawing/2014/main" id="{2A9D8E75-7520-47EE-8204-54106C5CB060}"/>
              </a:ext>
            </a:extLst>
          </p:cNvPr>
          <p:cNvSpPr/>
          <p:nvPr/>
        </p:nvSpPr>
        <p:spPr>
          <a:xfrm>
            <a:off x="6341804" y="5231603"/>
            <a:ext cx="1362357" cy="360726"/>
          </a:xfrm>
          <a:prstGeom prst="wedgeRectCallout">
            <a:avLst>
              <a:gd name="adj1" fmla="val -14675"/>
              <a:gd name="adj2" fmla="val 95059"/>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異常値の例</a:t>
            </a:r>
          </a:p>
        </p:txBody>
      </p:sp>
      <p:sp>
        <p:nvSpPr>
          <p:cNvPr id="3" name="正方形/長方形 2">
            <a:extLst>
              <a:ext uri="{FF2B5EF4-FFF2-40B4-BE49-F238E27FC236}">
                <a16:creationId xmlns:a16="http://schemas.microsoft.com/office/drawing/2014/main" id="{C6B76B89-72EE-4B71-902E-182F6C209B7B}"/>
              </a:ext>
            </a:extLst>
          </p:cNvPr>
          <p:cNvSpPr/>
          <p:nvPr/>
        </p:nvSpPr>
        <p:spPr>
          <a:xfrm>
            <a:off x="8167732" y="2583604"/>
            <a:ext cx="3560076" cy="4011005"/>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D27FDF1-F5A4-4905-9C8C-7E332FCB7447}"/>
                  </a:ext>
                </a:extLst>
              </p:cNvPr>
              <p:cNvSpPr txBox="1"/>
              <p:nvPr/>
            </p:nvSpPr>
            <p:spPr>
              <a:xfrm>
                <a:off x="8567297" y="3203920"/>
                <a:ext cx="26843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𝝁</m:t>
                          </m:r>
                        </m:e>
                      </m:d>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Σ</m:t>
                          </m:r>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1" i="1" smtClean="0">
                              <a:latin typeface="Cambria Math" panose="02040503050406030204" pitchFamily="18" charset="0"/>
                            </a:rPr>
                            <m:t>𝒙</m:t>
                          </m:r>
                          <m:r>
                            <a:rPr kumimoji="1" lang="en-US" altLang="ja-JP" b="0" i="1" smtClean="0">
                              <a:latin typeface="Cambria Math" panose="02040503050406030204" pitchFamily="18" charset="0"/>
                            </a:rPr>
                            <m:t>−</m:t>
                          </m:r>
                          <m:r>
                            <a:rPr kumimoji="1" lang="en-US" altLang="ja-JP" b="1" i="1" smtClean="0">
                              <a:latin typeface="Cambria Math" panose="02040503050406030204" pitchFamily="18" charset="0"/>
                            </a:rPr>
                            <m:t>𝝁</m:t>
                          </m:r>
                        </m:e>
                      </m:d>
                    </m:oMath>
                  </m:oMathPara>
                </a14:m>
                <a:endParaRPr kumimoji="1" lang="ja-JP" altLang="en-US" dirty="0"/>
              </a:p>
            </p:txBody>
          </p:sp>
        </mc:Choice>
        <mc:Fallback xmlns="">
          <p:sp>
            <p:nvSpPr>
              <p:cNvPr id="6" name="テキスト ボックス 5">
                <a:extLst>
                  <a:ext uri="{FF2B5EF4-FFF2-40B4-BE49-F238E27FC236}">
                    <a16:creationId xmlns:a16="http://schemas.microsoft.com/office/drawing/2014/main" id="{AD27FDF1-F5A4-4905-9C8C-7E332FCB7447}"/>
                  </a:ext>
                </a:extLst>
              </p:cNvPr>
              <p:cNvSpPr txBox="1">
                <a:spLocks noRot="1" noChangeAspect="1" noMove="1" noResize="1" noEditPoints="1" noAdjustHandles="1" noChangeArrowheads="1" noChangeShapeType="1" noTextEdit="1"/>
              </p:cNvSpPr>
              <p:nvPr/>
            </p:nvSpPr>
            <p:spPr>
              <a:xfrm>
                <a:off x="8567297" y="3203920"/>
                <a:ext cx="2684388" cy="276999"/>
              </a:xfrm>
              <a:prstGeom prst="rect">
                <a:avLst/>
              </a:prstGeom>
              <a:blipFill>
                <a:blip r:embed="rId3"/>
                <a:stretch>
                  <a:fillRect l="-680" t="-4444" b="-222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B878B747-3809-42EE-A993-C0AEA71F31BB}"/>
                  </a:ext>
                </a:extLst>
              </p:cNvPr>
              <p:cNvSpPr txBox="1"/>
              <p:nvPr/>
            </p:nvSpPr>
            <p:spPr>
              <a:xfrm>
                <a:off x="8291933" y="3635322"/>
                <a:ext cx="3435875" cy="1094530"/>
              </a:xfrm>
              <a:prstGeom prst="rect">
                <a:avLst/>
              </a:prstGeom>
              <a:noFill/>
            </p:spPr>
            <p:txBody>
              <a:bodyPr wrap="square" rtlCol="0">
                <a:spAutoFit/>
              </a:bodyPr>
              <a:lstStyle/>
              <a:p>
                <a14:m>
                  <m:oMath xmlns:m="http://schemas.openxmlformats.org/officeDocument/2006/math">
                    <m:r>
                      <a:rPr kumimoji="1" lang="en-US" altLang="ja-JP" sz="1400" b="1" i="1" smtClean="0">
                        <a:latin typeface="Cambria Math" panose="02040503050406030204" pitchFamily="18" charset="0"/>
                      </a:rPr>
                      <m:t>𝒙</m:t>
                    </m:r>
                    <m:r>
                      <a:rPr lang="ja-JP" altLang="en-US" sz="1400" i="1">
                        <a:latin typeface="Cambria Math" panose="02040503050406030204" pitchFamily="18" charset="0"/>
                      </a:rPr>
                      <m:t>　</m:t>
                    </m:r>
                  </m:oMath>
                </a14:m>
                <a:r>
                  <a:rPr kumimoji="1" lang="en-US" altLang="ja-JP" sz="1400" dirty="0"/>
                  <a:t>:</a:t>
                </a:r>
                <a:r>
                  <a:rPr kumimoji="1" lang="ja-JP" altLang="en-US" sz="1400" dirty="0"/>
                  <a:t>異常度を測るデータベクトル</a:t>
                </a:r>
                <a:endParaRPr kumimoji="1" lang="en-US" altLang="ja-JP" sz="1400" dirty="0"/>
              </a:p>
              <a:p>
                <a14:m>
                  <m:oMath xmlns:m="http://schemas.openxmlformats.org/officeDocument/2006/math">
                    <m:r>
                      <a:rPr kumimoji="1" lang="en-US" altLang="ja-JP" sz="1400" b="1" i="1" smtClean="0">
                        <a:latin typeface="Cambria Math" panose="02040503050406030204" pitchFamily="18" charset="0"/>
                      </a:rPr>
                      <m:t>𝝁</m:t>
                    </m:r>
                    <m:r>
                      <a:rPr lang="ja-JP" altLang="en-US" sz="1400" i="1">
                        <a:latin typeface="Cambria Math" panose="02040503050406030204" pitchFamily="18" charset="0"/>
                      </a:rPr>
                      <m:t>　</m:t>
                    </m:r>
                  </m:oMath>
                </a14:m>
                <a:r>
                  <a:rPr kumimoji="1" lang="en-US" altLang="ja-JP" sz="1400" dirty="0"/>
                  <a:t>:</a:t>
                </a:r>
                <a:r>
                  <a:rPr kumimoji="1" lang="ja-JP" altLang="en-US" sz="1400" dirty="0"/>
                  <a:t>正規分布の平均の推計値</a:t>
                </a:r>
                <a:endParaRPr kumimoji="1" lang="en-US" altLang="ja-JP" sz="1400" dirty="0"/>
              </a:p>
              <a:p>
                <a14:m>
                  <m:oMath xmlns:m="http://schemas.openxmlformats.org/officeDocument/2006/math">
                    <m:r>
                      <m:rPr>
                        <m:sty m:val="p"/>
                      </m:rPr>
                      <a:rPr kumimoji="1" lang="en-US" altLang="ja-JP" sz="1400" b="0" i="0" smtClean="0">
                        <a:latin typeface="Cambria Math" panose="02040503050406030204" pitchFamily="18" charset="0"/>
                      </a:rPr>
                      <m:t>Σ</m:t>
                    </m:r>
                    <m:r>
                      <a:rPr lang="ja-JP" altLang="en-US" sz="1400" i="1">
                        <a:latin typeface="Cambria Math" panose="02040503050406030204" pitchFamily="18" charset="0"/>
                      </a:rPr>
                      <m:t>　</m:t>
                    </m:r>
                  </m:oMath>
                </a14:m>
                <a:r>
                  <a:rPr kumimoji="1" lang="en-US" altLang="ja-JP" sz="1400" dirty="0"/>
                  <a:t>:</a:t>
                </a:r>
                <a:r>
                  <a:rPr kumimoji="1" lang="ja-JP" altLang="en-US" sz="1400" dirty="0"/>
                  <a:t>正規分布の分散</a:t>
                </a:r>
                <a:r>
                  <a:rPr lang="ja-JP" altLang="en-US" sz="1400" dirty="0"/>
                  <a:t>共分散行列</a:t>
                </a:r>
                <a:r>
                  <a:rPr kumimoji="1" lang="ja-JP" altLang="en-US" sz="1400" dirty="0"/>
                  <a:t>の推計値</a:t>
                </a:r>
                <a:endParaRPr kumimoji="1" lang="en-US" altLang="ja-JP" sz="1400" dirty="0"/>
              </a:p>
              <a:p>
                <a:endParaRPr kumimoji="1" lang="ja-JP" altLang="en-US" dirty="0"/>
              </a:p>
            </p:txBody>
          </p:sp>
        </mc:Choice>
        <mc:Fallback xmlns="">
          <p:sp>
            <p:nvSpPr>
              <p:cNvPr id="9" name="テキスト ボックス 8">
                <a:extLst>
                  <a:ext uri="{FF2B5EF4-FFF2-40B4-BE49-F238E27FC236}">
                    <a16:creationId xmlns:a16="http://schemas.microsoft.com/office/drawing/2014/main" id="{B878B747-3809-42EE-A993-C0AEA71F31BB}"/>
                  </a:ext>
                </a:extLst>
              </p:cNvPr>
              <p:cNvSpPr txBox="1">
                <a:spLocks noRot="1" noChangeAspect="1" noMove="1" noResize="1" noEditPoints="1" noAdjustHandles="1" noChangeArrowheads="1" noChangeShapeType="1" noTextEdit="1"/>
              </p:cNvSpPr>
              <p:nvPr/>
            </p:nvSpPr>
            <p:spPr>
              <a:xfrm>
                <a:off x="8291933" y="3635322"/>
                <a:ext cx="3435875" cy="1094530"/>
              </a:xfrm>
              <a:prstGeom prst="rect">
                <a:avLst/>
              </a:prstGeom>
              <a:blipFill>
                <a:blip r:embed="rId4"/>
                <a:stretch>
                  <a:fillRect/>
                </a:stretch>
              </a:blipFill>
            </p:spPr>
            <p:txBody>
              <a:bodyPr/>
              <a:lstStyle/>
              <a:p>
                <a:r>
                  <a:rPr lang="ja-JP" altLang="en-US">
                    <a:noFill/>
                  </a:rPr>
                  <a:t> </a:t>
                </a:r>
              </a:p>
            </p:txBody>
          </p:sp>
        </mc:Fallback>
      </mc:AlternateContent>
      <p:sp>
        <p:nvSpPr>
          <p:cNvPr id="11" name="矢印: 下 10">
            <a:extLst>
              <a:ext uri="{FF2B5EF4-FFF2-40B4-BE49-F238E27FC236}">
                <a16:creationId xmlns:a16="http://schemas.microsoft.com/office/drawing/2014/main" id="{F564C329-F076-466A-A295-9E8645DAB732}"/>
              </a:ext>
            </a:extLst>
          </p:cNvPr>
          <p:cNvSpPr/>
          <p:nvPr/>
        </p:nvSpPr>
        <p:spPr>
          <a:xfrm>
            <a:off x="8682234" y="4476886"/>
            <a:ext cx="2454514" cy="7980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t>1</a:t>
            </a:r>
            <a:r>
              <a:rPr kumimoji="1" lang="ja-JP" altLang="en-US" sz="1200" dirty="0"/>
              <a:t>次元にすると</a:t>
            </a:r>
            <a:r>
              <a:rPr kumimoji="1" lang="en-US" altLang="ja-JP" sz="1200" dirty="0"/>
              <a:t>..</a:t>
            </a:r>
            <a:endParaRPr kumimoji="1" lang="ja-JP" altLang="en-US" sz="1200" dirty="0"/>
          </a:p>
        </p:txBody>
      </p:sp>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BBC733F1-E9A4-4363-B82F-BBDB35025F6C}"/>
                  </a:ext>
                </a:extLst>
              </p:cNvPr>
              <p:cNvSpPr txBox="1"/>
              <p:nvPr/>
            </p:nvSpPr>
            <p:spPr>
              <a:xfrm>
                <a:off x="9303234" y="5334203"/>
                <a:ext cx="1413272" cy="4744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𝑎</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𝜇</m:t>
                          </m:r>
                        </m:num>
                        <m:den>
                          <m:r>
                            <a:rPr kumimoji="1" lang="en-US" altLang="ja-JP" b="0" i="1" smtClean="0">
                              <a:latin typeface="Cambria Math" panose="02040503050406030204" pitchFamily="18" charset="0"/>
                            </a:rPr>
                            <m:t>𝜎</m:t>
                          </m:r>
                        </m:den>
                      </m:f>
                      <m:r>
                        <a:rPr kumimoji="1" lang="en-US" altLang="ja-JP" b="0" i="1" smtClean="0">
                          <a:latin typeface="Cambria Math" panose="02040503050406030204" pitchFamily="18" charset="0"/>
                        </a:rPr>
                        <m:t> </m:t>
                      </m:r>
                    </m:oMath>
                  </m:oMathPara>
                </a14:m>
                <a:endParaRPr kumimoji="1" lang="ja-JP" altLang="en-US" dirty="0"/>
              </a:p>
            </p:txBody>
          </p:sp>
        </mc:Choice>
        <mc:Fallback xmlns="">
          <p:sp>
            <p:nvSpPr>
              <p:cNvPr id="21" name="テキスト ボックス 20">
                <a:extLst>
                  <a:ext uri="{FF2B5EF4-FFF2-40B4-BE49-F238E27FC236}">
                    <a16:creationId xmlns:a16="http://schemas.microsoft.com/office/drawing/2014/main" id="{BBC733F1-E9A4-4363-B82F-BBDB35025F6C}"/>
                  </a:ext>
                </a:extLst>
              </p:cNvPr>
              <p:cNvSpPr txBox="1">
                <a:spLocks noRot="1" noChangeAspect="1" noMove="1" noResize="1" noEditPoints="1" noAdjustHandles="1" noChangeArrowheads="1" noChangeShapeType="1" noTextEdit="1"/>
              </p:cNvSpPr>
              <p:nvPr/>
            </p:nvSpPr>
            <p:spPr>
              <a:xfrm>
                <a:off x="9303234" y="5334203"/>
                <a:ext cx="1413272" cy="474425"/>
              </a:xfrm>
              <a:prstGeom prst="rect">
                <a:avLst/>
              </a:prstGeom>
              <a:blipFill>
                <a:blip r:embed="rId5"/>
                <a:stretch>
                  <a:fillRect/>
                </a:stretch>
              </a:blipFill>
            </p:spPr>
            <p:txBody>
              <a:bodyPr/>
              <a:lstStyle/>
              <a:p>
                <a:r>
                  <a:rPr lang="ja-JP" altLang="en-US">
                    <a:noFill/>
                  </a:rPr>
                  <a:t> </a:t>
                </a:r>
              </a:p>
            </p:txBody>
          </p:sp>
        </mc:Fallback>
      </mc:AlternateContent>
      <p:sp>
        <p:nvSpPr>
          <p:cNvPr id="12" name="正方形/長方形 11">
            <a:extLst>
              <a:ext uri="{FF2B5EF4-FFF2-40B4-BE49-F238E27FC236}">
                <a16:creationId xmlns:a16="http://schemas.microsoft.com/office/drawing/2014/main" id="{3A001953-BAD1-4BAE-8F61-620911A276C9}"/>
              </a:ext>
            </a:extLst>
          </p:cNvPr>
          <p:cNvSpPr/>
          <p:nvPr/>
        </p:nvSpPr>
        <p:spPr>
          <a:xfrm>
            <a:off x="8428753" y="5879282"/>
            <a:ext cx="3038034" cy="474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データを標準化した後の値</a:t>
            </a:r>
            <a:endParaRPr kumimoji="1" lang="ja-JP" altLang="en-US" dirty="0"/>
          </a:p>
        </p:txBody>
      </p:sp>
      <p:sp>
        <p:nvSpPr>
          <p:cNvPr id="23" name="テキスト ボックス 22">
            <a:extLst>
              <a:ext uri="{FF2B5EF4-FFF2-40B4-BE49-F238E27FC236}">
                <a16:creationId xmlns:a16="http://schemas.microsoft.com/office/drawing/2014/main" id="{51143971-46C8-4182-BD3B-523C689858D1}"/>
              </a:ext>
            </a:extLst>
          </p:cNvPr>
          <p:cNvSpPr txBox="1"/>
          <p:nvPr/>
        </p:nvSpPr>
        <p:spPr>
          <a:xfrm>
            <a:off x="8290416" y="2601571"/>
            <a:ext cx="3238150" cy="369332"/>
          </a:xfrm>
          <a:prstGeom prst="rect">
            <a:avLst/>
          </a:prstGeom>
          <a:noFill/>
        </p:spPr>
        <p:txBody>
          <a:bodyPr wrap="square">
            <a:spAutoFit/>
          </a:bodyPr>
          <a:lstStyle/>
          <a:p>
            <a:pPr algn="ctr"/>
            <a:r>
              <a:rPr kumimoji="1" lang="ja-JP" altLang="en-US" b="1" u="sng" dirty="0"/>
              <a:t>マハラノビス距離（異常度）</a:t>
            </a:r>
          </a:p>
        </p:txBody>
      </p:sp>
    </p:spTree>
    <p:extLst>
      <p:ext uri="{BB962C8B-B14F-4D97-AF65-F5344CB8AC3E}">
        <p14:creationId xmlns:p14="http://schemas.microsoft.com/office/powerpoint/2010/main" val="568321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距離ベースの異常検知（正規分布）</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dirty="0"/>
                  <a:t>・マハラノビス距離に</a:t>
                </a:r>
                <a14:m>
                  <m:oMath xmlns:m="http://schemas.openxmlformats.org/officeDocument/2006/math">
                    <m:sSup>
                      <m:sSupPr>
                        <m:ctrlPr>
                          <a:rPr kumimoji="1" lang="en-US" altLang="ja-JP" b="0" i="1" smtClean="0">
                            <a:latin typeface="Cambria Math" panose="02040503050406030204" pitchFamily="18" charset="0"/>
                          </a:rPr>
                        </m:ctrlPr>
                      </m:sSupPr>
                      <m:e>
                        <m:r>
                          <m:rPr>
                            <m:sty m:val="p"/>
                          </m:rPr>
                          <a:rPr kumimoji="1" lang="en-US" altLang="ja-JP" b="0" i="0" smtClean="0">
                            <a:latin typeface="Cambria Math" panose="02040503050406030204" pitchFamily="18" charset="0"/>
                          </a:rPr>
                          <m:t>Σ</m:t>
                        </m:r>
                      </m:e>
                      <m:sup>
                        <m:r>
                          <a:rPr kumimoji="1" lang="en-US" altLang="ja-JP" b="0" i="1" smtClean="0">
                            <a:latin typeface="Cambria Math" panose="02040503050406030204" pitchFamily="18" charset="0"/>
                          </a:rPr>
                          <m:t>−1</m:t>
                        </m:r>
                      </m:sup>
                    </m:sSup>
                  </m:oMath>
                </a14:m>
                <a:r>
                  <a:rPr lang="ja-JP" altLang="en-US" dirty="0"/>
                  <a:t>というファクターがあるのは各軸のばらつきを揃えるため．</a:t>
                </a:r>
                <a:endParaRPr lang="en-US" altLang="ja-JP" dirty="0"/>
              </a:p>
            </p:txBody>
          </p:sp>
        </mc:Choice>
        <mc:Fallback xmlns="">
          <p:sp>
            <p:nvSpPr>
              <p:cNvPr id="5" name="正方形/長方形 4">
                <a:extLst>
                  <a:ext uri="{FF2B5EF4-FFF2-40B4-BE49-F238E27FC236}">
                    <a16:creationId xmlns:a16="http://schemas.microsoft.com/office/drawing/2014/main" id="{1B6FF36A-D24D-4CF8-9ED9-97E05E67D1BD}"/>
                  </a:ext>
                </a:extLst>
              </p:cNvPr>
              <p:cNvSpPr>
                <a:spLocks noRot="1" noChangeAspect="1" noMove="1" noResize="1" noEditPoints="1" noAdjustHandles="1" noChangeArrowheads="1" noChangeShapeType="1" noTextEdit="1"/>
              </p:cNvSpPr>
              <p:nvPr/>
            </p:nvSpPr>
            <p:spPr>
              <a:xfrm>
                <a:off x="981511" y="1367405"/>
                <a:ext cx="10746297" cy="671120"/>
              </a:xfrm>
              <a:prstGeom prst="rect">
                <a:avLst/>
              </a:prstGeom>
              <a:blipFill>
                <a:blip r:embed="rId2"/>
                <a:stretch>
                  <a:fillRect l="-397"/>
                </a:stretch>
              </a:blipFill>
            </p:spPr>
            <p:txBody>
              <a:bodyPr/>
              <a:lstStyle/>
              <a:p>
                <a:r>
                  <a:rPr lang="ja-JP" altLang="en-US">
                    <a:noFill/>
                  </a:rPr>
                  <a:t> </a:t>
                </a:r>
              </a:p>
            </p:txBody>
          </p:sp>
        </mc:Fallback>
      </mc:AlternateContent>
      <p:pic>
        <p:nvPicPr>
          <p:cNvPr id="7" name="図 6">
            <a:extLst>
              <a:ext uri="{FF2B5EF4-FFF2-40B4-BE49-F238E27FC236}">
                <a16:creationId xmlns:a16="http://schemas.microsoft.com/office/drawing/2014/main" id="{0F6576D1-5028-44BC-8ABF-FF5A8AC06C3E}"/>
              </a:ext>
            </a:extLst>
          </p:cNvPr>
          <p:cNvPicPr>
            <a:picLocks noChangeAspect="1"/>
          </p:cNvPicPr>
          <p:nvPr/>
        </p:nvPicPr>
        <p:blipFill>
          <a:blip r:embed="rId3"/>
          <a:stretch>
            <a:fillRect/>
          </a:stretch>
        </p:blipFill>
        <p:spPr>
          <a:xfrm>
            <a:off x="981511" y="2126686"/>
            <a:ext cx="7454346" cy="4492486"/>
          </a:xfrm>
          <a:prstGeom prst="rect">
            <a:avLst/>
          </a:prstGeom>
        </p:spPr>
      </p:pic>
      <p:sp>
        <p:nvSpPr>
          <p:cNvPr id="8" name="矢印: 上下 7">
            <a:extLst>
              <a:ext uri="{FF2B5EF4-FFF2-40B4-BE49-F238E27FC236}">
                <a16:creationId xmlns:a16="http://schemas.microsoft.com/office/drawing/2014/main" id="{09B64AE3-B625-4DD2-8368-9A3BEDF9885F}"/>
              </a:ext>
            </a:extLst>
          </p:cNvPr>
          <p:cNvSpPr/>
          <p:nvPr/>
        </p:nvSpPr>
        <p:spPr>
          <a:xfrm>
            <a:off x="1442906" y="3665989"/>
            <a:ext cx="260059" cy="360473"/>
          </a:xfrm>
          <a:prstGeom prst="upDownArrow">
            <a:avLst>
              <a:gd name="adj1" fmla="val 36152"/>
              <a:gd name="adj2" fmla="val 41345"/>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sp>
        <p:nvSpPr>
          <p:cNvPr id="9" name="矢印: 上下 8">
            <a:extLst>
              <a:ext uri="{FF2B5EF4-FFF2-40B4-BE49-F238E27FC236}">
                <a16:creationId xmlns:a16="http://schemas.microsoft.com/office/drawing/2014/main" id="{83749584-B417-4F8C-BCBE-709AC77BF167}"/>
              </a:ext>
            </a:extLst>
          </p:cNvPr>
          <p:cNvSpPr/>
          <p:nvPr/>
        </p:nvSpPr>
        <p:spPr>
          <a:xfrm rot="5400000">
            <a:off x="4102977" y="5094151"/>
            <a:ext cx="260059" cy="1734996"/>
          </a:xfrm>
          <a:prstGeom prst="upDownArrow">
            <a:avLst>
              <a:gd name="adj1" fmla="val 36152"/>
              <a:gd name="adj2" fmla="val 41345"/>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highlight>
                <a:srgbClr val="FFFF00"/>
              </a:highlight>
            </a:endParaRPr>
          </a:p>
        </p:txBody>
      </p:sp>
      <p:sp>
        <p:nvSpPr>
          <p:cNvPr id="10" name="正方形/長方形 9">
            <a:extLst>
              <a:ext uri="{FF2B5EF4-FFF2-40B4-BE49-F238E27FC236}">
                <a16:creationId xmlns:a16="http://schemas.microsoft.com/office/drawing/2014/main" id="{D4C4FE6A-6A84-4E10-B7A2-F8C77BA681DD}"/>
              </a:ext>
            </a:extLst>
          </p:cNvPr>
          <p:cNvSpPr/>
          <p:nvPr/>
        </p:nvSpPr>
        <p:spPr>
          <a:xfrm>
            <a:off x="1442906" y="3204850"/>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平均からの乖離　小</a:t>
            </a:r>
          </a:p>
        </p:txBody>
      </p:sp>
      <p:sp>
        <p:nvSpPr>
          <p:cNvPr id="11" name="正方形/長方形 10">
            <a:extLst>
              <a:ext uri="{FF2B5EF4-FFF2-40B4-BE49-F238E27FC236}">
                <a16:creationId xmlns:a16="http://schemas.microsoft.com/office/drawing/2014/main" id="{24BBE2D1-4C37-4A5D-AF02-D2707A9406C2}"/>
              </a:ext>
            </a:extLst>
          </p:cNvPr>
          <p:cNvSpPr/>
          <p:nvPr/>
        </p:nvSpPr>
        <p:spPr>
          <a:xfrm>
            <a:off x="3013171" y="5483398"/>
            <a:ext cx="1793721"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平均からの乖離　大</a:t>
            </a:r>
          </a:p>
        </p:txBody>
      </p:sp>
      <p:sp>
        <p:nvSpPr>
          <p:cNvPr id="12" name="テキスト ボックス 11">
            <a:extLst>
              <a:ext uri="{FF2B5EF4-FFF2-40B4-BE49-F238E27FC236}">
                <a16:creationId xmlns:a16="http://schemas.microsoft.com/office/drawing/2014/main" id="{A57E2159-DCF6-48B7-9344-240F5116DAEB}"/>
              </a:ext>
            </a:extLst>
          </p:cNvPr>
          <p:cNvSpPr txBox="1"/>
          <p:nvPr/>
        </p:nvSpPr>
        <p:spPr>
          <a:xfrm>
            <a:off x="8565160" y="2615766"/>
            <a:ext cx="3162648" cy="2862322"/>
          </a:xfrm>
          <a:prstGeom prst="rect">
            <a:avLst/>
          </a:prstGeom>
          <a:noFill/>
        </p:spPr>
        <p:txBody>
          <a:bodyPr wrap="square" rtlCol="0">
            <a:spAutoFit/>
          </a:bodyPr>
          <a:lstStyle/>
          <a:p>
            <a:r>
              <a:rPr kumimoji="1" lang="ja-JP" altLang="en-US" dirty="0"/>
              <a:t>・赤い点のデータは異常値ではないが，横軸の座標で見ると平均から大きく乖離しているように見える．</a:t>
            </a:r>
            <a:endParaRPr kumimoji="1" lang="en-US" altLang="ja-JP" dirty="0"/>
          </a:p>
          <a:p>
            <a:endParaRPr kumimoji="1" lang="en-US" altLang="ja-JP" dirty="0"/>
          </a:p>
          <a:p>
            <a:r>
              <a:rPr lang="ja-JP" altLang="en-US" dirty="0"/>
              <a:t>・これは横軸の分散が大きいためであり，横軸および縦軸の値をそれぞれの分散で割ることで各軸のばらつきを揃える．</a:t>
            </a:r>
            <a:endParaRPr kumimoji="1" lang="ja-JP" altLang="en-US" dirty="0"/>
          </a:p>
        </p:txBody>
      </p:sp>
    </p:spTree>
    <p:extLst>
      <p:ext uri="{BB962C8B-B14F-4D97-AF65-F5344CB8AC3E}">
        <p14:creationId xmlns:p14="http://schemas.microsoft.com/office/powerpoint/2010/main" val="3068248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距離ベースの異常検知（正規分布）</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dirty="0"/>
              <a:t>・マハラノビス距離はデータの相関を考慮した距離</a:t>
            </a:r>
            <a:endParaRPr lang="en-US" altLang="ja-JP" dirty="0"/>
          </a:p>
        </p:txBody>
      </p:sp>
      <p:pic>
        <p:nvPicPr>
          <p:cNvPr id="2" name="図 1">
            <a:extLst>
              <a:ext uri="{FF2B5EF4-FFF2-40B4-BE49-F238E27FC236}">
                <a16:creationId xmlns:a16="http://schemas.microsoft.com/office/drawing/2014/main" id="{B4A7C1B9-1DF6-4E07-BA02-5AD8CADD5041}"/>
              </a:ext>
            </a:extLst>
          </p:cNvPr>
          <p:cNvPicPr>
            <a:picLocks noChangeAspect="1"/>
          </p:cNvPicPr>
          <p:nvPr/>
        </p:nvPicPr>
        <p:blipFill>
          <a:blip r:embed="rId2"/>
          <a:stretch>
            <a:fillRect/>
          </a:stretch>
        </p:blipFill>
        <p:spPr>
          <a:xfrm>
            <a:off x="981511" y="2651958"/>
            <a:ext cx="10706028" cy="3762102"/>
          </a:xfrm>
          <a:prstGeom prst="rect">
            <a:avLst/>
          </a:prstGeom>
        </p:spPr>
      </p:pic>
      <p:sp>
        <p:nvSpPr>
          <p:cNvPr id="3" name="テキスト ボックス 2">
            <a:extLst>
              <a:ext uri="{FF2B5EF4-FFF2-40B4-BE49-F238E27FC236}">
                <a16:creationId xmlns:a16="http://schemas.microsoft.com/office/drawing/2014/main" id="{4FE44C54-C3BD-4C7C-A68D-73BA96404537}"/>
              </a:ext>
            </a:extLst>
          </p:cNvPr>
          <p:cNvSpPr txBox="1"/>
          <p:nvPr/>
        </p:nvSpPr>
        <p:spPr>
          <a:xfrm>
            <a:off x="3425928" y="2323636"/>
            <a:ext cx="5857461" cy="369332"/>
          </a:xfrm>
          <a:prstGeom prst="rect">
            <a:avLst/>
          </a:prstGeom>
          <a:noFill/>
        </p:spPr>
        <p:txBody>
          <a:bodyPr wrap="square" rtlCol="0">
            <a:spAutoFit/>
          </a:bodyPr>
          <a:lstStyle/>
          <a:p>
            <a:r>
              <a:rPr lang="ja-JP" altLang="en-US" dirty="0"/>
              <a:t>平均からの距離が</a:t>
            </a:r>
            <a:r>
              <a:rPr lang="en-US" altLang="ja-JP" dirty="0"/>
              <a:t>2</a:t>
            </a:r>
            <a:r>
              <a:rPr lang="ja-JP" altLang="en-US" dirty="0"/>
              <a:t>である等高線を記載</a:t>
            </a:r>
            <a:endParaRPr kumimoji="1" lang="ja-JP" altLang="en-US" dirty="0"/>
          </a:p>
        </p:txBody>
      </p:sp>
    </p:spTree>
    <p:extLst>
      <p:ext uri="{BB962C8B-B14F-4D97-AF65-F5344CB8AC3E}">
        <p14:creationId xmlns:p14="http://schemas.microsoft.com/office/powerpoint/2010/main" val="66098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200" y="365125"/>
            <a:ext cx="10515600" cy="1325563"/>
          </a:xfrm>
        </p:spPr>
        <p:txBody>
          <a:bodyPr/>
          <a:lstStyle/>
          <a:p>
            <a:r>
              <a:rPr kumimoji="1" lang="ja-JP" altLang="en-US" dirty="0"/>
              <a:t>距離ベースの異常検知（</a:t>
            </a:r>
            <a:r>
              <a:rPr lang="ja-JP" altLang="en-US" dirty="0"/>
              <a:t>非正規分布</a:t>
            </a:r>
            <a:r>
              <a:rPr kumimoji="1" lang="ja-JP" altLang="en-US" dirty="0"/>
              <a:t>）</a:t>
            </a:r>
          </a:p>
        </p:txBody>
      </p:sp>
      <mc:AlternateContent xmlns:mc="http://schemas.openxmlformats.org/markup-compatibility/2006" xmlns:a14="http://schemas.microsoft.com/office/drawing/2010/main">
        <mc:Choice Requires="a14">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・新しい観測値を中心とした球を考え，以下の</a:t>
                </a:r>
                <a:r>
                  <a:rPr lang="en-US" altLang="ja-JP" sz="1400" dirty="0"/>
                  <a:t>2</a:t>
                </a:r>
                <a:r>
                  <a:rPr lang="ja-JP" altLang="en-US" sz="1400" dirty="0"/>
                  <a:t>つの基準で考える．</a:t>
                </a:r>
                <a:endParaRPr lang="en-US" altLang="ja-JP" sz="1400" dirty="0"/>
              </a:p>
              <a:p>
                <a:r>
                  <a:rPr lang="en-US" altLang="ja-JP" sz="1400" dirty="0"/>
                  <a:t>	k</a:t>
                </a:r>
                <a:r>
                  <a:rPr lang="ja-JP" altLang="en-US" sz="1400" dirty="0"/>
                  <a:t>近傍法：予め決めた球の半径に対して，その中に入るデータの個数が基準値以上かどうか</a:t>
                </a:r>
                <a:endParaRPr lang="en-US" altLang="ja-JP" sz="1400" dirty="0"/>
              </a:p>
              <a:p>
                <a:r>
                  <a:rPr lang="en-US" altLang="ja-JP" sz="1400" dirty="0"/>
                  <a:t>	</a:t>
                </a:r>
                <a14:m>
                  <m:oMath xmlns:m="http://schemas.openxmlformats.org/officeDocument/2006/math">
                    <m:r>
                      <a:rPr lang="en-US" altLang="ja-JP" sz="1400" b="0" i="1" smtClean="0">
                        <a:latin typeface="Cambria Math" panose="02040503050406030204" pitchFamily="18" charset="0"/>
                      </a:rPr>
                      <m:t>𝜀</m:t>
                    </m:r>
                    <m:r>
                      <a:rPr lang="ja-JP" altLang="en-US" sz="1400" i="1">
                        <a:latin typeface="Cambria Math" panose="02040503050406030204" pitchFamily="18" charset="0"/>
                      </a:rPr>
                      <m:t>近傍法</m:t>
                    </m:r>
                  </m:oMath>
                </a14:m>
                <a:r>
                  <a:rPr lang="ja-JP" altLang="en-US" sz="1400" dirty="0"/>
                  <a:t>：予め決めたデータ数が含まれるような球の半径が基準値以上かどうか</a:t>
                </a:r>
                <a:endParaRPr lang="en-US" altLang="ja-JP" sz="1400" dirty="0"/>
              </a:p>
            </p:txBody>
          </p:sp>
        </mc:Choice>
        <mc:Fallback xmlns="">
          <p:sp>
            <p:nvSpPr>
              <p:cNvPr id="5" name="正方形/長方形 4">
                <a:extLst>
                  <a:ext uri="{FF2B5EF4-FFF2-40B4-BE49-F238E27FC236}">
                    <a16:creationId xmlns:a16="http://schemas.microsoft.com/office/drawing/2014/main" id="{1B6FF36A-D24D-4CF8-9ED9-97E05E67D1BD}"/>
                  </a:ext>
                </a:extLst>
              </p:cNvPr>
              <p:cNvSpPr>
                <a:spLocks noRot="1" noChangeAspect="1" noMove="1" noResize="1" noEditPoints="1" noAdjustHandles="1" noChangeArrowheads="1" noChangeShapeType="1" noTextEdit="1"/>
              </p:cNvSpPr>
              <p:nvPr/>
            </p:nvSpPr>
            <p:spPr>
              <a:xfrm>
                <a:off x="981511" y="1367405"/>
                <a:ext cx="10746297" cy="671120"/>
              </a:xfrm>
              <a:prstGeom prst="rect">
                <a:avLst/>
              </a:prstGeom>
              <a:blipFill>
                <a:blip r:embed="rId2"/>
                <a:stretch>
                  <a:fillRect l="-113" t="-4464" b="-13393"/>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F3A1813B-F033-4150-A6D4-5F467A490537}"/>
              </a:ext>
            </a:extLst>
          </p:cNvPr>
          <p:cNvSpPr txBox="1"/>
          <p:nvPr/>
        </p:nvSpPr>
        <p:spPr>
          <a:xfrm>
            <a:off x="981511" y="2189527"/>
            <a:ext cx="1229824" cy="369332"/>
          </a:xfrm>
          <a:prstGeom prst="rect">
            <a:avLst/>
          </a:prstGeom>
          <a:noFill/>
        </p:spPr>
        <p:txBody>
          <a:bodyPr wrap="none" rtlCol="0">
            <a:spAutoFit/>
          </a:bodyPr>
          <a:lstStyle/>
          <a:p>
            <a:r>
              <a:rPr kumimoji="1" lang="ja-JP" altLang="en-US" dirty="0"/>
              <a:t>●</a:t>
            </a:r>
            <a:r>
              <a:rPr kumimoji="1" lang="en-US" altLang="ja-JP" dirty="0"/>
              <a:t>k</a:t>
            </a:r>
            <a:r>
              <a:rPr kumimoji="1" lang="ja-JP" altLang="en-US" dirty="0"/>
              <a:t>近傍法</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DC365AE6-EA08-468A-92F6-362AAC4D1FE9}"/>
                  </a:ext>
                </a:extLst>
              </p:cNvPr>
              <p:cNvSpPr txBox="1"/>
              <p:nvPr/>
            </p:nvSpPr>
            <p:spPr>
              <a:xfrm>
                <a:off x="6024137" y="2189527"/>
                <a:ext cx="1221104" cy="369332"/>
              </a:xfrm>
              <a:prstGeom prst="rect">
                <a:avLst/>
              </a:prstGeom>
              <a:noFill/>
            </p:spPr>
            <p:txBody>
              <a:bodyPr wrap="none" rtlCol="0">
                <a:spAutoFit/>
              </a:bodyPr>
              <a:lstStyle/>
              <a:p>
                <a:r>
                  <a:rPr kumimoji="1" lang="ja-JP" altLang="en-US" dirty="0"/>
                  <a:t>●</a:t>
                </a:r>
                <a14:m>
                  <m:oMath xmlns:m="http://schemas.openxmlformats.org/officeDocument/2006/math">
                    <m:r>
                      <a:rPr kumimoji="1" lang="en-US" altLang="ja-JP" b="0" i="1" smtClean="0">
                        <a:latin typeface="Cambria Math" panose="02040503050406030204" pitchFamily="18" charset="0"/>
                      </a:rPr>
                      <m:t>𝜀</m:t>
                    </m:r>
                  </m:oMath>
                </a14:m>
                <a:r>
                  <a:rPr kumimoji="1" lang="ja-JP" altLang="en-US" dirty="0"/>
                  <a:t>近傍法</a:t>
                </a:r>
              </a:p>
            </p:txBody>
          </p:sp>
        </mc:Choice>
        <mc:Fallback xmlns="">
          <p:sp>
            <p:nvSpPr>
              <p:cNvPr id="15" name="テキスト ボックス 14">
                <a:extLst>
                  <a:ext uri="{FF2B5EF4-FFF2-40B4-BE49-F238E27FC236}">
                    <a16:creationId xmlns:a16="http://schemas.microsoft.com/office/drawing/2014/main" id="{DC365AE6-EA08-468A-92F6-362AAC4D1FE9}"/>
                  </a:ext>
                </a:extLst>
              </p:cNvPr>
              <p:cNvSpPr txBox="1">
                <a:spLocks noRot="1" noChangeAspect="1" noMove="1" noResize="1" noEditPoints="1" noAdjustHandles="1" noChangeArrowheads="1" noChangeShapeType="1" noTextEdit="1"/>
              </p:cNvSpPr>
              <p:nvPr/>
            </p:nvSpPr>
            <p:spPr>
              <a:xfrm>
                <a:off x="6024137" y="2189527"/>
                <a:ext cx="1221104" cy="369332"/>
              </a:xfrm>
              <a:prstGeom prst="rect">
                <a:avLst/>
              </a:prstGeom>
              <a:blipFill>
                <a:blip r:embed="rId3"/>
                <a:stretch>
                  <a:fillRect l="-3980" t="-6557" r="-3980" b="-26230"/>
                </a:stretch>
              </a:blipFill>
            </p:spPr>
            <p:txBody>
              <a:bodyPr/>
              <a:lstStyle/>
              <a:p>
                <a:r>
                  <a:rPr lang="ja-JP" altLang="en-US">
                    <a:noFill/>
                  </a:rPr>
                  <a:t> </a:t>
                </a:r>
              </a:p>
            </p:txBody>
          </p:sp>
        </mc:Fallback>
      </mc:AlternateContent>
      <p:pic>
        <p:nvPicPr>
          <p:cNvPr id="17" name="図 16">
            <a:extLst>
              <a:ext uri="{FF2B5EF4-FFF2-40B4-BE49-F238E27FC236}">
                <a16:creationId xmlns:a16="http://schemas.microsoft.com/office/drawing/2014/main" id="{420C8C88-F4A2-4370-A6B5-D81B2F2841D3}"/>
              </a:ext>
            </a:extLst>
          </p:cNvPr>
          <p:cNvPicPr>
            <a:picLocks noChangeAspect="1"/>
          </p:cNvPicPr>
          <p:nvPr/>
        </p:nvPicPr>
        <p:blipFill>
          <a:blip r:embed="rId4"/>
          <a:stretch>
            <a:fillRect/>
          </a:stretch>
        </p:blipFill>
        <p:spPr>
          <a:xfrm>
            <a:off x="1464148" y="2558859"/>
            <a:ext cx="4173254" cy="4162243"/>
          </a:xfrm>
          <a:prstGeom prst="rect">
            <a:avLst/>
          </a:prstGeom>
        </p:spPr>
      </p:pic>
      <p:sp>
        <p:nvSpPr>
          <p:cNvPr id="19" name="矢印: 左右 18">
            <a:extLst>
              <a:ext uri="{FF2B5EF4-FFF2-40B4-BE49-F238E27FC236}">
                <a16:creationId xmlns:a16="http://schemas.microsoft.com/office/drawing/2014/main" id="{88659A0A-7E7A-4888-8072-3229EC0AB9C2}"/>
              </a:ext>
            </a:extLst>
          </p:cNvPr>
          <p:cNvSpPr/>
          <p:nvPr/>
        </p:nvSpPr>
        <p:spPr>
          <a:xfrm rot="5400000">
            <a:off x="3531765" y="3548543"/>
            <a:ext cx="869100" cy="255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B9059D4B-66F9-4E75-B16C-91072ED4FA5E}"/>
              </a:ext>
            </a:extLst>
          </p:cNvPr>
          <p:cNvSpPr/>
          <p:nvPr/>
        </p:nvSpPr>
        <p:spPr>
          <a:xfrm>
            <a:off x="3589522" y="3593145"/>
            <a:ext cx="746371" cy="204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半径</a:t>
            </a:r>
            <a:r>
              <a:rPr kumimoji="1" lang="en-US" altLang="ja-JP" sz="1200" dirty="0"/>
              <a:t>1.3</a:t>
            </a:r>
            <a:endParaRPr kumimoji="1" lang="ja-JP" altLang="en-US" sz="1200" dirty="0"/>
          </a:p>
        </p:txBody>
      </p:sp>
      <p:sp>
        <p:nvSpPr>
          <p:cNvPr id="22" name="楕円 21">
            <a:extLst>
              <a:ext uri="{FF2B5EF4-FFF2-40B4-BE49-F238E27FC236}">
                <a16:creationId xmlns:a16="http://schemas.microsoft.com/office/drawing/2014/main" id="{3C364F69-E1FC-4418-ACA1-82D559B523E9}"/>
              </a:ext>
            </a:extLst>
          </p:cNvPr>
          <p:cNvSpPr/>
          <p:nvPr/>
        </p:nvSpPr>
        <p:spPr>
          <a:xfrm rot="2569042">
            <a:off x="3127966" y="4493525"/>
            <a:ext cx="675301"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正方形/長方形 22">
            <a:extLst>
              <a:ext uri="{FF2B5EF4-FFF2-40B4-BE49-F238E27FC236}">
                <a16:creationId xmlns:a16="http://schemas.microsoft.com/office/drawing/2014/main" id="{C40C8236-3384-45D4-A736-039290EAEAB0}"/>
              </a:ext>
            </a:extLst>
          </p:cNvPr>
          <p:cNvSpPr/>
          <p:nvPr/>
        </p:nvSpPr>
        <p:spPr>
          <a:xfrm>
            <a:off x="3838802" y="4509596"/>
            <a:ext cx="2431700" cy="61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円内のデータ数が</a:t>
            </a:r>
            <a:r>
              <a:rPr kumimoji="1" lang="en-US" altLang="ja-JP" sz="1200" dirty="0"/>
              <a:t>5(</a:t>
            </a:r>
            <a:r>
              <a:rPr kumimoji="1" lang="ja-JP" altLang="en-US" sz="1200" dirty="0"/>
              <a:t>基準値</a:t>
            </a:r>
            <a:r>
              <a:rPr kumimoji="1" lang="en-US" altLang="ja-JP" sz="1200" dirty="0"/>
              <a:t>)</a:t>
            </a:r>
            <a:r>
              <a:rPr kumimoji="1" lang="ja-JP" altLang="en-US" sz="1200" dirty="0"/>
              <a:t>以下</a:t>
            </a:r>
            <a:endParaRPr kumimoji="1" lang="en-US" altLang="ja-JP" sz="1200" dirty="0"/>
          </a:p>
          <a:p>
            <a:pPr algn="ctr"/>
            <a:r>
              <a:rPr kumimoji="1" lang="ja-JP" altLang="en-US" sz="1200" dirty="0"/>
              <a:t>⇩</a:t>
            </a:r>
            <a:endParaRPr kumimoji="1" lang="en-US" altLang="ja-JP" sz="1200" dirty="0"/>
          </a:p>
          <a:p>
            <a:pPr algn="ctr"/>
            <a:r>
              <a:rPr lang="ja-JP" altLang="en-US" sz="1200" dirty="0"/>
              <a:t>異常なデータ</a:t>
            </a:r>
            <a:endParaRPr lang="en-US" altLang="ja-JP" sz="1200" dirty="0"/>
          </a:p>
        </p:txBody>
      </p:sp>
      <p:pic>
        <p:nvPicPr>
          <p:cNvPr id="2" name="図 1">
            <a:extLst>
              <a:ext uri="{FF2B5EF4-FFF2-40B4-BE49-F238E27FC236}">
                <a16:creationId xmlns:a16="http://schemas.microsoft.com/office/drawing/2014/main" id="{14CD887C-2BD7-4197-AC0E-772FFA9AED59}"/>
              </a:ext>
            </a:extLst>
          </p:cNvPr>
          <p:cNvPicPr>
            <a:picLocks noChangeAspect="1"/>
          </p:cNvPicPr>
          <p:nvPr/>
        </p:nvPicPr>
        <p:blipFill>
          <a:blip r:embed="rId5"/>
          <a:stretch>
            <a:fillRect/>
          </a:stretch>
        </p:blipFill>
        <p:spPr>
          <a:xfrm>
            <a:off x="6476937" y="2570502"/>
            <a:ext cx="4176000" cy="4176000"/>
          </a:xfrm>
          <a:prstGeom prst="rect">
            <a:avLst/>
          </a:prstGeom>
        </p:spPr>
      </p:pic>
      <p:sp>
        <p:nvSpPr>
          <p:cNvPr id="18" name="楕円 17">
            <a:extLst>
              <a:ext uri="{FF2B5EF4-FFF2-40B4-BE49-F238E27FC236}">
                <a16:creationId xmlns:a16="http://schemas.microsoft.com/office/drawing/2014/main" id="{54ADA656-FB8F-4172-B454-840C3F0084B5}"/>
              </a:ext>
            </a:extLst>
          </p:cNvPr>
          <p:cNvSpPr/>
          <p:nvPr/>
        </p:nvSpPr>
        <p:spPr>
          <a:xfrm rot="2569042">
            <a:off x="8129203" y="4493526"/>
            <a:ext cx="675301" cy="36933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112595E7-6B0E-48E6-AE5E-4C58F221C43C}"/>
              </a:ext>
            </a:extLst>
          </p:cNvPr>
          <p:cNvSpPr/>
          <p:nvPr/>
        </p:nvSpPr>
        <p:spPr>
          <a:xfrm>
            <a:off x="8840039" y="4639980"/>
            <a:ext cx="1486809" cy="20411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200" dirty="0"/>
              <a:t>円内のデータが</a:t>
            </a:r>
            <a:r>
              <a:rPr lang="en-US" altLang="ja-JP" sz="1200" dirty="0"/>
              <a:t>3</a:t>
            </a:r>
            <a:r>
              <a:rPr lang="ja-JP" altLang="en-US" sz="1200" dirty="0"/>
              <a:t>つ</a:t>
            </a:r>
            <a:endParaRPr kumimoji="1" lang="ja-JP" altLang="en-US" sz="1200" dirty="0"/>
          </a:p>
        </p:txBody>
      </p:sp>
      <p:sp>
        <p:nvSpPr>
          <p:cNvPr id="24" name="矢印: 左右 23">
            <a:extLst>
              <a:ext uri="{FF2B5EF4-FFF2-40B4-BE49-F238E27FC236}">
                <a16:creationId xmlns:a16="http://schemas.microsoft.com/office/drawing/2014/main" id="{CDB66340-0A46-4D20-9189-E76D7F9DFDDA}"/>
              </a:ext>
            </a:extLst>
          </p:cNvPr>
          <p:cNvSpPr/>
          <p:nvPr/>
        </p:nvSpPr>
        <p:spPr>
          <a:xfrm rot="5400000">
            <a:off x="8622554" y="3629707"/>
            <a:ext cx="706773" cy="255026"/>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B7470EA5-E4F0-4D39-BB54-A9AD6BDC09F5}"/>
              </a:ext>
            </a:extLst>
          </p:cNvPr>
          <p:cNvSpPr/>
          <p:nvPr/>
        </p:nvSpPr>
        <p:spPr>
          <a:xfrm>
            <a:off x="9128621" y="3366176"/>
            <a:ext cx="2431700" cy="619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dirty="0"/>
              <a:t>円の半径が</a:t>
            </a:r>
            <a:r>
              <a:rPr kumimoji="1" lang="en-US" altLang="ja-JP" sz="1200" dirty="0"/>
              <a:t>1(</a:t>
            </a:r>
            <a:r>
              <a:rPr kumimoji="1" lang="ja-JP" altLang="en-US" sz="1200" dirty="0"/>
              <a:t>基準値</a:t>
            </a:r>
            <a:r>
              <a:rPr kumimoji="1" lang="en-US" altLang="ja-JP" sz="1200" dirty="0"/>
              <a:t>)</a:t>
            </a:r>
            <a:r>
              <a:rPr lang="ja-JP" altLang="en-US" sz="1200" dirty="0"/>
              <a:t>以上</a:t>
            </a:r>
            <a:endParaRPr kumimoji="1" lang="en-US" altLang="ja-JP" sz="1200" dirty="0"/>
          </a:p>
          <a:p>
            <a:pPr algn="ctr"/>
            <a:r>
              <a:rPr kumimoji="1" lang="ja-JP" altLang="en-US" sz="1200" dirty="0"/>
              <a:t>⇩</a:t>
            </a:r>
            <a:endParaRPr kumimoji="1" lang="en-US" altLang="ja-JP" sz="1200" dirty="0"/>
          </a:p>
          <a:p>
            <a:pPr algn="ctr"/>
            <a:r>
              <a:rPr lang="ja-JP" altLang="en-US" sz="1200" dirty="0"/>
              <a:t>異常なデータ</a:t>
            </a:r>
            <a:endParaRPr lang="en-US" altLang="ja-JP" sz="1200" dirty="0"/>
          </a:p>
        </p:txBody>
      </p:sp>
    </p:spTree>
    <p:extLst>
      <p:ext uri="{BB962C8B-B14F-4D97-AF65-F5344CB8AC3E}">
        <p14:creationId xmlns:p14="http://schemas.microsoft.com/office/powerpoint/2010/main" val="348658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65125"/>
            <a:ext cx="11446566" cy="1325563"/>
          </a:xfrm>
        </p:spPr>
        <p:txBody>
          <a:bodyPr/>
          <a:lstStyle/>
          <a:p>
            <a:r>
              <a:rPr kumimoji="1" lang="ja-JP" altLang="en-US" dirty="0"/>
              <a:t>距離ベースの異常検知（カーネル密度推定）</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7405"/>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・データの分布関数を複数の関数（カーネル関数）の和として表す．</a:t>
            </a:r>
            <a:endParaRPr lang="en-US" altLang="ja-JP" sz="1400" dirty="0"/>
          </a:p>
        </p:txBody>
      </p:sp>
      <p:pic>
        <p:nvPicPr>
          <p:cNvPr id="3" name="図 2">
            <a:extLst>
              <a:ext uri="{FF2B5EF4-FFF2-40B4-BE49-F238E27FC236}">
                <a16:creationId xmlns:a16="http://schemas.microsoft.com/office/drawing/2014/main" id="{CA541764-9DD8-4606-A19C-D10DC239A7DA}"/>
              </a:ext>
            </a:extLst>
          </p:cNvPr>
          <p:cNvPicPr>
            <a:picLocks noChangeAspect="1"/>
          </p:cNvPicPr>
          <p:nvPr/>
        </p:nvPicPr>
        <p:blipFill>
          <a:blip r:embed="rId2"/>
          <a:stretch>
            <a:fillRect/>
          </a:stretch>
        </p:blipFill>
        <p:spPr>
          <a:xfrm>
            <a:off x="2850076" y="2330362"/>
            <a:ext cx="6926772" cy="4162513"/>
          </a:xfrm>
          <a:prstGeom prst="rect">
            <a:avLst/>
          </a:prstGeom>
        </p:spPr>
      </p:pic>
      <p:sp>
        <p:nvSpPr>
          <p:cNvPr id="26" name="正方形/長方形 25">
            <a:extLst>
              <a:ext uri="{FF2B5EF4-FFF2-40B4-BE49-F238E27FC236}">
                <a16:creationId xmlns:a16="http://schemas.microsoft.com/office/drawing/2014/main" id="{633FD8A8-F173-498D-B3A1-A8C7665FB65B}"/>
              </a:ext>
            </a:extLst>
          </p:cNvPr>
          <p:cNvSpPr/>
          <p:nvPr/>
        </p:nvSpPr>
        <p:spPr>
          <a:xfrm>
            <a:off x="6778944" y="2780745"/>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データの分布</a:t>
            </a:r>
            <a:endParaRPr kumimoji="1" lang="ja-JP" altLang="en-US" sz="1400" dirty="0">
              <a:solidFill>
                <a:schemeClr val="tx1"/>
              </a:solidFill>
            </a:endParaRPr>
          </a:p>
        </p:txBody>
      </p:sp>
      <p:sp>
        <p:nvSpPr>
          <p:cNvPr id="8" name="右中かっこ 7">
            <a:extLst>
              <a:ext uri="{FF2B5EF4-FFF2-40B4-BE49-F238E27FC236}">
                <a16:creationId xmlns:a16="http://schemas.microsoft.com/office/drawing/2014/main" id="{AFE42E02-5D0D-45DA-81D8-2746DBB54299}"/>
              </a:ext>
            </a:extLst>
          </p:cNvPr>
          <p:cNvSpPr/>
          <p:nvPr/>
        </p:nvSpPr>
        <p:spPr>
          <a:xfrm rot="16200000">
            <a:off x="6332828" y="2069055"/>
            <a:ext cx="260059" cy="6051406"/>
          </a:xfrm>
          <a:prstGeom prst="rightBrace">
            <a:avLst/>
          </a:prstGeom>
          <a:ln w="5715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3482EB0-D161-401F-9B43-71CC63860059}"/>
              </a:ext>
            </a:extLst>
          </p:cNvPr>
          <p:cNvSpPr/>
          <p:nvPr/>
        </p:nvSpPr>
        <p:spPr>
          <a:xfrm>
            <a:off x="5508705" y="4651514"/>
            <a:ext cx="1828800" cy="260060"/>
          </a:xfrm>
          <a:prstGeom prst="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カーネル密度関数</a:t>
            </a:r>
            <a:endParaRPr lang="en-US" altLang="ja-JP" sz="1400" dirty="0">
              <a:solidFill>
                <a:schemeClr val="tx1"/>
              </a:solidFill>
            </a:endParaRPr>
          </a:p>
        </p:txBody>
      </p:sp>
    </p:spTree>
    <p:extLst>
      <p:ext uri="{BB962C8B-B14F-4D97-AF65-F5344CB8AC3E}">
        <p14:creationId xmlns:p14="http://schemas.microsoft.com/office/powerpoint/2010/main" val="103442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図 22">
            <a:extLst>
              <a:ext uri="{FF2B5EF4-FFF2-40B4-BE49-F238E27FC236}">
                <a16:creationId xmlns:a16="http://schemas.microsoft.com/office/drawing/2014/main" id="{2FD0BF0E-5EC0-4E86-BB86-8F53794F9783}"/>
              </a:ext>
            </a:extLst>
          </p:cNvPr>
          <p:cNvPicPr>
            <a:picLocks noChangeAspect="1"/>
          </p:cNvPicPr>
          <p:nvPr/>
        </p:nvPicPr>
        <p:blipFill>
          <a:blip r:embed="rId2"/>
          <a:stretch>
            <a:fillRect/>
          </a:stretch>
        </p:blipFill>
        <p:spPr>
          <a:xfrm>
            <a:off x="7034916" y="2698995"/>
            <a:ext cx="4264152" cy="2744724"/>
          </a:xfrm>
          <a:prstGeom prst="rect">
            <a:avLst/>
          </a:prstGeom>
        </p:spPr>
      </p:pic>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65125"/>
            <a:ext cx="11446566" cy="1325563"/>
          </a:xfrm>
        </p:spPr>
        <p:txBody>
          <a:bodyPr/>
          <a:lstStyle/>
          <a:p>
            <a:r>
              <a:rPr kumimoji="1" lang="ja-JP" altLang="en-US" dirty="0"/>
              <a:t>主成分分析</a:t>
            </a:r>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6276"/>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・ばらつきが大きい軸は小さい軸に比べ情報量が大きいと考え，標準偏差が大きくなるような軸を求める．</a:t>
            </a:r>
            <a:endParaRPr lang="en-US" altLang="ja-JP" sz="1400" dirty="0"/>
          </a:p>
        </p:txBody>
      </p:sp>
      <p:pic>
        <p:nvPicPr>
          <p:cNvPr id="16" name="図 15">
            <a:extLst>
              <a:ext uri="{FF2B5EF4-FFF2-40B4-BE49-F238E27FC236}">
                <a16:creationId xmlns:a16="http://schemas.microsoft.com/office/drawing/2014/main" id="{F03AB906-B96C-4D23-8180-22507E00AC46}"/>
              </a:ext>
            </a:extLst>
          </p:cNvPr>
          <p:cNvPicPr>
            <a:picLocks noChangeAspect="1"/>
          </p:cNvPicPr>
          <p:nvPr/>
        </p:nvPicPr>
        <p:blipFill>
          <a:blip r:embed="rId2"/>
          <a:stretch>
            <a:fillRect/>
          </a:stretch>
        </p:blipFill>
        <p:spPr>
          <a:xfrm>
            <a:off x="991025" y="2692968"/>
            <a:ext cx="4264152" cy="2744724"/>
          </a:xfrm>
          <a:prstGeom prst="rect">
            <a:avLst/>
          </a:prstGeom>
        </p:spPr>
      </p:pic>
      <p:cxnSp>
        <p:nvCxnSpPr>
          <p:cNvPr id="19" name="直線矢印コネクタ 18">
            <a:extLst>
              <a:ext uri="{FF2B5EF4-FFF2-40B4-BE49-F238E27FC236}">
                <a16:creationId xmlns:a16="http://schemas.microsoft.com/office/drawing/2014/main" id="{1A8145B3-0931-4BA2-9F77-279B2E8F791F}"/>
              </a:ext>
            </a:extLst>
          </p:cNvPr>
          <p:cNvCxnSpPr>
            <a:cxnSpLocks/>
          </p:cNvCxnSpPr>
          <p:nvPr/>
        </p:nvCxnSpPr>
        <p:spPr>
          <a:xfrm flipV="1">
            <a:off x="981511" y="2652855"/>
            <a:ext cx="0" cy="32782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C314858E-CD14-473E-A786-22F2DA2A02CC}"/>
              </a:ext>
            </a:extLst>
          </p:cNvPr>
          <p:cNvCxnSpPr>
            <a:cxnSpLocks/>
          </p:cNvCxnSpPr>
          <p:nvPr/>
        </p:nvCxnSpPr>
        <p:spPr>
          <a:xfrm flipV="1">
            <a:off x="756407" y="5490596"/>
            <a:ext cx="3983373"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矢印: 右 16">
            <a:extLst>
              <a:ext uri="{FF2B5EF4-FFF2-40B4-BE49-F238E27FC236}">
                <a16:creationId xmlns:a16="http://schemas.microsoft.com/office/drawing/2014/main" id="{6B238E88-283C-45C9-97B4-1CE6E1CE3EF1}"/>
              </a:ext>
            </a:extLst>
          </p:cNvPr>
          <p:cNvSpPr/>
          <p:nvPr/>
        </p:nvSpPr>
        <p:spPr>
          <a:xfrm>
            <a:off x="4902840" y="3724712"/>
            <a:ext cx="1746526" cy="8305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主成分分析</a:t>
            </a:r>
          </a:p>
        </p:txBody>
      </p:sp>
      <p:cxnSp>
        <p:nvCxnSpPr>
          <p:cNvPr id="24" name="直線矢印コネクタ 23">
            <a:extLst>
              <a:ext uri="{FF2B5EF4-FFF2-40B4-BE49-F238E27FC236}">
                <a16:creationId xmlns:a16="http://schemas.microsoft.com/office/drawing/2014/main" id="{9B29EE8D-5C15-4533-BEB9-BB81F6DBE0F8}"/>
              </a:ext>
            </a:extLst>
          </p:cNvPr>
          <p:cNvCxnSpPr>
            <a:cxnSpLocks/>
          </p:cNvCxnSpPr>
          <p:nvPr/>
        </p:nvCxnSpPr>
        <p:spPr>
          <a:xfrm flipH="1" flipV="1">
            <a:off x="8061820" y="2405697"/>
            <a:ext cx="1761688" cy="322331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63E9DD33-C1C2-4FC6-AF8A-C76B606CEDED}"/>
              </a:ext>
            </a:extLst>
          </p:cNvPr>
          <p:cNvCxnSpPr>
            <a:cxnSpLocks/>
          </p:cNvCxnSpPr>
          <p:nvPr/>
        </p:nvCxnSpPr>
        <p:spPr>
          <a:xfrm flipV="1">
            <a:off x="6803472" y="3120706"/>
            <a:ext cx="3984770" cy="2369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337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838347A3-FD2D-4E4A-BE19-83D953A81CC2}"/>
              </a:ext>
            </a:extLst>
          </p:cNvPr>
          <p:cNvSpPr>
            <a:spLocks noGrp="1"/>
          </p:cNvSpPr>
          <p:nvPr>
            <p:ph type="title"/>
          </p:nvPr>
        </p:nvSpPr>
        <p:spPr>
          <a:xfrm>
            <a:off x="838199" y="365125"/>
            <a:ext cx="11446566" cy="1325563"/>
          </a:xfrm>
        </p:spPr>
        <p:txBody>
          <a:bodyPr/>
          <a:lstStyle/>
          <a:p>
            <a:r>
              <a:rPr lang="ja-JP" altLang="en-US" dirty="0"/>
              <a:t>確率的主成分分析</a:t>
            </a:r>
            <a:endParaRPr kumimoji="1" lang="ja-JP" altLang="en-US" dirty="0"/>
          </a:p>
        </p:txBody>
      </p:sp>
      <p:sp>
        <p:nvSpPr>
          <p:cNvPr id="5" name="正方形/長方形 4">
            <a:extLst>
              <a:ext uri="{FF2B5EF4-FFF2-40B4-BE49-F238E27FC236}">
                <a16:creationId xmlns:a16="http://schemas.microsoft.com/office/drawing/2014/main" id="{1B6FF36A-D24D-4CF8-9ED9-97E05E67D1BD}"/>
              </a:ext>
            </a:extLst>
          </p:cNvPr>
          <p:cNvSpPr/>
          <p:nvPr/>
        </p:nvSpPr>
        <p:spPr>
          <a:xfrm>
            <a:off x="981511" y="1366276"/>
            <a:ext cx="10746297" cy="6711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ja-JP" altLang="en-US" sz="1400" dirty="0"/>
              <a:t>・正常部分空間およびデータ空間におけるデータの分布を仮定し，分布に含まれるパラメータをデータから推計することで，</a:t>
            </a:r>
            <a:endParaRPr lang="en-US" altLang="ja-JP" sz="1400" dirty="0"/>
          </a:p>
          <a:p>
            <a:r>
              <a:rPr lang="ja-JP" altLang="en-US" sz="1400" dirty="0"/>
              <a:t>正常部分空間の基底を求める．</a:t>
            </a:r>
            <a:endParaRPr lang="en-US" altLang="ja-JP" sz="1400" dirty="0"/>
          </a:p>
        </p:txBody>
      </p:sp>
      <p:cxnSp>
        <p:nvCxnSpPr>
          <p:cNvPr id="3" name="直線矢印コネクタ 2">
            <a:extLst>
              <a:ext uri="{FF2B5EF4-FFF2-40B4-BE49-F238E27FC236}">
                <a16:creationId xmlns:a16="http://schemas.microsoft.com/office/drawing/2014/main" id="{6AB677D7-03E5-4AED-A9CC-26ED5F0B41E9}"/>
              </a:ext>
            </a:extLst>
          </p:cNvPr>
          <p:cNvCxnSpPr>
            <a:cxnSpLocks/>
          </p:cNvCxnSpPr>
          <p:nvPr/>
        </p:nvCxnSpPr>
        <p:spPr>
          <a:xfrm>
            <a:off x="934496" y="5686529"/>
            <a:ext cx="3254928"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D87ED831-A3D9-4CFB-8E25-34793E789873}"/>
              </a:ext>
            </a:extLst>
          </p:cNvPr>
          <p:cNvPicPr>
            <a:picLocks noChangeAspect="1"/>
          </p:cNvPicPr>
          <p:nvPr/>
        </p:nvPicPr>
        <p:blipFill>
          <a:blip r:embed="rId2"/>
          <a:stretch>
            <a:fillRect/>
          </a:stretch>
        </p:blipFill>
        <p:spPr>
          <a:xfrm>
            <a:off x="934496" y="3277797"/>
            <a:ext cx="3108120" cy="2408732"/>
          </a:xfrm>
          <a:prstGeom prst="rect">
            <a:avLst/>
          </a:prstGeom>
        </p:spPr>
      </p:pic>
      <p:sp>
        <p:nvSpPr>
          <p:cNvPr id="14" name="テキスト ボックス 13">
            <a:extLst>
              <a:ext uri="{FF2B5EF4-FFF2-40B4-BE49-F238E27FC236}">
                <a16:creationId xmlns:a16="http://schemas.microsoft.com/office/drawing/2014/main" id="{D3BEDAE1-B85C-4237-AB9B-AA68B62EF887}"/>
              </a:ext>
            </a:extLst>
          </p:cNvPr>
          <p:cNvSpPr txBox="1"/>
          <p:nvPr/>
        </p:nvSpPr>
        <p:spPr>
          <a:xfrm>
            <a:off x="2860702" y="5694521"/>
            <a:ext cx="296876" cy="369332"/>
          </a:xfrm>
          <a:prstGeom prst="rect">
            <a:avLst/>
          </a:prstGeom>
          <a:noFill/>
        </p:spPr>
        <p:txBody>
          <a:bodyPr wrap="none" rtlCol="0">
            <a:spAutoFit/>
          </a:bodyPr>
          <a:lstStyle/>
          <a:p>
            <a:r>
              <a:rPr lang="en-US" altLang="ja-JP" b="1" dirty="0"/>
              <a:t>z</a:t>
            </a:r>
            <a:endParaRPr kumimoji="1" lang="ja-JP" altLang="en-US" b="1" dirty="0"/>
          </a:p>
        </p:txBody>
      </p:sp>
      <p:sp>
        <p:nvSpPr>
          <p:cNvPr id="22" name="テキスト ボックス 21">
            <a:extLst>
              <a:ext uri="{FF2B5EF4-FFF2-40B4-BE49-F238E27FC236}">
                <a16:creationId xmlns:a16="http://schemas.microsoft.com/office/drawing/2014/main" id="{16ECBBBA-A4B1-4A12-B9BF-D3BDC94E03BD}"/>
              </a:ext>
            </a:extLst>
          </p:cNvPr>
          <p:cNvSpPr txBox="1"/>
          <p:nvPr/>
        </p:nvSpPr>
        <p:spPr>
          <a:xfrm>
            <a:off x="1236208" y="2222569"/>
            <a:ext cx="2953217" cy="369332"/>
          </a:xfrm>
          <a:prstGeom prst="rect">
            <a:avLst/>
          </a:prstGeom>
          <a:noFill/>
        </p:spPr>
        <p:txBody>
          <a:bodyPr wrap="square" rtlCol="0">
            <a:spAutoFit/>
          </a:bodyPr>
          <a:lstStyle/>
          <a:p>
            <a:r>
              <a:rPr lang="ja-JP" altLang="en-US" b="1" dirty="0"/>
              <a:t>正常部分空間におけ分布</a:t>
            </a:r>
            <a:endParaRPr kumimoji="1" lang="ja-JP" altLang="en-US" b="1" dirty="0"/>
          </a:p>
        </p:txBody>
      </p:sp>
      <p:sp>
        <p:nvSpPr>
          <p:cNvPr id="28" name="楕円 27">
            <a:extLst>
              <a:ext uri="{FF2B5EF4-FFF2-40B4-BE49-F238E27FC236}">
                <a16:creationId xmlns:a16="http://schemas.microsoft.com/office/drawing/2014/main" id="{E72273C7-FF05-41BA-938E-98B43113D2F6}"/>
              </a:ext>
            </a:extLst>
          </p:cNvPr>
          <p:cNvSpPr/>
          <p:nvPr/>
        </p:nvSpPr>
        <p:spPr>
          <a:xfrm flipH="1">
            <a:off x="2935495" y="5619616"/>
            <a:ext cx="135725" cy="13382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 name="直線矢印コネクタ 32">
            <a:extLst>
              <a:ext uri="{FF2B5EF4-FFF2-40B4-BE49-F238E27FC236}">
                <a16:creationId xmlns:a16="http://schemas.microsoft.com/office/drawing/2014/main" id="{4849EA80-5A3C-4836-A24A-3D33F7F213F4}"/>
              </a:ext>
            </a:extLst>
          </p:cNvPr>
          <p:cNvCxnSpPr>
            <a:cxnSpLocks/>
          </p:cNvCxnSpPr>
          <p:nvPr/>
        </p:nvCxnSpPr>
        <p:spPr>
          <a:xfrm flipV="1">
            <a:off x="4743384" y="3438281"/>
            <a:ext cx="0" cy="27599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a:extLst>
              <a:ext uri="{FF2B5EF4-FFF2-40B4-BE49-F238E27FC236}">
                <a16:creationId xmlns:a16="http://schemas.microsoft.com/office/drawing/2014/main" id="{C618938D-C234-4F14-BD0A-F58A500DC1AD}"/>
              </a:ext>
            </a:extLst>
          </p:cNvPr>
          <p:cNvCxnSpPr>
            <a:cxnSpLocks/>
          </p:cNvCxnSpPr>
          <p:nvPr/>
        </p:nvCxnSpPr>
        <p:spPr>
          <a:xfrm flipV="1">
            <a:off x="4374821" y="5686529"/>
            <a:ext cx="3369578"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2AAE476A-675D-439A-A5FC-42F09E3D5648}"/>
              </a:ext>
            </a:extLst>
          </p:cNvPr>
          <p:cNvCxnSpPr>
            <a:cxnSpLocks/>
          </p:cNvCxnSpPr>
          <p:nvPr/>
        </p:nvCxnSpPr>
        <p:spPr>
          <a:xfrm flipV="1">
            <a:off x="4743384" y="3925703"/>
            <a:ext cx="2828815" cy="1367943"/>
          </a:xfrm>
          <a:prstGeom prst="line">
            <a:avLst/>
          </a:prstGeom>
          <a:ln w="127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5BD5C901-E5DD-40FC-8F1A-A543877B34A2}"/>
                  </a:ext>
                </a:extLst>
              </p:cNvPr>
              <p:cNvSpPr txBox="1"/>
              <p:nvPr/>
            </p:nvSpPr>
            <p:spPr>
              <a:xfrm>
                <a:off x="1615227" y="2603604"/>
                <a:ext cx="189346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1800" i="1" smtClean="0">
                          <a:effectLst/>
                          <a:latin typeface="Cambria Math" panose="02040503050406030204" pitchFamily="18" charset="0"/>
                          <a:ea typeface="游明朝" panose="02020400000000000000" pitchFamily="18" charset="-128"/>
                          <a:cs typeface="Times New Roman" panose="02020603050405020304" pitchFamily="18" charset="0"/>
                        </a:rPr>
                        <m:t>𝑝</m:t>
                      </m:r>
                      <m:d>
                        <m:dPr>
                          <m:ctrlPr>
                            <a:rPr lang="ja-JP" altLang="ja-JP" i="1">
                              <a:effectLst/>
                              <a:latin typeface="Cambria Math" panose="02040503050406030204" pitchFamily="18" charset="0"/>
                              <a:ea typeface="Cambria Math" panose="02040503050406030204" pitchFamily="18" charset="0"/>
                            </a:rPr>
                          </m:ctrlPr>
                        </m:dPr>
                        <m:e>
                          <m:r>
                            <a:rPr lang="en-US" altLang="ja-JP" sz="1800" b="1" i="1">
                              <a:effectLst/>
                              <a:latin typeface="Cambria Math" panose="02040503050406030204" pitchFamily="18" charset="0"/>
                              <a:ea typeface="游明朝" panose="02020400000000000000" pitchFamily="18" charset="-128"/>
                              <a:cs typeface="Times New Roman" panose="02020603050405020304" pitchFamily="18" charset="0"/>
                            </a:rPr>
                            <m:t>𝒛</m:t>
                          </m:r>
                        </m:e>
                      </m:d>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𝒩</m:t>
                      </m:r>
                      <m:d>
                        <m:dPr>
                          <m:ctrlPr>
                            <a:rPr lang="ja-JP" altLang="ja-JP" i="1">
                              <a:effectLst/>
                              <a:latin typeface="Cambria Math" panose="02040503050406030204" pitchFamily="18" charset="0"/>
                              <a:ea typeface="Cambria Math" panose="02040503050406030204" pitchFamily="18" charset="0"/>
                            </a:rPr>
                          </m:ctrlPr>
                        </m:dPr>
                        <m:e>
                          <m:r>
                            <a:rPr lang="en-US" altLang="ja-JP" sz="1800" b="1" i="1">
                              <a:effectLst/>
                              <a:latin typeface="Cambria Math" panose="02040503050406030204" pitchFamily="18" charset="0"/>
                              <a:ea typeface="游明朝" panose="02020400000000000000" pitchFamily="18" charset="-128"/>
                              <a:cs typeface="Times New Roman" panose="02020603050405020304" pitchFamily="18" charset="0"/>
                            </a:rPr>
                            <m:t>𝒛</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r>
                            <a:rPr lang="en-US" altLang="ja-JP" sz="1800" b="1" i="1">
                              <a:effectLst/>
                              <a:latin typeface="Cambria Math" panose="02040503050406030204" pitchFamily="18" charset="0"/>
                              <a:ea typeface="游明朝" panose="02020400000000000000" pitchFamily="18" charset="-128"/>
                              <a:cs typeface="Times New Roman" panose="02020603050405020304" pitchFamily="18" charset="0"/>
                            </a:rPr>
                            <m:t>𝟎</m:t>
                          </m:r>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m:t>
                          </m:r>
                          <m:sSub>
                            <m:sSubPr>
                              <m:ctrlPr>
                                <a:rPr lang="ja-JP" altLang="ja-JP" i="1">
                                  <a:effectLst/>
                                  <a:latin typeface="Cambria Math" panose="02040503050406030204" pitchFamily="18" charset="0"/>
                                  <a:ea typeface="Cambria Math" panose="02040503050406030204" pitchFamily="18" charset="0"/>
                                </a:rPr>
                              </m:ctrlPr>
                            </m:sSubPr>
                            <m:e>
                              <m:r>
                                <m:rPr>
                                  <m:sty m:val="p"/>
                                </m:rPr>
                                <a:rPr lang="en-US" altLang="ja-JP" sz="1800">
                                  <a:effectLst/>
                                  <a:latin typeface="Cambria Math" panose="02040503050406030204" pitchFamily="18" charset="0"/>
                                  <a:ea typeface="游明朝" panose="02020400000000000000" pitchFamily="18" charset="-128"/>
                                  <a:cs typeface="Times New Roman" panose="02020603050405020304" pitchFamily="18" charset="0"/>
                                </a:rPr>
                                <m:t>I</m:t>
                              </m:r>
                            </m:e>
                            <m:sub>
                              <m:r>
                                <a:rPr lang="en-US" altLang="ja-JP" sz="1800" i="1">
                                  <a:effectLst/>
                                  <a:latin typeface="Cambria Math" panose="02040503050406030204" pitchFamily="18" charset="0"/>
                                  <a:ea typeface="游明朝" panose="02020400000000000000" pitchFamily="18" charset="-128"/>
                                  <a:cs typeface="Times New Roman" panose="02020603050405020304" pitchFamily="18" charset="0"/>
                                </a:rPr>
                                <m:t>𝑚</m:t>
                              </m:r>
                            </m:sub>
                          </m:sSub>
                        </m:e>
                      </m:d>
                    </m:oMath>
                  </m:oMathPara>
                </a14:m>
                <a:endParaRPr kumimoji="1" lang="ja-JP" altLang="en-US" dirty="0"/>
              </a:p>
            </p:txBody>
          </p:sp>
        </mc:Choice>
        <mc:Fallback xmlns="">
          <p:sp>
            <p:nvSpPr>
              <p:cNvPr id="44" name="テキスト ボックス 43">
                <a:extLst>
                  <a:ext uri="{FF2B5EF4-FFF2-40B4-BE49-F238E27FC236}">
                    <a16:creationId xmlns:a16="http://schemas.microsoft.com/office/drawing/2014/main" id="{5BD5C901-E5DD-40FC-8F1A-A543877B34A2}"/>
                  </a:ext>
                </a:extLst>
              </p:cNvPr>
              <p:cNvSpPr txBox="1">
                <a:spLocks noRot="1" noChangeAspect="1" noMove="1" noResize="1" noEditPoints="1" noAdjustHandles="1" noChangeArrowheads="1" noChangeShapeType="1" noTextEdit="1"/>
              </p:cNvSpPr>
              <p:nvPr/>
            </p:nvSpPr>
            <p:spPr>
              <a:xfrm>
                <a:off x="1615227" y="2603604"/>
                <a:ext cx="1893467" cy="276999"/>
              </a:xfrm>
              <a:prstGeom prst="rect">
                <a:avLst/>
              </a:prstGeom>
              <a:blipFill>
                <a:blip r:embed="rId3"/>
                <a:stretch>
                  <a:fillRect l="-2251" t="-2174" b="-32609"/>
                </a:stretch>
              </a:blipFill>
            </p:spPr>
            <p:txBody>
              <a:bodyPr/>
              <a:lstStyle/>
              <a:p>
                <a:r>
                  <a:rPr lang="ja-JP" altLang="en-US">
                    <a:noFill/>
                  </a:rPr>
                  <a:t> </a:t>
                </a:r>
              </a:p>
            </p:txBody>
          </p:sp>
        </mc:Fallback>
      </mc:AlternateContent>
      <p:sp>
        <p:nvSpPr>
          <p:cNvPr id="45" name="テキスト ボックス 44">
            <a:extLst>
              <a:ext uri="{FF2B5EF4-FFF2-40B4-BE49-F238E27FC236}">
                <a16:creationId xmlns:a16="http://schemas.microsoft.com/office/drawing/2014/main" id="{5D01B794-45EF-426E-BAE5-7A9FDECD3F6E}"/>
              </a:ext>
            </a:extLst>
          </p:cNvPr>
          <p:cNvSpPr txBox="1"/>
          <p:nvPr/>
        </p:nvSpPr>
        <p:spPr>
          <a:xfrm>
            <a:off x="4694582" y="2222569"/>
            <a:ext cx="2953216" cy="369332"/>
          </a:xfrm>
          <a:prstGeom prst="rect">
            <a:avLst/>
          </a:prstGeom>
          <a:noFill/>
        </p:spPr>
        <p:txBody>
          <a:bodyPr wrap="square" rtlCol="0">
            <a:spAutoFit/>
          </a:bodyPr>
          <a:lstStyle/>
          <a:p>
            <a:r>
              <a:rPr kumimoji="1" lang="ja-JP" altLang="en-US" b="1" dirty="0"/>
              <a:t>データ空間における分布</a:t>
            </a:r>
          </a:p>
        </p:txBody>
      </p:sp>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E684487A-52AC-4451-B31E-72C304FE3E6C}"/>
                  </a:ext>
                </a:extLst>
              </p:cNvPr>
              <p:cNvSpPr txBox="1"/>
              <p:nvPr/>
            </p:nvSpPr>
            <p:spPr>
              <a:xfrm>
                <a:off x="4374821" y="2603604"/>
                <a:ext cx="3254928"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𝑝</m:t>
                      </m:r>
                      <m:d>
                        <m:dPr>
                          <m:ctrlPr>
                            <a:rPr lang="ja-JP" altLang="en-US" i="1">
                              <a:solidFill>
                                <a:srgbClr val="836967"/>
                              </a:solidFill>
                              <a:latin typeface="Cambria Math" panose="02040503050406030204" pitchFamily="18" charset="0"/>
                            </a:rPr>
                          </m:ctrlPr>
                        </m:dPr>
                        <m:e>
                          <m:r>
                            <a:rPr lang="ja-JP" altLang="en-US" b="1" i="1">
                              <a:latin typeface="Cambria Math" panose="02040503050406030204" pitchFamily="18" charset="0"/>
                            </a:rPr>
                            <m:t>𝒙</m:t>
                          </m:r>
                          <m:d>
                            <m:dPr>
                              <m:begChr m:val="|"/>
                              <m:endChr m:val=""/>
                              <m:ctrlPr>
                                <a:rPr lang="ja-JP" altLang="en-US" b="1" i="1">
                                  <a:latin typeface="Cambria Math" panose="02040503050406030204" pitchFamily="18" charset="0"/>
                                </a:rPr>
                              </m:ctrlPr>
                            </m:dPr>
                            <m:e>
                              <m:r>
                                <a:rPr lang="ja-JP" altLang="en-US" b="1" i="1">
                                  <a:latin typeface="Cambria Math" panose="02040503050406030204" pitchFamily="18" charset="0"/>
                                </a:rPr>
                                <m:t>𝒛</m:t>
                              </m:r>
                            </m:e>
                          </m:d>
                        </m:e>
                      </m:d>
                      <m:r>
                        <a:rPr lang="ja-JP" altLang="en-US" b="0" i="0">
                          <a:latin typeface="Cambria Math" panose="02040503050406030204" pitchFamily="18" charset="0"/>
                        </a:rPr>
                        <m:t>=</m:t>
                      </m:r>
                      <m:r>
                        <a:rPr lang="ja-JP" altLang="en-US" b="0" i="0">
                          <a:latin typeface="Cambria Math" panose="02040503050406030204" pitchFamily="18" charset="0"/>
                        </a:rPr>
                        <m:t>𝒩</m:t>
                      </m:r>
                      <m:d>
                        <m:dPr>
                          <m:ctrlPr>
                            <a:rPr lang="ja-JP" altLang="en-US" b="0" i="1">
                              <a:solidFill>
                                <a:srgbClr val="836967"/>
                              </a:solidFill>
                              <a:latin typeface="Cambria Math" panose="02040503050406030204" pitchFamily="18" charset="0"/>
                            </a:rPr>
                          </m:ctrlPr>
                        </m:dPr>
                        <m:e>
                          <m:r>
                            <a:rPr lang="ja-JP" altLang="en-US" b="1" i="1">
                              <a:latin typeface="Cambria Math" panose="02040503050406030204" pitchFamily="18" charset="0"/>
                            </a:rPr>
                            <m:t>𝒙</m:t>
                          </m:r>
                          <m:r>
                            <a:rPr lang="en-US" altLang="ja-JP" b="1" i="1" smtClean="0">
                              <a:latin typeface="Cambria Math" panose="02040503050406030204" pitchFamily="18" charset="0"/>
                            </a:rPr>
                            <m:t>|</m:t>
                          </m:r>
                          <m:r>
                            <m:rPr>
                              <m:sty m:val="p"/>
                            </m:rPr>
                            <a:rPr lang="en-US" altLang="ja-JP" smtClean="0">
                              <a:solidFill>
                                <a:srgbClr val="FF0000"/>
                              </a:solidFill>
                              <a:latin typeface="Cambria Math" panose="02040503050406030204" pitchFamily="18" charset="0"/>
                            </a:rPr>
                            <m:t>W</m:t>
                          </m:r>
                          <m:r>
                            <a:rPr lang="en-US" altLang="ja-JP" b="1" i="1">
                              <a:latin typeface="Cambria Math" panose="02040503050406030204" pitchFamily="18" charset="0"/>
                            </a:rPr>
                            <m:t>𝒛</m:t>
                          </m:r>
                          <m:r>
                            <a:rPr lang="en-US" altLang="ja-JP" i="1">
                              <a:latin typeface="Cambria Math" panose="02040503050406030204" pitchFamily="18" charset="0"/>
                            </a:rPr>
                            <m:t>+</m:t>
                          </m:r>
                          <m:r>
                            <a:rPr lang="en-US" altLang="ja-JP" b="1" i="1" smtClean="0">
                              <a:solidFill>
                                <a:srgbClr val="FF0000"/>
                              </a:solidFill>
                              <a:latin typeface="Cambria Math" panose="02040503050406030204" pitchFamily="18" charset="0"/>
                            </a:rPr>
                            <m:t>𝝁</m:t>
                          </m:r>
                          <m:r>
                            <a:rPr lang="en-US" altLang="ja-JP" i="1">
                              <a:latin typeface="Cambria Math" panose="02040503050406030204" pitchFamily="18" charset="0"/>
                            </a:rPr>
                            <m:t>,</m:t>
                          </m:r>
                          <m:sSup>
                            <m:sSupPr>
                              <m:ctrlPr>
                                <a:rPr lang="ja-JP" altLang="en-US" i="1">
                                  <a:latin typeface="Cambria Math" panose="02040503050406030204" pitchFamily="18" charset="0"/>
                                </a:rPr>
                              </m:ctrlPr>
                            </m:sSupPr>
                            <m:e>
                              <m:r>
                                <a:rPr lang="en-US" altLang="ja-JP" i="1" smtClean="0">
                                  <a:solidFill>
                                    <a:srgbClr val="FF0000"/>
                                  </a:solidFill>
                                  <a:latin typeface="Cambria Math" panose="02040503050406030204" pitchFamily="18" charset="0"/>
                                </a:rPr>
                                <m:t>𝜎</m:t>
                              </m:r>
                            </m:e>
                            <m:sup>
                              <m:r>
                                <a:rPr lang="en-US" altLang="ja-JP" i="1">
                                  <a:latin typeface="Cambria Math" panose="02040503050406030204" pitchFamily="18" charset="0"/>
                                </a:rPr>
                                <m:t>2</m:t>
                              </m:r>
                            </m:sup>
                          </m:sSup>
                          <m:sSub>
                            <m:sSubPr>
                              <m:ctrlPr>
                                <a:rPr lang="ja-JP" altLang="en-US" i="1">
                                  <a:latin typeface="Cambria Math" panose="02040503050406030204" pitchFamily="18" charset="0"/>
                                </a:rPr>
                              </m:ctrlPr>
                            </m:sSubPr>
                            <m:e>
                              <m:r>
                                <m:rPr>
                                  <m:sty m:val="p"/>
                                </m:rPr>
                                <a:rPr lang="en-US" altLang="ja-JP">
                                  <a:latin typeface="Cambria Math" panose="02040503050406030204" pitchFamily="18" charset="0"/>
                                </a:rPr>
                                <m:t>I</m:t>
                              </m:r>
                            </m:e>
                            <m:sub>
                              <m:r>
                                <a:rPr lang="en-US" altLang="ja-JP" i="1">
                                  <a:latin typeface="Cambria Math" panose="02040503050406030204" pitchFamily="18" charset="0"/>
                                </a:rPr>
                                <m:t>𝑀</m:t>
                              </m:r>
                            </m:sub>
                          </m:sSub>
                        </m:e>
                      </m:d>
                    </m:oMath>
                  </m:oMathPara>
                </a14:m>
                <a:endParaRPr lang="ja-JP" altLang="en-US" dirty="0"/>
              </a:p>
            </p:txBody>
          </p:sp>
        </mc:Choice>
        <mc:Fallback xmlns="">
          <p:sp>
            <p:nvSpPr>
              <p:cNvPr id="47" name="テキスト ボックス 46">
                <a:extLst>
                  <a:ext uri="{FF2B5EF4-FFF2-40B4-BE49-F238E27FC236}">
                    <a16:creationId xmlns:a16="http://schemas.microsoft.com/office/drawing/2014/main" id="{E684487A-52AC-4451-B31E-72C304FE3E6C}"/>
                  </a:ext>
                </a:extLst>
              </p:cNvPr>
              <p:cNvSpPr txBox="1">
                <a:spLocks noRot="1" noChangeAspect="1" noMove="1" noResize="1" noEditPoints="1" noAdjustHandles="1" noChangeArrowheads="1" noChangeShapeType="1" noTextEdit="1"/>
              </p:cNvSpPr>
              <p:nvPr/>
            </p:nvSpPr>
            <p:spPr>
              <a:xfrm>
                <a:off x="4374821" y="2603604"/>
                <a:ext cx="3254928" cy="404983"/>
              </a:xfrm>
              <a:prstGeom prst="rect">
                <a:avLst/>
              </a:prstGeom>
              <a:blipFill>
                <a:blip r:embed="rId4"/>
                <a:stretch>
                  <a:fillRect t="-102985" b="-164179"/>
                </a:stretch>
              </a:blipFill>
            </p:spPr>
            <p:txBody>
              <a:bodyPr/>
              <a:lstStyle/>
              <a:p>
                <a:r>
                  <a:rPr lang="ja-JP" altLang="en-US">
                    <a:noFill/>
                  </a:rPr>
                  <a:t> </a:t>
                </a:r>
              </a:p>
            </p:txBody>
          </p:sp>
        </mc:Fallback>
      </mc:AlternateContent>
      <p:sp>
        <p:nvSpPr>
          <p:cNvPr id="48" name="テキスト ボックス 47">
            <a:extLst>
              <a:ext uri="{FF2B5EF4-FFF2-40B4-BE49-F238E27FC236}">
                <a16:creationId xmlns:a16="http://schemas.microsoft.com/office/drawing/2014/main" id="{9D4B7AB9-3444-4311-8A26-D1F1AA8CA2ED}"/>
              </a:ext>
            </a:extLst>
          </p:cNvPr>
          <p:cNvSpPr txBox="1"/>
          <p:nvPr/>
        </p:nvSpPr>
        <p:spPr>
          <a:xfrm>
            <a:off x="6034835" y="3002035"/>
            <a:ext cx="1082348" cy="307777"/>
          </a:xfrm>
          <a:prstGeom prst="rect">
            <a:avLst/>
          </a:prstGeom>
          <a:noFill/>
        </p:spPr>
        <p:txBody>
          <a:bodyPr wrap="none" rtlCol="0">
            <a:spAutoFit/>
          </a:bodyPr>
          <a:lstStyle/>
          <a:p>
            <a:r>
              <a:rPr kumimoji="1" lang="ja-JP" altLang="en-US" sz="1400" b="1" dirty="0">
                <a:solidFill>
                  <a:srgbClr val="FF0000"/>
                </a:solidFill>
              </a:rPr>
              <a:t>パラメータ</a:t>
            </a:r>
            <a:endParaRPr kumimoji="1" lang="ja-JP" altLang="en-US" b="1" dirty="0">
              <a:solidFill>
                <a:srgbClr val="FF0000"/>
              </a:solidFill>
            </a:endParaRPr>
          </a:p>
        </p:txBody>
      </p:sp>
      <p:sp>
        <p:nvSpPr>
          <p:cNvPr id="51" name="楕円 50">
            <a:extLst>
              <a:ext uri="{FF2B5EF4-FFF2-40B4-BE49-F238E27FC236}">
                <a16:creationId xmlns:a16="http://schemas.microsoft.com/office/drawing/2014/main" id="{FC17D5BF-9990-432E-A619-8160B5ECB5D5}"/>
              </a:ext>
            </a:extLst>
          </p:cNvPr>
          <p:cNvSpPr/>
          <p:nvPr/>
        </p:nvSpPr>
        <p:spPr>
          <a:xfrm flipH="1">
            <a:off x="5480539" y="4838204"/>
            <a:ext cx="135725" cy="13382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DBFDB3B1-D453-4E9D-ACC7-04706950AF07}"/>
              </a:ext>
            </a:extLst>
          </p:cNvPr>
          <p:cNvSpPr/>
          <p:nvPr/>
        </p:nvSpPr>
        <p:spPr>
          <a:xfrm flipH="1">
            <a:off x="6650245" y="4280645"/>
            <a:ext cx="135725" cy="133825"/>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F15B15FB-562E-4306-BF44-8FAF208B8169}"/>
                  </a:ext>
                </a:extLst>
              </p:cNvPr>
              <p:cNvSpPr txBox="1"/>
              <p:nvPr/>
            </p:nvSpPr>
            <p:spPr>
              <a:xfrm>
                <a:off x="5281606" y="4464997"/>
                <a:ext cx="3978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𝝁</m:t>
                      </m:r>
                    </m:oMath>
                  </m:oMathPara>
                </a14:m>
                <a:endParaRPr kumimoji="1" lang="ja-JP" altLang="en-US" b="1" dirty="0"/>
              </a:p>
            </p:txBody>
          </p:sp>
        </mc:Choice>
        <mc:Fallback xmlns="">
          <p:sp>
            <p:nvSpPr>
              <p:cNvPr id="53" name="テキスト ボックス 52">
                <a:extLst>
                  <a:ext uri="{FF2B5EF4-FFF2-40B4-BE49-F238E27FC236}">
                    <a16:creationId xmlns:a16="http://schemas.microsoft.com/office/drawing/2014/main" id="{F15B15FB-562E-4306-BF44-8FAF208B8169}"/>
                  </a:ext>
                </a:extLst>
              </p:cNvPr>
              <p:cNvSpPr txBox="1">
                <a:spLocks noRot="1" noChangeAspect="1" noMove="1" noResize="1" noEditPoints="1" noAdjustHandles="1" noChangeArrowheads="1" noChangeShapeType="1" noTextEdit="1"/>
              </p:cNvSpPr>
              <p:nvPr/>
            </p:nvSpPr>
            <p:spPr>
              <a:xfrm>
                <a:off x="5281606" y="4464997"/>
                <a:ext cx="397865" cy="369332"/>
              </a:xfrm>
              <a:prstGeom prst="rect">
                <a:avLst/>
              </a:prstGeom>
              <a:blipFill>
                <a:blip r:embed="rId5"/>
                <a:stretch>
                  <a:fillRect b="-3279"/>
                </a:stretch>
              </a:blipFill>
            </p:spPr>
            <p:txBody>
              <a:bodyPr/>
              <a:lstStyle/>
              <a:p>
                <a:r>
                  <a:rPr lang="ja-JP" altLang="en-US">
                    <a:noFill/>
                  </a:rPr>
                  <a:t> </a:t>
                </a:r>
              </a:p>
            </p:txBody>
          </p:sp>
        </mc:Fallback>
      </mc:AlternateContent>
      <p:sp>
        <p:nvSpPr>
          <p:cNvPr id="54" name="左中かっこ 53">
            <a:extLst>
              <a:ext uri="{FF2B5EF4-FFF2-40B4-BE49-F238E27FC236}">
                <a16:creationId xmlns:a16="http://schemas.microsoft.com/office/drawing/2014/main" id="{20ECE4CB-D9EC-427C-98FF-7F0A6F86DDC9}"/>
              </a:ext>
            </a:extLst>
          </p:cNvPr>
          <p:cNvSpPr/>
          <p:nvPr/>
        </p:nvSpPr>
        <p:spPr>
          <a:xfrm rot="14571258">
            <a:off x="6147427" y="4160497"/>
            <a:ext cx="176327" cy="1274247"/>
          </a:xfrm>
          <a:prstGeom prst="leftBrace">
            <a:avLst/>
          </a:prstGeom>
          <a:ln w="38100">
            <a:solidFill>
              <a:srgbClr val="04070C"/>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56" name="テキスト ボックス 55">
                <a:extLst>
                  <a:ext uri="{FF2B5EF4-FFF2-40B4-BE49-F238E27FC236}">
                    <a16:creationId xmlns:a16="http://schemas.microsoft.com/office/drawing/2014/main" id="{187582FC-D9DE-42E4-86DD-6FEB4E4B47F1}"/>
                  </a:ext>
                </a:extLst>
              </p:cNvPr>
              <p:cNvSpPr txBox="1"/>
              <p:nvPr/>
            </p:nvSpPr>
            <p:spPr>
              <a:xfrm>
                <a:off x="6079860" y="4860873"/>
                <a:ext cx="53841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chemeClr val="tx1"/>
                          </a:solidFill>
                          <a:latin typeface="Cambria Math" panose="02040503050406030204" pitchFamily="18" charset="0"/>
                        </a:rPr>
                        <m:t>W</m:t>
                      </m:r>
                      <m:r>
                        <a:rPr lang="en-US" altLang="ja-JP" b="1" i="1">
                          <a:latin typeface="Cambria Math" panose="02040503050406030204" pitchFamily="18" charset="0"/>
                        </a:rPr>
                        <m:t>𝒛</m:t>
                      </m:r>
                    </m:oMath>
                  </m:oMathPara>
                </a14:m>
                <a:endParaRPr lang="ja-JP" altLang="en-US" dirty="0"/>
              </a:p>
            </p:txBody>
          </p:sp>
        </mc:Choice>
        <mc:Fallback xmlns="">
          <p:sp>
            <p:nvSpPr>
              <p:cNvPr id="56" name="テキスト ボックス 55">
                <a:extLst>
                  <a:ext uri="{FF2B5EF4-FFF2-40B4-BE49-F238E27FC236}">
                    <a16:creationId xmlns:a16="http://schemas.microsoft.com/office/drawing/2014/main" id="{187582FC-D9DE-42E4-86DD-6FEB4E4B47F1}"/>
                  </a:ext>
                </a:extLst>
              </p:cNvPr>
              <p:cNvSpPr txBox="1">
                <a:spLocks noRot="1" noChangeAspect="1" noMove="1" noResize="1" noEditPoints="1" noAdjustHandles="1" noChangeArrowheads="1" noChangeShapeType="1" noTextEdit="1"/>
              </p:cNvSpPr>
              <p:nvPr/>
            </p:nvSpPr>
            <p:spPr>
              <a:xfrm>
                <a:off x="6079860" y="4860873"/>
                <a:ext cx="538410" cy="369332"/>
              </a:xfrm>
              <a:prstGeom prst="rect">
                <a:avLst/>
              </a:prstGeom>
              <a:blipFill>
                <a:blip r:embed="rId6"/>
                <a:stretch>
                  <a:fillRect/>
                </a:stretch>
              </a:blipFill>
            </p:spPr>
            <p:txBody>
              <a:bodyPr/>
              <a:lstStyle/>
              <a:p>
                <a:r>
                  <a:rPr lang="ja-JP" altLang="en-US">
                    <a:noFill/>
                  </a:rPr>
                  <a:t> </a:t>
                </a:r>
              </a:p>
            </p:txBody>
          </p:sp>
        </mc:Fallback>
      </mc:AlternateContent>
      <p:cxnSp>
        <p:nvCxnSpPr>
          <p:cNvPr id="57" name="直線矢印コネクタ 56">
            <a:extLst>
              <a:ext uri="{FF2B5EF4-FFF2-40B4-BE49-F238E27FC236}">
                <a16:creationId xmlns:a16="http://schemas.microsoft.com/office/drawing/2014/main" id="{F58A7B29-EAF2-4E17-8D91-03FD97C79E69}"/>
              </a:ext>
            </a:extLst>
          </p:cNvPr>
          <p:cNvCxnSpPr>
            <a:cxnSpLocks/>
          </p:cNvCxnSpPr>
          <p:nvPr/>
        </p:nvCxnSpPr>
        <p:spPr>
          <a:xfrm flipV="1">
            <a:off x="7033830" y="3702695"/>
            <a:ext cx="613968" cy="29969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5005392B-0FDF-4654-9D49-ED9CDDDA5A44}"/>
                  </a:ext>
                </a:extLst>
              </p:cNvPr>
              <p:cNvSpPr txBox="1"/>
              <p:nvPr/>
            </p:nvSpPr>
            <p:spPr>
              <a:xfrm>
                <a:off x="7173630" y="3429000"/>
                <a:ext cx="3343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mtClean="0">
                          <a:solidFill>
                            <a:schemeClr val="tx1"/>
                          </a:solidFill>
                          <a:latin typeface="Cambria Math" panose="02040503050406030204" pitchFamily="18" charset="0"/>
                        </a:rPr>
                        <m:t>W</m:t>
                      </m:r>
                    </m:oMath>
                  </m:oMathPara>
                </a14:m>
                <a:endParaRPr lang="ja-JP" altLang="en-US" dirty="0">
                  <a:solidFill>
                    <a:schemeClr val="tx1"/>
                  </a:solidFill>
                </a:endParaRPr>
              </a:p>
            </p:txBody>
          </p:sp>
        </mc:Choice>
        <mc:Fallback xmlns="">
          <p:sp>
            <p:nvSpPr>
              <p:cNvPr id="63" name="テキスト ボックス 62">
                <a:extLst>
                  <a:ext uri="{FF2B5EF4-FFF2-40B4-BE49-F238E27FC236}">
                    <a16:creationId xmlns:a16="http://schemas.microsoft.com/office/drawing/2014/main" id="{5005392B-0FDF-4654-9D49-ED9CDDDA5A44}"/>
                  </a:ext>
                </a:extLst>
              </p:cNvPr>
              <p:cNvSpPr txBox="1">
                <a:spLocks noRot="1" noChangeAspect="1" noMove="1" noResize="1" noEditPoints="1" noAdjustHandles="1" noChangeArrowheads="1" noChangeShapeType="1" noTextEdit="1"/>
              </p:cNvSpPr>
              <p:nvPr/>
            </p:nvSpPr>
            <p:spPr>
              <a:xfrm>
                <a:off x="7173630" y="3429000"/>
                <a:ext cx="334368" cy="369332"/>
              </a:xfrm>
              <a:prstGeom prst="rect">
                <a:avLst/>
              </a:prstGeom>
              <a:blipFill>
                <a:blip r:embed="rId7"/>
                <a:stretch>
                  <a:fillRect r="-145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411BA69D-3E31-4B3D-BD71-4BDEF7B77E11}"/>
                  </a:ext>
                </a:extLst>
              </p:cNvPr>
              <p:cNvSpPr txBox="1"/>
              <p:nvPr/>
            </p:nvSpPr>
            <p:spPr>
              <a:xfrm>
                <a:off x="6188611" y="3667602"/>
                <a:ext cx="7696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ja-JP" altLang="en-US" i="1" smtClean="0">
                          <a:latin typeface="Cambria Math" panose="02040503050406030204" pitchFamily="18" charset="0"/>
                        </a:rPr>
                        <m:t>𝑝</m:t>
                      </m:r>
                      <m:d>
                        <m:dPr>
                          <m:ctrlPr>
                            <a:rPr lang="ja-JP" altLang="en-US" i="1">
                              <a:solidFill>
                                <a:srgbClr val="836967"/>
                              </a:solidFill>
                              <a:latin typeface="Cambria Math" panose="02040503050406030204" pitchFamily="18" charset="0"/>
                            </a:rPr>
                          </m:ctrlPr>
                        </m:dPr>
                        <m:e>
                          <m:r>
                            <a:rPr lang="ja-JP" altLang="en-US" b="1" i="1">
                              <a:latin typeface="Cambria Math" panose="02040503050406030204" pitchFamily="18" charset="0"/>
                            </a:rPr>
                            <m:t>𝒙</m:t>
                          </m:r>
                          <m:d>
                            <m:dPr>
                              <m:begChr m:val="|"/>
                              <m:endChr m:val=""/>
                              <m:ctrlPr>
                                <a:rPr lang="ja-JP" altLang="en-US" b="1" i="1">
                                  <a:latin typeface="Cambria Math" panose="02040503050406030204" pitchFamily="18" charset="0"/>
                                </a:rPr>
                              </m:ctrlPr>
                            </m:dPr>
                            <m:e>
                              <m:r>
                                <a:rPr lang="ja-JP" altLang="en-US" b="1" i="1">
                                  <a:latin typeface="Cambria Math" panose="02040503050406030204" pitchFamily="18" charset="0"/>
                                </a:rPr>
                                <m:t>𝒛</m:t>
                              </m:r>
                            </m:e>
                          </m:d>
                        </m:e>
                      </m:d>
                    </m:oMath>
                  </m:oMathPara>
                </a14:m>
                <a:endParaRPr lang="ja-JP" altLang="en-US" dirty="0"/>
              </a:p>
            </p:txBody>
          </p:sp>
        </mc:Choice>
        <mc:Fallback xmlns="">
          <p:sp>
            <p:nvSpPr>
              <p:cNvPr id="65" name="テキスト ボックス 64">
                <a:extLst>
                  <a:ext uri="{FF2B5EF4-FFF2-40B4-BE49-F238E27FC236}">
                    <a16:creationId xmlns:a16="http://schemas.microsoft.com/office/drawing/2014/main" id="{411BA69D-3E31-4B3D-BD71-4BDEF7B77E11}"/>
                  </a:ext>
                </a:extLst>
              </p:cNvPr>
              <p:cNvSpPr txBox="1">
                <a:spLocks noRot="1" noChangeAspect="1" noMove="1" noResize="1" noEditPoints="1" noAdjustHandles="1" noChangeArrowheads="1" noChangeShapeType="1" noTextEdit="1"/>
              </p:cNvSpPr>
              <p:nvPr/>
            </p:nvSpPr>
            <p:spPr>
              <a:xfrm>
                <a:off x="6188611" y="3667602"/>
                <a:ext cx="769620" cy="369332"/>
              </a:xfrm>
              <a:prstGeom prst="rect">
                <a:avLst/>
              </a:prstGeom>
              <a:blipFill>
                <a:blip r:embed="rId8"/>
                <a:stretch>
                  <a:fillRect t="-121667" r="-24603" b="-188333"/>
                </a:stretch>
              </a:blipFill>
            </p:spPr>
            <p:txBody>
              <a:bodyPr/>
              <a:lstStyle/>
              <a:p>
                <a:r>
                  <a:rPr lang="ja-JP" altLang="en-US">
                    <a:noFill/>
                  </a:rPr>
                  <a:t> </a:t>
                </a:r>
              </a:p>
            </p:txBody>
          </p:sp>
        </mc:Fallback>
      </mc:AlternateContent>
      <p:sp>
        <p:nvSpPr>
          <p:cNvPr id="66" name="楕円 65">
            <a:extLst>
              <a:ext uri="{FF2B5EF4-FFF2-40B4-BE49-F238E27FC236}">
                <a16:creationId xmlns:a16="http://schemas.microsoft.com/office/drawing/2014/main" id="{1E18E3E7-097A-495E-82CF-54DF8AFDE471}"/>
              </a:ext>
            </a:extLst>
          </p:cNvPr>
          <p:cNvSpPr/>
          <p:nvPr/>
        </p:nvSpPr>
        <p:spPr>
          <a:xfrm>
            <a:off x="6603048" y="4232899"/>
            <a:ext cx="227481" cy="2273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4A8FC44-92A6-4FDC-B2C7-8BC710A6B652}"/>
              </a:ext>
            </a:extLst>
          </p:cNvPr>
          <p:cNvSpPr/>
          <p:nvPr/>
        </p:nvSpPr>
        <p:spPr>
          <a:xfrm>
            <a:off x="6549617" y="4181476"/>
            <a:ext cx="344101" cy="33917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9B42E768-6D91-4191-8DA0-E1651EBA3D8D}"/>
              </a:ext>
            </a:extLst>
          </p:cNvPr>
          <p:cNvSpPr/>
          <p:nvPr/>
        </p:nvSpPr>
        <p:spPr>
          <a:xfrm>
            <a:off x="6494784" y="4124328"/>
            <a:ext cx="446556" cy="4534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フリーフォーム: 図形 73">
            <a:extLst>
              <a:ext uri="{FF2B5EF4-FFF2-40B4-BE49-F238E27FC236}">
                <a16:creationId xmlns:a16="http://schemas.microsoft.com/office/drawing/2014/main" id="{F85DD99B-E81A-40DD-B3E5-C96CE53CA1A8}"/>
              </a:ext>
            </a:extLst>
          </p:cNvPr>
          <p:cNvSpPr/>
          <p:nvPr/>
        </p:nvSpPr>
        <p:spPr>
          <a:xfrm>
            <a:off x="3028949" y="4166852"/>
            <a:ext cx="3628005" cy="1464328"/>
          </a:xfrm>
          <a:custGeom>
            <a:avLst/>
            <a:gdLst>
              <a:gd name="connsiteX0" fmla="*/ 0 w 5196840"/>
              <a:gd name="connsiteY0" fmla="*/ 1464328 h 1464328"/>
              <a:gd name="connsiteX1" fmla="*/ 2689860 w 5196840"/>
              <a:gd name="connsiteY1" fmla="*/ 130828 h 1464328"/>
              <a:gd name="connsiteX2" fmla="*/ 5196840 w 5196840"/>
              <a:gd name="connsiteY2" fmla="*/ 123208 h 1464328"/>
            </a:gdLst>
            <a:ahLst/>
            <a:cxnLst>
              <a:cxn ang="0">
                <a:pos x="connsiteX0" y="connsiteY0"/>
              </a:cxn>
              <a:cxn ang="0">
                <a:pos x="connsiteX1" y="connsiteY1"/>
              </a:cxn>
              <a:cxn ang="0">
                <a:pos x="connsiteX2" y="connsiteY2"/>
              </a:cxn>
            </a:cxnLst>
            <a:rect l="l" t="t" r="r" b="b"/>
            <a:pathLst>
              <a:path w="5196840" h="1464328">
                <a:moveTo>
                  <a:pt x="0" y="1464328"/>
                </a:moveTo>
                <a:cubicBezTo>
                  <a:pt x="911860" y="909338"/>
                  <a:pt x="1823720" y="354348"/>
                  <a:pt x="2689860" y="130828"/>
                </a:cubicBezTo>
                <a:cubicBezTo>
                  <a:pt x="3556000" y="-92692"/>
                  <a:pt x="4376420" y="15258"/>
                  <a:pt x="5196840" y="123208"/>
                </a:cubicBezTo>
              </a:path>
            </a:pathLst>
          </a:custGeom>
          <a:noFill/>
          <a:ln w="19050">
            <a:solidFill>
              <a:srgbClr val="04070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フローチャート: 組合せ 74">
            <a:extLst>
              <a:ext uri="{FF2B5EF4-FFF2-40B4-BE49-F238E27FC236}">
                <a16:creationId xmlns:a16="http://schemas.microsoft.com/office/drawing/2014/main" id="{5B724142-D37A-4992-A30E-91BFD1D7EC41}"/>
              </a:ext>
            </a:extLst>
          </p:cNvPr>
          <p:cNvSpPr/>
          <p:nvPr/>
        </p:nvSpPr>
        <p:spPr>
          <a:xfrm rot="16920669">
            <a:off x="6557379" y="4253949"/>
            <a:ext cx="98323" cy="82171"/>
          </a:xfrm>
          <a:prstGeom prst="flowChartMerge">
            <a:avLst/>
          </a:prstGeom>
          <a:solidFill>
            <a:srgbClr val="04070C"/>
          </a:solidFill>
          <a:ln>
            <a:solidFill>
              <a:srgbClr val="04070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76471EF8-AE36-442B-92DE-02C0F5DCAF76}"/>
              </a:ext>
            </a:extLst>
          </p:cNvPr>
          <p:cNvSpPr/>
          <p:nvPr/>
        </p:nvSpPr>
        <p:spPr>
          <a:xfrm>
            <a:off x="7919014" y="3170194"/>
            <a:ext cx="3853409" cy="240873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●特徴</a:t>
            </a:r>
            <a:endParaRPr kumimoji="1" lang="en-US" altLang="ja-JP" dirty="0">
              <a:solidFill>
                <a:schemeClr val="tx1"/>
              </a:solidFill>
            </a:endParaRPr>
          </a:p>
          <a:p>
            <a:endParaRPr kumimoji="1" lang="en-US" altLang="ja-JP" dirty="0">
              <a:solidFill>
                <a:schemeClr val="tx1"/>
              </a:solidFill>
            </a:endParaRPr>
          </a:p>
          <a:p>
            <a:r>
              <a:rPr lang="ja-JP" altLang="en-US" dirty="0">
                <a:solidFill>
                  <a:schemeClr val="tx1"/>
                </a:solidFill>
              </a:rPr>
              <a:t>・場合によっては通常の主成分分析より効率よく計算できる．</a:t>
            </a:r>
            <a:endParaRPr lang="en-US" altLang="ja-JP" dirty="0">
              <a:solidFill>
                <a:schemeClr val="tx1"/>
              </a:solidFill>
            </a:endParaRPr>
          </a:p>
          <a:p>
            <a:endParaRPr kumimoji="1" lang="en-US" altLang="ja-JP" dirty="0">
              <a:solidFill>
                <a:schemeClr val="tx1"/>
              </a:solidFill>
            </a:endParaRPr>
          </a:p>
          <a:p>
            <a:r>
              <a:rPr lang="ja-JP" altLang="en-US" dirty="0">
                <a:solidFill>
                  <a:schemeClr val="tx1"/>
                </a:solidFill>
              </a:rPr>
              <a:t>・正常部分空間の次元を</a:t>
            </a:r>
            <a:r>
              <a:rPr lang="en-US" altLang="ja-JP" dirty="0">
                <a:solidFill>
                  <a:schemeClr val="tx1"/>
                </a:solidFill>
              </a:rPr>
              <a:t>AIC</a:t>
            </a:r>
            <a:br>
              <a:rPr lang="en-US" altLang="ja-JP" dirty="0">
                <a:solidFill>
                  <a:schemeClr val="tx1"/>
                </a:solidFill>
              </a:rPr>
            </a:br>
            <a:r>
              <a:rPr lang="ja-JP" altLang="en-US" dirty="0">
                <a:solidFill>
                  <a:schemeClr val="tx1"/>
                </a:solidFill>
              </a:rPr>
              <a:t>や</a:t>
            </a:r>
            <a:r>
              <a:rPr lang="en-US" altLang="ja-JP" dirty="0">
                <a:solidFill>
                  <a:schemeClr val="tx1"/>
                </a:solidFill>
              </a:rPr>
              <a:t>BIC</a:t>
            </a:r>
            <a:r>
              <a:rPr lang="ja-JP" altLang="en-US" dirty="0">
                <a:solidFill>
                  <a:schemeClr val="tx1"/>
                </a:solidFill>
              </a:rPr>
              <a:t>に基づいて定量的に決定できる</a:t>
            </a:r>
            <a:endParaRPr kumimoji="1" lang="ja-JP" altLang="en-US" dirty="0">
              <a:solidFill>
                <a:schemeClr val="tx1"/>
              </a:solidFill>
            </a:endParaRPr>
          </a:p>
        </p:txBody>
      </p:sp>
    </p:spTree>
    <p:extLst>
      <p:ext uri="{BB962C8B-B14F-4D97-AF65-F5344CB8AC3E}">
        <p14:creationId xmlns:p14="http://schemas.microsoft.com/office/powerpoint/2010/main" val="375784890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700</Words>
  <Application>Microsoft Office PowerPoint</Application>
  <PresentationFormat>ワイド画面</PresentationFormat>
  <Paragraphs>99</Paragraphs>
  <Slides>12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12</vt:i4>
      </vt:variant>
    </vt:vector>
  </HeadingPairs>
  <TitlesOfParts>
    <vt:vector size="17" baseType="lpstr">
      <vt:lpstr>游ゴシック</vt:lpstr>
      <vt:lpstr>游ゴシック Light</vt:lpstr>
      <vt:lpstr>Arial</vt:lpstr>
      <vt:lpstr>Cambria Math</vt:lpstr>
      <vt:lpstr>Office テーマ</vt:lpstr>
      <vt:lpstr>異常検知</vt:lpstr>
      <vt:lpstr>異常検知の種類</vt:lpstr>
      <vt:lpstr>距離ベースの異常検知（正規分布）</vt:lpstr>
      <vt:lpstr>距離ベースの異常検知（正規分布）</vt:lpstr>
      <vt:lpstr>距離ベースの異常検知（正規分布）</vt:lpstr>
      <vt:lpstr>距離ベースの異常検知（非正規分布）</vt:lpstr>
      <vt:lpstr>距離ベースの異常検知（カーネル密度推定）</vt:lpstr>
      <vt:lpstr>主成分分析</vt:lpstr>
      <vt:lpstr>確率的主成分分析</vt:lpstr>
      <vt:lpstr>カーネル主成分分析</vt:lpstr>
      <vt:lpstr>スパース主成分分析</vt:lpstr>
      <vt:lpstr>独立成分分析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2021-09-10T12:03:37Z</dcterms:created>
  <dcterms:modified xsi:type="dcterms:W3CDTF">2021-09-10T12:03:41Z</dcterms:modified>
</cp:coreProperties>
</file>