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2FEC57-0728-49EE-9537-9A71488D54F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94D968C-6EF7-4345-9156-589601C636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CDAE3850-BD5F-4794-8883-230DC50BD749}"/>
              </a:ext>
            </a:extLst>
          </p:cNvPr>
          <p:cNvSpPr>
            <a:spLocks noGrp="1"/>
          </p:cNvSpPr>
          <p:nvPr>
            <p:ph type="dt" sz="half" idx="10"/>
          </p:nvPr>
        </p:nvSpPr>
        <p:spPr/>
        <p:txBody>
          <a:bodyPr/>
          <a:lstStyle/>
          <a:p>
            <a:fld id="{BA3969D8-B053-4437-AB8C-7EB019BF6FC8}" type="datetimeFigureOut">
              <a:rPr kumimoji="1" lang="ja-JP" altLang="en-US" smtClean="0"/>
              <a:t>2021/8/2</a:t>
            </a:fld>
            <a:endParaRPr kumimoji="1" lang="ja-JP" altLang="en-US"/>
          </a:p>
        </p:txBody>
      </p:sp>
      <p:sp>
        <p:nvSpPr>
          <p:cNvPr id="5" name="フッター プレースホルダー 4">
            <a:extLst>
              <a:ext uri="{FF2B5EF4-FFF2-40B4-BE49-F238E27FC236}">
                <a16:creationId xmlns:a16="http://schemas.microsoft.com/office/drawing/2014/main" id="{AFE62A91-4932-4A45-939D-0C74F12E6F3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F4AA01C-0586-447E-A6DD-22EDCE2B72B1}"/>
              </a:ext>
            </a:extLst>
          </p:cNvPr>
          <p:cNvSpPr>
            <a:spLocks noGrp="1"/>
          </p:cNvSpPr>
          <p:nvPr>
            <p:ph type="sldNum" sz="quarter" idx="12"/>
          </p:nvPr>
        </p:nvSpPr>
        <p:spPr/>
        <p:txBody>
          <a:bodyPr/>
          <a:lstStyle/>
          <a:p>
            <a:fld id="{DB2D5B6C-9A8E-4A77-AD1F-02C73C1CFA0F}" type="slidenum">
              <a:rPr kumimoji="1" lang="ja-JP" altLang="en-US" smtClean="0"/>
              <a:t>‹#›</a:t>
            </a:fld>
            <a:endParaRPr kumimoji="1" lang="ja-JP" altLang="en-US"/>
          </a:p>
        </p:txBody>
      </p:sp>
    </p:spTree>
    <p:extLst>
      <p:ext uri="{BB962C8B-B14F-4D97-AF65-F5344CB8AC3E}">
        <p14:creationId xmlns:p14="http://schemas.microsoft.com/office/powerpoint/2010/main" val="395963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A4F8A2-BE29-4F81-AEB6-625F5A63FCC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9410F05-0CB8-4E67-ACE0-8944B15426D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15EC1B6-5BC9-47BE-BE9E-84A8570A4B9E}"/>
              </a:ext>
            </a:extLst>
          </p:cNvPr>
          <p:cNvSpPr>
            <a:spLocks noGrp="1"/>
          </p:cNvSpPr>
          <p:nvPr>
            <p:ph type="dt" sz="half" idx="10"/>
          </p:nvPr>
        </p:nvSpPr>
        <p:spPr/>
        <p:txBody>
          <a:bodyPr/>
          <a:lstStyle/>
          <a:p>
            <a:fld id="{BA3969D8-B053-4437-AB8C-7EB019BF6FC8}" type="datetimeFigureOut">
              <a:rPr kumimoji="1" lang="ja-JP" altLang="en-US" smtClean="0"/>
              <a:t>2021/8/2</a:t>
            </a:fld>
            <a:endParaRPr kumimoji="1" lang="ja-JP" altLang="en-US"/>
          </a:p>
        </p:txBody>
      </p:sp>
      <p:sp>
        <p:nvSpPr>
          <p:cNvPr id="5" name="フッター プレースホルダー 4">
            <a:extLst>
              <a:ext uri="{FF2B5EF4-FFF2-40B4-BE49-F238E27FC236}">
                <a16:creationId xmlns:a16="http://schemas.microsoft.com/office/drawing/2014/main" id="{200404AD-6D28-407F-BF7F-8E5BB4F1CB1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717C6FA-B087-4DC3-8AA1-3141FFEEE662}"/>
              </a:ext>
            </a:extLst>
          </p:cNvPr>
          <p:cNvSpPr>
            <a:spLocks noGrp="1"/>
          </p:cNvSpPr>
          <p:nvPr>
            <p:ph type="sldNum" sz="quarter" idx="12"/>
          </p:nvPr>
        </p:nvSpPr>
        <p:spPr/>
        <p:txBody>
          <a:bodyPr/>
          <a:lstStyle/>
          <a:p>
            <a:fld id="{DB2D5B6C-9A8E-4A77-AD1F-02C73C1CFA0F}" type="slidenum">
              <a:rPr kumimoji="1" lang="ja-JP" altLang="en-US" smtClean="0"/>
              <a:t>‹#›</a:t>
            </a:fld>
            <a:endParaRPr kumimoji="1" lang="ja-JP" altLang="en-US"/>
          </a:p>
        </p:txBody>
      </p:sp>
    </p:spTree>
    <p:extLst>
      <p:ext uri="{BB962C8B-B14F-4D97-AF65-F5344CB8AC3E}">
        <p14:creationId xmlns:p14="http://schemas.microsoft.com/office/powerpoint/2010/main" val="750327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04BE1DB8-A8C4-4B31-BE63-28346D0608A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DD05C05-6CE3-4F4A-9EFA-E80745EA28D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5382B1A-0D5C-4F56-8E01-F005AB9512AE}"/>
              </a:ext>
            </a:extLst>
          </p:cNvPr>
          <p:cNvSpPr>
            <a:spLocks noGrp="1"/>
          </p:cNvSpPr>
          <p:nvPr>
            <p:ph type="dt" sz="half" idx="10"/>
          </p:nvPr>
        </p:nvSpPr>
        <p:spPr/>
        <p:txBody>
          <a:bodyPr/>
          <a:lstStyle/>
          <a:p>
            <a:fld id="{BA3969D8-B053-4437-AB8C-7EB019BF6FC8}" type="datetimeFigureOut">
              <a:rPr kumimoji="1" lang="ja-JP" altLang="en-US" smtClean="0"/>
              <a:t>2021/8/2</a:t>
            </a:fld>
            <a:endParaRPr kumimoji="1" lang="ja-JP" altLang="en-US"/>
          </a:p>
        </p:txBody>
      </p:sp>
      <p:sp>
        <p:nvSpPr>
          <p:cNvPr id="5" name="フッター プレースホルダー 4">
            <a:extLst>
              <a:ext uri="{FF2B5EF4-FFF2-40B4-BE49-F238E27FC236}">
                <a16:creationId xmlns:a16="http://schemas.microsoft.com/office/drawing/2014/main" id="{2DDF4736-F9E3-4297-9521-53C1A40F4E9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DA7ABA0-BBBB-4C4A-A8B1-134E147AED88}"/>
              </a:ext>
            </a:extLst>
          </p:cNvPr>
          <p:cNvSpPr>
            <a:spLocks noGrp="1"/>
          </p:cNvSpPr>
          <p:nvPr>
            <p:ph type="sldNum" sz="quarter" idx="12"/>
          </p:nvPr>
        </p:nvSpPr>
        <p:spPr/>
        <p:txBody>
          <a:bodyPr/>
          <a:lstStyle/>
          <a:p>
            <a:fld id="{DB2D5B6C-9A8E-4A77-AD1F-02C73C1CFA0F}" type="slidenum">
              <a:rPr kumimoji="1" lang="ja-JP" altLang="en-US" smtClean="0"/>
              <a:t>‹#›</a:t>
            </a:fld>
            <a:endParaRPr kumimoji="1" lang="ja-JP" altLang="en-US"/>
          </a:p>
        </p:txBody>
      </p:sp>
    </p:spTree>
    <p:extLst>
      <p:ext uri="{BB962C8B-B14F-4D97-AF65-F5344CB8AC3E}">
        <p14:creationId xmlns:p14="http://schemas.microsoft.com/office/powerpoint/2010/main" val="3419771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12F21E-05D3-430A-B249-D0361525DA0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41CFBD8-365A-491F-8E58-833895E8422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A07ED59-9EE7-4A67-9BE2-1B6F689B0AA6}"/>
              </a:ext>
            </a:extLst>
          </p:cNvPr>
          <p:cNvSpPr>
            <a:spLocks noGrp="1"/>
          </p:cNvSpPr>
          <p:nvPr>
            <p:ph type="dt" sz="half" idx="10"/>
          </p:nvPr>
        </p:nvSpPr>
        <p:spPr/>
        <p:txBody>
          <a:bodyPr/>
          <a:lstStyle/>
          <a:p>
            <a:fld id="{BA3969D8-B053-4437-AB8C-7EB019BF6FC8}" type="datetimeFigureOut">
              <a:rPr kumimoji="1" lang="ja-JP" altLang="en-US" smtClean="0"/>
              <a:t>2021/8/2</a:t>
            </a:fld>
            <a:endParaRPr kumimoji="1" lang="ja-JP" altLang="en-US"/>
          </a:p>
        </p:txBody>
      </p:sp>
      <p:sp>
        <p:nvSpPr>
          <p:cNvPr id="5" name="フッター プレースホルダー 4">
            <a:extLst>
              <a:ext uri="{FF2B5EF4-FFF2-40B4-BE49-F238E27FC236}">
                <a16:creationId xmlns:a16="http://schemas.microsoft.com/office/drawing/2014/main" id="{F07C98C7-75F1-4686-B7FB-3D2B4E257E1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058FC85-050E-47E1-944F-9E83442E60A6}"/>
              </a:ext>
            </a:extLst>
          </p:cNvPr>
          <p:cNvSpPr>
            <a:spLocks noGrp="1"/>
          </p:cNvSpPr>
          <p:nvPr>
            <p:ph type="sldNum" sz="quarter" idx="12"/>
          </p:nvPr>
        </p:nvSpPr>
        <p:spPr/>
        <p:txBody>
          <a:bodyPr/>
          <a:lstStyle/>
          <a:p>
            <a:fld id="{DB2D5B6C-9A8E-4A77-AD1F-02C73C1CFA0F}" type="slidenum">
              <a:rPr kumimoji="1" lang="ja-JP" altLang="en-US" smtClean="0"/>
              <a:t>‹#›</a:t>
            </a:fld>
            <a:endParaRPr kumimoji="1" lang="ja-JP" altLang="en-US"/>
          </a:p>
        </p:txBody>
      </p:sp>
    </p:spTree>
    <p:extLst>
      <p:ext uri="{BB962C8B-B14F-4D97-AF65-F5344CB8AC3E}">
        <p14:creationId xmlns:p14="http://schemas.microsoft.com/office/powerpoint/2010/main" val="1503922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B5B081-7363-458C-8B01-72EDF76670E3}"/>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FC8B755-AA7B-48A2-A2B0-E6CD003DC4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CD7E409-54A0-4488-B8C7-B9EC5AFEBE7F}"/>
              </a:ext>
            </a:extLst>
          </p:cNvPr>
          <p:cNvSpPr>
            <a:spLocks noGrp="1"/>
          </p:cNvSpPr>
          <p:nvPr>
            <p:ph type="dt" sz="half" idx="10"/>
          </p:nvPr>
        </p:nvSpPr>
        <p:spPr/>
        <p:txBody>
          <a:bodyPr/>
          <a:lstStyle/>
          <a:p>
            <a:fld id="{BA3969D8-B053-4437-AB8C-7EB019BF6FC8}" type="datetimeFigureOut">
              <a:rPr kumimoji="1" lang="ja-JP" altLang="en-US" smtClean="0"/>
              <a:t>2021/8/2</a:t>
            </a:fld>
            <a:endParaRPr kumimoji="1" lang="ja-JP" altLang="en-US"/>
          </a:p>
        </p:txBody>
      </p:sp>
      <p:sp>
        <p:nvSpPr>
          <p:cNvPr id="5" name="フッター プレースホルダー 4">
            <a:extLst>
              <a:ext uri="{FF2B5EF4-FFF2-40B4-BE49-F238E27FC236}">
                <a16:creationId xmlns:a16="http://schemas.microsoft.com/office/drawing/2014/main" id="{F20234FB-98AD-4264-A363-9BD1A1F601D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F3B3617-9B5E-4276-B3B8-C049D24516C2}"/>
              </a:ext>
            </a:extLst>
          </p:cNvPr>
          <p:cNvSpPr>
            <a:spLocks noGrp="1"/>
          </p:cNvSpPr>
          <p:nvPr>
            <p:ph type="sldNum" sz="quarter" idx="12"/>
          </p:nvPr>
        </p:nvSpPr>
        <p:spPr/>
        <p:txBody>
          <a:bodyPr/>
          <a:lstStyle/>
          <a:p>
            <a:fld id="{DB2D5B6C-9A8E-4A77-AD1F-02C73C1CFA0F}" type="slidenum">
              <a:rPr kumimoji="1" lang="ja-JP" altLang="en-US" smtClean="0"/>
              <a:t>‹#›</a:t>
            </a:fld>
            <a:endParaRPr kumimoji="1" lang="ja-JP" altLang="en-US"/>
          </a:p>
        </p:txBody>
      </p:sp>
    </p:spTree>
    <p:extLst>
      <p:ext uri="{BB962C8B-B14F-4D97-AF65-F5344CB8AC3E}">
        <p14:creationId xmlns:p14="http://schemas.microsoft.com/office/powerpoint/2010/main" val="3509682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2F2B88-96D6-4389-A0A4-CD3A38F233A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A788521-B68E-47E1-A489-AC204141EC7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4A0F6C6-8896-418B-B198-4B67D26F651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ADCE8E9-7C61-42F7-AB69-F5EB306909FB}"/>
              </a:ext>
            </a:extLst>
          </p:cNvPr>
          <p:cNvSpPr>
            <a:spLocks noGrp="1"/>
          </p:cNvSpPr>
          <p:nvPr>
            <p:ph type="dt" sz="half" idx="10"/>
          </p:nvPr>
        </p:nvSpPr>
        <p:spPr/>
        <p:txBody>
          <a:bodyPr/>
          <a:lstStyle/>
          <a:p>
            <a:fld id="{BA3969D8-B053-4437-AB8C-7EB019BF6FC8}" type="datetimeFigureOut">
              <a:rPr kumimoji="1" lang="ja-JP" altLang="en-US" smtClean="0"/>
              <a:t>2021/8/2</a:t>
            </a:fld>
            <a:endParaRPr kumimoji="1" lang="ja-JP" altLang="en-US"/>
          </a:p>
        </p:txBody>
      </p:sp>
      <p:sp>
        <p:nvSpPr>
          <p:cNvPr id="6" name="フッター プレースホルダー 5">
            <a:extLst>
              <a:ext uri="{FF2B5EF4-FFF2-40B4-BE49-F238E27FC236}">
                <a16:creationId xmlns:a16="http://schemas.microsoft.com/office/drawing/2014/main" id="{86115F09-B13C-46EA-BDB2-F5A98A761EC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EF7BDDC-2324-4A2E-A33D-8B3D615BEA19}"/>
              </a:ext>
            </a:extLst>
          </p:cNvPr>
          <p:cNvSpPr>
            <a:spLocks noGrp="1"/>
          </p:cNvSpPr>
          <p:nvPr>
            <p:ph type="sldNum" sz="quarter" idx="12"/>
          </p:nvPr>
        </p:nvSpPr>
        <p:spPr/>
        <p:txBody>
          <a:bodyPr/>
          <a:lstStyle/>
          <a:p>
            <a:fld id="{DB2D5B6C-9A8E-4A77-AD1F-02C73C1CFA0F}" type="slidenum">
              <a:rPr kumimoji="1" lang="ja-JP" altLang="en-US" smtClean="0"/>
              <a:t>‹#›</a:t>
            </a:fld>
            <a:endParaRPr kumimoji="1" lang="ja-JP" altLang="en-US"/>
          </a:p>
        </p:txBody>
      </p:sp>
    </p:spTree>
    <p:extLst>
      <p:ext uri="{BB962C8B-B14F-4D97-AF65-F5344CB8AC3E}">
        <p14:creationId xmlns:p14="http://schemas.microsoft.com/office/powerpoint/2010/main" val="3479580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EF90C9-FFF0-47A7-A13E-6FABA6ADEA7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9BE1CF5-FD92-4F2F-9F3D-E0F740EE5C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01DCBD2-BCB0-4042-A36B-2029194199A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88DA311-23C5-4DB5-AE23-66E072762F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2C2D1B5-5496-4AC2-828F-167B0C00332E}"/>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5FB0780C-911D-425B-AA01-A51687AC836C}"/>
              </a:ext>
            </a:extLst>
          </p:cNvPr>
          <p:cNvSpPr>
            <a:spLocks noGrp="1"/>
          </p:cNvSpPr>
          <p:nvPr>
            <p:ph type="dt" sz="half" idx="10"/>
          </p:nvPr>
        </p:nvSpPr>
        <p:spPr/>
        <p:txBody>
          <a:bodyPr/>
          <a:lstStyle/>
          <a:p>
            <a:fld id="{BA3969D8-B053-4437-AB8C-7EB019BF6FC8}" type="datetimeFigureOut">
              <a:rPr kumimoji="1" lang="ja-JP" altLang="en-US" smtClean="0"/>
              <a:t>2021/8/2</a:t>
            </a:fld>
            <a:endParaRPr kumimoji="1" lang="ja-JP" altLang="en-US"/>
          </a:p>
        </p:txBody>
      </p:sp>
      <p:sp>
        <p:nvSpPr>
          <p:cNvPr id="8" name="フッター プレースホルダー 7">
            <a:extLst>
              <a:ext uri="{FF2B5EF4-FFF2-40B4-BE49-F238E27FC236}">
                <a16:creationId xmlns:a16="http://schemas.microsoft.com/office/drawing/2014/main" id="{4E5786D2-2A2E-4284-845D-20ADF4D8835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3593849-950C-4A17-989D-EEF740CF633B}"/>
              </a:ext>
            </a:extLst>
          </p:cNvPr>
          <p:cNvSpPr>
            <a:spLocks noGrp="1"/>
          </p:cNvSpPr>
          <p:nvPr>
            <p:ph type="sldNum" sz="quarter" idx="12"/>
          </p:nvPr>
        </p:nvSpPr>
        <p:spPr/>
        <p:txBody>
          <a:bodyPr/>
          <a:lstStyle/>
          <a:p>
            <a:fld id="{DB2D5B6C-9A8E-4A77-AD1F-02C73C1CFA0F}" type="slidenum">
              <a:rPr kumimoji="1" lang="ja-JP" altLang="en-US" smtClean="0"/>
              <a:t>‹#›</a:t>
            </a:fld>
            <a:endParaRPr kumimoji="1" lang="ja-JP" altLang="en-US"/>
          </a:p>
        </p:txBody>
      </p:sp>
    </p:spTree>
    <p:extLst>
      <p:ext uri="{BB962C8B-B14F-4D97-AF65-F5344CB8AC3E}">
        <p14:creationId xmlns:p14="http://schemas.microsoft.com/office/powerpoint/2010/main" val="2462826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853AC0-74B8-4D4F-9484-83AD7F3F665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4CC76FC-896E-4129-88A4-5D36868125B7}"/>
              </a:ext>
            </a:extLst>
          </p:cNvPr>
          <p:cNvSpPr>
            <a:spLocks noGrp="1"/>
          </p:cNvSpPr>
          <p:nvPr>
            <p:ph type="dt" sz="half" idx="10"/>
          </p:nvPr>
        </p:nvSpPr>
        <p:spPr/>
        <p:txBody>
          <a:bodyPr/>
          <a:lstStyle/>
          <a:p>
            <a:fld id="{BA3969D8-B053-4437-AB8C-7EB019BF6FC8}" type="datetimeFigureOut">
              <a:rPr kumimoji="1" lang="ja-JP" altLang="en-US" smtClean="0"/>
              <a:t>2021/8/2</a:t>
            </a:fld>
            <a:endParaRPr kumimoji="1" lang="ja-JP" altLang="en-US"/>
          </a:p>
        </p:txBody>
      </p:sp>
      <p:sp>
        <p:nvSpPr>
          <p:cNvPr id="4" name="フッター プレースホルダー 3">
            <a:extLst>
              <a:ext uri="{FF2B5EF4-FFF2-40B4-BE49-F238E27FC236}">
                <a16:creationId xmlns:a16="http://schemas.microsoft.com/office/drawing/2014/main" id="{FE4AFF09-6458-49D9-869A-2285D5A34F9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7AB7FEB-719C-4CAE-93A0-E3E6A00DE960}"/>
              </a:ext>
            </a:extLst>
          </p:cNvPr>
          <p:cNvSpPr>
            <a:spLocks noGrp="1"/>
          </p:cNvSpPr>
          <p:nvPr>
            <p:ph type="sldNum" sz="quarter" idx="12"/>
          </p:nvPr>
        </p:nvSpPr>
        <p:spPr/>
        <p:txBody>
          <a:bodyPr/>
          <a:lstStyle/>
          <a:p>
            <a:fld id="{DB2D5B6C-9A8E-4A77-AD1F-02C73C1CFA0F}" type="slidenum">
              <a:rPr kumimoji="1" lang="ja-JP" altLang="en-US" smtClean="0"/>
              <a:t>‹#›</a:t>
            </a:fld>
            <a:endParaRPr kumimoji="1" lang="ja-JP" altLang="en-US"/>
          </a:p>
        </p:txBody>
      </p:sp>
    </p:spTree>
    <p:extLst>
      <p:ext uri="{BB962C8B-B14F-4D97-AF65-F5344CB8AC3E}">
        <p14:creationId xmlns:p14="http://schemas.microsoft.com/office/powerpoint/2010/main" val="350953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439D458-88BE-4D47-A482-56E5BA1697CD}"/>
              </a:ext>
            </a:extLst>
          </p:cNvPr>
          <p:cNvSpPr>
            <a:spLocks noGrp="1"/>
          </p:cNvSpPr>
          <p:nvPr>
            <p:ph type="dt" sz="half" idx="10"/>
          </p:nvPr>
        </p:nvSpPr>
        <p:spPr/>
        <p:txBody>
          <a:bodyPr/>
          <a:lstStyle/>
          <a:p>
            <a:fld id="{BA3969D8-B053-4437-AB8C-7EB019BF6FC8}" type="datetimeFigureOut">
              <a:rPr kumimoji="1" lang="ja-JP" altLang="en-US" smtClean="0"/>
              <a:t>2021/8/2</a:t>
            </a:fld>
            <a:endParaRPr kumimoji="1" lang="ja-JP" altLang="en-US"/>
          </a:p>
        </p:txBody>
      </p:sp>
      <p:sp>
        <p:nvSpPr>
          <p:cNvPr id="3" name="フッター プレースホルダー 2">
            <a:extLst>
              <a:ext uri="{FF2B5EF4-FFF2-40B4-BE49-F238E27FC236}">
                <a16:creationId xmlns:a16="http://schemas.microsoft.com/office/drawing/2014/main" id="{E7796891-D3CF-41BF-ACEC-0E383695044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E3D7637-FB4D-4F97-88B1-242776AAFFA0}"/>
              </a:ext>
            </a:extLst>
          </p:cNvPr>
          <p:cNvSpPr>
            <a:spLocks noGrp="1"/>
          </p:cNvSpPr>
          <p:nvPr>
            <p:ph type="sldNum" sz="quarter" idx="12"/>
          </p:nvPr>
        </p:nvSpPr>
        <p:spPr/>
        <p:txBody>
          <a:bodyPr/>
          <a:lstStyle/>
          <a:p>
            <a:fld id="{DB2D5B6C-9A8E-4A77-AD1F-02C73C1CFA0F}" type="slidenum">
              <a:rPr kumimoji="1" lang="ja-JP" altLang="en-US" smtClean="0"/>
              <a:t>‹#›</a:t>
            </a:fld>
            <a:endParaRPr kumimoji="1" lang="ja-JP" altLang="en-US"/>
          </a:p>
        </p:txBody>
      </p:sp>
    </p:spTree>
    <p:extLst>
      <p:ext uri="{BB962C8B-B14F-4D97-AF65-F5344CB8AC3E}">
        <p14:creationId xmlns:p14="http://schemas.microsoft.com/office/powerpoint/2010/main" val="2253217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6DC922-BB16-485B-8C4A-77AD99FD6B4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50C17B0-2457-4CF3-B9B7-50CC42B7D9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9091C7E-15CD-4C41-B43D-73BD4DEC6A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1F067A2-B798-4452-8BC0-63BEF009A06B}"/>
              </a:ext>
            </a:extLst>
          </p:cNvPr>
          <p:cNvSpPr>
            <a:spLocks noGrp="1"/>
          </p:cNvSpPr>
          <p:nvPr>
            <p:ph type="dt" sz="half" idx="10"/>
          </p:nvPr>
        </p:nvSpPr>
        <p:spPr/>
        <p:txBody>
          <a:bodyPr/>
          <a:lstStyle/>
          <a:p>
            <a:fld id="{BA3969D8-B053-4437-AB8C-7EB019BF6FC8}" type="datetimeFigureOut">
              <a:rPr kumimoji="1" lang="ja-JP" altLang="en-US" smtClean="0"/>
              <a:t>2021/8/2</a:t>
            </a:fld>
            <a:endParaRPr kumimoji="1" lang="ja-JP" altLang="en-US"/>
          </a:p>
        </p:txBody>
      </p:sp>
      <p:sp>
        <p:nvSpPr>
          <p:cNvPr id="6" name="フッター プレースホルダー 5">
            <a:extLst>
              <a:ext uri="{FF2B5EF4-FFF2-40B4-BE49-F238E27FC236}">
                <a16:creationId xmlns:a16="http://schemas.microsoft.com/office/drawing/2014/main" id="{A96E4647-6490-40C3-BFA1-AFD7AD73AE9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4295110-647A-4F0E-BF23-7B6BB88DBD38}"/>
              </a:ext>
            </a:extLst>
          </p:cNvPr>
          <p:cNvSpPr>
            <a:spLocks noGrp="1"/>
          </p:cNvSpPr>
          <p:nvPr>
            <p:ph type="sldNum" sz="quarter" idx="12"/>
          </p:nvPr>
        </p:nvSpPr>
        <p:spPr/>
        <p:txBody>
          <a:bodyPr/>
          <a:lstStyle/>
          <a:p>
            <a:fld id="{DB2D5B6C-9A8E-4A77-AD1F-02C73C1CFA0F}" type="slidenum">
              <a:rPr kumimoji="1" lang="ja-JP" altLang="en-US" smtClean="0"/>
              <a:t>‹#›</a:t>
            </a:fld>
            <a:endParaRPr kumimoji="1" lang="ja-JP" altLang="en-US"/>
          </a:p>
        </p:txBody>
      </p:sp>
    </p:spTree>
    <p:extLst>
      <p:ext uri="{BB962C8B-B14F-4D97-AF65-F5344CB8AC3E}">
        <p14:creationId xmlns:p14="http://schemas.microsoft.com/office/powerpoint/2010/main" val="809003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1FFC76-A3AF-4262-87E0-741A1D76E3C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A5EEA8C-2ABF-4522-837D-E522FA167F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D6353C1-AC31-4E93-AB69-A4A9B2492D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8B2F17B-F12A-4071-9BF5-F25D7B0187E5}"/>
              </a:ext>
            </a:extLst>
          </p:cNvPr>
          <p:cNvSpPr>
            <a:spLocks noGrp="1"/>
          </p:cNvSpPr>
          <p:nvPr>
            <p:ph type="dt" sz="half" idx="10"/>
          </p:nvPr>
        </p:nvSpPr>
        <p:spPr/>
        <p:txBody>
          <a:bodyPr/>
          <a:lstStyle/>
          <a:p>
            <a:fld id="{BA3969D8-B053-4437-AB8C-7EB019BF6FC8}" type="datetimeFigureOut">
              <a:rPr kumimoji="1" lang="ja-JP" altLang="en-US" smtClean="0"/>
              <a:t>2021/8/2</a:t>
            </a:fld>
            <a:endParaRPr kumimoji="1" lang="ja-JP" altLang="en-US"/>
          </a:p>
        </p:txBody>
      </p:sp>
      <p:sp>
        <p:nvSpPr>
          <p:cNvPr id="6" name="フッター プレースホルダー 5">
            <a:extLst>
              <a:ext uri="{FF2B5EF4-FFF2-40B4-BE49-F238E27FC236}">
                <a16:creationId xmlns:a16="http://schemas.microsoft.com/office/drawing/2014/main" id="{34D449F4-FDF3-4ADB-BDA3-9E7B4450BD0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364336F-A544-40F0-A250-2D6D944CADF4}"/>
              </a:ext>
            </a:extLst>
          </p:cNvPr>
          <p:cNvSpPr>
            <a:spLocks noGrp="1"/>
          </p:cNvSpPr>
          <p:nvPr>
            <p:ph type="sldNum" sz="quarter" idx="12"/>
          </p:nvPr>
        </p:nvSpPr>
        <p:spPr/>
        <p:txBody>
          <a:bodyPr/>
          <a:lstStyle/>
          <a:p>
            <a:fld id="{DB2D5B6C-9A8E-4A77-AD1F-02C73C1CFA0F}" type="slidenum">
              <a:rPr kumimoji="1" lang="ja-JP" altLang="en-US" smtClean="0"/>
              <a:t>‹#›</a:t>
            </a:fld>
            <a:endParaRPr kumimoji="1" lang="ja-JP" altLang="en-US"/>
          </a:p>
        </p:txBody>
      </p:sp>
    </p:spTree>
    <p:extLst>
      <p:ext uri="{BB962C8B-B14F-4D97-AF65-F5344CB8AC3E}">
        <p14:creationId xmlns:p14="http://schemas.microsoft.com/office/powerpoint/2010/main" val="3643732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448ABE3-1F92-43D4-82C6-AC10FEA501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3513BB5-099E-4C89-8640-DA6598C585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4500588-0C7B-431C-A49D-BB33ABCA45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3969D8-B053-4437-AB8C-7EB019BF6FC8}" type="datetimeFigureOut">
              <a:rPr kumimoji="1" lang="ja-JP" altLang="en-US" smtClean="0"/>
              <a:t>2021/8/2</a:t>
            </a:fld>
            <a:endParaRPr kumimoji="1" lang="ja-JP" altLang="en-US"/>
          </a:p>
        </p:txBody>
      </p:sp>
      <p:sp>
        <p:nvSpPr>
          <p:cNvPr id="5" name="フッター プレースホルダー 4">
            <a:extLst>
              <a:ext uri="{FF2B5EF4-FFF2-40B4-BE49-F238E27FC236}">
                <a16:creationId xmlns:a16="http://schemas.microsoft.com/office/drawing/2014/main" id="{32A06F33-B895-4F8A-A771-AA286A3C6B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8D8C489-5348-4106-8775-C9E99C4536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2D5B6C-9A8E-4A77-AD1F-02C73C1CFA0F}" type="slidenum">
              <a:rPr kumimoji="1" lang="ja-JP" altLang="en-US" smtClean="0"/>
              <a:t>‹#›</a:t>
            </a:fld>
            <a:endParaRPr kumimoji="1" lang="ja-JP" altLang="en-US"/>
          </a:p>
        </p:txBody>
      </p:sp>
    </p:spTree>
    <p:extLst>
      <p:ext uri="{BB962C8B-B14F-4D97-AF65-F5344CB8AC3E}">
        <p14:creationId xmlns:p14="http://schemas.microsoft.com/office/powerpoint/2010/main" val="2031604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83C241-D471-415A-8414-A7FEB7B1BD47}"/>
              </a:ext>
            </a:extLst>
          </p:cNvPr>
          <p:cNvSpPr>
            <a:spLocks noGrp="1"/>
          </p:cNvSpPr>
          <p:nvPr>
            <p:ph type="ctrTitle"/>
          </p:nvPr>
        </p:nvSpPr>
        <p:spPr/>
        <p:txBody>
          <a:bodyPr/>
          <a:lstStyle/>
          <a:p>
            <a:r>
              <a:rPr kumimoji="1" lang="ja-JP" altLang="en-US" dirty="0"/>
              <a:t>異常検知</a:t>
            </a:r>
          </a:p>
        </p:txBody>
      </p:sp>
      <p:sp>
        <p:nvSpPr>
          <p:cNvPr id="3" name="字幕 2">
            <a:extLst>
              <a:ext uri="{FF2B5EF4-FFF2-40B4-BE49-F238E27FC236}">
                <a16:creationId xmlns:a16="http://schemas.microsoft.com/office/drawing/2014/main" id="{C7CBDCF3-B9FA-4BB6-A828-F1386AA32F3C}"/>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2227805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2D757D-9D84-46A2-9014-9D15B3A8114B}"/>
              </a:ext>
            </a:extLst>
          </p:cNvPr>
          <p:cNvSpPr>
            <a:spLocks noGrp="1"/>
          </p:cNvSpPr>
          <p:nvPr>
            <p:ph type="title"/>
          </p:nvPr>
        </p:nvSpPr>
        <p:spPr/>
        <p:txBody>
          <a:bodyPr/>
          <a:lstStyle/>
          <a:p>
            <a:r>
              <a:rPr kumimoji="1" lang="ja-JP" altLang="en-US" dirty="0"/>
              <a:t>異常検知の種類</a:t>
            </a:r>
          </a:p>
        </p:txBody>
      </p:sp>
      <p:sp>
        <p:nvSpPr>
          <p:cNvPr id="4" name="四角形: 角を丸くする 3">
            <a:extLst>
              <a:ext uri="{FF2B5EF4-FFF2-40B4-BE49-F238E27FC236}">
                <a16:creationId xmlns:a16="http://schemas.microsoft.com/office/drawing/2014/main" id="{38AEBBE6-88B1-4D70-B128-E911B716ECEB}"/>
              </a:ext>
            </a:extLst>
          </p:cNvPr>
          <p:cNvSpPr/>
          <p:nvPr/>
        </p:nvSpPr>
        <p:spPr>
          <a:xfrm>
            <a:off x="981511" y="2219195"/>
            <a:ext cx="10746297" cy="41899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株式異常値の図</a:t>
            </a:r>
          </a:p>
        </p:txBody>
      </p:sp>
      <p:sp>
        <p:nvSpPr>
          <p:cNvPr id="5" name="正方形/長方形 4">
            <a:extLst>
              <a:ext uri="{FF2B5EF4-FFF2-40B4-BE49-F238E27FC236}">
                <a16:creationId xmlns:a16="http://schemas.microsoft.com/office/drawing/2014/main" id="{01CE23E4-C4C4-4E81-97F2-5840A24C008C}"/>
              </a:ext>
            </a:extLst>
          </p:cNvPr>
          <p:cNvSpPr/>
          <p:nvPr/>
        </p:nvSpPr>
        <p:spPr>
          <a:xfrm>
            <a:off x="981511" y="1367405"/>
            <a:ext cx="10746297" cy="6711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kumimoji="1" lang="ja-JP" altLang="en-US" dirty="0"/>
              <a:t>・</a:t>
            </a:r>
            <a:r>
              <a:rPr lang="ja-JP" altLang="ja-JP" sz="1800" dirty="0">
                <a:effectLst/>
                <a:ea typeface="游明朝" panose="02020400000000000000" pitchFamily="18" charset="-128"/>
                <a:cs typeface="Times New Roman" panose="02020603050405020304" pitchFamily="18" charset="0"/>
              </a:rPr>
              <a:t>ある特定のデータが他のデータと比較して大きく外れた位置に存在する場合</a:t>
            </a:r>
            <a:endParaRPr lang="en-US" altLang="ja-JP" sz="1800" dirty="0">
              <a:effectLst/>
              <a:ea typeface="游明朝" panose="02020400000000000000" pitchFamily="18" charset="-128"/>
              <a:cs typeface="Times New Roman" panose="02020603050405020304" pitchFamily="18" charset="0"/>
            </a:endParaRPr>
          </a:p>
          <a:p>
            <a:r>
              <a:rPr kumimoji="1" lang="ja-JP" altLang="en-US" dirty="0">
                <a:ea typeface="游明朝" panose="02020400000000000000" pitchFamily="18" charset="-128"/>
                <a:cs typeface="Times New Roman" panose="02020603050405020304" pitchFamily="18" charset="0"/>
              </a:rPr>
              <a:t>・</a:t>
            </a:r>
            <a:r>
              <a:rPr lang="ja-JP" altLang="ja-JP" sz="1800" dirty="0">
                <a:effectLst/>
                <a:ea typeface="游明朝" panose="02020400000000000000" pitchFamily="18" charset="-128"/>
                <a:cs typeface="Times New Roman" panose="02020603050405020304" pitchFamily="18" charset="0"/>
              </a:rPr>
              <a:t>データの振る舞いが他のものと異なる場合</a:t>
            </a:r>
            <a:endParaRPr kumimoji="1" lang="ja-JP" altLang="en-US" dirty="0"/>
          </a:p>
        </p:txBody>
      </p:sp>
    </p:spTree>
    <p:extLst>
      <p:ext uri="{BB962C8B-B14F-4D97-AF65-F5344CB8AC3E}">
        <p14:creationId xmlns:p14="http://schemas.microsoft.com/office/powerpoint/2010/main" val="3579841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E6CCF0-48ED-4AC9-8D3E-B23DE9C81285}"/>
              </a:ext>
            </a:extLst>
          </p:cNvPr>
          <p:cNvSpPr>
            <a:spLocks noGrp="1"/>
          </p:cNvSpPr>
          <p:nvPr>
            <p:ph type="title"/>
          </p:nvPr>
        </p:nvSpPr>
        <p:spPr/>
        <p:txBody>
          <a:bodyPr/>
          <a:lstStyle/>
          <a:p>
            <a:r>
              <a:rPr kumimoji="1" lang="ja-JP" altLang="en-US" dirty="0"/>
              <a:t>距離ベースの異常検知（正規分布）</a:t>
            </a:r>
          </a:p>
        </p:txBody>
      </p:sp>
      <p:sp>
        <p:nvSpPr>
          <p:cNvPr id="4" name="正方形/長方形 3">
            <a:extLst>
              <a:ext uri="{FF2B5EF4-FFF2-40B4-BE49-F238E27FC236}">
                <a16:creationId xmlns:a16="http://schemas.microsoft.com/office/drawing/2014/main" id="{9DD0470D-874B-4671-AF47-811DFA4E8C13}"/>
              </a:ext>
            </a:extLst>
          </p:cNvPr>
          <p:cNvSpPr/>
          <p:nvPr/>
        </p:nvSpPr>
        <p:spPr>
          <a:xfrm>
            <a:off x="981511" y="1367405"/>
            <a:ext cx="10746297" cy="6711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ja-JP" altLang="en-US"/>
              <a:t>・観測値の分布を</a:t>
            </a:r>
            <a:r>
              <a:rPr lang="ja-JP" altLang="en-US" dirty="0"/>
              <a:t>正規分布とみなし</a:t>
            </a:r>
            <a:r>
              <a:rPr lang="ja-JP" altLang="en-US"/>
              <a:t>，新しい観測値が</a:t>
            </a:r>
            <a:r>
              <a:rPr lang="ja-JP" altLang="en-US" dirty="0"/>
              <a:t>得られる可能性が低ければ異常値とする．</a:t>
            </a:r>
            <a:endParaRPr lang="en-US" altLang="ja-JP" dirty="0"/>
          </a:p>
        </p:txBody>
      </p:sp>
      <p:pic>
        <p:nvPicPr>
          <p:cNvPr id="7" name="図 6">
            <a:extLst>
              <a:ext uri="{FF2B5EF4-FFF2-40B4-BE49-F238E27FC236}">
                <a16:creationId xmlns:a16="http://schemas.microsoft.com/office/drawing/2014/main" id="{1476F0DF-CB7F-49BC-8C73-E0905D17FD79}"/>
              </a:ext>
            </a:extLst>
          </p:cNvPr>
          <p:cNvPicPr>
            <a:picLocks noChangeAspect="1"/>
          </p:cNvPicPr>
          <p:nvPr/>
        </p:nvPicPr>
        <p:blipFill>
          <a:blip r:embed="rId2"/>
          <a:stretch>
            <a:fillRect/>
          </a:stretch>
        </p:blipFill>
        <p:spPr>
          <a:xfrm>
            <a:off x="1644242" y="3040805"/>
            <a:ext cx="6399288" cy="3553804"/>
          </a:xfrm>
          <a:prstGeom prst="rect">
            <a:avLst/>
          </a:prstGeom>
        </p:spPr>
      </p:pic>
      <p:sp>
        <p:nvSpPr>
          <p:cNvPr id="8" name="吹き出し: 円形 7">
            <a:extLst>
              <a:ext uri="{FF2B5EF4-FFF2-40B4-BE49-F238E27FC236}">
                <a16:creationId xmlns:a16="http://schemas.microsoft.com/office/drawing/2014/main" id="{3FE89048-BCD2-4361-B79C-A9BECDCC9E88}"/>
              </a:ext>
            </a:extLst>
          </p:cNvPr>
          <p:cNvSpPr/>
          <p:nvPr/>
        </p:nvSpPr>
        <p:spPr>
          <a:xfrm>
            <a:off x="3784832" y="2193619"/>
            <a:ext cx="3238151" cy="847186"/>
          </a:xfrm>
          <a:prstGeom prst="wedgeEllipseCallout">
            <a:avLst>
              <a:gd name="adj1" fmla="val -35395"/>
              <a:gd name="adj2" fmla="val 150718"/>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観測値に対して正規分布を当てはめる</a:t>
            </a:r>
          </a:p>
        </p:txBody>
      </p:sp>
      <p:cxnSp>
        <p:nvCxnSpPr>
          <p:cNvPr id="10" name="直線コネクタ 9">
            <a:extLst>
              <a:ext uri="{FF2B5EF4-FFF2-40B4-BE49-F238E27FC236}">
                <a16:creationId xmlns:a16="http://schemas.microsoft.com/office/drawing/2014/main" id="{C513D024-C0FC-4141-95E6-6BB3E3B2F974}"/>
              </a:ext>
            </a:extLst>
          </p:cNvPr>
          <p:cNvCxnSpPr>
            <a:cxnSpLocks/>
          </p:cNvCxnSpPr>
          <p:nvPr/>
        </p:nvCxnSpPr>
        <p:spPr>
          <a:xfrm>
            <a:off x="2667699" y="3116561"/>
            <a:ext cx="0" cy="3226582"/>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B098A96E-71A1-4605-A8F3-1807890DC470}"/>
              </a:ext>
            </a:extLst>
          </p:cNvPr>
          <p:cNvCxnSpPr>
            <a:cxnSpLocks/>
          </p:cNvCxnSpPr>
          <p:nvPr/>
        </p:nvCxnSpPr>
        <p:spPr>
          <a:xfrm>
            <a:off x="5403908" y="3116561"/>
            <a:ext cx="0" cy="3226582"/>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7" name="矢印: 右 16">
            <a:extLst>
              <a:ext uri="{FF2B5EF4-FFF2-40B4-BE49-F238E27FC236}">
                <a16:creationId xmlns:a16="http://schemas.microsoft.com/office/drawing/2014/main" id="{318076D3-0333-42E7-BEB0-87F3D6385E5C}"/>
              </a:ext>
            </a:extLst>
          </p:cNvPr>
          <p:cNvSpPr/>
          <p:nvPr/>
        </p:nvSpPr>
        <p:spPr>
          <a:xfrm>
            <a:off x="5528111" y="3394651"/>
            <a:ext cx="589715" cy="484632"/>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矢印: 右 17">
            <a:extLst>
              <a:ext uri="{FF2B5EF4-FFF2-40B4-BE49-F238E27FC236}">
                <a16:creationId xmlns:a16="http://schemas.microsoft.com/office/drawing/2014/main" id="{2A38ED83-E2D1-46E8-97F6-4092CA91D229}"/>
              </a:ext>
            </a:extLst>
          </p:cNvPr>
          <p:cNvSpPr/>
          <p:nvPr/>
        </p:nvSpPr>
        <p:spPr>
          <a:xfrm rot="10800000">
            <a:off x="1953782" y="3394651"/>
            <a:ext cx="589715" cy="484632"/>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50A8639E-832F-4515-8875-753CA9A3D00A}"/>
              </a:ext>
            </a:extLst>
          </p:cNvPr>
          <p:cNvSpPr/>
          <p:nvPr/>
        </p:nvSpPr>
        <p:spPr>
          <a:xfrm>
            <a:off x="1081326" y="3456604"/>
            <a:ext cx="872455" cy="36072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FF0000"/>
                </a:solidFill>
              </a:rPr>
              <a:t>異常値</a:t>
            </a:r>
          </a:p>
        </p:txBody>
      </p:sp>
      <p:sp>
        <p:nvSpPr>
          <p:cNvPr id="20" name="正方形/長方形 19">
            <a:extLst>
              <a:ext uri="{FF2B5EF4-FFF2-40B4-BE49-F238E27FC236}">
                <a16:creationId xmlns:a16="http://schemas.microsoft.com/office/drawing/2014/main" id="{F0AD0147-0C84-4159-9C89-E4032C39C29F}"/>
              </a:ext>
            </a:extLst>
          </p:cNvPr>
          <p:cNvSpPr/>
          <p:nvPr/>
        </p:nvSpPr>
        <p:spPr>
          <a:xfrm>
            <a:off x="6165673" y="3456604"/>
            <a:ext cx="872455" cy="36072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FF0000"/>
                </a:solidFill>
              </a:rPr>
              <a:t>異常値</a:t>
            </a:r>
          </a:p>
        </p:txBody>
      </p:sp>
      <p:sp>
        <p:nvSpPr>
          <p:cNvPr id="22" name="吹き出し: 四角形 21">
            <a:extLst>
              <a:ext uri="{FF2B5EF4-FFF2-40B4-BE49-F238E27FC236}">
                <a16:creationId xmlns:a16="http://schemas.microsoft.com/office/drawing/2014/main" id="{2A9D8E75-7520-47EE-8204-54106C5CB060}"/>
              </a:ext>
            </a:extLst>
          </p:cNvPr>
          <p:cNvSpPr/>
          <p:nvPr/>
        </p:nvSpPr>
        <p:spPr>
          <a:xfrm>
            <a:off x="6341804" y="5231603"/>
            <a:ext cx="1362357" cy="360726"/>
          </a:xfrm>
          <a:prstGeom prst="wedgeRectCallout">
            <a:avLst>
              <a:gd name="adj1" fmla="val -14675"/>
              <a:gd name="adj2" fmla="val 9505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異常値の例</a:t>
            </a:r>
          </a:p>
        </p:txBody>
      </p:sp>
      <p:sp>
        <p:nvSpPr>
          <p:cNvPr id="3" name="正方形/長方形 2">
            <a:extLst>
              <a:ext uri="{FF2B5EF4-FFF2-40B4-BE49-F238E27FC236}">
                <a16:creationId xmlns:a16="http://schemas.microsoft.com/office/drawing/2014/main" id="{C6B76B89-72EE-4B71-902E-182F6C209B7B}"/>
              </a:ext>
            </a:extLst>
          </p:cNvPr>
          <p:cNvSpPr/>
          <p:nvPr/>
        </p:nvSpPr>
        <p:spPr>
          <a:xfrm>
            <a:off x="8167732" y="2583604"/>
            <a:ext cx="3560076" cy="401100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AD27FDF1-F5A4-4905-9C8C-7E332FCB7447}"/>
                  </a:ext>
                </a:extLst>
              </p:cNvPr>
              <p:cNvSpPr txBox="1"/>
              <p:nvPr/>
            </p:nvSpPr>
            <p:spPr>
              <a:xfrm>
                <a:off x="8567297" y="3203920"/>
                <a:ext cx="268438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𝑎</m:t>
                      </m:r>
                      <m:d>
                        <m:dPr>
                          <m:ctrlPr>
                            <a:rPr kumimoji="1" lang="en-US" altLang="ja-JP" b="0" i="1" smtClean="0">
                              <a:latin typeface="Cambria Math" panose="02040503050406030204" pitchFamily="18" charset="0"/>
                            </a:rPr>
                          </m:ctrlPr>
                        </m:dPr>
                        <m:e>
                          <m:r>
                            <a:rPr kumimoji="1" lang="en-US" altLang="ja-JP" b="1" i="1" smtClean="0">
                              <a:latin typeface="Cambria Math" panose="02040503050406030204" pitchFamily="18" charset="0"/>
                            </a:rPr>
                            <m:t>𝒙</m:t>
                          </m:r>
                        </m:e>
                      </m:d>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1" i="1" smtClean="0">
                              <a:latin typeface="Cambria Math" panose="02040503050406030204" pitchFamily="18" charset="0"/>
                            </a:rPr>
                            <m:t>𝒙</m:t>
                          </m:r>
                          <m:r>
                            <a:rPr kumimoji="1" lang="en-US" altLang="ja-JP" b="0" i="1" smtClean="0">
                              <a:latin typeface="Cambria Math" panose="02040503050406030204" pitchFamily="18" charset="0"/>
                            </a:rPr>
                            <m:t>−</m:t>
                          </m:r>
                          <m:r>
                            <a:rPr kumimoji="1" lang="en-US" altLang="ja-JP" b="1" i="1" smtClean="0">
                              <a:latin typeface="Cambria Math" panose="02040503050406030204" pitchFamily="18" charset="0"/>
                            </a:rPr>
                            <m:t>𝝁</m:t>
                          </m:r>
                        </m:e>
                      </m:d>
                      <m:sSup>
                        <m:sSupPr>
                          <m:ctrlPr>
                            <a:rPr kumimoji="1" lang="en-US" altLang="ja-JP" b="0" i="1" smtClean="0">
                              <a:latin typeface="Cambria Math" panose="02040503050406030204" pitchFamily="18" charset="0"/>
                            </a:rPr>
                          </m:ctrlPr>
                        </m:sSupPr>
                        <m:e>
                          <m:r>
                            <m:rPr>
                              <m:sty m:val="p"/>
                            </m:rPr>
                            <a:rPr kumimoji="1" lang="en-US" altLang="ja-JP" b="0" i="0" smtClean="0">
                              <a:latin typeface="Cambria Math" panose="02040503050406030204" pitchFamily="18" charset="0"/>
                            </a:rPr>
                            <m:t>Σ</m:t>
                          </m:r>
                        </m:e>
                        <m:sup>
                          <m:r>
                            <a:rPr kumimoji="1" lang="en-US" altLang="ja-JP" b="0" i="1" smtClean="0">
                              <a:latin typeface="Cambria Math" panose="02040503050406030204" pitchFamily="18" charset="0"/>
                            </a:rPr>
                            <m:t>−1</m:t>
                          </m:r>
                        </m:sup>
                      </m:sSup>
                      <m:d>
                        <m:dPr>
                          <m:ctrlPr>
                            <a:rPr kumimoji="1" lang="en-US" altLang="ja-JP" b="0" i="1" smtClean="0">
                              <a:latin typeface="Cambria Math" panose="02040503050406030204" pitchFamily="18" charset="0"/>
                            </a:rPr>
                          </m:ctrlPr>
                        </m:dPr>
                        <m:e>
                          <m:r>
                            <a:rPr kumimoji="1" lang="en-US" altLang="ja-JP" b="1" i="1" smtClean="0">
                              <a:latin typeface="Cambria Math" panose="02040503050406030204" pitchFamily="18" charset="0"/>
                            </a:rPr>
                            <m:t>𝒙</m:t>
                          </m:r>
                          <m:r>
                            <a:rPr kumimoji="1" lang="en-US" altLang="ja-JP" b="0" i="1" smtClean="0">
                              <a:latin typeface="Cambria Math" panose="02040503050406030204" pitchFamily="18" charset="0"/>
                            </a:rPr>
                            <m:t>−</m:t>
                          </m:r>
                          <m:r>
                            <a:rPr kumimoji="1" lang="en-US" altLang="ja-JP" b="1" i="1" smtClean="0">
                              <a:latin typeface="Cambria Math" panose="02040503050406030204" pitchFamily="18" charset="0"/>
                            </a:rPr>
                            <m:t>𝝁</m:t>
                          </m:r>
                        </m:e>
                      </m:d>
                    </m:oMath>
                  </m:oMathPara>
                </a14:m>
                <a:endParaRPr kumimoji="1" lang="ja-JP" altLang="en-US" dirty="0"/>
              </a:p>
            </p:txBody>
          </p:sp>
        </mc:Choice>
        <mc:Fallback xmlns="">
          <p:sp>
            <p:nvSpPr>
              <p:cNvPr id="6" name="テキスト ボックス 5">
                <a:extLst>
                  <a:ext uri="{FF2B5EF4-FFF2-40B4-BE49-F238E27FC236}">
                    <a16:creationId xmlns:a16="http://schemas.microsoft.com/office/drawing/2014/main" id="{AD27FDF1-F5A4-4905-9C8C-7E332FCB7447}"/>
                  </a:ext>
                </a:extLst>
              </p:cNvPr>
              <p:cNvSpPr txBox="1">
                <a:spLocks noRot="1" noChangeAspect="1" noMove="1" noResize="1" noEditPoints="1" noAdjustHandles="1" noChangeArrowheads="1" noChangeShapeType="1" noTextEdit="1"/>
              </p:cNvSpPr>
              <p:nvPr/>
            </p:nvSpPr>
            <p:spPr>
              <a:xfrm>
                <a:off x="8567297" y="3203920"/>
                <a:ext cx="2684388" cy="276999"/>
              </a:xfrm>
              <a:prstGeom prst="rect">
                <a:avLst/>
              </a:prstGeom>
              <a:blipFill>
                <a:blip r:embed="rId3"/>
                <a:stretch>
                  <a:fillRect l="-680" t="-4444" b="-2222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B878B747-3809-42EE-A993-C0AEA71F31BB}"/>
                  </a:ext>
                </a:extLst>
              </p:cNvPr>
              <p:cNvSpPr txBox="1"/>
              <p:nvPr/>
            </p:nvSpPr>
            <p:spPr>
              <a:xfrm>
                <a:off x="8291933" y="3635322"/>
                <a:ext cx="3435875" cy="1094530"/>
              </a:xfrm>
              <a:prstGeom prst="rect">
                <a:avLst/>
              </a:prstGeom>
              <a:noFill/>
            </p:spPr>
            <p:txBody>
              <a:bodyPr wrap="square" rtlCol="0">
                <a:spAutoFit/>
              </a:bodyPr>
              <a:lstStyle/>
              <a:p>
                <a14:m>
                  <m:oMath xmlns:m="http://schemas.openxmlformats.org/officeDocument/2006/math">
                    <m:r>
                      <a:rPr kumimoji="1" lang="en-US" altLang="ja-JP" sz="1400" b="1" i="1" smtClean="0">
                        <a:latin typeface="Cambria Math" panose="02040503050406030204" pitchFamily="18" charset="0"/>
                      </a:rPr>
                      <m:t>𝒙</m:t>
                    </m:r>
                    <m:r>
                      <a:rPr lang="ja-JP" altLang="en-US" sz="1400" i="1">
                        <a:latin typeface="Cambria Math" panose="02040503050406030204" pitchFamily="18" charset="0"/>
                      </a:rPr>
                      <m:t>　</m:t>
                    </m:r>
                  </m:oMath>
                </a14:m>
                <a:r>
                  <a:rPr kumimoji="1" lang="en-US" altLang="ja-JP" sz="1400" dirty="0"/>
                  <a:t>:</a:t>
                </a:r>
                <a:r>
                  <a:rPr kumimoji="1" lang="ja-JP" altLang="en-US" sz="1400" dirty="0"/>
                  <a:t>異常度を測るデータベクトル</a:t>
                </a:r>
                <a:endParaRPr kumimoji="1" lang="en-US" altLang="ja-JP" sz="1400" dirty="0"/>
              </a:p>
              <a:p>
                <a14:m>
                  <m:oMath xmlns:m="http://schemas.openxmlformats.org/officeDocument/2006/math">
                    <m:r>
                      <a:rPr kumimoji="1" lang="en-US" altLang="ja-JP" sz="1400" b="1" i="1" smtClean="0">
                        <a:latin typeface="Cambria Math" panose="02040503050406030204" pitchFamily="18" charset="0"/>
                      </a:rPr>
                      <m:t>𝝁</m:t>
                    </m:r>
                    <m:r>
                      <a:rPr lang="ja-JP" altLang="en-US" sz="1400" i="1">
                        <a:latin typeface="Cambria Math" panose="02040503050406030204" pitchFamily="18" charset="0"/>
                      </a:rPr>
                      <m:t>　</m:t>
                    </m:r>
                  </m:oMath>
                </a14:m>
                <a:r>
                  <a:rPr kumimoji="1" lang="en-US" altLang="ja-JP" sz="1400" dirty="0"/>
                  <a:t>:</a:t>
                </a:r>
                <a:r>
                  <a:rPr kumimoji="1" lang="ja-JP" altLang="en-US" sz="1400" dirty="0"/>
                  <a:t>正規分布の平均の推計値</a:t>
                </a:r>
                <a:endParaRPr kumimoji="1" lang="en-US" altLang="ja-JP" sz="1400" dirty="0"/>
              </a:p>
              <a:p>
                <a14:m>
                  <m:oMath xmlns:m="http://schemas.openxmlformats.org/officeDocument/2006/math">
                    <m:r>
                      <m:rPr>
                        <m:sty m:val="p"/>
                      </m:rPr>
                      <a:rPr kumimoji="1" lang="en-US" altLang="ja-JP" sz="1400" b="0" i="0" smtClean="0">
                        <a:latin typeface="Cambria Math" panose="02040503050406030204" pitchFamily="18" charset="0"/>
                      </a:rPr>
                      <m:t>Σ</m:t>
                    </m:r>
                    <m:r>
                      <a:rPr lang="ja-JP" altLang="en-US" sz="1400" i="1">
                        <a:latin typeface="Cambria Math" panose="02040503050406030204" pitchFamily="18" charset="0"/>
                      </a:rPr>
                      <m:t>　</m:t>
                    </m:r>
                  </m:oMath>
                </a14:m>
                <a:r>
                  <a:rPr kumimoji="1" lang="en-US" altLang="ja-JP" sz="1400" dirty="0"/>
                  <a:t>:</a:t>
                </a:r>
                <a:r>
                  <a:rPr kumimoji="1" lang="ja-JP" altLang="en-US" sz="1400" dirty="0"/>
                  <a:t>正規分布の分散</a:t>
                </a:r>
                <a:r>
                  <a:rPr lang="ja-JP" altLang="en-US" sz="1400" dirty="0"/>
                  <a:t>共分散行列</a:t>
                </a:r>
                <a:r>
                  <a:rPr kumimoji="1" lang="ja-JP" altLang="en-US" sz="1400" dirty="0"/>
                  <a:t>の推計値</a:t>
                </a:r>
                <a:endParaRPr kumimoji="1" lang="en-US" altLang="ja-JP" sz="1400" dirty="0"/>
              </a:p>
              <a:p>
                <a:endParaRPr kumimoji="1" lang="ja-JP" altLang="en-US" dirty="0"/>
              </a:p>
            </p:txBody>
          </p:sp>
        </mc:Choice>
        <mc:Fallback xmlns="">
          <p:sp>
            <p:nvSpPr>
              <p:cNvPr id="9" name="テキスト ボックス 8">
                <a:extLst>
                  <a:ext uri="{FF2B5EF4-FFF2-40B4-BE49-F238E27FC236}">
                    <a16:creationId xmlns:a16="http://schemas.microsoft.com/office/drawing/2014/main" id="{B878B747-3809-42EE-A993-C0AEA71F31BB}"/>
                  </a:ext>
                </a:extLst>
              </p:cNvPr>
              <p:cNvSpPr txBox="1">
                <a:spLocks noRot="1" noChangeAspect="1" noMove="1" noResize="1" noEditPoints="1" noAdjustHandles="1" noChangeArrowheads="1" noChangeShapeType="1" noTextEdit="1"/>
              </p:cNvSpPr>
              <p:nvPr/>
            </p:nvSpPr>
            <p:spPr>
              <a:xfrm>
                <a:off x="8291933" y="3635322"/>
                <a:ext cx="3435875" cy="1094530"/>
              </a:xfrm>
              <a:prstGeom prst="rect">
                <a:avLst/>
              </a:prstGeom>
              <a:blipFill>
                <a:blip r:embed="rId4"/>
                <a:stretch>
                  <a:fillRect/>
                </a:stretch>
              </a:blipFill>
            </p:spPr>
            <p:txBody>
              <a:bodyPr/>
              <a:lstStyle/>
              <a:p>
                <a:r>
                  <a:rPr lang="ja-JP" altLang="en-US">
                    <a:noFill/>
                  </a:rPr>
                  <a:t> </a:t>
                </a:r>
              </a:p>
            </p:txBody>
          </p:sp>
        </mc:Fallback>
      </mc:AlternateContent>
      <p:sp>
        <p:nvSpPr>
          <p:cNvPr id="11" name="矢印: 下 10">
            <a:extLst>
              <a:ext uri="{FF2B5EF4-FFF2-40B4-BE49-F238E27FC236}">
                <a16:creationId xmlns:a16="http://schemas.microsoft.com/office/drawing/2014/main" id="{F564C329-F076-466A-A295-9E8645DAB732}"/>
              </a:ext>
            </a:extLst>
          </p:cNvPr>
          <p:cNvSpPr/>
          <p:nvPr/>
        </p:nvSpPr>
        <p:spPr>
          <a:xfrm>
            <a:off x="8682234" y="4476886"/>
            <a:ext cx="2454514" cy="7980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1</a:t>
            </a:r>
            <a:r>
              <a:rPr kumimoji="1" lang="ja-JP" altLang="en-US" sz="1200" dirty="0"/>
              <a:t>次元にすると</a:t>
            </a:r>
            <a:r>
              <a:rPr kumimoji="1" lang="en-US" altLang="ja-JP" sz="1200" dirty="0"/>
              <a:t>..</a:t>
            </a:r>
            <a:endParaRPr kumimoji="1" lang="ja-JP" altLang="en-US" sz="1200" dirty="0"/>
          </a:p>
        </p:txBody>
      </p:sp>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BBC733F1-E9A4-4363-B82F-BBDB35025F6C}"/>
                  </a:ext>
                </a:extLst>
              </p:cNvPr>
              <p:cNvSpPr txBox="1"/>
              <p:nvPr/>
            </p:nvSpPr>
            <p:spPr>
              <a:xfrm>
                <a:off x="9303234" y="5334203"/>
                <a:ext cx="1413272" cy="4744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𝑎</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𝜇</m:t>
                          </m:r>
                        </m:num>
                        <m:den>
                          <m:r>
                            <a:rPr kumimoji="1" lang="en-US" altLang="ja-JP" b="0" i="1" smtClean="0">
                              <a:latin typeface="Cambria Math" panose="02040503050406030204" pitchFamily="18" charset="0"/>
                            </a:rPr>
                            <m:t>𝜎</m:t>
                          </m:r>
                        </m:den>
                      </m:f>
                      <m:r>
                        <a:rPr kumimoji="1" lang="en-US" altLang="ja-JP" b="0" i="1" smtClean="0">
                          <a:latin typeface="Cambria Math" panose="02040503050406030204" pitchFamily="18" charset="0"/>
                        </a:rPr>
                        <m:t> </m:t>
                      </m:r>
                    </m:oMath>
                  </m:oMathPara>
                </a14:m>
                <a:endParaRPr kumimoji="1" lang="ja-JP" altLang="en-US" dirty="0"/>
              </a:p>
            </p:txBody>
          </p:sp>
        </mc:Choice>
        <mc:Fallback xmlns="">
          <p:sp>
            <p:nvSpPr>
              <p:cNvPr id="21" name="テキスト ボックス 20">
                <a:extLst>
                  <a:ext uri="{FF2B5EF4-FFF2-40B4-BE49-F238E27FC236}">
                    <a16:creationId xmlns:a16="http://schemas.microsoft.com/office/drawing/2014/main" id="{BBC733F1-E9A4-4363-B82F-BBDB35025F6C}"/>
                  </a:ext>
                </a:extLst>
              </p:cNvPr>
              <p:cNvSpPr txBox="1">
                <a:spLocks noRot="1" noChangeAspect="1" noMove="1" noResize="1" noEditPoints="1" noAdjustHandles="1" noChangeArrowheads="1" noChangeShapeType="1" noTextEdit="1"/>
              </p:cNvSpPr>
              <p:nvPr/>
            </p:nvSpPr>
            <p:spPr>
              <a:xfrm>
                <a:off x="9303234" y="5334203"/>
                <a:ext cx="1413272" cy="474425"/>
              </a:xfrm>
              <a:prstGeom prst="rect">
                <a:avLst/>
              </a:prstGeom>
              <a:blipFill>
                <a:blip r:embed="rId5"/>
                <a:stretch>
                  <a:fillRect/>
                </a:stretch>
              </a:blipFill>
            </p:spPr>
            <p:txBody>
              <a:bodyPr/>
              <a:lstStyle/>
              <a:p>
                <a:r>
                  <a:rPr lang="ja-JP" altLang="en-US">
                    <a:noFill/>
                  </a:rPr>
                  <a:t> </a:t>
                </a:r>
              </a:p>
            </p:txBody>
          </p:sp>
        </mc:Fallback>
      </mc:AlternateContent>
      <p:sp>
        <p:nvSpPr>
          <p:cNvPr id="12" name="正方形/長方形 11">
            <a:extLst>
              <a:ext uri="{FF2B5EF4-FFF2-40B4-BE49-F238E27FC236}">
                <a16:creationId xmlns:a16="http://schemas.microsoft.com/office/drawing/2014/main" id="{3A001953-BAD1-4BAE-8F61-620911A276C9}"/>
              </a:ext>
            </a:extLst>
          </p:cNvPr>
          <p:cNvSpPr/>
          <p:nvPr/>
        </p:nvSpPr>
        <p:spPr>
          <a:xfrm>
            <a:off x="8428753" y="5879282"/>
            <a:ext cx="3038034" cy="4744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データを標準化した後の値</a:t>
            </a:r>
            <a:endParaRPr kumimoji="1" lang="ja-JP" altLang="en-US" dirty="0"/>
          </a:p>
        </p:txBody>
      </p:sp>
      <p:sp>
        <p:nvSpPr>
          <p:cNvPr id="23" name="テキスト ボックス 22">
            <a:extLst>
              <a:ext uri="{FF2B5EF4-FFF2-40B4-BE49-F238E27FC236}">
                <a16:creationId xmlns:a16="http://schemas.microsoft.com/office/drawing/2014/main" id="{51143971-46C8-4182-BD3B-523C689858D1}"/>
              </a:ext>
            </a:extLst>
          </p:cNvPr>
          <p:cNvSpPr txBox="1"/>
          <p:nvPr/>
        </p:nvSpPr>
        <p:spPr>
          <a:xfrm>
            <a:off x="8290416" y="2601571"/>
            <a:ext cx="3238150" cy="369332"/>
          </a:xfrm>
          <a:prstGeom prst="rect">
            <a:avLst/>
          </a:prstGeom>
          <a:noFill/>
        </p:spPr>
        <p:txBody>
          <a:bodyPr wrap="square">
            <a:spAutoFit/>
          </a:bodyPr>
          <a:lstStyle/>
          <a:p>
            <a:pPr algn="ctr"/>
            <a:r>
              <a:rPr kumimoji="1" lang="ja-JP" altLang="en-US" b="1" u="sng" dirty="0"/>
              <a:t>マハラノビス距離（異常度）</a:t>
            </a:r>
          </a:p>
        </p:txBody>
      </p:sp>
    </p:spTree>
    <p:extLst>
      <p:ext uri="{BB962C8B-B14F-4D97-AF65-F5344CB8AC3E}">
        <p14:creationId xmlns:p14="http://schemas.microsoft.com/office/powerpoint/2010/main" val="568321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838347A3-FD2D-4E4A-BE19-83D953A81CC2}"/>
              </a:ext>
            </a:extLst>
          </p:cNvPr>
          <p:cNvSpPr>
            <a:spLocks noGrp="1"/>
          </p:cNvSpPr>
          <p:nvPr>
            <p:ph type="title"/>
          </p:nvPr>
        </p:nvSpPr>
        <p:spPr>
          <a:xfrm>
            <a:off x="838200" y="365125"/>
            <a:ext cx="10515600" cy="1325563"/>
          </a:xfrm>
        </p:spPr>
        <p:txBody>
          <a:bodyPr/>
          <a:lstStyle/>
          <a:p>
            <a:r>
              <a:rPr kumimoji="1" lang="ja-JP" altLang="en-US" dirty="0"/>
              <a:t>距離ベースの異常検知（正規分布）</a:t>
            </a:r>
          </a:p>
        </p:txBody>
      </p:sp>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1B6FF36A-D24D-4CF8-9ED9-97E05E67D1BD}"/>
                  </a:ext>
                </a:extLst>
              </p:cNvPr>
              <p:cNvSpPr/>
              <p:nvPr/>
            </p:nvSpPr>
            <p:spPr>
              <a:xfrm>
                <a:off x="981511" y="1367405"/>
                <a:ext cx="10746297" cy="6711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ja-JP" altLang="en-US" dirty="0"/>
                  <a:t>・マハラノビス距離に</a:t>
                </a:r>
                <a14:m>
                  <m:oMath xmlns:m="http://schemas.openxmlformats.org/officeDocument/2006/math">
                    <m:sSup>
                      <m:sSupPr>
                        <m:ctrlPr>
                          <a:rPr kumimoji="1" lang="en-US" altLang="ja-JP" b="0" i="1" smtClean="0">
                            <a:latin typeface="Cambria Math" panose="02040503050406030204" pitchFamily="18" charset="0"/>
                          </a:rPr>
                        </m:ctrlPr>
                      </m:sSupPr>
                      <m:e>
                        <m:r>
                          <m:rPr>
                            <m:sty m:val="p"/>
                          </m:rPr>
                          <a:rPr kumimoji="1" lang="en-US" altLang="ja-JP" b="0" i="0" smtClean="0">
                            <a:latin typeface="Cambria Math" panose="02040503050406030204" pitchFamily="18" charset="0"/>
                          </a:rPr>
                          <m:t>Σ</m:t>
                        </m:r>
                      </m:e>
                      <m:sup>
                        <m:r>
                          <a:rPr kumimoji="1" lang="en-US" altLang="ja-JP" b="0" i="1" smtClean="0">
                            <a:latin typeface="Cambria Math" panose="02040503050406030204" pitchFamily="18" charset="0"/>
                          </a:rPr>
                          <m:t>−1</m:t>
                        </m:r>
                      </m:sup>
                    </m:sSup>
                  </m:oMath>
                </a14:m>
                <a:r>
                  <a:rPr lang="ja-JP" altLang="en-US" dirty="0"/>
                  <a:t>というファクターがあるのは各軸のばらつきを揃えるため．</a:t>
                </a:r>
                <a:endParaRPr lang="en-US" altLang="ja-JP" dirty="0"/>
              </a:p>
            </p:txBody>
          </p:sp>
        </mc:Choice>
        <mc:Fallback xmlns="">
          <p:sp>
            <p:nvSpPr>
              <p:cNvPr id="5" name="正方形/長方形 4">
                <a:extLst>
                  <a:ext uri="{FF2B5EF4-FFF2-40B4-BE49-F238E27FC236}">
                    <a16:creationId xmlns:a16="http://schemas.microsoft.com/office/drawing/2014/main" id="{1B6FF36A-D24D-4CF8-9ED9-97E05E67D1BD}"/>
                  </a:ext>
                </a:extLst>
              </p:cNvPr>
              <p:cNvSpPr>
                <a:spLocks noRot="1" noChangeAspect="1" noMove="1" noResize="1" noEditPoints="1" noAdjustHandles="1" noChangeArrowheads="1" noChangeShapeType="1" noTextEdit="1"/>
              </p:cNvSpPr>
              <p:nvPr/>
            </p:nvSpPr>
            <p:spPr>
              <a:xfrm>
                <a:off x="981511" y="1367405"/>
                <a:ext cx="10746297" cy="671120"/>
              </a:xfrm>
              <a:prstGeom prst="rect">
                <a:avLst/>
              </a:prstGeom>
              <a:blipFill>
                <a:blip r:embed="rId2"/>
                <a:stretch>
                  <a:fillRect l="-397"/>
                </a:stretch>
              </a:blipFill>
            </p:spPr>
            <p:txBody>
              <a:bodyPr/>
              <a:lstStyle/>
              <a:p>
                <a:r>
                  <a:rPr lang="ja-JP" altLang="en-US">
                    <a:noFill/>
                  </a:rPr>
                  <a:t> </a:t>
                </a:r>
              </a:p>
            </p:txBody>
          </p:sp>
        </mc:Fallback>
      </mc:AlternateContent>
      <p:pic>
        <p:nvPicPr>
          <p:cNvPr id="7" name="図 6">
            <a:extLst>
              <a:ext uri="{FF2B5EF4-FFF2-40B4-BE49-F238E27FC236}">
                <a16:creationId xmlns:a16="http://schemas.microsoft.com/office/drawing/2014/main" id="{0F6576D1-5028-44BC-8ABF-FF5A8AC06C3E}"/>
              </a:ext>
            </a:extLst>
          </p:cNvPr>
          <p:cNvPicPr>
            <a:picLocks noChangeAspect="1"/>
          </p:cNvPicPr>
          <p:nvPr/>
        </p:nvPicPr>
        <p:blipFill>
          <a:blip r:embed="rId3"/>
          <a:stretch>
            <a:fillRect/>
          </a:stretch>
        </p:blipFill>
        <p:spPr>
          <a:xfrm>
            <a:off x="981511" y="2126686"/>
            <a:ext cx="7454346" cy="4492486"/>
          </a:xfrm>
          <a:prstGeom prst="rect">
            <a:avLst/>
          </a:prstGeom>
        </p:spPr>
      </p:pic>
      <p:sp>
        <p:nvSpPr>
          <p:cNvPr id="8" name="矢印: 上下 7">
            <a:extLst>
              <a:ext uri="{FF2B5EF4-FFF2-40B4-BE49-F238E27FC236}">
                <a16:creationId xmlns:a16="http://schemas.microsoft.com/office/drawing/2014/main" id="{09B64AE3-B625-4DD2-8368-9A3BEDF9885F}"/>
              </a:ext>
            </a:extLst>
          </p:cNvPr>
          <p:cNvSpPr/>
          <p:nvPr/>
        </p:nvSpPr>
        <p:spPr>
          <a:xfrm>
            <a:off x="1442906" y="3665989"/>
            <a:ext cx="260059" cy="360473"/>
          </a:xfrm>
          <a:prstGeom prst="upDownArrow">
            <a:avLst>
              <a:gd name="adj1" fmla="val 36152"/>
              <a:gd name="adj2" fmla="val 41345"/>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highlight>
                <a:srgbClr val="FFFF00"/>
              </a:highlight>
            </a:endParaRPr>
          </a:p>
        </p:txBody>
      </p:sp>
      <p:sp>
        <p:nvSpPr>
          <p:cNvPr id="9" name="矢印: 上下 8">
            <a:extLst>
              <a:ext uri="{FF2B5EF4-FFF2-40B4-BE49-F238E27FC236}">
                <a16:creationId xmlns:a16="http://schemas.microsoft.com/office/drawing/2014/main" id="{83749584-B417-4F8C-BCBE-709AC77BF167}"/>
              </a:ext>
            </a:extLst>
          </p:cNvPr>
          <p:cNvSpPr/>
          <p:nvPr/>
        </p:nvSpPr>
        <p:spPr>
          <a:xfrm rot="5400000">
            <a:off x="4102977" y="5094151"/>
            <a:ext cx="260059" cy="1734996"/>
          </a:xfrm>
          <a:prstGeom prst="upDownArrow">
            <a:avLst>
              <a:gd name="adj1" fmla="val 36152"/>
              <a:gd name="adj2" fmla="val 41345"/>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highlight>
                <a:srgbClr val="FFFF00"/>
              </a:highlight>
            </a:endParaRPr>
          </a:p>
        </p:txBody>
      </p:sp>
      <p:sp>
        <p:nvSpPr>
          <p:cNvPr id="10" name="正方形/長方形 9">
            <a:extLst>
              <a:ext uri="{FF2B5EF4-FFF2-40B4-BE49-F238E27FC236}">
                <a16:creationId xmlns:a16="http://schemas.microsoft.com/office/drawing/2014/main" id="{D4C4FE6A-6A84-4E10-B7A2-F8C77BA681DD}"/>
              </a:ext>
            </a:extLst>
          </p:cNvPr>
          <p:cNvSpPr/>
          <p:nvPr/>
        </p:nvSpPr>
        <p:spPr>
          <a:xfrm>
            <a:off x="1442906" y="3204850"/>
            <a:ext cx="1828800" cy="26006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平均からの乖離　小</a:t>
            </a:r>
          </a:p>
        </p:txBody>
      </p:sp>
      <p:sp>
        <p:nvSpPr>
          <p:cNvPr id="11" name="正方形/長方形 10">
            <a:extLst>
              <a:ext uri="{FF2B5EF4-FFF2-40B4-BE49-F238E27FC236}">
                <a16:creationId xmlns:a16="http://schemas.microsoft.com/office/drawing/2014/main" id="{24BBE2D1-4C37-4A5D-AF02-D2707A9406C2}"/>
              </a:ext>
            </a:extLst>
          </p:cNvPr>
          <p:cNvSpPr/>
          <p:nvPr/>
        </p:nvSpPr>
        <p:spPr>
          <a:xfrm>
            <a:off x="3013171" y="5483398"/>
            <a:ext cx="1793721" cy="26006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平均からの乖離　大</a:t>
            </a:r>
          </a:p>
        </p:txBody>
      </p:sp>
      <p:sp>
        <p:nvSpPr>
          <p:cNvPr id="12" name="テキスト ボックス 11">
            <a:extLst>
              <a:ext uri="{FF2B5EF4-FFF2-40B4-BE49-F238E27FC236}">
                <a16:creationId xmlns:a16="http://schemas.microsoft.com/office/drawing/2014/main" id="{A57E2159-DCF6-48B7-9344-240F5116DAEB}"/>
              </a:ext>
            </a:extLst>
          </p:cNvPr>
          <p:cNvSpPr txBox="1"/>
          <p:nvPr/>
        </p:nvSpPr>
        <p:spPr>
          <a:xfrm>
            <a:off x="8565160" y="2615766"/>
            <a:ext cx="3162648" cy="2862322"/>
          </a:xfrm>
          <a:prstGeom prst="rect">
            <a:avLst/>
          </a:prstGeom>
          <a:noFill/>
        </p:spPr>
        <p:txBody>
          <a:bodyPr wrap="square" rtlCol="0">
            <a:spAutoFit/>
          </a:bodyPr>
          <a:lstStyle/>
          <a:p>
            <a:r>
              <a:rPr kumimoji="1" lang="ja-JP" altLang="en-US" dirty="0"/>
              <a:t>・赤い点のデータは異常値ではないが，横軸の座標で見ると平均から大きく乖離しているように見える．</a:t>
            </a:r>
            <a:endParaRPr kumimoji="1" lang="en-US" altLang="ja-JP" dirty="0"/>
          </a:p>
          <a:p>
            <a:endParaRPr kumimoji="1" lang="en-US" altLang="ja-JP" dirty="0"/>
          </a:p>
          <a:p>
            <a:r>
              <a:rPr lang="ja-JP" altLang="en-US" dirty="0"/>
              <a:t>・これは横軸の分散が大きいためであり，横軸および縦軸の値をそれぞれの分散で割ることで各軸のばらつきを揃える．</a:t>
            </a:r>
            <a:endParaRPr kumimoji="1" lang="ja-JP" altLang="en-US" dirty="0"/>
          </a:p>
        </p:txBody>
      </p:sp>
    </p:spTree>
    <p:extLst>
      <p:ext uri="{BB962C8B-B14F-4D97-AF65-F5344CB8AC3E}">
        <p14:creationId xmlns:p14="http://schemas.microsoft.com/office/powerpoint/2010/main" val="3068248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838347A3-FD2D-4E4A-BE19-83D953A81CC2}"/>
              </a:ext>
            </a:extLst>
          </p:cNvPr>
          <p:cNvSpPr>
            <a:spLocks noGrp="1"/>
          </p:cNvSpPr>
          <p:nvPr>
            <p:ph type="title"/>
          </p:nvPr>
        </p:nvSpPr>
        <p:spPr>
          <a:xfrm>
            <a:off x="838200" y="365125"/>
            <a:ext cx="10515600" cy="1325563"/>
          </a:xfrm>
        </p:spPr>
        <p:txBody>
          <a:bodyPr/>
          <a:lstStyle/>
          <a:p>
            <a:r>
              <a:rPr kumimoji="1" lang="ja-JP" altLang="en-US" dirty="0"/>
              <a:t>距離ベースの異常検知（</a:t>
            </a:r>
            <a:r>
              <a:rPr lang="ja-JP" altLang="en-US" dirty="0"/>
              <a:t>非正規分布</a:t>
            </a:r>
            <a:r>
              <a:rPr kumimoji="1" lang="ja-JP" altLang="en-US" dirty="0"/>
              <a:t>）</a:t>
            </a:r>
          </a:p>
        </p:txBody>
      </p:sp>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1B6FF36A-D24D-4CF8-9ED9-97E05E67D1BD}"/>
                  </a:ext>
                </a:extLst>
              </p:cNvPr>
              <p:cNvSpPr/>
              <p:nvPr/>
            </p:nvSpPr>
            <p:spPr>
              <a:xfrm>
                <a:off x="981511" y="1367405"/>
                <a:ext cx="10746297" cy="6711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ja-JP" altLang="en-US" sz="1400" dirty="0"/>
                  <a:t>・新しい観測値を中心とした球を考え，以下の</a:t>
                </a:r>
                <a:r>
                  <a:rPr lang="en-US" altLang="ja-JP" sz="1400" dirty="0"/>
                  <a:t>2</a:t>
                </a:r>
                <a:r>
                  <a:rPr lang="ja-JP" altLang="en-US" sz="1400" dirty="0"/>
                  <a:t>つの基準で考える．</a:t>
                </a:r>
                <a:endParaRPr lang="en-US" altLang="ja-JP" sz="1400" dirty="0"/>
              </a:p>
              <a:p>
                <a:r>
                  <a:rPr lang="en-US" altLang="ja-JP" sz="1400" dirty="0"/>
                  <a:t>	k</a:t>
                </a:r>
                <a:r>
                  <a:rPr lang="ja-JP" altLang="en-US" sz="1400" dirty="0"/>
                  <a:t>近傍法：予め決めた球の半径に対して，その中に入るデータの個数が基準値以上かどうか</a:t>
                </a:r>
                <a:endParaRPr lang="en-US" altLang="ja-JP" sz="1400" dirty="0"/>
              </a:p>
              <a:p>
                <a:r>
                  <a:rPr lang="en-US" altLang="ja-JP" sz="1400" dirty="0"/>
                  <a:t>	</a:t>
                </a:r>
                <a14:m>
                  <m:oMath xmlns:m="http://schemas.openxmlformats.org/officeDocument/2006/math">
                    <m:r>
                      <a:rPr lang="en-US" altLang="ja-JP" sz="1400" b="0" i="1" smtClean="0">
                        <a:latin typeface="Cambria Math" panose="02040503050406030204" pitchFamily="18" charset="0"/>
                      </a:rPr>
                      <m:t>𝜀</m:t>
                    </m:r>
                    <m:r>
                      <a:rPr lang="ja-JP" altLang="en-US" sz="1400" i="1">
                        <a:latin typeface="Cambria Math" panose="02040503050406030204" pitchFamily="18" charset="0"/>
                      </a:rPr>
                      <m:t>近傍法</m:t>
                    </m:r>
                  </m:oMath>
                </a14:m>
                <a:r>
                  <a:rPr lang="ja-JP" altLang="en-US" sz="1400" dirty="0"/>
                  <a:t>：予め決めたデータ数が含まれるような球の半径が基準値以上かどうか</a:t>
                </a:r>
                <a:endParaRPr lang="en-US" altLang="ja-JP" sz="1400" dirty="0"/>
              </a:p>
            </p:txBody>
          </p:sp>
        </mc:Choice>
        <mc:Fallback xmlns="">
          <p:sp>
            <p:nvSpPr>
              <p:cNvPr id="5" name="正方形/長方形 4">
                <a:extLst>
                  <a:ext uri="{FF2B5EF4-FFF2-40B4-BE49-F238E27FC236}">
                    <a16:creationId xmlns:a16="http://schemas.microsoft.com/office/drawing/2014/main" id="{1B6FF36A-D24D-4CF8-9ED9-97E05E67D1BD}"/>
                  </a:ext>
                </a:extLst>
              </p:cNvPr>
              <p:cNvSpPr>
                <a:spLocks noRot="1" noChangeAspect="1" noMove="1" noResize="1" noEditPoints="1" noAdjustHandles="1" noChangeArrowheads="1" noChangeShapeType="1" noTextEdit="1"/>
              </p:cNvSpPr>
              <p:nvPr/>
            </p:nvSpPr>
            <p:spPr>
              <a:xfrm>
                <a:off x="981511" y="1367405"/>
                <a:ext cx="10746297" cy="671120"/>
              </a:xfrm>
              <a:prstGeom prst="rect">
                <a:avLst/>
              </a:prstGeom>
              <a:blipFill>
                <a:blip r:embed="rId2"/>
                <a:stretch>
                  <a:fillRect l="-113" t="-4464" b="-13393"/>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F3A1813B-F033-4150-A6D4-5F467A490537}"/>
              </a:ext>
            </a:extLst>
          </p:cNvPr>
          <p:cNvSpPr txBox="1"/>
          <p:nvPr/>
        </p:nvSpPr>
        <p:spPr>
          <a:xfrm>
            <a:off x="981511" y="2189527"/>
            <a:ext cx="1229824" cy="369332"/>
          </a:xfrm>
          <a:prstGeom prst="rect">
            <a:avLst/>
          </a:prstGeom>
          <a:noFill/>
        </p:spPr>
        <p:txBody>
          <a:bodyPr wrap="none" rtlCol="0">
            <a:spAutoFit/>
          </a:bodyPr>
          <a:lstStyle/>
          <a:p>
            <a:r>
              <a:rPr kumimoji="1" lang="ja-JP" altLang="en-US" dirty="0"/>
              <a:t>●</a:t>
            </a:r>
            <a:r>
              <a:rPr kumimoji="1" lang="en-US" altLang="ja-JP" dirty="0"/>
              <a:t>k</a:t>
            </a:r>
            <a:r>
              <a:rPr kumimoji="1" lang="ja-JP" altLang="en-US" dirty="0"/>
              <a:t>近傍法</a:t>
            </a:r>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DC365AE6-EA08-468A-92F6-362AAC4D1FE9}"/>
                  </a:ext>
                </a:extLst>
              </p:cNvPr>
              <p:cNvSpPr txBox="1"/>
              <p:nvPr/>
            </p:nvSpPr>
            <p:spPr>
              <a:xfrm>
                <a:off x="6024137" y="2189527"/>
                <a:ext cx="1221104" cy="369332"/>
              </a:xfrm>
              <a:prstGeom prst="rect">
                <a:avLst/>
              </a:prstGeom>
              <a:noFill/>
            </p:spPr>
            <p:txBody>
              <a:bodyPr wrap="none" rtlCol="0">
                <a:spAutoFit/>
              </a:bodyPr>
              <a:lstStyle/>
              <a:p>
                <a:r>
                  <a:rPr kumimoji="1" lang="ja-JP" altLang="en-US" dirty="0"/>
                  <a:t>●</a:t>
                </a:r>
                <a14:m>
                  <m:oMath xmlns:m="http://schemas.openxmlformats.org/officeDocument/2006/math">
                    <m:r>
                      <a:rPr kumimoji="1" lang="en-US" altLang="ja-JP" b="0" i="1" smtClean="0">
                        <a:latin typeface="Cambria Math" panose="02040503050406030204" pitchFamily="18" charset="0"/>
                      </a:rPr>
                      <m:t>𝜀</m:t>
                    </m:r>
                  </m:oMath>
                </a14:m>
                <a:r>
                  <a:rPr kumimoji="1" lang="ja-JP" altLang="en-US" dirty="0"/>
                  <a:t>近傍法</a:t>
                </a:r>
              </a:p>
            </p:txBody>
          </p:sp>
        </mc:Choice>
        <mc:Fallback xmlns="">
          <p:sp>
            <p:nvSpPr>
              <p:cNvPr id="15" name="テキスト ボックス 14">
                <a:extLst>
                  <a:ext uri="{FF2B5EF4-FFF2-40B4-BE49-F238E27FC236}">
                    <a16:creationId xmlns:a16="http://schemas.microsoft.com/office/drawing/2014/main" id="{DC365AE6-EA08-468A-92F6-362AAC4D1FE9}"/>
                  </a:ext>
                </a:extLst>
              </p:cNvPr>
              <p:cNvSpPr txBox="1">
                <a:spLocks noRot="1" noChangeAspect="1" noMove="1" noResize="1" noEditPoints="1" noAdjustHandles="1" noChangeArrowheads="1" noChangeShapeType="1" noTextEdit="1"/>
              </p:cNvSpPr>
              <p:nvPr/>
            </p:nvSpPr>
            <p:spPr>
              <a:xfrm>
                <a:off x="6024137" y="2189527"/>
                <a:ext cx="1221104" cy="369332"/>
              </a:xfrm>
              <a:prstGeom prst="rect">
                <a:avLst/>
              </a:prstGeom>
              <a:blipFill>
                <a:blip r:embed="rId3"/>
                <a:stretch>
                  <a:fillRect l="-3980" t="-6557" r="-3980" b="-26230"/>
                </a:stretch>
              </a:blipFill>
            </p:spPr>
            <p:txBody>
              <a:bodyPr/>
              <a:lstStyle/>
              <a:p>
                <a:r>
                  <a:rPr lang="ja-JP" altLang="en-US">
                    <a:noFill/>
                  </a:rPr>
                  <a:t> </a:t>
                </a:r>
              </a:p>
            </p:txBody>
          </p:sp>
        </mc:Fallback>
      </mc:AlternateContent>
      <p:pic>
        <p:nvPicPr>
          <p:cNvPr id="17" name="図 16">
            <a:extLst>
              <a:ext uri="{FF2B5EF4-FFF2-40B4-BE49-F238E27FC236}">
                <a16:creationId xmlns:a16="http://schemas.microsoft.com/office/drawing/2014/main" id="{420C8C88-F4A2-4370-A6B5-D81B2F2841D3}"/>
              </a:ext>
            </a:extLst>
          </p:cNvPr>
          <p:cNvPicPr>
            <a:picLocks noChangeAspect="1"/>
          </p:cNvPicPr>
          <p:nvPr/>
        </p:nvPicPr>
        <p:blipFill>
          <a:blip r:embed="rId4"/>
          <a:stretch>
            <a:fillRect/>
          </a:stretch>
        </p:blipFill>
        <p:spPr>
          <a:xfrm>
            <a:off x="1464148" y="2558859"/>
            <a:ext cx="4173254" cy="4162243"/>
          </a:xfrm>
          <a:prstGeom prst="rect">
            <a:avLst/>
          </a:prstGeom>
        </p:spPr>
      </p:pic>
      <p:sp>
        <p:nvSpPr>
          <p:cNvPr id="19" name="矢印: 左右 18">
            <a:extLst>
              <a:ext uri="{FF2B5EF4-FFF2-40B4-BE49-F238E27FC236}">
                <a16:creationId xmlns:a16="http://schemas.microsoft.com/office/drawing/2014/main" id="{88659A0A-7E7A-4888-8072-3229EC0AB9C2}"/>
              </a:ext>
            </a:extLst>
          </p:cNvPr>
          <p:cNvSpPr/>
          <p:nvPr/>
        </p:nvSpPr>
        <p:spPr>
          <a:xfrm rot="5400000">
            <a:off x="3531765" y="3548543"/>
            <a:ext cx="869100" cy="25502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B9059D4B-66F9-4E75-B16C-91072ED4FA5E}"/>
              </a:ext>
            </a:extLst>
          </p:cNvPr>
          <p:cNvSpPr/>
          <p:nvPr/>
        </p:nvSpPr>
        <p:spPr>
          <a:xfrm>
            <a:off x="3589522" y="3593145"/>
            <a:ext cx="746371" cy="2041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dirty="0"/>
              <a:t>半径</a:t>
            </a:r>
            <a:r>
              <a:rPr kumimoji="1" lang="en-US" altLang="ja-JP" sz="1200" dirty="0"/>
              <a:t>1.3</a:t>
            </a:r>
            <a:endParaRPr kumimoji="1" lang="ja-JP" altLang="en-US" sz="1200" dirty="0"/>
          </a:p>
        </p:txBody>
      </p:sp>
      <p:sp>
        <p:nvSpPr>
          <p:cNvPr id="22" name="楕円 21">
            <a:extLst>
              <a:ext uri="{FF2B5EF4-FFF2-40B4-BE49-F238E27FC236}">
                <a16:creationId xmlns:a16="http://schemas.microsoft.com/office/drawing/2014/main" id="{3C364F69-E1FC-4418-ACA1-82D559B523E9}"/>
              </a:ext>
            </a:extLst>
          </p:cNvPr>
          <p:cNvSpPr/>
          <p:nvPr/>
        </p:nvSpPr>
        <p:spPr>
          <a:xfrm rot="2569042">
            <a:off x="3127966" y="4493525"/>
            <a:ext cx="675301" cy="36933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C40C8236-3384-45D4-A736-039290EAEAB0}"/>
              </a:ext>
            </a:extLst>
          </p:cNvPr>
          <p:cNvSpPr/>
          <p:nvPr/>
        </p:nvSpPr>
        <p:spPr>
          <a:xfrm>
            <a:off x="3838802" y="4509596"/>
            <a:ext cx="2431700" cy="6197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dirty="0"/>
              <a:t>円内のデータ数が</a:t>
            </a:r>
            <a:r>
              <a:rPr kumimoji="1" lang="en-US" altLang="ja-JP" sz="1200" dirty="0"/>
              <a:t>5(</a:t>
            </a:r>
            <a:r>
              <a:rPr kumimoji="1" lang="ja-JP" altLang="en-US" sz="1200" dirty="0"/>
              <a:t>基準値</a:t>
            </a:r>
            <a:r>
              <a:rPr kumimoji="1" lang="en-US" altLang="ja-JP" sz="1200" dirty="0"/>
              <a:t>)</a:t>
            </a:r>
            <a:r>
              <a:rPr kumimoji="1" lang="ja-JP" altLang="en-US" sz="1200" dirty="0"/>
              <a:t>以下</a:t>
            </a:r>
            <a:endParaRPr kumimoji="1" lang="en-US" altLang="ja-JP" sz="1200" dirty="0"/>
          </a:p>
          <a:p>
            <a:pPr algn="ctr"/>
            <a:r>
              <a:rPr kumimoji="1" lang="ja-JP" altLang="en-US" sz="1200" dirty="0"/>
              <a:t>⇩</a:t>
            </a:r>
            <a:endParaRPr kumimoji="1" lang="en-US" altLang="ja-JP" sz="1200" dirty="0"/>
          </a:p>
          <a:p>
            <a:pPr algn="ctr"/>
            <a:r>
              <a:rPr lang="ja-JP" altLang="en-US" sz="1200" dirty="0"/>
              <a:t>異常なデータ</a:t>
            </a:r>
            <a:endParaRPr lang="en-US" altLang="ja-JP" sz="1200" dirty="0"/>
          </a:p>
        </p:txBody>
      </p:sp>
      <p:pic>
        <p:nvPicPr>
          <p:cNvPr id="25" name="図 24">
            <a:extLst>
              <a:ext uri="{FF2B5EF4-FFF2-40B4-BE49-F238E27FC236}">
                <a16:creationId xmlns:a16="http://schemas.microsoft.com/office/drawing/2014/main" id="{B56E8E5C-B58F-4BC4-98D2-AE33C1A980F4}"/>
              </a:ext>
            </a:extLst>
          </p:cNvPr>
          <p:cNvPicPr>
            <a:picLocks noChangeAspect="1"/>
          </p:cNvPicPr>
          <p:nvPr/>
        </p:nvPicPr>
        <p:blipFill>
          <a:blip r:embed="rId5"/>
          <a:stretch>
            <a:fillRect/>
          </a:stretch>
        </p:blipFill>
        <p:spPr>
          <a:xfrm>
            <a:off x="6473779" y="2558859"/>
            <a:ext cx="4173253" cy="4162242"/>
          </a:xfrm>
          <a:prstGeom prst="rect">
            <a:avLst/>
          </a:prstGeom>
        </p:spPr>
      </p:pic>
      <p:sp>
        <p:nvSpPr>
          <p:cNvPr id="26" name="楕円 25">
            <a:extLst>
              <a:ext uri="{FF2B5EF4-FFF2-40B4-BE49-F238E27FC236}">
                <a16:creationId xmlns:a16="http://schemas.microsoft.com/office/drawing/2014/main" id="{5E33A2AC-CFF8-4C2B-A54D-AF79CB2C1999}"/>
              </a:ext>
            </a:extLst>
          </p:cNvPr>
          <p:cNvSpPr/>
          <p:nvPr/>
        </p:nvSpPr>
        <p:spPr>
          <a:xfrm rot="2569042">
            <a:off x="8129203" y="4493526"/>
            <a:ext cx="675301" cy="36933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7F57E184-408C-4A23-BA24-2E7AB21C173B}"/>
              </a:ext>
            </a:extLst>
          </p:cNvPr>
          <p:cNvSpPr/>
          <p:nvPr/>
        </p:nvSpPr>
        <p:spPr>
          <a:xfrm>
            <a:off x="8840039" y="4639980"/>
            <a:ext cx="1486809" cy="2041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200" dirty="0"/>
              <a:t>円内のデータが</a:t>
            </a:r>
            <a:r>
              <a:rPr lang="en-US" altLang="ja-JP" sz="1200" dirty="0"/>
              <a:t>3</a:t>
            </a:r>
            <a:r>
              <a:rPr lang="ja-JP" altLang="en-US" sz="1200" dirty="0"/>
              <a:t>つ</a:t>
            </a:r>
            <a:endParaRPr kumimoji="1" lang="ja-JP" altLang="en-US" sz="1200" dirty="0"/>
          </a:p>
        </p:txBody>
      </p:sp>
      <p:sp>
        <p:nvSpPr>
          <p:cNvPr id="28" name="矢印: 左右 27">
            <a:extLst>
              <a:ext uri="{FF2B5EF4-FFF2-40B4-BE49-F238E27FC236}">
                <a16:creationId xmlns:a16="http://schemas.microsoft.com/office/drawing/2014/main" id="{562ECAF3-85C5-4FF8-83C8-AB93BD1310B7}"/>
              </a:ext>
            </a:extLst>
          </p:cNvPr>
          <p:cNvSpPr/>
          <p:nvPr/>
        </p:nvSpPr>
        <p:spPr>
          <a:xfrm rot="5400000">
            <a:off x="8622554" y="3629707"/>
            <a:ext cx="706773" cy="25502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B690EC95-72C1-4B07-8E67-85503700C9CE}"/>
              </a:ext>
            </a:extLst>
          </p:cNvPr>
          <p:cNvSpPr/>
          <p:nvPr/>
        </p:nvSpPr>
        <p:spPr>
          <a:xfrm>
            <a:off x="9128621" y="3366176"/>
            <a:ext cx="2431700" cy="6197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dirty="0"/>
              <a:t>円の半径が</a:t>
            </a:r>
            <a:r>
              <a:rPr kumimoji="1" lang="en-US" altLang="ja-JP" sz="1200" dirty="0"/>
              <a:t>1(</a:t>
            </a:r>
            <a:r>
              <a:rPr kumimoji="1" lang="ja-JP" altLang="en-US" sz="1200" dirty="0"/>
              <a:t>基準値</a:t>
            </a:r>
            <a:r>
              <a:rPr kumimoji="1" lang="en-US" altLang="ja-JP" sz="1200" dirty="0"/>
              <a:t>)</a:t>
            </a:r>
            <a:r>
              <a:rPr lang="ja-JP" altLang="en-US" sz="1200" dirty="0"/>
              <a:t>以上</a:t>
            </a:r>
            <a:endParaRPr kumimoji="1" lang="en-US" altLang="ja-JP" sz="1200" dirty="0"/>
          </a:p>
          <a:p>
            <a:pPr algn="ctr"/>
            <a:r>
              <a:rPr kumimoji="1" lang="ja-JP" altLang="en-US" sz="1200" dirty="0"/>
              <a:t>⇩</a:t>
            </a:r>
            <a:endParaRPr kumimoji="1" lang="en-US" altLang="ja-JP" sz="1200" dirty="0"/>
          </a:p>
          <a:p>
            <a:pPr algn="ctr"/>
            <a:r>
              <a:rPr lang="ja-JP" altLang="en-US" sz="1200" dirty="0"/>
              <a:t>異常なデータ</a:t>
            </a:r>
            <a:endParaRPr lang="en-US" altLang="ja-JP" sz="1200" dirty="0"/>
          </a:p>
        </p:txBody>
      </p:sp>
    </p:spTree>
    <p:extLst>
      <p:ext uri="{BB962C8B-B14F-4D97-AF65-F5344CB8AC3E}">
        <p14:creationId xmlns:p14="http://schemas.microsoft.com/office/powerpoint/2010/main" val="348658301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344</Words>
  <Application>Microsoft Office PowerPoint</Application>
  <PresentationFormat>ワイド画面</PresentationFormat>
  <Paragraphs>40</Paragraphs>
  <Slides>5</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vt:i4>
      </vt:variant>
    </vt:vector>
  </HeadingPairs>
  <TitlesOfParts>
    <vt:vector size="10" baseType="lpstr">
      <vt:lpstr>游ゴシック</vt:lpstr>
      <vt:lpstr>游ゴシック Light</vt:lpstr>
      <vt:lpstr>Arial</vt:lpstr>
      <vt:lpstr>Cambria Math</vt:lpstr>
      <vt:lpstr>Office テーマ</vt:lpstr>
      <vt:lpstr>異常検知</vt:lpstr>
      <vt:lpstr>異常検知の種類</vt:lpstr>
      <vt:lpstr>距離ベースの異常検知（正規分布）</vt:lpstr>
      <vt:lpstr>距離ベースの異常検知（正規分布）</vt:lpstr>
      <vt:lpstr>距離ベースの異常検知（非正規分布）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2021-08-02T04:53:33Z</dcterms:created>
  <dcterms:modified xsi:type="dcterms:W3CDTF">2021-08-02T04:53:41Z</dcterms:modified>
</cp:coreProperties>
</file>