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60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1CEA1A-2171-47D6-B1A7-A4C8DD467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492331-23F9-4034-92C8-B3E1A016E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58483-D88B-45F0-8ABB-08B9DE22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495E-F218-42A3-87CB-CEE59FFFEFE2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A26407-1EEF-4C81-9DA9-BC498D8D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F05FFE-4795-4E5F-990D-92DFB77C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F683-2235-4B06-BEB9-F28FF6703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97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B833F-5CB5-4505-8192-447797BD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B305A0-8393-4CD2-9685-995D03AA4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3EA55-AC7F-414D-AB6A-16E3E4C2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495E-F218-42A3-87CB-CEE59FFFEFE2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20BF7E-6CA0-4D9C-BD61-D311AE47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1C23AE-E97E-43C4-BB36-7E3BFC76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F683-2235-4B06-BEB9-F28FF6703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67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ABC8B3C-1D62-4A66-A6E3-9024523CD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F7C638-98A9-426C-905F-3F48400DB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B9542F-2F74-48A7-81AE-60FECD7B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495E-F218-42A3-87CB-CEE59FFFEFE2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493B65-AAD3-4C9B-9112-DF5BAA78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71116C-C79B-4FF3-AA26-E6F5BEC0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F683-2235-4B06-BEB9-F28FF6703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24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E42C9-BC38-4C36-BC08-6BDE63EB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D82DF9-AB86-4644-9396-DA2A4D27C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15C004-C244-4AFA-BC59-0908D949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495E-F218-42A3-87CB-CEE59FFFEFE2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E83221-F8D0-413F-8041-AF4C4CD0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B73B0-6D4D-4268-B8CB-84EB4AAE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F683-2235-4B06-BEB9-F28FF6703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85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CB063-857D-4750-9873-C75F5CC9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29FED6-A9F8-47CE-8715-C0D546003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A88175-B9CA-4DC9-8489-4AADA28D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495E-F218-42A3-87CB-CEE59FFFEFE2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85C530-EF9F-41C6-9BAE-FB1C4D79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4AB59A-F519-40F4-B5BF-B066A3D4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F683-2235-4B06-BEB9-F28FF6703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34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B233F-9B33-438C-8340-D59989DE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7C6024-9EC1-4A73-9AD4-C0A1CC4DD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25A85F-320C-49C6-92B6-8ED338079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66F914-11F0-4F51-A5AF-E402374D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495E-F218-42A3-87CB-CEE59FFFEFE2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E76F1A-AFFE-4333-89B3-D22F6E8B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6BAC96-7CB9-44E7-B28A-936571E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F683-2235-4B06-BEB9-F28FF6703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88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260A45-9161-4338-B46E-6049A053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78BDE4-B698-439C-804C-5D527974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130494-9554-4EC5-A19D-91954D904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209B1C-2BD1-44A5-ADB3-44478E9BA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88B6A5-BDB9-4338-860F-261CB1291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BC0F007-EF24-434A-B4A1-CCF8FED5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495E-F218-42A3-87CB-CEE59FFFEFE2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A2C6110-B8C9-4934-B01D-E66B4583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D7AE08-DA52-4AD8-B48E-966A73E5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F683-2235-4B06-BEB9-F28FF6703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49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402EF-692A-4CD2-82EA-4A4B57F2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F1F3C1-C0FE-4074-A8EF-15E56CA2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495E-F218-42A3-87CB-CEE59FFFEFE2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C42EDD-FE85-4291-B307-A9C35B14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D94FC2-D166-48CA-90A1-210FB9FE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F683-2235-4B06-BEB9-F28FF6703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91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B30438-1254-482A-A03D-B4320BBE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495E-F218-42A3-87CB-CEE59FFFEFE2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7E7473-2A26-42F5-95D5-E9DA7560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4F522D-CD11-4898-B700-91F9D24D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F683-2235-4B06-BEB9-F28FF6703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957044-AE3F-436E-8BD6-1322D32C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4B7EA2-731B-44FD-B37B-46971D4E5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67AEEE-0ADC-463F-B694-C7BBA7A69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E327F1-AD0A-464F-8A84-0DFCE015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495E-F218-42A3-87CB-CEE59FFFEFE2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3058A4-FFEC-4391-B7FD-437FEEE5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DA1FA8-DC2D-40A9-9CAB-4CDFC582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F683-2235-4B06-BEB9-F28FF6703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24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AD60B-7F65-46C7-BCA9-965FB111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B3902D-E0AE-48B8-99E0-C22FE265B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F3437D-5CF1-4EFE-890D-A4620297F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C63CE5-9FFC-4651-AB5A-E941401D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495E-F218-42A3-87CB-CEE59FFFEFE2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B17C08-7024-4516-B6C7-4BBB7CEE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D48E41-9C59-4838-80FB-2A83B840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F683-2235-4B06-BEB9-F28FF6703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0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F0FF3C-8911-499F-92EA-5552484ED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28150F-43A4-443A-9D01-14F4DF9A7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1D8B77-FC7C-4141-9E78-533069FD2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0495E-F218-42A3-87CB-CEE59FFFEFE2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98FBC-D23A-4F43-969A-46AACEEC3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D7AE59-C2F9-4816-8290-7A665E3E7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AF683-2235-4B06-BEB9-F28FF6703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89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F9C3E4F-AB17-4719-8B46-D7E5B1C6F578}"/>
                  </a:ext>
                </a:extLst>
              </p:cNvPr>
              <p:cNvSpPr txBox="1"/>
              <p:nvPr/>
            </p:nvSpPr>
            <p:spPr>
              <a:xfrm>
                <a:off x="1150843" y="1184711"/>
                <a:ext cx="2605265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0.2%,1.5%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5%,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endParaRPr kumimoji="1" lang="en-US" altLang="ja-JP" b="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F9C3E4F-AB17-4719-8B46-D7E5B1C6F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843" y="1184711"/>
                <a:ext cx="2605265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2AC36D6-04BF-4FF4-8BCC-7B81ED069498}"/>
              </a:ext>
            </a:extLst>
          </p:cNvPr>
          <p:cNvSpPr txBox="1"/>
          <p:nvPr/>
        </p:nvSpPr>
        <p:spPr>
          <a:xfrm>
            <a:off x="1078346" y="886296"/>
            <a:ext cx="9233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/>
              <a:t>計算前提</a:t>
            </a:r>
            <a:endParaRPr lang="en-US" altLang="ja-JP" dirty="0"/>
          </a:p>
          <a:p>
            <a:endParaRPr kumimoji="1" lang="en-US" altLang="ja-JP" b="0" dirty="0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86D12312-21D3-41F0-913D-5EE33D716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173" y="1211522"/>
            <a:ext cx="6752901" cy="48558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8058A8D-5B0C-4924-BFDB-C39E4F73B625}"/>
                  </a:ext>
                </a:extLst>
              </p:cNvPr>
              <p:cNvSpPr txBox="1"/>
              <p:nvPr/>
            </p:nvSpPr>
            <p:spPr>
              <a:xfrm>
                <a:off x="10157274" y="5497270"/>
                <a:ext cx="30200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8058A8D-5B0C-4924-BFDB-C39E4F73B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274" y="5497270"/>
                <a:ext cx="302006" cy="298415"/>
              </a:xfrm>
              <a:prstGeom prst="rect">
                <a:avLst/>
              </a:prstGeom>
              <a:blipFill>
                <a:blip r:embed="rId4"/>
                <a:stretch>
                  <a:fillRect l="-8000" r="-6000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1B1840E8-D1A4-4224-9DBE-BBA56D43523E}"/>
                  </a:ext>
                </a:extLst>
              </p:cNvPr>
              <p:cNvSpPr txBox="1"/>
              <p:nvPr/>
            </p:nvSpPr>
            <p:spPr>
              <a:xfrm>
                <a:off x="4428067" y="790594"/>
                <a:ext cx="40059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1B1840E8-D1A4-4224-9DBE-BBA56D435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67" y="790594"/>
                <a:ext cx="400590" cy="298415"/>
              </a:xfrm>
              <a:prstGeom prst="rect">
                <a:avLst/>
              </a:prstGeom>
              <a:blipFill>
                <a:blip r:embed="rId5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楕円 42">
            <a:extLst>
              <a:ext uri="{FF2B5EF4-FFF2-40B4-BE49-F238E27FC236}">
                <a16:creationId xmlns:a16="http://schemas.microsoft.com/office/drawing/2014/main" id="{AAD9B0A6-5325-4506-8365-BB54B931EF3B}"/>
              </a:ext>
            </a:extLst>
          </p:cNvPr>
          <p:cNvSpPr/>
          <p:nvPr/>
        </p:nvSpPr>
        <p:spPr>
          <a:xfrm>
            <a:off x="8686313" y="2018336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AF61167A-3817-4576-BB65-BD8B6F5D34E8}"/>
              </a:ext>
            </a:extLst>
          </p:cNvPr>
          <p:cNvSpPr/>
          <p:nvPr/>
        </p:nvSpPr>
        <p:spPr>
          <a:xfrm>
            <a:off x="7700558" y="4170892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CAB2D6C-5ED4-4DE0-A390-F5C4B3A55051}"/>
              </a:ext>
            </a:extLst>
          </p:cNvPr>
          <p:cNvSpPr/>
          <p:nvPr/>
        </p:nvSpPr>
        <p:spPr>
          <a:xfrm>
            <a:off x="7333358" y="4466232"/>
            <a:ext cx="914400" cy="2984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資産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651843B-75F3-4BE7-B7CE-998E57DF28B1}"/>
              </a:ext>
            </a:extLst>
          </p:cNvPr>
          <p:cNvSpPr/>
          <p:nvPr/>
        </p:nvSpPr>
        <p:spPr>
          <a:xfrm>
            <a:off x="8319113" y="1578793"/>
            <a:ext cx="914400" cy="2984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資産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4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05BC16A-BE1C-4447-B8DB-88F69516FF12}"/>
                  </a:ext>
                </a:extLst>
              </p:cNvPr>
              <p:cNvSpPr txBox="1"/>
              <p:nvPr/>
            </p:nvSpPr>
            <p:spPr>
              <a:xfrm>
                <a:off x="7337009" y="4439727"/>
                <a:ext cx="30200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05BC16A-BE1C-4447-B8DB-88F69516F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009" y="4439727"/>
                <a:ext cx="302006" cy="298415"/>
              </a:xfrm>
              <a:prstGeom prst="rect">
                <a:avLst/>
              </a:prstGeom>
              <a:blipFill>
                <a:blip r:embed="rId2"/>
                <a:stretch>
                  <a:fillRect l="-8163" r="-8163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D964339-CA0D-435A-A5C4-CB36EC7300E8}"/>
                  </a:ext>
                </a:extLst>
              </p:cNvPr>
              <p:cNvSpPr txBox="1"/>
              <p:nvPr/>
            </p:nvSpPr>
            <p:spPr>
              <a:xfrm>
                <a:off x="2441304" y="799585"/>
                <a:ext cx="40059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D964339-CA0D-435A-A5C4-CB36EC73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304" y="799585"/>
                <a:ext cx="400590" cy="298415"/>
              </a:xfrm>
              <a:prstGeom prst="rect">
                <a:avLst/>
              </a:prstGeom>
              <a:blipFill>
                <a:blip r:embed="rId3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8E07FFD-119C-4CBF-AD94-5B606BE14D7B}"/>
              </a:ext>
            </a:extLst>
          </p:cNvPr>
          <p:cNvCxnSpPr>
            <a:cxnSpLocks/>
          </p:cNvCxnSpPr>
          <p:nvPr/>
        </p:nvCxnSpPr>
        <p:spPr>
          <a:xfrm flipV="1">
            <a:off x="2641599" y="1143000"/>
            <a:ext cx="0" cy="3689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75618D8-D3AD-4282-BC39-0E3B0D21FB59}"/>
              </a:ext>
            </a:extLst>
          </p:cNvPr>
          <p:cNvCxnSpPr>
            <a:cxnSpLocks/>
          </p:cNvCxnSpPr>
          <p:nvPr/>
        </p:nvCxnSpPr>
        <p:spPr>
          <a:xfrm>
            <a:off x="2139609" y="4588935"/>
            <a:ext cx="51332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C455052-89AC-4908-A386-2D0E71967EB1}"/>
                  </a:ext>
                </a:extLst>
              </p:cNvPr>
              <p:cNvSpPr txBox="1"/>
              <p:nvPr/>
            </p:nvSpPr>
            <p:spPr>
              <a:xfrm>
                <a:off x="2172549" y="4678936"/>
                <a:ext cx="469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C455052-89AC-4908-A386-2D0E71967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49" y="4678936"/>
                <a:ext cx="4690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E07ADC11-5881-4D99-8499-6FC9D6C76F37}"/>
              </a:ext>
            </a:extLst>
          </p:cNvPr>
          <p:cNvSpPr/>
          <p:nvPr/>
        </p:nvSpPr>
        <p:spPr>
          <a:xfrm>
            <a:off x="4994155" y="1286933"/>
            <a:ext cx="1482845" cy="1515534"/>
          </a:xfrm>
          <a:custGeom>
            <a:avLst/>
            <a:gdLst>
              <a:gd name="connsiteX0" fmla="*/ 1482845 w 1482845"/>
              <a:gd name="connsiteY0" fmla="*/ 0 h 1515534"/>
              <a:gd name="connsiteX1" fmla="*/ 18112 w 1482845"/>
              <a:gd name="connsiteY1" fmla="*/ 956734 h 1515534"/>
              <a:gd name="connsiteX2" fmla="*/ 797045 w 1482845"/>
              <a:gd name="connsiteY2" fmla="*/ 1515534 h 1515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45" h="1515534">
                <a:moveTo>
                  <a:pt x="1482845" y="0"/>
                </a:moveTo>
                <a:cubicBezTo>
                  <a:pt x="807628" y="352072"/>
                  <a:pt x="132412" y="704145"/>
                  <a:pt x="18112" y="956734"/>
                </a:cubicBezTo>
                <a:cubicBezTo>
                  <a:pt x="-96188" y="1209323"/>
                  <a:pt x="350428" y="1362428"/>
                  <a:pt x="797045" y="1515534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2EB20D33-0499-425D-8893-6B17583ACD9A}"/>
              </a:ext>
            </a:extLst>
          </p:cNvPr>
          <p:cNvSpPr/>
          <p:nvPr/>
        </p:nvSpPr>
        <p:spPr>
          <a:xfrm>
            <a:off x="4865748" y="2802467"/>
            <a:ext cx="919101" cy="1608666"/>
          </a:xfrm>
          <a:custGeom>
            <a:avLst/>
            <a:gdLst>
              <a:gd name="connsiteX0" fmla="*/ 883118 w 883118"/>
              <a:gd name="connsiteY0" fmla="*/ 0 h 1617133"/>
              <a:gd name="connsiteX1" fmla="*/ 27984 w 883118"/>
              <a:gd name="connsiteY1" fmla="*/ 677333 h 1617133"/>
              <a:gd name="connsiteX2" fmla="*/ 290451 w 883118"/>
              <a:gd name="connsiteY2" fmla="*/ 1617133 h 161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118" h="1617133">
                <a:moveTo>
                  <a:pt x="883118" y="0"/>
                </a:moveTo>
                <a:cubicBezTo>
                  <a:pt x="504940" y="203905"/>
                  <a:pt x="126762" y="407811"/>
                  <a:pt x="27984" y="677333"/>
                </a:cubicBezTo>
                <a:cubicBezTo>
                  <a:pt x="-70794" y="946855"/>
                  <a:pt x="109828" y="1281994"/>
                  <a:pt x="290451" y="1617133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866FB33-2DCC-4483-B1B8-442016202298}"/>
              </a:ext>
            </a:extLst>
          </p:cNvPr>
          <p:cNvCxnSpPr>
            <a:cxnSpLocks/>
          </p:cNvCxnSpPr>
          <p:nvPr/>
        </p:nvCxnSpPr>
        <p:spPr>
          <a:xfrm flipV="1">
            <a:off x="2979952" y="2789762"/>
            <a:ext cx="202406" cy="66295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93DF9A0-68F0-4A7E-9EDC-10FD0F8DC518}"/>
              </a:ext>
            </a:extLst>
          </p:cNvPr>
          <p:cNvCxnSpPr>
            <a:cxnSpLocks/>
          </p:cNvCxnSpPr>
          <p:nvPr/>
        </p:nvCxnSpPr>
        <p:spPr>
          <a:xfrm flipV="1">
            <a:off x="3124507" y="2671133"/>
            <a:ext cx="279399" cy="90274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41280C7-3FFF-4B53-9B97-2BFB134F2385}"/>
              </a:ext>
            </a:extLst>
          </p:cNvPr>
          <p:cNvCxnSpPr>
            <a:cxnSpLocks/>
          </p:cNvCxnSpPr>
          <p:nvPr/>
        </p:nvCxnSpPr>
        <p:spPr>
          <a:xfrm flipV="1">
            <a:off x="3316426" y="2502992"/>
            <a:ext cx="356906" cy="119270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761B9EE-8E29-48B3-9A06-2E15F34F4E32}"/>
              </a:ext>
            </a:extLst>
          </p:cNvPr>
          <p:cNvCxnSpPr>
            <a:cxnSpLocks/>
          </p:cNvCxnSpPr>
          <p:nvPr/>
        </p:nvCxnSpPr>
        <p:spPr>
          <a:xfrm flipV="1">
            <a:off x="3524430" y="2340274"/>
            <a:ext cx="442471" cy="147238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2C93EF1-2E93-4B44-A809-C84CF91235FD}"/>
              </a:ext>
            </a:extLst>
          </p:cNvPr>
          <p:cNvCxnSpPr>
            <a:cxnSpLocks/>
          </p:cNvCxnSpPr>
          <p:nvPr/>
        </p:nvCxnSpPr>
        <p:spPr>
          <a:xfrm flipV="1">
            <a:off x="3707523" y="2229655"/>
            <a:ext cx="485997" cy="167944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FB8140E-09A2-4375-8716-307CB0F0E543}"/>
              </a:ext>
            </a:extLst>
          </p:cNvPr>
          <p:cNvCxnSpPr>
            <a:cxnSpLocks/>
          </p:cNvCxnSpPr>
          <p:nvPr/>
        </p:nvCxnSpPr>
        <p:spPr>
          <a:xfrm flipV="1">
            <a:off x="3915363" y="2105615"/>
            <a:ext cx="524582" cy="190178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193E72D-CE02-43AE-AFD8-D385EFA02401}"/>
              </a:ext>
            </a:extLst>
          </p:cNvPr>
          <p:cNvCxnSpPr>
            <a:cxnSpLocks/>
          </p:cNvCxnSpPr>
          <p:nvPr/>
        </p:nvCxnSpPr>
        <p:spPr>
          <a:xfrm flipV="1">
            <a:off x="4124819" y="1993470"/>
            <a:ext cx="554129" cy="20470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0B6A06B-E6D2-47CB-BED5-76CC22D2172D}"/>
              </a:ext>
            </a:extLst>
          </p:cNvPr>
          <p:cNvCxnSpPr>
            <a:cxnSpLocks/>
          </p:cNvCxnSpPr>
          <p:nvPr/>
        </p:nvCxnSpPr>
        <p:spPr>
          <a:xfrm flipV="1">
            <a:off x="4318809" y="1909763"/>
            <a:ext cx="573923" cy="222055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7A795F1-057C-4915-B15F-F55D359C10F0}"/>
              </a:ext>
            </a:extLst>
          </p:cNvPr>
          <p:cNvCxnSpPr>
            <a:cxnSpLocks/>
          </p:cNvCxnSpPr>
          <p:nvPr/>
        </p:nvCxnSpPr>
        <p:spPr>
          <a:xfrm flipV="1">
            <a:off x="4521011" y="1809513"/>
            <a:ext cx="605255" cy="240126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E6D19B1A-D79D-4210-ACFE-9D34CE4EE383}"/>
              </a:ext>
            </a:extLst>
          </p:cNvPr>
          <p:cNvCxnSpPr>
            <a:cxnSpLocks/>
          </p:cNvCxnSpPr>
          <p:nvPr/>
        </p:nvCxnSpPr>
        <p:spPr>
          <a:xfrm flipV="1">
            <a:off x="4963950" y="2555179"/>
            <a:ext cx="187709" cy="76639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56BD39E-5361-4AA3-A273-F62AF09E4AE8}"/>
              </a:ext>
            </a:extLst>
          </p:cNvPr>
          <p:cNvCxnSpPr>
            <a:cxnSpLocks/>
          </p:cNvCxnSpPr>
          <p:nvPr/>
        </p:nvCxnSpPr>
        <p:spPr>
          <a:xfrm flipV="1">
            <a:off x="4716142" y="3752850"/>
            <a:ext cx="139405" cy="52093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76DBC8F-3E95-42E3-BFC9-95FC54E8CC58}"/>
              </a:ext>
            </a:extLst>
          </p:cNvPr>
          <p:cNvCxnSpPr>
            <a:cxnSpLocks/>
          </p:cNvCxnSpPr>
          <p:nvPr/>
        </p:nvCxnSpPr>
        <p:spPr>
          <a:xfrm flipV="1">
            <a:off x="5211378" y="2622069"/>
            <a:ext cx="120698" cy="49833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05990F2-26B7-4AA3-A8B5-63C3C0C391A2}"/>
              </a:ext>
            </a:extLst>
          </p:cNvPr>
          <p:cNvCxnSpPr>
            <a:cxnSpLocks/>
          </p:cNvCxnSpPr>
          <p:nvPr/>
        </p:nvCxnSpPr>
        <p:spPr>
          <a:xfrm flipV="1">
            <a:off x="5406208" y="2684889"/>
            <a:ext cx="73294" cy="33453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08DCC74-B5CA-4B4F-A0A2-A14351A2AC05}"/>
              </a:ext>
            </a:extLst>
          </p:cNvPr>
          <p:cNvCxnSpPr>
            <a:cxnSpLocks/>
          </p:cNvCxnSpPr>
          <p:nvPr/>
        </p:nvCxnSpPr>
        <p:spPr>
          <a:xfrm flipV="1">
            <a:off x="5589225" y="2738915"/>
            <a:ext cx="47032" cy="18113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BE70DA4B-CDD0-4388-A388-EA06286B56C9}"/>
              </a:ext>
            </a:extLst>
          </p:cNvPr>
          <p:cNvCxnSpPr>
            <a:cxnSpLocks/>
          </p:cNvCxnSpPr>
          <p:nvPr/>
        </p:nvCxnSpPr>
        <p:spPr>
          <a:xfrm flipV="1">
            <a:off x="4895942" y="4016811"/>
            <a:ext cx="56483" cy="24981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1E0FB89-BC19-4297-B0B4-DF4690EAA817}"/>
              </a:ext>
            </a:extLst>
          </p:cNvPr>
          <p:cNvCxnSpPr>
            <a:cxnSpLocks/>
          </p:cNvCxnSpPr>
          <p:nvPr/>
        </p:nvCxnSpPr>
        <p:spPr>
          <a:xfrm flipV="1">
            <a:off x="5039214" y="4201251"/>
            <a:ext cx="14683" cy="12490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CD96552-67C2-48BE-BFBD-08BAB268B074}"/>
              </a:ext>
            </a:extLst>
          </p:cNvPr>
          <p:cNvCxnSpPr>
            <a:cxnSpLocks/>
          </p:cNvCxnSpPr>
          <p:nvPr/>
        </p:nvCxnSpPr>
        <p:spPr>
          <a:xfrm flipV="1">
            <a:off x="5289607" y="1737826"/>
            <a:ext cx="30584" cy="225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8A773D5-BF24-424E-AA81-5CAA3729D15C}"/>
              </a:ext>
            </a:extLst>
          </p:cNvPr>
          <p:cNvCxnSpPr>
            <a:cxnSpLocks/>
          </p:cNvCxnSpPr>
          <p:nvPr/>
        </p:nvCxnSpPr>
        <p:spPr>
          <a:xfrm flipV="1">
            <a:off x="5510153" y="1647351"/>
            <a:ext cx="17741" cy="16216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8EA0107E-6C62-4623-A463-E960FB560F9B}"/>
              </a:ext>
            </a:extLst>
          </p:cNvPr>
          <p:cNvCxnSpPr>
            <a:cxnSpLocks/>
          </p:cNvCxnSpPr>
          <p:nvPr/>
        </p:nvCxnSpPr>
        <p:spPr>
          <a:xfrm flipV="1">
            <a:off x="5664357" y="1583115"/>
            <a:ext cx="10579" cy="1346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533BE63-0785-41C1-916D-402FE9C631A2}"/>
              </a:ext>
            </a:extLst>
          </p:cNvPr>
          <p:cNvCxnSpPr>
            <a:cxnSpLocks/>
          </p:cNvCxnSpPr>
          <p:nvPr/>
        </p:nvCxnSpPr>
        <p:spPr>
          <a:xfrm flipV="1">
            <a:off x="5799850" y="1547813"/>
            <a:ext cx="9812" cy="9953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3D35F4C3-4980-4DAD-A1F1-1BF574D7BAA6}"/>
              </a:ext>
            </a:extLst>
          </p:cNvPr>
          <p:cNvCxnSpPr>
            <a:cxnSpLocks/>
          </p:cNvCxnSpPr>
          <p:nvPr/>
        </p:nvCxnSpPr>
        <p:spPr>
          <a:xfrm flipV="1">
            <a:off x="5935570" y="1483519"/>
            <a:ext cx="14537" cy="995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右中かっこ 81">
            <a:extLst>
              <a:ext uri="{FF2B5EF4-FFF2-40B4-BE49-F238E27FC236}">
                <a16:creationId xmlns:a16="http://schemas.microsoft.com/office/drawing/2014/main" id="{7D63DB3A-81F0-4D7F-B331-8D8F9BC46B3B}"/>
              </a:ext>
            </a:extLst>
          </p:cNvPr>
          <p:cNvSpPr/>
          <p:nvPr/>
        </p:nvSpPr>
        <p:spPr>
          <a:xfrm>
            <a:off x="6453078" y="1142999"/>
            <a:ext cx="323303" cy="3333789"/>
          </a:xfrm>
          <a:prstGeom prst="rightBrace">
            <a:avLst>
              <a:gd name="adj1" fmla="val 86897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0FF117C-5E90-4529-B2F6-7211A29636EC}"/>
              </a:ext>
            </a:extLst>
          </p:cNvPr>
          <p:cNvSpPr/>
          <p:nvPr/>
        </p:nvSpPr>
        <p:spPr>
          <a:xfrm>
            <a:off x="6839797" y="2586776"/>
            <a:ext cx="2099734" cy="4625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頂点が</a:t>
            </a:r>
            <a:r>
              <a:rPr kumimoji="1" lang="en-US" altLang="ja-JP" b="1" dirty="0">
                <a:solidFill>
                  <a:schemeClr val="tx1"/>
                </a:solidFill>
              </a:rPr>
              <a:t>3</a:t>
            </a:r>
            <a:r>
              <a:rPr kumimoji="1" lang="ja-JP" altLang="en-US" b="1" dirty="0">
                <a:solidFill>
                  <a:schemeClr val="tx1"/>
                </a:solidFill>
              </a:rPr>
              <a:t>つになる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7046A2C5-174E-49C5-AFD5-ACB3017DCD2D}"/>
              </a:ext>
            </a:extLst>
          </p:cNvPr>
          <p:cNvSpPr/>
          <p:nvPr/>
        </p:nvSpPr>
        <p:spPr>
          <a:xfrm>
            <a:off x="3282650" y="2818073"/>
            <a:ext cx="1607168" cy="4091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投資機会集合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4FA00190-8780-4294-8827-1AA8951A9BF1}"/>
              </a:ext>
            </a:extLst>
          </p:cNvPr>
          <p:cNvSpPr/>
          <p:nvPr/>
        </p:nvSpPr>
        <p:spPr>
          <a:xfrm>
            <a:off x="2884917" y="1289050"/>
            <a:ext cx="3573033" cy="3117850"/>
          </a:xfrm>
          <a:custGeom>
            <a:avLst/>
            <a:gdLst>
              <a:gd name="connsiteX0" fmla="*/ 3573033 w 3573033"/>
              <a:gd name="connsiteY0" fmla="*/ 0 h 3117850"/>
              <a:gd name="connsiteX1" fmla="*/ 23383 w 3573033"/>
              <a:gd name="connsiteY1" fmla="*/ 1828800 h 3117850"/>
              <a:gd name="connsiteX2" fmla="*/ 2309383 w 3573033"/>
              <a:gd name="connsiteY2" fmla="*/ 3117850 h 311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3033" h="3117850">
                <a:moveTo>
                  <a:pt x="3573033" y="0"/>
                </a:moveTo>
                <a:cubicBezTo>
                  <a:pt x="1903512" y="654579"/>
                  <a:pt x="233991" y="1309158"/>
                  <a:pt x="23383" y="1828800"/>
                </a:cubicBezTo>
                <a:cubicBezTo>
                  <a:pt x="-187225" y="2348442"/>
                  <a:pt x="1061079" y="2733146"/>
                  <a:pt x="2309383" y="3117850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75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8615C90-3EC5-4B8E-9F9B-8BBFCCBF5502}"/>
                  </a:ext>
                </a:extLst>
              </p:cNvPr>
              <p:cNvSpPr txBox="1"/>
              <p:nvPr/>
            </p:nvSpPr>
            <p:spPr>
              <a:xfrm>
                <a:off x="7337009" y="4439727"/>
                <a:ext cx="30200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8615C90-3EC5-4B8E-9F9B-8BBFCCBF5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009" y="4439727"/>
                <a:ext cx="302006" cy="298415"/>
              </a:xfrm>
              <a:prstGeom prst="rect">
                <a:avLst/>
              </a:prstGeom>
              <a:blipFill>
                <a:blip r:embed="rId2"/>
                <a:stretch>
                  <a:fillRect l="-8163" r="-8163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D1C2733-9051-4AF0-A5C2-38C1FECF7A27}"/>
                  </a:ext>
                </a:extLst>
              </p:cNvPr>
              <p:cNvSpPr txBox="1"/>
              <p:nvPr/>
            </p:nvSpPr>
            <p:spPr>
              <a:xfrm>
                <a:off x="2441304" y="799585"/>
                <a:ext cx="40059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D1C2733-9051-4AF0-A5C2-38C1FECF7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304" y="799585"/>
                <a:ext cx="400590" cy="298415"/>
              </a:xfrm>
              <a:prstGeom prst="rect">
                <a:avLst/>
              </a:prstGeom>
              <a:blipFill>
                <a:blip r:embed="rId3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4EE63C5-DC00-46DF-9791-B4919D0FA10B}"/>
              </a:ext>
            </a:extLst>
          </p:cNvPr>
          <p:cNvCxnSpPr>
            <a:cxnSpLocks/>
          </p:cNvCxnSpPr>
          <p:nvPr/>
        </p:nvCxnSpPr>
        <p:spPr>
          <a:xfrm flipV="1">
            <a:off x="2641599" y="1143000"/>
            <a:ext cx="0" cy="3689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E214CF3-F400-4190-94E9-3A39DB2975A7}"/>
              </a:ext>
            </a:extLst>
          </p:cNvPr>
          <p:cNvCxnSpPr>
            <a:cxnSpLocks/>
          </p:cNvCxnSpPr>
          <p:nvPr/>
        </p:nvCxnSpPr>
        <p:spPr>
          <a:xfrm>
            <a:off x="2139609" y="4588935"/>
            <a:ext cx="51332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6BB0434-C6DE-4F5C-98C6-E6504B84618D}"/>
                  </a:ext>
                </a:extLst>
              </p:cNvPr>
              <p:cNvSpPr txBox="1"/>
              <p:nvPr/>
            </p:nvSpPr>
            <p:spPr>
              <a:xfrm>
                <a:off x="2172549" y="4678936"/>
                <a:ext cx="469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6BB0434-C6DE-4F5C-98C6-E6504B846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49" y="4678936"/>
                <a:ext cx="4690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0E380486-68D2-4C63-A8AD-DB2A9C2C983A}"/>
              </a:ext>
            </a:extLst>
          </p:cNvPr>
          <p:cNvSpPr/>
          <p:nvPr/>
        </p:nvSpPr>
        <p:spPr>
          <a:xfrm>
            <a:off x="4994155" y="1286933"/>
            <a:ext cx="1482845" cy="1515534"/>
          </a:xfrm>
          <a:custGeom>
            <a:avLst/>
            <a:gdLst>
              <a:gd name="connsiteX0" fmla="*/ 1482845 w 1482845"/>
              <a:gd name="connsiteY0" fmla="*/ 0 h 1515534"/>
              <a:gd name="connsiteX1" fmla="*/ 18112 w 1482845"/>
              <a:gd name="connsiteY1" fmla="*/ 956734 h 1515534"/>
              <a:gd name="connsiteX2" fmla="*/ 797045 w 1482845"/>
              <a:gd name="connsiteY2" fmla="*/ 1515534 h 1515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45" h="1515534">
                <a:moveTo>
                  <a:pt x="1482845" y="0"/>
                </a:moveTo>
                <a:cubicBezTo>
                  <a:pt x="807628" y="352072"/>
                  <a:pt x="132412" y="704145"/>
                  <a:pt x="18112" y="956734"/>
                </a:cubicBezTo>
                <a:cubicBezTo>
                  <a:pt x="-96188" y="1209323"/>
                  <a:pt x="350428" y="1362428"/>
                  <a:pt x="797045" y="1515534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31F60A08-107F-46B7-AED9-76DCB8678691}"/>
              </a:ext>
            </a:extLst>
          </p:cNvPr>
          <p:cNvSpPr/>
          <p:nvPr/>
        </p:nvSpPr>
        <p:spPr>
          <a:xfrm>
            <a:off x="4865748" y="2802467"/>
            <a:ext cx="919101" cy="1608666"/>
          </a:xfrm>
          <a:custGeom>
            <a:avLst/>
            <a:gdLst>
              <a:gd name="connsiteX0" fmla="*/ 883118 w 883118"/>
              <a:gd name="connsiteY0" fmla="*/ 0 h 1617133"/>
              <a:gd name="connsiteX1" fmla="*/ 27984 w 883118"/>
              <a:gd name="connsiteY1" fmla="*/ 677333 h 1617133"/>
              <a:gd name="connsiteX2" fmla="*/ 290451 w 883118"/>
              <a:gd name="connsiteY2" fmla="*/ 1617133 h 161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118" h="1617133">
                <a:moveTo>
                  <a:pt x="883118" y="0"/>
                </a:moveTo>
                <a:cubicBezTo>
                  <a:pt x="504940" y="203905"/>
                  <a:pt x="126762" y="407811"/>
                  <a:pt x="27984" y="677333"/>
                </a:cubicBezTo>
                <a:cubicBezTo>
                  <a:pt x="-70794" y="946855"/>
                  <a:pt x="109828" y="1281994"/>
                  <a:pt x="290451" y="1617133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47CB0FB-7611-4352-B5E6-C6500D04913B}"/>
              </a:ext>
            </a:extLst>
          </p:cNvPr>
          <p:cNvCxnSpPr>
            <a:cxnSpLocks/>
          </p:cNvCxnSpPr>
          <p:nvPr/>
        </p:nvCxnSpPr>
        <p:spPr>
          <a:xfrm flipV="1">
            <a:off x="2979952" y="2789762"/>
            <a:ext cx="202406" cy="66295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E26F622-CF08-4E64-83F0-36EBB4465DBC}"/>
              </a:ext>
            </a:extLst>
          </p:cNvPr>
          <p:cNvCxnSpPr>
            <a:cxnSpLocks/>
          </p:cNvCxnSpPr>
          <p:nvPr/>
        </p:nvCxnSpPr>
        <p:spPr>
          <a:xfrm flipV="1">
            <a:off x="3124507" y="2671133"/>
            <a:ext cx="279399" cy="90274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E7AFAFC-63E5-4054-ADC8-5017C749CBAC}"/>
              </a:ext>
            </a:extLst>
          </p:cNvPr>
          <p:cNvCxnSpPr>
            <a:cxnSpLocks/>
          </p:cNvCxnSpPr>
          <p:nvPr/>
        </p:nvCxnSpPr>
        <p:spPr>
          <a:xfrm flipV="1">
            <a:off x="3316426" y="2502992"/>
            <a:ext cx="356906" cy="119270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DBBD73-5CE6-4199-9FDC-C4EDD10ECF73}"/>
              </a:ext>
            </a:extLst>
          </p:cNvPr>
          <p:cNvCxnSpPr>
            <a:cxnSpLocks/>
          </p:cNvCxnSpPr>
          <p:nvPr/>
        </p:nvCxnSpPr>
        <p:spPr>
          <a:xfrm flipV="1">
            <a:off x="3524430" y="2340274"/>
            <a:ext cx="442471" cy="147238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ABFACFF-E629-4131-9D8E-9662D044168A}"/>
              </a:ext>
            </a:extLst>
          </p:cNvPr>
          <p:cNvCxnSpPr>
            <a:cxnSpLocks/>
          </p:cNvCxnSpPr>
          <p:nvPr/>
        </p:nvCxnSpPr>
        <p:spPr>
          <a:xfrm flipV="1">
            <a:off x="3707523" y="2229655"/>
            <a:ext cx="485997" cy="167944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47942F8-81C4-4E56-A6B0-59193B1BD123}"/>
              </a:ext>
            </a:extLst>
          </p:cNvPr>
          <p:cNvCxnSpPr>
            <a:cxnSpLocks/>
          </p:cNvCxnSpPr>
          <p:nvPr/>
        </p:nvCxnSpPr>
        <p:spPr>
          <a:xfrm flipV="1">
            <a:off x="3915363" y="2105615"/>
            <a:ext cx="524582" cy="190178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F86B36E-26AF-46A9-89AF-27D6196B0D57}"/>
              </a:ext>
            </a:extLst>
          </p:cNvPr>
          <p:cNvCxnSpPr>
            <a:cxnSpLocks/>
          </p:cNvCxnSpPr>
          <p:nvPr/>
        </p:nvCxnSpPr>
        <p:spPr>
          <a:xfrm flipV="1">
            <a:off x="4124819" y="1993470"/>
            <a:ext cx="554129" cy="20470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866860-E15C-4B40-A524-A3C7122BE8F1}"/>
              </a:ext>
            </a:extLst>
          </p:cNvPr>
          <p:cNvCxnSpPr>
            <a:cxnSpLocks/>
          </p:cNvCxnSpPr>
          <p:nvPr/>
        </p:nvCxnSpPr>
        <p:spPr>
          <a:xfrm flipV="1">
            <a:off x="4318809" y="1909763"/>
            <a:ext cx="573923" cy="222055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788B9E9-7577-4D46-B2C0-08A4051E3A18}"/>
              </a:ext>
            </a:extLst>
          </p:cNvPr>
          <p:cNvCxnSpPr>
            <a:cxnSpLocks/>
          </p:cNvCxnSpPr>
          <p:nvPr/>
        </p:nvCxnSpPr>
        <p:spPr>
          <a:xfrm flipV="1">
            <a:off x="4521011" y="1809513"/>
            <a:ext cx="605255" cy="240126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0459481-6C30-48C4-B8A7-69FFB5D5807A}"/>
              </a:ext>
            </a:extLst>
          </p:cNvPr>
          <p:cNvCxnSpPr>
            <a:cxnSpLocks/>
          </p:cNvCxnSpPr>
          <p:nvPr/>
        </p:nvCxnSpPr>
        <p:spPr>
          <a:xfrm flipV="1">
            <a:off x="4963950" y="2555179"/>
            <a:ext cx="187709" cy="76639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03EC269-D0FA-434D-B3A7-348B0347B47A}"/>
              </a:ext>
            </a:extLst>
          </p:cNvPr>
          <p:cNvCxnSpPr>
            <a:cxnSpLocks/>
          </p:cNvCxnSpPr>
          <p:nvPr/>
        </p:nvCxnSpPr>
        <p:spPr>
          <a:xfrm flipV="1">
            <a:off x="4716142" y="3752850"/>
            <a:ext cx="139405" cy="52093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957F6D0-7CCE-46E8-9A8F-050AE99F5511}"/>
              </a:ext>
            </a:extLst>
          </p:cNvPr>
          <p:cNvCxnSpPr>
            <a:cxnSpLocks/>
          </p:cNvCxnSpPr>
          <p:nvPr/>
        </p:nvCxnSpPr>
        <p:spPr>
          <a:xfrm flipV="1">
            <a:off x="5211378" y="2622069"/>
            <a:ext cx="120698" cy="49833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55B523E-512B-47FB-8364-178C54BCD3A3}"/>
              </a:ext>
            </a:extLst>
          </p:cNvPr>
          <p:cNvCxnSpPr>
            <a:cxnSpLocks/>
          </p:cNvCxnSpPr>
          <p:nvPr/>
        </p:nvCxnSpPr>
        <p:spPr>
          <a:xfrm flipV="1">
            <a:off x="5406208" y="2684889"/>
            <a:ext cx="73294" cy="33453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16C586-D06C-4BEA-99CB-8C57D0DAD628}"/>
              </a:ext>
            </a:extLst>
          </p:cNvPr>
          <p:cNvCxnSpPr>
            <a:cxnSpLocks/>
          </p:cNvCxnSpPr>
          <p:nvPr/>
        </p:nvCxnSpPr>
        <p:spPr>
          <a:xfrm flipV="1">
            <a:off x="5589225" y="2738915"/>
            <a:ext cx="47032" cy="18113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D04965C-A9D5-45F6-AF3E-D33DC77B3D7C}"/>
              </a:ext>
            </a:extLst>
          </p:cNvPr>
          <p:cNvCxnSpPr>
            <a:cxnSpLocks/>
          </p:cNvCxnSpPr>
          <p:nvPr/>
        </p:nvCxnSpPr>
        <p:spPr>
          <a:xfrm flipV="1">
            <a:off x="4895942" y="4016811"/>
            <a:ext cx="56483" cy="24981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B95A4EF-269F-48DA-8672-ACD84EA62A4D}"/>
              </a:ext>
            </a:extLst>
          </p:cNvPr>
          <p:cNvCxnSpPr>
            <a:cxnSpLocks/>
          </p:cNvCxnSpPr>
          <p:nvPr/>
        </p:nvCxnSpPr>
        <p:spPr>
          <a:xfrm flipV="1">
            <a:off x="5039214" y="4201251"/>
            <a:ext cx="14683" cy="12490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62D8305-CD4B-45E9-86CE-4F786D5B674D}"/>
              </a:ext>
            </a:extLst>
          </p:cNvPr>
          <p:cNvCxnSpPr>
            <a:cxnSpLocks/>
          </p:cNvCxnSpPr>
          <p:nvPr/>
        </p:nvCxnSpPr>
        <p:spPr>
          <a:xfrm flipV="1">
            <a:off x="5289607" y="1737826"/>
            <a:ext cx="30584" cy="225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B5AEE51-DB2E-43D7-9F04-FBBAD80FCCC6}"/>
              </a:ext>
            </a:extLst>
          </p:cNvPr>
          <p:cNvCxnSpPr>
            <a:cxnSpLocks/>
          </p:cNvCxnSpPr>
          <p:nvPr/>
        </p:nvCxnSpPr>
        <p:spPr>
          <a:xfrm flipV="1">
            <a:off x="5510153" y="1647351"/>
            <a:ext cx="17741" cy="16216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4FD941A-3F0B-40F6-97E0-3D06CDEA80C2}"/>
              </a:ext>
            </a:extLst>
          </p:cNvPr>
          <p:cNvCxnSpPr>
            <a:cxnSpLocks/>
          </p:cNvCxnSpPr>
          <p:nvPr/>
        </p:nvCxnSpPr>
        <p:spPr>
          <a:xfrm flipV="1">
            <a:off x="5664357" y="1583115"/>
            <a:ext cx="10579" cy="1346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26E8E2A-C71C-4ADE-AA5A-139666C253C5}"/>
              </a:ext>
            </a:extLst>
          </p:cNvPr>
          <p:cNvCxnSpPr>
            <a:cxnSpLocks/>
          </p:cNvCxnSpPr>
          <p:nvPr/>
        </p:nvCxnSpPr>
        <p:spPr>
          <a:xfrm flipV="1">
            <a:off x="5799850" y="1547813"/>
            <a:ext cx="9812" cy="9953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DA43485-6629-44D9-8F5B-5DBD611AF639}"/>
              </a:ext>
            </a:extLst>
          </p:cNvPr>
          <p:cNvCxnSpPr>
            <a:cxnSpLocks/>
          </p:cNvCxnSpPr>
          <p:nvPr/>
        </p:nvCxnSpPr>
        <p:spPr>
          <a:xfrm flipV="1">
            <a:off x="5935570" y="1483519"/>
            <a:ext cx="14537" cy="995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3EE2ED1B-3C00-4C2D-8319-FEEFA70951A4}"/>
              </a:ext>
            </a:extLst>
          </p:cNvPr>
          <p:cNvSpPr/>
          <p:nvPr/>
        </p:nvSpPr>
        <p:spPr>
          <a:xfrm>
            <a:off x="2884917" y="1289050"/>
            <a:ext cx="3573033" cy="3117850"/>
          </a:xfrm>
          <a:custGeom>
            <a:avLst/>
            <a:gdLst>
              <a:gd name="connsiteX0" fmla="*/ 3573033 w 3573033"/>
              <a:gd name="connsiteY0" fmla="*/ 0 h 3117850"/>
              <a:gd name="connsiteX1" fmla="*/ 23383 w 3573033"/>
              <a:gd name="connsiteY1" fmla="*/ 1828800 h 3117850"/>
              <a:gd name="connsiteX2" fmla="*/ 2309383 w 3573033"/>
              <a:gd name="connsiteY2" fmla="*/ 3117850 h 311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3033" h="3117850">
                <a:moveTo>
                  <a:pt x="3573033" y="0"/>
                </a:moveTo>
                <a:cubicBezTo>
                  <a:pt x="1903512" y="654579"/>
                  <a:pt x="233991" y="1309158"/>
                  <a:pt x="23383" y="1828800"/>
                </a:cubicBezTo>
                <a:cubicBezTo>
                  <a:pt x="-187225" y="2348442"/>
                  <a:pt x="1061079" y="2733146"/>
                  <a:pt x="2309383" y="3117850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リーフォーム: 図形 38">
            <a:extLst>
              <a:ext uri="{FF2B5EF4-FFF2-40B4-BE49-F238E27FC236}">
                <a16:creationId xmlns:a16="http://schemas.microsoft.com/office/drawing/2014/main" id="{21C1E3C1-EFC5-48EC-8FC8-8DA221743FC8}"/>
              </a:ext>
            </a:extLst>
          </p:cNvPr>
          <p:cNvSpPr/>
          <p:nvPr/>
        </p:nvSpPr>
        <p:spPr>
          <a:xfrm>
            <a:off x="2886075" y="1295400"/>
            <a:ext cx="3587750" cy="1914525"/>
          </a:xfrm>
          <a:custGeom>
            <a:avLst/>
            <a:gdLst>
              <a:gd name="connsiteX0" fmla="*/ 0 w 3587750"/>
              <a:gd name="connsiteY0" fmla="*/ 1914525 h 1914525"/>
              <a:gd name="connsiteX1" fmla="*/ 53975 w 3587750"/>
              <a:gd name="connsiteY1" fmla="*/ 1755775 h 1914525"/>
              <a:gd name="connsiteX2" fmla="*/ 190500 w 3587750"/>
              <a:gd name="connsiteY2" fmla="*/ 1597025 h 1914525"/>
              <a:gd name="connsiteX3" fmla="*/ 431800 w 3587750"/>
              <a:gd name="connsiteY3" fmla="*/ 1409700 h 1914525"/>
              <a:gd name="connsiteX4" fmla="*/ 825500 w 3587750"/>
              <a:gd name="connsiteY4" fmla="*/ 1174750 h 1914525"/>
              <a:gd name="connsiteX5" fmla="*/ 1247775 w 3587750"/>
              <a:gd name="connsiteY5" fmla="*/ 965200 h 1914525"/>
              <a:gd name="connsiteX6" fmla="*/ 1654175 w 3587750"/>
              <a:gd name="connsiteY6" fmla="*/ 781050 h 1914525"/>
              <a:gd name="connsiteX7" fmla="*/ 2022475 w 3587750"/>
              <a:gd name="connsiteY7" fmla="*/ 615950 h 1914525"/>
              <a:gd name="connsiteX8" fmla="*/ 2374900 w 3587750"/>
              <a:gd name="connsiteY8" fmla="*/ 469900 h 1914525"/>
              <a:gd name="connsiteX9" fmla="*/ 2755900 w 3587750"/>
              <a:gd name="connsiteY9" fmla="*/ 311150 h 1914525"/>
              <a:gd name="connsiteX10" fmla="*/ 3086100 w 3587750"/>
              <a:gd name="connsiteY10" fmla="*/ 184150 h 1914525"/>
              <a:gd name="connsiteX11" fmla="*/ 3470275 w 3587750"/>
              <a:gd name="connsiteY11" fmla="*/ 41275 h 1914525"/>
              <a:gd name="connsiteX12" fmla="*/ 3587750 w 3587750"/>
              <a:gd name="connsiteY12" fmla="*/ 0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7750" h="1914525">
                <a:moveTo>
                  <a:pt x="0" y="1914525"/>
                </a:moveTo>
                <a:cubicBezTo>
                  <a:pt x="11112" y="1861608"/>
                  <a:pt x="22225" y="1808692"/>
                  <a:pt x="53975" y="1755775"/>
                </a:cubicBezTo>
                <a:cubicBezTo>
                  <a:pt x="85725" y="1702858"/>
                  <a:pt x="127529" y="1654704"/>
                  <a:pt x="190500" y="1597025"/>
                </a:cubicBezTo>
                <a:cubicBezTo>
                  <a:pt x="253471" y="1539346"/>
                  <a:pt x="325967" y="1480079"/>
                  <a:pt x="431800" y="1409700"/>
                </a:cubicBezTo>
                <a:cubicBezTo>
                  <a:pt x="537633" y="1339321"/>
                  <a:pt x="689504" y="1248833"/>
                  <a:pt x="825500" y="1174750"/>
                </a:cubicBezTo>
                <a:cubicBezTo>
                  <a:pt x="961496" y="1100667"/>
                  <a:pt x="1109663" y="1030817"/>
                  <a:pt x="1247775" y="965200"/>
                </a:cubicBezTo>
                <a:cubicBezTo>
                  <a:pt x="1385888" y="899583"/>
                  <a:pt x="1654175" y="781050"/>
                  <a:pt x="1654175" y="781050"/>
                </a:cubicBezTo>
                <a:lnTo>
                  <a:pt x="2022475" y="615950"/>
                </a:lnTo>
                <a:cubicBezTo>
                  <a:pt x="2142596" y="564092"/>
                  <a:pt x="2374900" y="469900"/>
                  <a:pt x="2374900" y="469900"/>
                </a:cubicBezTo>
                <a:lnTo>
                  <a:pt x="2755900" y="311150"/>
                </a:lnTo>
                <a:cubicBezTo>
                  <a:pt x="2874433" y="263525"/>
                  <a:pt x="3086100" y="184150"/>
                  <a:pt x="3086100" y="184150"/>
                </a:cubicBezTo>
                <a:lnTo>
                  <a:pt x="3470275" y="41275"/>
                </a:lnTo>
                <a:cubicBezTo>
                  <a:pt x="3553883" y="10583"/>
                  <a:pt x="3570816" y="5291"/>
                  <a:pt x="3587750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9C17BFD-DCF4-4F18-B636-AC412D0EEAB2}"/>
              </a:ext>
            </a:extLst>
          </p:cNvPr>
          <p:cNvSpPr/>
          <p:nvPr/>
        </p:nvSpPr>
        <p:spPr>
          <a:xfrm>
            <a:off x="3049529" y="1202981"/>
            <a:ext cx="2287981" cy="4260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効率的フロンティア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7A714E5-5E2D-4F6D-9BBB-620875D8568C}"/>
              </a:ext>
            </a:extLst>
          </p:cNvPr>
          <p:cNvSpPr/>
          <p:nvPr/>
        </p:nvSpPr>
        <p:spPr>
          <a:xfrm>
            <a:off x="3606108" y="3019424"/>
            <a:ext cx="1025890" cy="2307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投資機会集合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6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473C6F-9727-44B5-8410-361AEC8B5B84}"/>
                  </a:ext>
                </a:extLst>
              </p:cNvPr>
              <p:cNvSpPr txBox="1"/>
              <p:nvPr/>
            </p:nvSpPr>
            <p:spPr>
              <a:xfrm>
                <a:off x="7337009" y="4439727"/>
                <a:ext cx="30200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473C6F-9727-44B5-8410-361AEC8B5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009" y="4439727"/>
                <a:ext cx="302006" cy="298415"/>
              </a:xfrm>
              <a:prstGeom prst="rect">
                <a:avLst/>
              </a:prstGeom>
              <a:blipFill>
                <a:blip r:embed="rId2"/>
                <a:stretch>
                  <a:fillRect l="-8163" r="-8163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A7C15AF-9954-4865-B9F9-CC5239DBFB65}"/>
                  </a:ext>
                </a:extLst>
              </p:cNvPr>
              <p:cNvSpPr txBox="1"/>
              <p:nvPr/>
            </p:nvSpPr>
            <p:spPr>
              <a:xfrm>
                <a:off x="2508559" y="754585"/>
                <a:ext cx="40059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A7C15AF-9954-4865-B9F9-CC5239DBF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59" y="754585"/>
                <a:ext cx="400590" cy="298415"/>
              </a:xfrm>
              <a:prstGeom prst="rect">
                <a:avLst/>
              </a:prstGeom>
              <a:blipFill>
                <a:blip r:embed="rId3"/>
                <a:stretch>
                  <a:fillRect l="-1538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B9D93A8-E9FE-46E6-89B4-902FE3F17017}"/>
              </a:ext>
            </a:extLst>
          </p:cNvPr>
          <p:cNvCxnSpPr>
            <a:cxnSpLocks/>
          </p:cNvCxnSpPr>
          <p:nvPr/>
        </p:nvCxnSpPr>
        <p:spPr>
          <a:xfrm flipV="1">
            <a:off x="2641599" y="1143000"/>
            <a:ext cx="0" cy="3689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1891F4C-724A-41F9-A09E-5003B53146C8}"/>
              </a:ext>
            </a:extLst>
          </p:cNvPr>
          <p:cNvCxnSpPr>
            <a:cxnSpLocks/>
          </p:cNvCxnSpPr>
          <p:nvPr/>
        </p:nvCxnSpPr>
        <p:spPr>
          <a:xfrm>
            <a:off x="2139609" y="4588935"/>
            <a:ext cx="51332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C061397-EF9B-47E9-9E1B-E755DFC295E9}"/>
                  </a:ext>
                </a:extLst>
              </p:cNvPr>
              <p:cNvSpPr txBox="1"/>
              <p:nvPr/>
            </p:nvSpPr>
            <p:spPr>
              <a:xfrm>
                <a:off x="2172549" y="4678936"/>
                <a:ext cx="469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C061397-EF9B-47E9-9E1B-E755DFC29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49" y="4678936"/>
                <a:ext cx="4690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F8E945D0-87AD-4F37-98A1-C6B62B794366}"/>
              </a:ext>
            </a:extLst>
          </p:cNvPr>
          <p:cNvSpPr/>
          <p:nvPr/>
        </p:nvSpPr>
        <p:spPr>
          <a:xfrm>
            <a:off x="6695955" y="1286933"/>
            <a:ext cx="1482845" cy="1515534"/>
          </a:xfrm>
          <a:custGeom>
            <a:avLst/>
            <a:gdLst>
              <a:gd name="connsiteX0" fmla="*/ 1482845 w 1482845"/>
              <a:gd name="connsiteY0" fmla="*/ 0 h 1515534"/>
              <a:gd name="connsiteX1" fmla="*/ 18112 w 1482845"/>
              <a:gd name="connsiteY1" fmla="*/ 956734 h 1515534"/>
              <a:gd name="connsiteX2" fmla="*/ 797045 w 1482845"/>
              <a:gd name="connsiteY2" fmla="*/ 1515534 h 1515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45" h="1515534">
                <a:moveTo>
                  <a:pt x="1482845" y="0"/>
                </a:moveTo>
                <a:cubicBezTo>
                  <a:pt x="807628" y="352072"/>
                  <a:pt x="132412" y="704145"/>
                  <a:pt x="18112" y="956734"/>
                </a:cubicBezTo>
                <a:cubicBezTo>
                  <a:pt x="-96188" y="1209323"/>
                  <a:pt x="350428" y="1362428"/>
                  <a:pt x="797045" y="1515534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BF55CE14-5C92-41F2-9400-6706BCA861E2}"/>
              </a:ext>
            </a:extLst>
          </p:cNvPr>
          <p:cNvSpPr/>
          <p:nvPr/>
        </p:nvSpPr>
        <p:spPr>
          <a:xfrm>
            <a:off x="6567548" y="2802467"/>
            <a:ext cx="919101" cy="1608666"/>
          </a:xfrm>
          <a:custGeom>
            <a:avLst/>
            <a:gdLst>
              <a:gd name="connsiteX0" fmla="*/ 883118 w 883118"/>
              <a:gd name="connsiteY0" fmla="*/ 0 h 1617133"/>
              <a:gd name="connsiteX1" fmla="*/ 27984 w 883118"/>
              <a:gd name="connsiteY1" fmla="*/ 677333 h 1617133"/>
              <a:gd name="connsiteX2" fmla="*/ 290451 w 883118"/>
              <a:gd name="connsiteY2" fmla="*/ 1617133 h 161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118" h="1617133">
                <a:moveTo>
                  <a:pt x="883118" y="0"/>
                </a:moveTo>
                <a:cubicBezTo>
                  <a:pt x="504940" y="203905"/>
                  <a:pt x="126762" y="407811"/>
                  <a:pt x="27984" y="677333"/>
                </a:cubicBezTo>
                <a:cubicBezTo>
                  <a:pt x="-70794" y="946855"/>
                  <a:pt x="109828" y="1281994"/>
                  <a:pt x="290451" y="1617133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64BE9B1-3EA3-405F-B032-B34008D716BE}"/>
              </a:ext>
            </a:extLst>
          </p:cNvPr>
          <p:cNvCxnSpPr>
            <a:cxnSpLocks/>
          </p:cNvCxnSpPr>
          <p:nvPr/>
        </p:nvCxnSpPr>
        <p:spPr>
          <a:xfrm flipV="1">
            <a:off x="4681752" y="2789762"/>
            <a:ext cx="202406" cy="66295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72EAC6B-FAD9-48F1-8CE2-965F1173F639}"/>
              </a:ext>
            </a:extLst>
          </p:cNvPr>
          <p:cNvCxnSpPr>
            <a:cxnSpLocks/>
          </p:cNvCxnSpPr>
          <p:nvPr/>
        </p:nvCxnSpPr>
        <p:spPr>
          <a:xfrm flipV="1">
            <a:off x="4826307" y="2671133"/>
            <a:ext cx="279399" cy="90274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21B740D-36FC-4462-8CD8-0B39C63E0F4D}"/>
              </a:ext>
            </a:extLst>
          </p:cNvPr>
          <p:cNvCxnSpPr>
            <a:cxnSpLocks/>
          </p:cNvCxnSpPr>
          <p:nvPr/>
        </p:nvCxnSpPr>
        <p:spPr>
          <a:xfrm flipV="1">
            <a:off x="5018226" y="2502992"/>
            <a:ext cx="356906" cy="119270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2281DA6-24DA-4AB2-968B-6EC1E46674F7}"/>
              </a:ext>
            </a:extLst>
          </p:cNvPr>
          <p:cNvCxnSpPr>
            <a:cxnSpLocks/>
          </p:cNvCxnSpPr>
          <p:nvPr/>
        </p:nvCxnSpPr>
        <p:spPr>
          <a:xfrm flipV="1">
            <a:off x="5226230" y="2340274"/>
            <a:ext cx="442471" cy="147238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F8B13EF-750C-4963-829A-497C23CAA2E5}"/>
              </a:ext>
            </a:extLst>
          </p:cNvPr>
          <p:cNvCxnSpPr>
            <a:cxnSpLocks/>
          </p:cNvCxnSpPr>
          <p:nvPr/>
        </p:nvCxnSpPr>
        <p:spPr>
          <a:xfrm flipV="1">
            <a:off x="5409323" y="2229655"/>
            <a:ext cx="485997" cy="167944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240DEEC-4ED1-4405-B54F-F7588661CFAA}"/>
              </a:ext>
            </a:extLst>
          </p:cNvPr>
          <p:cNvCxnSpPr>
            <a:cxnSpLocks/>
          </p:cNvCxnSpPr>
          <p:nvPr/>
        </p:nvCxnSpPr>
        <p:spPr>
          <a:xfrm flipV="1">
            <a:off x="5617163" y="2105615"/>
            <a:ext cx="524582" cy="190178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2A4BA56-0740-4F65-98C8-7A9462E425B3}"/>
              </a:ext>
            </a:extLst>
          </p:cNvPr>
          <p:cNvCxnSpPr>
            <a:cxnSpLocks/>
          </p:cNvCxnSpPr>
          <p:nvPr/>
        </p:nvCxnSpPr>
        <p:spPr>
          <a:xfrm flipV="1">
            <a:off x="5826619" y="1993470"/>
            <a:ext cx="554129" cy="20470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8C1701E-7E99-4B2D-86C7-1B0D4913E600}"/>
              </a:ext>
            </a:extLst>
          </p:cNvPr>
          <p:cNvCxnSpPr>
            <a:cxnSpLocks/>
          </p:cNvCxnSpPr>
          <p:nvPr/>
        </p:nvCxnSpPr>
        <p:spPr>
          <a:xfrm flipV="1">
            <a:off x="6020609" y="1909763"/>
            <a:ext cx="573923" cy="222055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B09C308-1E1A-4B2D-9032-BCEF53E39767}"/>
              </a:ext>
            </a:extLst>
          </p:cNvPr>
          <p:cNvCxnSpPr>
            <a:cxnSpLocks/>
          </p:cNvCxnSpPr>
          <p:nvPr/>
        </p:nvCxnSpPr>
        <p:spPr>
          <a:xfrm flipV="1">
            <a:off x="6222811" y="1809513"/>
            <a:ext cx="605255" cy="240126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29918F7-13E0-4A5E-8670-6715A754C69E}"/>
              </a:ext>
            </a:extLst>
          </p:cNvPr>
          <p:cNvCxnSpPr>
            <a:cxnSpLocks/>
          </p:cNvCxnSpPr>
          <p:nvPr/>
        </p:nvCxnSpPr>
        <p:spPr>
          <a:xfrm flipV="1">
            <a:off x="6665750" y="2555179"/>
            <a:ext cx="187709" cy="76639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95BABAB-A4D1-45AE-A844-9B6DAC01EE6E}"/>
              </a:ext>
            </a:extLst>
          </p:cNvPr>
          <p:cNvCxnSpPr>
            <a:cxnSpLocks/>
          </p:cNvCxnSpPr>
          <p:nvPr/>
        </p:nvCxnSpPr>
        <p:spPr>
          <a:xfrm flipV="1">
            <a:off x="6417942" y="3752850"/>
            <a:ext cx="139405" cy="52093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34878DA-C201-4BAC-9C7E-D7B341A60B8C}"/>
              </a:ext>
            </a:extLst>
          </p:cNvPr>
          <p:cNvCxnSpPr>
            <a:cxnSpLocks/>
          </p:cNvCxnSpPr>
          <p:nvPr/>
        </p:nvCxnSpPr>
        <p:spPr>
          <a:xfrm flipV="1">
            <a:off x="6913178" y="2622069"/>
            <a:ext cx="120698" cy="49833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E54FABD-1E72-4EFA-96B3-2DB672BCBED8}"/>
              </a:ext>
            </a:extLst>
          </p:cNvPr>
          <p:cNvCxnSpPr>
            <a:cxnSpLocks/>
          </p:cNvCxnSpPr>
          <p:nvPr/>
        </p:nvCxnSpPr>
        <p:spPr>
          <a:xfrm flipV="1">
            <a:off x="7108008" y="2684889"/>
            <a:ext cx="73294" cy="33453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AF45ABE-6A91-449F-BD22-30A6F2120ADD}"/>
              </a:ext>
            </a:extLst>
          </p:cNvPr>
          <p:cNvCxnSpPr>
            <a:cxnSpLocks/>
          </p:cNvCxnSpPr>
          <p:nvPr/>
        </p:nvCxnSpPr>
        <p:spPr>
          <a:xfrm flipV="1">
            <a:off x="7291025" y="2738915"/>
            <a:ext cx="47032" cy="18113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CD34D95-EA7B-4B1B-9F6D-90C9D98890CE}"/>
              </a:ext>
            </a:extLst>
          </p:cNvPr>
          <p:cNvCxnSpPr>
            <a:cxnSpLocks/>
          </p:cNvCxnSpPr>
          <p:nvPr/>
        </p:nvCxnSpPr>
        <p:spPr>
          <a:xfrm flipV="1">
            <a:off x="6597742" y="4016811"/>
            <a:ext cx="56483" cy="24981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E82752E-38C2-427E-A353-A09243FE9FB9}"/>
              </a:ext>
            </a:extLst>
          </p:cNvPr>
          <p:cNvCxnSpPr>
            <a:cxnSpLocks/>
          </p:cNvCxnSpPr>
          <p:nvPr/>
        </p:nvCxnSpPr>
        <p:spPr>
          <a:xfrm flipV="1">
            <a:off x="6741014" y="4201251"/>
            <a:ext cx="14683" cy="12490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00C28F1-69D9-4238-AB2C-474FB5CBD22C}"/>
              </a:ext>
            </a:extLst>
          </p:cNvPr>
          <p:cNvCxnSpPr>
            <a:cxnSpLocks/>
          </p:cNvCxnSpPr>
          <p:nvPr/>
        </p:nvCxnSpPr>
        <p:spPr>
          <a:xfrm flipV="1">
            <a:off x="6991407" y="1737826"/>
            <a:ext cx="30584" cy="225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AE86AD7-A382-42BE-A3D8-9BA9BCEBD060}"/>
              </a:ext>
            </a:extLst>
          </p:cNvPr>
          <p:cNvCxnSpPr>
            <a:cxnSpLocks/>
          </p:cNvCxnSpPr>
          <p:nvPr/>
        </p:nvCxnSpPr>
        <p:spPr>
          <a:xfrm flipV="1">
            <a:off x="7211953" y="1647351"/>
            <a:ext cx="17741" cy="16216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E08862C-CC8C-4034-8DA8-53F68E8203B9}"/>
              </a:ext>
            </a:extLst>
          </p:cNvPr>
          <p:cNvCxnSpPr>
            <a:cxnSpLocks/>
          </p:cNvCxnSpPr>
          <p:nvPr/>
        </p:nvCxnSpPr>
        <p:spPr>
          <a:xfrm flipV="1">
            <a:off x="7366157" y="1583115"/>
            <a:ext cx="10579" cy="1346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663B790-0E50-413F-8B9F-735E52A35FA7}"/>
              </a:ext>
            </a:extLst>
          </p:cNvPr>
          <p:cNvCxnSpPr>
            <a:cxnSpLocks/>
          </p:cNvCxnSpPr>
          <p:nvPr/>
        </p:nvCxnSpPr>
        <p:spPr>
          <a:xfrm flipV="1">
            <a:off x="7501650" y="1547813"/>
            <a:ext cx="9812" cy="9953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9F2378B-49A4-4422-9328-52A84BF87DF4}"/>
              </a:ext>
            </a:extLst>
          </p:cNvPr>
          <p:cNvCxnSpPr>
            <a:cxnSpLocks/>
          </p:cNvCxnSpPr>
          <p:nvPr/>
        </p:nvCxnSpPr>
        <p:spPr>
          <a:xfrm flipV="1">
            <a:off x="7637370" y="1483519"/>
            <a:ext cx="14537" cy="995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2D8B576E-D007-4977-8945-2BC7DC4F16AC}"/>
              </a:ext>
            </a:extLst>
          </p:cNvPr>
          <p:cNvSpPr/>
          <p:nvPr/>
        </p:nvSpPr>
        <p:spPr>
          <a:xfrm>
            <a:off x="4586717" y="1289050"/>
            <a:ext cx="3573033" cy="3117850"/>
          </a:xfrm>
          <a:custGeom>
            <a:avLst/>
            <a:gdLst>
              <a:gd name="connsiteX0" fmla="*/ 3573033 w 3573033"/>
              <a:gd name="connsiteY0" fmla="*/ 0 h 3117850"/>
              <a:gd name="connsiteX1" fmla="*/ 23383 w 3573033"/>
              <a:gd name="connsiteY1" fmla="*/ 1828800 h 3117850"/>
              <a:gd name="connsiteX2" fmla="*/ 2309383 w 3573033"/>
              <a:gd name="connsiteY2" fmla="*/ 3117850 h 311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3033" h="3117850">
                <a:moveTo>
                  <a:pt x="3573033" y="0"/>
                </a:moveTo>
                <a:cubicBezTo>
                  <a:pt x="1903512" y="654579"/>
                  <a:pt x="233991" y="1309158"/>
                  <a:pt x="23383" y="1828800"/>
                </a:cubicBezTo>
                <a:cubicBezTo>
                  <a:pt x="-187225" y="2348442"/>
                  <a:pt x="1061079" y="2733146"/>
                  <a:pt x="2309383" y="3117850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01C0632F-1A5B-4AE3-9932-315697DB0FF0}"/>
              </a:ext>
            </a:extLst>
          </p:cNvPr>
          <p:cNvSpPr/>
          <p:nvPr/>
        </p:nvSpPr>
        <p:spPr>
          <a:xfrm>
            <a:off x="4586717" y="1276350"/>
            <a:ext cx="3588908" cy="1954755"/>
          </a:xfrm>
          <a:custGeom>
            <a:avLst/>
            <a:gdLst>
              <a:gd name="connsiteX0" fmla="*/ 0 w 3587750"/>
              <a:gd name="connsiteY0" fmla="*/ 1914525 h 1914525"/>
              <a:gd name="connsiteX1" fmla="*/ 53975 w 3587750"/>
              <a:gd name="connsiteY1" fmla="*/ 1755775 h 1914525"/>
              <a:gd name="connsiteX2" fmla="*/ 190500 w 3587750"/>
              <a:gd name="connsiteY2" fmla="*/ 1597025 h 1914525"/>
              <a:gd name="connsiteX3" fmla="*/ 431800 w 3587750"/>
              <a:gd name="connsiteY3" fmla="*/ 1409700 h 1914525"/>
              <a:gd name="connsiteX4" fmla="*/ 825500 w 3587750"/>
              <a:gd name="connsiteY4" fmla="*/ 1174750 h 1914525"/>
              <a:gd name="connsiteX5" fmla="*/ 1247775 w 3587750"/>
              <a:gd name="connsiteY5" fmla="*/ 965200 h 1914525"/>
              <a:gd name="connsiteX6" fmla="*/ 1654175 w 3587750"/>
              <a:gd name="connsiteY6" fmla="*/ 781050 h 1914525"/>
              <a:gd name="connsiteX7" fmla="*/ 2022475 w 3587750"/>
              <a:gd name="connsiteY7" fmla="*/ 615950 h 1914525"/>
              <a:gd name="connsiteX8" fmla="*/ 2374900 w 3587750"/>
              <a:gd name="connsiteY8" fmla="*/ 469900 h 1914525"/>
              <a:gd name="connsiteX9" fmla="*/ 2755900 w 3587750"/>
              <a:gd name="connsiteY9" fmla="*/ 311150 h 1914525"/>
              <a:gd name="connsiteX10" fmla="*/ 3086100 w 3587750"/>
              <a:gd name="connsiteY10" fmla="*/ 184150 h 1914525"/>
              <a:gd name="connsiteX11" fmla="*/ 3470275 w 3587750"/>
              <a:gd name="connsiteY11" fmla="*/ 41275 h 1914525"/>
              <a:gd name="connsiteX12" fmla="*/ 3587750 w 3587750"/>
              <a:gd name="connsiteY12" fmla="*/ 0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7750" h="1914525">
                <a:moveTo>
                  <a:pt x="0" y="1914525"/>
                </a:moveTo>
                <a:cubicBezTo>
                  <a:pt x="11112" y="1861608"/>
                  <a:pt x="22225" y="1808692"/>
                  <a:pt x="53975" y="1755775"/>
                </a:cubicBezTo>
                <a:cubicBezTo>
                  <a:pt x="85725" y="1702858"/>
                  <a:pt x="127529" y="1654704"/>
                  <a:pt x="190500" y="1597025"/>
                </a:cubicBezTo>
                <a:cubicBezTo>
                  <a:pt x="253471" y="1539346"/>
                  <a:pt x="325967" y="1480079"/>
                  <a:pt x="431800" y="1409700"/>
                </a:cubicBezTo>
                <a:cubicBezTo>
                  <a:pt x="537633" y="1339321"/>
                  <a:pt x="689504" y="1248833"/>
                  <a:pt x="825500" y="1174750"/>
                </a:cubicBezTo>
                <a:cubicBezTo>
                  <a:pt x="961496" y="1100667"/>
                  <a:pt x="1109663" y="1030817"/>
                  <a:pt x="1247775" y="965200"/>
                </a:cubicBezTo>
                <a:cubicBezTo>
                  <a:pt x="1385888" y="899583"/>
                  <a:pt x="1654175" y="781050"/>
                  <a:pt x="1654175" y="781050"/>
                </a:cubicBezTo>
                <a:lnTo>
                  <a:pt x="2022475" y="615950"/>
                </a:lnTo>
                <a:cubicBezTo>
                  <a:pt x="2142596" y="564092"/>
                  <a:pt x="2374900" y="469900"/>
                  <a:pt x="2374900" y="469900"/>
                </a:cubicBezTo>
                <a:lnTo>
                  <a:pt x="2755900" y="311150"/>
                </a:lnTo>
                <a:cubicBezTo>
                  <a:pt x="2874433" y="263525"/>
                  <a:pt x="3086100" y="184150"/>
                  <a:pt x="3086100" y="184150"/>
                </a:cubicBezTo>
                <a:lnTo>
                  <a:pt x="3470275" y="41275"/>
                </a:lnTo>
                <a:cubicBezTo>
                  <a:pt x="3553883" y="10583"/>
                  <a:pt x="3570816" y="5291"/>
                  <a:pt x="358775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F063C24-0A8A-451F-B50E-D12F1DB45AEB}"/>
              </a:ext>
            </a:extLst>
          </p:cNvPr>
          <p:cNvSpPr/>
          <p:nvPr/>
        </p:nvSpPr>
        <p:spPr>
          <a:xfrm>
            <a:off x="5578850" y="1399060"/>
            <a:ext cx="1451575" cy="2487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効率的フロンティア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BC6C7DF-8057-4F1C-A5A2-99F46CBA81DE}"/>
              </a:ext>
            </a:extLst>
          </p:cNvPr>
          <p:cNvSpPr/>
          <p:nvPr/>
        </p:nvSpPr>
        <p:spPr>
          <a:xfrm>
            <a:off x="5292506" y="3019424"/>
            <a:ext cx="1041292" cy="2307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投資機会集合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F83D6D1-1E3A-4658-A032-5D91A575AEAB}"/>
              </a:ext>
            </a:extLst>
          </p:cNvPr>
          <p:cNvCxnSpPr>
            <a:cxnSpLocks/>
          </p:cNvCxnSpPr>
          <p:nvPr/>
        </p:nvCxnSpPr>
        <p:spPr>
          <a:xfrm flipV="1">
            <a:off x="2638389" y="1850628"/>
            <a:ext cx="3440024" cy="27340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1FA20392-F28A-4FF0-BAE7-718087D625B3}"/>
              </a:ext>
            </a:extLst>
          </p:cNvPr>
          <p:cNvSpPr/>
          <p:nvPr/>
        </p:nvSpPr>
        <p:spPr>
          <a:xfrm>
            <a:off x="4916520" y="2612402"/>
            <a:ext cx="178684" cy="190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C0E95098-8694-4597-843B-66A28B944F8B}"/>
              </a:ext>
            </a:extLst>
          </p:cNvPr>
          <p:cNvSpPr/>
          <p:nvPr/>
        </p:nvSpPr>
        <p:spPr>
          <a:xfrm rot="2674118">
            <a:off x="4663668" y="2419274"/>
            <a:ext cx="295733" cy="215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7E1DA1E-708F-4C1C-94BB-90905CA3C12F}"/>
              </a:ext>
            </a:extLst>
          </p:cNvPr>
          <p:cNvSpPr/>
          <p:nvPr/>
        </p:nvSpPr>
        <p:spPr>
          <a:xfrm>
            <a:off x="2911993" y="1603778"/>
            <a:ext cx="2279003" cy="7409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シャープレシオ最大化ポートフォリオ</a:t>
            </a: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FBAF2E02-6306-4D64-9502-ABA83617C002}"/>
              </a:ext>
            </a:extLst>
          </p:cNvPr>
          <p:cNvCxnSpPr>
            <a:cxnSpLocks/>
          </p:cNvCxnSpPr>
          <p:nvPr/>
        </p:nvCxnSpPr>
        <p:spPr>
          <a:xfrm>
            <a:off x="3568700" y="3851376"/>
            <a:ext cx="0" cy="82756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右中かっこ 88">
            <a:extLst>
              <a:ext uri="{FF2B5EF4-FFF2-40B4-BE49-F238E27FC236}">
                <a16:creationId xmlns:a16="http://schemas.microsoft.com/office/drawing/2014/main" id="{C9F9D245-353D-41E7-B43A-C5622A75F213}"/>
              </a:ext>
            </a:extLst>
          </p:cNvPr>
          <p:cNvSpPr/>
          <p:nvPr/>
        </p:nvSpPr>
        <p:spPr>
          <a:xfrm>
            <a:off x="3599894" y="3851376"/>
            <a:ext cx="155448" cy="733327"/>
          </a:xfrm>
          <a:prstGeom prst="rightBrace">
            <a:avLst>
              <a:gd name="adj1" fmla="val 9820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74E18A1-E06F-42B5-9C0F-05FAE86829A5}"/>
                  </a:ext>
                </a:extLst>
              </p:cNvPr>
              <p:cNvSpPr txBox="1"/>
              <p:nvPr/>
            </p:nvSpPr>
            <p:spPr>
              <a:xfrm>
                <a:off x="3689258" y="4075263"/>
                <a:ext cx="8227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1400" b="0" i="1" dirty="0" smtClean="0">
                          <a:latin typeface="Cambria Math" panose="02040503050406030204" pitchFamily="18" charset="0"/>
                        </a:rPr>
                        <m:t>%×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74E18A1-E06F-42B5-9C0F-05FAE868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258" y="4075263"/>
                <a:ext cx="82272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E54BDE2-3EA4-4C39-8167-5A06A6F82437}"/>
                  </a:ext>
                </a:extLst>
              </p:cNvPr>
              <p:cNvSpPr txBox="1"/>
              <p:nvPr/>
            </p:nvSpPr>
            <p:spPr>
              <a:xfrm>
                <a:off x="3356212" y="4647448"/>
                <a:ext cx="4249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1400" b="0" i="1" dirty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E54BDE2-3EA4-4C39-8167-5A06A6F82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212" y="4647448"/>
                <a:ext cx="42497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37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760C533-4B85-40C4-9996-37ED5C06E3D6}"/>
                  </a:ext>
                </a:extLst>
              </p:cNvPr>
              <p:cNvSpPr txBox="1"/>
              <p:nvPr/>
            </p:nvSpPr>
            <p:spPr>
              <a:xfrm>
                <a:off x="7337009" y="4439727"/>
                <a:ext cx="30200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760C533-4B85-40C4-9996-37ED5C06E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009" y="4439727"/>
                <a:ext cx="302006" cy="298415"/>
              </a:xfrm>
              <a:prstGeom prst="rect">
                <a:avLst/>
              </a:prstGeom>
              <a:blipFill>
                <a:blip r:embed="rId2"/>
                <a:stretch>
                  <a:fillRect l="-8163" r="-8163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9B82AA4-2E5C-43DF-888D-4E3090469C4D}"/>
                  </a:ext>
                </a:extLst>
              </p:cNvPr>
              <p:cNvSpPr txBox="1"/>
              <p:nvPr/>
            </p:nvSpPr>
            <p:spPr>
              <a:xfrm>
                <a:off x="2508559" y="754585"/>
                <a:ext cx="40059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9B82AA4-2E5C-43DF-888D-4E3090469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59" y="754585"/>
                <a:ext cx="400590" cy="298415"/>
              </a:xfrm>
              <a:prstGeom prst="rect">
                <a:avLst/>
              </a:prstGeom>
              <a:blipFill>
                <a:blip r:embed="rId3"/>
                <a:stretch>
                  <a:fillRect l="-1538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F402617-AA4E-4693-8517-A9CF6353E37E}"/>
              </a:ext>
            </a:extLst>
          </p:cNvPr>
          <p:cNvCxnSpPr>
            <a:cxnSpLocks/>
          </p:cNvCxnSpPr>
          <p:nvPr/>
        </p:nvCxnSpPr>
        <p:spPr>
          <a:xfrm flipV="1">
            <a:off x="2641599" y="1143000"/>
            <a:ext cx="0" cy="3689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CE5CD42-D9E9-4C8D-8EC8-1AF43A892229}"/>
              </a:ext>
            </a:extLst>
          </p:cNvPr>
          <p:cNvCxnSpPr>
            <a:cxnSpLocks/>
          </p:cNvCxnSpPr>
          <p:nvPr/>
        </p:nvCxnSpPr>
        <p:spPr>
          <a:xfrm>
            <a:off x="2139609" y="4588935"/>
            <a:ext cx="51332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CCBE47F-FB1E-498E-954D-535989D536ED}"/>
                  </a:ext>
                </a:extLst>
              </p:cNvPr>
              <p:cNvSpPr txBox="1"/>
              <p:nvPr/>
            </p:nvSpPr>
            <p:spPr>
              <a:xfrm>
                <a:off x="2172549" y="4678936"/>
                <a:ext cx="469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CCBE47F-FB1E-498E-954D-535989D53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49" y="4678936"/>
                <a:ext cx="4690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2C40610-ABA4-4730-BD53-7C0849534092}"/>
              </a:ext>
            </a:extLst>
          </p:cNvPr>
          <p:cNvSpPr/>
          <p:nvPr/>
        </p:nvSpPr>
        <p:spPr>
          <a:xfrm>
            <a:off x="6695955" y="1286933"/>
            <a:ext cx="1482845" cy="1515534"/>
          </a:xfrm>
          <a:custGeom>
            <a:avLst/>
            <a:gdLst>
              <a:gd name="connsiteX0" fmla="*/ 1482845 w 1482845"/>
              <a:gd name="connsiteY0" fmla="*/ 0 h 1515534"/>
              <a:gd name="connsiteX1" fmla="*/ 18112 w 1482845"/>
              <a:gd name="connsiteY1" fmla="*/ 956734 h 1515534"/>
              <a:gd name="connsiteX2" fmla="*/ 797045 w 1482845"/>
              <a:gd name="connsiteY2" fmla="*/ 1515534 h 1515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45" h="1515534">
                <a:moveTo>
                  <a:pt x="1482845" y="0"/>
                </a:moveTo>
                <a:cubicBezTo>
                  <a:pt x="807628" y="352072"/>
                  <a:pt x="132412" y="704145"/>
                  <a:pt x="18112" y="956734"/>
                </a:cubicBezTo>
                <a:cubicBezTo>
                  <a:pt x="-96188" y="1209323"/>
                  <a:pt x="350428" y="1362428"/>
                  <a:pt x="797045" y="1515534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186B7335-0E85-4148-B7B2-074AC2922F14}"/>
              </a:ext>
            </a:extLst>
          </p:cNvPr>
          <p:cNvSpPr/>
          <p:nvPr/>
        </p:nvSpPr>
        <p:spPr>
          <a:xfrm>
            <a:off x="6567548" y="2802467"/>
            <a:ext cx="919101" cy="1608666"/>
          </a:xfrm>
          <a:custGeom>
            <a:avLst/>
            <a:gdLst>
              <a:gd name="connsiteX0" fmla="*/ 883118 w 883118"/>
              <a:gd name="connsiteY0" fmla="*/ 0 h 1617133"/>
              <a:gd name="connsiteX1" fmla="*/ 27984 w 883118"/>
              <a:gd name="connsiteY1" fmla="*/ 677333 h 1617133"/>
              <a:gd name="connsiteX2" fmla="*/ 290451 w 883118"/>
              <a:gd name="connsiteY2" fmla="*/ 1617133 h 161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118" h="1617133">
                <a:moveTo>
                  <a:pt x="883118" y="0"/>
                </a:moveTo>
                <a:cubicBezTo>
                  <a:pt x="504940" y="203905"/>
                  <a:pt x="126762" y="407811"/>
                  <a:pt x="27984" y="677333"/>
                </a:cubicBezTo>
                <a:cubicBezTo>
                  <a:pt x="-70794" y="946855"/>
                  <a:pt x="109828" y="1281994"/>
                  <a:pt x="290451" y="1617133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D13F4D0-B86F-4E75-A557-632329BE202E}"/>
              </a:ext>
            </a:extLst>
          </p:cNvPr>
          <p:cNvCxnSpPr>
            <a:cxnSpLocks/>
          </p:cNvCxnSpPr>
          <p:nvPr/>
        </p:nvCxnSpPr>
        <p:spPr>
          <a:xfrm flipV="1">
            <a:off x="4681752" y="2789762"/>
            <a:ext cx="202406" cy="66295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1B657BC-FB7C-4ED5-BF50-2597E5C53381}"/>
              </a:ext>
            </a:extLst>
          </p:cNvPr>
          <p:cNvCxnSpPr>
            <a:cxnSpLocks/>
          </p:cNvCxnSpPr>
          <p:nvPr/>
        </p:nvCxnSpPr>
        <p:spPr>
          <a:xfrm flipV="1">
            <a:off x="4826307" y="2671133"/>
            <a:ext cx="279399" cy="90274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55916FD-D2B3-4746-9D13-134011436267}"/>
              </a:ext>
            </a:extLst>
          </p:cNvPr>
          <p:cNvCxnSpPr>
            <a:cxnSpLocks/>
          </p:cNvCxnSpPr>
          <p:nvPr/>
        </p:nvCxnSpPr>
        <p:spPr>
          <a:xfrm flipV="1">
            <a:off x="5018226" y="2502992"/>
            <a:ext cx="356906" cy="119270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8BE4E58-460E-4117-BE0C-9436E583FECD}"/>
              </a:ext>
            </a:extLst>
          </p:cNvPr>
          <p:cNvCxnSpPr>
            <a:cxnSpLocks/>
          </p:cNvCxnSpPr>
          <p:nvPr/>
        </p:nvCxnSpPr>
        <p:spPr>
          <a:xfrm flipV="1">
            <a:off x="5226230" y="2340274"/>
            <a:ext cx="442471" cy="147238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9DD824A-11F6-4C55-9238-5469704EE815}"/>
              </a:ext>
            </a:extLst>
          </p:cNvPr>
          <p:cNvCxnSpPr>
            <a:cxnSpLocks/>
          </p:cNvCxnSpPr>
          <p:nvPr/>
        </p:nvCxnSpPr>
        <p:spPr>
          <a:xfrm flipV="1">
            <a:off x="5409323" y="2229655"/>
            <a:ext cx="485997" cy="167944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FF5B3D1-9086-4A54-ACB3-08DD88618E37}"/>
              </a:ext>
            </a:extLst>
          </p:cNvPr>
          <p:cNvCxnSpPr>
            <a:cxnSpLocks/>
          </p:cNvCxnSpPr>
          <p:nvPr/>
        </p:nvCxnSpPr>
        <p:spPr>
          <a:xfrm flipV="1">
            <a:off x="5617163" y="2105615"/>
            <a:ext cx="524582" cy="190178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8698758-EE36-442D-BEBC-412CF230B973}"/>
              </a:ext>
            </a:extLst>
          </p:cNvPr>
          <p:cNvCxnSpPr>
            <a:cxnSpLocks/>
          </p:cNvCxnSpPr>
          <p:nvPr/>
        </p:nvCxnSpPr>
        <p:spPr>
          <a:xfrm flipV="1">
            <a:off x="5826619" y="1993470"/>
            <a:ext cx="554129" cy="20470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760C526-F1D0-4524-A3F1-13FAF56AB0C7}"/>
              </a:ext>
            </a:extLst>
          </p:cNvPr>
          <p:cNvCxnSpPr>
            <a:cxnSpLocks/>
          </p:cNvCxnSpPr>
          <p:nvPr/>
        </p:nvCxnSpPr>
        <p:spPr>
          <a:xfrm flipV="1">
            <a:off x="6020609" y="1909763"/>
            <a:ext cx="573923" cy="222055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A927D22-32CC-4D49-8157-2237F06027E1}"/>
              </a:ext>
            </a:extLst>
          </p:cNvPr>
          <p:cNvCxnSpPr>
            <a:cxnSpLocks/>
          </p:cNvCxnSpPr>
          <p:nvPr/>
        </p:nvCxnSpPr>
        <p:spPr>
          <a:xfrm flipV="1">
            <a:off x="6222811" y="1809513"/>
            <a:ext cx="605255" cy="240126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AD6CBE2-2CEC-4BF9-A860-01EC473B02B2}"/>
              </a:ext>
            </a:extLst>
          </p:cNvPr>
          <p:cNvCxnSpPr>
            <a:cxnSpLocks/>
          </p:cNvCxnSpPr>
          <p:nvPr/>
        </p:nvCxnSpPr>
        <p:spPr>
          <a:xfrm flipV="1">
            <a:off x="6665750" y="2555179"/>
            <a:ext cx="187709" cy="76639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B3F975B-F65A-4B42-8072-3D8266B90099}"/>
              </a:ext>
            </a:extLst>
          </p:cNvPr>
          <p:cNvCxnSpPr>
            <a:cxnSpLocks/>
          </p:cNvCxnSpPr>
          <p:nvPr/>
        </p:nvCxnSpPr>
        <p:spPr>
          <a:xfrm flipV="1">
            <a:off x="6417942" y="3752850"/>
            <a:ext cx="139405" cy="52093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5C259F7-D5B8-47EC-A73E-52847FD73B3A}"/>
              </a:ext>
            </a:extLst>
          </p:cNvPr>
          <p:cNvCxnSpPr>
            <a:cxnSpLocks/>
          </p:cNvCxnSpPr>
          <p:nvPr/>
        </p:nvCxnSpPr>
        <p:spPr>
          <a:xfrm flipV="1">
            <a:off x="6913178" y="2622069"/>
            <a:ext cx="120698" cy="49833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D820CAB-4B36-4F96-B355-731DF40A2F24}"/>
              </a:ext>
            </a:extLst>
          </p:cNvPr>
          <p:cNvCxnSpPr>
            <a:cxnSpLocks/>
          </p:cNvCxnSpPr>
          <p:nvPr/>
        </p:nvCxnSpPr>
        <p:spPr>
          <a:xfrm flipV="1">
            <a:off x="7108008" y="2684889"/>
            <a:ext cx="73294" cy="33453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1C7D080-4520-410D-98BB-FD3054BC57C2}"/>
              </a:ext>
            </a:extLst>
          </p:cNvPr>
          <p:cNvCxnSpPr>
            <a:cxnSpLocks/>
          </p:cNvCxnSpPr>
          <p:nvPr/>
        </p:nvCxnSpPr>
        <p:spPr>
          <a:xfrm flipV="1">
            <a:off x="7291025" y="2738915"/>
            <a:ext cx="47032" cy="18113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4254505-1CCB-483E-80CE-1021F7E8F2EA}"/>
              </a:ext>
            </a:extLst>
          </p:cNvPr>
          <p:cNvCxnSpPr>
            <a:cxnSpLocks/>
          </p:cNvCxnSpPr>
          <p:nvPr/>
        </p:nvCxnSpPr>
        <p:spPr>
          <a:xfrm flipV="1">
            <a:off x="6597742" y="4016811"/>
            <a:ext cx="56483" cy="24981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D448E62-DF49-4F93-8E43-E59FC6B3C46B}"/>
              </a:ext>
            </a:extLst>
          </p:cNvPr>
          <p:cNvCxnSpPr>
            <a:cxnSpLocks/>
          </p:cNvCxnSpPr>
          <p:nvPr/>
        </p:nvCxnSpPr>
        <p:spPr>
          <a:xfrm flipV="1">
            <a:off x="6741014" y="4201251"/>
            <a:ext cx="14683" cy="12490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FBF339E-DD16-4B09-B2E2-A136D1611A76}"/>
              </a:ext>
            </a:extLst>
          </p:cNvPr>
          <p:cNvCxnSpPr>
            <a:cxnSpLocks/>
          </p:cNvCxnSpPr>
          <p:nvPr/>
        </p:nvCxnSpPr>
        <p:spPr>
          <a:xfrm flipV="1">
            <a:off x="6991407" y="1737826"/>
            <a:ext cx="30584" cy="225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F11FF5B-AFC7-49FA-8652-CD9EEA83FBEF}"/>
              </a:ext>
            </a:extLst>
          </p:cNvPr>
          <p:cNvCxnSpPr>
            <a:cxnSpLocks/>
          </p:cNvCxnSpPr>
          <p:nvPr/>
        </p:nvCxnSpPr>
        <p:spPr>
          <a:xfrm flipV="1">
            <a:off x="7211953" y="1647351"/>
            <a:ext cx="17741" cy="16216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9C59398-AFBC-4CCB-A551-E3278481BCEB}"/>
              </a:ext>
            </a:extLst>
          </p:cNvPr>
          <p:cNvCxnSpPr>
            <a:cxnSpLocks/>
          </p:cNvCxnSpPr>
          <p:nvPr/>
        </p:nvCxnSpPr>
        <p:spPr>
          <a:xfrm flipV="1">
            <a:off x="7366157" y="1583115"/>
            <a:ext cx="10579" cy="1346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94213EC-282D-4242-AC42-75A9661E9F80}"/>
              </a:ext>
            </a:extLst>
          </p:cNvPr>
          <p:cNvCxnSpPr>
            <a:cxnSpLocks/>
          </p:cNvCxnSpPr>
          <p:nvPr/>
        </p:nvCxnSpPr>
        <p:spPr>
          <a:xfrm flipV="1">
            <a:off x="7501650" y="1547813"/>
            <a:ext cx="9812" cy="9953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FE6B3DC-E20F-4680-A9EC-3B02CAEA23ED}"/>
              </a:ext>
            </a:extLst>
          </p:cNvPr>
          <p:cNvCxnSpPr>
            <a:cxnSpLocks/>
          </p:cNvCxnSpPr>
          <p:nvPr/>
        </p:nvCxnSpPr>
        <p:spPr>
          <a:xfrm flipV="1">
            <a:off x="7637370" y="1483519"/>
            <a:ext cx="14537" cy="995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B98328A5-1A65-4E9B-BEDB-391AC003DAA2}"/>
              </a:ext>
            </a:extLst>
          </p:cNvPr>
          <p:cNvSpPr/>
          <p:nvPr/>
        </p:nvSpPr>
        <p:spPr>
          <a:xfrm>
            <a:off x="4586717" y="1289050"/>
            <a:ext cx="3573033" cy="3117850"/>
          </a:xfrm>
          <a:custGeom>
            <a:avLst/>
            <a:gdLst>
              <a:gd name="connsiteX0" fmla="*/ 3573033 w 3573033"/>
              <a:gd name="connsiteY0" fmla="*/ 0 h 3117850"/>
              <a:gd name="connsiteX1" fmla="*/ 23383 w 3573033"/>
              <a:gd name="connsiteY1" fmla="*/ 1828800 h 3117850"/>
              <a:gd name="connsiteX2" fmla="*/ 2309383 w 3573033"/>
              <a:gd name="connsiteY2" fmla="*/ 3117850 h 311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3033" h="3117850">
                <a:moveTo>
                  <a:pt x="3573033" y="0"/>
                </a:moveTo>
                <a:cubicBezTo>
                  <a:pt x="1903512" y="654579"/>
                  <a:pt x="233991" y="1309158"/>
                  <a:pt x="23383" y="1828800"/>
                </a:cubicBezTo>
                <a:cubicBezTo>
                  <a:pt x="-187225" y="2348442"/>
                  <a:pt x="1061079" y="2733146"/>
                  <a:pt x="2309383" y="3117850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53A0C8A8-75EE-4855-B381-A27482D106A2}"/>
              </a:ext>
            </a:extLst>
          </p:cNvPr>
          <p:cNvSpPr/>
          <p:nvPr/>
        </p:nvSpPr>
        <p:spPr>
          <a:xfrm>
            <a:off x="4587875" y="1295400"/>
            <a:ext cx="3587750" cy="1914525"/>
          </a:xfrm>
          <a:custGeom>
            <a:avLst/>
            <a:gdLst>
              <a:gd name="connsiteX0" fmla="*/ 0 w 3587750"/>
              <a:gd name="connsiteY0" fmla="*/ 1914525 h 1914525"/>
              <a:gd name="connsiteX1" fmla="*/ 53975 w 3587750"/>
              <a:gd name="connsiteY1" fmla="*/ 1755775 h 1914525"/>
              <a:gd name="connsiteX2" fmla="*/ 190500 w 3587750"/>
              <a:gd name="connsiteY2" fmla="*/ 1597025 h 1914525"/>
              <a:gd name="connsiteX3" fmla="*/ 431800 w 3587750"/>
              <a:gd name="connsiteY3" fmla="*/ 1409700 h 1914525"/>
              <a:gd name="connsiteX4" fmla="*/ 825500 w 3587750"/>
              <a:gd name="connsiteY4" fmla="*/ 1174750 h 1914525"/>
              <a:gd name="connsiteX5" fmla="*/ 1247775 w 3587750"/>
              <a:gd name="connsiteY5" fmla="*/ 965200 h 1914525"/>
              <a:gd name="connsiteX6" fmla="*/ 1654175 w 3587750"/>
              <a:gd name="connsiteY6" fmla="*/ 781050 h 1914525"/>
              <a:gd name="connsiteX7" fmla="*/ 2022475 w 3587750"/>
              <a:gd name="connsiteY7" fmla="*/ 615950 h 1914525"/>
              <a:gd name="connsiteX8" fmla="*/ 2374900 w 3587750"/>
              <a:gd name="connsiteY8" fmla="*/ 469900 h 1914525"/>
              <a:gd name="connsiteX9" fmla="*/ 2755900 w 3587750"/>
              <a:gd name="connsiteY9" fmla="*/ 311150 h 1914525"/>
              <a:gd name="connsiteX10" fmla="*/ 3086100 w 3587750"/>
              <a:gd name="connsiteY10" fmla="*/ 184150 h 1914525"/>
              <a:gd name="connsiteX11" fmla="*/ 3470275 w 3587750"/>
              <a:gd name="connsiteY11" fmla="*/ 41275 h 1914525"/>
              <a:gd name="connsiteX12" fmla="*/ 3587750 w 3587750"/>
              <a:gd name="connsiteY12" fmla="*/ 0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7750" h="1914525">
                <a:moveTo>
                  <a:pt x="0" y="1914525"/>
                </a:moveTo>
                <a:cubicBezTo>
                  <a:pt x="11112" y="1861608"/>
                  <a:pt x="22225" y="1808692"/>
                  <a:pt x="53975" y="1755775"/>
                </a:cubicBezTo>
                <a:cubicBezTo>
                  <a:pt x="85725" y="1702858"/>
                  <a:pt x="127529" y="1654704"/>
                  <a:pt x="190500" y="1597025"/>
                </a:cubicBezTo>
                <a:cubicBezTo>
                  <a:pt x="253471" y="1539346"/>
                  <a:pt x="325967" y="1480079"/>
                  <a:pt x="431800" y="1409700"/>
                </a:cubicBezTo>
                <a:cubicBezTo>
                  <a:pt x="537633" y="1339321"/>
                  <a:pt x="689504" y="1248833"/>
                  <a:pt x="825500" y="1174750"/>
                </a:cubicBezTo>
                <a:cubicBezTo>
                  <a:pt x="961496" y="1100667"/>
                  <a:pt x="1109663" y="1030817"/>
                  <a:pt x="1247775" y="965200"/>
                </a:cubicBezTo>
                <a:cubicBezTo>
                  <a:pt x="1385888" y="899583"/>
                  <a:pt x="1654175" y="781050"/>
                  <a:pt x="1654175" y="781050"/>
                </a:cubicBezTo>
                <a:lnTo>
                  <a:pt x="2022475" y="615950"/>
                </a:lnTo>
                <a:cubicBezTo>
                  <a:pt x="2142596" y="564092"/>
                  <a:pt x="2374900" y="469900"/>
                  <a:pt x="2374900" y="469900"/>
                </a:cubicBezTo>
                <a:lnTo>
                  <a:pt x="2755900" y="311150"/>
                </a:lnTo>
                <a:cubicBezTo>
                  <a:pt x="2874433" y="263525"/>
                  <a:pt x="3086100" y="184150"/>
                  <a:pt x="3086100" y="184150"/>
                </a:cubicBezTo>
                <a:lnTo>
                  <a:pt x="3470275" y="41275"/>
                </a:lnTo>
                <a:cubicBezTo>
                  <a:pt x="3553883" y="10583"/>
                  <a:pt x="3570816" y="5291"/>
                  <a:pt x="358775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E71BFED-0724-4229-B1B8-AA115013760B}"/>
              </a:ext>
            </a:extLst>
          </p:cNvPr>
          <p:cNvSpPr/>
          <p:nvPr/>
        </p:nvSpPr>
        <p:spPr>
          <a:xfrm>
            <a:off x="5578850" y="1399060"/>
            <a:ext cx="1451575" cy="2487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効率的フロンティア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339BAA3-E253-48D8-859A-1F357FF461BD}"/>
              </a:ext>
            </a:extLst>
          </p:cNvPr>
          <p:cNvSpPr/>
          <p:nvPr/>
        </p:nvSpPr>
        <p:spPr>
          <a:xfrm>
            <a:off x="5292506" y="3019424"/>
            <a:ext cx="1041292" cy="2307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投資機会集合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8D73892-6FF1-4367-99D6-6CE6F8283931}"/>
              </a:ext>
            </a:extLst>
          </p:cNvPr>
          <p:cNvSpPr/>
          <p:nvPr/>
        </p:nvSpPr>
        <p:spPr>
          <a:xfrm>
            <a:off x="4484282" y="3127456"/>
            <a:ext cx="178684" cy="190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6F1A1C41-C08B-48E0-BBBD-FFB3544E0613}"/>
              </a:ext>
            </a:extLst>
          </p:cNvPr>
          <p:cNvSpPr/>
          <p:nvPr/>
        </p:nvSpPr>
        <p:spPr>
          <a:xfrm rot="3637096">
            <a:off x="4275527" y="2906654"/>
            <a:ext cx="295733" cy="215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50F93A9-E4E4-48D2-ABA2-123D94925F77}"/>
              </a:ext>
            </a:extLst>
          </p:cNvPr>
          <p:cNvSpPr/>
          <p:nvPr/>
        </p:nvSpPr>
        <p:spPr>
          <a:xfrm>
            <a:off x="2246703" y="2346881"/>
            <a:ext cx="2459809" cy="4595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最小分散ポートフォリオ</a:t>
            </a:r>
          </a:p>
        </p:txBody>
      </p:sp>
    </p:spTree>
    <p:extLst>
      <p:ext uri="{BB962C8B-B14F-4D97-AF65-F5344CB8AC3E}">
        <p14:creationId xmlns:p14="http://schemas.microsoft.com/office/powerpoint/2010/main" val="131363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65</Words>
  <Application>Microsoft Office PowerPoint</Application>
  <PresentationFormat>ワイド画面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sasaki wataru</dc:creator>
  <cp:lastModifiedBy>sasaki wataru</cp:lastModifiedBy>
  <cp:revision>2</cp:revision>
  <dcterms:created xsi:type="dcterms:W3CDTF">2021-11-09T21:28:55Z</dcterms:created>
  <dcterms:modified xsi:type="dcterms:W3CDTF">2021-11-10T08:30:16Z</dcterms:modified>
</cp:coreProperties>
</file>