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64" r:id="rId3"/>
    <p:sldId id="269" r:id="rId4"/>
    <p:sldId id="270" r:id="rId5"/>
    <p:sldId id="271" r:id="rId6"/>
    <p:sldId id="272" r:id="rId7"/>
    <p:sldId id="289" r:id="rId8"/>
    <p:sldId id="290" r:id="rId9"/>
    <p:sldId id="263" r:id="rId10"/>
    <p:sldId id="279" r:id="rId11"/>
    <p:sldId id="293" r:id="rId12"/>
    <p:sldId id="280" r:id="rId13"/>
    <p:sldId id="294" r:id="rId14"/>
    <p:sldId id="291" r:id="rId15"/>
    <p:sldId id="292" r:id="rId16"/>
    <p:sldId id="298" r:id="rId17"/>
    <p:sldId id="283" r:id="rId18"/>
    <p:sldId id="296" r:id="rId19"/>
    <p:sldId id="288" r:id="rId20"/>
    <p:sldId id="302" r:id="rId21"/>
    <p:sldId id="303" r:id="rId22"/>
    <p:sldId id="285" r:id="rId23"/>
    <p:sldId id="286" r:id="rId24"/>
    <p:sldId id="287" r:id="rId25"/>
    <p:sldId id="295" r:id="rId26"/>
    <p:sldId id="284" r:id="rId27"/>
    <p:sldId id="278" r:id="rId28"/>
    <p:sldId id="277" r:id="rId29"/>
    <p:sldId id="297" r:id="rId30"/>
    <p:sldId id="299" r:id="rId31"/>
    <p:sldId id="300" r:id="rId32"/>
    <p:sldId id="301" r:id="rId33"/>
    <p:sldId id="267" r:id="rId34"/>
    <p:sldId id="266" r:id="rId35"/>
    <p:sldId id="265" r:id="rId36"/>
    <p:sldId id="257" r:id="rId37"/>
    <p:sldId id="258" r:id="rId38"/>
    <p:sldId id="259" r:id="rId39"/>
    <p:sldId id="260" r:id="rId40"/>
    <p:sldId id="261" r:id="rId41"/>
    <p:sldId id="262" r:id="rId4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A7E812-4386-485B-85BF-30D85FD213C9}" v="2663" dt="2022-12-09T08:12:13.72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03997C-ABD8-FABE-D6E2-E7619890673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0E5DD18-20DB-4A8E-6257-40023A393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D0DC8CB-8C3F-E411-BEE1-391175193B50}"/>
              </a:ext>
            </a:extLst>
          </p:cNvPr>
          <p:cNvSpPr>
            <a:spLocks noGrp="1"/>
          </p:cNvSpPr>
          <p:nvPr>
            <p:ph type="dt" sz="half" idx="10"/>
          </p:nvPr>
        </p:nvSpPr>
        <p:spPr/>
        <p:txBody>
          <a:bodyPr/>
          <a:lstStyle/>
          <a:p>
            <a:fld id="{FE24D30B-7BC0-4240-955B-D207753F8EE0}" type="datetimeFigureOut">
              <a:rPr kumimoji="1" lang="ja-JP" altLang="en-US" smtClean="0"/>
              <a:t>2022/12/9</a:t>
            </a:fld>
            <a:endParaRPr kumimoji="1" lang="ja-JP" altLang="en-US"/>
          </a:p>
        </p:txBody>
      </p:sp>
      <p:sp>
        <p:nvSpPr>
          <p:cNvPr id="5" name="フッター プレースホルダー 4">
            <a:extLst>
              <a:ext uri="{FF2B5EF4-FFF2-40B4-BE49-F238E27FC236}">
                <a16:creationId xmlns:a16="http://schemas.microsoft.com/office/drawing/2014/main" id="{B912D45C-44E0-6052-F07A-9E3BA42D56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A4FB48-D7E0-943E-58F3-F8650E146191}"/>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844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82EC4-91B6-0D1C-277E-59550F9203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495BE02-B9E9-6257-2072-D5F00C3119A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6627EF-3189-7786-EFC1-E5CDA873CE26}"/>
              </a:ext>
            </a:extLst>
          </p:cNvPr>
          <p:cNvSpPr>
            <a:spLocks noGrp="1"/>
          </p:cNvSpPr>
          <p:nvPr>
            <p:ph type="dt" sz="half" idx="10"/>
          </p:nvPr>
        </p:nvSpPr>
        <p:spPr/>
        <p:txBody>
          <a:bodyPr/>
          <a:lstStyle/>
          <a:p>
            <a:fld id="{FE24D30B-7BC0-4240-955B-D207753F8EE0}" type="datetimeFigureOut">
              <a:rPr kumimoji="1" lang="ja-JP" altLang="en-US" smtClean="0"/>
              <a:t>2022/12/9</a:t>
            </a:fld>
            <a:endParaRPr kumimoji="1" lang="ja-JP" altLang="en-US"/>
          </a:p>
        </p:txBody>
      </p:sp>
      <p:sp>
        <p:nvSpPr>
          <p:cNvPr id="5" name="フッター プレースホルダー 4">
            <a:extLst>
              <a:ext uri="{FF2B5EF4-FFF2-40B4-BE49-F238E27FC236}">
                <a16:creationId xmlns:a16="http://schemas.microsoft.com/office/drawing/2014/main" id="{69FBDB30-D6AA-226A-8F7A-40F428F7B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88B3C3-27FC-548C-E5E8-FD458388BC9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9694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4E30F7-54AE-67DD-6969-16494CD6AE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2B729E-CE50-0CD1-D8E9-BF937273CC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D4CF5C-E038-6249-F1AE-A6762264EEEF}"/>
              </a:ext>
            </a:extLst>
          </p:cNvPr>
          <p:cNvSpPr>
            <a:spLocks noGrp="1"/>
          </p:cNvSpPr>
          <p:nvPr>
            <p:ph type="dt" sz="half" idx="10"/>
          </p:nvPr>
        </p:nvSpPr>
        <p:spPr/>
        <p:txBody>
          <a:bodyPr/>
          <a:lstStyle/>
          <a:p>
            <a:fld id="{FE24D30B-7BC0-4240-955B-D207753F8EE0}" type="datetimeFigureOut">
              <a:rPr kumimoji="1" lang="ja-JP" altLang="en-US" smtClean="0"/>
              <a:t>2022/12/9</a:t>
            </a:fld>
            <a:endParaRPr kumimoji="1" lang="ja-JP" altLang="en-US"/>
          </a:p>
        </p:txBody>
      </p:sp>
      <p:sp>
        <p:nvSpPr>
          <p:cNvPr id="5" name="フッター プレースホルダー 4">
            <a:extLst>
              <a:ext uri="{FF2B5EF4-FFF2-40B4-BE49-F238E27FC236}">
                <a16:creationId xmlns:a16="http://schemas.microsoft.com/office/drawing/2014/main" id="{90E27E2B-8E20-7981-3A1B-840C8CDEE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E22964-0F34-4FF2-1AEB-0A86E5CE4A9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76094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8D460-52D8-BF05-D723-AD66854D688A}"/>
              </a:ext>
            </a:extLst>
          </p:cNvPr>
          <p:cNvSpPr>
            <a:spLocks noGrp="1"/>
          </p:cNvSpPr>
          <p:nvPr>
            <p:ph type="title"/>
          </p:nvPr>
        </p:nvSpPr>
        <p:spPr>
          <a:xfrm>
            <a:off x="838200" y="136525"/>
            <a:ext cx="10515600" cy="770948"/>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CEC70D-532F-5E16-09E3-B50DC9E046DA}"/>
              </a:ext>
            </a:extLst>
          </p:cNvPr>
          <p:cNvSpPr>
            <a:spLocks noGrp="1"/>
          </p:cNvSpPr>
          <p:nvPr>
            <p:ph idx="1"/>
          </p:nvPr>
        </p:nvSpPr>
        <p:spPr>
          <a:xfrm>
            <a:off x="838200" y="907473"/>
            <a:ext cx="10515600" cy="544887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A63190-A0D8-51C4-584D-4E11BA4C5584}"/>
              </a:ext>
            </a:extLst>
          </p:cNvPr>
          <p:cNvSpPr>
            <a:spLocks noGrp="1"/>
          </p:cNvSpPr>
          <p:nvPr>
            <p:ph type="dt" sz="half" idx="10"/>
          </p:nvPr>
        </p:nvSpPr>
        <p:spPr/>
        <p:txBody>
          <a:bodyPr/>
          <a:lstStyle/>
          <a:p>
            <a:fld id="{FE24D30B-7BC0-4240-955B-D207753F8EE0}" type="datetimeFigureOut">
              <a:rPr kumimoji="1" lang="ja-JP" altLang="en-US" smtClean="0"/>
              <a:t>2022/12/9</a:t>
            </a:fld>
            <a:endParaRPr kumimoji="1" lang="ja-JP" altLang="en-US"/>
          </a:p>
        </p:txBody>
      </p:sp>
      <p:sp>
        <p:nvSpPr>
          <p:cNvPr id="5" name="フッター プレースホルダー 4">
            <a:extLst>
              <a:ext uri="{FF2B5EF4-FFF2-40B4-BE49-F238E27FC236}">
                <a16:creationId xmlns:a16="http://schemas.microsoft.com/office/drawing/2014/main" id="{BCA4ACB7-814F-529A-57AA-329D0CFB68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43CA3D-F67D-7A8F-AF3C-B76340961E3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87015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F0F807-338A-607C-5B98-5D6B152B6C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393AA5-E281-ACED-B9FC-6ED8A271D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B588502-26D4-D4EB-7B87-38E716232D85}"/>
              </a:ext>
            </a:extLst>
          </p:cNvPr>
          <p:cNvSpPr>
            <a:spLocks noGrp="1"/>
          </p:cNvSpPr>
          <p:nvPr>
            <p:ph type="dt" sz="half" idx="10"/>
          </p:nvPr>
        </p:nvSpPr>
        <p:spPr/>
        <p:txBody>
          <a:bodyPr/>
          <a:lstStyle/>
          <a:p>
            <a:fld id="{FE24D30B-7BC0-4240-955B-D207753F8EE0}" type="datetimeFigureOut">
              <a:rPr kumimoji="1" lang="ja-JP" altLang="en-US" smtClean="0"/>
              <a:t>2022/12/9</a:t>
            </a:fld>
            <a:endParaRPr kumimoji="1" lang="ja-JP" altLang="en-US"/>
          </a:p>
        </p:txBody>
      </p:sp>
      <p:sp>
        <p:nvSpPr>
          <p:cNvPr id="5" name="フッター プレースホルダー 4">
            <a:extLst>
              <a:ext uri="{FF2B5EF4-FFF2-40B4-BE49-F238E27FC236}">
                <a16:creationId xmlns:a16="http://schemas.microsoft.com/office/drawing/2014/main" id="{FD02C896-0B13-530C-2C05-D29AEE8E85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EDA015-186A-606D-B45D-DE2A0B33C8C0}"/>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91589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92C57-D323-65C9-2618-A3487E68C1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59F2C0-3AE4-A624-D268-17450F98EB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1B79AA3-9AC9-994B-B519-A81CB7A55F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D4ED9EE-A77F-FFAA-517A-94D732F46638}"/>
              </a:ext>
            </a:extLst>
          </p:cNvPr>
          <p:cNvSpPr>
            <a:spLocks noGrp="1"/>
          </p:cNvSpPr>
          <p:nvPr>
            <p:ph type="dt" sz="half" idx="10"/>
          </p:nvPr>
        </p:nvSpPr>
        <p:spPr/>
        <p:txBody>
          <a:bodyPr/>
          <a:lstStyle/>
          <a:p>
            <a:fld id="{FE24D30B-7BC0-4240-955B-D207753F8EE0}" type="datetimeFigureOut">
              <a:rPr kumimoji="1" lang="ja-JP" altLang="en-US" smtClean="0"/>
              <a:t>2022/12/9</a:t>
            </a:fld>
            <a:endParaRPr kumimoji="1" lang="ja-JP" altLang="en-US"/>
          </a:p>
        </p:txBody>
      </p:sp>
      <p:sp>
        <p:nvSpPr>
          <p:cNvPr id="6" name="フッター プレースホルダー 5">
            <a:extLst>
              <a:ext uri="{FF2B5EF4-FFF2-40B4-BE49-F238E27FC236}">
                <a16:creationId xmlns:a16="http://schemas.microsoft.com/office/drawing/2014/main" id="{7C7C7EF1-112E-6CEB-D7D2-0B33A32D08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782A85-CD22-0282-E7CA-C960B461B545}"/>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622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2B68C-56FE-0324-93EE-D0B62FAA93C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7496DD-C258-E30C-FA1D-7AE31D840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B4F34C-A294-6141-70E6-BB2263DA53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49CFF27-955C-201E-8503-828F09DF5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903BF1D-A64C-7D6C-0D69-DE5BE512121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A86CC9E-B02E-4FC6-D3A3-21C111CB06D2}"/>
              </a:ext>
            </a:extLst>
          </p:cNvPr>
          <p:cNvSpPr>
            <a:spLocks noGrp="1"/>
          </p:cNvSpPr>
          <p:nvPr>
            <p:ph type="dt" sz="half" idx="10"/>
          </p:nvPr>
        </p:nvSpPr>
        <p:spPr/>
        <p:txBody>
          <a:bodyPr/>
          <a:lstStyle/>
          <a:p>
            <a:fld id="{FE24D30B-7BC0-4240-955B-D207753F8EE0}" type="datetimeFigureOut">
              <a:rPr kumimoji="1" lang="ja-JP" altLang="en-US" smtClean="0"/>
              <a:t>2022/12/9</a:t>
            </a:fld>
            <a:endParaRPr kumimoji="1" lang="ja-JP" altLang="en-US"/>
          </a:p>
        </p:txBody>
      </p:sp>
      <p:sp>
        <p:nvSpPr>
          <p:cNvPr id="8" name="フッター プレースホルダー 7">
            <a:extLst>
              <a:ext uri="{FF2B5EF4-FFF2-40B4-BE49-F238E27FC236}">
                <a16:creationId xmlns:a16="http://schemas.microsoft.com/office/drawing/2014/main" id="{1B867ABD-1323-ED2F-FB7C-B5AB95AAFC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B173F6A-05E5-D633-DF91-01B4EE6EFAEC}"/>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89275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56C56-9EBD-E319-58B7-96F7030466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774120-80BC-74AD-1F4A-C11C13667FD3}"/>
              </a:ext>
            </a:extLst>
          </p:cNvPr>
          <p:cNvSpPr>
            <a:spLocks noGrp="1"/>
          </p:cNvSpPr>
          <p:nvPr>
            <p:ph type="dt" sz="half" idx="10"/>
          </p:nvPr>
        </p:nvSpPr>
        <p:spPr/>
        <p:txBody>
          <a:bodyPr/>
          <a:lstStyle/>
          <a:p>
            <a:fld id="{FE24D30B-7BC0-4240-955B-D207753F8EE0}" type="datetimeFigureOut">
              <a:rPr kumimoji="1" lang="ja-JP" altLang="en-US" smtClean="0"/>
              <a:t>2022/12/9</a:t>
            </a:fld>
            <a:endParaRPr kumimoji="1" lang="ja-JP" altLang="en-US"/>
          </a:p>
        </p:txBody>
      </p:sp>
      <p:sp>
        <p:nvSpPr>
          <p:cNvPr id="4" name="フッター プレースホルダー 3">
            <a:extLst>
              <a:ext uri="{FF2B5EF4-FFF2-40B4-BE49-F238E27FC236}">
                <a16:creationId xmlns:a16="http://schemas.microsoft.com/office/drawing/2014/main" id="{CC1BE808-092E-F399-DB20-439BF3B9BC3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FD446CE-60A7-F610-7C65-B0C049C13F21}"/>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400466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C4952AD-33FC-3382-98BF-55E7FD46B9E4}"/>
              </a:ext>
            </a:extLst>
          </p:cNvPr>
          <p:cNvSpPr>
            <a:spLocks noGrp="1"/>
          </p:cNvSpPr>
          <p:nvPr>
            <p:ph type="dt" sz="half" idx="10"/>
          </p:nvPr>
        </p:nvSpPr>
        <p:spPr/>
        <p:txBody>
          <a:bodyPr/>
          <a:lstStyle/>
          <a:p>
            <a:fld id="{FE24D30B-7BC0-4240-955B-D207753F8EE0}" type="datetimeFigureOut">
              <a:rPr kumimoji="1" lang="ja-JP" altLang="en-US" smtClean="0"/>
              <a:t>2022/12/9</a:t>
            </a:fld>
            <a:endParaRPr kumimoji="1" lang="ja-JP" altLang="en-US"/>
          </a:p>
        </p:txBody>
      </p:sp>
      <p:sp>
        <p:nvSpPr>
          <p:cNvPr id="3" name="フッター プレースホルダー 2">
            <a:extLst>
              <a:ext uri="{FF2B5EF4-FFF2-40B4-BE49-F238E27FC236}">
                <a16:creationId xmlns:a16="http://schemas.microsoft.com/office/drawing/2014/main" id="{7D3F5717-9AB0-7803-3708-EF4F908D8C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A3C68F2-E7B0-6795-A83B-8D5AF703C233}"/>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416005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02D3F-BB31-3424-BC31-C3DBD70A3C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0A41BA-0EBF-0108-6295-F0D2EF92A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B212FB-582F-7106-793B-17EFC95D9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88B7F1-BA7C-1391-B1C0-8C97C25BDAC0}"/>
              </a:ext>
            </a:extLst>
          </p:cNvPr>
          <p:cNvSpPr>
            <a:spLocks noGrp="1"/>
          </p:cNvSpPr>
          <p:nvPr>
            <p:ph type="dt" sz="half" idx="10"/>
          </p:nvPr>
        </p:nvSpPr>
        <p:spPr/>
        <p:txBody>
          <a:bodyPr/>
          <a:lstStyle/>
          <a:p>
            <a:fld id="{FE24D30B-7BC0-4240-955B-D207753F8EE0}" type="datetimeFigureOut">
              <a:rPr kumimoji="1" lang="ja-JP" altLang="en-US" smtClean="0"/>
              <a:t>2022/12/9</a:t>
            </a:fld>
            <a:endParaRPr kumimoji="1" lang="ja-JP" altLang="en-US"/>
          </a:p>
        </p:txBody>
      </p:sp>
      <p:sp>
        <p:nvSpPr>
          <p:cNvPr id="6" name="フッター プレースホルダー 5">
            <a:extLst>
              <a:ext uri="{FF2B5EF4-FFF2-40B4-BE49-F238E27FC236}">
                <a16:creationId xmlns:a16="http://schemas.microsoft.com/office/drawing/2014/main" id="{83F800FD-8022-AFF5-8356-FB9ED9ABCD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416FDD-1469-7566-47E8-90B223FCA05B}"/>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90759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CD4C57-9725-E979-8321-02964E874A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A744E4C-17CC-8B59-FD80-36C785E800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E503BE7-5A58-0AF7-279E-8AF9C443E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ADF4EB-58F2-AD6E-D15A-1B1E12D076C1}"/>
              </a:ext>
            </a:extLst>
          </p:cNvPr>
          <p:cNvSpPr>
            <a:spLocks noGrp="1"/>
          </p:cNvSpPr>
          <p:nvPr>
            <p:ph type="dt" sz="half" idx="10"/>
          </p:nvPr>
        </p:nvSpPr>
        <p:spPr/>
        <p:txBody>
          <a:bodyPr/>
          <a:lstStyle/>
          <a:p>
            <a:fld id="{FE24D30B-7BC0-4240-955B-D207753F8EE0}" type="datetimeFigureOut">
              <a:rPr kumimoji="1" lang="ja-JP" altLang="en-US" smtClean="0"/>
              <a:t>2022/12/9</a:t>
            </a:fld>
            <a:endParaRPr kumimoji="1" lang="ja-JP" altLang="en-US"/>
          </a:p>
        </p:txBody>
      </p:sp>
      <p:sp>
        <p:nvSpPr>
          <p:cNvPr id="6" name="フッター プレースホルダー 5">
            <a:extLst>
              <a:ext uri="{FF2B5EF4-FFF2-40B4-BE49-F238E27FC236}">
                <a16:creationId xmlns:a16="http://schemas.microsoft.com/office/drawing/2014/main" id="{6A4B3D3F-06BA-A72D-295A-87D3412F100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694EBD-D073-5E62-511F-0A44DE99D996}"/>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32560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5E34334-5C50-E54A-C3CD-D3A6E0C06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52109B-8B94-3693-BF40-50229E510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298A25-2622-3DC0-8A9A-50E227296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4D30B-7BC0-4240-955B-D207753F8EE0}" type="datetimeFigureOut">
              <a:rPr kumimoji="1" lang="ja-JP" altLang="en-US" smtClean="0"/>
              <a:t>2022/12/9</a:t>
            </a:fld>
            <a:endParaRPr kumimoji="1" lang="ja-JP" altLang="en-US"/>
          </a:p>
        </p:txBody>
      </p:sp>
      <p:sp>
        <p:nvSpPr>
          <p:cNvPr id="5" name="フッター プレースホルダー 4">
            <a:extLst>
              <a:ext uri="{FF2B5EF4-FFF2-40B4-BE49-F238E27FC236}">
                <a16:creationId xmlns:a16="http://schemas.microsoft.com/office/drawing/2014/main" id="{87C03607-9FC3-4735-8711-DED1F460EE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94769F8-12FF-5ED6-AB08-456B39277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98501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370.png"/><Relationship Id="rId7"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0.png"/><Relationship Id="rId10" Type="http://schemas.openxmlformats.org/officeDocument/2006/relationships/image" Target="../media/image44.png"/><Relationship Id="rId4" Type="http://schemas.openxmlformats.org/officeDocument/2006/relationships/image" Target="../media/image380.png"/><Relationship Id="rId9"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nli-research.co.jp/report/detail/id=59350?pno=3&amp;site=nli"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AA67C-78F7-E1E0-34DE-BC3E53DB831B}"/>
              </a:ext>
            </a:extLst>
          </p:cNvPr>
          <p:cNvSpPr>
            <a:spLocks noGrp="1"/>
          </p:cNvSpPr>
          <p:nvPr>
            <p:ph type="ctrTitle"/>
          </p:nvPr>
        </p:nvSpPr>
        <p:spPr>
          <a:xfrm>
            <a:off x="1202787" y="2036763"/>
            <a:ext cx="9786425" cy="2387600"/>
          </a:xfrm>
        </p:spPr>
        <p:txBody>
          <a:bodyPr/>
          <a:lstStyle/>
          <a:p>
            <a:r>
              <a:rPr kumimoji="1" lang="en-US" altLang="ja-JP" dirty="0"/>
              <a:t>ICS</a:t>
            </a:r>
            <a:r>
              <a:rPr lang="ja-JP" altLang="en-US" dirty="0"/>
              <a:t>におけるイールドカーブの作成手法</a:t>
            </a:r>
            <a:endParaRPr kumimoji="1" lang="ja-JP" altLang="en-US" dirty="0"/>
          </a:p>
        </p:txBody>
      </p:sp>
    </p:spTree>
    <p:extLst>
      <p:ext uri="{BB962C8B-B14F-4D97-AF65-F5344CB8AC3E}">
        <p14:creationId xmlns:p14="http://schemas.microsoft.com/office/powerpoint/2010/main" val="1528867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ja-JP" altLang="en-US"/>
              <a:t>上乗せするスプレッドの種類</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a:t>
            </a:r>
            <a:r>
              <a:rPr lang="ja-JP" altLang="en-US" sz="2000" dirty="0">
                <a:solidFill>
                  <a:schemeClr val="tx1"/>
                </a:solidFill>
              </a:rPr>
              <a:t>区分</a:t>
            </a:r>
            <a:r>
              <a:rPr lang="en-US" altLang="ja-JP" sz="2000" dirty="0">
                <a:solidFill>
                  <a:schemeClr val="tx1"/>
                </a:solidFill>
              </a:rPr>
              <a:t>1</a:t>
            </a:r>
            <a:r>
              <a:rPr lang="ja-JP" altLang="en-US" sz="2000" dirty="0">
                <a:solidFill>
                  <a:schemeClr val="tx1"/>
                </a:solidFill>
              </a:rPr>
              <a:t>の市場金利に上乗せスプレッドを可算し，</a:t>
            </a:r>
            <a:r>
              <a:rPr lang="en-US" altLang="ja-JP" sz="2000" dirty="0">
                <a:solidFill>
                  <a:schemeClr val="tx1"/>
                </a:solidFill>
              </a:rPr>
              <a:t>Smith-Wilson</a:t>
            </a:r>
            <a:r>
              <a:rPr lang="ja-JP" altLang="en-US" sz="2000" dirty="0">
                <a:solidFill>
                  <a:schemeClr val="tx1"/>
                </a:solidFill>
              </a:rPr>
              <a:t>法で補間・補外することでイールドを作成する．スプレッドの種類は</a:t>
            </a:r>
            <a:r>
              <a:rPr lang="en-US" altLang="ja-JP" sz="2000" dirty="0">
                <a:solidFill>
                  <a:schemeClr val="tx1"/>
                </a:solidFill>
              </a:rPr>
              <a:t>8</a:t>
            </a:r>
            <a:r>
              <a:rPr lang="ja-JP" altLang="en-US" sz="2000" dirty="0">
                <a:solidFill>
                  <a:schemeClr val="tx1"/>
                </a:solidFill>
              </a:rPr>
              <a:t>種類存在．</a:t>
            </a:r>
            <a:endParaRPr lang="en-US" altLang="ja-JP" sz="2000" dirty="0">
              <a:solidFill>
                <a:schemeClr val="tx1"/>
              </a:solidFill>
            </a:endParaRPr>
          </a:p>
          <a:p>
            <a:r>
              <a:rPr kumimoji="1" lang="ja-JP" altLang="en-US" sz="2000" dirty="0">
                <a:solidFill>
                  <a:schemeClr val="tx1"/>
                </a:solidFill>
              </a:rPr>
              <a:t>・</a:t>
            </a:r>
            <a:r>
              <a:rPr kumimoji="1" lang="en-US" altLang="ja-JP" sz="2000" dirty="0">
                <a:solidFill>
                  <a:schemeClr val="tx1"/>
                </a:solidFill>
              </a:rPr>
              <a:t>Valuation</a:t>
            </a:r>
            <a:r>
              <a:rPr kumimoji="1" lang="ja-JP" altLang="en-US" sz="2000" dirty="0">
                <a:solidFill>
                  <a:schemeClr val="tx1"/>
                </a:solidFill>
              </a:rPr>
              <a:t>は負債評価，それ以外は金利リスク評価に用いる．</a:t>
            </a:r>
            <a:endParaRPr kumimoji="1" lang="en-US" altLang="ja-JP" sz="2000" dirty="0">
              <a:solidFill>
                <a:schemeClr val="tx1"/>
              </a:solidFill>
            </a:endParaRPr>
          </a:p>
        </p:txBody>
      </p:sp>
      <p:pic>
        <p:nvPicPr>
          <p:cNvPr id="6" name="図 5">
            <a:extLst>
              <a:ext uri="{FF2B5EF4-FFF2-40B4-BE49-F238E27FC236}">
                <a16:creationId xmlns:a16="http://schemas.microsoft.com/office/drawing/2014/main" id="{4ED5F65C-48AE-71EC-9EF6-F17D7B72FBED}"/>
              </a:ext>
            </a:extLst>
          </p:cNvPr>
          <p:cNvPicPr>
            <a:picLocks noChangeAspect="1"/>
          </p:cNvPicPr>
          <p:nvPr/>
        </p:nvPicPr>
        <p:blipFill>
          <a:blip r:embed="rId2"/>
          <a:stretch>
            <a:fillRect/>
          </a:stretch>
        </p:blipFill>
        <p:spPr>
          <a:xfrm>
            <a:off x="1936575" y="2278127"/>
            <a:ext cx="8459524" cy="4579873"/>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17E79D-9E5C-82F7-D6E4-69A2873F0D42}"/>
                  </a:ext>
                </a:extLst>
              </p:cNvPr>
              <p:cNvSpPr txBox="1"/>
              <p:nvPr/>
            </p:nvSpPr>
            <p:spPr>
              <a:xfrm>
                <a:off x="2598820" y="1908795"/>
                <a:ext cx="7354899" cy="369332"/>
              </a:xfrm>
              <a:prstGeom prst="rect">
                <a:avLst/>
              </a:prstGeom>
              <a:noFill/>
            </p:spPr>
            <p:txBody>
              <a:bodyPr wrap="none" rtlCol="0">
                <a:spAutoFit/>
              </a:bodyPr>
              <a:lstStyle/>
              <a:p>
                <a:r>
                  <a:rPr kumimoji="1" lang="ja-JP" altLang="en-US" dirty="0"/>
                  <a:t>各</a:t>
                </a:r>
                <a:r>
                  <a:rPr lang="ja-JP" altLang="en-US" dirty="0"/>
                  <a:t>イールド</a:t>
                </a:r>
                <a14:m>
                  <m:oMath xmlns:m="http://schemas.openxmlformats.org/officeDocument/2006/math">
                    <m:r>
                      <a:rPr lang="en-US" altLang="ja-JP" b="0" i="1" smtClean="0">
                        <a:latin typeface="Cambria Math" panose="02040503050406030204" pitchFamily="18" charset="0"/>
                      </a:rPr>
                      <m:t>−</m:t>
                    </m:r>
                  </m:oMath>
                </a14:m>
                <a:r>
                  <a:rPr lang="ja-JP" altLang="en-US" dirty="0"/>
                  <a:t>リスクフリーレートの値（</a:t>
                </a:r>
                <a:r>
                  <a:rPr lang="en-US" altLang="ja-JP" dirty="0"/>
                  <a:t>General</a:t>
                </a:r>
                <a:r>
                  <a:rPr lang="ja-JP" altLang="en-US" dirty="0"/>
                  <a:t>バケット，</a:t>
                </a:r>
                <a:r>
                  <a:rPr lang="en-US" altLang="ja-JP" dirty="0"/>
                  <a:t>JPY</a:t>
                </a:r>
                <a:r>
                  <a:rPr lang="ja-JP" altLang="en-US" dirty="0"/>
                  <a:t>の例）</a:t>
                </a:r>
                <a:endParaRPr kumimoji="1" lang="ja-JP" altLang="en-US" dirty="0"/>
              </a:p>
            </p:txBody>
          </p:sp>
        </mc:Choice>
        <mc:Fallback xmlns="">
          <p:sp>
            <p:nvSpPr>
              <p:cNvPr id="8" name="テキスト ボックス 7">
                <a:extLst>
                  <a:ext uri="{FF2B5EF4-FFF2-40B4-BE49-F238E27FC236}">
                    <a16:creationId xmlns:a16="http://schemas.microsoft.com/office/drawing/2014/main" id="{2C17E79D-9E5C-82F7-D6E4-69A2873F0D42}"/>
                  </a:ext>
                </a:extLst>
              </p:cNvPr>
              <p:cNvSpPr txBox="1">
                <a:spLocks noRot="1" noChangeAspect="1" noMove="1" noResize="1" noEditPoints="1" noAdjustHandles="1" noChangeArrowheads="1" noChangeShapeType="1" noTextEdit="1"/>
              </p:cNvSpPr>
              <p:nvPr/>
            </p:nvSpPr>
            <p:spPr>
              <a:xfrm>
                <a:off x="2598820" y="1908795"/>
                <a:ext cx="7354899" cy="369332"/>
              </a:xfrm>
              <a:prstGeom prst="rect">
                <a:avLst/>
              </a:prstGeom>
              <a:blipFill>
                <a:blip r:embed="rId4"/>
                <a:stretch>
                  <a:fillRect l="-663"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4048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dirty="0"/>
              <a:t>各イールドの意味</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a:t>
            </a:r>
            <a:r>
              <a:rPr lang="ja-JP" altLang="en-US" sz="2000" dirty="0">
                <a:solidFill>
                  <a:schemeClr val="tx1"/>
                </a:solidFill>
              </a:rPr>
              <a:t>区分</a:t>
            </a:r>
            <a:r>
              <a:rPr lang="en-US" altLang="ja-JP" sz="2000" dirty="0">
                <a:solidFill>
                  <a:schemeClr val="tx1"/>
                </a:solidFill>
              </a:rPr>
              <a:t>1</a:t>
            </a:r>
            <a:r>
              <a:rPr lang="ja-JP" altLang="en-US" sz="2000" dirty="0">
                <a:solidFill>
                  <a:schemeClr val="tx1"/>
                </a:solidFill>
              </a:rPr>
              <a:t>の市場金利に上乗せスプレッドを可算し，</a:t>
            </a:r>
            <a:r>
              <a:rPr lang="en-US" altLang="ja-JP" sz="2000" dirty="0">
                <a:solidFill>
                  <a:schemeClr val="tx1"/>
                </a:solidFill>
              </a:rPr>
              <a:t>Smith-Wilson</a:t>
            </a:r>
            <a:r>
              <a:rPr lang="ja-JP" altLang="en-US" sz="2000" dirty="0">
                <a:solidFill>
                  <a:schemeClr val="tx1"/>
                </a:solidFill>
              </a:rPr>
              <a:t>法で補間・補外することでイールドを作成する．スプレッドの種類は</a:t>
            </a:r>
            <a:r>
              <a:rPr lang="en-US" altLang="ja-JP" sz="2000" dirty="0">
                <a:solidFill>
                  <a:schemeClr val="tx1"/>
                </a:solidFill>
              </a:rPr>
              <a:t>8</a:t>
            </a:r>
            <a:r>
              <a:rPr lang="ja-JP" altLang="en-US" sz="2000" dirty="0">
                <a:solidFill>
                  <a:schemeClr val="tx1"/>
                </a:solidFill>
              </a:rPr>
              <a:t>種類存在．</a:t>
            </a:r>
            <a:endParaRPr lang="en-US" altLang="ja-JP" sz="2000" dirty="0">
              <a:solidFill>
                <a:schemeClr val="tx1"/>
              </a:solidFill>
            </a:endParaRPr>
          </a:p>
          <a:p>
            <a:r>
              <a:rPr kumimoji="1" lang="ja-JP" altLang="en-US" sz="2000" dirty="0">
                <a:solidFill>
                  <a:schemeClr val="tx1"/>
                </a:solidFill>
              </a:rPr>
              <a:t>・</a:t>
            </a:r>
            <a:r>
              <a:rPr kumimoji="1" lang="en-US" altLang="ja-JP" sz="2000" dirty="0">
                <a:solidFill>
                  <a:schemeClr val="tx1"/>
                </a:solidFill>
              </a:rPr>
              <a:t>Valuation</a:t>
            </a:r>
            <a:r>
              <a:rPr kumimoji="1" lang="ja-JP" altLang="en-US" sz="2000" dirty="0">
                <a:solidFill>
                  <a:schemeClr val="tx1"/>
                </a:solidFill>
              </a:rPr>
              <a:t>は負債評価，それ以外は金利リスク評価に用いる．</a:t>
            </a:r>
            <a:endParaRPr kumimoji="1" lang="en-US" altLang="ja-JP" sz="2000" dirty="0">
              <a:solidFill>
                <a:schemeClr val="tx1"/>
              </a:solidFill>
            </a:endParaRPr>
          </a:p>
        </p:txBody>
      </p:sp>
      <p:pic>
        <p:nvPicPr>
          <p:cNvPr id="6" name="図 5">
            <a:extLst>
              <a:ext uri="{FF2B5EF4-FFF2-40B4-BE49-F238E27FC236}">
                <a16:creationId xmlns:a16="http://schemas.microsoft.com/office/drawing/2014/main" id="{4ED5F65C-48AE-71EC-9EF6-F17D7B72FBED}"/>
              </a:ext>
            </a:extLst>
          </p:cNvPr>
          <p:cNvPicPr>
            <a:picLocks noChangeAspect="1"/>
          </p:cNvPicPr>
          <p:nvPr/>
        </p:nvPicPr>
        <p:blipFill>
          <a:blip r:embed="rId2"/>
          <a:stretch>
            <a:fillRect/>
          </a:stretch>
        </p:blipFill>
        <p:spPr>
          <a:xfrm>
            <a:off x="1936575" y="2278127"/>
            <a:ext cx="8459524" cy="4579873"/>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17E79D-9E5C-82F7-D6E4-69A2873F0D42}"/>
                  </a:ext>
                </a:extLst>
              </p:cNvPr>
              <p:cNvSpPr txBox="1"/>
              <p:nvPr/>
            </p:nvSpPr>
            <p:spPr>
              <a:xfrm>
                <a:off x="2598820" y="1908795"/>
                <a:ext cx="7354899" cy="369332"/>
              </a:xfrm>
              <a:prstGeom prst="rect">
                <a:avLst/>
              </a:prstGeom>
              <a:noFill/>
            </p:spPr>
            <p:txBody>
              <a:bodyPr wrap="none" rtlCol="0">
                <a:spAutoFit/>
              </a:bodyPr>
              <a:lstStyle/>
              <a:p>
                <a:r>
                  <a:rPr kumimoji="1" lang="ja-JP" altLang="en-US" dirty="0"/>
                  <a:t>各</a:t>
                </a:r>
                <a:r>
                  <a:rPr lang="ja-JP" altLang="en-US" dirty="0"/>
                  <a:t>イールド</a:t>
                </a:r>
                <a14:m>
                  <m:oMath xmlns:m="http://schemas.openxmlformats.org/officeDocument/2006/math">
                    <m:r>
                      <a:rPr lang="en-US" altLang="ja-JP" b="0" i="1" smtClean="0">
                        <a:latin typeface="Cambria Math" panose="02040503050406030204" pitchFamily="18" charset="0"/>
                      </a:rPr>
                      <m:t>−</m:t>
                    </m:r>
                  </m:oMath>
                </a14:m>
                <a:r>
                  <a:rPr lang="ja-JP" altLang="en-US" dirty="0"/>
                  <a:t>リスクフリーレートの値（</a:t>
                </a:r>
                <a:r>
                  <a:rPr lang="en-US" altLang="ja-JP" dirty="0"/>
                  <a:t>General</a:t>
                </a:r>
                <a:r>
                  <a:rPr lang="ja-JP" altLang="en-US" dirty="0"/>
                  <a:t>バケット，</a:t>
                </a:r>
                <a:r>
                  <a:rPr lang="en-US" altLang="ja-JP" dirty="0"/>
                  <a:t>JPY</a:t>
                </a:r>
                <a:r>
                  <a:rPr lang="ja-JP" altLang="en-US" dirty="0"/>
                  <a:t>の例）</a:t>
                </a:r>
                <a:endParaRPr kumimoji="1" lang="ja-JP" altLang="en-US" dirty="0"/>
              </a:p>
            </p:txBody>
          </p:sp>
        </mc:Choice>
        <mc:Fallback xmlns="">
          <p:sp>
            <p:nvSpPr>
              <p:cNvPr id="8" name="テキスト ボックス 7">
                <a:extLst>
                  <a:ext uri="{FF2B5EF4-FFF2-40B4-BE49-F238E27FC236}">
                    <a16:creationId xmlns:a16="http://schemas.microsoft.com/office/drawing/2014/main" id="{2C17E79D-9E5C-82F7-D6E4-69A2873F0D42}"/>
                  </a:ext>
                </a:extLst>
              </p:cNvPr>
              <p:cNvSpPr txBox="1">
                <a:spLocks noRot="1" noChangeAspect="1" noMove="1" noResize="1" noEditPoints="1" noAdjustHandles="1" noChangeArrowheads="1" noChangeShapeType="1" noTextEdit="1"/>
              </p:cNvSpPr>
              <p:nvPr/>
            </p:nvSpPr>
            <p:spPr>
              <a:xfrm>
                <a:off x="2598820" y="1908795"/>
                <a:ext cx="7354899" cy="369332"/>
              </a:xfrm>
              <a:prstGeom prst="rect">
                <a:avLst/>
              </a:prstGeom>
              <a:blipFill>
                <a:blip r:embed="rId4"/>
                <a:stretch>
                  <a:fillRect l="-663"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2557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Valuation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General</a:t>
            </a:r>
            <a:r>
              <a:rPr kumimoji="1" lang="ja-JP" altLang="en-US" sz="2400" dirty="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433771C-F122-DFA0-10F9-18E688FE5C3C}"/>
                  </a:ext>
                </a:extLst>
              </p:cNvPr>
              <p:cNvGraphicFramePr>
                <a:graphicFrameLocks noGrp="1"/>
              </p:cNvGraphicFramePr>
              <p:nvPr>
                <p:extLst>
                  <p:ext uri="{D42A27DB-BD31-4B8C-83A1-F6EECF244321}">
                    <p14:modId xmlns:p14="http://schemas.microsoft.com/office/powerpoint/2010/main" val="4239900527"/>
                  </p:ext>
                </p:extLst>
              </p:nvPr>
            </p:nvGraphicFramePr>
            <p:xfrm>
              <a:off x="1753850" y="2669309"/>
              <a:ext cx="9599950" cy="3109857"/>
            </p:xfrm>
            <a:graphic>
              <a:graphicData uri="http://schemas.openxmlformats.org/drawingml/2006/table">
                <a:tbl>
                  <a:tblPr firstRow="1" firstCol="1" bandRow="1">
                    <a:tableStyleId>{5C22544A-7EE6-4342-B048-85BDC9FD1C3A}</a:tableStyleId>
                  </a:tblPr>
                  <a:tblGrid>
                    <a:gridCol w="647663">
                      <a:extLst>
                        <a:ext uri="{9D8B030D-6E8A-4147-A177-3AD203B41FA5}">
                          <a16:colId xmlns:a16="http://schemas.microsoft.com/office/drawing/2014/main" val="3145412298"/>
                        </a:ext>
                      </a:extLst>
                    </a:gridCol>
                    <a:gridCol w="8952287">
                      <a:extLst>
                        <a:ext uri="{9D8B030D-6E8A-4147-A177-3AD203B41FA5}">
                          <a16:colId xmlns:a16="http://schemas.microsoft.com/office/drawing/2014/main" val="1685066924"/>
                        </a:ext>
                      </a:extLst>
                    </a:gridCol>
                  </a:tblGrid>
                  <a:tr h="486589">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T</m:t>
                                    </m:r>
                                  </m:sub>
                                </m:sSub>
                              </m:oMath>
                            </m:oMathPara>
                          </a14:m>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dirty="0">
                              <a:solidFill>
                                <a:sysClr val="windowText" lastClr="000000"/>
                              </a:solidFill>
                              <a:effectLst/>
                            </a:rPr>
                            <a:t>：</a:t>
                          </a:r>
                          <a:r>
                            <a:rPr lang="ja-JP" sz="1800" b="0" kern="100" dirty="0">
                              <a:solidFill>
                                <a:sysClr val="windowText" lastClr="000000"/>
                              </a:solidFill>
                              <a:effectLst/>
                            </a:rPr>
                            <a:t>金利が市場から取得できる年限の集合</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58632431"/>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C</m:t>
                                    </m:r>
                                  </m:sub>
                                </m:sSub>
                              </m:oMath>
                            </m:oMathPara>
                          </a14:m>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dirty="0">
                              <a:solidFill>
                                <a:sysClr val="windowText" lastClr="000000"/>
                              </a:solidFill>
                              <a:effectLst/>
                            </a:rPr>
                            <a:t>：イールド計算対象の通貨の集合</a:t>
                          </a:r>
                          <a:endParaRPr lang="en-US" altLang="ja-JP" sz="1800" b="0" kern="100" dirty="0">
                            <a:solidFill>
                              <a:sysClr val="windowText" lastClr="000000"/>
                            </a:solidFill>
                            <a:effectLst/>
                          </a:endParaRPr>
                        </a:p>
                        <a:p>
                          <a:pPr algn="just"/>
                          <a:r>
                            <a:rPr lang="ja-JP" altLang="en-US" sz="1800" b="0" kern="100" dirty="0">
                              <a:solidFill>
                                <a:sysClr val="windowText" lastClr="000000"/>
                              </a:solidFill>
                              <a:effectLst/>
                            </a:rPr>
                            <a:t>（</a:t>
                          </a:r>
                          <a:r>
                            <a:rPr lang="en-US" altLang="ja-JP" sz="1800" b="0" kern="100" dirty="0">
                              <a:solidFill>
                                <a:sysClr val="windowText" lastClr="000000"/>
                              </a:solidFill>
                              <a:effectLst/>
                            </a:rPr>
                            <a:t>AUD,BRL,CAD,CHF,CLP,CNY,COP,CZK,DKK,EUR,GBP,HKD,HUF,IDR,</a:t>
                          </a:r>
                        </a:p>
                        <a:p>
                          <a:pPr algn="just"/>
                          <a:r>
                            <a:rPr lang="en-US" altLang="ja-JP" sz="1800" b="0" kern="100" dirty="0">
                              <a:solidFill>
                                <a:sysClr val="windowText" lastClr="000000"/>
                              </a:solidFill>
                              <a:effectLst/>
                            </a:rPr>
                            <a:t>ILS,INR,JPY,KRW,MXN,MYR,NOK,NZD,PEN,PHP,PLN,RON,RUB,SAR,SEK,</a:t>
                          </a:r>
                        </a:p>
                        <a:p>
                          <a:pPr algn="just"/>
                          <a:r>
                            <a:rPr lang="en-US" altLang="ja-JP" sz="1800" b="0" kern="100" dirty="0">
                              <a:solidFill>
                                <a:sysClr val="windowText" lastClr="000000"/>
                              </a:solidFill>
                              <a:effectLst/>
                            </a:rPr>
                            <a:t>SGD,THB,TRY,TWD,USD,ZAR</a:t>
                          </a:r>
                          <a:r>
                            <a:rPr lang="ja-JP" altLang="en-US" sz="1800" b="0" kern="100" dirty="0">
                              <a:solidFill>
                                <a:sysClr val="windowText" lastClr="000000"/>
                              </a:solidFill>
                              <a:effectLst/>
                            </a:rPr>
                            <a:t>）</a:t>
                          </a:r>
                          <a:endParaRPr lang="en-US" altLang="ja-JP" sz="1800" b="0" kern="100" dirty="0">
                            <a:solidFill>
                              <a:sysClr val="windowText" lastClr="000000"/>
                            </a:solidFill>
                            <a:effectLst/>
                          </a:endParaRPr>
                        </a:p>
                        <a:p>
                          <a:pPr algn="just"/>
                          <a:endParaRPr lang="en-US" altLang="ja-JP" sz="1800" b="0" kern="100" dirty="0">
                            <a:solidFill>
                              <a:sysClr val="windowText" lastClr="000000"/>
                            </a:solidFill>
                            <a:effectLst/>
                          </a:endParaRPr>
                        </a:p>
                      </a:txBody>
                      <a:tcPr marL="68580" marR="68580" marT="0" marB="0">
                        <a:noFill/>
                      </a:tcPr>
                    </a:tc>
                    <a:extLst>
                      <a:ext uri="{0D108BD9-81ED-4DB2-BD59-A6C34878D82A}">
                        <a16:rowId xmlns:a16="http://schemas.microsoft.com/office/drawing/2014/main" val="4180931221"/>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a:rPr lang="en-US" sz="1800" b="0" i="1" kern="100" smtClean="0">
                                        <a:solidFill>
                                          <a:sysClr val="windowText" lastClr="000000"/>
                                        </a:solidFill>
                                        <a:effectLst/>
                                        <a:latin typeface="Cambria Math" panose="02040503050406030204" pitchFamily="18" charset="0"/>
                                      </a:rPr>
                                      <m:t>𝑆</m:t>
                                    </m:r>
                                  </m:sub>
                                </m:sSub>
                              </m:oMath>
                            </m:oMathPara>
                          </a14:m>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dirty="0">
                              <a:solidFill>
                                <a:sysClr val="windowText" lastClr="000000"/>
                              </a:solidFill>
                              <a:effectLst/>
                            </a:rPr>
                            <a:t>：スプレッドのベースとなる通貨の集合</a:t>
                          </a:r>
                          <a:endParaRPr lang="en-US" altLang="ja-JP" sz="1800" b="0" kern="100" dirty="0">
                            <a:solidFill>
                              <a:sysClr val="windowText" lastClr="000000"/>
                            </a:solidFill>
                            <a:effectLst/>
                          </a:endParaRPr>
                        </a:p>
                        <a:p>
                          <a:pPr algn="just"/>
                          <a:r>
                            <a:rPr lang="ja-JP" altLang="en-US" sz="1800" b="0" kern="100" dirty="0">
                              <a:solidFill>
                                <a:sysClr val="windowText" lastClr="000000"/>
                              </a:solidFill>
                              <a:effectLst/>
                            </a:rPr>
                            <a:t>（</a:t>
                          </a:r>
                          <a:r>
                            <a:rPr lang="en-US" altLang="ja-JP" sz="1800" b="0" kern="100" dirty="0" err="1">
                              <a:solidFill>
                                <a:sysClr val="windowText" lastClr="000000"/>
                              </a:solidFill>
                              <a:effectLst/>
                            </a:rPr>
                            <a:t>CNY,EUR,EUR.Swap,GBP.Swap,JPY,USD,USD.Swap,World,World.Swap</a:t>
                          </a:r>
                          <a:r>
                            <a:rPr lang="ja-JP" altLang="en-US" sz="1800" b="0" kern="100" dirty="0">
                              <a:solidFill>
                                <a:sysClr val="windowText" lastClr="000000"/>
                              </a:solidFill>
                              <a:effectLst/>
                            </a:rPr>
                            <a:t>）</a:t>
                          </a:r>
                          <a:endParaRPr lang="en-US" altLang="ja-JP" sz="1800" b="0" kern="100" dirty="0">
                            <a:solidFill>
                              <a:sysClr val="windowText" lastClr="000000"/>
                            </a:solidFill>
                            <a:effectLst/>
                          </a:endParaRPr>
                        </a:p>
                        <a:p>
                          <a:pPr algn="just"/>
                          <a:endParaRPr lang="en-US" altLang="ja-JP" sz="1800" b="0" kern="100" dirty="0">
                            <a:solidFill>
                              <a:sysClr val="windowText" lastClr="000000"/>
                            </a:solidFill>
                            <a:effectLst/>
                          </a:endParaRPr>
                        </a:p>
                      </a:txBody>
                      <a:tcPr marL="68580" marR="68580" marT="0" marB="0">
                        <a:noFill/>
                      </a:tcPr>
                    </a:tc>
                    <a:extLst>
                      <a:ext uri="{0D108BD9-81ED-4DB2-BD59-A6C34878D82A}">
                        <a16:rowId xmlns:a16="http://schemas.microsoft.com/office/drawing/2014/main" val="3482121524"/>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R</m:t>
                                    </m:r>
                                  </m:sub>
                                </m:sSub>
                              </m:oMath>
                            </m:oMathPara>
                          </a14:m>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dirty="0">
                              <a:solidFill>
                                <a:sysClr val="windowText" lastClr="000000"/>
                              </a:solidFill>
                              <a:effectLst/>
                            </a:rPr>
                            <a:t>：</a:t>
                          </a:r>
                          <a:r>
                            <a:rPr lang="en-US" sz="1800" b="0" kern="100" dirty="0">
                              <a:solidFill>
                                <a:sysClr val="windowText" lastClr="000000"/>
                              </a:solidFill>
                              <a:effectLst/>
                            </a:rPr>
                            <a:t>ICS</a:t>
                          </a:r>
                          <a:r>
                            <a:rPr lang="ja-JP" sz="1800" b="0" kern="100" dirty="0">
                              <a:solidFill>
                                <a:sysClr val="windowText" lastClr="000000"/>
                              </a:solidFill>
                              <a:effectLst/>
                            </a:rPr>
                            <a:t>格付けの集合（</a:t>
                          </a:r>
                          <a:r>
                            <a:rPr lang="en-US" sz="1800" b="0" kern="100" dirty="0">
                              <a:solidFill>
                                <a:sysClr val="windowText" lastClr="000000"/>
                              </a:solidFill>
                              <a:effectLst/>
                            </a:rPr>
                            <a:t>Appendix</a:t>
                          </a:r>
                          <a:r>
                            <a:rPr lang="ja-JP" sz="1800" b="0" kern="100" dirty="0">
                              <a:solidFill>
                                <a:sysClr val="windowText" lastClr="000000"/>
                              </a:solidFill>
                              <a:effectLst/>
                            </a:rPr>
                            <a:t>参照）</a:t>
                          </a:r>
                          <a:endParaRPr lang="en-US" altLang="ja-JP" sz="1800" b="0" kern="100" dirty="0">
                            <a:solidFill>
                              <a:sysClr val="windowText" lastClr="000000"/>
                            </a:solidFill>
                            <a:effectLst/>
                          </a:endParaRPr>
                        </a:p>
                      </a:txBody>
                      <a:tcPr marL="68580" marR="68580" marT="0" marB="0">
                        <a:noFill/>
                      </a:tcPr>
                    </a:tc>
                    <a:extLst>
                      <a:ext uri="{0D108BD9-81ED-4DB2-BD59-A6C34878D82A}">
                        <a16:rowId xmlns:a16="http://schemas.microsoft.com/office/drawing/2014/main" val="2648351517"/>
                      </a:ext>
                    </a:extLst>
                  </a:tr>
                </a:tbl>
              </a:graphicData>
            </a:graphic>
          </p:graphicFrame>
        </mc:Choice>
        <mc:Fallback xmlns="">
          <p:graphicFrame>
            <p:nvGraphicFramePr>
              <p:cNvPr id="6" name="表 5">
                <a:extLst>
                  <a:ext uri="{FF2B5EF4-FFF2-40B4-BE49-F238E27FC236}">
                    <a16:creationId xmlns:a16="http://schemas.microsoft.com/office/drawing/2014/main" id="{C433771C-F122-DFA0-10F9-18E688FE5C3C}"/>
                  </a:ext>
                </a:extLst>
              </p:cNvPr>
              <p:cNvGraphicFramePr>
                <a:graphicFrameLocks noGrp="1"/>
              </p:cNvGraphicFramePr>
              <p:nvPr>
                <p:extLst>
                  <p:ext uri="{D42A27DB-BD31-4B8C-83A1-F6EECF244321}">
                    <p14:modId xmlns:p14="http://schemas.microsoft.com/office/powerpoint/2010/main" val="4239900527"/>
                  </p:ext>
                </p:extLst>
              </p:nvPr>
            </p:nvGraphicFramePr>
            <p:xfrm>
              <a:off x="1753850" y="2669309"/>
              <a:ext cx="9599950" cy="3109857"/>
            </p:xfrm>
            <a:graphic>
              <a:graphicData uri="http://schemas.openxmlformats.org/drawingml/2006/table">
                <a:tbl>
                  <a:tblPr firstRow="1" firstCol="1" bandRow="1">
                    <a:tableStyleId>{5C22544A-7EE6-4342-B048-85BDC9FD1C3A}</a:tableStyleId>
                  </a:tblPr>
                  <a:tblGrid>
                    <a:gridCol w="647663">
                      <a:extLst>
                        <a:ext uri="{9D8B030D-6E8A-4147-A177-3AD203B41FA5}">
                          <a16:colId xmlns:a16="http://schemas.microsoft.com/office/drawing/2014/main" val="3145412298"/>
                        </a:ext>
                      </a:extLst>
                    </a:gridCol>
                    <a:gridCol w="8952287">
                      <a:extLst>
                        <a:ext uri="{9D8B030D-6E8A-4147-A177-3AD203B41FA5}">
                          <a16:colId xmlns:a16="http://schemas.microsoft.com/office/drawing/2014/main" val="1685066924"/>
                        </a:ext>
                      </a:extLst>
                    </a:gridCol>
                  </a:tblGrid>
                  <a:tr h="486589">
                    <a:tc>
                      <a:txBody>
                        <a:bodyPr/>
                        <a:lstStyle/>
                        <a:p>
                          <a:endParaRPr lang="ja-JP"/>
                        </a:p>
                      </a:txBody>
                      <a:tcPr marL="68580" marR="68580" marT="0" marB="0">
                        <a:blipFill>
                          <a:blip r:embed="rId3"/>
                          <a:stretch>
                            <a:fillRect l="-943" t="-13750" r="-1390566" b="-542500"/>
                          </a:stretch>
                        </a:blipFill>
                      </a:tcPr>
                    </a:tc>
                    <a:tc>
                      <a:txBody>
                        <a:bodyPr/>
                        <a:lstStyle/>
                        <a:p>
                          <a:pPr algn="just"/>
                          <a:r>
                            <a:rPr lang="ja-JP" altLang="en-US" sz="1800" b="0" kern="100" dirty="0">
                              <a:solidFill>
                                <a:sysClr val="windowText" lastClr="000000"/>
                              </a:solidFill>
                              <a:effectLst/>
                            </a:rPr>
                            <a:t>：</a:t>
                          </a:r>
                          <a:r>
                            <a:rPr lang="ja-JP" sz="1800" b="0" kern="100" dirty="0">
                              <a:solidFill>
                                <a:sysClr val="windowText" lastClr="000000"/>
                              </a:solidFill>
                              <a:effectLst/>
                            </a:rPr>
                            <a:t>金利が市場から取得できる年限の集合</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58632431"/>
                      </a:ext>
                    </a:extLst>
                  </a:tr>
                  <a:tr h="1371600">
                    <a:tc>
                      <a:txBody>
                        <a:bodyPr/>
                        <a:lstStyle/>
                        <a:p>
                          <a:endParaRPr lang="ja-JP"/>
                        </a:p>
                      </a:txBody>
                      <a:tcPr marL="68580" marR="68580" marT="0" marB="0">
                        <a:blipFill>
                          <a:blip r:embed="rId3"/>
                          <a:stretch>
                            <a:fillRect l="-943" t="-40265" r="-1390566" b="-92035"/>
                          </a:stretch>
                        </a:blipFill>
                      </a:tcPr>
                    </a:tc>
                    <a:tc>
                      <a:txBody>
                        <a:bodyPr/>
                        <a:lstStyle/>
                        <a:p>
                          <a:pPr algn="just"/>
                          <a:r>
                            <a:rPr lang="ja-JP" altLang="en-US" sz="1800" b="0" kern="100" dirty="0">
                              <a:solidFill>
                                <a:sysClr val="windowText" lastClr="000000"/>
                              </a:solidFill>
                              <a:effectLst/>
                            </a:rPr>
                            <a:t>：イールド計算対象の通貨の集合</a:t>
                          </a:r>
                          <a:endParaRPr lang="en-US" altLang="ja-JP" sz="1800" b="0" kern="100" dirty="0">
                            <a:solidFill>
                              <a:sysClr val="windowText" lastClr="000000"/>
                            </a:solidFill>
                            <a:effectLst/>
                          </a:endParaRPr>
                        </a:p>
                        <a:p>
                          <a:pPr algn="just"/>
                          <a:r>
                            <a:rPr lang="ja-JP" altLang="en-US" sz="1800" b="0" kern="100" dirty="0">
                              <a:solidFill>
                                <a:sysClr val="windowText" lastClr="000000"/>
                              </a:solidFill>
                              <a:effectLst/>
                            </a:rPr>
                            <a:t>（</a:t>
                          </a:r>
                          <a:r>
                            <a:rPr lang="en-US" altLang="ja-JP" sz="1800" b="0" kern="100" dirty="0">
                              <a:solidFill>
                                <a:sysClr val="windowText" lastClr="000000"/>
                              </a:solidFill>
                              <a:effectLst/>
                            </a:rPr>
                            <a:t>AUD,BRL,CAD,CHF,CLP,CNY,COP,CZK,DKK,EUR,GBP,HKD,HUF,IDR,</a:t>
                          </a:r>
                        </a:p>
                        <a:p>
                          <a:pPr algn="just"/>
                          <a:r>
                            <a:rPr lang="en-US" altLang="ja-JP" sz="1800" b="0" kern="100" dirty="0">
                              <a:solidFill>
                                <a:sysClr val="windowText" lastClr="000000"/>
                              </a:solidFill>
                              <a:effectLst/>
                            </a:rPr>
                            <a:t>ILS,INR,JPY,KRW,MXN,MYR,NOK,NZD,PEN,PHP,PLN,RON,RUB,SAR,SEK,</a:t>
                          </a:r>
                        </a:p>
                        <a:p>
                          <a:pPr algn="just"/>
                          <a:r>
                            <a:rPr lang="en-US" altLang="ja-JP" sz="1800" b="0" kern="100" dirty="0">
                              <a:solidFill>
                                <a:sysClr val="windowText" lastClr="000000"/>
                              </a:solidFill>
                              <a:effectLst/>
                            </a:rPr>
                            <a:t>SGD,THB,TRY,TWD,USD,ZAR</a:t>
                          </a:r>
                          <a:r>
                            <a:rPr lang="ja-JP" altLang="en-US" sz="1800" b="0" kern="100" dirty="0">
                              <a:solidFill>
                                <a:sysClr val="windowText" lastClr="000000"/>
                              </a:solidFill>
                              <a:effectLst/>
                            </a:rPr>
                            <a:t>）</a:t>
                          </a:r>
                          <a:endParaRPr lang="en-US" altLang="ja-JP" sz="1800" b="0" kern="100" dirty="0">
                            <a:solidFill>
                              <a:sysClr val="windowText" lastClr="000000"/>
                            </a:solidFill>
                            <a:effectLst/>
                          </a:endParaRPr>
                        </a:p>
                        <a:p>
                          <a:pPr algn="just"/>
                          <a:endParaRPr lang="en-US" altLang="ja-JP" sz="1800" b="0" kern="100" dirty="0">
                            <a:solidFill>
                              <a:sysClr val="windowText" lastClr="000000"/>
                            </a:solidFill>
                            <a:effectLst/>
                          </a:endParaRPr>
                        </a:p>
                      </a:txBody>
                      <a:tcPr marL="68580" marR="68580" marT="0" marB="0">
                        <a:noFill/>
                      </a:tcPr>
                    </a:tc>
                    <a:extLst>
                      <a:ext uri="{0D108BD9-81ED-4DB2-BD59-A6C34878D82A}">
                        <a16:rowId xmlns:a16="http://schemas.microsoft.com/office/drawing/2014/main" val="4180931221"/>
                      </a:ext>
                    </a:extLst>
                  </a:tr>
                  <a:tr h="822960">
                    <a:tc>
                      <a:txBody>
                        <a:bodyPr/>
                        <a:lstStyle/>
                        <a:p>
                          <a:endParaRPr lang="ja-JP"/>
                        </a:p>
                      </a:txBody>
                      <a:tcPr marL="68580" marR="68580" marT="0" marB="0">
                        <a:blipFill>
                          <a:blip r:embed="rId3"/>
                          <a:stretch>
                            <a:fillRect l="-943" t="-234815" r="-1390566" b="-54074"/>
                          </a:stretch>
                        </a:blipFill>
                      </a:tcPr>
                    </a:tc>
                    <a:tc>
                      <a:txBody>
                        <a:bodyPr/>
                        <a:lstStyle/>
                        <a:p>
                          <a:pPr algn="just"/>
                          <a:r>
                            <a:rPr lang="ja-JP" altLang="en-US" sz="1800" b="0" kern="100" dirty="0">
                              <a:solidFill>
                                <a:sysClr val="windowText" lastClr="000000"/>
                              </a:solidFill>
                              <a:effectLst/>
                            </a:rPr>
                            <a:t>：スプレッドのベースとなる通貨の集合</a:t>
                          </a:r>
                          <a:endParaRPr lang="en-US" altLang="ja-JP" sz="1800" b="0" kern="100" dirty="0">
                            <a:solidFill>
                              <a:sysClr val="windowText" lastClr="000000"/>
                            </a:solidFill>
                            <a:effectLst/>
                          </a:endParaRPr>
                        </a:p>
                        <a:p>
                          <a:pPr algn="just"/>
                          <a:r>
                            <a:rPr lang="ja-JP" altLang="en-US" sz="1800" b="0" kern="100" dirty="0">
                              <a:solidFill>
                                <a:sysClr val="windowText" lastClr="000000"/>
                              </a:solidFill>
                              <a:effectLst/>
                            </a:rPr>
                            <a:t>（</a:t>
                          </a:r>
                          <a:r>
                            <a:rPr lang="en-US" altLang="ja-JP" sz="1800" b="0" kern="100" dirty="0" err="1">
                              <a:solidFill>
                                <a:sysClr val="windowText" lastClr="000000"/>
                              </a:solidFill>
                              <a:effectLst/>
                            </a:rPr>
                            <a:t>CNY,EUR,EUR.Swap,GBP.Swap,JPY,USD,USD.Swap,World,World.Swap</a:t>
                          </a:r>
                          <a:r>
                            <a:rPr lang="ja-JP" altLang="en-US" sz="1800" b="0" kern="100" dirty="0">
                              <a:solidFill>
                                <a:sysClr val="windowText" lastClr="000000"/>
                              </a:solidFill>
                              <a:effectLst/>
                            </a:rPr>
                            <a:t>）</a:t>
                          </a:r>
                          <a:endParaRPr lang="en-US" altLang="ja-JP" sz="1800" b="0" kern="100" dirty="0">
                            <a:solidFill>
                              <a:sysClr val="windowText" lastClr="000000"/>
                            </a:solidFill>
                            <a:effectLst/>
                          </a:endParaRPr>
                        </a:p>
                        <a:p>
                          <a:pPr algn="just"/>
                          <a:endParaRPr lang="en-US" altLang="ja-JP" sz="1800" b="0" kern="100" dirty="0">
                            <a:solidFill>
                              <a:sysClr val="windowText" lastClr="000000"/>
                            </a:solidFill>
                            <a:effectLst/>
                          </a:endParaRPr>
                        </a:p>
                      </a:txBody>
                      <a:tcPr marL="68580" marR="68580" marT="0" marB="0">
                        <a:noFill/>
                      </a:tcPr>
                    </a:tc>
                    <a:extLst>
                      <a:ext uri="{0D108BD9-81ED-4DB2-BD59-A6C34878D82A}">
                        <a16:rowId xmlns:a16="http://schemas.microsoft.com/office/drawing/2014/main" val="3482121524"/>
                      </a:ext>
                    </a:extLst>
                  </a:tr>
                  <a:tr h="428708">
                    <a:tc>
                      <a:txBody>
                        <a:bodyPr/>
                        <a:lstStyle/>
                        <a:p>
                          <a:endParaRPr lang="ja-JP"/>
                        </a:p>
                      </a:txBody>
                      <a:tcPr marL="68580" marR="68580" marT="0" marB="0">
                        <a:blipFill>
                          <a:blip r:embed="rId3"/>
                          <a:stretch>
                            <a:fillRect l="-943" t="-636620" r="-1390566" b="-2817"/>
                          </a:stretch>
                        </a:blipFill>
                      </a:tcPr>
                    </a:tc>
                    <a:tc>
                      <a:txBody>
                        <a:bodyPr/>
                        <a:lstStyle/>
                        <a:p>
                          <a:pPr algn="just"/>
                          <a:r>
                            <a:rPr lang="ja-JP" altLang="en-US" sz="1800" b="0" kern="100" dirty="0">
                              <a:solidFill>
                                <a:sysClr val="windowText" lastClr="000000"/>
                              </a:solidFill>
                              <a:effectLst/>
                            </a:rPr>
                            <a:t>：</a:t>
                          </a:r>
                          <a:r>
                            <a:rPr lang="en-US" sz="1800" b="0" kern="100" dirty="0">
                              <a:solidFill>
                                <a:sysClr val="windowText" lastClr="000000"/>
                              </a:solidFill>
                              <a:effectLst/>
                            </a:rPr>
                            <a:t>ICS</a:t>
                          </a:r>
                          <a:r>
                            <a:rPr lang="ja-JP" sz="1800" b="0" kern="100" dirty="0">
                              <a:solidFill>
                                <a:sysClr val="windowText" lastClr="000000"/>
                              </a:solidFill>
                              <a:effectLst/>
                            </a:rPr>
                            <a:t>格付けの集合（</a:t>
                          </a:r>
                          <a:r>
                            <a:rPr lang="en-US" sz="1800" b="0" kern="100" dirty="0">
                              <a:solidFill>
                                <a:sysClr val="windowText" lastClr="000000"/>
                              </a:solidFill>
                              <a:effectLst/>
                            </a:rPr>
                            <a:t>Appendix</a:t>
                          </a:r>
                          <a:r>
                            <a:rPr lang="ja-JP" sz="1800" b="0" kern="100" dirty="0">
                              <a:solidFill>
                                <a:sysClr val="windowText" lastClr="000000"/>
                              </a:solidFill>
                              <a:effectLst/>
                            </a:rPr>
                            <a:t>参照）</a:t>
                          </a:r>
                          <a:endParaRPr lang="en-US" altLang="ja-JP" sz="1800" b="0" kern="100" dirty="0">
                            <a:solidFill>
                              <a:sysClr val="windowText" lastClr="000000"/>
                            </a:solidFill>
                            <a:effectLst/>
                          </a:endParaRPr>
                        </a:p>
                      </a:txBody>
                      <a:tcPr marL="68580" marR="68580" marT="0" marB="0">
                        <a:noFill/>
                      </a:tcPr>
                    </a:tc>
                    <a:extLst>
                      <a:ext uri="{0D108BD9-81ED-4DB2-BD59-A6C34878D82A}">
                        <a16:rowId xmlns:a16="http://schemas.microsoft.com/office/drawing/2014/main" val="2648351517"/>
                      </a:ext>
                    </a:extLst>
                  </a:tr>
                </a:tbl>
              </a:graphicData>
            </a:graphic>
          </p:graphicFrame>
        </mc:Fallback>
      </mc:AlternateContent>
      <p:sp>
        <p:nvSpPr>
          <p:cNvPr id="5" name="テキスト ボックス 4">
            <a:extLst>
              <a:ext uri="{FF2B5EF4-FFF2-40B4-BE49-F238E27FC236}">
                <a16:creationId xmlns:a16="http://schemas.microsoft.com/office/drawing/2014/main" id="{5351C6CD-EA44-60B0-F8C0-64A0F79F5191}"/>
              </a:ext>
            </a:extLst>
          </p:cNvPr>
          <p:cNvSpPr txBox="1"/>
          <p:nvPr/>
        </p:nvSpPr>
        <p:spPr>
          <a:xfrm>
            <a:off x="1232091" y="2046647"/>
            <a:ext cx="9051162" cy="369332"/>
          </a:xfrm>
          <a:prstGeom prst="rect">
            <a:avLst/>
          </a:prstGeom>
          <a:noFill/>
        </p:spPr>
        <p:txBody>
          <a:bodyPr wrap="square" rtlCol="0">
            <a:spAutoFit/>
          </a:bodyPr>
          <a:lstStyle/>
          <a:p>
            <a:r>
              <a:rPr kumimoji="1" lang="ja-JP" altLang="en-US" dirty="0"/>
              <a:t>以下では以下の記号を使う。</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D502E73-7256-96A4-5A68-5FFA06C9AFE0}"/>
                  </a:ext>
                </a:extLst>
              </p:cNvPr>
              <p:cNvSpPr txBox="1"/>
              <p:nvPr/>
            </p:nvSpPr>
            <p:spPr>
              <a:xfrm>
                <a:off x="1232091" y="5950527"/>
                <a:ext cx="9051162" cy="369332"/>
              </a:xfrm>
              <a:prstGeom prst="rect">
                <a:avLst/>
              </a:prstGeom>
              <a:noFill/>
            </p:spPr>
            <p:txBody>
              <a:bodyPr wrap="square" rtlCol="0">
                <a:spAutoFit/>
              </a:bodyPr>
              <a:lstStyle/>
              <a:p>
                <a:r>
                  <a:rPr lang="ja-JP" altLang="en-US" dirty="0"/>
                  <a:t>また、関数</a:t>
                </a:r>
                <a14:m>
                  <m:oMath xmlns:m="http://schemas.openxmlformats.org/officeDocument/2006/math">
                    <m:r>
                      <a:rPr lang="en-US" altLang="ja-JP" b="0" i="1" smtClean="0">
                        <a:latin typeface="Cambria Math" panose="02040503050406030204" pitchFamily="18" charset="0"/>
                      </a:rPr>
                      <m:t>𝑓</m:t>
                    </m:r>
                    <m:r>
                      <a:rPr lang="ja-JP" altLang="en-US" i="1">
                        <a:latin typeface="Cambria Math" panose="02040503050406030204" pitchFamily="18" charset="0"/>
                      </a:rPr>
                      <m:t>を</m:t>
                    </m:r>
                    <m:sSub>
                      <m:sSubPr>
                        <m:ctrlPr>
                          <a:rPr lang="ja-JP" altLang="ja-JP" i="1" kern="100">
                            <a:solidFill>
                              <a:sysClr val="windowText" lastClr="000000"/>
                            </a:solidFill>
                            <a:latin typeface="Cambria Math" panose="02040503050406030204" pitchFamily="18" charset="0"/>
                          </a:rPr>
                        </m:ctrlPr>
                      </m:sSubPr>
                      <m:e>
                        <m:r>
                          <a:rPr lang="en-US" altLang="ja-JP" i="1" kern="100">
                            <a:solidFill>
                              <a:sysClr val="windowText" lastClr="000000"/>
                            </a:solidFill>
                            <a:latin typeface="Cambria Math" panose="02040503050406030204" pitchFamily="18" charset="0"/>
                          </a:rPr>
                          <m:t>𝛺</m:t>
                        </m:r>
                      </m:e>
                      <m:sub>
                        <m:r>
                          <m:rPr>
                            <m:sty m:val="p"/>
                          </m:rPr>
                          <a:rPr lang="en-US" altLang="ja-JP" i="1" kern="100">
                            <a:solidFill>
                              <a:sysClr val="windowText" lastClr="000000"/>
                            </a:solidFill>
                            <a:latin typeface="Cambria Math" panose="02040503050406030204" pitchFamily="18" charset="0"/>
                          </a:rPr>
                          <m:t>C</m:t>
                        </m:r>
                      </m:sub>
                    </m:sSub>
                    <m:r>
                      <a:rPr lang="ja-JP" altLang="en-US" i="1" kern="100" smtClean="0">
                        <a:solidFill>
                          <a:sysClr val="windowText" lastClr="000000"/>
                        </a:solidFill>
                        <a:latin typeface="Cambria Math" panose="02040503050406030204" pitchFamily="18" charset="0"/>
                      </a:rPr>
                      <m:t>から</m:t>
                    </m:r>
                    <m:sSub>
                      <m:sSubPr>
                        <m:ctrlPr>
                          <a:rPr lang="ja-JP" altLang="ja-JP" i="1" kern="100">
                            <a:solidFill>
                              <a:sysClr val="windowText" lastClr="000000"/>
                            </a:solidFill>
                            <a:latin typeface="Cambria Math" panose="02040503050406030204" pitchFamily="18" charset="0"/>
                          </a:rPr>
                        </m:ctrlPr>
                      </m:sSubPr>
                      <m:e>
                        <m:r>
                          <a:rPr lang="en-US" altLang="ja-JP" i="1" kern="100">
                            <a:solidFill>
                              <a:sysClr val="windowText" lastClr="000000"/>
                            </a:solidFill>
                            <a:latin typeface="Cambria Math" panose="02040503050406030204" pitchFamily="18" charset="0"/>
                          </a:rPr>
                          <m:t>𝛺</m:t>
                        </m:r>
                      </m:e>
                      <m:sub>
                        <m:r>
                          <a:rPr lang="en-US" altLang="ja-JP" i="1" kern="100">
                            <a:solidFill>
                              <a:sysClr val="windowText" lastClr="000000"/>
                            </a:solidFill>
                            <a:latin typeface="Cambria Math" panose="02040503050406030204" pitchFamily="18" charset="0"/>
                          </a:rPr>
                          <m:t>𝑆</m:t>
                        </m:r>
                      </m:sub>
                    </m:sSub>
                  </m:oMath>
                </a14:m>
                <a:r>
                  <a:rPr kumimoji="1" lang="ja-JP" altLang="en-US" dirty="0"/>
                  <a:t>への写像（全射であるが単射ではない）とする。</a:t>
                </a:r>
                <a:endParaRPr kumimoji="1" lang="en-US" altLang="ja-JP" dirty="0"/>
              </a:p>
            </p:txBody>
          </p:sp>
        </mc:Choice>
        <mc:Fallback xmlns="">
          <p:sp>
            <p:nvSpPr>
              <p:cNvPr id="10" name="テキスト ボックス 9">
                <a:extLst>
                  <a:ext uri="{FF2B5EF4-FFF2-40B4-BE49-F238E27FC236}">
                    <a16:creationId xmlns:a16="http://schemas.microsoft.com/office/drawing/2014/main" id="{8D502E73-7256-96A4-5A68-5FFA06C9AFE0}"/>
                  </a:ext>
                </a:extLst>
              </p:cNvPr>
              <p:cNvSpPr txBox="1">
                <a:spLocks noRot="1" noChangeAspect="1" noMove="1" noResize="1" noEditPoints="1" noAdjustHandles="1" noChangeArrowheads="1" noChangeShapeType="1" noTextEdit="1"/>
              </p:cNvSpPr>
              <p:nvPr/>
            </p:nvSpPr>
            <p:spPr>
              <a:xfrm>
                <a:off x="1232091" y="5950527"/>
                <a:ext cx="9051162" cy="369332"/>
              </a:xfrm>
              <a:prstGeom prst="rect">
                <a:avLst/>
              </a:prstGeom>
              <a:blipFill>
                <a:blip r:embed="rId4"/>
                <a:stretch>
                  <a:fillRect l="-539"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5931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Valuation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General</a:t>
            </a:r>
            <a:r>
              <a:rPr kumimoji="1" lang="ja-JP" altLang="en-US" sz="2400" dirty="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2213950" y="2758304"/>
                <a:ext cx="5863913"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e>
                      </m:nary>
                    </m:oMath>
                  </m:oMathPara>
                </a14:m>
                <a:endParaRPr kumimoji="1" lang="en-US" altLang="ja-JP" b="0" dirty="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2213950" y="2758304"/>
                <a:ext cx="5863913" cy="6706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3BE369F-5967-AA83-C0B6-140045FA06B6}"/>
                  </a:ext>
                </a:extLst>
              </p:cNvPr>
              <p:cNvSpPr txBox="1"/>
              <p:nvPr/>
            </p:nvSpPr>
            <p:spPr>
              <a:xfrm>
                <a:off x="978876" y="2223489"/>
                <a:ext cx="3311484"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Ω</m:t>
                        </m:r>
                      </m:e>
                      <m:sub>
                        <m:r>
                          <a:rPr kumimoji="1" lang="en-US" altLang="ja-JP" b="0" i="1" smtClean="0">
                            <a:latin typeface="Cambria Math" panose="02040503050406030204" pitchFamily="18" charset="0"/>
                          </a:rPr>
                          <m:t>𝑇</m:t>
                        </m:r>
                      </m:sub>
                    </m:sSub>
                    <m:r>
                      <a:rPr lang="ja-JP" altLang="en-US" i="1">
                        <a:latin typeface="Cambria Math" panose="02040503050406030204" pitchFamily="18" charset="0"/>
                      </a:rPr>
                      <m:t>、</m:t>
                    </m:r>
                    <m:r>
                      <m:rPr>
                        <m:sty m:val="p"/>
                      </m:rPr>
                      <a:rPr lang="en-US" altLang="ja-JP" b="0" i="0" smtClean="0">
                        <a:latin typeface="Cambria Math" panose="02040503050406030204" pitchFamily="18" charset="0"/>
                      </a:rPr>
                      <m:t>c</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𝐶</m:t>
                        </m:r>
                      </m:sub>
                    </m:sSub>
                    <m:r>
                      <a:rPr lang="ja-JP" altLang="en-US" i="1">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𝑅</m:t>
                        </m:r>
                      </m:sub>
                    </m:sSub>
                  </m:oMath>
                </a14:m>
                <a:r>
                  <a:rPr kumimoji="1" lang="ja-JP" altLang="en-US" dirty="0"/>
                  <a:t>に対し</a:t>
                </a:r>
              </a:p>
            </p:txBody>
          </p:sp>
        </mc:Choice>
        <mc:Fallback xmlns="">
          <p:sp>
            <p:nvSpPr>
              <p:cNvPr id="7" name="テキスト ボックス 6">
                <a:extLst>
                  <a:ext uri="{FF2B5EF4-FFF2-40B4-BE49-F238E27FC236}">
                    <a16:creationId xmlns:a16="http://schemas.microsoft.com/office/drawing/2014/main" id="{D3BE369F-5967-AA83-C0B6-140045FA06B6}"/>
                  </a:ext>
                </a:extLst>
              </p:cNvPr>
              <p:cNvSpPr txBox="1">
                <a:spLocks noRot="1" noChangeAspect="1" noMove="1" noResize="1" noEditPoints="1" noAdjustHandles="1" noChangeArrowheads="1" noChangeShapeType="1" noTextEdit="1"/>
              </p:cNvSpPr>
              <p:nvPr/>
            </p:nvSpPr>
            <p:spPr>
              <a:xfrm>
                <a:off x="978876" y="2223489"/>
                <a:ext cx="3311484" cy="369332"/>
              </a:xfrm>
              <a:prstGeom prst="rect">
                <a:avLst/>
              </a:prstGeom>
              <a:blipFill>
                <a:blip r:embed="rId3"/>
                <a:stretch>
                  <a:fillRect t="-8333" r="-737"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214879C1-3A60-04B1-5C9E-B971833A4C12}"/>
                  </a:ext>
                </a:extLst>
              </p:cNvPr>
              <p:cNvGraphicFramePr>
                <a:graphicFrameLocks noGrp="1"/>
              </p:cNvGraphicFramePr>
              <p:nvPr>
                <p:extLst>
                  <p:ext uri="{D42A27DB-BD31-4B8C-83A1-F6EECF244321}">
                    <p14:modId xmlns:p14="http://schemas.microsoft.com/office/powerpoint/2010/main" val="349117538"/>
                  </p:ext>
                </p:extLst>
              </p:nvPr>
            </p:nvGraphicFramePr>
            <p:xfrm>
              <a:off x="1129693" y="3795152"/>
              <a:ext cx="8032426" cy="1740916"/>
            </p:xfrm>
            <a:graphic>
              <a:graphicData uri="http://schemas.openxmlformats.org/drawingml/2006/table">
                <a:tbl>
                  <a:tblPr firstRow="1" firstCol="1" bandRow="1">
                    <a:tableStyleId>{5C22544A-7EE6-4342-B048-85BDC9FD1C3A}</a:tableStyleId>
                  </a:tblPr>
                  <a:tblGrid>
                    <a:gridCol w="1195813">
                      <a:extLst>
                        <a:ext uri="{9D8B030D-6E8A-4147-A177-3AD203B41FA5}">
                          <a16:colId xmlns:a16="http://schemas.microsoft.com/office/drawing/2014/main" val="1964205262"/>
                        </a:ext>
                      </a:extLst>
                    </a:gridCol>
                    <a:gridCol w="206732">
                      <a:extLst>
                        <a:ext uri="{9D8B030D-6E8A-4147-A177-3AD203B41FA5}">
                          <a16:colId xmlns:a16="http://schemas.microsoft.com/office/drawing/2014/main" val="789584015"/>
                        </a:ext>
                      </a:extLst>
                    </a:gridCol>
                    <a:gridCol w="6629881">
                      <a:extLst>
                        <a:ext uri="{9D8B030D-6E8A-4147-A177-3AD203B41FA5}">
                          <a16:colId xmlns:a16="http://schemas.microsoft.com/office/drawing/2014/main" val="2112356816"/>
                        </a:ext>
                      </a:extLst>
                    </a:gridCol>
                  </a:tblGrid>
                  <a:tr h="0">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𝑦𝑖𝑒𝑙</m:t>
                                </m:r>
                                <m:sSubSup>
                                  <m:sSubSupPr>
                                    <m:ctrlPr>
                                      <a:rPr lang="ja-JP" sz="1800" b="0" i="1" kern="100">
                                        <a:solidFill>
                                          <a:sysClr val="windowText" lastClr="000000"/>
                                        </a:solidFill>
                                        <a:effectLst/>
                                        <a:latin typeface="Cambria Math" panose="02040503050406030204" pitchFamily="18" charset="0"/>
                                      </a:rPr>
                                    </m:ctrlPr>
                                  </m:sSubSupPr>
                                  <m:e>
                                    <m:r>
                                      <a:rPr lang="en-US" sz="1800" b="0" i="1" kern="100" smtClean="0">
                                        <a:solidFill>
                                          <a:sysClr val="windowText" lastClr="000000"/>
                                        </a:solidFill>
                                        <a:effectLst/>
                                        <a:latin typeface="Cambria Math" panose="02040503050406030204" pitchFamily="18" charset="0"/>
                                      </a:rPr>
                                      <m:t>𝑑</m:t>
                                    </m:r>
                                  </m:e>
                                  <m:sub>
                                    <m:r>
                                      <a:rPr lang="en-US" sz="1800" b="0" i="1" kern="100" smtClean="0">
                                        <a:solidFill>
                                          <a:sysClr val="windowText" lastClr="000000"/>
                                        </a:solidFill>
                                        <a:effectLst/>
                                        <a:latin typeface="Cambria Math" panose="02040503050406030204" pitchFamily="18" charset="0"/>
                                      </a:rPr>
                                      <m:t>𝑡</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sub>
                                  <m:sup>
                                    <m:r>
                                      <a:rPr lang="en-US" sz="1800" b="0" i="1" kern="100" smtClean="0">
                                        <a:solidFill>
                                          <a:sysClr val="windowText" lastClr="000000"/>
                                        </a:solidFill>
                                        <a:effectLst/>
                                        <a:latin typeface="Cambria Math" panose="02040503050406030204" pitchFamily="18" charset="0"/>
                                      </a:rPr>
                                      <m:t>𝑉𝑎𝑙</m:t>
                                    </m:r>
                                  </m:sup>
                                </m:sSubSup>
                              </m:oMath>
                            </m:oMathPara>
                          </a14:m>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a:solidFill>
                                <a:sysClr val="windowText" lastClr="000000"/>
                              </a:solidFill>
                              <a:effectLst/>
                            </a:rPr>
                            <a:t>、年限</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𝑡</m:t>
                              </m:r>
                            </m:oMath>
                          </a14:m>
                          <a:r>
                            <a:rPr lang="ja-JP" sz="1800" b="0" kern="100">
                              <a:solidFill>
                                <a:sysClr val="windowText" lastClr="000000"/>
                              </a:solidFill>
                              <a:effectLst/>
                            </a:rPr>
                            <a:t>の</a:t>
                          </a:r>
                          <a:r>
                            <a:rPr lang="en-US" sz="1800" b="0" kern="100">
                              <a:solidFill>
                                <a:sysClr val="windowText" lastClr="000000"/>
                              </a:solidFill>
                              <a:effectLst/>
                            </a:rPr>
                            <a:t>Valuation</a:t>
                          </a:r>
                          <a:r>
                            <a:rPr lang="ja-JP" sz="1800" b="0" kern="100">
                              <a:solidFill>
                                <a:sysClr val="windowText" lastClr="000000"/>
                              </a:solidFill>
                              <a:effectLst/>
                            </a:rPr>
                            <a:t>イールド</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3328863576"/>
                      </a:ext>
                    </a:extLst>
                  </a:tr>
                  <a:tr h="0">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𝑟𝑖𝑠𝑘𝑓𝑟𝑒</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𝑒</m:t>
                                    </m:r>
                                  </m:e>
                                  <m:sub>
                                    <m:r>
                                      <a:rPr lang="en-US" sz="1800" b="0" i="1" kern="100" smtClean="0">
                                        <a:solidFill>
                                          <a:sysClr val="windowText" lastClr="000000"/>
                                        </a:solidFill>
                                        <a:effectLst/>
                                        <a:latin typeface="Cambria Math" panose="02040503050406030204" pitchFamily="18" charset="0"/>
                                      </a:rPr>
                                      <m:t>𝑡</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sub>
                                </m:sSub>
                              </m:oMath>
                            </m:oMathPara>
                          </a14:m>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dirty="0">
                              <a:solidFill>
                                <a:sysClr val="windowText" lastClr="000000"/>
                              </a:solidFill>
                              <a:effectLst/>
                            </a:rPr>
                            <a:t>：</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dirty="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dirty="0">
                              <a:solidFill>
                                <a:sysClr val="windowText" lastClr="000000"/>
                              </a:solidFill>
                              <a:effectLst/>
                            </a:rPr>
                            <a:t>、年限</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𝑡</m:t>
                              </m:r>
                            </m:oMath>
                          </a14:m>
                          <a:r>
                            <a:rPr lang="ja-JP" sz="1800" b="0" kern="100" dirty="0">
                              <a:solidFill>
                                <a:sysClr val="windowText" lastClr="000000"/>
                              </a:solidFill>
                              <a:effectLst/>
                            </a:rPr>
                            <a:t>の無リスク金利</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240168357"/>
                      </a:ext>
                    </a:extLst>
                  </a:tr>
                  <a:tr h="0">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𝑤</m:t>
                                    </m:r>
                                  </m:e>
                                  <m:sub>
                                    <m:r>
                                      <a:rPr lang="en-US" sz="1800" b="0" i="1" kern="100" smtClean="0">
                                        <a:solidFill>
                                          <a:sysClr val="windowText" lastClr="000000"/>
                                        </a:solidFill>
                                        <a:effectLst/>
                                        <a:latin typeface="Cambria Math" panose="02040503050406030204" pitchFamily="18" charset="0"/>
                                      </a:rPr>
                                      <m:t>𝑐</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dirty="0">
                              <a:solidFill>
                                <a:sysClr val="windowText" lastClr="000000"/>
                              </a:solidFill>
                              <a:effectLst/>
                            </a:rPr>
                            <a:t>：</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dirty="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dirty="0">
                              <a:solidFill>
                                <a:sysClr val="windowText" lastClr="000000"/>
                              </a:solidFill>
                              <a:effectLst/>
                            </a:rPr>
                            <a:t>、格付け</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𝑟</m:t>
                              </m:r>
                            </m:oMath>
                          </a14:m>
                          <a:r>
                            <a:rPr lang="ja-JP" sz="1800" b="0" kern="100" dirty="0">
                              <a:solidFill>
                                <a:sysClr val="windowText" lastClr="000000"/>
                              </a:solidFill>
                              <a:effectLst/>
                            </a:rPr>
                            <a:t>のポートフォリオのウェイト</a:t>
                          </a:r>
                        </a:p>
                        <a:p>
                          <a:pPr algn="just"/>
                          <a:r>
                            <a:rPr lang="ja-JP" sz="1800" b="0" kern="100" dirty="0">
                              <a:solidFill>
                                <a:sysClr val="windowText" lastClr="000000"/>
                              </a:solidFill>
                              <a:effectLst/>
                            </a:rPr>
                            <a:t>（</a:t>
                          </a:r>
                          <a:r>
                            <a:rPr lang="en-US" sz="1800" b="0" kern="100" dirty="0">
                              <a:solidFill>
                                <a:sysClr val="windowText" lastClr="000000"/>
                              </a:solidFill>
                              <a:effectLst/>
                            </a:rPr>
                            <a:t>IAIS Volunteer Group</a:t>
                          </a:r>
                          <a:r>
                            <a:rPr lang="ja-JP" sz="1800" b="0" kern="100" dirty="0">
                              <a:solidFill>
                                <a:sysClr val="windowText" lastClr="000000"/>
                              </a:solidFill>
                              <a:effectLst/>
                            </a:rPr>
                            <a:t>のメンバーの平均的なウェイト）</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1907006672"/>
                      </a:ext>
                    </a:extLst>
                  </a:tr>
                  <a:tr h="85537">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𝑅</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𝐶</m:t>
                                    </m:r>
                                  </m:e>
                                  <m:sub>
                                    <m:r>
                                      <a:rPr lang="en-US" sz="1800" b="0" i="1" kern="100" smtClean="0">
                                        <a:solidFill>
                                          <a:sysClr val="windowText" lastClr="000000"/>
                                        </a:solidFill>
                                        <a:effectLst/>
                                        <a:latin typeface="Cambria Math" panose="02040503050406030204" pitchFamily="18" charset="0"/>
                                      </a:rPr>
                                      <m:t>𝑓</m:t>
                                    </m:r>
                                    <m:r>
                                      <a:rPr lang="en-US" sz="1800" b="0" i="1"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r>
                                      <a:rPr lang="en-US" sz="1800" b="0" i="1" kern="100" smtClean="0">
                                        <a:solidFill>
                                          <a:sysClr val="windowText" lastClr="000000"/>
                                        </a:solidFill>
                                        <a:effectLst/>
                                        <a:latin typeface="Cambria Math" panose="02040503050406030204" pitchFamily="18" charset="0"/>
                                      </a:rPr>
                                      <m:t>)</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dirty="0">
                              <a:solidFill>
                                <a:sysClr val="windowText" lastClr="000000"/>
                              </a:solidFill>
                              <a:effectLst/>
                            </a:rPr>
                            <a:t>：</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i="0" kern="100" dirty="0">
                              <a:solidFill>
                                <a:sysClr val="windowText" lastClr="000000"/>
                              </a:solidFill>
                              <a:effectLst/>
                              <a:latin typeface="+mn-lt"/>
                            </a:rPr>
                            <a:t>スプレッド</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𝑓</m:t>
                              </m:r>
                              <m:r>
                                <a:rPr lang="en-US" altLang="ja-JP" sz="1800" b="0" i="1" kern="100" smtClean="0">
                                  <a:solidFill>
                                    <a:sysClr val="windowText" lastClr="000000"/>
                                  </a:solidFill>
                                  <a:effectLst/>
                                  <a:latin typeface="Cambria Math" panose="02040503050406030204" pitchFamily="18" charset="0"/>
                                </a:rPr>
                                <m:t>(</m:t>
                              </m:r>
                              <m:r>
                                <a:rPr lang="en-US" altLang="ja-JP" sz="1800" b="0" i="1" kern="100" smtClean="0">
                                  <a:solidFill>
                                    <a:sysClr val="windowText" lastClr="000000"/>
                                  </a:solidFill>
                                  <a:effectLst/>
                                  <a:latin typeface="Cambria Math" panose="02040503050406030204" pitchFamily="18" charset="0"/>
                                </a:rPr>
                                <m:t>𝑐</m:t>
                              </m:r>
                              <m:r>
                                <a:rPr lang="en-US" altLang="ja-JP" sz="1800" b="0" i="1" kern="100" smtClean="0">
                                  <a:solidFill>
                                    <a:sysClr val="windowText" lastClr="000000"/>
                                  </a:solidFill>
                                  <a:effectLst/>
                                  <a:latin typeface="Cambria Math" panose="02040503050406030204" pitchFamily="18" charset="0"/>
                                </a:rPr>
                                <m:t>)</m:t>
                              </m:r>
                            </m:oMath>
                          </a14:m>
                          <a:r>
                            <a:rPr lang="ja-JP" altLang="ja-JP" sz="1800" b="0" kern="100" dirty="0">
                              <a:solidFill>
                                <a:sysClr val="windowText" lastClr="000000"/>
                              </a:solidFill>
                              <a:effectLst/>
                            </a:rPr>
                            <a:t>、格付け</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𝑟</m:t>
                              </m:r>
                            </m:oMath>
                          </a14:m>
                          <a:r>
                            <a:rPr lang="ja-JP" altLang="ja-JP" sz="1800" b="0" kern="100" dirty="0">
                              <a:solidFill>
                                <a:sysClr val="windowText" lastClr="000000"/>
                              </a:solidFill>
                              <a:effectLst/>
                            </a:rPr>
                            <a:t>の</a:t>
                          </a:r>
                          <a:r>
                            <a:rPr lang="ja-JP" sz="1800" b="0" kern="100" dirty="0">
                              <a:solidFill>
                                <a:sysClr val="windowText" lastClr="000000"/>
                              </a:solidFill>
                              <a:effectLst/>
                            </a:rPr>
                            <a:t>リスク補正係数</a:t>
                          </a:r>
                          <a:r>
                            <a:rPr lang="ja-JP" altLang="en-US" sz="1800" b="0" kern="100" dirty="0">
                              <a:solidFill>
                                <a:sysClr val="windowText" lastClr="000000"/>
                              </a:solidFill>
                              <a:effectLst/>
                            </a:rPr>
                            <a:t>（</a:t>
                          </a:r>
                          <a:r>
                            <a:rPr lang="en-US" altLang="ja-JP" sz="1800" b="0" kern="100" dirty="0">
                              <a:solidFill>
                                <a:sysClr val="windowText" lastClr="000000"/>
                              </a:solidFill>
                              <a:effectLst/>
                            </a:rPr>
                            <a:t>※</a:t>
                          </a:r>
                          <a:r>
                            <a:rPr lang="ja-JP" altLang="en-US" sz="1800" b="0" kern="100" dirty="0">
                              <a:solidFill>
                                <a:sysClr val="windowText" lastClr="000000"/>
                              </a:solidFill>
                              <a:effectLst/>
                            </a:rPr>
                            <a:t>）</a:t>
                          </a:r>
                          <a:endParaRPr lang="en-US" altLang="ja-JP" sz="1800" b="0" kern="100" dirty="0">
                            <a:solidFill>
                              <a:sysClr val="windowText" lastClr="000000"/>
                            </a:solidFill>
                            <a:effectLst/>
                          </a:endParaRPr>
                        </a:p>
                      </a:txBody>
                      <a:tcPr marL="68580" marR="68580" marT="0" marB="0">
                        <a:noFill/>
                      </a:tcPr>
                    </a:tc>
                    <a:extLst>
                      <a:ext uri="{0D108BD9-81ED-4DB2-BD59-A6C34878D82A}">
                        <a16:rowId xmlns:a16="http://schemas.microsoft.com/office/drawing/2014/main" val="2359992971"/>
                      </a:ext>
                    </a:extLst>
                  </a:tr>
                  <a:tr h="0">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𝑆</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𝑝</m:t>
                                    </m:r>
                                  </m:e>
                                  <m:sub>
                                    <m:r>
                                      <a:rPr lang="en-US" sz="1800" b="0" i="1" kern="100" smtClean="0">
                                        <a:solidFill>
                                          <a:sysClr val="windowText" lastClr="000000"/>
                                        </a:solidFill>
                                        <a:effectLst/>
                                        <a:latin typeface="Cambria Math" panose="02040503050406030204" pitchFamily="18" charset="0"/>
                                      </a:rPr>
                                      <m:t>𝑓</m:t>
                                    </m:r>
                                    <m:r>
                                      <a:rPr lang="en-US" sz="1800" b="0" i="1"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r>
                                      <a:rPr lang="en-US" sz="1800" b="0" i="1" kern="100" smtClean="0">
                                        <a:solidFill>
                                          <a:sysClr val="windowText" lastClr="000000"/>
                                        </a:solidFill>
                                        <a:effectLst/>
                                        <a:latin typeface="Cambria Math" panose="02040503050406030204" pitchFamily="18" charset="0"/>
                                      </a:rPr>
                                      <m:t>)</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i="0" kern="100" dirty="0">
                              <a:solidFill>
                                <a:sysClr val="windowText" lastClr="000000"/>
                              </a:solidFill>
                              <a:effectLst/>
                              <a:latin typeface="+mn-lt"/>
                            </a:rPr>
                            <a:t>スプレッド</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𝑓</m:t>
                              </m:r>
                              <m:r>
                                <a:rPr lang="en-US" altLang="ja-JP" sz="1800" b="0" i="1" kern="100" smtClean="0">
                                  <a:solidFill>
                                    <a:sysClr val="windowText" lastClr="000000"/>
                                  </a:solidFill>
                                  <a:effectLst/>
                                  <a:latin typeface="Cambria Math" panose="02040503050406030204" pitchFamily="18" charset="0"/>
                                </a:rPr>
                                <m:t>(</m:t>
                              </m:r>
                              <m:r>
                                <a:rPr lang="en-US" altLang="ja-JP" sz="1800" b="0" i="1" kern="100" smtClean="0">
                                  <a:solidFill>
                                    <a:sysClr val="windowText" lastClr="000000"/>
                                  </a:solidFill>
                                  <a:effectLst/>
                                  <a:latin typeface="Cambria Math" panose="02040503050406030204" pitchFamily="18" charset="0"/>
                                </a:rPr>
                                <m:t>𝑐</m:t>
                              </m:r>
                              <m:r>
                                <a:rPr lang="en-US" altLang="ja-JP" sz="1800" b="0" i="1" kern="100" smtClean="0">
                                  <a:solidFill>
                                    <a:sysClr val="windowText" lastClr="000000"/>
                                  </a:solidFill>
                                  <a:effectLst/>
                                  <a:latin typeface="Cambria Math" panose="02040503050406030204" pitchFamily="18" charset="0"/>
                                </a:rPr>
                                <m:t>)</m:t>
                              </m:r>
                            </m:oMath>
                          </a14:m>
                          <a:r>
                            <a:rPr lang="ja-JP" altLang="ja-JP" sz="1800" b="0" kern="100" dirty="0">
                              <a:solidFill>
                                <a:sysClr val="windowText" lastClr="000000"/>
                              </a:solidFill>
                              <a:effectLst/>
                            </a:rPr>
                            <a:t>、格付け</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𝑟</m:t>
                              </m:r>
                            </m:oMath>
                          </a14:m>
                          <a:r>
                            <a:rPr lang="ja-JP" altLang="ja-JP" sz="1800" b="0" kern="100" dirty="0">
                              <a:solidFill>
                                <a:sysClr val="windowText" lastClr="000000"/>
                              </a:solidFill>
                              <a:effectLst/>
                            </a:rPr>
                            <a:t>の</a:t>
                          </a:r>
                          <a:r>
                            <a:rPr lang="ja-JP" sz="1800" b="0" kern="100" dirty="0">
                              <a:solidFill>
                                <a:sysClr val="windowText" lastClr="000000"/>
                              </a:solidFill>
                              <a:effectLst/>
                            </a:rPr>
                            <a:t>スプレッド</a:t>
                          </a:r>
                          <a:r>
                            <a:rPr lang="ja-JP" altLang="en-US" sz="1800" b="0" kern="100" dirty="0">
                              <a:solidFill>
                                <a:sysClr val="windowText" lastClr="000000"/>
                              </a:solidFill>
                              <a:effectLst/>
                            </a:rPr>
                            <a:t>（</a:t>
                          </a:r>
                          <a:r>
                            <a:rPr lang="en-US" altLang="ja-JP" sz="1800" b="0" kern="100" dirty="0">
                              <a:solidFill>
                                <a:sysClr val="windowText" lastClr="000000"/>
                              </a:solidFill>
                              <a:effectLst/>
                            </a:rPr>
                            <a:t>ICE</a:t>
                          </a:r>
                          <a:r>
                            <a:rPr lang="ja-JP" altLang="en-US" sz="1800" b="0" kern="100" dirty="0">
                              <a:solidFill>
                                <a:sysClr val="windowText" lastClr="000000"/>
                              </a:solidFill>
                              <a:effectLst/>
                            </a:rPr>
                            <a:t>）</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3581787555"/>
                      </a:ext>
                    </a:extLst>
                  </a:tr>
                </a:tbl>
              </a:graphicData>
            </a:graphic>
          </p:graphicFrame>
        </mc:Choice>
        <mc:Fallback xmlns="">
          <p:graphicFrame>
            <p:nvGraphicFramePr>
              <p:cNvPr id="8" name="表 7">
                <a:extLst>
                  <a:ext uri="{FF2B5EF4-FFF2-40B4-BE49-F238E27FC236}">
                    <a16:creationId xmlns:a16="http://schemas.microsoft.com/office/drawing/2014/main" id="{214879C1-3A60-04B1-5C9E-B971833A4C12}"/>
                  </a:ext>
                </a:extLst>
              </p:cNvPr>
              <p:cNvGraphicFramePr>
                <a:graphicFrameLocks noGrp="1"/>
              </p:cNvGraphicFramePr>
              <p:nvPr>
                <p:extLst>
                  <p:ext uri="{D42A27DB-BD31-4B8C-83A1-F6EECF244321}">
                    <p14:modId xmlns:p14="http://schemas.microsoft.com/office/powerpoint/2010/main" val="349117538"/>
                  </p:ext>
                </p:extLst>
              </p:nvPr>
            </p:nvGraphicFramePr>
            <p:xfrm>
              <a:off x="1129693" y="3795152"/>
              <a:ext cx="8032426" cy="1740916"/>
            </p:xfrm>
            <a:graphic>
              <a:graphicData uri="http://schemas.openxmlformats.org/drawingml/2006/table">
                <a:tbl>
                  <a:tblPr firstRow="1" firstCol="1" bandRow="1">
                    <a:tableStyleId>{5C22544A-7EE6-4342-B048-85BDC9FD1C3A}</a:tableStyleId>
                  </a:tblPr>
                  <a:tblGrid>
                    <a:gridCol w="1195813">
                      <a:extLst>
                        <a:ext uri="{9D8B030D-6E8A-4147-A177-3AD203B41FA5}">
                          <a16:colId xmlns:a16="http://schemas.microsoft.com/office/drawing/2014/main" val="1964205262"/>
                        </a:ext>
                      </a:extLst>
                    </a:gridCol>
                    <a:gridCol w="206732">
                      <a:extLst>
                        <a:ext uri="{9D8B030D-6E8A-4147-A177-3AD203B41FA5}">
                          <a16:colId xmlns:a16="http://schemas.microsoft.com/office/drawing/2014/main" val="789584015"/>
                        </a:ext>
                      </a:extLst>
                    </a:gridCol>
                    <a:gridCol w="6629881">
                      <a:extLst>
                        <a:ext uri="{9D8B030D-6E8A-4147-A177-3AD203B41FA5}">
                          <a16:colId xmlns:a16="http://schemas.microsoft.com/office/drawing/2014/main" val="2112356816"/>
                        </a:ext>
                      </a:extLst>
                    </a:gridCol>
                  </a:tblGrid>
                  <a:tr h="304419">
                    <a:tc>
                      <a:txBody>
                        <a:bodyPr/>
                        <a:lstStyle/>
                        <a:p>
                          <a:endParaRPr lang="ja-JP"/>
                        </a:p>
                      </a:txBody>
                      <a:tcPr marL="68580" marR="68580" marT="0" marB="0">
                        <a:blipFill>
                          <a:blip r:embed="rId4"/>
                          <a:stretch>
                            <a:fillRect l="-510" t="-22000" r="-575000" b="-512000"/>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ja-JP"/>
                        </a:p>
                      </a:txBody>
                      <a:tcPr marL="68580" marR="68580" marT="0" marB="0">
                        <a:blipFill>
                          <a:blip r:embed="rId4"/>
                          <a:stretch>
                            <a:fillRect l="-21232" t="-22000" r="-460" b="-512000"/>
                          </a:stretch>
                        </a:blipFill>
                      </a:tcPr>
                    </a:tc>
                    <a:extLst>
                      <a:ext uri="{0D108BD9-81ED-4DB2-BD59-A6C34878D82A}">
                        <a16:rowId xmlns:a16="http://schemas.microsoft.com/office/drawing/2014/main" val="3328863576"/>
                      </a:ext>
                    </a:extLst>
                  </a:tr>
                  <a:tr h="286385">
                    <a:tc>
                      <a:txBody>
                        <a:bodyPr/>
                        <a:lstStyle/>
                        <a:p>
                          <a:endParaRPr lang="ja-JP"/>
                        </a:p>
                      </a:txBody>
                      <a:tcPr marL="68580" marR="68580" marT="0" marB="0">
                        <a:blipFill>
                          <a:blip r:embed="rId4"/>
                          <a:stretch>
                            <a:fillRect l="-510" t="-129787" r="-575000" b="-444681"/>
                          </a:stretch>
                        </a:blipFill>
                      </a:tcPr>
                    </a:tc>
                    <a:tc>
                      <a:txBody>
                        <a:bodyPr/>
                        <a:lstStyle/>
                        <a:p>
                          <a:pPr algn="just"/>
                          <a:r>
                            <a:rPr lang="ja-JP" sz="1800" b="0" kern="100" dirty="0">
                              <a:solidFill>
                                <a:sysClr val="windowText" lastClr="000000"/>
                              </a:solidFill>
                              <a:effectLst/>
                            </a:rPr>
                            <a:t>：</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ja-JP"/>
                        </a:p>
                      </a:txBody>
                      <a:tcPr marL="68580" marR="68580" marT="0" marB="0">
                        <a:blipFill>
                          <a:blip r:embed="rId4"/>
                          <a:stretch>
                            <a:fillRect l="-21232" t="-129787" r="-460" b="-444681"/>
                          </a:stretch>
                        </a:blipFill>
                      </a:tcPr>
                    </a:tc>
                    <a:extLst>
                      <a:ext uri="{0D108BD9-81ED-4DB2-BD59-A6C34878D82A}">
                        <a16:rowId xmlns:a16="http://schemas.microsoft.com/office/drawing/2014/main" val="4240168357"/>
                      </a:ext>
                    </a:extLst>
                  </a:tr>
                  <a:tr h="548640">
                    <a:tc>
                      <a:txBody>
                        <a:bodyPr/>
                        <a:lstStyle/>
                        <a:p>
                          <a:endParaRPr lang="ja-JP"/>
                        </a:p>
                      </a:txBody>
                      <a:tcPr marL="68580" marR="68580" marT="0" marB="0">
                        <a:blipFill>
                          <a:blip r:embed="rId4"/>
                          <a:stretch>
                            <a:fillRect l="-510" t="-118681" r="-575000" b="-129670"/>
                          </a:stretch>
                        </a:blipFill>
                      </a:tcPr>
                    </a:tc>
                    <a:tc>
                      <a:txBody>
                        <a:bodyPr/>
                        <a:lstStyle/>
                        <a:p>
                          <a:pPr algn="just"/>
                          <a:r>
                            <a:rPr lang="ja-JP" sz="1800" b="0" kern="100" dirty="0">
                              <a:solidFill>
                                <a:sysClr val="windowText" lastClr="000000"/>
                              </a:solidFill>
                              <a:effectLst/>
                            </a:rPr>
                            <a:t>：</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ja-JP"/>
                        </a:p>
                      </a:txBody>
                      <a:tcPr marL="68580" marR="68580" marT="0" marB="0">
                        <a:blipFill>
                          <a:blip r:embed="rId4"/>
                          <a:stretch>
                            <a:fillRect l="-21232" t="-118681" r="-460" b="-129670"/>
                          </a:stretch>
                        </a:blipFill>
                      </a:tcPr>
                    </a:tc>
                    <a:extLst>
                      <a:ext uri="{0D108BD9-81ED-4DB2-BD59-A6C34878D82A}">
                        <a16:rowId xmlns:a16="http://schemas.microsoft.com/office/drawing/2014/main" val="1907006672"/>
                      </a:ext>
                    </a:extLst>
                  </a:tr>
                  <a:tr h="300736">
                    <a:tc>
                      <a:txBody>
                        <a:bodyPr/>
                        <a:lstStyle/>
                        <a:p>
                          <a:endParaRPr lang="ja-JP"/>
                        </a:p>
                      </a:txBody>
                      <a:tcPr marL="68580" marR="68580" marT="0" marB="0">
                        <a:blipFill>
                          <a:blip r:embed="rId4"/>
                          <a:stretch>
                            <a:fillRect l="-510" t="-406122" r="-575000" b="-140816"/>
                          </a:stretch>
                        </a:blipFill>
                      </a:tcPr>
                    </a:tc>
                    <a:tc>
                      <a:txBody>
                        <a:bodyPr/>
                        <a:lstStyle/>
                        <a:p>
                          <a:pPr algn="just"/>
                          <a:r>
                            <a:rPr lang="ja-JP" sz="1800" b="0" kern="100" dirty="0">
                              <a:solidFill>
                                <a:sysClr val="windowText" lastClr="000000"/>
                              </a:solidFill>
                              <a:effectLst/>
                            </a:rPr>
                            <a:t>：</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ja-JP"/>
                        </a:p>
                      </a:txBody>
                      <a:tcPr marL="68580" marR="68580" marT="0" marB="0">
                        <a:blipFill>
                          <a:blip r:embed="rId4"/>
                          <a:stretch>
                            <a:fillRect l="-21232" t="-406122" r="-460" b="-140816"/>
                          </a:stretch>
                        </a:blipFill>
                      </a:tcPr>
                    </a:tc>
                    <a:extLst>
                      <a:ext uri="{0D108BD9-81ED-4DB2-BD59-A6C34878D82A}">
                        <a16:rowId xmlns:a16="http://schemas.microsoft.com/office/drawing/2014/main" val="2359992971"/>
                      </a:ext>
                    </a:extLst>
                  </a:tr>
                  <a:tr h="300736">
                    <a:tc>
                      <a:txBody>
                        <a:bodyPr/>
                        <a:lstStyle/>
                        <a:p>
                          <a:endParaRPr lang="ja-JP"/>
                        </a:p>
                      </a:txBody>
                      <a:tcPr marL="68580" marR="68580" marT="0" marB="0">
                        <a:blipFill>
                          <a:blip r:embed="rId4"/>
                          <a:stretch>
                            <a:fillRect l="-510" t="-496000" r="-575000" b="-38000"/>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ja-JP"/>
                        </a:p>
                      </a:txBody>
                      <a:tcPr marL="68580" marR="68580" marT="0" marB="0">
                        <a:blipFill>
                          <a:blip r:embed="rId4"/>
                          <a:stretch>
                            <a:fillRect l="-21232" t="-496000" r="-460" b="-38000"/>
                          </a:stretch>
                        </a:blipFill>
                      </a:tcPr>
                    </a:tc>
                    <a:extLst>
                      <a:ext uri="{0D108BD9-81ED-4DB2-BD59-A6C34878D82A}">
                        <a16:rowId xmlns:a16="http://schemas.microsoft.com/office/drawing/2014/main" val="3581787555"/>
                      </a:ext>
                    </a:extLst>
                  </a:tr>
                </a:tbl>
              </a:graphicData>
            </a:graphic>
          </p:graphicFrame>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DCA2B20-1A2F-D86E-9114-1A0DC8766827}"/>
                  </a:ext>
                </a:extLst>
              </p:cNvPr>
              <p:cNvSpPr txBox="1"/>
              <p:nvPr/>
            </p:nvSpPr>
            <p:spPr>
              <a:xfrm>
                <a:off x="524655" y="6287761"/>
                <a:ext cx="11002781" cy="532646"/>
              </a:xfrm>
              <a:prstGeom prst="rect">
                <a:avLst/>
              </a:prstGeom>
              <a:noFill/>
              <a:ln w="6350">
                <a:noFill/>
              </a:ln>
            </p:spPr>
            <p:txBody>
              <a:bodyPr wrap="square" rtlCol="0">
                <a:spAutoFit/>
              </a:bodyPr>
              <a:lstStyle/>
              <a:p>
                <a:r>
                  <a:rPr kumimoji="1" lang="ja-JP" altLang="en-US" sz="1400" dirty="0"/>
                  <a:t>（</a:t>
                </a:r>
                <a:r>
                  <a:rPr kumimoji="1" lang="en-US" altLang="ja-JP" sz="1400" dirty="0"/>
                  <a:t>※</a:t>
                </a:r>
                <a:r>
                  <a:rPr kumimoji="1" lang="ja-JP" altLang="en-US" sz="1400" dirty="0"/>
                  <a:t>）</a:t>
                </a:r>
                <a:r>
                  <a:rPr lang="ja-JP" altLang="ja-JP" sz="1400" b="0" kern="100" dirty="0">
                    <a:solidFill>
                      <a:sysClr val="windowText" lastClr="000000"/>
                    </a:solidFill>
                    <a:effectLst/>
                  </a:rPr>
                  <a:t> </a:t>
                </a:r>
                <a14:m>
                  <m:oMath xmlns:m="http://schemas.openxmlformats.org/officeDocument/2006/math">
                    <m:r>
                      <a:rPr lang="en-US" altLang="ja-JP" sz="1400" b="0" i="1" kern="100" smtClean="0">
                        <a:solidFill>
                          <a:sysClr val="windowText" lastClr="000000"/>
                        </a:solidFill>
                        <a:effectLst/>
                        <a:latin typeface="Cambria Math" panose="02040503050406030204" pitchFamily="18" charset="0"/>
                      </a:rPr>
                      <m:t>𝑆</m:t>
                    </m:r>
                    <m:sSub>
                      <m:sSubPr>
                        <m:ctrlPr>
                          <a:rPr lang="ja-JP" altLang="ja-JP" sz="1400" b="0" i="1" kern="100">
                            <a:solidFill>
                              <a:sysClr val="windowText" lastClr="000000"/>
                            </a:solidFill>
                            <a:effectLst/>
                            <a:latin typeface="Cambria Math" panose="02040503050406030204" pitchFamily="18" charset="0"/>
                          </a:rPr>
                        </m:ctrlPr>
                      </m:sSubPr>
                      <m:e>
                        <m:r>
                          <a:rPr lang="en-US" altLang="ja-JP" sz="1400" b="0" i="1" kern="100" smtClean="0">
                            <a:solidFill>
                              <a:sysClr val="windowText" lastClr="000000"/>
                            </a:solidFill>
                            <a:effectLst/>
                            <a:latin typeface="Cambria Math" panose="02040503050406030204" pitchFamily="18" charset="0"/>
                          </a:rPr>
                          <m:t>𝑝</m:t>
                        </m:r>
                      </m:e>
                      <m:sub>
                        <m:r>
                          <a:rPr lang="en-US" altLang="ja-JP" sz="1400" b="0" i="1" kern="100" smtClean="0">
                            <a:solidFill>
                              <a:sysClr val="windowText" lastClr="000000"/>
                            </a:solidFill>
                            <a:effectLst/>
                            <a:latin typeface="Cambria Math" panose="02040503050406030204" pitchFamily="18" charset="0"/>
                          </a:rPr>
                          <m:t>𝑐</m:t>
                        </m:r>
                        <m:r>
                          <a:rPr lang="en-US" altLang="ja-JP" sz="1400" b="0" kern="100" smtClean="0">
                            <a:solidFill>
                              <a:sysClr val="windowText" lastClr="000000"/>
                            </a:solidFill>
                            <a:effectLst/>
                            <a:latin typeface="Cambria Math" panose="02040503050406030204" pitchFamily="18" charset="0"/>
                          </a:rPr>
                          <m:t>,</m:t>
                        </m:r>
                        <m:r>
                          <a:rPr lang="en-US" altLang="ja-JP" sz="1400" b="0" i="1" kern="100" smtClean="0">
                            <a:solidFill>
                              <a:sysClr val="windowText" lastClr="000000"/>
                            </a:solidFill>
                            <a:effectLst/>
                            <a:latin typeface="Cambria Math" panose="02040503050406030204" pitchFamily="18" charset="0"/>
                          </a:rPr>
                          <m:t>𝑟</m:t>
                        </m:r>
                      </m:sub>
                    </m:sSub>
                  </m:oMath>
                </a14:m>
                <a:r>
                  <a:rPr lang="ja-JP" altLang="ja-JP" sz="1400" b="0" kern="100" dirty="0">
                    <a:solidFill>
                      <a:sysClr val="windowText" lastClr="000000"/>
                    </a:solidFill>
                    <a:effectLst/>
                  </a:rPr>
                  <a:t>には複数のリスクに対するスプレッドが含まれているが、計算に必要なのは信用リスクに対するスプレッドになる。そのため、この係数をかけることで調整する。</a:t>
                </a:r>
                <a:endParaRPr lang="ja-JP" altLang="ja-JP" sz="14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9" name="テキスト ボックス 8">
                <a:extLst>
                  <a:ext uri="{FF2B5EF4-FFF2-40B4-BE49-F238E27FC236}">
                    <a16:creationId xmlns:a16="http://schemas.microsoft.com/office/drawing/2014/main" id="{FDCA2B20-1A2F-D86E-9114-1A0DC8766827}"/>
                  </a:ext>
                </a:extLst>
              </p:cNvPr>
              <p:cNvSpPr txBox="1">
                <a:spLocks noRot="1" noChangeAspect="1" noMove="1" noResize="1" noEditPoints="1" noAdjustHandles="1" noChangeArrowheads="1" noChangeShapeType="1" noTextEdit="1"/>
              </p:cNvSpPr>
              <p:nvPr/>
            </p:nvSpPr>
            <p:spPr>
              <a:xfrm>
                <a:off x="524655" y="6287761"/>
                <a:ext cx="11002781" cy="532646"/>
              </a:xfrm>
              <a:prstGeom prst="rect">
                <a:avLst/>
              </a:prstGeom>
              <a:blipFill>
                <a:blip r:embed="rId7"/>
                <a:stretch>
                  <a:fillRect l="-166" b="-10227"/>
                </a:stretch>
              </a:blipFill>
              <a:ln w="6350">
                <a:noFill/>
              </a:ln>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91217CD-9505-C1DE-BA3D-6E60DE5A22EF}"/>
              </a:ext>
            </a:extLst>
          </p:cNvPr>
          <p:cNvCxnSpPr>
            <a:cxnSpLocks/>
          </p:cNvCxnSpPr>
          <p:nvPr/>
        </p:nvCxnSpPr>
        <p:spPr>
          <a:xfrm flipV="1">
            <a:off x="524656" y="6258386"/>
            <a:ext cx="11002780" cy="14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63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Valuation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General</a:t>
            </a:r>
            <a:r>
              <a:rPr kumimoji="1" lang="ja-JP" altLang="en-US" sz="2400" dirty="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3234306" y="1981538"/>
                <a:ext cx="5863913"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e>
                      </m:nary>
                    </m:oMath>
                  </m:oMathPara>
                </a14:m>
                <a:endParaRPr kumimoji="1" lang="en-US" altLang="ja-JP" b="0" dirty="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3234306" y="1981538"/>
                <a:ext cx="5863913" cy="670696"/>
              </a:xfrm>
              <a:prstGeom prst="rect">
                <a:avLst/>
              </a:prstGeom>
              <a:blipFill>
                <a:blip r:embed="rId2"/>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9FE6082F-9FAC-AD1D-86F8-38ED8B59F6B7}"/>
              </a:ext>
            </a:extLst>
          </p:cNvPr>
          <p:cNvSpPr/>
          <p:nvPr/>
        </p:nvSpPr>
        <p:spPr>
          <a:xfrm>
            <a:off x="1139252" y="1995110"/>
            <a:ext cx="1109272" cy="449228"/>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数値例</a:t>
            </a:r>
          </a:p>
        </p:txBody>
      </p:sp>
      <mc:AlternateContent xmlns:mc="http://schemas.openxmlformats.org/markup-compatibility/2006" xmlns:a14="http://schemas.microsoft.com/office/drawing/2010/main">
        <mc:Choice Requires="a14">
          <p:graphicFrame>
            <p:nvGraphicFramePr>
              <p:cNvPr id="13" name="表 12">
                <a:extLst>
                  <a:ext uri="{FF2B5EF4-FFF2-40B4-BE49-F238E27FC236}">
                    <a16:creationId xmlns:a16="http://schemas.microsoft.com/office/drawing/2014/main" id="{755C3041-75C8-958D-E03C-1BE28F6BE284}"/>
                  </a:ext>
                </a:extLst>
              </p:cNvPr>
              <p:cNvGraphicFramePr>
                <a:graphicFrameLocks noGrp="1"/>
              </p:cNvGraphicFramePr>
              <p:nvPr>
                <p:extLst>
                  <p:ext uri="{D42A27DB-BD31-4B8C-83A1-F6EECF244321}">
                    <p14:modId xmlns:p14="http://schemas.microsoft.com/office/powerpoint/2010/main" val="3863699302"/>
                  </p:ext>
                </p:extLst>
              </p:nvPr>
            </p:nvGraphicFramePr>
            <p:xfrm>
              <a:off x="1379284" y="2592821"/>
              <a:ext cx="9974515" cy="3616500"/>
            </p:xfrm>
            <a:graphic>
              <a:graphicData uri="http://schemas.openxmlformats.org/drawingml/2006/table">
                <a:tbl>
                  <a:tblPr firstRow="1" firstCol="1" bandRow="1">
                    <a:tableStyleId>{5C22544A-7EE6-4342-B048-85BDC9FD1C3A}</a:tableStyleId>
                  </a:tblPr>
                  <a:tblGrid>
                    <a:gridCol w="1452899">
                      <a:extLst>
                        <a:ext uri="{9D8B030D-6E8A-4147-A177-3AD203B41FA5}">
                          <a16:colId xmlns:a16="http://schemas.microsoft.com/office/drawing/2014/main" val="3492553374"/>
                        </a:ext>
                      </a:extLst>
                    </a:gridCol>
                    <a:gridCol w="951584">
                      <a:extLst>
                        <a:ext uri="{9D8B030D-6E8A-4147-A177-3AD203B41FA5}">
                          <a16:colId xmlns:a16="http://schemas.microsoft.com/office/drawing/2014/main" val="1169412705"/>
                        </a:ext>
                      </a:extLst>
                    </a:gridCol>
                    <a:gridCol w="1079292">
                      <a:extLst>
                        <a:ext uri="{9D8B030D-6E8A-4147-A177-3AD203B41FA5}">
                          <a16:colId xmlns:a16="http://schemas.microsoft.com/office/drawing/2014/main" val="1364065000"/>
                        </a:ext>
                      </a:extLst>
                    </a:gridCol>
                    <a:gridCol w="1079292">
                      <a:extLst>
                        <a:ext uri="{9D8B030D-6E8A-4147-A177-3AD203B41FA5}">
                          <a16:colId xmlns:a16="http://schemas.microsoft.com/office/drawing/2014/main" val="2452105933"/>
                        </a:ext>
                      </a:extLst>
                    </a:gridCol>
                    <a:gridCol w="1364105">
                      <a:extLst>
                        <a:ext uri="{9D8B030D-6E8A-4147-A177-3AD203B41FA5}">
                          <a16:colId xmlns:a16="http://schemas.microsoft.com/office/drawing/2014/main" val="1792611415"/>
                        </a:ext>
                      </a:extLst>
                    </a:gridCol>
                    <a:gridCol w="1663908">
                      <a:extLst>
                        <a:ext uri="{9D8B030D-6E8A-4147-A177-3AD203B41FA5}">
                          <a16:colId xmlns:a16="http://schemas.microsoft.com/office/drawing/2014/main" val="1848674021"/>
                        </a:ext>
                      </a:extLst>
                    </a:gridCol>
                    <a:gridCol w="2383435">
                      <a:extLst>
                        <a:ext uri="{9D8B030D-6E8A-4147-A177-3AD203B41FA5}">
                          <a16:colId xmlns:a16="http://schemas.microsoft.com/office/drawing/2014/main" val="376608504"/>
                        </a:ext>
                      </a:extLst>
                    </a:gridCol>
                  </a:tblGrid>
                  <a:tr h="602750">
                    <a:tc>
                      <a:txBody>
                        <a:bodyPr/>
                        <a:lstStyle/>
                        <a:p>
                          <a:endParaRPr lang="ja-JP" sz="1050" kern="100">
                            <a:effectLst/>
                            <a:latin typeface="游明朝" panose="02020400000000000000" pitchFamily="18" charset="-128"/>
                            <a:ea typeface="游明朝" panose="02020400000000000000" pitchFamily="18" charset="-128"/>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①</m:t>
                                </m:r>
                                <m:sSub>
                                  <m:sSubPr>
                                    <m:ctrlPr>
                                      <a:rPr lang="ja-JP" sz="1800" i="1" kern="0">
                                        <a:effectLst/>
                                        <a:latin typeface="Cambria Math" panose="02040503050406030204" pitchFamily="18" charset="0"/>
                                      </a:rPr>
                                    </m:ctrlPr>
                                  </m:sSubPr>
                                  <m:e>
                                    <m:r>
                                      <a:rPr lang="en-US" sz="1800" kern="0">
                                        <a:effectLst/>
                                        <a:latin typeface="Cambria Math" panose="02040503050406030204" pitchFamily="18" charset="0"/>
                                      </a:rPr>
                                      <m:t>𝑤</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kern="0">
                                        <a:effectLst/>
                                        <a:latin typeface="Cambria Math" panose="02040503050406030204" pitchFamily="18" charset="0"/>
                                      </a:rPr>
                                      <m:t>𝑟</m:t>
                                    </m:r>
                                  </m:sub>
                                </m:sSub>
                              </m:oMath>
                            </m:oMathPara>
                          </a14:m>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②</m:t>
                                </m:r>
                                <m:r>
                                  <a:rPr lang="en-US" sz="1800" kern="0">
                                    <a:effectLst/>
                                    <a:latin typeface="Cambria Math" panose="02040503050406030204" pitchFamily="18" charset="0"/>
                                  </a:rPr>
                                  <m:t>𝑅</m:t>
                                </m:r>
                                <m:sSub>
                                  <m:sSubPr>
                                    <m:ctrlPr>
                                      <a:rPr lang="ja-JP" sz="1800" b="0" i="1" kern="0">
                                        <a:effectLst/>
                                        <a:latin typeface="Cambria Math" panose="02040503050406030204" pitchFamily="18" charset="0"/>
                                      </a:rPr>
                                    </m:ctrlPr>
                                  </m:sSubPr>
                                  <m:e>
                                    <m:r>
                                      <a:rPr lang="en-US" sz="1800" b="0" i="1" kern="0">
                                        <a:effectLst/>
                                        <a:latin typeface="Cambria Math" panose="02040503050406030204" pitchFamily="18" charset="0"/>
                                      </a:rPr>
                                      <m:t>𝐶</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b="0" i="1" kern="0">
                                        <a:effectLst/>
                                        <a:latin typeface="Cambria Math" panose="02040503050406030204" pitchFamily="18" charset="0"/>
                                      </a:rPr>
                                      <m:t>𝑟</m:t>
                                    </m:r>
                                  </m:sub>
                                </m:sSub>
                              </m:oMath>
                            </m:oMathPara>
                          </a14:m>
                          <a:endParaRPr lang="ja-JP" sz="1800" b="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③</m:t>
                                </m:r>
                                <m:r>
                                  <a:rPr lang="en-US" sz="1800" kern="0">
                                    <a:effectLst/>
                                    <a:latin typeface="Cambria Math" panose="02040503050406030204" pitchFamily="18" charset="0"/>
                                  </a:rPr>
                                  <m:t>𝑆</m:t>
                                </m:r>
                                <m:sSubSup>
                                  <m:sSubSupPr>
                                    <m:ctrlPr>
                                      <a:rPr lang="en-US" sz="1800" b="0" i="1" kern="0" smtClean="0">
                                        <a:effectLst/>
                                        <a:latin typeface="Cambria Math" panose="02040503050406030204" pitchFamily="18" charset="0"/>
                                      </a:rPr>
                                    </m:ctrlPr>
                                  </m:sSubSupPr>
                                  <m:e>
                                    <m:r>
                                      <a:rPr lang="en-US" sz="1800" b="0" i="1" kern="0">
                                        <a:effectLst/>
                                        <a:latin typeface="Cambria Math" panose="02040503050406030204" pitchFamily="18" charset="0"/>
                                      </a:rPr>
                                      <m:t>𝑝</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b="0" i="1" kern="0">
                                        <a:effectLst/>
                                        <a:latin typeface="Cambria Math" panose="02040503050406030204" pitchFamily="18" charset="0"/>
                                      </a:rPr>
                                      <m:t>𝑟</m:t>
                                    </m:r>
                                  </m:sub>
                                  <m:sup>
                                    <m:r>
                                      <a:rPr lang="en-US" sz="1800" b="0" i="1" kern="0" smtClean="0">
                                        <a:effectLst/>
                                        <a:latin typeface="Cambria Math" panose="02040503050406030204" pitchFamily="18" charset="0"/>
                                      </a:rPr>
                                      <m:t>𝑉𝑎𝑙</m:t>
                                    </m:r>
                                  </m:sup>
                                </m:sSubSup>
                              </m:oMath>
                            </m:oMathPara>
                          </a14:m>
                          <a:endParaRPr lang="ja-JP" sz="1800" b="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m:oMathPara>
                          </a14:m>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m:rPr>
                                    <m:sty m:val="p"/>
                                  </m:rPr>
                                  <a:rPr lang="en-US" sz="1800" kern="0">
                                    <a:effectLst/>
                                    <a:latin typeface="Cambria Math" panose="02040503050406030204" pitchFamily="18" charset="0"/>
                                  </a:rPr>
                                  <m:t>Σ</m:t>
                                </m:r>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m:oMathPara>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r>
                            <a:rPr lang="en-US" sz="1800" kern="0" dirty="0">
                              <a:effectLst/>
                            </a:rPr>
                            <a:t>0.8</a:t>
                          </a:r>
                          <a14:m>
                            <m:oMath xmlns:m="http://schemas.openxmlformats.org/officeDocument/2006/math">
                              <m:r>
                                <a:rPr lang="en-US" sz="1800" kern="0">
                                  <a:effectLst/>
                                  <a:latin typeface="Cambria Math" panose="02040503050406030204" pitchFamily="18" charset="0"/>
                                </a:rPr>
                                <m:t>×</m:t>
                              </m:r>
                              <m:r>
                                <m:rPr>
                                  <m:sty m:val="p"/>
                                </m:rPr>
                                <a:rPr lang="en-US" sz="1800" kern="0">
                                  <a:effectLst/>
                                  <a:latin typeface="Cambria Math" panose="02040503050406030204" pitchFamily="18" charset="0"/>
                                </a:rPr>
                                <m:t>Σ</m:t>
                              </m:r>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a14:m>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84417520"/>
                      </a:ext>
                    </a:extLst>
                  </a:tr>
                  <a:tr h="602750">
                    <a:tc>
                      <a:txBody>
                        <a:bodyPr/>
                        <a:lstStyle/>
                        <a:p>
                          <a:pPr algn="ctr"/>
                          <a:r>
                            <a:rPr lang="en-US" sz="1800" kern="0" dirty="0">
                              <a:effectLst/>
                            </a:rPr>
                            <a:t>Sovereign</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55%</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dirty="0">
                              <a:effectLst/>
                            </a:rPr>
                            <a:t>100%</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dirty="0">
                              <a:effectLst/>
                            </a:rPr>
                            <a:t>0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17.2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dirty="0">
                              <a:effectLst/>
                            </a:rPr>
                            <a:t>13.7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570894898"/>
                      </a:ext>
                    </a:extLst>
                  </a:tr>
                  <a:tr h="602750">
                    <a:tc>
                      <a:txBody>
                        <a:bodyPr/>
                        <a:lstStyle/>
                        <a:p>
                          <a:pPr algn="ctr"/>
                          <a:r>
                            <a:rPr lang="en-US" sz="1800" kern="0" dirty="0">
                              <a:effectLst/>
                            </a:rPr>
                            <a:t>ICS RC 1</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99.9%</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dirty="0">
                              <a:effectLst/>
                            </a:rPr>
                            <a:t>19.6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dirty="0">
                              <a:effectLst/>
                            </a:rPr>
                            <a:t>0.79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dirty="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296349924"/>
                      </a:ext>
                    </a:extLst>
                  </a:tr>
                  <a:tr h="602750">
                    <a:tc>
                      <a:txBody>
                        <a:bodyPr/>
                        <a:lstStyle/>
                        <a:p>
                          <a:pPr algn="ctr"/>
                          <a:r>
                            <a:rPr lang="en-US" sz="1800" kern="0" dirty="0">
                              <a:effectLst/>
                            </a:rPr>
                            <a:t>ICS RC 2</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98.4%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40.9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dirty="0">
                              <a:effectLst/>
                            </a:rPr>
                            <a:t>1.7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dirty="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dirty="0">
                              <a:effectLst/>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73321061"/>
                      </a:ext>
                    </a:extLst>
                  </a:tr>
                  <a:tr h="602750">
                    <a:tc>
                      <a:txBody>
                        <a:bodyPr/>
                        <a:lstStyle/>
                        <a:p>
                          <a:pPr algn="ctr"/>
                          <a:r>
                            <a:rPr lang="en-US" sz="1800" kern="0">
                              <a:effectLst/>
                            </a:rPr>
                            <a:t>ICS RC 3</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dirty="0">
                              <a:effectLst/>
                            </a:rPr>
                            <a:t>11%</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96.4%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dirty="0">
                              <a:effectLst/>
                            </a:rPr>
                            <a:t>64.8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dirty="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dirty="0">
                              <a:effectLst/>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776180749"/>
                      </a:ext>
                    </a:extLst>
                  </a:tr>
                  <a:tr h="602750">
                    <a:tc>
                      <a:txBody>
                        <a:bodyPr/>
                        <a:lstStyle/>
                        <a:p>
                          <a:pPr algn="ctr"/>
                          <a:r>
                            <a:rPr lang="en-US" sz="1800" kern="0">
                              <a:effectLst/>
                            </a:rPr>
                            <a:t>ICS RC 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dirty="0">
                              <a:effectLst/>
                            </a:rPr>
                            <a:t>10%</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92.6%</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84.3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dirty="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dirty="0">
                              <a:effectLst/>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954951418"/>
                      </a:ext>
                    </a:extLst>
                  </a:tr>
                </a:tbl>
              </a:graphicData>
            </a:graphic>
          </p:graphicFrame>
        </mc:Choice>
        <mc:Fallback xmlns="">
          <p:graphicFrame>
            <p:nvGraphicFramePr>
              <p:cNvPr id="13" name="表 12">
                <a:extLst>
                  <a:ext uri="{FF2B5EF4-FFF2-40B4-BE49-F238E27FC236}">
                    <a16:creationId xmlns:a16="http://schemas.microsoft.com/office/drawing/2014/main" id="{755C3041-75C8-958D-E03C-1BE28F6BE284}"/>
                  </a:ext>
                </a:extLst>
              </p:cNvPr>
              <p:cNvGraphicFramePr>
                <a:graphicFrameLocks noGrp="1"/>
              </p:cNvGraphicFramePr>
              <p:nvPr>
                <p:extLst>
                  <p:ext uri="{D42A27DB-BD31-4B8C-83A1-F6EECF244321}">
                    <p14:modId xmlns:p14="http://schemas.microsoft.com/office/powerpoint/2010/main" val="3863699302"/>
                  </p:ext>
                </p:extLst>
              </p:nvPr>
            </p:nvGraphicFramePr>
            <p:xfrm>
              <a:off x="1379284" y="2592821"/>
              <a:ext cx="9974515" cy="3616500"/>
            </p:xfrm>
            <a:graphic>
              <a:graphicData uri="http://schemas.openxmlformats.org/drawingml/2006/table">
                <a:tbl>
                  <a:tblPr firstRow="1" firstCol="1" bandRow="1">
                    <a:tableStyleId>{5C22544A-7EE6-4342-B048-85BDC9FD1C3A}</a:tableStyleId>
                  </a:tblPr>
                  <a:tblGrid>
                    <a:gridCol w="1452899">
                      <a:extLst>
                        <a:ext uri="{9D8B030D-6E8A-4147-A177-3AD203B41FA5}">
                          <a16:colId xmlns:a16="http://schemas.microsoft.com/office/drawing/2014/main" val="3492553374"/>
                        </a:ext>
                      </a:extLst>
                    </a:gridCol>
                    <a:gridCol w="951584">
                      <a:extLst>
                        <a:ext uri="{9D8B030D-6E8A-4147-A177-3AD203B41FA5}">
                          <a16:colId xmlns:a16="http://schemas.microsoft.com/office/drawing/2014/main" val="1169412705"/>
                        </a:ext>
                      </a:extLst>
                    </a:gridCol>
                    <a:gridCol w="1079292">
                      <a:extLst>
                        <a:ext uri="{9D8B030D-6E8A-4147-A177-3AD203B41FA5}">
                          <a16:colId xmlns:a16="http://schemas.microsoft.com/office/drawing/2014/main" val="1364065000"/>
                        </a:ext>
                      </a:extLst>
                    </a:gridCol>
                    <a:gridCol w="1079292">
                      <a:extLst>
                        <a:ext uri="{9D8B030D-6E8A-4147-A177-3AD203B41FA5}">
                          <a16:colId xmlns:a16="http://schemas.microsoft.com/office/drawing/2014/main" val="2452105933"/>
                        </a:ext>
                      </a:extLst>
                    </a:gridCol>
                    <a:gridCol w="1364105">
                      <a:extLst>
                        <a:ext uri="{9D8B030D-6E8A-4147-A177-3AD203B41FA5}">
                          <a16:colId xmlns:a16="http://schemas.microsoft.com/office/drawing/2014/main" val="1792611415"/>
                        </a:ext>
                      </a:extLst>
                    </a:gridCol>
                    <a:gridCol w="1663908">
                      <a:extLst>
                        <a:ext uri="{9D8B030D-6E8A-4147-A177-3AD203B41FA5}">
                          <a16:colId xmlns:a16="http://schemas.microsoft.com/office/drawing/2014/main" val="1848674021"/>
                        </a:ext>
                      </a:extLst>
                    </a:gridCol>
                    <a:gridCol w="2383435">
                      <a:extLst>
                        <a:ext uri="{9D8B030D-6E8A-4147-A177-3AD203B41FA5}">
                          <a16:colId xmlns:a16="http://schemas.microsoft.com/office/drawing/2014/main" val="376608504"/>
                        </a:ext>
                      </a:extLst>
                    </a:gridCol>
                  </a:tblGrid>
                  <a:tr h="602750">
                    <a:tc>
                      <a:txBody>
                        <a:bodyPr/>
                        <a:lstStyle/>
                        <a:p>
                          <a:endParaRPr lang="ja-JP" sz="1050" kern="100">
                            <a:effectLst/>
                            <a:latin typeface="游明朝" panose="02020400000000000000" pitchFamily="18" charset="-128"/>
                            <a:ea typeface="游明朝" panose="02020400000000000000" pitchFamily="18" charset="-128"/>
                          </a:endParaRPr>
                        </a:p>
                      </a:txBody>
                      <a:tcPr marL="62865" marR="62865" marT="0" marB="0" anchor="ctr"/>
                    </a:tc>
                    <a:tc>
                      <a:txBody>
                        <a:bodyPr/>
                        <a:lstStyle/>
                        <a:p>
                          <a:endParaRPr lang="ja-JP"/>
                        </a:p>
                      </a:txBody>
                      <a:tcPr marL="62865" marR="62865" marT="0" marB="0" anchor="ctr">
                        <a:blipFill>
                          <a:blip r:embed="rId3"/>
                          <a:stretch>
                            <a:fillRect l="-152229" t="-1010" r="-793631" b="-502020"/>
                          </a:stretch>
                        </a:blipFill>
                      </a:tcPr>
                    </a:tc>
                    <a:tc>
                      <a:txBody>
                        <a:bodyPr/>
                        <a:lstStyle/>
                        <a:p>
                          <a:endParaRPr lang="ja-JP"/>
                        </a:p>
                      </a:txBody>
                      <a:tcPr marL="62865" marR="62865" marT="0" marB="0" anchor="ctr">
                        <a:blipFill>
                          <a:blip r:embed="rId3"/>
                          <a:stretch>
                            <a:fillRect l="-223729" t="-1010" r="-603955" b="-502020"/>
                          </a:stretch>
                        </a:blipFill>
                      </a:tcPr>
                    </a:tc>
                    <a:tc>
                      <a:txBody>
                        <a:bodyPr/>
                        <a:lstStyle/>
                        <a:p>
                          <a:endParaRPr lang="ja-JP"/>
                        </a:p>
                      </a:txBody>
                      <a:tcPr marL="62865" marR="62865" marT="0" marB="0" anchor="ctr">
                        <a:blipFill>
                          <a:blip r:embed="rId3"/>
                          <a:stretch>
                            <a:fillRect l="-323729" t="-1010" r="-503955" b="-502020"/>
                          </a:stretch>
                        </a:blipFill>
                      </a:tcPr>
                    </a:tc>
                    <a:tc>
                      <a:txBody>
                        <a:bodyPr/>
                        <a:lstStyle/>
                        <a:p>
                          <a:endParaRPr lang="ja-JP"/>
                        </a:p>
                      </a:txBody>
                      <a:tcPr marL="62865" marR="62865" marT="0" marB="0" anchor="ctr">
                        <a:blipFill>
                          <a:blip r:embed="rId3"/>
                          <a:stretch>
                            <a:fillRect l="-334821" t="-1010" r="-298214" b="-502020"/>
                          </a:stretch>
                        </a:blipFill>
                      </a:tcPr>
                    </a:tc>
                    <a:tc>
                      <a:txBody>
                        <a:bodyPr/>
                        <a:lstStyle/>
                        <a:p>
                          <a:endParaRPr lang="ja-JP"/>
                        </a:p>
                      </a:txBody>
                      <a:tcPr marL="62865" marR="62865" marT="0" marB="0" anchor="ctr">
                        <a:blipFill>
                          <a:blip r:embed="rId3"/>
                          <a:stretch>
                            <a:fillRect l="-356777" t="-1010" r="-144689" b="-502020"/>
                          </a:stretch>
                        </a:blipFill>
                      </a:tcPr>
                    </a:tc>
                    <a:tc>
                      <a:txBody>
                        <a:bodyPr/>
                        <a:lstStyle/>
                        <a:p>
                          <a:endParaRPr lang="ja-JP"/>
                        </a:p>
                      </a:txBody>
                      <a:tcPr marL="62865" marR="62865" marT="0" marB="0" anchor="ctr">
                        <a:blipFill>
                          <a:blip r:embed="rId3"/>
                          <a:stretch>
                            <a:fillRect l="-318926" t="-1010" r="-1023" b="-502020"/>
                          </a:stretch>
                        </a:blipFill>
                      </a:tcPr>
                    </a:tc>
                    <a:extLst>
                      <a:ext uri="{0D108BD9-81ED-4DB2-BD59-A6C34878D82A}">
                        <a16:rowId xmlns:a16="http://schemas.microsoft.com/office/drawing/2014/main" val="2884417520"/>
                      </a:ext>
                    </a:extLst>
                  </a:tr>
                  <a:tr h="602750">
                    <a:tc>
                      <a:txBody>
                        <a:bodyPr/>
                        <a:lstStyle/>
                        <a:p>
                          <a:pPr algn="ctr"/>
                          <a:r>
                            <a:rPr lang="en-US" sz="1800" kern="0" dirty="0">
                              <a:effectLst/>
                            </a:rPr>
                            <a:t>Sovereign</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55%</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dirty="0">
                              <a:effectLst/>
                            </a:rPr>
                            <a:t>100%</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dirty="0">
                              <a:effectLst/>
                            </a:rPr>
                            <a:t>0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17.2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dirty="0">
                              <a:effectLst/>
                            </a:rPr>
                            <a:t>13.7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570894898"/>
                      </a:ext>
                    </a:extLst>
                  </a:tr>
                  <a:tr h="602750">
                    <a:tc>
                      <a:txBody>
                        <a:bodyPr/>
                        <a:lstStyle/>
                        <a:p>
                          <a:pPr algn="ctr"/>
                          <a:r>
                            <a:rPr lang="en-US" sz="1800" kern="0" dirty="0">
                              <a:effectLst/>
                            </a:rPr>
                            <a:t>ICS RC 1</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99.9%</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dirty="0">
                              <a:effectLst/>
                            </a:rPr>
                            <a:t>19.6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dirty="0">
                              <a:effectLst/>
                            </a:rPr>
                            <a:t>0.79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dirty="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296349924"/>
                      </a:ext>
                    </a:extLst>
                  </a:tr>
                  <a:tr h="602750">
                    <a:tc>
                      <a:txBody>
                        <a:bodyPr/>
                        <a:lstStyle/>
                        <a:p>
                          <a:pPr algn="ctr"/>
                          <a:r>
                            <a:rPr lang="en-US" sz="1800" kern="0" dirty="0">
                              <a:effectLst/>
                            </a:rPr>
                            <a:t>ICS RC 2</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98.4%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40.9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dirty="0">
                              <a:effectLst/>
                            </a:rPr>
                            <a:t>1.7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dirty="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dirty="0">
                              <a:effectLst/>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73321061"/>
                      </a:ext>
                    </a:extLst>
                  </a:tr>
                  <a:tr h="602750">
                    <a:tc>
                      <a:txBody>
                        <a:bodyPr/>
                        <a:lstStyle/>
                        <a:p>
                          <a:pPr algn="ctr"/>
                          <a:r>
                            <a:rPr lang="en-US" sz="1800" kern="0">
                              <a:effectLst/>
                            </a:rPr>
                            <a:t>ICS RC 3</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dirty="0">
                              <a:effectLst/>
                            </a:rPr>
                            <a:t>11%</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96.4%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dirty="0">
                              <a:effectLst/>
                            </a:rPr>
                            <a:t>64.8 bp</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dirty="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dirty="0">
                              <a:effectLst/>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776180749"/>
                      </a:ext>
                    </a:extLst>
                  </a:tr>
                  <a:tr h="602750">
                    <a:tc>
                      <a:txBody>
                        <a:bodyPr/>
                        <a:lstStyle/>
                        <a:p>
                          <a:pPr algn="ctr"/>
                          <a:r>
                            <a:rPr lang="en-US" sz="1800" kern="0">
                              <a:effectLst/>
                            </a:rPr>
                            <a:t>ICS RC 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dirty="0">
                              <a:effectLst/>
                            </a:rPr>
                            <a:t>10%</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92.6%</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84.3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dirty="0">
                              <a:effectLst/>
                            </a:rPr>
                            <a:t> </a:t>
                          </a:r>
                          <a:endParaRPr 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954951418"/>
                      </a:ext>
                    </a:extLst>
                  </a:tr>
                </a:tbl>
              </a:graphicData>
            </a:graphic>
          </p:graphicFrame>
        </mc:Fallback>
      </mc:AlternateContent>
      <p:sp>
        <p:nvSpPr>
          <p:cNvPr id="6" name="テキスト ボックス 5">
            <a:extLst>
              <a:ext uri="{FF2B5EF4-FFF2-40B4-BE49-F238E27FC236}">
                <a16:creationId xmlns:a16="http://schemas.microsoft.com/office/drawing/2014/main" id="{8F0CB938-7E8A-48F6-A463-FDD374A00096}"/>
              </a:ext>
            </a:extLst>
          </p:cNvPr>
          <p:cNvSpPr txBox="1"/>
          <p:nvPr/>
        </p:nvSpPr>
        <p:spPr>
          <a:xfrm>
            <a:off x="7504017" y="4362287"/>
            <a:ext cx="3849782" cy="646331"/>
          </a:xfrm>
          <a:prstGeom prst="rect">
            <a:avLst/>
          </a:prstGeom>
          <a:noFill/>
          <a:ln>
            <a:solidFill>
              <a:srgbClr val="FF0000"/>
            </a:solidFill>
          </a:ln>
        </p:spPr>
        <p:txBody>
          <a:bodyPr wrap="square" rtlCol="0">
            <a:spAutoFit/>
          </a:bodyPr>
          <a:lstStyle/>
          <a:p>
            <a:r>
              <a:rPr lang="ja-JP" altLang="en-US" dirty="0"/>
              <a:t>市場で得られる金利に</a:t>
            </a:r>
            <a:r>
              <a:rPr lang="en-US" altLang="ja-JP" dirty="0"/>
              <a:t>13.7bp</a:t>
            </a:r>
            <a:r>
              <a:rPr lang="ja-JP" altLang="en-US" dirty="0"/>
              <a:t>を加え、</a:t>
            </a:r>
            <a:r>
              <a:rPr lang="en-US" altLang="ja-JP" dirty="0"/>
              <a:t>Smith-Wilson</a:t>
            </a:r>
            <a:r>
              <a:rPr lang="ja-JP" altLang="en-US" dirty="0"/>
              <a:t>法で補間、補外</a:t>
            </a:r>
            <a:endParaRPr kumimoji="1" lang="ja-JP" altLang="en-US" dirty="0"/>
          </a:p>
        </p:txBody>
      </p:sp>
    </p:spTree>
    <p:extLst>
      <p:ext uri="{BB962C8B-B14F-4D97-AF65-F5344CB8AC3E}">
        <p14:creationId xmlns:p14="http://schemas.microsoft.com/office/powerpoint/2010/main" val="2280180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dirty="0"/>
              <a:t>イールドカーブの作成（</a:t>
            </a:r>
            <a:r>
              <a:rPr kumimoji="1" lang="en-US" altLang="ja-JP" dirty="0"/>
              <a:t>NDSR</a:t>
            </a:r>
            <a:r>
              <a:rPr lang="ja-JP" altLang="en-US" dirty="0"/>
              <a:t> </a:t>
            </a:r>
            <a:r>
              <a:rPr lang="en-US" altLang="ja-JP" dirty="0" err="1"/>
              <a:t>Up,Dn</a:t>
            </a:r>
            <a:r>
              <a:rPr kumimoji="1" lang="ja-JP" altLang="en-US" dirty="0"/>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rPr>
              <a:t>General</a:t>
            </a:r>
            <a:r>
              <a:rPr kumimoji="1" lang="ja-JP" altLang="en-US" sz="2400" dirty="0">
                <a:solidFill>
                  <a:schemeClr val="tx1"/>
                </a:solidFill>
              </a:rPr>
              <a:t>バケットではリスク補正後の通貨別、信用ランク別の</a:t>
            </a:r>
            <a:r>
              <a:rPr kumimoji="1" lang="en-US" altLang="ja-JP" sz="2400" dirty="0">
                <a:solidFill>
                  <a:schemeClr val="tx1"/>
                </a:solidFill>
              </a:rPr>
              <a:t>NDSR </a:t>
            </a:r>
            <a:r>
              <a:rPr kumimoji="1" lang="en-US" altLang="ja-JP" sz="2400" dirty="0" err="1">
                <a:solidFill>
                  <a:schemeClr val="tx1"/>
                </a:solidFill>
              </a:rPr>
              <a:t>Up,Dn</a:t>
            </a:r>
            <a:r>
              <a:rPr kumimoji="1" lang="ja-JP" altLang="en-US" sz="2400" dirty="0">
                <a:solidFill>
                  <a:schemeClr val="tx1"/>
                </a:solidFill>
              </a:rPr>
              <a:t>用スプレッドをポートフォリオのウェイトで加重平均する。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1495447" y="1922125"/>
                <a:ext cx="6573466"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𝑁𝐷𝑆𝑅</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𝑈𝑝</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𝑆</m:t>
                          </m:r>
                          <m:sSubSup>
                            <m:sSubSupPr>
                              <m:ctrlPr>
                                <a:rPr kumimoji="1" lang="en-US" altLang="ja-JP" b="0" i="1" smtClean="0">
                                  <a:solidFill>
                                    <a:srgbClr val="FF0000"/>
                                  </a:solidFill>
                                  <a:latin typeface="Cambria Math" panose="02040503050406030204" pitchFamily="18" charset="0"/>
                                </a:rPr>
                              </m:ctrlPr>
                            </m:sSubSupPr>
                            <m:e>
                              <m:r>
                                <a:rPr kumimoji="1" lang="en-US" altLang="ja-JP" b="0" i="1" smtClean="0">
                                  <a:solidFill>
                                    <a:srgbClr val="FF0000"/>
                                  </a:solidFill>
                                  <a:latin typeface="Cambria Math" panose="02040503050406030204" pitchFamily="18" charset="0"/>
                                </a:rPr>
                                <m:t>𝑝</m:t>
                              </m:r>
                            </m:e>
                            <m:sub>
                              <m:r>
                                <a:rPr kumimoji="1" lang="en-US" altLang="ja-JP" b="0" i="1" smtClean="0">
                                  <a:solidFill>
                                    <a:srgbClr val="FF0000"/>
                                  </a:solidFill>
                                  <a:latin typeface="Cambria Math" panose="02040503050406030204" pitchFamily="18" charset="0"/>
                                </a:rPr>
                                <m:t>𝑓</m:t>
                              </m:r>
                              <m:d>
                                <m:dPr>
                                  <m:ctrlPr>
                                    <a:rPr kumimoji="1" lang="en-US" altLang="ja-JP" b="0"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𝑐</m:t>
                                  </m:r>
                                </m:e>
                              </m:d>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𝑟</m:t>
                              </m:r>
                            </m:sub>
                            <m:sup>
                              <m:r>
                                <a:rPr kumimoji="1" lang="en-US" altLang="ja-JP" b="0" i="1" smtClean="0">
                                  <a:solidFill>
                                    <a:srgbClr val="FF0000"/>
                                  </a:solidFill>
                                  <a:latin typeface="Cambria Math" panose="02040503050406030204" pitchFamily="18" charset="0"/>
                                </a:rPr>
                                <m:t>𝑁𝐷𝑆𝑅</m:t>
                              </m:r>
                              <m:r>
                                <a:rPr kumimoji="1" lang="en-US" altLang="ja-JP" b="0" i="1" smtClean="0">
                                  <a:solidFill>
                                    <a:srgbClr val="FF0000"/>
                                  </a:solidFill>
                                  <a:latin typeface="Cambria Math" panose="02040503050406030204" pitchFamily="18" charset="0"/>
                                </a:rPr>
                                <m:t> </m:t>
                              </m:r>
                              <m:r>
                                <a:rPr kumimoji="1" lang="en-US" altLang="ja-JP" b="0" i="1" smtClean="0">
                                  <a:solidFill>
                                    <a:srgbClr val="FF0000"/>
                                  </a:solidFill>
                                  <a:latin typeface="Cambria Math" panose="02040503050406030204" pitchFamily="18" charset="0"/>
                                </a:rPr>
                                <m:t>𝑈𝑝</m:t>
                              </m:r>
                            </m:sup>
                          </m:sSubSup>
                        </m:e>
                      </m:nary>
                    </m:oMath>
                  </m:oMathPara>
                </a14:m>
                <a:endParaRPr kumimoji="1" lang="en-US" altLang="ja-JP" b="0" dirty="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1495447" y="1922125"/>
                <a:ext cx="6573466" cy="6706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8939EFF-7FDA-0378-2D28-914AC2DC4595}"/>
                  </a:ext>
                </a:extLst>
              </p:cNvPr>
              <p:cNvSpPr txBox="1"/>
              <p:nvPr/>
            </p:nvSpPr>
            <p:spPr>
              <a:xfrm>
                <a:off x="1576880" y="3429000"/>
                <a:ext cx="3593420" cy="371064"/>
              </a:xfrm>
              <a:prstGeom prst="rect">
                <a:avLst/>
              </a:prstGeom>
              <a:noFill/>
            </p:spPr>
            <p:txBody>
              <a:bodyPr wrap="none" lIns="0" tIns="0" rIns="0" bIns="0" rtlCol="0">
                <a:spAutoFit/>
              </a:bodyPr>
              <a:lstStyle/>
              <a:p>
                <a14:m>
                  <m:oMath xmlns:m="http://schemas.openxmlformats.org/officeDocument/2006/math">
                    <m:r>
                      <a:rPr lang="en-US" altLang="ja-JP" i="1" smtClean="0">
                        <a:solidFill>
                          <a:srgbClr val="FF0000"/>
                        </a:solidFill>
                        <a:latin typeface="Cambria Math" panose="02040503050406030204" pitchFamily="18" charset="0"/>
                      </a:rPr>
                      <m:t>𝑆</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𝑝</m:t>
                        </m:r>
                      </m:e>
                      <m:sub>
                        <m:r>
                          <a:rPr lang="en-US" altLang="ja-JP" b="0" i="1" smtClean="0">
                            <a:solidFill>
                              <a:srgbClr val="FF0000"/>
                            </a:solidFill>
                            <a:latin typeface="Cambria Math" panose="02040503050406030204" pitchFamily="18" charset="0"/>
                          </a:rPr>
                          <m:t>𝑓</m:t>
                        </m:r>
                        <m:d>
                          <m:dPr>
                            <m:ctrlPr>
                              <a:rPr lang="en-US" altLang="ja-JP" b="0" i="1" smtClean="0">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𝑐</m:t>
                            </m:r>
                          </m:e>
                        </m:d>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𝑟</m:t>
                        </m:r>
                      </m:sub>
                      <m:sup>
                        <m:r>
                          <a:rPr lang="en-US" altLang="ja-JP" i="1">
                            <a:solidFill>
                              <a:srgbClr val="FF0000"/>
                            </a:solidFill>
                            <a:latin typeface="Cambria Math" panose="02040503050406030204" pitchFamily="18" charset="0"/>
                          </a:rPr>
                          <m:t>𝑁𝐷𝑆𝑅</m:t>
                        </m:r>
                        <m:r>
                          <a:rPr lang="en-US" altLang="ja-JP" i="1">
                            <a:solidFill>
                              <a:srgbClr val="FF0000"/>
                            </a:solidFill>
                            <a:latin typeface="Cambria Math" panose="02040503050406030204" pitchFamily="18" charset="0"/>
                          </a:rPr>
                          <m:t> </m:t>
                        </m:r>
                        <m:r>
                          <a:rPr lang="en-US" altLang="ja-JP" i="1">
                            <a:solidFill>
                              <a:srgbClr val="FF0000"/>
                            </a:solidFill>
                            <a:latin typeface="Cambria Math" panose="02040503050406030204" pitchFamily="18" charset="0"/>
                          </a:rPr>
                          <m:t>𝑈𝑝</m:t>
                        </m:r>
                      </m:sup>
                    </m:sSubSup>
                    <m:r>
                      <a:rPr kumimoji="1" lang="en-US" altLang="ja-JP" b="0" i="1" smtClean="0">
                        <a:latin typeface="Cambria Math" panose="02040503050406030204" pitchFamily="18" charset="0"/>
                      </a:rPr>
                      <m:t>=</m:t>
                    </m:r>
                  </m:oMath>
                </a14:m>
                <a:r>
                  <a:rPr lang="en-US" altLang="ja-JP" dirty="0">
                    <a:solidFill>
                      <a:srgbClr val="FF0000"/>
                    </a:solidFill>
                  </a:rPr>
                  <a:t> </a:t>
                </a:r>
                <a14:m>
                  <m:oMath xmlns:m="http://schemas.openxmlformats.org/officeDocument/2006/math">
                    <m:r>
                      <a:rPr lang="en-US" altLang="ja-JP" i="1" smtClean="0">
                        <a:solidFill>
                          <a:schemeClr val="tx1"/>
                        </a:solidFill>
                        <a:latin typeface="Cambria Math" panose="02040503050406030204" pitchFamily="18" charset="0"/>
                      </a:rPr>
                      <m:t>𝑆</m:t>
                    </m:r>
                    <m:sSubSup>
                      <m:sSubSupPr>
                        <m:ctrlPr>
                          <a:rPr lang="en-US" altLang="ja-JP" i="1">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𝑝</m:t>
                        </m:r>
                      </m:e>
                      <m:sub>
                        <m:r>
                          <a:rPr lang="en-US" altLang="ja-JP" b="0" i="1" smtClean="0">
                            <a:solidFill>
                              <a:schemeClr val="tx1"/>
                            </a:solidFill>
                            <a:latin typeface="Cambria Math" panose="02040503050406030204" pitchFamily="18" charset="0"/>
                          </a:rPr>
                          <m:t>𝑓</m:t>
                        </m:r>
                        <m:r>
                          <a:rPr lang="en-US" altLang="ja-JP" b="0" i="1" smtClean="0">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𝑐</m:t>
                        </m:r>
                        <m:r>
                          <a:rPr lang="en-US" altLang="ja-JP" b="0" i="1" smtClean="0">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𝑟</m:t>
                        </m:r>
                      </m:sub>
                      <m:sup>
                        <m:r>
                          <a:rPr lang="en-US" altLang="ja-JP" i="1">
                            <a:solidFill>
                              <a:schemeClr val="tx1"/>
                            </a:solidFill>
                            <a:latin typeface="Cambria Math" panose="02040503050406030204" pitchFamily="18" charset="0"/>
                          </a:rPr>
                          <m:t>𝑁𝐷𝑆𝑅</m:t>
                        </m:r>
                        <m:r>
                          <a:rPr lang="en-US" altLang="ja-JP" i="1">
                            <a:solidFill>
                              <a:schemeClr val="tx1"/>
                            </a:solidFill>
                            <a:latin typeface="Cambria Math" panose="02040503050406030204" pitchFamily="18" charset="0"/>
                          </a:rPr>
                          <m:t> </m:t>
                        </m:r>
                        <m:r>
                          <a:rPr lang="en-US" altLang="ja-JP" i="1">
                            <a:solidFill>
                              <a:schemeClr val="tx1"/>
                            </a:solidFill>
                            <a:latin typeface="Cambria Math" panose="02040503050406030204" pitchFamily="18" charset="0"/>
                          </a:rPr>
                          <m:t>𝑈𝑝</m:t>
                        </m:r>
                      </m:sup>
                    </m:sSubSup>
                    <m:r>
                      <a:rPr lang="en-US" altLang="ja-JP" b="0" i="0"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𝑈𝑝𝑆𝑡𝑟𝑒𝑠𝑠</m:t>
                        </m:r>
                      </m:e>
                      <m:sub>
                        <m:r>
                          <a:rPr lang="en-US" altLang="ja-JP" b="0" i="1" smtClean="0">
                            <a:solidFill>
                              <a:schemeClr val="tx1"/>
                            </a:solidFill>
                            <a:latin typeface="Cambria Math" panose="02040503050406030204" pitchFamily="18" charset="0"/>
                          </a:rPr>
                          <m:t>𝑟</m:t>
                        </m:r>
                      </m:sub>
                    </m:sSub>
                  </m:oMath>
                </a14:m>
                <a:endParaRPr kumimoji="1" lang="en-US" altLang="ja-JP" b="0" i="1" dirty="0"/>
              </a:p>
            </p:txBody>
          </p:sp>
        </mc:Choice>
        <mc:Fallback xmlns="">
          <p:sp>
            <p:nvSpPr>
              <p:cNvPr id="6" name="テキスト ボックス 5">
                <a:extLst>
                  <a:ext uri="{FF2B5EF4-FFF2-40B4-BE49-F238E27FC236}">
                    <a16:creationId xmlns:a16="http://schemas.microsoft.com/office/drawing/2014/main" id="{88939EFF-7FDA-0378-2D28-914AC2DC4595}"/>
                  </a:ext>
                </a:extLst>
              </p:cNvPr>
              <p:cNvSpPr txBox="1">
                <a:spLocks noRot="1" noChangeAspect="1" noMove="1" noResize="1" noEditPoints="1" noAdjustHandles="1" noChangeArrowheads="1" noChangeShapeType="1" noTextEdit="1"/>
              </p:cNvSpPr>
              <p:nvPr/>
            </p:nvSpPr>
            <p:spPr>
              <a:xfrm>
                <a:off x="1576880" y="3429000"/>
                <a:ext cx="3593420" cy="371064"/>
              </a:xfrm>
              <a:prstGeom prst="rect">
                <a:avLst/>
              </a:prstGeom>
              <a:blipFill>
                <a:blip r:embed="rId3"/>
                <a:stretch>
                  <a:fillRect l="-2377" t="-3333" r="-170"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8FBC614-4995-8A15-6BF7-49DC1559DD30}"/>
                  </a:ext>
                </a:extLst>
              </p:cNvPr>
              <p:cNvSpPr txBox="1"/>
              <p:nvPr/>
            </p:nvSpPr>
            <p:spPr>
              <a:xfrm>
                <a:off x="1576880" y="4808095"/>
                <a:ext cx="3700565" cy="124854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𝑈𝑝𝑆𝑡𝑟𝑒𝑠𝑠</m:t>
                          </m:r>
                        </m:e>
                        <m:sub>
                          <m:r>
                            <a:rPr lang="en-US" altLang="ja-JP" i="1">
                              <a:latin typeface="Cambria Math" panose="02040503050406030204" pitchFamily="18" charset="0"/>
                            </a:rPr>
                            <m:t>𝑟</m:t>
                          </m:r>
                        </m:sub>
                      </m:sSub>
                      <m:r>
                        <a:rPr lang="en-US" altLang="ja-JP" i="1">
                          <a:latin typeface="Cambria Math" panose="02040503050406030204" pitchFamily="18" charset="0"/>
                        </a:rPr>
                        <m:t> </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&amp;50</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bp</m:t>
                              </m:r>
                              <m:r>
                                <a:rPr kumimoji="1" lang="en-US" altLang="ja-JP" b="0" i="1" smtClean="0">
                                  <a:latin typeface="Cambria Math" panose="02040503050406030204" pitchFamily="18" charset="0"/>
                                </a:rPr>
                                <m:t> &amp;(</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m:t>
                              </m:r>
                            </m:e>
                            <m:e>
                              <m:r>
                                <a:rPr lang="en-US" altLang="ja-JP" b="0" i="1" smtClean="0">
                                  <a:latin typeface="Cambria Math" panose="02040503050406030204" pitchFamily="18" charset="0"/>
                                </a:rPr>
                                <m:t>&amp;50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=2)</m:t>
                              </m:r>
                            </m:e>
                            <m:e>
                              <m:r>
                                <a:rPr lang="en-US" altLang="ja-JP" b="0" i="1" smtClean="0">
                                  <a:latin typeface="Cambria Math" panose="02040503050406030204" pitchFamily="18" charset="0"/>
                                </a:rPr>
                                <m:t>&amp;70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=3)</m:t>
                              </m:r>
                            </m:e>
                            <m:e>
                              <m:r>
                                <a:rPr lang="en-US" altLang="ja-JP" b="0" i="1" smtClean="0">
                                  <a:latin typeface="Cambria Math" panose="02040503050406030204" pitchFamily="18" charset="0"/>
                                </a:rPr>
                                <m:t>&amp;100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&amp;   (</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0" smtClean="0">
                                  <a:latin typeface="Cambria Math" panose="02040503050406030204" pitchFamily="18" charset="0"/>
                                </a:rPr>
                                <m:t>4,5,6,7)</m:t>
                              </m:r>
                            </m:e>
                          </m:eqArr>
                        </m:e>
                      </m:d>
                    </m:oMath>
                  </m:oMathPara>
                </a14:m>
                <a:endParaRPr kumimoji="1" lang="en-US" altLang="ja-JP" b="0" i="1" dirty="0"/>
              </a:p>
            </p:txBody>
          </p:sp>
        </mc:Choice>
        <mc:Fallback xmlns="">
          <p:sp>
            <p:nvSpPr>
              <p:cNvPr id="7" name="テキスト ボックス 6">
                <a:extLst>
                  <a:ext uri="{FF2B5EF4-FFF2-40B4-BE49-F238E27FC236}">
                    <a16:creationId xmlns:a16="http://schemas.microsoft.com/office/drawing/2014/main" id="{E8FBC614-4995-8A15-6BF7-49DC1559DD30}"/>
                  </a:ext>
                </a:extLst>
              </p:cNvPr>
              <p:cNvSpPr txBox="1">
                <a:spLocks noRot="1" noChangeAspect="1" noMove="1" noResize="1" noEditPoints="1" noAdjustHandles="1" noChangeArrowheads="1" noChangeShapeType="1" noTextEdit="1"/>
              </p:cNvSpPr>
              <p:nvPr/>
            </p:nvSpPr>
            <p:spPr>
              <a:xfrm>
                <a:off x="1576880" y="4808095"/>
                <a:ext cx="3700565" cy="12485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00BA16-B454-5FBC-8B8A-96DDA0B3D5C9}"/>
                  </a:ext>
                </a:extLst>
              </p:cNvPr>
              <p:cNvSpPr txBox="1"/>
              <p:nvPr/>
            </p:nvSpPr>
            <p:spPr>
              <a:xfrm>
                <a:off x="1495447" y="2483656"/>
                <a:ext cx="6578339"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𝑁𝐷𝑆𝑅</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𝐷𝑛</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𝑆</m:t>
                          </m:r>
                          <m:sSubSup>
                            <m:sSubSupPr>
                              <m:ctrlPr>
                                <a:rPr kumimoji="1" lang="en-US" altLang="ja-JP" b="0" i="1" smtClean="0">
                                  <a:solidFill>
                                    <a:srgbClr val="FF0000"/>
                                  </a:solidFill>
                                  <a:latin typeface="Cambria Math" panose="02040503050406030204" pitchFamily="18" charset="0"/>
                                </a:rPr>
                              </m:ctrlPr>
                            </m:sSubSupPr>
                            <m:e>
                              <m:r>
                                <a:rPr kumimoji="1" lang="en-US" altLang="ja-JP" b="0" i="1" smtClean="0">
                                  <a:solidFill>
                                    <a:srgbClr val="FF0000"/>
                                  </a:solidFill>
                                  <a:latin typeface="Cambria Math" panose="02040503050406030204" pitchFamily="18" charset="0"/>
                                </a:rPr>
                                <m:t>𝑝</m:t>
                              </m:r>
                            </m:e>
                            <m:sub>
                              <m:r>
                                <a:rPr kumimoji="1" lang="en-US" altLang="ja-JP" b="0" i="1" smtClean="0">
                                  <a:solidFill>
                                    <a:srgbClr val="FF0000"/>
                                  </a:solidFill>
                                  <a:latin typeface="Cambria Math" panose="02040503050406030204" pitchFamily="18" charset="0"/>
                                </a:rPr>
                                <m:t>𝑓</m:t>
                              </m:r>
                              <m:d>
                                <m:dPr>
                                  <m:ctrlPr>
                                    <a:rPr kumimoji="1" lang="en-US" altLang="ja-JP" b="0"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𝑐</m:t>
                                  </m:r>
                                </m:e>
                              </m:d>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𝑟</m:t>
                              </m:r>
                            </m:sub>
                            <m:sup>
                              <m:r>
                                <a:rPr kumimoji="1" lang="en-US" altLang="ja-JP" b="0" i="1" smtClean="0">
                                  <a:solidFill>
                                    <a:srgbClr val="FF0000"/>
                                  </a:solidFill>
                                  <a:latin typeface="Cambria Math" panose="02040503050406030204" pitchFamily="18" charset="0"/>
                                </a:rPr>
                                <m:t>𝑁𝐷𝑆𝑅</m:t>
                              </m:r>
                              <m:r>
                                <a:rPr kumimoji="1" lang="en-US" altLang="ja-JP" b="0" i="1" smtClean="0">
                                  <a:solidFill>
                                    <a:srgbClr val="FF0000"/>
                                  </a:solidFill>
                                  <a:latin typeface="Cambria Math" panose="02040503050406030204" pitchFamily="18" charset="0"/>
                                </a:rPr>
                                <m:t> </m:t>
                              </m:r>
                              <m:r>
                                <a:rPr kumimoji="1" lang="en-US" altLang="ja-JP" b="0" i="1" smtClean="0">
                                  <a:solidFill>
                                    <a:srgbClr val="FF0000"/>
                                  </a:solidFill>
                                  <a:latin typeface="Cambria Math" panose="02040503050406030204" pitchFamily="18" charset="0"/>
                                </a:rPr>
                                <m:t>𝐷𝑛</m:t>
                              </m:r>
                            </m:sup>
                          </m:sSubSup>
                        </m:e>
                      </m:nary>
                    </m:oMath>
                  </m:oMathPara>
                </a14:m>
                <a:endParaRPr kumimoji="1" lang="en-US" altLang="ja-JP" b="0" dirty="0"/>
              </a:p>
            </p:txBody>
          </p:sp>
        </mc:Choice>
        <mc:Fallback xmlns="">
          <p:sp>
            <p:nvSpPr>
              <p:cNvPr id="8" name="テキスト ボックス 7">
                <a:extLst>
                  <a:ext uri="{FF2B5EF4-FFF2-40B4-BE49-F238E27FC236}">
                    <a16:creationId xmlns:a16="http://schemas.microsoft.com/office/drawing/2014/main" id="{7C00BA16-B454-5FBC-8B8A-96DDA0B3D5C9}"/>
                  </a:ext>
                </a:extLst>
              </p:cNvPr>
              <p:cNvSpPr txBox="1">
                <a:spLocks noRot="1" noChangeAspect="1" noMove="1" noResize="1" noEditPoints="1" noAdjustHandles="1" noChangeArrowheads="1" noChangeShapeType="1" noTextEdit="1"/>
              </p:cNvSpPr>
              <p:nvPr/>
            </p:nvSpPr>
            <p:spPr>
              <a:xfrm>
                <a:off x="1495447" y="2483656"/>
                <a:ext cx="6578339" cy="67069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0228A8B-60B4-6324-A515-0C8387B580D4}"/>
                  </a:ext>
                </a:extLst>
              </p:cNvPr>
              <p:cNvSpPr txBox="1"/>
              <p:nvPr/>
            </p:nvSpPr>
            <p:spPr>
              <a:xfrm>
                <a:off x="1576880" y="4042780"/>
                <a:ext cx="6549101" cy="341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𝑆</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𝑝</m:t>
                          </m:r>
                        </m:e>
                        <m:sub>
                          <m:r>
                            <a:rPr lang="en-US" altLang="ja-JP" b="0" i="1" smtClean="0">
                              <a:solidFill>
                                <a:srgbClr val="FF0000"/>
                              </a:solidFill>
                              <a:latin typeface="Cambria Math" panose="02040503050406030204" pitchFamily="18" charset="0"/>
                            </a:rPr>
                            <m:t>𝑓</m:t>
                          </m:r>
                          <m:r>
                            <a:rPr lang="en-US" altLang="ja-JP" b="0" i="1" smtClean="0">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𝑐</m:t>
                          </m:r>
                          <m:r>
                            <a:rPr lang="en-US" altLang="ja-JP" b="0" i="1" smtClean="0">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𝑟</m:t>
                          </m:r>
                        </m:sub>
                        <m:sup>
                          <m:r>
                            <a:rPr lang="en-US" altLang="ja-JP" i="1">
                              <a:solidFill>
                                <a:srgbClr val="FF0000"/>
                              </a:solidFill>
                              <a:latin typeface="Cambria Math" panose="02040503050406030204" pitchFamily="18" charset="0"/>
                            </a:rPr>
                            <m:t>𝑁𝐷𝑆𝑅</m:t>
                          </m:r>
                          <m:r>
                            <a:rPr lang="en-US" altLang="ja-JP" i="1">
                              <a:solidFill>
                                <a:srgbClr val="FF0000"/>
                              </a:solidFill>
                              <a:latin typeface="Cambria Math" panose="02040503050406030204" pitchFamily="18" charset="0"/>
                            </a:rPr>
                            <m:t> </m:t>
                          </m:r>
                          <m:r>
                            <a:rPr lang="en-US" altLang="ja-JP" b="0" i="1" smtClean="0">
                              <a:solidFill>
                                <a:srgbClr val="FF0000"/>
                              </a:solidFill>
                              <a:latin typeface="Cambria Math" panose="02040503050406030204" pitchFamily="18" charset="0"/>
                            </a:rPr>
                            <m:t>𝐷𝑛</m:t>
                          </m:r>
                        </m:sup>
                      </m:sSubSup>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max</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𝐷𝑛𝑆𝑡𝑟𝑒𝑠</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+0.5×</m:t>
                              </m:r>
                              <m:d>
                                <m:dPr>
                                  <m:begChr m:val="|"/>
                                  <m:endChr m:val="|"/>
                                  <m:ctrlPr>
                                    <a:rPr kumimoji="1" lang="en-US" altLang="ja-JP" b="0" i="1" smtClean="0">
                                      <a:latin typeface="Cambria Math" panose="02040503050406030204" pitchFamily="18" charset="0"/>
                                    </a:rPr>
                                  </m:ctrlPr>
                                </m:dPr>
                                <m:e>
                                  <m:r>
                                    <a:rPr lang="en-US" altLang="ja-JP" i="1">
                                      <a:latin typeface="Cambria Math" panose="02040503050406030204" pitchFamily="18" charset="0"/>
                                    </a:rPr>
                                    <m:t>𝑆</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𝑝</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up>
                                      <m:r>
                                        <a:rPr lang="en-US" altLang="ja-JP" i="1">
                                          <a:latin typeface="Cambria Math" panose="02040503050406030204" pitchFamily="18" charset="0"/>
                                        </a:rPr>
                                        <m:t>𝑉𝑎𝑙</m:t>
                                      </m:r>
                                    </m:sup>
                                  </m:sSubSup>
                                </m:e>
                              </m:d>
                            </m:e>
                          </m:d>
                        </m:e>
                      </m:func>
                    </m:oMath>
                  </m:oMathPara>
                </a14:m>
                <a:endParaRPr kumimoji="1" lang="en-US" altLang="ja-JP" b="0" i="1" dirty="0"/>
              </a:p>
            </p:txBody>
          </p:sp>
        </mc:Choice>
        <mc:Fallback xmlns="">
          <p:sp>
            <p:nvSpPr>
              <p:cNvPr id="9" name="テキスト ボックス 8">
                <a:extLst>
                  <a:ext uri="{FF2B5EF4-FFF2-40B4-BE49-F238E27FC236}">
                    <a16:creationId xmlns:a16="http://schemas.microsoft.com/office/drawing/2014/main" id="{F0228A8B-60B4-6324-A515-0C8387B580D4}"/>
                  </a:ext>
                </a:extLst>
              </p:cNvPr>
              <p:cNvSpPr txBox="1">
                <a:spLocks noRot="1" noChangeAspect="1" noMove="1" noResize="1" noEditPoints="1" noAdjustHandles="1" noChangeArrowheads="1" noChangeShapeType="1" noTextEdit="1"/>
              </p:cNvSpPr>
              <p:nvPr/>
            </p:nvSpPr>
            <p:spPr>
              <a:xfrm>
                <a:off x="1576880" y="4042780"/>
                <a:ext cx="6549101" cy="341247"/>
              </a:xfrm>
              <a:prstGeom prst="rect">
                <a:avLst/>
              </a:prstGeom>
              <a:blipFill>
                <a:blip r:embed="rId6"/>
                <a:stretch>
                  <a:fillRect l="-372"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D667CA7-A868-C5CB-34A2-F804080F5016}"/>
                  </a:ext>
                </a:extLst>
              </p:cNvPr>
              <p:cNvSpPr txBox="1"/>
              <p:nvPr/>
            </p:nvSpPr>
            <p:spPr>
              <a:xfrm>
                <a:off x="5763250" y="4808095"/>
                <a:ext cx="3897990" cy="124854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𝐷𝑛</m:t>
                          </m:r>
                          <m:r>
                            <a:rPr lang="en-US" altLang="ja-JP" i="1">
                              <a:latin typeface="Cambria Math" panose="02040503050406030204" pitchFamily="18" charset="0"/>
                            </a:rPr>
                            <m:t>𝑆𝑡𝑟𝑒𝑠𝑠</m:t>
                          </m:r>
                        </m:e>
                        <m:sub>
                          <m:r>
                            <a:rPr lang="en-US" altLang="ja-JP" i="1">
                              <a:latin typeface="Cambria Math" panose="02040503050406030204" pitchFamily="18" charset="0"/>
                            </a:rPr>
                            <m:t>𝑟</m:t>
                          </m:r>
                        </m:sub>
                      </m:sSub>
                      <m:r>
                        <a:rPr lang="en-US" altLang="ja-JP" i="1">
                          <a:latin typeface="Cambria Math" panose="02040503050406030204" pitchFamily="18" charset="0"/>
                        </a:rPr>
                        <m:t> </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&amp;−50</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bp</m:t>
                              </m:r>
                              <m:r>
                                <a:rPr kumimoji="1" lang="en-US" altLang="ja-JP" b="0" i="1" smtClean="0">
                                  <a:latin typeface="Cambria Math" panose="02040503050406030204" pitchFamily="18" charset="0"/>
                                </a:rPr>
                                <m:t> &amp;(</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m:t>
                              </m:r>
                            </m:e>
                            <m:e>
                              <m:r>
                                <a:rPr lang="en-US" altLang="ja-JP" b="0" i="1" smtClean="0">
                                  <a:latin typeface="Cambria Math" panose="02040503050406030204" pitchFamily="18" charset="0"/>
                                </a:rPr>
                                <m:t>&amp;−50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=2)</m:t>
                              </m:r>
                            </m:e>
                            <m:e>
                              <m:r>
                                <a:rPr lang="en-US" altLang="ja-JP" b="0" i="1" smtClean="0">
                                  <a:latin typeface="Cambria Math" panose="02040503050406030204" pitchFamily="18" charset="0"/>
                                </a:rPr>
                                <m:t>&amp;−70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=3)</m:t>
                              </m:r>
                            </m:e>
                            <m:e>
                              <m:r>
                                <a:rPr lang="en-US" altLang="ja-JP" b="0" i="1" smtClean="0">
                                  <a:latin typeface="Cambria Math" panose="02040503050406030204" pitchFamily="18" charset="0"/>
                                </a:rPr>
                                <m:t>&amp;−100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&amp;   (</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0" smtClean="0">
                                  <a:latin typeface="Cambria Math" panose="02040503050406030204" pitchFamily="18" charset="0"/>
                                </a:rPr>
                                <m:t>4,5,6,7)</m:t>
                              </m:r>
                            </m:e>
                          </m:eqArr>
                        </m:e>
                      </m:d>
                    </m:oMath>
                  </m:oMathPara>
                </a14:m>
                <a:endParaRPr kumimoji="1" lang="en-US" altLang="ja-JP" b="0" i="1" dirty="0"/>
              </a:p>
            </p:txBody>
          </p:sp>
        </mc:Choice>
        <mc:Fallback xmlns="">
          <p:sp>
            <p:nvSpPr>
              <p:cNvPr id="10" name="テキスト ボックス 9">
                <a:extLst>
                  <a:ext uri="{FF2B5EF4-FFF2-40B4-BE49-F238E27FC236}">
                    <a16:creationId xmlns:a16="http://schemas.microsoft.com/office/drawing/2014/main" id="{1D667CA7-A868-C5CB-34A2-F804080F5016}"/>
                  </a:ext>
                </a:extLst>
              </p:cNvPr>
              <p:cNvSpPr txBox="1">
                <a:spLocks noRot="1" noChangeAspect="1" noMove="1" noResize="1" noEditPoints="1" noAdjustHandles="1" noChangeArrowheads="1" noChangeShapeType="1" noTextEdit="1"/>
              </p:cNvSpPr>
              <p:nvPr/>
            </p:nvSpPr>
            <p:spPr>
              <a:xfrm>
                <a:off x="5763250" y="4808095"/>
                <a:ext cx="3897990" cy="1248547"/>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6888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fontScale="90000"/>
          </a:bodyPr>
          <a:lstStyle/>
          <a:p>
            <a:r>
              <a:rPr kumimoji="1" lang="ja-JP" altLang="en-US" dirty="0"/>
              <a:t>イールドカーブの作成（イールドの意味）</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IRR Mean, IRR</a:t>
            </a:r>
            <a:r>
              <a:rPr lang="ja-JP" altLang="en-US" sz="2400" dirty="0">
                <a:solidFill>
                  <a:schemeClr val="tx1"/>
                </a:solidFill>
              </a:rPr>
              <a:t> </a:t>
            </a:r>
            <a:r>
              <a:rPr lang="en-US" altLang="ja-JP" sz="2400" dirty="0">
                <a:solidFill>
                  <a:schemeClr val="tx1"/>
                </a:solidFill>
              </a:rPr>
              <a:t>Up, IRR </a:t>
            </a:r>
            <a:r>
              <a:rPr lang="en-US" altLang="ja-JP" sz="2400" dirty="0" err="1">
                <a:solidFill>
                  <a:schemeClr val="tx1"/>
                </a:solidFill>
              </a:rPr>
              <a:t>Dn</a:t>
            </a:r>
            <a:r>
              <a:rPr lang="en-US" altLang="ja-JP" sz="2400" dirty="0">
                <a:solidFill>
                  <a:schemeClr val="tx1"/>
                </a:solidFill>
              </a:rPr>
              <a:t>, IRR TW1, IRR</a:t>
            </a:r>
            <a:r>
              <a:rPr lang="ja-JP" altLang="en-US" sz="2400" dirty="0">
                <a:solidFill>
                  <a:schemeClr val="tx1"/>
                </a:solidFill>
              </a:rPr>
              <a:t> </a:t>
            </a:r>
            <a:r>
              <a:rPr lang="en-US" altLang="ja-JP" sz="2400" dirty="0">
                <a:solidFill>
                  <a:schemeClr val="tx1"/>
                </a:solidFill>
              </a:rPr>
              <a:t>TW2</a:t>
            </a:r>
            <a:r>
              <a:rPr lang="ja-JP" altLang="en-US" sz="2400" dirty="0">
                <a:solidFill>
                  <a:schemeClr val="tx1"/>
                </a:solidFill>
              </a:rPr>
              <a:t>のシナリオは</a:t>
            </a:r>
            <a:r>
              <a:rPr lang="en-US" altLang="ja-JP" sz="2400" dirty="0">
                <a:solidFill>
                  <a:schemeClr val="tx1"/>
                </a:solidFill>
              </a:rPr>
              <a:t>DNS</a:t>
            </a:r>
            <a:r>
              <a:rPr lang="ja-JP" altLang="en-US" sz="2400" dirty="0">
                <a:solidFill>
                  <a:schemeClr val="tx1"/>
                </a:solidFill>
              </a:rPr>
              <a:t>モデルを用いて生成する．</a:t>
            </a:r>
            <a:r>
              <a:rPr lang="en-US" altLang="ja-JP" sz="2400" dirty="0">
                <a:solidFill>
                  <a:schemeClr val="tx1"/>
                </a:solidFill>
              </a:rPr>
              <a:t>NS</a:t>
            </a:r>
            <a:r>
              <a:rPr lang="ja-JP" altLang="en-US" sz="2400" dirty="0">
                <a:solidFill>
                  <a:schemeClr val="tx1"/>
                </a:solidFill>
              </a:rPr>
              <a:t>パラメータは</a:t>
            </a:r>
            <a:endParaRPr lang="en-US" altLang="ja-JP" sz="2400" dirty="0">
              <a:solidFill>
                <a:schemeClr val="tx1"/>
              </a:solidFill>
            </a:endParaRPr>
          </a:p>
        </p:txBody>
      </p:sp>
      <p:sp>
        <p:nvSpPr>
          <p:cNvPr id="3" name="テキスト ボックス 2">
            <a:extLst>
              <a:ext uri="{FF2B5EF4-FFF2-40B4-BE49-F238E27FC236}">
                <a16:creationId xmlns:a16="http://schemas.microsoft.com/office/drawing/2014/main" id="{084DD011-131F-66AD-9AE3-82E2B91BA900}"/>
              </a:ext>
            </a:extLst>
          </p:cNvPr>
          <p:cNvSpPr txBox="1"/>
          <p:nvPr/>
        </p:nvSpPr>
        <p:spPr>
          <a:xfrm>
            <a:off x="978877" y="2008681"/>
            <a:ext cx="1374580" cy="369332"/>
          </a:xfrm>
          <a:prstGeom prst="rect">
            <a:avLst/>
          </a:prstGeom>
          <a:noFill/>
        </p:spPr>
        <p:txBody>
          <a:bodyPr wrap="square" rtlCol="0">
            <a:spAutoFit/>
          </a:bodyPr>
          <a:lstStyle/>
          <a:p>
            <a:r>
              <a:rPr kumimoji="1" lang="en-US" altLang="ja-JP" b="1" u="sng" dirty="0"/>
              <a:t>IRR Mean</a:t>
            </a:r>
            <a:endParaRPr kumimoji="1" lang="ja-JP" altLang="en-US" b="1" u="sng" dirty="0"/>
          </a:p>
        </p:txBody>
      </p:sp>
      <p:sp>
        <p:nvSpPr>
          <p:cNvPr id="5" name="テキスト ボックス 4">
            <a:extLst>
              <a:ext uri="{FF2B5EF4-FFF2-40B4-BE49-F238E27FC236}">
                <a16:creationId xmlns:a16="http://schemas.microsoft.com/office/drawing/2014/main" id="{D0406AF9-4363-CAD0-0A2D-DEB5154D09D5}"/>
              </a:ext>
            </a:extLst>
          </p:cNvPr>
          <p:cNvSpPr txBox="1"/>
          <p:nvPr/>
        </p:nvSpPr>
        <p:spPr>
          <a:xfrm>
            <a:off x="1573801" y="2378013"/>
            <a:ext cx="8184796" cy="369332"/>
          </a:xfrm>
          <a:prstGeom prst="rect">
            <a:avLst/>
          </a:prstGeom>
          <a:noFill/>
        </p:spPr>
        <p:txBody>
          <a:bodyPr wrap="square" rtlCol="0">
            <a:spAutoFit/>
          </a:bodyPr>
          <a:lstStyle/>
          <a:p>
            <a:r>
              <a:rPr lang="ja-JP" altLang="en-US" dirty="0"/>
              <a:t>リスクフリーレートの一年後の期待値＋</a:t>
            </a:r>
            <a:r>
              <a:rPr lang="en-US" altLang="ja-JP" dirty="0"/>
              <a:t>Valuation</a:t>
            </a:r>
            <a:r>
              <a:rPr lang="ja-JP" altLang="en-US" dirty="0"/>
              <a:t>のスプレッド</a:t>
            </a:r>
            <a:endParaRPr kumimoji="1" lang="ja-JP" altLang="en-US" dirty="0"/>
          </a:p>
        </p:txBody>
      </p:sp>
      <p:sp>
        <p:nvSpPr>
          <p:cNvPr id="6" name="テキスト ボックス 5">
            <a:extLst>
              <a:ext uri="{FF2B5EF4-FFF2-40B4-BE49-F238E27FC236}">
                <a16:creationId xmlns:a16="http://schemas.microsoft.com/office/drawing/2014/main" id="{522563CE-8A9F-CD5F-5FBD-ECD665604CEE}"/>
              </a:ext>
            </a:extLst>
          </p:cNvPr>
          <p:cNvSpPr txBox="1"/>
          <p:nvPr/>
        </p:nvSpPr>
        <p:spPr>
          <a:xfrm>
            <a:off x="978876" y="2747345"/>
            <a:ext cx="1374580" cy="369332"/>
          </a:xfrm>
          <a:prstGeom prst="rect">
            <a:avLst/>
          </a:prstGeom>
          <a:noFill/>
        </p:spPr>
        <p:txBody>
          <a:bodyPr wrap="square" rtlCol="0">
            <a:spAutoFit/>
          </a:bodyPr>
          <a:lstStyle/>
          <a:p>
            <a:r>
              <a:rPr kumimoji="1" lang="en-US" altLang="ja-JP" b="1" u="sng" dirty="0"/>
              <a:t>IRR Up</a:t>
            </a:r>
            <a:endParaRPr kumimoji="1" lang="ja-JP" altLang="en-US" b="1" u="sng" dirty="0"/>
          </a:p>
        </p:txBody>
      </p:sp>
      <p:sp>
        <p:nvSpPr>
          <p:cNvPr id="7" name="テキスト ボックス 6">
            <a:extLst>
              <a:ext uri="{FF2B5EF4-FFF2-40B4-BE49-F238E27FC236}">
                <a16:creationId xmlns:a16="http://schemas.microsoft.com/office/drawing/2014/main" id="{24A34CBD-0D52-C6A8-51D4-21D8CC22A449}"/>
              </a:ext>
            </a:extLst>
          </p:cNvPr>
          <p:cNvSpPr txBox="1"/>
          <p:nvPr/>
        </p:nvSpPr>
        <p:spPr>
          <a:xfrm>
            <a:off x="1573800" y="3116677"/>
            <a:ext cx="8184796" cy="369332"/>
          </a:xfrm>
          <a:prstGeom prst="rect">
            <a:avLst/>
          </a:prstGeom>
          <a:noFill/>
        </p:spPr>
        <p:txBody>
          <a:bodyPr wrap="square" rtlCol="0">
            <a:spAutoFit/>
          </a:bodyPr>
          <a:lstStyle/>
          <a:p>
            <a:r>
              <a:rPr lang="ja-JP" altLang="en-US" dirty="0"/>
              <a:t>１年後のリスクフリーレートの情報変異＋</a:t>
            </a:r>
            <a:r>
              <a:rPr lang="en-US" altLang="ja-JP" dirty="0"/>
              <a:t>Valuation</a:t>
            </a:r>
            <a:r>
              <a:rPr lang="ja-JP" altLang="en-US" dirty="0"/>
              <a:t>のスプレッド</a:t>
            </a:r>
            <a:endParaRPr kumimoji="1" lang="ja-JP" altLang="en-US" dirty="0"/>
          </a:p>
        </p:txBody>
      </p:sp>
      <p:sp>
        <p:nvSpPr>
          <p:cNvPr id="10" name="テキスト ボックス 9">
            <a:extLst>
              <a:ext uri="{FF2B5EF4-FFF2-40B4-BE49-F238E27FC236}">
                <a16:creationId xmlns:a16="http://schemas.microsoft.com/office/drawing/2014/main" id="{BAE2C306-756C-29FF-1521-6008DEDDD2B3}"/>
              </a:ext>
            </a:extLst>
          </p:cNvPr>
          <p:cNvSpPr txBox="1"/>
          <p:nvPr/>
        </p:nvSpPr>
        <p:spPr>
          <a:xfrm>
            <a:off x="978876" y="3488151"/>
            <a:ext cx="1374580" cy="369332"/>
          </a:xfrm>
          <a:prstGeom prst="rect">
            <a:avLst/>
          </a:prstGeom>
          <a:noFill/>
        </p:spPr>
        <p:txBody>
          <a:bodyPr wrap="square" rtlCol="0">
            <a:spAutoFit/>
          </a:bodyPr>
          <a:lstStyle/>
          <a:p>
            <a:r>
              <a:rPr kumimoji="1" lang="en-US" altLang="ja-JP" b="1" u="sng" dirty="0"/>
              <a:t>IRR </a:t>
            </a:r>
            <a:r>
              <a:rPr kumimoji="1" lang="en-US" altLang="ja-JP" b="1" u="sng" dirty="0" err="1"/>
              <a:t>Dn</a:t>
            </a:r>
            <a:endParaRPr kumimoji="1" lang="ja-JP" altLang="en-US" b="1" u="sng" dirty="0"/>
          </a:p>
        </p:txBody>
      </p:sp>
      <p:sp>
        <p:nvSpPr>
          <p:cNvPr id="12" name="テキスト ボックス 11">
            <a:extLst>
              <a:ext uri="{FF2B5EF4-FFF2-40B4-BE49-F238E27FC236}">
                <a16:creationId xmlns:a16="http://schemas.microsoft.com/office/drawing/2014/main" id="{919D6A45-DF39-8394-31B6-F6DB43BE39AF}"/>
              </a:ext>
            </a:extLst>
          </p:cNvPr>
          <p:cNvSpPr txBox="1"/>
          <p:nvPr/>
        </p:nvSpPr>
        <p:spPr>
          <a:xfrm>
            <a:off x="1573800" y="3857483"/>
            <a:ext cx="8184796" cy="369332"/>
          </a:xfrm>
          <a:prstGeom prst="rect">
            <a:avLst/>
          </a:prstGeom>
          <a:noFill/>
        </p:spPr>
        <p:txBody>
          <a:bodyPr wrap="square" rtlCol="0">
            <a:spAutoFit/>
          </a:bodyPr>
          <a:lstStyle/>
          <a:p>
            <a:r>
              <a:rPr lang="ja-JP" altLang="en-US" dirty="0"/>
              <a:t>１年後のリスクフリーレートの</a:t>
            </a:r>
            <a:r>
              <a:rPr lang="en-US" altLang="ja-JP" dirty="0"/>
              <a:t>0.05%</a:t>
            </a:r>
            <a:r>
              <a:rPr lang="ja-JP" altLang="en-US" dirty="0"/>
              <a:t>点＋</a:t>
            </a:r>
            <a:r>
              <a:rPr lang="en-US" altLang="ja-JP" dirty="0"/>
              <a:t>Valuation</a:t>
            </a:r>
            <a:r>
              <a:rPr lang="ja-JP" altLang="en-US" dirty="0"/>
              <a:t>のスプレッド</a:t>
            </a:r>
            <a:endParaRPr kumimoji="1" lang="ja-JP" altLang="en-US" dirty="0"/>
          </a:p>
        </p:txBody>
      </p:sp>
      <p:sp>
        <p:nvSpPr>
          <p:cNvPr id="23" name="テキスト ボックス 22">
            <a:extLst>
              <a:ext uri="{FF2B5EF4-FFF2-40B4-BE49-F238E27FC236}">
                <a16:creationId xmlns:a16="http://schemas.microsoft.com/office/drawing/2014/main" id="{5797B383-9833-0F71-AB4A-290E1B12280E}"/>
              </a:ext>
            </a:extLst>
          </p:cNvPr>
          <p:cNvSpPr txBox="1"/>
          <p:nvPr/>
        </p:nvSpPr>
        <p:spPr>
          <a:xfrm>
            <a:off x="978876" y="4226815"/>
            <a:ext cx="1374580" cy="369332"/>
          </a:xfrm>
          <a:prstGeom prst="rect">
            <a:avLst/>
          </a:prstGeom>
          <a:noFill/>
        </p:spPr>
        <p:txBody>
          <a:bodyPr wrap="square" rtlCol="0">
            <a:spAutoFit/>
          </a:bodyPr>
          <a:lstStyle/>
          <a:p>
            <a:r>
              <a:rPr kumimoji="1" lang="en-US" altLang="ja-JP" b="1" u="sng" dirty="0"/>
              <a:t>IRR Tw1</a:t>
            </a:r>
            <a:endParaRPr kumimoji="1" lang="ja-JP" altLang="en-US" b="1" u="sng" dirty="0"/>
          </a:p>
        </p:txBody>
      </p:sp>
      <p:sp>
        <p:nvSpPr>
          <p:cNvPr id="24" name="テキスト ボックス 23">
            <a:extLst>
              <a:ext uri="{FF2B5EF4-FFF2-40B4-BE49-F238E27FC236}">
                <a16:creationId xmlns:a16="http://schemas.microsoft.com/office/drawing/2014/main" id="{AFD7CBB2-13DA-23CD-E22C-7AC3899013ED}"/>
              </a:ext>
            </a:extLst>
          </p:cNvPr>
          <p:cNvSpPr txBox="1"/>
          <p:nvPr/>
        </p:nvSpPr>
        <p:spPr>
          <a:xfrm>
            <a:off x="1573800" y="4596147"/>
            <a:ext cx="8184796" cy="369332"/>
          </a:xfrm>
          <a:prstGeom prst="rect">
            <a:avLst/>
          </a:prstGeom>
          <a:noFill/>
        </p:spPr>
        <p:txBody>
          <a:bodyPr wrap="square" rtlCol="0">
            <a:spAutoFit/>
          </a:bodyPr>
          <a:lstStyle/>
          <a:p>
            <a:r>
              <a:rPr lang="ja-JP" altLang="en-US" dirty="0"/>
              <a:t>リスクフリーレートの一年後の期待値＋</a:t>
            </a:r>
            <a:r>
              <a:rPr lang="en-US" altLang="ja-JP" dirty="0"/>
              <a:t>Valuation</a:t>
            </a:r>
            <a:r>
              <a:rPr lang="ja-JP" altLang="en-US" dirty="0"/>
              <a:t>のスプレッド</a:t>
            </a:r>
            <a:endParaRPr kumimoji="1" lang="ja-JP" altLang="en-US" dirty="0"/>
          </a:p>
        </p:txBody>
      </p:sp>
      <p:sp>
        <p:nvSpPr>
          <p:cNvPr id="25" name="テキスト ボックス 24">
            <a:extLst>
              <a:ext uri="{FF2B5EF4-FFF2-40B4-BE49-F238E27FC236}">
                <a16:creationId xmlns:a16="http://schemas.microsoft.com/office/drawing/2014/main" id="{40D6D430-D266-0255-A5E0-7BF0135DC4B8}"/>
              </a:ext>
            </a:extLst>
          </p:cNvPr>
          <p:cNvSpPr txBox="1"/>
          <p:nvPr/>
        </p:nvSpPr>
        <p:spPr>
          <a:xfrm>
            <a:off x="978876" y="4965479"/>
            <a:ext cx="1374580" cy="369332"/>
          </a:xfrm>
          <a:prstGeom prst="rect">
            <a:avLst/>
          </a:prstGeom>
          <a:noFill/>
        </p:spPr>
        <p:txBody>
          <a:bodyPr wrap="square" rtlCol="0">
            <a:spAutoFit/>
          </a:bodyPr>
          <a:lstStyle/>
          <a:p>
            <a:r>
              <a:rPr kumimoji="1" lang="en-US" altLang="ja-JP" b="1" u="sng" dirty="0"/>
              <a:t>IRR Tw2</a:t>
            </a:r>
            <a:endParaRPr kumimoji="1" lang="ja-JP" altLang="en-US" b="1" u="sng" dirty="0"/>
          </a:p>
        </p:txBody>
      </p:sp>
      <p:sp>
        <p:nvSpPr>
          <p:cNvPr id="26" name="テキスト ボックス 25">
            <a:extLst>
              <a:ext uri="{FF2B5EF4-FFF2-40B4-BE49-F238E27FC236}">
                <a16:creationId xmlns:a16="http://schemas.microsoft.com/office/drawing/2014/main" id="{0FF429D1-8165-6D39-DD3A-ACF6EA564B8B}"/>
              </a:ext>
            </a:extLst>
          </p:cNvPr>
          <p:cNvSpPr txBox="1"/>
          <p:nvPr/>
        </p:nvSpPr>
        <p:spPr>
          <a:xfrm>
            <a:off x="1573800" y="5334811"/>
            <a:ext cx="8184796" cy="369332"/>
          </a:xfrm>
          <a:prstGeom prst="rect">
            <a:avLst/>
          </a:prstGeom>
          <a:noFill/>
        </p:spPr>
        <p:txBody>
          <a:bodyPr wrap="square" rtlCol="0">
            <a:spAutoFit/>
          </a:bodyPr>
          <a:lstStyle/>
          <a:p>
            <a:r>
              <a:rPr lang="ja-JP" altLang="en-US" dirty="0"/>
              <a:t>リスクフリーレートの一年後の期待値＋</a:t>
            </a:r>
            <a:r>
              <a:rPr lang="en-US" altLang="ja-JP" dirty="0"/>
              <a:t>Valuation</a:t>
            </a:r>
            <a:r>
              <a:rPr lang="ja-JP" altLang="en-US" dirty="0"/>
              <a:t>のスプレッド</a:t>
            </a:r>
            <a:endParaRPr kumimoji="1" lang="ja-JP" altLang="en-US" dirty="0"/>
          </a:p>
        </p:txBody>
      </p:sp>
    </p:spTree>
    <p:extLst>
      <p:ext uri="{BB962C8B-B14F-4D97-AF65-F5344CB8AC3E}">
        <p14:creationId xmlns:p14="http://schemas.microsoft.com/office/powerpoint/2010/main" val="4078797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6C368611-B662-4A68-F079-A9B95EE823D1}"/>
                  </a:ext>
                </a:extLst>
              </p:cNvPr>
              <p:cNvSpPr/>
              <p:nvPr/>
            </p:nvSpPr>
            <p:spPr>
              <a:xfrm>
                <a:off x="977752" y="2362357"/>
                <a:ext cx="10416697" cy="4359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u="sng" dirty="0">
                    <a:solidFill>
                      <a:schemeClr val="tx1"/>
                    </a:solidFill>
                  </a:rPr>
                  <a:t>DNS</a:t>
                </a:r>
                <a:r>
                  <a:rPr lang="ja-JP" altLang="en-US" sz="2000" b="1" u="sng" dirty="0">
                    <a:solidFill>
                      <a:schemeClr val="tx1"/>
                    </a:solidFill>
                  </a:rPr>
                  <a:t>モデル</a:t>
                </a:r>
                <a:endParaRPr lang="en-US" altLang="ja-JP" sz="2000" b="1" u="sng" dirty="0">
                  <a:solidFill>
                    <a:schemeClr val="tx1"/>
                  </a:solidFill>
                </a:endParaRPr>
              </a:p>
              <a:p>
                <a:pPr algn="just"/>
                <a:endParaRPr kumimoji="1" lang="en-US" altLang="ja-JP" b="1" u="sng" dirty="0">
                  <a:solidFill>
                    <a:schemeClr val="tx1"/>
                  </a:solidFill>
                </a:endParaRPr>
              </a:p>
              <a:p>
                <a:pPr algn="just"/>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oMath>
                  </m:oMathPara>
                </a14:m>
                <a:endParaRPr lang="en-US" altLang="ja-JP" b="1" u="sng" dirty="0">
                  <a:solidFill>
                    <a:schemeClr val="tx1"/>
                  </a:solidFill>
                </a:endParaRPr>
              </a:p>
              <a:p>
                <a:pPr algn="just"/>
                <a:endParaRPr kumimoji="1" lang="en-US" altLang="ja-JP" b="1" u="sng" dirty="0">
                  <a:solidFill>
                    <a:schemeClr val="tx1"/>
                  </a:solidFill>
                </a:endParaRPr>
              </a:p>
              <a:p>
                <a:pPr algn="just"/>
                <a:endParaRPr kumimoji="1" lang="en-US" altLang="ja-JP" b="1" u="sng" dirty="0">
                  <a:solidFill>
                    <a:schemeClr val="tx1"/>
                  </a:solidFill>
                </a:endParaRPr>
              </a:p>
              <a:p>
                <a:pPr algn="just"/>
                <a:r>
                  <a:rPr kumimoji="1" lang="en-US" altLang="ja-JP" sz="2000" b="1" u="sng" dirty="0">
                    <a:solidFill>
                      <a:schemeClr val="tx1"/>
                    </a:solidFill>
                  </a:rPr>
                  <a:t>3</a:t>
                </a:r>
                <a:r>
                  <a:rPr kumimoji="1" lang="ja-JP" altLang="en-US" sz="2000" b="1" u="sng" dirty="0">
                    <a:solidFill>
                      <a:schemeClr val="tx1"/>
                    </a:solidFill>
                  </a:rPr>
                  <a:t>次元バシチェックモデル</a:t>
                </a:r>
                <a:endParaRPr kumimoji="1" lang="en-US" altLang="ja-JP" sz="2000" b="1" u="sng" dirty="0">
                  <a:solidFill>
                    <a:schemeClr val="tx1"/>
                  </a:solidFill>
                </a:endParaRPr>
              </a:p>
              <a:p>
                <a:pPr algn="just"/>
                <a:endParaRPr lang="en-US" altLang="ja-JP" dirty="0">
                  <a:solidFill>
                    <a:schemeClr val="tx1"/>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kumimoji="1" lang="en-US" altLang="ja-JP" dirty="0">
                  <a:solidFill>
                    <a:srgbClr val="FF0000"/>
                  </a:solidFill>
                </a:endParaRPr>
              </a:p>
              <a:p>
                <a:pPr algn="just"/>
                <a:endParaRPr lang="en-US" altLang="ja-JP" dirty="0">
                  <a:solidFill>
                    <a:srgbClr val="FF0000"/>
                  </a:solidFill>
                </a:endParaRPr>
              </a:p>
              <a:p>
                <a:pPr algn="just"/>
                <a:endParaRPr kumimoji="1" lang="ja-JP" altLang="en-US" dirty="0">
                  <a:solidFill>
                    <a:srgbClr val="FF0000"/>
                  </a:solidFill>
                </a:endParaRPr>
              </a:p>
            </p:txBody>
          </p:sp>
        </mc:Choice>
        <mc:Fallback xmlns="">
          <p:sp>
            <p:nvSpPr>
              <p:cNvPr id="14" name="正方形/長方形 13">
                <a:extLst>
                  <a:ext uri="{FF2B5EF4-FFF2-40B4-BE49-F238E27FC236}">
                    <a16:creationId xmlns:a16="http://schemas.microsoft.com/office/drawing/2014/main" id="{6C368611-B662-4A68-F079-A9B95EE823D1}"/>
                  </a:ext>
                </a:extLst>
              </p:cNvPr>
              <p:cNvSpPr>
                <a:spLocks noRot="1" noChangeAspect="1" noMove="1" noResize="1" noEditPoints="1" noAdjustHandles="1" noChangeArrowheads="1" noChangeShapeType="1" noTextEdit="1"/>
              </p:cNvSpPr>
              <p:nvPr/>
            </p:nvSpPr>
            <p:spPr>
              <a:xfrm>
                <a:off x="977752" y="2362357"/>
                <a:ext cx="10416697" cy="4359118"/>
              </a:xfrm>
              <a:prstGeom prst="rect">
                <a:avLst/>
              </a:prstGeom>
              <a:blipFill>
                <a:blip r:embed="rId2"/>
                <a:stretch>
                  <a:fillRect l="-526" t="-697"/>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dirty="0"/>
              <a:t>イールドカーブの作成（</a:t>
            </a:r>
            <a:r>
              <a:rPr kumimoji="1" lang="en-US" altLang="ja-JP" dirty="0"/>
              <a:t>IRR</a:t>
            </a:r>
            <a:r>
              <a:rPr kumimoji="1" lang="ja-JP" altLang="en-US" dirty="0"/>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a:t>
            </a:r>
            <a:r>
              <a:rPr lang="en-US" altLang="ja-JP" sz="2400" dirty="0">
                <a:solidFill>
                  <a:schemeClr val="tx1"/>
                </a:solidFill>
              </a:rPr>
              <a:t>Dynamic Nelson Siegel</a:t>
            </a:r>
            <a:r>
              <a:rPr lang="ja-JP" altLang="en-US" sz="2400" dirty="0">
                <a:solidFill>
                  <a:schemeClr val="tx1"/>
                </a:solidFill>
              </a:rPr>
              <a:t>モデル（</a:t>
            </a:r>
            <a:r>
              <a:rPr lang="en-US" altLang="ja-JP" sz="2400" dirty="0">
                <a:solidFill>
                  <a:schemeClr val="tx1"/>
                </a:solidFill>
              </a:rPr>
              <a:t>DNS</a:t>
            </a:r>
            <a:r>
              <a:rPr lang="ja-JP" altLang="en-US" sz="2400" dirty="0">
                <a:solidFill>
                  <a:schemeClr val="tx1"/>
                </a:solidFill>
              </a:rPr>
              <a:t>）を用いて生成</a:t>
            </a:r>
            <a:br>
              <a:rPr lang="en-US" altLang="ja-JP" sz="2400" dirty="0">
                <a:solidFill>
                  <a:schemeClr val="tx1"/>
                </a:solidFill>
              </a:rPr>
            </a:br>
            <a:r>
              <a:rPr lang="ja-JP" altLang="en-US" sz="2400" dirty="0">
                <a:solidFill>
                  <a:schemeClr val="tx1"/>
                </a:solidFill>
              </a:rPr>
              <a:t>・</a:t>
            </a:r>
            <a:r>
              <a:rPr lang="en-US" altLang="ja-JP" sz="2400" dirty="0">
                <a:solidFill>
                  <a:schemeClr val="tx1"/>
                </a:solidFill>
              </a:rPr>
              <a:t>DNS</a:t>
            </a:r>
            <a:r>
              <a:rPr lang="ja-JP" altLang="en-US" sz="2400" dirty="0">
                <a:solidFill>
                  <a:schemeClr val="tx1"/>
                </a:solidFill>
              </a:rPr>
              <a:t>パラメータが平均回帰モデルに従う</a:t>
            </a:r>
            <a:endParaRPr lang="en-US" altLang="ja-JP" sz="2400" dirty="0">
              <a:solidFill>
                <a:schemeClr val="tx1"/>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FDDA139-A3A8-A1BE-7D4D-F3312C0444DA}"/>
                  </a:ext>
                </a:extLst>
              </p:cNvPr>
              <p:cNvSpPr txBox="1"/>
              <p:nvPr/>
            </p:nvSpPr>
            <p:spPr>
              <a:xfrm>
                <a:off x="1425408" y="5664511"/>
                <a:ext cx="2059346"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plcHide m:val="on"/>
                              <m:mcs>
                                <m:mc>
                                  <m:mcPr>
                                    <m:count m:val="3"/>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1</m:t>
                                    </m:r>
                                  </m:sub>
                                </m:sSub>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2</m:t>
                                    </m:r>
                                  </m:sub>
                                </m:sSub>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3</m:t>
                                    </m:r>
                                  </m:sub>
                                </m:sSub>
                              </m:e>
                            </m:mr>
                          </m:m>
                        </m:e>
                      </m:d>
                    </m:oMath>
                  </m:oMathPara>
                </a14:m>
                <a:endParaRPr kumimoji="1" lang="en-US" altLang="ja-JP" b="0" dirty="0"/>
              </a:p>
            </p:txBody>
          </p:sp>
        </mc:Choice>
        <mc:Fallback xmlns="">
          <p:sp>
            <p:nvSpPr>
              <p:cNvPr id="8" name="テキスト ボックス 7">
                <a:extLst>
                  <a:ext uri="{FF2B5EF4-FFF2-40B4-BE49-F238E27FC236}">
                    <a16:creationId xmlns:a16="http://schemas.microsoft.com/office/drawing/2014/main" id="{0FDDA139-A3A8-A1BE-7D4D-F3312C0444DA}"/>
                  </a:ext>
                </a:extLst>
              </p:cNvPr>
              <p:cNvSpPr txBox="1">
                <a:spLocks noRot="1" noChangeAspect="1" noMove="1" noResize="1" noEditPoints="1" noAdjustHandles="1" noChangeArrowheads="1" noChangeShapeType="1" noTextEdit="1"/>
              </p:cNvSpPr>
              <p:nvPr/>
            </p:nvSpPr>
            <p:spPr>
              <a:xfrm>
                <a:off x="1425408" y="5664511"/>
                <a:ext cx="2059346" cy="89171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414129D-178B-39F0-2384-B1AD4A8D8E94}"/>
                  </a:ext>
                </a:extLst>
              </p:cNvPr>
              <p:cNvSpPr txBox="1"/>
              <p:nvPr/>
            </p:nvSpPr>
            <p:spPr>
              <a:xfrm>
                <a:off x="3932408" y="4250714"/>
                <a:ext cx="41385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𝑑</m:t>
                      </m:r>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𝑡</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d>
                        <m:dPr>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𝜇</m:t>
                          </m:r>
                          <m:r>
                            <a:rPr kumimoji="1" lang="en-US" altLang="ja-JP" sz="2800" b="0" i="1" smtClean="0">
                              <a:latin typeface="Cambria Math" panose="02040503050406030204" pitchFamily="18" charset="0"/>
                            </a:rPr>
                            <m:t>−</m:t>
                          </m:r>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𝑡</m:t>
                              </m:r>
                            </m:sub>
                          </m:sSub>
                        </m:e>
                      </m:d>
                      <m:r>
                        <a:rPr kumimoji="1" lang="en-US" altLang="ja-JP" sz="2800" b="0" i="1" smtClean="0">
                          <a:latin typeface="Cambria Math" panose="02040503050406030204" pitchFamily="18" charset="0"/>
                        </a:rPr>
                        <m:t>𝑑𝑡</m:t>
                      </m:r>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Σ</m:t>
                      </m:r>
                      <m:r>
                        <a:rPr kumimoji="1" lang="en-US" altLang="ja-JP" sz="2800" b="0" i="1" smtClean="0">
                          <a:latin typeface="Cambria Math" panose="02040503050406030204" pitchFamily="18" charset="0"/>
                        </a:rPr>
                        <m:t>𝑑</m:t>
                      </m:r>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𝑊</m:t>
                          </m:r>
                        </m:e>
                        <m:sub>
                          <m:r>
                            <a:rPr kumimoji="1" lang="en-US" altLang="ja-JP" sz="2800" b="0" i="1" smtClean="0">
                              <a:latin typeface="Cambria Math" panose="02040503050406030204" pitchFamily="18" charset="0"/>
                            </a:rPr>
                            <m:t>𝑡</m:t>
                          </m:r>
                        </m:sub>
                      </m:sSub>
                    </m:oMath>
                  </m:oMathPara>
                </a14:m>
                <a:endParaRPr kumimoji="1" lang="en-US" altLang="ja-JP" dirty="0"/>
              </a:p>
            </p:txBody>
          </p:sp>
        </mc:Choice>
        <mc:Fallback xmlns="">
          <p:sp>
            <p:nvSpPr>
              <p:cNvPr id="9" name="テキスト ボックス 8">
                <a:extLst>
                  <a:ext uri="{FF2B5EF4-FFF2-40B4-BE49-F238E27FC236}">
                    <a16:creationId xmlns:a16="http://schemas.microsoft.com/office/drawing/2014/main" id="{4414129D-178B-39F0-2384-B1AD4A8D8E94}"/>
                  </a:ext>
                </a:extLst>
              </p:cNvPr>
              <p:cNvSpPr txBox="1">
                <a:spLocks noRot="1" noChangeAspect="1" noMove="1" noResize="1" noEditPoints="1" noAdjustHandles="1" noChangeArrowheads="1" noChangeShapeType="1" noTextEdit="1"/>
              </p:cNvSpPr>
              <p:nvPr/>
            </p:nvSpPr>
            <p:spPr>
              <a:xfrm>
                <a:off x="3932408" y="4250714"/>
                <a:ext cx="4138548"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0AB490C-302E-4990-6B9D-640D7F2B4097}"/>
                  </a:ext>
                </a:extLst>
              </p:cNvPr>
              <p:cNvSpPr txBox="1"/>
              <p:nvPr/>
            </p:nvSpPr>
            <p:spPr>
              <a:xfrm>
                <a:off x="1128515" y="1907449"/>
                <a:ext cx="10352642" cy="369332"/>
              </a:xfrm>
              <a:prstGeom prst="rect">
                <a:avLst/>
              </a:prstGeom>
              <a:noFill/>
            </p:spPr>
            <p:txBody>
              <a:bodyPr wrap="none" rtlCol="0">
                <a:spAutoFit/>
              </a:bodyPr>
              <a:lstStyle/>
              <a:p>
                <a:r>
                  <a:rPr kumimoji="1" lang="en-US" altLang="ja-JP" dirty="0"/>
                  <a:t>Nelson Siegel</a:t>
                </a:r>
                <a:r>
                  <a:rPr kumimoji="1" lang="ja-JP" altLang="en-US" dirty="0"/>
                  <a:t>パラメータ</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r>
                                  <a:rPr lang="en-US" altLang="ja-JP" i="1">
                                    <a:latin typeface="Cambria Math" panose="02040503050406030204" pitchFamily="18" charset="0"/>
                                  </a:rPr>
                                  <m:t>𝑡</m:t>
                                </m:r>
                              </m:sub>
                            </m:sSub>
                            <m:r>
                              <a:rPr lang="en-US" altLang="ja-JP" i="1">
                                <a:latin typeface="Cambria Math" panose="02040503050406030204" pitchFamily="18" charset="0"/>
                              </a:rPr>
                              <m:t>,</m:t>
                            </m:r>
                            <m:r>
                              <m:rPr>
                                <m:nor/>
                              </m:rPr>
                              <a:rPr lang="en-US" altLang="ja-JP" dirty="0"/>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r>
                                  <a:rPr lang="en-US" altLang="ja-JP" i="1">
                                    <a:latin typeface="Cambria Math" panose="02040503050406030204" pitchFamily="18" charset="0"/>
                                  </a:rPr>
                                  <m:t>𝑡</m:t>
                                </m:r>
                              </m:sub>
                            </m:sSub>
                          </m:e>
                        </m:d>
                      </m:e>
                      <m:sup>
                        <m:r>
                          <a:rPr lang="en-US" altLang="ja-JP" b="0" i="1" smtClean="0">
                            <a:latin typeface="Cambria Math" panose="02040503050406030204" pitchFamily="18" charset="0"/>
                          </a:rPr>
                          <m:t>⊤</m:t>
                        </m:r>
                      </m:sup>
                    </m:sSup>
                    <m:r>
                      <a:rPr lang="en-US" altLang="ja-JP" b="0" i="0" smtClean="0">
                        <a:latin typeface="Cambria Math" panose="02040503050406030204" pitchFamily="18" charset="0"/>
                      </a:rPr>
                      <m:t> ,</m:t>
                    </m:r>
                    <m:r>
                      <a:rPr lang="en-US" altLang="ja-JP" b="0" i="1" smtClean="0">
                        <a:latin typeface="Cambria Math" panose="02040503050406030204" pitchFamily="18" charset="0"/>
                      </a:rPr>
                      <m:t>𝜆</m:t>
                    </m:r>
                  </m:oMath>
                </a14:m>
                <a:r>
                  <a:rPr kumimoji="1" lang="ja-JP" altLang="en-US" dirty="0"/>
                  <a:t>に対して</a:t>
                </a:r>
                <a:r>
                  <a:rPr lang="ja-JP" altLang="en-US" dirty="0"/>
                  <a:t>平均回帰性を持つ</a:t>
                </a:r>
                <a:r>
                  <a:rPr kumimoji="1" lang="ja-JP" altLang="en-US" dirty="0"/>
                  <a:t>以下の</a:t>
                </a:r>
                <a:r>
                  <a:rPr kumimoji="1" lang="en-US" altLang="ja-JP" dirty="0"/>
                  <a:t>SDE</a:t>
                </a:r>
                <a:r>
                  <a:rPr kumimoji="1" lang="ja-JP" altLang="en-US" dirty="0"/>
                  <a:t>を仮定</a:t>
                </a:r>
                <a:r>
                  <a:rPr lang="ja-JP" altLang="en-US" dirty="0"/>
                  <a:t>する。</a:t>
                </a:r>
                <a:endParaRPr kumimoji="1" lang="ja-JP" altLang="en-US" dirty="0"/>
              </a:p>
            </p:txBody>
          </p:sp>
        </mc:Choice>
        <mc:Fallback xmlns="">
          <p:sp>
            <p:nvSpPr>
              <p:cNvPr id="11" name="テキスト ボックス 10">
                <a:extLst>
                  <a:ext uri="{FF2B5EF4-FFF2-40B4-BE49-F238E27FC236}">
                    <a16:creationId xmlns:a16="http://schemas.microsoft.com/office/drawing/2014/main" id="{C0AB490C-302E-4990-6B9D-640D7F2B4097}"/>
                  </a:ext>
                </a:extLst>
              </p:cNvPr>
              <p:cNvSpPr txBox="1">
                <a:spLocks noRot="1" noChangeAspect="1" noMove="1" noResize="1" noEditPoints="1" noAdjustHandles="1" noChangeArrowheads="1" noChangeShapeType="1" noTextEdit="1"/>
              </p:cNvSpPr>
              <p:nvPr/>
            </p:nvSpPr>
            <p:spPr>
              <a:xfrm>
                <a:off x="1128515" y="1907449"/>
                <a:ext cx="10352642" cy="369332"/>
              </a:xfrm>
              <a:prstGeom prst="rect">
                <a:avLst/>
              </a:prstGeom>
              <a:blipFill>
                <a:blip r:embed="rId5"/>
                <a:stretch>
                  <a:fillRect l="-471"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6286A06-76D9-BE98-0D2C-681BD573BC2D}"/>
                  </a:ext>
                </a:extLst>
              </p:cNvPr>
              <p:cNvSpPr txBox="1"/>
              <p:nvPr/>
            </p:nvSpPr>
            <p:spPr>
              <a:xfrm>
                <a:off x="4549228" y="5638320"/>
                <a:ext cx="1780082" cy="8236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2</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3</m:t>
                                  </m:r>
                                </m:sub>
                              </m:sSub>
                            </m:e>
                          </m:eqArr>
                        </m:e>
                      </m:d>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26286A06-76D9-BE98-0D2C-681BD573BC2D}"/>
                  </a:ext>
                </a:extLst>
              </p:cNvPr>
              <p:cNvSpPr txBox="1">
                <a:spLocks noRot="1" noChangeAspect="1" noMove="1" noResize="1" noEditPoints="1" noAdjustHandles="1" noChangeArrowheads="1" noChangeShapeType="1" noTextEdit="1"/>
              </p:cNvSpPr>
              <p:nvPr/>
            </p:nvSpPr>
            <p:spPr>
              <a:xfrm>
                <a:off x="4549228" y="5638320"/>
                <a:ext cx="1780082" cy="823687"/>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3FDF1B6-843D-344A-52FD-25E50FFCDC65}"/>
              </a:ext>
            </a:extLst>
          </p:cNvPr>
          <p:cNvSpPr txBox="1"/>
          <p:nvPr/>
        </p:nvSpPr>
        <p:spPr>
          <a:xfrm>
            <a:off x="977753" y="5227575"/>
            <a:ext cx="2954655" cy="369332"/>
          </a:xfrm>
          <a:prstGeom prst="rect">
            <a:avLst/>
          </a:prstGeom>
          <a:noFill/>
        </p:spPr>
        <p:txBody>
          <a:bodyPr wrap="none" rtlCol="0">
            <a:spAutoFit/>
          </a:bodyPr>
          <a:lstStyle/>
          <a:p>
            <a:r>
              <a:rPr lang="ja-JP" altLang="en-US" dirty="0"/>
              <a:t>回帰速度を表すパラメータ</a:t>
            </a:r>
            <a:endParaRPr kumimoji="1" lang="ja-JP" altLang="en-US" dirty="0"/>
          </a:p>
        </p:txBody>
      </p:sp>
      <p:sp>
        <p:nvSpPr>
          <p:cNvPr id="18" name="テキスト ボックス 17">
            <a:extLst>
              <a:ext uri="{FF2B5EF4-FFF2-40B4-BE49-F238E27FC236}">
                <a16:creationId xmlns:a16="http://schemas.microsoft.com/office/drawing/2014/main" id="{9D0FCCCC-70A5-1D9A-9A7E-FA5BDCFE2B18}"/>
              </a:ext>
            </a:extLst>
          </p:cNvPr>
          <p:cNvSpPr txBox="1"/>
          <p:nvPr/>
        </p:nvSpPr>
        <p:spPr>
          <a:xfrm>
            <a:off x="4199561" y="5243490"/>
            <a:ext cx="2954655" cy="369332"/>
          </a:xfrm>
          <a:prstGeom prst="rect">
            <a:avLst/>
          </a:prstGeom>
          <a:noFill/>
        </p:spPr>
        <p:txBody>
          <a:bodyPr wrap="none" rtlCol="0">
            <a:spAutoFit/>
          </a:bodyPr>
          <a:lstStyle/>
          <a:p>
            <a:r>
              <a:rPr lang="ja-JP" altLang="en-US" dirty="0"/>
              <a:t>回帰水準を表すパラメータ</a:t>
            </a:r>
            <a:endParaRPr kumimoji="1" lang="ja-JP" altLang="en-US" dirty="0"/>
          </a:p>
        </p:txBody>
      </p:sp>
      <p:sp>
        <p:nvSpPr>
          <p:cNvPr id="19" name="テキスト ボックス 18">
            <a:extLst>
              <a:ext uri="{FF2B5EF4-FFF2-40B4-BE49-F238E27FC236}">
                <a16:creationId xmlns:a16="http://schemas.microsoft.com/office/drawing/2014/main" id="{FCADB5C8-4C0F-CBF0-07C3-5C24222A2C18}"/>
              </a:ext>
            </a:extLst>
          </p:cNvPr>
          <p:cNvSpPr txBox="1"/>
          <p:nvPr/>
        </p:nvSpPr>
        <p:spPr>
          <a:xfrm>
            <a:off x="7285633" y="5206140"/>
            <a:ext cx="4108817" cy="369332"/>
          </a:xfrm>
          <a:prstGeom prst="rect">
            <a:avLst/>
          </a:prstGeom>
          <a:noFill/>
        </p:spPr>
        <p:txBody>
          <a:bodyPr wrap="none" rtlCol="0">
            <a:spAutoFit/>
          </a:bodyPr>
          <a:lstStyle/>
          <a:p>
            <a:r>
              <a:rPr lang="ja-JP" altLang="en-US" dirty="0"/>
              <a:t>相関を表すパラメータ（正定値行列）</a:t>
            </a:r>
            <a:endParaRPr kumimoji="1" lang="ja-JP" altLang="en-US"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5E9BCD1-B5FC-6026-E9B1-98ED63C2AA8B}"/>
                  </a:ext>
                </a:extLst>
              </p:cNvPr>
              <p:cNvSpPr txBox="1"/>
              <p:nvPr/>
            </p:nvSpPr>
            <p:spPr>
              <a:xfrm>
                <a:off x="7904151" y="5596968"/>
                <a:ext cx="2512546"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plcHide m:val="on"/>
                              <m:mcs>
                                <m:mc>
                                  <m:mcPr>
                                    <m:count m:val="3"/>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11</m:t>
                                    </m:r>
                                  </m:sub>
                                </m:sSub>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m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21</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22</m:t>
                                    </m:r>
                                  </m:sub>
                                </m:sSub>
                              </m:e>
                              <m:e>
                                <m:r>
                                  <a:rPr kumimoji="1" lang="en-US" altLang="ja-JP" b="0" i="1" smtClean="0">
                                    <a:latin typeface="Cambria Math" panose="02040503050406030204" pitchFamily="18" charset="0"/>
                                  </a:rPr>
                                  <m:t>0</m:t>
                                </m:r>
                              </m:e>
                            </m:m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31</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32</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33</m:t>
                                    </m:r>
                                  </m:sub>
                                </m:sSub>
                              </m:e>
                            </m:mr>
                          </m:m>
                        </m:e>
                      </m:d>
                    </m:oMath>
                  </m:oMathPara>
                </a14:m>
                <a:endParaRPr kumimoji="1" lang="en-US" altLang="ja-JP" b="0" dirty="0"/>
              </a:p>
            </p:txBody>
          </p:sp>
        </mc:Choice>
        <mc:Fallback xmlns="">
          <p:sp>
            <p:nvSpPr>
              <p:cNvPr id="22" name="テキスト ボックス 21">
                <a:extLst>
                  <a:ext uri="{FF2B5EF4-FFF2-40B4-BE49-F238E27FC236}">
                    <a16:creationId xmlns:a16="http://schemas.microsoft.com/office/drawing/2014/main" id="{55E9BCD1-B5FC-6026-E9B1-98ED63C2AA8B}"/>
                  </a:ext>
                </a:extLst>
              </p:cNvPr>
              <p:cNvSpPr txBox="1">
                <a:spLocks noRot="1" noChangeAspect="1" noMove="1" noResize="1" noEditPoints="1" noAdjustHandles="1" noChangeArrowheads="1" noChangeShapeType="1" noTextEdit="1"/>
              </p:cNvSpPr>
              <p:nvPr/>
            </p:nvSpPr>
            <p:spPr>
              <a:xfrm>
                <a:off x="7904151" y="5596968"/>
                <a:ext cx="2512546" cy="89171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09B9B68-C31B-D147-DA28-FBEE07A976AF}"/>
                  </a:ext>
                </a:extLst>
              </p:cNvPr>
              <p:cNvSpPr txBox="1"/>
              <p:nvPr/>
            </p:nvSpPr>
            <p:spPr>
              <a:xfrm>
                <a:off x="1741508" y="2734687"/>
                <a:ext cx="9017615" cy="9982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𝑟𝑖𝑠𝑘𝑓𝑟𝑒</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𝑒</m:t>
                          </m:r>
                        </m:e>
                        <m:sub>
                          <m:r>
                            <a:rPr lang="en-US" altLang="ja-JP" sz="2800" i="1">
                              <a:latin typeface="Cambria Math" panose="02040503050406030204" pitchFamily="18" charset="0"/>
                            </a:rPr>
                            <m:t>𝑡</m:t>
                          </m:r>
                          <m:r>
                            <a:rPr lang="en-US" altLang="ja-JP" sz="2800" i="1">
                              <a:latin typeface="Cambria Math" panose="02040503050406030204" pitchFamily="18" charset="0"/>
                            </a:rPr>
                            <m:t>,</m:t>
                          </m:r>
                          <m:r>
                            <a:rPr lang="en-US" altLang="ja-JP" sz="2800" i="1">
                              <a:latin typeface="Cambria Math" panose="02040503050406030204" pitchFamily="18" charset="0"/>
                            </a:rPr>
                            <m:t>𝑐</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e>
                        <m:sub>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𝑡</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e>
                        <m:sub>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𝑡</m:t>
                          </m:r>
                        </m:sub>
                      </m:sSub>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r>
                            <m:rPr>
                              <m:sty m:val="p"/>
                            </m:rPr>
                            <a:rPr kumimoji="1" lang="en-US" altLang="ja-JP" sz="2800" b="0" i="0" smtClean="0">
                              <a:latin typeface="Cambria Math" panose="02040503050406030204" pitchFamily="18" charset="0"/>
                            </a:rPr>
                            <m:t>e</m:t>
                          </m:r>
                          <m:sSup>
                            <m:sSupPr>
                              <m:ctrlPr>
                                <a:rPr kumimoji="1" lang="en-US" altLang="ja-JP" sz="2800" b="0" i="1" smtClean="0">
                                  <a:latin typeface="Cambria Math" panose="02040503050406030204" pitchFamily="18" charset="0"/>
                                </a:rPr>
                              </m:ctrlPr>
                            </m:sSupPr>
                            <m:e>
                              <m:r>
                                <m:rPr>
                                  <m:lit/>
                                </m:rPr>
                                <a:rPr kumimoji="1" lang="en-US" altLang="ja-JP" sz="2800" b="0" i="1" smtClean="0">
                                  <a:latin typeface="Cambria Math" panose="02040503050406030204" pitchFamily="18" charset="0"/>
                                </a:rPr>
                                <m:t> </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𝜆</m:t>
                              </m:r>
                              <m:r>
                                <a:rPr kumimoji="1" lang="en-US" altLang="ja-JP" sz="2800" b="0" i="1" smtClean="0">
                                  <a:latin typeface="Cambria Math" panose="02040503050406030204" pitchFamily="18" charset="0"/>
                                </a:rPr>
                                <m:t>𝑐</m:t>
                              </m:r>
                            </m:sup>
                          </m:sSup>
                        </m:num>
                        <m:den>
                          <m:r>
                            <a:rPr kumimoji="1" lang="en-US" altLang="ja-JP" sz="2800" b="0" i="1" smtClean="0">
                              <a:latin typeface="Cambria Math" panose="02040503050406030204" pitchFamily="18" charset="0"/>
                            </a:rPr>
                            <m:t>𝜆</m:t>
                          </m:r>
                          <m:r>
                            <a:rPr kumimoji="1" lang="en-US" altLang="ja-JP" sz="2800" b="0" i="1" smtClean="0">
                              <a:latin typeface="Cambria Math" panose="02040503050406030204" pitchFamily="18" charset="0"/>
                            </a:rPr>
                            <m:t>𝑐</m:t>
                          </m:r>
                        </m:den>
                      </m:f>
                      <m:r>
                        <a:rPr kumimoji="1" lang="en-US" altLang="ja-JP" sz="2800" b="0" i="0"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e>
                        <m:sub>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𝑡</m:t>
                          </m:r>
                        </m:sub>
                      </m:sSub>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r>
                                <m:rPr>
                                  <m:sty m:val="p"/>
                                </m:rPr>
                                <a:rPr lang="en-US" altLang="ja-JP" sz="2800">
                                  <a:latin typeface="Cambria Math" panose="02040503050406030204" pitchFamily="18" charset="0"/>
                                </a:rPr>
                                <m:t>e</m:t>
                              </m:r>
                              <m:sSup>
                                <m:sSupPr>
                                  <m:ctrlPr>
                                    <a:rPr lang="en-US" altLang="ja-JP" sz="2800" i="1">
                                      <a:latin typeface="Cambria Math" panose="02040503050406030204" pitchFamily="18" charset="0"/>
                                    </a:rPr>
                                  </m:ctrlPr>
                                </m:sSupPr>
                                <m:e>
                                  <m:r>
                                    <m:rPr>
                                      <m:lit/>
                                    </m:rPr>
                                    <a:rPr lang="en-US" altLang="ja-JP" sz="2800" i="1">
                                      <a:latin typeface="Cambria Math" panose="02040503050406030204" pitchFamily="18" charset="0"/>
                                    </a:rPr>
                                    <m:t> </m:t>
                                  </m:r>
                                </m:e>
                                <m:sup>
                                  <m:r>
                                    <a:rPr lang="en-US" altLang="ja-JP" sz="2800" i="1">
                                      <a:latin typeface="Cambria Math" panose="02040503050406030204" pitchFamily="18" charset="0"/>
                                    </a:rPr>
                                    <m:t>−</m:t>
                                  </m:r>
                                  <m:r>
                                    <a:rPr lang="en-US" altLang="ja-JP" sz="2800" i="1">
                                      <a:latin typeface="Cambria Math" panose="02040503050406030204" pitchFamily="18" charset="0"/>
                                    </a:rPr>
                                    <m:t>𝜆</m:t>
                                  </m:r>
                                  <m:r>
                                    <a:rPr lang="en-US" altLang="ja-JP" sz="2800" i="1">
                                      <a:latin typeface="Cambria Math" panose="02040503050406030204" pitchFamily="18" charset="0"/>
                                    </a:rPr>
                                    <m:t>𝑐</m:t>
                                  </m:r>
                                </m:sup>
                              </m:sSup>
                            </m:num>
                            <m:den>
                              <m:r>
                                <a:rPr lang="en-US" altLang="ja-JP" sz="2800" i="1">
                                  <a:latin typeface="Cambria Math" panose="02040503050406030204" pitchFamily="18" charset="0"/>
                                </a:rPr>
                                <m:t>𝜆</m:t>
                              </m:r>
                              <m:r>
                                <a:rPr lang="en-US" altLang="ja-JP" sz="2800" i="1">
                                  <a:latin typeface="Cambria Math" panose="02040503050406030204" pitchFamily="18" charset="0"/>
                                </a:rPr>
                                <m:t>𝑐</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𝜆</m:t>
                              </m:r>
                              <m:r>
                                <a:rPr kumimoji="1" lang="en-US" altLang="ja-JP" sz="2800" b="0" i="1" smtClean="0">
                                  <a:latin typeface="Cambria Math" panose="02040503050406030204" pitchFamily="18" charset="0"/>
                                </a:rPr>
                                <m:t>𝑐</m:t>
                              </m:r>
                            </m:sup>
                          </m:sSup>
                        </m:e>
                      </m:d>
                    </m:oMath>
                  </m:oMathPara>
                </a14:m>
                <a:endParaRPr kumimoji="1" lang="en-US" altLang="ja-JP" dirty="0"/>
              </a:p>
            </p:txBody>
          </p:sp>
        </mc:Choice>
        <mc:Fallback xmlns="">
          <p:sp>
            <p:nvSpPr>
              <p:cNvPr id="3" name="テキスト ボックス 2">
                <a:extLst>
                  <a:ext uri="{FF2B5EF4-FFF2-40B4-BE49-F238E27FC236}">
                    <a16:creationId xmlns:a16="http://schemas.microsoft.com/office/drawing/2014/main" id="{509B9B68-C31B-D147-DA28-FBEE07A976AF}"/>
                  </a:ext>
                </a:extLst>
              </p:cNvPr>
              <p:cNvSpPr txBox="1">
                <a:spLocks noRot="1" noChangeAspect="1" noMove="1" noResize="1" noEditPoints="1" noAdjustHandles="1" noChangeArrowheads="1" noChangeShapeType="1" noTextEdit="1"/>
              </p:cNvSpPr>
              <p:nvPr/>
            </p:nvSpPr>
            <p:spPr>
              <a:xfrm>
                <a:off x="1741508" y="2734687"/>
                <a:ext cx="9017615" cy="998287"/>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862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Mean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ショック幅： １年後と現時点のイールドカーブの差の期待値</a:t>
            </a:r>
            <a:endParaRPr lang="en-US" altLang="ja-JP" sz="2400" dirty="0">
              <a:solidFill>
                <a:schemeClr val="tx1"/>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C081118-7F92-7FDC-7300-FE7A4730524D}"/>
                  </a:ext>
                </a:extLst>
              </p:cNvPr>
              <p:cNvSpPr txBox="1"/>
              <p:nvPr/>
            </p:nvSpPr>
            <p:spPr>
              <a:xfrm>
                <a:off x="1969653" y="2388090"/>
                <a:ext cx="7337971" cy="6417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𝑀𝑒𝑎𝑛</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𝑡</m:t>
                              </m:r>
                            </m:sup>
                          </m:sSup>
                        </m:num>
                        <m:den>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m:t>
                                  </m:r>
                                  <m:r>
                                    <a:rPr lang="en-US" altLang="ja-JP" b="0" i="1" smtClean="0">
                                      <a:latin typeface="Cambria Math" panose="02040503050406030204" pitchFamily="18" charset="0"/>
                                    </a:rPr>
                                    <m:t>𝑡</m:t>
                                  </m:r>
                                </m:sup>
                              </m:sSup>
                            </m:num>
                            <m:den>
                              <m:r>
                                <a:rPr lang="en-US" altLang="ja-JP" i="1">
                                  <a:latin typeface="Cambria Math" panose="02040503050406030204" pitchFamily="18" charset="0"/>
                                </a:rPr>
                                <m:t>𝜆</m:t>
                              </m:r>
                              <m:r>
                                <a:rPr lang="en-US" altLang="ja-JP" b="0" i="1" smtClean="0">
                                  <a:latin typeface="Cambria Math" panose="02040503050406030204" pitchFamily="18" charset="0"/>
                                </a:rPr>
                                <m:t>𝑡</m:t>
                              </m:r>
                            </m:den>
                          </m:f>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𝜆</m:t>
                              </m:r>
                              <m:r>
                                <a:rPr lang="en-US" altLang="ja-JP" b="0" i="1" smtClean="0">
                                  <a:latin typeface="Cambria Math" panose="02040503050406030204" pitchFamily="18" charset="0"/>
                                </a:rPr>
                                <m:t>𝑡</m:t>
                              </m:r>
                            </m:sup>
                          </m:sSup>
                        </m:e>
                      </m:d>
                    </m:oMath>
                  </m:oMathPara>
                </a14:m>
                <a:endParaRPr kumimoji="1" lang="en-US" altLang="ja-JP" b="0" dirty="0"/>
              </a:p>
            </p:txBody>
          </p:sp>
        </mc:Choice>
        <mc:Fallback xmlns="">
          <p:sp>
            <p:nvSpPr>
              <p:cNvPr id="5" name="テキスト ボックス 4">
                <a:extLst>
                  <a:ext uri="{FF2B5EF4-FFF2-40B4-BE49-F238E27FC236}">
                    <a16:creationId xmlns:a16="http://schemas.microsoft.com/office/drawing/2014/main" id="{AC081118-7F92-7FDC-7300-FE7A4730524D}"/>
                  </a:ext>
                </a:extLst>
              </p:cNvPr>
              <p:cNvSpPr txBox="1">
                <a:spLocks noRot="1" noChangeAspect="1" noMove="1" noResize="1" noEditPoints="1" noAdjustHandles="1" noChangeArrowheads="1" noChangeShapeType="1" noTextEdit="1"/>
              </p:cNvSpPr>
              <p:nvPr/>
            </p:nvSpPr>
            <p:spPr>
              <a:xfrm>
                <a:off x="1969653" y="2388090"/>
                <a:ext cx="7337971" cy="64177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D67F6F0-4430-AD84-EAB2-78D4E3B7DE8B}"/>
                  </a:ext>
                </a:extLst>
              </p:cNvPr>
              <p:cNvSpPr txBox="1"/>
              <p:nvPr/>
            </p:nvSpPr>
            <p:spPr>
              <a:xfrm>
                <a:off x="1969653" y="3133935"/>
                <a:ext cx="2686120" cy="69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f>
                            <m:fPr>
                              <m:type m:val="noBar"/>
                              <m:ctrlPr>
                                <a:rPr kumimoji="1" lang="en-US" altLang="ja-JP" b="0" i="1" smtClean="0">
                                  <a:latin typeface="Cambria Math" panose="02040503050406030204" pitchFamily="18" charset="0"/>
                                </a:rPr>
                              </m:ctrlPr>
                            </m:fPr>
                            <m:num>
                              <m:r>
                                <m:rPr>
                                  <m:sty m:val="p"/>
                                </m:rPr>
                                <a:rPr lang="en-US" altLang="ja-JP">
                                  <a:latin typeface="Cambria Math" panose="02040503050406030204" pitchFamily="18" charset="0"/>
                                </a:rPr>
                                <m:t>Δ</m:t>
                              </m:r>
                              <m:r>
                                <a:rPr lang="en-US" altLang="ja-JP" i="1">
                                  <a:latin typeface="Cambria Math" panose="02040503050406030204" pitchFamily="18" charset="0"/>
                                </a:rPr>
                                <m:t>𝐿</m:t>
                              </m:r>
                            </m:num>
                            <m:den>
                              <m:eqArr>
                                <m:eqArrPr>
                                  <m:ctrlPr>
                                    <a:rPr kumimoji="1" lang="en-US" altLang="ja-JP" b="0" i="1" smtClean="0">
                                      <a:latin typeface="Cambria Math" panose="02040503050406030204" pitchFamily="18" charset="0"/>
                                    </a:rPr>
                                  </m:ctrlPr>
                                </m:eqArrPr>
                                <m:e>
                                  <m:r>
                                    <m:rPr>
                                      <m:sty m:val="p"/>
                                    </m:rPr>
                                    <a:rPr lang="en-US" altLang="ja-JP">
                                      <a:latin typeface="Cambria Math" panose="02040503050406030204" pitchFamily="18" charset="0"/>
                                    </a:rPr>
                                    <m:t>Δ</m:t>
                                  </m:r>
                                  <m:r>
                                    <a:rPr lang="en-US" altLang="ja-JP" i="1">
                                      <a:latin typeface="Cambria Math" panose="02040503050406030204" pitchFamily="18" charset="0"/>
                                    </a:rPr>
                                    <m:t>𝑆</m:t>
                                  </m:r>
                                </m:e>
                                <m:e>
                                  <m:r>
                                    <m:rPr>
                                      <m:sty m:val="p"/>
                                    </m:rPr>
                                    <a:rPr lang="en-US" altLang="ja-JP">
                                      <a:latin typeface="Cambria Math" panose="02040503050406030204" pitchFamily="18" charset="0"/>
                                    </a:rPr>
                                    <m:t>Δ</m:t>
                                  </m:r>
                                  <m:r>
                                    <a:rPr lang="en-US" altLang="ja-JP" i="1">
                                      <a:latin typeface="Cambria Math" panose="02040503050406030204" pitchFamily="18" charset="0"/>
                                    </a:rPr>
                                    <m:t>𝐶</m:t>
                                  </m:r>
                                </m:e>
                              </m:eqArr>
                            </m:den>
                          </m:f>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sup>
                          </m:sSup>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0</m:t>
                              </m:r>
                            </m:sub>
                          </m:sSub>
                        </m:e>
                      </m:d>
                    </m:oMath>
                  </m:oMathPara>
                </a14:m>
                <a:endParaRPr kumimoji="1" lang="en-US" altLang="ja-JP" b="0" dirty="0"/>
              </a:p>
            </p:txBody>
          </p:sp>
        </mc:Choice>
        <mc:Fallback xmlns="">
          <p:sp>
            <p:nvSpPr>
              <p:cNvPr id="7" name="テキスト ボックス 6">
                <a:extLst>
                  <a:ext uri="{FF2B5EF4-FFF2-40B4-BE49-F238E27FC236}">
                    <a16:creationId xmlns:a16="http://schemas.microsoft.com/office/drawing/2014/main" id="{DD67F6F0-4430-AD84-EAB2-78D4E3B7DE8B}"/>
                  </a:ext>
                </a:extLst>
              </p:cNvPr>
              <p:cNvSpPr txBox="1">
                <a:spLocks noRot="1" noChangeAspect="1" noMove="1" noResize="1" noEditPoints="1" noAdjustHandles="1" noChangeArrowheads="1" noChangeShapeType="1" noTextEdit="1"/>
              </p:cNvSpPr>
              <p:nvPr/>
            </p:nvSpPr>
            <p:spPr>
              <a:xfrm>
                <a:off x="1969653" y="3133935"/>
                <a:ext cx="2686120" cy="691984"/>
              </a:xfrm>
              <a:prstGeom prst="rect">
                <a:avLst/>
              </a:prstGeom>
              <a:blipFill>
                <a:blip r:embed="rId3"/>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E14E63F3-DF69-0BA4-1D1F-4A0EAF51D8AE}"/>
              </a:ext>
            </a:extLst>
          </p:cNvPr>
          <p:cNvSpPr txBox="1"/>
          <p:nvPr/>
        </p:nvSpPr>
        <p:spPr>
          <a:xfrm>
            <a:off x="1244184" y="1983199"/>
            <a:ext cx="5383205" cy="369332"/>
          </a:xfrm>
          <a:prstGeom prst="rect">
            <a:avLst/>
          </a:prstGeom>
          <a:noFill/>
        </p:spPr>
        <p:txBody>
          <a:bodyPr wrap="none" rtlCol="0">
            <a:spAutoFit/>
          </a:bodyPr>
          <a:lstStyle/>
          <a:p>
            <a:r>
              <a:rPr kumimoji="1" lang="en-US" altLang="ja-JP" dirty="0"/>
              <a:t>IRR</a:t>
            </a:r>
            <a:r>
              <a:rPr lang="ja-JP" altLang="en-US" dirty="0"/>
              <a:t> </a:t>
            </a:r>
            <a:r>
              <a:rPr lang="en-US" altLang="ja-JP" dirty="0"/>
              <a:t>Mean</a:t>
            </a:r>
            <a:r>
              <a:rPr lang="ja-JP" altLang="en-US" dirty="0"/>
              <a:t>のイールドは以下のように計算される。</a:t>
            </a:r>
            <a:endParaRPr kumimoji="1" lang="ja-JP" altLang="en-US" dirty="0"/>
          </a:p>
        </p:txBody>
      </p:sp>
      <p:sp>
        <p:nvSpPr>
          <p:cNvPr id="13" name="正方形/長方形 12">
            <a:extLst>
              <a:ext uri="{FF2B5EF4-FFF2-40B4-BE49-F238E27FC236}">
                <a16:creationId xmlns:a16="http://schemas.microsoft.com/office/drawing/2014/main" id="{2B3BFC86-B33E-BC8E-9A29-BF7840FEF900}"/>
              </a:ext>
            </a:extLst>
          </p:cNvPr>
          <p:cNvSpPr/>
          <p:nvPr/>
        </p:nvSpPr>
        <p:spPr>
          <a:xfrm>
            <a:off x="1053936" y="2348040"/>
            <a:ext cx="10084128" cy="1594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a:solidFill>
                <a:schemeClr val="tx1"/>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endParaRPr kumimoji="1" lang="en-US" altLang="ja-JP" dirty="0">
              <a:solidFill>
                <a:srgbClr val="FF0000"/>
              </a:solidFill>
            </a:endParaRPr>
          </a:p>
          <a:p>
            <a:endParaRPr lang="en-US" altLang="ja-JP" dirty="0">
              <a:solidFill>
                <a:srgbClr val="FF0000"/>
              </a:solidFill>
            </a:endParaRPr>
          </a:p>
          <a:p>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DD7CC78-1D3C-6941-715F-F61F2436F485}"/>
                  </a:ext>
                </a:extLst>
              </p:cNvPr>
              <p:cNvSpPr txBox="1"/>
              <p:nvPr/>
            </p:nvSpPr>
            <p:spPr>
              <a:xfrm>
                <a:off x="1896687" y="4211518"/>
                <a:ext cx="3340977"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𝑡</m:t>
                              </m:r>
                            </m:sub>
                          </m:sSub>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𝐾𝑡</m:t>
                              </m:r>
                            </m:sup>
                          </m:sSup>
                        </m:e>
                      </m:d>
                    </m:oMath>
                  </m:oMathPara>
                </a14:m>
                <a:br>
                  <a:rPr lang="en-US" altLang="ja-JP" b="0" dirty="0"/>
                </a:br>
                <a:endParaRPr lang="ja-JP" altLang="en-US" dirty="0"/>
              </a:p>
            </p:txBody>
          </p:sp>
        </mc:Choice>
        <mc:Fallback xmlns="">
          <p:sp>
            <p:nvSpPr>
              <p:cNvPr id="9" name="テキスト ボックス 8">
                <a:extLst>
                  <a:ext uri="{FF2B5EF4-FFF2-40B4-BE49-F238E27FC236}">
                    <a16:creationId xmlns:a16="http://schemas.microsoft.com/office/drawing/2014/main" id="{2DD7CC78-1D3C-6941-715F-F61F2436F485}"/>
                  </a:ext>
                </a:extLst>
              </p:cNvPr>
              <p:cNvSpPr txBox="1">
                <a:spLocks noRot="1" noChangeAspect="1" noMove="1" noResize="1" noEditPoints="1" noAdjustHandles="1" noChangeArrowheads="1" noChangeShapeType="1" noTextEdit="1"/>
              </p:cNvSpPr>
              <p:nvPr/>
            </p:nvSpPr>
            <p:spPr>
              <a:xfrm>
                <a:off x="1896687" y="4211518"/>
                <a:ext cx="3340977" cy="369397"/>
              </a:xfrm>
              <a:prstGeom prst="rect">
                <a:avLst/>
              </a:prstGeom>
              <a:blipFill>
                <a:blip r:embed="rId4"/>
                <a:stretch>
                  <a:fillRect b="-5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B61D5B1-6AB4-8A39-0B70-9203C868996D}"/>
              </a:ext>
            </a:extLst>
          </p:cNvPr>
          <p:cNvSpPr txBox="1"/>
          <p:nvPr/>
        </p:nvSpPr>
        <p:spPr>
          <a:xfrm>
            <a:off x="978876" y="4211518"/>
            <a:ext cx="1107996" cy="369332"/>
          </a:xfrm>
          <a:prstGeom prst="rect">
            <a:avLst/>
          </a:prstGeom>
          <a:noFill/>
        </p:spPr>
        <p:txBody>
          <a:bodyPr wrap="none" rtlCol="0">
            <a:spAutoFit/>
          </a:bodyPr>
          <a:lstStyle/>
          <a:p>
            <a:r>
              <a:rPr kumimoji="1" lang="ja-JP" altLang="en-US" dirty="0"/>
              <a:t>付録より</a:t>
            </a:r>
          </a:p>
        </p:txBody>
      </p:sp>
      <p:sp>
        <p:nvSpPr>
          <p:cNvPr id="14" name="テキスト ボックス 13">
            <a:extLst>
              <a:ext uri="{FF2B5EF4-FFF2-40B4-BE49-F238E27FC236}">
                <a16:creationId xmlns:a16="http://schemas.microsoft.com/office/drawing/2014/main" id="{B7655291-AE55-74AE-2800-5C3EB9B3B163}"/>
              </a:ext>
            </a:extLst>
          </p:cNvPr>
          <p:cNvSpPr txBox="1"/>
          <p:nvPr/>
        </p:nvSpPr>
        <p:spPr>
          <a:xfrm>
            <a:off x="5212262" y="4211518"/>
            <a:ext cx="1107996" cy="369332"/>
          </a:xfrm>
          <a:prstGeom prst="rect">
            <a:avLst/>
          </a:prstGeom>
          <a:noFill/>
        </p:spPr>
        <p:txBody>
          <a:bodyPr wrap="none" rtlCol="0">
            <a:spAutoFit/>
          </a:bodyPr>
          <a:lstStyle/>
          <a:p>
            <a:r>
              <a:rPr lang="ja-JP" altLang="en-US" dirty="0"/>
              <a:t>なので，</a:t>
            </a:r>
            <a:endParaRPr kumimoji="1" lang="ja-JP" altLang="en-US"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0895DAD-8E26-A760-4BEE-48B4A0C10D21}"/>
                  </a:ext>
                </a:extLst>
              </p:cNvPr>
              <p:cNvSpPr txBox="1"/>
              <p:nvPr/>
            </p:nvSpPr>
            <p:spPr>
              <a:xfrm>
                <a:off x="2699971" y="4612147"/>
                <a:ext cx="5024582" cy="1338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f>
                            <m:fPr>
                              <m:type m:val="noBar"/>
                              <m:ctrlPr>
                                <a:rPr lang="en-US" altLang="ja-JP" i="1">
                                  <a:latin typeface="Cambria Math" panose="02040503050406030204" pitchFamily="18" charset="0"/>
                                </a:rPr>
                              </m:ctrlPr>
                            </m:fPr>
                            <m:num>
                              <m:r>
                                <m:rPr>
                                  <m:sty m:val="p"/>
                                </m:rPr>
                                <a:rPr lang="en-US" altLang="ja-JP">
                                  <a:latin typeface="Cambria Math" panose="02040503050406030204" pitchFamily="18" charset="0"/>
                                </a:rPr>
                                <m:t>Δ</m:t>
                              </m:r>
                              <m:r>
                                <a:rPr lang="en-US" altLang="ja-JP" i="1">
                                  <a:latin typeface="Cambria Math" panose="02040503050406030204" pitchFamily="18" charset="0"/>
                                </a:rPr>
                                <m:t>𝐿</m:t>
                              </m:r>
                            </m:num>
                            <m:den>
                              <m:eqArr>
                                <m:eqArrPr>
                                  <m:ctrlPr>
                                    <a:rPr lang="en-US" altLang="ja-JP" i="1">
                                      <a:latin typeface="Cambria Math" panose="02040503050406030204" pitchFamily="18" charset="0"/>
                                    </a:rPr>
                                  </m:ctrlPr>
                                </m:eqArrPr>
                                <m:e>
                                  <m:r>
                                    <m:rPr>
                                      <m:sty m:val="p"/>
                                    </m:rPr>
                                    <a:rPr lang="en-US" altLang="ja-JP">
                                      <a:latin typeface="Cambria Math" panose="02040503050406030204" pitchFamily="18" charset="0"/>
                                    </a:rPr>
                                    <m:t>Δ</m:t>
                                  </m:r>
                                  <m:r>
                                    <a:rPr lang="en-US" altLang="ja-JP" i="1">
                                      <a:latin typeface="Cambria Math" panose="02040503050406030204" pitchFamily="18" charset="0"/>
                                    </a:rPr>
                                    <m:t>𝑆</m:t>
                                  </m:r>
                                </m:e>
                                <m:e>
                                  <m:r>
                                    <m:rPr>
                                      <m:sty m:val="p"/>
                                    </m:rPr>
                                    <a:rPr lang="en-US" altLang="ja-JP">
                                      <a:latin typeface="Cambria Math" panose="02040503050406030204" pitchFamily="18" charset="0"/>
                                    </a:rPr>
                                    <m:t>Δ</m:t>
                                  </m:r>
                                  <m:r>
                                    <a:rPr lang="en-US" altLang="ja-JP" i="1">
                                      <a:latin typeface="Cambria Math" panose="02040503050406030204" pitchFamily="18" charset="0"/>
                                    </a:rPr>
                                    <m:t>𝐶</m:t>
                                  </m:r>
                                </m:e>
                              </m:eqArr>
                            </m:den>
                          </m:f>
                        </m:e>
                      </m:d>
                      <m:r>
                        <m:rPr>
                          <m:aln/>
                        </m:rPr>
                        <a:rPr lang="en-US" altLang="ja-JP" b="0" i="1" smtClean="0">
                          <a:latin typeface="Cambria Math" panose="02040503050406030204" pitchFamily="18" charset="0"/>
                        </a:rPr>
                        <m:t>=</m:t>
                      </m:r>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0</m:t>
                              </m:r>
                            </m:sub>
                          </m:sSub>
                        </m:e>
                      </m:d>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m:t>
                              </m:r>
                            </m:sup>
                          </m:sSup>
                        </m:e>
                      </m:d>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V</m:t>
                          </m:r>
                        </m:e>
                        <m:sub>
                          <m:r>
                            <a:rPr lang="en-US" altLang="ja-JP" b="0" i="0" smtClean="0">
                              <a:latin typeface="Cambria Math" panose="02040503050406030204" pitchFamily="18" charset="0"/>
                            </a:rPr>
                            <m:t>0</m:t>
                          </m:r>
                        </m:sub>
                      </m:sSub>
                    </m:oMath>
                    <m:oMath xmlns:m="http://schemas.openxmlformats.org/officeDocument/2006/math">
                      <m:r>
                        <m:rPr>
                          <m:aln/>
                        </m:rP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𝐼</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𝐾</m:t>
                              </m:r>
                            </m:sup>
                          </m:sSup>
                        </m:e>
                      </m:d>
                      <m:d>
                        <m:dPr>
                          <m:ctrlPr>
                            <a:rPr lang="en-US" altLang="ja-JP" i="1">
                              <a:latin typeface="Cambria Math" panose="02040503050406030204" pitchFamily="18" charset="0"/>
                            </a:rPr>
                          </m:ctrlPr>
                        </m:dPr>
                        <m:e>
                          <m:r>
                            <a:rPr lang="en-US" altLang="ja-JP" i="1">
                              <a:latin typeface="Cambria Math" panose="02040503050406030204" pitchFamily="18" charset="0"/>
                            </a:rPr>
                            <m:t>𝜇</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e>
                      </m:d>
                    </m:oMath>
                  </m:oMathPara>
                </a14:m>
                <a:br>
                  <a:rPr lang="en-US" altLang="ja-JP" i="1" dirty="0">
                    <a:latin typeface="Cambria Math" panose="02040503050406030204" pitchFamily="18" charset="0"/>
                  </a:rPr>
                </a:br>
                <a:endParaRPr lang="ja-JP" altLang="en-US" dirty="0"/>
              </a:p>
            </p:txBody>
          </p:sp>
        </mc:Choice>
        <mc:Fallback xmlns="">
          <p:sp>
            <p:nvSpPr>
              <p:cNvPr id="16" name="テキスト ボックス 15">
                <a:extLst>
                  <a:ext uri="{FF2B5EF4-FFF2-40B4-BE49-F238E27FC236}">
                    <a16:creationId xmlns:a16="http://schemas.microsoft.com/office/drawing/2014/main" id="{40895DAD-8E26-A760-4BEE-48B4A0C10D21}"/>
                  </a:ext>
                </a:extLst>
              </p:cNvPr>
              <p:cNvSpPr txBox="1">
                <a:spLocks noRot="1" noChangeAspect="1" noMove="1" noResize="1" noEditPoints="1" noAdjustHandles="1" noChangeArrowheads="1" noChangeShapeType="1" noTextEdit="1"/>
              </p:cNvSpPr>
              <p:nvPr/>
            </p:nvSpPr>
            <p:spPr>
              <a:xfrm>
                <a:off x="2699971" y="4612147"/>
                <a:ext cx="5024582" cy="1338380"/>
              </a:xfrm>
              <a:prstGeom prst="rect">
                <a:avLst/>
              </a:prstGeom>
              <a:blipFill>
                <a:blip r:embed="rId5"/>
                <a:stretch>
                  <a:fillRect b="-13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8169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dirty="0"/>
              <a:t>イールドカーブの作成（</a:t>
            </a:r>
            <a:r>
              <a:rPr kumimoji="1" lang="en-US" altLang="ja-JP" dirty="0"/>
              <a:t>IRR Mean</a:t>
            </a:r>
            <a:r>
              <a:rPr kumimoji="1" lang="ja-JP" altLang="en-US" dirty="0"/>
              <a:t>以外）</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主成分分析を実施し，イールドカーブに影響を与える２つの変動要因を用いてショック幅を決める．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22BD241-CDF2-1F39-A3EA-EA52A347ABD6}"/>
                  </a:ext>
                </a:extLst>
              </p:cNvPr>
              <p:cNvSpPr txBox="1"/>
              <p:nvPr/>
            </p:nvSpPr>
            <p:spPr>
              <a:xfrm>
                <a:off x="991203" y="1956041"/>
                <a:ext cx="10374923" cy="369332"/>
              </a:xfrm>
              <a:prstGeom prst="rect">
                <a:avLst/>
              </a:prstGeom>
              <a:noFill/>
            </p:spPr>
            <p:txBody>
              <a:bodyPr wrap="square">
                <a:spAutoFit/>
              </a:bodyPr>
              <a:lstStyle/>
              <a:p>
                <a:r>
                  <a:rPr kumimoji="1" lang="en-US" altLang="ja-JP" dirty="0"/>
                  <a:t>Nelson Siegel</a:t>
                </a:r>
                <a:r>
                  <a:rPr kumimoji="1" lang="ja-JP" altLang="en-US" dirty="0"/>
                  <a:t>パラメータ</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𝐿</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i="1">
                            <a:latin typeface="Cambria Math" panose="02040503050406030204" pitchFamily="18" charset="0"/>
                          </a:rPr>
                          <m:t>𝑡</m:t>
                        </m:r>
                      </m:sub>
                    </m:sSub>
                    <m:r>
                      <a:rPr lang="en-US" altLang="ja-JP" i="1">
                        <a:latin typeface="Cambria Math" panose="02040503050406030204" pitchFamily="18" charset="0"/>
                      </a:rPr>
                      <m:t>,</m:t>
                    </m:r>
                  </m:oMath>
                </a14:m>
                <a:r>
                  <a:rPr lang="en-US" altLang="ja-JP"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𝑡</m:t>
                        </m:r>
                      </m:sub>
                    </m:sSub>
                  </m:oMath>
                </a14:m>
                <a:r>
                  <a:rPr lang="ja-JP" altLang="en-US" dirty="0"/>
                  <a:t>の分散共分散行列を</a:t>
                </a:r>
                <a14:m>
                  <m:oMath xmlns:m="http://schemas.openxmlformats.org/officeDocument/2006/math">
                    <m:r>
                      <a:rPr lang="en-US" altLang="ja-JP" b="0" i="1" smtClean="0">
                        <a:latin typeface="Cambria Math" panose="02040503050406030204" pitchFamily="18" charset="0"/>
                      </a:rPr>
                      <m:t>𝑃</m:t>
                    </m:r>
                    <m:r>
                      <a:rPr lang="ja-JP" altLang="en-US" i="1">
                        <a:latin typeface="Cambria Math" panose="02040503050406030204" pitchFamily="18" charset="0"/>
                      </a:rPr>
                      <m:t>とすると，</m:t>
                    </m:r>
                    <m:r>
                      <a:rPr lang="ja-JP" altLang="en-US" i="1" smtClean="0">
                        <a:latin typeface="Cambria Math" panose="02040503050406030204" pitchFamily="18" charset="0"/>
                      </a:rPr>
                      <m:t>付録</m:t>
                    </m:r>
                  </m:oMath>
                </a14:m>
                <a:r>
                  <a:rPr lang="ja-JP" altLang="en-US" dirty="0"/>
                  <a:t>より以下の算式で計算できる．</a:t>
                </a:r>
              </a:p>
            </p:txBody>
          </p:sp>
        </mc:Choice>
        <mc:Fallback xmlns="">
          <p:sp>
            <p:nvSpPr>
              <p:cNvPr id="6" name="テキスト ボックス 5">
                <a:extLst>
                  <a:ext uri="{FF2B5EF4-FFF2-40B4-BE49-F238E27FC236}">
                    <a16:creationId xmlns:a16="http://schemas.microsoft.com/office/drawing/2014/main" id="{822BD241-CDF2-1F39-A3EA-EA52A347ABD6}"/>
                  </a:ext>
                </a:extLst>
              </p:cNvPr>
              <p:cNvSpPr txBox="1">
                <a:spLocks noRot="1" noChangeAspect="1" noMove="1" noResize="1" noEditPoints="1" noAdjustHandles="1" noChangeArrowheads="1" noChangeShapeType="1" noTextEdit="1"/>
              </p:cNvSpPr>
              <p:nvPr/>
            </p:nvSpPr>
            <p:spPr>
              <a:xfrm>
                <a:off x="991203" y="1956041"/>
                <a:ext cx="10374923" cy="369332"/>
              </a:xfrm>
              <a:prstGeom prst="rect">
                <a:avLst/>
              </a:prstGeom>
              <a:blipFill>
                <a:blip r:embed="rId2"/>
                <a:stretch>
                  <a:fillRect l="-529" t="-8333" r="-2644"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02E11C4-F1B5-F11A-296C-5DC6C9107846}"/>
                  </a:ext>
                </a:extLst>
              </p:cNvPr>
              <p:cNvSpPr txBox="1"/>
              <p:nvPr/>
            </p:nvSpPr>
            <p:spPr>
              <a:xfrm>
                <a:off x="3975074" y="2363408"/>
                <a:ext cx="2986267"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𝑖𝑛</m:t>
                              </m:r>
                            </m:sub>
                          </m:sSub>
                        </m:e>
                      </m:nary>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𝐽</m:t>
                                      </m:r>
                                    </m:sub>
                                  </m:sSub>
                                </m:e>
                              </m:d>
                            </m:sup>
                          </m:sSup>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den>
                      </m:f>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A02E11C4-F1B5-F11A-296C-5DC6C9107846}"/>
                  </a:ext>
                </a:extLst>
              </p:cNvPr>
              <p:cNvSpPr txBox="1">
                <a:spLocks noRot="1" noChangeAspect="1" noMove="1" noResize="1" noEditPoints="1" noAdjustHandles="1" noChangeArrowheads="1" noChangeShapeType="1" noTextEdit="1"/>
              </p:cNvSpPr>
              <p:nvPr/>
            </p:nvSpPr>
            <p:spPr>
              <a:xfrm>
                <a:off x="3975074" y="2363408"/>
                <a:ext cx="2986267" cy="77873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DEE95A5-E82F-4A91-E855-955484208B7D}"/>
                  </a:ext>
                </a:extLst>
              </p:cNvPr>
              <p:cNvSpPr txBox="1"/>
              <p:nvPr/>
            </p:nvSpPr>
            <p:spPr>
              <a:xfrm>
                <a:off x="972411" y="3293590"/>
                <a:ext cx="10374923" cy="1477328"/>
              </a:xfrm>
              <a:prstGeom prst="rect">
                <a:avLst/>
              </a:prstGeom>
              <a:noFill/>
            </p:spPr>
            <p:txBody>
              <a:bodyPr wrap="square">
                <a:spAutoFit/>
              </a:bodyPr>
              <a:lstStyle/>
              <a:p>
                <a:r>
                  <a:rPr lang="ja-JP" altLang="en-US" dirty="0"/>
                  <a:t>イールドカーブを主成分分析する場合，通常各年限のイールドの値を変数として分散共分散行列を分析に使用する．しかし，上述の分散共分散行列</a:t>
                </a:r>
                <a14:m>
                  <m:oMath xmlns:m="http://schemas.openxmlformats.org/officeDocument/2006/math">
                    <m:r>
                      <a:rPr lang="en-US" altLang="ja-JP" i="1" dirty="0" smtClean="0">
                        <a:latin typeface="Cambria Math" panose="02040503050406030204" pitchFamily="18" charset="0"/>
                      </a:rPr>
                      <m:t>𝑃</m:t>
                    </m:r>
                  </m:oMath>
                </a14:m>
                <a:r>
                  <a:rPr lang="ja-JP" altLang="en-US" dirty="0"/>
                  <a:t>はあくまでも</a:t>
                </a:r>
                <a:r>
                  <a:rPr lang="en-US" altLang="ja-JP" dirty="0"/>
                  <a:t>Nelson Siegel</a:t>
                </a:r>
                <a:r>
                  <a:rPr lang="ja-JP" altLang="en-US" dirty="0"/>
                  <a:t>パラメータの統計量なので，通常の方法とは乖離がある．各年限のイールドの値を変数とすると計算が複雑になるため，計算量を抑えつつも．可能な限り通常の方法と同じ分析にするよう，以下の調整で定義される</a:t>
                </a:r>
                <a14:m>
                  <m:oMath xmlns:m="http://schemas.openxmlformats.org/officeDocument/2006/math">
                    <m:r>
                      <a:rPr lang="en-US" altLang="ja-JP" b="0" i="1" smtClean="0">
                        <a:latin typeface="Cambria Math" panose="02040503050406030204" pitchFamily="18" charset="0"/>
                      </a:rPr>
                      <m:t>𝑁</m:t>
                    </m:r>
                    <m:r>
                      <a:rPr lang="ja-JP" altLang="en-US" i="1">
                        <a:latin typeface="Cambria Math" panose="02040503050406030204" pitchFamily="18" charset="0"/>
                      </a:rPr>
                      <m:t>を用いて</m:t>
                    </m:r>
                  </m:oMath>
                </a14:m>
                <a:r>
                  <a:rPr lang="ja-JP" altLang="en-US" dirty="0"/>
                  <a:t>，</a:t>
                </a:r>
                <a14:m>
                  <m:oMath xmlns:m="http://schemas.openxmlformats.org/officeDocument/2006/math">
                    <m:r>
                      <a:rPr lang="en-US" altLang="ja-JP" b="0" i="1" smtClean="0">
                        <a:latin typeface="Cambria Math" panose="02040503050406030204" pitchFamily="18" charset="0"/>
                      </a:rPr>
                      <m:t>𝑁</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r>
                          <a:rPr lang="en-US" altLang="ja-JP" b="0" i="1" smtClean="0">
                            <a:latin typeface="Cambria Math" panose="02040503050406030204" pitchFamily="18" charset="0"/>
                          </a:rPr>
                          <m:t>⊤</m:t>
                        </m:r>
                      </m:sup>
                    </m:sSup>
                    <m:r>
                      <a:rPr lang="ja-JP" altLang="en-US" i="1">
                        <a:latin typeface="Cambria Math" panose="02040503050406030204" pitchFamily="18" charset="0"/>
                      </a:rPr>
                      <m:t>を</m:t>
                    </m:r>
                  </m:oMath>
                </a14:m>
                <a:r>
                  <a:rPr lang="ja-JP" altLang="en-US" dirty="0"/>
                  <a:t>分散共分散行列とした主成分ベクトルを決める．</a:t>
                </a:r>
                <a:endParaRPr lang="en-US" altLang="ja-JP" dirty="0"/>
              </a:p>
            </p:txBody>
          </p:sp>
        </mc:Choice>
        <mc:Fallback xmlns="">
          <p:sp>
            <p:nvSpPr>
              <p:cNvPr id="3" name="テキスト ボックス 2">
                <a:extLst>
                  <a:ext uri="{FF2B5EF4-FFF2-40B4-BE49-F238E27FC236}">
                    <a16:creationId xmlns:a16="http://schemas.microsoft.com/office/drawing/2014/main" id="{5DEE95A5-E82F-4A91-E855-955484208B7D}"/>
                  </a:ext>
                </a:extLst>
              </p:cNvPr>
              <p:cNvSpPr txBox="1">
                <a:spLocks noRot="1" noChangeAspect="1" noMove="1" noResize="1" noEditPoints="1" noAdjustHandles="1" noChangeArrowheads="1" noChangeShapeType="1" noTextEdit="1"/>
              </p:cNvSpPr>
              <p:nvPr/>
            </p:nvSpPr>
            <p:spPr>
              <a:xfrm>
                <a:off x="972411" y="3293590"/>
                <a:ext cx="10374923" cy="1477328"/>
              </a:xfrm>
              <a:prstGeom prst="rect">
                <a:avLst/>
              </a:prstGeom>
              <a:blipFill>
                <a:blip r:embed="rId4"/>
                <a:stretch>
                  <a:fillRect l="-529" t="-2058" r="-1411" b="-57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FA18AA-4D37-8580-ADF1-6D098C082710}"/>
                  </a:ext>
                </a:extLst>
              </p:cNvPr>
              <p:cNvSpPr txBox="1"/>
              <p:nvPr/>
            </p:nvSpPr>
            <p:spPr>
              <a:xfrm>
                <a:off x="3881239" y="4987714"/>
                <a:ext cx="3117327" cy="284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𝑀</m:t>
                          </m:r>
                        </m:e>
                        <m:sup>
                          <m:r>
                            <a:rPr kumimoji="1" lang="en-US" altLang="ja-JP" b="0" i="1" smtClean="0">
                              <a:latin typeface="Cambria Math" panose="02040503050406030204" pitchFamily="18" charset="0"/>
                            </a:rPr>
                            <m:t>𝑇</m:t>
                          </m:r>
                        </m:sup>
                      </m:sSup>
                      <m:r>
                        <a:rPr lang="ja-JP" altLang="en-US" i="1">
                          <a:latin typeface="Cambria Math" panose="02040503050406030204" pitchFamily="18" charset="0"/>
                        </a:rPr>
                        <m:t>（</m:t>
                      </m:r>
                      <m:r>
                        <a:rPr lang="ja-JP" altLang="en-US" i="1" smtClean="0">
                          <a:latin typeface="Cambria Math" panose="02040503050406030204" pitchFamily="18" charset="0"/>
                        </a:rPr>
                        <m:t>コレスキー</m:t>
                      </m:r>
                      <m:r>
                        <a:rPr lang="ja-JP" altLang="en-US" i="1">
                          <a:latin typeface="Cambria Math" panose="02040503050406030204" pitchFamily="18" charset="0"/>
                        </a:rPr>
                        <m:t>分解）</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AAFA18AA-4D37-8580-ADF1-6D098C082710}"/>
                  </a:ext>
                </a:extLst>
              </p:cNvPr>
              <p:cNvSpPr txBox="1">
                <a:spLocks noRot="1" noChangeAspect="1" noMove="1" noResize="1" noEditPoints="1" noAdjustHandles="1" noChangeArrowheads="1" noChangeShapeType="1" noTextEdit="1"/>
              </p:cNvSpPr>
              <p:nvPr/>
            </p:nvSpPr>
            <p:spPr>
              <a:xfrm>
                <a:off x="3881239" y="4987714"/>
                <a:ext cx="3117327" cy="284501"/>
              </a:xfrm>
              <a:prstGeom prst="rect">
                <a:avLst/>
              </a:prstGeom>
              <a:blipFill>
                <a:blip r:embed="rId5"/>
                <a:stretch>
                  <a:fillRect l="-1174" t="-14894" r="-2348" b="-255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CC74BB5-EF65-CAAA-0883-E558B465E079}"/>
                  </a:ext>
                </a:extLst>
              </p:cNvPr>
              <p:cNvSpPr txBox="1"/>
              <p:nvPr/>
            </p:nvSpPr>
            <p:spPr>
              <a:xfrm>
                <a:off x="3884817" y="5489921"/>
                <a:ext cx="2211183"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m>
                            <m:mPr>
                              <m:mcs>
                                <m:mc>
                                  <m:mcPr>
                                    <m:count m:val="3"/>
                                    <m:mcJc m:val="center"/>
                                  </m:mcPr>
                                </m:mc>
                              </m:mcs>
                              <m:ctrlPr>
                                <a:rPr kumimoji="1" lang="en-US" altLang="ja-JP" b="0" i="1" smtClean="0">
                                  <a:latin typeface="Cambria Math" panose="02040503050406030204" pitchFamily="18" charset="0"/>
                                  <a:ea typeface="Cambria Math" panose="02040503050406030204" pitchFamily="18" charset="0"/>
                                </a:rPr>
                              </m:ctrlPr>
                            </m:mPr>
                            <m:mr>
                              <m:e>
                                <m:r>
                                  <m:rPr>
                                    <m:brk m:alnAt="7"/>
                                  </m:rPr>
                                  <a:rPr kumimoji="1" lang="en-US" altLang="ja-JP" b="0" i="1" smtClean="0">
                                    <a:latin typeface="Cambria Math" panose="02040503050406030204" pitchFamily="18" charset="0"/>
                                    <a:ea typeface="Cambria Math" panose="02040503050406030204" pitchFamily="18" charset="0"/>
                                  </a:rPr>
                                  <m:t>𝐿</m:t>
                                </m:r>
                                <m:r>
                                  <a:rPr kumimoji="1" lang="en-US" altLang="ja-JP" b="0" i="1" smtClean="0">
                                    <a:latin typeface="Cambria Math" panose="02040503050406030204" pitchFamily="18" charset="0"/>
                                    <a:ea typeface="Cambria Math" panose="02040503050406030204" pitchFamily="18" charset="0"/>
                                  </a:rPr>
                                  <m:t>𝑂𝑇</m:t>
                                </m:r>
                              </m:e>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 </m:t>
                                </m:r>
                              </m:e>
                            </m:mr>
                            <m:mr>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𝑎</m:t>
                                </m:r>
                              </m:e>
                              <m:e>
                                <m:r>
                                  <a:rPr kumimoji="1" lang="en-US" altLang="ja-JP" b="0" i="1" smtClean="0">
                                    <a:latin typeface="Cambria Math" panose="02040503050406030204" pitchFamily="18" charset="0"/>
                                    <a:ea typeface="Cambria Math" panose="02040503050406030204" pitchFamily="18" charset="0"/>
                                  </a:rPr>
                                  <m:t> </m:t>
                                </m:r>
                              </m:e>
                            </m:mr>
                            <m:mr>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 </m:t>
                                </m:r>
                              </m:e>
                              <m:e>
                                <m:r>
                                  <a:rPr kumimoji="1" lang="en-US" altLang="ja-JP" b="0" i="1" smtClean="0">
                                    <a:latin typeface="Cambria Math" panose="02040503050406030204" pitchFamily="18" charset="0"/>
                                    <a:ea typeface="Cambria Math" panose="02040503050406030204" pitchFamily="18" charset="0"/>
                                  </a:rPr>
                                  <m:t>𝑏</m:t>
                                </m:r>
                              </m:e>
                            </m:mr>
                          </m:m>
                        </m:e>
                      </m:d>
                      <m:r>
                        <a:rPr kumimoji="1" lang="en-US" altLang="ja-JP" b="0" i="1" smtClean="0">
                          <a:latin typeface="Cambria Math" panose="02040503050406030204" pitchFamily="18" charset="0"/>
                          <a:ea typeface="Cambria Math" panose="02040503050406030204" pitchFamily="18" charset="0"/>
                        </a:rPr>
                        <m:t>𝑀</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0CC74BB5-EF65-CAAA-0883-E558B465E079}"/>
                  </a:ext>
                </a:extLst>
              </p:cNvPr>
              <p:cNvSpPr txBox="1">
                <a:spLocks noRot="1" noChangeAspect="1" noMove="1" noResize="1" noEditPoints="1" noAdjustHandles="1" noChangeArrowheads="1" noChangeShapeType="1" noTextEdit="1"/>
              </p:cNvSpPr>
              <p:nvPr/>
            </p:nvSpPr>
            <p:spPr>
              <a:xfrm>
                <a:off x="3884817" y="5489921"/>
                <a:ext cx="2211183" cy="73257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2BCAA87-25DB-7A0E-357E-0A803833B49B}"/>
                  </a:ext>
                </a:extLst>
              </p:cNvPr>
              <p:cNvSpPr txBox="1"/>
              <p:nvPr/>
            </p:nvSpPr>
            <p:spPr>
              <a:xfrm>
                <a:off x="7340382" y="5442024"/>
                <a:ext cx="4449872" cy="780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𝜏</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𝐿𝑂𝑇</m:t>
                          </m:r>
                        </m:sup>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𝜆𝜏</m:t>
                                  </m:r>
                                </m:sup>
                              </m:sSup>
                            </m:num>
                            <m:den>
                              <m:r>
                                <a:rPr kumimoji="1" lang="en-US" altLang="ja-JP" b="0" i="1" smtClean="0">
                                  <a:latin typeface="Cambria Math" panose="02040503050406030204" pitchFamily="18" charset="0"/>
                                </a:rPr>
                                <m:t>𝜆</m:t>
                              </m:r>
                            </m:den>
                          </m:f>
                        </m:e>
                      </m:nary>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𝜏</m:t>
                          </m:r>
                          <m:r>
                            <a:rPr lang="en-US" altLang="ja-JP" i="1">
                              <a:latin typeface="Cambria Math" panose="02040503050406030204" pitchFamily="18" charset="0"/>
                            </a:rPr>
                            <m:t>=1</m:t>
                          </m:r>
                        </m:sub>
                        <m:sup>
                          <m:r>
                            <a:rPr lang="en-US" altLang="ja-JP" i="1">
                              <a:latin typeface="Cambria Math" panose="02040503050406030204" pitchFamily="18" charset="0"/>
                            </a:rPr>
                            <m:t>𝐿𝑂𝑇</m:t>
                          </m:r>
                        </m:sup>
                        <m:e>
                          <m:d>
                            <m:dPr>
                              <m:ctrlPr>
                                <a:rPr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num>
                                <m:den>
                                  <m:r>
                                    <a:rPr lang="en-US" altLang="ja-JP" i="1">
                                      <a:latin typeface="Cambria Math" panose="02040503050406030204" pitchFamily="18" charset="0"/>
                                    </a:rPr>
                                    <m:t>𝜆</m:t>
                                  </m:r>
                                </m:den>
                              </m:f>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𝜆𝜏</m:t>
                                  </m:r>
                                </m:sup>
                              </m:sSup>
                            </m:e>
                          </m:d>
                        </m:e>
                      </m:nary>
                    </m:oMath>
                  </m:oMathPara>
                </a14:m>
                <a:endParaRPr kumimoji="1" lang="ja-JP" altLang="en-US" i="1" dirty="0"/>
              </a:p>
            </p:txBody>
          </p:sp>
        </mc:Choice>
        <mc:Fallback xmlns="">
          <p:sp>
            <p:nvSpPr>
              <p:cNvPr id="11" name="テキスト ボックス 10">
                <a:extLst>
                  <a:ext uri="{FF2B5EF4-FFF2-40B4-BE49-F238E27FC236}">
                    <a16:creationId xmlns:a16="http://schemas.microsoft.com/office/drawing/2014/main" id="{42BCAA87-25DB-7A0E-357E-0A803833B49B}"/>
                  </a:ext>
                </a:extLst>
              </p:cNvPr>
              <p:cNvSpPr txBox="1">
                <a:spLocks noRot="1" noChangeAspect="1" noMove="1" noResize="1" noEditPoints="1" noAdjustHandles="1" noChangeArrowheads="1" noChangeShapeType="1" noTextEdit="1"/>
              </p:cNvSpPr>
              <p:nvPr/>
            </p:nvSpPr>
            <p:spPr>
              <a:xfrm>
                <a:off x="7340382" y="5442024"/>
                <a:ext cx="4449872" cy="78047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1849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BFBF3-76E8-17AD-6892-B353E5047BDB}"/>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3ED82323-2251-F515-0FBA-00FE1D98D954}"/>
              </a:ext>
            </a:extLst>
          </p:cNvPr>
          <p:cNvSpPr>
            <a:spLocks noGrp="1"/>
          </p:cNvSpPr>
          <p:nvPr>
            <p:ph idx="1"/>
          </p:nvPr>
        </p:nvSpPr>
        <p:spPr/>
        <p:txBody>
          <a:bodyPr>
            <a:normAutofit fontScale="92500" lnSpcReduction="10000"/>
          </a:bodyPr>
          <a:lstStyle/>
          <a:p>
            <a:pPr marL="0" indent="0">
              <a:buNone/>
            </a:pPr>
            <a:r>
              <a:rPr kumimoji="1" lang="en-US" altLang="ja-JP" dirty="0"/>
              <a:t>[1]</a:t>
            </a:r>
            <a:r>
              <a:rPr lang="ja-JP" altLang="en-US" dirty="0"/>
              <a:t>イールドカーブ作成方法の概要</a:t>
            </a:r>
            <a:endParaRPr kumimoji="1" lang="en-US" altLang="ja-JP" dirty="0"/>
          </a:p>
          <a:p>
            <a:pPr marL="0" indent="0">
              <a:buNone/>
            </a:pPr>
            <a:endParaRPr kumimoji="1" lang="en-US" altLang="ja-JP" dirty="0"/>
          </a:p>
          <a:p>
            <a:pPr marL="0" indent="0">
              <a:buNone/>
            </a:pPr>
            <a:r>
              <a:rPr kumimoji="1" lang="en-US" altLang="ja-JP" dirty="0"/>
              <a:t>[2]3</a:t>
            </a:r>
            <a:r>
              <a:rPr kumimoji="1" lang="ja-JP" altLang="en-US" dirty="0"/>
              <a:t>バケットアプローチ</a:t>
            </a:r>
            <a:endParaRPr lang="en-US" altLang="ja-JP" dirty="0"/>
          </a:p>
          <a:p>
            <a:pPr marL="0" indent="0">
              <a:buNone/>
            </a:pPr>
            <a:endParaRPr kumimoji="1" lang="en-US" altLang="ja-JP" dirty="0"/>
          </a:p>
          <a:p>
            <a:pPr marL="0" indent="0">
              <a:buNone/>
            </a:pPr>
            <a:r>
              <a:rPr kumimoji="1" lang="en-US" altLang="ja-JP" dirty="0"/>
              <a:t>[3]</a:t>
            </a:r>
            <a:r>
              <a:rPr kumimoji="1" lang="ja-JP" altLang="en-US" dirty="0"/>
              <a:t>イールドカーブ作成方法の詳細</a:t>
            </a:r>
            <a:endParaRPr lang="en-US" altLang="ja-JP" dirty="0"/>
          </a:p>
          <a:p>
            <a:pPr marL="0" indent="0">
              <a:buNone/>
            </a:pPr>
            <a:r>
              <a:rPr lang="en-US" altLang="ja-JP" dirty="0"/>
              <a:t>	- Middle Bucket</a:t>
            </a:r>
          </a:p>
          <a:p>
            <a:pPr marL="0" indent="0">
              <a:buNone/>
            </a:pPr>
            <a:r>
              <a:rPr lang="en-US" altLang="ja-JP" dirty="0"/>
              <a:t>	- General Bucket</a:t>
            </a:r>
          </a:p>
          <a:p>
            <a:pPr marL="0" indent="0">
              <a:buNone/>
            </a:pPr>
            <a:endParaRPr lang="en-US" altLang="ja-JP" dirty="0"/>
          </a:p>
          <a:p>
            <a:pPr marL="0" indent="0">
              <a:buNone/>
            </a:pPr>
            <a:r>
              <a:rPr lang="en-US" altLang="ja-JP" dirty="0"/>
              <a:t>[4]Alternative</a:t>
            </a:r>
            <a:r>
              <a:rPr lang="ja-JP" altLang="en-US" dirty="0"/>
              <a:t>シナリオ</a:t>
            </a:r>
            <a:endParaRPr lang="en-US" altLang="ja-JP" dirty="0"/>
          </a:p>
          <a:p>
            <a:pPr marL="0" indent="0">
              <a:buNone/>
            </a:pPr>
            <a:r>
              <a:rPr lang="en-US" altLang="ja-JP" dirty="0"/>
              <a:t>[5]Appendix</a:t>
            </a:r>
          </a:p>
          <a:p>
            <a:pPr marL="0" indent="0">
              <a:buNone/>
            </a:pPr>
            <a:r>
              <a:rPr lang="en-US" altLang="ja-JP" dirty="0"/>
              <a:t>	- ICS</a:t>
            </a:r>
            <a:r>
              <a:rPr lang="ja-JP" altLang="en-US" dirty="0"/>
              <a:t>格付けの対応表</a:t>
            </a:r>
            <a:endParaRPr lang="en-US" altLang="ja-JP" dirty="0"/>
          </a:p>
          <a:p>
            <a:pPr marL="0" indent="0">
              <a:buNone/>
            </a:pPr>
            <a:r>
              <a:rPr lang="en-US" altLang="ja-JP" dirty="0"/>
              <a:t>	- Smith-Wilson</a:t>
            </a:r>
            <a:r>
              <a:rPr lang="ja-JP" altLang="en-US" dirty="0"/>
              <a:t>法の詳細</a:t>
            </a: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184551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dirty="0"/>
              <a:t>イールドカーブの作成（</a:t>
            </a:r>
            <a:r>
              <a:rPr kumimoji="1" lang="en-US" altLang="ja-JP" dirty="0"/>
              <a:t>IRR Mean</a:t>
            </a:r>
            <a:r>
              <a:rPr kumimoji="1" lang="ja-JP" altLang="en-US" dirty="0"/>
              <a:t>以外）</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主成分分析を実施し，イールドカーブに影響を与える２つの変動要因を用いてショック幅を決める．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3F23E97-2B2D-A8FF-2A9D-183F9F96B392}"/>
                  </a:ext>
                </a:extLst>
              </p:cNvPr>
              <p:cNvSpPr txBox="1"/>
              <p:nvPr/>
            </p:nvSpPr>
            <p:spPr>
              <a:xfrm>
                <a:off x="991203" y="1956041"/>
                <a:ext cx="10374923" cy="669992"/>
              </a:xfrm>
              <a:prstGeom prst="rect">
                <a:avLst/>
              </a:prstGeom>
              <a:noFill/>
            </p:spPr>
            <p:txBody>
              <a:bodyPr wrap="square">
                <a:spAutoFit/>
              </a:bodyPr>
              <a:lstStyle/>
              <a:p>
                <a14:m>
                  <m:oMath xmlns:m="http://schemas.openxmlformats.org/officeDocument/2006/math">
                    <m:r>
                      <a:rPr lang="en-US" altLang="ja-JP" b="0" i="1" smtClean="0">
                        <a:latin typeface="Cambria Math" panose="02040503050406030204" pitchFamily="18" charset="0"/>
                      </a:rPr>
                      <m:t>𝑁</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r>
                          <a:rPr lang="en-US" altLang="ja-JP" b="0" i="1" smtClean="0">
                            <a:latin typeface="Cambria Math" panose="02040503050406030204" pitchFamily="18" charset="0"/>
                          </a:rPr>
                          <m:t>⊤</m:t>
                        </m:r>
                      </m:sup>
                    </m:sSup>
                  </m:oMath>
                </a14:m>
                <a:r>
                  <a:rPr lang="ja-JP" altLang="en-US" b="0" dirty="0"/>
                  <a:t>の固有値のうち，１番目と２番目に大きいものに対応する固有ベクトルを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a14:m>
                <a:r>
                  <a:rPr lang="ja-JP" altLang="en-US" b="0" dirty="0"/>
                  <a:t>とする．この時，</a:t>
                </a:r>
                <a14:m>
                  <m:oMath xmlns:m="http://schemas.openxmlformats.org/officeDocument/2006/math">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a14:m>
                <a:r>
                  <a:rPr lang="ja-JP" altLang="en-US" b="0" dirty="0"/>
                  <a:t>は</a:t>
                </a:r>
                <a14:m>
                  <m:oMath xmlns:m="http://schemas.openxmlformats.org/officeDocument/2006/math">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𝒩</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𝜇</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𝑃</m:t>
                        </m:r>
                      </m:e>
                    </m:d>
                  </m:oMath>
                </a14:m>
                <a:r>
                  <a:rPr lang="ja-JP" altLang="en-US" b="0" dirty="0"/>
                  <a:t>の</a:t>
                </a:r>
                <a:r>
                  <a:rPr lang="en-US" altLang="ja-JP" b="0" dirty="0"/>
                  <a:t>1σ</a:t>
                </a:r>
                <a:r>
                  <a:rPr lang="ja-JP" altLang="en-US" b="0" dirty="0"/>
                  <a:t>の分位点である．そのため，</a:t>
                </a:r>
                <a:endParaRPr lang="en-US" altLang="ja-JP" b="0" dirty="0"/>
              </a:p>
            </p:txBody>
          </p:sp>
        </mc:Choice>
        <mc:Fallback xmlns="">
          <p:sp>
            <p:nvSpPr>
              <p:cNvPr id="8" name="テキスト ボックス 7">
                <a:extLst>
                  <a:ext uri="{FF2B5EF4-FFF2-40B4-BE49-F238E27FC236}">
                    <a16:creationId xmlns:a16="http://schemas.microsoft.com/office/drawing/2014/main" id="{B3F23E97-2B2D-A8FF-2A9D-183F9F96B392}"/>
                  </a:ext>
                </a:extLst>
              </p:cNvPr>
              <p:cNvSpPr txBox="1">
                <a:spLocks noRot="1" noChangeAspect="1" noMove="1" noResize="1" noEditPoints="1" noAdjustHandles="1" noChangeArrowheads="1" noChangeShapeType="1" noTextEdit="1"/>
              </p:cNvSpPr>
              <p:nvPr/>
            </p:nvSpPr>
            <p:spPr>
              <a:xfrm>
                <a:off x="991203" y="1956041"/>
                <a:ext cx="10374923" cy="669992"/>
              </a:xfrm>
              <a:prstGeom prst="rect">
                <a:avLst/>
              </a:prstGeom>
              <a:blipFill>
                <a:blip r:embed="rId2"/>
                <a:stretch>
                  <a:fillRect t="-4545" r="-2644" b="-109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C05E3D5-C890-4270-806D-8A6E7724E8F9}"/>
                  </a:ext>
                </a:extLst>
              </p:cNvPr>
              <p:cNvSpPr txBox="1"/>
              <p:nvPr/>
            </p:nvSpPr>
            <p:spPr>
              <a:xfrm>
                <a:off x="3048000" y="2626033"/>
                <a:ext cx="609600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𝒩</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99.5%</m:t>
                              </m:r>
                            </m:e>
                          </m:d>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oMath>
                  </m:oMathPara>
                </a14:m>
                <a:endParaRPr lang="en-US" altLang="ja-JP"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𝒩</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99.5%</m:t>
                              </m:r>
                            </m:e>
                          </m:d>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0" name="テキスト ボックス 9">
                <a:extLst>
                  <a:ext uri="{FF2B5EF4-FFF2-40B4-BE49-F238E27FC236}">
                    <a16:creationId xmlns:a16="http://schemas.microsoft.com/office/drawing/2014/main" id="{1C05E3D5-C890-4270-806D-8A6E7724E8F9}"/>
                  </a:ext>
                </a:extLst>
              </p:cNvPr>
              <p:cNvSpPr txBox="1">
                <a:spLocks noRot="1" noChangeAspect="1" noMove="1" noResize="1" noEditPoints="1" noAdjustHandles="1" noChangeArrowheads="1" noChangeShapeType="1" noTextEdit="1"/>
              </p:cNvSpPr>
              <p:nvPr/>
            </p:nvSpPr>
            <p:spPr>
              <a:xfrm>
                <a:off x="3048000" y="2626033"/>
                <a:ext cx="6096000" cy="646331"/>
              </a:xfrm>
              <a:prstGeom prst="rect">
                <a:avLst/>
              </a:prstGeom>
              <a:blipFill>
                <a:blip r:embed="rId3"/>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37D820E-542A-8E3D-7B7E-C4F2BF34DEC2}"/>
              </a:ext>
            </a:extLst>
          </p:cNvPr>
          <p:cNvSpPr txBox="1"/>
          <p:nvPr/>
        </p:nvSpPr>
        <p:spPr>
          <a:xfrm>
            <a:off x="978875" y="3257608"/>
            <a:ext cx="10374923" cy="369332"/>
          </a:xfrm>
          <a:prstGeom prst="rect">
            <a:avLst/>
          </a:prstGeom>
          <a:noFill/>
        </p:spPr>
        <p:txBody>
          <a:bodyPr wrap="square">
            <a:spAutoFit/>
          </a:bodyPr>
          <a:lstStyle/>
          <a:p>
            <a:r>
              <a:rPr lang="ja-JP" altLang="en-US" dirty="0"/>
              <a:t>は</a:t>
            </a:r>
            <a:r>
              <a:rPr lang="en-US" altLang="ja-JP" dirty="0"/>
              <a:t>99.5%</a:t>
            </a:r>
            <a:r>
              <a:rPr lang="ja-JP" altLang="en-US" dirty="0"/>
              <a:t>のショック幅を表す．</a:t>
            </a:r>
            <a:endParaRPr lang="en-US" altLang="ja-JP" dirty="0"/>
          </a:p>
        </p:txBody>
      </p:sp>
    </p:spTree>
    <p:extLst>
      <p:ext uri="{BB962C8B-B14F-4D97-AF65-F5344CB8AC3E}">
        <p14:creationId xmlns:p14="http://schemas.microsoft.com/office/powerpoint/2010/main" val="1875228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dirty="0"/>
              <a:t>イールドカーブの作成（</a:t>
            </a:r>
            <a:r>
              <a:rPr kumimoji="1" lang="en-US" altLang="ja-JP" dirty="0"/>
              <a:t>IRR Mean</a:t>
            </a:r>
            <a:r>
              <a:rPr kumimoji="1" lang="ja-JP" altLang="en-US" dirty="0"/>
              <a:t>以外）</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主成分分析を実施し，イールドカーブに影響を与える２つの変動要因を用いてショック幅を決める．</a:t>
            </a:r>
          </a:p>
        </p:txBody>
      </p:sp>
      <p:sp>
        <p:nvSpPr>
          <p:cNvPr id="6" name="テキスト ボックス 5">
            <a:extLst>
              <a:ext uri="{FF2B5EF4-FFF2-40B4-BE49-F238E27FC236}">
                <a16:creationId xmlns:a16="http://schemas.microsoft.com/office/drawing/2014/main" id="{822BD241-CDF2-1F39-A3EA-EA52A347ABD6}"/>
              </a:ext>
            </a:extLst>
          </p:cNvPr>
          <p:cNvSpPr txBox="1"/>
          <p:nvPr/>
        </p:nvSpPr>
        <p:spPr>
          <a:xfrm>
            <a:off x="978875" y="2016093"/>
            <a:ext cx="10374923" cy="369332"/>
          </a:xfrm>
          <a:prstGeom prst="rect">
            <a:avLst/>
          </a:prstGeom>
          <a:noFill/>
        </p:spPr>
        <p:txBody>
          <a:bodyPr wrap="square">
            <a:spAutoFit/>
          </a:bodyPr>
          <a:lstStyle/>
          <a:p>
            <a:r>
              <a:rPr lang="ja-JP" altLang="en-US" dirty="0"/>
              <a:t>主成分分析をするため，以下の行列の固有ベクトルを求める．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6F0C55F-E537-6058-E6C0-2BBD4A60FDE6}"/>
                  </a:ext>
                </a:extLst>
              </p:cNvPr>
              <p:cNvSpPr txBox="1"/>
              <p:nvPr/>
            </p:nvSpPr>
            <p:spPr>
              <a:xfrm>
                <a:off x="2491849" y="2385425"/>
                <a:ext cx="7596247" cy="19332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acc>
                            <m:accPr>
                              <m:chr m:val="̅"/>
                              <m:ctrlPr>
                                <a:rPr lang="en-US" altLang="ja-JP" i="1" smtClean="0">
                                  <a:latin typeface="Cambria Math" panose="02040503050406030204" pitchFamily="18" charset="0"/>
                                </a:rPr>
                              </m:ctrlPr>
                            </m:accPr>
                            <m:e>
                              <m:r>
                                <a:rPr lang="en-US" altLang="ja-JP" i="1">
                                  <a:latin typeface="Cambria Math" panose="02040503050406030204" pitchFamily="18" charset="0"/>
                                </a:rPr>
                                <m:t>𝐷</m:t>
                              </m:r>
                            </m:e>
                          </m:acc>
                        </m:e>
                        <m:sup>
                          <m:r>
                            <a:rPr lang="en-US" altLang="ja-JP" b="0" i="1" smtClean="0">
                              <a:latin typeface="Cambria Math" panose="02040503050406030204" pitchFamily="18" charset="0"/>
                            </a:rPr>
                            <m:t>⊤</m:t>
                          </m:r>
                        </m:sup>
                      </m:sSup>
                      <m:acc>
                        <m:accPr>
                          <m:chr m:val="̅"/>
                          <m:ctrlPr>
                            <a:rPr kumimoji="1" lang="en-US" altLang="ja-JP" b="0" i="1" smtClean="0">
                              <a:latin typeface="Cambria Math" panose="02040503050406030204" pitchFamily="18" charset="0"/>
                            </a:rPr>
                          </m:ctrlPr>
                        </m:accPr>
                        <m:e>
                          <m:r>
                            <a:rPr lang="en-US" altLang="ja-JP" i="1">
                              <a:latin typeface="Cambria Math" panose="02040503050406030204" pitchFamily="18" charset="0"/>
                            </a:rPr>
                            <m:t>𝐷</m:t>
                          </m:r>
                        </m:e>
                      </m:acc>
                      <m:r>
                        <m:rPr>
                          <m:aln/>
                        </m:rP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mcs>
                                <m:mc>
                                  <m:mcPr>
                                    <m:count m:val="3"/>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𝑂</m:t>
                                </m:r>
                                <m:sSup>
                                  <m:sSupPr>
                                    <m:ctrlPr>
                                      <a:rPr kumimoji="1" lang="en-US" altLang="ja-JP" b="0" i="1" smtClean="0">
                                        <a:latin typeface="Cambria Math" panose="02040503050406030204" pitchFamily="18" charset="0"/>
                                      </a:rPr>
                                    </m:ctrlPr>
                                  </m:sSupPr>
                                  <m:e>
                                    <m:r>
                                      <m:rPr>
                                        <m:brk m:alnAt="7"/>
                                      </m:rPr>
                                      <a:rPr kumimoji="1" lang="en-US" altLang="ja-JP" b="0" i="1" smtClean="0">
                                        <a:latin typeface="Cambria Math" panose="02040503050406030204" pitchFamily="18" charset="0"/>
                                      </a:rPr>
                                      <m:t>𝑇</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Cov</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1</m:t>
                                        </m:r>
                                      </m:sub>
                                    </m:sSub>
                                  </m:e>
                                </m:d>
                              </m:e>
                              <m:e>
                                <m:r>
                                  <a:rPr kumimoji="1" lang="en-US" altLang="ja-JP" b="0" i="1" smtClean="0">
                                    <a:latin typeface="Cambria Math" panose="02040503050406030204" pitchFamily="18" charset="0"/>
                                  </a:rPr>
                                  <m:t>𝐿𝑂𝑇</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lang="en-US" altLang="ja-JP" i="1">
                                    <a:latin typeface="Cambria Math" panose="02040503050406030204" pitchFamily="18" charset="0"/>
                                  </a:rPr>
                                  <m:t>⋅</m:t>
                                </m:r>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b="0" i="1" smtClean="0">
                                            <a:latin typeface="Cambria Math" panose="02040503050406030204" pitchFamily="18" charset="0"/>
                                          </a:rPr>
                                          <m:t>2</m:t>
                                        </m:r>
                                      </m:sub>
                                    </m:sSub>
                                  </m:e>
                                </m:d>
                              </m:e>
                              <m:e>
                                <m:r>
                                  <a:rPr lang="en-US" altLang="ja-JP" i="1">
                                    <a:latin typeface="Cambria Math" panose="02040503050406030204" pitchFamily="18" charset="0"/>
                                  </a:rPr>
                                  <m:t>𝐿𝑂𝑇</m:t>
                                </m:r>
                                <m:r>
                                  <a:rPr lang="en-US" altLang="ja-JP" i="1">
                                    <a:latin typeface="Cambria Math" panose="02040503050406030204" pitchFamily="18" charset="0"/>
                                  </a:rPr>
                                  <m:t>⋅</m:t>
                                </m:r>
                                <m:r>
                                  <a:rPr lang="en-US" altLang="ja-JP" b="0" i="1" smtClean="0">
                                    <a:latin typeface="Cambria Math" panose="02040503050406030204" pitchFamily="18" charset="0"/>
                                  </a:rPr>
                                  <m:t>𝑏</m:t>
                                </m:r>
                                <m:r>
                                  <a:rPr lang="en-US" altLang="ja-JP" i="1">
                                    <a:latin typeface="Cambria Math" panose="02040503050406030204" pitchFamily="18" charset="0"/>
                                  </a:rPr>
                                  <m:t>⋅</m:t>
                                </m:r>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b="0" i="1" smtClean="0">
                                            <a:latin typeface="Cambria Math" panose="02040503050406030204" pitchFamily="18" charset="0"/>
                                          </a:rPr>
                                          <m:t>3</m:t>
                                        </m:r>
                                      </m:sub>
                                    </m:sSub>
                                  </m:e>
                                </m:d>
                              </m:e>
                            </m:mr>
                            <m:mr>
                              <m:e>
                                <m:r>
                                  <a:rPr lang="en-US" altLang="ja-JP" i="1">
                                    <a:latin typeface="Cambria Math" panose="02040503050406030204" pitchFamily="18" charset="0"/>
                                  </a:rPr>
                                  <m:t>𝐿𝑂𝑇</m:t>
                                </m:r>
                                <m:r>
                                  <a:rPr lang="en-US" altLang="ja-JP" i="1">
                                    <a:latin typeface="Cambria Math" panose="02040503050406030204" pitchFamily="18" charset="0"/>
                                  </a:rPr>
                                  <m:t>⋅</m:t>
                                </m:r>
                                <m:r>
                                  <a:rPr lang="en-US" altLang="ja-JP" i="1">
                                    <a:latin typeface="Cambria Math" panose="02040503050406030204" pitchFamily="18" charset="0"/>
                                  </a:rPr>
                                  <m:t>𝑎</m:t>
                                </m:r>
                                <m:r>
                                  <a:rPr lang="en-US" altLang="ja-JP" i="1">
                                    <a:latin typeface="Cambria Math" panose="02040503050406030204" pitchFamily="18" charset="0"/>
                                  </a:rPr>
                                  <m:t>⋅</m:t>
                                </m:r>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sub>
                                    </m:sSub>
                                  </m:e>
                                </m:d>
                              </m:e>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𝑎</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b="0" i="1" smtClean="0">
                                            <a:latin typeface="Cambria Math" panose="02040503050406030204" pitchFamily="18" charset="0"/>
                                          </a:rPr>
                                          <m:t>2</m:t>
                                        </m:r>
                                      </m:sub>
                                    </m:sSub>
                                  </m:e>
                                </m:d>
                              </m:e>
                              <m:e>
                                <m:r>
                                  <a:rPr kumimoji="1" lang="en-US" altLang="ja-JP" b="0" i="1" smtClean="0">
                                    <a:latin typeface="Cambria Math" panose="02040503050406030204" pitchFamily="18" charset="0"/>
                                  </a:rPr>
                                  <m:t>𝑎𝑏</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Cov</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3</m:t>
                                        </m:r>
                                      </m:sub>
                                    </m:sSub>
                                  </m:e>
                                </m:d>
                              </m:e>
                            </m:mr>
                            <m:mr>
                              <m:e>
                                <m:r>
                                  <a:rPr lang="en-US" altLang="ja-JP" i="1">
                                    <a:latin typeface="Cambria Math" panose="02040503050406030204" pitchFamily="18" charset="0"/>
                                  </a:rPr>
                                  <m:t>𝐿𝑂𝑇</m:t>
                                </m:r>
                                <m:r>
                                  <a:rPr lang="en-US" altLang="ja-JP" i="1">
                                    <a:latin typeface="Cambria Math" panose="02040503050406030204" pitchFamily="18" charset="0"/>
                                  </a:rPr>
                                  <m:t>⋅</m:t>
                                </m:r>
                                <m:r>
                                  <a:rPr lang="en-US" altLang="ja-JP" i="1">
                                    <a:latin typeface="Cambria Math" panose="02040503050406030204" pitchFamily="18" charset="0"/>
                                  </a:rPr>
                                  <m:t>𝑏</m:t>
                                </m:r>
                                <m:r>
                                  <a:rPr lang="en-US" altLang="ja-JP" i="1">
                                    <a:latin typeface="Cambria Math" panose="02040503050406030204" pitchFamily="18" charset="0"/>
                                  </a:rPr>
                                  <m:t>⋅</m:t>
                                </m:r>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sub>
                                    </m:sSub>
                                  </m:e>
                                </m:d>
                              </m:e>
                              <m:e>
                                <m:r>
                                  <a:rPr kumimoji="1" lang="en-US" altLang="ja-JP" b="0" i="1" smtClean="0">
                                    <a:latin typeface="Cambria Math" panose="02040503050406030204" pitchFamily="18" charset="0"/>
                                  </a:rPr>
                                  <m:t>𝑎𝑏</m:t>
                                </m:r>
                                <m:r>
                                  <a:rPr lang="en-US" altLang="ja-JP" i="1">
                                    <a:latin typeface="Cambria Math" panose="02040503050406030204" pitchFamily="18" charset="0"/>
                                  </a:rPr>
                                  <m:t>⋅</m:t>
                                </m:r>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sub>
                                    </m:sSub>
                                  </m:e>
                                </m:d>
                              </m:e>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𝑏</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b="0" i="1" smtClean="0">
                                            <a:latin typeface="Cambria Math" panose="02040503050406030204" pitchFamily="18" charset="0"/>
                                          </a:rPr>
                                          <m:t>3</m:t>
                                        </m:r>
                                      </m:sub>
                                    </m:sSub>
                                  </m:e>
                                </m:d>
                              </m:e>
                            </m:mr>
                          </m:m>
                        </m:e>
                      </m:d>
                    </m:oMath>
                    <m:oMath xmlns:m="http://schemas.openxmlformats.org/officeDocument/2006/math">
                      <m:r>
                        <m:rPr>
                          <m:aln/>
                        </m:rP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mcs>
                                <m:mc>
                                  <m:mcPr>
                                    <m:count m:val="3"/>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𝑂𝑇</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𝑎</m:t>
                                </m:r>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𝑏</m:t>
                                </m:r>
                              </m:e>
                            </m:mr>
                          </m:m>
                        </m:e>
                      </m:d>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𝑀</m:t>
                          </m:r>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𝑀</m:t>
                      </m:r>
                      <m:d>
                        <m:dPr>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𝐿</m:t>
                                </m:r>
                                <m:r>
                                  <a:rPr lang="en-US" altLang="ja-JP" b="0" i="1" smtClean="0">
                                    <a:latin typeface="Cambria Math" panose="02040503050406030204" pitchFamily="18" charset="0"/>
                                  </a:rPr>
                                  <m:t>𝑂𝑇</m:t>
                                </m:r>
                              </m:e>
                              <m:e>
                                <m:r>
                                  <a:rPr lang="en-US" altLang="ja-JP" i="1">
                                    <a:latin typeface="Cambria Math" panose="02040503050406030204" pitchFamily="18" charset="0"/>
                                  </a:rPr>
                                  <m:t>0</m:t>
                                </m:r>
                              </m:e>
                              <m:e>
                                <m:r>
                                  <a:rPr lang="en-US" altLang="ja-JP" i="1">
                                    <a:latin typeface="Cambria Math" panose="02040503050406030204" pitchFamily="18" charset="0"/>
                                  </a:rPr>
                                  <m:t>0</m:t>
                                </m:r>
                              </m:e>
                            </m:mr>
                            <m:mr>
                              <m:e>
                                <m:r>
                                  <a:rPr lang="en-US" altLang="ja-JP" i="1">
                                    <a:latin typeface="Cambria Math" panose="02040503050406030204" pitchFamily="18" charset="0"/>
                                  </a:rPr>
                                  <m:t>0</m:t>
                                </m:r>
                              </m:e>
                              <m:e>
                                <m:r>
                                  <a:rPr lang="en-US" altLang="ja-JP" i="1">
                                    <a:latin typeface="Cambria Math" panose="02040503050406030204" pitchFamily="18" charset="0"/>
                                  </a:rPr>
                                  <m:t>𝑎</m:t>
                                </m:r>
                              </m:e>
                              <m:e>
                                <m:r>
                                  <a:rPr lang="en-US" altLang="ja-JP" i="1">
                                    <a:latin typeface="Cambria Math" panose="02040503050406030204" pitchFamily="18" charset="0"/>
                                  </a:rPr>
                                  <m:t>0</m:t>
                                </m:r>
                              </m:e>
                            </m:mr>
                            <m:mr>
                              <m:e>
                                <m:r>
                                  <a:rPr lang="en-US" altLang="ja-JP" i="1">
                                    <a:latin typeface="Cambria Math" panose="02040503050406030204" pitchFamily="18" charset="0"/>
                                  </a:rPr>
                                  <m:t>0</m:t>
                                </m:r>
                              </m:e>
                              <m:e>
                                <m:r>
                                  <a:rPr lang="en-US" altLang="ja-JP" i="1">
                                    <a:latin typeface="Cambria Math" panose="02040503050406030204" pitchFamily="18" charset="0"/>
                                  </a:rPr>
                                  <m:t>0</m:t>
                                </m:r>
                              </m:e>
                              <m:e>
                                <m:r>
                                  <a:rPr lang="en-US" altLang="ja-JP" i="1">
                                    <a:latin typeface="Cambria Math" panose="02040503050406030204" pitchFamily="18" charset="0"/>
                                  </a:rPr>
                                  <m:t>𝑏</m:t>
                                </m:r>
                              </m:e>
                            </m:mr>
                          </m:m>
                        </m:e>
                      </m:d>
                    </m:oMath>
                    <m:oMath xmlns:m="http://schemas.openxmlformats.org/officeDocument/2006/math">
                      <m:r>
                        <m:rPr>
                          <m:aln/>
                        </m:rP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𝑁</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76F0C55F-E537-6058-E6C0-2BBD4A60FDE6}"/>
                  </a:ext>
                </a:extLst>
              </p:cNvPr>
              <p:cNvSpPr txBox="1">
                <a:spLocks noRot="1" noChangeAspect="1" noMove="1" noResize="1" noEditPoints="1" noAdjustHandles="1" noChangeArrowheads="1" noChangeShapeType="1" noTextEdit="1"/>
              </p:cNvSpPr>
              <p:nvPr/>
            </p:nvSpPr>
            <p:spPr>
              <a:xfrm>
                <a:off x="2491849" y="2385425"/>
                <a:ext cx="7596247" cy="19332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EA7EDA0-4FBE-03B1-53E8-5509CDD25E04}"/>
                  </a:ext>
                </a:extLst>
              </p:cNvPr>
              <p:cNvSpPr txBox="1"/>
              <p:nvPr/>
            </p:nvSpPr>
            <p:spPr>
              <a:xfrm>
                <a:off x="1004615" y="4472576"/>
                <a:ext cx="10374923" cy="377026"/>
              </a:xfrm>
              <a:prstGeom prst="rect">
                <a:avLst/>
              </a:prstGeom>
              <a:noFill/>
            </p:spPr>
            <p:txBody>
              <a:bodyPr wrap="square">
                <a:spAutoFit/>
              </a:bodyPr>
              <a:lstStyle/>
              <a:p>
                <a:r>
                  <a:rPr lang="ja-JP" altLang="en-US" dirty="0"/>
                  <a:t>ただし，</a:t>
                </a:r>
                <a14:m>
                  <m:oMath xmlns:m="http://schemas.openxmlformats.org/officeDocument/2006/math">
                    <m:r>
                      <a:rPr lang="ja-JP" altLang="en-US" b="0" i="1" dirty="0">
                        <a:latin typeface="Cambria Math" panose="02040503050406030204" pitchFamily="18" charset="0"/>
                      </a:rPr>
                      <m:t>共分散</m:t>
                    </m:r>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e>
                    </m:d>
                    <m:r>
                      <a:rPr lang="ja-JP" altLang="en-US" i="1">
                        <a:latin typeface="Cambria Math" panose="02040503050406030204" pitchFamily="18" charset="0"/>
                      </a:rPr>
                      <m:t>，</m:t>
                    </m:r>
                    <m:r>
                      <a:rPr lang="ja-JP" altLang="en-US" i="1" smtClean="0">
                        <a:latin typeface="Cambria Math" panose="02040503050406030204" pitchFamily="18" charset="0"/>
                      </a:rPr>
                      <m:t>行列</m:t>
                    </m:r>
                    <m:r>
                      <a:rPr lang="en-US" altLang="ja-JP" b="0" i="1" smtClean="0">
                        <a:latin typeface="Cambria Math" panose="02040503050406030204" pitchFamily="18" charset="0"/>
                      </a:rPr>
                      <m:t>𝑀</m:t>
                    </m:r>
                    <m:r>
                      <a:rPr lang="ja-JP" altLang="en-US" i="1">
                        <a:latin typeface="Cambria Math" panose="02040503050406030204" pitchFamily="18" charset="0"/>
                      </a:rPr>
                      <m:t>，</m:t>
                    </m:r>
                    <m:r>
                      <a:rPr lang="ja-JP" altLang="en-US" i="1" smtClean="0">
                        <a:latin typeface="Cambria Math" panose="02040503050406030204" pitchFamily="18" charset="0"/>
                      </a:rPr>
                      <m:t>行列</m:t>
                    </m:r>
                    <m:r>
                      <a:rPr lang="en-US" altLang="ja-JP" i="1" smtClean="0">
                        <a:latin typeface="Cambria Math" panose="02040503050406030204" pitchFamily="18" charset="0"/>
                      </a:rPr>
                      <m:t>𝑁</m:t>
                    </m:r>
                    <m:r>
                      <a:rPr lang="ja-JP" altLang="en-US" i="1">
                        <a:latin typeface="Cambria Math" panose="02040503050406030204" pitchFamily="18" charset="0"/>
                      </a:rPr>
                      <m:t>を</m:t>
                    </m:r>
                  </m:oMath>
                </a14:m>
                <a:r>
                  <a:rPr lang="ja-JP" altLang="en-US" dirty="0"/>
                  <a:t>次のように定義する．</a:t>
                </a:r>
                <a:endParaRPr lang="en-US" altLang="ja-JP" i="1" dirty="0"/>
              </a:p>
            </p:txBody>
          </p:sp>
        </mc:Choice>
        <mc:Fallback xmlns="">
          <p:sp>
            <p:nvSpPr>
              <p:cNvPr id="9" name="テキスト ボックス 8">
                <a:extLst>
                  <a:ext uri="{FF2B5EF4-FFF2-40B4-BE49-F238E27FC236}">
                    <a16:creationId xmlns:a16="http://schemas.microsoft.com/office/drawing/2014/main" id="{CEA7EDA0-4FBE-03B1-53E8-5509CDD25E04}"/>
                  </a:ext>
                </a:extLst>
              </p:cNvPr>
              <p:cNvSpPr txBox="1">
                <a:spLocks noRot="1" noChangeAspect="1" noMove="1" noResize="1" noEditPoints="1" noAdjustHandles="1" noChangeArrowheads="1" noChangeShapeType="1" noTextEdit="1"/>
              </p:cNvSpPr>
              <p:nvPr/>
            </p:nvSpPr>
            <p:spPr>
              <a:xfrm>
                <a:off x="1004615" y="4472576"/>
                <a:ext cx="10374923" cy="377026"/>
              </a:xfrm>
              <a:prstGeom prst="rect">
                <a:avLst/>
              </a:prstGeom>
              <a:blipFill>
                <a:blip r:embed="rId3"/>
                <a:stretch>
                  <a:fillRect l="-529"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6F4A062-6D79-5164-F202-B385A2D8C4BA}"/>
                  </a:ext>
                </a:extLst>
              </p:cNvPr>
              <p:cNvSpPr txBox="1"/>
              <p:nvPr/>
            </p:nvSpPr>
            <p:spPr>
              <a:xfrm>
                <a:off x="1730912" y="4849602"/>
                <a:ext cx="10267124" cy="19655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Cov</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𝛽</m:t>
                              </m:r>
                            </m:e>
                            <m:sub>
                              <m:r>
                                <a:rPr kumimoji="1" lang="en-US" altLang="ja-JP" b="0" i="1" smtClean="0">
                                  <a:latin typeface="Cambria Math" panose="02040503050406030204" pitchFamily="18" charset="0"/>
                                </a:rPr>
                                <m:t>𝑗</m:t>
                              </m:r>
                            </m:sub>
                          </m:sSub>
                        </m:e>
                      </m:d>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1</m:t>
                          </m:r>
                        </m:num>
                        <m:den>
                          <m:r>
                            <a:rPr lang="en-US" altLang="ja-JP" b="0" i="1" smtClean="0">
                              <a:latin typeface="Cambria Math" panose="02040503050406030204" pitchFamily="18" charset="0"/>
                              <a:ea typeface="Cambria Math" panose="02040503050406030204" pitchFamily="18" charset="0"/>
                            </a:rPr>
                            <m:t>𝑇</m:t>
                          </m:r>
                        </m:den>
                      </m:f>
                      <m:d>
                        <m:dPr>
                          <m:ctrlPr>
                            <a:rPr lang="en-US" altLang="ja-JP" b="0" i="1" smtClean="0">
                              <a:latin typeface="Cambria Math" panose="02040503050406030204" pitchFamily="18" charset="0"/>
                              <a:ea typeface="Cambria Math" panose="02040503050406030204" pitchFamily="18" charset="0"/>
                            </a:rPr>
                          </m:ctrlPr>
                        </m:dPr>
                        <m:e>
                          <m:r>
                            <m:rPr>
                              <m:sty m:val="p"/>
                            </m:rPr>
                            <a:rPr lang="en-US" altLang="ja-JP" b="0" i="0" smtClean="0">
                              <a:latin typeface="Cambria Math" panose="02040503050406030204" pitchFamily="18" charset="0"/>
                              <a:ea typeface="Cambria Math" panose="02040503050406030204" pitchFamily="18" charset="0"/>
                            </a:rPr>
                            <m:t>E</m:t>
                          </m:r>
                          <m:d>
                            <m:dPr>
                              <m:begChr m:val="["/>
                              <m:endChr m:val="]"/>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𝛽</m:t>
                                  </m:r>
                                </m:e>
                                <m:sub>
                                  <m:r>
                                    <a:rPr lang="en-US" altLang="ja-JP" b="0" i="1" smtClean="0">
                                      <a:latin typeface="Cambria Math" panose="02040503050406030204" pitchFamily="18" charset="0"/>
                                      <a:ea typeface="Cambria Math" panose="02040503050406030204" pitchFamily="18" charset="0"/>
                                    </a:rPr>
                                    <m:t>𝑖</m:t>
                                  </m:r>
                                </m:sub>
                              </m:s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𝛽</m:t>
                                  </m:r>
                                </m:e>
                                <m:sub>
                                  <m:r>
                                    <a:rPr lang="en-US" altLang="ja-JP" b="0" i="1" smtClean="0">
                                      <a:latin typeface="Cambria Math" panose="02040503050406030204" pitchFamily="18" charset="0"/>
                                      <a:ea typeface="Cambria Math" panose="02040503050406030204" pitchFamily="18" charset="0"/>
                                    </a:rPr>
                                    <m:t>𝑗</m:t>
                                  </m:r>
                                </m:sub>
                              </m:sSub>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𝐸</m:t>
                          </m:r>
                          <m:d>
                            <m:dPr>
                              <m:begChr m:val="["/>
                              <m:endChr m:val="]"/>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𝛽</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𝐸</m:t>
                          </m:r>
                          <m:d>
                            <m:dPr>
                              <m:begChr m:val="["/>
                              <m:endChr m:val="]"/>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𝛽</m:t>
                                  </m:r>
                                </m:e>
                                <m:sub>
                                  <m:r>
                                    <a:rPr lang="en-US" altLang="ja-JP" b="0" i="1" smtClean="0">
                                      <a:latin typeface="Cambria Math" panose="02040503050406030204" pitchFamily="18" charset="0"/>
                                      <a:ea typeface="Cambria Math" panose="02040503050406030204" pitchFamily="18" charset="0"/>
                                    </a:rPr>
                                    <m:t>𝑗</m:t>
                                  </m:r>
                                </m:sub>
                              </m:sSub>
                            </m:e>
                          </m:d>
                        </m:e>
                      </m:d>
                    </m:oMath>
                    <m:oMath xmlns:m="http://schemas.openxmlformats.org/officeDocument/2006/math">
                      <m:r>
                        <a:rPr lang="en-US" altLang="ja-JP" b="0" i="1" smtClean="0">
                          <a:latin typeface="Cambria Math" panose="02040503050406030204" pitchFamily="18" charset="0"/>
                          <a:ea typeface="Cambria Math" panose="02040503050406030204" pitchFamily="18" charset="0"/>
                        </a:rPr>
                        <m:t>𝑀</m:t>
                      </m:r>
                      <m:r>
                        <a:rPr lang="en-US" altLang="ja-JP" b="0" i="1" smtClean="0">
                          <a:latin typeface="Cambria Math" panose="02040503050406030204" pitchFamily="18" charset="0"/>
                          <a:ea typeface="Cambria Math" panose="02040503050406030204" pitchFamily="18" charset="0"/>
                        </a:rPr>
                        <m:t>≡</m:t>
                      </m:r>
                      <m:rad>
                        <m:radPr>
                          <m:degHide m:val="on"/>
                          <m:ctrlPr>
                            <a:rPr lang="en-US" altLang="ja-JP" b="0" i="1" smtClean="0">
                              <a:latin typeface="Cambria Math" panose="02040503050406030204" pitchFamily="18" charset="0"/>
                              <a:ea typeface="Cambria Math" panose="02040503050406030204" pitchFamily="18" charset="0"/>
                            </a:rPr>
                          </m:ctrlPr>
                        </m:radPr>
                        <m:deg/>
                        <m:e>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𝑀</m:t>
                              </m:r>
                            </m:e>
                            <m:sup>
                              <m:r>
                                <a:rPr lang="en-US" altLang="ja-JP" b="0" i="1" smtClean="0">
                                  <a:latin typeface="Cambria Math" panose="02040503050406030204" pitchFamily="18" charset="0"/>
                                  <a:ea typeface="Cambria Math" panose="02040503050406030204" pitchFamily="18" charset="0"/>
                                </a:rPr>
                                <m:t>2</m:t>
                              </m:r>
                            </m:sup>
                          </m:sSup>
                        </m:e>
                      </m:rad>
                      <m:r>
                        <a:rPr lang="en-US" altLang="ja-JP" b="0" i="1" smtClean="0">
                          <a:latin typeface="Cambria Math" panose="02040503050406030204" pitchFamily="18" charset="0"/>
                          <a:ea typeface="Cambria Math" panose="02040503050406030204" pitchFamily="18" charset="0"/>
                        </a:rPr>
                        <m:t>=</m:t>
                      </m:r>
                      <m:rad>
                        <m:radPr>
                          <m:degHide m:val="on"/>
                          <m:ctrlPr>
                            <a:rPr lang="en-US" altLang="ja-JP" b="0" i="1" smtClean="0">
                              <a:latin typeface="Cambria Math" panose="02040503050406030204" pitchFamily="18" charset="0"/>
                              <a:ea typeface="Cambria Math" panose="02040503050406030204" pitchFamily="18" charset="0"/>
                            </a:rPr>
                          </m:ctrlPr>
                        </m:radPr>
                        <m:deg/>
                        <m:e>
                          <m:d>
                            <m:dPr>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e>
                                    </m:d>
                                  </m:e>
                                  <m:e>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sub>
                                        </m:sSub>
                                      </m:e>
                                    </m:d>
                                  </m:e>
                                  <m:e>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sub>
                                        </m:sSub>
                                      </m:e>
                                    </m:d>
                                  </m:e>
                                </m:mr>
                                <m:mr>
                                  <m:e>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sub>
                                        </m:sSub>
                                      </m:e>
                                    </m:d>
                                  </m:e>
                                  <m:e>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sub>
                                        </m:sSub>
                                      </m:e>
                                    </m:d>
                                  </m:e>
                                  <m:e>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sub>
                                        </m:sSub>
                                      </m:e>
                                    </m:d>
                                  </m:e>
                                </m:mr>
                                <m:mr>
                                  <m:e>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sub>
                                        </m:sSub>
                                      </m:e>
                                    </m:d>
                                  </m:e>
                                  <m:e>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sub>
                                        </m:sSub>
                                      </m:e>
                                    </m:d>
                                  </m:e>
                                  <m:e>
                                    <m:r>
                                      <m:rPr>
                                        <m:sty m:val="p"/>
                                      </m:rPr>
                                      <a:rPr lang="en-US" altLang="ja-JP">
                                        <a:latin typeface="Cambria Math" panose="02040503050406030204" pitchFamily="18" charset="0"/>
                                      </a:rPr>
                                      <m:t>Cov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sub>
                                        </m:sSub>
                                      </m:e>
                                    </m:d>
                                  </m:e>
                                </m:mr>
                              </m:m>
                            </m:e>
                          </m:d>
                          <m:r>
                            <m:rPr>
                              <m:nor/>
                            </m:rPr>
                            <a:rPr lang="en-US" altLang="ja-JP" i="1">
                              <a:latin typeface="Cambria Math" panose="02040503050406030204" pitchFamily="18" charset="0"/>
                            </a:rPr>
                            <m:t> </m:t>
                          </m:r>
                        </m:e>
                      </m:rad>
                    </m:oMath>
                    <m:oMath xmlns:m="http://schemas.openxmlformats.org/officeDocument/2006/math">
                      <m:r>
                        <a:rPr lang="en-US" altLang="ja-JP" b="0" i="1" smtClean="0">
                          <a:latin typeface="Cambria Math" panose="02040503050406030204" pitchFamily="18" charset="0"/>
                          <a:ea typeface="Cambria Math" panose="02040503050406030204" pitchFamily="18" charset="0"/>
                        </a:rPr>
                        <m:t>𝑁</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A6F4A062-6D79-5164-F202-B385A2D8C4BA}"/>
                  </a:ext>
                </a:extLst>
              </p:cNvPr>
              <p:cNvSpPr txBox="1">
                <a:spLocks noRot="1" noChangeAspect="1" noMove="1" noResize="1" noEditPoints="1" noAdjustHandles="1" noChangeArrowheads="1" noChangeShapeType="1" noTextEdit="1"/>
              </p:cNvSpPr>
              <p:nvPr/>
            </p:nvSpPr>
            <p:spPr>
              <a:xfrm>
                <a:off x="1730912" y="4849602"/>
                <a:ext cx="10267124" cy="196553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91031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a:t>
            </a:r>
            <a:r>
              <a:rPr kumimoji="1" lang="en-US" altLang="ja-JP" err="1"/>
              <a:t>Dn</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673903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Tw1</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1992093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a:t>イールドカーブの作成（</a:t>
            </a:r>
            <a:r>
              <a:rPr kumimoji="1" lang="en-US" altLang="ja-JP"/>
              <a:t>IRR Tw2</a:t>
            </a:r>
            <a:r>
              <a:rPr kumimoji="1" lang="ja-JP" altLang="en-US"/>
              <a:t>）</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3066496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lang="ja-JP" altLang="en-US" dirty="0"/>
              <a:t>ベーシスリスク</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2874100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別紙</a:t>
            </a:r>
            <a:r>
              <a:rPr lang="en-US" altLang="ja-JP"/>
              <a:t>】Smith-Wilson</a:t>
            </a:r>
            <a:r>
              <a:rPr lang="ja-JP" altLang="en-US"/>
              <a:t>法の概要</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1294152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別紙</a:t>
            </a:r>
            <a:r>
              <a:rPr lang="en-US" altLang="ja-JP"/>
              <a:t>】Smith-Wilson</a:t>
            </a:r>
            <a:r>
              <a:rPr lang="ja-JP" altLang="en-US"/>
              <a:t>法の</a:t>
            </a:r>
            <a:r>
              <a:rPr lang="en-US" altLang="ja-JP"/>
              <a:t>α</a:t>
            </a:r>
            <a:r>
              <a:rPr lang="ja-JP" altLang="en-US"/>
              <a:t>の推計</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570483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a:t>
            </a:r>
            <a:r>
              <a:rPr lang="ja-JP" altLang="en-US"/>
              <a:t>別紙</a:t>
            </a:r>
            <a:r>
              <a:rPr lang="en-US" altLang="ja-JP"/>
              <a:t>】Smith-Wilson</a:t>
            </a:r>
            <a:r>
              <a:rPr lang="ja-JP" altLang="en-US"/>
              <a:t>法の導出</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バケットごとに負債を割り引く金利が変わる</a:t>
            </a:r>
            <a:endParaRPr kumimoji="1" lang="ja-JP" altLang="en-US" sz="2400">
              <a:solidFill>
                <a:schemeClr val="tx1"/>
              </a:solidFill>
            </a:endParaRPr>
          </a:p>
        </p:txBody>
      </p:sp>
    </p:spTree>
    <p:extLst>
      <p:ext uri="{BB962C8B-B14F-4D97-AF65-F5344CB8AC3E}">
        <p14:creationId xmlns:p14="http://schemas.microsoft.com/office/powerpoint/2010/main" val="1747306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dirty="0"/>
              <a:t>【</a:t>
            </a:r>
            <a:r>
              <a:rPr lang="ja-JP" altLang="en-US" dirty="0"/>
              <a:t>付録</a:t>
            </a:r>
            <a:r>
              <a:rPr lang="en-US" altLang="ja-JP" dirty="0"/>
              <a:t>】</a:t>
            </a:r>
            <a:r>
              <a:rPr lang="ja-JP" altLang="en-US" dirty="0"/>
              <a:t>バシチェックモデル</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83AE16C-1C50-5BFF-ADD3-0EB29F269B5A}"/>
                  </a:ext>
                </a:extLst>
              </p:cNvPr>
              <p:cNvSpPr txBox="1"/>
              <p:nvPr/>
            </p:nvSpPr>
            <p:spPr>
              <a:xfrm>
                <a:off x="2781508" y="1637754"/>
                <a:ext cx="6096000" cy="14809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𝐾</m:t>
                      </m:r>
                      <m:d>
                        <m:dPr>
                          <m:ctrlPr>
                            <a:rPr kumimoji="1" lang="en-US" altLang="ja-JP" sz="1800" i="1" smtClean="0">
                              <a:latin typeface="Cambria Math" panose="02040503050406030204" pitchFamily="18" charset="0"/>
                            </a:rPr>
                          </m:ctrlPr>
                        </m:dPr>
                        <m:e>
                          <m:r>
                            <a:rPr kumimoji="1" lang="en-US" altLang="ja-JP" sz="1800" b="0" i="1" smtClean="0">
                              <a:latin typeface="Cambria Math" panose="02040503050406030204" pitchFamily="18" charset="0"/>
                            </a:rPr>
                            <m:t>𝜇</m:t>
                          </m:r>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m:t>
                              </m:r>
                            </m:sub>
                          </m:sSub>
                        </m:e>
                      </m:d>
                      <m:r>
                        <a:rPr kumimoji="1" lang="en-US" altLang="ja-JP" sz="1800" b="0" i="1" smtClean="0">
                          <a:latin typeface="Cambria Math" panose="02040503050406030204" pitchFamily="18" charset="0"/>
                        </a:rPr>
                        <m:t>𝑑𝑡</m:t>
                      </m:r>
                      <m:r>
                        <a:rPr kumimoji="1" lang="en-US" altLang="ja-JP" sz="1800" b="0" i="1" smtClean="0">
                          <a:latin typeface="Cambria Math" panose="02040503050406030204" pitchFamily="18" charset="0"/>
                        </a:rPr>
                        <m:t>+</m:t>
                      </m:r>
                      <m:r>
                        <m:rPr>
                          <m:sty m:val="p"/>
                        </m:rPr>
                        <a:rPr kumimoji="1" lang="en-US" altLang="ja-JP" sz="1800" b="0" i="0" smtClean="0">
                          <a:latin typeface="Cambria Math" panose="02040503050406030204" pitchFamily="18" charset="0"/>
                        </a:rPr>
                        <m:t>Σ</m:t>
                      </m:r>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𝑊</m:t>
                          </m:r>
                        </m:e>
                        <m:sub>
                          <m:r>
                            <a:rPr kumimoji="1" lang="en-US" altLang="ja-JP" sz="1800" b="0" i="1" smtClean="0">
                              <a:latin typeface="Cambria Math" panose="02040503050406030204" pitchFamily="18" charset="0"/>
                            </a:rPr>
                            <m:t>𝑡</m:t>
                          </m:r>
                        </m:sub>
                      </m:sSub>
                    </m:oMath>
                  </m:oMathPara>
                </a14:m>
                <a:endParaRPr kumimoji="1" lang="en-US" altLang="ja-JP" sz="1800" b="0" dirty="0"/>
              </a:p>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𝑡𝑖</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𝐾</m:t>
                          </m:r>
                        </m:e>
                        <m:sub>
                          <m:r>
                            <a:rPr kumimoji="1" lang="en-US" altLang="ja-JP" sz="1800" b="0" i="1" smtClean="0">
                              <a:latin typeface="Cambria Math" panose="02040503050406030204" pitchFamily="18" charset="0"/>
                            </a:rPr>
                            <m:t>𝑖</m:t>
                          </m:r>
                        </m:sub>
                      </m:sSub>
                      <m:d>
                        <m:dPr>
                          <m:ctrlPr>
                            <a:rPr kumimoji="1" lang="en-US" altLang="ja-JP" sz="180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𝜇</m:t>
                              </m:r>
                            </m:e>
                            <m:sub>
                              <m:r>
                                <a:rPr kumimoji="1" lang="en-US" altLang="ja-JP" sz="1800" b="0" i="1" smtClean="0">
                                  <a:latin typeface="Cambria Math" panose="02040503050406030204" pitchFamily="18" charset="0"/>
                                </a:rPr>
                                <m:t>𝑖</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𝑖𝑡</m:t>
                              </m:r>
                            </m:sub>
                          </m:sSub>
                        </m:e>
                      </m:d>
                      <m:r>
                        <a:rPr kumimoji="1" lang="en-US" altLang="ja-JP" sz="1800" b="0" i="1" smtClean="0">
                          <a:latin typeface="Cambria Math" panose="02040503050406030204" pitchFamily="18" charset="0"/>
                        </a:rPr>
                        <m:t>𝑑𝑡</m:t>
                      </m:r>
                      <m:r>
                        <a:rPr kumimoji="1" lang="en-US" altLang="ja-JP" sz="1800" b="0" i="1" smtClean="0">
                          <a:latin typeface="Cambria Math" panose="02040503050406030204" pitchFamily="18" charset="0"/>
                        </a:rPr>
                        <m:t>+</m:t>
                      </m:r>
                      <m:nary>
                        <m:naryPr>
                          <m:chr m:val="∑"/>
                          <m:ctrlPr>
                            <a:rPr kumimoji="1" lang="en-US" altLang="ja-JP" sz="1800" b="0" i="1" smtClean="0">
                              <a:latin typeface="Cambria Math" panose="02040503050406030204" pitchFamily="18" charset="0"/>
                            </a:rPr>
                          </m:ctrlPr>
                        </m:naryPr>
                        <m:sub>
                          <m:r>
                            <m:rPr>
                              <m:brk m:alnAt="23"/>
                            </m:rPr>
                            <a:rPr kumimoji="1" lang="en-US" altLang="ja-JP" sz="1800" b="0" i="1" smtClean="0">
                              <a:latin typeface="Cambria Math" panose="02040503050406030204" pitchFamily="18" charset="0"/>
                            </a:rPr>
                            <m:t>𝑗</m:t>
                          </m:r>
                          <m:r>
                            <a:rPr kumimoji="1" lang="en-US" altLang="ja-JP" sz="1800" b="0" i="1" smtClean="0">
                              <a:latin typeface="Cambria Math" panose="02040503050406030204" pitchFamily="18" charset="0"/>
                            </a:rPr>
                            <m:t>=1</m:t>
                          </m:r>
                        </m:sub>
                        <m:sup>
                          <m:r>
                            <a:rPr kumimoji="1" lang="en-US" altLang="ja-JP" sz="1800" b="0" i="1" smtClean="0">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oMath>
                  </m:oMathPara>
                </a14:m>
                <a:endParaRPr kumimoji="1" lang="en-US" altLang="ja-JP" sz="1800" b="0" dirty="0"/>
              </a:p>
              <a:p>
                <a:endParaRPr lang="ja-JP" altLang="en-US" dirty="0"/>
              </a:p>
            </p:txBody>
          </p:sp>
        </mc:Choice>
        <mc:Fallback xmlns="">
          <p:sp>
            <p:nvSpPr>
              <p:cNvPr id="5" name="テキスト ボックス 4">
                <a:extLst>
                  <a:ext uri="{FF2B5EF4-FFF2-40B4-BE49-F238E27FC236}">
                    <a16:creationId xmlns:a16="http://schemas.microsoft.com/office/drawing/2014/main" id="{183AE16C-1C50-5BFF-ADD3-0EB29F269B5A}"/>
                  </a:ext>
                </a:extLst>
              </p:cNvPr>
              <p:cNvSpPr txBox="1">
                <a:spLocks noRot="1" noChangeAspect="1" noMove="1" noResize="1" noEditPoints="1" noAdjustHandles="1" noChangeArrowheads="1" noChangeShapeType="1" noTextEdit="1"/>
              </p:cNvSpPr>
              <p:nvPr/>
            </p:nvSpPr>
            <p:spPr>
              <a:xfrm>
                <a:off x="2781508" y="1637754"/>
                <a:ext cx="6096000" cy="14809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6B0AB91-6DA5-22F5-DE4A-1C5ED252CC3B}"/>
                  </a:ext>
                </a:extLst>
              </p:cNvPr>
              <p:cNvSpPr txBox="1"/>
              <p:nvPr/>
            </p:nvSpPr>
            <p:spPr>
              <a:xfrm>
                <a:off x="2284063" y="2749003"/>
                <a:ext cx="7917428" cy="37581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𝑑</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𝑡</m:t>
                              </m:r>
                            </m:sup>
                          </m:s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𝑡𝑖</m:t>
                              </m:r>
                            </m:sub>
                          </m:sSub>
                        </m:e>
                      </m:d>
                      <m:r>
                        <m:rPr>
                          <m:aln/>
                        </m:rP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𝑖</m:t>
                              </m:r>
                            </m:sub>
                          </m:sSub>
                        </m:e>
                      </m:d>
                      <m:r>
                        <a:rPr lang="en-US" altLang="ja-JP" b="0" i="1" smtClean="0">
                          <a:latin typeface="Cambria Math" panose="02040503050406030204" pitchFamily="18" charset="0"/>
                        </a:rPr>
                        <m:t>𝑑𝑡</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𝑡</m:t>
                          </m:r>
                        </m:sup>
                      </m:sSup>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𝑖</m:t>
                          </m:r>
                        </m:sub>
                      </m:sSub>
                    </m:oMath>
                    <m:oMath xmlns:m="http://schemas.openxmlformats.org/officeDocument/2006/math">
                      <m:r>
                        <a:rPr lang="en-US" altLang="ja-JP" i="1">
                          <a:latin typeface="Cambria Math" panose="02040503050406030204" pitchFamily="18" charset="0"/>
                        </a:rPr>
                        <m:t>𝑑</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 </m:t>
                      </m:r>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𝑖</m:t>
                              </m:r>
                            </m:sub>
                          </m:sSub>
                        </m:e>
                      </m:d>
                      <m:r>
                        <a:rPr lang="en-US" altLang="ja-JP" i="1">
                          <a:latin typeface="Cambria Math" panose="02040503050406030204" pitchFamily="18" charset="0"/>
                        </a:rPr>
                        <m:t>𝑑𝑡</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𝑑𝑡</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d>
                    </m:oMath>
                    <m:oMath xmlns:m="http://schemas.openxmlformats.org/officeDocument/2006/math">
                      <m:r>
                        <a:rPr lang="en-US" altLang="ja-JP" i="1">
                          <a:latin typeface="Cambria Math" panose="02040503050406030204" pitchFamily="18" charset="0"/>
                        </a:rPr>
                        <m:t>𝑑</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 </m:t>
                      </m:r>
                      <m:r>
                        <m:rPr>
                          <m:aln/>
                        </m:rP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r>
                            <a:rPr lang="en-US" altLang="ja-JP" i="1">
                              <a:latin typeface="Cambria Math" panose="02040503050406030204" pitchFamily="18" charset="0"/>
                            </a:rPr>
                            <m:t>𝑑𝑡</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d>
                    </m:oMath>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i="1">
                          <a:latin typeface="Cambria Math" panose="02040503050406030204" pitchFamily="18" charset="0"/>
                        </a:rPr>
                        <m:t> </m:t>
                      </m:r>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r>
                            <a:rPr lang="en-US" altLang="ja-JP" i="1">
                              <a:latin typeface="Cambria Math" panose="02040503050406030204" pitchFamily="18" charset="0"/>
                            </a:rPr>
                            <m:t>−1</m:t>
                          </m:r>
                        </m:e>
                      </m:d>
                      <m:r>
                        <a:rPr lang="en-US" altLang="ja-JP" i="1">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𝑗𝑡</m:t>
                                  </m:r>
                                </m:sub>
                              </m:sSub>
                            </m:e>
                          </m:nary>
                        </m:e>
                      </m:nary>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r>
                        <m:rPr>
                          <m:aln/>
                        </m:rP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e>
                      </m:d>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nary>
                    </m:oMath>
                  </m:oMathPara>
                </a14:m>
                <a:br>
                  <a:rPr lang="en-US" altLang="ja-JP" i="1" dirty="0">
                    <a:latin typeface="Cambria Math" panose="02040503050406030204" pitchFamily="18" charset="0"/>
                  </a:rPr>
                </a:br>
                <a:endParaRPr lang="en-US" altLang="ja-JP" i="1"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76B0AB91-6DA5-22F5-DE4A-1C5ED252CC3B}"/>
                  </a:ext>
                </a:extLst>
              </p:cNvPr>
              <p:cNvSpPr txBox="1">
                <a:spLocks noRot="1" noChangeAspect="1" noMove="1" noResize="1" noEditPoints="1" noAdjustHandles="1" noChangeArrowheads="1" noChangeShapeType="1" noTextEdit="1"/>
              </p:cNvSpPr>
              <p:nvPr/>
            </p:nvSpPr>
            <p:spPr>
              <a:xfrm>
                <a:off x="2284063" y="2749003"/>
                <a:ext cx="7917428" cy="375814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A39567E-5B06-B5AB-0583-7274438328E0}"/>
              </a:ext>
            </a:extLst>
          </p:cNvPr>
          <p:cNvSpPr txBox="1"/>
          <p:nvPr/>
        </p:nvSpPr>
        <p:spPr>
          <a:xfrm>
            <a:off x="839387" y="2409792"/>
            <a:ext cx="2017487" cy="369332"/>
          </a:xfrm>
          <a:prstGeom prst="rect">
            <a:avLst/>
          </a:prstGeom>
          <a:noFill/>
        </p:spPr>
        <p:txBody>
          <a:bodyPr wrap="square" rtlCol="0">
            <a:spAutoFit/>
          </a:bodyPr>
          <a:lstStyle/>
          <a:p>
            <a:r>
              <a:rPr lang="ja-JP" altLang="en-US" dirty="0"/>
              <a:t>伊藤の公式により、</a:t>
            </a:r>
            <a:endParaRPr kumimoji="1" lang="ja-JP" altLang="en-US" dirty="0"/>
          </a:p>
        </p:txBody>
      </p:sp>
      <p:sp>
        <p:nvSpPr>
          <p:cNvPr id="13" name="テキスト ボックス 12">
            <a:extLst>
              <a:ext uri="{FF2B5EF4-FFF2-40B4-BE49-F238E27FC236}">
                <a16:creationId xmlns:a16="http://schemas.microsoft.com/office/drawing/2014/main" id="{940D873F-151D-6E94-DB71-3782AEDB1D1D}"/>
              </a:ext>
            </a:extLst>
          </p:cNvPr>
          <p:cNvSpPr txBox="1"/>
          <p:nvPr/>
        </p:nvSpPr>
        <p:spPr>
          <a:xfrm flipH="1">
            <a:off x="838199" y="925809"/>
            <a:ext cx="10809157" cy="646331"/>
          </a:xfrm>
          <a:prstGeom prst="rect">
            <a:avLst/>
          </a:prstGeom>
          <a:noFill/>
        </p:spPr>
        <p:txBody>
          <a:bodyPr wrap="square" rtlCol="0">
            <a:spAutoFit/>
          </a:bodyPr>
          <a:lstStyle/>
          <a:p>
            <a:r>
              <a:rPr lang="ja-JP" altLang="en-US" dirty="0"/>
              <a:t>金利に対するショックシナリオ（</a:t>
            </a:r>
            <a:r>
              <a:rPr lang="en-US" altLang="ja-JP" dirty="0"/>
              <a:t>IRR</a:t>
            </a:r>
            <a:r>
              <a:rPr lang="ja-JP" altLang="en-US" dirty="0"/>
              <a:t>）の生成では動的ネルソンシーゲルモデルを使用している。本付録では、当該モデルで前提としている確率モデル（バシチェックモデル）について記載する。</a:t>
            </a:r>
            <a:endParaRPr lang="en-US" altLang="ja-JP" dirty="0"/>
          </a:p>
        </p:txBody>
      </p:sp>
    </p:spTree>
    <p:extLst>
      <p:ext uri="{BB962C8B-B14F-4D97-AF65-F5344CB8AC3E}">
        <p14:creationId xmlns:p14="http://schemas.microsoft.com/office/powerpoint/2010/main" val="280072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イールドカーブ作成方法の概要</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負債を割り引くイールドカーブはリスクフリーレートと上乗せスプレッドの２つの要素で構成される。</a:t>
            </a:r>
            <a:endParaRPr kumimoji="1" lang="ja-JP" altLang="en-US" sz="2400">
              <a:solidFill>
                <a:schemeClr val="tx1"/>
              </a:solidFill>
            </a:endParaRPr>
          </a:p>
        </p:txBody>
      </p: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929A574B-BD9C-F813-4A3B-7199E003AB4B}"/>
              </a:ext>
            </a:extLst>
          </p:cNvPr>
          <p:cNvSpPr/>
          <p:nvPr/>
        </p:nvSpPr>
        <p:spPr>
          <a:xfrm rot="412688">
            <a:off x="1690080" y="2055215"/>
            <a:ext cx="8996399" cy="2922687"/>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1" name="直線コネクタ 20">
            <a:extLst>
              <a:ext uri="{FF2B5EF4-FFF2-40B4-BE49-F238E27FC236}">
                <a16:creationId xmlns:a16="http://schemas.microsoft.com/office/drawing/2014/main" id="{C89E04B6-4EE2-64E4-A482-F7B996F91771}"/>
              </a:ext>
            </a:extLst>
          </p:cNvPr>
          <p:cNvCxnSpPr>
            <a:cxnSpLocks/>
          </p:cNvCxnSpPr>
          <p:nvPr/>
        </p:nvCxnSpPr>
        <p:spPr>
          <a:xfrm>
            <a:off x="6879101" y="4107766"/>
            <a:ext cx="1012873" cy="282927"/>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1203B8AF-993D-52B1-159B-01C121CB9378}"/>
              </a:ext>
            </a:extLst>
          </p:cNvPr>
          <p:cNvSpPr txBox="1"/>
          <p:nvPr/>
        </p:nvSpPr>
        <p:spPr>
          <a:xfrm>
            <a:off x="7891974" y="4317646"/>
            <a:ext cx="2262158" cy="369332"/>
          </a:xfrm>
          <a:prstGeom prst="rect">
            <a:avLst/>
          </a:prstGeom>
          <a:noFill/>
        </p:spPr>
        <p:txBody>
          <a:bodyPr wrap="none" rtlCol="0">
            <a:spAutoFit/>
          </a:bodyPr>
          <a:lstStyle/>
          <a:p>
            <a:r>
              <a:rPr kumimoji="1" lang="ja-JP" altLang="en-US"/>
              <a:t>リスクフリーレート</a:t>
            </a:r>
          </a:p>
        </p:txBody>
      </p:sp>
      <p:sp>
        <p:nvSpPr>
          <p:cNvPr id="34" name="矢印: 上 33">
            <a:extLst>
              <a:ext uri="{FF2B5EF4-FFF2-40B4-BE49-F238E27FC236}">
                <a16:creationId xmlns:a16="http://schemas.microsoft.com/office/drawing/2014/main" id="{028B5A40-6439-4713-F0D0-2F1344C0DF02}"/>
              </a:ext>
            </a:extLst>
          </p:cNvPr>
          <p:cNvSpPr/>
          <p:nvPr/>
        </p:nvSpPr>
        <p:spPr>
          <a:xfrm>
            <a:off x="1772063" y="4540083"/>
            <a:ext cx="484632" cy="9502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上 34">
            <a:extLst>
              <a:ext uri="{FF2B5EF4-FFF2-40B4-BE49-F238E27FC236}">
                <a16:creationId xmlns:a16="http://schemas.microsoft.com/office/drawing/2014/main" id="{9ED30CB6-8021-C2C7-4688-52023B5D6145}"/>
              </a:ext>
            </a:extLst>
          </p:cNvPr>
          <p:cNvSpPr/>
          <p:nvPr/>
        </p:nvSpPr>
        <p:spPr>
          <a:xfrm>
            <a:off x="3242252" y="4710214"/>
            <a:ext cx="484632" cy="7801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上 35">
            <a:extLst>
              <a:ext uri="{FF2B5EF4-FFF2-40B4-BE49-F238E27FC236}">
                <a16:creationId xmlns:a16="http://schemas.microsoft.com/office/drawing/2014/main" id="{137DD029-68C5-E622-6876-F07C7DDADEBD}"/>
              </a:ext>
            </a:extLst>
          </p:cNvPr>
          <p:cNvSpPr/>
          <p:nvPr/>
        </p:nvSpPr>
        <p:spPr>
          <a:xfrm>
            <a:off x="4645857" y="4577388"/>
            <a:ext cx="484632" cy="622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上 36">
            <a:extLst>
              <a:ext uri="{FF2B5EF4-FFF2-40B4-BE49-F238E27FC236}">
                <a16:creationId xmlns:a16="http://schemas.microsoft.com/office/drawing/2014/main" id="{39BE6B1B-9B06-6DE3-4195-37B875DE701A}"/>
              </a:ext>
            </a:extLst>
          </p:cNvPr>
          <p:cNvSpPr/>
          <p:nvPr/>
        </p:nvSpPr>
        <p:spPr>
          <a:xfrm>
            <a:off x="5681705" y="4184589"/>
            <a:ext cx="484632" cy="5023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222BA0C0-C804-6945-AB75-01BC210B94E5}"/>
              </a:ext>
            </a:extLst>
          </p:cNvPr>
          <p:cNvCxnSpPr>
            <a:cxnSpLocks/>
          </p:cNvCxnSpPr>
          <p:nvPr/>
        </p:nvCxnSpPr>
        <p:spPr>
          <a:xfrm>
            <a:off x="3531521" y="5215290"/>
            <a:ext cx="1828270" cy="336258"/>
          </a:xfrm>
          <a:prstGeom prst="line">
            <a:avLst/>
          </a:prstGeom>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B91D29A-7F5B-F322-85EC-6A39ED986132}"/>
              </a:ext>
            </a:extLst>
          </p:cNvPr>
          <p:cNvSpPr txBox="1"/>
          <p:nvPr/>
        </p:nvSpPr>
        <p:spPr>
          <a:xfrm>
            <a:off x="5359791" y="5382980"/>
            <a:ext cx="2031325" cy="369332"/>
          </a:xfrm>
          <a:prstGeom prst="rect">
            <a:avLst/>
          </a:prstGeom>
          <a:noFill/>
        </p:spPr>
        <p:txBody>
          <a:bodyPr wrap="none" rtlCol="0">
            <a:spAutoFit/>
          </a:bodyPr>
          <a:lstStyle/>
          <a:p>
            <a:r>
              <a:rPr lang="ja-JP" altLang="en-US"/>
              <a:t>上乗せスプレッド</a:t>
            </a:r>
            <a:endParaRPr kumimoji="1" lang="ja-JP" altLang="en-US"/>
          </a:p>
        </p:txBody>
      </p:sp>
      <p:cxnSp>
        <p:nvCxnSpPr>
          <p:cNvPr id="41" name="直線矢印コネクタ 40">
            <a:extLst>
              <a:ext uri="{FF2B5EF4-FFF2-40B4-BE49-F238E27FC236}">
                <a16:creationId xmlns:a16="http://schemas.microsoft.com/office/drawing/2014/main" id="{C34BF6DF-C26C-E6A1-B044-E0E108CD51F6}"/>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42318756-F3B0-069A-AE0E-3C0A66415679}"/>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Tree>
    <p:extLst>
      <p:ext uri="{BB962C8B-B14F-4D97-AF65-F5344CB8AC3E}">
        <p14:creationId xmlns:p14="http://schemas.microsoft.com/office/powerpoint/2010/main" val="1572945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dirty="0"/>
              <a:t>【</a:t>
            </a:r>
            <a:r>
              <a:rPr lang="ja-JP" altLang="en-US" dirty="0"/>
              <a:t>付録</a:t>
            </a:r>
            <a:r>
              <a:rPr lang="en-US" altLang="ja-JP" dirty="0"/>
              <a:t>】</a:t>
            </a:r>
            <a:r>
              <a:rPr lang="ja-JP" altLang="en-US" dirty="0"/>
              <a:t>バシチェックモデル</a:t>
            </a:r>
            <a:endParaRPr kumimoji="1" lang="ja-JP" altLang="en-US"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5B2691-2C1A-4EE9-B435-562609828B61}"/>
                  </a:ext>
                </a:extLst>
              </p:cNvPr>
              <p:cNvSpPr txBox="1"/>
              <p:nvPr/>
            </p:nvSpPr>
            <p:spPr>
              <a:xfrm>
                <a:off x="264826" y="1914459"/>
                <a:ext cx="11662348" cy="4877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𝑖𝑡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𝑗𝑡</m:t>
                              </m:r>
                            </m:sub>
                          </m:sSub>
                        </m:e>
                      </m:d>
                      <m:r>
                        <m:rPr>
                          <m:aln/>
                        </m:rP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b="0" i="1" smtClean="0">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m:t>
                                      </m:r>
                                      <m:r>
                                        <a:rPr lang="en-US" altLang="ja-JP" b="0" i="1" smtClean="0">
                                          <a:latin typeface="Cambria Math" panose="02040503050406030204" pitchFamily="18" charset="0"/>
                                        </a:rPr>
                                        <m:t>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𝑚</m:t>
                                      </m:r>
                                      <m:r>
                                        <a:rPr lang="en-US" altLang="ja-JP" i="1">
                                          <a:latin typeface="Cambria Math" panose="02040503050406030204" pitchFamily="18" charset="0"/>
                                        </a:rPr>
                                        <m:t>𝑡</m:t>
                                      </m:r>
                                    </m:sub>
                                  </m:sSub>
                                </m:e>
                              </m:nary>
                            </m:e>
                          </m:nary>
                          <m:r>
                            <a:rPr lang="en-US" altLang="ja-JP" b="0" i="1" smtClean="0">
                              <a:latin typeface="Cambria Math" panose="02040503050406030204" pitchFamily="18" charset="0"/>
                            </a:rPr>
                            <m:t>,</m:t>
                          </m:r>
                          <m:r>
                            <a:rPr lang="en-US" altLang="ja-JP" i="1" smtClean="0">
                              <a:latin typeface="Cambria Math" panose="02040503050406030204" pitchFamily="18" charset="0"/>
                            </a:rPr>
                            <m:t> </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b="0" i="1" smtClean="0">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b="0" i="1" smtClean="0">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𝑛</m:t>
                                      </m:r>
                                      <m:r>
                                        <a:rPr lang="en-US" altLang="ja-JP" i="1">
                                          <a:latin typeface="Cambria Math" panose="02040503050406030204" pitchFamily="18" charset="0"/>
                                        </a:rPr>
                                        <m:t>𝑡</m:t>
                                      </m:r>
                                    </m:sub>
                                  </m:sSub>
                                </m:e>
                              </m:nary>
                            </m:e>
                          </m:nary>
                        </m:e>
                      </m:d>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b="0" i="1" smtClean="0">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𝑛𝑡</m:t>
                                          </m:r>
                                        </m:sub>
                                      </m:sSub>
                                    </m:e>
                                  </m:nary>
                                  <m:r>
                                    <a:rPr lang="en-US" altLang="ja-JP" b="0" i="1" smtClean="0">
                                      <a:latin typeface="Cambria Math" panose="02040503050406030204" pitchFamily="18" charset="0"/>
                                    </a:rPr>
                                    <m:t>,</m:t>
                                  </m:r>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𝑚𝑡</m:t>
                                          </m:r>
                                        </m:sub>
                                      </m:sSub>
                                    </m:e>
                                  </m:nary>
                                </m:e>
                              </m:d>
                            </m:e>
                          </m:nary>
                        </m:e>
                      </m:nary>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r>
                                <m:rPr>
                                  <m:sty m:val="p"/>
                                </m:rPr>
                                <a:rPr lang="en-US" altLang="ja-JP" b="0" i="0" smtClean="0">
                                  <a:latin typeface="Cambria Math" panose="02040503050406030204" pitchFamily="18" charset="0"/>
                                </a:rPr>
                                <m:t>E</m:t>
                              </m:r>
                              <m:d>
                                <m:dPr>
                                  <m:begChr m:val="["/>
                                  <m:endChr m:val="]"/>
                                  <m:ctrlPr>
                                    <a:rPr lang="en-US" altLang="ja-JP" b="0" i="1" smtClean="0">
                                      <a:latin typeface="Cambria Math" panose="02040503050406030204" pitchFamily="18" charset="0"/>
                                    </a:rPr>
                                  </m:ctrlPr>
                                </m:dPr>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𝑛𝑡</m:t>
                                          </m:r>
                                        </m:sub>
                                      </m:sSub>
                                    </m:e>
                                  </m:nary>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𝑚𝑡</m:t>
                                          </m:r>
                                        </m:sub>
                                      </m:sSub>
                                    </m:e>
                                  </m:nary>
                                </m:e>
                              </m:d>
                            </m:e>
                          </m:nary>
                        </m:e>
                      </m:nary>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b="0" i="1" smtClean="0">
                                      <a:latin typeface="Cambria Math" panose="02040503050406030204" pitchFamily="18" charset="0"/>
                                    </a:rPr>
                                  </m:ctrlPr>
                                </m:sSubPr>
                                <m:e>
                                  <m:r>
                                    <m:rPr>
                                      <m:brk m:alnAt="23"/>
                                    </m:rPr>
                                    <a:rPr lang="en-US" altLang="ja-JP" b="0" i="1" smtClean="0">
                                      <a:latin typeface="Cambria Math" panose="02040503050406030204" pitchFamily="18" charset="0"/>
                                    </a:rPr>
                                    <m:t>𝛿</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nary>
                                <m:naryPr>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0</m:t>
                                  </m:r>
                                </m:sub>
                                <m:sup>
                                  <m:r>
                                    <a:rPr lang="en-US" altLang="ja-JP" b="0" i="1" smtClean="0">
                                      <a:latin typeface="Cambria Math" panose="02040503050406030204" pitchFamily="18" charset="0"/>
                                    </a:rPr>
                                    <m:t>𝑡</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up>
                                  </m:sSup>
                                </m:e>
                              </m:nary>
                            </m:e>
                          </m:nary>
                        </m:e>
                      </m:nary>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r>
                        <a:rPr lang="en-US" altLang="ja-JP" b="0" i="1" smtClean="0">
                          <a:latin typeface="Cambria Math" panose="02040503050406030204" pitchFamily="18" charset="0"/>
                        </a:rPr>
                        <m:t>𝑠</m:t>
                      </m:r>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3</m:t>
                          </m:r>
                        </m:sup>
                        <m:e>
                          <m:nary>
                            <m:naryPr>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𝑡</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𝑠</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m:t>
                                  </m:r>
                                  <m:r>
                                    <a:rPr lang="en-US" altLang="ja-JP" b="0" i="1" smtClean="0">
                                      <a:latin typeface="Cambria Math" panose="02040503050406030204" pitchFamily="18" charset="0"/>
                                    </a:rPr>
                                    <m:t>𝑛</m:t>
                                  </m:r>
                                </m:sub>
                              </m:sSub>
                            </m:e>
                          </m:nary>
                          <m:r>
                            <a:rPr lang="en-US" altLang="ja-JP" b="0" i="1" smtClean="0">
                              <a:latin typeface="Cambria Math" panose="02040503050406030204" pitchFamily="18" charset="0"/>
                            </a:rPr>
                            <m:t>𝑑𝑠</m:t>
                          </m:r>
                        </m:e>
                      </m:nary>
                    </m:oMath>
                    <m:oMath xmlns:m="http://schemas.openxmlformats.org/officeDocument/2006/math">
                      <m:r>
                        <m:rPr>
                          <m:aln/>
                        </m:rPr>
                        <a:rPr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𝑖𝑛</m:t>
                              </m:r>
                            </m:sub>
                          </m:sSub>
                        </m:e>
                      </m:nary>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𝐽</m:t>
                                      </m:r>
                                    </m:sub>
                                  </m:sSub>
                                </m:e>
                              </m:d>
                            </m:sup>
                          </m:sSup>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den>
                      </m:f>
                    </m:oMath>
                  </m:oMathPara>
                </a14:m>
                <a:br>
                  <a:rPr lang="en-US" altLang="ja-JP" b="0" i="1" dirty="0">
                    <a:latin typeface="Cambria Math" panose="02040503050406030204" pitchFamily="18" charset="0"/>
                  </a:rPr>
                </a:br>
                <a:endParaRPr lang="ja-JP" altLang="en-US" dirty="0"/>
              </a:p>
            </p:txBody>
          </p:sp>
        </mc:Choice>
        <mc:Fallback xmlns="">
          <p:sp>
            <p:nvSpPr>
              <p:cNvPr id="16" name="テキスト ボックス 15">
                <a:extLst>
                  <a:ext uri="{FF2B5EF4-FFF2-40B4-BE49-F238E27FC236}">
                    <a16:creationId xmlns:a16="http://schemas.microsoft.com/office/drawing/2014/main" id="{5D5B2691-2C1A-4EE9-B435-562609828B61}"/>
                  </a:ext>
                </a:extLst>
              </p:cNvPr>
              <p:cNvSpPr txBox="1">
                <a:spLocks noRot="1" noChangeAspect="1" noMove="1" noResize="1" noEditPoints="1" noAdjustHandles="1" noChangeArrowheads="1" noChangeShapeType="1" noTextEdit="1"/>
              </p:cNvSpPr>
              <p:nvPr/>
            </p:nvSpPr>
            <p:spPr>
              <a:xfrm>
                <a:off x="264826" y="1914459"/>
                <a:ext cx="11662348" cy="4877810"/>
              </a:xfrm>
              <a:prstGeom prst="rect">
                <a:avLst/>
              </a:prstGeom>
              <a:blipFill>
                <a:blip r:embed="rId2"/>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7" y="1048109"/>
            <a:ext cx="8835426" cy="369332"/>
          </a:xfrm>
          <a:prstGeom prst="rect">
            <a:avLst/>
          </a:prstGeom>
          <a:noFill/>
        </p:spPr>
        <p:txBody>
          <a:bodyPr wrap="square" rtlCol="0">
            <a:spAutoFit/>
          </a:bodyPr>
          <a:lstStyle/>
          <a:p>
            <a:r>
              <a:rPr lang="ja-JP" altLang="en-US" dirty="0"/>
              <a:t>確率積分の期待値は</a:t>
            </a:r>
            <a:r>
              <a:rPr lang="en-US" altLang="ja-JP" dirty="0"/>
              <a:t>0</a:t>
            </a:r>
            <a:r>
              <a:rPr lang="ja-JP" altLang="en-US" dirty="0"/>
              <a:t>なので，</a:t>
            </a:r>
            <a:r>
              <a:rPr kumimoji="1" lang="ja-JP" altLang="en-US" dirty="0"/>
              <a:t>両辺の期待値をとる</a:t>
            </a:r>
            <a:r>
              <a:rPr lang="ja-JP" altLang="en-US" dirty="0"/>
              <a:t>と，以下のようになる．</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74C81D3-2B92-0B71-37E1-E19B1C1C7DC9}"/>
                  </a:ext>
                </a:extLst>
              </p:cNvPr>
              <p:cNvSpPr txBox="1"/>
              <p:nvPr/>
            </p:nvSpPr>
            <p:spPr>
              <a:xfrm>
                <a:off x="1720550" y="1370504"/>
                <a:ext cx="6096000"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𝑡</m:t>
                              </m:r>
                              <m:r>
                                <a:rPr lang="en-US" altLang="ja-JP" i="1">
                                  <a:latin typeface="Cambria Math" panose="02040503050406030204" pitchFamily="18" charset="0"/>
                                </a:rPr>
                                <m:t>𝑖</m:t>
                              </m:r>
                            </m:sub>
                          </m:sSub>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e>
                      </m:d>
                    </m:oMath>
                  </m:oMathPara>
                </a14:m>
                <a:br>
                  <a:rPr lang="en-US" altLang="ja-JP" b="0" dirty="0"/>
                </a:br>
                <a:endParaRPr lang="ja-JP" altLang="en-US" dirty="0"/>
              </a:p>
            </p:txBody>
          </p:sp>
        </mc:Choice>
        <mc:Fallback xmlns="">
          <p:sp>
            <p:nvSpPr>
              <p:cNvPr id="4" name="テキスト ボックス 3">
                <a:extLst>
                  <a:ext uri="{FF2B5EF4-FFF2-40B4-BE49-F238E27FC236}">
                    <a16:creationId xmlns:a16="http://schemas.microsoft.com/office/drawing/2014/main" id="{E74C81D3-2B92-0B71-37E1-E19B1C1C7DC9}"/>
                  </a:ext>
                </a:extLst>
              </p:cNvPr>
              <p:cNvSpPr txBox="1">
                <a:spLocks noRot="1" noChangeAspect="1" noMove="1" noResize="1" noEditPoints="1" noAdjustHandles="1" noChangeArrowheads="1" noChangeShapeType="1" noTextEdit="1"/>
              </p:cNvSpPr>
              <p:nvPr/>
            </p:nvSpPr>
            <p:spPr>
              <a:xfrm>
                <a:off x="1720550" y="1370504"/>
                <a:ext cx="6096000" cy="369397"/>
              </a:xfrm>
              <a:prstGeom prst="rect">
                <a:avLst/>
              </a:prstGeom>
              <a:blipFill>
                <a:blip r:embed="rId3"/>
                <a:stretch>
                  <a:fillRect b="-5000"/>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EBA3BC8-8B84-21D6-EFC4-917917567FD0}"/>
              </a:ext>
            </a:extLst>
          </p:cNvPr>
          <p:cNvSpPr txBox="1"/>
          <p:nvPr/>
        </p:nvSpPr>
        <p:spPr>
          <a:xfrm>
            <a:off x="428647" y="1673364"/>
            <a:ext cx="7717825" cy="646331"/>
          </a:xfrm>
          <a:prstGeom prst="rect">
            <a:avLst/>
          </a:prstGeom>
          <a:noFill/>
        </p:spPr>
        <p:txBody>
          <a:bodyPr wrap="square" rtlCol="0">
            <a:spAutoFit/>
          </a:bodyPr>
          <a:lstStyle/>
          <a:p>
            <a:r>
              <a:rPr lang="ja-JP" altLang="en-US" dirty="0"/>
              <a:t>となる。</a:t>
            </a:r>
            <a:r>
              <a:rPr kumimoji="1" lang="ja-JP" altLang="en-US" dirty="0"/>
              <a:t>また、各パラメータの共分散は以下の通りである。</a:t>
            </a:r>
          </a:p>
          <a:p>
            <a:endParaRPr kumimoji="1" lang="ja-JP" altLang="en-US" dirty="0"/>
          </a:p>
        </p:txBody>
      </p:sp>
    </p:spTree>
    <p:extLst>
      <p:ext uri="{BB962C8B-B14F-4D97-AF65-F5344CB8AC3E}">
        <p14:creationId xmlns:p14="http://schemas.microsoft.com/office/powerpoint/2010/main" val="70167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dirty="0"/>
              <a:t>【</a:t>
            </a:r>
            <a:r>
              <a:rPr lang="ja-JP" altLang="en-US" dirty="0"/>
              <a:t>付録</a:t>
            </a:r>
            <a:r>
              <a:rPr lang="en-US" altLang="ja-JP" dirty="0"/>
              <a:t>】</a:t>
            </a:r>
            <a:r>
              <a:rPr lang="ja-JP" altLang="en-US" dirty="0"/>
              <a:t>主成分分析</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6" y="1048109"/>
                <a:ext cx="11278671" cy="1234120"/>
              </a:xfrm>
              <a:prstGeom prst="rect">
                <a:avLst/>
              </a:prstGeom>
              <a:noFill/>
            </p:spPr>
            <p:txBody>
              <a:bodyPr wrap="square" rtlCol="0">
                <a:spAutoFit/>
              </a:bodyPr>
              <a:lstStyle/>
              <a:p>
                <a:r>
                  <a:rPr kumimoji="1" lang="ja-JP" altLang="en-US" dirty="0"/>
                  <a:t>主成分分析はデータの分散が最大になる方向への線形変換を求める方法である。</a:t>
                </a:r>
                <a:endParaRPr kumimoji="1" lang="en-US" altLang="ja-JP" dirty="0"/>
              </a:p>
              <a:p>
                <a:endParaRPr kumimoji="1" lang="en-US" altLang="ja-JP" dirty="0"/>
              </a:p>
              <a:p>
                <a:r>
                  <a:rPr kumimoji="1" lang="en-US" altLang="ja-JP" dirty="0"/>
                  <a:t>D</a:t>
                </a:r>
                <a:r>
                  <a:rPr kumimoji="1" lang="ja-JP" altLang="en-US" dirty="0"/>
                  <a:t>次元のデータがＮ個あるとする。</a:t>
                </a:r>
                <a14:m>
                  <m:oMath xmlns:m="http://schemas.openxmlformats.org/officeDocument/2006/math">
                    <m:r>
                      <a:rPr kumimoji="1" lang="en-US" altLang="ja-JP" i="1" dirty="0" smtClean="0">
                        <a:latin typeface="Cambria Math" panose="02040503050406030204" pitchFamily="18" charset="0"/>
                      </a:rPr>
                      <m:t>𝑑</m:t>
                    </m:r>
                  </m:oMath>
                </a14:m>
                <a:r>
                  <a:rPr kumimoji="1" lang="ja-JP" altLang="en-US" dirty="0"/>
                  <a:t>次元目で、データラベル</a:t>
                </a:r>
                <a14:m>
                  <m:oMath xmlns:m="http://schemas.openxmlformats.org/officeDocument/2006/math">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oMath>
                </a14:m>
                <a:r>
                  <a:rPr lang="ja-JP" altLang="en-US" dirty="0"/>
                  <a:t>のデータを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𝑖𝑑</m:t>
                        </m:r>
                      </m:sub>
                    </m:sSub>
                  </m:oMath>
                </a14:m>
                <a:r>
                  <a:rPr lang="ja-JP" altLang="en-US" dirty="0"/>
                  <a:t>とし、データ全体を以下のような行列</a:t>
                </a:r>
                <a14:m>
                  <m:oMath xmlns:m="http://schemas.openxmlformats.org/officeDocument/2006/math">
                    <m:acc>
                      <m:accPr>
                        <m:chr m:val="̅"/>
                        <m:ctrlPr>
                          <a:rPr kumimoji="1" lang="en-US" altLang="ja-JP" b="0" i="1" dirty="0" smtClean="0">
                            <a:latin typeface="Cambria Math" panose="02040503050406030204" pitchFamily="18" charset="0"/>
                          </a:rPr>
                        </m:ctrlPr>
                      </m:accPr>
                      <m:e>
                        <m:r>
                          <a:rPr lang="en-US" altLang="ja-JP" i="1" dirty="0">
                            <a:latin typeface="Cambria Math" panose="02040503050406030204" pitchFamily="18" charset="0"/>
                          </a:rPr>
                          <m:t>𝑋</m:t>
                        </m:r>
                      </m:e>
                    </m:acc>
                  </m:oMath>
                </a14:m>
                <a:r>
                  <a:rPr lang="ja-JP" altLang="en-US" dirty="0"/>
                  <a:t>で表す（</a:t>
                </a:r>
                <a14:m>
                  <m:oMath xmlns:m="http://schemas.openxmlformats.org/officeDocument/2006/math">
                    <m:r>
                      <a:rPr lang="en-US" altLang="ja-JP" b="0" i="1" smtClean="0">
                        <a:latin typeface="Cambria Math" panose="02040503050406030204" pitchFamily="18" charset="0"/>
                      </a:rPr>
                      <m:t>𝑑</m:t>
                    </m:r>
                    <m:r>
                      <a:rPr lang="en-US" altLang="ja-JP" b="0" i="1" smtClean="0">
                        <a:latin typeface="Cambria Math" panose="02040503050406030204" pitchFamily="18" charset="0"/>
                      </a:rPr>
                      <m:t>=1,…,</m:t>
                    </m:r>
                    <m:r>
                      <a:rPr lang="en-US" altLang="ja-JP" b="0" i="1" smtClean="0">
                        <a:latin typeface="Cambria Math" panose="02040503050406030204" pitchFamily="18" charset="0"/>
                      </a:rPr>
                      <m:t>𝐷</m:t>
                    </m:r>
                    <m:r>
                      <a:rPr lang="en-US" altLang="ja-JP" b="0"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lang="ja-JP" altLang="en-US" dirty="0"/>
                  <a:t>）。</a:t>
                </a:r>
                <a:endParaRPr lang="en-US" altLang="ja-JP" dirty="0"/>
              </a:p>
            </p:txBody>
          </p:sp>
        </mc:Choice>
        <mc:Fallback xmlns="">
          <p:sp>
            <p:nvSpPr>
              <p:cNvPr id="3" name="テキスト ボックス 2">
                <a:extLst>
                  <a:ext uri="{FF2B5EF4-FFF2-40B4-BE49-F238E27FC236}">
                    <a16:creationId xmlns:a16="http://schemas.microsoft.com/office/drawing/2014/main" id="{3585C213-108A-46F8-E260-061A0FAA1A31}"/>
                  </a:ext>
                </a:extLst>
              </p:cNvPr>
              <p:cNvSpPr txBox="1">
                <a:spLocks noRot="1" noChangeAspect="1" noMove="1" noResize="1" noEditPoints="1" noAdjustHandles="1" noChangeArrowheads="1" noChangeShapeType="1" noTextEdit="1"/>
              </p:cNvSpPr>
              <p:nvPr/>
            </p:nvSpPr>
            <p:spPr>
              <a:xfrm>
                <a:off x="428646" y="1048109"/>
                <a:ext cx="11278671" cy="1234120"/>
              </a:xfrm>
              <a:prstGeom prst="rect">
                <a:avLst/>
              </a:prstGeom>
              <a:blipFill>
                <a:blip r:embed="rId3"/>
                <a:stretch>
                  <a:fillRect l="-432" t="-2970" r="-54" b="-49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96DE858-5290-B85C-77F1-B887A0E46EA1}"/>
                  </a:ext>
                </a:extLst>
              </p:cNvPr>
              <p:cNvSpPr txBox="1"/>
              <p:nvPr/>
            </p:nvSpPr>
            <p:spPr>
              <a:xfrm>
                <a:off x="4733332" y="2406829"/>
                <a:ext cx="2125774" cy="8102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𝑋</m:t>
                              </m:r>
                            </m:e>
                          </m:acc>
                        </m:e>
                        <m:sub>
                          <m:r>
                            <a:rPr lang="en-US" altLang="ja-JP" b="0" i="1" smtClean="0">
                              <a:latin typeface="Cambria Math" panose="02040503050406030204" pitchFamily="18" charset="0"/>
                            </a:rPr>
                            <m:t>𝑖𝑑</m:t>
                          </m:r>
                        </m:sub>
                      </m:sSub>
                      <m:r>
                        <a:rPr lang="en-US" altLang="ja-JP"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𝑖𝑑</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𝑗𝑑</m:t>
                              </m:r>
                            </m:sub>
                          </m:sSub>
                        </m:e>
                      </m:nary>
                    </m:oMath>
                  </m:oMathPara>
                </a14:m>
                <a:endParaRPr lang="en-US" altLang="ja-JP" b="0" i="1" dirty="0"/>
              </a:p>
            </p:txBody>
          </p:sp>
        </mc:Choice>
        <mc:Fallback xmlns="">
          <p:sp>
            <p:nvSpPr>
              <p:cNvPr id="6" name="テキスト ボックス 5">
                <a:extLst>
                  <a:ext uri="{FF2B5EF4-FFF2-40B4-BE49-F238E27FC236}">
                    <a16:creationId xmlns:a16="http://schemas.microsoft.com/office/drawing/2014/main" id="{596DE858-5290-B85C-77F1-B887A0E46EA1}"/>
                  </a:ext>
                </a:extLst>
              </p:cNvPr>
              <p:cNvSpPr txBox="1">
                <a:spLocks noRot="1" noChangeAspect="1" noMove="1" noResize="1" noEditPoints="1" noAdjustHandles="1" noChangeArrowheads="1" noChangeShapeType="1" noTextEdit="1"/>
              </p:cNvSpPr>
              <p:nvPr/>
            </p:nvSpPr>
            <p:spPr>
              <a:xfrm>
                <a:off x="4733332" y="2406829"/>
                <a:ext cx="2125774" cy="8102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7CC633-1774-C15E-6AD4-040315C8A2FE}"/>
                  </a:ext>
                </a:extLst>
              </p:cNvPr>
              <p:cNvSpPr txBox="1"/>
              <p:nvPr/>
            </p:nvSpPr>
            <p:spPr>
              <a:xfrm>
                <a:off x="428645" y="3341652"/>
                <a:ext cx="11278671" cy="369332"/>
              </a:xfrm>
              <a:prstGeom prst="rect">
                <a:avLst/>
              </a:prstGeom>
              <a:noFill/>
            </p:spPr>
            <p:txBody>
              <a:bodyPr wrap="square" rtlCol="0">
                <a:spAutoFit/>
              </a:bodyPr>
              <a:lstStyle/>
              <a:p>
                <a:r>
                  <a:rPr lang="ja-JP" altLang="en-US" dirty="0"/>
                  <a:t>この時、</a:t>
                </a:r>
                <a:r>
                  <a:rPr lang="en-US" altLang="ja-JP"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𝑖𝑑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𝑖𝑑</m:t>
                        </m:r>
                      </m:sub>
                    </m:sSub>
                    <m:r>
                      <a:rPr lang="ja-JP" altLang="en-US" i="1" smtClean="0">
                        <a:latin typeface="Cambria Math" panose="02040503050406030204" pitchFamily="18" charset="0"/>
                      </a:rPr>
                      <m:t>の</m:t>
                    </m:r>
                  </m:oMath>
                </a14:m>
                <a:r>
                  <a:rPr lang="ja-JP" altLang="en-US" dirty="0"/>
                  <a:t>分散共分散行列</a:t>
                </a:r>
                <a14:m>
                  <m:oMath xmlns:m="http://schemas.openxmlformats.org/officeDocument/2006/math">
                    <m:r>
                      <m:rPr>
                        <m:sty m:val="p"/>
                      </m:rPr>
                      <a:rPr lang="en-US" altLang="ja-JP" b="0" i="0" smtClean="0">
                        <a:latin typeface="Cambria Math" panose="02040503050406030204" pitchFamily="18" charset="0"/>
                      </a:rPr>
                      <m:t>Σ</m:t>
                    </m:r>
                  </m:oMath>
                </a14:m>
                <a:r>
                  <a:rPr lang="ja-JP" altLang="en-US" dirty="0"/>
                  <a:t>は以下のように表される。</a:t>
                </a:r>
                <a:endParaRPr lang="en-US" altLang="ja-JP" dirty="0"/>
              </a:p>
            </p:txBody>
          </p:sp>
        </mc:Choice>
        <mc:Fallback xmlns="">
          <p:sp>
            <p:nvSpPr>
              <p:cNvPr id="7" name="テキスト ボックス 6">
                <a:extLst>
                  <a:ext uri="{FF2B5EF4-FFF2-40B4-BE49-F238E27FC236}">
                    <a16:creationId xmlns:a16="http://schemas.microsoft.com/office/drawing/2014/main" id="{187CC633-1774-C15E-6AD4-040315C8A2FE}"/>
                  </a:ext>
                </a:extLst>
              </p:cNvPr>
              <p:cNvSpPr txBox="1">
                <a:spLocks noRot="1" noChangeAspect="1" noMove="1" noResize="1" noEditPoints="1" noAdjustHandles="1" noChangeArrowheads="1" noChangeShapeType="1" noTextEdit="1"/>
              </p:cNvSpPr>
              <p:nvPr/>
            </p:nvSpPr>
            <p:spPr>
              <a:xfrm>
                <a:off x="428645" y="3341652"/>
                <a:ext cx="11278671" cy="369332"/>
              </a:xfrm>
              <a:prstGeom prst="rect">
                <a:avLst/>
              </a:prstGeom>
              <a:blipFill>
                <a:blip r:embed="rId5"/>
                <a:stretch>
                  <a:fillRect l="-432"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042FF8E-8A95-EF23-396C-FA21FDC58220}"/>
                  </a:ext>
                </a:extLst>
              </p:cNvPr>
              <p:cNvSpPr txBox="1"/>
              <p:nvPr/>
            </p:nvSpPr>
            <p:spPr>
              <a:xfrm>
                <a:off x="4733332" y="3835585"/>
                <a:ext cx="113979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Σ</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sSup>
                        <m:sSupPr>
                          <m:ctrlPr>
                            <a:rPr kumimoji="1" lang="en-US" altLang="ja-JP" b="0" i="1" smtClean="0">
                              <a:latin typeface="Cambria Math" panose="02040503050406030204" pitchFamily="18" charset="0"/>
                            </a:rPr>
                          </m:ctrlPr>
                        </m:s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e>
                        <m:sup>
                          <m:r>
                            <a:rPr kumimoji="1" lang="en-US" altLang="ja-JP" b="0" i="1" smtClean="0">
                              <a:latin typeface="Cambria Math" panose="02040503050406030204" pitchFamily="18" charset="0"/>
                            </a:rPr>
                            <m:t>𝑇</m:t>
                          </m:r>
                        </m:sup>
                      </m:s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2042FF8E-8A95-EF23-396C-FA21FDC58220}"/>
                  </a:ext>
                </a:extLst>
              </p:cNvPr>
              <p:cNvSpPr txBox="1">
                <a:spLocks noRot="1" noChangeAspect="1" noMove="1" noResize="1" noEditPoints="1" noAdjustHandles="1" noChangeArrowheads="1" noChangeShapeType="1" noTextEdit="1"/>
              </p:cNvSpPr>
              <p:nvPr/>
            </p:nvSpPr>
            <p:spPr>
              <a:xfrm>
                <a:off x="4733332" y="3835585"/>
                <a:ext cx="1139799" cy="51860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3971E3E-64BD-8232-9142-AB8D7AD21E20}"/>
                  </a:ext>
                </a:extLst>
              </p:cNvPr>
              <p:cNvSpPr txBox="1"/>
              <p:nvPr/>
            </p:nvSpPr>
            <p:spPr>
              <a:xfrm>
                <a:off x="428644" y="4478790"/>
                <a:ext cx="11278671" cy="465512"/>
              </a:xfrm>
              <a:prstGeom prst="rect">
                <a:avLst/>
              </a:prstGeom>
              <a:noFill/>
            </p:spPr>
            <p:txBody>
              <a:bodyPr wrap="square" rtlCol="0">
                <a:spAutoFit/>
              </a:bodyPr>
              <a:lstStyle/>
              <a:p>
                <a:r>
                  <a:rPr lang="ja-JP" altLang="en-US" dirty="0"/>
                  <a:t>各データの</a:t>
                </a:r>
                <a14:m>
                  <m:oMath xmlns:m="http://schemas.openxmlformats.org/officeDocument/2006/math">
                    <m:r>
                      <a:rPr lang="en-US" altLang="ja-JP" b="0" i="1" smtClean="0">
                        <a:latin typeface="Cambria Math" panose="02040503050406030204" pitchFamily="18" charset="0"/>
                      </a:rPr>
                      <m:t>𝑗</m:t>
                    </m:r>
                  </m:oMath>
                </a14:m>
                <a:r>
                  <a:rPr lang="ja-JP" altLang="en-US" dirty="0"/>
                  <a:t>次元目の値は線形変換により係数ベクトル</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d>
                          <m:dPr>
                            <m:ctrlPr>
                              <a:rPr lang="en-US" altLang="ja-JP" b="1"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𝑗𝑑</m:t>
                                </m:r>
                              </m:sub>
                            </m:sSub>
                          </m:e>
                        </m:d>
                      </m:e>
                      <m:sup>
                        <m:r>
                          <a:rPr lang="en-US" altLang="ja-JP" b="1" i="1" smtClean="0">
                            <a:latin typeface="Cambria Math" panose="02040503050406030204" pitchFamily="18" charset="0"/>
                          </a:rPr>
                          <m:t>⊤</m:t>
                        </m:r>
                      </m:sup>
                    </m:sSup>
                  </m:oMath>
                </a14:m>
                <a:r>
                  <a:rPr lang="ja-JP" altLang="en-US" dirty="0"/>
                  <a:t>を用いて、以下のように書ける</a:t>
                </a:r>
                <a:endParaRPr lang="en-US" altLang="ja-JP" b="1" dirty="0"/>
              </a:p>
            </p:txBody>
          </p:sp>
        </mc:Choice>
        <mc:Fallback xmlns="">
          <p:sp>
            <p:nvSpPr>
              <p:cNvPr id="9" name="テキスト ボックス 8">
                <a:extLst>
                  <a:ext uri="{FF2B5EF4-FFF2-40B4-BE49-F238E27FC236}">
                    <a16:creationId xmlns:a16="http://schemas.microsoft.com/office/drawing/2014/main" id="{63971E3E-64BD-8232-9142-AB8D7AD21E20}"/>
                  </a:ext>
                </a:extLst>
              </p:cNvPr>
              <p:cNvSpPr txBox="1">
                <a:spLocks noRot="1" noChangeAspect="1" noMove="1" noResize="1" noEditPoints="1" noAdjustHandles="1" noChangeArrowheads="1" noChangeShapeType="1" noTextEdit="1"/>
              </p:cNvSpPr>
              <p:nvPr/>
            </p:nvSpPr>
            <p:spPr>
              <a:xfrm>
                <a:off x="428644" y="4478790"/>
                <a:ext cx="11278671" cy="465512"/>
              </a:xfrm>
              <a:prstGeom prst="rect">
                <a:avLst/>
              </a:prstGeom>
              <a:blipFill>
                <a:blip r:embed="rId7"/>
                <a:stretch>
                  <a:fillRect l="-432" b="-184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193FA0A-6592-B49F-C161-872365BE7787}"/>
                  </a:ext>
                </a:extLst>
              </p:cNvPr>
              <p:cNvSpPr txBox="1"/>
              <p:nvPr/>
            </p:nvSpPr>
            <p:spPr>
              <a:xfrm>
                <a:off x="4733332" y="5073755"/>
                <a:ext cx="926600" cy="304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Sub>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2193FA0A-6592-B49F-C161-872365BE7787}"/>
                  </a:ext>
                </a:extLst>
              </p:cNvPr>
              <p:cNvSpPr txBox="1">
                <a:spLocks noRot="1" noChangeAspect="1" noMove="1" noResize="1" noEditPoints="1" noAdjustHandles="1" noChangeArrowheads="1" noChangeShapeType="1" noTextEdit="1"/>
              </p:cNvSpPr>
              <p:nvPr/>
            </p:nvSpPr>
            <p:spPr>
              <a:xfrm>
                <a:off x="4733332" y="5073755"/>
                <a:ext cx="926600" cy="304379"/>
              </a:xfrm>
              <a:prstGeom prst="rect">
                <a:avLst/>
              </a:prstGeom>
              <a:blipFill>
                <a:blip r:embed="rId8"/>
                <a:stretch>
                  <a:fillRect l="-2632" t="-2000" r="-9868" b="-2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C125CDF-BF22-7949-DA58-FB1ACA3C954A}"/>
                  </a:ext>
                </a:extLst>
              </p:cNvPr>
              <p:cNvSpPr txBox="1"/>
              <p:nvPr/>
            </p:nvSpPr>
            <p:spPr>
              <a:xfrm>
                <a:off x="456664" y="5507587"/>
                <a:ext cx="11278671" cy="369332"/>
              </a:xfrm>
              <a:prstGeom prst="rect">
                <a:avLst/>
              </a:prstGeom>
              <a:noFill/>
            </p:spPr>
            <p:txBody>
              <a:bodyPr wrap="square" rtlCol="0">
                <a:spAutoFit/>
              </a:bodyPr>
              <a:lstStyle/>
              <a:p>
                <a:r>
                  <a:rPr lang="ja-JP" altLang="en-US" dirty="0"/>
                  <a:t>したがって、線形</a:t>
                </a:r>
                <a14:m>
                  <m:oMath xmlns:m="http://schemas.openxmlformats.org/officeDocument/2006/math">
                    <m:r>
                      <a:rPr lang="ja-JP" altLang="en-US" b="0" i="1" dirty="0">
                        <a:latin typeface="Cambria Math" panose="02040503050406030204" pitchFamily="18" charset="0"/>
                      </a:rPr>
                      <m:t>変換</m:t>
                    </m:r>
                    <m:r>
                      <a:rPr lang="ja-JP" altLang="en-US" i="1" dirty="0" smtClean="0">
                        <a:latin typeface="Cambria Math" panose="02040503050406030204" pitchFamily="18" charset="0"/>
                      </a:rPr>
                      <m:t>後の</m:t>
                    </m:r>
                    <m:r>
                      <a:rPr lang="en-US" altLang="ja-JP" b="0" i="1" smtClean="0">
                        <a:latin typeface="Cambria Math" panose="02040503050406030204" pitchFamily="18" charset="0"/>
                      </a:rPr>
                      <m:t>𝑗</m:t>
                    </m:r>
                  </m:oMath>
                </a14:m>
                <a:r>
                  <a:rPr lang="ja-JP" altLang="en-US" dirty="0"/>
                  <a:t>次元目の軸に関する分散は以下のように計算できる。</a:t>
                </a:r>
                <a:endParaRPr lang="en-US" altLang="ja-JP" dirty="0"/>
              </a:p>
            </p:txBody>
          </p:sp>
        </mc:Choice>
        <mc:Fallback xmlns="">
          <p:sp>
            <p:nvSpPr>
              <p:cNvPr id="11" name="テキスト ボックス 10">
                <a:extLst>
                  <a:ext uri="{FF2B5EF4-FFF2-40B4-BE49-F238E27FC236}">
                    <a16:creationId xmlns:a16="http://schemas.microsoft.com/office/drawing/2014/main" id="{2C125CDF-BF22-7949-DA58-FB1ACA3C954A}"/>
                  </a:ext>
                </a:extLst>
              </p:cNvPr>
              <p:cNvSpPr txBox="1">
                <a:spLocks noRot="1" noChangeAspect="1" noMove="1" noResize="1" noEditPoints="1" noAdjustHandles="1" noChangeArrowheads="1" noChangeShapeType="1" noTextEdit="1"/>
              </p:cNvSpPr>
              <p:nvPr/>
            </p:nvSpPr>
            <p:spPr>
              <a:xfrm>
                <a:off x="456664" y="5507587"/>
                <a:ext cx="11278671" cy="369332"/>
              </a:xfrm>
              <a:prstGeom prst="rect">
                <a:avLst/>
              </a:prstGeom>
              <a:blipFill>
                <a:blip r:embed="rId9"/>
                <a:stretch>
                  <a:fillRect l="-486"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84E2480-5444-2C80-4321-568DF013D8A7}"/>
                  </a:ext>
                </a:extLst>
              </p:cNvPr>
              <p:cNvSpPr txBox="1"/>
              <p:nvPr/>
            </p:nvSpPr>
            <p:spPr>
              <a:xfrm>
                <a:off x="4733332" y="6006372"/>
                <a:ext cx="2458302" cy="328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i="1" smtClean="0">
                          <a:latin typeface="Cambria Math" panose="02040503050406030204" pitchFamily="18" charset="0"/>
                        </a:rPr>
                        <m:t>Var</m:t>
                      </m:r>
                      <m:d>
                        <m:dPr>
                          <m:ctrlPr>
                            <a:rPr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e>
                      </m:d>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m:t>
                          </m:r>
                        </m:sup>
                      </m:sSubSup>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m:t>
                          </m:r>
                        </m:sup>
                      </m:sSubSup>
                      <m:r>
                        <m:rPr>
                          <m:sty m:val="p"/>
                        </m:rPr>
                        <a:rPr kumimoji="1" lang="en-US" altLang="ja-JP" b="0" i="0" smtClean="0">
                          <a:latin typeface="Cambria Math" panose="02040503050406030204" pitchFamily="18" charset="0"/>
                        </a:rPr>
                        <m:t>Σ</m:t>
                      </m:r>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Sub>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684E2480-5444-2C80-4321-568DF013D8A7}"/>
                  </a:ext>
                </a:extLst>
              </p:cNvPr>
              <p:cNvSpPr txBox="1">
                <a:spLocks noRot="1" noChangeAspect="1" noMove="1" noResize="1" noEditPoints="1" noAdjustHandles="1" noChangeArrowheads="1" noChangeShapeType="1" noTextEdit="1"/>
              </p:cNvSpPr>
              <p:nvPr/>
            </p:nvSpPr>
            <p:spPr>
              <a:xfrm>
                <a:off x="4733332" y="6006372"/>
                <a:ext cx="2458302" cy="328295"/>
              </a:xfrm>
              <a:prstGeom prst="rect">
                <a:avLst/>
              </a:prstGeom>
              <a:blipFill>
                <a:blip r:embed="rId10"/>
                <a:stretch>
                  <a:fillRect l="-1485" r="-743" b="-240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70733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dirty="0"/>
              <a:t>【</a:t>
            </a:r>
            <a:r>
              <a:rPr lang="ja-JP" altLang="en-US" dirty="0"/>
              <a:t>付録</a:t>
            </a:r>
            <a:r>
              <a:rPr lang="en-US" altLang="ja-JP" dirty="0"/>
              <a:t>】</a:t>
            </a:r>
            <a:r>
              <a:rPr lang="ja-JP" altLang="en-US" dirty="0"/>
              <a:t>主成分分析</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6" y="1048109"/>
                <a:ext cx="11278671" cy="391646"/>
              </a:xfrm>
              <a:prstGeom prst="rect">
                <a:avLst/>
              </a:prstGeom>
              <a:noFill/>
            </p:spPr>
            <p:txBody>
              <a:bodyPr wrap="square" rtlCol="0">
                <a:spAutoFit/>
              </a:bodyPr>
              <a:lstStyle/>
              <a:p>
                <a:r>
                  <a:rPr lang="ja-JP" altLang="en-US" dirty="0"/>
                  <a:t>よって、ラグランジュの未定乗数を</a:t>
                </a:r>
                <a14:m>
                  <m:oMath xmlns:m="http://schemas.openxmlformats.org/officeDocument/2006/math">
                    <m:r>
                      <a:rPr lang="en-US" altLang="ja-JP" b="0" i="1" smtClean="0">
                        <a:latin typeface="Cambria Math" panose="02040503050406030204" pitchFamily="18" charset="0"/>
                      </a:rPr>
                      <m:t>𝜆</m:t>
                    </m:r>
                  </m:oMath>
                </a14:m>
                <a:r>
                  <a:rPr lang="ja-JP" altLang="en-US" dirty="0"/>
                  <a:t>として、以下の値を最大にする</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ja-JP" altLang="en-US" b="1" i="1">
                        <a:latin typeface="Cambria Math" panose="02040503050406030204" pitchFamily="18" charset="0"/>
                      </a:rPr>
                      <m:t>を</m:t>
                    </m:r>
                  </m:oMath>
                </a14:m>
                <a:r>
                  <a:rPr lang="ja-JP" altLang="en-US" dirty="0"/>
                  <a:t>計算すればよい</a:t>
                </a:r>
                <a:r>
                  <a:rPr lang="ja-JP" altLang="en-US" b="1" dirty="0"/>
                  <a:t>。</a:t>
                </a:r>
                <a:endParaRPr lang="en-US" altLang="ja-JP" dirty="0"/>
              </a:p>
            </p:txBody>
          </p:sp>
        </mc:Choice>
        <mc:Fallback xmlns="">
          <p:sp>
            <p:nvSpPr>
              <p:cNvPr id="3" name="テキスト ボックス 2">
                <a:extLst>
                  <a:ext uri="{FF2B5EF4-FFF2-40B4-BE49-F238E27FC236}">
                    <a16:creationId xmlns:a16="http://schemas.microsoft.com/office/drawing/2014/main" id="{3585C213-108A-46F8-E260-061A0FAA1A31}"/>
                  </a:ext>
                </a:extLst>
              </p:cNvPr>
              <p:cNvSpPr txBox="1">
                <a:spLocks noRot="1" noChangeAspect="1" noMove="1" noResize="1" noEditPoints="1" noAdjustHandles="1" noChangeArrowheads="1" noChangeShapeType="1" noTextEdit="1"/>
              </p:cNvSpPr>
              <p:nvPr/>
            </p:nvSpPr>
            <p:spPr>
              <a:xfrm>
                <a:off x="428646" y="1048109"/>
                <a:ext cx="11278671" cy="391646"/>
              </a:xfrm>
              <a:prstGeom prst="rect">
                <a:avLst/>
              </a:prstGeom>
              <a:blipFill>
                <a:blip r:embed="rId3"/>
                <a:stretch>
                  <a:fillRect l="-432" t="-7813" b="-218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96DE858-5290-B85C-77F1-B887A0E46EA1}"/>
                  </a:ext>
                </a:extLst>
              </p:cNvPr>
              <p:cNvSpPr txBox="1"/>
              <p:nvPr/>
            </p:nvSpPr>
            <p:spPr>
              <a:xfrm>
                <a:off x="4733332" y="1580391"/>
                <a:ext cx="3015826" cy="328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e>
                      </m:d>
                      <m:r>
                        <a:rPr lang="en-US" altLang="ja-JP"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m:t>
                          </m:r>
                        </m:sup>
                      </m:sSubSup>
                      <m:r>
                        <m:rPr>
                          <m:sty m:val="p"/>
                        </m:rPr>
                        <a:rPr lang="en-US" altLang="ja-JP" b="0" i="0" smtClean="0">
                          <a:latin typeface="Cambria Math" panose="02040503050406030204" pitchFamily="18" charset="0"/>
                        </a:rPr>
                        <m:t>Σ</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𝜆</m:t>
                      </m:r>
                      <m:d>
                        <m:dPr>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m:t>
                              </m:r>
                            </m:sup>
                          </m:sSubSup>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e>
                      </m:d>
                    </m:oMath>
                  </m:oMathPara>
                </a14:m>
                <a:endParaRPr lang="en-US" altLang="ja-JP" b="0" i="1" dirty="0"/>
              </a:p>
            </p:txBody>
          </p:sp>
        </mc:Choice>
        <mc:Fallback xmlns="">
          <p:sp>
            <p:nvSpPr>
              <p:cNvPr id="6" name="テキスト ボックス 5">
                <a:extLst>
                  <a:ext uri="{FF2B5EF4-FFF2-40B4-BE49-F238E27FC236}">
                    <a16:creationId xmlns:a16="http://schemas.microsoft.com/office/drawing/2014/main" id="{596DE858-5290-B85C-77F1-B887A0E46EA1}"/>
                  </a:ext>
                </a:extLst>
              </p:cNvPr>
              <p:cNvSpPr txBox="1">
                <a:spLocks noRot="1" noChangeAspect="1" noMove="1" noResize="1" noEditPoints="1" noAdjustHandles="1" noChangeArrowheads="1" noChangeShapeType="1" noTextEdit="1"/>
              </p:cNvSpPr>
              <p:nvPr/>
            </p:nvSpPr>
            <p:spPr>
              <a:xfrm>
                <a:off x="4733332" y="1580391"/>
                <a:ext cx="3015826" cy="328295"/>
              </a:xfrm>
              <a:prstGeom prst="rect">
                <a:avLst/>
              </a:prstGeom>
              <a:blipFill>
                <a:blip r:embed="rId4"/>
                <a:stretch>
                  <a:fillRect l="-1414" b="-240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7CC633-1774-C15E-6AD4-040315C8A2FE}"/>
                  </a:ext>
                </a:extLst>
              </p:cNvPr>
              <p:cNvSpPr txBox="1"/>
              <p:nvPr/>
            </p:nvSpPr>
            <p:spPr>
              <a:xfrm>
                <a:off x="456664" y="2009199"/>
                <a:ext cx="11278671" cy="411395"/>
              </a:xfrm>
              <a:prstGeom prst="rect">
                <a:avLst/>
              </a:prstGeom>
              <a:noFill/>
            </p:spPr>
            <p:txBody>
              <a:bodyPr wrap="square" rtlCol="0">
                <a:spAutoFit/>
              </a:bodyPr>
              <a:lstStyle/>
              <a:p>
                <a14:m>
                  <m:oMath xmlns:m="http://schemas.openxmlformats.org/officeDocument/2006/math">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e>
                    </m:d>
                  </m:oMath>
                </a14:m>
                <a:r>
                  <a:rPr lang="ja-JP" altLang="en-US" dirty="0"/>
                  <a:t>を微分して</a:t>
                </a:r>
                <a:r>
                  <a:rPr lang="en-US" altLang="ja-JP" dirty="0"/>
                  <a:t>0</a:t>
                </a:r>
                <a:r>
                  <a:rPr lang="ja-JP" altLang="en-US" dirty="0"/>
                  <a:t>と置くことで、以下の式が得られる。</a:t>
                </a:r>
                <a:endParaRPr lang="en-US" altLang="ja-JP" dirty="0"/>
              </a:p>
            </p:txBody>
          </p:sp>
        </mc:Choice>
        <mc:Fallback xmlns="">
          <p:sp>
            <p:nvSpPr>
              <p:cNvPr id="7" name="テキスト ボックス 6">
                <a:extLst>
                  <a:ext uri="{FF2B5EF4-FFF2-40B4-BE49-F238E27FC236}">
                    <a16:creationId xmlns:a16="http://schemas.microsoft.com/office/drawing/2014/main" id="{187CC633-1774-C15E-6AD4-040315C8A2FE}"/>
                  </a:ext>
                </a:extLst>
              </p:cNvPr>
              <p:cNvSpPr txBox="1">
                <a:spLocks noRot="1" noChangeAspect="1" noMove="1" noResize="1" noEditPoints="1" noAdjustHandles="1" noChangeArrowheads="1" noChangeShapeType="1" noTextEdit="1"/>
              </p:cNvSpPr>
              <p:nvPr/>
            </p:nvSpPr>
            <p:spPr>
              <a:xfrm>
                <a:off x="456664" y="2009199"/>
                <a:ext cx="11278671" cy="411395"/>
              </a:xfrm>
              <a:prstGeom prst="rect">
                <a:avLst/>
              </a:prstGeom>
              <a:blipFill>
                <a:blip r:embed="rId5"/>
                <a:stretch>
                  <a:fillRect t="-1493" b="-208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042FF8E-8A95-EF23-396C-FA21FDC58220}"/>
                  </a:ext>
                </a:extLst>
              </p:cNvPr>
              <p:cNvSpPr txBox="1"/>
              <p:nvPr/>
            </p:nvSpPr>
            <p:spPr>
              <a:xfrm>
                <a:off x="4733332" y="2564984"/>
                <a:ext cx="104996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latin typeface="Cambria Math" panose="02040503050406030204" pitchFamily="18" charset="0"/>
                        </a:rPr>
                        <m:t>Σ</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𝜆</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2042FF8E-8A95-EF23-396C-FA21FDC58220}"/>
                  </a:ext>
                </a:extLst>
              </p:cNvPr>
              <p:cNvSpPr txBox="1">
                <a:spLocks noRot="1" noChangeAspect="1" noMove="1" noResize="1" noEditPoints="1" noAdjustHandles="1" noChangeArrowheads="1" noChangeShapeType="1" noTextEdit="1"/>
              </p:cNvSpPr>
              <p:nvPr/>
            </p:nvSpPr>
            <p:spPr>
              <a:xfrm>
                <a:off x="4733332" y="2564984"/>
                <a:ext cx="1049967" cy="299313"/>
              </a:xfrm>
              <a:prstGeom prst="rect">
                <a:avLst/>
              </a:prstGeom>
              <a:blipFill>
                <a:blip r:embed="rId6"/>
                <a:stretch>
                  <a:fillRect l="-4046" r="-2890" b="-265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3971E3E-64BD-8232-9142-AB8D7AD21E20}"/>
                  </a:ext>
                </a:extLst>
              </p:cNvPr>
              <p:cNvSpPr txBox="1"/>
              <p:nvPr/>
            </p:nvSpPr>
            <p:spPr>
              <a:xfrm>
                <a:off x="428645" y="2986634"/>
                <a:ext cx="11278671" cy="369332"/>
              </a:xfrm>
              <a:prstGeom prst="rect">
                <a:avLst/>
              </a:prstGeom>
              <a:noFill/>
            </p:spPr>
            <p:txBody>
              <a:bodyPr wrap="square" rtlCol="0">
                <a:spAutoFit/>
              </a:bodyPr>
              <a:lstStyle/>
              <a:p>
                <a:r>
                  <a:rPr lang="ja-JP" altLang="en-US" dirty="0"/>
                  <a:t>したがって、</a:t>
                </a:r>
                <a14:m>
                  <m:oMath xmlns:m="http://schemas.openxmlformats.org/officeDocument/2006/math">
                    <m:sSub>
                      <m:sSubPr>
                        <m:ctrlPr>
                          <a:rPr lang="en-US" altLang="ja-JP" b="0" i="1" dirty="0" smtClean="0">
                            <a:latin typeface="Cambria Math" panose="02040503050406030204" pitchFamily="18" charset="0"/>
                          </a:rPr>
                        </m:ctrlPr>
                      </m:sSubPr>
                      <m:e>
                        <m:r>
                          <a:rPr lang="en-US" altLang="ja-JP" i="1" dirty="0">
                            <a:latin typeface="Cambria Math" panose="02040503050406030204" pitchFamily="18" charset="0"/>
                          </a:rPr>
                          <m:t>𝑋</m:t>
                        </m:r>
                      </m:e>
                      <m:sub>
                        <m:r>
                          <a:rPr lang="en-US" altLang="ja-JP" b="0" i="1" dirty="0" smtClean="0">
                            <a:latin typeface="Cambria Math" panose="02040503050406030204" pitchFamily="18" charset="0"/>
                          </a:rPr>
                          <m:t>𝑖𝑑</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𝑖𝑑</m:t>
                        </m:r>
                      </m:sub>
                    </m:sSub>
                    <m:r>
                      <a:rPr lang="ja-JP" altLang="en-US" i="1" dirty="0">
                        <a:latin typeface="Cambria Math" panose="02040503050406030204" pitchFamily="18" charset="0"/>
                      </a:rPr>
                      <m:t>の</m:t>
                    </m:r>
                  </m:oMath>
                </a14:m>
                <a:r>
                  <a:rPr lang="ja-JP" altLang="en-US" dirty="0"/>
                  <a:t>分散共分散行列</a:t>
                </a:r>
                <a14:m>
                  <m:oMath xmlns:m="http://schemas.openxmlformats.org/officeDocument/2006/math">
                    <m:r>
                      <m:rPr>
                        <m:sty m:val="p"/>
                      </m:rPr>
                      <a:rPr lang="en-US" altLang="ja-JP" b="0" i="0" smtClean="0">
                        <a:latin typeface="Cambria Math" panose="02040503050406030204" pitchFamily="18" charset="0"/>
                      </a:rPr>
                      <m:t>Σ</m:t>
                    </m:r>
                  </m:oMath>
                </a14:m>
                <a:r>
                  <a:rPr lang="ja-JP" altLang="en-US" dirty="0"/>
                  <a:t>の固有ベクトルを求める問題に帰着する。</a:t>
                </a:r>
                <a:endParaRPr lang="en-US" altLang="ja-JP" dirty="0"/>
              </a:p>
            </p:txBody>
          </p:sp>
        </mc:Choice>
        <mc:Fallback xmlns="">
          <p:sp>
            <p:nvSpPr>
              <p:cNvPr id="9" name="テキスト ボックス 8">
                <a:extLst>
                  <a:ext uri="{FF2B5EF4-FFF2-40B4-BE49-F238E27FC236}">
                    <a16:creationId xmlns:a16="http://schemas.microsoft.com/office/drawing/2014/main" id="{63971E3E-64BD-8232-9142-AB8D7AD21E20}"/>
                  </a:ext>
                </a:extLst>
              </p:cNvPr>
              <p:cNvSpPr txBox="1">
                <a:spLocks noRot="1" noChangeAspect="1" noMove="1" noResize="1" noEditPoints="1" noAdjustHandles="1" noChangeArrowheads="1" noChangeShapeType="1" noTextEdit="1"/>
              </p:cNvSpPr>
              <p:nvPr/>
            </p:nvSpPr>
            <p:spPr>
              <a:xfrm>
                <a:off x="428645" y="2986634"/>
                <a:ext cx="11278671" cy="369332"/>
              </a:xfrm>
              <a:prstGeom prst="rect">
                <a:avLst/>
              </a:prstGeom>
              <a:blipFill>
                <a:blip r:embed="rId7"/>
                <a:stretch>
                  <a:fillRect l="-432" t="-819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2919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2D5A51-D594-CF15-5A39-F79A23FCDB3F}"/>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DA91F0BB-1FFC-9154-6DA6-9AF86917775E}"/>
              </a:ext>
            </a:extLst>
          </p:cNvPr>
          <p:cNvSpPr>
            <a:spLocks noGrp="1"/>
          </p:cNvSpPr>
          <p:nvPr>
            <p:ph idx="1"/>
          </p:nvPr>
        </p:nvSpPr>
        <p:spPr/>
        <p:txBody>
          <a:bodyPr/>
          <a:lstStyle/>
          <a:p>
            <a:pPr marL="0" indent="0">
              <a:buNone/>
            </a:pPr>
            <a:r>
              <a:rPr kumimoji="1" lang="en-US" altLang="ja-JP"/>
              <a:t>[1]</a:t>
            </a:r>
            <a:r>
              <a:rPr kumimoji="1" lang="ja-JP" altLang="en-US"/>
              <a:t>金融庁、保険会社の国債資本基準に係る要点解説</a:t>
            </a:r>
          </a:p>
        </p:txBody>
      </p:sp>
    </p:spTree>
    <p:extLst>
      <p:ext uri="{BB962C8B-B14F-4D97-AF65-F5344CB8AC3E}">
        <p14:creationId xmlns:p14="http://schemas.microsoft.com/office/powerpoint/2010/main" val="31213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B4A10-EF35-213C-06C0-5EB00DFAFD86}"/>
              </a:ext>
            </a:extLst>
          </p:cNvPr>
          <p:cNvSpPr>
            <a:spLocks noGrp="1"/>
          </p:cNvSpPr>
          <p:nvPr>
            <p:ph type="title"/>
          </p:nvPr>
        </p:nvSpPr>
        <p:spPr/>
        <p:txBody>
          <a:bodyPr/>
          <a:lstStyle/>
          <a:p>
            <a:r>
              <a:rPr lang="ja-JP" altLang="en-US"/>
              <a:t>バージョン情報</a:t>
            </a:r>
            <a:endParaRPr kumimoji="1" lang="ja-JP" altLang="en-US"/>
          </a:p>
        </p:txBody>
      </p:sp>
      <p:sp>
        <p:nvSpPr>
          <p:cNvPr id="3" name="コンテンツ プレースホルダー 2">
            <a:extLst>
              <a:ext uri="{FF2B5EF4-FFF2-40B4-BE49-F238E27FC236}">
                <a16:creationId xmlns:a16="http://schemas.microsoft.com/office/drawing/2014/main" id="{D62B8069-2727-2260-8E21-69B68E998B6D}"/>
              </a:ext>
            </a:extLst>
          </p:cNvPr>
          <p:cNvSpPr>
            <a:spLocks noGrp="1"/>
          </p:cNvSpPr>
          <p:nvPr>
            <p:ph idx="1"/>
          </p:nvPr>
        </p:nvSpPr>
        <p:spPr>
          <a:xfrm>
            <a:off x="838200" y="2208992"/>
            <a:ext cx="10515600" cy="4189561"/>
          </a:xfrm>
        </p:spPr>
        <p:txBody>
          <a:bodyPr/>
          <a:lstStyle/>
          <a:p>
            <a:endParaRPr kumimoji="1" lang="ja-JP" altLang="en-US"/>
          </a:p>
        </p:txBody>
      </p:sp>
    </p:spTree>
    <p:extLst>
      <p:ext uri="{BB962C8B-B14F-4D97-AF65-F5344CB8AC3E}">
        <p14:creationId xmlns:p14="http://schemas.microsoft.com/office/powerpoint/2010/main" val="2821124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39667-9909-3BC8-7C9A-3EC17E384B94}"/>
              </a:ext>
            </a:extLst>
          </p:cNvPr>
          <p:cNvSpPr>
            <a:spLocks noGrp="1"/>
          </p:cNvSpPr>
          <p:nvPr>
            <p:ph type="title"/>
          </p:nvPr>
        </p:nvSpPr>
        <p:spPr>
          <a:xfrm>
            <a:off x="1471246" y="2475279"/>
            <a:ext cx="10515600" cy="1325563"/>
          </a:xfrm>
        </p:spPr>
        <p:txBody>
          <a:bodyPr/>
          <a:lstStyle/>
          <a:p>
            <a:r>
              <a:rPr kumimoji="1" lang="ja-JP" altLang="en-US"/>
              <a:t>以降メモ</a:t>
            </a:r>
          </a:p>
        </p:txBody>
      </p:sp>
    </p:spTree>
    <p:extLst>
      <p:ext uri="{BB962C8B-B14F-4D97-AF65-F5344CB8AC3E}">
        <p14:creationId xmlns:p14="http://schemas.microsoft.com/office/powerpoint/2010/main" val="965458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CE25BB-F195-C1FB-4498-E3F7AA59D442}"/>
              </a:ext>
            </a:extLst>
          </p:cNvPr>
          <p:cNvSpPr>
            <a:spLocks noGrp="1"/>
          </p:cNvSpPr>
          <p:nvPr>
            <p:ph idx="1"/>
          </p:nvPr>
        </p:nvSpPr>
        <p:spPr>
          <a:xfrm>
            <a:off x="838200" y="357809"/>
            <a:ext cx="10515600" cy="5827106"/>
          </a:xfrm>
        </p:spPr>
        <p:txBody>
          <a:bodyPr/>
          <a:lstStyle/>
          <a:p>
            <a:r>
              <a:rPr kumimoji="1" lang="ja-JP" altLang="en-US"/>
              <a:t>商品区分ごとに負債を割くイールドを決める．</a:t>
            </a:r>
            <a:endParaRPr kumimoji="1" lang="en-US" altLang="ja-JP"/>
          </a:p>
          <a:p>
            <a:r>
              <a:rPr lang="ja-JP" altLang="en-US"/>
              <a:t>商品区分ごとに</a:t>
            </a:r>
            <a:r>
              <a:rPr lang="en-US" altLang="ja-JP"/>
              <a:t>General</a:t>
            </a:r>
            <a:r>
              <a:rPr lang="ja-JP" altLang="en-US"/>
              <a:t>，</a:t>
            </a:r>
            <a:r>
              <a:rPr lang="en-US" altLang="ja-JP"/>
              <a:t>Middle</a:t>
            </a:r>
            <a:r>
              <a:rPr lang="ja-JP" altLang="en-US"/>
              <a:t>，</a:t>
            </a:r>
            <a:r>
              <a:rPr lang="en-US" altLang="ja-JP"/>
              <a:t>Top</a:t>
            </a:r>
            <a:r>
              <a:rPr lang="ja-JP" altLang="en-US"/>
              <a:t>に分ける．</a:t>
            </a:r>
            <a:endParaRPr lang="en-US" altLang="ja-JP"/>
          </a:p>
          <a:p>
            <a:r>
              <a:rPr kumimoji="1" lang="en-US" altLang="ja-JP">
                <a:hlinkClick r:id="rId2"/>
              </a:rPr>
              <a:t>https://www.nli-research.co.jp/report/detail/id=59350?pno=3&amp;site=nli</a:t>
            </a:r>
            <a:endParaRPr kumimoji="1" lang="en-US" altLang="ja-JP"/>
          </a:p>
          <a:p>
            <a:endParaRPr kumimoji="1" lang="ja-JP" altLang="en-US"/>
          </a:p>
        </p:txBody>
      </p:sp>
    </p:spTree>
    <p:extLst>
      <p:ext uri="{BB962C8B-B14F-4D97-AF65-F5344CB8AC3E}">
        <p14:creationId xmlns:p14="http://schemas.microsoft.com/office/powerpoint/2010/main" val="1760217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135256-22A6-E396-36E5-0EC9EA448630}"/>
              </a:ext>
            </a:extLst>
          </p:cNvPr>
          <p:cNvSpPr>
            <a:spLocks noGrp="1"/>
          </p:cNvSpPr>
          <p:nvPr>
            <p:ph type="title"/>
          </p:nvPr>
        </p:nvSpPr>
        <p:spPr/>
        <p:txBody>
          <a:bodyPr/>
          <a:lstStyle/>
          <a:p>
            <a:r>
              <a:rPr kumimoji="1" lang="en-US" altLang="ja-JP"/>
              <a:t>Yield Curve Generator</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70F6AA-2187-88CF-05DE-71E2897A68B6}"/>
                  </a:ext>
                </a:extLst>
              </p:cNvPr>
              <p:cNvSpPr>
                <a:spLocks noGrp="1"/>
              </p:cNvSpPr>
              <p:nvPr>
                <p:ph idx="1"/>
              </p:nvPr>
            </p:nvSpPr>
            <p:spPr/>
            <p:txBody>
              <a:bodyPr>
                <a:normAutofit fontScale="85000" lnSpcReduction="10000"/>
              </a:bodyPr>
              <a:lstStyle/>
              <a:p>
                <a:r>
                  <a:rPr kumimoji="1" lang="ja-JP" altLang="en-US"/>
                  <a:t>各シナリオは基となる市場金利に何等かの操作を行ったのち，</a:t>
                </a:r>
                <a:r>
                  <a:rPr kumimoji="1" lang="en-US" altLang="ja-JP"/>
                  <a:t>Smith-Wilson</a:t>
                </a:r>
                <a:r>
                  <a:rPr kumimoji="1" lang="ja-JP" altLang="en-US"/>
                  <a:t>法で計算することで得る．</a:t>
                </a:r>
                <a:endParaRPr kumimoji="1" lang="en-US" altLang="ja-JP"/>
              </a:p>
              <a:p>
                <a:r>
                  <a:rPr kumimoji="1" lang="en-US" altLang="ja-JP"/>
                  <a:t>Valuation</a:t>
                </a:r>
                <a:r>
                  <a:rPr kumimoji="1" lang="ja-JP" altLang="en-US"/>
                  <a:t>，</a:t>
                </a:r>
                <a:r>
                  <a:rPr kumimoji="1" lang="en-US" altLang="ja-JP"/>
                  <a:t>NDSR up</a:t>
                </a:r>
                <a:r>
                  <a:rPr kumimoji="1" lang="ja-JP" altLang="en-US"/>
                  <a:t>，</a:t>
                </a:r>
                <a:r>
                  <a:rPr kumimoji="1" lang="en-US" altLang="ja-JP"/>
                  <a:t>NDSR </a:t>
                </a:r>
                <a:r>
                  <a:rPr kumimoji="1" lang="en-US" altLang="ja-JP" err="1"/>
                  <a:t>dn</a:t>
                </a:r>
                <a:r>
                  <a:rPr kumimoji="1" lang="ja-JP" altLang="en-US"/>
                  <a:t>は市場金利に以下の値が可算される．</a:t>
                </a:r>
                <a:endParaRPr kumimoji="1" lang="en-US" altLang="ja-JP"/>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𝑔𝑒𝑛𝑒𝑟𝑎𝑙</m:t>
                      </m:r>
                      <m:r>
                        <a:rPr kumimoji="1" lang="en-US" altLang="ja-JP" sz="2400" b="0" i="1" smtClean="0">
                          <a:latin typeface="Cambria Math" panose="02040503050406030204" pitchFamily="18" charset="0"/>
                        </a:rPr>
                        <m:t> : </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×0.8×</m:t>
                      </m:r>
                      <m:r>
                        <a:rPr kumimoji="1" lang="en-US" altLang="ja-JP" sz="2400" b="0" i="1" smtClean="0">
                          <a:latin typeface="Cambria Math" panose="02040503050406030204" pitchFamily="18" charset="0"/>
                        </a:rPr>
                        <m:t>𝑠𝑝𝑟𝑒𝑎</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𝑖𝑡</m:t>
                          </m:r>
                        </m:sub>
                      </m:sSub>
                    </m:oMath>
                    <m:oMath xmlns:m="http://schemas.openxmlformats.org/officeDocument/2006/math">
                      <m:r>
                        <a:rPr kumimoji="1" lang="en-US" altLang="ja-JP" sz="2400" b="0" i="1" smtClean="0">
                          <a:latin typeface="Cambria Math" panose="02040503050406030204" pitchFamily="18" charset="0"/>
                        </a:rPr>
                        <m:t>𝑚𝑖𝑑𝑑𝑙𝑒</m:t>
                      </m:r>
                      <m:r>
                        <a:rPr kumimoji="1" lang="en-US" altLang="ja-JP" sz="2400" b="0" i="1" smtClean="0">
                          <a:latin typeface="Cambria Math" panose="02040503050406030204" pitchFamily="18" charset="0"/>
                        </a:rPr>
                        <m:t>   : </m:t>
                      </m:r>
                      <m:func>
                        <m:funcPr>
                          <m:ctrlPr>
                            <a:rPr kumimoji="1" lang="en-US" altLang="ja-JP" sz="2400" b="0" i="1" smtClean="0">
                              <a:latin typeface="Cambria Math" panose="02040503050406030204" pitchFamily="18" charset="0"/>
                            </a:rPr>
                          </m:ctrlPr>
                        </m:funcPr>
                        <m:fName>
                          <m:r>
                            <a:rPr lang="en-US" altLang="ja-JP" sz="2400" i="1">
                              <a:latin typeface="Cambria Math" panose="02040503050406030204" pitchFamily="18" charset="0"/>
                            </a:rPr>
                            <m:t>𝜔</m:t>
                          </m:r>
                          <m:r>
                            <a:rPr lang="en-US" altLang="ja-JP" sz="2400" i="1">
                              <a:latin typeface="Cambria Math" panose="02040503050406030204" pitchFamily="18" charset="0"/>
                            </a:rPr>
                            <m:t>×</m:t>
                          </m:r>
                          <m:r>
                            <m:rPr>
                              <m:sty m:val="p"/>
                            </m:rPr>
                            <a:rPr kumimoji="1" lang="en-US" altLang="ja-JP" sz="2400" b="0" i="0" smtClean="0">
                              <a:latin typeface="Cambria Math" panose="02040503050406030204" pitchFamily="18" charset="0"/>
                            </a:rPr>
                            <m:t>max</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𝑇𝑂𝑀</m:t>
                              </m:r>
                              <m:r>
                                <a:rPr kumimoji="1" lang="en-US" altLang="ja-JP" sz="2400" b="0" i="1" smtClean="0">
                                  <a:latin typeface="Cambria Math" panose="02040503050406030204" pitchFamily="18" charset="0"/>
                                </a:rPr>
                                <m:t>∗0.9∗</m:t>
                              </m:r>
                              <m:r>
                                <a:rPr kumimoji="1" lang="en-US" altLang="ja-JP" sz="2400" b="0" i="1" smtClean="0">
                                  <a:latin typeface="Cambria Math" panose="02040503050406030204" pitchFamily="18" charset="0"/>
                                </a:rPr>
                                <m:t>𝑤𝑎𝑚𝑝</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𝑇𝑂𝑀</m:t>
                                  </m:r>
                                </m:e>
                              </m:d>
                              <m:r>
                                <a:rPr kumimoji="1" lang="en-US" altLang="ja-JP" sz="2400" b="0" i="1" smtClean="0">
                                  <a:latin typeface="Cambria Math" panose="02040503050406030204" pitchFamily="18" charset="0"/>
                                </a:rPr>
                                <m:t>∗0.8∗</m:t>
                              </m:r>
                              <m:r>
                                <a:rPr lang="en-US" altLang="ja-JP" sz="2400" i="1">
                                  <a:latin typeface="Cambria Math" panose="02040503050406030204" pitchFamily="18" charset="0"/>
                                </a:rPr>
                                <m:t>𝑠𝑝𝑟𝑒𝑎</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𝑑</m:t>
                                  </m:r>
                                </m:e>
                                <m:sub>
                                  <m:r>
                                    <a:rPr lang="en-US" altLang="ja-JP" sz="2400" i="1">
                                      <a:latin typeface="Cambria Math" panose="02040503050406030204" pitchFamily="18" charset="0"/>
                                    </a:rPr>
                                    <m:t>𝑖</m:t>
                                  </m:r>
                                  <m:r>
                                    <a:rPr lang="en-US" altLang="ja-JP" sz="2400" b="0" i="1" smtClean="0">
                                      <a:latin typeface="Cambria Math" panose="02040503050406030204" pitchFamily="18" charset="0"/>
                                    </a:rPr>
                                    <m:t>𝑡</m:t>
                                  </m:r>
                                </m:sub>
                              </m:sSub>
                            </m:e>
                          </m:d>
                        </m:e>
                      </m:func>
                    </m:oMath>
                  </m:oMathPara>
                </a14:m>
                <a:endParaRPr kumimoji="1" lang="en-US" altLang="ja-JP" sz="240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𝑠𝑝𝑟𝑒𝑎</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𝑖𝑡</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𝑎</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𝑉𝑎𝑙𝑢𝑎𝑡𝑖𝑜𝑛</m:t>
                          </m:r>
                          <m:r>
                            <a:rPr lang="ja-JP" altLang="en-US" sz="2400" i="1">
                              <a:latin typeface="Cambria Math" panose="02040503050406030204" pitchFamily="18" charset="0"/>
                            </a:rPr>
                            <m:t>，</m:t>
                          </m:r>
                          <m:r>
                            <a:rPr lang="en-US" altLang="ja-JP" sz="2400" b="0" i="1" smtClean="0">
                              <a:latin typeface="Cambria Math" panose="02040503050406030204" pitchFamily="18" charset="0"/>
                            </a:rPr>
                            <m:t>𝑁𝐷𝑆𝑅</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𝑢𝑝</m:t>
                          </m:r>
                          <m:r>
                            <a:rPr lang="ja-JP" altLang="en-US" sz="2400" i="1">
                              <a:latin typeface="Cambria Math" panose="02040503050406030204" pitchFamily="18" charset="0"/>
                            </a:rPr>
                            <m:t>，</m:t>
                          </m:r>
                          <m:r>
                            <a:rPr lang="en-US" altLang="ja-JP" sz="2400" b="0" i="1" smtClean="0">
                              <a:latin typeface="Cambria Math" panose="02040503050406030204" pitchFamily="18" charset="0"/>
                            </a:rPr>
                            <m:t>𝑁𝐷𝑆𝑅</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𝑑𝑛</m:t>
                          </m:r>
                        </m:e>
                      </m:d>
                    </m:oMath>
                  </m:oMathPara>
                </a14:m>
                <a:endParaRPr kumimoji="1" lang="en-US" altLang="ja-JP" sz="2400"/>
              </a:p>
              <a:p>
                <a:r>
                  <a:rPr kumimoji="1" lang="en-US" altLang="ja-JP"/>
                  <a:t>Spread</a:t>
                </a:r>
                <a:r>
                  <a:rPr kumimoji="1" lang="ja-JP" altLang="en-US"/>
                  <a:t>を</a:t>
                </a:r>
                <a:r>
                  <a:rPr kumimoji="1" lang="en-US" altLang="ja-JP"/>
                  <a:t>No</a:t>
                </a:r>
                <a:r>
                  <a:rPr kumimoji="1" lang="ja-JP" altLang="en-US"/>
                  <a:t>にすると</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𝑎</m:t>
                        </m:r>
                      </m:e>
                      <m:sub>
                        <m:r>
                          <a:rPr kumimoji="1" lang="en-US" altLang="ja-JP" sz="2800" b="0" i="1" smtClean="0">
                            <a:latin typeface="Cambria Math" panose="02040503050406030204" pitchFamily="18" charset="0"/>
                          </a:rPr>
                          <m:t>𝑖</m:t>
                        </m:r>
                      </m:sub>
                    </m:sSub>
                  </m:oMath>
                </a14:m>
                <a:r>
                  <a:rPr kumimoji="1" lang="ja-JP" altLang="en-US"/>
                  <a:t>が</a:t>
                </a:r>
                <a:r>
                  <a:rPr kumimoji="1" lang="en-US" altLang="ja-JP"/>
                  <a:t>0</a:t>
                </a:r>
                <a:r>
                  <a:rPr kumimoji="1" lang="ja-JP" altLang="en-US"/>
                  <a:t>になるので，時間依存しない．</a:t>
                </a:r>
                <a:r>
                  <a:rPr kumimoji="1" lang="en-US" altLang="ja-JP"/>
                  <a:t>YES</a:t>
                </a:r>
                <a:r>
                  <a:rPr kumimoji="1" lang="ja-JP" altLang="en-US"/>
                  <a:t>だと，</a:t>
                </a:r>
                <a:r>
                  <a:rPr lang="ja-JP" altLang="en-US"/>
                  <a:t>以下のように決定される．</a:t>
                </a:r>
                <a:endParaRPr lang="en-US" altLang="ja-JP"/>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r>
                            <m:rPr>
                              <m:brk m:alnAt="7"/>
                            </m:rPr>
                            <a:rPr lang="ja-JP" altLang="en-US" i="1">
                              <a:latin typeface="Cambria Math" panose="02040503050406030204" pitchFamily="18" charset="0"/>
                            </a:rPr>
                            <m:t>格</m:t>
                          </m:r>
                          <m:r>
                            <a:rPr lang="ja-JP" altLang="en-US" i="1">
                              <a:latin typeface="Cambria Math" panose="02040503050406030204" pitchFamily="18" charset="0"/>
                            </a:rPr>
                            <m:t>付け</m:t>
                          </m:r>
                        </m:sub>
                        <m:sup/>
                        <m:e>
                          <m:r>
                            <a:rPr lang="ja-JP" altLang="en-US" i="1">
                              <a:latin typeface="Cambria Math" panose="02040503050406030204" pitchFamily="18" charset="0"/>
                            </a:rPr>
                            <m:t>ウェイ</m:t>
                          </m:r>
                          <m:sSub>
                            <m:sSubPr>
                              <m:ctrlPr>
                                <a:rPr lang="en-US" altLang="ja-JP" b="0" i="1" smtClean="0">
                                  <a:latin typeface="Cambria Math" panose="02040503050406030204" pitchFamily="18" charset="0"/>
                                </a:rPr>
                              </m:ctrlPr>
                            </m:sSubPr>
                            <m:e>
                              <m:r>
                                <a:rPr lang="ja-JP" altLang="en-US" i="1">
                                  <a:latin typeface="Cambria Math" panose="02040503050406030204" pitchFamily="18" charset="0"/>
                                </a:rPr>
                                <m:t>ト</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𝐺𝑟𝑜𝑠𝑠</m:t>
                          </m:r>
                          <m:r>
                            <a:rPr lang="en-US" altLang="ja-JP" b="0" i="1" smtClean="0">
                              <a:latin typeface="Cambria Math" panose="02040503050406030204" pitchFamily="18" charset="0"/>
                            </a:rPr>
                            <m:t> </m:t>
                          </m:r>
                          <m:r>
                            <a:rPr lang="en-US" altLang="ja-JP" b="0" i="1" smtClean="0">
                              <a:latin typeface="Cambria Math" panose="02040503050406030204" pitchFamily="18" charset="0"/>
                            </a:rPr>
                            <m:t>𝑆𝑝𝑟𝑒𝑎</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ja-JP" altLang="en-US" i="1" smtClean="0">
                              <a:latin typeface="Cambria Math" panose="02040503050406030204" pitchFamily="18" charset="0"/>
                            </a:rPr>
                            <m:t>リスク補正</m:t>
                          </m:r>
                          <m:sSub>
                            <m:sSubPr>
                              <m:ctrlPr>
                                <a:rPr lang="en-US" altLang="ja-JP" b="0" i="1" dirty="0" smtClean="0">
                                  <a:latin typeface="Cambria Math" panose="02040503050406030204" pitchFamily="18" charset="0"/>
                                </a:rPr>
                              </m:ctrlPr>
                            </m:sSubPr>
                            <m:e>
                              <m:r>
                                <m:rPr>
                                  <m:nor/>
                                </m:rPr>
                                <a:rPr lang="ja-JP" altLang="en-US" dirty="0"/>
                                <m:t>係数</m:t>
                              </m:r>
                            </m:e>
                            <m:sub>
                              <m:r>
                                <a:rPr lang="en-US" altLang="ja-JP" b="0" i="1" dirty="0" smtClean="0">
                                  <a:latin typeface="Cambria Math" panose="02040503050406030204" pitchFamily="18" charset="0"/>
                                </a:rPr>
                                <m:t>𝑗</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𝑎</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m:t>
                          </m:r>
                          <m:r>
                            <a:rPr lang="ja-JP" altLang="en-US" i="1" dirty="0">
                              <a:latin typeface="Cambria Math" panose="02040503050406030204" pitchFamily="18" charset="0"/>
                            </a:rPr>
                            <m:t>補正前</m:t>
                          </m:r>
                          <m:r>
                            <a:rPr lang="en-US" altLang="ja-JP" b="0" i="1" dirty="0" smtClean="0">
                              <a:latin typeface="Cambria Math" panose="02040503050406030204" pitchFamily="18" charset="0"/>
                            </a:rPr>
                            <m:t>)</m:t>
                          </m:r>
                        </m:e>
                      </m:nary>
                    </m:oMath>
                  </m:oMathPara>
                </a14:m>
                <a:endParaRPr kumimoji="1" lang="en-US" altLang="ja-JP"/>
              </a:p>
              <a:p>
                <a:r>
                  <a:rPr kumimoji="1" lang="en-US" altLang="ja-JP"/>
                  <a:t>b</a:t>
                </a:r>
                <a:r>
                  <a:rPr kumimoji="1" lang="ja-JP" altLang="en-US"/>
                  <a:t>についてはＳｐｒｅａｄをＹｅｓにした場合はａと同じ．ただし，Ｎｅｔ　Ｓｏｖｒｉｎｓｐｒｅａｄが考慮される．Ｎｏにした場合は，リスク補正後のＧｒｏｓｓ　Ｓｐｒｅａｄをウェイトで加重平均したもの</a:t>
                </a:r>
                <a:endParaRPr kumimoji="1" lang="en-US" altLang="ja-JP"/>
              </a:p>
            </p:txBody>
          </p:sp>
        </mc:Choice>
        <mc:Fallback xmlns="">
          <p:sp>
            <p:nvSpPr>
              <p:cNvPr id="3" name="コンテンツ プレースホルダー 2">
                <a:extLst>
                  <a:ext uri="{FF2B5EF4-FFF2-40B4-BE49-F238E27FC236}">
                    <a16:creationId xmlns:a16="http://schemas.microsoft.com/office/drawing/2014/main" id="{BE70F6AA-2187-88CF-05DE-71E2897A68B6}"/>
                  </a:ext>
                </a:extLst>
              </p:cNvPr>
              <p:cNvSpPr>
                <a:spLocks noGrp="1" noRot="1" noChangeAspect="1" noMove="1" noResize="1" noEditPoints="1" noAdjustHandles="1" noChangeArrowheads="1" noChangeShapeType="1" noTextEdit="1"/>
              </p:cNvSpPr>
              <p:nvPr>
                <p:ph idx="1"/>
              </p:nvPr>
            </p:nvSpPr>
            <p:spPr>
              <a:blipFill>
                <a:blip r:embed="rId2"/>
                <a:stretch>
                  <a:fillRect l="-812" t="-2013" r="-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68484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6C712A-36B2-2CC3-CD17-B72D0FC32D6C}"/>
              </a:ext>
            </a:extLst>
          </p:cNvPr>
          <p:cNvSpPr>
            <a:spLocks noGrp="1"/>
          </p:cNvSpPr>
          <p:nvPr>
            <p:ph type="title"/>
          </p:nvPr>
        </p:nvSpPr>
        <p:spPr/>
        <p:txBody>
          <a:bodyPr/>
          <a:lstStyle/>
          <a:p>
            <a:r>
              <a:rPr lang="en-US" altLang="ja-JP"/>
              <a:t>【</a:t>
            </a:r>
            <a:r>
              <a:rPr lang="ja-JP" altLang="en-US"/>
              <a:t>シート</a:t>
            </a:r>
            <a:r>
              <a:rPr lang="en-US" altLang="ja-JP"/>
              <a:t>】SmithWilsonZC.0</a:t>
            </a:r>
            <a:endParaRPr kumimoji="1" lang="ja-JP" altLang="en-US"/>
          </a:p>
        </p:txBody>
      </p:sp>
      <p:sp>
        <p:nvSpPr>
          <p:cNvPr id="3" name="コンテンツ プレースホルダー 2">
            <a:extLst>
              <a:ext uri="{FF2B5EF4-FFF2-40B4-BE49-F238E27FC236}">
                <a16:creationId xmlns:a16="http://schemas.microsoft.com/office/drawing/2014/main" id="{E6F5B4BF-949C-5DC5-7D34-0234034B9EE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51748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8546D-8DA3-1AA0-BC62-1742D83B5D1B}"/>
              </a:ext>
            </a:extLst>
          </p:cNvPr>
          <p:cNvSpPr>
            <a:spLocks noGrp="1"/>
          </p:cNvSpPr>
          <p:nvPr>
            <p:ph type="title"/>
          </p:nvPr>
        </p:nvSpPr>
        <p:spPr/>
        <p:txBody>
          <a:bodyPr/>
          <a:lstStyle/>
          <a:p>
            <a:r>
              <a:rPr lang="en-US" altLang="ja-JP"/>
              <a:t>【</a:t>
            </a:r>
            <a:r>
              <a:rPr lang="ja-JP" altLang="en-US"/>
              <a:t>シート</a:t>
            </a:r>
            <a:r>
              <a:rPr lang="en-US" altLang="ja-JP"/>
              <a:t>】SmithWilsonZC.1</a:t>
            </a:r>
            <a:r>
              <a:rPr lang="ja-JP" altLang="en-US"/>
              <a:t>以降</a:t>
            </a:r>
            <a:endParaRPr kumimoji="1" lang="ja-JP" altLang="en-US"/>
          </a:p>
        </p:txBody>
      </p:sp>
      <p:sp>
        <p:nvSpPr>
          <p:cNvPr id="3" name="コンテンツ プレースホルダー 2">
            <a:extLst>
              <a:ext uri="{FF2B5EF4-FFF2-40B4-BE49-F238E27FC236}">
                <a16:creationId xmlns:a16="http://schemas.microsoft.com/office/drawing/2014/main" id="{20B7FF20-F737-A06E-0F43-3DAEB1625357}"/>
              </a:ext>
            </a:extLst>
          </p:cNvPr>
          <p:cNvSpPr>
            <a:spLocks noGrp="1"/>
          </p:cNvSpPr>
          <p:nvPr>
            <p:ph idx="1"/>
          </p:nvPr>
        </p:nvSpPr>
        <p:spPr/>
        <p:txBody>
          <a:bodyPr/>
          <a:lstStyle/>
          <a:p>
            <a:r>
              <a:rPr kumimoji="1" lang="en-US" altLang="ja-JP"/>
              <a:t>[Yield Curve]</a:t>
            </a:r>
            <a:r>
              <a:rPr kumimoji="1" lang="ja-JP" altLang="en-US"/>
              <a:t>シートの</a:t>
            </a:r>
            <a:r>
              <a:rPr kumimoji="1" lang="en-US" altLang="ja-JP"/>
              <a:t>O</a:t>
            </a:r>
            <a:r>
              <a:rPr kumimoji="1" lang="ja-JP" altLang="en-US"/>
              <a:t>列から</a:t>
            </a:r>
            <a:r>
              <a:rPr kumimoji="1" lang="en-US" altLang="ja-JP"/>
              <a:t>Y</a:t>
            </a:r>
            <a:r>
              <a:rPr kumimoji="1" lang="ja-JP" altLang="en-US"/>
              <a:t>列に記載のイールドを基に</a:t>
            </a:r>
            <a:r>
              <a:rPr kumimoji="1" lang="en-US" altLang="ja-JP"/>
              <a:t>Smith-Wilson</a:t>
            </a:r>
            <a:r>
              <a:rPr kumimoji="1" lang="ja-JP" altLang="en-US"/>
              <a:t>で舗街と保管</a:t>
            </a:r>
          </a:p>
        </p:txBody>
      </p:sp>
    </p:spTree>
    <p:extLst>
      <p:ext uri="{BB962C8B-B14F-4D97-AF65-F5344CB8AC3E}">
        <p14:creationId xmlns:p14="http://schemas.microsoft.com/office/powerpoint/2010/main" val="38844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・リスクフリーレートは３つの区分で構成される。</a:t>
            </a:r>
            <a:endParaRPr kumimoji="1" lang="en-US" altLang="ja-JP" sz="2400">
              <a:solidFill>
                <a:schemeClr val="tx1"/>
              </a:solidFill>
            </a:endParaRPr>
          </a:p>
          <a:p>
            <a:r>
              <a:rPr lang="ja-JP" altLang="en-US" sz="2400">
                <a:solidFill>
                  <a:schemeClr val="tx1"/>
                </a:solidFill>
              </a:rPr>
              <a:t>・市場で観測される金利と終局金利を基に</a:t>
            </a:r>
            <a:r>
              <a:rPr lang="en-US" altLang="ja-JP" sz="2400">
                <a:solidFill>
                  <a:schemeClr val="tx1"/>
                </a:solidFill>
              </a:rPr>
              <a:t>Smith-Wilson</a:t>
            </a:r>
            <a:r>
              <a:rPr lang="ja-JP" altLang="en-US" sz="2400">
                <a:solidFill>
                  <a:schemeClr val="tx1"/>
                </a:solidFill>
              </a:rPr>
              <a:t>法で補間・補外</a:t>
            </a:r>
            <a:endParaRPr kumimoji="1" lang="en-US" altLang="ja-JP" sz="2400">
              <a:solidFill>
                <a:schemeClr val="tx1"/>
              </a:solidFill>
            </a:endParaRPr>
          </a:p>
        </p:txBody>
      </p:sp>
      <p:cxnSp>
        <p:nvCxnSpPr>
          <p:cNvPr id="6" name="直線矢印コネクタ 5">
            <a:extLst>
              <a:ext uri="{FF2B5EF4-FFF2-40B4-BE49-F238E27FC236}">
                <a16:creationId xmlns:a16="http://schemas.microsoft.com/office/drawing/2014/main" id="{67B919EB-96EF-E324-DA42-A774BB0DBECA}"/>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0854E18-BB60-8F5A-3B1D-C52B0AB36A5F}"/>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9A2DDCD6-674A-DA0E-2D73-A95D6EFC48AB}"/>
              </a:ext>
            </a:extLst>
          </p:cNvPr>
          <p:cNvCxnSpPr>
            <a:cxnSpLocks/>
          </p:cNvCxnSpPr>
          <p:nvPr/>
        </p:nvCxnSpPr>
        <p:spPr>
          <a:xfrm>
            <a:off x="4318782"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1345E09-6338-3AC0-77E3-46A1DD748BE2}"/>
              </a:ext>
            </a:extLst>
          </p:cNvPr>
          <p:cNvCxnSpPr>
            <a:cxnSpLocks/>
          </p:cNvCxnSpPr>
          <p:nvPr/>
        </p:nvCxnSpPr>
        <p:spPr>
          <a:xfrm>
            <a:off x="7186246"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12260D13-B281-411A-161E-DD7E688E6144}"/>
              </a:ext>
            </a:extLst>
          </p:cNvPr>
          <p:cNvSpPr/>
          <p:nvPr/>
        </p:nvSpPr>
        <p:spPr>
          <a:xfrm>
            <a:off x="1637715" y="1954954"/>
            <a:ext cx="2597544" cy="1154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第一区分</a:t>
            </a:r>
            <a:endParaRPr kumimoji="1" lang="en-US" altLang="ja-JP" b="1" u="sng"/>
          </a:p>
          <a:p>
            <a:r>
              <a:rPr kumimoji="1" lang="ja-JP" altLang="en-US"/>
              <a:t>市場金利を</a:t>
            </a:r>
            <a:r>
              <a:rPr kumimoji="1" lang="en-US" altLang="ja-JP"/>
              <a:t>Smith-Wilson</a:t>
            </a:r>
            <a:r>
              <a:rPr kumimoji="1" lang="ja-JP" altLang="en-US"/>
              <a:t>法で補間</a:t>
            </a:r>
            <a:endParaRPr kumimoji="1" lang="en-US" altLang="ja-JP"/>
          </a:p>
        </p:txBody>
      </p:sp>
      <p:sp>
        <p:nvSpPr>
          <p:cNvPr id="28" name="正方形/長方形 27">
            <a:extLst>
              <a:ext uri="{FF2B5EF4-FFF2-40B4-BE49-F238E27FC236}">
                <a16:creationId xmlns:a16="http://schemas.microsoft.com/office/drawing/2014/main" id="{39C30C95-F18C-86B7-2FDF-8C7FB1607164}"/>
              </a:ext>
            </a:extLst>
          </p:cNvPr>
          <p:cNvSpPr/>
          <p:nvPr/>
        </p:nvSpPr>
        <p:spPr>
          <a:xfrm>
            <a:off x="4488769" y="1954953"/>
            <a:ext cx="2597543" cy="1154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第二区分</a:t>
            </a:r>
            <a:endParaRPr kumimoji="1" lang="en-US" altLang="ja-JP" b="1" u="sng"/>
          </a:p>
          <a:p>
            <a:r>
              <a:rPr lang="en-US" altLang="ja-JP"/>
              <a:t>Smith-Wilson</a:t>
            </a:r>
            <a:r>
              <a:rPr lang="ja-JP" altLang="en-US"/>
              <a:t>法で補外</a:t>
            </a:r>
            <a:endParaRPr kumimoji="1" lang="ja-JP" altLang="en-US"/>
          </a:p>
        </p:txBody>
      </p:sp>
      <p:sp>
        <p:nvSpPr>
          <p:cNvPr id="30" name="正方形/長方形 29">
            <a:extLst>
              <a:ext uri="{FF2B5EF4-FFF2-40B4-BE49-F238E27FC236}">
                <a16:creationId xmlns:a16="http://schemas.microsoft.com/office/drawing/2014/main" id="{C1EA2014-0B86-AC76-95A2-460BE2C6A778}"/>
              </a:ext>
            </a:extLst>
          </p:cNvPr>
          <p:cNvSpPr/>
          <p:nvPr/>
        </p:nvSpPr>
        <p:spPr>
          <a:xfrm>
            <a:off x="7378505" y="1954954"/>
            <a:ext cx="2491748" cy="1154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a:t>
            </a:r>
            <a:r>
              <a:rPr lang="ja-JP" altLang="en-US" b="1" u="sng"/>
              <a:t>三</a:t>
            </a:r>
            <a:r>
              <a:rPr kumimoji="1" lang="ja-JP" altLang="en-US" b="1" u="sng"/>
              <a:t>区分</a:t>
            </a:r>
            <a:endParaRPr kumimoji="1" lang="en-US" altLang="ja-JP" b="1" u="sng"/>
          </a:p>
          <a:p>
            <a:r>
              <a:rPr lang="ja-JP" altLang="en-US"/>
              <a:t>フォワードレートが</a:t>
            </a:r>
            <a:endParaRPr lang="en-US" altLang="ja-JP"/>
          </a:p>
          <a:p>
            <a:r>
              <a:rPr lang="ja-JP" altLang="en-US"/>
              <a:t>終局金利に収束</a:t>
            </a:r>
            <a:endParaRPr kumimoji="1" lang="ja-JP" altLang="en-US"/>
          </a:p>
        </p:txBody>
      </p:sp>
      <p:sp>
        <p:nvSpPr>
          <p:cNvPr id="13" name="楕円 12">
            <a:extLst>
              <a:ext uri="{FF2B5EF4-FFF2-40B4-BE49-F238E27FC236}">
                <a16:creationId xmlns:a16="http://schemas.microsoft.com/office/drawing/2014/main" id="{47B06DD6-4BED-CA65-2911-DADEFCA85CCC}"/>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302BF51C-4A89-862E-F804-D2B1A7907894}"/>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0AF1B07-7349-207C-662B-1A3999389E6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487917B-5864-85D0-AC42-BEB0F165A560}"/>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3A6C8D4-6C14-F88A-7CA6-2792740EF66C}"/>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A7E29B3F-8105-02B2-A141-D5BEF1335B0B}"/>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904A8E6-A60D-1484-DC39-B79FF95A5429}"/>
              </a:ext>
            </a:extLst>
          </p:cNvPr>
          <p:cNvSpPr txBox="1"/>
          <p:nvPr/>
        </p:nvSpPr>
        <p:spPr>
          <a:xfrm>
            <a:off x="3398311" y="5843723"/>
            <a:ext cx="1823599" cy="646331"/>
          </a:xfrm>
          <a:prstGeom prst="rect">
            <a:avLst/>
          </a:prstGeom>
          <a:noFill/>
        </p:spPr>
        <p:txBody>
          <a:bodyPr wrap="square" rtlCol="0">
            <a:spAutoFit/>
          </a:bodyPr>
          <a:lstStyle/>
          <a:p>
            <a:pPr algn="ctr"/>
            <a:r>
              <a:rPr kumimoji="1" lang="en-US" altLang="ja-JP"/>
              <a:t>LOT</a:t>
            </a:r>
          </a:p>
          <a:p>
            <a:pPr algn="ctr"/>
            <a:r>
              <a:rPr lang="ja-JP" altLang="en-US"/>
              <a:t>（補外開始点）</a:t>
            </a:r>
            <a:endParaRPr kumimoji="1" lang="ja-JP" altLang="en-US"/>
          </a:p>
        </p:txBody>
      </p:sp>
    </p:spTree>
    <p:extLst>
      <p:ext uri="{BB962C8B-B14F-4D97-AF65-F5344CB8AC3E}">
        <p14:creationId xmlns:p14="http://schemas.microsoft.com/office/powerpoint/2010/main" val="3952899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2CE7B9-F9E5-3E65-F6B1-132B2E41DBE4}"/>
              </a:ext>
            </a:extLst>
          </p:cNvPr>
          <p:cNvSpPr>
            <a:spLocks noGrp="1"/>
          </p:cNvSpPr>
          <p:nvPr>
            <p:ph type="title"/>
          </p:nvPr>
        </p:nvSpPr>
        <p:spPr/>
        <p:txBody>
          <a:bodyPr/>
          <a:lstStyle/>
          <a:p>
            <a:r>
              <a:rPr kumimoji="1" lang="ja-JP" altLang="en-US"/>
              <a:t>イールドカーブの作成方法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823A0FB-C0D0-8B08-7EEF-4D54138EE02D}"/>
                  </a:ext>
                </a:extLst>
              </p:cNvPr>
              <p:cNvSpPr>
                <a:spLocks noGrp="1"/>
              </p:cNvSpPr>
              <p:nvPr>
                <p:ph idx="1"/>
              </p:nvPr>
            </p:nvSpPr>
            <p:spPr/>
            <p:txBody>
              <a:bodyPr/>
              <a:lstStyle/>
              <a:p>
                <a:pPr marL="514350" indent="-514350">
                  <a:buFont typeface="+mj-lt"/>
                  <a:buAutoNum type="arabicPeriod"/>
                </a:pPr>
                <a:r>
                  <a:rPr kumimoji="1" lang="ja-JP" altLang="en-US"/>
                  <a:t>市場の情報に基づいて，金利を収拾する．</a:t>
                </a:r>
                <a:endParaRPr kumimoji="1" lang="en-US" altLang="ja-JP"/>
              </a:p>
              <a:p>
                <a:pPr marL="514350" indent="-514350">
                  <a:buFont typeface="+mj-lt"/>
                  <a:buAutoNum type="arabicPeriod"/>
                </a:pPr>
                <a:r>
                  <a:rPr lang="en-US" altLang="ja-JP"/>
                  <a:t>LFTR</a:t>
                </a:r>
                <a:r>
                  <a:rPr lang="ja-JP" altLang="en-US"/>
                  <a:t>に収束するように</a:t>
                </a:r>
                <a:r>
                  <a:rPr lang="en-US" altLang="ja-JP"/>
                  <a:t>smith-</a:t>
                </a:r>
                <a:r>
                  <a:rPr lang="en-US" altLang="ja-JP" err="1"/>
                  <a:t>wilson</a:t>
                </a:r>
                <a:r>
                  <a:rPr lang="ja-JP" altLang="en-US"/>
                  <a:t>法で補完・ほがいする．</a:t>
                </a:r>
                <a:endParaRPr lang="en-US" altLang="ja-JP"/>
              </a:p>
              <a:p>
                <a:pPr marL="0" indent="0">
                  <a:buNone/>
                </a:pPr>
                <a:endParaRPr kumimoji="1" lang="en-US" altLang="ja-JP"/>
              </a:p>
              <a:p>
                <a:pPr marL="0" indent="0">
                  <a:buNone/>
                </a:pPr>
                <a:r>
                  <a:rPr lang="ja-JP" altLang="en-US"/>
                  <a:t>・</a:t>
                </a:r>
                <a:r>
                  <a:rPr lang="en-US" altLang="ja-JP"/>
                  <a:t>LFTR</a:t>
                </a:r>
                <a:r>
                  <a:rPr lang="ja-JP" altLang="en-US"/>
                  <a:t>は期待実質金利とインフレターゲットの和になる．</a:t>
                </a:r>
                <a:endParaRPr lang="en-US" altLang="ja-JP"/>
              </a:p>
              <a:p>
                <a:pPr marL="0" indent="0">
                  <a:buNone/>
                </a:pPr>
                <a:r>
                  <a:rPr kumimoji="1" lang="ja-JP" altLang="en-US"/>
                  <a:t>・</a:t>
                </a:r>
                <a:r>
                  <a:rPr kumimoji="1" lang="en-US" altLang="ja-JP"/>
                  <a:t>LFTR</a:t>
                </a:r>
                <a:r>
                  <a:rPr kumimoji="1" lang="ja-JP" altLang="en-US"/>
                  <a:t>の開始時点は次の年限</a:t>
                </a:r>
                <a:r>
                  <a:rPr lang="ja-JP" altLang="en-US"/>
                  <a:t>とする</a:t>
                </a:r>
                <a:endParaRPr kumimoji="1" lang="en-US" altLang="ja-JP"/>
              </a:p>
              <a:p>
                <a:pPr marL="0" indent="0">
                  <a:buNone/>
                </a:pPr>
                <a:r>
                  <a:rPr lang="en-US" altLang="ja-JP"/>
                  <a:t>	</a:t>
                </a:r>
                <a14:m>
                  <m:oMath xmlns:m="http://schemas.openxmlformats.org/officeDocument/2006/math">
                    <m:func>
                      <m:funcPr>
                        <m:ctrlPr>
                          <a:rPr lang="en-US" altLang="ja-JP" i="1" dirty="0" smtClean="0">
                            <a:latin typeface="Cambria Math" panose="02040503050406030204" pitchFamily="18" charset="0"/>
                          </a:rPr>
                        </m:ctrlPr>
                      </m:funcPr>
                      <m:fName>
                        <m:r>
                          <m:rPr>
                            <m:sty m:val="p"/>
                          </m:rPr>
                          <a:rPr lang="en-US" altLang="ja-JP" i="0" dirty="0" smtClean="0">
                            <a:latin typeface="Cambria Math" panose="02040503050406030204" pitchFamily="18" charset="0"/>
                          </a:rPr>
                          <m:t>max</m:t>
                        </m:r>
                      </m:fName>
                      <m:e>
                        <m:d>
                          <m:dPr>
                            <m:ctrlPr>
                              <a:rPr lang="en-US" altLang="ja-JP" i="1" dirty="0" smtClean="0">
                                <a:latin typeface="Cambria Math" panose="02040503050406030204" pitchFamily="18" charset="0"/>
                              </a:rPr>
                            </m:ctrlPr>
                          </m:dPr>
                          <m:e>
                            <m:r>
                              <a:rPr lang="en-US" altLang="ja-JP" b="0" i="1" dirty="0" smtClean="0">
                                <a:latin typeface="Cambria Math" panose="02040503050406030204" pitchFamily="18" charset="0"/>
                              </a:rPr>
                              <m:t>60,30+</m:t>
                            </m:r>
                            <m:r>
                              <a:rPr lang="en-US" altLang="ja-JP" b="0" i="1" dirty="0" smtClean="0">
                                <a:latin typeface="Cambria Math" panose="02040503050406030204" pitchFamily="18" charset="0"/>
                              </a:rPr>
                              <m:t>𝐿𝑂𝑇</m:t>
                            </m:r>
                          </m:e>
                        </m:d>
                      </m:e>
                    </m:func>
                  </m:oMath>
                </a14:m>
                <a:r>
                  <a:rPr lang="en-US" altLang="ja-JP"/>
                  <a:t> </a:t>
                </a:r>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2823A0FB-C0D0-8B08-7EEF-4D54138EE02D}"/>
                  </a:ext>
                </a:extLst>
              </p:cNvPr>
              <p:cNvSpPr>
                <a:spLocks noGrp="1" noRot="1" noChangeAspect="1" noMove="1" noResize="1" noEditPoints="1" noAdjustHandles="1" noChangeArrowheads="1" noChangeShapeType="1" noTextEdit="1"/>
              </p:cNvSpPr>
              <p:nvPr>
                <p:ph idx="1"/>
              </p:nvPr>
            </p:nvSpPr>
            <p:spPr>
              <a:blipFill>
                <a:blip r:embed="rId2"/>
                <a:stretch>
                  <a:fillRect l="-1333" t="-2461" r="-3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5034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159DD9-168F-F78C-F7A0-506A48B07151}"/>
              </a:ext>
            </a:extLst>
          </p:cNvPr>
          <p:cNvSpPr>
            <a:spLocks noGrp="1"/>
          </p:cNvSpPr>
          <p:nvPr>
            <p:ph idx="1"/>
          </p:nvPr>
        </p:nvSpPr>
        <p:spPr/>
        <p:txBody>
          <a:bodyPr/>
          <a:lstStyle/>
          <a:p>
            <a:r>
              <a:rPr kumimoji="1" lang="en-US" altLang="ja-JP"/>
              <a:t>LOT</a:t>
            </a:r>
            <a:r>
              <a:rPr kumimoji="1" lang="ja-JP" altLang="en-US"/>
              <a:t>や</a:t>
            </a:r>
            <a:r>
              <a:rPr kumimoji="1" lang="en-US" altLang="ja-JP"/>
              <a:t>LFTR</a:t>
            </a:r>
            <a:r>
              <a:rPr kumimoji="1" lang="ja-JP" altLang="en-US"/>
              <a:t>は以下のように</a:t>
            </a:r>
            <a:r>
              <a:rPr kumimoji="1" lang="en-US" altLang="ja-JP"/>
              <a:t>IAIS</a:t>
            </a:r>
            <a:r>
              <a:rPr kumimoji="1" lang="ja-JP" altLang="en-US"/>
              <a:t>によって決められる．</a:t>
            </a:r>
            <a:endParaRPr kumimoji="1" lang="en-US" altLang="ja-JP"/>
          </a:p>
          <a:p>
            <a:pPr marL="0" indent="0">
              <a:buNone/>
            </a:pPr>
            <a:endParaRPr kumimoji="1" lang="en-US" altLang="ja-JP"/>
          </a:p>
        </p:txBody>
      </p:sp>
      <p:sp>
        <p:nvSpPr>
          <p:cNvPr id="4" name="タイトル 1">
            <a:extLst>
              <a:ext uri="{FF2B5EF4-FFF2-40B4-BE49-F238E27FC236}">
                <a16:creationId xmlns:a16="http://schemas.microsoft.com/office/drawing/2014/main" id="{5BF59A28-126F-BDE9-1596-F1D42B056680}"/>
              </a:ext>
            </a:extLst>
          </p:cNvPr>
          <p:cNvSpPr>
            <a:spLocks noGrp="1"/>
          </p:cNvSpPr>
          <p:nvPr>
            <p:ph type="title"/>
          </p:nvPr>
        </p:nvSpPr>
        <p:spPr>
          <a:xfrm>
            <a:off x="838200" y="365125"/>
            <a:ext cx="10515600" cy="1325563"/>
          </a:xfrm>
        </p:spPr>
        <p:txBody>
          <a:bodyPr/>
          <a:lstStyle/>
          <a:p>
            <a:r>
              <a:rPr kumimoji="1" lang="ja-JP" altLang="en-US"/>
              <a:t>イールドカーブの作成方法</a:t>
            </a:r>
          </a:p>
        </p:txBody>
      </p:sp>
      <p:pic>
        <p:nvPicPr>
          <p:cNvPr id="6" name="図 5" descr="テーブル&#10;&#10;自動的に生成された説明">
            <a:extLst>
              <a:ext uri="{FF2B5EF4-FFF2-40B4-BE49-F238E27FC236}">
                <a16:creationId xmlns:a16="http://schemas.microsoft.com/office/drawing/2014/main" id="{988B51DC-8190-1759-E098-92DBD7935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512" y="2440456"/>
            <a:ext cx="3005273" cy="4251950"/>
          </a:xfrm>
          <a:prstGeom prst="rect">
            <a:avLst/>
          </a:prstGeom>
        </p:spPr>
      </p:pic>
    </p:spTree>
    <p:extLst>
      <p:ext uri="{BB962C8B-B14F-4D97-AF65-F5344CB8AC3E}">
        <p14:creationId xmlns:p14="http://schemas.microsoft.com/office/powerpoint/2010/main" val="419262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・第一区分ではスワップ金利または国債金利が用いられる。</a:t>
            </a:r>
            <a:endParaRPr kumimoji="1" lang="en-US" altLang="ja-JP" sz="2400">
              <a:solidFill>
                <a:schemeClr val="tx1"/>
              </a:solidFill>
            </a:endParaRPr>
          </a:p>
          <a:p>
            <a:r>
              <a:rPr lang="ja-JP" altLang="en-US" sz="2400">
                <a:solidFill>
                  <a:schemeClr val="tx1"/>
                </a:solidFill>
              </a:rPr>
              <a:t>・</a:t>
            </a:r>
            <a:r>
              <a:rPr lang="en-US" altLang="ja-JP" sz="2400">
                <a:solidFill>
                  <a:schemeClr val="tx1"/>
                </a:solidFill>
              </a:rPr>
              <a:t>LOT</a:t>
            </a:r>
            <a:r>
              <a:rPr lang="ja-JP" altLang="en-US" sz="2400">
                <a:solidFill>
                  <a:schemeClr val="tx1"/>
                </a:solidFill>
              </a:rPr>
              <a:t>は市場で取引される資産の流動性等を踏まえて決められる</a:t>
            </a:r>
            <a:endParaRPr kumimoji="1" lang="en-US" altLang="ja-JP" sz="2400">
              <a:solidFill>
                <a:schemeClr val="tx1"/>
              </a:solidFill>
            </a:endParaRPr>
          </a:p>
        </p:txBody>
      </p:sp>
      <p:cxnSp>
        <p:nvCxnSpPr>
          <p:cNvPr id="6" name="直線矢印コネクタ 5">
            <a:extLst>
              <a:ext uri="{FF2B5EF4-FFF2-40B4-BE49-F238E27FC236}">
                <a16:creationId xmlns:a16="http://schemas.microsoft.com/office/drawing/2014/main" id="{67B919EB-96EF-E324-DA42-A774BB0DBECA}"/>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0854E18-BB60-8F5A-3B1D-C52B0AB36A5F}"/>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9A2DDCD6-674A-DA0E-2D73-A95D6EFC48AB}"/>
              </a:ext>
            </a:extLst>
          </p:cNvPr>
          <p:cNvCxnSpPr>
            <a:cxnSpLocks/>
          </p:cNvCxnSpPr>
          <p:nvPr/>
        </p:nvCxnSpPr>
        <p:spPr>
          <a:xfrm>
            <a:off x="4318782"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12260D13-B281-411A-161E-DD7E688E6144}"/>
              </a:ext>
            </a:extLst>
          </p:cNvPr>
          <p:cNvSpPr/>
          <p:nvPr/>
        </p:nvSpPr>
        <p:spPr>
          <a:xfrm>
            <a:off x="1637715" y="1954954"/>
            <a:ext cx="2597544" cy="1154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第一区分</a:t>
            </a:r>
            <a:endParaRPr kumimoji="1" lang="en-US" altLang="ja-JP" b="1" u="sng"/>
          </a:p>
          <a:p>
            <a:r>
              <a:rPr kumimoji="1" lang="ja-JP" altLang="en-US"/>
              <a:t>市場金利を</a:t>
            </a:r>
            <a:r>
              <a:rPr kumimoji="1" lang="en-US" altLang="ja-JP"/>
              <a:t>Smith-Wilson</a:t>
            </a:r>
            <a:r>
              <a:rPr kumimoji="1" lang="ja-JP" altLang="en-US"/>
              <a:t>法で補間</a:t>
            </a:r>
            <a:endParaRPr kumimoji="1" lang="en-US" altLang="ja-JP"/>
          </a:p>
        </p:txBody>
      </p:sp>
      <p:sp>
        <p:nvSpPr>
          <p:cNvPr id="13" name="楕円 12">
            <a:extLst>
              <a:ext uri="{FF2B5EF4-FFF2-40B4-BE49-F238E27FC236}">
                <a16:creationId xmlns:a16="http://schemas.microsoft.com/office/drawing/2014/main" id="{47B06DD6-4BED-CA65-2911-DADEFCA85CCC}"/>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302BF51C-4A89-862E-F804-D2B1A7907894}"/>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0AF1B07-7349-207C-662B-1A3999389E6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487917B-5864-85D0-AC42-BEB0F165A560}"/>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3A6C8D4-6C14-F88A-7CA6-2792740EF66C}"/>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A7E29B3F-8105-02B2-A141-D5BEF1335B0B}"/>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904A8E6-A60D-1484-DC39-B79FF95A5429}"/>
              </a:ext>
            </a:extLst>
          </p:cNvPr>
          <p:cNvSpPr txBox="1"/>
          <p:nvPr/>
        </p:nvSpPr>
        <p:spPr>
          <a:xfrm>
            <a:off x="3398311" y="5843723"/>
            <a:ext cx="1823599" cy="646331"/>
          </a:xfrm>
          <a:prstGeom prst="rect">
            <a:avLst/>
          </a:prstGeom>
          <a:noFill/>
        </p:spPr>
        <p:txBody>
          <a:bodyPr wrap="square" rtlCol="0">
            <a:spAutoFit/>
          </a:bodyPr>
          <a:lstStyle/>
          <a:p>
            <a:pPr algn="ctr"/>
            <a:r>
              <a:rPr kumimoji="1" lang="en-US" altLang="ja-JP"/>
              <a:t>LOT</a:t>
            </a:r>
          </a:p>
          <a:p>
            <a:pPr algn="ctr"/>
            <a:r>
              <a:rPr lang="ja-JP" altLang="en-US"/>
              <a:t>（補外開始点）</a:t>
            </a:r>
            <a:endParaRPr kumimoji="1" lang="ja-JP" altLang="en-US"/>
          </a:p>
        </p:txBody>
      </p:sp>
      <p:cxnSp>
        <p:nvCxnSpPr>
          <p:cNvPr id="8" name="直線コネクタ 7">
            <a:extLst>
              <a:ext uri="{FF2B5EF4-FFF2-40B4-BE49-F238E27FC236}">
                <a16:creationId xmlns:a16="http://schemas.microsoft.com/office/drawing/2014/main" id="{93D05F01-BCA2-F3ED-EFFF-C960712A57C7}"/>
              </a:ext>
            </a:extLst>
          </p:cNvPr>
          <p:cNvCxnSpPr>
            <a:cxnSpLocks/>
          </p:cNvCxnSpPr>
          <p:nvPr/>
        </p:nvCxnSpPr>
        <p:spPr>
          <a:xfrm flipH="1">
            <a:off x="1674098" y="3435394"/>
            <a:ext cx="4421902" cy="2064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8D22104-8ADE-F8F8-D3AD-ED82F7C71948}"/>
              </a:ext>
            </a:extLst>
          </p:cNvPr>
          <p:cNvCxnSpPr>
            <a:cxnSpLocks/>
          </p:cNvCxnSpPr>
          <p:nvPr/>
        </p:nvCxnSpPr>
        <p:spPr>
          <a:xfrm flipH="1">
            <a:off x="2049552" y="3435393"/>
            <a:ext cx="4046448" cy="210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BA9181D-52D3-885D-C63B-27BE7CF558B8}"/>
              </a:ext>
            </a:extLst>
          </p:cNvPr>
          <p:cNvCxnSpPr>
            <a:cxnSpLocks/>
          </p:cNvCxnSpPr>
          <p:nvPr/>
        </p:nvCxnSpPr>
        <p:spPr>
          <a:xfrm flipH="1">
            <a:off x="2458176" y="3435392"/>
            <a:ext cx="3637824" cy="2122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C90BC26-4CE4-BA7C-D65F-628BC0981012}"/>
              </a:ext>
            </a:extLst>
          </p:cNvPr>
          <p:cNvCxnSpPr>
            <a:cxnSpLocks/>
          </p:cNvCxnSpPr>
          <p:nvPr/>
        </p:nvCxnSpPr>
        <p:spPr>
          <a:xfrm flipH="1">
            <a:off x="2953286" y="3435391"/>
            <a:ext cx="3142714" cy="2114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5B677A4-7A57-9BEF-5121-D2444F91EC4C}"/>
              </a:ext>
            </a:extLst>
          </p:cNvPr>
          <p:cNvCxnSpPr>
            <a:cxnSpLocks/>
          </p:cNvCxnSpPr>
          <p:nvPr/>
        </p:nvCxnSpPr>
        <p:spPr>
          <a:xfrm flipH="1">
            <a:off x="3522936" y="3435390"/>
            <a:ext cx="2573064" cy="2108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20150D-C58E-BC8B-FBB1-9E7DEA02119A}"/>
              </a:ext>
            </a:extLst>
          </p:cNvPr>
          <p:cNvCxnSpPr>
            <a:cxnSpLocks/>
          </p:cNvCxnSpPr>
          <p:nvPr/>
        </p:nvCxnSpPr>
        <p:spPr>
          <a:xfrm flipH="1">
            <a:off x="4271368" y="3435389"/>
            <a:ext cx="1824632" cy="2002657"/>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037F6517-7CB8-D7A3-D3BE-C1A4AE7ADB8E}"/>
              </a:ext>
            </a:extLst>
          </p:cNvPr>
          <p:cNvSpPr txBox="1"/>
          <p:nvPr/>
        </p:nvSpPr>
        <p:spPr>
          <a:xfrm>
            <a:off x="4524643" y="2655149"/>
            <a:ext cx="3629520" cy="738664"/>
          </a:xfrm>
          <a:prstGeom prst="rect">
            <a:avLst/>
          </a:prstGeom>
          <a:noFill/>
        </p:spPr>
        <p:txBody>
          <a:bodyPr wrap="none" rtlCol="0">
            <a:spAutoFit/>
          </a:bodyPr>
          <a:lstStyle/>
          <a:p>
            <a:pPr algn="ctr"/>
            <a:r>
              <a:rPr kumimoji="1" lang="ja-JP" altLang="en-US" sz="2400" b="1"/>
              <a:t>スワップ金利 </a:t>
            </a:r>
            <a:r>
              <a:rPr kumimoji="1" lang="en-US" altLang="ja-JP"/>
              <a:t>or </a:t>
            </a:r>
            <a:r>
              <a:rPr kumimoji="1" lang="ja-JP" altLang="en-US" sz="2400" b="1"/>
              <a:t>国債金利</a:t>
            </a:r>
            <a:br>
              <a:rPr kumimoji="1" lang="en-US" altLang="ja-JP" sz="2400" b="1"/>
            </a:br>
            <a:r>
              <a:rPr kumimoji="1" lang="ja-JP" altLang="en-US"/>
              <a:t>（日本の場合は国債金利）</a:t>
            </a:r>
          </a:p>
        </p:txBody>
      </p:sp>
      <p:sp>
        <p:nvSpPr>
          <p:cNvPr id="26" name="楕円 25">
            <a:extLst>
              <a:ext uri="{FF2B5EF4-FFF2-40B4-BE49-F238E27FC236}">
                <a16:creationId xmlns:a16="http://schemas.microsoft.com/office/drawing/2014/main" id="{6CD41DB3-7593-91E0-C62A-D4E47AB48F64}"/>
              </a:ext>
            </a:extLst>
          </p:cNvPr>
          <p:cNvSpPr/>
          <p:nvPr/>
        </p:nvSpPr>
        <p:spPr>
          <a:xfrm>
            <a:off x="3522936" y="5872882"/>
            <a:ext cx="1542549" cy="64633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D939E5A2-4B68-5720-CD7E-47A22AB59F51}"/>
              </a:ext>
            </a:extLst>
          </p:cNvPr>
          <p:cNvCxnSpPr>
            <a:cxnSpLocks/>
          </p:cNvCxnSpPr>
          <p:nvPr/>
        </p:nvCxnSpPr>
        <p:spPr>
          <a:xfrm flipH="1">
            <a:off x="5065485" y="4436717"/>
            <a:ext cx="1969617" cy="1698021"/>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C4FFAE2A-6A38-F24B-9790-9E7F5A3C61FF}"/>
              </a:ext>
            </a:extLst>
          </p:cNvPr>
          <p:cNvSpPr txBox="1"/>
          <p:nvPr/>
        </p:nvSpPr>
        <p:spPr>
          <a:xfrm>
            <a:off x="6880077" y="3988979"/>
            <a:ext cx="4649417" cy="738664"/>
          </a:xfrm>
          <a:prstGeom prst="rect">
            <a:avLst/>
          </a:prstGeom>
          <a:noFill/>
        </p:spPr>
        <p:txBody>
          <a:bodyPr wrap="square" rtlCol="0">
            <a:spAutoFit/>
          </a:bodyPr>
          <a:lstStyle/>
          <a:p>
            <a:pPr algn="ctr"/>
            <a:r>
              <a:rPr kumimoji="1" lang="ja-JP" altLang="en-US" sz="2400"/>
              <a:t>流動性等を踏まえて</a:t>
            </a:r>
            <a:r>
              <a:rPr lang="ja-JP" altLang="en-US" sz="2400"/>
              <a:t>決定される</a:t>
            </a:r>
            <a:br>
              <a:rPr lang="en-US" altLang="ja-JP" sz="2400"/>
            </a:br>
            <a:r>
              <a:rPr lang="ja-JP" altLang="en-US"/>
              <a:t>（日本の場合は</a:t>
            </a:r>
            <a:r>
              <a:rPr lang="en-US" altLang="ja-JP"/>
              <a:t>30</a:t>
            </a:r>
            <a:r>
              <a:rPr lang="ja-JP" altLang="en-US"/>
              <a:t>年）</a:t>
            </a:r>
            <a:endParaRPr kumimoji="1" lang="ja-JP" altLang="en-US" sz="2400"/>
          </a:p>
        </p:txBody>
      </p:sp>
    </p:spTree>
    <p:extLst>
      <p:ext uri="{BB962C8B-B14F-4D97-AF65-F5344CB8AC3E}">
        <p14:creationId xmlns:p14="http://schemas.microsoft.com/office/powerpoint/2010/main" val="1211938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mc:AlternateContent xmlns:mc="http://schemas.openxmlformats.org/markup-compatibility/2006" xmlns:a14="http://schemas.microsoft.com/office/drawing/2010/main">
        <mc:Choice Requires="a14">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・終局金利への収束時点は</a:t>
                </a:r>
                <a14:m>
                  <m:oMath xmlns:m="http://schemas.openxmlformats.org/officeDocument/2006/math">
                    <m:func>
                      <m:funcPr>
                        <m:ctrlPr>
                          <a:rPr kumimoji="1" lang="en-US" altLang="ja-JP" sz="2400" b="0" i="1" smtClean="0">
                            <a:solidFill>
                              <a:schemeClr val="tx1"/>
                            </a:solidFill>
                            <a:latin typeface="Cambria Math" panose="02040503050406030204" pitchFamily="18" charset="0"/>
                          </a:rPr>
                        </m:ctrlPr>
                      </m:funcPr>
                      <m:fName>
                        <m:r>
                          <m:rPr>
                            <m:sty m:val="p"/>
                          </m:rPr>
                          <a:rPr kumimoji="1" lang="en-US" altLang="ja-JP" sz="2400" b="0" i="0" smtClean="0">
                            <a:solidFill>
                              <a:schemeClr val="tx1"/>
                            </a:solidFill>
                            <a:latin typeface="Cambria Math" panose="02040503050406030204" pitchFamily="18" charset="0"/>
                          </a:rPr>
                          <m:t>min</m:t>
                        </m:r>
                      </m:fName>
                      <m:e>
                        <m:d>
                          <m:dPr>
                            <m:ctrlPr>
                              <a:rPr kumimoji="1" lang="en-US" altLang="ja-JP" sz="2400" b="0" i="1" smtClean="0">
                                <a:solidFill>
                                  <a:schemeClr val="tx1"/>
                                </a:solidFill>
                                <a:latin typeface="Cambria Math" panose="02040503050406030204" pitchFamily="18" charset="0"/>
                              </a:rPr>
                            </m:ctrlPr>
                          </m:dPr>
                          <m:e>
                            <m:r>
                              <m:rPr>
                                <m:sty m:val="p"/>
                              </m:rPr>
                              <a:rPr kumimoji="1" lang="en-US" altLang="ja-JP" sz="2400" b="0" i="0" smtClean="0">
                                <a:solidFill>
                                  <a:schemeClr val="tx1"/>
                                </a:solidFill>
                                <a:latin typeface="Cambria Math" panose="02040503050406030204" pitchFamily="18" charset="0"/>
                              </a:rPr>
                              <m:t>LOT</m:t>
                            </m:r>
                            <m:r>
                              <a:rPr kumimoji="1" lang="en-US" altLang="ja-JP" sz="2400" b="0" i="1" smtClean="0">
                                <a:solidFill>
                                  <a:schemeClr val="tx1"/>
                                </a:solidFill>
                                <a:latin typeface="Cambria Math" panose="02040503050406030204" pitchFamily="18" charset="0"/>
                              </a:rPr>
                              <m:t>+30,60</m:t>
                            </m:r>
                          </m:e>
                        </m:d>
                      </m:e>
                    </m:func>
                  </m:oMath>
                </a14:m>
                <a:endParaRPr lang="en-US" altLang="ja-JP" sz="2400">
                  <a:solidFill>
                    <a:schemeClr val="tx1"/>
                  </a:solidFill>
                </a:endParaRPr>
              </a:p>
              <a:p>
                <a:r>
                  <a:rPr kumimoji="1" lang="ja-JP" altLang="en-US" sz="2400">
                    <a:solidFill>
                      <a:schemeClr val="tx1"/>
                    </a:solidFill>
                  </a:rPr>
                  <a:t>・日本の場合は</a:t>
                </a:r>
                <a:r>
                  <a:rPr kumimoji="1" lang="en-US" altLang="ja-JP" sz="2400">
                    <a:solidFill>
                      <a:schemeClr val="tx1"/>
                    </a:solidFill>
                  </a:rPr>
                  <a:t>60</a:t>
                </a:r>
                <a:r>
                  <a:rPr kumimoji="1" lang="ja-JP" altLang="en-US" sz="2400">
                    <a:solidFill>
                      <a:schemeClr val="tx1"/>
                    </a:solidFill>
                  </a:rPr>
                  <a:t>年</a:t>
                </a:r>
                <a:endParaRPr lang="en-US" altLang="ja-JP" sz="2400">
                  <a:solidFill>
                    <a:schemeClr val="tx1"/>
                  </a:solidFill>
                </a:endParaRPr>
              </a:p>
            </p:txBody>
          </p:sp>
        </mc:Choice>
        <mc:Fallback xmlns="">
          <p:sp>
            <p:nvSpPr>
              <p:cNvPr id="4" name="四角形: 角を丸くする 3">
                <a:extLst>
                  <a:ext uri="{FF2B5EF4-FFF2-40B4-BE49-F238E27FC236}">
                    <a16:creationId xmlns:a16="http://schemas.microsoft.com/office/drawing/2014/main" id="{017D2C7B-CE1C-C650-D967-158730C48AF5}"/>
                  </a:ext>
                </a:extLst>
              </p:cNvPr>
              <p:cNvSpPr>
                <a:spLocks noRot="1" noChangeAspect="1" noMove="1" noResize="1" noEditPoints="1" noAdjustHandles="1" noChangeArrowheads="1" noChangeShapeType="1" noTextEdit="1"/>
              </p:cNvSpPr>
              <p:nvPr/>
            </p:nvSpPr>
            <p:spPr>
              <a:xfrm>
                <a:off x="978876" y="907473"/>
                <a:ext cx="10374923" cy="914400"/>
              </a:xfrm>
              <a:prstGeom prst="roundRect">
                <a:avLst/>
              </a:prstGeom>
              <a:blipFill>
                <a:blip r:embed="rId2"/>
                <a:stretch>
                  <a:fillRect l="-529" t="-662" b="-9272"/>
                </a:stretch>
              </a:blipFill>
              <a:ln w="3175">
                <a:solidFill>
                  <a:schemeClr val="tx1"/>
                </a:solidFill>
              </a:ln>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7395823B-B66D-4331-4762-2638CC01DA67}"/>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B87B42A-2312-516D-9812-08AFFD20CBC5}"/>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BF5BD3F-0AE2-182A-2F5A-70E2A78644D8}"/>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3" name="テキスト ボックス 22">
            <a:extLst>
              <a:ext uri="{FF2B5EF4-FFF2-40B4-BE49-F238E27FC236}">
                <a16:creationId xmlns:a16="http://schemas.microsoft.com/office/drawing/2014/main" id="{6F338C65-7ACA-66C9-704B-B1A9C91F32BE}"/>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24" name="フリーフォーム: 図形 23">
            <a:extLst>
              <a:ext uri="{FF2B5EF4-FFF2-40B4-BE49-F238E27FC236}">
                <a16:creationId xmlns:a16="http://schemas.microsoft.com/office/drawing/2014/main" id="{553592D0-D8DC-59FE-009B-6A49EE8DCE24}"/>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8DF3BC85-3A4F-CF47-52F7-69EE07502644}"/>
              </a:ext>
            </a:extLst>
          </p:cNvPr>
          <p:cNvCxnSpPr>
            <a:cxnSpLocks/>
          </p:cNvCxnSpPr>
          <p:nvPr/>
        </p:nvCxnSpPr>
        <p:spPr>
          <a:xfrm>
            <a:off x="7186246"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B60EBD5D-F921-3B1C-87F7-DACA2301AD07}"/>
              </a:ext>
            </a:extLst>
          </p:cNvPr>
          <p:cNvSpPr/>
          <p:nvPr/>
        </p:nvSpPr>
        <p:spPr>
          <a:xfrm>
            <a:off x="7378505" y="1954954"/>
            <a:ext cx="2491748" cy="1154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a:t>
            </a:r>
            <a:r>
              <a:rPr lang="ja-JP" altLang="en-US" b="1" u="sng"/>
              <a:t>三</a:t>
            </a:r>
            <a:r>
              <a:rPr kumimoji="1" lang="ja-JP" altLang="en-US" b="1" u="sng"/>
              <a:t>区分</a:t>
            </a:r>
            <a:endParaRPr kumimoji="1" lang="en-US" altLang="ja-JP" b="1" u="sng"/>
          </a:p>
          <a:p>
            <a:r>
              <a:rPr lang="ja-JP" altLang="en-US"/>
              <a:t>フォワードレートが</a:t>
            </a:r>
            <a:endParaRPr lang="en-US" altLang="ja-JP"/>
          </a:p>
          <a:p>
            <a:r>
              <a:rPr lang="ja-JP" altLang="en-US"/>
              <a:t>終局金利に収束</a:t>
            </a:r>
            <a:endParaRPr kumimoji="1" lang="ja-JP" altLang="en-US"/>
          </a:p>
        </p:txBody>
      </p:sp>
      <p:sp>
        <p:nvSpPr>
          <p:cNvPr id="33" name="楕円 32">
            <a:extLst>
              <a:ext uri="{FF2B5EF4-FFF2-40B4-BE49-F238E27FC236}">
                <a16:creationId xmlns:a16="http://schemas.microsoft.com/office/drawing/2014/main" id="{E265D8A1-1E15-882B-0CC6-0E68785A1286}"/>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92BD39D-87F9-4B61-C6F8-4A1710EE94A9}"/>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26BADB1-5619-5442-13BA-4FFCCC1B379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46AEB48-D5A3-F5FD-27A1-1B01A2D1A0D9}"/>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9C416524-49AA-CF23-269D-A80CE2BD0242}"/>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A0153329-E580-A73F-B718-A64AE8D52F4C}"/>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59C6472-A919-84F1-7C15-362512858A0E}"/>
                  </a:ext>
                </a:extLst>
              </p:cNvPr>
              <p:cNvSpPr txBox="1"/>
              <p:nvPr/>
            </p:nvSpPr>
            <p:spPr>
              <a:xfrm>
                <a:off x="4245802" y="5867808"/>
                <a:ext cx="60946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1800" b="0" i="1" smtClean="0">
                              <a:solidFill>
                                <a:schemeClr val="tx1"/>
                              </a:solidFill>
                              <a:latin typeface="Cambria Math" panose="02040503050406030204" pitchFamily="18" charset="0"/>
                            </a:rPr>
                          </m:ctrlPr>
                        </m:funcPr>
                        <m:fName>
                          <m:r>
                            <m:rPr>
                              <m:sty m:val="p"/>
                            </m:rPr>
                            <a:rPr kumimoji="1" lang="en-US" altLang="ja-JP" sz="1800" b="0" i="0" smtClean="0">
                              <a:solidFill>
                                <a:schemeClr val="tx1"/>
                              </a:solidFill>
                              <a:latin typeface="Cambria Math" panose="02040503050406030204" pitchFamily="18" charset="0"/>
                            </a:rPr>
                            <m:t>min</m:t>
                          </m:r>
                        </m:fName>
                        <m:e>
                          <m:d>
                            <m:dPr>
                              <m:ctrlPr>
                                <a:rPr kumimoji="1" lang="en-US" altLang="ja-JP" sz="1800" b="0" i="1" smtClean="0">
                                  <a:solidFill>
                                    <a:schemeClr val="tx1"/>
                                  </a:solidFill>
                                  <a:latin typeface="Cambria Math" panose="02040503050406030204" pitchFamily="18" charset="0"/>
                                </a:rPr>
                              </m:ctrlPr>
                            </m:dPr>
                            <m:e>
                              <m:r>
                                <m:rPr>
                                  <m:sty m:val="p"/>
                                </m:rPr>
                                <a:rPr kumimoji="1" lang="en-US" altLang="ja-JP" sz="1800" b="0" i="0" smtClean="0">
                                  <a:solidFill>
                                    <a:schemeClr val="tx1"/>
                                  </a:solidFill>
                                  <a:latin typeface="Cambria Math" panose="02040503050406030204" pitchFamily="18" charset="0"/>
                                </a:rPr>
                                <m:t>LOT</m:t>
                              </m:r>
                              <m:r>
                                <a:rPr kumimoji="1" lang="en-US" altLang="ja-JP" sz="1800" b="0" i="1" smtClean="0">
                                  <a:solidFill>
                                    <a:schemeClr val="tx1"/>
                                  </a:solidFill>
                                  <a:latin typeface="Cambria Math" panose="02040503050406030204" pitchFamily="18" charset="0"/>
                                </a:rPr>
                                <m:t>+30,60</m:t>
                              </m:r>
                            </m:e>
                          </m:d>
                        </m:e>
                      </m:func>
                    </m:oMath>
                  </m:oMathPara>
                </a14:m>
                <a:endParaRPr lang="ja-JP" altLang="en-US"/>
              </a:p>
            </p:txBody>
          </p:sp>
        </mc:Choice>
        <mc:Fallback xmlns="">
          <p:sp>
            <p:nvSpPr>
              <p:cNvPr id="19" name="テキスト ボックス 18">
                <a:extLst>
                  <a:ext uri="{FF2B5EF4-FFF2-40B4-BE49-F238E27FC236}">
                    <a16:creationId xmlns:a16="http://schemas.microsoft.com/office/drawing/2014/main" id="{A59C6472-A919-84F1-7C15-362512858A0E}"/>
                  </a:ext>
                </a:extLst>
              </p:cNvPr>
              <p:cNvSpPr txBox="1">
                <a:spLocks noRot="1" noChangeAspect="1" noMove="1" noResize="1" noEditPoints="1" noAdjustHandles="1" noChangeArrowheads="1" noChangeShapeType="1" noTextEdit="1"/>
              </p:cNvSpPr>
              <p:nvPr/>
            </p:nvSpPr>
            <p:spPr>
              <a:xfrm>
                <a:off x="4245802" y="5867808"/>
                <a:ext cx="6094638" cy="369332"/>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753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a:t>
            </a:r>
            <a:r>
              <a:rPr lang="ja-JP" altLang="en-US" sz="2400">
                <a:solidFill>
                  <a:schemeClr val="tx1"/>
                </a:solidFill>
              </a:rPr>
              <a:t>金利は</a:t>
            </a:r>
            <a:r>
              <a:rPr lang="ja-JP" altLang="en-US" sz="2400" b="1">
                <a:solidFill>
                  <a:schemeClr val="tx1"/>
                </a:solidFill>
              </a:rPr>
              <a:t>期待実質金利</a:t>
            </a:r>
            <a:r>
              <a:rPr lang="ja-JP" altLang="en-US" sz="2400">
                <a:solidFill>
                  <a:schemeClr val="tx1"/>
                </a:solidFill>
              </a:rPr>
              <a:t>と</a:t>
            </a:r>
            <a:r>
              <a:rPr lang="ja-JP" altLang="en-US" sz="2400" b="1">
                <a:solidFill>
                  <a:schemeClr val="tx1"/>
                </a:solidFill>
              </a:rPr>
              <a:t>期待インフレ目標</a:t>
            </a:r>
            <a:r>
              <a:rPr lang="ja-JP" altLang="en-US" sz="2400">
                <a:solidFill>
                  <a:schemeClr val="tx1"/>
                </a:solidFill>
              </a:rPr>
              <a:t>の和で計算される</a:t>
            </a:r>
          </a:p>
          <a:p>
            <a:r>
              <a:rPr lang="ja-JP" altLang="en-US" sz="2400" dirty="0">
                <a:solidFill>
                  <a:schemeClr val="tx1"/>
                </a:solidFill>
              </a:rPr>
              <a:t>・毎年見直しが行われるが，変動は</a:t>
            </a:r>
            <a:r>
              <a:rPr lang="en-US" altLang="ja-JP" sz="2400" dirty="0">
                <a:solidFill>
                  <a:schemeClr val="tx1"/>
                </a:solidFill>
              </a:rPr>
              <a:t>15bp</a:t>
            </a:r>
            <a:r>
              <a:rPr lang="ja-JP" altLang="en-US" sz="2400" dirty="0">
                <a:solidFill>
                  <a:schemeClr val="tx1"/>
                </a:solidFill>
              </a:rPr>
              <a:t>まで</a:t>
            </a:r>
            <a:endParaRPr lang="en-US" altLang="ja-JP" sz="2400" dirty="0">
              <a:solidFill>
                <a:schemeClr val="tx1"/>
              </a:solidFill>
            </a:endParaRP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30E3EDC-3E4D-2933-1F70-1024F2A7230E}"/>
                  </a:ext>
                </a:extLst>
              </p:cNvPr>
              <p:cNvSpPr txBox="1"/>
              <p:nvPr/>
            </p:nvSpPr>
            <p:spPr>
              <a:xfrm>
                <a:off x="1626731" y="2158484"/>
                <a:ext cx="8619447" cy="622799"/>
              </a:xfrm>
              <a:prstGeom prst="rect">
                <a:avLst/>
              </a:prstGeom>
              <a:noFill/>
              <a:ln w="3175">
                <a:solidFill>
                  <a:schemeClr val="tx1"/>
                </a:solidFill>
              </a:ln>
            </p:spPr>
            <p:txBody>
              <a:bodyPr wrap="square">
                <a:spAutoFit/>
              </a:bodyPr>
              <a:lstStyle/>
              <a:p>
                <a14:m>
                  <m:oMath xmlns:m="http://schemas.openxmlformats.org/officeDocument/2006/math">
                    <m:r>
                      <a:rPr lang="ja-JP" altLang="en-US" sz="1800" i="1" dirty="0" smtClean="0">
                        <a:solidFill>
                          <a:schemeClr val="tx1"/>
                        </a:solidFill>
                        <a:latin typeface="Cambria Math" panose="02040503050406030204" pitchFamily="18" charset="0"/>
                      </a:rPr>
                      <m:t>期待実質金利</m:t>
                    </m:r>
                    <m:r>
                      <a:rPr lang="en-US" altLang="ja-JP" sz="1800" i="1" dirty="0" smtClean="0">
                        <a:solidFill>
                          <a:schemeClr val="tx1"/>
                        </a:solidFill>
                        <a:latin typeface="Cambria Math" panose="02040503050406030204" pitchFamily="18" charset="0"/>
                      </a:rPr>
                      <m:t>=</m:t>
                    </m:r>
                    <m:r>
                      <a:rPr lang="ja-JP" altLang="en-US" sz="1800" i="1" dirty="0" smtClean="0">
                        <a:solidFill>
                          <a:schemeClr val="tx1"/>
                        </a:solidFill>
                        <a:latin typeface="Cambria Math" panose="02040503050406030204" pitchFamily="18" charset="0"/>
                      </a:rPr>
                      <m:t>実質金利の算術平均</m:t>
                    </m:r>
                    <m:r>
                      <a:rPr lang="en-US" altLang="ja-JP" sz="1800" i="1" dirty="0" smtClean="0">
                        <a:solidFill>
                          <a:schemeClr val="tx1"/>
                        </a:solidFill>
                        <a:latin typeface="Cambria Math" panose="02040503050406030204" pitchFamily="18" charset="0"/>
                      </a:rPr>
                      <m:t>=</m:t>
                    </m:r>
                    <m:f>
                      <m:fPr>
                        <m:ctrlPr>
                          <a:rPr lang="en-US" altLang="ja-JP" b="0" i="1" dirty="0" smtClean="0">
                            <a:latin typeface="Cambria Math" panose="02040503050406030204" pitchFamily="18" charset="0"/>
                          </a:rPr>
                        </m:ctrlPr>
                      </m:fPr>
                      <m:num>
                        <m:r>
                          <a:rPr lang="ja-JP" altLang="en-US" i="1" dirty="0">
                            <a:latin typeface="Cambria Math" panose="02040503050406030204" pitchFamily="18" charset="0"/>
                          </a:rPr>
                          <m:t>名目</m:t>
                        </m:r>
                        <m:r>
                          <m:rPr>
                            <m:nor/>
                          </m:rPr>
                          <a:rPr lang="ja-JP" altLang="en-US" dirty="0"/>
                          <m:t>短期</m:t>
                        </m:r>
                        <m:r>
                          <a:rPr lang="ja-JP" altLang="en-US" i="1" dirty="0">
                            <a:latin typeface="Cambria Math" panose="02040503050406030204" pitchFamily="18" charset="0"/>
                          </a:rPr>
                          <m:t>金利</m:t>
                        </m:r>
                        <m:r>
                          <a:rPr lang="en-US" altLang="ja-JP" b="0" i="1" dirty="0" smtClean="0">
                            <a:latin typeface="Cambria Math" panose="02040503050406030204" pitchFamily="18" charset="0"/>
                          </a:rPr>
                          <m:t>−</m:t>
                        </m:r>
                        <m:r>
                          <a:rPr lang="ja-JP" altLang="en-US" i="1" dirty="0">
                            <a:latin typeface="Cambria Math" panose="02040503050406030204" pitchFamily="18" charset="0"/>
                          </a:rPr>
                          <m:t>インフレ</m:t>
                        </m:r>
                        <m:r>
                          <a:rPr lang="ja-JP" altLang="en-US" i="1" dirty="0" smtClean="0">
                            <a:latin typeface="Cambria Math" panose="02040503050406030204" pitchFamily="18" charset="0"/>
                          </a:rPr>
                          <m:t>率</m:t>
                        </m:r>
                      </m:num>
                      <m:den>
                        <m:r>
                          <a:rPr lang="ja-JP" altLang="en-US" i="1" dirty="0">
                            <a:latin typeface="Cambria Math" panose="02040503050406030204" pitchFamily="18" charset="0"/>
                          </a:rPr>
                          <m:t>インフレ率</m:t>
                        </m:r>
                      </m:den>
                    </m:f>
                  </m:oMath>
                </a14:m>
                <a:r>
                  <a:rPr lang="ja-JP" altLang="en-US" b="0"/>
                  <a:t>の算術平均</a:t>
                </a:r>
                <a:endParaRPr lang="en-US" altLang="ja-JP" b="0"/>
              </a:p>
            </p:txBody>
          </p:sp>
        </mc:Choice>
        <mc:Fallback xmlns="">
          <p:sp>
            <p:nvSpPr>
              <p:cNvPr id="25" name="テキスト ボックス 24">
                <a:extLst>
                  <a:ext uri="{FF2B5EF4-FFF2-40B4-BE49-F238E27FC236}">
                    <a16:creationId xmlns:a16="http://schemas.microsoft.com/office/drawing/2014/main" id="{930E3EDC-3E4D-2933-1F70-1024F2A7230E}"/>
                  </a:ext>
                </a:extLst>
              </p:cNvPr>
              <p:cNvSpPr txBox="1">
                <a:spLocks noRot="1" noChangeAspect="1" noMove="1" noResize="1" noEditPoints="1" noAdjustHandles="1" noChangeArrowheads="1" noChangeShapeType="1" noTextEdit="1"/>
              </p:cNvSpPr>
              <p:nvPr/>
            </p:nvSpPr>
            <p:spPr>
              <a:xfrm>
                <a:off x="1626731" y="2158484"/>
                <a:ext cx="8619447" cy="622799"/>
              </a:xfrm>
              <a:prstGeom prst="rect">
                <a:avLst/>
              </a:prstGeom>
              <a:blipFill>
                <a:blip r:embed="rId2"/>
                <a:stretch>
                  <a:fillRect/>
                </a:stretch>
              </a:blipFill>
              <a:ln w="3175">
                <a:solidFill>
                  <a:schemeClr val="tx1"/>
                </a:solidFill>
              </a:ln>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D9ADD5D9-F478-C6A8-123C-FE7233DC7038}"/>
              </a:ext>
            </a:extLst>
          </p:cNvPr>
          <p:cNvSpPr txBox="1"/>
          <p:nvPr/>
        </p:nvSpPr>
        <p:spPr>
          <a:xfrm>
            <a:off x="978876" y="3063062"/>
            <a:ext cx="8619447" cy="369909"/>
          </a:xfrm>
          <a:prstGeom prst="rect">
            <a:avLst/>
          </a:prstGeom>
          <a:noFill/>
        </p:spPr>
        <p:txBody>
          <a:bodyPr wrap="square">
            <a:spAutoFit/>
          </a:bodyPr>
          <a:lstStyle/>
          <a:p>
            <a:r>
              <a:rPr lang="ja-JP" altLang="en-US" b="0"/>
              <a:t>実際は仕様書では以下の表に従って計算に使用する期待実質金利が決めれれる．</a:t>
            </a:r>
            <a:endParaRPr lang="en-US" altLang="ja-JP" b="0"/>
          </a:p>
        </p:txBody>
      </p:sp>
      <p:graphicFrame>
        <p:nvGraphicFramePr>
          <p:cNvPr id="5" name="表 5">
            <a:extLst>
              <a:ext uri="{FF2B5EF4-FFF2-40B4-BE49-F238E27FC236}">
                <a16:creationId xmlns:a16="http://schemas.microsoft.com/office/drawing/2014/main" id="{EA0EC68F-33B2-49A2-5890-07A5E409A221}"/>
              </a:ext>
            </a:extLst>
          </p:cNvPr>
          <p:cNvGraphicFramePr>
            <a:graphicFrameLocks noGrp="1"/>
          </p:cNvGraphicFramePr>
          <p:nvPr>
            <p:extLst>
              <p:ext uri="{D42A27DB-BD31-4B8C-83A1-F6EECF244321}">
                <p14:modId xmlns:p14="http://schemas.microsoft.com/office/powerpoint/2010/main" val="3197714398"/>
              </p:ext>
            </p:extLst>
          </p:nvPr>
        </p:nvGraphicFramePr>
        <p:xfrm>
          <a:off x="2752383" y="3798858"/>
          <a:ext cx="6368142" cy="1750604"/>
        </p:xfrm>
        <a:graphic>
          <a:graphicData uri="http://schemas.openxmlformats.org/drawingml/2006/table">
            <a:tbl>
              <a:tblPr firstRow="1" bandRow="1">
                <a:tableStyleId>{5C22544A-7EE6-4342-B048-85BDC9FD1C3A}</a:tableStyleId>
              </a:tblPr>
              <a:tblGrid>
                <a:gridCol w="4294414">
                  <a:extLst>
                    <a:ext uri="{9D8B030D-6E8A-4147-A177-3AD203B41FA5}">
                      <a16:colId xmlns:a16="http://schemas.microsoft.com/office/drawing/2014/main" val="874393842"/>
                    </a:ext>
                  </a:extLst>
                </a:gridCol>
                <a:gridCol w="2073728">
                  <a:extLst>
                    <a:ext uri="{9D8B030D-6E8A-4147-A177-3AD203B41FA5}">
                      <a16:colId xmlns:a16="http://schemas.microsoft.com/office/drawing/2014/main" val="3454226357"/>
                    </a:ext>
                  </a:extLst>
                </a:gridCol>
              </a:tblGrid>
              <a:tr h="288345">
                <a:tc>
                  <a:txBody>
                    <a:bodyPr/>
                    <a:lstStyle/>
                    <a:p>
                      <a:pPr algn="ctr"/>
                      <a:r>
                        <a:rPr kumimoji="1" lang="ja-JP" altLang="en-US"/>
                        <a:t>主要通貨</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a:t>実質期待金利</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370840">
                <a:tc>
                  <a:txBody>
                    <a:bodyPr/>
                    <a:lstStyle/>
                    <a:p>
                      <a:r>
                        <a:rPr kumimoji="1" lang="en-US" altLang="ja-JP"/>
                        <a:t>AUD,CAD,CHF,CZK,DKK,EUR,GBP,JPY,NOK,NZD,SEK,SGD,USD</a:t>
                      </a:r>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1.8%</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373924">
                <a:tc>
                  <a:txBody>
                    <a:bodyPr/>
                    <a:lstStyle/>
                    <a:p>
                      <a:r>
                        <a:rPr kumimoji="1" lang="en-US" altLang="ja-JP"/>
                        <a:t>HKD,ILS,KRW,TWD</a:t>
                      </a:r>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2.4%</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370840">
                <a:tc>
                  <a:txBody>
                    <a:bodyPr/>
                    <a:lstStyle/>
                    <a:p>
                      <a:r>
                        <a:rPr kumimoji="1" lang="ja-JP" altLang="en-US"/>
                        <a:t>その他</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dirty="0"/>
                        <a:t>3.0%</a:t>
                      </a:r>
                      <a:endParaRPr kumimoji="1" lang="ja-JP"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00642"/>
                  </a:ext>
                </a:extLst>
              </a:tr>
            </a:tbl>
          </a:graphicData>
        </a:graphic>
      </p:graphicFrame>
    </p:spTree>
    <p:extLst>
      <p:ext uri="{BB962C8B-B14F-4D97-AF65-F5344CB8AC3E}">
        <p14:creationId xmlns:p14="http://schemas.microsoft.com/office/powerpoint/2010/main" val="9348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a:t>リスクフリーレートについて</a:t>
            </a:r>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a:t>
            </a:r>
            <a:r>
              <a:rPr lang="ja-JP" altLang="en-US" sz="2400">
                <a:solidFill>
                  <a:schemeClr val="tx1"/>
                </a:solidFill>
              </a:rPr>
              <a:t>金利は</a:t>
            </a:r>
            <a:r>
              <a:rPr lang="ja-JP" altLang="en-US" sz="2400" b="1">
                <a:solidFill>
                  <a:schemeClr val="tx1"/>
                </a:solidFill>
              </a:rPr>
              <a:t>期待実質金利</a:t>
            </a:r>
            <a:r>
              <a:rPr lang="ja-JP" altLang="en-US" sz="2400">
                <a:solidFill>
                  <a:schemeClr val="tx1"/>
                </a:solidFill>
              </a:rPr>
              <a:t>と</a:t>
            </a:r>
            <a:r>
              <a:rPr lang="ja-JP" altLang="en-US" sz="2400" b="1">
                <a:solidFill>
                  <a:schemeClr val="tx1"/>
                </a:solidFill>
              </a:rPr>
              <a:t>期待インフレ目標</a:t>
            </a:r>
            <a:r>
              <a:rPr lang="ja-JP" altLang="en-US" sz="2400">
                <a:solidFill>
                  <a:schemeClr val="tx1"/>
                </a:solidFill>
              </a:rPr>
              <a:t>の和で計算される</a:t>
            </a:r>
          </a:p>
          <a:p>
            <a:r>
              <a:rPr lang="ja-JP" altLang="en-US" sz="2400" dirty="0">
                <a:solidFill>
                  <a:schemeClr val="tx1"/>
                </a:solidFill>
              </a:rPr>
              <a:t>・毎年見直しが行われるが，変動は</a:t>
            </a:r>
            <a:r>
              <a:rPr lang="en-US" altLang="ja-JP" sz="2400" dirty="0">
                <a:solidFill>
                  <a:schemeClr val="tx1"/>
                </a:solidFill>
              </a:rPr>
              <a:t>15bp</a:t>
            </a:r>
            <a:r>
              <a:rPr lang="ja-JP" altLang="en-US" sz="2400" dirty="0">
                <a:solidFill>
                  <a:schemeClr val="tx1"/>
                </a:solidFill>
              </a:rPr>
              <a:t>まで</a:t>
            </a:r>
            <a:endParaRPr lang="en-US" altLang="ja-JP" sz="2400" dirty="0">
              <a:solidFill>
                <a:schemeClr val="tx1"/>
              </a:solidFill>
            </a:endParaRPr>
          </a:p>
        </p:txBody>
      </p:sp>
      <p:sp>
        <p:nvSpPr>
          <p:cNvPr id="3" name="テキスト ボックス 2">
            <a:extLst>
              <a:ext uri="{FF2B5EF4-FFF2-40B4-BE49-F238E27FC236}">
                <a16:creationId xmlns:a16="http://schemas.microsoft.com/office/drawing/2014/main" id="{EA4590E2-7A2A-0C1D-3E37-DBCFF32CDB2C}"/>
              </a:ext>
            </a:extLst>
          </p:cNvPr>
          <p:cNvSpPr txBox="1"/>
          <p:nvPr/>
        </p:nvSpPr>
        <p:spPr>
          <a:xfrm>
            <a:off x="1294686" y="2122714"/>
            <a:ext cx="4801314" cy="369332"/>
          </a:xfrm>
          <a:prstGeom prst="rect">
            <a:avLst/>
          </a:prstGeom>
          <a:noFill/>
        </p:spPr>
        <p:txBody>
          <a:bodyPr wrap="none" rtlCol="0">
            <a:spAutoFit/>
          </a:bodyPr>
          <a:lstStyle/>
          <a:p>
            <a:r>
              <a:rPr lang="ja-JP" altLang="en-US" b="1" u="sng" dirty="0"/>
              <a:t>中央銀行がインフレ目標を公表している場合</a:t>
            </a:r>
            <a:endParaRPr kumimoji="1" lang="ja-JP" altLang="en-US" b="1" u="sng" dirty="0"/>
          </a:p>
        </p:txBody>
      </p:sp>
      <p:sp>
        <p:nvSpPr>
          <p:cNvPr id="8" name="テキスト ボックス 7">
            <a:extLst>
              <a:ext uri="{FF2B5EF4-FFF2-40B4-BE49-F238E27FC236}">
                <a16:creationId xmlns:a16="http://schemas.microsoft.com/office/drawing/2014/main" id="{6F571302-8565-CDC0-B440-AB964C33CCAB}"/>
              </a:ext>
            </a:extLst>
          </p:cNvPr>
          <p:cNvSpPr txBox="1"/>
          <p:nvPr/>
        </p:nvSpPr>
        <p:spPr>
          <a:xfrm>
            <a:off x="1294686" y="5048311"/>
            <a:ext cx="5032147" cy="369332"/>
          </a:xfrm>
          <a:prstGeom prst="rect">
            <a:avLst/>
          </a:prstGeom>
          <a:noFill/>
        </p:spPr>
        <p:txBody>
          <a:bodyPr wrap="none" rtlCol="0">
            <a:spAutoFit/>
          </a:bodyPr>
          <a:lstStyle/>
          <a:p>
            <a:r>
              <a:rPr lang="ja-JP" altLang="en-US" b="1" u="sng" dirty="0"/>
              <a:t>中央銀行がインフレ目標を公表していない場合</a:t>
            </a:r>
            <a:endParaRPr kumimoji="1" lang="ja-JP" altLang="en-US" b="1" u="sng" dirty="0"/>
          </a:p>
        </p:txBody>
      </p:sp>
      <mc:AlternateContent xmlns:mc="http://schemas.openxmlformats.org/markup-compatibility/2006" xmlns:a14="http://schemas.microsoft.com/office/drawing/2010/main">
        <mc:Choice Requires="a14">
          <p:graphicFrame>
            <p:nvGraphicFramePr>
              <p:cNvPr id="9" name="表 5">
                <a:extLst>
                  <a:ext uri="{FF2B5EF4-FFF2-40B4-BE49-F238E27FC236}">
                    <a16:creationId xmlns:a16="http://schemas.microsoft.com/office/drawing/2014/main" id="{A2604DC4-D6BD-926B-B72E-EF4C7820581F}"/>
                  </a:ext>
                </a:extLst>
              </p:cNvPr>
              <p:cNvGraphicFramePr>
                <a:graphicFrameLocks noGrp="1"/>
              </p:cNvGraphicFramePr>
              <p:nvPr>
                <p:extLst>
                  <p:ext uri="{D42A27DB-BD31-4B8C-83A1-F6EECF244321}">
                    <p14:modId xmlns:p14="http://schemas.microsoft.com/office/powerpoint/2010/main" val="678668190"/>
                  </p:ext>
                </p:extLst>
              </p:nvPr>
            </p:nvGraphicFramePr>
            <p:xfrm>
              <a:off x="2838450" y="2610387"/>
              <a:ext cx="6143625" cy="2255424"/>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874393842"/>
                        </a:ext>
                      </a:extLst>
                    </a:gridCol>
                    <a:gridCol w="2295525">
                      <a:extLst>
                        <a:ext uri="{9D8B030D-6E8A-4147-A177-3AD203B41FA5}">
                          <a16:colId xmlns:a16="http://schemas.microsoft.com/office/drawing/2014/main" val="3454226357"/>
                        </a:ext>
                      </a:extLst>
                    </a:gridCol>
                  </a:tblGrid>
                  <a:tr h="329632">
                    <a:tc>
                      <a:txBody>
                        <a:bodyPr/>
                        <a:lstStyle/>
                        <a:p>
                          <a:pPr algn="ctr"/>
                          <a:r>
                            <a:rPr kumimoji="1" lang="ja-JP" altLang="en-US" dirty="0"/>
                            <a:t>公表されている</a:t>
                          </a:r>
                          <a:endParaRPr kumimoji="1" lang="en-US" altLang="ja-JP" dirty="0"/>
                        </a:p>
                        <a:p>
                          <a:pPr algn="ctr"/>
                          <a:r>
                            <a:rPr kumimoji="1" lang="ja-JP" altLang="en-US" dirty="0"/>
                            <a:t>インフレ目標</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dirty="0"/>
                            <a:t>終局金利で使用する</a:t>
                          </a:r>
                          <a:endParaRPr kumimoji="1" lang="en-US" altLang="ja-JP" dirty="0"/>
                        </a:p>
                        <a:p>
                          <a:pPr algn="ctr"/>
                          <a:r>
                            <a:rPr kumimoji="1" lang="ja-JP" altLang="en-US" dirty="0"/>
                            <a:t>期待インフレ目標</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411497">
                    <a:tc>
                      <a:txBody>
                        <a:bodyPr/>
                        <a:lstStyle/>
                        <a:p>
                          <a:pPr marL="0" lvl="1" indent="0"/>
                          <a14:m>
                            <m:oMathPara xmlns:m="http://schemas.openxmlformats.org/officeDocument/2006/math">
                              <m:oMathParaPr>
                                <m:jc m:val="centerGroup"/>
                              </m:oMathParaPr>
                              <m:oMath xmlns:m="http://schemas.openxmlformats.org/officeDocument/2006/math">
                                <m:r>
                                  <a:rPr kumimoji="1" lang="ja-JP" altLang="en-US" i="1" dirty="0" smtClean="0">
                                    <a:latin typeface="Cambria Math" panose="02040503050406030204" pitchFamily="18" charset="0"/>
                                  </a:rPr>
                                  <m:t>インフレ目標</m:t>
                                </m:r>
                                <m:r>
                                  <a:rPr kumimoji="1" lang="en-US" altLang="ja-JP" b="0" i="1" smtClean="0">
                                    <a:latin typeface="Cambria Math" panose="02040503050406030204" pitchFamily="18" charset="0"/>
                                  </a:rPr>
                                  <m:t>≤1%</m:t>
                                </m:r>
                              </m:oMath>
                            </m:oMathPara>
                          </a14:m>
                          <a:endParaRPr kumimoji="1" lang="en-US" altLang="ja-JP" dirty="0"/>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dirty="0"/>
                            <a:t>1.0%</a:t>
                          </a:r>
                          <a:endParaRPr kumimoji="1" lang="ja-JP"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403501">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1%</m:t>
                                </m:r>
                                <m:r>
                                  <a:rPr kumimoji="1" lang="en-US" altLang="ja-JP" b="0" i="1" smtClean="0">
                                    <a:latin typeface="Cambria Math" panose="02040503050406030204" pitchFamily="18" charset="0"/>
                                  </a:rPr>
                                  <m:t>&lt;</m:t>
                                </m:r>
                                <m:r>
                                  <a:rPr kumimoji="1" lang="ja-JP" altLang="en-US" b="0" i="1" smtClean="0">
                                    <a:latin typeface="Cambria Math" panose="02040503050406030204" pitchFamily="18" charset="0"/>
                                  </a:rPr>
                                  <m:t>インフレ目標</m:t>
                                </m:r>
                                <m:r>
                                  <a:rPr kumimoji="1" lang="en-US" altLang="ja-JP" i="1" dirty="0" smtClean="0">
                                    <a:latin typeface="Cambria Math" panose="02040503050406030204" pitchFamily="18" charset="0"/>
                                  </a:rPr>
                                  <m:t>&lt;3%</m:t>
                                </m:r>
                              </m:oMath>
                            </m:oMathPara>
                          </a14:m>
                          <a:endParaRPr kumimoji="1" lang="en-US" altLang="ja-JP" dirty="0"/>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dirty="0"/>
                            <a:t>2.4%</a:t>
                          </a:r>
                          <a:endParaRPr kumimoji="1" lang="ja-JP"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400173">
                    <a:tc>
                      <a:txBody>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3%≤</m:t>
                                </m:r>
                                <m:r>
                                  <a:rPr kumimoji="1" lang="ja-JP" altLang="en-US" i="1" dirty="0" smtClean="0">
                                    <a:latin typeface="Cambria Math" panose="02040503050406030204" pitchFamily="18" charset="0"/>
                                  </a:rPr>
                                  <m:t>インフレ目標</m:t>
                                </m:r>
                                <m:r>
                                  <a:rPr kumimoji="1" lang="en-US" altLang="ja-JP" b="0" i="1" dirty="0" smtClean="0">
                                    <a:latin typeface="Cambria Math" panose="02040503050406030204" pitchFamily="18" charset="0"/>
                                  </a:rPr>
                                  <m:t>&lt;4%</m:t>
                                </m:r>
                              </m:oMath>
                            </m:oMathPara>
                          </a14:m>
                          <a:endParaRPr kumimoji="1" lang="ja-JP" altLang="en-US" dirty="0"/>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dirty="0"/>
                            <a:t>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900642"/>
                      </a:ext>
                    </a:extLst>
                  </a:tr>
                  <a:tr h="400173">
                    <a:tc>
                      <a:txBody>
                        <a:bodyPr/>
                        <a:lstStyle/>
                        <a:p>
                          <a:pPr marL="0" indent="0"/>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4%≤</m:t>
                                </m:r>
                                <m:r>
                                  <a:rPr kumimoji="1" lang="ja-JP" altLang="en-US" i="1" dirty="0" smtClean="0">
                                    <a:latin typeface="Cambria Math" panose="02040503050406030204" pitchFamily="18" charset="0"/>
                                  </a:rPr>
                                  <m:t>インフレ目標</m:t>
                                </m:r>
                              </m:oMath>
                            </m:oMathPara>
                          </a14:m>
                          <a:endParaRPr kumimoji="1" lang="ja-JP"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dirty="0"/>
                            <a:t>4.0%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1522842"/>
                      </a:ext>
                    </a:extLst>
                  </a:tr>
                </a:tbl>
              </a:graphicData>
            </a:graphic>
          </p:graphicFrame>
        </mc:Choice>
        <mc:Fallback xmlns="">
          <p:graphicFrame>
            <p:nvGraphicFramePr>
              <p:cNvPr id="9" name="表 5">
                <a:extLst>
                  <a:ext uri="{FF2B5EF4-FFF2-40B4-BE49-F238E27FC236}">
                    <a16:creationId xmlns:a16="http://schemas.microsoft.com/office/drawing/2014/main" id="{A2604DC4-D6BD-926B-B72E-EF4C7820581F}"/>
                  </a:ext>
                </a:extLst>
              </p:cNvPr>
              <p:cNvGraphicFramePr>
                <a:graphicFrameLocks noGrp="1"/>
              </p:cNvGraphicFramePr>
              <p:nvPr>
                <p:extLst>
                  <p:ext uri="{D42A27DB-BD31-4B8C-83A1-F6EECF244321}">
                    <p14:modId xmlns:p14="http://schemas.microsoft.com/office/powerpoint/2010/main" val="678668190"/>
                  </p:ext>
                </p:extLst>
              </p:nvPr>
            </p:nvGraphicFramePr>
            <p:xfrm>
              <a:off x="2838450" y="2610387"/>
              <a:ext cx="6143625" cy="2255424"/>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874393842"/>
                        </a:ext>
                      </a:extLst>
                    </a:gridCol>
                    <a:gridCol w="2295525">
                      <a:extLst>
                        <a:ext uri="{9D8B030D-6E8A-4147-A177-3AD203B41FA5}">
                          <a16:colId xmlns:a16="http://schemas.microsoft.com/office/drawing/2014/main" val="3454226357"/>
                        </a:ext>
                      </a:extLst>
                    </a:gridCol>
                  </a:tblGrid>
                  <a:tr h="640080">
                    <a:tc>
                      <a:txBody>
                        <a:bodyPr/>
                        <a:lstStyle/>
                        <a:p>
                          <a:pPr algn="ctr"/>
                          <a:r>
                            <a:rPr kumimoji="1" lang="ja-JP" altLang="en-US" dirty="0"/>
                            <a:t>公表されている</a:t>
                          </a:r>
                          <a:endParaRPr kumimoji="1" lang="en-US" altLang="ja-JP" dirty="0"/>
                        </a:p>
                        <a:p>
                          <a:pPr algn="ctr"/>
                          <a:r>
                            <a:rPr kumimoji="1" lang="ja-JP" altLang="en-US" dirty="0"/>
                            <a:t>インフレ目標</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dirty="0"/>
                            <a:t>終局金利で使用する</a:t>
                          </a:r>
                          <a:endParaRPr kumimoji="1" lang="en-US" altLang="ja-JP" dirty="0"/>
                        </a:p>
                        <a:p>
                          <a:pPr algn="ctr"/>
                          <a:r>
                            <a:rPr kumimoji="1" lang="ja-JP" altLang="en-US" dirty="0"/>
                            <a:t>期待インフレ目標</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411497">
                    <a:tc>
                      <a:txBody>
                        <a:bodyPr/>
                        <a:lstStyle/>
                        <a:p>
                          <a:endParaRPr lang="ja-JP"/>
                        </a:p>
                      </a:txBody>
                      <a:tcPr>
                        <a:lnL w="12700" cap="flat" cmpd="sng" algn="ctr">
                          <a:solidFill>
                            <a:schemeClr val="tx1"/>
                          </a:solidFill>
                          <a:prstDash val="solid"/>
                          <a:round/>
                          <a:headEnd type="none" w="med" len="med"/>
                          <a:tailEnd type="none" w="med" len="med"/>
                        </a:lnL>
                        <a:blipFill>
                          <a:blip r:embed="rId3"/>
                          <a:stretch>
                            <a:fillRect l="-158" t="-161765" r="-60285" b="-305882"/>
                          </a:stretch>
                        </a:blipFill>
                      </a:tcPr>
                    </a:tc>
                    <a:tc>
                      <a:txBody>
                        <a:bodyPr/>
                        <a:lstStyle/>
                        <a:p>
                          <a:pPr algn="ctr"/>
                          <a:r>
                            <a:rPr kumimoji="1" lang="en-US" altLang="ja-JP" dirty="0"/>
                            <a:t>1.0%</a:t>
                          </a:r>
                          <a:endParaRPr kumimoji="1" lang="ja-JP"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403501">
                    <a:tc>
                      <a:txBody>
                        <a:bodyPr/>
                        <a:lstStyle/>
                        <a:p>
                          <a:endParaRPr lang="ja-JP"/>
                        </a:p>
                      </a:txBody>
                      <a:tcPr>
                        <a:lnL w="12700" cap="flat" cmpd="sng" algn="ctr">
                          <a:solidFill>
                            <a:schemeClr val="tx1"/>
                          </a:solidFill>
                          <a:prstDash val="solid"/>
                          <a:round/>
                          <a:headEnd type="none" w="med" len="med"/>
                          <a:tailEnd type="none" w="med" len="med"/>
                        </a:lnL>
                        <a:blipFill>
                          <a:blip r:embed="rId3"/>
                          <a:stretch>
                            <a:fillRect l="-158" t="-269697" r="-60285" b="-215152"/>
                          </a:stretch>
                        </a:blipFill>
                      </a:tcPr>
                    </a:tc>
                    <a:tc>
                      <a:txBody>
                        <a:bodyPr/>
                        <a:lstStyle/>
                        <a:p>
                          <a:pPr algn="ctr"/>
                          <a:r>
                            <a:rPr kumimoji="1" lang="en-US" altLang="ja-JP" dirty="0"/>
                            <a:t>2.4%</a:t>
                          </a:r>
                          <a:endParaRPr kumimoji="1" lang="ja-JP" altLang="en-US"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400173">
                    <a:tc>
                      <a:txBody>
                        <a:bodyPr/>
                        <a:lstStyle/>
                        <a:p>
                          <a:endParaRPr lang="ja-JP"/>
                        </a:p>
                      </a:txBody>
                      <a:tcPr>
                        <a:lnL w="12700" cap="flat" cmpd="sng" algn="ctr">
                          <a:solidFill>
                            <a:schemeClr val="tx1"/>
                          </a:solidFill>
                          <a:prstDash val="solid"/>
                          <a:round/>
                          <a:headEnd type="none" w="med" len="med"/>
                          <a:tailEnd type="none" w="med" len="med"/>
                        </a:lnL>
                        <a:blipFill>
                          <a:blip r:embed="rId3"/>
                          <a:stretch>
                            <a:fillRect l="-158" t="-369697" r="-60285" b="-115152"/>
                          </a:stretch>
                        </a:blipFill>
                      </a:tcPr>
                    </a:tc>
                    <a:tc>
                      <a:txBody>
                        <a:bodyPr/>
                        <a:lstStyle/>
                        <a:p>
                          <a:pPr algn="ctr"/>
                          <a:r>
                            <a:rPr kumimoji="1" lang="en-US" altLang="ja-JP" dirty="0"/>
                            <a:t>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900642"/>
                      </a:ext>
                    </a:extLst>
                  </a:tr>
                  <a:tr h="400173">
                    <a:tc>
                      <a:txBody>
                        <a:bodyPr/>
                        <a:lstStyle/>
                        <a:p>
                          <a:endParaRPr lang="ja-JP"/>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3"/>
                          <a:stretch>
                            <a:fillRect l="-158" t="-469697" r="-60285" b="-15152"/>
                          </a:stretch>
                        </a:blipFill>
                      </a:tcPr>
                    </a:tc>
                    <a:tc>
                      <a:txBody>
                        <a:bodyPr/>
                        <a:lstStyle/>
                        <a:p>
                          <a:pPr algn="ctr"/>
                          <a:r>
                            <a:rPr kumimoji="1" lang="en-US" altLang="ja-JP" dirty="0"/>
                            <a:t>4.0%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1522842"/>
                      </a:ext>
                    </a:extLst>
                  </a:tr>
                </a:tbl>
              </a:graphicData>
            </a:graphic>
          </p:graphicFrame>
        </mc:Fallback>
      </mc:AlternateContent>
      <p:sp>
        <p:nvSpPr>
          <p:cNvPr id="6" name="テキスト ボックス 5">
            <a:extLst>
              <a:ext uri="{FF2B5EF4-FFF2-40B4-BE49-F238E27FC236}">
                <a16:creationId xmlns:a16="http://schemas.microsoft.com/office/drawing/2014/main" id="{E96CAD73-B3A1-F368-8B2C-8E8A9DAF1D5F}"/>
              </a:ext>
            </a:extLst>
          </p:cNvPr>
          <p:cNvSpPr txBox="1"/>
          <p:nvPr/>
        </p:nvSpPr>
        <p:spPr>
          <a:xfrm>
            <a:off x="2028825" y="5417643"/>
            <a:ext cx="737235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原則</a:t>
            </a:r>
            <a:r>
              <a:rPr kumimoji="1" lang="en-US" altLang="ja-JP" dirty="0"/>
              <a:t>2%</a:t>
            </a:r>
            <a:r>
              <a:rPr kumimoji="1" lang="ja-JP" altLang="en-US" dirty="0"/>
              <a:t>に設定．</a:t>
            </a:r>
            <a:endParaRPr kumimoji="1" lang="en-US" altLang="ja-JP" dirty="0"/>
          </a:p>
          <a:p>
            <a:pPr marL="285750" indent="-285750">
              <a:buFont typeface="Wingdings" panose="05000000000000000000" pitchFamily="2" charset="2"/>
              <a:buChar char="Ø"/>
            </a:pPr>
            <a:r>
              <a:rPr lang="ja-JP" altLang="en-US" dirty="0"/>
              <a:t>ただし，過去のインフレ率やその見通しが実質的に</a:t>
            </a:r>
            <a:r>
              <a:rPr lang="en-US" altLang="ja-JP" dirty="0"/>
              <a:t>2%</a:t>
            </a:r>
            <a:r>
              <a:rPr lang="ja-JP" altLang="en-US" dirty="0"/>
              <a:t>よりも高いあるいは低い場合はこれに一致するようにきめる．</a:t>
            </a:r>
            <a:endParaRPr kumimoji="1" lang="ja-JP" altLang="en-US" dirty="0"/>
          </a:p>
        </p:txBody>
      </p:sp>
    </p:spTree>
    <p:extLst>
      <p:ext uri="{BB962C8B-B14F-4D97-AF65-F5344CB8AC3E}">
        <p14:creationId xmlns:p14="http://schemas.microsoft.com/office/powerpoint/2010/main" val="273430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3</a:t>
            </a:r>
            <a:r>
              <a:rPr lang="ja-JP" altLang="en-US"/>
              <a:t>バケットアプローチ</a:t>
            </a:r>
            <a:r>
              <a:rPr lang="en-US" altLang="ja-JP"/>
              <a:t>[1]</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a:t>
            </a:r>
            <a:r>
              <a:rPr kumimoji="1" lang="en-US" altLang="ja-JP" sz="2400">
                <a:solidFill>
                  <a:schemeClr val="tx1"/>
                </a:solidFill>
              </a:rPr>
              <a:t>ICS</a:t>
            </a:r>
            <a:r>
              <a:rPr kumimoji="1" lang="ja-JP" altLang="en-US" sz="2400" dirty="0">
                <a:solidFill>
                  <a:schemeClr val="tx1"/>
                </a:solidFill>
              </a:rPr>
              <a:t>では</a:t>
            </a:r>
            <a:r>
              <a:rPr kumimoji="1" lang="ja-JP" altLang="en-US" sz="2400">
                <a:solidFill>
                  <a:schemeClr val="tx1"/>
                </a:solidFill>
              </a:rPr>
              <a:t>保険負債を</a:t>
            </a:r>
            <a:r>
              <a:rPr kumimoji="1" lang="en-US" altLang="ja-JP" sz="2400">
                <a:solidFill>
                  <a:schemeClr val="tx1"/>
                </a:solidFill>
              </a:rPr>
              <a:t>ALM</a:t>
            </a:r>
            <a:r>
              <a:rPr kumimoji="1" lang="ja-JP" altLang="en-US" sz="2400">
                <a:solidFill>
                  <a:schemeClr val="tx1"/>
                </a:solidFill>
              </a:rPr>
              <a:t>の観点から３つの</a:t>
            </a:r>
            <a:r>
              <a:rPr kumimoji="1" lang="ja-JP" altLang="en-US" sz="2400" dirty="0">
                <a:solidFill>
                  <a:schemeClr val="tx1"/>
                </a:solidFill>
              </a:rPr>
              <a:t>バケット</a:t>
            </a:r>
            <a:r>
              <a:rPr kumimoji="1" lang="ja-JP" altLang="en-US" sz="2400">
                <a:solidFill>
                  <a:schemeClr val="tx1"/>
                </a:solidFill>
              </a:rPr>
              <a:t>に分類している</a:t>
            </a:r>
            <a:endParaRPr kumimoji="1" lang="en-US" altLang="ja-JP" sz="2400" dirty="0">
              <a:solidFill>
                <a:schemeClr val="tx1"/>
              </a:solidFill>
            </a:endParaRPr>
          </a:p>
          <a:p>
            <a:r>
              <a:rPr lang="ja-JP" altLang="en-US" sz="2400" dirty="0">
                <a:solidFill>
                  <a:schemeClr val="tx1"/>
                </a:solidFill>
              </a:rPr>
              <a:t>・上乗せスプレッドの計算方法はバケットによって異なる</a:t>
            </a:r>
            <a:endParaRPr kumimoji="1" lang="ja-JP" altLang="en-US" sz="2400">
              <a:solidFill>
                <a:schemeClr val="tx1"/>
              </a:solidFill>
            </a:endParaRPr>
          </a:p>
        </p:txBody>
      </p:sp>
      <p:sp>
        <p:nvSpPr>
          <p:cNvPr id="5" name="楕円 4">
            <a:extLst>
              <a:ext uri="{FF2B5EF4-FFF2-40B4-BE49-F238E27FC236}">
                <a16:creationId xmlns:a16="http://schemas.microsoft.com/office/drawing/2014/main" id="{75A75292-3476-E832-390E-121D4FFF01C0}"/>
              </a:ext>
            </a:extLst>
          </p:cNvPr>
          <p:cNvSpPr/>
          <p:nvPr/>
        </p:nvSpPr>
        <p:spPr>
          <a:xfrm>
            <a:off x="1197462" y="4221708"/>
            <a:ext cx="1778392"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保険負債</a:t>
            </a:r>
          </a:p>
        </p:txBody>
      </p:sp>
      <p:sp>
        <p:nvSpPr>
          <p:cNvPr id="9" name="正方形/長方形 8">
            <a:extLst>
              <a:ext uri="{FF2B5EF4-FFF2-40B4-BE49-F238E27FC236}">
                <a16:creationId xmlns:a16="http://schemas.microsoft.com/office/drawing/2014/main" id="{8B960A0E-E164-A587-A205-2779D6E7B9C0}"/>
              </a:ext>
            </a:extLst>
          </p:cNvPr>
          <p:cNvSpPr/>
          <p:nvPr/>
        </p:nvSpPr>
        <p:spPr>
          <a:xfrm>
            <a:off x="6166337" y="2770614"/>
            <a:ext cx="176784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Top</a:t>
            </a:r>
            <a:r>
              <a:rPr kumimoji="1" lang="ja-JP" altLang="en-US"/>
              <a:t>　</a:t>
            </a:r>
            <a:endParaRPr kumimoji="1" lang="en-US" altLang="ja-JP"/>
          </a:p>
          <a:p>
            <a:pPr algn="ctr"/>
            <a:r>
              <a:rPr kumimoji="1" lang="en-US" altLang="ja-JP"/>
              <a:t>Bucket</a:t>
            </a:r>
            <a:endParaRPr kumimoji="1" lang="ja-JP" altLang="en-US"/>
          </a:p>
        </p:txBody>
      </p:sp>
      <p:sp>
        <p:nvSpPr>
          <p:cNvPr id="10" name="正方形/長方形 9">
            <a:extLst>
              <a:ext uri="{FF2B5EF4-FFF2-40B4-BE49-F238E27FC236}">
                <a16:creationId xmlns:a16="http://schemas.microsoft.com/office/drawing/2014/main" id="{C48E0A2B-4C34-C141-7AED-88B713CD4104}"/>
              </a:ext>
            </a:extLst>
          </p:cNvPr>
          <p:cNvSpPr/>
          <p:nvPr/>
        </p:nvSpPr>
        <p:spPr>
          <a:xfrm>
            <a:off x="6166337" y="4221708"/>
            <a:ext cx="17748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Middle</a:t>
            </a:r>
            <a:r>
              <a:rPr kumimoji="1" lang="ja-JP" altLang="en-US"/>
              <a:t>　</a:t>
            </a:r>
            <a:r>
              <a:rPr kumimoji="1" lang="en-US" altLang="ja-JP"/>
              <a:t>Bucket</a:t>
            </a:r>
            <a:endParaRPr kumimoji="1" lang="ja-JP" altLang="en-US"/>
          </a:p>
        </p:txBody>
      </p:sp>
      <p:sp>
        <p:nvSpPr>
          <p:cNvPr id="11" name="正方形/長方形 10">
            <a:extLst>
              <a:ext uri="{FF2B5EF4-FFF2-40B4-BE49-F238E27FC236}">
                <a16:creationId xmlns:a16="http://schemas.microsoft.com/office/drawing/2014/main" id="{C27E4C8A-B11F-8099-2489-88066130B778}"/>
              </a:ext>
            </a:extLst>
          </p:cNvPr>
          <p:cNvSpPr/>
          <p:nvPr/>
        </p:nvSpPr>
        <p:spPr>
          <a:xfrm>
            <a:off x="6166337" y="5672803"/>
            <a:ext cx="177487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General</a:t>
            </a:r>
            <a:r>
              <a:rPr kumimoji="1" lang="ja-JP" altLang="en-US"/>
              <a:t>　</a:t>
            </a:r>
            <a:r>
              <a:rPr kumimoji="1" lang="en-US" altLang="ja-JP"/>
              <a:t>Bucket</a:t>
            </a:r>
            <a:endParaRPr kumimoji="1" lang="ja-JP" altLang="en-US"/>
          </a:p>
        </p:txBody>
      </p:sp>
      <p:cxnSp>
        <p:nvCxnSpPr>
          <p:cNvPr id="13" name="直線コネクタ 12">
            <a:extLst>
              <a:ext uri="{FF2B5EF4-FFF2-40B4-BE49-F238E27FC236}">
                <a16:creationId xmlns:a16="http://schemas.microsoft.com/office/drawing/2014/main" id="{9777102A-0D6F-0EDB-3594-DA01DAADA5A7}"/>
              </a:ext>
            </a:extLst>
          </p:cNvPr>
          <p:cNvCxnSpPr>
            <a:cxnSpLocks/>
            <a:stCxn id="5" idx="6"/>
            <a:endCxn id="9" idx="1"/>
          </p:cNvCxnSpPr>
          <p:nvPr/>
        </p:nvCxnSpPr>
        <p:spPr>
          <a:xfrm flipV="1">
            <a:off x="2975854" y="3227814"/>
            <a:ext cx="3190483" cy="1451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1119B94-7FB7-F808-80D7-D7A9B14D250F}"/>
              </a:ext>
            </a:extLst>
          </p:cNvPr>
          <p:cNvCxnSpPr>
            <a:cxnSpLocks/>
            <a:stCxn id="5" idx="6"/>
            <a:endCxn id="10" idx="1"/>
          </p:cNvCxnSpPr>
          <p:nvPr/>
        </p:nvCxnSpPr>
        <p:spPr>
          <a:xfrm>
            <a:off x="2975854" y="4678908"/>
            <a:ext cx="3190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693977E-9B3B-819A-74E3-812088D6021A}"/>
              </a:ext>
            </a:extLst>
          </p:cNvPr>
          <p:cNvCxnSpPr>
            <a:cxnSpLocks/>
            <a:stCxn id="5" idx="6"/>
            <a:endCxn id="11" idx="1"/>
          </p:cNvCxnSpPr>
          <p:nvPr/>
        </p:nvCxnSpPr>
        <p:spPr>
          <a:xfrm>
            <a:off x="2975854" y="4678908"/>
            <a:ext cx="3190483" cy="1451095"/>
          </a:xfrm>
          <a:prstGeom prst="line">
            <a:avLst/>
          </a:prstGeom>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54A850CA-83C9-F1AB-D88F-37877B90BFBF}"/>
              </a:ext>
            </a:extLst>
          </p:cNvPr>
          <p:cNvSpPr/>
          <p:nvPr/>
        </p:nvSpPr>
        <p:spPr>
          <a:xfrm>
            <a:off x="3681902" y="3483437"/>
            <a:ext cx="2144688" cy="222102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３つに分類</a:t>
            </a:r>
          </a:p>
        </p:txBody>
      </p:sp>
      <p:sp>
        <p:nvSpPr>
          <p:cNvPr id="23" name="テキスト ボックス 22">
            <a:extLst>
              <a:ext uri="{FF2B5EF4-FFF2-40B4-BE49-F238E27FC236}">
                <a16:creationId xmlns:a16="http://schemas.microsoft.com/office/drawing/2014/main" id="{1849B546-B926-0E22-635D-90AA52970191}"/>
              </a:ext>
            </a:extLst>
          </p:cNvPr>
          <p:cNvSpPr txBox="1"/>
          <p:nvPr/>
        </p:nvSpPr>
        <p:spPr>
          <a:xfrm>
            <a:off x="8793208" y="1973078"/>
            <a:ext cx="2405577" cy="646331"/>
          </a:xfrm>
          <a:prstGeom prst="rect">
            <a:avLst/>
          </a:prstGeom>
          <a:noFill/>
          <a:ln w="3175">
            <a:solidFill>
              <a:schemeClr val="tx1"/>
            </a:solidFill>
          </a:ln>
        </p:spPr>
        <p:txBody>
          <a:bodyPr wrap="square" rtlCol="0">
            <a:spAutoFit/>
          </a:bodyPr>
          <a:lstStyle/>
          <a:p>
            <a:r>
              <a:rPr lang="ja-JP" altLang="en-US"/>
              <a:t>キャッシュフローの</a:t>
            </a:r>
            <a:endParaRPr lang="en-US" altLang="ja-JP"/>
          </a:p>
          <a:p>
            <a:r>
              <a:rPr lang="ja-JP" altLang="en-US"/>
              <a:t>マッチング度合い</a:t>
            </a:r>
            <a:endParaRPr kumimoji="1" lang="ja-JP" altLang="en-US"/>
          </a:p>
        </p:txBody>
      </p:sp>
      <p:sp>
        <p:nvSpPr>
          <p:cNvPr id="24" name="楕円 23">
            <a:extLst>
              <a:ext uri="{FF2B5EF4-FFF2-40B4-BE49-F238E27FC236}">
                <a16:creationId xmlns:a16="http://schemas.microsoft.com/office/drawing/2014/main" id="{E274605D-E520-EFA1-FA95-93D5E9B035A6}"/>
              </a:ext>
            </a:extLst>
          </p:cNvPr>
          <p:cNvSpPr/>
          <p:nvPr/>
        </p:nvSpPr>
        <p:spPr>
          <a:xfrm>
            <a:off x="9216146" y="2770614"/>
            <a:ext cx="1559706" cy="646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強い</a:t>
            </a:r>
            <a:endParaRPr kumimoji="1" lang="ja-JP" altLang="en-US">
              <a:solidFill>
                <a:schemeClr val="tx1"/>
              </a:solidFill>
            </a:endParaRPr>
          </a:p>
        </p:txBody>
      </p:sp>
      <p:sp>
        <p:nvSpPr>
          <p:cNvPr id="25" name="楕円 24">
            <a:extLst>
              <a:ext uri="{FF2B5EF4-FFF2-40B4-BE49-F238E27FC236}">
                <a16:creationId xmlns:a16="http://schemas.microsoft.com/office/drawing/2014/main" id="{717F6473-1791-BC71-8C29-1D4F96355F72}"/>
              </a:ext>
            </a:extLst>
          </p:cNvPr>
          <p:cNvSpPr/>
          <p:nvPr/>
        </p:nvSpPr>
        <p:spPr>
          <a:xfrm>
            <a:off x="9216145" y="5806837"/>
            <a:ext cx="1559705" cy="646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弱い</a:t>
            </a:r>
          </a:p>
        </p:txBody>
      </p:sp>
      <p:sp>
        <p:nvSpPr>
          <p:cNvPr id="26" name="矢印: 左右 25">
            <a:extLst>
              <a:ext uri="{FF2B5EF4-FFF2-40B4-BE49-F238E27FC236}">
                <a16:creationId xmlns:a16="http://schemas.microsoft.com/office/drawing/2014/main" id="{D2CBBC73-42EB-093A-9C5F-7E9FD96AF163}"/>
              </a:ext>
            </a:extLst>
          </p:cNvPr>
          <p:cNvSpPr/>
          <p:nvPr/>
        </p:nvSpPr>
        <p:spPr>
          <a:xfrm rot="5400000">
            <a:off x="8813106" y="4381630"/>
            <a:ext cx="2365782" cy="484632"/>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241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2782</Words>
  <Application>Microsoft Office PowerPoint</Application>
  <PresentationFormat>ワイド画面</PresentationFormat>
  <Paragraphs>343</Paragraphs>
  <Slides>41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41</vt:i4>
      </vt:variant>
    </vt:vector>
  </HeadingPairs>
  <TitlesOfParts>
    <vt:vector size="48" baseType="lpstr">
      <vt:lpstr>游ゴシック</vt:lpstr>
      <vt:lpstr>游ゴシック Light</vt:lpstr>
      <vt:lpstr>游明朝</vt:lpstr>
      <vt:lpstr>Arial</vt:lpstr>
      <vt:lpstr>Cambria Math</vt:lpstr>
      <vt:lpstr>Wingdings</vt:lpstr>
      <vt:lpstr>Office テーマ</vt:lpstr>
      <vt:lpstr>ICSにおけるイールドカーブの作成手法</vt:lpstr>
      <vt:lpstr>目次</vt:lpstr>
      <vt:lpstr>イールドカーブ作成方法の概要</vt:lpstr>
      <vt:lpstr>リスクフリーレートについて</vt:lpstr>
      <vt:lpstr>リスクフリーレートについて</vt:lpstr>
      <vt:lpstr>リスクフリーレートについて</vt:lpstr>
      <vt:lpstr>リスクフリーレートについて</vt:lpstr>
      <vt:lpstr>リスクフリーレートについて</vt:lpstr>
      <vt:lpstr>3バケットアプローチ[1]</vt:lpstr>
      <vt:lpstr>上乗せするスプレッドの種類</vt:lpstr>
      <vt:lpstr>各イールドの意味</vt:lpstr>
      <vt:lpstr>イールドカーブの作成（Valuation）</vt:lpstr>
      <vt:lpstr>イールドカーブの作成（Valuation）</vt:lpstr>
      <vt:lpstr>イールドカーブの作成（Valuation）</vt:lpstr>
      <vt:lpstr>イールドカーブの作成（NDSR Up,Dn）</vt:lpstr>
      <vt:lpstr>イールドカーブの作成（イールドの意味）</vt:lpstr>
      <vt:lpstr>イールドカーブの作成（IRR）</vt:lpstr>
      <vt:lpstr>イールドカーブの作成（IRR Mean）</vt:lpstr>
      <vt:lpstr>イールドカーブの作成（IRR Mean以外）</vt:lpstr>
      <vt:lpstr>イールドカーブの作成（IRR Mean以外）</vt:lpstr>
      <vt:lpstr>イールドカーブの作成（IRR Mean以外）</vt:lpstr>
      <vt:lpstr>イールドカーブの作成（IRR Dn）</vt:lpstr>
      <vt:lpstr>イールドカーブの作成（IRR Tw1）</vt:lpstr>
      <vt:lpstr>イールドカーブの作成（IRR Tw2）</vt:lpstr>
      <vt:lpstr>ベーシスリスク</vt:lpstr>
      <vt:lpstr>【別紙】Smith-Wilson法の概要</vt:lpstr>
      <vt:lpstr>【別紙】Smith-Wilson法のαの推計</vt:lpstr>
      <vt:lpstr>【別紙】Smith-Wilson法の導出</vt:lpstr>
      <vt:lpstr>【付録】バシチェックモデル</vt:lpstr>
      <vt:lpstr>【付録】バシチェックモデル</vt:lpstr>
      <vt:lpstr>【付録】主成分分析</vt:lpstr>
      <vt:lpstr>【付録】主成分分析</vt:lpstr>
      <vt:lpstr>参考文献</vt:lpstr>
      <vt:lpstr>バージョン情報</vt:lpstr>
      <vt:lpstr>以降メモ</vt:lpstr>
      <vt:lpstr>PowerPoint プレゼンテーション</vt:lpstr>
      <vt:lpstr>Yield Curve Generator</vt:lpstr>
      <vt:lpstr>【シート】SmithWilsonZC.0</vt:lpstr>
      <vt:lpstr>【シート】SmithWilsonZC.1以降</vt:lpstr>
      <vt:lpstr>イールドカーブの作成方法</vt:lpstr>
      <vt:lpstr>イールドカーブの作成方法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2022-12-09T08:13:30Z</dcterms:created>
  <dcterms:modified xsi:type="dcterms:W3CDTF">2022-12-09T08:13:48Z</dcterms:modified>
</cp:coreProperties>
</file>