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8"/>
  </p:notesMasterIdLst>
  <p:sldIdLst>
    <p:sldId id="269" r:id="rId2"/>
    <p:sldId id="4038" r:id="rId3"/>
    <p:sldId id="4042" r:id="rId4"/>
    <p:sldId id="4047" r:id="rId5"/>
    <p:sldId id="4049" r:id="rId6"/>
    <p:sldId id="4048" r:id="rId7"/>
    <p:sldId id="4052" r:id="rId8"/>
    <p:sldId id="4050" r:id="rId9"/>
    <p:sldId id="3943" r:id="rId10"/>
    <p:sldId id="4046" r:id="rId11"/>
    <p:sldId id="4044" r:id="rId12"/>
    <p:sldId id="4060" r:id="rId13"/>
    <p:sldId id="3974" r:id="rId14"/>
    <p:sldId id="4067" r:id="rId15"/>
    <p:sldId id="4065" r:id="rId16"/>
    <p:sldId id="4061" r:id="rId17"/>
    <p:sldId id="4063" r:id="rId18"/>
    <p:sldId id="3988" r:id="rId19"/>
    <p:sldId id="4062" r:id="rId20"/>
    <p:sldId id="4056" r:id="rId21"/>
    <p:sldId id="4064" r:id="rId22"/>
    <p:sldId id="4051" r:id="rId23"/>
    <p:sldId id="4053" r:id="rId24"/>
    <p:sldId id="4054" r:id="rId25"/>
    <p:sldId id="4039" r:id="rId26"/>
    <p:sldId id="4040" r:id="rId27"/>
    <p:sldId id="4043" r:id="rId28"/>
    <p:sldId id="4055" r:id="rId29"/>
    <p:sldId id="3951" r:id="rId30"/>
    <p:sldId id="4066" r:id="rId31"/>
    <p:sldId id="4013" r:id="rId32"/>
    <p:sldId id="4014" r:id="rId33"/>
    <p:sldId id="3958" r:id="rId34"/>
    <p:sldId id="4058" r:id="rId35"/>
    <p:sldId id="4059" r:id="rId36"/>
    <p:sldId id="403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本編" id="{6915B375-9249-444F-BABA-6184E1BDF3EC}">
          <p14:sldIdLst>
            <p14:sldId id="269"/>
            <p14:sldId id="4038"/>
            <p14:sldId id="4042"/>
            <p14:sldId id="4047"/>
            <p14:sldId id="4049"/>
            <p14:sldId id="4048"/>
            <p14:sldId id="4052"/>
            <p14:sldId id="4050"/>
            <p14:sldId id="3943"/>
            <p14:sldId id="4046"/>
            <p14:sldId id="4044"/>
            <p14:sldId id="4060"/>
            <p14:sldId id="3974"/>
            <p14:sldId id="4067"/>
            <p14:sldId id="4065"/>
            <p14:sldId id="4061"/>
            <p14:sldId id="4063"/>
            <p14:sldId id="3988"/>
            <p14:sldId id="4062"/>
            <p14:sldId id="4056"/>
            <p14:sldId id="4064"/>
            <p14:sldId id="4051"/>
            <p14:sldId id="4053"/>
            <p14:sldId id="4054"/>
            <p14:sldId id="4039"/>
            <p14:sldId id="4040"/>
            <p14:sldId id="4043"/>
            <p14:sldId id="4055"/>
            <p14:sldId id="3951"/>
          </p14:sldIdLst>
        </p14:section>
        <p14:section name="補足" id="{C2931B32-4EB1-47D3-95D8-6EA0C7A3AA4E}">
          <p14:sldIdLst>
            <p14:sldId id="4066"/>
            <p14:sldId id="4013"/>
            <p14:sldId id="4014"/>
            <p14:sldId id="3958"/>
            <p14:sldId id="4058"/>
            <p14:sldId id="4059"/>
            <p14:sldId id="403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a, Mariko (M.Hara@yokogawa.com)" initials="HM(" lastIdx="1" clrIdx="0">
    <p:extLst>
      <p:ext uri="{19B8F6BF-5375-455C-9EA6-DF929625EA0E}">
        <p15:presenceInfo xmlns:p15="http://schemas.microsoft.com/office/powerpoint/2012/main" userId="S-1-5-21-1078081533-1275210071-682003330-333704" providerId="AD"/>
      </p:ext>
    </p:extLst>
  </p:cmAuthor>
  <p:cmAuthor id="2" name="Mogi, Takeyuki (Takeyuki.Mogi@yokogawa.com)" initials="MT(" lastIdx="11" clrIdx="1">
    <p:extLst>
      <p:ext uri="{19B8F6BF-5375-455C-9EA6-DF929625EA0E}">
        <p15:presenceInfo xmlns:p15="http://schemas.microsoft.com/office/powerpoint/2012/main" userId="Mogi, Takeyuki (Takeyuki.Mogi@yokogawa.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888A"/>
    <a:srgbClr val="00CCFF"/>
    <a:srgbClr val="6C7A7E"/>
    <a:srgbClr val="95A0A4"/>
    <a:srgbClr val="FFF6CC"/>
    <a:srgbClr val="E6E6E6"/>
    <a:srgbClr val="C55A11"/>
    <a:srgbClr val="FFFFFF"/>
    <a:srgbClr val="595959"/>
    <a:srgbClr val="8E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18" autoAdjust="0"/>
    <p:restoredTop sz="93784" autoAdjust="0"/>
  </p:normalViewPr>
  <p:slideViewPr>
    <p:cSldViewPr snapToGrid="0">
      <p:cViewPr varScale="1">
        <p:scale>
          <a:sx n="67" d="100"/>
          <a:sy n="67" d="100"/>
        </p:scale>
        <p:origin x="712" y="48"/>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30048809\Documents\01.&#20154;&#24037;&#37237;&#32032;\05.&#23455;&#39443;\&#26481;&#20140;&#22823;&#23398;\01.%20&#12487;&#12540;&#12479;&#12392;&#32080;&#26524;\02.%20&#23550;&#35937;&#9313;&#35373;&#35336;CBD&#20837;&#12428;&#26367;&#12360;&#23455;&#39443;\2023-01-10_glctest_Te-Tr,%20TrCel7A\2023-01-27_glutes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30048809\Desktop\2023-03-10_&#37237;&#32032;&#27963;&#24615;&#12539;&#32080;&#21512;&#29575;&#12539;&#35336;&#31639;&#12473;&#12467;&#12450;&#27604;&#3661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359722222222223"/>
          <c:y val="0.12191666666666667"/>
          <c:w val="0.76110909090909096"/>
          <c:h val="0.72376035353535351"/>
        </c:manualLayout>
      </c:layout>
      <c:scatterChart>
        <c:scatterStyle val="lineMarker"/>
        <c:varyColors val="0"/>
        <c:ser>
          <c:idx val="0"/>
          <c:order val="0"/>
          <c:spPr>
            <a:ln w="25400" cap="rnd">
              <a:noFill/>
              <a:round/>
            </a:ln>
            <a:effectLst/>
          </c:spPr>
          <c:marker>
            <c:symbol val="circle"/>
            <c:size val="5"/>
            <c:spPr>
              <a:solidFill>
                <a:schemeClr val="accent1"/>
              </a:solidFill>
              <a:ln w="9525">
                <a:noFill/>
              </a:ln>
              <a:effectLst/>
            </c:spPr>
          </c:marker>
          <c:dPt>
            <c:idx val="0"/>
            <c:marker>
              <c:symbol val="circle"/>
              <c:size val="5"/>
              <c:spPr>
                <a:solidFill>
                  <a:schemeClr val="accent3"/>
                </a:solidFill>
                <a:ln w="9525">
                  <a:noFill/>
                </a:ln>
                <a:effectLst/>
              </c:spPr>
            </c:marker>
            <c:bubble3D val="0"/>
            <c:extLst>
              <c:ext xmlns:c16="http://schemas.microsoft.com/office/drawing/2014/chart" uri="{C3380CC4-5D6E-409C-BE32-E72D297353CC}">
                <c16:uniqueId val="{00000000-2286-42EA-9775-5EB10FCDE29E}"/>
              </c:ext>
            </c:extLst>
          </c:dPt>
          <c:dPt>
            <c:idx val="1"/>
            <c:marker>
              <c:symbol val="circle"/>
              <c:size val="5"/>
              <c:spPr>
                <a:solidFill>
                  <a:srgbClr val="FF0000"/>
                </a:solidFill>
                <a:ln w="9525">
                  <a:noFill/>
                </a:ln>
                <a:effectLst/>
              </c:spPr>
            </c:marker>
            <c:bubble3D val="0"/>
            <c:extLst>
              <c:ext xmlns:c16="http://schemas.microsoft.com/office/drawing/2014/chart" uri="{C3380CC4-5D6E-409C-BE32-E72D297353CC}">
                <c16:uniqueId val="{00000001-2286-42EA-9775-5EB10FCDE29E}"/>
              </c:ext>
            </c:extLst>
          </c:dPt>
          <c:dPt>
            <c:idx val="2"/>
            <c:marker>
              <c:symbol val="circle"/>
              <c:size val="5"/>
              <c:spPr>
                <a:solidFill>
                  <a:srgbClr val="FF0000"/>
                </a:solidFill>
                <a:ln w="9525">
                  <a:noFill/>
                </a:ln>
                <a:effectLst/>
              </c:spPr>
            </c:marker>
            <c:bubble3D val="0"/>
            <c:extLst>
              <c:ext xmlns:c16="http://schemas.microsoft.com/office/drawing/2014/chart" uri="{C3380CC4-5D6E-409C-BE32-E72D297353CC}">
                <c16:uniqueId val="{00000002-2286-42EA-9775-5EB10FCDE29E}"/>
              </c:ext>
            </c:extLst>
          </c:dPt>
          <c:dPt>
            <c:idx val="3"/>
            <c:marker>
              <c:symbol val="circle"/>
              <c:size val="5"/>
              <c:spPr>
                <a:solidFill>
                  <a:srgbClr val="FF0000"/>
                </a:solidFill>
                <a:ln w="9525">
                  <a:noFill/>
                </a:ln>
                <a:effectLst/>
              </c:spPr>
            </c:marker>
            <c:bubble3D val="0"/>
            <c:extLst>
              <c:ext xmlns:c16="http://schemas.microsoft.com/office/drawing/2014/chart" uri="{C3380CC4-5D6E-409C-BE32-E72D297353CC}">
                <c16:uniqueId val="{00000003-2286-42EA-9775-5EB10FCDE29E}"/>
              </c:ext>
            </c:extLst>
          </c:dPt>
          <c:dPt>
            <c:idx val="4"/>
            <c:marker>
              <c:symbol val="circle"/>
              <c:size val="5"/>
              <c:spPr>
                <a:solidFill>
                  <a:srgbClr val="FF0000"/>
                </a:solidFill>
                <a:ln w="9525">
                  <a:noFill/>
                </a:ln>
                <a:effectLst/>
              </c:spPr>
            </c:marker>
            <c:bubble3D val="0"/>
            <c:extLst>
              <c:ext xmlns:c16="http://schemas.microsoft.com/office/drawing/2014/chart" uri="{C3380CC4-5D6E-409C-BE32-E72D297353CC}">
                <c16:uniqueId val="{00000004-2286-42EA-9775-5EB10FCDE29E}"/>
              </c:ext>
            </c:extLst>
          </c:dPt>
          <c:dPt>
            <c:idx val="5"/>
            <c:marker>
              <c:symbol val="circle"/>
              <c:size val="5"/>
              <c:spPr>
                <a:solidFill>
                  <a:srgbClr val="FF0000"/>
                </a:solidFill>
                <a:ln w="9525">
                  <a:noFill/>
                </a:ln>
                <a:effectLst/>
              </c:spPr>
            </c:marker>
            <c:bubble3D val="0"/>
            <c:extLst>
              <c:ext xmlns:c16="http://schemas.microsoft.com/office/drawing/2014/chart" uri="{C3380CC4-5D6E-409C-BE32-E72D297353CC}">
                <c16:uniqueId val="{00000005-2286-42EA-9775-5EB10FCDE29E}"/>
              </c:ext>
            </c:extLst>
          </c:dPt>
          <c:dPt>
            <c:idx val="6"/>
            <c:marker>
              <c:symbol val="circle"/>
              <c:size val="5"/>
              <c:spPr>
                <a:solidFill>
                  <a:srgbClr val="FF0000"/>
                </a:solidFill>
                <a:ln w="9525">
                  <a:noFill/>
                </a:ln>
                <a:effectLst/>
              </c:spPr>
            </c:marker>
            <c:bubble3D val="0"/>
            <c:extLst>
              <c:ext xmlns:c16="http://schemas.microsoft.com/office/drawing/2014/chart" uri="{C3380CC4-5D6E-409C-BE32-E72D297353CC}">
                <c16:uniqueId val="{00000006-2286-42EA-9775-5EB10FCDE29E}"/>
              </c:ext>
            </c:extLst>
          </c:dPt>
          <c:dPt>
            <c:idx val="7"/>
            <c:marker>
              <c:symbol val="circle"/>
              <c:size val="5"/>
              <c:spPr>
                <a:solidFill>
                  <a:srgbClr val="FF0000"/>
                </a:solidFill>
                <a:ln w="9525">
                  <a:noFill/>
                </a:ln>
                <a:effectLst/>
              </c:spPr>
            </c:marker>
            <c:bubble3D val="0"/>
            <c:extLst>
              <c:ext xmlns:c16="http://schemas.microsoft.com/office/drawing/2014/chart" uri="{C3380CC4-5D6E-409C-BE32-E72D297353CC}">
                <c16:uniqueId val="{00000007-2286-42EA-9775-5EB10FCDE29E}"/>
              </c:ext>
            </c:extLst>
          </c:dPt>
          <c:dPt>
            <c:idx val="8"/>
            <c:marker>
              <c:symbol val="circle"/>
              <c:size val="5"/>
              <c:spPr>
                <a:solidFill>
                  <a:srgbClr val="FF0000"/>
                </a:solidFill>
                <a:ln w="9525">
                  <a:noFill/>
                </a:ln>
                <a:effectLst/>
              </c:spPr>
            </c:marker>
            <c:bubble3D val="0"/>
            <c:extLst>
              <c:ext xmlns:c16="http://schemas.microsoft.com/office/drawing/2014/chart" uri="{C3380CC4-5D6E-409C-BE32-E72D297353CC}">
                <c16:uniqueId val="{00000008-2286-42EA-9775-5EB10FCDE29E}"/>
              </c:ext>
            </c:extLst>
          </c:dPt>
          <c:dPt>
            <c:idx val="9"/>
            <c:marker>
              <c:symbol val="circle"/>
              <c:size val="5"/>
              <c:spPr>
                <a:solidFill>
                  <a:srgbClr val="FF0000"/>
                </a:solidFill>
                <a:ln w="9525">
                  <a:noFill/>
                </a:ln>
                <a:effectLst/>
              </c:spPr>
            </c:marker>
            <c:bubble3D val="0"/>
            <c:extLst>
              <c:ext xmlns:c16="http://schemas.microsoft.com/office/drawing/2014/chart" uri="{C3380CC4-5D6E-409C-BE32-E72D297353CC}">
                <c16:uniqueId val="{00000009-2286-42EA-9775-5EB10FCDE29E}"/>
              </c:ext>
            </c:extLst>
          </c:dPt>
          <c:dPt>
            <c:idx val="10"/>
            <c:marker>
              <c:symbol val="circle"/>
              <c:size val="5"/>
              <c:spPr>
                <a:solidFill>
                  <a:srgbClr val="FF0000"/>
                </a:solidFill>
                <a:ln w="9525">
                  <a:noFill/>
                </a:ln>
                <a:effectLst/>
              </c:spPr>
            </c:marker>
            <c:bubble3D val="0"/>
            <c:extLst>
              <c:ext xmlns:c16="http://schemas.microsoft.com/office/drawing/2014/chart" uri="{C3380CC4-5D6E-409C-BE32-E72D297353CC}">
                <c16:uniqueId val="{0000000A-2286-42EA-9775-5EB10FCDE29E}"/>
              </c:ext>
            </c:extLst>
          </c:dPt>
          <c:dPt>
            <c:idx val="11"/>
            <c:marker>
              <c:symbol val="circle"/>
              <c:size val="5"/>
              <c:spPr>
                <a:solidFill>
                  <a:srgbClr val="FF0000"/>
                </a:solidFill>
                <a:ln w="9525">
                  <a:noFill/>
                </a:ln>
                <a:effectLst/>
              </c:spPr>
            </c:marker>
            <c:bubble3D val="0"/>
            <c:extLst>
              <c:ext xmlns:c16="http://schemas.microsoft.com/office/drawing/2014/chart" uri="{C3380CC4-5D6E-409C-BE32-E72D297353CC}">
                <c16:uniqueId val="{0000000B-2286-42EA-9775-5EB10FCDE29E}"/>
              </c:ext>
            </c:extLst>
          </c:dPt>
          <c:dPt>
            <c:idx val="12"/>
            <c:marker>
              <c:symbol val="circle"/>
              <c:size val="5"/>
              <c:spPr>
                <a:solidFill>
                  <a:srgbClr val="FF0000"/>
                </a:solidFill>
                <a:ln w="9525">
                  <a:noFill/>
                </a:ln>
                <a:effectLst/>
              </c:spPr>
            </c:marker>
            <c:bubble3D val="0"/>
            <c:extLst>
              <c:ext xmlns:c16="http://schemas.microsoft.com/office/drawing/2014/chart" uri="{C3380CC4-5D6E-409C-BE32-E72D297353CC}">
                <c16:uniqueId val="{0000000C-2286-42EA-9775-5EB10FCDE29E}"/>
              </c:ext>
            </c:extLst>
          </c:dPt>
          <c:dPt>
            <c:idx val="13"/>
            <c:marker>
              <c:symbol val="circle"/>
              <c:size val="5"/>
              <c:spPr>
                <a:solidFill>
                  <a:srgbClr val="FF0000"/>
                </a:solidFill>
                <a:ln w="9525">
                  <a:noFill/>
                </a:ln>
                <a:effectLst/>
              </c:spPr>
            </c:marker>
            <c:bubble3D val="0"/>
            <c:extLst>
              <c:ext xmlns:c16="http://schemas.microsoft.com/office/drawing/2014/chart" uri="{C3380CC4-5D6E-409C-BE32-E72D297353CC}">
                <c16:uniqueId val="{0000000D-2286-42EA-9775-5EB10FCDE29E}"/>
              </c:ext>
            </c:extLst>
          </c:dPt>
          <c:dPt>
            <c:idx val="14"/>
            <c:marker>
              <c:symbol val="circle"/>
              <c:size val="5"/>
              <c:spPr>
                <a:solidFill>
                  <a:schemeClr val="accent3"/>
                </a:solidFill>
                <a:ln w="9525">
                  <a:noFill/>
                </a:ln>
                <a:effectLst/>
              </c:spPr>
            </c:marker>
            <c:bubble3D val="0"/>
            <c:extLst>
              <c:ext xmlns:c16="http://schemas.microsoft.com/office/drawing/2014/chart" uri="{C3380CC4-5D6E-409C-BE32-E72D297353CC}">
                <c16:uniqueId val="{0000000E-2286-42EA-9775-5EB10FCDE29E}"/>
              </c:ext>
            </c:extLst>
          </c:dPt>
          <c:dPt>
            <c:idx val="15"/>
            <c:marker>
              <c:symbol val="circle"/>
              <c:size val="5"/>
              <c:spPr>
                <a:solidFill>
                  <a:schemeClr val="accent2"/>
                </a:solidFill>
                <a:ln w="9525">
                  <a:noFill/>
                </a:ln>
                <a:effectLst/>
              </c:spPr>
            </c:marker>
            <c:bubble3D val="0"/>
            <c:extLst>
              <c:ext xmlns:c16="http://schemas.microsoft.com/office/drawing/2014/chart" uri="{C3380CC4-5D6E-409C-BE32-E72D297353CC}">
                <c16:uniqueId val="{0000000F-2286-42EA-9775-5EB10FCDE29E}"/>
              </c:ext>
            </c:extLst>
          </c:dPt>
          <c:dPt>
            <c:idx val="16"/>
            <c:marker>
              <c:symbol val="circle"/>
              <c:size val="5"/>
              <c:spPr>
                <a:solidFill>
                  <a:schemeClr val="accent2"/>
                </a:solidFill>
                <a:ln w="9525">
                  <a:noFill/>
                </a:ln>
                <a:effectLst/>
              </c:spPr>
            </c:marker>
            <c:bubble3D val="0"/>
            <c:extLst>
              <c:ext xmlns:c16="http://schemas.microsoft.com/office/drawing/2014/chart" uri="{C3380CC4-5D6E-409C-BE32-E72D297353CC}">
                <c16:uniqueId val="{00000010-2286-42EA-9775-5EB10FCDE29E}"/>
              </c:ext>
            </c:extLst>
          </c:dPt>
          <c:dPt>
            <c:idx val="17"/>
            <c:marker>
              <c:symbol val="circle"/>
              <c:size val="5"/>
              <c:spPr>
                <a:solidFill>
                  <a:schemeClr val="accent3"/>
                </a:solidFill>
                <a:ln w="9525">
                  <a:noFill/>
                </a:ln>
                <a:effectLst/>
              </c:spPr>
            </c:marker>
            <c:bubble3D val="0"/>
            <c:extLst>
              <c:ext xmlns:c16="http://schemas.microsoft.com/office/drawing/2014/chart" uri="{C3380CC4-5D6E-409C-BE32-E72D297353CC}">
                <c16:uniqueId val="{00000011-2286-42EA-9775-5EB10FCDE29E}"/>
              </c:ext>
            </c:extLst>
          </c:dPt>
          <c:dPt>
            <c:idx val="18"/>
            <c:marker>
              <c:symbol val="circle"/>
              <c:size val="5"/>
              <c:spPr>
                <a:solidFill>
                  <a:schemeClr val="accent3"/>
                </a:solidFill>
                <a:ln w="9525">
                  <a:noFill/>
                </a:ln>
                <a:effectLst/>
              </c:spPr>
            </c:marker>
            <c:bubble3D val="0"/>
            <c:extLst>
              <c:ext xmlns:c16="http://schemas.microsoft.com/office/drawing/2014/chart" uri="{C3380CC4-5D6E-409C-BE32-E72D297353CC}">
                <c16:uniqueId val="{00000012-2286-42EA-9775-5EB10FCDE29E}"/>
              </c:ext>
            </c:extLst>
          </c:dPt>
          <c:dPt>
            <c:idx val="19"/>
            <c:marker>
              <c:symbol val="circle"/>
              <c:size val="5"/>
              <c:spPr>
                <a:solidFill>
                  <a:schemeClr val="accent6"/>
                </a:solidFill>
                <a:ln w="9525">
                  <a:noFill/>
                </a:ln>
                <a:effectLst/>
              </c:spPr>
            </c:marker>
            <c:bubble3D val="0"/>
            <c:extLst>
              <c:ext xmlns:c16="http://schemas.microsoft.com/office/drawing/2014/chart" uri="{C3380CC4-5D6E-409C-BE32-E72D297353CC}">
                <c16:uniqueId val="{00000013-2286-42EA-9775-5EB10FCDE29E}"/>
              </c:ext>
            </c:extLst>
          </c:dPt>
          <c:dPt>
            <c:idx val="20"/>
            <c:marker>
              <c:symbol val="circle"/>
              <c:size val="5"/>
              <c:spPr>
                <a:solidFill>
                  <a:schemeClr val="accent3"/>
                </a:solidFill>
                <a:ln w="9525">
                  <a:noFill/>
                </a:ln>
                <a:effectLst/>
              </c:spPr>
            </c:marker>
            <c:bubble3D val="0"/>
            <c:extLst>
              <c:ext xmlns:c16="http://schemas.microsoft.com/office/drawing/2014/chart" uri="{C3380CC4-5D6E-409C-BE32-E72D297353CC}">
                <c16:uniqueId val="{00000014-2286-42EA-9775-5EB10FCDE29E}"/>
              </c:ext>
            </c:extLst>
          </c:dPt>
          <c:dPt>
            <c:idx val="21"/>
            <c:marker>
              <c:symbol val="circle"/>
              <c:size val="5"/>
              <c:spPr>
                <a:solidFill>
                  <a:schemeClr val="accent3"/>
                </a:solidFill>
                <a:ln w="9525">
                  <a:noFill/>
                </a:ln>
                <a:effectLst/>
              </c:spPr>
            </c:marker>
            <c:bubble3D val="0"/>
            <c:extLst>
              <c:ext xmlns:c16="http://schemas.microsoft.com/office/drawing/2014/chart" uri="{C3380CC4-5D6E-409C-BE32-E72D297353CC}">
                <c16:uniqueId val="{00000015-2286-42EA-9775-5EB10FCDE29E}"/>
              </c:ext>
            </c:extLst>
          </c:dPt>
          <c:dPt>
            <c:idx val="22"/>
            <c:marker>
              <c:symbol val="circle"/>
              <c:size val="5"/>
              <c:spPr>
                <a:solidFill>
                  <a:schemeClr val="accent3"/>
                </a:solidFill>
                <a:ln w="9525">
                  <a:noFill/>
                </a:ln>
                <a:effectLst/>
              </c:spPr>
            </c:marker>
            <c:bubble3D val="0"/>
            <c:extLst>
              <c:ext xmlns:c16="http://schemas.microsoft.com/office/drawing/2014/chart" uri="{C3380CC4-5D6E-409C-BE32-E72D297353CC}">
                <c16:uniqueId val="{00000016-2286-42EA-9775-5EB10FCDE29E}"/>
              </c:ext>
            </c:extLst>
          </c:dPt>
          <c:dPt>
            <c:idx val="23"/>
            <c:marker>
              <c:symbol val="circle"/>
              <c:size val="5"/>
              <c:spPr>
                <a:solidFill>
                  <a:schemeClr val="accent3"/>
                </a:solidFill>
                <a:ln w="9525">
                  <a:noFill/>
                </a:ln>
                <a:effectLst/>
              </c:spPr>
            </c:marker>
            <c:bubble3D val="0"/>
            <c:extLst>
              <c:ext xmlns:c16="http://schemas.microsoft.com/office/drawing/2014/chart" uri="{C3380CC4-5D6E-409C-BE32-E72D297353CC}">
                <c16:uniqueId val="{00000017-2286-42EA-9775-5EB10FCDE29E}"/>
              </c:ext>
            </c:extLst>
          </c:dPt>
          <c:dPt>
            <c:idx val="24"/>
            <c:marker>
              <c:symbol val="circle"/>
              <c:size val="5"/>
              <c:spPr>
                <a:solidFill>
                  <a:srgbClr val="FF0000"/>
                </a:solidFill>
                <a:ln w="9525">
                  <a:noFill/>
                </a:ln>
                <a:effectLst/>
              </c:spPr>
            </c:marker>
            <c:bubble3D val="0"/>
            <c:extLst>
              <c:ext xmlns:c16="http://schemas.microsoft.com/office/drawing/2014/chart" uri="{C3380CC4-5D6E-409C-BE32-E72D297353CC}">
                <c16:uniqueId val="{00000018-2286-42EA-9775-5EB10FCDE29E}"/>
              </c:ext>
            </c:extLst>
          </c:dPt>
          <c:dPt>
            <c:idx val="25"/>
            <c:marker>
              <c:symbol val="circle"/>
              <c:size val="5"/>
              <c:spPr>
                <a:solidFill>
                  <a:schemeClr val="accent5"/>
                </a:solidFill>
                <a:ln w="9525">
                  <a:noFill/>
                </a:ln>
                <a:effectLst/>
              </c:spPr>
            </c:marker>
            <c:bubble3D val="0"/>
            <c:extLst>
              <c:ext xmlns:c16="http://schemas.microsoft.com/office/drawing/2014/chart" uri="{C3380CC4-5D6E-409C-BE32-E72D297353CC}">
                <c16:uniqueId val="{00000019-2286-42EA-9775-5EB10FCDE29E}"/>
              </c:ext>
            </c:extLst>
          </c:dPt>
          <c:dLbls>
            <c:dLbl>
              <c:idx val="0"/>
              <c:layout>
                <c:manualLayout>
                  <c:x val="0.14373739316239306"/>
                  <c:y val="2.2806196581196682E-2"/>
                </c:manualLayout>
              </c:layout>
              <c:tx>
                <c:rich>
                  <a:bodyPr/>
                  <a:lstStyle/>
                  <a:p>
                    <a:fld id="{1321232D-628A-4166-8485-92847EC8D5CF}"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2286-42EA-9775-5EB10FCDE29E}"/>
                </c:ext>
              </c:extLst>
            </c:dLbl>
            <c:dLbl>
              <c:idx val="1"/>
              <c:layout>
                <c:manualLayout>
                  <c:x val="-9.3635470085470088E-2"/>
                  <c:y val="-6.5596367521367618E-2"/>
                </c:manualLayout>
              </c:layout>
              <c:tx>
                <c:rich>
                  <a:bodyPr/>
                  <a:lstStyle/>
                  <a:p>
                    <a:fld id="{AD7A1377-DBDF-4B7B-8934-9E67AEBDD77A}"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2286-42EA-9775-5EB10FCDE29E}"/>
                </c:ext>
              </c:extLst>
            </c:dLbl>
            <c:dLbl>
              <c:idx val="2"/>
              <c:tx>
                <c:rich>
                  <a:bodyPr/>
                  <a:lstStyle/>
                  <a:p>
                    <a:fld id="{7D04A840-E857-4197-AC6C-94CFAF938871}"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2286-42EA-9775-5EB10FCDE29E}"/>
                </c:ext>
              </c:extLst>
            </c:dLbl>
            <c:dLbl>
              <c:idx val="3"/>
              <c:tx>
                <c:rich>
                  <a:bodyPr/>
                  <a:lstStyle/>
                  <a:p>
                    <a:fld id="{DD0C4A90-22E5-4746-A03D-F1B70CB0DE78}"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2286-42EA-9775-5EB10FCDE29E}"/>
                </c:ext>
              </c:extLst>
            </c:dLbl>
            <c:dLbl>
              <c:idx val="4"/>
              <c:tx>
                <c:rich>
                  <a:bodyPr/>
                  <a:lstStyle/>
                  <a:p>
                    <a:fld id="{3D407A35-1386-4D0F-9B2F-8DAEE8BD475A}"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2286-42EA-9775-5EB10FCDE29E}"/>
                </c:ext>
              </c:extLst>
            </c:dLbl>
            <c:dLbl>
              <c:idx val="5"/>
              <c:layout>
                <c:manualLayout>
                  <c:x val="-9.7042696324587414E-3"/>
                  <c:y val="-1.3860923403172146E-2"/>
                </c:manualLayout>
              </c:layout>
              <c:tx>
                <c:rich>
                  <a:bodyPr/>
                  <a:lstStyle/>
                  <a:p>
                    <a:fld id="{6782EE57-5895-45CC-A03A-2811098FCFC3}"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2286-42EA-9775-5EB10FCDE29E}"/>
                </c:ext>
              </c:extLst>
            </c:dLbl>
            <c:dLbl>
              <c:idx val="6"/>
              <c:layout>
                <c:manualLayout>
                  <c:x val="6.6025641025640033E-3"/>
                  <c:y val="7.5875641025641025E-2"/>
                </c:manualLayout>
              </c:layout>
              <c:tx>
                <c:rich>
                  <a:bodyPr/>
                  <a:lstStyle/>
                  <a:p>
                    <a:fld id="{1192675B-B9EF-40C2-870F-36F3C09ABE26}"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2286-42EA-9775-5EB10FCDE29E}"/>
                </c:ext>
              </c:extLst>
            </c:dLbl>
            <c:dLbl>
              <c:idx val="7"/>
              <c:tx>
                <c:rich>
                  <a:bodyPr/>
                  <a:lstStyle/>
                  <a:p>
                    <a:fld id="{5CA99BA4-EAB3-4A3D-AFBE-649D397CD8A9}"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2286-42EA-9775-5EB10FCDE29E}"/>
                </c:ext>
              </c:extLst>
            </c:dLbl>
            <c:dLbl>
              <c:idx val="8"/>
              <c:tx>
                <c:rich>
                  <a:bodyPr/>
                  <a:lstStyle/>
                  <a:p>
                    <a:fld id="{B0E8A1C1-69FE-4872-A3AE-715CE8CC98CE}"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2286-42EA-9775-5EB10FCDE29E}"/>
                </c:ext>
              </c:extLst>
            </c:dLbl>
            <c:dLbl>
              <c:idx val="9"/>
              <c:layout>
                <c:manualLayout>
                  <c:x val="-3.1263203992975809E-2"/>
                  <c:y val="-2.1391737241912772E-2"/>
                </c:manualLayout>
              </c:layout>
              <c:tx>
                <c:rich>
                  <a:bodyPr/>
                  <a:lstStyle/>
                  <a:p>
                    <a:fld id="{8417A7DA-0C67-481D-ACC8-910C9B73792E}"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2286-42EA-9775-5EB10FCDE29E}"/>
                </c:ext>
              </c:extLst>
            </c:dLbl>
            <c:dLbl>
              <c:idx val="10"/>
              <c:layout>
                <c:manualLayout>
                  <c:x val="5.5528803812705016E-2"/>
                  <c:y val="-2.4915178812237312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B842F206-9E9E-41FE-9501-513DC652C12B}" type="CELLRANGE">
                      <a:rPr lang="en-US" altLang="ja-JP"/>
                      <a:pPr>
                        <a:defRPr/>
                      </a:pPr>
                      <a:t>[CELLRANGE]</a:t>
                    </a:fld>
                    <a:endParaRPr lang="ja-JP" alt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r"/>
              <c:showLegendKey val="0"/>
              <c:showVal val="0"/>
              <c:showCatName val="0"/>
              <c:showSerName val="0"/>
              <c:showPercent val="0"/>
              <c:showBubbleSize val="0"/>
              <c:extLst>
                <c:ext xmlns:c15="http://schemas.microsoft.com/office/drawing/2012/chart" uri="{CE6537A1-D6FC-4f65-9D91-7224C49458BB}">
                  <c15:layout>
                    <c:manualLayout>
                      <c:w val="6.4531196581196576E-2"/>
                      <c:h val="4.5302350427350424E-2"/>
                    </c:manualLayout>
                  </c15:layout>
                  <c15:dlblFieldTable/>
                  <c15:showDataLabelsRange val="1"/>
                </c:ext>
                <c:ext xmlns:c16="http://schemas.microsoft.com/office/drawing/2014/chart" uri="{C3380CC4-5D6E-409C-BE32-E72D297353CC}">
                  <c16:uniqueId val="{0000000A-2286-42EA-9775-5EB10FCDE29E}"/>
                </c:ext>
              </c:extLst>
            </c:dLbl>
            <c:dLbl>
              <c:idx val="11"/>
              <c:layout>
                <c:manualLayout>
                  <c:x val="-3.126320399297574E-2"/>
                  <c:y val="-1.8872845554255432E-2"/>
                </c:manualLayout>
              </c:layout>
              <c:tx>
                <c:rich>
                  <a:bodyPr/>
                  <a:lstStyle/>
                  <a:p>
                    <a:fld id="{9064748B-FAF6-4E1F-AF73-366D7C8648C3}"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2286-42EA-9775-5EB10FCDE29E}"/>
                </c:ext>
              </c:extLst>
            </c:dLbl>
            <c:dLbl>
              <c:idx val="12"/>
              <c:tx>
                <c:rich>
                  <a:bodyPr/>
                  <a:lstStyle/>
                  <a:p>
                    <a:fld id="{EF70AB6E-7D2F-41E4-9B33-16CBD16CF1BF}"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2286-42EA-9775-5EB10FCDE29E}"/>
                </c:ext>
              </c:extLst>
            </c:dLbl>
            <c:dLbl>
              <c:idx val="13"/>
              <c:tx>
                <c:rich>
                  <a:bodyPr/>
                  <a:lstStyle/>
                  <a:p>
                    <a:endParaRPr lang="ja-JP"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0D-2286-42EA-9775-5EB10FCDE29E}"/>
                </c:ext>
              </c:extLst>
            </c:dLbl>
            <c:dLbl>
              <c:idx val="14"/>
              <c:layout>
                <c:manualLayout>
                  <c:x val="-4.6152991452991454E-2"/>
                  <c:y val="-5.4741666666666668E-2"/>
                </c:manualLayout>
              </c:layout>
              <c:tx>
                <c:rich>
                  <a:bodyPr/>
                  <a:lstStyle/>
                  <a:p>
                    <a:fld id="{58AB2F60-E9C5-47B2-8C53-B5FC3FD226E1}"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E-2286-42EA-9775-5EB10FCDE29E}"/>
                </c:ext>
              </c:extLst>
            </c:dLbl>
            <c:dLbl>
              <c:idx val="15"/>
              <c:layout>
                <c:manualLayout>
                  <c:x val="-3.6726068376068476E-2"/>
                  <c:y val="-0.13540598290598291"/>
                </c:manualLayout>
              </c:layout>
              <c:tx>
                <c:rich>
                  <a:bodyPr/>
                  <a:lstStyle/>
                  <a:p>
                    <a:fld id="{4CBAB764-E2A2-4669-9043-8B8317063ED9}"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2286-42EA-9775-5EB10FCDE29E}"/>
                </c:ext>
              </c:extLst>
            </c:dLbl>
            <c:dLbl>
              <c:idx val="16"/>
              <c:layout>
                <c:manualLayout>
                  <c:x val="-6.9268376068376075E-2"/>
                  <c:y val="-0.18115363247863259"/>
                </c:manualLayout>
              </c:layout>
              <c:tx>
                <c:rich>
                  <a:bodyPr/>
                  <a:lstStyle/>
                  <a:p>
                    <a:fld id="{4147C3BD-EC41-4AAF-A7D7-3D0590453B06}"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0-2286-42EA-9775-5EB10FCDE29E}"/>
                </c:ext>
              </c:extLst>
            </c:dLbl>
            <c:dLbl>
              <c:idx val="17"/>
              <c:tx>
                <c:rich>
                  <a:bodyPr/>
                  <a:lstStyle/>
                  <a:p>
                    <a:fld id="{2BA8ACC9-2421-4696-AF27-90241A77ED14}"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2286-42EA-9775-5EB10FCDE29E}"/>
                </c:ext>
              </c:extLst>
            </c:dLbl>
            <c:dLbl>
              <c:idx val="18"/>
              <c:layout>
                <c:manualLayout>
                  <c:x val="-6.6498717948718047E-2"/>
                  <c:y val="-5.7455341880341883E-2"/>
                </c:manualLayout>
              </c:layout>
              <c:tx>
                <c:rich>
                  <a:bodyPr/>
                  <a:lstStyle/>
                  <a:p>
                    <a:fld id="{DC189A1C-3ED1-4D09-BAB3-CF0D8F211A32}"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2-2286-42EA-9775-5EB10FCDE29E}"/>
                </c:ext>
              </c:extLst>
            </c:dLbl>
            <c:dLbl>
              <c:idx val="19"/>
              <c:layout>
                <c:manualLayout>
                  <c:x val="6.6429059829059833E-2"/>
                  <c:y val="3.8309188034188035E-2"/>
                </c:manualLayout>
              </c:layout>
              <c:tx>
                <c:rich>
                  <a:bodyPr/>
                  <a:lstStyle/>
                  <a:p>
                    <a:fld id="{50F8E108-408E-4F7A-BABC-E344B3E2D290}"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3-2286-42EA-9775-5EB10FCDE29E}"/>
                </c:ext>
              </c:extLst>
            </c:dLbl>
            <c:dLbl>
              <c:idx val="20"/>
              <c:tx>
                <c:rich>
                  <a:bodyPr/>
                  <a:lstStyle/>
                  <a:p>
                    <a:fld id="{BD8CE247-7996-41CC-981E-2A90853E84E6}"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2286-42EA-9775-5EB10FCDE29E}"/>
                </c:ext>
              </c:extLst>
            </c:dLbl>
            <c:dLbl>
              <c:idx val="21"/>
              <c:tx>
                <c:rich>
                  <a:bodyPr/>
                  <a:lstStyle/>
                  <a:p>
                    <a:fld id="{68CB0D3A-182B-4662-AFB6-9EF1FD073F86}"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2286-42EA-9775-5EB10FCDE29E}"/>
                </c:ext>
              </c:extLst>
            </c:dLbl>
            <c:dLbl>
              <c:idx val="22"/>
              <c:tx>
                <c:rich>
                  <a:bodyPr/>
                  <a:lstStyle/>
                  <a:p>
                    <a:fld id="{205EAE4A-9DBC-46E0-906E-7092BFDBB6AF}"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2286-42EA-9775-5EB10FCDE29E}"/>
                </c:ext>
              </c:extLst>
            </c:dLbl>
            <c:dLbl>
              <c:idx val="23"/>
              <c:tx>
                <c:rich>
                  <a:bodyPr/>
                  <a:lstStyle/>
                  <a:p>
                    <a:fld id="{F6A3A570-4D0A-426F-9E71-5E080CF9A0C9}"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2286-42EA-9775-5EB10FCDE29E}"/>
                </c:ext>
              </c:extLst>
            </c:dLbl>
            <c:dLbl>
              <c:idx val="24"/>
              <c:layout>
                <c:manualLayout>
                  <c:x val="-3.1263203992975809E-2"/>
                  <c:y val="-1.8872845554255339E-2"/>
                </c:manualLayout>
              </c:layout>
              <c:tx>
                <c:rich>
                  <a:bodyPr/>
                  <a:lstStyle/>
                  <a:p>
                    <a:fld id="{7BE72036-9E13-4A3C-A41E-EE88FF6CC8CE}"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8-2286-42EA-9775-5EB10FCDE29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'まとめ（nmol ug-protein）'!$D$6:$D$30</c:f>
              <c:numCache>
                <c:formatCode>0.00</c:formatCode>
                <c:ptCount val="25"/>
                <c:pt idx="0">
                  <c:v>8.6868102596499828</c:v>
                </c:pt>
                <c:pt idx="1">
                  <c:v>8.5171050582003431</c:v>
                </c:pt>
                <c:pt idx="2">
                  <c:v>7.2888108166004875</c:v>
                </c:pt>
                <c:pt idx="3">
                  <c:v>9.6926648955652936</c:v>
                </c:pt>
                <c:pt idx="4">
                  <c:v>7.5433312133284192</c:v>
                </c:pt>
                <c:pt idx="5">
                  <c:v>7.8827511762517117</c:v>
                </c:pt>
                <c:pt idx="6">
                  <c:v>8.1320726868798658</c:v>
                </c:pt>
                <c:pt idx="7">
                  <c:v>7.8070438622847442</c:v>
                </c:pt>
                <c:pt idx="8">
                  <c:v>6.4715148972322938</c:v>
                </c:pt>
                <c:pt idx="9">
                  <c:v>6.7063063904661204</c:v>
                </c:pt>
                <c:pt idx="10">
                  <c:v>9.2522435983515461</c:v>
                </c:pt>
                <c:pt idx="11">
                  <c:v>6.6884917756210625</c:v>
                </c:pt>
                <c:pt idx="12">
                  <c:v>7.7786858453865575</c:v>
                </c:pt>
                <c:pt idx="14">
                  <c:v>8.8654601532931228</c:v>
                </c:pt>
                <c:pt idx="15">
                  <c:v>7.9625060314067824</c:v>
                </c:pt>
                <c:pt idx="16">
                  <c:v>9.4440937032218972</c:v>
                </c:pt>
                <c:pt idx="17">
                  <c:v>9.6983987171052259</c:v>
                </c:pt>
                <c:pt idx="18">
                  <c:v>8.8470263111138596</c:v>
                </c:pt>
                <c:pt idx="19">
                  <c:v>8.6772477588050574</c:v>
                </c:pt>
                <c:pt idx="20">
                  <c:v>13.967141616401156</c:v>
                </c:pt>
                <c:pt idx="21">
                  <c:v>10.249880578210307</c:v>
                </c:pt>
                <c:pt idx="22">
                  <c:v>14.906634831707514</c:v>
                </c:pt>
                <c:pt idx="23">
                  <c:v>10.569416434262495</c:v>
                </c:pt>
                <c:pt idx="24">
                  <c:v>6.7135072426191433</c:v>
                </c:pt>
              </c:numCache>
            </c:numRef>
          </c:xVal>
          <c:yVal>
            <c:numRef>
              <c:f>'まとめ（nmol ug-protein）'!$F$6:$F$30</c:f>
              <c:numCache>
                <c:formatCode>0.00</c:formatCode>
                <c:ptCount val="25"/>
                <c:pt idx="0">
                  <c:v>3.2068747696648958</c:v>
                </c:pt>
                <c:pt idx="1">
                  <c:v>4.1567771576131562</c:v>
                </c:pt>
                <c:pt idx="2">
                  <c:v>3.6974423939710217</c:v>
                </c:pt>
                <c:pt idx="3">
                  <c:v>5.8492217225208165</c:v>
                </c:pt>
                <c:pt idx="4">
                  <c:v>3.6258541311681314</c:v>
                </c:pt>
                <c:pt idx="5">
                  <c:v>3.4740255032297287</c:v>
                </c:pt>
                <c:pt idx="6">
                  <c:v>3.4503119940366633</c:v>
                </c:pt>
                <c:pt idx="7">
                  <c:v>4.0779730284101072</c:v>
                </c:pt>
                <c:pt idx="8">
                  <c:v>4.1880222636357631</c:v>
                </c:pt>
                <c:pt idx="9">
                  <c:v>3.9105292196546841</c:v>
                </c:pt>
                <c:pt idx="10">
                  <c:v>3.8890199184674805</c:v>
                </c:pt>
                <c:pt idx="11">
                  <c:v>3.2493469344766033</c:v>
                </c:pt>
                <c:pt idx="12">
                  <c:v>2.0250504128653839</c:v>
                </c:pt>
                <c:pt idx="14">
                  <c:v>4.7566468254413223</c:v>
                </c:pt>
                <c:pt idx="15">
                  <c:v>3.6071680452159325</c:v>
                </c:pt>
                <c:pt idx="16">
                  <c:v>3.8280167625078931</c:v>
                </c:pt>
                <c:pt idx="17">
                  <c:v>4.3223028407819912</c:v>
                </c:pt>
                <c:pt idx="18">
                  <c:v>4.2634311110887042</c:v>
                </c:pt>
                <c:pt idx="19">
                  <c:v>3.1850445554414826</c:v>
                </c:pt>
                <c:pt idx="20">
                  <c:v>4.2959256863660924</c:v>
                </c:pt>
                <c:pt idx="21">
                  <c:v>3.3755400149545842</c:v>
                </c:pt>
                <c:pt idx="22">
                  <c:v>7.1073183884153437</c:v>
                </c:pt>
                <c:pt idx="23">
                  <c:v>4.8651988786423468</c:v>
                </c:pt>
                <c:pt idx="24">
                  <c:v>3.6545424476302695</c:v>
                </c:pt>
              </c:numCache>
            </c:numRef>
          </c:yVal>
          <c:smooth val="0"/>
          <c:extLst>
            <c:ext xmlns:c15="http://schemas.microsoft.com/office/drawing/2012/chart" uri="{02D57815-91ED-43cb-92C2-25804820EDAC}">
              <c15:datalabelsRange>
                <c15:f>'まとめ（nmol ug-protein）'!$A$6:$A$31</c15:f>
                <c15:dlblRangeCache>
                  <c:ptCount val="26"/>
                  <c:pt idx="0">
                    <c:v>TeCel7A-TrCBM1</c:v>
                  </c:pt>
                  <c:pt idx="1">
                    <c:v>20</c:v>
                  </c:pt>
                  <c:pt idx="2">
                    <c:v>32</c:v>
                  </c:pt>
                  <c:pt idx="3">
                    <c:v>58</c:v>
                  </c:pt>
                  <c:pt idx="4">
                    <c:v>67</c:v>
                  </c:pt>
                  <c:pt idx="5">
                    <c:v>180</c:v>
                  </c:pt>
                  <c:pt idx="6">
                    <c:v>188</c:v>
                  </c:pt>
                  <c:pt idx="7">
                    <c:v>192</c:v>
                  </c:pt>
                  <c:pt idx="8">
                    <c:v>194</c:v>
                  </c:pt>
                  <c:pt idx="9">
                    <c:v>211</c:v>
                  </c:pt>
                  <c:pt idx="10">
                    <c:v>231</c:v>
                  </c:pt>
                  <c:pt idx="11">
                    <c:v>241</c:v>
                  </c:pt>
                  <c:pt idx="12">
                    <c:v>260</c:v>
                  </c:pt>
                  <c:pt idx="13">
                    <c:v>274</c:v>
                  </c:pt>
                  <c:pt idx="14">
                    <c:v>272</c:v>
                  </c:pt>
                  <c:pt idx="15">
                    <c:v>64</c:v>
                  </c:pt>
                  <c:pt idx="16">
                    <c:v>209</c:v>
                  </c:pt>
                  <c:pt idx="17">
                    <c:v>33</c:v>
                  </c:pt>
                  <c:pt idx="18">
                    <c:v>51</c:v>
                  </c:pt>
                  <c:pt idx="19">
                    <c:v>111</c:v>
                  </c:pt>
                  <c:pt idx="20">
                    <c:v>153</c:v>
                  </c:pt>
                  <c:pt idx="21">
                    <c:v>200</c:v>
                  </c:pt>
                  <c:pt idx="22">
                    <c:v>216</c:v>
                  </c:pt>
                  <c:pt idx="23">
                    <c:v>257</c:v>
                  </c:pt>
                  <c:pt idx="24">
                    <c:v>283</c:v>
                  </c:pt>
                  <c:pt idx="25">
                    <c:v>TrCel7A</c:v>
                  </c:pt>
                </c15:dlblRangeCache>
              </c15:datalabelsRange>
            </c:ext>
            <c:ext xmlns:c16="http://schemas.microsoft.com/office/drawing/2014/chart" uri="{C3380CC4-5D6E-409C-BE32-E72D297353CC}">
              <c16:uniqueId val="{0000001A-2286-42EA-9775-5EB10FCDE29E}"/>
            </c:ext>
          </c:extLst>
        </c:ser>
        <c:dLbls>
          <c:dLblPos val="t"/>
          <c:showLegendKey val="0"/>
          <c:showVal val="1"/>
          <c:showCatName val="0"/>
          <c:showSerName val="0"/>
          <c:showPercent val="0"/>
          <c:showBubbleSize val="0"/>
        </c:dLbls>
        <c:axId val="645182960"/>
        <c:axId val="645181976"/>
      </c:scatterChart>
      <c:valAx>
        <c:axId val="6451829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ja-JP" sz="1200" dirty="0"/>
                  <a:t>Glucose yield</a:t>
                </a:r>
                <a:r>
                  <a:rPr lang="en-US" altLang="ja-JP" sz="1200" baseline="0" dirty="0"/>
                  <a:t> from </a:t>
                </a:r>
                <a:r>
                  <a:rPr lang="en-US" altLang="ja-JP" sz="1200" b="1" baseline="0" dirty="0"/>
                  <a:t>PASC</a:t>
                </a:r>
                <a:r>
                  <a:rPr lang="en-US" altLang="ja-JP" sz="1200" baseline="0" dirty="0"/>
                  <a:t> (nmol/µg-protein)</a:t>
                </a:r>
                <a:endParaRPr lang="ja-JP" altLang="en-US" sz="1200" dirty="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45181976"/>
        <c:crosses val="autoZero"/>
        <c:crossBetween val="midCat"/>
      </c:valAx>
      <c:valAx>
        <c:axId val="645181976"/>
        <c:scaling>
          <c:orientation val="minMax"/>
          <c:max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ja-JP" sz="1200" dirty="0"/>
                  <a:t>Glucose</a:t>
                </a:r>
                <a:r>
                  <a:rPr lang="en-US" altLang="ja-JP" sz="1200" b="0" i="0" u="none" strike="noStrike" baseline="0" dirty="0">
                    <a:effectLst/>
                  </a:rPr>
                  <a:t> yield </a:t>
                </a:r>
                <a:r>
                  <a:rPr lang="en-US" altLang="ja-JP" sz="1200" baseline="0" dirty="0"/>
                  <a:t> from </a:t>
                </a:r>
                <a:r>
                  <a:rPr lang="en-US" altLang="ja-JP" sz="1200" b="1" baseline="0" dirty="0">
                    <a:solidFill>
                      <a:schemeClr val="accent4">
                        <a:lumMod val="60000"/>
                        <a:lumOff val="40000"/>
                      </a:schemeClr>
                    </a:solidFill>
                  </a:rPr>
                  <a:t>crystalline cellulose </a:t>
                </a:r>
              </a:p>
              <a:p>
                <a:pPr>
                  <a:defRPr sz="1400"/>
                </a:pPr>
                <a:r>
                  <a:rPr lang="en-US" altLang="ja-JP" sz="1200" baseline="0" dirty="0"/>
                  <a:t>(</a:t>
                </a:r>
                <a:r>
                  <a:rPr lang="en-US" altLang="ja-JP" sz="1200" b="0" i="0" u="none" strike="noStrike" baseline="0" dirty="0">
                    <a:effectLst/>
                  </a:rPr>
                  <a:t>nmol/µg-protein</a:t>
                </a:r>
                <a:r>
                  <a:rPr lang="en-US" altLang="ja-JP" sz="1200" baseline="0" dirty="0"/>
                  <a:t>)</a:t>
                </a:r>
                <a:endParaRPr lang="ja-JP" altLang="en-US" sz="1200" dirty="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451829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673518518518516"/>
          <c:y val="3.5325694444444444E-2"/>
          <c:w val="0.81937083333333338"/>
          <c:h val="0.81020740740740738"/>
        </c:manualLayout>
      </c:layout>
      <c:scatterChart>
        <c:scatterStyle val="lineMarker"/>
        <c:varyColors val="0"/>
        <c:ser>
          <c:idx val="0"/>
          <c:order val="0"/>
          <c:spPr>
            <a:ln w="25400" cap="rnd">
              <a:noFill/>
              <a:round/>
            </a:ln>
            <a:effectLst/>
          </c:spPr>
          <c:marker>
            <c:symbol val="circle"/>
            <c:size val="5"/>
            <c:spPr>
              <a:solidFill>
                <a:schemeClr val="accent1"/>
              </a:solidFill>
              <a:ln w="9525">
                <a:noFill/>
              </a:ln>
              <a:effectLst/>
            </c:spPr>
          </c:marker>
          <c:dPt>
            <c:idx val="0"/>
            <c:marker>
              <c:symbol val="circle"/>
              <c:size val="5"/>
              <c:spPr>
                <a:solidFill>
                  <a:schemeClr val="accent1"/>
                </a:solidFill>
                <a:ln w="9525">
                  <a:noFill/>
                </a:ln>
                <a:effectLst/>
              </c:spPr>
            </c:marker>
            <c:bubble3D val="0"/>
            <c:extLst>
              <c:ext xmlns:c16="http://schemas.microsoft.com/office/drawing/2014/chart" uri="{C3380CC4-5D6E-409C-BE32-E72D297353CC}">
                <c16:uniqueId val="{00000000-85E2-4FE7-991A-9A67144B790A}"/>
              </c:ext>
            </c:extLst>
          </c:dPt>
          <c:dPt>
            <c:idx val="1"/>
            <c:marker>
              <c:symbol val="circle"/>
              <c:size val="5"/>
              <c:spPr>
                <a:solidFill>
                  <a:srgbClr val="FF0000"/>
                </a:solidFill>
                <a:ln w="9525">
                  <a:noFill/>
                </a:ln>
                <a:effectLst/>
              </c:spPr>
            </c:marker>
            <c:bubble3D val="0"/>
            <c:extLst>
              <c:ext xmlns:c16="http://schemas.microsoft.com/office/drawing/2014/chart" uri="{C3380CC4-5D6E-409C-BE32-E72D297353CC}">
                <c16:uniqueId val="{00000001-85E2-4FE7-991A-9A67144B790A}"/>
              </c:ext>
            </c:extLst>
          </c:dPt>
          <c:dPt>
            <c:idx val="2"/>
            <c:marker>
              <c:symbol val="circle"/>
              <c:size val="5"/>
              <c:spPr>
                <a:solidFill>
                  <a:srgbClr val="FF0000"/>
                </a:solidFill>
                <a:ln w="9525">
                  <a:noFill/>
                </a:ln>
                <a:effectLst/>
              </c:spPr>
            </c:marker>
            <c:bubble3D val="0"/>
            <c:extLst>
              <c:ext xmlns:c16="http://schemas.microsoft.com/office/drawing/2014/chart" uri="{C3380CC4-5D6E-409C-BE32-E72D297353CC}">
                <c16:uniqueId val="{00000002-85E2-4FE7-991A-9A67144B790A}"/>
              </c:ext>
            </c:extLst>
          </c:dPt>
          <c:dPt>
            <c:idx val="3"/>
            <c:marker>
              <c:symbol val="circle"/>
              <c:size val="5"/>
              <c:spPr>
                <a:solidFill>
                  <a:srgbClr val="FF0000"/>
                </a:solidFill>
                <a:ln w="9525">
                  <a:noFill/>
                </a:ln>
                <a:effectLst/>
              </c:spPr>
            </c:marker>
            <c:bubble3D val="0"/>
            <c:extLst>
              <c:ext xmlns:c16="http://schemas.microsoft.com/office/drawing/2014/chart" uri="{C3380CC4-5D6E-409C-BE32-E72D297353CC}">
                <c16:uniqueId val="{00000003-85E2-4FE7-991A-9A67144B790A}"/>
              </c:ext>
            </c:extLst>
          </c:dPt>
          <c:dPt>
            <c:idx val="4"/>
            <c:marker>
              <c:symbol val="circle"/>
              <c:size val="5"/>
              <c:spPr>
                <a:solidFill>
                  <a:srgbClr val="FF0000"/>
                </a:solidFill>
                <a:ln w="9525">
                  <a:noFill/>
                </a:ln>
                <a:effectLst/>
              </c:spPr>
            </c:marker>
            <c:bubble3D val="0"/>
            <c:extLst>
              <c:ext xmlns:c16="http://schemas.microsoft.com/office/drawing/2014/chart" uri="{C3380CC4-5D6E-409C-BE32-E72D297353CC}">
                <c16:uniqueId val="{00000004-85E2-4FE7-991A-9A67144B790A}"/>
              </c:ext>
            </c:extLst>
          </c:dPt>
          <c:dPt>
            <c:idx val="5"/>
            <c:marker>
              <c:symbol val="circle"/>
              <c:size val="5"/>
              <c:spPr>
                <a:solidFill>
                  <a:srgbClr val="FF0000"/>
                </a:solidFill>
                <a:ln w="9525">
                  <a:noFill/>
                </a:ln>
                <a:effectLst/>
              </c:spPr>
            </c:marker>
            <c:bubble3D val="0"/>
            <c:extLst>
              <c:ext xmlns:c16="http://schemas.microsoft.com/office/drawing/2014/chart" uri="{C3380CC4-5D6E-409C-BE32-E72D297353CC}">
                <c16:uniqueId val="{00000005-85E2-4FE7-991A-9A67144B790A}"/>
              </c:ext>
            </c:extLst>
          </c:dPt>
          <c:dPt>
            <c:idx val="6"/>
            <c:marker>
              <c:symbol val="circle"/>
              <c:size val="5"/>
              <c:spPr>
                <a:solidFill>
                  <a:srgbClr val="FF0000"/>
                </a:solidFill>
                <a:ln w="9525">
                  <a:noFill/>
                </a:ln>
                <a:effectLst/>
              </c:spPr>
            </c:marker>
            <c:bubble3D val="0"/>
            <c:extLst>
              <c:ext xmlns:c16="http://schemas.microsoft.com/office/drawing/2014/chart" uri="{C3380CC4-5D6E-409C-BE32-E72D297353CC}">
                <c16:uniqueId val="{00000006-85E2-4FE7-991A-9A67144B790A}"/>
              </c:ext>
            </c:extLst>
          </c:dPt>
          <c:dPt>
            <c:idx val="7"/>
            <c:marker>
              <c:symbol val="circle"/>
              <c:size val="5"/>
              <c:spPr>
                <a:solidFill>
                  <a:srgbClr val="FF0000"/>
                </a:solidFill>
                <a:ln w="9525">
                  <a:noFill/>
                </a:ln>
                <a:effectLst/>
              </c:spPr>
            </c:marker>
            <c:bubble3D val="0"/>
            <c:extLst>
              <c:ext xmlns:c16="http://schemas.microsoft.com/office/drawing/2014/chart" uri="{C3380CC4-5D6E-409C-BE32-E72D297353CC}">
                <c16:uniqueId val="{00000007-85E2-4FE7-991A-9A67144B790A}"/>
              </c:ext>
            </c:extLst>
          </c:dPt>
          <c:dPt>
            <c:idx val="8"/>
            <c:marker>
              <c:symbol val="circle"/>
              <c:size val="5"/>
              <c:spPr>
                <a:solidFill>
                  <a:srgbClr val="FF0000"/>
                </a:solidFill>
                <a:ln w="9525">
                  <a:noFill/>
                </a:ln>
                <a:effectLst/>
              </c:spPr>
            </c:marker>
            <c:bubble3D val="0"/>
            <c:extLst>
              <c:ext xmlns:c16="http://schemas.microsoft.com/office/drawing/2014/chart" uri="{C3380CC4-5D6E-409C-BE32-E72D297353CC}">
                <c16:uniqueId val="{00000008-85E2-4FE7-991A-9A67144B790A}"/>
              </c:ext>
            </c:extLst>
          </c:dPt>
          <c:dPt>
            <c:idx val="9"/>
            <c:marker>
              <c:symbol val="circle"/>
              <c:size val="5"/>
              <c:spPr>
                <a:solidFill>
                  <a:srgbClr val="FF0000"/>
                </a:solidFill>
                <a:ln w="9525">
                  <a:noFill/>
                </a:ln>
                <a:effectLst/>
              </c:spPr>
            </c:marker>
            <c:bubble3D val="0"/>
            <c:extLst>
              <c:ext xmlns:c16="http://schemas.microsoft.com/office/drawing/2014/chart" uri="{C3380CC4-5D6E-409C-BE32-E72D297353CC}">
                <c16:uniqueId val="{00000009-85E2-4FE7-991A-9A67144B790A}"/>
              </c:ext>
            </c:extLst>
          </c:dPt>
          <c:dPt>
            <c:idx val="10"/>
            <c:marker>
              <c:symbol val="circle"/>
              <c:size val="5"/>
              <c:spPr>
                <a:solidFill>
                  <a:srgbClr val="FF0000"/>
                </a:solidFill>
                <a:ln w="9525">
                  <a:noFill/>
                </a:ln>
                <a:effectLst/>
              </c:spPr>
            </c:marker>
            <c:bubble3D val="0"/>
            <c:extLst>
              <c:ext xmlns:c16="http://schemas.microsoft.com/office/drawing/2014/chart" uri="{C3380CC4-5D6E-409C-BE32-E72D297353CC}">
                <c16:uniqueId val="{0000000A-85E2-4FE7-991A-9A67144B790A}"/>
              </c:ext>
            </c:extLst>
          </c:dPt>
          <c:dPt>
            <c:idx val="11"/>
            <c:marker>
              <c:symbol val="circle"/>
              <c:size val="5"/>
              <c:spPr>
                <a:solidFill>
                  <a:srgbClr val="FF0000"/>
                </a:solidFill>
                <a:ln w="9525">
                  <a:noFill/>
                </a:ln>
                <a:effectLst/>
              </c:spPr>
            </c:marker>
            <c:bubble3D val="0"/>
            <c:extLst>
              <c:ext xmlns:c16="http://schemas.microsoft.com/office/drawing/2014/chart" uri="{C3380CC4-5D6E-409C-BE32-E72D297353CC}">
                <c16:uniqueId val="{0000000B-85E2-4FE7-991A-9A67144B790A}"/>
              </c:ext>
            </c:extLst>
          </c:dPt>
          <c:dPt>
            <c:idx val="12"/>
            <c:marker>
              <c:symbol val="circle"/>
              <c:size val="5"/>
              <c:spPr>
                <a:solidFill>
                  <a:srgbClr val="FF0000"/>
                </a:solidFill>
                <a:ln w="9525">
                  <a:noFill/>
                </a:ln>
                <a:effectLst/>
              </c:spPr>
            </c:marker>
            <c:bubble3D val="0"/>
            <c:extLst>
              <c:ext xmlns:c16="http://schemas.microsoft.com/office/drawing/2014/chart" uri="{C3380CC4-5D6E-409C-BE32-E72D297353CC}">
                <c16:uniqueId val="{0000000C-85E2-4FE7-991A-9A67144B790A}"/>
              </c:ext>
            </c:extLst>
          </c:dPt>
          <c:dPt>
            <c:idx val="13"/>
            <c:marker>
              <c:symbol val="circle"/>
              <c:size val="5"/>
              <c:spPr>
                <a:solidFill>
                  <a:srgbClr val="FF0000"/>
                </a:solidFill>
                <a:ln w="9525">
                  <a:noFill/>
                </a:ln>
                <a:effectLst/>
              </c:spPr>
            </c:marker>
            <c:bubble3D val="0"/>
            <c:extLst>
              <c:ext xmlns:c16="http://schemas.microsoft.com/office/drawing/2014/chart" uri="{C3380CC4-5D6E-409C-BE32-E72D297353CC}">
                <c16:uniqueId val="{0000000D-85E2-4FE7-991A-9A67144B790A}"/>
              </c:ext>
            </c:extLst>
          </c:dPt>
          <c:dPt>
            <c:idx val="14"/>
            <c:marker>
              <c:symbol val="circle"/>
              <c:size val="5"/>
              <c:spPr>
                <a:solidFill>
                  <a:schemeClr val="accent3"/>
                </a:solidFill>
                <a:ln w="9525">
                  <a:noFill/>
                </a:ln>
                <a:effectLst/>
              </c:spPr>
            </c:marker>
            <c:bubble3D val="0"/>
            <c:extLst>
              <c:ext xmlns:c16="http://schemas.microsoft.com/office/drawing/2014/chart" uri="{C3380CC4-5D6E-409C-BE32-E72D297353CC}">
                <c16:uniqueId val="{0000000E-85E2-4FE7-991A-9A67144B790A}"/>
              </c:ext>
            </c:extLst>
          </c:dPt>
          <c:dPt>
            <c:idx val="15"/>
            <c:marker>
              <c:symbol val="circle"/>
              <c:size val="5"/>
              <c:spPr>
                <a:solidFill>
                  <a:schemeClr val="accent2"/>
                </a:solidFill>
                <a:ln w="9525">
                  <a:noFill/>
                </a:ln>
                <a:effectLst/>
              </c:spPr>
            </c:marker>
            <c:bubble3D val="0"/>
            <c:extLst>
              <c:ext xmlns:c16="http://schemas.microsoft.com/office/drawing/2014/chart" uri="{C3380CC4-5D6E-409C-BE32-E72D297353CC}">
                <c16:uniqueId val="{0000000F-85E2-4FE7-991A-9A67144B790A}"/>
              </c:ext>
            </c:extLst>
          </c:dPt>
          <c:dPt>
            <c:idx val="16"/>
            <c:marker>
              <c:symbol val="circle"/>
              <c:size val="5"/>
              <c:spPr>
                <a:solidFill>
                  <a:schemeClr val="accent2"/>
                </a:solidFill>
                <a:ln w="9525">
                  <a:noFill/>
                </a:ln>
                <a:effectLst/>
              </c:spPr>
            </c:marker>
            <c:bubble3D val="0"/>
            <c:extLst>
              <c:ext xmlns:c16="http://schemas.microsoft.com/office/drawing/2014/chart" uri="{C3380CC4-5D6E-409C-BE32-E72D297353CC}">
                <c16:uniqueId val="{00000010-85E2-4FE7-991A-9A67144B790A}"/>
              </c:ext>
            </c:extLst>
          </c:dPt>
          <c:dPt>
            <c:idx val="17"/>
            <c:marker>
              <c:symbol val="circle"/>
              <c:size val="5"/>
              <c:spPr>
                <a:solidFill>
                  <a:schemeClr val="accent3"/>
                </a:solidFill>
                <a:ln w="9525">
                  <a:noFill/>
                </a:ln>
                <a:effectLst/>
              </c:spPr>
            </c:marker>
            <c:bubble3D val="0"/>
            <c:extLst>
              <c:ext xmlns:c16="http://schemas.microsoft.com/office/drawing/2014/chart" uri="{C3380CC4-5D6E-409C-BE32-E72D297353CC}">
                <c16:uniqueId val="{00000011-85E2-4FE7-991A-9A67144B790A}"/>
              </c:ext>
            </c:extLst>
          </c:dPt>
          <c:dPt>
            <c:idx val="18"/>
            <c:marker>
              <c:symbol val="circle"/>
              <c:size val="5"/>
              <c:spPr>
                <a:solidFill>
                  <a:schemeClr val="accent3"/>
                </a:solidFill>
                <a:ln w="9525">
                  <a:noFill/>
                </a:ln>
                <a:effectLst/>
              </c:spPr>
            </c:marker>
            <c:bubble3D val="0"/>
            <c:extLst>
              <c:ext xmlns:c16="http://schemas.microsoft.com/office/drawing/2014/chart" uri="{C3380CC4-5D6E-409C-BE32-E72D297353CC}">
                <c16:uniqueId val="{00000012-85E2-4FE7-991A-9A67144B790A}"/>
              </c:ext>
            </c:extLst>
          </c:dPt>
          <c:dPt>
            <c:idx val="19"/>
            <c:marker>
              <c:symbol val="circle"/>
              <c:size val="5"/>
              <c:spPr>
                <a:solidFill>
                  <a:schemeClr val="accent3"/>
                </a:solidFill>
                <a:ln w="9525">
                  <a:noFill/>
                </a:ln>
                <a:effectLst/>
              </c:spPr>
            </c:marker>
            <c:bubble3D val="0"/>
            <c:extLst>
              <c:ext xmlns:c16="http://schemas.microsoft.com/office/drawing/2014/chart" uri="{C3380CC4-5D6E-409C-BE32-E72D297353CC}">
                <c16:uniqueId val="{00000013-85E2-4FE7-991A-9A67144B790A}"/>
              </c:ext>
            </c:extLst>
          </c:dPt>
          <c:dPt>
            <c:idx val="20"/>
            <c:marker>
              <c:symbol val="circle"/>
              <c:size val="5"/>
              <c:spPr>
                <a:solidFill>
                  <a:schemeClr val="accent3"/>
                </a:solidFill>
                <a:ln w="9525">
                  <a:noFill/>
                </a:ln>
                <a:effectLst/>
              </c:spPr>
            </c:marker>
            <c:bubble3D val="0"/>
            <c:extLst>
              <c:ext xmlns:c16="http://schemas.microsoft.com/office/drawing/2014/chart" uri="{C3380CC4-5D6E-409C-BE32-E72D297353CC}">
                <c16:uniqueId val="{00000014-85E2-4FE7-991A-9A67144B790A}"/>
              </c:ext>
            </c:extLst>
          </c:dPt>
          <c:dPt>
            <c:idx val="21"/>
            <c:marker>
              <c:symbol val="circle"/>
              <c:size val="5"/>
              <c:spPr>
                <a:solidFill>
                  <a:schemeClr val="accent3"/>
                </a:solidFill>
                <a:ln w="9525">
                  <a:noFill/>
                </a:ln>
                <a:effectLst/>
              </c:spPr>
            </c:marker>
            <c:bubble3D val="0"/>
            <c:extLst>
              <c:ext xmlns:c16="http://schemas.microsoft.com/office/drawing/2014/chart" uri="{C3380CC4-5D6E-409C-BE32-E72D297353CC}">
                <c16:uniqueId val="{00000015-85E2-4FE7-991A-9A67144B790A}"/>
              </c:ext>
            </c:extLst>
          </c:dPt>
          <c:dPt>
            <c:idx val="22"/>
            <c:marker>
              <c:symbol val="circle"/>
              <c:size val="5"/>
              <c:spPr>
                <a:solidFill>
                  <a:schemeClr val="accent3"/>
                </a:solidFill>
                <a:ln w="9525">
                  <a:noFill/>
                </a:ln>
                <a:effectLst/>
              </c:spPr>
            </c:marker>
            <c:bubble3D val="0"/>
            <c:extLst>
              <c:ext xmlns:c16="http://schemas.microsoft.com/office/drawing/2014/chart" uri="{C3380CC4-5D6E-409C-BE32-E72D297353CC}">
                <c16:uniqueId val="{00000016-85E2-4FE7-991A-9A67144B790A}"/>
              </c:ext>
            </c:extLst>
          </c:dPt>
          <c:dPt>
            <c:idx val="23"/>
            <c:marker>
              <c:symbol val="circle"/>
              <c:size val="5"/>
              <c:spPr>
                <a:solidFill>
                  <a:schemeClr val="accent3"/>
                </a:solidFill>
                <a:ln w="9525">
                  <a:noFill/>
                </a:ln>
                <a:effectLst/>
              </c:spPr>
            </c:marker>
            <c:bubble3D val="0"/>
            <c:extLst>
              <c:ext xmlns:c16="http://schemas.microsoft.com/office/drawing/2014/chart" uri="{C3380CC4-5D6E-409C-BE32-E72D297353CC}">
                <c16:uniqueId val="{00000017-85E2-4FE7-991A-9A67144B790A}"/>
              </c:ext>
            </c:extLst>
          </c:dPt>
          <c:dPt>
            <c:idx val="24"/>
            <c:marker>
              <c:symbol val="circle"/>
              <c:size val="5"/>
              <c:spPr>
                <a:solidFill>
                  <a:srgbClr val="FF0000"/>
                </a:solidFill>
                <a:ln w="9525">
                  <a:noFill/>
                </a:ln>
                <a:effectLst/>
              </c:spPr>
            </c:marker>
            <c:bubble3D val="0"/>
            <c:extLst>
              <c:ext xmlns:c16="http://schemas.microsoft.com/office/drawing/2014/chart" uri="{C3380CC4-5D6E-409C-BE32-E72D297353CC}">
                <c16:uniqueId val="{00000018-85E2-4FE7-991A-9A67144B790A}"/>
              </c:ext>
            </c:extLst>
          </c:dPt>
          <c:dPt>
            <c:idx val="25"/>
            <c:marker>
              <c:symbol val="circle"/>
              <c:size val="5"/>
              <c:spPr>
                <a:solidFill>
                  <a:schemeClr val="accent5"/>
                </a:solidFill>
                <a:ln w="9525">
                  <a:noFill/>
                </a:ln>
                <a:effectLst/>
              </c:spPr>
            </c:marker>
            <c:bubble3D val="0"/>
            <c:extLst>
              <c:ext xmlns:c16="http://schemas.microsoft.com/office/drawing/2014/chart" uri="{C3380CC4-5D6E-409C-BE32-E72D297353CC}">
                <c16:uniqueId val="{00000019-85E2-4FE7-991A-9A67144B790A}"/>
              </c:ext>
            </c:extLst>
          </c:dPt>
          <c:dLbls>
            <c:dLbl>
              <c:idx val="0"/>
              <c:layout>
                <c:manualLayout>
                  <c:x val="-5.5147435897435898E-3"/>
                  <c:y val="7.1652350427350325E-2"/>
                </c:manualLayout>
              </c:layout>
              <c:tx>
                <c:rich>
                  <a:bodyPr/>
                  <a:lstStyle/>
                  <a:p>
                    <a:fld id="{85027EF2-2D82-4FD5-8899-5139BEBAB648}"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85E2-4FE7-991A-9A67144B790A}"/>
                </c:ext>
              </c:extLst>
            </c:dLbl>
            <c:dLbl>
              <c:idx val="1"/>
              <c:tx>
                <c:rich>
                  <a:bodyPr/>
                  <a:lstStyle/>
                  <a:p>
                    <a:fld id="{884A8269-0FB5-4A2C-A4AA-516F30790880}"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85E2-4FE7-991A-9A67144B790A}"/>
                </c:ext>
              </c:extLst>
            </c:dLbl>
            <c:dLbl>
              <c:idx val="2"/>
              <c:tx>
                <c:rich>
                  <a:bodyPr/>
                  <a:lstStyle/>
                  <a:p>
                    <a:fld id="{6D618D30-645C-4092-B33F-8BE3E116BFB1}"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85E2-4FE7-991A-9A67144B790A}"/>
                </c:ext>
              </c:extLst>
            </c:dLbl>
            <c:dLbl>
              <c:idx val="3"/>
              <c:tx>
                <c:rich>
                  <a:bodyPr/>
                  <a:lstStyle/>
                  <a:p>
                    <a:fld id="{B8F62C53-35FF-4631-84FF-F4BD54AEDF82}"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85E2-4FE7-991A-9A67144B790A}"/>
                </c:ext>
              </c:extLst>
            </c:dLbl>
            <c:dLbl>
              <c:idx val="4"/>
              <c:tx>
                <c:rich>
                  <a:bodyPr/>
                  <a:lstStyle/>
                  <a:p>
                    <a:fld id="{DD428394-4C83-493B-8702-2557A837E073}"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85E2-4FE7-991A-9A67144B790A}"/>
                </c:ext>
              </c:extLst>
            </c:dLbl>
            <c:dLbl>
              <c:idx val="5"/>
              <c:layout>
                <c:manualLayout>
                  <c:x val="-9.7042696324587414E-3"/>
                  <c:y val="-1.3860923403172146E-2"/>
                </c:manualLayout>
              </c:layout>
              <c:tx>
                <c:rich>
                  <a:bodyPr/>
                  <a:lstStyle/>
                  <a:p>
                    <a:fld id="{79EED627-8DE2-442A-BA49-666441BF3EAE}"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85E2-4FE7-991A-9A67144B790A}"/>
                </c:ext>
              </c:extLst>
            </c:dLbl>
            <c:dLbl>
              <c:idx val="6"/>
              <c:layout>
                <c:manualLayout>
                  <c:x val="-2.5961538461538487E-2"/>
                  <c:y val="-3.8098717948717949E-2"/>
                </c:manualLayout>
              </c:layout>
              <c:tx>
                <c:rich>
                  <a:bodyPr/>
                  <a:lstStyle/>
                  <a:p>
                    <a:fld id="{2014B65E-2C9F-4CE3-AE66-33A3B82AE519}"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85E2-4FE7-991A-9A67144B790A}"/>
                </c:ext>
              </c:extLst>
            </c:dLbl>
            <c:dLbl>
              <c:idx val="7"/>
              <c:tx>
                <c:rich>
                  <a:bodyPr/>
                  <a:lstStyle/>
                  <a:p>
                    <a:fld id="{ABCBDC51-C846-4D51-96F5-AC272B838C62}"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85E2-4FE7-991A-9A67144B790A}"/>
                </c:ext>
              </c:extLst>
            </c:dLbl>
            <c:dLbl>
              <c:idx val="8"/>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65000"/>
                            <a:lumOff val="35000"/>
                          </a:schemeClr>
                        </a:solidFill>
                        <a:latin typeface="+mn-lt"/>
                        <a:ea typeface="+mn-ea"/>
                        <a:cs typeface="+mn-cs"/>
                      </a:defRPr>
                    </a:pPr>
                    <a:fld id="{1BC6AFB0-22EB-41D8-9AD8-6355AAA03BDA}" type="CELLRANGE">
                      <a:rPr lang="en-US" altLang="ja-JP">
                        <a:solidFill>
                          <a:schemeClr val="tx1">
                            <a:lumMod val="65000"/>
                            <a:lumOff val="35000"/>
                          </a:schemeClr>
                        </a:solidFill>
                      </a:rPr>
                      <a:pPr>
                        <a:defRPr>
                          <a:solidFill>
                            <a:schemeClr val="tx1">
                              <a:lumMod val="65000"/>
                              <a:lumOff val="35000"/>
                            </a:schemeClr>
                          </a:solidFill>
                        </a:defRPr>
                      </a:pPr>
                      <a:t>[CELLRANGE]</a:t>
                    </a:fld>
                    <a:endParaRPr lang="ja-JP" alt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65000"/>
                          <a:lumOff val="35000"/>
                        </a:schemeClr>
                      </a:solidFill>
                      <a:latin typeface="+mn-lt"/>
                      <a:ea typeface="+mn-ea"/>
                      <a:cs typeface="+mn-cs"/>
                    </a:defRPr>
                  </a:pPr>
                  <a:endParaRPr lang="ja-JP"/>
                </a:p>
              </c:txPr>
              <c:dLblPos val="t"/>
              <c:showLegendKey val="0"/>
              <c:showVal val="0"/>
              <c:showCatName val="0"/>
              <c:showSerName val="0"/>
              <c:showPercent val="0"/>
              <c:showBubbleSize val="0"/>
              <c:extLst>
                <c:ext xmlns:c15="http://schemas.microsoft.com/office/drawing/2012/chart" uri="{CE6537A1-D6FC-4f65-9D91-7224C49458BB}">
                  <c15:layout>
                    <c:manualLayout>
                      <c:w val="5.702799145299145E-2"/>
                      <c:h val="5.7923504273504262E-2"/>
                    </c:manualLayout>
                  </c15:layout>
                  <c15:dlblFieldTable/>
                  <c15:showDataLabelsRange val="1"/>
                </c:ext>
                <c:ext xmlns:c16="http://schemas.microsoft.com/office/drawing/2014/chart" uri="{C3380CC4-5D6E-409C-BE32-E72D297353CC}">
                  <c16:uniqueId val="{00000008-85E2-4FE7-991A-9A67144B790A}"/>
                </c:ext>
              </c:extLst>
            </c:dLbl>
            <c:dLbl>
              <c:idx val="9"/>
              <c:layout>
                <c:manualLayout>
                  <c:x val="-3.1263203992975809E-2"/>
                  <c:y val="-2.1391737241912772E-2"/>
                </c:manualLayout>
              </c:layout>
              <c:tx>
                <c:rich>
                  <a:bodyPr/>
                  <a:lstStyle/>
                  <a:p>
                    <a:fld id="{34A3A8E4-8C2E-431D-B063-D03FD404465B}"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85E2-4FE7-991A-9A67144B790A}"/>
                </c:ext>
              </c:extLst>
            </c:dLbl>
            <c:dLbl>
              <c:idx val="10"/>
              <c:layout>
                <c:manualLayout>
                  <c:x val="-6.8122081894003636E-3"/>
                  <c:y val="-5.4669891838575638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65000"/>
                            <a:lumOff val="35000"/>
                          </a:schemeClr>
                        </a:solidFill>
                        <a:latin typeface="+mn-lt"/>
                        <a:ea typeface="+mn-ea"/>
                        <a:cs typeface="+mn-cs"/>
                      </a:defRPr>
                    </a:pPr>
                    <a:fld id="{F2FCFACA-251C-4F71-BFF7-C24ECCD2FE8A}" type="CELLRANGE">
                      <a:rPr lang="en-US" altLang="ja-JP">
                        <a:solidFill>
                          <a:schemeClr val="tx1">
                            <a:lumMod val="65000"/>
                            <a:lumOff val="35000"/>
                          </a:schemeClr>
                        </a:solidFill>
                      </a:rPr>
                      <a:pPr>
                        <a:defRPr>
                          <a:solidFill>
                            <a:schemeClr val="tx1">
                              <a:lumMod val="65000"/>
                              <a:lumOff val="35000"/>
                            </a:schemeClr>
                          </a:solidFill>
                        </a:defRPr>
                      </a:pPr>
                      <a:t>[CELLRANGE]</a:t>
                    </a:fld>
                    <a:endParaRPr lang="ja-JP" alt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65000"/>
                          <a:lumOff val="35000"/>
                        </a:schemeClr>
                      </a:solidFill>
                      <a:latin typeface="+mn-lt"/>
                      <a:ea typeface="+mn-ea"/>
                      <a:cs typeface="+mn-cs"/>
                    </a:defRPr>
                  </a:pPr>
                  <a:endParaRPr lang="ja-JP"/>
                </a:p>
              </c:txPr>
              <c:dLblPos val="r"/>
              <c:showLegendKey val="0"/>
              <c:showVal val="0"/>
              <c:showCatName val="0"/>
              <c:showSerName val="0"/>
              <c:showPercent val="0"/>
              <c:showBubbleSize val="0"/>
              <c:extLst>
                <c:ext xmlns:c15="http://schemas.microsoft.com/office/drawing/2012/chart" uri="{CE6537A1-D6FC-4f65-9D91-7224C49458BB}">
                  <c15:layout>
                    <c:manualLayout>
                      <c:w val="7.5385897435897437E-2"/>
                      <c:h val="4.5302350427350424E-2"/>
                    </c:manualLayout>
                  </c15:layout>
                  <c15:dlblFieldTable/>
                  <c15:showDataLabelsRange val="1"/>
                </c:ext>
                <c:ext xmlns:c16="http://schemas.microsoft.com/office/drawing/2014/chart" uri="{C3380CC4-5D6E-409C-BE32-E72D297353CC}">
                  <c16:uniqueId val="{0000000A-85E2-4FE7-991A-9A67144B790A}"/>
                </c:ext>
              </c:extLst>
            </c:dLbl>
            <c:dLbl>
              <c:idx val="11"/>
              <c:layout>
                <c:manualLayout>
                  <c:x val="-3.126320399297574E-2"/>
                  <c:y val="-1.8872845554255432E-2"/>
                </c:manualLayout>
              </c:layout>
              <c:tx>
                <c:rich>
                  <a:bodyPr/>
                  <a:lstStyle/>
                  <a:p>
                    <a:fld id="{0C3CA21D-8921-49D9-83F9-8634514A0B81}"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85E2-4FE7-991A-9A67144B790A}"/>
                </c:ext>
              </c:extLst>
            </c:dLbl>
            <c:dLbl>
              <c:idx val="12"/>
              <c:tx>
                <c:rich>
                  <a:bodyPr/>
                  <a:lstStyle/>
                  <a:p>
                    <a:fld id="{ECB1837F-BB88-49C7-AAAD-80EB183BC09D}"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85E2-4FE7-991A-9A67144B790A}"/>
                </c:ext>
              </c:extLst>
            </c:dLbl>
            <c:dLbl>
              <c:idx val="13"/>
              <c:tx>
                <c:rich>
                  <a:bodyPr/>
                  <a:lstStyle/>
                  <a:p>
                    <a:endParaRPr lang="ja-JP"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0D-85E2-4FE7-991A-9A67144B790A}"/>
                </c:ext>
              </c:extLst>
            </c:dLbl>
            <c:dLbl>
              <c:idx val="14"/>
              <c:tx>
                <c:rich>
                  <a:bodyPr/>
                  <a:lstStyle/>
                  <a:p>
                    <a:fld id="{A9777B53-8094-4050-AA56-5B5D1CE9155C}"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85E2-4FE7-991A-9A67144B790A}"/>
                </c:ext>
              </c:extLst>
            </c:dLbl>
            <c:dLbl>
              <c:idx val="15"/>
              <c:layout>
                <c:manualLayout>
                  <c:x val="-1.2302902504749021E-2"/>
                  <c:y val="-2.1431723799715172E-2"/>
                </c:manualLayout>
              </c:layout>
              <c:tx>
                <c:rich>
                  <a:bodyPr/>
                  <a:lstStyle/>
                  <a:p>
                    <a:fld id="{D821882B-B529-46F0-9F4F-B03372DAFE26}"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85E2-4FE7-991A-9A67144B790A}"/>
                </c:ext>
              </c:extLst>
            </c:dLbl>
            <c:dLbl>
              <c:idx val="16"/>
              <c:layout>
                <c:manualLayout>
                  <c:x val="-3.6704232001608592E-2"/>
                  <c:y val="-2.6474146651064175E-2"/>
                </c:manualLayout>
              </c:layout>
              <c:tx>
                <c:rich>
                  <a:bodyPr/>
                  <a:lstStyle/>
                  <a:p>
                    <a:fld id="{C5FF0166-7701-4222-A29D-CC12683FE25D}"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0-85E2-4FE7-991A-9A67144B790A}"/>
                </c:ext>
              </c:extLst>
            </c:dLbl>
            <c:dLbl>
              <c:idx val="17"/>
              <c:tx>
                <c:rich>
                  <a:bodyPr/>
                  <a:lstStyle/>
                  <a:p>
                    <a:fld id="{A971050B-AD89-451D-AE87-6A0B7CD611F3}"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85E2-4FE7-991A-9A67144B790A}"/>
                </c:ext>
              </c:extLst>
            </c:dLbl>
            <c:dLbl>
              <c:idx val="18"/>
              <c:tx>
                <c:rich>
                  <a:bodyPr/>
                  <a:lstStyle/>
                  <a:p>
                    <a:fld id="{C3D6B3C0-5D7D-4304-81A2-C44913B89476}"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85E2-4FE7-991A-9A67144B790A}"/>
                </c:ext>
              </c:extLst>
            </c:dLbl>
            <c:dLbl>
              <c:idx val="19"/>
              <c:layout>
                <c:manualLayout>
                  <c:x val="-3.1263203992975809E-2"/>
                  <c:y val="-2.1391737241912862E-2"/>
                </c:manualLayout>
              </c:layout>
              <c:tx>
                <c:rich>
                  <a:bodyPr/>
                  <a:lstStyle/>
                  <a:p>
                    <a:fld id="{66805B7A-8A9A-4983-83C5-56DA5ECAF59E}"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3-85E2-4FE7-991A-9A67144B790A}"/>
                </c:ext>
              </c:extLst>
            </c:dLbl>
            <c:dLbl>
              <c:idx val="20"/>
              <c:tx>
                <c:rich>
                  <a:bodyPr/>
                  <a:lstStyle/>
                  <a:p>
                    <a:fld id="{0C1C985B-3F40-4813-9635-3F53C792D187}"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85E2-4FE7-991A-9A67144B790A}"/>
                </c:ext>
              </c:extLst>
            </c:dLbl>
            <c:dLbl>
              <c:idx val="21"/>
              <c:tx>
                <c:rich>
                  <a:bodyPr/>
                  <a:lstStyle/>
                  <a:p>
                    <a:fld id="{F9F19D1F-DFB0-4902-BB8A-983440B2FC73}"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85E2-4FE7-991A-9A67144B790A}"/>
                </c:ext>
              </c:extLst>
            </c:dLbl>
            <c:dLbl>
              <c:idx val="22"/>
              <c:tx>
                <c:rich>
                  <a:bodyPr/>
                  <a:lstStyle/>
                  <a:p>
                    <a:fld id="{68253858-02D7-4F36-8A30-3CC8D17D92AC}"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85E2-4FE7-991A-9A67144B790A}"/>
                </c:ext>
              </c:extLst>
            </c:dLbl>
            <c:dLbl>
              <c:idx val="23"/>
              <c:tx>
                <c:rich>
                  <a:bodyPr/>
                  <a:lstStyle/>
                  <a:p>
                    <a:fld id="{BA254161-B537-496B-8E7B-D092888A627C}"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85E2-4FE7-991A-9A67144B790A}"/>
                </c:ext>
              </c:extLst>
            </c:dLbl>
            <c:dLbl>
              <c:idx val="24"/>
              <c:layout>
                <c:manualLayout>
                  <c:x val="-3.1263203992975809E-2"/>
                  <c:y val="-1.8872845554255339E-2"/>
                </c:manualLayout>
              </c:layout>
              <c:tx>
                <c:rich>
                  <a:bodyPr/>
                  <a:lstStyle/>
                  <a:p>
                    <a:fld id="{1777990A-499C-4682-9A41-1FCBE88E1330}"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8-85E2-4FE7-991A-9A67144B790A}"/>
                </c:ext>
              </c:extLst>
            </c:dLbl>
            <c:dLbl>
              <c:idx val="25"/>
              <c:tx>
                <c:rich>
                  <a:bodyPr/>
                  <a:lstStyle/>
                  <a:p>
                    <a:endParaRPr lang="ja-JP"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9-85E2-4FE7-991A-9A67144B790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ja-JP"/>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'まとめ（nmol ug-protein）'!$L$6:$L$31</c:f>
              <c:numCache>
                <c:formatCode>General</c:formatCode>
                <c:ptCount val="26"/>
                <c:pt idx="0">
                  <c:v>0</c:v>
                </c:pt>
                <c:pt idx="1">
                  <c:v>2.6</c:v>
                </c:pt>
                <c:pt idx="2">
                  <c:v>3.8</c:v>
                </c:pt>
                <c:pt idx="3">
                  <c:v>-0.2</c:v>
                </c:pt>
                <c:pt idx="4">
                  <c:v>-0.1</c:v>
                </c:pt>
                <c:pt idx="5">
                  <c:v>-3</c:v>
                </c:pt>
                <c:pt idx="6">
                  <c:v>-2.9</c:v>
                </c:pt>
                <c:pt idx="7">
                  <c:v>1.4</c:v>
                </c:pt>
                <c:pt idx="8">
                  <c:v>1.4</c:v>
                </c:pt>
                <c:pt idx="9">
                  <c:v>-1.7</c:v>
                </c:pt>
                <c:pt idx="10">
                  <c:v>3.5</c:v>
                </c:pt>
                <c:pt idx="11">
                  <c:v>3.3</c:v>
                </c:pt>
                <c:pt idx="12">
                  <c:v>-1.1000000000000001</c:v>
                </c:pt>
                <c:pt idx="14">
                  <c:v>4.2</c:v>
                </c:pt>
                <c:pt idx="15">
                  <c:v>-1.6</c:v>
                </c:pt>
                <c:pt idx="16">
                  <c:v>4.5</c:v>
                </c:pt>
                <c:pt idx="17">
                  <c:v>-0.2</c:v>
                </c:pt>
                <c:pt idx="18">
                  <c:v>-1.2</c:v>
                </c:pt>
                <c:pt idx="19">
                  <c:v>0.4</c:v>
                </c:pt>
                <c:pt idx="20">
                  <c:v>-1.7</c:v>
                </c:pt>
                <c:pt idx="21">
                  <c:v>2.6</c:v>
                </c:pt>
                <c:pt idx="22">
                  <c:v>-0.4</c:v>
                </c:pt>
                <c:pt idx="23">
                  <c:v>-0.1</c:v>
                </c:pt>
                <c:pt idx="24">
                  <c:v>4.8</c:v>
                </c:pt>
              </c:numCache>
            </c:numRef>
          </c:xVal>
          <c:yVal>
            <c:numRef>
              <c:f>'まとめ（nmol ug-protein）'!$F$6:$F$31</c:f>
              <c:numCache>
                <c:formatCode>0.00</c:formatCode>
                <c:ptCount val="26"/>
                <c:pt idx="0">
                  <c:v>3.2068747696648958</c:v>
                </c:pt>
                <c:pt idx="1">
                  <c:v>4.1567771576131562</c:v>
                </c:pt>
                <c:pt idx="2">
                  <c:v>3.6974423939710217</c:v>
                </c:pt>
                <c:pt idx="3">
                  <c:v>5.8492217225208165</c:v>
                </c:pt>
                <c:pt idx="4">
                  <c:v>3.6258541311681314</c:v>
                </c:pt>
                <c:pt idx="5">
                  <c:v>3.4740255032297287</c:v>
                </c:pt>
                <c:pt idx="6">
                  <c:v>3.4503119940366633</c:v>
                </c:pt>
                <c:pt idx="7">
                  <c:v>4.0779730284101072</c:v>
                </c:pt>
                <c:pt idx="8">
                  <c:v>4.1880222636357631</c:v>
                </c:pt>
                <c:pt idx="9">
                  <c:v>3.9105292196546841</c:v>
                </c:pt>
                <c:pt idx="10">
                  <c:v>3.8890199184674805</c:v>
                </c:pt>
                <c:pt idx="11">
                  <c:v>3.2493469344766033</c:v>
                </c:pt>
                <c:pt idx="12">
                  <c:v>2.0250504128653839</c:v>
                </c:pt>
                <c:pt idx="13">
                  <c:v>3.8971318742912584</c:v>
                </c:pt>
                <c:pt idx="14">
                  <c:v>4.7566468254413223</c:v>
                </c:pt>
                <c:pt idx="15">
                  <c:v>3.6071680452159325</c:v>
                </c:pt>
                <c:pt idx="16">
                  <c:v>3.8280167625078931</c:v>
                </c:pt>
                <c:pt idx="17">
                  <c:v>4.3223028407819912</c:v>
                </c:pt>
                <c:pt idx="18">
                  <c:v>4.2634311110887042</c:v>
                </c:pt>
                <c:pt idx="19">
                  <c:v>3.1850445554414826</c:v>
                </c:pt>
                <c:pt idx="20">
                  <c:v>4.2959256863660924</c:v>
                </c:pt>
                <c:pt idx="21">
                  <c:v>3.3755400149545842</c:v>
                </c:pt>
                <c:pt idx="22">
                  <c:v>7.1073183884153437</c:v>
                </c:pt>
                <c:pt idx="23">
                  <c:v>4.8651988786423468</c:v>
                </c:pt>
                <c:pt idx="24">
                  <c:v>3.6545424476302695</c:v>
                </c:pt>
                <c:pt idx="25">
                  <c:v>6.6487819261443235</c:v>
                </c:pt>
              </c:numCache>
            </c:numRef>
          </c:yVal>
          <c:smooth val="0"/>
          <c:extLst>
            <c:ext xmlns:c15="http://schemas.microsoft.com/office/drawing/2012/chart" uri="{02D57815-91ED-43cb-92C2-25804820EDAC}">
              <c15:datalabelsRange>
                <c15:f>'まとめ（nmol ug-protein）'!$A$6:$A$31</c15:f>
                <c15:dlblRangeCache>
                  <c:ptCount val="26"/>
                  <c:pt idx="0">
                    <c:v>TeCel7A-TrCBM1</c:v>
                  </c:pt>
                  <c:pt idx="1">
                    <c:v>20</c:v>
                  </c:pt>
                  <c:pt idx="2">
                    <c:v>32</c:v>
                  </c:pt>
                  <c:pt idx="3">
                    <c:v>58</c:v>
                  </c:pt>
                  <c:pt idx="4">
                    <c:v>67</c:v>
                  </c:pt>
                  <c:pt idx="5">
                    <c:v>180</c:v>
                  </c:pt>
                  <c:pt idx="6">
                    <c:v>188</c:v>
                  </c:pt>
                  <c:pt idx="7">
                    <c:v>192</c:v>
                  </c:pt>
                  <c:pt idx="8">
                    <c:v>194</c:v>
                  </c:pt>
                  <c:pt idx="9">
                    <c:v>211</c:v>
                  </c:pt>
                  <c:pt idx="10">
                    <c:v>231</c:v>
                  </c:pt>
                  <c:pt idx="11">
                    <c:v>241</c:v>
                  </c:pt>
                  <c:pt idx="12">
                    <c:v>260</c:v>
                  </c:pt>
                  <c:pt idx="13">
                    <c:v>274</c:v>
                  </c:pt>
                  <c:pt idx="14">
                    <c:v>272</c:v>
                  </c:pt>
                  <c:pt idx="15">
                    <c:v>64</c:v>
                  </c:pt>
                  <c:pt idx="16">
                    <c:v>209</c:v>
                  </c:pt>
                  <c:pt idx="17">
                    <c:v>33</c:v>
                  </c:pt>
                  <c:pt idx="18">
                    <c:v>51</c:v>
                  </c:pt>
                  <c:pt idx="19">
                    <c:v>111</c:v>
                  </c:pt>
                  <c:pt idx="20">
                    <c:v>153</c:v>
                  </c:pt>
                  <c:pt idx="21">
                    <c:v>200</c:v>
                  </c:pt>
                  <c:pt idx="22">
                    <c:v>216</c:v>
                  </c:pt>
                  <c:pt idx="23">
                    <c:v>257</c:v>
                  </c:pt>
                  <c:pt idx="24">
                    <c:v>283</c:v>
                  </c:pt>
                  <c:pt idx="25">
                    <c:v>TrCel7A</c:v>
                  </c:pt>
                </c15:dlblRangeCache>
              </c15:datalabelsRange>
            </c:ext>
            <c:ext xmlns:c16="http://schemas.microsoft.com/office/drawing/2014/chart" uri="{C3380CC4-5D6E-409C-BE32-E72D297353CC}">
              <c16:uniqueId val="{0000001A-85E2-4FE7-991A-9A67144B790A}"/>
            </c:ext>
          </c:extLst>
        </c:ser>
        <c:dLbls>
          <c:dLblPos val="t"/>
          <c:showLegendKey val="0"/>
          <c:showVal val="1"/>
          <c:showCatName val="0"/>
          <c:showSerName val="0"/>
          <c:showPercent val="0"/>
          <c:showBubbleSize val="0"/>
        </c:dLbls>
        <c:axId val="645182960"/>
        <c:axId val="645181976"/>
      </c:scatterChart>
      <c:valAx>
        <c:axId val="645182960"/>
        <c:scaling>
          <c:orientation val="minMax"/>
          <c:min val="-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ja-JP" sz="1400"/>
                  <a:t>delta</a:t>
                </a:r>
                <a:r>
                  <a:rPr lang="en-US" altLang="ja-JP" sz="1400" baseline="0"/>
                  <a:t> affinity</a:t>
                </a:r>
                <a:endParaRPr lang="ja-JP" altLang="en-US" sz="140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645181976"/>
        <c:crosses val="autoZero"/>
        <c:crossBetween val="midCat"/>
      </c:valAx>
      <c:valAx>
        <c:axId val="645181976"/>
        <c:scaling>
          <c:orientation val="minMax"/>
          <c:max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ja-JP" sz="1400" dirty="0"/>
                  <a:t>Glucose</a:t>
                </a:r>
                <a:r>
                  <a:rPr lang="en-US" altLang="ja-JP" sz="1400" b="0" i="0" u="none" strike="noStrike" baseline="0" dirty="0">
                    <a:effectLst/>
                  </a:rPr>
                  <a:t> yield </a:t>
                </a:r>
                <a:r>
                  <a:rPr lang="en-US" altLang="ja-JP" sz="1400" baseline="0" dirty="0"/>
                  <a:t> from </a:t>
                </a:r>
                <a:r>
                  <a:rPr lang="en-US" altLang="ja-JP" sz="1400" b="1" baseline="0" dirty="0">
                    <a:solidFill>
                      <a:schemeClr val="accent4">
                        <a:lumMod val="60000"/>
                        <a:lumOff val="40000"/>
                      </a:schemeClr>
                    </a:solidFill>
                  </a:rPr>
                  <a:t>crystalline cellulose </a:t>
                </a:r>
              </a:p>
              <a:p>
                <a:pPr>
                  <a:defRPr sz="1400"/>
                </a:pPr>
                <a:r>
                  <a:rPr lang="en-US" altLang="ja-JP" sz="1400" baseline="0" dirty="0"/>
                  <a:t>(</a:t>
                </a:r>
                <a:r>
                  <a:rPr lang="en-US" altLang="ja-JP" sz="1400" b="0" i="0" u="none" strike="noStrike" baseline="0" dirty="0">
                    <a:effectLst/>
                  </a:rPr>
                  <a:t>nmol/µg-protein</a:t>
                </a:r>
                <a:r>
                  <a:rPr lang="en-US" altLang="ja-JP" sz="1400" baseline="0" dirty="0"/>
                  <a:t>)</a:t>
                </a:r>
                <a:endParaRPr lang="ja-JP" altLang="en-US" sz="1400" dirty="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6451829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2023/4/21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1999542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14</a:t>
            </a:fld>
            <a:endParaRPr kumimoji="1" lang="ja-JP" altLang="en-US"/>
          </a:p>
        </p:txBody>
      </p:sp>
    </p:spTree>
    <p:extLst>
      <p:ext uri="{BB962C8B-B14F-4D97-AF65-F5344CB8AC3E}">
        <p14:creationId xmlns:p14="http://schemas.microsoft.com/office/powerpoint/2010/main" val="2015423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18</a:t>
            </a:fld>
            <a:endParaRPr kumimoji="1" lang="ja-JP" altLang="en-US"/>
          </a:p>
        </p:txBody>
      </p:sp>
    </p:spTree>
    <p:extLst>
      <p:ext uri="{BB962C8B-B14F-4D97-AF65-F5344CB8AC3E}">
        <p14:creationId xmlns:p14="http://schemas.microsoft.com/office/powerpoint/2010/main" val="1818968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30</a:t>
            </a:fld>
            <a:endParaRPr kumimoji="1" lang="ja-JP" altLang="en-US"/>
          </a:p>
        </p:txBody>
      </p:sp>
    </p:spTree>
    <p:extLst>
      <p:ext uri="{BB962C8B-B14F-4D97-AF65-F5344CB8AC3E}">
        <p14:creationId xmlns:p14="http://schemas.microsoft.com/office/powerpoint/2010/main" val="226007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タンパク質の合成と発現はほぼ同じ意味で使用。</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32</a:t>
            </a:fld>
            <a:endParaRPr kumimoji="1" lang="ja-JP" altLang="en-US"/>
          </a:p>
        </p:txBody>
      </p:sp>
    </p:spTree>
    <p:extLst>
      <p:ext uri="{BB962C8B-B14F-4D97-AF65-F5344CB8AC3E}">
        <p14:creationId xmlns:p14="http://schemas.microsoft.com/office/powerpoint/2010/main" val="3377342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要素技術開発の成果と課題についていくつかご紹介しました。</a:t>
            </a:r>
          </a:p>
          <a:p>
            <a:r>
              <a:rPr kumimoji="1" lang="ja-JP" altLang="en-US" dirty="0"/>
              <a:t>当初想定した設計戦略では、要素技術の一つである「機能性の机上評価」に目途が立てられなかったというのが、現在の状況です。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36</a:t>
            </a:fld>
            <a:endParaRPr kumimoji="1" lang="ja-JP" altLang="en-US"/>
          </a:p>
        </p:txBody>
      </p:sp>
    </p:spTree>
    <p:extLst>
      <p:ext uri="{BB962C8B-B14F-4D97-AF65-F5344CB8AC3E}">
        <p14:creationId xmlns:p14="http://schemas.microsoft.com/office/powerpoint/2010/main" val="32060552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231E36-000A-4969-A168-0F1B75FF52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7E50B1A-EDDF-4306-B3B5-B6095F717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2275096-8A81-49A7-B153-9B738CDAB8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6E6E29D-D91D-445E-879B-31231B7AA9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D8DAE340-0847-4A82-A5BC-2F1B7FFB61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FC9BBD2-3DBB-4433-A9BB-4D7FF43B6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0A4B28F-5810-41D5-BB01-521D19515B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
        <p:nvSpPr>
          <p:cNvPr id="3" name="フッター プレースホルダー 3">
            <a:extLst>
              <a:ext uri="{FF2B5EF4-FFF2-40B4-BE49-F238E27FC236}">
                <a16:creationId xmlns:a16="http://schemas.microsoft.com/office/drawing/2014/main" id="{5D750266-08AA-49F1-AE2E-353B83F1D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84C9F4A0-4F02-4E54-B31B-5310478CB0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2" name="フッター プレースホルダー 3">
            <a:extLst>
              <a:ext uri="{FF2B5EF4-FFF2-40B4-BE49-F238E27FC236}">
                <a16:creationId xmlns:a16="http://schemas.microsoft.com/office/drawing/2014/main" id="{D32599B8-52FC-4469-922B-D3C0E23FC0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C74DC99B-2FB6-4A01-A95C-D3AB5DE82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07F56C6-6239-4E32-9CEE-B1A978E53E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4A75E6-8DF7-4689-A930-A6D24D1930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487508" y="6356350"/>
            <a:ext cx="3121314" cy="338554"/>
          </a:xfrm>
          <a:prstGeom prst="rect">
            <a:avLst/>
          </a:prstGeom>
          <a:noFill/>
        </p:spPr>
        <p:txBody>
          <a:bodyPr wrap="square">
            <a:spAutoFit/>
          </a:bodyPr>
          <a:lstStyle/>
          <a:p>
            <a:pPr algn="r"/>
            <a:r>
              <a:rPr lang="en-US" altLang="ja-JP" sz="800" dirty="0">
                <a:solidFill>
                  <a:schemeClr val="bg1">
                    <a:lumMod val="75000"/>
                  </a:schemeClr>
                </a:solidFill>
              </a:rPr>
              <a:t>| </a:t>
            </a:r>
            <a:r>
              <a:rPr lang="ja-JP" altLang="en-US" sz="800" dirty="0">
                <a:solidFill>
                  <a:schemeClr val="bg1">
                    <a:lumMod val="75000"/>
                  </a:schemeClr>
                </a:solidFill>
              </a:rPr>
              <a:t>人工酵素設計 活動報告 </a:t>
            </a:r>
            <a:r>
              <a:rPr lang="en-US" altLang="ja-JP" sz="800" dirty="0">
                <a:solidFill>
                  <a:schemeClr val="bg1">
                    <a:lumMod val="75000"/>
                  </a:schemeClr>
                </a:solidFill>
              </a:rPr>
              <a:t>| April 21, 2023 |  </a:t>
            </a:r>
          </a:p>
          <a:p>
            <a:pPr algn="r"/>
            <a:r>
              <a:rPr lang="en-US" altLang="ja-JP" sz="800" dirty="0">
                <a:solidFill>
                  <a:schemeClr val="bg1">
                    <a:lumMod val="75000"/>
                  </a:schemeClr>
                </a:solidFill>
              </a:rPr>
              <a:t>© Yokogawa Electric Corporation</a:t>
            </a:r>
          </a:p>
        </p:txBody>
      </p:sp>
      <p:sp>
        <p:nvSpPr>
          <p:cNvPr id="4" name="フッター プレースホルダー 3">
            <a:extLst>
              <a:ext uri="{FF2B5EF4-FFF2-40B4-BE49-F238E27FC236}">
                <a16:creationId xmlns:a16="http://schemas.microsoft.com/office/drawing/2014/main" id="{4F4D62FC-5EA9-4788-9208-D108D1EA70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2.xml"/><Relationship Id="rId5" Type="http://schemas.openxmlformats.org/officeDocument/2006/relationships/image" Target="../media/image9.sv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21.emf"/><Relationship Id="rId4" Type="http://schemas.openxmlformats.org/officeDocument/2006/relationships/image" Target="../media/image2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3.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4.wdp"/><Relationship Id="rId2"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image" Target="../media/image26.png"/><Relationship Id="rId5" Type="http://schemas.microsoft.com/office/2007/relationships/hdphoto" Target="../media/hdphoto3.wdp"/><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a:xfrm>
            <a:off x="5264402" y="2542752"/>
            <a:ext cx="6512266" cy="1772496"/>
          </a:xfrm>
        </p:spPr>
        <p:txBody>
          <a:bodyPr/>
          <a:lstStyle/>
          <a:p>
            <a:r>
              <a:rPr lang="en-US" altLang="ja-JP" dirty="0"/>
              <a:t>FY2022 </a:t>
            </a:r>
            <a:r>
              <a:rPr lang="ja-JP" altLang="en-US" dirty="0"/>
              <a:t>活動報告</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ja-JP" altLang="ja-JP" dirty="0"/>
              <a:t>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4</a:t>
            </a:r>
            <a:r>
              <a:rPr lang="ja-JP" altLang="en-US" dirty="0"/>
              <a:t>月</a:t>
            </a:r>
            <a:r>
              <a:rPr lang="en-US" altLang="ja-JP" dirty="0"/>
              <a:t>21</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人工酵素設計</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「バイオマス分解」にフォーカスした、次期テーマ探索のための文献調査</a:t>
            </a:r>
            <a:endParaRPr lang="en-US" altLang="ja-JP" sz="2400" dirty="0"/>
          </a:p>
          <a:p>
            <a:pPr marL="709613" lvl="1" indent="-457200"/>
            <a:r>
              <a:rPr lang="ja-JP" altLang="en-US" sz="2400" dirty="0"/>
              <a:t>しばらくは「バイオマス分解」にフォーカスし、人工設計技術の応用先として相応しいか判断する</a:t>
            </a:r>
            <a:endParaRPr lang="en-US" altLang="ja-JP" sz="2400" dirty="0"/>
          </a:p>
          <a:p>
            <a:pPr marL="709613" lvl="1" indent="-457200"/>
            <a:r>
              <a:rPr lang="ja-JP" altLang="en-US" sz="2400" dirty="0"/>
              <a:t>ただし、</a:t>
            </a:r>
            <a:r>
              <a:rPr lang="en-US" altLang="ja-JP" sz="2400" dirty="0"/>
              <a:t>FY22</a:t>
            </a:r>
            <a:r>
              <a:rPr lang="ja-JP" altLang="en-US" sz="2400" dirty="0"/>
              <a:t>下期の調査は、結果的に優先度が最も低くなり、中途半端となってしまった</a:t>
            </a:r>
            <a:endParaRPr lang="en-US" altLang="ja-JP" dirty="0"/>
          </a:p>
        </p:txBody>
      </p:sp>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調査活動の目的</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endParaRPr kumimoji="1" lang="en-US" altLang="ja-JP" sz="1600" b="1" dirty="0">
              <a:solidFill>
                <a:schemeClr val="bg1"/>
              </a:solidFill>
            </a:endParaRPr>
          </a:p>
        </p:txBody>
      </p:sp>
    </p:spTree>
    <p:extLst>
      <p:ext uri="{BB962C8B-B14F-4D97-AF65-F5344CB8AC3E}">
        <p14:creationId xmlns:p14="http://schemas.microsoft.com/office/powerpoint/2010/main" val="1778986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E4D14100-B4B7-4460-8EAE-CE196134F9CF}"/>
              </a:ext>
            </a:extLst>
          </p:cNvPr>
          <p:cNvSpPr/>
          <p:nvPr/>
        </p:nvSpPr>
        <p:spPr>
          <a:xfrm>
            <a:off x="963805" y="3625383"/>
            <a:ext cx="1686759" cy="22850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テーマとしては「単体のセルラーゼ設計」に注目してきたが、バイオマス分解の環境を俯瞰した上で、その技術の価値を見積もりたい。</a:t>
            </a:r>
            <a:endParaRPr lang="en-US" altLang="ja-JP" sz="2800" dirty="0"/>
          </a:p>
          <a:p>
            <a:pPr marL="709613" lvl="1" indent="-457200"/>
            <a:r>
              <a:rPr lang="ja-JP" altLang="en-US" sz="2400" dirty="0"/>
              <a:t>糖化工程に跨って、複数箇所で改善方法が研究されており、バイオマス・酵素カクテル・最終製品側にも、サプライヤー</a:t>
            </a:r>
            <a:r>
              <a:rPr lang="en-US" altLang="ja-JP" sz="2400" dirty="0"/>
              <a:t>/</a:t>
            </a:r>
            <a:r>
              <a:rPr lang="ja-JP" altLang="en-US" sz="2400" dirty="0"/>
              <a:t>メーカーが存在している</a:t>
            </a:r>
            <a:endParaRPr lang="en-US" altLang="ja-JP" sz="2400" dirty="0"/>
          </a:p>
        </p:txBody>
      </p:sp>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バイオマス分解の環境</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endParaRPr kumimoji="1" lang="en-US" altLang="ja-JP" sz="1600" b="1" dirty="0">
              <a:solidFill>
                <a:schemeClr val="bg1"/>
              </a:solidFill>
            </a:endParaRPr>
          </a:p>
        </p:txBody>
      </p:sp>
      <p:sp>
        <p:nvSpPr>
          <p:cNvPr id="9" name="テキスト ボックス 8">
            <a:extLst>
              <a:ext uri="{FF2B5EF4-FFF2-40B4-BE49-F238E27FC236}">
                <a16:creationId xmlns:a16="http://schemas.microsoft.com/office/drawing/2014/main" id="{A03F160B-D336-4AF5-8B9C-8C8EC2B9C2D3}"/>
              </a:ext>
            </a:extLst>
          </p:cNvPr>
          <p:cNvSpPr txBox="1"/>
          <p:nvPr/>
        </p:nvSpPr>
        <p:spPr>
          <a:xfrm>
            <a:off x="1040005" y="3678664"/>
            <a:ext cx="1515158" cy="523220"/>
          </a:xfrm>
          <a:prstGeom prst="rect">
            <a:avLst/>
          </a:prstGeom>
          <a:noFill/>
        </p:spPr>
        <p:txBody>
          <a:bodyPr wrap="none" rtlCol="0">
            <a:spAutoFit/>
          </a:bodyPr>
          <a:lstStyle/>
          <a:p>
            <a:pPr algn="ctr"/>
            <a:r>
              <a:rPr kumimoji="1" lang="ja-JP" altLang="en-US" sz="1400" b="1" dirty="0"/>
              <a:t>リグノセルロース系</a:t>
            </a:r>
            <a:endParaRPr kumimoji="1" lang="en-US" altLang="ja-JP" sz="1400" b="1" dirty="0"/>
          </a:p>
          <a:p>
            <a:pPr algn="ctr"/>
            <a:r>
              <a:rPr kumimoji="1" lang="ja-JP" altLang="en-US" sz="1400" b="1" dirty="0"/>
              <a:t>バイオマス</a:t>
            </a:r>
          </a:p>
        </p:txBody>
      </p:sp>
      <p:sp>
        <p:nvSpPr>
          <p:cNvPr id="10" name="テキスト ボックス 9">
            <a:extLst>
              <a:ext uri="{FF2B5EF4-FFF2-40B4-BE49-F238E27FC236}">
                <a16:creationId xmlns:a16="http://schemas.microsoft.com/office/drawing/2014/main" id="{C2EFEF4B-EF13-4A58-AEBC-CF568DE32743}"/>
              </a:ext>
            </a:extLst>
          </p:cNvPr>
          <p:cNvSpPr txBox="1"/>
          <p:nvPr/>
        </p:nvSpPr>
        <p:spPr>
          <a:xfrm>
            <a:off x="9082992" y="2962328"/>
            <a:ext cx="2173993" cy="307777"/>
          </a:xfrm>
          <a:prstGeom prst="rect">
            <a:avLst/>
          </a:prstGeom>
          <a:noFill/>
        </p:spPr>
        <p:txBody>
          <a:bodyPr wrap="none" rtlCol="0">
            <a:spAutoFit/>
          </a:bodyPr>
          <a:lstStyle/>
          <a:p>
            <a:r>
              <a:rPr kumimoji="1" lang="ja-JP" altLang="en-US" sz="1400" b="1" dirty="0"/>
              <a:t>（単体のセルラーゼ設計）</a:t>
            </a:r>
          </a:p>
        </p:txBody>
      </p:sp>
      <p:sp>
        <p:nvSpPr>
          <p:cNvPr id="12" name="正方形/長方形 11">
            <a:extLst>
              <a:ext uri="{FF2B5EF4-FFF2-40B4-BE49-F238E27FC236}">
                <a16:creationId xmlns:a16="http://schemas.microsoft.com/office/drawing/2014/main" id="{BEC4FC84-C791-468F-83B5-1FA790F67EFA}"/>
              </a:ext>
            </a:extLst>
          </p:cNvPr>
          <p:cNvSpPr/>
          <p:nvPr/>
        </p:nvSpPr>
        <p:spPr>
          <a:xfrm>
            <a:off x="5036633" y="3625382"/>
            <a:ext cx="1686759" cy="17347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7E827021-EA2F-4BF3-A66E-091560917E8F}"/>
              </a:ext>
            </a:extLst>
          </p:cNvPr>
          <p:cNvSpPr txBox="1"/>
          <p:nvPr/>
        </p:nvSpPr>
        <p:spPr>
          <a:xfrm>
            <a:off x="5489798" y="3678663"/>
            <a:ext cx="723275" cy="307777"/>
          </a:xfrm>
          <a:prstGeom prst="rect">
            <a:avLst/>
          </a:prstGeom>
          <a:noFill/>
        </p:spPr>
        <p:txBody>
          <a:bodyPr wrap="none" rtlCol="0">
            <a:spAutoFit/>
          </a:bodyPr>
          <a:lstStyle/>
          <a:p>
            <a:pPr algn="ctr"/>
            <a:r>
              <a:rPr kumimoji="1" lang="ja-JP" altLang="en-US" sz="1400" b="1" dirty="0"/>
              <a:t>多糖類</a:t>
            </a:r>
          </a:p>
        </p:txBody>
      </p:sp>
      <p:sp>
        <p:nvSpPr>
          <p:cNvPr id="14" name="正方形/長方形 13">
            <a:extLst>
              <a:ext uri="{FF2B5EF4-FFF2-40B4-BE49-F238E27FC236}">
                <a16:creationId xmlns:a16="http://schemas.microsoft.com/office/drawing/2014/main" id="{0C609407-558A-45B2-A035-8067ADE910B6}"/>
              </a:ext>
            </a:extLst>
          </p:cNvPr>
          <p:cNvSpPr/>
          <p:nvPr/>
        </p:nvSpPr>
        <p:spPr>
          <a:xfrm>
            <a:off x="9008558" y="3625382"/>
            <a:ext cx="1686759" cy="17347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ボックス 14">
            <a:extLst>
              <a:ext uri="{FF2B5EF4-FFF2-40B4-BE49-F238E27FC236}">
                <a16:creationId xmlns:a16="http://schemas.microsoft.com/office/drawing/2014/main" id="{9BE30CA9-F1B6-43C4-88F2-FC1FE134837A}"/>
              </a:ext>
            </a:extLst>
          </p:cNvPr>
          <p:cNvSpPr txBox="1"/>
          <p:nvPr/>
        </p:nvSpPr>
        <p:spPr>
          <a:xfrm>
            <a:off x="9390912" y="3678663"/>
            <a:ext cx="922048" cy="307777"/>
          </a:xfrm>
          <a:prstGeom prst="rect">
            <a:avLst/>
          </a:prstGeom>
          <a:noFill/>
        </p:spPr>
        <p:txBody>
          <a:bodyPr wrap="none" rtlCol="0">
            <a:spAutoFit/>
          </a:bodyPr>
          <a:lstStyle/>
          <a:p>
            <a:pPr algn="ctr"/>
            <a:r>
              <a:rPr kumimoji="1" lang="en-US" altLang="ja-JP" sz="1400" b="1" dirty="0"/>
              <a:t>C5/C6</a:t>
            </a:r>
            <a:r>
              <a:rPr kumimoji="1" lang="ja-JP" altLang="en-US" sz="1400" b="1" dirty="0"/>
              <a:t> 糖</a:t>
            </a:r>
          </a:p>
        </p:txBody>
      </p:sp>
      <p:sp>
        <p:nvSpPr>
          <p:cNvPr id="4" name="正方形/長方形 3">
            <a:extLst>
              <a:ext uri="{FF2B5EF4-FFF2-40B4-BE49-F238E27FC236}">
                <a16:creationId xmlns:a16="http://schemas.microsoft.com/office/drawing/2014/main" id="{C3DE9E49-E7BC-4816-8E8E-8C8E27DA1ED1}"/>
              </a:ext>
            </a:extLst>
          </p:cNvPr>
          <p:cNvSpPr/>
          <p:nvPr/>
        </p:nvSpPr>
        <p:spPr>
          <a:xfrm>
            <a:off x="5135522" y="5750608"/>
            <a:ext cx="1502364" cy="2476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リグニン</a:t>
            </a:r>
          </a:p>
        </p:txBody>
      </p:sp>
      <p:sp>
        <p:nvSpPr>
          <p:cNvPr id="17" name="正方形/長方形 16">
            <a:extLst>
              <a:ext uri="{FF2B5EF4-FFF2-40B4-BE49-F238E27FC236}">
                <a16:creationId xmlns:a16="http://schemas.microsoft.com/office/drawing/2014/main" id="{A360C853-A2D2-45C0-A575-FCEF567DA092}"/>
              </a:ext>
            </a:extLst>
          </p:cNvPr>
          <p:cNvSpPr/>
          <p:nvPr/>
        </p:nvSpPr>
        <p:spPr>
          <a:xfrm>
            <a:off x="5135522" y="4149832"/>
            <a:ext cx="1502364" cy="2476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セルロース</a:t>
            </a:r>
          </a:p>
        </p:txBody>
      </p:sp>
      <p:sp>
        <p:nvSpPr>
          <p:cNvPr id="18" name="正方形/長方形 17">
            <a:extLst>
              <a:ext uri="{FF2B5EF4-FFF2-40B4-BE49-F238E27FC236}">
                <a16:creationId xmlns:a16="http://schemas.microsoft.com/office/drawing/2014/main" id="{3C14B26A-5410-40B8-909A-B7238B61D75E}"/>
              </a:ext>
            </a:extLst>
          </p:cNvPr>
          <p:cNvSpPr/>
          <p:nvPr/>
        </p:nvSpPr>
        <p:spPr>
          <a:xfrm>
            <a:off x="5135522" y="4788007"/>
            <a:ext cx="1502364" cy="2476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ヘミセルロース</a:t>
            </a:r>
          </a:p>
        </p:txBody>
      </p:sp>
      <p:pic>
        <p:nvPicPr>
          <p:cNvPr id="16" name="グラフィックス 15" descr="落葉樹 単色塗りつぶし">
            <a:extLst>
              <a:ext uri="{FF2B5EF4-FFF2-40B4-BE49-F238E27FC236}">
                <a16:creationId xmlns:a16="http://schemas.microsoft.com/office/drawing/2014/main" id="{03288F7A-DD70-4E7D-9AFA-F4FC9C9800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9984" y="4625506"/>
            <a:ext cx="914400" cy="914400"/>
          </a:xfrm>
          <a:prstGeom prst="rect">
            <a:avLst/>
          </a:prstGeom>
        </p:spPr>
      </p:pic>
      <p:cxnSp>
        <p:nvCxnSpPr>
          <p:cNvPr id="20" name="コネクタ: カギ線 19">
            <a:extLst>
              <a:ext uri="{FF2B5EF4-FFF2-40B4-BE49-F238E27FC236}">
                <a16:creationId xmlns:a16="http://schemas.microsoft.com/office/drawing/2014/main" id="{FB729739-D7AC-4104-BA15-2DFDE40AF439}"/>
              </a:ext>
            </a:extLst>
          </p:cNvPr>
          <p:cNvCxnSpPr>
            <a:cxnSpLocks/>
            <a:stCxn id="2" idx="3"/>
            <a:endCxn id="4" idx="1"/>
          </p:cNvCxnSpPr>
          <p:nvPr/>
        </p:nvCxnSpPr>
        <p:spPr>
          <a:xfrm>
            <a:off x="2650564" y="4767921"/>
            <a:ext cx="2484958" cy="1106512"/>
          </a:xfrm>
          <a:prstGeom prst="bentConnector3">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3FD850AD-7465-49B7-B41E-3BAE05B7F21D}"/>
              </a:ext>
            </a:extLst>
          </p:cNvPr>
          <p:cNvCxnSpPr>
            <a:cxnSpLocks/>
            <a:stCxn id="2" idx="3"/>
            <a:endCxn id="17" idx="1"/>
          </p:cNvCxnSpPr>
          <p:nvPr/>
        </p:nvCxnSpPr>
        <p:spPr>
          <a:xfrm flipV="1">
            <a:off x="2650564" y="4273657"/>
            <a:ext cx="2484958" cy="494264"/>
          </a:xfrm>
          <a:prstGeom prst="bentConnector3">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7721366B-D6CC-4A17-A935-1701A6AF5B92}"/>
              </a:ext>
            </a:extLst>
          </p:cNvPr>
          <p:cNvCxnSpPr>
            <a:cxnSpLocks/>
            <a:stCxn id="2" idx="3"/>
            <a:endCxn id="18" idx="1"/>
          </p:cNvCxnSpPr>
          <p:nvPr/>
        </p:nvCxnSpPr>
        <p:spPr>
          <a:xfrm>
            <a:off x="2650564" y="4767921"/>
            <a:ext cx="2484958" cy="143911"/>
          </a:xfrm>
          <a:prstGeom prst="bentConnector3">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97C7517E-5589-4734-BF8D-752E93EE67A4}"/>
              </a:ext>
            </a:extLst>
          </p:cNvPr>
          <p:cNvSpPr/>
          <p:nvPr/>
        </p:nvSpPr>
        <p:spPr>
          <a:xfrm>
            <a:off x="9082992" y="4148364"/>
            <a:ext cx="1502364" cy="2476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グルコース</a:t>
            </a:r>
          </a:p>
        </p:txBody>
      </p:sp>
      <p:sp>
        <p:nvSpPr>
          <p:cNvPr id="31" name="正方形/長方形 30">
            <a:extLst>
              <a:ext uri="{FF2B5EF4-FFF2-40B4-BE49-F238E27FC236}">
                <a16:creationId xmlns:a16="http://schemas.microsoft.com/office/drawing/2014/main" id="{C0BE2D99-E60B-4B86-B700-BBD437296AB4}"/>
              </a:ext>
            </a:extLst>
          </p:cNvPr>
          <p:cNvSpPr/>
          <p:nvPr/>
        </p:nvSpPr>
        <p:spPr>
          <a:xfrm>
            <a:off x="9091229" y="4787998"/>
            <a:ext cx="1502364" cy="2476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キシロース</a:t>
            </a:r>
          </a:p>
        </p:txBody>
      </p:sp>
      <p:cxnSp>
        <p:nvCxnSpPr>
          <p:cNvPr id="29" name="直線コネクタ 28">
            <a:extLst>
              <a:ext uri="{FF2B5EF4-FFF2-40B4-BE49-F238E27FC236}">
                <a16:creationId xmlns:a16="http://schemas.microsoft.com/office/drawing/2014/main" id="{F1C1B0AD-0AA2-4230-8C21-ABDF113A611F}"/>
              </a:ext>
            </a:extLst>
          </p:cNvPr>
          <p:cNvCxnSpPr>
            <a:cxnSpLocks/>
            <a:stCxn id="17" idx="3"/>
            <a:endCxn id="30" idx="1"/>
          </p:cNvCxnSpPr>
          <p:nvPr/>
        </p:nvCxnSpPr>
        <p:spPr>
          <a:xfrm flipV="1">
            <a:off x="6637886" y="4272189"/>
            <a:ext cx="2445106" cy="1468"/>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6F0AC8ED-533F-48B9-9B85-C778722D3C54}"/>
              </a:ext>
            </a:extLst>
          </p:cNvPr>
          <p:cNvCxnSpPr>
            <a:cxnSpLocks/>
            <a:stCxn id="18" idx="3"/>
            <a:endCxn id="31" idx="1"/>
          </p:cNvCxnSpPr>
          <p:nvPr/>
        </p:nvCxnSpPr>
        <p:spPr>
          <a:xfrm flipV="1">
            <a:off x="6637886" y="4911823"/>
            <a:ext cx="2453343" cy="9"/>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5E403E37-383C-4BE8-9B4D-5F4F4DC4F8E2}"/>
              </a:ext>
            </a:extLst>
          </p:cNvPr>
          <p:cNvSpPr txBox="1"/>
          <p:nvPr/>
        </p:nvSpPr>
        <p:spPr>
          <a:xfrm>
            <a:off x="5435299" y="5434117"/>
            <a:ext cx="902811" cy="307777"/>
          </a:xfrm>
          <a:prstGeom prst="rect">
            <a:avLst/>
          </a:prstGeom>
          <a:noFill/>
        </p:spPr>
        <p:txBody>
          <a:bodyPr wrap="none" rtlCol="0">
            <a:spAutoFit/>
          </a:bodyPr>
          <a:lstStyle/>
          <a:p>
            <a:pPr algn="ctr"/>
            <a:r>
              <a:rPr kumimoji="1" lang="ja-JP" altLang="en-US" sz="1400" dirty="0"/>
              <a:t>副生成物</a:t>
            </a:r>
          </a:p>
        </p:txBody>
      </p:sp>
      <p:sp>
        <p:nvSpPr>
          <p:cNvPr id="41" name="吹き出し: 角を丸めた四角形 40">
            <a:extLst>
              <a:ext uri="{FF2B5EF4-FFF2-40B4-BE49-F238E27FC236}">
                <a16:creationId xmlns:a16="http://schemas.microsoft.com/office/drawing/2014/main" id="{88722D23-470B-4988-86A3-0D8E88CC7CFB}"/>
              </a:ext>
            </a:extLst>
          </p:cNvPr>
          <p:cNvSpPr/>
          <p:nvPr/>
        </p:nvSpPr>
        <p:spPr>
          <a:xfrm>
            <a:off x="888721" y="2972073"/>
            <a:ext cx="1937289" cy="338983"/>
          </a:xfrm>
          <a:prstGeom prst="wedgeRoundRectCallout">
            <a:avLst>
              <a:gd name="adj1" fmla="val 18230"/>
              <a:gd name="adj2" fmla="val 113549"/>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選定・品質改良</a:t>
            </a:r>
          </a:p>
        </p:txBody>
      </p:sp>
      <p:sp>
        <p:nvSpPr>
          <p:cNvPr id="42" name="吹き出し: 角を丸めた四角形 41">
            <a:extLst>
              <a:ext uri="{FF2B5EF4-FFF2-40B4-BE49-F238E27FC236}">
                <a16:creationId xmlns:a16="http://schemas.microsoft.com/office/drawing/2014/main" id="{62293193-676A-4DAE-8FE7-D401524000A7}"/>
              </a:ext>
            </a:extLst>
          </p:cNvPr>
          <p:cNvSpPr/>
          <p:nvPr/>
        </p:nvSpPr>
        <p:spPr>
          <a:xfrm>
            <a:off x="3172639" y="2939154"/>
            <a:ext cx="1742262" cy="369332"/>
          </a:xfrm>
          <a:prstGeom prst="wedgeRoundRectCallout">
            <a:avLst>
              <a:gd name="adj1" fmla="val -20120"/>
              <a:gd name="adj2" fmla="val 99500"/>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前処理</a:t>
            </a:r>
          </a:p>
        </p:txBody>
      </p:sp>
      <p:sp>
        <p:nvSpPr>
          <p:cNvPr id="43" name="吹き出し: 角を丸めた四角形 42">
            <a:extLst>
              <a:ext uri="{FF2B5EF4-FFF2-40B4-BE49-F238E27FC236}">
                <a16:creationId xmlns:a16="http://schemas.microsoft.com/office/drawing/2014/main" id="{DA1B3067-C377-4964-A163-695629BA83BB}"/>
              </a:ext>
            </a:extLst>
          </p:cNvPr>
          <p:cNvSpPr/>
          <p:nvPr/>
        </p:nvSpPr>
        <p:spPr>
          <a:xfrm>
            <a:off x="6985859" y="2939154"/>
            <a:ext cx="1742262" cy="369332"/>
          </a:xfrm>
          <a:prstGeom prst="wedgeRoundRectCallout">
            <a:avLst>
              <a:gd name="adj1" fmla="val -20120"/>
              <a:gd name="adj2" fmla="val 99500"/>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酵素カクテル</a:t>
            </a:r>
          </a:p>
        </p:txBody>
      </p:sp>
      <p:cxnSp>
        <p:nvCxnSpPr>
          <p:cNvPr id="44" name="直線矢印コネクタ 43">
            <a:extLst>
              <a:ext uri="{FF2B5EF4-FFF2-40B4-BE49-F238E27FC236}">
                <a16:creationId xmlns:a16="http://schemas.microsoft.com/office/drawing/2014/main" id="{5B5F3E32-1006-4EDC-B2CC-62D81F61A49E}"/>
              </a:ext>
            </a:extLst>
          </p:cNvPr>
          <p:cNvCxnSpPr>
            <a:cxnSpLocks/>
            <a:stCxn id="10" idx="1"/>
            <a:endCxn id="43" idx="3"/>
          </p:cNvCxnSpPr>
          <p:nvPr/>
        </p:nvCxnSpPr>
        <p:spPr>
          <a:xfrm flipH="1">
            <a:off x="8728121" y="3116217"/>
            <a:ext cx="354871" cy="760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8" name="グラフィックス 47" descr="ビーカー 枠線">
            <a:extLst>
              <a:ext uri="{FF2B5EF4-FFF2-40B4-BE49-F238E27FC236}">
                <a16:creationId xmlns:a16="http://schemas.microsoft.com/office/drawing/2014/main" id="{76DB7EDF-ACCB-4DB2-AD95-A8AB925EBB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12692" y="3391328"/>
            <a:ext cx="733022" cy="733022"/>
          </a:xfrm>
          <a:prstGeom prst="rect">
            <a:avLst/>
          </a:prstGeom>
        </p:spPr>
      </p:pic>
      <p:sp>
        <p:nvSpPr>
          <p:cNvPr id="50" name="吹き出し: 角を丸めた四角形 49">
            <a:extLst>
              <a:ext uri="{FF2B5EF4-FFF2-40B4-BE49-F238E27FC236}">
                <a16:creationId xmlns:a16="http://schemas.microsoft.com/office/drawing/2014/main" id="{754BFD45-48F1-454B-9C55-54FBBB2E58D1}"/>
              </a:ext>
            </a:extLst>
          </p:cNvPr>
          <p:cNvSpPr/>
          <p:nvPr/>
        </p:nvSpPr>
        <p:spPr>
          <a:xfrm>
            <a:off x="6979555" y="5628926"/>
            <a:ext cx="1742262" cy="369332"/>
          </a:xfrm>
          <a:prstGeom prst="wedgeRoundRectCallout">
            <a:avLst>
              <a:gd name="adj1" fmla="val -64403"/>
              <a:gd name="adj2" fmla="val -1080"/>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除去・回収</a:t>
            </a:r>
          </a:p>
        </p:txBody>
      </p:sp>
      <p:sp>
        <p:nvSpPr>
          <p:cNvPr id="35" name="吹き出し: 角を丸めた四角形 34">
            <a:extLst>
              <a:ext uri="{FF2B5EF4-FFF2-40B4-BE49-F238E27FC236}">
                <a16:creationId xmlns:a16="http://schemas.microsoft.com/office/drawing/2014/main" id="{3A1B06D6-84E6-4EA1-A754-A82B26691460}"/>
              </a:ext>
            </a:extLst>
          </p:cNvPr>
          <p:cNvSpPr/>
          <p:nvPr/>
        </p:nvSpPr>
        <p:spPr>
          <a:xfrm>
            <a:off x="10288998" y="5655556"/>
            <a:ext cx="1742262" cy="369332"/>
          </a:xfrm>
          <a:prstGeom prst="wedgeRoundRectCallout">
            <a:avLst>
              <a:gd name="adj1" fmla="val 10495"/>
              <a:gd name="adj2" fmla="val -130029"/>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発酵・濃縮</a:t>
            </a:r>
          </a:p>
        </p:txBody>
      </p:sp>
      <p:sp>
        <p:nvSpPr>
          <p:cNvPr id="5" name="二等辺三角形 4">
            <a:extLst>
              <a:ext uri="{FF2B5EF4-FFF2-40B4-BE49-F238E27FC236}">
                <a16:creationId xmlns:a16="http://schemas.microsoft.com/office/drawing/2014/main" id="{C3FF9A55-8739-40AA-8D61-29DB919FADE6}"/>
              </a:ext>
            </a:extLst>
          </p:cNvPr>
          <p:cNvSpPr/>
          <p:nvPr/>
        </p:nvSpPr>
        <p:spPr>
          <a:xfrm rot="5400000">
            <a:off x="10869576" y="4476490"/>
            <a:ext cx="879138" cy="2980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385022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バイオマス用途</a:t>
            </a:r>
            <a:endParaRPr lang="en-US" altLang="ja-JP" sz="2800" dirty="0"/>
          </a:p>
          <a:p>
            <a:pPr marL="457200" indent="-457200"/>
            <a:r>
              <a:rPr lang="ja-JP" altLang="en-US" sz="2800" dirty="0"/>
              <a:t>バイオマス資源の種類</a:t>
            </a:r>
            <a:endParaRPr lang="en-US" altLang="ja-JP" sz="2800" dirty="0"/>
          </a:p>
          <a:p>
            <a:pPr marL="457200" indent="-457200"/>
            <a:r>
              <a:rPr lang="ja-JP" altLang="en-US" sz="2800" dirty="0"/>
              <a:t>（リグノセルロース系）バイオマスの前処理</a:t>
            </a:r>
            <a:endParaRPr lang="en-US" altLang="ja-JP" sz="2800" dirty="0"/>
          </a:p>
          <a:p>
            <a:pPr marL="457200" indent="-457200"/>
            <a:r>
              <a:rPr lang="ja-JP" altLang="en-US" sz="2800" dirty="0"/>
              <a:t>（リグノセルロース系）酵素カクテル製造</a:t>
            </a:r>
            <a:endParaRPr lang="en-US" altLang="ja-JP" sz="2800" dirty="0"/>
          </a:p>
        </p:txBody>
      </p:sp>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調査項目</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endParaRPr kumimoji="1" lang="en-US" altLang="ja-JP" sz="1600" b="1" dirty="0">
              <a:solidFill>
                <a:schemeClr val="bg1"/>
              </a:solidFill>
            </a:endParaRPr>
          </a:p>
        </p:txBody>
      </p:sp>
    </p:spTree>
    <p:extLst>
      <p:ext uri="{BB962C8B-B14F-4D97-AF65-F5344CB8AC3E}">
        <p14:creationId xmlns:p14="http://schemas.microsoft.com/office/powerpoint/2010/main" val="2830349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バイオマスの利用形態</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4390540"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　＞　バイオマスの用途</a:t>
            </a:r>
            <a:endParaRPr kumimoji="1" lang="en-US" altLang="ja-JP" sz="1600" b="1" dirty="0">
              <a:solidFill>
                <a:schemeClr val="bg1"/>
              </a:solidFill>
            </a:endParaRPr>
          </a:p>
        </p:txBody>
      </p:sp>
      <p:pic>
        <p:nvPicPr>
          <p:cNvPr id="1026" name="Picture 2">
            <a:extLst>
              <a:ext uri="{FF2B5EF4-FFF2-40B4-BE49-F238E27FC236}">
                <a16:creationId xmlns:a16="http://schemas.microsoft.com/office/drawing/2014/main" id="{11094E3E-40CF-4B0B-8935-AD76837BAB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476"/>
          <a:stretch/>
        </p:blipFill>
        <p:spPr bwMode="auto">
          <a:xfrm>
            <a:off x="595313" y="1722171"/>
            <a:ext cx="4924425" cy="4288104"/>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プレースホルダー 3">
            <a:extLst>
              <a:ext uri="{FF2B5EF4-FFF2-40B4-BE49-F238E27FC236}">
                <a16:creationId xmlns:a16="http://schemas.microsoft.com/office/drawing/2014/main" id="{6A12ED93-5A32-429E-8F43-0502CA99D038}"/>
              </a:ext>
            </a:extLst>
          </p:cNvPr>
          <p:cNvSpPr>
            <a:spLocks noGrp="1"/>
          </p:cNvSpPr>
          <p:nvPr>
            <p:ph type="body" sz="quarter" idx="11"/>
          </p:nvPr>
        </p:nvSpPr>
        <p:spPr>
          <a:xfrm>
            <a:off x="517056" y="1062718"/>
            <a:ext cx="11170120" cy="575888"/>
          </a:xfrm>
        </p:spPr>
        <p:txBody>
          <a:bodyPr/>
          <a:lstStyle/>
          <a:p>
            <a:pPr marL="457200" indent="-457200">
              <a:buFont typeface="Wingdings" panose="05000000000000000000" pitchFamily="2" charset="2"/>
              <a:buChar char="n"/>
            </a:pPr>
            <a:r>
              <a:rPr lang="ja-JP" altLang="en-US" sz="2800" dirty="0">
                <a:solidFill>
                  <a:schemeClr val="accent1"/>
                </a:solidFill>
              </a:rPr>
              <a:t>バイオマス資源を中間体に変換し、バイオプロセスによって製品を製造する</a:t>
            </a:r>
            <a:endParaRPr lang="en-US" altLang="ja-JP" dirty="0">
              <a:solidFill>
                <a:schemeClr val="accent1"/>
              </a:solidFill>
            </a:endParaRPr>
          </a:p>
        </p:txBody>
      </p:sp>
      <p:sp>
        <p:nvSpPr>
          <p:cNvPr id="13" name="テキスト ボックス 12">
            <a:extLst>
              <a:ext uri="{FF2B5EF4-FFF2-40B4-BE49-F238E27FC236}">
                <a16:creationId xmlns:a16="http://schemas.microsoft.com/office/drawing/2014/main" id="{D0AD64C4-152C-4148-9D32-1F55ECAE245A}"/>
              </a:ext>
            </a:extLst>
          </p:cNvPr>
          <p:cNvSpPr txBox="1"/>
          <p:nvPr/>
        </p:nvSpPr>
        <p:spPr>
          <a:xfrm>
            <a:off x="5438370" y="4170164"/>
            <a:ext cx="1014413" cy="369332"/>
          </a:xfrm>
          <a:prstGeom prst="rect">
            <a:avLst/>
          </a:prstGeom>
          <a:noFill/>
        </p:spPr>
        <p:txBody>
          <a:bodyPr wrap="square" rtlCol="0">
            <a:spAutoFit/>
          </a:bodyPr>
          <a:lstStyle/>
          <a:p>
            <a:pPr algn="ctr"/>
            <a:r>
              <a:rPr kumimoji="1" lang="ja-JP" altLang="en-US" b="1" dirty="0"/>
              <a:t>中間体</a:t>
            </a:r>
          </a:p>
        </p:txBody>
      </p:sp>
      <p:sp>
        <p:nvSpPr>
          <p:cNvPr id="8" name="正方形/長方形 7">
            <a:extLst>
              <a:ext uri="{FF2B5EF4-FFF2-40B4-BE49-F238E27FC236}">
                <a16:creationId xmlns:a16="http://schemas.microsoft.com/office/drawing/2014/main" id="{3A130B28-5CF7-48E7-BE42-F629C4967346}"/>
              </a:ext>
            </a:extLst>
          </p:cNvPr>
          <p:cNvSpPr/>
          <p:nvPr/>
        </p:nvSpPr>
        <p:spPr>
          <a:xfrm>
            <a:off x="6528983" y="1716469"/>
            <a:ext cx="2491191"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マテリアル利用</a:t>
            </a:r>
          </a:p>
        </p:txBody>
      </p:sp>
      <p:sp>
        <p:nvSpPr>
          <p:cNvPr id="12" name="正方形/長方形 11">
            <a:extLst>
              <a:ext uri="{FF2B5EF4-FFF2-40B4-BE49-F238E27FC236}">
                <a16:creationId xmlns:a16="http://schemas.microsoft.com/office/drawing/2014/main" id="{4E117763-0E12-4414-8123-B4F99E66F92C}"/>
              </a:ext>
            </a:extLst>
          </p:cNvPr>
          <p:cNvSpPr/>
          <p:nvPr/>
        </p:nvSpPr>
        <p:spPr>
          <a:xfrm>
            <a:off x="9282422" y="1716469"/>
            <a:ext cx="2491191"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エネルギー利用</a:t>
            </a:r>
          </a:p>
        </p:txBody>
      </p:sp>
      <p:sp>
        <p:nvSpPr>
          <p:cNvPr id="14" name="テキスト ボックス 13">
            <a:extLst>
              <a:ext uri="{FF2B5EF4-FFF2-40B4-BE49-F238E27FC236}">
                <a16:creationId xmlns:a16="http://schemas.microsoft.com/office/drawing/2014/main" id="{E2FCC03E-608D-4C1F-9A95-B606FF55AADD}"/>
              </a:ext>
            </a:extLst>
          </p:cNvPr>
          <p:cNvSpPr txBox="1"/>
          <p:nvPr/>
        </p:nvSpPr>
        <p:spPr>
          <a:xfrm>
            <a:off x="6463318" y="2186154"/>
            <a:ext cx="2392907" cy="646331"/>
          </a:xfrm>
          <a:prstGeom prst="rect">
            <a:avLst/>
          </a:prstGeom>
          <a:noFill/>
        </p:spPr>
        <p:txBody>
          <a:bodyPr wrap="square" rtlCol="0">
            <a:spAutoFit/>
          </a:bodyPr>
          <a:lstStyle/>
          <a:p>
            <a:r>
              <a:rPr kumimoji="1" lang="ja-JP" altLang="en-US" b="1" dirty="0"/>
              <a:t>バイオマスを原材料として利用</a:t>
            </a:r>
          </a:p>
        </p:txBody>
      </p:sp>
      <p:sp>
        <p:nvSpPr>
          <p:cNvPr id="15" name="テキスト ボックス 14">
            <a:extLst>
              <a:ext uri="{FF2B5EF4-FFF2-40B4-BE49-F238E27FC236}">
                <a16:creationId xmlns:a16="http://schemas.microsoft.com/office/drawing/2014/main" id="{1231D798-2FD4-482C-AEA7-B4E3A94B1CAB}"/>
              </a:ext>
            </a:extLst>
          </p:cNvPr>
          <p:cNvSpPr txBox="1"/>
          <p:nvPr/>
        </p:nvSpPr>
        <p:spPr>
          <a:xfrm>
            <a:off x="9263384" y="2186154"/>
            <a:ext cx="2529279" cy="646331"/>
          </a:xfrm>
          <a:prstGeom prst="rect">
            <a:avLst/>
          </a:prstGeom>
          <a:noFill/>
        </p:spPr>
        <p:txBody>
          <a:bodyPr wrap="square" rtlCol="0">
            <a:spAutoFit/>
          </a:bodyPr>
          <a:lstStyle/>
          <a:p>
            <a:r>
              <a:rPr kumimoji="1" lang="ja-JP" altLang="en-US" b="1" dirty="0"/>
              <a:t>バイオマスをエネルギー化・燃料化</a:t>
            </a:r>
          </a:p>
        </p:txBody>
      </p:sp>
      <p:sp>
        <p:nvSpPr>
          <p:cNvPr id="16" name="テキスト ボックス 15">
            <a:extLst>
              <a:ext uri="{FF2B5EF4-FFF2-40B4-BE49-F238E27FC236}">
                <a16:creationId xmlns:a16="http://schemas.microsoft.com/office/drawing/2014/main" id="{6F862B36-46E1-42EB-89E4-62DFBEFD27C6}"/>
              </a:ext>
            </a:extLst>
          </p:cNvPr>
          <p:cNvSpPr txBox="1"/>
          <p:nvPr/>
        </p:nvSpPr>
        <p:spPr>
          <a:xfrm>
            <a:off x="9263384" y="4591323"/>
            <a:ext cx="2529279" cy="1077218"/>
          </a:xfrm>
          <a:prstGeom prst="rect">
            <a:avLst/>
          </a:prstGeom>
          <a:noFill/>
        </p:spPr>
        <p:txBody>
          <a:bodyPr wrap="square" rtlCol="0">
            <a:spAutoFit/>
          </a:bodyPr>
          <a:lstStyle/>
          <a:p>
            <a:r>
              <a:rPr kumimoji="1" lang="ja-JP" altLang="en-US" sz="1600" dirty="0"/>
              <a:t>植物由来バイオエタノール／ディーゼル、</a:t>
            </a:r>
            <a:endParaRPr kumimoji="1" lang="en-US" altLang="ja-JP" sz="1600" dirty="0"/>
          </a:p>
          <a:p>
            <a:r>
              <a:rPr kumimoji="1" lang="ja-JP" altLang="en-US" sz="1600" dirty="0"/>
              <a:t>セルロース系バイオエタノール、</a:t>
            </a:r>
            <a:endParaRPr kumimoji="1" lang="en-US" altLang="ja-JP" sz="1600" dirty="0"/>
          </a:p>
          <a:p>
            <a:r>
              <a:rPr kumimoji="1" lang="ja-JP" altLang="en-US" sz="1600" dirty="0"/>
              <a:t>炭化水素系燃料</a:t>
            </a:r>
          </a:p>
        </p:txBody>
      </p:sp>
      <p:sp>
        <p:nvSpPr>
          <p:cNvPr id="17" name="テキスト ボックス 16">
            <a:extLst>
              <a:ext uri="{FF2B5EF4-FFF2-40B4-BE49-F238E27FC236}">
                <a16:creationId xmlns:a16="http://schemas.microsoft.com/office/drawing/2014/main" id="{1E732DD2-0D57-431A-9758-8EAC39055BB6}"/>
              </a:ext>
            </a:extLst>
          </p:cNvPr>
          <p:cNvSpPr txBox="1"/>
          <p:nvPr/>
        </p:nvSpPr>
        <p:spPr>
          <a:xfrm>
            <a:off x="9263385" y="3348943"/>
            <a:ext cx="1960388" cy="584775"/>
          </a:xfrm>
          <a:prstGeom prst="rect">
            <a:avLst/>
          </a:prstGeom>
          <a:noFill/>
        </p:spPr>
        <p:txBody>
          <a:bodyPr wrap="square" rtlCol="0">
            <a:spAutoFit/>
          </a:bodyPr>
          <a:lstStyle/>
          <a:p>
            <a:r>
              <a:rPr kumimoji="1" lang="ja-JP" altLang="en-US" sz="1600" dirty="0"/>
              <a:t>直接燃やす、</a:t>
            </a:r>
            <a:endParaRPr kumimoji="1" lang="en-US" altLang="ja-JP" sz="1600" dirty="0"/>
          </a:p>
          <a:p>
            <a:r>
              <a:rPr kumimoji="1" lang="ja-JP" altLang="en-US" sz="1600" dirty="0"/>
              <a:t>発生メタンガスの利用</a:t>
            </a:r>
          </a:p>
        </p:txBody>
      </p:sp>
      <p:sp>
        <p:nvSpPr>
          <p:cNvPr id="18" name="テキスト ボックス 17">
            <a:extLst>
              <a:ext uri="{FF2B5EF4-FFF2-40B4-BE49-F238E27FC236}">
                <a16:creationId xmlns:a16="http://schemas.microsoft.com/office/drawing/2014/main" id="{15DEAAAF-06D8-438B-B37C-24CC97B45CD4}"/>
              </a:ext>
            </a:extLst>
          </p:cNvPr>
          <p:cNvSpPr txBox="1"/>
          <p:nvPr/>
        </p:nvSpPr>
        <p:spPr>
          <a:xfrm>
            <a:off x="6452783" y="3376581"/>
            <a:ext cx="2567391" cy="338554"/>
          </a:xfrm>
          <a:prstGeom prst="rect">
            <a:avLst/>
          </a:prstGeom>
          <a:noFill/>
        </p:spPr>
        <p:txBody>
          <a:bodyPr wrap="square" rtlCol="0">
            <a:spAutoFit/>
          </a:bodyPr>
          <a:lstStyle/>
          <a:p>
            <a:r>
              <a:rPr kumimoji="1" lang="ja-JP" altLang="en-US" sz="1600" dirty="0"/>
              <a:t>堆肥化、飼料化、材料利用</a:t>
            </a:r>
          </a:p>
        </p:txBody>
      </p:sp>
      <p:sp>
        <p:nvSpPr>
          <p:cNvPr id="20" name="テキスト ボックス 19">
            <a:extLst>
              <a:ext uri="{FF2B5EF4-FFF2-40B4-BE49-F238E27FC236}">
                <a16:creationId xmlns:a16="http://schemas.microsoft.com/office/drawing/2014/main" id="{52521A83-71AA-4086-B722-1C5A52570331}"/>
              </a:ext>
            </a:extLst>
          </p:cNvPr>
          <p:cNvSpPr txBox="1"/>
          <p:nvPr/>
        </p:nvSpPr>
        <p:spPr>
          <a:xfrm>
            <a:off x="6489839" y="4591323"/>
            <a:ext cx="2392907" cy="584775"/>
          </a:xfrm>
          <a:prstGeom prst="rect">
            <a:avLst/>
          </a:prstGeom>
          <a:noFill/>
        </p:spPr>
        <p:txBody>
          <a:bodyPr wrap="square" rtlCol="0">
            <a:spAutoFit/>
          </a:bodyPr>
          <a:lstStyle/>
          <a:p>
            <a:r>
              <a:rPr kumimoji="1" lang="ja-JP" altLang="en-US" sz="1600" dirty="0"/>
              <a:t>基礎化学原料、バイオプラスチック</a:t>
            </a:r>
          </a:p>
        </p:txBody>
      </p:sp>
      <p:sp>
        <p:nvSpPr>
          <p:cNvPr id="21" name="正方形/長方形 20">
            <a:extLst>
              <a:ext uri="{FF2B5EF4-FFF2-40B4-BE49-F238E27FC236}">
                <a16:creationId xmlns:a16="http://schemas.microsoft.com/office/drawing/2014/main" id="{2D513747-5E38-459B-864D-5E0EA144DB1C}"/>
              </a:ext>
            </a:extLst>
          </p:cNvPr>
          <p:cNvSpPr/>
          <p:nvPr/>
        </p:nvSpPr>
        <p:spPr>
          <a:xfrm>
            <a:off x="6554336" y="2911158"/>
            <a:ext cx="1358309" cy="3783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直接利用</a:t>
            </a:r>
          </a:p>
        </p:txBody>
      </p:sp>
      <p:sp>
        <p:nvSpPr>
          <p:cNvPr id="22" name="正方形/長方形 21">
            <a:extLst>
              <a:ext uri="{FF2B5EF4-FFF2-40B4-BE49-F238E27FC236}">
                <a16:creationId xmlns:a16="http://schemas.microsoft.com/office/drawing/2014/main" id="{69FA2733-35D0-4FEF-9149-A5D083FC3EF2}"/>
              </a:ext>
            </a:extLst>
          </p:cNvPr>
          <p:cNvSpPr/>
          <p:nvPr/>
        </p:nvSpPr>
        <p:spPr>
          <a:xfrm>
            <a:off x="9275559" y="2911158"/>
            <a:ext cx="1358309" cy="3783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直接燃焼</a:t>
            </a:r>
          </a:p>
        </p:txBody>
      </p:sp>
      <p:sp>
        <p:nvSpPr>
          <p:cNvPr id="23" name="正方形/長方形 22">
            <a:extLst>
              <a:ext uri="{FF2B5EF4-FFF2-40B4-BE49-F238E27FC236}">
                <a16:creationId xmlns:a16="http://schemas.microsoft.com/office/drawing/2014/main" id="{448D5F2A-CD3D-4023-AD98-5555E78363A7}"/>
              </a:ext>
            </a:extLst>
          </p:cNvPr>
          <p:cNvSpPr/>
          <p:nvPr/>
        </p:nvSpPr>
        <p:spPr>
          <a:xfrm>
            <a:off x="6542181" y="4088130"/>
            <a:ext cx="1358309" cy="3783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化学製品</a:t>
            </a:r>
          </a:p>
        </p:txBody>
      </p:sp>
      <p:sp>
        <p:nvSpPr>
          <p:cNvPr id="24" name="正方形/長方形 23">
            <a:extLst>
              <a:ext uri="{FF2B5EF4-FFF2-40B4-BE49-F238E27FC236}">
                <a16:creationId xmlns:a16="http://schemas.microsoft.com/office/drawing/2014/main" id="{5270D28B-01CE-41C9-A578-5043916C48A2}"/>
              </a:ext>
            </a:extLst>
          </p:cNvPr>
          <p:cNvSpPr/>
          <p:nvPr/>
        </p:nvSpPr>
        <p:spPr>
          <a:xfrm>
            <a:off x="9282422" y="4102585"/>
            <a:ext cx="1358309" cy="3783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燃料</a:t>
            </a:r>
          </a:p>
        </p:txBody>
      </p:sp>
    </p:spTree>
    <p:extLst>
      <p:ext uri="{BB962C8B-B14F-4D97-AF65-F5344CB8AC3E}">
        <p14:creationId xmlns:p14="http://schemas.microsoft.com/office/powerpoint/2010/main" val="2378184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近年の注力点</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3542815"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　＞　バイオマスの用途</a:t>
            </a:r>
            <a:endParaRPr kumimoji="1" lang="en-US" altLang="ja-JP" sz="1600" b="1" dirty="0">
              <a:solidFill>
                <a:schemeClr val="bg1"/>
              </a:solidFill>
            </a:endParaRPr>
          </a:p>
        </p:txBody>
      </p:sp>
      <p:sp>
        <p:nvSpPr>
          <p:cNvPr id="9" name="テキスト プレースホルダー 3">
            <a:extLst>
              <a:ext uri="{FF2B5EF4-FFF2-40B4-BE49-F238E27FC236}">
                <a16:creationId xmlns:a16="http://schemas.microsoft.com/office/drawing/2014/main" id="{6A12ED93-5A32-429E-8F43-0502CA99D038}"/>
              </a:ext>
            </a:extLst>
          </p:cNvPr>
          <p:cNvSpPr>
            <a:spLocks noGrp="1"/>
          </p:cNvSpPr>
          <p:nvPr>
            <p:ph type="body" sz="quarter" idx="11"/>
          </p:nvPr>
        </p:nvSpPr>
        <p:spPr>
          <a:xfrm>
            <a:off x="517056" y="1062718"/>
            <a:ext cx="11170120" cy="575888"/>
          </a:xfrm>
        </p:spPr>
        <p:txBody>
          <a:bodyPr/>
          <a:lstStyle/>
          <a:p>
            <a:pPr marL="457200" indent="-457200">
              <a:buFont typeface="Wingdings" panose="05000000000000000000" pitchFamily="2" charset="2"/>
              <a:buChar char="n"/>
            </a:pPr>
            <a:r>
              <a:rPr lang="ja-JP" altLang="en-US" sz="2800" dirty="0">
                <a:solidFill>
                  <a:schemeClr val="accent1"/>
                </a:solidFill>
              </a:rPr>
              <a:t>バイオ化学品、燃料</a:t>
            </a:r>
            <a:endParaRPr lang="en-US" altLang="ja-JP" dirty="0">
              <a:solidFill>
                <a:schemeClr val="accent1"/>
              </a:solidFill>
            </a:endParaRPr>
          </a:p>
        </p:txBody>
      </p:sp>
      <p:sp>
        <p:nvSpPr>
          <p:cNvPr id="13" name="テキスト ボックス 12">
            <a:extLst>
              <a:ext uri="{FF2B5EF4-FFF2-40B4-BE49-F238E27FC236}">
                <a16:creationId xmlns:a16="http://schemas.microsoft.com/office/drawing/2014/main" id="{D0AD64C4-152C-4148-9D32-1F55ECAE245A}"/>
              </a:ext>
            </a:extLst>
          </p:cNvPr>
          <p:cNvSpPr txBox="1"/>
          <p:nvPr/>
        </p:nvSpPr>
        <p:spPr>
          <a:xfrm>
            <a:off x="9251896" y="5494515"/>
            <a:ext cx="2535132" cy="369332"/>
          </a:xfrm>
          <a:prstGeom prst="rect">
            <a:avLst/>
          </a:prstGeom>
          <a:noFill/>
        </p:spPr>
        <p:txBody>
          <a:bodyPr wrap="square" rtlCol="0">
            <a:spAutoFit/>
          </a:bodyPr>
          <a:lstStyle/>
          <a:p>
            <a:pPr algn="ctr"/>
            <a:r>
              <a:rPr kumimoji="1" lang="ja-JP" altLang="en-US" b="1" dirty="0"/>
              <a:t>長距離輸送用燃料</a:t>
            </a:r>
          </a:p>
        </p:txBody>
      </p:sp>
      <p:sp>
        <p:nvSpPr>
          <p:cNvPr id="8" name="正方形/長方形 7">
            <a:extLst>
              <a:ext uri="{FF2B5EF4-FFF2-40B4-BE49-F238E27FC236}">
                <a16:creationId xmlns:a16="http://schemas.microsoft.com/office/drawing/2014/main" id="{3A130B28-5CF7-48E7-BE42-F629C4967346}"/>
              </a:ext>
            </a:extLst>
          </p:cNvPr>
          <p:cNvSpPr/>
          <p:nvPr/>
        </p:nvSpPr>
        <p:spPr>
          <a:xfrm>
            <a:off x="9450427" y="2922605"/>
            <a:ext cx="2195951"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バイオ化学品</a:t>
            </a:r>
          </a:p>
        </p:txBody>
      </p:sp>
      <p:sp>
        <p:nvSpPr>
          <p:cNvPr id="12" name="正方形/長方形 11">
            <a:extLst>
              <a:ext uri="{FF2B5EF4-FFF2-40B4-BE49-F238E27FC236}">
                <a16:creationId xmlns:a16="http://schemas.microsoft.com/office/drawing/2014/main" id="{4E117763-0E12-4414-8123-B4F99E66F92C}"/>
              </a:ext>
            </a:extLst>
          </p:cNvPr>
          <p:cNvSpPr/>
          <p:nvPr/>
        </p:nvSpPr>
        <p:spPr>
          <a:xfrm>
            <a:off x="9628341" y="4798879"/>
            <a:ext cx="2058835"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バイオ燃料</a:t>
            </a:r>
          </a:p>
        </p:txBody>
      </p:sp>
      <p:sp>
        <p:nvSpPr>
          <p:cNvPr id="20" name="テキスト ボックス 19">
            <a:extLst>
              <a:ext uri="{FF2B5EF4-FFF2-40B4-BE49-F238E27FC236}">
                <a16:creationId xmlns:a16="http://schemas.microsoft.com/office/drawing/2014/main" id="{52521A83-71AA-4086-B722-1C5A52570331}"/>
              </a:ext>
            </a:extLst>
          </p:cNvPr>
          <p:cNvSpPr txBox="1"/>
          <p:nvPr/>
        </p:nvSpPr>
        <p:spPr>
          <a:xfrm>
            <a:off x="1506393" y="2250121"/>
            <a:ext cx="3792421" cy="369332"/>
          </a:xfrm>
          <a:prstGeom prst="rect">
            <a:avLst/>
          </a:prstGeom>
          <a:noFill/>
        </p:spPr>
        <p:txBody>
          <a:bodyPr wrap="square" rtlCol="0">
            <a:spAutoFit/>
          </a:bodyPr>
          <a:lstStyle/>
          <a:p>
            <a:pPr algn="ctr"/>
            <a:r>
              <a:rPr kumimoji="1" lang="ja-JP" altLang="en-US" b="1" dirty="0"/>
              <a:t>樹脂、モノマーとしての利用</a:t>
            </a:r>
          </a:p>
        </p:txBody>
      </p:sp>
      <p:sp>
        <p:nvSpPr>
          <p:cNvPr id="25" name="テキスト ボックス 24">
            <a:extLst>
              <a:ext uri="{FF2B5EF4-FFF2-40B4-BE49-F238E27FC236}">
                <a16:creationId xmlns:a16="http://schemas.microsoft.com/office/drawing/2014/main" id="{B4899253-7E3B-4995-B06C-4835FD32727D}"/>
              </a:ext>
            </a:extLst>
          </p:cNvPr>
          <p:cNvSpPr txBox="1"/>
          <p:nvPr/>
        </p:nvSpPr>
        <p:spPr>
          <a:xfrm>
            <a:off x="284901" y="6226987"/>
            <a:ext cx="6387737" cy="338554"/>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a:t>
            </a:r>
            <a:r>
              <a:rPr kumimoji="1" lang="ja-JP" altLang="en-US" sz="1600" dirty="0"/>
              <a:t>農林水産省</a:t>
            </a:r>
            <a:r>
              <a:rPr lang="ja-JP" altLang="en-US" sz="1600" dirty="0"/>
              <a:t>（</a:t>
            </a:r>
            <a:r>
              <a:rPr lang="en-US" altLang="ja-JP" sz="1600" dirty="0"/>
              <a:t>2017</a:t>
            </a:r>
            <a:r>
              <a:rPr lang="ja-JP" altLang="en-US" sz="1600" dirty="0"/>
              <a:t>）</a:t>
            </a:r>
            <a:endParaRPr kumimoji="1" lang="ja-JP" altLang="en-US" sz="1600" dirty="0"/>
          </a:p>
        </p:txBody>
      </p:sp>
      <p:pic>
        <p:nvPicPr>
          <p:cNvPr id="5" name="図 4">
            <a:extLst>
              <a:ext uri="{FF2B5EF4-FFF2-40B4-BE49-F238E27FC236}">
                <a16:creationId xmlns:a16="http://schemas.microsoft.com/office/drawing/2014/main" id="{AD0675E3-36AB-4CEB-981C-9C0E91FBBF09}"/>
              </a:ext>
            </a:extLst>
          </p:cNvPr>
          <p:cNvPicPr>
            <a:picLocks noChangeAspect="1"/>
          </p:cNvPicPr>
          <p:nvPr/>
        </p:nvPicPr>
        <p:blipFill>
          <a:blip r:embed="rId3"/>
          <a:stretch>
            <a:fillRect/>
          </a:stretch>
        </p:blipFill>
        <p:spPr>
          <a:xfrm>
            <a:off x="162410" y="1638606"/>
            <a:ext cx="8652946" cy="4230684"/>
          </a:xfrm>
          <a:prstGeom prst="rect">
            <a:avLst/>
          </a:prstGeom>
        </p:spPr>
      </p:pic>
    </p:spTree>
    <p:extLst>
      <p:ext uri="{BB962C8B-B14F-4D97-AF65-F5344CB8AC3E}">
        <p14:creationId xmlns:p14="http://schemas.microsoft.com/office/powerpoint/2010/main" val="2509097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3"/>
            <a:ext cx="11170120" cy="518094"/>
          </a:xfrm>
        </p:spPr>
        <p:txBody>
          <a:bodyPr/>
          <a:lstStyle/>
          <a:p>
            <a:pPr marL="457200" indent="-457200"/>
            <a:r>
              <a:rPr lang="ja-JP" altLang="en-US" sz="2800" dirty="0"/>
              <a:t>共通して、糖化工程技術の確立が課題となっている。</a:t>
            </a:r>
            <a:endParaRPr lang="en-US" altLang="ja-JP" sz="2800" dirty="0"/>
          </a:p>
        </p:txBody>
      </p:sp>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技術的課題</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　＞　バイオマスの用途</a:t>
            </a:r>
            <a:endParaRPr kumimoji="1" lang="en-US" altLang="ja-JP" sz="1600" b="1" dirty="0">
              <a:solidFill>
                <a:schemeClr val="bg1"/>
              </a:solidFill>
            </a:endParaRPr>
          </a:p>
        </p:txBody>
      </p:sp>
      <p:pic>
        <p:nvPicPr>
          <p:cNvPr id="4" name="図 3">
            <a:extLst>
              <a:ext uri="{FF2B5EF4-FFF2-40B4-BE49-F238E27FC236}">
                <a16:creationId xmlns:a16="http://schemas.microsoft.com/office/drawing/2014/main" id="{61CED0E3-F9F0-4F88-84B9-E3C2CE856B0D}"/>
              </a:ext>
            </a:extLst>
          </p:cNvPr>
          <p:cNvPicPr>
            <a:picLocks noChangeAspect="1"/>
          </p:cNvPicPr>
          <p:nvPr/>
        </p:nvPicPr>
        <p:blipFill>
          <a:blip r:embed="rId2"/>
          <a:stretch>
            <a:fillRect/>
          </a:stretch>
        </p:blipFill>
        <p:spPr>
          <a:xfrm>
            <a:off x="1110773" y="1465637"/>
            <a:ext cx="9970454" cy="4746963"/>
          </a:xfrm>
          <a:prstGeom prst="rect">
            <a:avLst/>
          </a:prstGeom>
        </p:spPr>
      </p:pic>
      <p:pic>
        <p:nvPicPr>
          <p:cNvPr id="6" name="図 5">
            <a:extLst>
              <a:ext uri="{FF2B5EF4-FFF2-40B4-BE49-F238E27FC236}">
                <a16:creationId xmlns:a16="http://schemas.microsoft.com/office/drawing/2014/main" id="{97D9095C-F7E0-41C9-8A57-BD7E45679B86}"/>
              </a:ext>
            </a:extLst>
          </p:cNvPr>
          <p:cNvPicPr>
            <a:picLocks noChangeAspect="1"/>
          </p:cNvPicPr>
          <p:nvPr/>
        </p:nvPicPr>
        <p:blipFill>
          <a:blip r:embed="rId3"/>
          <a:stretch>
            <a:fillRect/>
          </a:stretch>
        </p:blipFill>
        <p:spPr>
          <a:xfrm>
            <a:off x="391008" y="6356350"/>
            <a:ext cx="5808809" cy="365125"/>
          </a:xfrm>
          <a:prstGeom prst="rect">
            <a:avLst/>
          </a:prstGeom>
        </p:spPr>
      </p:pic>
    </p:spTree>
    <p:extLst>
      <p:ext uri="{BB962C8B-B14F-4D97-AF65-F5344CB8AC3E}">
        <p14:creationId xmlns:p14="http://schemas.microsoft.com/office/powerpoint/2010/main" val="1503948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3"/>
            <a:ext cx="11170120" cy="480672"/>
          </a:xfrm>
        </p:spPr>
        <p:txBody>
          <a:bodyPr/>
          <a:lstStyle/>
          <a:p>
            <a:r>
              <a:rPr lang="ja-JP" altLang="en-US" dirty="0"/>
              <a:t>未利用／資源作物系かつ非食用部のリグノセルロース系バイオマスが注目されている。</a:t>
            </a:r>
          </a:p>
        </p:txBody>
      </p:sp>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バイオマス資源の分類</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　＞　バイオマス資源の種類</a:t>
            </a:r>
            <a:endParaRPr kumimoji="1" lang="en-US" altLang="ja-JP" sz="1600" b="1" dirty="0">
              <a:solidFill>
                <a:schemeClr val="bg1"/>
              </a:solidFill>
            </a:endParaRPr>
          </a:p>
        </p:txBody>
      </p:sp>
      <p:sp>
        <p:nvSpPr>
          <p:cNvPr id="8" name="正方形/長方形 7">
            <a:extLst>
              <a:ext uri="{FF2B5EF4-FFF2-40B4-BE49-F238E27FC236}">
                <a16:creationId xmlns:a16="http://schemas.microsoft.com/office/drawing/2014/main" id="{6CADBC78-1B0A-4E78-A4FE-044D9791423A}"/>
              </a:ext>
            </a:extLst>
          </p:cNvPr>
          <p:cNvSpPr/>
          <p:nvPr/>
        </p:nvSpPr>
        <p:spPr>
          <a:xfrm>
            <a:off x="4870492" y="2791465"/>
            <a:ext cx="4098844" cy="1288218"/>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a:extLst>
              <a:ext uri="{FF2B5EF4-FFF2-40B4-BE49-F238E27FC236}">
                <a16:creationId xmlns:a16="http://schemas.microsoft.com/office/drawing/2014/main" id="{21ECFCF1-3A91-42C5-A621-935913424341}"/>
              </a:ext>
            </a:extLst>
          </p:cNvPr>
          <p:cNvSpPr/>
          <p:nvPr/>
        </p:nvSpPr>
        <p:spPr>
          <a:xfrm>
            <a:off x="4827759" y="4970346"/>
            <a:ext cx="4141577" cy="1096563"/>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681B7749-2B9E-4BC5-84D0-D23BC8C0C5C6}"/>
              </a:ext>
            </a:extLst>
          </p:cNvPr>
          <p:cNvSpPr txBox="1"/>
          <p:nvPr/>
        </p:nvSpPr>
        <p:spPr>
          <a:xfrm>
            <a:off x="4840331" y="5176153"/>
            <a:ext cx="439965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麦わら、稲わら、稲もみ殻、</a:t>
            </a:r>
            <a:r>
              <a:rPr kumimoji="1" lang="en-US" altLang="ja-JP" sz="1600" dirty="0"/>
              <a:t> PKS</a:t>
            </a:r>
            <a:r>
              <a:rPr kumimoji="1" lang="ja-JP" altLang="en-US" sz="1600" dirty="0"/>
              <a:t>・</a:t>
            </a:r>
            <a:r>
              <a:rPr kumimoji="1" lang="en-US" altLang="ja-JP" sz="1600" dirty="0"/>
              <a:t>EFB</a:t>
            </a:r>
            <a:r>
              <a:rPr kumimoji="1" lang="ja-JP" altLang="en-US" sz="1400" dirty="0"/>
              <a:t>（パーム）</a:t>
            </a:r>
            <a:endParaRPr kumimoji="1" lang="en-US" altLang="ja-JP" sz="1600" dirty="0"/>
          </a:p>
        </p:txBody>
      </p:sp>
      <p:sp>
        <p:nvSpPr>
          <p:cNvPr id="11" name="テキスト ボックス 10">
            <a:extLst>
              <a:ext uri="{FF2B5EF4-FFF2-40B4-BE49-F238E27FC236}">
                <a16:creationId xmlns:a16="http://schemas.microsoft.com/office/drawing/2014/main" id="{FD9DC1D5-B246-45EE-A8F6-5A2BE032C2D7}"/>
              </a:ext>
            </a:extLst>
          </p:cNvPr>
          <p:cNvSpPr txBox="1"/>
          <p:nvPr/>
        </p:nvSpPr>
        <p:spPr>
          <a:xfrm>
            <a:off x="5011105" y="3015630"/>
            <a:ext cx="3300651" cy="338554"/>
          </a:xfrm>
          <a:prstGeom prst="rect">
            <a:avLst/>
          </a:prstGeom>
          <a:noFill/>
        </p:spPr>
        <p:txBody>
          <a:bodyPr wrap="square" rtlCol="0">
            <a:spAutoFit/>
          </a:bodyPr>
          <a:lstStyle/>
          <a:p>
            <a:r>
              <a:rPr kumimoji="1" lang="ja-JP" altLang="en-US" sz="1600" dirty="0"/>
              <a:t>糖</a:t>
            </a:r>
            <a:r>
              <a:rPr kumimoji="1" lang="ja-JP" altLang="en-US" sz="1400" dirty="0"/>
              <a:t>（さとうきび、てんさい）</a:t>
            </a:r>
          </a:p>
        </p:txBody>
      </p:sp>
      <p:sp>
        <p:nvSpPr>
          <p:cNvPr id="12" name="正方形/長方形 11">
            <a:extLst>
              <a:ext uri="{FF2B5EF4-FFF2-40B4-BE49-F238E27FC236}">
                <a16:creationId xmlns:a16="http://schemas.microsoft.com/office/drawing/2014/main" id="{8ED6893C-1783-4C68-930B-61869F7A3BDD}"/>
              </a:ext>
            </a:extLst>
          </p:cNvPr>
          <p:cNvSpPr/>
          <p:nvPr/>
        </p:nvSpPr>
        <p:spPr>
          <a:xfrm>
            <a:off x="4807111" y="4360630"/>
            <a:ext cx="1444015" cy="3109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森林残材</a:t>
            </a:r>
          </a:p>
        </p:txBody>
      </p:sp>
      <p:sp>
        <p:nvSpPr>
          <p:cNvPr id="13" name="正方形/長方形 12">
            <a:extLst>
              <a:ext uri="{FF2B5EF4-FFF2-40B4-BE49-F238E27FC236}">
                <a16:creationId xmlns:a16="http://schemas.microsoft.com/office/drawing/2014/main" id="{340DB74E-78D6-4F82-BBEB-BF45B6D23F88}"/>
              </a:ext>
            </a:extLst>
          </p:cNvPr>
          <p:cNvSpPr/>
          <p:nvPr/>
        </p:nvSpPr>
        <p:spPr>
          <a:xfrm>
            <a:off x="9858820" y="4347023"/>
            <a:ext cx="1512727" cy="35016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栽培木材</a:t>
            </a:r>
          </a:p>
        </p:txBody>
      </p:sp>
      <p:sp>
        <p:nvSpPr>
          <p:cNvPr id="14" name="正方形/長方形 13">
            <a:extLst>
              <a:ext uri="{FF2B5EF4-FFF2-40B4-BE49-F238E27FC236}">
                <a16:creationId xmlns:a16="http://schemas.microsoft.com/office/drawing/2014/main" id="{7FEF1CB5-868E-4183-94BB-29E78D24D99A}"/>
              </a:ext>
            </a:extLst>
          </p:cNvPr>
          <p:cNvSpPr/>
          <p:nvPr/>
        </p:nvSpPr>
        <p:spPr>
          <a:xfrm>
            <a:off x="9848079" y="5131999"/>
            <a:ext cx="1534209" cy="3280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水生植物</a:t>
            </a:r>
          </a:p>
        </p:txBody>
      </p:sp>
      <p:sp>
        <p:nvSpPr>
          <p:cNvPr id="15" name="テキスト ボックス 14">
            <a:extLst>
              <a:ext uri="{FF2B5EF4-FFF2-40B4-BE49-F238E27FC236}">
                <a16:creationId xmlns:a16="http://schemas.microsoft.com/office/drawing/2014/main" id="{B6A6FB13-DE2D-49EC-B20A-54864C3740D9}"/>
              </a:ext>
            </a:extLst>
          </p:cNvPr>
          <p:cNvSpPr txBox="1"/>
          <p:nvPr/>
        </p:nvSpPr>
        <p:spPr>
          <a:xfrm>
            <a:off x="5000831" y="3346373"/>
            <a:ext cx="3586063" cy="338554"/>
          </a:xfrm>
          <a:prstGeom prst="rect">
            <a:avLst/>
          </a:prstGeom>
          <a:noFill/>
        </p:spPr>
        <p:txBody>
          <a:bodyPr wrap="square" rtlCol="0">
            <a:spAutoFit/>
          </a:bodyPr>
          <a:lstStyle/>
          <a:p>
            <a:r>
              <a:rPr kumimoji="1" lang="ja-JP" altLang="en-US" sz="1600" dirty="0"/>
              <a:t>デンプン</a:t>
            </a:r>
            <a:r>
              <a:rPr kumimoji="1" lang="ja-JP" altLang="en-US" sz="1400" dirty="0"/>
              <a:t>（とうもろこし、さつまいも、キャッサバ）</a:t>
            </a:r>
            <a:endParaRPr kumimoji="1" lang="ja-JP" altLang="en-US" sz="1600" dirty="0"/>
          </a:p>
        </p:txBody>
      </p:sp>
      <p:sp>
        <p:nvSpPr>
          <p:cNvPr id="16" name="テキスト ボックス 15">
            <a:extLst>
              <a:ext uri="{FF2B5EF4-FFF2-40B4-BE49-F238E27FC236}">
                <a16:creationId xmlns:a16="http://schemas.microsoft.com/office/drawing/2014/main" id="{3FB66B47-585E-4371-A07F-0CFE5746A08A}"/>
              </a:ext>
            </a:extLst>
          </p:cNvPr>
          <p:cNvSpPr txBox="1"/>
          <p:nvPr/>
        </p:nvSpPr>
        <p:spPr>
          <a:xfrm>
            <a:off x="5000831" y="3667831"/>
            <a:ext cx="3454797" cy="338554"/>
          </a:xfrm>
          <a:prstGeom prst="rect">
            <a:avLst/>
          </a:prstGeom>
          <a:noFill/>
        </p:spPr>
        <p:txBody>
          <a:bodyPr wrap="square" rtlCol="0">
            <a:spAutoFit/>
          </a:bodyPr>
          <a:lstStyle/>
          <a:p>
            <a:r>
              <a:rPr kumimoji="1" lang="ja-JP" altLang="en-US" sz="1600" dirty="0"/>
              <a:t>油脂</a:t>
            </a:r>
            <a:r>
              <a:rPr kumimoji="1" lang="ja-JP" altLang="en-US" sz="1400" dirty="0"/>
              <a:t>（菜種、ひまわり、大豆、パーム）</a:t>
            </a:r>
            <a:endParaRPr kumimoji="1" lang="ja-JP" altLang="en-US" sz="1600" dirty="0"/>
          </a:p>
        </p:txBody>
      </p:sp>
      <p:sp>
        <p:nvSpPr>
          <p:cNvPr id="17" name="正方形/長方形 16">
            <a:extLst>
              <a:ext uri="{FF2B5EF4-FFF2-40B4-BE49-F238E27FC236}">
                <a16:creationId xmlns:a16="http://schemas.microsoft.com/office/drawing/2014/main" id="{E6F84EC7-FD12-49E3-9216-027D2C9698CC}"/>
              </a:ext>
            </a:extLst>
          </p:cNvPr>
          <p:cNvSpPr/>
          <p:nvPr/>
        </p:nvSpPr>
        <p:spPr>
          <a:xfrm>
            <a:off x="531091" y="4323320"/>
            <a:ext cx="486047" cy="175409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非食用部</a:t>
            </a:r>
            <a:endParaRPr kumimoji="1" lang="ja-JP" altLang="en-US" dirty="0">
              <a:solidFill>
                <a:schemeClr val="bg1"/>
              </a:solidFill>
            </a:endParaRPr>
          </a:p>
        </p:txBody>
      </p:sp>
      <p:sp>
        <p:nvSpPr>
          <p:cNvPr id="18" name="正方形/長方形 17">
            <a:extLst>
              <a:ext uri="{FF2B5EF4-FFF2-40B4-BE49-F238E27FC236}">
                <a16:creationId xmlns:a16="http://schemas.microsoft.com/office/drawing/2014/main" id="{5FD3DC2D-389A-48A7-A496-9B8B659FE4DD}"/>
              </a:ext>
            </a:extLst>
          </p:cNvPr>
          <p:cNvSpPr/>
          <p:nvPr/>
        </p:nvSpPr>
        <p:spPr>
          <a:xfrm>
            <a:off x="9839442" y="4749794"/>
            <a:ext cx="1551483" cy="32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栽培草本</a:t>
            </a:r>
          </a:p>
        </p:txBody>
      </p:sp>
      <p:sp>
        <p:nvSpPr>
          <p:cNvPr id="19" name="正方形/長方形 18">
            <a:extLst>
              <a:ext uri="{FF2B5EF4-FFF2-40B4-BE49-F238E27FC236}">
                <a16:creationId xmlns:a16="http://schemas.microsoft.com/office/drawing/2014/main" id="{6B7CE654-DBC3-49E1-8ED5-B8BF9CA0DF46}"/>
              </a:ext>
            </a:extLst>
          </p:cNvPr>
          <p:cNvSpPr/>
          <p:nvPr/>
        </p:nvSpPr>
        <p:spPr>
          <a:xfrm>
            <a:off x="531091" y="2586397"/>
            <a:ext cx="486047" cy="163288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可食性</a:t>
            </a:r>
            <a:endParaRPr kumimoji="1" lang="ja-JP" altLang="en-US" dirty="0">
              <a:solidFill>
                <a:schemeClr val="bg1"/>
              </a:solidFill>
            </a:endParaRPr>
          </a:p>
        </p:txBody>
      </p:sp>
      <p:sp>
        <p:nvSpPr>
          <p:cNvPr id="20" name="正方形/長方形 19">
            <a:extLst>
              <a:ext uri="{FF2B5EF4-FFF2-40B4-BE49-F238E27FC236}">
                <a16:creationId xmlns:a16="http://schemas.microsoft.com/office/drawing/2014/main" id="{B3144259-2827-48D3-8726-1CA418001538}"/>
              </a:ext>
            </a:extLst>
          </p:cNvPr>
          <p:cNvSpPr/>
          <p:nvPr/>
        </p:nvSpPr>
        <p:spPr>
          <a:xfrm>
            <a:off x="9848079" y="5564785"/>
            <a:ext cx="1534209" cy="3280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微細藻類</a:t>
            </a:r>
          </a:p>
        </p:txBody>
      </p:sp>
      <p:sp>
        <p:nvSpPr>
          <p:cNvPr id="21" name="正方形/長方形 20">
            <a:extLst>
              <a:ext uri="{FF2B5EF4-FFF2-40B4-BE49-F238E27FC236}">
                <a16:creationId xmlns:a16="http://schemas.microsoft.com/office/drawing/2014/main" id="{7377F9ED-4F27-4835-A5C1-D5DCEA4BD397}"/>
              </a:ext>
            </a:extLst>
          </p:cNvPr>
          <p:cNvSpPr/>
          <p:nvPr/>
        </p:nvSpPr>
        <p:spPr>
          <a:xfrm>
            <a:off x="1818526" y="1651989"/>
            <a:ext cx="2650732" cy="45655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廃棄物系</a:t>
            </a:r>
          </a:p>
        </p:txBody>
      </p:sp>
      <p:sp>
        <p:nvSpPr>
          <p:cNvPr id="22" name="正方形/長方形 21">
            <a:extLst>
              <a:ext uri="{FF2B5EF4-FFF2-40B4-BE49-F238E27FC236}">
                <a16:creationId xmlns:a16="http://schemas.microsoft.com/office/drawing/2014/main" id="{13A8DA90-F865-47B3-B85D-EA87752E6864}"/>
              </a:ext>
            </a:extLst>
          </p:cNvPr>
          <p:cNvSpPr/>
          <p:nvPr/>
        </p:nvSpPr>
        <p:spPr>
          <a:xfrm>
            <a:off x="4650425" y="1651896"/>
            <a:ext cx="4688781" cy="4547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未利用系</a:t>
            </a:r>
          </a:p>
        </p:txBody>
      </p:sp>
      <p:sp>
        <p:nvSpPr>
          <p:cNvPr id="23" name="テキスト ボックス 22">
            <a:extLst>
              <a:ext uri="{FF2B5EF4-FFF2-40B4-BE49-F238E27FC236}">
                <a16:creationId xmlns:a16="http://schemas.microsoft.com/office/drawing/2014/main" id="{3AB8685A-8380-4749-9397-61F78CE3AA17}"/>
              </a:ext>
            </a:extLst>
          </p:cNvPr>
          <p:cNvSpPr txBox="1"/>
          <p:nvPr/>
        </p:nvSpPr>
        <p:spPr>
          <a:xfrm>
            <a:off x="4840332" y="5432134"/>
            <a:ext cx="3255701" cy="338554"/>
          </a:xfrm>
          <a:prstGeom prst="rect">
            <a:avLst/>
          </a:prstGeom>
          <a:noFill/>
        </p:spPr>
        <p:txBody>
          <a:bodyPr wrap="square" rtlCol="0">
            <a:spAutoFit/>
          </a:bodyPr>
          <a:lstStyle/>
          <a:p>
            <a:r>
              <a:rPr kumimoji="1" lang="ja-JP" altLang="en-US" sz="1600" dirty="0"/>
              <a:t>バガス</a:t>
            </a:r>
            <a:r>
              <a:rPr kumimoji="1" lang="ja-JP" altLang="en-US" sz="1400" dirty="0"/>
              <a:t>（サトウキビ、スイートソルガム）、</a:t>
            </a:r>
            <a:endParaRPr kumimoji="1" lang="ja-JP" altLang="en-US" sz="1600" dirty="0"/>
          </a:p>
        </p:txBody>
      </p:sp>
      <p:sp>
        <p:nvSpPr>
          <p:cNvPr id="24" name="テキスト ボックス 23">
            <a:extLst>
              <a:ext uri="{FF2B5EF4-FFF2-40B4-BE49-F238E27FC236}">
                <a16:creationId xmlns:a16="http://schemas.microsoft.com/office/drawing/2014/main" id="{7170D79A-DF23-48E1-AED3-82394C5476AA}"/>
              </a:ext>
            </a:extLst>
          </p:cNvPr>
          <p:cNvSpPr txBox="1"/>
          <p:nvPr/>
        </p:nvSpPr>
        <p:spPr>
          <a:xfrm>
            <a:off x="4840331" y="5715662"/>
            <a:ext cx="3746563" cy="338554"/>
          </a:xfrm>
          <a:prstGeom prst="rect">
            <a:avLst/>
          </a:prstGeom>
          <a:noFill/>
        </p:spPr>
        <p:txBody>
          <a:bodyPr wrap="square" rtlCol="0">
            <a:spAutoFit/>
          </a:bodyPr>
          <a:lstStyle/>
          <a:p>
            <a:r>
              <a:rPr kumimoji="1" lang="ja-JP" altLang="en-US" sz="1600" dirty="0"/>
              <a:t>ストーバ</a:t>
            </a:r>
            <a:r>
              <a:rPr kumimoji="1" lang="ja-JP" altLang="en-US" sz="1400" dirty="0"/>
              <a:t>（とうもろこし）、キャッサバパルプ</a:t>
            </a:r>
          </a:p>
        </p:txBody>
      </p:sp>
      <p:sp>
        <p:nvSpPr>
          <p:cNvPr id="25" name="正方形/長方形 24">
            <a:extLst>
              <a:ext uri="{FF2B5EF4-FFF2-40B4-BE49-F238E27FC236}">
                <a16:creationId xmlns:a16="http://schemas.microsoft.com/office/drawing/2014/main" id="{15984056-180C-48A3-87F6-C8DD934CFAFA}"/>
              </a:ext>
            </a:extLst>
          </p:cNvPr>
          <p:cNvSpPr/>
          <p:nvPr/>
        </p:nvSpPr>
        <p:spPr>
          <a:xfrm>
            <a:off x="4716117" y="2619988"/>
            <a:ext cx="116417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農産資源</a:t>
            </a:r>
          </a:p>
        </p:txBody>
      </p:sp>
      <p:sp>
        <p:nvSpPr>
          <p:cNvPr id="26" name="正方形/長方形 25">
            <a:extLst>
              <a:ext uri="{FF2B5EF4-FFF2-40B4-BE49-F238E27FC236}">
                <a16:creationId xmlns:a16="http://schemas.microsoft.com/office/drawing/2014/main" id="{9A53020E-C1C1-42FE-AD6B-5524A33F3444}"/>
              </a:ext>
            </a:extLst>
          </p:cNvPr>
          <p:cNvSpPr/>
          <p:nvPr/>
        </p:nvSpPr>
        <p:spPr>
          <a:xfrm>
            <a:off x="4807111" y="4790346"/>
            <a:ext cx="1444015"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農業残渣</a:t>
            </a:r>
          </a:p>
        </p:txBody>
      </p:sp>
      <p:sp>
        <p:nvSpPr>
          <p:cNvPr id="27" name="テキスト ボックス 26">
            <a:extLst>
              <a:ext uri="{FF2B5EF4-FFF2-40B4-BE49-F238E27FC236}">
                <a16:creationId xmlns:a16="http://schemas.microsoft.com/office/drawing/2014/main" id="{C3C40D6B-6A2A-4338-8B58-532F59B845CE}"/>
              </a:ext>
            </a:extLst>
          </p:cNvPr>
          <p:cNvSpPr txBox="1"/>
          <p:nvPr/>
        </p:nvSpPr>
        <p:spPr>
          <a:xfrm>
            <a:off x="284901" y="6265087"/>
            <a:ext cx="6387737" cy="338554"/>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※METI </a:t>
            </a:r>
            <a:r>
              <a:rPr lang="ja-JP" altLang="en-US" sz="1600" dirty="0"/>
              <a:t>バイオマス燃料の安定調達・持続可能性等に係る調査（</a:t>
            </a:r>
            <a:r>
              <a:rPr lang="en-US" altLang="ja-JP" sz="1600" dirty="0"/>
              <a:t>2018</a:t>
            </a:r>
            <a:r>
              <a:rPr lang="ja-JP" altLang="en-US" sz="1600" dirty="0"/>
              <a:t>）</a:t>
            </a:r>
            <a:endParaRPr kumimoji="1" lang="ja-JP" altLang="en-US" sz="1600" dirty="0"/>
          </a:p>
        </p:txBody>
      </p:sp>
      <p:sp>
        <p:nvSpPr>
          <p:cNvPr id="28" name="テキスト ボックス 27">
            <a:extLst>
              <a:ext uri="{FF2B5EF4-FFF2-40B4-BE49-F238E27FC236}">
                <a16:creationId xmlns:a16="http://schemas.microsoft.com/office/drawing/2014/main" id="{AB9B26C8-9F42-47C7-823A-95D1E4D20013}"/>
              </a:ext>
            </a:extLst>
          </p:cNvPr>
          <p:cNvSpPr txBox="1"/>
          <p:nvPr/>
        </p:nvSpPr>
        <p:spPr>
          <a:xfrm>
            <a:off x="10169460" y="5928652"/>
            <a:ext cx="142882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（第三世代）</a:t>
            </a:r>
          </a:p>
        </p:txBody>
      </p:sp>
      <p:sp>
        <p:nvSpPr>
          <p:cNvPr id="29" name="正方形/長方形 28">
            <a:extLst>
              <a:ext uri="{FF2B5EF4-FFF2-40B4-BE49-F238E27FC236}">
                <a16:creationId xmlns:a16="http://schemas.microsoft.com/office/drawing/2014/main" id="{FE387069-1191-4E35-9ADB-715D9D022E71}"/>
              </a:ext>
            </a:extLst>
          </p:cNvPr>
          <p:cNvSpPr/>
          <p:nvPr/>
        </p:nvSpPr>
        <p:spPr>
          <a:xfrm>
            <a:off x="9503596" y="1651896"/>
            <a:ext cx="2324523" cy="4547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資源作物系</a:t>
            </a:r>
          </a:p>
        </p:txBody>
      </p:sp>
      <p:sp>
        <p:nvSpPr>
          <p:cNvPr id="30" name="正方形/長方形 29">
            <a:extLst>
              <a:ext uri="{FF2B5EF4-FFF2-40B4-BE49-F238E27FC236}">
                <a16:creationId xmlns:a16="http://schemas.microsoft.com/office/drawing/2014/main" id="{0D75597E-6BAC-4970-ADFA-7D3D5794631B}"/>
              </a:ext>
            </a:extLst>
          </p:cNvPr>
          <p:cNvSpPr/>
          <p:nvPr/>
        </p:nvSpPr>
        <p:spPr>
          <a:xfrm>
            <a:off x="2136385" y="4380655"/>
            <a:ext cx="1410787" cy="3648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廃木材</a:t>
            </a:r>
          </a:p>
        </p:txBody>
      </p:sp>
      <p:sp>
        <p:nvSpPr>
          <p:cNvPr id="31" name="正方形/長方形 30">
            <a:extLst>
              <a:ext uri="{FF2B5EF4-FFF2-40B4-BE49-F238E27FC236}">
                <a16:creationId xmlns:a16="http://schemas.microsoft.com/office/drawing/2014/main" id="{326FBA0C-C905-4055-B449-B2BF93FD73F0}"/>
              </a:ext>
            </a:extLst>
          </p:cNvPr>
          <p:cNvSpPr/>
          <p:nvPr/>
        </p:nvSpPr>
        <p:spPr>
          <a:xfrm>
            <a:off x="2141127" y="4838288"/>
            <a:ext cx="1401304" cy="35830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畜産廃棄</a:t>
            </a:r>
          </a:p>
        </p:txBody>
      </p:sp>
      <p:sp>
        <p:nvSpPr>
          <p:cNvPr id="35" name="正方形/長方形 34">
            <a:extLst>
              <a:ext uri="{FF2B5EF4-FFF2-40B4-BE49-F238E27FC236}">
                <a16:creationId xmlns:a16="http://schemas.microsoft.com/office/drawing/2014/main" id="{8550C99D-C09D-44EA-A264-3DA369B57A19}"/>
              </a:ext>
            </a:extLst>
          </p:cNvPr>
          <p:cNvSpPr/>
          <p:nvPr/>
        </p:nvSpPr>
        <p:spPr>
          <a:xfrm>
            <a:off x="2148943" y="5728805"/>
            <a:ext cx="1401304" cy="35830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製紙廃棄</a:t>
            </a:r>
          </a:p>
        </p:txBody>
      </p:sp>
      <p:sp>
        <p:nvSpPr>
          <p:cNvPr id="36" name="正方形/長方形 35">
            <a:extLst>
              <a:ext uri="{FF2B5EF4-FFF2-40B4-BE49-F238E27FC236}">
                <a16:creationId xmlns:a16="http://schemas.microsoft.com/office/drawing/2014/main" id="{7133AD15-0FEC-4B8C-A90F-98B730997C27}"/>
              </a:ext>
            </a:extLst>
          </p:cNvPr>
          <p:cNvSpPr/>
          <p:nvPr/>
        </p:nvSpPr>
        <p:spPr>
          <a:xfrm>
            <a:off x="2141127" y="2912277"/>
            <a:ext cx="1401304" cy="35830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食品廃棄物</a:t>
            </a:r>
          </a:p>
        </p:txBody>
      </p:sp>
      <p:sp>
        <p:nvSpPr>
          <p:cNvPr id="37" name="正方形/長方形 36">
            <a:extLst>
              <a:ext uri="{FF2B5EF4-FFF2-40B4-BE49-F238E27FC236}">
                <a16:creationId xmlns:a16="http://schemas.microsoft.com/office/drawing/2014/main" id="{2BC6FBAF-F643-4195-BC54-0F659F77F0D2}"/>
              </a:ext>
            </a:extLst>
          </p:cNvPr>
          <p:cNvSpPr/>
          <p:nvPr/>
        </p:nvSpPr>
        <p:spPr>
          <a:xfrm>
            <a:off x="2148943" y="5286210"/>
            <a:ext cx="1401304" cy="35830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生活排水</a:t>
            </a:r>
          </a:p>
        </p:txBody>
      </p:sp>
      <p:sp>
        <p:nvSpPr>
          <p:cNvPr id="38" name="テキスト ボックス 37">
            <a:extLst>
              <a:ext uri="{FF2B5EF4-FFF2-40B4-BE49-F238E27FC236}">
                <a16:creationId xmlns:a16="http://schemas.microsoft.com/office/drawing/2014/main" id="{4CCEA868-0C97-4FFA-8670-7DFF197E6170}"/>
              </a:ext>
            </a:extLst>
          </p:cNvPr>
          <p:cNvSpPr txBox="1"/>
          <p:nvPr/>
        </p:nvSpPr>
        <p:spPr>
          <a:xfrm>
            <a:off x="1609637" y="2553319"/>
            <a:ext cx="3000592" cy="307777"/>
          </a:xfrm>
          <a:prstGeom prst="rect">
            <a:avLst/>
          </a:prstGeom>
          <a:noFill/>
        </p:spPr>
        <p:txBody>
          <a:bodyPr wrap="square" rtlCol="0">
            <a:spAutoFit/>
          </a:bodyPr>
          <a:lstStyle/>
          <a:p>
            <a:pPr algn="ctr"/>
            <a:r>
              <a:rPr kumimoji="1" lang="ja-JP" altLang="en-US" sz="1400" dirty="0"/>
              <a:t>（生活廃棄以外は利用率が高い</a:t>
            </a:r>
            <a:r>
              <a:rPr kumimoji="1" lang="ja-JP" altLang="en-US" sz="1200" dirty="0"/>
              <a:t>）</a:t>
            </a:r>
          </a:p>
        </p:txBody>
      </p:sp>
      <p:sp>
        <p:nvSpPr>
          <p:cNvPr id="39" name="テキスト ボックス 38">
            <a:extLst>
              <a:ext uri="{FF2B5EF4-FFF2-40B4-BE49-F238E27FC236}">
                <a16:creationId xmlns:a16="http://schemas.microsoft.com/office/drawing/2014/main" id="{F675DC74-2697-4F37-BE2A-13147B50067B}"/>
              </a:ext>
            </a:extLst>
          </p:cNvPr>
          <p:cNvSpPr txBox="1"/>
          <p:nvPr/>
        </p:nvSpPr>
        <p:spPr>
          <a:xfrm>
            <a:off x="1045618" y="2751617"/>
            <a:ext cx="400110" cy="1348800"/>
          </a:xfrm>
          <a:prstGeom prst="rect">
            <a:avLst/>
          </a:prstGeom>
          <a:noFill/>
        </p:spPr>
        <p:txBody>
          <a:bodyPr vert="eaVert" wrap="square" rtlCol="0">
            <a:spAutoFit/>
          </a:bodyPr>
          <a:lstStyle/>
          <a:p>
            <a:pPr algn="ctr"/>
            <a:r>
              <a:rPr kumimoji="1" lang="ja-JP" altLang="en-US" sz="1400" dirty="0"/>
              <a:t>食糧競合可能性</a:t>
            </a:r>
          </a:p>
        </p:txBody>
      </p:sp>
      <p:sp>
        <p:nvSpPr>
          <p:cNvPr id="40" name="テキスト ボックス 39">
            <a:extLst>
              <a:ext uri="{FF2B5EF4-FFF2-40B4-BE49-F238E27FC236}">
                <a16:creationId xmlns:a16="http://schemas.microsoft.com/office/drawing/2014/main" id="{0670811D-C734-4AB7-B9C8-EBE4A5660831}"/>
              </a:ext>
            </a:extLst>
          </p:cNvPr>
          <p:cNvSpPr txBox="1"/>
          <p:nvPr/>
        </p:nvSpPr>
        <p:spPr>
          <a:xfrm>
            <a:off x="1045618" y="4611810"/>
            <a:ext cx="400110" cy="1348800"/>
          </a:xfrm>
          <a:prstGeom prst="rect">
            <a:avLst/>
          </a:prstGeom>
          <a:noFill/>
        </p:spPr>
        <p:txBody>
          <a:bodyPr vert="eaVert" wrap="square" rtlCol="0">
            <a:spAutoFit/>
          </a:bodyPr>
          <a:lstStyle/>
          <a:p>
            <a:pPr algn="ctr"/>
            <a:r>
              <a:rPr kumimoji="1" lang="ja-JP" altLang="en-US" sz="1400" dirty="0"/>
              <a:t>第二世代燃料</a:t>
            </a:r>
          </a:p>
        </p:txBody>
      </p:sp>
      <p:sp>
        <p:nvSpPr>
          <p:cNvPr id="41" name="テキスト ボックス 40">
            <a:extLst>
              <a:ext uri="{FF2B5EF4-FFF2-40B4-BE49-F238E27FC236}">
                <a16:creationId xmlns:a16="http://schemas.microsoft.com/office/drawing/2014/main" id="{8C002130-882C-48E8-9CA9-6E3D92D1B3CE}"/>
              </a:ext>
            </a:extLst>
          </p:cNvPr>
          <p:cNvSpPr txBox="1"/>
          <p:nvPr/>
        </p:nvSpPr>
        <p:spPr>
          <a:xfrm>
            <a:off x="1515314" y="2186240"/>
            <a:ext cx="3221517" cy="338554"/>
          </a:xfrm>
          <a:prstGeom prst="rect">
            <a:avLst/>
          </a:prstGeom>
          <a:noFill/>
        </p:spPr>
        <p:txBody>
          <a:bodyPr wrap="square" rtlCol="0">
            <a:spAutoFit/>
          </a:bodyPr>
          <a:lstStyle/>
          <a:p>
            <a:pPr algn="ctr"/>
            <a:r>
              <a:rPr kumimoji="1" lang="ja-JP" altLang="en-US" sz="1600" dirty="0"/>
              <a:t>処分義務あり、処分コストが高い</a:t>
            </a:r>
          </a:p>
        </p:txBody>
      </p:sp>
      <p:sp>
        <p:nvSpPr>
          <p:cNvPr id="42" name="テキスト ボックス 41">
            <a:extLst>
              <a:ext uri="{FF2B5EF4-FFF2-40B4-BE49-F238E27FC236}">
                <a16:creationId xmlns:a16="http://schemas.microsoft.com/office/drawing/2014/main" id="{B9F17E6C-5C4C-4E66-8187-576D67B2F370}"/>
              </a:ext>
            </a:extLst>
          </p:cNvPr>
          <p:cNvSpPr txBox="1"/>
          <p:nvPr/>
        </p:nvSpPr>
        <p:spPr>
          <a:xfrm>
            <a:off x="5347102" y="2167717"/>
            <a:ext cx="3295426" cy="338554"/>
          </a:xfrm>
          <a:prstGeom prst="rect">
            <a:avLst/>
          </a:prstGeom>
          <a:noFill/>
        </p:spPr>
        <p:txBody>
          <a:bodyPr wrap="square" rtlCol="0">
            <a:spAutoFit/>
          </a:bodyPr>
          <a:lstStyle/>
          <a:p>
            <a:pPr algn="ctr"/>
            <a:r>
              <a:rPr kumimoji="1" lang="ja-JP" altLang="en-US" sz="1600" dirty="0"/>
              <a:t>処分義務なし、収集コストが高い</a:t>
            </a:r>
          </a:p>
        </p:txBody>
      </p:sp>
      <p:sp>
        <p:nvSpPr>
          <p:cNvPr id="43" name="テキスト ボックス 42">
            <a:extLst>
              <a:ext uri="{FF2B5EF4-FFF2-40B4-BE49-F238E27FC236}">
                <a16:creationId xmlns:a16="http://schemas.microsoft.com/office/drawing/2014/main" id="{7BF7FBF6-5509-4D96-ADCF-EA537C0E2E5F}"/>
              </a:ext>
            </a:extLst>
          </p:cNvPr>
          <p:cNvSpPr txBox="1"/>
          <p:nvPr/>
        </p:nvSpPr>
        <p:spPr>
          <a:xfrm>
            <a:off x="9293336" y="2197846"/>
            <a:ext cx="2643412" cy="338554"/>
          </a:xfrm>
          <a:prstGeom prst="rect">
            <a:avLst/>
          </a:prstGeom>
          <a:noFill/>
        </p:spPr>
        <p:txBody>
          <a:bodyPr wrap="square" rtlCol="0">
            <a:spAutoFit/>
          </a:bodyPr>
          <a:lstStyle/>
          <a:p>
            <a:pPr algn="ctr"/>
            <a:r>
              <a:rPr kumimoji="1" lang="ja-JP" altLang="en-US" sz="1600" dirty="0"/>
              <a:t>エネルギー利用を目的に栽培</a:t>
            </a:r>
          </a:p>
        </p:txBody>
      </p:sp>
      <p:sp>
        <p:nvSpPr>
          <p:cNvPr id="44" name="L 字 43">
            <a:extLst>
              <a:ext uri="{FF2B5EF4-FFF2-40B4-BE49-F238E27FC236}">
                <a16:creationId xmlns:a16="http://schemas.microsoft.com/office/drawing/2014/main" id="{E9629AFB-5519-4CBB-849F-13E43DC28DEC}"/>
              </a:ext>
            </a:extLst>
          </p:cNvPr>
          <p:cNvSpPr/>
          <p:nvPr/>
        </p:nvSpPr>
        <p:spPr>
          <a:xfrm flipV="1">
            <a:off x="4660700" y="4245659"/>
            <a:ext cx="7093614" cy="1941480"/>
          </a:xfrm>
          <a:prstGeom prst="corner">
            <a:avLst>
              <a:gd name="adj1" fmla="val 65062"/>
              <a:gd name="adj2" fmla="val 236764"/>
            </a:avLst>
          </a:prstGeom>
          <a:noFill/>
          <a:ln w="1905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テキスト ボックス 44">
            <a:extLst>
              <a:ext uri="{FF2B5EF4-FFF2-40B4-BE49-F238E27FC236}">
                <a16:creationId xmlns:a16="http://schemas.microsoft.com/office/drawing/2014/main" id="{F7DFA845-D1DA-4B02-B321-E4DFB83D7FE2}"/>
              </a:ext>
            </a:extLst>
          </p:cNvPr>
          <p:cNvSpPr txBox="1"/>
          <p:nvPr/>
        </p:nvSpPr>
        <p:spPr>
          <a:xfrm>
            <a:off x="10356238" y="3822500"/>
            <a:ext cx="142882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リグノセルロース</a:t>
            </a:r>
          </a:p>
        </p:txBody>
      </p:sp>
      <p:sp>
        <p:nvSpPr>
          <p:cNvPr id="46" name="テキスト ボックス 45">
            <a:extLst>
              <a:ext uri="{FF2B5EF4-FFF2-40B4-BE49-F238E27FC236}">
                <a16:creationId xmlns:a16="http://schemas.microsoft.com/office/drawing/2014/main" id="{B931C144-A0FC-486A-A58B-31187E11627E}"/>
              </a:ext>
            </a:extLst>
          </p:cNvPr>
          <p:cNvSpPr txBox="1"/>
          <p:nvPr/>
        </p:nvSpPr>
        <p:spPr>
          <a:xfrm>
            <a:off x="284901" y="6533608"/>
            <a:ext cx="4699974" cy="338554"/>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※NEDO</a:t>
            </a:r>
            <a:r>
              <a:rPr lang="ja-JP" altLang="en-US" sz="1600" dirty="0"/>
              <a:t>バイオマス活用推進基本計画 </a:t>
            </a:r>
            <a:r>
              <a:rPr kumimoji="1" lang="en-US" altLang="ja-JP" sz="1600" dirty="0"/>
              <a:t>(2016)</a:t>
            </a:r>
            <a:endParaRPr kumimoji="1" lang="ja-JP" altLang="en-US" sz="1600" dirty="0"/>
          </a:p>
        </p:txBody>
      </p:sp>
    </p:spTree>
    <p:extLst>
      <p:ext uri="{BB962C8B-B14F-4D97-AF65-F5344CB8AC3E}">
        <p14:creationId xmlns:p14="http://schemas.microsoft.com/office/powerpoint/2010/main" val="4073739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5981"/>
            <a:ext cx="11170120" cy="480672"/>
          </a:xfrm>
        </p:spPr>
        <p:txBody>
          <a:bodyPr/>
          <a:lstStyle/>
          <a:p>
            <a:pPr marL="457200" indent="-457200">
              <a:buFont typeface="Wingdings" panose="05000000000000000000" pitchFamily="2" charset="2"/>
              <a:buChar char="n"/>
            </a:pPr>
            <a:r>
              <a:rPr lang="ja-JP" altLang="en-US" sz="2800" dirty="0"/>
              <a:t>農業残渣や残木材、あるいは資源作物の利活用が推進されている。</a:t>
            </a:r>
            <a:endParaRPr lang="en-US" altLang="ja-JP" sz="2800" dirty="0"/>
          </a:p>
        </p:txBody>
      </p:sp>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バイオマス資源の利用率</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　＞　バイオマス資源の種類</a:t>
            </a:r>
            <a:endParaRPr kumimoji="1" lang="en-US" altLang="ja-JP" sz="1600" b="1" dirty="0">
              <a:solidFill>
                <a:schemeClr val="bg1"/>
              </a:solidFill>
            </a:endParaRPr>
          </a:p>
        </p:txBody>
      </p:sp>
      <p:sp>
        <p:nvSpPr>
          <p:cNvPr id="46" name="テキスト ボックス 45">
            <a:extLst>
              <a:ext uri="{FF2B5EF4-FFF2-40B4-BE49-F238E27FC236}">
                <a16:creationId xmlns:a16="http://schemas.microsoft.com/office/drawing/2014/main" id="{B931C144-A0FC-486A-A58B-31187E11627E}"/>
              </a:ext>
            </a:extLst>
          </p:cNvPr>
          <p:cNvSpPr txBox="1"/>
          <p:nvPr/>
        </p:nvSpPr>
        <p:spPr>
          <a:xfrm>
            <a:off x="253737" y="6376987"/>
            <a:ext cx="4699974" cy="338554"/>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※NEDO</a:t>
            </a:r>
            <a:r>
              <a:rPr lang="ja-JP" altLang="en-US" sz="1600" dirty="0"/>
              <a:t>バイオマス活用推進基本計画 </a:t>
            </a:r>
            <a:r>
              <a:rPr kumimoji="1" lang="en-US" altLang="ja-JP" sz="1600" dirty="0"/>
              <a:t>(2016)</a:t>
            </a:r>
            <a:endParaRPr kumimoji="1" lang="ja-JP" altLang="en-US" sz="1600" dirty="0"/>
          </a:p>
        </p:txBody>
      </p:sp>
      <p:sp>
        <p:nvSpPr>
          <p:cNvPr id="47" name="正方形/長方形 46">
            <a:extLst>
              <a:ext uri="{FF2B5EF4-FFF2-40B4-BE49-F238E27FC236}">
                <a16:creationId xmlns:a16="http://schemas.microsoft.com/office/drawing/2014/main" id="{D3767F47-992B-4E4A-B8E9-22CFC5DBDA9B}"/>
              </a:ext>
            </a:extLst>
          </p:cNvPr>
          <p:cNvSpPr/>
          <p:nvPr/>
        </p:nvSpPr>
        <p:spPr>
          <a:xfrm>
            <a:off x="517056" y="1884789"/>
            <a:ext cx="4934291"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廃棄物系</a:t>
            </a:r>
          </a:p>
        </p:txBody>
      </p:sp>
      <p:sp>
        <p:nvSpPr>
          <p:cNvPr id="48" name="正方形/長方形 47">
            <a:extLst>
              <a:ext uri="{FF2B5EF4-FFF2-40B4-BE49-F238E27FC236}">
                <a16:creationId xmlns:a16="http://schemas.microsoft.com/office/drawing/2014/main" id="{DFC38A48-F9B5-4A35-ABC7-20A1643EBB30}"/>
              </a:ext>
            </a:extLst>
          </p:cNvPr>
          <p:cNvSpPr/>
          <p:nvPr/>
        </p:nvSpPr>
        <p:spPr>
          <a:xfrm>
            <a:off x="5915025" y="1884789"/>
            <a:ext cx="5379357"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未利用系</a:t>
            </a:r>
          </a:p>
        </p:txBody>
      </p:sp>
      <p:sp>
        <p:nvSpPr>
          <p:cNvPr id="49" name="テキスト ボックス 48">
            <a:extLst>
              <a:ext uri="{FF2B5EF4-FFF2-40B4-BE49-F238E27FC236}">
                <a16:creationId xmlns:a16="http://schemas.microsoft.com/office/drawing/2014/main" id="{58A54E6C-5993-4582-BADA-19F9529F5F7C}"/>
              </a:ext>
            </a:extLst>
          </p:cNvPr>
          <p:cNvSpPr txBox="1"/>
          <p:nvPr/>
        </p:nvSpPr>
        <p:spPr>
          <a:xfrm>
            <a:off x="2082231" y="4490963"/>
            <a:ext cx="1613469" cy="646331"/>
          </a:xfrm>
          <a:prstGeom prst="rect">
            <a:avLst/>
          </a:prstGeom>
          <a:noFill/>
        </p:spPr>
        <p:txBody>
          <a:bodyPr wrap="square" rtlCol="0">
            <a:spAutoFit/>
          </a:bodyPr>
          <a:lstStyle/>
          <a:p>
            <a:r>
              <a:rPr kumimoji="1" lang="ja-JP" altLang="en-US" dirty="0"/>
              <a:t>古紙：</a:t>
            </a:r>
            <a:r>
              <a:rPr kumimoji="1" lang="en-US" altLang="ja-JP" dirty="0"/>
              <a:t>81%</a:t>
            </a:r>
          </a:p>
          <a:p>
            <a:r>
              <a:rPr kumimoji="1" lang="ja-JP" altLang="en-US" dirty="0"/>
              <a:t>黒液：</a:t>
            </a:r>
            <a:r>
              <a:rPr kumimoji="1" lang="en-US" altLang="ja-JP" dirty="0"/>
              <a:t>100%</a:t>
            </a:r>
          </a:p>
        </p:txBody>
      </p:sp>
      <p:sp>
        <p:nvSpPr>
          <p:cNvPr id="50" name="テキスト ボックス 49">
            <a:extLst>
              <a:ext uri="{FF2B5EF4-FFF2-40B4-BE49-F238E27FC236}">
                <a16:creationId xmlns:a16="http://schemas.microsoft.com/office/drawing/2014/main" id="{05E9B4A8-2BEB-4CC1-B3E8-9E6BEFF8FC1C}"/>
              </a:ext>
            </a:extLst>
          </p:cNvPr>
          <p:cNvSpPr txBox="1"/>
          <p:nvPr/>
        </p:nvSpPr>
        <p:spPr>
          <a:xfrm>
            <a:off x="2082231" y="5283076"/>
            <a:ext cx="224211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生活排水：</a:t>
            </a:r>
            <a:r>
              <a:rPr kumimoji="1" lang="en-US" altLang="ja-JP" sz="1600" dirty="0"/>
              <a:t>63%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食品廃棄物：</a:t>
            </a:r>
            <a:r>
              <a:rPr kumimoji="1" lang="en-US" altLang="ja-JP" sz="1600" dirty="0"/>
              <a:t>24%</a:t>
            </a:r>
            <a:endParaRPr kumimoji="1" lang="ja-JP" altLang="en-US" sz="1600" dirty="0"/>
          </a:p>
        </p:txBody>
      </p:sp>
      <p:sp>
        <p:nvSpPr>
          <p:cNvPr id="52" name="テキスト ボックス 51">
            <a:extLst>
              <a:ext uri="{FF2B5EF4-FFF2-40B4-BE49-F238E27FC236}">
                <a16:creationId xmlns:a16="http://schemas.microsoft.com/office/drawing/2014/main" id="{01824E45-1001-4C75-AC89-4D1244263938}"/>
              </a:ext>
            </a:extLst>
          </p:cNvPr>
          <p:cNvSpPr txBox="1"/>
          <p:nvPr/>
        </p:nvSpPr>
        <p:spPr>
          <a:xfrm>
            <a:off x="2082231" y="3183746"/>
            <a:ext cx="843722" cy="369332"/>
          </a:xfrm>
          <a:prstGeom prst="rect">
            <a:avLst/>
          </a:prstGeom>
          <a:noFill/>
        </p:spPr>
        <p:txBody>
          <a:bodyPr wrap="square" rtlCol="0">
            <a:spAutoFit/>
          </a:bodyPr>
          <a:lstStyle/>
          <a:p>
            <a:r>
              <a:rPr kumimoji="1" lang="en-US" altLang="ja-JP" sz="1800" dirty="0"/>
              <a:t>95%</a:t>
            </a:r>
            <a:endParaRPr kumimoji="1" lang="ja-JP" altLang="en-US" sz="1800" dirty="0"/>
          </a:p>
        </p:txBody>
      </p:sp>
      <p:sp>
        <p:nvSpPr>
          <p:cNvPr id="53" name="正方形/長方形 52">
            <a:extLst>
              <a:ext uri="{FF2B5EF4-FFF2-40B4-BE49-F238E27FC236}">
                <a16:creationId xmlns:a16="http://schemas.microsoft.com/office/drawing/2014/main" id="{5E9540B7-2982-439F-9DC7-950FF39B7082}"/>
              </a:ext>
            </a:extLst>
          </p:cNvPr>
          <p:cNvSpPr/>
          <p:nvPr/>
        </p:nvSpPr>
        <p:spPr>
          <a:xfrm>
            <a:off x="571985" y="3174733"/>
            <a:ext cx="1358309" cy="3783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廃木材</a:t>
            </a:r>
          </a:p>
        </p:txBody>
      </p:sp>
      <p:sp>
        <p:nvSpPr>
          <p:cNvPr id="54" name="正方形/長方形 53">
            <a:extLst>
              <a:ext uri="{FF2B5EF4-FFF2-40B4-BE49-F238E27FC236}">
                <a16:creationId xmlns:a16="http://schemas.microsoft.com/office/drawing/2014/main" id="{2B9E915A-B7F0-48FB-A65C-1F01E9BD1FC3}"/>
              </a:ext>
            </a:extLst>
          </p:cNvPr>
          <p:cNvSpPr/>
          <p:nvPr/>
        </p:nvSpPr>
        <p:spPr>
          <a:xfrm>
            <a:off x="590318" y="3801496"/>
            <a:ext cx="1358309" cy="3783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畜産廃棄</a:t>
            </a:r>
          </a:p>
        </p:txBody>
      </p:sp>
      <p:sp>
        <p:nvSpPr>
          <p:cNvPr id="55" name="テキスト ボックス 54">
            <a:extLst>
              <a:ext uri="{FF2B5EF4-FFF2-40B4-BE49-F238E27FC236}">
                <a16:creationId xmlns:a16="http://schemas.microsoft.com/office/drawing/2014/main" id="{D2738A6C-57F2-416C-B7E7-AE290D857E6C}"/>
              </a:ext>
            </a:extLst>
          </p:cNvPr>
          <p:cNvSpPr txBox="1"/>
          <p:nvPr/>
        </p:nvSpPr>
        <p:spPr>
          <a:xfrm>
            <a:off x="2082231" y="3801496"/>
            <a:ext cx="8437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87%</a:t>
            </a:r>
            <a:endParaRPr kumimoji="1" lang="ja-JP" altLang="en-US" dirty="0"/>
          </a:p>
        </p:txBody>
      </p:sp>
      <p:sp>
        <p:nvSpPr>
          <p:cNvPr id="56" name="正方形/長方形 55">
            <a:extLst>
              <a:ext uri="{FF2B5EF4-FFF2-40B4-BE49-F238E27FC236}">
                <a16:creationId xmlns:a16="http://schemas.microsoft.com/office/drawing/2014/main" id="{32694C16-A76B-4875-B20F-924321E97370}"/>
              </a:ext>
            </a:extLst>
          </p:cNvPr>
          <p:cNvSpPr/>
          <p:nvPr/>
        </p:nvSpPr>
        <p:spPr>
          <a:xfrm>
            <a:off x="571984" y="4490963"/>
            <a:ext cx="1358309" cy="3783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製紙廃棄</a:t>
            </a:r>
          </a:p>
        </p:txBody>
      </p:sp>
      <p:sp>
        <p:nvSpPr>
          <p:cNvPr id="57" name="正方形/長方形 56">
            <a:extLst>
              <a:ext uri="{FF2B5EF4-FFF2-40B4-BE49-F238E27FC236}">
                <a16:creationId xmlns:a16="http://schemas.microsoft.com/office/drawing/2014/main" id="{DD9709FF-A8CF-4DC8-88EA-5C6C7C88300C}"/>
              </a:ext>
            </a:extLst>
          </p:cNvPr>
          <p:cNvSpPr/>
          <p:nvPr/>
        </p:nvSpPr>
        <p:spPr>
          <a:xfrm>
            <a:off x="590318" y="5361454"/>
            <a:ext cx="1358309" cy="3783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生活廃棄</a:t>
            </a:r>
          </a:p>
        </p:txBody>
      </p:sp>
      <p:sp>
        <p:nvSpPr>
          <p:cNvPr id="58" name="テキスト ボックス 57">
            <a:extLst>
              <a:ext uri="{FF2B5EF4-FFF2-40B4-BE49-F238E27FC236}">
                <a16:creationId xmlns:a16="http://schemas.microsoft.com/office/drawing/2014/main" id="{823F6261-1A8C-4E20-985B-2D8721CFF641}"/>
              </a:ext>
            </a:extLst>
          </p:cNvPr>
          <p:cNvSpPr txBox="1"/>
          <p:nvPr/>
        </p:nvSpPr>
        <p:spPr>
          <a:xfrm>
            <a:off x="1001320" y="2449896"/>
            <a:ext cx="3942866" cy="400110"/>
          </a:xfrm>
          <a:prstGeom prst="rect">
            <a:avLst/>
          </a:prstGeom>
          <a:noFill/>
        </p:spPr>
        <p:txBody>
          <a:bodyPr wrap="square" rtlCol="0">
            <a:spAutoFit/>
          </a:bodyPr>
          <a:lstStyle/>
          <a:p>
            <a:pPr algn="ctr"/>
            <a:r>
              <a:rPr kumimoji="1" lang="ja-JP" altLang="en-US" sz="2000" dirty="0"/>
              <a:t>生活廃棄以外は、基本的に高い</a:t>
            </a:r>
          </a:p>
        </p:txBody>
      </p:sp>
      <p:sp>
        <p:nvSpPr>
          <p:cNvPr id="59" name="テキスト ボックス 58">
            <a:extLst>
              <a:ext uri="{FF2B5EF4-FFF2-40B4-BE49-F238E27FC236}">
                <a16:creationId xmlns:a16="http://schemas.microsoft.com/office/drawing/2014/main" id="{C65ACE6A-0F5B-4730-ABE6-8BABA9198BF7}"/>
              </a:ext>
            </a:extLst>
          </p:cNvPr>
          <p:cNvSpPr txBox="1"/>
          <p:nvPr/>
        </p:nvSpPr>
        <p:spPr>
          <a:xfrm>
            <a:off x="6096000" y="2449896"/>
            <a:ext cx="5028785" cy="400110"/>
          </a:xfrm>
          <a:prstGeom prst="rect">
            <a:avLst/>
          </a:prstGeom>
          <a:noFill/>
        </p:spPr>
        <p:txBody>
          <a:bodyPr wrap="square" rtlCol="0">
            <a:spAutoFit/>
          </a:bodyPr>
          <a:lstStyle/>
          <a:p>
            <a:pPr algn="ctr"/>
            <a:r>
              <a:rPr kumimoji="1" lang="ja-JP" altLang="en-US" sz="2000" dirty="0"/>
              <a:t>回収システムが未確立であることから、低いまま</a:t>
            </a:r>
          </a:p>
        </p:txBody>
      </p:sp>
      <p:sp>
        <p:nvSpPr>
          <p:cNvPr id="60" name="正方形/長方形 59">
            <a:extLst>
              <a:ext uri="{FF2B5EF4-FFF2-40B4-BE49-F238E27FC236}">
                <a16:creationId xmlns:a16="http://schemas.microsoft.com/office/drawing/2014/main" id="{D7136C79-5050-4D75-9E58-0E331E03621F}"/>
              </a:ext>
            </a:extLst>
          </p:cNvPr>
          <p:cNvSpPr/>
          <p:nvPr/>
        </p:nvSpPr>
        <p:spPr>
          <a:xfrm>
            <a:off x="5946352" y="3147676"/>
            <a:ext cx="2212891" cy="42066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t>森林残材</a:t>
            </a:r>
          </a:p>
        </p:txBody>
      </p:sp>
      <p:sp>
        <p:nvSpPr>
          <p:cNvPr id="61" name="正方形/長方形 60">
            <a:extLst>
              <a:ext uri="{FF2B5EF4-FFF2-40B4-BE49-F238E27FC236}">
                <a16:creationId xmlns:a16="http://schemas.microsoft.com/office/drawing/2014/main" id="{8D3556B8-55C3-4612-8B93-82149CD2E5FB}"/>
              </a:ext>
            </a:extLst>
          </p:cNvPr>
          <p:cNvSpPr/>
          <p:nvPr/>
        </p:nvSpPr>
        <p:spPr>
          <a:xfrm>
            <a:off x="5946353" y="3895645"/>
            <a:ext cx="2212891" cy="68793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t>農業残渣 非食用部</a:t>
            </a:r>
            <a:endParaRPr kumimoji="1" lang="en-US" altLang="ja-JP" sz="1800" dirty="0"/>
          </a:p>
        </p:txBody>
      </p:sp>
      <p:sp>
        <p:nvSpPr>
          <p:cNvPr id="62" name="テキスト ボックス 61">
            <a:extLst>
              <a:ext uri="{FF2B5EF4-FFF2-40B4-BE49-F238E27FC236}">
                <a16:creationId xmlns:a16="http://schemas.microsoft.com/office/drawing/2014/main" id="{5CB070BA-9856-4B97-A857-B795FDFDDF12}"/>
              </a:ext>
            </a:extLst>
          </p:cNvPr>
          <p:cNvSpPr txBox="1"/>
          <p:nvPr/>
        </p:nvSpPr>
        <p:spPr>
          <a:xfrm>
            <a:off x="8159243" y="4306297"/>
            <a:ext cx="2369055" cy="369332"/>
          </a:xfrm>
          <a:prstGeom prst="rect">
            <a:avLst/>
          </a:prstGeom>
          <a:noFill/>
        </p:spPr>
        <p:txBody>
          <a:bodyPr wrap="square" rtlCol="0">
            <a:spAutoFit/>
          </a:bodyPr>
          <a:lstStyle/>
          <a:p>
            <a:r>
              <a:rPr kumimoji="1" lang="ja-JP" altLang="en-US" dirty="0"/>
              <a:t>すき込み除く：</a:t>
            </a:r>
            <a:r>
              <a:rPr kumimoji="1" lang="en-US" altLang="ja-JP" dirty="0"/>
              <a:t>32%</a:t>
            </a:r>
          </a:p>
        </p:txBody>
      </p:sp>
      <p:sp>
        <p:nvSpPr>
          <p:cNvPr id="63" name="テキスト ボックス 62">
            <a:extLst>
              <a:ext uri="{FF2B5EF4-FFF2-40B4-BE49-F238E27FC236}">
                <a16:creationId xmlns:a16="http://schemas.microsoft.com/office/drawing/2014/main" id="{CA564C53-9364-4398-A79A-32F47E05FFA9}"/>
              </a:ext>
            </a:extLst>
          </p:cNvPr>
          <p:cNvSpPr txBox="1"/>
          <p:nvPr/>
        </p:nvSpPr>
        <p:spPr>
          <a:xfrm>
            <a:off x="8159245" y="3935904"/>
            <a:ext cx="2589188" cy="369332"/>
          </a:xfrm>
          <a:prstGeom prst="rect">
            <a:avLst/>
          </a:prstGeom>
          <a:noFill/>
        </p:spPr>
        <p:txBody>
          <a:bodyPr wrap="square" rtlCol="0">
            <a:spAutoFit/>
          </a:bodyPr>
          <a:lstStyle/>
          <a:p>
            <a:r>
              <a:rPr kumimoji="1" lang="ja-JP" altLang="en-US" dirty="0"/>
              <a:t>すき込み含む：</a:t>
            </a:r>
            <a:r>
              <a:rPr kumimoji="1" lang="en-US" altLang="ja-JP" dirty="0"/>
              <a:t>85%</a:t>
            </a:r>
          </a:p>
        </p:txBody>
      </p:sp>
      <p:sp>
        <p:nvSpPr>
          <p:cNvPr id="64" name="テキスト ボックス 63">
            <a:extLst>
              <a:ext uri="{FF2B5EF4-FFF2-40B4-BE49-F238E27FC236}">
                <a16:creationId xmlns:a16="http://schemas.microsoft.com/office/drawing/2014/main" id="{AE8D4DCC-14F5-4C78-AF7A-873EBAC9D235}"/>
              </a:ext>
            </a:extLst>
          </p:cNvPr>
          <p:cNvSpPr txBox="1"/>
          <p:nvPr/>
        </p:nvSpPr>
        <p:spPr>
          <a:xfrm>
            <a:off x="8159244" y="3209157"/>
            <a:ext cx="861989" cy="369332"/>
          </a:xfrm>
          <a:prstGeom prst="rect">
            <a:avLst/>
          </a:prstGeom>
          <a:noFill/>
        </p:spPr>
        <p:txBody>
          <a:bodyPr wrap="square" rtlCol="0">
            <a:spAutoFit/>
          </a:bodyPr>
          <a:lstStyle/>
          <a:p>
            <a:r>
              <a:rPr kumimoji="1" lang="en-US" altLang="ja-JP" dirty="0"/>
              <a:t>9%</a:t>
            </a:r>
          </a:p>
        </p:txBody>
      </p:sp>
      <p:sp>
        <p:nvSpPr>
          <p:cNvPr id="65" name="テキスト ボックス 64">
            <a:extLst>
              <a:ext uri="{FF2B5EF4-FFF2-40B4-BE49-F238E27FC236}">
                <a16:creationId xmlns:a16="http://schemas.microsoft.com/office/drawing/2014/main" id="{E794679F-204C-4800-8912-4D79562A80E1}"/>
              </a:ext>
            </a:extLst>
          </p:cNvPr>
          <p:cNvSpPr txBox="1"/>
          <p:nvPr/>
        </p:nvSpPr>
        <p:spPr>
          <a:xfrm>
            <a:off x="5915024" y="4735918"/>
            <a:ext cx="5379357" cy="369332"/>
          </a:xfrm>
          <a:prstGeom prst="rect">
            <a:avLst/>
          </a:prstGeom>
          <a:noFill/>
        </p:spPr>
        <p:txBody>
          <a:bodyPr wrap="square" rtlCol="0">
            <a:spAutoFit/>
          </a:bodyPr>
          <a:lstStyle/>
          <a:p>
            <a:r>
              <a:rPr kumimoji="1" lang="ja-JP" altLang="en-US" dirty="0"/>
              <a:t>米残渣：</a:t>
            </a:r>
            <a:r>
              <a:rPr kumimoji="1" lang="en-US" altLang="ja-JP" dirty="0"/>
              <a:t>95%</a:t>
            </a:r>
            <a:r>
              <a:rPr kumimoji="1" lang="ja-JP" altLang="en-US" dirty="0"/>
              <a:t>（ほぼすき込み用途、稲わらが支配的）</a:t>
            </a:r>
            <a:endParaRPr kumimoji="1" lang="en-US" altLang="ja-JP" dirty="0"/>
          </a:p>
        </p:txBody>
      </p:sp>
      <p:sp>
        <p:nvSpPr>
          <p:cNvPr id="66" name="テキスト ボックス 65">
            <a:extLst>
              <a:ext uri="{FF2B5EF4-FFF2-40B4-BE49-F238E27FC236}">
                <a16:creationId xmlns:a16="http://schemas.microsoft.com/office/drawing/2014/main" id="{8BC18676-8704-4C19-992E-C6AF6F0C2DD1}"/>
              </a:ext>
            </a:extLst>
          </p:cNvPr>
          <p:cNvSpPr txBox="1"/>
          <p:nvPr/>
        </p:nvSpPr>
        <p:spPr>
          <a:xfrm>
            <a:off x="5915024" y="5062015"/>
            <a:ext cx="3815571" cy="369332"/>
          </a:xfrm>
          <a:prstGeom prst="rect">
            <a:avLst/>
          </a:prstGeom>
          <a:noFill/>
        </p:spPr>
        <p:txBody>
          <a:bodyPr wrap="square" rtlCol="0">
            <a:spAutoFit/>
          </a:bodyPr>
          <a:lstStyle/>
          <a:p>
            <a:r>
              <a:rPr kumimoji="1" lang="ja-JP" altLang="en-US" dirty="0"/>
              <a:t>麦残渣：</a:t>
            </a:r>
            <a:r>
              <a:rPr kumimoji="1" lang="en-US" altLang="ja-JP" dirty="0"/>
              <a:t>7%</a:t>
            </a:r>
            <a:r>
              <a:rPr kumimoji="1" lang="ja-JP" altLang="en-US" dirty="0"/>
              <a:t>（ほぼ農地還元用途）</a:t>
            </a:r>
            <a:endParaRPr kumimoji="1" lang="en-US" altLang="ja-JP" dirty="0"/>
          </a:p>
        </p:txBody>
      </p:sp>
    </p:spTree>
    <p:extLst>
      <p:ext uri="{BB962C8B-B14F-4D97-AF65-F5344CB8AC3E}">
        <p14:creationId xmlns:p14="http://schemas.microsoft.com/office/powerpoint/2010/main" val="4009673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リグノセルロース系バイオマスの前処理</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3638065"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　＞　バイオマス資源の種類</a:t>
            </a:r>
            <a:endParaRPr kumimoji="1" lang="en-US" altLang="ja-JP" sz="1600" b="1" dirty="0">
              <a:solidFill>
                <a:schemeClr val="bg1"/>
              </a:solidFill>
            </a:endParaRPr>
          </a:p>
        </p:txBody>
      </p:sp>
      <p:pic>
        <p:nvPicPr>
          <p:cNvPr id="2050" name="Picture 2">
            <a:extLst>
              <a:ext uri="{FF2B5EF4-FFF2-40B4-BE49-F238E27FC236}">
                <a16:creationId xmlns:a16="http://schemas.microsoft.com/office/drawing/2014/main" id="{2DE2E56B-E457-48AA-87A4-C03C41E63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9856" y="2973070"/>
            <a:ext cx="3552884" cy="2485077"/>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a:extLst>
              <a:ext uri="{FF2B5EF4-FFF2-40B4-BE49-F238E27FC236}">
                <a16:creationId xmlns:a16="http://schemas.microsoft.com/office/drawing/2014/main" id="{9FF9B09D-8F96-4AAA-999B-ECFD05DB36EF}"/>
              </a:ext>
            </a:extLst>
          </p:cNvPr>
          <p:cNvPicPr>
            <a:picLocks noChangeAspect="1"/>
          </p:cNvPicPr>
          <p:nvPr/>
        </p:nvPicPr>
        <p:blipFill>
          <a:blip r:embed="rId4"/>
          <a:stretch>
            <a:fillRect/>
          </a:stretch>
        </p:blipFill>
        <p:spPr>
          <a:xfrm>
            <a:off x="3148623" y="2782628"/>
            <a:ext cx="3790950" cy="2864462"/>
          </a:xfrm>
          <a:prstGeom prst="rect">
            <a:avLst/>
          </a:prstGeom>
        </p:spPr>
      </p:pic>
      <p:sp>
        <p:nvSpPr>
          <p:cNvPr id="23" name="テキスト ボックス 22">
            <a:extLst>
              <a:ext uri="{FF2B5EF4-FFF2-40B4-BE49-F238E27FC236}">
                <a16:creationId xmlns:a16="http://schemas.microsoft.com/office/drawing/2014/main" id="{5A952C27-563C-4BD3-932A-1A80BD2DF8F7}"/>
              </a:ext>
            </a:extLst>
          </p:cNvPr>
          <p:cNvSpPr txBox="1"/>
          <p:nvPr/>
        </p:nvSpPr>
        <p:spPr>
          <a:xfrm>
            <a:off x="6566344" y="2908628"/>
            <a:ext cx="1431928" cy="338554"/>
          </a:xfrm>
          <a:prstGeom prst="rect">
            <a:avLst/>
          </a:prstGeom>
          <a:noFill/>
        </p:spPr>
        <p:txBody>
          <a:bodyPr wrap="square" rtlCol="0">
            <a:spAutoFit/>
          </a:bodyPr>
          <a:lstStyle/>
          <a:p>
            <a:r>
              <a:rPr kumimoji="1" lang="ja-JP" altLang="en-US" sz="1600" dirty="0"/>
              <a:t>多糖性ポリマー</a:t>
            </a:r>
          </a:p>
        </p:txBody>
      </p:sp>
      <p:sp>
        <p:nvSpPr>
          <p:cNvPr id="24" name="テキスト ボックス 23">
            <a:extLst>
              <a:ext uri="{FF2B5EF4-FFF2-40B4-BE49-F238E27FC236}">
                <a16:creationId xmlns:a16="http://schemas.microsoft.com/office/drawing/2014/main" id="{756FE6F9-5DDD-4629-8389-291A4608B33A}"/>
              </a:ext>
            </a:extLst>
          </p:cNvPr>
          <p:cNvSpPr txBox="1"/>
          <p:nvPr/>
        </p:nvSpPr>
        <p:spPr>
          <a:xfrm>
            <a:off x="6993064" y="3723036"/>
            <a:ext cx="1431928" cy="338554"/>
          </a:xfrm>
          <a:prstGeom prst="rect">
            <a:avLst/>
          </a:prstGeom>
          <a:noFill/>
        </p:spPr>
        <p:txBody>
          <a:bodyPr wrap="square" rtlCol="0">
            <a:spAutoFit/>
          </a:bodyPr>
          <a:lstStyle/>
          <a:p>
            <a:r>
              <a:rPr kumimoji="1" lang="ja-JP" altLang="en-US" sz="1600" dirty="0"/>
              <a:t>多糖性ポリマー</a:t>
            </a:r>
          </a:p>
        </p:txBody>
      </p:sp>
      <p:sp>
        <p:nvSpPr>
          <p:cNvPr id="25" name="テキスト ボックス 24">
            <a:extLst>
              <a:ext uri="{FF2B5EF4-FFF2-40B4-BE49-F238E27FC236}">
                <a16:creationId xmlns:a16="http://schemas.microsoft.com/office/drawing/2014/main" id="{C20384CC-8CBA-46D0-A69F-0280129DBC18}"/>
              </a:ext>
            </a:extLst>
          </p:cNvPr>
          <p:cNvSpPr txBox="1"/>
          <p:nvPr/>
        </p:nvSpPr>
        <p:spPr>
          <a:xfrm>
            <a:off x="6359227" y="4835840"/>
            <a:ext cx="1923342" cy="338554"/>
          </a:xfrm>
          <a:prstGeom prst="rect">
            <a:avLst/>
          </a:prstGeom>
          <a:noFill/>
        </p:spPr>
        <p:txBody>
          <a:bodyPr wrap="square" rtlCol="0">
            <a:spAutoFit/>
          </a:bodyPr>
          <a:lstStyle/>
          <a:p>
            <a:r>
              <a:rPr kumimoji="1" lang="ja-JP" altLang="en-US" sz="1600" dirty="0"/>
              <a:t>フェノール性ポリマー</a:t>
            </a:r>
          </a:p>
        </p:txBody>
      </p:sp>
      <p:sp>
        <p:nvSpPr>
          <p:cNvPr id="26" name="テキスト プレースホルダー 3">
            <a:extLst>
              <a:ext uri="{FF2B5EF4-FFF2-40B4-BE49-F238E27FC236}">
                <a16:creationId xmlns:a16="http://schemas.microsoft.com/office/drawing/2014/main" id="{C7FA55E6-5B37-4227-9F0F-48D2EF4A447C}"/>
              </a:ext>
            </a:extLst>
          </p:cNvPr>
          <p:cNvSpPr>
            <a:spLocks noGrp="1"/>
          </p:cNvSpPr>
          <p:nvPr>
            <p:ph type="body" sz="quarter" idx="11"/>
          </p:nvPr>
        </p:nvSpPr>
        <p:spPr>
          <a:xfrm>
            <a:off x="517056" y="1061215"/>
            <a:ext cx="11170120" cy="575888"/>
          </a:xfrm>
        </p:spPr>
        <p:txBody>
          <a:bodyPr/>
          <a:lstStyle/>
          <a:p>
            <a:pPr marL="457200" indent="-457200">
              <a:buFont typeface="Wingdings" panose="05000000000000000000" pitchFamily="2" charset="2"/>
              <a:buChar char="n"/>
            </a:pPr>
            <a:r>
              <a:rPr lang="ja-JP" altLang="en-US" sz="2800" dirty="0">
                <a:solidFill>
                  <a:schemeClr val="accent1"/>
                </a:solidFill>
              </a:rPr>
              <a:t>リグニンで木化（リグニン形成）した植物細胞。</a:t>
            </a:r>
            <a:endParaRPr lang="en-US" altLang="ja-JP" sz="2800" dirty="0">
              <a:solidFill>
                <a:schemeClr val="accent1"/>
              </a:solidFill>
            </a:endParaRPr>
          </a:p>
          <a:p>
            <a:pPr marL="457200" indent="-457200">
              <a:buFont typeface="Wingdings" panose="05000000000000000000" pitchFamily="2" charset="2"/>
              <a:buChar char="n"/>
            </a:pPr>
            <a:r>
              <a:rPr lang="ja-JP" altLang="en-US" sz="2800" dirty="0">
                <a:solidFill>
                  <a:schemeClr val="accent1"/>
                </a:solidFill>
              </a:rPr>
              <a:t>前処理によってこれを各成分に分解・抽出する。</a:t>
            </a:r>
            <a:endParaRPr lang="en-US" altLang="ja-JP" dirty="0">
              <a:solidFill>
                <a:schemeClr val="accent1"/>
              </a:solidFill>
            </a:endParaRPr>
          </a:p>
        </p:txBody>
      </p:sp>
      <p:sp>
        <p:nvSpPr>
          <p:cNvPr id="27" name="テキスト ボックス 26">
            <a:extLst>
              <a:ext uri="{FF2B5EF4-FFF2-40B4-BE49-F238E27FC236}">
                <a16:creationId xmlns:a16="http://schemas.microsoft.com/office/drawing/2014/main" id="{6F4ED716-A2EE-41FA-BCBC-D7787EBC4458}"/>
              </a:ext>
            </a:extLst>
          </p:cNvPr>
          <p:cNvSpPr txBox="1"/>
          <p:nvPr/>
        </p:nvSpPr>
        <p:spPr>
          <a:xfrm>
            <a:off x="4473384" y="2444074"/>
            <a:ext cx="1534986" cy="338554"/>
          </a:xfrm>
          <a:prstGeom prst="rect">
            <a:avLst/>
          </a:prstGeom>
          <a:noFill/>
        </p:spPr>
        <p:txBody>
          <a:bodyPr wrap="square" rtlCol="0">
            <a:spAutoFit/>
          </a:bodyPr>
          <a:lstStyle/>
          <a:p>
            <a:r>
              <a:rPr kumimoji="1" lang="ja-JP" altLang="en-US" sz="1600" b="1" dirty="0"/>
              <a:t>リグノセルロース</a:t>
            </a:r>
          </a:p>
        </p:txBody>
      </p:sp>
      <p:sp>
        <p:nvSpPr>
          <p:cNvPr id="30" name="テキスト ボックス 29">
            <a:extLst>
              <a:ext uri="{FF2B5EF4-FFF2-40B4-BE49-F238E27FC236}">
                <a16:creationId xmlns:a16="http://schemas.microsoft.com/office/drawing/2014/main" id="{E510D228-A78D-46D2-8576-444279C85E13}"/>
              </a:ext>
            </a:extLst>
          </p:cNvPr>
          <p:cNvSpPr txBox="1"/>
          <p:nvPr/>
        </p:nvSpPr>
        <p:spPr>
          <a:xfrm>
            <a:off x="344336" y="5960780"/>
            <a:ext cx="4562944" cy="338554"/>
          </a:xfrm>
          <a:prstGeom prst="rect">
            <a:avLst/>
          </a:prstGeom>
          <a:noFill/>
        </p:spPr>
        <p:txBody>
          <a:bodyPr wrap="square" rtlCol="0">
            <a:spAutoFit/>
          </a:bodyPr>
          <a:lstStyle/>
          <a:p>
            <a:r>
              <a:rPr kumimoji="1" lang="en-US" altLang="ja-JP" sz="1600" dirty="0"/>
              <a:t>※</a:t>
            </a:r>
            <a:r>
              <a:rPr kumimoji="1" lang="ja-JP" altLang="en-US" sz="1600" dirty="0"/>
              <a:t>リグニンの系統学的進化と多様性（</a:t>
            </a:r>
            <a:r>
              <a:rPr kumimoji="1" lang="en-US" altLang="ja-JP" sz="1600" dirty="0"/>
              <a:t>2017</a:t>
            </a:r>
            <a:r>
              <a:rPr kumimoji="1" lang="ja-JP" altLang="en-US" sz="1600" dirty="0"/>
              <a:t>）</a:t>
            </a:r>
          </a:p>
        </p:txBody>
      </p:sp>
      <p:sp>
        <p:nvSpPr>
          <p:cNvPr id="31" name="テキスト ボックス 30">
            <a:extLst>
              <a:ext uri="{FF2B5EF4-FFF2-40B4-BE49-F238E27FC236}">
                <a16:creationId xmlns:a16="http://schemas.microsoft.com/office/drawing/2014/main" id="{13D1D5A6-7797-476A-A880-E4513629246D}"/>
              </a:ext>
            </a:extLst>
          </p:cNvPr>
          <p:cNvSpPr txBox="1"/>
          <p:nvPr/>
        </p:nvSpPr>
        <p:spPr>
          <a:xfrm>
            <a:off x="1090822" y="2455074"/>
            <a:ext cx="1534986" cy="338554"/>
          </a:xfrm>
          <a:prstGeom prst="rect">
            <a:avLst/>
          </a:prstGeom>
          <a:noFill/>
        </p:spPr>
        <p:txBody>
          <a:bodyPr wrap="square" rtlCol="0">
            <a:spAutoFit/>
          </a:bodyPr>
          <a:lstStyle/>
          <a:p>
            <a:pPr algn="ctr"/>
            <a:r>
              <a:rPr kumimoji="1" lang="ja-JP" altLang="en-US" sz="1600" b="1" dirty="0"/>
              <a:t>植物細胞壁</a:t>
            </a:r>
          </a:p>
        </p:txBody>
      </p:sp>
      <p:pic>
        <p:nvPicPr>
          <p:cNvPr id="8" name="図 7">
            <a:extLst>
              <a:ext uri="{FF2B5EF4-FFF2-40B4-BE49-F238E27FC236}">
                <a16:creationId xmlns:a16="http://schemas.microsoft.com/office/drawing/2014/main" id="{171CFB6F-0F22-4393-A9EC-9AB817DAB95C}"/>
              </a:ext>
            </a:extLst>
          </p:cNvPr>
          <p:cNvPicPr>
            <a:picLocks noChangeAspect="1"/>
          </p:cNvPicPr>
          <p:nvPr/>
        </p:nvPicPr>
        <p:blipFill>
          <a:blip r:embed="rId5"/>
          <a:stretch>
            <a:fillRect/>
          </a:stretch>
        </p:blipFill>
        <p:spPr>
          <a:xfrm>
            <a:off x="147222" y="3550234"/>
            <a:ext cx="2962758" cy="1206553"/>
          </a:xfrm>
          <a:prstGeom prst="rect">
            <a:avLst/>
          </a:prstGeom>
        </p:spPr>
      </p:pic>
    </p:spTree>
    <p:extLst>
      <p:ext uri="{BB962C8B-B14F-4D97-AF65-F5344CB8AC3E}">
        <p14:creationId xmlns:p14="http://schemas.microsoft.com/office/powerpoint/2010/main" val="3945557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3"/>
            <a:ext cx="11170120" cy="480672"/>
          </a:xfrm>
        </p:spPr>
        <p:txBody>
          <a:bodyPr/>
          <a:lstStyle/>
          <a:p>
            <a:r>
              <a:rPr lang="ja-JP" altLang="en-US" dirty="0"/>
              <a:t>バイオマスの組成によって、前処理を適切に使い分けるのが一つのポイント。</a:t>
            </a:r>
          </a:p>
        </p:txBody>
      </p:sp>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リグノセルロース系バイオマスの組成と前処理</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　＞　バイオマス資源の種類</a:t>
            </a:r>
            <a:endParaRPr kumimoji="1" lang="en-US" altLang="ja-JP" sz="1600" b="1" dirty="0">
              <a:solidFill>
                <a:schemeClr val="bg1"/>
              </a:solidFill>
            </a:endParaRPr>
          </a:p>
        </p:txBody>
      </p:sp>
      <p:sp>
        <p:nvSpPr>
          <p:cNvPr id="47" name="テキスト ボックス 46">
            <a:extLst>
              <a:ext uri="{FF2B5EF4-FFF2-40B4-BE49-F238E27FC236}">
                <a16:creationId xmlns:a16="http://schemas.microsoft.com/office/drawing/2014/main" id="{A2EFD69B-2575-49C5-A6A4-924D5CC4A8FC}"/>
              </a:ext>
            </a:extLst>
          </p:cNvPr>
          <p:cNvSpPr txBox="1"/>
          <p:nvPr/>
        </p:nvSpPr>
        <p:spPr>
          <a:xfrm>
            <a:off x="284901" y="6281363"/>
            <a:ext cx="6387737" cy="338554"/>
          </a:xfrm>
          <a:prstGeom prst="rect">
            <a:avLst/>
          </a:prstGeom>
          <a:solidFill>
            <a:schemeClr val="bg1"/>
          </a:solidFill>
        </p:spPr>
        <p:txBody>
          <a:bodyPr wrap="square" rtlCol="0">
            <a:spAutoFit/>
          </a:bodyPr>
          <a:lstStyle/>
          <a:p>
            <a:r>
              <a:rPr kumimoji="1" lang="en-US" altLang="ja-JP" sz="1600" dirty="0"/>
              <a:t>※</a:t>
            </a:r>
            <a:r>
              <a:rPr kumimoji="1" lang="ja-JP" altLang="en-US" sz="1600" dirty="0"/>
              <a:t>リグニンの系統学的進化と多様性（</a:t>
            </a:r>
            <a:r>
              <a:rPr kumimoji="1" lang="en-US" altLang="ja-JP" sz="1600" dirty="0"/>
              <a:t>2017</a:t>
            </a:r>
            <a:r>
              <a:rPr kumimoji="1" lang="ja-JP" altLang="en-US" sz="1600" dirty="0"/>
              <a:t>）</a:t>
            </a:r>
          </a:p>
        </p:txBody>
      </p:sp>
      <p:sp>
        <p:nvSpPr>
          <p:cNvPr id="48" name="テキスト ボックス 47">
            <a:extLst>
              <a:ext uri="{FF2B5EF4-FFF2-40B4-BE49-F238E27FC236}">
                <a16:creationId xmlns:a16="http://schemas.microsoft.com/office/drawing/2014/main" id="{9DD9F78A-A63A-4AD5-945A-EA8A9DBE5AF7}"/>
              </a:ext>
            </a:extLst>
          </p:cNvPr>
          <p:cNvSpPr txBox="1"/>
          <p:nvPr/>
        </p:nvSpPr>
        <p:spPr>
          <a:xfrm>
            <a:off x="284901" y="6541452"/>
            <a:ext cx="4699974" cy="338554"/>
          </a:xfrm>
          <a:prstGeom prst="rect">
            <a:avLst/>
          </a:prstGeom>
          <a:solidFill>
            <a:schemeClr val="bg1"/>
          </a:solidFill>
        </p:spPr>
        <p:txBody>
          <a:bodyPr wrap="square" rtlCol="0">
            <a:spAutoFit/>
          </a:bodyPr>
          <a:lstStyle/>
          <a:p>
            <a:r>
              <a:rPr kumimoji="1" lang="en-US" altLang="ja-JP" sz="1600" dirty="0"/>
              <a:t>※</a:t>
            </a:r>
            <a:r>
              <a:rPr kumimoji="1" lang="ja-JP" altLang="en-US" sz="1600" dirty="0"/>
              <a:t>植物と人を支える細胞壁の科学（</a:t>
            </a:r>
            <a:r>
              <a:rPr kumimoji="1" lang="en-US" altLang="ja-JP" sz="1600" dirty="0"/>
              <a:t>2017</a:t>
            </a:r>
            <a:r>
              <a:rPr kumimoji="1" lang="ja-JP" altLang="en-US" sz="1600" dirty="0"/>
              <a:t>）</a:t>
            </a:r>
          </a:p>
        </p:txBody>
      </p:sp>
      <p:sp>
        <p:nvSpPr>
          <p:cNvPr id="49" name="正方形/長方形 48">
            <a:extLst>
              <a:ext uri="{FF2B5EF4-FFF2-40B4-BE49-F238E27FC236}">
                <a16:creationId xmlns:a16="http://schemas.microsoft.com/office/drawing/2014/main" id="{EBD3BD2A-BEE4-405C-BF0B-5F62B7E0A36E}"/>
              </a:ext>
            </a:extLst>
          </p:cNvPr>
          <p:cNvSpPr/>
          <p:nvPr/>
        </p:nvSpPr>
        <p:spPr>
          <a:xfrm>
            <a:off x="239257" y="3539800"/>
            <a:ext cx="1989696" cy="138132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種子植物</a:t>
            </a:r>
          </a:p>
        </p:txBody>
      </p:sp>
      <p:sp>
        <p:nvSpPr>
          <p:cNvPr id="50" name="正方形/長方形 49">
            <a:extLst>
              <a:ext uri="{FF2B5EF4-FFF2-40B4-BE49-F238E27FC236}">
                <a16:creationId xmlns:a16="http://schemas.microsoft.com/office/drawing/2014/main" id="{E5648BF0-65FF-4150-803D-2747FE3E91B1}"/>
              </a:ext>
            </a:extLst>
          </p:cNvPr>
          <p:cNvSpPr/>
          <p:nvPr/>
        </p:nvSpPr>
        <p:spPr>
          <a:xfrm>
            <a:off x="241606" y="3061665"/>
            <a:ext cx="1989696" cy="37317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藻類（海洋）</a:t>
            </a:r>
          </a:p>
        </p:txBody>
      </p:sp>
      <p:sp>
        <p:nvSpPr>
          <p:cNvPr id="51" name="正方形/長方形 50">
            <a:extLst>
              <a:ext uri="{FF2B5EF4-FFF2-40B4-BE49-F238E27FC236}">
                <a16:creationId xmlns:a16="http://schemas.microsoft.com/office/drawing/2014/main" id="{7A33F41F-E016-44C5-9B1D-EA17AE5A5BEA}"/>
              </a:ext>
            </a:extLst>
          </p:cNvPr>
          <p:cNvSpPr/>
          <p:nvPr/>
        </p:nvSpPr>
        <p:spPr>
          <a:xfrm>
            <a:off x="8990419" y="3041117"/>
            <a:ext cx="1551483" cy="4021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海藻</a:t>
            </a:r>
          </a:p>
        </p:txBody>
      </p:sp>
      <p:sp>
        <p:nvSpPr>
          <p:cNvPr id="52" name="正方形/長方形 51">
            <a:extLst>
              <a:ext uri="{FF2B5EF4-FFF2-40B4-BE49-F238E27FC236}">
                <a16:creationId xmlns:a16="http://schemas.microsoft.com/office/drawing/2014/main" id="{94D05628-2A36-451B-8DE6-49DC3679B38B}"/>
              </a:ext>
            </a:extLst>
          </p:cNvPr>
          <p:cNvSpPr/>
          <p:nvPr/>
        </p:nvSpPr>
        <p:spPr>
          <a:xfrm>
            <a:off x="2744233" y="3524217"/>
            <a:ext cx="2364766" cy="4296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スギ・ヒノキ</a:t>
            </a:r>
          </a:p>
        </p:txBody>
      </p:sp>
      <p:sp>
        <p:nvSpPr>
          <p:cNvPr id="53" name="正方形/長方形 52">
            <a:extLst>
              <a:ext uri="{FF2B5EF4-FFF2-40B4-BE49-F238E27FC236}">
                <a16:creationId xmlns:a16="http://schemas.microsoft.com/office/drawing/2014/main" id="{EE1F049D-DD08-4B6F-8E7C-54DFF7CC09D3}"/>
              </a:ext>
            </a:extLst>
          </p:cNvPr>
          <p:cNvSpPr/>
          <p:nvPr/>
        </p:nvSpPr>
        <p:spPr>
          <a:xfrm>
            <a:off x="2743691" y="4031973"/>
            <a:ext cx="2365308" cy="4296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ブナ・ポプラ・プラタナス</a:t>
            </a:r>
          </a:p>
        </p:txBody>
      </p:sp>
      <p:sp>
        <p:nvSpPr>
          <p:cNvPr id="54" name="正方形/長方形 53">
            <a:extLst>
              <a:ext uri="{FF2B5EF4-FFF2-40B4-BE49-F238E27FC236}">
                <a16:creationId xmlns:a16="http://schemas.microsoft.com/office/drawing/2014/main" id="{5A1B52AC-A2A8-472D-924C-6D8BA0EA49BD}"/>
              </a:ext>
            </a:extLst>
          </p:cNvPr>
          <p:cNvSpPr/>
          <p:nvPr/>
        </p:nvSpPr>
        <p:spPr>
          <a:xfrm>
            <a:off x="9009468" y="4000515"/>
            <a:ext cx="1551483" cy="40214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淡水草</a:t>
            </a:r>
          </a:p>
        </p:txBody>
      </p:sp>
      <p:sp>
        <p:nvSpPr>
          <p:cNvPr id="55" name="正方形/長方形 54">
            <a:extLst>
              <a:ext uri="{FF2B5EF4-FFF2-40B4-BE49-F238E27FC236}">
                <a16:creationId xmlns:a16="http://schemas.microsoft.com/office/drawing/2014/main" id="{02ED53D2-3E43-4690-B4A1-55FA4ED62880}"/>
              </a:ext>
            </a:extLst>
          </p:cNvPr>
          <p:cNvSpPr/>
          <p:nvPr/>
        </p:nvSpPr>
        <p:spPr>
          <a:xfrm>
            <a:off x="5685718" y="3525307"/>
            <a:ext cx="2838905" cy="41553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イネ科</a:t>
            </a:r>
          </a:p>
        </p:txBody>
      </p:sp>
      <p:sp>
        <p:nvSpPr>
          <p:cNvPr id="56" name="テキスト ボックス 55">
            <a:extLst>
              <a:ext uri="{FF2B5EF4-FFF2-40B4-BE49-F238E27FC236}">
                <a16:creationId xmlns:a16="http://schemas.microsoft.com/office/drawing/2014/main" id="{1FE3133B-E660-4187-BFBD-0CB409D93FF9}"/>
              </a:ext>
            </a:extLst>
          </p:cNvPr>
          <p:cNvSpPr txBox="1"/>
          <p:nvPr/>
        </p:nvSpPr>
        <p:spPr>
          <a:xfrm>
            <a:off x="5533318" y="3940843"/>
            <a:ext cx="2059013" cy="523220"/>
          </a:xfrm>
          <a:prstGeom prst="rect">
            <a:avLst/>
          </a:prstGeom>
          <a:noFill/>
        </p:spPr>
        <p:txBody>
          <a:bodyPr wrap="square" rtlCol="0">
            <a:spAutoFit/>
          </a:bodyPr>
          <a:lstStyle/>
          <a:p>
            <a:r>
              <a:rPr kumimoji="1" lang="ja-JP" altLang="en-US" sz="1400" dirty="0"/>
              <a:t>エリアンサス、ネピアグラス、スイッチグラス</a:t>
            </a:r>
          </a:p>
        </p:txBody>
      </p:sp>
      <p:sp>
        <p:nvSpPr>
          <p:cNvPr id="57" name="正方形/長方形 56">
            <a:extLst>
              <a:ext uri="{FF2B5EF4-FFF2-40B4-BE49-F238E27FC236}">
                <a16:creationId xmlns:a16="http://schemas.microsoft.com/office/drawing/2014/main" id="{5312875F-0A69-461E-B2F6-BE3C0FD6E2F8}"/>
              </a:ext>
            </a:extLst>
          </p:cNvPr>
          <p:cNvSpPr/>
          <p:nvPr/>
        </p:nvSpPr>
        <p:spPr>
          <a:xfrm>
            <a:off x="2494278" y="2073405"/>
            <a:ext cx="2862023" cy="3608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木質系</a:t>
            </a:r>
            <a:r>
              <a:rPr kumimoji="1" lang="ja-JP" altLang="en-US" dirty="0">
                <a:solidFill>
                  <a:schemeClr val="bg1"/>
                </a:solidFill>
              </a:rPr>
              <a:t>（ハード）</a:t>
            </a:r>
            <a:endParaRPr kumimoji="1" lang="ja-JP" altLang="en-US" sz="2000" dirty="0">
              <a:solidFill>
                <a:schemeClr val="bg1"/>
              </a:solidFill>
            </a:endParaRPr>
          </a:p>
        </p:txBody>
      </p:sp>
      <p:sp>
        <p:nvSpPr>
          <p:cNvPr id="58" name="正方形/長方形 57">
            <a:extLst>
              <a:ext uri="{FF2B5EF4-FFF2-40B4-BE49-F238E27FC236}">
                <a16:creationId xmlns:a16="http://schemas.microsoft.com/office/drawing/2014/main" id="{A99180E3-820A-43E5-8589-1CFCE6DFDDCE}"/>
              </a:ext>
            </a:extLst>
          </p:cNvPr>
          <p:cNvSpPr/>
          <p:nvPr/>
        </p:nvSpPr>
        <p:spPr>
          <a:xfrm>
            <a:off x="5662599" y="2073405"/>
            <a:ext cx="2862024" cy="3608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地上草本系</a:t>
            </a:r>
            <a:r>
              <a:rPr kumimoji="1" lang="ja-JP" altLang="en-US" dirty="0">
                <a:solidFill>
                  <a:schemeClr val="bg1"/>
                </a:solidFill>
              </a:rPr>
              <a:t>（ソフト）</a:t>
            </a:r>
            <a:endParaRPr kumimoji="1" lang="ja-JP" altLang="en-US" sz="2000" dirty="0">
              <a:solidFill>
                <a:schemeClr val="bg1"/>
              </a:solidFill>
            </a:endParaRPr>
          </a:p>
        </p:txBody>
      </p:sp>
      <p:sp>
        <p:nvSpPr>
          <p:cNvPr id="59" name="正方形/長方形 58">
            <a:extLst>
              <a:ext uri="{FF2B5EF4-FFF2-40B4-BE49-F238E27FC236}">
                <a16:creationId xmlns:a16="http://schemas.microsoft.com/office/drawing/2014/main" id="{D16E47D6-70F5-4FF5-805F-8EDB433B766D}"/>
              </a:ext>
            </a:extLst>
          </p:cNvPr>
          <p:cNvSpPr/>
          <p:nvPr/>
        </p:nvSpPr>
        <p:spPr>
          <a:xfrm>
            <a:off x="2743177" y="4530977"/>
            <a:ext cx="2364766" cy="37320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竹</a:t>
            </a:r>
          </a:p>
        </p:txBody>
      </p:sp>
      <p:sp>
        <p:nvSpPr>
          <p:cNvPr id="60" name="正方形/長方形 59">
            <a:extLst>
              <a:ext uri="{FF2B5EF4-FFF2-40B4-BE49-F238E27FC236}">
                <a16:creationId xmlns:a16="http://schemas.microsoft.com/office/drawing/2014/main" id="{063FA2E8-8828-4B11-AB8D-44688877A2E5}"/>
              </a:ext>
            </a:extLst>
          </p:cNvPr>
          <p:cNvSpPr/>
          <p:nvPr/>
        </p:nvSpPr>
        <p:spPr>
          <a:xfrm>
            <a:off x="5685718" y="4505285"/>
            <a:ext cx="2838905" cy="39260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ヤシ科</a:t>
            </a:r>
          </a:p>
        </p:txBody>
      </p:sp>
      <p:sp>
        <p:nvSpPr>
          <p:cNvPr id="61" name="テキスト ボックス 60">
            <a:extLst>
              <a:ext uri="{FF2B5EF4-FFF2-40B4-BE49-F238E27FC236}">
                <a16:creationId xmlns:a16="http://schemas.microsoft.com/office/drawing/2014/main" id="{07191627-2ACE-4AFD-A679-9B0E7922756C}"/>
              </a:ext>
            </a:extLst>
          </p:cNvPr>
          <p:cNvSpPr txBox="1"/>
          <p:nvPr/>
        </p:nvSpPr>
        <p:spPr>
          <a:xfrm>
            <a:off x="7467863" y="3940843"/>
            <a:ext cx="1470090" cy="523220"/>
          </a:xfrm>
          <a:prstGeom prst="rect">
            <a:avLst/>
          </a:prstGeom>
          <a:noFill/>
        </p:spPr>
        <p:txBody>
          <a:bodyPr wrap="square" rtlCol="0">
            <a:spAutoFit/>
          </a:bodyPr>
          <a:lstStyle/>
          <a:p>
            <a:r>
              <a:rPr kumimoji="1" lang="ja-JP" altLang="en-US" sz="1400" dirty="0"/>
              <a:t>稲わら、麦わら、バガス、ストーバー</a:t>
            </a:r>
            <a:endParaRPr kumimoji="1" lang="en-US" altLang="ja-JP" sz="1400" dirty="0"/>
          </a:p>
        </p:txBody>
      </p:sp>
      <p:sp>
        <p:nvSpPr>
          <p:cNvPr id="62" name="テキスト ボックス 61">
            <a:extLst>
              <a:ext uri="{FF2B5EF4-FFF2-40B4-BE49-F238E27FC236}">
                <a16:creationId xmlns:a16="http://schemas.microsoft.com/office/drawing/2014/main" id="{A7D101B6-5D80-4053-A71A-8B636DE5EDE7}"/>
              </a:ext>
            </a:extLst>
          </p:cNvPr>
          <p:cNvSpPr txBox="1"/>
          <p:nvPr/>
        </p:nvSpPr>
        <p:spPr>
          <a:xfrm>
            <a:off x="2715101" y="2538327"/>
            <a:ext cx="2420374" cy="338554"/>
          </a:xfrm>
          <a:prstGeom prst="rect">
            <a:avLst/>
          </a:prstGeom>
          <a:noFill/>
        </p:spPr>
        <p:txBody>
          <a:bodyPr wrap="square" rtlCol="0">
            <a:spAutoFit/>
          </a:bodyPr>
          <a:lstStyle/>
          <a:p>
            <a:pPr algn="ctr"/>
            <a:r>
              <a:rPr kumimoji="1" lang="en-US" altLang="ja-JP" sz="1600" dirty="0"/>
              <a:t>45%</a:t>
            </a:r>
            <a:r>
              <a:rPr kumimoji="1" lang="ja-JP" altLang="en-US" sz="1600" dirty="0"/>
              <a:t>／</a:t>
            </a:r>
            <a:r>
              <a:rPr kumimoji="1" lang="en-US" altLang="ja-JP" sz="1600" dirty="0"/>
              <a:t>20%</a:t>
            </a:r>
            <a:r>
              <a:rPr kumimoji="1" lang="ja-JP" altLang="en-US" sz="1600" dirty="0"/>
              <a:t>／</a:t>
            </a:r>
            <a:r>
              <a:rPr kumimoji="1" lang="en-US" altLang="ja-JP" sz="1600" dirty="0"/>
              <a:t>30</a:t>
            </a:r>
            <a:r>
              <a:rPr kumimoji="1" lang="ja-JP" altLang="en-US" sz="1600" dirty="0"/>
              <a:t>％／</a:t>
            </a:r>
            <a:r>
              <a:rPr kumimoji="1" lang="en-US" altLang="ja-JP" sz="1600" dirty="0"/>
              <a:t>5%</a:t>
            </a:r>
            <a:endParaRPr kumimoji="1" lang="ja-JP" altLang="en-US" sz="1600" dirty="0"/>
          </a:p>
        </p:txBody>
      </p:sp>
      <p:sp>
        <p:nvSpPr>
          <p:cNvPr id="63" name="テキスト ボックス 62">
            <a:extLst>
              <a:ext uri="{FF2B5EF4-FFF2-40B4-BE49-F238E27FC236}">
                <a16:creationId xmlns:a16="http://schemas.microsoft.com/office/drawing/2014/main" id="{0EACB4E9-E76F-4B02-8910-A26902FAA1FB}"/>
              </a:ext>
            </a:extLst>
          </p:cNvPr>
          <p:cNvSpPr txBox="1"/>
          <p:nvPr/>
        </p:nvSpPr>
        <p:spPr>
          <a:xfrm>
            <a:off x="5762913" y="2538327"/>
            <a:ext cx="2648696" cy="338554"/>
          </a:xfrm>
          <a:prstGeom prst="rect">
            <a:avLst/>
          </a:prstGeom>
          <a:noFill/>
        </p:spPr>
        <p:txBody>
          <a:bodyPr wrap="square" rtlCol="0">
            <a:spAutoFit/>
          </a:bodyPr>
          <a:lstStyle/>
          <a:p>
            <a:pPr algn="ctr"/>
            <a:r>
              <a:rPr kumimoji="1" lang="en-US" altLang="ja-JP" sz="1600" dirty="0"/>
              <a:t>40%</a:t>
            </a:r>
            <a:r>
              <a:rPr kumimoji="1" lang="ja-JP" altLang="en-US" sz="1600" dirty="0"/>
              <a:t>／</a:t>
            </a:r>
            <a:r>
              <a:rPr kumimoji="1" lang="en-US" altLang="ja-JP" sz="1600" dirty="0"/>
              <a:t>30%</a:t>
            </a:r>
            <a:r>
              <a:rPr kumimoji="1" lang="ja-JP" altLang="en-US" sz="1600" dirty="0"/>
              <a:t>／</a:t>
            </a:r>
            <a:r>
              <a:rPr kumimoji="1" lang="en-US" altLang="ja-JP" sz="1600" dirty="0"/>
              <a:t>20</a:t>
            </a:r>
            <a:r>
              <a:rPr kumimoji="1" lang="ja-JP" altLang="en-US" sz="1600" dirty="0"/>
              <a:t>％／</a:t>
            </a:r>
            <a:r>
              <a:rPr kumimoji="1" lang="en-US" altLang="ja-JP" sz="1600" dirty="0"/>
              <a:t>10%</a:t>
            </a:r>
            <a:endParaRPr kumimoji="1" lang="ja-JP" altLang="en-US" sz="1600" dirty="0"/>
          </a:p>
        </p:txBody>
      </p:sp>
      <p:sp>
        <p:nvSpPr>
          <p:cNvPr id="65" name="テキスト ボックス 64">
            <a:extLst>
              <a:ext uri="{FF2B5EF4-FFF2-40B4-BE49-F238E27FC236}">
                <a16:creationId xmlns:a16="http://schemas.microsoft.com/office/drawing/2014/main" id="{EE3414D7-0F6C-4D69-A618-F17C2FD0857D}"/>
              </a:ext>
            </a:extLst>
          </p:cNvPr>
          <p:cNvSpPr txBox="1"/>
          <p:nvPr/>
        </p:nvSpPr>
        <p:spPr>
          <a:xfrm>
            <a:off x="7828558" y="1646656"/>
            <a:ext cx="4363442" cy="338554"/>
          </a:xfrm>
          <a:prstGeom prst="rect">
            <a:avLst/>
          </a:prstGeom>
          <a:noFill/>
        </p:spPr>
        <p:txBody>
          <a:bodyPr wrap="square" rtlCol="0">
            <a:spAutoFit/>
          </a:bodyPr>
          <a:lstStyle/>
          <a:p>
            <a:pPr algn="ctr"/>
            <a:r>
              <a:rPr kumimoji="1" lang="ja-JP" altLang="en-US" sz="1600" dirty="0"/>
              <a:t>（セルロース／ヘミセルロース／リグニン／その他）</a:t>
            </a:r>
          </a:p>
        </p:txBody>
      </p:sp>
      <p:sp>
        <p:nvSpPr>
          <p:cNvPr id="66" name="正方形/長方形 65">
            <a:extLst>
              <a:ext uri="{FF2B5EF4-FFF2-40B4-BE49-F238E27FC236}">
                <a16:creationId xmlns:a16="http://schemas.microsoft.com/office/drawing/2014/main" id="{3EB9469F-E0A4-4C60-AA99-CF3EA965853E}"/>
              </a:ext>
            </a:extLst>
          </p:cNvPr>
          <p:cNvSpPr/>
          <p:nvPr/>
        </p:nvSpPr>
        <p:spPr>
          <a:xfrm>
            <a:off x="8954213" y="2081814"/>
            <a:ext cx="2862024" cy="3608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水生植物</a:t>
            </a:r>
          </a:p>
        </p:txBody>
      </p:sp>
      <p:sp>
        <p:nvSpPr>
          <p:cNvPr id="67" name="テキスト ボックス 66">
            <a:extLst>
              <a:ext uri="{FF2B5EF4-FFF2-40B4-BE49-F238E27FC236}">
                <a16:creationId xmlns:a16="http://schemas.microsoft.com/office/drawing/2014/main" id="{94869E0E-D7FF-4E39-AEB0-FED4AC115467}"/>
              </a:ext>
            </a:extLst>
          </p:cNvPr>
          <p:cNvSpPr txBox="1"/>
          <p:nvPr/>
        </p:nvSpPr>
        <p:spPr>
          <a:xfrm>
            <a:off x="9091720" y="3434842"/>
            <a:ext cx="2612821" cy="338554"/>
          </a:xfrm>
          <a:prstGeom prst="rect">
            <a:avLst/>
          </a:prstGeom>
          <a:noFill/>
        </p:spPr>
        <p:txBody>
          <a:bodyPr wrap="square" rtlCol="0">
            <a:spAutoFit/>
          </a:bodyPr>
          <a:lstStyle/>
          <a:p>
            <a:pPr algn="ctr"/>
            <a:r>
              <a:rPr kumimoji="1" lang="en-US" altLang="ja-JP" sz="1600" dirty="0"/>
              <a:t>5%</a:t>
            </a:r>
            <a:r>
              <a:rPr kumimoji="1" lang="ja-JP" altLang="en-US" sz="1600" dirty="0"/>
              <a:t>／</a:t>
            </a:r>
            <a:r>
              <a:rPr kumimoji="1" lang="en-US" altLang="ja-JP" sz="1600" dirty="0"/>
              <a:t>35%</a:t>
            </a:r>
            <a:r>
              <a:rPr kumimoji="1" lang="ja-JP" altLang="en-US" sz="1600" dirty="0"/>
              <a:t>／</a:t>
            </a:r>
            <a:r>
              <a:rPr kumimoji="1" lang="en-US" altLang="ja-JP" sz="1600" dirty="0"/>
              <a:t>10</a:t>
            </a:r>
            <a:r>
              <a:rPr kumimoji="1" lang="ja-JP" altLang="en-US" sz="1600" dirty="0"/>
              <a:t>％／</a:t>
            </a:r>
            <a:r>
              <a:rPr kumimoji="1" lang="en-US" altLang="ja-JP" sz="1600" dirty="0"/>
              <a:t>50%</a:t>
            </a:r>
            <a:endParaRPr kumimoji="1" lang="ja-JP" altLang="en-US" sz="1600" dirty="0"/>
          </a:p>
        </p:txBody>
      </p:sp>
      <p:sp>
        <p:nvSpPr>
          <p:cNvPr id="68" name="テキスト ボックス 67">
            <a:extLst>
              <a:ext uri="{FF2B5EF4-FFF2-40B4-BE49-F238E27FC236}">
                <a16:creationId xmlns:a16="http://schemas.microsoft.com/office/drawing/2014/main" id="{6174A513-90C7-4659-8E6B-44CE66CDB77D}"/>
              </a:ext>
            </a:extLst>
          </p:cNvPr>
          <p:cNvSpPr txBox="1"/>
          <p:nvPr/>
        </p:nvSpPr>
        <p:spPr>
          <a:xfrm>
            <a:off x="9090402" y="4457052"/>
            <a:ext cx="2612821" cy="338554"/>
          </a:xfrm>
          <a:prstGeom prst="rect">
            <a:avLst/>
          </a:prstGeom>
          <a:noFill/>
        </p:spPr>
        <p:txBody>
          <a:bodyPr wrap="square" rtlCol="0">
            <a:spAutoFit/>
          </a:bodyPr>
          <a:lstStyle/>
          <a:p>
            <a:pPr algn="ctr"/>
            <a:r>
              <a:rPr kumimoji="1" lang="en-US" altLang="ja-JP" sz="1600" dirty="0"/>
              <a:t>25%</a:t>
            </a:r>
            <a:r>
              <a:rPr kumimoji="1" lang="ja-JP" altLang="en-US" sz="1600" dirty="0"/>
              <a:t>／</a:t>
            </a:r>
            <a:r>
              <a:rPr kumimoji="1" lang="en-US" altLang="ja-JP" sz="1600" dirty="0"/>
              <a:t>25%</a:t>
            </a:r>
            <a:r>
              <a:rPr kumimoji="1" lang="ja-JP" altLang="en-US" sz="1600" dirty="0"/>
              <a:t>／</a:t>
            </a:r>
            <a:r>
              <a:rPr kumimoji="1" lang="en-US" altLang="ja-JP" sz="1600" dirty="0"/>
              <a:t>10</a:t>
            </a:r>
            <a:r>
              <a:rPr kumimoji="1" lang="ja-JP" altLang="en-US" sz="1600" dirty="0"/>
              <a:t>％／</a:t>
            </a:r>
            <a:r>
              <a:rPr kumimoji="1" lang="en-US" altLang="ja-JP" sz="1600" dirty="0"/>
              <a:t>40%</a:t>
            </a:r>
            <a:endParaRPr kumimoji="1" lang="ja-JP" altLang="en-US" sz="1600" dirty="0"/>
          </a:p>
        </p:txBody>
      </p:sp>
      <p:sp>
        <p:nvSpPr>
          <p:cNvPr id="69" name="テキスト ボックス 68">
            <a:extLst>
              <a:ext uri="{FF2B5EF4-FFF2-40B4-BE49-F238E27FC236}">
                <a16:creationId xmlns:a16="http://schemas.microsoft.com/office/drawing/2014/main" id="{B77E44C6-0142-4E55-9525-F65F95BC7F34}"/>
              </a:ext>
            </a:extLst>
          </p:cNvPr>
          <p:cNvSpPr txBox="1"/>
          <p:nvPr/>
        </p:nvSpPr>
        <p:spPr>
          <a:xfrm>
            <a:off x="2494279" y="5411002"/>
            <a:ext cx="2838010" cy="338554"/>
          </a:xfrm>
          <a:prstGeom prst="rect">
            <a:avLst/>
          </a:prstGeom>
          <a:noFill/>
        </p:spPr>
        <p:txBody>
          <a:bodyPr wrap="square" rtlCol="0">
            <a:spAutoFit/>
          </a:bodyPr>
          <a:lstStyle/>
          <a:p>
            <a:pPr algn="ctr"/>
            <a:r>
              <a:rPr kumimoji="1" lang="ja-JP" altLang="en-US" sz="1600" dirty="0"/>
              <a:t>リグニンを分解・除去する前処理</a:t>
            </a:r>
          </a:p>
        </p:txBody>
      </p:sp>
      <p:sp>
        <p:nvSpPr>
          <p:cNvPr id="70" name="テキスト ボックス 69">
            <a:extLst>
              <a:ext uri="{FF2B5EF4-FFF2-40B4-BE49-F238E27FC236}">
                <a16:creationId xmlns:a16="http://schemas.microsoft.com/office/drawing/2014/main" id="{0FED9DE0-7E09-4D6A-A96B-E44EACADF1BE}"/>
              </a:ext>
            </a:extLst>
          </p:cNvPr>
          <p:cNvSpPr txBox="1"/>
          <p:nvPr/>
        </p:nvSpPr>
        <p:spPr>
          <a:xfrm>
            <a:off x="5824168" y="5411002"/>
            <a:ext cx="2669880" cy="584775"/>
          </a:xfrm>
          <a:prstGeom prst="rect">
            <a:avLst/>
          </a:prstGeom>
          <a:noFill/>
        </p:spPr>
        <p:txBody>
          <a:bodyPr wrap="square" rtlCol="0">
            <a:spAutoFit/>
          </a:bodyPr>
          <a:lstStyle/>
          <a:p>
            <a:pPr algn="ctr"/>
            <a:r>
              <a:rPr kumimoji="1" lang="ja-JP" altLang="en-US" sz="1600" dirty="0"/>
              <a:t>ヘミセルロースを効率的に利用する前処理</a:t>
            </a:r>
          </a:p>
        </p:txBody>
      </p:sp>
      <p:sp>
        <p:nvSpPr>
          <p:cNvPr id="71" name="テキスト ボックス 70">
            <a:extLst>
              <a:ext uri="{FF2B5EF4-FFF2-40B4-BE49-F238E27FC236}">
                <a16:creationId xmlns:a16="http://schemas.microsoft.com/office/drawing/2014/main" id="{C775095F-6A27-4780-BC15-74605410613C}"/>
              </a:ext>
            </a:extLst>
          </p:cNvPr>
          <p:cNvSpPr txBox="1"/>
          <p:nvPr/>
        </p:nvSpPr>
        <p:spPr>
          <a:xfrm>
            <a:off x="8987942" y="5534112"/>
            <a:ext cx="2804114" cy="338554"/>
          </a:xfrm>
          <a:prstGeom prst="rect">
            <a:avLst/>
          </a:prstGeom>
          <a:noFill/>
        </p:spPr>
        <p:txBody>
          <a:bodyPr wrap="square" rtlCol="0">
            <a:spAutoFit/>
          </a:bodyPr>
          <a:lstStyle/>
          <a:p>
            <a:pPr algn="ctr"/>
            <a:r>
              <a:rPr kumimoji="1" lang="ja-JP" altLang="en-US" sz="1600" dirty="0"/>
              <a:t>タンパク質・灰汁の抽出・再利用</a:t>
            </a:r>
          </a:p>
        </p:txBody>
      </p:sp>
      <p:sp>
        <p:nvSpPr>
          <p:cNvPr id="72" name="二等辺三角形 71">
            <a:extLst>
              <a:ext uri="{FF2B5EF4-FFF2-40B4-BE49-F238E27FC236}">
                <a16:creationId xmlns:a16="http://schemas.microsoft.com/office/drawing/2014/main" id="{07C4D088-1713-4ECB-94C2-CB54A0E9FF01}"/>
              </a:ext>
            </a:extLst>
          </p:cNvPr>
          <p:cNvSpPr/>
          <p:nvPr/>
        </p:nvSpPr>
        <p:spPr>
          <a:xfrm flipV="1">
            <a:off x="3406545" y="5092318"/>
            <a:ext cx="1037485" cy="191433"/>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二等辺三角形 72">
            <a:extLst>
              <a:ext uri="{FF2B5EF4-FFF2-40B4-BE49-F238E27FC236}">
                <a16:creationId xmlns:a16="http://schemas.microsoft.com/office/drawing/2014/main" id="{7BA637D3-007C-41AB-AF32-3D0B4FB9A4A6}"/>
              </a:ext>
            </a:extLst>
          </p:cNvPr>
          <p:cNvSpPr/>
          <p:nvPr/>
        </p:nvSpPr>
        <p:spPr>
          <a:xfrm flipV="1">
            <a:off x="6640366" y="5092318"/>
            <a:ext cx="1037485" cy="191433"/>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二等辺三角形 73">
            <a:extLst>
              <a:ext uri="{FF2B5EF4-FFF2-40B4-BE49-F238E27FC236}">
                <a16:creationId xmlns:a16="http://schemas.microsoft.com/office/drawing/2014/main" id="{EB68C355-891E-4186-9734-1DA3FBD3407A}"/>
              </a:ext>
            </a:extLst>
          </p:cNvPr>
          <p:cNvSpPr/>
          <p:nvPr/>
        </p:nvSpPr>
        <p:spPr>
          <a:xfrm flipV="1">
            <a:off x="9866482" y="5092317"/>
            <a:ext cx="1037485" cy="191433"/>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810617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目的</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en-US" altLang="ja-JP" sz="2800" dirty="0"/>
              <a:t>FY2022</a:t>
            </a:r>
            <a:r>
              <a:rPr lang="ja-JP" altLang="en-US" sz="2800" dirty="0"/>
              <a:t>の人工酵素設計チームでの活動内容を報告する。</a:t>
            </a:r>
            <a:endParaRPr lang="en-US" altLang="ja-JP" sz="2800" dirty="0"/>
          </a:p>
          <a:p>
            <a:pPr marL="709613" lvl="1" indent="-457200"/>
            <a:r>
              <a:rPr lang="en-US" altLang="ja-JP" sz="2400" dirty="0"/>
              <a:t>TL</a:t>
            </a:r>
            <a:r>
              <a:rPr lang="ja-JP" altLang="en-US" sz="2400" dirty="0"/>
              <a:t>伊崎さんの代理で、数か月間</a:t>
            </a:r>
            <a:r>
              <a:rPr lang="en-US" altLang="ja-JP" sz="2400" dirty="0"/>
              <a:t>TL</a:t>
            </a:r>
            <a:r>
              <a:rPr lang="ja-JP" altLang="en-US" sz="2400" dirty="0"/>
              <a:t>を担った。</a:t>
            </a:r>
            <a:endParaRPr lang="en-US" altLang="ja-JP" sz="2400" dirty="0"/>
          </a:p>
          <a:p>
            <a:pPr marL="709613" lvl="1" indent="-457200"/>
            <a:r>
              <a:rPr lang="ja-JP" altLang="en-US" sz="2400" dirty="0"/>
              <a:t>主に個人の活動報告</a:t>
            </a:r>
            <a:endParaRPr lang="en-US" altLang="ja-JP" sz="2400" dirty="0"/>
          </a:p>
          <a:p>
            <a:pPr marL="457200" indent="-457200"/>
            <a:endParaRPr lang="en-US" altLang="ja-JP" sz="2800" dirty="0"/>
          </a:p>
          <a:p>
            <a:pPr marL="457200" indent="-457200"/>
            <a:r>
              <a:rPr lang="ja-JP" altLang="en-US" sz="2800" dirty="0"/>
              <a:t>概要</a:t>
            </a:r>
            <a:endParaRPr lang="en-US" altLang="ja-JP" sz="2800" dirty="0"/>
          </a:p>
          <a:p>
            <a:pPr marL="709613" lvl="1" indent="-457200">
              <a:buFont typeface="+mj-lt"/>
              <a:buAutoNum type="arabicPeriod"/>
            </a:pPr>
            <a:r>
              <a:rPr lang="ja-JP" altLang="en-US" sz="2400" dirty="0"/>
              <a:t>テーマ活動の振り返り</a:t>
            </a:r>
            <a:endParaRPr lang="en-US" altLang="ja-JP" sz="2400" dirty="0"/>
          </a:p>
          <a:p>
            <a:pPr marL="709613" lvl="1" indent="-457200">
              <a:buFont typeface="+mj-lt"/>
              <a:buAutoNum type="arabicPeriod"/>
            </a:pPr>
            <a:r>
              <a:rPr lang="ja-JP" altLang="en-US" sz="2400" dirty="0"/>
              <a:t>調査活動の振り返り</a:t>
            </a:r>
            <a:endParaRPr lang="en-US" altLang="ja-JP" sz="2400" dirty="0"/>
          </a:p>
          <a:p>
            <a:pPr marL="709613" lvl="1" indent="-457200">
              <a:buFont typeface="+mj-lt"/>
              <a:buAutoNum type="arabicPeriod"/>
            </a:pPr>
            <a:r>
              <a:rPr lang="ja-JP" altLang="en-US" sz="2400" dirty="0"/>
              <a:t>個人活動の振り返り</a:t>
            </a:r>
            <a:endParaRPr lang="en-US" altLang="ja-JP" sz="2400" dirty="0"/>
          </a:p>
          <a:p>
            <a:pPr marL="709613" lvl="1" indent="-457200"/>
            <a:endParaRPr kumimoji="1" lang="en-US" altLang="ja-JP" sz="2400" dirty="0"/>
          </a:p>
        </p:txBody>
      </p:sp>
    </p:spTree>
    <p:extLst>
      <p:ext uri="{BB962C8B-B14F-4D97-AF65-F5344CB8AC3E}">
        <p14:creationId xmlns:p14="http://schemas.microsoft.com/office/powerpoint/2010/main" val="1087846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物理処理で砕いた後、化学処理で細かく・柔らかくするのが主流。</a:t>
            </a:r>
            <a:endParaRPr lang="en-US" altLang="ja-JP" sz="2800" dirty="0"/>
          </a:p>
        </p:txBody>
      </p:sp>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前処理の大別</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　＞　バイオマスの前処理</a:t>
            </a:r>
            <a:endParaRPr kumimoji="1" lang="en-US" altLang="ja-JP" sz="1600" b="1" dirty="0">
              <a:solidFill>
                <a:schemeClr val="bg1"/>
              </a:solidFill>
            </a:endParaRPr>
          </a:p>
        </p:txBody>
      </p:sp>
      <p:graphicFrame>
        <p:nvGraphicFramePr>
          <p:cNvPr id="34" name="表 5">
            <a:extLst>
              <a:ext uri="{FF2B5EF4-FFF2-40B4-BE49-F238E27FC236}">
                <a16:creationId xmlns:a16="http://schemas.microsoft.com/office/drawing/2014/main" id="{E8983844-7510-4A5C-98B8-6CF946ED33F1}"/>
              </a:ext>
            </a:extLst>
          </p:cNvPr>
          <p:cNvGraphicFramePr>
            <a:graphicFrameLocks noGrp="1"/>
          </p:cNvGraphicFramePr>
          <p:nvPr>
            <p:extLst>
              <p:ext uri="{D42A27DB-BD31-4B8C-83A1-F6EECF244321}">
                <p14:modId xmlns:p14="http://schemas.microsoft.com/office/powerpoint/2010/main" val="1186506469"/>
              </p:ext>
            </p:extLst>
          </p:nvPr>
        </p:nvGraphicFramePr>
        <p:xfrm>
          <a:off x="340267" y="2308059"/>
          <a:ext cx="11667514" cy="2258326"/>
        </p:xfrm>
        <a:graphic>
          <a:graphicData uri="http://schemas.openxmlformats.org/drawingml/2006/table">
            <a:tbl>
              <a:tblPr firstRow="1" bandRow="1">
                <a:tableStyleId>{5C22544A-7EE6-4342-B048-85BDC9FD1C3A}</a:tableStyleId>
              </a:tblPr>
              <a:tblGrid>
                <a:gridCol w="897983">
                  <a:extLst>
                    <a:ext uri="{9D8B030D-6E8A-4147-A177-3AD203B41FA5}">
                      <a16:colId xmlns:a16="http://schemas.microsoft.com/office/drawing/2014/main" val="2143679544"/>
                    </a:ext>
                  </a:extLst>
                </a:gridCol>
                <a:gridCol w="2216081">
                  <a:extLst>
                    <a:ext uri="{9D8B030D-6E8A-4147-A177-3AD203B41FA5}">
                      <a16:colId xmlns:a16="http://schemas.microsoft.com/office/drawing/2014/main" val="2285869366"/>
                    </a:ext>
                  </a:extLst>
                </a:gridCol>
                <a:gridCol w="2695575">
                  <a:extLst>
                    <a:ext uri="{9D8B030D-6E8A-4147-A177-3AD203B41FA5}">
                      <a16:colId xmlns:a16="http://schemas.microsoft.com/office/drawing/2014/main" val="1943049289"/>
                    </a:ext>
                  </a:extLst>
                </a:gridCol>
                <a:gridCol w="3133725">
                  <a:extLst>
                    <a:ext uri="{9D8B030D-6E8A-4147-A177-3AD203B41FA5}">
                      <a16:colId xmlns:a16="http://schemas.microsoft.com/office/drawing/2014/main" val="2252245261"/>
                    </a:ext>
                  </a:extLst>
                </a:gridCol>
                <a:gridCol w="2724150">
                  <a:extLst>
                    <a:ext uri="{9D8B030D-6E8A-4147-A177-3AD203B41FA5}">
                      <a16:colId xmlns:a16="http://schemas.microsoft.com/office/drawing/2014/main" val="1270811941"/>
                    </a:ext>
                  </a:extLst>
                </a:gridCol>
              </a:tblGrid>
              <a:tr h="275048">
                <a:tc>
                  <a:txBody>
                    <a:bodyPr/>
                    <a:lstStyle/>
                    <a:p>
                      <a:r>
                        <a:rPr kumimoji="1" lang="ja-JP" altLang="en-US" sz="1600" dirty="0"/>
                        <a:t>大分類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効果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デメリット・課題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1417660"/>
                  </a:ext>
                </a:extLst>
              </a:tr>
              <a:tr h="275048">
                <a:tc>
                  <a:txBody>
                    <a:bodyPr/>
                    <a:lstStyle/>
                    <a:p>
                      <a:r>
                        <a:rPr kumimoji="1" lang="ja-JP" altLang="en-US" sz="1600" dirty="0"/>
                        <a:t>物理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機械</a:t>
                      </a:r>
                      <a:r>
                        <a:rPr kumimoji="1" lang="ja-JP" altLang="en-US" sz="1400" dirty="0"/>
                        <a:t>（粉砕・摩擦）</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細かく砕く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一次細胞壁を破壊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細胞壁破壊が非効率、</a:t>
                      </a:r>
                      <a:endParaRPr kumimoji="1" lang="en-US" altLang="ja-JP" sz="1600" dirty="0"/>
                    </a:p>
                    <a:p>
                      <a:r>
                        <a:rPr kumimoji="1" lang="ja-JP" altLang="en-US" sz="1600" dirty="0"/>
                        <a:t>エネルギー使用量が多い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7455363"/>
                  </a:ext>
                </a:extLst>
              </a:tr>
              <a:tr h="429526">
                <a:tc>
                  <a:txBody>
                    <a:bodyPr/>
                    <a:lstStyle/>
                    <a:p>
                      <a:r>
                        <a:rPr kumimoji="1" lang="ja-JP" altLang="en-US" sz="1600" dirty="0"/>
                        <a:t>水熱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水蒸気爆砕法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熱水で処理する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多糖類の加水分解・可溶化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反応性の制御、装置負荷大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9905859"/>
                  </a:ext>
                </a:extLst>
              </a:tr>
              <a:tr h="429526">
                <a:tc>
                  <a:txBody>
                    <a:bodyPr/>
                    <a:lstStyle/>
                    <a:p>
                      <a:r>
                        <a:rPr kumimoji="1" lang="ja-JP" altLang="en-US" sz="1600" dirty="0"/>
                        <a:t>化学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酸、アルカリ、有機溶剤、イオン液体</a:t>
                      </a:r>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t>―</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多糖類の加水分解・可溶化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化学コストがかかる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9564068"/>
                  </a:ext>
                </a:extLst>
              </a:tr>
              <a:tr h="275048">
                <a:tc>
                  <a:txBody>
                    <a:bodyPr/>
                    <a:lstStyle/>
                    <a:p>
                      <a:r>
                        <a:rPr kumimoji="1" lang="ja-JP" altLang="en-US" sz="1600" dirty="0"/>
                        <a:t>生物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微生物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分解菌を使用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リグニンを単離しながら糖化・発酵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反応速度が遅い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1740225"/>
                  </a:ext>
                </a:extLst>
              </a:tr>
            </a:tbl>
          </a:graphicData>
        </a:graphic>
      </p:graphicFrame>
    </p:spTree>
    <p:extLst>
      <p:ext uri="{BB962C8B-B14F-4D97-AF65-F5344CB8AC3E}">
        <p14:creationId xmlns:p14="http://schemas.microsoft.com/office/powerpoint/2010/main" val="3164237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それぞれデメリット・課題があり、確立されていない。</a:t>
            </a:r>
            <a:endParaRPr lang="en-US" altLang="ja-JP" sz="2800" dirty="0"/>
          </a:p>
          <a:p>
            <a:pPr marL="709613" lvl="1" indent="-457200"/>
            <a:r>
              <a:rPr lang="ja-JP" altLang="en-US" sz="2400" dirty="0"/>
              <a:t>近年はイオン液体の論文が多い印象</a:t>
            </a:r>
            <a:endParaRPr lang="en-US" altLang="ja-JP" dirty="0"/>
          </a:p>
        </p:txBody>
      </p:sp>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化学処理の大別</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　＞　バイオマスの前処理</a:t>
            </a:r>
            <a:endParaRPr kumimoji="1" lang="en-US" altLang="ja-JP" sz="1600" b="1" dirty="0">
              <a:solidFill>
                <a:schemeClr val="bg1"/>
              </a:solidFill>
            </a:endParaRPr>
          </a:p>
        </p:txBody>
      </p:sp>
      <p:graphicFrame>
        <p:nvGraphicFramePr>
          <p:cNvPr id="34" name="表 5">
            <a:extLst>
              <a:ext uri="{FF2B5EF4-FFF2-40B4-BE49-F238E27FC236}">
                <a16:creationId xmlns:a16="http://schemas.microsoft.com/office/drawing/2014/main" id="{E8983844-7510-4A5C-98B8-6CF946ED33F1}"/>
              </a:ext>
            </a:extLst>
          </p:cNvPr>
          <p:cNvGraphicFramePr>
            <a:graphicFrameLocks noGrp="1"/>
          </p:cNvGraphicFramePr>
          <p:nvPr>
            <p:extLst>
              <p:ext uri="{D42A27DB-BD31-4B8C-83A1-F6EECF244321}">
                <p14:modId xmlns:p14="http://schemas.microsoft.com/office/powerpoint/2010/main" val="1081912883"/>
              </p:ext>
            </p:extLst>
          </p:nvPr>
        </p:nvGraphicFramePr>
        <p:xfrm>
          <a:off x="262243" y="2224782"/>
          <a:ext cx="11667514" cy="3904246"/>
        </p:xfrm>
        <a:graphic>
          <a:graphicData uri="http://schemas.openxmlformats.org/drawingml/2006/table">
            <a:tbl>
              <a:tblPr firstRow="1" bandRow="1">
                <a:tableStyleId>{5C22544A-7EE6-4342-B048-85BDC9FD1C3A}</a:tableStyleId>
              </a:tblPr>
              <a:tblGrid>
                <a:gridCol w="1294789">
                  <a:extLst>
                    <a:ext uri="{9D8B030D-6E8A-4147-A177-3AD203B41FA5}">
                      <a16:colId xmlns:a16="http://schemas.microsoft.com/office/drawing/2014/main" val="2143679544"/>
                    </a:ext>
                  </a:extLst>
                </a:gridCol>
                <a:gridCol w="2014843">
                  <a:extLst>
                    <a:ext uri="{9D8B030D-6E8A-4147-A177-3AD203B41FA5}">
                      <a16:colId xmlns:a16="http://schemas.microsoft.com/office/drawing/2014/main" val="2285869366"/>
                    </a:ext>
                  </a:extLst>
                </a:gridCol>
                <a:gridCol w="2500007">
                  <a:extLst>
                    <a:ext uri="{9D8B030D-6E8A-4147-A177-3AD203B41FA5}">
                      <a16:colId xmlns:a16="http://schemas.microsoft.com/office/drawing/2014/main" val="1943049289"/>
                    </a:ext>
                  </a:extLst>
                </a:gridCol>
                <a:gridCol w="3133725">
                  <a:extLst>
                    <a:ext uri="{9D8B030D-6E8A-4147-A177-3AD203B41FA5}">
                      <a16:colId xmlns:a16="http://schemas.microsoft.com/office/drawing/2014/main" val="2252245261"/>
                    </a:ext>
                  </a:extLst>
                </a:gridCol>
                <a:gridCol w="2724150">
                  <a:extLst>
                    <a:ext uri="{9D8B030D-6E8A-4147-A177-3AD203B41FA5}">
                      <a16:colId xmlns:a16="http://schemas.microsoft.com/office/drawing/2014/main" val="1270811941"/>
                    </a:ext>
                  </a:extLst>
                </a:gridCol>
              </a:tblGrid>
              <a:tr h="275048">
                <a:tc>
                  <a:txBody>
                    <a:bodyPr/>
                    <a:lstStyle/>
                    <a:p>
                      <a:r>
                        <a:rPr kumimoji="1" lang="ja-JP" altLang="en-US" sz="1600" dirty="0"/>
                        <a:t>大分類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効果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デメリット・課題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1417660"/>
                  </a:ext>
                </a:extLst>
              </a:tr>
              <a:tr h="429526">
                <a:tc>
                  <a:txBody>
                    <a:bodyPr/>
                    <a:lstStyle/>
                    <a:p>
                      <a:r>
                        <a:rPr kumimoji="1" lang="ja-JP" altLang="en-US" sz="1600" dirty="0"/>
                        <a:t>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酸加水分解法</a:t>
                      </a:r>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酸水溶液</a:t>
                      </a:r>
                      <a:r>
                        <a:rPr kumimoji="1" lang="ja-JP" altLang="en-US" sz="1400" dirty="0"/>
                        <a:t>（希硫酸）</a:t>
                      </a:r>
                      <a:r>
                        <a:rPr kumimoji="1" lang="ja-JP" altLang="en-US" sz="1600" dirty="0"/>
                        <a:t>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多糖類の加水分解・可溶化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回収リグニンの再利用性</a:t>
                      </a:r>
                      <a:endParaRPr kumimoji="1" lang="en-US" altLang="ja-JP" sz="1600" dirty="0"/>
                    </a:p>
                    <a:p>
                      <a:r>
                        <a:rPr kumimoji="1" lang="ja-JP" altLang="en-US" sz="1600" dirty="0"/>
                        <a:t>装置への負荷大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9564068"/>
                  </a:ext>
                </a:extLst>
              </a:tr>
              <a:tr h="429526">
                <a:tc>
                  <a:txBody>
                    <a:bodyPr/>
                    <a:lstStyle/>
                    <a:p>
                      <a:r>
                        <a:rPr kumimoji="1" lang="ja-JP" altLang="en-US" sz="1600" dirty="0"/>
                        <a:t>アルカリ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t>Kraft</a:t>
                      </a:r>
                      <a:r>
                        <a:rPr kumimoji="1" lang="ja-JP" altLang="en-US" sz="1600" dirty="0"/>
                        <a:t>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t>NaOH</a:t>
                      </a:r>
                      <a:r>
                        <a:rPr kumimoji="1" lang="ja-JP" altLang="en-US" sz="1600" dirty="0"/>
                        <a:t>／</a:t>
                      </a:r>
                      <a:r>
                        <a:rPr kumimoji="1" lang="en-US" altLang="ja-JP" sz="1600" dirty="0"/>
                        <a:t>Na2S</a:t>
                      </a:r>
                      <a:r>
                        <a:rPr kumimoji="1" lang="ja-JP" altLang="en-US" sz="1600" dirty="0"/>
                        <a:t>水溶液を利用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ヘミセルロース／リグニンの分解・可溶化（黒液）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不純物が混入しやすい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4848303"/>
                  </a:ext>
                </a:extLst>
              </a:tr>
              <a:tr h="4295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アルカリ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アルカリ処理法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t>NaOH</a:t>
                      </a:r>
                      <a:r>
                        <a:rPr kumimoji="1" lang="ja-JP" altLang="en-US" sz="1600" dirty="0"/>
                        <a:t>／石灰</a:t>
                      </a:r>
                      <a:r>
                        <a:rPr kumimoji="1" lang="ja-JP" altLang="en-US" sz="1400" dirty="0"/>
                        <a:t>（</a:t>
                      </a:r>
                      <a:r>
                        <a:rPr kumimoji="1" lang="en-US" altLang="ja-JP" sz="1400" dirty="0"/>
                        <a:t>Lime</a:t>
                      </a:r>
                      <a:r>
                        <a:rPr kumimoji="1" lang="ja-JP" altLang="en-US" sz="1400" dirty="0"/>
                        <a:t>）</a:t>
                      </a:r>
                      <a:r>
                        <a:rPr kumimoji="1" lang="ja-JP" altLang="en-US" sz="1600" dirty="0"/>
                        <a:t>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ヘミセルロース／リグニンの加水分解・可溶化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反応速度が遅い（数週間）</a:t>
                      </a:r>
                      <a:endParaRPr kumimoji="1" lang="en-US" altLang="ja-JP" sz="1600" dirty="0"/>
                    </a:p>
                    <a:p>
                      <a:r>
                        <a:rPr kumimoji="1" lang="ja-JP" altLang="en-US" sz="1600" dirty="0">
                          <a:solidFill>
                            <a:schemeClr val="accent4"/>
                          </a:solidFill>
                        </a:rPr>
                        <a:t>リグニン多いバイオマスには不適</a:t>
                      </a:r>
                      <a:endParaRPr kumimoji="1" lang="en-US" altLang="ja-JP" sz="160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3596831"/>
                  </a:ext>
                </a:extLst>
              </a:tr>
              <a:tr h="4295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アルカリ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アンモニア凍結爆砕法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アンモニア溶液を高圧浸漬後、脱圧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細胞壁の破壊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リグニン多いバイオマスには不適</a:t>
                      </a:r>
                      <a:endParaRPr kumimoji="1" lang="en-US" altLang="ja-JP" sz="160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2411736"/>
                  </a:ext>
                </a:extLst>
              </a:tr>
              <a:tr h="429526">
                <a:tc>
                  <a:txBody>
                    <a:bodyPr/>
                    <a:lstStyle/>
                    <a:p>
                      <a:r>
                        <a:rPr kumimoji="1" lang="ja-JP" altLang="en-US" sz="1600" dirty="0"/>
                        <a:t>有機溶剤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オルガノソルブ法</a:t>
                      </a:r>
                      <a:endParaRPr kumimoji="1" lang="en-US" altLang="ja-JP" sz="16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（加溶媒分解）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水／有機溶媒（高沸点：酢酸、低沸点：エタノール）を利用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ヘミセルロース／リグニンの加水分解・可溶化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溶媒の除去・回収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2027596"/>
                  </a:ext>
                </a:extLst>
              </a:tr>
              <a:tr h="4295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イオン液体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イオン液体処理法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イオン液体を利用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バイオマスの溶解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効率が低い、コストが高い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5448525"/>
                  </a:ext>
                </a:extLst>
              </a:tr>
            </a:tbl>
          </a:graphicData>
        </a:graphic>
      </p:graphicFrame>
    </p:spTree>
    <p:extLst>
      <p:ext uri="{BB962C8B-B14F-4D97-AF65-F5344CB8AC3E}">
        <p14:creationId xmlns:p14="http://schemas.microsoft.com/office/powerpoint/2010/main" val="2439231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主に設計プロトコル開発とデータ分析を担当した。</a:t>
            </a:r>
            <a:endParaRPr lang="en-US" altLang="ja-JP" sz="2800" dirty="0"/>
          </a:p>
        </p:txBody>
      </p:sp>
      <p:sp>
        <p:nvSpPr>
          <p:cNvPr id="40" name="タイトル 1">
            <a:extLst>
              <a:ext uri="{FF2B5EF4-FFF2-40B4-BE49-F238E27FC236}">
                <a16:creationId xmlns:a16="http://schemas.microsoft.com/office/drawing/2014/main" id="{2354ADEE-94AE-4074-B8D1-9D80F37BED93}"/>
              </a:ext>
            </a:extLst>
          </p:cNvPr>
          <p:cNvSpPr>
            <a:spLocks noGrp="1"/>
          </p:cNvSpPr>
          <p:nvPr>
            <p:ph type="title"/>
          </p:nvPr>
        </p:nvSpPr>
        <p:spPr>
          <a:xfrm>
            <a:off x="517055" y="241034"/>
            <a:ext cx="11400125" cy="518094"/>
          </a:xfrm>
        </p:spPr>
        <p:txBody>
          <a:bodyPr/>
          <a:lstStyle/>
          <a:p>
            <a:r>
              <a:rPr lang="ja-JP" altLang="en-US" dirty="0"/>
              <a:t>活動実績</a:t>
            </a:r>
            <a:endParaRPr lang="en-US" dirty="0"/>
          </a:p>
        </p:txBody>
      </p:sp>
      <p:sp>
        <p:nvSpPr>
          <p:cNvPr id="42" name="テキスト ボックス 41">
            <a:extLst>
              <a:ext uri="{FF2B5EF4-FFF2-40B4-BE49-F238E27FC236}">
                <a16:creationId xmlns:a16="http://schemas.microsoft.com/office/drawing/2014/main" id="{F14ABE00-8F07-4769-B760-63B7A589FCA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個人活動</a:t>
            </a:r>
          </a:p>
        </p:txBody>
      </p:sp>
      <p:graphicFrame>
        <p:nvGraphicFramePr>
          <p:cNvPr id="35" name="コンテンツ プレースホルダー 6">
            <a:extLst>
              <a:ext uri="{FF2B5EF4-FFF2-40B4-BE49-F238E27FC236}">
                <a16:creationId xmlns:a16="http://schemas.microsoft.com/office/drawing/2014/main" id="{EB17C7EC-54D0-447A-8623-8A7FFFA1BAD8}"/>
              </a:ext>
            </a:extLst>
          </p:cNvPr>
          <p:cNvGraphicFramePr>
            <a:graphicFrameLocks/>
          </p:cNvGraphicFramePr>
          <p:nvPr>
            <p:extLst>
              <p:ext uri="{D42A27DB-BD31-4B8C-83A1-F6EECF244321}">
                <p14:modId xmlns:p14="http://schemas.microsoft.com/office/powerpoint/2010/main" val="4250667860"/>
              </p:ext>
            </p:extLst>
          </p:nvPr>
        </p:nvGraphicFramePr>
        <p:xfrm>
          <a:off x="152468" y="1579764"/>
          <a:ext cx="11880001" cy="365760"/>
        </p:xfrm>
        <a:graphic>
          <a:graphicData uri="http://schemas.openxmlformats.org/drawingml/2006/table">
            <a:tbl>
              <a:tblPr firstRow="1" bandRow="1">
                <a:tableStyleId>{69012ECD-51FC-41F1-AA8D-1B2483CD663E}</a:tableStyleId>
              </a:tblPr>
              <a:tblGrid>
                <a:gridCol w="1444935">
                  <a:extLst>
                    <a:ext uri="{9D8B030D-6E8A-4147-A177-3AD203B41FA5}">
                      <a16:colId xmlns:a16="http://schemas.microsoft.com/office/drawing/2014/main" val="593228238"/>
                    </a:ext>
                  </a:extLst>
                </a:gridCol>
                <a:gridCol w="2108381">
                  <a:extLst>
                    <a:ext uri="{9D8B030D-6E8A-4147-A177-3AD203B41FA5}">
                      <a16:colId xmlns:a16="http://schemas.microsoft.com/office/drawing/2014/main" val="3320444244"/>
                    </a:ext>
                  </a:extLst>
                </a:gridCol>
                <a:gridCol w="2108381">
                  <a:extLst>
                    <a:ext uri="{9D8B030D-6E8A-4147-A177-3AD203B41FA5}">
                      <a16:colId xmlns:a16="http://schemas.microsoft.com/office/drawing/2014/main" val="505575863"/>
                    </a:ext>
                  </a:extLst>
                </a:gridCol>
                <a:gridCol w="2072768">
                  <a:extLst>
                    <a:ext uri="{9D8B030D-6E8A-4147-A177-3AD203B41FA5}">
                      <a16:colId xmlns:a16="http://schemas.microsoft.com/office/drawing/2014/main" val="869470032"/>
                    </a:ext>
                  </a:extLst>
                </a:gridCol>
                <a:gridCol w="2072768">
                  <a:extLst>
                    <a:ext uri="{9D8B030D-6E8A-4147-A177-3AD203B41FA5}">
                      <a16:colId xmlns:a16="http://schemas.microsoft.com/office/drawing/2014/main" val="2652370762"/>
                    </a:ext>
                  </a:extLst>
                </a:gridCol>
                <a:gridCol w="2072768">
                  <a:extLst>
                    <a:ext uri="{9D8B030D-6E8A-4147-A177-3AD203B41FA5}">
                      <a16:colId xmlns:a16="http://schemas.microsoft.com/office/drawing/2014/main" val="1552732749"/>
                    </a:ext>
                  </a:extLst>
                </a:gridCol>
              </a:tblGrid>
              <a:tr h="266148">
                <a:tc>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FY2018</a:t>
                      </a:r>
                      <a:endParaRPr kumimoji="1" lang="ja-JP" altLang="en-US"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FY2019</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FY2020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FY2021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FY2022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cxnSp>
        <p:nvCxnSpPr>
          <p:cNvPr id="59" name="直線矢印コネクタ 58">
            <a:extLst>
              <a:ext uri="{FF2B5EF4-FFF2-40B4-BE49-F238E27FC236}">
                <a16:creationId xmlns:a16="http://schemas.microsoft.com/office/drawing/2014/main" id="{95C70948-5486-4097-85EA-FA5F40EC6697}"/>
              </a:ext>
            </a:extLst>
          </p:cNvPr>
          <p:cNvCxnSpPr>
            <a:cxnSpLocks/>
          </p:cNvCxnSpPr>
          <p:nvPr/>
        </p:nvCxnSpPr>
        <p:spPr>
          <a:xfrm>
            <a:off x="3703922" y="4687782"/>
            <a:ext cx="2089738"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A130E0B9-742F-413E-961A-6B3CDB952595}"/>
              </a:ext>
            </a:extLst>
          </p:cNvPr>
          <p:cNvSpPr txBox="1"/>
          <p:nvPr/>
        </p:nvSpPr>
        <p:spPr>
          <a:xfrm>
            <a:off x="4116997" y="4258067"/>
            <a:ext cx="1261884" cy="307777"/>
          </a:xfrm>
          <a:prstGeom prst="rect">
            <a:avLst/>
          </a:prstGeom>
          <a:noFill/>
        </p:spPr>
        <p:txBody>
          <a:bodyPr wrap="none" rtlCol="0">
            <a:spAutoFit/>
          </a:bodyPr>
          <a:lstStyle/>
          <a:p>
            <a:pPr algn="ctr"/>
            <a:r>
              <a:rPr kumimoji="1" lang="ja-JP" altLang="en-US" sz="1400" dirty="0"/>
              <a:t>構造特徴抽出</a:t>
            </a:r>
            <a:endParaRPr kumimoji="1" lang="en-US" altLang="ja-JP" sz="1400" dirty="0"/>
          </a:p>
        </p:txBody>
      </p:sp>
      <p:cxnSp>
        <p:nvCxnSpPr>
          <p:cNvPr id="61" name="直線矢印コネクタ 60">
            <a:extLst>
              <a:ext uri="{FF2B5EF4-FFF2-40B4-BE49-F238E27FC236}">
                <a16:creationId xmlns:a16="http://schemas.microsoft.com/office/drawing/2014/main" id="{F6016CF0-46F9-4E16-9309-6F542868A4AB}"/>
              </a:ext>
            </a:extLst>
          </p:cNvPr>
          <p:cNvCxnSpPr>
            <a:cxnSpLocks/>
          </p:cNvCxnSpPr>
          <p:nvPr/>
        </p:nvCxnSpPr>
        <p:spPr>
          <a:xfrm>
            <a:off x="5812338" y="4684217"/>
            <a:ext cx="2089738"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85978D0C-16F2-408D-A17B-21F41E796A57}"/>
              </a:ext>
            </a:extLst>
          </p:cNvPr>
          <p:cNvSpPr txBox="1"/>
          <p:nvPr/>
        </p:nvSpPr>
        <p:spPr>
          <a:xfrm>
            <a:off x="73642" y="4252763"/>
            <a:ext cx="1482639" cy="369332"/>
          </a:xfrm>
          <a:prstGeom prst="rect">
            <a:avLst/>
          </a:prstGeom>
          <a:noFill/>
        </p:spPr>
        <p:txBody>
          <a:bodyPr wrap="square" rtlCol="0">
            <a:spAutoFit/>
          </a:bodyPr>
          <a:lstStyle/>
          <a:p>
            <a:pPr algn="ctr"/>
            <a:r>
              <a:rPr kumimoji="1" lang="ja-JP" altLang="en-US" dirty="0"/>
              <a:t>個人</a:t>
            </a:r>
          </a:p>
        </p:txBody>
      </p:sp>
      <p:sp>
        <p:nvSpPr>
          <p:cNvPr id="63" name="テキスト ボックス 62">
            <a:extLst>
              <a:ext uri="{FF2B5EF4-FFF2-40B4-BE49-F238E27FC236}">
                <a16:creationId xmlns:a16="http://schemas.microsoft.com/office/drawing/2014/main" id="{D5F9A477-6B2A-49A2-B861-97D51CAA9FC4}"/>
              </a:ext>
            </a:extLst>
          </p:cNvPr>
          <p:cNvSpPr txBox="1"/>
          <p:nvPr/>
        </p:nvSpPr>
        <p:spPr>
          <a:xfrm>
            <a:off x="6389789" y="4254502"/>
            <a:ext cx="902811" cy="307777"/>
          </a:xfrm>
          <a:prstGeom prst="rect">
            <a:avLst/>
          </a:prstGeom>
          <a:noFill/>
        </p:spPr>
        <p:txBody>
          <a:bodyPr wrap="none" rtlCol="0">
            <a:spAutoFit/>
          </a:bodyPr>
          <a:lstStyle/>
          <a:p>
            <a:pPr algn="ctr"/>
            <a:r>
              <a:rPr kumimoji="1" lang="ja-JP" altLang="en-US" sz="1400" dirty="0"/>
              <a:t>候補生成</a:t>
            </a:r>
            <a:endParaRPr kumimoji="1" lang="en-US" altLang="ja-JP" sz="1400" dirty="0"/>
          </a:p>
        </p:txBody>
      </p:sp>
      <p:cxnSp>
        <p:nvCxnSpPr>
          <p:cNvPr id="64" name="直線矢印コネクタ 63">
            <a:extLst>
              <a:ext uri="{FF2B5EF4-FFF2-40B4-BE49-F238E27FC236}">
                <a16:creationId xmlns:a16="http://schemas.microsoft.com/office/drawing/2014/main" id="{03ABD9E4-FBB1-421A-AD13-B9D724EE9863}"/>
              </a:ext>
            </a:extLst>
          </p:cNvPr>
          <p:cNvCxnSpPr>
            <a:cxnSpLocks/>
          </p:cNvCxnSpPr>
          <p:nvPr/>
        </p:nvCxnSpPr>
        <p:spPr>
          <a:xfrm>
            <a:off x="7984410" y="4684217"/>
            <a:ext cx="189976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AA293E95-3BAA-44A0-9FC4-80A7ABAAF782}"/>
              </a:ext>
            </a:extLst>
          </p:cNvPr>
          <p:cNvSpPr txBox="1"/>
          <p:nvPr/>
        </p:nvSpPr>
        <p:spPr>
          <a:xfrm>
            <a:off x="7841156" y="4251078"/>
            <a:ext cx="2215670" cy="307777"/>
          </a:xfrm>
          <a:prstGeom prst="rect">
            <a:avLst/>
          </a:prstGeom>
          <a:noFill/>
        </p:spPr>
        <p:txBody>
          <a:bodyPr wrap="none" rtlCol="0">
            <a:spAutoFit/>
          </a:bodyPr>
          <a:lstStyle/>
          <a:p>
            <a:pPr algn="ctr"/>
            <a:r>
              <a:rPr kumimoji="1" lang="ja-JP" altLang="en-US" sz="1400" dirty="0"/>
              <a:t>配列特徴抽出＆データ分析</a:t>
            </a:r>
            <a:endParaRPr kumimoji="1" lang="en-US" altLang="ja-JP" sz="1400" dirty="0"/>
          </a:p>
        </p:txBody>
      </p:sp>
      <p:cxnSp>
        <p:nvCxnSpPr>
          <p:cNvPr id="67" name="直線矢印コネクタ 66">
            <a:extLst>
              <a:ext uri="{FF2B5EF4-FFF2-40B4-BE49-F238E27FC236}">
                <a16:creationId xmlns:a16="http://schemas.microsoft.com/office/drawing/2014/main" id="{5E125E72-39D7-4DA5-9BE6-558101551D03}"/>
              </a:ext>
            </a:extLst>
          </p:cNvPr>
          <p:cNvCxnSpPr>
            <a:cxnSpLocks/>
          </p:cNvCxnSpPr>
          <p:nvPr/>
        </p:nvCxnSpPr>
        <p:spPr>
          <a:xfrm>
            <a:off x="9964690" y="4684217"/>
            <a:ext cx="103188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B4334EA8-5F0D-4606-9F85-97149FA6B4DD}"/>
              </a:ext>
            </a:extLst>
          </p:cNvPr>
          <p:cNvSpPr txBox="1"/>
          <p:nvPr/>
        </p:nvSpPr>
        <p:spPr>
          <a:xfrm>
            <a:off x="9967335" y="4251078"/>
            <a:ext cx="1088760" cy="307777"/>
          </a:xfrm>
          <a:prstGeom prst="rect">
            <a:avLst/>
          </a:prstGeom>
          <a:noFill/>
        </p:spPr>
        <p:txBody>
          <a:bodyPr wrap="none" rtlCol="0">
            <a:spAutoFit/>
          </a:bodyPr>
          <a:lstStyle/>
          <a:p>
            <a:pPr algn="ctr"/>
            <a:r>
              <a:rPr kumimoji="1" lang="ja-JP" altLang="en-US" sz="1400" dirty="0"/>
              <a:t>クローズ作業</a:t>
            </a:r>
            <a:endParaRPr kumimoji="1" lang="en-US" altLang="ja-JP" sz="1400" dirty="0"/>
          </a:p>
        </p:txBody>
      </p:sp>
      <p:cxnSp>
        <p:nvCxnSpPr>
          <p:cNvPr id="69" name="直線矢印コネクタ 68">
            <a:extLst>
              <a:ext uri="{FF2B5EF4-FFF2-40B4-BE49-F238E27FC236}">
                <a16:creationId xmlns:a16="http://schemas.microsoft.com/office/drawing/2014/main" id="{A402109A-6965-4BCA-A018-0EC7BDA9216E}"/>
              </a:ext>
            </a:extLst>
          </p:cNvPr>
          <p:cNvCxnSpPr>
            <a:cxnSpLocks/>
          </p:cNvCxnSpPr>
          <p:nvPr/>
        </p:nvCxnSpPr>
        <p:spPr>
          <a:xfrm>
            <a:off x="8953818" y="5408117"/>
            <a:ext cx="302685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3D1CFDA1-1A8D-4E14-BDBD-F212D74D8B88}"/>
              </a:ext>
            </a:extLst>
          </p:cNvPr>
          <p:cNvSpPr txBox="1"/>
          <p:nvPr/>
        </p:nvSpPr>
        <p:spPr>
          <a:xfrm>
            <a:off x="10063380" y="5023747"/>
            <a:ext cx="902811" cy="307777"/>
          </a:xfrm>
          <a:prstGeom prst="rect">
            <a:avLst/>
          </a:prstGeom>
          <a:noFill/>
        </p:spPr>
        <p:txBody>
          <a:bodyPr wrap="none" rtlCol="0">
            <a:spAutoFit/>
          </a:bodyPr>
          <a:lstStyle/>
          <a:p>
            <a:pPr algn="ctr"/>
            <a:r>
              <a:rPr kumimoji="1" lang="ja-JP" altLang="en-US" sz="1400" dirty="0"/>
              <a:t>文献調査</a:t>
            </a:r>
            <a:endParaRPr kumimoji="1" lang="en-US" altLang="ja-JP" sz="1400" dirty="0"/>
          </a:p>
        </p:txBody>
      </p:sp>
      <p:sp>
        <p:nvSpPr>
          <p:cNvPr id="33" name="テキスト ボックス 32">
            <a:extLst>
              <a:ext uri="{FF2B5EF4-FFF2-40B4-BE49-F238E27FC236}">
                <a16:creationId xmlns:a16="http://schemas.microsoft.com/office/drawing/2014/main" id="{D40C0A0D-D0FA-41ED-B1AE-8656A7B9CE78}"/>
              </a:ext>
            </a:extLst>
          </p:cNvPr>
          <p:cNvSpPr txBox="1"/>
          <p:nvPr/>
        </p:nvSpPr>
        <p:spPr>
          <a:xfrm>
            <a:off x="73642" y="2271905"/>
            <a:ext cx="1482639" cy="369332"/>
          </a:xfrm>
          <a:prstGeom prst="rect">
            <a:avLst/>
          </a:prstGeom>
          <a:noFill/>
        </p:spPr>
        <p:txBody>
          <a:bodyPr wrap="square" rtlCol="0">
            <a:spAutoFit/>
          </a:bodyPr>
          <a:lstStyle/>
          <a:p>
            <a:pPr algn="ctr"/>
            <a:r>
              <a:rPr kumimoji="1" lang="ja-JP" altLang="en-US" dirty="0"/>
              <a:t>テーマ</a:t>
            </a:r>
          </a:p>
        </p:txBody>
      </p:sp>
      <p:sp>
        <p:nvSpPr>
          <p:cNvPr id="34" name="二等辺三角形 33">
            <a:extLst>
              <a:ext uri="{FF2B5EF4-FFF2-40B4-BE49-F238E27FC236}">
                <a16:creationId xmlns:a16="http://schemas.microsoft.com/office/drawing/2014/main" id="{02897EC4-2F10-4F61-98DC-435072403ECB}"/>
              </a:ext>
            </a:extLst>
          </p:cNvPr>
          <p:cNvSpPr/>
          <p:nvPr/>
        </p:nvSpPr>
        <p:spPr>
          <a:xfrm rot="10800000">
            <a:off x="10861145" y="246545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テキスト ボックス 35">
            <a:extLst>
              <a:ext uri="{FF2B5EF4-FFF2-40B4-BE49-F238E27FC236}">
                <a16:creationId xmlns:a16="http://schemas.microsoft.com/office/drawing/2014/main" id="{8FB122B7-761C-415A-BF65-8A74B9906DF6}"/>
              </a:ext>
            </a:extLst>
          </p:cNvPr>
          <p:cNvSpPr txBox="1"/>
          <p:nvPr/>
        </p:nvSpPr>
        <p:spPr>
          <a:xfrm>
            <a:off x="10455844" y="1954826"/>
            <a:ext cx="954107" cy="492443"/>
          </a:xfrm>
          <a:prstGeom prst="rect">
            <a:avLst/>
          </a:prstGeom>
          <a:noFill/>
        </p:spPr>
        <p:txBody>
          <a:bodyPr wrap="none" rtlCol="0">
            <a:spAutoFit/>
          </a:bodyPr>
          <a:lstStyle/>
          <a:p>
            <a:pPr algn="ctr"/>
            <a:r>
              <a:rPr kumimoji="1" lang="en-US" altLang="ja-JP" sz="1400" dirty="0"/>
              <a:t>LR2</a:t>
            </a:r>
          </a:p>
          <a:p>
            <a:pPr algn="ctr"/>
            <a:r>
              <a:rPr kumimoji="1" lang="en-US" altLang="ja-JP" sz="1200" dirty="0"/>
              <a:t>(</a:t>
            </a:r>
            <a:r>
              <a:rPr kumimoji="1" lang="ja-JP" altLang="en-US" sz="1200" dirty="0"/>
              <a:t>テーマ中止</a:t>
            </a:r>
            <a:r>
              <a:rPr kumimoji="1" lang="en-US" altLang="ja-JP" sz="1200" dirty="0"/>
              <a:t>)</a:t>
            </a:r>
            <a:endParaRPr kumimoji="1" lang="ja-JP" altLang="en-US" sz="1200" dirty="0"/>
          </a:p>
        </p:txBody>
      </p:sp>
      <p:cxnSp>
        <p:nvCxnSpPr>
          <p:cNvPr id="37" name="直線矢印コネクタ 36">
            <a:extLst>
              <a:ext uri="{FF2B5EF4-FFF2-40B4-BE49-F238E27FC236}">
                <a16:creationId xmlns:a16="http://schemas.microsoft.com/office/drawing/2014/main" id="{F56B503E-6C54-446D-82C2-FF1BED5FC706}"/>
              </a:ext>
            </a:extLst>
          </p:cNvPr>
          <p:cNvCxnSpPr>
            <a:cxnSpLocks/>
          </p:cNvCxnSpPr>
          <p:nvPr/>
        </p:nvCxnSpPr>
        <p:spPr>
          <a:xfrm>
            <a:off x="2552700" y="3059860"/>
            <a:ext cx="869333"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2FABDB6D-5CE3-4B9C-9FFB-5C0872A4846B}"/>
              </a:ext>
            </a:extLst>
          </p:cNvPr>
          <p:cNvCxnSpPr>
            <a:cxnSpLocks/>
          </p:cNvCxnSpPr>
          <p:nvPr/>
        </p:nvCxnSpPr>
        <p:spPr>
          <a:xfrm>
            <a:off x="3703922" y="2695737"/>
            <a:ext cx="7287928"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二等辺三角形 38">
            <a:extLst>
              <a:ext uri="{FF2B5EF4-FFF2-40B4-BE49-F238E27FC236}">
                <a16:creationId xmlns:a16="http://schemas.microsoft.com/office/drawing/2014/main" id="{917710F1-6FD7-41F1-A49F-A441144E32DA}"/>
              </a:ext>
            </a:extLst>
          </p:cNvPr>
          <p:cNvSpPr/>
          <p:nvPr/>
        </p:nvSpPr>
        <p:spPr>
          <a:xfrm rot="10800000">
            <a:off x="3422034" y="2465456"/>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ボックス 40">
            <a:extLst>
              <a:ext uri="{FF2B5EF4-FFF2-40B4-BE49-F238E27FC236}">
                <a16:creationId xmlns:a16="http://schemas.microsoft.com/office/drawing/2014/main" id="{FFDCEEF3-D17F-4A0C-84A4-96D8F99C7870}"/>
              </a:ext>
            </a:extLst>
          </p:cNvPr>
          <p:cNvSpPr txBox="1"/>
          <p:nvPr/>
        </p:nvSpPr>
        <p:spPr>
          <a:xfrm>
            <a:off x="3241466" y="2112135"/>
            <a:ext cx="513282" cy="307777"/>
          </a:xfrm>
          <a:prstGeom prst="rect">
            <a:avLst/>
          </a:prstGeom>
          <a:noFill/>
        </p:spPr>
        <p:txBody>
          <a:bodyPr wrap="none" rtlCol="0">
            <a:spAutoFit/>
          </a:bodyPr>
          <a:lstStyle/>
          <a:p>
            <a:pPr algn="ctr"/>
            <a:r>
              <a:rPr kumimoji="1" lang="en-US" altLang="ja-JP" sz="1400" dirty="0"/>
              <a:t>LR0</a:t>
            </a:r>
            <a:endParaRPr kumimoji="1" lang="ja-JP" altLang="en-US" sz="1200" dirty="0"/>
          </a:p>
        </p:txBody>
      </p:sp>
      <p:cxnSp>
        <p:nvCxnSpPr>
          <p:cNvPr id="48" name="直線矢印コネクタ 47">
            <a:extLst>
              <a:ext uri="{FF2B5EF4-FFF2-40B4-BE49-F238E27FC236}">
                <a16:creationId xmlns:a16="http://schemas.microsoft.com/office/drawing/2014/main" id="{CD763D75-5C7F-452C-9F90-E7D2431CA361}"/>
              </a:ext>
            </a:extLst>
          </p:cNvPr>
          <p:cNvCxnSpPr>
            <a:cxnSpLocks/>
          </p:cNvCxnSpPr>
          <p:nvPr/>
        </p:nvCxnSpPr>
        <p:spPr>
          <a:xfrm>
            <a:off x="10996764" y="3059860"/>
            <a:ext cx="983906"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37EBFD5C-CEB9-4062-BBAA-650B2E1B9C93}"/>
              </a:ext>
            </a:extLst>
          </p:cNvPr>
          <p:cNvSpPr txBox="1"/>
          <p:nvPr/>
        </p:nvSpPr>
        <p:spPr>
          <a:xfrm>
            <a:off x="73642" y="2813500"/>
            <a:ext cx="1482639" cy="369332"/>
          </a:xfrm>
          <a:prstGeom prst="rect">
            <a:avLst/>
          </a:prstGeom>
          <a:noFill/>
        </p:spPr>
        <p:txBody>
          <a:bodyPr wrap="square" rtlCol="0">
            <a:spAutoFit/>
          </a:bodyPr>
          <a:lstStyle/>
          <a:p>
            <a:pPr algn="ctr"/>
            <a:r>
              <a:rPr kumimoji="1" lang="en-US" altLang="ja-JP" dirty="0"/>
              <a:t>UB</a:t>
            </a:r>
            <a:endParaRPr kumimoji="1" lang="ja-JP" altLang="en-US" dirty="0"/>
          </a:p>
        </p:txBody>
      </p:sp>
      <p:sp>
        <p:nvSpPr>
          <p:cNvPr id="71" name="二等辺三角形 70">
            <a:extLst>
              <a:ext uri="{FF2B5EF4-FFF2-40B4-BE49-F238E27FC236}">
                <a16:creationId xmlns:a16="http://schemas.microsoft.com/office/drawing/2014/main" id="{11123B5D-5AFD-413A-B3DF-24AF4F274B42}"/>
              </a:ext>
            </a:extLst>
          </p:cNvPr>
          <p:cNvSpPr/>
          <p:nvPr/>
        </p:nvSpPr>
        <p:spPr>
          <a:xfrm rot="10800000">
            <a:off x="5033315" y="2465456"/>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テキスト ボックス 71">
            <a:extLst>
              <a:ext uri="{FF2B5EF4-FFF2-40B4-BE49-F238E27FC236}">
                <a16:creationId xmlns:a16="http://schemas.microsoft.com/office/drawing/2014/main" id="{389E2887-838F-4DA2-A274-46EF315A851A}"/>
              </a:ext>
            </a:extLst>
          </p:cNvPr>
          <p:cNvSpPr txBox="1"/>
          <p:nvPr/>
        </p:nvSpPr>
        <p:spPr>
          <a:xfrm>
            <a:off x="4852747" y="2112135"/>
            <a:ext cx="513282" cy="307777"/>
          </a:xfrm>
          <a:prstGeom prst="rect">
            <a:avLst/>
          </a:prstGeom>
          <a:noFill/>
        </p:spPr>
        <p:txBody>
          <a:bodyPr wrap="none" rtlCol="0">
            <a:spAutoFit/>
          </a:bodyPr>
          <a:lstStyle/>
          <a:p>
            <a:pPr algn="ctr"/>
            <a:r>
              <a:rPr kumimoji="1" lang="en-US" altLang="ja-JP" sz="1400" dirty="0"/>
              <a:t>LR1</a:t>
            </a:r>
            <a:endParaRPr kumimoji="1" lang="ja-JP" altLang="en-US" sz="1200" dirty="0"/>
          </a:p>
        </p:txBody>
      </p:sp>
      <p:sp>
        <p:nvSpPr>
          <p:cNvPr id="73" name="二等辺三角形 72">
            <a:extLst>
              <a:ext uri="{FF2B5EF4-FFF2-40B4-BE49-F238E27FC236}">
                <a16:creationId xmlns:a16="http://schemas.microsoft.com/office/drawing/2014/main" id="{D178880B-95F3-44A6-AD53-3B24817E15F3}"/>
              </a:ext>
            </a:extLst>
          </p:cNvPr>
          <p:cNvSpPr/>
          <p:nvPr/>
        </p:nvSpPr>
        <p:spPr>
          <a:xfrm rot="10800000">
            <a:off x="7145699" y="246545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テキスト ボックス 73">
            <a:extLst>
              <a:ext uri="{FF2B5EF4-FFF2-40B4-BE49-F238E27FC236}">
                <a16:creationId xmlns:a16="http://schemas.microsoft.com/office/drawing/2014/main" id="{498EFB89-D2F1-4443-B1F3-C3BFDBEEEE6C}"/>
              </a:ext>
            </a:extLst>
          </p:cNvPr>
          <p:cNvSpPr txBox="1"/>
          <p:nvPr/>
        </p:nvSpPr>
        <p:spPr>
          <a:xfrm>
            <a:off x="6885782" y="2112135"/>
            <a:ext cx="671980" cy="307777"/>
          </a:xfrm>
          <a:prstGeom prst="rect">
            <a:avLst/>
          </a:prstGeom>
          <a:noFill/>
        </p:spPr>
        <p:txBody>
          <a:bodyPr wrap="none" rtlCol="0">
            <a:spAutoFit/>
          </a:bodyPr>
          <a:lstStyle/>
          <a:p>
            <a:pPr algn="ctr"/>
            <a:r>
              <a:rPr kumimoji="1" lang="en-US" altLang="ja-JP" sz="1400" dirty="0"/>
              <a:t>LR2-1</a:t>
            </a:r>
            <a:endParaRPr kumimoji="1" lang="ja-JP" altLang="en-US" sz="1200" dirty="0"/>
          </a:p>
        </p:txBody>
      </p:sp>
      <p:sp>
        <p:nvSpPr>
          <p:cNvPr id="75" name="二等辺三角形 74">
            <a:extLst>
              <a:ext uri="{FF2B5EF4-FFF2-40B4-BE49-F238E27FC236}">
                <a16:creationId xmlns:a16="http://schemas.microsoft.com/office/drawing/2014/main" id="{351F4E28-383F-4EAB-9C10-0B370E7F248F}"/>
              </a:ext>
            </a:extLst>
          </p:cNvPr>
          <p:cNvSpPr/>
          <p:nvPr/>
        </p:nvSpPr>
        <p:spPr>
          <a:xfrm rot="10800000">
            <a:off x="8858218" y="246545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テキスト ボックス 75">
            <a:extLst>
              <a:ext uri="{FF2B5EF4-FFF2-40B4-BE49-F238E27FC236}">
                <a16:creationId xmlns:a16="http://schemas.microsoft.com/office/drawing/2014/main" id="{BBAA9DF1-AE59-40EE-B0A7-72901D65F417}"/>
              </a:ext>
            </a:extLst>
          </p:cNvPr>
          <p:cNvSpPr txBox="1"/>
          <p:nvPr/>
        </p:nvSpPr>
        <p:spPr>
          <a:xfrm>
            <a:off x="8598301" y="2113924"/>
            <a:ext cx="671980" cy="307777"/>
          </a:xfrm>
          <a:prstGeom prst="rect">
            <a:avLst/>
          </a:prstGeom>
          <a:noFill/>
        </p:spPr>
        <p:txBody>
          <a:bodyPr wrap="none" rtlCol="0">
            <a:spAutoFit/>
          </a:bodyPr>
          <a:lstStyle/>
          <a:p>
            <a:pPr algn="ctr"/>
            <a:r>
              <a:rPr kumimoji="1" lang="en-US" altLang="ja-JP" sz="1400" dirty="0"/>
              <a:t>LR2-2</a:t>
            </a:r>
            <a:endParaRPr kumimoji="1" lang="ja-JP" altLang="en-US" sz="1200" dirty="0"/>
          </a:p>
        </p:txBody>
      </p:sp>
      <p:cxnSp>
        <p:nvCxnSpPr>
          <p:cNvPr id="78" name="直線矢印コネクタ 77">
            <a:extLst>
              <a:ext uri="{FF2B5EF4-FFF2-40B4-BE49-F238E27FC236}">
                <a16:creationId xmlns:a16="http://schemas.microsoft.com/office/drawing/2014/main" id="{C1FDC649-C3D2-4146-8656-32FB8ECBF361}"/>
              </a:ext>
            </a:extLst>
          </p:cNvPr>
          <p:cNvCxnSpPr>
            <a:cxnSpLocks/>
          </p:cNvCxnSpPr>
          <p:nvPr/>
        </p:nvCxnSpPr>
        <p:spPr>
          <a:xfrm>
            <a:off x="10996764" y="4684217"/>
            <a:ext cx="983906"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テキスト ボックス 78">
            <a:extLst>
              <a:ext uri="{FF2B5EF4-FFF2-40B4-BE49-F238E27FC236}">
                <a16:creationId xmlns:a16="http://schemas.microsoft.com/office/drawing/2014/main" id="{B256BC47-99F9-4307-BF85-2C0DB8D039CE}"/>
              </a:ext>
            </a:extLst>
          </p:cNvPr>
          <p:cNvSpPr txBox="1"/>
          <p:nvPr/>
        </p:nvSpPr>
        <p:spPr>
          <a:xfrm>
            <a:off x="11032967" y="4241854"/>
            <a:ext cx="902811" cy="307777"/>
          </a:xfrm>
          <a:prstGeom prst="rect">
            <a:avLst/>
          </a:prstGeom>
          <a:noFill/>
        </p:spPr>
        <p:txBody>
          <a:bodyPr wrap="none" rtlCol="0">
            <a:spAutoFit/>
          </a:bodyPr>
          <a:lstStyle/>
          <a:p>
            <a:pPr algn="ctr"/>
            <a:r>
              <a:rPr kumimoji="1" lang="ja-JP" altLang="en-US" sz="1400" dirty="0"/>
              <a:t>調査活動</a:t>
            </a:r>
            <a:endParaRPr kumimoji="1" lang="en-US" altLang="ja-JP" sz="1400" dirty="0"/>
          </a:p>
        </p:txBody>
      </p:sp>
    </p:spTree>
    <p:extLst>
      <p:ext uri="{BB962C8B-B14F-4D97-AF65-F5344CB8AC3E}">
        <p14:creationId xmlns:p14="http://schemas.microsoft.com/office/powerpoint/2010/main" val="1260186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en-US" altLang="ja-JP" sz="2800" dirty="0"/>
              <a:t>FY2019~FY2020</a:t>
            </a:r>
          </a:p>
          <a:p>
            <a:pPr marL="709613" lvl="1" indent="-457200"/>
            <a:r>
              <a:rPr lang="ja-JP" altLang="en-US" sz="2400" dirty="0"/>
              <a:t>設計プロトコル要素を確立するために、アルゴリズム開発に注力したが、（みんなが）計算結果を考察できなかった。</a:t>
            </a:r>
            <a:endParaRPr lang="en-US" altLang="ja-JP" sz="2400" dirty="0"/>
          </a:p>
          <a:p>
            <a:pPr marL="457200" indent="-457200"/>
            <a:r>
              <a:rPr lang="en-US" altLang="ja-JP" sz="2800" dirty="0"/>
              <a:t>FY2021</a:t>
            </a:r>
          </a:p>
          <a:p>
            <a:pPr marL="709613" lvl="1" indent="-457200"/>
            <a:r>
              <a:rPr lang="ja-JP" altLang="en-US" sz="2400" dirty="0"/>
              <a:t>文献を読んでドメイン知識を勉強しながら、データ分析に着手したが、想定していた傾向が見えなかった。</a:t>
            </a:r>
            <a:endParaRPr lang="en-US" altLang="ja-JP" sz="2400" dirty="0"/>
          </a:p>
          <a:p>
            <a:pPr marL="709613" lvl="1" indent="-457200"/>
            <a:r>
              <a:rPr lang="ja-JP" altLang="en-US" sz="2400" dirty="0"/>
              <a:t>さらに、</a:t>
            </a:r>
            <a:r>
              <a:rPr lang="en-US" altLang="ja-JP" sz="2400" dirty="0"/>
              <a:t>Wet</a:t>
            </a:r>
            <a:r>
              <a:rPr lang="ja-JP" altLang="en-US" sz="2400" dirty="0"/>
              <a:t>実験も想定以上に負担が大きく、評価精度も限界があった。</a:t>
            </a:r>
            <a:endParaRPr lang="en-US" altLang="ja-JP" sz="2400" dirty="0"/>
          </a:p>
          <a:p>
            <a:pPr marL="709613" lvl="1" indent="-457200"/>
            <a:r>
              <a:rPr lang="ja-JP" altLang="en-US" sz="2400" dirty="0"/>
              <a:t>一方、</a:t>
            </a:r>
            <a:r>
              <a:rPr lang="en-US" altLang="ja-JP" sz="2400" dirty="0"/>
              <a:t>AlphaFold2</a:t>
            </a:r>
            <a:r>
              <a:rPr lang="ja-JP" altLang="en-US" sz="2400" dirty="0"/>
              <a:t>を始めとするブレイクスルーが起き、設計技術の周辺環境も変わりつつあった。</a:t>
            </a:r>
            <a:endParaRPr lang="en-US" altLang="ja-JP" sz="2400" dirty="0"/>
          </a:p>
          <a:p>
            <a:pPr marL="709613" lvl="1" indent="-457200"/>
            <a:r>
              <a:rPr lang="ja-JP" altLang="en-US" sz="2400" dirty="0"/>
              <a:t>この状況を受けて、技術検討を進めるよりも、テーマの方向性を探る期間となった。</a:t>
            </a:r>
            <a:endParaRPr lang="en-US" altLang="ja-JP" sz="2400" dirty="0"/>
          </a:p>
        </p:txBody>
      </p:sp>
      <p:sp>
        <p:nvSpPr>
          <p:cNvPr id="40" name="タイトル 1">
            <a:extLst>
              <a:ext uri="{FF2B5EF4-FFF2-40B4-BE49-F238E27FC236}">
                <a16:creationId xmlns:a16="http://schemas.microsoft.com/office/drawing/2014/main" id="{2354ADEE-94AE-4074-B8D1-9D80F37BED93}"/>
              </a:ext>
            </a:extLst>
          </p:cNvPr>
          <p:cNvSpPr>
            <a:spLocks noGrp="1"/>
          </p:cNvSpPr>
          <p:nvPr>
            <p:ph type="title"/>
          </p:nvPr>
        </p:nvSpPr>
        <p:spPr>
          <a:xfrm>
            <a:off x="517055" y="241034"/>
            <a:ext cx="11400125" cy="518094"/>
          </a:xfrm>
        </p:spPr>
        <p:txBody>
          <a:bodyPr/>
          <a:lstStyle/>
          <a:p>
            <a:r>
              <a:rPr lang="ja-JP" altLang="en-US" dirty="0"/>
              <a:t>経緯</a:t>
            </a:r>
            <a:endParaRPr lang="en-US" dirty="0"/>
          </a:p>
        </p:txBody>
      </p:sp>
      <p:sp>
        <p:nvSpPr>
          <p:cNvPr id="42" name="テキスト ボックス 41">
            <a:extLst>
              <a:ext uri="{FF2B5EF4-FFF2-40B4-BE49-F238E27FC236}">
                <a16:creationId xmlns:a16="http://schemas.microsoft.com/office/drawing/2014/main" id="{F14ABE00-8F07-4769-B760-63B7A589FCA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個人活動　＞　</a:t>
            </a:r>
            <a:r>
              <a:rPr kumimoji="1" lang="en-US" altLang="ja-JP" sz="1600" b="1" dirty="0">
                <a:solidFill>
                  <a:schemeClr val="bg1"/>
                </a:solidFill>
              </a:rPr>
              <a:t>FY2019</a:t>
            </a:r>
            <a:r>
              <a:rPr kumimoji="1" lang="ja-JP" altLang="en-US" sz="1600" b="1" dirty="0">
                <a:solidFill>
                  <a:schemeClr val="bg1"/>
                </a:solidFill>
              </a:rPr>
              <a:t>～</a:t>
            </a:r>
            <a:r>
              <a:rPr kumimoji="1" lang="en-US" altLang="ja-JP" sz="1600" b="1" dirty="0">
                <a:solidFill>
                  <a:schemeClr val="bg1"/>
                </a:solidFill>
              </a:rPr>
              <a:t>FY2021</a:t>
            </a:r>
            <a:endParaRPr kumimoji="1" lang="ja-JP" altLang="en-US" sz="1600" b="1" dirty="0">
              <a:solidFill>
                <a:schemeClr val="bg1"/>
              </a:solidFill>
            </a:endParaRPr>
          </a:p>
        </p:txBody>
      </p:sp>
    </p:spTree>
    <p:extLst>
      <p:ext uri="{BB962C8B-B14F-4D97-AF65-F5344CB8AC3E}">
        <p14:creationId xmlns:p14="http://schemas.microsoft.com/office/powerpoint/2010/main" val="4038890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加入当初は、「最適化やデータ分析の知見を使って、設計プロトコル開発を手伝ってほしい」程度で、最低限は達成した。</a:t>
            </a:r>
            <a:endParaRPr lang="en-US" altLang="ja-JP" sz="2400" dirty="0"/>
          </a:p>
          <a:p>
            <a:pPr marL="457200" indent="-457200"/>
            <a:r>
              <a:rPr lang="ja-JP" altLang="en-US" sz="2800" dirty="0"/>
              <a:t>一方、テーマとしての目的達成という観点では前進しなかったため、結果的に自ら深く関わることとなった。</a:t>
            </a:r>
            <a:endParaRPr lang="en-US" altLang="ja-JP" sz="2800" dirty="0"/>
          </a:p>
          <a:p>
            <a:pPr marL="457200" indent="-457200"/>
            <a:r>
              <a:rPr lang="ja-JP" altLang="en-US" sz="2800" dirty="0"/>
              <a:t>結果として、バイオ分野の知見を獲得したことや、基礎技術をより現実に近い分野に適用する事例を経験したことは、良かった。</a:t>
            </a:r>
            <a:endParaRPr lang="en-US" altLang="ja-JP" sz="2800" dirty="0"/>
          </a:p>
          <a:p>
            <a:pPr marL="709613" lvl="1" indent="-457200"/>
            <a:r>
              <a:rPr lang="ja-JP" altLang="en-US" sz="2400" dirty="0"/>
              <a:t>バイオ分野の研究者の</a:t>
            </a:r>
            <a:r>
              <a:rPr lang="en-US" altLang="ja-JP" sz="2400" dirty="0"/>
              <a:t>Twitter</a:t>
            </a:r>
            <a:r>
              <a:rPr lang="ja-JP" altLang="en-US" sz="2400" dirty="0"/>
              <a:t>をウォッチし、最先端のトレンドをフォローしていた</a:t>
            </a:r>
            <a:endParaRPr lang="en-US" altLang="ja-JP" sz="2400" dirty="0"/>
          </a:p>
        </p:txBody>
      </p:sp>
      <p:sp>
        <p:nvSpPr>
          <p:cNvPr id="40" name="タイトル 1">
            <a:extLst>
              <a:ext uri="{FF2B5EF4-FFF2-40B4-BE49-F238E27FC236}">
                <a16:creationId xmlns:a16="http://schemas.microsoft.com/office/drawing/2014/main" id="{2354ADEE-94AE-4074-B8D1-9D80F37BED93}"/>
              </a:ext>
            </a:extLst>
          </p:cNvPr>
          <p:cNvSpPr>
            <a:spLocks noGrp="1"/>
          </p:cNvSpPr>
          <p:nvPr>
            <p:ph type="title"/>
          </p:nvPr>
        </p:nvSpPr>
        <p:spPr>
          <a:xfrm>
            <a:off x="517055" y="241034"/>
            <a:ext cx="11400125" cy="518094"/>
          </a:xfrm>
        </p:spPr>
        <p:txBody>
          <a:bodyPr/>
          <a:lstStyle/>
          <a:p>
            <a:r>
              <a:rPr lang="ja-JP" altLang="en-US" dirty="0"/>
              <a:t>感想</a:t>
            </a:r>
            <a:endParaRPr lang="en-US" dirty="0"/>
          </a:p>
        </p:txBody>
      </p:sp>
      <p:sp>
        <p:nvSpPr>
          <p:cNvPr id="42" name="テキスト ボックス 41">
            <a:extLst>
              <a:ext uri="{FF2B5EF4-FFF2-40B4-BE49-F238E27FC236}">
                <a16:creationId xmlns:a16="http://schemas.microsoft.com/office/drawing/2014/main" id="{F14ABE00-8F07-4769-B760-63B7A589FCA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個人活動　＞　</a:t>
            </a:r>
            <a:r>
              <a:rPr kumimoji="1" lang="en-US" altLang="ja-JP" sz="1600" b="1" dirty="0">
                <a:solidFill>
                  <a:schemeClr val="bg1"/>
                </a:solidFill>
              </a:rPr>
              <a:t>FY2019</a:t>
            </a:r>
            <a:r>
              <a:rPr kumimoji="1" lang="ja-JP" altLang="en-US" sz="1600" b="1" dirty="0">
                <a:solidFill>
                  <a:schemeClr val="bg1"/>
                </a:solidFill>
              </a:rPr>
              <a:t>～</a:t>
            </a:r>
            <a:r>
              <a:rPr kumimoji="1" lang="en-US" altLang="ja-JP" sz="1600" b="1" dirty="0">
                <a:solidFill>
                  <a:schemeClr val="bg1"/>
                </a:solidFill>
              </a:rPr>
              <a:t>FY2021</a:t>
            </a:r>
            <a:endParaRPr kumimoji="1" lang="ja-JP" altLang="en-US" sz="1600" b="1" dirty="0">
              <a:solidFill>
                <a:schemeClr val="bg1"/>
              </a:solidFill>
            </a:endParaRPr>
          </a:p>
        </p:txBody>
      </p:sp>
    </p:spTree>
    <p:extLst>
      <p:ext uri="{BB962C8B-B14F-4D97-AF65-F5344CB8AC3E}">
        <p14:creationId xmlns:p14="http://schemas.microsoft.com/office/powerpoint/2010/main" val="2285743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代理</a:t>
            </a:r>
            <a:r>
              <a:rPr lang="en-US" altLang="ja-JP" sz="2800" dirty="0"/>
              <a:t>TL</a:t>
            </a:r>
            <a:r>
              <a:rPr lang="ja-JP" altLang="en-US" sz="2800" dirty="0"/>
              <a:t>を、上期と下期を合わせて約半年間担当した。</a:t>
            </a:r>
            <a:endParaRPr lang="en-US" altLang="ja-JP" sz="2800" dirty="0"/>
          </a:p>
        </p:txBody>
      </p:sp>
      <p:graphicFrame>
        <p:nvGraphicFramePr>
          <p:cNvPr id="30" name="コンテンツ プレースホルダー 6">
            <a:extLst>
              <a:ext uri="{FF2B5EF4-FFF2-40B4-BE49-F238E27FC236}">
                <a16:creationId xmlns:a16="http://schemas.microsoft.com/office/drawing/2014/main" id="{1C66087F-B13A-45B4-9628-7B7B929E7115}"/>
              </a:ext>
            </a:extLst>
          </p:cNvPr>
          <p:cNvGraphicFramePr>
            <a:graphicFrameLocks/>
          </p:cNvGraphicFramePr>
          <p:nvPr>
            <p:extLst>
              <p:ext uri="{D42A27DB-BD31-4B8C-83A1-F6EECF244321}">
                <p14:modId xmlns:p14="http://schemas.microsoft.com/office/powerpoint/2010/main" val="628446176"/>
              </p:ext>
            </p:extLst>
          </p:nvPr>
        </p:nvGraphicFramePr>
        <p:xfrm>
          <a:off x="152468" y="1579764"/>
          <a:ext cx="11880000" cy="365760"/>
        </p:xfrm>
        <a:graphic>
          <a:graphicData uri="http://schemas.openxmlformats.org/drawingml/2006/table">
            <a:tbl>
              <a:tblPr firstRow="1" bandRow="1">
                <a:tableStyleId>{69012ECD-51FC-41F1-AA8D-1B2483CD663E}</a:tableStyleId>
              </a:tblPr>
              <a:tblGrid>
                <a:gridCol w="1756702">
                  <a:extLst>
                    <a:ext uri="{9D8B030D-6E8A-4147-A177-3AD203B41FA5}">
                      <a16:colId xmlns:a16="http://schemas.microsoft.com/office/drawing/2014/main" val="593228238"/>
                    </a:ext>
                  </a:extLst>
                </a:gridCol>
                <a:gridCol w="2563298">
                  <a:extLst>
                    <a:ext uri="{9D8B030D-6E8A-4147-A177-3AD203B41FA5}">
                      <a16:colId xmlns:a16="http://schemas.microsoft.com/office/drawing/2014/main" val="3320444244"/>
                    </a:ext>
                  </a:extLst>
                </a:gridCol>
                <a:gridCol w="2520000">
                  <a:extLst>
                    <a:ext uri="{9D8B030D-6E8A-4147-A177-3AD203B41FA5}">
                      <a16:colId xmlns:a16="http://schemas.microsoft.com/office/drawing/2014/main" val="869470032"/>
                    </a:ext>
                  </a:extLst>
                </a:gridCol>
                <a:gridCol w="2520000">
                  <a:extLst>
                    <a:ext uri="{9D8B030D-6E8A-4147-A177-3AD203B41FA5}">
                      <a16:colId xmlns:a16="http://schemas.microsoft.com/office/drawing/2014/main" val="2652370762"/>
                    </a:ext>
                  </a:extLst>
                </a:gridCol>
                <a:gridCol w="2520000">
                  <a:extLst>
                    <a:ext uri="{9D8B030D-6E8A-4147-A177-3AD203B41FA5}">
                      <a16:colId xmlns:a16="http://schemas.microsoft.com/office/drawing/2014/main" val="1552732749"/>
                    </a:ext>
                  </a:extLst>
                </a:gridCol>
              </a:tblGrid>
              <a:tr h="266148">
                <a:tc>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r>
                        <a:rPr kumimoji="1" lang="ja-JP" altLang="en-US" dirty="0"/>
                        <a:t>（</a:t>
                      </a:r>
                      <a:r>
                        <a:rPr kumimoji="1" lang="en-US" altLang="ja-JP" dirty="0"/>
                        <a:t>4</a:t>
                      </a:r>
                      <a:r>
                        <a:rPr kumimoji="1" lang="ja-JP" altLang="en-US" dirty="0"/>
                        <a:t>月～</a:t>
                      </a:r>
                      <a:r>
                        <a:rPr kumimoji="1" lang="en-US" altLang="ja-JP" dirty="0"/>
                        <a:t>6</a:t>
                      </a:r>
                      <a:r>
                        <a:rPr kumimoji="1" lang="ja-JP" altLang="en-US" dirty="0"/>
                        <a:t>月）</a:t>
                      </a:r>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r>
                        <a:rPr kumimoji="1" lang="ja-JP" altLang="en-US" dirty="0"/>
                        <a:t>（</a:t>
                      </a:r>
                      <a:r>
                        <a:rPr kumimoji="1" lang="en-US" altLang="ja-JP" dirty="0"/>
                        <a:t>7</a:t>
                      </a:r>
                      <a:r>
                        <a:rPr kumimoji="1" lang="ja-JP" altLang="en-US" dirty="0"/>
                        <a:t>月～</a:t>
                      </a:r>
                      <a:r>
                        <a:rPr kumimoji="1" lang="en-US" altLang="ja-JP" dirty="0"/>
                        <a:t>9</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r>
                        <a:rPr kumimoji="1" lang="ja-JP" altLang="en-US" dirty="0"/>
                        <a:t>（</a:t>
                      </a:r>
                      <a:r>
                        <a:rPr kumimoji="1" lang="en-US" altLang="ja-JP" dirty="0"/>
                        <a:t>10</a:t>
                      </a:r>
                      <a:r>
                        <a:rPr kumimoji="1" lang="ja-JP" altLang="en-US" dirty="0"/>
                        <a:t>月～</a:t>
                      </a:r>
                      <a:r>
                        <a:rPr kumimoji="1" lang="en-US" altLang="ja-JP" dirty="0"/>
                        <a:t>12</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r>
                        <a:rPr kumimoji="1" lang="ja-JP" altLang="en-US" dirty="0"/>
                        <a:t>（</a:t>
                      </a:r>
                      <a:r>
                        <a:rPr kumimoji="1" lang="en-US" altLang="ja-JP" dirty="0"/>
                        <a:t>1</a:t>
                      </a:r>
                      <a:r>
                        <a:rPr kumimoji="1" lang="ja-JP" altLang="en-US" dirty="0"/>
                        <a:t>月～</a:t>
                      </a:r>
                      <a:r>
                        <a:rPr kumimoji="1" lang="en-US" altLang="ja-JP" dirty="0"/>
                        <a:t>3</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cxnSp>
        <p:nvCxnSpPr>
          <p:cNvPr id="36" name="直線コネクタ 35">
            <a:extLst>
              <a:ext uri="{FF2B5EF4-FFF2-40B4-BE49-F238E27FC236}">
                <a16:creationId xmlns:a16="http://schemas.microsoft.com/office/drawing/2014/main" id="{DB2FD0EF-FFF8-4039-AB94-F5AC6AA0BA67}"/>
              </a:ext>
            </a:extLst>
          </p:cNvPr>
          <p:cNvCxnSpPr>
            <a:cxnSpLocks/>
          </p:cNvCxnSpPr>
          <p:nvPr/>
        </p:nvCxnSpPr>
        <p:spPr>
          <a:xfrm>
            <a:off x="1908306" y="1983743"/>
            <a:ext cx="0" cy="40522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D35800D8-B9D5-41EB-AD4C-D003A6BB99C2}"/>
              </a:ext>
            </a:extLst>
          </p:cNvPr>
          <p:cNvCxnSpPr>
            <a:cxnSpLocks/>
          </p:cNvCxnSpPr>
          <p:nvPr/>
        </p:nvCxnSpPr>
        <p:spPr>
          <a:xfrm>
            <a:off x="4465922" y="1987824"/>
            <a:ext cx="0" cy="40522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059C3A73-DDB7-4E79-ACF3-033D0681BF21}"/>
              </a:ext>
            </a:extLst>
          </p:cNvPr>
          <p:cNvCxnSpPr>
            <a:cxnSpLocks/>
          </p:cNvCxnSpPr>
          <p:nvPr/>
        </p:nvCxnSpPr>
        <p:spPr>
          <a:xfrm>
            <a:off x="6984285" y="1987824"/>
            <a:ext cx="0" cy="40522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E0C712F-0822-496E-90F0-8A94403C1DA8}"/>
              </a:ext>
            </a:extLst>
          </p:cNvPr>
          <p:cNvCxnSpPr>
            <a:cxnSpLocks/>
          </p:cNvCxnSpPr>
          <p:nvPr/>
        </p:nvCxnSpPr>
        <p:spPr>
          <a:xfrm>
            <a:off x="9512329" y="1983743"/>
            <a:ext cx="0" cy="40522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257554B1-181D-4D83-8FE8-8B4177CC4DE2}"/>
              </a:ext>
            </a:extLst>
          </p:cNvPr>
          <p:cNvSpPr txBox="1"/>
          <p:nvPr/>
        </p:nvSpPr>
        <p:spPr>
          <a:xfrm>
            <a:off x="284920" y="2225159"/>
            <a:ext cx="1482639" cy="369332"/>
          </a:xfrm>
          <a:prstGeom prst="rect">
            <a:avLst/>
          </a:prstGeom>
          <a:noFill/>
        </p:spPr>
        <p:txBody>
          <a:bodyPr wrap="square" rtlCol="0">
            <a:spAutoFit/>
          </a:bodyPr>
          <a:lstStyle/>
          <a:p>
            <a:pPr algn="ctr"/>
            <a:r>
              <a:rPr kumimoji="1" lang="en-US" altLang="ja-JP" dirty="0"/>
              <a:t>TL</a:t>
            </a:r>
            <a:r>
              <a:rPr kumimoji="1" lang="ja-JP" altLang="en-US" dirty="0"/>
              <a:t>担当</a:t>
            </a:r>
          </a:p>
        </p:txBody>
      </p:sp>
      <p:sp>
        <p:nvSpPr>
          <p:cNvPr id="66" name="テキスト ボックス 65">
            <a:extLst>
              <a:ext uri="{FF2B5EF4-FFF2-40B4-BE49-F238E27FC236}">
                <a16:creationId xmlns:a16="http://schemas.microsoft.com/office/drawing/2014/main" id="{215A2597-657D-4D18-BE97-460EC514FE9D}"/>
              </a:ext>
            </a:extLst>
          </p:cNvPr>
          <p:cNvSpPr txBox="1"/>
          <p:nvPr/>
        </p:nvSpPr>
        <p:spPr>
          <a:xfrm>
            <a:off x="3081869" y="2036669"/>
            <a:ext cx="1040670" cy="307777"/>
          </a:xfrm>
          <a:prstGeom prst="rect">
            <a:avLst/>
          </a:prstGeom>
          <a:noFill/>
        </p:spPr>
        <p:txBody>
          <a:bodyPr wrap="none" rtlCol="0">
            <a:spAutoFit/>
          </a:bodyPr>
          <a:lstStyle/>
          <a:p>
            <a:r>
              <a:rPr kumimoji="1" lang="en-US" altLang="ja-JP" sz="1400" dirty="0"/>
              <a:t>2022</a:t>
            </a:r>
            <a:r>
              <a:rPr kumimoji="1" lang="ja-JP" altLang="en-US" sz="1400" dirty="0"/>
              <a:t>年</a:t>
            </a:r>
            <a:r>
              <a:rPr kumimoji="1" lang="en-US" altLang="ja-JP" sz="1400" dirty="0"/>
              <a:t>6</a:t>
            </a:r>
            <a:r>
              <a:rPr kumimoji="1" lang="ja-JP" altLang="en-US" sz="1400" dirty="0"/>
              <a:t>月</a:t>
            </a:r>
          </a:p>
        </p:txBody>
      </p:sp>
      <p:cxnSp>
        <p:nvCxnSpPr>
          <p:cNvPr id="4" name="直線矢印コネクタ 3">
            <a:extLst>
              <a:ext uri="{FF2B5EF4-FFF2-40B4-BE49-F238E27FC236}">
                <a16:creationId xmlns:a16="http://schemas.microsoft.com/office/drawing/2014/main" id="{8C03E046-8FBB-4786-A923-2FE9EDBC1E84}"/>
              </a:ext>
            </a:extLst>
          </p:cNvPr>
          <p:cNvCxnSpPr>
            <a:cxnSpLocks/>
          </p:cNvCxnSpPr>
          <p:nvPr/>
        </p:nvCxnSpPr>
        <p:spPr>
          <a:xfrm>
            <a:off x="3602204" y="2524125"/>
            <a:ext cx="1727436"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D485F078-71E6-445C-9AEE-158A0A4DD27A}"/>
              </a:ext>
            </a:extLst>
          </p:cNvPr>
          <p:cNvCxnSpPr>
            <a:cxnSpLocks/>
          </p:cNvCxnSpPr>
          <p:nvPr/>
        </p:nvCxnSpPr>
        <p:spPr>
          <a:xfrm>
            <a:off x="8793329" y="2514600"/>
            <a:ext cx="3132529"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29866625-C547-457A-B5F1-89DAF9D85FBD}"/>
              </a:ext>
            </a:extLst>
          </p:cNvPr>
          <p:cNvSpPr txBox="1"/>
          <p:nvPr/>
        </p:nvSpPr>
        <p:spPr>
          <a:xfrm>
            <a:off x="8235895" y="2036977"/>
            <a:ext cx="1140056" cy="307777"/>
          </a:xfrm>
          <a:prstGeom prst="rect">
            <a:avLst/>
          </a:prstGeom>
          <a:noFill/>
        </p:spPr>
        <p:txBody>
          <a:bodyPr wrap="none" rtlCol="0">
            <a:spAutoFit/>
          </a:bodyPr>
          <a:lstStyle/>
          <a:p>
            <a:r>
              <a:rPr kumimoji="1" lang="en-US" altLang="ja-JP" sz="1400" dirty="0"/>
              <a:t>2022</a:t>
            </a:r>
            <a:r>
              <a:rPr kumimoji="1" lang="ja-JP" altLang="en-US" sz="1400" dirty="0"/>
              <a:t>年</a:t>
            </a:r>
            <a:r>
              <a:rPr kumimoji="1" lang="en-US" altLang="ja-JP" sz="1400" dirty="0"/>
              <a:t>12</a:t>
            </a:r>
            <a:r>
              <a:rPr kumimoji="1" lang="ja-JP" altLang="en-US" sz="1400" dirty="0"/>
              <a:t>月</a:t>
            </a:r>
          </a:p>
        </p:txBody>
      </p:sp>
      <p:sp>
        <p:nvSpPr>
          <p:cNvPr id="75" name="テキスト ボックス 74">
            <a:extLst>
              <a:ext uri="{FF2B5EF4-FFF2-40B4-BE49-F238E27FC236}">
                <a16:creationId xmlns:a16="http://schemas.microsoft.com/office/drawing/2014/main" id="{10698662-8D7F-4ACE-B400-F00FE31D9F2D}"/>
              </a:ext>
            </a:extLst>
          </p:cNvPr>
          <p:cNvSpPr txBox="1"/>
          <p:nvPr/>
        </p:nvSpPr>
        <p:spPr>
          <a:xfrm>
            <a:off x="4736323" y="2036669"/>
            <a:ext cx="1040670" cy="307777"/>
          </a:xfrm>
          <a:prstGeom prst="rect">
            <a:avLst/>
          </a:prstGeom>
          <a:noFill/>
        </p:spPr>
        <p:txBody>
          <a:bodyPr wrap="none" rtlCol="0">
            <a:spAutoFit/>
          </a:bodyPr>
          <a:lstStyle/>
          <a:p>
            <a:r>
              <a:rPr kumimoji="1" lang="en-US" altLang="ja-JP" sz="1400" dirty="0"/>
              <a:t>2022</a:t>
            </a:r>
            <a:r>
              <a:rPr kumimoji="1" lang="ja-JP" altLang="en-US" sz="1400" dirty="0"/>
              <a:t>年</a:t>
            </a:r>
            <a:r>
              <a:rPr kumimoji="1" lang="en-US" altLang="ja-JP" sz="1400" dirty="0"/>
              <a:t>8</a:t>
            </a:r>
            <a:r>
              <a:rPr kumimoji="1" lang="ja-JP" altLang="en-US" sz="1400" dirty="0"/>
              <a:t>月</a:t>
            </a:r>
          </a:p>
        </p:txBody>
      </p:sp>
      <p:sp>
        <p:nvSpPr>
          <p:cNvPr id="76" name="テキスト ボックス 75">
            <a:extLst>
              <a:ext uri="{FF2B5EF4-FFF2-40B4-BE49-F238E27FC236}">
                <a16:creationId xmlns:a16="http://schemas.microsoft.com/office/drawing/2014/main" id="{0D128423-540D-4078-BCC8-BE0EFF3E06DF}"/>
              </a:ext>
            </a:extLst>
          </p:cNvPr>
          <p:cNvSpPr txBox="1"/>
          <p:nvPr/>
        </p:nvSpPr>
        <p:spPr>
          <a:xfrm>
            <a:off x="11009013" y="2035377"/>
            <a:ext cx="1040670" cy="307777"/>
          </a:xfrm>
          <a:prstGeom prst="rect">
            <a:avLst/>
          </a:prstGeom>
          <a:noFill/>
        </p:spPr>
        <p:txBody>
          <a:bodyPr wrap="none" rtlCol="0">
            <a:spAutoFit/>
          </a:bodyPr>
          <a:lstStyle/>
          <a:p>
            <a:r>
              <a:rPr kumimoji="1" lang="en-US" altLang="ja-JP" sz="1400" dirty="0"/>
              <a:t>2023</a:t>
            </a:r>
            <a:r>
              <a:rPr kumimoji="1" lang="ja-JP" altLang="en-US" sz="1400" dirty="0"/>
              <a:t>年</a:t>
            </a:r>
            <a:r>
              <a:rPr kumimoji="1" lang="en-US" altLang="ja-JP" sz="1400" dirty="0"/>
              <a:t>4</a:t>
            </a:r>
            <a:r>
              <a:rPr kumimoji="1" lang="ja-JP" altLang="en-US" sz="1400" dirty="0"/>
              <a:t>月</a:t>
            </a:r>
          </a:p>
        </p:txBody>
      </p:sp>
      <p:sp>
        <p:nvSpPr>
          <p:cNvPr id="79" name="二等辺三角形 78">
            <a:extLst>
              <a:ext uri="{FF2B5EF4-FFF2-40B4-BE49-F238E27FC236}">
                <a16:creationId xmlns:a16="http://schemas.microsoft.com/office/drawing/2014/main" id="{C76C57C0-EE07-4E45-AB04-A764A1E2EA66}"/>
              </a:ext>
            </a:extLst>
          </p:cNvPr>
          <p:cNvSpPr/>
          <p:nvPr/>
        </p:nvSpPr>
        <p:spPr>
          <a:xfrm rot="10800000">
            <a:off x="7367125" y="3646798"/>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テキスト ボックス 80">
            <a:extLst>
              <a:ext uri="{FF2B5EF4-FFF2-40B4-BE49-F238E27FC236}">
                <a16:creationId xmlns:a16="http://schemas.microsoft.com/office/drawing/2014/main" id="{3BBA4FBD-6160-4408-8462-57A13D0E3691}"/>
              </a:ext>
            </a:extLst>
          </p:cNvPr>
          <p:cNvSpPr txBox="1"/>
          <p:nvPr/>
        </p:nvSpPr>
        <p:spPr>
          <a:xfrm>
            <a:off x="6972072" y="3135969"/>
            <a:ext cx="954107" cy="492443"/>
          </a:xfrm>
          <a:prstGeom prst="rect">
            <a:avLst/>
          </a:prstGeom>
          <a:noFill/>
        </p:spPr>
        <p:txBody>
          <a:bodyPr wrap="none" rtlCol="0">
            <a:spAutoFit/>
          </a:bodyPr>
          <a:lstStyle/>
          <a:p>
            <a:pPr algn="ctr"/>
            <a:r>
              <a:rPr kumimoji="1" lang="en-US" altLang="ja-JP" sz="1400" dirty="0"/>
              <a:t>LR2</a:t>
            </a:r>
            <a:r>
              <a:rPr kumimoji="1" lang="ja-JP" altLang="en-US" sz="1400" dirty="0"/>
              <a:t>審査</a:t>
            </a:r>
            <a:endParaRPr kumimoji="1" lang="en-US" altLang="ja-JP" sz="1400" dirty="0"/>
          </a:p>
          <a:p>
            <a:pPr algn="ctr"/>
            <a:r>
              <a:rPr kumimoji="1" lang="en-US" altLang="ja-JP" sz="1200" dirty="0"/>
              <a:t>(</a:t>
            </a:r>
            <a:r>
              <a:rPr kumimoji="1" lang="ja-JP" altLang="en-US" sz="1200" dirty="0"/>
              <a:t>テーマ中止</a:t>
            </a:r>
            <a:r>
              <a:rPr kumimoji="1" lang="en-US" altLang="ja-JP" sz="1200" dirty="0"/>
              <a:t>)</a:t>
            </a:r>
            <a:endParaRPr kumimoji="1" lang="ja-JP" altLang="en-US" sz="1200" dirty="0"/>
          </a:p>
        </p:txBody>
      </p:sp>
      <p:sp>
        <p:nvSpPr>
          <p:cNvPr id="82" name="二等辺三角形 81">
            <a:extLst>
              <a:ext uri="{FF2B5EF4-FFF2-40B4-BE49-F238E27FC236}">
                <a16:creationId xmlns:a16="http://schemas.microsoft.com/office/drawing/2014/main" id="{DC130599-3000-437B-958E-5AB013CB53A0}"/>
              </a:ext>
            </a:extLst>
          </p:cNvPr>
          <p:cNvSpPr/>
          <p:nvPr/>
        </p:nvSpPr>
        <p:spPr>
          <a:xfrm rot="10800000">
            <a:off x="11678081" y="5187322"/>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テキスト ボックス 82">
            <a:extLst>
              <a:ext uri="{FF2B5EF4-FFF2-40B4-BE49-F238E27FC236}">
                <a16:creationId xmlns:a16="http://schemas.microsoft.com/office/drawing/2014/main" id="{E7C655A1-74EF-427E-A95E-920B47C00643}"/>
              </a:ext>
            </a:extLst>
          </p:cNvPr>
          <p:cNvSpPr txBox="1"/>
          <p:nvPr/>
        </p:nvSpPr>
        <p:spPr>
          <a:xfrm>
            <a:off x="11289189" y="4642862"/>
            <a:ext cx="902811" cy="523220"/>
          </a:xfrm>
          <a:prstGeom prst="rect">
            <a:avLst/>
          </a:prstGeom>
          <a:noFill/>
        </p:spPr>
        <p:txBody>
          <a:bodyPr wrap="none" rtlCol="0">
            <a:spAutoFit/>
          </a:bodyPr>
          <a:lstStyle/>
          <a:p>
            <a:pPr algn="ctr"/>
            <a:r>
              <a:rPr kumimoji="1" lang="ja-JP" altLang="en-US" sz="1400" dirty="0"/>
              <a:t>共同研究</a:t>
            </a:r>
            <a:endParaRPr kumimoji="1" lang="en-US" altLang="ja-JP" sz="1400" dirty="0"/>
          </a:p>
          <a:p>
            <a:pPr algn="ctr"/>
            <a:r>
              <a:rPr kumimoji="1" lang="ja-JP" altLang="en-US" sz="1400" dirty="0"/>
              <a:t>契約満了</a:t>
            </a:r>
            <a:endParaRPr kumimoji="1" lang="en-US" altLang="ja-JP" sz="1400" dirty="0"/>
          </a:p>
        </p:txBody>
      </p:sp>
      <p:sp>
        <p:nvSpPr>
          <p:cNvPr id="21" name="テキスト ボックス 20">
            <a:extLst>
              <a:ext uri="{FF2B5EF4-FFF2-40B4-BE49-F238E27FC236}">
                <a16:creationId xmlns:a16="http://schemas.microsoft.com/office/drawing/2014/main" id="{C4B76C1B-86BB-4A36-B7E2-4A08C430C6F6}"/>
              </a:ext>
            </a:extLst>
          </p:cNvPr>
          <p:cNvSpPr txBox="1"/>
          <p:nvPr/>
        </p:nvSpPr>
        <p:spPr>
          <a:xfrm>
            <a:off x="283694" y="3596141"/>
            <a:ext cx="1482639" cy="369332"/>
          </a:xfrm>
          <a:prstGeom prst="rect">
            <a:avLst/>
          </a:prstGeom>
          <a:noFill/>
        </p:spPr>
        <p:txBody>
          <a:bodyPr wrap="square" rtlCol="0">
            <a:spAutoFit/>
          </a:bodyPr>
          <a:lstStyle/>
          <a:p>
            <a:pPr algn="ctr"/>
            <a:r>
              <a:rPr kumimoji="1" lang="ja-JP" altLang="en-US" dirty="0"/>
              <a:t>クローズ作業</a:t>
            </a:r>
          </a:p>
        </p:txBody>
      </p:sp>
      <p:sp>
        <p:nvSpPr>
          <p:cNvPr id="23" name="テキスト ボックス 22">
            <a:extLst>
              <a:ext uri="{FF2B5EF4-FFF2-40B4-BE49-F238E27FC236}">
                <a16:creationId xmlns:a16="http://schemas.microsoft.com/office/drawing/2014/main" id="{FAC541DB-A511-480B-9D9F-E33084E1531C}"/>
              </a:ext>
            </a:extLst>
          </p:cNvPr>
          <p:cNvSpPr txBox="1"/>
          <p:nvPr/>
        </p:nvSpPr>
        <p:spPr>
          <a:xfrm>
            <a:off x="284920" y="4345318"/>
            <a:ext cx="1482639" cy="369332"/>
          </a:xfrm>
          <a:prstGeom prst="rect">
            <a:avLst/>
          </a:prstGeom>
          <a:noFill/>
        </p:spPr>
        <p:txBody>
          <a:bodyPr wrap="square" rtlCol="0">
            <a:spAutoFit/>
          </a:bodyPr>
          <a:lstStyle/>
          <a:p>
            <a:pPr algn="ctr"/>
            <a:r>
              <a:rPr kumimoji="1" lang="ja-JP" altLang="en-US" dirty="0"/>
              <a:t>調査活動</a:t>
            </a:r>
          </a:p>
        </p:txBody>
      </p:sp>
      <p:sp>
        <p:nvSpPr>
          <p:cNvPr id="24" name="テキスト ボックス 23">
            <a:extLst>
              <a:ext uri="{FF2B5EF4-FFF2-40B4-BE49-F238E27FC236}">
                <a16:creationId xmlns:a16="http://schemas.microsoft.com/office/drawing/2014/main" id="{74250002-F881-48EE-B99D-9CAC81E1561C}"/>
              </a:ext>
            </a:extLst>
          </p:cNvPr>
          <p:cNvSpPr txBox="1"/>
          <p:nvPr/>
        </p:nvSpPr>
        <p:spPr>
          <a:xfrm>
            <a:off x="275560" y="5111908"/>
            <a:ext cx="1482639" cy="369332"/>
          </a:xfrm>
          <a:prstGeom prst="rect">
            <a:avLst/>
          </a:prstGeom>
          <a:noFill/>
        </p:spPr>
        <p:txBody>
          <a:bodyPr wrap="square" rtlCol="0">
            <a:spAutoFit/>
          </a:bodyPr>
          <a:lstStyle/>
          <a:p>
            <a:pPr algn="ctr"/>
            <a:r>
              <a:rPr kumimoji="1" lang="ja-JP" altLang="en-US" dirty="0"/>
              <a:t>共同研究</a:t>
            </a:r>
          </a:p>
        </p:txBody>
      </p:sp>
      <p:cxnSp>
        <p:nvCxnSpPr>
          <p:cNvPr id="25" name="直線矢印コネクタ 24">
            <a:extLst>
              <a:ext uri="{FF2B5EF4-FFF2-40B4-BE49-F238E27FC236}">
                <a16:creationId xmlns:a16="http://schemas.microsoft.com/office/drawing/2014/main" id="{4738F447-28CC-46B0-8D00-2B5432281C6A}"/>
              </a:ext>
            </a:extLst>
          </p:cNvPr>
          <p:cNvCxnSpPr>
            <a:cxnSpLocks/>
          </p:cNvCxnSpPr>
          <p:nvPr/>
        </p:nvCxnSpPr>
        <p:spPr>
          <a:xfrm>
            <a:off x="6988715" y="5366871"/>
            <a:ext cx="4985396"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5F4FE5DF-B064-4A1A-85A4-D8770061F346}"/>
              </a:ext>
            </a:extLst>
          </p:cNvPr>
          <p:cNvCxnSpPr>
            <a:cxnSpLocks/>
          </p:cNvCxnSpPr>
          <p:nvPr/>
        </p:nvCxnSpPr>
        <p:spPr>
          <a:xfrm>
            <a:off x="8827627" y="4562250"/>
            <a:ext cx="2181386"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2D89513-102B-4B7E-9CD5-E974FD7F0752}"/>
              </a:ext>
            </a:extLst>
          </p:cNvPr>
          <p:cNvCxnSpPr>
            <a:cxnSpLocks/>
          </p:cNvCxnSpPr>
          <p:nvPr/>
        </p:nvCxnSpPr>
        <p:spPr>
          <a:xfrm>
            <a:off x="3600978" y="3814494"/>
            <a:ext cx="5203719"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吹き出し: 角を丸めた四角形 8">
            <a:extLst>
              <a:ext uri="{FF2B5EF4-FFF2-40B4-BE49-F238E27FC236}">
                <a16:creationId xmlns:a16="http://schemas.microsoft.com/office/drawing/2014/main" id="{FC8B586A-5819-48A1-ACD7-79155281AF85}"/>
              </a:ext>
            </a:extLst>
          </p:cNvPr>
          <p:cNvSpPr/>
          <p:nvPr/>
        </p:nvSpPr>
        <p:spPr>
          <a:xfrm>
            <a:off x="3755133" y="2748534"/>
            <a:ext cx="2869652" cy="708386"/>
          </a:xfrm>
          <a:prstGeom prst="wedgeRoundRectCallout">
            <a:avLst>
              <a:gd name="adj1" fmla="val -31429"/>
              <a:gd name="adj2" fmla="val -72842"/>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橋本さんが代理</a:t>
            </a:r>
            <a:r>
              <a:rPr kumimoji="1" lang="en-US" altLang="ja-JP" dirty="0">
                <a:solidFill>
                  <a:schemeClr val="tx1"/>
                </a:solidFill>
              </a:rPr>
              <a:t>TL</a:t>
            </a:r>
            <a:r>
              <a:rPr kumimoji="1" lang="ja-JP" altLang="en-US" dirty="0">
                <a:solidFill>
                  <a:schemeClr val="tx1"/>
                </a:solidFill>
              </a:rPr>
              <a:t>だったが、自分が大半リードした</a:t>
            </a:r>
          </a:p>
        </p:txBody>
      </p:sp>
      <p:sp>
        <p:nvSpPr>
          <p:cNvPr id="33" name="吹き出し: 角を丸めた四角形 32">
            <a:extLst>
              <a:ext uri="{FF2B5EF4-FFF2-40B4-BE49-F238E27FC236}">
                <a16:creationId xmlns:a16="http://schemas.microsoft.com/office/drawing/2014/main" id="{F2B126CF-0D4F-4BC3-AD3E-966158ABC523}"/>
              </a:ext>
            </a:extLst>
          </p:cNvPr>
          <p:cNvSpPr/>
          <p:nvPr/>
        </p:nvSpPr>
        <p:spPr>
          <a:xfrm>
            <a:off x="9512329" y="2782244"/>
            <a:ext cx="2394751" cy="396846"/>
          </a:xfrm>
          <a:prstGeom prst="wedgeRoundRectCallout">
            <a:avLst>
              <a:gd name="adj1" fmla="val -30101"/>
              <a:gd name="adj2" fmla="val -87821"/>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橋本さんは</a:t>
            </a:r>
            <a:r>
              <a:rPr kumimoji="1" lang="en-US" altLang="ja-JP" dirty="0">
                <a:solidFill>
                  <a:schemeClr val="tx1"/>
                </a:solidFill>
              </a:rPr>
              <a:t>QCI</a:t>
            </a:r>
            <a:r>
              <a:rPr kumimoji="1" lang="ja-JP" altLang="en-US" dirty="0">
                <a:solidFill>
                  <a:schemeClr val="tx1"/>
                </a:solidFill>
              </a:rPr>
              <a:t>に注力</a:t>
            </a:r>
          </a:p>
        </p:txBody>
      </p:sp>
      <p:sp>
        <p:nvSpPr>
          <p:cNvPr id="34" name="吹き出し: 角を丸めた四角形 33">
            <a:extLst>
              <a:ext uri="{FF2B5EF4-FFF2-40B4-BE49-F238E27FC236}">
                <a16:creationId xmlns:a16="http://schemas.microsoft.com/office/drawing/2014/main" id="{106370B0-1F2A-4079-9B89-284B5F31A5E0}"/>
              </a:ext>
            </a:extLst>
          </p:cNvPr>
          <p:cNvSpPr/>
          <p:nvPr/>
        </p:nvSpPr>
        <p:spPr>
          <a:xfrm>
            <a:off x="8106292" y="5634514"/>
            <a:ext cx="2750242" cy="396846"/>
          </a:xfrm>
          <a:prstGeom prst="wedgeRoundRectCallout">
            <a:avLst>
              <a:gd name="adj1" fmla="val 8688"/>
              <a:gd name="adj2" fmla="val -90221"/>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原さんは東大で実験に注力</a:t>
            </a:r>
          </a:p>
        </p:txBody>
      </p:sp>
      <p:sp>
        <p:nvSpPr>
          <p:cNvPr id="40" name="タイトル 1">
            <a:extLst>
              <a:ext uri="{FF2B5EF4-FFF2-40B4-BE49-F238E27FC236}">
                <a16:creationId xmlns:a16="http://schemas.microsoft.com/office/drawing/2014/main" id="{2354ADEE-94AE-4074-B8D1-9D80F37BED93}"/>
              </a:ext>
            </a:extLst>
          </p:cNvPr>
          <p:cNvSpPr>
            <a:spLocks noGrp="1"/>
          </p:cNvSpPr>
          <p:nvPr>
            <p:ph type="title"/>
          </p:nvPr>
        </p:nvSpPr>
        <p:spPr>
          <a:xfrm>
            <a:off x="517055" y="241034"/>
            <a:ext cx="11400125" cy="518094"/>
          </a:xfrm>
        </p:spPr>
        <p:txBody>
          <a:bodyPr/>
          <a:lstStyle/>
          <a:p>
            <a:r>
              <a:rPr lang="ja-JP" altLang="en-US" dirty="0"/>
              <a:t>活動実績</a:t>
            </a:r>
            <a:endParaRPr lang="en-US" dirty="0"/>
          </a:p>
        </p:txBody>
      </p:sp>
      <p:sp>
        <p:nvSpPr>
          <p:cNvPr id="42" name="テキスト ボックス 41">
            <a:extLst>
              <a:ext uri="{FF2B5EF4-FFF2-40B4-BE49-F238E27FC236}">
                <a16:creationId xmlns:a16="http://schemas.microsoft.com/office/drawing/2014/main" id="{F14ABE00-8F07-4769-B760-63B7A589FCA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個人活動　＞　</a:t>
            </a:r>
            <a:r>
              <a:rPr kumimoji="1" lang="en-US" altLang="ja-JP" sz="1600" b="1" dirty="0">
                <a:solidFill>
                  <a:schemeClr val="bg1"/>
                </a:solidFill>
              </a:rPr>
              <a:t>FY2022</a:t>
            </a:r>
            <a:endParaRPr kumimoji="1" lang="ja-JP" altLang="en-US" sz="1600" b="1" dirty="0">
              <a:solidFill>
                <a:schemeClr val="bg1"/>
              </a:solidFill>
            </a:endParaRPr>
          </a:p>
        </p:txBody>
      </p:sp>
    </p:spTree>
    <p:extLst>
      <p:ext uri="{BB962C8B-B14F-4D97-AF65-F5344CB8AC3E}">
        <p14:creationId xmlns:p14="http://schemas.microsoft.com/office/powerpoint/2010/main" val="115355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graphicFrame>
        <p:nvGraphicFramePr>
          <p:cNvPr id="30" name="コンテンツ プレースホルダー 6">
            <a:extLst>
              <a:ext uri="{FF2B5EF4-FFF2-40B4-BE49-F238E27FC236}">
                <a16:creationId xmlns:a16="http://schemas.microsoft.com/office/drawing/2014/main" id="{1C66087F-B13A-45B4-9628-7B7B929E7115}"/>
              </a:ext>
            </a:extLst>
          </p:cNvPr>
          <p:cNvGraphicFramePr>
            <a:graphicFrameLocks/>
          </p:cNvGraphicFramePr>
          <p:nvPr>
            <p:extLst>
              <p:ext uri="{D42A27DB-BD31-4B8C-83A1-F6EECF244321}">
                <p14:modId xmlns:p14="http://schemas.microsoft.com/office/powerpoint/2010/main" val="4287003251"/>
              </p:ext>
            </p:extLst>
          </p:nvPr>
        </p:nvGraphicFramePr>
        <p:xfrm>
          <a:off x="666750" y="1703589"/>
          <a:ext cx="11087100" cy="3474720"/>
        </p:xfrm>
        <a:graphic>
          <a:graphicData uri="http://schemas.openxmlformats.org/drawingml/2006/table">
            <a:tbl>
              <a:tblPr firstRow="1" bandRow="1">
                <a:tableStyleId>{69012ECD-51FC-41F1-AA8D-1B2483CD663E}</a:tableStyleId>
              </a:tblPr>
              <a:tblGrid>
                <a:gridCol w="2133600">
                  <a:extLst>
                    <a:ext uri="{9D8B030D-6E8A-4147-A177-3AD203B41FA5}">
                      <a16:colId xmlns:a16="http://schemas.microsoft.com/office/drawing/2014/main" val="593228238"/>
                    </a:ext>
                  </a:extLst>
                </a:gridCol>
                <a:gridCol w="5514975">
                  <a:extLst>
                    <a:ext uri="{9D8B030D-6E8A-4147-A177-3AD203B41FA5}">
                      <a16:colId xmlns:a16="http://schemas.microsoft.com/office/drawing/2014/main" val="3320444244"/>
                    </a:ext>
                  </a:extLst>
                </a:gridCol>
                <a:gridCol w="3438525">
                  <a:extLst>
                    <a:ext uri="{9D8B030D-6E8A-4147-A177-3AD203B41FA5}">
                      <a16:colId xmlns:a16="http://schemas.microsoft.com/office/drawing/2014/main" val="869470032"/>
                    </a:ext>
                  </a:extLst>
                </a:gridCol>
              </a:tblGrid>
              <a:tr h="266148">
                <a:tc>
                  <a:txBody>
                    <a:bodyPr/>
                    <a:lstStyle/>
                    <a:p>
                      <a:pPr algn="ctr"/>
                      <a:r>
                        <a:rPr kumimoji="1" lang="ja-JP" altLang="en-US" sz="1800" dirty="0"/>
                        <a:t>項目</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備考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r h="266148">
                <a:tc>
                  <a:txBody>
                    <a:bodyPr/>
                    <a:lstStyle/>
                    <a:p>
                      <a:pPr algn="l"/>
                      <a:r>
                        <a:rPr kumimoji="1" lang="en-US" altLang="ja-JP" sz="1800" dirty="0"/>
                        <a:t>1. </a:t>
                      </a:r>
                      <a:r>
                        <a:rPr kumimoji="1" lang="ja-JP" altLang="en-US" sz="1800" dirty="0"/>
                        <a:t>テーマクローズ作業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クローズに向けた議論・資料作成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6479701"/>
                  </a:ext>
                </a:extLst>
              </a:tr>
              <a:tr h="266148">
                <a:tc>
                  <a:txBody>
                    <a:bodyPr/>
                    <a:lstStyle/>
                    <a:p>
                      <a:pPr algn="l"/>
                      <a:r>
                        <a:rPr kumimoji="1" lang="en-US" altLang="ja-JP" sz="1800" dirty="0"/>
                        <a:t>2. </a:t>
                      </a:r>
                      <a:r>
                        <a:rPr kumimoji="1" lang="ja-JP" altLang="en-US" sz="1800" dirty="0"/>
                        <a:t>調査活動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次期テーマ探索のための調査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人員不足と</a:t>
                      </a:r>
                      <a:r>
                        <a:rPr kumimoji="1" lang="en-US" altLang="ja-JP" dirty="0"/>
                        <a:t>NAWI PJT</a:t>
                      </a:r>
                      <a:r>
                        <a:rPr kumimoji="1" lang="ja-JP" altLang="en-US" dirty="0"/>
                        <a:t>優先のため、ほぼ実施できず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3418339"/>
                  </a:ext>
                </a:extLst>
              </a:tr>
              <a:tr h="266148">
                <a:tc>
                  <a:txBody>
                    <a:bodyPr/>
                    <a:lstStyle/>
                    <a:p>
                      <a:pPr algn="l"/>
                      <a:r>
                        <a:rPr kumimoji="1" lang="en-US" altLang="ja-JP" sz="1800" dirty="0"/>
                        <a:t>3. </a:t>
                      </a:r>
                      <a:r>
                        <a:rPr kumimoji="1" lang="ja-JP" altLang="en-US" sz="1800" dirty="0"/>
                        <a:t>共同研究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dirty="0"/>
                        <a:t>担当者の実験をフォローしながら進捗管理</a:t>
                      </a:r>
                      <a:endParaRPr kumimoji="1" lang="en-US" altLang="ja-JP" dirty="0"/>
                    </a:p>
                    <a:p>
                      <a:pPr marL="46800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1" lang="ja-JP" altLang="en-US" dirty="0"/>
                        <a:t>進捗を聞き、その結果のまとめ・考察案を与える</a:t>
                      </a:r>
                      <a:endParaRPr kumimoji="1" lang="en-US" altLang="ja-JP" dirty="0"/>
                    </a:p>
                    <a:p>
                      <a:pPr marL="285750" indent="-285750" algn="l">
                        <a:buFont typeface="Arial" panose="020B0604020202020204" pitchFamily="34" charset="0"/>
                        <a:buChar char="•"/>
                      </a:pPr>
                      <a:r>
                        <a:rPr kumimoji="1" lang="ja-JP" altLang="en-US" dirty="0"/>
                        <a:t>共同研究先の先生から、テーマ説明を要求されたので、その資料を作成・説明</a:t>
                      </a:r>
                      <a:endParaRPr kumimoji="1" lang="en-US" altLang="ja-JP" dirty="0"/>
                    </a:p>
                    <a:p>
                      <a:pPr marL="285750" indent="-285750" algn="l">
                        <a:buFont typeface="Arial" panose="020B0604020202020204" pitchFamily="34" charset="0"/>
                        <a:buChar char="•"/>
                      </a:pPr>
                      <a:r>
                        <a:rPr kumimoji="1" lang="ja-JP" altLang="en-US" dirty="0"/>
                        <a:t>全体のとりまとめと成果報告書作成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2378148"/>
                  </a:ext>
                </a:extLst>
              </a:tr>
              <a:tr h="266148">
                <a:tc>
                  <a:txBody>
                    <a:bodyPr/>
                    <a:lstStyle/>
                    <a:p>
                      <a:pPr algn="l"/>
                      <a:r>
                        <a:rPr kumimoji="1" lang="en-US" altLang="ja-JP" sz="1800" dirty="0"/>
                        <a:t>4. TL</a:t>
                      </a:r>
                      <a:r>
                        <a:rPr kumimoji="1" lang="ja-JP" altLang="en-US" sz="1800" dirty="0"/>
                        <a:t>諸々作業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来期予算案、期末レビュー、ワンシートレポート、</a:t>
                      </a:r>
                      <a:r>
                        <a:rPr kumimoji="1" lang="en-US" altLang="ja-JP" dirty="0"/>
                        <a:t>Gr</a:t>
                      </a:r>
                      <a:r>
                        <a:rPr kumimoji="1" lang="ja-JP" altLang="en-US" dirty="0"/>
                        <a:t>月報用資料の作成</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4128494"/>
                  </a:ext>
                </a:extLst>
              </a:tr>
            </a:tbl>
          </a:graphicData>
        </a:graphic>
      </p:graphicFrame>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内容</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個人活動　＞　</a:t>
            </a:r>
            <a:r>
              <a:rPr kumimoji="1" lang="en-US" altLang="ja-JP" sz="1600" b="1" dirty="0">
                <a:solidFill>
                  <a:schemeClr val="bg1"/>
                </a:solidFill>
              </a:rPr>
              <a:t>FY2022</a:t>
            </a:r>
            <a:endParaRPr kumimoji="1" lang="ja-JP" altLang="en-US" sz="1600" b="1" dirty="0">
              <a:solidFill>
                <a:schemeClr val="bg1"/>
              </a:solidFill>
            </a:endParaRPr>
          </a:p>
        </p:txBody>
      </p:sp>
    </p:spTree>
    <p:extLst>
      <p:ext uri="{BB962C8B-B14F-4D97-AF65-F5344CB8AC3E}">
        <p14:creationId xmlns:p14="http://schemas.microsoft.com/office/powerpoint/2010/main" val="2470485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数人の若手社員の状況・経験・要望を配慮しながら、フォローするのは大変だったが、勉強になった。</a:t>
            </a:r>
            <a:endParaRPr lang="en-US" altLang="ja-JP" sz="2800" dirty="0"/>
          </a:p>
          <a:p>
            <a:pPr marL="709613" lvl="1" indent="-457200"/>
            <a:r>
              <a:rPr lang="ja-JP" altLang="en-US" sz="2400" dirty="0"/>
              <a:t>原さん：ずっと</a:t>
            </a:r>
            <a:r>
              <a:rPr lang="en-US" altLang="ja-JP" sz="2400" dirty="0"/>
              <a:t>1</a:t>
            </a:r>
            <a:r>
              <a:rPr lang="ja-JP" altLang="en-US" sz="2400" dirty="0"/>
              <a:t>人で東大に行って実験し続ける環境は過酷だった</a:t>
            </a:r>
            <a:endParaRPr lang="en-US" altLang="ja-JP" sz="2400" dirty="0"/>
          </a:p>
          <a:p>
            <a:pPr marL="709613" lvl="1" indent="-457200"/>
            <a:r>
              <a:rPr lang="ja-JP" altLang="en-US" sz="2400" dirty="0"/>
              <a:t>橋本さん：</a:t>
            </a:r>
            <a:r>
              <a:rPr lang="en-US" altLang="ja-JP" sz="2400" dirty="0"/>
              <a:t>QCI</a:t>
            </a:r>
            <a:r>
              <a:rPr lang="ja-JP" altLang="en-US" sz="2400" dirty="0"/>
              <a:t>注力要望のため、ほぼ頼らなかった</a:t>
            </a:r>
            <a:endParaRPr lang="en-US" altLang="ja-JP" sz="2400" dirty="0"/>
          </a:p>
          <a:p>
            <a:pPr marL="457200" indent="-457200"/>
            <a:r>
              <a:rPr lang="en-US" altLang="ja-JP" sz="2800" dirty="0"/>
              <a:t>TL</a:t>
            </a:r>
            <a:r>
              <a:rPr lang="ja-JP" altLang="en-US" sz="2800" dirty="0"/>
              <a:t>として果たすべき作業の負担が多かったが、経験しておいて良かった。</a:t>
            </a:r>
            <a:endParaRPr lang="en-US" altLang="ja-JP" sz="2800" dirty="0"/>
          </a:p>
          <a:p>
            <a:pPr marL="709613" lvl="1" indent="-457200"/>
            <a:r>
              <a:rPr lang="ja-JP" altLang="en-US" sz="2400" dirty="0"/>
              <a:t>違う部署の</a:t>
            </a:r>
            <a:r>
              <a:rPr lang="en-US" altLang="ja-JP" sz="2400" dirty="0"/>
              <a:t>Gr</a:t>
            </a:r>
            <a:r>
              <a:rPr lang="ja-JP" altLang="en-US" sz="2400" dirty="0"/>
              <a:t>長から指示が来るが、自分がまずやらないと進まない</a:t>
            </a:r>
            <a:endParaRPr lang="en-US" altLang="ja-JP" sz="2400" dirty="0"/>
          </a:p>
          <a:p>
            <a:pPr marL="709613" lvl="1" indent="-457200"/>
            <a:r>
              <a:rPr lang="ja-JP" altLang="en-US" sz="2400" dirty="0"/>
              <a:t>若手社員に丸投げするには大き過ぎるタスクを、重点的にフォローした</a:t>
            </a:r>
            <a:endParaRPr lang="en-US" altLang="ja-JP" sz="2400" dirty="0"/>
          </a:p>
          <a:p>
            <a:pPr marL="252413" lvl="1" indent="0">
              <a:buNone/>
            </a:pPr>
            <a:r>
              <a:rPr lang="ja-JP" altLang="en-US" sz="2400" dirty="0"/>
              <a:t>　（が、結果的にそればかりだった）</a:t>
            </a:r>
            <a:endParaRPr lang="en-US" altLang="ja-JP" sz="2400" dirty="0"/>
          </a:p>
        </p:txBody>
      </p:sp>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感想</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個人活動　＞　</a:t>
            </a:r>
            <a:r>
              <a:rPr kumimoji="1" lang="en-US" altLang="ja-JP" sz="1600" b="1" dirty="0">
                <a:solidFill>
                  <a:schemeClr val="bg1"/>
                </a:solidFill>
              </a:rPr>
              <a:t>FY2022</a:t>
            </a:r>
            <a:endParaRPr kumimoji="1" lang="ja-JP" altLang="en-US" sz="1600" b="1" dirty="0">
              <a:solidFill>
                <a:schemeClr val="bg1"/>
              </a:solidFill>
            </a:endParaRPr>
          </a:p>
        </p:txBody>
      </p:sp>
    </p:spTree>
    <p:extLst>
      <p:ext uri="{BB962C8B-B14F-4D97-AF65-F5344CB8AC3E}">
        <p14:creationId xmlns:p14="http://schemas.microsoft.com/office/powerpoint/2010/main" val="2175878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en-US" altLang="ja-JP" sz="2800" dirty="0"/>
              <a:t>UB</a:t>
            </a:r>
            <a:r>
              <a:rPr lang="ja-JP" altLang="en-US" sz="2800" dirty="0"/>
              <a:t>のテーマ探索活動としては中途半端となったが、今後も調査・ヒアリングなどが中心だと見込まれる。</a:t>
            </a:r>
            <a:endParaRPr lang="en-US" altLang="ja-JP" sz="2800" dirty="0"/>
          </a:p>
          <a:p>
            <a:pPr marL="709613" lvl="1" indent="-457200"/>
            <a:r>
              <a:rPr lang="ja-JP" altLang="en-US" sz="2400" dirty="0"/>
              <a:t>加えて、</a:t>
            </a:r>
            <a:r>
              <a:rPr lang="en-US" altLang="ja-JP" sz="2400" dirty="0"/>
              <a:t>Bio Eng. Gr.</a:t>
            </a:r>
            <a:r>
              <a:rPr lang="ja-JP" altLang="en-US" sz="2400" dirty="0"/>
              <a:t>としても、共通の目標を立てながら個別テーマ探索が中心となる</a:t>
            </a:r>
            <a:endParaRPr lang="en-US" altLang="ja-JP" sz="2400" dirty="0"/>
          </a:p>
          <a:p>
            <a:pPr marL="457200" indent="-457200"/>
            <a:r>
              <a:rPr lang="ja-JP" altLang="en-US" sz="2800" dirty="0"/>
              <a:t>個人の業務は、</a:t>
            </a:r>
            <a:r>
              <a:rPr lang="en-US" altLang="ja-JP" sz="2800" dirty="0"/>
              <a:t>NAWI PJT</a:t>
            </a:r>
            <a:r>
              <a:rPr lang="ja-JP" altLang="en-US" sz="2800" dirty="0"/>
              <a:t>と連携最適テーマが支配的だと見込まれる。</a:t>
            </a:r>
            <a:endParaRPr lang="en-US" altLang="ja-JP" sz="2800" dirty="0"/>
          </a:p>
          <a:p>
            <a:pPr marL="457200" indent="-457200"/>
            <a:r>
              <a:rPr lang="ja-JP" altLang="en-US" sz="2800" dirty="0"/>
              <a:t>このため、</a:t>
            </a:r>
            <a:r>
              <a:rPr lang="en-US" altLang="ja-JP" sz="2800" dirty="0"/>
              <a:t>FY23</a:t>
            </a:r>
            <a:r>
              <a:rPr lang="ja-JP" altLang="en-US" sz="2800" dirty="0"/>
              <a:t>の</a:t>
            </a:r>
            <a:r>
              <a:rPr lang="en-US" altLang="ja-JP" sz="2800" dirty="0"/>
              <a:t>UB</a:t>
            </a:r>
            <a:r>
              <a:rPr lang="ja-JP" altLang="en-US" sz="2800" dirty="0"/>
              <a:t>活動については、しばらく熊谷は離れ、</a:t>
            </a:r>
            <a:r>
              <a:rPr lang="en-US" altLang="ja-JP" sz="2800" dirty="0"/>
              <a:t>TL</a:t>
            </a:r>
            <a:r>
              <a:rPr lang="ja-JP" altLang="en-US" sz="2800" dirty="0"/>
              <a:t>伊崎さんに一任することにした。</a:t>
            </a:r>
            <a:endParaRPr lang="en-US" altLang="ja-JP" sz="2800" dirty="0"/>
          </a:p>
          <a:p>
            <a:pPr marL="709613" lvl="1" indent="-457200"/>
            <a:r>
              <a:rPr lang="en-US" altLang="ja-JP" sz="2400" dirty="0"/>
              <a:t>GW</a:t>
            </a:r>
            <a:r>
              <a:rPr lang="ja-JP" altLang="en-US" sz="2400" dirty="0"/>
              <a:t>明けに説明・移管する予定</a:t>
            </a:r>
            <a:endParaRPr lang="en-US" altLang="ja-JP" sz="2400" dirty="0"/>
          </a:p>
          <a:p>
            <a:pPr marL="709613" lvl="1" indent="-457200"/>
            <a:r>
              <a:rPr lang="ja-JP" altLang="en-US" sz="2400" dirty="0"/>
              <a:t>ただ、支援が必要なときには、別途相談いただく予定</a:t>
            </a:r>
            <a:endParaRPr lang="en-US" altLang="ja-JP" sz="2400" dirty="0"/>
          </a:p>
        </p:txBody>
      </p:sp>
      <p:sp>
        <p:nvSpPr>
          <p:cNvPr id="4" name="タイトル 3">
            <a:extLst>
              <a:ext uri="{FF2B5EF4-FFF2-40B4-BE49-F238E27FC236}">
                <a16:creationId xmlns:a16="http://schemas.microsoft.com/office/drawing/2014/main" id="{EC350C91-0093-4DC4-96BA-02CF6B940FCC}"/>
              </a:ext>
            </a:extLst>
          </p:cNvPr>
          <p:cNvSpPr>
            <a:spLocks noGrp="1"/>
          </p:cNvSpPr>
          <p:nvPr>
            <p:ph type="title"/>
          </p:nvPr>
        </p:nvSpPr>
        <p:spPr/>
        <p:txBody>
          <a:bodyPr/>
          <a:lstStyle/>
          <a:p>
            <a:r>
              <a:rPr lang="ja-JP" altLang="en-US" dirty="0"/>
              <a:t>今後</a:t>
            </a:r>
          </a:p>
        </p:txBody>
      </p:sp>
    </p:spTree>
    <p:extLst>
      <p:ext uri="{BB962C8B-B14F-4D97-AF65-F5344CB8AC3E}">
        <p14:creationId xmlns:p14="http://schemas.microsoft.com/office/powerpoint/2010/main" val="1868230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988BD2D-070A-419A-9744-FEC20A4444F5}"/>
              </a:ext>
            </a:extLst>
          </p:cNvPr>
          <p:cNvSpPr>
            <a:spLocks noGrp="1"/>
          </p:cNvSpPr>
          <p:nvPr>
            <p:ph type="sldNum" sz="quarter" idx="11"/>
          </p:nvPr>
        </p:nvSpPr>
        <p:spPr/>
        <p:txBody>
          <a:bodyPr/>
          <a:lstStyle/>
          <a:p>
            <a:fld id="{584EAAFE-CFE5-40AD-8E95-5BFF290DC5CF}" type="slidenum">
              <a:rPr kumimoji="1" lang="ja-JP" altLang="en-US" smtClean="0"/>
              <a:pPr/>
              <a:t>29</a:t>
            </a:fld>
            <a:endParaRPr kumimoji="1" lang="ja-JP" altLang="en-US"/>
          </a:p>
        </p:txBody>
      </p:sp>
      <p:sp>
        <p:nvSpPr>
          <p:cNvPr id="4" name="テキスト プレースホルダー 3">
            <a:extLst>
              <a:ext uri="{FF2B5EF4-FFF2-40B4-BE49-F238E27FC236}">
                <a16:creationId xmlns:a16="http://schemas.microsoft.com/office/drawing/2014/main" id="{5501B8AA-6467-482E-AC29-39530B3DC4D2}"/>
              </a:ext>
            </a:extLst>
          </p:cNvPr>
          <p:cNvSpPr>
            <a:spLocks noGrp="1"/>
          </p:cNvSpPr>
          <p:nvPr>
            <p:ph type="body" sz="quarter" idx="12"/>
          </p:nvPr>
        </p:nvSpPr>
        <p:spPr/>
        <p:txBody>
          <a:bodyPr/>
          <a:lstStyle/>
          <a:p>
            <a:endParaRPr lang="ja-JP" altLang="en-US"/>
          </a:p>
        </p:txBody>
      </p:sp>
    </p:spTree>
    <p:extLst>
      <p:ext uri="{BB962C8B-B14F-4D97-AF65-F5344CB8AC3E}">
        <p14:creationId xmlns:p14="http://schemas.microsoft.com/office/powerpoint/2010/main" val="2789773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テーマクローズ</a:t>
            </a:r>
            <a:endParaRPr lang="en-US" altLang="ja-JP" sz="2800" dirty="0"/>
          </a:p>
          <a:p>
            <a:pPr marL="709613" lvl="1" indent="-457200"/>
            <a:r>
              <a:rPr lang="ja-JP" altLang="en-US" sz="2400" dirty="0"/>
              <a:t>クローズに向けた議論・資料作成</a:t>
            </a:r>
            <a:endParaRPr lang="en-US" altLang="ja-JP" sz="2400" dirty="0"/>
          </a:p>
          <a:p>
            <a:pPr marL="457200" indent="-457200"/>
            <a:r>
              <a:rPr lang="ja-JP" altLang="en-US" sz="2800" dirty="0"/>
              <a:t>調査活動</a:t>
            </a:r>
            <a:endParaRPr lang="en-US" altLang="ja-JP" sz="2800" dirty="0"/>
          </a:p>
          <a:p>
            <a:pPr marL="709613" lvl="1" indent="-457200"/>
            <a:r>
              <a:rPr lang="ja-JP" altLang="en-US" sz="2400" dirty="0"/>
              <a:t>次期テーマ探索のための文献調査</a:t>
            </a:r>
            <a:endParaRPr lang="en-US" altLang="ja-JP" sz="2400" dirty="0"/>
          </a:p>
          <a:p>
            <a:pPr marL="709613" lvl="1" indent="-457200"/>
            <a:r>
              <a:rPr lang="ja-JP" altLang="en-US" sz="2400" dirty="0"/>
              <a:t>人工セルラーゼの合成・評価可能性検討 </a:t>
            </a:r>
            <a:r>
              <a:rPr lang="en-US" altLang="ja-JP" sz="2400" dirty="0"/>
              <a:t>Wet</a:t>
            </a:r>
            <a:r>
              <a:rPr lang="ja-JP" altLang="en-US" sz="2400" dirty="0"/>
              <a:t>実験（共同研究の</a:t>
            </a:r>
            <a:r>
              <a:rPr lang="en-US" altLang="ja-JP" sz="2400" dirty="0"/>
              <a:t>1</a:t>
            </a:r>
            <a:r>
              <a:rPr lang="ja-JP" altLang="en-US" sz="2400" dirty="0"/>
              <a:t>つ）</a:t>
            </a:r>
            <a:endParaRPr lang="en-US" altLang="ja-JP" sz="2400" dirty="0"/>
          </a:p>
          <a:p>
            <a:pPr marL="1371600" lvl="2" indent="-457200"/>
            <a:r>
              <a:rPr lang="ja-JP" altLang="en-US" sz="2000" dirty="0"/>
              <a:t>省略</a:t>
            </a:r>
            <a:endParaRPr lang="en-US" altLang="ja-JP" sz="2000" dirty="0"/>
          </a:p>
          <a:p>
            <a:pPr marL="457200" indent="-457200"/>
            <a:r>
              <a:rPr lang="ja-JP" altLang="en-US" sz="2800" dirty="0"/>
              <a:t>共同研究</a:t>
            </a:r>
            <a:endParaRPr lang="en-US" altLang="ja-JP" sz="2800" dirty="0"/>
          </a:p>
          <a:p>
            <a:pPr marL="709613" lvl="1" indent="-457200"/>
            <a:r>
              <a:rPr lang="ja-JP" altLang="en-US" sz="2400" dirty="0"/>
              <a:t>契約満了のタイミングで、全体とりまとめ</a:t>
            </a:r>
            <a:endParaRPr lang="en-US" altLang="ja-JP" sz="2400" dirty="0"/>
          </a:p>
        </p:txBody>
      </p:sp>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en-US" altLang="ja-JP" dirty="0"/>
              <a:t>FY2022 </a:t>
            </a:r>
            <a:r>
              <a:rPr lang="ja-JP" altLang="en-US" dirty="0"/>
              <a:t>活動内容</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テーマ活動</a:t>
            </a:r>
          </a:p>
        </p:txBody>
      </p:sp>
    </p:spTree>
    <p:extLst>
      <p:ext uri="{BB962C8B-B14F-4D97-AF65-F5344CB8AC3E}">
        <p14:creationId xmlns:p14="http://schemas.microsoft.com/office/powerpoint/2010/main" val="688127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15983195-6620-414B-A914-A60373C965C8}"/>
              </a:ext>
            </a:extLst>
          </p:cNvPr>
          <p:cNvPicPr>
            <a:picLocks noChangeAspect="1"/>
          </p:cNvPicPr>
          <p:nvPr/>
        </p:nvPicPr>
        <p:blipFill>
          <a:blip r:embed="rId3"/>
          <a:stretch>
            <a:fillRect/>
          </a:stretch>
        </p:blipFill>
        <p:spPr>
          <a:xfrm>
            <a:off x="496896" y="2773746"/>
            <a:ext cx="5310130" cy="2671590"/>
          </a:xfrm>
          <a:prstGeom prst="rect">
            <a:avLst/>
          </a:prstGeom>
        </p:spPr>
      </p:pic>
      <p:pic>
        <p:nvPicPr>
          <p:cNvPr id="4" name="図 3">
            <a:extLst>
              <a:ext uri="{FF2B5EF4-FFF2-40B4-BE49-F238E27FC236}">
                <a16:creationId xmlns:a16="http://schemas.microsoft.com/office/drawing/2014/main" id="{7A35901C-324A-4BAA-95CA-4661DB578CDE}"/>
              </a:ext>
            </a:extLst>
          </p:cNvPr>
          <p:cNvPicPr>
            <a:picLocks noChangeAspect="1"/>
          </p:cNvPicPr>
          <p:nvPr/>
        </p:nvPicPr>
        <p:blipFill>
          <a:blip r:embed="rId4"/>
          <a:stretch>
            <a:fillRect/>
          </a:stretch>
        </p:blipFill>
        <p:spPr>
          <a:xfrm>
            <a:off x="6019020" y="2635051"/>
            <a:ext cx="4847422" cy="3630058"/>
          </a:xfrm>
          <a:prstGeom prst="rect">
            <a:avLst/>
          </a:prstGeom>
        </p:spPr>
      </p:pic>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近年の注力点</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sp>
        <p:nvSpPr>
          <p:cNvPr id="9" name="テキスト プレースホルダー 3">
            <a:extLst>
              <a:ext uri="{FF2B5EF4-FFF2-40B4-BE49-F238E27FC236}">
                <a16:creationId xmlns:a16="http://schemas.microsoft.com/office/drawing/2014/main" id="{6A12ED93-5A32-429E-8F43-0502CA99D038}"/>
              </a:ext>
            </a:extLst>
          </p:cNvPr>
          <p:cNvSpPr>
            <a:spLocks noGrp="1"/>
          </p:cNvSpPr>
          <p:nvPr>
            <p:ph type="body" sz="quarter" idx="11"/>
          </p:nvPr>
        </p:nvSpPr>
        <p:spPr>
          <a:xfrm>
            <a:off x="517056" y="1062718"/>
            <a:ext cx="11170120" cy="575888"/>
          </a:xfrm>
        </p:spPr>
        <p:txBody>
          <a:bodyPr/>
          <a:lstStyle/>
          <a:p>
            <a:pPr marL="457200" indent="-457200">
              <a:buFont typeface="Wingdings" panose="05000000000000000000" pitchFamily="2" charset="2"/>
              <a:buChar char="n"/>
            </a:pPr>
            <a:r>
              <a:rPr lang="ja-JP" altLang="en-US" sz="2800" dirty="0">
                <a:solidFill>
                  <a:schemeClr val="accent1"/>
                </a:solidFill>
              </a:rPr>
              <a:t>バイオマス資源を中間体に変換し、バイオプロセスによって製品を製造する</a:t>
            </a:r>
            <a:endParaRPr lang="en-US" altLang="ja-JP" dirty="0">
              <a:solidFill>
                <a:schemeClr val="accent1"/>
              </a:solidFill>
            </a:endParaRPr>
          </a:p>
        </p:txBody>
      </p:sp>
      <p:sp>
        <p:nvSpPr>
          <p:cNvPr id="13" name="テキスト ボックス 12">
            <a:extLst>
              <a:ext uri="{FF2B5EF4-FFF2-40B4-BE49-F238E27FC236}">
                <a16:creationId xmlns:a16="http://schemas.microsoft.com/office/drawing/2014/main" id="{D0AD64C4-152C-4148-9D32-1F55ECAE245A}"/>
              </a:ext>
            </a:extLst>
          </p:cNvPr>
          <p:cNvSpPr txBox="1"/>
          <p:nvPr/>
        </p:nvSpPr>
        <p:spPr>
          <a:xfrm>
            <a:off x="6662774" y="2272192"/>
            <a:ext cx="3806935" cy="369332"/>
          </a:xfrm>
          <a:prstGeom prst="rect">
            <a:avLst/>
          </a:prstGeom>
          <a:noFill/>
        </p:spPr>
        <p:txBody>
          <a:bodyPr wrap="square" rtlCol="0">
            <a:spAutoFit/>
          </a:bodyPr>
          <a:lstStyle/>
          <a:p>
            <a:pPr algn="ctr"/>
            <a:r>
              <a:rPr kumimoji="1" lang="ja-JP" altLang="en-US" b="1" dirty="0"/>
              <a:t>長距離輸送用燃料に注力されている</a:t>
            </a:r>
          </a:p>
        </p:txBody>
      </p:sp>
      <p:sp>
        <p:nvSpPr>
          <p:cNvPr id="8" name="正方形/長方形 7">
            <a:extLst>
              <a:ext uri="{FF2B5EF4-FFF2-40B4-BE49-F238E27FC236}">
                <a16:creationId xmlns:a16="http://schemas.microsoft.com/office/drawing/2014/main" id="{3A130B28-5CF7-48E7-BE42-F629C4967346}"/>
              </a:ext>
            </a:extLst>
          </p:cNvPr>
          <p:cNvSpPr/>
          <p:nvPr/>
        </p:nvSpPr>
        <p:spPr>
          <a:xfrm>
            <a:off x="1795058" y="1741231"/>
            <a:ext cx="321509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バイオ化学品</a:t>
            </a:r>
          </a:p>
        </p:txBody>
      </p:sp>
      <p:sp>
        <p:nvSpPr>
          <p:cNvPr id="12" name="正方形/長方形 11">
            <a:extLst>
              <a:ext uri="{FF2B5EF4-FFF2-40B4-BE49-F238E27FC236}">
                <a16:creationId xmlns:a16="http://schemas.microsoft.com/office/drawing/2014/main" id="{4E117763-0E12-4414-8123-B4F99E66F92C}"/>
              </a:ext>
            </a:extLst>
          </p:cNvPr>
          <p:cNvSpPr/>
          <p:nvPr/>
        </p:nvSpPr>
        <p:spPr>
          <a:xfrm>
            <a:off x="7320647" y="1741230"/>
            <a:ext cx="2491191"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バイオ燃料</a:t>
            </a:r>
          </a:p>
        </p:txBody>
      </p:sp>
      <p:sp>
        <p:nvSpPr>
          <p:cNvPr id="20" name="テキスト ボックス 19">
            <a:extLst>
              <a:ext uri="{FF2B5EF4-FFF2-40B4-BE49-F238E27FC236}">
                <a16:creationId xmlns:a16="http://schemas.microsoft.com/office/drawing/2014/main" id="{52521A83-71AA-4086-B722-1C5A52570331}"/>
              </a:ext>
            </a:extLst>
          </p:cNvPr>
          <p:cNvSpPr txBox="1"/>
          <p:nvPr/>
        </p:nvSpPr>
        <p:spPr>
          <a:xfrm>
            <a:off x="1506393" y="2250121"/>
            <a:ext cx="3792421" cy="369332"/>
          </a:xfrm>
          <a:prstGeom prst="rect">
            <a:avLst/>
          </a:prstGeom>
          <a:noFill/>
        </p:spPr>
        <p:txBody>
          <a:bodyPr wrap="square" rtlCol="0">
            <a:spAutoFit/>
          </a:bodyPr>
          <a:lstStyle/>
          <a:p>
            <a:pPr algn="ctr"/>
            <a:r>
              <a:rPr kumimoji="1" lang="ja-JP" altLang="en-US" b="1" dirty="0"/>
              <a:t>樹脂、モノマーとしての利用</a:t>
            </a:r>
          </a:p>
        </p:txBody>
      </p:sp>
      <p:sp>
        <p:nvSpPr>
          <p:cNvPr id="25" name="テキスト ボックス 24">
            <a:extLst>
              <a:ext uri="{FF2B5EF4-FFF2-40B4-BE49-F238E27FC236}">
                <a16:creationId xmlns:a16="http://schemas.microsoft.com/office/drawing/2014/main" id="{B4899253-7E3B-4995-B06C-4835FD32727D}"/>
              </a:ext>
            </a:extLst>
          </p:cNvPr>
          <p:cNvSpPr txBox="1"/>
          <p:nvPr/>
        </p:nvSpPr>
        <p:spPr>
          <a:xfrm>
            <a:off x="284901" y="6226987"/>
            <a:ext cx="6387737" cy="338554"/>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※2017</a:t>
            </a:r>
            <a:r>
              <a:rPr kumimoji="1" lang="ja-JP" altLang="en-US" sz="1600" dirty="0"/>
              <a:t>年</a:t>
            </a:r>
            <a:r>
              <a:rPr kumimoji="1" lang="en-US" altLang="ja-JP" sz="1600" dirty="0"/>
              <a:t>11</a:t>
            </a:r>
            <a:r>
              <a:rPr kumimoji="1" lang="ja-JP" altLang="en-US" sz="1600" dirty="0"/>
              <a:t>月 </a:t>
            </a:r>
            <a:r>
              <a:rPr kumimoji="1" lang="en-US" altLang="ja-JP" sz="1600" dirty="0"/>
              <a:t>TSC Foresight</a:t>
            </a:r>
            <a:r>
              <a:rPr lang="ja-JP" altLang="en-US" sz="1600" dirty="0"/>
              <a:t>（</a:t>
            </a:r>
            <a:r>
              <a:rPr lang="en-US" altLang="ja-JP" sz="1600" dirty="0"/>
              <a:t>2017</a:t>
            </a:r>
            <a:r>
              <a:rPr lang="ja-JP" altLang="en-US" sz="1600" dirty="0"/>
              <a:t>）</a:t>
            </a:r>
            <a:endParaRPr kumimoji="1" lang="ja-JP" altLang="en-US" sz="1600" dirty="0"/>
          </a:p>
        </p:txBody>
      </p:sp>
      <p:sp>
        <p:nvSpPr>
          <p:cNvPr id="26" name="テキスト ボックス 25">
            <a:extLst>
              <a:ext uri="{FF2B5EF4-FFF2-40B4-BE49-F238E27FC236}">
                <a16:creationId xmlns:a16="http://schemas.microsoft.com/office/drawing/2014/main" id="{1BBBFADB-5DE4-44A8-B094-9098D4A996FF}"/>
              </a:ext>
            </a:extLst>
          </p:cNvPr>
          <p:cNvSpPr txBox="1"/>
          <p:nvPr/>
        </p:nvSpPr>
        <p:spPr>
          <a:xfrm>
            <a:off x="284901" y="6510337"/>
            <a:ext cx="6387737" cy="338554"/>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※2020</a:t>
            </a:r>
            <a:r>
              <a:rPr kumimoji="1" lang="ja-JP" altLang="en-US" sz="1600" dirty="0"/>
              <a:t>年</a:t>
            </a:r>
            <a:r>
              <a:rPr kumimoji="1" lang="en-US" altLang="ja-JP" sz="1600" dirty="0"/>
              <a:t>7</a:t>
            </a:r>
            <a:r>
              <a:rPr kumimoji="1" lang="ja-JP" altLang="en-US" sz="1600" dirty="0"/>
              <a:t>月 </a:t>
            </a:r>
            <a:r>
              <a:rPr kumimoji="1" lang="en-US" altLang="ja-JP" sz="1600" dirty="0"/>
              <a:t>TSC Foresight</a:t>
            </a:r>
            <a:r>
              <a:rPr lang="ja-JP" altLang="en-US" sz="1600" dirty="0"/>
              <a:t>（</a:t>
            </a:r>
            <a:r>
              <a:rPr lang="en-US" altLang="ja-JP" sz="1600" dirty="0"/>
              <a:t>2020</a:t>
            </a:r>
            <a:r>
              <a:rPr lang="ja-JP" altLang="en-US" sz="1600" dirty="0"/>
              <a:t>）</a:t>
            </a:r>
            <a:endParaRPr kumimoji="1" lang="ja-JP" altLang="en-US" sz="1600" dirty="0"/>
          </a:p>
        </p:txBody>
      </p:sp>
      <p:sp>
        <p:nvSpPr>
          <p:cNvPr id="27" name="テキスト ボックス 26">
            <a:extLst>
              <a:ext uri="{FF2B5EF4-FFF2-40B4-BE49-F238E27FC236}">
                <a16:creationId xmlns:a16="http://schemas.microsoft.com/office/drawing/2014/main" id="{1A3DC634-C0EA-4CAA-A67F-B382C09450E0}"/>
              </a:ext>
            </a:extLst>
          </p:cNvPr>
          <p:cNvSpPr txBox="1"/>
          <p:nvPr/>
        </p:nvSpPr>
        <p:spPr>
          <a:xfrm>
            <a:off x="9387159" y="3275111"/>
            <a:ext cx="2537395" cy="307777"/>
          </a:xfrm>
          <a:prstGeom prst="rect">
            <a:avLst/>
          </a:prstGeom>
          <a:noFill/>
        </p:spPr>
        <p:txBody>
          <a:bodyPr wrap="square" rtlCol="0">
            <a:spAutoFit/>
          </a:bodyPr>
          <a:lstStyle/>
          <a:p>
            <a:pPr algn="ctr"/>
            <a:r>
              <a:rPr kumimoji="1" lang="ja-JP" altLang="en-US" sz="1400" dirty="0"/>
              <a:t>（乗用車は電動化が進む）</a:t>
            </a:r>
          </a:p>
        </p:txBody>
      </p:sp>
      <p:sp>
        <p:nvSpPr>
          <p:cNvPr id="28" name="テキスト ボックス 27">
            <a:extLst>
              <a:ext uri="{FF2B5EF4-FFF2-40B4-BE49-F238E27FC236}">
                <a16:creationId xmlns:a16="http://schemas.microsoft.com/office/drawing/2014/main" id="{42F22CEF-BF7A-4731-8F80-477AE2B90972}"/>
              </a:ext>
            </a:extLst>
          </p:cNvPr>
          <p:cNvSpPr txBox="1"/>
          <p:nvPr/>
        </p:nvSpPr>
        <p:spPr>
          <a:xfrm>
            <a:off x="9957535" y="5921193"/>
            <a:ext cx="1817814" cy="307777"/>
          </a:xfrm>
          <a:prstGeom prst="rect">
            <a:avLst/>
          </a:prstGeom>
          <a:noFill/>
        </p:spPr>
        <p:txBody>
          <a:bodyPr wrap="square" rtlCol="0">
            <a:spAutoFit/>
          </a:bodyPr>
          <a:lstStyle/>
          <a:p>
            <a:pPr algn="ctr"/>
            <a:r>
              <a:rPr kumimoji="1" lang="en-US" altLang="ja-JP" sz="1400" dirty="0"/>
              <a:t>SAF/</a:t>
            </a:r>
            <a:r>
              <a:rPr kumimoji="1" lang="ja-JP" altLang="en-US" sz="1400" dirty="0"/>
              <a:t>ジェット燃料</a:t>
            </a:r>
          </a:p>
        </p:txBody>
      </p:sp>
    </p:spTree>
    <p:extLst>
      <p:ext uri="{BB962C8B-B14F-4D97-AF65-F5344CB8AC3E}">
        <p14:creationId xmlns:p14="http://schemas.microsoft.com/office/powerpoint/2010/main" val="3972643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13E7833E-5A31-418E-A172-EF5D3E6D928E}"/>
              </a:ext>
            </a:extLst>
          </p:cNvPr>
          <p:cNvSpPr>
            <a:spLocks noGrp="1"/>
          </p:cNvSpPr>
          <p:nvPr>
            <p:ph type="title"/>
          </p:nvPr>
        </p:nvSpPr>
        <p:spPr/>
        <p:txBody>
          <a:bodyPr>
            <a:noAutofit/>
          </a:bodyPr>
          <a:lstStyle/>
          <a:p>
            <a:r>
              <a:rPr lang="ja-JP" altLang="en-US" sz="1400" b="1" dirty="0">
                <a:solidFill>
                  <a:schemeClr val="bg1"/>
                </a:solidFill>
              </a:rPr>
              <a:t>補足：</a:t>
            </a:r>
            <a:r>
              <a:rPr kumimoji="1" lang="ja-JP" altLang="en-US" sz="1400" b="1" dirty="0">
                <a:solidFill>
                  <a:schemeClr val="bg1"/>
                </a:solidFill>
              </a:rPr>
              <a:t>セルロース分解酵素の合成・活性評価</a:t>
            </a:r>
            <a:br>
              <a:rPr lang="en-US" altLang="ja-JP" sz="2400" dirty="0"/>
            </a:br>
            <a:r>
              <a:rPr lang="ja-JP" altLang="en-US" sz="2400" dirty="0"/>
              <a:t>　実験対象</a:t>
            </a:r>
          </a:p>
        </p:txBody>
      </p:sp>
      <p:sp>
        <p:nvSpPr>
          <p:cNvPr id="111" name="スライド番号プレースホルダー 2">
            <a:extLst>
              <a:ext uri="{FF2B5EF4-FFF2-40B4-BE49-F238E27FC236}">
                <a16:creationId xmlns:a16="http://schemas.microsoft.com/office/drawing/2014/main" id="{C5DAF0F3-EACE-40ED-9D03-6049097A5059}"/>
              </a:ext>
            </a:extLst>
          </p:cNvPr>
          <p:cNvSpPr>
            <a:spLocks noGrp="1"/>
          </p:cNvSpPr>
          <p:nvPr>
            <p:ph type="sldNum" sz="quarter" idx="10"/>
          </p:nvPr>
        </p:nvSpPr>
        <p:spPr>
          <a:xfrm>
            <a:off x="11608823" y="6356350"/>
            <a:ext cx="398958" cy="365125"/>
          </a:xfrm>
        </p:spPr>
        <p:txBody>
          <a:bodyPr/>
          <a:lstStyle/>
          <a:p>
            <a:fld id="{584EAAFE-CFE5-40AD-8E95-5BFF290DC5CF}" type="slidenum">
              <a:rPr kumimoji="1" lang="ja-JP" altLang="en-US" smtClean="0"/>
              <a:pPr/>
              <a:t>31</a:t>
            </a:fld>
            <a:endParaRPr kumimoji="1" lang="ja-JP" altLang="en-US"/>
          </a:p>
        </p:txBody>
      </p:sp>
      <p:sp>
        <p:nvSpPr>
          <p:cNvPr id="165" name="正方形/長方形 164">
            <a:extLst>
              <a:ext uri="{FF2B5EF4-FFF2-40B4-BE49-F238E27FC236}">
                <a16:creationId xmlns:a16="http://schemas.microsoft.com/office/drawing/2014/main" id="{06155781-F066-4B80-86CA-20CB0E2EBE2A}"/>
              </a:ext>
            </a:extLst>
          </p:cNvPr>
          <p:cNvSpPr/>
          <p:nvPr/>
        </p:nvSpPr>
        <p:spPr>
          <a:xfrm>
            <a:off x="3958855" y="2975913"/>
            <a:ext cx="7005827" cy="8105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l"/>
            </a:pPr>
            <a:r>
              <a:rPr kumimoji="1" lang="ja-JP" altLang="en-US" sz="1600" i="1" dirty="0">
                <a:solidFill>
                  <a:schemeClr val="tx1"/>
                </a:solidFill>
              </a:rPr>
              <a:t>酵母（</a:t>
            </a:r>
            <a:r>
              <a:rPr kumimoji="1" lang="en-US" altLang="ja-JP" sz="1600" i="1" dirty="0">
                <a:solidFill>
                  <a:schemeClr val="tx1"/>
                </a:solidFill>
              </a:rPr>
              <a:t>Pichia pastoris</a:t>
            </a:r>
            <a:r>
              <a:rPr kumimoji="1" lang="ja-JP" altLang="en-US" sz="1600" i="1" dirty="0">
                <a:solidFill>
                  <a:schemeClr val="tx1"/>
                </a:solidFill>
              </a:rPr>
              <a:t>）</a:t>
            </a:r>
            <a:r>
              <a:rPr kumimoji="1" lang="ja-JP" altLang="en-US" sz="1600" dirty="0">
                <a:solidFill>
                  <a:schemeClr val="tx1"/>
                </a:solidFill>
              </a:rPr>
              <a:t>での発現実績なし</a:t>
            </a:r>
            <a:endParaRPr kumimoji="1" lang="en-US" altLang="ja-JP" sz="1600" dirty="0">
              <a:solidFill>
                <a:schemeClr val="tx1"/>
              </a:solidFill>
            </a:endParaRPr>
          </a:p>
          <a:p>
            <a:pPr marL="285750" indent="-285750">
              <a:buFont typeface="Wingdings" panose="05000000000000000000" pitchFamily="2" charset="2"/>
              <a:buChar char="l"/>
            </a:pPr>
            <a:r>
              <a:rPr kumimoji="1" lang="en-US" altLang="ja-JP" sz="1600" dirty="0">
                <a:solidFill>
                  <a:schemeClr val="tx1"/>
                </a:solidFill>
              </a:rPr>
              <a:t>TeCel7A</a:t>
            </a:r>
            <a:r>
              <a:rPr kumimoji="1" lang="ja-JP" altLang="en-US" sz="1600" dirty="0">
                <a:solidFill>
                  <a:schemeClr val="tx1"/>
                </a:solidFill>
              </a:rPr>
              <a:t>は酵母（</a:t>
            </a:r>
            <a:r>
              <a:rPr kumimoji="1" lang="en-US" altLang="ja-JP" sz="1600" i="1" dirty="0">
                <a:solidFill>
                  <a:schemeClr val="tx1"/>
                </a:solidFill>
              </a:rPr>
              <a:t>Saccharomyces cerevisiae</a:t>
            </a:r>
            <a:r>
              <a:rPr kumimoji="1" lang="ja-JP" altLang="en-US" sz="1600" dirty="0">
                <a:solidFill>
                  <a:schemeClr val="tx1"/>
                </a:solidFill>
              </a:rPr>
              <a:t>）での発現が確認されている。</a:t>
            </a:r>
            <a:endParaRPr kumimoji="1" lang="en-US" altLang="ja-JP" sz="1600" dirty="0">
              <a:solidFill>
                <a:schemeClr val="tx1"/>
              </a:solidFill>
            </a:endParaRPr>
          </a:p>
        </p:txBody>
      </p:sp>
      <p:grpSp>
        <p:nvGrpSpPr>
          <p:cNvPr id="237" name="グループ化 236">
            <a:extLst>
              <a:ext uri="{FF2B5EF4-FFF2-40B4-BE49-F238E27FC236}">
                <a16:creationId xmlns:a16="http://schemas.microsoft.com/office/drawing/2014/main" id="{945D17FD-FEF3-46E2-8CFE-482B0181891F}"/>
              </a:ext>
            </a:extLst>
          </p:cNvPr>
          <p:cNvGrpSpPr/>
          <p:nvPr/>
        </p:nvGrpSpPr>
        <p:grpSpPr>
          <a:xfrm>
            <a:off x="1119657" y="2808007"/>
            <a:ext cx="2718503" cy="848240"/>
            <a:chOff x="596182" y="2726972"/>
            <a:chExt cx="2718503" cy="848240"/>
          </a:xfrm>
        </p:grpSpPr>
        <p:grpSp>
          <p:nvGrpSpPr>
            <p:cNvPr id="19" name="グループ化 18">
              <a:extLst>
                <a:ext uri="{FF2B5EF4-FFF2-40B4-BE49-F238E27FC236}">
                  <a16:creationId xmlns:a16="http://schemas.microsoft.com/office/drawing/2014/main" id="{808A295E-8B4F-4F59-A8BC-F0A0B29581D8}"/>
                </a:ext>
              </a:extLst>
            </p:cNvPr>
            <p:cNvGrpSpPr/>
            <p:nvPr/>
          </p:nvGrpSpPr>
          <p:grpSpPr>
            <a:xfrm>
              <a:off x="1238230" y="3091179"/>
              <a:ext cx="2076455" cy="484033"/>
              <a:chOff x="6595770" y="1162574"/>
              <a:chExt cx="2076455" cy="484033"/>
            </a:xfrm>
          </p:grpSpPr>
          <p:sp>
            <p:nvSpPr>
              <p:cNvPr id="20" name="フローチャート: 端子 19">
                <a:extLst>
                  <a:ext uri="{FF2B5EF4-FFF2-40B4-BE49-F238E27FC236}">
                    <a16:creationId xmlns:a16="http://schemas.microsoft.com/office/drawing/2014/main" id="{7DA0CD90-3864-4380-8D6E-04D9CD4C7332}"/>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21" name="正方形/長方形 20">
                <a:extLst>
                  <a:ext uri="{FF2B5EF4-FFF2-40B4-BE49-F238E27FC236}">
                    <a16:creationId xmlns:a16="http://schemas.microsoft.com/office/drawing/2014/main" id="{5664A280-B697-48B9-AADC-C19F94C76254}"/>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22" name="直線コネクタ 21">
                <a:extLst>
                  <a:ext uri="{FF2B5EF4-FFF2-40B4-BE49-F238E27FC236}">
                    <a16:creationId xmlns:a16="http://schemas.microsoft.com/office/drawing/2014/main" id="{258C6036-28A5-4C3C-9482-9F6F7823A78B}"/>
                  </a:ext>
                </a:extLst>
              </p:cNvPr>
              <p:cNvCxnSpPr>
                <a:cxnSpLocks/>
                <a:endCxn id="21"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7" name="テキスト ボックス 86">
              <a:extLst>
                <a:ext uri="{FF2B5EF4-FFF2-40B4-BE49-F238E27FC236}">
                  <a16:creationId xmlns:a16="http://schemas.microsoft.com/office/drawing/2014/main" id="{54343051-E62D-44CB-B115-5137C7641DBA}"/>
                </a:ext>
              </a:extLst>
            </p:cNvPr>
            <p:cNvSpPr txBox="1"/>
            <p:nvPr/>
          </p:nvSpPr>
          <p:spPr>
            <a:xfrm>
              <a:off x="596182" y="2726972"/>
              <a:ext cx="2215158" cy="369332"/>
            </a:xfrm>
            <a:prstGeom prst="rect">
              <a:avLst/>
            </a:prstGeom>
            <a:noFill/>
          </p:spPr>
          <p:txBody>
            <a:bodyPr wrap="none" rtlCol="0">
              <a:spAutoFit/>
            </a:bodyPr>
            <a:lstStyle/>
            <a:p>
              <a:r>
                <a:rPr kumimoji="1" lang="ja-JP" altLang="en-US" dirty="0"/>
                <a:t>②</a:t>
              </a:r>
              <a:r>
                <a:rPr kumimoji="1" lang="en-US" altLang="ja-JP" dirty="0">
                  <a:solidFill>
                    <a:srgbClr val="C00000"/>
                  </a:solidFill>
                </a:rPr>
                <a:t>TeCel7A</a:t>
              </a:r>
              <a:r>
                <a:rPr kumimoji="1" lang="en-US" altLang="ja-JP" dirty="0"/>
                <a:t>-</a:t>
              </a:r>
              <a:r>
                <a:rPr kumimoji="1" lang="en-US" altLang="ja-JP" dirty="0">
                  <a:solidFill>
                    <a:srgbClr val="00CCFF"/>
                  </a:solidFill>
                </a:rPr>
                <a:t>TrCBM1</a:t>
              </a:r>
              <a:endParaRPr kumimoji="1" lang="ja-JP" altLang="en-US" dirty="0">
                <a:solidFill>
                  <a:srgbClr val="00CCFF"/>
                </a:solidFill>
              </a:endParaRPr>
            </a:p>
          </p:txBody>
        </p:sp>
      </p:grpSp>
      <p:sp>
        <p:nvSpPr>
          <p:cNvPr id="231" name="正方形/長方形 230">
            <a:extLst>
              <a:ext uri="{FF2B5EF4-FFF2-40B4-BE49-F238E27FC236}">
                <a16:creationId xmlns:a16="http://schemas.microsoft.com/office/drawing/2014/main" id="{5366C032-725B-4648-9D57-79FAA50723AA}"/>
              </a:ext>
            </a:extLst>
          </p:cNvPr>
          <p:cNvSpPr/>
          <p:nvPr/>
        </p:nvSpPr>
        <p:spPr>
          <a:xfrm>
            <a:off x="3962434" y="1780787"/>
            <a:ext cx="5323321" cy="830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l"/>
            </a:pPr>
            <a:r>
              <a:rPr kumimoji="1" lang="ja-JP" altLang="en-US" sz="1600" i="1" dirty="0">
                <a:solidFill>
                  <a:schemeClr val="tx1"/>
                </a:solidFill>
              </a:rPr>
              <a:t>酵母（</a:t>
            </a:r>
            <a:r>
              <a:rPr kumimoji="1" lang="en-US" altLang="ja-JP" sz="1600" i="1" dirty="0">
                <a:solidFill>
                  <a:schemeClr val="tx1"/>
                </a:solidFill>
              </a:rPr>
              <a:t>Pichia pastoris</a:t>
            </a:r>
            <a:r>
              <a:rPr kumimoji="1" lang="ja-JP" altLang="en-US" sz="1600" i="1" dirty="0">
                <a:solidFill>
                  <a:schemeClr val="tx1"/>
                </a:solidFill>
              </a:rPr>
              <a:t>）</a:t>
            </a:r>
            <a:r>
              <a:rPr kumimoji="1" lang="ja-JP" altLang="en-US" sz="1600" dirty="0">
                <a:solidFill>
                  <a:schemeClr val="tx1"/>
                </a:solidFill>
              </a:rPr>
              <a:t>での発現の実績あり</a:t>
            </a:r>
            <a:r>
              <a:rPr kumimoji="1" lang="en-US" altLang="ja-JP" sz="1600" baseline="30000" dirty="0">
                <a:solidFill>
                  <a:schemeClr val="tx1"/>
                </a:solidFill>
              </a:rPr>
              <a:t>※1</a:t>
            </a:r>
          </a:p>
          <a:p>
            <a:pPr marL="285750" indent="-285750">
              <a:buFont typeface="Wingdings" panose="05000000000000000000" pitchFamily="2" charset="2"/>
              <a:buChar char="l"/>
            </a:pPr>
            <a:r>
              <a:rPr kumimoji="1" lang="en-US" altLang="ja-JP" sz="1600" dirty="0">
                <a:solidFill>
                  <a:schemeClr val="tx1"/>
                </a:solidFill>
              </a:rPr>
              <a:t>Cel7</a:t>
            </a:r>
            <a:r>
              <a:rPr kumimoji="1" lang="ja-JP" altLang="en-US" sz="1600" dirty="0">
                <a:solidFill>
                  <a:schemeClr val="tx1"/>
                </a:solidFill>
              </a:rPr>
              <a:t>が発現できない場合の実験対象として想定</a:t>
            </a:r>
            <a:endParaRPr kumimoji="1" lang="en-US" altLang="ja-JP" sz="1600" dirty="0">
              <a:solidFill>
                <a:schemeClr val="tx1"/>
              </a:solidFill>
            </a:endParaRPr>
          </a:p>
        </p:txBody>
      </p:sp>
      <p:grpSp>
        <p:nvGrpSpPr>
          <p:cNvPr id="236" name="グループ化 235">
            <a:extLst>
              <a:ext uri="{FF2B5EF4-FFF2-40B4-BE49-F238E27FC236}">
                <a16:creationId xmlns:a16="http://schemas.microsoft.com/office/drawing/2014/main" id="{A05760C7-B625-4935-92EF-EADEDAA2C7D5}"/>
              </a:ext>
            </a:extLst>
          </p:cNvPr>
          <p:cNvGrpSpPr/>
          <p:nvPr/>
        </p:nvGrpSpPr>
        <p:grpSpPr>
          <a:xfrm>
            <a:off x="1119657" y="1568815"/>
            <a:ext cx="2705872" cy="836592"/>
            <a:chOff x="607506" y="1648204"/>
            <a:chExt cx="2705872" cy="836592"/>
          </a:xfrm>
        </p:grpSpPr>
        <p:grpSp>
          <p:nvGrpSpPr>
            <p:cNvPr id="11" name="グループ化 10">
              <a:extLst>
                <a:ext uri="{FF2B5EF4-FFF2-40B4-BE49-F238E27FC236}">
                  <a16:creationId xmlns:a16="http://schemas.microsoft.com/office/drawing/2014/main" id="{2A34DFF6-EE17-4F11-8A9E-03BA14515AF7}"/>
                </a:ext>
              </a:extLst>
            </p:cNvPr>
            <p:cNvGrpSpPr/>
            <p:nvPr/>
          </p:nvGrpSpPr>
          <p:grpSpPr>
            <a:xfrm>
              <a:off x="1206851" y="2013171"/>
              <a:ext cx="2106527" cy="471625"/>
              <a:chOff x="6585266" y="1174982"/>
              <a:chExt cx="2106527" cy="471625"/>
            </a:xfrm>
          </p:grpSpPr>
          <p:sp>
            <p:nvSpPr>
              <p:cNvPr id="12" name="六角形 11">
                <a:extLst>
                  <a:ext uri="{FF2B5EF4-FFF2-40B4-BE49-F238E27FC236}">
                    <a16:creationId xmlns:a16="http://schemas.microsoft.com/office/drawing/2014/main" id="{A79E4EA2-66C4-4F63-B42F-55D659CDE9BC}"/>
                  </a:ext>
                </a:extLst>
              </p:cNvPr>
              <p:cNvSpPr/>
              <p:nvPr/>
            </p:nvSpPr>
            <p:spPr>
              <a:xfrm>
                <a:off x="6585266" y="1174982"/>
                <a:ext cx="1000386" cy="471625"/>
              </a:xfrm>
              <a:prstGeom prst="hexagon">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ja-JP" sz="1600">
                    <a:solidFill>
                      <a:schemeClr val="bg1"/>
                    </a:solidFill>
                  </a:rPr>
                  <a:t>PcCel6A</a:t>
                </a:r>
                <a:endParaRPr kumimoji="1" lang="ja-JP" altLang="en-US" sz="1600" dirty="0">
                  <a:solidFill>
                    <a:schemeClr val="bg1"/>
                  </a:solidFill>
                </a:endParaRPr>
              </a:p>
            </p:txBody>
          </p:sp>
          <p:sp>
            <p:nvSpPr>
              <p:cNvPr id="13" name="八角形 12">
                <a:extLst>
                  <a:ext uri="{FF2B5EF4-FFF2-40B4-BE49-F238E27FC236}">
                    <a16:creationId xmlns:a16="http://schemas.microsoft.com/office/drawing/2014/main" id="{17113CAC-18BE-48B6-BDEA-0E364C7D37E8}"/>
                  </a:ext>
                </a:extLst>
              </p:cNvPr>
              <p:cNvSpPr/>
              <p:nvPr/>
            </p:nvSpPr>
            <p:spPr>
              <a:xfrm>
                <a:off x="7733156" y="1418077"/>
                <a:ext cx="958637" cy="228530"/>
              </a:xfrm>
              <a:prstGeom prst="octagon">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ja-JP" sz="1600" dirty="0">
                    <a:solidFill>
                      <a:schemeClr val="bg1"/>
                    </a:solidFill>
                  </a:rPr>
                  <a:t>PcCel6A</a:t>
                </a:r>
                <a:endParaRPr kumimoji="1" lang="ja-JP" altLang="en-US" sz="1600" dirty="0">
                  <a:solidFill>
                    <a:schemeClr val="bg1"/>
                  </a:solidFill>
                </a:endParaRPr>
              </a:p>
            </p:txBody>
          </p:sp>
          <p:cxnSp>
            <p:nvCxnSpPr>
              <p:cNvPr id="14" name="直線コネクタ 13">
                <a:extLst>
                  <a:ext uri="{FF2B5EF4-FFF2-40B4-BE49-F238E27FC236}">
                    <a16:creationId xmlns:a16="http://schemas.microsoft.com/office/drawing/2014/main" id="{8EE92EF5-2AE5-45CC-861F-96A841036F47}"/>
                  </a:ext>
                </a:extLst>
              </p:cNvPr>
              <p:cNvCxnSpPr>
                <a:cxnSpLocks/>
              </p:cNvCxnSpPr>
              <p:nvPr/>
            </p:nvCxnSpPr>
            <p:spPr>
              <a:xfrm>
                <a:off x="7585652" y="1410795"/>
                <a:ext cx="147504"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テキスト ボックス 1">
              <a:extLst>
                <a:ext uri="{FF2B5EF4-FFF2-40B4-BE49-F238E27FC236}">
                  <a16:creationId xmlns:a16="http://schemas.microsoft.com/office/drawing/2014/main" id="{7E75516F-08E1-4308-9CCB-7331C17F32F6}"/>
                </a:ext>
              </a:extLst>
            </p:cNvPr>
            <p:cNvSpPr txBox="1"/>
            <p:nvPr/>
          </p:nvSpPr>
          <p:spPr>
            <a:xfrm>
              <a:off x="607506" y="1648204"/>
              <a:ext cx="1313180" cy="369332"/>
            </a:xfrm>
            <a:prstGeom prst="rect">
              <a:avLst/>
            </a:prstGeom>
            <a:noFill/>
          </p:spPr>
          <p:txBody>
            <a:bodyPr wrap="none" rtlCol="0">
              <a:spAutoFit/>
            </a:bodyPr>
            <a:lstStyle/>
            <a:p>
              <a:r>
                <a:rPr kumimoji="1" lang="ja-JP" altLang="en-US" dirty="0"/>
                <a:t>①</a:t>
              </a:r>
              <a:r>
                <a:rPr kumimoji="1" lang="en-US" altLang="ja-JP" dirty="0">
                  <a:solidFill>
                    <a:schemeClr val="accent1"/>
                  </a:solidFill>
                </a:rPr>
                <a:t>PcCel6A</a:t>
              </a:r>
              <a:endParaRPr kumimoji="1" lang="ja-JP" altLang="en-US" dirty="0">
                <a:solidFill>
                  <a:schemeClr val="accent1"/>
                </a:solidFill>
              </a:endParaRPr>
            </a:p>
          </p:txBody>
        </p:sp>
      </p:grpSp>
      <p:grpSp>
        <p:nvGrpSpPr>
          <p:cNvPr id="238" name="グループ化 237">
            <a:extLst>
              <a:ext uri="{FF2B5EF4-FFF2-40B4-BE49-F238E27FC236}">
                <a16:creationId xmlns:a16="http://schemas.microsoft.com/office/drawing/2014/main" id="{10988D10-0D50-40B1-B8DE-971566499CB8}"/>
              </a:ext>
            </a:extLst>
          </p:cNvPr>
          <p:cNvGrpSpPr/>
          <p:nvPr/>
        </p:nvGrpSpPr>
        <p:grpSpPr>
          <a:xfrm>
            <a:off x="1119657" y="3862533"/>
            <a:ext cx="2712676" cy="805899"/>
            <a:chOff x="602009" y="4315485"/>
            <a:chExt cx="2712676" cy="805899"/>
          </a:xfrm>
        </p:grpSpPr>
        <p:grpSp>
          <p:nvGrpSpPr>
            <p:cNvPr id="27" name="グループ化 26">
              <a:extLst>
                <a:ext uri="{FF2B5EF4-FFF2-40B4-BE49-F238E27FC236}">
                  <a16:creationId xmlns:a16="http://schemas.microsoft.com/office/drawing/2014/main" id="{1307607A-D322-413A-A864-A09D4620764E}"/>
                </a:ext>
              </a:extLst>
            </p:cNvPr>
            <p:cNvGrpSpPr/>
            <p:nvPr/>
          </p:nvGrpSpPr>
          <p:grpSpPr>
            <a:xfrm>
              <a:off x="1206850" y="4637351"/>
              <a:ext cx="2107835" cy="484033"/>
              <a:chOff x="6564390" y="1162574"/>
              <a:chExt cx="2107835" cy="484033"/>
            </a:xfrm>
          </p:grpSpPr>
          <p:sp>
            <p:nvSpPr>
              <p:cNvPr id="28" name="フローチャート: 端子 27">
                <a:extLst>
                  <a:ext uri="{FF2B5EF4-FFF2-40B4-BE49-F238E27FC236}">
                    <a16:creationId xmlns:a16="http://schemas.microsoft.com/office/drawing/2014/main" id="{BF7D9E2E-38B0-42D7-81F0-8341CC0B9D24}"/>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29" name="正方形/長方形 28">
                <a:extLst>
                  <a:ext uri="{FF2B5EF4-FFF2-40B4-BE49-F238E27FC236}">
                    <a16:creationId xmlns:a16="http://schemas.microsoft.com/office/drawing/2014/main" id="{98B0E26E-DD08-4B0F-9CFE-AEC35173F08C}"/>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cxnSp>
            <p:nvCxnSpPr>
              <p:cNvPr id="30" name="直線コネクタ 29">
                <a:extLst>
                  <a:ext uri="{FF2B5EF4-FFF2-40B4-BE49-F238E27FC236}">
                    <a16:creationId xmlns:a16="http://schemas.microsoft.com/office/drawing/2014/main" id="{7F0C71ED-84BA-47FA-8DD8-13A317679C1E}"/>
                  </a:ext>
                </a:extLst>
              </p:cNvPr>
              <p:cNvCxnSpPr>
                <a:cxnSpLocks/>
                <a:endCxn id="29"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6" name="テキスト ボックス 85">
              <a:extLst>
                <a:ext uri="{FF2B5EF4-FFF2-40B4-BE49-F238E27FC236}">
                  <a16:creationId xmlns:a16="http://schemas.microsoft.com/office/drawing/2014/main" id="{54EEE85C-FE21-44AF-A770-056782EAC37D}"/>
                </a:ext>
              </a:extLst>
            </p:cNvPr>
            <p:cNvSpPr txBox="1"/>
            <p:nvPr/>
          </p:nvSpPr>
          <p:spPr>
            <a:xfrm>
              <a:off x="602009" y="4315485"/>
              <a:ext cx="1326004" cy="369332"/>
            </a:xfrm>
            <a:prstGeom prst="rect">
              <a:avLst/>
            </a:prstGeom>
            <a:noFill/>
          </p:spPr>
          <p:txBody>
            <a:bodyPr wrap="none" rtlCol="0">
              <a:spAutoFit/>
            </a:bodyPr>
            <a:lstStyle/>
            <a:p>
              <a:r>
                <a:rPr kumimoji="1" lang="ja-JP" altLang="en-US" dirty="0"/>
                <a:t>③</a:t>
              </a:r>
              <a:r>
                <a:rPr kumimoji="1" lang="en-US" altLang="ja-JP" dirty="0">
                  <a:solidFill>
                    <a:schemeClr val="accent1"/>
                  </a:solidFill>
                </a:rPr>
                <a:t>PcCel7D</a:t>
              </a:r>
              <a:endParaRPr kumimoji="1" lang="ja-JP" altLang="en-US" dirty="0">
                <a:solidFill>
                  <a:schemeClr val="accent1"/>
                </a:solidFill>
              </a:endParaRPr>
            </a:p>
          </p:txBody>
        </p:sp>
      </p:grpSp>
      <p:sp>
        <p:nvSpPr>
          <p:cNvPr id="164" name="正方形/長方形 163">
            <a:extLst>
              <a:ext uri="{FF2B5EF4-FFF2-40B4-BE49-F238E27FC236}">
                <a16:creationId xmlns:a16="http://schemas.microsoft.com/office/drawing/2014/main" id="{DE65FE4D-2B8F-4918-B2B5-1649ADD667C2}"/>
              </a:ext>
            </a:extLst>
          </p:cNvPr>
          <p:cNvSpPr/>
          <p:nvPr/>
        </p:nvSpPr>
        <p:spPr>
          <a:xfrm>
            <a:off x="3933343" y="4119512"/>
            <a:ext cx="7835347" cy="827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l"/>
            </a:pPr>
            <a:r>
              <a:rPr kumimoji="1" lang="ja-JP" altLang="en-US" sz="1600" i="1" dirty="0">
                <a:solidFill>
                  <a:schemeClr val="tx1"/>
                </a:solidFill>
              </a:rPr>
              <a:t>酵母（</a:t>
            </a:r>
            <a:r>
              <a:rPr kumimoji="1" lang="en-US" altLang="ja-JP" sz="1600" i="1" dirty="0">
                <a:solidFill>
                  <a:schemeClr val="tx1"/>
                </a:solidFill>
              </a:rPr>
              <a:t>Pichia pastoris</a:t>
            </a:r>
            <a:r>
              <a:rPr kumimoji="1" lang="ja-JP" altLang="en-US" sz="1600" i="1" dirty="0">
                <a:solidFill>
                  <a:schemeClr val="tx1"/>
                </a:solidFill>
              </a:rPr>
              <a:t>）</a:t>
            </a:r>
            <a:r>
              <a:rPr kumimoji="1" lang="ja-JP" altLang="en-US" sz="1600" dirty="0">
                <a:solidFill>
                  <a:schemeClr val="tx1"/>
                </a:solidFill>
              </a:rPr>
              <a:t>での発現実績なし</a:t>
            </a:r>
            <a:endParaRPr kumimoji="1" lang="en-US" altLang="ja-JP" sz="1600" dirty="0">
              <a:solidFill>
                <a:schemeClr val="tx1"/>
              </a:solidFill>
            </a:endParaRPr>
          </a:p>
          <a:p>
            <a:pPr marL="285750" indent="-285750">
              <a:buFont typeface="Wingdings" panose="05000000000000000000" pitchFamily="2" charset="2"/>
              <a:buChar char="l"/>
            </a:pPr>
            <a:r>
              <a:rPr kumimoji="1" lang="ja-JP" altLang="en-US" sz="1600" dirty="0">
                <a:solidFill>
                  <a:schemeClr val="tx1"/>
                </a:solidFill>
              </a:rPr>
              <a:t>①</a:t>
            </a:r>
            <a:r>
              <a:rPr kumimoji="1" lang="en-US" altLang="ja-JP" sz="1600" dirty="0">
                <a:solidFill>
                  <a:schemeClr val="tx1"/>
                </a:solidFill>
              </a:rPr>
              <a:t>PcCel6A</a:t>
            </a:r>
            <a:r>
              <a:rPr kumimoji="1" lang="ja-JP" altLang="en-US" sz="1600" dirty="0">
                <a:solidFill>
                  <a:schemeClr val="tx1"/>
                </a:solidFill>
              </a:rPr>
              <a:t>と同じ</a:t>
            </a:r>
            <a:r>
              <a:rPr kumimoji="1" lang="en-US" altLang="ja-JP" sz="1600" i="1" u="none" strike="noStrike" kern="1200" cap="none" spc="0" normalizeH="0" baseline="0" noProof="0" dirty="0" err="1">
                <a:ln>
                  <a:noFill/>
                </a:ln>
                <a:solidFill>
                  <a:srgbClr val="003399"/>
                </a:solidFill>
                <a:effectLst/>
                <a:uLnTx/>
                <a:uFillTx/>
                <a:latin typeface="Meiryo UI"/>
                <a:ea typeface="Meiryo UI"/>
                <a:cs typeface="Times New Roman" panose="02020603050405020304" pitchFamily="18" charset="0"/>
              </a:rPr>
              <a:t>Phanerochaete</a:t>
            </a:r>
            <a:r>
              <a:rPr kumimoji="1" lang="en-US" altLang="ja-JP" sz="1600" i="1"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rPr>
              <a:t> </a:t>
            </a:r>
            <a:r>
              <a:rPr kumimoji="1" lang="en-US" altLang="ja-JP" sz="1600" i="1" u="none" strike="noStrike" kern="1200" cap="none" spc="0" normalizeH="0" baseline="0" noProof="0" dirty="0" err="1">
                <a:ln>
                  <a:noFill/>
                </a:ln>
                <a:solidFill>
                  <a:srgbClr val="003399"/>
                </a:solidFill>
                <a:effectLst/>
                <a:uLnTx/>
                <a:uFillTx/>
                <a:latin typeface="Meiryo UI"/>
                <a:ea typeface="Meiryo UI"/>
                <a:cs typeface="Times New Roman" panose="02020603050405020304" pitchFamily="18" charset="0"/>
              </a:rPr>
              <a:t>chrysosporium</a:t>
            </a:r>
            <a:r>
              <a:rPr kumimoji="1" lang="ja-JP" altLang="en-US" sz="1600" i="1" u="none" strike="noStrike" kern="1200" cap="none" spc="0" normalizeH="0" baseline="0" noProof="0" dirty="0">
                <a:ln>
                  <a:noFill/>
                </a:ln>
                <a:solidFill>
                  <a:schemeClr val="tx1"/>
                </a:solidFill>
                <a:effectLst/>
                <a:uLnTx/>
                <a:uFillTx/>
                <a:latin typeface="Meiryo UI"/>
                <a:ea typeface="Meiryo UI"/>
                <a:cs typeface="Times New Roman" panose="02020603050405020304" pitchFamily="18" charset="0"/>
              </a:rPr>
              <a:t>由来</a:t>
            </a:r>
          </a:p>
        </p:txBody>
      </p:sp>
      <p:grpSp>
        <p:nvGrpSpPr>
          <p:cNvPr id="182" name="グループ化 181">
            <a:extLst>
              <a:ext uri="{FF2B5EF4-FFF2-40B4-BE49-F238E27FC236}">
                <a16:creationId xmlns:a16="http://schemas.microsoft.com/office/drawing/2014/main" id="{7A0C41C4-6BB5-45CB-9CF4-436FBF7EFF23}"/>
              </a:ext>
            </a:extLst>
          </p:cNvPr>
          <p:cNvGrpSpPr/>
          <p:nvPr/>
        </p:nvGrpSpPr>
        <p:grpSpPr>
          <a:xfrm>
            <a:off x="1105799" y="4976694"/>
            <a:ext cx="2691848" cy="833711"/>
            <a:chOff x="622837" y="2741501"/>
            <a:chExt cx="2691848" cy="833711"/>
          </a:xfrm>
        </p:grpSpPr>
        <p:grpSp>
          <p:nvGrpSpPr>
            <p:cNvPr id="198" name="グループ化 197">
              <a:extLst>
                <a:ext uri="{FF2B5EF4-FFF2-40B4-BE49-F238E27FC236}">
                  <a16:creationId xmlns:a16="http://schemas.microsoft.com/office/drawing/2014/main" id="{14CF8EA4-1169-4238-904F-FA364C06AF71}"/>
                </a:ext>
              </a:extLst>
            </p:cNvPr>
            <p:cNvGrpSpPr/>
            <p:nvPr/>
          </p:nvGrpSpPr>
          <p:grpSpPr>
            <a:xfrm>
              <a:off x="1238230" y="3091179"/>
              <a:ext cx="2076455" cy="484033"/>
              <a:chOff x="6595770" y="1162574"/>
              <a:chExt cx="2076455" cy="484033"/>
            </a:xfrm>
          </p:grpSpPr>
          <p:sp>
            <p:nvSpPr>
              <p:cNvPr id="199" name="フローチャート: 端子 198">
                <a:extLst>
                  <a:ext uri="{FF2B5EF4-FFF2-40B4-BE49-F238E27FC236}">
                    <a16:creationId xmlns:a16="http://schemas.microsoft.com/office/drawing/2014/main" id="{908E6865-9BB8-4852-A20F-0E390B3288E5}"/>
                  </a:ext>
                </a:extLst>
              </p:cNvPr>
              <p:cNvSpPr/>
              <p:nvPr/>
            </p:nvSpPr>
            <p:spPr>
              <a:xfrm>
                <a:off x="6595770" y="1162574"/>
                <a:ext cx="96900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200" name="正方形/長方形 199">
                <a:extLst>
                  <a:ext uri="{FF2B5EF4-FFF2-40B4-BE49-F238E27FC236}">
                    <a16:creationId xmlns:a16="http://schemas.microsoft.com/office/drawing/2014/main" id="{1E67ADDC-395C-49F3-9ED9-4BCB9F5A07B4}"/>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201" name="直線コネクタ 200">
                <a:extLst>
                  <a:ext uri="{FF2B5EF4-FFF2-40B4-BE49-F238E27FC236}">
                    <a16:creationId xmlns:a16="http://schemas.microsoft.com/office/drawing/2014/main" id="{474618B8-985A-4279-9571-933EC590C87C}"/>
                  </a:ext>
                </a:extLst>
              </p:cNvPr>
              <p:cNvCxnSpPr>
                <a:cxnSpLocks/>
                <a:endCxn id="200"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96" name="テキスト ボックス 195">
              <a:extLst>
                <a:ext uri="{FF2B5EF4-FFF2-40B4-BE49-F238E27FC236}">
                  <a16:creationId xmlns:a16="http://schemas.microsoft.com/office/drawing/2014/main" id="{E873F755-4B16-4376-81DC-0802583FBC8D}"/>
                </a:ext>
              </a:extLst>
            </p:cNvPr>
            <p:cNvSpPr txBox="1"/>
            <p:nvPr/>
          </p:nvSpPr>
          <p:spPr>
            <a:xfrm>
              <a:off x="622837" y="2741501"/>
              <a:ext cx="1253292" cy="369332"/>
            </a:xfrm>
            <a:prstGeom prst="rect">
              <a:avLst/>
            </a:prstGeom>
            <a:noFill/>
          </p:spPr>
          <p:txBody>
            <a:bodyPr wrap="none" rtlCol="0">
              <a:spAutoFit/>
            </a:bodyPr>
            <a:lstStyle/>
            <a:p>
              <a:r>
                <a:rPr kumimoji="1" lang="ja-JP" altLang="en-US" dirty="0"/>
                <a:t>④</a:t>
              </a:r>
              <a:r>
                <a:rPr kumimoji="1" lang="en-US" altLang="ja-JP" dirty="0">
                  <a:solidFill>
                    <a:srgbClr val="00CCFF"/>
                  </a:solidFill>
                </a:rPr>
                <a:t>TrCel7A</a:t>
              </a:r>
              <a:endParaRPr kumimoji="1" lang="ja-JP" altLang="en-US" dirty="0">
                <a:solidFill>
                  <a:srgbClr val="00CCFF"/>
                </a:solidFill>
              </a:endParaRPr>
            </a:p>
          </p:txBody>
        </p:sp>
      </p:grpSp>
      <p:sp>
        <p:nvSpPr>
          <p:cNvPr id="249" name="テキスト ボックス 248">
            <a:extLst>
              <a:ext uri="{FF2B5EF4-FFF2-40B4-BE49-F238E27FC236}">
                <a16:creationId xmlns:a16="http://schemas.microsoft.com/office/drawing/2014/main" id="{9F054E0F-2968-4D46-A2C3-78975B8E02F2}"/>
              </a:ext>
            </a:extLst>
          </p:cNvPr>
          <p:cNvSpPr txBox="1"/>
          <p:nvPr/>
        </p:nvSpPr>
        <p:spPr>
          <a:xfrm>
            <a:off x="308934" y="1590485"/>
            <a:ext cx="671979" cy="369332"/>
          </a:xfrm>
          <a:prstGeom prst="rect">
            <a:avLst/>
          </a:prstGeom>
          <a:noFill/>
        </p:spPr>
        <p:txBody>
          <a:bodyPr wrap="none" rtlCol="0">
            <a:spAutoFit/>
          </a:bodyPr>
          <a:lstStyle/>
          <a:p>
            <a:r>
              <a:rPr kumimoji="1" lang="en-US" altLang="ja-JP" b="1" dirty="0"/>
              <a:t>Cel6</a:t>
            </a:r>
            <a:endParaRPr kumimoji="1" lang="ja-JP" altLang="en-US" b="1" dirty="0"/>
          </a:p>
        </p:txBody>
      </p:sp>
      <p:sp>
        <p:nvSpPr>
          <p:cNvPr id="258" name="テキスト ボックス 257">
            <a:extLst>
              <a:ext uri="{FF2B5EF4-FFF2-40B4-BE49-F238E27FC236}">
                <a16:creationId xmlns:a16="http://schemas.microsoft.com/office/drawing/2014/main" id="{C08B6B80-164B-496C-B7A3-FA27B913776B}"/>
              </a:ext>
            </a:extLst>
          </p:cNvPr>
          <p:cNvSpPr txBox="1"/>
          <p:nvPr/>
        </p:nvSpPr>
        <p:spPr>
          <a:xfrm>
            <a:off x="306000" y="2878111"/>
            <a:ext cx="671979" cy="369332"/>
          </a:xfrm>
          <a:prstGeom prst="rect">
            <a:avLst/>
          </a:prstGeom>
          <a:noFill/>
        </p:spPr>
        <p:txBody>
          <a:bodyPr wrap="none" rtlCol="0">
            <a:spAutoFit/>
          </a:bodyPr>
          <a:lstStyle/>
          <a:p>
            <a:r>
              <a:rPr kumimoji="1" lang="en-US" altLang="ja-JP" b="1" dirty="0"/>
              <a:t>Cel7</a:t>
            </a:r>
            <a:endParaRPr kumimoji="1" lang="ja-JP" altLang="en-US" b="1" dirty="0"/>
          </a:p>
        </p:txBody>
      </p:sp>
      <p:sp>
        <p:nvSpPr>
          <p:cNvPr id="33" name="正方形/長方形 32">
            <a:extLst>
              <a:ext uri="{FF2B5EF4-FFF2-40B4-BE49-F238E27FC236}">
                <a16:creationId xmlns:a16="http://schemas.microsoft.com/office/drawing/2014/main" id="{0F53F6AB-D4DE-4360-B571-9D08C823CBEC}"/>
              </a:ext>
            </a:extLst>
          </p:cNvPr>
          <p:cNvSpPr/>
          <p:nvPr/>
        </p:nvSpPr>
        <p:spPr>
          <a:xfrm>
            <a:off x="995638" y="1609604"/>
            <a:ext cx="88043" cy="98036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9" name="正方形/長方形 258">
            <a:extLst>
              <a:ext uri="{FF2B5EF4-FFF2-40B4-BE49-F238E27FC236}">
                <a16:creationId xmlns:a16="http://schemas.microsoft.com/office/drawing/2014/main" id="{F405C6F8-2383-4EED-BC32-C8663368FF20}"/>
              </a:ext>
            </a:extLst>
          </p:cNvPr>
          <p:cNvSpPr/>
          <p:nvPr/>
        </p:nvSpPr>
        <p:spPr>
          <a:xfrm>
            <a:off x="992213" y="2910324"/>
            <a:ext cx="91468" cy="3245913"/>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0" name="正方形/長方形 259">
            <a:extLst>
              <a:ext uri="{FF2B5EF4-FFF2-40B4-BE49-F238E27FC236}">
                <a16:creationId xmlns:a16="http://schemas.microsoft.com/office/drawing/2014/main" id="{F9983061-1BD0-40B9-9C19-96B6604BB12B}"/>
              </a:ext>
            </a:extLst>
          </p:cNvPr>
          <p:cNvSpPr/>
          <p:nvPr/>
        </p:nvSpPr>
        <p:spPr>
          <a:xfrm>
            <a:off x="3892968" y="4965643"/>
            <a:ext cx="7710277" cy="787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600" dirty="0">
              <a:solidFill>
                <a:schemeClr val="tx1"/>
              </a:solidFill>
            </a:endParaRPr>
          </a:p>
          <a:p>
            <a:pPr marL="285750" indent="-285750">
              <a:buFont typeface="Wingdings" panose="05000000000000000000" pitchFamily="2" charset="2"/>
              <a:buChar char="l"/>
            </a:pPr>
            <a:r>
              <a:rPr kumimoji="1" lang="ja-JP" altLang="en-US" sz="1600" dirty="0">
                <a:solidFill>
                  <a:schemeClr val="tx1"/>
                </a:solidFill>
              </a:rPr>
              <a:t>結合ドメイン（</a:t>
            </a:r>
            <a:r>
              <a:rPr kumimoji="1" lang="en-US" altLang="ja-JP" sz="1600" dirty="0">
                <a:solidFill>
                  <a:schemeClr val="tx1"/>
                </a:solidFill>
              </a:rPr>
              <a:t>TrCBM1</a:t>
            </a:r>
            <a:r>
              <a:rPr kumimoji="1" lang="ja-JP" altLang="en-US" sz="1600" dirty="0">
                <a:solidFill>
                  <a:schemeClr val="tx1"/>
                </a:solidFill>
              </a:rPr>
              <a:t>）は設計対象として使用。</a:t>
            </a:r>
            <a:endParaRPr kumimoji="1" lang="en-US" altLang="ja-JP" sz="1600" dirty="0">
              <a:solidFill>
                <a:schemeClr val="tx1"/>
              </a:solidFill>
            </a:endParaRPr>
          </a:p>
          <a:p>
            <a:pPr marL="285750" indent="-285750">
              <a:buFont typeface="Wingdings" panose="05000000000000000000" pitchFamily="2" charset="2"/>
              <a:buChar char="l"/>
            </a:pPr>
            <a:r>
              <a:rPr kumimoji="1" lang="ja-JP" altLang="en-US" sz="1600" i="1" dirty="0">
                <a:solidFill>
                  <a:schemeClr val="tx1"/>
                </a:solidFill>
              </a:rPr>
              <a:t>もともとの宿主（</a:t>
            </a:r>
            <a:r>
              <a:rPr kumimoji="1" lang="en-US" altLang="ja-JP" sz="1600" i="1" dirty="0">
                <a:solidFill>
                  <a:schemeClr val="tx1"/>
                </a:solidFill>
              </a:rPr>
              <a:t>Trichoderma</a:t>
            </a:r>
            <a:r>
              <a:rPr kumimoji="1" lang="ja-JP" altLang="en-US" sz="1600" i="1" dirty="0">
                <a:solidFill>
                  <a:schemeClr val="tx1"/>
                </a:solidFill>
              </a:rPr>
              <a:t> </a:t>
            </a:r>
            <a:r>
              <a:rPr kumimoji="1" lang="en-US" altLang="ja-JP" sz="1600" i="1" dirty="0" err="1">
                <a:solidFill>
                  <a:schemeClr val="tx1"/>
                </a:solidFill>
              </a:rPr>
              <a:t>reesei</a:t>
            </a:r>
            <a:r>
              <a:rPr kumimoji="1" lang="ja-JP" altLang="en-US" sz="1600" i="1" dirty="0">
                <a:solidFill>
                  <a:schemeClr val="tx1"/>
                </a:solidFill>
              </a:rPr>
              <a:t>）での発現は難易度が高い。</a:t>
            </a:r>
            <a:endParaRPr kumimoji="1" lang="en-US" altLang="ja-JP" sz="1600" i="1" dirty="0">
              <a:solidFill>
                <a:schemeClr val="tx1"/>
              </a:solidFill>
            </a:endParaRPr>
          </a:p>
          <a:p>
            <a:pPr marL="285750" indent="-285750">
              <a:buFont typeface="Wingdings" panose="05000000000000000000" pitchFamily="2" charset="2"/>
              <a:buChar char="l"/>
            </a:pPr>
            <a:r>
              <a:rPr kumimoji="1" lang="ja-JP" altLang="en-US" sz="1600" i="1" dirty="0">
                <a:solidFill>
                  <a:schemeClr val="tx1"/>
                </a:solidFill>
              </a:rPr>
              <a:t>異種宿主発現で一般的に用いられる酵母（</a:t>
            </a:r>
            <a:r>
              <a:rPr kumimoji="1" lang="en-US" altLang="ja-JP" sz="1600" i="1" dirty="0">
                <a:solidFill>
                  <a:schemeClr val="tx1"/>
                </a:solidFill>
              </a:rPr>
              <a:t>Pichia pastoris</a:t>
            </a:r>
            <a:r>
              <a:rPr kumimoji="1" lang="ja-JP" altLang="en-US" sz="1600" i="1" dirty="0">
                <a:solidFill>
                  <a:schemeClr val="tx1"/>
                </a:solidFill>
              </a:rPr>
              <a:t>）</a:t>
            </a:r>
            <a:r>
              <a:rPr kumimoji="1" lang="ja-JP" altLang="en-US" sz="1600" dirty="0">
                <a:solidFill>
                  <a:schemeClr val="tx1"/>
                </a:solidFill>
              </a:rPr>
              <a:t>での発現は難しい</a:t>
            </a:r>
            <a:r>
              <a:rPr kumimoji="1" lang="en-US" altLang="ja-JP" sz="1600" baseline="30000" dirty="0">
                <a:solidFill>
                  <a:schemeClr val="tx1"/>
                </a:solidFill>
              </a:rPr>
              <a:t>※3</a:t>
            </a:r>
            <a:r>
              <a:rPr kumimoji="1" lang="ja-JP" altLang="en-US" sz="1600" dirty="0">
                <a:solidFill>
                  <a:schemeClr val="tx1"/>
                </a:solidFill>
              </a:rPr>
              <a:t>。</a:t>
            </a:r>
            <a:endParaRPr kumimoji="1" lang="en-US" altLang="ja-JP" sz="1600" dirty="0">
              <a:solidFill>
                <a:schemeClr val="tx1"/>
              </a:solidFill>
            </a:endParaRPr>
          </a:p>
          <a:p>
            <a:pPr marL="285750" indent="-285750">
              <a:buFont typeface="Arial" panose="020B0604020202020204" pitchFamily="34" charset="0"/>
              <a:buChar char="•"/>
            </a:pPr>
            <a:endParaRPr kumimoji="1" lang="en-US" altLang="ja-JP" sz="1600" dirty="0">
              <a:solidFill>
                <a:schemeClr val="tx1"/>
              </a:solidFill>
            </a:endParaRPr>
          </a:p>
        </p:txBody>
      </p:sp>
      <p:sp>
        <p:nvSpPr>
          <p:cNvPr id="3" name="吹き出し: 角を丸めた四角形 2">
            <a:extLst>
              <a:ext uri="{FF2B5EF4-FFF2-40B4-BE49-F238E27FC236}">
                <a16:creationId xmlns:a16="http://schemas.microsoft.com/office/drawing/2014/main" id="{4A6DE92D-714A-4349-BA1B-7400EFADB6BE}"/>
              </a:ext>
            </a:extLst>
          </p:cNvPr>
          <p:cNvSpPr/>
          <p:nvPr/>
        </p:nvSpPr>
        <p:spPr>
          <a:xfrm>
            <a:off x="8465243" y="2098983"/>
            <a:ext cx="3303447" cy="927061"/>
          </a:xfrm>
          <a:prstGeom prst="wedgeRoundRectCallout">
            <a:avLst>
              <a:gd name="adj1" fmla="val -22689"/>
              <a:gd name="adj2" fmla="val 68725"/>
              <a:gd name="adj3" fmla="val 16667"/>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234" name="グループ化 233">
            <a:extLst>
              <a:ext uri="{FF2B5EF4-FFF2-40B4-BE49-F238E27FC236}">
                <a16:creationId xmlns:a16="http://schemas.microsoft.com/office/drawing/2014/main" id="{CDC13048-CD15-4E11-B1A9-F6EE5AEC27B7}"/>
              </a:ext>
            </a:extLst>
          </p:cNvPr>
          <p:cNvGrpSpPr/>
          <p:nvPr/>
        </p:nvGrpSpPr>
        <p:grpSpPr>
          <a:xfrm>
            <a:off x="8515834" y="2194287"/>
            <a:ext cx="3245850" cy="782098"/>
            <a:chOff x="9078742" y="5562557"/>
            <a:chExt cx="3245850" cy="782098"/>
          </a:xfrm>
        </p:grpSpPr>
        <p:grpSp>
          <p:nvGrpSpPr>
            <p:cNvPr id="112" name="グループ化 111">
              <a:extLst>
                <a:ext uri="{FF2B5EF4-FFF2-40B4-BE49-F238E27FC236}">
                  <a16:creationId xmlns:a16="http://schemas.microsoft.com/office/drawing/2014/main" id="{D030CB66-4AB9-40C4-B0B7-BEE1F6AA8607}"/>
                </a:ext>
              </a:extLst>
            </p:cNvPr>
            <p:cNvGrpSpPr/>
            <p:nvPr/>
          </p:nvGrpSpPr>
          <p:grpSpPr>
            <a:xfrm>
              <a:off x="9719851" y="5590793"/>
              <a:ext cx="2604741" cy="540890"/>
              <a:chOff x="2708590" y="5941360"/>
              <a:chExt cx="3813601" cy="791916"/>
            </a:xfrm>
          </p:grpSpPr>
          <p:grpSp>
            <p:nvGrpSpPr>
              <p:cNvPr id="115" name="グループ化 114">
                <a:extLst>
                  <a:ext uri="{FF2B5EF4-FFF2-40B4-BE49-F238E27FC236}">
                    <a16:creationId xmlns:a16="http://schemas.microsoft.com/office/drawing/2014/main" id="{A414EDF4-07F3-4C61-959F-850A4DAED19E}"/>
                  </a:ext>
                </a:extLst>
              </p:cNvPr>
              <p:cNvGrpSpPr/>
              <p:nvPr/>
            </p:nvGrpSpPr>
            <p:grpSpPr>
              <a:xfrm>
                <a:off x="2708590" y="5941360"/>
                <a:ext cx="3813601" cy="791916"/>
                <a:chOff x="-17098" y="2165392"/>
                <a:chExt cx="3813601" cy="791916"/>
              </a:xfrm>
            </p:grpSpPr>
            <p:sp>
              <p:nvSpPr>
                <p:cNvPr id="117" name="矢印: 五方向 116">
                  <a:extLst>
                    <a:ext uri="{FF2B5EF4-FFF2-40B4-BE49-F238E27FC236}">
                      <a16:creationId xmlns:a16="http://schemas.microsoft.com/office/drawing/2014/main" id="{63F5DBDA-58EB-4BE6-A15F-CC037B717BD8}"/>
                    </a:ext>
                  </a:extLst>
                </p:cNvPr>
                <p:cNvSpPr/>
                <p:nvPr/>
              </p:nvSpPr>
              <p:spPr>
                <a:xfrm>
                  <a:off x="-17098" y="2165392"/>
                  <a:ext cx="3691211" cy="764095"/>
                </a:xfrm>
                <a:prstGeom prst="homePlate">
                  <a:avLst>
                    <a:gd name="adj" fmla="val 0"/>
                  </a:avLst>
                </a:prstGeom>
                <a:solidFill>
                  <a:schemeClr val="bg1"/>
                </a:solidFill>
                <a:ln>
                  <a:solidFill>
                    <a:srgbClr val="C0C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white"/>
                    </a:solidFill>
                    <a:effectLst/>
                    <a:uLnTx/>
                    <a:uFillTx/>
                    <a:latin typeface="+mn-ea"/>
                    <a:cs typeface="+mn-cs"/>
                  </a:endParaRPr>
                </a:p>
              </p:txBody>
            </p:sp>
            <p:sp>
              <p:nvSpPr>
                <p:cNvPr id="119" name="テキスト ボックス 118">
                  <a:extLst>
                    <a:ext uri="{FF2B5EF4-FFF2-40B4-BE49-F238E27FC236}">
                      <a16:creationId xmlns:a16="http://schemas.microsoft.com/office/drawing/2014/main" id="{4A92E08A-FEE4-4BA0-8465-96BEBACBF227}"/>
                    </a:ext>
                  </a:extLst>
                </p:cNvPr>
                <p:cNvSpPr txBox="1"/>
                <p:nvPr/>
              </p:nvSpPr>
              <p:spPr>
                <a:xfrm>
                  <a:off x="29169" y="2585550"/>
                  <a:ext cx="3767334" cy="371758"/>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i="0" u="none" strike="noStrike" kern="1200" cap="none" spc="0" normalizeH="0" baseline="0" noProof="0" dirty="0">
                      <a:ln>
                        <a:noFill/>
                      </a:ln>
                      <a:effectLst/>
                      <a:uLnTx/>
                      <a:uFillTx/>
                      <a:latin typeface="+mn-ea"/>
                      <a:cs typeface="+mn-cs"/>
                    </a:rPr>
                    <a:t>@</a:t>
                  </a:r>
                  <a:r>
                    <a:rPr kumimoji="1" lang="ja-JP" altLang="en-US" sz="1050" i="0" u="none" strike="noStrike" kern="1200" cap="none" spc="0" normalizeH="0" baseline="0" noProof="0" dirty="0">
                      <a:ln>
                        <a:noFill/>
                      </a:ln>
                      <a:effectLst/>
                      <a:uLnTx/>
                      <a:uFillTx/>
                      <a:latin typeface="+mn-ea"/>
                      <a:cs typeface="+mn-cs"/>
                    </a:rPr>
                    <a:t>酵母（</a:t>
                  </a:r>
                  <a:r>
                    <a:rPr kumimoji="1" lang="en-US" altLang="ja-JP" sz="1050" i="1" dirty="0">
                      <a:latin typeface="+mn-ea"/>
                    </a:rPr>
                    <a:t>Saccharomyces cerevisiae</a:t>
                  </a:r>
                  <a:r>
                    <a:rPr kumimoji="1" lang="ja-JP" altLang="en-US" sz="1050" i="0" u="none" strike="noStrike" kern="1200" cap="none" spc="0" normalizeH="0" baseline="0" noProof="0" dirty="0">
                      <a:ln>
                        <a:noFill/>
                      </a:ln>
                      <a:effectLst/>
                      <a:uLnTx/>
                      <a:uFillTx/>
                      <a:latin typeface="+mn-ea"/>
                      <a:cs typeface="+mn-cs"/>
                    </a:rPr>
                    <a:t>）</a:t>
                  </a:r>
                  <a:endParaRPr kumimoji="1" lang="en-US" altLang="ja-JP" sz="1050" i="0" u="none" strike="noStrike" kern="1200" cap="none" spc="0" normalizeH="0" baseline="0" noProof="0" dirty="0">
                    <a:ln>
                      <a:noFill/>
                    </a:ln>
                    <a:effectLst/>
                    <a:uLnTx/>
                    <a:uFillTx/>
                    <a:latin typeface="+mn-ea"/>
                    <a:cs typeface="+mn-cs"/>
                  </a:endParaRPr>
                </a:p>
              </p:txBody>
            </p:sp>
          </p:grpSp>
          <p:sp>
            <p:nvSpPr>
              <p:cNvPr id="116" name="フローチャート: 端子 115">
                <a:extLst>
                  <a:ext uri="{FF2B5EF4-FFF2-40B4-BE49-F238E27FC236}">
                    <a16:creationId xmlns:a16="http://schemas.microsoft.com/office/drawing/2014/main" id="{ED196153-3D80-40B5-A76E-BACBB0C8359B}"/>
                  </a:ext>
                </a:extLst>
              </p:cNvPr>
              <p:cNvSpPr/>
              <p:nvPr/>
            </p:nvSpPr>
            <p:spPr>
              <a:xfrm>
                <a:off x="4038761" y="6046813"/>
                <a:ext cx="959943" cy="359934"/>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100" dirty="0">
                    <a:solidFill>
                      <a:schemeClr val="bg1"/>
                    </a:solidFill>
                  </a:rPr>
                  <a:t>TeCel7A</a:t>
                </a:r>
                <a:endParaRPr kumimoji="1" lang="ja-JP" altLang="en-US" sz="1100" dirty="0">
                  <a:solidFill>
                    <a:schemeClr val="bg1"/>
                  </a:solidFill>
                </a:endParaRPr>
              </a:p>
            </p:txBody>
          </p:sp>
        </p:grpSp>
        <p:sp>
          <p:nvSpPr>
            <p:cNvPr id="120" name="テキスト ボックス 119">
              <a:extLst>
                <a:ext uri="{FF2B5EF4-FFF2-40B4-BE49-F238E27FC236}">
                  <a16:creationId xmlns:a16="http://schemas.microsoft.com/office/drawing/2014/main" id="{338DA559-FEEB-4D05-8D08-458E5E030FF9}"/>
                </a:ext>
              </a:extLst>
            </p:cNvPr>
            <p:cNvSpPr txBox="1"/>
            <p:nvPr/>
          </p:nvSpPr>
          <p:spPr>
            <a:xfrm>
              <a:off x="9078742" y="5562557"/>
              <a:ext cx="652743" cy="276999"/>
            </a:xfrm>
            <a:prstGeom prst="rect">
              <a:avLst/>
            </a:prstGeom>
            <a:noFill/>
          </p:spPr>
          <p:txBody>
            <a:bodyPr wrap="none" rtlCol="0">
              <a:spAutoFit/>
            </a:bodyPr>
            <a:lstStyle/>
            <a:p>
              <a:r>
                <a:rPr kumimoji="1" lang="ja-JP" altLang="en-US" sz="1200" dirty="0"/>
                <a:t>参考</a:t>
              </a:r>
              <a:r>
                <a:rPr kumimoji="1" lang="en-US" altLang="ja-JP" sz="1200" baseline="30000" dirty="0"/>
                <a:t>※2</a:t>
              </a:r>
              <a:endParaRPr kumimoji="1" lang="ja-JP" altLang="en-US" sz="1200" dirty="0"/>
            </a:p>
          </p:txBody>
        </p:sp>
        <p:sp>
          <p:nvSpPr>
            <p:cNvPr id="122" name="テキスト ボックス 121">
              <a:extLst>
                <a:ext uri="{FF2B5EF4-FFF2-40B4-BE49-F238E27FC236}">
                  <a16:creationId xmlns:a16="http://schemas.microsoft.com/office/drawing/2014/main" id="{24DDFC87-E947-4EFF-B3D2-0857980A1755}"/>
                </a:ext>
              </a:extLst>
            </p:cNvPr>
            <p:cNvSpPr txBox="1"/>
            <p:nvPr/>
          </p:nvSpPr>
          <p:spPr>
            <a:xfrm>
              <a:off x="9861367" y="6098434"/>
              <a:ext cx="2238113" cy="246221"/>
            </a:xfrm>
            <a:prstGeom prst="rect">
              <a:avLst/>
            </a:prstGeom>
            <a:noFill/>
          </p:spPr>
          <p:txBody>
            <a:bodyPr wrap="none" rtlCol="0">
              <a:spAutoFit/>
            </a:bodyPr>
            <a:lstStyle/>
            <a:p>
              <a:pPr algn="ctr"/>
              <a:r>
                <a:rPr kumimoji="1" lang="ja-JP" altLang="en-US" sz="1000" b="1" dirty="0">
                  <a:solidFill>
                    <a:srgbClr val="C00000"/>
                  </a:solidFill>
                  <a:latin typeface="+mn-ea"/>
                </a:rPr>
                <a:t>酵母で発現が確認されている</a:t>
              </a:r>
              <a:r>
                <a:rPr kumimoji="1" lang="en-US" altLang="ja-JP" sz="1000" b="1" dirty="0">
                  <a:solidFill>
                    <a:srgbClr val="C00000"/>
                  </a:solidFill>
                  <a:latin typeface="+mn-ea"/>
                </a:rPr>
                <a:t>Cel7 CD</a:t>
              </a:r>
            </a:p>
          </p:txBody>
        </p:sp>
      </p:grpSp>
      <p:sp>
        <p:nvSpPr>
          <p:cNvPr id="75" name="テキスト ボックス 74">
            <a:extLst>
              <a:ext uri="{FF2B5EF4-FFF2-40B4-BE49-F238E27FC236}">
                <a16:creationId xmlns:a16="http://schemas.microsoft.com/office/drawing/2014/main" id="{843089E0-8935-4761-B3BD-6DA625C09AB4}"/>
              </a:ext>
            </a:extLst>
          </p:cNvPr>
          <p:cNvSpPr txBox="1"/>
          <p:nvPr/>
        </p:nvSpPr>
        <p:spPr>
          <a:xfrm>
            <a:off x="8713622" y="6059317"/>
            <a:ext cx="3522984" cy="276999"/>
          </a:xfrm>
          <a:prstGeom prst="rect">
            <a:avLst/>
          </a:prstGeom>
          <a:noFill/>
        </p:spPr>
        <p:txBody>
          <a:bodyPr wrap="square">
            <a:spAutoFit/>
          </a:bodyPr>
          <a:lstStyle/>
          <a:p>
            <a:r>
              <a:rPr lang="en-US" altLang="ja-JP" sz="1200" dirty="0">
                <a:solidFill>
                  <a:srgbClr val="212121"/>
                </a:solidFill>
                <a:latin typeface="BlinkMacSystemFont"/>
              </a:rPr>
              <a:t>※1</a:t>
            </a:r>
            <a:r>
              <a:rPr lang="ja-JP" altLang="en-US" sz="1200" dirty="0">
                <a:solidFill>
                  <a:srgbClr val="212121"/>
                </a:solidFill>
                <a:latin typeface="BlinkMacSystemFont"/>
              </a:rPr>
              <a:t>　参考文献</a:t>
            </a:r>
            <a:r>
              <a:rPr lang="en-US" altLang="ja-JP" sz="1200" dirty="0">
                <a:solidFill>
                  <a:srgbClr val="212121"/>
                </a:solidFill>
                <a:latin typeface="BlinkMacSystemFont"/>
              </a:rPr>
              <a:t>2</a:t>
            </a:r>
            <a:r>
              <a:rPr lang="ja-JP" altLang="en-US" sz="1200" dirty="0">
                <a:solidFill>
                  <a:srgbClr val="212121"/>
                </a:solidFill>
                <a:latin typeface="BlinkMacSystemFont"/>
              </a:rPr>
              <a:t>、</a:t>
            </a:r>
            <a:r>
              <a:rPr lang="en-US" altLang="ja-JP" sz="1200" dirty="0">
                <a:solidFill>
                  <a:srgbClr val="212121"/>
                </a:solidFill>
                <a:latin typeface="BlinkMacSystemFont"/>
              </a:rPr>
              <a:t>※2</a:t>
            </a:r>
            <a:r>
              <a:rPr lang="ja-JP" altLang="en-US" sz="1200" dirty="0">
                <a:solidFill>
                  <a:srgbClr val="212121"/>
                </a:solidFill>
                <a:latin typeface="BlinkMacSystemFont"/>
              </a:rPr>
              <a:t>　参考文献</a:t>
            </a:r>
            <a:r>
              <a:rPr lang="en-US" altLang="ja-JP" sz="1200" dirty="0">
                <a:solidFill>
                  <a:srgbClr val="212121"/>
                </a:solidFill>
                <a:latin typeface="BlinkMacSystemFont"/>
              </a:rPr>
              <a:t>3</a:t>
            </a:r>
            <a:r>
              <a:rPr lang="ja-JP" altLang="en-US" sz="1200" dirty="0">
                <a:solidFill>
                  <a:srgbClr val="212121"/>
                </a:solidFill>
                <a:latin typeface="BlinkMacSystemFont"/>
              </a:rPr>
              <a:t>、</a:t>
            </a:r>
            <a:r>
              <a:rPr lang="en-US" altLang="ja-JP" sz="1200" dirty="0">
                <a:solidFill>
                  <a:srgbClr val="212121"/>
                </a:solidFill>
                <a:latin typeface="BlinkMacSystemFont"/>
              </a:rPr>
              <a:t>※3</a:t>
            </a:r>
            <a:r>
              <a:rPr lang="ja-JP" altLang="en-US" sz="1200" dirty="0">
                <a:solidFill>
                  <a:srgbClr val="212121"/>
                </a:solidFill>
                <a:latin typeface="BlinkMacSystemFont"/>
              </a:rPr>
              <a:t>　参考文献</a:t>
            </a:r>
            <a:r>
              <a:rPr lang="en-US" altLang="ja-JP" sz="1200" dirty="0">
                <a:solidFill>
                  <a:srgbClr val="212121"/>
                </a:solidFill>
                <a:latin typeface="BlinkMacSystemFont"/>
              </a:rPr>
              <a:t>4</a:t>
            </a:r>
          </a:p>
        </p:txBody>
      </p:sp>
      <p:sp>
        <p:nvSpPr>
          <p:cNvPr id="6" name="正方形/長方形 5">
            <a:extLst>
              <a:ext uri="{FF2B5EF4-FFF2-40B4-BE49-F238E27FC236}">
                <a16:creationId xmlns:a16="http://schemas.microsoft.com/office/drawing/2014/main" id="{6E420795-B0F0-4B10-A154-6DD308AE539F}"/>
              </a:ext>
            </a:extLst>
          </p:cNvPr>
          <p:cNvSpPr/>
          <p:nvPr/>
        </p:nvSpPr>
        <p:spPr>
          <a:xfrm>
            <a:off x="6891448" y="124922"/>
            <a:ext cx="5177713" cy="906332"/>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84" name="グループ化 83">
            <a:extLst>
              <a:ext uri="{FF2B5EF4-FFF2-40B4-BE49-F238E27FC236}">
                <a16:creationId xmlns:a16="http://schemas.microsoft.com/office/drawing/2014/main" id="{86350F48-F4EB-43C6-8DB7-3C19948A2921}"/>
              </a:ext>
            </a:extLst>
          </p:cNvPr>
          <p:cNvGrpSpPr/>
          <p:nvPr/>
        </p:nvGrpSpPr>
        <p:grpSpPr>
          <a:xfrm>
            <a:off x="7021721" y="108815"/>
            <a:ext cx="4987883" cy="949123"/>
            <a:chOff x="1301199" y="728511"/>
            <a:chExt cx="4987883" cy="949123"/>
          </a:xfrm>
        </p:grpSpPr>
        <p:grpSp>
          <p:nvGrpSpPr>
            <p:cNvPr id="85" name="グループ化 84">
              <a:extLst>
                <a:ext uri="{FF2B5EF4-FFF2-40B4-BE49-F238E27FC236}">
                  <a16:creationId xmlns:a16="http://schemas.microsoft.com/office/drawing/2014/main" id="{4D12F400-2DCB-44ED-BD11-66D87E92726A}"/>
                </a:ext>
              </a:extLst>
            </p:cNvPr>
            <p:cNvGrpSpPr/>
            <p:nvPr/>
          </p:nvGrpSpPr>
          <p:grpSpPr>
            <a:xfrm>
              <a:off x="1301199" y="859191"/>
              <a:ext cx="2170081" cy="707614"/>
              <a:chOff x="9472864" y="1678258"/>
              <a:chExt cx="2170081" cy="707614"/>
            </a:xfrm>
          </p:grpSpPr>
          <p:sp>
            <p:nvSpPr>
              <p:cNvPr id="89" name="正方形/長方形 88">
                <a:extLst>
                  <a:ext uri="{FF2B5EF4-FFF2-40B4-BE49-F238E27FC236}">
                    <a16:creationId xmlns:a16="http://schemas.microsoft.com/office/drawing/2014/main" id="{50C2E62E-0A49-4068-B3D0-8A2840D73B30}"/>
                  </a:ext>
                </a:extLst>
              </p:cNvPr>
              <p:cNvSpPr/>
              <p:nvPr/>
            </p:nvSpPr>
            <p:spPr>
              <a:xfrm>
                <a:off x="9901200" y="2140526"/>
                <a:ext cx="1216802" cy="245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Cel6 or</a:t>
                </a:r>
                <a:r>
                  <a:rPr kumimoji="1" lang="ja-JP" altLang="en-US" sz="1200" dirty="0">
                    <a:solidFill>
                      <a:schemeClr val="tx1"/>
                    </a:solidFill>
                  </a:rPr>
                  <a:t> </a:t>
                </a:r>
                <a:r>
                  <a:rPr kumimoji="1" lang="en-US" altLang="ja-JP" sz="1200" dirty="0">
                    <a:solidFill>
                      <a:schemeClr val="tx1"/>
                    </a:solidFill>
                  </a:rPr>
                  <a:t>Cel7</a:t>
                </a:r>
                <a:endParaRPr kumimoji="1" lang="ja-JP" altLang="en-US" sz="1200" dirty="0">
                  <a:solidFill>
                    <a:schemeClr val="tx1"/>
                  </a:solidFill>
                </a:endParaRPr>
              </a:p>
            </p:txBody>
          </p:sp>
          <p:grpSp>
            <p:nvGrpSpPr>
              <p:cNvPr id="90" name="グループ化 89">
                <a:extLst>
                  <a:ext uri="{FF2B5EF4-FFF2-40B4-BE49-F238E27FC236}">
                    <a16:creationId xmlns:a16="http://schemas.microsoft.com/office/drawing/2014/main" id="{55A21B15-E6E2-4B82-B61E-F12E3B4CA19F}"/>
                  </a:ext>
                </a:extLst>
              </p:cNvPr>
              <p:cNvGrpSpPr/>
              <p:nvPr/>
            </p:nvGrpSpPr>
            <p:grpSpPr>
              <a:xfrm>
                <a:off x="9472864" y="1678258"/>
                <a:ext cx="2170081" cy="430516"/>
                <a:chOff x="6799366" y="1248537"/>
                <a:chExt cx="1960180" cy="340384"/>
              </a:xfrm>
            </p:grpSpPr>
            <p:sp>
              <p:nvSpPr>
                <p:cNvPr id="93" name="フローチャート: 端子 92">
                  <a:extLst>
                    <a:ext uri="{FF2B5EF4-FFF2-40B4-BE49-F238E27FC236}">
                      <a16:creationId xmlns:a16="http://schemas.microsoft.com/office/drawing/2014/main" id="{22B6C3D9-2D69-4F65-9144-74D6545B4648}"/>
                    </a:ext>
                  </a:extLst>
                </p:cNvPr>
                <p:cNvSpPr/>
                <p:nvPr/>
              </p:nvSpPr>
              <p:spPr>
                <a:xfrm>
                  <a:off x="6799366" y="1248537"/>
                  <a:ext cx="872676" cy="340384"/>
                </a:xfrm>
                <a:prstGeom prst="flowChartTermina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bg1"/>
                      </a:solidFill>
                    </a:rPr>
                    <a:t>CD</a:t>
                  </a:r>
                  <a:r>
                    <a:rPr kumimoji="1" lang="en-US" altLang="ja-JP" sz="900">
                      <a:solidFill>
                        <a:schemeClr val="bg1"/>
                      </a:solidFill>
                    </a:rPr>
                    <a:t> (</a:t>
                  </a:r>
                  <a:r>
                    <a:rPr kumimoji="1" lang="ja-JP" altLang="en-US" sz="900">
                      <a:solidFill>
                        <a:schemeClr val="bg1"/>
                      </a:solidFill>
                    </a:rPr>
                    <a:t>触媒ドメイン</a:t>
                  </a:r>
                  <a:r>
                    <a:rPr kumimoji="1" lang="en-US" altLang="ja-JP" sz="900">
                      <a:solidFill>
                        <a:schemeClr val="bg1"/>
                      </a:solidFill>
                    </a:rPr>
                    <a:t>)</a:t>
                  </a:r>
                  <a:endParaRPr kumimoji="1" lang="ja-JP" altLang="en-US" sz="1400" dirty="0">
                    <a:solidFill>
                      <a:schemeClr val="bg1"/>
                    </a:solidFill>
                  </a:endParaRPr>
                </a:p>
              </p:txBody>
            </p:sp>
            <p:sp>
              <p:nvSpPr>
                <p:cNvPr id="94" name="正方形/長方形 93">
                  <a:extLst>
                    <a:ext uri="{FF2B5EF4-FFF2-40B4-BE49-F238E27FC236}">
                      <a16:creationId xmlns:a16="http://schemas.microsoft.com/office/drawing/2014/main" id="{D8DDCB61-E53E-429B-8A4A-29C008A75984}"/>
                    </a:ext>
                  </a:extLst>
                </p:cNvPr>
                <p:cNvSpPr/>
                <p:nvPr/>
              </p:nvSpPr>
              <p:spPr>
                <a:xfrm>
                  <a:off x="7799603" y="1406627"/>
                  <a:ext cx="959943" cy="18229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bg1"/>
                      </a:solidFill>
                    </a:rPr>
                    <a:t>CBD</a:t>
                  </a:r>
                  <a:r>
                    <a:rPr kumimoji="1" lang="en-US" altLang="ja-JP" sz="900">
                      <a:solidFill>
                        <a:schemeClr val="bg1"/>
                      </a:solidFill>
                    </a:rPr>
                    <a:t> (</a:t>
                  </a:r>
                  <a:r>
                    <a:rPr kumimoji="1" lang="ja-JP" altLang="en-US" sz="900">
                      <a:solidFill>
                        <a:schemeClr val="bg1"/>
                      </a:solidFill>
                    </a:rPr>
                    <a:t>結合ドメイン</a:t>
                  </a:r>
                  <a:r>
                    <a:rPr kumimoji="1" lang="en-US" altLang="ja-JP" sz="900">
                      <a:solidFill>
                        <a:schemeClr val="bg1"/>
                      </a:solidFill>
                    </a:rPr>
                    <a:t>)</a:t>
                  </a:r>
                  <a:endParaRPr kumimoji="1" lang="ja-JP" altLang="en-US" sz="1200" dirty="0">
                    <a:solidFill>
                      <a:schemeClr val="bg1"/>
                    </a:solidFill>
                  </a:endParaRPr>
                </a:p>
              </p:txBody>
            </p:sp>
            <p:cxnSp>
              <p:nvCxnSpPr>
                <p:cNvPr id="95" name="直線コネクタ 94">
                  <a:extLst>
                    <a:ext uri="{FF2B5EF4-FFF2-40B4-BE49-F238E27FC236}">
                      <a16:creationId xmlns:a16="http://schemas.microsoft.com/office/drawing/2014/main" id="{79CCB596-621D-418F-B4A7-F8512881C2D4}"/>
                    </a:ext>
                  </a:extLst>
                </p:cNvPr>
                <p:cNvCxnSpPr>
                  <a:cxnSpLocks/>
                  <a:stCxn id="93" idx="3"/>
                  <a:endCxn id="94" idx="1"/>
                </p:cNvCxnSpPr>
                <p:nvPr/>
              </p:nvCxnSpPr>
              <p:spPr>
                <a:xfrm>
                  <a:off x="7672047" y="1418729"/>
                  <a:ext cx="127555" cy="79044"/>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88" name="正方形/長方形 87">
              <a:extLst>
                <a:ext uri="{FF2B5EF4-FFF2-40B4-BE49-F238E27FC236}">
                  <a16:creationId xmlns:a16="http://schemas.microsoft.com/office/drawing/2014/main" id="{DEA0D013-F70F-46E5-80FC-6F40A0D6C7E0}"/>
                </a:ext>
              </a:extLst>
            </p:cNvPr>
            <p:cNvSpPr/>
            <p:nvPr/>
          </p:nvSpPr>
          <p:spPr>
            <a:xfrm>
              <a:off x="3575231" y="728511"/>
              <a:ext cx="2713851" cy="949123"/>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頭</a:t>
              </a:r>
              <a:r>
                <a:rPr kumimoji="1" lang="en-US" altLang="ja-JP"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2</a:t>
              </a:r>
              <a:r>
                <a:rPr kumimoji="1" lang="ja-JP" altLang="en-US"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文字は微生物名の略称</a:t>
              </a:r>
              <a:endParaRPr kumimoji="1" lang="en-US" altLang="ja-JP"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rPr>
                <a:t>Pc</a:t>
              </a:r>
              <a:r>
                <a:rPr kumimoji="1" lang="ja-JP" altLang="en-US" sz="1100" b="1" i="0"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rPr>
                <a:t>：</a:t>
              </a:r>
              <a:r>
                <a:rPr kumimoji="1" lang="en-US" altLang="ja-JP" sz="1100" b="1" i="1" u="none" strike="noStrike" kern="1200" cap="none" spc="0" normalizeH="0" baseline="0" noProof="0" dirty="0" err="1">
                  <a:ln>
                    <a:noFill/>
                  </a:ln>
                  <a:solidFill>
                    <a:srgbClr val="003399"/>
                  </a:solidFill>
                  <a:effectLst/>
                  <a:uLnTx/>
                  <a:uFillTx/>
                  <a:latin typeface="Meiryo UI"/>
                  <a:ea typeface="Meiryo UI"/>
                  <a:cs typeface="Times New Roman" panose="02020603050405020304" pitchFamily="18" charset="0"/>
                </a:rPr>
                <a:t>Phanerochaete</a:t>
              </a:r>
              <a:r>
                <a:rPr kumimoji="1" lang="en-US" altLang="ja-JP" sz="1100" b="1" i="1"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rPr>
                <a:t> </a:t>
              </a:r>
              <a:r>
                <a:rPr kumimoji="1" lang="en-US" altLang="ja-JP" sz="1100" b="1" i="1" u="none" strike="noStrike" kern="1200" cap="none" spc="0" normalizeH="0" baseline="0" noProof="0" dirty="0" err="1">
                  <a:ln>
                    <a:noFill/>
                  </a:ln>
                  <a:solidFill>
                    <a:srgbClr val="003399"/>
                  </a:solidFill>
                  <a:effectLst/>
                  <a:uLnTx/>
                  <a:uFillTx/>
                  <a:latin typeface="Meiryo UI"/>
                  <a:ea typeface="Meiryo UI"/>
                  <a:cs typeface="Times New Roman" panose="02020603050405020304" pitchFamily="18" charset="0"/>
                </a:rPr>
                <a:t>chrysosporium</a:t>
              </a:r>
              <a:endParaRPr kumimoji="1" lang="en-US" altLang="ja-JP" sz="1100" b="1" i="1"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err="1">
                  <a:ln>
                    <a:noFill/>
                  </a:ln>
                  <a:solidFill>
                    <a:srgbClr val="C00000"/>
                  </a:solidFill>
                  <a:effectLst/>
                  <a:uLnTx/>
                  <a:uFillTx/>
                  <a:latin typeface="Meiryo UI"/>
                  <a:ea typeface="Meiryo UI"/>
                  <a:cs typeface="+mn-cs"/>
                </a:rPr>
                <a:t>Te</a:t>
              </a:r>
              <a:r>
                <a:rPr kumimoji="1" lang="ja-JP" altLang="en-US" sz="1100" b="1" i="0" u="none" strike="noStrike" kern="1200" cap="none" spc="0" normalizeH="0" baseline="0" noProof="0" dirty="0">
                  <a:ln>
                    <a:noFill/>
                  </a:ln>
                  <a:solidFill>
                    <a:srgbClr val="C00000"/>
                  </a:solidFill>
                  <a:effectLst/>
                  <a:uLnTx/>
                  <a:uFillTx/>
                  <a:latin typeface="Meiryo UI"/>
                  <a:ea typeface="Meiryo UI"/>
                  <a:cs typeface="+mn-cs"/>
                </a:rPr>
                <a:t>：</a:t>
              </a:r>
              <a:r>
                <a:rPr kumimoji="1" lang="en-US" altLang="ja-JP" sz="1100" b="1" i="1" u="none" strike="noStrike" kern="1200" cap="none" spc="0" normalizeH="0" baseline="0" noProof="0" dirty="0" err="1">
                  <a:ln>
                    <a:noFill/>
                  </a:ln>
                  <a:solidFill>
                    <a:srgbClr val="C00000"/>
                  </a:solidFill>
                  <a:effectLst/>
                  <a:uLnTx/>
                  <a:uFillTx/>
                  <a:latin typeface="Meiryo UI"/>
                  <a:ea typeface="Meiryo UI"/>
                  <a:cs typeface="+mn-cs"/>
                </a:rPr>
                <a:t>Talaromyces</a:t>
              </a:r>
              <a:r>
                <a:rPr kumimoji="1" lang="en-US" altLang="ja-JP" sz="1100" b="1" i="1" u="none" strike="noStrike" kern="1200" cap="none" spc="0" normalizeH="0" baseline="0" noProof="0" dirty="0">
                  <a:ln>
                    <a:noFill/>
                  </a:ln>
                  <a:solidFill>
                    <a:srgbClr val="C00000"/>
                  </a:solidFill>
                  <a:effectLst/>
                  <a:uLnTx/>
                  <a:uFillTx/>
                  <a:latin typeface="Meiryo UI"/>
                  <a:ea typeface="Meiryo UI"/>
                  <a:cs typeface="+mn-cs"/>
                </a:rPr>
                <a:t> </a:t>
              </a:r>
              <a:r>
                <a:rPr kumimoji="1" lang="en-US" altLang="ja-JP" sz="1100" b="1" i="1" u="none" strike="noStrike" kern="1200" cap="none" spc="0" normalizeH="0" baseline="0" noProof="0" dirty="0" err="1">
                  <a:ln>
                    <a:noFill/>
                  </a:ln>
                  <a:solidFill>
                    <a:srgbClr val="C00000"/>
                  </a:solidFill>
                  <a:effectLst/>
                  <a:uLnTx/>
                  <a:uFillTx/>
                  <a:latin typeface="Meiryo UI"/>
                  <a:ea typeface="Meiryo UI"/>
                  <a:cs typeface="+mn-cs"/>
                </a:rPr>
                <a:t>emersonii</a:t>
              </a:r>
              <a:endParaRPr kumimoji="1" lang="en-US" altLang="ja-JP" sz="1100" b="1" i="1" u="none" strike="noStrike" kern="1200" cap="none" spc="0" normalizeH="0" baseline="0" noProof="0" dirty="0">
                <a:ln>
                  <a:noFill/>
                </a:ln>
                <a:solidFill>
                  <a:srgbClr val="C00000"/>
                </a:solidFill>
                <a:effectLst/>
                <a:uLnTx/>
                <a:uFillTx/>
                <a:latin typeface="Meiryo UI"/>
                <a:ea typeface="Meiryo UI"/>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srgbClr val="00CCFF"/>
                  </a:solidFill>
                  <a:effectLst/>
                  <a:uLnTx/>
                  <a:uFillTx/>
                  <a:latin typeface="Meiryo UI"/>
                  <a:ea typeface="Meiryo UI"/>
                  <a:cs typeface="+mn-cs"/>
                </a:rPr>
                <a:t>Tr</a:t>
              </a:r>
              <a:r>
                <a:rPr kumimoji="1" lang="ja-JP" altLang="en-US" sz="1100" b="1" i="0" u="none" strike="noStrike" kern="1200" cap="none" spc="0" normalizeH="0" baseline="0" noProof="0" dirty="0">
                  <a:ln>
                    <a:noFill/>
                  </a:ln>
                  <a:solidFill>
                    <a:srgbClr val="00CCFF"/>
                  </a:solidFill>
                  <a:effectLst/>
                  <a:uLnTx/>
                  <a:uFillTx/>
                  <a:latin typeface="Meiryo UI"/>
                  <a:ea typeface="Meiryo UI"/>
                  <a:cs typeface="+mn-cs"/>
                </a:rPr>
                <a:t>：</a:t>
              </a:r>
              <a:r>
                <a:rPr kumimoji="1" lang="en-US" altLang="ja-JP" sz="1100" b="1" i="1" u="none" strike="noStrike" kern="1200" cap="none" spc="0" normalizeH="0" baseline="0" noProof="0" dirty="0">
                  <a:ln>
                    <a:noFill/>
                  </a:ln>
                  <a:solidFill>
                    <a:srgbClr val="00CCFF"/>
                  </a:solidFill>
                  <a:effectLst/>
                  <a:uLnTx/>
                  <a:uFillTx/>
                  <a:latin typeface="Meiryo UI"/>
                  <a:ea typeface="Meiryo UI"/>
                  <a:cs typeface="+mn-cs"/>
                </a:rPr>
                <a:t>Trichoderma </a:t>
              </a:r>
              <a:r>
                <a:rPr kumimoji="1" lang="en-US" altLang="ja-JP" sz="1100" b="1" i="1" u="none" strike="noStrike" kern="1200" cap="none" spc="0" normalizeH="0" baseline="0" noProof="0" dirty="0" err="1">
                  <a:ln>
                    <a:noFill/>
                  </a:ln>
                  <a:solidFill>
                    <a:srgbClr val="00CCFF"/>
                  </a:solidFill>
                  <a:effectLst/>
                  <a:uLnTx/>
                  <a:uFillTx/>
                  <a:latin typeface="Meiryo UI"/>
                  <a:ea typeface="Meiryo UI"/>
                  <a:cs typeface="+mn-cs"/>
                </a:rPr>
                <a:t>reesei</a:t>
              </a:r>
              <a:endParaRPr kumimoji="1" lang="en-US" altLang="ja-JP" sz="1100" b="1" i="1" u="none" strike="noStrike" kern="1200" cap="none" spc="0" normalizeH="0" baseline="0" noProof="0" dirty="0">
                <a:ln>
                  <a:noFill/>
                </a:ln>
                <a:solidFill>
                  <a:srgbClr val="00CCFF"/>
                </a:solidFill>
                <a:effectLst/>
                <a:uLnTx/>
                <a:uFillTx/>
                <a:latin typeface="Meiryo UI"/>
                <a:ea typeface="Meiryo UI"/>
                <a:cs typeface="+mn-cs"/>
              </a:endParaRPr>
            </a:p>
          </p:txBody>
        </p:sp>
      </p:grpSp>
      <p:sp>
        <p:nvSpPr>
          <p:cNvPr id="58" name="テキスト ボックス 57">
            <a:extLst>
              <a:ext uri="{FF2B5EF4-FFF2-40B4-BE49-F238E27FC236}">
                <a16:creationId xmlns:a16="http://schemas.microsoft.com/office/drawing/2014/main" id="{5A6B9586-3CE2-490F-BA34-90E56F7D0E34}"/>
              </a:ext>
            </a:extLst>
          </p:cNvPr>
          <p:cNvSpPr txBox="1"/>
          <p:nvPr/>
        </p:nvSpPr>
        <p:spPr>
          <a:xfrm>
            <a:off x="0" y="1039915"/>
            <a:ext cx="12191999" cy="461665"/>
          </a:xfrm>
          <a:prstGeom prst="rect">
            <a:avLst/>
          </a:prstGeom>
          <a:noFill/>
        </p:spPr>
        <p:txBody>
          <a:bodyPr wrap="square" rtlCol="0">
            <a:spAutoFit/>
          </a:bodyPr>
          <a:lstStyle/>
          <a:p>
            <a:pPr algn="ctr"/>
            <a:r>
              <a:rPr kumimoji="1" lang="en-US" altLang="ja-JP" sz="2400" b="1" dirty="0">
                <a:solidFill>
                  <a:schemeClr val="accent1"/>
                </a:solidFill>
              </a:rPr>
              <a:t>3</a:t>
            </a:r>
            <a:r>
              <a:rPr kumimoji="1" lang="ja-JP" altLang="en-US" sz="2400" b="1" dirty="0">
                <a:solidFill>
                  <a:schemeClr val="accent1"/>
                </a:solidFill>
              </a:rPr>
              <a:t>つの</a:t>
            </a:r>
            <a:r>
              <a:rPr kumimoji="1" lang="en-US" altLang="ja-JP" sz="2400" b="1" dirty="0">
                <a:solidFill>
                  <a:schemeClr val="accent1"/>
                </a:solidFill>
              </a:rPr>
              <a:t>GH7</a:t>
            </a:r>
            <a:r>
              <a:rPr kumimoji="1" lang="ja-JP" altLang="en-US" sz="2400" b="1" dirty="0">
                <a:solidFill>
                  <a:schemeClr val="accent1"/>
                </a:solidFill>
              </a:rPr>
              <a:t>に属するセルロース分解酵素を使って東京大学で実験をした。</a:t>
            </a:r>
          </a:p>
        </p:txBody>
      </p:sp>
    </p:spTree>
    <p:extLst>
      <p:ext uri="{BB962C8B-B14F-4D97-AF65-F5344CB8AC3E}">
        <p14:creationId xmlns:p14="http://schemas.microsoft.com/office/powerpoint/2010/main" val="430305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29AA39BC-0E0D-4AB3-B1AE-2A0D82AC8F45}"/>
              </a:ext>
            </a:extLst>
          </p:cNvPr>
          <p:cNvSpPr/>
          <p:nvPr/>
        </p:nvSpPr>
        <p:spPr>
          <a:xfrm>
            <a:off x="519179" y="1582608"/>
            <a:ext cx="11193458" cy="1697231"/>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3" name="正方形/長方形 62">
            <a:extLst>
              <a:ext uri="{FF2B5EF4-FFF2-40B4-BE49-F238E27FC236}">
                <a16:creationId xmlns:a16="http://schemas.microsoft.com/office/drawing/2014/main" id="{9D5B149B-84BD-4FC4-A8CF-81AD55206B94}"/>
              </a:ext>
            </a:extLst>
          </p:cNvPr>
          <p:cNvSpPr/>
          <p:nvPr/>
        </p:nvSpPr>
        <p:spPr>
          <a:xfrm>
            <a:off x="520071" y="3272174"/>
            <a:ext cx="11166811"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8" name="正方形/長方形 77">
            <a:extLst>
              <a:ext uri="{FF2B5EF4-FFF2-40B4-BE49-F238E27FC236}">
                <a16:creationId xmlns:a16="http://schemas.microsoft.com/office/drawing/2014/main" id="{6479C333-3F3B-4950-BDD9-269572E10F24}"/>
              </a:ext>
            </a:extLst>
          </p:cNvPr>
          <p:cNvSpPr/>
          <p:nvPr/>
        </p:nvSpPr>
        <p:spPr>
          <a:xfrm>
            <a:off x="520071" y="4787492"/>
            <a:ext cx="1119256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 name="タイトル 1">
            <a:extLst>
              <a:ext uri="{FF2B5EF4-FFF2-40B4-BE49-F238E27FC236}">
                <a16:creationId xmlns:a16="http://schemas.microsoft.com/office/drawing/2014/main" id="{B6F25EEE-CA12-436B-BC4F-2B6055AF4C48}"/>
              </a:ext>
            </a:extLst>
          </p:cNvPr>
          <p:cNvSpPr>
            <a:spLocks noGrp="1"/>
          </p:cNvSpPr>
          <p:nvPr>
            <p:ph type="title"/>
          </p:nvPr>
        </p:nvSpPr>
        <p:spPr/>
        <p:txBody>
          <a:bodyPr>
            <a:noAutofit/>
          </a:bodyPr>
          <a:lstStyle/>
          <a:p>
            <a:r>
              <a:rPr lang="ja-JP" altLang="en-US" sz="1400" b="1" dirty="0">
                <a:solidFill>
                  <a:schemeClr val="bg1"/>
                </a:solidFill>
              </a:rPr>
              <a:t>補足：</a:t>
            </a:r>
            <a:r>
              <a:rPr kumimoji="1" lang="ja-JP" altLang="en-US" sz="1400" b="1" dirty="0">
                <a:solidFill>
                  <a:schemeClr val="bg1"/>
                </a:solidFill>
              </a:rPr>
              <a:t>セルロース分解酵素の合成・活性評価</a:t>
            </a:r>
            <a:br>
              <a:rPr lang="en-US" altLang="ja-JP" sz="1400" dirty="0"/>
            </a:br>
            <a:r>
              <a:rPr lang="ja-JP" altLang="en-US" sz="2400" dirty="0"/>
              <a:t>　スケジュール</a:t>
            </a:r>
            <a:endParaRPr kumimoji="1" lang="ja-JP" altLang="en-US" sz="2400" dirty="0"/>
          </a:p>
        </p:txBody>
      </p:sp>
      <p:sp>
        <p:nvSpPr>
          <p:cNvPr id="52" name="正方形/長方形 51">
            <a:extLst>
              <a:ext uri="{FF2B5EF4-FFF2-40B4-BE49-F238E27FC236}">
                <a16:creationId xmlns:a16="http://schemas.microsoft.com/office/drawing/2014/main" id="{EAA3D936-1780-46BE-9411-3643CE84D5CC}"/>
              </a:ext>
            </a:extLst>
          </p:cNvPr>
          <p:cNvSpPr/>
          <p:nvPr/>
        </p:nvSpPr>
        <p:spPr>
          <a:xfrm>
            <a:off x="11287906" y="1582608"/>
            <a:ext cx="418280" cy="4721239"/>
          </a:xfrm>
          <a:prstGeom prst="rect">
            <a:avLst/>
          </a:prstGeom>
          <a:pattFill prst="pct5">
            <a:fgClr>
              <a:schemeClr val="accent1"/>
            </a:fgClr>
            <a:bgClr>
              <a:schemeClr val="bg1"/>
            </a:bgClr>
          </a:patt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46" name="グループ化 45">
            <a:extLst>
              <a:ext uri="{FF2B5EF4-FFF2-40B4-BE49-F238E27FC236}">
                <a16:creationId xmlns:a16="http://schemas.microsoft.com/office/drawing/2014/main" id="{A4A2E8A4-3A63-4338-86C5-9922C422F830}"/>
              </a:ext>
            </a:extLst>
          </p:cNvPr>
          <p:cNvGrpSpPr/>
          <p:nvPr/>
        </p:nvGrpSpPr>
        <p:grpSpPr>
          <a:xfrm>
            <a:off x="505154" y="3311903"/>
            <a:ext cx="3142905" cy="1286315"/>
            <a:chOff x="6447854" y="1792824"/>
            <a:chExt cx="3142905" cy="1286315"/>
          </a:xfrm>
        </p:grpSpPr>
        <p:sp>
          <p:nvSpPr>
            <p:cNvPr id="48" name="矢印: 五方向 47">
              <a:extLst>
                <a:ext uri="{FF2B5EF4-FFF2-40B4-BE49-F238E27FC236}">
                  <a16:creationId xmlns:a16="http://schemas.microsoft.com/office/drawing/2014/main" id="{8E881C8C-DFD5-470A-AA97-6FD91C6530E4}"/>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5" name="テキスト ボックス 54">
              <a:extLst>
                <a:ext uri="{FF2B5EF4-FFF2-40B4-BE49-F238E27FC236}">
                  <a16:creationId xmlns:a16="http://schemas.microsoft.com/office/drawing/2014/main" id="{08F15E04-1620-442C-A0EA-018C15DC76DA}"/>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56" name="グループ化 55">
              <a:extLst>
                <a:ext uri="{FF2B5EF4-FFF2-40B4-BE49-F238E27FC236}">
                  <a16:creationId xmlns:a16="http://schemas.microsoft.com/office/drawing/2014/main" id="{FBC89717-FD25-4A35-9C19-52E745584170}"/>
                </a:ext>
              </a:extLst>
            </p:cNvPr>
            <p:cNvGrpSpPr/>
            <p:nvPr/>
          </p:nvGrpSpPr>
          <p:grpSpPr>
            <a:xfrm>
              <a:off x="6987607" y="2316702"/>
              <a:ext cx="2107835" cy="484033"/>
              <a:chOff x="6564390" y="1162574"/>
              <a:chExt cx="2107835" cy="484033"/>
            </a:xfrm>
          </p:grpSpPr>
          <p:sp>
            <p:nvSpPr>
              <p:cNvPr id="67" name="フローチャート: 端子 66">
                <a:extLst>
                  <a:ext uri="{FF2B5EF4-FFF2-40B4-BE49-F238E27FC236}">
                    <a16:creationId xmlns:a16="http://schemas.microsoft.com/office/drawing/2014/main" id="{69167BEE-C8D4-4E78-B197-66CE7D1FCA12}"/>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68" name="正方形/長方形 67">
                <a:extLst>
                  <a:ext uri="{FF2B5EF4-FFF2-40B4-BE49-F238E27FC236}">
                    <a16:creationId xmlns:a16="http://schemas.microsoft.com/office/drawing/2014/main" id="{E6378DC2-D2B3-46FA-A509-F5E1178E81F9}"/>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69" name="直線コネクタ 68">
                <a:extLst>
                  <a:ext uri="{FF2B5EF4-FFF2-40B4-BE49-F238E27FC236}">
                    <a16:creationId xmlns:a16="http://schemas.microsoft.com/office/drawing/2014/main" id="{3748B1C6-24D5-4FED-A582-45C92B0D25FF}"/>
                  </a:ext>
                </a:extLst>
              </p:cNvPr>
              <p:cNvCxnSpPr>
                <a:cxnSpLocks/>
                <a:endCxn id="68"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1" name="テキスト ボックス 60">
              <a:extLst>
                <a:ext uri="{FF2B5EF4-FFF2-40B4-BE49-F238E27FC236}">
                  <a16:creationId xmlns:a16="http://schemas.microsoft.com/office/drawing/2014/main" id="{8BEDBE93-5032-4D54-8A1A-B6C425C09D08}"/>
                </a:ext>
              </a:extLst>
            </p:cNvPr>
            <p:cNvSpPr txBox="1"/>
            <p:nvPr/>
          </p:nvSpPr>
          <p:spPr>
            <a:xfrm>
              <a:off x="6447854" y="1792824"/>
              <a:ext cx="1351653" cy="369332"/>
            </a:xfrm>
            <a:prstGeom prst="rect">
              <a:avLst/>
            </a:prstGeom>
            <a:noFill/>
          </p:spPr>
          <p:txBody>
            <a:bodyPr wrap="none" rtlCol="0">
              <a:spAutoFit/>
            </a:bodyPr>
            <a:lstStyle/>
            <a:p>
              <a:pPr algn="ctr"/>
              <a:r>
                <a:rPr kumimoji="1" lang="ja-JP" altLang="en-US" b="1" dirty="0"/>
                <a:t>③</a:t>
              </a:r>
              <a:r>
                <a:rPr kumimoji="1" lang="en-US" altLang="ja-JP" b="1" dirty="0">
                  <a:solidFill>
                    <a:schemeClr val="accent1"/>
                  </a:solidFill>
                </a:rPr>
                <a:t>PcCel7D</a:t>
              </a:r>
              <a:endParaRPr kumimoji="1" lang="ja-JP" altLang="en-US" b="1" dirty="0">
                <a:solidFill>
                  <a:schemeClr val="accent1"/>
                </a:solidFill>
              </a:endParaRPr>
            </a:p>
          </p:txBody>
        </p:sp>
      </p:grpSp>
      <p:grpSp>
        <p:nvGrpSpPr>
          <p:cNvPr id="70" name="グループ化 69">
            <a:extLst>
              <a:ext uri="{FF2B5EF4-FFF2-40B4-BE49-F238E27FC236}">
                <a16:creationId xmlns:a16="http://schemas.microsoft.com/office/drawing/2014/main" id="{E28CEBAC-7038-4B12-9428-B4D219FB7254}"/>
              </a:ext>
            </a:extLst>
          </p:cNvPr>
          <p:cNvGrpSpPr/>
          <p:nvPr/>
        </p:nvGrpSpPr>
        <p:grpSpPr>
          <a:xfrm>
            <a:off x="505153" y="4836368"/>
            <a:ext cx="3156991" cy="1283487"/>
            <a:chOff x="6433768" y="1795652"/>
            <a:chExt cx="3156991" cy="1283487"/>
          </a:xfrm>
        </p:grpSpPr>
        <p:sp>
          <p:nvSpPr>
            <p:cNvPr id="71" name="矢印: 五方向 70">
              <a:extLst>
                <a:ext uri="{FF2B5EF4-FFF2-40B4-BE49-F238E27FC236}">
                  <a16:creationId xmlns:a16="http://schemas.microsoft.com/office/drawing/2014/main" id="{6F462CC6-26BA-470E-91C7-5CF531CEC38D}"/>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72" name="テキスト ボックス 71">
              <a:extLst>
                <a:ext uri="{FF2B5EF4-FFF2-40B4-BE49-F238E27FC236}">
                  <a16:creationId xmlns:a16="http://schemas.microsoft.com/office/drawing/2014/main" id="{65A687E0-4F0F-486C-8BA5-48AD7278BBFD}"/>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73" name="グループ化 72">
              <a:extLst>
                <a:ext uri="{FF2B5EF4-FFF2-40B4-BE49-F238E27FC236}">
                  <a16:creationId xmlns:a16="http://schemas.microsoft.com/office/drawing/2014/main" id="{FD240056-8389-45F6-9391-240E4543CDE5}"/>
                </a:ext>
              </a:extLst>
            </p:cNvPr>
            <p:cNvGrpSpPr/>
            <p:nvPr/>
          </p:nvGrpSpPr>
          <p:grpSpPr>
            <a:xfrm>
              <a:off x="6987607" y="2316702"/>
              <a:ext cx="2107835" cy="484033"/>
              <a:chOff x="6564390" y="1162574"/>
              <a:chExt cx="2107835" cy="484033"/>
            </a:xfrm>
          </p:grpSpPr>
          <p:sp>
            <p:nvSpPr>
              <p:cNvPr id="75" name="フローチャート: 端子 74">
                <a:extLst>
                  <a:ext uri="{FF2B5EF4-FFF2-40B4-BE49-F238E27FC236}">
                    <a16:creationId xmlns:a16="http://schemas.microsoft.com/office/drawing/2014/main" id="{385569E1-4CB0-4AE1-907B-9D69FB6AB9E7}"/>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76" name="正方形/長方形 75">
                <a:extLst>
                  <a:ext uri="{FF2B5EF4-FFF2-40B4-BE49-F238E27FC236}">
                    <a16:creationId xmlns:a16="http://schemas.microsoft.com/office/drawing/2014/main" id="{62A81C29-7A0F-40E5-8A7C-552F3B90C694}"/>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77" name="直線コネクタ 76">
                <a:extLst>
                  <a:ext uri="{FF2B5EF4-FFF2-40B4-BE49-F238E27FC236}">
                    <a16:creationId xmlns:a16="http://schemas.microsoft.com/office/drawing/2014/main" id="{B54F0448-C91C-414D-90B4-0C1AB76F8FA9}"/>
                  </a:ext>
                </a:extLst>
              </p:cNvPr>
              <p:cNvCxnSpPr>
                <a:cxnSpLocks/>
                <a:endCxn id="76"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BEA29D45-2682-41AB-9C8B-F42C79B3EB4F}"/>
                </a:ext>
              </a:extLst>
            </p:cNvPr>
            <p:cNvSpPr txBox="1"/>
            <p:nvPr/>
          </p:nvSpPr>
          <p:spPr>
            <a:xfrm>
              <a:off x="6433768" y="1795652"/>
              <a:ext cx="1287597" cy="369332"/>
            </a:xfrm>
            <a:prstGeom prst="rect">
              <a:avLst/>
            </a:prstGeom>
            <a:noFill/>
          </p:spPr>
          <p:txBody>
            <a:bodyPr wrap="none" rtlCol="0">
              <a:spAutoFit/>
            </a:bodyPr>
            <a:lstStyle/>
            <a:p>
              <a:pPr algn="ctr"/>
              <a:r>
                <a:rPr kumimoji="1" lang="ja-JP" altLang="en-US" b="1" dirty="0"/>
                <a:t>④</a:t>
              </a:r>
              <a:r>
                <a:rPr kumimoji="1" lang="en-US" altLang="ja-JP" b="1" dirty="0">
                  <a:solidFill>
                    <a:srgbClr val="00CCFF"/>
                  </a:solidFill>
                </a:rPr>
                <a:t>TrCel7A</a:t>
              </a:r>
              <a:endParaRPr kumimoji="1" lang="ja-JP" altLang="en-US" b="1" dirty="0">
                <a:solidFill>
                  <a:srgbClr val="00CCFF"/>
                </a:solidFill>
              </a:endParaRPr>
            </a:p>
          </p:txBody>
        </p:sp>
      </p:grpSp>
      <p:grpSp>
        <p:nvGrpSpPr>
          <p:cNvPr id="80" name="グループ化 79">
            <a:extLst>
              <a:ext uri="{FF2B5EF4-FFF2-40B4-BE49-F238E27FC236}">
                <a16:creationId xmlns:a16="http://schemas.microsoft.com/office/drawing/2014/main" id="{EF3F8E5D-4422-47AA-A37C-08899918F47F}"/>
              </a:ext>
            </a:extLst>
          </p:cNvPr>
          <p:cNvGrpSpPr/>
          <p:nvPr/>
        </p:nvGrpSpPr>
        <p:grpSpPr>
          <a:xfrm>
            <a:off x="468339" y="1827833"/>
            <a:ext cx="3171160" cy="1265945"/>
            <a:chOff x="2870751" y="1814520"/>
            <a:chExt cx="3171160" cy="1265945"/>
          </a:xfrm>
        </p:grpSpPr>
        <p:grpSp>
          <p:nvGrpSpPr>
            <p:cNvPr id="81" name="グループ化 80">
              <a:extLst>
                <a:ext uri="{FF2B5EF4-FFF2-40B4-BE49-F238E27FC236}">
                  <a16:creationId xmlns:a16="http://schemas.microsoft.com/office/drawing/2014/main" id="{5306ECC7-8AE9-4FE7-9B45-69C347117579}"/>
                </a:ext>
              </a:extLst>
            </p:cNvPr>
            <p:cNvGrpSpPr/>
            <p:nvPr/>
          </p:nvGrpSpPr>
          <p:grpSpPr>
            <a:xfrm>
              <a:off x="3127719" y="2231325"/>
              <a:ext cx="2914192" cy="849140"/>
              <a:chOff x="166659" y="1950464"/>
              <a:chExt cx="2914192" cy="849140"/>
            </a:xfrm>
          </p:grpSpPr>
          <p:sp>
            <p:nvSpPr>
              <p:cNvPr id="87" name="矢印: 五方向 86">
                <a:extLst>
                  <a:ext uri="{FF2B5EF4-FFF2-40B4-BE49-F238E27FC236}">
                    <a16:creationId xmlns:a16="http://schemas.microsoft.com/office/drawing/2014/main" id="{8328E26F-6875-4954-8832-E4E1C18D6895}"/>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88" name="テキスト ボックス 87">
                <a:extLst>
                  <a:ext uri="{FF2B5EF4-FFF2-40B4-BE49-F238E27FC236}">
                    <a16:creationId xmlns:a16="http://schemas.microsoft.com/office/drawing/2014/main" id="{D62BD958-ADA2-4C8B-BD49-C35E03FBC923}"/>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82" name="グループ化 81">
              <a:extLst>
                <a:ext uri="{FF2B5EF4-FFF2-40B4-BE49-F238E27FC236}">
                  <a16:creationId xmlns:a16="http://schemas.microsoft.com/office/drawing/2014/main" id="{B3A112C5-4409-43BC-933E-82F4CF02504F}"/>
                </a:ext>
              </a:extLst>
            </p:cNvPr>
            <p:cNvGrpSpPr/>
            <p:nvPr/>
          </p:nvGrpSpPr>
          <p:grpSpPr>
            <a:xfrm>
              <a:off x="3450261" y="2317499"/>
              <a:ext cx="2076455" cy="484033"/>
              <a:chOff x="6595770" y="1162574"/>
              <a:chExt cx="2076455" cy="484033"/>
            </a:xfrm>
          </p:grpSpPr>
          <p:sp>
            <p:nvSpPr>
              <p:cNvPr id="84" name="フローチャート: 端子 83">
                <a:extLst>
                  <a:ext uri="{FF2B5EF4-FFF2-40B4-BE49-F238E27FC236}">
                    <a16:creationId xmlns:a16="http://schemas.microsoft.com/office/drawing/2014/main" id="{258D8971-EE16-4E72-8B11-21DD9940BAA9}"/>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85" name="正方形/長方形 84">
                <a:extLst>
                  <a:ext uri="{FF2B5EF4-FFF2-40B4-BE49-F238E27FC236}">
                    <a16:creationId xmlns:a16="http://schemas.microsoft.com/office/drawing/2014/main" id="{722484C5-4C23-4700-A22B-C69CB186D9D0}"/>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86" name="直線コネクタ 85">
                <a:extLst>
                  <a:ext uri="{FF2B5EF4-FFF2-40B4-BE49-F238E27FC236}">
                    <a16:creationId xmlns:a16="http://schemas.microsoft.com/office/drawing/2014/main" id="{F3656F87-D5B4-4AFF-ADD7-B571DCD0A440}"/>
                  </a:ext>
                </a:extLst>
              </p:cNvPr>
              <p:cNvCxnSpPr>
                <a:cxnSpLocks/>
                <a:endCxn id="85"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3" name="テキスト ボックス 82">
              <a:extLst>
                <a:ext uri="{FF2B5EF4-FFF2-40B4-BE49-F238E27FC236}">
                  <a16:creationId xmlns:a16="http://schemas.microsoft.com/office/drawing/2014/main" id="{97F14406-0F84-464F-885B-B23D4F6E208B}"/>
                </a:ext>
              </a:extLst>
            </p:cNvPr>
            <p:cNvSpPr txBox="1"/>
            <p:nvPr/>
          </p:nvSpPr>
          <p:spPr>
            <a:xfrm>
              <a:off x="2870751" y="1814520"/>
              <a:ext cx="2270750" cy="369332"/>
            </a:xfrm>
            <a:prstGeom prst="rect">
              <a:avLst/>
            </a:prstGeom>
            <a:noFill/>
          </p:spPr>
          <p:txBody>
            <a:bodyPr wrap="none" rtlCol="0">
              <a:spAutoFit/>
            </a:bodyPr>
            <a:lstStyle/>
            <a:p>
              <a:pPr algn="ctr"/>
              <a:r>
                <a:rPr kumimoji="1" lang="ja-JP" altLang="en-US" b="1" dirty="0"/>
                <a:t>②</a:t>
              </a:r>
              <a:r>
                <a:rPr kumimoji="1" lang="en-US" altLang="ja-JP" b="1" dirty="0">
                  <a:solidFill>
                    <a:srgbClr val="FF0000"/>
                  </a:solidFill>
                </a:rPr>
                <a:t>TeCel7A</a:t>
              </a:r>
              <a:r>
                <a:rPr kumimoji="1" lang="en-US" altLang="ja-JP" b="1" dirty="0">
                  <a:solidFill>
                    <a:schemeClr val="bg2"/>
                  </a:solidFill>
                </a:rPr>
                <a:t>-</a:t>
              </a:r>
              <a:r>
                <a:rPr kumimoji="1" lang="en-US" altLang="ja-JP" b="1" dirty="0">
                  <a:solidFill>
                    <a:srgbClr val="00CCFF"/>
                  </a:solidFill>
                </a:rPr>
                <a:t>TrCBM1</a:t>
              </a:r>
              <a:endParaRPr kumimoji="1" lang="ja-JP" altLang="en-US" b="1" dirty="0">
                <a:solidFill>
                  <a:srgbClr val="00CCFF"/>
                </a:solidFill>
              </a:endParaRPr>
            </a:p>
          </p:txBody>
        </p:sp>
      </p:grpSp>
      <p:sp>
        <p:nvSpPr>
          <p:cNvPr id="100" name="正方形/長方形 99">
            <a:extLst>
              <a:ext uri="{FF2B5EF4-FFF2-40B4-BE49-F238E27FC236}">
                <a16:creationId xmlns:a16="http://schemas.microsoft.com/office/drawing/2014/main" id="{C5116FA7-51FB-4E1E-BE78-422293DACB2E}"/>
              </a:ext>
            </a:extLst>
          </p:cNvPr>
          <p:cNvSpPr/>
          <p:nvPr/>
        </p:nvSpPr>
        <p:spPr>
          <a:xfrm>
            <a:off x="517055" y="1415119"/>
            <a:ext cx="3095727" cy="34837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使用するセルロース分解酵素</a:t>
            </a:r>
          </a:p>
        </p:txBody>
      </p:sp>
      <p:cxnSp>
        <p:nvCxnSpPr>
          <p:cNvPr id="7" name="直線コネクタ 6">
            <a:extLst>
              <a:ext uri="{FF2B5EF4-FFF2-40B4-BE49-F238E27FC236}">
                <a16:creationId xmlns:a16="http://schemas.microsoft.com/office/drawing/2014/main" id="{4F5A923E-38B7-40D5-A0B6-FABBF274D846}"/>
              </a:ext>
            </a:extLst>
          </p:cNvPr>
          <p:cNvCxnSpPr>
            <a:cxnSpLocks/>
          </p:cNvCxnSpPr>
          <p:nvPr/>
        </p:nvCxnSpPr>
        <p:spPr>
          <a:xfrm>
            <a:off x="6446807" y="1751566"/>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E9E430E1-BEAA-4F32-B7E0-47B8F1D5A355}"/>
              </a:ext>
            </a:extLst>
          </p:cNvPr>
          <p:cNvCxnSpPr>
            <a:cxnSpLocks/>
          </p:cNvCxnSpPr>
          <p:nvPr/>
        </p:nvCxnSpPr>
        <p:spPr>
          <a:xfrm>
            <a:off x="3846593" y="1763484"/>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0" name="矢印: 五方向 89">
            <a:extLst>
              <a:ext uri="{FF2B5EF4-FFF2-40B4-BE49-F238E27FC236}">
                <a16:creationId xmlns:a16="http://schemas.microsoft.com/office/drawing/2014/main" id="{80ADE09E-AF53-4BC2-823B-02C7A5379BBD}"/>
              </a:ext>
            </a:extLst>
          </p:cNvPr>
          <p:cNvSpPr/>
          <p:nvPr/>
        </p:nvSpPr>
        <p:spPr>
          <a:xfrm>
            <a:off x="3846592" y="3798078"/>
            <a:ext cx="2632671" cy="729383"/>
          </a:xfrm>
          <a:prstGeom prst="homePlate">
            <a:avLst>
              <a:gd name="adj" fmla="val 21836"/>
            </a:avLst>
          </a:prstGeom>
          <a:solidFill>
            <a:schemeClr val="bg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5" name="矢印: 五方向 44">
            <a:extLst>
              <a:ext uri="{FF2B5EF4-FFF2-40B4-BE49-F238E27FC236}">
                <a16:creationId xmlns:a16="http://schemas.microsoft.com/office/drawing/2014/main" id="{0EE6998E-6B87-4C69-88EB-1CBB3383CAD4}"/>
              </a:ext>
            </a:extLst>
          </p:cNvPr>
          <p:cNvSpPr/>
          <p:nvPr/>
        </p:nvSpPr>
        <p:spPr>
          <a:xfrm>
            <a:off x="3853366" y="2316727"/>
            <a:ext cx="2586669" cy="738035"/>
          </a:xfrm>
          <a:prstGeom prst="homePlate">
            <a:avLst>
              <a:gd name="adj" fmla="val 21836"/>
            </a:avLst>
          </a:prstGeom>
          <a:solidFill>
            <a:schemeClr val="bg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1" name="矢印: 五方向 90">
            <a:extLst>
              <a:ext uri="{FF2B5EF4-FFF2-40B4-BE49-F238E27FC236}">
                <a16:creationId xmlns:a16="http://schemas.microsoft.com/office/drawing/2014/main" id="{D8D8B72C-5C64-424A-954D-718CDB6BB0D1}"/>
              </a:ext>
            </a:extLst>
          </p:cNvPr>
          <p:cNvSpPr/>
          <p:nvPr/>
        </p:nvSpPr>
        <p:spPr>
          <a:xfrm>
            <a:off x="6440035" y="5253539"/>
            <a:ext cx="4831083" cy="738034"/>
          </a:xfrm>
          <a:prstGeom prst="homePlate">
            <a:avLst>
              <a:gd name="adj" fmla="val 21836"/>
            </a:avLst>
          </a:prstGeom>
          <a:solidFill>
            <a:schemeClr val="bg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51" name="テキスト ボックス 50">
            <a:extLst>
              <a:ext uri="{FF2B5EF4-FFF2-40B4-BE49-F238E27FC236}">
                <a16:creationId xmlns:a16="http://schemas.microsoft.com/office/drawing/2014/main" id="{6B9E96E6-F22C-4F52-B340-FFA2CAE1789C}"/>
              </a:ext>
            </a:extLst>
          </p:cNvPr>
          <p:cNvSpPr txBox="1"/>
          <p:nvPr/>
        </p:nvSpPr>
        <p:spPr>
          <a:xfrm>
            <a:off x="11315821" y="3307733"/>
            <a:ext cx="371061" cy="1477328"/>
          </a:xfrm>
          <a:prstGeom prst="rect">
            <a:avLst/>
          </a:prstGeom>
          <a:solidFill>
            <a:schemeClr val="bg1"/>
          </a:solidFill>
        </p:spPr>
        <p:txBody>
          <a:bodyPr wrap="square" rtlCol="0">
            <a:spAutoFit/>
          </a:bodyPr>
          <a:lstStyle/>
          <a:p>
            <a:pPr algn="ctr"/>
            <a:r>
              <a:rPr kumimoji="1" lang="ja-JP" altLang="en-US" dirty="0"/>
              <a:t>報告書作成</a:t>
            </a:r>
          </a:p>
        </p:txBody>
      </p:sp>
      <p:sp>
        <p:nvSpPr>
          <p:cNvPr id="6" name="矢印: 右 5">
            <a:extLst>
              <a:ext uri="{FF2B5EF4-FFF2-40B4-BE49-F238E27FC236}">
                <a16:creationId xmlns:a16="http://schemas.microsoft.com/office/drawing/2014/main" id="{F67B5126-02CC-45A8-A7C6-D9BBA3148420}"/>
              </a:ext>
            </a:extLst>
          </p:cNvPr>
          <p:cNvSpPr/>
          <p:nvPr/>
        </p:nvSpPr>
        <p:spPr>
          <a:xfrm>
            <a:off x="3853366" y="1295860"/>
            <a:ext cx="2593441" cy="567868"/>
          </a:xfrm>
          <a:prstGeom prst="rightArrow">
            <a:avLst>
              <a:gd name="adj1" fmla="val 50000"/>
              <a:gd name="adj2" fmla="val 45721"/>
            </a:avLst>
          </a:prstGeom>
          <a:solidFill>
            <a:schemeClr val="bg2">
              <a:lumMod val="75000"/>
            </a:schemeClr>
          </a:solidFill>
          <a:ln>
            <a:solidFill>
              <a:srgbClr val="6C7A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テキスト ボックス 11">
            <a:extLst>
              <a:ext uri="{FF2B5EF4-FFF2-40B4-BE49-F238E27FC236}">
                <a16:creationId xmlns:a16="http://schemas.microsoft.com/office/drawing/2014/main" id="{D4FA70DE-7EED-42B1-AAD5-1DE689E30CC3}"/>
              </a:ext>
            </a:extLst>
          </p:cNvPr>
          <p:cNvSpPr txBox="1"/>
          <p:nvPr/>
        </p:nvSpPr>
        <p:spPr>
          <a:xfrm>
            <a:off x="3804120" y="1393822"/>
            <a:ext cx="1550424" cy="369332"/>
          </a:xfrm>
          <a:prstGeom prst="rect">
            <a:avLst/>
          </a:prstGeom>
          <a:noFill/>
        </p:spPr>
        <p:txBody>
          <a:bodyPr wrap="none" rtlCol="0">
            <a:spAutoFit/>
          </a:bodyPr>
          <a:lstStyle/>
          <a:p>
            <a:pPr algn="ctr"/>
            <a:r>
              <a:rPr kumimoji="1" lang="en-US" altLang="ja-JP" b="1" dirty="0">
                <a:solidFill>
                  <a:schemeClr val="bg1"/>
                </a:solidFill>
              </a:rPr>
              <a:t>2022</a:t>
            </a:r>
            <a:r>
              <a:rPr kumimoji="1" lang="ja-JP" altLang="en-US" b="1" dirty="0">
                <a:solidFill>
                  <a:schemeClr val="bg1"/>
                </a:solidFill>
              </a:rPr>
              <a:t>年</a:t>
            </a:r>
            <a:r>
              <a:rPr kumimoji="1" lang="en-US" altLang="ja-JP" b="1" dirty="0">
                <a:solidFill>
                  <a:schemeClr val="bg1"/>
                </a:solidFill>
              </a:rPr>
              <a:t>7~8</a:t>
            </a:r>
            <a:r>
              <a:rPr kumimoji="1" lang="ja-JP" altLang="en-US" b="1" dirty="0">
                <a:solidFill>
                  <a:schemeClr val="bg1"/>
                </a:solidFill>
              </a:rPr>
              <a:t>月</a:t>
            </a:r>
          </a:p>
        </p:txBody>
      </p:sp>
      <p:sp>
        <p:nvSpPr>
          <p:cNvPr id="108" name="矢印: 五方向 107">
            <a:extLst>
              <a:ext uri="{FF2B5EF4-FFF2-40B4-BE49-F238E27FC236}">
                <a16:creationId xmlns:a16="http://schemas.microsoft.com/office/drawing/2014/main" id="{C61DBDE5-44BB-4238-B8C9-12991B789EB9}"/>
              </a:ext>
            </a:extLst>
          </p:cNvPr>
          <p:cNvSpPr/>
          <p:nvPr/>
        </p:nvSpPr>
        <p:spPr>
          <a:xfrm>
            <a:off x="6476641" y="3804895"/>
            <a:ext cx="4831083" cy="738034"/>
          </a:xfrm>
          <a:prstGeom prst="homePlate">
            <a:avLst>
              <a:gd name="adj" fmla="val 21836"/>
            </a:avLst>
          </a:prstGeom>
          <a:solidFill>
            <a:schemeClr val="bg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109" name="矢印: 五方向 108">
            <a:extLst>
              <a:ext uri="{FF2B5EF4-FFF2-40B4-BE49-F238E27FC236}">
                <a16:creationId xmlns:a16="http://schemas.microsoft.com/office/drawing/2014/main" id="{63014F70-90B4-480B-844C-22343717EEDD}"/>
              </a:ext>
            </a:extLst>
          </p:cNvPr>
          <p:cNvSpPr/>
          <p:nvPr/>
        </p:nvSpPr>
        <p:spPr>
          <a:xfrm>
            <a:off x="6448726" y="2320584"/>
            <a:ext cx="4831083" cy="738034"/>
          </a:xfrm>
          <a:prstGeom prst="homePlate">
            <a:avLst>
              <a:gd name="adj" fmla="val 21836"/>
            </a:avLst>
          </a:prstGeom>
          <a:solidFill>
            <a:schemeClr val="bg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66" name="テキスト ボックス 65">
            <a:extLst>
              <a:ext uri="{FF2B5EF4-FFF2-40B4-BE49-F238E27FC236}">
                <a16:creationId xmlns:a16="http://schemas.microsoft.com/office/drawing/2014/main" id="{50EFD1EE-BA9D-4976-83DB-3E187292414C}"/>
              </a:ext>
            </a:extLst>
          </p:cNvPr>
          <p:cNvSpPr txBox="1"/>
          <p:nvPr/>
        </p:nvSpPr>
        <p:spPr>
          <a:xfrm>
            <a:off x="6626393" y="5446875"/>
            <a:ext cx="2635707"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b="1" dirty="0">
                <a:solidFill>
                  <a:schemeClr val="accent1"/>
                </a:solidFill>
              </a:rPr>
              <a:t>発現</a:t>
            </a:r>
            <a:r>
              <a:rPr kumimoji="1" lang="ja-JP" altLang="en-US" sz="1800" b="1" dirty="0">
                <a:solidFill>
                  <a:schemeClr val="accent1"/>
                </a:solidFill>
              </a:rPr>
              <a:t>・活性の確認</a:t>
            </a:r>
            <a:endParaRPr kumimoji="1" lang="en-US" altLang="ja-JP" sz="1800" b="1" dirty="0">
              <a:solidFill>
                <a:schemeClr val="accent1"/>
              </a:solidFill>
            </a:endParaRPr>
          </a:p>
        </p:txBody>
      </p:sp>
      <p:sp>
        <p:nvSpPr>
          <p:cNvPr id="65" name="テキスト ボックス 64">
            <a:extLst>
              <a:ext uri="{FF2B5EF4-FFF2-40B4-BE49-F238E27FC236}">
                <a16:creationId xmlns:a16="http://schemas.microsoft.com/office/drawing/2014/main" id="{99F09D17-88A3-45F5-95A6-730BC17202F7}"/>
              </a:ext>
            </a:extLst>
          </p:cNvPr>
          <p:cNvSpPr txBox="1"/>
          <p:nvPr/>
        </p:nvSpPr>
        <p:spPr>
          <a:xfrm>
            <a:off x="6639734" y="3989246"/>
            <a:ext cx="4801029" cy="369332"/>
          </a:xfrm>
          <a:prstGeom prst="rect">
            <a:avLst/>
          </a:prstGeom>
          <a:noFill/>
        </p:spPr>
        <p:txBody>
          <a:bodyPr wrap="square">
            <a:spAutoFit/>
          </a:bodyPr>
          <a:lstStyle/>
          <a:p>
            <a:pPr marL="285750" indent="-285750" algn="l">
              <a:buFont typeface="Wingdings" panose="05000000000000000000" pitchFamily="2" charset="2"/>
              <a:buChar char="l"/>
            </a:pPr>
            <a:r>
              <a:rPr kumimoji="1" lang="ja-JP" altLang="en-US" sz="1800" b="1" dirty="0">
                <a:solidFill>
                  <a:schemeClr val="accent1"/>
                </a:solidFill>
              </a:rPr>
              <a:t>ファーメンターで発現、活性を再度確認</a:t>
            </a:r>
            <a:endParaRPr kumimoji="1" lang="en-US" altLang="ja-JP" sz="1800" b="1" dirty="0">
              <a:solidFill>
                <a:schemeClr val="accent1"/>
              </a:solidFill>
            </a:endParaRPr>
          </a:p>
        </p:txBody>
      </p:sp>
      <p:sp>
        <p:nvSpPr>
          <p:cNvPr id="64" name="テキスト ボックス 63">
            <a:extLst>
              <a:ext uri="{FF2B5EF4-FFF2-40B4-BE49-F238E27FC236}">
                <a16:creationId xmlns:a16="http://schemas.microsoft.com/office/drawing/2014/main" id="{C79C4F94-4BCF-401A-AFFB-AAC0A007A670}"/>
              </a:ext>
            </a:extLst>
          </p:cNvPr>
          <p:cNvSpPr txBox="1"/>
          <p:nvPr/>
        </p:nvSpPr>
        <p:spPr>
          <a:xfrm>
            <a:off x="6672326" y="2509171"/>
            <a:ext cx="4439712"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800" b="1" dirty="0">
                <a:solidFill>
                  <a:schemeClr val="accent1"/>
                </a:solidFill>
              </a:rPr>
              <a:t>設計</a:t>
            </a:r>
            <a:r>
              <a:rPr kumimoji="1" lang="en-US" altLang="ja-JP" sz="1800" b="1" dirty="0">
                <a:solidFill>
                  <a:schemeClr val="accent1"/>
                </a:solidFill>
              </a:rPr>
              <a:t>CBD</a:t>
            </a:r>
            <a:r>
              <a:rPr kumimoji="1" lang="ja-JP" altLang="en-US" sz="1800" b="1" dirty="0">
                <a:solidFill>
                  <a:schemeClr val="accent1"/>
                </a:solidFill>
              </a:rPr>
              <a:t>を含む酵素を発現・評価</a:t>
            </a:r>
            <a:endParaRPr kumimoji="1" lang="en-US" altLang="ja-JP" sz="1800" b="1" dirty="0">
              <a:solidFill>
                <a:schemeClr val="accent1"/>
              </a:solidFill>
            </a:endParaRPr>
          </a:p>
        </p:txBody>
      </p:sp>
      <p:sp>
        <p:nvSpPr>
          <p:cNvPr id="110" name="矢印: 右 109">
            <a:extLst>
              <a:ext uri="{FF2B5EF4-FFF2-40B4-BE49-F238E27FC236}">
                <a16:creationId xmlns:a16="http://schemas.microsoft.com/office/drawing/2014/main" id="{4E1AC509-A180-40FB-BF2D-811FAB14294C}"/>
              </a:ext>
            </a:extLst>
          </p:cNvPr>
          <p:cNvSpPr/>
          <p:nvPr/>
        </p:nvSpPr>
        <p:spPr>
          <a:xfrm>
            <a:off x="6453579" y="1286510"/>
            <a:ext cx="5259059" cy="567868"/>
          </a:xfrm>
          <a:prstGeom prst="rightArrow">
            <a:avLst>
              <a:gd name="adj1" fmla="val 50000"/>
              <a:gd name="adj2" fmla="val 45721"/>
            </a:avLst>
          </a:prstGeom>
          <a:solidFill>
            <a:schemeClr val="bg2">
              <a:lumMod val="75000"/>
            </a:schemeClr>
          </a:solidFill>
          <a:ln>
            <a:solidFill>
              <a:srgbClr val="6C7A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1" name="テキスト ボックス 110">
            <a:extLst>
              <a:ext uri="{FF2B5EF4-FFF2-40B4-BE49-F238E27FC236}">
                <a16:creationId xmlns:a16="http://schemas.microsoft.com/office/drawing/2014/main" id="{FF8079C1-99DF-4A1E-8E19-21B674D621DD}"/>
              </a:ext>
            </a:extLst>
          </p:cNvPr>
          <p:cNvSpPr txBox="1"/>
          <p:nvPr/>
        </p:nvSpPr>
        <p:spPr>
          <a:xfrm>
            <a:off x="6378307" y="1387389"/>
            <a:ext cx="4860353" cy="369332"/>
          </a:xfrm>
          <a:prstGeom prst="rect">
            <a:avLst/>
          </a:prstGeom>
          <a:noFill/>
        </p:spPr>
        <p:txBody>
          <a:bodyPr wrap="square" rtlCol="0">
            <a:spAutoFit/>
          </a:bodyPr>
          <a:lstStyle/>
          <a:p>
            <a:r>
              <a:rPr kumimoji="1" lang="en-US" altLang="ja-JP" b="1" dirty="0">
                <a:solidFill>
                  <a:schemeClr val="bg1"/>
                </a:solidFill>
              </a:rPr>
              <a:t>2022</a:t>
            </a:r>
            <a:r>
              <a:rPr kumimoji="1" lang="ja-JP" altLang="en-US" b="1" dirty="0">
                <a:solidFill>
                  <a:schemeClr val="bg1"/>
                </a:solidFill>
              </a:rPr>
              <a:t>年</a:t>
            </a:r>
            <a:r>
              <a:rPr kumimoji="1" lang="en-US" altLang="ja-JP" b="1" dirty="0">
                <a:solidFill>
                  <a:schemeClr val="bg1"/>
                </a:solidFill>
              </a:rPr>
              <a:t>9</a:t>
            </a:r>
            <a:r>
              <a:rPr kumimoji="1" lang="ja-JP" altLang="en-US" b="1" dirty="0">
                <a:solidFill>
                  <a:schemeClr val="bg1"/>
                </a:solidFill>
              </a:rPr>
              <a:t>月</a:t>
            </a:r>
            <a:r>
              <a:rPr kumimoji="1" lang="en-US" altLang="ja-JP" b="1" dirty="0">
                <a:solidFill>
                  <a:schemeClr val="bg1"/>
                </a:solidFill>
              </a:rPr>
              <a:t>~2023</a:t>
            </a:r>
            <a:r>
              <a:rPr kumimoji="1" lang="ja-JP" altLang="en-US" b="1" dirty="0">
                <a:solidFill>
                  <a:schemeClr val="bg1"/>
                </a:solidFill>
              </a:rPr>
              <a:t>年</a:t>
            </a:r>
            <a:r>
              <a:rPr kumimoji="1" lang="en-US" altLang="ja-JP" b="1" dirty="0">
                <a:solidFill>
                  <a:schemeClr val="bg1"/>
                </a:solidFill>
              </a:rPr>
              <a:t>3</a:t>
            </a:r>
            <a:r>
              <a:rPr kumimoji="1" lang="ja-JP" altLang="en-US" b="1" dirty="0">
                <a:solidFill>
                  <a:schemeClr val="bg1"/>
                </a:solidFill>
              </a:rPr>
              <a:t>月</a:t>
            </a:r>
          </a:p>
        </p:txBody>
      </p:sp>
      <p:sp>
        <p:nvSpPr>
          <p:cNvPr id="113" name="テキスト ボックス 112">
            <a:extLst>
              <a:ext uri="{FF2B5EF4-FFF2-40B4-BE49-F238E27FC236}">
                <a16:creationId xmlns:a16="http://schemas.microsoft.com/office/drawing/2014/main" id="{D42A48EA-8D44-4AB4-87B5-46C322C55B50}"/>
              </a:ext>
            </a:extLst>
          </p:cNvPr>
          <p:cNvSpPr txBox="1"/>
          <p:nvPr/>
        </p:nvSpPr>
        <p:spPr>
          <a:xfrm>
            <a:off x="3990686" y="2542101"/>
            <a:ext cx="2635707"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800" b="1" dirty="0">
                <a:solidFill>
                  <a:schemeClr val="accent1"/>
                </a:solidFill>
              </a:rPr>
              <a:t>発現・活性の確認</a:t>
            </a:r>
            <a:endParaRPr kumimoji="1" lang="en-US" altLang="ja-JP" sz="1800" b="1" dirty="0">
              <a:solidFill>
                <a:schemeClr val="accent1"/>
              </a:solidFill>
            </a:endParaRPr>
          </a:p>
        </p:txBody>
      </p:sp>
      <p:sp>
        <p:nvSpPr>
          <p:cNvPr id="115" name="テキスト ボックス 114">
            <a:extLst>
              <a:ext uri="{FF2B5EF4-FFF2-40B4-BE49-F238E27FC236}">
                <a16:creationId xmlns:a16="http://schemas.microsoft.com/office/drawing/2014/main" id="{9764F2EA-4712-4369-A87E-E44560DAF4D7}"/>
              </a:ext>
            </a:extLst>
          </p:cNvPr>
          <p:cNvSpPr txBox="1"/>
          <p:nvPr/>
        </p:nvSpPr>
        <p:spPr>
          <a:xfrm>
            <a:off x="4007065" y="4012851"/>
            <a:ext cx="2635707"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800" b="1" dirty="0">
                <a:solidFill>
                  <a:schemeClr val="accent1"/>
                </a:solidFill>
              </a:rPr>
              <a:t>発現・活性の確認</a:t>
            </a:r>
            <a:endParaRPr kumimoji="1" lang="en-US" altLang="ja-JP" sz="1800" b="1" dirty="0">
              <a:solidFill>
                <a:schemeClr val="accent1"/>
              </a:solidFill>
            </a:endParaRPr>
          </a:p>
        </p:txBody>
      </p:sp>
      <p:sp>
        <p:nvSpPr>
          <p:cNvPr id="10" name="テキスト ボックス 9">
            <a:extLst>
              <a:ext uri="{FF2B5EF4-FFF2-40B4-BE49-F238E27FC236}">
                <a16:creationId xmlns:a16="http://schemas.microsoft.com/office/drawing/2014/main" id="{AB33128F-DC1F-42F2-B492-8F2237171E3D}"/>
              </a:ext>
            </a:extLst>
          </p:cNvPr>
          <p:cNvSpPr txBox="1"/>
          <p:nvPr/>
        </p:nvSpPr>
        <p:spPr>
          <a:xfrm>
            <a:off x="5810951" y="2021867"/>
            <a:ext cx="532518" cy="307777"/>
          </a:xfrm>
          <a:prstGeom prst="rect">
            <a:avLst/>
          </a:prstGeom>
          <a:noFill/>
        </p:spPr>
        <p:txBody>
          <a:bodyPr wrap="none" rtlCol="0">
            <a:spAutoFit/>
          </a:bodyPr>
          <a:lstStyle/>
          <a:p>
            <a:r>
              <a:rPr kumimoji="1" lang="en-US" altLang="ja-JP" sz="1400" dirty="0"/>
              <a:t>p.22</a:t>
            </a:r>
            <a:endParaRPr kumimoji="1" lang="ja-JP" altLang="en-US" sz="1400" dirty="0"/>
          </a:p>
        </p:txBody>
      </p:sp>
      <p:sp>
        <p:nvSpPr>
          <p:cNvPr id="121" name="テキスト ボックス 120">
            <a:extLst>
              <a:ext uri="{FF2B5EF4-FFF2-40B4-BE49-F238E27FC236}">
                <a16:creationId xmlns:a16="http://schemas.microsoft.com/office/drawing/2014/main" id="{20E492FC-047C-4BD0-9365-AB95F9C5046A}"/>
              </a:ext>
            </a:extLst>
          </p:cNvPr>
          <p:cNvSpPr txBox="1"/>
          <p:nvPr/>
        </p:nvSpPr>
        <p:spPr>
          <a:xfrm>
            <a:off x="1" y="823121"/>
            <a:ext cx="12192000" cy="461665"/>
          </a:xfrm>
          <a:prstGeom prst="rect">
            <a:avLst/>
          </a:prstGeom>
          <a:solidFill>
            <a:schemeClr val="bg1"/>
          </a:solidFill>
        </p:spPr>
        <p:txBody>
          <a:bodyPr wrap="square" rtlCol="0">
            <a:spAutoFit/>
          </a:bodyPr>
          <a:lstStyle/>
          <a:p>
            <a:pPr algn="ctr"/>
            <a:r>
              <a:rPr kumimoji="1" lang="en-US" altLang="ja-JP" sz="2400" b="1" dirty="0">
                <a:solidFill>
                  <a:schemeClr val="accent1"/>
                </a:solidFill>
              </a:rPr>
              <a:t>3</a:t>
            </a:r>
            <a:r>
              <a:rPr kumimoji="1" lang="ja-JP" altLang="en-US" sz="2400" b="1" dirty="0">
                <a:solidFill>
                  <a:schemeClr val="accent1"/>
                </a:solidFill>
              </a:rPr>
              <a:t>つの</a:t>
            </a:r>
            <a:r>
              <a:rPr kumimoji="1" lang="en-US" altLang="ja-JP" sz="2400" b="1" dirty="0">
                <a:solidFill>
                  <a:schemeClr val="accent1"/>
                </a:solidFill>
              </a:rPr>
              <a:t>GH7</a:t>
            </a:r>
            <a:r>
              <a:rPr kumimoji="1" lang="ja-JP" altLang="en-US" sz="2400" b="1" dirty="0">
                <a:solidFill>
                  <a:schemeClr val="accent1"/>
                </a:solidFill>
              </a:rPr>
              <a:t>に属するセルロース分解酵素を使って東京大学で実験をした。</a:t>
            </a:r>
          </a:p>
        </p:txBody>
      </p:sp>
      <p:sp>
        <p:nvSpPr>
          <p:cNvPr id="58" name="テキスト ボックス 57">
            <a:extLst>
              <a:ext uri="{FF2B5EF4-FFF2-40B4-BE49-F238E27FC236}">
                <a16:creationId xmlns:a16="http://schemas.microsoft.com/office/drawing/2014/main" id="{4EBCDFC4-7AAF-4CA5-A6BD-BF27B8084E87}"/>
              </a:ext>
            </a:extLst>
          </p:cNvPr>
          <p:cNvSpPr txBox="1"/>
          <p:nvPr/>
        </p:nvSpPr>
        <p:spPr>
          <a:xfrm>
            <a:off x="10554400" y="2025033"/>
            <a:ext cx="636713" cy="307777"/>
          </a:xfrm>
          <a:prstGeom prst="rect">
            <a:avLst/>
          </a:prstGeom>
          <a:noFill/>
        </p:spPr>
        <p:txBody>
          <a:bodyPr wrap="none" rtlCol="0">
            <a:spAutoFit/>
          </a:bodyPr>
          <a:lstStyle/>
          <a:p>
            <a:r>
              <a:rPr kumimoji="1" lang="en-US" altLang="ja-JP" sz="1400" dirty="0"/>
              <a:t>p.24~</a:t>
            </a:r>
            <a:endParaRPr kumimoji="1" lang="ja-JP" altLang="en-US" sz="1400" dirty="0"/>
          </a:p>
        </p:txBody>
      </p:sp>
      <p:sp>
        <p:nvSpPr>
          <p:cNvPr id="59" name="テキスト ボックス 58">
            <a:extLst>
              <a:ext uri="{FF2B5EF4-FFF2-40B4-BE49-F238E27FC236}">
                <a16:creationId xmlns:a16="http://schemas.microsoft.com/office/drawing/2014/main" id="{49405210-527A-45AA-A222-474921E37D0F}"/>
              </a:ext>
            </a:extLst>
          </p:cNvPr>
          <p:cNvSpPr txBox="1"/>
          <p:nvPr/>
        </p:nvSpPr>
        <p:spPr>
          <a:xfrm>
            <a:off x="10561741" y="3499973"/>
            <a:ext cx="636713" cy="307777"/>
          </a:xfrm>
          <a:prstGeom prst="rect">
            <a:avLst/>
          </a:prstGeom>
          <a:noFill/>
        </p:spPr>
        <p:txBody>
          <a:bodyPr wrap="none" rtlCol="0">
            <a:spAutoFit/>
          </a:bodyPr>
          <a:lstStyle/>
          <a:p>
            <a:r>
              <a:rPr kumimoji="1" lang="en-US" altLang="ja-JP" sz="1400" dirty="0"/>
              <a:t>p.27~</a:t>
            </a:r>
            <a:endParaRPr kumimoji="1" lang="ja-JP" altLang="en-US" sz="1400" dirty="0"/>
          </a:p>
        </p:txBody>
      </p:sp>
      <p:sp>
        <p:nvSpPr>
          <p:cNvPr id="60" name="テキスト ボックス 59">
            <a:extLst>
              <a:ext uri="{FF2B5EF4-FFF2-40B4-BE49-F238E27FC236}">
                <a16:creationId xmlns:a16="http://schemas.microsoft.com/office/drawing/2014/main" id="{2919DEEE-F6D7-4B0E-BF2D-7848FFE069C6}"/>
              </a:ext>
            </a:extLst>
          </p:cNvPr>
          <p:cNvSpPr txBox="1"/>
          <p:nvPr/>
        </p:nvSpPr>
        <p:spPr>
          <a:xfrm>
            <a:off x="10561740" y="4963466"/>
            <a:ext cx="636713" cy="307777"/>
          </a:xfrm>
          <a:prstGeom prst="rect">
            <a:avLst/>
          </a:prstGeom>
          <a:noFill/>
        </p:spPr>
        <p:txBody>
          <a:bodyPr wrap="none" rtlCol="0">
            <a:spAutoFit/>
          </a:bodyPr>
          <a:lstStyle/>
          <a:p>
            <a:r>
              <a:rPr kumimoji="1" lang="en-US" altLang="ja-JP" sz="1400" dirty="0"/>
              <a:t>p.30~</a:t>
            </a:r>
            <a:endParaRPr kumimoji="1" lang="ja-JP" altLang="en-US" sz="1400" dirty="0"/>
          </a:p>
        </p:txBody>
      </p:sp>
      <p:sp>
        <p:nvSpPr>
          <p:cNvPr id="62" name="スライド番号プレースホルダー 2">
            <a:extLst>
              <a:ext uri="{FF2B5EF4-FFF2-40B4-BE49-F238E27FC236}">
                <a16:creationId xmlns:a16="http://schemas.microsoft.com/office/drawing/2014/main" id="{35C0CDB3-C491-4DC7-A0E5-36E301A3D2BD}"/>
              </a:ext>
            </a:extLst>
          </p:cNvPr>
          <p:cNvSpPr>
            <a:spLocks noGrp="1"/>
          </p:cNvSpPr>
          <p:nvPr>
            <p:ph type="sldNum" sz="quarter" idx="10"/>
          </p:nvPr>
        </p:nvSpPr>
        <p:spPr>
          <a:xfrm>
            <a:off x="11608823" y="6356350"/>
            <a:ext cx="398958" cy="365125"/>
          </a:xfrm>
        </p:spPr>
        <p:txBody>
          <a:bodyPr/>
          <a:lstStyle/>
          <a:p>
            <a:fld id="{584EAAFE-CFE5-40AD-8E95-5BFF290DC5CF}" type="slidenum">
              <a:rPr kumimoji="1" lang="ja-JP" altLang="en-US" smtClean="0"/>
              <a:pPr/>
              <a:t>32</a:t>
            </a:fld>
            <a:endParaRPr kumimoji="1" lang="ja-JP" altLang="en-US"/>
          </a:p>
        </p:txBody>
      </p:sp>
      <p:sp>
        <p:nvSpPr>
          <p:cNvPr id="79" name="テキスト ボックス 78">
            <a:extLst>
              <a:ext uri="{FF2B5EF4-FFF2-40B4-BE49-F238E27FC236}">
                <a16:creationId xmlns:a16="http://schemas.microsoft.com/office/drawing/2014/main" id="{6A2E5A4A-F484-4548-B534-CC3D432E918B}"/>
              </a:ext>
            </a:extLst>
          </p:cNvPr>
          <p:cNvSpPr txBox="1"/>
          <p:nvPr/>
        </p:nvSpPr>
        <p:spPr>
          <a:xfrm>
            <a:off x="5810523" y="3497118"/>
            <a:ext cx="532518" cy="307777"/>
          </a:xfrm>
          <a:prstGeom prst="rect">
            <a:avLst/>
          </a:prstGeom>
          <a:noFill/>
        </p:spPr>
        <p:txBody>
          <a:bodyPr wrap="none" rtlCol="0">
            <a:spAutoFit/>
          </a:bodyPr>
          <a:lstStyle/>
          <a:p>
            <a:r>
              <a:rPr kumimoji="1" lang="en-US" altLang="ja-JP" sz="1400" dirty="0"/>
              <a:t>p.22</a:t>
            </a:r>
            <a:endParaRPr kumimoji="1" lang="ja-JP" altLang="en-US" sz="1400" dirty="0"/>
          </a:p>
        </p:txBody>
      </p:sp>
    </p:spTree>
    <p:extLst>
      <p:ext uri="{BB962C8B-B14F-4D97-AF65-F5344CB8AC3E}">
        <p14:creationId xmlns:p14="http://schemas.microsoft.com/office/powerpoint/2010/main" val="983675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C1DF7-B6CA-4407-85CC-6136C931B173}"/>
              </a:ext>
            </a:extLst>
          </p:cNvPr>
          <p:cNvSpPr>
            <a:spLocks noGrp="1"/>
          </p:cNvSpPr>
          <p:nvPr>
            <p:ph type="title"/>
          </p:nvPr>
        </p:nvSpPr>
        <p:spPr/>
        <p:txBody>
          <a:bodyPr>
            <a:noAutofit/>
          </a:bodyPr>
          <a:lstStyle/>
          <a:p>
            <a:r>
              <a:rPr lang="ja-JP" altLang="en-US" sz="1400" b="1" dirty="0">
                <a:solidFill>
                  <a:schemeClr val="bg1"/>
                </a:solidFill>
              </a:rPr>
              <a:t>補足：</a:t>
            </a:r>
            <a:r>
              <a:rPr kumimoji="1" lang="ja-JP" altLang="en-US" sz="1400" b="1" dirty="0">
                <a:solidFill>
                  <a:schemeClr val="bg1"/>
                </a:solidFill>
              </a:rPr>
              <a:t>セルロース分解酵素の合成・活性評価</a:t>
            </a:r>
            <a:br>
              <a:rPr kumimoji="1" lang="en-US" altLang="ja-JP" sz="2400" dirty="0"/>
            </a:br>
            <a:r>
              <a:rPr kumimoji="1" lang="ja-JP" altLang="en-US" sz="2400" dirty="0"/>
              <a:t>　対象②</a:t>
            </a:r>
            <a:r>
              <a:rPr kumimoji="1" lang="en-US" altLang="ja-JP" sz="2400" dirty="0"/>
              <a:t>TeCel7A-TrCBM1 </a:t>
            </a:r>
            <a:r>
              <a:rPr lang="ja-JP" altLang="en-US" sz="2400" dirty="0"/>
              <a:t>活性評価</a:t>
            </a:r>
            <a:endParaRPr kumimoji="1" lang="ja-JP" altLang="en-US" sz="2400" dirty="0"/>
          </a:p>
        </p:txBody>
      </p:sp>
      <p:sp>
        <p:nvSpPr>
          <p:cNvPr id="3" name="スライド番号プレースホルダー 2">
            <a:extLst>
              <a:ext uri="{FF2B5EF4-FFF2-40B4-BE49-F238E27FC236}">
                <a16:creationId xmlns:a16="http://schemas.microsoft.com/office/drawing/2014/main" id="{EFA32363-7BBD-48BF-8C96-A6DB63C7ACB5}"/>
              </a:ext>
            </a:extLst>
          </p:cNvPr>
          <p:cNvSpPr>
            <a:spLocks noGrp="1"/>
          </p:cNvSpPr>
          <p:nvPr>
            <p:ph type="sldNum" sz="quarter" idx="10"/>
          </p:nvPr>
        </p:nvSpPr>
        <p:spPr/>
        <p:txBody>
          <a:bodyPr/>
          <a:lstStyle/>
          <a:p>
            <a:fld id="{584EAAFE-CFE5-40AD-8E95-5BFF290DC5CF}" type="slidenum">
              <a:rPr kumimoji="1" lang="ja-JP" altLang="en-US" smtClean="0"/>
              <a:pPr/>
              <a:t>33</a:t>
            </a:fld>
            <a:endParaRPr kumimoji="1" lang="ja-JP" altLang="en-US"/>
          </a:p>
        </p:txBody>
      </p:sp>
      <p:sp>
        <p:nvSpPr>
          <p:cNvPr id="56" name="テキスト ボックス 55">
            <a:extLst>
              <a:ext uri="{FF2B5EF4-FFF2-40B4-BE49-F238E27FC236}">
                <a16:creationId xmlns:a16="http://schemas.microsoft.com/office/drawing/2014/main" id="{CC17E2DA-96C5-4B94-98EB-7650CB5E8954}"/>
              </a:ext>
            </a:extLst>
          </p:cNvPr>
          <p:cNvSpPr txBox="1"/>
          <p:nvPr/>
        </p:nvSpPr>
        <p:spPr>
          <a:xfrm>
            <a:off x="336526" y="1830434"/>
            <a:ext cx="4785284" cy="3570208"/>
          </a:xfrm>
          <a:prstGeom prst="rect">
            <a:avLst/>
          </a:prstGeom>
          <a:noFill/>
        </p:spPr>
        <p:txBody>
          <a:bodyPr wrap="none" rtlCol="0">
            <a:spAutoFit/>
          </a:bodyPr>
          <a:lstStyle/>
          <a:p>
            <a:pPr marL="342900" indent="-342900">
              <a:buAutoNum type="arabicPeriod"/>
            </a:pPr>
            <a:r>
              <a:rPr kumimoji="1" lang="ja-JP" altLang="en-US" dirty="0"/>
              <a:t>酵素反応（</a:t>
            </a:r>
            <a:r>
              <a:rPr kumimoji="1" lang="en-US" altLang="ja-JP" dirty="0"/>
              <a:t>30</a:t>
            </a:r>
            <a:r>
              <a:rPr kumimoji="1" lang="ja-JP" altLang="en-US" dirty="0"/>
              <a:t>℃、</a:t>
            </a:r>
            <a:r>
              <a:rPr kumimoji="1" lang="en-US" altLang="ja-JP" dirty="0"/>
              <a:t>8</a:t>
            </a:r>
            <a:r>
              <a:rPr kumimoji="1" lang="ja-JP" altLang="en-US" dirty="0"/>
              <a:t>時間、</a:t>
            </a:r>
            <a:r>
              <a:rPr kumimoji="1" lang="en-US" altLang="ja-JP" dirty="0"/>
              <a:t>1000 rpm</a:t>
            </a:r>
            <a:r>
              <a:rPr kumimoji="1" lang="ja-JP" altLang="en-US" dirty="0"/>
              <a:t>）</a:t>
            </a:r>
            <a:endParaRPr kumimoji="1" lang="en-US" altLang="ja-JP" dirty="0"/>
          </a:p>
          <a:p>
            <a:pPr lvl="1"/>
            <a:r>
              <a:rPr kumimoji="1" lang="en-US" altLang="ja-JP" sz="1600" dirty="0"/>
              <a:t>…</a:t>
            </a:r>
            <a:r>
              <a:rPr kumimoji="1" lang="ja-JP" altLang="en-US" sz="1600" dirty="0"/>
              <a:t>酵素液と</a:t>
            </a:r>
            <a:r>
              <a:rPr kumimoji="1" lang="ja-JP" altLang="en-US" sz="1600" u="sng" dirty="0"/>
              <a:t>セルロース懸濁液</a:t>
            </a:r>
            <a:r>
              <a:rPr kumimoji="1" lang="ja-JP" altLang="en-US" sz="1600" dirty="0"/>
              <a:t>を混合</a:t>
            </a:r>
            <a:endParaRPr kumimoji="1" lang="en-US" altLang="ja-JP" sz="1600" dirty="0"/>
          </a:p>
          <a:p>
            <a:pPr lvl="1"/>
            <a:r>
              <a:rPr kumimoji="1" lang="en-US" altLang="ja-JP" dirty="0"/>
              <a:t>			</a:t>
            </a:r>
            <a:r>
              <a:rPr kumimoji="1" lang="en-US" altLang="ja-JP" sz="1600" dirty="0"/>
              <a:t>PASC</a:t>
            </a:r>
            <a:r>
              <a:rPr kumimoji="1" lang="ja-JP" altLang="en-US" sz="1600" dirty="0"/>
              <a:t>、結晶セルロース</a:t>
            </a:r>
            <a:endParaRPr kumimoji="1" lang="en-US" altLang="ja-JP" sz="1600" dirty="0"/>
          </a:p>
          <a:p>
            <a:pPr marL="342900" indent="-342900">
              <a:buAutoNum type="arabicPeriod"/>
            </a:pPr>
            <a:endParaRPr kumimoji="1" lang="en-US" altLang="ja-JP" sz="800" dirty="0"/>
          </a:p>
          <a:p>
            <a:pPr marL="342900" indent="-342900">
              <a:buAutoNum type="arabicPeriod"/>
            </a:pPr>
            <a:endParaRPr kumimoji="1" lang="en-US" altLang="ja-JP" sz="800" dirty="0"/>
          </a:p>
          <a:p>
            <a:pPr marL="342900" indent="-342900">
              <a:buAutoNum type="arabicPeriod"/>
            </a:pPr>
            <a:r>
              <a:rPr kumimoji="1" lang="en-US" altLang="ja-JP" dirty="0"/>
              <a:t>β-glucosidase</a:t>
            </a:r>
            <a:r>
              <a:rPr kumimoji="1" lang="ja-JP" altLang="en-US" dirty="0"/>
              <a:t>反応</a:t>
            </a:r>
            <a:endParaRPr kumimoji="1" lang="en-US" altLang="ja-JP" dirty="0"/>
          </a:p>
          <a:p>
            <a:pPr lvl="1"/>
            <a:r>
              <a:rPr kumimoji="1" lang="ja-JP" altLang="en-US" sz="1600" dirty="0"/>
              <a:t>・生成物をグルコースに分解</a:t>
            </a:r>
            <a:endParaRPr kumimoji="1" lang="en-US" altLang="ja-JP" sz="1600" dirty="0"/>
          </a:p>
          <a:p>
            <a:pPr lvl="1"/>
            <a:endParaRPr kumimoji="1" lang="en-US" altLang="ja-JP" dirty="0"/>
          </a:p>
          <a:p>
            <a:pPr lvl="1"/>
            <a:endParaRPr kumimoji="1" lang="en-US" altLang="ja-JP" dirty="0"/>
          </a:p>
          <a:p>
            <a:pPr lvl="1"/>
            <a:endParaRPr kumimoji="1" lang="en-US" altLang="ja-JP" dirty="0"/>
          </a:p>
          <a:p>
            <a:pPr lvl="1"/>
            <a:endParaRPr kumimoji="1" lang="en-US" altLang="ja-JP" dirty="0"/>
          </a:p>
          <a:p>
            <a:pPr marL="342900" indent="-342900">
              <a:buAutoNum type="arabicPeriod"/>
            </a:pPr>
            <a:r>
              <a:rPr kumimoji="1" lang="ja-JP" altLang="en-US" dirty="0"/>
              <a:t>吸光度</a:t>
            </a:r>
            <a:r>
              <a:rPr kumimoji="1" lang="en-US" altLang="ja-JP" dirty="0"/>
              <a:t>505 nm</a:t>
            </a:r>
            <a:r>
              <a:rPr kumimoji="1" lang="ja-JP" altLang="en-US" dirty="0"/>
              <a:t>を測定し、グルコース量を算出</a:t>
            </a:r>
            <a:endParaRPr kumimoji="1" lang="en-US" altLang="ja-JP" dirty="0"/>
          </a:p>
          <a:p>
            <a:pPr lvl="1"/>
            <a:r>
              <a:rPr kumimoji="1" lang="ja-JP" altLang="en-US" sz="1600" dirty="0"/>
              <a:t>・キット（</a:t>
            </a:r>
            <a:r>
              <a:rPr kumimoji="1" lang="en-US" altLang="ja-JP" sz="1600" dirty="0"/>
              <a:t>Glucose CII Test Wako</a:t>
            </a:r>
            <a:r>
              <a:rPr kumimoji="1" lang="ja-JP" altLang="en-US" sz="1600" dirty="0"/>
              <a:t>）を使用</a:t>
            </a:r>
            <a:endParaRPr kumimoji="1" lang="en-US" altLang="ja-JP" sz="1600" dirty="0"/>
          </a:p>
          <a:p>
            <a:pPr lvl="1"/>
            <a:r>
              <a:rPr kumimoji="1" lang="ja-JP" altLang="en-US" sz="1600" dirty="0"/>
              <a:t>・発色試薬と反応液を混合、吸光度</a:t>
            </a:r>
            <a:r>
              <a:rPr kumimoji="1" lang="en-US" altLang="ja-JP" sz="1600" dirty="0"/>
              <a:t>505 nm</a:t>
            </a:r>
            <a:r>
              <a:rPr kumimoji="1" lang="ja-JP" altLang="en-US" sz="1600" dirty="0"/>
              <a:t>測定</a:t>
            </a:r>
          </a:p>
        </p:txBody>
      </p:sp>
      <p:grpSp>
        <p:nvGrpSpPr>
          <p:cNvPr id="57" name="グループ化 56">
            <a:extLst>
              <a:ext uri="{FF2B5EF4-FFF2-40B4-BE49-F238E27FC236}">
                <a16:creationId xmlns:a16="http://schemas.microsoft.com/office/drawing/2014/main" id="{99CD9C0C-1CCF-4512-B9DB-A6999166BD94}"/>
              </a:ext>
            </a:extLst>
          </p:cNvPr>
          <p:cNvGrpSpPr/>
          <p:nvPr/>
        </p:nvGrpSpPr>
        <p:grpSpPr>
          <a:xfrm>
            <a:off x="1859239" y="5479743"/>
            <a:ext cx="436748" cy="261753"/>
            <a:chOff x="4668416" y="1905164"/>
            <a:chExt cx="436748" cy="261753"/>
          </a:xfrm>
        </p:grpSpPr>
        <p:sp>
          <p:nvSpPr>
            <p:cNvPr id="69" name="六角形 68">
              <a:extLst>
                <a:ext uri="{FF2B5EF4-FFF2-40B4-BE49-F238E27FC236}">
                  <a16:creationId xmlns:a16="http://schemas.microsoft.com/office/drawing/2014/main" id="{7E6C3B57-20EB-4A39-805D-A07C84DCDE02}"/>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テキスト ボックス 71">
              <a:extLst>
                <a:ext uri="{FF2B5EF4-FFF2-40B4-BE49-F238E27FC236}">
                  <a16:creationId xmlns:a16="http://schemas.microsoft.com/office/drawing/2014/main" id="{E5056D9A-118A-4C67-BCFA-96D464C5310A}"/>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grpSp>
        <p:nvGrpSpPr>
          <p:cNvPr id="75" name="グループ化 74">
            <a:extLst>
              <a:ext uri="{FF2B5EF4-FFF2-40B4-BE49-F238E27FC236}">
                <a16:creationId xmlns:a16="http://schemas.microsoft.com/office/drawing/2014/main" id="{F4F59B2F-DEC5-4023-B064-AA70D5E87C70}"/>
              </a:ext>
            </a:extLst>
          </p:cNvPr>
          <p:cNvGrpSpPr/>
          <p:nvPr/>
        </p:nvGrpSpPr>
        <p:grpSpPr>
          <a:xfrm>
            <a:off x="2215557" y="5708545"/>
            <a:ext cx="436748" cy="261753"/>
            <a:chOff x="4668416" y="1905164"/>
            <a:chExt cx="436748" cy="261753"/>
          </a:xfrm>
        </p:grpSpPr>
        <p:sp>
          <p:nvSpPr>
            <p:cNvPr id="76" name="六角形 75">
              <a:extLst>
                <a:ext uri="{FF2B5EF4-FFF2-40B4-BE49-F238E27FC236}">
                  <a16:creationId xmlns:a16="http://schemas.microsoft.com/office/drawing/2014/main" id="{A9AECD71-5BC9-491E-B400-A6F838DFBCC8}"/>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テキスト ボックス 76">
              <a:extLst>
                <a:ext uri="{FF2B5EF4-FFF2-40B4-BE49-F238E27FC236}">
                  <a16:creationId xmlns:a16="http://schemas.microsoft.com/office/drawing/2014/main" id="{25F4E827-E514-4C4E-9CE4-794492C64909}"/>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grpSp>
        <p:nvGrpSpPr>
          <p:cNvPr id="78" name="グループ化 77">
            <a:extLst>
              <a:ext uri="{FF2B5EF4-FFF2-40B4-BE49-F238E27FC236}">
                <a16:creationId xmlns:a16="http://schemas.microsoft.com/office/drawing/2014/main" id="{9F1C0A7E-D421-4AF3-97F2-CD041D0EC426}"/>
              </a:ext>
            </a:extLst>
          </p:cNvPr>
          <p:cNvGrpSpPr/>
          <p:nvPr/>
        </p:nvGrpSpPr>
        <p:grpSpPr>
          <a:xfrm>
            <a:off x="1752426" y="3600866"/>
            <a:ext cx="806326" cy="262039"/>
            <a:chOff x="11329228" y="1278916"/>
            <a:chExt cx="806326" cy="262039"/>
          </a:xfrm>
        </p:grpSpPr>
        <p:sp>
          <p:nvSpPr>
            <p:cNvPr id="79" name="六角形 78">
              <a:extLst>
                <a:ext uri="{FF2B5EF4-FFF2-40B4-BE49-F238E27FC236}">
                  <a16:creationId xmlns:a16="http://schemas.microsoft.com/office/drawing/2014/main" id="{274AF6BB-657B-4E5D-A56E-E66A72CCE974}"/>
                </a:ext>
              </a:extLst>
            </p:cNvPr>
            <p:cNvSpPr/>
            <p:nvPr/>
          </p:nvSpPr>
          <p:spPr>
            <a:xfrm>
              <a:off x="11381765" y="1293661"/>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テキスト ボックス 79">
              <a:extLst>
                <a:ext uri="{FF2B5EF4-FFF2-40B4-BE49-F238E27FC236}">
                  <a16:creationId xmlns:a16="http://schemas.microsoft.com/office/drawing/2014/main" id="{33B56A3B-9619-4B34-87F0-E71F5A9A7345}"/>
                </a:ext>
              </a:extLst>
            </p:cNvPr>
            <p:cNvSpPr txBox="1"/>
            <p:nvPr/>
          </p:nvSpPr>
          <p:spPr>
            <a:xfrm>
              <a:off x="11329228" y="1279202"/>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nvGrpSpPr>
            <p:cNvPr id="81" name="グループ化 80">
              <a:extLst>
                <a:ext uri="{FF2B5EF4-FFF2-40B4-BE49-F238E27FC236}">
                  <a16:creationId xmlns:a16="http://schemas.microsoft.com/office/drawing/2014/main" id="{E4124728-FDD9-4B0C-AC25-CC1DE105E8E2}"/>
                </a:ext>
              </a:extLst>
            </p:cNvPr>
            <p:cNvGrpSpPr/>
            <p:nvPr/>
          </p:nvGrpSpPr>
          <p:grpSpPr>
            <a:xfrm>
              <a:off x="11698806" y="1278916"/>
              <a:ext cx="436748" cy="261753"/>
              <a:chOff x="4668416" y="1905164"/>
              <a:chExt cx="436748" cy="261753"/>
            </a:xfrm>
          </p:grpSpPr>
          <p:sp>
            <p:nvSpPr>
              <p:cNvPr id="83" name="六角形 82">
                <a:extLst>
                  <a:ext uri="{FF2B5EF4-FFF2-40B4-BE49-F238E27FC236}">
                    <a16:creationId xmlns:a16="http://schemas.microsoft.com/office/drawing/2014/main" id="{FCACA5F8-5162-4F2B-B79C-CE01A583B2EB}"/>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テキスト ボックス 83">
                <a:extLst>
                  <a:ext uri="{FF2B5EF4-FFF2-40B4-BE49-F238E27FC236}">
                    <a16:creationId xmlns:a16="http://schemas.microsoft.com/office/drawing/2014/main" id="{F9FB59F9-324D-404C-BDBD-6E624B493347}"/>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cxnSp>
          <p:nvCxnSpPr>
            <p:cNvPr id="82" name="直線コネクタ 81">
              <a:extLst>
                <a:ext uri="{FF2B5EF4-FFF2-40B4-BE49-F238E27FC236}">
                  <a16:creationId xmlns:a16="http://schemas.microsoft.com/office/drawing/2014/main" id="{35593B36-0737-4D7B-AE85-8759FCC70035}"/>
                </a:ext>
              </a:extLst>
            </p:cNvPr>
            <p:cNvCxnSpPr>
              <a:cxnSpLocks/>
            </p:cNvCxnSpPr>
            <p:nvPr/>
          </p:nvCxnSpPr>
          <p:spPr>
            <a:xfrm>
              <a:off x="11650082" y="1417022"/>
              <a:ext cx="116592" cy="0"/>
            </a:xfrm>
            <a:prstGeom prst="line">
              <a:avLst/>
            </a:prstGeom>
            <a:ln w="1905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5" name="グループ化 84">
            <a:extLst>
              <a:ext uri="{FF2B5EF4-FFF2-40B4-BE49-F238E27FC236}">
                <a16:creationId xmlns:a16="http://schemas.microsoft.com/office/drawing/2014/main" id="{B31C6536-EFE1-4DA9-9612-A268089E175A}"/>
              </a:ext>
            </a:extLst>
          </p:cNvPr>
          <p:cNvGrpSpPr/>
          <p:nvPr/>
        </p:nvGrpSpPr>
        <p:grpSpPr>
          <a:xfrm>
            <a:off x="2619406" y="3821860"/>
            <a:ext cx="806326" cy="262039"/>
            <a:chOff x="11329228" y="1278916"/>
            <a:chExt cx="806326" cy="262039"/>
          </a:xfrm>
        </p:grpSpPr>
        <p:sp>
          <p:nvSpPr>
            <p:cNvPr id="86" name="六角形 85">
              <a:extLst>
                <a:ext uri="{FF2B5EF4-FFF2-40B4-BE49-F238E27FC236}">
                  <a16:creationId xmlns:a16="http://schemas.microsoft.com/office/drawing/2014/main" id="{9DDD5832-D176-4C6F-B5E4-CF8860AD4083}"/>
                </a:ext>
              </a:extLst>
            </p:cNvPr>
            <p:cNvSpPr/>
            <p:nvPr/>
          </p:nvSpPr>
          <p:spPr>
            <a:xfrm>
              <a:off x="11381765" y="1293661"/>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7" name="テキスト ボックス 86">
              <a:extLst>
                <a:ext uri="{FF2B5EF4-FFF2-40B4-BE49-F238E27FC236}">
                  <a16:creationId xmlns:a16="http://schemas.microsoft.com/office/drawing/2014/main" id="{0C1E3F20-07A3-4FE1-973E-3B0A6AA7A51B}"/>
                </a:ext>
              </a:extLst>
            </p:cNvPr>
            <p:cNvSpPr txBox="1"/>
            <p:nvPr/>
          </p:nvSpPr>
          <p:spPr>
            <a:xfrm>
              <a:off x="11329228" y="1279202"/>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nvGrpSpPr>
            <p:cNvPr id="88" name="グループ化 87">
              <a:extLst>
                <a:ext uri="{FF2B5EF4-FFF2-40B4-BE49-F238E27FC236}">
                  <a16:creationId xmlns:a16="http://schemas.microsoft.com/office/drawing/2014/main" id="{B59BE982-835A-4EDF-B7D6-CB35810EF0B3}"/>
                </a:ext>
              </a:extLst>
            </p:cNvPr>
            <p:cNvGrpSpPr/>
            <p:nvPr/>
          </p:nvGrpSpPr>
          <p:grpSpPr>
            <a:xfrm>
              <a:off x="11698806" y="1278916"/>
              <a:ext cx="436748" cy="261753"/>
              <a:chOff x="4668416" y="1905164"/>
              <a:chExt cx="436748" cy="261753"/>
            </a:xfrm>
          </p:grpSpPr>
          <p:sp>
            <p:nvSpPr>
              <p:cNvPr id="90" name="六角形 89">
                <a:extLst>
                  <a:ext uri="{FF2B5EF4-FFF2-40B4-BE49-F238E27FC236}">
                    <a16:creationId xmlns:a16="http://schemas.microsoft.com/office/drawing/2014/main" id="{F45C749D-E096-48FE-BAF0-1CDF9269E280}"/>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テキスト ボックス 90">
                <a:extLst>
                  <a:ext uri="{FF2B5EF4-FFF2-40B4-BE49-F238E27FC236}">
                    <a16:creationId xmlns:a16="http://schemas.microsoft.com/office/drawing/2014/main" id="{DBC8F372-9CB5-417D-8BDF-69F87B0BD5E0}"/>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cxnSp>
          <p:nvCxnSpPr>
            <p:cNvPr id="89" name="直線コネクタ 88">
              <a:extLst>
                <a:ext uri="{FF2B5EF4-FFF2-40B4-BE49-F238E27FC236}">
                  <a16:creationId xmlns:a16="http://schemas.microsoft.com/office/drawing/2014/main" id="{613B6FF7-6967-476B-9FE3-39FB784B48F1}"/>
                </a:ext>
              </a:extLst>
            </p:cNvPr>
            <p:cNvCxnSpPr>
              <a:cxnSpLocks/>
            </p:cNvCxnSpPr>
            <p:nvPr/>
          </p:nvCxnSpPr>
          <p:spPr>
            <a:xfrm>
              <a:off x="11650082" y="1417022"/>
              <a:ext cx="116592" cy="0"/>
            </a:xfrm>
            <a:prstGeom prst="line">
              <a:avLst/>
            </a:prstGeom>
            <a:ln w="1905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2" name="グループ化 91">
            <a:extLst>
              <a:ext uri="{FF2B5EF4-FFF2-40B4-BE49-F238E27FC236}">
                <a16:creationId xmlns:a16="http://schemas.microsoft.com/office/drawing/2014/main" id="{F30144A8-F735-4215-9994-3B7EA3556ADE}"/>
              </a:ext>
            </a:extLst>
          </p:cNvPr>
          <p:cNvGrpSpPr/>
          <p:nvPr/>
        </p:nvGrpSpPr>
        <p:grpSpPr>
          <a:xfrm>
            <a:off x="3426494" y="3593201"/>
            <a:ext cx="806326" cy="262039"/>
            <a:chOff x="11329228" y="1278916"/>
            <a:chExt cx="806326" cy="262039"/>
          </a:xfrm>
        </p:grpSpPr>
        <p:sp>
          <p:nvSpPr>
            <p:cNvPr id="93" name="六角形 92">
              <a:extLst>
                <a:ext uri="{FF2B5EF4-FFF2-40B4-BE49-F238E27FC236}">
                  <a16:creationId xmlns:a16="http://schemas.microsoft.com/office/drawing/2014/main" id="{EFB12FE2-1B8E-41A0-80AF-E5D377EC4D5C}"/>
                </a:ext>
              </a:extLst>
            </p:cNvPr>
            <p:cNvSpPr/>
            <p:nvPr/>
          </p:nvSpPr>
          <p:spPr>
            <a:xfrm>
              <a:off x="11381765" y="1293661"/>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テキスト ボックス 93">
              <a:extLst>
                <a:ext uri="{FF2B5EF4-FFF2-40B4-BE49-F238E27FC236}">
                  <a16:creationId xmlns:a16="http://schemas.microsoft.com/office/drawing/2014/main" id="{3D78C989-9AF2-488F-BF0C-BBB0AD69FBBE}"/>
                </a:ext>
              </a:extLst>
            </p:cNvPr>
            <p:cNvSpPr txBox="1"/>
            <p:nvPr/>
          </p:nvSpPr>
          <p:spPr>
            <a:xfrm>
              <a:off x="11329228" y="1279202"/>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nvGrpSpPr>
            <p:cNvPr id="95" name="グループ化 94">
              <a:extLst>
                <a:ext uri="{FF2B5EF4-FFF2-40B4-BE49-F238E27FC236}">
                  <a16:creationId xmlns:a16="http://schemas.microsoft.com/office/drawing/2014/main" id="{41C5D073-1E4F-4461-8583-665A6A809101}"/>
                </a:ext>
              </a:extLst>
            </p:cNvPr>
            <p:cNvGrpSpPr/>
            <p:nvPr/>
          </p:nvGrpSpPr>
          <p:grpSpPr>
            <a:xfrm>
              <a:off x="11698806" y="1278916"/>
              <a:ext cx="436748" cy="261753"/>
              <a:chOff x="4668416" y="1905164"/>
              <a:chExt cx="436748" cy="261753"/>
            </a:xfrm>
          </p:grpSpPr>
          <p:sp>
            <p:nvSpPr>
              <p:cNvPr id="97" name="六角形 96">
                <a:extLst>
                  <a:ext uri="{FF2B5EF4-FFF2-40B4-BE49-F238E27FC236}">
                    <a16:creationId xmlns:a16="http://schemas.microsoft.com/office/drawing/2014/main" id="{B44CAE4F-7E1C-4E92-8073-321E3236D00D}"/>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8" name="テキスト ボックス 97">
                <a:extLst>
                  <a:ext uri="{FF2B5EF4-FFF2-40B4-BE49-F238E27FC236}">
                    <a16:creationId xmlns:a16="http://schemas.microsoft.com/office/drawing/2014/main" id="{4BCFCE1E-5C77-410D-BE22-30818ECA26D4}"/>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cxnSp>
          <p:nvCxnSpPr>
            <p:cNvPr id="96" name="直線コネクタ 95">
              <a:extLst>
                <a:ext uri="{FF2B5EF4-FFF2-40B4-BE49-F238E27FC236}">
                  <a16:creationId xmlns:a16="http://schemas.microsoft.com/office/drawing/2014/main" id="{80B5D00F-CA15-4900-B500-72B30B588FB6}"/>
                </a:ext>
              </a:extLst>
            </p:cNvPr>
            <p:cNvCxnSpPr>
              <a:cxnSpLocks/>
            </p:cNvCxnSpPr>
            <p:nvPr/>
          </p:nvCxnSpPr>
          <p:spPr>
            <a:xfrm>
              <a:off x="11650082" y="1417022"/>
              <a:ext cx="116592" cy="0"/>
            </a:xfrm>
            <a:prstGeom prst="line">
              <a:avLst/>
            </a:prstGeom>
            <a:ln w="1905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9" name="グループ化 98">
            <a:extLst>
              <a:ext uri="{FF2B5EF4-FFF2-40B4-BE49-F238E27FC236}">
                <a16:creationId xmlns:a16="http://schemas.microsoft.com/office/drawing/2014/main" id="{69CAB3A8-01DF-4309-99F5-DDA86611D2EE}"/>
              </a:ext>
            </a:extLst>
          </p:cNvPr>
          <p:cNvGrpSpPr/>
          <p:nvPr/>
        </p:nvGrpSpPr>
        <p:grpSpPr>
          <a:xfrm>
            <a:off x="2447191" y="5444871"/>
            <a:ext cx="436748" cy="261753"/>
            <a:chOff x="4668416" y="1905164"/>
            <a:chExt cx="436748" cy="261753"/>
          </a:xfrm>
        </p:grpSpPr>
        <p:sp>
          <p:nvSpPr>
            <p:cNvPr id="100" name="六角形 99">
              <a:extLst>
                <a:ext uri="{FF2B5EF4-FFF2-40B4-BE49-F238E27FC236}">
                  <a16:creationId xmlns:a16="http://schemas.microsoft.com/office/drawing/2014/main" id="{3D35631D-3642-466E-9428-0277BFE8B230}"/>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1" name="テキスト ボックス 100">
              <a:extLst>
                <a:ext uri="{FF2B5EF4-FFF2-40B4-BE49-F238E27FC236}">
                  <a16:creationId xmlns:a16="http://schemas.microsoft.com/office/drawing/2014/main" id="{F5A3FA73-C084-4CE2-B08A-F8801894431A}"/>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grpSp>
        <p:nvGrpSpPr>
          <p:cNvPr id="102" name="グループ化 101">
            <a:extLst>
              <a:ext uri="{FF2B5EF4-FFF2-40B4-BE49-F238E27FC236}">
                <a16:creationId xmlns:a16="http://schemas.microsoft.com/office/drawing/2014/main" id="{32CE17C3-B923-4384-9974-02E9E7BA31D4}"/>
              </a:ext>
            </a:extLst>
          </p:cNvPr>
          <p:cNvGrpSpPr/>
          <p:nvPr/>
        </p:nvGrpSpPr>
        <p:grpSpPr>
          <a:xfrm>
            <a:off x="2803509" y="5673673"/>
            <a:ext cx="436748" cy="261753"/>
            <a:chOff x="4668416" y="1905164"/>
            <a:chExt cx="436748" cy="261753"/>
          </a:xfrm>
        </p:grpSpPr>
        <p:sp>
          <p:nvSpPr>
            <p:cNvPr id="103" name="六角形 102">
              <a:extLst>
                <a:ext uri="{FF2B5EF4-FFF2-40B4-BE49-F238E27FC236}">
                  <a16:creationId xmlns:a16="http://schemas.microsoft.com/office/drawing/2014/main" id="{CAA96BF6-D333-4DB1-A536-31E964139C3D}"/>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4" name="テキスト ボックス 103">
              <a:extLst>
                <a:ext uri="{FF2B5EF4-FFF2-40B4-BE49-F238E27FC236}">
                  <a16:creationId xmlns:a16="http://schemas.microsoft.com/office/drawing/2014/main" id="{3D7B1AF8-8AD8-4B0A-BEC6-1675685207F5}"/>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grpSp>
        <p:nvGrpSpPr>
          <p:cNvPr id="105" name="グループ化 104">
            <a:extLst>
              <a:ext uri="{FF2B5EF4-FFF2-40B4-BE49-F238E27FC236}">
                <a16:creationId xmlns:a16="http://schemas.microsoft.com/office/drawing/2014/main" id="{21C3593B-8C7E-4EA1-8DF2-6C87FD467A16}"/>
              </a:ext>
            </a:extLst>
          </p:cNvPr>
          <p:cNvGrpSpPr/>
          <p:nvPr/>
        </p:nvGrpSpPr>
        <p:grpSpPr>
          <a:xfrm>
            <a:off x="3141361" y="5444728"/>
            <a:ext cx="436748" cy="261753"/>
            <a:chOff x="4668416" y="1905164"/>
            <a:chExt cx="436748" cy="261753"/>
          </a:xfrm>
        </p:grpSpPr>
        <p:sp>
          <p:nvSpPr>
            <p:cNvPr id="106" name="六角形 105">
              <a:extLst>
                <a:ext uri="{FF2B5EF4-FFF2-40B4-BE49-F238E27FC236}">
                  <a16:creationId xmlns:a16="http://schemas.microsoft.com/office/drawing/2014/main" id="{C51ADF1B-84EA-4F7E-8F2A-916D6D7A7C9C}"/>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7" name="テキスト ボックス 106">
              <a:extLst>
                <a:ext uri="{FF2B5EF4-FFF2-40B4-BE49-F238E27FC236}">
                  <a16:creationId xmlns:a16="http://schemas.microsoft.com/office/drawing/2014/main" id="{2D89F678-1BD4-4352-ADFB-C00A4F670497}"/>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grpSp>
        <p:nvGrpSpPr>
          <p:cNvPr id="108" name="グループ化 107">
            <a:extLst>
              <a:ext uri="{FF2B5EF4-FFF2-40B4-BE49-F238E27FC236}">
                <a16:creationId xmlns:a16="http://schemas.microsoft.com/office/drawing/2014/main" id="{419283FE-9304-4BA8-97FC-FA5E64279D6A}"/>
              </a:ext>
            </a:extLst>
          </p:cNvPr>
          <p:cNvGrpSpPr/>
          <p:nvPr/>
        </p:nvGrpSpPr>
        <p:grpSpPr>
          <a:xfrm>
            <a:off x="3497679" y="5673530"/>
            <a:ext cx="436748" cy="261753"/>
            <a:chOff x="4668416" y="1905164"/>
            <a:chExt cx="436748" cy="261753"/>
          </a:xfrm>
        </p:grpSpPr>
        <p:sp>
          <p:nvSpPr>
            <p:cNvPr id="109" name="六角形 108">
              <a:extLst>
                <a:ext uri="{FF2B5EF4-FFF2-40B4-BE49-F238E27FC236}">
                  <a16:creationId xmlns:a16="http://schemas.microsoft.com/office/drawing/2014/main" id="{7751EBEC-AED8-4339-A693-CCE4B08A15B9}"/>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0" name="テキスト ボックス 109">
              <a:extLst>
                <a:ext uri="{FF2B5EF4-FFF2-40B4-BE49-F238E27FC236}">
                  <a16:creationId xmlns:a16="http://schemas.microsoft.com/office/drawing/2014/main" id="{8FC47A52-DD47-48E7-9BA1-91C445430667}"/>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sp>
        <p:nvSpPr>
          <p:cNvPr id="4" name="テキスト ボックス 3">
            <a:extLst>
              <a:ext uri="{FF2B5EF4-FFF2-40B4-BE49-F238E27FC236}">
                <a16:creationId xmlns:a16="http://schemas.microsoft.com/office/drawing/2014/main" id="{2A3060A9-48CA-4A20-BBE6-EA8410DF5B27}"/>
              </a:ext>
            </a:extLst>
          </p:cNvPr>
          <p:cNvSpPr txBox="1"/>
          <p:nvPr/>
        </p:nvSpPr>
        <p:spPr>
          <a:xfrm>
            <a:off x="9044" y="804244"/>
            <a:ext cx="12192000" cy="461665"/>
          </a:xfrm>
          <a:prstGeom prst="rect">
            <a:avLst/>
          </a:prstGeom>
          <a:noFill/>
        </p:spPr>
        <p:txBody>
          <a:bodyPr wrap="square" rtlCol="0">
            <a:spAutoFit/>
          </a:bodyPr>
          <a:lstStyle/>
          <a:p>
            <a:pPr algn="ctr"/>
            <a:r>
              <a:rPr kumimoji="1" lang="ja-JP" altLang="en-US" sz="2400" b="1" dirty="0">
                <a:solidFill>
                  <a:schemeClr val="accent1"/>
                </a:solidFill>
              </a:rPr>
              <a:t>酵素活性をグルコースの量で評価した。評価結果より、特徴的な変異体が出てきた。</a:t>
            </a:r>
            <a:endParaRPr kumimoji="1" lang="en-US" altLang="ja-JP" sz="2400" b="1" dirty="0">
              <a:solidFill>
                <a:schemeClr val="accent1"/>
              </a:solidFill>
            </a:endParaRPr>
          </a:p>
        </p:txBody>
      </p:sp>
      <p:sp>
        <p:nvSpPr>
          <p:cNvPr id="113" name="テキスト ボックス 112">
            <a:extLst>
              <a:ext uri="{FF2B5EF4-FFF2-40B4-BE49-F238E27FC236}">
                <a16:creationId xmlns:a16="http://schemas.microsoft.com/office/drawing/2014/main" id="{5DECD559-9F42-431E-8C29-840571831A9B}"/>
              </a:ext>
            </a:extLst>
          </p:cNvPr>
          <p:cNvSpPr txBox="1"/>
          <p:nvPr/>
        </p:nvSpPr>
        <p:spPr>
          <a:xfrm>
            <a:off x="9925834" y="2224807"/>
            <a:ext cx="1999265" cy="1400383"/>
          </a:xfrm>
          <a:prstGeom prst="rect">
            <a:avLst/>
          </a:prstGeom>
          <a:noFill/>
        </p:spPr>
        <p:txBody>
          <a:bodyPr wrap="none" rtlCol="0">
            <a:spAutoFit/>
          </a:bodyPr>
          <a:lstStyle/>
          <a:p>
            <a:r>
              <a:rPr lang="ja-JP" altLang="en-US" sz="900" dirty="0">
                <a:solidFill>
                  <a:srgbClr val="002060"/>
                </a:solidFill>
                <a:latin typeface="+mn-ea"/>
              </a:rPr>
              <a:t>●</a:t>
            </a:r>
            <a:r>
              <a:rPr lang="ja-JP" altLang="en-US" sz="900" dirty="0">
                <a:latin typeface="+mn-ea"/>
              </a:rPr>
              <a:t>野生型</a:t>
            </a:r>
            <a:r>
              <a:rPr lang="ja-JP" altLang="en-US" sz="900" dirty="0">
                <a:solidFill>
                  <a:srgbClr val="002060"/>
                </a:solidFill>
                <a:latin typeface="+mn-ea"/>
              </a:rPr>
              <a:t>（</a:t>
            </a:r>
            <a:r>
              <a:rPr lang="en-US" altLang="ja-JP" sz="900" dirty="0">
                <a:solidFill>
                  <a:prstClr val="black"/>
                </a:solidFill>
                <a:latin typeface="+mn-ea"/>
              </a:rPr>
              <a:t>TeCel7A-TrCBM1</a:t>
            </a:r>
            <a:r>
              <a:rPr lang="ja-JP" altLang="en-US" sz="900" dirty="0">
                <a:solidFill>
                  <a:prstClr val="black"/>
                </a:solidFill>
                <a:latin typeface="+mn-ea"/>
              </a:rPr>
              <a:t>）</a:t>
            </a:r>
            <a:endParaRPr lang="en-US" altLang="ja-JP" sz="900" dirty="0">
              <a:solidFill>
                <a:prstClr val="black"/>
              </a:solidFill>
              <a:latin typeface="+mn-ea"/>
            </a:endParaRPr>
          </a:p>
          <a:p>
            <a:endParaRPr lang="en-US" altLang="ja-JP" sz="400" dirty="0">
              <a:solidFill>
                <a:prstClr val="black"/>
              </a:solidFill>
              <a:latin typeface="+mn-ea"/>
            </a:endParaRPr>
          </a:p>
          <a:p>
            <a:r>
              <a:rPr lang="ja-JP" altLang="en-US" sz="900" dirty="0">
                <a:solidFill>
                  <a:srgbClr val="70AD47"/>
                </a:solidFill>
                <a:latin typeface="+mn-ea"/>
              </a:rPr>
              <a:t>●</a:t>
            </a:r>
            <a:r>
              <a:rPr lang="ja-JP" altLang="en-US" sz="900" dirty="0">
                <a:solidFill>
                  <a:prstClr val="black"/>
                </a:solidFill>
                <a:latin typeface="+mn-ea"/>
              </a:rPr>
              <a:t>変異体（セルロース結合能あり</a:t>
            </a:r>
            <a:r>
              <a:rPr lang="en-US" altLang="ja-JP" sz="700" dirty="0">
                <a:solidFill>
                  <a:prstClr val="black"/>
                </a:solidFill>
                <a:latin typeface="+mn-ea"/>
              </a:rPr>
              <a:t>※</a:t>
            </a:r>
            <a:r>
              <a:rPr lang="ja-JP" altLang="en-US" sz="900" dirty="0">
                <a:solidFill>
                  <a:prstClr val="black"/>
                </a:solidFill>
                <a:latin typeface="+mn-ea"/>
              </a:rPr>
              <a:t>）</a:t>
            </a:r>
            <a:endParaRPr lang="en-US" altLang="ja-JP" sz="900" dirty="0">
              <a:solidFill>
                <a:prstClr val="black"/>
              </a:solidFill>
              <a:latin typeface="+mn-ea"/>
            </a:endParaRPr>
          </a:p>
          <a:p>
            <a:r>
              <a:rPr lang="ja-JP" altLang="en-US" sz="900" dirty="0">
                <a:solidFill>
                  <a:srgbClr val="FFC000"/>
                </a:solidFill>
                <a:latin typeface="+mn-ea"/>
              </a:rPr>
              <a:t>●</a:t>
            </a:r>
            <a:r>
              <a:rPr lang="ja-JP" altLang="en-US" sz="900" dirty="0">
                <a:solidFill>
                  <a:prstClr val="black"/>
                </a:solidFill>
                <a:latin typeface="+mn-ea"/>
              </a:rPr>
              <a:t>変異体（セルロース結合能中間</a:t>
            </a:r>
            <a:r>
              <a:rPr lang="en-US" altLang="ja-JP" sz="700" dirty="0">
                <a:solidFill>
                  <a:prstClr val="black"/>
                </a:solidFill>
                <a:latin typeface="+mn-ea"/>
              </a:rPr>
              <a:t>※</a:t>
            </a:r>
            <a:r>
              <a:rPr lang="ja-JP" altLang="en-US" sz="900" dirty="0">
                <a:solidFill>
                  <a:prstClr val="black"/>
                </a:solidFill>
                <a:latin typeface="+mn-ea"/>
              </a:rPr>
              <a:t>）</a:t>
            </a:r>
            <a:endParaRPr lang="en-US" altLang="ja-JP" sz="900" dirty="0">
              <a:solidFill>
                <a:srgbClr val="FFC000"/>
              </a:solidFill>
              <a:latin typeface="+mn-ea"/>
            </a:endParaRPr>
          </a:p>
          <a:p>
            <a:r>
              <a:rPr lang="ja-JP" altLang="en-US" sz="900" dirty="0">
                <a:solidFill>
                  <a:srgbClr val="FF0000"/>
                </a:solidFill>
                <a:latin typeface="+mn-ea"/>
              </a:rPr>
              <a:t>●</a:t>
            </a:r>
            <a:r>
              <a:rPr lang="ja-JP" altLang="en-US" sz="900" dirty="0">
                <a:solidFill>
                  <a:prstClr val="black"/>
                </a:solidFill>
                <a:latin typeface="+mn-ea"/>
              </a:rPr>
              <a:t>変異体（セルロース結合能なし</a:t>
            </a:r>
            <a:r>
              <a:rPr lang="en-US" altLang="ja-JP" sz="700" dirty="0">
                <a:solidFill>
                  <a:prstClr val="black"/>
                </a:solidFill>
                <a:latin typeface="+mn-ea"/>
              </a:rPr>
              <a:t>※</a:t>
            </a:r>
            <a:r>
              <a:rPr lang="en-US" altLang="ja-JP" sz="900" dirty="0">
                <a:solidFill>
                  <a:prstClr val="black"/>
                </a:solidFill>
                <a:latin typeface="+mn-ea"/>
              </a:rPr>
              <a:t> </a:t>
            </a:r>
            <a:r>
              <a:rPr lang="ja-JP" altLang="en-US" sz="900" dirty="0">
                <a:solidFill>
                  <a:prstClr val="black"/>
                </a:solidFill>
                <a:latin typeface="+mn-ea"/>
              </a:rPr>
              <a:t>）</a:t>
            </a:r>
            <a:endParaRPr lang="en-US" altLang="ja-JP" sz="900" dirty="0">
              <a:solidFill>
                <a:srgbClr val="FF0000"/>
              </a:solidFill>
              <a:latin typeface="+mn-ea"/>
            </a:endParaRPr>
          </a:p>
          <a:p>
            <a:endParaRPr lang="en-US" altLang="ja-JP" sz="900" dirty="0">
              <a:solidFill>
                <a:prstClr val="black"/>
              </a:solidFill>
              <a:latin typeface="+mn-ea"/>
            </a:endParaRPr>
          </a:p>
          <a:p>
            <a:r>
              <a:rPr lang="en-US" altLang="ja-JP" sz="900" dirty="0">
                <a:solidFill>
                  <a:prstClr val="black"/>
                </a:solidFill>
                <a:latin typeface="+mn-ea"/>
              </a:rPr>
              <a:t>N=3,</a:t>
            </a:r>
            <a:r>
              <a:rPr lang="ja-JP" altLang="en-US" sz="900" dirty="0">
                <a:solidFill>
                  <a:prstClr val="black"/>
                </a:solidFill>
                <a:latin typeface="+mn-ea"/>
              </a:rPr>
              <a:t>　</a:t>
            </a:r>
            <a:r>
              <a:rPr lang="en-US" altLang="ja-JP" sz="900" dirty="0">
                <a:solidFill>
                  <a:prstClr val="black"/>
                </a:solidFill>
                <a:latin typeface="+mn-ea"/>
              </a:rPr>
              <a:t>37</a:t>
            </a:r>
            <a:r>
              <a:rPr lang="ja-JP" altLang="en-US" sz="900" dirty="0">
                <a:solidFill>
                  <a:prstClr val="black"/>
                </a:solidFill>
                <a:latin typeface="+mn-ea"/>
              </a:rPr>
              <a:t>℃</a:t>
            </a:r>
            <a:r>
              <a:rPr lang="en-US" altLang="ja-JP" sz="900" dirty="0">
                <a:solidFill>
                  <a:prstClr val="black"/>
                </a:solidFill>
                <a:latin typeface="+mn-ea"/>
              </a:rPr>
              <a:t>, 8</a:t>
            </a:r>
            <a:r>
              <a:rPr lang="ja-JP" altLang="en-US" sz="900" dirty="0">
                <a:solidFill>
                  <a:prstClr val="black"/>
                </a:solidFill>
                <a:latin typeface="+mn-ea"/>
              </a:rPr>
              <a:t>時間で反応</a:t>
            </a:r>
            <a:endParaRPr lang="en-US" altLang="ja-JP" sz="900" dirty="0">
              <a:solidFill>
                <a:prstClr val="black"/>
              </a:solidFill>
              <a:latin typeface="+mn-ea"/>
            </a:endParaRPr>
          </a:p>
          <a:p>
            <a:endParaRPr lang="en-US" altLang="ja-JP" sz="900" dirty="0">
              <a:solidFill>
                <a:prstClr val="black"/>
              </a:solidFill>
              <a:latin typeface="+mn-ea"/>
            </a:endParaRPr>
          </a:p>
          <a:p>
            <a:r>
              <a:rPr lang="ja-JP" altLang="en-US" sz="900" dirty="0">
                <a:solidFill>
                  <a:prstClr val="black"/>
                </a:solidFill>
                <a:latin typeface="+mn-ea"/>
              </a:rPr>
              <a:t>結晶性セルロース：</a:t>
            </a:r>
            <a:r>
              <a:rPr lang="en-US" altLang="ja-JP" sz="900" i="1" dirty="0">
                <a:solidFill>
                  <a:prstClr val="black"/>
                </a:solidFill>
                <a:latin typeface="+mn-ea"/>
              </a:rPr>
              <a:t>Cladophora</a:t>
            </a:r>
            <a:r>
              <a:rPr lang="ja-JP" altLang="en-US" sz="900" dirty="0">
                <a:solidFill>
                  <a:prstClr val="black"/>
                </a:solidFill>
                <a:latin typeface="+mn-ea"/>
              </a:rPr>
              <a:t>由来</a:t>
            </a:r>
            <a:endParaRPr lang="en-US" altLang="ja-JP" sz="900" dirty="0">
              <a:solidFill>
                <a:prstClr val="black"/>
              </a:solidFill>
              <a:latin typeface="+mn-ea"/>
            </a:endParaRPr>
          </a:p>
          <a:p>
            <a:r>
              <a:rPr lang="ja-JP" altLang="en-US" sz="900" dirty="0">
                <a:solidFill>
                  <a:prstClr val="black"/>
                </a:solidFill>
                <a:latin typeface="+mn-ea"/>
              </a:rPr>
              <a:t>非晶性セルロース：</a:t>
            </a:r>
            <a:r>
              <a:rPr lang="en-US" altLang="ja-JP" sz="900" dirty="0">
                <a:solidFill>
                  <a:prstClr val="black"/>
                </a:solidFill>
                <a:latin typeface="+mn-ea"/>
              </a:rPr>
              <a:t>PASC</a:t>
            </a:r>
          </a:p>
        </p:txBody>
      </p:sp>
      <p:sp>
        <p:nvSpPr>
          <p:cNvPr id="115" name="テキスト ボックス 114">
            <a:extLst>
              <a:ext uri="{FF2B5EF4-FFF2-40B4-BE49-F238E27FC236}">
                <a16:creationId xmlns:a16="http://schemas.microsoft.com/office/drawing/2014/main" id="{9D5AA603-2BA0-469D-9C97-FAE2097D34CA}"/>
              </a:ext>
            </a:extLst>
          </p:cNvPr>
          <p:cNvSpPr txBox="1"/>
          <p:nvPr/>
        </p:nvSpPr>
        <p:spPr>
          <a:xfrm>
            <a:off x="7010773" y="1392482"/>
            <a:ext cx="5181227" cy="338554"/>
          </a:xfrm>
          <a:prstGeom prst="rect">
            <a:avLst/>
          </a:prstGeom>
          <a:noFill/>
        </p:spPr>
        <p:txBody>
          <a:bodyPr wrap="none" rtlCol="0">
            <a:spAutoFit/>
          </a:bodyPr>
          <a:lstStyle/>
          <a:p>
            <a:r>
              <a:rPr kumimoji="1" lang="en-US" altLang="ja-JP" sz="1600" b="1" dirty="0"/>
              <a:t>1 µg</a:t>
            </a:r>
            <a:r>
              <a:rPr kumimoji="1" lang="ja-JP" altLang="en-US" sz="1600" b="1" dirty="0"/>
              <a:t>タンパク質あたりのグルコース量（</a:t>
            </a:r>
            <a:r>
              <a:rPr kumimoji="1" lang="en-US" altLang="ja-JP" sz="1600" b="1" dirty="0"/>
              <a:t>nmol/µg-protein</a:t>
            </a:r>
            <a:r>
              <a:rPr kumimoji="1" lang="ja-JP" altLang="en-US" sz="1600" b="1" dirty="0"/>
              <a:t>）</a:t>
            </a:r>
          </a:p>
        </p:txBody>
      </p:sp>
      <p:sp>
        <p:nvSpPr>
          <p:cNvPr id="53" name="テキスト ボックス 52">
            <a:extLst>
              <a:ext uri="{FF2B5EF4-FFF2-40B4-BE49-F238E27FC236}">
                <a16:creationId xmlns:a16="http://schemas.microsoft.com/office/drawing/2014/main" id="{CEA460A4-6827-4A70-869D-9F1FDCD31264}"/>
              </a:ext>
            </a:extLst>
          </p:cNvPr>
          <p:cNvSpPr txBox="1"/>
          <p:nvPr/>
        </p:nvSpPr>
        <p:spPr>
          <a:xfrm>
            <a:off x="230153" y="1352769"/>
            <a:ext cx="1811457" cy="369332"/>
          </a:xfrm>
          <a:prstGeom prst="rect">
            <a:avLst/>
          </a:prstGeom>
          <a:solidFill>
            <a:schemeClr val="bg2">
              <a:lumMod val="75000"/>
            </a:schemeClr>
          </a:solidFill>
        </p:spPr>
        <p:txBody>
          <a:bodyPr wrap="square" rtlCol="0">
            <a:spAutoFit/>
          </a:bodyPr>
          <a:lstStyle/>
          <a:p>
            <a:pPr algn="ctr"/>
            <a:r>
              <a:rPr kumimoji="1" lang="ja-JP" altLang="en-US" dirty="0">
                <a:solidFill>
                  <a:schemeClr val="bg1"/>
                </a:solidFill>
              </a:rPr>
              <a:t>評価方法</a:t>
            </a:r>
          </a:p>
        </p:txBody>
      </p:sp>
      <p:sp>
        <p:nvSpPr>
          <p:cNvPr id="54" name="テキスト ボックス 53">
            <a:extLst>
              <a:ext uri="{FF2B5EF4-FFF2-40B4-BE49-F238E27FC236}">
                <a16:creationId xmlns:a16="http://schemas.microsoft.com/office/drawing/2014/main" id="{DA00E753-61AC-49B0-97B7-BABB56E4DA18}"/>
              </a:ext>
            </a:extLst>
          </p:cNvPr>
          <p:cNvSpPr txBox="1"/>
          <p:nvPr/>
        </p:nvSpPr>
        <p:spPr>
          <a:xfrm>
            <a:off x="5199316" y="1349885"/>
            <a:ext cx="1811457" cy="369332"/>
          </a:xfrm>
          <a:prstGeom prst="rect">
            <a:avLst/>
          </a:prstGeom>
          <a:solidFill>
            <a:schemeClr val="accent1"/>
          </a:solidFill>
        </p:spPr>
        <p:txBody>
          <a:bodyPr wrap="square" rtlCol="0">
            <a:spAutoFit/>
          </a:bodyPr>
          <a:lstStyle/>
          <a:p>
            <a:pPr algn="ctr"/>
            <a:r>
              <a:rPr kumimoji="1" lang="ja-JP" altLang="en-US" dirty="0">
                <a:solidFill>
                  <a:schemeClr val="bg1"/>
                </a:solidFill>
              </a:rPr>
              <a:t>評価結果</a:t>
            </a:r>
          </a:p>
        </p:txBody>
      </p:sp>
      <p:sp>
        <p:nvSpPr>
          <p:cNvPr id="6" name="テキスト ボックス 5">
            <a:extLst>
              <a:ext uri="{FF2B5EF4-FFF2-40B4-BE49-F238E27FC236}">
                <a16:creationId xmlns:a16="http://schemas.microsoft.com/office/drawing/2014/main" id="{00050F1F-010E-4049-ABA5-338424D313CC}"/>
              </a:ext>
            </a:extLst>
          </p:cNvPr>
          <p:cNvSpPr txBox="1"/>
          <p:nvPr/>
        </p:nvSpPr>
        <p:spPr>
          <a:xfrm>
            <a:off x="10834832" y="5970155"/>
            <a:ext cx="1082348" cy="307777"/>
          </a:xfrm>
          <a:prstGeom prst="rect">
            <a:avLst/>
          </a:prstGeom>
          <a:noFill/>
        </p:spPr>
        <p:txBody>
          <a:bodyPr wrap="none" rtlCol="0">
            <a:spAutoFit/>
          </a:bodyPr>
          <a:lstStyle/>
          <a:p>
            <a:r>
              <a:rPr kumimoji="1" lang="en-US" altLang="ja-JP" sz="1400" dirty="0"/>
              <a:t>※</a:t>
            </a:r>
            <a:r>
              <a:rPr kumimoji="1" lang="ja-JP" altLang="en-US" sz="1400" dirty="0"/>
              <a:t>簡易評価</a:t>
            </a:r>
          </a:p>
        </p:txBody>
      </p:sp>
      <p:sp>
        <p:nvSpPr>
          <p:cNvPr id="58" name="テキスト ボックス 57">
            <a:extLst>
              <a:ext uri="{FF2B5EF4-FFF2-40B4-BE49-F238E27FC236}">
                <a16:creationId xmlns:a16="http://schemas.microsoft.com/office/drawing/2014/main" id="{DD99BA13-048A-45ED-A783-CB08824A3A7C}"/>
              </a:ext>
            </a:extLst>
          </p:cNvPr>
          <p:cNvSpPr txBox="1"/>
          <p:nvPr/>
        </p:nvSpPr>
        <p:spPr>
          <a:xfrm>
            <a:off x="9744809" y="4200904"/>
            <a:ext cx="2555021" cy="1292662"/>
          </a:xfrm>
          <a:prstGeom prst="rect">
            <a:avLst/>
          </a:prstGeom>
          <a:noFill/>
        </p:spPr>
        <p:txBody>
          <a:bodyPr wrap="square" rtlCol="0">
            <a:spAutoFit/>
          </a:bodyPr>
          <a:lstStyle/>
          <a:p>
            <a:r>
              <a:rPr kumimoji="1" lang="en-US" altLang="ja-JP" sz="1400" b="1" dirty="0">
                <a:solidFill>
                  <a:schemeClr val="accent1"/>
                </a:solidFill>
              </a:rPr>
              <a:t>No.58</a:t>
            </a:r>
            <a:r>
              <a:rPr kumimoji="1" lang="ja-JP" altLang="en-US" sz="1400" dirty="0">
                <a:solidFill>
                  <a:schemeClr val="accent1"/>
                </a:solidFill>
              </a:rPr>
              <a:t>：結晶性セルロースに</a:t>
            </a:r>
            <a:endParaRPr kumimoji="1" lang="en-US" altLang="ja-JP" sz="1400" dirty="0">
              <a:solidFill>
                <a:schemeClr val="accent1"/>
              </a:solidFill>
            </a:endParaRPr>
          </a:p>
          <a:p>
            <a:r>
              <a:rPr kumimoji="1" lang="ja-JP" altLang="en-US" sz="1400" dirty="0">
                <a:solidFill>
                  <a:schemeClr val="accent1"/>
                </a:solidFill>
              </a:rPr>
              <a:t>　対する反応性が上がっている。</a:t>
            </a:r>
            <a:endParaRPr kumimoji="1" lang="en-US" altLang="ja-JP" sz="1400" dirty="0">
              <a:solidFill>
                <a:schemeClr val="accent1"/>
              </a:solidFill>
            </a:endParaRPr>
          </a:p>
          <a:p>
            <a:endParaRPr kumimoji="1" lang="en-US" altLang="ja-JP" sz="800" dirty="0">
              <a:solidFill>
                <a:schemeClr val="accent1"/>
              </a:solidFill>
            </a:endParaRPr>
          </a:p>
          <a:p>
            <a:r>
              <a:rPr kumimoji="1" lang="en-US" altLang="ja-JP" sz="1400" b="1" dirty="0">
                <a:solidFill>
                  <a:schemeClr val="accent1"/>
                </a:solidFill>
              </a:rPr>
              <a:t>No.153</a:t>
            </a:r>
            <a:r>
              <a:rPr kumimoji="1" lang="ja-JP" altLang="en-US" sz="1400" dirty="0">
                <a:solidFill>
                  <a:schemeClr val="accent1"/>
                </a:solidFill>
              </a:rPr>
              <a:t>：結合能ありであるが、　</a:t>
            </a:r>
            <a:endParaRPr kumimoji="1" lang="en-US" altLang="ja-JP" sz="1400" dirty="0">
              <a:solidFill>
                <a:schemeClr val="accent1"/>
              </a:solidFill>
            </a:endParaRPr>
          </a:p>
          <a:p>
            <a:r>
              <a:rPr kumimoji="1" lang="ja-JP" altLang="en-US" sz="1400" dirty="0">
                <a:solidFill>
                  <a:schemeClr val="accent1"/>
                </a:solidFill>
              </a:rPr>
              <a:t>　結晶性セルロースへの反応性が</a:t>
            </a:r>
            <a:endParaRPr kumimoji="1" lang="en-US" altLang="ja-JP" sz="1400" dirty="0">
              <a:solidFill>
                <a:schemeClr val="accent1"/>
              </a:solidFill>
            </a:endParaRPr>
          </a:p>
          <a:p>
            <a:r>
              <a:rPr kumimoji="1" lang="ja-JP" altLang="en-US" sz="1400" dirty="0">
                <a:solidFill>
                  <a:schemeClr val="accent1"/>
                </a:solidFill>
              </a:rPr>
              <a:t>　低下している。</a:t>
            </a:r>
            <a:endParaRPr kumimoji="1" lang="en-US" altLang="ja-JP" sz="1400" dirty="0">
              <a:solidFill>
                <a:schemeClr val="accent1"/>
              </a:solidFill>
            </a:endParaRPr>
          </a:p>
        </p:txBody>
      </p:sp>
      <p:sp>
        <p:nvSpPr>
          <p:cNvPr id="7" name="テキスト ボックス 6">
            <a:extLst>
              <a:ext uri="{FF2B5EF4-FFF2-40B4-BE49-F238E27FC236}">
                <a16:creationId xmlns:a16="http://schemas.microsoft.com/office/drawing/2014/main" id="{BAF2CB8A-BB47-4BD0-9322-A3C1BA7F5735}"/>
              </a:ext>
            </a:extLst>
          </p:cNvPr>
          <p:cNvSpPr txBox="1"/>
          <p:nvPr/>
        </p:nvSpPr>
        <p:spPr>
          <a:xfrm>
            <a:off x="2122004" y="1447600"/>
            <a:ext cx="2084225" cy="307777"/>
          </a:xfrm>
          <a:prstGeom prst="rect">
            <a:avLst/>
          </a:prstGeom>
          <a:noFill/>
        </p:spPr>
        <p:txBody>
          <a:bodyPr wrap="none" rtlCol="0">
            <a:spAutoFit/>
          </a:bodyPr>
          <a:lstStyle/>
          <a:p>
            <a:r>
              <a:rPr kumimoji="1" lang="ja-JP" altLang="en-US" sz="1400" dirty="0"/>
              <a:t>参考文献</a:t>
            </a:r>
            <a:r>
              <a:rPr kumimoji="1" lang="en-US" altLang="ja-JP" sz="1400" dirty="0"/>
              <a:t>5, 6</a:t>
            </a:r>
            <a:r>
              <a:rPr kumimoji="1" lang="ja-JP" altLang="en-US" sz="1400" dirty="0"/>
              <a:t>をもとに実施</a:t>
            </a:r>
          </a:p>
        </p:txBody>
      </p:sp>
      <p:sp>
        <p:nvSpPr>
          <p:cNvPr id="146" name="テキスト ボックス 145">
            <a:extLst>
              <a:ext uri="{FF2B5EF4-FFF2-40B4-BE49-F238E27FC236}">
                <a16:creationId xmlns:a16="http://schemas.microsoft.com/office/drawing/2014/main" id="{D067FB46-74C7-426A-84C3-96847663EB88}"/>
              </a:ext>
            </a:extLst>
          </p:cNvPr>
          <p:cNvSpPr txBox="1"/>
          <p:nvPr/>
        </p:nvSpPr>
        <p:spPr>
          <a:xfrm rot="16200000">
            <a:off x="4163287" y="3505516"/>
            <a:ext cx="3235181" cy="307777"/>
          </a:xfrm>
          <a:prstGeom prst="rect">
            <a:avLst/>
          </a:prstGeom>
          <a:noFill/>
        </p:spPr>
        <p:txBody>
          <a:bodyPr wrap="none" rtlCol="0">
            <a:spAutoFit/>
          </a:bodyPr>
          <a:lstStyle/>
          <a:p>
            <a:r>
              <a:rPr kumimoji="1" lang="ja-JP" altLang="en-US" sz="1400" dirty="0"/>
              <a:t>グルコース量（基質：</a:t>
            </a:r>
            <a:r>
              <a:rPr kumimoji="1" lang="ja-JP" altLang="en-US" sz="1400" b="1" dirty="0">
                <a:solidFill>
                  <a:schemeClr val="accent4">
                    <a:lumMod val="60000"/>
                    <a:lumOff val="40000"/>
                  </a:schemeClr>
                </a:solidFill>
              </a:rPr>
              <a:t>結晶性セルロース</a:t>
            </a:r>
            <a:r>
              <a:rPr kumimoji="1" lang="ja-JP" altLang="en-US" sz="1400" dirty="0"/>
              <a:t>）</a:t>
            </a:r>
          </a:p>
        </p:txBody>
      </p:sp>
      <p:sp>
        <p:nvSpPr>
          <p:cNvPr id="147" name="テキスト ボックス 146">
            <a:extLst>
              <a:ext uri="{FF2B5EF4-FFF2-40B4-BE49-F238E27FC236}">
                <a16:creationId xmlns:a16="http://schemas.microsoft.com/office/drawing/2014/main" id="{9EF51C36-11DA-4F34-9D66-063A221EB398}"/>
              </a:ext>
            </a:extLst>
          </p:cNvPr>
          <p:cNvSpPr txBox="1"/>
          <p:nvPr/>
        </p:nvSpPr>
        <p:spPr>
          <a:xfrm>
            <a:off x="6441513" y="5499633"/>
            <a:ext cx="3235181" cy="307777"/>
          </a:xfrm>
          <a:prstGeom prst="rect">
            <a:avLst/>
          </a:prstGeom>
          <a:noFill/>
        </p:spPr>
        <p:txBody>
          <a:bodyPr wrap="none" rtlCol="0">
            <a:spAutoFit/>
          </a:bodyPr>
          <a:lstStyle/>
          <a:p>
            <a:r>
              <a:rPr kumimoji="1" lang="ja-JP" altLang="en-US" sz="1400" dirty="0"/>
              <a:t>グルコース量（基質：</a:t>
            </a:r>
            <a:r>
              <a:rPr kumimoji="1" lang="ja-JP" altLang="en-US" sz="1400" b="1" dirty="0"/>
              <a:t>非晶性セルロース</a:t>
            </a:r>
            <a:r>
              <a:rPr kumimoji="1" lang="ja-JP" altLang="en-US" sz="1400" dirty="0"/>
              <a:t>）</a:t>
            </a:r>
          </a:p>
        </p:txBody>
      </p:sp>
      <p:graphicFrame>
        <p:nvGraphicFramePr>
          <p:cNvPr id="148" name="グラフ 147">
            <a:extLst>
              <a:ext uri="{FF2B5EF4-FFF2-40B4-BE49-F238E27FC236}">
                <a16:creationId xmlns:a16="http://schemas.microsoft.com/office/drawing/2014/main" id="{54695821-6CAB-4451-8CA9-675207A47DD6}"/>
              </a:ext>
            </a:extLst>
          </p:cNvPr>
          <p:cNvGraphicFramePr>
            <a:graphicFrameLocks/>
          </p:cNvGraphicFramePr>
          <p:nvPr/>
        </p:nvGraphicFramePr>
        <p:xfrm>
          <a:off x="5732272" y="1763004"/>
          <a:ext cx="3960000" cy="396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93097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43C46392-9740-423D-832F-DA06DF15C9BF}"/>
              </a:ext>
            </a:extLst>
          </p:cNvPr>
          <p:cNvSpPr>
            <a:spLocks noGrp="1"/>
          </p:cNvSpPr>
          <p:nvPr>
            <p:ph type="sldNum" sz="quarter" idx="10"/>
          </p:nvPr>
        </p:nvSpPr>
        <p:spPr/>
        <p:txBody>
          <a:bodyPr/>
          <a:lstStyle/>
          <a:p>
            <a:fld id="{584EAAFE-CFE5-40AD-8E95-5BFF290DC5CF}" type="slidenum">
              <a:rPr kumimoji="1" lang="ja-JP" altLang="en-US" smtClean="0"/>
              <a:pPr/>
              <a:t>34</a:t>
            </a:fld>
            <a:endParaRPr kumimoji="1" lang="ja-JP" altLang="en-US"/>
          </a:p>
        </p:txBody>
      </p:sp>
      <p:sp>
        <p:nvSpPr>
          <p:cNvPr id="4" name="テキスト プレースホルダー 3">
            <a:extLst>
              <a:ext uri="{FF2B5EF4-FFF2-40B4-BE49-F238E27FC236}">
                <a16:creationId xmlns:a16="http://schemas.microsoft.com/office/drawing/2014/main" id="{0A544193-2A9C-4099-B321-F6602A9E7D4A}"/>
              </a:ext>
            </a:extLst>
          </p:cNvPr>
          <p:cNvSpPr>
            <a:spLocks noGrp="1"/>
          </p:cNvSpPr>
          <p:nvPr>
            <p:ph type="body" sz="quarter" idx="11"/>
          </p:nvPr>
        </p:nvSpPr>
        <p:spPr>
          <a:xfrm>
            <a:off x="465186" y="830975"/>
            <a:ext cx="11341887" cy="996170"/>
          </a:xfrm>
        </p:spPr>
        <p:txBody>
          <a:bodyPr/>
          <a:lstStyle/>
          <a:p>
            <a:pPr algn="ctr"/>
            <a:r>
              <a:rPr kumimoji="1" lang="ja-JP" altLang="en-US" dirty="0"/>
              <a:t>設計</a:t>
            </a:r>
            <a:r>
              <a:rPr kumimoji="1" lang="en-US" altLang="ja-JP" dirty="0"/>
              <a:t>CBM</a:t>
            </a:r>
            <a:r>
              <a:rPr kumimoji="1" lang="ja-JP" altLang="en-US" dirty="0"/>
              <a:t>を導入したセルラーゼでも活性を示すものがあったが、</a:t>
            </a:r>
            <a:endParaRPr kumimoji="1" lang="en-US" altLang="ja-JP" dirty="0"/>
          </a:p>
          <a:p>
            <a:pPr algn="ctr"/>
            <a:r>
              <a:rPr lang="en-US" altLang="ja-JP" dirty="0"/>
              <a:t>Wet</a:t>
            </a:r>
            <a:r>
              <a:rPr lang="ja-JP" altLang="en-US" dirty="0"/>
              <a:t>実験の誤差や手間の点で、大きな課題があった</a:t>
            </a:r>
            <a:r>
              <a:rPr kumimoji="1" lang="ja-JP" altLang="en-US" dirty="0"/>
              <a:t>。</a:t>
            </a:r>
          </a:p>
        </p:txBody>
      </p:sp>
      <p:sp>
        <p:nvSpPr>
          <p:cNvPr id="15" name="タイトル 1">
            <a:extLst>
              <a:ext uri="{FF2B5EF4-FFF2-40B4-BE49-F238E27FC236}">
                <a16:creationId xmlns:a16="http://schemas.microsoft.com/office/drawing/2014/main" id="{8D1B52B2-72D2-4690-BEA3-462D4C2B0465}"/>
              </a:ext>
            </a:extLst>
          </p:cNvPr>
          <p:cNvSpPr>
            <a:spLocks noGrp="1"/>
          </p:cNvSpPr>
          <p:nvPr>
            <p:ph type="title"/>
          </p:nvPr>
        </p:nvSpPr>
        <p:spPr>
          <a:xfrm>
            <a:off x="517055" y="241034"/>
            <a:ext cx="11400125" cy="518094"/>
          </a:xfrm>
        </p:spPr>
        <p:txBody>
          <a:bodyPr/>
          <a:lstStyle/>
          <a:p>
            <a:r>
              <a:rPr lang="ja-JP" altLang="en-US" dirty="0"/>
              <a:t>実験結果</a:t>
            </a:r>
            <a:endParaRPr kumimoji="1" lang="en-US" altLang="ja-JP" sz="2800" dirty="0"/>
          </a:p>
        </p:txBody>
      </p:sp>
      <p:sp>
        <p:nvSpPr>
          <p:cNvPr id="16" name="テキスト ボックス 15">
            <a:extLst>
              <a:ext uri="{FF2B5EF4-FFF2-40B4-BE49-F238E27FC236}">
                <a16:creationId xmlns:a16="http://schemas.microsoft.com/office/drawing/2014/main" id="{C9F661FF-C376-4D04-B7BF-6F7F8FAC8DF0}"/>
              </a:ext>
            </a:extLst>
          </p:cNvPr>
          <p:cNvSpPr txBox="1"/>
          <p:nvPr/>
        </p:nvSpPr>
        <p:spPr>
          <a:xfrm>
            <a:off x="571984" y="-20412"/>
            <a:ext cx="5028716"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テーマ活動　＞　セルロース分解酵素の合成・活性評価</a:t>
            </a:r>
          </a:p>
        </p:txBody>
      </p:sp>
      <p:graphicFrame>
        <p:nvGraphicFramePr>
          <p:cNvPr id="13" name="グラフ 12">
            <a:extLst>
              <a:ext uri="{FF2B5EF4-FFF2-40B4-BE49-F238E27FC236}">
                <a16:creationId xmlns:a16="http://schemas.microsoft.com/office/drawing/2014/main" id="{E82164D6-3F4E-4370-9AEF-6B058F99F78B}"/>
              </a:ext>
            </a:extLst>
          </p:cNvPr>
          <p:cNvGraphicFramePr>
            <a:graphicFrameLocks/>
          </p:cNvGraphicFramePr>
          <p:nvPr/>
        </p:nvGraphicFramePr>
        <p:xfrm>
          <a:off x="7659238" y="1947065"/>
          <a:ext cx="4320000" cy="4320000"/>
        </p:xfrm>
        <a:graphic>
          <a:graphicData uri="http://schemas.openxmlformats.org/drawingml/2006/chart">
            <c:chart xmlns:c="http://schemas.openxmlformats.org/drawingml/2006/chart" xmlns:r="http://schemas.openxmlformats.org/officeDocument/2006/relationships" r:id="rId2"/>
          </a:graphicData>
        </a:graphic>
      </p:graphicFrame>
      <p:sp>
        <p:nvSpPr>
          <p:cNvPr id="14" name="テキスト ボックス 13">
            <a:extLst>
              <a:ext uri="{FF2B5EF4-FFF2-40B4-BE49-F238E27FC236}">
                <a16:creationId xmlns:a16="http://schemas.microsoft.com/office/drawing/2014/main" id="{0AE94270-4D93-4C75-946D-C50523D845A0}"/>
              </a:ext>
            </a:extLst>
          </p:cNvPr>
          <p:cNvSpPr txBox="1"/>
          <p:nvPr/>
        </p:nvSpPr>
        <p:spPr>
          <a:xfrm rot="16200000">
            <a:off x="5959025" y="3693109"/>
            <a:ext cx="3545507" cy="307777"/>
          </a:xfrm>
          <a:prstGeom prst="rect">
            <a:avLst/>
          </a:prstGeom>
          <a:solidFill>
            <a:schemeClr val="bg1"/>
          </a:solidFill>
        </p:spPr>
        <p:txBody>
          <a:bodyPr wrap="square">
            <a:spAutoFit/>
          </a:bodyPr>
          <a:lstStyle/>
          <a:p>
            <a:pPr algn="ctr"/>
            <a:r>
              <a:rPr kumimoji="1" lang="ja-JP" altLang="en-US" sz="1400" dirty="0"/>
              <a:t>酵素活性（結晶性セルロース）</a:t>
            </a:r>
            <a:endParaRPr kumimoji="1" lang="en-US" altLang="ja-JP" sz="1400" dirty="0"/>
          </a:p>
        </p:txBody>
      </p:sp>
      <p:sp>
        <p:nvSpPr>
          <p:cNvPr id="17" name="テキスト ボックス 16">
            <a:extLst>
              <a:ext uri="{FF2B5EF4-FFF2-40B4-BE49-F238E27FC236}">
                <a16:creationId xmlns:a16="http://schemas.microsoft.com/office/drawing/2014/main" id="{EC601E7B-E127-4FDC-9400-E904DBC890E9}"/>
              </a:ext>
            </a:extLst>
          </p:cNvPr>
          <p:cNvSpPr txBox="1"/>
          <p:nvPr/>
        </p:nvSpPr>
        <p:spPr>
          <a:xfrm>
            <a:off x="8487968" y="5818661"/>
            <a:ext cx="3267930" cy="307777"/>
          </a:xfrm>
          <a:prstGeom prst="rect">
            <a:avLst/>
          </a:prstGeom>
          <a:solidFill>
            <a:schemeClr val="bg1"/>
          </a:solidFill>
        </p:spPr>
        <p:txBody>
          <a:bodyPr wrap="square">
            <a:spAutoFit/>
          </a:bodyPr>
          <a:lstStyle/>
          <a:p>
            <a:pPr algn="ctr"/>
            <a:r>
              <a:rPr kumimoji="1" lang="ja-JP" altLang="en-US" sz="1400" dirty="0"/>
              <a:t>結合エネルギー</a:t>
            </a:r>
            <a:endParaRPr kumimoji="1" lang="en-US" altLang="ja-JP" sz="1400" dirty="0"/>
          </a:p>
        </p:txBody>
      </p:sp>
      <p:sp>
        <p:nvSpPr>
          <p:cNvPr id="18" name="テキスト ボックス 17">
            <a:extLst>
              <a:ext uri="{FF2B5EF4-FFF2-40B4-BE49-F238E27FC236}">
                <a16:creationId xmlns:a16="http://schemas.microsoft.com/office/drawing/2014/main" id="{4D9D012D-C52D-4FA9-A8E9-BC2210E6339D}"/>
              </a:ext>
            </a:extLst>
          </p:cNvPr>
          <p:cNvSpPr txBox="1"/>
          <p:nvPr/>
        </p:nvSpPr>
        <p:spPr>
          <a:xfrm>
            <a:off x="8371436" y="2232598"/>
            <a:ext cx="3391887" cy="307777"/>
          </a:xfrm>
          <a:prstGeom prst="rect">
            <a:avLst/>
          </a:prstGeom>
          <a:noFill/>
        </p:spPr>
        <p:txBody>
          <a:bodyPr wrap="square" rtlCol="0">
            <a:spAutoFit/>
          </a:bodyPr>
          <a:lstStyle/>
          <a:p>
            <a:pPr algn="ctr"/>
            <a:r>
              <a:rPr kumimoji="1" lang="ja-JP" altLang="en-US" sz="1400" b="1" dirty="0"/>
              <a:t>ヒット率：高活性酵素が含まれる割合</a:t>
            </a:r>
            <a:endParaRPr kumimoji="1" lang="en-US" altLang="ja-JP" sz="1400" b="1" dirty="0"/>
          </a:p>
        </p:txBody>
      </p:sp>
      <p:sp>
        <p:nvSpPr>
          <p:cNvPr id="19" name="テキスト ボックス 18">
            <a:extLst>
              <a:ext uri="{FF2B5EF4-FFF2-40B4-BE49-F238E27FC236}">
                <a16:creationId xmlns:a16="http://schemas.microsoft.com/office/drawing/2014/main" id="{B3E5FFA7-B000-4933-ACA4-4BAF054EC657}"/>
              </a:ext>
            </a:extLst>
          </p:cNvPr>
          <p:cNvSpPr txBox="1"/>
          <p:nvPr/>
        </p:nvSpPr>
        <p:spPr>
          <a:xfrm>
            <a:off x="10590835" y="2543568"/>
            <a:ext cx="916614" cy="400110"/>
          </a:xfrm>
          <a:prstGeom prst="rect">
            <a:avLst/>
          </a:prstGeom>
          <a:noFill/>
        </p:spPr>
        <p:txBody>
          <a:bodyPr wrap="square" rtlCol="0">
            <a:spAutoFit/>
          </a:bodyPr>
          <a:lstStyle/>
          <a:p>
            <a:pPr algn="ctr"/>
            <a:r>
              <a:rPr kumimoji="1" lang="en-US" altLang="ja-JP" sz="2000" b="1" dirty="0">
                <a:solidFill>
                  <a:schemeClr val="accent1"/>
                </a:solidFill>
              </a:rPr>
              <a:t>40%</a:t>
            </a:r>
            <a:endParaRPr kumimoji="1" lang="en-US" altLang="ja-JP" sz="1400" b="1" dirty="0">
              <a:solidFill>
                <a:schemeClr val="accent1"/>
              </a:solidFill>
            </a:endParaRPr>
          </a:p>
        </p:txBody>
      </p:sp>
      <p:sp>
        <p:nvSpPr>
          <p:cNvPr id="20" name="テキスト ボックス 19">
            <a:extLst>
              <a:ext uri="{FF2B5EF4-FFF2-40B4-BE49-F238E27FC236}">
                <a16:creationId xmlns:a16="http://schemas.microsoft.com/office/drawing/2014/main" id="{8473CCE4-545B-4763-96F8-97FF311A9A52}"/>
              </a:ext>
            </a:extLst>
          </p:cNvPr>
          <p:cNvSpPr txBox="1"/>
          <p:nvPr/>
        </p:nvSpPr>
        <p:spPr>
          <a:xfrm>
            <a:off x="8790580" y="2543568"/>
            <a:ext cx="916614" cy="400110"/>
          </a:xfrm>
          <a:prstGeom prst="rect">
            <a:avLst/>
          </a:prstGeom>
          <a:noFill/>
        </p:spPr>
        <p:txBody>
          <a:bodyPr wrap="square" rtlCol="0">
            <a:spAutoFit/>
          </a:bodyPr>
          <a:lstStyle/>
          <a:p>
            <a:pPr algn="ctr"/>
            <a:r>
              <a:rPr kumimoji="1" lang="en-US" altLang="ja-JP" sz="2000" b="1" dirty="0">
                <a:solidFill>
                  <a:schemeClr val="accent4"/>
                </a:solidFill>
              </a:rPr>
              <a:t>40%</a:t>
            </a:r>
            <a:endParaRPr kumimoji="1" lang="en-US" altLang="ja-JP" sz="1400" b="1" dirty="0">
              <a:solidFill>
                <a:schemeClr val="accent4"/>
              </a:solidFill>
            </a:endParaRPr>
          </a:p>
        </p:txBody>
      </p:sp>
      <p:sp>
        <p:nvSpPr>
          <p:cNvPr id="21" name="正方形/長方形 20">
            <a:extLst>
              <a:ext uri="{FF2B5EF4-FFF2-40B4-BE49-F238E27FC236}">
                <a16:creationId xmlns:a16="http://schemas.microsoft.com/office/drawing/2014/main" id="{CF74D9F5-E40F-40E1-84CB-0B057B7E2AA0}"/>
              </a:ext>
            </a:extLst>
          </p:cNvPr>
          <p:cNvSpPr/>
          <p:nvPr/>
        </p:nvSpPr>
        <p:spPr>
          <a:xfrm>
            <a:off x="8305500" y="2114014"/>
            <a:ext cx="3501573" cy="3448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正方形/長方形 21">
            <a:extLst>
              <a:ext uri="{FF2B5EF4-FFF2-40B4-BE49-F238E27FC236}">
                <a16:creationId xmlns:a16="http://schemas.microsoft.com/office/drawing/2014/main" id="{05296128-011B-4805-80BE-328CE2F31A74}"/>
              </a:ext>
            </a:extLst>
          </p:cNvPr>
          <p:cNvSpPr/>
          <p:nvPr/>
        </p:nvSpPr>
        <p:spPr>
          <a:xfrm>
            <a:off x="8353741" y="2162945"/>
            <a:ext cx="2013614" cy="3365995"/>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3" name="直線矢印コネクタ 22">
            <a:extLst>
              <a:ext uri="{FF2B5EF4-FFF2-40B4-BE49-F238E27FC236}">
                <a16:creationId xmlns:a16="http://schemas.microsoft.com/office/drawing/2014/main" id="{A6734944-CA6A-4BD4-9097-9D79016B5189}"/>
              </a:ext>
            </a:extLst>
          </p:cNvPr>
          <p:cNvCxnSpPr>
            <a:cxnSpLocks/>
            <a:stCxn id="19" idx="1"/>
            <a:endCxn id="20" idx="3"/>
          </p:cNvCxnSpPr>
          <p:nvPr/>
        </p:nvCxnSpPr>
        <p:spPr>
          <a:xfrm flipH="1">
            <a:off x="9707194" y="2743623"/>
            <a:ext cx="883641"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AE97C5CF-BC8E-4258-9CD2-165E32062EB1}"/>
              </a:ext>
            </a:extLst>
          </p:cNvPr>
          <p:cNvCxnSpPr>
            <a:cxnSpLocks/>
          </p:cNvCxnSpPr>
          <p:nvPr/>
        </p:nvCxnSpPr>
        <p:spPr>
          <a:xfrm>
            <a:off x="8361911" y="4200525"/>
            <a:ext cx="3384462" cy="0"/>
          </a:xfrm>
          <a:prstGeom prst="line">
            <a:avLst/>
          </a:prstGeom>
          <a:ln w="19050">
            <a:solidFill>
              <a:schemeClr val="tx2"/>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5" name="表 24">
            <a:extLst>
              <a:ext uri="{FF2B5EF4-FFF2-40B4-BE49-F238E27FC236}">
                <a16:creationId xmlns:a16="http://schemas.microsoft.com/office/drawing/2014/main" id="{EB06BD05-8841-4B6C-B18A-6C5503925CD8}"/>
              </a:ext>
            </a:extLst>
          </p:cNvPr>
          <p:cNvGraphicFramePr>
            <a:graphicFrameLocks noGrp="1"/>
          </p:cNvGraphicFramePr>
          <p:nvPr/>
        </p:nvGraphicFramePr>
        <p:xfrm>
          <a:off x="361950" y="1969469"/>
          <a:ext cx="6904175" cy="2824276"/>
        </p:xfrm>
        <a:graphic>
          <a:graphicData uri="http://schemas.openxmlformats.org/drawingml/2006/table">
            <a:tbl>
              <a:tblPr firstRow="1" bandRow="1">
                <a:tableStyleId>{5C22544A-7EE6-4342-B048-85BDC9FD1C3A}</a:tableStyleId>
              </a:tblPr>
              <a:tblGrid>
                <a:gridCol w="1419225">
                  <a:extLst>
                    <a:ext uri="{9D8B030D-6E8A-4147-A177-3AD203B41FA5}">
                      <a16:colId xmlns:a16="http://schemas.microsoft.com/office/drawing/2014/main" val="2570741219"/>
                    </a:ext>
                  </a:extLst>
                </a:gridCol>
                <a:gridCol w="2570470">
                  <a:extLst>
                    <a:ext uri="{9D8B030D-6E8A-4147-A177-3AD203B41FA5}">
                      <a16:colId xmlns:a16="http://schemas.microsoft.com/office/drawing/2014/main" val="1307251249"/>
                    </a:ext>
                  </a:extLst>
                </a:gridCol>
                <a:gridCol w="2914480">
                  <a:extLst>
                    <a:ext uri="{9D8B030D-6E8A-4147-A177-3AD203B41FA5}">
                      <a16:colId xmlns:a16="http://schemas.microsoft.com/office/drawing/2014/main" val="2690809048"/>
                    </a:ext>
                  </a:extLst>
                </a:gridCol>
              </a:tblGrid>
              <a:tr h="304961">
                <a:tc>
                  <a:txBody>
                    <a:bodyPr/>
                    <a:lstStyle/>
                    <a:p>
                      <a:endParaRPr kumimoji="1" lang="ja-JP" altLang="en-US"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9525" cap="flat" cmpd="sng" algn="ctr">
                      <a:solidFill>
                        <a:schemeClr val="bg1"/>
                      </a:solidFill>
                      <a:prstDash val="solid"/>
                      <a:round/>
                      <a:headEnd type="none" w="med" len="med"/>
                      <a:tailEnd type="none" w="med" len="med"/>
                    </a:lnTlToBr>
                    <a:solidFill>
                      <a:schemeClr val="bg2">
                        <a:lumMod val="40000"/>
                        <a:lumOff val="60000"/>
                      </a:schemeClr>
                    </a:solidFill>
                  </a:tcPr>
                </a:tc>
                <a:tc>
                  <a:txBody>
                    <a:bodyPr/>
                    <a:lstStyle/>
                    <a:p>
                      <a:pPr algn="ctr"/>
                      <a:r>
                        <a:rPr kumimoji="1" lang="ja-JP" altLang="en-US" b="0" dirty="0">
                          <a:solidFill>
                            <a:schemeClr val="tx1"/>
                          </a:solidFill>
                        </a:rPr>
                        <a:t>計算値</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40000"/>
                        <a:lumOff val="60000"/>
                      </a:schemeClr>
                    </a:solidFill>
                  </a:tcPr>
                </a:tc>
                <a:tc>
                  <a:txBody>
                    <a:bodyPr/>
                    <a:lstStyle/>
                    <a:p>
                      <a:pPr algn="ctr"/>
                      <a:r>
                        <a:rPr kumimoji="1" lang="ja-JP" altLang="en-US" b="0" dirty="0">
                          <a:solidFill>
                            <a:schemeClr val="tx1"/>
                          </a:solidFill>
                        </a:rPr>
                        <a:t>実験値</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3625946036"/>
                  </a:ext>
                </a:extLst>
              </a:tr>
              <a:tr h="1229258">
                <a:tc>
                  <a:txBody>
                    <a:bodyPr/>
                    <a:lstStyle/>
                    <a:p>
                      <a:r>
                        <a:rPr kumimoji="1" lang="ja-JP" altLang="en-US" b="0" dirty="0">
                          <a:solidFill>
                            <a:schemeClr val="tx1"/>
                          </a:solidFill>
                        </a:rPr>
                        <a:t>結合能</a:t>
                      </a:r>
                      <a:endParaRPr kumimoji="1" lang="en-US" altLang="ja-JP" b="0" dirty="0">
                        <a:solidFill>
                          <a:schemeClr val="tx1"/>
                        </a:solidFill>
                      </a:endParaRPr>
                    </a:p>
                    <a:p>
                      <a:r>
                        <a:rPr kumimoji="1" lang="ja-JP" altLang="en-US" sz="1600" b="0" dirty="0">
                          <a:solidFill>
                            <a:schemeClr val="tx1"/>
                          </a:solidFill>
                        </a:rPr>
                        <a:t>（</a:t>
                      </a:r>
                      <a:r>
                        <a:rPr kumimoji="1" lang="en-US" altLang="ja-JP" sz="1600" b="0" dirty="0">
                          <a:solidFill>
                            <a:schemeClr val="tx1"/>
                          </a:solidFill>
                        </a:rPr>
                        <a:t>CBM</a:t>
                      </a:r>
                      <a:r>
                        <a:rPr kumimoji="1" lang="ja-JP" altLang="en-US" sz="1600" b="0" dirty="0">
                          <a:solidFill>
                            <a:schemeClr val="tx1"/>
                          </a:solidFill>
                        </a:rPr>
                        <a:t>）</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40000"/>
                        <a:lumOff val="60000"/>
                      </a:schemeClr>
                    </a:solidFill>
                  </a:tcPr>
                </a:tc>
                <a:tc>
                  <a:txBody>
                    <a:bodyPr/>
                    <a:lstStyle/>
                    <a:p>
                      <a:endParaRPr kumimoji="1" lang="ja-JP" altLang="en-US"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endParaRPr kumimoji="1" lang="ja-JP" altLang="en-US"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4256171"/>
                  </a:ext>
                </a:extLst>
              </a:tr>
              <a:tr h="1229258">
                <a:tc>
                  <a:txBody>
                    <a:bodyPr/>
                    <a:lstStyle/>
                    <a:p>
                      <a:r>
                        <a:rPr kumimoji="1" lang="ja-JP" altLang="en-US" b="0" dirty="0">
                          <a:solidFill>
                            <a:schemeClr val="tx1"/>
                          </a:solidFill>
                        </a:rPr>
                        <a:t>活性能</a:t>
                      </a:r>
                      <a:endParaRPr kumimoji="1" lang="en-US" altLang="ja-JP"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dirty="0">
                          <a:solidFill>
                            <a:schemeClr val="tx1"/>
                          </a:solidFill>
                        </a:rPr>
                        <a:t>（セルラーゼ）</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40000"/>
                        <a:lumOff val="60000"/>
                      </a:schemeClr>
                    </a:solidFill>
                  </a:tcPr>
                </a:tc>
                <a:tc>
                  <a:txBody>
                    <a:bodyPr/>
                    <a:lstStyle/>
                    <a:p>
                      <a:endParaRPr kumimoji="1" lang="en-US" altLang="ja-JP" dirty="0"/>
                    </a:p>
                    <a:p>
                      <a:endParaRPr kumimoji="1" lang="en-US" altLang="ja-JP"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endParaRPr kumimoji="1" lang="ja-JP" altLang="en-US"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499114293"/>
                  </a:ext>
                </a:extLst>
              </a:tr>
            </a:tbl>
          </a:graphicData>
        </a:graphic>
      </p:graphicFrame>
      <p:sp>
        <p:nvSpPr>
          <p:cNvPr id="26" name="フローチャート: 代替処理 25">
            <a:extLst>
              <a:ext uri="{FF2B5EF4-FFF2-40B4-BE49-F238E27FC236}">
                <a16:creationId xmlns:a16="http://schemas.microsoft.com/office/drawing/2014/main" id="{B8B37BE6-F1D5-44D6-85CB-B5F7E3F7AEC3}"/>
              </a:ext>
            </a:extLst>
          </p:cNvPr>
          <p:cNvSpPr/>
          <p:nvPr/>
        </p:nvSpPr>
        <p:spPr>
          <a:xfrm>
            <a:off x="2041455" y="2750831"/>
            <a:ext cx="2164166" cy="416698"/>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結合エネルギー</a:t>
            </a:r>
          </a:p>
        </p:txBody>
      </p:sp>
      <p:sp>
        <p:nvSpPr>
          <p:cNvPr id="27" name="フローチャート: 代替処理 26">
            <a:extLst>
              <a:ext uri="{FF2B5EF4-FFF2-40B4-BE49-F238E27FC236}">
                <a16:creationId xmlns:a16="http://schemas.microsoft.com/office/drawing/2014/main" id="{46A67061-383A-4C93-AE38-5A4A665D7304}"/>
              </a:ext>
            </a:extLst>
          </p:cNvPr>
          <p:cNvSpPr/>
          <p:nvPr/>
        </p:nvSpPr>
        <p:spPr>
          <a:xfrm>
            <a:off x="4841161" y="2744997"/>
            <a:ext cx="1967424" cy="418723"/>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結合率</a:t>
            </a:r>
          </a:p>
        </p:txBody>
      </p:sp>
      <p:sp>
        <p:nvSpPr>
          <p:cNvPr id="28" name="フローチャート: 代替処理 27">
            <a:extLst>
              <a:ext uri="{FF2B5EF4-FFF2-40B4-BE49-F238E27FC236}">
                <a16:creationId xmlns:a16="http://schemas.microsoft.com/office/drawing/2014/main" id="{DF93602C-6656-43F4-A15E-19C11ACF96AA}"/>
              </a:ext>
            </a:extLst>
          </p:cNvPr>
          <p:cNvSpPr/>
          <p:nvPr/>
        </p:nvSpPr>
        <p:spPr>
          <a:xfrm>
            <a:off x="4835042" y="3923128"/>
            <a:ext cx="1977860" cy="416698"/>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酵素活性</a:t>
            </a:r>
          </a:p>
        </p:txBody>
      </p:sp>
      <p:cxnSp>
        <p:nvCxnSpPr>
          <p:cNvPr id="29" name="直線矢印コネクタ 28">
            <a:extLst>
              <a:ext uri="{FF2B5EF4-FFF2-40B4-BE49-F238E27FC236}">
                <a16:creationId xmlns:a16="http://schemas.microsoft.com/office/drawing/2014/main" id="{1D1AFAE9-6442-46EE-B4E3-C221B03AE0BB}"/>
              </a:ext>
            </a:extLst>
          </p:cNvPr>
          <p:cNvCxnSpPr>
            <a:cxnSpLocks/>
            <a:stCxn id="26" idx="3"/>
            <a:endCxn id="27" idx="1"/>
          </p:cNvCxnSpPr>
          <p:nvPr/>
        </p:nvCxnSpPr>
        <p:spPr>
          <a:xfrm flipV="1">
            <a:off x="4205621" y="2954359"/>
            <a:ext cx="635540" cy="4821"/>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672A6896-84B0-45FE-AC58-9FA23B43A51D}"/>
              </a:ext>
            </a:extLst>
          </p:cNvPr>
          <p:cNvSpPr txBox="1"/>
          <p:nvPr/>
        </p:nvSpPr>
        <p:spPr>
          <a:xfrm>
            <a:off x="3755017" y="5298387"/>
            <a:ext cx="4070648" cy="830997"/>
          </a:xfrm>
          <a:prstGeom prst="rect">
            <a:avLst/>
          </a:prstGeom>
          <a:noFill/>
        </p:spPr>
        <p:txBody>
          <a:bodyPr wrap="square" rtlCol="0">
            <a:spAutoFit/>
          </a:bodyPr>
          <a:lstStyle/>
          <a:p>
            <a:r>
              <a:rPr kumimoji="1" lang="ja-JP" altLang="en-US" sz="1600" dirty="0">
                <a:solidFill>
                  <a:schemeClr val="tx1">
                    <a:lumMod val="50000"/>
                    <a:lumOff val="50000"/>
                  </a:schemeClr>
                </a:solidFill>
              </a:rPr>
              <a:t>　要因</a:t>
            </a:r>
            <a:r>
              <a:rPr kumimoji="1" lang="en-US" altLang="ja-JP" sz="1600" dirty="0">
                <a:solidFill>
                  <a:schemeClr val="tx1">
                    <a:lumMod val="50000"/>
                    <a:lumOff val="50000"/>
                  </a:schemeClr>
                </a:solidFill>
              </a:rPr>
              <a:t>1. </a:t>
            </a:r>
            <a:r>
              <a:rPr kumimoji="1" lang="ja-JP" altLang="en-US" sz="1600" dirty="0">
                <a:solidFill>
                  <a:schemeClr val="tx1">
                    <a:lumMod val="50000"/>
                    <a:lumOff val="50000"/>
                  </a:schemeClr>
                </a:solidFill>
              </a:rPr>
              <a:t>データの区分が異なる</a:t>
            </a:r>
            <a:endParaRPr kumimoji="1" lang="en-US" altLang="ja-JP" sz="1600" dirty="0">
              <a:solidFill>
                <a:schemeClr val="tx1">
                  <a:lumMod val="50000"/>
                  <a:lumOff val="50000"/>
                </a:schemeClr>
              </a:solidFill>
            </a:endParaRPr>
          </a:p>
          <a:p>
            <a:r>
              <a:rPr kumimoji="1" lang="en-US" altLang="ja-JP" sz="1600" dirty="0">
                <a:solidFill>
                  <a:schemeClr val="tx1">
                    <a:lumMod val="50000"/>
                    <a:lumOff val="50000"/>
                  </a:schemeClr>
                </a:solidFill>
              </a:rPr>
              <a:t>	</a:t>
            </a:r>
            <a:r>
              <a:rPr kumimoji="1" lang="ja-JP" altLang="en-US" sz="1600" dirty="0">
                <a:solidFill>
                  <a:schemeClr val="tx1">
                    <a:lumMod val="50000"/>
                    <a:lumOff val="50000"/>
                  </a:schemeClr>
                </a:solidFill>
              </a:rPr>
              <a:t>　（計算⇔実験、結合能⇔活性能）</a:t>
            </a:r>
            <a:endParaRPr kumimoji="1" lang="en-US" altLang="ja-JP" sz="1600" dirty="0">
              <a:solidFill>
                <a:schemeClr val="tx1">
                  <a:lumMod val="50000"/>
                  <a:lumOff val="50000"/>
                </a:schemeClr>
              </a:solidFill>
            </a:endParaRPr>
          </a:p>
          <a:p>
            <a:r>
              <a:rPr kumimoji="1" lang="ja-JP" altLang="en-US" sz="1600" dirty="0">
                <a:solidFill>
                  <a:schemeClr val="tx1">
                    <a:lumMod val="50000"/>
                    <a:lumOff val="50000"/>
                  </a:schemeClr>
                </a:solidFill>
              </a:rPr>
              <a:t>　要因</a:t>
            </a:r>
            <a:r>
              <a:rPr kumimoji="1" lang="en-US" altLang="ja-JP" sz="1600" dirty="0">
                <a:solidFill>
                  <a:schemeClr val="tx1">
                    <a:lumMod val="50000"/>
                    <a:lumOff val="50000"/>
                  </a:schemeClr>
                </a:solidFill>
              </a:rPr>
              <a:t>2. </a:t>
            </a:r>
            <a:r>
              <a:rPr kumimoji="1" lang="ja-JP" altLang="en-US" sz="1600" dirty="0">
                <a:solidFill>
                  <a:schemeClr val="tx1">
                    <a:lumMod val="50000"/>
                    <a:lumOff val="50000"/>
                  </a:schemeClr>
                </a:solidFill>
              </a:rPr>
              <a:t>各評価方法に改善の余地がある</a:t>
            </a:r>
            <a:endParaRPr kumimoji="1" lang="en-US" altLang="ja-JP" sz="1600" dirty="0">
              <a:solidFill>
                <a:schemeClr val="tx1">
                  <a:lumMod val="50000"/>
                  <a:lumOff val="50000"/>
                </a:schemeClr>
              </a:solidFill>
            </a:endParaRPr>
          </a:p>
        </p:txBody>
      </p:sp>
      <p:sp>
        <p:nvSpPr>
          <p:cNvPr id="34" name="テキスト ボックス 33">
            <a:extLst>
              <a:ext uri="{FF2B5EF4-FFF2-40B4-BE49-F238E27FC236}">
                <a16:creationId xmlns:a16="http://schemas.microsoft.com/office/drawing/2014/main" id="{0F83E5DA-B632-495A-A350-288FDD225559}"/>
              </a:ext>
            </a:extLst>
          </p:cNvPr>
          <p:cNvSpPr txBox="1"/>
          <p:nvPr/>
        </p:nvSpPr>
        <p:spPr>
          <a:xfrm>
            <a:off x="264433" y="4988336"/>
            <a:ext cx="5138211" cy="646331"/>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b="1" dirty="0"/>
              <a:t>比較</a:t>
            </a:r>
            <a:r>
              <a:rPr kumimoji="1" lang="en-US" altLang="ja-JP" b="1" dirty="0"/>
              <a:t>1</a:t>
            </a:r>
            <a:r>
              <a:rPr kumimoji="1" lang="ja-JP" altLang="en-US" b="1" dirty="0"/>
              <a:t>、比較</a:t>
            </a:r>
            <a:r>
              <a:rPr kumimoji="1" lang="en-US" altLang="ja-JP" b="1" dirty="0"/>
              <a:t>2</a:t>
            </a:r>
            <a:r>
              <a:rPr kumimoji="1" lang="ja-JP" altLang="en-US" b="1" dirty="0"/>
              <a:t>：ヒット率が若干向上</a:t>
            </a:r>
            <a:endParaRPr kumimoji="1" lang="en-US" altLang="ja-JP" b="1" dirty="0"/>
          </a:p>
          <a:p>
            <a:pPr marL="285750" indent="-285750">
              <a:buFont typeface="Wingdings" panose="05000000000000000000" pitchFamily="2" charset="2"/>
              <a:buChar char="Ø"/>
            </a:pPr>
            <a:r>
              <a:rPr kumimoji="1" lang="ja-JP" altLang="en-US" b="1" dirty="0"/>
              <a:t>比較</a:t>
            </a:r>
            <a:r>
              <a:rPr kumimoji="1" lang="en-US" altLang="ja-JP" b="1" dirty="0"/>
              <a:t>3</a:t>
            </a:r>
            <a:r>
              <a:rPr kumimoji="1" lang="ja-JP" altLang="en-US" b="1" dirty="0"/>
              <a:t>：ヒット率変化無し</a:t>
            </a:r>
            <a:endParaRPr kumimoji="1" lang="en-US" altLang="ja-JP" b="1" dirty="0"/>
          </a:p>
        </p:txBody>
      </p:sp>
      <p:cxnSp>
        <p:nvCxnSpPr>
          <p:cNvPr id="39" name="直線矢印コネクタ 38">
            <a:extLst>
              <a:ext uri="{FF2B5EF4-FFF2-40B4-BE49-F238E27FC236}">
                <a16:creationId xmlns:a16="http://schemas.microsoft.com/office/drawing/2014/main" id="{75D86B1F-8ADE-4639-AC6A-CEBEA33D1592}"/>
              </a:ext>
            </a:extLst>
          </p:cNvPr>
          <p:cNvCxnSpPr>
            <a:cxnSpLocks/>
            <a:stCxn id="27" idx="2"/>
            <a:endCxn id="28" idx="0"/>
          </p:cNvCxnSpPr>
          <p:nvPr/>
        </p:nvCxnSpPr>
        <p:spPr>
          <a:xfrm flipH="1">
            <a:off x="5823972" y="3163720"/>
            <a:ext cx="901" cy="759408"/>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6A89E1C3-6AFD-422A-A759-14AB05383864}"/>
              </a:ext>
            </a:extLst>
          </p:cNvPr>
          <p:cNvSpPr txBox="1"/>
          <p:nvPr/>
        </p:nvSpPr>
        <p:spPr>
          <a:xfrm>
            <a:off x="4133437" y="2364044"/>
            <a:ext cx="817722" cy="338554"/>
          </a:xfrm>
          <a:prstGeom prst="rect">
            <a:avLst/>
          </a:prstGeom>
          <a:noFill/>
        </p:spPr>
        <p:txBody>
          <a:bodyPr wrap="square" rtlCol="0">
            <a:spAutoFit/>
          </a:bodyPr>
          <a:lstStyle/>
          <a:p>
            <a:pPr algn="ctr"/>
            <a:r>
              <a:rPr kumimoji="1" lang="ja-JP" altLang="en-US" sz="1600" b="1" dirty="0"/>
              <a:t>比較</a:t>
            </a:r>
            <a:r>
              <a:rPr kumimoji="1" lang="en-US" altLang="ja-JP" sz="1600" b="1" dirty="0"/>
              <a:t>1</a:t>
            </a:r>
          </a:p>
        </p:txBody>
      </p:sp>
      <p:sp>
        <p:nvSpPr>
          <p:cNvPr id="43" name="テキスト ボックス 42">
            <a:extLst>
              <a:ext uri="{FF2B5EF4-FFF2-40B4-BE49-F238E27FC236}">
                <a16:creationId xmlns:a16="http://schemas.microsoft.com/office/drawing/2014/main" id="{99E0B78F-9FFF-4088-95F3-BEFDCBC52909}"/>
              </a:ext>
            </a:extLst>
          </p:cNvPr>
          <p:cNvSpPr txBox="1"/>
          <p:nvPr/>
        </p:nvSpPr>
        <p:spPr>
          <a:xfrm>
            <a:off x="5934565" y="3356632"/>
            <a:ext cx="817722" cy="338554"/>
          </a:xfrm>
          <a:prstGeom prst="rect">
            <a:avLst/>
          </a:prstGeom>
          <a:noFill/>
        </p:spPr>
        <p:txBody>
          <a:bodyPr wrap="square" rtlCol="0">
            <a:spAutoFit/>
          </a:bodyPr>
          <a:lstStyle/>
          <a:p>
            <a:pPr algn="ctr"/>
            <a:r>
              <a:rPr kumimoji="1" lang="ja-JP" altLang="en-US" sz="1600" b="1" dirty="0"/>
              <a:t>比較</a:t>
            </a:r>
            <a:r>
              <a:rPr kumimoji="1" lang="en-US" altLang="ja-JP" sz="1600" b="1" dirty="0"/>
              <a:t>2</a:t>
            </a:r>
          </a:p>
        </p:txBody>
      </p:sp>
      <p:cxnSp>
        <p:nvCxnSpPr>
          <p:cNvPr id="44" name="直線矢印コネクタ 43">
            <a:extLst>
              <a:ext uri="{FF2B5EF4-FFF2-40B4-BE49-F238E27FC236}">
                <a16:creationId xmlns:a16="http://schemas.microsoft.com/office/drawing/2014/main" id="{0E8C9263-07F8-459D-A850-50B71ECA161A}"/>
              </a:ext>
            </a:extLst>
          </p:cNvPr>
          <p:cNvCxnSpPr>
            <a:cxnSpLocks/>
            <a:stCxn id="26" idx="2"/>
            <a:endCxn id="28" idx="1"/>
          </p:cNvCxnSpPr>
          <p:nvPr/>
        </p:nvCxnSpPr>
        <p:spPr>
          <a:xfrm>
            <a:off x="3123538" y="3167529"/>
            <a:ext cx="1711504" cy="963948"/>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58D672DF-C98D-4A97-837D-409AFA3A90B2}"/>
              </a:ext>
            </a:extLst>
          </p:cNvPr>
          <p:cNvSpPr txBox="1"/>
          <p:nvPr/>
        </p:nvSpPr>
        <p:spPr>
          <a:xfrm>
            <a:off x="3096775" y="3668869"/>
            <a:ext cx="1197226" cy="338554"/>
          </a:xfrm>
          <a:prstGeom prst="rect">
            <a:avLst/>
          </a:prstGeom>
          <a:noFill/>
        </p:spPr>
        <p:txBody>
          <a:bodyPr wrap="square" rtlCol="0">
            <a:spAutoFit/>
          </a:bodyPr>
          <a:lstStyle/>
          <a:p>
            <a:pPr algn="ctr"/>
            <a:r>
              <a:rPr kumimoji="1" lang="ja-JP" altLang="en-US" sz="1600" b="1" dirty="0"/>
              <a:t>比較</a:t>
            </a:r>
            <a:r>
              <a:rPr kumimoji="1" lang="en-US" altLang="ja-JP" sz="1600" b="1" dirty="0"/>
              <a:t>3</a:t>
            </a:r>
          </a:p>
        </p:txBody>
      </p:sp>
      <p:sp>
        <p:nvSpPr>
          <p:cNvPr id="53" name="テキスト ボックス 52">
            <a:extLst>
              <a:ext uri="{FF2B5EF4-FFF2-40B4-BE49-F238E27FC236}">
                <a16:creationId xmlns:a16="http://schemas.microsoft.com/office/drawing/2014/main" id="{29E1F713-5EE5-49D9-B1FC-157657A4E978}"/>
              </a:ext>
            </a:extLst>
          </p:cNvPr>
          <p:cNvSpPr txBox="1"/>
          <p:nvPr/>
        </p:nvSpPr>
        <p:spPr>
          <a:xfrm>
            <a:off x="363130" y="5713886"/>
            <a:ext cx="3391887" cy="307777"/>
          </a:xfrm>
          <a:prstGeom prst="rect">
            <a:avLst/>
          </a:prstGeom>
          <a:noFill/>
        </p:spPr>
        <p:txBody>
          <a:bodyPr wrap="square" rtlCol="0">
            <a:spAutoFit/>
          </a:bodyPr>
          <a:lstStyle/>
          <a:p>
            <a:r>
              <a:rPr kumimoji="1" lang="ja-JP" altLang="en-US" sz="1400" b="1" dirty="0"/>
              <a:t>ヒット率：高性能のサンプルが含まれる割合</a:t>
            </a:r>
            <a:endParaRPr kumimoji="1" lang="en-US" altLang="ja-JP" sz="1400" b="1" dirty="0"/>
          </a:p>
        </p:txBody>
      </p:sp>
      <p:sp>
        <p:nvSpPr>
          <p:cNvPr id="54" name="テキスト ボックス 53">
            <a:extLst>
              <a:ext uri="{FF2B5EF4-FFF2-40B4-BE49-F238E27FC236}">
                <a16:creationId xmlns:a16="http://schemas.microsoft.com/office/drawing/2014/main" id="{E66E7183-6255-4C5B-9D6A-7C35D796D342}"/>
              </a:ext>
            </a:extLst>
          </p:cNvPr>
          <p:cNvSpPr txBox="1"/>
          <p:nvPr/>
        </p:nvSpPr>
        <p:spPr>
          <a:xfrm>
            <a:off x="8371436" y="1746313"/>
            <a:ext cx="3391887" cy="307777"/>
          </a:xfrm>
          <a:prstGeom prst="rect">
            <a:avLst/>
          </a:prstGeom>
          <a:noFill/>
        </p:spPr>
        <p:txBody>
          <a:bodyPr wrap="square" rtlCol="0">
            <a:spAutoFit/>
          </a:bodyPr>
          <a:lstStyle/>
          <a:p>
            <a:pPr algn="ctr"/>
            <a:r>
              <a:rPr kumimoji="1" lang="ja-JP" altLang="en-US" sz="1400" b="1" dirty="0"/>
              <a:t>比較</a:t>
            </a:r>
            <a:r>
              <a:rPr kumimoji="1" lang="en-US" altLang="ja-JP" sz="1400" b="1" dirty="0"/>
              <a:t>3</a:t>
            </a:r>
            <a:r>
              <a:rPr kumimoji="1" lang="ja-JP" altLang="en-US" sz="1400" b="1" dirty="0"/>
              <a:t>の散布図</a:t>
            </a:r>
            <a:endParaRPr kumimoji="1" lang="en-US" altLang="ja-JP" sz="1400" b="1" dirty="0"/>
          </a:p>
        </p:txBody>
      </p:sp>
      <p:sp>
        <p:nvSpPr>
          <p:cNvPr id="55" name="テキスト ボックス 54">
            <a:extLst>
              <a:ext uri="{FF2B5EF4-FFF2-40B4-BE49-F238E27FC236}">
                <a16:creationId xmlns:a16="http://schemas.microsoft.com/office/drawing/2014/main" id="{9A105DED-DB58-448D-BA3F-341C153B9DD5}"/>
              </a:ext>
            </a:extLst>
          </p:cNvPr>
          <p:cNvSpPr txBox="1"/>
          <p:nvPr/>
        </p:nvSpPr>
        <p:spPr>
          <a:xfrm>
            <a:off x="5839531" y="4413992"/>
            <a:ext cx="1456510" cy="338554"/>
          </a:xfrm>
          <a:prstGeom prst="rect">
            <a:avLst/>
          </a:prstGeom>
          <a:noFill/>
        </p:spPr>
        <p:txBody>
          <a:bodyPr wrap="square" rtlCol="0">
            <a:spAutoFit/>
          </a:bodyPr>
          <a:lstStyle/>
          <a:p>
            <a:pPr algn="ctr"/>
            <a:r>
              <a:rPr kumimoji="1" lang="en-US" altLang="ja-JP" sz="1600" dirty="0"/>
              <a:t>(FY22</a:t>
            </a:r>
            <a:r>
              <a:rPr kumimoji="1" lang="ja-JP" altLang="en-US" sz="1600" dirty="0"/>
              <a:t>下期</a:t>
            </a:r>
            <a:r>
              <a:rPr kumimoji="1" lang="en-US" altLang="ja-JP" sz="1600" dirty="0"/>
              <a:t>)</a:t>
            </a:r>
          </a:p>
        </p:txBody>
      </p:sp>
      <p:sp>
        <p:nvSpPr>
          <p:cNvPr id="56" name="テキスト ボックス 55">
            <a:extLst>
              <a:ext uri="{FF2B5EF4-FFF2-40B4-BE49-F238E27FC236}">
                <a16:creationId xmlns:a16="http://schemas.microsoft.com/office/drawing/2014/main" id="{F95A8BCB-9638-4368-AE3E-604468E90F33}"/>
              </a:ext>
            </a:extLst>
          </p:cNvPr>
          <p:cNvSpPr txBox="1"/>
          <p:nvPr/>
        </p:nvSpPr>
        <p:spPr>
          <a:xfrm>
            <a:off x="5278214" y="2305422"/>
            <a:ext cx="1989252" cy="338554"/>
          </a:xfrm>
          <a:prstGeom prst="rect">
            <a:avLst/>
          </a:prstGeom>
          <a:noFill/>
        </p:spPr>
        <p:txBody>
          <a:bodyPr wrap="square" rtlCol="0">
            <a:spAutoFit/>
          </a:bodyPr>
          <a:lstStyle/>
          <a:p>
            <a:pPr algn="ctr"/>
            <a:r>
              <a:rPr kumimoji="1" lang="en-US" altLang="ja-JP" sz="1600" dirty="0"/>
              <a:t>(FY21</a:t>
            </a:r>
            <a:r>
              <a:rPr kumimoji="1" lang="ja-JP" altLang="en-US" sz="1600" dirty="0"/>
              <a:t>～</a:t>
            </a:r>
            <a:r>
              <a:rPr kumimoji="1" lang="en-US" altLang="ja-JP" sz="1600" dirty="0"/>
              <a:t>FY22</a:t>
            </a:r>
            <a:r>
              <a:rPr kumimoji="1" lang="ja-JP" altLang="en-US" sz="1600" dirty="0"/>
              <a:t>上期</a:t>
            </a:r>
            <a:r>
              <a:rPr kumimoji="1" lang="en-US" altLang="ja-JP" sz="1600" dirty="0"/>
              <a:t>)</a:t>
            </a:r>
          </a:p>
        </p:txBody>
      </p:sp>
    </p:spTree>
    <p:extLst>
      <p:ext uri="{BB962C8B-B14F-4D97-AF65-F5344CB8AC3E}">
        <p14:creationId xmlns:p14="http://schemas.microsoft.com/office/powerpoint/2010/main" val="223687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4E22221-B967-4F32-ADD9-663998EA47F5}"/>
              </a:ext>
            </a:extLst>
          </p:cNvPr>
          <p:cNvSpPr>
            <a:spLocks noGrp="1"/>
          </p:cNvSpPr>
          <p:nvPr>
            <p:ph type="sldNum" sz="quarter" idx="10"/>
          </p:nvPr>
        </p:nvSpPr>
        <p:spPr/>
        <p:txBody>
          <a:bodyPr/>
          <a:lstStyle/>
          <a:p>
            <a:fld id="{584EAAFE-CFE5-40AD-8E95-5BFF290DC5CF}" type="slidenum">
              <a:rPr kumimoji="1" lang="ja-JP" altLang="en-US" smtClean="0"/>
              <a:pPr/>
              <a:t>35</a:t>
            </a:fld>
            <a:endParaRPr kumimoji="1" lang="ja-JP" altLang="en-US"/>
          </a:p>
        </p:txBody>
      </p:sp>
      <p:sp>
        <p:nvSpPr>
          <p:cNvPr id="4" name="矢印: 五方向 3">
            <a:extLst>
              <a:ext uri="{FF2B5EF4-FFF2-40B4-BE49-F238E27FC236}">
                <a16:creationId xmlns:a16="http://schemas.microsoft.com/office/drawing/2014/main" id="{8F55067A-F450-4570-807F-9732C1A0E440}"/>
              </a:ext>
            </a:extLst>
          </p:cNvPr>
          <p:cNvSpPr/>
          <p:nvPr/>
        </p:nvSpPr>
        <p:spPr>
          <a:xfrm>
            <a:off x="682124" y="2605387"/>
            <a:ext cx="1846792" cy="1076096"/>
          </a:xfrm>
          <a:prstGeom prst="homePlate">
            <a:avLst>
              <a:gd name="adj" fmla="val 34180"/>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遺伝子</a:t>
            </a:r>
            <a:endParaRPr kumimoji="1" lang="en-US" altLang="ja-JP" dirty="0">
              <a:solidFill>
                <a:schemeClr val="tx1"/>
              </a:solidFill>
            </a:endParaRPr>
          </a:p>
          <a:p>
            <a:pPr algn="ctr"/>
            <a:r>
              <a:rPr kumimoji="1" lang="ja-JP" altLang="en-US" dirty="0">
                <a:solidFill>
                  <a:schemeClr val="tx1"/>
                </a:solidFill>
              </a:rPr>
              <a:t>合成</a:t>
            </a:r>
          </a:p>
        </p:txBody>
      </p:sp>
      <p:sp>
        <p:nvSpPr>
          <p:cNvPr id="5" name="矢印: 山形 4">
            <a:extLst>
              <a:ext uri="{FF2B5EF4-FFF2-40B4-BE49-F238E27FC236}">
                <a16:creationId xmlns:a16="http://schemas.microsoft.com/office/drawing/2014/main" id="{E5F8EB6A-714D-4079-9DF5-EF7701850178}"/>
              </a:ext>
            </a:extLst>
          </p:cNvPr>
          <p:cNvSpPr/>
          <p:nvPr/>
        </p:nvSpPr>
        <p:spPr>
          <a:xfrm>
            <a:off x="2118033" y="2605387"/>
            <a:ext cx="2173830" cy="1076096"/>
          </a:xfrm>
          <a:prstGeom prst="chevron">
            <a:avLst>
              <a:gd name="adj" fmla="val 35889"/>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遺伝子操作クローニング</a:t>
            </a:r>
          </a:p>
        </p:txBody>
      </p:sp>
      <p:sp>
        <p:nvSpPr>
          <p:cNvPr id="6" name="矢印: 山形 5">
            <a:extLst>
              <a:ext uri="{FF2B5EF4-FFF2-40B4-BE49-F238E27FC236}">
                <a16:creationId xmlns:a16="http://schemas.microsoft.com/office/drawing/2014/main" id="{C511C5FF-E68E-490D-9FB4-1726DA7BB1AB}"/>
              </a:ext>
            </a:extLst>
          </p:cNvPr>
          <p:cNvSpPr/>
          <p:nvPr/>
        </p:nvSpPr>
        <p:spPr>
          <a:xfrm>
            <a:off x="3902748" y="2605387"/>
            <a:ext cx="2173830" cy="1076096"/>
          </a:xfrm>
          <a:prstGeom prst="chevron">
            <a:avLst>
              <a:gd name="adj" fmla="val 35889"/>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配列確認</a:t>
            </a:r>
          </a:p>
        </p:txBody>
      </p:sp>
      <p:sp>
        <p:nvSpPr>
          <p:cNvPr id="7" name="矢印: 山形 6">
            <a:extLst>
              <a:ext uri="{FF2B5EF4-FFF2-40B4-BE49-F238E27FC236}">
                <a16:creationId xmlns:a16="http://schemas.microsoft.com/office/drawing/2014/main" id="{956A964D-BAA7-4080-8440-F5BB594CF4DD}"/>
              </a:ext>
            </a:extLst>
          </p:cNvPr>
          <p:cNvSpPr/>
          <p:nvPr/>
        </p:nvSpPr>
        <p:spPr>
          <a:xfrm>
            <a:off x="5686204" y="2605387"/>
            <a:ext cx="2173830" cy="1076096"/>
          </a:xfrm>
          <a:prstGeom prst="chevron">
            <a:avLst>
              <a:gd name="adj" fmla="val 35889"/>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合成</a:t>
            </a:r>
            <a:endParaRPr kumimoji="1" lang="en-US" altLang="ja-JP" dirty="0">
              <a:solidFill>
                <a:schemeClr val="tx1"/>
              </a:solidFill>
            </a:endParaRPr>
          </a:p>
          <a:p>
            <a:pPr algn="ctr"/>
            <a:r>
              <a:rPr kumimoji="1" lang="ja-JP" altLang="en-US" dirty="0">
                <a:solidFill>
                  <a:schemeClr val="tx1"/>
                </a:solidFill>
              </a:rPr>
              <a:t>（発現）</a:t>
            </a:r>
          </a:p>
        </p:txBody>
      </p:sp>
      <p:sp>
        <p:nvSpPr>
          <p:cNvPr id="8" name="矢印: 山形 7">
            <a:extLst>
              <a:ext uri="{FF2B5EF4-FFF2-40B4-BE49-F238E27FC236}">
                <a16:creationId xmlns:a16="http://schemas.microsoft.com/office/drawing/2014/main" id="{320722F8-36DA-40B6-9EA2-0C8283A86C97}"/>
              </a:ext>
            </a:extLst>
          </p:cNvPr>
          <p:cNvSpPr/>
          <p:nvPr/>
        </p:nvSpPr>
        <p:spPr>
          <a:xfrm>
            <a:off x="7470919" y="2605387"/>
            <a:ext cx="2173830" cy="1076096"/>
          </a:xfrm>
          <a:prstGeom prst="chevron">
            <a:avLst>
              <a:gd name="adj" fmla="val 35889"/>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（精製）</a:t>
            </a:r>
          </a:p>
        </p:txBody>
      </p:sp>
      <p:sp>
        <p:nvSpPr>
          <p:cNvPr id="9" name="矢印: 山形 8">
            <a:extLst>
              <a:ext uri="{FF2B5EF4-FFF2-40B4-BE49-F238E27FC236}">
                <a16:creationId xmlns:a16="http://schemas.microsoft.com/office/drawing/2014/main" id="{14AF1255-0696-4B6B-AB8F-01FE1BA392B6}"/>
              </a:ext>
            </a:extLst>
          </p:cNvPr>
          <p:cNvSpPr/>
          <p:nvPr/>
        </p:nvSpPr>
        <p:spPr>
          <a:xfrm>
            <a:off x="9261932" y="2605387"/>
            <a:ext cx="2173830" cy="1076096"/>
          </a:xfrm>
          <a:prstGeom prst="chevron">
            <a:avLst>
              <a:gd name="adj" fmla="val 35889"/>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評価</a:t>
            </a:r>
          </a:p>
        </p:txBody>
      </p:sp>
      <p:sp>
        <p:nvSpPr>
          <p:cNvPr id="14" name="テキスト ボックス 13">
            <a:extLst>
              <a:ext uri="{FF2B5EF4-FFF2-40B4-BE49-F238E27FC236}">
                <a16:creationId xmlns:a16="http://schemas.microsoft.com/office/drawing/2014/main" id="{178834CC-1BDA-4EE4-B8EA-8D264E028260}"/>
              </a:ext>
            </a:extLst>
          </p:cNvPr>
          <p:cNvSpPr txBox="1"/>
          <p:nvPr/>
        </p:nvSpPr>
        <p:spPr>
          <a:xfrm>
            <a:off x="580235" y="2236055"/>
            <a:ext cx="877163" cy="369332"/>
          </a:xfrm>
          <a:prstGeom prst="rect">
            <a:avLst/>
          </a:prstGeom>
          <a:noFill/>
        </p:spPr>
        <p:txBody>
          <a:bodyPr wrap="none" rtlCol="0">
            <a:spAutoFit/>
          </a:bodyPr>
          <a:lstStyle/>
          <a:p>
            <a:r>
              <a:rPr kumimoji="1" lang="ja-JP" altLang="en-US" b="1" dirty="0">
                <a:solidFill>
                  <a:schemeClr val="accent1"/>
                </a:solidFill>
              </a:rPr>
              <a:t>遺伝子</a:t>
            </a:r>
          </a:p>
        </p:txBody>
      </p:sp>
      <p:sp>
        <p:nvSpPr>
          <p:cNvPr id="15" name="テキスト ボックス 14">
            <a:extLst>
              <a:ext uri="{FF2B5EF4-FFF2-40B4-BE49-F238E27FC236}">
                <a16:creationId xmlns:a16="http://schemas.microsoft.com/office/drawing/2014/main" id="{7358C3B6-0687-4160-97B2-0F058082D647}"/>
              </a:ext>
            </a:extLst>
          </p:cNvPr>
          <p:cNvSpPr txBox="1"/>
          <p:nvPr/>
        </p:nvSpPr>
        <p:spPr>
          <a:xfrm>
            <a:off x="5515042" y="2236053"/>
            <a:ext cx="1172116" cy="369332"/>
          </a:xfrm>
          <a:prstGeom prst="rect">
            <a:avLst/>
          </a:prstGeom>
          <a:noFill/>
        </p:spPr>
        <p:txBody>
          <a:bodyPr wrap="none" rtlCol="0">
            <a:spAutoFit/>
          </a:bodyPr>
          <a:lstStyle/>
          <a:p>
            <a:r>
              <a:rPr kumimoji="1" lang="ja-JP" altLang="en-US" b="1" dirty="0">
                <a:solidFill>
                  <a:schemeClr val="accent2"/>
                </a:solidFill>
              </a:rPr>
              <a:t>タンパク質</a:t>
            </a:r>
          </a:p>
        </p:txBody>
      </p:sp>
      <p:sp>
        <p:nvSpPr>
          <p:cNvPr id="23" name="正方形/長方形 22">
            <a:extLst>
              <a:ext uri="{FF2B5EF4-FFF2-40B4-BE49-F238E27FC236}">
                <a16:creationId xmlns:a16="http://schemas.microsoft.com/office/drawing/2014/main" id="{BEDFE425-0571-44F9-B5D7-23D8F8B64BF5}"/>
              </a:ext>
            </a:extLst>
          </p:cNvPr>
          <p:cNvSpPr/>
          <p:nvPr/>
        </p:nvSpPr>
        <p:spPr>
          <a:xfrm>
            <a:off x="682124" y="5223116"/>
            <a:ext cx="10753638" cy="369332"/>
          </a:xfrm>
          <a:prstGeom prst="rect">
            <a:avLst/>
          </a:prstGeom>
          <a:gradFill flip="none" rotWithShape="1">
            <a:gsLst>
              <a:gs pos="47000">
                <a:schemeClr val="bg1"/>
              </a:gs>
              <a:gs pos="0">
                <a:schemeClr val="accent2">
                  <a:lumMod val="40000"/>
                  <a:lumOff val="60000"/>
                </a:schemeClr>
              </a:gs>
              <a:gs pos="100000">
                <a:srgbClr val="B8DCFF"/>
              </a:gs>
              <a:gs pos="100000">
                <a:srgbClr val="B8DC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64926D03-C803-47ED-8C56-85B264D3B326}"/>
              </a:ext>
            </a:extLst>
          </p:cNvPr>
          <p:cNvSpPr txBox="1"/>
          <p:nvPr/>
        </p:nvSpPr>
        <p:spPr>
          <a:xfrm>
            <a:off x="9890146" y="5223116"/>
            <a:ext cx="1545616" cy="369332"/>
          </a:xfrm>
          <a:prstGeom prst="rect">
            <a:avLst/>
          </a:prstGeom>
          <a:noFill/>
        </p:spPr>
        <p:txBody>
          <a:bodyPr wrap="none" rtlCol="0">
            <a:spAutoFit/>
          </a:bodyPr>
          <a:lstStyle/>
          <a:p>
            <a:r>
              <a:rPr kumimoji="1" lang="ja-JP" altLang="en-US" dirty="0"/>
              <a:t>オリジナリティ強</a:t>
            </a:r>
          </a:p>
        </p:txBody>
      </p:sp>
      <p:sp>
        <p:nvSpPr>
          <p:cNvPr id="25" name="テキスト ボックス 24">
            <a:extLst>
              <a:ext uri="{FF2B5EF4-FFF2-40B4-BE49-F238E27FC236}">
                <a16:creationId xmlns:a16="http://schemas.microsoft.com/office/drawing/2014/main" id="{7AE37AAC-44E5-4D69-8057-A01B2187A5D1}"/>
              </a:ext>
            </a:extLst>
          </p:cNvPr>
          <p:cNvSpPr txBox="1"/>
          <p:nvPr/>
        </p:nvSpPr>
        <p:spPr>
          <a:xfrm>
            <a:off x="674612" y="5223116"/>
            <a:ext cx="1914307" cy="369332"/>
          </a:xfrm>
          <a:prstGeom prst="rect">
            <a:avLst/>
          </a:prstGeom>
          <a:noFill/>
        </p:spPr>
        <p:txBody>
          <a:bodyPr wrap="none" rtlCol="0">
            <a:spAutoFit/>
          </a:bodyPr>
          <a:lstStyle/>
          <a:p>
            <a:r>
              <a:rPr kumimoji="1" lang="ja-JP" altLang="en-US" dirty="0"/>
              <a:t>外注とキットを駆使</a:t>
            </a:r>
          </a:p>
        </p:txBody>
      </p:sp>
      <p:sp>
        <p:nvSpPr>
          <p:cNvPr id="26" name="正方形/長方形 25">
            <a:extLst>
              <a:ext uri="{FF2B5EF4-FFF2-40B4-BE49-F238E27FC236}">
                <a16:creationId xmlns:a16="http://schemas.microsoft.com/office/drawing/2014/main" id="{7784C63A-2760-4B3D-8E5D-218A5E5F2272}"/>
              </a:ext>
            </a:extLst>
          </p:cNvPr>
          <p:cNvSpPr/>
          <p:nvPr/>
        </p:nvSpPr>
        <p:spPr>
          <a:xfrm>
            <a:off x="682125" y="5647493"/>
            <a:ext cx="10753638" cy="36933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個人の知識・知見、手作業</a:t>
            </a:r>
          </a:p>
        </p:txBody>
      </p:sp>
      <p:pic>
        <p:nvPicPr>
          <p:cNvPr id="30" name="図 29">
            <a:extLst>
              <a:ext uri="{FF2B5EF4-FFF2-40B4-BE49-F238E27FC236}">
                <a16:creationId xmlns:a16="http://schemas.microsoft.com/office/drawing/2014/main" id="{5843DA06-8FA3-45D5-905D-DE68AE15E59F}"/>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421" b="96148" l="10000" r="91212">
                        <a14:foregroundMark x1="48485" y1="10594" x2="48485" y2="10594"/>
                        <a14:foregroundMark x1="41818" y1="9631" x2="41818" y2="9631"/>
                        <a14:foregroundMark x1="43939" y1="6581" x2="43939" y2="6581"/>
                        <a14:foregroundMark x1="28182" y1="28732" x2="28182" y2="28732"/>
                        <a14:foregroundMark x1="26667" y1="24077" x2="27879" y2="26806"/>
                        <a14:foregroundMark x1="62727" y1="22793" x2="61818" y2="28571"/>
                        <a14:foregroundMark x1="37576" y1="41413" x2="37576" y2="80417"/>
                        <a14:foregroundMark x1="37576" y1="80417" x2="38788" y2="79936"/>
                        <a14:foregroundMark x1="58182" y1="66613" x2="58182" y2="66613"/>
                        <a14:foregroundMark x1="72727" y1="76244" x2="72727" y2="76244"/>
                        <a14:foregroundMark x1="62901" y1="44242" x2="63333" y2="48636"/>
                        <a14:foregroundMark x1="62743" y1="42639" x2="62890" y2="44138"/>
                        <a14:foregroundMark x1="61818" y1="33226" x2="62577" y2="40943"/>
                        <a14:foregroundMark x1="63333" y1="48636" x2="85152" y2="79775"/>
                        <a14:foregroundMark x1="85152" y1="79775" x2="58788" y2="85714"/>
                        <a14:foregroundMark x1="58788" y1="85714" x2="29091" y2="77528"/>
                        <a14:foregroundMark x1="29091" y1="77528" x2="30000" y2="62279"/>
                        <a14:foregroundMark x1="30000" y1="62279" x2="30606" y2="61637"/>
                        <a14:foregroundMark x1="75152" y1="90048" x2="50000" y2="96148"/>
                        <a14:foregroundMark x1="50000" y1="96148" x2="33939" y2="90209"/>
                        <a14:foregroundMark x1="66921" y1="43178" x2="66939" y2="43259"/>
                        <a14:foregroundMark x1="63030" y1="25843" x2="63978" y2="30064"/>
                        <a14:foregroundMark x1="59394" y1="52648" x2="59394" y2="52648"/>
                        <a14:foregroundMark x1="86667" y1="72392" x2="86061" y2="85393"/>
                        <a14:foregroundMark x1="91212" y1="78652" x2="91212" y2="78652"/>
                        <a14:foregroundMark x1="91212" y1="79133" x2="91212" y2="79133"/>
                        <a14:backgroundMark x1="70606" y1="28732" x2="68788" y2="42857"/>
                        <a14:backgroundMark x1="68788" y1="42857" x2="80909" y2="57624"/>
                        <a14:backgroundMark x1="80909" y1="57624" x2="82121" y2="58427"/>
                        <a14:backgroundMark x1="67273" y1="42376" x2="67273" y2="42376"/>
                        <a14:backgroundMark x1="66970" y1="42697" x2="66970" y2="43178"/>
                      </a14:backgroundRemoval>
                    </a14:imgEffect>
                  </a14:imgLayer>
                </a14:imgProps>
              </a:ext>
            </a:extLst>
          </a:blip>
          <a:srcRect t="6272"/>
          <a:stretch/>
        </p:blipFill>
        <p:spPr>
          <a:xfrm>
            <a:off x="6513789" y="4199554"/>
            <a:ext cx="379737" cy="671933"/>
          </a:xfrm>
          <a:prstGeom prst="rect">
            <a:avLst/>
          </a:prstGeom>
        </p:spPr>
      </p:pic>
      <p:pic>
        <p:nvPicPr>
          <p:cNvPr id="31" name="図 30">
            <a:extLst>
              <a:ext uri="{FF2B5EF4-FFF2-40B4-BE49-F238E27FC236}">
                <a16:creationId xmlns:a16="http://schemas.microsoft.com/office/drawing/2014/main" id="{75B83294-D52B-4DD9-809D-0D8B023D993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297" b="94531" l="9398" r="93494">
                        <a14:foregroundMark x1="34940" y1="8073" x2="34940" y2="8073"/>
                        <a14:foregroundMark x1="33373" y1="4427" x2="33373" y2="4427"/>
                        <a14:foregroundMark x1="67229" y1="24349" x2="67229" y2="24349"/>
                        <a14:foregroundMark x1="76627" y1="29297" x2="76627" y2="29297"/>
                        <a14:foregroundMark x1="85542" y1="33073" x2="87108" y2="36979"/>
                        <a14:foregroundMark x1="90602" y1="33464" x2="91084" y2="54818"/>
                        <a14:foregroundMark x1="91084" y1="54818" x2="75542" y2="83984"/>
                        <a14:foregroundMark x1="75542" y1="83984" x2="70602" y2="90495"/>
                        <a14:foregroundMark x1="70602" y1="90495" x2="61325" y2="88021"/>
                        <a14:foregroundMark x1="61325" y1="88021" x2="43253" y2="76823"/>
                        <a14:foregroundMark x1="17952" y1="65755" x2="17952" y2="65755"/>
                        <a14:foregroundMark x1="13133" y1="60938" x2="19880" y2="63542"/>
                        <a14:foregroundMark x1="19880" y1="63542" x2="14458" y2="65104"/>
                        <a14:foregroundMark x1="11446" y1="55729" x2="9518" y2="62500"/>
                        <a14:foregroundMark x1="93253" y1="33724" x2="91807" y2="57552"/>
                        <a14:foregroundMark x1="93253" y1="58594" x2="93494" y2="41016"/>
                        <a14:foregroundMark x1="69518" y1="94531" x2="69518" y2="94531"/>
                        <a14:foregroundMark x1="46988" y1="83984" x2="46988" y2="83984"/>
                        <a14:foregroundMark x1="42771" y1="81380" x2="42771" y2="81380"/>
                        <a14:foregroundMark x1="38193" y1="79036" x2="38193" y2="79036"/>
                        <a14:foregroundMark x1="35301" y1="77474" x2="35301" y2="77474"/>
                      </a14:backgroundRemoval>
                    </a14:imgEffect>
                  </a14:imgLayer>
                </a14:imgProps>
              </a:ext>
            </a:extLst>
          </a:blip>
          <a:stretch>
            <a:fillRect/>
          </a:stretch>
        </p:blipFill>
        <p:spPr>
          <a:xfrm>
            <a:off x="5839744" y="4292826"/>
            <a:ext cx="593595" cy="549254"/>
          </a:xfrm>
          <a:prstGeom prst="rect">
            <a:avLst/>
          </a:prstGeom>
        </p:spPr>
      </p:pic>
      <p:sp>
        <p:nvSpPr>
          <p:cNvPr id="32" name="テキスト ボックス 31">
            <a:extLst>
              <a:ext uri="{FF2B5EF4-FFF2-40B4-BE49-F238E27FC236}">
                <a16:creationId xmlns:a16="http://schemas.microsoft.com/office/drawing/2014/main" id="{18E1723F-F562-49A9-A4BD-D23FD773F1AE}"/>
              </a:ext>
            </a:extLst>
          </p:cNvPr>
          <p:cNvSpPr txBox="1"/>
          <p:nvPr/>
        </p:nvSpPr>
        <p:spPr>
          <a:xfrm>
            <a:off x="0" y="744859"/>
            <a:ext cx="12192000" cy="830997"/>
          </a:xfrm>
          <a:prstGeom prst="rect">
            <a:avLst/>
          </a:prstGeom>
          <a:noFill/>
        </p:spPr>
        <p:txBody>
          <a:bodyPr wrap="square" rtlCol="0">
            <a:spAutoFit/>
          </a:bodyPr>
          <a:lstStyle/>
          <a:p>
            <a:pPr algn="ctr"/>
            <a:r>
              <a:rPr kumimoji="1" lang="en-US" altLang="ja-JP" sz="2400" b="1" dirty="0">
                <a:solidFill>
                  <a:schemeClr val="accent1"/>
                </a:solidFill>
              </a:rPr>
              <a:t>Wet</a:t>
            </a:r>
            <a:r>
              <a:rPr kumimoji="1" lang="ja-JP" altLang="en-US" sz="2400" b="1" dirty="0">
                <a:solidFill>
                  <a:schemeClr val="accent1"/>
                </a:solidFill>
              </a:rPr>
              <a:t>実験は、属人的な側面が多く、実験で得られるデータの量・質にはトレードオフがある。</a:t>
            </a:r>
            <a:endParaRPr kumimoji="1" lang="en-US" altLang="ja-JP" sz="2400" b="1" dirty="0">
              <a:solidFill>
                <a:schemeClr val="accent1"/>
              </a:solidFill>
            </a:endParaRPr>
          </a:p>
          <a:p>
            <a:pPr algn="ctr"/>
            <a:r>
              <a:rPr kumimoji="1" lang="ja-JP" altLang="en-US" sz="2400" b="1" dirty="0">
                <a:solidFill>
                  <a:schemeClr val="accent1"/>
                </a:solidFill>
              </a:rPr>
              <a:t>機械化によって解決できる可能性が見出せた。</a:t>
            </a:r>
          </a:p>
        </p:txBody>
      </p:sp>
      <p:sp>
        <p:nvSpPr>
          <p:cNvPr id="48" name="テキスト ボックス 47">
            <a:extLst>
              <a:ext uri="{FF2B5EF4-FFF2-40B4-BE49-F238E27FC236}">
                <a16:creationId xmlns:a16="http://schemas.microsoft.com/office/drawing/2014/main" id="{D9729D7E-E8D3-497F-8139-39EEAACFB80F}"/>
              </a:ext>
            </a:extLst>
          </p:cNvPr>
          <p:cNvSpPr txBox="1"/>
          <p:nvPr/>
        </p:nvSpPr>
        <p:spPr>
          <a:xfrm>
            <a:off x="9933182" y="3988620"/>
            <a:ext cx="813043" cy="954107"/>
          </a:xfrm>
          <a:prstGeom prst="rect">
            <a:avLst/>
          </a:prstGeom>
          <a:noFill/>
        </p:spPr>
        <p:txBody>
          <a:bodyPr wrap="none" rtlCol="0">
            <a:spAutoFit/>
          </a:bodyPr>
          <a:lstStyle/>
          <a:p>
            <a:r>
              <a:rPr kumimoji="1" lang="ja-JP" altLang="en-US" sz="1400" dirty="0"/>
              <a:t>・</a:t>
            </a:r>
            <a:r>
              <a:rPr kumimoji="1" lang="en-US" altLang="ja-JP" sz="1400" dirty="0"/>
              <a:t>HPLC</a:t>
            </a:r>
          </a:p>
          <a:p>
            <a:r>
              <a:rPr kumimoji="1" lang="ja-JP" altLang="en-US" sz="1400" dirty="0"/>
              <a:t>・吸光度</a:t>
            </a:r>
            <a:endParaRPr kumimoji="1" lang="en-US" altLang="ja-JP" sz="1400" dirty="0"/>
          </a:p>
          <a:p>
            <a:r>
              <a:rPr kumimoji="1" lang="ja-JP" altLang="en-US" sz="1400" dirty="0"/>
              <a:t>・</a:t>
            </a:r>
            <a:r>
              <a:rPr kumimoji="1" lang="en-US" altLang="ja-JP" sz="1400" dirty="0"/>
              <a:t>TLC</a:t>
            </a:r>
          </a:p>
          <a:p>
            <a:r>
              <a:rPr kumimoji="1" lang="ja-JP" altLang="en-US" sz="1400" dirty="0"/>
              <a:t>・蛍光</a:t>
            </a:r>
            <a:endParaRPr kumimoji="1" lang="en-US" altLang="ja-JP" sz="1400" dirty="0"/>
          </a:p>
        </p:txBody>
      </p:sp>
      <p:sp>
        <p:nvSpPr>
          <p:cNvPr id="10" name="吹き出し: 円形 9">
            <a:extLst>
              <a:ext uri="{FF2B5EF4-FFF2-40B4-BE49-F238E27FC236}">
                <a16:creationId xmlns:a16="http://schemas.microsoft.com/office/drawing/2014/main" id="{15910D32-29C2-4572-9872-3838044B520B}"/>
              </a:ext>
            </a:extLst>
          </p:cNvPr>
          <p:cNvSpPr/>
          <p:nvPr/>
        </p:nvSpPr>
        <p:spPr>
          <a:xfrm>
            <a:off x="2926225" y="1621250"/>
            <a:ext cx="1748042" cy="1120338"/>
          </a:xfrm>
          <a:prstGeom prst="wedgeEllipseCallout">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0F261FC8-CA45-4E11-B23B-8336C06D93F0}"/>
              </a:ext>
            </a:extLst>
          </p:cNvPr>
          <p:cNvSpPr txBox="1"/>
          <p:nvPr/>
        </p:nvSpPr>
        <p:spPr>
          <a:xfrm>
            <a:off x="3002294" y="1774290"/>
            <a:ext cx="1571854" cy="954107"/>
          </a:xfrm>
          <a:prstGeom prst="rect">
            <a:avLst/>
          </a:prstGeom>
          <a:noFill/>
        </p:spPr>
        <p:txBody>
          <a:bodyPr wrap="square">
            <a:spAutoFit/>
          </a:bodyPr>
          <a:lstStyle/>
          <a:p>
            <a:pPr algn="ctr"/>
            <a:r>
              <a:rPr kumimoji="1" lang="ja-JP" altLang="en-US" sz="1400" dirty="0">
                <a:solidFill>
                  <a:schemeClr val="tx1"/>
                </a:solidFill>
              </a:rPr>
              <a:t>変異体の種類が</a:t>
            </a:r>
            <a:endParaRPr kumimoji="1" lang="en-US" altLang="ja-JP" sz="1400" dirty="0">
              <a:solidFill>
                <a:schemeClr val="tx1"/>
              </a:solidFill>
            </a:endParaRPr>
          </a:p>
          <a:p>
            <a:pPr algn="ctr"/>
            <a:r>
              <a:rPr kumimoji="1" lang="ja-JP" altLang="en-US" sz="1400" dirty="0">
                <a:solidFill>
                  <a:schemeClr val="tx1"/>
                </a:solidFill>
              </a:rPr>
              <a:t>増えるほど</a:t>
            </a:r>
            <a:endParaRPr kumimoji="1" lang="en-US" altLang="ja-JP" sz="1400" dirty="0">
              <a:solidFill>
                <a:schemeClr val="tx1"/>
              </a:solidFill>
            </a:endParaRPr>
          </a:p>
          <a:p>
            <a:pPr algn="ctr"/>
            <a:r>
              <a:rPr kumimoji="1" lang="ja-JP" altLang="en-US" sz="1400" dirty="0">
                <a:solidFill>
                  <a:schemeClr val="tx1"/>
                </a:solidFill>
              </a:rPr>
              <a:t>作業が多くなり</a:t>
            </a:r>
            <a:endParaRPr kumimoji="1" lang="en-US" altLang="ja-JP" sz="1400" dirty="0">
              <a:solidFill>
                <a:schemeClr val="tx1"/>
              </a:solidFill>
            </a:endParaRPr>
          </a:p>
          <a:p>
            <a:pPr algn="ctr"/>
            <a:r>
              <a:rPr kumimoji="1" lang="ja-JP" altLang="en-US" sz="1400" dirty="0">
                <a:solidFill>
                  <a:schemeClr val="tx1"/>
                </a:solidFill>
              </a:rPr>
              <a:t>つらい。</a:t>
            </a:r>
          </a:p>
        </p:txBody>
      </p:sp>
      <p:sp>
        <p:nvSpPr>
          <p:cNvPr id="34" name="吹き出し: 円形 33">
            <a:extLst>
              <a:ext uri="{FF2B5EF4-FFF2-40B4-BE49-F238E27FC236}">
                <a16:creationId xmlns:a16="http://schemas.microsoft.com/office/drawing/2014/main" id="{3A21C334-B416-4D69-A747-703C687F68A0}"/>
              </a:ext>
            </a:extLst>
          </p:cNvPr>
          <p:cNvSpPr/>
          <p:nvPr/>
        </p:nvSpPr>
        <p:spPr>
          <a:xfrm>
            <a:off x="7680543" y="3866149"/>
            <a:ext cx="1748042" cy="1120338"/>
          </a:xfrm>
          <a:prstGeom prst="wedgeEllipseCallout">
            <a:avLst>
              <a:gd name="adj1" fmla="val -54807"/>
              <a:gd name="adj2" fmla="val 32209"/>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テキスト ボックス 34">
            <a:extLst>
              <a:ext uri="{FF2B5EF4-FFF2-40B4-BE49-F238E27FC236}">
                <a16:creationId xmlns:a16="http://schemas.microsoft.com/office/drawing/2014/main" id="{2EAE1A1D-8AAD-4445-BD9C-FC6803AEB0F6}"/>
              </a:ext>
            </a:extLst>
          </p:cNvPr>
          <p:cNvSpPr txBox="1"/>
          <p:nvPr/>
        </p:nvSpPr>
        <p:spPr>
          <a:xfrm>
            <a:off x="7732740" y="3955088"/>
            <a:ext cx="1653958" cy="954107"/>
          </a:xfrm>
          <a:prstGeom prst="rect">
            <a:avLst/>
          </a:prstGeom>
          <a:noFill/>
        </p:spPr>
        <p:txBody>
          <a:bodyPr wrap="square">
            <a:spAutoFit/>
          </a:bodyPr>
          <a:lstStyle/>
          <a:p>
            <a:pPr algn="ctr"/>
            <a:r>
              <a:rPr kumimoji="1" lang="ja-JP" altLang="en-US" sz="1400" dirty="0">
                <a:solidFill>
                  <a:srgbClr val="FF0000"/>
                </a:solidFill>
              </a:rPr>
              <a:t>機械化は</a:t>
            </a:r>
            <a:endParaRPr kumimoji="1" lang="en-US" altLang="ja-JP" sz="1400" dirty="0">
              <a:solidFill>
                <a:srgbClr val="FF0000"/>
              </a:solidFill>
            </a:endParaRPr>
          </a:p>
          <a:p>
            <a:pPr algn="ctr"/>
            <a:r>
              <a:rPr kumimoji="1" lang="ja-JP" altLang="en-US" sz="1400" dirty="0">
                <a:solidFill>
                  <a:srgbClr val="FF0000"/>
                </a:solidFill>
              </a:rPr>
              <a:t>酵素液の量が増える</a:t>
            </a:r>
            <a:endParaRPr kumimoji="1" lang="en-US" altLang="ja-JP" sz="1400" dirty="0">
              <a:solidFill>
                <a:srgbClr val="FF0000"/>
              </a:solidFill>
            </a:endParaRPr>
          </a:p>
          <a:p>
            <a:pPr algn="ctr"/>
            <a:r>
              <a:rPr kumimoji="1" lang="ja-JP" altLang="en-US" sz="1400">
                <a:solidFill>
                  <a:srgbClr val="FF0000"/>
                </a:solidFill>
              </a:rPr>
              <a:t>だけではない。発現の効率が</a:t>
            </a:r>
            <a:r>
              <a:rPr kumimoji="1" lang="ja-JP" altLang="en-US" sz="1400" dirty="0">
                <a:solidFill>
                  <a:srgbClr val="FF0000"/>
                </a:solidFill>
              </a:rPr>
              <a:t>向上する。</a:t>
            </a:r>
          </a:p>
        </p:txBody>
      </p:sp>
      <p:sp>
        <p:nvSpPr>
          <p:cNvPr id="37" name="吹き出し: 円形 36">
            <a:extLst>
              <a:ext uri="{FF2B5EF4-FFF2-40B4-BE49-F238E27FC236}">
                <a16:creationId xmlns:a16="http://schemas.microsoft.com/office/drawing/2014/main" id="{A8165DFC-28CB-4A1B-9B57-0CB2F2C699C0}"/>
              </a:ext>
            </a:extLst>
          </p:cNvPr>
          <p:cNvSpPr/>
          <p:nvPr/>
        </p:nvSpPr>
        <p:spPr>
          <a:xfrm>
            <a:off x="3884784" y="3889959"/>
            <a:ext cx="1748042" cy="1120338"/>
          </a:xfrm>
          <a:prstGeom prst="wedgeEllipseCallout">
            <a:avLst>
              <a:gd name="adj1" fmla="val 58441"/>
              <a:gd name="adj2" fmla="val 13697"/>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吹き出し: 円形 37">
            <a:extLst>
              <a:ext uri="{FF2B5EF4-FFF2-40B4-BE49-F238E27FC236}">
                <a16:creationId xmlns:a16="http://schemas.microsoft.com/office/drawing/2014/main" id="{573089E2-9D89-4A2F-81F2-98BEBE81CA98}"/>
              </a:ext>
            </a:extLst>
          </p:cNvPr>
          <p:cNvSpPr/>
          <p:nvPr/>
        </p:nvSpPr>
        <p:spPr>
          <a:xfrm>
            <a:off x="6671793" y="1656412"/>
            <a:ext cx="1748042" cy="1120338"/>
          </a:xfrm>
          <a:prstGeom prst="wedgeEllipseCallout">
            <a:avLst>
              <a:gd name="adj1" fmla="val -21372"/>
              <a:gd name="adj2" fmla="val 59134"/>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吹き出し: 円形 40">
            <a:extLst>
              <a:ext uri="{FF2B5EF4-FFF2-40B4-BE49-F238E27FC236}">
                <a16:creationId xmlns:a16="http://schemas.microsoft.com/office/drawing/2014/main" id="{0EB69C0D-7B57-4D3C-9871-9D5AE5BED6A9}"/>
              </a:ext>
            </a:extLst>
          </p:cNvPr>
          <p:cNvSpPr/>
          <p:nvPr/>
        </p:nvSpPr>
        <p:spPr>
          <a:xfrm>
            <a:off x="8384095" y="1645377"/>
            <a:ext cx="1748042" cy="1120338"/>
          </a:xfrm>
          <a:prstGeom prst="wedgeEllipseCallout">
            <a:avLst>
              <a:gd name="adj1" fmla="val 35252"/>
              <a:gd name="adj2" fmla="val 60817"/>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吹き出し: 円形 41">
            <a:extLst>
              <a:ext uri="{FF2B5EF4-FFF2-40B4-BE49-F238E27FC236}">
                <a16:creationId xmlns:a16="http://schemas.microsoft.com/office/drawing/2014/main" id="{E8D21373-0946-4AFA-B80E-F0D6697CD3B8}"/>
              </a:ext>
            </a:extLst>
          </p:cNvPr>
          <p:cNvSpPr/>
          <p:nvPr/>
        </p:nvSpPr>
        <p:spPr>
          <a:xfrm>
            <a:off x="10259739" y="1732758"/>
            <a:ext cx="1748042" cy="1120338"/>
          </a:xfrm>
          <a:prstGeom prst="wedgeEllipseCallout">
            <a:avLst>
              <a:gd name="adj1" fmla="val -30000"/>
              <a:gd name="adj2" fmla="val 53245"/>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テキスト ボックス 42">
            <a:extLst>
              <a:ext uri="{FF2B5EF4-FFF2-40B4-BE49-F238E27FC236}">
                <a16:creationId xmlns:a16="http://schemas.microsoft.com/office/drawing/2014/main" id="{F4D49270-4EEA-45DA-8636-716DD10C46AC}"/>
              </a:ext>
            </a:extLst>
          </p:cNvPr>
          <p:cNvSpPr txBox="1"/>
          <p:nvPr/>
        </p:nvSpPr>
        <p:spPr>
          <a:xfrm>
            <a:off x="3624111" y="3939533"/>
            <a:ext cx="2232260" cy="954107"/>
          </a:xfrm>
          <a:prstGeom prst="rect">
            <a:avLst/>
          </a:prstGeom>
          <a:noFill/>
        </p:spPr>
        <p:txBody>
          <a:bodyPr wrap="square">
            <a:spAutoFit/>
          </a:bodyPr>
          <a:lstStyle/>
          <a:p>
            <a:pPr algn="ctr"/>
            <a:r>
              <a:rPr kumimoji="1" lang="ja-JP" altLang="en-US" sz="1400" dirty="0">
                <a:solidFill>
                  <a:schemeClr val="tx1"/>
                </a:solidFill>
              </a:rPr>
              <a:t>様々な要因で</a:t>
            </a:r>
            <a:endParaRPr kumimoji="1" lang="en-US" altLang="ja-JP" sz="1400" dirty="0">
              <a:solidFill>
                <a:schemeClr val="tx1"/>
              </a:solidFill>
            </a:endParaRPr>
          </a:p>
          <a:p>
            <a:pPr algn="ctr"/>
            <a:r>
              <a:rPr kumimoji="1" lang="ja-JP" altLang="en-US" sz="1400" dirty="0">
                <a:solidFill>
                  <a:schemeClr val="tx1"/>
                </a:solidFill>
              </a:rPr>
              <a:t>発現度合いは</a:t>
            </a:r>
            <a:endParaRPr kumimoji="1" lang="en-US" altLang="ja-JP" sz="1400" dirty="0">
              <a:solidFill>
                <a:schemeClr val="tx1"/>
              </a:solidFill>
            </a:endParaRPr>
          </a:p>
          <a:p>
            <a:pPr algn="ctr"/>
            <a:r>
              <a:rPr kumimoji="1" lang="ja-JP" altLang="en-US" sz="1400" dirty="0">
                <a:solidFill>
                  <a:schemeClr val="tx1"/>
                </a:solidFill>
              </a:rPr>
              <a:t>変化する。</a:t>
            </a:r>
            <a:endParaRPr kumimoji="1" lang="en-US" altLang="ja-JP" sz="1400" dirty="0">
              <a:solidFill>
                <a:schemeClr val="tx1"/>
              </a:solidFill>
            </a:endParaRPr>
          </a:p>
          <a:p>
            <a:pPr algn="ctr"/>
            <a:r>
              <a:rPr kumimoji="1" lang="ja-JP" altLang="en-US" sz="1400" dirty="0">
                <a:solidFill>
                  <a:schemeClr val="tx1"/>
                </a:solidFill>
              </a:rPr>
              <a:t>（対象、方法、容器</a:t>
            </a:r>
            <a:r>
              <a:rPr kumimoji="1" lang="en-US" altLang="ja-JP" sz="1400" dirty="0">
                <a:solidFill>
                  <a:schemeClr val="tx1"/>
                </a:solidFill>
              </a:rPr>
              <a:t>…</a:t>
            </a:r>
            <a:r>
              <a:rPr kumimoji="1" lang="ja-JP" altLang="en-US" sz="1400" dirty="0">
                <a:solidFill>
                  <a:schemeClr val="tx1"/>
                </a:solidFill>
              </a:rPr>
              <a:t>）</a:t>
            </a:r>
            <a:endParaRPr kumimoji="1" lang="en-US" altLang="ja-JP" sz="1400" dirty="0">
              <a:solidFill>
                <a:schemeClr val="tx1"/>
              </a:solidFill>
            </a:endParaRPr>
          </a:p>
        </p:txBody>
      </p:sp>
      <p:sp>
        <p:nvSpPr>
          <p:cNvPr id="45" name="テキスト ボックス 44">
            <a:extLst>
              <a:ext uri="{FF2B5EF4-FFF2-40B4-BE49-F238E27FC236}">
                <a16:creationId xmlns:a16="http://schemas.microsoft.com/office/drawing/2014/main" id="{3538480B-C7D5-480E-8353-CEE6965FC984}"/>
              </a:ext>
            </a:extLst>
          </p:cNvPr>
          <p:cNvSpPr txBox="1"/>
          <p:nvPr/>
        </p:nvSpPr>
        <p:spPr>
          <a:xfrm>
            <a:off x="10493658" y="1950306"/>
            <a:ext cx="1371673" cy="738664"/>
          </a:xfrm>
          <a:prstGeom prst="rect">
            <a:avLst/>
          </a:prstGeom>
          <a:noFill/>
        </p:spPr>
        <p:txBody>
          <a:bodyPr wrap="square">
            <a:spAutoFit/>
          </a:bodyPr>
          <a:lstStyle/>
          <a:p>
            <a:pPr algn="ctr"/>
            <a:r>
              <a:rPr kumimoji="1" lang="ja-JP" altLang="en-US" sz="1400" dirty="0">
                <a:solidFill>
                  <a:schemeClr val="tx1"/>
                </a:solidFill>
              </a:rPr>
              <a:t>どんな情報を</a:t>
            </a:r>
            <a:endParaRPr kumimoji="1" lang="en-US" altLang="ja-JP" sz="1400" dirty="0">
              <a:solidFill>
                <a:schemeClr val="tx1"/>
              </a:solidFill>
            </a:endParaRPr>
          </a:p>
          <a:p>
            <a:pPr algn="ctr"/>
            <a:r>
              <a:rPr kumimoji="1" lang="ja-JP" altLang="en-US" sz="1400" dirty="0">
                <a:solidFill>
                  <a:schemeClr val="tx1"/>
                </a:solidFill>
              </a:rPr>
              <a:t>獲得したいか？</a:t>
            </a:r>
          </a:p>
          <a:p>
            <a:pPr algn="ctr"/>
            <a:r>
              <a:rPr kumimoji="1" lang="ja-JP" altLang="en-US" sz="1400" dirty="0">
                <a:solidFill>
                  <a:schemeClr val="tx1"/>
                </a:solidFill>
              </a:rPr>
              <a:t>が重要</a:t>
            </a:r>
          </a:p>
        </p:txBody>
      </p:sp>
      <p:sp>
        <p:nvSpPr>
          <p:cNvPr id="46" name="テキスト ボックス 45">
            <a:extLst>
              <a:ext uri="{FF2B5EF4-FFF2-40B4-BE49-F238E27FC236}">
                <a16:creationId xmlns:a16="http://schemas.microsoft.com/office/drawing/2014/main" id="{69FDB9E6-4D23-4687-98D8-F6C5C8A9A729}"/>
              </a:ext>
            </a:extLst>
          </p:cNvPr>
          <p:cNvSpPr txBox="1"/>
          <p:nvPr/>
        </p:nvSpPr>
        <p:spPr>
          <a:xfrm>
            <a:off x="6622418" y="1629374"/>
            <a:ext cx="1846792" cy="1169551"/>
          </a:xfrm>
          <a:prstGeom prst="rect">
            <a:avLst/>
          </a:prstGeom>
          <a:noFill/>
        </p:spPr>
        <p:txBody>
          <a:bodyPr wrap="square">
            <a:spAutoFit/>
          </a:bodyPr>
          <a:lstStyle/>
          <a:p>
            <a:pPr algn="ctr"/>
            <a:r>
              <a:rPr kumimoji="1" lang="ja-JP" altLang="en-US" sz="1400" dirty="0">
                <a:solidFill>
                  <a:schemeClr val="tx1"/>
                </a:solidFill>
              </a:rPr>
              <a:t>活性を</a:t>
            </a:r>
            <a:endParaRPr kumimoji="1" lang="en-US" altLang="ja-JP" sz="1400" dirty="0">
              <a:solidFill>
                <a:schemeClr val="tx1"/>
              </a:solidFill>
            </a:endParaRPr>
          </a:p>
          <a:p>
            <a:pPr algn="ctr"/>
            <a:r>
              <a:rPr kumimoji="1" lang="ja-JP" altLang="en-US" sz="1400" dirty="0">
                <a:solidFill>
                  <a:schemeClr val="tx1"/>
                </a:solidFill>
              </a:rPr>
              <a:t>示すか？の前に</a:t>
            </a:r>
            <a:endParaRPr kumimoji="1" lang="en-US" altLang="ja-JP" sz="1400" dirty="0">
              <a:solidFill>
                <a:schemeClr val="tx1"/>
              </a:solidFill>
            </a:endParaRPr>
          </a:p>
          <a:p>
            <a:pPr algn="ctr"/>
            <a:r>
              <a:rPr kumimoji="1" lang="ja-JP" altLang="en-US" sz="1400" dirty="0">
                <a:solidFill>
                  <a:schemeClr val="tx1"/>
                </a:solidFill>
              </a:rPr>
              <a:t>発現するか？が問題。やってみないと</a:t>
            </a:r>
            <a:endParaRPr kumimoji="1" lang="en-US" altLang="ja-JP" sz="1400" dirty="0">
              <a:solidFill>
                <a:schemeClr val="tx1"/>
              </a:solidFill>
            </a:endParaRPr>
          </a:p>
          <a:p>
            <a:pPr algn="ctr"/>
            <a:r>
              <a:rPr kumimoji="1" lang="ja-JP" altLang="en-US" sz="1400" dirty="0">
                <a:solidFill>
                  <a:schemeClr val="tx1"/>
                </a:solidFill>
              </a:rPr>
              <a:t>わからない。</a:t>
            </a:r>
            <a:endParaRPr kumimoji="1" lang="en-US" altLang="ja-JP" sz="1400" dirty="0">
              <a:solidFill>
                <a:schemeClr val="tx1"/>
              </a:solidFill>
            </a:endParaRPr>
          </a:p>
        </p:txBody>
      </p:sp>
      <p:sp>
        <p:nvSpPr>
          <p:cNvPr id="49" name="テキスト ボックス 48">
            <a:extLst>
              <a:ext uri="{FF2B5EF4-FFF2-40B4-BE49-F238E27FC236}">
                <a16:creationId xmlns:a16="http://schemas.microsoft.com/office/drawing/2014/main" id="{E94B6266-2B74-40A7-887A-B1F6D04534F7}"/>
              </a:ext>
            </a:extLst>
          </p:cNvPr>
          <p:cNvSpPr txBox="1"/>
          <p:nvPr/>
        </p:nvSpPr>
        <p:spPr>
          <a:xfrm>
            <a:off x="8424787" y="1800161"/>
            <a:ext cx="1653958" cy="738664"/>
          </a:xfrm>
          <a:prstGeom prst="rect">
            <a:avLst/>
          </a:prstGeom>
          <a:noFill/>
        </p:spPr>
        <p:txBody>
          <a:bodyPr wrap="square">
            <a:spAutoFit/>
          </a:bodyPr>
          <a:lstStyle/>
          <a:p>
            <a:pPr algn="ctr"/>
            <a:r>
              <a:rPr kumimoji="1" lang="ja-JP" altLang="en-US" sz="1400" dirty="0">
                <a:solidFill>
                  <a:schemeClr val="tx1"/>
                </a:solidFill>
              </a:rPr>
              <a:t>対象によって</a:t>
            </a:r>
            <a:endParaRPr kumimoji="1" lang="en-US" altLang="ja-JP" sz="1400" dirty="0">
              <a:solidFill>
                <a:schemeClr val="tx1"/>
              </a:solidFill>
            </a:endParaRPr>
          </a:p>
          <a:p>
            <a:pPr algn="ctr"/>
            <a:r>
              <a:rPr kumimoji="1" lang="ja-JP" altLang="en-US" sz="1400" dirty="0">
                <a:solidFill>
                  <a:schemeClr val="tx1"/>
                </a:solidFill>
              </a:rPr>
              <a:t>評価方法の選択・チューニング必要</a:t>
            </a:r>
            <a:endParaRPr kumimoji="1" lang="en-US" altLang="ja-JP" sz="1400" dirty="0">
              <a:solidFill>
                <a:schemeClr val="tx1"/>
              </a:solidFill>
            </a:endParaRPr>
          </a:p>
        </p:txBody>
      </p:sp>
      <p:sp>
        <p:nvSpPr>
          <p:cNvPr id="50" name="吹き出し: 円形 49">
            <a:extLst>
              <a:ext uri="{FF2B5EF4-FFF2-40B4-BE49-F238E27FC236}">
                <a16:creationId xmlns:a16="http://schemas.microsoft.com/office/drawing/2014/main" id="{6558E3DA-547E-41D4-AC75-1E43F1A1D713}"/>
              </a:ext>
            </a:extLst>
          </p:cNvPr>
          <p:cNvSpPr/>
          <p:nvPr/>
        </p:nvSpPr>
        <p:spPr>
          <a:xfrm>
            <a:off x="620427" y="3858275"/>
            <a:ext cx="1748042" cy="1120338"/>
          </a:xfrm>
          <a:prstGeom prst="wedgeEllipseCallout">
            <a:avLst>
              <a:gd name="adj1" fmla="val -9507"/>
              <a:gd name="adj2" fmla="val 63342"/>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52" name="図 51">
            <a:extLst>
              <a:ext uri="{FF2B5EF4-FFF2-40B4-BE49-F238E27FC236}">
                <a16:creationId xmlns:a16="http://schemas.microsoft.com/office/drawing/2014/main" id="{1FFF8E47-7B36-43EB-AF32-C7A083B21323}"/>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643" b="97500" l="7752" r="87597">
                        <a14:foregroundMark x1="37209" y1="12857" x2="37209" y2="12857"/>
                        <a14:foregroundMark x1="18605" y1="10000" x2="62016" y2="8929"/>
                        <a14:foregroundMark x1="62016" y1="8929" x2="89922" y2="15000"/>
                        <a14:foregroundMark x1="89922" y1="15000" x2="48837" y2="23571"/>
                        <a14:foregroundMark x1="48837" y1="23571" x2="27907" y2="15714"/>
                        <a14:foregroundMark x1="27907" y1="15714" x2="29457" y2="8929"/>
                        <a14:foregroundMark x1="53488" y1="4643" x2="53488" y2="4643"/>
                        <a14:foregroundMark x1="89147" y1="55357" x2="89147" y2="55357"/>
                        <a14:foregroundMark x1="86822" y1="88929" x2="86822" y2="88929"/>
                        <a14:foregroundMark x1="80620" y1="95000" x2="80620" y2="95000"/>
                        <a14:foregroundMark x1="55039" y1="97500" x2="55039" y2="97500"/>
                        <a14:foregroundMark x1="20930" y1="97143" x2="20930" y2="97143"/>
                        <a14:foregroundMark x1="10078" y1="85357" x2="10078" y2="85357"/>
                      </a14:backgroundRemoval>
                    </a14:imgEffect>
                  </a14:imgLayer>
                </a14:imgProps>
              </a:ext>
            </a:extLst>
          </a:blip>
          <a:stretch>
            <a:fillRect/>
          </a:stretch>
        </p:blipFill>
        <p:spPr>
          <a:xfrm>
            <a:off x="6961537" y="3826008"/>
            <a:ext cx="589407" cy="1279333"/>
          </a:xfrm>
          <a:prstGeom prst="rect">
            <a:avLst/>
          </a:prstGeom>
        </p:spPr>
      </p:pic>
      <p:sp>
        <p:nvSpPr>
          <p:cNvPr id="39" name="テキスト ボックス 38">
            <a:extLst>
              <a:ext uri="{FF2B5EF4-FFF2-40B4-BE49-F238E27FC236}">
                <a16:creationId xmlns:a16="http://schemas.microsoft.com/office/drawing/2014/main" id="{D4253A4D-EAA4-4892-97DA-00AFCF6B9390}"/>
              </a:ext>
            </a:extLst>
          </p:cNvPr>
          <p:cNvSpPr txBox="1"/>
          <p:nvPr/>
        </p:nvSpPr>
        <p:spPr>
          <a:xfrm>
            <a:off x="863543" y="4050815"/>
            <a:ext cx="1371673" cy="738664"/>
          </a:xfrm>
          <a:prstGeom prst="rect">
            <a:avLst/>
          </a:prstGeom>
          <a:noFill/>
        </p:spPr>
        <p:txBody>
          <a:bodyPr wrap="square">
            <a:spAutoFit/>
          </a:bodyPr>
          <a:lstStyle/>
          <a:p>
            <a:pPr algn="ctr"/>
            <a:r>
              <a:rPr kumimoji="1" lang="ja-JP" altLang="en-US" sz="1400" dirty="0">
                <a:solidFill>
                  <a:schemeClr val="tx1"/>
                </a:solidFill>
              </a:rPr>
              <a:t>遺伝子関連の実験は</a:t>
            </a:r>
            <a:endParaRPr kumimoji="1" lang="en-US" altLang="ja-JP" sz="1400" dirty="0">
              <a:solidFill>
                <a:schemeClr val="tx1"/>
              </a:solidFill>
            </a:endParaRPr>
          </a:p>
          <a:p>
            <a:pPr algn="ctr"/>
            <a:r>
              <a:rPr kumimoji="1" lang="ja-JP" altLang="en-US" sz="1400" dirty="0"/>
              <a:t>特に外注が多い。</a:t>
            </a:r>
            <a:endParaRPr kumimoji="1" lang="ja-JP" altLang="en-US" sz="1400" dirty="0">
              <a:solidFill>
                <a:schemeClr val="tx1"/>
              </a:solidFill>
            </a:endParaRPr>
          </a:p>
        </p:txBody>
      </p:sp>
      <p:sp>
        <p:nvSpPr>
          <p:cNvPr id="40" name="タイトル 1">
            <a:extLst>
              <a:ext uri="{FF2B5EF4-FFF2-40B4-BE49-F238E27FC236}">
                <a16:creationId xmlns:a16="http://schemas.microsoft.com/office/drawing/2014/main" id="{B3CC4449-4090-4A93-A513-00F9CD963092}"/>
              </a:ext>
            </a:extLst>
          </p:cNvPr>
          <p:cNvSpPr>
            <a:spLocks noGrp="1"/>
          </p:cNvSpPr>
          <p:nvPr>
            <p:ph type="title"/>
          </p:nvPr>
        </p:nvSpPr>
        <p:spPr>
          <a:xfrm>
            <a:off x="517055" y="241034"/>
            <a:ext cx="11400125" cy="518094"/>
          </a:xfrm>
        </p:spPr>
        <p:txBody>
          <a:bodyPr/>
          <a:lstStyle/>
          <a:p>
            <a:r>
              <a:rPr lang="ja-JP" altLang="en-US" dirty="0"/>
              <a:t>実験課題</a:t>
            </a:r>
            <a:endParaRPr kumimoji="1" lang="en-US" altLang="ja-JP" sz="2800" dirty="0"/>
          </a:p>
        </p:txBody>
      </p:sp>
      <p:sp>
        <p:nvSpPr>
          <p:cNvPr id="44" name="テキスト ボックス 43">
            <a:extLst>
              <a:ext uri="{FF2B5EF4-FFF2-40B4-BE49-F238E27FC236}">
                <a16:creationId xmlns:a16="http://schemas.microsoft.com/office/drawing/2014/main" id="{394158C8-1472-49EE-951B-5773DEB8A948}"/>
              </a:ext>
            </a:extLst>
          </p:cNvPr>
          <p:cNvSpPr txBox="1"/>
          <p:nvPr/>
        </p:nvSpPr>
        <p:spPr>
          <a:xfrm>
            <a:off x="571983" y="-20412"/>
            <a:ext cx="5284387"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テーマ活動　＞　セルロース分解酵素の合成・活性評価</a:t>
            </a:r>
          </a:p>
        </p:txBody>
      </p:sp>
    </p:spTree>
    <p:extLst>
      <p:ext uri="{BB962C8B-B14F-4D97-AF65-F5344CB8AC3E}">
        <p14:creationId xmlns:p14="http://schemas.microsoft.com/office/powerpoint/2010/main" val="2469342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5761FB-29AF-4E7C-9589-8CB52B8DCB61}"/>
              </a:ext>
            </a:extLst>
          </p:cNvPr>
          <p:cNvSpPr>
            <a:spLocks noGrp="1"/>
          </p:cNvSpPr>
          <p:nvPr>
            <p:ph type="title"/>
          </p:nvPr>
        </p:nvSpPr>
        <p:spPr/>
        <p:txBody>
          <a:bodyPr>
            <a:normAutofit fontScale="90000"/>
          </a:bodyPr>
          <a:lstStyle/>
          <a:p>
            <a:r>
              <a:rPr lang="ja-JP" altLang="en-US" sz="1600" dirty="0"/>
              <a:t>補足資料　＞　周辺技術・課題</a:t>
            </a:r>
            <a:br>
              <a:rPr kumimoji="1" lang="en-US" altLang="ja-JP" sz="1600" dirty="0"/>
            </a:br>
            <a:r>
              <a:rPr kumimoji="1" lang="ja-JP" altLang="en-US" sz="2700" dirty="0"/>
              <a:t>ハイスループット技術例</a:t>
            </a:r>
          </a:p>
        </p:txBody>
      </p:sp>
      <p:sp>
        <p:nvSpPr>
          <p:cNvPr id="3" name="スライド番号プレースホルダー 2">
            <a:extLst>
              <a:ext uri="{FF2B5EF4-FFF2-40B4-BE49-F238E27FC236}">
                <a16:creationId xmlns:a16="http://schemas.microsoft.com/office/drawing/2014/main" id="{FA67B3C0-A6C9-4BB4-8747-9C76F00AE1BB}"/>
              </a:ext>
            </a:extLst>
          </p:cNvPr>
          <p:cNvSpPr>
            <a:spLocks noGrp="1"/>
          </p:cNvSpPr>
          <p:nvPr>
            <p:ph type="sldNum" sz="quarter" idx="10"/>
          </p:nvPr>
        </p:nvSpPr>
        <p:spPr/>
        <p:txBody>
          <a:bodyPr/>
          <a:lstStyle/>
          <a:p>
            <a:fld id="{584EAAFE-CFE5-40AD-8E95-5BFF290DC5CF}" type="slidenum">
              <a:rPr kumimoji="1" lang="ja-JP" altLang="en-US" smtClean="0"/>
              <a:pPr/>
              <a:t>36</a:t>
            </a:fld>
            <a:endParaRPr kumimoji="1" lang="ja-JP" altLang="en-US"/>
          </a:p>
        </p:txBody>
      </p:sp>
      <p:sp>
        <p:nvSpPr>
          <p:cNvPr id="4" name="テキスト プレースホルダー 3">
            <a:extLst>
              <a:ext uri="{FF2B5EF4-FFF2-40B4-BE49-F238E27FC236}">
                <a16:creationId xmlns:a16="http://schemas.microsoft.com/office/drawing/2014/main" id="{7B699A7F-92A9-4BE5-A76A-D79E3FB888B2}"/>
              </a:ext>
            </a:extLst>
          </p:cNvPr>
          <p:cNvSpPr>
            <a:spLocks noGrp="1"/>
          </p:cNvSpPr>
          <p:nvPr>
            <p:ph type="body" sz="quarter" idx="11"/>
          </p:nvPr>
        </p:nvSpPr>
        <p:spPr>
          <a:xfrm>
            <a:off x="381236" y="938678"/>
            <a:ext cx="11341887" cy="424732"/>
          </a:xfrm>
        </p:spPr>
        <p:txBody>
          <a:bodyPr/>
          <a:lstStyle/>
          <a:p>
            <a:r>
              <a:rPr lang="ja-JP" altLang="en-US" sz="2400" dirty="0"/>
              <a:t>宿主・遺伝子・酵素の探索・評価するためのハイスループット技術も少しずつ登場している。</a:t>
            </a:r>
            <a:endParaRPr lang="en-US" altLang="ja-JP" sz="2400" dirty="0"/>
          </a:p>
        </p:txBody>
      </p:sp>
      <p:sp>
        <p:nvSpPr>
          <p:cNvPr id="20" name="テキスト ボックス 19">
            <a:extLst>
              <a:ext uri="{FF2B5EF4-FFF2-40B4-BE49-F238E27FC236}">
                <a16:creationId xmlns:a16="http://schemas.microsoft.com/office/drawing/2014/main" id="{3368E626-3B46-462D-8284-3C2C8C9FEFDD}"/>
              </a:ext>
            </a:extLst>
          </p:cNvPr>
          <p:cNvSpPr txBox="1"/>
          <p:nvPr/>
        </p:nvSpPr>
        <p:spPr>
          <a:xfrm>
            <a:off x="4789893" y="1941204"/>
            <a:ext cx="2749471"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srgbClr val="000000"/>
                </a:solidFill>
                <a:effectLst/>
                <a:uLnTx/>
                <a:uFillTx/>
              </a:rPr>
              <a:t>（長岡技術科学大・産総研）</a:t>
            </a:r>
          </a:p>
        </p:txBody>
      </p:sp>
      <p:sp>
        <p:nvSpPr>
          <p:cNvPr id="9" name="テキスト ボックス 8">
            <a:extLst>
              <a:ext uri="{FF2B5EF4-FFF2-40B4-BE49-F238E27FC236}">
                <a16:creationId xmlns:a16="http://schemas.microsoft.com/office/drawing/2014/main" id="{51FF27FA-03A2-4362-827A-D9D3212B8C6C}"/>
              </a:ext>
            </a:extLst>
          </p:cNvPr>
          <p:cNvSpPr txBox="1"/>
          <p:nvPr/>
        </p:nvSpPr>
        <p:spPr>
          <a:xfrm>
            <a:off x="517054" y="1492629"/>
            <a:ext cx="9846145" cy="40011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2000" b="1" dirty="0"/>
              <a:t>ミリオンスクリーニング：様々な培養条件で</a:t>
            </a:r>
            <a:r>
              <a:rPr kumimoji="1" lang="en-US" altLang="ja-JP" sz="2000" b="1" dirty="0"/>
              <a:t>100</a:t>
            </a:r>
            <a:r>
              <a:rPr kumimoji="1" lang="ja-JP" altLang="en-US" sz="2000" b="1" dirty="0"/>
              <a:t>万検体を</a:t>
            </a:r>
            <a:r>
              <a:rPr kumimoji="1" lang="en-US" altLang="ja-JP" sz="2000" b="1" dirty="0"/>
              <a:t>1</a:t>
            </a:r>
            <a:r>
              <a:rPr kumimoji="1" lang="ja-JP" altLang="en-US" sz="2000" b="1" dirty="0"/>
              <a:t>日で評価可能</a:t>
            </a:r>
            <a:endParaRPr kumimoji="1" lang="en-US" altLang="ja-JP" sz="2000" b="1" dirty="0"/>
          </a:p>
        </p:txBody>
      </p:sp>
      <p:sp>
        <p:nvSpPr>
          <p:cNvPr id="10" name="テキスト ボックス 9">
            <a:extLst>
              <a:ext uri="{FF2B5EF4-FFF2-40B4-BE49-F238E27FC236}">
                <a16:creationId xmlns:a16="http://schemas.microsoft.com/office/drawing/2014/main" id="{DEF84A81-4CD1-4FE1-979D-02FB6E2FF2AB}"/>
              </a:ext>
            </a:extLst>
          </p:cNvPr>
          <p:cNvSpPr txBox="1"/>
          <p:nvPr/>
        </p:nvSpPr>
        <p:spPr>
          <a:xfrm>
            <a:off x="998374" y="1913492"/>
            <a:ext cx="381867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b="0" i="0" u="none" strike="noStrike" kern="0" cap="none" spc="0" normalizeH="0" baseline="0" noProof="0" dirty="0">
                <a:ln>
                  <a:noFill/>
                </a:ln>
                <a:solidFill>
                  <a:srgbClr val="000000"/>
                </a:solidFill>
                <a:effectLst/>
                <a:uLnTx/>
                <a:uFillTx/>
              </a:rPr>
              <a:t>ドロップレット培養スクリーニング法の改良</a:t>
            </a:r>
          </a:p>
        </p:txBody>
      </p:sp>
      <p:sp>
        <p:nvSpPr>
          <p:cNvPr id="11" name="テキスト ボックス 10">
            <a:extLst>
              <a:ext uri="{FF2B5EF4-FFF2-40B4-BE49-F238E27FC236}">
                <a16:creationId xmlns:a16="http://schemas.microsoft.com/office/drawing/2014/main" id="{718BF551-5C67-4A2F-9160-89E7AC140149}"/>
              </a:ext>
            </a:extLst>
          </p:cNvPr>
          <p:cNvSpPr txBox="1"/>
          <p:nvPr/>
        </p:nvSpPr>
        <p:spPr>
          <a:xfrm>
            <a:off x="998374" y="2299797"/>
            <a:ext cx="783099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b="1" i="0" u="none" strike="noStrike" kern="0" cap="none" spc="0" normalizeH="0" baseline="0" noProof="0" dirty="0">
                <a:ln>
                  <a:noFill/>
                </a:ln>
                <a:solidFill>
                  <a:schemeClr val="accent1"/>
                </a:solidFill>
                <a:effectLst/>
                <a:uLnTx/>
                <a:uFillTx/>
              </a:rPr>
              <a:t>高い酵素活性</a:t>
            </a:r>
            <a:r>
              <a:rPr kumimoji="1" lang="ja-JP" altLang="en-US" b="1" kern="0" dirty="0">
                <a:solidFill>
                  <a:schemeClr val="accent1"/>
                </a:solidFill>
              </a:rPr>
              <a:t>、生育能（比活性、代謝能、耐性等）の酵素・微生物探索に期待</a:t>
            </a:r>
            <a:endParaRPr kumimoji="1" lang="en-US" altLang="ja-JP" b="1" i="0" u="none" strike="noStrike" kern="0" cap="none" spc="0" normalizeH="0" baseline="0" noProof="0" dirty="0">
              <a:ln>
                <a:noFill/>
              </a:ln>
              <a:solidFill>
                <a:schemeClr val="accent1"/>
              </a:solidFill>
              <a:effectLst/>
              <a:uLnTx/>
              <a:uFillTx/>
            </a:endParaRPr>
          </a:p>
        </p:txBody>
      </p:sp>
      <p:sp>
        <p:nvSpPr>
          <p:cNvPr id="14" name="テキスト ボックス 13">
            <a:extLst>
              <a:ext uri="{FF2B5EF4-FFF2-40B4-BE49-F238E27FC236}">
                <a16:creationId xmlns:a16="http://schemas.microsoft.com/office/drawing/2014/main" id="{E8153E7A-B97C-4D84-AB00-81A74E6652C5}"/>
              </a:ext>
            </a:extLst>
          </p:cNvPr>
          <p:cNvSpPr txBox="1"/>
          <p:nvPr/>
        </p:nvSpPr>
        <p:spPr>
          <a:xfrm>
            <a:off x="517054" y="2889249"/>
            <a:ext cx="8817445" cy="40011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2000" b="1" dirty="0"/>
              <a:t>並列多検体酵素活性評価：</a:t>
            </a:r>
            <a:r>
              <a:rPr kumimoji="1" lang="en-US" altLang="ja-JP" sz="2000" b="1" dirty="0"/>
              <a:t>2,000</a:t>
            </a:r>
            <a:r>
              <a:rPr kumimoji="1" lang="ja-JP" altLang="en-US" sz="2000" b="1" dirty="0"/>
              <a:t>種類の酵素活性データを</a:t>
            </a:r>
            <a:r>
              <a:rPr kumimoji="1" lang="en-US" altLang="ja-JP" sz="2000" b="1" dirty="0"/>
              <a:t>1</a:t>
            </a:r>
            <a:r>
              <a:rPr kumimoji="1" lang="ja-JP" altLang="en-US" sz="2000" b="1" dirty="0"/>
              <a:t>日で取得可能</a:t>
            </a:r>
            <a:endParaRPr kumimoji="1" lang="en-US" altLang="ja-JP" sz="2000" b="1" dirty="0"/>
          </a:p>
        </p:txBody>
      </p:sp>
      <p:pic>
        <p:nvPicPr>
          <p:cNvPr id="6" name="図 5">
            <a:extLst>
              <a:ext uri="{FF2B5EF4-FFF2-40B4-BE49-F238E27FC236}">
                <a16:creationId xmlns:a16="http://schemas.microsoft.com/office/drawing/2014/main" id="{A4256ECD-D73E-4E94-BB4D-6B3C4B5B0753}"/>
              </a:ext>
            </a:extLst>
          </p:cNvPr>
          <p:cNvPicPr>
            <a:picLocks noChangeAspect="1"/>
          </p:cNvPicPr>
          <p:nvPr/>
        </p:nvPicPr>
        <p:blipFill>
          <a:blip r:embed="rId3"/>
          <a:stretch>
            <a:fillRect/>
          </a:stretch>
        </p:blipFill>
        <p:spPr>
          <a:xfrm>
            <a:off x="871020" y="4038868"/>
            <a:ext cx="6488276" cy="2653005"/>
          </a:xfrm>
          <a:prstGeom prst="rect">
            <a:avLst/>
          </a:prstGeom>
        </p:spPr>
      </p:pic>
      <p:sp>
        <p:nvSpPr>
          <p:cNvPr id="16" name="テキスト ボックス 15">
            <a:extLst>
              <a:ext uri="{FF2B5EF4-FFF2-40B4-BE49-F238E27FC236}">
                <a16:creationId xmlns:a16="http://schemas.microsoft.com/office/drawing/2014/main" id="{62E4324A-194D-4D0B-A2D6-0C5F77B10D93}"/>
              </a:ext>
            </a:extLst>
          </p:cNvPr>
          <p:cNvSpPr txBox="1"/>
          <p:nvPr/>
        </p:nvSpPr>
        <p:spPr>
          <a:xfrm>
            <a:off x="1036474" y="3294604"/>
            <a:ext cx="325441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b="0" i="0" u="none" strike="noStrike" kern="0" cap="none" spc="0" normalizeH="0" baseline="0" noProof="0" dirty="0">
                <a:ln>
                  <a:noFill/>
                </a:ln>
                <a:solidFill>
                  <a:srgbClr val="000000"/>
                </a:solidFill>
                <a:effectLst/>
                <a:uLnTx/>
                <a:uFillTx/>
              </a:rPr>
              <a:t>クローン選抜・溶液調整の自動化</a:t>
            </a:r>
          </a:p>
        </p:txBody>
      </p:sp>
      <p:sp>
        <p:nvSpPr>
          <p:cNvPr id="17" name="テキスト ボックス 16">
            <a:extLst>
              <a:ext uri="{FF2B5EF4-FFF2-40B4-BE49-F238E27FC236}">
                <a16:creationId xmlns:a16="http://schemas.microsoft.com/office/drawing/2014/main" id="{FF7DF7A9-2200-4E7D-A0B6-6BD2C835DCC7}"/>
              </a:ext>
            </a:extLst>
          </p:cNvPr>
          <p:cNvSpPr txBox="1"/>
          <p:nvPr/>
        </p:nvSpPr>
        <p:spPr>
          <a:xfrm>
            <a:off x="4075518" y="3304520"/>
            <a:ext cx="1210588"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srgbClr val="000000"/>
                </a:solidFill>
                <a:effectLst/>
                <a:uLnTx/>
                <a:uFillTx/>
              </a:rPr>
              <a:t>（神戸大）</a:t>
            </a:r>
          </a:p>
        </p:txBody>
      </p:sp>
      <p:sp>
        <p:nvSpPr>
          <p:cNvPr id="18" name="テキスト ボックス 17">
            <a:extLst>
              <a:ext uri="{FF2B5EF4-FFF2-40B4-BE49-F238E27FC236}">
                <a16:creationId xmlns:a16="http://schemas.microsoft.com/office/drawing/2014/main" id="{FCE8C9D6-3091-485A-AC00-AE0D152D66AF}"/>
              </a:ext>
            </a:extLst>
          </p:cNvPr>
          <p:cNvSpPr txBox="1"/>
          <p:nvPr/>
        </p:nvSpPr>
        <p:spPr>
          <a:xfrm>
            <a:off x="1036474" y="3690699"/>
            <a:ext cx="379623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b="1" i="0" u="none" strike="noStrike" kern="0" cap="none" spc="0" normalizeH="0" baseline="0" noProof="0" dirty="0">
                <a:ln>
                  <a:noFill/>
                </a:ln>
                <a:solidFill>
                  <a:schemeClr val="accent1"/>
                </a:solidFill>
                <a:effectLst/>
                <a:uLnTx/>
                <a:uFillTx/>
              </a:rPr>
              <a:t>未知の酵素群の活性大量</a:t>
            </a:r>
            <a:r>
              <a:rPr kumimoji="1" lang="ja-JP" altLang="en-US" b="1" kern="0" dirty="0">
                <a:solidFill>
                  <a:schemeClr val="accent1"/>
                </a:solidFill>
              </a:rPr>
              <a:t>評価に期待</a:t>
            </a:r>
            <a:endParaRPr kumimoji="1" lang="en-US" altLang="ja-JP" b="1" i="0" u="none" strike="noStrike" kern="0" cap="none" spc="0" normalizeH="0" baseline="0" noProof="0" dirty="0">
              <a:ln>
                <a:noFill/>
              </a:ln>
              <a:solidFill>
                <a:schemeClr val="accent1"/>
              </a:solidFill>
              <a:effectLst/>
              <a:uLnTx/>
              <a:uFillTx/>
            </a:endParaRPr>
          </a:p>
        </p:txBody>
      </p:sp>
      <p:sp>
        <p:nvSpPr>
          <p:cNvPr id="19" name="テキスト ボックス 18">
            <a:extLst>
              <a:ext uri="{FF2B5EF4-FFF2-40B4-BE49-F238E27FC236}">
                <a16:creationId xmlns:a16="http://schemas.microsoft.com/office/drawing/2014/main" id="{9EE87A89-8F8F-4508-98B7-397CE886611D}"/>
              </a:ext>
            </a:extLst>
          </p:cNvPr>
          <p:cNvSpPr txBox="1"/>
          <p:nvPr/>
        </p:nvSpPr>
        <p:spPr>
          <a:xfrm>
            <a:off x="709095" y="6604103"/>
            <a:ext cx="451187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srgbClr val="000000"/>
                </a:solidFill>
                <a:effectLst/>
                <a:uLnTx/>
                <a:uFillTx/>
              </a:rPr>
              <a:t>*</a:t>
            </a:r>
            <a:r>
              <a:rPr lang="en-US" altLang="ja-JP" sz="1200" dirty="0"/>
              <a:t> https://www.jba.or.jp/b-production/asset/pdf/JBA_pamphlet.pdf</a:t>
            </a:r>
            <a:endParaRPr kumimoji="1" lang="ja-JP" altLang="en-US" sz="1200" b="0" i="0" u="none" strike="noStrike" kern="0" cap="none" spc="0" normalizeH="0" baseline="0" noProof="0" dirty="0">
              <a:ln>
                <a:noFill/>
              </a:ln>
              <a:solidFill>
                <a:srgbClr val="000000"/>
              </a:solidFill>
              <a:effectLst/>
              <a:uLnTx/>
              <a:uFillTx/>
            </a:endParaRPr>
          </a:p>
        </p:txBody>
      </p:sp>
      <p:pic>
        <p:nvPicPr>
          <p:cNvPr id="21" name="図 20">
            <a:extLst>
              <a:ext uri="{FF2B5EF4-FFF2-40B4-BE49-F238E27FC236}">
                <a16:creationId xmlns:a16="http://schemas.microsoft.com/office/drawing/2014/main" id="{5296F38E-7DB9-4D70-A82D-8AE3F38CB8DA}"/>
              </a:ext>
            </a:extLst>
          </p:cNvPr>
          <p:cNvPicPr>
            <a:picLocks noChangeAspect="1"/>
          </p:cNvPicPr>
          <p:nvPr/>
        </p:nvPicPr>
        <p:blipFill>
          <a:blip r:embed="rId4"/>
          <a:stretch>
            <a:fillRect/>
          </a:stretch>
        </p:blipFill>
        <p:spPr>
          <a:xfrm>
            <a:off x="9177890" y="1474722"/>
            <a:ext cx="2856314" cy="4378428"/>
          </a:xfrm>
          <a:prstGeom prst="rect">
            <a:avLst/>
          </a:prstGeom>
        </p:spPr>
      </p:pic>
      <p:sp>
        <p:nvSpPr>
          <p:cNvPr id="22" name="テキスト ボックス 21">
            <a:extLst>
              <a:ext uri="{FF2B5EF4-FFF2-40B4-BE49-F238E27FC236}">
                <a16:creationId xmlns:a16="http://schemas.microsoft.com/office/drawing/2014/main" id="{9304352E-0A81-43C3-9B82-58CA61213CA8}"/>
              </a:ext>
            </a:extLst>
          </p:cNvPr>
          <p:cNvSpPr txBox="1"/>
          <p:nvPr/>
        </p:nvSpPr>
        <p:spPr>
          <a:xfrm>
            <a:off x="8748878" y="5915320"/>
            <a:ext cx="3443122"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srgbClr val="000000"/>
                </a:solidFill>
                <a:effectLst/>
                <a:uLnTx/>
                <a:uFillTx/>
              </a:rPr>
              <a:t>*</a:t>
            </a:r>
            <a:r>
              <a:rPr lang="en-US" altLang="ja-JP" sz="1200" dirty="0"/>
              <a:t> https://www.nedo.go.jp/content/100953970.pdf</a:t>
            </a:r>
            <a:endParaRPr kumimoji="1" lang="ja-JP" altLang="en-US"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1844402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バイオマス分解</a:t>
            </a:r>
            <a:r>
              <a:rPr lang="ja-JP" altLang="en-US" dirty="0"/>
              <a:t>（酵素糖化法）</a:t>
            </a:r>
            <a:r>
              <a:rPr lang="ja-JP" altLang="en-US" sz="2800" dirty="0"/>
              <a:t>を想定し、セルラーゼ</a:t>
            </a:r>
            <a:r>
              <a:rPr lang="ja-JP" altLang="en-US" dirty="0"/>
              <a:t>（酵素）</a:t>
            </a:r>
            <a:r>
              <a:rPr lang="ja-JP" altLang="en-US" sz="2800" dirty="0"/>
              <a:t>を人工設計する技術を開発することを目的としていた。</a:t>
            </a:r>
            <a:endParaRPr lang="en-US" altLang="ja-JP" sz="2800" dirty="0"/>
          </a:p>
        </p:txBody>
      </p:sp>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想定分野</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テーマ活動</a:t>
            </a:r>
          </a:p>
        </p:txBody>
      </p:sp>
      <p:pic>
        <p:nvPicPr>
          <p:cNvPr id="6" name="図 5">
            <a:extLst>
              <a:ext uri="{FF2B5EF4-FFF2-40B4-BE49-F238E27FC236}">
                <a16:creationId xmlns:a16="http://schemas.microsoft.com/office/drawing/2014/main" id="{B83DBAF6-432A-49D9-A3F2-5B363E73ABB7}"/>
              </a:ext>
            </a:extLst>
          </p:cNvPr>
          <p:cNvPicPr>
            <a:picLocks noChangeAspect="1"/>
          </p:cNvPicPr>
          <p:nvPr/>
        </p:nvPicPr>
        <p:blipFill>
          <a:blip r:embed="rId2"/>
          <a:stretch>
            <a:fillRect/>
          </a:stretch>
        </p:blipFill>
        <p:spPr>
          <a:xfrm>
            <a:off x="686225" y="2358735"/>
            <a:ext cx="6444557" cy="3405203"/>
          </a:xfrm>
          <a:prstGeom prst="rect">
            <a:avLst/>
          </a:prstGeom>
        </p:spPr>
      </p:pic>
      <p:sp>
        <p:nvSpPr>
          <p:cNvPr id="8" name="テキスト ボックス 7">
            <a:extLst>
              <a:ext uri="{FF2B5EF4-FFF2-40B4-BE49-F238E27FC236}">
                <a16:creationId xmlns:a16="http://schemas.microsoft.com/office/drawing/2014/main" id="{FF3F2815-0356-4730-904D-3BB96E01A696}"/>
              </a:ext>
            </a:extLst>
          </p:cNvPr>
          <p:cNvSpPr txBox="1"/>
          <p:nvPr/>
        </p:nvSpPr>
        <p:spPr>
          <a:xfrm>
            <a:off x="1596011" y="2013510"/>
            <a:ext cx="4624984" cy="369332"/>
          </a:xfrm>
          <a:prstGeom prst="rect">
            <a:avLst/>
          </a:prstGeom>
          <a:noFill/>
        </p:spPr>
        <p:txBody>
          <a:bodyPr wrap="none" rtlCol="0">
            <a:spAutoFit/>
          </a:bodyPr>
          <a:lstStyle/>
          <a:p>
            <a:r>
              <a:rPr kumimoji="1" lang="ja-JP" altLang="en-US" dirty="0"/>
              <a:t>バイオマス由来の化成品・燃料等の製造プロセス</a:t>
            </a:r>
          </a:p>
        </p:txBody>
      </p:sp>
      <p:sp>
        <p:nvSpPr>
          <p:cNvPr id="9" name="矢印: 五方向 8">
            <a:extLst>
              <a:ext uri="{FF2B5EF4-FFF2-40B4-BE49-F238E27FC236}">
                <a16:creationId xmlns:a16="http://schemas.microsoft.com/office/drawing/2014/main" id="{CC33C399-09B4-4CF1-9BF8-7AC155C9DBB1}"/>
              </a:ext>
            </a:extLst>
          </p:cNvPr>
          <p:cNvSpPr/>
          <p:nvPr/>
        </p:nvSpPr>
        <p:spPr>
          <a:xfrm>
            <a:off x="7292196" y="2466204"/>
            <a:ext cx="4624984" cy="2591571"/>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0" name="テキスト ボックス 9">
            <a:extLst>
              <a:ext uri="{FF2B5EF4-FFF2-40B4-BE49-F238E27FC236}">
                <a16:creationId xmlns:a16="http://schemas.microsoft.com/office/drawing/2014/main" id="{979AEF0B-CA6A-4BFB-8230-497F98A999B6}"/>
              </a:ext>
            </a:extLst>
          </p:cNvPr>
          <p:cNvSpPr txBox="1"/>
          <p:nvPr/>
        </p:nvSpPr>
        <p:spPr>
          <a:xfrm>
            <a:off x="7579329" y="4605277"/>
            <a:ext cx="1913462" cy="307777"/>
          </a:xfrm>
          <a:prstGeom prst="rect">
            <a:avLst/>
          </a:prstGeom>
          <a:noFill/>
        </p:spPr>
        <p:txBody>
          <a:bodyPr wrap="square" rtlCol="0">
            <a:spAutoFit/>
          </a:bodyPr>
          <a:lstStyle/>
          <a:p>
            <a:r>
              <a:rPr kumimoji="1" lang="ja-JP" altLang="en-US" sz="1400" dirty="0"/>
              <a:t>セロビオースを加水分解</a:t>
            </a:r>
          </a:p>
        </p:txBody>
      </p:sp>
      <p:sp>
        <p:nvSpPr>
          <p:cNvPr id="11" name="テキスト ボックス 10">
            <a:extLst>
              <a:ext uri="{FF2B5EF4-FFF2-40B4-BE49-F238E27FC236}">
                <a16:creationId xmlns:a16="http://schemas.microsoft.com/office/drawing/2014/main" id="{B112F196-DAA7-4CDB-9F49-6A0254ED3420}"/>
              </a:ext>
            </a:extLst>
          </p:cNvPr>
          <p:cNvSpPr txBox="1"/>
          <p:nvPr/>
        </p:nvSpPr>
        <p:spPr>
          <a:xfrm>
            <a:off x="7971763" y="2013510"/>
            <a:ext cx="3438762" cy="369332"/>
          </a:xfrm>
          <a:prstGeom prst="rect">
            <a:avLst/>
          </a:prstGeom>
          <a:noFill/>
        </p:spPr>
        <p:txBody>
          <a:bodyPr wrap="none" rtlCol="0">
            <a:spAutoFit/>
          </a:bodyPr>
          <a:lstStyle/>
          <a:p>
            <a:r>
              <a:rPr kumimoji="1" lang="ja-JP" altLang="en-US" dirty="0"/>
              <a:t>セルラーゼカクテル（複合酵素系）</a:t>
            </a:r>
          </a:p>
        </p:txBody>
      </p:sp>
      <p:pic>
        <p:nvPicPr>
          <p:cNvPr id="12" name="グラフィックス 11" descr="ビーカー 枠線">
            <a:extLst>
              <a:ext uri="{FF2B5EF4-FFF2-40B4-BE49-F238E27FC236}">
                <a16:creationId xmlns:a16="http://schemas.microsoft.com/office/drawing/2014/main" id="{18D4F5FE-A984-46F8-819A-800EBC54DE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64036" y="3201030"/>
            <a:ext cx="914400" cy="914400"/>
          </a:xfrm>
          <a:prstGeom prst="rect">
            <a:avLst/>
          </a:prstGeom>
        </p:spPr>
      </p:pic>
      <p:sp>
        <p:nvSpPr>
          <p:cNvPr id="14" name="正方形/長方形 13">
            <a:extLst>
              <a:ext uri="{FF2B5EF4-FFF2-40B4-BE49-F238E27FC236}">
                <a16:creationId xmlns:a16="http://schemas.microsoft.com/office/drawing/2014/main" id="{6E430D6E-15F5-479D-8F6C-A7D84C69AC63}"/>
              </a:ext>
            </a:extLst>
          </p:cNvPr>
          <p:cNvSpPr/>
          <p:nvPr/>
        </p:nvSpPr>
        <p:spPr>
          <a:xfrm>
            <a:off x="7643163" y="2809316"/>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セロビオヒドラーゼ</a:t>
            </a:r>
            <a:endParaRPr kumimoji="1" lang="en-US" altLang="ja-JP" sz="1400" dirty="0">
              <a:solidFill>
                <a:schemeClr val="bg1"/>
              </a:solidFill>
            </a:endParaRPr>
          </a:p>
        </p:txBody>
      </p:sp>
      <p:sp>
        <p:nvSpPr>
          <p:cNvPr id="15" name="正方形/長方形 14">
            <a:extLst>
              <a:ext uri="{FF2B5EF4-FFF2-40B4-BE49-F238E27FC236}">
                <a16:creationId xmlns:a16="http://schemas.microsoft.com/office/drawing/2014/main" id="{8AB66A96-B743-4242-8FDF-3C492F218E44}"/>
              </a:ext>
            </a:extLst>
          </p:cNvPr>
          <p:cNvSpPr/>
          <p:nvPr/>
        </p:nvSpPr>
        <p:spPr>
          <a:xfrm>
            <a:off x="7643163" y="3481377"/>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エンドグルカナーゼ</a:t>
            </a:r>
          </a:p>
        </p:txBody>
      </p:sp>
      <p:sp>
        <p:nvSpPr>
          <p:cNvPr id="16" name="正方形/長方形 15">
            <a:extLst>
              <a:ext uri="{FF2B5EF4-FFF2-40B4-BE49-F238E27FC236}">
                <a16:creationId xmlns:a16="http://schemas.microsoft.com/office/drawing/2014/main" id="{950CC3E1-C5C9-44F3-9DC1-4332F2B81243}"/>
              </a:ext>
            </a:extLst>
          </p:cNvPr>
          <p:cNvSpPr/>
          <p:nvPr/>
        </p:nvSpPr>
        <p:spPr>
          <a:xfrm>
            <a:off x="7643163" y="4230262"/>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β-</a:t>
            </a:r>
            <a:r>
              <a:rPr kumimoji="1" lang="ja-JP" altLang="en-US" sz="1400" dirty="0">
                <a:solidFill>
                  <a:schemeClr val="bg1"/>
                </a:solidFill>
              </a:rPr>
              <a:t>グルコシダーゼ</a:t>
            </a:r>
          </a:p>
        </p:txBody>
      </p:sp>
      <p:sp>
        <p:nvSpPr>
          <p:cNvPr id="17" name="楕円 16">
            <a:extLst>
              <a:ext uri="{FF2B5EF4-FFF2-40B4-BE49-F238E27FC236}">
                <a16:creationId xmlns:a16="http://schemas.microsoft.com/office/drawing/2014/main" id="{2851657B-2E8F-46A9-BBDA-E54A1EDF35A9}"/>
              </a:ext>
            </a:extLst>
          </p:cNvPr>
          <p:cNvSpPr/>
          <p:nvPr/>
        </p:nvSpPr>
        <p:spPr>
          <a:xfrm>
            <a:off x="9922481" y="3570227"/>
            <a:ext cx="180000" cy="18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8" name="直線矢印コネクタ 17">
            <a:extLst>
              <a:ext uri="{FF2B5EF4-FFF2-40B4-BE49-F238E27FC236}">
                <a16:creationId xmlns:a16="http://schemas.microsoft.com/office/drawing/2014/main" id="{3CF47412-A9E3-499B-AAB8-825780077671}"/>
              </a:ext>
            </a:extLst>
          </p:cNvPr>
          <p:cNvCxnSpPr>
            <a:stCxn id="15" idx="3"/>
            <a:endCxn id="17" idx="2"/>
          </p:cNvCxnSpPr>
          <p:nvPr/>
        </p:nvCxnSpPr>
        <p:spPr>
          <a:xfrm>
            <a:off x="9140537" y="3656377"/>
            <a:ext cx="781944" cy="385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CFD2E56-973B-4DFA-922B-9A8A85565AE3}"/>
              </a:ext>
            </a:extLst>
          </p:cNvPr>
          <p:cNvCxnSpPr>
            <a:cxnSpLocks/>
            <a:stCxn id="14" idx="3"/>
            <a:endCxn id="17" idx="1"/>
          </p:cNvCxnSpPr>
          <p:nvPr/>
        </p:nvCxnSpPr>
        <p:spPr>
          <a:xfrm>
            <a:off x="9140537" y="2984316"/>
            <a:ext cx="808304" cy="61227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23F1395B-CE5C-4E1C-A6F0-19E019D26F79}"/>
              </a:ext>
            </a:extLst>
          </p:cNvPr>
          <p:cNvCxnSpPr>
            <a:cxnSpLocks/>
            <a:stCxn id="16" idx="3"/>
            <a:endCxn id="17" idx="3"/>
          </p:cNvCxnSpPr>
          <p:nvPr/>
        </p:nvCxnSpPr>
        <p:spPr>
          <a:xfrm flipV="1">
            <a:off x="9140537" y="3723867"/>
            <a:ext cx="808304" cy="68139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DDDE1BD3-36EA-4787-BDB2-73ED1154788E}"/>
              </a:ext>
            </a:extLst>
          </p:cNvPr>
          <p:cNvCxnSpPr>
            <a:cxnSpLocks/>
            <a:stCxn id="17" idx="6"/>
            <a:endCxn id="12" idx="1"/>
          </p:cNvCxnSpPr>
          <p:nvPr/>
        </p:nvCxnSpPr>
        <p:spPr>
          <a:xfrm flipV="1">
            <a:off x="10102481" y="3658230"/>
            <a:ext cx="361555" cy="199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B2A9CA01-EBBC-4A18-9152-6CBFE0B413CB}"/>
              </a:ext>
            </a:extLst>
          </p:cNvPr>
          <p:cNvSpPr txBox="1"/>
          <p:nvPr/>
        </p:nvSpPr>
        <p:spPr>
          <a:xfrm>
            <a:off x="10306286" y="2839919"/>
            <a:ext cx="1229899" cy="338554"/>
          </a:xfrm>
          <a:prstGeom prst="rect">
            <a:avLst/>
          </a:prstGeom>
          <a:noFill/>
        </p:spPr>
        <p:txBody>
          <a:bodyPr wrap="square" rtlCol="0">
            <a:spAutoFit/>
          </a:bodyPr>
          <a:lstStyle/>
          <a:p>
            <a:r>
              <a:rPr kumimoji="1" lang="ja-JP" altLang="en-US" sz="1600" dirty="0"/>
              <a:t>酵素カクテル</a:t>
            </a:r>
          </a:p>
        </p:txBody>
      </p:sp>
      <p:sp>
        <p:nvSpPr>
          <p:cNvPr id="23" name="テキスト ボックス 22">
            <a:extLst>
              <a:ext uri="{FF2B5EF4-FFF2-40B4-BE49-F238E27FC236}">
                <a16:creationId xmlns:a16="http://schemas.microsoft.com/office/drawing/2014/main" id="{FD2748FD-2FE9-46C6-9269-1D2A3F1F20F2}"/>
              </a:ext>
            </a:extLst>
          </p:cNvPr>
          <p:cNvSpPr txBox="1"/>
          <p:nvPr/>
        </p:nvSpPr>
        <p:spPr>
          <a:xfrm>
            <a:off x="7591685" y="3138893"/>
            <a:ext cx="1815601" cy="307777"/>
          </a:xfrm>
          <a:prstGeom prst="rect">
            <a:avLst/>
          </a:prstGeom>
          <a:noFill/>
        </p:spPr>
        <p:txBody>
          <a:bodyPr wrap="square" rtlCol="0">
            <a:spAutoFit/>
          </a:bodyPr>
          <a:lstStyle/>
          <a:p>
            <a:r>
              <a:rPr kumimoji="1" lang="ja-JP" altLang="en-US" sz="1400" dirty="0"/>
              <a:t>セルロース結晶を分解</a:t>
            </a:r>
            <a:endParaRPr kumimoji="1" lang="en-US" altLang="ja-JP" sz="1400" dirty="0"/>
          </a:p>
        </p:txBody>
      </p:sp>
      <p:sp>
        <p:nvSpPr>
          <p:cNvPr id="24" name="テキスト ボックス 23">
            <a:extLst>
              <a:ext uri="{FF2B5EF4-FFF2-40B4-BE49-F238E27FC236}">
                <a16:creationId xmlns:a16="http://schemas.microsoft.com/office/drawing/2014/main" id="{31B56C55-FC78-441A-BBDD-26D9674D77B7}"/>
              </a:ext>
            </a:extLst>
          </p:cNvPr>
          <p:cNvSpPr txBox="1"/>
          <p:nvPr/>
        </p:nvSpPr>
        <p:spPr>
          <a:xfrm>
            <a:off x="7591685" y="3850158"/>
            <a:ext cx="1497374" cy="307777"/>
          </a:xfrm>
          <a:prstGeom prst="rect">
            <a:avLst/>
          </a:prstGeom>
          <a:noFill/>
        </p:spPr>
        <p:txBody>
          <a:bodyPr wrap="square" rtlCol="0">
            <a:spAutoFit/>
          </a:bodyPr>
          <a:lstStyle/>
          <a:p>
            <a:r>
              <a:rPr kumimoji="1" lang="ja-JP" altLang="en-US" sz="1400" dirty="0"/>
              <a:t>セルロースを切断</a:t>
            </a:r>
            <a:endParaRPr kumimoji="1" lang="en-US" altLang="ja-JP" sz="1400" dirty="0"/>
          </a:p>
        </p:txBody>
      </p:sp>
      <p:sp>
        <p:nvSpPr>
          <p:cNvPr id="25" name="テキスト ボックス 24">
            <a:extLst>
              <a:ext uri="{FF2B5EF4-FFF2-40B4-BE49-F238E27FC236}">
                <a16:creationId xmlns:a16="http://schemas.microsoft.com/office/drawing/2014/main" id="{5D7D4853-302C-4720-8A70-A3694BE8F5AB}"/>
              </a:ext>
            </a:extLst>
          </p:cNvPr>
          <p:cNvSpPr txBox="1"/>
          <p:nvPr/>
        </p:nvSpPr>
        <p:spPr>
          <a:xfrm>
            <a:off x="9837074" y="4619838"/>
            <a:ext cx="2184437" cy="307777"/>
          </a:xfrm>
          <a:prstGeom prst="rect">
            <a:avLst/>
          </a:prstGeom>
          <a:noFill/>
        </p:spPr>
        <p:txBody>
          <a:bodyPr wrap="square" rtlCol="0">
            <a:spAutoFit/>
          </a:bodyPr>
          <a:lstStyle/>
          <a:p>
            <a:r>
              <a:rPr kumimoji="1" lang="en-US" altLang="ja-JP" sz="1400" dirty="0"/>
              <a:t>※</a:t>
            </a:r>
            <a:r>
              <a:rPr kumimoji="1" lang="ja-JP" altLang="en-US" sz="1400" dirty="0"/>
              <a:t>副次的な添加物もある</a:t>
            </a:r>
          </a:p>
        </p:txBody>
      </p:sp>
      <p:sp>
        <p:nvSpPr>
          <p:cNvPr id="26" name="テキスト ボックス 25">
            <a:extLst>
              <a:ext uri="{FF2B5EF4-FFF2-40B4-BE49-F238E27FC236}">
                <a16:creationId xmlns:a16="http://schemas.microsoft.com/office/drawing/2014/main" id="{082A3A7E-5093-46AD-99D8-3DC774E0119B}"/>
              </a:ext>
            </a:extLst>
          </p:cNvPr>
          <p:cNvSpPr txBox="1"/>
          <p:nvPr/>
        </p:nvSpPr>
        <p:spPr>
          <a:xfrm>
            <a:off x="2017088" y="5645901"/>
            <a:ext cx="1107996" cy="369332"/>
          </a:xfrm>
          <a:prstGeom prst="rect">
            <a:avLst/>
          </a:prstGeom>
          <a:noFill/>
        </p:spPr>
        <p:txBody>
          <a:bodyPr wrap="none" rtlCol="0">
            <a:spAutoFit/>
          </a:bodyPr>
          <a:lstStyle/>
          <a:p>
            <a:r>
              <a:rPr kumimoji="1" lang="ja-JP" altLang="en-US" b="1" dirty="0">
                <a:solidFill>
                  <a:srgbClr val="FFC000"/>
                </a:solidFill>
              </a:rPr>
              <a:t>酵素糖化</a:t>
            </a:r>
          </a:p>
        </p:txBody>
      </p:sp>
      <p:sp>
        <p:nvSpPr>
          <p:cNvPr id="27" name="テキスト ボックス 26">
            <a:extLst>
              <a:ext uri="{FF2B5EF4-FFF2-40B4-BE49-F238E27FC236}">
                <a16:creationId xmlns:a16="http://schemas.microsoft.com/office/drawing/2014/main" id="{FC1D6A4B-27EC-46E8-B59B-2E902A636967}"/>
              </a:ext>
            </a:extLst>
          </p:cNvPr>
          <p:cNvSpPr txBox="1"/>
          <p:nvPr/>
        </p:nvSpPr>
        <p:spPr>
          <a:xfrm>
            <a:off x="7151298" y="5203838"/>
            <a:ext cx="4906780" cy="646331"/>
          </a:xfrm>
          <a:prstGeom prst="rect">
            <a:avLst/>
          </a:prstGeom>
          <a:noFill/>
        </p:spPr>
        <p:txBody>
          <a:bodyPr wrap="square" rtlCol="0">
            <a:spAutoFit/>
          </a:bodyPr>
          <a:lstStyle/>
          <a:p>
            <a:pPr algn="ctr"/>
            <a:r>
              <a:rPr kumimoji="1" lang="ja-JP" altLang="en-US" b="1" dirty="0">
                <a:solidFill>
                  <a:schemeClr val="accent1"/>
                </a:solidFill>
              </a:rPr>
              <a:t>複数の酵素を混合させて、</a:t>
            </a:r>
            <a:endParaRPr kumimoji="1" lang="en-US" altLang="ja-JP" b="1" dirty="0">
              <a:solidFill>
                <a:schemeClr val="accent1"/>
              </a:solidFill>
            </a:endParaRPr>
          </a:p>
          <a:p>
            <a:pPr algn="ctr"/>
            <a:r>
              <a:rPr kumimoji="1" lang="ja-JP" altLang="en-US" b="1" dirty="0">
                <a:solidFill>
                  <a:schemeClr val="accent1"/>
                </a:solidFill>
              </a:rPr>
              <a:t>基質への結合・分解など（糖化）を実現する</a:t>
            </a:r>
          </a:p>
        </p:txBody>
      </p:sp>
      <p:sp>
        <p:nvSpPr>
          <p:cNvPr id="28" name="テキスト ボックス 27">
            <a:extLst>
              <a:ext uri="{FF2B5EF4-FFF2-40B4-BE49-F238E27FC236}">
                <a16:creationId xmlns:a16="http://schemas.microsoft.com/office/drawing/2014/main" id="{6D01BD42-F4A0-486B-B6A5-7AC1CB3E1A96}"/>
              </a:ext>
            </a:extLst>
          </p:cNvPr>
          <p:cNvSpPr txBox="1"/>
          <p:nvPr/>
        </p:nvSpPr>
        <p:spPr>
          <a:xfrm>
            <a:off x="0" y="2046824"/>
            <a:ext cx="1643399" cy="307777"/>
          </a:xfrm>
          <a:prstGeom prst="rect">
            <a:avLst/>
          </a:prstGeom>
          <a:noFill/>
        </p:spPr>
        <p:txBody>
          <a:bodyPr wrap="none" rtlCol="0">
            <a:spAutoFit/>
          </a:bodyPr>
          <a:lstStyle/>
          <a:p>
            <a:r>
              <a:rPr kumimoji="1" lang="ja-JP" altLang="en-US" sz="1400" b="1" dirty="0"/>
              <a:t>陸上バイオマス資源</a:t>
            </a:r>
          </a:p>
        </p:txBody>
      </p:sp>
    </p:spTree>
    <p:extLst>
      <p:ext uri="{BB962C8B-B14F-4D97-AF65-F5344CB8AC3E}">
        <p14:creationId xmlns:p14="http://schemas.microsoft.com/office/powerpoint/2010/main" val="3878482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3"/>
            <a:ext cx="11170120" cy="657498"/>
          </a:xfrm>
        </p:spPr>
        <p:txBody>
          <a:bodyPr/>
          <a:lstStyle/>
          <a:p>
            <a:pPr marL="457200" indent="-457200"/>
            <a:r>
              <a:rPr lang="en-US" altLang="ja-JP" sz="2800" dirty="0"/>
              <a:t>TrCel7A</a:t>
            </a:r>
            <a:r>
              <a:rPr lang="ja-JP" altLang="en-US" sz="2800" dirty="0"/>
              <a:t>、特にその結合性タンパク質</a:t>
            </a:r>
            <a:r>
              <a:rPr kumimoji="1" lang="en-US" altLang="ja-JP" sz="2800" dirty="0">
                <a:solidFill>
                  <a:srgbClr val="00CCFF"/>
                </a:solidFill>
              </a:rPr>
              <a:t>TrCBM1</a:t>
            </a:r>
            <a:r>
              <a:rPr lang="ja-JP" altLang="en-US" sz="2800" dirty="0"/>
              <a:t>を対象にしていた。</a:t>
            </a:r>
            <a:endParaRPr lang="en-US" altLang="ja-JP" sz="2800" dirty="0"/>
          </a:p>
        </p:txBody>
      </p:sp>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対象のセルロース分解酵素</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テーマ活動</a:t>
            </a:r>
          </a:p>
        </p:txBody>
      </p:sp>
      <p:sp>
        <p:nvSpPr>
          <p:cNvPr id="28" name="テキスト ボックス 27">
            <a:extLst>
              <a:ext uri="{FF2B5EF4-FFF2-40B4-BE49-F238E27FC236}">
                <a16:creationId xmlns:a16="http://schemas.microsoft.com/office/drawing/2014/main" id="{C09AC0E0-8454-41CD-B5AC-BA114C8BB18D}"/>
              </a:ext>
            </a:extLst>
          </p:cNvPr>
          <p:cNvSpPr txBox="1"/>
          <p:nvPr/>
        </p:nvSpPr>
        <p:spPr>
          <a:xfrm>
            <a:off x="369355" y="5324475"/>
            <a:ext cx="2140635" cy="369332"/>
          </a:xfrm>
          <a:prstGeom prst="rect">
            <a:avLst/>
          </a:prstGeom>
          <a:noFill/>
        </p:spPr>
        <p:txBody>
          <a:bodyPr wrap="square" rtlCol="0">
            <a:spAutoFit/>
          </a:bodyPr>
          <a:lstStyle/>
          <a:p>
            <a:pPr algn="ctr"/>
            <a:r>
              <a:rPr kumimoji="1" lang="ja-JP" altLang="en-US" dirty="0">
                <a:solidFill>
                  <a:schemeClr val="accent2"/>
                </a:solidFill>
              </a:rPr>
              <a:t>触媒ドメイン（</a:t>
            </a:r>
            <a:r>
              <a:rPr kumimoji="1" lang="en-US" altLang="ja-JP" dirty="0">
                <a:solidFill>
                  <a:schemeClr val="accent2"/>
                </a:solidFill>
              </a:rPr>
              <a:t>CD</a:t>
            </a:r>
            <a:r>
              <a:rPr kumimoji="1" lang="ja-JP" altLang="en-US" dirty="0">
                <a:solidFill>
                  <a:schemeClr val="accent2"/>
                </a:solidFill>
              </a:rPr>
              <a:t>）</a:t>
            </a:r>
          </a:p>
        </p:txBody>
      </p:sp>
      <p:sp>
        <p:nvSpPr>
          <p:cNvPr id="29" name="テキスト ボックス 28">
            <a:extLst>
              <a:ext uri="{FF2B5EF4-FFF2-40B4-BE49-F238E27FC236}">
                <a16:creationId xmlns:a16="http://schemas.microsoft.com/office/drawing/2014/main" id="{F711DDB4-11C7-4EB5-A3D0-86173FA8839A}"/>
              </a:ext>
            </a:extLst>
          </p:cNvPr>
          <p:cNvSpPr txBox="1"/>
          <p:nvPr/>
        </p:nvSpPr>
        <p:spPr>
          <a:xfrm>
            <a:off x="6578301" y="2064199"/>
            <a:ext cx="5257800" cy="923330"/>
          </a:xfrm>
          <a:prstGeom prst="rect">
            <a:avLst/>
          </a:prstGeom>
          <a:noFill/>
        </p:spPr>
        <p:txBody>
          <a:bodyPr wrap="square" rtlCol="0">
            <a:spAutoFit/>
          </a:bodyPr>
          <a:lstStyle/>
          <a:p>
            <a:r>
              <a:rPr kumimoji="1" lang="en-US" altLang="ja-JP" b="1" u="sng" dirty="0"/>
              <a:t>TrCel7A</a:t>
            </a:r>
            <a:r>
              <a:rPr kumimoji="1" lang="ja-JP" altLang="en-US" b="1" u="sng" dirty="0"/>
              <a:t> </a:t>
            </a:r>
            <a:r>
              <a:rPr kumimoji="1" lang="en-US" altLang="ja-JP" b="1" u="sng" dirty="0"/>
              <a:t>(CBH I)</a:t>
            </a:r>
          </a:p>
          <a:p>
            <a:pPr marL="342900" indent="-342900">
              <a:buFont typeface="Arial" panose="020B0604020202020204" pitchFamily="34" charset="0"/>
              <a:buChar char="•"/>
            </a:pPr>
            <a:r>
              <a:rPr kumimoji="1" lang="ja-JP" altLang="en-US" dirty="0"/>
              <a:t>子嚢菌</a:t>
            </a:r>
            <a:r>
              <a:rPr kumimoji="1" lang="en-US" altLang="ja-JP" i="1" dirty="0"/>
              <a:t>Trichoderma </a:t>
            </a:r>
            <a:r>
              <a:rPr kumimoji="1" lang="en-US" altLang="ja-JP" i="1" dirty="0" err="1"/>
              <a:t>reesei</a:t>
            </a:r>
            <a:r>
              <a:rPr kumimoji="1" lang="ja-JP" altLang="en-US" dirty="0"/>
              <a:t>由来 </a:t>
            </a:r>
            <a:r>
              <a:rPr kumimoji="1" lang="en-US" altLang="ja-JP" dirty="0"/>
              <a:t>=&gt; Tr</a:t>
            </a:r>
          </a:p>
          <a:p>
            <a:pPr marL="342900" indent="-342900">
              <a:buFont typeface="Arial" panose="020B0604020202020204" pitchFamily="34" charset="0"/>
              <a:buChar char="•"/>
            </a:pPr>
            <a:r>
              <a:rPr kumimoji="1" lang="ja-JP" altLang="en-US" dirty="0"/>
              <a:t>糖質加水分解酵素ファミリー</a:t>
            </a:r>
            <a:r>
              <a:rPr kumimoji="1" lang="en-US" altLang="ja-JP" dirty="0"/>
              <a:t>7</a:t>
            </a:r>
            <a:r>
              <a:rPr kumimoji="1" lang="ja-JP" altLang="en-US" dirty="0"/>
              <a:t>（</a:t>
            </a:r>
            <a:r>
              <a:rPr kumimoji="1" lang="en-US" altLang="ja-JP" dirty="0"/>
              <a:t>GH7</a:t>
            </a:r>
            <a:r>
              <a:rPr kumimoji="1" lang="ja-JP" altLang="en-US" dirty="0"/>
              <a:t>）</a:t>
            </a:r>
            <a:r>
              <a:rPr kumimoji="1" lang="en-US" altLang="ja-JP" dirty="0"/>
              <a:t>=&gt; Cel7A</a:t>
            </a:r>
          </a:p>
        </p:txBody>
      </p:sp>
      <p:pic>
        <p:nvPicPr>
          <p:cNvPr id="30" name="図 29">
            <a:extLst>
              <a:ext uri="{FF2B5EF4-FFF2-40B4-BE49-F238E27FC236}">
                <a16:creationId xmlns:a16="http://schemas.microsoft.com/office/drawing/2014/main" id="{99B06609-5326-4AB1-A7D8-D301450CF8E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431" b="98714" l="1611" r="99268">
                        <a14:foregroundMark x1="8199" y1="51447" x2="8199" y2="51447"/>
                        <a14:foregroundMark x1="5271" y1="36013" x2="5271" y2="36013"/>
                        <a14:foregroundMark x1="1611" y1="62701" x2="1611" y2="62701"/>
                        <a14:foregroundMark x1="29136" y1="6752" x2="29136" y2="6752"/>
                        <a14:foregroundMark x1="33382" y1="90675" x2="33382" y2="90675"/>
                        <a14:foregroundMark x1="42460" y1="98714" x2="42460" y2="98714"/>
                        <a14:foregroundMark x1="92972" y1="96463" x2="92972" y2="96463"/>
                        <a14:foregroundMark x1="95315" y1="96141" x2="95315" y2="96141"/>
                        <a14:foregroundMark x1="99268" y1="96141" x2="99268" y2="96141"/>
                        <a14:foregroundMark x1="96779" y1="94855" x2="96779" y2="94855"/>
                        <a14:backgroundMark x1="40117" y1="99357" x2="40117" y2="99357"/>
                      </a14:backgroundRemoval>
                    </a14:imgEffect>
                  </a14:imgLayer>
                </a14:imgProps>
              </a:ext>
              <a:ext uri="{28A0092B-C50C-407E-A947-70E740481C1C}">
                <a14:useLocalDpi xmlns:a14="http://schemas.microsoft.com/office/drawing/2010/main" val="0"/>
              </a:ext>
            </a:extLst>
          </a:blip>
          <a:stretch>
            <a:fillRect/>
          </a:stretch>
        </p:blipFill>
        <p:spPr>
          <a:xfrm>
            <a:off x="571984" y="2905804"/>
            <a:ext cx="4749406" cy="2162613"/>
          </a:xfrm>
          <a:prstGeom prst="rect">
            <a:avLst/>
          </a:prstGeom>
        </p:spPr>
      </p:pic>
      <p:sp>
        <p:nvSpPr>
          <p:cNvPr id="34" name="楕円 33">
            <a:extLst>
              <a:ext uri="{FF2B5EF4-FFF2-40B4-BE49-F238E27FC236}">
                <a16:creationId xmlns:a16="http://schemas.microsoft.com/office/drawing/2014/main" id="{10279F77-0017-4FFA-A7E1-EC5652060649}"/>
              </a:ext>
            </a:extLst>
          </p:cNvPr>
          <p:cNvSpPr/>
          <p:nvPr/>
        </p:nvSpPr>
        <p:spPr>
          <a:xfrm>
            <a:off x="3312581" y="3952196"/>
            <a:ext cx="1958220" cy="1246685"/>
          </a:xfrm>
          <a:prstGeom prst="ellipse">
            <a:avLst/>
          </a:prstGeom>
          <a:noFill/>
          <a:ln>
            <a:solidFill>
              <a:srgbClr val="00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テキスト ボックス 34">
            <a:extLst>
              <a:ext uri="{FF2B5EF4-FFF2-40B4-BE49-F238E27FC236}">
                <a16:creationId xmlns:a16="http://schemas.microsoft.com/office/drawing/2014/main" id="{5F6A24F8-F3D6-4178-8E8B-6F9D2B7A34CE}"/>
              </a:ext>
            </a:extLst>
          </p:cNvPr>
          <p:cNvSpPr txBox="1"/>
          <p:nvPr/>
        </p:nvSpPr>
        <p:spPr>
          <a:xfrm>
            <a:off x="2596398" y="5324475"/>
            <a:ext cx="3981903" cy="369332"/>
          </a:xfrm>
          <a:prstGeom prst="rect">
            <a:avLst/>
          </a:prstGeom>
          <a:noFill/>
        </p:spPr>
        <p:txBody>
          <a:bodyPr wrap="square" rtlCol="0">
            <a:spAutoFit/>
          </a:bodyPr>
          <a:lstStyle/>
          <a:p>
            <a:r>
              <a:rPr kumimoji="1" lang="ja-JP" altLang="en-US" dirty="0">
                <a:solidFill>
                  <a:schemeClr val="accent1">
                    <a:lumMod val="60000"/>
                    <a:lumOff val="40000"/>
                  </a:schemeClr>
                </a:solidFill>
              </a:rPr>
              <a:t>セルロース結合ドメイン（</a:t>
            </a:r>
            <a:r>
              <a:rPr kumimoji="1" lang="en-US" altLang="ja-JP" dirty="0">
                <a:solidFill>
                  <a:schemeClr val="accent1">
                    <a:lumMod val="60000"/>
                    <a:lumOff val="40000"/>
                  </a:schemeClr>
                </a:solidFill>
              </a:rPr>
              <a:t>CBD, CBM</a:t>
            </a:r>
            <a:r>
              <a:rPr kumimoji="1" lang="ja-JP" altLang="en-US" dirty="0">
                <a:solidFill>
                  <a:schemeClr val="accent1">
                    <a:lumMod val="60000"/>
                    <a:lumOff val="40000"/>
                  </a:schemeClr>
                </a:solidFill>
              </a:rPr>
              <a:t>）</a:t>
            </a:r>
            <a:endParaRPr kumimoji="1" lang="en-US" altLang="ja-JP" dirty="0">
              <a:solidFill>
                <a:schemeClr val="accent1">
                  <a:lumMod val="60000"/>
                  <a:lumOff val="40000"/>
                </a:schemeClr>
              </a:solidFill>
            </a:endParaRPr>
          </a:p>
        </p:txBody>
      </p:sp>
      <p:sp>
        <p:nvSpPr>
          <p:cNvPr id="36" name="楕円 35">
            <a:extLst>
              <a:ext uri="{FF2B5EF4-FFF2-40B4-BE49-F238E27FC236}">
                <a16:creationId xmlns:a16="http://schemas.microsoft.com/office/drawing/2014/main" id="{DCF8DCEB-CAAF-4B85-A461-E3048585D9A6}"/>
              </a:ext>
            </a:extLst>
          </p:cNvPr>
          <p:cNvSpPr/>
          <p:nvPr/>
        </p:nvSpPr>
        <p:spPr>
          <a:xfrm>
            <a:off x="369355" y="2658148"/>
            <a:ext cx="2903061" cy="2666327"/>
          </a:xfrm>
          <a:prstGeom prst="ellipse">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テキスト ボックス 38">
            <a:extLst>
              <a:ext uri="{FF2B5EF4-FFF2-40B4-BE49-F238E27FC236}">
                <a16:creationId xmlns:a16="http://schemas.microsoft.com/office/drawing/2014/main" id="{CAF142E9-94CA-457F-BDD9-2EB8A4EFAEC3}"/>
              </a:ext>
            </a:extLst>
          </p:cNvPr>
          <p:cNvSpPr txBox="1"/>
          <p:nvPr/>
        </p:nvSpPr>
        <p:spPr>
          <a:xfrm>
            <a:off x="1076164" y="1741042"/>
            <a:ext cx="4199282" cy="400110"/>
          </a:xfrm>
          <a:prstGeom prst="rect">
            <a:avLst/>
          </a:prstGeom>
          <a:noFill/>
        </p:spPr>
        <p:txBody>
          <a:bodyPr wrap="square">
            <a:spAutoFit/>
          </a:bodyPr>
          <a:lstStyle/>
          <a:p>
            <a:pPr algn="ctr"/>
            <a:r>
              <a:rPr kumimoji="1" lang="ja-JP" altLang="en-US" sz="2000" dirty="0"/>
              <a:t>セロビオヒドラーゼ（</a:t>
            </a:r>
            <a:r>
              <a:rPr kumimoji="1" lang="en-US" altLang="ja-JP" sz="2000" dirty="0"/>
              <a:t>CBH</a:t>
            </a:r>
            <a:r>
              <a:rPr kumimoji="1" lang="ja-JP" altLang="en-US" sz="2000" dirty="0"/>
              <a:t>）の構造</a:t>
            </a:r>
            <a:endParaRPr kumimoji="1" lang="en-US" altLang="ja-JP" sz="2400" dirty="0"/>
          </a:p>
        </p:txBody>
      </p:sp>
      <p:sp>
        <p:nvSpPr>
          <p:cNvPr id="40" name="テキスト ボックス 39">
            <a:extLst>
              <a:ext uri="{FF2B5EF4-FFF2-40B4-BE49-F238E27FC236}">
                <a16:creationId xmlns:a16="http://schemas.microsoft.com/office/drawing/2014/main" id="{F6D9DE27-036C-412B-9AE6-641156C1C765}"/>
              </a:ext>
            </a:extLst>
          </p:cNvPr>
          <p:cNvSpPr txBox="1"/>
          <p:nvPr/>
        </p:nvSpPr>
        <p:spPr>
          <a:xfrm>
            <a:off x="5788182" y="4953901"/>
            <a:ext cx="1133019" cy="307777"/>
          </a:xfrm>
          <a:prstGeom prst="rect">
            <a:avLst/>
          </a:prstGeom>
          <a:noFill/>
        </p:spPr>
        <p:txBody>
          <a:bodyPr wrap="square">
            <a:spAutoFit/>
          </a:bodyPr>
          <a:lstStyle/>
          <a:p>
            <a:pPr algn="ctr"/>
            <a:r>
              <a:rPr kumimoji="1" lang="ja-JP" altLang="en-US" sz="1400" dirty="0">
                <a:solidFill>
                  <a:schemeClr val="accent3"/>
                </a:solidFill>
              </a:rPr>
              <a:t>セルロース</a:t>
            </a:r>
            <a:endParaRPr kumimoji="1" lang="en-US" altLang="ja-JP" sz="1600" dirty="0">
              <a:solidFill>
                <a:schemeClr val="accent3"/>
              </a:solidFill>
            </a:endParaRPr>
          </a:p>
        </p:txBody>
      </p:sp>
      <p:cxnSp>
        <p:nvCxnSpPr>
          <p:cNvPr id="4" name="直線矢印コネクタ 3">
            <a:extLst>
              <a:ext uri="{FF2B5EF4-FFF2-40B4-BE49-F238E27FC236}">
                <a16:creationId xmlns:a16="http://schemas.microsoft.com/office/drawing/2014/main" id="{E82C1440-EDC4-4E30-B560-6E06367FA29B}"/>
              </a:ext>
            </a:extLst>
          </p:cNvPr>
          <p:cNvCxnSpPr>
            <a:cxnSpLocks/>
            <a:stCxn id="40" idx="1"/>
          </p:cNvCxnSpPr>
          <p:nvPr/>
        </p:nvCxnSpPr>
        <p:spPr>
          <a:xfrm flipH="1" flipV="1">
            <a:off x="5524019" y="4983385"/>
            <a:ext cx="264163" cy="12440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573B0618-9BDA-44FC-8713-41252C1687B2}"/>
              </a:ext>
            </a:extLst>
          </p:cNvPr>
          <p:cNvSpPr txBox="1"/>
          <p:nvPr/>
        </p:nvSpPr>
        <p:spPr>
          <a:xfrm>
            <a:off x="966901" y="2214984"/>
            <a:ext cx="4494007" cy="369332"/>
          </a:xfrm>
          <a:prstGeom prst="rect">
            <a:avLst/>
          </a:prstGeom>
          <a:noFill/>
        </p:spPr>
        <p:txBody>
          <a:bodyPr wrap="square" rtlCol="0">
            <a:spAutoFit/>
          </a:bodyPr>
          <a:lstStyle/>
          <a:p>
            <a:pPr algn="ctr"/>
            <a:r>
              <a:rPr kumimoji="1" lang="ja-JP" altLang="en-US" dirty="0"/>
              <a:t>セルロース結晶に吸着・作用し、加水分解する</a:t>
            </a:r>
            <a:endParaRPr kumimoji="1" lang="en-US" altLang="ja-JP" dirty="0"/>
          </a:p>
        </p:txBody>
      </p:sp>
      <p:sp>
        <p:nvSpPr>
          <p:cNvPr id="17" name="テキスト ボックス 16">
            <a:extLst>
              <a:ext uri="{FF2B5EF4-FFF2-40B4-BE49-F238E27FC236}">
                <a16:creationId xmlns:a16="http://schemas.microsoft.com/office/drawing/2014/main" id="{4CDD34E2-EA97-42EE-940E-722751ADBAB2}"/>
              </a:ext>
            </a:extLst>
          </p:cNvPr>
          <p:cNvSpPr txBox="1"/>
          <p:nvPr/>
        </p:nvSpPr>
        <p:spPr>
          <a:xfrm>
            <a:off x="6559176" y="3571413"/>
            <a:ext cx="5127999" cy="1200329"/>
          </a:xfrm>
          <a:prstGeom prst="rect">
            <a:avLst/>
          </a:prstGeom>
          <a:noFill/>
        </p:spPr>
        <p:txBody>
          <a:bodyPr wrap="square" rtlCol="0">
            <a:spAutoFit/>
          </a:bodyPr>
          <a:lstStyle/>
          <a:p>
            <a:r>
              <a:rPr kumimoji="1" lang="en-US" altLang="ja-JP" b="1" u="sng" dirty="0"/>
              <a:t>TrCBM1</a:t>
            </a:r>
            <a:r>
              <a:rPr kumimoji="1" lang="ja-JP" altLang="en-US" b="1" u="sng" dirty="0"/>
              <a:t>の選定理由</a:t>
            </a:r>
            <a:endParaRPr kumimoji="1" lang="en-US" altLang="ja-JP" b="1" u="sng" dirty="0"/>
          </a:p>
          <a:p>
            <a:pPr marL="285750" indent="-285750">
              <a:buFont typeface="Arial" panose="020B0604020202020204" pitchFamily="34" charset="0"/>
              <a:buChar char="•"/>
            </a:pPr>
            <a:r>
              <a:rPr kumimoji="1" lang="ja-JP" altLang="en-US" dirty="0"/>
              <a:t>触媒機能を扱うよりも技術的ハードルが低いと予想</a:t>
            </a:r>
            <a:endParaRPr kumimoji="1" lang="en-US" altLang="ja-JP" dirty="0"/>
          </a:p>
          <a:p>
            <a:pPr marL="285750" indent="-285750">
              <a:buFont typeface="Arial" panose="020B0604020202020204" pitchFamily="34" charset="0"/>
              <a:buChar char="•"/>
            </a:pPr>
            <a:r>
              <a:rPr kumimoji="1" lang="ja-JP" altLang="en-US" dirty="0"/>
              <a:t>評価実験系の構築も比較的容易</a:t>
            </a:r>
            <a:endParaRPr kumimoji="1" lang="en-US" altLang="ja-JP" dirty="0"/>
          </a:p>
          <a:p>
            <a:pPr marL="285750" indent="-285750">
              <a:buFont typeface="Arial" panose="020B0604020202020204" pitchFamily="34" charset="0"/>
              <a:buChar char="•"/>
            </a:pPr>
            <a:r>
              <a:rPr kumimoji="1" lang="ja-JP" altLang="en-US" dirty="0"/>
              <a:t>共同研究先の先生方の知見が得やすい</a:t>
            </a:r>
            <a:endParaRPr kumimoji="1" lang="en-US" altLang="ja-JP" dirty="0"/>
          </a:p>
        </p:txBody>
      </p:sp>
    </p:spTree>
    <p:extLst>
      <p:ext uri="{BB962C8B-B14F-4D97-AF65-F5344CB8AC3E}">
        <p14:creationId xmlns:p14="http://schemas.microsoft.com/office/powerpoint/2010/main" val="732897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3"/>
            <a:ext cx="11170120" cy="657498"/>
          </a:xfrm>
        </p:spPr>
        <p:txBody>
          <a:bodyPr/>
          <a:lstStyle/>
          <a:p>
            <a:pPr marL="457200" indent="-457200"/>
            <a:r>
              <a:rPr lang="ja-JP" altLang="en-US" sz="2800" dirty="0"/>
              <a:t>標的基質と設計目標を与えた後、候補配列設計と</a:t>
            </a:r>
            <a:r>
              <a:rPr lang="en-US" altLang="ja-JP" sz="2800" dirty="0"/>
              <a:t>Wet</a:t>
            </a:r>
            <a:r>
              <a:rPr lang="ja-JP" altLang="en-US" sz="2800" dirty="0"/>
              <a:t>評価を繰り返して、所望の配列を絞り込んでいくことを考えた。</a:t>
            </a:r>
            <a:endParaRPr lang="en-US" altLang="ja-JP" sz="2800" dirty="0"/>
          </a:p>
        </p:txBody>
      </p:sp>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人工酵素設計システムと</a:t>
            </a:r>
            <a:r>
              <a:rPr lang="en-US" altLang="ja-JP" dirty="0"/>
              <a:t>FS</a:t>
            </a:r>
            <a:r>
              <a:rPr lang="ja-JP" altLang="en-US" dirty="0"/>
              <a:t>の進め方</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テーマ活動</a:t>
            </a:r>
          </a:p>
        </p:txBody>
      </p:sp>
      <p:pic>
        <p:nvPicPr>
          <p:cNvPr id="44" name="図 43">
            <a:extLst>
              <a:ext uri="{FF2B5EF4-FFF2-40B4-BE49-F238E27FC236}">
                <a16:creationId xmlns:a16="http://schemas.microsoft.com/office/drawing/2014/main" id="{524CAF51-C6CD-40B6-A66C-129A2564AC3B}"/>
              </a:ext>
            </a:extLst>
          </p:cNvPr>
          <p:cNvPicPr>
            <a:picLocks noChangeAspect="1"/>
          </p:cNvPicPr>
          <p:nvPr/>
        </p:nvPicPr>
        <p:blipFill>
          <a:blip r:embed="rId2"/>
          <a:stretch>
            <a:fillRect/>
          </a:stretch>
        </p:blipFill>
        <p:spPr>
          <a:xfrm>
            <a:off x="74359" y="2395358"/>
            <a:ext cx="6021641" cy="3415324"/>
          </a:xfrm>
          <a:prstGeom prst="rect">
            <a:avLst/>
          </a:prstGeom>
        </p:spPr>
      </p:pic>
      <p:sp>
        <p:nvSpPr>
          <p:cNvPr id="45" name="テキスト ボックス 44">
            <a:extLst>
              <a:ext uri="{FF2B5EF4-FFF2-40B4-BE49-F238E27FC236}">
                <a16:creationId xmlns:a16="http://schemas.microsoft.com/office/drawing/2014/main" id="{315B3A22-7D93-4165-B25E-82831E814ACA}"/>
              </a:ext>
            </a:extLst>
          </p:cNvPr>
          <p:cNvSpPr txBox="1"/>
          <p:nvPr/>
        </p:nvSpPr>
        <p:spPr>
          <a:xfrm>
            <a:off x="6806377" y="1855127"/>
            <a:ext cx="4395904" cy="369332"/>
          </a:xfrm>
          <a:prstGeom prst="rect">
            <a:avLst/>
          </a:prstGeom>
          <a:noFill/>
        </p:spPr>
        <p:txBody>
          <a:bodyPr wrap="square" rtlCol="0">
            <a:spAutoFit/>
          </a:bodyPr>
          <a:lstStyle/>
          <a:p>
            <a:pPr algn="ctr"/>
            <a:r>
              <a:rPr kumimoji="1" lang="ja-JP" altLang="en-US" b="1" dirty="0"/>
              <a:t>設計プロトコル概念図</a:t>
            </a:r>
            <a:endParaRPr kumimoji="1" lang="en-US" altLang="ja-JP" b="1" dirty="0"/>
          </a:p>
        </p:txBody>
      </p:sp>
      <p:pic>
        <p:nvPicPr>
          <p:cNvPr id="46" name="図 45">
            <a:extLst>
              <a:ext uri="{FF2B5EF4-FFF2-40B4-BE49-F238E27FC236}">
                <a16:creationId xmlns:a16="http://schemas.microsoft.com/office/drawing/2014/main" id="{5DD144BF-D6A0-4417-851B-FF06419B5F1A}"/>
              </a:ext>
            </a:extLst>
          </p:cNvPr>
          <p:cNvPicPr>
            <a:picLocks noChangeAspect="1"/>
          </p:cNvPicPr>
          <p:nvPr/>
        </p:nvPicPr>
        <p:blipFill>
          <a:blip r:embed="rId3"/>
          <a:stretch>
            <a:fillRect/>
          </a:stretch>
        </p:blipFill>
        <p:spPr>
          <a:xfrm>
            <a:off x="6254809" y="2479791"/>
            <a:ext cx="5595696" cy="3272059"/>
          </a:xfrm>
          <a:prstGeom prst="rect">
            <a:avLst/>
          </a:prstGeom>
        </p:spPr>
      </p:pic>
      <p:sp>
        <p:nvSpPr>
          <p:cNvPr id="47" name="テキスト ボックス 46">
            <a:extLst>
              <a:ext uri="{FF2B5EF4-FFF2-40B4-BE49-F238E27FC236}">
                <a16:creationId xmlns:a16="http://schemas.microsoft.com/office/drawing/2014/main" id="{5E203E1F-445E-4754-83FC-46191F12CE1F}"/>
              </a:ext>
            </a:extLst>
          </p:cNvPr>
          <p:cNvSpPr txBox="1"/>
          <p:nvPr/>
        </p:nvSpPr>
        <p:spPr>
          <a:xfrm>
            <a:off x="887227" y="1855127"/>
            <a:ext cx="4395904" cy="369332"/>
          </a:xfrm>
          <a:prstGeom prst="rect">
            <a:avLst/>
          </a:prstGeom>
          <a:noFill/>
        </p:spPr>
        <p:txBody>
          <a:bodyPr wrap="square" rtlCol="0">
            <a:spAutoFit/>
          </a:bodyPr>
          <a:lstStyle/>
          <a:p>
            <a:pPr algn="ctr"/>
            <a:r>
              <a:rPr kumimoji="1" lang="ja-JP" altLang="en-US" b="1" dirty="0"/>
              <a:t>人工酵素設計システムのコンセプト</a:t>
            </a:r>
            <a:endParaRPr kumimoji="1" lang="en-US" altLang="ja-JP" dirty="0"/>
          </a:p>
        </p:txBody>
      </p:sp>
      <p:sp>
        <p:nvSpPr>
          <p:cNvPr id="48" name="テキスト ボックス 47">
            <a:extLst>
              <a:ext uri="{FF2B5EF4-FFF2-40B4-BE49-F238E27FC236}">
                <a16:creationId xmlns:a16="http://schemas.microsoft.com/office/drawing/2014/main" id="{7BE754AF-BE1D-4944-AA99-7BE3CBB71CC6}"/>
              </a:ext>
            </a:extLst>
          </p:cNvPr>
          <p:cNvSpPr txBox="1"/>
          <p:nvPr/>
        </p:nvSpPr>
        <p:spPr>
          <a:xfrm>
            <a:off x="6292909" y="5810682"/>
            <a:ext cx="5544849" cy="369332"/>
          </a:xfrm>
          <a:prstGeom prst="rect">
            <a:avLst/>
          </a:prstGeom>
          <a:noFill/>
        </p:spPr>
        <p:txBody>
          <a:bodyPr wrap="square" rtlCol="0">
            <a:spAutoFit/>
          </a:bodyPr>
          <a:lstStyle/>
          <a:p>
            <a:pPr algn="ctr"/>
            <a:r>
              <a:rPr kumimoji="1" lang="en-US" altLang="ja-JP" dirty="0">
                <a:solidFill>
                  <a:schemeClr val="accent1">
                    <a:lumMod val="60000"/>
                    <a:lumOff val="40000"/>
                  </a:schemeClr>
                </a:solidFill>
              </a:rPr>
              <a:t>Wild-Type</a:t>
            </a:r>
            <a:r>
              <a:rPr kumimoji="1" lang="ja-JP" altLang="en-US" dirty="0">
                <a:solidFill>
                  <a:schemeClr val="accent1">
                    <a:lumMod val="60000"/>
                    <a:lumOff val="40000"/>
                  </a:schemeClr>
                </a:solidFill>
              </a:rPr>
              <a:t>の足場部位の側鎖だけを改変することから着手</a:t>
            </a:r>
            <a:endParaRPr kumimoji="1" lang="en-US" altLang="ja-JP" dirty="0">
              <a:solidFill>
                <a:schemeClr val="accent1">
                  <a:lumMod val="60000"/>
                  <a:lumOff val="40000"/>
                </a:schemeClr>
              </a:solidFill>
            </a:endParaRPr>
          </a:p>
        </p:txBody>
      </p:sp>
    </p:spTree>
    <p:extLst>
      <p:ext uri="{BB962C8B-B14F-4D97-AF65-F5344CB8AC3E}">
        <p14:creationId xmlns:p14="http://schemas.microsoft.com/office/powerpoint/2010/main" val="4117424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lang="ja-JP" altLang="en-US" sz="2800" dirty="0"/>
              <a:t>人工酵素設計テーマは合計</a:t>
            </a:r>
            <a:r>
              <a:rPr lang="en-US" altLang="ja-JP" sz="2800" dirty="0"/>
              <a:t>3</a:t>
            </a:r>
            <a:r>
              <a:rPr lang="ja-JP" altLang="en-US" sz="2800" dirty="0"/>
              <a:t>年半活動した。</a:t>
            </a:r>
            <a:endParaRPr lang="en-US" altLang="ja-JP" sz="2800" dirty="0"/>
          </a:p>
        </p:txBody>
      </p:sp>
      <p:graphicFrame>
        <p:nvGraphicFramePr>
          <p:cNvPr id="30" name="コンテンツ プレースホルダー 6">
            <a:extLst>
              <a:ext uri="{FF2B5EF4-FFF2-40B4-BE49-F238E27FC236}">
                <a16:creationId xmlns:a16="http://schemas.microsoft.com/office/drawing/2014/main" id="{1C66087F-B13A-45B4-9628-7B7B929E7115}"/>
              </a:ext>
            </a:extLst>
          </p:cNvPr>
          <p:cNvGraphicFramePr>
            <a:graphicFrameLocks/>
          </p:cNvGraphicFramePr>
          <p:nvPr>
            <p:extLst>
              <p:ext uri="{D42A27DB-BD31-4B8C-83A1-F6EECF244321}">
                <p14:modId xmlns:p14="http://schemas.microsoft.com/office/powerpoint/2010/main" val="2023643498"/>
              </p:ext>
            </p:extLst>
          </p:nvPr>
        </p:nvGraphicFramePr>
        <p:xfrm>
          <a:off x="152468" y="1579764"/>
          <a:ext cx="11880001" cy="365760"/>
        </p:xfrm>
        <a:graphic>
          <a:graphicData uri="http://schemas.openxmlformats.org/drawingml/2006/table">
            <a:tbl>
              <a:tblPr firstRow="1" bandRow="1">
                <a:tableStyleId>{69012ECD-51FC-41F1-AA8D-1B2483CD663E}</a:tableStyleId>
              </a:tblPr>
              <a:tblGrid>
                <a:gridCol w="1444935">
                  <a:extLst>
                    <a:ext uri="{9D8B030D-6E8A-4147-A177-3AD203B41FA5}">
                      <a16:colId xmlns:a16="http://schemas.microsoft.com/office/drawing/2014/main" val="593228238"/>
                    </a:ext>
                  </a:extLst>
                </a:gridCol>
                <a:gridCol w="2108381">
                  <a:extLst>
                    <a:ext uri="{9D8B030D-6E8A-4147-A177-3AD203B41FA5}">
                      <a16:colId xmlns:a16="http://schemas.microsoft.com/office/drawing/2014/main" val="3320444244"/>
                    </a:ext>
                  </a:extLst>
                </a:gridCol>
                <a:gridCol w="2108381">
                  <a:extLst>
                    <a:ext uri="{9D8B030D-6E8A-4147-A177-3AD203B41FA5}">
                      <a16:colId xmlns:a16="http://schemas.microsoft.com/office/drawing/2014/main" val="505575863"/>
                    </a:ext>
                  </a:extLst>
                </a:gridCol>
                <a:gridCol w="2072768">
                  <a:extLst>
                    <a:ext uri="{9D8B030D-6E8A-4147-A177-3AD203B41FA5}">
                      <a16:colId xmlns:a16="http://schemas.microsoft.com/office/drawing/2014/main" val="869470032"/>
                    </a:ext>
                  </a:extLst>
                </a:gridCol>
                <a:gridCol w="2072768">
                  <a:extLst>
                    <a:ext uri="{9D8B030D-6E8A-4147-A177-3AD203B41FA5}">
                      <a16:colId xmlns:a16="http://schemas.microsoft.com/office/drawing/2014/main" val="2652370762"/>
                    </a:ext>
                  </a:extLst>
                </a:gridCol>
                <a:gridCol w="2072768">
                  <a:extLst>
                    <a:ext uri="{9D8B030D-6E8A-4147-A177-3AD203B41FA5}">
                      <a16:colId xmlns:a16="http://schemas.microsoft.com/office/drawing/2014/main" val="1552732749"/>
                    </a:ext>
                  </a:extLst>
                </a:gridCol>
              </a:tblGrid>
              <a:tr h="266148">
                <a:tc>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FY2018</a:t>
                      </a:r>
                      <a:endParaRPr kumimoji="1" lang="ja-JP" altLang="en-US"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FY2019</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FY2020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FY2021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FY2022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cxnSp>
        <p:nvCxnSpPr>
          <p:cNvPr id="36" name="直線コネクタ 35">
            <a:extLst>
              <a:ext uri="{FF2B5EF4-FFF2-40B4-BE49-F238E27FC236}">
                <a16:creationId xmlns:a16="http://schemas.microsoft.com/office/drawing/2014/main" id="{DB2FD0EF-FFF8-4039-AB94-F5AC6AA0BA67}"/>
              </a:ext>
            </a:extLst>
          </p:cNvPr>
          <p:cNvCxnSpPr>
            <a:cxnSpLocks/>
          </p:cNvCxnSpPr>
          <p:nvPr/>
        </p:nvCxnSpPr>
        <p:spPr>
          <a:xfrm>
            <a:off x="1603506" y="1983743"/>
            <a:ext cx="0" cy="40522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D35800D8-B9D5-41EB-AD4C-D003A6BB99C2}"/>
              </a:ext>
            </a:extLst>
          </p:cNvPr>
          <p:cNvCxnSpPr>
            <a:cxnSpLocks/>
          </p:cNvCxnSpPr>
          <p:nvPr/>
        </p:nvCxnSpPr>
        <p:spPr>
          <a:xfrm>
            <a:off x="3703922" y="1987824"/>
            <a:ext cx="0" cy="40522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059C3A73-DDB7-4E79-ACF3-033D0681BF21}"/>
              </a:ext>
            </a:extLst>
          </p:cNvPr>
          <p:cNvCxnSpPr>
            <a:cxnSpLocks/>
          </p:cNvCxnSpPr>
          <p:nvPr/>
        </p:nvCxnSpPr>
        <p:spPr>
          <a:xfrm>
            <a:off x="5793660" y="1983743"/>
            <a:ext cx="0" cy="40522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E0C712F-0822-496E-90F0-8A94403C1DA8}"/>
              </a:ext>
            </a:extLst>
          </p:cNvPr>
          <p:cNvCxnSpPr>
            <a:cxnSpLocks/>
          </p:cNvCxnSpPr>
          <p:nvPr/>
        </p:nvCxnSpPr>
        <p:spPr>
          <a:xfrm>
            <a:off x="9960004" y="1983743"/>
            <a:ext cx="0" cy="40522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257554B1-181D-4D83-8FE8-8B4177CC4DE2}"/>
              </a:ext>
            </a:extLst>
          </p:cNvPr>
          <p:cNvSpPr txBox="1"/>
          <p:nvPr/>
        </p:nvSpPr>
        <p:spPr>
          <a:xfrm>
            <a:off x="73642" y="2271905"/>
            <a:ext cx="1482639" cy="369332"/>
          </a:xfrm>
          <a:prstGeom prst="rect">
            <a:avLst/>
          </a:prstGeom>
          <a:noFill/>
        </p:spPr>
        <p:txBody>
          <a:bodyPr wrap="square" rtlCol="0">
            <a:spAutoFit/>
          </a:bodyPr>
          <a:lstStyle/>
          <a:p>
            <a:pPr algn="ctr"/>
            <a:r>
              <a:rPr kumimoji="1" lang="ja-JP" altLang="en-US" dirty="0"/>
              <a:t>テーマ</a:t>
            </a:r>
          </a:p>
        </p:txBody>
      </p:sp>
      <p:sp>
        <p:nvSpPr>
          <p:cNvPr id="79" name="二等辺三角形 78">
            <a:extLst>
              <a:ext uri="{FF2B5EF4-FFF2-40B4-BE49-F238E27FC236}">
                <a16:creationId xmlns:a16="http://schemas.microsoft.com/office/drawing/2014/main" id="{C76C57C0-EE07-4E45-AB04-A764A1E2EA66}"/>
              </a:ext>
            </a:extLst>
          </p:cNvPr>
          <p:cNvSpPr/>
          <p:nvPr/>
        </p:nvSpPr>
        <p:spPr>
          <a:xfrm rot="10800000">
            <a:off x="10861145" y="246545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テキスト ボックス 80">
            <a:extLst>
              <a:ext uri="{FF2B5EF4-FFF2-40B4-BE49-F238E27FC236}">
                <a16:creationId xmlns:a16="http://schemas.microsoft.com/office/drawing/2014/main" id="{3BBA4FBD-6160-4408-8462-57A13D0E3691}"/>
              </a:ext>
            </a:extLst>
          </p:cNvPr>
          <p:cNvSpPr txBox="1"/>
          <p:nvPr/>
        </p:nvSpPr>
        <p:spPr>
          <a:xfrm>
            <a:off x="10455844" y="1954826"/>
            <a:ext cx="954107" cy="492443"/>
          </a:xfrm>
          <a:prstGeom prst="rect">
            <a:avLst/>
          </a:prstGeom>
          <a:noFill/>
        </p:spPr>
        <p:txBody>
          <a:bodyPr wrap="none" rtlCol="0">
            <a:spAutoFit/>
          </a:bodyPr>
          <a:lstStyle/>
          <a:p>
            <a:pPr algn="ctr"/>
            <a:r>
              <a:rPr kumimoji="1" lang="en-US" altLang="ja-JP" sz="1400" dirty="0"/>
              <a:t>LR2</a:t>
            </a:r>
          </a:p>
          <a:p>
            <a:pPr algn="ctr"/>
            <a:r>
              <a:rPr kumimoji="1" lang="en-US" altLang="ja-JP" sz="1200" dirty="0"/>
              <a:t>(</a:t>
            </a:r>
            <a:r>
              <a:rPr kumimoji="1" lang="ja-JP" altLang="en-US" sz="1200" dirty="0"/>
              <a:t>テーマ中止</a:t>
            </a:r>
            <a:r>
              <a:rPr kumimoji="1" lang="en-US" altLang="ja-JP" sz="1200" dirty="0"/>
              <a:t>)</a:t>
            </a:r>
            <a:endParaRPr kumimoji="1" lang="ja-JP" altLang="en-US" sz="1200" dirty="0"/>
          </a:p>
        </p:txBody>
      </p:sp>
      <p:cxnSp>
        <p:nvCxnSpPr>
          <p:cNvPr id="26" name="直線矢印コネクタ 25">
            <a:extLst>
              <a:ext uri="{FF2B5EF4-FFF2-40B4-BE49-F238E27FC236}">
                <a16:creationId xmlns:a16="http://schemas.microsoft.com/office/drawing/2014/main" id="{5F4FE5DF-B064-4A1A-85A4-D8770061F346}"/>
              </a:ext>
            </a:extLst>
          </p:cNvPr>
          <p:cNvCxnSpPr>
            <a:cxnSpLocks/>
          </p:cNvCxnSpPr>
          <p:nvPr/>
        </p:nvCxnSpPr>
        <p:spPr>
          <a:xfrm>
            <a:off x="2552700" y="3059860"/>
            <a:ext cx="869333"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2D89513-102B-4B7E-9CD5-E974FD7F0752}"/>
              </a:ext>
            </a:extLst>
          </p:cNvPr>
          <p:cNvCxnSpPr>
            <a:cxnSpLocks/>
          </p:cNvCxnSpPr>
          <p:nvPr/>
        </p:nvCxnSpPr>
        <p:spPr>
          <a:xfrm>
            <a:off x="3703922" y="2695737"/>
            <a:ext cx="7287928"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吹き出し: 角を丸めた四角形 8">
            <a:extLst>
              <a:ext uri="{FF2B5EF4-FFF2-40B4-BE49-F238E27FC236}">
                <a16:creationId xmlns:a16="http://schemas.microsoft.com/office/drawing/2014/main" id="{FC8B586A-5819-48A1-ACD7-79155281AF85}"/>
              </a:ext>
            </a:extLst>
          </p:cNvPr>
          <p:cNvSpPr/>
          <p:nvPr/>
        </p:nvSpPr>
        <p:spPr>
          <a:xfrm>
            <a:off x="3052318" y="5922467"/>
            <a:ext cx="1279859" cy="354879"/>
          </a:xfrm>
          <a:prstGeom prst="wedgeRoundRectCallout">
            <a:avLst>
              <a:gd name="adj1" fmla="val -1156"/>
              <a:gd name="adj2" fmla="val -95804"/>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熊谷加入</a:t>
            </a:r>
          </a:p>
        </p:txBody>
      </p:sp>
      <p:sp>
        <p:nvSpPr>
          <p:cNvPr id="40" name="タイトル 1">
            <a:extLst>
              <a:ext uri="{FF2B5EF4-FFF2-40B4-BE49-F238E27FC236}">
                <a16:creationId xmlns:a16="http://schemas.microsoft.com/office/drawing/2014/main" id="{2354ADEE-94AE-4074-B8D1-9D80F37BED93}"/>
              </a:ext>
            </a:extLst>
          </p:cNvPr>
          <p:cNvSpPr>
            <a:spLocks noGrp="1"/>
          </p:cNvSpPr>
          <p:nvPr>
            <p:ph type="title"/>
          </p:nvPr>
        </p:nvSpPr>
        <p:spPr>
          <a:xfrm>
            <a:off x="517055" y="241034"/>
            <a:ext cx="11400125" cy="518094"/>
          </a:xfrm>
        </p:spPr>
        <p:txBody>
          <a:bodyPr/>
          <a:lstStyle/>
          <a:p>
            <a:r>
              <a:rPr lang="ja-JP" altLang="en-US" dirty="0"/>
              <a:t>活動実績</a:t>
            </a:r>
            <a:endParaRPr lang="en-US" dirty="0"/>
          </a:p>
        </p:txBody>
      </p:sp>
      <p:sp>
        <p:nvSpPr>
          <p:cNvPr id="42" name="テキスト ボックス 41">
            <a:extLst>
              <a:ext uri="{FF2B5EF4-FFF2-40B4-BE49-F238E27FC236}">
                <a16:creationId xmlns:a16="http://schemas.microsoft.com/office/drawing/2014/main" id="{F14ABE00-8F07-4769-B760-63B7A589FCA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テーマ活動</a:t>
            </a:r>
          </a:p>
        </p:txBody>
      </p:sp>
      <p:sp>
        <p:nvSpPr>
          <p:cNvPr id="35" name="二等辺三角形 34">
            <a:extLst>
              <a:ext uri="{FF2B5EF4-FFF2-40B4-BE49-F238E27FC236}">
                <a16:creationId xmlns:a16="http://schemas.microsoft.com/office/drawing/2014/main" id="{A04851BC-FB72-4E32-86FF-AF884F6CE135}"/>
              </a:ext>
            </a:extLst>
          </p:cNvPr>
          <p:cNvSpPr/>
          <p:nvPr/>
        </p:nvSpPr>
        <p:spPr>
          <a:xfrm rot="10800000">
            <a:off x="3422034" y="2465456"/>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テキスト ボックス 42">
            <a:extLst>
              <a:ext uri="{FF2B5EF4-FFF2-40B4-BE49-F238E27FC236}">
                <a16:creationId xmlns:a16="http://schemas.microsoft.com/office/drawing/2014/main" id="{3C57A963-4485-404B-BC4C-BA290ACDDC1D}"/>
              </a:ext>
            </a:extLst>
          </p:cNvPr>
          <p:cNvSpPr txBox="1"/>
          <p:nvPr/>
        </p:nvSpPr>
        <p:spPr>
          <a:xfrm>
            <a:off x="3241466" y="2112135"/>
            <a:ext cx="513282" cy="307777"/>
          </a:xfrm>
          <a:prstGeom prst="rect">
            <a:avLst/>
          </a:prstGeom>
          <a:noFill/>
        </p:spPr>
        <p:txBody>
          <a:bodyPr wrap="none" rtlCol="0">
            <a:spAutoFit/>
          </a:bodyPr>
          <a:lstStyle/>
          <a:p>
            <a:pPr algn="ctr"/>
            <a:r>
              <a:rPr kumimoji="1" lang="en-US" altLang="ja-JP" sz="1400" dirty="0"/>
              <a:t>LR0</a:t>
            </a:r>
            <a:endParaRPr kumimoji="1" lang="ja-JP" altLang="en-US" sz="1200" dirty="0"/>
          </a:p>
        </p:txBody>
      </p:sp>
      <p:cxnSp>
        <p:nvCxnSpPr>
          <p:cNvPr id="44" name="直線矢印コネクタ 43">
            <a:extLst>
              <a:ext uri="{FF2B5EF4-FFF2-40B4-BE49-F238E27FC236}">
                <a16:creationId xmlns:a16="http://schemas.microsoft.com/office/drawing/2014/main" id="{AA2AC888-85E6-4002-9D74-434B40422215}"/>
              </a:ext>
            </a:extLst>
          </p:cNvPr>
          <p:cNvCxnSpPr>
            <a:cxnSpLocks/>
          </p:cNvCxnSpPr>
          <p:nvPr/>
        </p:nvCxnSpPr>
        <p:spPr>
          <a:xfrm>
            <a:off x="10996764" y="3059860"/>
            <a:ext cx="983906"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9064237E-E0A1-4C3F-9FCF-247F06FC6E37}"/>
              </a:ext>
            </a:extLst>
          </p:cNvPr>
          <p:cNvSpPr txBox="1"/>
          <p:nvPr/>
        </p:nvSpPr>
        <p:spPr>
          <a:xfrm>
            <a:off x="73642" y="2813500"/>
            <a:ext cx="1482639" cy="369332"/>
          </a:xfrm>
          <a:prstGeom prst="rect">
            <a:avLst/>
          </a:prstGeom>
          <a:noFill/>
        </p:spPr>
        <p:txBody>
          <a:bodyPr wrap="square" rtlCol="0">
            <a:spAutoFit/>
          </a:bodyPr>
          <a:lstStyle/>
          <a:p>
            <a:pPr algn="ctr"/>
            <a:r>
              <a:rPr kumimoji="1" lang="en-US" altLang="ja-JP" dirty="0"/>
              <a:t>UB</a:t>
            </a:r>
            <a:endParaRPr kumimoji="1" lang="ja-JP" altLang="en-US" dirty="0"/>
          </a:p>
        </p:txBody>
      </p:sp>
      <p:cxnSp>
        <p:nvCxnSpPr>
          <p:cNvPr id="46" name="直線コネクタ 45">
            <a:extLst>
              <a:ext uri="{FF2B5EF4-FFF2-40B4-BE49-F238E27FC236}">
                <a16:creationId xmlns:a16="http://schemas.microsoft.com/office/drawing/2014/main" id="{AE17EB3C-24E6-4BC9-95D7-E4F3FE1F16DF}"/>
              </a:ext>
            </a:extLst>
          </p:cNvPr>
          <p:cNvCxnSpPr>
            <a:cxnSpLocks/>
          </p:cNvCxnSpPr>
          <p:nvPr/>
        </p:nvCxnSpPr>
        <p:spPr>
          <a:xfrm>
            <a:off x="7893079" y="1983743"/>
            <a:ext cx="0" cy="40522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二等辺三角形 46">
            <a:extLst>
              <a:ext uri="{FF2B5EF4-FFF2-40B4-BE49-F238E27FC236}">
                <a16:creationId xmlns:a16="http://schemas.microsoft.com/office/drawing/2014/main" id="{3D1F5D32-463E-41E0-ABDB-20ACC929A264}"/>
              </a:ext>
            </a:extLst>
          </p:cNvPr>
          <p:cNvSpPr/>
          <p:nvPr/>
        </p:nvSpPr>
        <p:spPr>
          <a:xfrm rot="10800000">
            <a:off x="5033315" y="2465456"/>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テキスト ボックス 47">
            <a:extLst>
              <a:ext uri="{FF2B5EF4-FFF2-40B4-BE49-F238E27FC236}">
                <a16:creationId xmlns:a16="http://schemas.microsoft.com/office/drawing/2014/main" id="{5A03538C-2540-4D09-A09E-33BB7C4024FE}"/>
              </a:ext>
            </a:extLst>
          </p:cNvPr>
          <p:cNvSpPr txBox="1"/>
          <p:nvPr/>
        </p:nvSpPr>
        <p:spPr>
          <a:xfrm>
            <a:off x="4852747" y="2112135"/>
            <a:ext cx="513282" cy="307777"/>
          </a:xfrm>
          <a:prstGeom prst="rect">
            <a:avLst/>
          </a:prstGeom>
          <a:noFill/>
        </p:spPr>
        <p:txBody>
          <a:bodyPr wrap="none" rtlCol="0">
            <a:spAutoFit/>
          </a:bodyPr>
          <a:lstStyle/>
          <a:p>
            <a:pPr algn="ctr"/>
            <a:r>
              <a:rPr kumimoji="1" lang="en-US" altLang="ja-JP" sz="1400" dirty="0"/>
              <a:t>LR1</a:t>
            </a:r>
            <a:endParaRPr kumimoji="1" lang="ja-JP" altLang="en-US" sz="1200" dirty="0"/>
          </a:p>
        </p:txBody>
      </p:sp>
      <p:sp>
        <p:nvSpPr>
          <p:cNvPr id="51" name="二等辺三角形 50">
            <a:extLst>
              <a:ext uri="{FF2B5EF4-FFF2-40B4-BE49-F238E27FC236}">
                <a16:creationId xmlns:a16="http://schemas.microsoft.com/office/drawing/2014/main" id="{E8A13E89-0EFA-480A-A90C-682D8B2F4AB3}"/>
              </a:ext>
            </a:extLst>
          </p:cNvPr>
          <p:cNvSpPr/>
          <p:nvPr/>
        </p:nvSpPr>
        <p:spPr>
          <a:xfrm rot="10800000">
            <a:off x="7145699" y="246545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テキスト ボックス 51">
            <a:extLst>
              <a:ext uri="{FF2B5EF4-FFF2-40B4-BE49-F238E27FC236}">
                <a16:creationId xmlns:a16="http://schemas.microsoft.com/office/drawing/2014/main" id="{0BAD90C2-44BA-4E67-8868-ED58BEEE917F}"/>
              </a:ext>
            </a:extLst>
          </p:cNvPr>
          <p:cNvSpPr txBox="1"/>
          <p:nvPr/>
        </p:nvSpPr>
        <p:spPr>
          <a:xfrm>
            <a:off x="6885782" y="2112135"/>
            <a:ext cx="671980" cy="307777"/>
          </a:xfrm>
          <a:prstGeom prst="rect">
            <a:avLst/>
          </a:prstGeom>
          <a:noFill/>
        </p:spPr>
        <p:txBody>
          <a:bodyPr wrap="none" rtlCol="0">
            <a:spAutoFit/>
          </a:bodyPr>
          <a:lstStyle/>
          <a:p>
            <a:pPr algn="ctr"/>
            <a:r>
              <a:rPr kumimoji="1" lang="en-US" altLang="ja-JP" sz="1400" dirty="0"/>
              <a:t>LR2-1</a:t>
            </a:r>
            <a:endParaRPr kumimoji="1" lang="ja-JP" altLang="en-US" sz="1200" dirty="0"/>
          </a:p>
        </p:txBody>
      </p:sp>
      <p:sp>
        <p:nvSpPr>
          <p:cNvPr id="53" name="二等辺三角形 52">
            <a:extLst>
              <a:ext uri="{FF2B5EF4-FFF2-40B4-BE49-F238E27FC236}">
                <a16:creationId xmlns:a16="http://schemas.microsoft.com/office/drawing/2014/main" id="{5748239E-59C8-422B-9561-1FD7E5EC9DE9}"/>
              </a:ext>
            </a:extLst>
          </p:cNvPr>
          <p:cNvSpPr/>
          <p:nvPr/>
        </p:nvSpPr>
        <p:spPr>
          <a:xfrm rot="10800000">
            <a:off x="8858218" y="246545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テキスト ボックス 53">
            <a:extLst>
              <a:ext uri="{FF2B5EF4-FFF2-40B4-BE49-F238E27FC236}">
                <a16:creationId xmlns:a16="http://schemas.microsoft.com/office/drawing/2014/main" id="{E5C11DB4-451B-4AB7-A6F7-46425616284C}"/>
              </a:ext>
            </a:extLst>
          </p:cNvPr>
          <p:cNvSpPr txBox="1"/>
          <p:nvPr/>
        </p:nvSpPr>
        <p:spPr>
          <a:xfrm>
            <a:off x="8598301" y="2113924"/>
            <a:ext cx="671980" cy="307777"/>
          </a:xfrm>
          <a:prstGeom prst="rect">
            <a:avLst/>
          </a:prstGeom>
          <a:noFill/>
        </p:spPr>
        <p:txBody>
          <a:bodyPr wrap="none" rtlCol="0">
            <a:spAutoFit/>
          </a:bodyPr>
          <a:lstStyle/>
          <a:p>
            <a:pPr algn="ctr"/>
            <a:r>
              <a:rPr kumimoji="1" lang="en-US" altLang="ja-JP" sz="1400" dirty="0"/>
              <a:t>LR2-2</a:t>
            </a:r>
            <a:endParaRPr kumimoji="1" lang="ja-JP" altLang="en-US" sz="1200" dirty="0"/>
          </a:p>
        </p:txBody>
      </p:sp>
      <p:cxnSp>
        <p:nvCxnSpPr>
          <p:cNvPr id="56" name="直線矢印コネクタ 55">
            <a:extLst>
              <a:ext uri="{FF2B5EF4-FFF2-40B4-BE49-F238E27FC236}">
                <a16:creationId xmlns:a16="http://schemas.microsoft.com/office/drawing/2014/main" id="{6DC8F03C-8E57-4064-AFAE-339598384E79}"/>
              </a:ext>
            </a:extLst>
          </p:cNvPr>
          <p:cNvCxnSpPr>
            <a:cxnSpLocks/>
          </p:cNvCxnSpPr>
          <p:nvPr/>
        </p:nvCxnSpPr>
        <p:spPr>
          <a:xfrm>
            <a:off x="2552700" y="4230559"/>
            <a:ext cx="7696200"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C8FE2485-5905-4F7A-BA35-C28F1427D02D}"/>
              </a:ext>
            </a:extLst>
          </p:cNvPr>
          <p:cNvSpPr txBox="1"/>
          <p:nvPr/>
        </p:nvSpPr>
        <p:spPr>
          <a:xfrm>
            <a:off x="73642" y="3605063"/>
            <a:ext cx="1482639" cy="369332"/>
          </a:xfrm>
          <a:prstGeom prst="rect">
            <a:avLst/>
          </a:prstGeom>
          <a:noFill/>
        </p:spPr>
        <p:txBody>
          <a:bodyPr wrap="square" rtlCol="0">
            <a:spAutoFit/>
          </a:bodyPr>
          <a:lstStyle/>
          <a:p>
            <a:pPr algn="ctr"/>
            <a:r>
              <a:rPr kumimoji="1" lang="ja-JP" altLang="en-US" dirty="0"/>
              <a:t>メンバー</a:t>
            </a:r>
          </a:p>
        </p:txBody>
      </p:sp>
      <p:sp>
        <p:nvSpPr>
          <p:cNvPr id="49" name="吹き出し: 角を丸めた四角形 48">
            <a:extLst>
              <a:ext uri="{FF2B5EF4-FFF2-40B4-BE49-F238E27FC236}">
                <a16:creationId xmlns:a16="http://schemas.microsoft.com/office/drawing/2014/main" id="{3500B397-86D3-4994-89F8-670E19F0A1E3}"/>
              </a:ext>
            </a:extLst>
          </p:cNvPr>
          <p:cNvSpPr/>
          <p:nvPr/>
        </p:nvSpPr>
        <p:spPr>
          <a:xfrm>
            <a:off x="8209995" y="4624006"/>
            <a:ext cx="1448592" cy="358493"/>
          </a:xfrm>
          <a:prstGeom prst="wedgeRoundRectCallout">
            <a:avLst>
              <a:gd name="adj1" fmla="val -62274"/>
              <a:gd name="adj2" fmla="val -2777"/>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オブザーバに</a:t>
            </a:r>
            <a:endParaRPr kumimoji="1" lang="en-US" altLang="ja-JP" dirty="0">
              <a:solidFill>
                <a:schemeClr val="tx1"/>
              </a:solidFill>
            </a:endParaRPr>
          </a:p>
        </p:txBody>
      </p:sp>
      <p:sp>
        <p:nvSpPr>
          <p:cNvPr id="50" name="テキスト ボックス 49">
            <a:extLst>
              <a:ext uri="{FF2B5EF4-FFF2-40B4-BE49-F238E27FC236}">
                <a16:creationId xmlns:a16="http://schemas.microsoft.com/office/drawing/2014/main" id="{B302716E-203E-4D8C-84CE-1A36E9D750FB}"/>
              </a:ext>
            </a:extLst>
          </p:cNvPr>
          <p:cNvSpPr txBox="1"/>
          <p:nvPr/>
        </p:nvSpPr>
        <p:spPr>
          <a:xfrm>
            <a:off x="876873" y="4070807"/>
            <a:ext cx="683132" cy="338554"/>
          </a:xfrm>
          <a:prstGeom prst="rect">
            <a:avLst/>
          </a:prstGeom>
          <a:noFill/>
        </p:spPr>
        <p:txBody>
          <a:bodyPr wrap="square" rtlCol="0">
            <a:spAutoFit/>
          </a:bodyPr>
          <a:lstStyle/>
          <a:p>
            <a:pPr algn="ctr"/>
            <a:r>
              <a:rPr kumimoji="1" lang="ja-JP" altLang="en-US" sz="1600" dirty="0"/>
              <a:t>伊崎</a:t>
            </a:r>
          </a:p>
        </p:txBody>
      </p:sp>
      <p:sp>
        <p:nvSpPr>
          <p:cNvPr id="55" name="テキスト ボックス 54">
            <a:extLst>
              <a:ext uri="{FF2B5EF4-FFF2-40B4-BE49-F238E27FC236}">
                <a16:creationId xmlns:a16="http://schemas.microsoft.com/office/drawing/2014/main" id="{4045BC59-78FA-4AF6-9FAA-71C2E56FD22B}"/>
              </a:ext>
            </a:extLst>
          </p:cNvPr>
          <p:cNvSpPr txBox="1"/>
          <p:nvPr/>
        </p:nvSpPr>
        <p:spPr>
          <a:xfrm>
            <a:off x="876873" y="4427966"/>
            <a:ext cx="683132" cy="338554"/>
          </a:xfrm>
          <a:prstGeom prst="rect">
            <a:avLst/>
          </a:prstGeom>
          <a:noFill/>
        </p:spPr>
        <p:txBody>
          <a:bodyPr wrap="square" rtlCol="0">
            <a:spAutoFit/>
          </a:bodyPr>
          <a:lstStyle/>
          <a:p>
            <a:pPr algn="ctr"/>
            <a:r>
              <a:rPr kumimoji="1" lang="ja-JP" altLang="en-US" sz="1600" dirty="0"/>
              <a:t>中林</a:t>
            </a:r>
          </a:p>
        </p:txBody>
      </p:sp>
      <p:sp>
        <p:nvSpPr>
          <p:cNvPr id="57" name="テキスト ボックス 56">
            <a:extLst>
              <a:ext uri="{FF2B5EF4-FFF2-40B4-BE49-F238E27FC236}">
                <a16:creationId xmlns:a16="http://schemas.microsoft.com/office/drawing/2014/main" id="{BC1B0C2D-E64C-45BC-B3F6-EB088C42D0AD}"/>
              </a:ext>
            </a:extLst>
          </p:cNvPr>
          <p:cNvSpPr txBox="1"/>
          <p:nvPr/>
        </p:nvSpPr>
        <p:spPr>
          <a:xfrm>
            <a:off x="887114" y="4761015"/>
            <a:ext cx="683132" cy="338554"/>
          </a:xfrm>
          <a:prstGeom prst="rect">
            <a:avLst/>
          </a:prstGeom>
          <a:noFill/>
        </p:spPr>
        <p:txBody>
          <a:bodyPr wrap="square" rtlCol="0">
            <a:spAutoFit/>
          </a:bodyPr>
          <a:lstStyle/>
          <a:p>
            <a:pPr algn="ctr"/>
            <a:r>
              <a:rPr kumimoji="1" lang="ja-JP" altLang="en-US" sz="1600" dirty="0"/>
              <a:t>茂木</a:t>
            </a:r>
          </a:p>
        </p:txBody>
      </p:sp>
      <p:sp>
        <p:nvSpPr>
          <p:cNvPr id="65" name="テキスト ボックス 64">
            <a:extLst>
              <a:ext uri="{FF2B5EF4-FFF2-40B4-BE49-F238E27FC236}">
                <a16:creationId xmlns:a16="http://schemas.microsoft.com/office/drawing/2014/main" id="{27D15DF7-A886-4245-B7E6-80404BE5B470}"/>
              </a:ext>
            </a:extLst>
          </p:cNvPr>
          <p:cNvSpPr txBox="1"/>
          <p:nvPr/>
        </p:nvSpPr>
        <p:spPr>
          <a:xfrm>
            <a:off x="887114" y="5108173"/>
            <a:ext cx="683132" cy="338554"/>
          </a:xfrm>
          <a:prstGeom prst="rect">
            <a:avLst/>
          </a:prstGeom>
          <a:noFill/>
        </p:spPr>
        <p:txBody>
          <a:bodyPr wrap="square" rtlCol="0">
            <a:spAutoFit/>
          </a:bodyPr>
          <a:lstStyle/>
          <a:p>
            <a:pPr algn="ctr"/>
            <a:r>
              <a:rPr kumimoji="1" lang="ja-JP" altLang="en-US" sz="1600" dirty="0"/>
              <a:t>橋本</a:t>
            </a:r>
          </a:p>
        </p:txBody>
      </p:sp>
      <p:sp>
        <p:nvSpPr>
          <p:cNvPr id="66" name="テキスト ボックス 65">
            <a:extLst>
              <a:ext uri="{FF2B5EF4-FFF2-40B4-BE49-F238E27FC236}">
                <a16:creationId xmlns:a16="http://schemas.microsoft.com/office/drawing/2014/main" id="{BE5BD56A-14CF-433C-A3AB-DF25922F9B77}"/>
              </a:ext>
            </a:extLst>
          </p:cNvPr>
          <p:cNvSpPr txBox="1"/>
          <p:nvPr/>
        </p:nvSpPr>
        <p:spPr>
          <a:xfrm>
            <a:off x="886398" y="5436281"/>
            <a:ext cx="683132" cy="338554"/>
          </a:xfrm>
          <a:prstGeom prst="rect">
            <a:avLst/>
          </a:prstGeom>
          <a:noFill/>
        </p:spPr>
        <p:txBody>
          <a:bodyPr wrap="square" rtlCol="0">
            <a:spAutoFit/>
          </a:bodyPr>
          <a:lstStyle/>
          <a:p>
            <a:pPr algn="ctr"/>
            <a:r>
              <a:rPr kumimoji="1" lang="ja-JP" altLang="en-US" sz="1600" dirty="0"/>
              <a:t>熊谷</a:t>
            </a:r>
          </a:p>
        </p:txBody>
      </p:sp>
      <p:sp>
        <p:nvSpPr>
          <p:cNvPr id="70" name="テキスト ボックス 69">
            <a:extLst>
              <a:ext uri="{FF2B5EF4-FFF2-40B4-BE49-F238E27FC236}">
                <a16:creationId xmlns:a16="http://schemas.microsoft.com/office/drawing/2014/main" id="{E6689514-D898-4BBC-877D-E770E8CD7443}"/>
              </a:ext>
            </a:extLst>
          </p:cNvPr>
          <p:cNvSpPr txBox="1"/>
          <p:nvPr/>
        </p:nvSpPr>
        <p:spPr>
          <a:xfrm>
            <a:off x="886212" y="5764904"/>
            <a:ext cx="683132" cy="338554"/>
          </a:xfrm>
          <a:prstGeom prst="rect">
            <a:avLst/>
          </a:prstGeom>
          <a:noFill/>
        </p:spPr>
        <p:txBody>
          <a:bodyPr wrap="square" rtlCol="0">
            <a:spAutoFit/>
          </a:bodyPr>
          <a:lstStyle/>
          <a:p>
            <a:pPr algn="ctr"/>
            <a:r>
              <a:rPr kumimoji="1" lang="ja-JP" altLang="en-US" sz="1600" dirty="0"/>
              <a:t>原</a:t>
            </a:r>
          </a:p>
        </p:txBody>
      </p:sp>
      <p:cxnSp>
        <p:nvCxnSpPr>
          <p:cNvPr id="71" name="直線矢印コネクタ 70">
            <a:extLst>
              <a:ext uri="{FF2B5EF4-FFF2-40B4-BE49-F238E27FC236}">
                <a16:creationId xmlns:a16="http://schemas.microsoft.com/office/drawing/2014/main" id="{3E5B37DA-27B7-471F-A7F6-59B9E15B74AA}"/>
              </a:ext>
            </a:extLst>
          </p:cNvPr>
          <p:cNvCxnSpPr>
            <a:cxnSpLocks/>
          </p:cNvCxnSpPr>
          <p:nvPr/>
        </p:nvCxnSpPr>
        <p:spPr>
          <a:xfrm>
            <a:off x="10672191" y="4230559"/>
            <a:ext cx="748284"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2EF731E7-2CEC-465C-A07F-92AC17F0B245}"/>
              </a:ext>
            </a:extLst>
          </p:cNvPr>
          <p:cNvCxnSpPr>
            <a:cxnSpLocks/>
          </p:cNvCxnSpPr>
          <p:nvPr/>
        </p:nvCxnSpPr>
        <p:spPr>
          <a:xfrm>
            <a:off x="2552700" y="4611559"/>
            <a:ext cx="5340379"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AF2EE51E-E989-4BE6-9637-EE059E427E05}"/>
              </a:ext>
            </a:extLst>
          </p:cNvPr>
          <p:cNvCxnSpPr>
            <a:cxnSpLocks/>
          </p:cNvCxnSpPr>
          <p:nvPr/>
        </p:nvCxnSpPr>
        <p:spPr>
          <a:xfrm>
            <a:off x="2552700" y="4957072"/>
            <a:ext cx="5340379"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0D248845-9B47-41D6-A867-775A980FF982}"/>
              </a:ext>
            </a:extLst>
          </p:cNvPr>
          <p:cNvCxnSpPr>
            <a:cxnSpLocks/>
          </p:cNvCxnSpPr>
          <p:nvPr/>
        </p:nvCxnSpPr>
        <p:spPr>
          <a:xfrm>
            <a:off x="2552700" y="5277450"/>
            <a:ext cx="8493633"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9CB45CCB-7944-4AFF-B179-859CE553D9A7}"/>
              </a:ext>
            </a:extLst>
          </p:cNvPr>
          <p:cNvCxnSpPr>
            <a:cxnSpLocks/>
          </p:cNvCxnSpPr>
          <p:nvPr/>
        </p:nvCxnSpPr>
        <p:spPr>
          <a:xfrm>
            <a:off x="3703922" y="5579567"/>
            <a:ext cx="8213258" cy="0"/>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D3B1EA91-F88D-491B-8941-AE691EC0249E}"/>
              </a:ext>
            </a:extLst>
          </p:cNvPr>
          <p:cNvCxnSpPr>
            <a:cxnSpLocks/>
          </p:cNvCxnSpPr>
          <p:nvPr/>
        </p:nvCxnSpPr>
        <p:spPr>
          <a:xfrm>
            <a:off x="7893079" y="5903417"/>
            <a:ext cx="4024101" cy="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吹き出し: 角を丸めた四角形 76">
            <a:extLst>
              <a:ext uri="{FF2B5EF4-FFF2-40B4-BE49-F238E27FC236}">
                <a16:creationId xmlns:a16="http://schemas.microsoft.com/office/drawing/2014/main" id="{ED25F972-2F1C-4A2B-90FB-1CB30529CE76}"/>
              </a:ext>
            </a:extLst>
          </p:cNvPr>
          <p:cNvSpPr/>
          <p:nvPr/>
        </p:nvSpPr>
        <p:spPr>
          <a:xfrm>
            <a:off x="7578363" y="6148602"/>
            <a:ext cx="1279855" cy="378992"/>
          </a:xfrm>
          <a:prstGeom prst="wedgeRoundRectCallout">
            <a:avLst>
              <a:gd name="adj1" fmla="val -18219"/>
              <a:gd name="adj2" fmla="val -85143"/>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原さん入社</a:t>
            </a:r>
            <a:endParaRPr kumimoji="1" lang="en-US" altLang="ja-JP" dirty="0">
              <a:solidFill>
                <a:schemeClr val="tx1"/>
              </a:solidFill>
            </a:endParaRPr>
          </a:p>
        </p:txBody>
      </p:sp>
      <p:sp>
        <p:nvSpPr>
          <p:cNvPr id="78" name="吹き出し: 角を丸めた四角形 77">
            <a:extLst>
              <a:ext uri="{FF2B5EF4-FFF2-40B4-BE49-F238E27FC236}">
                <a16:creationId xmlns:a16="http://schemas.microsoft.com/office/drawing/2014/main" id="{03EA5938-CADA-41AC-9A76-90EA3B238666}"/>
              </a:ext>
            </a:extLst>
          </p:cNvPr>
          <p:cNvSpPr/>
          <p:nvPr/>
        </p:nvSpPr>
        <p:spPr>
          <a:xfrm>
            <a:off x="10003592" y="4603490"/>
            <a:ext cx="1448592" cy="358493"/>
          </a:xfrm>
          <a:prstGeom prst="wedgeRoundRectCallout">
            <a:avLst>
              <a:gd name="adj1" fmla="val 10713"/>
              <a:gd name="adj2" fmla="val 103501"/>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QCI</a:t>
            </a:r>
            <a:r>
              <a:rPr kumimoji="1" lang="ja-JP" altLang="en-US" dirty="0">
                <a:solidFill>
                  <a:schemeClr val="tx1"/>
                </a:solidFill>
              </a:rPr>
              <a:t>に注力</a:t>
            </a:r>
            <a:endParaRPr kumimoji="1" lang="en-US" altLang="ja-JP" dirty="0">
              <a:solidFill>
                <a:schemeClr val="tx1"/>
              </a:solidFill>
            </a:endParaRPr>
          </a:p>
        </p:txBody>
      </p:sp>
      <p:sp>
        <p:nvSpPr>
          <p:cNvPr id="80" name="吹き出し: 角を丸めた四角形 79">
            <a:extLst>
              <a:ext uri="{FF2B5EF4-FFF2-40B4-BE49-F238E27FC236}">
                <a16:creationId xmlns:a16="http://schemas.microsoft.com/office/drawing/2014/main" id="{93121D9D-635F-4909-BC53-0E2A2B5DDF69}"/>
              </a:ext>
            </a:extLst>
          </p:cNvPr>
          <p:cNvSpPr/>
          <p:nvPr/>
        </p:nvSpPr>
        <p:spPr>
          <a:xfrm>
            <a:off x="10043259" y="3451581"/>
            <a:ext cx="1448592" cy="358493"/>
          </a:xfrm>
          <a:prstGeom prst="wedgeRoundRectCallout">
            <a:avLst>
              <a:gd name="adj1" fmla="val 10713"/>
              <a:gd name="adj2" fmla="val 103501"/>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育児休暇</a:t>
            </a:r>
            <a:endParaRPr kumimoji="1" lang="en-US" altLang="ja-JP" dirty="0">
              <a:solidFill>
                <a:schemeClr val="tx1"/>
              </a:solidFill>
            </a:endParaRPr>
          </a:p>
        </p:txBody>
      </p:sp>
    </p:spTree>
    <p:extLst>
      <p:ext uri="{BB962C8B-B14F-4D97-AF65-F5344CB8AC3E}">
        <p14:creationId xmlns:p14="http://schemas.microsoft.com/office/powerpoint/2010/main" val="3997156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32" name="タイトル 1">
            <a:extLst>
              <a:ext uri="{FF2B5EF4-FFF2-40B4-BE49-F238E27FC236}">
                <a16:creationId xmlns:a16="http://schemas.microsoft.com/office/drawing/2014/main" id="{8ADE3898-31A4-4441-9C29-EC34D1F048DB}"/>
              </a:ext>
            </a:extLst>
          </p:cNvPr>
          <p:cNvSpPr>
            <a:spLocks noGrp="1"/>
          </p:cNvSpPr>
          <p:nvPr>
            <p:ph type="title"/>
          </p:nvPr>
        </p:nvSpPr>
        <p:spPr>
          <a:xfrm>
            <a:off x="517055" y="241034"/>
            <a:ext cx="11400125" cy="518094"/>
          </a:xfrm>
        </p:spPr>
        <p:txBody>
          <a:bodyPr/>
          <a:lstStyle/>
          <a:p>
            <a:r>
              <a:rPr lang="ja-JP" altLang="en-US" dirty="0"/>
              <a:t>本テーマで得た成果</a:t>
            </a:r>
            <a:endParaRPr lang="en-US" dirty="0"/>
          </a:p>
        </p:txBody>
      </p:sp>
      <p:sp>
        <p:nvSpPr>
          <p:cNvPr id="33" name="テキスト ボックス 32">
            <a:extLst>
              <a:ext uri="{FF2B5EF4-FFF2-40B4-BE49-F238E27FC236}">
                <a16:creationId xmlns:a16="http://schemas.microsoft.com/office/drawing/2014/main" id="{422208DF-E21E-46CA-B1C6-494ED833891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テーマ活動</a:t>
            </a:r>
          </a:p>
        </p:txBody>
      </p:sp>
      <p:sp>
        <p:nvSpPr>
          <p:cNvPr id="9" name="テキスト プレースホルダー 5">
            <a:extLst>
              <a:ext uri="{FF2B5EF4-FFF2-40B4-BE49-F238E27FC236}">
                <a16:creationId xmlns:a16="http://schemas.microsoft.com/office/drawing/2014/main" id="{FD4B27FC-218B-48C1-9309-DF73C8A1EC4B}"/>
              </a:ext>
            </a:extLst>
          </p:cNvPr>
          <p:cNvSpPr>
            <a:spLocks noGrp="1"/>
          </p:cNvSpPr>
          <p:nvPr>
            <p:ph type="body" sz="quarter" idx="11"/>
          </p:nvPr>
        </p:nvSpPr>
        <p:spPr>
          <a:xfrm>
            <a:off x="408178" y="1075835"/>
            <a:ext cx="11400124" cy="2471446"/>
          </a:xfrm>
        </p:spPr>
        <p:txBody>
          <a:bodyPr/>
          <a:lstStyle/>
          <a:p>
            <a:pPr marL="342900" indent="-342900">
              <a:buClr>
                <a:schemeClr val="accent1"/>
              </a:buClr>
              <a:buFont typeface="+mj-lt"/>
              <a:buAutoNum type="arabicPeriod"/>
            </a:pPr>
            <a:r>
              <a:rPr lang="ja-JP" altLang="en-US" sz="2400" b="0" dirty="0">
                <a:solidFill>
                  <a:schemeClr val="tx1"/>
                </a:solidFill>
              </a:rPr>
              <a:t>専門的・断片的なタンパク質設計・シミュレーションのツールを一通りキャッチアップし、知見・課題を得た。</a:t>
            </a:r>
            <a:endParaRPr lang="en-US" altLang="ja-JP" sz="2400" b="0" dirty="0">
              <a:solidFill>
                <a:schemeClr val="tx1"/>
              </a:solidFill>
            </a:endParaRPr>
          </a:p>
          <a:p>
            <a:pPr marL="342900" indent="-342900">
              <a:buClr>
                <a:schemeClr val="accent1"/>
              </a:buClr>
              <a:buFont typeface="+mj-lt"/>
              <a:buAutoNum type="arabicPeriod"/>
            </a:pPr>
            <a:r>
              <a:rPr lang="ja-JP" altLang="en-US" sz="2400" b="0" dirty="0">
                <a:solidFill>
                  <a:schemeClr val="tx1"/>
                </a:solidFill>
              </a:rPr>
              <a:t>配列設計や特徴抽出などの簡易的なアルゴリズムを検討し、設計プロトコルを構成した。</a:t>
            </a:r>
            <a:endParaRPr lang="en-US" altLang="ja-JP" sz="2400" b="0" dirty="0">
              <a:solidFill>
                <a:schemeClr val="tx1"/>
              </a:solidFill>
            </a:endParaRPr>
          </a:p>
          <a:p>
            <a:pPr marL="342900" indent="-342900">
              <a:buClr>
                <a:schemeClr val="accent1"/>
              </a:buClr>
              <a:buFont typeface="+mj-lt"/>
              <a:buAutoNum type="arabicPeriod"/>
            </a:pPr>
            <a:r>
              <a:rPr lang="ja-JP" altLang="en-US" sz="2400" b="0" dirty="0">
                <a:solidFill>
                  <a:schemeClr val="tx1"/>
                </a:solidFill>
              </a:rPr>
              <a:t>設計プロトコル開発を通じて、最大で改変率</a:t>
            </a:r>
            <a:r>
              <a:rPr lang="en-US" altLang="ja-JP" sz="2400" b="0" dirty="0">
                <a:solidFill>
                  <a:schemeClr val="tx1"/>
                </a:solidFill>
              </a:rPr>
              <a:t>33%</a:t>
            </a:r>
            <a:r>
              <a:rPr lang="ja-JP" altLang="en-US" sz="2400" b="0" dirty="0">
                <a:solidFill>
                  <a:schemeClr val="tx1"/>
                </a:solidFill>
              </a:rPr>
              <a:t>（</a:t>
            </a:r>
            <a:r>
              <a:rPr lang="en-US" altLang="ja-JP" sz="2400" b="0" dirty="0">
                <a:solidFill>
                  <a:schemeClr val="tx1"/>
                </a:solidFill>
              </a:rPr>
              <a:t>13/36</a:t>
            </a:r>
            <a:r>
              <a:rPr lang="ja-JP" altLang="en-US" sz="2400" b="0" dirty="0">
                <a:solidFill>
                  <a:schemeClr val="tx1"/>
                </a:solidFill>
              </a:rPr>
              <a:t>アミノ酸残基の変更）の</a:t>
            </a:r>
            <a:r>
              <a:rPr lang="en-US" altLang="ja-JP" sz="2400" b="0" dirty="0">
                <a:solidFill>
                  <a:schemeClr val="tx1"/>
                </a:solidFill>
              </a:rPr>
              <a:t>CBD</a:t>
            </a:r>
            <a:r>
              <a:rPr lang="ja-JP" altLang="en-US" sz="2400" b="0" dirty="0">
                <a:solidFill>
                  <a:schemeClr val="tx1"/>
                </a:solidFill>
              </a:rPr>
              <a:t>変異体が得られた。</a:t>
            </a:r>
            <a:endParaRPr lang="en-US" altLang="ja-JP" sz="2400" b="0" dirty="0">
              <a:solidFill>
                <a:schemeClr val="tx1"/>
              </a:solidFill>
            </a:endParaRPr>
          </a:p>
          <a:p>
            <a:pPr marL="342900" indent="-342900">
              <a:buClr>
                <a:schemeClr val="accent1"/>
              </a:buClr>
              <a:buFont typeface="+mj-lt"/>
              <a:buAutoNum type="arabicPeriod"/>
            </a:pPr>
            <a:r>
              <a:rPr lang="ja-JP" altLang="en-US" sz="2400" b="0" dirty="0">
                <a:solidFill>
                  <a:schemeClr val="tx1"/>
                </a:solidFill>
              </a:rPr>
              <a:t>設計</a:t>
            </a:r>
            <a:r>
              <a:rPr lang="en-US" altLang="ja-JP" sz="2400" b="0" dirty="0">
                <a:solidFill>
                  <a:schemeClr val="tx1"/>
                </a:solidFill>
              </a:rPr>
              <a:t>CBD</a:t>
            </a:r>
            <a:r>
              <a:rPr lang="ja-JP" altLang="en-US" sz="2400" b="0" dirty="0">
                <a:solidFill>
                  <a:schemeClr val="tx1"/>
                </a:solidFill>
              </a:rPr>
              <a:t>・酵素を</a:t>
            </a:r>
            <a:r>
              <a:rPr lang="en-US" altLang="ja-JP" sz="2400" b="0" dirty="0">
                <a:solidFill>
                  <a:schemeClr val="tx1"/>
                </a:solidFill>
              </a:rPr>
              <a:t>Wet</a:t>
            </a:r>
            <a:r>
              <a:rPr lang="ja-JP" altLang="en-US" sz="2400" b="0" dirty="0">
                <a:solidFill>
                  <a:schemeClr val="tx1"/>
                </a:solidFill>
              </a:rPr>
              <a:t>評価する実験系を基礎的に確立し、知見・課題を得た。</a:t>
            </a:r>
            <a:endParaRPr lang="en-US" altLang="ja-JP" sz="2400" b="0" dirty="0">
              <a:solidFill>
                <a:schemeClr val="tx1"/>
              </a:solidFill>
            </a:endParaRPr>
          </a:p>
        </p:txBody>
      </p:sp>
      <p:graphicFrame>
        <p:nvGraphicFramePr>
          <p:cNvPr id="10" name="表 8">
            <a:extLst>
              <a:ext uri="{FF2B5EF4-FFF2-40B4-BE49-F238E27FC236}">
                <a16:creationId xmlns:a16="http://schemas.microsoft.com/office/drawing/2014/main" id="{8904F6B0-24D4-47EF-BA51-9554389FDD8D}"/>
              </a:ext>
            </a:extLst>
          </p:cNvPr>
          <p:cNvGraphicFramePr>
            <a:graphicFrameLocks noGrp="1"/>
          </p:cNvGraphicFramePr>
          <p:nvPr>
            <p:extLst>
              <p:ext uri="{D42A27DB-BD31-4B8C-83A1-F6EECF244321}">
                <p14:modId xmlns:p14="http://schemas.microsoft.com/office/powerpoint/2010/main" val="2275465092"/>
              </p:ext>
            </p:extLst>
          </p:nvPr>
        </p:nvGraphicFramePr>
        <p:xfrm>
          <a:off x="1424322" y="3651250"/>
          <a:ext cx="9367836" cy="2468880"/>
        </p:xfrm>
        <a:graphic>
          <a:graphicData uri="http://schemas.openxmlformats.org/drawingml/2006/table">
            <a:tbl>
              <a:tblPr firstRow="1" bandRow="1">
                <a:tableStyleId>{5C22544A-7EE6-4342-B048-85BDC9FD1C3A}</a:tableStyleId>
              </a:tblPr>
              <a:tblGrid>
                <a:gridCol w="1678675">
                  <a:extLst>
                    <a:ext uri="{9D8B030D-6E8A-4147-A177-3AD203B41FA5}">
                      <a16:colId xmlns:a16="http://schemas.microsoft.com/office/drawing/2014/main" val="3563447289"/>
                    </a:ext>
                  </a:extLst>
                </a:gridCol>
                <a:gridCol w="7689161">
                  <a:extLst>
                    <a:ext uri="{9D8B030D-6E8A-4147-A177-3AD203B41FA5}">
                      <a16:colId xmlns:a16="http://schemas.microsoft.com/office/drawing/2014/main" val="2666591"/>
                    </a:ext>
                  </a:extLst>
                </a:gridCol>
              </a:tblGrid>
              <a:tr h="275286">
                <a:tc>
                  <a:txBody>
                    <a:bodyPr/>
                    <a:lstStyle/>
                    <a:p>
                      <a:r>
                        <a:rPr kumimoji="1" lang="ja-JP" altLang="en-US" dirty="0"/>
                        <a:t>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2225754"/>
                  </a:ext>
                </a:extLst>
              </a:tr>
              <a:tr h="370840">
                <a:tc>
                  <a:txBody>
                    <a:bodyPr/>
                    <a:lstStyle/>
                    <a:p>
                      <a:r>
                        <a:rPr kumimoji="1" lang="ja-JP" altLang="en-US" dirty="0"/>
                        <a:t>計算ツール</a:t>
                      </a:r>
                      <a:endParaRPr kumimoji="1" lang="en-US" altLang="ja-JP" dirty="0"/>
                    </a:p>
                    <a:p>
                      <a:r>
                        <a:rPr kumimoji="1" lang="ja-JP" altLang="en-US" dirty="0"/>
                        <a:t>／ソフトウェア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Wingdings" panose="05000000000000000000" pitchFamily="2" charset="2"/>
                        <a:buChar char="Ø"/>
                      </a:pPr>
                      <a:r>
                        <a:rPr kumimoji="1" lang="ja-JP" altLang="en-US" dirty="0"/>
                        <a:t>タンパク質設計・評価ソフトウェア（</a:t>
                      </a:r>
                      <a:r>
                        <a:rPr kumimoji="1" lang="en-US" altLang="ja-JP" dirty="0"/>
                        <a:t>Rosetta</a:t>
                      </a:r>
                      <a:r>
                        <a:rPr kumimoji="1" lang="ja-JP" altLang="en-US" dirty="0"/>
                        <a:t>）</a:t>
                      </a:r>
                      <a:endParaRPr kumimoji="1" lang="en-US" altLang="ja-JP" dirty="0"/>
                    </a:p>
                    <a:p>
                      <a:pPr marL="285750" indent="-285750">
                        <a:buFont typeface="Wingdings" panose="05000000000000000000" pitchFamily="2" charset="2"/>
                        <a:buChar char="Ø"/>
                      </a:pPr>
                      <a:r>
                        <a:rPr kumimoji="1" lang="ja-JP" altLang="en-US" dirty="0"/>
                        <a:t>ドッキングシミュレーション（</a:t>
                      </a:r>
                      <a:r>
                        <a:rPr kumimoji="1" lang="en-US" altLang="ja-JP" dirty="0" err="1"/>
                        <a:t>AutoDock</a:t>
                      </a:r>
                      <a:r>
                        <a:rPr kumimoji="1" lang="en-US" altLang="ja-JP" dirty="0"/>
                        <a:t> Vina</a:t>
                      </a:r>
                      <a:r>
                        <a:rPr kumimoji="1" lang="ja-JP" altLang="en-US" dirty="0"/>
                        <a:t>）</a:t>
                      </a:r>
                      <a:endParaRPr kumimoji="1" lang="en-US" altLang="ja-JP" dirty="0"/>
                    </a:p>
                    <a:p>
                      <a:pPr marL="285750" indent="-285750">
                        <a:buFont typeface="Wingdings" panose="05000000000000000000" pitchFamily="2" charset="2"/>
                        <a:buChar char="Ø"/>
                      </a:pPr>
                      <a:r>
                        <a:rPr kumimoji="1" lang="ja-JP" altLang="en-US" dirty="0"/>
                        <a:t>分子動力学シミュレーション（</a:t>
                      </a:r>
                      <a:r>
                        <a:rPr kumimoji="1" lang="en-US" altLang="ja-JP" dirty="0"/>
                        <a:t>AMBER</a:t>
                      </a:r>
                      <a:r>
                        <a:rPr kumimoji="1" lang="ja-JP" altLang="en-US" dirty="0"/>
                        <a:t>）</a:t>
                      </a:r>
                      <a:endParaRPr kumimoji="1" lang="en-US" altLang="ja-JP" dirty="0"/>
                    </a:p>
                    <a:p>
                      <a:pPr marL="285750" indent="-285750">
                        <a:buFont typeface="Wingdings" panose="05000000000000000000" pitchFamily="2" charset="2"/>
                        <a:buChar char="Ø"/>
                      </a:pPr>
                      <a:r>
                        <a:rPr kumimoji="1" lang="ja-JP" altLang="en-US" dirty="0"/>
                        <a:t>タンパク質立体構造予測ツール（</a:t>
                      </a:r>
                      <a:r>
                        <a:rPr kumimoji="1" lang="en-US" altLang="ja-JP" dirty="0"/>
                        <a:t>AlphaFold2</a:t>
                      </a:r>
                      <a:r>
                        <a:rPr kumimoji="1" lang="ja-JP" alt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9187762"/>
                  </a:ext>
                </a:extLst>
              </a:tr>
              <a:tr h="370840">
                <a:tc>
                  <a:txBody>
                    <a:bodyPr/>
                    <a:lstStyle/>
                    <a:p>
                      <a:r>
                        <a:rPr kumimoji="1" lang="en-US" altLang="ja-JP" dirty="0"/>
                        <a:t>Wet</a:t>
                      </a:r>
                      <a:r>
                        <a:rPr kumimoji="1" lang="ja-JP" altLang="en-US" dirty="0"/>
                        <a:t>評価系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Wingdings" panose="05000000000000000000" pitchFamily="2" charset="2"/>
                        <a:buChar char="Ø"/>
                      </a:pPr>
                      <a:r>
                        <a:rPr kumimoji="1" lang="ja-JP" altLang="en-US" dirty="0"/>
                        <a:t>タンパク質合成</a:t>
                      </a:r>
                      <a:endParaRPr kumimoji="1" lang="en-US" altLang="ja-JP" dirty="0"/>
                    </a:p>
                    <a:p>
                      <a:pPr marL="285750" indent="-285750">
                        <a:buFont typeface="Wingdings" panose="05000000000000000000" pitchFamily="2" charset="2"/>
                        <a:buChar char="Ø"/>
                      </a:pPr>
                      <a:r>
                        <a:rPr kumimoji="1" lang="en-US" altLang="ja-JP" dirty="0"/>
                        <a:t>CBD</a:t>
                      </a:r>
                      <a:r>
                        <a:rPr kumimoji="1" lang="ja-JP" altLang="en-US" dirty="0"/>
                        <a:t>のセルロース結合性評価</a:t>
                      </a:r>
                      <a:endParaRPr kumimoji="1" lang="en-US" altLang="ja-JP" dirty="0"/>
                    </a:p>
                    <a:p>
                      <a:pPr marL="285750" indent="-285750">
                        <a:buFont typeface="Wingdings" panose="05000000000000000000" pitchFamily="2" charset="2"/>
                        <a:buChar char="Ø"/>
                      </a:pPr>
                      <a:r>
                        <a:rPr kumimoji="1" lang="ja-JP" altLang="en-US" dirty="0"/>
                        <a:t>設計</a:t>
                      </a:r>
                      <a:r>
                        <a:rPr kumimoji="1" lang="en-US" altLang="ja-JP" dirty="0"/>
                        <a:t>CBD</a:t>
                      </a:r>
                      <a:r>
                        <a:rPr kumimoji="1" lang="ja-JP" altLang="en-US" dirty="0"/>
                        <a:t>を組み込んだセルロース分解酵素の発現・活性評価（</a:t>
                      </a:r>
                      <a:r>
                        <a:rPr kumimoji="1" lang="ja-JP" altLang="en-US" b="1" dirty="0">
                          <a:solidFill>
                            <a:schemeClr val="accent4"/>
                          </a:solidFill>
                        </a:rPr>
                        <a:t>下期に追加</a:t>
                      </a:r>
                      <a:r>
                        <a:rPr kumimoji="1" lang="ja-JP" alt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528658"/>
                  </a:ext>
                </a:extLst>
              </a:tr>
            </a:tbl>
          </a:graphicData>
        </a:graphic>
      </p:graphicFrame>
    </p:spTree>
    <p:extLst>
      <p:ext uri="{BB962C8B-B14F-4D97-AF65-F5344CB8AC3E}">
        <p14:creationId xmlns:p14="http://schemas.microsoft.com/office/powerpoint/2010/main" val="173488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43C46392-9740-423D-832F-DA06DF15C9BF}"/>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 name="テキスト プレースホルダー 3">
            <a:extLst>
              <a:ext uri="{FF2B5EF4-FFF2-40B4-BE49-F238E27FC236}">
                <a16:creationId xmlns:a16="http://schemas.microsoft.com/office/drawing/2014/main" id="{0A544193-2A9C-4099-B321-F6602A9E7D4A}"/>
              </a:ext>
            </a:extLst>
          </p:cNvPr>
          <p:cNvSpPr>
            <a:spLocks noGrp="1"/>
          </p:cNvSpPr>
          <p:nvPr>
            <p:ph type="body" sz="quarter" idx="11"/>
          </p:nvPr>
        </p:nvSpPr>
        <p:spPr>
          <a:xfrm>
            <a:off x="459905" y="842767"/>
            <a:ext cx="11341887" cy="480131"/>
          </a:xfrm>
        </p:spPr>
        <p:txBody>
          <a:bodyPr/>
          <a:lstStyle/>
          <a:p>
            <a:pPr algn="ctr"/>
            <a:r>
              <a:rPr kumimoji="1" lang="ja-JP" altLang="en-US" dirty="0"/>
              <a:t>詳細な机上評価に目途をつけられなかった。</a:t>
            </a:r>
          </a:p>
        </p:txBody>
      </p:sp>
      <p:graphicFrame>
        <p:nvGraphicFramePr>
          <p:cNvPr id="5" name="表 4">
            <a:extLst>
              <a:ext uri="{FF2B5EF4-FFF2-40B4-BE49-F238E27FC236}">
                <a16:creationId xmlns:a16="http://schemas.microsoft.com/office/drawing/2014/main" id="{6A9D4A60-9255-43BF-9671-D46C0EA9941B}"/>
              </a:ext>
            </a:extLst>
          </p:cNvPr>
          <p:cNvGraphicFramePr>
            <a:graphicFrameLocks noGrp="1"/>
          </p:cNvGraphicFramePr>
          <p:nvPr/>
        </p:nvGraphicFramePr>
        <p:xfrm>
          <a:off x="299684" y="1711389"/>
          <a:ext cx="9122595" cy="4419600"/>
        </p:xfrm>
        <a:graphic>
          <a:graphicData uri="http://schemas.openxmlformats.org/drawingml/2006/table">
            <a:tbl>
              <a:tblPr firstRow="1" bandRow="1"/>
              <a:tblGrid>
                <a:gridCol w="1867750">
                  <a:extLst>
                    <a:ext uri="{9D8B030D-6E8A-4147-A177-3AD203B41FA5}">
                      <a16:colId xmlns:a16="http://schemas.microsoft.com/office/drawing/2014/main" val="4199550302"/>
                    </a:ext>
                  </a:extLst>
                </a:gridCol>
                <a:gridCol w="1638542">
                  <a:extLst>
                    <a:ext uri="{9D8B030D-6E8A-4147-A177-3AD203B41FA5}">
                      <a16:colId xmlns:a16="http://schemas.microsoft.com/office/drawing/2014/main" val="153761606"/>
                    </a:ext>
                  </a:extLst>
                </a:gridCol>
                <a:gridCol w="4823482">
                  <a:extLst>
                    <a:ext uri="{9D8B030D-6E8A-4147-A177-3AD203B41FA5}">
                      <a16:colId xmlns:a16="http://schemas.microsoft.com/office/drawing/2014/main" val="3657235250"/>
                    </a:ext>
                  </a:extLst>
                </a:gridCol>
                <a:gridCol w="792821">
                  <a:extLst>
                    <a:ext uri="{9D8B030D-6E8A-4147-A177-3AD203B41FA5}">
                      <a16:colId xmlns:a16="http://schemas.microsoft.com/office/drawing/2014/main" val="1762705530"/>
                    </a:ext>
                  </a:extLst>
                </a:gridCol>
              </a:tblGrid>
              <a:tr h="0">
                <a:tc>
                  <a:txBody>
                    <a:bodyPr/>
                    <a:lstStyle>
                      <a:lvl1pPr marL="0" algn="l" defTabSz="914400" rtl="0" eaLnBrk="1" latinLnBrk="0" hangingPunct="1">
                        <a:defRPr kumimoji="1" sz="1800" b="1" kern="1200">
                          <a:solidFill>
                            <a:schemeClr val="lt1"/>
                          </a:solidFill>
                          <a:latin typeface="Arial"/>
                          <a:ea typeface="Meiryo UI"/>
                        </a:defRPr>
                      </a:lvl1pPr>
                      <a:lvl2pPr marL="457200" algn="l" defTabSz="914400" rtl="0" eaLnBrk="1" latinLnBrk="0" hangingPunct="1">
                        <a:defRPr kumimoji="1" sz="1800" b="1" kern="1200">
                          <a:solidFill>
                            <a:schemeClr val="lt1"/>
                          </a:solidFill>
                          <a:latin typeface="Arial"/>
                          <a:ea typeface="Meiryo UI"/>
                        </a:defRPr>
                      </a:lvl2pPr>
                      <a:lvl3pPr marL="914400" algn="l" defTabSz="914400" rtl="0" eaLnBrk="1" latinLnBrk="0" hangingPunct="1">
                        <a:defRPr kumimoji="1" sz="1800" b="1" kern="1200">
                          <a:solidFill>
                            <a:schemeClr val="lt1"/>
                          </a:solidFill>
                          <a:latin typeface="Arial"/>
                          <a:ea typeface="Meiryo UI"/>
                        </a:defRPr>
                      </a:lvl3pPr>
                      <a:lvl4pPr marL="1371600" algn="l" defTabSz="914400" rtl="0" eaLnBrk="1" latinLnBrk="0" hangingPunct="1">
                        <a:defRPr kumimoji="1" sz="1800" b="1" kern="1200">
                          <a:solidFill>
                            <a:schemeClr val="lt1"/>
                          </a:solidFill>
                          <a:latin typeface="Arial"/>
                          <a:ea typeface="Meiryo UI"/>
                        </a:defRPr>
                      </a:lvl4pPr>
                      <a:lvl5pPr marL="1828800" algn="l" defTabSz="914400" rtl="0" eaLnBrk="1" latinLnBrk="0" hangingPunct="1">
                        <a:defRPr kumimoji="1" sz="1800" b="1" kern="1200">
                          <a:solidFill>
                            <a:schemeClr val="lt1"/>
                          </a:solidFill>
                          <a:latin typeface="Arial"/>
                          <a:ea typeface="Meiryo UI"/>
                        </a:defRPr>
                      </a:lvl5pPr>
                      <a:lvl6pPr marL="2286000" algn="l" defTabSz="914400" rtl="0" eaLnBrk="1" latinLnBrk="0" hangingPunct="1">
                        <a:defRPr kumimoji="1" sz="1800" b="1" kern="1200">
                          <a:solidFill>
                            <a:schemeClr val="lt1"/>
                          </a:solidFill>
                          <a:latin typeface="Arial"/>
                          <a:ea typeface="Meiryo UI"/>
                        </a:defRPr>
                      </a:lvl6pPr>
                      <a:lvl7pPr marL="2743200" algn="l" defTabSz="914400" rtl="0" eaLnBrk="1" latinLnBrk="0" hangingPunct="1">
                        <a:defRPr kumimoji="1" sz="1800" b="1" kern="1200">
                          <a:solidFill>
                            <a:schemeClr val="lt1"/>
                          </a:solidFill>
                          <a:latin typeface="Arial"/>
                          <a:ea typeface="Meiryo UI"/>
                        </a:defRPr>
                      </a:lvl7pPr>
                      <a:lvl8pPr marL="3200400" algn="l" defTabSz="914400" rtl="0" eaLnBrk="1" latinLnBrk="0" hangingPunct="1">
                        <a:defRPr kumimoji="1" sz="1800" b="1" kern="1200">
                          <a:solidFill>
                            <a:schemeClr val="lt1"/>
                          </a:solidFill>
                          <a:latin typeface="Arial"/>
                          <a:ea typeface="Meiryo UI"/>
                        </a:defRPr>
                      </a:lvl8pPr>
                      <a:lvl9pPr marL="3657600" algn="l" defTabSz="914400" rtl="0" eaLnBrk="1" latinLnBrk="0" hangingPunct="1">
                        <a:defRPr kumimoji="1" sz="1800" b="1" kern="1200">
                          <a:solidFill>
                            <a:schemeClr val="lt1"/>
                          </a:solidFill>
                          <a:latin typeface="Arial"/>
                          <a:ea typeface="Meiryo UI"/>
                        </a:defRPr>
                      </a:lvl9pPr>
                    </a:lstStyle>
                    <a:p>
                      <a:r>
                        <a:rPr kumimoji="1" lang="ja-JP" altLang="en-US" sz="1400" dirty="0"/>
                        <a:t>要素技術</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316C"/>
                    </a:solidFill>
                  </a:tcPr>
                </a:tc>
                <a:tc>
                  <a:txBody>
                    <a:bodyPr/>
                    <a:lstStyle/>
                    <a:p>
                      <a:r>
                        <a:rPr kumimoji="1" lang="ja-JP" altLang="en-US" sz="1400" b="1" dirty="0">
                          <a:solidFill>
                            <a:schemeClr val="bg1"/>
                          </a:solidFill>
                        </a:rPr>
                        <a:t>項目</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316C"/>
                    </a:solidFill>
                  </a:tcPr>
                </a:tc>
                <a:tc>
                  <a:txBody>
                    <a:bodyPr/>
                    <a:lstStyle/>
                    <a:p>
                      <a:r>
                        <a:rPr kumimoji="1" lang="ja-JP" altLang="en-US" sz="1400" b="1" dirty="0">
                          <a:solidFill>
                            <a:schemeClr val="bg1"/>
                          </a:solidFill>
                        </a:rPr>
                        <a:t>タスク</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316C"/>
                    </a:solidFill>
                  </a:tcPr>
                </a:tc>
                <a:tc>
                  <a:txBody>
                    <a:bodyPr/>
                    <a:lstStyle/>
                    <a:p>
                      <a:r>
                        <a:rPr kumimoji="1" lang="ja-JP" altLang="en-US" sz="1400" b="1" dirty="0">
                          <a:solidFill>
                            <a:schemeClr val="bg1"/>
                          </a:solidFill>
                        </a:rPr>
                        <a:t>到達度</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316C"/>
                    </a:solidFill>
                  </a:tcPr>
                </a:tc>
                <a:extLst>
                  <a:ext uri="{0D108BD9-81ED-4DB2-BD59-A6C34878D82A}">
                    <a16:rowId xmlns:a16="http://schemas.microsoft.com/office/drawing/2014/main" val="3968834794"/>
                  </a:ext>
                </a:extLst>
              </a:tr>
              <a:tr h="0">
                <a:tc rowSpan="3">
                  <a:txBody>
                    <a:bodyPr/>
                    <a:lstStyle>
                      <a:lvl1pPr marL="0" algn="l" defTabSz="914400" rtl="0" eaLnBrk="1" latinLnBrk="0" hangingPunct="1">
                        <a:defRPr kumimoji="1" sz="1800" kern="1200">
                          <a:solidFill>
                            <a:schemeClr val="dk1"/>
                          </a:solidFill>
                          <a:latin typeface="Arial"/>
                          <a:ea typeface="Meiryo UI"/>
                        </a:defRPr>
                      </a:lvl1pPr>
                      <a:lvl2pPr marL="457200" algn="l" defTabSz="914400" rtl="0" eaLnBrk="1" latinLnBrk="0" hangingPunct="1">
                        <a:defRPr kumimoji="1" sz="1800" kern="1200">
                          <a:solidFill>
                            <a:schemeClr val="dk1"/>
                          </a:solidFill>
                          <a:latin typeface="Arial"/>
                          <a:ea typeface="Meiryo UI"/>
                        </a:defRPr>
                      </a:lvl2pPr>
                      <a:lvl3pPr marL="914400" algn="l" defTabSz="914400" rtl="0" eaLnBrk="1" latinLnBrk="0" hangingPunct="1">
                        <a:defRPr kumimoji="1" sz="1800" kern="1200">
                          <a:solidFill>
                            <a:schemeClr val="dk1"/>
                          </a:solidFill>
                          <a:latin typeface="Arial"/>
                          <a:ea typeface="Meiryo UI"/>
                        </a:defRPr>
                      </a:lvl3pPr>
                      <a:lvl4pPr marL="1371600" algn="l" defTabSz="914400" rtl="0" eaLnBrk="1" latinLnBrk="0" hangingPunct="1">
                        <a:defRPr kumimoji="1" sz="1800" kern="1200">
                          <a:solidFill>
                            <a:schemeClr val="dk1"/>
                          </a:solidFill>
                          <a:latin typeface="Arial"/>
                          <a:ea typeface="Meiryo UI"/>
                        </a:defRPr>
                      </a:lvl4pPr>
                      <a:lvl5pPr marL="1828800" algn="l" defTabSz="914400" rtl="0" eaLnBrk="1" latinLnBrk="0" hangingPunct="1">
                        <a:defRPr kumimoji="1" sz="1800" kern="1200">
                          <a:solidFill>
                            <a:schemeClr val="dk1"/>
                          </a:solidFill>
                          <a:latin typeface="Arial"/>
                          <a:ea typeface="Meiryo UI"/>
                        </a:defRPr>
                      </a:lvl5pPr>
                      <a:lvl6pPr marL="2286000" algn="l" defTabSz="914400" rtl="0" eaLnBrk="1" latinLnBrk="0" hangingPunct="1">
                        <a:defRPr kumimoji="1" sz="1800" kern="1200">
                          <a:solidFill>
                            <a:schemeClr val="dk1"/>
                          </a:solidFill>
                          <a:latin typeface="Arial"/>
                          <a:ea typeface="Meiryo UI"/>
                        </a:defRPr>
                      </a:lvl6pPr>
                      <a:lvl7pPr marL="2743200" algn="l" defTabSz="914400" rtl="0" eaLnBrk="1" latinLnBrk="0" hangingPunct="1">
                        <a:defRPr kumimoji="1" sz="1800" kern="1200">
                          <a:solidFill>
                            <a:schemeClr val="dk1"/>
                          </a:solidFill>
                          <a:latin typeface="Arial"/>
                          <a:ea typeface="Meiryo UI"/>
                        </a:defRPr>
                      </a:lvl7pPr>
                      <a:lvl8pPr marL="3200400" algn="l" defTabSz="914400" rtl="0" eaLnBrk="1" latinLnBrk="0" hangingPunct="1">
                        <a:defRPr kumimoji="1" sz="1800" kern="1200">
                          <a:solidFill>
                            <a:schemeClr val="dk1"/>
                          </a:solidFill>
                          <a:latin typeface="Arial"/>
                          <a:ea typeface="Meiryo UI"/>
                        </a:defRPr>
                      </a:lvl8pPr>
                      <a:lvl9pPr marL="3657600" algn="l" defTabSz="914400" rtl="0" eaLnBrk="1" latinLnBrk="0" hangingPunct="1">
                        <a:defRPr kumimoji="1" sz="1800" kern="1200">
                          <a:solidFill>
                            <a:schemeClr val="dk1"/>
                          </a:solidFill>
                          <a:latin typeface="Arial"/>
                          <a:ea typeface="Meiryo UI"/>
                        </a:defRPr>
                      </a:lvl9pPr>
                    </a:lstStyle>
                    <a:p>
                      <a:r>
                        <a:rPr kumimoji="1" lang="en-US" altLang="ja-JP" sz="1600" dirty="0"/>
                        <a:t>A. </a:t>
                      </a:r>
                    </a:p>
                    <a:p>
                      <a:r>
                        <a:rPr kumimoji="1" lang="ja-JP" altLang="en-US" sz="1600" dirty="0"/>
                        <a:t>設計・探索</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r>
                        <a:rPr kumimoji="1" lang="en-US" altLang="ja-JP" sz="1200" dirty="0"/>
                        <a:t>A1. </a:t>
                      </a:r>
                      <a:r>
                        <a:rPr kumimoji="1" lang="ja-JP" altLang="en-US" sz="1200" dirty="0"/>
                        <a:t>側鎖最適化</a:t>
                      </a:r>
                      <a:endParaRPr kumimoji="1" lang="en-US" altLang="ja-JP" sz="12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sz="1000" b="0" dirty="0"/>
                        <a:t>Rosetta</a:t>
                      </a:r>
                      <a:r>
                        <a:rPr kumimoji="1" lang="ja-JP" altLang="en-US" sz="1000" b="0" dirty="0"/>
                        <a:t>エネルギー関数に基づく側鎖改変のキャッチアップ</a:t>
                      </a:r>
                      <a:endParaRPr kumimoji="1" lang="en-US" altLang="ja-JP" sz="1000" b="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dirty="0"/>
                        <a:t>〇</a:t>
                      </a:r>
                      <a:endParaRPr kumimoji="1" lang="en-US" altLang="ja-JP" sz="12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1548618"/>
                  </a:ext>
                </a:extLst>
              </a:tr>
              <a:tr h="0">
                <a:tc vMerge="1">
                  <a:txBody>
                    <a:bodyPr/>
                    <a:lstStyle/>
                    <a:p>
                      <a:endParaRPr kumimoji="1" lang="ja-JP" altLang="en-US"/>
                    </a:p>
                  </a:txBody>
                  <a:tcPr>
                    <a:lnT w="12700" cap="flat" cmpd="sng" algn="ctr">
                      <a:solidFill>
                        <a:srgbClr val="000000"/>
                      </a:solidFill>
                      <a:prstDash val="solid"/>
                      <a:round/>
                      <a:headEnd type="none" w="med" len="med"/>
                      <a:tailEnd type="none" w="med" len="med"/>
                    </a:lnT>
                  </a:tcPr>
                </a:tc>
                <a:tc vMerge="1">
                  <a:txBody>
                    <a:bodyPr/>
                    <a:lstStyle/>
                    <a:p>
                      <a:endParaRPr kumimoji="1" lang="en-US" altLang="ja-JP" sz="700" dirty="0"/>
                    </a:p>
                  </a:txBody>
                  <a:tcP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ja-JP" altLang="en-US" sz="1000" b="0" dirty="0"/>
                        <a:t>指定改変率の中から評価値の高い候補の探索手法の開発</a:t>
                      </a:r>
                      <a:endParaRPr kumimoji="1" lang="ja-JP" altLang="en-US" sz="2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sz="1200" dirty="0"/>
                        <a:t>〇</a:t>
                      </a:r>
                      <a:endParaRPr kumimoji="1" lang="ja-JP" altLang="en-US"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27577858"/>
                  </a:ext>
                </a:extLst>
              </a:tr>
              <a:tr h="0">
                <a:tc vMerge="1">
                  <a:txBody>
                    <a:bodyPr/>
                    <a:lstStyle/>
                    <a:p>
                      <a:endParaRPr kumimoji="1" lang="ja-JP" altLang="en-US"/>
                    </a:p>
                  </a:txBody>
                  <a:tcPr/>
                </a:tc>
                <a:tc>
                  <a:txBody>
                    <a:bodyPr/>
                    <a:lstStyle/>
                    <a:p>
                      <a:r>
                        <a:rPr kumimoji="1" lang="en-US" altLang="ja-JP" sz="1200" dirty="0"/>
                        <a:t>A2. </a:t>
                      </a:r>
                      <a:r>
                        <a:rPr kumimoji="1" lang="ja-JP" altLang="en-US" sz="1200" dirty="0"/>
                        <a:t>足場の設計・選択</a:t>
                      </a:r>
                      <a:endParaRPr kumimoji="1" lang="en-US" altLang="ja-JP" sz="1200" dirty="0"/>
                    </a:p>
                  </a:txBody>
                  <a:tcP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ja-JP" altLang="en-US" sz="1000" b="0" dirty="0"/>
                        <a:t>主鎖構造の選定（設計はなし）、機能部位の埋め込み</a:t>
                      </a:r>
                      <a:endParaRPr kumimoji="1" lang="ja-JP" altLang="en-US" sz="2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ja-JP" sz="1200" dirty="0"/>
                        <a:t>×</a:t>
                      </a:r>
                      <a:endParaRPr kumimoji="1" lang="ja-JP" altLang="en-US"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580688345"/>
                  </a:ext>
                </a:extLst>
              </a:tr>
              <a:tr h="0">
                <a:tc rowSpan="5">
                  <a:txBody>
                    <a:bodyPr/>
                    <a:lstStyle/>
                    <a:p>
                      <a:r>
                        <a:rPr kumimoji="1" lang="en-US" altLang="ja-JP" sz="1600" dirty="0"/>
                        <a:t>B, C</a:t>
                      </a:r>
                    </a:p>
                    <a:p>
                      <a:r>
                        <a:rPr kumimoji="1" lang="ja-JP" altLang="en-US" sz="1600" dirty="0"/>
                        <a:t>機能性の机上評価</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r>
                        <a:rPr lang="ja-JP" altLang="en-US" sz="1200" dirty="0"/>
                        <a:t>データに基づく評価</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b="0" dirty="0">
                          <a:solidFill>
                            <a:schemeClr val="tx1"/>
                          </a:solidFill>
                        </a:rPr>
                        <a:t>構造</a:t>
                      </a:r>
                      <a:r>
                        <a:rPr lang="en-US" altLang="ja-JP" sz="1000" b="0" dirty="0">
                          <a:solidFill>
                            <a:schemeClr val="tx1"/>
                          </a:solidFill>
                        </a:rPr>
                        <a:t>DB</a:t>
                      </a:r>
                      <a:r>
                        <a:rPr lang="ja-JP" altLang="en-US" sz="1000" b="0" dirty="0">
                          <a:solidFill>
                            <a:schemeClr val="tx1"/>
                          </a:solidFill>
                        </a:rPr>
                        <a:t>からの特徴抽出</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sz="1200" dirty="0"/>
                        <a:t>△</a:t>
                      </a:r>
                      <a:endParaRPr lang="en-US" altLang="ja-JP" sz="1200" dirty="0"/>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199799583"/>
                  </a:ext>
                </a:extLst>
              </a:tr>
              <a:tr h="0">
                <a:tc vMerge="1">
                  <a:txBody>
                    <a:bodyPr/>
                    <a:lstStyle/>
                    <a:p>
                      <a:endParaRPr kumimoji="1" lang="ja-JP" altLang="en-US" sz="9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ja-JP" alt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b="0" dirty="0">
                          <a:solidFill>
                            <a:schemeClr val="tx1"/>
                          </a:solidFill>
                        </a:rPr>
                        <a:t>Wet</a:t>
                      </a:r>
                      <a:r>
                        <a:rPr lang="ja-JP" altLang="en-US" sz="1000" b="0" dirty="0">
                          <a:solidFill>
                            <a:schemeClr val="tx1"/>
                          </a:solidFill>
                        </a:rPr>
                        <a:t>実験データからの特徴抽出</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sz="1200" b="0" dirty="0"/>
                        <a:t>△</a:t>
                      </a:r>
                      <a:endParaRPr lang="en-US" altLang="ja-JP" sz="1200" b="0" dirty="0"/>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732777357"/>
                  </a:ext>
                </a:extLst>
              </a:tr>
              <a:tr h="0">
                <a:tc vMerge="1">
                  <a:txBody>
                    <a:bodyPr/>
                    <a:lstStyle/>
                    <a:p>
                      <a:endParaRPr kumimoji="1" lang="ja-JP" altLang="en-US" sz="9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3">
                  <a:txBody>
                    <a:bodyPr/>
                    <a:lstStyle/>
                    <a:p>
                      <a:r>
                        <a:rPr lang="ja-JP" altLang="en-US" sz="1200" dirty="0"/>
                        <a:t>分子シミュレーションに基づく評価</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ja-JP" altLang="en-US" sz="1000" b="0" dirty="0">
                          <a:solidFill>
                            <a:schemeClr val="tx1"/>
                          </a:solidFill>
                        </a:rPr>
                        <a:t>ドッキング計算による基質との結合様式・親和性の予測</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sz="1200" b="0" dirty="0"/>
                        <a:t>△</a:t>
                      </a:r>
                      <a:endParaRPr lang="en-US" altLang="ja-JP" sz="1200" b="0" dirty="0"/>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562348914"/>
                  </a:ext>
                </a:extLst>
              </a:tr>
              <a:tr h="0">
                <a:tc vMerge="1">
                  <a:txBody>
                    <a:bodyPr/>
                    <a:lstStyle/>
                    <a:p>
                      <a:endParaRPr kumimoji="1" lang="ja-JP" altLang="en-US"/>
                    </a:p>
                  </a:txBody>
                  <a:tcPr/>
                </a:tc>
                <a:tc vMerge="1">
                  <a:txBody>
                    <a:bodyPr/>
                    <a:lstStyle/>
                    <a:p>
                      <a:endParaRPr kumimoji="1" lang="ja-JP" altLang="en-US"/>
                    </a:p>
                  </a:txBody>
                  <a:tcPr/>
                </a:tc>
                <a:tc>
                  <a:txBody>
                    <a:bodyPr/>
                    <a:lstStyle/>
                    <a:p>
                      <a:pPr algn="l"/>
                      <a:r>
                        <a:rPr lang="en-US" altLang="ja-JP" sz="1000" b="0" dirty="0">
                          <a:solidFill>
                            <a:schemeClr val="tx1"/>
                          </a:solidFill>
                        </a:rPr>
                        <a:t>MD</a:t>
                      </a:r>
                      <a:r>
                        <a:rPr lang="ja-JP" altLang="en-US" sz="1000" b="0" dirty="0">
                          <a:solidFill>
                            <a:schemeClr val="tx1"/>
                          </a:solidFill>
                        </a:rPr>
                        <a:t>（分子動力学）計算による基質との結合様式・親和性の予測、構造安定性の予測</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sz="1200" b="0" dirty="0"/>
                        <a:t>△</a:t>
                      </a:r>
                      <a:endParaRPr lang="en-US" altLang="ja-JP" sz="1200" b="0" dirty="0"/>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4189152492"/>
                  </a:ext>
                </a:extLst>
              </a:tr>
              <a:tr h="0">
                <a:tc vMerge="1">
                  <a:txBody>
                    <a:bodyPr/>
                    <a:lstStyle/>
                    <a:p>
                      <a:endParaRPr kumimoji="1" lang="ja-JP" alt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ja-JP" alt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dirty="0">
                          <a:solidFill>
                            <a:schemeClr val="tx1"/>
                          </a:solidFill>
                        </a:rPr>
                        <a:t>深層学習による結合スコアの予測</a:t>
                      </a:r>
                      <a:endParaRPr kumimoji="1" lang="en-US" altLang="ja-JP" sz="1000" b="0" dirty="0">
                        <a:solidFill>
                          <a:schemeClr val="tx1"/>
                        </a:solidFill>
                      </a:endParaRP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sz="1200" b="0" dirty="0"/>
                        <a:t>△</a:t>
                      </a:r>
                      <a:endParaRPr lang="en-US" altLang="ja-JP" sz="1200" b="0" dirty="0"/>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2140431952"/>
                  </a:ext>
                </a:extLst>
              </a:tr>
              <a:tr h="0">
                <a:tc rowSpan="7">
                  <a:txBody>
                    <a:bodyPr/>
                    <a:lstStyle/>
                    <a:p>
                      <a:r>
                        <a:rPr kumimoji="1" lang="en-US" altLang="ja-JP" sz="1600" dirty="0"/>
                        <a:t>D.</a:t>
                      </a:r>
                    </a:p>
                    <a:p>
                      <a:r>
                        <a:rPr kumimoji="1" lang="en-US" altLang="ja-JP" sz="1600" dirty="0"/>
                        <a:t>Wet</a:t>
                      </a:r>
                      <a:r>
                        <a:rPr kumimoji="1" lang="ja-JP" altLang="en-US" sz="1600" dirty="0"/>
                        <a:t>実験による評価</a:t>
                      </a:r>
                      <a:endParaRPr kumimoji="1" lang="en-US" altLang="ja-JP"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TlToBr w="12700" cmpd="sng">
                      <a:noFill/>
                      <a:prstDash val="solid"/>
                    </a:lnTlToBr>
                    <a:lnBlToTr w="12700" cmpd="sng">
                      <a:noFill/>
                      <a:prstDash val="solid"/>
                    </a:lnBlToTr>
                    <a:solidFill>
                      <a:schemeClr val="bg1"/>
                    </a:solidFill>
                  </a:tcPr>
                </a:tc>
                <a:tc rowSpan="5">
                  <a:txBody>
                    <a:bodyPr/>
                    <a:lstStyle/>
                    <a:p>
                      <a:r>
                        <a:rPr kumimoji="1" lang="ja-JP" altLang="en-US" sz="1200" dirty="0"/>
                        <a:t>タンパク質候補配列の発現系構築</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ja-JP" altLang="en-US" sz="1000" b="0" dirty="0">
                          <a:solidFill>
                            <a:schemeClr val="tx1"/>
                          </a:solidFill>
                        </a:rPr>
                        <a:t>目的タンパク質配列設計</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dirty="0"/>
                        <a:t>〇</a:t>
                      </a:r>
                      <a:endParaRPr kumimoji="1" lang="en-US" altLang="ja-JP" sz="1200" dirty="0"/>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699070609"/>
                  </a:ext>
                </a:extLst>
              </a:tr>
              <a:tr h="0">
                <a:tc vMerge="1">
                  <a:txBody>
                    <a:bodyPr/>
                    <a:lstStyle/>
                    <a:p>
                      <a:endParaRPr kumimoji="1" lang="ja-JP" altLang="en-US"/>
                    </a:p>
                  </a:txBody>
                  <a:tcPr/>
                </a:tc>
                <a:tc vMerge="1">
                  <a:txBody>
                    <a:bodyPr/>
                    <a:lstStyle/>
                    <a:p>
                      <a:endParaRPr kumimoji="1" lang="ja-JP" altLang="en-US" sz="105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ja-JP" altLang="en-US" sz="1000" b="0" dirty="0">
                          <a:solidFill>
                            <a:schemeClr val="tx1"/>
                          </a:solidFill>
                        </a:rPr>
                        <a:t>ユニバーサルカセット設計</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dirty="0"/>
                        <a:t>〇</a:t>
                      </a:r>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043746396"/>
                  </a:ext>
                </a:extLst>
              </a:tr>
              <a:tr h="0">
                <a:tc vMerge="1">
                  <a:txBody>
                    <a:bodyPr/>
                    <a:lstStyle/>
                    <a:p>
                      <a:endParaRPr kumimoji="1" lang="ja-JP" altLang="en-US"/>
                    </a:p>
                  </a:txBody>
                  <a:tcPr/>
                </a:tc>
                <a:tc vMerge="1">
                  <a:txBody>
                    <a:bodyPr/>
                    <a:lstStyle/>
                    <a:p>
                      <a:endParaRPr kumimoji="1" lang="ja-JP" altLang="en-US" sz="105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ja-JP" altLang="en-US" sz="1000" b="0" dirty="0">
                          <a:solidFill>
                            <a:schemeClr val="tx1"/>
                          </a:solidFill>
                        </a:rPr>
                        <a:t>発現ベクター構築（コムギ胚芽無細胞タンパク質合成用）</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dirty="0"/>
                        <a:t>〇</a:t>
                      </a:r>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4024253770"/>
                  </a:ext>
                </a:extLst>
              </a:tr>
              <a:tr h="0">
                <a:tc vMerge="1">
                  <a:txBody>
                    <a:bodyPr/>
                    <a:lstStyle/>
                    <a:p>
                      <a:endParaRPr kumimoji="1" lang="ja-JP" altLang="en-US"/>
                    </a:p>
                  </a:txBody>
                  <a:tcPr/>
                </a:tc>
                <a:tc vMerge="1">
                  <a:txBody>
                    <a:bodyPr/>
                    <a:lstStyle/>
                    <a:p>
                      <a:endParaRPr kumimoji="1" lang="ja-JP" altLang="en-US" sz="105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ja-JP" altLang="en-US" sz="1000" b="0" dirty="0">
                          <a:solidFill>
                            <a:schemeClr val="tx1"/>
                          </a:solidFill>
                        </a:rPr>
                        <a:t>コムギ胚芽無細胞タンパク質合成系での発現・タンパク質精製</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dirty="0"/>
                        <a:t>〇</a:t>
                      </a:r>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4208326894"/>
                  </a:ext>
                </a:extLst>
              </a:tr>
              <a:tr h="0">
                <a:tc vMerge="1">
                  <a:txBody>
                    <a:bodyPr/>
                    <a:lstStyle/>
                    <a:p>
                      <a:endParaRPr kumimoji="1" lang="ja-JP" altLang="en-US"/>
                    </a:p>
                  </a:txBody>
                  <a:tcPr/>
                </a:tc>
                <a:tc vMerge="1">
                  <a:txBody>
                    <a:bodyPr/>
                    <a:lstStyle/>
                    <a:p>
                      <a:endParaRPr kumimoji="1" lang="ja-JP" altLang="en-US" sz="105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ja-JP" altLang="en-US" sz="1000" b="0" dirty="0">
                          <a:solidFill>
                            <a:schemeClr val="tx1"/>
                          </a:solidFill>
                        </a:rPr>
                        <a:t>大腸菌・メタノール資化酵母発現系での発現</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dirty="0"/>
                        <a:t>△</a:t>
                      </a:r>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15312522"/>
                  </a:ext>
                </a:extLst>
              </a:tr>
              <a:tr h="0">
                <a:tc vMerge="1">
                  <a:txBody>
                    <a:bodyPr/>
                    <a:lstStyle/>
                    <a:p>
                      <a:endParaRPr kumimoji="1" lang="ja-JP" altLang="en-US" sz="9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lToBr w="12700" cmpd="sng">
                      <a:noFill/>
                      <a:prstDash val="solid"/>
                    </a:lnTlToBr>
                    <a:lnBlToTr w="12700" cmpd="sng">
                      <a:noFill/>
                      <a:prstDash val="solid"/>
                    </a:lnBlToTr>
                    <a:solidFill>
                      <a:srgbClr val="FFFFFF"/>
                    </a:solidFill>
                  </a:tcPr>
                </a:tc>
                <a:tc rowSpan="2">
                  <a:txBody>
                    <a:bodyPr/>
                    <a:lstStyle/>
                    <a:p>
                      <a:r>
                        <a:rPr kumimoji="1" lang="ja-JP" altLang="en-US" sz="1200" dirty="0"/>
                        <a:t>セルロース結合性の評価系構築</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ja-JP" altLang="en-US" sz="1000" b="0" dirty="0">
                          <a:solidFill>
                            <a:schemeClr val="tx1"/>
                          </a:solidFill>
                        </a:rPr>
                        <a:t>セルロース</a:t>
                      </a:r>
                      <a:r>
                        <a:rPr lang="en-US" altLang="ja-JP" sz="1000" b="0" dirty="0">
                          <a:solidFill>
                            <a:schemeClr val="tx1"/>
                          </a:solidFill>
                        </a:rPr>
                        <a:t>TLC</a:t>
                      </a:r>
                      <a:r>
                        <a:rPr lang="ja-JP" altLang="en-US" sz="1000" b="0" dirty="0">
                          <a:solidFill>
                            <a:schemeClr val="tx1"/>
                          </a:solidFill>
                        </a:rPr>
                        <a:t>プレートによる方法</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dirty="0"/>
                        <a:t>△</a:t>
                      </a:r>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774147276"/>
                  </a:ext>
                </a:extLst>
              </a:tr>
              <a:tr h="0">
                <a:tc vMerge="1">
                  <a:txBody>
                    <a:bodyPr/>
                    <a:lstStyle/>
                    <a:p>
                      <a:endParaRPr kumimoji="1" lang="en-US" altLang="ja-JP" sz="9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TlToBr w="12700" cmpd="sng">
                      <a:noFill/>
                      <a:prstDash val="solid"/>
                    </a:lnTlToBr>
                    <a:lnBlToTr w="12700" cmpd="sng">
                      <a:noFill/>
                      <a:prstDash val="solid"/>
                    </a:lnBlToTr>
                    <a:solidFill>
                      <a:srgbClr val="FFFFFF"/>
                    </a:solidFill>
                  </a:tcPr>
                </a:tc>
                <a:tc vMerge="1">
                  <a:txBody>
                    <a:bodyPr/>
                    <a:lstStyle/>
                    <a:p>
                      <a:endParaRPr kumimoji="1" lang="ja-JP" altLang="en-US" sz="105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ja-JP" altLang="en-US" sz="1000" b="0" dirty="0">
                          <a:solidFill>
                            <a:schemeClr val="tx1"/>
                          </a:solidFill>
                        </a:rPr>
                        <a:t>結晶性セルロースに対するタンパク質の結合率を評価する方法</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dirty="0"/>
                        <a:t>△</a:t>
                      </a:r>
                      <a:endParaRPr kumimoji="1" lang="en-US" altLang="ja-JP" sz="1200" dirty="0"/>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2529873172"/>
                  </a:ext>
                </a:extLst>
              </a:tr>
            </a:tbl>
          </a:graphicData>
        </a:graphic>
      </p:graphicFrame>
      <p:sp>
        <p:nvSpPr>
          <p:cNvPr id="6" name="テキスト ボックス 5">
            <a:extLst>
              <a:ext uri="{FF2B5EF4-FFF2-40B4-BE49-F238E27FC236}">
                <a16:creationId xmlns:a16="http://schemas.microsoft.com/office/drawing/2014/main" id="{28CEBE34-EB3A-4E82-A1C3-79A10CA27AB2}"/>
              </a:ext>
            </a:extLst>
          </p:cNvPr>
          <p:cNvSpPr txBox="1"/>
          <p:nvPr/>
        </p:nvSpPr>
        <p:spPr>
          <a:xfrm>
            <a:off x="4798977" y="1374090"/>
            <a:ext cx="4684296" cy="307777"/>
          </a:xfrm>
          <a:prstGeom prst="rect">
            <a:avLst/>
          </a:prstGeom>
          <a:noFill/>
        </p:spPr>
        <p:txBody>
          <a:bodyPr wrap="none" rtlCol="0">
            <a:spAutoFit/>
          </a:bodyPr>
          <a:lstStyle/>
          <a:p>
            <a:r>
              <a:rPr kumimoji="1" lang="ja-JP" altLang="en-US" sz="1400" dirty="0"/>
              <a:t>〇：期待した結果が得られた、△：課題を残した、</a:t>
            </a:r>
            <a:r>
              <a:rPr kumimoji="1" lang="en-US" altLang="ja-JP" sz="1400" dirty="0"/>
              <a:t>×</a:t>
            </a:r>
            <a:r>
              <a:rPr kumimoji="1" lang="ja-JP" altLang="en-US" sz="1400" dirty="0"/>
              <a:t>：未着手</a:t>
            </a:r>
          </a:p>
        </p:txBody>
      </p:sp>
      <p:sp>
        <p:nvSpPr>
          <p:cNvPr id="7" name="テキスト ボックス 6">
            <a:extLst>
              <a:ext uri="{FF2B5EF4-FFF2-40B4-BE49-F238E27FC236}">
                <a16:creationId xmlns:a16="http://schemas.microsoft.com/office/drawing/2014/main" id="{61D7649D-C8A2-4D9D-904F-B6FD2CC46150}"/>
              </a:ext>
            </a:extLst>
          </p:cNvPr>
          <p:cNvSpPr txBox="1"/>
          <p:nvPr/>
        </p:nvSpPr>
        <p:spPr>
          <a:xfrm>
            <a:off x="9575007" y="2198564"/>
            <a:ext cx="2379260" cy="369332"/>
          </a:xfrm>
          <a:prstGeom prst="rect">
            <a:avLst/>
          </a:prstGeom>
          <a:noFill/>
        </p:spPr>
        <p:txBody>
          <a:bodyPr wrap="square" rtlCol="0">
            <a:spAutoFit/>
          </a:bodyPr>
          <a:lstStyle/>
          <a:p>
            <a:r>
              <a:rPr kumimoji="1" lang="ja-JP" altLang="en-US" dirty="0"/>
              <a:t>足場設計までは至らず</a:t>
            </a:r>
          </a:p>
        </p:txBody>
      </p:sp>
      <p:sp>
        <p:nvSpPr>
          <p:cNvPr id="8" name="テキスト ボックス 7">
            <a:extLst>
              <a:ext uri="{FF2B5EF4-FFF2-40B4-BE49-F238E27FC236}">
                <a16:creationId xmlns:a16="http://schemas.microsoft.com/office/drawing/2014/main" id="{8A56935D-D176-48B6-9E5C-CF7923B0516B}"/>
              </a:ext>
            </a:extLst>
          </p:cNvPr>
          <p:cNvSpPr txBox="1"/>
          <p:nvPr/>
        </p:nvSpPr>
        <p:spPr>
          <a:xfrm>
            <a:off x="9422279" y="2959991"/>
            <a:ext cx="2712571" cy="369332"/>
          </a:xfrm>
          <a:prstGeom prst="rect">
            <a:avLst/>
          </a:prstGeom>
          <a:noFill/>
        </p:spPr>
        <p:txBody>
          <a:bodyPr wrap="square" rtlCol="0">
            <a:spAutoFit/>
          </a:bodyPr>
          <a:lstStyle/>
          <a:p>
            <a:r>
              <a:rPr kumimoji="1" lang="ja-JP" altLang="en-US" dirty="0"/>
              <a:t>十分な特徴抽出まで至らず</a:t>
            </a:r>
          </a:p>
        </p:txBody>
      </p:sp>
      <p:sp>
        <p:nvSpPr>
          <p:cNvPr id="9" name="テキスト ボックス 8">
            <a:extLst>
              <a:ext uri="{FF2B5EF4-FFF2-40B4-BE49-F238E27FC236}">
                <a16:creationId xmlns:a16="http://schemas.microsoft.com/office/drawing/2014/main" id="{7583F528-831C-4967-A6EE-CA0AAD7AAC67}"/>
              </a:ext>
            </a:extLst>
          </p:cNvPr>
          <p:cNvSpPr txBox="1"/>
          <p:nvPr/>
        </p:nvSpPr>
        <p:spPr>
          <a:xfrm>
            <a:off x="9471492" y="3505905"/>
            <a:ext cx="2606208" cy="646331"/>
          </a:xfrm>
          <a:prstGeom prst="rect">
            <a:avLst/>
          </a:prstGeom>
          <a:noFill/>
        </p:spPr>
        <p:txBody>
          <a:bodyPr wrap="square" rtlCol="0">
            <a:spAutoFit/>
          </a:bodyPr>
          <a:lstStyle/>
          <a:p>
            <a:r>
              <a:rPr kumimoji="1" lang="ja-JP" altLang="en-US" dirty="0"/>
              <a:t>机上では詳細な機能評価まで至らず</a:t>
            </a:r>
          </a:p>
        </p:txBody>
      </p:sp>
      <p:sp>
        <p:nvSpPr>
          <p:cNvPr id="10" name="テキスト ボックス 9">
            <a:extLst>
              <a:ext uri="{FF2B5EF4-FFF2-40B4-BE49-F238E27FC236}">
                <a16:creationId xmlns:a16="http://schemas.microsoft.com/office/drawing/2014/main" id="{693AAC58-0E09-48F3-997C-F4C5138543CB}"/>
              </a:ext>
            </a:extLst>
          </p:cNvPr>
          <p:cNvSpPr txBox="1"/>
          <p:nvPr/>
        </p:nvSpPr>
        <p:spPr>
          <a:xfrm>
            <a:off x="9499183" y="4609348"/>
            <a:ext cx="2530907" cy="369332"/>
          </a:xfrm>
          <a:prstGeom prst="rect">
            <a:avLst/>
          </a:prstGeom>
          <a:noFill/>
        </p:spPr>
        <p:txBody>
          <a:bodyPr wrap="square" rtlCol="0">
            <a:spAutoFit/>
          </a:bodyPr>
          <a:lstStyle/>
          <a:p>
            <a:r>
              <a:rPr kumimoji="1" lang="ja-JP" altLang="en-US" dirty="0"/>
              <a:t>発現系構築は可能</a:t>
            </a:r>
          </a:p>
        </p:txBody>
      </p:sp>
      <p:sp>
        <p:nvSpPr>
          <p:cNvPr id="11" name="テキスト ボックス 10">
            <a:extLst>
              <a:ext uri="{FF2B5EF4-FFF2-40B4-BE49-F238E27FC236}">
                <a16:creationId xmlns:a16="http://schemas.microsoft.com/office/drawing/2014/main" id="{3BD7B8DB-3F4C-4CA0-A4F2-7398EEE3F09A}"/>
              </a:ext>
            </a:extLst>
          </p:cNvPr>
          <p:cNvSpPr txBox="1"/>
          <p:nvPr/>
        </p:nvSpPr>
        <p:spPr>
          <a:xfrm>
            <a:off x="9483273" y="5502773"/>
            <a:ext cx="2530907" cy="646331"/>
          </a:xfrm>
          <a:prstGeom prst="rect">
            <a:avLst/>
          </a:prstGeom>
          <a:noFill/>
        </p:spPr>
        <p:txBody>
          <a:bodyPr wrap="square" rtlCol="0">
            <a:spAutoFit/>
          </a:bodyPr>
          <a:lstStyle/>
          <a:p>
            <a:r>
              <a:rPr kumimoji="1" lang="ja-JP" altLang="en-US" dirty="0"/>
              <a:t>大量かつ詳細な結合性評価には限界がある</a:t>
            </a:r>
          </a:p>
        </p:txBody>
      </p:sp>
      <p:sp>
        <p:nvSpPr>
          <p:cNvPr id="15" name="タイトル 1">
            <a:extLst>
              <a:ext uri="{FF2B5EF4-FFF2-40B4-BE49-F238E27FC236}">
                <a16:creationId xmlns:a16="http://schemas.microsoft.com/office/drawing/2014/main" id="{8D1B52B2-72D2-4690-BEA3-462D4C2B0465}"/>
              </a:ext>
            </a:extLst>
          </p:cNvPr>
          <p:cNvSpPr>
            <a:spLocks noGrp="1"/>
          </p:cNvSpPr>
          <p:nvPr>
            <p:ph type="title"/>
          </p:nvPr>
        </p:nvSpPr>
        <p:spPr>
          <a:xfrm>
            <a:off x="517055" y="241034"/>
            <a:ext cx="11400125" cy="518094"/>
          </a:xfrm>
        </p:spPr>
        <p:txBody>
          <a:bodyPr/>
          <a:lstStyle/>
          <a:p>
            <a:r>
              <a:rPr kumimoji="1" lang="ja-JP" altLang="en-US" sz="2800" dirty="0"/>
              <a:t>各要素技術開発の到達度と課題</a:t>
            </a:r>
            <a:endParaRPr lang="en-US" dirty="0"/>
          </a:p>
        </p:txBody>
      </p:sp>
      <p:sp>
        <p:nvSpPr>
          <p:cNvPr id="16" name="テキスト ボックス 15">
            <a:extLst>
              <a:ext uri="{FF2B5EF4-FFF2-40B4-BE49-F238E27FC236}">
                <a16:creationId xmlns:a16="http://schemas.microsoft.com/office/drawing/2014/main" id="{C9F661FF-C376-4D04-B7BF-6F7F8FAC8DF0}"/>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テーマ活動</a:t>
            </a:r>
          </a:p>
        </p:txBody>
      </p:sp>
    </p:spTree>
    <p:extLst>
      <p:ext uri="{BB962C8B-B14F-4D97-AF65-F5344CB8AC3E}">
        <p14:creationId xmlns:p14="http://schemas.microsoft.com/office/powerpoint/2010/main" val="3324363993"/>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12273</TotalTime>
  <Words>4913</Words>
  <Application>Microsoft Office PowerPoint</Application>
  <PresentationFormat>ワイド画面</PresentationFormat>
  <Paragraphs>797</Paragraphs>
  <Slides>36</Slides>
  <Notes>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36</vt:i4>
      </vt:variant>
    </vt:vector>
  </HeadingPairs>
  <TitlesOfParts>
    <vt:vector size="42" baseType="lpstr">
      <vt:lpstr>BlinkMacSystemFont</vt:lpstr>
      <vt:lpstr>Meiryo UI</vt:lpstr>
      <vt:lpstr>游ゴシック</vt:lpstr>
      <vt:lpstr>Arial</vt:lpstr>
      <vt:lpstr>Wingdings</vt:lpstr>
      <vt:lpstr>Yokogawa_Template_Standard</vt:lpstr>
      <vt:lpstr>FY2022 活動報告</vt:lpstr>
      <vt:lpstr>目的</vt:lpstr>
      <vt:lpstr>FY2022 活動内容</vt:lpstr>
      <vt:lpstr>想定分野</vt:lpstr>
      <vt:lpstr>対象のセルロース分解酵素</vt:lpstr>
      <vt:lpstr>人工酵素設計システムとFSの進め方</vt:lpstr>
      <vt:lpstr>活動実績</vt:lpstr>
      <vt:lpstr>本テーマで得た成果</vt:lpstr>
      <vt:lpstr>各要素技術開発の到達度と課題</vt:lpstr>
      <vt:lpstr>調査活動の目的</vt:lpstr>
      <vt:lpstr>バイオマス分解の環境</vt:lpstr>
      <vt:lpstr>調査項目</vt:lpstr>
      <vt:lpstr>PowerPoint プレゼンテーション</vt:lpstr>
      <vt:lpstr>PowerPoint プレゼンテーション</vt:lpstr>
      <vt:lpstr>技術的課題</vt:lpstr>
      <vt:lpstr>バイオマス資源の分類</vt:lpstr>
      <vt:lpstr>バイオマス資源の利用率</vt:lpstr>
      <vt:lpstr>PowerPoint プレゼンテーション</vt:lpstr>
      <vt:lpstr>リグノセルロース系バイオマスの組成と前処理</vt:lpstr>
      <vt:lpstr>前処理の大別</vt:lpstr>
      <vt:lpstr>化学処理の大別</vt:lpstr>
      <vt:lpstr>活動実績</vt:lpstr>
      <vt:lpstr>経緯</vt:lpstr>
      <vt:lpstr>感想</vt:lpstr>
      <vt:lpstr>活動実績</vt:lpstr>
      <vt:lpstr>内容</vt:lpstr>
      <vt:lpstr>感想</vt:lpstr>
      <vt:lpstr>今後</vt:lpstr>
      <vt:lpstr>PowerPoint プレゼンテーション</vt:lpstr>
      <vt:lpstr>PowerPoint プレゼンテーション</vt:lpstr>
      <vt:lpstr>補足：セルロース分解酵素の合成・活性評価 　実験対象</vt:lpstr>
      <vt:lpstr>補足：セルロース分解酵素の合成・活性評価 　スケジュール</vt:lpstr>
      <vt:lpstr>補足：セルロース分解酵素の合成・活性評価 　対象②TeCel7A-TrCBM1 活性評価</vt:lpstr>
      <vt:lpstr>実験結果</vt:lpstr>
      <vt:lpstr>実験課題</vt:lpstr>
      <vt:lpstr>補足資料　＞　周辺技術・課題 ハイスループット技術例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Hara, Mariko (M.Hara@yokogawa.com)</dc:creator>
  <cp:lastModifiedBy>Kumagai, Wataru (Wataru.Kumagai@yokogawa.com)</cp:lastModifiedBy>
  <cp:revision>1138</cp:revision>
  <dcterms:created xsi:type="dcterms:W3CDTF">2022-01-30T23:54:04Z</dcterms:created>
  <dcterms:modified xsi:type="dcterms:W3CDTF">2023-04-21T06:01:11Z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103fc50-f95d-49bb-8c65-b0d4cdcf5706_Enabled">
    <vt:lpwstr>true</vt:lpwstr>
  </property>
  <property fmtid="{D5CDD505-2E9C-101B-9397-08002B2CF9AE}" pid="3" name="MSIP_Label_5103fc50-f95d-49bb-8c65-b0d4cdcf5706_SetDate">
    <vt:lpwstr>2022-10-05T06:27:10Z</vt:lpwstr>
  </property>
  <property fmtid="{D5CDD505-2E9C-101B-9397-08002B2CF9AE}" pid="4" name="MSIP_Label_5103fc50-f95d-49bb-8c65-b0d4cdcf5706_Method">
    <vt:lpwstr>Privileged</vt:lpwstr>
  </property>
  <property fmtid="{D5CDD505-2E9C-101B-9397-08002B2CF9AE}" pid="5" name="MSIP_Label_5103fc50-f95d-49bb-8c65-b0d4cdcf5706_Name">
    <vt:lpwstr>Confidential</vt:lpwstr>
  </property>
  <property fmtid="{D5CDD505-2E9C-101B-9397-08002B2CF9AE}" pid="6" name="MSIP_Label_5103fc50-f95d-49bb-8c65-b0d4cdcf5706_SiteId">
    <vt:lpwstr>0da2a83b-13d9-4a35-965f-ec53a220ed9d</vt:lpwstr>
  </property>
  <property fmtid="{D5CDD505-2E9C-101B-9397-08002B2CF9AE}" pid="7" name="MSIP_Label_5103fc50-f95d-49bb-8c65-b0d4cdcf5706_ActionId">
    <vt:lpwstr>67f0e68a-5589-4f82-8457-8d6a62ce1fe5</vt:lpwstr>
  </property>
  <property fmtid="{D5CDD505-2E9C-101B-9397-08002B2CF9AE}" pid="8" name="MSIP_Label_5103fc50-f95d-49bb-8c65-b0d4cdcf5706_ContentBits">
    <vt:lpwstr>0</vt:lpwstr>
  </property>
</Properties>
</file>