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2"/>
  </p:notesMasterIdLst>
  <p:sldIdLst>
    <p:sldId id="3913" r:id="rId2"/>
    <p:sldId id="3914" r:id="rId3"/>
    <p:sldId id="1443" r:id="rId4"/>
    <p:sldId id="3932" r:id="rId5"/>
    <p:sldId id="1477" r:id="rId6"/>
    <p:sldId id="1520" r:id="rId7"/>
    <p:sldId id="1445" r:id="rId8"/>
    <p:sldId id="3915" r:id="rId9"/>
    <p:sldId id="3912" r:id="rId10"/>
    <p:sldId id="3928" r:id="rId11"/>
    <p:sldId id="3937" r:id="rId12"/>
    <p:sldId id="3916" r:id="rId13"/>
    <p:sldId id="3929" r:id="rId14"/>
    <p:sldId id="3917" r:id="rId15"/>
    <p:sldId id="1368" r:id="rId16"/>
    <p:sldId id="1426" r:id="rId17"/>
    <p:sldId id="1425" r:id="rId18"/>
    <p:sldId id="3934" r:id="rId19"/>
    <p:sldId id="3925" r:id="rId20"/>
    <p:sldId id="3927" r:id="rId21"/>
    <p:sldId id="3921" r:id="rId22"/>
    <p:sldId id="3924" r:id="rId23"/>
    <p:sldId id="3923" r:id="rId24"/>
    <p:sldId id="3922" r:id="rId25"/>
    <p:sldId id="3933" r:id="rId26"/>
    <p:sldId id="1549" r:id="rId27"/>
    <p:sldId id="1541" r:id="rId28"/>
    <p:sldId id="1547" r:id="rId29"/>
    <p:sldId id="1528" r:id="rId30"/>
    <p:sldId id="1529" r:id="rId31"/>
    <p:sldId id="1544" r:id="rId32"/>
    <p:sldId id="1531" r:id="rId33"/>
    <p:sldId id="1532" r:id="rId34"/>
    <p:sldId id="1533" r:id="rId35"/>
    <p:sldId id="1534" r:id="rId36"/>
    <p:sldId id="1535" r:id="rId37"/>
    <p:sldId id="1536" r:id="rId38"/>
    <p:sldId id="1542" r:id="rId39"/>
    <p:sldId id="1456" r:id="rId40"/>
    <p:sldId id="1548" r:id="rId41"/>
    <p:sldId id="3935" r:id="rId42"/>
    <p:sldId id="3918" r:id="rId43"/>
    <p:sldId id="3920" r:id="rId44"/>
    <p:sldId id="3919" r:id="rId45"/>
    <p:sldId id="3936" r:id="rId46"/>
    <p:sldId id="1439" r:id="rId47"/>
    <p:sldId id="1434" r:id="rId48"/>
    <p:sldId id="1448" r:id="rId49"/>
    <p:sldId id="1444" r:id="rId50"/>
    <p:sldId id="144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の計画" id="{6915B375-9249-444F-BABA-6184E1BDF3EC}">
          <p14:sldIdLst>
            <p14:sldId id="3913"/>
            <p14:sldId id="3914"/>
            <p14:sldId id="1443"/>
            <p14:sldId id="3932"/>
            <p14:sldId id="1477"/>
            <p14:sldId id="1520"/>
            <p14:sldId id="1445"/>
            <p14:sldId id="3915"/>
            <p14:sldId id="3912"/>
            <p14:sldId id="3928"/>
            <p14:sldId id="3937"/>
            <p14:sldId id="3916"/>
            <p14:sldId id="3929"/>
            <p14:sldId id="3917"/>
            <p14:sldId id="1368"/>
            <p14:sldId id="1426"/>
            <p14:sldId id="1425"/>
          </p14:sldIdLst>
        </p14:section>
        <p14:section name="参考　調査のポイント" id="{081F4D56-BE49-442D-B4B8-F17450575728}">
          <p14:sldIdLst>
            <p14:sldId id="3934"/>
            <p14:sldId id="3925"/>
            <p14:sldId id="3927"/>
            <p14:sldId id="3921"/>
            <p14:sldId id="3924"/>
            <p14:sldId id="3923"/>
            <p14:sldId id="3922"/>
          </p14:sldIdLst>
        </p14:section>
        <p14:section name="参考　調査②内容" id="{8B956984-CED1-4863-A2E5-28A36A1437D9}">
          <p14:sldIdLst>
            <p14:sldId id="3933"/>
            <p14:sldId id="1549"/>
            <p14:sldId id="1541"/>
            <p14:sldId id="1547"/>
            <p14:sldId id="1528"/>
            <p14:sldId id="1529"/>
            <p14:sldId id="1544"/>
            <p14:sldId id="1531"/>
            <p14:sldId id="1532"/>
            <p14:sldId id="1533"/>
            <p14:sldId id="1534"/>
            <p14:sldId id="1535"/>
            <p14:sldId id="1536"/>
            <p14:sldId id="1542"/>
            <p14:sldId id="1456"/>
            <p14:sldId id="1548"/>
          </p14:sldIdLst>
        </p14:section>
        <p14:section name="LR要件" id="{A2BE38AD-0748-412E-883C-1E79A451E836}">
          <p14:sldIdLst>
            <p14:sldId id="3935"/>
            <p14:sldId id="3918"/>
            <p14:sldId id="3920"/>
            <p14:sldId id="3919"/>
          </p14:sldIdLst>
        </p14:section>
        <p14:section name="その他" id="{9D3A931D-8110-4F56-A4C1-65A9645CC168}">
          <p14:sldIdLst>
            <p14:sldId id="3936"/>
            <p14:sldId id="1439"/>
            <p14:sldId id="1434"/>
            <p14:sldId id="1448"/>
            <p14:sldId id="1444"/>
            <p14:sldId id="144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4" autoAdjust="0"/>
    <p:restoredTop sz="76523" autoAdjust="0"/>
  </p:normalViewPr>
  <p:slideViewPr>
    <p:cSldViewPr snapToGrid="0">
      <p:cViewPr varScale="1">
        <p:scale>
          <a:sx n="116" d="100"/>
          <a:sy n="116" d="100"/>
        </p:scale>
        <p:origin x="312" y="8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zaki, Fumiaki (Fumiaki.Izaki@yokogawa.com)" userId="bc875e88-d07c-472c-8ef4-4be80e510a87" providerId="ADAL" clId="{404ED721-F7D4-4B2D-88A5-30DDCB2E990F}"/>
    <pc:docChg chg="modSld">
      <pc:chgData name="Izaki, Fumiaki (Fumiaki.Izaki@yokogawa.com)" userId="bc875e88-d07c-472c-8ef4-4be80e510a87" providerId="ADAL" clId="{404ED721-F7D4-4B2D-88A5-30DDCB2E990F}" dt="2022-11-11T06:36:02.266" v="7" actId="20577"/>
      <pc:docMkLst>
        <pc:docMk/>
      </pc:docMkLst>
      <pc:sldChg chg="modSp mod">
        <pc:chgData name="Izaki, Fumiaki (Fumiaki.Izaki@yokogawa.com)" userId="bc875e88-d07c-472c-8ef4-4be80e510a87" providerId="ADAL" clId="{404ED721-F7D4-4B2D-88A5-30DDCB2E990F}" dt="2022-11-11T06:36:02.266" v="7" actId="20577"/>
        <pc:sldMkLst>
          <pc:docMk/>
          <pc:sldMk cId="3370553117" sldId="1425"/>
        </pc:sldMkLst>
        <pc:spChg chg="mod">
          <ac:chgData name="Izaki, Fumiaki (Fumiaki.Izaki@yokogawa.com)" userId="bc875e88-d07c-472c-8ef4-4be80e510a87" providerId="ADAL" clId="{404ED721-F7D4-4B2D-88A5-30DDCB2E990F}" dt="2022-11-11T06:36:02.266" v="7" actId="20577"/>
          <ac:spMkLst>
            <pc:docMk/>
            <pc:sldMk cId="3370553117" sldId="1425"/>
            <ac:spMk id="4" creationId="{853C5361-E024-47B2-A41F-397B131CB03D}"/>
          </ac:spMkLst>
        </pc:spChg>
      </pc:sldChg>
      <pc:sldChg chg="modNotesTx">
        <pc:chgData name="Izaki, Fumiaki (Fumiaki.Izaki@yokogawa.com)" userId="bc875e88-d07c-472c-8ef4-4be80e510a87" providerId="ADAL" clId="{404ED721-F7D4-4B2D-88A5-30DDCB2E990F}" dt="2022-11-11T06:35:34.731" v="0" actId="20577"/>
        <pc:sldMkLst>
          <pc:docMk/>
          <pc:sldMk cId="1153216315" sldId="1477"/>
        </pc:sldMkLst>
      </pc:sldChg>
      <pc:sldChg chg="modNotesTx">
        <pc:chgData name="Izaki, Fumiaki (Fumiaki.Izaki@yokogawa.com)" userId="bc875e88-d07c-472c-8ef4-4be80e510a87" providerId="ADAL" clId="{404ED721-F7D4-4B2D-88A5-30DDCB2E990F}" dt="2022-11-11T06:35:38.894" v="1" actId="20577"/>
        <pc:sldMkLst>
          <pc:docMk/>
          <pc:sldMk cId="3450875681" sldId="15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2468373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32</a:t>
            </a:fld>
            <a:endParaRPr kumimoji="1" lang="ja-JP" altLang="en-US"/>
          </a:p>
        </p:txBody>
      </p:sp>
    </p:spTree>
    <p:extLst>
      <p:ext uri="{BB962C8B-B14F-4D97-AF65-F5344CB8AC3E}">
        <p14:creationId xmlns:p14="http://schemas.microsoft.com/office/powerpoint/2010/main" val="191804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33</a:t>
            </a:fld>
            <a:endParaRPr kumimoji="1" lang="ja-JP" altLang="en-US"/>
          </a:p>
        </p:txBody>
      </p:sp>
    </p:spTree>
    <p:extLst>
      <p:ext uri="{BB962C8B-B14F-4D97-AF65-F5344CB8AC3E}">
        <p14:creationId xmlns:p14="http://schemas.microsoft.com/office/powerpoint/2010/main" val="112745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34</a:t>
            </a:fld>
            <a:endParaRPr kumimoji="1" lang="ja-JP" altLang="en-US"/>
          </a:p>
        </p:txBody>
      </p:sp>
    </p:spTree>
    <p:extLst>
      <p:ext uri="{BB962C8B-B14F-4D97-AF65-F5344CB8AC3E}">
        <p14:creationId xmlns:p14="http://schemas.microsoft.com/office/powerpoint/2010/main" val="1623371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38</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39</a:t>
            </a:fld>
            <a:endParaRPr kumimoji="1" lang="ja-JP" altLang="en-US"/>
          </a:p>
        </p:txBody>
      </p:sp>
    </p:spTree>
    <p:extLst>
      <p:ext uri="{BB962C8B-B14F-4D97-AF65-F5344CB8AC3E}">
        <p14:creationId xmlns:p14="http://schemas.microsoft.com/office/powerpoint/2010/main" val="269680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229581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9</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253700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3173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2476911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2886466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30</a:t>
            </a:fld>
            <a:endParaRPr kumimoji="1" lang="ja-JP" altLang="en-US"/>
          </a:p>
        </p:txBody>
      </p:sp>
    </p:spTree>
    <p:extLst>
      <p:ext uri="{BB962C8B-B14F-4D97-AF65-F5344CB8AC3E}">
        <p14:creationId xmlns:p14="http://schemas.microsoft.com/office/powerpoint/2010/main" val="351877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31</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下期調査活動（旧人工酵素設計）</a:t>
            </a:r>
            <a:r>
              <a:rPr lang="en-US" altLang="ja-JP" sz="800" dirty="0">
                <a:solidFill>
                  <a:schemeClr val="bg1">
                    <a:lumMod val="75000"/>
                  </a:schemeClr>
                </a:solidFill>
              </a:rPr>
              <a:t>| November 11, 2022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10.svg"/><Relationship Id="rId7" Type="http://schemas.openxmlformats.org/officeDocument/2006/relationships/image" Target="../media/image22.svg"/><Relationship Id="rId12"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14.svg"/><Relationship Id="rId5" Type="http://schemas.openxmlformats.org/officeDocument/2006/relationships/image" Target="../media/image12.sv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24.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www.jsps.go.jp/seika/2016/vol3_010.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42103-B720-4DEC-AFF8-F488C6FC33C7}"/>
              </a:ext>
            </a:extLst>
          </p:cNvPr>
          <p:cNvSpPr>
            <a:spLocks noGrp="1"/>
          </p:cNvSpPr>
          <p:nvPr>
            <p:ph type="ctrTitle"/>
          </p:nvPr>
        </p:nvSpPr>
        <p:spPr/>
        <p:txBody>
          <a:bodyPr/>
          <a:lstStyle/>
          <a:p>
            <a:r>
              <a:rPr kumimoji="1" lang="ja-JP" altLang="en-US" dirty="0"/>
              <a:t>人工酵素設計</a:t>
            </a:r>
            <a:br>
              <a:rPr kumimoji="1" lang="en-US" altLang="ja-JP" dirty="0"/>
            </a:br>
            <a:r>
              <a:rPr kumimoji="1" lang="en-US" altLang="ja-JP" dirty="0"/>
              <a:t>FY22</a:t>
            </a:r>
            <a:r>
              <a:rPr kumimoji="1" lang="ja-JP" altLang="en-US" dirty="0"/>
              <a:t>下期　調査活動</a:t>
            </a:r>
          </a:p>
        </p:txBody>
      </p:sp>
      <p:sp>
        <p:nvSpPr>
          <p:cNvPr id="3" name="テキスト プレースホルダー 2">
            <a:extLst>
              <a:ext uri="{FF2B5EF4-FFF2-40B4-BE49-F238E27FC236}">
                <a16:creationId xmlns:a16="http://schemas.microsoft.com/office/drawing/2014/main" id="{C9CF850B-4BCC-41B1-930F-6923D427F722}"/>
              </a:ext>
            </a:extLst>
          </p:cNvPr>
          <p:cNvSpPr>
            <a:spLocks noGrp="1"/>
          </p:cNvSpPr>
          <p:nvPr>
            <p:ph type="body" sz="quarter" idx="13"/>
          </p:nvPr>
        </p:nvSpPr>
        <p:spPr/>
        <p:txBody>
          <a:bodyPr/>
          <a:lstStyle/>
          <a:p>
            <a:r>
              <a:rPr kumimoji="1" lang="ja-JP" altLang="en-US" dirty="0"/>
              <a:t>伊﨑</a:t>
            </a:r>
            <a:r>
              <a:rPr lang="ja-JP" altLang="en-US" dirty="0"/>
              <a:t>文晃</a:t>
            </a:r>
            <a:endParaRPr kumimoji="1" lang="ja-JP" altLang="en-US" dirty="0"/>
          </a:p>
        </p:txBody>
      </p:sp>
      <p:sp>
        <p:nvSpPr>
          <p:cNvPr id="4" name="テキスト プレースホルダー 3">
            <a:extLst>
              <a:ext uri="{FF2B5EF4-FFF2-40B4-BE49-F238E27FC236}">
                <a16:creationId xmlns:a16="http://schemas.microsoft.com/office/drawing/2014/main" id="{74D4D2FE-D27B-4190-9744-662E7E6271F3}"/>
              </a:ext>
            </a:extLst>
          </p:cNvPr>
          <p:cNvSpPr>
            <a:spLocks noGrp="1"/>
          </p:cNvSpPr>
          <p:nvPr>
            <p:ph type="body" sz="quarter" idx="14"/>
          </p:nvPr>
        </p:nvSpPr>
        <p:spPr/>
        <p:txBody>
          <a:bodyPr/>
          <a:lstStyle/>
          <a:p>
            <a:r>
              <a:rPr kumimoji="1" lang="ja-JP" altLang="en-US" dirty="0"/>
              <a:t>ライフ研究開発部バイオエンジニアリング</a:t>
            </a:r>
            <a:r>
              <a:rPr kumimoji="1" lang="en-US" altLang="ja-JP" dirty="0"/>
              <a:t>Gr.</a:t>
            </a:r>
            <a:endParaRPr kumimoji="1" lang="ja-JP" altLang="en-US" dirty="0"/>
          </a:p>
        </p:txBody>
      </p:sp>
      <p:sp>
        <p:nvSpPr>
          <p:cNvPr id="5" name="テキスト プレースホルダー 4">
            <a:extLst>
              <a:ext uri="{FF2B5EF4-FFF2-40B4-BE49-F238E27FC236}">
                <a16:creationId xmlns:a16="http://schemas.microsoft.com/office/drawing/2014/main" id="{24BE95C7-930A-4E65-8A83-B31FB891FED8}"/>
              </a:ext>
            </a:extLst>
          </p:cNvPr>
          <p:cNvSpPr>
            <a:spLocks noGrp="1"/>
          </p:cNvSpPr>
          <p:nvPr>
            <p:ph type="body" sz="quarter" idx="15"/>
          </p:nvPr>
        </p:nvSpPr>
        <p:spPr/>
        <p:txBody>
          <a:bodyPr/>
          <a:lstStyle/>
          <a:p>
            <a:r>
              <a:rPr kumimoji="1" lang="en-US" altLang="ja-JP" dirty="0"/>
              <a:t>November 11, 2022</a:t>
            </a:r>
            <a:endParaRPr kumimoji="1" lang="ja-JP" altLang="en-US" dirty="0"/>
          </a:p>
        </p:txBody>
      </p:sp>
    </p:spTree>
    <p:extLst>
      <p:ext uri="{BB962C8B-B14F-4D97-AF65-F5344CB8AC3E}">
        <p14:creationId xmlns:p14="http://schemas.microsoft.com/office/powerpoint/2010/main" val="199300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8C755-4FBF-4035-87DC-80669D65C1BA}"/>
              </a:ext>
            </a:extLst>
          </p:cNvPr>
          <p:cNvSpPr>
            <a:spLocks noGrp="1"/>
          </p:cNvSpPr>
          <p:nvPr>
            <p:ph type="title"/>
          </p:nvPr>
        </p:nvSpPr>
        <p:spPr/>
        <p:txBody>
          <a:bodyPr/>
          <a:lstStyle/>
          <a:p>
            <a:r>
              <a:rPr kumimoji="1" lang="ja-JP" altLang="en-US" dirty="0"/>
              <a:t>調査活動の分担</a:t>
            </a:r>
          </a:p>
        </p:txBody>
      </p:sp>
      <p:sp>
        <p:nvSpPr>
          <p:cNvPr id="3" name="スライド番号プレースホルダー 2">
            <a:extLst>
              <a:ext uri="{FF2B5EF4-FFF2-40B4-BE49-F238E27FC236}">
                <a16:creationId xmlns:a16="http://schemas.microsoft.com/office/drawing/2014/main" id="{C3205FF5-6424-4DFB-9DA9-C1702AB16868}"/>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44648D20-CE58-4AC6-B803-421065313BB0}"/>
              </a:ext>
            </a:extLst>
          </p:cNvPr>
          <p:cNvSpPr>
            <a:spLocks noGrp="1"/>
          </p:cNvSpPr>
          <p:nvPr>
            <p:ph type="body" sz="quarter" idx="11"/>
          </p:nvPr>
        </p:nvSpPr>
        <p:spPr>
          <a:xfrm>
            <a:off x="517055" y="1071367"/>
            <a:ext cx="11341887" cy="793551"/>
          </a:xfrm>
        </p:spPr>
        <p:txBody>
          <a:bodyPr/>
          <a:lstStyle/>
          <a:p>
            <a:pPr marL="457200" indent="-457200">
              <a:buFont typeface="Wingdings" panose="05000000000000000000" pitchFamily="2" charset="2"/>
              <a:buChar char="n"/>
            </a:pPr>
            <a:r>
              <a:rPr kumimoji="1" lang="ja-JP" altLang="en-US" dirty="0"/>
              <a:t>下記の分担を予定している。</a:t>
            </a:r>
            <a:endParaRPr kumimoji="1" lang="en-US" altLang="ja-JP" dirty="0"/>
          </a:p>
          <a:p>
            <a:pPr marL="798513" lvl="1" indent="-457200">
              <a:buFont typeface="Wingdings" panose="05000000000000000000" pitchFamily="2" charset="2"/>
              <a:buChar char="n"/>
            </a:pPr>
            <a:r>
              <a:rPr lang="ja-JP" altLang="en-US" sz="1800" dirty="0"/>
              <a:t>伊﨑が</a:t>
            </a:r>
            <a:r>
              <a:rPr lang="en-US" altLang="ja-JP" sz="1800" dirty="0"/>
              <a:t>12</a:t>
            </a:r>
            <a:r>
              <a:rPr lang="ja-JP" altLang="en-US" sz="1800" dirty="0"/>
              <a:t>月</a:t>
            </a:r>
            <a:r>
              <a:rPr lang="en-US" altLang="ja-JP" sz="1800" dirty="0"/>
              <a:t>M</a:t>
            </a:r>
            <a:r>
              <a:rPr lang="ja-JP" altLang="en-US" sz="1800" dirty="0"/>
              <a:t>以降休職する都合上、熊谷さんに引継ぎ</a:t>
            </a:r>
            <a:endParaRPr lang="en-US" altLang="ja-JP" sz="1800" dirty="0"/>
          </a:p>
        </p:txBody>
      </p:sp>
      <p:sp>
        <p:nvSpPr>
          <p:cNvPr id="5" name="フッター プレースホルダー 4">
            <a:extLst>
              <a:ext uri="{FF2B5EF4-FFF2-40B4-BE49-F238E27FC236}">
                <a16:creationId xmlns:a16="http://schemas.microsoft.com/office/drawing/2014/main" id="{EBB69E60-99E7-49B4-BFFF-99109A43ABF1}"/>
              </a:ext>
            </a:extLst>
          </p:cNvPr>
          <p:cNvSpPr>
            <a:spLocks noGrp="1"/>
          </p:cNvSpPr>
          <p:nvPr>
            <p:ph type="ftr" sz="quarter" idx="3"/>
          </p:nvPr>
        </p:nvSpPr>
        <p:spPr>
          <a:xfrm>
            <a:off x="4038600" y="6516813"/>
            <a:ext cx="4114800" cy="365125"/>
          </a:xfrm>
        </p:spPr>
        <p:txBody>
          <a:bodyPr/>
          <a:lstStyle/>
          <a:p>
            <a:r>
              <a:rPr kumimoji="1" lang="en-US" altLang="ja-JP"/>
              <a:t>Confidential</a:t>
            </a:r>
            <a:endParaRPr kumimoji="1" lang="ja-JP" altLang="en-US" dirty="0"/>
          </a:p>
        </p:txBody>
      </p:sp>
      <p:graphicFrame>
        <p:nvGraphicFramePr>
          <p:cNvPr id="15" name="表 15">
            <a:extLst>
              <a:ext uri="{FF2B5EF4-FFF2-40B4-BE49-F238E27FC236}">
                <a16:creationId xmlns:a16="http://schemas.microsoft.com/office/drawing/2014/main" id="{398F4D78-DBD3-4845-B90E-C87AC53BFDFF}"/>
              </a:ext>
            </a:extLst>
          </p:cNvPr>
          <p:cNvGraphicFramePr>
            <a:graphicFrameLocks noGrp="1"/>
          </p:cNvGraphicFramePr>
          <p:nvPr>
            <p:extLst>
              <p:ext uri="{D42A27DB-BD31-4B8C-83A1-F6EECF244321}">
                <p14:modId xmlns:p14="http://schemas.microsoft.com/office/powerpoint/2010/main" val="2245738908"/>
              </p:ext>
            </p:extLst>
          </p:nvPr>
        </p:nvGraphicFramePr>
        <p:xfrm>
          <a:off x="548768" y="2572583"/>
          <a:ext cx="11255841" cy="1854200"/>
        </p:xfrm>
        <a:graphic>
          <a:graphicData uri="http://schemas.openxmlformats.org/drawingml/2006/table">
            <a:tbl>
              <a:tblPr firstRow="1" bandRow="1">
                <a:tableStyleId>{5C22544A-7EE6-4342-B048-85BDC9FD1C3A}</a:tableStyleId>
              </a:tblPr>
              <a:tblGrid>
                <a:gridCol w="1479362">
                  <a:extLst>
                    <a:ext uri="{9D8B030D-6E8A-4147-A177-3AD203B41FA5}">
                      <a16:colId xmlns:a16="http://schemas.microsoft.com/office/drawing/2014/main" val="4052818071"/>
                    </a:ext>
                  </a:extLst>
                </a:gridCol>
                <a:gridCol w="5584208">
                  <a:extLst>
                    <a:ext uri="{9D8B030D-6E8A-4147-A177-3AD203B41FA5}">
                      <a16:colId xmlns:a16="http://schemas.microsoft.com/office/drawing/2014/main" val="3608238631"/>
                    </a:ext>
                  </a:extLst>
                </a:gridCol>
                <a:gridCol w="1639302">
                  <a:extLst>
                    <a:ext uri="{9D8B030D-6E8A-4147-A177-3AD203B41FA5}">
                      <a16:colId xmlns:a16="http://schemas.microsoft.com/office/drawing/2014/main" val="3751744706"/>
                    </a:ext>
                  </a:extLst>
                </a:gridCol>
                <a:gridCol w="2552969">
                  <a:extLst>
                    <a:ext uri="{9D8B030D-6E8A-4147-A177-3AD203B41FA5}">
                      <a16:colId xmlns:a16="http://schemas.microsoft.com/office/drawing/2014/main" val="2611071948"/>
                    </a:ext>
                  </a:extLst>
                </a:gridCol>
              </a:tblGrid>
              <a:tr h="370840">
                <a:tc>
                  <a:txBody>
                    <a:bodyPr/>
                    <a:lstStyle/>
                    <a:p>
                      <a:r>
                        <a:rPr kumimoji="1" lang="ja-JP" altLang="en-US"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7647"/>
                  </a:ext>
                </a:extLst>
              </a:tr>
              <a:tr h="370840">
                <a:tc>
                  <a:txBody>
                    <a:bodyPr/>
                    <a:lstStyle/>
                    <a:p>
                      <a:r>
                        <a:rPr kumimoji="1" lang="ja-JP" altLang="en-US" dirty="0"/>
                        <a:t>各調査活動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①機能性タンパク質設計技術調査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熊谷、橋本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5676309"/>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②セルロース分解酵素の合成・評価の実施可能性確認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136464"/>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③アプリケーション・周辺技術調査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伊﨑、熊谷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034493"/>
                  </a:ext>
                </a:extLst>
              </a:tr>
              <a:tr h="370840">
                <a:tc>
                  <a:txBody>
                    <a:bodyPr/>
                    <a:lstStyle/>
                    <a:p>
                      <a:r>
                        <a:rPr kumimoji="1" lang="ja-JP" altLang="en-US" dirty="0"/>
                        <a:t>全体まとめ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活動レビュー、報告書作成など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r>
                        <a:rPr kumimoji="1" lang="ja-JP" altLang="en-US" dirty="0"/>
                        <a:t>伊﨑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12/M</a:t>
                      </a:r>
                      <a:r>
                        <a:rPr kumimoji="1" lang="ja-JP" altLang="en-US" dirty="0"/>
                        <a:t>～熊谷さんが引継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930942"/>
                  </a:ext>
                </a:extLst>
              </a:tr>
            </a:tbl>
          </a:graphicData>
        </a:graphic>
      </p:graphicFrame>
    </p:spTree>
    <p:extLst>
      <p:ext uri="{BB962C8B-B14F-4D97-AF65-F5344CB8AC3E}">
        <p14:creationId xmlns:p14="http://schemas.microsoft.com/office/powerpoint/2010/main" val="373171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EC0AB-DF2D-4CF0-80EB-EB6638C14812}"/>
              </a:ext>
            </a:extLst>
          </p:cNvPr>
          <p:cNvSpPr>
            <a:spLocks noGrp="1"/>
          </p:cNvSpPr>
          <p:nvPr>
            <p:ph type="title"/>
          </p:nvPr>
        </p:nvSpPr>
        <p:spPr/>
        <p:txBody>
          <a:bodyPr/>
          <a:lstStyle/>
          <a:p>
            <a:r>
              <a:rPr lang="ja-JP" altLang="en-US" dirty="0"/>
              <a:t>参考：今後の育児休職・休暇計画（伊﨑、</a:t>
            </a:r>
            <a:r>
              <a:rPr lang="en-US" altLang="ja-JP" dirty="0"/>
              <a:t>2022</a:t>
            </a:r>
            <a:r>
              <a:rPr lang="ja-JP" altLang="en-US" dirty="0"/>
              <a:t>年</a:t>
            </a:r>
            <a:r>
              <a:rPr lang="en-US" altLang="ja-JP" dirty="0"/>
              <a:t>11</a:t>
            </a:r>
            <a:r>
              <a:rPr lang="ja-JP" altLang="en-US" dirty="0"/>
              <a:t>月</a:t>
            </a:r>
            <a:r>
              <a:rPr lang="en-US" altLang="ja-JP" dirty="0"/>
              <a:t>11</a:t>
            </a:r>
            <a:r>
              <a:rPr lang="ja-JP" altLang="en-US" dirty="0"/>
              <a:t>日時点）</a:t>
            </a:r>
          </a:p>
        </p:txBody>
      </p:sp>
      <p:sp>
        <p:nvSpPr>
          <p:cNvPr id="3" name="スライド番号プレースホルダー 2">
            <a:extLst>
              <a:ext uri="{FF2B5EF4-FFF2-40B4-BE49-F238E27FC236}">
                <a16:creationId xmlns:a16="http://schemas.microsoft.com/office/drawing/2014/main" id="{183E6C87-B312-4A32-B965-41656DE050B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5" name="矢印: 右 4">
            <a:extLst>
              <a:ext uri="{FF2B5EF4-FFF2-40B4-BE49-F238E27FC236}">
                <a16:creationId xmlns:a16="http://schemas.microsoft.com/office/drawing/2014/main" id="{DF1B1372-BACF-4E2E-9714-D8B65C264DEF}"/>
              </a:ext>
            </a:extLst>
          </p:cNvPr>
          <p:cNvSpPr/>
          <p:nvPr/>
        </p:nvSpPr>
        <p:spPr>
          <a:xfrm>
            <a:off x="517055" y="1315992"/>
            <a:ext cx="11210347" cy="501042"/>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cxnSp>
        <p:nvCxnSpPr>
          <p:cNvPr id="6" name="直線コネクタ 5">
            <a:extLst>
              <a:ext uri="{FF2B5EF4-FFF2-40B4-BE49-F238E27FC236}">
                <a16:creationId xmlns:a16="http://schemas.microsoft.com/office/drawing/2014/main" id="{22748BE4-8F8F-4178-A214-151110C0FB4B}"/>
              </a:ext>
            </a:extLst>
          </p:cNvPr>
          <p:cNvCxnSpPr>
            <a:cxnSpLocks/>
          </p:cNvCxnSpPr>
          <p:nvPr/>
        </p:nvCxnSpPr>
        <p:spPr>
          <a:xfrm>
            <a:off x="517055" y="1460403"/>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099796B8-9EC6-4E59-82AF-106EC9C0E6E0}"/>
              </a:ext>
            </a:extLst>
          </p:cNvPr>
          <p:cNvCxnSpPr>
            <a:cxnSpLocks/>
          </p:cNvCxnSpPr>
          <p:nvPr/>
        </p:nvCxnSpPr>
        <p:spPr>
          <a:xfrm>
            <a:off x="2955524" y="1443231"/>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DB29A8E-48C2-40D6-A022-9C45E8A99AFB}"/>
              </a:ext>
            </a:extLst>
          </p:cNvPr>
          <p:cNvCxnSpPr>
            <a:cxnSpLocks/>
          </p:cNvCxnSpPr>
          <p:nvPr/>
        </p:nvCxnSpPr>
        <p:spPr>
          <a:xfrm>
            <a:off x="5393993" y="1443231"/>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2974762-3029-4BAF-AF2E-D77F041AA798}"/>
              </a:ext>
            </a:extLst>
          </p:cNvPr>
          <p:cNvCxnSpPr>
            <a:cxnSpLocks/>
          </p:cNvCxnSpPr>
          <p:nvPr/>
        </p:nvCxnSpPr>
        <p:spPr>
          <a:xfrm>
            <a:off x="7894669" y="1443231"/>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4A4F0431-2FF7-4B0A-BBE7-8882F3DFBCE5}"/>
              </a:ext>
            </a:extLst>
          </p:cNvPr>
          <p:cNvCxnSpPr>
            <a:cxnSpLocks/>
          </p:cNvCxnSpPr>
          <p:nvPr/>
        </p:nvCxnSpPr>
        <p:spPr>
          <a:xfrm>
            <a:off x="10333138" y="1443231"/>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7E6598D-5190-4623-90CD-95BF0FDE7679}"/>
              </a:ext>
            </a:extLst>
          </p:cNvPr>
          <p:cNvSpPr txBox="1"/>
          <p:nvPr/>
        </p:nvSpPr>
        <p:spPr>
          <a:xfrm>
            <a:off x="1366112" y="1187685"/>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2Q</a:t>
            </a:r>
            <a:endParaRPr kumimoji="1" lang="ja-JP" altLang="en-US" sz="2400" dirty="0">
              <a:solidFill>
                <a:srgbClr val="000000"/>
              </a:solidFill>
              <a:latin typeface="Arial"/>
              <a:ea typeface="Meiryo UI"/>
            </a:endParaRPr>
          </a:p>
        </p:txBody>
      </p:sp>
      <p:sp>
        <p:nvSpPr>
          <p:cNvPr id="12" name="テキスト ボックス 11">
            <a:extLst>
              <a:ext uri="{FF2B5EF4-FFF2-40B4-BE49-F238E27FC236}">
                <a16:creationId xmlns:a16="http://schemas.microsoft.com/office/drawing/2014/main" id="{28B8C7C8-DF35-4AED-A764-71CDFB47FD52}"/>
              </a:ext>
            </a:extLst>
          </p:cNvPr>
          <p:cNvSpPr txBox="1"/>
          <p:nvPr/>
        </p:nvSpPr>
        <p:spPr>
          <a:xfrm>
            <a:off x="3838286" y="1175555"/>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3Q</a:t>
            </a:r>
            <a:endParaRPr kumimoji="1" lang="ja-JP" altLang="en-US" sz="2400" dirty="0">
              <a:solidFill>
                <a:srgbClr val="000000"/>
              </a:solidFill>
              <a:latin typeface="Arial"/>
              <a:ea typeface="Meiryo UI"/>
            </a:endParaRPr>
          </a:p>
        </p:txBody>
      </p:sp>
      <p:sp>
        <p:nvSpPr>
          <p:cNvPr id="13" name="テキスト ボックス 12">
            <a:extLst>
              <a:ext uri="{FF2B5EF4-FFF2-40B4-BE49-F238E27FC236}">
                <a16:creationId xmlns:a16="http://schemas.microsoft.com/office/drawing/2014/main" id="{85368C59-57A1-454B-A9E4-44BA85F10E06}"/>
              </a:ext>
            </a:extLst>
          </p:cNvPr>
          <p:cNvSpPr txBox="1"/>
          <p:nvPr/>
        </p:nvSpPr>
        <p:spPr>
          <a:xfrm>
            <a:off x="6276754" y="1187685"/>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4Q</a:t>
            </a:r>
            <a:endParaRPr kumimoji="1" lang="ja-JP" altLang="en-US" sz="2400" dirty="0">
              <a:solidFill>
                <a:srgbClr val="000000"/>
              </a:solidFill>
              <a:latin typeface="Arial"/>
              <a:ea typeface="Meiryo UI"/>
            </a:endParaRPr>
          </a:p>
        </p:txBody>
      </p:sp>
      <p:sp>
        <p:nvSpPr>
          <p:cNvPr id="14" name="テキスト ボックス 13">
            <a:extLst>
              <a:ext uri="{FF2B5EF4-FFF2-40B4-BE49-F238E27FC236}">
                <a16:creationId xmlns:a16="http://schemas.microsoft.com/office/drawing/2014/main" id="{982A8FFA-01E6-4429-8BC3-4D9A4CEF1C72}"/>
              </a:ext>
            </a:extLst>
          </p:cNvPr>
          <p:cNvSpPr txBox="1"/>
          <p:nvPr/>
        </p:nvSpPr>
        <p:spPr>
          <a:xfrm>
            <a:off x="8777429" y="1182510"/>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1Q</a:t>
            </a:r>
            <a:endParaRPr kumimoji="1" lang="ja-JP" altLang="en-US" sz="2400" dirty="0">
              <a:solidFill>
                <a:srgbClr val="000000"/>
              </a:solidFill>
              <a:latin typeface="Arial"/>
              <a:ea typeface="Meiryo UI"/>
            </a:endParaRPr>
          </a:p>
        </p:txBody>
      </p:sp>
      <p:sp>
        <p:nvSpPr>
          <p:cNvPr id="19" name="矢印: 右 18">
            <a:extLst>
              <a:ext uri="{FF2B5EF4-FFF2-40B4-BE49-F238E27FC236}">
                <a16:creationId xmlns:a16="http://schemas.microsoft.com/office/drawing/2014/main" id="{BE66230A-9D65-4AF4-9CA1-6D19360966CA}"/>
              </a:ext>
            </a:extLst>
          </p:cNvPr>
          <p:cNvSpPr/>
          <p:nvPr/>
        </p:nvSpPr>
        <p:spPr>
          <a:xfrm>
            <a:off x="5187099" y="3991712"/>
            <a:ext cx="3252973"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21" name="テキスト ボックス 20">
            <a:extLst>
              <a:ext uri="{FF2B5EF4-FFF2-40B4-BE49-F238E27FC236}">
                <a16:creationId xmlns:a16="http://schemas.microsoft.com/office/drawing/2014/main" id="{527F862E-8FDE-4D14-B65F-13963C51844D}"/>
              </a:ext>
            </a:extLst>
          </p:cNvPr>
          <p:cNvSpPr txBox="1"/>
          <p:nvPr/>
        </p:nvSpPr>
        <p:spPr>
          <a:xfrm>
            <a:off x="6069975" y="4115275"/>
            <a:ext cx="1479892"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育児休職（約</a:t>
            </a:r>
            <a:r>
              <a:rPr kumimoji="1" lang="en-US" altLang="ja-JP" sz="1050" dirty="0">
                <a:solidFill>
                  <a:srgbClr val="000000"/>
                </a:solidFill>
                <a:latin typeface="Arial"/>
                <a:ea typeface="Meiryo UI"/>
              </a:rPr>
              <a:t>4</a:t>
            </a:r>
            <a:r>
              <a:rPr kumimoji="1" lang="ja-JP" altLang="en-US" sz="1050" dirty="0">
                <a:solidFill>
                  <a:srgbClr val="000000"/>
                </a:solidFill>
                <a:latin typeface="Arial"/>
                <a:ea typeface="Meiryo UI"/>
              </a:rPr>
              <a:t>カ月）</a:t>
            </a:r>
          </a:p>
        </p:txBody>
      </p:sp>
      <p:sp>
        <p:nvSpPr>
          <p:cNvPr id="46" name="テキスト ボックス 45">
            <a:extLst>
              <a:ext uri="{FF2B5EF4-FFF2-40B4-BE49-F238E27FC236}">
                <a16:creationId xmlns:a16="http://schemas.microsoft.com/office/drawing/2014/main" id="{672844A4-0657-406F-B5ED-E3924F281604}"/>
              </a:ext>
            </a:extLst>
          </p:cNvPr>
          <p:cNvSpPr txBox="1"/>
          <p:nvPr/>
        </p:nvSpPr>
        <p:spPr>
          <a:xfrm>
            <a:off x="5053143" y="3854754"/>
            <a:ext cx="537327" cy="261610"/>
          </a:xfrm>
          <a:prstGeom prst="rect">
            <a:avLst/>
          </a:prstGeom>
          <a:noFill/>
        </p:spPr>
        <p:txBody>
          <a:bodyPr wrap="none" rtlCol="0">
            <a:spAutoFit/>
          </a:bodyPr>
          <a:lstStyle/>
          <a:p>
            <a:r>
              <a:rPr kumimoji="1" lang="en-US" altLang="ja-JP" sz="1100" dirty="0"/>
              <a:t>12/27</a:t>
            </a:r>
            <a:endParaRPr kumimoji="1" lang="ja-JP" altLang="en-US" sz="1100" dirty="0"/>
          </a:p>
        </p:txBody>
      </p:sp>
      <p:sp>
        <p:nvSpPr>
          <p:cNvPr id="52" name="テキスト ボックス 51">
            <a:extLst>
              <a:ext uri="{FF2B5EF4-FFF2-40B4-BE49-F238E27FC236}">
                <a16:creationId xmlns:a16="http://schemas.microsoft.com/office/drawing/2014/main" id="{ED437824-34EE-4A0F-AA77-B934B08240C7}"/>
              </a:ext>
            </a:extLst>
          </p:cNvPr>
          <p:cNvSpPr txBox="1"/>
          <p:nvPr/>
        </p:nvSpPr>
        <p:spPr>
          <a:xfrm>
            <a:off x="1351388" y="2793810"/>
            <a:ext cx="1972015" cy="307777"/>
          </a:xfrm>
          <a:prstGeom prst="rect">
            <a:avLst/>
          </a:prstGeom>
          <a:solidFill>
            <a:schemeClr val="bg1"/>
          </a:solidFill>
          <a:ln>
            <a:solidFill>
              <a:schemeClr val="accent6"/>
            </a:solidFill>
          </a:ln>
        </p:spPr>
        <p:txBody>
          <a:bodyPr wrap="none" rtlCol="0">
            <a:spAutoFit/>
          </a:bodyPr>
          <a:lstStyle/>
          <a:p>
            <a:r>
              <a:rPr kumimoji="1" lang="ja-JP" altLang="en-US" sz="1400" dirty="0"/>
              <a:t>妻の職場復帰のサポート</a:t>
            </a:r>
          </a:p>
        </p:txBody>
      </p:sp>
      <p:sp>
        <p:nvSpPr>
          <p:cNvPr id="54" name="テキスト ボックス 53">
            <a:extLst>
              <a:ext uri="{FF2B5EF4-FFF2-40B4-BE49-F238E27FC236}">
                <a16:creationId xmlns:a16="http://schemas.microsoft.com/office/drawing/2014/main" id="{209DF494-CE07-4D7C-BD9F-DD45647C3FAB}"/>
              </a:ext>
            </a:extLst>
          </p:cNvPr>
          <p:cNvSpPr txBox="1"/>
          <p:nvPr/>
        </p:nvSpPr>
        <p:spPr>
          <a:xfrm>
            <a:off x="3459513" y="2763633"/>
            <a:ext cx="7491153" cy="523220"/>
          </a:xfrm>
          <a:prstGeom prst="rect">
            <a:avLst/>
          </a:prstGeom>
          <a:noFill/>
        </p:spPr>
        <p:txBody>
          <a:bodyPr wrap="none" rtlCol="0">
            <a:spAutoFit/>
          </a:bodyPr>
          <a:lstStyle/>
          <a:p>
            <a:r>
              <a:rPr kumimoji="1" lang="ja-JP" altLang="en-US" sz="1400" dirty="0"/>
              <a:t>妻が</a:t>
            </a:r>
            <a:r>
              <a:rPr kumimoji="1" lang="en-US" altLang="ja-JP" sz="1400" dirty="0"/>
              <a:t>12</a:t>
            </a:r>
            <a:r>
              <a:rPr kumimoji="1" lang="ja-JP" altLang="en-US" sz="1400" dirty="0"/>
              <a:t>月中旬から職場復帰予定のため、そのサポートとして育児休職（２回目）を取得したい。</a:t>
            </a:r>
            <a:endParaRPr kumimoji="1" lang="en-US" altLang="ja-JP" sz="1400" dirty="0"/>
          </a:p>
          <a:p>
            <a:r>
              <a:rPr kumimoji="1" lang="ja-JP" altLang="en-US" sz="1400" dirty="0"/>
              <a:t>保育園は</a:t>
            </a:r>
            <a:r>
              <a:rPr kumimoji="1" lang="en-US" altLang="ja-JP" sz="1400" dirty="0"/>
              <a:t>2023</a:t>
            </a:r>
            <a:r>
              <a:rPr kumimoji="1" lang="ja-JP" altLang="en-US" sz="1400" dirty="0"/>
              <a:t>年</a:t>
            </a:r>
            <a:r>
              <a:rPr kumimoji="1" lang="en-US" altLang="ja-JP" sz="1400" dirty="0"/>
              <a:t>4</a:t>
            </a:r>
            <a:r>
              <a:rPr kumimoji="1" lang="ja-JP" altLang="en-US" sz="1400" dirty="0"/>
              <a:t>月入園を想定（最初の１か月弱は慣らし保育期間で本格的には５月からかも）。</a:t>
            </a:r>
            <a:endParaRPr kumimoji="1" lang="en-US" altLang="ja-JP" sz="1400" dirty="0"/>
          </a:p>
        </p:txBody>
      </p:sp>
      <p:cxnSp>
        <p:nvCxnSpPr>
          <p:cNvPr id="63" name="直線矢印コネクタ 62">
            <a:extLst>
              <a:ext uri="{FF2B5EF4-FFF2-40B4-BE49-F238E27FC236}">
                <a16:creationId xmlns:a16="http://schemas.microsoft.com/office/drawing/2014/main" id="{40746708-19FB-49B2-94C2-5000369BCD36}"/>
              </a:ext>
            </a:extLst>
          </p:cNvPr>
          <p:cNvCxnSpPr/>
          <p:nvPr/>
        </p:nvCxnSpPr>
        <p:spPr>
          <a:xfrm>
            <a:off x="232947" y="2104760"/>
            <a:ext cx="1152000" cy="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63962983-A93C-409C-85B7-21F0FC13B8AD}"/>
              </a:ext>
            </a:extLst>
          </p:cNvPr>
          <p:cNvCxnSpPr>
            <a:cxnSpLocks/>
          </p:cNvCxnSpPr>
          <p:nvPr/>
        </p:nvCxnSpPr>
        <p:spPr>
          <a:xfrm>
            <a:off x="1423825" y="2105081"/>
            <a:ext cx="3388336"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E1A64B1A-7A45-404C-891C-7397D9B45FD1}"/>
              </a:ext>
            </a:extLst>
          </p:cNvPr>
          <p:cNvSpPr txBox="1"/>
          <p:nvPr/>
        </p:nvSpPr>
        <p:spPr>
          <a:xfrm>
            <a:off x="6016304" y="1788667"/>
            <a:ext cx="1813317" cy="276999"/>
          </a:xfrm>
          <a:prstGeom prst="rect">
            <a:avLst/>
          </a:prstGeom>
          <a:noFill/>
        </p:spPr>
        <p:txBody>
          <a:bodyPr wrap="none" rtlCol="0">
            <a:spAutoFit/>
          </a:bodyPr>
          <a:lstStyle/>
          <a:p>
            <a:r>
              <a:rPr kumimoji="1" lang="ja-JP" altLang="en-US" sz="1200" dirty="0"/>
              <a:t>育児休職（</a:t>
            </a:r>
            <a:r>
              <a:rPr kumimoji="1" lang="en-US" altLang="ja-JP" sz="1200" dirty="0"/>
              <a:t>+</a:t>
            </a:r>
            <a:r>
              <a:rPr kumimoji="1" lang="ja-JP" altLang="en-US" sz="1200" dirty="0"/>
              <a:t>有給休暇）</a:t>
            </a:r>
          </a:p>
        </p:txBody>
      </p:sp>
      <p:sp>
        <p:nvSpPr>
          <p:cNvPr id="69" name="テキスト ボックス 68">
            <a:extLst>
              <a:ext uri="{FF2B5EF4-FFF2-40B4-BE49-F238E27FC236}">
                <a16:creationId xmlns:a16="http://schemas.microsoft.com/office/drawing/2014/main" id="{9133A3FE-0D13-42F0-A4D0-089B4F49A333}"/>
              </a:ext>
            </a:extLst>
          </p:cNvPr>
          <p:cNvSpPr txBox="1"/>
          <p:nvPr/>
        </p:nvSpPr>
        <p:spPr>
          <a:xfrm>
            <a:off x="408554" y="1788667"/>
            <a:ext cx="800219" cy="276999"/>
          </a:xfrm>
          <a:prstGeom prst="rect">
            <a:avLst/>
          </a:prstGeom>
          <a:noFill/>
        </p:spPr>
        <p:txBody>
          <a:bodyPr wrap="none" rtlCol="0">
            <a:spAutoFit/>
          </a:bodyPr>
          <a:lstStyle/>
          <a:p>
            <a:r>
              <a:rPr kumimoji="1" lang="ja-JP" altLang="en-US" sz="1200" dirty="0"/>
              <a:t>育児休職</a:t>
            </a:r>
          </a:p>
        </p:txBody>
      </p:sp>
      <p:sp>
        <p:nvSpPr>
          <p:cNvPr id="70" name="テキスト ボックス 69">
            <a:extLst>
              <a:ext uri="{FF2B5EF4-FFF2-40B4-BE49-F238E27FC236}">
                <a16:creationId xmlns:a16="http://schemas.microsoft.com/office/drawing/2014/main" id="{3B922BAC-E51B-43E1-B383-33E6676499F8}"/>
              </a:ext>
            </a:extLst>
          </p:cNvPr>
          <p:cNvSpPr txBox="1"/>
          <p:nvPr/>
        </p:nvSpPr>
        <p:spPr>
          <a:xfrm>
            <a:off x="2555415" y="1788667"/>
            <a:ext cx="800219" cy="276999"/>
          </a:xfrm>
          <a:prstGeom prst="rect">
            <a:avLst/>
          </a:prstGeom>
          <a:noFill/>
        </p:spPr>
        <p:txBody>
          <a:bodyPr wrap="none" rtlCol="0">
            <a:spAutoFit/>
          </a:bodyPr>
          <a:lstStyle/>
          <a:p>
            <a:r>
              <a:rPr kumimoji="1" lang="ja-JP" altLang="en-US" sz="1200" dirty="0"/>
              <a:t>通常勤務</a:t>
            </a:r>
          </a:p>
        </p:txBody>
      </p:sp>
      <p:sp>
        <p:nvSpPr>
          <p:cNvPr id="78" name="テキスト ボックス 77">
            <a:extLst>
              <a:ext uri="{FF2B5EF4-FFF2-40B4-BE49-F238E27FC236}">
                <a16:creationId xmlns:a16="http://schemas.microsoft.com/office/drawing/2014/main" id="{A2ECD7FC-F16E-4324-B8A2-58D0C960E0BC}"/>
              </a:ext>
            </a:extLst>
          </p:cNvPr>
          <p:cNvSpPr txBox="1"/>
          <p:nvPr/>
        </p:nvSpPr>
        <p:spPr>
          <a:xfrm>
            <a:off x="1362576" y="2206989"/>
            <a:ext cx="540533" cy="261610"/>
          </a:xfrm>
          <a:prstGeom prst="rect">
            <a:avLst/>
          </a:prstGeom>
          <a:noFill/>
        </p:spPr>
        <p:txBody>
          <a:bodyPr wrap="none" rtlCol="0">
            <a:spAutoFit/>
          </a:bodyPr>
          <a:lstStyle/>
          <a:p>
            <a:r>
              <a:rPr kumimoji="1" lang="en-US" altLang="ja-JP" sz="1100" dirty="0"/>
              <a:t>7/26~</a:t>
            </a:r>
            <a:endParaRPr kumimoji="1" lang="ja-JP" altLang="en-US" sz="1100" dirty="0"/>
          </a:p>
        </p:txBody>
      </p:sp>
      <p:sp>
        <p:nvSpPr>
          <p:cNvPr id="79" name="テキスト ボックス 78">
            <a:extLst>
              <a:ext uri="{FF2B5EF4-FFF2-40B4-BE49-F238E27FC236}">
                <a16:creationId xmlns:a16="http://schemas.microsoft.com/office/drawing/2014/main" id="{FA419ADA-B4C6-4820-8242-AEE650ADE752}"/>
              </a:ext>
            </a:extLst>
          </p:cNvPr>
          <p:cNvSpPr txBox="1"/>
          <p:nvPr/>
        </p:nvSpPr>
        <p:spPr>
          <a:xfrm>
            <a:off x="4837120" y="2204378"/>
            <a:ext cx="619080" cy="261610"/>
          </a:xfrm>
          <a:prstGeom prst="rect">
            <a:avLst/>
          </a:prstGeom>
          <a:noFill/>
        </p:spPr>
        <p:txBody>
          <a:bodyPr wrap="none" rtlCol="0">
            <a:spAutoFit/>
          </a:bodyPr>
          <a:lstStyle/>
          <a:p>
            <a:r>
              <a:rPr kumimoji="1" lang="en-US" altLang="ja-JP" sz="1100" dirty="0"/>
              <a:t>12/19~</a:t>
            </a:r>
            <a:endParaRPr kumimoji="1" lang="ja-JP" altLang="en-US" sz="1100" dirty="0"/>
          </a:p>
        </p:txBody>
      </p:sp>
      <p:sp>
        <p:nvSpPr>
          <p:cNvPr id="83" name="テキスト ボックス 82">
            <a:extLst>
              <a:ext uri="{FF2B5EF4-FFF2-40B4-BE49-F238E27FC236}">
                <a16:creationId xmlns:a16="http://schemas.microsoft.com/office/drawing/2014/main" id="{2BA4D550-2F57-4094-BD59-8ADD346794DE}"/>
              </a:ext>
            </a:extLst>
          </p:cNvPr>
          <p:cNvSpPr txBox="1"/>
          <p:nvPr/>
        </p:nvSpPr>
        <p:spPr>
          <a:xfrm>
            <a:off x="3501553" y="752425"/>
            <a:ext cx="1263487"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FY2022</a:t>
            </a:r>
            <a:endParaRPr kumimoji="1" lang="ja-JP" altLang="en-US" sz="2400" dirty="0">
              <a:solidFill>
                <a:srgbClr val="000000"/>
              </a:solidFill>
              <a:latin typeface="Arial"/>
              <a:ea typeface="Meiryo UI"/>
            </a:endParaRPr>
          </a:p>
        </p:txBody>
      </p:sp>
      <p:sp>
        <p:nvSpPr>
          <p:cNvPr id="51" name="テキスト ボックス 50">
            <a:extLst>
              <a:ext uri="{FF2B5EF4-FFF2-40B4-BE49-F238E27FC236}">
                <a16:creationId xmlns:a16="http://schemas.microsoft.com/office/drawing/2014/main" id="{4159B834-936A-4B24-8CA7-611B830246D9}"/>
              </a:ext>
            </a:extLst>
          </p:cNvPr>
          <p:cNvSpPr txBox="1"/>
          <p:nvPr/>
        </p:nvSpPr>
        <p:spPr>
          <a:xfrm>
            <a:off x="8440074" y="742651"/>
            <a:ext cx="1263487"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FY2023</a:t>
            </a:r>
            <a:endParaRPr kumimoji="1" lang="ja-JP" altLang="en-US" sz="2400" dirty="0">
              <a:solidFill>
                <a:srgbClr val="000000"/>
              </a:solidFill>
              <a:latin typeface="Arial"/>
              <a:ea typeface="Meiryo UI"/>
            </a:endParaRPr>
          </a:p>
        </p:txBody>
      </p:sp>
      <p:cxnSp>
        <p:nvCxnSpPr>
          <p:cNvPr id="57" name="直線矢印コネクタ 56">
            <a:extLst>
              <a:ext uri="{FF2B5EF4-FFF2-40B4-BE49-F238E27FC236}">
                <a16:creationId xmlns:a16="http://schemas.microsoft.com/office/drawing/2014/main" id="{B3C2F793-591D-43A4-BB99-9917C21900AB}"/>
              </a:ext>
            </a:extLst>
          </p:cNvPr>
          <p:cNvCxnSpPr>
            <a:cxnSpLocks/>
          </p:cNvCxnSpPr>
          <p:nvPr/>
        </p:nvCxnSpPr>
        <p:spPr>
          <a:xfrm flipV="1">
            <a:off x="8743425" y="2105081"/>
            <a:ext cx="2290335"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3563989-74F4-498C-8BF7-51EB9337A4E5}"/>
              </a:ext>
            </a:extLst>
          </p:cNvPr>
          <p:cNvSpPr txBox="1"/>
          <p:nvPr/>
        </p:nvSpPr>
        <p:spPr>
          <a:xfrm>
            <a:off x="9415141" y="1799901"/>
            <a:ext cx="800219" cy="276999"/>
          </a:xfrm>
          <a:prstGeom prst="rect">
            <a:avLst/>
          </a:prstGeom>
          <a:noFill/>
        </p:spPr>
        <p:txBody>
          <a:bodyPr wrap="none" rtlCol="0">
            <a:spAutoFit/>
          </a:bodyPr>
          <a:lstStyle/>
          <a:p>
            <a:r>
              <a:rPr kumimoji="1" lang="ja-JP" altLang="en-US" sz="1200" dirty="0"/>
              <a:t>通常勤務</a:t>
            </a:r>
          </a:p>
        </p:txBody>
      </p:sp>
      <p:sp>
        <p:nvSpPr>
          <p:cNvPr id="60" name="テキスト ボックス 59">
            <a:extLst>
              <a:ext uri="{FF2B5EF4-FFF2-40B4-BE49-F238E27FC236}">
                <a16:creationId xmlns:a16="http://schemas.microsoft.com/office/drawing/2014/main" id="{4C02DE97-BA29-4180-9358-B06D5546CDDD}"/>
              </a:ext>
            </a:extLst>
          </p:cNvPr>
          <p:cNvSpPr txBox="1"/>
          <p:nvPr/>
        </p:nvSpPr>
        <p:spPr>
          <a:xfrm>
            <a:off x="8707882" y="2212923"/>
            <a:ext cx="461986" cy="261610"/>
          </a:xfrm>
          <a:prstGeom prst="rect">
            <a:avLst/>
          </a:prstGeom>
          <a:noFill/>
        </p:spPr>
        <p:txBody>
          <a:bodyPr wrap="none" rtlCol="0">
            <a:spAutoFit/>
          </a:bodyPr>
          <a:lstStyle/>
          <a:p>
            <a:r>
              <a:rPr kumimoji="1" lang="en-US" altLang="ja-JP" sz="1100"/>
              <a:t>5/8~</a:t>
            </a:r>
            <a:endParaRPr kumimoji="1" lang="ja-JP" altLang="en-US" sz="1100" dirty="0"/>
          </a:p>
        </p:txBody>
      </p:sp>
      <p:cxnSp>
        <p:nvCxnSpPr>
          <p:cNvPr id="61" name="直線矢印コネクタ 60">
            <a:extLst>
              <a:ext uri="{FF2B5EF4-FFF2-40B4-BE49-F238E27FC236}">
                <a16:creationId xmlns:a16="http://schemas.microsoft.com/office/drawing/2014/main" id="{F3C4816A-536D-4D24-902B-BA2F533944CB}"/>
              </a:ext>
            </a:extLst>
          </p:cNvPr>
          <p:cNvCxnSpPr>
            <a:cxnSpLocks/>
          </p:cNvCxnSpPr>
          <p:nvPr/>
        </p:nvCxnSpPr>
        <p:spPr>
          <a:xfrm>
            <a:off x="4907280" y="2104899"/>
            <a:ext cx="3780000" cy="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矢印: 右 72">
            <a:extLst>
              <a:ext uri="{FF2B5EF4-FFF2-40B4-BE49-F238E27FC236}">
                <a16:creationId xmlns:a16="http://schemas.microsoft.com/office/drawing/2014/main" id="{EE723D5B-5A47-42DB-BF8C-819F9DAE20B1}"/>
              </a:ext>
            </a:extLst>
          </p:cNvPr>
          <p:cNvSpPr/>
          <p:nvPr/>
        </p:nvSpPr>
        <p:spPr>
          <a:xfrm>
            <a:off x="8423100" y="4450433"/>
            <a:ext cx="322876"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80" name="矢印: 右 79">
            <a:extLst>
              <a:ext uri="{FF2B5EF4-FFF2-40B4-BE49-F238E27FC236}">
                <a16:creationId xmlns:a16="http://schemas.microsoft.com/office/drawing/2014/main" id="{2272B281-D345-4E6F-A210-10C5FA6080CA}"/>
              </a:ext>
            </a:extLst>
          </p:cNvPr>
          <p:cNvSpPr/>
          <p:nvPr/>
        </p:nvSpPr>
        <p:spPr>
          <a:xfrm>
            <a:off x="4837192" y="3567094"/>
            <a:ext cx="322876"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81" name="テキスト ボックス 80">
            <a:extLst>
              <a:ext uri="{FF2B5EF4-FFF2-40B4-BE49-F238E27FC236}">
                <a16:creationId xmlns:a16="http://schemas.microsoft.com/office/drawing/2014/main" id="{24276887-C4E7-46E4-89B2-7C47F6EC1658}"/>
              </a:ext>
            </a:extLst>
          </p:cNvPr>
          <p:cNvSpPr txBox="1"/>
          <p:nvPr/>
        </p:nvSpPr>
        <p:spPr>
          <a:xfrm>
            <a:off x="4543498" y="3434809"/>
            <a:ext cx="537327" cy="261610"/>
          </a:xfrm>
          <a:prstGeom prst="rect">
            <a:avLst/>
          </a:prstGeom>
          <a:noFill/>
        </p:spPr>
        <p:txBody>
          <a:bodyPr wrap="none" rtlCol="0">
            <a:spAutoFit/>
          </a:bodyPr>
          <a:lstStyle/>
          <a:p>
            <a:r>
              <a:rPr kumimoji="1" lang="en-US" altLang="ja-JP" sz="1100" dirty="0"/>
              <a:t>12/19</a:t>
            </a:r>
            <a:endParaRPr kumimoji="1" lang="ja-JP" altLang="en-US" sz="1100" dirty="0"/>
          </a:p>
        </p:txBody>
      </p:sp>
      <p:sp>
        <p:nvSpPr>
          <p:cNvPr id="82" name="テキスト ボックス 81">
            <a:extLst>
              <a:ext uri="{FF2B5EF4-FFF2-40B4-BE49-F238E27FC236}">
                <a16:creationId xmlns:a16="http://schemas.microsoft.com/office/drawing/2014/main" id="{0D3E53F9-A806-4595-A77D-04F3ED5903E5}"/>
              </a:ext>
            </a:extLst>
          </p:cNvPr>
          <p:cNvSpPr txBox="1"/>
          <p:nvPr/>
        </p:nvSpPr>
        <p:spPr>
          <a:xfrm>
            <a:off x="8176279" y="4378623"/>
            <a:ext cx="458780" cy="261610"/>
          </a:xfrm>
          <a:prstGeom prst="rect">
            <a:avLst/>
          </a:prstGeom>
          <a:noFill/>
        </p:spPr>
        <p:txBody>
          <a:bodyPr wrap="none" rtlCol="0">
            <a:spAutoFit/>
          </a:bodyPr>
          <a:lstStyle/>
          <a:p>
            <a:r>
              <a:rPr kumimoji="1" lang="en-US" altLang="ja-JP" sz="1100" dirty="0"/>
              <a:t>4/17</a:t>
            </a:r>
            <a:endParaRPr kumimoji="1" lang="ja-JP" altLang="en-US" sz="1100" dirty="0"/>
          </a:p>
        </p:txBody>
      </p:sp>
      <p:sp>
        <p:nvSpPr>
          <p:cNvPr id="84" name="テキスト ボックス 83">
            <a:extLst>
              <a:ext uri="{FF2B5EF4-FFF2-40B4-BE49-F238E27FC236}">
                <a16:creationId xmlns:a16="http://schemas.microsoft.com/office/drawing/2014/main" id="{C21EE121-1BE0-4262-A7D5-FA7CE006A8B3}"/>
              </a:ext>
            </a:extLst>
          </p:cNvPr>
          <p:cNvSpPr txBox="1"/>
          <p:nvPr/>
        </p:nvSpPr>
        <p:spPr>
          <a:xfrm>
            <a:off x="8583597" y="4378623"/>
            <a:ext cx="458780" cy="261610"/>
          </a:xfrm>
          <a:prstGeom prst="rect">
            <a:avLst/>
          </a:prstGeom>
          <a:noFill/>
        </p:spPr>
        <p:txBody>
          <a:bodyPr wrap="none" rtlCol="0">
            <a:spAutoFit/>
          </a:bodyPr>
          <a:lstStyle/>
          <a:p>
            <a:r>
              <a:rPr kumimoji="1" lang="en-US" altLang="ja-JP" sz="1100" dirty="0"/>
              <a:t>4/28</a:t>
            </a:r>
            <a:endParaRPr kumimoji="1" lang="ja-JP" altLang="en-US" sz="1100" dirty="0"/>
          </a:p>
        </p:txBody>
      </p:sp>
      <p:sp>
        <p:nvSpPr>
          <p:cNvPr id="85" name="テキスト ボックス 84">
            <a:extLst>
              <a:ext uri="{FF2B5EF4-FFF2-40B4-BE49-F238E27FC236}">
                <a16:creationId xmlns:a16="http://schemas.microsoft.com/office/drawing/2014/main" id="{5039147C-CF0A-4BEA-BCEA-9CE1650435A6}"/>
              </a:ext>
            </a:extLst>
          </p:cNvPr>
          <p:cNvSpPr txBox="1"/>
          <p:nvPr/>
        </p:nvSpPr>
        <p:spPr>
          <a:xfrm>
            <a:off x="8197501" y="4598193"/>
            <a:ext cx="1412566"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有給休暇（</a:t>
            </a:r>
            <a:r>
              <a:rPr kumimoji="1" lang="en-US" altLang="ja-JP" sz="1050" dirty="0">
                <a:solidFill>
                  <a:srgbClr val="000000"/>
                </a:solidFill>
                <a:latin typeface="Arial"/>
                <a:ea typeface="Meiryo UI"/>
              </a:rPr>
              <a:t>10</a:t>
            </a:r>
            <a:r>
              <a:rPr kumimoji="1" lang="ja-JP" altLang="en-US" sz="1050" dirty="0">
                <a:solidFill>
                  <a:srgbClr val="000000"/>
                </a:solidFill>
                <a:latin typeface="Arial"/>
                <a:ea typeface="Meiryo UI"/>
              </a:rPr>
              <a:t>日分）</a:t>
            </a:r>
          </a:p>
        </p:txBody>
      </p:sp>
      <p:sp>
        <p:nvSpPr>
          <p:cNvPr id="86" name="テキスト ボックス 85">
            <a:extLst>
              <a:ext uri="{FF2B5EF4-FFF2-40B4-BE49-F238E27FC236}">
                <a16:creationId xmlns:a16="http://schemas.microsoft.com/office/drawing/2014/main" id="{7DD06D26-6695-40D4-ADEB-5B406973CB08}"/>
              </a:ext>
            </a:extLst>
          </p:cNvPr>
          <p:cNvSpPr txBox="1"/>
          <p:nvPr/>
        </p:nvSpPr>
        <p:spPr>
          <a:xfrm>
            <a:off x="4631840" y="3693227"/>
            <a:ext cx="1337226"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有給休暇（</a:t>
            </a:r>
            <a:r>
              <a:rPr kumimoji="1" lang="en-US" altLang="ja-JP" sz="1050" dirty="0">
                <a:solidFill>
                  <a:srgbClr val="000000"/>
                </a:solidFill>
                <a:latin typeface="Arial"/>
                <a:ea typeface="Meiryo UI"/>
              </a:rPr>
              <a:t>7</a:t>
            </a:r>
            <a:r>
              <a:rPr kumimoji="1" lang="ja-JP" altLang="en-US" sz="1050" dirty="0">
                <a:solidFill>
                  <a:srgbClr val="000000"/>
                </a:solidFill>
                <a:latin typeface="Arial"/>
                <a:ea typeface="Meiryo UI"/>
              </a:rPr>
              <a:t>日分）</a:t>
            </a:r>
          </a:p>
        </p:txBody>
      </p:sp>
      <p:sp>
        <p:nvSpPr>
          <p:cNvPr id="87" name="矢印: 右 86">
            <a:extLst>
              <a:ext uri="{FF2B5EF4-FFF2-40B4-BE49-F238E27FC236}">
                <a16:creationId xmlns:a16="http://schemas.microsoft.com/office/drawing/2014/main" id="{88164354-C303-4F00-A4D8-6AF8F91828A1}"/>
              </a:ext>
            </a:extLst>
          </p:cNvPr>
          <p:cNvSpPr/>
          <p:nvPr/>
        </p:nvSpPr>
        <p:spPr>
          <a:xfrm>
            <a:off x="7894669" y="5637884"/>
            <a:ext cx="3252973"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88" name="テキスト ボックス 87">
            <a:extLst>
              <a:ext uri="{FF2B5EF4-FFF2-40B4-BE49-F238E27FC236}">
                <a16:creationId xmlns:a16="http://schemas.microsoft.com/office/drawing/2014/main" id="{3329D08B-2DA9-43D9-B23A-B3F6703B4315}"/>
              </a:ext>
            </a:extLst>
          </p:cNvPr>
          <p:cNvSpPr txBox="1"/>
          <p:nvPr/>
        </p:nvSpPr>
        <p:spPr>
          <a:xfrm>
            <a:off x="8777545" y="5761447"/>
            <a:ext cx="1778051"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保育園（</a:t>
            </a:r>
            <a:r>
              <a:rPr kumimoji="1" lang="en-US" altLang="ja-JP" sz="1050" dirty="0">
                <a:solidFill>
                  <a:srgbClr val="000000"/>
                </a:solidFill>
                <a:latin typeface="Arial"/>
                <a:ea typeface="Meiryo UI"/>
              </a:rPr>
              <a:t>4</a:t>
            </a:r>
            <a:r>
              <a:rPr kumimoji="1" lang="ja-JP" altLang="en-US" sz="1050" dirty="0">
                <a:solidFill>
                  <a:srgbClr val="000000"/>
                </a:solidFill>
                <a:latin typeface="Arial"/>
                <a:ea typeface="Meiryo UI"/>
              </a:rPr>
              <a:t>月は慣らし保育）</a:t>
            </a:r>
          </a:p>
        </p:txBody>
      </p:sp>
      <p:sp>
        <p:nvSpPr>
          <p:cNvPr id="89" name="テキスト ボックス 88">
            <a:extLst>
              <a:ext uri="{FF2B5EF4-FFF2-40B4-BE49-F238E27FC236}">
                <a16:creationId xmlns:a16="http://schemas.microsoft.com/office/drawing/2014/main" id="{3C637270-3C49-4F2B-AC83-8F225C07A0ED}"/>
              </a:ext>
            </a:extLst>
          </p:cNvPr>
          <p:cNvSpPr txBox="1"/>
          <p:nvPr/>
        </p:nvSpPr>
        <p:spPr>
          <a:xfrm>
            <a:off x="7760713" y="5500926"/>
            <a:ext cx="380232" cy="261610"/>
          </a:xfrm>
          <a:prstGeom prst="rect">
            <a:avLst/>
          </a:prstGeom>
          <a:noFill/>
        </p:spPr>
        <p:txBody>
          <a:bodyPr wrap="none" rtlCol="0">
            <a:spAutoFit/>
          </a:bodyPr>
          <a:lstStyle/>
          <a:p>
            <a:r>
              <a:rPr kumimoji="1" lang="en-US" altLang="ja-JP" sz="1100" dirty="0"/>
              <a:t>4/1</a:t>
            </a:r>
            <a:endParaRPr kumimoji="1" lang="ja-JP" altLang="en-US" sz="1100" dirty="0"/>
          </a:p>
        </p:txBody>
      </p:sp>
      <p:sp>
        <p:nvSpPr>
          <p:cNvPr id="90" name="矢印: 右 89">
            <a:extLst>
              <a:ext uri="{FF2B5EF4-FFF2-40B4-BE49-F238E27FC236}">
                <a16:creationId xmlns:a16="http://schemas.microsoft.com/office/drawing/2014/main" id="{3D5213BD-95DA-45E1-B594-F4EE6DFB0676}"/>
              </a:ext>
            </a:extLst>
          </p:cNvPr>
          <p:cNvSpPr/>
          <p:nvPr/>
        </p:nvSpPr>
        <p:spPr>
          <a:xfrm>
            <a:off x="496773" y="5078139"/>
            <a:ext cx="4315388"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91" name="テキスト ボックス 90">
            <a:extLst>
              <a:ext uri="{FF2B5EF4-FFF2-40B4-BE49-F238E27FC236}">
                <a16:creationId xmlns:a16="http://schemas.microsoft.com/office/drawing/2014/main" id="{F1AA4320-42D4-400B-8CD4-5181B527808E}"/>
              </a:ext>
            </a:extLst>
          </p:cNvPr>
          <p:cNvSpPr txBox="1"/>
          <p:nvPr/>
        </p:nvSpPr>
        <p:spPr>
          <a:xfrm>
            <a:off x="1969858" y="5221167"/>
            <a:ext cx="947695"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妻　育児休職</a:t>
            </a:r>
          </a:p>
        </p:txBody>
      </p:sp>
      <p:sp>
        <p:nvSpPr>
          <p:cNvPr id="93" name="矢印: 右 92">
            <a:extLst>
              <a:ext uri="{FF2B5EF4-FFF2-40B4-BE49-F238E27FC236}">
                <a16:creationId xmlns:a16="http://schemas.microsoft.com/office/drawing/2014/main" id="{ED694D0A-E345-4F96-BB12-D20C4DC35947}"/>
              </a:ext>
            </a:extLst>
          </p:cNvPr>
          <p:cNvSpPr/>
          <p:nvPr/>
        </p:nvSpPr>
        <p:spPr>
          <a:xfrm>
            <a:off x="4907279" y="5094431"/>
            <a:ext cx="6240353"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94" name="テキスト ボックス 93">
            <a:extLst>
              <a:ext uri="{FF2B5EF4-FFF2-40B4-BE49-F238E27FC236}">
                <a16:creationId xmlns:a16="http://schemas.microsoft.com/office/drawing/2014/main" id="{DBA9A918-D101-4E82-9BE2-DF3AAF42A999}"/>
              </a:ext>
            </a:extLst>
          </p:cNvPr>
          <p:cNvSpPr txBox="1"/>
          <p:nvPr/>
        </p:nvSpPr>
        <p:spPr>
          <a:xfrm>
            <a:off x="7420821" y="5216905"/>
            <a:ext cx="947695"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妻　通常勤務</a:t>
            </a:r>
          </a:p>
        </p:txBody>
      </p:sp>
      <p:cxnSp>
        <p:nvCxnSpPr>
          <p:cNvPr id="29" name="直線コネクタ 28">
            <a:extLst>
              <a:ext uri="{FF2B5EF4-FFF2-40B4-BE49-F238E27FC236}">
                <a16:creationId xmlns:a16="http://schemas.microsoft.com/office/drawing/2014/main" id="{D5908C2C-7D62-4156-9DA6-E77EB60A5741}"/>
              </a:ext>
            </a:extLst>
          </p:cNvPr>
          <p:cNvCxnSpPr/>
          <p:nvPr/>
        </p:nvCxnSpPr>
        <p:spPr>
          <a:xfrm>
            <a:off x="232947" y="4951475"/>
            <a:ext cx="11375876" cy="0"/>
          </a:xfrm>
          <a:prstGeom prst="line">
            <a:avLst/>
          </a:prstGeom>
          <a:ln w="12700">
            <a:solidFill>
              <a:schemeClr val="bg1">
                <a:lumMod val="8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C9B99FC2-E705-4C8E-B4B5-2D577E4D30A6}"/>
              </a:ext>
            </a:extLst>
          </p:cNvPr>
          <p:cNvSpPr txBox="1"/>
          <p:nvPr/>
        </p:nvSpPr>
        <p:spPr>
          <a:xfrm>
            <a:off x="7866284" y="4110313"/>
            <a:ext cx="458780" cy="261610"/>
          </a:xfrm>
          <a:prstGeom prst="rect">
            <a:avLst/>
          </a:prstGeom>
          <a:noFill/>
        </p:spPr>
        <p:txBody>
          <a:bodyPr wrap="none" rtlCol="0">
            <a:spAutoFit/>
          </a:bodyPr>
          <a:lstStyle/>
          <a:p>
            <a:r>
              <a:rPr kumimoji="1" lang="en-US" altLang="ja-JP" sz="1100" dirty="0"/>
              <a:t>4/16</a:t>
            </a:r>
            <a:endParaRPr kumimoji="1" lang="ja-JP" altLang="en-US" sz="1100" dirty="0"/>
          </a:p>
        </p:txBody>
      </p:sp>
      <p:sp>
        <p:nvSpPr>
          <p:cNvPr id="48" name="テキスト ボックス 47">
            <a:extLst>
              <a:ext uri="{FF2B5EF4-FFF2-40B4-BE49-F238E27FC236}">
                <a16:creationId xmlns:a16="http://schemas.microsoft.com/office/drawing/2014/main" id="{49CCCFEF-CE16-4515-9B4D-0ED03E9E48E4}"/>
              </a:ext>
            </a:extLst>
          </p:cNvPr>
          <p:cNvSpPr txBox="1"/>
          <p:nvPr/>
        </p:nvSpPr>
        <p:spPr>
          <a:xfrm>
            <a:off x="5198425" y="4121322"/>
            <a:ext cx="537327" cy="261610"/>
          </a:xfrm>
          <a:prstGeom prst="rect">
            <a:avLst/>
          </a:prstGeom>
          <a:noFill/>
        </p:spPr>
        <p:txBody>
          <a:bodyPr wrap="none" rtlCol="0">
            <a:spAutoFit/>
          </a:bodyPr>
          <a:lstStyle/>
          <a:p>
            <a:r>
              <a:rPr kumimoji="1" lang="en-US" altLang="ja-JP" sz="1100" dirty="0"/>
              <a:t>12/28</a:t>
            </a:r>
            <a:endParaRPr kumimoji="1" lang="ja-JP" altLang="en-US" sz="1100" dirty="0"/>
          </a:p>
        </p:txBody>
      </p:sp>
    </p:spTree>
    <p:extLst>
      <p:ext uri="{BB962C8B-B14F-4D97-AF65-F5344CB8AC3E}">
        <p14:creationId xmlns:p14="http://schemas.microsoft.com/office/powerpoint/2010/main" val="39390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1723F-BC4C-47E4-878B-5B3136B44F21}"/>
              </a:ext>
            </a:extLst>
          </p:cNvPr>
          <p:cNvSpPr>
            <a:spLocks noGrp="1"/>
          </p:cNvSpPr>
          <p:nvPr>
            <p:ph type="title"/>
          </p:nvPr>
        </p:nvSpPr>
        <p:spPr/>
        <p:txBody>
          <a:bodyPr/>
          <a:lstStyle/>
          <a:p>
            <a:r>
              <a:rPr kumimoji="1" lang="ja-JP" altLang="en-US" dirty="0"/>
              <a:t>機能性タンパク質設計手法の調査</a:t>
            </a:r>
            <a:endParaRPr kumimoji="1" lang="en-US" altLang="ja-JP" dirty="0"/>
          </a:p>
        </p:txBody>
      </p:sp>
      <p:sp>
        <p:nvSpPr>
          <p:cNvPr id="3" name="スライド番号プレースホルダー 2">
            <a:extLst>
              <a:ext uri="{FF2B5EF4-FFF2-40B4-BE49-F238E27FC236}">
                <a16:creationId xmlns:a16="http://schemas.microsoft.com/office/drawing/2014/main" id="{0402E1A7-5889-4B50-88C0-60319A1F77E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ボックス 3">
            <a:extLst>
              <a:ext uri="{FF2B5EF4-FFF2-40B4-BE49-F238E27FC236}">
                <a16:creationId xmlns:a16="http://schemas.microsoft.com/office/drawing/2014/main" id="{532D24A7-28A8-43D9-8D72-C309F0BCA555}"/>
              </a:ext>
            </a:extLst>
          </p:cNvPr>
          <p:cNvSpPr txBox="1"/>
          <p:nvPr/>
        </p:nvSpPr>
        <p:spPr>
          <a:xfrm>
            <a:off x="1161796" y="1028343"/>
            <a:ext cx="10382504" cy="4247317"/>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800" b="1" dirty="0">
                <a:solidFill>
                  <a:schemeClr val="accent1"/>
                </a:solidFill>
              </a:rPr>
              <a:t>目的　</a:t>
            </a:r>
            <a:r>
              <a:rPr kumimoji="1" lang="ja-JP" altLang="en-US" sz="1800" dirty="0"/>
              <a:t>指定の機能モチーフをもつタンパク質の設計技術</a:t>
            </a:r>
            <a:r>
              <a:rPr kumimoji="1" lang="ja-JP" altLang="en-US" dirty="0"/>
              <a:t>開発をテーマ化可能か確認。</a:t>
            </a:r>
            <a:endParaRPr kumimoji="1" lang="en-US" altLang="ja-JP" sz="1800" dirty="0"/>
          </a:p>
          <a:p>
            <a:pPr marL="285750" indent="-285750">
              <a:buFont typeface="Wingdings" panose="05000000000000000000" pitchFamily="2" charset="2"/>
              <a:buChar char="n"/>
            </a:pPr>
            <a:r>
              <a:rPr kumimoji="1" lang="ja-JP" altLang="en-US" sz="1800" b="1" dirty="0">
                <a:solidFill>
                  <a:schemeClr val="accent1"/>
                </a:solidFill>
              </a:rPr>
              <a:t>目標</a:t>
            </a:r>
            <a:r>
              <a:rPr kumimoji="1" lang="ja-JP" altLang="en-US" b="1" dirty="0">
                <a:solidFill>
                  <a:schemeClr val="accent1"/>
                </a:solidFill>
              </a:rPr>
              <a:t>　</a:t>
            </a:r>
            <a:r>
              <a:rPr kumimoji="1" lang="ja-JP" altLang="en-US" dirty="0"/>
              <a:t>近年報告されている手法をセルロース結合性タンパク質設計問題に適用し実際の実力を把握する。</a:t>
            </a:r>
            <a:endParaRPr kumimoji="1" lang="en-US" altLang="ja-JP" dirty="0"/>
          </a:p>
          <a:p>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計画概要</a:t>
            </a:r>
            <a:endParaRPr kumimoji="1" lang="en-US" altLang="ja-JP" b="1" dirty="0">
              <a:solidFill>
                <a:schemeClr val="accent1"/>
              </a:solidFill>
            </a:endParaRPr>
          </a:p>
          <a:p>
            <a:r>
              <a:rPr kumimoji="1" lang="en-US" altLang="ja-JP" dirty="0"/>
              <a:t>	</a:t>
            </a:r>
            <a:r>
              <a:rPr kumimoji="1" lang="ja-JP" altLang="en-US" dirty="0"/>
              <a:t>以下の参考文献を参考に、</a:t>
            </a:r>
            <a:r>
              <a:rPr kumimoji="1" lang="en-US" altLang="ja-JP" dirty="0"/>
              <a:t>CBD</a:t>
            </a:r>
            <a:r>
              <a:rPr kumimoji="1" lang="ja-JP" altLang="en-US" dirty="0"/>
              <a:t>の設計問題に適用した際の結果や課題を明らかにする。</a:t>
            </a:r>
            <a:endParaRPr kumimoji="1" lang="en-US" altLang="ja-JP" dirty="0"/>
          </a:p>
          <a:p>
            <a:endParaRPr kumimoji="1" lang="en-US" altLang="ja-JP" dirty="0"/>
          </a:p>
          <a:p>
            <a:pPr marL="742950" lvl="1" indent="-285750">
              <a:buFont typeface="Arial" panose="020B0604020202020204" pitchFamily="34" charset="0"/>
              <a:buChar char="•"/>
            </a:pPr>
            <a:r>
              <a:rPr kumimoji="1" lang="ja-JP" altLang="en-US" b="1" dirty="0">
                <a:solidFill>
                  <a:schemeClr val="accent1"/>
                </a:solidFill>
              </a:rPr>
              <a:t>”</a:t>
            </a:r>
            <a:r>
              <a:rPr kumimoji="1" lang="en-US" altLang="ja-JP" b="1" dirty="0">
                <a:solidFill>
                  <a:schemeClr val="accent1"/>
                </a:solidFill>
              </a:rPr>
              <a:t>Scaffolding protein functional sites using deep learning</a:t>
            </a:r>
            <a:r>
              <a:rPr kumimoji="1" lang="ja-JP" altLang="en-US" b="1" dirty="0">
                <a:solidFill>
                  <a:schemeClr val="accent1"/>
                </a:solidFill>
              </a:rPr>
              <a:t>“</a:t>
            </a:r>
            <a:r>
              <a:rPr kumimoji="1" lang="en-US" altLang="ja-JP" dirty="0"/>
              <a:t>	</a:t>
            </a:r>
          </a:p>
          <a:p>
            <a:pPr marL="1200150" lvl="2" indent="-285750">
              <a:buFont typeface="Arial" panose="020B0604020202020204" pitchFamily="34" charset="0"/>
              <a:buChar char="•"/>
            </a:pPr>
            <a:r>
              <a:rPr kumimoji="1" lang="ja-JP" altLang="en-US" dirty="0"/>
              <a:t>深層学習ベースの結合モチーフを有するタンパク質設計手法の信頼度を評価する。</a:t>
            </a:r>
            <a:endParaRPr kumimoji="1" lang="en-US" altLang="ja-JP" dirty="0"/>
          </a:p>
          <a:p>
            <a:pPr marL="1200150" lvl="2" indent="-285750">
              <a:buFont typeface="Arial" panose="020B0604020202020204" pitchFamily="34" charset="0"/>
              <a:buChar char="•"/>
            </a:pPr>
            <a:r>
              <a:rPr kumimoji="1" lang="ja-JP" altLang="en-US" dirty="0"/>
              <a:t>天然タンパク質を部分改変する</a:t>
            </a:r>
            <a:r>
              <a:rPr kumimoji="1" lang="en-US" altLang="ja-JP" dirty="0"/>
              <a:t>Rosetta</a:t>
            </a:r>
            <a:r>
              <a:rPr kumimoji="1" lang="ja-JP" altLang="en-US" dirty="0"/>
              <a:t>で設計した構造と比較する。</a:t>
            </a:r>
            <a:endParaRPr kumimoji="1" lang="en-US" altLang="ja-JP" dirty="0"/>
          </a:p>
          <a:p>
            <a:pPr marL="742950" lvl="1" indent="-285750">
              <a:buFont typeface="Arial" panose="020B0604020202020204" pitchFamily="34" charset="0"/>
              <a:buChar char="•"/>
            </a:pPr>
            <a:r>
              <a:rPr kumimoji="1" lang="ja-JP" altLang="en-US" b="1" dirty="0">
                <a:solidFill>
                  <a:schemeClr val="accent1"/>
                </a:solidFill>
              </a:rPr>
              <a:t>“</a:t>
            </a:r>
            <a:r>
              <a:rPr kumimoji="1" lang="en-US" altLang="ja-JP" b="1" dirty="0">
                <a:solidFill>
                  <a:schemeClr val="accent1"/>
                </a:solidFill>
              </a:rPr>
              <a:t>Robust deep learning-based protein sequence design using </a:t>
            </a:r>
            <a:r>
              <a:rPr kumimoji="1" lang="en-US" altLang="ja-JP" b="1" dirty="0" err="1">
                <a:solidFill>
                  <a:schemeClr val="accent1"/>
                </a:solidFill>
              </a:rPr>
              <a:t>ProteinMPNN</a:t>
            </a:r>
            <a:r>
              <a:rPr kumimoji="1" lang="ja-JP" altLang="en-US" b="1" dirty="0">
                <a:solidFill>
                  <a:schemeClr val="accent1"/>
                </a:solidFill>
              </a:rPr>
              <a:t>”</a:t>
            </a:r>
            <a:endParaRPr kumimoji="1" lang="en-US" altLang="ja-JP" b="1" dirty="0">
              <a:solidFill>
                <a:schemeClr val="accent1"/>
              </a:solidFill>
            </a:endParaRPr>
          </a:p>
          <a:p>
            <a:pPr marL="1200150" lvl="2" indent="-285750">
              <a:buFont typeface="Arial" panose="020B0604020202020204" pitchFamily="34" charset="0"/>
              <a:buChar char="•"/>
            </a:pPr>
            <a:r>
              <a:rPr kumimoji="1" lang="ja-JP" altLang="en-US" dirty="0"/>
              <a:t>深層学習に基づくタンパク質配列設計法</a:t>
            </a:r>
            <a:r>
              <a:rPr kumimoji="1" lang="en-US" altLang="ja-JP" dirty="0" err="1"/>
              <a:t>ProteinMPNN</a:t>
            </a:r>
            <a:r>
              <a:rPr kumimoji="1" lang="ja-JP" altLang="en-US" dirty="0"/>
              <a:t>を</a:t>
            </a:r>
            <a:r>
              <a:rPr kumimoji="1" lang="en-US" altLang="ja-JP" dirty="0"/>
              <a:t>CBD</a:t>
            </a:r>
            <a:r>
              <a:rPr kumimoji="1" lang="ja-JP" altLang="en-US" dirty="0"/>
              <a:t>設計問題に適用する。</a:t>
            </a:r>
            <a:endParaRPr kumimoji="1" lang="en-US" altLang="ja-JP" dirty="0"/>
          </a:p>
          <a:p>
            <a:pPr lvl="2"/>
            <a:r>
              <a:rPr kumimoji="1" lang="en-US" altLang="ja-JP" dirty="0"/>
              <a:t>	</a:t>
            </a:r>
          </a:p>
          <a:p>
            <a:pPr marL="285750" indent="-285750">
              <a:buFont typeface="Wingdings" panose="05000000000000000000" pitchFamily="2" charset="2"/>
              <a:buChar char="n"/>
            </a:pPr>
            <a:r>
              <a:rPr kumimoji="1" lang="ja-JP" altLang="en-US" b="1" dirty="0">
                <a:solidFill>
                  <a:schemeClr val="accent1"/>
                </a:solidFill>
              </a:rPr>
              <a:t>実施期間　</a:t>
            </a:r>
            <a:r>
              <a:rPr kumimoji="1" lang="en-US" altLang="ja-JP" dirty="0"/>
              <a:t>2022</a:t>
            </a:r>
            <a:r>
              <a:rPr kumimoji="1" lang="ja-JP" altLang="en-US" dirty="0"/>
              <a:t>年</a:t>
            </a:r>
            <a:r>
              <a:rPr kumimoji="1" lang="en-US" altLang="ja-JP" dirty="0"/>
              <a:t>11</a:t>
            </a:r>
            <a:r>
              <a:rPr kumimoji="1" lang="ja-JP" altLang="en-US" dirty="0"/>
              <a:t>月上旬</a:t>
            </a:r>
            <a:r>
              <a:rPr kumimoji="1" lang="en-US" altLang="ja-JP" dirty="0"/>
              <a:t>-2023</a:t>
            </a:r>
            <a:r>
              <a:rPr kumimoji="1" lang="ja-JP" altLang="en-US" dirty="0"/>
              <a:t>年</a:t>
            </a:r>
            <a:r>
              <a:rPr kumimoji="1" lang="en-US" altLang="ja-JP" dirty="0"/>
              <a:t>3</a:t>
            </a:r>
            <a:r>
              <a:rPr kumimoji="1" lang="ja-JP" altLang="en-US" dirty="0"/>
              <a:t>月</a:t>
            </a:r>
            <a:endParaRPr kumimoji="1" lang="en-US" altLang="ja-JP" dirty="0"/>
          </a:p>
          <a:p>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成果物　</a:t>
            </a:r>
            <a:r>
              <a:rPr kumimoji="1" lang="ja-JP" altLang="en-US" dirty="0"/>
              <a:t>報告書</a:t>
            </a:r>
          </a:p>
        </p:txBody>
      </p:sp>
      <p:sp>
        <p:nvSpPr>
          <p:cNvPr id="5" name="テキスト ボックス 4">
            <a:extLst>
              <a:ext uri="{FF2B5EF4-FFF2-40B4-BE49-F238E27FC236}">
                <a16:creationId xmlns:a16="http://schemas.microsoft.com/office/drawing/2014/main" id="{756CC306-F05B-4625-9F82-4AB091FD3100}"/>
              </a:ext>
            </a:extLst>
          </p:cNvPr>
          <p:cNvSpPr txBox="1"/>
          <p:nvPr/>
        </p:nvSpPr>
        <p:spPr>
          <a:xfrm>
            <a:off x="874986" y="5829657"/>
            <a:ext cx="8044190" cy="338554"/>
          </a:xfrm>
          <a:prstGeom prst="rect">
            <a:avLst/>
          </a:prstGeom>
          <a:noFill/>
        </p:spPr>
        <p:txBody>
          <a:bodyPr wrap="none" rtlCol="0">
            <a:spAutoFit/>
          </a:bodyPr>
          <a:lstStyle/>
          <a:p>
            <a:r>
              <a:rPr kumimoji="1" lang="ja-JP" altLang="en-US" sz="1600" dirty="0"/>
              <a:t>近年、タンパク質設計の領域は、</a:t>
            </a:r>
            <a:r>
              <a:rPr kumimoji="1" lang="en-US" altLang="ja-JP" sz="1600" dirty="0"/>
              <a:t>ML/DL</a:t>
            </a:r>
            <a:r>
              <a:rPr kumimoji="1" lang="ja-JP" altLang="en-US" sz="1600" dirty="0"/>
              <a:t>の実践の場と化している。（</a:t>
            </a:r>
            <a:r>
              <a:rPr kumimoji="1" lang="en-US" altLang="ja-JP" sz="1600" dirty="0"/>
              <a:t>Google, Meta</a:t>
            </a:r>
            <a:r>
              <a:rPr kumimoji="1" lang="ja-JP" altLang="en-US" sz="1600" dirty="0"/>
              <a:t>などの参入）</a:t>
            </a:r>
          </a:p>
        </p:txBody>
      </p:sp>
    </p:spTree>
    <p:extLst>
      <p:ext uri="{BB962C8B-B14F-4D97-AF65-F5344CB8AC3E}">
        <p14:creationId xmlns:p14="http://schemas.microsoft.com/office/powerpoint/2010/main" val="299608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C5C30A-AB5C-4EA2-8C7C-BADCB2BD2218}"/>
              </a:ext>
            </a:extLst>
          </p:cNvPr>
          <p:cNvSpPr>
            <a:spLocks noGrp="1"/>
          </p:cNvSpPr>
          <p:nvPr>
            <p:ph type="title"/>
          </p:nvPr>
        </p:nvSpPr>
        <p:spPr/>
        <p:txBody>
          <a:bodyPr>
            <a:normAutofit fontScale="90000"/>
          </a:bodyPr>
          <a:lstStyle/>
          <a:p>
            <a:r>
              <a:rPr lang="ja-JP" altLang="en-US" sz="1600" dirty="0"/>
              <a:t>機能性タンパク質設計手法の調査　補足</a:t>
            </a:r>
            <a:r>
              <a:rPr lang="en-US" altLang="ja-JP" sz="1600" dirty="0"/>
              <a:t>1</a:t>
            </a:r>
            <a:br>
              <a:rPr lang="en-US" altLang="ja-JP" dirty="0"/>
            </a:br>
            <a:r>
              <a:rPr lang="ja-JP" altLang="en-US" dirty="0"/>
              <a:t>「</a:t>
            </a:r>
            <a:r>
              <a:rPr kumimoji="1" lang="ja-JP" altLang="en-US" dirty="0"/>
              <a:t>機能性タンパク質設計手法の調査」詳細</a:t>
            </a:r>
          </a:p>
        </p:txBody>
      </p:sp>
      <p:sp>
        <p:nvSpPr>
          <p:cNvPr id="3" name="スライド番号プレースホルダー 2">
            <a:extLst>
              <a:ext uri="{FF2B5EF4-FFF2-40B4-BE49-F238E27FC236}">
                <a16:creationId xmlns:a16="http://schemas.microsoft.com/office/drawing/2014/main" id="{58785873-C445-43F9-8CC9-6BEF59163533}"/>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 name="フッター プレースホルダー 4">
            <a:extLst>
              <a:ext uri="{FF2B5EF4-FFF2-40B4-BE49-F238E27FC236}">
                <a16:creationId xmlns:a16="http://schemas.microsoft.com/office/drawing/2014/main" id="{61E9D99C-D6DB-4C86-8774-E648502A7869}"/>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8" name="テキスト ボックス 7">
            <a:extLst>
              <a:ext uri="{FF2B5EF4-FFF2-40B4-BE49-F238E27FC236}">
                <a16:creationId xmlns:a16="http://schemas.microsoft.com/office/drawing/2014/main" id="{57E6001F-0BEE-478B-835E-EC95AADF6E9F}"/>
              </a:ext>
            </a:extLst>
          </p:cNvPr>
          <p:cNvSpPr txBox="1"/>
          <p:nvPr/>
        </p:nvSpPr>
        <p:spPr>
          <a:xfrm>
            <a:off x="7880855" y="3848267"/>
            <a:ext cx="1401715" cy="584775"/>
          </a:xfrm>
          <a:prstGeom prst="rect">
            <a:avLst/>
          </a:prstGeom>
          <a:noFill/>
        </p:spPr>
        <p:txBody>
          <a:bodyPr wrap="square" rtlCol="0">
            <a:spAutoFit/>
          </a:bodyPr>
          <a:lstStyle/>
          <a:p>
            <a:pPr algn="ctr"/>
            <a:r>
              <a:rPr kumimoji="1" lang="ja-JP" altLang="en-US" sz="1600" dirty="0"/>
              <a:t>バイオマス分解酵素</a:t>
            </a:r>
            <a:endParaRPr kumimoji="1" lang="en-US" altLang="ja-JP" sz="1600" dirty="0"/>
          </a:p>
        </p:txBody>
      </p:sp>
      <p:sp>
        <p:nvSpPr>
          <p:cNvPr id="9" name="テキスト ボックス 8">
            <a:extLst>
              <a:ext uri="{FF2B5EF4-FFF2-40B4-BE49-F238E27FC236}">
                <a16:creationId xmlns:a16="http://schemas.microsoft.com/office/drawing/2014/main" id="{C2590E3F-9A80-46F8-A2F0-F22DDEAA994C}"/>
              </a:ext>
            </a:extLst>
          </p:cNvPr>
          <p:cNvSpPr txBox="1"/>
          <p:nvPr/>
        </p:nvSpPr>
        <p:spPr>
          <a:xfrm>
            <a:off x="343986" y="1831374"/>
            <a:ext cx="3305175" cy="646331"/>
          </a:xfrm>
          <a:prstGeom prst="rect">
            <a:avLst/>
          </a:prstGeom>
          <a:noFill/>
        </p:spPr>
        <p:txBody>
          <a:bodyPr wrap="square" rtlCol="0">
            <a:spAutoFit/>
          </a:bodyPr>
          <a:lstStyle/>
          <a:p>
            <a:pPr algn="ctr"/>
            <a:r>
              <a:rPr kumimoji="1" lang="ja-JP" altLang="en-US" dirty="0"/>
              <a:t>機能性モチーフの足場タンパク質をゼロベースで生成</a:t>
            </a:r>
          </a:p>
        </p:txBody>
      </p:sp>
      <p:sp>
        <p:nvSpPr>
          <p:cNvPr id="10" name="テキスト ボックス 9">
            <a:extLst>
              <a:ext uri="{FF2B5EF4-FFF2-40B4-BE49-F238E27FC236}">
                <a16:creationId xmlns:a16="http://schemas.microsoft.com/office/drawing/2014/main" id="{86444EF3-F121-48F4-AF7F-E09BBD061F4E}"/>
              </a:ext>
            </a:extLst>
          </p:cNvPr>
          <p:cNvSpPr txBox="1"/>
          <p:nvPr/>
        </p:nvSpPr>
        <p:spPr>
          <a:xfrm>
            <a:off x="413212" y="5329368"/>
            <a:ext cx="3305175" cy="646331"/>
          </a:xfrm>
          <a:prstGeom prst="rect">
            <a:avLst/>
          </a:prstGeom>
          <a:noFill/>
        </p:spPr>
        <p:txBody>
          <a:bodyPr wrap="square" rtlCol="0">
            <a:spAutoFit/>
          </a:bodyPr>
          <a:lstStyle/>
          <a:p>
            <a:r>
              <a:rPr kumimoji="1" lang="en-US" altLang="ja-JP" dirty="0"/>
              <a:t>Rosetta</a:t>
            </a:r>
            <a:r>
              <a:rPr kumimoji="1" lang="ja-JP" altLang="en-US" sz="1600" dirty="0"/>
              <a:t>（天然タンパク質を部分改変する方法）</a:t>
            </a:r>
            <a:r>
              <a:rPr kumimoji="1" lang="ja-JP" altLang="en-US" dirty="0"/>
              <a:t>の設計構造と比較</a:t>
            </a:r>
          </a:p>
        </p:txBody>
      </p:sp>
      <p:sp>
        <p:nvSpPr>
          <p:cNvPr id="11" name="テキスト ボックス 10">
            <a:extLst>
              <a:ext uri="{FF2B5EF4-FFF2-40B4-BE49-F238E27FC236}">
                <a16:creationId xmlns:a16="http://schemas.microsoft.com/office/drawing/2014/main" id="{2351222A-8710-4655-9455-62FAC1312A42}"/>
              </a:ext>
            </a:extLst>
          </p:cNvPr>
          <p:cNvSpPr txBox="1"/>
          <p:nvPr/>
        </p:nvSpPr>
        <p:spPr>
          <a:xfrm>
            <a:off x="4092184" y="1831374"/>
            <a:ext cx="3305175" cy="369332"/>
          </a:xfrm>
          <a:prstGeom prst="rect">
            <a:avLst/>
          </a:prstGeom>
          <a:noFill/>
        </p:spPr>
        <p:txBody>
          <a:bodyPr wrap="square" rtlCol="0">
            <a:spAutoFit/>
          </a:bodyPr>
          <a:lstStyle/>
          <a:p>
            <a:pPr algn="ctr"/>
            <a:r>
              <a:rPr kumimoji="1" lang="ja-JP" altLang="en-US" dirty="0"/>
              <a:t>構造から配列の可能性を提示</a:t>
            </a:r>
          </a:p>
        </p:txBody>
      </p:sp>
      <p:pic>
        <p:nvPicPr>
          <p:cNvPr id="12" name="図 11">
            <a:extLst>
              <a:ext uri="{FF2B5EF4-FFF2-40B4-BE49-F238E27FC236}">
                <a16:creationId xmlns:a16="http://schemas.microsoft.com/office/drawing/2014/main" id="{53A30936-E9E8-4780-A208-13AA75703A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562" y="2927051"/>
            <a:ext cx="3702025" cy="2286139"/>
          </a:xfrm>
          <a:prstGeom prst="rect">
            <a:avLst/>
          </a:prstGeom>
        </p:spPr>
      </p:pic>
      <p:sp>
        <p:nvSpPr>
          <p:cNvPr id="13" name="テキスト ボックス 12">
            <a:extLst>
              <a:ext uri="{FF2B5EF4-FFF2-40B4-BE49-F238E27FC236}">
                <a16:creationId xmlns:a16="http://schemas.microsoft.com/office/drawing/2014/main" id="{26201DBF-D0A3-4ACA-866B-543E1BC0BAF5}"/>
              </a:ext>
            </a:extLst>
          </p:cNvPr>
          <p:cNvSpPr txBox="1"/>
          <p:nvPr/>
        </p:nvSpPr>
        <p:spPr>
          <a:xfrm>
            <a:off x="881752" y="3251005"/>
            <a:ext cx="1299152" cy="261610"/>
          </a:xfrm>
          <a:prstGeom prst="rect">
            <a:avLst/>
          </a:prstGeom>
          <a:noFill/>
        </p:spPr>
        <p:txBody>
          <a:bodyPr wrap="square" rtlCol="0">
            <a:spAutoFit/>
          </a:bodyPr>
          <a:lstStyle/>
          <a:p>
            <a:pPr algn="ctr"/>
            <a:r>
              <a:rPr kumimoji="1" lang="en-US" altLang="ja-JP" sz="1100" dirty="0"/>
              <a:t>Neural Network</a:t>
            </a:r>
            <a:endParaRPr kumimoji="1" lang="ja-JP" altLang="en-US" sz="1100" dirty="0"/>
          </a:p>
        </p:txBody>
      </p:sp>
      <p:sp>
        <p:nvSpPr>
          <p:cNvPr id="14" name="テキスト ボックス 13">
            <a:extLst>
              <a:ext uri="{FF2B5EF4-FFF2-40B4-BE49-F238E27FC236}">
                <a16:creationId xmlns:a16="http://schemas.microsoft.com/office/drawing/2014/main" id="{29791EEF-E533-4A5F-AB6B-7FB47AB3BE76}"/>
              </a:ext>
            </a:extLst>
          </p:cNvPr>
          <p:cNvSpPr txBox="1"/>
          <p:nvPr/>
        </p:nvSpPr>
        <p:spPr>
          <a:xfrm>
            <a:off x="4112404" y="2382359"/>
            <a:ext cx="3070071" cy="307777"/>
          </a:xfrm>
          <a:prstGeom prst="rect">
            <a:avLst/>
          </a:prstGeom>
          <a:noFill/>
        </p:spPr>
        <p:txBody>
          <a:bodyPr wrap="none" rtlCol="0">
            <a:spAutoFit/>
          </a:bodyPr>
          <a:lstStyle/>
          <a:p>
            <a:pPr algn="ctr"/>
            <a:r>
              <a:rPr kumimoji="1" lang="ja-JP" altLang="en-US" sz="1400" dirty="0"/>
              <a:t>構造からアミノ酸残基の確率密度を予測</a:t>
            </a:r>
          </a:p>
        </p:txBody>
      </p:sp>
      <p:pic>
        <p:nvPicPr>
          <p:cNvPr id="15" name="図 14">
            <a:extLst>
              <a:ext uri="{FF2B5EF4-FFF2-40B4-BE49-F238E27FC236}">
                <a16:creationId xmlns:a16="http://schemas.microsoft.com/office/drawing/2014/main" id="{C7C6380F-8349-4E51-BA2C-704D9824859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120759" y="2742093"/>
            <a:ext cx="2888932" cy="1355670"/>
          </a:xfrm>
          <a:prstGeom prst="rect">
            <a:avLst/>
          </a:prstGeom>
        </p:spPr>
      </p:pic>
      <p:pic>
        <p:nvPicPr>
          <p:cNvPr id="17" name="図 16" descr="時計 が含まれている画像&#10;&#10;自動的に生成された説明">
            <a:extLst>
              <a:ext uri="{FF2B5EF4-FFF2-40B4-BE49-F238E27FC236}">
                <a16:creationId xmlns:a16="http://schemas.microsoft.com/office/drawing/2014/main" id="{37880C17-6DAA-44BA-85FA-32EB31820DF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35427" y="4840221"/>
            <a:ext cx="2720912" cy="1152822"/>
          </a:xfrm>
          <a:prstGeom prst="rect">
            <a:avLst/>
          </a:prstGeom>
        </p:spPr>
      </p:pic>
      <p:pic>
        <p:nvPicPr>
          <p:cNvPr id="18" name="図 17" descr="グラフィカル ユーザー インターフェイス&#10;&#10;自動的に生成された説明">
            <a:extLst>
              <a:ext uri="{FF2B5EF4-FFF2-40B4-BE49-F238E27FC236}">
                <a16:creationId xmlns:a16="http://schemas.microsoft.com/office/drawing/2014/main" id="{7FCBE8E6-43B0-4E96-AAA6-D44F073A66F6}"/>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036296" y="4801537"/>
            <a:ext cx="292359" cy="1256751"/>
          </a:xfrm>
          <a:prstGeom prst="rect">
            <a:avLst/>
          </a:prstGeom>
        </p:spPr>
      </p:pic>
      <p:sp>
        <p:nvSpPr>
          <p:cNvPr id="19" name="テキスト ボックス 18">
            <a:extLst>
              <a:ext uri="{FF2B5EF4-FFF2-40B4-BE49-F238E27FC236}">
                <a16:creationId xmlns:a16="http://schemas.microsoft.com/office/drawing/2014/main" id="{87FF45AE-9FFE-4029-8DA3-2AA3C50381BE}"/>
              </a:ext>
            </a:extLst>
          </p:cNvPr>
          <p:cNvSpPr txBox="1"/>
          <p:nvPr/>
        </p:nvSpPr>
        <p:spPr>
          <a:xfrm>
            <a:off x="7303881" y="5062689"/>
            <a:ext cx="369332" cy="707886"/>
          </a:xfrm>
          <a:prstGeom prst="rect">
            <a:avLst/>
          </a:prstGeom>
          <a:noFill/>
        </p:spPr>
        <p:txBody>
          <a:bodyPr vert="vert" wrap="none" rtlCol="0">
            <a:spAutoFit/>
          </a:bodyPr>
          <a:lstStyle/>
          <a:p>
            <a:pPr algn="ctr"/>
            <a:r>
              <a:rPr kumimoji="1" lang="ja-JP" altLang="en-US" sz="1200" dirty="0"/>
              <a:t>確率密度</a:t>
            </a:r>
            <a:endParaRPr kumimoji="1" lang="en-US" altLang="ja-JP" sz="1200" dirty="0"/>
          </a:p>
        </p:txBody>
      </p:sp>
      <p:sp>
        <p:nvSpPr>
          <p:cNvPr id="20" name="テキスト ボックス 19">
            <a:extLst>
              <a:ext uri="{FF2B5EF4-FFF2-40B4-BE49-F238E27FC236}">
                <a16:creationId xmlns:a16="http://schemas.microsoft.com/office/drawing/2014/main" id="{57720F88-7056-4922-9AB6-8BE70F3A3942}"/>
              </a:ext>
            </a:extLst>
          </p:cNvPr>
          <p:cNvSpPr txBox="1"/>
          <p:nvPr/>
        </p:nvSpPr>
        <p:spPr>
          <a:xfrm>
            <a:off x="3899292" y="5033721"/>
            <a:ext cx="369332" cy="861774"/>
          </a:xfrm>
          <a:prstGeom prst="rect">
            <a:avLst/>
          </a:prstGeom>
          <a:noFill/>
        </p:spPr>
        <p:txBody>
          <a:bodyPr vert="vert270" wrap="none" rtlCol="0">
            <a:spAutoFit/>
          </a:bodyPr>
          <a:lstStyle/>
          <a:p>
            <a:pPr algn="ctr"/>
            <a:r>
              <a:rPr kumimoji="1" lang="ja-JP" altLang="en-US" sz="1200" dirty="0"/>
              <a:t>アミノ酸残基</a:t>
            </a:r>
            <a:endParaRPr kumimoji="1" lang="en-US" altLang="ja-JP" sz="1200" dirty="0"/>
          </a:p>
        </p:txBody>
      </p:sp>
      <p:sp>
        <p:nvSpPr>
          <p:cNvPr id="21" name="テキスト ボックス 20">
            <a:extLst>
              <a:ext uri="{FF2B5EF4-FFF2-40B4-BE49-F238E27FC236}">
                <a16:creationId xmlns:a16="http://schemas.microsoft.com/office/drawing/2014/main" id="{DCBA67BE-3DEF-4C47-9C8D-68A73A807D7D}"/>
              </a:ext>
            </a:extLst>
          </p:cNvPr>
          <p:cNvSpPr txBox="1"/>
          <p:nvPr/>
        </p:nvSpPr>
        <p:spPr>
          <a:xfrm>
            <a:off x="5275095" y="4563222"/>
            <a:ext cx="800219" cy="276999"/>
          </a:xfrm>
          <a:prstGeom prst="rect">
            <a:avLst/>
          </a:prstGeom>
          <a:noFill/>
        </p:spPr>
        <p:txBody>
          <a:bodyPr vert="horz" wrap="none" rtlCol="0">
            <a:spAutoFit/>
          </a:bodyPr>
          <a:lstStyle/>
          <a:p>
            <a:pPr algn="ctr"/>
            <a:r>
              <a:rPr kumimoji="1" lang="ja-JP" altLang="en-US" sz="1200" dirty="0"/>
              <a:t>配列位置</a:t>
            </a:r>
            <a:endParaRPr kumimoji="1" lang="en-US" altLang="ja-JP" sz="1200" dirty="0"/>
          </a:p>
        </p:txBody>
      </p:sp>
      <p:sp>
        <p:nvSpPr>
          <p:cNvPr id="22" name="テキスト ボックス 21">
            <a:extLst>
              <a:ext uri="{FF2B5EF4-FFF2-40B4-BE49-F238E27FC236}">
                <a16:creationId xmlns:a16="http://schemas.microsoft.com/office/drawing/2014/main" id="{D42C14EE-67C7-4EEF-BFCB-5B396EE96B14}"/>
              </a:ext>
            </a:extLst>
          </p:cNvPr>
          <p:cNvSpPr txBox="1"/>
          <p:nvPr/>
        </p:nvSpPr>
        <p:spPr>
          <a:xfrm>
            <a:off x="3794186" y="4339047"/>
            <a:ext cx="1584005" cy="276999"/>
          </a:xfrm>
          <a:prstGeom prst="rect">
            <a:avLst/>
          </a:prstGeom>
          <a:noFill/>
        </p:spPr>
        <p:txBody>
          <a:bodyPr vert="horz" wrap="square" rtlCol="0">
            <a:spAutoFit/>
          </a:bodyPr>
          <a:lstStyle/>
          <a:p>
            <a:pPr algn="ctr"/>
            <a:r>
              <a:rPr kumimoji="1" lang="en-US" altLang="ja-JP" sz="1200" dirty="0"/>
              <a:t>2cbh</a:t>
            </a:r>
            <a:r>
              <a:rPr kumimoji="1" lang="ja-JP" altLang="en-US" sz="1200" dirty="0"/>
              <a:t>の配列予測結果</a:t>
            </a:r>
            <a:endParaRPr kumimoji="1" lang="en-US" altLang="ja-JP" sz="1200" dirty="0"/>
          </a:p>
        </p:txBody>
      </p:sp>
      <p:sp>
        <p:nvSpPr>
          <p:cNvPr id="24" name="テキスト ボックス 23">
            <a:extLst>
              <a:ext uri="{FF2B5EF4-FFF2-40B4-BE49-F238E27FC236}">
                <a16:creationId xmlns:a16="http://schemas.microsoft.com/office/drawing/2014/main" id="{B434C3F2-312A-482B-A185-4E86A6FC7635}"/>
              </a:ext>
            </a:extLst>
          </p:cNvPr>
          <p:cNvSpPr txBox="1"/>
          <p:nvPr/>
        </p:nvSpPr>
        <p:spPr>
          <a:xfrm>
            <a:off x="743242" y="1111166"/>
            <a:ext cx="6101888" cy="400110"/>
          </a:xfrm>
          <a:prstGeom prst="rect">
            <a:avLst/>
          </a:prstGeom>
          <a:noFill/>
        </p:spPr>
        <p:txBody>
          <a:bodyPr wrap="square" rtlCol="0">
            <a:spAutoFit/>
          </a:bodyPr>
          <a:lstStyle/>
          <a:p>
            <a:pPr algn="ctr"/>
            <a:r>
              <a:rPr kumimoji="1" lang="en-US" altLang="ja-JP" sz="2000" b="1" dirty="0"/>
              <a:t>CBD</a:t>
            </a:r>
            <a:r>
              <a:rPr kumimoji="1" lang="ja-JP" altLang="en-US" sz="2000" b="1" dirty="0"/>
              <a:t>の設計問題に適用し、現状と課題を明らかにする。</a:t>
            </a:r>
            <a:endParaRPr kumimoji="1" lang="en-US" altLang="ja-JP" sz="2000" b="1" dirty="0"/>
          </a:p>
        </p:txBody>
      </p:sp>
      <p:sp>
        <p:nvSpPr>
          <p:cNvPr id="25" name="テキスト ボックス 24">
            <a:extLst>
              <a:ext uri="{FF2B5EF4-FFF2-40B4-BE49-F238E27FC236}">
                <a16:creationId xmlns:a16="http://schemas.microsoft.com/office/drawing/2014/main" id="{A2CA126E-29BD-40FC-BD19-5DDA80EAB27C}"/>
              </a:ext>
            </a:extLst>
          </p:cNvPr>
          <p:cNvSpPr txBox="1"/>
          <p:nvPr/>
        </p:nvSpPr>
        <p:spPr>
          <a:xfrm>
            <a:off x="7886238" y="1111166"/>
            <a:ext cx="4164292" cy="400110"/>
          </a:xfrm>
          <a:prstGeom prst="rect">
            <a:avLst/>
          </a:prstGeom>
          <a:noFill/>
        </p:spPr>
        <p:txBody>
          <a:bodyPr wrap="square" rtlCol="0">
            <a:spAutoFit/>
          </a:bodyPr>
          <a:lstStyle/>
          <a:p>
            <a:r>
              <a:rPr kumimoji="1" lang="ja-JP" altLang="en-US" sz="2000" b="1" dirty="0"/>
              <a:t>これらの技術の適用分野を調査する。</a:t>
            </a:r>
            <a:endParaRPr kumimoji="1" lang="en-US" altLang="ja-JP" sz="2000" b="1" dirty="0"/>
          </a:p>
        </p:txBody>
      </p:sp>
      <p:sp>
        <p:nvSpPr>
          <p:cNvPr id="27" name="テキスト ボックス 26">
            <a:extLst>
              <a:ext uri="{FF2B5EF4-FFF2-40B4-BE49-F238E27FC236}">
                <a16:creationId xmlns:a16="http://schemas.microsoft.com/office/drawing/2014/main" id="{019C5E84-793B-4775-9535-A909153843B1}"/>
              </a:ext>
            </a:extLst>
          </p:cNvPr>
          <p:cNvSpPr txBox="1"/>
          <p:nvPr/>
        </p:nvSpPr>
        <p:spPr>
          <a:xfrm>
            <a:off x="9282570" y="3848267"/>
            <a:ext cx="1401715" cy="584775"/>
          </a:xfrm>
          <a:prstGeom prst="rect">
            <a:avLst/>
          </a:prstGeom>
          <a:noFill/>
        </p:spPr>
        <p:txBody>
          <a:bodyPr wrap="square" rtlCol="0">
            <a:spAutoFit/>
          </a:bodyPr>
          <a:lstStyle/>
          <a:p>
            <a:pPr algn="ctr"/>
            <a:r>
              <a:rPr kumimoji="1" lang="en-US" altLang="ja-JP" sz="1600" dirty="0"/>
              <a:t>PET</a:t>
            </a:r>
            <a:r>
              <a:rPr kumimoji="1" lang="ja-JP" altLang="en-US" sz="1600" dirty="0"/>
              <a:t>分解</a:t>
            </a:r>
            <a:endParaRPr kumimoji="1" lang="en-US" altLang="ja-JP" sz="1600" dirty="0"/>
          </a:p>
          <a:p>
            <a:pPr algn="ctr"/>
            <a:r>
              <a:rPr kumimoji="1" lang="ja-JP" altLang="en-US" sz="1600" dirty="0"/>
              <a:t>酵素</a:t>
            </a:r>
            <a:endParaRPr kumimoji="1" lang="en-US" altLang="ja-JP" sz="1600" dirty="0"/>
          </a:p>
        </p:txBody>
      </p:sp>
      <p:sp>
        <p:nvSpPr>
          <p:cNvPr id="28" name="テキスト ボックス 27">
            <a:extLst>
              <a:ext uri="{FF2B5EF4-FFF2-40B4-BE49-F238E27FC236}">
                <a16:creationId xmlns:a16="http://schemas.microsoft.com/office/drawing/2014/main" id="{7DD14912-DAE7-4B18-9FD9-4B31DE43670E}"/>
              </a:ext>
            </a:extLst>
          </p:cNvPr>
          <p:cNvSpPr txBox="1"/>
          <p:nvPr/>
        </p:nvSpPr>
        <p:spPr>
          <a:xfrm>
            <a:off x="10711022" y="3848267"/>
            <a:ext cx="1401715" cy="584775"/>
          </a:xfrm>
          <a:prstGeom prst="rect">
            <a:avLst/>
          </a:prstGeom>
          <a:noFill/>
        </p:spPr>
        <p:txBody>
          <a:bodyPr wrap="square" rtlCol="0">
            <a:spAutoFit/>
          </a:bodyPr>
          <a:lstStyle/>
          <a:p>
            <a:pPr algn="ctr"/>
            <a:r>
              <a:rPr kumimoji="1" lang="ja-JP" altLang="en-US" sz="1600" dirty="0"/>
              <a:t>基質結合性</a:t>
            </a:r>
            <a:endParaRPr kumimoji="1" lang="en-US" altLang="ja-JP" sz="1600" dirty="0"/>
          </a:p>
          <a:p>
            <a:pPr algn="ctr"/>
            <a:r>
              <a:rPr kumimoji="1" lang="ja-JP" altLang="en-US" sz="1600" dirty="0"/>
              <a:t>ペプチド</a:t>
            </a:r>
            <a:endParaRPr kumimoji="1" lang="en-US" altLang="ja-JP" sz="1600" dirty="0"/>
          </a:p>
        </p:txBody>
      </p:sp>
      <p:sp>
        <p:nvSpPr>
          <p:cNvPr id="29" name="テキスト ボックス 28">
            <a:extLst>
              <a:ext uri="{FF2B5EF4-FFF2-40B4-BE49-F238E27FC236}">
                <a16:creationId xmlns:a16="http://schemas.microsoft.com/office/drawing/2014/main" id="{2D5A76CE-FC00-4759-9E39-4F20BBD8B6CF}"/>
              </a:ext>
            </a:extLst>
          </p:cNvPr>
          <p:cNvSpPr txBox="1"/>
          <p:nvPr/>
        </p:nvSpPr>
        <p:spPr>
          <a:xfrm>
            <a:off x="8303648" y="1616933"/>
            <a:ext cx="3305175" cy="646331"/>
          </a:xfrm>
          <a:prstGeom prst="rect">
            <a:avLst/>
          </a:prstGeom>
          <a:noFill/>
        </p:spPr>
        <p:txBody>
          <a:bodyPr wrap="square" rtlCol="0">
            <a:spAutoFit/>
          </a:bodyPr>
          <a:lstStyle/>
          <a:p>
            <a:pPr algn="ctr"/>
            <a:r>
              <a:rPr kumimoji="1" lang="en-US" altLang="ja-JP" dirty="0"/>
              <a:t>CBD</a:t>
            </a:r>
            <a:r>
              <a:rPr kumimoji="1" lang="ja-JP" altLang="en-US" dirty="0"/>
              <a:t>設計以外に、</a:t>
            </a:r>
            <a:endParaRPr kumimoji="1" lang="en-US" altLang="ja-JP" dirty="0"/>
          </a:p>
          <a:p>
            <a:pPr algn="ctr"/>
            <a:r>
              <a:rPr kumimoji="1" lang="ja-JP" altLang="en-US" dirty="0"/>
              <a:t>期待される適用分野はあるのか？</a:t>
            </a:r>
          </a:p>
        </p:txBody>
      </p:sp>
      <p:sp>
        <p:nvSpPr>
          <p:cNvPr id="33" name="正方形/長方形 32">
            <a:extLst>
              <a:ext uri="{FF2B5EF4-FFF2-40B4-BE49-F238E27FC236}">
                <a16:creationId xmlns:a16="http://schemas.microsoft.com/office/drawing/2014/main" id="{6BA2D129-C121-4BA0-94CF-AEFFA2D6656C}"/>
              </a:ext>
            </a:extLst>
          </p:cNvPr>
          <p:cNvSpPr/>
          <p:nvPr/>
        </p:nvSpPr>
        <p:spPr>
          <a:xfrm>
            <a:off x="7854118" y="5117940"/>
            <a:ext cx="1401715" cy="584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バイオマス</a:t>
            </a:r>
            <a:endParaRPr kumimoji="1" lang="en-US" altLang="ja-JP" dirty="0">
              <a:solidFill>
                <a:schemeClr val="bg1"/>
              </a:solidFill>
            </a:endParaRPr>
          </a:p>
          <a:p>
            <a:pPr algn="ctr"/>
            <a:r>
              <a:rPr kumimoji="1" lang="ja-JP" altLang="en-US" dirty="0">
                <a:solidFill>
                  <a:schemeClr val="bg1"/>
                </a:solidFill>
              </a:rPr>
              <a:t>リファイナリ</a:t>
            </a:r>
          </a:p>
        </p:txBody>
      </p:sp>
      <p:sp>
        <p:nvSpPr>
          <p:cNvPr id="34" name="正方形/長方形 33">
            <a:extLst>
              <a:ext uri="{FF2B5EF4-FFF2-40B4-BE49-F238E27FC236}">
                <a16:creationId xmlns:a16="http://schemas.microsoft.com/office/drawing/2014/main" id="{AAEBD10F-6237-49C1-A53F-CE25F9D93B43}"/>
              </a:ext>
            </a:extLst>
          </p:cNvPr>
          <p:cNvSpPr/>
          <p:nvPr/>
        </p:nvSpPr>
        <p:spPr>
          <a:xfrm>
            <a:off x="9282570" y="5107380"/>
            <a:ext cx="1401715" cy="584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PET</a:t>
            </a:r>
            <a:r>
              <a:rPr kumimoji="1" lang="ja-JP" altLang="en-US" sz="1600" dirty="0">
                <a:solidFill>
                  <a:schemeClr val="bg1"/>
                </a:solidFill>
              </a:rPr>
              <a:t>リサイクル</a:t>
            </a:r>
          </a:p>
        </p:txBody>
      </p:sp>
      <p:sp>
        <p:nvSpPr>
          <p:cNvPr id="35" name="正方形/長方形 34">
            <a:extLst>
              <a:ext uri="{FF2B5EF4-FFF2-40B4-BE49-F238E27FC236}">
                <a16:creationId xmlns:a16="http://schemas.microsoft.com/office/drawing/2014/main" id="{6F1FC61E-C27A-41E4-BB29-C4624FBD6748}"/>
              </a:ext>
            </a:extLst>
          </p:cNvPr>
          <p:cNvSpPr/>
          <p:nvPr/>
        </p:nvSpPr>
        <p:spPr>
          <a:xfrm>
            <a:off x="10711022" y="5107380"/>
            <a:ext cx="1401715" cy="584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創薬</a:t>
            </a:r>
          </a:p>
        </p:txBody>
      </p:sp>
      <p:sp>
        <p:nvSpPr>
          <p:cNvPr id="36" name="テキスト ボックス 35">
            <a:extLst>
              <a:ext uri="{FF2B5EF4-FFF2-40B4-BE49-F238E27FC236}">
                <a16:creationId xmlns:a16="http://schemas.microsoft.com/office/drawing/2014/main" id="{F69B63BD-9F3A-4AF9-8467-AA5E23F2F236}"/>
              </a:ext>
            </a:extLst>
          </p:cNvPr>
          <p:cNvSpPr txBox="1"/>
          <p:nvPr/>
        </p:nvSpPr>
        <p:spPr>
          <a:xfrm>
            <a:off x="7811493" y="2785205"/>
            <a:ext cx="1618257" cy="338554"/>
          </a:xfrm>
          <a:prstGeom prst="rect">
            <a:avLst/>
          </a:prstGeom>
          <a:noFill/>
        </p:spPr>
        <p:txBody>
          <a:bodyPr wrap="square" rtlCol="0">
            <a:spAutoFit/>
          </a:bodyPr>
          <a:lstStyle/>
          <a:p>
            <a:pPr algn="ctr"/>
            <a:r>
              <a:rPr kumimoji="1" lang="ja-JP" altLang="en-US" sz="1600" dirty="0"/>
              <a:t>触媒機能</a:t>
            </a:r>
            <a:endParaRPr kumimoji="1" lang="en-US" altLang="ja-JP" sz="1600" dirty="0"/>
          </a:p>
        </p:txBody>
      </p:sp>
      <p:sp>
        <p:nvSpPr>
          <p:cNvPr id="37" name="テキスト ボックス 36">
            <a:extLst>
              <a:ext uri="{FF2B5EF4-FFF2-40B4-BE49-F238E27FC236}">
                <a16:creationId xmlns:a16="http://schemas.microsoft.com/office/drawing/2014/main" id="{4BEEC83D-87D1-4A11-B78E-450BF7384A9D}"/>
              </a:ext>
            </a:extLst>
          </p:cNvPr>
          <p:cNvSpPr txBox="1"/>
          <p:nvPr/>
        </p:nvSpPr>
        <p:spPr>
          <a:xfrm>
            <a:off x="9222733" y="2785205"/>
            <a:ext cx="1401715" cy="338554"/>
          </a:xfrm>
          <a:prstGeom prst="rect">
            <a:avLst/>
          </a:prstGeom>
          <a:noFill/>
        </p:spPr>
        <p:txBody>
          <a:bodyPr wrap="square" rtlCol="0">
            <a:spAutoFit/>
          </a:bodyPr>
          <a:lstStyle/>
          <a:p>
            <a:pPr algn="ctr"/>
            <a:r>
              <a:rPr kumimoji="1" lang="ja-JP" altLang="en-US" sz="1600" dirty="0"/>
              <a:t>熱安定性</a:t>
            </a:r>
            <a:endParaRPr kumimoji="1" lang="en-US" altLang="ja-JP" sz="1600" dirty="0"/>
          </a:p>
        </p:txBody>
      </p:sp>
      <p:sp>
        <p:nvSpPr>
          <p:cNvPr id="38" name="テキスト ボックス 37">
            <a:extLst>
              <a:ext uri="{FF2B5EF4-FFF2-40B4-BE49-F238E27FC236}">
                <a16:creationId xmlns:a16="http://schemas.microsoft.com/office/drawing/2014/main" id="{3E905CA7-26D4-458B-8FF5-2F17CE2FFD02}"/>
              </a:ext>
            </a:extLst>
          </p:cNvPr>
          <p:cNvSpPr txBox="1"/>
          <p:nvPr/>
        </p:nvSpPr>
        <p:spPr>
          <a:xfrm>
            <a:off x="10651185" y="2785205"/>
            <a:ext cx="1401715" cy="338554"/>
          </a:xfrm>
          <a:prstGeom prst="rect">
            <a:avLst/>
          </a:prstGeom>
          <a:noFill/>
        </p:spPr>
        <p:txBody>
          <a:bodyPr wrap="square" rtlCol="0">
            <a:spAutoFit/>
          </a:bodyPr>
          <a:lstStyle/>
          <a:p>
            <a:pPr algn="ctr"/>
            <a:r>
              <a:rPr kumimoji="1" lang="ja-JP" altLang="en-US" sz="1600" dirty="0"/>
              <a:t>標的結合</a:t>
            </a:r>
            <a:endParaRPr kumimoji="1" lang="en-US" altLang="ja-JP" sz="1600" dirty="0"/>
          </a:p>
        </p:txBody>
      </p:sp>
    </p:spTree>
    <p:extLst>
      <p:ext uri="{BB962C8B-B14F-4D97-AF65-F5344CB8AC3E}">
        <p14:creationId xmlns:p14="http://schemas.microsoft.com/office/powerpoint/2010/main" val="265423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1723F-BC4C-47E4-878B-5B3136B44F21}"/>
              </a:ext>
            </a:extLst>
          </p:cNvPr>
          <p:cNvSpPr>
            <a:spLocks noGrp="1"/>
          </p:cNvSpPr>
          <p:nvPr>
            <p:ph type="title"/>
          </p:nvPr>
        </p:nvSpPr>
        <p:spPr/>
        <p:txBody>
          <a:bodyPr/>
          <a:lstStyle/>
          <a:p>
            <a:r>
              <a:rPr kumimoji="1" lang="ja-JP" altLang="en-US" dirty="0"/>
              <a:t>アプリケーション・周辺技術の調査</a:t>
            </a:r>
            <a:endParaRPr kumimoji="1" lang="en-US" altLang="ja-JP" dirty="0"/>
          </a:p>
        </p:txBody>
      </p:sp>
      <p:sp>
        <p:nvSpPr>
          <p:cNvPr id="3" name="スライド番号プレースホルダー 2">
            <a:extLst>
              <a:ext uri="{FF2B5EF4-FFF2-40B4-BE49-F238E27FC236}">
                <a16:creationId xmlns:a16="http://schemas.microsoft.com/office/drawing/2014/main" id="{0402E1A7-5889-4B50-88C0-60319A1F77E5}"/>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ボックス 3">
            <a:extLst>
              <a:ext uri="{FF2B5EF4-FFF2-40B4-BE49-F238E27FC236}">
                <a16:creationId xmlns:a16="http://schemas.microsoft.com/office/drawing/2014/main" id="{532D24A7-28A8-43D9-8D72-C309F0BCA555}"/>
              </a:ext>
            </a:extLst>
          </p:cNvPr>
          <p:cNvSpPr txBox="1"/>
          <p:nvPr/>
        </p:nvSpPr>
        <p:spPr>
          <a:xfrm>
            <a:off x="1144098" y="1028343"/>
            <a:ext cx="10382504" cy="34163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800" b="1" dirty="0">
                <a:solidFill>
                  <a:schemeClr val="accent1"/>
                </a:solidFill>
              </a:rPr>
              <a:t>目的　</a:t>
            </a:r>
            <a:r>
              <a:rPr kumimoji="1" lang="ja-JP" altLang="en-US" sz="1800" dirty="0"/>
              <a:t>「バイオ系物質生産」の研究開発ロードマップの初版作成、次期テーマの検討。</a:t>
            </a:r>
            <a:endParaRPr kumimoji="1" lang="en-US" altLang="ja-JP" sz="1800" dirty="0"/>
          </a:p>
          <a:p>
            <a:pPr marL="285750" indent="-285750">
              <a:buFont typeface="Wingdings" panose="05000000000000000000" pitchFamily="2" charset="2"/>
              <a:buChar char="n"/>
            </a:pPr>
            <a:r>
              <a:rPr kumimoji="1" lang="ja-JP" altLang="en-US" sz="1800" b="1" dirty="0">
                <a:solidFill>
                  <a:schemeClr val="accent1"/>
                </a:solidFill>
              </a:rPr>
              <a:t>目標</a:t>
            </a:r>
            <a:r>
              <a:rPr kumimoji="1" lang="ja-JP" altLang="en-US" b="1" dirty="0">
                <a:solidFill>
                  <a:schemeClr val="accent1"/>
                </a:solidFill>
              </a:rPr>
              <a:t>　</a:t>
            </a:r>
            <a:r>
              <a:rPr kumimoji="1" lang="ja-JP" altLang="en-US" sz="1800" dirty="0"/>
              <a:t>「バイオ系物質生産」の研究開発の進め方・テーマとなりうるトピックス（</a:t>
            </a:r>
            <a:r>
              <a:rPr kumimoji="1" lang="en-US" altLang="ja-JP" sz="1800" dirty="0"/>
              <a:t>LR0</a:t>
            </a:r>
            <a:r>
              <a:rPr kumimoji="1" lang="ja-JP" altLang="en-US" sz="1800" dirty="0"/>
              <a:t>相当）を示すことができる。</a:t>
            </a:r>
            <a:endParaRPr kumimoji="1" lang="en-US" altLang="ja-JP" b="1" dirty="0">
              <a:solidFill>
                <a:schemeClr val="accent1"/>
              </a:solidFill>
            </a:endParaRPr>
          </a:p>
          <a:p>
            <a:pPr marL="285750" indent="-285750">
              <a:buFont typeface="Wingdings" panose="05000000000000000000" pitchFamily="2" charset="2"/>
              <a:buChar char="n"/>
            </a:pP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計画概要</a:t>
            </a:r>
            <a:endParaRPr kumimoji="1" lang="en-US" altLang="ja-JP" b="1" dirty="0">
              <a:solidFill>
                <a:schemeClr val="accent1"/>
              </a:solidFill>
            </a:endParaRPr>
          </a:p>
          <a:p>
            <a:pPr lvl="1"/>
            <a:r>
              <a:rPr kumimoji="1" lang="ja-JP" altLang="en-US" dirty="0"/>
              <a:t>バイオ系の物質生産技術のバリューチェーン上に含まれる広義の酵素設計技術・</a:t>
            </a:r>
            <a:r>
              <a:rPr kumimoji="1" lang="en-US" altLang="ja-JP" dirty="0"/>
              <a:t>IP</a:t>
            </a:r>
            <a:r>
              <a:rPr kumimoji="1" lang="ja-JP" altLang="en-US" dirty="0"/>
              <a:t>の関連領域について調査し、テーマ化できる可能性のあるトピックスを洗い出す。</a:t>
            </a:r>
            <a:endParaRPr kumimoji="1" lang="en-US" altLang="ja-JP" dirty="0"/>
          </a:p>
          <a:p>
            <a:pPr lvl="1"/>
            <a:r>
              <a:rPr kumimoji="1" lang="ja-JP" altLang="en-US" dirty="0"/>
              <a:t>対象のバイオプロセスは「バイオマスリファイナリ・バイオマス分解による発酵可能な糖の取り出し」にピン止めして調査。</a:t>
            </a:r>
            <a:endParaRPr kumimoji="1" lang="en-US" altLang="ja-JP" b="1" dirty="0">
              <a:solidFill>
                <a:schemeClr val="accent1"/>
              </a:solidFill>
            </a:endParaRPr>
          </a:p>
          <a:p>
            <a:r>
              <a:rPr kumimoji="1" lang="en-US" altLang="ja-JP" dirty="0"/>
              <a:t>		</a:t>
            </a:r>
          </a:p>
          <a:p>
            <a:pPr marL="285750" indent="-285750">
              <a:buFont typeface="Wingdings" panose="05000000000000000000" pitchFamily="2" charset="2"/>
              <a:buChar char="n"/>
            </a:pPr>
            <a:r>
              <a:rPr kumimoji="1" lang="ja-JP" altLang="en-US" b="1" dirty="0">
                <a:solidFill>
                  <a:schemeClr val="accent1"/>
                </a:solidFill>
              </a:rPr>
              <a:t>実施期間　</a:t>
            </a:r>
            <a:r>
              <a:rPr kumimoji="1" lang="en-US" altLang="ja-JP" dirty="0"/>
              <a:t>2022</a:t>
            </a:r>
            <a:r>
              <a:rPr kumimoji="1" lang="ja-JP" altLang="en-US" dirty="0"/>
              <a:t>年</a:t>
            </a:r>
            <a:r>
              <a:rPr kumimoji="1" lang="en-US" altLang="ja-JP" dirty="0"/>
              <a:t>11</a:t>
            </a:r>
            <a:r>
              <a:rPr kumimoji="1" lang="ja-JP" altLang="en-US" dirty="0"/>
              <a:t>月上旬</a:t>
            </a:r>
            <a:r>
              <a:rPr kumimoji="1" lang="en-US" altLang="ja-JP" dirty="0"/>
              <a:t>-2023</a:t>
            </a:r>
            <a:r>
              <a:rPr kumimoji="1" lang="ja-JP" altLang="en-US" dirty="0"/>
              <a:t>年</a:t>
            </a:r>
            <a:r>
              <a:rPr kumimoji="1" lang="en-US" altLang="ja-JP" dirty="0"/>
              <a:t>3</a:t>
            </a:r>
            <a:r>
              <a:rPr kumimoji="1" lang="ja-JP" altLang="en-US" dirty="0"/>
              <a:t>月（伊﨑が復職後の</a:t>
            </a:r>
            <a:r>
              <a:rPr kumimoji="1" lang="en-US" altLang="ja-JP" dirty="0"/>
              <a:t>FY23</a:t>
            </a:r>
            <a:r>
              <a:rPr kumimoji="1" lang="ja-JP" altLang="en-US" dirty="0"/>
              <a:t>以降に再度実施の可能性あり）</a:t>
            </a:r>
            <a:endParaRPr kumimoji="1" lang="en-US" altLang="ja-JP" dirty="0"/>
          </a:p>
          <a:p>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成果物　</a:t>
            </a:r>
            <a:r>
              <a:rPr kumimoji="1" lang="ja-JP" altLang="en-US" dirty="0"/>
              <a:t>報告書</a:t>
            </a:r>
          </a:p>
        </p:txBody>
      </p:sp>
    </p:spTree>
    <p:extLst>
      <p:ext uri="{BB962C8B-B14F-4D97-AF65-F5344CB8AC3E}">
        <p14:creationId xmlns:p14="http://schemas.microsoft.com/office/powerpoint/2010/main" val="179631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05819-C16B-4E3B-8EED-D7720664A133}"/>
              </a:ext>
            </a:extLst>
          </p:cNvPr>
          <p:cNvSpPr>
            <a:spLocks noGrp="1"/>
          </p:cNvSpPr>
          <p:nvPr>
            <p:ph type="title"/>
          </p:nvPr>
        </p:nvSpPr>
        <p:spPr/>
        <p:txBody>
          <a:bodyPr>
            <a:normAutofit fontScale="90000"/>
          </a:bodyPr>
          <a:lstStyle/>
          <a:p>
            <a:r>
              <a:rPr lang="ja-JP" altLang="en-US" sz="1600" dirty="0"/>
              <a:t>アプリケーション・周辺技術の調査</a:t>
            </a:r>
            <a:br>
              <a:rPr kumimoji="1" lang="en-US" altLang="ja-JP" sz="2400" dirty="0"/>
            </a:br>
            <a:r>
              <a:rPr kumimoji="1" lang="ja-JP" altLang="en-US" sz="2400" dirty="0"/>
              <a:t>参考：バイオマスリファイナリ</a:t>
            </a:r>
            <a:r>
              <a:rPr lang="ja-JP" altLang="en-US" sz="2400" dirty="0"/>
              <a:t>の課題</a:t>
            </a:r>
            <a:endParaRPr kumimoji="1" lang="ja-JP" altLang="en-US" sz="2400" dirty="0"/>
          </a:p>
        </p:txBody>
      </p:sp>
      <p:sp>
        <p:nvSpPr>
          <p:cNvPr id="3" name="スライド番号プレースホルダー 2">
            <a:extLst>
              <a:ext uri="{FF2B5EF4-FFF2-40B4-BE49-F238E27FC236}">
                <a16:creationId xmlns:a16="http://schemas.microsoft.com/office/drawing/2014/main" id="{B1211C50-0582-47DF-96D1-9BFFDE60C858}"/>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882E65D7-64D6-43C0-AA08-3D32B68CA4A2}"/>
              </a:ext>
            </a:extLst>
          </p:cNvPr>
          <p:cNvSpPr>
            <a:spLocks noGrp="1"/>
          </p:cNvSpPr>
          <p:nvPr>
            <p:ph type="body" sz="quarter" idx="11"/>
          </p:nvPr>
        </p:nvSpPr>
        <p:spPr>
          <a:xfrm>
            <a:off x="517055" y="921902"/>
            <a:ext cx="11341887" cy="4985963"/>
          </a:xfrm>
        </p:spPr>
        <p:txBody>
          <a:bodyPr/>
          <a:lstStyle/>
          <a:p>
            <a:pPr marL="342900" indent="-342900">
              <a:buFont typeface="Wingdings" panose="05000000000000000000" pitchFamily="2" charset="2"/>
              <a:buChar char="n"/>
            </a:pPr>
            <a:r>
              <a:rPr kumimoji="1" lang="ja-JP" altLang="en-US" dirty="0"/>
              <a:t>リグノセルロース系バイオマス</a:t>
            </a:r>
            <a:r>
              <a:rPr kumimoji="1" lang="en-US" altLang="ja-JP" dirty="0"/>
              <a:t>*</a:t>
            </a:r>
          </a:p>
          <a:p>
            <a:pPr marL="1062038" lvl="1" indent="-342900">
              <a:buFont typeface="Wingdings" panose="05000000000000000000" pitchFamily="2" charset="2"/>
              <a:buChar char="Ø"/>
            </a:pPr>
            <a:r>
              <a:rPr kumimoji="1" lang="ja-JP" altLang="en-US" dirty="0"/>
              <a:t>原料が大規模調達の可能性がありそうな農業残渣や木材</a:t>
            </a:r>
            <a:endParaRPr kumimoji="1" lang="en-US" altLang="ja-JP" dirty="0"/>
          </a:p>
          <a:p>
            <a:pPr marL="1062038" lvl="1" indent="-342900">
              <a:buFont typeface="Wingdings" panose="05000000000000000000" pitchFamily="2" charset="2"/>
              <a:buChar char="Ø"/>
            </a:pPr>
            <a:r>
              <a:rPr kumimoji="1" lang="ja-JP" altLang="en-US" dirty="0"/>
              <a:t>発酵可能な糖への分解がとにかく大変で、現状では採算がとれる明確な見通しがない</a:t>
            </a:r>
            <a:endParaRPr kumimoji="1" lang="en-US" altLang="ja-JP" dirty="0"/>
          </a:p>
          <a:p>
            <a:pPr marL="1062038" lvl="1" indent="-342900">
              <a:buFont typeface="Wingdings" panose="05000000000000000000" pitchFamily="2" charset="2"/>
              <a:buChar char="Ø"/>
            </a:pPr>
            <a:r>
              <a:rPr kumimoji="1" lang="en-US" altLang="ja-JP" dirty="0"/>
              <a:t>2011</a:t>
            </a:r>
            <a:r>
              <a:rPr kumimoji="1" lang="ja-JP" altLang="en-US" dirty="0"/>
              <a:t>年をピークに投資は大幅に減少</a:t>
            </a:r>
            <a:r>
              <a:rPr lang="ja-JP" altLang="en-US" dirty="0"/>
              <a:t>、ただし低炭素社会実現には欠くことができない</a:t>
            </a:r>
            <a:endParaRPr kumimoji="1" lang="en-US" altLang="ja-JP" dirty="0"/>
          </a:p>
          <a:p>
            <a:pPr marL="1062038" lvl="1" indent="-342900">
              <a:buFont typeface="Wingdings" panose="05000000000000000000" pitchFamily="2" charset="2"/>
              <a:buChar char="Ø"/>
            </a:pPr>
            <a:r>
              <a:rPr lang="ja-JP" altLang="en-US" dirty="0"/>
              <a:t>大きな課題</a:t>
            </a:r>
            <a:endParaRPr lang="en-US" altLang="ja-JP" dirty="0"/>
          </a:p>
          <a:p>
            <a:pPr marL="1543050" lvl="2" indent="-342900">
              <a:buFont typeface="Wingdings" panose="05000000000000000000" pitchFamily="2" charset="2"/>
              <a:buChar char="Ø"/>
            </a:pPr>
            <a:r>
              <a:rPr lang="ja-JP" altLang="en-US" dirty="0"/>
              <a:t>バイオマスの分解でのコスト削減</a:t>
            </a:r>
            <a:endParaRPr lang="en-US" altLang="ja-JP" dirty="0"/>
          </a:p>
          <a:p>
            <a:pPr marL="1657350" lvl="3" indent="-285750">
              <a:buFont typeface="Arial" panose="020B0604020202020204" pitchFamily="34" charset="0"/>
              <a:buChar char="•"/>
            </a:pPr>
            <a:r>
              <a:rPr lang="ja-JP" altLang="en-US" sz="1200" dirty="0"/>
              <a:t>熱・化学的前処理とバイオマス分解酵素の添加について</a:t>
            </a:r>
            <a:endParaRPr lang="en-US" altLang="ja-JP" sz="1200" dirty="0"/>
          </a:p>
          <a:p>
            <a:pPr marL="1657350" lvl="3" indent="-285750">
              <a:buFont typeface="Arial" panose="020B0604020202020204" pitchFamily="34" charset="0"/>
              <a:buChar char="•"/>
            </a:pPr>
            <a:r>
              <a:rPr lang="ja-JP" altLang="en-US" sz="1200" dirty="0"/>
              <a:t>それらに変わる代替プロセスも提案はあるがこれから</a:t>
            </a:r>
            <a:endParaRPr lang="en-US" altLang="ja-JP" sz="1200" dirty="0"/>
          </a:p>
          <a:p>
            <a:pPr marL="1543050" lvl="2" indent="-342900">
              <a:buFont typeface="Wingdings" panose="05000000000000000000" pitchFamily="2" charset="2"/>
              <a:buChar char="Ø"/>
            </a:pPr>
            <a:r>
              <a:rPr lang="ja-JP" altLang="en-US" dirty="0"/>
              <a:t>バイオマスリファイナリに対する需要が見込まれる分子と現時点で容易に生産可能な分子の間のギャップの解消</a:t>
            </a:r>
            <a:endParaRPr lang="en-US" altLang="ja-JP" dirty="0"/>
          </a:p>
          <a:p>
            <a:pPr marL="1714500" lvl="3" indent="-342900">
              <a:buFont typeface="Arial" panose="020B0604020202020204" pitchFamily="34" charset="0"/>
              <a:buChar char="•"/>
            </a:pPr>
            <a:r>
              <a:rPr kumimoji="1" lang="ja-JP" altLang="en-US" sz="1200" dirty="0"/>
              <a:t>小型自動車の電動化により、バイオ燃料の需要は電動化が困難な航空輸送・海運・長距離トラック輸送向けが中心</a:t>
            </a:r>
            <a:endParaRPr kumimoji="1" lang="en-US" altLang="ja-JP" sz="1200" dirty="0"/>
          </a:p>
          <a:p>
            <a:pPr marL="1714500" lvl="3" indent="-342900">
              <a:buFont typeface="Arial" panose="020B0604020202020204" pitchFamily="34" charset="0"/>
              <a:buChar char="•"/>
            </a:pPr>
            <a:r>
              <a:rPr lang="ja-JP" altLang="en-US" sz="1200" dirty="0"/>
              <a:t>リグノセルロース系に限らず生物触媒を介した方法では、それらに適した燃料分子（高分子）の生産は現状容易でない</a:t>
            </a:r>
            <a:endParaRPr lang="en-US" altLang="ja-JP" sz="1200" dirty="0"/>
          </a:p>
          <a:p>
            <a:pPr marL="342900" indent="-342900">
              <a:buFont typeface="Wingdings" panose="05000000000000000000" pitchFamily="2" charset="2"/>
              <a:buChar char="n"/>
            </a:pPr>
            <a:r>
              <a:rPr kumimoji="1" lang="ja-JP" altLang="en-US" sz="2000" dirty="0"/>
              <a:t>その他</a:t>
            </a:r>
            <a:endParaRPr kumimoji="1" lang="en-US" altLang="ja-JP" sz="2000" dirty="0"/>
          </a:p>
          <a:p>
            <a:pPr marL="1062038" lvl="1" indent="-342900">
              <a:buFont typeface="Wingdings" panose="05000000000000000000" pitchFamily="2" charset="2"/>
              <a:buChar char="Ø"/>
            </a:pPr>
            <a:r>
              <a:rPr kumimoji="1" lang="ja-JP" altLang="en-US" sz="1600" dirty="0"/>
              <a:t>穀物・油糧植物由来のバイオマスや海洋性バイオマスの藻類もある</a:t>
            </a:r>
            <a:r>
              <a:rPr lang="ja-JP" altLang="en-US" sz="1600" dirty="0"/>
              <a:t>。</a:t>
            </a:r>
            <a:endParaRPr kumimoji="1" lang="en-US" altLang="ja-JP" sz="1600" dirty="0"/>
          </a:p>
        </p:txBody>
      </p:sp>
      <p:sp>
        <p:nvSpPr>
          <p:cNvPr id="5" name="テキスト ボックス 4">
            <a:extLst>
              <a:ext uri="{FF2B5EF4-FFF2-40B4-BE49-F238E27FC236}">
                <a16:creationId xmlns:a16="http://schemas.microsoft.com/office/drawing/2014/main" id="{1EE8F0DA-C348-4D28-AF1E-20BE16507113}"/>
              </a:ext>
            </a:extLst>
          </p:cNvPr>
          <p:cNvSpPr txBox="1"/>
          <p:nvPr/>
        </p:nvSpPr>
        <p:spPr>
          <a:xfrm>
            <a:off x="3634681" y="5963099"/>
            <a:ext cx="8480207" cy="261610"/>
          </a:xfrm>
          <a:prstGeom prst="rect">
            <a:avLst/>
          </a:prstGeom>
          <a:noFill/>
        </p:spPr>
        <p:txBody>
          <a:bodyPr wrap="none" rtlCol="0">
            <a:spAutoFit/>
          </a:bodyPr>
          <a:lstStyle/>
          <a:p>
            <a:r>
              <a:rPr kumimoji="1" lang="en-US" altLang="ja-JP" sz="1100" dirty="0"/>
              <a:t>* </a:t>
            </a:r>
            <a:r>
              <a:rPr kumimoji="1" lang="ja-JP" altLang="en-US" sz="1100" dirty="0"/>
              <a:t>参考文献　</a:t>
            </a:r>
            <a:r>
              <a:rPr kumimoji="1" lang="en-US" altLang="ja-JP" sz="1100" dirty="0"/>
              <a:t>LR Lynd et al, Toward low-cost biological and hybrid biological/catalytic conversion of cellulosic biomass to fuels (2022)</a:t>
            </a:r>
            <a:endParaRPr kumimoji="1" lang="ja-JP" altLang="en-US" sz="1100" dirty="0"/>
          </a:p>
        </p:txBody>
      </p:sp>
    </p:spTree>
    <p:extLst>
      <p:ext uri="{BB962C8B-B14F-4D97-AF65-F5344CB8AC3E}">
        <p14:creationId xmlns:p14="http://schemas.microsoft.com/office/powerpoint/2010/main" val="191307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normAutofit fontScale="90000"/>
          </a:bodyPr>
          <a:lstStyle/>
          <a:p>
            <a:r>
              <a:rPr lang="ja-JP" altLang="en-US" sz="1600" dirty="0"/>
              <a:t>アプリケーション・周辺技術の調査</a:t>
            </a:r>
            <a:br>
              <a:rPr lang="en-US" altLang="ja-JP" sz="2400" dirty="0"/>
            </a:br>
            <a:r>
              <a:rPr lang="ja-JP" altLang="en-US" sz="2400" dirty="0"/>
              <a:t>参考：バイオマス分解酵素の課題</a:t>
            </a:r>
            <a:endParaRPr kumimoji="1" lang="ja-JP" altLang="en-US" sz="2400"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302144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18FAD-058D-46D8-BC75-CBFC0EFF5ACD}"/>
              </a:ext>
            </a:extLst>
          </p:cNvPr>
          <p:cNvSpPr>
            <a:spLocks noGrp="1"/>
          </p:cNvSpPr>
          <p:nvPr>
            <p:ph type="title"/>
          </p:nvPr>
        </p:nvSpPr>
        <p:spPr/>
        <p:txBody>
          <a:bodyPr>
            <a:normAutofit fontScale="90000"/>
          </a:bodyPr>
          <a:lstStyle/>
          <a:p>
            <a:r>
              <a:rPr lang="ja-JP" altLang="en-US" sz="1600" dirty="0"/>
              <a:t>アプリケーション・周辺技術の調査</a:t>
            </a:r>
            <a:br>
              <a:rPr lang="en-US" altLang="ja-JP" sz="2400" dirty="0"/>
            </a:br>
            <a:r>
              <a:rPr lang="ja-JP" altLang="en-US" sz="2400" dirty="0"/>
              <a:t>参考：リグノセルロース系バイオマスの産業応用上の課題に焦点を当てた設計・改変</a:t>
            </a:r>
            <a:endParaRPr kumimoji="1" lang="ja-JP" altLang="en-US" sz="2400" dirty="0"/>
          </a:p>
        </p:txBody>
      </p:sp>
      <p:sp>
        <p:nvSpPr>
          <p:cNvPr id="3" name="スライド番号プレースホルダー 2">
            <a:extLst>
              <a:ext uri="{FF2B5EF4-FFF2-40B4-BE49-F238E27FC236}">
                <a16:creationId xmlns:a16="http://schemas.microsoft.com/office/drawing/2014/main" id="{2DFE2960-F028-4ABE-8C32-0A116B757D07}"/>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853C5361-E024-47B2-A41F-397B131CB03D}"/>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dirty="0"/>
              <a:t>課題の例</a:t>
            </a:r>
            <a:endParaRPr lang="en-US" altLang="ja-JP" dirty="0"/>
          </a:p>
          <a:p>
            <a:pPr marL="1062038" lvl="1" indent="-342900"/>
            <a:r>
              <a:rPr lang="ja-JP" altLang="en-US" dirty="0"/>
              <a:t>酵素の分解効率をあげる</a:t>
            </a:r>
            <a:endParaRPr lang="en-US" altLang="ja-JP" dirty="0"/>
          </a:p>
          <a:p>
            <a:pPr marL="1543050" lvl="2" indent="-342900">
              <a:buFont typeface="Wingdings" panose="05000000000000000000" pitchFamily="2" charset="2"/>
              <a:buChar char="Ø"/>
            </a:pPr>
            <a:r>
              <a:rPr lang="ja-JP" altLang="en-US" dirty="0"/>
              <a:t>参考文献：</a:t>
            </a:r>
            <a:r>
              <a:rPr lang="en-US" altLang="ja-JP" dirty="0"/>
              <a:t>Bridging the Micro-Macro Gap between Single-Molecular Behavior and Bulk Hydrolysis Properties of Cellulase</a:t>
            </a:r>
          </a:p>
          <a:p>
            <a:pPr marL="1543050" lvl="2" indent="-342900">
              <a:buFont typeface="Wingdings" panose="05000000000000000000" pitchFamily="2" charset="2"/>
              <a:buChar char="Ø"/>
            </a:pPr>
            <a:r>
              <a:rPr lang="ja-JP" altLang="en-US" dirty="0"/>
              <a:t>セルロース結合性ドメインのサイズを大きくすることで生産的な結合が非生産的な酵素に邪魔されないようにする</a:t>
            </a:r>
            <a:endParaRPr lang="en-US" altLang="ja-JP" dirty="0"/>
          </a:p>
          <a:p>
            <a:pPr marL="1062038" lvl="1" indent="-342900"/>
            <a:r>
              <a:rPr lang="ja-JP" altLang="en-US" dirty="0"/>
              <a:t>酵素の再利用性を高める</a:t>
            </a:r>
            <a:endParaRPr lang="en-US" altLang="ja-JP" dirty="0"/>
          </a:p>
          <a:p>
            <a:pPr marL="1485900" lvl="2">
              <a:buFont typeface="Wingdings" panose="05000000000000000000" pitchFamily="2" charset="2"/>
              <a:buChar char="Ø"/>
            </a:pPr>
            <a:r>
              <a:rPr lang="ja-JP" altLang="en-US" dirty="0"/>
              <a:t>　参考文献：</a:t>
            </a:r>
            <a:r>
              <a:rPr lang="en-US" altLang="ja-JP" dirty="0"/>
              <a:t>Salt-Switchable Artificial Cellulase Regulated by a DNA Aptamer</a:t>
            </a:r>
          </a:p>
          <a:p>
            <a:pPr marL="1485900" lvl="2">
              <a:buFont typeface="Wingdings" panose="05000000000000000000" pitchFamily="2" charset="2"/>
              <a:buChar char="Ø"/>
            </a:pPr>
            <a:r>
              <a:rPr kumimoji="1" lang="ja-JP" altLang="en-US" dirty="0"/>
              <a:t>　刺激応答で結合性を変化させることで、酵素の再利用性を高める</a:t>
            </a:r>
            <a:endParaRPr lang="en-US" altLang="ja-JP" dirty="0"/>
          </a:p>
          <a:p>
            <a:pPr marL="1176338" lvl="1" indent="-457200"/>
            <a:r>
              <a:rPr lang="ja-JP" altLang="en-US" dirty="0"/>
              <a:t>非特異的な結合を減らす</a:t>
            </a:r>
            <a:endParaRPr kumimoji="1" lang="en-US" altLang="ja-JP" dirty="0"/>
          </a:p>
          <a:p>
            <a:pPr marL="1657350" lvl="2" indent="-457200">
              <a:buFont typeface="Wingdings" panose="05000000000000000000" pitchFamily="2" charset="2"/>
              <a:buChar char="Ø"/>
            </a:pPr>
            <a:r>
              <a:rPr lang="ja-JP" altLang="en-US" dirty="0"/>
              <a:t>参考文献：</a:t>
            </a:r>
            <a:r>
              <a:rPr lang="en-US" altLang="ja-JP" dirty="0"/>
              <a:t>Supercharged Cellulases Show Reduced Non-Productive Binding, But Enhanced Activity, on Pretreated Lignocellulosic Biomass </a:t>
            </a:r>
          </a:p>
          <a:p>
            <a:pPr marL="1657350" lvl="2" indent="-457200">
              <a:buFont typeface="Wingdings" panose="05000000000000000000" pitchFamily="2" charset="2"/>
              <a:buChar char="Ø"/>
            </a:pPr>
            <a:r>
              <a:rPr lang="ja-JP" altLang="en-US" dirty="0"/>
              <a:t>結合ドメイン表面が負電荷となるように改変することでリグニンへの非特異的吸着を減らし、分解効率を高める</a:t>
            </a:r>
            <a:endParaRPr lang="en-US" altLang="ja-JP" dirty="0"/>
          </a:p>
          <a:p>
            <a:pPr marL="1176338" lvl="1" indent="-457200"/>
            <a:r>
              <a:rPr kumimoji="1" lang="ja-JP" altLang="en-US" dirty="0"/>
              <a:t>その他・・・</a:t>
            </a:r>
          </a:p>
        </p:txBody>
      </p:sp>
    </p:spTree>
    <p:extLst>
      <p:ext uri="{BB962C8B-B14F-4D97-AF65-F5344CB8AC3E}">
        <p14:creationId xmlns:p14="http://schemas.microsoft.com/office/powerpoint/2010/main" val="3370553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B80277-22C9-402E-AEDD-AE281789F476}"/>
              </a:ext>
            </a:extLst>
          </p:cNvPr>
          <p:cNvSpPr>
            <a:spLocks noGrp="1"/>
          </p:cNvSpPr>
          <p:nvPr>
            <p:ph type="title"/>
          </p:nvPr>
        </p:nvSpPr>
        <p:spPr/>
        <p:txBody>
          <a:bodyPr>
            <a:normAutofit fontScale="90000"/>
          </a:bodyPr>
          <a:lstStyle/>
          <a:p>
            <a:r>
              <a:rPr lang="ja-JP" altLang="en-US" dirty="0"/>
              <a:t>参考</a:t>
            </a:r>
            <a:br>
              <a:rPr lang="en-US" altLang="ja-JP" dirty="0"/>
            </a:br>
            <a:r>
              <a:rPr lang="ja-JP" altLang="en-US" dirty="0"/>
              <a:t>調査のポイント</a:t>
            </a:r>
          </a:p>
        </p:txBody>
      </p:sp>
      <p:sp>
        <p:nvSpPr>
          <p:cNvPr id="3" name="スライド番号プレースホルダー 2">
            <a:extLst>
              <a:ext uri="{FF2B5EF4-FFF2-40B4-BE49-F238E27FC236}">
                <a16:creationId xmlns:a16="http://schemas.microsoft.com/office/drawing/2014/main" id="{016D97F7-1663-49B4-811B-A842DEC0D707}"/>
              </a:ext>
            </a:extLst>
          </p:cNvPr>
          <p:cNvSpPr>
            <a:spLocks noGrp="1"/>
          </p:cNvSpPr>
          <p:nvPr>
            <p:ph type="sldNum" sz="quarter" idx="12"/>
          </p:nvPr>
        </p:nvSpPr>
        <p:spPr/>
        <p:txBody>
          <a:bodyPr/>
          <a:lstStyle/>
          <a:p>
            <a:fld id="{584EAAFE-CFE5-40AD-8E95-5BFF290DC5CF}" type="slidenum">
              <a:rPr kumimoji="1" lang="ja-JP" altLang="en-US" smtClean="0"/>
              <a:pPr/>
              <a:t>18</a:t>
            </a:fld>
            <a:endParaRPr kumimoji="1" lang="ja-JP" altLang="en-US"/>
          </a:p>
        </p:txBody>
      </p:sp>
      <p:sp>
        <p:nvSpPr>
          <p:cNvPr id="5" name="フッター プレースホルダー 4">
            <a:extLst>
              <a:ext uri="{FF2B5EF4-FFF2-40B4-BE49-F238E27FC236}">
                <a16:creationId xmlns:a16="http://schemas.microsoft.com/office/drawing/2014/main" id="{ED33703A-60E8-432F-AC1F-072D943E3283}"/>
              </a:ext>
            </a:extLst>
          </p:cNvPr>
          <p:cNvSpPr>
            <a:spLocks noGrp="1"/>
          </p:cNvSpPr>
          <p:nvPr>
            <p:ph type="ftr" sz="quarter" idx="4294967295"/>
          </p:nvPr>
        </p:nvSpPr>
        <p:spPr>
          <a:xfrm>
            <a:off x="0" y="6356350"/>
            <a:ext cx="4114800" cy="365125"/>
          </a:xfrm>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178952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fontScale="90000"/>
          </a:bodyPr>
          <a:lstStyle/>
          <a:p>
            <a:r>
              <a:rPr lang="ja-JP" altLang="en-US" sz="1300" dirty="0"/>
              <a:t>調査ポイント①</a:t>
            </a:r>
            <a:br>
              <a:rPr lang="en-US" altLang="ja-JP" sz="1600" dirty="0"/>
            </a:br>
            <a:r>
              <a:rPr kumimoji="1" lang="ja-JP" altLang="en-US" dirty="0"/>
              <a:t>バイオ系物質生産の未来</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46173" y="889646"/>
            <a:ext cx="11341887" cy="6309420"/>
          </a:xfrm>
        </p:spPr>
        <p:txBody>
          <a:bodyPr/>
          <a:lstStyle/>
          <a:p>
            <a:r>
              <a:rPr lang="ja-JP" altLang="en-US" sz="2000" dirty="0"/>
              <a:t>今後バイオ系物質生産がどのような市場を形成し得るか想定する。また、導入されるケースを想定する。</a:t>
            </a:r>
            <a:endParaRPr lang="en-US" altLang="ja-JP" dirty="0"/>
          </a:p>
          <a:p>
            <a:endParaRPr lang="en-US" altLang="ja-JP" sz="1800" dirty="0"/>
          </a:p>
          <a:p>
            <a:r>
              <a:rPr lang="ja-JP" altLang="en-US" sz="1800" dirty="0"/>
              <a:t>全ての物質生産がバイオ系で賄われるわけではないはず。どのような分子で導入が進みやすいか？</a:t>
            </a:r>
            <a:endParaRPr lang="en-US" altLang="ja-JP" sz="1800" dirty="0"/>
          </a:p>
          <a:p>
            <a:pPr marL="285750" indent="-285750">
              <a:buFont typeface="Wingdings" panose="05000000000000000000" pitchFamily="2" charset="2"/>
              <a:buChar char="n"/>
            </a:pPr>
            <a:r>
              <a:rPr lang="ja-JP" altLang="en-US" sz="1800" dirty="0"/>
              <a:t>国際的な規制・協定の動向</a:t>
            </a:r>
            <a:endParaRPr lang="en-US" altLang="ja-JP" sz="1800" dirty="0"/>
          </a:p>
          <a:p>
            <a:pPr marL="285750" indent="-285750">
              <a:buFont typeface="Wingdings" panose="05000000000000000000" pitchFamily="2" charset="2"/>
              <a:buChar char="n"/>
            </a:pPr>
            <a:r>
              <a:rPr lang="ja-JP" altLang="en-US" sz="1800" dirty="0"/>
              <a:t>供給量や価格</a:t>
            </a:r>
            <a:endParaRPr lang="en-US" altLang="ja-JP" sz="1800" dirty="0"/>
          </a:p>
          <a:p>
            <a:pPr marL="627063" lvl="1" indent="-285750">
              <a:buFont typeface="Wingdings" panose="05000000000000000000" pitchFamily="2" charset="2"/>
              <a:buChar char="n"/>
            </a:pPr>
            <a:r>
              <a:rPr lang="ja-JP" altLang="en-US" dirty="0"/>
              <a:t>低価格・必要な供給量が多い分子はバイオ系のターゲットになりにくい。</a:t>
            </a:r>
            <a:endParaRPr lang="en-US" altLang="ja-JP" dirty="0"/>
          </a:p>
          <a:p>
            <a:pPr marL="1200150" lvl="2" indent="-285750">
              <a:buFont typeface="Wingdings" panose="05000000000000000000" pitchFamily="2" charset="2"/>
              <a:buChar char="n"/>
            </a:pPr>
            <a:r>
              <a:rPr lang="ja-JP" altLang="en-US" sz="1200" dirty="0"/>
              <a:t>燃料、基幹化合物等</a:t>
            </a:r>
            <a:endParaRPr lang="en-US" altLang="ja-JP" sz="1200" dirty="0"/>
          </a:p>
          <a:p>
            <a:pPr marL="627063" lvl="1" indent="-285750">
              <a:buFont typeface="Wingdings" panose="05000000000000000000" pitchFamily="2" charset="2"/>
              <a:buChar char="n"/>
            </a:pPr>
            <a:r>
              <a:rPr lang="ja-JP" altLang="en-US" dirty="0"/>
              <a:t>高価格・必要な供給量が少ない分子はバイオ系のターゲットになりやすい。ただし、医療用途が多い。</a:t>
            </a:r>
            <a:endParaRPr lang="en-US" altLang="ja-JP" sz="1800" dirty="0"/>
          </a:p>
          <a:p>
            <a:pPr marL="627063" lvl="1" indent="-285750">
              <a:buFont typeface="Wingdings" panose="05000000000000000000" pitchFamily="2" charset="2"/>
              <a:buChar char="n"/>
            </a:pPr>
            <a:r>
              <a:rPr lang="ja-JP" altLang="en-US" dirty="0"/>
              <a:t>上記二つの中間帯の分子はケースバイケースだが、ポテンシャルはありそう。</a:t>
            </a:r>
            <a:endParaRPr lang="en-US" altLang="ja-JP" sz="1400" dirty="0"/>
          </a:p>
          <a:p>
            <a:endParaRPr lang="en-US" altLang="ja-JP" sz="1800" dirty="0"/>
          </a:p>
          <a:p>
            <a:r>
              <a:rPr lang="ja-JP" altLang="en-US" sz="1800" dirty="0"/>
              <a:t>導入のパターンの想定</a:t>
            </a:r>
            <a:endParaRPr lang="en-US" altLang="ja-JP" sz="1800" dirty="0"/>
          </a:p>
          <a:p>
            <a:pPr marL="285750" indent="-285750">
              <a:buFont typeface="Wingdings" panose="05000000000000000000" pitchFamily="2" charset="2"/>
              <a:buChar char="n"/>
            </a:pPr>
            <a:r>
              <a:rPr lang="ja-JP" altLang="en-US" sz="1800" dirty="0"/>
              <a:t>既存の生産系の代替（環境負荷の低減等、目的は色々考えられる）</a:t>
            </a:r>
            <a:endParaRPr lang="en-US" altLang="ja-JP" sz="1800" dirty="0"/>
          </a:p>
          <a:p>
            <a:pPr marL="285750" indent="-285750">
              <a:buFont typeface="Wingdings" panose="05000000000000000000" pitchFamily="2" charset="2"/>
              <a:buChar char="n"/>
            </a:pPr>
            <a:r>
              <a:rPr lang="ja-JP" altLang="en-US" sz="1800" dirty="0"/>
              <a:t>バイオ系でなければ困難な新規分子の生産</a:t>
            </a:r>
            <a:endParaRPr lang="en-US" altLang="ja-JP" sz="1800" dirty="0"/>
          </a:p>
          <a:p>
            <a:pPr marL="285750" indent="-285750">
              <a:buFont typeface="Wingdings" panose="05000000000000000000" pitchFamily="2" charset="2"/>
              <a:buChar char="n"/>
            </a:pPr>
            <a:endParaRPr lang="en-US" altLang="ja-JP" sz="1800" dirty="0"/>
          </a:p>
          <a:p>
            <a:pPr marL="285750" indent="-285750">
              <a:buFont typeface="Wingdings" panose="05000000000000000000" pitchFamily="2" charset="2"/>
              <a:buChar char="n"/>
            </a:pPr>
            <a:endParaRPr lang="en-US" altLang="ja-JP" sz="1800" dirty="0"/>
          </a:p>
          <a:p>
            <a:endParaRPr lang="en-US" altLang="ja-JP" sz="1800" dirty="0"/>
          </a:p>
          <a:p>
            <a:pPr marL="285750" indent="-285750">
              <a:buFont typeface="Wingdings" panose="05000000000000000000" pitchFamily="2" charset="2"/>
              <a:buChar char="n"/>
            </a:pPr>
            <a:endParaRPr lang="en-US" altLang="ja-JP" sz="1400" dirty="0"/>
          </a:p>
          <a:p>
            <a:pPr marL="285750" indent="-285750">
              <a:buFont typeface="Wingdings" panose="05000000000000000000" pitchFamily="2" charset="2"/>
              <a:buChar char="n"/>
            </a:pPr>
            <a:endParaRPr lang="en-US" altLang="ja-JP" sz="1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416162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9C9859B-90A3-46AE-BCFD-BC024DA3435E}"/>
              </a:ext>
            </a:extLst>
          </p:cNvPr>
          <p:cNvSpPr>
            <a:spLocks noGrp="1"/>
          </p:cNvSpPr>
          <p:nvPr>
            <p:ph type="title"/>
          </p:nvPr>
        </p:nvSpPr>
        <p:spPr/>
        <p:txBody>
          <a:bodyPr/>
          <a:lstStyle/>
          <a:p>
            <a:r>
              <a:rPr lang="ja-JP" altLang="en-US" dirty="0"/>
              <a:t>本会議の目的</a:t>
            </a:r>
          </a:p>
        </p:txBody>
      </p:sp>
      <p:sp>
        <p:nvSpPr>
          <p:cNvPr id="3" name="スライド番号プレースホルダー 2">
            <a:extLst>
              <a:ext uri="{FF2B5EF4-FFF2-40B4-BE49-F238E27FC236}">
                <a16:creationId xmlns:a16="http://schemas.microsoft.com/office/drawing/2014/main" id="{CB41674B-FA8F-4B0A-AA80-49FDEA19B910}"/>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5" name="テキスト プレースホルダー 4">
            <a:extLst>
              <a:ext uri="{FF2B5EF4-FFF2-40B4-BE49-F238E27FC236}">
                <a16:creationId xmlns:a16="http://schemas.microsoft.com/office/drawing/2014/main" id="{E5E436C7-BFA6-44DC-BC01-312A652FC116}"/>
              </a:ext>
            </a:extLst>
          </p:cNvPr>
          <p:cNvSpPr>
            <a:spLocks noGrp="1"/>
          </p:cNvSpPr>
          <p:nvPr>
            <p:ph type="body" sz="quarter" idx="11"/>
          </p:nvPr>
        </p:nvSpPr>
        <p:spPr>
          <a:xfrm>
            <a:off x="517055" y="1071367"/>
            <a:ext cx="11341887" cy="996170"/>
          </a:xfrm>
        </p:spPr>
        <p:txBody>
          <a:bodyPr/>
          <a:lstStyle/>
          <a:p>
            <a:pPr marL="457200" indent="-457200">
              <a:buFont typeface="Wingdings" panose="05000000000000000000" pitchFamily="2" charset="2"/>
              <a:buChar char="n"/>
            </a:pPr>
            <a:r>
              <a:rPr lang="ja-JP" altLang="en-US" dirty="0"/>
              <a:t>調査活動について概要を共有すること</a:t>
            </a:r>
            <a:endParaRPr lang="en-US" altLang="ja-JP" dirty="0"/>
          </a:p>
          <a:p>
            <a:pPr marL="457200" indent="-457200">
              <a:buFont typeface="Wingdings" panose="05000000000000000000" pitchFamily="2" charset="2"/>
              <a:buChar char="n"/>
            </a:pPr>
            <a:r>
              <a:rPr lang="ja-JP" altLang="en-US" dirty="0"/>
              <a:t>熊谷さんの活動参画についてご理解・ご承認を頂くこと</a:t>
            </a:r>
          </a:p>
        </p:txBody>
      </p:sp>
    </p:spTree>
    <p:extLst>
      <p:ext uri="{BB962C8B-B14F-4D97-AF65-F5344CB8AC3E}">
        <p14:creationId xmlns:p14="http://schemas.microsoft.com/office/powerpoint/2010/main" val="1096597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fontScale="90000"/>
          </a:bodyPr>
          <a:lstStyle/>
          <a:p>
            <a:r>
              <a:rPr lang="ja-JP" altLang="en-US" sz="1300" dirty="0"/>
              <a:t>調査ポイント②</a:t>
            </a:r>
            <a:br>
              <a:rPr lang="en-US" altLang="ja-JP" sz="1600" dirty="0"/>
            </a:br>
            <a:r>
              <a:rPr kumimoji="1" lang="ja-JP" altLang="en-US" dirty="0"/>
              <a:t>想定事業と実現に必要な要素技術・</a:t>
            </a:r>
            <a:r>
              <a:rPr kumimoji="1" lang="en-US" altLang="ja-JP" dirty="0"/>
              <a:t>IP</a:t>
            </a:r>
            <a:endParaRPr kumimoji="1" lang="ja-JP" altLang="en-US" dirty="0"/>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46173" y="889646"/>
            <a:ext cx="11341887" cy="1335750"/>
          </a:xfrm>
        </p:spPr>
        <p:txBody>
          <a:bodyPr/>
          <a:lstStyle/>
          <a:p>
            <a:r>
              <a:rPr lang="ja-JP" altLang="en-US" sz="2000" dirty="0"/>
              <a:t>バイオ系物質生産関連での事業・顧客価値の仮説とそこで必要な要素技術・</a:t>
            </a:r>
            <a:r>
              <a:rPr lang="en-US" altLang="ja-JP" sz="2000" dirty="0"/>
              <a:t>IP</a:t>
            </a:r>
            <a:r>
              <a:rPr lang="ja-JP" altLang="en-US" sz="2000" dirty="0"/>
              <a:t>を想定する</a:t>
            </a:r>
            <a:endParaRPr lang="en-US" altLang="ja-JP" sz="1200" dirty="0"/>
          </a:p>
          <a:p>
            <a:pPr marL="342900" indent="-342900">
              <a:buFont typeface="Wingdings" panose="05000000000000000000" pitchFamily="2" charset="2"/>
              <a:buChar char="Ø"/>
            </a:pPr>
            <a:r>
              <a:rPr lang="ja-JP" altLang="en-US" sz="1400" dirty="0"/>
              <a:t>顧客の想定・顧客ニーズが高いと想定される提供価値の仮説づくり</a:t>
            </a:r>
            <a:endParaRPr lang="en-US" altLang="ja-JP" sz="1400" dirty="0"/>
          </a:p>
          <a:p>
            <a:pPr marL="342900" indent="-342900">
              <a:buFont typeface="Wingdings" panose="05000000000000000000" pitchFamily="2" charset="2"/>
              <a:buChar char="Ø"/>
            </a:pPr>
            <a:r>
              <a:rPr lang="en-US" altLang="ja-JP" sz="1400" dirty="0"/>
              <a:t>YOKOGAWA</a:t>
            </a:r>
            <a:r>
              <a:rPr lang="ja-JP" altLang="en-US" sz="1400" dirty="0"/>
              <a:t>の事業・製品・保有技術・人財との親和性を考慮</a:t>
            </a:r>
            <a:endParaRPr lang="en-US" altLang="ja-JP" sz="1400" dirty="0"/>
          </a:p>
          <a:p>
            <a:pPr marL="342900" indent="-342900">
              <a:buFont typeface="Wingdings" panose="05000000000000000000" pitchFamily="2" charset="2"/>
              <a:buChar char="Ø"/>
            </a:pPr>
            <a:r>
              <a:rPr lang="ja-JP" altLang="en-US" sz="1400" dirty="0"/>
              <a:t>他のテーマ、組織の活動との将来的な合流も想定</a:t>
            </a:r>
            <a:endParaRPr lang="en-US" altLang="ja-JP" sz="1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204" name="テキスト ボックス 203">
            <a:extLst>
              <a:ext uri="{FF2B5EF4-FFF2-40B4-BE49-F238E27FC236}">
                <a16:creationId xmlns:a16="http://schemas.microsoft.com/office/drawing/2014/main" id="{D89367A7-3734-4E14-8101-215FCC2333D3}"/>
              </a:ext>
            </a:extLst>
          </p:cNvPr>
          <p:cNvSpPr txBox="1"/>
          <p:nvPr/>
        </p:nvSpPr>
        <p:spPr>
          <a:xfrm>
            <a:off x="346750" y="4148072"/>
            <a:ext cx="4583409" cy="1817840"/>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205" name="テキスト ボックス 204">
            <a:extLst>
              <a:ext uri="{FF2B5EF4-FFF2-40B4-BE49-F238E27FC236}">
                <a16:creationId xmlns:a16="http://schemas.microsoft.com/office/drawing/2014/main" id="{C1EA0A4E-39C8-4EC6-980B-CEFC7C68743F}"/>
              </a:ext>
            </a:extLst>
          </p:cNvPr>
          <p:cNvSpPr txBox="1"/>
          <p:nvPr/>
        </p:nvSpPr>
        <p:spPr>
          <a:xfrm>
            <a:off x="539987" y="4339366"/>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06" name="四角形: 角を丸くする 205">
            <a:extLst>
              <a:ext uri="{FF2B5EF4-FFF2-40B4-BE49-F238E27FC236}">
                <a16:creationId xmlns:a16="http://schemas.microsoft.com/office/drawing/2014/main" id="{F35F2FF4-D7FA-4424-8279-95FA787E001E}"/>
              </a:ext>
            </a:extLst>
          </p:cNvPr>
          <p:cNvSpPr/>
          <p:nvPr/>
        </p:nvSpPr>
        <p:spPr>
          <a:xfrm>
            <a:off x="7168145" y="3202751"/>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07" name="四角形: 角を丸くする 206">
            <a:extLst>
              <a:ext uri="{FF2B5EF4-FFF2-40B4-BE49-F238E27FC236}">
                <a16:creationId xmlns:a16="http://schemas.microsoft.com/office/drawing/2014/main" id="{C739BFA0-710E-4CD6-92BE-EF6475BB4DCD}"/>
              </a:ext>
            </a:extLst>
          </p:cNvPr>
          <p:cNvSpPr/>
          <p:nvPr/>
        </p:nvSpPr>
        <p:spPr>
          <a:xfrm>
            <a:off x="10564334" y="3966682"/>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208" name="四角形: 角を丸くする 207">
            <a:extLst>
              <a:ext uri="{FF2B5EF4-FFF2-40B4-BE49-F238E27FC236}">
                <a16:creationId xmlns:a16="http://schemas.microsoft.com/office/drawing/2014/main" id="{DB105015-C7EA-4954-9ED8-9CA5F0860B3F}"/>
              </a:ext>
            </a:extLst>
          </p:cNvPr>
          <p:cNvSpPr/>
          <p:nvPr/>
        </p:nvSpPr>
        <p:spPr>
          <a:xfrm>
            <a:off x="7311619" y="3767089"/>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209" name="四角形: 角を丸くする 208">
            <a:extLst>
              <a:ext uri="{FF2B5EF4-FFF2-40B4-BE49-F238E27FC236}">
                <a16:creationId xmlns:a16="http://schemas.microsoft.com/office/drawing/2014/main" id="{A1563D37-F50D-480B-97F6-30C7B8F54B30}"/>
              </a:ext>
            </a:extLst>
          </p:cNvPr>
          <p:cNvSpPr/>
          <p:nvPr/>
        </p:nvSpPr>
        <p:spPr>
          <a:xfrm>
            <a:off x="7324992" y="4680157"/>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210" name="四角形: 角を丸くする 209">
            <a:extLst>
              <a:ext uri="{FF2B5EF4-FFF2-40B4-BE49-F238E27FC236}">
                <a16:creationId xmlns:a16="http://schemas.microsoft.com/office/drawing/2014/main" id="{1BACA583-76DB-4AFB-81B5-3A25ABEB2004}"/>
              </a:ext>
            </a:extLst>
          </p:cNvPr>
          <p:cNvSpPr/>
          <p:nvPr/>
        </p:nvSpPr>
        <p:spPr>
          <a:xfrm>
            <a:off x="10641449" y="353243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211" name="四角形: 角を丸くする 210">
            <a:extLst>
              <a:ext uri="{FF2B5EF4-FFF2-40B4-BE49-F238E27FC236}">
                <a16:creationId xmlns:a16="http://schemas.microsoft.com/office/drawing/2014/main" id="{7B7B68D4-4CD6-4304-A2A8-C264F7B0CC0E}"/>
              </a:ext>
            </a:extLst>
          </p:cNvPr>
          <p:cNvSpPr/>
          <p:nvPr/>
        </p:nvSpPr>
        <p:spPr>
          <a:xfrm>
            <a:off x="10636321" y="3209852"/>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212" name="四角形: 角を丸くする 211">
            <a:extLst>
              <a:ext uri="{FF2B5EF4-FFF2-40B4-BE49-F238E27FC236}">
                <a16:creationId xmlns:a16="http://schemas.microsoft.com/office/drawing/2014/main" id="{23C35D96-18FC-4739-AC72-703DB93D7930}"/>
              </a:ext>
            </a:extLst>
          </p:cNvPr>
          <p:cNvSpPr/>
          <p:nvPr/>
        </p:nvSpPr>
        <p:spPr>
          <a:xfrm>
            <a:off x="10674232" y="4585268"/>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213" name="四角形: 角を丸くする 212">
            <a:extLst>
              <a:ext uri="{FF2B5EF4-FFF2-40B4-BE49-F238E27FC236}">
                <a16:creationId xmlns:a16="http://schemas.microsoft.com/office/drawing/2014/main" id="{B36BF223-C479-482D-9C9E-0E09043671FD}"/>
              </a:ext>
            </a:extLst>
          </p:cNvPr>
          <p:cNvSpPr/>
          <p:nvPr/>
        </p:nvSpPr>
        <p:spPr>
          <a:xfrm>
            <a:off x="10678097" y="4282865"/>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214" name="四角形: 角を丸くする 213">
            <a:extLst>
              <a:ext uri="{FF2B5EF4-FFF2-40B4-BE49-F238E27FC236}">
                <a16:creationId xmlns:a16="http://schemas.microsoft.com/office/drawing/2014/main" id="{BAAE2A67-A7EB-45CF-861D-0DF7E7A24244}"/>
              </a:ext>
            </a:extLst>
          </p:cNvPr>
          <p:cNvSpPr/>
          <p:nvPr/>
        </p:nvSpPr>
        <p:spPr>
          <a:xfrm>
            <a:off x="10674232" y="491501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215" name="四角形: 角を丸くする 214">
            <a:extLst>
              <a:ext uri="{FF2B5EF4-FFF2-40B4-BE49-F238E27FC236}">
                <a16:creationId xmlns:a16="http://schemas.microsoft.com/office/drawing/2014/main" id="{68A58C85-CBF9-4627-BDFF-F0F4313210F6}"/>
              </a:ext>
            </a:extLst>
          </p:cNvPr>
          <p:cNvSpPr/>
          <p:nvPr/>
        </p:nvSpPr>
        <p:spPr>
          <a:xfrm>
            <a:off x="10563261" y="5462057"/>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216" name="テキスト ボックス 219">
            <a:extLst>
              <a:ext uri="{FF2B5EF4-FFF2-40B4-BE49-F238E27FC236}">
                <a16:creationId xmlns:a16="http://schemas.microsoft.com/office/drawing/2014/main" id="{E8BBDF4D-A33B-4E98-805C-D8FD0D97D7BB}"/>
              </a:ext>
            </a:extLst>
          </p:cNvPr>
          <p:cNvSpPr txBox="1"/>
          <p:nvPr/>
        </p:nvSpPr>
        <p:spPr>
          <a:xfrm>
            <a:off x="7377009" y="3285406"/>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217" name="テキスト ボックス 220">
            <a:extLst>
              <a:ext uri="{FF2B5EF4-FFF2-40B4-BE49-F238E27FC236}">
                <a16:creationId xmlns:a16="http://schemas.microsoft.com/office/drawing/2014/main" id="{276C1BDD-C501-48DE-92C0-7431FA733061}"/>
              </a:ext>
            </a:extLst>
          </p:cNvPr>
          <p:cNvSpPr txBox="1"/>
          <p:nvPr/>
        </p:nvSpPr>
        <p:spPr>
          <a:xfrm>
            <a:off x="10617552" y="3994734"/>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218" name="直線矢印コネクタ 217">
            <a:extLst>
              <a:ext uri="{FF2B5EF4-FFF2-40B4-BE49-F238E27FC236}">
                <a16:creationId xmlns:a16="http://schemas.microsoft.com/office/drawing/2014/main" id="{B4363969-6EAB-4FA9-85C4-6B3387900E83}"/>
              </a:ext>
            </a:extLst>
          </p:cNvPr>
          <p:cNvCxnSpPr>
            <a:cxnSpLocks/>
          </p:cNvCxnSpPr>
          <p:nvPr/>
        </p:nvCxnSpPr>
        <p:spPr>
          <a:xfrm>
            <a:off x="9514159" y="3624970"/>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直線矢印コネクタ 218">
            <a:extLst>
              <a:ext uri="{FF2B5EF4-FFF2-40B4-BE49-F238E27FC236}">
                <a16:creationId xmlns:a16="http://schemas.microsoft.com/office/drawing/2014/main" id="{A0D10CDB-BFBE-407F-905D-E194269DAD76}"/>
              </a:ext>
            </a:extLst>
          </p:cNvPr>
          <p:cNvCxnSpPr>
            <a:cxnSpLocks/>
          </p:cNvCxnSpPr>
          <p:nvPr/>
        </p:nvCxnSpPr>
        <p:spPr>
          <a:xfrm flipH="1">
            <a:off x="9505271" y="3700039"/>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テキスト ボックス 223">
            <a:extLst>
              <a:ext uri="{FF2B5EF4-FFF2-40B4-BE49-F238E27FC236}">
                <a16:creationId xmlns:a16="http://schemas.microsoft.com/office/drawing/2014/main" id="{A8A38B7F-A5F2-4032-8311-A6A18AB8A2BB}"/>
              </a:ext>
            </a:extLst>
          </p:cNvPr>
          <p:cNvSpPr txBox="1"/>
          <p:nvPr/>
        </p:nvSpPr>
        <p:spPr>
          <a:xfrm>
            <a:off x="9805075" y="3500667"/>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221" name="テキスト ボックス 225">
            <a:extLst>
              <a:ext uri="{FF2B5EF4-FFF2-40B4-BE49-F238E27FC236}">
                <a16:creationId xmlns:a16="http://schemas.microsoft.com/office/drawing/2014/main" id="{773339AE-2FA9-4188-B4E8-934CC5FBE678}"/>
              </a:ext>
            </a:extLst>
          </p:cNvPr>
          <p:cNvSpPr txBox="1"/>
          <p:nvPr/>
        </p:nvSpPr>
        <p:spPr>
          <a:xfrm>
            <a:off x="9791701" y="366119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222" name="直線矢印コネクタ 221">
            <a:extLst>
              <a:ext uri="{FF2B5EF4-FFF2-40B4-BE49-F238E27FC236}">
                <a16:creationId xmlns:a16="http://schemas.microsoft.com/office/drawing/2014/main" id="{7FAA5127-94CE-4C6F-AB2F-FDC5ABDE54F0}"/>
              </a:ext>
            </a:extLst>
          </p:cNvPr>
          <p:cNvCxnSpPr>
            <a:cxnSpLocks/>
          </p:cNvCxnSpPr>
          <p:nvPr/>
        </p:nvCxnSpPr>
        <p:spPr>
          <a:xfrm>
            <a:off x="9372666" y="5125462"/>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3" name="テキスト ボックス 228">
            <a:extLst>
              <a:ext uri="{FF2B5EF4-FFF2-40B4-BE49-F238E27FC236}">
                <a16:creationId xmlns:a16="http://schemas.microsoft.com/office/drawing/2014/main" id="{F4873182-293B-43B5-8AE8-C92E76B2CC95}"/>
              </a:ext>
            </a:extLst>
          </p:cNvPr>
          <p:cNvSpPr txBox="1"/>
          <p:nvPr/>
        </p:nvSpPr>
        <p:spPr>
          <a:xfrm>
            <a:off x="9602510" y="499041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224" name="直線矢印コネクタ 223">
            <a:extLst>
              <a:ext uri="{FF2B5EF4-FFF2-40B4-BE49-F238E27FC236}">
                <a16:creationId xmlns:a16="http://schemas.microsoft.com/office/drawing/2014/main" id="{DFD48ACA-56E1-4B53-949B-2F8C8753E17B}"/>
              </a:ext>
            </a:extLst>
          </p:cNvPr>
          <p:cNvCxnSpPr>
            <a:cxnSpLocks/>
          </p:cNvCxnSpPr>
          <p:nvPr/>
        </p:nvCxnSpPr>
        <p:spPr>
          <a:xfrm flipV="1">
            <a:off x="9505271" y="4767521"/>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テキスト ボックス 232">
            <a:extLst>
              <a:ext uri="{FF2B5EF4-FFF2-40B4-BE49-F238E27FC236}">
                <a16:creationId xmlns:a16="http://schemas.microsoft.com/office/drawing/2014/main" id="{046429E5-04CD-479A-B419-5D6B5C25F91B}"/>
              </a:ext>
            </a:extLst>
          </p:cNvPr>
          <p:cNvSpPr txBox="1"/>
          <p:nvPr/>
        </p:nvSpPr>
        <p:spPr>
          <a:xfrm>
            <a:off x="9693843" y="4624416"/>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226" name="直線矢印コネクタ 225">
            <a:extLst>
              <a:ext uri="{FF2B5EF4-FFF2-40B4-BE49-F238E27FC236}">
                <a16:creationId xmlns:a16="http://schemas.microsoft.com/office/drawing/2014/main" id="{C5EACF89-5261-4246-B1DB-74BDB8EC1087}"/>
              </a:ext>
            </a:extLst>
          </p:cNvPr>
          <p:cNvCxnSpPr>
            <a:cxnSpLocks/>
            <a:stCxn id="207" idx="2"/>
            <a:endCxn id="215" idx="0"/>
          </p:cNvCxnSpPr>
          <p:nvPr/>
        </p:nvCxnSpPr>
        <p:spPr>
          <a:xfrm flipH="1">
            <a:off x="11188917" y="5272462"/>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7" name="テキスト ボックス 235">
            <a:extLst>
              <a:ext uri="{FF2B5EF4-FFF2-40B4-BE49-F238E27FC236}">
                <a16:creationId xmlns:a16="http://schemas.microsoft.com/office/drawing/2014/main" id="{B7188E9A-AE27-428D-82C7-50EF8809A49B}"/>
              </a:ext>
            </a:extLst>
          </p:cNvPr>
          <p:cNvSpPr txBox="1"/>
          <p:nvPr/>
        </p:nvSpPr>
        <p:spPr>
          <a:xfrm>
            <a:off x="11171060" y="5254220"/>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228" name="直線矢印コネクタ 227">
            <a:extLst>
              <a:ext uri="{FF2B5EF4-FFF2-40B4-BE49-F238E27FC236}">
                <a16:creationId xmlns:a16="http://schemas.microsoft.com/office/drawing/2014/main" id="{D93328A8-89D1-47B0-A417-A23D54960C87}"/>
              </a:ext>
            </a:extLst>
          </p:cNvPr>
          <p:cNvCxnSpPr>
            <a:cxnSpLocks/>
          </p:cNvCxnSpPr>
          <p:nvPr/>
        </p:nvCxnSpPr>
        <p:spPr>
          <a:xfrm flipV="1">
            <a:off x="9375909" y="5569469"/>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テキスト ボックス 238">
            <a:extLst>
              <a:ext uri="{FF2B5EF4-FFF2-40B4-BE49-F238E27FC236}">
                <a16:creationId xmlns:a16="http://schemas.microsoft.com/office/drawing/2014/main" id="{17586493-6EA3-4CA6-A768-B7C1D5AD9277}"/>
              </a:ext>
            </a:extLst>
          </p:cNvPr>
          <p:cNvSpPr txBox="1"/>
          <p:nvPr/>
        </p:nvSpPr>
        <p:spPr>
          <a:xfrm>
            <a:off x="9667405" y="5437568"/>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230" name="直線矢印コネクタ 229">
            <a:extLst>
              <a:ext uri="{FF2B5EF4-FFF2-40B4-BE49-F238E27FC236}">
                <a16:creationId xmlns:a16="http://schemas.microsoft.com/office/drawing/2014/main" id="{1CEB55B7-C1FB-428A-B19B-308415146B73}"/>
              </a:ext>
            </a:extLst>
          </p:cNvPr>
          <p:cNvCxnSpPr>
            <a:cxnSpLocks/>
            <a:stCxn id="208" idx="3"/>
          </p:cNvCxnSpPr>
          <p:nvPr/>
        </p:nvCxnSpPr>
        <p:spPr>
          <a:xfrm>
            <a:off x="8475447" y="3915935"/>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1" name="直線矢印コネクタ 230">
            <a:extLst>
              <a:ext uri="{FF2B5EF4-FFF2-40B4-BE49-F238E27FC236}">
                <a16:creationId xmlns:a16="http://schemas.microsoft.com/office/drawing/2014/main" id="{2FC3FA4C-FFAF-48D5-93BE-F8A3FC3F1ADE}"/>
              </a:ext>
            </a:extLst>
          </p:cNvPr>
          <p:cNvCxnSpPr>
            <a:cxnSpLocks/>
            <a:stCxn id="209" idx="3"/>
          </p:cNvCxnSpPr>
          <p:nvPr/>
        </p:nvCxnSpPr>
        <p:spPr>
          <a:xfrm flipV="1">
            <a:off x="8476409" y="4827222"/>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2" name="四角形: 角を丸くする 231">
            <a:extLst>
              <a:ext uri="{FF2B5EF4-FFF2-40B4-BE49-F238E27FC236}">
                <a16:creationId xmlns:a16="http://schemas.microsoft.com/office/drawing/2014/main" id="{D6595924-EFF8-4EA5-A780-D8075EBB4B09}"/>
              </a:ext>
            </a:extLst>
          </p:cNvPr>
          <p:cNvSpPr/>
          <p:nvPr/>
        </p:nvSpPr>
        <p:spPr>
          <a:xfrm>
            <a:off x="7324992" y="5633370"/>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233" name="直線矢印コネクタ 232">
            <a:extLst>
              <a:ext uri="{FF2B5EF4-FFF2-40B4-BE49-F238E27FC236}">
                <a16:creationId xmlns:a16="http://schemas.microsoft.com/office/drawing/2014/main" id="{CB90DEF1-F622-4BC3-85AD-5ECD7E3F3AC0}"/>
              </a:ext>
            </a:extLst>
          </p:cNvPr>
          <p:cNvCxnSpPr>
            <a:cxnSpLocks/>
            <a:stCxn id="232" idx="3"/>
          </p:cNvCxnSpPr>
          <p:nvPr/>
        </p:nvCxnSpPr>
        <p:spPr>
          <a:xfrm flipV="1">
            <a:off x="8475447" y="5776938"/>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線矢印コネクタ 233">
            <a:extLst>
              <a:ext uri="{FF2B5EF4-FFF2-40B4-BE49-F238E27FC236}">
                <a16:creationId xmlns:a16="http://schemas.microsoft.com/office/drawing/2014/main" id="{556E4638-781D-4E42-9FB7-DCF9FCAFF103}"/>
              </a:ext>
            </a:extLst>
          </p:cNvPr>
          <p:cNvCxnSpPr>
            <a:cxnSpLocks/>
          </p:cNvCxnSpPr>
          <p:nvPr/>
        </p:nvCxnSpPr>
        <p:spPr>
          <a:xfrm>
            <a:off x="9376384" y="4378335"/>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5" name="テキスト ボックス 260">
            <a:extLst>
              <a:ext uri="{FF2B5EF4-FFF2-40B4-BE49-F238E27FC236}">
                <a16:creationId xmlns:a16="http://schemas.microsoft.com/office/drawing/2014/main" id="{9DF099C2-A29E-458D-88C6-686C65174CDD}"/>
              </a:ext>
            </a:extLst>
          </p:cNvPr>
          <p:cNvSpPr txBox="1"/>
          <p:nvPr/>
        </p:nvSpPr>
        <p:spPr>
          <a:xfrm>
            <a:off x="9601912" y="424148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236" name="直線矢印コネクタ 235">
            <a:extLst>
              <a:ext uri="{FF2B5EF4-FFF2-40B4-BE49-F238E27FC236}">
                <a16:creationId xmlns:a16="http://schemas.microsoft.com/office/drawing/2014/main" id="{0FA3DF8C-44F6-4B4A-B545-0089DA3D0530}"/>
              </a:ext>
            </a:extLst>
          </p:cNvPr>
          <p:cNvCxnSpPr>
            <a:cxnSpLocks/>
          </p:cNvCxnSpPr>
          <p:nvPr/>
        </p:nvCxnSpPr>
        <p:spPr>
          <a:xfrm>
            <a:off x="9385190" y="3341766"/>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7" name="テキスト ボックス 264">
            <a:extLst>
              <a:ext uri="{FF2B5EF4-FFF2-40B4-BE49-F238E27FC236}">
                <a16:creationId xmlns:a16="http://schemas.microsoft.com/office/drawing/2014/main" id="{16FCF3BA-9654-46A6-B765-515AAFE09EB4}"/>
              </a:ext>
            </a:extLst>
          </p:cNvPr>
          <p:cNvSpPr txBox="1"/>
          <p:nvPr/>
        </p:nvSpPr>
        <p:spPr>
          <a:xfrm>
            <a:off x="9607264" y="3185017"/>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238" name="直線矢印コネクタ 237">
            <a:extLst>
              <a:ext uri="{FF2B5EF4-FFF2-40B4-BE49-F238E27FC236}">
                <a16:creationId xmlns:a16="http://schemas.microsoft.com/office/drawing/2014/main" id="{401C35BF-E6A3-44B0-A726-36333439AB23}"/>
              </a:ext>
            </a:extLst>
          </p:cNvPr>
          <p:cNvCxnSpPr>
            <a:cxnSpLocks/>
          </p:cNvCxnSpPr>
          <p:nvPr/>
        </p:nvCxnSpPr>
        <p:spPr>
          <a:xfrm flipV="1">
            <a:off x="9517527" y="4028243"/>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9" name="テキスト ボックス 268">
            <a:extLst>
              <a:ext uri="{FF2B5EF4-FFF2-40B4-BE49-F238E27FC236}">
                <a16:creationId xmlns:a16="http://schemas.microsoft.com/office/drawing/2014/main" id="{89AA9093-86C8-4CC0-9687-1A35BC4619DA}"/>
              </a:ext>
            </a:extLst>
          </p:cNvPr>
          <p:cNvSpPr txBox="1"/>
          <p:nvPr/>
        </p:nvSpPr>
        <p:spPr>
          <a:xfrm>
            <a:off x="9706090" y="3895719"/>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240" name="コネクタ: カギ線 239">
            <a:extLst>
              <a:ext uri="{FF2B5EF4-FFF2-40B4-BE49-F238E27FC236}">
                <a16:creationId xmlns:a16="http://schemas.microsoft.com/office/drawing/2014/main" id="{DAC7EEF5-0135-4649-AA01-134FA87F8EE3}"/>
              </a:ext>
            </a:extLst>
          </p:cNvPr>
          <p:cNvCxnSpPr>
            <a:stCxn id="211" idx="3"/>
            <a:endCxn id="207" idx="0"/>
          </p:cNvCxnSpPr>
          <p:nvPr/>
        </p:nvCxnSpPr>
        <p:spPr>
          <a:xfrm flipH="1">
            <a:off x="11189990" y="3328797"/>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1" name="グループ化 240">
            <a:extLst>
              <a:ext uri="{FF2B5EF4-FFF2-40B4-BE49-F238E27FC236}">
                <a16:creationId xmlns:a16="http://schemas.microsoft.com/office/drawing/2014/main" id="{0ECD3B1F-0322-4E35-9999-366F42DDE47E}"/>
              </a:ext>
            </a:extLst>
          </p:cNvPr>
          <p:cNvGrpSpPr/>
          <p:nvPr/>
        </p:nvGrpSpPr>
        <p:grpSpPr>
          <a:xfrm>
            <a:off x="9419958" y="3700039"/>
            <a:ext cx="91712" cy="329300"/>
            <a:chOff x="4389466" y="1803142"/>
            <a:chExt cx="74336" cy="249165"/>
          </a:xfrm>
        </p:grpSpPr>
        <p:cxnSp>
          <p:nvCxnSpPr>
            <p:cNvPr id="242" name="直線コネクタ 241">
              <a:extLst>
                <a:ext uri="{FF2B5EF4-FFF2-40B4-BE49-F238E27FC236}">
                  <a16:creationId xmlns:a16="http://schemas.microsoft.com/office/drawing/2014/main" id="{000E1B44-2619-4F70-A114-2ED1C8DB4FAF}"/>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0DFA4067-F905-4EF6-AB77-31D3414C4094}"/>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7FCFE879-CEF7-4D94-A026-B2D68A4A3859}"/>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5" name="コネクタ: カギ線 244">
            <a:extLst>
              <a:ext uri="{FF2B5EF4-FFF2-40B4-BE49-F238E27FC236}">
                <a16:creationId xmlns:a16="http://schemas.microsoft.com/office/drawing/2014/main" id="{DBBCAFC7-A7A3-4AEA-A19D-97BF97FFA851}"/>
              </a:ext>
            </a:extLst>
          </p:cNvPr>
          <p:cNvCxnSpPr>
            <a:cxnSpLocks/>
            <a:endCxn id="209" idx="0"/>
          </p:cNvCxnSpPr>
          <p:nvPr/>
        </p:nvCxnSpPr>
        <p:spPr>
          <a:xfrm rot="10800000" flipV="1">
            <a:off x="7900701" y="4270020"/>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コネクタ: カギ線 245">
            <a:extLst>
              <a:ext uri="{FF2B5EF4-FFF2-40B4-BE49-F238E27FC236}">
                <a16:creationId xmlns:a16="http://schemas.microsoft.com/office/drawing/2014/main" id="{820BE35D-23B3-4517-BF19-2F2C4FB51CCC}"/>
              </a:ext>
            </a:extLst>
          </p:cNvPr>
          <p:cNvCxnSpPr>
            <a:cxnSpLocks/>
            <a:endCxn id="232" idx="0"/>
          </p:cNvCxnSpPr>
          <p:nvPr/>
        </p:nvCxnSpPr>
        <p:spPr>
          <a:xfrm rot="10800000" flipV="1">
            <a:off x="7900220" y="5193621"/>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直線矢印コネクタ 246">
            <a:extLst>
              <a:ext uri="{FF2B5EF4-FFF2-40B4-BE49-F238E27FC236}">
                <a16:creationId xmlns:a16="http://schemas.microsoft.com/office/drawing/2014/main" id="{9208CB03-FD5A-4342-AA85-7ABE53E43DC2}"/>
              </a:ext>
            </a:extLst>
          </p:cNvPr>
          <p:cNvCxnSpPr>
            <a:cxnSpLocks/>
          </p:cNvCxnSpPr>
          <p:nvPr/>
        </p:nvCxnSpPr>
        <p:spPr>
          <a:xfrm>
            <a:off x="9499589" y="5884717"/>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テキスト ボックス 279">
            <a:extLst>
              <a:ext uri="{FF2B5EF4-FFF2-40B4-BE49-F238E27FC236}">
                <a16:creationId xmlns:a16="http://schemas.microsoft.com/office/drawing/2014/main" id="{1DE839E6-E716-484D-87D6-75179D1888FB}"/>
              </a:ext>
            </a:extLst>
          </p:cNvPr>
          <p:cNvSpPr txBox="1"/>
          <p:nvPr/>
        </p:nvSpPr>
        <p:spPr>
          <a:xfrm>
            <a:off x="9697002" y="5750115"/>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249" name="テキスト ボックス 281">
            <a:extLst>
              <a:ext uri="{FF2B5EF4-FFF2-40B4-BE49-F238E27FC236}">
                <a16:creationId xmlns:a16="http://schemas.microsoft.com/office/drawing/2014/main" id="{E26798A2-B442-4851-A6EA-B929B5218A43}"/>
              </a:ext>
            </a:extLst>
          </p:cNvPr>
          <p:cNvSpPr txBox="1"/>
          <p:nvPr/>
        </p:nvSpPr>
        <p:spPr>
          <a:xfrm>
            <a:off x="11348333" y="3815493"/>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250" name="角丸四角形 17">
            <a:extLst>
              <a:ext uri="{FF2B5EF4-FFF2-40B4-BE49-F238E27FC236}">
                <a16:creationId xmlns:a16="http://schemas.microsoft.com/office/drawing/2014/main" id="{0421F15E-83CD-401C-9A1C-352A0D696202}"/>
              </a:ext>
            </a:extLst>
          </p:cNvPr>
          <p:cNvSpPr/>
          <p:nvPr/>
        </p:nvSpPr>
        <p:spPr>
          <a:xfrm>
            <a:off x="2608505" y="4852669"/>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51" name="角丸四角形 17">
            <a:extLst>
              <a:ext uri="{FF2B5EF4-FFF2-40B4-BE49-F238E27FC236}">
                <a16:creationId xmlns:a16="http://schemas.microsoft.com/office/drawing/2014/main" id="{63537E18-4102-4788-AB46-BA98C357576C}"/>
              </a:ext>
            </a:extLst>
          </p:cNvPr>
          <p:cNvSpPr/>
          <p:nvPr/>
        </p:nvSpPr>
        <p:spPr>
          <a:xfrm>
            <a:off x="3808584" y="485486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52" name="角丸四角形 17">
            <a:extLst>
              <a:ext uri="{FF2B5EF4-FFF2-40B4-BE49-F238E27FC236}">
                <a16:creationId xmlns:a16="http://schemas.microsoft.com/office/drawing/2014/main" id="{E2F6E62F-AE15-48AC-B01A-5DDAC83C78EA}"/>
              </a:ext>
            </a:extLst>
          </p:cNvPr>
          <p:cNvSpPr/>
          <p:nvPr/>
        </p:nvSpPr>
        <p:spPr>
          <a:xfrm>
            <a:off x="5040056" y="4852671"/>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3" name="角丸四角形 17">
            <a:extLst>
              <a:ext uri="{FF2B5EF4-FFF2-40B4-BE49-F238E27FC236}">
                <a16:creationId xmlns:a16="http://schemas.microsoft.com/office/drawing/2014/main" id="{28A75512-2238-4F85-B993-03511F852271}"/>
              </a:ext>
            </a:extLst>
          </p:cNvPr>
          <p:cNvSpPr/>
          <p:nvPr/>
        </p:nvSpPr>
        <p:spPr>
          <a:xfrm>
            <a:off x="6270775" y="48539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54" name="角丸四角形 17">
            <a:extLst>
              <a:ext uri="{FF2B5EF4-FFF2-40B4-BE49-F238E27FC236}">
                <a16:creationId xmlns:a16="http://schemas.microsoft.com/office/drawing/2014/main" id="{C496D930-A82B-40A4-A996-D5A54AE8E631}"/>
              </a:ext>
            </a:extLst>
          </p:cNvPr>
          <p:cNvSpPr/>
          <p:nvPr/>
        </p:nvSpPr>
        <p:spPr>
          <a:xfrm>
            <a:off x="1394091" y="485266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55" name="直線矢印コネクタ 254">
            <a:extLst>
              <a:ext uri="{FF2B5EF4-FFF2-40B4-BE49-F238E27FC236}">
                <a16:creationId xmlns:a16="http://schemas.microsoft.com/office/drawing/2014/main" id="{170586D1-97C9-471C-BFC9-147582200638}"/>
              </a:ext>
            </a:extLst>
          </p:cNvPr>
          <p:cNvCxnSpPr>
            <a:cxnSpLocks/>
            <a:stCxn id="254" idx="3"/>
            <a:endCxn id="272" idx="2"/>
          </p:cNvCxnSpPr>
          <p:nvPr/>
        </p:nvCxnSpPr>
        <p:spPr>
          <a:xfrm flipV="1">
            <a:off x="1993502" y="5051994"/>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6" name="直線矢印コネクタ 255">
            <a:extLst>
              <a:ext uri="{FF2B5EF4-FFF2-40B4-BE49-F238E27FC236}">
                <a16:creationId xmlns:a16="http://schemas.microsoft.com/office/drawing/2014/main" id="{E8C9E720-F457-4F7F-A720-70380FDBFFA7}"/>
              </a:ext>
            </a:extLst>
          </p:cNvPr>
          <p:cNvCxnSpPr>
            <a:cxnSpLocks/>
            <a:stCxn id="250" idx="3"/>
          </p:cNvCxnSpPr>
          <p:nvPr/>
        </p:nvCxnSpPr>
        <p:spPr>
          <a:xfrm flipV="1">
            <a:off x="3207916" y="5045609"/>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7" name="直線矢印コネクタ 256">
            <a:extLst>
              <a:ext uri="{FF2B5EF4-FFF2-40B4-BE49-F238E27FC236}">
                <a16:creationId xmlns:a16="http://schemas.microsoft.com/office/drawing/2014/main" id="{E148D454-8F49-44FD-9CD9-0FA11AD9E400}"/>
              </a:ext>
            </a:extLst>
          </p:cNvPr>
          <p:cNvCxnSpPr>
            <a:cxnSpLocks/>
            <a:stCxn id="251" idx="3"/>
          </p:cNvCxnSpPr>
          <p:nvPr/>
        </p:nvCxnSpPr>
        <p:spPr>
          <a:xfrm>
            <a:off x="4407995" y="5055412"/>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8" name="直線矢印コネクタ 257">
            <a:extLst>
              <a:ext uri="{FF2B5EF4-FFF2-40B4-BE49-F238E27FC236}">
                <a16:creationId xmlns:a16="http://schemas.microsoft.com/office/drawing/2014/main" id="{79E2633F-8EA2-4B30-BC3F-252FCEFBBC79}"/>
              </a:ext>
            </a:extLst>
          </p:cNvPr>
          <p:cNvCxnSpPr>
            <a:cxnSpLocks/>
            <a:stCxn id="252" idx="3"/>
            <a:endCxn id="278" idx="2"/>
          </p:cNvCxnSpPr>
          <p:nvPr/>
        </p:nvCxnSpPr>
        <p:spPr>
          <a:xfrm>
            <a:off x="5639467" y="5053217"/>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9" name="角丸四角形 17">
            <a:extLst>
              <a:ext uri="{FF2B5EF4-FFF2-40B4-BE49-F238E27FC236}">
                <a16:creationId xmlns:a16="http://schemas.microsoft.com/office/drawing/2014/main" id="{3587A8FC-F9B7-48F6-AEC7-0BA844C007D4}"/>
              </a:ext>
            </a:extLst>
          </p:cNvPr>
          <p:cNvSpPr/>
          <p:nvPr/>
        </p:nvSpPr>
        <p:spPr>
          <a:xfrm>
            <a:off x="2875218" y="3328663"/>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260" name="直線矢印コネクタ 259">
            <a:extLst>
              <a:ext uri="{FF2B5EF4-FFF2-40B4-BE49-F238E27FC236}">
                <a16:creationId xmlns:a16="http://schemas.microsoft.com/office/drawing/2014/main" id="{F7BB4A82-9A41-48E2-946E-6C73D689B686}"/>
              </a:ext>
            </a:extLst>
          </p:cNvPr>
          <p:cNvCxnSpPr>
            <a:cxnSpLocks/>
            <a:stCxn id="263" idx="3"/>
            <a:endCxn id="259" idx="1"/>
          </p:cNvCxnSpPr>
          <p:nvPr/>
        </p:nvCxnSpPr>
        <p:spPr>
          <a:xfrm>
            <a:off x="2692586" y="3527119"/>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1" name="円/楕円 23">
            <a:extLst>
              <a:ext uri="{FF2B5EF4-FFF2-40B4-BE49-F238E27FC236}">
                <a16:creationId xmlns:a16="http://schemas.microsoft.com/office/drawing/2014/main" id="{B4FC1C50-6D07-4094-8688-30E4480CB897}"/>
              </a:ext>
            </a:extLst>
          </p:cNvPr>
          <p:cNvSpPr/>
          <p:nvPr/>
        </p:nvSpPr>
        <p:spPr>
          <a:xfrm>
            <a:off x="3650863" y="3374593"/>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262" name="直線矢印コネクタ 261">
            <a:extLst>
              <a:ext uri="{FF2B5EF4-FFF2-40B4-BE49-F238E27FC236}">
                <a16:creationId xmlns:a16="http://schemas.microsoft.com/office/drawing/2014/main" id="{E27B703D-8DEB-493D-8BB8-D8CC689E9106}"/>
              </a:ext>
            </a:extLst>
          </p:cNvPr>
          <p:cNvCxnSpPr>
            <a:cxnSpLocks/>
            <a:stCxn id="259" idx="3"/>
            <a:endCxn id="261" idx="2"/>
          </p:cNvCxnSpPr>
          <p:nvPr/>
        </p:nvCxnSpPr>
        <p:spPr>
          <a:xfrm flipV="1">
            <a:off x="3474629" y="3528327"/>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3" name="テキスト ボックス 262">
            <a:extLst>
              <a:ext uri="{FF2B5EF4-FFF2-40B4-BE49-F238E27FC236}">
                <a16:creationId xmlns:a16="http://schemas.microsoft.com/office/drawing/2014/main" id="{D0BEB008-CB88-443D-9B4F-5257B3290352}"/>
              </a:ext>
            </a:extLst>
          </p:cNvPr>
          <p:cNvSpPr txBox="1"/>
          <p:nvPr/>
        </p:nvSpPr>
        <p:spPr>
          <a:xfrm>
            <a:off x="514808" y="3103250"/>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264" name="テキスト ボックス 263">
            <a:extLst>
              <a:ext uri="{FF2B5EF4-FFF2-40B4-BE49-F238E27FC236}">
                <a16:creationId xmlns:a16="http://schemas.microsoft.com/office/drawing/2014/main" id="{A37BD08B-0C36-44F2-86B8-9CB81CC83013}"/>
              </a:ext>
            </a:extLst>
          </p:cNvPr>
          <p:cNvSpPr txBox="1"/>
          <p:nvPr/>
        </p:nvSpPr>
        <p:spPr>
          <a:xfrm>
            <a:off x="2189614" y="4268900"/>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265" name="円/楕円 10">
            <a:extLst>
              <a:ext uri="{FF2B5EF4-FFF2-40B4-BE49-F238E27FC236}">
                <a16:creationId xmlns:a16="http://schemas.microsoft.com/office/drawing/2014/main" id="{A7F045D9-F779-4705-AC52-7FE9FD5F3FDE}"/>
              </a:ext>
            </a:extLst>
          </p:cNvPr>
          <p:cNvSpPr/>
          <p:nvPr/>
        </p:nvSpPr>
        <p:spPr>
          <a:xfrm>
            <a:off x="3382214" y="4790241"/>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266" name="円/楕円 10">
            <a:extLst>
              <a:ext uri="{FF2B5EF4-FFF2-40B4-BE49-F238E27FC236}">
                <a16:creationId xmlns:a16="http://schemas.microsoft.com/office/drawing/2014/main" id="{D08C9221-CD1A-41C2-A7F4-90674F7C24A9}"/>
              </a:ext>
            </a:extLst>
          </p:cNvPr>
          <p:cNvSpPr/>
          <p:nvPr/>
        </p:nvSpPr>
        <p:spPr>
          <a:xfrm>
            <a:off x="3381700" y="5089379"/>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267" name="コンテンツ プレースホルダー 8" descr="もみの木">
            <a:extLst>
              <a:ext uri="{FF2B5EF4-FFF2-40B4-BE49-F238E27FC236}">
                <a16:creationId xmlns:a16="http://schemas.microsoft.com/office/drawing/2014/main" id="{67C24D2F-F4F5-4EB0-BE58-CCC03BFBF46D}"/>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23974" y="3400562"/>
            <a:ext cx="252000" cy="252000"/>
          </a:xfrm>
          <a:prstGeom prst="rect">
            <a:avLst/>
          </a:prstGeom>
        </p:spPr>
      </p:pic>
      <p:pic>
        <p:nvPicPr>
          <p:cNvPr id="268" name="グラフィックス 267" descr="落葉樹">
            <a:extLst>
              <a:ext uri="{FF2B5EF4-FFF2-40B4-BE49-F238E27FC236}">
                <a16:creationId xmlns:a16="http://schemas.microsoft.com/office/drawing/2014/main" id="{AE988B01-9D6D-4220-BC71-A2193CE2E81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92037" y="3394551"/>
            <a:ext cx="252000" cy="252000"/>
          </a:xfrm>
          <a:prstGeom prst="rect">
            <a:avLst/>
          </a:prstGeom>
        </p:spPr>
      </p:pic>
      <p:pic>
        <p:nvPicPr>
          <p:cNvPr id="269" name="グラフィックス 268" descr="トウモロコシ">
            <a:extLst>
              <a:ext uri="{FF2B5EF4-FFF2-40B4-BE49-F238E27FC236}">
                <a16:creationId xmlns:a16="http://schemas.microsoft.com/office/drawing/2014/main" id="{5CDDEA45-867F-44C6-B6F1-06702F808218}"/>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360383" y="3415594"/>
            <a:ext cx="252000" cy="252000"/>
          </a:xfrm>
          <a:prstGeom prst="rect">
            <a:avLst/>
          </a:prstGeom>
        </p:spPr>
      </p:pic>
      <p:pic>
        <p:nvPicPr>
          <p:cNvPr id="270" name="グラフィックス 269" descr="海藻 単色塗りつぶし">
            <a:extLst>
              <a:ext uri="{FF2B5EF4-FFF2-40B4-BE49-F238E27FC236}">
                <a16:creationId xmlns:a16="http://schemas.microsoft.com/office/drawing/2014/main" id="{9930BC02-CE13-4AC7-A582-BBCDB5127744}"/>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044415" y="3418963"/>
            <a:ext cx="288000" cy="288000"/>
          </a:xfrm>
          <a:prstGeom prst="rect">
            <a:avLst/>
          </a:prstGeom>
        </p:spPr>
      </p:pic>
      <p:cxnSp>
        <p:nvCxnSpPr>
          <p:cNvPr id="271" name="直線矢印コネクタ 270">
            <a:extLst>
              <a:ext uri="{FF2B5EF4-FFF2-40B4-BE49-F238E27FC236}">
                <a16:creationId xmlns:a16="http://schemas.microsoft.com/office/drawing/2014/main" id="{D441C9D9-E236-416A-917C-96E3453B3DE7}"/>
              </a:ext>
            </a:extLst>
          </p:cNvPr>
          <p:cNvCxnSpPr>
            <a:cxnSpLocks/>
            <a:endCxn id="251" idx="1"/>
          </p:cNvCxnSpPr>
          <p:nvPr/>
        </p:nvCxnSpPr>
        <p:spPr>
          <a:xfrm>
            <a:off x="3626026" y="5055412"/>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2" name="円/楕円 10">
            <a:extLst>
              <a:ext uri="{FF2B5EF4-FFF2-40B4-BE49-F238E27FC236}">
                <a16:creationId xmlns:a16="http://schemas.microsoft.com/office/drawing/2014/main" id="{A0F55F74-A686-4029-829E-37E3A5F34DE5}"/>
              </a:ext>
            </a:extLst>
          </p:cNvPr>
          <p:cNvSpPr/>
          <p:nvPr/>
        </p:nvSpPr>
        <p:spPr>
          <a:xfrm>
            <a:off x="2174715" y="49243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273" name="直線矢印コネクタ 272">
            <a:extLst>
              <a:ext uri="{FF2B5EF4-FFF2-40B4-BE49-F238E27FC236}">
                <a16:creationId xmlns:a16="http://schemas.microsoft.com/office/drawing/2014/main" id="{DF7667F6-A688-495B-8F41-5A9BDED42D09}"/>
              </a:ext>
            </a:extLst>
          </p:cNvPr>
          <p:cNvCxnSpPr>
            <a:cxnSpLocks/>
            <a:stCxn id="272" idx="6"/>
            <a:endCxn id="250" idx="1"/>
          </p:cNvCxnSpPr>
          <p:nvPr/>
        </p:nvCxnSpPr>
        <p:spPr>
          <a:xfrm>
            <a:off x="2432565" y="5051994"/>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4" name="グループ化 273">
            <a:extLst>
              <a:ext uri="{FF2B5EF4-FFF2-40B4-BE49-F238E27FC236}">
                <a16:creationId xmlns:a16="http://schemas.microsoft.com/office/drawing/2014/main" id="{F0E7D8D1-8A2F-4FC9-B143-94B072CD88FF}"/>
              </a:ext>
            </a:extLst>
          </p:cNvPr>
          <p:cNvGrpSpPr/>
          <p:nvPr/>
        </p:nvGrpSpPr>
        <p:grpSpPr>
          <a:xfrm>
            <a:off x="4594416" y="4784472"/>
            <a:ext cx="272263" cy="589216"/>
            <a:chOff x="4476266" y="4259239"/>
            <a:chExt cx="272263" cy="589216"/>
          </a:xfrm>
        </p:grpSpPr>
        <p:sp>
          <p:nvSpPr>
            <p:cNvPr id="275" name="円/楕円 23">
              <a:extLst>
                <a:ext uri="{FF2B5EF4-FFF2-40B4-BE49-F238E27FC236}">
                  <a16:creationId xmlns:a16="http://schemas.microsoft.com/office/drawing/2014/main" id="{C6D9EF9D-F00A-49FA-BB0B-429A22088B58}"/>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276" name="円/楕円 41">
              <a:extLst>
                <a:ext uri="{FF2B5EF4-FFF2-40B4-BE49-F238E27FC236}">
                  <a16:creationId xmlns:a16="http://schemas.microsoft.com/office/drawing/2014/main" id="{04662A33-951E-4FE5-B4D5-B3AACAC995DD}"/>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277" name="直線矢印コネクタ 276">
            <a:extLst>
              <a:ext uri="{FF2B5EF4-FFF2-40B4-BE49-F238E27FC236}">
                <a16:creationId xmlns:a16="http://schemas.microsoft.com/office/drawing/2014/main" id="{889478C9-D0EA-45B4-82D0-F49D3784DE4D}"/>
              </a:ext>
            </a:extLst>
          </p:cNvPr>
          <p:cNvCxnSpPr>
            <a:cxnSpLocks/>
            <a:stCxn id="204" idx="3"/>
            <a:endCxn id="252" idx="1"/>
          </p:cNvCxnSpPr>
          <p:nvPr/>
        </p:nvCxnSpPr>
        <p:spPr>
          <a:xfrm flipV="1">
            <a:off x="4930159" y="5053217"/>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8" name="円/楕円 23">
            <a:extLst>
              <a:ext uri="{FF2B5EF4-FFF2-40B4-BE49-F238E27FC236}">
                <a16:creationId xmlns:a16="http://schemas.microsoft.com/office/drawing/2014/main" id="{50698533-E2B9-4E19-9D16-F7272506E170}"/>
              </a:ext>
            </a:extLst>
          </p:cNvPr>
          <p:cNvSpPr/>
          <p:nvPr/>
        </p:nvSpPr>
        <p:spPr>
          <a:xfrm>
            <a:off x="5819900" y="4918816"/>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279" name="直線矢印コネクタ 278">
            <a:extLst>
              <a:ext uri="{FF2B5EF4-FFF2-40B4-BE49-F238E27FC236}">
                <a16:creationId xmlns:a16="http://schemas.microsoft.com/office/drawing/2014/main" id="{A6FF21ED-97C6-4D60-9A7E-6D4901F315B4}"/>
              </a:ext>
            </a:extLst>
          </p:cNvPr>
          <p:cNvCxnSpPr>
            <a:cxnSpLocks/>
            <a:stCxn id="278" idx="6"/>
            <a:endCxn id="253" idx="1"/>
          </p:cNvCxnSpPr>
          <p:nvPr/>
        </p:nvCxnSpPr>
        <p:spPr>
          <a:xfrm>
            <a:off x="6092163" y="5053217"/>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15543FEE-D813-4FC4-B183-79EF264C141E}"/>
              </a:ext>
            </a:extLst>
          </p:cNvPr>
          <p:cNvCxnSpPr>
            <a:cxnSpLocks/>
            <a:stCxn id="261" idx="6"/>
            <a:endCxn id="252" idx="0"/>
          </p:cNvCxnSpPr>
          <p:nvPr/>
        </p:nvCxnSpPr>
        <p:spPr>
          <a:xfrm>
            <a:off x="3962289" y="3528327"/>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1" name="コネクタ: カギ線 280">
            <a:extLst>
              <a:ext uri="{FF2B5EF4-FFF2-40B4-BE49-F238E27FC236}">
                <a16:creationId xmlns:a16="http://schemas.microsoft.com/office/drawing/2014/main" id="{F01D1959-BEDD-464C-9C83-E79EDA0D972F}"/>
              </a:ext>
            </a:extLst>
          </p:cNvPr>
          <p:cNvCxnSpPr>
            <a:stCxn id="261" idx="4"/>
            <a:endCxn id="251" idx="0"/>
          </p:cNvCxnSpPr>
          <p:nvPr/>
        </p:nvCxnSpPr>
        <p:spPr>
          <a:xfrm rot="16200000" flipH="1">
            <a:off x="3371030" y="4117606"/>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F6BD7BB9-8896-4F59-B244-20F93318E29F}"/>
              </a:ext>
            </a:extLst>
          </p:cNvPr>
          <p:cNvCxnSpPr>
            <a:stCxn id="264" idx="2"/>
            <a:endCxn id="250" idx="0"/>
          </p:cNvCxnSpPr>
          <p:nvPr/>
        </p:nvCxnSpPr>
        <p:spPr>
          <a:xfrm>
            <a:off x="2908211" y="4684077"/>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3" name="テキスト ボックス 282">
            <a:extLst>
              <a:ext uri="{FF2B5EF4-FFF2-40B4-BE49-F238E27FC236}">
                <a16:creationId xmlns:a16="http://schemas.microsoft.com/office/drawing/2014/main" id="{155355B6-E8AC-4937-A7C3-7959F979DB36}"/>
              </a:ext>
            </a:extLst>
          </p:cNvPr>
          <p:cNvSpPr txBox="1"/>
          <p:nvPr/>
        </p:nvSpPr>
        <p:spPr>
          <a:xfrm>
            <a:off x="1211219" y="3658287"/>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284" name="テキスト ボックス 283">
            <a:extLst>
              <a:ext uri="{FF2B5EF4-FFF2-40B4-BE49-F238E27FC236}">
                <a16:creationId xmlns:a16="http://schemas.microsoft.com/office/drawing/2014/main" id="{2DB880E9-E6DA-4C77-A17C-91075E8B8996}"/>
              </a:ext>
            </a:extLst>
          </p:cNvPr>
          <p:cNvSpPr txBox="1"/>
          <p:nvPr/>
        </p:nvSpPr>
        <p:spPr>
          <a:xfrm>
            <a:off x="574877" y="3657916"/>
            <a:ext cx="628698" cy="200055"/>
          </a:xfrm>
          <a:prstGeom prst="rect">
            <a:avLst/>
          </a:prstGeom>
          <a:noFill/>
        </p:spPr>
        <p:txBody>
          <a:bodyPr wrap="none" rtlCol="0">
            <a:spAutoFit/>
          </a:bodyPr>
          <a:lstStyle/>
          <a:p>
            <a:r>
              <a:rPr kumimoji="1" lang="ja-JP" altLang="en-US" sz="700" dirty="0"/>
              <a:t>セルロース系</a:t>
            </a:r>
          </a:p>
        </p:txBody>
      </p:sp>
      <p:sp>
        <p:nvSpPr>
          <p:cNvPr id="285" name="テキスト ボックス 284">
            <a:extLst>
              <a:ext uri="{FF2B5EF4-FFF2-40B4-BE49-F238E27FC236}">
                <a16:creationId xmlns:a16="http://schemas.microsoft.com/office/drawing/2014/main" id="{2715DDA1-ED0E-4C01-8D7A-95F4170FE3F5}"/>
              </a:ext>
            </a:extLst>
          </p:cNvPr>
          <p:cNvSpPr txBox="1"/>
          <p:nvPr/>
        </p:nvSpPr>
        <p:spPr>
          <a:xfrm>
            <a:off x="1701161" y="3653259"/>
            <a:ext cx="1003801" cy="200055"/>
          </a:xfrm>
          <a:prstGeom prst="rect">
            <a:avLst/>
          </a:prstGeom>
          <a:noFill/>
        </p:spPr>
        <p:txBody>
          <a:bodyPr wrap="none" rtlCol="0">
            <a:spAutoFit/>
          </a:bodyPr>
          <a:lstStyle/>
          <a:p>
            <a:r>
              <a:rPr kumimoji="1" lang="ja-JP" altLang="en-US" sz="700" dirty="0"/>
              <a:t>藻類、植物プランクトン</a:t>
            </a:r>
          </a:p>
        </p:txBody>
      </p:sp>
      <p:sp>
        <p:nvSpPr>
          <p:cNvPr id="286" name="フローチャート: 磁気ディスク 285">
            <a:extLst>
              <a:ext uri="{FF2B5EF4-FFF2-40B4-BE49-F238E27FC236}">
                <a16:creationId xmlns:a16="http://schemas.microsoft.com/office/drawing/2014/main" id="{EC392567-4597-4946-BE36-DFE6807E9177}"/>
              </a:ext>
            </a:extLst>
          </p:cNvPr>
          <p:cNvSpPr/>
          <p:nvPr/>
        </p:nvSpPr>
        <p:spPr>
          <a:xfrm>
            <a:off x="643678" y="4495407"/>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287" name="直線矢印コネクタ 286">
            <a:extLst>
              <a:ext uri="{FF2B5EF4-FFF2-40B4-BE49-F238E27FC236}">
                <a16:creationId xmlns:a16="http://schemas.microsoft.com/office/drawing/2014/main" id="{16E710AE-85E4-4005-8CD9-2DF75AA5C09D}"/>
              </a:ext>
            </a:extLst>
          </p:cNvPr>
          <p:cNvCxnSpPr>
            <a:cxnSpLocks/>
            <a:stCxn id="205" idx="3"/>
            <a:endCxn id="254" idx="1"/>
          </p:cNvCxnSpPr>
          <p:nvPr/>
        </p:nvCxnSpPr>
        <p:spPr>
          <a:xfrm>
            <a:off x="1218410" y="5052836"/>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8" name="フローチャート: 磁気ディスク 287">
            <a:extLst>
              <a:ext uri="{FF2B5EF4-FFF2-40B4-BE49-F238E27FC236}">
                <a16:creationId xmlns:a16="http://schemas.microsoft.com/office/drawing/2014/main" id="{BD9E063B-6A89-45C4-ADFD-00DB4D6056AF}"/>
              </a:ext>
            </a:extLst>
          </p:cNvPr>
          <p:cNvSpPr/>
          <p:nvPr/>
        </p:nvSpPr>
        <p:spPr>
          <a:xfrm>
            <a:off x="643678" y="4888961"/>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289" name="フローチャート: 磁気ディスク 288">
            <a:extLst>
              <a:ext uri="{FF2B5EF4-FFF2-40B4-BE49-F238E27FC236}">
                <a16:creationId xmlns:a16="http://schemas.microsoft.com/office/drawing/2014/main" id="{7E7BA8A9-CE71-466C-98F5-F4F20E2C5139}"/>
              </a:ext>
            </a:extLst>
          </p:cNvPr>
          <p:cNvSpPr/>
          <p:nvPr/>
        </p:nvSpPr>
        <p:spPr>
          <a:xfrm>
            <a:off x="643677" y="528472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290" name="テキスト ボックス 289">
            <a:extLst>
              <a:ext uri="{FF2B5EF4-FFF2-40B4-BE49-F238E27FC236}">
                <a16:creationId xmlns:a16="http://schemas.microsoft.com/office/drawing/2014/main" id="{313FEC07-E295-48A1-BC68-514804F0D946}"/>
              </a:ext>
            </a:extLst>
          </p:cNvPr>
          <p:cNvSpPr txBox="1"/>
          <p:nvPr/>
        </p:nvSpPr>
        <p:spPr>
          <a:xfrm>
            <a:off x="2018646" y="5760809"/>
            <a:ext cx="2547492" cy="261610"/>
          </a:xfrm>
          <a:prstGeom prst="rect">
            <a:avLst/>
          </a:prstGeom>
          <a:noFill/>
        </p:spPr>
        <p:txBody>
          <a:bodyPr wrap="none" rtlCol="0">
            <a:spAutoFit/>
          </a:bodyPr>
          <a:lstStyle/>
          <a:p>
            <a:r>
              <a:rPr kumimoji="1" lang="ja-JP" altLang="en-US" sz="1100" dirty="0"/>
              <a:t>酵素・タンパク質設計技術・</a:t>
            </a:r>
            <a:r>
              <a:rPr kumimoji="1" lang="en-US" altLang="ja-JP" sz="1100" dirty="0"/>
              <a:t>IP</a:t>
            </a:r>
            <a:r>
              <a:rPr kumimoji="1" lang="ja-JP" altLang="en-US" sz="1100" dirty="0"/>
              <a:t>の関連領域</a:t>
            </a:r>
          </a:p>
        </p:txBody>
      </p:sp>
      <p:cxnSp>
        <p:nvCxnSpPr>
          <p:cNvPr id="291" name="直線コネクタ 290">
            <a:extLst>
              <a:ext uri="{FF2B5EF4-FFF2-40B4-BE49-F238E27FC236}">
                <a16:creationId xmlns:a16="http://schemas.microsoft.com/office/drawing/2014/main" id="{9D6832A3-1654-41C1-9530-05D1819A717F}"/>
              </a:ext>
            </a:extLst>
          </p:cNvPr>
          <p:cNvCxnSpPr>
            <a:cxnSpLocks/>
          </p:cNvCxnSpPr>
          <p:nvPr/>
        </p:nvCxnSpPr>
        <p:spPr>
          <a:xfrm>
            <a:off x="329514" y="2859079"/>
            <a:ext cx="6591610" cy="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F5FC0552-78D9-4ECE-A470-F5E1BB9C6B00}"/>
              </a:ext>
            </a:extLst>
          </p:cNvPr>
          <p:cNvCxnSpPr>
            <a:cxnSpLocks/>
          </p:cNvCxnSpPr>
          <p:nvPr/>
        </p:nvCxnSpPr>
        <p:spPr>
          <a:xfrm>
            <a:off x="346750" y="4108445"/>
            <a:ext cx="2194168" cy="5265"/>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AE967BA3-5856-486D-BF3A-788DF9D092BD}"/>
              </a:ext>
            </a:extLst>
          </p:cNvPr>
          <p:cNvCxnSpPr>
            <a:cxnSpLocks/>
          </p:cNvCxnSpPr>
          <p:nvPr/>
        </p:nvCxnSpPr>
        <p:spPr>
          <a:xfrm flipH="1" flipV="1">
            <a:off x="338574" y="2859079"/>
            <a:ext cx="11785" cy="124050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1C720615-92D9-4330-9483-0F2DD9A00577}"/>
              </a:ext>
            </a:extLst>
          </p:cNvPr>
          <p:cNvCxnSpPr>
            <a:cxnSpLocks/>
          </p:cNvCxnSpPr>
          <p:nvPr/>
        </p:nvCxnSpPr>
        <p:spPr>
          <a:xfrm flipH="1">
            <a:off x="2545293" y="4106535"/>
            <a:ext cx="0" cy="165977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D621A0F1-F651-46C8-89C4-72A69D0757CE}"/>
              </a:ext>
            </a:extLst>
          </p:cNvPr>
          <p:cNvCxnSpPr>
            <a:cxnSpLocks/>
          </p:cNvCxnSpPr>
          <p:nvPr/>
        </p:nvCxnSpPr>
        <p:spPr>
          <a:xfrm flipV="1">
            <a:off x="2540918" y="5745789"/>
            <a:ext cx="4413665" cy="2051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35F66116-C775-4F6D-AECB-9D9703CA4BD0}"/>
              </a:ext>
            </a:extLst>
          </p:cNvPr>
          <p:cNvCxnSpPr>
            <a:cxnSpLocks/>
          </p:cNvCxnSpPr>
          <p:nvPr/>
        </p:nvCxnSpPr>
        <p:spPr>
          <a:xfrm>
            <a:off x="6921124" y="2859079"/>
            <a:ext cx="17857" cy="288671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7" name="テキスト ボックス 296">
            <a:extLst>
              <a:ext uri="{FF2B5EF4-FFF2-40B4-BE49-F238E27FC236}">
                <a16:creationId xmlns:a16="http://schemas.microsoft.com/office/drawing/2014/main" id="{D69F28A0-A5FC-4DE6-8DC8-9334FF871120}"/>
              </a:ext>
            </a:extLst>
          </p:cNvPr>
          <p:cNvSpPr txBox="1"/>
          <p:nvPr/>
        </p:nvSpPr>
        <p:spPr>
          <a:xfrm>
            <a:off x="5035770" y="2881114"/>
            <a:ext cx="1914307" cy="261610"/>
          </a:xfrm>
          <a:prstGeom prst="rect">
            <a:avLst/>
          </a:prstGeom>
          <a:noFill/>
        </p:spPr>
        <p:txBody>
          <a:bodyPr wrap="none" rtlCol="0">
            <a:spAutoFit/>
          </a:bodyPr>
          <a:lstStyle/>
          <a:p>
            <a:r>
              <a:rPr kumimoji="1" lang="ja-JP" altLang="en-US" sz="1100" dirty="0"/>
              <a:t>物質生産技術・</a:t>
            </a:r>
            <a:r>
              <a:rPr kumimoji="1" lang="en-US" altLang="ja-JP" sz="1100" dirty="0"/>
              <a:t>IP</a:t>
            </a:r>
            <a:r>
              <a:rPr kumimoji="1" lang="ja-JP" altLang="en-US" sz="1100" dirty="0"/>
              <a:t>の関連領域</a:t>
            </a:r>
          </a:p>
        </p:txBody>
      </p:sp>
      <p:sp>
        <p:nvSpPr>
          <p:cNvPr id="299" name="テキスト ボックス 298">
            <a:extLst>
              <a:ext uri="{FF2B5EF4-FFF2-40B4-BE49-F238E27FC236}">
                <a16:creationId xmlns:a16="http://schemas.microsoft.com/office/drawing/2014/main" id="{F0FE8BF3-8E12-4C2E-B5C7-6F26E73EE1ED}"/>
              </a:ext>
            </a:extLst>
          </p:cNvPr>
          <p:cNvSpPr txBox="1"/>
          <p:nvPr/>
        </p:nvSpPr>
        <p:spPr>
          <a:xfrm>
            <a:off x="7244928" y="3228309"/>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300" name="テキスト ボックス 299">
            <a:extLst>
              <a:ext uri="{FF2B5EF4-FFF2-40B4-BE49-F238E27FC236}">
                <a16:creationId xmlns:a16="http://schemas.microsoft.com/office/drawing/2014/main" id="{3500F5DF-0484-49BC-B5DD-9F8F2323ED50}"/>
              </a:ext>
            </a:extLst>
          </p:cNvPr>
          <p:cNvSpPr txBox="1"/>
          <p:nvPr/>
        </p:nvSpPr>
        <p:spPr>
          <a:xfrm>
            <a:off x="7254069" y="4615370"/>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cxnSp>
        <p:nvCxnSpPr>
          <p:cNvPr id="301" name="直線コネクタ 300">
            <a:extLst>
              <a:ext uri="{FF2B5EF4-FFF2-40B4-BE49-F238E27FC236}">
                <a16:creationId xmlns:a16="http://schemas.microsoft.com/office/drawing/2014/main" id="{3ABE7A02-2454-46AD-A95D-1A8FD7A91E95}"/>
              </a:ext>
            </a:extLst>
          </p:cNvPr>
          <p:cNvCxnSpPr>
            <a:cxnSpLocks/>
            <a:endCxn id="300" idx="1"/>
          </p:cNvCxnSpPr>
          <p:nvPr/>
        </p:nvCxnSpPr>
        <p:spPr>
          <a:xfrm>
            <a:off x="6930313" y="4630616"/>
            <a:ext cx="323756" cy="387271"/>
          </a:xfrm>
          <a:prstGeom prst="line">
            <a:avLst/>
          </a:prstGeom>
          <a:ln w="127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8B92D05E-81B9-4776-A3EF-1FB521D28A69}"/>
              </a:ext>
            </a:extLst>
          </p:cNvPr>
          <p:cNvCxnSpPr>
            <a:cxnSpLocks/>
            <a:stCxn id="299" idx="1"/>
          </p:cNvCxnSpPr>
          <p:nvPr/>
        </p:nvCxnSpPr>
        <p:spPr>
          <a:xfrm flipH="1">
            <a:off x="4930158" y="3905220"/>
            <a:ext cx="2314770" cy="410137"/>
          </a:xfrm>
          <a:prstGeom prst="line">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3" name="テキスト ボックス 302">
            <a:extLst>
              <a:ext uri="{FF2B5EF4-FFF2-40B4-BE49-F238E27FC236}">
                <a16:creationId xmlns:a16="http://schemas.microsoft.com/office/drawing/2014/main" id="{581A2868-2059-4972-A8FF-39D3AE66133B}"/>
              </a:ext>
            </a:extLst>
          </p:cNvPr>
          <p:cNvSpPr txBox="1"/>
          <p:nvPr/>
        </p:nvSpPr>
        <p:spPr>
          <a:xfrm>
            <a:off x="7094239" y="2282419"/>
            <a:ext cx="2454518" cy="307777"/>
          </a:xfrm>
          <a:prstGeom prst="rect">
            <a:avLst/>
          </a:prstGeom>
          <a:noFill/>
        </p:spPr>
        <p:txBody>
          <a:bodyPr wrap="none" rtlCol="0">
            <a:spAutoFit/>
          </a:bodyPr>
          <a:lstStyle/>
          <a:p>
            <a:r>
              <a:rPr kumimoji="1" lang="ja-JP" altLang="en-US" sz="1400" b="1" dirty="0"/>
              <a:t>要素技術・</a:t>
            </a:r>
            <a:r>
              <a:rPr kumimoji="1" lang="en-US" altLang="ja-JP" sz="1400" b="1" dirty="0"/>
              <a:t>IP</a:t>
            </a:r>
            <a:r>
              <a:rPr kumimoji="1" lang="ja-JP" altLang="en-US" sz="1400" b="1" dirty="0"/>
              <a:t>・ステークホルダー</a:t>
            </a:r>
          </a:p>
        </p:txBody>
      </p:sp>
      <p:sp>
        <p:nvSpPr>
          <p:cNvPr id="304" name="テキスト ボックス 303">
            <a:extLst>
              <a:ext uri="{FF2B5EF4-FFF2-40B4-BE49-F238E27FC236}">
                <a16:creationId xmlns:a16="http://schemas.microsoft.com/office/drawing/2014/main" id="{C367BF00-AF95-4F6A-B196-3574E7718BBF}"/>
              </a:ext>
            </a:extLst>
          </p:cNvPr>
          <p:cNvSpPr txBox="1"/>
          <p:nvPr/>
        </p:nvSpPr>
        <p:spPr>
          <a:xfrm>
            <a:off x="461653" y="2247335"/>
            <a:ext cx="3074881" cy="307777"/>
          </a:xfrm>
          <a:prstGeom prst="rect">
            <a:avLst/>
          </a:prstGeom>
          <a:noFill/>
        </p:spPr>
        <p:txBody>
          <a:bodyPr wrap="none" rtlCol="0">
            <a:spAutoFit/>
          </a:bodyPr>
          <a:lstStyle/>
          <a:p>
            <a:r>
              <a:rPr kumimoji="1" lang="ja-JP" altLang="en-US" sz="1400" b="1" dirty="0"/>
              <a:t>バイオ系の物質生産のバリューチェーン</a:t>
            </a:r>
            <a:r>
              <a:rPr kumimoji="1" lang="en-US" altLang="ja-JP" sz="1400" b="1" dirty="0"/>
              <a:t>*</a:t>
            </a:r>
            <a:endParaRPr kumimoji="1" lang="ja-JP" altLang="en-US" sz="1400" b="1" dirty="0"/>
          </a:p>
        </p:txBody>
      </p:sp>
      <p:cxnSp>
        <p:nvCxnSpPr>
          <p:cNvPr id="305" name="直線コネクタ 304">
            <a:extLst>
              <a:ext uri="{FF2B5EF4-FFF2-40B4-BE49-F238E27FC236}">
                <a16:creationId xmlns:a16="http://schemas.microsoft.com/office/drawing/2014/main" id="{692C9ABE-D406-488D-B017-D28386C7056C}"/>
              </a:ext>
            </a:extLst>
          </p:cNvPr>
          <p:cNvCxnSpPr>
            <a:cxnSpLocks/>
          </p:cNvCxnSpPr>
          <p:nvPr/>
        </p:nvCxnSpPr>
        <p:spPr>
          <a:xfrm>
            <a:off x="472372" y="2539945"/>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83F44D76-1930-4535-A234-16638725231D}"/>
              </a:ext>
            </a:extLst>
          </p:cNvPr>
          <p:cNvCxnSpPr>
            <a:cxnSpLocks/>
          </p:cNvCxnSpPr>
          <p:nvPr/>
        </p:nvCxnSpPr>
        <p:spPr>
          <a:xfrm>
            <a:off x="7067314" y="2584470"/>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 name="テキスト ボックス 308">
            <a:extLst>
              <a:ext uri="{FF2B5EF4-FFF2-40B4-BE49-F238E27FC236}">
                <a16:creationId xmlns:a16="http://schemas.microsoft.com/office/drawing/2014/main" id="{52AA3925-48CD-4A0C-8D7C-6E912F7E7368}"/>
              </a:ext>
            </a:extLst>
          </p:cNvPr>
          <p:cNvSpPr txBox="1"/>
          <p:nvPr/>
        </p:nvSpPr>
        <p:spPr>
          <a:xfrm>
            <a:off x="11207148" y="2945056"/>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310" name="テキスト ボックス 309">
            <a:extLst>
              <a:ext uri="{FF2B5EF4-FFF2-40B4-BE49-F238E27FC236}">
                <a16:creationId xmlns:a16="http://schemas.microsoft.com/office/drawing/2014/main" id="{FCC0B98A-C88E-4C7F-AB00-BCAD80E05648}"/>
              </a:ext>
            </a:extLst>
          </p:cNvPr>
          <p:cNvSpPr txBox="1"/>
          <p:nvPr/>
        </p:nvSpPr>
        <p:spPr>
          <a:xfrm>
            <a:off x="276140" y="6093242"/>
            <a:ext cx="1354858" cy="200055"/>
          </a:xfrm>
          <a:prstGeom prst="rect">
            <a:avLst/>
          </a:prstGeom>
          <a:noFill/>
        </p:spPr>
        <p:txBody>
          <a:bodyPr wrap="none" rtlCol="0">
            <a:spAutoFit/>
          </a:bodyPr>
          <a:lstStyle/>
          <a:p>
            <a:r>
              <a:rPr kumimoji="1" lang="en-US" altLang="ja-JP" sz="700" dirty="0"/>
              <a:t>*YIS</a:t>
            </a:r>
            <a:r>
              <a:rPr kumimoji="1" lang="ja-JP" altLang="en-US" sz="700" dirty="0"/>
              <a:t>野島さん資料から一部改変</a:t>
            </a:r>
          </a:p>
        </p:txBody>
      </p:sp>
      <p:sp>
        <p:nvSpPr>
          <p:cNvPr id="312" name="正方形/長方形 311">
            <a:extLst>
              <a:ext uri="{FF2B5EF4-FFF2-40B4-BE49-F238E27FC236}">
                <a16:creationId xmlns:a16="http://schemas.microsoft.com/office/drawing/2014/main" id="{3085380F-4B22-4CC3-9CCD-517DCED51C82}"/>
              </a:ext>
            </a:extLst>
          </p:cNvPr>
          <p:cNvSpPr/>
          <p:nvPr/>
        </p:nvSpPr>
        <p:spPr>
          <a:xfrm>
            <a:off x="8689361" y="3249691"/>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313" name="テキスト ボックス 240">
            <a:extLst>
              <a:ext uri="{FF2B5EF4-FFF2-40B4-BE49-F238E27FC236}">
                <a16:creationId xmlns:a16="http://schemas.microsoft.com/office/drawing/2014/main" id="{E9178534-9620-4B8B-9F3C-9AC926B37EA0}"/>
              </a:ext>
            </a:extLst>
          </p:cNvPr>
          <p:cNvSpPr txBox="1"/>
          <p:nvPr/>
        </p:nvSpPr>
        <p:spPr>
          <a:xfrm>
            <a:off x="8716726" y="3596443"/>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314" name="テキスト ボックス 241">
            <a:extLst>
              <a:ext uri="{FF2B5EF4-FFF2-40B4-BE49-F238E27FC236}">
                <a16:creationId xmlns:a16="http://schemas.microsoft.com/office/drawing/2014/main" id="{D8F5F6A5-45C3-4AE0-9F91-4DEB6788921B}"/>
              </a:ext>
            </a:extLst>
          </p:cNvPr>
          <p:cNvSpPr txBox="1"/>
          <p:nvPr/>
        </p:nvSpPr>
        <p:spPr>
          <a:xfrm>
            <a:off x="8752932" y="4181270"/>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315" name="テキスト ボックス 242">
            <a:extLst>
              <a:ext uri="{FF2B5EF4-FFF2-40B4-BE49-F238E27FC236}">
                <a16:creationId xmlns:a16="http://schemas.microsoft.com/office/drawing/2014/main" id="{F7F84D1F-0D88-4240-A644-C18722C31BFF}"/>
              </a:ext>
            </a:extLst>
          </p:cNvPr>
          <p:cNvSpPr txBox="1"/>
          <p:nvPr/>
        </p:nvSpPr>
        <p:spPr>
          <a:xfrm>
            <a:off x="8765689" y="3911650"/>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316" name="テキスト ボックス 246">
            <a:extLst>
              <a:ext uri="{FF2B5EF4-FFF2-40B4-BE49-F238E27FC236}">
                <a16:creationId xmlns:a16="http://schemas.microsoft.com/office/drawing/2014/main" id="{94404CE4-4902-4EA2-AAD9-6793C41EF7FE}"/>
              </a:ext>
            </a:extLst>
          </p:cNvPr>
          <p:cNvSpPr txBox="1"/>
          <p:nvPr/>
        </p:nvSpPr>
        <p:spPr>
          <a:xfrm>
            <a:off x="8692048" y="3361271"/>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317" name="正方形/長方形 316">
            <a:extLst>
              <a:ext uri="{FF2B5EF4-FFF2-40B4-BE49-F238E27FC236}">
                <a16:creationId xmlns:a16="http://schemas.microsoft.com/office/drawing/2014/main" id="{6F1EBA33-A347-44C2-90B5-A05586A5DBBF}"/>
              </a:ext>
            </a:extLst>
          </p:cNvPr>
          <p:cNvSpPr/>
          <p:nvPr/>
        </p:nvSpPr>
        <p:spPr>
          <a:xfrm>
            <a:off x="8681599" y="4641431"/>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318" name="テキスト ボックス 249">
            <a:extLst>
              <a:ext uri="{FF2B5EF4-FFF2-40B4-BE49-F238E27FC236}">
                <a16:creationId xmlns:a16="http://schemas.microsoft.com/office/drawing/2014/main" id="{58EB9A0C-00AB-47C9-B0BF-1F23F5A2AC20}"/>
              </a:ext>
            </a:extLst>
          </p:cNvPr>
          <p:cNvSpPr txBox="1"/>
          <p:nvPr/>
        </p:nvSpPr>
        <p:spPr>
          <a:xfrm>
            <a:off x="8668462" y="4672724"/>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319" name="テキスト ボックス 251">
            <a:extLst>
              <a:ext uri="{FF2B5EF4-FFF2-40B4-BE49-F238E27FC236}">
                <a16:creationId xmlns:a16="http://schemas.microsoft.com/office/drawing/2014/main" id="{D7C48ADB-E2BB-4EDF-8006-6A3DEFE05EB0}"/>
              </a:ext>
            </a:extLst>
          </p:cNvPr>
          <p:cNvSpPr txBox="1"/>
          <p:nvPr/>
        </p:nvSpPr>
        <p:spPr>
          <a:xfrm>
            <a:off x="8631829" y="5002012"/>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320" name="正方形/長方形 319">
            <a:extLst>
              <a:ext uri="{FF2B5EF4-FFF2-40B4-BE49-F238E27FC236}">
                <a16:creationId xmlns:a16="http://schemas.microsoft.com/office/drawing/2014/main" id="{A893BC59-0067-493F-9305-ACF1614B40FD}"/>
              </a:ext>
            </a:extLst>
          </p:cNvPr>
          <p:cNvSpPr/>
          <p:nvPr/>
        </p:nvSpPr>
        <p:spPr>
          <a:xfrm>
            <a:off x="8679809" y="5494212"/>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321" name="テキスト ボックス 255">
            <a:extLst>
              <a:ext uri="{FF2B5EF4-FFF2-40B4-BE49-F238E27FC236}">
                <a16:creationId xmlns:a16="http://schemas.microsoft.com/office/drawing/2014/main" id="{73A621B5-39F5-49B2-A09C-77CDD2F22EA2}"/>
              </a:ext>
            </a:extLst>
          </p:cNvPr>
          <p:cNvSpPr txBox="1"/>
          <p:nvPr/>
        </p:nvSpPr>
        <p:spPr>
          <a:xfrm>
            <a:off x="8674683" y="5665078"/>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102265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fontScale="90000"/>
          </a:bodyPr>
          <a:lstStyle/>
          <a:p>
            <a:r>
              <a:rPr lang="ja-JP" altLang="en-US" sz="1300" dirty="0"/>
              <a:t>調査ポイント③</a:t>
            </a:r>
            <a:br>
              <a:rPr lang="en-US" altLang="ja-JP" sz="1600" dirty="0"/>
            </a:br>
            <a:r>
              <a:rPr kumimoji="1" lang="ja-JP" altLang="en-US" dirty="0"/>
              <a:t>バイオ系物質生産のバリューチェーンと要素技術</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46173" y="848807"/>
            <a:ext cx="11341887" cy="424732"/>
          </a:xfrm>
        </p:spPr>
        <p:txBody>
          <a:bodyPr/>
          <a:lstStyle/>
          <a:p>
            <a:r>
              <a:rPr lang="ja-JP" altLang="en-US" sz="2400" dirty="0"/>
              <a:t>バリューチェーンを構成する</a:t>
            </a:r>
            <a:r>
              <a:rPr lang="en-US" altLang="ja-JP" sz="2400" dirty="0"/>
              <a:t>/</a:t>
            </a:r>
            <a:r>
              <a:rPr lang="ja-JP" altLang="en-US" sz="2400" dirty="0"/>
              <a:t>し得る技術を明らかにする</a:t>
            </a:r>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6" name="テキスト ボックス 5">
            <a:extLst>
              <a:ext uri="{FF2B5EF4-FFF2-40B4-BE49-F238E27FC236}">
                <a16:creationId xmlns:a16="http://schemas.microsoft.com/office/drawing/2014/main" id="{1186E563-F78C-4376-B894-27BE41A91868}"/>
              </a:ext>
            </a:extLst>
          </p:cNvPr>
          <p:cNvSpPr txBox="1"/>
          <p:nvPr/>
        </p:nvSpPr>
        <p:spPr>
          <a:xfrm>
            <a:off x="966926" y="2814924"/>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7" name="角丸四角形 17">
            <a:extLst>
              <a:ext uri="{FF2B5EF4-FFF2-40B4-BE49-F238E27FC236}">
                <a16:creationId xmlns:a16="http://schemas.microsoft.com/office/drawing/2014/main" id="{0B61BF41-C1BF-48DC-A752-418D3A1BEFD2}"/>
              </a:ext>
            </a:extLst>
          </p:cNvPr>
          <p:cNvSpPr/>
          <p:nvPr/>
        </p:nvSpPr>
        <p:spPr>
          <a:xfrm>
            <a:off x="3035444" y="332822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8" name="角丸四角形 17">
            <a:extLst>
              <a:ext uri="{FF2B5EF4-FFF2-40B4-BE49-F238E27FC236}">
                <a16:creationId xmlns:a16="http://schemas.microsoft.com/office/drawing/2014/main" id="{1D6BEC7A-3D41-4923-A1CB-D261973F5429}"/>
              </a:ext>
            </a:extLst>
          </p:cNvPr>
          <p:cNvSpPr/>
          <p:nvPr/>
        </p:nvSpPr>
        <p:spPr>
          <a:xfrm>
            <a:off x="4235523" y="3330424"/>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9" name="角丸四角形 17">
            <a:extLst>
              <a:ext uri="{FF2B5EF4-FFF2-40B4-BE49-F238E27FC236}">
                <a16:creationId xmlns:a16="http://schemas.microsoft.com/office/drawing/2014/main" id="{16187CEB-433B-4021-BDB7-68CB399BC9F3}"/>
              </a:ext>
            </a:extLst>
          </p:cNvPr>
          <p:cNvSpPr/>
          <p:nvPr/>
        </p:nvSpPr>
        <p:spPr>
          <a:xfrm>
            <a:off x="5466995" y="3328229"/>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10" name="角丸四角形 17">
            <a:extLst>
              <a:ext uri="{FF2B5EF4-FFF2-40B4-BE49-F238E27FC236}">
                <a16:creationId xmlns:a16="http://schemas.microsoft.com/office/drawing/2014/main" id="{8CA7914F-DFEA-4B64-8B51-39568736DC9E}"/>
              </a:ext>
            </a:extLst>
          </p:cNvPr>
          <p:cNvSpPr/>
          <p:nvPr/>
        </p:nvSpPr>
        <p:spPr>
          <a:xfrm>
            <a:off x="6697714" y="332949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11" name="角丸四角形 17">
            <a:extLst>
              <a:ext uri="{FF2B5EF4-FFF2-40B4-BE49-F238E27FC236}">
                <a16:creationId xmlns:a16="http://schemas.microsoft.com/office/drawing/2014/main" id="{5D16B7ED-8651-4B20-ABA6-7E6551976029}"/>
              </a:ext>
            </a:extLst>
          </p:cNvPr>
          <p:cNvSpPr/>
          <p:nvPr/>
        </p:nvSpPr>
        <p:spPr>
          <a:xfrm>
            <a:off x="1821030" y="332822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12" name="直線矢印コネクタ 11">
            <a:extLst>
              <a:ext uri="{FF2B5EF4-FFF2-40B4-BE49-F238E27FC236}">
                <a16:creationId xmlns:a16="http://schemas.microsoft.com/office/drawing/2014/main" id="{119EA69B-EE8B-451F-B33D-2E4A242C8DEF}"/>
              </a:ext>
            </a:extLst>
          </p:cNvPr>
          <p:cNvCxnSpPr>
            <a:cxnSpLocks/>
            <a:stCxn id="11" idx="3"/>
            <a:endCxn id="29" idx="2"/>
          </p:cNvCxnSpPr>
          <p:nvPr/>
        </p:nvCxnSpPr>
        <p:spPr>
          <a:xfrm flipV="1">
            <a:off x="2420441" y="3527552"/>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F6AB3C17-6988-445A-B28B-FA7A1FD07B48}"/>
              </a:ext>
            </a:extLst>
          </p:cNvPr>
          <p:cNvCxnSpPr>
            <a:cxnSpLocks/>
            <a:stCxn id="7" idx="3"/>
          </p:cNvCxnSpPr>
          <p:nvPr/>
        </p:nvCxnSpPr>
        <p:spPr>
          <a:xfrm flipV="1">
            <a:off x="3634855" y="3521167"/>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B05D15DB-704C-4CD5-AE4C-4DAF3458B46E}"/>
              </a:ext>
            </a:extLst>
          </p:cNvPr>
          <p:cNvCxnSpPr>
            <a:cxnSpLocks/>
            <a:stCxn id="8" idx="3"/>
          </p:cNvCxnSpPr>
          <p:nvPr/>
        </p:nvCxnSpPr>
        <p:spPr>
          <a:xfrm>
            <a:off x="4834934" y="3530970"/>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5E0F095-0106-4031-BD32-30D326E8B232}"/>
              </a:ext>
            </a:extLst>
          </p:cNvPr>
          <p:cNvCxnSpPr>
            <a:cxnSpLocks/>
            <a:stCxn id="9" idx="3"/>
            <a:endCxn id="35" idx="2"/>
          </p:cNvCxnSpPr>
          <p:nvPr/>
        </p:nvCxnSpPr>
        <p:spPr>
          <a:xfrm>
            <a:off x="6066406" y="3528775"/>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角丸四角形 17">
            <a:extLst>
              <a:ext uri="{FF2B5EF4-FFF2-40B4-BE49-F238E27FC236}">
                <a16:creationId xmlns:a16="http://schemas.microsoft.com/office/drawing/2014/main" id="{7A7D9665-B2B0-4A20-9991-0956B0159BEA}"/>
              </a:ext>
            </a:extLst>
          </p:cNvPr>
          <p:cNvSpPr/>
          <p:nvPr/>
        </p:nvSpPr>
        <p:spPr>
          <a:xfrm>
            <a:off x="3302157" y="1804221"/>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17" name="直線矢印コネクタ 16">
            <a:extLst>
              <a:ext uri="{FF2B5EF4-FFF2-40B4-BE49-F238E27FC236}">
                <a16:creationId xmlns:a16="http://schemas.microsoft.com/office/drawing/2014/main" id="{0A95E3DA-D028-48EC-A2C3-4D7FC0E004DD}"/>
              </a:ext>
            </a:extLst>
          </p:cNvPr>
          <p:cNvCxnSpPr>
            <a:cxnSpLocks/>
            <a:stCxn id="20" idx="3"/>
            <a:endCxn id="16" idx="1"/>
          </p:cNvCxnSpPr>
          <p:nvPr/>
        </p:nvCxnSpPr>
        <p:spPr>
          <a:xfrm>
            <a:off x="3119525" y="2002677"/>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円/楕円 23">
            <a:extLst>
              <a:ext uri="{FF2B5EF4-FFF2-40B4-BE49-F238E27FC236}">
                <a16:creationId xmlns:a16="http://schemas.microsoft.com/office/drawing/2014/main" id="{30B1D98D-48E0-4803-A187-BBE6C856C0D3}"/>
              </a:ext>
            </a:extLst>
          </p:cNvPr>
          <p:cNvSpPr/>
          <p:nvPr/>
        </p:nvSpPr>
        <p:spPr>
          <a:xfrm>
            <a:off x="4077802" y="1850151"/>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19" name="直線矢印コネクタ 18">
            <a:extLst>
              <a:ext uri="{FF2B5EF4-FFF2-40B4-BE49-F238E27FC236}">
                <a16:creationId xmlns:a16="http://schemas.microsoft.com/office/drawing/2014/main" id="{2A15A535-FA1D-42ED-8998-685E8A9A4895}"/>
              </a:ext>
            </a:extLst>
          </p:cNvPr>
          <p:cNvCxnSpPr>
            <a:cxnSpLocks/>
            <a:stCxn id="16" idx="3"/>
            <a:endCxn id="18" idx="2"/>
          </p:cNvCxnSpPr>
          <p:nvPr/>
        </p:nvCxnSpPr>
        <p:spPr>
          <a:xfrm flipV="1">
            <a:off x="3901568" y="2003885"/>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F43D32C-2866-43A7-818F-29E32265F148}"/>
              </a:ext>
            </a:extLst>
          </p:cNvPr>
          <p:cNvSpPr txBox="1"/>
          <p:nvPr/>
        </p:nvSpPr>
        <p:spPr>
          <a:xfrm>
            <a:off x="941747" y="1578808"/>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21" name="テキスト ボックス 20">
            <a:extLst>
              <a:ext uri="{FF2B5EF4-FFF2-40B4-BE49-F238E27FC236}">
                <a16:creationId xmlns:a16="http://schemas.microsoft.com/office/drawing/2014/main" id="{20651CF5-6478-432E-BAD3-B4B4834B0A32}"/>
              </a:ext>
            </a:extLst>
          </p:cNvPr>
          <p:cNvSpPr txBox="1"/>
          <p:nvPr/>
        </p:nvSpPr>
        <p:spPr>
          <a:xfrm>
            <a:off x="2616553" y="2744458"/>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22" name="円/楕円 10">
            <a:extLst>
              <a:ext uri="{FF2B5EF4-FFF2-40B4-BE49-F238E27FC236}">
                <a16:creationId xmlns:a16="http://schemas.microsoft.com/office/drawing/2014/main" id="{E1A13AD8-61FF-4BB9-B7F7-0DF98A0E056C}"/>
              </a:ext>
            </a:extLst>
          </p:cNvPr>
          <p:cNvSpPr/>
          <p:nvPr/>
        </p:nvSpPr>
        <p:spPr>
          <a:xfrm>
            <a:off x="3809153" y="326579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23" name="円/楕円 10">
            <a:extLst>
              <a:ext uri="{FF2B5EF4-FFF2-40B4-BE49-F238E27FC236}">
                <a16:creationId xmlns:a16="http://schemas.microsoft.com/office/drawing/2014/main" id="{D8B3403C-82BC-4745-8964-36B8316BC9A9}"/>
              </a:ext>
            </a:extLst>
          </p:cNvPr>
          <p:cNvSpPr/>
          <p:nvPr/>
        </p:nvSpPr>
        <p:spPr>
          <a:xfrm>
            <a:off x="3808639" y="3564937"/>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24" name="コンテンツ プレースホルダー 8" descr="もみの木">
            <a:extLst>
              <a:ext uri="{FF2B5EF4-FFF2-40B4-BE49-F238E27FC236}">
                <a16:creationId xmlns:a16="http://schemas.microsoft.com/office/drawing/2014/main" id="{00A99288-ADB2-4FF5-9333-3AB11198C615}"/>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0913" y="1876120"/>
            <a:ext cx="252000" cy="252000"/>
          </a:xfrm>
          <a:prstGeom prst="rect">
            <a:avLst/>
          </a:prstGeom>
        </p:spPr>
      </p:pic>
      <p:pic>
        <p:nvPicPr>
          <p:cNvPr id="25" name="グラフィックス 24" descr="落葉樹">
            <a:extLst>
              <a:ext uri="{FF2B5EF4-FFF2-40B4-BE49-F238E27FC236}">
                <a16:creationId xmlns:a16="http://schemas.microsoft.com/office/drawing/2014/main" id="{997F7176-E65B-4F1D-B777-AF41E7AB38B3}"/>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18976" y="1870109"/>
            <a:ext cx="252000" cy="252000"/>
          </a:xfrm>
          <a:prstGeom prst="rect">
            <a:avLst/>
          </a:prstGeom>
        </p:spPr>
      </p:pic>
      <p:pic>
        <p:nvPicPr>
          <p:cNvPr id="26" name="グラフィックス 25" descr="トウモロコシ">
            <a:extLst>
              <a:ext uri="{FF2B5EF4-FFF2-40B4-BE49-F238E27FC236}">
                <a16:creationId xmlns:a16="http://schemas.microsoft.com/office/drawing/2014/main" id="{7929FFC2-3D46-4CF7-8FC6-10C1DF2686F7}"/>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787322" y="1891152"/>
            <a:ext cx="252000" cy="252000"/>
          </a:xfrm>
          <a:prstGeom prst="rect">
            <a:avLst/>
          </a:prstGeom>
        </p:spPr>
      </p:pic>
      <p:pic>
        <p:nvPicPr>
          <p:cNvPr id="27" name="グラフィックス 26" descr="海藻 単色塗りつぶし">
            <a:extLst>
              <a:ext uri="{FF2B5EF4-FFF2-40B4-BE49-F238E27FC236}">
                <a16:creationId xmlns:a16="http://schemas.microsoft.com/office/drawing/2014/main" id="{83D1294A-7FB3-4785-9746-9601B02D0CCF}"/>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471354" y="1894521"/>
            <a:ext cx="288000" cy="288000"/>
          </a:xfrm>
          <a:prstGeom prst="rect">
            <a:avLst/>
          </a:prstGeom>
        </p:spPr>
      </p:pic>
      <p:cxnSp>
        <p:nvCxnSpPr>
          <p:cNvPr id="28" name="直線矢印コネクタ 27">
            <a:extLst>
              <a:ext uri="{FF2B5EF4-FFF2-40B4-BE49-F238E27FC236}">
                <a16:creationId xmlns:a16="http://schemas.microsoft.com/office/drawing/2014/main" id="{0A1D7623-CD1F-4402-A6FB-9EEF329B71BF}"/>
              </a:ext>
            </a:extLst>
          </p:cNvPr>
          <p:cNvCxnSpPr>
            <a:cxnSpLocks/>
            <a:endCxn id="8" idx="1"/>
          </p:cNvCxnSpPr>
          <p:nvPr/>
        </p:nvCxnSpPr>
        <p:spPr>
          <a:xfrm>
            <a:off x="4052965" y="3530970"/>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円/楕円 10">
            <a:extLst>
              <a:ext uri="{FF2B5EF4-FFF2-40B4-BE49-F238E27FC236}">
                <a16:creationId xmlns:a16="http://schemas.microsoft.com/office/drawing/2014/main" id="{F6A1AFA8-2D64-4FBD-9B57-D30EDB6F3B16}"/>
              </a:ext>
            </a:extLst>
          </p:cNvPr>
          <p:cNvSpPr/>
          <p:nvPr/>
        </p:nvSpPr>
        <p:spPr>
          <a:xfrm>
            <a:off x="2601654" y="3399868"/>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30" name="直線矢印コネクタ 29">
            <a:extLst>
              <a:ext uri="{FF2B5EF4-FFF2-40B4-BE49-F238E27FC236}">
                <a16:creationId xmlns:a16="http://schemas.microsoft.com/office/drawing/2014/main" id="{3BCF7472-3BAD-43DB-9EDF-F0A3792EE011}"/>
              </a:ext>
            </a:extLst>
          </p:cNvPr>
          <p:cNvCxnSpPr>
            <a:cxnSpLocks/>
            <a:stCxn id="29" idx="6"/>
            <a:endCxn id="7" idx="1"/>
          </p:cNvCxnSpPr>
          <p:nvPr/>
        </p:nvCxnSpPr>
        <p:spPr>
          <a:xfrm>
            <a:off x="2859504" y="3527552"/>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01E79E8D-6D10-4F4D-BDB7-3C9EF63D4949}"/>
              </a:ext>
            </a:extLst>
          </p:cNvPr>
          <p:cNvGrpSpPr/>
          <p:nvPr/>
        </p:nvGrpSpPr>
        <p:grpSpPr>
          <a:xfrm>
            <a:off x="5021355" y="3260030"/>
            <a:ext cx="272263" cy="589216"/>
            <a:chOff x="4476266" y="4259239"/>
            <a:chExt cx="272263" cy="589216"/>
          </a:xfrm>
        </p:grpSpPr>
        <p:sp>
          <p:nvSpPr>
            <p:cNvPr id="32" name="円/楕円 23">
              <a:extLst>
                <a:ext uri="{FF2B5EF4-FFF2-40B4-BE49-F238E27FC236}">
                  <a16:creationId xmlns:a16="http://schemas.microsoft.com/office/drawing/2014/main" id="{A4B871A5-0023-4EBF-AC3E-B775B3B1D721}"/>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33" name="円/楕円 41">
              <a:extLst>
                <a:ext uri="{FF2B5EF4-FFF2-40B4-BE49-F238E27FC236}">
                  <a16:creationId xmlns:a16="http://schemas.microsoft.com/office/drawing/2014/main" id="{492891B4-1128-4E3D-9B52-AE3F4B1C4311}"/>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34" name="直線矢印コネクタ 33">
            <a:extLst>
              <a:ext uri="{FF2B5EF4-FFF2-40B4-BE49-F238E27FC236}">
                <a16:creationId xmlns:a16="http://schemas.microsoft.com/office/drawing/2014/main" id="{50585D5B-9569-458F-A387-23C89F561895}"/>
              </a:ext>
            </a:extLst>
          </p:cNvPr>
          <p:cNvCxnSpPr>
            <a:cxnSpLocks/>
            <a:endCxn id="9" idx="1"/>
          </p:cNvCxnSpPr>
          <p:nvPr/>
        </p:nvCxnSpPr>
        <p:spPr>
          <a:xfrm flipV="1">
            <a:off x="5357098" y="3528775"/>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2E882B5-6026-4C32-BDC5-2CE37AA3B33A}"/>
              </a:ext>
            </a:extLst>
          </p:cNvPr>
          <p:cNvSpPr/>
          <p:nvPr/>
        </p:nvSpPr>
        <p:spPr>
          <a:xfrm>
            <a:off x="6246839" y="339437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36" name="直線矢印コネクタ 35">
            <a:extLst>
              <a:ext uri="{FF2B5EF4-FFF2-40B4-BE49-F238E27FC236}">
                <a16:creationId xmlns:a16="http://schemas.microsoft.com/office/drawing/2014/main" id="{391CEDE4-A0B5-4E5E-8FD8-683823E55A86}"/>
              </a:ext>
            </a:extLst>
          </p:cNvPr>
          <p:cNvCxnSpPr>
            <a:cxnSpLocks/>
            <a:stCxn id="35" idx="6"/>
            <a:endCxn id="10" idx="1"/>
          </p:cNvCxnSpPr>
          <p:nvPr/>
        </p:nvCxnSpPr>
        <p:spPr>
          <a:xfrm>
            <a:off x="6519102" y="3528775"/>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0F4B02B0-28E3-4167-A25B-86F8A462994B}"/>
              </a:ext>
            </a:extLst>
          </p:cNvPr>
          <p:cNvCxnSpPr>
            <a:cxnSpLocks/>
            <a:stCxn id="18" idx="6"/>
            <a:endCxn id="9" idx="0"/>
          </p:cNvCxnSpPr>
          <p:nvPr/>
        </p:nvCxnSpPr>
        <p:spPr>
          <a:xfrm>
            <a:off x="4389228" y="2003885"/>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A541ED86-8DAD-4935-8D4A-46E34DC7E1D9}"/>
              </a:ext>
            </a:extLst>
          </p:cNvPr>
          <p:cNvCxnSpPr>
            <a:stCxn id="18" idx="4"/>
            <a:endCxn id="8" idx="0"/>
          </p:cNvCxnSpPr>
          <p:nvPr/>
        </p:nvCxnSpPr>
        <p:spPr>
          <a:xfrm rot="16200000" flipH="1">
            <a:off x="3797969" y="2593164"/>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DD3B619-7262-4653-86AB-A72F8B2DA4A4}"/>
              </a:ext>
            </a:extLst>
          </p:cNvPr>
          <p:cNvCxnSpPr>
            <a:stCxn id="21" idx="2"/>
            <a:endCxn id="7" idx="0"/>
          </p:cNvCxnSpPr>
          <p:nvPr/>
        </p:nvCxnSpPr>
        <p:spPr>
          <a:xfrm>
            <a:off x="3335150" y="3159635"/>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42AC2ED-7ACA-4F1B-B0CA-53A3DB292B71}"/>
              </a:ext>
            </a:extLst>
          </p:cNvPr>
          <p:cNvSpPr txBox="1"/>
          <p:nvPr/>
        </p:nvSpPr>
        <p:spPr>
          <a:xfrm>
            <a:off x="1638158" y="2133845"/>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41" name="テキスト ボックス 40">
            <a:extLst>
              <a:ext uri="{FF2B5EF4-FFF2-40B4-BE49-F238E27FC236}">
                <a16:creationId xmlns:a16="http://schemas.microsoft.com/office/drawing/2014/main" id="{94FC6779-DD72-41F7-A29B-4976C91C6F17}"/>
              </a:ext>
            </a:extLst>
          </p:cNvPr>
          <p:cNvSpPr txBox="1"/>
          <p:nvPr/>
        </p:nvSpPr>
        <p:spPr>
          <a:xfrm>
            <a:off x="1001816" y="2133474"/>
            <a:ext cx="628698" cy="200055"/>
          </a:xfrm>
          <a:prstGeom prst="rect">
            <a:avLst/>
          </a:prstGeom>
          <a:noFill/>
        </p:spPr>
        <p:txBody>
          <a:bodyPr wrap="none" rtlCol="0">
            <a:spAutoFit/>
          </a:bodyPr>
          <a:lstStyle/>
          <a:p>
            <a:r>
              <a:rPr kumimoji="1" lang="ja-JP" altLang="en-US" sz="700" dirty="0"/>
              <a:t>セルロース系</a:t>
            </a:r>
          </a:p>
        </p:txBody>
      </p:sp>
      <p:sp>
        <p:nvSpPr>
          <p:cNvPr id="42" name="テキスト ボックス 41">
            <a:extLst>
              <a:ext uri="{FF2B5EF4-FFF2-40B4-BE49-F238E27FC236}">
                <a16:creationId xmlns:a16="http://schemas.microsoft.com/office/drawing/2014/main" id="{6EA513A8-7493-47F6-BA6D-B6B8773D1537}"/>
              </a:ext>
            </a:extLst>
          </p:cNvPr>
          <p:cNvSpPr txBox="1"/>
          <p:nvPr/>
        </p:nvSpPr>
        <p:spPr>
          <a:xfrm>
            <a:off x="2128100" y="2128817"/>
            <a:ext cx="1003801" cy="200055"/>
          </a:xfrm>
          <a:prstGeom prst="rect">
            <a:avLst/>
          </a:prstGeom>
          <a:noFill/>
        </p:spPr>
        <p:txBody>
          <a:bodyPr wrap="none" rtlCol="0">
            <a:spAutoFit/>
          </a:bodyPr>
          <a:lstStyle/>
          <a:p>
            <a:r>
              <a:rPr kumimoji="1" lang="ja-JP" altLang="en-US" sz="700" dirty="0"/>
              <a:t>藻類、植物プランクトン</a:t>
            </a:r>
          </a:p>
        </p:txBody>
      </p:sp>
      <p:sp>
        <p:nvSpPr>
          <p:cNvPr id="43" name="フローチャート: 磁気ディスク 42">
            <a:extLst>
              <a:ext uri="{FF2B5EF4-FFF2-40B4-BE49-F238E27FC236}">
                <a16:creationId xmlns:a16="http://schemas.microsoft.com/office/drawing/2014/main" id="{D27037EB-2129-4F36-97DD-582CFFF52D99}"/>
              </a:ext>
            </a:extLst>
          </p:cNvPr>
          <p:cNvSpPr/>
          <p:nvPr/>
        </p:nvSpPr>
        <p:spPr>
          <a:xfrm>
            <a:off x="1070617" y="2970965"/>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44" name="直線矢印コネクタ 43">
            <a:extLst>
              <a:ext uri="{FF2B5EF4-FFF2-40B4-BE49-F238E27FC236}">
                <a16:creationId xmlns:a16="http://schemas.microsoft.com/office/drawing/2014/main" id="{450D856E-2DD1-4111-8710-3B4515894385}"/>
              </a:ext>
            </a:extLst>
          </p:cNvPr>
          <p:cNvCxnSpPr>
            <a:cxnSpLocks/>
            <a:stCxn id="6" idx="3"/>
            <a:endCxn id="11" idx="1"/>
          </p:cNvCxnSpPr>
          <p:nvPr/>
        </p:nvCxnSpPr>
        <p:spPr>
          <a:xfrm>
            <a:off x="1645349" y="3528394"/>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磁気ディスク 44">
            <a:extLst>
              <a:ext uri="{FF2B5EF4-FFF2-40B4-BE49-F238E27FC236}">
                <a16:creationId xmlns:a16="http://schemas.microsoft.com/office/drawing/2014/main" id="{7F658AE3-8112-4729-8DDA-CC58395985D5}"/>
              </a:ext>
            </a:extLst>
          </p:cNvPr>
          <p:cNvSpPr/>
          <p:nvPr/>
        </p:nvSpPr>
        <p:spPr>
          <a:xfrm>
            <a:off x="1070617" y="336451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46" name="フローチャート: 磁気ディスク 45">
            <a:extLst>
              <a:ext uri="{FF2B5EF4-FFF2-40B4-BE49-F238E27FC236}">
                <a16:creationId xmlns:a16="http://schemas.microsoft.com/office/drawing/2014/main" id="{57E89854-EA1E-4295-8947-036165C3C42A}"/>
              </a:ext>
            </a:extLst>
          </p:cNvPr>
          <p:cNvSpPr/>
          <p:nvPr/>
        </p:nvSpPr>
        <p:spPr>
          <a:xfrm>
            <a:off x="1070616" y="3760278"/>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59" name="円/楕円 10">
            <a:extLst>
              <a:ext uri="{FF2B5EF4-FFF2-40B4-BE49-F238E27FC236}">
                <a16:creationId xmlns:a16="http://schemas.microsoft.com/office/drawing/2014/main" id="{C9C3F585-1D3F-4E4B-863F-2CB5A5A75324}"/>
              </a:ext>
            </a:extLst>
          </p:cNvPr>
          <p:cNvSpPr/>
          <p:nvPr/>
        </p:nvSpPr>
        <p:spPr>
          <a:xfrm>
            <a:off x="3433482" y="5341538"/>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60" name="円/楕円 10">
            <a:extLst>
              <a:ext uri="{FF2B5EF4-FFF2-40B4-BE49-F238E27FC236}">
                <a16:creationId xmlns:a16="http://schemas.microsoft.com/office/drawing/2014/main" id="{74A55693-B941-48A3-AAA8-F3B424C7F6CB}"/>
              </a:ext>
            </a:extLst>
          </p:cNvPr>
          <p:cNvSpPr/>
          <p:nvPr/>
        </p:nvSpPr>
        <p:spPr>
          <a:xfrm>
            <a:off x="4662536" y="5341538"/>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65" name="円/楕円 10">
            <a:extLst>
              <a:ext uri="{FF2B5EF4-FFF2-40B4-BE49-F238E27FC236}">
                <a16:creationId xmlns:a16="http://schemas.microsoft.com/office/drawing/2014/main" id="{3C14DB20-2FF2-4566-87EC-5656CCC81F3C}"/>
              </a:ext>
            </a:extLst>
          </p:cNvPr>
          <p:cNvSpPr/>
          <p:nvPr/>
        </p:nvSpPr>
        <p:spPr>
          <a:xfrm>
            <a:off x="4059118" y="5064987"/>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68" name="直線矢印コネクタ 67">
            <a:extLst>
              <a:ext uri="{FF2B5EF4-FFF2-40B4-BE49-F238E27FC236}">
                <a16:creationId xmlns:a16="http://schemas.microsoft.com/office/drawing/2014/main" id="{EE0E8715-53C1-4F64-AC27-D36DBFB7754E}"/>
              </a:ext>
            </a:extLst>
          </p:cNvPr>
          <p:cNvCxnSpPr>
            <a:stCxn id="59" idx="6"/>
          </p:cNvCxnSpPr>
          <p:nvPr/>
        </p:nvCxnSpPr>
        <p:spPr>
          <a:xfrm>
            <a:off x="3691332" y="5469222"/>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2437D34-1AAB-4142-A55E-F61751B2B6BA}"/>
              </a:ext>
            </a:extLst>
          </p:cNvPr>
          <p:cNvCxnSpPr>
            <a:stCxn id="59" idx="7"/>
            <a:endCxn id="65" idx="2"/>
          </p:cNvCxnSpPr>
          <p:nvPr/>
        </p:nvCxnSpPr>
        <p:spPr>
          <a:xfrm flipV="1">
            <a:off x="3653571" y="5192671"/>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1409A6-F065-48AC-9561-FB405B1B9014}"/>
              </a:ext>
            </a:extLst>
          </p:cNvPr>
          <p:cNvCxnSpPr>
            <a:stCxn id="65" idx="6"/>
            <a:endCxn id="60" idx="1"/>
          </p:cNvCxnSpPr>
          <p:nvPr/>
        </p:nvCxnSpPr>
        <p:spPr>
          <a:xfrm>
            <a:off x="4316968" y="5192671"/>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E5DD9F58-DBB1-4221-B4A7-229DCA6A6963}"/>
              </a:ext>
            </a:extLst>
          </p:cNvPr>
          <p:cNvSpPr txBox="1"/>
          <p:nvPr/>
        </p:nvSpPr>
        <p:spPr>
          <a:xfrm>
            <a:off x="3535921" y="5084722"/>
            <a:ext cx="447558"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80" name="テキスト ボックス 79">
            <a:extLst>
              <a:ext uri="{FF2B5EF4-FFF2-40B4-BE49-F238E27FC236}">
                <a16:creationId xmlns:a16="http://schemas.microsoft.com/office/drawing/2014/main" id="{10C61977-5B10-4924-B2E2-662BD98A435A}"/>
              </a:ext>
            </a:extLst>
          </p:cNvPr>
          <p:cNvSpPr txBox="1"/>
          <p:nvPr/>
        </p:nvSpPr>
        <p:spPr>
          <a:xfrm>
            <a:off x="4395065" y="5084722"/>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81" name="テキスト ボックス 80">
            <a:extLst>
              <a:ext uri="{FF2B5EF4-FFF2-40B4-BE49-F238E27FC236}">
                <a16:creationId xmlns:a16="http://schemas.microsoft.com/office/drawing/2014/main" id="{F4389BDB-FB43-4F78-BB72-F96FF0C9EF24}"/>
              </a:ext>
            </a:extLst>
          </p:cNvPr>
          <p:cNvSpPr txBox="1"/>
          <p:nvPr/>
        </p:nvSpPr>
        <p:spPr>
          <a:xfrm>
            <a:off x="3928300" y="5469222"/>
            <a:ext cx="447558"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84" name="円/楕円 10">
            <a:extLst>
              <a:ext uri="{FF2B5EF4-FFF2-40B4-BE49-F238E27FC236}">
                <a16:creationId xmlns:a16="http://schemas.microsoft.com/office/drawing/2014/main" id="{C81E86B6-CBF0-4B9B-B204-65F0A0D59953}"/>
              </a:ext>
            </a:extLst>
          </p:cNvPr>
          <p:cNvSpPr/>
          <p:nvPr/>
        </p:nvSpPr>
        <p:spPr>
          <a:xfrm>
            <a:off x="1099955" y="538497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85" name="円/楕円 10">
            <a:extLst>
              <a:ext uri="{FF2B5EF4-FFF2-40B4-BE49-F238E27FC236}">
                <a16:creationId xmlns:a16="http://schemas.microsoft.com/office/drawing/2014/main" id="{8F81F800-D4A5-4746-B34C-D56493E1BA2F}"/>
              </a:ext>
            </a:extLst>
          </p:cNvPr>
          <p:cNvSpPr/>
          <p:nvPr/>
        </p:nvSpPr>
        <p:spPr>
          <a:xfrm>
            <a:off x="2329009" y="538497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88" name="円/楕円 10">
            <a:extLst>
              <a:ext uri="{FF2B5EF4-FFF2-40B4-BE49-F238E27FC236}">
                <a16:creationId xmlns:a16="http://schemas.microsoft.com/office/drawing/2014/main" id="{1E8B863E-557A-4F18-80BA-E9D254CDEBAB}"/>
              </a:ext>
            </a:extLst>
          </p:cNvPr>
          <p:cNvSpPr/>
          <p:nvPr/>
        </p:nvSpPr>
        <p:spPr>
          <a:xfrm>
            <a:off x="1725591" y="510842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89" name="直線矢印コネクタ 88">
            <a:extLst>
              <a:ext uri="{FF2B5EF4-FFF2-40B4-BE49-F238E27FC236}">
                <a16:creationId xmlns:a16="http://schemas.microsoft.com/office/drawing/2014/main" id="{CE8766F4-1DB8-458E-BAB0-3DD5136B4748}"/>
              </a:ext>
            </a:extLst>
          </p:cNvPr>
          <p:cNvCxnSpPr>
            <a:stCxn id="84" idx="6"/>
          </p:cNvCxnSpPr>
          <p:nvPr/>
        </p:nvCxnSpPr>
        <p:spPr>
          <a:xfrm>
            <a:off x="1357805" y="5512660"/>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39B3BD24-29F9-4817-B32B-02E43EEED1B1}"/>
              </a:ext>
            </a:extLst>
          </p:cNvPr>
          <p:cNvCxnSpPr>
            <a:stCxn id="84" idx="7"/>
            <a:endCxn id="88" idx="2"/>
          </p:cNvCxnSpPr>
          <p:nvPr/>
        </p:nvCxnSpPr>
        <p:spPr>
          <a:xfrm flipV="1">
            <a:off x="1320044" y="5236109"/>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70D74F61-65B0-4FF2-94ED-716D4869ED99}"/>
              </a:ext>
            </a:extLst>
          </p:cNvPr>
          <p:cNvCxnSpPr>
            <a:stCxn id="88" idx="6"/>
            <a:endCxn id="85" idx="1"/>
          </p:cNvCxnSpPr>
          <p:nvPr/>
        </p:nvCxnSpPr>
        <p:spPr>
          <a:xfrm>
            <a:off x="1983441" y="5236109"/>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1F8FF2F3-A479-49B9-9636-EF8581EFA7F9}"/>
              </a:ext>
            </a:extLst>
          </p:cNvPr>
          <p:cNvSpPr txBox="1"/>
          <p:nvPr/>
        </p:nvSpPr>
        <p:spPr>
          <a:xfrm>
            <a:off x="765292" y="4423172"/>
            <a:ext cx="2111475" cy="253916"/>
          </a:xfrm>
          <a:prstGeom prst="rect">
            <a:avLst/>
          </a:prstGeom>
          <a:noFill/>
        </p:spPr>
        <p:txBody>
          <a:bodyPr wrap="none" rtlCol="0">
            <a:spAutoFit/>
          </a:bodyPr>
          <a:lstStyle/>
          <a:p>
            <a:r>
              <a:rPr kumimoji="1" lang="ja-JP" altLang="en-US" sz="1050" dirty="0"/>
              <a:t>目的分子の選定、反応経路の想定</a:t>
            </a:r>
          </a:p>
        </p:txBody>
      </p:sp>
      <p:sp>
        <p:nvSpPr>
          <p:cNvPr id="108" name="四角形: 角を丸くする 107">
            <a:extLst>
              <a:ext uri="{FF2B5EF4-FFF2-40B4-BE49-F238E27FC236}">
                <a16:creationId xmlns:a16="http://schemas.microsoft.com/office/drawing/2014/main" id="{27197E1A-01F6-4E30-91D9-F56440FEBD9B}"/>
              </a:ext>
            </a:extLst>
          </p:cNvPr>
          <p:cNvSpPr/>
          <p:nvPr/>
        </p:nvSpPr>
        <p:spPr>
          <a:xfrm>
            <a:off x="7779273" y="5096677"/>
            <a:ext cx="1793404" cy="9730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円/楕円 10">
            <a:extLst>
              <a:ext uri="{FF2B5EF4-FFF2-40B4-BE49-F238E27FC236}">
                <a16:creationId xmlns:a16="http://schemas.microsoft.com/office/drawing/2014/main" id="{5797152B-7E35-49B8-B242-7684DFDB2696}"/>
              </a:ext>
            </a:extLst>
          </p:cNvPr>
          <p:cNvSpPr/>
          <p:nvPr/>
        </p:nvSpPr>
        <p:spPr>
          <a:xfrm>
            <a:off x="7934670" y="559072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10" name="円/楕円 10">
            <a:extLst>
              <a:ext uri="{FF2B5EF4-FFF2-40B4-BE49-F238E27FC236}">
                <a16:creationId xmlns:a16="http://schemas.microsoft.com/office/drawing/2014/main" id="{7CDA60AC-1FEF-4C9E-A67D-1E7EB8C9B0A0}"/>
              </a:ext>
            </a:extLst>
          </p:cNvPr>
          <p:cNvSpPr/>
          <p:nvPr/>
        </p:nvSpPr>
        <p:spPr>
          <a:xfrm>
            <a:off x="9163724" y="559072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11" name="円/楕円 10">
            <a:extLst>
              <a:ext uri="{FF2B5EF4-FFF2-40B4-BE49-F238E27FC236}">
                <a16:creationId xmlns:a16="http://schemas.microsoft.com/office/drawing/2014/main" id="{6693BA50-F010-4904-9E54-506A8C543E61}"/>
              </a:ext>
            </a:extLst>
          </p:cNvPr>
          <p:cNvSpPr/>
          <p:nvPr/>
        </p:nvSpPr>
        <p:spPr>
          <a:xfrm>
            <a:off x="7392182" y="559072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cxnSp>
        <p:nvCxnSpPr>
          <p:cNvPr id="112" name="直線矢印コネクタ 111">
            <a:extLst>
              <a:ext uri="{FF2B5EF4-FFF2-40B4-BE49-F238E27FC236}">
                <a16:creationId xmlns:a16="http://schemas.microsoft.com/office/drawing/2014/main" id="{4A792FF4-7E5B-47BB-B1AA-6265A5FA9E99}"/>
              </a:ext>
            </a:extLst>
          </p:cNvPr>
          <p:cNvCxnSpPr>
            <a:stCxn id="111" idx="6"/>
            <a:endCxn id="109" idx="2"/>
          </p:cNvCxnSpPr>
          <p:nvPr/>
        </p:nvCxnSpPr>
        <p:spPr>
          <a:xfrm>
            <a:off x="7650032" y="5718410"/>
            <a:ext cx="28463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3" name="円/楕円 10">
            <a:extLst>
              <a:ext uri="{FF2B5EF4-FFF2-40B4-BE49-F238E27FC236}">
                <a16:creationId xmlns:a16="http://schemas.microsoft.com/office/drawing/2014/main" id="{7C6FEFAC-B548-46B0-BFB1-BA10926FBE2D}"/>
              </a:ext>
            </a:extLst>
          </p:cNvPr>
          <p:cNvSpPr/>
          <p:nvPr/>
        </p:nvSpPr>
        <p:spPr>
          <a:xfrm>
            <a:off x="8560306" y="531417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15" name="直線矢印コネクタ 114">
            <a:extLst>
              <a:ext uri="{FF2B5EF4-FFF2-40B4-BE49-F238E27FC236}">
                <a16:creationId xmlns:a16="http://schemas.microsoft.com/office/drawing/2014/main" id="{DA477F6C-6256-486D-AEAB-63A3EC516491}"/>
              </a:ext>
            </a:extLst>
          </p:cNvPr>
          <p:cNvCxnSpPr>
            <a:stCxn id="109" idx="7"/>
            <a:endCxn id="113" idx="2"/>
          </p:cNvCxnSpPr>
          <p:nvPr/>
        </p:nvCxnSpPr>
        <p:spPr>
          <a:xfrm flipV="1">
            <a:off x="8154759" y="5441859"/>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56FF9664-3AFB-44CC-9840-B3CDF7435FCB}"/>
              </a:ext>
            </a:extLst>
          </p:cNvPr>
          <p:cNvCxnSpPr>
            <a:stCxn id="113" idx="6"/>
            <a:endCxn id="110" idx="1"/>
          </p:cNvCxnSpPr>
          <p:nvPr/>
        </p:nvCxnSpPr>
        <p:spPr>
          <a:xfrm>
            <a:off x="8818156" y="5441859"/>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56EE7BCD-AF70-4B4F-ACF8-F7C642E2803A}"/>
              </a:ext>
            </a:extLst>
          </p:cNvPr>
          <p:cNvSpPr txBox="1"/>
          <p:nvPr/>
        </p:nvSpPr>
        <p:spPr>
          <a:xfrm>
            <a:off x="8056238" y="5334137"/>
            <a:ext cx="447558" cy="215444"/>
          </a:xfrm>
          <a:prstGeom prst="rect">
            <a:avLst/>
          </a:prstGeom>
          <a:noFill/>
        </p:spPr>
        <p:txBody>
          <a:bodyPr wrap="none" rtlCol="0">
            <a:spAutoFit/>
          </a:bodyPr>
          <a:lstStyle/>
          <a:p>
            <a:r>
              <a:rPr kumimoji="1" lang="ja-JP" altLang="en-US" sz="800" dirty="0"/>
              <a:t>酵素</a:t>
            </a:r>
            <a:r>
              <a:rPr kumimoji="1" lang="en-US" altLang="ja-JP" sz="800" dirty="0"/>
              <a:t>b</a:t>
            </a:r>
            <a:endParaRPr kumimoji="1" lang="ja-JP" altLang="en-US" sz="800" dirty="0"/>
          </a:p>
        </p:txBody>
      </p:sp>
      <p:sp>
        <p:nvSpPr>
          <p:cNvPr id="121" name="テキスト ボックス 120">
            <a:extLst>
              <a:ext uri="{FF2B5EF4-FFF2-40B4-BE49-F238E27FC236}">
                <a16:creationId xmlns:a16="http://schemas.microsoft.com/office/drawing/2014/main" id="{0E0FD4FB-9B08-4902-88E3-5B904D3B1BC8}"/>
              </a:ext>
            </a:extLst>
          </p:cNvPr>
          <p:cNvSpPr txBox="1"/>
          <p:nvPr/>
        </p:nvSpPr>
        <p:spPr>
          <a:xfrm>
            <a:off x="8896253" y="5333910"/>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24" name="テキスト ボックス 123">
            <a:extLst>
              <a:ext uri="{FF2B5EF4-FFF2-40B4-BE49-F238E27FC236}">
                <a16:creationId xmlns:a16="http://schemas.microsoft.com/office/drawing/2014/main" id="{F98EDC9B-1363-4821-A6F2-0D05D81603B8}"/>
              </a:ext>
            </a:extLst>
          </p:cNvPr>
          <p:cNvSpPr txBox="1"/>
          <p:nvPr/>
        </p:nvSpPr>
        <p:spPr>
          <a:xfrm>
            <a:off x="9137755" y="5073550"/>
            <a:ext cx="389850" cy="215444"/>
          </a:xfrm>
          <a:prstGeom prst="rect">
            <a:avLst/>
          </a:prstGeom>
          <a:noFill/>
        </p:spPr>
        <p:txBody>
          <a:bodyPr wrap="none" rtlCol="0">
            <a:spAutoFit/>
          </a:bodyPr>
          <a:lstStyle/>
          <a:p>
            <a:r>
              <a:rPr kumimoji="1" lang="ja-JP" altLang="en-US" sz="800" dirty="0"/>
              <a:t>細胞</a:t>
            </a:r>
          </a:p>
        </p:txBody>
      </p:sp>
      <p:sp>
        <p:nvSpPr>
          <p:cNvPr id="125" name="テキスト ボックス 124">
            <a:extLst>
              <a:ext uri="{FF2B5EF4-FFF2-40B4-BE49-F238E27FC236}">
                <a16:creationId xmlns:a16="http://schemas.microsoft.com/office/drawing/2014/main" id="{F9675FAE-3A56-46D4-943C-23E9E82EB42C}"/>
              </a:ext>
            </a:extLst>
          </p:cNvPr>
          <p:cNvSpPr txBox="1"/>
          <p:nvPr/>
        </p:nvSpPr>
        <p:spPr>
          <a:xfrm>
            <a:off x="3620085" y="4427448"/>
            <a:ext cx="1059906" cy="253916"/>
          </a:xfrm>
          <a:prstGeom prst="rect">
            <a:avLst/>
          </a:prstGeom>
          <a:noFill/>
        </p:spPr>
        <p:txBody>
          <a:bodyPr wrap="none" rtlCol="0">
            <a:spAutoFit/>
          </a:bodyPr>
          <a:lstStyle/>
          <a:p>
            <a:r>
              <a:rPr kumimoji="1" lang="ja-JP" altLang="en-US" sz="1050" dirty="0"/>
              <a:t>酵素探索・設計</a:t>
            </a:r>
          </a:p>
        </p:txBody>
      </p:sp>
      <p:cxnSp>
        <p:nvCxnSpPr>
          <p:cNvPr id="126" name="直線コネクタ 125">
            <a:extLst>
              <a:ext uri="{FF2B5EF4-FFF2-40B4-BE49-F238E27FC236}">
                <a16:creationId xmlns:a16="http://schemas.microsoft.com/office/drawing/2014/main" id="{1F85020B-2FCB-4EF7-8EBA-4846B954F617}"/>
              </a:ext>
            </a:extLst>
          </p:cNvPr>
          <p:cNvCxnSpPr>
            <a:cxnSpLocks/>
          </p:cNvCxnSpPr>
          <p:nvPr/>
        </p:nvCxnSpPr>
        <p:spPr>
          <a:xfrm>
            <a:off x="799158" y="4672327"/>
            <a:ext cx="2077609"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55EC6150-5332-41B5-B114-FE5DDF50777E}"/>
              </a:ext>
            </a:extLst>
          </p:cNvPr>
          <p:cNvCxnSpPr>
            <a:cxnSpLocks/>
          </p:cNvCxnSpPr>
          <p:nvPr/>
        </p:nvCxnSpPr>
        <p:spPr>
          <a:xfrm>
            <a:off x="3602865" y="4681364"/>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円/楕円 10">
            <a:extLst>
              <a:ext uri="{FF2B5EF4-FFF2-40B4-BE49-F238E27FC236}">
                <a16:creationId xmlns:a16="http://schemas.microsoft.com/office/drawing/2014/main" id="{D8D8BF09-E4BE-443B-9A26-9E675EDEBAC0}"/>
              </a:ext>
            </a:extLst>
          </p:cNvPr>
          <p:cNvSpPr/>
          <p:nvPr/>
        </p:nvSpPr>
        <p:spPr>
          <a:xfrm>
            <a:off x="5381653" y="5341538"/>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33" name="円/楕円 10">
            <a:extLst>
              <a:ext uri="{FF2B5EF4-FFF2-40B4-BE49-F238E27FC236}">
                <a16:creationId xmlns:a16="http://schemas.microsoft.com/office/drawing/2014/main" id="{D5241E98-2747-4A45-AE99-6C6CC78956C9}"/>
              </a:ext>
            </a:extLst>
          </p:cNvPr>
          <p:cNvSpPr/>
          <p:nvPr/>
        </p:nvSpPr>
        <p:spPr>
          <a:xfrm>
            <a:off x="6610707" y="5341538"/>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34" name="円/楕円 10">
            <a:extLst>
              <a:ext uri="{FF2B5EF4-FFF2-40B4-BE49-F238E27FC236}">
                <a16:creationId xmlns:a16="http://schemas.microsoft.com/office/drawing/2014/main" id="{985478CC-05BA-4675-A3FF-D8B93E05112D}"/>
              </a:ext>
            </a:extLst>
          </p:cNvPr>
          <p:cNvSpPr/>
          <p:nvPr/>
        </p:nvSpPr>
        <p:spPr>
          <a:xfrm>
            <a:off x="6007289" y="5064987"/>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35" name="直線矢印コネクタ 134">
            <a:extLst>
              <a:ext uri="{FF2B5EF4-FFF2-40B4-BE49-F238E27FC236}">
                <a16:creationId xmlns:a16="http://schemas.microsoft.com/office/drawing/2014/main" id="{F55E0447-D9CE-4DC0-AE6C-08C2D5435A6F}"/>
              </a:ext>
            </a:extLst>
          </p:cNvPr>
          <p:cNvCxnSpPr>
            <a:stCxn id="132" idx="6"/>
          </p:cNvCxnSpPr>
          <p:nvPr/>
        </p:nvCxnSpPr>
        <p:spPr>
          <a:xfrm>
            <a:off x="5639503" y="5469222"/>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3B7F72A0-AA81-4AC7-9B92-20E9C8F5341E}"/>
              </a:ext>
            </a:extLst>
          </p:cNvPr>
          <p:cNvCxnSpPr>
            <a:stCxn id="132" idx="7"/>
            <a:endCxn id="134" idx="2"/>
          </p:cNvCxnSpPr>
          <p:nvPr/>
        </p:nvCxnSpPr>
        <p:spPr>
          <a:xfrm flipV="1">
            <a:off x="5601742" y="5192671"/>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1272AC37-D588-4386-A363-AB4236A2B09D}"/>
              </a:ext>
            </a:extLst>
          </p:cNvPr>
          <p:cNvCxnSpPr>
            <a:stCxn id="134" idx="6"/>
            <a:endCxn id="133" idx="1"/>
          </p:cNvCxnSpPr>
          <p:nvPr/>
        </p:nvCxnSpPr>
        <p:spPr>
          <a:xfrm>
            <a:off x="6265139" y="5192671"/>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F390FAC5-2D9E-4C2A-82AD-F2B8565271BB}"/>
              </a:ext>
            </a:extLst>
          </p:cNvPr>
          <p:cNvSpPr txBox="1"/>
          <p:nvPr/>
        </p:nvSpPr>
        <p:spPr>
          <a:xfrm>
            <a:off x="5484092" y="5084722"/>
            <a:ext cx="466794"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142" name="テキスト ボックス 141">
            <a:extLst>
              <a:ext uri="{FF2B5EF4-FFF2-40B4-BE49-F238E27FC236}">
                <a16:creationId xmlns:a16="http://schemas.microsoft.com/office/drawing/2014/main" id="{A639539F-1377-4DA4-A52E-9273094BE967}"/>
              </a:ext>
            </a:extLst>
          </p:cNvPr>
          <p:cNvSpPr txBox="1"/>
          <p:nvPr/>
        </p:nvSpPr>
        <p:spPr>
          <a:xfrm>
            <a:off x="6343236" y="5084722"/>
            <a:ext cx="460382"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43" name="テキスト ボックス 142">
            <a:extLst>
              <a:ext uri="{FF2B5EF4-FFF2-40B4-BE49-F238E27FC236}">
                <a16:creationId xmlns:a16="http://schemas.microsoft.com/office/drawing/2014/main" id="{7F8FF857-729C-4EC8-B87E-A47B37B9FDDC}"/>
              </a:ext>
            </a:extLst>
          </p:cNvPr>
          <p:cNvSpPr txBox="1"/>
          <p:nvPr/>
        </p:nvSpPr>
        <p:spPr>
          <a:xfrm>
            <a:off x="5876471" y="5469222"/>
            <a:ext cx="466794"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145" name="テキスト ボックス 144">
            <a:extLst>
              <a:ext uri="{FF2B5EF4-FFF2-40B4-BE49-F238E27FC236}">
                <a16:creationId xmlns:a16="http://schemas.microsoft.com/office/drawing/2014/main" id="{86C3D306-B997-4620-B9A5-C31BD646F1D1}"/>
              </a:ext>
            </a:extLst>
          </p:cNvPr>
          <p:cNvSpPr txBox="1"/>
          <p:nvPr/>
        </p:nvSpPr>
        <p:spPr>
          <a:xfrm>
            <a:off x="5741090" y="4428932"/>
            <a:ext cx="723275" cy="253916"/>
          </a:xfrm>
          <a:prstGeom prst="rect">
            <a:avLst/>
          </a:prstGeom>
          <a:noFill/>
        </p:spPr>
        <p:txBody>
          <a:bodyPr wrap="none" rtlCol="0">
            <a:spAutoFit/>
          </a:bodyPr>
          <a:lstStyle/>
          <a:p>
            <a:r>
              <a:rPr kumimoji="1" lang="ja-JP" altLang="en-US" sz="1050" dirty="0"/>
              <a:t>酵素改変</a:t>
            </a:r>
          </a:p>
        </p:txBody>
      </p:sp>
      <p:cxnSp>
        <p:nvCxnSpPr>
          <p:cNvPr id="146" name="直線コネクタ 145">
            <a:extLst>
              <a:ext uri="{FF2B5EF4-FFF2-40B4-BE49-F238E27FC236}">
                <a16:creationId xmlns:a16="http://schemas.microsoft.com/office/drawing/2014/main" id="{EFFD1462-CBD0-4F6B-A923-6EEAB56C2F32}"/>
              </a:ext>
            </a:extLst>
          </p:cNvPr>
          <p:cNvCxnSpPr>
            <a:cxnSpLocks/>
          </p:cNvCxnSpPr>
          <p:nvPr/>
        </p:nvCxnSpPr>
        <p:spPr>
          <a:xfrm>
            <a:off x="5551036" y="4681364"/>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EF2B9542-2C64-48E6-ABF2-56D518B67DBF}"/>
              </a:ext>
            </a:extLst>
          </p:cNvPr>
          <p:cNvSpPr txBox="1"/>
          <p:nvPr/>
        </p:nvSpPr>
        <p:spPr>
          <a:xfrm>
            <a:off x="7837334" y="4430363"/>
            <a:ext cx="723275" cy="253916"/>
          </a:xfrm>
          <a:prstGeom prst="rect">
            <a:avLst/>
          </a:prstGeom>
          <a:noFill/>
        </p:spPr>
        <p:txBody>
          <a:bodyPr wrap="none" rtlCol="0">
            <a:spAutoFit/>
          </a:bodyPr>
          <a:lstStyle/>
          <a:p>
            <a:r>
              <a:rPr kumimoji="1" lang="ja-JP" altLang="en-US" sz="1050" dirty="0"/>
              <a:t>細胞設計</a:t>
            </a:r>
          </a:p>
        </p:txBody>
      </p:sp>
      <p:cxnSp>
        <p:nvCxnSpPr>
          <p:cNvPr id="148" name="直線コネクタ 147">
            <a:extLst>
              <a:ext uri="{FF2B5EF4-FFF2-40B4-BE49-F238E27FC236}">
                <a16:creationId xmlns:a16="http://schemas.microsoft.com/office/drawing/2014/main" id="{76405CF4-80F5-45BF-87D9-E9E2F7A60A94}"/>
              </a:ext>
            </a:extLst>
          </p:cNvPr>
          <p:cNvCxnSpPr>
            <a:cxnSpLocks/>
          </p:cNvCxnSpPr>
          <p:nvPr/>
        </p:nvCxnSpPr>
        <p:spPr>
          <a:xfrm>
            <a:off x="7647280" y="4682795"/>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9" name="円/楕円 10">
            <a:extLst>
              <a:ext uri="{FF2B5EF4-FFF2-40B4-BE49-F238E27FC236}">
                <a16:creationId xmlns:a16="http://schemas.microsoft.com/office/drawing/2014/main" id="{8FC258E8-2AC7-45EE-B641-FE4475839DFC}"/>
              </a:ext>
            </a:extLst>
          </p:cNvPr>
          <p:cNvSpPr/>
          <p:nvPr/>
        </p:nvSpPr>
        <p:spPr>
          <a:xfrm>
            <a:off x="10165823" y="583345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50" name="円/楕円 10">
            <a:extLst>
              <a:ext uri="{FF2B5EF4-FFF2-40B4-BE49-F238E27FC236}">
                <a16:creationId xmlns:a16="http://schemas.microsoft.com/office/drawing/2014/main" id="{5745374D-BB19-4A1F-8303-62B1AD0129D9}"/>
              </a:ext>
            </a:extLst>
          </p:cNvPr>
          <p:cNvSpPr/>
          <p:nvPr/>
        </p:nvSpPr>
        <p:spPr>
          <a:xfrm>
            <a:off x="11394877" y="583345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cxnSp>
        <p:nvCxnSpPr>
          <p:cNvPr id="151" name="直線矢印コネクタ 150">
            <a:extLst>
              <a:ext uri="{FF2B5EF4-FFF2-40B4-BE49-F238E27FC236}">
                <a16:creationId xmlns:a16="http://schemas.microsoft.com/office/drawing/2014/main" id="{DA144FC9-E5F0-44C9-967D-3E8D934F1291}"/>
              </a:ext>
            </a:extLst>
          </p:cNvPr>
          <p:cNvCxnSpPr>
            <a:stCxn id="149" idx="6"/>
          </p:cNvCxnSpPr>
          <p:nvPr/>
        </p:nvCxnSpPr>
        <p:spPr>
          <a:xfrm>
            <a:off x="10423673" y="5961135"/>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2" name="テキスト ボックス 151">
            <a:extLst>
              <a:ext uri="{FF2B5EF4-FFF2-40B4-BE49-F238E27FC236}">
                <a16:creationId xmlns:a16="http://schemas.microsoft.com/office/drawing/2014/main" id="{65B80688-AA43-4F7A-976F-D6B189880AE4}"/>
              </a:ext>
            </a:extLst>
          </p:cNvPr>
          <p:cNvSpPr txBox="1"/>
          <p:nvPr/>
        </p:nvSpPr>
        <p:spPr>
          <a:xfrm>
            <a:off x="10544187" y="5981097"/>
            <a:ext cx="652743" cy="215444"/>
          </a:xfrm>
          <a:prstGeom prst="rect">
            <a:avLst/>
          </a:prstGeom>
          <a:noFill/>
        </p:spPr>
        <p:txBody>
          <a:bodyPr wrap="none" rtlCol="0">
            <a:spAutoFit/>
          </a:bodyPr>
          <a:lstStyle/>
          <a:p>
            <a:r>
              <a:rPr kumimoji="1" lang="ja-JP" altLang="en-US" sz="800" dirty="0"/>
              <a:t>精製酵素</a:t>
            </a:r>
            <a:r>
              <a:rPr kumimoji="1" lang="en-US" altLang="ja-JP" sz="800" dirty="0"/>
              <a:t>a</a:t>
            </a:r>
            <a:endParaRPr kumimoji="1" lang="ja-JP" altLang="en-US" sz="800" dirty="0"/>
          </a:p>
        </p:txBody>
      </p:sp>
      <p:sp>
        <p:nvSpPr>
          <p:cNvPr id="153" name="四角形: 角を丸くする 152">
            <a:extLst>
              <a:ext uri="{FF2B5EF4-FFF2-40B4-BE49-F238E27FC236}">
                <a16:creationId xmlns:a16="http://schemas.microsoft.com/office/drawing/2014/main" id="{CBE79CC5-8B62-493F-B51D-E768918C7D1C}"/>
              </a:ext>
            </a:extLst>
          </p:cNvPr>
          <p:cNvSpPr/>
          <p:nvPr/>
        </p:nvSpPr>
        <p:spPr>
          <a:xfrm>
            <a:off x="10111474" y="5144235"/>
            <a:ext cx="971203" cy="435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5" name="円/楕円 10">
            <a:extLst>
              <a:ext uri="{FF2B5EF4-FFF2-40B4-BE49-F238E27FC236}">
                <a16:creationId xmlns:a16="http://schemas.microsoft.com/office/drawing/2014/main" id="{95B16379-A047-40A2-86D0-2CB4F047F546}"/>
              </a:ext>
            </a:extLst>
          </p:cNvPr>
          <p:cNvSpPr/>
          <p:nvPr/>
        </p:nvSpPr>
        <p:spPr>
          <a:xfrm>
            <a:off x="10532982" y="526990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酵素</a:t>
            </a:r>
            <a:r>
              <a:rPr kumimoji="1" lang="en-US" altLang="ja-JP" sz="700" dirty="0">
                <a:solidFill>
                  <a:schemeClr val="tx1"/>
                </a:solidFill>
              </a:rPr>
              <a:t>a</a:t>
            </a:r>
          </a:p>
        </p:txBody>
      </p:sp>
      <p:sp>
        <p:nvSpPr>
          <p:cNvPr id="163" name="テキスト ボックス 162">
            <a:extLst>
              <a:ext uri="{FF2B5EF4-FFF2-40B4-BE49-F238E27FC236}">
                <a16:creationId xmlns:a16="http://schemas.microsoft.com/office/drawing/2014/main" id="{321D413E-998E-4D6E-9112-E5D8AEB51495}"/>
              </a:ext>
            </a:extLst>
          </p:cNvPr>
          <p:cNvSpPr txBox="1"/>
          <p:nvPr/>
        </p:nvSpPr>
        <p:spPr>
          <a:xfrm>
            <a:off x="10722682" y="5144234"/>
            <a:ext cx="389850" cy="215444"/>
          </a:xfrm>
          <a:prstGeom prst="rect">
            <a:avLst/>
          </a:prstGeom>
          <a:noFill/>
        </p:spPr>
        <p:txBody>
          <a:bodyPr wrap="none" rtlCol="0">
            <a:spAutoFit/>
          </a:bodyPr>
          <a:lstStyle/>
          <a:p>
            <a:r>
              <a:rPr kumimoji="1" lang="ja-JP" altLang="en-US" sz="800" dirty="0"/>
              <a:t>細胞</a:t>
            </a:r>
          </a:p>
        </p:txBody>
      </p:sp>
      <p:cxnSp>
        <p:nvCxnSpPr>
          <p:cNvPr id="167" name="直線矢印コネクタ 166">
            <a:extLst>
              <a:ext uri="{FF2B5EF4-FFF2-40B4-BE49-F238E27FC236}">
                <a16:creationId xmlns:a16="http://schemas.microsoft.com/office/drawing/2014/main" id="{5516C641-23C7-449E-B6BC-DB713BC07FD8}"/>
              </a:ext>
            </a:extLst>
          </p:cNvPr>
          <p:cNvCxnSpPr>
            <a:stCxn id="155" idx="4"/>
            <a:endCxn id="152" idx="0"/>
          </p:cNvCxnSpPr>
          <p:nvPr/>
        </p:nvCxnSpPr>
        <p:spPr>
          <a:xfrm>
            <a:off x="10661907" y="5525274"/>
            <a:ext cx="208652" cy="4558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8" name="テキスト ボックス 167">
            <a:extLst>
              <a:ext uri="{FF2B5EF4-FFF2-40B4-BE49-F238E27FC236}">
                <a16:creationId xmlns:a16="http://schemas.microsoft.com/office/drawing/2014/main" id="{0370403A-5666-4A2D-80E5-85C6A15A06C6}"/>
              </a:ext>
            </a:extLst>
          </p:cNvPr>
          <p:cNvSpPr txBox="1"/>
          <p:nvPr/>
        </p:nvSpPr>
        <p:spPr>
          <a:xfrm>
            <a:off x="10770239" y="5628124"/>
            <a:ext cx="338554" cy="184666"/>
          </a:xfrm>
          <a:prstGeom prst="rect">
            <a:avLst/>
          </a:prstGeom>
          <a:noFill/>
        </p:spPr>
        <p:txBody>
          <a:bodyPr wrap="none" rtlCol="0">
            <a:spAutoFit/>
          </a:bodyPr>
          <a:lstStyle/>
          <a:p>
            <a:r>
              <a:rPr kumimoji="1" lang="ja-JP" altLang="en-US" sz="600" dirty="0"/>
              <a:t>精製</a:t>
            </a:r>
          </a:p>
        </p:txBody>
      </p:sp>
      <p:sp>
        <p:nvSpPr>
          <p:cNvPr id="170" name="テキスト ボックス 169">
            <a:extLst>
              <a:ext uri="{FF2B5EF4-FFF2-40B4-BE49-F238E27FC236}">
                <a16:creationId xmlns:a16="http://schemas.microsoft.com/office/drawing/2014/main" id="{7B18E817-3092-45D7-A1F7-C2689D20C44F}"/>
              </a:ext>
            </a:extLst>
          </p:cNvPr>
          <p:cNvSpPr txBox="1"/>
          <p:nvPr/>
        </p:nvSpPr>
        <p:spPr>
          <a:xfrm>
            <a:off x="9855526" y="4722596"/>
            <a:ext cx="1483098" cy="253916"/>
          </a:xfrm>
          <a:prstGeom prst="rect">
            <a:avLst/>
          </a:prstGeom>
          <a:noFill/>
        </p:spPr>
        <p:txBody>
          <a:bodyPr wrap="none" rtlCol="0">
            <a:spAutoFit/>
          </a:bodyPr>
          <a:lstStyle/>
          <a:p>
            <a:r>
              <a:rPr kumimoji="1" lang="ja-JP" altLang="en-US" sz="1050" dirty="0"/>
              <a:t>酵素の高生産系の設計</a:t>
            </a:r>
            <a:endParaRPr kumimoji="1" lang="en-US" altLang="ja-JP" sz="1050" dirty="0"/>
          </a:p>
        </p:txBody>
      </p:sp>
      <p:sp>
        <p:nvSpPr>
          <p:cNvPr id="171" name="テキスト ボックス 170">
            <a:extLst>
              <a:ext uri="{FF2B5EF4-FFF2-40B4-BE49-F238E27FC236}">
                <a16:creationId xmlns:a16="http://schemas.microsoft.com/office/drawing/2014/main" id="{05582A7F-088A-44E5-8DD7-9E494F1A2E96}"/>
              </a:ext>
            </a:extLst>
          </p:cNvPr>
          <p:cNvSpPr txBox="1"/>
          <p:nvPr/>
        </p:nvSpPr>
        <p:spPr>
          <a:xfrm>
            <a:off x="10032882" y="5167110"/>
            <a:ext cx="644728" cy="184666"/>
          </a:xfrm>
          <a:prstGeom prst="rect">
            <a:avLst/>
          </a:prstGeom>
          <a:noFill/>
        </p:spPr>
        <p:txBody>
          <a:bodyPr wrap="none" rtlCol="0">
            <a:spAutoFit/>
          </a:bodyPr>
          <a:lstStyle/>
          <a:p>
            <a:r>
              <a:rPr kumimoji="1" lang="ja-JP" altLang="en-US" sz="600" dirty="0"/>
              <a:t>タンパク質発現</a:t>
            </a:r>
          </a:p>
        </p:txBody>
      </p:sp>
      <p:sp>
        <p:nvSpPr>
          <p:cNvPr id="172" name="テキスト ボックス 171">
            <a:extLst>
              <a:ext uri="{FF2B5EF4-FFF2-40B4-BE49-F238E27FC236}">
                <a16:creationId xmlns:a16="http://schemas.microsoft.com/office/drawing/2014/main" id="{2BE679C7-C157-452F-B63A-42A84B64B8C8}"/>
              </a:ext>
            </a:extLst>
          </p:cNvPr>
          <p:cNvSpPr txBox="1"/>
          <p:nvPr/>
        </p:nvSpPr>
        <p:spPr>
          <a:xfrm>
            <a:off x="7837334" y="4719103"/>
            <a:ext cx="1752403" cy="253916"/>
          </a:xfrm>
          <a:prstGeom prst="rect">
            <a:avLst/>
          </a:prstGeom>
          <a:noFill/>
        </p:spPr>
        <p:txBody>
          <a:bodyPr wrap="none" rtlCol="0">
            <a:spAutoFit/>
          </a:bodyPr>
          <a:lstStyle/>
          <a:p>
            <a:r>
              <a:rPr kumimoji="1" lang="ja-JP" altLang="en-US" sz="1050" dirty="0"/>
              <a:t>目的分子の高生産系の設計</a:t>
            </a:r>
            <a:endParaRPr kumimoji="1" lang="en-US" altLang="ja-JP" sz="1050" dirty="0"/>
          </a:p>
        </p:txBody>
      </p:sp>
      <p:sp>
        <p:nvSpPr>
          <p:cNvPr id="173" name="テキスト ボックス 172">
            <a:extLst>
              <a:ext uri="{FF2B5EF4-FFF2-40B4-BE49-F238E27FC236}">
                <a16:creationId xmlns:a16="http://schemas.microsoft.com/office/drawing/2014/main" id="{CD8E2789-C291-4E85-A36D-C30102660DCB}"/>
              </a:ext>
            </a:extLst>
          </p:cNvPr>
          <p:cNvSpPr txBox="1"/>
          <p:nvPr/>
        </p:nvSpPr>
        <p:spPr>
          <a:xfrm>
            <a:off x="818524" y="2631932"/>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175" name="テキスト ボックス 174">
            <a:extLst>
              <a:ext uri="{FF2B5EF4-FFF2-40B4-BE49-F238E27FC236}">
                <a16:creationId xmlns:a16="http://schemas.microsoft.com/office/drawing/2014/main" id="{0B20E312-96DD-4E6D-8048-D855BFD5ECDE}"/>
              </a:ext>
            </a:extLst>
          </p:cNvPr>
          <p:cNvSpPr txBox="1"/>
          <p:nvPr/>
        </p:nvSpPr>
        <p:spPr>
          <a:xfrm>
            <a:off x="4083335" y="1432933"/>
            <a:ext cx="2185214" cy="276999"/>
          </a:xfrm>
          <a:prstGeom prst="rect">
            <a:avLst/>
          </a:prstGeom>
          <a:noFill/>
        </p:spPr>
        <p:txBody>
          <a:bodyPr wrap="none" rtlCol="0">
            <a:spAutoFit/>
          </a:bodyPr>
          <a:lstStyle/>
          <a:p>
            <a:r>
              <a:rPr kumimoji="1" lang="ja-JP" altLang="en-US" sz="1200" dirty="0"/>
              <a:t>分子設計とその周辺技術が対象</a:t>
            </a:r>
          </a:p>
        </p:txBody>
      </p:sp>
      <p:sp>
        <p:nvSpPr>
          <p:cNvPr id="176" name="矢印: 下 175">
            <a:extLst>
              <a:ext uri="{FF2B5EF4-FFF2-40B4-BE49-F238E27FC236}">
                <a16:creationId xmlns:a16="http://schemas.microsoft.com/office/drawing/2014/main" id="{A35DC5E0-F037-4565-A5A1-F5D9C77E2D98}"/>
              </a:ext>
            </a:extLst>
          </p:cNvPr>
          <p:cNvSpPr/>
          <p:nvPr/>
        </p:nvSpPr>
        <p:spPr>
          <a:xfrm rot="19609027">
            <a:off x="4806885" y="4091276"/>
            <a:ext cx="257850" cy="33908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7" name="テキスト ボックス 176">
            <a:extLst>
              <a:ext uri="{FF2B5EF4-FFF2-40B4-BE49-F238E27FC236}">
                <a16:creationId xmlns:a16="http://schemas.microsoft.com/office/drawing/2014/main" id="{A82E3321-A249-4B4E-8550-165CC3384CC2}"/>
              </a:ext>
            </a:extLst>
          </p:cNvPr>
          <p:cNvSpPr txBox="1"/>
          <p:nvPr/>
        </p:nvSpPr>
        <p:spPr>
          <a:xfrm>
            <a:off x="6997419" y="1843912"/>
            <a:ext cx="4937570" cy="1015663"/>
          </a:xfrm>
          <a:prstGeom prst="rect">
            <a:avLst/>
          </a:prstGeom>
          <a:noFill/>
        </p:spPr>
        <p:txBody>
          <a:bodyPr wrap="none" rtlCol="0">
            <a:spAutoFit/>
          </a:bodyPr>
          <a:lstStyle/>
          <a:p>
            <a:r>
              <a:rPr kumimoji="1" lang="ja-JP" altLang="en-US" sz="1200" dirty="0"/>
              <a:t>ケース</a:t>
            </a:r>
            <a:endParaRPr kumimoji="1" lang="en-US" altLang="ja-JP" sz="1200" dirty="0"/>
          </a:p>
          <a:p>
            <a:r>
              <a:rPr kumimoji="1" lang="ja-JP" altLang="en-US" sz="1200" dirty="0"/>
              <a:t>・目的分子への反応が未知</a:t>
            </a:r>
            <a:endParaRPr kumimoji="1" lang="en-US" altLang="ja-JP" sz="1200" dirty="0"/>
          </a:p>
          <a:p>
            <a:r>
              <a:rPr kumimoji="1" lang="ja-JP" altLang="en-US" sz="1200" dirty="0"/>
              <a:t>・目的分子への反応は既知、酵素遺伝子は未知</a:t>
            </a:r>
            <a:endParaRPr kumimoji="1" lang="en-US" altLang="ja-JP" sz="1200" dirty="0"/>
          </a:p>
          <a:p>
            <a:r>
              <a:rPr kumimoji="1" lang="ja-JP" altLang="en-US" sz="1200" dirty="0"/>
              <a:t>・目的分子への反応は既知、酵素遺伝子は既知、特許・発現系構築に難あり</a:t>
            </a:r>
            <a:endParaRPr kumimoji="1" lang="en-US" altLang="ja-JP" sz="1200" dirty="0"/>
          </a:p>
          <a:p>
            <a:r>
              <a:rPr kumimoji="1" lang="ja-JP" altLang="en-US" sz="1200" dirty="0"/>
              <a:t>・目的分子への反応は既知、酵素遺伝子は既知、低活性で実用に難あり</a:t>
            </a:r>
            <a:endParaRPr kumimoji="1" lang="en-US" altLang="ja-JP" sz="1200" dirty="0"/>
          </a:p>
        </p:txBody>
      </p:sp>
    </p:spTree>
    <p:extLst>
      <p:ext uri="{BB962C8B-B14F-4D97-AF65-F5344CB8AC3E}">
        <p14:creationId xmlns:p14="http://schemas.microsoft.com/office/powerpoint/2010/main" val="265331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fontScale="90000"/>
          </a:bodyPr>
          <a:lstStyle/>
          <a:p>
            <a:r>
              <a:rPr lang="ja-JP" altLang="en-US" sz="1300" dirty="0"/>
              <a:t>調査ポイント④</a:t>
            </a:r>
            <a:br>
              <a:rPr lang="en-US" altLang="ja-JP" sz="1600" dirty="0"/>
            </a:br>
            <a:r>
              <a:rPr lang="ja-JP" altLang="en-US" sz="2700" dirty="0"/>
              <a:t>潜在的に</a:t>
            </a:r>
            <a:r>
              <a:rPr kumimoji="1" lang="ja-JP" altLang="en-US" dirty="0"/>
              <a:t>競合となり得るプレイヤーの調査</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46173" y="848807"/>
            <a:ext cx="11341887" cy="1446550"/>
          </a:xfrm>
        </p:spPr>
        <p:txBody>
          <a:bodyPr/>
          <a:lstStyle/>
          <a:p>
            <a:r>
              <a:rPr lang="ja-JP" altLang="en-US" dirty="0"/>
              <a:t>想定事業における競合の調査</a:t>
            </a:r>
            <a:endParaRPr lang="en-US" altLang="ja-JP" dirty="0"/>
          </a:p>
          <a:p>
            <a:pPr marL="342900" indent="-342900">
              <a:buFont typeface="Wingdings" panose="05000000000000000000" pitchFamily="2" charset="2"/>
              <a:buChar char="Ø"/>
            </a:pPr>
            <a:r>
              <a:rPr lang="ja-JP" altLang="en-US" sz="1400" dirty="0"/>
              <a:t>競合がどのような顧客価値を提供しようとしているか</a:t>
            </a:r>
            <a:endParaRPr lang="en-US" altLang="ja-JP" sz="1400" dirty="0"/>
          </a:p>
          <a:p>
            <a:pPr marL="342900" indent="-342900">
              <a:buFont typeface="Wingdings" panose="05000000000000000000" pitchFamily="2" charset="2"/>
              <a:buChar char="Ø"/>
            </a:pPr>
            <a:r>
              <a:rPr lang="ja-JP" altLang="en-US" sz="1400" dirty="0"/>
              <a:t>競合の技術の成熟度・</a:t>
            </a:r>
            <a:r>
              <a:rPr lang="en-US" altLang="ja-JP" sz="1400" dirty="0"/>
              <a:t>IP</a:t>
            </a:r>
            <a:r>
              <a:rPr lang="ja-JP" altLang="en-US" sz="1400" dirty="0"/>
              <a:t>の状況</a:t>
            </a:r>
            <a:endParaRPr lang="en-US" altLang="ja-JP" sz="1400" dirty="0"/>
          </a:p>
          <a:p>
            <a:pPr marL="342900" indent="-342900">
              <a:buFont typeface="Wingdings" panose="05000000000000000000" pitchFamily="2" charset="2"/>
              <a:buChar char="Ø"/>
            </a:pPr>
            <a:r>
              <a:rPr lang="en-US" altLang="ja-JP" sz="1400" dirty="0"/>
              <a:t>YOKOGAWA</a:t>
            </a:r>
            <a:r>
              <a:rPr lang="ja-JP" altLang="en-US" sz="1400" dirty="0"/>
              <a:t>のバリュープロポジションは？</a:t>
            </a:r>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104" name="四角形: 角を丸くする 103">
            <a:extLst>
              <a:ext uri="{FF2B5EF4-FFF2-40B4-BE49-F238E27FC236}">
                <a16:creationId xmlns:a16="http://schemas.microsoft.com/office/drawing/2014/main" id="{2FEAB63B-5EF6-46EF-8838-D7EF3C9B11A8}"/>
              </a:ext>
            </a:extLst>
          </p:cNvPr>
          <p:cNvSpPr/>
          <p:nvPr/>
        </p:nvSpPr>
        <p:spPr>
          <a:xfrm>
            <a:off x="3669828" y="2758843"/>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05" name="四角形: 角を丸くする 104">
            <a:extLst>
              <a:ext uri="{FF2B5EF4-FFF2-40B4-BE49-F238E27FC236}">
                <a16:creationId xmlns:a16="http://schemas.microsoft.com/office/drawing/2014/main" id="{97F2CDA2-9EDD-4645-BB08-FA71D4B1E8F6}"/>
              </a:ext>
            </a:extLst>
          </p:cNvPr>
          <p:cNvSpPr/>
          <p:nvPr/>
        </p:nvSpPr>
        <p:spPr>
          <a:xfrm>
            <a:off x="7066017" y="3522774"/>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106" name="四角形: 角を丸くする 105">
            <a:extLst>
              <a:ext uri="{FF2B5EF4-FFF2-40B4-BE49-F238E27FC236}">
                <a16:creationId xmlns:a16="http://schemas.microsoft.com/office/drawing/2014/main" id="{01CEF2E5-F1DC-4426-9DAF-8E5D78AF84E4}"/>
              </a:ext>
            </a:extLst>
          </p:cNvPr>
          <p:cNvSpPr/>
          <p:nvPr/>
        </p:nvSpPr>
        <p:spPr>
          <a:xfrm>
            <a:off x="3813302" y="3323181"/>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07" name="四角形: 角を丸くする 106">
            <a:extLst>
              <a:ext uri="{FF2B5EF4-FFF2-40B4-BE49-F238E27FC236}">
                <a16:creationId xmlns:a16="http://schemas.microsoft.com/office/drawing/2014/main" id="{B3EEDC17-6E5A-41D9-88A2-80ECEEC244E9}"/>
              </a:ext>
            </a:extLst>
          </p:cNvPr>
          <p:cNvSpPr/>
          <p:nvPr/>
        </p:nvSpPr>
        <p:spPr>
          <a:xfrm>
            <a:off x="3826675" y="4236249"/>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14" name="四角形: 角を丸くする 113">
            <a:extLst>
              <a:ext uri="{FF2B5EF4-FFF2-40B4-BE49-F238E27FC236}">
                <a16:creationId xmlns:a16="http://schemas.microsoft.com/office/drawing/2014/main" id="{C256D661-DA11-4A26-9BB4-DFF55AC12DB2}"/>
              </a:ext>
            </a:extLst>
          </p:cNvPr>
          <p:cNvSpPr/>
          <p:nvPr/>
        </p:nvSpPr>
        <p:spPr>
          <a:xfrm>
            <a:off x="7143132" y="3088531"/>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7" name="四角形: 角を丸くする 116">
            <a:extLst>
              <a:ext uri="{FF2B5EF4-FFF2-40B4-BE49-F238E27FC236}">
                <a16:creationId xmlns:a16="http://schemas.microsoft.com/office/drawing/2014/main" id="{024CB689-5C7E-4AAE-9E22-646DC33748ED}"/>
              </a:ext>
            </a:extLst>
          </p:cNvPr>
          <p:cNvSpPr/>
          <p:nvPr/>
        </p:nvSpPr>
        <p:spPr>
          <a:xfrm>
            <a:off x="7138004" y="2765944"/>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8" name="四角形: 角を丸くする 117">
            <a:extLst>
              <a:ext uri="{FF2B5EF4-FFF2-40B4-BE49-F238E27FC236}">
                <a16:creationId xmlns:a16="http://schemas.microsoft.com/office/drawing/2014/main" id="{1E137359-8D90-4CB4-B1D1-8D6196F569B7}"/>
              </a:ext>
            </a:extLst>
          </p:cNvPr>
          <p:cNvSpPr/>
          <p:nvPr/>
        </p:nvSpPr>
        <p:spPr>
          <a:xfrm>
            <a:off x="7175915" y="4141360"/>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9" name="四角形: 角を丸くする 118">
            <a:extLst>
              <a:ext uri="{FF2B5EF4-FFF2-40B4-BE49-F238E27FC236}">
                <a16:creationId xmlns:a16="http://schemas.microsoft.com/office/drawing/2014/main" id="{AFAAC301-CF53-4608-8C5B-A204519A6841}"/>
              </a:ext>
            </a:extLst>
          </p:cNvPr>
          <p:cNvSpPr/>
          <p:nvPr/>
        </p:nvSpPr>
        <p:spPr>
          <a:xfrm>
            <a:off x="7179780" y="383895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2" name="四角形: 角を丸くする 121">
            <a:extLst>
              <a:ext uri="{FF2B5EF4-FFF2-40B4-BE49-F238E27FC236}">
                <a16:creationId xmlns:a16="http://schemas.microsoft.com/office/drawing/2014/main" id="{7DA3B792-0673-4710-B06D-8782A8A0F82D}"/>
              </a:ext>
            </a:extLst>
          </p:cNvPr>
          <p:cNvSpPr/>
          <p:nvPr/>
        </p:nvSpPr>
        <p:spPr>
          <a:xfrm>
            <a:off x="7175915" y="447110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3" name="四角形: 角を丸くする 122">
            <a:extLst>
              <a:ext uri="{FF2B5EF4-FFF2-40B4-BE49-F238E27FC236}">
                <a16:creationId xmlns:a16="http://schemas.microsoft.com/office/drawing/2014/main" id="{24EAE8BD-1D54-4947-9DFA-45D618E6B6DD}"/>
              </a:ext>
            </a:extLst>
          </p:cNvPr>
          <p:cNvSpPr/>
          <p:nvPr/>
        </p:nvSpPr>
        <p:spPr>
          <a:xfrm>
            <a:off x="7064944" y="5018149"/>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7" name="テキスト ボックス 219">
            <a:extLst>
              <a:ext uri="{FF2B5EF4-FFF2-40B4-BE49-F238E27FC236}">
                <a16:creationId xmlns:a16="http://schemas.microsoft.com/office/drawing/2014/main" id="{4BB1BE60-2016-47A1-AF05-D29BFE022CB0}"/>
              </a:ext>
            </a:extLst>
          </p:cNvPr>
          <p:cNvSpPr txBox="1"/>
          <p:nvPr/>
        </p:nvSpPr>
        <p:spPr>
          <a:xfrm>
            <a:off x="3878692" y="2841498"/>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129" name="テキスト ボックス 220">
            <a:extLst>
              <a:ext uri="{FF2B5EF4-FFF2-40B4-BE49-F238E27FC236}">
                <a16:creationId xmlns:a16="http://schemas.microsoft.com/office/drawing/2014/main" id="{7BD2C411-2AB7-4BDD-8829-394B3929BFCC}"/>
              </a:ext>
            </a:extLst>
          </p:cNvPr>
          <p:cNvSpPr txBox="1"/>
          <p:nvPr/>
        </p:nvSpPr>
        <p:spPr>
          <a:xfrm>
            <a:off x="7119235" y="3550826"/>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130" name="直線矢印コネクタ 129">
            <a:extLst>
              <a:ext uri="{FF2B5EF4-FFF2-40B4-BE49-F238E27FC236}">
                <a16:creationId xmlns:a16="http://schemas.microsoft.com/office/drawing/2014/main" id="{4DBE3E7F-41CF-4061-AF04-C9A469201152}"/>
              </a:ext>
            </a:extLst>
          </p:cNvPr>
          <p:cNvCxnSpPr>
            <a:cxnSpLocks/>
          </p:cNvCxnSpPr>
          <p:nvPr/>
        </p:nvCxnSpPr>
        <p:spPr>
          <a:xfrm>
            <a:off x="6015842" y="3181062"/>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BDAB847C-710E-4056-AEC6-1379F5F57A90}"/>
              </a:ext>
            </a:extLst>
          </p:cNvPr>
          <p:cNvCxnSpPr>
            <a:cxnSpLocks/>
          </p:cNvCxnSpPr>
          <p:nvPr/>
        </p:nvCxnSpPr>
        <p:spPr>
          <a:xfrm flipH="1">
            <a:off x="6006954" y="3256131"/>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223">
            <a:extLst>
              <a:ext uri="{FF2B5EF4-FFF2-40B4-BE49-F238E27FC236}">
                <a16:creationId xmlns:a16="http://schemas.microsoft.com/office/drawing/2014/main" id="{A39E4228-7997-416C-AAC8-22F032FEB8FD}"/>
              </a:ext>
            </a:extLst>
          </p:cNvPr>
          <p:cNvSpPr txBox="1"/>
          <p:nvPr/>
        </p:nvSpPr>
        <p:spPr>
          <a:xfrm>
            <a:off x="6306758" y="305675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139" name="テキスト ボックス 225">
            <a:extLst>
              <a:ext uri="{FF2B5EF4-FFF2-40B4-BE49-F238E27FC236}">
                <a16:creationId xmlns:a16="http://schemas.microsoft.com/office/drawing/2014/main" id="{B74CD03F-1637-4873-AEBF-BA5B7CCB0842}"/>
              </a:ext>
            </a:extLst>
          </p:cNvPr>
          <p:cNvSpPr txBox="1"/>
          <p:nvPr/>
        </p:nvSpPr>
        <p:spPr>
          <a:xfrm>
            <a:off x="6293384" y="3217291"/>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140" name="直線矢印コネクタ 139">
            <a:extLst>
              <a:ext uri="{FF2B5EF4-FFF2-40B4-BE49-F238E27FC236}">
                <a16:creationId xmlns:a16="http://schemas.microsoft.com/office/drawing/2014/main" id="{CA3ED130-8858-4D87-9F5F-AA9FB8A53B36}"/>
              </a:ext>
            </a:extLst>
          </p:cNvPr>
          <p:cNvCxnSpPr>
            <a:cxnSpLocks/>
          </p:cNvCxnSpPr>
          <p:nvPr/>
        </p:nvCxnSpPr>
        <p:spPr>
          <a:xfrm>
            <a:off x="5874349" y="4681554"/>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228">
            <a:extLst>
              <a:ext uri="{FF2B5EF4-FFF2-40B4-BE49-F238E27FC236}">
                <a16:creationId xmlns:a16="http://schemas.microsoft.com/office/drawing/2014/main" id="{4482E0A6-7371-4A4C-BDB1-42087F7EFC4C}"/>
              </a:ext>
            </a:extLst>
          </p:cNvPr>
          <p:cNvSpPr txBox="1"/>
          <p:nvPr/>
        </p:nvSpPr>
        <p:spPr>
          <a:xfrm>
            <a:off x="6104193" y="454651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54" name="直線矢印コネクタ 153">
            <a:extLst>
              <a:ext uri="{FF2B5EF4-FFF2-40B4-BE49-F238E27FC236}">
                <a16:creationId xmlns:a16="http://schemas.microsoft.com/office/drawing/2014/main" id="{FE3DAEB4-C61B-488C-B0D5-DD025E42EAE0}"/>
              </a:ext>
            </a:extLst>
          </p:cNvPr>
          <p:cNvCxnSpPr>
            <a:cxnSpLocks/>
          </p:cNvCxnSpPr>
          <p:nvPr/>
        </p:nvCxnSpPr>
        <p:spPr>
          <a:xfrm flipV="1">
            <a:off x="6006954" y="4323613"/>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テキスト ボックス 232">
            <a:extLst>
              <a:ext uri="{FF2B5EF4-FFF2-40B4-BE49-F238E27FC236}">
                <a16:creationId xmlns:a16="http://schemas.microsoft.com/office/drawing/2014/main" id="{0F8A5D23-80AA-4F95-9C29-8FA298214501}"/>
              </a:ext>
            </a:extLst>
          </p:cNvPr>
          <p:cNvSpPr txBox="1"/>
          <p:nvPr/>
        </p:nvSpPr>
        <p:spPr>
          <a:xfrm>
            <a:off x="6195526" y="4180508"/>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157" name="直線矢印コネクタ 156">
            <a:extLst>
              <a:ext uri="{FF2B5EF4-FFF2-40B4-BE49-F238E27FC236}">
                <a16:creationId xmlns:a16="http://schemas.microsoft.com/office/drawing/2014/main" id="{36EDB525-AF46-4C56-847B-6C03310BBBBF}"/>
              </a:ext>
            </a:extLst>
          </p:cNvPr>
          <p:cNvCxnSpPr>
            <a:cxnSpLocks/>
            <a:stCxn id="105" idx="2"/>
            <a:endCxn id="123" idx="0"/>
          </p:cNvCxnSpPr>
          <p:nvPr/>
        </p:nvCxnSpPr>
        <p:spPr>
          <a:xfrm flipH="1">
            <a:off x="7690600" y="4828554"/>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テキスト ボックス 235">
            <a:extLst>
              <a:ext uri="{FF2B5EF4-FFF2-40B4-BE49-F238E27FC236}">
                <a16:creationId xmlns:a16="http://schemas.microsoft.com/office/drawing/2014/main" id="{EFF6AF51-FEFE-4704-B602-37471EBA8CD2}"/>
              </a:ext>
            </a:extLst>
          </p:cNvPr>
          <p:cNvSpPr txBox="1"/>
          <p:nvPr/>
        </p:nvSpPr>
        <p:spPr>
          <a:xfrm>
            <a:off x="7672743" y="4810312"/>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159" name="直線矢印コネクタ 158">
            <a:extLst>
              <a:ext uri="{FF2B5EF4-FFF2-40B4-BE49-F238E27FC236}">
                <a16:creationId xmlns:a16="http://schemas.microsoft.com/office/drawing/2014/main" id="{1CC8DA52-729C-493A-8382-F694277E99F1}"/>
              </a:ext>
            </a:extLst>
          </p:cNvPr>
          <p:cNvCxnSpPr>
            <a:cxnSpLocks/>
          </p:cNvCxnSpPr>
          <p:nvPr/>
        </p:nvCxnSpPr>
        <p:spPr>
          <a:xfrm flipV="1">
            <a:off x="5877592" y="5125561"/>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238">
            <a:extLst>
              <a:ext uri="{FF2B5EF4-FFF2-40B4-BE49-F238E27FC236}">
                <a16:creationId xmlns:a16="http://schemas.microsoft.com/office/drawing/2014/main" id="{E757FBA9-9EA7-40E9-9F5A-48A2D78EBAE6}"/>
              </a:ext>
            </a:extLst>
          </p:cNvPr>
          <p:cNvSpPr txBox="1"/>
          <p:nvPr/>
        </p:nvSpPr>
        <p:spPr>
          <a:xfrm>
            <a:off x="6169088" y="4993660"/>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161" name="直線矢印コネクタ 160">
            <a:extLst>
              <a:ext uri="{FF2B5EF4-FFF2-40B4-BE49-F238E27FC236}">
                <a16:creationId xmlns:a16="http://schemas.microsoft.com/office/drawing/2014/main" id="{F49EA6E5-6625-4CD5-AB6B-39E6F4345714}"/>
              </a:ext>
            </a:extLst>
          </p:cNvPr>
          <p:cNvCxnSpPr>
            <a:cxnSpLocks/>
            <a:stCxn id="106" idx="3"/>
          </p:cNvCxnSpPr>
          <p:nvPr/>
        </p:nvCxnSpPr>
        <p:spPr>
          <a:xfrm>
            <a:off x="4977130" y="3472027"/>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0D31E5F3-4E23-4BC1-A0E7-C847045F93B2}"/>
              </a:ext>
            </a:extLst>
          </p:cNvPr>
          <p:cNvCxnSpPr>
            <a:cxnSpLocks/>
            <a:stCxn id="107" idx="3"/>
          </p:cNvCxnSpPr>
          <p:nvPr/>
        </p:nvCxnSpPr>
        <p:spPr>
          <a:xfrm flipV="1">
            <a:off x="4978092" y="4383314"/>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四角形: 角を丸くする 163">
            <a:extLst>
              <a:ext uri="{FF2B5EF4-FFF2-40B4-BE49-F238E27FC236}">
                <a16:creationId xmlns:a16="http://schemas.microsoft.com/office/drawing/2014/main" id="{AD9EFA34-CD01-42A8-83D1-534B6D11C858}"/>
              </a:ext>
            </a:extLst>
          </p:cNvPr>
          <p:cNvSpPr/>
          <p:nvPr/>
        </p:nvSpPr>
        <p:spPr>
          <a:xfrm>
            <a:off x="3826675" y="5189462"/>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165" name="直線矢印コネクタ 164">
            <a:extLst>
              <a:ext uri="{FF2B5EF4-FFF2-40B4-BE49-F238E27FC236}">
                <a16:creationId xmlns:a16="http://schemas.microsoft.com/office/drawing/2014/main" id="{1167E5D7-DA95-44E4-B269-C70A96E512A4}"/>
              </a:ext>
            </a:extLst>
          </p:cNvPr>
          <p:cNvCxnSpPr>
            <a:cxnSpLocks/>
            <a:stCxn id="164" idx="3"/>
          </p:cNvCxnSpPr>
          <p:nvPr/>
        </p:nvCxnSpPr>
        <p:spPr>
          <a:xfrm flipV="1">
            <a:off x="4977130" y="5333030"/>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BCA87FDA-401D-4886-801E-94B0A1ADC978}"/>
              </a:ext>
            </a:extLst>
          </p:cNvPr>
          <p:cNvCxnSpPr>
            <a:cxnSpLocks/>
          </p:cNvCxnSpPr>
          <p:nvPr/>
        </p:nvCxnSpPr>
        <p:spPr>
          <a:xfrm>
            <a:off x="5878067" y="3934427"/>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テキスト ボックス 260">
            <a:extLst>
              <a:ext uri="{FF2B5EF4-FFF2-40B4-BE49-F238E27FC236}">
                <a16:creationId xmlns:a16="http://schemas.microsoft.com/office/drawing/2014/main" id="{008B940E-62CE-4A67-B609-AD50DBA032BB}"/>
              </a:ext>
            </a:extLst>
          </p:cNvPr>
          <p:cNvSpPr txBox="1"/>
          <p:nvPr/>
        </p:nvSpPr>
        <p:spPr>
          <a:xfrm>
            <a:off x="6103595" y="379758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5" name="直線矢印コネクタ 174">
            <a:extLst>
              <a:ext uri="{FF2B5EF4-FFF2-40B4-BE49-F238E27FC236}">
                <a16:creationId xmlns:a16="http://schemas.microsoft.com/office/drawing/2014/main" id="{627C84DF-1AF5-4BE7-A5B7-6C32AD1CC758}"/>
              </a:ext>
            </a:extLst>
          </p:cNvPr>
          <p:cNvCxnSpPr>
            <a:cxnSpLocks/>
          </p:cNvCxnSpPr>
          <p:nvPr/>
        </p:nvCxnSpPr>
        <p:spPr>
          <a:xfrm>
            <a:off x="5886873" y="2897858"/>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テキスト ボックス 264">
            <a:extLst>
              <a:ext uri="{FF2B5EF4-FFF2-40B4-BE49-F238E27FC236}">
                <a16:creationId xmlns:a16="http://schemas.microsoft.com/office/drawing/2014/main" id="{F5E624BB-B80A-4467-815D-67166FBFA7C0}"/>
              </a:ext>
            </a:extLst>
          </p:cNvPr>
          <p:cNvSpPr txBox="1"/>
          <p:nvPr/>
        </p:nvSpPr>
        <p:spPr>
          <a:xfrm>
            <a:off x="6108947" y="274110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7" name="直線矢印コネクタ 176">
            <a:extLst>
              <a:ext uri="{FF2B5EF4-FFF2-40B4-BE49-F238E27FC236}">
                <a16:creationId xmlns:a16="http://schemas.microsoft.com/office/drawing/2014/main" id="{0869CBD5-7D4E-4DD6-B7FA-227D0A8AE1A3}"/>
              </a:ext>
            </a:extLst>
          </p:cNvPr>
          <p:cNvCxnSpPr>
            <a:cxnSpLocks/>
          </p:cNvCxnSpPr>
          <p:nvPr/>
        </p:nvCxnSpPr>
        <p:spPr>
          <a:xfrm flipV="1">
            <a:off x="6019210" y="3584335"/>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268">
            <a:extLst>
              <a:ext uri="{FF2B5EF4-FFF2-40B4-BE49-F238E27FC236}">
                <a16:creationId xmlns:a16="http://schemas.microsoft.com/office/drawing/2014/main" id="{620FBB99-A676-443F-B4C1-444A724C1287}"/>
              </a:ext>
            </a:extLst>
          </p:cNvPr>
          <p:cNvSpPr txBox="1"/>
          <p:nvPr/>
        </p:nvSpPr>
        <p:spPr>
          <a:xfrm>
            <a:off x="6207773" y="3451811"/>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179" name="コネクタ: カギ線 178">
            <a:extLst>
              <a:ext uri="{FF2B5EF4-FFF2-40B4-BE49-F238E27FC236}">
                <a16:creationId xmlns:a16="http://schemas.microsoft.com/office/drawing/2014/main" id="{89D3FA9A-9F1A-44BC-9F50-82F2BF88EECC}"/>
              </a:ext>
            </a:extLst>
          </p:cNvPr>
          <p:cNvCxnSpPr>
            <a:stCxn id="117" idx="3"/>
            <a:endCxn id="105" idx="0"/>
          </p:cNvCxnSpPr>
          <p:nvPr/>
        </p:nvCxnSpPr>
        <p:spPr>
          <a:xfrm flipH="1">
            <a:off x="7691673" y="2884889"/>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D350FE2B-4CB3-4599-935D-AC04B7749D0D}"/>
              </a:ext>
            </a:extLst>
          </p:cNvPr>
          <p:cNvGrpSpPr/>
          <p:nvPr/>
        </p:nvGrpSpPr>
        <p:grpSpPr>
          <a:xfrm>
            <a:off x="5921641" y="3256131"/>
            <a:ext cx="91712" cy="329300"/>
            <a:chOff x="4389466" y="1803142"/>
            <a:chExt cx="74336" cy="249165"/>
          </a:xfrm>
        </p:grpSpPr>
        <p:cxnSp>
          <p:nvCxnSpPr>
            <p:cNvPr id="181" name="直線コネクタ 180">
              <a:extLst>
                <a:ext uri="{FF2B5EF4-FFF2-40B4-BE49-F238E27FC236}">
                  <a16:creationId xmlns:a16="http://schemas.microsoft.com/office/drawing/2014/main" id="{D8357BC2-34F6-485D-B8BC-F61CFC3A9ADF}"/>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8D42D7C2-6A67-40F7-B1B3-979E34A0B8B3}"/>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9408358-F02C-4EF3-86F7-AD6E262F4552}"/>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4" name="コネクタ: カギ線 183">
            <a:extLst>
              <a:ext uri="{FF2B5EF4-FFF2-40B4-BE49-F238E27FC236}">
                <a16:creationId xmlns:a16="http://schemas.microsoft.com/office/drawing/2014/main" id="{A199C545-CB5D-4E37-A0C3-E8E2C7D7BC17}"/>
              </a:ext>
            </a:extLst>
          </p:cNvPr>
          <p:cNvCxnSpPr>
            <a:cxnSpLocks/>
            <a:endCxn id="107" idx="0"/>
          </p:cNvCxnSpPr>
          <p:nvPr/>
        </p:nvCxnSpPr>
        <p:spPr>
          <a:xfrm rot="10800000" flipV="1">
            <a:off x="4402384" y="3826112"/>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コネクタ: カギ線 184">
            <a:extLst>
              <a:ext uri="{FF2B5EF4-FFF2-40B4-BE49-F238E27FC236}">
                <a16:creationId xmlns:a16="http://schemas.microsoft.com/office/drawing/2014/main" id="{619BE83C-EEAB-4131-8086-CFD1C29D252A}"/>
              </a:ext>
            </a:extLst>
          </p:cNvPr>
          <p:cNvCxnSpPr>
            <a:cxnSpLocks/>
            <a:endCxn id="164" idx="0"/>
          </p:cNvCxnSpPr>
          <p:nvPr/>
        </p:nvCxnSpPr>
        <p:spPr>
          <a:xfrm rot="10800000" flipV="1">
            <a:off x="4401903" y="4749713"/>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297EC0CB-B006-4035-9378-A26649773E84}"/>
              </a:ext>
            </a:extLst>
          </p:cNvPr>
          <p:cNvCxnSpPr>
            <a:cxnSpLocks/>
          </p:cNvCxnSpPr>
          <p:nvPr/>
        </p:nvCxnSpPr>
        <p:spPr>
          <a:xfrm>
            <a:off x="6001272" y="5440809"/>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テキスト ボックス 279">
            <a:extLst>
              <a:ext uri="{FF2B5EF4-FFF2-40B4-BE49-F238E27FC236}">
                <a16:creationId xmlns:a16="http://schemas.microsoft.com/office/drawing/2014/main" id="{4557D01C-2A3B-4999-B282-6D77DE168230}"/>
              </a:ext>
            </a:extLst>
          </p:cNvPr>
          <p:cNvSpPr txBox="1"/>
          <p:nvPr/>
        </p:nvSpPr>
        <p:spPr>
          <a:xfrm>
            <a:off x="6198685" y="5306207"/>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188" name="テキスト ボックス 281">
            <a:extLst>
              <a:ext uri="{FF2B5EF4-FFF2-40B4-BE49-F238E27FC236}">
                <a16:creationId xmlns:a16="http://schemas.microsoft.com/office/drawing/2014/main" id="{BC06C803-73E3-4BD4-91B2-22B8EA8E6763}"/>
              </a:ext>
            </a:extLst>
          </p:cNvPr>
          <p:cNvSpPr txBox="1"/>
          <p:nvPr/>
        </p:nvSpPr>
        <p:spPr>
          <a:xfrm>
            <a:off x="7850016" y="3371585"/>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189" name="テキスト ボックス 188">
            <a:extLst>
              <a:ext uri="{FF2B5EF4-FFF2-40B4-BE49-F238E27FC236}">
                <a16:creationId xmlns:a16="http://schemas.microsoft.com/office/drawing/2014/main" id="{00F17FE3-72C4-492A-981E-0B67748F4E0F}"/>
              </a:ext>
            </a:extLst>
          </p:cNvPr>
          <p:cNvSpPr txBox="1"/>
          <p:nvPr/>
        </p:nvSpPr>
        <p:spPr>
          <a:xfrm>
            <a:off x="3746611" y="2784401"/>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190" name="テキスト ボックス 189">
            <a:extLst>
              <a:ext uri="{FF2B5EF4-FFF2-40B4-BE49-F238E27FC236}">
                <a16:creationId xmlns:a16="http://schemas.microsoft.com/office/drawing/2014/main" id="{5CE6CF32-2C32-4A7D-B63B-D4F9C2A0425B}"/>
              </a:ext>
            </a:extLst>
          </p:cNvPr>
          <p:cNvSpPr txBox="1"/>
          <p:nvPr/>
        </p:nvSpPr>
        <p:spPr>
          <a:xfrm>
            <a:off x="3755752" y="4171462"/>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sp>
        <p:nvSpPr>
          <p:cNvPr id="191" name="テキスト ボックス 190">
            <a:extLst>
              <a:ext uri="{FF2B5EF4-FFF2-40B4-BE49-F238E27FC236}">
                <a16:creationId xmlns:a16="http://schemas.microsoft.com/office/drawing/2014/main" id="{EA9BC86F-23BF-4F73-8051-1D2C2711DA87}"/>
              </a:ext>
            </a:extLst>
          </p:cNvPr>
          <p:cNvSpPr txBox="1"/>
          <p:nvPr/>
        </p:nvSpPr>
        <p:spPr>
          <a:xfrm>
            <a:off x="7708831" y="2501148"/>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192" name="正方形/長方形 191">
            <a:extLst>
              <a:ext uri="{FF2B5EF4-FFF2-40B4-BE49-F238E27FC236}">
                <a16:creationId xmlns:a16="http://schemas.microsoft.com/office/drawing/2014/main" id="{5BE8EA66-C559-44CF-8364-D5B1AB6D6658}"/>
              </a:ext>
            </a:extLst>
          </p:cNvPr>
          <p:cNvSpPr/>
          <p:nvPr/>
        </p:nvSpPr>
        <p:spPr>
          <a:xfrm>
            <a:off x="5191044" y="2805783"/>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3" name="テキスト ボックス 240">
            <a:extLst>
              <a:ext uri="{FF2B5EF4-FFF2-40B4-BE49-F238E27FC236}">
                <a16:creationId xmlns:a16="http://schemas.microsoft.com/office/drawing/2014/main" id="{329B76CA-848D-4689-9710-DC7D8ABA07F0}"/>
              </a:ext>
            </a:extLst>
          </p:cNvPr>
          <p:cNvSpPr txBox="1"/>
          <p:nvPr/>
        </p:nvSpPr>
        <p:spPr>
          <a:xfrm>
            <a:off x="5218409" y="3152535"/>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194" name="テキスト ボックス 241">
            <a:extLst>
              <a:ext uri="{FF2B5EF4-FFF2-40B4-BE49-F238E27FC236}">
                <a16:creationId xmlns:a16="http://schemas.microsoft.com/office/drawing/2014/main" id="{63301C83-4B0E-4B9A-93D8-24467A90D5E5}"/>
              </a:ext>
            </a:extLst>
          </p:cNvPr>
          <p:cNvSpPr txBox="1"/>
          <p:nvPr/>
        </p:nvSpPr>
        <p:spPr>
          <a:xfrm>
            <a:off x="5254615" y="3737362"/>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195" name="テキスト ボックス 242">
            <a:extLst>
              <a:ext uri="{FF2B5EF4-FFF2-40B4-BE49-F238E27FC236}">
                <a16:creationId xmlns:a16="http://schemas.microsoft.com/office/drawing/2014/main" id="{AF255474-3DFC-4F24-AB0D-817B4C2CFA3A}"/>
              </a:ext>
            </a:extLst>
          </p:cNvPr>
          <p:cNvSpPr txBox="1"/>
          <p:nvPr/>
        </p:nvSpPr>
        <p:spPr>
          <a:xfrm>
            <a:off x="5267372" y="3467742"/>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196" name="テキスト ボックス 246">
            <a:extLst>
              <a:ext uri="{FF2B5EF4-FFF2-40B4-BE49-F238E27FC236}">
                <a16:creationId xmlns:a16="http://schemas.microsoft.com/office/drawing/2014/main" id="{568193D6-86B9-47F9-8BC5-BF8236DFBFE7}"/>
              </a:ext>
            </a:extLst>
          </p:cNvPr>
          <p:cNvSpPr txBox="1"/>
          <p:nvPr/>
        </p:nvSpPr>
        <p:spPr>
          <a:xfrm>
            <a:off x="5193731" y="2917363"/>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7" name="正方形/長方形 196">
            <a:extLst>
              <a:ext uri="{FF2B5EF4-FFF2-40B4-BE49-F238E27FC236}">
                <a16:creationId xmlns:a16="http://schemas.microsoft.com/office/drawing/2014/main" id="{59DF22CB-8A2E-4550-9536-D54604E0CA37}"/>
              </a:ext>
            </a:extLst>
          </p:cNvPr>
          <p:cNvSpPr/>
          <p:nvPr/>
        </p:nvSpPr>
        <p:spPr>
          <a:xfrm>
            <a:off x="5183282" y="4197523"/>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8" name="テキスト ボックス 249">
            <a:extLst>
              <a:ext uri="{FF2B5EF4-FFF2-40B4-BE49-F238E27FC236}">
                <a16:creationId xmlns:a16="http://schemas.microsoft.com/office/drawing/2014/main" id="{4F58E11A-9D86-4C4C-A35B-2C00E18DA52B}"/>
              </a:ext>
            </a:extLst>
          </p:cNvPr>
          <p:cNvSpPr txBox="1"/>
          <p:nvPr/>
        </p:nvSpPr>
        <p:spPr>
          <a:xfrm>
            <a:off x="5170145" y="4228816"/>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9" name="テキスト ボックス 251">
            <a:extLst>
              <a:ext uri="{FF2B5EF4-FFF2-40B4-BE49-F238E27FC236}">
                <a16:creationId xmlns:a16="http://schemas.microsoft.com/office/drawing/2014/main" id="{6EC41152-B7A1-4A7F-A2A9-1F1F75761A7B}"/>
              </a:ext>
            </a:extLst>
          </p:cNvPr>
          <p:cNvSpPr txBox="1"/>
          <p:nvPr/>
        </p:nvSpPr>
        <p:spPr>
          <a:xfrm>
            <a:off x="5133512" y="4558104"/>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200" name="正方形/長方形 199">
            <a:extLst>
              <a:ext uri="{FF2B5EF4-FFF2-40B4-BE49-F238E27FC236}">
                <a16:creationId xmlns:a16="http://schemas.microsoft.com/office/drawing/2014/main" id="{8246B587-EF17-4475-A5AF-4E2803FD3D3A}"/>
              </a:ext>
            </a:extLst>
          </p:cNvPr>
          <p:cNvSpPr/>
          <p:nvPr/>
        </p:nvSpPr>
        <p:spPr>
          <a:xfrm>
            <a:off x="5181492" y="5050304"/>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201" name="テキスト ボックス 255">
            <a:extLst>
              <a:ext uri="{FF2B5EF4-FFF2-40B4-BE49-F238E27FC236}">
                <a16:creationId xmlns:a16="http://schemas.microsoft.com/office/drawing/2014/main" id="{18E745FB-6CDF-4925-8D7B-4369A69E8F9D}"/>
              </a:ext>
            </a:extLst>
          </p:cNvPr>
          <p:cNvSpPr txBox="1"/>
          <p:nvPr/>
        </p:nvSpPr>
        <p:spPr>
          <a:xfrm>
            <a:off x="5176366" y="5221170"/>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2729880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fontScale="90000"/>
          </a:bodyPr>
          <a:lstStyle/>
          <a:p>
            <a:r>
              <a:rPr lang="ja-JP" altLang="en-US" sz="1300" dirty="0"/>
              <a:t>調査ポイント⑤</a:t>
            </a:r>
            <a:br>
              <a:rPr lang="en-US" altLang="ja-JP" sz="1600" dirty="0"/>
            </a:br>
            <a:r>
              <a:rPr kumimoji="1" lang="ja-JP" altLang="en-US" dirty="0"/>
              <a:t>具体的なケースを想定して調査</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46173" y="848807"/>
            <a:ext cx="11341887" cy="1013611"/>
          </a:xfrm>
        </p:spPr>
        <p:txBody>
          <a:bodyPr/>
          <a:lstStyle/>
          <a:p>
            <a:r>
              <a:rPr lang="ja-JP" altLang="en-US" sz="2400" dirty="0"/>
              <a:t>まずはバイオマスリファイナリにおけるバイオマス分解を想定</a:t>
            </a:r>
            <a:endParaRPr lang="en-US" altLang="ja-JP" dirty="0"/>
          </a:p>
          <a:p>
            <a:pPr marL="457200" indent="-457200">
              <a:buFont typeface="Wingdings" panose="05000000000000000000" pitchFamily="2" charset="2"/>
              <a:buChar char="Ø"/>
            </a:pPr>
            <a:r>
              <a:rPr lang="ja-JP" altLang="en-US" sz="1200" dirty="0"/>
              <a:t>ケースを想定した調査を通じて、具体的に考える</a:t>
            </a:r>
            <a:endParaRPr lang="en-US" altLang="ja-JP" sz="1200" dirty="0"/>
          </a:p>
          <a:p>
            <a:pPr marL="457200" indent="-457200">
              <a:buFont typeface="Wingdings" panose="05000000000000000000" pitchFamily="2" charset="2"/>
              <a:buChar char="Ø"/>
            </a:pPr>
            <a:r>
              <a:rPr lang="ja-JP" altLang="en-US" sz="1200" dirty="0"/>
              <a:t>バイオマスリファイナリ、バイオマス分解に限定するつもりはないが、具体的なプロセス・生産系がピン止めしなければ調査が大変。</a:t>
            </a:r>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104" name="正方形/長方形 103">
            <a:extLst>
              <a:ext uri="{FF2B5EF4-FFF2-40B4-BE49-F238E27FC236}">
                <a16:creationId xmlns:a16="http://schemas.microsoft.com/office/drawing/2014/main" id="{31A50FCD-D265-4666-AC40-896F924E2C44}"/>
              </a:ext>
            </a:extLst>
          </p:cNvPr>
          <p:cNvSpPr/>
          <p:nvPr/>
        </p:nvSpPr>
        <p:spPr>
          <a:xfrm>
            <a:off x="9132464" y="2119582"/>
            <a:ext cx="1298949" cy="3425114"/>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85459423-048D-4848-8E98-B72E0EF0C5EA}"/>
              </a:ext>
            </a:extLst>
          </p:cNvPr>
          <p:cNvSpPr/>
          <p:nvPr/>
        </p:nvSpPr>
        <p:spPr>
          <a:xfrm>
            <a:off x="7323699" y="2119582"/>
            <a:ext cx="1298949" cy="3438222"/>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102D09C5-1D91-4E6C-9EAE-FCC998104E72}"/>
              </a:ext>
            </a:extLst>
          </p:cNvPr>
          <p:cNvSpPr/>
          <p:nvPr/>
        </p:nvSpPr>
        <p:spPr>
          <a:xfrm>
            <a:off x="5654301" y="2105600"/>
            <a:ext cx="1275408" cy="3452203"/>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67592DEC-BF63-4A37-8153-CFAE11946595}"/>
              </a:ext>
            </a:extLst>
          </p:cNvPr>
          <p:cNvSpPr/>
          <p:nvPr/>
        </p:nvSpPr>
        <p:spPr>
          <a:xfrm>
            <a:off x="4007330" y="2086664"/>
            <a:ext cx="1298949" cy="3471140"/>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0F31F5D-D21D-4416-A7DD-C119E29825BC}"/>
              </a:ext>
            </a:extLst>
          </p:cNvPr>
          <p:cNvSpPr/>
          <p:nvPr/>
        </p:nvSpPr>
        <p:spPr>
          <a:xfrm>
            <a:off x="2233618" y="2059514"/>
            <a:ext cx="1341976" cy="3467113"/>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7" name="コンテンツ プレースホルダー 8" descr="もみの木">
            <a:extLst>
              <a:ext uri="{FF2B5EF4-FFF2-40B4-BE49-F238E27FC236}">
                <a16:creationId xmlns:a16="http://schemas.microsoft.com/office/drawing/2014/main" id="{D845DFC1-CE85-41E4-B710-417306CAFDD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76329" y="3880930"/>
            <a:ext cx="413735" cy="413735"/>
          </a:xfrm>
          <a:prstGeom prst="rect">
            <a:avLst/>
          </a:prstGeom>
        </p:spPr>
      </p:pic>
      <p:pic>
        <p:nvPicPr>
          <p:cNvPr id="118" name="グラフィックス 117" descr="落葉樹">
            <a:extLst>
              <a:ext uri="{FF2B5EF4-FFF2-40B4-BE49-F238E27FC236}">
                <a16:creationId xmlns:a16="http://schemas.microsoft.com/office/drawing/2014/main" id="{68D400DC-56D6-4397-B435-E392B17CE62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56324" y="4454479"/>
            <a:ext cx="453743" cy="453743"/>
          </a:xfrm>
          <a:prstGeom prst="rect">
            <a:avLst/>
          </a:prstGeom>
        </p:spPr>
      </p:pic>
      <p:sp>
        <p:nvSpPr>
          <p:cNvPr id="119" name="テキスト ボックス 118">
            <a:extLst>
              <a:ext uri="{FF2B5EF4-FFF2-40B4-BE49-F238E27FC236}">
                <a16:creationId xmlns:a16="http://schemas.microsoft.com/office/drawing/2014/main" id="{54CC947F-F757-43E2-BC75-FD8FDBA1BB07}"/>
              </a:ext>
            </a:extLst>
          </p:cNvPr>
          <p:cNvSpPr txBox="1"/>
          <p:nvPr/>
        </p:nvSpPr>
        <p:spPr>
          <a:xfrm>
            <a:off x="2382138" y="2086664"/>
            <a:ext cx="1032655" cy="338554"/>
          </a:xfrm>
          <a:prstGeom prst="rect">
            <a:avLst/>
          </a:prstGeom>
          <a:noFill/>
        </p:spPr>
        <p:txBody>
          <a:bodyPr wrap="none" rtlCol="0">
            <a:spAutoFit/>
          </a:bodyPr>
          <a:lstStyle/>
          <a:p>
            <a:r>
              <a:rPr lang="ja-JP" altLang="en-US" sz="1600" b="1" dirty="0"/>
              <a:t>バイオマス</a:t>
            </a:r>
            <a:endParaRPr kumimoji="1" lang="ja-JP" altLang="en-US" sz="1600" b="1" dirty="0"/>
          </a:p>
        </p:txBody>
      </p:sp>
      <p:pic>
        <p:nvPicPr>
          <p:cNvPr id="122" name="グラフィックス 121" descr="水">
            <a:extLst>
              <a:ext uri="{FF2B5EF4-FFF2-40B4-BE49-F238E27FC236}">
                <a16:creationId xmlns:a16="http://schemas.microsoft.com/office/drawing/2014/main" id="{7ABA3433-7A03-4A25-869F-E239772456B7}"/>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543453" y="2726053"/>
            <a:ext cx="466725" cy="466725"/>
          </a:xfrm>
          <a:prstGeom prst="rect">
            <a:avLst/>
          </a:prstGeom>
        </p:spPr>
      </p:pic>
      <p:pic>
        <p:nvPicPr>
          <p:cNvPr id="123" name="グラフィックス 122" descr="薬">
            <a:extLst>
              <a:ext uri="{FF2B5EF4-FFF2-40B4-BE49-F238E27FC236}">
                <a16:creationId xmlns:a16="http://schemas.microsoft.com/office/drawing/2014/main" id="{2ECCA97E-B078-46E8-B2C4-C4E375849AC9}"/>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610104" y="4851024"/>
            <a:ext cx="408747" cy="408747"/>
          </a:xfrm>
          <a:prstGeom prst="rect">
            <a:avLst/>
          </a:prstGeom>
        </p:spPr>
      </p:pic>
      <p:sp>
        <p:nvSpPr>
          <p:cNvPr id="127" name="テキスト ボックス 126">
            <a:extLst>
              <a:ext uri="{FF2B5EF4-FFF2-40B4-BE49-F238E27FC236}">
                <a16:creationId xmlns:a16="http://schemas.microsoft.com/office/drawing/2014/main" id="{18268440-4165-4919-A90D-81A56AD03688}"/>
              </a:ext>
            </a:extLst>
          </p:cNvPr>
          <p:cNvSpPr txBox="1"/>
          <p:nvPr/>
        </p:nvSpPr>
        <p:spPr>
          <a:xfrm>
            <a:off x="4339599" y="2115154"/>
            <a:ext cx="595035" cy="338554"/>
          </a:xfrm>
          <a:prstGeom prst="rect">
            <a:avLst/>
          </a:prstGeom>
          <a:noFill/>
        </p:spPr>
        <p:txBody>
          <a:bodyPr wrap="none" rtlCol="0">
            <a:spAutoFit/>
          </a:bodyPr>
          <a:lstStyle/>
          <a:p>
            <a:r>
              <a:rPr kumimoji="1" lang="ja-JP" altLang="en-US" sz="1600" b="1" dirty="0"/>
              <a:t>多糖</a:t>
            </a:r>
          </a:p>
        </p:txBody>
      </p:sp>
      <p:sp>
        <p:nvSpPr>
          <p:cNvPr id="129" name="テキスト ボックス 128">
            <a:extLst>
              <a:ext uri="{FF2B5EF4-FFF2-40B4-BE49-F238E27FC236}">
                <a16:creationId xmlns:a16="http://schemas.microsoft.com/office/drawing/2014/main" id="{FB9104AB-583A-4046-A0F4-527872248F86}"/>
              </a:ext>
            </a:extLst>
          </p:cNvPr>
          <p:cNvSpPr txBox="1"/>
          <p:nvPr/>
        </p:nvSpPr>
        <p:spPr>
          <a:xfrm>
            <a:off x="5786038" y="2115154"/>
            <a:ext cx="1027845" cy="338554"/>
          </a:xfrm>
          <a:prstGeom prst="rect">
            <a:avLst/>
          </a:prstGeom>
          <a:noFill/>
        </p:spPr>
        <p:txBody>
          <a:bodyPr wrap="none" rtlCol="0">
            <a:spAutoFit/>
          </a:bodyPr>
          <a:lstStyle/>
          <a:p>
            <a:r>
              <a:rPr kumimoji="1" lang="en-US" altLang="ja-JP" sz="1600" b="1" dirty="0"/>
              <a:t>C5/C6 </a:t>
            </a:r>
            <a:r>
              <a:rPr kumimoji="1" lang="ja-JP" altLang="en-US" sz="1600" b="1" dirty="0"/>
              <a:t>糖</a:t>
            </a:r>
          </a:p>
        </p:txBody>
      </p:sp>
      <p:sp>
        <p:nvSpPr>
          <p:cNvPr id="130" name="テキスト ボックス 129">
            <a:extLst>
              <a:ext uri="{FF2B5EF4-FFF2-40B4-BE49-F238E27FC236}">
                <a16:creationId xmlns:a16="http://schemas.microsoft.com/office/drawing/2014/main" id="{42C600D2-4CCE-4782-A1E5-382F42BC3FBE}"/>
              </a:ext>
            </a:extLst>
          </p:cNvPr>
          <p:cNvSpPr txBox="1"/>
          <p:nvPr/>
        </p:nvSpPr>
        <p:spPr>
          <a:xfrm>
            <a:off x="7367879" y="2115154"/>
            <a:ext cx="1210588" cy="338554"/>
          </a:xfrm>
          <a:prstGeom prst="rect">
            <a:avLst/>
          </a:prstGeom>
          <a:noFill/>
        </p:spPr>
        <p:txBody>
          <a:bodyPr wrap="none" rtlCol="0">
            <a:spAutoFit/>
          </a:bodyPr>
          <a:lstStyle/>
          <a:p>
            <a:r>
              <a:rPr lang="ja-JP" altLang="en-US" sz="1600" b="1" dirty="0"/>
              <a:t>基幹化合物</a:t>
            </a:r>
            <a:endParaRPr kumimoji="1" lang="ja-JP" altLang="en-US" sz="1600" b="1" dirty="0"/>
          </a:p>
        </p:txBody>
      </p:sp>
      <p:sp>
        <p:nvSpPr>
          <p:cNvPr id="131" name="テキスト ボックス 130">
            <a:extLst>
              <a:ext uri="{FF2B5EF4-FFF2-40B4-BE49-F238E27FC236}">
                <a16:creationId xmlns:a16="http://schemas.microsoft.com/office/drawing/2014/main" id="{E5822AAC-66ED-4DAF-AA44-BB803236AA0D}"/>
              </a:ext>
            </a:extLst>
          </p:cNvPr>
          <p:cNvSpPr txBox="1"/>
          <p:nvPr/>
        </p:nvSpPr>
        <p:spPr>
          <a:xfrm>
            <a:off x="9106591" y="2119582"/>
            <a:ext cx="1415772" cy="338554"/>
          </a:xfrm>
          <a:prstGeom prst="rect">
            <a:avLst/>
          </a:prstGeom>
          <a:noFill/>
        </p:spPr>
        <p:txBody>
          <a:bodyPr wrap="none" rtlCol="0">
            <a:spAutoFit/>
          </a:bodyPr>
          <a:lstStyle/>
          <a:p>
            <a:r>
              <a:rPr kumimoji="1" lang="ja-JP" altLang="en-US" sz="1600" b="1" dirty="0"/>
              <a:t>最終目的製品</a:t>
            </a:r>
          </a:p>
        </p:txBody>
      </p:sp>
      <p:sp>
        <p:nvSpPr>
          <p:cNvPr id="138" name="テキスト ボックス 137">
            <a:extLst>
              <a:ext uri="{FF2B5EF4-FFF2-40B4-BE49-F238E27FC236}">
                <a16:creationId xmlns:a16="http://schemas.microsoft.com/office/drawing/2014/main" id="{33765E73-5A25-4883-87B8-8138AF31D8BC}"/>
              </a:ext>
            </a:extLst>
          </p:cNvPr>
          <p:cNvSpPr txBox="1"/>
          <p:nvPr/>
        </p:nvSpPr>
        <p:spPr>
          <a:xfrm>
            <a:off x="9504945" y="3192778"/>
            <a:ext cx="543739" cy="307777"/>
          </a:xfrm>
          <a:prstGeom prst="rect">
            <a:avLst/>
          </a:prstGeom>
          <a:noFill/>
        </p:spPr>
        <p:txBody>
          <a:bodyPr wrap="none" rtlCol="0">
            <a:spAutoFit/>
          </a:bodyPr>
          <a:lstStyle/>
          <a:p>
            <a:r>
              <a:rPr kumimoji="1" lang="ja-JP" altLang="en-US" sz="1400" dirty="0"/>
              <a:t>燃料</a:t>
            </a:r>
          </a:p>
        </p:txBody>
      </p:sp>
      <p:sp>
        <p:nvSpPr>
          <p:cNvPr id="139" name="テキスト ボックス 138">
            <a:extLst>
              <a:ext uri="{FF2B5EF4-FFF2-40B4-BE49-F238E27FC236}">
                <a16:creationId xmlns:a16="http://schemas.microsoft.com/office/drawing/2014/main" id="{FB9F4F56-392B-4BF6-BF0C-9A1162B38BCF}"/>
              </a:ext>
            </a:extLst>
          </p:cNvPr>
          <p:cNvSpPr txBox="1"/>
          <p:nvPr/>
        </p:nvSpPr>
        <p:spPr>
          <a:xfrm>
            <a:off x="9094070" y="5259771"/>
            <a:ext cx="1441420" cy="307777"/>
          </a:xfrm>
          <a:prstGeom prst="rect">
            <a:avLst/>
          </a:prstGeom>
          <a:noFill/>
        </p:spPr>
        <p:txBody>
          <a:bodyPr wrap="square" rtlCol="0">
            <a:spAutoFit/>
          </a:bodyPr>
          <a:lstStyle/>
          <a:p>
            <a:r>
              <a:rPr kumimoji="1" lang="ja-JP" altLang="en-US" sz="1400" dirty="0"/>
              <a:t>高付加価値製品</a:t>
            </a:r>
          </a:p>
        </p:txBody>
      </p:sp>
      <p:pic>
        <p:nvPicPr>
          <p:cNvPr id="140" name="グラフィックス 139" descr="トウモロコシ">
            <a:extLst>
              <a:ext uri="{FF2B5EF4-FFF2-40B4-BE49-F238E27FC236}">
                <a16:creationId xmlns:a16="http://schemas.microsoft.com/office/drawing/2014/main" id="{52A52F34-AF10-4A4E-8BF9-233950297EC9}"/>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60703" y="2716309"/>
            <a:ext cx="492119" cy="492119"/>
          </a:xfrm>
          <a:prstGeom prst="rect">
            <a:avLst/>
          </a:prstGeom>
        </p:spPr>
      </p:pic>
      <p:sp>
        <p:nvSpPr>
          <p:cNvPr id="144" name="テキスト ボックス 143">
            <a:extLst>
              <a:ext uri="{FF2B5EF4-FFF2-40B4-BE49-F238E27FC236}">
                <a16:creationId xmlns:a16="http://schemas.microsoft.com/office/drawing/2014/main" id="{FBD45CE3-FD92-4AF3-842A-17C929CFDBB9}"/>
              </a:ext>
            </a:extLst>
          </p:cNvPr>
          <p:cNvSpPr txBox="1"/>
          <p:nvPr/>
        </p:nvSpPr>
        <p:spPr>
          <a:xfrm>
            <a:off x="2449743" y="3232682"/>
            <a:ext cx="914033" cy="307777"/>
          </a:xfrm>
          <a:prstGeom prst="rect">
            <a:avLst/>
          </a:prstGeom>
          <a:noFill/>
        </p:spPr>
        <p:txBody>
          <a:bodyPr wrap="none" rtlCol="0">
            <a:spAutoFit/>
          </a:bodyPr>
          <a:lstStyle/>
          <a:p>
            <a:r>
              <a:rPr lang="ja-JP" altLang="en-US" sz="1400" dirty="0"/>
              <a:t>デンプン系</a:t>
            </a:r>
            <a:endParaRPr kumimoji="1" lang="ja-JP" altLang="en-US" sz="1400" dirty="0"/>
          </a:p>
        </p:txBody>
      </p:sp>
      <p:sp>
        <p:nvSpPr>
          <p:cNvPr id="154" name="テキスト ボックス 153">
            <a:extLst>
              <a:ext uri="{FF2B5EF4-FFF2-40B4-BE49-F238E27FC236}">
                <a16:creationId xmlns:a16="http://schemas.microsoft.com/office/drawing/2014/main" id="{294DEC5B-A845-48E7-BD3C-F93CC2CB3C87}"/>
              </a:ext>
            </a:extLst>
          </p:cNvPr>
          <p:cNvSpPr txBox="1"/>
          <p:nvPr/>
        </p:nvSpPr>
        <p:spPr>
          <a:xfrm>
            <a:off x="2173795" y="4940241"/>
            <a:ext cx="1431802" cy="307777"/>
          </a:xfrm>
          <a:prstGeom prst="rect">
            <a:avLst/>
          </a:prstGeom>
          <a:noFill/>
        </p:spPr>
        <p:txBody>
          <a:bodyPr wrap="none" rtlCol="0">
            <a:spAutoFit/>
          </a:bodyPr>
          <a:lstStyle/>
          <a:p>
            <a:r>
              <a:rPr lang="ja-JP" altLang="en-US" sz="1400" dirty="0"/>
              <a:t>リグノ</a:t>
            </a:r>
            <a:r>
              <a:rPr kumimoji="1" lang="ja-JP" altLang="en-US" sz="1400" dirty="0"/>
              <a:t>セルロース系</a:t>
            </a:r>
          </a:p>
        </p:txBody>
      </p:sp>
      <p:sp>
        <p:nvSpPr>
          <p:cNvPr id="156" name="テキスト ボックス 155">
            <a:extLst>
              <a:ext uri="{FF2B5EF4-FFF2-40B4-BE49-F238E27FC236}">
                <a16:creationId xmlns:a16="http://schemas.microsoft.com/office/drawing/2014/main" id="{541893DE-34C0-4121-A36F-B843227A1707}"/>
              </a:ext>
            </a:extLst>
          </p:cNvPr>
          <p:cNvSpPr txBox="1"/>
          <p:nvPr/>
        </p:nvSpPr>
        <p:spPr>
          <a:xfrm>
            <a:off x="4065487" y="2804651"/>
            <a:ext cx="1143261" cy="307777"/>
          </a:xfrm>
          <a:prstGeom prst="rect">
            <a:avLst/>
          </a:prstGeom>
          <a:noFill/>
          <a:ln>
            <a:solidFill>
              <a:schemeClr val="tx1"/>
            </a:solidFill>
          </a:ln>
        </p:spPr>
        <p:txBody>
          <a:bodyPr wrap="square" rtlCol="0">
            <a:spAutoFit/>
          </a:bodyPr>
          <a:lstStyle/>
          <a:p>
            <a:pPr algn="ctr"/>
            <a:r>
              <a:rPr kumimoji="1" lang="ja-JP" altLang="en-US" sz="1400" dirty="0"/>
              <a:t>アミロース</a:t>
            </a:r>
          </a:p>
        </p:txBody>
      </p:sp>
      <p:sp>
        <p:nvSpPr>
          <p:cNvPr id="157" name="テキスト ボックス 156">
            <a:extLst>
              <a:ext uri="{FF2B5EF4-FFF2-40B4-BE49-F238E27FC236}">
                <a16:creationId xmlns:a16="http://schemas.microsoft.com/office/drawing/2014/main" id="{94793AA1-962A-49C5-A1BE-3C389961160A}"/>
              </a:ext>
            </a:extLst>
          </p:cNvPr>
          <p:cNvSpPr txBox="1"/>
          <p:nvPr/>
        </p:nvSpPr>
        <p:spPr>
          <a:xfrm>
            <a:off x="4065487" y="3920621"/>
            <a:ext cx="1143262" cy="307777"/>
          </a:xfrm>
          <a:prstGeom prst="rect">
            <a:avLst/>
          </a:prstGeom>
          <a:noFill/>
          <a:ln>
            <a:solidFill>
              <a:schemeClr val="tx1"/>
            </a:solidFill>
          </a:ln>
        </p:spPr>
        <p:txBody>
          <a:bodyPr wrap="square" rtlCol="0">
            <a:spAutoFit/>
          </a:bodyPr>
          <a:lstStyle/>
          <a:p>
            <a:pPr algn="ctr"/>
            <a:r>
              <a:rPr kumimoji="1" lang="ja-JP" altLang="en-US" sz="1400" dirty="0"/>
              <a:t>セルロース</a:t>
            </a:r>
          </a:p>
        </p:txBody>
      </p:sp>
      <p:sp>
        <p:nvSpPr>
          <p:cNvPr id="158" name="テキスト ボックス 157">
            <a:extLst>
              <a:ext uri="{FF2B5EF4-FFF2-40B4-BE49-F238E27FC236}">
                <a16:creationId xmlns:a16="http://schemas.microsoft.com/office/drawing/2014/main" id="{D1660696-1E1A-4E39-BB2B-B166BD858315}"/>
              </a:ext>
            </a:extLst>
          </p:cNvPr>
          <p:cNvSpPr txBox="1"/>
          <p:nvPr/>
        </p:nvSpPr>
        <p:spPr>
          <a:xfrm>
            <a:off x="4065487" y="4392835"/>
            <a:ext cx="1143262" cy="307777"/>
          </a:xfrm>
          <a:prstGeom prst="rect">
            <a:avLst/>
          </a:prstGeom>
          <a:noFill/>
          <a:ln>
            <a:solidFill>
              <a:schemeClr val="tx1"/>
            </a:solidFill>
          </a:ln>
        </p:spPr>
        <p:txBody>
          <a:bodyPr wrap="none" rtlCol="0">
            <a:spAutoFit/>
          </a:bodyPr>
          <a:lstStyle/>
          <a:p>
            <a:pPr algn="ctr"/>
            <a:r>
              <a:rPr lang="ja-JP" altLang="en-US" sz="1400" dirty="0"/>
              <a:t>ヘミセルロース</a:t>
            </a:r>
            <a:endParaRPr kumimoji="1" lang="ja-JP" altLang="en-US" sz="1400" dirty="0"/>
          </a:p>
        </p:txBody>
      </p:sp>
      <p:sp>
        <p:nvSpPr>
          <p:cNvPr id="159" name="テキスト ボックス 158">
            <a:extLst>
              <a:ext uri="{FF2B5EF4-FFF2-40B4-BE49-F238E27FC236}">
                <a16:creationId xmlns:a16="http://schemas.microsoft.com/office/drawing/2014/main" id="{2D6786A9-1E82-4880-89AD-8CE5F9A927E9}"/>
              </a:ext>
            </a:extLst>
          </p:cNvPr>
          <p:cNvSpPr txBox="1"/>
          <p:nvPr/>
        </p:nvSpPr>
        <p:spPr>
          <a:xfrm>
            <a:off x="4065487" y="5218851"/>
            <a:ext cx="1143262" cy="307777"/>
          </a:xfrm>
          <a:prstGeom prst="rect">
            <a:avLst/>
          </a:prstGeom>
          <a:noFill/>
          <a:ln>
            <a:solidFill>
              <a:schemeClr val="tx1"/>
            </a:solidFill>
          </a:ln>
        </p:spPr>
        <p:txBody>
          <a:bodyPr wrap="square" rtlCol="0">
            <a:spAutoFit/>
          </a:bodyPr>
          <a:lstStyle/>
          <a:p>
            <a:pPr algn="ctr"/>
            <a:r>
              <a:rPr kumimoji="1" lang="ja-JP" altLang="en-US" sz="1400" dirty="0"/>
              <a:t>リグニン</a:t>
            </a:r>
          </a:p>
        </p:txBody>
      </p:sp>
      <p:sp>
        <p:nvSpPr>
          <p:cNvPr id="160" name="テキスト ボックス 159">
            <a:extLst>
              <a:ext uri="{FF2B5EF4-FFF2-40B4-BE49-F238E27FC236}">
                <a16:creationId xmlns:a16="http://schemas.microsoft.com/office/drawing/2014/main" id="{DB910D84-9CB0-4621-96D4-947D80AF5C01}"/>
              </a:ext>
            </a:extLst>
          </p:cNvPr>
          <p:cNvSpPr txBox="1"/>
          <p:nvPr/>
        </p:nvSpPr>
        <p:spPr>
          <a:xfrm>
            <a:off x="5722865" y="2802718"/>
            <a:ext cx="1143261" cy="307777"/>
          </a:xfrm>
          <a:prstGeom prst="rect">
            <a:avLst/>
          </a:prstGeom>
          <a:noFill/>
          <a:ln>
            <a:solidFill>
              <a:schemeClr val="tx1"/>
            </a:solidFill>
          </a:ln>
        </p:spPr>
        <p:txBody>
          <a:bodyPr wrap="square" rtlCol="0">
            <a:spAutoFit/>
          </a:bodyPr>
          <a:lstStyle/>
          <a:p>
            <a:pPr algn="ctr"/>
            <a:r>
              <a:rPr lang="ja-JP" altLang="en-US" sz="1400" dirty="0"/>
              <a:t>グルコース</a:t>
            </a:r>
            <a:endParaRPr kumimoji="1" lang="ja-JP" altLang="en-US" sz="1400" dirty="0"/>
          </a:p>
        </p:txBody>
      </p:sp>
      <p:sp>
        <p:nvSpPr>
          <p:cNvPr id="161" name="テキスト ボックス 160">
            <a:extLst>
              <a:ext uri="{FF2B5EF4-FFF2-40B4-BE49-F238E27FC236}">
                <a16:creationId xmlns:a16="http://schemas.microsoft.com/office/drawing/2014/main" id="{687F50EB-D233-4BF1-B552-1A5E54EFC558}"/>
              </a:ext>
            </a:extLst>
          </p:cNvPr>
          <p:cNvSpPr txBox="1"/>
          <p:nvPr/>
        </p:nvSpPr>
        <p:spPr>
          <a:xfrm>
            <a:off x="5722865" y="4387703"/>
            <a:ext cx="1143261" cy="307777"/>
          </a:xfrm>
          <a:prstGeom prst="rect">
            <a:avLst/>
          </a:prstGeom>
          <a:noFill/>
          <a:ln>
            <a:solidFill>
              <a:schemeClr val="tx1"/>
            </a:solidFill>
          </a:ln>
        </p:spPr>
        <p:txBody>
          <a:bodyPr wrap="square" rtlCol="0">
            <a:spAutoFit/>
          </a:bodyPr>
          <a:lstStyle/>
          <a:p>
            <a:pPr algn="ctr"/>
            <a:r>
              <a:rPr kumimoji="1" lang="ja-JP" altLang="en-US" sz="1400" dirty="0"/>
              <a:t>キシロース</a:t>
            </a:r>
          </a:p>
        </p:txBody>
      </p:sp>
      <p:sp>
        <p:nvSpPr>
          <p:cNvPr id="162" name="テキスト ボックス 161">
            <a:extLst>
              <a:ext uri="{FF2B5EF4-FFF2-40B4-BE49-F238E27FC236}">
                <a16:creationId xmlns:a16="http://schemas.microsoft.com/office/drawing/2014/main" id="{9B0B45E6-2C6B-413F-90F7-DCC15529A4D8}"/>
              </a:ext>
            </a:extLst>
          </p:cNvPr>
          <p:cNvSpPr txBox="1"/>
          <p:nvPr/>
        </p:nvSpPr>
        <p:spPr>
          <a:xfrm>
            <a:off x="7396385" y="5228825"/>
            <a:ext cx="1115203" cy="261610"/>
          </a:xfrm>
          <a:prstGeom prst="rect">
            <a:avLst/>
          </a:prstGeom>
          <a:noFill/>
          <a:ln>
            <a:solidFill>
              <a:schemeClr val="tx1"/>
            </a:solidFill>
          </a:ln>
        </p:spPr>
        <p:txBody>
          <a:bodyPr wrap="square" rtlCol="0">
            <a:spAutoFit/>
          </a:bodyPr>
          <a:lstStyle/>
          <a:p>
            <a:pPr algn="ctr"/>
            <a:r>
              <a:rPr lang="ja-JP" altLang="en-US" sz="1100" dirty="0"/>
              <a:t>フェノール</a:t>
            </a:r>
            <a:endParaRPr kumimoji="1" lang="ja-JP" altLang="en-US" sz="1100" dirty="0"/>
          </a:p>
        </p:txBody>
      </p:sp>
      <p:sp>
        <p:nvSpPr>
          <p:cNvPr id="164" name="テキスト ボックス 163">
            <a:extLst>
              <a:ext uri="{FF2B5EF4-FFF2-40B4-BE49-F238E27FC236}">
                <a16:creationId xmlns:a16="http://schemas.microsoft.com/office/drawing/2014/main" id="{D025B04C-35A3-4511-93CF-3598BDBBDE8D}"/>
              </a:ext>
            </a:extLst>
          </p:cNvPr>
          <p:cNvSpPr txBox="1"/>
          <p:nvPr/>
        </p:nvSpPr>
        <p:spPr>
          <a:xfrm>
            <a:off x="7402170" y="2822947"/>
            <a:ext cx="1143261" cy="261610"/>
          </a:xfrm>
          <a:prstGeom prst="rect">
            <a:avLst/>
          </a:prstGeom>
          <a:noFill/>
          <a:ln>
            <a:solidFill>
              <a:schemeClr val="tx1"/>
            </a:solidFill>
          </a:ln>
        </p:spPr>
        <p:txBody>
          <a:bodyPr wrap="square" rtlCol="0">
            <a:spAutoFit/>
          </a:bodyPr>
          <a:lstStyle/>
          <a:p>
            <a:pPr algn="ctr"/>
            <a:r>
              <a:rPr lang="en-US" altLang="ja-JP" sz="1100" dirty="0"/>
              <a:t>C2</a:t>
            </a:r>
            <a:r>
              <a:rPr lang="ja-JP" altLang="en-US" sz="1100" dirty="0"/>
              <a:t>　</a:t>
            </a:r>
            <a:r>
              <a:rPr lang="en-US" altLang="ja-JP" sz="800" dirty="0"/>
              <a:t>ex. </a:t>
            </a:r>
            <a:r>
              <a:rPr lang="ja-JP" altLang="en-US" sz="800" dirty="0"/>
              <a:t>エタノール</a:t>
            </a:r>
            <a:endParaRPr kumimoji="1" lang="ja-JP" altLang="en-US" sz="1100" dirty="0"/>
          </a:p>
        </p:txBody>
      </p:sp>
      <p:sp>
        <p:nvSpPr>
          <p:cNvPr id="165" name="テキスト ボックス 164">
            <a:extLst>
              <a:ext uri="{FF2B5EF4-FFF2-40B4-BE49-F238E27FC236}">
                <a16:creationId xmlns:a16="http://schemas.microsoft.com/office/drawing/2014/main" id="{716C6121-79B1-4F43-89FF-E3ED31B156F7}"/>
              </a:ext>
            </a:extLst>
          </p:cNvPr>
          <p:cNvSpPr txBox="1"/>
          <p:nvPr/>
        </p:nvSpPr>
        <p:spPr>
          <a:xfrm>
            <a:off x="7389863" y="3187589"/>
            <a:ext cx="1143261" cy="261610"/>
          </a:xfrm>
          <a:prstGeom prst="rect">
            <a:avLst/>
          </a:prstGeom>
          <a:noFill/>
          <a:ln>
            <a:solidFill>
              <a:schemeClr val="tx1"/>
            </a:solidFill>
          </a:ln>
        </p:spPr>
        <p:txBody>
          <a:bodyPr wrap="square" rtlCol="0">
            <a:spAutoFit/>
          </a:bodyPr>
          <a:lstStyle/>
          <a:p>
            <a:pPr algn="ctr"/>
            <a:r>
              <a:rPr lang="en-US" altLang="ja-JP" sz="1100" dirty="0"/>
              <a:t>C3</a:t>
            </a:r>
            <a:r>
              <a:rPr lang="ja-JP" altLang="en-US" sz="1100" dirty="0"/>
              <a:t>　</a:t>
            </a:r>
            <a:r>
              <a:rPr lang="en-US" altLang="ja-JP" sz="800" dirty="0"/>
              <a:t>ex.</a:t>
            </a:r>
            <a:r>
              <a:rPr lang="ja-JP" altLang="en-US" sz="800" dirty="0"/>
              <a:t>プロパノール</a:t>
            </a:r>
            <a:endParaRPr kumimoji="1" lang="ja-JP" altLang="en-US" sz="1100" dirty="0"/>
          </a:p>
        </p:txBody>
      </p:sp>
      <p:sp>
        <p:nvSpPr>
          <p:cNvPr id="166" name="テキスト ボックス 165">
            <a:extLst>
              <a:ext uri="{FF2B5EF4-FFF2-40B4-BE49-F238E27FC236}">
                <a16:creationId xmlns:a16="http://schemas.microsoft.com/office/drawing/2014/main" id="{21686E84-233E-4681-92D5-DB7685634E53}"/>
              </a:ext>
            </a:extLst>
          </p:cNvPr>
          <p:cNvSpPr txBox="1"/>
          <p:nvPr/>
        </p:nvSpPr>
        <p:spPr>
          <a:xfrm>
            <a:off x="7396385" y="3568136"/>
            <a:ext cx="1136739" cy="261610"/>
          </a:xfrm>
          <a:prstGeom prst="rect">
            <a:avLst/>
          </a:prstGeom>
          <a:noFill/>
          <a:ln>
            <a:solidFill>
              <a:schemeClr val="tx1"/>
            </a:solidFill>
          </a:ln>
        </p:spPr>
        <p:txBody>
          <a:bodyPr wrap="square" rtlCol="0">
            <a:spAutoFit/>
          </a:bodyPr>
          <a:lstStyle/>
          <a:p>
            <a:pPr algn="ctr"/>
            <a:r>
              <a:rPr kumimoji="1" lang="en-US" altLang="ja-JP" sz="1100" dirty="0"/>
              <a:t>C4</a:t>
            </a:r>
            <a:r>
              <a:rPr kumimoji="1" lang="ja-JP" altLang="en-US" sz="1100" dirty="0"/>
              <a:t>　</a:t>
            </a:r>
            <a:r>
              <a:rPr kumimoji="1" lang="en-US" altLang="ja-JP" sz="800" dirty="0"/>
              <a:t>ex. </a:t>
            </a:r>
            <a:r>
              <a:rPr lang="ja-JP" altLang="en-US" sz="800" dirty="0"/>
              <a:t>コハク酸</a:t>
            </a:r>
            <a:endParaRPr kumimoji="1" lang="ja-JP" altLang="en-US" sz="1100" dirty="0"/>
          </a:p>
        </p:txBody>
      </p:sp>
      <p:sp>
        <p:nvSpPr>
          <p:cNvPr id="169" name="テキスト ボックス 168">
            <a:extLst>
              <a:ext uri="{FF2B5EF4-FFF2-40B4-BE49-F238E27FC236}">
                <a16:creationId xmlns:a16="http://schemas.microsoft.com/office/drawing/2014/main" id="{0D2E022B-18C5-41A1-ACC9-D81F4BE47234}"/>
              </a:ext>
            </a:extLst>
          </p:cNvPr>
          <p:cNvSpPr txBox="1"/>
          <p:nvPr/>
        </p:nvSpPr>
        <p:spPr>
          <a:xfrm>
            <a:off x="9261200" y="4190393"/>
            <a:ext cx="1082348" cy="307777"/>
          </a:xfrm>
          <a:prstGeom prst="rect">
            <a:avLst/>
          </a:prstGeom>
          <a:noFill/>
        </p:spPr>
        <p:txBody>
          <a:bodyPr wrap="none" rtlCol="0">
            <a:spAutoFit/>
          </a:bodyPr>
          <a:lstStyle/>
          <a:p>
            <a:r>
              <a:rPr lang="ja-JP" altLang="en-US" sz="1400" dirty="0"/>
              <a:t>汎用化学品</a:t>
            </a:r>
            <a:endParaRPr kumimoji="1" lang="ja-JP" altLang="en-US" sz="1400" dirty="0"/>
          </a:p>
        </p:txBody>
      </p:sp>
      <p:sp>
        <p:nvSpPr>
          <p:cNvPr id="175" name="テキスト ボックス 174">
            <a:extLst>
              <a:ext uri="{FF2B5EF4-FFF2-40B4-BE49-F238E27FC236}">
                <a16:creationId xmlns:a16="http://schemas.microsoft.com/office/drawing/2014/main" id="{E34FE22E-3CB0-4CD6-B860-2B1858703B4F}"/>
              </a:ext>
            </a:extLst>
          </p:cNvPr>
          <p:cNvSpPr txBox="1"/>
          <p:nvPr/>
        </p:nvSpPr>
        <p:spPr>
          <a:xfrm>
            <a:off x="7396385" y="3983190"/>
            <a:ext cx="1136738" cy="261610"/>
          </a:xfrm>
          <a:prstGeom prst="rect">
            <a:avLst/>
          </a:prstGeom>
          <a:noFill/>
          <a:ln>
            <a:solidFill>
              <a:schemeClr val="tx1"/>
            </a:solidFill>
          </a:ln>
        </p:spPr>
        <p:txBody>
          <a:bodyPr wrap="square" rtlCol="0">
            <a:spAutoFit/>
          </a:bodyPr>
          <a:lstStyle/>
          <a:p>
            <a:pPr algn="ctr"/>
            <a:r>
              <a:rPr kumimoji="1" lang="en-US" altLang="ja-JP" sz="1100" dirty="0"/>
              <a:t>C5 </a:t>
            </a:r>
            <a:r>
              <a:rPr kumimoji="1" lang="en-US" altLang="ja-JP" sz="800" dirty="0"/>
              <a:t>ex. </a:t>
            </a:r>
            <a:r>
              <a:rPr lang="ja-JP" altLang="en-US" sz="800" dirty="0"/>
              <a:t>グルタミン酸</a:t>
            </a:r>
            <a:endParaRPr kumimoji="1" lang="ja-JP" altLang="en-US" sz="1100" dirty="0"/>
          </a:p>
        </p:txBody>
      </p:sp>
      <p:sp>
        <p:nvSpPr>
          <p:cNvPr id="176" name="テキスト ボックス 175">
            <a:extLst>
              <a:ext uri="{FF2B5EF4-FFF2-40B4-BE49-F238E27FC236}">
                <a16:creationId xmlns:a16="http://schemas.microsoft.com/office/drawing/2014/main" id="{28B54525-B611-4572-ACE5-BC843E6D9F01}"/>
              </a:ext>
            </a:extLst>
          </p:cNvPr>
          <p:cNvSpPr txBox="1"/>
          <p:nvPr/>
        </p:nvSpPr>
        <p:spPr>
          <a:xfrm>
            <a:off x="2352383" y="5801999"/>
            <a:ext cx="902811" cy="523220"/>
          </a:xfrm>
          <a:prstGeom prst="rect">
            <a:avLst/>
          </a:prstGeom>
          <a:noFill/>
        </p:spPr>
        <p:txBody>
          <a:bodyPr wrap="none" rtlCol="0">
            <a:spAutoFit/>
          </a:bodyPr>
          <a:lstStyle/>
          <a:p>
            <a:r>
              <a:rPr lang="ja-JP" altLang="en-US" sz="1400" dirty="0"/>
              <a:t>品種改良</a:t>
            </a:r>
            <a:endParaRPr lang="en-US" altLang="ja-JP" sz="1400" dirty="0"/>
          </a:p>
          <a:p>
            <a:r>
              <a:rPr lang="ja-JP" altLang="en-US" sz="1400" dirty="0"/>
              <a:t>植物改変</a:t>
            </a:r>
            <a:endParaRPr kumimoji="1" lang="ja-JP" altLang="en-US" sz="1400" dirty="0"/>
          </a:p>
        </p:txBody>
      </p:sp>
      <p:sp>
        <p:nvSpPr>
          <p:cNvPr id="177" name="テキスト ボックス 176">
            <a:extLst>
              <a:ext uri="{FF2B5EF4-FFF2-40B4-BE49-F238E27FC236}">
                <a16:creationId xmlns:a16="http://schemas.microsoft.com/office/drawing/2014/main" id="{A0C9A573-67A7-4709-9F80-3CCC21B86C3D}"/>
              </a:ext>
            </a:extLst>
          </p:cNvPr>
          <p:cNvSpPr txBox="1"/>
          <p:nvPr/>
        </p:nvSpPr>
        <p:spPr>
          <a:xfrm>
            <a:off x="5775558" y="5958599"/>
            <a:ext cx="902811" cy="307777"/>
          </a:xfrm>
          <a:prstGeom prst="rect">
            <a:avLst/>
          </a:prstGeom>
          <a:noFill/>
        </p:spPr>
        <p:txBody>
          <a:bodyPr wrap="none" rtlCol="0">
            <a:spAutoFit/>
          </a:bodyPr>
          <a:lstStyle/>
          <a:p>
            <a:r>
              <a:rPr lang="ja-JP" altLang="en-US" sz="1400" dirty="0"/>
              <a:t>酵素分解</a:t>
            </a:r>
            <a:endParaRPr lang="en-US" altLang="ja-JP" sz="1400" dirty="0"/>
          </a:p>
        </p:txBody>
      </p:sp>
      <p:sp>
        <p:nvSpPr>
          <p:cNvPr id="178" name="テキスト ボックス 177">
            <a:extLst>
              <a:ext uri="{FF2B5EF4-FFF2-40B4-BE49-F238E27FC236}">
                <a16:creationId xmlns:a16="http://schemas.microsoft.com/office/drawing/2014/main" id="{366A88E7-3A52-421E-97E5-119D0EC425A1}"/>
              </a:ext>
            </a:extLst>
          </p:cNvPr>
          <p:cNvSpPr txBox="1"/>
          <p:nvPr/>
        </p:nvSpPr>
        <p:spPr>
          <a:xfrm>
            <a:off x="7755174" y="6018254"/>
            <a:ext cx="543739" cy="307777"/>
          </a:xfrm>
          <a:prstGeom prst="rect">
            <a:avLst/>
          </a:prstGeom>
          <a:noFill/>
        </p:spPr>
        <p:txBody>
          <a:bodyPr wrap="none" rtlCol="0">
            <a:spAutoFit/>
          </a:bodyPr>
          <a:lstStyle/>
          <a:p>
            <a:r>
              <a:rPr lang="ja-JP" altLang="en-US" sz="1400" dirty="0"/>
              <a:t>発酵</a:t>
            </a:r>
            <a:endParaRPr lang="en-US" altLang="ja-JP" sz="1400" dirty="0"/>
          </a:p>
        </p:txBody>
      </p:sp>
      <p:cxnSp>
        <p:nvCxnSpPr>
          <p:cNvPr id="179" name="直線コネクタ 178">
            <a:extLst>
              <a:ext uri="{FF2B5EF4-FFF2-40B4-BE49-F238E27FC236}">
                <a16:creationId xmlns:a16="http://schemas.microsoft.com/office/drawing/2014/main" id="{6377141E-68A8-4C14-AFB0-61535F53675C}"/>
              </a:ext>
            </a:extLst>
          </p:cNvPr>
          <p:cNvCxnSpPr>
            <a:cxnSpLocks/>
          </p:cNvCxnSpPr>
          <p:nvPr/>
        </p:nvCxnSpPr>
        <p:spPr>
          <a:xfrm>
            <a:off x="3297611" y="2958540"/>
            <a:ext cx="76787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926028D8-C902-4D26-8FD3-ED394FE30023}"/>
              </a:ext>
            </a:extLst>
          </p:cNvPr>
          <p:cNvCxnSpPr>
            <a:cxnSpLocks/>
            <a:endCxn id="157" idx="1"/>
          </p:cNvCxnSpPr>
          <p:nvPr/>
        </p:nvCxnSpPr>
        <p:spPr>
          <a:xfrm>
            <a:off x="3297611" y="4072492"/>
            <a:ext cx="767876" cy="20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35D8A8-6B84-4A19-A20C-CEB945DDE461}"/>
              </a:ext>
            </a:extLst>
          </p:cNvPr>
          <p:cNvCxnSpPr>
            <a:cxnSpLocks/>
          </p:cNvCxnSpPr>
          <p:nvPr/>
        </p:nvCxnSpPr>
        <p:spPr>
          <a:xfrm flipH="1">
            <a:off x="3748032" y="4085583"/>
            <a:ext cx="1" cy="1306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EDC66213-EC6F-439D-A3C6-A610F72D099E}"/>
              </a:ext>
            </a:extLst>
          </p:cNvPr>
          <p:cNvCxnSpPr>
            <a:cxnSpLocks/>
            <a:endCxn id="158" idx="1"/>
          </p:cNvCxnSpPr>
          <p:nvPr/>
        </p:nvCxnSpPr>
        <p:spPr>
          <a:xfrm>
            <a:off x="3758777" y="4546724"/>
            <a:ext cx="30671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CAD61E39-F3B6-41B1-8137-B039765FFD1A}"/>
              </a:ext>
            </a:extLst>
          </p:cNvPr>
          <p:cNvCxnSpPr>
            <a:cxnSpLocks/>
            <a:endCxn id="159" idx="1"/>
          </p:cNvCxnSpPr>
          <p:nvPr/>
        </p:nvCxnSpPr>
        <p:spPr>
          <a:xfrm>
            <a:off x="3759420" y="5372740"/>
            <a:ext cx="3060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308298B6-65B7-4C9F-866E-249470652EBE}"/>
              </a:ext>
            </a:extLst>
          </p:cNvPr>
          <p:cNvCxnSpPr>
            <a:cxnSpLocks/>
            <a:stCxn id="156" idx="3"/>
            <a:endCxn id="160" idx="1"/>
          </p:cNvCxnSpPr>
          <p:nvPr/>
        </p:nvCxnSpPr>
        <p:spPr>
          <a:xfrm flipV="1">
            <a:off x="5208748" y="2956607"/>
            <a:ext cx="514117" cy="19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139CFC83-6133-4D5C-9314-3D4BB9EF6565}"/>
              </a:ext>
            </a:extLst>
          </p:cNvPr>
          <p:cNvCxnSpPr>
            <a:cxnSpLocks/>
            <a:stCxn id="157" idx="3"/>
          </p:cNvCxnSpPr>
          <p:nvPr/>
        </p:nvCxnSpPr>
        <p:spPr>
          <a:xfrm flipV="1">
            <a:off x="5208749" y="4070959"/>
            <a:ext cx="326759" cy="35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608963B6-A8EC-4FA2-BAE8-3661F6AC69E9}"/>
              </a:ext>
            </a:extLst>
          </p:cNvPr>
          <p:cNvCxnSpPr>
            <a:cxnSpLocks/>
            <a:stCxn id="158" idx="3"/>
            <a:endCxn id="161" idx="1"/>
          </p:cNvCxnSpPr>
          <p:nvPr/>
        </p:nvCxnSpPr>
        <p:spPr>
          <a:xfrm flipV="1">
            <a:off x="5208749" y="4541592"/>
            <a:ext cx="514116" cy="51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0ED0A172-3E1B-48D3-9FDF-2F2C327A9F30}"/>
              </a:ext>
            </a:extLst>
          </p:cNvPr>
          <p:cNvCxnSpPr>
            <a:cxnSpLocks/>
          </p:cNvCxnSpPr>
          <p:nvPr/>
        </p:nvCxnSpPr>
        <p:spPr>
          <a:xfrm>
            <a:off x="5524544" y="2949671"/>
            <a:ext cx="0" cy="11359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8" name="テキスト ボックス 187">
            <a:extLst>
              <a:ext uri="{FF2B5EF4-FFF2-40B4-BE49-F238E27FC236}">
                <a16:creationId xmlns:a16="http://schemas.microsoft.com/office/drawing/2014/main" id="{6B89E901-BE2B-45E1-8610-5FDE296F2D53}"/>
              </a:ext>
            </a:extLst>
          </p:cNvPr>
          <p:cNvSpPr txBox="1"/>
          <p:nvPr/>
        </p:nvSpPr>
        <p:spPr>
          <a:xfrm>
            <a:off x="7396385" y="4412381"/>
            <a:ext cx="1132226" cy="261610"/>
          </a:xfrm>
          <a:prstGeom prst="rect">
            <a:avLst/>
          </a:prstGeom>
          <a:noFill/>
          <a:ln>
            <a:solidFill>
              <a:schemeClr val="tx1"/>
            </a:solidFill>
          </a:ln>
        </p:spPr>
        <p:txBody>
          <a:bodyPr wrap="square" rtlCol="0">
            <a:spAutoFit/>
          </a:bodyPr>
          <a:lstStyle/>
          <a:p>
            <a:pPr algn="ctr"/>
            <a:r>
              <a:rPr lang="en-US" altLang="ja-JP" sz="1100" dirty="0"/>
              <a:t>C6</a:t>
            </a:r>
            <a:r>
              <a:rPr lang="ja-JP" altLang="en-US" sz="1100" dirty="0"/>
              <a:t> </a:t>
            </a:r>
            <a:r>
              <a:rPr lang="en-US" altLang="ja-JP" sz="800" dirty="0"/>
              <a:t>ex.</a:t>
            </a:r>
            <a:r>
              <a:rPr lang="ja-JP" altLang="en-US" sz="800" dirty="0"/>
              <a:t> リジン</a:t>
            </a:r>
            <a:endParaRPr kumimoji="1" lang="ja-JP" altLang="en-US" sz="1100" dirty="0"/>
          </a:p>
        </p:txBody>
      </p:sp>
      <p:cxnSp>
        <p:nvCxnSpPr>
          <p:cNvPr id="189" name="直線コネクタ 188">
            <a:extLst>
              <a:ext uri="{FF2B5EF4-FFF2-40B4-BE49-F238E27FC236}">
                <a16:creationId xmlns:a16="http://schemas.microsoft.com/office/drawing/2014/main" id="{71166D7A-F803-49A4-800F-78A2F86FBA06}"/>
              </a:ext>
            </a:extLst>
          </p:cNvPr>
          <p:cNvCxnSpPr>
            <a:cxnSpLocks/>
            <a:stCxn id="160" idx="3"/>
            <a:endCxn id="164" idx="1"/>
          </p:cNvCxnSpPr>
          <p:nvPr/>
        </p:nvCxnSpPr>
        <p:spPr>
          <a:xfrm flipV="1">
            <a:off x="6866126" y="2953752"/>
            <a:ext cx="536044" cy="28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28FA6C29-BE28-4F0F-BF8A-03BA1EE90F65}"/>
              </a:ext>
            </a:extLst>
          </p:cNvPr>
          <p:cNvCxnSpPr>
            <a:cxnSpLocks/>
          </p:cNvCxnSpPr>
          <p:nvPr/>
        </p:nvCxnSpPr>
        <p:spPr>
          <a:xfrm>
            <a:off x="7116151" y="2956607"/>
            <a:ext cx="0" cy="15969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4B6CCC74-3CE0-45C7-8BF4-A5ECD241EC2E}"/>
              </a:ext>
            </a:extLst>
          </p:cNvPr>
          <p:cNvCxnSpPr>
            <a:cxnSpLocks/>
            <a:stCxn id="159" idx="3"/>
            <a:endCxn id="162" idx="1"/>
          </p:cNvCxnSpPr>
          <p:nvPr/>
        </p:nvCxnSpPr>
        <p:spPr>
          <a:xfrm flipV="1">
            <a:off x="5208749" y="5359630"/>
            <a:ext cx="2187636" cy="131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479C81FE-6A37-4D7E-9531-3216E4453CA8}"/>
              </a:ext>
            </a:extLst>
          </p:cNvPr>
          <p:cNvCxnSpPr>
            <a:cxnSpLocks/>
            <a:stCxn id="161" idx="3"/>
            <a:endCxn id="188" idx="1"/>
          </p:cNvCxnSpPr>
          <p:nvPr/>
        </p:nvCxnSpPr>
        <p:spPr>
          <a:xfrm>
            <a:off x="6866126" y="4541592"/>
            <a:ext cx="530259" cy="15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DAAA8EEE-0C5B-47E4-90DA-8CE0CE1F69DF}"/>
              </a:ext>
            </a:extLst>
          </p:cNvPr>
          <p:cNvCxnSpPr>
            <a:cxnSpLocks/>
            <a:endCxn id="165" idx="1"/>
          </p:cNvCxnSpPr>
          <p:nvPr/>
        </p:nvCxnSpPr>
        <p:spPr>
          <a:xfrm>
            <a:off x="7116151" y="3318394"/>
            <a:ext cx="2737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65B5449-1A3F-4833-BF43-0121CF2D4E06}"/>
              </a:ext>
            </a:extLst>
          </p:cNvPr>
          <p:cNvCxnSpPr>
            <a:cxnSpLocks/>
            <a:endCxn id="166" idx="1"/>
          </p:cNvCxnSpPr>
          <p:nvPr/>
        </p:nvCxnSpPr>
        <p:spPr>
          <a:xfrm>
            <a:off x="7112891" y="3698941"/>
            <a:ext cx="28349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05E18837-3CCA-4720-B73F-C1FD227C541B}"/>
              </a:ext>
            </a:extLst>
          </p:cNvPr>
          <p:cNvCxnSpPr>
            <a:cxnSpLocks/>
            <a:endCxn id="175" idx="1"/>
          </p:cNvCxnSpPr>
          <p:nvPr/>
        </p:nvCxnSpPr>
        <p:spPr>
          <a:xfrm>
            <a:off x="7112891" y="4113995"/>
            <a:ext cx="28349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479C3593-EFC6-4488-901D-8D3369FC2657}"/>
              </a:ext>
            </a:extLst>
          </p:cNvPr>
          <p:cNvCxnSpPr>
            <a:cxnSpLocks/>
            <a:stCxn id="164" idx="3"/>
          </p:cNvCxnSpPr>
          <p:nvPr/>
        </p:nvCxnSpPr>
        <p:spPr>
          <a:xfrm flipV="1">
            <a:off x="8545431" y="2949670"/>
            <a:ext cx="587033" cy="40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CA02C5DD-601D-4806-A090-C04A6677F790}"/>
              </a:ext>
            </a:extLst>
          </p:cNvPr>
          <p:cNvCxnSpPr>
            <a:cxnSpLocks/>
            <a:stCxn id="165" idx="3"/>
          </p:cNvCxnSpPr>
          <p:nvPr/>
        </p:nvCxnSpPr>
        <p:spPr>
          <a:xfrm flipV="1">
            <a:off x="8533124" y="3315539"/>
            <a:ext cx="357872" cy="28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5123B8B3-B80C-4A5B-91F1-3D19E6F5A918}"/>
              </a:ext>
            </a:extLst>
          </p:cNvPr>
          <p:cNvCxnSpPr>
            <a:cxnSpLocks/>
            <a:stCxn id="166" idx="3"/>
          </p:cNvCxnSpPr>
          <p:nvPr/>
        </p:nvCxnSpPr>
        <p:spPr>
          <a:xfrm>
            <a:off x="8533124" y="3698941"/>
            <a:ext cx="36342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E7579FEF-24D5-4B7D-828F-C18BEB7ACE4B}"/>
              </a:ext>
            </a:extLst>
          </p:cNvPr>
          <p:cNvCxnSpPr>
            <a:cxnSpLocks/>
            <a:stCxn id="175" idx="3"/>
          </p:cNvCxnSpPr>
          <p:nvPr/>
        </p:nvCxnSpPr>
        <p:spPr>
          <a:xfrm flipV="1">
            <a:off x="8533123" y="4109897"/>
            <a:ext cx="363430" cy="40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609797D3-86CC-4455-A621-85064398E85F}"/>
              </a:ext>
            </a:extLst>
          </p:cNvPr>
          <p:cNvCxnSpPr>
            <a:cxnSpLocks/>
            <a:stCxn id="188" idx="3"/>
          </p:cNvCxnSpPr>
          <p:nvPr/>
        </p:nvCxnSpPr>
        <p:spPr>
          <a:xfrm flipV="1">
            <a:off x="8528611" y="4541591"/>
            <a:ext cx="367943" cy="15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EC3BF678-3466-40A9-AC13-625613A0417C}"/>
              </a:ext>
            </a:extLst>
          </p:cNvPr>
          <p:cNvCxnSpPr>
            <a:cxnSpLocks/>
            <a:stCxn id="162" idx="3"/>
          </p:cNvCxnSpPr>
          <p:nvPr/>
        </p:nvCxnSpPr>
        <p:spPr>
          <a:xfrm>
            <a:off x="8511588" y="5359630"/>
            <a:ext cx="3992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DD1F46E1-6517-4EBE-A2EB-97B1AAA88EBC}"/>
              </a:ext>
            </a:extLst>
          </p:cNvPr>
          <p:cNvCxnSpPr>
            <a:cxnSpLocks/>
          </p:cNvCxnSpPr>
          <p:nvPr/>
        </p:nvCxnSpPr>
        <p:spPr>
          <a:xfrm>
            <a:off x="8896554" y="2949671"/>
            <a:ext cx="0" cy="24099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3" name="正方形/長方形 202">
            <a:extLst>
              <a:ext uri="{FF2B5EF4-FFF2-40B4-BE49-F238E27FC236}">
                <a16:creationId xmlns:a16="http://schemas.microsoft.com/office/drawing/2014/main" id="{F8F9C006-5FE7-4AED-8CE5-AE846A87C27D}"/>
              </a:ext>
            </a:extLst>
          </p:cNvPr>
          <p:cNvSpPr/>
          <p:nvPr/>
        </p:nvSpPr>
        <p:spPr>
          <a:xfrm>
            <a:off x="2228060" y="2044045"/>
            <a:ext cx="1287711" cy="348258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a:extLst>
              <a:ext uri="{FF2B5EF4-FFF2-40B4-BE49-F238E27FC236}">
                <a16:creationId xmlns:a16="http://schemas.microsoft.com/office/drawing/2014/main" id="{B8F0E631-5901-4D40-B84E-F12C7F8436D4}"/>
              </a:ext>
            </a:extLst>
          </p:cNvPr>
          <p:cNvSpPr/>
          <p:nvPr/>
        </p:nvSpPr>
        <p:spPr>
          <a:xfrm>
            <a:off x="5240938" y="2085877"/>
            <a:ext cx="467595" cy="345426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正方形/長方形 204">
            <a:extLst>
              <a:ext uri="{FF2B5EF4-FFF2-40B4-BE49-F238E27FC236}">
                <a16:creationId xmlns:a16="http://schemas.microsoft.com/office/drawing/2014/main" id="{64CF75F5-5DCF-4286-9A13-21CEE903483F}"/>
              </a:ext>
            </a:extLst>
          </p:cNvPr>
          <p:cNvSpPr/>
          <p:nvPr/>
        </p:nvSpPr>
        <p:spPr>
          <a:xfrm>
            <a:off x="6917918" y="2105599"/>
            <a:ext cx="467595" cy="342102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正方形/長方形 205">
            <a:extLst>
              <a:ext uri="{FF2B5EF4-FFF2-40B4-BE49-F238E27FC236}">
                <a16:creationId xmlns:a16="http://schemas.microsoft.com/office/drawing/2014/main" id="{67AB04FC-674E-40EE-9BCA-F24D53C25CA7}"/>
              </a:ext>
            </a:extLst>
          </p:cNvPr>
          <p:cNvSpPr/>
          <p:nvPr/>
        </p:nvSpPr>
        <p:spPr>
          <a:xfrm>
            <a:off x="8641566" y="2115154"/>
            <a:ext cx="467595" cy="344265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7" name="直線コネクタ 206">
            <a:extLst>
              <a:ext uri="{FF2B5EF4-FFF2-40B4-BE49-F238E27FC236}">
                <a16:creationId xmlns:a16="http://schemas.microsoft.com/office/drawing/2014/main" id="{051E5EEE-956F-47B8-82E8-8DD7F3057B37}"/>
              </a:ext>
            </a:extLst>
          </p:cNvPr>
          <p:cNvCxnSpPr>
            <a:cxnSpLocks/>
            <a:stCxn id="176" idx="0"/>
          </p:cNvCxnSpPr>
          <p:nvPr/>
        </p:nvCxnSpPr>
        <p:spPr>
          <a:xfrm flipV="1">
            <a:off x="2803789" y="5372741"/>
            <a:ext cx="102592" cy="429258"/>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EB56C367-C95F-40B9-95F7-A9BC69EE8345}"/>
              </a:ext>
            </a:extLst>
          </p:cNvPr>
          <p:cNvCxnSpPr>
            <a:cxnSpLocks/>
            <a:stCxn id="177" idx="0"/>
          </p:cNvCxnSpPr>
          <p:nvPr/>
        </p:nvCxnSpPr>
        <p:spPr>
          <a:xfrm flipH="1" flipV="1">
            <a:off x="5617945" y="5446402"/>
            <a:ext cx="609019" cy="512197"/>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B200B371-10D2-4764-9692-0A23FAE7E6E3}"/>
              </a:ext>
            </a:extLst>
          </p:cNvPr>
          <p:cNvCxnSpPr>
            <a:cxnSpLocks/>
          </p:cNvCxnSpPr>
          <p:nvPr/>
        </p:nvCxnSpPr>
        <p:spPr>
          <a:xfrm flipV="1">
            <a:off x="8350683" y="5490435"/>
            <a:ext cx="560204" cy="486157"/>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58A7506C-FC90-433F-B7E6-7A0029FA8E7B}"/>
              </a:ext>
            </a:extLst>
          </p:cNvPr>
          <p:cNvCxnSpPr>
            <a:cxnSpLocks/>
          </p:cNvCxnSpPr>
          <p:nvPr/>
        </p:nvCxnSpPr>
        <p:spPr>
          <a:xfrm flipH="1" flipV="1">
            <a:off x="7140517" y="5478313"/>
            <a:ext cx="757662" cy="549992"/>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pic>
        <p:nvPicPr>
          <p:cNvPr id="211" name="グラフィックス 210" descr="フラスコ">
            <a:extLst>
              <a:ext uri="{FF2B5EF4-FFF2-40B4-BE49-F238E27FC236}">
                <a16:creationId xmlns:a16="http://schemas.microsoft.com/office/drawing/2014/main" id="{F79AECA7-95F5-43F1-8099-014B46C0F2FF}"/>
              </a:ext>
            </a:extLst>
          </p:cNvPr>
          <p:cNvPicPr>
            <a:picLocks noChangeAspect="1"/>
          </p:cNvPicPr>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9504945" y="3637693"/>
            <a:ext cx="565856" cy="565856"/>
          </a:xfrm>
          <a:prstGeom prst="rect">
            <a:avLst/>
          </a:prstGeom>
        </p:spPr>
      </p:pic>
      <p:sp>
        <p:nvSpPr>
          <p:cNvPr id="212" name="テキスト ボックス 211">
            <a:extLst>
              <a:ext uri="{FF2B5EF4-FFF2-40B4-BE49-F238E27FC236}">
                <a16:creationId xmlns:a16="http://schemas.microsoft.com/office/drawing/2014/main" id="{8763A1D3-AC3C-44F6-A092-72BE794BF4B9}"/>
              </a:ext>
            </a:extLst>
          </p:cNvPr>
          <p:cNvSpPr txBox="1"/>
          <p:nvPr/>
        </p:nvSpPr>
        <p:spPr>
          <a:xfrm>
            <a:off x="3696412" y="5941348"/>
            <a:ext cx="1710725" cy="307777"/>
          </a:xfrm>
          <a:prstGeom prst="rect">
            <a:avLst/>
          </a:prstGeom>
          <a:noFill/>
        </p:spPr>
        <p:txBody>
          <a:bodyPr wrap="none" rtlCol="0">
            <a:spAutoFit/>
          </a:bodyPr>
          <a:lstStyle/>
          <a:p>
            <a:r>
              <a:rPr lang="ja-JP" altLang="en-US" sz="1400" dirty="0"/>
              <a:t>物理的・化学的処理</a:t>
            </a:r>
            <a:endParaRPr lang="en-US" altLang="ja-JP" sz="1400" dirty="0"/>
          </a:p>
        </p:txBody>
      </p:sp>
      <p:cxnSp>
        <p:nvCxnSpPr>
          <p:cNvPr id="213" name="直線コネクタ 212">
            <a:extLst>
              <a:ext uri="{FF2B5EF4-FFF2-40B4-BE49-F238E27FC236}">
                <a16:creationId xmlns:a16="http://schemas.microsoft.com/office/drawing/2014/main" id="{BE0346FD-0784-4A59-B7D1-B8C6DA28F52C}"/>
              </a:ext>
            </a:extLst>
          </p:cNvPr>
          <p:cNvCxnSpPr>
            <a:cxnSpLocks/>
            <a:stCxn id="212" idx="0"/>
          </p:cNvCxnSpPr>
          <p:nvPr/>
        </p:nvCxnSpPr>
        <p:spPr>
          <a:xfrm flipH="1" flipV="1">
            <a:off x="3876383" y="5461520"/>
            <a:ext cx="675392" cy="479828"/>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D8BF2C8B-4013-43D4-B950-6825595B8136}"/>
              </a:ext>
            </a:extLst>
          </p:cNvPr>
          <p:cNvCxnSpPr>
            <a:cxnSpLocks/>
          </p:cNvCxnSpPr>
          <p:nvPr/>
        </p:nvCxnSpPr>
        <p:spPr>
          <a:xfrm flipV="1">
            <a:off x="4808195" y="5432103"/>
            <a:ext cx="550658" cy="508458"/>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215" name="正方形/長方形 214">
            <a:extLst>
              <a:ext uri="{FF2B5EF4-FFF2-40B4-BE49-F238E27FC236}">
                <a16:creationId xmlns:a16="http://schemas.microsoft.com/office/drawing/2014/main" id="{330AF66A-B4C0-40A1-8A89-C1C712A6FE2D}"/>
              </a:ext>
            </a:extLst>
          </p:cNvPr>
          <p:cNvSpPr/>
          <p:nvPr/>
        </p:nvSpPr>
        <p:spPr>
          <a:xfrm>
            <a:off x="3603427" y="2044044"/>
            <a:ext cx="375906" cy="348258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正方形/長方形 215">
            <a:extLst>
              <a:ext uri="{FF2B5EF4-FFF2-40B4-BE49-F238E27FC236}">
                <a16:creationId xmlns:a16="http://schemas.microsoft.com/office/drawing/2014/main" id="{15ECE62E-F117-40F0-AEB9-E697D8FCA962}"/>
              </a:ext>
            </a:extLst>
          </p:cNvPr>
          <p:cNvSpPr/>
          <p:nvPr/>
        </p:nvSpPr>
        <p:spPr>
          <a:xfrm>
            <a:off x="3515121" y="1962017"/>
            <a:ext cx="2265360" cy="3699022"/>
          </a:xfrm>
          <a:prstGeom prst="rect">
            <a:avLst/>
          </a:prstGeom>
          <a:solidFill>
            <a:srgbClr val="FFC000">
              <a:alpha val="28000"/>
            </a:srgb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184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C5C30A-AB5C-4EA2-8C7C-BADCB2BD2218}"/>
              </a:ext>
            </a:extLst>
          </p:cNvPr>
          <p:cNvSpPr>
            <a:spLocks noGrp="1"/>
          </p:cNvSpPr>
          <p:nvPr>
            <p:ph type="title"/>
          </p:nvPr>
        </p:nvSpPr>
        <p:spPr/>
        <p:txBody>
          <a:bodyPr>
            <a:normAutofit fontScale="90000"/>
          </a:bodyPr>
          <a:lstStyle/>
          <a:p>
            <a:r>
              <a:rPr lang="ja-JP" altLang="en-US" sz="1300" dirty="0"/>
              <a:t>調査ポイント⑥</a:t>
            </a:r>
            <a:br>
              <a:rPr lang="en-US" altLang="ja-JP" dirty="0"/>
            </a:br>
            <a:r>
              <a:rPr lang="ja-JP" altLang="en-US" dirty="0"/>
              <a:t>バイオ系物質生産</a:t>
            </a:r>
            <a:r>
              <a:rPr lang="en-US" altLang="ja-JP" dirty="0"/>
              <a:t>×</a:t>
            </a:r>
            <a:r>
              <a:rPr lang="ja-JP" altLang="en-US" dirty="0"/>
              <a:t>計算機的手法</a:t>
            </a:r>
            <a:endParaRPr kumimoji="1" lang="ja-JP" altLang="en-US" dirty="0"/>
          </a:p>
        </p:txBody>
      </p:sp>
      <p:sp>
        <p:nvSpPr>
          <p:cNvPr id="3" name="スライド番号プレースホルダー 2">
            <a:extLst>
              <a:ext uri="{FF2B5EF4-FFF2-40B4-BE49-F238E27FC236}">
                <a16:creationId xmlns:a16="http://schemas.microsoft.com/office/drawing/2014/main" id="{58785873-C445-43F9-8CC9-6BEF59163533}"/>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 name="テキスト プレースホルダー 3">
            <a:extLst>
              <a:ext uri="{FF2B5EF4-FFF2-40B4-BE49-F238E27FC236}">
                <a16:creationId xmlns:a16="http://schemas.microsoft.com/office/drawing/2014/main" id="{A5EFAF02-89DA-4D5D-ADAF-13D48234879F}"/>
              </a:ext>
            </a:extLst>
          </p:cNvPr>
          <p:cNvSpPr>
            <a:spLocks noGrp="1"/>
          </p:cNvSpPr>
          <p:nvPr>
            <p:ph type="body" sz="quarter" idx="11"/>
          </p:nvPr>
        </p:nvSpPr>
        <p:spPr>
          <a:xfrm>
            <a:off x="517055" y="1018273"/>
            <a:ext cx="11341887" cy="4672561"/>
          </a:xfrm>
        </p:spPr>
        <p:txBody>
          <a:bodyPr/>
          <a:lstStyle/>
          <a:p>
            <a:r>
              <a:rPr lang="ja-JP" altLang="en-US" sz="2000" dirty="0"/>
              <a:t>タンパク質の設計・改変については天然酵素の改変から完全に人工的な酵素設計を指向するものまで様々で旧テーマでは焦点を絞っていた。</a:t>
            </a:r>
            <a:endParaRPr lang="en-US" altLang="ja-JP" sz="2000" dirty="0"/>
          </a:p>
          <a:p>
            <a:r>
              <a:rPr lang="ja-JP" altLang="en-US" sz="2000" dirty="0"/>
              <a:t>ただ、バイオ系物質生産における要素技術と考えたときに、酵素の改変・設計の優先度はよく考えたほうがいいかも。</a:t>
            </a:r>
            <a:endParaRPr lang="en-US" altLang="ja-JP" sz="2000" dirty="0"/>
          </a:p>
          <a:p>
            <a:endParaRPr lang="en-US" altLang="ja-JP" sz="2400" dirty="0"/>
          </a:p>
          <a:p>
            <a:pPr marL="342900" indent="-342900">
              <a:buFont typeface="Wingdings" panose="05000000000000000000" pitchFamily="2" charset="2"/>
              <a:buChar char="n"/>
            </a:pPr>
            <a:r>
              <a:rPr lang="ja-JP" altLang="en-US" sz="1800" dirty="0"/>
              <a:t>天然酵素改変に成功する例が見られるように・・・</a:t>
            </a:r>
            <a:endParaRPr lang="en-US" altLang="ja-JP" sz="1800" dirty="0"/>
          </a:p>
          <a:p>
            <a:pPr marL="684213" lvl="1" indent="-342900">
              <a:buFont typeface="Wingdings" panose="05000000000000000000" pitchFamily="2" charset="2"/>
              <a:buChar char="n"/>
            </a:pPr>
            <a:r>
              <a:rPr kumimoji="1" lang="ja-JP" altLang="en-US" sz="1200" dirty="0"/>
              <a:t>工業スケールでの</a:t>
            </a:r>
            <a:r>
              <a:rPr kumimoji="1" lang="en-US" altLang="ja-JP" sz="1200" dirty="0"/>
              <a:t>PET</a:t>
            </a:r>
            <a:r>
              <a:rPr kumimoji="1" lang="ja-JP" altLang="en-US" sz="1200" dirty="0"/>
              <a:t>（ポリエチレンテレフタレート）のケミカルリサイクルに適した酵素の開発</a:t>
            </a:r>
            <a:endParaRPr kumimoji="1" lang="en-US" altLang="ja-JP" sz="1200" dirty="0"/>
          </a:p>
          <a:p>
            <a:pPr marL="684213" lvl="1" indent="-342900">
              <a:buFont typeface="Wingdings" panose="05000000000000000000" pitchFamily="2" charset="2"/>
              <a:buChar char="n"/>
            </a:pPr>
            <a:r>
              <a:rPr kumimoji="1" lang="en-US" altLang="ja-JP" sz="1200" dirty="0"/>
              <a:t>Lu, H. et al. Machine learning-aided engineering of hydrolases for PET depolymerization. Nature 604, 662–667 (2022).</a:t>
            </a:r>
            <a:endParaRPr lang="en-US" altLang="ja-JP" sz="1100" dirty="0"/>
          </a:p>
          <a:p>
            <a:pPr marL="342900" indent="-342900">
              <a:buFont typeface="Wingdings" panose="05000000000000000000" pitchFamily="2" charset="2"/>
              <a:buChar char="n"/>
            </a:pPr>
            <a:endParaRPr kumimoji="1" lang="en-US" altLang="ja-JP" sz="2600" dirty="0"/>
          </a:p>
          <a:p>
            <a:pPr marL="342900" indent="-342900">
              <a:buFont typeface="Wingdings" panose="05000000000000000000" pitchFamily="2" charset="2"/>
              <a:buChar char="n"/>
            </a:pPr>
            <a:r>
              <a:rPr lang="ja-JP" altLang="en-US" sz="1800" dirty="0"/>
              <a:t>人工酵素・タンパク質設計技術が実用化される日は遠くない？</a:t>
            </a:r>
            <a:endParaRPr kumimoji="1" lang="en-US" altLang="ja-JP" sz="1400" dirty="0"/>
          </a:p>
          <a:p>
            <a:pPr marL="684213" lvl="1" indent="-342900">
              <a:buFont typeface="Wingdings" panose="05000000000000000000" pitchFamily="2" charset="2"/>
              <a:buChar char="n"/>
            </a:pPr>
            <a:r>
              <a:rPr kumimoji="1" lang="en-US" altLang="ja-JP" sz="1200" dirty="0"/>
              <a:t>Lovelock, S. L. et al. The road to fully programmable protein catalysis. Nature 606, 49–58 (2022).</a:t>
            </a:r>
          </a:p>
          <a:p>
            <a:pPr marL="684213" lvl="1" indent="-342900">
              <a:buFont typeface="Wingdings" panose="05000000000000000000" pitchFamily="2" charset="2"/>
              <a:buChar char="n"/>
            </a:pPr>
            <a:r>
              <a:rPr kumimoji="1" lang="en-US" altLang="ja-JP" sz="1200" dirty="0"/>
              <a:t>”Scaffolding protein functional sites using deep learning“	</a:t>
            </a:r>
          </a:p>
          <a:p>
            <a:pPr marL="684213" lvl="1" indent="-342900">
              <a:buFont typeface="Wingdings" panose="05000000000000000000" pitchFamily="2" charset="2"/>
              <a:buChar char="n"/>
            </a:pPr>
            <a:r>
              <a:rPr kumimoji="1" lang="ja-JP" altLang="en-US" sz="1200" dirty="0"/>
              <a:t>“</a:t>
            </a:r>
            <a:r>
              <a:rPr kumimoji="1" lang="en-US" altLang="ja-JP" sz="1200" dirty="0"/>
              <a:t>Robust deep learning-based protein sequence design using </a:t>
            </a:r>
            <a:r>
              <a:rPr kumimoji="1" lang="en-US" altLang="ja-JP" sz="1200" dirty="0" err="1"/>
              <a:t>ProteinMPNN</a:t>
            </a:r>
            <a:r>
              <a:rPr kumimoji="1" lang="en-US" altLang="ja-JP" sz="1200" dirty="0"/>
              <a:t>”</a:t>
            </a:r>
          </a:p>
          <a:p>
            <a:pPr lvl="1"/>
            <a:endParaRPr kumimoji="1" lang="en-US" altLang="ja-JP" sz="1200" dirty="0"/>
          </a:p>
          <a:p>
            <a:pPr lvl="1"/>
            <a:endParaRPr kumimoji="1" lang="en-US" altLang="ja-JP" sz="1400" dirty="0"/>
          </a:p>
        </p:txBody>
      </p:sp>
      <p:sp>
        <p:nvSpPr>
          <p:cNvPr id="5" name="フッター プレースホルダー 4">
            <a:extLst>
              <a:ext uri="{FF2B5EF4-FFF2-40B4-BE49-F238E27FC236}">
                <a16:creationId xmlns:a16="http://schemas.microsoft.com/office/drawing/2014/main" id="{61E9D99C-D6DB-4C86-8774-E648502A7869}"/>
              </a:ext>
            </a:extLst>
          </p:cNvPr>
          <p:cNvSpPr>
            <a:spLocks noGrp="1"/>
          </p:cNvSpPr>
          <p:nvPr>
            <p:ph type="ftr" sz="quarter" idx="3"/>
          </p:nvPr>
        </p:nvSpPr>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852826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A2B4428-D41D-4114-9414-DA617329536E}"/>
              </a:ext>
            </a:extLst>
          </p:cNvPr>
          <p:cNvSpPr>
            <a:spLocks noGrp="1"/>
          </p:cNvSpPr>
          <p:nvPr>
            <p:ph type="title"/>
          </p:nvPr>
        </p:nvSpPr>
        <p:spPr/>
        <p:txBody>
          <a:bodyPr>
            <a:normAutofit fontScale="90000"/>
          </a:bodyPr>
          <a:lstStyle/>
          <a:p>
            <a:r>
              <a:rPr lang="ja-JP" altLang="en-US" dirty="0"/>
              <a:t>参考</a:t>
            </a:r>
            <a:br>
              <a:rPr lang="en-US" altLang="ja-JP" dirty="0"/>
            </a:br>
            <a:r>
              <a:rPr lang="ja-JP" altLang="en-US" dirty="0"/>
              <a:t>調査活動②の概要</a:t>
            </a:r>
          </a:p>
        </p:txBody>
      </p:sp>
      <p:sp>
        <p:nvSpPr>
          <p:cNvPr id="3" name="スライド番号プレースホルダー 2">
            <a:extLst>
              <a:ext uri="{FF2B5EF4-FFF2-40B4-BE49-F238E27FC236}">
                <a16:creationId xmlns:a16="http://schemas.microsoft.com/office/drawing/2014/main" id="{FC23FF30-547B-489C-8C66-D3426B21F619}"/>
              </a:ext>
            </a:extLst>
          </p:cNvPr>
          <p:cNvSpPr>
            <a:spLocks noGrp="1"/>
          </p:cNvSpPr>
          <p:nvPr>
            <p:ph type="sldNum" sz="quarter" idx="12"/>
          </p:nvPr>
        </p:nvSpPr>
        <p:spPr/>
        <p:txBody>
          <a:bodyPr/>
          <a:lstStyle/>
          <a:p>
            <a:fld id="{584EAAFE-CFE5-40AD-8E95-5BFF290DC5CF}" type="slidenum">
              <a:rPr kumimoji="1" lang="ja-JP" altLang="en-US" smtClean="0"/>
              <a:pPr/>
              <a:t>25</a:t>
            </a:fld>
            <a:endParaRPr kumimoji="1" lang="ja-JP" altLang="en-US"/>
          </a:p>
        </p:txBody>
      </p:sp>
      <p:sp>
        <p:nvSpPr>
          <p:cNvPr id="4" name="フッター プレースホルダー 3">
            <a:extLst>
              <a:ext uri="{FF2B5EF4-FFF2-40B4-BE49-F238E27FC236}">
                <a16:creationId xmlns:a16="http://schemas.microsoft.com/office/drawing/2014/main" id="{EC80B57D-4347-4627-874A-468AD0FDFE82}"/>
              </a:ext>
            </a:extLst>
          </p:cNvPr>
          <p:cNvSpPr>
            <a:spLocks noGrp="1"/>
          </p:cNvSpPr>
          <p:nvPr>
            <p:ph type="ftr" sz="quarter" idx="4294967295"/>
          </p:nvPr>
        </p:nvSpPr>
        <p:spPr>
          <a:xfrm>
            <a:off x="0" y="6356350"/>
            <a:ext cx="4114800" cy="365125"/>
          </a:xfrm>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4234713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5CFF5-D4A5-490D-BB23-A152D1BC4AFE}"/>
              </a:ext>
            </a:extLst>
          </p:cNvPr>
          <p:cNvSpPr>
            <a:spLocks noGrp="1"/>
          </p:cNvSpPr>
          <p:nvPr>
            <p:ph type="title"/>
          </p:nvPr>
        </p:nvSpPr>
        <p:spPr/>
        <p:txBody>
          <a:bodyPr/>
          <a:lstStyle/>
          <a:p>
            <a:r>
              <a:rPr kumimoji="1" lang="ja-JP" altLang="en-US" dirty="0"/>
              <a:t>これまでの経緯</a:t>
            </a:r>
          </a:p>
        </p:txBody>
      </p:sp>
      <p:sp>
        <p:nvSpPr>
          <p:cNvPr id="3" name="スライド番号プレースホルダー 2">
            <a:extLst>
              <a:ext uri="{FF2B5EF4-FFF2-40B4-BE49-F238E27FC236}">
                <a16:creationId xmlns:a16="http://schemas.microsoft.com/office/drawing/2014/main" id="{D7D9E7A7-B171-4EA3-BEC5-F79151C87662}"/>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15" name="テキスト ボックス 14">
            <a:extLst>
              <a:ext uri="{FF2B5EF4-FFF2-40B4-BE49-F238E27FC236}">
                <a16:creationId xmlns:a16="http://schemas.microsoft.com/office/drawing/2014/main" id="{AF3228E4-1C9E-40D4-983A-79B06FB3F4DC}"/>
              </a:ext>
            </a:extLst>
          </p:cNvPr>
          <p:cNvSpPr txBox="1"/>
          <p:nvPr/>
        </p:nvSpPr>
        <p:spPr>
          <a:xfrm>
            <a:off x="411435" y="5003926"/>
            <a:ext cx="11596346" cy="830997"/>
          </a:xfrm>
          <a:prstGeom prst="rect">
            <a:avLst/>
          </a:prstGeom>
          <a:noFill/>
        </p:spPr>
        <p:txBody>
          <a:bodyPr wrap="square">
            <a:spAutoFit/>
          </a:bodyPr>
          <a:lstStyle/>
          <a:p>
            <a:r>
              <a:rPr kumimoji="1" lang="ja-JP" altLang="en-US" sz="2400" b="1" dirty="0">
                <a:solidFill>
                  <a:schemeClr val="accent1"/>
                </a:solidFill>
              </a:rPr>
              <a:t>設計対象をセルロース結合性タンパク質（</a:t>
            </a:r>
            <a:r>
              <a:rPr kumimoji="1" lang="en-US" altLang="ja-JP" sz="2400" b="1" dirty="0">
                <a:solidFill>
                  <a:schemeClr val="accent1"/>
                </a:solidFill>
              </a:rPr>
              <a:t>TrCBM1</a:t>
            </a:r>
            <a:r>
              <a:rPr kumimoji="1" lang="ja-JP" altLang="en-US" sz="2400" b="1" dirty="0">
                <a:solidFill>
                  <a:schemeClr val="accent1"/>
                </a:solidFill>
              </a:rPr>
              <a:t>）に絞り、コンセプトの具体化を実施</a:t>
            </a:r>
            <a:endParaRPr kumimoji="1" lang="en-US" altLang="ja-JP" sz="2400" b="1" dirty="0">
              <a:solidFill>
                <a:schemeClr val="accent1"/>
              </a:solidFill>
            </a:endParaRPr>
          </a:p>
          <a:p>
            <a:r>
              <a:rPr kumimoji="1" lang="ja-JP" altLang="en-US" sz="2400" b="1" dirty="0">
                <a:solidFill>
                  <a:schemeClr val="accent1"/>
                </a:solidFill>
              </a:rPr>
              <a:t>➡「バイオリファイナリ向けのセルロース分解酵素の設計・評価」について調査活動をしたい。</a:t>
            </a:r>
            <a:endParaRPr kumimoji="1" lang="en-US" altLang="ja-JP" sz="2400" b="1" dirty="0">
              <a:solidFill>
                <a:schemeClr val="accent1"/>
              </a:solidFill>
            </a:endParaRPr>
          </a:p>
        </p:txBody>
      </p:sp>
      <p:pic>
        <p:nvPicPr>
          <p:cNvPr id="6" name="図 5">
            <a:extLst>
              <a:ext uri="{FF2B5EF4-FFF2-40B4-BE49-F238E27FC236}">
                <a16:creationId xmlns:a16="http://schemas.microsoft.com/office/drawing/2014/main" id="{83CF15B3-1BDA-48A8-BA9B-C277E672CA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1793" y="1257917"/>
            <a:ext cx="5771088" cy="3245208"/>
          </a:xfrm>
          <a:prstGeom prst="rect">
            <a:avLst/>
          </a:prstGeom>
          <a:ln>
            <a:solidFill>
              <a:schemeClr val="tx1"/>
            </a:solidFill>
          </a:ln>
        </p:spPr>
      </p:pic>
      <p:pic>
        <p:nvPicPr>
          <p:cNvPr id="8" name="図 7">
            <a:extLst>
              <a:ext uri="{FF2B5EF4-FFF2-40B4-BE49-F238E27FC236}">
                <a16:creationId xmlns:a16="http://schemas.microsoft.com/office/drawing/2014/main" id="{1AAB1FB5-361C-4D9B-9976-CB136088A15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6000" y="1257917"/>
            <a:ext cx="5754616" cy="3245208"/>
          </a:xfrm>
          <a:prstGeom prst="rect">
            <a:avLst/>
          </a:prstGeom>
          <a:ln>
            <a:solidFill>
              <a:schemeClr val="tx1"/>
            </a:solidFill>
          </a:ln>
        </p:spPr>
      </p:pic>
      <p:sp>
        <p:nvSpPr>
          <p:cNvPr id="4" name="テキスト ボックス 3">
            <a:extLst>
              <a:ext uri="{FF2B5EF4-FFF2-40B4-BE49-F238E27FC236}">
                <a16:creationId xmlns:a16="http://schemas.microsoft.com/office/drawing/2014/main" id="{CCE290A5-6827-4633-BA6E-4CD5161268E3}"/>
              </a:ext>
            </a:extLst>
          </p:cNvPr>
          <p:cNvSpPr txBox="1"/>
          <p:nvPr/>
        </p:nvSpPr>
        <p:spPr>
          <a:xfrm>
            <a:off x="5208337" y="1292292"/>
            <a:ext cx="772969" cy="276999"/>
          </a:xfrm>
          <a:prstGeom prst="rect">
            <a:avLst/>
          </a:prstGeom>
          <a:solidFill>
            <a:schemeClr val="bg1"/>
          </a:solidFill>
          <a:ln>
            <a:solidFill>
              <a:srgbClr val="FF0000"/>
            </a:solidFill>
          </a:ln>
        </p:spPr>
        <p:txBody>
          <a:bodyPr wrap="none" rtlCol="0">
            <a:spAutoFit/>
          </a:bodyPr>
          <a:lstStyle/>
          <a:p>
            <a:r>
              <a:rPr kumimoji="1" lang="en-US" altLang="ja-JP" sz="1200" dirty="0">
                <a:solidFill>
                  <a:srgbClr val="FF0000"/>
                </a:solidFill>
              </a:rPr>
              <a:t>LR2</a:t>
            </a:r>
            <a:r>
              <a:rPr kumimoji="1" lang="ja-JP" altLang="en-US" sz="1200" dirty="0">
                <a:solidFill>
                  <a:srgbClr val="FF0000"/>
                </a:solidFill>
              </a:rPr>
              <a:t>資料</a:t>
            </a:r>
          </a:p>
        </p:txBody>
      </p:sp>
      <p:sp>
        <p:nvSpPr>
          <p:cNvPr id="9" name="テキスト ボックス 8">
            <a:extLst>
              <a:ext uri="{FF2B5EF4-FFF2-40B4-BE49-F238E27FC236}">
                <a16:creationId xmlns:a16="http://schemas.microsoft.com/office/drawing/2014/main" id="{A6836BB9-81B5-4EA3-BF18-3116C219F240}"/>
              </a:ext>
            </a:extLst>
          </p:cNvPr>
          <p:cNvSpPr txBox="1"/>
          <p:nvPr/>
        </p:nvSpPr>
        <p:spPr>
          <a:xfrm>
            <a:off x="11042208" y="1292292"/>
            <a:ext cx="772969" cy="276999"/>
          </a:xfrm>
          <a:prstGeom prst="rect">
            <a:avLst/>
          </a:prstGeom>
          <a:solidFill>
            <a:schemeClr val="bg1"/>
          </a:solidFill>
          <a:ln>
            <a:solidFill>
              <a:srgbClr val="FF0000"/>
            </a:solidFill>
          </a:ln>
        </p:spPr>
        <p:txBody>
          <a:bodyPr wrap="none" rtlCol="0">
            <a:spAutoFit/>
          </a:bodyPr>
          <a:lstStyle/>
          <a:p>
            <a:r>
              <a:rPr kumimoji="1" lang="en-US" altLang="ja-JP" sz="1200" dirty="0">
                <a:solidFill>
                  <a:srgbClr val="FF0000"/>
                </a:solidFill>
              </a:rPr>
              <a:t>LR2</a:t>
            </a:r>
            <a:r>
              <a:rPr kumimoji="1" lang="ja-JP" altLang="en-US" sz="1200" dirty="0">
                <a:solidFill>
                  <a:srgbClr val="FF0000"/>
                </a:solidFill>
              </a:rPr>
              <a:t>資料</a:t>
            </a:r>
          </a:p>
        </p:txBody>
      </p:sp>
    </p:spTree>
    <p:extLst>
      <p:ext uri="{BB962C8B-B14F-4D97-AF65-F5344CB8AC3E}">
        <p14:creationId xmlns:p14="http://schemas.microsoft.com/office/powerpoint/2010/main" val="130616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47F12C-4B57-4099-8258-3A67AB9A089D}"/>
              </a:ext>
            </a:extLst>
          </p:cNvPr>
          <p:cNvSpPr>
            <a:spLocks noGrp="1"/>
          </p:cNvSpPr>
          <p:nvPr>
            <p:ph type="title"/>
          </p:nvPr>
        </p:nvSpPr>
        <p:spPr/>
        <p:txBody>
          <a:bodyPr>
            <a:normAutofit/>
          </a:bodyPr>
          <a:lstStyle/>
          <a:p>
            <a:r>
              <a:rPr lang="ja-JP" altLang="en-US" dirty="0"/>
              <a:t>設計</a:t>
            </a:r>
            <a:r>
              <a:rPr kumimoji="1" lang="ja-JP" altLang="en-US" dirty="0"/>
              <a:t>対象（</a:t>
            </a:r>
            <a:r>
              <a:rPr kumimoji="1" lang="en-US" altLang="ja-JP" dirty="0"/>
              <a:t>TrCel7A</a:t>
            </a:r>
            <a:r>
              <a:rPr kumimoji="1" lang="ja-JP" altLang="en-US" dirty="0"/>
              <a:t>のセルロース結合ドメイン）</a:t>
            </a:r>
          </a:p>
        </p:txBody>
      </p:sp>
      <p:sp>
        <p:nvSpPr>
          <p:cNvPr id="3" name="スライド番号プレースホルダー 2">
            <a:extLst>
              <a:ext uri="{FF2B5EF4-FFF2-40B4-BE49-F238E27FC236}">
                <a16:creationId xmlns:a16="http://schemas.microsoft.com/office/drawing/2014/main" id="{C7F80FDB-3AB3-4529-B4ED-620F18D96F5A}"/>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pic>
        <p:nvPicPr>
          <p:cNvPr id="5" name="図 4" descr="散布図 が含まれている画像&#10;&#10;自動的に生成された説明">
            <a:extLst>
              <a:ext uri="{FF2B5EF4-FFF2-40B4-BE49-F238E27FC236}">
                <a16:creationId xmlns:a16="http://schemas.microsoft.com/office/drawing/2014/main" id="{A6EB194E-CA58-4882-A618-CAA1A06A2D4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439678" y="1962493"/>
            <a:ext cx="4856597" cy="3746856"/>
          </a:xfrm>
          <a:prstGeom prst="rect">
            <a:avLst/>
          </a:prstGeom>
        </p:spPr>
      </p:pic>
      <p:sp>
        <p:nvSpPr>
          <p:cNvPr id="8" name="テキスト ボックス 7">
            <a:extLst>
              <a:ext uri="{FF2B5EF4-FFF2-40B4-BE49-F238E27FC236}">
                <a16:creationId xmlns:a16="http://schemas.microsoft.com/office/drawing/2014/main" id="{503E62C0-85E0-4423-B764-76647F912042}"/>
              </a:ext>
            </a:extLst>
          </p:cNvPr>
          <p:cNvSpPr txBox="1"/>
          <p:nvPr/>
        </p:nvSpPr>
        <p:spPr>
          <a:xfrm>
            <a:off x="8923414" y="6009001"/>
            <a:ext cx="3431641" cy="253916"/>
          </a:xfrm>
          <a:prstGeom prst="rect">
            <a:avLst/>
          </a:prstGeom>
          <a:noFill/>
        </p:spPr>
        <p:txBody>
          <a:bodyPr wrap="square">
            <a:spAutoFit/>
          </a:bodyPr>
          <a:lstStyle/>
          <a:p>
            <a:r>
              <a:rPr lang="ja-JP" altLang="en-US" sz="1050" dirty="0">
                <a:hlinkClick r:id="rId4"/>
              </a:rPr>
              <a:t>https://www.jsps.go.jp/seika/2016/vol3_010.html</a:t>
            </a:r>
            <a:endParaRPr lang="en-US" altLang="ja-JP" sz="1050" dirty="0"/>
          </a:p>
        </p:txBody>
      </p:sp>
      <p:sp>
        <p:nvSpPr>
          <p:cNvPr id="11" name="テキスト ボックス 10">
            <a:extLst>
              <a:ext uri="{FF2B5EF4-FFF2-40B4-BE49-F238E27FC236}">
                <a16:creationId xmlns:a16="http://schemas.microsoft.com/office/drawing/2014/main" id="{BA7785F0-D833-4D02-B175-6C33E93E7ACD}"/>
              </a:ext>
            </a:extLst>
          </p:cNvPr>
          <p:cNvSpPr txBox="1"/>
          <p:nvPr/>
        </p:nvSpPr>
        <p:spPr>
          <a:xfrm>
            <a:off x="2692344" y="5578661"/>
            <a:ext cx="7232688" cy="369332"/>
          </a:xfrm>
          <a:prstGeom prst="rect">
            <a:avLst/>
          </a:prstGeom>
          <a:noFill/>
        </p:spPr>
        <p:txBody>
          <a:bodyPr wrap="square">
            <a:spAutoFit/>
          </a:bodyPr>
          <a:lstStyle/>
          <a:p>
            <a:r>
              <a:rPr kumimoji="1" lang="ja-JP" altLang="en-US" dirty="0"/>
              <a:t>セルロース表面で反応を行うセルロース分解酵素の立体構造（</a:t>
            </a:r>
            <a:r>
              <a:rPr kumimoji="1" lang="en-US" altLang="ja-JP" b="1" dirty="0">
                <a:solidFill>
                  <a:srgbClr val="00CCFF"/>
                </a:solidFill>
              </a:rPr>
              <a:t>TrCel7A</a:t>
            </a:r>
            <a:r>
              <a:rPr kumimoji="1" lang="ja-JP" altLang="en-US" dirty="0"/>
              <a:t>）</a:t>
            </a:r>
            <a:endParaRPr lang="ja-JP" altLang="en-US" dirty="0"/>
          </a:p>
        </p:txBody>
      </p:sp>
      <p:sp>
        <p:nvSpPr>
          <p:cNvPr id="4" name="テキスト ボックス 3">
            <a:extLst>
              <a:ext uri="{FF2B5EF4-FFF2-40B4-BE49-F238E27FC236}">
                <a16:creationId xmlns:a16="http://schemas.microsoft.com/office/drawing/2014/main" id="{88C11026-0B9A-4659-BA49-8AD4AC5D5670}"/>
              </a:ext>
            </a:extLst>
          </p:cNvPr>
          <p:cNvSpPr txBox="1"/>
          <p:nvPr/>
        </p:nvSpPr>
        <p:spPr>
          <a:xfrm>
            <a:off x="2034584" y="2967335"/>
            <a:ext cx="1739073" cy="923330"/>
          </a:xfrm>
          <a:prstGeom prst="rect">
            <a:avLst/>
          </a:prstGeom>
          <a:noFill/>
        </p:spPr>
        <p:txBody>
          <a:bodyPr wrap="square" rtlCol="0">
            <a:spAutoFit/>
          </a:bodyPr>
          <a:lstStyle/>
          <a:p>
            <a:pPr algn="ctr"/>
            <a:r>
              <a:rPr kumimoji="1" lang="ja-JP" altLang="en-US" dirty="0"/>
              <a:t>セルロース</a:t>
            </a:r>
            <a:endParaRPr kumimoji="1" lang="en-US" altLang="ja-JP" dirty="0"/>
          </a:p>
          <a:p>
            <a:pPr algn="ctr"/>
            <a:r>
              <a:rPr kumimoji="1" lang="ja-JP" altLang="en-US" dirty="0"/>
              <a:t>結合ドメイン</a:t>
            </a:r>
            <a:endParaRPr kumimoji="1" lang="en-US" altLang="ja-JP" dirty="0"/>
          </a:p>
          <a:p>
            <a:pPr algn="ctr"/>
            <a:r>
              <a:rPr kumimoji="1" lang="en-US" altLang="ja-JP" b="1" dirty="0">
                <a:solidFill>
                  <a:srgbClr val="00CCFF"/>
                </a:solidFill>
              </a:rPr>
              <a:t>TrCBM1</a:t>
            </a:r>
            <a:endParaRPr kumimoji="1" lang="ja-JP" altLang="en-US" b="1" dirty="0">
              <a:solidFill>
                <a:srgbClr val="00CCFF"/>
              </a:solidFill>
            </a:endParaRPr>
          </a:p>
        </p:txBody>
      </p:sp>
      <p:sp>
        <p:nvSpPr>
          <p:cNvPr id="12" name="テキスト ボックス 11">
            <a:extLst>
              <a:ext uri="{FF2B5EF4-FFF2-40B4-BE49-F238E27FC236}">
                <a16:creationId xmlns:a16="http://schemas.microsoft.com/office/drawing/2014/main" id="{4D3C6E0A-0322-46B2-A7A7-0D50FC522FED}"/>
              </a:ext>
            </a:extLst>
          </p:cNvPr>
          <p:cNvSpPr txBox="1"/>
          <p:nvPr/>
        </p:nvSpPr>
        <p:spPr>
          <a:xfrm>
            <a:off x="7596433" y="2454601"/>
            <a:ext cx="1739073" cy="369332"/>
          </a:xfrm>
          <a:prstGeom prst="rect">
            <a:avLst/>
          </a:prstGeom>
          <a:noFill/>
        </p:spPr>
        <p:txBody>
          <a:bodyPr wrap="square" rtlCol="0">
            <a:spAutoFit/>
          </a:bodyPr>
          <a:lstStyle/>
          <a:p>
            <a:pPr algn="ctr"/>
            <a:r>
              <a:rPr kumimoji="1" lang="ja-JP" altLang="en-US" dirty="0"/>
              <a:t>触媒ドメイン</a:t>
            </a:r>
          </a:p>
        </p:txBody>
      </p:sp>
      <p:sp>
        <p:nvSpPr>
          <p:cNvPr id="7" name="テキスト ボックス 6">
            <a:extLst>
              <a:ext uri="{FF2B5EF4-FFF2-40B4-BE49-F238E27FC236}">
                <a16:creationId xmlns:a16="http://schemas.microsoft.com/office/drawing/2014/main" id="{C694E539-61C1-459B-A762-96B5C6A05306}"/>
              </a:ext>
            </a:extLst>
          </p:cNvPr>
          <p:cNvSpPr txBox="1"/>
          <p:nvPr/>
        </p:nvSpPr>
        <p:spPr>
          <a:xfrm>
            <a:off x="1632161" y="860094"/>
            <a:ext cx="8655190" cy="1015663"/>
          </a:xfrm>
          <a:prstGeom prst="rect">
            <a:avLst/>
          </a:prstGeom>
          <a:noFill/>
        </p:spPr>
        <p:txBody>
          <a:bodyPr wrap="none" rtlCol="0">
            <a:spAutoFit/>
          </a:bodyPr>
          <a:lstStyle/>
          <a:p>
            <a:r>
              <a:rPr kumimoji="1" lang="en-US" altLang="ja-JP" sz="2000" b="1" dirty="0">
                <a:solidFill>
                  <a:srgbClr val="00CCFF"/>
                </a:solidFill>
              </a:rPr>
              <a:t>TrCel7A</a:t>
            </a:r>
            <a:r>
              <a:rPr kumimoji="1" lang="ja-JP" altLang="en-US" sz="2000" b="1" dirty="0">
                <a:solidFill>
                  <a:schemeClr val="accent1"/>
                </a:solidFill>
              </a:rPr>
              <a:t>：子嚢菌</a:t>
            </a:r>
            <a:r>
              <a:rPr kumimoji="1" lang="en-US" altLang="ja-JP" sz="2000" b="1" i="1" dirty="0">
                <a:solidFill>
                  <a:schemeClr val="accent1"/>
                </a:solidFill>
              </a:rPr>
              <a:t>Trichoderma </a:t>
            </a:r>
            <a:r>
              <a:rPr kumimoji="1" lang="en-US" altLang="ja-JP" sz="2000" b="1" i="1" dirty="0" err="1">
                <a:solidFill>
                  <a:schemeClr val="accent1"/>
                </a:solidFill>
              </a:rPr>
              <a:t>reesei</a:t>
            </a:r>
            <a:r>
              <a:rPr kumimoji="1" lang="ja-JP" altLang="en-US" sz="2000" b="1" dirty="0">
                <a:solidFill>
                  <a:schemeClr val="accent1"/>
                </a:solidFill>
              </a:rPr>
              <a:t>由来</a:t>
            </a:r>
            <a:endParaRPr kumimoji="1" lang="en-US" altLang="ja-JP" sz="2000" b="1" dirty="0">
              <a:solidFill>
                <a:schemeClr val="accent1"/>
              </a:solidFill>
            </a:endParaRPr>
          </a:p>
          <a:p>
            <a:r>
              <a:rPr kumimoji="1" lang="en-US" altLang="ja-JP" sz="2000" b="1" dirty="0">
                <a:solidFill>
                  <a:schemeClr val="accent1"/>
                </a:solidFill>
              </a:rPr>
              <a:t>		 </a:t>
            </a:r>
            <a:r>
              <a:rPr kumimoji="1" lang="ja-JP" altLang="en-US" sz="2000" b="1" dirty="0">
                <a:solidFill>
                  <a:schemeClr val="accent1"/>
                </a:solidFill>
              </a:rPr>
              <a:t>　 糖質加水分解酵素ファミリー</a:t>
            </a:r>
            <a:r>
              <a:rPr kumimoji="1" lang="en-US" altLang="ja-JP" sz="2000" b="1" dirty="0">
                <a:solidFill>
                  <a:schemeClr val="accent1"/>
                </a:solidFill>
              </a:rPr>
              <a:t>7</a:t>
            </a:r>
            <a:r>
              <a:rPr kumimoji="1" lang="ja-JP" altLang="en-US" sz="2000" b="1" dirty="0">
                <a:solidFill>
                  <a:schemeClr val="accent1"/>
                </a:solidFill>
              </a:rPr>
              <a:t>（</a:t>
            </a:r>
            <a:r>
              <a:rPr kumimoji="1" lang="en-US" altLang="ja-JP" sz="2000" b="1" dirty="0">
                <a:solidFill>
                  <a:schemeClr val="accent1"/>
                </a:solidFill>
              </a:rPr>
              <a:t>GH7</a:t>
            </a:r>
            <a:r>
              <a:rPr kumimoji="1" lang="ja-JP" altLang="en-US" sz="2000" b="1" dirty="0">
                <a:solidFill>
                  <a:schemeClr val="accent1"/>
                </a:solidFill>
              </a:rPr>
              <a:t>）に属するセルロース分解酵素</a:t>
            </a:r>
            <a:endParaRPr kumimoji="1" lang="en-US" altLang="ja-JP" sz="2000" b="1" dirty="0">
              <a:solidFill>
                <a:schemeClr val="accent1"/>
              </a:solidFill>
            </a:endParaRPr>
          </a:p>
          <a:p>
            <a:r>
              <a:rPr kumimoji="1" lang="en-US" altLang="ja-JP" sz="2000" b="1" dirty="0">
                <a:solidFill>
                  <a:schemeClr val="accent1"/>
                </a:solidFill>
              </a:rPr>
              <a:t>                  </a:t>
            </a:r>
            <a:r>
              <a:rPr kumimoji="1" lang="ja-JP" altLang="en-US" sz="2000" b="1" dirty="0">
                <a:solidFill>
                  <a:schemeClr val="accent1"/>
                </a:solidFill>
              </a:rPr>
              <a:t>セルロース結合ドメイン</a:t>
            </a:r>
            <a:r>
              <a:rPr kumimoji="1" lang="en-US" altLang="ja-JP" sz="2000" b="1" dirty="0">
                <a:solidFill>
                  <a:srgbClr val="00CCFF"/>
                </a:solidFill>
              </a:rPr>
              <a:t>TrCBM1</a:t>
            </a:r>
            <a:r>
              <a:rPr kumimoji="1" lang="ja-JP" altLang="en-US" sz="2000" b="1" dirty="0">
                <a:solidFill>
                  <a:schemeClr val="accent1"/>
                </a:solidFill>
              </a:rPr>
              <a:t>と化学反応を行う触媒ドメインで構成</a:t>
            </a:r>
            <a:endParaRPr kumimoji="1" lang="en-US" altLang="ja-JP" sz="2000" b="1" dirty="0">
              <a:solidFill>
                <a:schemeClr val="accent1"/>
              </a:solidFill>
            </a:endParaRPr>
          </a:p>
        </p:txBody>
      </p:sp>
    </p:spTree>
    <p:extLst>
      <p:ext uri="{BB962C8B-B14F-4D97-AF65-F5344CB8AC3E}">
        <p14:creationId xmlns:p14="http://schemas.microsoft.com/office/powerpoint/2010/main" val="4222709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表 41">
            <a:extLst>
              <a:ext uri="{FF2B5EF4-FFF2-40B4-BE49-F238E27FC236}">
                <a16:creationId xmlns:a16="http://schemas.microsoft.com/office/drawing/2014/main" id="{0105AAC0-8E2C-4DD6-A627-E8532BC073A6}"/>
              </a:ext>
            </a:extLst>
          </p:cNvPr>
          <p:cNvGraphicFramePr>
            <a:graphicFrameLocks noGrp="1"/>
          </p:cNvGraphicFramePr>
          <p:nvPr/>
        </p:nvGraphicFramePr>
        <p:xfrm>
          <a:off x="601765" y="1523358"/>
          <a:ext cx="11122772" cy="4257726"/>
        </p:xfrm>
        <a:graphic>
          <a:graphicData uri="http://schemas.openxmlformats.org/drawingml/2006/table">
            <a:tbl>
              <a:tblPr firstRow="1" bandRow="1">
                <a:tableStyleId>{5C22544A-7EE6-4342-B048-85BDC9FD1C3A}</a:tableStyleId>
              </a:tblPr>
              <a:tblGrid>
                <a:gridCol w="3021970">
                  <a:extLst>
                    <a:ext uri="{9D8B030D-6E8A-4147-A177-3AD203B41FA5}">
                      <a16:colId xmlns:a16="http://schemas.microsoft.com/office/drawing/2014/main" val="469456076"/>
                    </a:ext>
                  </a:extLst>
                </a:gridCol>
                <a:gridCol w="8100802">
                  <a:extLst>
                    <a:ext uri="{9D8B030D-6E8A-4147-A177-3AD203B41FA5}">
                      <a16:colId xmlns:a16="http://schemas.microsoft.com/office/drawing/2014/main" val="151254145"/>
                    </a:ext>
                  </a:extLst>
                </a:gridCol>
              </a:tblGrid>
              <a:tr h="457895">
                <a:tc>
                  <a:txBody>
                    <a:bodyPr/>
                    <a:lstStyle/>
                    <a:p>
                      <a:pPr algn="ctr"/>
                      <a:r>
                        <a:rPr kumimoji="1" lang="ja-JP" altLang="en-US" dirty="0"/>
                        <a:t>使用するセルロース分解酵素</a:t>
                      </a:r>
                      <a:r>
                        <a:rPr kumimoji="1" lang="en-US" altLang="ja-JP" dirty="0"/>
                        <a:t>*</a:t>
                      </a:r>
                      <a:endParaRPr kumimoji="1" lang="ja-JP" altLang="en-US" dirty="0"/>
                    </a:p>
                  </a:txBody>
                  <a:tcPr/>
                </a:tc>
                <a:tc>
                  <a:txBody>
                    <a:bodyPr/>
                    <a:lstStyle/>
                    <a:p>
                      <a:pPr algn="ctr"/>
                      <a:r>
                        <a:rPr kumimoji="1" lang="ja-JP" altLang="en-US" dirty="0"/>
                        <a:t>背景、</a:t>
                      </a:r>
                      <a:r>
                        <a:rPr kumimoji="1" lang="en-US" altLang="ja-JP" dirty="0"/>
                        <a:t>2Q</a:t>
                      </a:r>
                      <a:r>
                        <a:rPr kumimoji="1" lang="ja-JP" altLang="en-US" dirty="0"/>
                        <a:t>実施結果</a:t>
                      </a:r>
                      <a:endParaRPr kumimoji="1" lang="en-US" altLang="ja-JP" dirty="0"/>
                    </a:p>
                  </a:txBody>
                  <a:tcPr/>
                </a:tc>
                <a:extLst>
                  <a:ext uri="{0D108BD9-81ED-4DB2-BD59-A6C34878D82A}">
                    <a16:rowId xmlns:a16="http://schemas.microsoft.com/office/drawing/2014/main" val="2071979488"/>
                  </a:ext>
                </a:extLst>
              </a:tr>
              <a:tr h="1284409">
                <a:tc>
                  <a:txBody>
                    <a:bodyPr/>
                    <a:lstStyle/>
                    <a:p>
                      <a:endParaRPr kumimoji="1" lang="ja-JP" altLang="en-US"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584686726"/>
                  </a:ext>
                </a:extLst>
              </a:tr>
              <a:tr h="1262757">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b="1" dirty="0"/>
                    </a:p>
                  </a:txBody>
                  <a:tcPr>
                    <a:solidFill>
                      <a:schemeClr val="bg1">
                        <a:lumMod val="95000"/>
                      </a:schemeClr>
                    </a:solidFill>
                  </a:tcPr>
                </a:tc>
                <a:extLst>
                  <a:ext uri="{0D108BD9-81ED-4DB2-BD59-A6C34878D82A}">
                    <a16:rowId xmlns:a16="http://schemas.microsoft.com/office/drawing/2014/main" val="3409105564"/>
                  </a:ext>
                </a:extLst>
              </a:tr>
              <a:tr h="1252665">
                <a:tc>
                  <a:txBody>
                    <a:bodyPr/>
                    <a:lstStyle/>
                    <a:p>
                      <a:endParaRPr kumimoji="1" lang="ja-JP" altLang="en-US"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604314066"/>
                  </a:ext>
                </a:extLst>
              </a:tr>
            </a:tbl>
          </a:graphicData>
        </a:graphic>
      </p:graphicFrame>
      <p:sp>
        <p:nvSpPr>
          <p:cNvPr id="9" name="正方形/長方形 8">
            <a:extLst>
              <a:ext uri="{FF2B5EF4-FFF2-40B4-BE49-F238E27FC236}">
                <a16:creationId xmlns:a16="http://schemas.microsoft.com/office/drawing/2014/main" id="{2AB5B194-02B9-42E4-BEFF-FD062B046205}"/>
              </a:ext>
            </a:extLst>
          </p:cNvPr>
          <p:cNvSpPr/>
          <p:nvPr/>
        </p:nvSpPr>
        <p:spPr>
          <a:xfrm>
            <a:off x="1185868" y="1069436"/>
            <a:ext cx="3216798" cy="11995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タイトル 7">
            <a:extLst>
              <a:ext uri="{FF2B5EF4-FFF2-40B4-BE49-F238E27FC236}">
                <a16:creationId xmlns:a16="http://schemas.microsoft.com/office/drawing/2014/main" id="{13E7833E-5A31-418E-A172-EF5D3E6D928E}"/>
              </a:ext>
            </a:extLst>
          </p:cNvPr>
          <p:cNvSpPr>
            <a:spLocks noGrp="1"/>
          </p:cNvSpPr>
          <p:nvPr>
            <p:ph type="title"/>
          </p:nvPr>
        </p:nvSpPr>
        <p:spPr/>
        <p:txBody>
          <a:bodyPr>
            <a:normAutofit/>
          </a:bodyPr>
          <a:lstStyle/>
          <a:p>
            <a:r>
              <a:rPr lang="en-US" altLang="ja-JP" dirty="0"/>
              <a:t>2Q</a:t>
            </a:r>
            <a:r>
              <a:rPr lang="ja-JP" altLang="en-US" dirty="0"/>
              <a:t>の実験</a:t>
            </a:r>
          </a:p>
        </p:txBody>
      </p:sp>
      <p:sp>
        <p:nvSpPr>
          <p:cNvPr id="111" name="スライド番号プレースホルダー 2">
            <a:extLst>
              <a:ext uri="{FF2B5EF4-FFF2-40B4-BE49-F238E27FC236}">
                <a16:creationId xmlns:a16="http://schemas.microsoft.com/office/drawing/2014/main" id="{C5DAF0F3-EACE-40ED-9D03-6049097A5059}"/>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28</a:t>
            </a:fld>
            <a:endParaRPr kumimoji="1" lang="ja-JP" altLang="en-US"/>
          </a:p>
        </p:txBody>
      </p:sp>
      <p:grpSp>
        <p:nvGrpSpPr>
          <p:cNvPr id="237" name="グループ化 236">
            <a:extLst>
              <a:ext uri="{FF2B5EF4-FFF2-40B4-BE49-F238E27FC236}">
                <a16:creationId xmlns:a16="http://schemas.microsoft.com/office/drawing/2014/main" id="{945D17FD-FEF3-46E2-8CFE-482B0181891F}"/>
              </a:ext>
            </a:extLst>
          </p:cNvPr>
          <p:cNvGrpSpPr/>
          <p:nvPr/>
        </p:nvGrpSpPr>
        <p:grpSpPr>
          <a:xfrm>
            <a:off x="656180" y="2254821"/>
            <a:ext cx="2747362" cy="646331"/>
            <a:chOff x="567323" y="3010029"/>
            <a:chExt cx="2747362" cy="646331"/>
          </a:xfrm>
        </p:grpSpPr>
        <p:grpSp>
          <p:nvGrpSpPr>
            <p:cNvPr id="19" name="グループ化 18">
              <a:extLst>
                <a:ext uri="{FF2B5EF4-FFF2-40B4-BE49-F238E27FC236}">
                  <a16:creationId xmlns:a16="http://schemas.microsoft.com/office/drawing/2014/main" id="{808A295E-8B4F-4F59-A8BC-F0A0B29581D8}"/>
                </a:ext>
              </a:extLst>
            </p:cNvPr>
            <p:cNvGrpSpPr/>
            <p:nvPr/>
          </p:nvGrpSpPr>
          <p:grpSpPr>
            <a:xfrm>
              <a:off x="1238230" y="3091179"/>
              <a:ext cx="2076455" cy="484033"/>
              <a:chOff x="6595770" y="1162574"/>
              <a:chExt cx="2076455" cy="484033"/>
            </a:xfrm>
          </p:grpSpPr>
          <p:sp>
            <p:nvSpPr>
              <p:cNvPr id="20" name="フローチャート: 端子 19">
                <a:extLst>
                  <a:ext uri="{FF2B5EF4-FFF2-40B4-BE49-F238E27FC236}">
                    <a16:creationId xmlns:a16="http://schemas.microsoft.com/office/drawing/2014/main" id="{7DA0CD90-3864-4380-8D6E-04D9CD4C733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21" name="正方形/長方形 20">
                <a:extLst>
                  <a:ext uri="{FF2B5EF4-FFF2-40B4-BE49-F238E27FC236}">
                    <a16:creationId xmlns:a16="http://schemas.microsoft.com/office/drawing/2014/main" id="{5664A280-B697-48B9-AADC-C19F94C76254}"/>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2" name="直線コネクタ 21">
                <a:extLst>
                  <a:ext uri="{FF2B5EF4-FFF2-40B4-BE49-F238E27FC236}">
                    <a16:creationId xmlns:a16="http://schemas.microsoft.com/office/drawing/2014/main" id="{258C6036-28A5-4C3C-9482-9F6F7823A78B}"/>
                  </a:ext>
                </a:extLst>
              </p:cNvPr>
              <p:cNvCxnSpPr>
                <a:cxnSpLocks/>
                <a:endCxn id="2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7" name="テキスト ボックス 86">
              <a:extLst>
                <a:ext uri="{FF2B5EF4-FFF2-40B4-BE49-F238E27FC236}">
                  <a16:creationId xmlns:a16="http://schemas.microsoft.com/office/drawing/2014/main" id="{54343051-E62D-44CB-B115-5137C7641DBA}"/>
                </a:ext>
              </a:extLst>
            </p:cNvPr>
            <p:cNvSpPr txBox="1"/>
            <p:nvPr/>
          </p:nvSpPr>
          <p:spPr>
            <a:xfrm>
              <a:off x="567323" y="3010029"/>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grpSp>
        <p:nvGrpSpPr>
          <p:cNvPr id="238" name="グループ化 237">
            <a:extLst>
              <a:ext uri="{FF2B5EF4-FFF2-40B4-BE49-F238E27FC236}">
                <a16:creationId xmlns:a16="http://schemas.microsoft.com/office/drawing/2014/main" id="{10988D10-0D50-40B1-B8DE-971566499CB8}"/>
              </a:ext>
            </a:extLst>
          </p:cNvPr>
          <p:cNvGrpSpPr/>
          <p:nvPr/>
        </p:nvGrpSpPr>
        <p:grpSpPr>
          <a:xfrm>
            <a:off x="643074" y="3581968"/>
            <a:ext cx="2760468" cy="646331"/>
            <a:chOff x="554217" y="4575623"/>
            <a:chExt cx="2760468" cy="646331"/>
          </a:xfrm>
        </p:grpSpPr>
        <p:grpSp>
          <p:nvGrpSpPr>
            <p:cNvPr id="27" name="グループ化 26">
              <a:extLst>
                <a:ext uri="{FF2B5EF4-FFF2-40B4-BE49-F238E27FC236}">
                  <a16:creationId xmlns:a16="http://schemas.microsoft.com/office/drawing/2014/main" id="{1307607A-D322-413A-A864-A09D4620764E}"/>
                </a:ext>
              </a:extLst>
            </p:cNvPr>
            <p:cNvGrpSpPr/>
            <p:nvPr/>
          </p:nvGrpSpPr>
          <p:grpSpPr>
            <a:xfrm>
              <a:off x="1206850" y="4637351"/>
              <a:ext cx="2107835" cy="484033"/>
              <a:chOff x="6564390" y="1162574"/>
              <a:chExt cx="2107835" cy="484033"/>
            </a:xfrm>
          </p:grpSpPr>
          <p:sp>
            <p:nvSpPr>
              <p:cNvPr id="28" name="フローチャート: 端子 27">
                <a:extLst>
                  <a:ext uri="{FF2B5EF4-FFF2-40B4-BE49-F238E27FC236}">
                    <a16:creationId xmlns:a16="http://schemas.microsoft.com/office/drawing/2014/main" id="{BF7D9E2E-38B0-42D7-81F0-8341CC0B9D24}"/>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98B0E26E-DD08-4B0F-9CFE-AEC35173F08C}"/>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7F0C71ED-84BA-47FA-8DD8-13A317679C1E}"/>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テキスト ボックス 85">
              <a:extLst>
                <a:ext uri="{FF2B5EF4-FFF2-40B4-BE49-F238E27FC236}">
                  <a16:creationId xmlns:a16="http://schemas.microsoft.com/office/drawing/2014/main" id="{54EEE85C-FE21-44AF-A770-056782EAC37D}"/>
                </a:ext>
              </a:extLst>
            </p:cNvPr>
            <p:cNvSpPr txBox="1"/>
            <p:nvPr/>
          </p:nvSpPr>
          <p:spPr>
            <a:xfrm>
              <a:off x="554217" y="4575623"/>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sp>
        <p:nvSpPr>
          <p:cNvPr id="164" name="正方形/長方形 163">
            <a:extLst>
              <a:ext uri="{FF2B5EF4-FFF2-40B4-BE49-F238E27FC236}">
                <a16:creationId xmlns:a16="http://schemas.microsoft.com/office/drawing/2014/main" id="{DE65FE4D-2B8F-4918-B2B5-1649ADD667C2}"/>
              </a:ext>
            </a:extLst>
          </p:cNvPr>
          <p:cNvSpPr/>
          <p:nvPr/>
        </p:nvSpPr>
        <p:spPr>
          <a:xfrm>
            <a:off x="3781728" y="3381669"/>
            <a:ext cx="7835347" cy="827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en-US" altLang="ja-JP" sz="1600" b="1" dirty="0">
                <a:solidFill>
                  <a:schemeClr val="accent1"/>
                </a:solidFill>
              </a:rPr>
              <a:t>PcCel6A</a:t>
            </a:r>
            <a:r>
              <a:rPr kumimoji="1" lang="ja-JP" altLang="en-US" sz="1600" b="1" dirty="0">
                <a:solidFill>
                  <a:schemeClr val="accent1"/>
                </a:solidFill>
              </a:rPr>
              <a:t>（対象①）</a:t>
            </a:r>
            <a:r>
              <a:rPr kumimoji="1" lang="ja-JP" altLang="en-US" sz="1600" dirty="0">
                <a:solidFill>
                  <a:schemeClr val="tx1"/>
                </a:solidFill>
              </a:rPr>
              <a:t>と同じ</a:t>
            </a:r>
            <a:r>
              <a:rPr kumimoji="1" lang="en-US" altLang="ja-JP" sz="16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600"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6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r>
              <a:rPr kumimoji="1" lang="ja-JP" altLang="en-US" sz="1600" i="1" u="none" strike="noStrike" kern="1200" cap="none" spc="0" normalizeH="0" baseline="0" noProof="0" dirty="0">
                <a:ln>
                  <a:noFill/>
                </a:ln>
                <a:solidFill>
                  <a:schemeClr val="tx1"/>
                </a:solidFill>
                <a:effectLst/>
                <a:uLnTx/>
                <a:uFillTx/>
                <a:latin typeface="Meiryo UI"/>
                <a:ea typeface="Meiryo UI"/>
                <a:cs typeface="Times New Roman" panose="02020603050405020304" pitchFamily="18" charset="0"/>
              </a:rPr>
              <a:t>由来</a:t>
            </a:r>
            <a:endParaRPr kumimoji="1" lang="en-US" altLang="ja-JP" sz="1600" i="1" u="none" strike="noStrike" kern="1200" cap="none" spc="0" normalizeH="0" baseline="0" noProof="0" dirty="0">
              <a:ln>
                <a:noFill/>
              </a:ln>
              <a:solidFill>
                <a:schemeClr val="tx1"/>
              </a:solidFill>
              <a:effectLst/>
              <a:uLnTx/>
              <a:uFillTx/>
              <a:latin typeface="Meiryo UI"/>
              <a:ea typeface="Meiryo UI"/>
              <a:cs typeface="Times New Roman" panose="02020603050405020304" pitchFamily="18" charset="0"/>
            </a:endParaRPr>
          </a:p>
          <a:p>
            <a:pPr marL="285750" indent="-285750">
              <a:buFont typeface="Wingdings" panose="05000000000000000000" pitchFamily="2" charset="2"/>
              <a:buChar char="l"/>
            </a:pPr>
            <a:r>
              <a:rPr kumimoji="1" lang="ja-JP" altLang="en-US" sz="1600" i="1" dirty="0">
                <a:solidFill>
                  <a:schemeClr val="tx1"/>
                </a:solidFill>
              </a:rPr>
              <a:t>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での発現実績なし</a:t>
            </a:r>
            <a:endParaRPr kumimoji="1" lang="en-US" altLang="ja-JP" sz="1600" dirty="0">
              <a:solidFill>
                <a:schemeClr val="tx1"/>
              </a:solidFill>
            </a:endParaRPr>
          </a:p>
          <a:p>
            <a:r>
              <a:rPr kumimoji="1" lang="ja-JP" altLang="en-US" sz="1600" b="1" dirty="0">
                <a:solidFill>
                  <a:srgbClr val="FF0000"/>
                </a:solidFill>
              </a:rPr>
              <a:t>➡</a:t>
            </a:r>
            <a:r>
              <a:rPr kumimoji="1" lang="en-US" altLang="ja-JP" sz="1600" b="1" dirty="0">
                <a:solidFill>
                  <a:srgbClr val="FF0000"/>
                </a:solidFill>
              </a:rPr>
              <a:t>2Q</a:t>
            </a:r>
            <a:r>
              <a:rPr kumimoji="1" lang="ja-JP" altLang="en-US" sz="1600" b="1" dirty="0">
                <a:solidFill>
                  <a:srgbClr val="FF0000"/>
                </a:solidFill>
              </a:rPr>
              <a:t>実験：酵母（</a:t>
            </a:r>
            <a:r>
              <a:rPr kumimoji="1" lang="en-US" altLang="ja-JP" sz="1600" b="1" i="1" dirty="0">
                <a:solidFill>
                  <a:srgbClr val="FF0000"/>
                </a:solidFill>
              </a:rPr>
              <a:t>Pichia pastoris </a:t>
            </a:r>
            <a:r>
              <a:rPr kumimoji="1" lang="ja-JP" altLang="en-US" sz="1600" b="1" dirty="0">
                <a:solidFill>
                  <a:srgbClr val="FF0000"/>
                </a:solidFill>
              </a:rPr>
              <a:t>）での</a:t>
            </a:r>
            <a:r>
              <a:rPr kumimoji="1" lang="ja-JP" altLang="en-US" sz="1600" b="1" i="1" dirty="0">
                <a:solidFill>
                  <a:srgbClr val="FF0000"/>
                </a:solidFill>
              </a:rPr>
              <a:t>発現量が少なく、</a:t>
            </a:r>
            <a:endParaRPr kumimoji="1" lang="en-US" altLang="ja-JP" sz="1600" b="1" i="1" dirty="0">
              <a:solidFill>
                <a:srgbClr val="FF0000"/>
              </a:solidFill>
            </a:endParaRPr>
          </a:p>
          <a:p>
            <a:r>
              <a:rPr kumimoji="1" lang="ja-JP" altLang="en-US" sz="1600" b="1" i="1" dirty="0">
                <a:solidFill>
                  <a:srgbClr val="FF0000"/>
                </a:solidFill>
              </a:rPr>
              <a:t>　　　　　　　　　　　　　　　　　　　　　　　　　　　　　　　一部基質で活性の有無の判断に至らず。</a:t>
            </a:r>
            <a:endParaRPr kumimoji="1" lang="en-US" altLang="ja-JP" sz="1600" b="1" i="1" dirty="0">
              <a:solidFill>
                <a:srgbClr val="FF0000"/>
              </a:solidFill>
            </a:endParaRPr>
          </a:p>
        </p:txBody>
      </p:sp>
      <p:grpSp>
        <p:nvGrpSpPr>
          <p:cNvPr id="182" name="グループ化 181">
            <a:extLst>
              <a:ext uri="{FF2B5EF4-FFF2-40B4-BE49-F238E27FC236}">
                <a16:creationId xmlns:a16="http://schemas.microsoft.com/office/drawing/2014/main" id="{7A0C41C4-6BB5-45CB-9CF4-436FBF7EFF23}"/>
              </a:ext>
            </a:extLst>
          </p:cNvPr>
          <p:cNvGrpSpPr/>
          <p:nvPr/>
        </p:nvGrpSpPr>
        <p:grpSpPr>
          <a:xfrm>
            <a:off x="663547" y="4852861"/>
            <a:ext cx="2739995" cy="646331"/>
            <a:chOff x="574690" y="3038825"/>
            <a:chExt cx="2739995" cy="646331"/>
          </a:xfrm>
        </p:grpSpPr>
        <p:grpSp>
          <p:nvGrpSpPr>
            <p:cNvPr id="198" name="グループ化 197">
              <a:extLst>
                <a:ext uri="{FF2B5EF4-FFF2-40B4-BE49-F238E27FC236}">
                  <a16:creationId xmlns:a16="http://schemas.microsoft.com/office/drawing/2014/main" id="{14CF8EA4-1169-4238-904F-FA364C06AF71}"/>
                </a:ext>
              </a:extLst>
            </p:cNvPr>
            <p:cNvGrpSpPr/>
            <p:nvPr/>
          </p:nvGrpSpPr>
          <p:grpSpPr>
            <a:xfrm>
              <a:off x="1238230" y="3091179"/>
              <a:ext cx="2076455" cy="484033"/>
              <a:chOff x="6595770" y="1162574"/>
              <a:chExt cx="2076455" cy="484033"/>
            </a:xfrm>
          </p:grpSpPr>
          <p:sp>
            <p:nvSpPr>
              <p:cNvPr id="199" name="フローチャート: 端子 198">
                <a:extLst>
                  <a:ext uri="{FF2B5EF4-FFF2-40B4-BE49-F238E27FC236}">
                    <a16:creationId xmlns:a16="http://schemas.microsoft.com/office/drawing/2014/main" id="{908E6865-9BB8-4852-A20F-0E390B3288E5}"/>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00" name="正方形/長方形 199">
                <a:extLst>
                  <a:ext uri="{FF2B5EF4-FFF2-40B4-BE49-F238E27FC236}">
                    <a16:creationId xmlns:a16="http://schemas.microsoft.com/office/drawing/2014/main" id="{1E67ADDC-395C-49F3-9ED9-4BCB9F5A07B4}"/>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01" name="直線コネクタ 200">
                <a:extLst>
                  <a:ext uri="{FF2B5EF4-FFF2-40B4-BE49-F238E27FC236}">
                    <a16:creationId xmlns:a16="http://schemas.microsoft.com/office/drawing/2014/main" id="{474618B8-985A-4279-9571-933EC590C87C}"/>
                  </a:ext>
                </a:extLst>
              </p:cNvPr>
              <p:cNvCxnSpPr>
                <a:cxnSpLocks/>
                <a:endCxn id="20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6" name="テキスト ボックス 195">
              <a:extLst>
                <a:ext uri="{FF2B5EF4-FFF2-40B4-BE49-F238E27FC236}">
                  <a16:creationId xmlns:a16="http://schemas.microsoft.com/office/drawing/2014/main" id="{E873F755-4B16-4376-81DC-0802583FBC8D}"/>
                </a:ext>
              </a:extLst>
            </p:cNvPr>
            <p:cNvSpPr txBox="1"/>
            <p:nvPr/>
          </p:nvSpPr>
          <p:spPr>
            <a:xfrm>
              <a:off x="574690" y="3038825"/>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sp>
        <p:nvSpPr>
          <p:cNvPr id="258" name="テキスト ボックス 257">
            <a:extLst>
              <a:ext uri="{FF2B5EF4-FFF2-40B4-BE49-F238E27FC236}">
                <a16:creationId xmlns:a16="http://schemas.microsoft.com/office/drawing/2014/main" id="{C08B6B80-164B-496C-B7A3-FA27B913776B}"/>
              </a:ext>
            </a:extLst>
          </p:cNvPr>
          <p:cNvSpPr txBox="1"/>
          <p:nvPr/>
        </p:nvSpPr>
        <p:spPr>
          <a:xfrm>
            <a:off x="517055" y="862402"/>
            <a:ext cx="8174033" cy="646331"/>
          </a:xfrm>
          <a:prstGeom prst="rect">
            <a:avLst/>
          </a:prstGeom>
          <a:noFill/>
        </p:spPr>
        <p:txBody>
          <a:bodyPr wrap="none" rtlCol="0">
            <a:spAutoFit/>
          </a:bodyPr>
          <a:lstStyle/>
          <a:p>
            <a:r>
              <a:rPr kumimoji="1" lang="ja-JP" altLang="en-US" b="1" dirty="0"/>
              <a:t>目的　</a:t>
            </a:r>
            <a:r>
              <a:rPr lang="en-US" altLang="ja-JP" sz="1800" b="1" dirty="0"/>
              <a:t>GH7</a:t>
            </a:r>
            <a:r>
              <a:rPr lang="ja-JP" altLang="en-US" sz="1800" b="1" dirty="0"/>
              <a:t>に属するセルロース分解酵素</a:t>
            </a:r>
            <a:r>
              <a:rPr kumimoji="1" lang="ja-JP" altLang="en-US" b="1" dirty="0"/>
              <a:t>の異種宿主発現・評価の実施可能性の検証</a:t>
            </a:r>
            <a:endParaRPr kumimoji="1" lang="en-US" altLang="ja-JP" b="1" dirty="0"/>
          </a:p>
          <a:p>
            <a:r>
              <a:rPr kumimoji="1" lang="en-US" altLang="ja-JP" b="1" dirty="0"/>
              <a:t>		</a:t>
            </a:r>
            <a:r>
              <a:rPr kumimoji="1" lang="ja-JP" altLang="en-US" sz="1600" dirty="0">
                <a:solidFill>
                  <a:schemeClr val="bg2"/>
                </a:solidFill>
              </a:rPr>
              <a:t>酵母での発現が難しいと一般的に言われているセルロース分解酵素のタイプ</a:t>
            </a:r>
          </a:p>
        </p:txBody>
      </p:sp>
      <p:sp>
        <p:nvSpPr>
          <p:cNvPr id="260" name="正方形/長方形 259">
            <a:extLst>
              <a:ext uri="{FF2B5EF4-FFF2-40B4-BE49-F238E27FC236}">
                <a16:creationId xmlns:a16="http://schemas.microsoft.com/office/drawing/2014/main" id="{F9983061-1BD0-40B9-9C19-96B6604BB12B}"/>
              </a:ext>
            </a:extLst>
          </p:cNvPr>
          <p:cNvSpPr/>
          <p:nvPr/>
        </p:nvSpPr>
        <p:spPr>
          <a:xfrm>
            <a:off x="3785611" y="4655373"/>
            <a:ext cx="7407610" cy="787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ja-JP" altLang="en-US" sz="1600" i="1" dirty="0">
                <a:solidFill>
                  <a:schemeClr val="tx1"/>
                </a:solidFill>
              </a:rPr>
              <a:t>もともとの宿主（</a:t>
            </a:r>
            <a:r>
              <a:rPr kumimoji="1" lang="en-US" altLang="ja-JP" sz="1600" i="1" dirty="0">
                <a:solidFill>
                  <a:schemeClr val="tx1"/>
                </a:solidFill>
              </a:rPr>
              <a:t>Trichoderma</a:t>
            </a:r>
            <a:r>
              <a:rPr kumimoji="1" lang="ja-JP" altLang="en-US" sz="1600" i="1" dirty="0">
                <a:solidFill>
                  <a:schemeClr val="tx1"/>
                </a:solidFill>
              </a:rPr>
              <a:t> </a:t>
            </a:r>
            <a:r>
              <a:rPr kumimoji="1" lang="en-US" altLang="ja-JP" sz="1600" i="1" dirty="0" err="1">
                <a:solidFill>
                  <a:schemeClr val="tx1"/>
                </a:solidFill>
              </a:rPr>
              <a:t>reesei</a:t>
            </a:r>
            <a:r>
              <a:rPr kumimoji="1" lang="ja-JP" altLang="en-US" sz="1600" i="1" dirty="0">
                <a:solidFill>
                  <a:schemeClr val="tx1"/>
                </a:solidFill>
              </a:rPr>
              <a:t>）での発現は難易度が高い。</a:t>
            </a:r>
            <a:endParaRPr kumimoji="1" lang="en-US" altLang="ja-JP" sz="1600" i="1" dirty="0">
              <a:solidFill>
                <a:schemeClr val="tx1"/>
              </a:solidFill>
            </a:endParaRPr>
          </a:p>
          <a:p>
            <a:r>
              <a:rPr kumimoji="1" lang="en-US" altLang="ja-JP" sz="1400" i="1" dirty="0">
                <a:solidFill>
                  <a:schemeClr val="tx1"/>
                </a:solidFill>
              </a:rPr>
              <a:t>	</a:t>
            </a:r>
            <a:r>
              <a:rPr kumimoji="1" lang="ja-JP" altLang="en-US" sz="1400" i="1" dirty="0">
                <a:solidFill>
                  <a:schemeClr val="tx1"/>
                </a:solidFill>
              </a:rPr>
              <a:t>理由：長時間かかる</a:t>
            </a:r>
            <a:r>
              <a:rPr kumimoji="1" lang="en-US" altLang="ja-JP" sz="1400" i="1" dirty="0">
                <a:solidFill>
                  <a:schemeClr val="tx1"/>
                </a:solidFill>
              </a:rPr>
              <a:t>…</a:t>
            </a:r>
          </a:p>
          <a:p>
            <a:pPr marL="285750" indent="-285750">
              <a:buFont typeface="Wingdings" panose="05000000000000000000" pitchFamily="2" charset="2"/>
              <a:buChar char="l"/>
            </a:pPr>
            <a:r>
              <a:rPr kumimoji="1" lang="ja-JP" altLang="en-US" sz="1600" i="1" dirty="0">
                <a:solidFill>
                  <a:schemeClr val="tx1"/>
                </a:solidFill>
              </a:rPr>
              <a:t>異種宿主発現で一般的に用いられる酵母（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での発現は難しい</a:t>
            </a:r>
            <a:r>
              <a:rPr kumimoji="1" lang="en-US" altLang="ja-JP" sz="1600" dirty="0">
                <a:solidFill>
                  <a:schemeClr val="tx1"/>
                </a:solidFill>
              </a:rPr>
              <a:t>***</a:t>
            </a:r>
            <a:r>
              <a:rPr kumimoji="1" lang="ja-JP" altLang="en-US" sz="1600" dirty="0">
                <a:solidFill>
                  <a:schemeClr val="tx1"/>
                </a:solidFill>
              </a:rPr>
              <a:t>。</a:t>
            </a:r>
            <a:endParaRPr kumimoji="1" lang="en-US" altLang="ja-JP" sz="1600" dirty="0">
              <a:solidFill>
                <a:schemeClr val="tx1"/>
              </a:solidFill>
            </a:endParaRPr>
          </a:p>
          <a:p>
            <a:r>
              <a:rPr kumimoji="1" lang="ja-JP" altLang="en-US" sz="1600" b="1" dirty="0">
                <a:solidFill>
                  <a:schemeClr val="tx1"/>
                </a:solidFill>
              </a:rPr>
              <a:t>➡代わりに②③を用いて酵母（</a:t>
            </a:r>
            <a:r>
              <a:rPr kumimoji="1" lang="en-US" altLang="ja-JP" sz="1600" b="1" i="1" dirty="0">
                <a:solidFill>
                  <a:schemeClr val="tx1"/>
                </a:solidFill>
              </a:rPr>
              <a:t> Pichia pastoris </a:t>
            </a:r>
            <a:r>
              <a:rPr kumimoji="1" lang="ja-JP" altLang="en-US" sz="1600" b="1" dirty="0">
                <a:solidFill>
                  <a:schemeClr val="tx1"/>
                </a:solidFill>
              </a:rPr>
              <a:t>）で発現を実施</a:t>
            </a:r>
            <a:endParaRPr kumimoji="1" lang="en-US" altLang="ja-JP" sz="1600" b="1" dirty="0">
              <a:solidFill>
                <a:schemeClr val="tx1"/>
              </a:solidFill>
            </a:endParaRPr>
          </a:p>
        </p:txBody>
      </p:sp>
      <p:sp>
        <p:nvSpPr>
          <p:cNvPr id="5" name="正方形/長方形 4">
            <a:extLst>
              <a:ext uri="{FF2B5EF4-FFF2-40B4-BE49-F238E27FC236}">
                <a16:creationId xmlns:a16="http://schemas.microsoft.com/office/drawing/2014/main" id="{17710810-CB34-42C9-9290-27598AEA6516}"/>
              </a:ext>
            </a:extLst>
          </p:cNvPr>
          <p:cNvSpPr/>
          <p:nvPr/>
        </p:nvSpPr>
        <p:spPr>
          <a:xfrm>
            <a:off x="7044264" y="65664"/>
            <a:ext cx="5086669" cy="808204"/>
          </a:xfrm>
          <a:prstGeom prst="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90" name="グループ化 89">
            <a:extLst>
              <a:ext uri="{FF2B5EF4-FFF2-40B4-BE49-F238E27FC236}">
                <a16:creationId xmlns:a16="http://schemas.microsoft.com/office/drawing/2014/main" id="{55A21B15-E6E2-4B82-B61E-F12E3B4CA19F}"/>
              </a:ext>
            </a:extLst>
          </p:cNvPr>
          <p:cNvGrpSpPr/>
          <p:nvPr/>
        </p:nvGrpSpPr>
        <p:grpSpPr>
          <a:xfrm>
            <a:off x="7145633" y="249105"/>
            <a:ext cx="2170081" cy="430516"/>
            <a:chOff x="6799366" y="1248537"/>
            <a:chExt cx="1960180" cy="340384"/>
          </a:xfrm>
        </p:grpSpPr>
        <p:sp>
          <p:nvSpPr>
            <p:cNvPr id="93" name="フローチャート: 端子 92">
              <a:extLst>
                <a:ext uri="{FF2B5EF4-FFF2-40B4-BE49-F238E27FC236}">
                  <a16:creationId xmlns:a16="http://schemas.microsoft.com/office/drawing/2014/main" id="{22B6C3D9-2D69-4F65-9144-74D6545B4648}"/>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94" name="正方形/長方形 93">
              <a:extLst>
                <a:ext uri="{FF2B5EF4-FFF2-40B4-BE49-F238E27FC236}">
                  <a16:creationId xmlns:a16="http://schemas.microsoft.com/office/drawing/2014/main" id="{D8DDCB61-E53E-429B-8A4A-29C008A75984}"/>
                </a:ext>
              </a:extLst>
            </p:cNvPr>
            <p:cNvSpPr/>
            <p:nvPr/>
          </p:nvSpPr>
          <p:spPr>
            <a:xfrm>
              <a:off x="7799603" y="1406626"/>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bg1"/>
                  </a:solidFill>
                </a:rPr>
                <a:t>CBD</a:t>
              </a:r>
              <a:r>
                <a:rPr kumimoji="1" lang="en-US" altLang="ja-JP" sz="900" dirty="0">
                  <a:solidFill>
                    <a:schemeClr val="bg1"/>
                  </a:solidFill>
                </a:rPr>
                <a:t> (</a:t>
              </a:r>
              <a:r>
                <a:rPr kumimoji="1" lang="ja-JP" altLang="en-US" sz="900" dirty="0">
                  <a:solidFill>
                    <a:schemeClr val="bg1"/>
                  </a:solidFill>
                </a:rPr>
                <a:t>結合ドメイン</a:t>
              </a:r>
              <a:r>
                <a:rPr kumimoji="1" lang="en-US" altLang="ja-JP" sz="900" dirty="0">
                  <a:solidFill>
                    <a:schemeClr val="bg1"/>
                  </a:solidFill>
                </a:rPr>
                <a:t>)</a:t>
              </a:r>
              <a:endParaRPr kumimoji="1" lang="ja-JP" altLang="en-US" sz="1200" dirty="0">
                <a:solidFill>
                  <a:schemeClr val="bg1"/>
                </a:solidFill>
              </a:endParaRPr>
            </a:p>
          </p:txBody>
        </p:sp>
        <p:cxnSp>
          <p:nvCxnSpPr>
            <p:cNvPr id="95" name="直線コネクタ 94">
              <a:extLst>
                <a:ext uri="{FF2B5EF4-FFF2-40B4-BE49-F238E27FC236}">
                  <a16:creationId xmlns:a16="http://schemas.microsoft.com/office/drawing/2014/main" id="{79CCB596-621D-418F-B4A7-F8512881C2D4}"/>
                </a:ext>
              </a:extLst>
            </p:cNvPr>
            <p:cNvCxnSpPr>
              <a:cxnSpLocks/>
              <a:stCxn id="93" idx="3"/>
              <a:endCxn id="94"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正方形/長方形 87">
            <a:extLst>
              <a:ext uri="{FF2B5EF4-FFF2-40B4-BE49-F238E27FC236}">
                <a16:creationId xmlns:a16="http://schemas.microsoft.com/office/drawing/2014/main" id="{DEA0D013-F70F-46E5-80FC-6F40A0D6C7E0}"/>
              </a:ext>
            </a:extLst>
          </p:cNvPr>
          <p:cNvSpPr/>
          <p:nvPr/>
        </p:nvSpPr>
        <p:spPr>
          <a:xfrm>
            <a:off x="9417082" y="-4906"/>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Pc</a:t>
            </a:r>
            <a:r>
              <a:rPr kumimoji="1" lang="ja-JP" altLang="en-US"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endPar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err="1">
                <a:ln>
                  <a:noFill/>
                </a:ln>
                <a:solidFill>
                  <a:srgbClr val="C00000"/>
                </a:solidFill>
                <a:effectLst/>
                <a:uLnTx/>
                <a:uFillTx/>
                <a:latin typeface="Meiryo UI"/>
                <a:ea typeface="Meiryo UI"/>
                <a:cs typeface="+mn-cs"/>
              </a:rPr>
              <a:t>Te</a:t>
            </a:r>
            <a:r>
              <a:rPr kumimoji="1" lang="ja-JP" altLang="en-US" sz="1100" b="1" i="0" u="none" strike="noStrike" kern="1200" cap="none" spc="0" normalizeH="0" baseline="0" noProof="0" dirty="0">
                <a:ln>
                  <a:noFill/>
                </a:ln>
                <a:solidFill>
                  <a:srgbClr val="C00000"/>
                </a:solidFill>
                <a:effectLst/>
                <a:uLnTx/>
                <a:uFillTx/>
                <a:latin typeface="Meiryo UI"/>
                <a:ea typeface="Meiryo UI"/>
                <a:cs typeface="+mn-cs"/>
              </a:rPr>
              <a:t>：</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Talaromyces</a:t>
            </a:r>
            <a:r>
              <a:rPr kumimoji="1" lang="en-US" altLang="ja-JP" sz="1100" b="1" i="1" u="none" strike="noStrike" kern="1200" cap="none" spc="0" normalizeH="0" baseline="0" noProof="0" dirty="0">
                <a:ln>
                  <a:noFill/>
                </a:ln>
                <a:solidFill>
                  <a:srgbClr val="C00000"/>
                </a:solidFill>
                <a:effectLst/>
                <a:uLnTx/>
                <a:uFillTx/>
                <a:latin typeface="Meiryo UI"/>
                <a:ea typeface="Meiryo UI"/>
                <a:cs typeface="+mn-cs"/>
              </a:rPr>
              <a:t> </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emersonii</a:t>
            </a:r>
            <a:endParaRPr kumimoji="1" lang="en-US" altLang="ja-JP" sz="1100" b="1" i="1" u="none" strike="noStrike" kern="1200" cap="none" spc="0" normalizeH="0" baseline="0" noProof="0" dirty="0">
              <a:ln>
                <a:noFill/>
              </a:ln>
              <a:solidFill>
                <a:srgbClr val="C0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36" name="正方形/長方形 35">
            <a:extLst>
              <a:ext uri="{FF2B5EF4-FFF2-40B4-BE49-F238E27FC236}">
                <a16:creationId xmlns:a16="http://schemas.microsoft.com/office/drawing/2014/main" id="{C7B9BA68-EE25-4CA5-B717-2064740DDC8D}"/>
              </a:ext>
            </a:extLst>
          </p:cNvPr>
          <p:cNvSpPr/>
          <p:nvPr/>
        </p:nvSpPr>
        <p:spPr>
          <a:xfrm>
            <a:off x="4092903" y="2381260"/>
            <a:ext cx="762278" cy="12855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5" name="正方形/長方形 164">
            <a:extLst>
              <a:ext uri="{FF2B5EF4-FFF2-40B4-BE49-F238E27FC236}">
                <a16:creationId xmlns:a16="http://schemas.microsoft.com/office/drawing/2014/main" id="{06155781-F066-4B80-86CA-20CB0E2EBE2A}"/>
              </a:ext>
            </a:extLst>
          </p:cNvPr>
          <p:cNvSpPr/>
          <p:nvPr/>
        </p:nvSpPr>
        <p:spPr>
          <a:xfrm>
            <a:off x="3744971" y="1963977"/>
            <a:ext cx="8107648" cy="810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en-US" altLang="ja-JP" sz="1600" dirty="0">
                <a:solidFill>
                  <a:schemeClr val="tx1"/>
                </a:solidFill>
              </a:rPr>
              <a:t>TeCel7A</a:t>
            </a:r>
            <a:r>
              <a:rPr kumimoji="1" lang="ja-JP" altLang="en-US" sz="1600" dirty="0">
                <a:solidFill>
                  <a:schemeClr val="tx1"/>
                </a:solidFill>
              </a:rPr>
              <a:t>（触媒ドメイン）と</a:t>
            </a:r>
            <a:r>
              <a:rPr kumimoji="1" lang="en-US" altLang="ja-JP" sz="1600" dirty="0">
                <a:solidFill>
                  <a:schemeClr val="tx1"/>
                </a:solidFill>
              </a:rPr>
              <a:t>TrCBM1</a:t>
            </a:r>
            <a:r>
              <a:rPr kumimoji="1" lang="ja-JP" altLang="en-US" sz="1600" dirty="0">
                <a:solidFill>
                  <a:schemeClr val="tx1"/>
                </a:solidFill>
              </a:rPr>
              <a:t>（結合ドメイン）のキメラ</a:t>
            </a:r>
            <a:endParaRPr kumimoji="1" lang="en-US" altLang="ja-JP" sz="1600" dirty="0">
              <a:solidFill>
                <a:schemeClr val="tx1"/>
              </a:solidFill>
            </a:endParaRPr>
          </a:p>
          <a:p>
            <a:pPr marL="285750" indent="-285750">
              <a:buFont typeface="Wingdings" panose="05000000000000000000" pitchFamily="2" charset="2"/>
              <a:buChar char="l"/>
            </a:pPr>
            <a:r>
              <a:rPr kumimoji="1" lang="en-US" altLang="ja-JP" sz="1600" dirty="0">
                <a:solidFill>
                  <a:schemeClr val="tx1"/>
                </a:solidFill>
              </a:rPr>
              <a:t>TeCel7A</a:t>
            </a:r>
            <a:r>
              <a:rPr kumimoji="1" lang="ja-JP" altLang="en-US" sz="1600" dirty="0">
                <a:solidFill>
                  <a:schemeClr val="tx1"/>
                </a:solidFill>
              </a:rPr>
              <a:t>は酵母（</a:t>
            </a:r>
            <a:r>
              <a:rPr kumimoji="1" lang="en-US" altLang="ja-JP" sz="1600" i="1" dirty="0">
                <a:solidFill>
                  <a:schemeClr val="tx1"/>
                </a:solidFill>
              </a:rPr>
              <a:t>Saccharomyces cerevisiae</a:t>
            </a:r>
            <a:r>
              <a:rPr kumimoji="1" lang="ja-JP" altLang="en-US" sz="1600" dirty="0">
                <a:solidFill>
                  <a:schemeClr val="tx1"/>
                </a:solidFill>
              </a:rPr>
              <a:t>）での発現が確認されている</a:t>
            </a:r>
            <a:r>
              <a:rPr kumimoji="1" lang="en-US" altLang="ja-JP" sz="1600" dirty="0">
                <a:solidFill>
                  <a:schemeClr val="tx1"/>
                </a:solidFill>
              </a:rPr>
              <a:t>**</a:t>
            </a:r>
            <a:r>
              <a:rPr kumimoji="1" lang="ja-JP" altLang="en-US" sz="1600" dirty="0">
                <a:solidFill>
                  <a:schemeClr val="tx1"/>
                </a:solidFill>
              </a:rPr>
              <a:t>。</a:t>
            </a:r>
            <a:endParaRPr kumimoji="1" lang="en-US" altLang="ja-JP" sz="1600" dirty="0">
              <a:solidFill>
                <a:schemeClr val="tx1"/>
              </a:solidFill>
            </a:endParaRPr>
          </a:p>
          <a:p>
            <a:r>
              <a:rPr kumimoji="1" lang="en-US" altLang="ja-JP" sz="1600" dirty="0">
                <a:solidFill>
                  <a:schemeClr val="tx1"/>
                </a:solidFill>
              </a:rPr>
              <a:t>	</a:t>
            </a:r>
            <a:r>
              <a:rPr kumimoji="1" lang="ja-JP" altLang="en-US" sz="1400" dirty="0">
                <a:solidFill>
                  <a:schemeClr val="tx1">
                    <a:lumMod val="50000"/>
                    <a:lumOff val="50000"/>
                  </a:schemeClr>
                </a:solidFill>
              </a:rPr>
              <a:t>触媒ドメインのみの</a:t>
            </a:r>
            <a:r>
              <a:rPr kumimoji="1" lang="en-US" altLang="ja-JP" sz="1400" dirty="0">
                <a:solidFill>
                  <a:schemeClr val="tx1">
                    <a:lumMod val="50000"/>
                    <a:lumOff val="50000"/>
                  </a:schemeClr>
                </a:solidFill>
              </a:rPr>
              <a:t>Cel7A</a:t>
            </a:r>
          </a:p>
          <a:p>
            <a:pPr marL="285750" indent="-285750">
              <a:buFont typeface="Wingdings" panose="05000000000000000000" pitchFamily="2" charset="2"/>
              <a:buChar char="l"/>
            </a:pPr>
            <a:r>
              <a:rPr kumimoji="1" lang="ja-JP" altLang="en-US" sz="1600" i="1" dirty="0">
                <a:solidFill>
                  <a:schemeClr val="tx1"/>
                </a:solidFill>
              </a:rPr>
              <a:t>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での発現実績なし</a:t>
            </a:r>
            <a:endParaRPr kumimoji="1" lang="en-US" altLang="ja-JP" sz="1600" dirty="0">
              <a:solidFill>
                <a:schemeClr val="tx1"/>
              </a:solidFill>
            </a:endParaRPr>
          </a:p>
          <a:p>
            <a:r>
              <a:rPr kumimoji="1" lang="ja-JP" altLang="en-US" sz="1600" b="1" dirty="0">
                <a:solidFill>
                  <a:srgbClr val="FF0000"/>
                </a:solidFill>
              </a:rPr>
              <a:t>➡</a:t>
            </a:r>
            <a:r>
              <a:rPr kumimoji="1" lang="en-US" altLang="ja-JP" sz="1600" b="1" dirty="0">
                <a:solidFill>
                  <a:srgbClr val="FF0000"/>
                </a:solidFill>
              </a:rPr>
              <a:t>2Q</a:t>
            </a:r>
            <a:r>
              <a:rPr kumimoji="1" lang="ja-JP" altLang="en-US" sz="1600" b="1" dirty="0">
                <a:solidFill>
                  <a:srgbClr val="FF0000"/>
                </a:solidFill>
              </a:rPr>
              <a:t>実験：酵母（</a:t>
            </a:r>
            <a:r>
              <a:rPr kumimoji="1" lang="en-US" altLang="ja-JP" sz="1600" b="1" i="1" dirty="0">
                <a:solidFill>
                  <a:srgbClr val="FF0000"/>
                </a:solidFill>
              </a:rPr>
              <a:t>Pichia pastoris </a:t>
            </a:r>
            <a:r>
              <a:rPr kumimoji="1" lang="ja-JP" altLang="en-US" sz="1600" b="1" dirty="0">
                <a:solidFill>
                  <a:srgbClr val="FF0000"/>
                </a:solidFill>
              </a:rPr>
              <a:t>）での発現と活性を確認</a:t>
            </a:r>
            <a:endParaRPr kumimoji="1" lang="en-US" altLang="ja-JP" sz="1600" b="1" dirty="0">
              <a:solidFill>
                <a:srgbClr val="FF0000"/>
              </a:solidFill>
            </a:endParaRPr>
          </a:p>
          <a:p>
            <a:pPr marL="285750" indent="-285750">
              <a:buFont typeface="Wingdings" panose="05000000000000000000" pitchFamily="2" charset="2"/>
              <a:buChar char="l"/>
            </a:pPr>
            <a:endParaRPr kumimoji="1" lang="en-US" altLang="ja-JP" sz="1600" dirty="0">
              <a:solidFill>
                <a:schemeClr val="tx1"/>
              </a:solidFill>
            </a:endParaRPr>
          </a:p>
        </p:txBody>
      </p:sp>
      <p:sp>
        <p:nvSpPr>
          <p:cNvPr id="38" name="テキスト ボックス 37">
            <a:extLst>
              <a:ext uri="{FF2B5EF4-FFF2-40B4-BE49-F238E27FC236}">
                <a16:creationId xmlns:a16="http://schemas.microsoft.com/office/drawing/2014/main" id="{07A205C3-4656-4353-AF8C-244F2B0EC565}"/>
              </a:ext>
            </a:extLst>
          </p:cNvPr>
          <p:cNvSpPr txBox="1"/>
          <p:nvPr/>
        </p:nvSpPr>
        <p:spPr>
          <a:xfrm>
            <a:off x="452494" y="5821593"/>
            <a:ext cx="11400125" cy="400110"/>
          </a:xfrm>
          <a:prstGeom prst="rect">
            <a:avLst/>
          </a:prstGeom>
          <a:noFill/>
        </p:spPr>
        <p:txBody>
          <a:bodyPr wrap="square">
            <a:spAutoFit/>
          </a:bodyPr>
          <a:lstStyle/>
          <a:p>
            <a:r>
              <a:rPr lang="ja-JP" altLang="en-US" sz="2000" b="1" dirty="0">
                <a:solidFill>
                  <a:srgbClr val="FF0000"/>
                </a:solidFill>
              </a:rPr>
              <a:t>➡これまで難しいとされていた</a:t>
            </a:r>
            <a:r>
              <a:rPr lang="en-US" altLang="ja-JP" sz="2000" b="1" dirty="0">
                <a:solidFill>
                  <a:srgbClr val="FF0000"/>
                </a:solidFill>
              </a:rPr>
              <a:t>GH7</a:t>
            </a:r>
            <a:r>
              <a:rPr lang="ja-JP" altLang="en-US" sz="2000" b="1" dirty="0">
                <a:solidFill>
                  <a:srgbClr val="FF0000"/>
                </a:solidFill>
              </a:rPr>
              <a:t>に属するセルロース分解酵素の酵母（</a:t>
            </a:r>
            <a:r>
              <a:rPr lang="en-US" altLang="ja-JP" sz="2000" b="1" i="1" dirty="0">
                <a:solidFill>
                  <a:srgbClr val="FF0000"/>
                </a:solidFill>
              </a:rPr>
              <a:t>Pichia pastoris</a:t>
            </a:r>
            <a:r>
              <a:rPr lang="ja-JP" altLang="en-US" sz="2000" b="1" dirty="0">
                <a:solidFill>
                  <a:srgbClr val="FF0000"/>
                </a:solidFill>
              </a:rPr>
              <a:t>）での発現は可能</a:t>
            </a:r>
          </a:p>
        </p:txBody>
      </p:sp>
      <p:sp>
        <p:nvSpPr>
          <p:cNvPr id="3" name="正方形/長方形 2">
            <a:extLst>
              <a:ext uri="{FF2B5EF4-FFF2-40B4-BE49-F238E27FC236}">
                <a16:creationId xmlns:a16="http://schemas.microsoft.com/office/drawing/2014/main" id="{7927733F-A5B4-4311-9DB3-D82A05DCA393}"/>
              </a:ext>
            </a:extLst>
          </p:cNvPr>
          <p:cNvSpPr/>
          <p:nvPr/>
        </p:nvSpPr>
        <p:spPr>
          <a:xfrm>
            <a:off x="9794240" y="6329386"/>
            <a:ext cx="1930297" cy="528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843089E0-8935-4761-B3BD-6DA625C09AB4}"/>
              </a:ext>
            </a:extLst>
          </p:cNvPr>
          <p:cNvSpPr txBox="1"/>
          <p:nvPr/>
        </p:nvSpPr>
        <p:spPr>
          <a:xfrm>
            <a:off x="8913041" y="6312814"/>
            <a:ext cx="3170481" cy="523220"/>
          </a:xfrm>
          <a:prstGeom prst="rect">
            <a:avLst/>
          </a:prstGeom>
          <a:noFill/>
        </p:spPr>
        <p:txBody>
          <a:bodyPr wrap="square">
            <a:spAutoFit/>
          </a:bodyPr>
          <a:lstStyle/>
          <a:p>
            <a:r>
              <a:rPr lang="en-US" altLang="ja-JP" sz="1400" b="0" i="0" dirty="0">
                <a:solidFill>
                  <a:srgbClr val="212121"/>
                </a:solidFill>
                <a:effectLst/>
                <a:latin typeface="BlinkMacSystemFont"/>
              </a:rPr>
              <a:t>* </a:t>
            </a:r>
            <a:r>
              <a:rPr lang="ja-JP" altLang="en-US" sz="1400" b="0" i="0" dirty="0">
                <a:solidFill>
                  <a:srgbClr val="212121"/>
                </a:solidFill>
                <a:effectLst/>
                <a:latin typeface="BlinkMacSystemFont"/>
              </a:rPr>
              <a:t>補足</a:t>
            </a:r>
            <a:r>
              <a:rPr lang="ja-JP" altLang="en-US" sz="1400" dirty="0">
                <a:solidFill>
                  <a:srgbClr val="212121"/>
                </a:solidFill>
                <a:latin typeface="BlinkMacSystemFont"/>
              </a:rPr>
              <a:t>１「実験対象」参照</a:t>
            </a:r>
            <a:endParaRPr lang="en-US" altLang="ja-JP" sz="1400" dirty="0">
              <a:solidFill>
                <a:srgbClr val="212121"/>
              </a:solidFill>
              <a:latin typeface="BlinkMacSystemFont"/>
            </a:endParaRPr>
          </a:p>
          <a:p>
            <a:r>
              <a:rPr lang="en-US" altLang="ja-JP" sz="1400" b="0" i="0" dirty="0">
                <a:solidFill>
                  <a:srgbClr val="212121"/>
                </a:solidFill>
                <a:effectLst/>
                <a:latin typeface="BlinkMacSystemFont"/>
              </a:rPr>
              <a:t>** </a:t>
            </a:r>
            <a:r>
              <a:rPr lang="ja-JP" altLang="en-US" sz="1400" b="0" i="0" dirty="0">
                <a:solidFill>
                  <a:srgbClr val="212121"/>
                </a:solidFill>
                <a:effectLst/>
                <a:latin typeface="BlinkMacSystemFont"/>
              </a:rPr>
              <a:t>参考文献１</a:t>
            </a:r>
            <a:r>
              <a:rPr lang="ja-JP" altLang="en-US" sz="1400" dirty="0">
                <a:solidFill>
                  <a:srgbClr val="212121"/>
                </a:solidFill>
                <a:latin typeface="BlinkMacSystemFont"/>
              </a:rPr>
              <a:t>　　</a:t>
            </a:r>
            <a:r>
              <a:rPr lang="en-US" altLang="ja-JP" sz="1400" dirty="0">
                <a:solidFill>
                  <a:srgbClr val="212121"/>
                </a:solidFill>
                <a:latin typeface="BlinkMacSystemFont"/>
              </a:rPr>
              <a:t>***</a:t>
            </a:r>
            <a:r>
              <a:rPr lang="ja-JP" altLang="en-US" sz="1400" dirty="0">
                <a:solidFill>
                  <a:srgbClr val="212121"/>
                </a:solidFill>
                <a:latin typeface="BlinkMacSystemFont"/>
              </a:rPr>
              <a:t> 参考文献２</a:t>
            </a:r>
            <a:endParaRPr lang="ja-JP" altLang="en-US" sz="1400" dirty="0"/>
          </a:p>
        </p:txBody>
      </p:sp>
      <p:sp>
        <p:nvSpPr>
          <p:cNvPr id="2" name="テキスト ボックス 1">
            <a:extLst>
              <a:ext uri="{FF2B5EF4-FFF2-40B4-BE49-F238E27FC236}">
                <a16:creationId xmlns:a16="http://schemas.microsoft.com/office/drawing/2014/main" id="{C34C009F-9EA1-4371-A7C4-15DDB80CDE90}"/>
              </a:ext>
            </a:extLst>
          </p:cNvPr>
          <p:cNvSpPr txBox="1"/>
          <p:nvPr/>
        </p:nvSpPr>
        <p:spPr>
          <a:xfrm>
            <a:off x="2463918" y="4867079"/>
            <a:ext cx="969007" cy="307777"/>
          </a:xfrm>
          <a:prstGeom prst="rect">
            <a:avLst/>
          </a:prstGeom>
          <a:noFill/>
        </p:spPr>
        <p:txBody>
          <a:bodyPr wrap="square" rtlCol="0">
            <a:spAutoFit/>
          </a:bodyPr>
          <a:lstStyle/>
          <a:p>
            <a:r>
              <a:rPr kumimoji="1" lang="ja-JP" altLang="en-US" sz="1400" b="1" dirty="0">
                <a:solidFill>
                  <a:srgbClr val="00CCFF"/>
                </a:solidFill>
              </a:rPr>
              <a:t>設計対象</a:t>
            </a:r>
          </a:p>
        </p:txBody>
      </p:sp>
      <p:sp>
        <p:nvSpPr>
          <p:cNvPr id="40" name="テキスト ボックス 39">
            <a:extLst>
              <a:ext uri="{FF2B5EF4-FFF2-40B4-BE49-F238E27FC236}">
                <a16:creationId xmlns:a16="http://schemas.microsoft.com/office/drawing/2014/main" id="{0DBD18BF-3B38-4B3E-8183-D033A4AEC696}"/>
              </a:ext>
            </a:extLst>
          </p:cNvPr>
          <p:cNvSpPr txBox="1"/>
          <p:nvPr/>
        </p:nvSpPr>
        <p:spPr>
          <a:xfrm>
            <a:off x="2485030" y="2288052"/>
            <a:ext cx="969007" cy="307777"/>
          </a:xfrm>
          <a:prstGeom prst="rect">
            <a:avLst/>
          </a:prstGeom>
          <a:noFill/>
        </p:spPr>
        <p:txBody>
          <a:bodyPr wrap="square" rtlCol="0">
            <a:spAutoFit/>
          </a:bodyPr>
          <a:lstStyle/>
          <a:p>
            <a:r>
              <a:rPr kumimoji="1" lang="ja-JP" altLang="en-US" sz="1400" b="1" dirty="0">
                <a:solidFill>
                  <a:srgbClr val="00CCFF"/>
                </a:solidFill>
              </a:rPr>
              <a:t>設計対象</a:t>
            </a:r>
          </a:p>
        </p:txBody>
      </p:sp>
    </p:spTree>
    <p:extLst>
      <p:ext uri="{BB962C8B-B14F-4D97-AF65-F5344CB8AC3E}">
        <p14:creationId xmlns:p14="http://schemas.microsoft.com/office/powerpoint/2010/main" val="82947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1723F-BC4C-47E4-878B-5B3136B44F21}"/>
              </a:ext>
            </a:extLst>
          </p:cNvPr>
          <p:cNvSpPr>
            <a:spLocks noGrp="1"/>
          </p:cNvSpPr>
          <p:nvPr>
            <p:ph type="title"/>
          </p:nvPr>
        </p:nvSpPr>
        <p:spPr/>
        <p:txBody>
          <a:bodyPr/>
          <a:lstStyle/>
          <a:p>
            <a:r>
              <a:rPr kumimoji="1" lang="ja-JP" altLang="en-US" dirty="0"/>
              <a:t>セルロース分解酵素の合成・評価の実施可能性確認</a:t>
            </a:r>
            <a:endParaRPr kumimoji="1" lang="en-US" altLang="ja-JP" dirty="0"/>
          </a:p>
        </p:txBody>
      </p:sp>
      <p:sp>
        <p:nvSpPr>
          <p:cNvPr id="3" name="スライド番号プレースホルダー 2">
            <a:extLst>
              <a:ext uri="{FF2B5EF4-FFF2-40B4-BE49-F238E27FC236}">
                <a16:creationId xmlns:a16="http://schemas.microsoft.com/office/drawing/2014/main" id="{0402E1A7-5889-4B50-88C0-60319A1F77E5}"/>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ボックス 3">
            <a:extLst>
              <a:ext uri="{FF2B5EF4-FFF2-40B4-BE49-F238E27FC236}">
                <a16:creationId xmlns:a16="http://schemas.microsoft.com/office/drawing/2014/main" id="{532D24A7-28A8-43D9-8D72-C309F0BCA555}"/>
              </a:ext>
            </a:extLst>
          </p:cNvPr>
          <p:cNvSpPr txBox="1"/>
          <p:nvPr/>
        </p:nvSpPr>
        <p:spPr>
          <a:xfrm>
            <a:off x="704595" y="952005"/>
            <a:ext cx="10825399" cy="5139869"/>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sz="1800" b="1" dirty="0">
                <a:solidFill>
                  <a:schemeClr val="accent1"/>
                </a:solidFill>
              </a:rPr>
              <a:t>目的　</a:t>
            </a:r>
            <a:r>
              <a:rPr kumimoji="1" lang="ja-JP" altLang="en-US" sz="1800" dirty="0"/>
              <a:t>バイオリファイナリ向けのセルロース分解酵素の「設計・実験</a:t>
            </a:r>
            <a:r>
              <a:rPr kumimoji="1" lang="ja-JP" altLang="en-US" dirty="0"/>
              <a:t>・</a:t>
            </a:r>
            <a:r>
              <a:rPr kumimoji="1" lang="ja-JP" altLang="en-US" sz="1800" dirty="0"/>
              <a:t>評価」の実施可能性の確認</a:t>
            </a:r>
            <a:endParaRPr kumimoji="1" lang="en-US" altLang="ja-JP" sz="1800" dirty="0"/>
          </a:p>
          <a:p>
            <a:pPr marL="285750" indent="-285750">
              <a:buFont typeface="Wingdings" panose="05000000000000000000" pitchFamily="2" charset="2"/>
              <a:buChar char="n"/>
            </a:pPr>
            <a:r>
              <a:rPr kumimoji="1" lang="ja-JP" altLang="en-US" sz="1800" b="1" dirty="0">
                <a:solidFill>
                  <a:schemeClr val="accent1"/>
                </a:solidFill>
              </a:rPr>
              <a:t>目標</a:t>
            </a:r>
            <a:r>
              <a:rPr kumimoji="1" lang="ja-JP" altLang="en-US" b="1" dirty="0">
                <a:solidFill>
                  <a:schemeClr val="accent1"/>
                </a:solidFill>
              </a:rPr>
              <a:t>　</a:t>
            </a:r>
            <a:r>
              <a:rPr kumimoji="1" lang="ja-JP" altLang="en-US" sz="1800" dirty="0"/>
              <a:t>セルロース分解酵素の</a:t>
            </a:r>
            <a:r>
              <a:rPr kumimoji="1" lang="en-US" altLang="ja-JP" sz="1800" dirty="0"/>
              <a:t>Wet</a:t>
            </a:r>
            <a:r>
              <a:rPr kumimoji="1" lang="ja-JP" altLang="en-US" sz="1800" dirty="0"/>
              <a:t>評価のプロトコルを理解し、</a:t>
            </a:r>
            <a:r>
              <a:rPr kumimoji="1" lang="ja-JP" altLang="en-US" dirty="0"/>
              <a:t>「設計・実験・評価」の流れを確立する。</a:t>
            </a:r>
            <a:endParaRPr kumimoji="1" lang="en-US" altLang="ja-JP" sz="1800" dirty="0"/>
          </a:p>
          <a:p>
            <a:pPr marL="285750" indent="-285750">
              <a:buFont typeface="Wingdings" panose="05000000000000000000" pitchFamily="2" charset="2"/>
              <a:buChar char="n"/>
            </a:pPr>
            <a:endParaRPr kumimoji="1" lang="en-US" altLang="ja-JP" b="1" dirty="0">
              <a:solidFill>
                <a:schemeClr val="accent1"/>
              </a:solidFill>
            </a:endParaRPr>
          </a:p>
          <a:p>
            <a:pPr marL="285750" indent="-285750">
              <a:buFont typeface="Wingdings" panose="05000000000000000000" pitchFamily="2" charset="2"/>
              <a:buChar char="n"/>
            </a:pPr>
            <a:r>
              <a:rPr kumimoji="1" lang="ja-JP" altLang="en-US" b="1" dirty="0">
                <a:solidFill>
                  <a:schemeClr val="accent1"/>
                </a:solidFill>
              </a:rPr>
              <a:t>計画概要　</a:t>
            </a:r>
            <a:r>
              <a:rPr kumimoji="1" lang="en-US" altLang="ja-JP" dirty="0"/>
              <a:t>3</a:t>
            </a:r>
            <a:r>
              <a:rPr kumimoji="1" lang="ja-JP" altLang="en-US" dirty="0"/>
              <a:t>つのセルロース分解酵素</a:t>
            </a:r>
            <a:r>
              <a:rPr kumimoji="1" lang="en-US" altLang="ja-JP" sz="1400" dirty="0"/>
              <a:t>* </a:t>
            </a:r>
            <a:r>
              <a:rPr kumimoji="1" lang="ja-JP" altLang="en-US" dirty="0"/>
              <a:t>を対象として、以下の実験を実施する。</a:t>
            </a:r>
            <a:endParaRPr kumimoji="1" lang="en-US" altLang="ja-JP" dirty="0"/>
          </a:p>
          <a:p>
            <a:endParaRPr kumimoji="1" lang="en-US" altLang="ja-JP" sz="1200" dirty="0"/>
          </a:p>
          <a:p>
            <a:pPr marL="742950" lvl="1" indent="-285750">
              <a:buFont typeface="Arial" panose="020B0604020202020204" pitchFamily="34" charset="0"/>
              <a:buChar char="•"/>
            </a:pPr>
            <a:r>
              <a:rPr kumimoji="1" lang="ja-JP" altLang="en-US" b="1" dirty="0">
                <a:solidFill>
                  <a:schemeClr val="accent1"/>
                </a:solidFill>
              </a:rPr>
              <a:t>対象②（</a:t>
            </a:r>
            <a:r>
              <a:rPr kumimoji="1" lang="en-US" altLang="ja-JP" b="1" dirty="0">
                <a:solidFill>
                  <a:schemeClr val="accent1"/>
                </a:solidFill>
              </a:rPr>
              <a:t>TeCel7A-TrCBM1</a:t>
            </a:r>
            <a:r>
              <a:rPr kumimoji="1" lang="ja-JP" altLang="en-US" b="1" dirty="0">
                <a:solidFill>
                  <a:schemeClr val="accent1"/>
                </a:solidFill>
              </a:rPr>
              <a:t>）</a:t>
            </a:r>
            <a:endParaRPr kumimoji="1" lang="en-US" altLang="ja-JP" b="1" dirty="0">
              <a:solidFill>
                <a:schemeClr val="accent1"/>
              </a:solidFill>
            </a:endParaRPr>
          </a:p>
          <a:p>
            <a:r>
              <a:rPr kumimoji="1" lang="en-US" altLang="ja-JP" dirty="0"/>
              <a:t>		</a:t>
            </a:r>
            <a:r>
              <a:rPr kumimoji="1" lang="ja-JP" altLang="en-US" dirty="0"/>
              <a:t>目的　「設計したタンパク質の発現・評価」実施可能性、設計</a:t>
            </a:r>
            <a:r>
              <a:rPr kumimoji="1" lang="en-US" altLang="ja-JP" dirty="0"/>
              <a:t>CBD</a:t>
            </a:r>
            <a:r>
              <a:rPr kumimoji="1" lang="ja-JP" altLang="en-US" dirty="0"/>
              <a:t>とセルロース分解活性との関係性の検証</a:t>
            </a:r>
            <a:endParaRPr kumimoji="1" lang="en-US" altLang="ja-JP" dirty="0"/>
          </a:p>
          <a:p>
            <a:r>
              <a:rPr kumimoji="1" lang="en-US" altLang="ja-JP" dirty="0"/>
              <a:t>		</a:t>
            </a:r>
            <a:r>
              <a:rPr kumimoji="1" lang="ja-JP" altLang="en-US" dirty="0"/>
              <a:t>内容　複数の設計</a:t>
            </a:r>
            <a:r>
              <a:rPr kumimoji="1" lang="en-US" altLang="ja-JP" dirty="0"/>
              <a:t>CBD</a:t>
            </a:r>
            <a:r>
              <a:rPr kumimoji="1" lang="ja-JP" altLang="en-US" dirty="0"/>
              <a:t>に組み換えたセルロース分解酵素を合成し、活性を測定する。</a:t>
            </a:r>
            <a:endParaRPr kumimoji="1" lang="en-US" altLang="ja-JP" dirty="0"/>
          </a:p>
          <a:p>
            <a:endParaRPr kumimoji="1" lang="en-US" altLang="ja-JP" sz="800" dirty="0"/>
          </a:p>
          <a:p>
            <a:pPr marL="742950" lvl="1" indent="-285750">
              <a:buFont typeface="Arial" panose="020B0604020202020204" pitchFamily="34" charset="0"/>
              <a:buChar char="•"/>
            </a:pPr>
            <a:r>
              <a:rPr kumimoji="1" lang="ja-JP" altLang="en-US" b="1" dirty="0">
                <a:solidFill>
                  <a:schemeClr val="accent1"/>
                </a:solidFill>
              </a:rPr>
              <a:t>対象③（</a:t>
            </a:r>
            <a:r>
              <a:rPr kumimoji="1" lang="en-US" altLang="ja-JP" b="1" dirty="0">
                <a:solidFill>
                  <a:schemeClr val="accent1"/>
                </a:solidFill>
              </a:rPr>
              <a:t>PcCel7D</a:t>
            </a:r>
            <a:r>
              <a:rPr kumimoji="1" lang="ja-JP" altLang="en-US" b="1" dirty="0">
                <a:solidFill>
                  <a:schemeClr val="accent1"/>
                </a:solidFill>
              </a:rPr>
              <a:t>）</a:t>
            </a:r>
            <a:endParaRPr kumimoji="1" lang="en-US" altLang="ja-JP" b="1" dirty="0">
              <a:solidFill>
                <a:schemeClr val="accent1"/>
              </a:solidFill>
            </a:endParaRPr>
          </a:p>
          <a:p>
            <a:r>
              <a:rPr kumimoji="1" lang="en-US" altLang="ja-JP" dirty="0"/>
              <a:t>		</a:t>
            </a:r>
            <a:r>
              <a:rPr kumimoji="1" lang="ja-JP" altLang="en-US" dirty="0"/>
              <a:t>目的　</a:t>
            </a:r>
            <a:r>
              <a:rPr kumimoji="1" lang="en-US" altLang="ja-JP" dirty="0"/>
              <a:t>PcCel7D</a:t>
            </a:r>
            <a:r>
              <a:rPr kumimoji="1" lang="ja-JP" altLang="en-US" dirty="0"/>
              <a:t>の活性有無の判断</a:t>
            </a:r>
            <a:endParaRPr kumimoji="1" lang="en-US" altLang="ja-JP" dirty="0"/>
          </a:p>
          <a:p>
            <a:r>
              <a:rPr kumimoji="1" lang="en-US" altLang="ja-JP" dirty="0"/>
              <a:t>		</a:t>
            </a:r>
            <a:r>
              <a:rPr kumimoji="1" lang="ja-JP" altLang="en-US" dirty="0"/>
              <a:t>内容　ファーメンターで大量に合成し、活性を測定する。</a:t>
            </a:r>
            <a:endParaRPr kumimoji="1" lang="en-US" altLang="ja-JP" dirty="0"/>
          </a:p>
          <a:p>
            <a:endParaRPr kumimoji="1" lang="en-US" altLang="ja-JP" sz="800" dirty="0"/>
          </a:p>
          <a:p>
            <a:pPr marL="742950" lvl="1" indent="-285750">
              <a:buFont typeface="Arial" panose="020B0604020202020204" pitchFamily="34" charset="0"/>
              <a:buChar char="•"/>
            </a:pPr>
            <a:r>
              <a:rPr kumimoji="1" lang="ja-JP" altLang="en-US" b="1" dirty="0">
                <a:solidFill>
                  <a:schemeClr val="accent1"/>
                </a:solidFill>
              </a:rPr>
              <a:t>対象④（</a:t>
            </a:r>
            <a:r>
              <a:rPr kumimoji="1" lang="en-US" altLang="ja-JP" b="1" dirty="0">
                <a:solidFill>
                  <a:schemeClr val="accent1"/>
                </a:solidFill>
              </a:rPr>
              <a:t>TrCel7A</a:t>
            </a:r>
            <a:r>
              <a:rPr kumimoji="1" lang="ja-JP" altLang="en-US" b="1" dirty="0">
                <a:solidFill>
                  <a:schemeClr val="accent1"/>
                </a:solidFill>
              </a:rPr>
              <a:t>）</a:t>
            </a:r>
            <a:endParaRPr kumimoji="1" lang="en-US" altLang="ja-JP" b="1" dirty="0">
              <a:solidFill>
                <a:schemeClr val="accent1"/>
              </a:solidFill>
            </a:endParaRPr>
          </a:p>
          <a:p>
            <a:r>
              <a:rPr kumimoji="1" lang="en-US" altLang="ja-JP" dirty="0"/>
              <a:t>		</a:t>
            </a:r>
            <a:r>
              <a:rPr kumimoji="1" lang="ja-JP" altLang="en-US" dirty="0"/>
              <a:t>目的　</a:t>
            </a:r>
            <a:r>
              <a:rPr kumimoji="1" lang="en-US" altLang="ja-JP" dirty="0"/>
              <a:t>TrCel7A</a:t>
            </a:r>
            <a:r>
              <a:rPr kumimoji="1" lang="ja-JP" altLang="en-US" dirty="0"/>
              <a:t>の発現・活性確認</a:t>
            </a:r>
            <a:endParaRPr kumimoji="1" lang="en-US" altLang="ja-JP" dirty="0"/>
          </a:p>
          <a:p>
            <a:r>
              <a:rPr kumimoji="1" lang="en-US" altLang="ja-JP" dirty="0"/>
              <a:t>		</a:t>
            </a:r>
            <a:r>
              <a:rPr kumimoji="1" lang="ja-JP" altLang="en-US" dirty="0"/>
              <a:t>内容　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a:t>
            </a:r>
            <a:endParaRPr kumimoji="1" lang="en-US" altLang="ja-JP" dirty="0"/>
          </a:p>
          <a:p>
            <a:endParaRPr kumimoji="1" lang="en-US" altLang="ja-JP" sz="1200" dirty="0"/>
          </a:p>
          <a:p>
            <a:pPr marL="285750" indent="-285750">
              <a:buFont typeface="Wingdings" panose="05000000000000000000" pitchFamily="2" charset="2"/>
              <a:buChar char="n"/>
            </a:pPr>
            <a:r>
              <a:rPr kumimoji="1" lang="ja-JP" altLang="en-US" b="1" dirty="0">
                <a:solidFill>
                  <a:schemeClr val="accent1"/>
                </a:solidFill>
              </a:rPr>
              <a:t>実施期間　</a:t>
            </a:r>
            <a:r>
              <a:rPr kumimoji="1" lang="en-US" altLang="ja-JP" dirty="0"/>
              <a:t>2022</a:t>
            </a:r>
            <a:r>
              <a:rPr kumimoji="1" lang="ja-JP" altLang="en-US" dirty="0"/>
              <a:t>年</a:t>
            </a:r>
            <a:r>
              <a:rPr kumimoji="1" lang="en-US" altLang="ja-JP" dirty="0"/>
              <a:t>10</a:t>
            </a:r>
            <a:r>
              <a:rPr kumimoji="1" lang="ja-JP" altLang="en-US" dirty="0"/>
              <a:t>月上旬</a:t>
            </a:r>
            <a:r>
              <a:rPr kumimoji="1" lang="en-US" altLang="ja-JP" dirty="0"/>
              <a:t>-2023</a:t>
            </a:r>
            <a:r>
              <a:rPr kumimoji="1" lang="ja-JP" altLang="en-US" dirty="0"/>
              <a:t>年</a:t>
            </a:r>
            <a:r>
              <a:rPr kumimoji="1" lang="en-US" altLang="ja-JP" dirty="0"/>
              <a:t>3</a:t>
            </a:r>
            <a:r>
              <a:rPr kumimoji="1" lang="ja-JP" altLang="en-US" dirty="0"/>
              <a:t>月</a:t>
            </a: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実施場所　</a:t>
            </a:r>
            <a:r>
              <a:rPr kumimoji="1" lang="ja-JP" altLang="en-US" dirty="0"/>
              <a:t>東京大学弥生キャンパス森林化学研究室</a:t>
            </a: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成果物　</a:t>
            </a:r>
            <a:r>
              <a:rPr kumimoji="1" lang="ja-JP" altLang="en-US" dirty="0"/>
              <a:t>報告書（論文・学会発表）、バイオ実験に関する課題の抽出</a:t>
            </a:r>
          </a:p>
        </p:txBody>
      </p:sp>
      <p:sp>
        <p:nvSpPr>
          <p:cNvPr id="6" name="テキスト ボックス 5">
            <a:extLst>
              <a:ext uri="{FF2B5EF4-FFF2-40B4-BE49-F238E27FC236}">
                <a16:creationId xmlns:a16="http://schemas.microsoft.com/office/drawing/2014/main" id="{8DEEE3E8-4D9D-49F3-887B-474A48B34036}"/>
              </a:ext>
            </a:extLst>
          </p:cNvPr>
          <p:cNvSpPr txBox="1"/>
          <p:nvPr/>
        </p:nvSpPr>
        <p:spPr>
          <a:xfrm>
            <a:off x="10089396" y="5730510"/>
            <a:ext cx="2020105" cy="523220"/>
          </a:xfrm>
          <a:prstGeom prst="rect">
            <a:avLst/>
          </a:prstGeom>
          <a:noFill/>
        </p:spPr>
        <p:txBody>
          <a:bodyPr wrap="none" rtlCol="0">
            <a:spAutoFit/>
          </a:bodyPr>
          <a:lstStyle/>
          <a:p>
            <a:endParaRPr kumimoji="1" lang="en-US" altLang="ja-JP" sz="1400" dirty="0"/>
          </a:p>
          <a:p>
            <a:r>
              <a:rPr kumimoji="1" lang="en-US" altLang="ja-JP" sz="1400" dirty="0"/>
              <a:t>* </a:t>
            </a:r>
            <a:r>
              <a:rPr kumimoji="1" lang="ja-JP" altLang="en-US" sz="1400" dirty="0"/>
              <a:t>補足</a:t>
            </a:r>
            <a:r>
              <a:rPr kumimoji="1" lang="en-US" altLang="ja-JP" sz="1400" dirty="0"/>
              <a:t>1</a:t>
            </a:r>
            <a:r>
              <a:rPr kumimoji="1" lang="ja-JP" altLang="en-US" sz="1400" dirty="0"/>
              <a:t>「実験対象」参照</a:t>
            </a:r>
          </a:p>
        </p:txBody>
      </p:sp>
    </p:spTree>
    <p:extLst>
      <p:ext uri="{BB962C8B-B14F-4D97-AF65-F5344CB8AC3E}">
        <p14:creationId xmlns:p14="http://schemas.microsoft.com/office/powerpoint/2010/main" val="134409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p:txBody>
          <a:bodyPr>
            <a:normAutofit fontScale="90000"/>
          </a:bodyPr>
          <a:lstStyle/>
          <a:p>
            <a:r>
              <a:rPr kumimoji="1" lang="ja-JP" altLang="en-US" sz="1600" dirty="0"/>
              <a:t>人工酵素設計振り返り（</a:t>
            </a:r>
            <a:r>
              <a:rPr kumimoji="1" lang="en-US" altLang="ja-JP" sz="1600" dirty="0"/>
              <a:t>2019/12 - 2022/10</a:t>
            </a:r>
            <a:r>
              <a:rPr kumimoji="1" lang="ja-JP" altLang="en-US" sz="1600" dirty="0"/>
              <a:t>）</a:t>
            </a:r>
            <a:br>
              <a:rPr kumimoji="1" lang="en-US" altLang="ja-JP" sz="3100" dirty="0"/>
            </a:br>
            <a:r>
              <a:rPr kumimoji="1" lang="ja-JP" altLang="en-US" dirty="0"/>
              <a:t>バイオ系物質生産</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AEF1B7C5-CADE-4144-BDA1-FEA50646D7DB}"/>
              </a:ext>
            </a:extLst>
          </p:cNvPr>
          <p:cNvSpPr>
            <a:spLocks noGrp="1"/>
          </p:cNvSpPr>
          <p:nvPr>
            <p:ph type="body" sz="quarter" idx="11"/>
          </p:nvPr>
        </p:nvSpPr>
        <p:spPr>
          <a:xfrm>
            <a:off x="517055" y="1071367"/>
            <a:ext cx="11341887" cy="2181136"/>
          </a:xfrm>
        </p:spPr>
        <p:txBody>
          <a:bodyPr/>
          <a:lstStyle/>
          <a:p>
            <a:r>
              <a:rPr lang="ja-JP" altLang="en-US" dirty="0"/>
              <a:t>酵素・生物触媒を使うバイオ系物質生産に着目するのは・・・</a:t>
            </a:r>
            <a:endParaRPr lang="en-US" altLang="ja-JP" dirty="0"/>
          </a:p>
          <a:p>
            <a:pPr marL="1062038" lvl="1" indent="-342900">
              <a:buFont typeface="Wingdings" panose="05000000000000000000" pitchFamily="2" charset="2"/>
              <a:buChar char="Ø"/>
            </a:pPr>
            <a:r>
              <a:rPr lang="ja-JP" altLang="en-US" dirty="0"/>
              <a:t>再生可能資源、特にバイオマスを活用するため</a:t>
            </a:r>
            <a:endParaRPr lang="en-US" altLang="ja-JP" dirty="0"/>
          </a:p>
          <a:p>
            <a:pPr marL="1062038" lvl="1" indent="-342900">
              <a:buFont typeface="Wingdings" panose="05000000000000000000" pitchFamily="2" charset="2"/>
              <a:buChar char="Ø"/>
            </a:pPr>
            <a:r>
              <a:rPr lang="ja-JP" altLang="en-US" dirty="0"/>
              <a:t>物質生産プロセスにおける、環境負荷低減と経済性の両立を追求するため</a:t>
            </a:r>
            <a:endParaRPr lang="en-US" altLang="ja-JP" dirty="0"/>
          </a:p>
        </p:txBody>
      </p:sp>
      <p:sp>
        <p:nvSpPr>
          <p:cNvPr id="5" name="テキスト ボックス 4">
            <a:extLst>
              <a:ext uri="{FF2B5EF4-FFF2-40B4-BE49-F238E27FC236}">
                <a16:creationId xmlns:a16="http://schemas.microsoft.com/office/drawing/2014/main" id="{94B52A9E-7639-4C8C-835E-45036761DF1F}"/>
              </a:ext>
            </a:extLst>
          </p:cNvPr>
          <p:cNvSpPr txBox="1"/>
          <p:nvPr/>
        </p:nvSpPr>
        <p:spPr>
          <a:xfrm>
            <a:off x="1367656" y="3112275"/>
            <a:ext cx="2220480" cy="369332"/>
          </a:xfrm>
          <a:prstGeom prst="rect">
            <a:avLst/>
          </a:prstGeom>
          <a:noFill/>
        </p:spPr>
        <p:txBody>
          <a:bodyPr wrap="none" rtlCol="0">
            <a:spAutoFit/>
          </a:bodyPr>
          <a:lstStyle/>
          <a:p>
            <a:r>
              <a:rPr kumimoji="1" lang="ja-JP" altLang="en-US" dirty="0"/>
              <a:t>化石資源由来の原料</a:t>
            </a:r>
          </a:p>
        </p:txBody>
      </p:sp>
      <p:sp>
        <p:nvSpPr>
          <p:cNvPr id="8" name="テキスト ボックス 7">
            <a:extLst>
              <a:ext uri="{FF2B5EF4-FFF2-40B4-BE49-F238E27FC236}">
                <a16:creationId xmlns:a16="http://schemas.microsoft.com/office/drawing/2014/main" id="{4AEF5A61-8A3D-4594-AF5F-E2518BD3EBA5}"/>
              </a:ext>
            </a:extLst>
          </p:cNvPr>
          <p:cNvSpPr txBox="1"/>
          <p:nvPr/>
        </p:nvSpPr>
        <p:spPr>
          <a:xfrm>
            <a:off x="4708661" y="2985937"/>
            <a:ext cx="3201517" cy="646331"/>
          </a:xfrm>
          <a:prstGeom prst="rect">
            <a:avLst/>
          </a:prstGeom>
          <a:noFill/>
        </p:spPr>
        <p:txBody>
          <a:bodyPr wrap="none" rtlCol="0">
            <a:spAutoFit/>
          </a:bodyPr>
          <a:lstStyle/>
          <a:p>
            <a:r>
              <a:rPr kumimoji="1" lang="ja-JP" altLang="en-US" dirty="0"/>
              <a:t>化石資源を効率良く使う</a:t>
            </a:r>
            <a:endParaRPr kumimoji="1" lang="en-US" altLang="ja-JP" dirty="0"/>
          </a:p>
          <a:p>
            <a:r>
              <a:rPr kumimoji="1" lang="ja-JP" altLang="en-US" dirty="0"/>
              <a:t>経済性の高い洗練されたプロセス</a:t>
            </a:r>
          </a:p>
        </p:txBody>
      </p:sp>
      <p:sp>
        <p:nvSpPr>
          <p:cNvPr id="10" name="テキスト ボックス 9">
            <a:extLst>
              <a:ext uri="{FF2B5EF4-FFF2-40B4-BE49-F238E27FC236}">
                <a16:creationId xmlns:a16="http://schemas.microsoft.com/office/drawing/2014/main" id="{56D335E1-155F-4CDB-8595-666FDAB7C0CA}"/>
              </a:ext>
            </a:extLst>
          </p:cNvPr>
          <p:cNvSpPr txBox="1"/>
          <p:nvPr/>
        </p:nvSpPr>
        <p:spPr>
          <a:xfrm>
            <a:off x="1484906" y="4643685"/>
            <a:ext cx="2186817" cy="646331"/>
          </a:xfrm>
          <a:prstGeom prst="rect">
            <a:avLst/>
          </a:prstGeom>
          <a:noFill/>
        </p:spPr>
        <p:txBody>
          <a:bodyPr wrap="none" rtlCol="0">
            <a:spAutoFit/>
          </a:bodyPr>
          <a:lstStyle/>
          <a:p>
            <a:r>
              <a:rPr kumimoji="1" lang="ja-JP" altLang="en-US" dirty="0"/>
              <a:t>再生可能資源由来</a:t>
            </a:r>
            <a:endParaRPr kumimoji="1" lang="en-US" altLang="ja-JP" dirty="0"/>
          </a:p>
          <a:p>
            <a:r>
              <a:rPr kumimoji="1" lang="ja-JP" altLang="en-US" dirty="0"/>
              <a:t>（バイオマス）の原料</a:t>
            </a:r>
          </a:p>
        </p:txBody>
      </p:sp>
      <p:sp>
        <p:nvSpPr>
          <p:cNvPr id="12" name="テキスト ボックス 11">
            <a:extLst>
              <a:ext uri="{FF2B5EF4-FFF2-40B4-BE49-F238E27FC236}">
                <a16:creationId xmlns:a16="http://schemas.microsoft.com/office/drawing/2014/main" id="{EB4F7B46-76F5-455B-BAB7-EA38E5429B55}"/>
              </a:ext>
            </a:extLst>
          </p:cNvPr>
          <p:cNvSpPr txBox="1"/>
          <p:nvPr/>
        </p:nvSpPr>
        <p:spPr>
          <a:xfrm>
            <a:off x="4985740" y="4839834"/>
            <a:ext cx="2424062" cy="369332"/>
          </a:xfrm>
          <a:prstGeom prst="rect">
            <a:avLst/>
          </a:prstGeom>
          <a:noFill/>
        </p:spPr>
        <p:txBody>
          <a:bodyPr wrap="none" rtlCol="0">
            <a:spAutoFit/>
          </a:bodyPr>
          <a:lstStyle/>
          <a:p>
            <a:r>
              <a:rPr kumimoji="1" lang="ja-JP" altLang="en-US" u="sng" dirty="0"/>
              <a:t>環境負荷の低いプロセス</a:t>
            </a:r>
            <a:endParaRPr kumimoji="1" lang="en-US" altLang="ja-JP" u="sng" dirty="0"/>
          </a:p>
        </p:txBody>
      </p:sp>
      <p:sp>
        <p:nvSpPr>
          <p:cNvPr id="19" name="テキスト ボックス 18">
            <a:extLst>
              <a:ext uri="{FF2B5EF4-FFF2-40B4-BE49-F238E27FC236}">
                <a16:creationId xmlns:a16="http://schemas.microsoft.com/office/drawing/2014/main" id="{81699727-C92F-4558-95F4-AB2DE41F63C5}"/>
              </a:ext>
            </a:extLst>
          </p:cNvPr>
          <p:cNvSpPr txBox="1"/>
          <p:nvPr/>
        </p:nvSpPr>
        <p:spPr>
          <a:xfrm>
            <a:off x="9073739" y="4013784"/>
            <a:ext cx="2082621" cy="369332"/>
          </a:xfrm>
          <a:prstGeom prst="rect">
            <a:avLst/>
          </a:prstGeom>
          <a:noFill/>
        </p:spPr>
        <p:txBody>
          <a:bodyPr wrap="none" rtlCol="0">
            <a:spAutoFit/>
          </a:bodyPr>
          <a:lstStyle/>
          <a:p>
            <a:r>
              <a:rPr kumimoji="1" lang="ja-JP" altLang="en-US" dirty="0"/>
              <a:t>燃料、化成品、</a:t>
            </a:r>
            <a:r>
              <a:rPr kumimoji="1" lang="en-US" altLang="ja-JP" dirty="0"/>
              <a:t>etc..</a:t>
            </a:r>
            <a:endParaRPr kumimoji="1" lang="ja-JP" altLang="en-US" dirty="0"/>
          </a:p>
        </p:txBody>
      </p:sp>
      <p:sp>
        <p:nvSpPr>
          <p:cNvPr id="32" name="矢印: ストライプ 31">
            <a:extLst>
              <a:ext uri="{FF2B5EF4-FFF2-40B4-BE49-F238E27FC236}">
                <a16:creationId xmlns:a16="http://schemas.microsoft.com/office/drawing/2014/main" id="{2E9BBF08-7440-49B8-B0BD-6E413EB776F1}"/>
              </a:ext>
            </a:extLst>
          </p:cNvPr>
          <p:cNvSpPr/>
          <p:nvPr/>
        </p:nvSpPr>
        <p:spPr>
          <a:xfrm rot="5400000">
            <a:off x="4155684" y="3969588"/>
            <a:ext cx="396240" cy="484632"/>
          </a:xfrm>
          <a:prstGeom prst="strip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E1A25F53-D777-4E8B-9BE6-1A49A375A79C}"/>
              </a:ext>
            </a:extLst>
          </p:cNvPr>
          <p:cNvSpPr txBox="1"/>
          <p:nvPr/>
        </p:nvSpPr>
        <p:spPr>
          <a:xfrm>
            <a:off x="4964901" y="3878090"/>
            <a:ext cx="2465740" cy="646331"/>
          </a:xfrm>
          <a:prstGeom prst="rect">
            <a:avLst/>
          </a:prstGeom>
          <a:noFill/>
        </p:spPr>
        <p:txBody>
          <a:bodyPr wrap="none" rtlCol="0">
            <a:spAutoFit/>
          </a:bodyPr>
          <a:lstStyle/>
          <a:p>
            <a:r>
              <a:rPr kumimoji="1" lang="ja-JP" altLang="en-US" u="sng" dirty="0"/>
              <a:t>依存や完全移行ではなく</a:t>
            </a:r>
            <a:endParaRPr kumimoji="1" lang="en-US" altLang="ja-JP" u="sng" dirty="0"/>
          </a:p>
          <a:p>
            <a:r>
              <a:rPr kumimoji="1" lang="ja-JP" altLang="en-US" u="sng" dirty="0"/>
              <a:t>上手いバランスを考える</a:t>
            </a:r>
          </a:p>
        </p:txBody>
      </p:sp>
      <p:sp>
        <p:nvSpPr>
          <p:cNvPr id="6" name="矢印: 右 5">
            <a:extLst>
              <a:ext uri="{FF2B5EF4-FFF2-40B4-BE49-F238E27FC236}">
                <a16:creationId xmlns:a16="http://schemas.microsoft.com/office/drawing/2014/main" id="{7098B8EA-23CD-4125-9D91-FBC492BDD64F}"/>
              </a:ext>
            </a:extLst>
          </p:cNvPr>
          <p:cNvSpPr/>
          <p:nvPr/>
        </p:nvSpPr>
        <p:spPr>
          <a:xfrm>
            <a:off x="3945276" y="3054625"/>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右 19">
            <a:extLst>
              <a:ext uri="{FF2B5EF4-FFF2-40B4-BE49-F238E27FC236}">
                <a16:creationId xmlns:a16="http://schemas.microsoft.com/office/drawing/2014/main" id="{DFF09130-0CE4-4AC5-B9C5-C3EE708EA7BB}"/>
              </a:ext>
            </a:extLst>
          </p:cNvPr>
          <p:cNvSpPr/>
          <p:nvPr/>
        </p:nvSpPr>
        <p:spPr>
          <a:xfrm>
            <a:off x="3945275" y="4724534"/>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右 20">
            <a:extLst>
              <a:ext uri="{FF2B5EF4-FFF2-40B4-BE49-F238E27FC236}">
                <a16:creationId xmlns:a16="http://schemas.microsoft.com/office/drawing/2014/main" id="{1DCC180D-8B7A-41D5-81A0-F563F7D1CEDD}"/>
              </a:ext>
            </a:extLst>
          </p:cNvPr>
          <p:cNvSpPr/>
          <p:nvPr/>
        </p:nvSpPr>
        <p:spPr>
          <a:xfrm>
            <a:off x="8409545" y="3051569"/>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0CA992D9-15D5-43F2-854F-F041C7973ED9}"/>
              </a:ext>
            </a:extLst>
          </p:cNvPr>
          <p:cNvSpPr/>
          <p:nvPr/>
        </p:nvSpPr>
        <p:spPr>
          <a:xfrm>
            <a:off x="8409545" y="4724534"/>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BA3320A6-0D6A-4111-8C2A-A7FC9F7871A6}"/>
              </a:ext>
            </a:extLst>
          </p:cNvPr>
          <p:cNvSpPr txBox="1"/>
          <p:nvPr/>
        </p:nvSpPr>
        <p:spPr>
          <a:xfrm>
            <a:off x="2971609" y="5801206"/>
            <a:ext cx="6740948" cy="369332"/>
          </a:xfrm>
          <a:prstGeom prst="rect">
            <a:avLst/>
          </a:prstGeom>
          <a:noFill/>
        </p:spPr>
        <p:txBody>
          <a:bodyPr wrap="none" rtlCol="0">
            <a:spAutoFit/>
          </a:bodyPr>
          <a:lstStyle/>
          <a:p>
            <a:r>
              <a:rPr kumimoji="1" lang="ja-JP" altLang="en-US" b="1" u="sng" dirty="0">
                <a:highlight>
                  <a:srgbClr val="FFFF00"/>
                </a:highlight>
              </a:rPr>
              <a:t>酵素・生物触媒</a:t>
            </a:r>
            <a:r>
              <a:rPr kumimoji="1" lang="ja-JP" altLang="en-US" b="1" u="sng" dirty="0"/>
              <a:t>を使ったバイオ系物質生産</a:t>
            </a:r>
            <a:r>
              <a:rPr kumimoji="1" lang="ja-JP" altLang="en-US" sz="1400" u="sng" dirty="0"/>
              <a:t>（原料がバイオマスとは限らない）</a:t>
            </a:r>
            <a:endParaRPr kumimoji="1" lang="en-US" altLang="ja-JP" u="sng" dirty="0"/>
          </a:p>
        </p:txBody>
      </p:sp>
      <p:cxnSp>
        <p:nvCxnSpPr>
          <p:cNvPr id="14" name="直線コネクタ 13">
            <a:extLst>
              <a:ext uri="{FF2B5EF4-FFF2-40B4-BE49-F238E27FC236}">
                <a16:creationId xmlns:a16="http://schemas.microsoft.com/office/drawing/2014/main" id="{36411DBF-14BA-477A-AB7E-C40CA45CF6BB}"/>
              </a:ext>
            </a:extLst>
          </p:cNvPr>
          <p:cNvCxnSpPr>
            <a:stCxn id="12" idx="2"/>
          </p:cNvCxnSpPr>
          <p:nvPr/>
        </p:nvCxnSpPr>
        <p:spPr>
          <a:xfrm flipH="1">
            <a:off x="6096000" y="5209166"/>
            <a:ext cx="101771" cy="57746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2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nvGraphicFramePr>
        <p:xfrm>
          <a:off x="348331" y="1477985"/>
          <a:ext cx="11400124"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629002">
                  <a:extLst>
                    <a:ext uri="{9D8B030D-6E8A-4147-A177-3AD203B41FA5}">
                      <a16:colId xmlns:a16="http://schemas.microsoft.com/office/drawing/2014/main" val="1862957131"/>
                    </a:ext>
                  </a:extLst>
                </a:gridCol>
                <a:gridCol w="2833055">
                  <a:extLst>
                    <a:ext uri="{9D8B030D-6E8A-4147-A177-3AD203B41FA5}">
                      <a16:colId xmlns:a16="http://schemas.microsoft.com/office/drawing/2014/main" val="151254145"/>
                    </a:ext>
                  </a:extLst>
                </a:gridCol>
              </a:tblGrid>
              <a:tr h="426780">
                <a:tc>
                  <a:txBody>
                    <a:bodyPr/>
                    <a:lstStyle/>
                    <a:p>
                      <a:pPr algn="ctr"/>
                      <a:r>
                        <a:rPr kumimoji="1" lang="ja-JP" altLang="en-US" dirty="0"/>
                        <a:t>使用するセルロース分解酵素</a:t>
                      </a:r>
                      <a:r>
                        <a:rPr kumimoji="1" lang="en-US" altLang="ja-JP" dirty="0"/>
                        <a:t>*</a:t>
                      </a:r>
                      <a:endParaRPr kumimoji="1" lang="ja-JP" altLang="en-US" dirty="0"/>
                    </a:p>
                  </a:txBody>
                  <a:tcPr/>
                </a:tc>
                <a:tc>
                  <a:txBody>
                    <a:bodyPr/>
                    <a:lstStyle/>
                    <a:p>
                      <a:pPr algn="ctr"/>
                      <a:r>
                        <a:rPr kumimoji="1" lang="en-US" altLang="ja-JP" dirty="0"/>
                        <a:t>2Q</a:t>
                      </a:r>
                      <a:r>
                        <a:rPr kumimoji="1" lang="ja-JP" altLang="en-US" dirty="0"/>
                        <a:t> 実施結果</a:t>
                      </a:r>
                      <a:r>
                        <a:rPr kumimoji="1" lang="en-US" altLang="ja-JP" dirty="0"/>
                        <a:t>**</a:t>
                      </a:r>
                      <a:endParaRPr kumimoji="1" lang="ja-JP" altLang="en-US" dirty="0"/>
                    </a:p>
                  </a:txBody>
                  <a:tcPr/>
                </a:tc>
                <a:tc>
                  <a:txBody>
                    <a:bodyPr/>
                    <a:lstStyle/>
                    <a:p>
                      <a:pPr algn="ctr"/>
                      <a:r>
                        <a:rPr kumimoji="1" lang="en-US" altLang="ja-JP" dirty="0"/>
                        <a:t>FY22</a:t>
                      </a:r>
                      <a:r>
                        <a:rPr kumimoji="1" lang="ja-JP" altLang="en-US" dirty="0"/>
                        <a:t>下期</a:t>
                      </a:r>
                      <a:r>
                        <a:rPr kumimoji="1" lang="en-US" altLang="ja-JP" dirty="0"/>
                        <a:t> </a:t>
                      </a:r>
                      <a:r>
                        <a:rPr kumimoji="1" lang="ja-JP" altLang="en-US" dirty="0"/>
                        <a:t>実施内容</a:t>
                      </a:r>
                    </a:p>
                  </a:txBody>
                  <a:tcPr/>
                </a:tc>
                <a:tc>
                  <a:txBody>
                    <a:bodyPr/>
                    <a:lstStyle/>
                    <a:p>
                      <a:pPr algn="ctr"/>
                      <a:r>
                        <a:rPr kumimoji="1" lang="ja-JP" altLang="en-US" dirty="0"/>
                        <a:t>実験スケジュール</a:t>
                      </a:r>
                      <a:r>
                        <a:rPr kumimoji="1" lang="en-US" altLang="ja-JP" dirty="0"/>
                        <a:t>***</a:t>
                      </a:r>
                      <a:endParaRPr kumimoji="1" lang="ja-JP" altLang="en-US" dirty="0"/>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algn="l"/>
                      <a:endParaRPr kumimoji="1" lang="en-US" altLang="ja-JP" sz="1800" b="1" dirty="0"/>
                    </a:p>
                  </a:txBody>
                  <a:tcPr>
                    <a:solidFill>
                      <a:schemeClr val="bg1">
                        <a:lumMod val="95000"/>
                      </a:schemeClr>
                    </a:solidFill>
                  </a:tcPr>
                </a:tc>
                <a:tc>
                  <a:txBody>
                    <a:bodyPr/>
                    <a:lstStyle/>
                    <a:p>
                      <a:pPr algn="l"/>
                      <a:endParaRPr kumimoji="1" lang="en-US" altLang="ja-JP" sz="1800" b="1" dirty="0"/>
                    </a:p>
                  </a:txBody>
                  <a:tcPr>
                    <a:solidFill>
                      <a:schemeClr val="bg1">
                        <a:lumMod val="95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lstStyle/>
          <a:p>
            <a:r>
              <a:rPr lang="en-US" altLang="ja-JP" dirty="0"/>
              <a:t>2Q</a:t>
            </a:r>
            <a:r>
              <a:rPr lang="ja-JP" altLang="en-US" dirty="0"/>
              <a:t>実施結果と下期実施内容</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298639" y="3256054"/>
            <a:ext cx="3505275" cy="848612"/>
            <a:chOff x="6085484" y="2230527"/>
            <a:chExt cx="3505275"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5484" y="2371355"/>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291724" y="4434926"/>
            <a:ext cx="3503137" cy="848612"/>
            <a:chOff x="6087622" y="2230527"/>
            <a:chExt cx="3503137"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87622" y="236975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298640" y="2056567"/>
            <a:ext cx="3510831" cy="849140"/>
            <a:chOff x="2531080" y="2231325"/>
            <a:chExt cx="3510831"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31080" y="2346988"/>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40" name="テキスト ボックス 39">
            <a:extLst>
              <a:ext uri="{FF2B5EF4-FFF2-40B4-BE49-F238E27FC236}">
                <a16:creationId xmlns:a16="http://schemas.microsoft.com/office/drawing/2014/main" id="{29498C52-9ECB-4203-9D41-0DD9D934B1C1}"/>
              </a:ext>
            </a:extLst>
          </p:cNvPr>
          <p:cNvSpPr txBox="1"/>
          <p:nvPr/>
        </p:nvSpPr>
        <p:spPr>
          <a:xfrm>
            <a:off x="1088184" y="863531"/>
            <a:ext cx="10067409" cy="461665"/>
          </a:xfrm>
          <a:prstGeom prst="rect">
            <a:avLst/>
          </a:prstGeom>
          <a:noFill/>
        </p:spPr>
        <p:txBody>
          <a:bodyPr wrap="square" rtlCol="0">
            <a:spAutoFit/>
          </a:bodyPr>
          <a:lstStyle/>
          <a:p>
            <a:r>
              <a:rPr kumimoji="1" lang="en-US" altLang="ja-JP" sz="2400" b="1" dirty="0">
                <a:solidFill>
                  <a:schemeClr val="accent1"/>
                </a:solidFill>
              </a:rPr>
              <a:t>3</a:t>
            </a:r>
            <a:r>
              <a:rPr kumimoji="1" lang="ja-JP" altLang="en-US" sz="2400" b="1" dirty="0">
                <a:solidFill>
                  <a:schemeClr val="accent1"/>
                </a:solidFill>
              </a:rPr>
              <a:t>つのセルロース分解酵素を対象として、以下の実験を</a:t>
            </a:r>
            <a:r>
              <a:rPr kumimoji="1" lang="en-US" altLang="ja-JP" sz="2400" b="1" dirty="0">
                <a:solidFill>
                  <a:schemeClr val="accent1"/>
                </a:solidFill>
              </a:rPr>
              <a:t>FY22</a:t>
            </a:r>
            <a:r>
              <a:rPr kumimoji="1" lang="ja-JP" altLang="en-US" sz="2400" b="1" dirty="0">
                <a:solidFill>
                  <a:schemeClr val="accent1"/>
                </a:solidFill>
              </a:rPr>
              <a:t>下期に実施する。</a:t>
            </a:r>
            <a:endParaRPr kumimoji="1" lang="en-US" altLang="ja-JP" sz="2400" b="1" dirty="0">
              <a:solidFill>
                <a:schemeClr val="accent1"/>
              </a:solidFill>
            </a:endParaRPr>
          </a:p>
        </p:txBody>
      </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3825740" y="2182600"/>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3851185" y="3251007"/>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3851185" y="4418401"/>
            <a:ext cx="2496211"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（代わりに②③を実施）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6295057" y="2172229"/>
            <a:ext cx="254028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6398247" y="3405744"/>
            <a:ext cx="2379228" cy="646331"/>
          </a:xfrm>
          <a:prstGeom prst="rect">
            <a:avLst/>
          </a:prstGeom>
          <a:noFill/>
        </p:spPr>
        <p:txBody>
          <a:bodyPr wrap="square">
            <a:spAutoFit/>
          </a:bodyPr>
          <a:lstStyle/>
          <a:p>
            <a:pPr algn="ctr"/>
            <a:r>
              <a:rPr kumimoji="1" lang="ja-JP" altLang="en-US" sz="1800" b="1" dirty="0"/>
              <a:t>ファーメンターで合成、</a:t>
            </a:r>
            <a:endParaRPr kumimoji="1" lang="en-US" altLang="ja-JP" sz="1800" b="1" dirty="0"/>
          </a:p>
          <a:p>
            <a:pPr algn="ctr"/>
            <a:r>
              <a:rPr kumimoji="1" lang="ja-JP" altLang="en-US" sz="1800" b="1" dirty="0"/>
              <a:t>活性を再度確認</a:t>
            </a:r>
            <a:endParaRPr kumimoji="1" lang="en-US" altLang="ja-JP" sz="1800" b="1"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6696283" y="4712652"/>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発現・活性を確認</a:t>
            </a:r>
            <a:endParaRPr kumimoji="1" lang="en-US" altLang="ja-JP" sz="1800" b="1" dirty="0"/>
          </a:p>
        </p:txBody>
      </p:sp>
      <p:sp>
        <p:nvSpPr>
          <p:cNvPr id="48" name="テキスト ボックス 47">
            <a:extLst>
              <a:ext uri="{FF2B5EF4-FFF2-40B4-BE49-F238E27FC236}">
                <a16:creationId xmlns:a16="http://schemas.microsoft.com/office/drawing/2014/main" id="{CACC6935-93DD-4428-9A05-330E3FE00DD5}"/>
              </a:ext>
            </a:extLst>
          </p:cNvPr>
          <p:cNvSpPr txBox="1"/>
          <p:nvPr/>
        </p:nvSpPr>
        <p:spPr>
          <a:xfrm>
            <a:off x="9269140" y="2182600"/>
            <a:ext cx="290219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1. </a:t>
            </a:r>
            <a:r>
              <a:rPr kumimoji="1" lang="ja-JP" altLang="en-US" sz="1800" dirty="0"/>
              <a:t>実験：</a:t>
            </a:r>
            <a:r>
              <a:rPr kumimoji="1" lang="en-US" altLang="ja-JP" dirty="0"/>
              <a:t>4</a:t>
            </a:r>
            <a:r>
              <a:rPr kumimoji="1" lang="ja-JP" altLang="en-US" dirty="0"/>
              <a:t>カ月</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2. </a:t>
            </a:r>
            <a:r>
              <a:rPr kumimoji="1" lang="ja-JP" altLang="en-US" sz="1800" dirty="0"/>
              <a:t>報告書作成：</a:t>
            </a:r>
            <a:r>
              <a:rPr kumimoji="1" lang="en-US" altLang="ja-JP" sz="1800" dirty="0"/>
              <a:t>2</a:t>
            </a:r>
            <a:r>
              <a:rPr kumimoji="1" lang="ja-JP" altLang="en-US" sz="1800" dirty="0"/>
              <a:t>月</a:t>
            </a:r>
            <a:endParaRPr kumimoji="1" lang="en-US" altLang="ja-JP" sz="1800" dirty="0"/>
          </a:p>
        </p:txBody>
      </p:sp>
      <p:sp>
        <p:nvSpPr>
          <p:cNvPr id="50" name="テキスト ボックス 49">
            <a:extLst>
              <a:ext uri="{FF2B5EF4-FFF2-40B4-BE49-F238E27FC236}">
                <a16:creationId xmlns:a16="http://schemas.microsoft.com/office/drawing/2014/main" id="{EBBA68C1-15FC-451C-B406-0D9A92C2798F}"/>
              </a:ext>
            </a:extLst>
          </p:cNvPr>
          <p:cNvSpPr txBox="1"/>
          <p:nvPr/>
        </p:nvSpPr>
        <p:spPr>
          <a:xfrm>
            <a:off x="9249345" y="3434356"/>
            <a:ext cx="2408222" cy="646331"/>
          </a:xfrm>
          <a:prstGeom prst="rect">
            <a:avLst/>
          </a:prstGeom>
          <a:noFill/>
        </p:spPr>
        <p:txBody>
          <a:bodyPr wrap="square">
            <a:spAutoFit/>
          </a:bodyPr>
          <a:lstStyle/>
          <a:p>
            <a:pPr algn="l"/>
            <a:r>
              <a:rPr kumimoji="1" lang="en-US" altLang="ja-JP" sz="1800" dirty="0"/>
              <a:t>1. </a:t>
            </a:r>
            <a:r>
              <a:rPr kumimoji="1" lang="ja-JP" altLang="en-US" sz="1800" dirty="0"/>
              <a:t>実験：</a:t>
            </a:r>
            <a:r>
              <a:rPr kumimoji="1" lang="en-US" altLang="ja-JP" sz="1800" dirty="0"/>
              <a:t>2</a:t>
            </a:r>
            <a:r>
              <a:rPr kumimoji="1" lang="ja-JP" altLang="en-US" sz="1800" dirty="0"/>
              <a:t>カ月</a:t>
            </a:r>
            <a:endParaRPr kumimoji="1" lang="en-US" altLang="ja-JP" sz="1800" dirty="0"/>
          </a:p>
          <a:p>
            <a:pPr algn="l"/>
            <a:r>
              <a:rPr kumimoji="1" lang="en-US" altLang="ja-JP" sz="1800" dirty="0"/>
              <a:t>2. </a:t>
            </a:r>
            <a:r>
              <a:rPr kumimoji="1" lang="ja-JP" altLang="en-US" sz="1800" dirty="0"/>
              <a:t>報告書作成：</a:t>
            </a:r>
            <a:r>
              <a:rPr kumimoji="1" lang="en-US" altLang="ja-JP" sz="1800" dirty="0"/>
              <a:t>2</a:t>
            </a:r>
            <a:r>
              <a:rPr kumimoji="1" lang="ja-JP" altLang="en-US" sz="1800" dirty="0"/>
              <a:t>月</a:t>
            </a:r>
            <a:endParaRPr kumimoji="1" lang="en-US" altLang="ja-JP" sz="1800" dirty="0"/>
          </a:p>
        </p:txBody>
      </p:sp>
      <p:sp>
        <p:nvSpPr>
          <p:cNvPr id="52" name="テキスト ボックス 51">
            <a:extLst>
              <a:ext uri="{FF2B5EF4-FFF2-40B4-BE49-F238E27FC236}">
                <a16:creationId xmlns:a16="http://schemas.microsoft.com/office/drawing/2014/main" id="{C426D449-3A01-48AD-AD58-26766D982AA0}"/>
              </a:ext>
            </a:extLst>
          </p:cNvPr>
          <p:cNvSpPr txBox="1"/>
          <p:nvPr/>
        </p:nvSpPr>
        <p:spPr>
          <a:xfrm>
            <a:off x="9204203" y="4574153"/>
            <a:ext cx="283806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1. </a:t>
            </a:r>
            <a:r>
              <a:rPr kumimoji="1" lang="ja-JP" altLang="en-US" sz="1800" dirty="0"/>
              <a:t>実験：</a:t>
            </a:r>
            <a:r>
              <a:rPr kumimoji="1" lang="en-US" altLang="ja-JP" sz="1800" dirty="0"/>
              <a:t>3</a:t>
            </a:r>
            <a:r>
              <a:rPr kumimoji="1" lang="ja-JP" altLang="en-US" sz="1800" dirty="0"/>
              <a:t>カ月</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2. </a:t>
            </a:r>
            <a:r>
              <a:rPr kumimoji="1" lang="ja-JP" altLang="en-US" sz="1800" dirty="0"/>
              <a:t>報告書作成：</a:t>
            </a:r>
            <a:r>
              <a:rPr kumimoji="1" lang="en-US" altLang="ja-JP" sz="1800" dirty="0"/>
              <a:t>2</a:t>
            </a:r>
            <a:r>
              <a:rPr kumimoji="1" lang="ja-JP" altLang="en-US" sz="1800" dirty="0"/>
              <a:t>月</a:t>
            </a:r>
            <a:endParaRPr kumimoji="1" lang="en-US" altLang="ja-JP" sz="1800" dirty="0"/>
          </a:p>
        </p:txBody>
      </p:sp>
      <p:sp>
        <p:nvSpPr>
          <p:cNvPr id="4" name="テキスト ボックス 3">
            <a:extLst>
              <a:ext uri="{FF2B5EF4-FFF2-40B4-BE49-F238E27FC236}">
                <a16:creationId xmlns:a16="http://schemas.microsoft.com/office/drawing/2014/main" id="{35872A88-A033-45A6-AADE-66FBACECDF72}"/>
              </a:ext>
            </a:extLst>
          </p:cNvPr>
          <p:cNvSpPr txBox="1"/>
          <p:nvPr/>
        </p:nvSpPr>
        <p:spPr>
          <a:xfrm>
            <a:off x="7864589" y="1902678"/>
            <a:ext cx="1138017" cy="307777"/>
          </a:xfrm>
          <a:prstGeom prst="rect">
            <a:avLst/>
          </a:prstGeom>
          <a:noFill/>
        </p:spPr>
        <p:txBody>
          <a:bodyPr wrap="square" rtlCol="0">
            <a:spAutoFit/>
          </a:bodyPr>
          <a:lstStyle/>
          <a:p>
            <a:r>
              <a:rPr kumimoji="1" lang="ja-JP" altLang="en-US" sz="1400" dirty="0">
                <a:solidFill>
                  <a:schemeClr val="accent1"/>
                </a:solidFill>
              </a:rPr>
              <a:t>重要度：大</a:t>
            </a:r>
          </a:p>
        </p:txBody>
      </p:sp>
      <p:sp>
        <p:nvSpPr>
          <p:cNvPr id="42" name="テキスト ボックス 41">
            <a:extLst>
              <a:ext uri="{FF2B5EF4-FFF2-40B4-BE49-F238E27FC236}">
                <a16:creationId xmlns:a16="http://schemas.microsoft.com/office/drawing/2014/main" id="{9D568E1A-6B2E-4FFC-8FCD-14A0A4AB77E7}"/>
              </a:ext>
            </a:extLst>
          </p:cNvPr>
          <p:cNvSpPr txBox="1"/>
          <p:nvPr/>
        </p:nvSpPr>
        <p:spPr>
          <a:xfrm>
            <a:off x="7859159" y="4272240"/>
            <a:ext cx="1179837" cy="523220"/>
          </a:xfrm>
          <a:prstGeom prst="rect">
            <a:avLst/>
          </a:prstGeom>
          <a:noFill/>
        </p:spPr>
        <p:txBody>
          <a:bodyPr wrap="square" rtlCol="0">
            <a:spAutoFit/>
          </a:bodyPr>
          <a:lstStyle/>
          <a:p>
            <a:r>
              <a:rPr kumimoji="1" lang="ja-JP" altLang="en-US" sz="1400" dirty="0">
                <a:solidFill>
                  <a:schemeClr val="accent1"/>
                </a:solidFill>
              </a:rPr>
              <a:t>重要度：中</a:t>
            </a:r>
            <a:endParaRPr kumimoji="1" lang="en-US" altLang="ja-JP" sz="1400" dirty="0">
              <a:solidFill>
                <a:schemeClr val="accent1"/>
              </a:solidFill>
            </a:endParaRPr>
          </a:p>
          <a:p>
            <a:r>
              <a:rPr kumimoji="1" lang="ja-JP" altLang="en-US" sz="1400" dirty="0">
                <a:solidFill>
                  <a:schemeClr val="accent1"/>
                </a:solidFill>
              </a:rPr>
              <a:t>期待度：大</a:t>
            </a:r>
          </a:p>
        </p:txBody>
      </p:sp>
      <p:sp>
        <p:nvSpPr>
          <p:cNvPr id="47" name="テキスト ボックス 46">
            <a:extLst>
              <a:ext uri="{FF2B5EF4-FFF2-40B4-BE49-F238E27FC236}">
                <a16:creationId xmlns:a16="http://schemas.microsoft.com/office/drawing/2014/main" id="{C183CAE5-FD52-4A76-B813-CD0DC97E3E04}"/>
              </a:ext>
            </a:extLst>
          </p:cNvPr>
          <p:cNvSpPr txBox="1"/>
          <p:nvPr/>
        </p:nvSpPr>
        <p:spPr>
          <a:xfrm>
            <a:off x="7849271" y="3089105"/>
            <a:ext cx="1138017" cy="307777"/>
          </a:xfrm>
          <a:prstGeom prst="rect">
            <a:avLst/>
          </a:prstGeom>
          <a:noFill/>
        </p:spPr>
        <p:txBody>
          <a:bodyPr wrap="square" rtlCol="0">
            <a:spAutoFit/>
          </a:bodyPr>
          <a:lstStyle/>
          <a:p>
            <a:r>
              <a:rPr kumimoji="1" lang="ja-JP" altLang="en-US" sz="1400" dirty="0">
                <a:solidFill>
                  <a:schemeClr val="accent1"/>
                </a:solidFill>
              </a:rPr>
              <a:t>重要度：小</a:t>
            </a:r>
          </a:p>
        </p:txBody>
      </p:sp>
      <p:sp>
        <p:nvSpPr>
          <p:cNvPr id="49" name="テキスト ボックス 48">
            <a:extLst>
              <a:ext uri="{FF2B5EF4-FFF2-40B4-BE49-F238E27FC236}">
                <a16:creationId xmlns:a16="http://schemas.microsoft.com/office/drawing/2014/main" id="{73C2E2AF-013D-4761-A4B3-A49C294F7756}"/>
              </a:ext>
            </a:extLst>
          </p:cNvPr>
          <p:cNvSpPr txBox="1"/>
          <p:nvPr/>
        </p:nvSpPr>
        <p:spPr>
          <a:xfrm>
            <a:off x="9075511" y="5483669"/>
            <a:ext cx="2690160" cy="738664"/>
          </a:xfrm>
          <a:prstGeom prst="rect">
            <a:avLst/>
          </a:prstGeom>
          <a:noFill/>
        </p:spPr>
        <p:txBody>
          <a:bodyPr wrap="none" rtlCol="0">
            <a:spAutoFit/>
          </a:bodyPr>
          <a:lstStyle/>
          <a:p>
            <a:r>
              <a:rPr kumimoji="1" lang="en-US" altLang="ja-JP" sz="1400" dirty="0"/>
              <a:t>*</a:t>
            </a:r>
            <a:r>
              <a:rPr kumimoji="1" lang="ja-JP" altLang="en-US" sz="1400" dirty="0"/>
              <a:t>補足</a:t>
            </a:r>
            <a:r>
              <a:rPr kumimoji="1" lang="en-US" altLang="ja-JP" sz="1400" dirty="0"/>
              <a:t>1</a:t>
            </a:r>
            <a:r>
              <a:rPr kumimoji="1" lang="ja-JP" altLang="en-US" sz="1400" dirty="0"/>
              <a:t>「実験対象」参照</a:t>
            </a:r>
            <a:endParaRPr kumimoji="1" lang="en-US" altLang="ja-JP" sz="1400" dirty="0"/>
          </a:p>
          <a:p>
            <a:r>
              <a:rPr kumimoji="1" lang="en-US" altLang="ja-JP" sz="1400" dirty="0"/>
              <a:t>**</a:t>
            </a:r>
            <a:r>
              <a:rPr kumimoji="1" lang="ja-JP" altLang="en-US" sz="1400" dirty="0"/>
              <a:t>補足</a:t>
            </a:r>
            <a:r>
              <a:rPr kumimoji="1" lang="en-US" altLang="ja-JP" sz="1400" dirty="0"/>
              <a:t>4</a:t>
            </a:r>
            <a:r>
              <a:rPr kumimoji="1" lang="ja-JP" altLang="en-US" sz="1400" dirty="0"/>
              <a:t>「</a:t>
            </a:r>
            <a:r>
              <a:rPr kumimoji="1" lang="en-US" altLang="ja-JP" sz="1400" dirty="0"/>
              <a:t>2Q</a:t>
            </a:r>
            <a:r>
              <a:rPr kumimoji="1" lang="ja-JP" altLang="en-US" sz="1400" dirty="0"/>
              <a:t>実施内容」参照</a:t>
            </a:r>
            <a:endParaRPr kumimoji="1" lang="en-US" altLang="ja-JP" sz="1400" dirty="0"/>
          </a:p>
          <a:p>
            <a:r>
              <a:rPr kumimoji="1" lang="en-US" altLang="ja-JP" sz="1400" dirty="0"/>
              <a:t>***</a:t>
            </a:r>
            <a:r>
              <a:rPr kumimoji="1" lang="ja-JP" altLang="en-US" sz="1400" dirty="0"/>
              <a:t>「実験スケジュール（</a:t>
            </a:r>
            <a:r>
              <a:rPr kumimoji="1" lang="en-US" altLang="ja-JP" sz="1400" dirty="0"/>
              <a:t>p3</a:t>
            </a:r>
            <a:r>
              <a:rPr kumimoji="1" lang="ja-JP" altLang="en-US" sz="1400" dirty="0"/>
              <a:t>）」参照</a:t>
            </a:r>
          </a:p>
        </p:txBody>
      </p:sp>
    </p:spTree>
    <p:extLst>
      <p:ext uri="{BB962C8B-B14F-4D97-AF65-F5344CB8AC3E}">
        <p14:creationId xmlns:p14="http://schemas.microsoft.com/office/powerpoint/2010/main" val="2556317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951" y="3422599"/>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951" y="4937917"/>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lstStyle/>
          <a:p>
            <a:r>
              <a:rPr lang="ja-JP" altLang="en-US" dirty="0"/>
              <a:t>東京大学での実験 実施</a:t>
            </a:r>
            <a:r>
              <a:rPr kumimoji="1" lang="ja-JP" altLang="en-US" dirty="0"/>
              <a:t>スケジュール</a:t>
            </a:r>
          </a:p>
        </p:txBody>
      </p:sp>
      <p:sp>
        <p:nvSpPr>
          <p:cNvPr id="28" name="正方形/長方形 27">
            <a:extLst>
              <a:ext uri="{FF2B5EF4-FFF2-40B4-BE49-F238E27FC236}">
                <a16:creationId xmlns:a16="http://schemas.microsoft.com/office/drawing/2014/main" id="{29AA39BC-0E0D-4AB3-B1AE-2A0D82AC8F45}"/>
              </a:ext>
            </a:extLst>
          </p:cNvPr>
          <p:cNvSpPr/>
          <p:nvPr/>
        </p:nvSpPr>
        <p:spPr>
          <a:xfrm>
            <a:off x="108059" y="1913909"/>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0859998" y="1766933"/>
            <a:ext cx="1222238"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297499" y="3481468"/>
            <a:ext cx="371061" cy="1477328"/>
          </a:xfrm>
          <a:prstGeom prst="rect">
            <a:avLst/>
          </a:prstGeom>
          <a:solidFill>
            <a:schemeClr val="bg1"/>
          </a:solidFill>
        </p:spPr>
        <p:txBody>
          <a:bodyPr wrap="square" rtlCol="0">
            <a:spAutoFit/>
          </a:bodyPr>
          <a:lstStyle/>
          <a:p>
            <a:pPr algn="ctr"/>
            <a:r>
              <a:rPr kumimoji="1" lang="ja-JP" altLang="en-US" dirty="0"/>
              <a:t>報告書作成</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9071"/>
            <a:ext cx="5188565" cy="369332"/>
          </a:xfrm>
          <a:prstGeom prst="rect">
            <a:avLst/>
          </a:prstGeom>
          <a:noFill/>
        </p:spPr>
        <p:txBody>
          <a:bodyPr wrap="square">
            <a:spAutoFit/>
          </a:bodyPr>
          <a:lstStyle/>
          <a:p>
            <a:pPr marL="285750" indent="-285750" algn="l">
              <a:buFont typeface="Wingdings" panose="05000000000000000000" pitchFamily="2" charset="2"/>
              <a:buChar char="n"/>
            </a:pPr>
            <a:r>
              <a:rPr kumimoji="1" lang="ja-JP" altLang="en-US" sz="1800" b="1" dirty="0"/>
              <a:t>ファーメンターを用いたタンパク質合成・活性確認</a:t>
            </a:r>
            <a:endParaRPr kumimoji="1" lang="en-US" altLang="ja-JP" sz="1800" b="1" dirty="0"/>
          </a:p>
        </p:txBody>
      </p: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9695"/>
            <a:ext cx="2635707"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7152"/>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20623"/>
            <a:ext cx="4439712"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80288"/>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34632"/>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10501"/>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5" name="テキスト ボックス 4">
            <a:extLst>
              <a:ext uri="{FF2B5EF4-FFF2-40B4-BE49-F238E27FC236}">
                <a16:creationId xmlns:a16="http://schemas.microsoft.com/office/drawing/2014/main" id="{1F49B922-A77B-4051-A444-2E2E32455186}"/>
              </a:ext>
            </a:extLst>
          </p:cNvPr>
          <p:cNvSpPr txBox="1"/>
          <p:nvPr/>
        </p:nvSpPr>
        <p:spPr>
          <a:xfrm>
            <a:off x="7566333" y="6474114"/>
            <a:ext cx="4515903"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共通している作業が多いため、同時並行で進める。</a:t>
            </a:r>
            <a:endParaRPr kumimoji="1" lang="en-US" altLang="ja-JP" sz="1600"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8035"/>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7153"/>
            <a:ext cx="1994651"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7111" y="2475937"/>
            <a:ext cx="1531090"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0" name="正方形/長方形 99">
            <a:extLst>
              <a:ext uri="{FF2B5EF4-FFF2-40B4-BE49-F238E27FC236}">
                <a16:creationId xmlns:a16="http://schemas.microsoft.com/office/drawing/2014/main" id="{C5116FA7-51FB-4E1E-BE78-422293DACB2E}"/>
              </a:ext>
            </a:extLst>
          </p:cNvPr>
          <p:cNvSpPr/>
          <p:nvPr/>
        </p:nvSpPr>
        <p:spPr>
          <a:xfrm>
            <a:off x="105935" y="1565544"/>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81633"/>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83210"/>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89040"/>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5997843" y="1583361"/>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510121" y="1589816"/>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9188862" y="1589816"/>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0776723" y="1575700"/>
            <a:ext cx="543739"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65123" y="1263027"/>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222916" y="1267668"/>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313654"/>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0082" y="5401703"/>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6031176" y="2333767"/>
            <a:ext cx="877163" cy="369332"/>
          </a:xfrm>
          <a:prstGeom prst="rect">
            <a:avLst/>
          </a:prstGeom>
          <a:noFill/>
          <a:ln w="9525">
            <a:noFill/>
          </a:ln>
        </p:spPr>
        <p:txBody>
          <a:bodyPr wrap="none" rtlCol="0">
            <a:spAutoFit/>
          </a:bodyPr>
          <a:lstStyle/>
          <a:p>
            <a:r>
              <a:rPr kumimoji="1" lang="ja-JP" altLang="en-US" b="1" dirty="0">
                <a:solidFill>
                  <a:srgbClr val="FF0000"/>
                </a:solidFill>
              </a:rPr>
              <a:t>実施中</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95351"/>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84955"/>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8325690" y="2598311"/>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2" name="矢印: 五方向 111">
            <a:extLst>
              <a:ext uri="{FF2B5EF4-FFF2-40B4-BE49-F238E27FC236}">
                <a16:creationId xmlns:a16="http://schemas.microsoft.com/office/drawing/2014/main" id="{51ED011F-B524-4D9F-86CA-FE19DD660E9C}"/>
              </a:ext>
            </a:extLst>
          </p:cNvPr>
          <p:cNvSpPr/>
          <p:nvPr/>
        </p:nvSpPr>
        <p:spPr>
          <a:xfrm>
            <a:off x="9363915" y="3943797"/>
            <a:ext cx="1496165"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302494" y="4066171"/>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505244"/>
            <a:ext cx="1496165"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8331047" y="5627618"/>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51394"/>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72236"/>
            <a:ext cx="154481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7115"/>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9384"/>
            <a:ext cx="154481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44263"/>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124" name="矢印: 五方向 123">
            <a:extLst>
              <a:ext uri="{FF2B5EF4-FFF2-40B4-BE49-F238E27FC236}">
                <a16:creationId xmlns:a16="http://schemas.microsoft.com/office/drawing/2014/main" id="{AB5FC2A0-EE29-4264-AC82-8ABEEB8DF02B}"/>
              </a:ext>
            </a:extLst>
          </p:cNvPr>
          <p:cNvSpPr/>
          <p:nvPr/>
        </p:nvSpPr>
        <p:spPr>
          <a:xfrm>
            <a:off x="7812903" y="3951048"/>
            <a:ext cx="154481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3" name="テキスト ボックス 112">
            <a:extLst>
              <a:ext uri="{FF2B5EF4-FFF2-40B4-BE49-F238E27FC236}">
                <a16:creationId xmlns:a16="http://schemas.microsoft.com/office/drawing/2014/main" id="{95941D8B-EB23-4DC5-8D8C-4BB994256038}"/>
              </a:ext>
            </a:extLst>
          </p:cNvPr>
          <p:cNvSpPr txBox="1"/>
          <p:nvPr/>
        </p:nvSpPr>
        <p:spPr>
          <a:xfrm>
            <a:off x="7773677" y="4187271"/>
            <a:ext cx="1579278" cy="307777"/>
          </a:xfrm>
          <a:prstGeom prst="rect">
            <a:avLst/>
          </a:prstGeom>
          <a:noFill/>
        </p:spPr>
        <p:txBody>
          <a:bodyPr wrap="none" rtlCol="0">
            <a:spAutoFit/>
          </a:bodyPr>
          <a:lstStyle/>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1F5BCC98-FB51-49D0-BF4E-D3555023FA7C}"/>
              </a:ext>
            </a:extLst>
          </p:cNvPr>
          <p:cNvSpPr txBox="1"/>
          <p:nvPr/>
        </p:nvSpPr>
        <p:spPr>
          <a:xfrm>
            <a:off x="1027134" y="841022"/>
            <a:ext cx="10067409" cy="461665"/>
          </a:xfrm>
          <a:prstGeom prst="rect">
            <a:avLst/>
          </a:prstGeom>
          <a:noFill/>
        </p:spPr>
        <p:txBody>
          <a:bodyPr wrap="square" rtlCol="0">
            <a:spAutoFit/>
          </a:bodyPr>
          <a:lstStyle/>
          <a:p>
            <a:r>
              <a:rPr kumimoji="1" lang="en-US" altLang="ja-JP" sz="2400" b="1" dirty="0">
                <a:solidFill>
                  <a:schemeClr val="accent1"/>
                </a:solidFill>
              </a:rPr>
              <a:t>3</a:t>
            </a:r>
            <a:r>
              <a:rPr kumimoji="1" lang="ja-JP" altLang="en-US" sz="2400" b="1" dirty="0">
                <a:solidFill>
                  <a:schemeClr val="accent1"/>
                </a:solidFill>
              </a:rPr>
              <a:t>つのセルロース分解酵素を対象として、以下の実験を</a:t>
            </a:r>
            <a:r>
              <a:rPr kumimoji="1" lang="en-US" altLang="ja-JP" sz="2400" b="1" dirty="0">
                <a:solidFill>
                  <a:schemeClr val="accent1"/>
                </a:solidFill>
              </a:rPr>
              <a:t>FY22</a:t>
            </a:r>
            <a:r>
              <a:rPr kumimoji="1" lang="ja-JP" altLang="en-US" sz="2400" b="1" dirty="0">
                <a:solidFill>
                  <a:schemeClr val="accent1"/>
                </a:solidFill>
              </a:rPr>
              <a:t>下期に実施する。</a:t>
            </a:r>
            <a:endParaRPr kumimoji="1" lang="en-US" altLang="ja-JP" sz="2400" b="1" dirty="0">
              <a:solidFill>
                <a:schemeClr val="accent1"/>
              </a:solidFill>
            </a:endParaRPr>
          </a:p>
        </p:txBody>
      </p:sp>
    </p:spTree>
    <p:extLst>
      <p:ext uri="{BB962C8B-B14F-4D97-AF65-F5344CB8AC3E}">
        <p14:creationId xmlns:p14="http://schemas.microsoft.com/office/powerpoint/2010/main" val="3143244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8139894" y="3993308"/>
            <a:ext cx="3276448" cy="1053152"/>
            <a:chOff x="8261325" y="3893332"/>
            <a:chExt cx="3276448" cy="1053152"/>
          </a:xfrm>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77025" y="4518567"/>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824954" y="3993308"/>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5308911" y="3996094"/>
            <a:ext cx="1895461" cy="1053151"/>
            <a:chOff x="2252875" y="3814654"/>
            <a:chExt cx="1895461" cy="1053151"/>
          </a:xfrm>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no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781939" y="3996094"/>
            <a:ext cx="1895461" cy="1053151"/>
            <a:chOff x="2252875" y="3814654"/>
            <a:chExt cx="1895461" cy="1053151"/>
          </a:xfrm>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no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lstStyle/>
          <a:p>
            <a:r>
              <a:rPr kumimoji="1" lang="ja-JP" altLang="en-US" dirty="0"/>
              <a:t>対象②　設計</a:t>
            </a:r>
            <a:r>
              <a:rPr kumimoji="1" lang="en-US" altLang="ja-JP" dirty="0"/>
              <a:t>CBD</a:t>
            </a:r>
            <a:r>
              <a:rPr kumimoji="1" lang="ja-JP" altLang="en-US" dirty="0"/>
              <a:t>の組み換え、発現・活性の確認</a:t>
            </a: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grpSp>
        <p:nvGrpSpPr>
          <p:cNvPr id="206" name="グループ化 205">
            <a:extLst>
              <a:ext uri="{FF2B5EF4-FFF2-40B4-BE49-F238E27FC236}">
                <a16:creationId xmlns:a16="http://schemas.microsoft.com/office/drawing/2014/main" id="{2B93D1E8-17D9-4EFC-A2D4-C28637CD44D4}"/>
              </a:ext>
            </a:extLst>
          </p:cNvPr>
          <p:cNvGrpSpPr/>
          <p:nvPr/>
        </p:nvGrpSpPr>
        <p:grpSpPr>
          <a:xfrm>
            <a:off x="1926894" y="1989581"/>
            <a:ext cx="2914192" cy="849140"/>
            <a:chOff x="3127719" y="2231325"/>
            <a:chExt cx="2914192" cy="849140"/>
          </a:xfrm>
        </p:grpSpPr>
        <p:grpSp>
          <p:nvGrpSpPr>
            <p:cNvPr id="138" name="グループ化 137">
              <a:extLst>
                <a:ext uri="{FF2B5EF4-FFF2-40B4-BE49-F238E27FC236}">
                  <a16:creationId xmlns:a16="http://schemas.microsoft.com/office/drawing/2014/main" id="{1F13C15B-C29C-4348-97F8-BFE0546260C4}"/>
                </a:ext>
              </a:extLst>
            </p:cNvPr>
            <p:cNvGrpSpPr/>
            <p:nvPr/>
          </p:nvGrpSpPr>
          <p:grpSpPr>
            <a:xfrm>
              <a:off x="3127719" y="2231325"/>
              <a:ext cx="2914192" cy="849140"/>
              <a:chOff x="166659" y="1950464"/>
              <a:chExt cx="2914192" cy="849140"/>
            </a:xfrm>
          </p:grpSpPr>
          <p:sp>
            <p:nvSpPr>
              <p:cNvPr id="143" name="矢印: 五方向 142">
                <a:extLst>
                  <a:ext uri="{FF2B5EF4-FFF2-40B4-BE49-F238E27FC236}">
                    <a16:creationId xmlns:a16="http://schemas.microsoft.com/office/drawing/2014/main" id="{842E0D61-60EA-4B00-8422-88872866CE5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4" name="テキスト ボックス 143">
                <a:extLst>
                  <a:ext uri="{FF2B5EF4-FFF2-40B4-BE49-F238E27FC236}">
                    <a16:creationId xmlns:a16="http://schemas.microsoft.com/office/drawing/2014/main" id="{CF9784AA-E316-4C85-91BB-20904E27DEBD}"/>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3450261" y="2317499"/>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38" name="テキスト ボックス 37">
            <a:extLst>
              <a:ext uri="{FF2B5EF4-FFF2-40B4-BE49-F238E27FC236}">
                <a16:creationId xmlns:a16="http://schemas.microsoft.com/office/drawing/2014/main" id="{3FFD3ED8-4CDF-4695-B7CE-B36E2073AC68}"/>
              </a:ext>
            </a:extLst>
          </p:cNvPr>
          <p:cNvSpPr txBox="1"/>
          <p:nvPr/>
        </p:nvSpPr>
        <p:spPr>
          <a:xfrm>
            <a:off x="7386094" y="780248"/>
            <a:ext cx="543739" cy="307777"/>
          </a:xfrm>
          <a:prstGeom prst="rect">
            <a:avLst/>
          </a:prstGeom>
          <a:noFill/>
        </p:spPr>
        <p:txBody>
          <a:bodyPr wrap="none" rtlCol="0">
            <a:spAutoFit/>
          </a:bodyPr>
          <a:lstStyle/>
          <a:p>
            <a:r>
              <a:rPr kumimoji="1" lang="ja-JP" altLang="en-US" sz="1400" dirty="0"/>
              <a:t>凡例</a:t>
            </a:r>
          </a:p>
        </p:txBody>
      </p:sp>
      <p:grpSp>
        <p:nvGrpSpPr>
          <p:cNvPr id="39" name="グループ化 38">
            <a:extLst>
              <a:ext uri="{FF2B5EF4-FFF2-40B4-BE49-F238E27FC236}">
                <a16:creationId xmlns:a16="http://schemas.microsoft.com/office/drawing/2014/main" id="{0DE86CCC-0390-443D-A49E-1B8B3A0DB6F4}"/>
              </a:ext>
            </a:extLst>
          </p:cNvPr>
          <p:cNvGrpSpPr/>
          <p:nvPr/>
        </p:nvGrpSpPr>
        <p:grpSpPr>
          <a:xfrm>
            <a:off x="7475195" y="1142668"/>
            <a:ext cx="5047665" cy="949123"/>
            <a:chOff x="1241417" y="785187"/>
            <a:chExt cx="5047665" cy="949123"/>
          </a:xfrm>
        </p:grpSpPr>
        <p:grpSp>
          <p:nvGrpSpPr>
            <p:cNvPr id="100" name="グループ化 99">
              <a:extLst>
                <a:ext uri="{FF2B5EF4-FFF2-40B4-BE49-F238E27FC236}">
                  <a16:creationId xmlns:a16="http://schemas.microsoft.com/office/drawing/2014/main" id="{0410BEF6-D80D-4310-B308-CFC25FBF1973}"/>
                </a:ext>
              </a:extLst>
            </p:cNvPr>
            <p:cNvGrpSpPr/>
            <p:nvPr/>
          </p:nvGrpSpPr>
          <p:grpSpPr>
            <a:xfrm>
              <a:off x="1241417" y="785188"/>
              <a:ext cx="4608036" cy="911822"/>
              <a:chOff x="9413082" y="1604255"/>
              <a:chExt cx="4608036" cy="911822"/>
            </a:xfrm>
          </p:grpSpPr>
          <p:grpSp>
            <p:nvGrpSpPr>
              <p:cNvPr id="103" name="グループ化 102">
                <a:extLst>
                  <a:ext uri="{FF2B5EF4-FFF2-40B4-BE49-F238E27FC236}">
                    <a16:creationId xmlns:a16="http://schemas.microsoft.com/office/drawing/2014/main" id="{21266A48-B126-4328-BB33-886F1DB1E074}"/>
                  </a:ext>
                </a:extLst>
              </p:cNvPr>
              <p:cNvGrpSpPr/>
              <p:nvPr/>
            </p:nvGrpSpPr>
            <p:grpSpPr>
              <a:xfrm>
                <a:off x="9472864" y="1678258"/>
                <a:ext cx="2170081" cy="430516"/>
                <a:chOff x="6799366" y="1248537"/>
                <a:chExt cx="1960180" cy="340384"/>
              </a:xfrm>
            </p:grpSpPr>
            <p:sp>
              <p:nvSpPr>
                <p:cNvPr id="106" name="フローチャート: 端子 105">
                  <a:extLst>
                    <a:ext uri="{FF2B5EF4-FFF2-40B4-BE49-F238E27FC236}">
                      <a16:creationId xmlns:a16="http://schemas.microsoft.com/office/drawing/2014/main" id="{0B128CB1-67A3-4547-9360-0C820F186E63}"/>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107" name="正方形/長方形 106">
                  <a:extLst>
                    <a:ext uri="{FF2B5EF4-FFF2-40B4-BE49-F238E27FC236}">
                      <a16:creationId xmlns:a16="http://schemas.microsoft.com/office/drawing/2014/main" id="{4A5444FC-6FD7-4DE7-8CD2-DDEE6B01526A}"/>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108" name="直線コネクタ 107">
                  <a:extLst>
                    <a:ext uri="{FF2B5EF4-FFF2-40B4-BE49-F238E27FC236}">
                      <a16:creationId xmlns:a16="http://schemas.microsoft.com/office/drawing/2014/main" id="{574941C6-4E41-4638-8C8F-5887EA8B01B8}"/>
                    </a:ext>
                  </a:extLst>
                </p:cNvPr>
                <p:cNvCxnSpPr>
                  <a:cxnSpLocks/>
                  <a:stCxn id="106" idx="3"/>
                  <a:endCxn id="107"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4" name="テキスト ボックス 103">
                <a:extLst>
                  <a:ext uri="{FF2B5EF4-FFF2-40B4-BE49-F238E27FC236}">
                    <a16:creationId xmlns:a16="http://schemas.microsoft.com/office/drawing/2014/main" id="{693EC083-69EC-4105-AEAB-690128A0B891}"/>
                  </a:ext>
                </a:extLst>
              </p:cNvPr>
              <p:cNvSpPr txBox="1"/>
              <p:nvPr/>
            </p:nvSpPr>
            <p:spPr>
              <a:xfrm>
                <a:off x="9738948" y="2200575"/>
                <a:ext cx="1630575" cy="276999"/>
              </a:xfrm>
              <a:prstGeom prst="rect">
                <a:avLst/>
              </a:prstGeom>
              <a:noFill/>
            </p:spPr>
            <p:txBody>
              <a:bodyPr wrap="none" rtlCol="0">
                <a:spAutoFit/>
              </a:bodyPr>
              <a:lstStyle/>
              <a:p>
                <a:r>
                  <a:rPr kumimoji="1" lang="en-US" altLang="ja-JP" sz="1200" dirty="0"/>
                  <a:t>@</a:t>
                </a:r>
                <a:r>
                  <a:rPr kumimoji="1" lang="ja-JP" altLang="en-US" sz="1200" dirty="0"/>
                  <a:t>発現に使用する宿主</a:t>
                </a:r>
              </a:p>
            </p:txBody>
          </p:sp>
          <p:sp>
            <p:nvSpPr>
              <p:cNvPr id="105" name="正方形/長方形 104">
                <a:extLst>
                  <a:ext uri="{FF2B5EF4-FFF2-40B4-BE49-F238E27FC236}">
                    <a16:creationId xmlns:a16="http://schemas.microsoft.com/office/drawing/2014/main" id="{C6C97809-D392-4E56-983A-8389A45DFD96}"/>
                  </a:ext>
                </a:extLst>
              </p:cNvPr>
              <p:cNvSpPr/>
              <p:nvPr/>
            </p:nvSpPr>
            <p:spPr>
              <a:xfrm>
                <a:off x="9413082" y="1604255"/>
                <a:ext cx="4608036" cy="911822"/>
              </a:xfrm>
              <a:prstGeom prst="rect">
                <a:avLst/>
              </a:prstGeom>
              <a:noFill/>
              <a:ln>
                <a:solidFill>
                  <a:srgbClr val="C0C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01" name="正方形/長方形 100">
              <a:extLst>
                <a:ext uri="{FF2B5EF4-FFF2-40B4-BE49-F238E27FC236}">
                  <a16:creationId xmlns:a16="http://schemas.microsoft.com/office/drawing/2014/main" id="{BA6203C1-AC5B-4ED2-8586-0F15B19A4C83}"/>
                </a:ext>
              </a:extLst>
            </p:cNvPr>
            <p:cNvSpPr/>
            <p:nvPr/>
          </p:nvSpPr>
          <p:spPr>
            <a:xfrm>
              <a:off x="3575231" y="785187"/>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err="1">
                  <a:ln>
                    <a:noFill/>
                  </a:ln>
                  <a:solidFill>
                    <a:srgbClr val="C00000"/>
                  </a:solidFill>
                  <a:effectLst/>
                  <a:uLnTx/>
                  <a:uFillTx/>
                  <a:latin typeface="Meiryo UI"/>
                  <a:ea typeface="Meiryo UI"/>
                  <a:cs typeface="+mn-cs"/>
                </a:rPr>
                <a:t>Te</a:t>
              </a:r>
              <a:r>
                <a:rPr kumimoji="1" lang="ja-JP" altLang="en-US" sz="1100" b="1" i="0" u="none" strike="noStrike" kern="1200" cap="none" spc="0" normalizeH="0" baseline="0" noProof="0" dirty="0">
                  <a:ln>
                    <a:noFill/>
                  </a:ln>
                  <a:solidFill>
                    <a:srgbClr val="C00000"/>
                  </a:solidFill>
                  <a:effectLst/>
                  <a:uLnTx/>
                  <a:uFillTx/>
                  <a:latin typeface="Meiryo UI"/>
                  <a:ea typeface="Meiryo UI"/>
                  <a:cs typeface="+mn-cs"/>
                </a:rPr>
                <a:t>：</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Talaromyces</a:t>
              </a:r>
              <a:r>
                <a:rPr kumimoji="1" lang="en-US" altLang="ja-JP" sz="1100" b="1" i="1" u="none" strike="noStrike" kern="1200" cap="none" spc="0" normalizeH="0" baseline="0" noProof="0" dirty="0">
                  <a:ln>
                    <a:noFill/>
                  </a:ln>
                  <a:solidFill>
                    <a:srgbClr val="C00000"/>
                  </a:solidFill>
                  <a:effectLst/>
                  <a:uLnTx/>
                  <a:uFillTx/>
                  <a:latin typeface="Meiryo UI"/>
                  <a:ea typeface="Meiryo UI"/>
                  <a:cs typeface="+mn-cs"/>
                </a:rPr>
                <a:t> </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emersonii</a:t>
              </a:r>
              <a:endParaRPr kumimoji="1" lang="en-US" altLang="ja-JP" sz="1100" b="1" i="1" u="none" strike="noStrike" kern="1200" cap="none" spc="0" normalizeH="0" baseline="0" noProof="0" dirty="0">
                <a:ln>
                  <a:noFill/>
                </a:ln>
                <a:solidFill>
                  <a:srgbClr val="C0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grpSp>
      <p:sp>
        <p:nvSpPr>
          <p:cNvPr id="155" name="テキスト ボックス 154">
            <a:extLst>
              <a:ext uri="{FF2B5EF4-FFF2-40B4-BE49-F238E27FC236}">
                <a16:creationId xmlns:a16="http://schemas.microsoft.com/office/drawing/2014/main" id="{AABEED7F-3AC9-4006-AB98-19CB6210F0EF}"/>
              </a:ext>
            </a:extLst>
          </p:cNvPr>
          <p:cNvSpPr txBox="1"/>
          <p:nvPr/>
        </p:nvSpPr>
        <p:spPr>
          <a:xfrm>
            <a:off x="496986" y="1555989"/>
            <a:ext cx="3174843"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対象②　</a:t>
            </a:r>
            <a:r>
              <a:rPr kumimoji="1" lang="en-US" altLang="ja-JP" dirty="0"/>
              <a:t>TeCel7A-TrCBM1</a:t>
            </a:r>
            <a:endParaRPr kumimoji="1" lang="ja-JP" altLang="en-US" dirty="0"/>
          </a:p>
        </p:txBody>
      </p:sp>
      <p:sp>
        <p:nvSpPr>
          <p:cNvPr id="157" name="テキスト ボックス 156">
            <a:extLst>
              <a:ext uri="{FF2B5EF4-FFF2-40B4-BE49-F238E27FC236}">
                <a16:creationId xmlns:a16="http://schemas.microsoft.com/office/drawing/2014/main" id="{D5EDE0F9-F716-4558-AE5E-61DD13045F25}"/>
              </a:ext>
            </a:extLst>
          </p:cNvPr>
          <p:cNvSpPr txBox="1"/>
          <p:nvPr/>
        </p:nvSpPr>
        <p:spPr>
          <a:xfrm>
            <a:off x="485619" y="3418102"/>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961120" y="4519884"/>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826272" y="3607569"/>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5324949" y="3607569"/>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825126" y="3607569"/>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515408" y="3607569"/>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65" name="テキスト ボックス 64">
            <a:extLst>
              <a:ext uri="{FF2B5EF4-FFF2-40B4-BE49-F238E27FC236}">
                <a16:creationId xmlns:a16="http://schemas.microsoft.com/office/drawing/2014/main" id="{64FF9A52-7387-4716-96D7-C59E8CD9402D}"/>
              </a:ext>
            </a:extLst>
          </p:cNvPr>
          <p:cNvSpPr txBox="1"/>
          <p:nvPr/>
        </p:nvSpPr>
        <p:spPr>
          <a:xfrm>
            <a:off x="2622528" y="5071131"/>
            <a:ext cx="1536767" cy="584775"/>
          </a:xfrm>
          <a:prstGeom prst="rect">
            <a:avLst/>
          </a:prstGeom>
          <a:noFill/>
        </p:spPr>
        <p:txBody>
          <a:bodyPr wrap="none" rtlCol="0">
            <a:spAutoFit/>
          </a:bodyPr>
          <a:lstStyle/>
          <a:p>
            <a:r>
              <a:rPr kumimoji="1" lang="ja-JP" altLang="en-US" sz="1600" dirty="0">
                <a:solidFill>
                  <a:srgbClr val="FF0000"/>
                </a:solidFill>
              </a:rPr>
              <a:t>約</a:t>
            </a:r>
            <a:r>
              <a:rPr kumimoji="1" lang="en-US" altLang="ja-JP" sz="1600" dirty="0">
                <a:solidFill>
                  <a:srgbClr val="FF0000"/>
                </a:solidFill>
              </a:rPr>
              <a:t>2</a:t>
            </a:r>
            <a:r>
              <a:rPr kumimoji="1" lang="ja-JP" altLang="en-US" sz="1600" dirty="0">
                <a:solidFill>
                  <a:srgbClr val="FF0000"/>
                </a:solidFill>
              </a:rPr>
              <a:t>カ月</a:t>
            </a:r>
            <a:endParaRPr kumimoji="1" lang="en-US" altLang="ja-JP" sz="1600" dirty="0">
              <a:solidFill>
                <a:srgbClr val="FF0000"/>
              </a:solidFill>
            </a:endParaRPr>
          </a:p>
          <a:p>
            <a:r>
              <a:rPr kumimoji="1" lang="en-US" altLang="ja-JP" sz="1600" dirty="0">
                <a:solidFill>
                  <a:srgbClr val="FF0000"/>
                </a:solidFill>
              </a:rPr>
              <a:t>9</a:t>
            </a:r>
            <a:r>
              <a:rPr kumimoji="1" lang="ja-JP" altLang="en-US" sz="1600" dirty="0">
                <a:solidFill>
                  <a:srgbClr val="FF0000"/>
                </a:solidFill>
              </a:rPr>
              <a:t>月～</a:t>
            </a:r>
            <a:r>
              <a:rPr kumimoji="1" lang="en-US" altLang="ja-JP" sz="1600" dirty="0">
                <a:solidFill>
                  <a:srgbClr val="FF0000"/>
                </a:solidFill>
              </a:rPr>
              <a:t>11</a:t>
            </a:r>
            <a:r>
              <a:rPr kumimoji="1" lang="ja-JP" altLang="en-US" sz="1600" dirty="0">
                <a:solidFill>
                  <a:srgbClr val="FF0000"/>
                </a:solidFill>
              </a:rPr>
              <a:t>月上旬</a:t>
            </a:r>
            <a:endParaRPr kumimoji="1" lang="en-US" altLang="ja-JP" sz="1600" dirty="0">
              <a:solidFill>
                <a:srgbClr val="FF0000"/>
              </a:solidFill>
            </a:endParaRPr>
          </a:p>
        </p:txBody>
      </p:sp>
      <p:sp>
        <p:nvSpPr>
          <p:cNvPr id="66" name="テキスト ボックス 65">
            <a:extLst>
              <a:ext uri="{FF2B5EF4-FFF2-40B4-BE49-F238E27FC236}">
                <a16:creationId xmlns:a16="http://schemas.microsoft.com/office/drawing/2014/main" id="{26A04119-64CB-4831-96EF-812B5552A627}"/>
              </a:ext>
            </a:extLst>
          </p:cNvPr>
          <p:cNvSpPr txBox="1"/>
          <p:nvPr/>
        </p:nvSpPr>
        <p:spPr>
          <a:xfrm>
            <a:off x="5875935" y="5067989"/>
            <a:ext cx="1012585" cy="584775"/>
          </a:xfrm>
          <a:prstGeom prst="rect">
            <a:avLst/>
          </a:prstGeom>
          <a:noFill/>
        </p:spPr>
        <p:txBody>
          <a:bodyPr wrap="none" rtlCol="0">
            <a:spAutoFit/>
          </a:bodyPr>
          <a:lstStyle/>
          <a:p>
            <a:r>
              <a:rPr kumimoji="1" lang="ja-JP" altLang="en-US" sz="1600" dirty="0"/>
              <a:t>約</a:t>
            </a:r>
            <a:r>
              <a:rPr kumimoji="1" lang="en-US" altLang="ja-JP" sz="1600" dirty="0"/>
              <a:t>1</a:t>
            </a:r>
            <a:r>
              <a:rPr kumimoji="1" lang="ja-JP" altLang="en-US" sz="1600" dirty="0"/>
              <a:t>週間</a:t>
            </a:r>
            <a:endParaRPr kumimoji="1" lang="en-US" altLang="ja-JP" sz="1600" dirty="0"/>
          </a:p>
          <a:p>
            <a:r>
              <a:rPr kumimoji="1" lang="en-US" altLang="ja-JP" sz="1600" dirty="0"/>
              <a:t>11</a:t>
            </a:r>
            <a:r>
              <a:rPr kumimoji="1" lang="ja-JP" altLang="en-US" sz="1600" dirty="0"/>
              <a:t>月下旬</a:t>
            </a:r>
          </a:p>
        </p:txBody>
      </p:sp>
      <p:sp>
        <p:nvSpPr>
          <p:cNvPr id="67" name="テキスト ボックス 66">
            <a:extLst>
              <a:ext uri="{FF2B5EF4-FFF2-40B4-BE49-F238E27FC236}">
                <a16:creationId xmlns:a16="http://schemas.microsoft.com/office/drawing/2014/main" id="{89F1CAA9-38D8-41C5-93DE-D12310C6F545}"/>
              </a:ext>
            </a:extLst>
          </p:cNvPr>
          <p:cNvSpPr txBox="1"/>
          <p:nvPr/>
        </p:nvSpPr>
        <p:spPr>
          <a:xfrm>
            <a:off x="4340935" y="5067846"/>
            <a:ext cx="1012585" cy="584775"/>
          </a:xfrm>
          <a:prstGeom prst="rect">
            <a:avLst/>
          </a:prstGeom>
          <a:noFill/>
        </p:spPr>
        <p:txBody>
          <a:bodyPr wrap="none" rtlCol="0">
            <a:spAutoFit/>
          </a:bodyPr>
          <a:lstStyle/>
          <a:p>
            <a:r>
              <a:rPr kumimoji="1" lang="ja-JP" altLang="en-US" sz="1600" dirty="0"/>
              <a:t>約</a:t>
            </a:r>
            <a:r>
              <a:rPr kumimoji="1" lang="en-US" altLang="ja-JP" sz="1600" dirty="0"/>
              <a:t>1</a:t>
            </a:r>
            <a:r>
              <a:rPr kumimoji="1" lang="ja-JP" altLang="en-US" sz="1600" dirty="0"/>
              <a:t>週間</a:t>
            </a:r>
            <a:endParaRPr kumimoji="1" lang="en-US" altLang="ja-JP" sz="1600" dirty="0"/>
          </a:p>
          <a:p>
            <a:r>
              <a:rPr kumimoji="1" lang="en-US" altLang="ja-JP" sz="1600" dirty="0"/>
              <a:t>11</a:t>
            </a:r>
            <a:r>
              <a:rPr kumimoji="1" lang="ja-JP" altLang="en-US" sz="1600" dirty="0"/>
              <a:t>月中旬</a:t>
            </a:r>
          </a:p>
        </p:txBody>
      </p:sp>
      <p:grpSp>
        <p:nvGrpSpPr>
          <p:cNvPr id="58" name="グループ化 57">
            <a:extLst>
              <a:ext uri="{FF2B5EF4-FFF2-40B4-BE49-F238E27FC236}">
                <a16:creationId xmlns:a16="http://schemas.microsoft.com/office/drawing/2014/main" id="{03714609-1237-43B1-AE4F-5E261D5B513A}"/>
              </a:ext>
            </a:extLst>
          </p:cNvPr>
          <p:cNvGrpSpPr/>
          <p:nvPr/>
        </p:nvGrpSpPr>
        <p:grpSpPr>
          <a:xfrm>
            <a:off x="2253441" y="3997368"/>
            <a:ext cx="1907916" cy="1053151"/>
            <a:chOff x="2240420" y="3814654"/>
            <a:chExt cx="1907916" cy="1053151"/>
          </a:xfrm>
        </p:grpSpPr>
        <p:sp>
          <p:nvSpPr>
            <p:cNvPr id="59" name="フローチャート: 他ページ結合子 58">
              <a:extLst>
                <a:ext uri="{FF2B5EF4-FFF2-40B4-BE49-F238E27FC236}">
                  <a16:creationId xmlns:a16="http://schemas.microsoft.com/office/drawing/2014/main" id="{5D55D27C-A6AB-43E7-A05D-5AF3B0425811}"/>
                </a:ext>
              </a:extLst>
            </p:cNvPr>
            <p:cNvSpPr/>
            <p:nvPr/>
          </p:nvSpPr>
          <p:spPr>
            <a:xfrm rot="16200000">
              <a:off x="2674030" y="3393499"/>
              <a:ext cx="1053151" cy="1895461"/>
            </a:xfrm>
            <a:prstGeom prst="flowChartOffpageConnector">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テキスト ボックス 59">
              <a:extLst>
                <a:ext uri="{FF2B5EF4-FFF2-40B4-BE49-F238E27FC236}">
                  <a16:creationId xmlns:a16="http://schemas.microsoft.com/office/drawing/2014/main" id="{E77AB8B9-4E0D-47A4-B22F-0CE4A6366081}"/>
                </a:ext>
              </a:extLst>
            </p:cNvPr>
            <p:cNvSpPr txBox="1"/>
            <p:nvPr/>
          </p:nvSpPr>
          <p:spPr>
            <a:xfrm>
              <a:off x="2240420" y="4081526"/>
              <a:ext cx="800219" cy="584775"/>
            </a:xfrm>
            <a:prstGeom prst="rect">
              <a:avLst/>
            </a:prstGeom>
            <a:no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61" name="テキスト ボックス 60">
            <a:extLst>
              <a:ext uri="{FF2B5EF4-FFF2-40B4-BE49-F238E27FC236}">
                <a16:creationId xmlns:a16="http://schemas.microsoft.com/office/drawing/2014/main" id="{A416FD1F-4B2E-42AC-9E9F-650F5B7B44DD}"/>
              </a:ext>
            </a:extLst>
          </p:cNvPr>
          <p:cNvSpPr txBox="1"/>
          <p:nvPr/>
        </p:nvSpPr>
        <p:spPr>
          <a:xfrm>
            <a:off x="2170294" y="3608843"/>
            <a:ext cx="385042" cy="523220"/>
          </a:xfrm>
          <a:prstGeom prst="rect">
            <a:avLst/>
          </a:prstGeom>
          <a:noFill/>
        </p:spPr>
        <p:txBody>
          <a:bodyPr wrap="none" rtlCol="0">
            <a:spAutoFit/>
          </a:bodyPr>
          <a:lstStyle/>
          <a:p>
            <a:r>
              <a:rPr kumimoji="1" lang="en-US" altLang="ja-JP" sz="2800" b="1" dirty="0">
                <a:solidFill>
                  <a:srgbClr val="FF0000"/>
                </a:solidFill>
              </a:rPr>
              <a:t>1</a:t>
            </a:r>
            <a:endParaRPr kumimoji="1" lang="ja-JP" altLang="en-US" sz="2800" b="1" dirty="0">
              <a:solidFill>
                <a:srgbClr val="FF0000"/>
              </a:solidFill>
            </a:endParaRPr>
          </a:p>
        </p:txBody>
      </p:sp>
      <p:sp>
        <p:nvSpPr>
          <p:cNvPr id="57" name="テキスト ボックス 56">
            <a:extLst>
              <a:ext uri="{FF2B5EF4-FFF2-40B4-BE49-F238E27FC236}">
                <a16:creationId xmlns:a16="http://schemas.microsoft.com/office/drawing/2014/main" id="{43C47FB8-8EE7-4A4C-9569-BC3378F1FF86}"/>
              </a:ext>
            </a:extLst>
          </p:cNvPr>
          <p:cNvSpPr txBox="1"/>
          <p:nvPr/>
        </p:nvSpPr>
        <p:spPr>
          <a:xfrm>
            <a:off x="3001754" y="4110428"/>
            <a:ext cx="990025" cy="830997"/>
          </a:xfrm>
          <a:prstGeom prst="rect">
            <a:avLst/>
          </a:prstGeom>
          <a:noFill/>
        </p:spPr>
        <p:txBody>
          <a:bodyPr wrap="square" rtlCol="0">
            <a:spAutoFit/>
          </a:bodyPr>
          <a:lstStyle/>
          <a:p>
            <a:pPr algn="ctr"/>
            <a:r>
              <a:rPr kumimoji="1" lang="ja-JP" altLang="en-US" sz="1600" b="1" dirty="0">
                <a:solidFill>
                  <a:srgbClr val="FF0000"/>
                </a:solidFill>
              </a:rPr>
              <a:t>設計</a:t>
            </a:r>
            <a:r>
              <a:rPr kumimoji="1" lang="en-US" altLang="ja-JP" sz="1600" b="1" dirty="0">
                <a:solidFill>
                  <a:srgbClr val="FF0000"/>
                </a:solidFill>
              </a:rPr>
              <a:t>CBD</a:t>
            </a:r>
          </a:p>
          <a:p>
            <a:pPr algn="ctr"/>
            <a:r>
              <a:rPr kumimoji="1" lang="ja-JP" altLang="en-US" sz="1600" b="1" dirty="0">
                <a:solidFill>
                  <a:srgbClr val="FF0000"/>
                </a:solidFill>
              </a:rPr>
              <a:t>入れ替え</a:t>
            </a:r>
          </a:p>
        </p:txBody>
      </p:sp>
      <p:cxnSp>
        <p:nvCxnSpPr>
          <p:cNvPr id="6" name="直線コネクタ 5">
            <a:extLst>
              <a:ext uri="{FF2B5EF4-FFF2-40B4-BE49-F238E27FC236}">
                <a16:creationId xmlns:a16="http://schemas.microsoft.com/office/drawing/2014/main" id="{815BE53A-75D7-49CB-AD67-9C8C0D20618E}"/>
              </a:ext>
            </a:extLst>
          </p:cNvPr>
          <p:cNvCxnSpPr>
            <a:cxnSpLocks/>
          </p:cNvCxnSpPr>
          <p:nvPr/>
        </p:nvCxnSpPr>
        <p:spPr>
          <a:xfrm flipH="1" flipV="1">
            <a:off x="2796349" y="3997694"/>
            <a:ext cx="379418" cy="530636"/>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20E036B0-6D00-4F4C-BDB9-5EFF34603045}"/>
              </a:ext>
            </a:extLst>
          </p:cNvPr>
          <p:cNvCxnSpPr>
            <a:cxnSpLocks/>
          </p:cNvCxnSpPr>
          <p:nvPr/>
        </p:nvCxnSpPr>
        <p:spPr>
          <a:xfrm flipH="1">
            <a:off x="2796349" y="4521970"/>
            <a:ext cx="379418" cy="530636"/>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AF7721C3-4CFF-4970-8FCD-8936CDADB1F5}"/>
              </a:ext>
            </a:extLst>
          </p:cNvPr>
          <p:cNvSpPr txBox="1"/>
          <p:nvPr/>
        </p:nvSpPr>
        <p:spPr>
          <a:xfrm>
            <a:off x="2212777" y="5617863"/>
            <a:ext cx="4660250" cy="646331"/>
          </a:xfrm>
          <a:prstGeom prst="rect">
            <a:avLst/>
          </a:prstGeom>
          <a:noFill/>
        </p:spPr>
        <p:txBody>
          <a:bodyPr wrap="none" rtlCol="0">
            <a:spAutoFit/>
          </a:bodyPr>
          <a:lstStyle/>
          <a:p>
            <a:r>
              <a:rPr kumimoji="1" lang="en-US" altLang="ja-JP" b="1" dirty="0">
                <a:solidFill>
                  <a:srgbClr val="FF0000"/>
                </a:solidFill>
              </a:rPr>
              <a:t>FY22-2Q</a:t>
            </a:r>
            <a:r>
              <a:rPr kumimoji="1" lang="ja-JP" altLang="en-US" b="1" dirty="0">
                <a:solidFill>
                  <a:srgbClr val="FF0000"/>
                </a:solidFill>
              </a:rPr>
              <a:t>の実験、</a:t>
            </a:r>
            <a:endParaRPr kumimoji="1" lang="en-US" altLang="ja-JP" b="1" dirty="0">
              <a:solidFill>
                <a:srgbClr val="FF0000"/>
              </a:solidFill>
            </a:endParaRPr>
          </a:p>
          <a:p>
            <a:r>
              <a:rPr kumimoji="1" lang="ja-JP" altLang="en-US" b="1" dirty="0">
                <a:solidFill>
                  <a:srgbClr val="FF0000"/>
                </a:solidFill>
              </a:rPr>
              <a:t>下期に実施する対象③④の実験と異なる部分</a:t>
            </a:r>
          </a:p>
        </p:txBody>
      </p:sp>
      <p:sp>
        <p:nvSpPr>
          <p:cNvPr id="68" name="テキスト ボックス 67">
            <a:extLst>
              <a:ext uri="{FF2B5EF4-FFF2-40B4-BE49-F238E27FC236}">
                <a16:creationId xmlns:a16="http://schemas.microsoft.com/office/drawing/2014/main" id="{0341E324-3784-4AFB-AA15-2EA7CD343693}"/>
              </a:ext>
            </a:extLst>
          </p:cNvPr>
          <p:cNvSpPr txBox="1"/>
          <p:nvPr/>
        </p:nvSpPr>
        <p:spPr>
          <a:xfrm>
            <a:off x="10305261" y="5632665"/>
            <a:ext cx="1620957" cy="584775"/>
          </a:xfrm>
          <a:prstGeom prst="rect">
            <a:avLst/>
          </a:prstGeom>
          <a:noFill/>
        </p:spPr>
        <p:txBody>
          <a:bodyPr wrap="none" rtlCol="0">
            <a:spAutoFit/>
          </a:bodyPr>
          <a:lstStyle/>
          <a:p>
            <a:r>
              <a:rPr kumimoji="1" lang="en-US" altLang="ja-JP" sz="1600" b="1" dirty="0">
                <a:solidFill>
                  <a:schemeClr val="accent1"/>
                </a:solidFill>
              </a:rPr>
              <a:t>1</a:t>
            </a:r>
            <a:r>
              <a:rPr kumimoji="1" lang="ja-JP" altLang="en-US" sz="1600" dirty="0"/>
              <a:t>：補足</a:t>
            </a:r>
            <a:r>
              <a:rPr kumimoji="1" lang="en-US" altLang="ja-JP" sz="1600" dirty="0"/>
              <a:t>2</a:t>
            </a:r>
            <a:r>
              <a:rPr kumimoji="1" lang="ja-JP" altLang="en-US" sz="1600" dirty="0"/>
              <a:t>参照</a:t>
            </a:r>
            <a:endParaRPr kumimoji="1" lang="en-US" altLang="ja-JP" sz="1600" dirty="0"/>
          </a:p>
          <a:p>
            <a:r>
              <a:rPr kumimoji="1" lang="en-US" altLang="ja-JP" sz="1600" b="1" dirty="0">
                <a:solidFill>
                  <a:schemeClr val="accent1"/>
                </a:solidFill>
              </a:rPr>
              <a:t>3-5</a:t>
            </a:r>
            <a:r>
              <a:rPr kumimoji="1" lang="ja-JP" altLang="en-US" sz="1600" dirty="0"/>
              <a:t>：補足</a:t>
            </a:r>
            <a:r>
              <a:rPr kumimoji="1" lang="en-US" altLang="ja-JP" sz="1600" dirty="0"/>
              <a:t>3</a:t>
            </a:r>
            <a:r>
              <a:rPr kumimoji="1" lang="ja-JP" altLang="en-US" sz="1600" dirty="0"/>
              <a:t>参照</a:t>
            </a:r>
          </a:p>
        </p:txBody>
      </p:sp>
      <p:sp>
        <p:nvSpPr>
          <p:cNvPr id="62" name="テキスト ボックス 61">
            <a:extLst>
              <a:ext uri="{FF2B5EF4-FFF2-40B4-BE49-F238E27FC236}">
                <a16:creationId xmlns:a16="http://schemas.microsoft.com/office/drawing/2014/main" id="{D10BF58B-EB45-441D-A8C5-CD7DCD77FCA7}"/>
              </a:ext>
            </a:extLst>
          </p:cNvPr>
          <p:cNvSpPr txBox="1"/>
          <p:nvPr/>
        </p:nvSpPr>
        <p:spPr>
          <a:xfrm>
            <a:off x="8191890" y="5047890"/>
            <a:ext cx="1096775" cy="584775"/>
          </a:xfrm>
          <a:prstGeom prst="rect">
            <a:avLst/>
          </a:prstGeom>
          <a:noFill/>
        </p:spPr>
        <p:txBody>
          <a:bodyPr wrap="none" rtlCol="0">
            <a:spAutoFit/>
          </a:bodyPr>
          <a:lstStyle/>
          <a:p>
            <a:r>
              <a:rPr kumimoji="1" lang="ja-JP" altLang="en-US" sz="1600" dirty="0"/>
              <a:t>約</a:t>
            </a:r>
            <a:r>
              <a:rPr kumimoji="1" lang="en-US" altLang="ja-JP" sz="1600" dirty="0"/>
              <a:t>2-3</a:t>
            </a:r>
            <a:r>
              <a:rPr kumimoji="1" lang="ja-JP" altLang="en-US" sz="1600" dirty="0"/>
              <a:t>週間</a:t>
            </a:r>
            <a:endParaRPr kumimoji="1" lang="en-US" altLang="ja-JP" sz="1600" dirty="0"/>
          </a:p>
          <a:p>
            <a:r>
              <a:rPr kumimoji="1" lang="en-US" altLang="ja-JP" sz="1600" dirty="0"/>
              <a:t>12</a:t>
            </a:r>
            <a:r>
              <a:rPr kumimoji="1" lang="ja-JP" altLang="en-US" sz="1600" dirty="0"/>
              <a:t>月</a:t>
            </a:r>
          </a:p>
        </p:txBody>
      </p:sp>
      <p:sp>
        <p:nvSpPr>
          <p:cNvPr id="70" name="テキスト ボックス 69">
            <a:extLst>
              <a:ext uri="{FF2B5EF4-FFF2-40B4-BE49-F238E27FC236}">
                <a16:creationId xmlns:a16="http://schemas.microsoft.com/office/drawing/2014/main" id="{59FF1CE4-B098-43D2-9B18-E298A81DE91E}"/>
              </a:ext>
            </a:extLst>
          </p:cNvPr>
          <p:cNvSpPr txBox="1"/>
          <p:nvPr/>
        </p:nvSpPr>
        <p:spPr>
          <a:xfrm>
            <a:off x="485619" y="3011532"/>
            <a:ext cx="8531503"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複数の設計</a:t>
            </a:r>
            <a:r>
              <a:rPr kumimoji="1" lang="en-US" altLang="ja-JP" dirty="0"/>
              <a:t>CBD</a:t>
            </a:r>
            <a:r>
              <a:rPr kumimoji="1" lang="ja-JP" altLang="en-US" dirty="0"/>
              <a:t>に組み換えたセルロース分解酵素を合成し、活性を測定する。 </a:t>
            </a:r>
            <a:r>
              <a:rPr kumimoji="1" lang="ja-JP" altLang="en-US" b="1" dirty="0">
                <a:solidFill>
                  <a:schemeClr val="accent1"/>
                </a:solidFill>
              </a:rPr>
              <a:t>　</a:t>
            </a:r>
          </a:p>
        </p:txBody>
      </p:sp>
      <p:sp>
        <p:nvSpPr>
          <p:cNvPr id="71" name="テキスト ボックス 70">
            <a:extLst>
              <a:ext uri="{FF2B5EF4-FFF2-40B4-BE49-F238E27FC236}">
                <a16:creationId xmlns:a16="http://schemas.microsoft.com/office/drawing/2014/main" id="{B9EE0883-DC69-43E9-828E-5D263FF4E6C7}"/>
              </a:ext>
            </a:extLst>
          </p:cNvPr>
          <p:cNvSpPr txBox="1"/>
          <p:nvPr/>
        </p:nvSpPr>
        <p:spPr>
          <a:xfrm>
            <a:off x="485619" y="909562"/>
            <a:ext cx="6103854" cy="646331"/>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「設計したタンパク質の発現・評価」実施可能性</a:t>
            </a:r>
            <a:endParaRPr kumimoji="1" lang="en-US" altLang="ja-JP" dirty="0"/>
          </a:p>
          <a:p>
            <a:r>
              <a:rPr kumimoji="1" lang="en-US" altLang="ja-JP" dirty="0"/>
              <a:t>		</a:t>
            </a:r>
            <a:r>
              <a:rPr kumimoji="1" lang="ja-JP" altLang="en-US" dirty="0"/>
              <a:t>設計</a:t>
            </a:r>
            <a:r>
              <a:rPr kumimoji="1" lang="en-US" altLang="ja-JP" dirty="0"/>
              <a:t>CBD</a:t>
            </a:r>
            <a:r>
              <a:rPr kumimoji="1" lang="ja-JP" altLang="en-US" dirty="0"/>
              <a:t>とセルロース分解活性との関係性の検証</a:t>
            </a:r>
            <a:endParaRPr kumimoji="1" lang="en-US" altLang="ja-JP" dirty="0"/>
          </a:p>
        </p:txBody>
      </p:sp>
      <p:sp>
        <p:nvSpPr>
          <p:cNvPr id="73" name="テキスト ボックス 72">
            <a:extLst>
              <a:ext uri="{FF2B5EF4-FFF2-40B4-BE49-F238E27FC236}">
                <a16:creationId xmlns:a16="http://schemas.microsoft.com/office/drawing/2014/main" id="{C60319ED-9832-4914-8B6D-4B2E181F616F}"/>
              </a:ext>
            </a:extLst>
          </p:cNvPr>
          <p:cNvSpPr txBox="1"/>
          <p:nvPr/>
        </p:nvSpPr>
        <p:spPr>
          <a:xfrm>
            <a:off x="7379241" y="2173168"/>
            <a:ext cx="4799943" cy="523220"/>
          </a:xfrm>
          <a:prstGeom prst="rect">
            <a:avLst/>
          </a:prstGeom>
          <a:noFill/>
        </p:spPr>
        <p:txBody>
          <a:bodyPr wrap="square" rtlCol="0">
            <a:spAutoFit/>
          </a:bodyPr>
          <a:lstStyle/>
          <a:p>
            <a:r>
              <a:rPr kumimoji="1" lang="ja-JP" altLang="en-US" sz="1400" dirty="0"/>
              <a:t>＊酵母</a:t>
            </a:r>
            <a:r>
              <a:rPr kumimoji="1" lang="ja-JP" altLang="en-US" sz="1400" i="1" dirty="0"/>
              <a:t>：</a:t>
            </a:r>
            <a:r>
              <a:rPr kumimoji="1" lang="en-US" altLang="ja-JP" sz="1400" i="1" dirty="0">
                <a:latin typeface="+mn-ea"/>
              </a:rPr>
              <a:t>Pichia</a:t>
            </a:r>
            <a:r>
              <a:rPr kumimoji="1" lang="ja-JP" altLang="en-US" sz="1400" i="1" dirty="0">
                <a:latin typeface="+mn-ea"/>
              </a:rPr>
              <a:t> </a:t>
            </a:r>
            <a:r>
              <a:rPr kumimoji="1" lang="en-US" altLang="ja-JP" sz="1400" i="1" dirty="0">
                <a:latin typeface="+mn-ea"/>
              </a:rPr>
              <a:t>pastoris</a:t>
            </a:r>
            <a:r>
              <a:rPr kumimoji="1" lang="ja-JP" altLang="en-US" sz="1400" i="1" dirty="0">
                <a:latin typeface="+mn-ea"/>
              </a:rPr>
              <a:t> </a:t>
            </a:r>
            <a:r>
              <a:rPr kumimoji="1" lang="en-US" altLang="ja-JP" sz="1400" dirty="0">
                <a:latin typeface="+mn-ea"/>
              </a:rPr>
              <a:t>KM71H</a:t>
            </a:r>
            <a:r>
              <a:rPr kumimoji="1" lang="ja-JP" altLang="en-US" sz="1400" dirty="0"/>
              <a:t>（メタノール資化酵母）</a:t>
            </a:r>
            <a:endParaRPr kumimoji="1" lang="en-US" altLang="ja-JP" sz="1400" dirty="0"/>
          </a:p>
          <a:p>
            <a:r>
              <a:rPr kumimoji="1" lang="ja-JP" altLang="en-US" sz="1400" dirty="0"/>
              <a:t>　 発現ベクター：</a:t>
            </a:r>
            <a:r>
              <a:rPr kumimoji="1" lang="en-US" altLang="ja-JP" sz="1400" dirty="0" err="1"/>
              <a:t>pPICZ</a:t>
            </a:r>
            <a:r>
              <a:rPr kumimoji="1" lang="en-US" altLang="ja-JP" sz="1400" dirty="0"/>
              <a:t>α</a:t>
            </a:r>
            <a:endParaRPr kumimoji="1" lang="ja-JP" altLang="en-US" sz="1400" dirty="0"/>
          </a:p>
        </p:txBody>
      </p:sp>
    </p:spTree>
    <p:extLst>
      <p:ext uri="{BB962C8B-B14F-4D97-AF65-F5344CB8AC3E}">
        <p14:creationId xmlns:p14="http://schemas.microsoft.com/office/powerpoint/2010/main" val="1046290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8139894" y="3993308"/>
            <a:ext cx="3276448" cy="1053152"/>
            <a:chOff x="8261325" y="3893332"/>
            <a:chExt cx="3276448" cy="1053152"/>
          </a:xfrm>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77025" y="4518567"/>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824954" y="3993308"/>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5308911" y="3996094"/>
            <a:ext cx="1895461" cy="1053151"/>
            <a:chOff x="2252875" y="3814654"/>
            <a:chExt cx="1895461" cy="1053151"/>
          </a:xfrm>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noFill/>
            <a:ln>
              <a:noFill/>
            </a:ln>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781939" y="3996094"/>
            <a:ext cx="1895461" cy="1053151"/>
            <a:chOff x="2252875" y="3814654"/>
            <a:chExt cx="1895461" cy="1053151"/>
          </a:xfrm>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solidFill>
              <a:schemeClr val="bg1"/>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noFill/>
            <a:ln>
              <a:noFill/>
              <a:prstDash val="sysDash"/>
            </a:ln>
          </p:spPr>
          <p:txBody>
            <a:bodyPr wrap="none" rtlCol="0">
              <a:spAutoFit/>
            </a:bodyPr>
            <a:lstStyle/>
            <a:p>
              <a:pPr algn="ctr"/>
              <a:r>
                <a:rPr kumimoji="1" lang="ja-JP" altLang="en-US" sz="1600" dirty="0">
                  <a:solidFill>
                    <a:schemeClr val="bg2"/>
                  </a:solidFill>
                </a:rPr>
                <a:t>酵母</a:t>
              </a:r>
              <a:r>
                <a:rPr kumimoji="1" lang="ja-JP" altLang="en-US" sz="1200" dirty="0">
                  <a:solidFill>
                    <a:schemeClr val="bg2"/>
                  </a:solidFill>
                </a:rPr>
                <a:t>＊</a:t>
              </a:r>
              <a:r>
                <a:rPr kumimoji="1" lang="ja-JP" altLang="en-US" sz="1600" dirty="0">
                  <a:solidFill>
                    <a:schemeClr val="bg2"/>
                  </a:solidFill>
                </a:rPr>
                <a:t>へ</a:t>
              </a:r>
              <a:endParaRPr kumimoji="1" lang="en-US" altLang="ja-JP" sz="1600" dirty="0">
                <a:solidFill>
                  <a:schemeClr val="bg2"/>
                </a:solidFill>
              </a:endParaRPr>
            </a:p>
            <a:p>
              <a:pPr algn="ctr"/>
              <a:r>
                <a:rPr kumimoji="1" lang="ja-JP" altLang="en-US" sz="1600" dirty="0">
                  <a:solidFill>
                    <a:schemeClr val="bg2"/>
                  </a:solidFill>
                </a:rPr>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lstStyle/>
          <a:p>
            <a:r>
              <a:rPr kumimoji="1" lang="ja-JP" altLang="en-US" dirty="0"/>
              <a:t>対象③　ファーメンターを用いたタンパク質合成・活性確認</a:t>
            </a: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grpSp>
        <p:nvGrpSpPr>
          <p:cNvPr id="205" name="グループ化 204">
            <a:extLst>
              <a:ext uri="{FF2B5EF4-FFF2-40B4-BE49-F238E27FC236}">
                <a16:creationId xmlns:a16="http://schemas.microsoft.com/office/drawing/2014/main" id="{DA1EEE4F-B0BC-4814-98CC-48A70FF524F6}"/>
              </a:ext>
            </a:extLst>
          </p:cNvPr>
          <p:cNvGrpSpPr/>
          <p:nvPr/>
        </p:nvGrpSpPr>
        <p:grpSpPr>
          <a:xfrm>
            <a:off x="1980703" y="1877466"/>
            <a:ext cx="2914193" cy="848612"/>
            <a:chOff x="6676566" y="2230527"/>
            <a:chExt cx="2914193" cy="848612"/>
          </a:xfrm>
        </p:grpSpPr>
        <p:sp>
          <p:nvSpPr>
            <p:cNvPr id="81" name="矢印: 五方向 80">
              <a:extLst>
                <a:ext uri="{FF2B5EF4-FFF2-40B4-BE49-F238E27FC236}">
                  <a16:creationId xmlns:a16="http://schemas.microsoft.com/office/drawing/2014/main" id="{0B72F54B-8EEE-4A26-BE8C-B07323A99877}"/>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2" name="テキスト ボックス 81">
              <a:extLst>
                <a:ext uri="{FF2B5EF4-FFF2-40B4-BE49-F238E27FC236}">
                  <a16:creationId xmlns:a16="http://schemas.microsoft.com/office/drawing/2014/main" id="{9F97689D-ED7A-4DF3-89E1-D170909255F4}"/>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7" name="グループ化 76">
              <a:extLst>
                <a:ext uri="{FF2B5EF4-FFF2-40B4-BE49-F238E27FC236}">
                  <a16:creationId xmlns:a16="http://schemas.microsoft.com/office/drawing/2014/main" id="{C89B20C3-92A5-4D45-BF43-51F88E1E1C82}"/>
                </a:ext>
              </a:extLst>
            </p:cNvPr>
            <p:cNvGrpSpPr/>
            <p:nvPr/>
          </p:nvGrpSpPr>
          <p:grpSpPr>
            <a:xfrm>
              <a:off x="6987607" y="2316702"/>
              <a:ext cx="2107835" cy="484033"/>
              <a:chOff x="6564390" y="1162574"/>
              <a:chExt cx="2107835" cy="484033"/>
            </a:xfrm>
          </p:grpSpPr>
          <p:sp>
            <p:nvSpPr>
              <p:cNvPr id="78" name="フローチャート: 端子 77">
                <a:extLst>
                  <a:ext uri="{FF2B5EF4-FFF2-40B4-BE49-F238E27FC236}">
                    <a16:creationId xmlns:a16="http://schemas.microsoft.com/office/drawing/2014/main" id="{B3330D5C-9BB0-4D27-9B24-D684D5F4A5D9}"/>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79" name="正方形/長方形 78">
                <a:extLst>
                  <a:ext uri="{FF2B5EF4-FFF2-40B4-BE49-F238E27FC236}">
                    <a16:creationId xmlns:a16="http://schemas.microsoft.com/office/drawing/2014/main" id="{2D1FF260-AEAD-4222-BF87-E94DA0CB907A}"/>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80" name="直線コネクタ 79">
                <a:extLst>
                  <a:ext uri="{FF2B5EF4-FFF2-40B4-BE49-F238E27FC236}">
                    <a16:creationId xmlns:a16="http://schemas.microsoft.com/office/drawing/2014/main" id="{CECFB7C2-2C54-4FE3-8DAC-5CBEF5BBDDF1}"/>
                  </a:ext>
                </a:extLst>
              </p:cNvPr>
              <p:cNvCxnSpPr>
                <a:cxnSpLocks/>
                <a:endCxn id="7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62" name="グループ化 161">
            <a:extLst>
              <a:ext uri="{FF2B5EF4-FFF2-40B4-BE49-F238E27FC236}">
                <a16:creationId xmlns:a16="http://schemas.microsoft.com/office/drawing/2014/main" id="{BC3A1CB0-AAC7-4B03-ABD9-7E885A854CDF}"/>
              </a:ext>
            </a:extLst>
          </p:cNvPr>
          <p:cNvGrpSpPr/>
          <p:nvPr/>
        </p:nvGrpSpPr>
        <p:grpSpPr>
          <a:xfrm>
            <a:off x="2265896" y="3996094"/>
            <a:ext cx="1895461" cy="1053151"/>
            <a:chOff x="2252875" y="3814654"/>
            <a:chExt cx="1895461" cy="1053151"/>
          </a:xfrm>
        </p:grpSpPr>
        <p:sp>
          <p:nvSpPr>
            <p:cNvPr id="158" name="フローチャート: 他ページ結合子 157">
              <a:extLst>
                <a:ext uri="{FF2B5EF4-FFF2-40B4-BE49-F238E27FC236}">
                  <a16:creationId xmlns:a16="http://schemas.microsoft.com/office/drawing/2014/main" id="{77A386BD-86FF-4EC0-901A-0BF243D8136B}"/>
                </a:ext>
              </a:extLst>
            </p:cNvPr>
            <p:cNvSpPr/>
            <p:nvPr/>
          </p:nvSpPr>
          <p:spPr>
            <a:xfrm rot="16200000">
              <a:off x="2674030" y="3393499"/>
              <a:ext cx="1053151" cy="1895461"/>
            </a:xfrm>
            <a:prstGeom prst="flowChartOffpageConnector">
              <a:avLst/>
            </a:prstGeom>
            <a:solidFill>
              <a:schemeClr val="bg1"/>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1" name="テキスト ボックス 160">
              <a:extLst>
                <a:ext uri="{FF2B5EF4-FFF2-40B4-BE49-F238E27FC236}">
                  <a16:creationId xmlns:a16="http://schemas.microsoft.com/office/drawing/2014/main" id="{EF2169DB-6884-4911-95BB-7ACACD1149CF}"/>
                </a:ext>
              </a:extLst>
            </p:cNvPr>
            <p:cNvSpPr txBox="1"/>
            <p:nvPr/>
          </p:nvSpPr>
          <p:spPr>
            <a:xfrm>
              <a:off x="2478473" y="4171952"/>
              <a:ext cx="1210588" cy="338554"/>
            </a:xfrm>
            <a:prstGeom prst="rect">
              <a:avLst/>
            </a:prstGeom>
            <a:noFill/>
            <a:ln>
              <a:noFill/>
              <a:prstDash val="sysDash"/>
            </a:ln>
          </p:spPr>
          <p:txBody>
            <a:bodyPr wrap="none" rtlCol="0">
              <a:spAutoFit/>
            </a:bodyPr>
            <a:lstStyle/>
            <a:p>
              <a:pPr algn="ctr"/>
              <a:r>
                <a:rPr kumimoji="1" lang="ja-JP" altLang="en-US" sz="1600" dirty="0">
                  <a:solidFill>
                    <a:schemeClr val="bg2"/>
                  </a:solidFill>
                </a:rPr>
                <a:t>遺伝子合成</a:t>
              </a:r>
            </a:p>
          </p:txBody>
        </p:sp>
      </p:gr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961120" y="4519884"/>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213F0927-01BF-4712-B870-07EE1F867E44}"/>
              </a:ext>
            </a:extLst>
          </p:cNvPr>
          <p:cNvSpPr txBox="1"/>
          <p:nvPr/>
        </p:nvSpPr>
        <p:spPr>
          <a:xfrm>
            <a:off x="2170294" y="3607569"/>
            <a:ext cx="385042" cy="523220"/>
          </a:xfrm>
          <a:prstGeom prst="rect">
            <a:avLst/>
          </a:prstGeom>
          <a:noFill/>
        </p:spPr>
        <p:txBody>
          <a:bodyPr wrap="none" rtlCol="0">
            <a:spAutoFit/>
          </a:bodyPr>
          <a:lstStyle/>
          <a:p>
            <a:r>
              <a:rPr kumimoji="1" lang="en-US" altLang="ja-JP" sz="2800" b="1" dirty="0">
                <a:solidFill>
                  <a:schemeClr val="bg2"/>
                </a:solidFill>
              </a:rPr>
              <a:t>1</a:t>
            </a:r>
            <a:endParaRPr kumimoji="1" lang="ja-JP" altLang="en-US" sz="2800" b="1" dirty="0">
              <a:solidFill>
                <a:schemeClr val="bg2"/>
              </a:solidFill>
            </a:endParaRPr>
          </a:p>
        </p:txBody>
      </p: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826272" y="3607569"/>
            <a:ext cx="385042" cy="523220"/>
          </a:xfrm>
          <a:prstGeom prst="rect">
            <a:avLst/>
          </a:prstGeom>
          <a:noFill/>
        </p:spPr>
        <p:txBody>
          <a:bodyPr wrap="none" rtlCol="0">
            <a:spAutoFit/>
          </a:bodyPr>
          <a:lstStyle/>
          <a:p>
            <a:r>
              <a:rPr kumimoji="1" lang="en-US" altLang="ja-JP" sz="2800" b="1" dirty="0">
                <a:solidFill>
                  <a:schemeClr val="bg2"/>
                </a:solidFill>
              </a:rPr>
              <a:t>2</a:t>
            </a:r>
            <a:endParaRPr kumimoji="1" lang="ja-JP" altLang="en-US" sz="2800" b="1" dirty="0">
              <a:solidFill>
                <a:schemeClr val="bg2"/>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5324949" y="3607569"/>
            <a:ext cx="385042" cy="523220"/>
          </a:xfrm>
          <a:prstGeom prst="rect">
            <a:avLst/>
          </a:prstGeom>
          <a:noFill/>
        </p:spPr>
        <p:txBody>
          <a:bodyPr wrap="none" rtlCol="0">
            <a:spAutoFit/>
          </a:bodyPr>
          <a:lstStyle/>
          <a:p>
            <a:r>
              <a:rPr kumimoji="1" lang="en-US" altLang="ja-JP" sz="2800" b="1" dirty="0">
                <a:solidFill>
                  <a:srgbClr val="FF0000"/>
                </a:solidFill>
              </a:rPr>
              <a:t>3</a:t>
            </a:r>
            <a:endParaRPr kumimoji="1" lang="ja-JP" altLang="en-US" sz="2800" b="1" dirty="0">
              <a:solidFill>
                <a:srgbClr val="FF0000"/>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825126" y="3607569"/>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515408" y="3607569"/>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65" name="テキスト ボックス 64">
            <a:extLst>
              <a:ext uri="{FF2B5EF4-FFF2-40B4-BE49-F238E27FC236}">
                <a16:creationId xmlns:a16="http://schemas.microsoft.com/office/drawing/2014/main" id="{64FF9A52-7387-4716-96D7-C59E8CD9402D}"/>
              </a:ext>
            </a:extLst>
          </p:cNvPr>
          <p:cNvSpPr txBox="1"/>
          <p:nvPr/>
        </p:nvSpPr>
        <p:spPr>
          <a:xfrm>
            <a:off x="2668625" y="5067989"/>
            <a:ext cx="856325" cy="338554"/>
          </a:xfrm>
          <a:prstGeom prst="rect">
            <a:avLst/>
          </a:prstGeom>
          <a:noFill/>
        </p:spPr>
        <p:txBody>
          <a:bodyPr wrap="none" rtlCol="0">
            <a:spAutoFit/>
          </a:bodyPr>
          <a:lstStyle/>
          <a:p>
            <a:r>
              <a:rPr kumimoji="1" lang="ja-JP" altLang="en-US" sz="1600" dirty="0">
                <a:solidFill>
                  <a:schemeClr val="bg2"/>
                </a:solidFill>
              </a:rPr>
              <a:t>約</a:t>
            </a:r>
            <a:r>
              <a:rPr kumimoji="1" lang="en-US" altLang="ja-JP" sz="1600" dirty="0">
                <a:solidFill>
                  <a:schemeClr val="bg2"/>
                </a:solidFill>
              </a:rPr>
              <a:t>1</a:t>
            </a:r>
            <a:r>
              <a:rPr kumimoji="1" lang="ja-JP" altLang="en-US" sz="1600" dirty="0">
                <a:solidFill>
                  <a:schemeClr val="bg2"/>
                </a:solidFill>
              </a:rPr>
              <a:t>カ月</a:t>
            </a:r>
          </a:p>
        </p:txBody>
      </p:sp>
      <p:sp>
        <p:nvSpPr>
          <p:cNvPr id="66" name="テキスト ボックス 65">
            <a:extLst>
              <a:ext uri="{FF2B5EF4-FFF2-40B4-BE49-F238E27FC236}">
                <a16:creationId xmlns:a16="http://schemas.microsoft.com/office/drawing/2014/main" id="{26A04119-64CB-4831-96EF-812B5552A627}"/>
              </a:ext>
            </a:extLst>
          </p:cNvPr>
          <p:cNvSpPr txBox="1"/>
          <p:nvPr/>
        </p:nvSpPr>
        <p:spPr>
          <a:xfrm>
            <a:off x="5875935" y="5067989"/>
            <a:ext cx="914033" cy="338554"/>
          </a:xfrm>
          <a:prstGeom prst="rect">
            <a:avLst/>
          </a:prstGeom>
          <a:noFill/>
        </p:spPr>
        <p:txBody>
          <a:bodyPr wrap="none" rtlCol="0">
            <a:spAutoFit/>
          </a:bodyPr>
          <a:lstStyle/>
          <a:p>
            <a:r>
              <a:rPr kumimoji="1" lang="ja-JP" altLang="en-US" sz="1600" dirty="0"/>
              <a:t>約</a:t>
            </a:r>
            <a:r>
              <a:rPr kumimoji="1" lang="en-US" altLang="ja-JP" sz="1600" dirty="0"/>
              <a:t>1</a:t>
            </a:r>
            <a:r>
              <a:rPr kumimoji="1" lang="ja-JP" altLang="en-US" sz="1600" dirty="0"/>
              <a:t>週間</a:t>
            </a:r>
          </a:p>
        </p:txBody>
      </p:sp>
      <p:sp>
        <p:nvSpPr>
          <p:cNvPr id="67" name="テキスト ボックス 66">
            <a:extLst>
              <a:ext uri="{FF2B5EF4-FFF2-40B4-BE49-F238E27FC236}">
                <a16:creationId xmlns:a16="http://schemas.microsoft.com/office/drawing/2014/main" id="{89F1CAA9-38D8-41C5-93DE-D12310C6F545}"/>
              </a:ext>
            </a:extLst>
          </p:cNvPr>
          <p:cNvSpPr txBox="1"/>
          <p:nvPr/>
        </p:nvSpPr>
        <p:spPr>
          <a:xfrm>
            <a:off x="4340935" y="5067846"/>
            <a:ext cx="914033" cy="338554"/>
          </a:xfrm>
          <a:prstGeom prst="rect">
            <a:avLst/>
          </a:prstGeom>
          <a:noFill/>
        </p:spPr>
        <p:txBody>
          <a:bodyPr wrap="none" rtlCol="0">
            <a:spAutoFit/>
          </a:bodyPr>
          <a:lstStyle/>
          <a:p>
            <a:r>
              <a:rPr kumimoji="1" lang="ja-JP" altLang="en-US" sz="1600" dirty="0">
                <a:solidFill>
                  <a:schemeClr val="bg2"/>
                </a:solidFill>
              </a:rPr>
              <a:t>約</a:t>
            </a:r>
            <a:r>
              <a:rPr kumimoji="1" lang="en-US" altLang="ja-JP" sz="1600" dirty="0">
                <a:solidFill>
                  <a:schemeClr val="bg2"/>
                </a:solidFill>
              </a:rPr>
              <a:t>1</a:t>
            </a:r>
            <a:r>
              <a:rPr kumimoji="1" lang="ja-JP" altLang="en-US" sz="1600" dirty="0">
                <a:solidFill>
                  <a:schemeClr val="bg2"/>
                </a:solidFill>
              </a:rPr>
              <a:t>週間</a:t>
            </a:r>
          </a:p>
        </p:txBody>
      </p:sp>
      <p:sp>
        <p:nvSpPr>
          <p:cNvPr id="5" name="テキスト ボックス 4">
            <a:extLst>
              <a:ext uri="{FF2B5EF4-FFF2-40B4-BE49-F238E27FC236}">
                <a16:creationId xmlns:a16="http://schemas.microsoft.com/office/drawing/2014/main" id="{5D628EE4-3C1F-4400-9F11-3F6CB296AE71}"/>
              </a:ext>
            </a:extLst>
          </p:cNvPr>
          <p:cNvSpPr txBox="1"/>
          <p:nvPr/>
        </p:nvSpPr>
        <p:spPr>
          <a:xfrm>
            <a:off x="2787317" y="5572523"/>
            <a:ext cx="2190023" cy="369332"/>
          </a:xfrm>
          <a:prstGeom prst="rect">
            <a:avLst/>
          </a:prstGeom>
          <a:noFill/>
        </p:spPr>
        <p:txBody>
          <a:bodyPr wrap="none" rtlCol="0">
            <a:spAutoFit/>
          </a:bodyPr>
          <a:lstStyle/>
          <a:p>
            <a:r>
              <a:rPr kumimoji="1" lang="en-US" altLang="ja-JP" b="1" dirty="0">
                <a:solidFill>
                  <a:schemeClr val="bg2"/>
                </a:solidFill>
              </a:rPr>
              <a:t>FY22-2Q</a:t>
            </a:r>
            <a:r>
              <a:rPr kumimoji="1" lang="ja-JP" altLang="en-US" b="1" dirty="0">
                <a:solidFill>
                  <a:schemeClr val="bg2"/>
                </a:solidFill>
              </a:rPr>
              <a:t>に実施済み</a:t>
            </a:r>
          </a:p>
        </p:txBody>
      </p:sp>
      <p:sp>
        <p:nvSpPr>
          <p:cNvPr id="6" name="テキスト ボックス 5">
            <a:extLst>
              <a:ext uri="{FF2B5EF4-FFF2-40B4-BE49-F238E27FC236}">
                <a16:creationId xmlns:a16="http://schemas.microsoft.com/office/drawing/2014/main" id="{0DAA59EE-69AA-4909-8FD7-9E6082C7BFF2}"/>
              </a:ext>
            </a:extLst>
          </p:cNvPr>
          <p:cNvSpPr txBox="1"/>
          <p:nvPr/>
        </p:nvSpPr>
        <p:spPr>
          <a:xfrm>
            <a:off x="5540826" y="5349687"/>
            <a:ext cx="3044423" cy="923330"/>
          </a:xfrm>
          <a:prstGeom prst="rect">
            <a:avLst/>
          </a:prstGeom>
          <a:noFill/>
        </p:spPr>
        <p:txBody>
          <a:bodyPr wrap="none" rtlCol="0">
            <a:spAutoFit/>
          </a:bodyPr>
          <a:lstStyle/>
          <a:p>
            <a:r>
              <a:rPr kumimoji="1" lang="en-US" altLang="ja-JP" b="1" dirty="0">
                <a:solidFill>
                  <a:srgbClr val="FF0000"/>
                </a:solidFill>
              </a:rPr>
              <a:t>FY22-2Q</a:t>
            </a:r>
            <a:r>
              <a:rPr kumimoji="1" lang="ja-JP" altLang="en-US" b="1" dirty="0">
                <a:solidFill>
                  <a:srgbClr val="FF0000"/>
                </a:solidFill>
              </a:rPr>
              <a:t>の実験と異なる部分</a:t>
            </a:r>
            <a:endParaRPr kumimoji="1" lang="en-US" altLang="ja-JP" b="1" dirty="0">
              <a:solidFill>
                <a:srgbClr val="FF0000"/>
              </a:solidFill>
            </a:endParaRPr>
          </a:p>
          <a:p>
            <a:pPr marL="285750" indent="-285750">
              <a:buFont typeface="Arial" panose="020B0604020202020204" pitchFamily="34" charset="0"/>
              <a:buChar char="•"/>
            </a:pPr>
            <a:r>
              <a:rPr kumimoji="1" lang="en-US" altLang="ja-JP" dirty="0">
                <a:solidFill>
                  <a:srgbClr val="FF0000"/>
                </a:solidFill>
              </a:rPr>
              <a:t>FY22-2Q…</a:t>
            </a:r>
            <a:r>
              <a:rPr kumimoji="1" lang="ja-JP" altLang="en-US" dirty="0">
                <a:solidFill>
                  <a:srgbClr val="FF0000"/>
                </a:solidFill>
              </a:rPr>
              <a:t>フラスコで培養</a:t>
            </a:r>
            <a:endParaRPr kumimoji="1" lang="en-US" altLang="ja-JP" dirty="0">
              <a:solidFill>
                <a:srgbClr val="FF0000"/>
              </a:solidFill>
            </a:endParaRPr>
          </a:p>
          <a:p>
            <a:pPr marL="285750" indent="-285750">
              <a:buFont typeface="Arial" panose="020B0604020202020204" pitchFamily="34" charset="0"/>
              <a:buChar char="•"/>
            </a:pPr>
            <a:r>
              <a:rPr kumimoji="1" lang="ja-JP" altLang="en-US" dirty="0">
                <a:solidFill>
                  <a:srgbClr val="FF0000"/>
                </a:solidFill>
              </a:rPr>
              <a:t>今回</a:t>
            </a:r>
            <a:r>
              <a:rPr kumimoji="1" lang="en-US" altLang="ja-JP" dirty="0">
                <a:solidFill>
                  <a:srgbClr val="FF0000"/>
                </a:solidFill>
              </a:rPr>
              <a:t>…</a:t>
            </a:r>
            <a:r>
              <a:rPr kumimoji="1" lang="ja-JP" altLang="en-US" dirty="0">
                <a:solidFill>
                  <a:srgbClr val="FF0000"/>
                </a:solidFill>
              </a:rPr>
              <a:t>ファーメンターで培養</a:t>
            </a:r>
            <a:endParaRPr kumimoji="1" lang="en-US" altLang="ja-JP" dirty="0">
              <a:solidFill>
                <a:srgbClr val="FF0000"/>
              </a:solidFill>
            </a:endParaRPr>
          </a:p>
        </p:txBody>
      </p:sp>
      <p:cxnSp>
        <p:nvCxnSpPr>
          <p:cNvPr id="59" name="直線コネクタ 58">
            <a:extLst>
              <a:ext uri="{FF2B5EF4-FFF2-40B4-BE49-F238E27FC236}">
                <a16:creationId xmlns:a16="http://schemas.microsoft.com/office/drawing/2014/main" id="{9FF1B651-0842-4313-AAF4-573841FFE4D0}"/>
              </a:ext>
            </a:extLst>
          </p:cNvPr>
          <p:cNvCxnSpPr>
            <a:cxnSpLocks/>
          </p:cNvCxnSpPr>
          <p:nvPr/>
        </p:nvCxnSpPr>
        <p:spPr>
          <a:xfrm flipH="1" flipV="1">
            <a:off x="5297875" y="3997694"/>
            <a:ext cx="379418" cy="53063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AF4A2BD-83C2-41F3-9C82-3DD16AD770B9}"/>
              </a:ext>
            </a:extLst>
          </p:cNvPr>
          <p:cNvCxnSpPr>
            <a:cxnSpLocks/>
          </p:cNvCxnSpPr>
          <p:nvPr/>
        </p:nvCxnSpPr>
        <p:spPr>
          <a:xfrm flipH="1">
            <a:off x="5297875" y="4521970"/>
            <a:ext cx="379418" cy="53063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2B831399-D18B-4565-A228-14231D7BAD76}"/>
              </a:ext>
            </a:extLst>
          </p:cNvPr>
          <p:cNvSpPr txBox="1"/>
          <p:nvPr/>
        </p:nvSpPr>
        <p:spPr>
          <a:xfrm>
            <a:off x="485619" y="3418102"/>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grpSp>
        <p:nvGrpSpPr>
          <p:cNvPr id="64" name="グループ化 63">
            <a:extLst>
              <a:ext uri="{FF2B5EF4-FFF2-40B4-BE49-F238E27FC236}">
                <a16:creationId xmlns:a16="http://schemas.microsoft.com/office/drawing/2014/main" id="{E977DF83-0363-4DE6-8AD4-979B369D656C}"/>
              </a:ext>
            </a:extLst>
          </p:cNvPr>
          <p:cNvGrpSpPr/>
          <p:nvPr/>
        </p:nvGrpSpPr>
        <p:grpSpPr>
          <a:xfrm>
            <a:off x="6960116" y="1291791"/>
            <a:ext cx="5047665" cy="869334"/>
            <a:chOff x="1241417" y="785187"/>
            <a:chExt cx="5047665" cy="949123"/>
          </a:xfrm>
        </p:grpSpPr>
        <p:grpSp>
          <p:nvGrpSpPr>
            <p:cNvPr id="68" name="グループ化 67">
              <a:extLst>
                <a:ext uri="{FF2B5EF4-FFF2-40B4-BE49-F238E27FC236}">
                  <a16:creationId xmlns:a16="http://schemas.microsoft.com/office/drawing/2014/main" id="{0AC335D5-8025-46B1-BB82-85DE165B8F69}"/>
                </a:ext>
              </a:extLst>
            </p:cNvPr>
            <p:cNvGrpSpPr/>
            <p:nvPr/>
          </p:nvGrpSpPr>
          <p:grpSpPr>
            <a:xfrm>
              <a:off x="1241417" y="785187"/>
              <a:ext cx="5047664" cy="949123"/>
              <a:chOff x="9413082" y="1604254"/>
              <a:chExt cx="5047664" cy="949123"/>
            </a:xfrm>
          </p:grpSpPr>
          <p:grpSp>
            <p:nvGrpSpPr>
              <p:cNvPr id="71" name="グループ化 70">
                <a:extLst>
                  <a:ext uri="{FF2B5EF4-FFF2-40B4-BE49-F238E27FC236}">
                    <a16:creationId xmlns:a16="http://schemas.microsoft.com/office/drawing/2014/main" id="{019E616B-CF3E-47E3-ABDB-82B5879FE865}"/>
                  </a:ext>
                </a:extLst>
              </p:cNvPr>
              <p:cNvGrpSpPr/>
              <p:nvPr/>
            </p:nvGrpSpPr>
            <p:grpSpPr>
              <a:xfrm>
                <a:off x="9472864" y="1678258"/>
                <a:ext cx="2170081" cy="430516"/>
                <a:chOff x="6799366" y="1248537"/>
                <a:chExt cx="1960180" cy="340384"/>
              </a:xfrm>
            </p:grpSpPr>
            <p:sp>
              <p:nvSpPr>
                <p:cNvPr id="74" name="フローチャート: 端子 73">
                  <a:extLst>
                    <a:ext uri="{FF2B5EF4-FFF2-40B4-BE49-F238E27FC236}">
                      <a16:creationId xmlns:a16="http://schemas.microsoft.com/office/drawing/2014/main" id="{261CD577-C1AF-405E-8168-BE4E4ECE1F6C}"/>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75" name="正方形/長方形 74">
                  <a:extLst>
                    <a:ext uri="{FF2B5EF4-FFF2-40B4-BE49-F238E27FC236}">
                      <a16:creationId xmlns:a16="http://schemas.microsoft.com/office/drawing/2014/main" id="{B1C49A29-E825-4AD9-8360-31BA17DC88DF}"/>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76" name="直線コネクタ 75">
                  <a:extLst>
                    <a:ext uri="{FF2B5EF4-FFF2-40B4-BE49-F238E27FC236}">
                      <a16:creationId xmlns:a16="http://schemas.microsoft.com/office/drawing/2014/main" id="{9346B31A-87C0-4FD5-9FF2-D434CED55ACB}"/>
                    </a:ext>
                  </a:extLst>
                </p:cNvPr>
                <p:cNvCxnSpPr>
                  <a:cxnSpLocks/>
                  <a:stCxn id="74" idx="3"/>
                  <a:endCxn id="75"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2" name="テキスト ボックス 71">
                <a:extLst>
                  <a:ext uri="{FF2B5EF4-FFF2-40B4-BE49-F238E27FC236}">
                    <a16:creationId xmlns:a16="http://schemas.microsoft.com/office/drawing/2014/main" id="{ECF248AF-5D6B-4647-8B64-C28D16203F15}"/>
                  </a:ext>
                </a:extLst>
              </p:cNvPr>
              <p:cNvSpPr txBox="1"/>
              <p:nvPr/>
            </p:nvSpPr>
            <p:spPr>
              <a:xfrm>
                <a:off x="9746158" y="2192574"/>
                <a:ext cx="1630575" cy="276999"/>
              </a:xfrm>
              <a:prstGeom prst="rect">
                <a:avLst/>
              </a:prstGeom>
              <a:noFill/>
            </p:spPr>
            <p:txBody>
              <a:bodyPr wrap="none" rtlCol="0">
                <a:spAutoFit/>
              </a:bodyPr>
              <a:lstStyle/>
              <a:p>
                <a:r>
                  <a:rPr kumimoji="1" lang="en-US" altLang="ja-JP" sz="1200" dirty="0"/>
                  <a:t>@</a:t>
                </a:r>
                <a:r>
                  <a:rPr kumimoji="1" lang="ja-JP" altLang="en-US" sz="1200" dirty="0"/>
                  <a:t>発現に使用する宿主</a:t>
                </a:r>
              </a:p>
            </p:txBody>
          </p:sp>
          <p:sp>
            <p:nvSpPr>
              <p:cNvPr id="73" name="正方形/長方形 72">
                <a:extLst>
                  <a:ext uri="{FF2B5EF4-FFF2-40B4-BE49-F238E27FC236}">
                    <a16:creationId xmlns:a16="http://schemas.microsoft.com/office/drawing/2014/main" id="{4CEF2013-0932-4702-9724-C1F578070350}"/>
                  </a:ext>
                </a:extLst>
              </p:cNvPr>
              <p:cNvSpPr/>
              <p:nvPr/>
            </p:nvSpPr>
            <p:spPr>
              <a:xfrm>
                <a:off x="9413082" y="1604254"/>
                <a:ext cx="5047664" cy="949123"/>
              </a:xfrm>
              <a:prstGeom prst="rect">
                <a:avLst/>
              </a:prstGeom>
              <a:noFill/>
              <a:ln>
                <a:solidFill>
                  <a:srgbClr val="C0C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9" name="正方形/長方形 68">
              <a:extLst>
                <a:ext uri="{FF2B5EF4-FFF2-40B4-BE49-F238E27FC236}">
                  <a16:creationId xmlns:a16="http://schemas.microsoft.com/office/drawing/2014/main" id="{F7E336AA-B81B-405E-94B7-5CC02267B8BB}"/>
                </a:ext>
              </a:extLst>
            </p:cNvPr>
            <p:cNvSpPr/>
            <p:nvPr/>
          </p:nvSpPr>
          <p:spPr>
            <a:xfrm>
              <a:off x="3575231" y="785187"/>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Pc</a:t>
              </a:r>
              <a:r>
                <a:rPr kumimoji="1" lang="ja-JP" altLang="en-US"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endPar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endParaRPr>
            </a:p>
          </p:txBody>
        </p:sp>
      </p:grpSp>
      <p:sp>
        <p:nvSpPr>
          <p:cNvPr id="58" name="テキスト ボックス 57">
            <a:extLst>
              <a:ext uri="{FF2B5EF4-FFF2-40B4-BE49-F238E27FC236}">
                <a16:creationId xmlns:a16="http://schemas.microsoft.com/office/drawing/2014/main" id="{E7A0543C-7121-4188-B989-0E64055E2985}"/>
              </a:ext>
            </a:extLst>
          </p:cNvPr>
          <p:cNvSpPr txBox="1"/>
          <p:nvPr/>
        </p:nvSpPr>
        <p:spPr>
          <a:xfrm>
            <a:off x="496986" y="1443861"/>
            <a:ext cx="214033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対象③</a:t>
            </a:r>
            <a:r>
              <a:rPr kumimoji="1" lang="ja-JP" altLang="en-US" dirty="0"/>
              <a:t> </a:t>
            </a:r>
            <a:r>
              <a:rPr kumimoji="1" lang="en-US" altLang="ja-JP" dirty="0"/>
              <a:t>PcCel7D</a:t>
            </a:r>
            <a:endParaRPr kumimoji="1" lang="ja-JP" altLang="en-US" dirty="0"/>
          </a:p>
        </p:txBody>
      </p:sp>
      <p:sp>
        <p:nvSpPr>
          <p:cNvPr id="84" name="テキスト ボックス 83">
            <a:extLst>
              <a:ext uri="{FF2B5EF4-FFF2-40B4-BE49-F238E27FC236}">
                <a16:creationId xmlns:a16="http://schemas.microsoft.com/office/drawing/2014/main" id="{6530D13D-5664-4A24-8A70-5C19D7D96DD2}"/>
              </a:ext>
            </a:extLst>
          </p:cNvPr>
          <p:cNvSpPr txBox="1"/>
          <p:nvPr/>
        </p:nvSpPr>
        <p:spPr>
          <a:xfrm>
            <a:off x="10306568" y="5877338"/>
            <a:ext cx="1620957" cy="338554"/>
          </a:xfrm>
          <a:prstGeom prst="rect">
            <a:avLst/>
          </a:prstGeom>
          <a:noFill/>
        </p:spPr>
        <p:txBody>
          <a:bodyPr wrap="none" rtlCol="0">
            <a:spAutoFit/>
          </a:bodyPr>
          <a:lstStyle/>
          <a:p>
            <a:r>
              <a:rPr kumimoji="1" lang="en-US" altLang="ja-JP" sz="1600" b="1" dirty="0">
                <a:solidFill>
                  <a:schemeClr val="accent1"/>
                </a:solidFill>
              </a:rPr>
              <a:t>3-5</a:t>
            </a:r>
            <a:r>
              <a:rPr kumimoji="1" lang="ja-JP" altLang="en-US" sz="1600" dirty="0"/>
              <a:t>：補足</a:t>
            </a:r>
            <a:r>
              <a:rPr kumimoji="1" lang="en-US" altLang="ja-JP" sz="1600" dirty="0"/>
              <a:t>3</a:t>
            </a:r>
            <a:r>
              <a:rPr kumimoji="1" lang="ja-JP" altLang="en-US" sz="1600" dirty="0"/>
              <a:t>参照</a:t>
            </a:r>
          </a:p>
        </p:txBody>
      </p:sp>
      <p:sp>
        <p:nvSpPr>
          <p:cNvPr id="83" name="テキスト ボックス 82">
            <a:extLst>
              <a:ext uri="{FF2B5EF4-FFF2-40B4-BE49-F238E27FC236}">
                <a16:creationId xmlns:a16="http://schemas.microsoft.com/office/drawing/2014/main" id="{41A50B04-ED81-4F7E-A539-1EA3B5970692}"/>
              </a:ext>
            </a:extLst>
          </p:cNvPr>
          <p:cNvSpPr txBox="1"/>
          <p:nvPr/>
        </p:nvSpPr>
        <p:spPr>
          <a:xfrm>
            <a:off x="6891605" y="2250488"/>
            <a:ext cx="4799943" cy="523220"/>
          </a:xfrm>
          <a:prstGeom prst="rect">
            <a:avLst/>
          </a:prstGeom>
          <a:noFill/>
        </p:spPr>
        <p:txBody>
          <a:bodyPr wrap="square" rtlCol="0">
            <a:spAutoFit/>
          </a:bodyPr>
          <a:lstStyle/>
          <a:p>
            <a:r>
              <a:rPr kumimoji="1" lang="ja-JP" altLang="en-US" sz="1400" dirty="0"/>
              <a:t>＊酵母</a:t>
            </a:r>
            <a:r>
              <a:rPr kumimoji="1" lang="ja-JP" altLang="en-US" sz="1400" i="1" dirty="0"/>
              <a:t>：</a:t>
            </a:r>
            <a:r>
              <a:rPr kumimoji="1" lang="en-US" altLang="ja-JP" sz="1400" i="1" dirty="0">
                <a:latin typeface="+mn-ea"/>
              </a:rPr>
              <a:t>Pichia</a:t>
            </a:r>
            <a:r>
              <a:rPr kumimoji="1" lang="ja-JP" altLang="en-US" sz="1400" i="1" dirty="0">
                <a:latin typeface="+mn-ea"/>
              </a:rPr>
              <a:t> </a:t>
            </a:r>
            <a:r>
              <a:rPr kumimoji="1" lang="en-US" altLang="ja-JP" sz="1400" i="1" dirty="0">
                <a:latin typeface="+mn-ea"/>
              </a:rPr>
              <a:t>pastoris</a:t>
            </a:r>
            <a:r>
              <a:rPr kumimoji="1" lang="ja-JP" altLang="en-US" sz="1400" i="1" dirty="0">
                <a:latin typeface="+mn-ea"/>
              </a:rPr>
              <a:t> </a:t>
            </a:r>
            <a:r>
              <a:rPr kumimoji="1" lang="en-US" altLang="ja-JP" sz="1400" dirty="0">
                <a:latin typeface="+mn-ea"/>
              </a:rPr>
              <a:t>KM71H</a:t>
            </a:r>
            <a:r>
              <a:rPr kumimoji="1" lang="ja-JP" altLang="en-US" sz="1400" dirty="0"/>
              <a:t>（メタノール資化酵母）</a:t>
            </a:r>
            <a:endParaRPr kumimoji="1" lang="en-US" altLang="ja-JP" sz="1400" dirty="0"/>
          </a:p>
          <a:p>
            <a:r>
              <a:rPr kumimoji="1" lang="ja-JP" altLang="en-US" sz="1400" dirty="0"/>
              <a:t>　 発現ベクター：</a:t>
            </a:r>
            <a:r>
              <a:rPr kumimoji="1" lang="en-US" altLang="ja-JP" sz="1400" dirty="0" err="1"/>
              <a:t>pPICZ</a:t>
            </a:r>
            <a:r>
              <a:rPr kumimoji="1" lang="en-US" altLang="ja-JP" sz="1400" dirty="0"/>
              <a:t>α</a:t>
            </a:r>
            <a:endParaRPr kumimoji="1" lang="ja-JP" altLang="en-US" sz="1400" dirty="0"/>
          </a:p>
        </p:txBody>
      </p:sp>
      <p:sp>
        <p:nvSpPr>
          <p:cNvPr id="61" name="テキスト ボックス 60">
            <a:extLst>
              <a:ext uri="{FF2B5EF4-FFF2-40B4-BE49-F238E27FC236}">
                <a16:creationId xmlns:a16="http://schemas.microsoft.com/office/drawing/2014/main" id="{39F48309-8B8C-4759-AD3E-F15AC65C25FC}"/>
              </a:ext>
            </a:extLst>
          </p:cNvPr>
          <p:cNvSpPr txBox="1"/>
          <p:nvPr/>
        </p:nvSpPr>
        <p:spPr>
          <a:xfrm>
            <a:off x="8191890" y="5047890"/>
            <a:ext cx="1096775" cy="338554"/>
          </a:xfrm>
          <a:prstGeom prst="rect">
            <a:avLst/>
          </a:prstGeom>
          <a:noFill/>
        </p:spPr>
        <p:txBody>
          <a:bodyPr wrap="none" rtlCol="0">
            <a:spAutoFit/>
          </a:bodyPr>
          <a:lstStyle/>
          <a:p>
            <a:r>
              <a:rPr kumimoji="1" lang="ja-JP" altLang="en-US" sz="1600" dirty="0"/>
              <a:t>約</a:t>
            </a:r>
            <a:r>
              <a:rPr kumimoji="1" lang="en-US" altLang="ja-JP" sz="1600" dirty="0"/>
              <a:t>2-3</a:t>
            </a:r>
            <a:r>
              <a:rPr kumimoji="1" lang="ja-JP" altLang="en-US" sz="1600" dirty="0"/>
              <a:t>週間</a:t>
            </a:r>
            <a:endParaRPr kumimoji="1" lang="en-US" altLang="ja-JP" sz="1600" dirty="0"/>
          </a:p>
        </p:txBody>
      </p:sp>
      <p:sp>
        <p:nvSpPr>
          <p:cNvPr id="63" name="テキスト ボックス 62">
            <a:extLst>
              <a:ext uri="{FF2B5EF4-FFF2-40B4-BE49-F238E27FC236}">
                <a16:creationId xmlns:a16="http://schemas.microsoft.com/office/drawing/2014/main" id="{C2E21EBD-54B1-4C09-A9A8-0F5A7BD4796A}"/>
              </a:ext>
            </a:extLst>
          </p:cNvPr>
          <p:cNvSpPr txBox="1"/>
          <p:nvPr/>
        </p:nvSpPr>
        <p:spPr>
          <a:xfrm>
            <a:off x="6845367" y="913981"/>
            <a:ext cx="543739" cy="307777"/>
          </a:xfrm>
          <a:prstGeom prst="rect">
            <a:avLst/>
          </a:prstGeom>
          <a:noFill/>
        </p:spPr>
        <p:txBody>
          <a:bodyPr wrap="none" rtlCol="0">
            <a:spAutoFit/>
          </a:bodyPr>
          <a:lstStyle/>
          <a:p>
            <a:r>
              <a:rPr kumimoji="1" lang="ja-JP" altLang="en-US" sz="1400" dirty="0"/>
              <a:t>凡例</a:t>
            </a:r>
          </a:p>
        </p:txBody>
      </p:sp>
      <p:sp>
        <p:nvSpPr>
          <p:cNvPr id="87" name="テキスト ボックス 86">
            <a:extLst>
              <a:ext uri="{FF2B5EF4-FFF2-40B4-BE49-F238E27FC236}">
                <a16:creationId xmlns:a16="http://schemas.microsoft.com/office/drawing/2014/main" id="{8A615672-02F9-449F-BE9A-ADAEC9F6FBDD}"/>
              </a:ext>
            </a:extLst>
          </p:cNvPr>
          <p:cNvSpPr txBox="1"/>
          <p:nvPr/>
        </p:nvSpPr>
        <p:spPr>
          <a:xfrm>
            <a:off x="485619" y="909562"/>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PcCel7D</a:t>
            </a:r>
            <a:r>
              <a:rPr kumimoji="1" lang="ja-JP" altLang="en-US" dirty="0"/>
              <a:t>の活性有無の判断</a:t>
            </a:r>
            <a:endParaRPr kumimoji="1" lang="en-US" altLang="ja-JP" dirty="0"/>
          </a:p>
        </p:txBody>
      </p:sp>
      <p:sp>
        <p:nvSpPr>
          <p:cNvPr id="89" name="テキスト ボックス 88">
            <a:extLst>
              <a:ext uri="{FF2B5EF4-FFF2-40B4-BE49-F238E27FC236}">
                <a16:creationId xmlns:a16="http://schemas.microsoft.com/office/drawing/2014/main" id="{425F5D9E-3671-4524-ACC2-7C77876A2225}"/>
              </a:ext>
            </a:extLst>
          </p:cNvPr>
          <p:cNvSpPr txBox="1"/>
          <p:nvPr/>
        </p:nvSpPr>
        <p:spPr>
          <a:xfrm>
            <a:off x="485619" y="2915276"/>
            <a:ext cx="548740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ファーメンターで大量に合成し、活性を測定する。</a:t>
            </a:r>
            <a:endParaRPr kumimoji="1" lang="en-US" altLang="ja-JP" dirty="0"/>
          </a:p>
        </p:txBody>
      </p:sp>
    </p:spTree>
    <p:extLst>
      <p:ext uri="{BB962C8B-B14F-4D97-AF65-F5344CB8AC3E}">
        <p14:creationId xmlns:p14="http://schemas.microsoft.com/office/powerpoint/2010/main" val="117442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8139894" y="3993308"/>
            <a:ext cx="3276448" cy="1053152"/>
            <a:chOff x="8261325" y="3893332"/>
            <a:chExt cx="3276448" cy="1053152"/>
          </a:xfrm>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77025" y="4518567"/>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824954" y="3993308"/>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5308911" y="3996094"/>
            <a:ext cx="1895461" cy="1053151"/>
            <a:chOff x="2252875" y="3814654"/>
            <a:chExt cx="1895461" cy="1053151"/>
          </a:xfrm>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no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781939" y="3996094"/>
            <a:ext cx="1895461" cy="1053151"/>
            <a:chOff x="2252875" y="3814654"/>
            <a:chExt cx="1895461" cy="1053151"/>
          </a:xfrm>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no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lstStyle/>
          <a:p>
            <a:r>
              <a:rPr kumimoji="1" lang="ja-JP" altLang="en-US" dirty="0"/>
              <a:t>対象④　発現・活性の確認</a:t>
            </a: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grpSp>
        <p:nvGrpSpPr>
          <p:cNvPr id="206" name="グループ化 205">
            <a:extLst>
              <a:ext uri="{FF2B5EF4-FFF2-40B4-BE49-F238E27FC236}">
                <a16:creationId xmlns:a16="http://schemas.microsoft.com/office/drawing/2014/main" id="{2B93D1E8-17D9-4EFC-A2D4-C28637CD44D4}"/>
              </a:ext>
            </a:extLst>
          </p:cNvPr>
          <p:cNvGrpSpPr/>
          <p:nvPr/>
        </p:nvGrpSpPr>
        <p:grpSpPr>
          <a:xfrm>
            <a:off x="1934874" y="1871173"/>
            <a:ext cx="2914192" cy="849140"/>
            <a:chOff x="3127719" y="2231325"/>
            <a:chExt cx="2914192" cy="849140"/>
          </a:xfrm>
        </p:grpSpPr>
        <p:grpSp>
          <p:nvGrpSpPr>
            <p:cNvPr id="138" name="グループ化 137">
              <a:extLst>
                <a:ext uri="{FF2B5EF4-FFF2-40B4-BE49-F238E27FC236}">
                  <a16:creationId xmlns:a16="http://schemas.microsoft.com/office/drawing/2014/main" id="{1F13C15B-C29C-4348-97F8-BFE0546260C4}"/>
                </a:ext>
              </a:extLst>
            </p:cNvPr>
            <p:cNvGrpSpPr/>
            <p:nvPr/>
          </p:nvGrpSpPr>
          <p:grpSpPr>
            <a:xfrm>
              <a:off x="3127719" y="2231325"/>
              <a:ext cx="2914192" cy="849140"/>
              <a:chOff x="166659" y="1950464"/>
              <a:chExt cx="2914192" cy="849140"/>
            </a:xfrm>
          </p:grpSpPr>
          <p:sp>
            <p:nvSpPr>
              <p:cNvPr id="143" name="矢印: 五方向 142">
                <a:extLst>
                  <a:ext uri="{FF2B5EF4-FFF2-40B4-BE49-F238E27FC236}">
                    <a16:creationId xmlns:a16="http://schemas.microsoft.com/office/drawing/2014/main" id="{842E0D61-60EA-4B00-8422-88872866CE5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4" name="テキスト ボックス 143">
                <a:extLst>
                  <a:ext uri="{FF2B5EF4-FFF2-40B4-BE49-F238E27FC236}">
                    <a16:creationId xmlns:a16="http://schemas.microsoft.com/office/drawing/2014/main" id="{CF9784AA-E316-4C85-91BB-20904E27DEBD}"/>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3450261" y="2317499"/>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62" name="グループ化 161">
            <a:extLst>
              <a:ext uri="{FF2B5EF4-FFF2-40B4-BE49-F238E27FC236}">
                <a16:creationId xmlns:a16="http://schemas.microsoft.com/office/drawing/2014/main" id="{BC3A1CB0-AAC7-4B03-ABD9-7E885A854CDF}"/>
              </a:ext>
            </a:extLst>
          </p:cNvPr>
          <p:cNvGrpSpPr/>
          <p:nvPr/>
        </p:nvGrpSpPr>
        <p:grpSpPr>
          <a:xfrm>
            <a:off x="2265896" y="3996094"/>
            <a:ext cx="1895461" cy="1053151"/>
            <a:chOff x="2252875" y="3814654"/>
            <a:chExt cx="1895461" cy="1053151"/>
          </a:xfrm>
        </p:grpSpPr>
        <p:sp>
          <p:nvSpPr>
            <p:cNvPr id="158" name="フローチャート: 他ページ結合子 157">
              <a:extLst>
                <a:ext uri="{FF2B5EF4-FFF2-40B4-BE49-F238E27FC236}">
                  <a16:creationId xmlns:a16="http://schemas.microsoft.com/office/drawing/2014/main" id="{77A386BD-86FF-4EC0-901A-0BF243D8136B}"/>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1" name="テキスト ボックス 160">
              <a:extLst>
                <a:ext uri="{FF2B5EF4-FFF2-40B4-BE49-F238E27FC236}">
                  <a16:creationId xmlns:a16="http://schemas.microsoft.com/office/drawing/2014/main" id="{EF2169DB-6884-4911-95BB-7ACACD1149CF}"/>
                </a:ext>
              </a:extLst>
            </p:cNvPr>
            <p:cNvSpPr txBox="1"/>
            <p:nvPr/>
          </p:nvSpPr>
          <p:spPr>
            <a:xfrm>
              <a:off x="2478473" y="4171952"/>
              <a:ext cx="1210588" cy="338554"/>
            </a:xfrm>
            <a:prstGeom prst="rect">
              <a:avLst/>
            </a:prstGeom>
            <a:noFill/>
          </p:spPr>
          <p:txBody>
            <a:bodyPr wrap="none" rtlCol="0">
              <a:spAutoFit/>
            </a:bodyPr>
            <a:lstStyle/>
            <a:p>
              <a:pPr algn="ctr"/>
              <a:r>
                <a:rPr kumimoji="1" lang="ja-JP" altLang="en-US" sz="1600" dirty="0"/>
                <a:t>遺伝子合成</a:t>
              </a:r>
            </a:p>
          </p:txBody>
        </p:sp>
      </p:gr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961120" y="4519884"/>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213F0927-01BF-4712-B870-07EE1F867E44}"/>
              </a:ext>
            </a:extLst>
          </p:cNvPr>
          <p:cNvSpPr txBox="1"/>
          <p:nvPr/>
        </p:nvSpPr>
        <p:spPr>
          <a:xfrm>
            <a:off x="2170294" y="3607569"/>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826272" y="3607569"/>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5324949" y="3607569"/>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825126" y="3607569"/>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515408" y="3607569"/>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5" name="テキスト ボックス 4">
            <a:extLst>
              <a:ext uri="{FF2B5EF4-FFF2-40B4-BE49-F238E27FC236}">
                <a16:creationId xmlns:a16="http://schemas.microsoft.com/office/drawing/2014/main" id="{71A26B8D-530C-4056-AA34-2D392E12FAC4}"/>
              </a:ext>
            </a:extLst>
          </p:cNvPr>
          <p:cNvSpPr txBox="1"/>
          <p:nvPr/>
        </p:nvSpPr>
        <p:spPr>
          <a:xfrm>
            <a:off x="5083042" y="5589331"/>
            <a:ext cx="2967479" cy="369332"/>
          </a:xfrm>
          <a:prstGeom prst="rect">
            <a:avLst/>
          </a:prstGeom>
          <a:noFill/>
        </p:spPr>
        <p:txBody>
          <a:bodyPr wrap="none" rtlCol="0">
            <a:spAutoFit/>
          </a:bodyPr>
          <a:lstStyle/>
          <a:p>
            <a:r>
              <a:rPr kumimoji="1" lang="en-US" altLang="ja-JP" b="1" dirty="0">
                <a:solidFill>
                  <a:schemeClr val="accent1"/>
                </a:solidFill>
              </a:rPr>
              <a:t>FY22-2Q</a:t>
            </a:r>
            <a:r>
              <a:rPr kumimoji="1" lang="ja-JP" altLang="en-US" b="1" dirty="0">
                <a:solidFill>
                  <a:schemeClr val="accent1"/>
                </a:solidFill>
              </a:rPr>
              <a:t>の手法で実施予定</a:t>
            </a:r>
          </a:p>
        </p:txBody>
      </p:sp>
      <p:sp>
        <p:nvSpPr>
          <p:cNvPr id="57" name="テキスト ボックス 56">
            <a:extLst>
              <a:ext uri="{FF2B5EF4-FFF2-40B4-BE49-F238E27FC236}">
                <a16:creationId xmlns:a16="http://schemas.microsoft.com/office/drawing/2014/main" id="{79BCFF39-3517-4299-9784-4023EE8C0877}"/>
              </a:ext>
            </a:extLst>
          </p:cNvPr>
          <p:cNvSpPr txBox="1"/>
          <p:nvPr/>
        </p:nvSpPr>
        <p:spPr>
          <a:xfrm>
            <a:off x="496986" y="1395733"/>
            <a:ext cx="219169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対象④　</a:t>
            </a:r>
            <a:r>
              <a:rPr kumimoji="1" lang="en-US" altLang="ja-JP" dirty="0"/>
              <a:t>TrCel7A</a:t>
            </a:r>
            <a:endParaRPr kumimoji="1" lang="ja-JP" altLang="en-US" dirty="0"/>
          </a:p>
        </p:txBody>
      </p:sp>
      <p:sp>
        <p:nvSpPr>
          <p:cNvPr id="58" name="テキスト ボックス 57">
            <a:extLst>
              <a:ext uri="{FF2B5EF4-FFF2-40B4-BE49-F238E27FC236}">
                <a16:creationId xmlns:a16="http://schemas.microsoft.com/office/drawing/2014/main" id="{3F88D4D2-F793-4260-8BA4-382CBE3BB8CC}"/>
              </a:ext>
            </a:extLst>
          </p:cNvPr>
          <p:cNvSpPr txBox="1"/>
          <p:nvPr/>
        </p:nvSpPr>
        <p:spPr>
          <a:xfrm>
            <a:off x="485619" y="3418102"/>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grpSp>
        <p:nvGrpSpPr>
          <p:cNvPr id="60" name="グループ化 59">
            <a:extLst>
              <a:ext uri="{FF2B5EF4-FFF2-40B4-BE49-F238E27FC236}">
                <a16:creationId xmlns:a16="http://schemas.microsoft.com/office/drawing/2014/main" id="{22D0B593-71C6-4687-98E7-7455E8CA46A1}"/>
              </a:ext>
            </a:extLst>
          </p:cNvPr>
          <p:cNvGrpSpPr/>
          <p:nvPr/>
        </p:nvGrpSpPr>
        <p:grpSpPr>
          <a:xfrm>
            <a:off x="7541768" y="1091656"/>
            <a:ext cx="4999426" cy="949123"/>
            <a:chOff x="1241417" y="699860"/>
            <a:chExt cx="4999426" cy="949123"/>
          </a:xfrm>
        </p:grpSpPr>
        <p:grpSp>
          <p:nvGrpSpPr>
            <p:cNvPr id="61" name="グループ化 60">
              <a:extLst>
                <a:ext uri="{FF2B5EF4-FFF2-40B4-BE49-F238E27FC236}">
                  <a16:creationId xmlns:a16="http://schemas.microsoft.com/office/drawing/2014/main" id="{ABEC7B20-9187-49C6-9122-65875333396C}"/>
                </a:ext>
              </a:extLst>
            </p:cNvPr>
            <p:cNvGrpSpPr/>
            <p:nvPr/>
          </p:nvGrpSpPr>
          <p:grpSpPr>
            <a:xfrm>
              <a:off x="1241417" y="785187"/>
              <a:ext cx="4234575" cy="846457"/>
              <a:chOff x="9413082" y="1604254"/>
              <a:chExt cx="4234575" cy="846457"/>
            </a:xfrm>
          </p:grpSpPr>
          <p:grpSp>
            <p:nvGrpSpPr>
              <p:cNvPr id="64" name="グループ化 63">
                <a:extLst>
                  <a:ext uri="{FF2B5EF4-FFF2-40B4-BE49-F238E27FC236}">
                    <a16:creationId xmlns:a16="http://schemas.microsoft.com/office/drawing/2014/main" id="{9F781F58-A144-4DBF-A315-B9F64E9E3DDE}"/>
                  </a:ext>
                </a:extLst>
              </p:cNvPr>
              <p:cNvGrpSpPr/>
              <p:nvPr/>
            </p:nvGrpSpPr>
            <p:grpSpPr>
              <a:xfrm>
                <a:off x="9472864" y="1678258"/>
                <a:ext cx="2170081" cy="430516"/>
                <a:chOff x="6799366" y="1248537"/>
                <a:chExt cx="1960180" cy="340384"/>
              </a:xfrm>
            </p:grpSpPr>
            <p:sp>
              <p:nvSpPr>
                <p:cNvPr id="70" name="フローチャート: 端子 69">
                  <a:extLst>
                    <a:ext uri="{FF2B5EF4-FFF2-40B4-BE49-F238E27FC236}">
                      <a16:creationId xmlns:a16="http://schemas.microsoft.com/office/drawing/2014/main" id="{2EC45C43-E286-4D8B-BE74-FD2A878AE32B}"/>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71" name="正方形/長方形 70">
                  <a:extLst>
                    <a:ext uri="{FF2B5EF4-FFF2-40B4-BE49-F238E27FC236}">
                      <a16:creationId xmlns:a16="http://schemas.microsoft.com/office/drawing/2014/main" id="{B19A0E14-410F-45CC-AEC1-C81300154A4A}"/>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72" name="直線コネクタ 71">
                  <a:extLst>
                    <a:ext uri="{FF2B5EF4-FFF2-40B4-BE49-F238E27FC236}">
                      <a16:creationId xmlns:a16="http://schemas.microsoft.com/office/drawing/2014/main" id="{C6A17B4B-FC66-4994-8094-B2971F196193}"/>
                    </a:ext>
                  </a:extLst>
                </p:cNvPr>
                <p:cNvCxnSpPr>
                  <a:cxnSpLocks/>
                  <a:stCxn id="70" idx="3"/>
                  <a:endCxn id="71"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8" name="テキスト ボックス 67">
                <a:extLst>
                  <a:ext uri="{FF2B5EF4-FFF2-40B4-BE49-F238E27FC236}">
                    <a16:creationId xmlns:a16="http://schemas.microsoft.com/office/drawing/2014/main" id="{FC07C270-5FDF-4689-B387-8495B9A7BE36}"/>
                  </a:ext>
                </a:extLst>
              </p:cNvPr>
              <p:cNvSpPr txBox="1"/>
              <p:nvPr/>
            </p:nvSpPr>
            <p:spPr>
              <a:xfrm>
                <a:off x="9733627" y="2126534"/>
                <a:ext cx="1630575" cy="276999"/>
              </a:xfrm>
              <a:prstGeom prst="rect">
                <a:avLst/>
              </a:prstGeom>
              <a:noFill/>
            </p:spPr>
            <p:txBody>
              <a:bodyPr wrap="none" rtlCol="0">
                <a:spAutoFit/>
              </a:bodyPr>
              <a:lstStyle/>
              <a:p>
                <a:r>
                  <a:rPr kumimoji="1" lang="en-US" altLang="ja-JP" sz="1200" dirty="0"/>
                  <a:t>@</a:t>
                </a:r>
                <a:r>
                  <a:rPr kumimoji="1" lang="ja-JP" altLang="en-US" sz="1200" dirty="0"/>
                  <a:t>発現に使用する宿主</a:t>
                </a:r>
              </a:p>
            </p:txBody>
          </p:sp>
          <p:sp>
            <p:nvSpPr>
              <p:cNvPr id="69" name="正方形/長方形 68">
                <a:extLst>
                  <a:ext uri="{FF2B5EF4-FFF2-40B4-BE49-F238E27FC236}">
                    <a16:creationId xmlns:a16="http://schemas.microsoft.com/office/drawing/2014/main" id="{E12D21CC-9480-4784-8070-0A2EC76C066C}"/>
                  </a:ext>
                </a:extLst>
              </p:cNvPr>
              <p:cNvSpPr/>
              <p:nvPr/>
            </p:nvSpPr>
            <p:spPr>
              <a:xfrm>
                <a:off x="9413082" y="1604254"/>
                <a:ext cx="4234575" cy="846457"/>
              </a:xfrm>
              <a:prstGeom prst="rect">
                <a:avLst/>
              </a:prstGeom>
              <a:noFill/>
              <a:ln>
                <a:solidFill>
                  <a:srgbClr val="C0C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2" name="正方形/長方形 61">
              <a:extLst>
                <a:ext uri="{FF2B5EF4-FFF2-40B4-BE49-F238E27FC236}">
                  <a16:creationId xmlns:a16="http://schemas.microsoft.com/office/drawing/2014/main" id="{886D15E4-5397-45AD-99DA-DA51BA73E80A}"/>
                </a:ext>
              </a:extLst>
            </p:cNvPr>
            <p:cNvSpPr/>
            <p:nvPr/>
          </p:nvSpPr>
          <p:spPr>
            <a:xfrm>
              <a:off x="3526992" y="699860"/>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grpSp>
      <p:sp>
        <p:nvSpPr>
          <p:cNvPr id="76" name="テキスト ボックス 75">
            <a:extLst>
              <a:ext uri="{FF2B5EF4-FFF2-40B4-BE49-F238E27FC236}">
                <a16:creationId xmlns:a16="http://schemas.microsoft.com/office/drawing/2014/main" id="{3F637F48-0065-4FCA-8543-3041CDBCF405}"/>
              </a:ext>
            </a:extLst>
          </p:cNvPr>
          <p:cNvSpPr txBox="1"/>
          <p:nvPr/>
        </p:nvSpPr>
        <p:spPr>
          <a:xfrm>
            <a:off x="2622528" y="5071131"/>
            <a:ext cx="856325" cy="338554"/>
          </a:xfrm>
          <a:prstGeom prst="rect">
            <a:avLst/>
          </a:prstGeom>
          <a:noFill/>
        </p:spPr>
        <p:txBody>
          <a:bodyPr wrap="none" rtlCol="0">
            <a:spAutoFit/>
          </a:bodyPr>
          <a:lstStyle/>
          <a:p>
            <a:r>
              <a:rPr kumimoji="1" lang="ja-JP" altLang="en-US" sz="1600" dirty="0"/>
              <a:t>約</a:t>
            </a:r>
            <a:r>
              <a:rPr kumimoji="1" lang="en-US" altLang="ja-JP" sz="1600" dirty="0"/>
              <a:t>1</a:t>
            </a:r>
            <a:r>
              <a:rPr kumimoji="1" lang="ja-JP" altLang="en-US" sz="1600" dirty="0"/>
              <a:t>カ月</a:t>
            </a:r>
          </a:p>
        </p:txBody>
      </p:sp>
      <p:sp>
        <p:nvSpPr>
          <p:cNvPr id="77" name="テキスト ボックス 76">
            <a:extLst>
              <a:ext uri="{FF2B5EF4-FFF2-40B4-BE49-F238E27FC236}">
                <a16:creationId xmlns:a16="http://schemas.microsoft.com/office/drawing/2014/main" id="{EC9AACA4-B5BF-4AD4-88E8-7928247EB798}"/>
              </a:ext>
            </a:extLst>
          </p:cNvPr>
          <p:cNvSpPr txBox="1"/>
          <p:nvPr/>
        </p:nvSpPr>
        <p:spPr>
          <a:xfrm>
            <a:off x="5875935" y="5067989"/>
            <a:ext cx="914033" cy="338554"/>
          </a:xfrm>
          <a:prstGeom prst="rect">
            <a:avLst/>
          </a:prstGeom>
          <a:noFill/>
        </p:spPr>
        <p:txBody>
          <a:bodyPr wrap="none" rtlCol="0">
            <a:spAutoFit/>
          </a:bodyPr>
          <a:lstStyle/>
          <a:p>
            <a:r>
              <a:rPr kumimoji="1" lang="ja-JP" altLang="en-US" sz="1600" dirty="0"/>
              <a:t>約</a:t>
            </a:r>
            <a:r>
              <a:rPr kumimoji="1" lang="en-US" altLang="ja-JP" sz="1600" dirty="0"/>
              <a:t>1</a:t>
            </a:r>
            <a:r>
              <a:rPr kumimoji="1" lang="ja-JP" altLang="en-US" sz="1600" dirty="0"/>
              <a:t>週間</a:t>
            </a:r>
          </a:p>
        </p:txBody>
      </p:sp>
      <p:sp>
        <p:nvSpPr>
          <p:cNvPr id="78" name="テキスト ボックス 77">
            <a:extLst>
              <a:ext uri="{FF2B5EF4-FFF2-40B4-BE49-F238E27FC236}">
                <a16:creationId xmlns:a16="http://schemas.microsoft.com/office/drawing/2014/main" id="{1730A55A-A284-4B36-8BAE-B7AEB2D220AF}"/>
              </a:ext>
            </a:extLst>
          </p:cNvPr>
          <p:cNvSpPr txBox="1"/>
          <p:nvPr/>
        </p:nvSpPr>
        <p:spPr>
          <a:xfrm>
            <a:off x="4340935" y="5067846"/>
            <a:ext cx="914033" cy="338554"/>
          </a:xfrm>
          <a:prstGeom prst="rect">
            <a:avLst/>
          </a:prstGeom>
          <a:noFill/>
        </p:spPr>
        <p:txBody>
          <a:bodyPr wrap="none" rtlCol="0">
            <a:spAutoFit/>
          </a:bodyPr>
          <a:lstStyle/>
          <a:p>
            <a:r>
              <a:rPr kumimoji="1" lang="ja-JP" altLang="en-US" sz="1600" dirty="0"/>
              <a:t>約</a:t>
            </a:r>
            <a:r>
              <a:rPr kumimoji="1" lang="en-US" altLang="ja-JP" sz="1600" dirty="0"/>
              <a:t>1</a:t>
            </a:r>
            <a:r>
              <a:rPr kumimoji="1" lang="ja-JP" altLang="en-US" sz="1600" dirty="0"/>
              <a:t>週間</a:t>
            </a:r>
          </a:p>
        </p:txBody>
      </p:sp>
      <p:sp>
        <p:nvSpPr>
          <p:cNvPr id="6" name="テキスト ボックス 5">
            <a:extLst>
              <a:ext uri="{FF2B5EF4-FFF2-40B4-BE49-F238E27FC236}">
                <a16:creationId xmlns:a16="http://schemas.microsoft.com/office/drawing/2014/main" id="{63D31E0B-EC2A-4393-9BAE-758A817ECAA8}"/>
              </a:ext>
            </a:extLst>
          </p:cNvPr>
          <p:cNvSpPr txBox="1"/>
          <p:nvPr/>
        </p:nvSpPr>
        <p:spPr>
          <a:xfrm>
            <a:off x="10306568" y="5877338"/>
            <a:ext cx="1620957" cy="338554"/>
          </a:xfrm>
          <a:prstGeom prst="rect">
            <a:avLst/>
          </a:prstGeom>
          <a:noFill/>
        </p:spPr>
        <p:txBody>
          <a:bodyPr wrap="none" rtlCol="0">
            <a:spAutoFit/>
          </a:bodyPr>
          <a:lstStyle/>
          <a:p>
            <a:r>
              <a:rPr kumimoji="1" lang="en-US" altLang="ja-JP" sz="1600" b="1" dirty="0">
                <a:solidFill>
                  <a:schemeClr val="accent1"/>
                </a:solidFill>
              </a:rPr>
              <a:t>3-5</a:t>
            </a:r>
            <a:r>
              <a:rPr kumimoji="1" lang="ja-JP" altLang="en-US" sz="1600" dirty="0"/>
              <a:t>：補足</a:t>
            </a:r>
            <a:r>
              <a:rPr kumimoji="1" lang="en-US" altLang="ja-JP" sz="1600" dirty="0"/>
              <a:t>3</a:t>
            </a:r>
            <a:r>
              <a:rPr kumimoji="1" lang="ja-JP" altLang="en-US" sz="1600" dirty="0"/>
              <a:t>参照</a:t>
            </a:r>
          </a:p>
        </p:txBody>
      </p:sp>
      <p:sp>
        <p:nvSpPr>
          <p:cNvPr id="65" name="テキスト ボックス 64">
            <a:extLst>
              <a:ext uri="{FF2B5EF4-FFF2-40B4-BE49-F238E27FC236}">
                <a16:creationId xmlns:a16="http://schemas.microsoft.com/office/drawing/2014/main" id="{49F507E4-695D-40FD-9558-E441E4F640A6}"/>
              </a:ext>
            </a:extLst>
          </p:cNvPr>
          <p:cNvSpPr txBox="1"/>
          <p:nvPr/>
        </p:nvSpPr>
        <p:spPr>
          <a:xfrm>
            <a:off x="7482276" y="2135486"/>
            <a:ext cx="4799943" cy="523220"/>
          </a:xfrm>
          <a:prstGeom prst="rect">
            <a:avLst/>
          </a:prstGeom>
          <a:noFill/>
        </p:spPr>
        <p:txBody>
          <a:bodyPr wrap="square" rtlCol="0">
            <a:spAutoFit/>
          </a:bodyPr>
          <a:lstStyle/>
          <a:p>
            <a:r>
              <a:rPr kumimoji="1" lang="ja-JP" altLang="en-US" sz="1400" dirty="0"/>
              <a:t>＊酵母</a:t>
            </a:r>
            <a:r>
              <a:rPr kumimoji="1" lang="ja-JP" altLang="en-US" sz="1400" i="1" dirty="0"/>
              <a:t>：</a:t>
            </a:r>
            <a:r>
              <a:rPr kumimoji="1" lang="en-US" altLang="ja-JP" sz="1400" i="1" dirty="0">
                <a:latin typeface="+mn-ea"/>
              </a:rPr>
              <a:t>Pichia</a:t>
            </a:r>
            <a:r>
              <a:rPr kumimoji="1" lang="ja-JP" altLang="en-US" sz="1400" i="1" dirty="0">
                <a:latin typeface="+mn-ea"/>
              </a:rPr>
              <a:t> </a:t>
            </a:r>
            <a:r>
              <a:rPr kumimoji="1" lang="en-US" altLang="ja-JP" sz="1400" i="1" dirty="0">
                <a:latin typeface="+mn-ea"/>
              </a:rPr>
              <a:t>pastoris</a:t>
            </a:r>
            <a:r>
              <a:rPr kumimoji="1" lang="ja-JP" altLang="en-US" sz="1400" i="1" dirty="0">
                <a:latin typeface="+mn-ea"/>
              </a:rPr>
              <a:t> </a:t>
            </a:r>
            <a:r>
              <a:rPr kumimoji="1" lang="en-US" altLang="ja-JP" sz="1400" dirty="0">
                <a:latin typeface="+mn-ea"/>
              </a:rPr>
              <a:t>KM71H</a:t>
            </a:r>
            <a:r>
              <a:rPr kumimoji="1" lang="ja-JP" altLang="en-US" sz="1400" dirty="0"/>
              <a:t>（メタノール資化酵母）</a:t>
            </a:r>
            <a:endParaRPr kumimoji="1" lang="en-US" altLang="ja-JP" sz="1400" dirty="0"/>
          </a:p>
          <a:p>
            <a:r>
              <a:rPr kumimoji="1" lang="ja-JP" altLang="en-US" sz="1400" dirty="0"/>
              <a:t>　 発現ベクター：</a:t>
            </a:r>
            <a:r>
              <a:rPr kumimoji="1" lang="en-US" altLang="ja-JP" sz="1400" dirty="0" err="1"/>
              <a:t>pPICZ</a:t>
            </a:r>
            <a:r>
              <a:rPr kumimoji="1" lang="en-US" altLang="ja-JP" sz="1400" dirty="0"/>
              <a:t>α</a:t>
            </a:r>
            <a:endParaRPr kumimoji="1" lang="ja-JP" altLang="en-US" sz="1400" dirty="0"/>
          </a:p>
        </p:txBody>
      </p:sp>
      <p:sp>
        <p:nvSpPr>
          <p:cNvPr id="59" name="テキスト ボックス 58">
            <a:extLst>
              <a:ext uri="{FF2B5EF4-FFF2-40B4-BE49-F238E27FC236}">
                <a16:creationId xmlns:a16="http://schemas.microsoft.com/office/drawing/2014/main" id="{0CC32EC6-AD3E-4253-BFC0-53F61EBC1981}"/>
              </a:ext>
            </a:extLst>
          </p:cNvPr>
          <p:cNvSpPr txBox="1"/>
          <p:nvPr/>
        </p:nvSpPr>
        <p:spPr>
          <a:xfrm>
            <a:off x="8191890" y="5047890"/>
            <a:ext cx="1096775" cy="338554"/>
          </a:xfrm>
          <a:prstGeom prst="rect">
            <a:avLst/>
          </a:prstGeom>
          <a:noFill/>
        </p:spPr>
        <p:txBody>
          <a:bodyPr wrap="none" rtlCol="0">
            <a:spAutoFit/>
          </a:bodyPr>
          <a:lstStyle/>
          <a:p>
            <a:r>
              <a:rPr kumimoji="1" lang="ja-JP" altLang="en-US" sz="1600" dirty="0"/>
              <a:t>約</a:t>
            </a:r>
            <a:r>
              <a:rPr kumimoji="1" lang="en-US" altLang="ja-JP" sz="1600" dirty="0"/>
              <a:t>2-3</a:t>
            </a:r>
            <a:r>
              <a:rPr kumimoji="1" lang="ja-JP" altLang="en-US" sz="1600" dirty="0"/>
              <a:t>週間</a:t>
            </a:r>
            <a:endParaRPr kumimoji="1" lang="en-US" altLang="ja-JP" sz="1600" dirty="0"/>
          </a:p>
        </p:txBody>
      </p:sp>
      <p:sp>
        <p:nvSpPr>
          <p:cNvPr id="74" name="テキスト ボックス 73">
            <a:extLst>
              <a:ext uri="{FF2B5EF4-FFF2-40B4-BE49-F238E27FC236}">
                <a16:creationId xmlns:a16="http://schemas.microsoft.com/office/drawing/2014/main" id="{81D86CF6-0F9F-4307-8F21-91F68714E425}"/>
              </a:ext>
            </a:extLst>
          </p:cNvPr>
          <p:cNvSpPr txBox="1"/>
          <p:nvPr/>
        </p:nvSpPr>
        <p:spPr>
          <a:xfrm>
            <a:off x="485619" y="2903244"/>
            <a:ext cx="7390165"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5" name="テキスト ボックス 74">
            <a:extLst>
              <a:ext uri="{FF2B5EF4-FFF2-40B4-BE49-F238E27FC236}">
                <a16:creationId xmlns:a16="http://schemas.microsoft.com/office/drawing/2014/main" id="{95A70E0E-73D1-4FC8-9781-2965A71C0372}"/>
              </a:ext>
            </a:extLst>
          </p:cNvPr>
          <p:cNvSpPr txBox="1"/>
          <p:nvPr/>
        </p:nvSpPr>
        <p:spPr>
          <a:xfrm>
            <a:off x="485619" y="909562"/>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TrCel7A</a:t>
            </a:r>
            <a:r>
              <a:rPr kumimoji="1" lang="ja-JP" altLang="en-US" dirty="0"/>
              <a:t>の発現・活性確認</a:t>
            </a:r>
            <a:endParaRPr kumimoji="1" lang="en-US" altLang="ja-JP" dirty="0"/>
          </a:p>
        </p:txBody>
      </p:sp>
      <p:sp>
        <p:nvSpPr>
          <p:cNvPr id="79" name="テキスト ボックス 78">
            <a:extLst>
              <a:ext uri="{FF2B5EF4-FFF2-40B4-BE49-F238E27FC236}">
                <a16:creationId xmlns:a16="http://schemas.microsoft.com/office/drawing/2014/main" id="{276DFAF4-04AD-453E-AA7C-41875550B5B7}"/>
              </a:ext>
            </a:extLst>
          </p:cNvPr>
          <p:cNvSpPr txBox="1"/>
          <p:nvPr/>
        </p:nvSpPr>
        <p:spPr>
          <a:xfrm>
            <a:off x="7482276" y="841990"/>
            <a:ext cx="543739" cy="307777"/>
          </a:xfrm>
          <a:prstGeom prst="rect">
            <a:avLst/>
          </a:prstGeom>
          <a:noFill/>
        </p:spPr>
        <p:txBody>
          <a:bodyPr wrap="none" rtlCol="0">
            <a:spAutoFit/>
          </a:bodyPr>
          <a:lstStyle/>
          <a:p>
            <a:r>
              <a:rPr kumimoji="1" lang="ja-JP" altLang="en-US" sz="1400" dirty="0"/>
              <a:t>凡例</a:t>
            </a:r>
          </a:p>
        </p:txBody>
      </p:sp>
    </p:spTree>
    <p:extLst>
      <p:ext uri="{BB962C8B-B14F-4D97-AF65-F5344CB8AC3E}">
        <p14:creationId xmlns:p14="http://schemas.microsoft.com/office/powerpoint/2010/main" val="4292467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3E7833E-5A31-418E-A172-EF5D3E6D928E}"/>
              </a:ext>
            </a:extLst>
          </p:cNvPr>
          <p:cNvSpPr>
            <a:spLocks noGrp="1"/>
          </p:cNvSpPr>
          <p:nvPr>
            <p:ph type="title"/>
          </p:nvPr>
        </p:nvSpPr>
        <p:spPr/>
        <p:txBody>
          <a:bodyPr>
            <a:normAutofit fontScale="90000"/>
          </a:bodyPr>
          <a:lstStyle/>
          <a:p>
            <a:r>
              <a:rPr lang="ja-JP" altLang="en-US" dirty="0"/>
              <a:t>補足１</a:t>
            </a:r>
            <a:br>
              <a:rPr lang="en-US" altLang="ja-JP" dirty="0"/>
            </a:br>
            <a:r>
              <a:rPr lang="ja-JP" altLang="en-US" dirty="0"/>
              <a:t>　実験対象</a:t>
            </a:r>
          </a:p>
        </p:txBody>
      </p:sp>
      <p:sp>
        <p:nvSpPr>
          <p:cNvPr id="111" name="スライド番号プレースホルダー 2">
            <a:extLst>
              <a:ext uri="{FF2B5EF4-FFF2-40B4-BE49-F238E27FC236}">
                <a16:creationId xmlns:a16="http://schemas.microsoft.com/office/drawing/2014/main" id="{C5DAF0F3-EACE-40ED-9D03-6049097A5059}"/>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35</a:t>
            </a:fld>
            <a:endParaRPr kumimoji="1" lang="ja-JP" altLang="en-US"/>
          </a:p>
        </p:txBody>
      </p:sp>
      <p:sp>
        <p:nvSpPr>
          <p:cNvPr id="165" name="正方形/長方形 164">
            <a:extLst>
              <a:ext uri="{FF2B5EF4-FFF2-40B4-BE49-F238E27FC236}">
                <a16:creationId xmlns:a16="http://schemas.microsoft.com/office/drawing/2014/main" id="{06155781-F066-4B80-86CA-20CB0E2EBE2A}"/>
              </a:ext>
            </a:extLst>
          </p:cNvPr>
          <p:cNvSpPr/>
          <p:nvPr/>
        </p:nvSpPr>
        <p:spPr>
          <a:xfrm>
            <a:off x="4195573" y="2596743"/>
            <a:ext cx="7005827" cy="810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en-US" altLang="ja-JP" sz="1600" i="1" dirty="0">
                <a:solidFill>
                  <a:schemeClr val="tx1"/>
                </a:solidFill>
              </a:rPr>
              <a:t>Pichia pastoris</a:t>
            </a:r>
            <a:r>
              <a:rPr kumimoji="1" lang="ja-JP" altLang="en-US" sz="1600" dirty="0">
                <a:solidFill>
                  <a:schemeClr val="tx1"/>
                </a:solidFill>
              </a:rPr>
              <a:t>での発現実績なし</a:t>
            </a:r>
            <a:endParaRPr kumimoji="1" lang="en-US" altLang="ja-JP" sz="1600" dirty="0">
              <a:solidFill>
                <a:schemeClr val="tx1"/>
              </a:solidFill>
            </a:endParaRPr>
          </a:p>
          <a:p>
            <a:pPr marL="285750" indent="-285750">
              <a:buFont typeface="Wingdings" panose="05000000000000000000" pitchFamily="2" charset="2"/>
              <a:buChar char="l"/>
            </a:pPr>
            <a:r>
              <a:rPr kumimoji="1" lang="en-US" altLang="ja-JP" sz="1600" dirty="0">
                <a:solidFill>
                  <a:schemeClr val="tx1"/>
                </a:solidFill>
              </a:rPr>
              <a:t>TeCel7A</a:t>
            </a:r>
            <a:r>
              <a:rPr kumimoji="1" lang="ja-JP" altLang="en-US" sz="1600" dirty="0">
                <a:solidFill>
                  <a:schemeClr val="tx1"/>
                </a:solidFill>
              </a:rPr>
              <a:t>は酵母（</a:t>
            </a:r>
            <a:r>
              <a:rPr kumimoji="1" lang="en-US" altLang="ja-JP" sz="1600" i="1" dirty="0">
                <a:solidFill>
                  <a:schemeClr val="tx1"/>
                </a:solidFill>
              </a:rPr>
              <a:t>Saccharomyces cerevisiae</a:t>
            </a:r>
            <a:r>
              <a:rPr kumimoji="1" lang="ja-JP" altLang="en-US" sz="1600" dirty="0">
                <a:solidFill>
                  <a:schemeClr val="tx1"/>
                </a:solidFill>
              </a:rPr>
              <a:t>）での発現が確認されている。</a:t>
            </a:r>
            <a:endParaRPr kumimoji="1" lang="en-US" altLang="ja-JP" sz="1600" dirty="0">
              <a:solidFill>
                <a:schemeClr val="tx1"/>
              </a:solidFill>
            </a:endParaRPr>
          </a:p>
          <a:p>
            <a:r>
              <a:rPr kumimoji="1" lang="ja-JP" altLang="en-US" sz="1600" dirty="0">
                <a:solidFill>
                  <a:srgbClr val="FF0000"/>
                </a:solidFill>
              </a:rPr>
              <a:t>➡</a:t>
            </a:r>
            <a:r>
              <a:rPr kumimoji="1" lang="en-US" altLang="ja-JP" sz="1600" dirty="0">
                <a:solidFill>
                  <a:srgbClr val="FF0000"/>
                </a:solidFill>
              </a:rPr>
              <a:t>2Q</a:t>
            </a:r>
            <a:r>
              <a:rPr kumimoji="1" lang="ja-JP" altLang="en-US" sz="1600" dirty="0">
                <a:solidFill>
                  <a:srgbClr val="FF0000"/>
                </a:solidFill>
              </a:rPr>
              <a:t>実験：酵母（</a:t>
            </a:r>
            <a:r>
              <a:rPr kumimoji="1" lang="en-US" altLang="ja-JP" sz="1600" i="1" dirty="0">
                <a:solidFill>
                  <a:srgbClr val="FF0000"/>
                </a:solidFill>
              </a:rPr>
              <a:t>Pichia pastoris</a:t>
            </a:r>
            <a:r>
              <a:rPr kumimoji="1" lang="ja-JP" altLang="en-US" sz="1600" i="1" dirty="0">
                <a:solidFill>
                  <a:srgbClr val="FF0000"/>
                </a:solidFill>
              </a:rPr>
              <a:t>）での</a:t>
            </a:r>
            <a:r>
              <a:rPr kumimoji="1" lang="ja-JP" altLang="en-US" sz="1600" dirty="0">
                <a:solidFill>
                  <a:srgbClr val="FF0000"/>
                </a:solidFill>
              </a:rPr>
              <a:t>発現と活性を確認</a:t>
            </a:r>
            <a:endParaRPr kumimoji="1" lang="en-US" altLang="ja-JP" sz="1600" dirty="0">
              <a:solidFill>
                <a:srgbClr val="FF0000"/>
              </a:solidFill>
            </a:endParaRPr>
          </a:p>
        </p:txBody>
      </p:sp>
      <p:grpSp>
        <p:nvGrpSpPr>
          <p:cNvPr id="237" name="グループ化 236">
            <a:extLst>
              <a:ext uri="{FF2B5EF4-FFF2-40B4-BE49-F238E27FC236}">
                <a16:creationId xmlns:a16="http://schemas.microsoft.com/office/drawing/2014/main" id="{945D17FD-FEF3-46E2-8CFE-482B0181891F}"/>
              </a:ext>
            </a:extLst>
          </p:cNvPr>
          <p:cNvGrpSpPr/>
          <p:nvPr/>
        </p:nvGrpSpPr>
        <p:grpSpPr>
          <a:xfrm>
            <a:off x="1356375" y="2683607"/>
            <a:ext cx="2718503" cy="484033"/>
            <a:chOff x="596182" y="3091179"/>
            <a:chExt cx="2718503" cy="484033"/>
          </a:xfrm>
        </p:grpSpPr>
        <p:grpSp>
          <p:nvGrpSpPr>
            <p:cNvPr id="19" name="グループ化 18">
              <a:extLst>
                <a:ext uri="{FF2B5EF4-FFF2-40B4-BE49-F238E27FC236}">
                  <a16:creationId xmlns:a16="http://schemas.microsoft.com/office/drawing/2014/main" id="{808A295E-8B4F-4F59-A8BC-F0A0B29581D8}"/>
                </a:ext>
              </a:extLst>
            </p:cNvPr>
            <p:cNvGrpSpPr/>
            <p:nvPr/>
          </p:nvGrpSpPr>
          <p:grpSpPr>
            <a:xfrm>
              <a:off x="1238230" y="3091179"/>
              <a:ext cx="2076455" cy="484033"/>
              <a:chOff x="6595770" y="1162574"/>
              <a:chExt cx="2076455" cy="484033"/>
            </a:xfrm>
          </p:grpSpPr>
          <p:sp>
            <p:nvSpPr>
              <p:cNvPr id="20" name="フローチャート: 端子 19">
                <a:extLst>
                  <a:ext uri="{FF2B5EF4-FFF2-40B4-BE49-F238E27FC236}">
                    <a16:creationId xmlns:a16="http://schemas.microsoft.com/office/drawing/2014/main" id="{7DA0CD90-3864-4380-8D6E-04D9CD4C733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21" name="正方形/長方形 20">
                <a:extLst>
                  <a:ext uri="{FF2B5EF4-FFF2-40B4-BE49-F238E27FC236}">
                    <a16:creationId xmlns:a16="http://schemas.microsoft.com/office/drawing/2014/main" id="{5664A280-B697-48B9-AADC-C19F94C76254}"/>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2" name="直線コネクタ 21">
                <a:extLst>
                  <a:ext uri="{FF2B5EF4-FFF2-40B4-BE49-F238E27FC236}">
                    <a16:creationId xmlns:a16="http://schemas.microsoft.com/office/drawing/2014/main" id="{258C6036-28A5-4C3C-9482-9F6F7823A78B}"/>
                  </a:ext>
                </a:extLst>
              </p:cNvPr>
              <p:cNvCxnSpPr>
                <a:cxnSpLocks/>
                <a:endCxn id="2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7" name="テキスト ボックス 86">
              <a:extLst>
                <a:ext uri="{FF2B5EF4-FFF2-40B4-BE49-F238E27FC236}">
                  <a16:creationId xmlns:a16="http://schemas.microsoft.com/office/drawing/2014/main" id="{54343051-E62D-44CB-B115-5137C7641DBA}"/>
                </a:ext>
              </a:extLst>
            </p:cNvPr>
            <p:cNvSpPr txBox="1"/>
            <p:nvPr/>
          </p:nvSpPr>
          <p:spPr>
            <a:xfrm>
              <a:off x="596182" y="3141536"/>
              <a:ext cx="415498" cy="369332"/>
            </a:xfrm>
            <a:prstGeom prst="rect">
              <a:avLst/>
            </a:prstGeom>
            <a:noFill/>
          </p:spPr>
          <p:txBody>
            <a:bodyPr wrap="none" rtlCol="0">
              <a:spAutoFit/>
            </a:bodyPr>
            <a:lstStyle/>
            <a:p>
              <a:r>
                <a:rPr kumimoji="1" lang="ja-JP" altLang="en-US" dirty="0"/>
                <a:t>②</a:t>
              </a:r>
            </a:p>
          </p:txBody>
        </p:sp>
      </p:grpSp>
      <p:sp>
        <p:nvSpPr>
          <p:cNvPr id="231" name="正方形/長方形 230">
            <a:extLst>
              <a:ext uri="{FF2B5EF4-FFF2-40B4-BE49-F238E27FC236}">
                <a16:creationId xmlns:a16="http://schemas.microsoft.com/office/drawing/2014/main" id="{5366C032-725B-4648-9D57-79FAA50723AA}"/>
              </a:ext>
            </a:extLst>
          </p:cNvPr>
          <p:cNvSpPr/>
          <p:nvPr/>
        </p:nvSpPr>
        <p:spPr>
          <a:xfrm>
            <a:off x="4199152" y="1401617"/>
            <a:ext cx="5323321" cy="830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ja-JP" altLang="en-US" sz="1600" i="1" dirty="0">
                <a:solidFill>
                  <a:schemeClr val="tx1"/>
                </a:solidFill>
              </a:rPr>
              <a:t>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での発現の実績あり</a:t>
            </a:r>
            <a:endParaRPr kumimoji="1" lang="en-US" altLang="ja-JP" sz="1600" dirty="0">
              <a:solidFill>
                <a:schemeClr val="tx1"/>
              </a:solidFill>
            </a:endParaRPr>
          </a:p>
          <a:p>
            <a:pPr marL="285750" indent="-285750">
              <a:buFont typeface="Wingdings" panose="05000000000000000000" pitchFamily="2" charset="2"/>
              <a:buChar char="l"/>
            </a:pPr>
            <a:r>
              <a:rPr kumimoji="1" lang="en-US" altLang="ja-JP" sz="1600" dirty="0">
                <a:solidFill>
                  <a:schemeClr val="tx1"/>
                </a:solidFill>
              </a:rPr>
              <a:t>Cel7</a:t>
            </a:r>
            <a:r>
              <a:rPr kumimoji="1" lang="ja-JP" altLang="en-US" sz="1600" dirty="0">
                <a:solidFill>
                  <a:schemeClr val="tx1"/>
                </a:solidFill>
              </a:rPr>
              <a:t>が発現できない場合の実験対象として想定</a:t>
            </a:r>
            <a:endParaRPr kumimoji="1" lang="en-US" altLang="ja-JP" sz="1600" dirty="0">
              <a:solidFill>
                <a:schemeClr val="tx1"/>
              </a:solidFill>
            </a:endParaRPr>
          </a:p>
        </p:txBody>
      </p:sp>
      <p:grpSp>
        <p:nvGrpSpPr>
          <p:cNvPr id="236" name="グループ化 235">
            <a:extLst>
              <a:ext uri="{FF2B5EF4-FFF2-40B4-BE49-F238E27FC236}">
                <a16:creationId xmlns:a16="http://schemas.microsoft.com/office/drawing/2014/main" id="{A05760C7-B625-4935-92EF-EADEDAA2C7D5}"/>
              </a:ext>
            </a:extLst>
          </p:cNvPr>
          <p:cNvGrpSpPr/>
          <p:nvPr/>
        </p:nvGrpSpPr>
        <p:grpSpPr>
          <a:xfrm>
            <a:off x="1377837" y="1460746"/>
            <a:ext cx="2695734" cy="471625"/>
            <a:chOff x="617644" y="2013171"/>
            <a:chExt cx="2695734" cy="471625"/>
          </a:xfrm>
        </p:grpSpPr>
        <p:grpSp>
          <p:nvGrpSpPr>
            <p:cNvPr id="11" name="グループ化 10">
              <a:extLst>
                <a:ext uri="{FF2B5EF4-FFF2-40B4-BE49-F238E27FC236}">
                  <a16:creationId xmlns:a16="http://schemas.microsoft.com/office/drawing/2014/main" id="{2A34DFF6-EE17-4F11-8A9E-03BA14515AF7}"/>
                </a:ext>
              </a:extLst>
            </p:cNvPr>
            <p:cNvGrpSpPr/>
            <p:nvPr/>
          </p:nvGrpSpPr>
          <p:grpSpPr>
            <a:xfrm>
              <a:off x="1206851" y="2013171"/>
              <a:ext cx="2106527" cy="471625"/>
              <a:chOff x="6585266" y="1174982"/>
              <a:chExt cx="2106527" cy="471625"/>
            </a:xfrm>
          </p:grpSpPr>
          <p:sp>
            <p:nvSpPr>
              <p:cNvPr id="12" name="六角形 11">
                <a:extLst>
                  <a:ext uri="{FF2B5EF4-FFF2-40B4-BE49-F238E27FC236}">
                    <a16:creationId xmlns:a16="http://schemas.microsoft.com/office/drawing/2014/main" id="{A79E4EA2-66C4-4F63-B42F-55D659CDE9BC}"/>
                  </a:ext>
                </a:extLst>
              </p:cNvPr>
              <p:cNvSpPr/>
              <p:nvPr/>
            </p:nvSpPr>
            <p:spPr>
              <a:xfrm>
                <a:off x="6585266" y="1174982"/>
                <a:ext cx="1000386" cy="471625"/>
              </a:xfrm>
              <a:prstGeom prst="hexagon">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ja-JP" sz="1600">
                    <a:solidFill>
                      <a:schemeClr val="bg1"/>
                    </a:solidFill>
                  </a:rPr>
                  <a:t>PcCel6A</a:t>
                </a:r>
                <a:endParaRPr kumimoji="1" lang="ja-JP" altLang="en-US" sz="1600" dirty="0">
                  <a:solidFill>
                    <a:schemeClr val="bg1"/>
                  </a:solidFill>
                </a:endParaRPr>
              </a:p>
            </p:txBody>
          </p:sp>
          <p:sp>
            <p:nvSpPr>
              <p:cNvPr id="13" name="八角形 12">
                <a:extLst>
                  <a:ext uri="{FF2B5EF4-FFF2-40B4-BE49-F238E27FC236}">
                    <a16:creationId xmlns:a16="http://schemas.microsoft.com/office/drawing/2014/main" id="{17113CAC-18BE-48B6-BDEA-0E364C7D37E8}"/>
                  </a:ext>
                </a:extLst>
              </p:cNvPr>
              <p:cNvSpPr/>
              <p:nvPr/>
            </p:nvSpPr>
            <p:spPr>
              <a:xfrm>
                <a:off x="7733156" y="1418077"/>
                <a:ext cx="958637" cy="228530"/>
              </a:xfrm>
              <a:prstGeom prst="octagon">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ja-JP" sz="1600">
                    <a:solidFill>
                      <a:schemeClr val="bg1"/>
                    </a:solidFill>
                  </a:rPr>
                  <a:t>PcCel6A</a:t>
                </a:r>
                <a:endParaRPr kumimoji="1" lang="ja-JP" altLang="en-US" sz="1600" dirty="0">
                  <a:solidFill>
                    <a:schemeClr val="bg1"/>
                  </a:solidFill>
                </a:endParaRPr>
              </a:p>
            </p:txBody>
          </p:sp>
          <p:cxnSp>
            <p:nvCxnSpPr>
              <p:cNvPr id="14" name="直線コネクタ 13">
                <a:extLst>
                  <a:ext uri="{FF2B5EF4-FFF2-40B4-BE49-F238E27FC236}">
                    <a16:creationId xmlns:a16="http://schemas.microsoft.com/office/drawing/2014/main" id="{8EE92EF5-2AE5-45CC-861F-96A841036F47}"/>
                  </a:ext>
                </a:extLst>
              </p:cNvPr>
              <p:cNvCxnSpPr>
                <a:cxnSpLocks/>
              </p:cNvCxnSpPr>
              <p:nvPr/>
            </p:nvCxnSpPr>
            <p:spPr>
              <a:xfrm>
                <a:off x="7585652" y="1410795"/>
                <a:ext cx="147504"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7E75516F-08E1-4308-9CCB-7331C17F32F6}"/>
                </a:ext>
              </a:extLst>
            </p:cNvPr>
            <p:cNvSpPr txBox="1"/>
            <p:nvPr/>
          </p:nvSpPr>
          <p:spPr>
            <a:xfrm>
              <a:off x="617644" y="2044849"/>
              <a:ext cx="415498" cy="369332"/>
            </a:xfrm>
            <a:prstGeom prst="rect">
              <a:avLst/>
            </a:prstGeom>
            <a:noFill/>
          </p:spPr>
          <p:txBody>
            <a:bodyPr wrap="none" rtlCol="0">
              <a:spAutoFit/>
            </a:bodyPr>
            <a:lstStyle/>
            <a:p>
              <a:r>
                <a:rPr kumimoji="1" lang="ja-JP" altLang="en-US" dirty="0"/>
                <a:t>①</a:t>
              </a:r>
            </a:p>
          </p:txBody>
        </p:sp>
      </p:grpSp>
      <p:grpSp>
        <p:nvGrpSpPr>
          <p:cNvPr id="238" name="グループ化 237">
            <a:extLst>
              <a:ext uri="{FF2B5EF4-FFF2-40B4-BE49-F238E27FC236}">
                <a16:creationId xmlns:a16="http://schemas.microsoft.com/office/drawing/2014/main" id="{10988D10-0D50-40B1-B8DE-971566499CB8}"/>
              </a:ext>
            </a:extLst>
          </p:cNvPr>
          <p:cNvGrpSpPr/>
          <p:nvPr/>
        </p:nvGrpSpPr>
        <p:grpSpPr>
          <a:xfrm>
            <a:off x="1356375" y="3805229"/>
            <a:ext cx="2712676" cy="484033"/>
            <a:chOff x="602009" y="4637351"/>
            <a:chExt cx="2712676" cy="484033"/>
          </a:xfrm>
        </p:grpSpPr>
        <p:grpSp>
          <p:nvGrpSpPr>
            <p:cNvPr id="27" name="グループ化 26">
              <a:extLst>
                <a:ext uri="{FF2B5EF4-FFF2-40B4-BE49-F238E27FC236}">
                  <a16:creationId xmlns:a16="http://schemas.microsoft.com/office/drawing/2014/main" id="{1307607A-D322-413A-A864-A09D4620764E}"/>
                </a:ext>
              </a:extLst>
            </p:cNvPr>
            <p:cNvGrpSpPr/>
            <p:nvPr/>
          </p:nvGrpSpPr>
          <p:grpSpPr>
            <a:xfrm>
              <a:off x="1206850" y="4637351"/>
              <a:ext cx="2107835" cy="484033"/>
              <a:chOff x="6564390" y="1162574"/>
              <a:chExt cx="2107835" cy="484033"/>
            </a:xfrm>
          </p:grpSpPr>
          <p:sp>
            <p:nvSpPr>
              <p:cNvPr id="28" name="フローチャート: 端子 27">
                <a:extLst>
                  <a:ext uri="{FF2B5EF4-FFF2-40B4-BE49-F238E27FC236}">
                    <a16:creationId xmlns:a16="http://schemas.microsoft.com/office/drawing/2014/main" id="{BF7D9E2E-38B0-42D7-81F0-8341CC0B9D24}"/>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98B0E26E-DD08-4B0F-9CFE-AEC35173F08C}"/>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7F0C71ED-84BA-47FA-8DD8-13A317679C1E}"/>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テキスト ボックス 85">
              <a:extLst>
                <a:ext uri="{FF2B5EF4-FFF2-40B4-BE49-F238E27FC236}">
                  <a16:creationId xmlns:a16="http://schemas.microsoft.com/office/drawing/2014/main" id="{54EEE85C-FE21-44AF-A770-056782EAC37D}"/>
                </a:ext>
              </a:extLst>
            </p:cNvPr>
            <p:cNvSpPr txBox="1"/>
            <p:nvPr/>
          </p:nvSpPr>
          <p:spPr>
            <a:xfrm>
              <a:off x="602009" y="4694701"/>
              <a:ext cx="415498" cy="369332"/>
            </a:xfrm>
            <a:prstGeom prst="rect">
              <a:avLst/>
            </a:prstGeom>
            <a:noFill/>
          </p:spPr>
          <p:txBody>
            <a:bodyPr wrap="none" rtlCol="0">
              <a:spAutoFit/>
            </a:bodyPr>
            <a:lstStyle/>
            <a:p>
              <a:r>
                <a:rPr kumimoji="1" lang="ja-JP" altLang="en-US" dirty="0"/>
                <a:t>③</a:t>
              </a:r>
            </a:p>
          </p:txBody>
        </p:sp>
      </p:grpSp>
      <p:sp>
        <p:nvSpPr>
          <p:cNvPr id="164" name="正方形/長方形 163">
            <a:extLst>
              <a:ext uri="{FF2B5EF4-FFF2-40B4-BE49-F238E27FC236}">
                <a16:creationId xmlns:a16="http://schemas.microsoft.com/office/drawing/2014/main" id="{DE65FE4D-2B8F-4918-B2B5-1649ADD667C2}"/>
              </a:ext>
            </a:extLst>
          </p:cNvPr>
          <p:cNvSpPr/>
          <p:nvPr/>
        </p:nvSpPr>
        <p:spPr>
          <a:xfrm>
            <a:off x="4170061" y="3740342"/>
            <a:ext cx="7835347" cy="827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ja-JP" altLang="en-US" sz="1600" i="1" dirty="0">
                <a:solidFill>
                  <a:schemeClr val="tx1"/>
                </a:solidFill>
              </a:rPr>
              <a:t>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での発現実績なし</a:t>
            </a:r>
            <a:endParaRPr kumimoji="1" lang="en-US" altLang="ja-JP" sz="1600" dirty="0">
              <a:solidFill>
                <a:schemeClr val="tx1"/>
              </a:solidFill>
            </a:endParaRPr>
          </a:p>
          <a:p>
            <a:pPr marL="285750" indent="-285750">
              <a:buFont typeface="Wingdings" panose="05000000000000000000" pitchFamily="2" charset="2"/>
              <a:buChar char="l"/>
            </a:pPr>
            <a:r>
              <a:rPr kumimoji="1" lang="ja-JP" altLang="en-US" sz="1600" dirty="0">
                <a:solidFill>
                  <a:schemeClr val="tx1"/>
                </a:solidFill>
              </a:rPr>
              <a:t>①</a:t>
            </a:r>
            <a:r>
              <a:rPr kumimoji="1" lang="en-US" altLang="ja-JP" sz="1600" dirty="0">
                <a:solidFill>
                  <a:schemeClr val="tx1"/>
                </a:solidFill>
              </a:rPr>
              <a:t>PcCel6A</a:t>
            </a:r>
            <a:r>
              <a:rPr kumimoji="1" lang="ja-JP" altLang="en-US" sz="1600" dirty="0">
                <a:solidFill>
                  <a:schemeClr val="tx1"/>
                </a:solidFill>
              </a:rPr>
              <a:t>と同じ</a:t>
            </a:r>
            <a:r>
              <a:rPr kumimoji="1" lang="en-US" altLang="ja-JP" sz="16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600"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6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r>
              <a:rPr kumimoji="1" lang="ja-JP" altLang="en-US" sz="1600" i="1" u="none" strike="noStrike" kern="1200" cap="none" spc="0" normalizeH="0" baseline="0" noProof="0" dirty="0">
                <a:ln>
                  <a:noFill/>
                </a:ln>
                <a:solidFill>
                  <a:schemeClr val="tx1"/>
                </a:solidFill>
                <a:effectLst/>
                <a:uLnTx/>
                <a:uFillTx/>
                <a:latin typeface="Meiryo UI"/>
                <a:ea typeface="Meiryo UI"/>
                <a:cs typeface="Times New Roman" panose="02020603050405020304" pitchFamily="18" charset="0"/>
              </a:rPr>
              <a:t>由来</a:t>
            </a:r>
            <a:endParaRPr kumimoji="1" lang="en-US" altLang="ja-JP" sz="1600" i="1" u="none" strike="noStrike" kern="1200" cap="none" spc="0" normalizeH="0" baseline="0" noProof="0" dirty="0">
              <a:ln>
                <a:noFill/>
              </a:ln>
              <a:solidFill>
                <a:schemeClr val="tx1"/>
              </a:solidFill>
              <a:effectLst/>
              <a:uLnTx/>
              <a:uFillTx/>
              <a:latin typeface="Meiryo UI"/>
              <a:ea typeface="Meiryo UI"/>
              <a:cs typeface="Times New Roman" panose="02020603050405020304" pitchFamily="18" charset="0"/>
            </a:endParaRPr>
          </a:p>
          <a:p>
            <a:r>
              <a:rPr kumimoji="1" lang="ja-JP" altLang="en-US" sz="1600" dirty="0">
                <a:solidFill>
                  <a:srgbClr val="FF0000"/>
                </a:solidFill>
              </a:rPr>
              <a:t>➡</a:t>
            </a:r>
            <a:r>
              <a:rPr kumimoji="1" lang="en-US" altLang="ja-JP" sz="1600" dirty="0">
                <a:solidFill>
                  <a:srgbClr val="FF0000"/>
                </a:solidFill>
              </a:rPr>
              <a:t>2Q</a:t>
            </a:r>
            <a:r>
              <a:rPr kumimoji="1" lang="ja-JP" altLang="en-US" sz="1600" dirty="0">
                <a:solidFill>
                  <a:srgbClr val="FF0000"/>
                </a:solidFill>
              </a:rPr>
              <a:t>実験：酵母（</a:t>
            </a:r>
            <a:r>
              <a:rPr kumimoji="1" lang="en-US" altLang="ja-JP" sz="1600" i="1" dirty="0">
                <a:solidFill>
                  <a:srgbClr val="FF0000"/>
                </a:solidFill>
              </a:rPr>
              <a:t>Pichia pastoris</a:t>
            </a:r>
            <a:r>
              <a:rPr kumimoji="1" lang="ja-JP" altLang="en-US" sz="1600" i="1" dirty="0">
                <a:solidFill>
                  <a:srgbClr val="FF0000"/>
                </a:solidFill>
              </a:rPr>
              <a:t>）での発現量が少なく、</a:t>
            </a:r>
            <a:endParaRPr kumimoji="1" lang="en-US" altLang="ja-JP" sz="1600" i="1" dirty="0">
              <a:solidFill>
                <a:srgbClr val="FF0000"/>
              </a:solidFill>
            </a:endParaRPr>
          </a:p>
          <a:p>
            <a:r>
              <a:rPr kumimoji="1" lang="en-US" altLang="ja-JP" sz="1600" i="1" dirty="0">
                <a:solidFill>
                  <a:srgbClr val="FF0000"/>
                </a:solidFill>
              </a:rPr>
              <a:t>								</a:t>
            </a:r>
            <a:r>
              <a:rPr kumimoji="1" lang="ja-JP" altLang="en-US" sz="1600" i="1" dirty="0">
                <a:solidFill>
                  <a:srgbClr val="FF0000"/>
                </a:solidFill>
              </a:rPr>
              <a:t>一部基質で活性の有無の判断に至らず。</a:t>
            </a:r>
            <a:endParaRPr kumimoji="1" lang="en-US" altLang="ja-JP" sz="1600" dirty="0">
              <a:solidFill>
                <a:srgbClr val="FF0000"/>
              </a:solidFill>
            </a:endParaRPr>
          </a:p>
        </p:txBody>
      </p:sp>
      <p:grpSp>
        <p:nvGrpSpPr>
          <p:cNvPr id="182" name="グループ化 181">
            <a:extLst>
              <a:ext uri="{FF2B5EF4-FFF2-40B4-BE49-F238E27FC236}">
                <a16:creationId xmlns:a16="http://schemas.microsoft.com/office/drawing/2014/main" id="{7A0C41C4-6BB5-45CB-9CF4-436FBF7EFF23}"/>
              </a:ext>
            </a:extLst>
          </p:cNvPr>
          <p:cNvGrpSpPr/>
          <p:nvPr/>
        </p:nvGrpSpPr>
        <p:grpSpPr>
          <a:xfrm>
            <a:off x="1356375" y="4890361"/>
            <a:ext cx="2705872" cy="484033"/>
            <a:chOff x="608813" y="3091179"/>
            <a:chExt cx="2705872" cy="484033"/>
          </a:xfrm>
        </p:grpSpPr>
        <p:grpSp>
          <p:nvGrpSpPr>
            <p:cNvPr id="198" name="グループ化 197">
              <a:extLst>
                <a:ext uri="{FF2B5EF4-FFF2-40B4-BE49-F238E27FC236}">
                  <a16:creationId xmlns:a16="http://schemas.microsoft.com/office/drawing/2014/main" id="{14CF8EA4-1169-4238-904F-FA364C06AF71}"/>
                </a:ext>
              </a:extLst>
            </p:cNvPr>
            <p:cNvGrpSpPr/>
            <p:nvPr/>
          </p:nvGrpSpPr>
          <p:grpSpPr>
            <a:xfrm>
              <a:off x="1238230" y="3091179"/>
              <a:ext cx="2076455" cy="484033"/>
              <a:chOff x="6595770" y="1162574"/>
              <a:chExt cx="2076455" cy="484033"/>
            </a:xfrm>
          </p:grpSpPr>
          <p:sp>
            <p:nvSpPr>
              <p:cNvPr id="199" name="フローチャート: 端子 198">
                <a:extLst>
                  <a:ext uri="{FF2B5EF4-FFF2-40B4-BE49-F238E27FC236}">
                    <a16:creationId xmlns:a16="http://schemas.microsoft.com/office/drawing/2014/main" id="{908E6865-9BB8-4852-A20F-0E390B3288E5}"/>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00" name="正方形/長方形 199">
                <a:extLst>
                  <a:ext uri="{FF2B5EF4-FFF2-40B4-BE49-F238E27FC236}">
                    <a16:creationId xmlns:a16="http://schemas.microsoft.com/office/drawing/2014/main" id="{1E67ADDC-395C-49F3-9ED9-4BCB9F5A07B4}"/>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01" name="直線コネクタ 200">
                <a:extLst>
                  <a:ext uri="{FF2B5EF4-FFF2-40B4-BE49-F238E27FC236}">
                    <a16:creationId xmlns:a16="http://schemas.microsoft.com/office/drawing/2014/main" id="{474618B8-985A-4279-9571-933EC590C87C}"/>
                  </a:ext>
                </a:extLst>
              </p:cNvPr>
              <p:cNvCxnSpPr>
                <a:cxnSpLocks/>
                <a:endCxn id="20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6" name="テキスト ボックス 195">
              <a:extLst>
                <a:ext uri="{FF2B5EF4-FFF2-40B4-BE49-F238E27FC236}">
                  <a16:creationId xmlns:a16="http://schemas.microsoft.com/office/drawing/2014/main" id="{E873F755-4B16-4376-81DC-0802583FBC8D}"/>
                </a:ext>
              </a:extLst>
            </p:cNvPr>
            <p:cNvSpPr txBox="1"/>
            <p:nvPr/>
          </p:nvSpPr>
          <p:spPr>
            <a:xfrm>
              <a:off x="608813" y="3148529"/>
              <a:ext cx="415498" cy="369332"/>
            </a:xfrm>
            <a:prstGeom prst="rect">
              <a:avLst/>
            </a:prstGeom>
            <a:noFill/>
          </p:spPr>
          <p:txBody>
            <a:bodyPr wrap="none" rtlCol="0">
              <a:spAutoFit/>
            </a:bodyPr>
            <a:lstStyle/>
            <a:p>
              <a:r>
                <a:rPr kumimoji="1" lang="ja-JP" altLang="en-US" dirty="0"/>
                <a:t>④</a:t>
              </a:r>
            </a:p>
          </p:txBody>
        </p:sp>
      </p:grpSp>
      <p:sp>
        <p:nvSpPr>
          <p:cNvPr id="249" name="テキスト ボックス 248">
            <a:extLst>
              <a:ext uri="{FF2B5EF4-FFF2-40B4-BE49-F238E27FC236}">
                <a16:creationId xmlns:a16="http://schemas.microsoft.com/office/drawing/2014/main" id="{9F054E0F-2968-4D46-A2C3-78975B8E02F2}"/>
              </a:ext>
            </a:extLst>
          </p:cNvPr>
          <p:cNvSpPr txBox="1"/>
          <p:nvPr/>
        </p:nvSpPr>
        <p:spPr>
          <a:xfrm>
            <a:off x="545652" y="1211315"/>
            <a:ext cx="671979" cy="369332"/>
          </a:xfrm>
          <a:prstGeom prst="rect">
            <a:avLst/>
          </a:prstGeom>
          <a:noFill/>
        </p:spPr>
        <p:txBody>
          <a:bodyPr wrap="none" rtlCol="0">
            <a:spAutoFit/>
          </a:bodyPr>
          <a:lstStyle/>
          <a:p>
            <a:r>
              <a:rPr kumimoji="1" lang="en-US" altLang="ja-JP" b="1" dirty="0"/>
              <a:t>Cel6</a:t>
            </a:r>
            <a:endParaRPr kumimoji="1" lang="ja-JP" altLang="en-US" b="1" dirty="0"/>
          </a:p>
        </p:txBody>
      </p:sp>
      <p:sp>
        <p:nvSpPr>
          <p:cNvPr id="258" name="テキスト ボックス 257">
            <a:extLst>
              <a:ext uri="{FF2B5EF4-FFF2-40B4-BE49-F238E27FC236}">
                <a16:creationId xmlns:a16="http://schemas.microsoft.com/office/drawing/2014/main" id="{C08B6B80-164B-496C-B7A3-FA27B913776B}"/>
              </a:ext>
            </a:extLst>
          </p:cNvPr>
          <p:cNvSpPr txBox="1"/>
          <p:nvPr/>
        </p:nvSpPr>
        <p:spPr>
          <a:xfrm>
            <a:off x="542718" y="2498941"/>
            <a:ext cx="671979" cy="369332"/>
          </a:xfrm>
          <a:prstGeom prst="rect">
            <a:avLst/>
          </a:prstGeom>
          <a:noFill/>
        </p:spPr>
        <p:txBody>
          <a:bodyPr wrap="none" rtlCol="0">
            <a:spAutoFit/>
          </a:bodyPr>
          <a:lstStyle/>
          <a:p>
            <a:r>
              <a:rPr kumimoji="1" lang="en-US" altLang="ja-JP" b="1" dirty="0"/>
              <a:t>Cel7</a:t>
            </a:r>
            <a:endParaRPr kumimoji="1" lang="ja-JP" altLang="en-US" b="1" dirty="0"/>
          </a:p>
        </p:txBody>
      </p:sp>
      <p:sp>
        <p:nvSpPr>
          <p:cNvPr id="33" name="正方形/長方形 32">
            <a:extLst>
              <a:ext uri="{FF2B5EF4-FFF2-40B4-BE49-F238E27FC236}">
                <a16:creationId xmlns:a16="http://schemas.microsoft.com/office/drawing/2014/main" id="{0F53F6AB-D4DE-4360-B571-9D08C823CBEC}"/>
              </a:ext>
            </a:extLst>
          </p:cNvPr>
          <p:cNvSpPr/>
          <p:nvPr/>
        </p:nvSpPr>
        <p:spPr>
          <a:xfrm>
            <a:off x="1232356" y="1230434"/>
            <a:ext cx="88043" cy="98036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9" name="正方形/長方形 258">
            <a:extLst>
              <a:ext uri="{FF2B5EF4-FFF2-40B4-BE49-F238E27FC236}">
                <a16:creationId xmlns:a16="http://schemas.microsoft.com/office/drawing/2014/main" id="{F405C6F8-2383-4EED-BC32-C8663368FF20}"/>
              </a:ext>
            </a:extLst>
          </p:cNvPr>
          <p:cNvSpPr/>
          <p:nvPr/>
        </p:nvSpPr>
        <p:spPr>
          <a:xfrm>
            <a:off x="1228931" y="2531154"/>
            <a:ext cx="91468" cy="324591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0" name="正方形/長方形 259">
            <a:extLst>
              <a:ext uri="{FF2B5EF4-FFF2-40B4-BE49-F238E27FC236}">
                <a16:creationId xmlns:a16="http://schemas.microsoft.com/office/drawing/2014/main" id="{F9983061-1BD0-40B9-9C19-96B6604BB12B}"/>
              </a:ext>
            </a:extLst>
          </p:cNvPr>
          <p:cNvSpPr/>
          <p:nvPr/>
        </p:nvSpPr>
        <p:spPr>
          <a:xfrm>
            <a:off x="4129686" y="4586473"/>
            <a:ext cx="7710277" cy="787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600" dirty="0">
              <a:solidFill>
                <a:schemeClr val="tx1"/>
              </a:solidFill>
            </a:endParaRPr>
          </a:p>
          <a:p>
            <a:pPr marL="285750" indent="-285750">
              <a:buFont typeface="Wingdings" panose="05000000000000000000" pitchFamily="2" charset="2"/>
              <a:buChar char="l"/>
            </a:pPr>
            <a:r>
              <a:rPr kumimoji="1" lang="ja-JP" altLang="en-US" sz="1600" dirty="0">
                <a:solidFill>
                  <a:schemeClr val="tx1"/>
                </a:solidFill>
              </a:rPr>
              <a:t>結合ドメイン（</a:t>
            </a:r>
            <a:r>
              <a:rPr kumimoji="1" lang="en-US" altLang="ja-JP" sz="1600" dirty="0">
                <a:solidFill>
                  <a:schemeClr val="tx1"/>
                </a:solidFill>
              </a:rPr>
              <a:t>TrCBM1</a:t>
            </a:r>
            <a:r>
              <a:rPr kumimoji="1" lang="ja-JP" altLang="en-US" sz="1600" dirty="0">
                <a:solidFill>
                  <a:schemeClr val="tx1"/>
                </a:solidFill>
              </a:rPr>
              <a:t>）は設計対象として使用。</a:t>
            </a:r>
            <a:endParaRPr kumimoji="1" lang="en-US" altLang="ja-JP" sz="1600" dirty="0">
              <a:solidFill>
                <a:schemeClr val="tx1"/>
              </a:solidFill>
            </a:endParaRPr>
          </a:p>
          <a:p>
            <a:pPr marL="285750" indent="-285750">
              <a:buFont typeface="Wingdings" panose="05000000000000000000" pitchFamily="2" charset="2"/>
              <a:buChar char="l"/>
            </a:pPr>
            <a:r>
              <a:rPr kumimoji="1" lang="ja-JP" altLang="en-US" sz="1600" i="1" dirty="0">
                <a:solidFill>
                  <a:schemeClr val="tx1"/>
                </a:solidFill>
              </a:rPr>
              <a:t>もともとの宿主（</a:t>
            </a:r>
            <a:r>
              <a:rPr kumimoji="1" lang="en-US" altLang="ja-JP" sz="1600" i="1" dirty="0">
                <a:solidFill>
                  <a:schemeClr val="tx1"/>
                </a:solidFill>
              </a:rPr>
              <a:t>Trichoderma</a:t>
            </a:r>
            <a:r>
              <a:rPr kumimoji="1" lang="ja-JP" altLang="en-US" sz="1600" i="1" dirty="0">
                <a:solidFill>
                  <a:schemeClr val="tx1"/>
                </a:solidFill>
              </a:rPr>
              <a:t> </a:t>
            </a:r>
            <a:r>
              <a:rPr kumimoji="1" lang="en-US" altLang="ja-JP" sz="1600" i="1" dirty="0" err="1">
                <a:solidFill>
                  <a:schemeClr val="tx1"/>
                </a:solidFill>
              </a:rPr>
              <a:t>reesei</a:t>
            </a:r>
            <a:r>
              <a:rPr kumimoji="1" lang="ja-JP" altLang="en-US" sz="1600" i="1" dirty="0">
                <a:solidFill>
                  <a:schemeClr val="tx1"/>
                </a:solidFill>
              </a:rPr>
              <a:t>）での発現は難易度が高い。</a:t>
            </a:r>
            <a:endParaRPr kumimoji="1" lang="en-US" altLang="ja-JP" sz="1600" i="1" dirty="0">
              <a:solidFill>
                <a:schemeClr val="tx1"/>
              </a:solidFill>
            </a:endParaRPr>
          </a:p>
          <a:p>
            <a:pPr marL="285750" indent="-285750">
              <a:buFont typeface="Wingdings" panose="05000000000000000000" pitchFamily="2" charset="2"/>
              <a:buChar char="l"/>
            </a:pPr>
            <a:r>
              <a:rPr kumimoji="1" lang="ja-JP" altLang="en-US" sz="1600" i="1" dirty="0">
                <a:solidFill>
                  <a:schemeClr val="tx1"/>
                </a:solidFill>
              </a:rPr>
              <a:t>異種宿主発現で一般的に用いられる酵母（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での発現は難しい</a:t>
            </a:r>
            <a:r>
              <a:rPr kumimoji="1" lang="en-US" altLang="ja-JP" sz="1600" dirty="0">
                <a:solidFill>
                  <a:schemeClr val="tx1"/>
                </a:solidFill>
              </a:rPr>
              <a:t>**</a:t>
            </a:r>
            <a:r>
              <a:rPr kumimoji="1" lang="ja-JP" altLang="en-US" sz="1600" dirty="0">
                <a:solidFill>
                  <a:schemeClr val="tx1"/>
                </a:solidFill>
              </a:rPr>
              <a:t>。</a:t>
            </a:r>
            <a:endParaRPr kumimoji="1" lang="en-US" altLang="ja-JP" sz="1600" dirty="0">
              <a:solidFill>
                <a:schemeClr val="tx1"/>
              </a:solidFill>
            </a:endParaRPr>
          </a:p>
          <a:p>
            <a:r>
              <a:rPr kumimoji="1" lang="ja-JP" altLang="en-US" sz="1600" dirty="0">
                <a:solidFill>
                  <a:schemeClr val="tx1"/>
                </a:solidFill>
              </a:rPr>
              <a:t>➡代わりに②③を用いて酵母（</a:t>
            </a:r>
            <a:r>
              <a:rPr kumimoji="1" lang="en-US" altLang="ja-JP" sz="1600" i="1" dirty="0">
                <a:solidFill>
                  <a:schemeClr val="tx1"/>
                </a:solidFill>
              </a:rPr>
              <a:t>Pichia pastoris</a:t>
            </a:r>
            <a:r>
              <a:rPr kumimoji="1" lang="ja-JP" altLang="en-US" sz="1600" dirty="0">
                <a:solidFill>
                  <a:schemeClr val="tx1"/>
                </a:solidFill>
              </a:rPr>
              <a:t>）で発現を実施</a:t>
            </a:r>
            <a:endParaRPr kumimoji="1" lang="en-US" altLang="ja-JP" sz="1600" dirty="0">
              <a:solidFill>
                <a:schemeClr val="tx1"/>
              </a:solidFill>
            </a:endParaRPr>
          </a:p>
          <a:p>
            <a:pPr marL="285750" indent="-285750">
              <a:buFont typeface="Arial" panose="020B0604020202020204" pitchFamily="34" charset="0"/>
              <a:buChar char="•"/>
            </a:pPr>
            <a:endParaRPr kumimoji="1" lang="en-US" altLang="ja-JP" sz="1600" dirty="0">
              <a:solidFill>
                <a:schemeClr val="tx1"/>
              </a:solidFill>
            </a:endParaRPr>
          </a:p>
        </p:txBody>
      </p:sp>
      <p:sp>
        <p:nvSpPr>
          <p:cNvPr id="3" name="吹き出し: 角を丸めた四角形 2">
            <a:extLst>
              <a:ext uri="{FF2B5EF4-FFF2-40B4-BE49-F238E27FC236}">
                <a16:creationId xmlns:a16="http://schemas.microsoft.com/office/drawing/2014/main" id="{4A6DE92D-714A-4349-BA1B-7400EFADB6BE}"/>
              </a:ext>
            </a:extLst>
          </p:cNvPr>
          <p:cNvSpPr/>
          <p:nvPr/>
        </p:nvSpPr>
        <p:spPr>
          <a:xfrm>
            <a:off x="8701961" y="1719813"/>
            <a:ext cx="3303447" cy="927061"/>
          </a:xfrm>
          <a:prstGeom prst="wedgeRoundRectCallout">
            <a:avLst>
              <a:gd name="adj1" fmla="val -22689"/>
              <a:gd name="adj2" fmla="val 68725"/>
              <a:gd name="adj3" fmla="val 16667"/>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34" name="グループ化 233">
            <a:extLst>
              <a:ext uri="{FF2B5EF4-FFF2-40B4-BE49-F238E27FC236}">
                <a16:creationId xmlns:a16="http://schemas.microsoft.com/office/drawing/2014/main" id="{CDC13048-CD15-4E11-B1A9-F6EE5AEC27B7}"/>
              </a:ext>
            </a:extLst>
          </p:cNvPr>
          <p:cNvGrpSpPr/>
          <p:nvPr/>
        </p:nvGrpSpPr>
        <p:grpSpPr>
          <a:xfrm>
            <a:off x="8800909" y="1822160"/>
            <a:ext cx="3197493" cy="775055"/>
            <a:chOff x="9127099" y="5569600"/>
            <a:chExt cx="3197493" cy="775055"/>
          </a:xfrm>
        </p:grpSpPr>
        <p:grpSp>
          <p:nvGrpSpPr>
            <p:cNvPr id="112" name="グループ化 111">
              <a:extLst>
                <a:ext uri="{FF2B5EF4-FFF2-40B4-BE49-F238E27FC236}">
                  <a16:creationId xmlns:a16="http://schemas.microsoft.com/office/drawing/2014/main" id="{D030CB66-4AB9-40C4-B0B7-BEE1F6AA8607}"/>
                </a:ext>
              </a:extLst>
            </p:cNvPr>
            <p:cNvGrpSpPr/>
            <p:nvPr/>
          </p:nvGrpSpPr>
          <p:grpSpPr>
            <a:xfrm>
              <a:off x="9719851" y="5590793"/>
              <a:ext cx="2604741" cy="540890"/>
              <a:chOff x="2708590" y="5941360"/>
              <a:chExt cx="3813601" cy="791916"/>
            </a:xfrm>
          </p:grpSpPr>
          <p:grpSp>
            <p:nvGrpSpPr>
              <p:cNvPr id="115" name="グループ化 114">
                <a:extLst>
                  <a:ext uri="{FF2B5EF4-FFF2-40B4-BE49-F238E27FC236}">
                    <a16:creationId xmlns:a16="http://schemas.microsoft.com/office/drawing/2014/main" id="{A414EDF4-07F3-4C61-959F-850A4DAED19E}"/>
                  </a:ext>
                </a:extLst>
              </p:cNvPr>
              <p:cNvGrpSpPr/>
              <p:nvPr/>
            </p:nvGrpSpPr>
            <p:grpSpPr>
              <a:xfrm>
                <a:off x="2708590" y="5941360"/>
                <a:ext cx="3813601" cy="791916"/>
                <a:chOff x="-17098" y="2165392"/>
                <a:chExt cx="3813601" cy="791916"/>
              </a:xfrm>
            </p:grpSpPr>
            <p:sp>
              <p:nvSpPr>
                <p:cNvPr id="117" name="矢印: 五方向 116">
                  <a:extLst>
                    <a:ext uri="{FF2B5EF4-FFF2-40B4-BE49-F238E27FC236}">
                      <a16:creationId xmlns:a16="http://schemas.microsoft.com/office/drawing/2014/main" id="{63F5DBDA-58EB-4BE6-A15F-CC037B717BD8}"/>
                    </a:ext>
                  </a:extLst>
                </p:cNvPr>
                <p:cNvSpPr/>
                <p:nvPr/>
              </p:nvSpPr>
              <p:spPr>
                <a:xfrm>
                  <a:off x="-17098" y="2165392"/>
                  <a:ext cx="3691211" cy="764095"/>
                </a:xfrm>
                <a:prstGeom prst="homePlate">
                  <a:avLst>
                    <a:gd name="adj" fmla="val 0"/>
                  </a:avLst>
                </a:prstGeom>
                <a:solidFill>
                  <a:schemeClr val="bg1"/>
                </a:solidFill>
                <a:ln>
                  <a:solidFill>
                    <a:srgbClr val="C0C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white"/>
                    </a:solidFill>
                    <a:effectLst/>
                    <a:uLnTx/>
                    <a:uFillTx/>
                    <a:latin typeface="+mn-ea"/>
                    <a:cs typeface="+mn-cs"/>
                  </a:endParaRPr>
                </a:p>
              </p:txBody>
            </p:sp>
            <p:sp>
              <p:nvSpPr>
                <p:cNvPr id="119" name="テキスト ボックス 118">
                  <a:extLst>
                    <a:ext uri="{FF2B5EF4-FFF2-40B4-BE49-F238E27FC236}">
                      <a16:creationId xmlns:a16="http://schemas.microsoft.com/office/drawing/2014/main" id="{4A92E08A-FEE4-4BA0-8465-96BEBACBF227}"/>
                    </a:ext>
                  </a:extLst>
                </p:cNvPr>
                <p:cNvSpPr txBox="1"/>
                <p:nvPr/>
              </p:nvSpPr>
              <p:spPr>
                <a:xfrm>
                  <a:off x="29169" y="2585550"/>
                  <a:ext cx="3767334" cy="37175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i="0" u="none" strike="noStrike" kern="1200" cap="none" spc="0" normalizeH="0" baseline="0" noProof="0" dirty="0">
                      <a:ln>
                        <a:noFill/>
                      </a:ln>
                      <a:effectLst/>
                      <a:uLnTx/>
                      <a:uFillTx/>
                      <a:latin typeface="+mn-ea"/>
                      <a:cs typeface="+mn-cs"/>
                    </a:rPr>
                    <a:t>@</a:t>
                  </a:r>
                  <a:r>
                    <a:rPr kumimoji="1" lang="ja-JP" altLang="en-US" sz="1050" i="0" u="none" strike="noStrike" kern="1200" cap="none" spc="0" normalizeH="0" baseline="0" noProof="0" dirty="0">
                      <a:ln>
                        <a:noFill/>
                      </a:ln>
                      <a:effectLst/>
                      <a:uLnTx/>
                      <a:uFillTx/>
                      <a:latin typeface="+mn-ea"/>
                      <a:cs typeface="+mn-cs"/>
                    </a:rPr>
                    <a:t>酵母（</a:t>
                  </a:r>
                  <a:r>
                    <a:rPr kumimoji="1" lang="en-US" altLang="ja-JP" sz="1050" i="1" dirty="0">
                      <a:latin typeface="+mn-ea"/>
                    </a:rPr>
                    <a:t>Saccharomyces cerevisiae</a:t>
                  </a:r>
                  <a:r>
                    <a:rPr kumimoji="1" lang="ja-JP" altLang="en-US" sz="1050" i="0" u="none" strike="noStrike" kern="1200" cap="none" spc="0" normalizeH="0" baseline="0" noProof="0" dirty="0">
                      <a:ln>
                        <a:noFill/>
                      </a:ln>
                      <a:effectLst/>
                      <a:uLnTx/>
                      <a:uFillTx/>
                      <a:latin typeface="+mn-ea"/>
                      <a:cs typeface="+mn-cs"/>
                    </a:rPr>
                    <a:t>）</a:t>
                  </a:r>
                  <a:endParaRPr kumimoji="1" lang="en-US" altLang="ja-JP" sz="1050" i="0" u="none" strike="noStrike" kern="1200" cap="none" spc="0" normalizeH="0" baseline="0" noProof="0" dirty="0">
                    <a:ln>
                      <a:noFill/>
                    </a:ln>
                    <a:effectLst/>
                    <a:uLnTx/>
                    <a:uFillTx/>
                    <a:latin typeface="+mn-ea"/>
                    <a:cs typeface="+mn-cs"/>
                  </a:endParaRPr>
                </a:p>
              </p:txBody>
            </p:sp>
          </p:grpSp>
          <p:sp>
            <p:nvSpPr>
              <p:cNvPr id="116" name="フローチャート: 端子 115">
                <a:extLst>
                  <a:ext uri="{FF2B5EF4-FFF2-40B4-BE49-F238E27FC236}">
                    <a16:creationId xmlns:a16="http://schemas.microsoft.com/office/drawing/2014/main" id="{ED196153-3D80-40B5-A76E-BACBB0C8359B}"/>
                  </a:ext>
                </a:extLst>
              </p:cNvPr>
              <p:cNvSpPr/>
              <p:nvPr/>
            </p:nvSpPr>
            <p:spPr>
              <a:xfrm>
                <a:off x="4038761" y="6046813"/>
                <a:ext cx="959943" cy="359934"/>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100" dirty="0">
                    <a:solidFill>
                      <a:schemeClr val="bg1"/>
                    </a:solidFill>
                  </a:rPr>
                  <a:t>TeCel7A</a:t>
                </a:r>
                <a:endParaRPr kumimoji="1" lang="ja-JP" altLang="en-US" sz="1100" dirty="0">
                  <a:solidFill>
                    <a:schemeClr val="bg1"/>
                  </a:solidFill>
                </a:endParaRPr>
              </a:p>
            </p:txBody>
          </p:sp>
        </p:grpSp>
        <p:sp>
          <p:nvSpPr>
            <p:cNvPr id="120" name="テキスト ボックス 119">
              <a:extLst>
                <a:ext uri="{FF2B5EF4-FFF2-40B4-BE49-F238E27FC236}">
                  <a16:creationId xmlns:a16="http://schemas.microsoft.com/office/drawing/2014/main" id="{338DA559-FEEB-4D05-8D08-458E5E030FF9}"/>
                </a:ext>
              </a:extLst>
            </p:cNvPr>
            <p:cNvSpPr txBox="1"/>
            <p:nvPr/>
          </p:nvSpPr>
          <p:spPr>
            <a:xfrm>
              <a:off x="9127099" y="5569600"/>
              <a:ext cx="705642" cy="276999"/>
            </a:xfrm>
            <a:prstGeom prst="rect">
              <a:avLst/>
            </a:prstGeom>
            <a:noFill/>
          </p:spPr>
          <p:txBody>
            <a:bodyPr wrap="none" rtlCol="0">
              <a:spAutoFit/>
            </a:bodyPr>
            <a:lstStyle/>
            <a:p>
              <a:r>
                <a:rPr kumimoji="1" lang="ja-JP" altLang="en-US" sz="1200" dirty="0"/>
                <a:t>参考</a:t>
              </a:r>
              <a:r>
                <a:rPr kumimoji="1" lang="en-US" altLang="ja-JP" sz="1200" dirty="0"/>
                <a:t>*</a:t>
              </a:r>
              <a:r>
                <a:rPr kumimoji="1" lang="ja-JP" altLang="en-US" sz="1200" dirty="0"/>
                <a:t>：</a:t>
              </a:r>
            </a:p>
          </p:txBody>
        </p:sp>
        <p:sp>
          <p:nvSpPr>
            <p:cNvPr id="122" name="テキスト ボックス 121">
              <a:extLst>
                <a:ext uri="{FF2B5EF4-FFF2-40B4-BE49-F238E27FC236}">
                  <a16:creationId xmlns:a16="http://schemas.microsoft.com/office/drawing/2014/main" id="{24DDFC87-E947-4EFF-B3D2-0857980A1755}"/>
                </a:ext>
              </a:extLst>
            </p:cNvPr>
            <p:cNvSpPr txBox="1"/>
            <p:nvPr/>
          </p:nvSpPr>
          <p:spPr>
            <a:xfrm>
              <a:off x="9861367" y="6098434"/>
              <a:ext cx="2238113" cy="246221"/>
            </a:xfrm>
            <a:prstGeom prst="rect">
              <a:avLst/>
            </a:prstGeom>
            <a:noFill/>
          </p:spPr>
          <p:txBody>
            <a:bodyPr wrap="none" rtlCol="0">
              <a:spAutoFit/>
            </a:bodyPr>
            <a:lstStyle/>
            <a:p>
              <a:pPr algn="ctr"/>
              <a:r>
                <a:rPr kumimoji="1" lang="ja-JP" altLang="en-US" sz="1000" b="1" dirty="0">
                  <a:solidFill>
                    <a:srgbClr val="C00000"/>
                  </a:solidFill>
                  <a:latin typeface="+mn-ea"/>
                </a:rPr>
                <a:t>酵母で発現が確認されている</a:t>
              </a:r>
              <a:r>
                <a:rPr kumimoji="1" lang="en-US" altLang="ja-JP" sz="1000" b="1" dirty="0">
                  <a:solidFill>
                    <a:srgbClr val="C00000"/>
                  </a:solidFill>
                  <a:latin typeface="+mn-ea"/>
                </a:rPr>
                <a:t>Cel7 CD</a:t>
              </a:r>
            </a:p>
          </p:txBody>
        </p:sp>
      </p:grpSp>
      <p:sp>
        <p:nvSpPr>
          <p:cNvPr id="75" name="テキスト ボックス 74">
            <a:extLst>
              <a:ext uri="{FF2B5EF4-FFF2-40B4-BE49-F238E27FC236}">
                <a16:creationId xmlns:a16="http://schemas.microsoft.com/office/drawing/2014/main" id="{843089E0-8935-4761-B3BD-6DA625C09AB4}"/>
              </a:ext>
            </a:extLst>
          </p:cNvPr>
          <p:cNvSpPr txBox="1"/>
          <p:nvPr/>
        </p:nvSpPr>
        <p:spPr>
          <a:xfrm>
            <a:off x="10967219" y="5774783"/>
            <a:ext cx="1223253" cy="461665"/>
          </a:xfrm>
          <a:prstGeom prst="rect">
            <a:avLst/>
          </a:prstGeom>
          <a:solidFill>
            <a:schemeClr val="bg1"/>
          </a:solidFill>
        </p:spPr>
        <p:txBody>
          <a:bodyPr wrap="square">
            <a:spAutoFit/>
          </a:bodyPr>
          <a:lstStyle/>
          <a:p>
            <a:r>
              <a:rPr lang="en-US" altLang="ja-JP" sz="1200" b="0" i="0" dirty="0">
                <a:solidFill>
                  <a:srgbClr val="212121"/>
                </a:solidFill>
                <a:effectLst/>
                <a:latin typeface="BlinkMacSystemFont"/>
              </a:rPr>
              <a:t>*</a:t>
            </a:r>
            <a:r>
              <a:rPr lang="ja-JP" altLang="en-US" sz="1200" b="0" i="0" dirty="0">
                <a:solidFill>
                  <a:srgbClr val="212121"/>
                </a:solidFill>
                <a:effectLst/>
                <a:latin typeface="BlinkMacSystemFont"/>
              </a:rPr>
              <a:t>参考文献１</a:t>
            </a:r>
            <a:endParaRPr lang="en-US" altLang="ja-JP" sz="1200" b="0" i="0" dirty="0">
              <a:solidFill>
                <a:srgbClr val="212121"/>
              </a:solidFill>
              <a:effectLst/>
              <a:latin typeface="BlinkMacSystemFont"/>
            </a:endParaRPr>
          </a:p>
          <a:p>
            <a:r>
              <a:rPr lang="en-US" altLang="ja-JP" sz="1200" dirty="0">
                <a:solidFill>
                  <a:srgbClr val="212121"/>
                </a:solidFill>
                <a:latin typeface="BlinkMacSystemFont"/>
              </a:rPr>
              <a:t>**</a:t>
            </a:r>
            <a:r>
              <a:rPr lang="ja-JP" altLang="en-US" sz="1200" dirty="0">
                <a:solidFill>
                  <a:srgbClr val="212121"/>
                </a:solidFill>
                <a:latin typeface="BlinkMacSystemFont"/>
              </a:rPr>
              <a:t>参考文献２</a:t>
            </a:r>
            <a:endParaRPr lang="ja-JP" altLang="en-US" sz="1200" dirty="0"/>
          </a:p>
        </p:txBody>
      </p:sp>
      <p:sp>
        <p:nvSpPr>
          <p:cNvPr id="6" name="正方形/長方形 5">
            <a:extLst>
              <a:ext uri="{FF2B5EF4-FFF2-40B4-BE49-F238E27FC236}">
                <a16:creationId xmlns:a16="http://schemas.microsoft.com/office/drawing/2014/main" id="{6E420795-B0F0-4B10-A154-6DD308AE539F}"/>
              </a:ext>
            </a:extLst>
          </p:cNvPr>
          <p:cNvSpPr/>
          <p:nvPr/>
        </p:nvSpPr>
        <p:spPr>
          <a:xfrm>
            <a:off x="6739467" y="280039"/>
            <a:ext cx="5177713" cy="90633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84" name="グループ化 83">
            <a:extLst>
              <a:ext uri="{FF2B5EF4-FFF2-40B4-BE49-F238E27FC236}">
                <a16:creationId xmlns:a16="http://schemas.microsoft.com/office/drawing/2014/main" id="{86350F48-F4EB-43C6-8DB7-3C19948A2921}"/>
              </a:ext>
            </a:extLst>
          </p:cNvPr>
          <p:cNvGrpSpPr/>
          <p:nvPr/>
        </p:nvGrpSpPr>
        <p:grpSpPr>
          <a:xfrm>
            <a:off x="6869740" y="263932"/>
            <a:ext cx="4987883" cy="949123"/>
            <a:chOff x="1301199" y="728511"/>
            <a:chExt cx="4987883" cy="949123"/>
          </a:xfrm>
        </p:grpSpPr>
        <p:grpSp>
          <p:nvGrpSpPr>
            <p:cNvPr id="85" name="グループ化 84">
              <a:extLst>
                <a:ext uri="{FF2B5EF4-FFF2-40B4-BE49-F238E27FC236}">
                  <a16:creationId xmlns:a16="http://schemas.microsoft.com/office/drawing/2014/main" id="{4D12F400-2DCB-44ED-BD11-66D87E92726A}"/>
                </a:ext>
              </a:extLst>
            </p:cNvPr>
            <p:cNvGrpSpPr/>
            <p:nvPr/>
          </p:nvGrpSpPr>
          <p:grpSpPr>
            <a:xfrm>
              <a:off x="1301199" y="859191"/>
              <a:ext cx="2170081" cy="707614"/>
              <a:chOff x="9472864" y="1678258"/>
              <a:chExt cx="2170081" cy="707614"/>
            </a:xfrm>
          </p:grpSpPr>
          <p:sp>
            <p:nvSpPr>
              <p:cNvPr id="89" name="正方形/長方形 88">
                <a:extLst>
                  <a:ext uri="{FF2B5EF4-FFF2-40B4-BE49-F238E27FC236}">
                    <a16:creationId xmlns:a16="http://schemas.microsoft.com/office/drawing/2014/main" id="{50C2E62E-0A49-4068-B3D0-8A2840D73B30}"/>
                  </a:ext>
                </a:extLst>
              </p:cNvPr>
              <p:cNvSpPr/>
              <p:nvPr/>
            </p:nvSpPr>
            <p:spPr>
              <a:xfrm>
                <a:off x="9901200" y="2140526"/>
                <a:ext cx="1216802" cy="245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Cel6 or</a:t>
                </a:r>
                <a:r>
                  <a:rPr kumimoji="1" lang="ja-JP" altLang="en-US" sz="1200" dirty="0">
                    <a:solidFill>
                      <a:schemeClr val="tx1"/>
                    </a:solidFill>
                  </a:rPr>
                  <a:t> </a:t>
                </a:r>
                <a:r>
                  <a:rPr kumimoji="1" lang="en-US" altLang="ja-JP" sz="1200" dirty="0">
                    <a:solidFill>
                      <a:schemeClr val="tx1"/>
                    </a:solidFill>
                  </a:rPr>
                  <a:t>Cel7</a:t>
                </a:r>
                <a:endParaRPr kumimoji="1" lang="ja-JP" altLang="en-US" sz="1200" dirty="0">
                  <a:solidFill>
                    <a:schemeClr val="tx1"/>
                  </a:solidFill>
                </a:endParaRPr>
              </a:p>
            </p:txBody>
          </p:sp>
          <p:grpSp>
            <p:nvGrpSpPr>
              <p:cNvPr id="90" name="グループ化 89">
                <a:extLst>
                  <a:ext uri="{FF2B5EF4-FFF2-40B4-BE49-F238E27FC236}">
                    <a16:creationId xmlns:a16="http://schemas.microsoft.com/office/drawing/2014/main" id="{55A21B15-E6E2-4B82-B61E-F12E3B4CA19F}"/>
                  </a:ext>
                </a:extLst>
              </p:cNvPr>
              <p:cNvGrpSpPr/>
              <p:nvPr/>
            </p:nvGrpSpPr>
            <p:grpSpPr>
              <a:xfrm>
                <a:off x="9472864" y="1678258"/>
                <a:ext cx="2170081" cy="430516"/>
                <a:chOff x="6799366" y="1248537"/>
                <a:chExt cx="1960180" cy="340384"/>
              </a:xfrm>
            </p:grpSpPr>
            <p:sp>
              <p:nvSpPr>
                <p:cNvPr id="93" name="フローチャート: 端子 92">
                  <a:extLst>
                    <a:ext uri="{FF2B5EF4-FFF2-40B4-BE49-F238E27FC236}">
                      <a16:creationId xmlns:a16="http://schemas.microsoft.com/office/drawing/2014/main" id="{22B6C3D9-2D69-4F65-9144-74D6545B4648}"/>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94" name="正方形/長方形 93">
                  <a:extLst>
                    <a:ext uri="{FF2B5EF4-FFF2-40B4-BE49-F238E27FC236}">
                      <a16:creationId xmlns:a16="http://schemas.microsoft.com/office/drawing/2014/main" id="{D8DDCB61-E53E-429B-8A4A-29C008A75984}"/>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95" name="直線コネクタ 94">
                  <a:extLst>
                    <a:ext uri="{FF2B5EF4-FFF2-40B4-BE49-F238E27FC236}">
                      <a16:creationId xmlns:a16="http://schemas.microsoft.com/office/drawing/2014/main" id="{79CCB596-621D-418F-B4A7-F8512881C2D4}"/>
                    </a:ext>
                  </a:extLst>
                </p:cNvPr>
                <p:cNvCxnSpPr>
                  <a:cxnSpLocks/>
                  <a:stCxn id="93" idx="3"/>
                  <a:endCxn id="94"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88" name="正方形/長方形 87">
              <a:extLst>
                <a:ext uri="{FF2B5EF4-FFF2-40B4-BE49-F238E27FC236}">
                  <a16:creationId xmlns:a16="http://schemas.microsoft.com/office/drawing/2014/main" id="{DEA0D013-F70F-46E5-80FC-6F40A0D6C7E0}"/>
                </a:ext>
              </a:extLst>
            </p:cNvPr>
            <p:cNvSpPr/>
            <p:nvPr/>
          </p:nvSpPr>
          <p:spPr>
            <a:xfrm>
              <a:off x="3575231" y="728511"/>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Pc</a:t>
              </a:r>
              <a:r>
                <a:rPr kumimoji="1" lang="ja-JP" altLang="en-US"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endPar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err="1">
                  <a:ln>
                    <a:noFill/>
                  </a:ln>
                  <a:solidFill>
                    <a:srgbClr val="C00000"/>
                  </a:solidFill>
                  <a:effectLst/>
                  <a:uLnTx/>
                  <a:uFillTx/>
                  <a:latin typeface="Meiryo UI"/>
                  <a:ea typeface="Meiryo UI"/>
                  <a:cs typeface="+mn-cs"/>
                </a:rPr>
                <a:t>Te</a:t>
              </a:r>
              <a:r>
                <a:rPr kumimoji="1" lang="ja-JP" altLang="en-US" sz="1100" b="1" i="0" u="none" strike="noStrike" kern="1200" cap="none" spc="0" normalizeH="0" baseline="0" noProof="0" dirty="0">
                  <a:ln>
                    <a:noFill/>
                  </a:ln>
                  <a:solidFill>
                    <a:srgbClr val="C00000"/>
                  </a:solidFill>
                  <a:effectLst/>
                  <a:uLnTx/>
                  <a:uFillTx/>
                  <a:latin typeface="Meiryo UI"/>
                  <a:ea typeface="Meiryo UI"/>
                  <a:cs typeface="+mn-cs"/>
                </a:rPr>
                <a:t>：</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Talaromyces</a:t>
              </a:r>
              <a:r>
                <a:rPr kumimoji="1" lang="en-US" altLang="ja-JP" sz="1100" b="1" i="1" u="none" strike="noStrike" kern="1200" cap="none" spc="0" normalizeH="0" baseline="0" noProof="0" dirty="0">
                  <a:ln>
                    <a:noFill/>
                  </a:ln>
                  <a:solidFill>
                    <a:srgbClr val="C00000"/>
                  </a:solidFill>
                  <a:effectLst/>
                  <a:uLnTx/>
                  <a:uFillTx/>
                  <a:latin typeface="Meiryo UI"/>
                  <a:ea typeface="Meiryo UI"/>
                  <a:cs typeface="+mn-cs"/>
                </a:rPr>
                <a:t> </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emersonii</a:t>
              </a:r>
              <a:endParaRPr kumimoji="1" lang="en-US" altLang="ja-JP" sz="1100" b="1" i="1" u="none" strike="noStrike" kern="1200" cap="none" spc="0" normalizeH="0" baseline="0" noProof="0" dirty="0">
                <a:ln>
                  <a:noFill/>
                </a:ln>
                <a:solidFill>
                  <a:srgbClr val="C0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grpSp>
    </p:spTree>
    <p:extLst>
      <p:ext uri="{BB962C8B-B14F-4D97-AF65-F5344CB8AC3E}">
        <p14:creationId xmlns:p14="http://schemas.microsoft.com/office/powerpoint/2010/main" val="85104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297E5-50B2-4587-8017-9D5D5C4E3E86}"/>
              </a:ext>
            </a:extLst>
          </p:cNvPr>
          <p:cNvSpPr>
            <a:spLocks noGrp="1"/>
          </p:cNvSpPr>
          <p:nvPr>
            <p:ph type="title"/>
          </p:nvPr>
        </p:nvSpPr>
        <p:spPr/>
        <p:txBody>
          <a:bodyPr>
            <a:normAutofit fontScale="90000"/>
          </a:bodyPr>
          <a:lstStyle/>
          <a:p>
            <a:r>
              <a:rPr lang="ja-JP" altLang="en-US" dirty="0"/>
              <a:t>補足２</a:t>
            </a:r>
            <a:br>
              <a:rPr lang="en-US" altLang="ja-JP" dirty="0"/>
            </a:br>
            <a:r>
              <a:rPr lang="ja-JP" altLang="en-US" dirty="0"/>
              <a:t>　対象</a:t>
            </a:r>
            <a:r>
              <a:rPr kumimoji="1" lang="ja-JP" altLang="en-US" dirty="0"/>
              <a:t>② </a:t>
            </a:r>
            <a:r>
              <a:rPr kumimoji="1" lang="en-US" altLang="ja-JP" dirty="0"/>
              <a:t>TeCel7A-TrCBM1 </a:t>
            </a:r>
            <a:r>
              <a:rPr kumimoji="1" lang="ja-JP" altLang="en-US" dirty="0"/>
              <a:t>設計</a:t>
            </a:r>
            <a:r>
              <a:rPr kumimoji="1" lang="en-US" altLang="ja-JP" dirty="0"/>
              <a:t>CBD</a:t>
            </a:r>
            <a:r>
              <a:rPr kumimoji="1" lang="ja-JP" altLang="en-US" dirty="0"/>
              <a:t>の組み換え（詳細）　</a:t>
            </a:r>
            <a:r>
              <a:rPr kumimoji="1" lang="en-US" altLang="ja-JP" dirty="0"/>
              <a:t>1/2</a:t>
            </a:r>
            <a:endParaRPr kumimoji="1" lang="ja-JP" altLang="en-US" dirty="0"/>
          </a:p>
        </p:txBody>
      </p:sp>
      <p:sp>
        <p:nvSpPr>
          <p:cNvPr id="3" name="スライド番号プレースホルダー 2">
            <a:extLst>
              <a:ext uri="{FF2B5EF4-FFF2-40B4-BE49-F238E27FC236}">
                <a16:creationId xmlns:a16="http://schemas.microsoft.com/office/drawing/2014/main" id="{924917E2-8743-4347-97EC-33CD810EF415}"/>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8" name="テキスト ボックス 7">
            <a:extLst>
              <a:ext uri="{FF2B5EF4-FFF2-40B4-BE49-F238E27FC236}">
                <a16:creationId xmlns:a16="http://schemas.microsoft.com/office/drawing/2014/main" id="{C559F372-CF15-42CF-AF4F-9B40D3B418B3}"/>
              </a:ext>
            </a:extLst>
          </p:cNvPr>
          <p:cNvSpPr txBox="1"/>
          <p:nvPr/>
        </p:nvSpPr>
        <p:spPr>
          <a:xfrm>
            <a:off x="233349" y="782643"/>
            <a:ext cx="4851008" cy="369332"/>
          </a:xfrm>
          <a:prstGeom prst="rect">
            <a:avLst/>
          </a:prstGeom>
          <a:noFill/>
        </p:spPr>
        <p:txBody>
          <a:bodyPr wrap="none" rtlCol="0">
            <a:spAutoFit/>
          </a:bodyPr>
          <a:lstStyle/>
          <a:p>
            <a:r>
              <a:rPr kumimoji="1" lang="ja-JP" altLang="en-US" dirty="0"/>
              <a:t>対象：結合率評価で使用した設計</a:t>
            </a:r>
            <a:r>
              <a:rPr kumimoji="1" lang="en-US" altLang="ja-JP" dirty="0"/>
              <a:t>CBD</a:t>
            </a:r>
            <a:r>
              <a:rPr kumimoji="1" lang="ja-JP" altLang="en-US" dirty="0"/>
              <a:t>　</a:t>
            </a:r>
            <a:r>
              <a:rPr kumimoji="1" lang="en-US" altLang="ja-JP" dirty="0"/>
              <a:t>24</a:t>
            </a:r>
            <a:r>
              <a:rPr kumimoji="1" lang="ja-JP" altLang="en-US" dirty="0"/>
              <a:t>種類</a:t>
            </a:r>
            <a:endParaRPr kumimoji="1" lang="en-US" altLang="ja-JP" dirty="0"/>
          </a:p>
        </p:txBody>
      </p:sp>
      <p:pic>
        <p:nvPicPr>
          <p:cNvPr id="14" name="図 13">
            <a:extLst>
              <a:ext uri="{FF2B5EF4-FFF2-40B4-BE49-F238E27FC236}">
                <a16:creationId xmlns:a16="http://schemas.microsoft.com/office/drawing/2014/main" id="{3AB450B8-B32A-4174-969B-B87359607C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22696" y="1151975"/>
            <a:ext cx="4988842" cy="5000720"/>
          </a:xfrm>
          <a:prstGeom prst="rect">
            <a:avLst/>
          </a:prstGeom>
          <a:solidFill>
            <a:schemeClr val="bg1"/>
          </a:solidFill>
        </p:spPr>
      </p:pic>
    </p:spTree>
    <p:extLst>
      <p:ext uri="{BB962C8B-B14F-4D97-AF65-F5344CB8AC3E}">
        <p14:creationId xmlns:p14="http://schemas.microsoft.com/office/powerpoint/2010/main" val="915048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正方形/長方形 69">
            <a:extLst>
              <a:ext uri="{FF2B5EF4-FFF2-40B4-BE49-F238E27FC236}">
                <a16:creationId xmlns:a16="http://schemas.microsoft.com/office/drawing/2014/main" id="{8E1A21F7-5BE9-4740-BE09-64C09C5D117B}"/>
              </a:ext>
            </a:extLst>
          </p:cNvPr>
          <p:cNvSpPr/>
          <p:nvPr/>
        </p:nvSpPr>
        <p:spPr>
          <a:xfrm>
            <a:off x="52251" y="766556"/>
            <a:ext cx="12038418" cy="5929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246D4412-59CD-4E92-BA99-61DC23691F85}"/>
              </a:ext>
            </a:extLst>
          </p:cNvPr>
          <p:cNvSpPr/>
          <p:nvPr/>
        </p:nvSpPr>
        <p:spPr>
          <a:xfrm>
            <a:off x="8773332" y="827565"/>
            <a:ext cx="3092512"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C5954440-275B-4A1C-8D74-A97D18536FEC}"/>
              </a:ext>
            </a:extLst>
          </p:cNvPr>
          <p:cNvSpPr/>
          <p:nvPr/>
        </p:nvSpPr>
        <p:spPr>
          <a:xfrm>
            <a:off x="5092851" y="825499"/>
            <a:ext cx="3642315"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3C9AD23B-689A-41F0-8111-00E7F058B444}"/>
              </a:ext>
            </a:extLst>
          </p:cNvPr>
          <p:cNvSpPr/>
          <p:nvPr/>
        </p:nvSpPr>
        <p:spPr>
          <a:xfrm>
            <a:off x="309593" y="829748"/>
            <a:ext cx="4753844"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四角形: 角を丸くする 46">
            <a:extLst>
              <a:ext uri="{FF2B5EF4-FFF2-40B4-BE49-F238E27FC236}">
                <a16:creationId xmlns:a16="http://schemas.microsoft.com/office/drawing/2014/main" id="{8FC9E5FF-0F74-4874-BE03-E749AF136A71}"/>
              </a:ext>
            </a:extLst>
          </p:cNvPr>
          <p:cNvSpPr/>
          <p:nvPr/>
        </p:nvSpPr>
        <p:spPr>
          <a:xfrm>
            <a:off x="9106898" y="2847356"/>
            <a:ext cx="2413951" cy="1286692"/>
          </a:xfrm>
          <a:prstGeom prst="roundRect">
            <a:avLst>
              <a:gd name="adj" fmla="val 10576"/>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B733C9FD-8961-450F-A877-74DB82F71050}"/>
              </a:ext>
            </a:extLst>
          </p:cNvPr>
          <p:cNvGrpSpPr/>
          <p:nvPr/>
        </p:nvGrpSpPr>
        <p:grpSpPr>
          <a:xfrm>
            <a:off x="7043731" y="2877716"/>
            <a:ext cx="2789573" cy="1528511"/>
            <a:chOff x="5360412" y="4547529"/>
            <a:chExt cx="2789573" cy="1528511"/>
          </a:xfrm>
        </p:grpSpPr>
        <p:sp>
          <p:nvSpPr>
            <p:cNvPr id="49" name="矢印: 左カーブ 48">
              <a:extLst>
                <a:ext uri="{FF2B5EF4-FFF2-40B4-BE49-F238E27FC236}">
                  <a16:creationId xmlns:a16="http://schemas.microsoft.com/office/drawing/2014/main" id="{1D7E0D7E-458C-49E0-8B4D-CD09C6BB5BB1}"/>
                </a:ext>
              </a:extLst>
            </p:cNvPr>
            <p:cNvSpPr/>
            <p:nvPr/>
          </p:nvSpPr>
          <p:spPr>
            <a:xfrm rot="14334593">
              <a:off x="6341164" y="3630706"/>
              <a:ext cx="891998" cy="2725644"/>
            </a:xfrm>
            <a:prstGeom prst="curvedLeftArrow">
              <a:avLst/>
            </a:prstGeom>
            <a:solidFill>
              <a:srgbClr val="7F8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E141C2E8-B584-4483-9FAD-C5CAF18A8C47}"/>
                </a:ext>
              </a:extLst>
            </p:cNvPr>
            <p:cNvSpPr/>
            <p:nvPr/>
          </p:nvSpPr>
          <p:spPr>
            <a:xfrm>
              <a:off x="5360412" y="4642505"/>
              <a:ext cx="1543879" cy="1433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a:extLst>
              <a:ext uri="{FF2B5EF4-FFF2-40B4-BE49-F238E27FC236}">
                <a16:creationId xmlns:a16="http://schemas.microsoft.com/office/drawing/2014/main" id="{A05A2DCF-8C2F-4A68-B51F-5269EB077FD6}"/>
              </a:ext>
            </a:extLst>
          </p:cNvPr>
          <p:cNvGrpSpPr/>
          <p:nvPr/>
        </p:nvGrpSpPr>
        <p:grpSpPr>
          <a:xfrm>
            <a:off x="2725633" y="4275780"/>
            <a:ext cx="1723519" cy="1732542"/>
            <a:chOff x="2652409" y="3963401"/>
            <a:chExt cx="1723519" cy="1732542"/>
          </a:xfrm>
        </p:grpSpPr>
        <p:pic>
          <p:nvPicPr>
            <p:cNvPr id="13" name="図 12">
              <a:extLst>
                <a:ext uri="{FF2B5EF4-FFF2-40B4-BE49-F238E27FC236}">
                  <a16:creationId xmlns:a16="http://schemas.microsoft.com/office/drawing/2014/main" id="{9F00EBFF-0FE6-4FC4-996D-48AF6B3551C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441719">
              <a:off x="2652409" y="3963401"/>
              <a:ext cx="1723519" cy="1732542"/>
            </a:xfrm>
            <a:prstGeom prst="rect">
              <a:avLst/>
            </a:prstGeom>
          </p:spPr>
        </p:pic>
        <p:sp>
          <p:nvSpPr>
            <p:cNvPr id="25" name="正方形/長方形 24">
              <a:extLst>
                <a:ext uri="{FF2B5EF4-FFF2-40B4-BE49-F238E27FC236}">
                  <a16:creationId xmlns:a16="http://schemas.microsoft.com/office/drawing/2014/main" id="{B19C0ECD-03D0-4C47-AF09-0155768AC4C5}"/>
                </a:ext>
              </a:extLst>
            </p:cNvPr>
            <p:cNvSpPr/>
            <p:nvPr/>
          </p:nvSpPr>
          <p:spPr>
            <a:xfrm rot="576094">
              <a:off x="3597787" y="3968750"/>
              <a:ext cx="51362" cy="183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582E59-FF0D-42F2-B7D9-3330ABEC192E}"/>
                </a:ext>
              </a:extLst>
            </p:cNvPr>
            <p:cNvSpPr/>
            <p:nvPr/>
          </p:nvSpPr>
          <p:spPr>
            <a:xfrm rot="356686">
              <a:off x="3554186" y="3964927"/>
              <a:ext cx="51362" cy="1836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7" name="グループ化 26">
              <a:extLst>
                <a:ext uri="{FF2B5EF4-FFF2-40B4-BE49-F238E27FC236}">
                  <a16:creationId xmlns:a16="http://schemas.microsoft.com/office/drawing/2014/main" id="{0ADF74BF-41AF-4C9E-B128-3DFE868BD73D}"/>
                </a:ext>
              </a:extLst>
            </p:cNvPr>
            <p:cNvGrpSpPr/>
            <p:nvPr/>
          </p:nvGrpSpPr>
          <p:grpSpPr>
            <a:xfrm rot="3073951">
              <a:off x="4103454" y="4329571"/>
              <a:ext cx="94963" cy="187464"/>
              <a:chOff x="10113918" y="3914853"/>
              <a:chExt cx="94963" cy="187464"/>
            </a:xfrm>
          </p:grpSpPr>
          <p:sp>
            <p:nvSpPr>
              <p:cNvPr id="28" name="正方形/長方形 27">
                <a:extLst>
                  <a:ext uri="{FF2B5EF4-FFF2-40B4-BE49-F238E27FC236}">
                    <a16:creationId xmlns:a16="http://schemas.microsoft.com/office/drawing/2014/main" id="{E36BD24E-2C66-46A0-A03D-841AD63E1BDD}"/>
                  </a:ext>
                </a:extLst>
              </p:cNvPr>
              <p:cNvSpPr/>
              <p:nvPr/>
            </p:nvSpPr>
            <p:spPr>
              <a:xfrm rot="576094">
                <a:off x="10157519" y="3918676"/>
                <a:ext cx="51362" cy="183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正方形/長方形 28">
                <a:extLst>
                  <a:ext uri="{FF2B5EF4-FFF2-40B4-BE49-F238E27FC236}">
                    <a16:creationId xmlns:a16="http://schemas.microsoft.com/office/drawing/2014/main" id="{1C2BAE4A-CF0A-4B3F-AB8F-FE76DCF6FF8E}"/>
                  </a:ext>
                </a:extLst>
              </p:cNvPr>
              <p:cNvSpPr/>
              <p:nvPr/>
            </p:nvSpPr>
            <p:spPr>
              <a:xfrm rot="356686">
                <a:off x="10113918" y="3914853"/>
                <a:ext cx="51362" cy="183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kumimoji="1" lang="ja-JP" altLang="en-US" dirty="0"/>
              <a:t>補足２</a:t>
            </a:r>
            <a:br>
              <a:rPr kumimoji="1" lang="en-US" altLang="ja-JP" dirty="0"/>
            </a:br>
            <a:r>
              <a:rPr kumimoji="1" lang="ja-JP" altLang="en-US" dirty="0"/>
              <a:t>　対象② </a:t>
            </a:r>
            <a:r>
              <a:rPr kumimoji="1" lang="en-US" altLang="ja-JP" dirty="0"/>
              <a:t>TeCel7A-TrCBM1 </a:t>
            </a:r>
            <a:r>
              <a:rPr kumimoji="1" lang="ja-JP" altLang="en-US" dirty="0"/>
              <a:t>設計</a:t>
            </a:r>
            <a:r>
              <a:rPr kumimoji="1" lang="en-US" altLang="ja-JP" dirty="0"/>
              <a:t>CBD</a:t>
            </a:r>
            <a:r>
              <a:rPr kumimoji="1" lang="ja-JP" altLang="en-US" dirty="0"/>
              <a:t>の組み換え（詳細）　</a:t>
            </a:r>
            <a:r>
              <a:rPr kumimoji="1" lang="en-US" altLang="ja-JP" dirty="0"/>
              <a:t>2/2</a:t>
            </a:r>
            <a:endParaRPr kumimoji="1" lang="ja-JP" altLang="en-US" dirty="0"/>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pic>
        <p:nvPicPr>
          <p:cNvPr id="4" name="図 3">
            <a:extLst>
              <a:ext uri="{FF2B5EF4-FFF2-40B4-BE49-F238E27FC236}">
                <a16:creationId xmlns:a16="http://schemas.microsoft.com/office/drawing/2014/main" id="{DDF5CBB2-2455-4F1E-9DA4-F8A1F5331A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702" y="3272420"/>
            <a:ext cx="2234504" cy="2311118"/>
          </a:xfrm>
          <a:prstGeom prst="rect">
            <a:avLst/>
          </a:prstGeom>
        </p:spPr>
      </p:pic>
      <p:pic>
        <p:nvPicPr>
          <p:cNvPr id="5" name="図 4">
            <a:extLst>
              <a:ext uri="{FF2B5EF4-FFF2-40B4-BE49-F238E27FC236}">
                <a16:creationId xmlns:a16="http://schemas.microsoft.com/office/drawing/2014/main" id="{2D4F8FC8-AF86-437E-8ECE-E4BA173C92C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9341" y="1204446"/>
            <a:ext cx="2292493" cy="2301379"/>
          </a:xfrm>
          <a:prstGeom prst="rect">
            <a:avLst/>
          </a:prstGeom>
        </p:spPr>
      </p:pic>
      <p:cxnSp>
        <p:nvCxnSpPr>
          <p:cNvPr id="6" name="直線矢印コネクタ 5">
            <a:extLst>
              <a:ext uri="{FF2B5EF4-FFF2-40B4-BE49-F238E27FC236}">
                <a16:creationId xmlns:a16="http://schemas.microsoft.com/office/drawing/2014/main" id="{CD46E2D1-1F1D-40EB-AB29-A3A2999CA89D}"/>
              </a:ext>
            </a:extLst>
          </p:cNvPr>
          <p:cNvCxnSpPr>
            <a:cxnSpLocks/>
          </p:cNvCxnSpPr>
          <p:nvPr/>
        </p:nvCxnSpPr>
        <p:spPr>
          <a:xfrm>
            <a:off x="2145691" y="1868028"/>
            <a:ext cx="157623" cy="325930"/>
          </a:xfrm>
          <a:prstGeom prst="straightConnector1">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3DF7C366-053F-4271-BEDD-68FD36763404}"/>
              </a:ext>
            </a:extLst>
          </p:cNvPr>
          <p:cNvCxnSpPr>
            <a:cxnSpLocks/>
          </p:cNvCxnSpPr>
          <p:nvPr/>
        </p:nvCxnSpPr>
        <p:spPr>
          <a:xfrm flipH="1">
            <a:off x="1084492" y="1450385"/>
            <a:ext cx="438122"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F845920-3727-4A28-8274-87B91753DA83}"/>
              </a:ext>
            </a:extLst>
          </p:cNvPr>
          <p:cNvSpPr txBox="1"/>
          <p:nvPr/>
        </p:nvSpPr>
        <p:spPr>
          <a:xfrm>
            <a:off x="713814" y="2139620"/>
            <a:ext cx="1418337" cy="461665"/>
          </a:xfrm>
          <a:prstGeom prst="rect">
            <a:avLst/>
          </a:prstGeom>
          <a:noFill/>
        </p:spPr>
        <p:txBody>
          <a:bodyPr wrap="none" rtlCol="0">
            <a:spAutoFit/>
          </a:bodyPr>
          <a:lstStyle/>
          <a:p>
            <a:r>
              <a:rPr kumimoji="1" lang="en-US" altLang="ja-JP" sz="1200" b="1" dirty="0" err="1">
                <a:solidFill>
                  <a:schemeClr val="bg2">
                    <a:lumMod val="75000"/>
                  </a:schemeClr>
                </a:solidFill>
              </a:rPr>
              <a:t>pPICZ</a:t>
            </a:r>
            <a:r>
              <a:rPr kumimoji="1" lang="en-US" altLang="ja-JP" sz="1200" b="1" dirty="0">
                <a:solidFill>
                  <a:schemeClr val="bg2">
                    <a:lumMod val="75000"/>
                  </a:schemeClr>
                </a:solidFill>
              </a:rPr>
              <a:t>α</a:t>
            </a:r>
            <a:r>
              <a:rPr kumimoji="1" lang="en-US" altLang="ja-JP" sz="1200" b="1" dirty="0"/>
              <a:t>-</a:t>
            </a:r>
          </a:p>
          <a:p>
            <a:r>
              <a:rPr kumimoji="1" lang="en-US" altLang="ja-JP" sz="1200" b="1" dirty="0">
                <a:solidFill>
                  <a:schemeClr val="accent4"/>
                </a:solidFill>
              </a:rPr>
              <a:t>TeCel7A</a:t>
            </a:r>
            <a:r>
              <a:rPr kumimoji="1" lang="en-US" altLang="ja-JP" sz="1200" b="1" dirty="0"/>
              <a:t>-</a:t>
            </a:r>
            <a:r>
              <a:rPr kumimoji="1" lang="en-US" altLang="ja-JP" sz="1200" b="1" dirty="0">
                <a:solidFill>
                  <a:srgbClr val="00CCFF"/>
                </a:solidFill>
              </a:rPr>
              <a:t>TrCBM1</a:t>
            </a:r>
          </a:p>
        </p:txBody>
      </p:sp>
      <p:grpSp>
        <p:nvGrpSpPr>
          <p:cNvPr id="9" name="グループ化 8">
            <a:extLst>
              <a:ext uri="{FF2B5EF4-FFF2-40B4-BE49-F238E27FC236}">
                <a16:creationId xmlns:a16="http://schemas.microsoft.com/office/drawing/2014/main" id="{88715CF3-F772-4B41-9CC0-1DD47C7A809E}"/>
              </a:ext>
            </a:extLst>
          </p:cNvPr>
          <p:cNvGrpSpPr/>
          <p:nvPr/>
        </p:nvGrpSpPr>
        <p:grpSpPr>
          <a:xfrm>
            <a:off x="2888720" y="1251826"/>
            <a:ext cx="2292493" cy="2301379"/>
            <a:chOff x="8155488" y="776638"/>
            <a:chExt cx="2292493" cy="2301379"/>
          </a:xfrm>
        </p:grpSpPr>
        <p:pic>
          <p:nvPicPr>
            <p:cNvPr id="10" name="図 9">
              <a:extLst>
                <a:ext uri="{FF2B5EF4-FFF2-40B4-BE49-F238E27FC236}">
                  <a16:creationId xmlns:a16="http://schemas.microsoft.com/office/drawing/2014/main" id="{6EA68E53-CDF4-4505-8030-A6259981FC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55488" y="776638"/>
              <a:ext cx="2292493" cy="2301379"/>
            </a:xfrm>
            <a:prstGeom prst="rect">
              <a:avLst/>
            </a:prstGeom>
          </p:spPr>
        </p:pic>
        <p:sp>
          <p:nvSpPr>
            <p:cNvPr id="11" name="アーチ 10">
              <a:extLst>
                <a:ext uri="{FF2B5EF4-FFF2-40B4-BE49-F238E27FC236}">
                  <a16:creationId xmlns:a16="http://schemas.microsoft.com/office/drawing/2014/main" id="{2D6CCAA2-1386-488C-89D5-A11243C3F9F7}"/>
                </a:ext>
              </a:extLst>
            </p:cNvPr>
            <p:cNvSpPr/>
            <p:nvPr/>
          </p:nvSpPr>
          <p:spPr>
            <a:xfrm>
              <a:off x="8459608" y="1056197"/>
              <a:ext cx="1805330" cy="1680682"/>
            </a:xfrm>
            <a:prstGeom prst="blockArc">
              <a:avLst>
                <a:gd name="adj1" fmla="val 16296528"/>
                <a:gd name="adj2" fmla="val 19525756"/>
                <a:gd name="adj3" fmla="val 21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2" name="テキスト ボックス 11">
            <a:extLst>
              <a:ext uri="{FF2B5EF4-FFF2-40B4-BE49-F238E27FC236}">
                <a16:creationId xmlns:a16="http://schemas.microsoft.com/office/drawing/2014/main" id="{ED1CEB88-8C64-48DF-BAB3-5EA7D50C6572}"/>
              </a:ext>
            </a:extLst>
          </p:cNvPr>
          <p:cNvSpPr txBox="1"/>
          <p:nvPr/>
        </p:nvSpPr>
        <p:spPr>
          <a:xfrm>
            <a:off x="980921" y="4227871"/>
            <a:ext cx="824265" cy="461665"/>
          </a:xfrm>
          <a:prstGeom prst="rect">
            <a:avLst/>
          </a:prstGeom>
          <a:noFill/>
        </p:spPr>
        <p:txBody>
          <a:bodyPr wrap="none" rtlCol="0">
            <a:spAutoFit/>
          </a:bodyPr>
          <a:lstStyle/>
          <a:p>
            <a:r>
              <a:rPr kumimoji="1" lang="en-US" altLang="ja-JP" sz="1200" b="1" dirty="0">
                <a:solidFill>
                  <a:schemeClr val="tx2"/>
                </a:solidFill>
              </a:rPr>
              <a:t>pUC57</a:t>
            </a:r>
            <a:r>
              <a:rPr kumimoji="1" lang="en-US" altLang="ja-JP" sz="1200" b="1" dirty="0"/>
              <a:t>-</a:t>
            </a:r>
          </a:p>
          <a:p>
            <a:r>
              <a:rPr kumimoji="1" lang="ja-JP" altLang="en-US" sz="1200" b="1" dirty="0">
                <a:solidFill>
                  <a:schemeClr val="accent1"/>
                </a:solidFill>
              </a:rPr>
              <a:t>設計</a:t>
            </a:r>
            <a:r>
              <a:rPr kumimoji="1" lang="en-US" altLang="ja-JP" sz="1200" b="1" dirty="0">
                <a:solidFill>
                  <a:schemeClr val="accent1"/>
                </a:solidFill>
              </a:rPr>
              <a:t>CBD</a:t>
            </a:r>
          </a:p>
        </p:txBody>
      </p:sp>
      <p:sp>
        <p:nvSpPr>
          <p:cNvPr id="15" name="矢印: 右 14">
            <a:extLst>
              <a:ext uri="{FF2B5EF4-FFF2-40B4-BE49-F238E27FC236}">
                <a16:creationId xmlns:a16="http://schemas.microsoft.com/office/drawing/2014/main" id="{69D33CD2-75D0-42E1-8E6B-AF1911F30D23}"/>
              </a:ext>
            </a:extLst>
          </p:cNvPr>
          <p:cNvSpPr/>
          <p:nvPr/>
        </p:nvSpPr>
        <p:spPr>
          <a:xfrm>
            <a:off x="2375178" y="2260067"/>
            <a:ext cx="718652" cy="458879"/>
          </a:xfrm>
          <a:prstGeom prst="rightArrow">
            <a:avLst/>
          </a:prstGeom>
          <a:solidFill>
            <a:srgbClr val="7F8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8" name="矢印: 右 17">
            <a:extLst>
              <a:ext uri="{FF2B5EF4-FFF2-40B4-BE49-F238E27FC236}">
                <a16:creationId xmlns:a16="http://schemas.microsoft.com/office/drawing/2014/main" id="{909555D1-053B-45F0-9C08-3368D9FAC04B}"/>
              </a:ext>
            </a:extLst>
          </p:cNvPr>
          <p:cNvSpPr/>
          <p:nvPr/>
        </p:nvSpPr>
        <p:spPr>
          <a:xfrm>
            <a:off x="2414381" y="4226957"/>
            <a:ext cx="718652" cy="458879"/>
          </a:xfrm>
          <a:prstGeom prst="rightArrow">
            <a:avLst/>
          </a:prstGeom>
          <a:solidFill>
            <a:srgbClr val="7F8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cxnSp>
        <p:nvCxnSpPr>
          <p:cNvPr id="20" name="直線矢印コネクタ 19">
            <a:extLst>
              <a:ext uri="{FF2B5EF4-FFF2-40B4-BE49-F238E27FC236}">
                <a16:creationId xmlns:a16="http://schemas.microsoft.com/office/drawing/2014/main" id="{419F28FA-2CF6-42C1-9D9A-7DF8A62FFF0A}"/>
              </a:ext>
            </a:extLst>
          </p:cNvPr>
          <p:cNvCxnSpPr>
            <a:cxnSpLocks/>
          </p:cNvCxnSpPr>
          <p:nvPr/>
        </p:nvCxnSpPr>
        <p:spPr>
          <a:xfrm>
            <a:off x="1579974" y="3465706"/>
            <a:ext cx="267428" cy="135690"/>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8AE6D96-78DA-4328-BC0A-0F9EC2A73314}"/>
              </a:ext>
            </a:extLst>
          </p:cNvPr>
          <p:cNvCxnSpPr>
            <a:cxnSpLocks/>
          </p:cNvCxnSpPr>
          <p:nvPr/>
        </p:nvCxnSpPr>
        <p:spPr>
          <a:xfrm flipH="1" flipV="1">
            <a:off x="1847402" y="3616221"/>
            <a:ext cx="278394" cy="229923"/>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701DD7E-628A-495F-A074-E8F634375F92}"/>
              </a:ext>
            </a:extLst>
          </p:cNvPr>
          <p:cNvCxnSpPr>
            <a:cxnSpLocks/>
          </p:cNvCxnSpPr>
          <p:nvPr/>
        </p:nvCxnSpPr>
        <p:spPr>
          <a:xfrm flipH="1" flipV="1">
            <a:off x="1519348" y="3401758"/>
            <a:ext cx="69637" cy="66990"/>
          </a:xfrm>
          <a:prstGeom prst="line">
            <a:avLst/>
          </a:prstGeom>
          <a:ln w="381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6A94FB9-D362-47F8-9A42-EE4869CB5CB3}"/>
              </a:ext>
            </a:extLst>
          </p:cNvPr>
          <p:cNvCxnSpPr>
            <a:cxnSpLocks/>
          </p:cNvCxnSpPr>
          <p:nvPr/>
        </p:nvCxnSpPr>
        <p:spPr>
          <a:xfrm flipH="1" flipV="1">
            <a:off x="1449711" y="3335098"/>
            <a:ext cx="69637" cy="66990"/>
          </a:xfrm>
          <a:prstGeom prst="line">
            <a:avLst/>
          </a:prstGeom>
          <a:ln w="381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E2C81CF-E939-4C47-9F85-0A2854D7159F}"/>
              </a:ext>
            </a:extLst>
          </p:cNvPr>
          <p:cNvCxnSpPr>
            <a:cxnSpLocks/>
          </p:cNvCxnSpPr>
          <p:nvPr/>
        </p:nvCxnSpPr>
        <p:spPr>
          <a:xfrm>
            <a:off x="2116154" y="3837394"/>
            <a:ext cx="198155" cy="68540"/>
          </a:xfrm>
          <a:prstGeom prst="line">
            <a:avLst/>
          </a:prstGeom>
          <a:ln w="381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ECCC9395-6DFF-4C69-B1EA-29880FBF09A3}"/>
              </a:ext>
            </a:extLst>
          </p:cNvPr>
          <p:cNvSpPr/>
          <p:nvPr/>
        </p:nvSpPr>
        <p:spPr>
          <a:xfrm>
            <a:off x="5643868" y="3490702"/>
            <a:ext cx="904264" cy="311606"/>
          </a:xfrm>
          <a:prstGeom prst="rightArrow">
            <a:avLst/>
          </a:prstGeom>
          <a:solidFill>
            <a:srgbClr val="7F8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34" name="正方形/長方形 33">
            <a:extLst>
              <a:ext uri="{FF2B5EF4-FFF2-40B4-BE49-F238E27FC236}">
                <a16:creationId xmlns:a16="http://schemas.microsoft.com/office/drawing/2014/main" id="{F69D7914-FE4D-45EB-9F64-C06A39769ACE}"/>
              </a:ext>
            </a:extLst>
          </p:cNvPr>
          <p:cNvSpPr/>
          <p:nvPr/>
        </p:nvSpPr>
        <p:spPr>
          <a:xfrm rot="19344186">
            <a:off x="5342320" y="2757003"/>
            <a:ext cx="148218" cy="964669"/>
          </a:xfrm>
          <a:prstGeom prst="rect">
            <a:avLst/>
          </a:prstGeom>
          <a:solidFill>
            <a:srgbClr val="7F8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C6C0C29C-B87A-4F1D-B847-25158AEF1B33}"/>
              </a:ext>
            </a:extLst>
          </p:cNvPr>
          <p:cNvSpPr/>
          <p:nvPr/>
        </p:nvSpPr>
        <p:spPr>
          <a:xfrm rot="2255814" flipV="1">
            <a:off x="5343392" y="3575501"/>
            <a:ext cx="148218" cy="964669"/>
          </a:xfrm>
          <a:prstGeom prst="rect">
            <a:avLst/>
          </a:prstGeom>
          <a:solidFill>
            <a:srgbClr val="7F8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884FCB30-2D22-4AE6-A354-B820DFECEFE1}"/>
              </a:ext>
            </a:extLst>
          </p:cNvPr>
          <p:cNvSpPr txBox="1"/>
          <p:nvPr/>
        </p:nvSpPr>
        <p:spPr>
          <a:xfrm>
            <a:off x="5472855" y="825499"/>
            <a:ext cx="2834430" cy="369332"/>
          </a:xfrm>
          <a:prstGeom prst="rect">
            <a:avLst/>
          </a:prstGeom>
          <a:noFill/>
        </p:spPr>
        <p:txBody>
          <a:bodyPr wrap="none" rtlCol="0">
            <a:spAutoFit/>
          </a:bodyPr>
          <a:lstStyle/>
          <a:p>
            <a:r>
              <a:rPr kumimoji="1" lang="en-US" altLang="ja-JP" dirty="0"/>
              <a:t>In-Fusion</a:t>
            </a:r>
            <a:r>
              <a:rPr kumimoji="1" lang="ja-JP" altLang="en-US" dirty="0"/>
              <a:t>クローニングで合体</a:t>
            </a:r>
          </a:p>
        </p:txBody>
      </p:sp>
      <p:sp>
        <p:nvSpPr>
          <p:cNvPr id="37" name="テキスト ボックス 36">
            <a:extLst>
              <a:ext uri="{FF2B5EF4-FFF2-40B4-BE49-F238E27FC236}">
                <a16:creationId xmlns:a16="http://schemas.microsoft.com/office/drawing/2014/main" id="{29212417-44A3-4B83-ACE7-DEEB0D2F6F82}"/>
              </a:ext>
            </a:extLst>
          </p:cNvPr>
          <p:cNvSpPr txBox="1"/>
          <p:nvPr/>
        </p:nvSpPr>
        <p:spPr>
          <a:xfrm>
            <a:off x="1249929" y="839091"/>
            <a:ext cx="2848857" cy="369332"/>
          </a:xfrm>
          <a:prstGeom prst="rect">
            <a:avLst/>
          </a:prstGeom>
          <a:noFill/>
        </p:spPr>
        <p:txBody>
          <a:bodyPr wrap="none" rtlCol="0">
            <a:spAutoFit/>
          </a:bodyPr>
          <a:lstStyle/>
          <a:p>
            <a:r>
              <a:rPr kumimoji="1" lang="ja-JP" altLang="en-US" dirty="0"/>
              <a:t>必要な遺伝子を</a:t>
            </a:r>
            <a:r>
              <a:rPr kumimoji="1" lang="en-US" altLang="ja-JP" dirty="0"/>
              <a:t>PCR</a:t>
            </a:r>
            <a:r>
              <a:rPr kumimoji="1" lang="ja-JP" altLang="en-US" dirty="0"/>
              <a:t>で調製</a:t>
            </a:r>
          </a:p>
        </p:txBody>
      </p:sp>
      <p:pic>
        <p:nvPicPr>
          <p:cNvPr id="46" name="図 45">
            <a:extLst>
              <a:ext uri="{FF2B5EF4-FFF2-40B4-BE49-F238E27FC236}">
                <a16:creationId xmlns:a16="http://schemas.microsoft.com/office/drawing/2014/main" id="{96AA239B-5603-4B4E-9094-447B666EEB7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55523" y="2499368"/>
            <a:ext cx="2279643" cy="2262175"/>
          </a:xfrm>
          <a:prstGeom prst="rect">
            <a:avLst/>
          </a:prstGeom>
        </p:spPr>
      </p:pic>
      <p:sp>
        <p:nvSpPr>
          <p:cNvPr id="48" name="テキスト ボックス 47">
            <a:extLst>
              <a:ext uri="{FF2B5EF4-FFF2-40B4-BE49-F238E27FC236}">
                <a16:creationId xmlns:a16="http://schemas.microsoft.com/office/drawing/2014/main" id="{A13A0E7A-0FBC-4761-96F1-171966CC1E0A}"/>
              </a:ext>
            </a:extLst>
          </p:cNvPr>
          <p:cNvSpPr txBox="1"/>
          <p:nvPr/>
        </p:nvSpPr>
        <p:spPr>
          <a:xfrm>
            <a:off x="9600105" y="3780869"/>
            <a:ext cx="1814920" cy="307777"/>
          </a:xfrm>
          <a:prstGeom prst="rect">
            <a:avLst/>
          </a:prstGeom>
          <a:noFill/>
        </p:spPr>
        <p:txBody>
          <a:bodyPr wrap="none" rtlCol="0">
            <a:spAutoFit/>
          </a:bodyPr>
          <a:lstStyle/>
          <a:p>
            <a:r>
              <a:rPr kumimoji="1" lang="ja-JP" altLang="en-US" sz="1400" dirty="0"/>
              <a:t>大腸菌 </a:t>
            </a:r>
            <a:r>
              <a:rPr kumimoji="1" lang="en-US" altLang="ja-JP" sz="1400" i="1" dirty="0"/>
              <a:t>E. coli </a:t>
            </a:r>
            <a:r>
              <a:rPr kumimoji="1" lang="en-US" altLang="ja-JP" sz="1400" dirty="0"/>
              <a:t>DH5α</a:t>
            </a:r>
            <a:endParaRPr kumimoji="1" lang="ja-JP" altLang="en-US" sz="1400" dirty="0"/>
          </a:p>
        </p:txBody>
      </p:sp>
      <p:pic>
        <p:nvPicPr>
          <p:cNvPr id="52" name="図 51">
            <a:extLst>
              <a:ext uri="{FF2B5EF4-FFF2-40B4-BE49-F238E27FC236}">
                <a16:creationId xmlns:a16="http://schemas.microsoft.com/office/drawing/2014/main" id="{F9F8F7A0-A9B8-4E9B-B7D5-D9895BFA4B9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82441" y="3050965"/>
            <a:ext cx="698042" cy="692694"/>
          </a:xfrm>
          <a:prstGeom prst="rect">
            <a:avLst/>
          </a:prstGeom>
        </p:spPr>
      </p:pic>
      <p:sp>
        <p:nvSpPr>
          <p:cNvPr id="54" name="フリーフォーム: 図形 53">
            <a:extLst>
              <a:ext uri="{FF2B5EF4-FFF2-40B4-BE49-F238E27FC236}">
                <a16:creationId xmlns:a16="http://schemas.microsoft.com/office/drawing/2014/main" id="{F9FDC68B-4C09-43AA-B337-370981B69DBE}"/>
              </a:ext>
            </a:extLst>
          </p:cNvPr>
          <p:cNvSpPr/>
          <p:nvPr/>
        </p:nvSpPr>
        <p:spPr>
          <a:xfrm>
            <a:off x="10313873" y="3245088"/>
            <a:ext cx="824565" cy="304791"/>
          </a:xfrm>
          <a:custGeom>
            <a:avLst/>
            <a:gdLst>
              <a:gd name="connsiteX0" fmla="*/ 155329 w 446986"/>
              <a:gd name="connsiteY0" fmla="*/ 305708 h 458108"/>
              <a:gd name="connsiteX1" fmla="*/ 69190 w 446986"/>
              <a:gd name="connsiteY1" fmla="*/ 299081 h 458108"/>
              <a:gd name="connsiteX2" fmla="*/ 49312 w 446986"/>
              <a:gd name="connsiteY2" fmla="*/ 292455 h 458108"/>
              <a:gd name="connsiteX3" fmla="*/ 29433 w 446986"/>
              <a:gd name="connsiteY3" fmla="*/ 252699 h 458108"/>
              <a:gd name="connsiteX4" fmla="*/ 16181 w 446986"/>
              <a:gd name="connsiteY4" fmla="*/ 232821 h 458108"/>
              <a:gd name="connsiteX5" fmla="*/ 9555 w 446986"/>
              <a:gd name="connsiteY5" fmla="*/ 106925 h 458108"/>
              <a:gd name="connsiteX6" fmla="*/ 22807 w 446986"/>
              <a:gd name="connsiteY6" fmla="*/ 87047 h 458108"/>
              <a:gd name="connsiteX7" fmla="*/ 62564 w 446986"/>
              <a:gd name="connsiteY7" fmla="*/ 67168 h 458108"/>
              <a:gd name="connsiteX8" fmla="*/ 102320 w 446986"/>
              <a:gd name="connsiteY8" fmla="*/ 53916 h 458108"/>
              <a:gd name="connsiteX9" fmla="*/ 221590 w 446986"/>
              <a:gd name="connsiteY9" fmla="*/ 73795 h 458108"/>
              <a:gd name="connsiteX10" fmla="*/ 241468 w 446986"/>
              <a:gd name="connsiteY10" fmla="*/ 87047 h 458108"/>
              <a:gd name="connsiteX11" fmla="*/ 267973 w 446986"/>
              <a:gd name="connsiteY11" fmla="*/ 126803 h 458108"/>
              <a:gd name="connsiteX12" fmla="*/ 281225 w 446986"/>
              <a:gd name="connsiteY12" fmla="*/ 186438 h 458108"/>
              <a:gd name="connsiteX13" fmla="*/ 267973 w 446986"/>
              <a:gd name="connsiteY13" fmla="*/ 272577 h 458108"/>
              <a:gd name="connsiteX14" fmla="*/ 261346 w 446986"/>
              <a:gd name="connsiteY14" fmla="*/ 292455 h 458108"/>
              <a:gd name="connsiteX15" fmla="*/ 248094 w 446986"/>
              <a:gd name="connsiteY15" fmla="*/ 305708 h 458108"/>
              <a:gd name="connsiteX16" fmla="*/ 208338 w 446986"/>
              <a:gd name="connsiteY16" fmla="*/ 345464 h 458108"/>
              <a:gd name="connsiteX17" fmla="*/ 188460 w 446986"/>
              <a:gd name="connsiteY17" fmla="*/ 365342 h 458108"/>
              <a:gd name="connsiteX18" fmla="*/ 175207 w 446986"/>
              <a:gd name="connsiteY18" fmla="*/ 385221 h 458108"/>
              <a:gd name="connsiteX19" fmla="*/ 128825 w 446986"/>
              <a:gd name="connsiteY19" fmla="*/ 405099 h 458108"/>
              <a:gd name="connsiteX20" fmla="*/ 102320 w 446986"/>
              <a:gd name="connsiteY20" fmla="*/ 424977 h 458108"/>
              <a:gd name="connsiteX21" fmla="*/ 75816 w 446986"/>
              <a:gd name="connsiteY21" fmla="*/ 292455 h 458108"/>
              <a:gd name="connsiteX22" fmla="*/ 89068 w 446986"/>
              <a:gd name="connsiteY22" fmla="*/ 252699 h 458108"/>
              <a:gd name="connsiteX23" fmla="*/ 122199 w 446986"/>
              <a:gd name="connsiteY23" fmla="*/ 206316 h 458108"/>
              <a:gd name="connsiteX24" fmla="*/ 142077 w 446986"/>
              <a:gd name="connsiteY24" fmla="*/ 199690 h 458108"/>
              <a:gd name="connsiteX25" fmla="*/ 155329 w 446986"/>
              <a:gd name="connsiteY25" fmla="*/ 179812 h 458108"/>
              <a:gd name="connsiteX26" fmla="*/ 248094 w 446986"/>
              <a:gd name="connsiteY26" fmla="*/ 179812 h 458108"/>
              <a:gd name="connsiteX27" fmla="*/ 274599 w 446986"/>
              <a:gd name="connsiteY27" fmla="*/ 219568 h 458108"/>
              <a:gd name="connsiteX28" fmla="*/ 287851 w 446986"/>
              <a:gd name="connsiteY28" fmla="*/ 239447 h 458108"/>
              <a:gd name="connsiteX29" fmla="*/ 281225 w 446986"/>
              <a:gd name="connsiteY29" fmla="*/ 378595 h 458108"/>
              <a:gd name="connsiteX30" fmla="*/ 254720 w 446986"/>
              <a:gd name="connsiteY30" fmla="*/ 418351 h 458108"/>
              <a:gd name="connsiteX31" fmla="*/ 248094 w 446986"/>
              <a:gd name="connsiteY31" fmla="*/ 438229 h 458108"/>
              <a:gd name="connsiteX32" fmla="*/ 208338 w 446986"/>
              <a:gd name="connsiteY32" fmla="*/ 458108 h 458108"/>
              <a:gd name="connsiteX33" fmla="*/ 195086 w 446986"/>
              <a:gd name="connsiteY33" fmla="*/ 444855 h 458108"/>
              <a:gd name="connsiteX34" fmla="*/ 181833 w 446986"/>
              <a:gd name="connsiteY34" fmla="*/ 405099 h 458108"/>
              <a:gd name="connsiteX35" fmla="*/ 168581 w 446986"/>
              <a:gd name="connsiteY35" fmla="*/ 385221 h 458108"/>
              <a:gd name="connsiteX36" fmla="*/ 181833 w 446986"/>
              <a:gd name="connsiteY36" fmla="*/ 265951 h 458108"/>
              <a:gd name="connsiteX37" fmla="*/ 195086 w 446986"/>
              <a:gd name="connsiteY37" fmla="*/ 246073 h 458108"/>
              <a:gd name="connsiteX38" fmla="*/ 228216 w 446986"/>
              <a:gd name="connsiteY38" fmla="*/ 179812 h 458108"/>
              <a:gd name="connsiteX39" fmla="*/ 261346 w 446986"/>
              <a:gd name="connsiteY39" fmla="*/ 146681 h 458108"/>
              <a:gd name="connsiteX40" fmla="*/ 314355 w 446986"/>
              <a:gd name="connsiteY40" fmla="*/ 166560 h 458108"/>
              <a:gd name="connsiteX41" fmla="*/ 327607 w 446986"/>
              <a:gd name="connsiteY41" fmla="*/ 186438 h 458108"/>
              <a:gd name="connsiteX42" fmla="*/ 347486 w 446986"/>
              <a:gd name="connsiteY42" fmla="*/ 199690 h 458108"/>
              <a:gd name="connsiteX43" fmla="*/ 373990 w 446986"/>
              <a:gd name="connsiteY43" fmla="*/ 259325 h 458108"/>
              <a:gd name="connsiteX44" fmla="*/ 380616 w 446986"/>
              <a:gd name="connsiteY44" fmla="*/ 279203 h 458108"/>
              <a:gd name="connsiteX45" fmla="*/ 367364 w 446986"/>
              <a:gd name="connsiteY45" fmla="*/ 338838 h 458108"/>
              <a:gd name="connsiteX46" fmla="*/ 354112 w 446986"/>
              <a:gd name="connsiteY46" fmla="*/ 358716 h 458108"/>
              <a:gd name="connsiteX47" fmla="*/ 334233 w 446986"/>
              <a:gd name="connsiteY47" fmla="*/ 378595 h 458108"/>
              <a:gd name="connsiteX48" fmla="*/ 307729 w 446986"/>
              <a:gd name="connsiteY48" fmla="*/ 385221 h 458108"/>
              <a:gd name="connsiteX49" fmla="*/ 254720 w 446986"/>
              <a:gd name="connsiteY49" fmla="*/ 378595 h 458108"/>
              <a:gd name="connsiteX50" fmla="*/ 228216 w 446986"/>
              <a:gd name="connsiteY50" fmla="*/ 345464 h 458108"/>
              <a:gd name="connsiteX51" fmla="*/ 214964 w 446986"/>
              <a:gd name="connsiteY51" fmla="*/ 325586 h 458108"/>
              <a:gd name="connsiteX52" fmla="*/ 201712 w 446986"/>
              <a:gd name="connsiteY52" fmla="*/ 279203 h 458108"/>
              <a:gd name="connsiteX53" fmla="*/ 208338 w 446986"/>
              <a:gd name="connsiteY53" fmla="*/ 226195 h 458108"/>
              <a:gd name="connsiteX54" fmla="*/ 214964 w 446986"/>
              <a:gd name="connsiteY54" fmla="*/ 206316 h 458108"/>
              <a:gd name="connsiteX55" fmla="*/ 254720 w 446986"/>
              <a:gd name="connsiteY55" fmla="*/ 166560 h 458108"/>
              <a:gd name="connsiteX56" fmla="*/ 274599 w 446986"/>
              <a:gd name="connsiteY56" fmla="*/ 159934 h 458108"/>
              <a:gd name="connsiteX57" fmla="*/ 287851 w 446986"/>
              <a:gd name="connsiteY57" fmla="*/ 146681 h 458108"/>
              <a:gd name="connsiteX58" fmla="*/ 367364 w 446986"/>
              <a:gd name="connsiteY58" fmla="*/ 146681 h 458108"/>
              <a:gd name="connsiteX59" fmla="*/ 387242 w 446986"/>
              <a:gd name="connsiteY59" fmla="*/ 153308 h 458108"/>
              <a:gd name="connsiteX60" fmla="*/ 426999 w 446986"/>
              <a:gd name="connsiteY60" fmla="*/ 179812 h 458108"/>
              <a:gd name="connsiteX61" fmla="*/ 446877 w 446986"/>
              <a:gd name="connsiteY61" fmla="*/ 219568 h 458108"/>
              <a:gd name="connsiteX62" fmla="*/ 413746 w 446986"/>
              <a:gd name="connsiteY62" fmla="*/ 252699 h 458108"/>
              <a:gd name="connsiteX63" fmla="*/ 387242 w 446986"/>
              <a:gd name="connsiteY63" fmla="*/ 259325 h 458108"/>
              <a:gd name="connsiteX64" fmla="*/ 234842 w 446986"/>
              <a:gd name="connsiteY64" fmla="*/ 265951 h 458108"/>
              <a:gd name="connsiteX65" fmla="*/ 201712 w 446986"/>
              <a:gd name="connsiteY65" fmla="*/ 259325 h 458108"/>
              <a:gd name="connsiteX66" fmla="*/ 188460 w 446986"/>
              <a:gd name="connsiteY66" fmla="*/ 239447 h 458108"/>
              <a:gd name="connsiteX67" fmla="*/ 175207 w 446986"/>
              <a:gd name="connsiteY67" fmla="*/ 193064 h 458108"/>
              <a:gd name="connsiteX68" fmla="*/ 181833 w 446986"/>
              <a:gd name="connsiteY68" fmla="*/ 106925 h 458108"/>
              <a:gd name="connsiteX69" fmla="*/ 214964 w 446986"/>
              <a:gd name="connsiteY69" fmla="*/ 80421 h 458108"/>
              <a:gd name="connsiteX70" fmla="*/ 241468 w 446986"/>
              <a:gd name="connsiteY70" fmla="*/ 73795 h 458108"/>
              <a:gd name="connsiteX71" fmla="*/ 314355 w 446986"/>
              <a:gd name="connsiteY71" fmla="*/ 53916 h 458108"/>
              <a:gd name="connsiteX72" fmla="*/ 407120 w 446986"/>
              <a:gd name="connsiteY72" fmla="*/ 60542 h 458108"/>
              <a:gd name="connsiteX73" fmla="*/ 420373 w 446986"/>
              <a:gd name="connsiteY73" fmla="*/ 73795 h 458108"/>
              <a:gd name="connsiteX74" fmla="*/ 433625 w 446986"/>
              <a:gd name="connsiteY74" fmla="*/ 113551 h 458108"/>
              <a:gd name="connsiteX75" fmla="*/ 426999 w 446986"/>
              <a:gd name="connsiteY75" fmla="*/ 159934 h 458108"/>
              <a:gd name="connsiteX76" fmla="*/ 387242 w 446986"/>
              <a:gd name="connsiteY76" fmla="*/ 173186 h 458108"/>
              <a:gd name="connsiteX77" fmla="*/ 228216 w 446986"/>
              <a:gd name="connsiteY77" fmla="*/ 153308 h 458108"/>
              <a:gd name="connsiteX78" fmla="*/ 214964 w 446986"/>
              <a:gd name="connsiteY78" fmla="*/ 140055 h 458108"/>
              <a:gd name="connsiteX79" fmla="*/ 221590 w 446986"/>
              <a:gd name="connsiteY79" fmla="*/ 20786 h 458108"/>
              <a:gd name="connsiteX80" fmla="*/ 234842 w 446986"/>
              <a:gd name="connsiteY80" fmla="*/ 908 h 458108"/>
              <a:gd name="connsiteX81" fmla="*/ 294477 w 446986"/>
              <a:gd name="connsiteY81" fmla="*/ 7534 h 458108"/>
              <a:gd name="connsiteX82" fmla="*/ 334233 w 446986"/>
              <a:gd name="connsiteY82" fmla="*/ 27412 h 458108"/>
              <a:gd name="connsiteX83" fmla="*/ 340860 w 446986"/>
              <a:gd name="connsiteY83" fmla="*/ 47290 h 458108"/>
              <a:gd name="connsiteX84" fmla="*/ 334233 w 446986"/>
              <a:gd name="connsiteY84" fmla="*/ 133429 h 458108"/>
              <a:gd name="connsiteX85" fmla="*/ 314355 w 446986"/>
              <a:gd name="connsiteY85" fmla="*/ 153308 h 458108"/>
              <a:gd name="connsiteX86" fmla="*/ 301103 w 446986"/>
              <a:gd name="connsiteY86" fmla="*/ 173186 h 458108"/>
              <a:gd name="connsiteX87" fmla="*/ 261346 w 446986"/>
              <a:gd name="connsiteY87" fmla="*/ 186438 h 458108"/>
              <a:gd name="connsiteX88" fmla="*/ 241468 w 446986"/>
              <a:gd name="connsiteY88" fmla="*/ 199690 h 458108"/>
              <a:gd name="connsiteX89" fmla="*/ 221590 w 446986"/>
              <a:gd name="connsiteY89" fmla="*/ 206316 h 458108"/>
              <a:gd name="connsiteX90" fmla="*/ 122199 w 446986"/>
              <a:gd name="connsiteY90" fmla="*/ 226195 h 458108"/>
              <a:gd name="connsiteX91" fmla="*/ 102320 w 446986"/>
              <a:gd name="connsiteY91" fmla="*/ 239447 h 458108"/>
              <a:gd name="connsiteX92" fmla="*/ 82442 w 446986"/>
              <a:gd name="connsiteY92" fmla="*/ 279203 h 458108"/>
              <a:gd name="connsiteX93" fmla="*/ 89068 w 446986"/>
              <a:gd name="connsiteY93" fmla="*/ 318960 h 458108"/>
              <a:gd name="connsiteX94" fmla="*/ 108946 w 446986"/>
              <a:gd name="connsiteY94" fmla="*/ 325586 h 458108"/>
              <a:gd name="connsiteX95" fmla="*/ 188460 w 446986"/>
              <a:gd name="connsiteY95" fmla="*/ 318960 h 458108"/>
              <a:gd name="connsiteX96" fmla="*/ 181833 w 446986"/>
              <a:gd name="connsiteY96" fmla="*/ 239447 h 458108"/>
              <a:gd name="connsiteX97" fmla="*/ 175207 w 446986"/>
              <a:gd name="connsiteY97" fmla="*/ 219568 h 458108"/>
              <a:gd name="connsiteX98" fmla="*/ 135451 w 446986"/>
              <a:gd name="connsiteY98" fmla="*/ 193064 h 458108"/>
              <a:gd name="connsiteX99" fmla="*/ 115573 w 446986"/>
              <a:gd name="connsiteY99" fmla="*/ 173186 h 458108"/>
              <a:gd name="connsiteX100" fmla="*/ 95694 w 446986"/>
              <a:gd name="connsiteY100" fmla="*/ 166560 h 458108"/>
              <a:gd name="connsiteX101" fmla="*/ 75816 w 446986"/>
              <a:gd name="connsiteY101" fmla="*/ 153308 h 458108"/>
              <a:gd name="connsiteX102" fmla="*/ 42686 w 446986"/>
              <a:gd name="connsiteY102" fmla="*/ 120177 h 458108"/>
              <a:gd name="connsiteX103" fmla="*/ 36060 w 446986"/>
              <a:gd name="connsiteY103" fmla="*/ 60542 h 458108"/>
              <a:gd name="connsiteX104" fmla="*/ 55938 w 446986"/>
              <a:gd name="connsiteY104" fmla="*/ 40664 h 458108"/>
              <a:gd name="connsiteX105" fmla="*/ 122199 w 446986"/>
              <a:gd name="connsiteY105" fmla="*/ 47290 h 458108"/>
              <a:gd name="connsiteX106" fmla="*/ 142077 w 446986"/>
              <a:gd name="connsiteY106" fmla="*/ 67168 h 458108"/>
              <a:gd name="connsiteX107" fmla="*/ 161955 w 446986"/>
              <a:gd name="connsiteY107" fmla="*/ 80421 h 458108"/>
              <a:gd name="connsiteX108" fmla="*/ 175207 w 446986"/>
              <a:gd name="connsiteY108" fmla="*/ 100299 h 458108"/>
              <a:gd name="connsiteX109" fmla="*/ 214964 w 446986"/>
              <a:gd name="connsiteY109" fmla="*/ 153308 h 458108"/>
              <a:gd name="connsiteX110" fmla="*/ 214964 w 446986"/>
              <a:gd name="connsiteY110" fmla="*/ 206316 h 45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46986" h="458108">
                <a:moveTo>
                  <a:pt x="155329" y="305708"/>
                </a:moveTo>
                <a:cubicBezTo>
                  <a:pt x="126616" y="303499"/>
                  <a:pt x="97765" y="302653"/>
                  <a:pt x="69190" y="299081"/>
                </a:cubicBezTo>
                <a:cubicBezTo>
                  <a:pt x="62260" y="298215"/>
                  <a:pt x="54766" y="296818"/>
                  <a:pt x="49312" y="292455"/>
                </a:cubicBezTo>
                <a:cubicBezTo>
                  <a:pt x="33490" y="279797"/>
                  <a:pt x="37435" y="268702"/>
                  <a:pt x="29433" y="252699"/>
                </a:cubicBezTo>
                <a:cubicBezTo>
                  <a:pt x="25871" y="245576"/>
                  <a:pt x="20598" y="239447"/>
                  <a:pt x="16181" y="232821"/>
                </a:cubicBezTo>
                <a:cubicBezTo>
                  <a:pt x="-2742" y="176049"/>
                  <a:pt x="-5224" y="185747"/>
                  <a:pt x="9555" y="106925"/>
                </a:cubicBezTo>
                <a:cubicBezTo>
                  <a:pt x="11023" y="99098"/>
                  <a:pt x="17832" y="93265"/>
                  <a:pt x="22807" y="87047"/>
                </a:cubicBezTo>
                <a:cubicBezTo>
                  <a:pt x="38492" y="67442"/>
                  <a:pt x="35842" y="75185"/>
                  <a:pt x="62564" y="67168"/>
                </a:cubicBezTo>
                <a:cubicBezTo>
                  <a:pt x="75944" y="63154"/>
                  <a:pt x="102320" y="53916"/>
                  <a:pt x="102320" y="53916"/>
                </a:cubicBezTo>
                <a:cubicBezTo>
                  <a:pt x="125054" y="55810"/>
                  <a:pt x="193736" y="55226"/>
                  <a:pt x="221590" y="73795"/>
                </a:cubicBezTo>
                <a:lnTo>
                  <a:pt x="241468" y="87047"/>
                </a:lnTo>
                <a:cubicBezTo>
                  <a:pt x="250303" y="100299"/>
                  <a:pt x="264850" y="111185"/>
                  <a:pt x="267973" y="126803"/>
                </a:cubicBezTo>
                <a:cubicBezTo>
                  <a:pt x="276385" y="168864"/>
                  <a:pt x="271867" y="149008"/>
                  <a:pt x="281225" y="186438"/>
                </a:cubicBezTo>
                <a:cubicBezTo>
                  <a:pt x="275886" y="234491"/>
                  <a:pt x="278406" y="236064"/>
                  <a:pt x="267973" y="272577"/>
                </a:cubicBezTo>
                <a:cubicBezTo>
                  <a:pt x="266054" y="279293"/>
                  <a:pt x="264940" y="286466"/>
                  <a:pt x="261346" y="292455"/>
                </a:cubicBezTo>
                <a:cubicBezTo>
                  <a:pt x="258132" y="297812"/>
                  <a:pt x="251997" y="300830"/>
                  <a:pt x="248094" y="305708"/>
                </a:cubicBezTo>
                <a:cubicBezTo>
                  <a:pt x="209923" y="353423"/>
                  <a:pt x="267274" y="294947"/>
                  <a:pt x="208338" y="345464"/>
                </a:cubicBezTo>
                <a:cubicBezTo>
                  <a:pt x="201223" y="351562"/>
                  <a:pt x="194459" y="358143"/>
                  <a:pt x="188460" y="365342"/>
                </a:cubicBezTo>
                <a:cubicBezTo>
                  <a:pt x="183362" y="371460"/>
                  <a:pt x="181325" y="380123"/>
                  <a:pt x="175207" y="385221"/>
                </a:cubicBezTo>
                <a:cubicBezTo>
                  <a:pt x="164290" y="394318"/>
                  <a:pt x="142635" y="400496"/>
                  <a:pt x="128825" y="405099"/>
                </a:cubicBezTo>
                <a:cubicBezTo>
                  <a:pt x="119990" y="411725"/>
                  <a:pt x="113101" y="422581"/>
                  <a:pt x="102320" y="424977"/>
                </a:cubicBezTo>
                <a:cubicBezTo>
                  <a:pt x="26657" y="441791"/>
                  <a:pt x="73545" y="311382"/>
                  <a:pt x="75816" y="292455"/>
                </a:cubicBezTo>
                <a:cubicBezTo>
                  <a:pt x="77480" y="278586"/>
                  <a:pt x="84651" y="265951"/>
                  <a:pt x="89068" y="252699"/>
                </a:cubicBezTo>
                <a:cubicBezTo>
                  <a:pt x="95251" y="234150"/>
                  <a:pt x="98616" y="214177"/>
                  <a:pt x="122199" y="206316"/>
                </a:cubicBezTo>
                <a:lnTo>
                  <a:pt x="142077" y="199690"/>
                </a:lnTo>
                <a:cubicBezTo>
                  <a:pt x="146494" y="193064"/>
                  <a:pt x="148703" y="184229"/>
                  <a:pt x="155329" y="179812"/>
                </a:cubicBezTo>
                <a:cubicBezTo>
                  <a:pt x="177260" y="165192"/>
                  <a:pt x="236409" y="178644"/>
                  <a:pt x="248094" y="179812"/>
                </a:cubicBezTo>
                <a:lnTo>
                  <a:pt x="274599" y="219568"/>
                </a:lnTo>
                <a:lnTo>
                  <a:pt x="287851" y="239447"/>
                </a:lnTo>
                <a:cubicBezTo>
                  <a:pt x="285642" y="285830"/>
                  <a:pt x="289681" y="332936"/>
                  <a:pt x="281225" y="378595"/>
                </a:cubicBezTo>
                <a:cubicBezTo>
                  <a:pt x="278325" y="394256"/>
                  <a:pt x="254720" y="418351"/>
                  <a:pt x="254720" y="418351"/>
                </a:cubicBezTo>
                <a:cubicBezTo>
                  <a:pt x="252511" y="424977"/>
                  <a:pt x="252457" y="432775"/>
                  <a:pt x="248094" y="438229"/>
                </a:cubicBezTo>
                <a:cubicBezTo>
                  <a:pt x="238753" y="449905"/>
                  <a:pt x="221432" y="453743"/>
                  <a:pt x="208338" y="458108"/>
                </a:cubicBezTo>
                <a:cubicBezTo>
                  <a:pt x="203921" y="453690"/>
                  <a:pt x="197880" y="450443"/>
                  <a:pt x="195086" y="444855"/>
                </a:cubicBezTo>
                <a:cubicBezTo>
                  <a:pt x="188839" y="432361"/>
                  <a:pt x="189582" y="416722"/>
                  <a:pt x="181833" y="405099"/>
                </a:cubicBezTo>
                <a:lnTo>
                  <a:pt x="168581" y="385221"/>
                </a:lnTo>
                <a:cubicBezTo>
                  <a:pt x="169408" y="372812"/>
                  <a:pt x="166024" y="297567"/>
                  <a:pt x="181833" y="265951"/>
                </a:cubicBezTo>
                <a:cubicBezTo>
                  <a:pt x="185395" y="258828"/>
                  <a:pt x="190668" y="252699"/>
                  <a:pt x="195086" y="246073"/>
                </a:cubicBezTo>
                <a:cubicBezTo>
                  <a:pt x="202568" y="216145"/>
                  <a:pt x="201919" y="206110"/>
                  <a:pt x="228216" y="179812"/>
                </a:cubicBezTo>
                <a:lnTo>
                  <a:pt x="261346" y="146681"/>
                </a:lnTo>
                <a:cubicBezTo>
                  <a:pt x="279177" y="151139"/>
                  <a:pt x="299506" y="154186"/>
                  <a:pt x="314355" y="166560"/>
                </a:cubicBezTo>
                <a:cubicBezTo>
                  <a:pt x="320473" y="171658"/>
                  <a:pt x="321976" y="180807"/>
                  <a:pt x="327607" y="186438"/>
                </a:cubicBezTo>
                <a:cubicBezTo>
                  <a:pt x="333238" y="192069"/>
                  <a:pt x="340860" y="195273"/>
                  <a:pt x="347486" y="199690"/>
                </a:cubicBezTo>
                <a:cubicBezTo>
                  <a:pt x="368487" y="231191"/>
                  <a:pt x="358220" y="212013"/>
                  <a:pt x="373990" y="259325"/>
                </a:cubicBezTo>
                <a:lnTo>
                  <a:pt x="380616" y="279203"/>
                </a:lnTo>
                <a:cubicBezTo>
                  <a:pt x="378071" y="294473"/>
                  <a:pt x="375520" y="322526"/>
                  <a:pt x="367364" y="338838"/>
                </a:cubicBezTo>
                <a:cubicBezTo>
                  <a:pt x="363803" y="345961"/>
                  <a:pt x="359210" y="352598"/>
                  <a:pt x="354112" y="358716"/>
                </a:cubicBezTo>
                <a:cubicBezTo>
                  <a:pt x="348113" y="365915"/>
                  <a:pt x="342369" y="373946"/>
                  <a:pt x="334233" y="378595"/>
                </a:cubicBezTo>
                <a:cubicBezTo>
                  <a:pt x="326326" y="383113"/>
                  <a:pt x="316564" y="383012"/>
                  <a:pt x="307729" y="385221"/>
                </a:cubicBezTo>
                <a:cubicBezTo>
                  <a:pt x="290059" y="383012"/>
                  <a:pt x="271900" y="383281"/>
                  <a:pt x="254720" y="378595"/>
                </a:cubicBezTo>
                <a:cubicBezTo>
                  <a:pt x="228854" y="371540"/>
                  <a:pt x="237515" y="364063"/>
                  <a:pt x="228216" y="345464"/>
                </a:cubicBezTo>
                <a:cubicBezTo>
                  <a:pt x="224655" y="338341"/>
                  <a:pt x="218525" y="332709"/>
                  <a:pt x="214964" y="325586"/>
                </a:cubicBezTo>
                <a:cubicBezTo>
                  <a:pt x="210211" y="316079"/>
                  <a:pt x="203835" y="287696"/>
                  <a:pt x="201712" y="279203"/>
                </a:cubicBezTo>
                <a:cubicBezTo>
                  <a:pt x="203921" y="261534"/>
                  <a:pt x="205153" y="243715"/>
                  <a:pt x="208338" y="226195"/>
                </a:cubicBezTo>
                <a:cubicBezTo>
                  <a:pt x="209587" y="219323"/>
                  <a:pt x="210676" y="211829"/>
                  <a:pt x="214964" y="206316"/>
                </a:cubicBezTo>
                <a:cubicBezTo>
                  <a:pt x="226470" y="191523"/>
                  <a:pt x="236940" y="172486"/>
                  <a:pt x="254720" y="166560"/>
                </a:cubicBezTo>
                <a:lnTo>
                  <a:pt x="274599" y="159934"/>
                </a:lnTo>
                <a:cubicBezTo>
                  <a:pt x="279016" y="155516"/>
                  <a:pt x="282494" y="149895"/>
                  <a:pt x="287851" y="146681"/>
                </a:cubicBezTo>
                <a:cubicBezTo>
                  <a:pt x="312133" y="132111"/>
                  <a:pt x="342512" y="143920"/>
                  <a:pt x="367364" y="146681"/>
                </a:cubicBezTo>
                <a:cubicBezTo>
                  <a:pt x="373990" y="148890"/>
                  <a:pt x="381136" y="149916"/>
                  <a:pt x="387242" y="153308"/>
                </a:cubicBezTo>
                <a:cubicBezTo>
                  <a:pt x="401165" y="161043"/>
                  <a:pt x="426999" y="179812"/>
                  <a:pt x="426999" y="179812"/>
                </a:cubicBezTo>
                <a:cubicBezTo>
                  <a:pt x="431859" y="187102"/>
                  <a:pt x="448491" y="208272"/>
                  <a:pt x="446877" y="219568"/>
                </a:cubicBezTo>
                <a:cubicBezTo>
                  <a:pt x="442989" y="246783"/>
                  <a:pt x="434166" y="246865"/>
                  <a:pt x="413746" y="252699"/>
                </a:cubicBezTo>
                <a:cubicBezTo>
                  <a:pt x="404990" y="255201"/>
                  <a:pt x="396324" y="258652"/>
                  <a:pt x="387242" y="259325"/>
                </a:cubicBezTo>
                <a:cubicBezTo>
                  <a:pt x="336533" y="263081"/>
                  <a:pt x="285642" y="263742"/>
                  <a:pt x="234842" y="265951"/>
                </a:cubicBezTo>
                <a:cubicBezTo>
                  <a:pt x="223799" y="263742"/>
                  <a:pt x="211490" y="264913"/>
                  <a:pt x="201712" y="259325"/>
                </a:cubicBezTo>
                <a:cubicBezTo>
                  <a:pt x="194798" y="255374"/>
                  <a:pt x="192021" y="246570"/>
                  <a:pt x="188460" y="239447"/>
                </a:cubicBezTo>
                <a:cubicBezTo>
                  <a:pt x="183705" y="229938"/>
                  <a:pt x="177331" y="201561"/>
                  <a:pt x="175207" y="193064"/>
                </a:cubicBezTo>
                <a:cubicBezTo>
                  <a:pt x="177416" y="164351"/>
                  <a:pt x="176185" y="135164"/>
                  <a:pt x="181833" y="106925"/>
                </a:cubicBezTo>
                <a:cubicBezTo>
                  <a:pt x="183169" y="100247"/>
                  <a:pt x="212257" y="81581"/>
                  <a:pt x="214964" y="80421"/>
                </a:cubicBezTo>
                <a:cubicBezTo>
                  <a:pt x="223334" y="76834"/>
                  <a:pt x="232746" y="76412"/>
                  <a:pt x="241468" y="73795"/>
                </a:cubicBezTo>
                <a:cubicBezTo>
                  <a:pt x="308724" y="53617"/>
                  <a:pt x="253971" y="65993"/>
                  <a:pt x="314355" y="53916"/>
                </a:cubicBezTo>
                <a:cubicBezTo>
                  <a:pt x="345277" y="56125"/>
                  <a:pt x="376651" y="54829"/>
                  <a:pt x="407120" y="60542"/>
                </a:cubicBezTo>
                <a:cubicBezTo>
                  <a:pt x="413261" y="61693"/>
                  <a:pt x="417579" y="68207"/>
                  <a:pt x="420373" y="73795"/>
                </a:cubicBezTo>
                <a:cubicBezTo>
                  <a:pt x="426620" y="86289"/>
                  <a:pt x="433625" y="113551"/>
                  <a:pt x="433625" y="113551"/>
                </a:cubicBezTo>
                <a:cubicBezTo>
                  <a:pt x="431416" y="129012"/>
                  <a:pt x="436588" y="147606"/>
                  <a:pt x="426999" y="159934"/>
                </a:cubicBezTo>
                <a:cubicBezTo>
                  <a:pt x="418423" y="170961"/>
                  <a:pt x="387242" y="173186"/>
                  <a:pt x="387242" y="173186"/>
                </a:cubicBezTo>
                <a:cubicBezTo>
                  <a:pt x="300617" y="169061"/>
                  <a:pt x="276359" y="191824"/>
                  <a:pt x="228216" y="153308"/>
                </a:cubicBezTo>
                <a:cubicBezTo>
                  <a:pt x="223338" y="149405"/>
                  <a:pt x="219381" y="144473"/>
                  <a:pt x="214964" y="140055"/>
                </a:cubicBezTo>
                <a:cubicBezTo>
                  <a:pt x="217173" y="100299"/>
                  <a:pt x="215959" y="60203"/>
                  <a:pt x="221590" y="20786"/>
                </a:cubicBezTo>
                <a:cubicBezTo>
                  <a:pt x="222716" y="12903"/>
                  <a:pt x="227007" y="2333"/>
                  <a:pt x="234842" y="908"/>
                </a:cubicBezTo>
                <a:cubicBezTo>
                  <a:pt x="254520" y="-2670"/>
                  <a:pt x="274599" y="5325"/>
                  <a:pt x="294477" y="7534"/>
                </a:cubicBezTo>
                <a:cubicBezTo>
                  <a:pt x="307572" y="11899"/>
                  <a:pt x="324891" y="15735"/>
                  <a:pt x="334233" y="27412"/>
                </a:cubicBezTo>
                <a:cubicBezTo>
                  <a:pt x="338596" y="32866"/>
                  <a:pt x="338651" y="40664"/>
                  <a:pt x="340860" y="47290"/>
                </a:cubicBezTo>
                <a:cubicBezTo>
                  <a:pt x="338651" y="76003"/>
                  <a:pt x="341218" y="105491"/>
                  <a:pt x="334233" y="133429"/>
                </a:cubicBezTo>
                <a:cubicBezTo>
                  <a:pt x="331960" y="142520"/>
                  <a:pt x="320354" y="146109"/>
                  <a:pt x="314355" y="153308"/>
                </a:cubicBezTo>
                <a:cubicBezTo>
                  <a:pt x="309257" y="159426"/>
                  <a:pt x="307856" y="168965"/>
                  <a:pt x="301103" y="173186"/>
                </a:cubicBezTo>
                <a:cubicBezTo>
                  <a:pt x="289257" y="180590"/>
                  <a:pt x="261346" y="186438"/>
                  <a:pt x="261346" y="186438"/>
                </a:cubicBezTo>
                <a:cubicBezTo>
                  <a:pt x="254720" y="190855"/>
                  <a:pt x="248591" y="196129"/>
                  <a:pt x="241468" y="199690"/>
                </a:cubicBezTo>
                <a:cubicBezTo>
                  <a:pt x="235221" y="202814"/>
                  <a:pt x="228328" y="204478"/>
                  <a:pt x="221590" y="206316"/>
                </a:cubicBezTo>
                <a:cubicBezTo>
                  <a:pt x="165361" y="221651"/>
                  <a:pt x="176381" y="218454"/>
                  <a:pt x="122199" y="226195"/>
                </a:cubicBezTo>
                <a:cubicBezTo>
                  <a:pt x="115573" y="230612"/>
                  <a:pt x="107951" y="233816"/>
                  <a:pt x="102320" y="239447"/>
                </a:cubicBezTo>
                <a:cubicBezTo>
                  <a:pt x="89476" y="252291"/>
                  <a:pt x="87831" y="263036"/>
                  <a:pt x="82442" y="279203"/>
                </a:cubicBezTo>
                <a:cubicBezTo>
                  <a:pt x="84651" y="292455"/>
                  <a:pt x="82402" y="307295"/>
                  <a:pt x="89068" y="318960"/>
                </a:cubicBezTo>
                <a:cubicBezTo>
                  <a:pt x="92533" y="325024"/>
                  <a:pt x="101962" y="325586"/>
                  <a:pt x="108946" y="325586"/>
                </a:cubicBezTo>
                <a:cubicBezTo>
                  <a:pt x="135543" y="325586"/>
                  <a:pt x="161955" y="321169"/>
                  <a:pt x="188460" y="318960"/>
                </a:cubicBezTo>
                <a:cubicBezTo>
                  <a:pt x="186251" y="292456"/>
                  <a:pt x="185348" y="265810"/>
                  <a:pt x="181833" y="239447"/>
                </a:cubicBezTo>
                <a:cubicBezTo>
                  <a:pt x="180910" y="232524"/>
                  <a:pt x="180146" y="224507"/>
                  <a:pt x="175207" y="219568"/>
                </a:cubicBezTo>
                <a:cubicBezTo>
                  <a:pt x="163945" y="208306"/>
                  <a:pt x="146713" y="204326"/>
                  <a:pt x="135451" y="193064"/>
                </a:cubicBezTo>
                <a:cubicBezTo>
                  <a:pt x="128825" y="186438"/>
                  <a:pt x="123370" y="178384"/>
                  <a:pt x="115573" y="173186"/>
                </a:cubicBezTo>
                <a:cubicBezTo>
                  <a:pt x="109761" y="169312"/>
                  <a:pt x="102320" y="168769"/>
                  <a:pt x="95694" y="166560"/>
                </a:cubicBezTo>
                <a:cubicBezTo>
                  <a:pt x="89068" y="162143"/>
                  <a:pt x="81809" y="158552"/>
                  <a:pt x="75816" y="153308"/>
                </a:cubicBezTo>
                <a:cubicBezTo>
                  <a:pt x="64062" y="143023"/>
                  <a:pt x="42686" y="120177"/>
                  <a:pt x="42686" y="120177"/>
                </a:cubicBezTo>
                <a:cubicBezTo>
                  <a:pt x="34586" y="95878"/>
                  <a:pt x="21334" y="82631"/>
                  <a:pt x="36060" y="60542"/>
                </a:cubicBezTo>
                <a:cubicBezTo>
                  <a:pt x="41258" y="52745"/>
                  <a:pt x="49312" y="47290"/>
                  <a:pt x="55938" y="40664"/>
                </a:cubicBezTo>
                <a:cubicBezTo>
                  <a:pt x="78025" y="42873"/>
                  <a:pt x="100983" y="40762"/>
                  <a:pt x="122199" y="47290"/>
                </a:cubicBezTo>
                <a:cubicBezTo>
                  <a:pt x="131155" y="50046"/>
                  <a:pt x="134878" y="61169"/>
                  <a:pt x="142077" y="67168"/>
                </a:cubicBezTo>
                <a:cubicBezTo>
                  <a:pt x="148195" y="72266"/>
                  <a:pt x="155329" y="76003"/>
                  <a:pt x="161955" y="80421"/>
                </a:cubicBezTo>
                <a:cubicBezTo>
                  <a:pt x="166372" y="87047"/>
                  <a:pt x="170232" y="94081"/>
                  <a:pt x="175207" y="100299"/>
                </a:cubicBezTo>
                <a:cubicBezTo>
                  <a:pt x="187967" y="116249"/>
                  <a:pt x="214964" y="130186"/>
                  <a:pt x="214964" y="153308"/>
                </a:cubicBezTo>
                <a:lnTo>
                  <a:pt x="214964" y="206316"/>
                </a:lnTo>
              </a:path>
            </a:pathLst>
          </a:cu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87A2F3ED-76C8-4981-A8F9-A345D81AF8F5}"/>
              </a:ext>
            </a:extLst>
          </p:cNvPr>
          <p:cNvSpPr txBox="1"/>
          <p:nvPr/>
        </p:nvSpPr>
        <p:spPr>
          <a:xfrm>
            <a:off x="6857502" y="3399622"/>
            <a:ext cx="1478097" cy="461665"/>
          </a:xfrm>
          <a:prstGeom prst="rect">
            <a:avLst/>
          </a:prstGeom>
          <a:noFill/>
        </p:spPr>
        <p:txBody>
          <a:bodyPr wrap="none" rtlCol="0">
            <a:spAutoFit/>
          </a:bodyPr>
          <a:lstStyle/>
          <a:p>
            <a:r>
              <a:rPr kumimoji="1" lang="en-US" altLang="ja-JP" sz="1200" b="1" dirty="0" err="1">
                <a:solidFill>
                  <a:schemeClr val="bg2">
                    <a:lumMod val="75000"/>
                  </a:schemeClr>
                </a:solidFill>
              </a:rPr>
              <a:t>pPICZ</a:t>
            </a:r>
            <a:r>
              <a:rPr kumimoji="1" lang="en-US" altLang="ja-JP" sz="1200" b="1" dirty="0">
                <a:solidFill>
                  <a:schemeClr val="bg2">
                    <a:lumMod val="75000"/>
                  </a:schemeClr>
                </a:solidFill>
              </a:rPr>
              <a:t>α</a:t>
            </a:r>
            <a:r>
              <a:rPr kumimoji="1" lang="en-US" altLang="ja-JP" sz="1200" b="1" dirty="0"/>
              <a:t>-</a:t>
            </a:r>
          </a:p>
          <a:p>
            <a:r>
              <a:rPr kumimoji="1" lang="en-US" altLang="ja-JP" sz="1200" b="1" dirty="0">
                <a:solidFill>
                  <a:schemeClr val="accent4"/>
                </a:solidFill>
              </a:rPr>
              <a:t>TeCel7A</a:t>
            </a:r>
            <a:r>
              <a:rPr kumimoji="1" lang="en-US" altLang="ja-JP" sz="1200" b="1" dirty="0"/>
              <a:t>-</a:t>
            </a:r>
            <a:r>
              <a:rPr kumimoji="1" lang="ja-JP" altLang="en-US" sz="1200" b="1" dirty="0">
                <a:solidFill>
                  <a:schemeClr val="accent1"/>
                </a:solidFill>
              </a:rPr>
              <a:t>設計</a:t>
            </a:r>
            <a:r>
              <a:rPr kumimoji="1" lang="en-US" altLang="ja-JP" sz="1200" b="1" dirty="0">
                <a:solidFill>
                  <a:schemeClr val="accent1"/>
                </a:solidFill>
              </a:rPr>
              <a:t>CBD</a:t>
            </a:r>
          </a:p>
        </p:txBody>
      </p:sp>
      <p:sp>
        <p:nvSpPr>
          <p:cNvPr id="56" name="テキスト ボックス 55">
            <a:extLst>
              <a:ext uri="{FF2B5EF4-FFF2-40B4-BE49-F238E27FC236}">
                <a16:creationId xmlns:a16="http://schemas.microsoft.com/office/drawing/2014/main" id="{FAC784F9-2B0D-4E5E-A153-8921083BE884}"/>
              </a:ext>
            </a:extLst>
          </p:cNvPr>
          <p:cNvSpPr txBox="1"/>
          <p:nvPr/>
        </p:nvSpPr>
        <p:spPr>
          <a:xfrm>
            <a:off x="8895856" y="825499"/>
            <a:ext cx="2836033" cy="369332"/>
          </a:xfrm>
          <a:prstGeom prst="rect">
            <a:avLst/>
          </a:prstGeom>
          <a:noFill/>
        </p:spPr>
        <p:txBody>
          <a:bodyPr wrap="none" rtlCol="0">
            <a:spAutoFit/>
          </a:bodyPr>
          <a:lstStyle/>
          <a:p>
            <a:r>
              <a:rPr kumimoji="1" lang="ja-JP" altLang="en-US" dirty="0"/>
              <a:t>大腸菌でプラスミド     を増幅</a:t>
            </a:r>
          </a:p>
        </p:txBody>
      </p:sp>
      <p:pic>
        <p:nvPicPr>
          <p:cNvPr id="65" name="図 64">
            <a:extLst>
              <a:ext uri="{FF2B5EF4-FFF2-40B4-BE49-F238E27FC236}">
                <a16:creationId xmlns:a16="http://schemas.microsoft.com/office/drawing/2014/main" id="{DDEECFE9-931D-4C7B-A872-B20FD27CEBD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78773" y="835579"/>
            <a:ext cx="351867" cy="349171"/>
          </a:xfrm>
          <a:prstGeom prst="rect">
            <a:avLst/>
          </a:prstGeom>
        </p:spPr>
      </p:pic>
      <p:pic>
        <p:nvPicPr>
          <p:cNvPr id="74" name="図 73">
            <a:extLst>
              <a:ext uri="{FF2B5EF4-FFF2-40B4-BE49-F238E27FC236}">
                <a16:creationId xmlns:a16="http://schemas.microsoft.com/office/drawing/2014/main" id="{B55D2EEF-EC5B-4ADB-AAAD-56D68EE5BF9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6079" y="5651902"/>
            <a:ext cx="844625" cy="835560"/>
          </a:xfrm>
          <a:prstGeom prst="rect">
            <a:avLst/>
          </a:prstGeom>
        </p:spPr>
      </p:pic>
      <p:pic>
        <p:nvPicPr>
          <p:cNvPr id="75" name="図 74">
            <a:extLst>
              <a:ext uri="{FF2B5EF4-FFF2-40B4-BE49-F238E27FC236}">
                <a16:creationId xmlns:a16="http://schemas.microsoft.com/office/drawing/2014/main" id="{CE160E95-4815-430A-8C25-929C36326B4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781796" y="5835281"/>
            <a:ext cx="530398" cy="231668"/>
          </a:xfrm>
          <a:prstGeom prst="rect">
            <a:avLst/>
          </a:prstGeom>
        </p:spPr>
      </p:pic>
      <p:pic>
        <p:nvPicPr>
          <p:cNvPr id="76" name="図 75">
            <a:extLst>
              <a:ext uri="{FF2B5EF4-FFF2-40B4-BE49-F238E27FC236}">
                <a16:creationId xmlns:a16="http://schemas.microsoft.com/office/drawing/2014/main" id="{BC7ED302-BA34-402B-ADF6-D0AE10B5A47F}"/>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rot="17802418">
            <a:off x="3037039" y="5862481"/>
            <a:ext cx="329531" cy="518836"/>
          </a:xfrm>
          <a:prstGeom prst="rect">
            <a:avLst/>
          </a:prstGeom>
        </p:spPr>
      </p:pic>
      <p:pic>
        <p:nvPicPr>
          <p:cNvPr id="77" name="図 76">
            <a:extLst>
              <a:ext uri="{FF2B5EF4-FFF2-40B4-BE49-F238E27FC236}">
                <a16:creationId xmlns:a16="http://schemas.microsoft.com/office/drawing/2014/main" id="{71FB3102-2FD1-4AF8-A1CE-02075D0BFDC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757817" y="5835281"/>
            <a:ext cx="400731" cy="320559"/>
          </a:xfrm>
          <a:prstGeom prst="rect">
            <a:avLst/>
          </a:prstGeom>
        </p:spPr>
      </p:pic>
      <p:pic>
        <p:nvPicPr>
          <p:cNvPr id="78" name="図 77">
            <a:extLst>
              <a:ext uri="{FF2B5EF4-FFF2-40B4-BE49-F238E27FC236}">
                <a16:creationId xmlns:a16="http://schemas.microsoft.com/office/drawing/2014/main" id="{7919A129-E6B5-4B84-92EF-CAF2F2E08A59}"/>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649503" y="6045690"/>
            <a:ext cx="456004" cy="339987"/>
          </a:xfrm>
          <a:prstGeom prst="rect">
            <a:avLst/>
          </a:prstGeom>
        </p:spPr>
      </p:pic>
      <p:sp>
        <p:nvSpPr>
          <p:cNvPr id="79" name="テキスト ボックス 78">
            <a:extLst>
              <a:ext uri="{FF2B5EF4-FFF2-40B4-BE49-F238E27FC236}">
                <a16:creationId xmlns:a16="http://schemas.microsoft.com/office/drawing/2014/main" id="{5D1657E2-9F05-46B4-B432-8F772F81FEAD}"/>
              </a:ext>
            </a:extLst>
          </p:cNvPr>
          <p:cNvSpPr txBox="1"/>
          <p:nvPr/>
        </p:nvSpPr>
        <p:spPr>
          <a:xfrm>
            <a:off x="1297439" y="5894467"/>
            <a:ext cx="886781" cy="307777"/>
          </a:xfrm>
          <a:prstGeom prst="rect">
            <a:avLst/>
          </a:prstGeom>
          <a:noFill/>
        </p:spPr>
        <p:txBody>
          <a:bodyPr wrap="none" rtlCol="0">
            <a:spAutoFit/>
          </a:bodyPr>
          <a:lstStyle/>
          <a:p>
            <a:r>
              <a:rPr kumimoji="1" lang="en-US" altLang="ja-JP" sz="1400" dirty="0"/>
              <a:t>×24</a:t>
            </a:r>
            <a:r>
              <a:rPr kumimoji="1" lang="ja-JP" altLang="en-US" sz="1400" dirty="0"/>
              <a:t>種類</a:t>
            </a:r>
          </a:p>
        </p:txBody>
      </p:sp>
      <p:sp>
        <p:nvSpPr>
          <p:cNvPr id="80" name="テキスト ボックス 79">
            <a:extLst>
              <a:ext uri="{FF2B5EF4-FFF2-40B4-BE49-F238E27FC236}">
                <a16:creationId xmlns:a16="http://schemas.microsoft.com/office/drawing/2014/main" id="{52649898-E4C3-40F6-9FF7-F971AAC076B9}"/>
              </a:ext>
            </a:extLst>
          </p:cNvPr>
          <p:cNvSpPr txBox="1"/>
          <p:nvPr/>
        </p:nvSpPr>
        <p:spPr>
          <a:xfrm>
            <a:off x="4004033" y="5797226"/>
            <a:ext cx="886781" cy="307777"/>
          </a:xfrm>
          <a:prstGeom prst="rect">
            <a:avLst/>
          </a:prstGeom>
          <a:noFill/>
        </p:spPr>
        <p:txBody>
          <a:bodyPr wrap="none" rtlCol="0">
            <a:spAutoFit/>
          </a:bodyPr>
          <a:lstStyle/>
          <a:p>
            <a:r>
              <a:rPr kumimoji="1" lang="en-US" altLang="ja-JP" sz="1400" dirty="0"/>
              <a:t>×24</a:t>
            </a:r>
            <a:r>
              <a:rPr kumimoji="1" lang="ja-JP" altLang="en-US" sz="1400" dirty="0"/>
              <a:t>種類</a:t>
            </a:r>
          </a:p>
        </p:txBody>
      </p:sp>
      <p:sp>
        <p:nvSpPr>
          <p:cNvPr id="81" name="テキスト ボックス 80">
            <a:extLst>
              <a:ext uri="{FF2B5EF4-FFF2-40B4-BE49-F238E27FC236}">
                <a16:creationId xmlns:a16="http://schemas.microsoft.com/office/drawing/2014/main" id="{9F5FFCC6-D223-4BAA-8E4A-622F38F2072A}"/>
              </a:ext>
            </a:extLst>
          </p:cNvPr>
          <p:cNvSpPr txBox="1"/>
          <p:nvPr/>
        </p:nvSpPr>
        <p:spPr>
          <a:xfrm>
            <a:off x="3998331" y="6106043"/>
            <a:ext cx="886781" cy="307777"/>
          </a:xfrm>
          <a:prstGeom prst="rect">
            <a:avLst/>
          </a:prstGeom>
          <a:noFill/>
        </p:spPr>
        <p:txBody>
          <a:bodyPr wrap="none" rtlCol="0">
            <a:spAutoFit/>
          </a:bodyPr>
          <a:lstStyle/>
          <a:p>
            <a:r>
              <a:rPr kumimoji="1" lang="en-US" altLang="ja-JP" sz="1400" dirty="0"/>
              <a:t>×24</a:t>
            </a:r>
            <a:r>
              <a:rPr kumimoji="1" lang="ja-JP" altLang="en-US" sz="1400" dirty="0"/>
              <a:t>種類</a:t>
            </a:r>
          </a:p>
        </p:txBody>
      </p:sp>
      <p:sp>
        <p:nvSpPr>
          <p:cNvPr id="82" name="テキスト ボックス 81">
            <a:extLst>
              <a:ext uri="{FF2B5EF4-FFF2-40B4-BE49-F238E27FC236}">
                <a16:creationId xmlns:a16="http://schemas.microsoft.com/office/drawing/2014/main" id="{2ADB9408-A212-4360-BB21-0D674C9B3D24}"/>
              </a:ext>
            </a:extLst>
          </p:cNvPr>
          <p:cNvSpPr txBox="1"/>
          <p:nvPr/>
        </p:nvSpPr>
        <p:spPr>
          <a:xfrm>
            <a:off x="2579604" y="5433787"/>
            <a:ext cx="2048959" cy="307777"/>
          </a:xfrm>
          <a:prstGeom prst="rect">
            <a:avLst/>
          </a:prstGeom>
          <a:noFill/>
        </p:spPr>
        <p:txBody>
          <a:bodyPr wrap="none" rtlCol="0">
            <a:spAutoFit/>
          </a:bodyPr>
          <a:lstStyle/>
          <a:p>
            <a:r>
              <a:rPr kumimoji="1" lang="ja-JP" altLang="en-US" sz="1400" dirty="0"/>
              <a:t>プライマー（設計、合成）</a:t>
            </a:r>
          </a:p>
        </p:txBody>
      </p:sp>
      <p:sp>
        <p:nvSpPr>
          <p:cNvPr id="86" name="テキスト ボックス 85">
            <a:extLst>
              <a:ext uri="{FF2B5EF4-FFF2-40B4-BE49-F238E27FC236}">
                <a16:creationId xmlns:a16="http://schemas.microsoft.com/office/drawing/2014/main" id="{D49A96DE-58E8-416D-8EAC-B075624239C0}"/>
              </a:ext>
            </a:extLst>
          </p:cNvPr>
          <p:cNvSpPr txBox="1"/>
          <p:nvPr/>
        </p:nvSpPr>
        <p:spPr>
          <a:xfrm>
            <a:off x="443444" y="5417839"/>
            <a:ext cx="2180405" cy="307777"/>
          </a:xfrm>
          <a:prstGeom prst="rect">
            <a:avLst/>
          </a:prstGeom>
          <a:noFill/>
        </p:spPr>
        <p:txBody>
          <a:bodyPr wrap="none" rtlCol="0">
            <a:spAutoFit/>
          </a:bodyPr>
          <a:lstStyle/>
          <a:p>
            <a:r>
              <a:rPr kumimoji="1" lang="ja-JP" altLang="en-US" sz="1400" dirty="0"/>
              <a:t>設計</a:t>
            </a:r>
            <a:r>
              <a:rPr kumimoji="1" lang="en-US" altLang="ja-JP" sz="1400" dirty="0"/>
              <a:t>CBD</a:t>
            </a:r>
            <a:r>
              <a:rPr kumimoji="1" lang="ja-JP" altLang="en-US" sz="1400" dirty="0"/>
              <a:t>（遺伝子合成）</a:t>
            </a:r>
          </a:p>
        </p:txBody>
      </p:sp>
      <p:sp>
        <p:nvSpPr>
          <p:cNvPr id="87" name="四角形: 角を丸くする 86">
            <a:extLst>
              <a:ext uri="{FF2B5EF4-FFF2-40B4-BE49-F238E27FC236}">
                <a16:creationId xmlns:a16="http://schemas.microsoft.com/office/drawing/2014/main" id="{BEC4A88B-E064-48E0-89DE-B13847D8F5F6}"/>
              </a:ext>
            </a:extLst>
          </p:cNvPr>
          <p:cNvSpPr/>
          <p:nvPr/>
        </p:nvSpPr>
        <p:spPr>
          <a:xfrm>
            <a:off x="309593" y="5417840"/>
            <a:ext cx="5045804" cy="1093328"/>
          </a:xfrm>
          <a:prstGeom prst="roundRect">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2" name="テキスト ボックス 91">
            <a:extLst>
              <a:ext uri="{FF2B5EF4-FFF2-40B4-BE49-F238E27FC236}">
                <a16:creationId xmlns:a16="http://schemas.microsoft.com/office/drawing/2014/main" id="{F15A9168-3532-4F24-AACF-03CD5039B628}"/>
              </a:ext>
            </a:extLst>
          </p:cNvPr>
          <p:cNvSpPr txBox="1"/>
          <p:nvPr/>
        </p:nvSpPr>
        <p:spPr>
          <a:xfrm>
            <a:off x="240357" y="5134453"/>
            <a:ext cx="543739" cy="307777"/>
          </a:xfrm>
          <a:prstGeom prst="rect">
            <a:avLst/>
          </a:prstGeom>
          <a:noFill/>
        </p:spPr>
        <p:txBody>
          <a:bodyPr wrap="none" rtlCol="0">
            <a:spAutoFit/>
          </a:bodyPr>
          <a:lstStyle/>
          <a:p>
            <a:r>
              <a:rPr kumimoji="1" lang="ja-JP" altLang="en-US" sz="1400" dirty="0"/>
              <a:t>準備</a:t>
            </a:r>
          </a:p>
        </p:txBody>
      </p:sp>
      <p:sp>
        <p:nvSpPr>
          <p:cNvPr id="93" name="テキスト ボックス 92">
            <a:extLst>
              <a:ext uri="{FF2B5EF4-FFF2-40B4-BE49-F238E27FC236}">
                <a16:creationId xmlns:a16="http://schemas.microsoft.com/office/drawing/2014/main" id="{43049C64-C6A8-49A8-9E80-D760D0A198DB}"/>
              </a:ext>
            </a:extLst>
          </p:cNvPr>
          <p:cNvSpPr txBox="1"/>
          <p:nvPr/>
        </p:nvSpPr>
        <p:spPr>
          <a:xfrm>
            <a:off x="566166" y="6539139"/>
            <a:ext cx="4607352" cy="307777"/>
          </a:xfrm>
          <a:prstGeom prst="rect">
            <a:avLst/>
          </a:prstGeom>
          <a:noFill/>
        </p:spPr>
        <p:txBody>
          <a:bodyPr wrap="none" rtlCol="0">
            <a:spAutoFit/>
          </a:bodyPr>
          <a:lstStyle/>
          <a:p>
            <a:r>
              <a:rPr kumimoji="1" lang="en-US" altLang="ja-JP" sz="1400" dirty="0"/>
              <a:t>※</a:t>
            </a:r>
            <a:r>
              <a:rPr kumimoji="1" lang="ja-JP" altLang="en-US" sz="1400" dirty="0"/>
              <a:t>プライマーを設計すれば、④を用いて同様の実験を実施可能</a:t>
            </a:r>
          </a:p>
        </p:txBody>
      </p:sp>
      <p:sp>
        <p:nvSpPr>
          <p:cNvPr id="94" name="テキスト ボックス 93">
            <a:extLst>
              <a:ext uri="{FF2B5EF4-FFF2-40B4-BE49-F238E27FC236}">
                <a16:creationId xmlns:a16="http://schemas.microsoft.com/office/drawing/2014/main" id="{938EE733-8559-446F-892E-859FC9A23BCF}"/>
              </a:ext>
            </a:extLst>
          </p:cNvPr>
          <p:cNvSpPr txBox="1"/>
          <p:nvPr/>
        </p:nvSpPr>
        <p:spPr>
          <a:xfrm>
            <a:off x="1159346" y="1821306"/>
            <a:ext cx="415498" cy="369332"/>
          </a:xfrm>
          <a:prstGeom prst="rect">
            <a:avLst/>
          </a:prstGeom>
          <a:noFill/>
        </p:spPr>
        <p:txBody>
          <a:bodyPr wrap="none" rtlCol="0">
            <a:spAutoFit/>
          </a:bodyPr>
          <a:lstStyle/>
          <a:p>
            <a:r>
              <a:rPr kumimoji="1" lang="ja-JP" altLang="en-US" dirty="0"/>
              <a:t>②</a:t>
            </a:r>
          </a:p>
        </p:txBody>
      </p:sp>
      <p:sp>
        <p:nvSpPr>
          <p:cNvPr id="83" name="テキスト ボックス 82">
            <a:extLst>
              <a:ext uri="{FF2B5EF4-FFF2-40B4-BE49-F238E27FC236}">
                <a16:creationId xmlns:a16="http://schemas.microsoft.com/office/drawing/2014/main" id="{192A2FB0-E763-4DD7-862A-0F2AC247EC48}"/>
              </a:ext>
            </a:extLst>
          </p:cNvPr>
          <p:cNvSpPr txBox="1"/>
          <p:nvPr/>
        </p:nvSpPr>
        <p:spPr>
          <a:xfrm>
            <a:off x="8772986" y="4437561"/>
            <a:ext cx="1173718" cy="523220"/>
          </a:xfrm>
          <a:prstGeom prst="rect">
            <a:avLst/>
          </a:prstGeom>
          <a:noFill/>
        </p:spPr>
        <p:txBody>
          <a:bodyPr wrap="none" rtlCol="0">
            <a:spAutoFit/>
          </a:bodyPr>
          <a:lstStyle/>
          <a:p>
            <a:pPr algn="ctr"/>
            <a:r>
              <a:rPr kumimoji="1" lang="ja-JP" altLang="en-US" sz="1400" dirty="0"/>
              <a:t>大腸菌から</a:t>
            </a:r>
            <a:endParaRPr kumimoji="1" lang="en-US" altLang="ja-JP" sz="1400" dirty="0"/>
          </a:p>
          <a:p>
            <a:pPr algn="ctr"/>
            <a:r>
              <a:rPr kumimoji="1" lang="ja-JP" altLang="en-US" sz="1400" dirty="0"/>
              <a:t>プラスミド抽出</a:t>
            </a:r>
          </a:p>
        </p:txBody>
      </p:sp>
      <p:sp>
        <p:nvSpPr>
          <p:cNvPr id="89" name="矢印: 右 88">
            <a:extLst>
              <a:ext uri="{FF2B5EF4-FFF2-40B4-BE49-F238E27FC236}">
                <a16:creationId xmlns:a16="http://schemas.microsoft.com/office/drawing/2014/main" id="{F89B7818-B4A2-432E-A428-319BA8FBD731}"/>
              </a:ext>
            </a:extLst>
          </p:cNvPr>
          <p:cNvSpPr/>
          <p:nvPr/>
        </p:nvSpPr>
        <p:spPr>
          <a:xfrm rot="5400000">
            <a:off x="9727435" y="4561910"/>
            <a:ext cx="782269" cy="311606"/>
          </a:xfrm>
          <a:prstGeom prst="rightArrow">
            <a:avLst/>
          </a:prstGeom>
          <a:solidFill>
            <a:srgbClr val="7F8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1" name="矢印: 右 90">
            <a:extLst>
              <a:ext uri="{FF2B5EF4-FFF2-40B4-BE49-F238E27FC236}">
                <a16:creationId xmlns:a16="http://schemas.microsoft.com/office/drawing/2014/main" id="{311D2760-7837-47AF-94F5-4C6DA48A3B27}"/>
              </a:ext>
            </a:extLst>
          </p:cNvPr>
          <p:cNvSpPr/>
          <p:nvPr/>
        </p:nvSpPr>
        <p:spPr>
          <a:xfrm rot="5400000">
            <a:off x="9755349" y="5382065"/>
            <a:ext cx="738662" cy="311606"/>
          </a:xfrm>
          <a:prstGeom prst="rightArrow">
            <a:avLst/>
          </a:prstGeom>
          <a:solidFill>
            <a:srgbClr val="7F8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5" name="テキスト ボックス 94">
            <a:extLst>
              <a:ext uri="{FF2B5EF4-FFF2-40B4-BE49-F238E27FC236}">
                <a16:creationId xmlns:a16="http://schemas.microsoft.com/office/drawing/2014/main" id="{323132FA-83C6-4BE7-8427-10EBE7E45F9C}"/>
              </a:ext>
            </a:extLst>
          </p:cNvPr>
          <p:cNvSpPr txBox="1"/>
          <p:nvPr/>
        </p:nvSpPr>
        <p:spPr>
          <a:xfrm>
            <a:off x="8335599" y="5234819"/>
            <a:ext cx="1800493" cy="523220"/>
          </a:xfrm>
          <a:prstGeom prst="rect">
            <a:avLst/>
          </a:prstGeom>
          <a:noFill/>
        </p:spPr>
        <p:txBody>
          <a:bodyPr wrap="none" rtlCol="0">
            <a:spAutoFit/>
          </a:bodyPr>
          <a:lstStyle/>
          <a:p>
            <a:pPr algn="ctr"/>
            <a:r>
              <a:rPr kumimoji="1" lang="en-US" altLang="ja-JP" sz="1400" dirty="0"/>
              <a:t>DNA</a:t>
            </a:r>
            <a:r>
              <a:rPr kumimoji="1" lang="ja-JP" altLang="en-US" sz="1400" dirty="0"/>
              <a:t>シークエンス</a:t>
            </a:r>
            <a:endParaRPr kumimoji="1" lang="en-US" altLang="ja-JP" sz="1400" dirty="0"/>
          </a:p>
          <a:p>
            <a:pPr algn="ctr"/>
            <a:r>
              <a:rPr kumimoji="1" lang="ja-JP" altLang="en-US" sz="1400" dirty="0"/>
              <a:t>（遺伝子配列確認）</a:t>
            </a:r>
          </a:p>
        </p:txBody>
      </p:sp>
      <p:sp>
        <p:nvSpPr>
          <p:cNvPr id="96" name="テキスト ボックス 95">
            <a:extLst>
              <a:ext uri="{FF2B5EF4-FFF2-40B4-BE49-F238E27FC236}">
                <a16:creationId xmlns:a16="http://schemas.microsoft.com/office/drawing/2014/main" id="{C3C0618A-0D69-4B9C-A785-A9C24B53E929}"/>
              </a:ext>
            </a:extLst>
          </p:cNvPr>
          <p:cNvSpPr txBox="1"/>
          <p:nvPr/>
        </p:nvSpPr>
        <p:spPr>
          <a:xfrm>
            <a:off x="9106898" y="6066949"/>
            <a:ext cx="2262158" cy="338554"/>
          </a:xfrm>
          <a:prstGeom prst="rect">
            <a:avLst/>
          </a:prstGeom>
          <a:noFill/>
        </p:spPr>
        <p:txBody>
          <a:bodyPr wrap="none" rtlCol="0">
            <a:spAutoFit/>
          </a:bodyPr>
          <a:lstStyle/>
          <a:p>
            <a:pPr algn="ctr"/>
            <a:r>
              <a:rPr kumimoji="1" lang="ja-JP" altLang="en-US" sz="1600" dirty="0"/>
              <a:t>酵母を用いて酵素を合成</a:t>
            </a:r>
            <a:endParaRPr kumimoji="1" lang="en-US" altLang="ja-JP" sz="1600" dirty="0"/>
          </a:p>
        </p:txBody>
      </p:sp>
      <p:sp>
        <p:nvSpPr>
          <p:cNvPr id="97" name="テキスト ボックス 96">
            <a:extLst>
              <a:ext uri="{FF2B5EF4-FFF2-40B4-BE49-F238E27FC236}">
                <a16:creationId xmlns:a16="http://schemas.microsoft.com/office/drawing/2014/main" id="{F2CECFA7-B65B-4E5C-9CA0-0D71C86B69E0}"/>
              </a:ext>
            </a:extLst>
          </p:cNvPr>
          <p:cNvSpPr txBox="1"/>
          <p:nvPr/>
        </p:nvSpPr>
        <p:spPr>
          <a:xfrm>
            <a:off x="4966145" y="1813513"/>
            <a:ext cx="1923925" cy="738664"/>
          </a:xfrm>
          <a:prstGeom prst="rect">
            <a:avLst/>
          </a:prstGeom>
          <a:noFill/>
        </p:spPr>
        <p:txBody>
          <a:bodyPr wrap="none" rtlCol="0">
            <a:spAutoFit/>
          </a:bodyPr>
          <a:lstStyle/>
          <a:p>
            <a:r>
              <a:rPr kumimoji="1" lang="ja-JP" altLang="en-US" sz="1400" dirty="0"/>
              <a:t>・</a:t>
            </a:r>
            <a:r>
              <a:rPr kumimoji="1" lang="en-US" altLang="ja-JP" sz="1400" dirty="0" err="1"/>
              <a:t>DpnⅠ</a:t>
            </a:r>
            <a:r>
              <a:rPr kumimoji="1" lang="ja-JP" altLang="en-US" sz="1400" dirty="0"/>
              <a:t>処理</a:t>
            </a:r>
            <a:endParaRPr kumimoji="1" lang="en-US" altLang="ja-JP" sz="1400" dirty="0"/>
          </a:p>
          <a:p>
            <a:r>
              <a:rPr kumimoji="1" lang="en-US" altLang="ja-JP" sz="1400" dirty="0"/>
              <a:t>	…PCR</a:t>
            </a:r>
            <a:r>
              <a:rPr kumimoji="1" lang="ja-JP" altLang="en-US" sz="1400" dirty="0"/>
              <a:t>鋳型除去</a:t>
            </a:r>
            <a:endParaRPr kumimoji="1" lang="en-US" altLang="ja-JP" sz="1400" dirty="0"/>
          </a:p>
          <a:p>
            <a:r>
              <a:rPr kumimoji="1" lang="ja-JP" altLang="en-US" sz="1400" dirty="0"/>
              <a:t>・</a:t>
            </a:r>
            <a:r>
              <a:rPr kumimoji="1" lang="en-US" altLang="ja-JP" sz="1400" dirty="0"/>
              <a:t>PCR</a:t>
            </a:r>
            <a:r>
              <a:rPr kumimoji="1" lang="ja-JP" altLang="en-US" sz="1400" dirty="0"/>
              <a:t>断片精製</a:t>
            </a:r>
          </a:p>
        </p:txBody>
      </p:sp>
      <p:sp>
        <p:nvSpPr>
          <p:cNvPr id="98" name="テキスト ボックス 97">
            <a:extLst>
              <a:ext uri="{FF2B5EF4-FFF2-40B4-BE49-F238E27FC236}">
                <a16:creationId xmlns:a16="http://schemas.microsoft.com/office/drawing/2014/main" id="{A1A59EBF-999B-4DBC-8901-C6321A71A8EA}"/>
              </a:ext>
            </a:extLst>
          </p:cNvPr>
          <p:cNvSpPr txBox="1"/>
          <p:nvPr/>
        </p:nvSpPr>
        <p:spPr>
          <a:xfrm>
            <a:off x="4966145" y="4761543"/>
            <a:ext cx="1372492" cy="307777"/>
          </a:xfrm>
          <a:prstGeom prst="rect">
            <a:avLst/>
          </a:prstGeom>
          <a:noFill/>
        </p:spPr>
        <p:txBody>
          <a:bodyPr wrap="none" rtlCol="0">
            <a:spAutoFit/>
          </a:bodyPr>
          <a:lstStyle/>
          <a:p>
            <a:r>
              <a:rPr kumimoji="1" lang="ja-JP" altLang="en-US" sz="1400" dirty="0"/>
              <a:t>・</a:t>
            </a:r>
            <a:r>
              <a:rPr kumimoji="1" lang="en-US" altLang="ja-JP" sz="1400" dirty="0"/>
              <a:t>PCR</a:t>
            </a:r>
            <a:r>
              <a:rPr kumimoji="1" lang="ja-JP" altLang="en-US" sz="1400" dirty="0"/>
              <a:t>断片精製</a:t>
            </a:r>
          </a:p>
        </p:txBody>
      </p:sp>
      <p:sp>
        <p:nvSpPr>
          <p:cNvPr id="99" name="テキスト ボックス 98">
            <a:extLst>
              <a:ext uri="{FF2B5EF4-FFF2-40B4-BE49-F238E27FC236}">
                <a16:creationId xmlns:a16="http://schemas.microsoft.com/office/drawing/2014/main" id="{D2A6322E-02E6-406A-9F3F-51D11014EE62}"/>
              </a:ext>
            </a:extLst>
          </p:cNvPr>
          <p:cNvSpPr txBox="1"/>
          <p:nvPr/>
        </p:nvSpPr>
        <p:spPr>
          <a:xfrm>
            <a:off x="8449945" y="2042177"/>
            <a:ext cx="902811" cy="523220"/>
          </a:xfrm>
          <a:prstGeom prst="rect">
            <a:avLst/>
          </a:prstGeom>
          <a:noFill/>
        </p:spPr>
        <p:txBody>
          <a:bodyPr wrap="none" rtlCol="0">
            <a:spAutoFit/>
          </a:bodyPr>
          <a:lstStyle/>
          <a:p>
            <a:r>
              <a:rPr kumimoji="1" lang="ja-JP" altLang="en-US" sz="1400" dirty="0"/>
              <a:t>大腸菌へ</a:t>
            </a:r>
            <a:endParaRPr kumimoji="1" lang="en-US" altLang="ja-JP" sz="1400" dirty="0"/>
          </a:p>
          <a:p>
            <a:r>
              <a:rPr kumimoji="1" lang="ja-JP" altLang="en-US" sz="1400" dirty="0"/>
              <a:t>形質転換</a:t>
            </a:r>
          </a:p>
        </p:txBody>
      </p:sp>
      <p:sp>
        <p:nvSpPr>
          <p:cNvPr id="100" name="テキスト ボックス 99">
            <a:extLst>
              <a:ext uri="{FF2B5EF4-FFF2-40B4-BE49-F238E27FC236}">
                <a16:creationId xmlns:a16="http://schemas.microsoft.com/office/drawing/2014/main" id="{AA7A1BC4-B059-4509-B968-2D2B0A4C1F1A}"/>
              </a:ext>
            </a:extLst>
          </p:cNvPr>
          <p:cNvSpPr txBox="1"/>
          <p:nvPr/>
        </p:nvSpPr>
        <p:spPr>
          <a:xfrm>
            <a:off x="2426065" y="1930588"/>
            <a:ext cx="564578" cy="307777"/>
          </a:xfrm>
          <a:prstGeom prst="rect">
            <a:avLst/>
          </a:prstGeom>
          <a:noFill/>
        </p:spPr>
        <p:txBody>
          <a:bodyPr wrap="none" rtlCol="0">
            <a:spAutoFit/>
          </a:bodyPr>
          <a:lstStyle/>
          <a:p>
            <a:r>
              <a:rPr kumimoji="1" lang="en-US" altLang="ja-JP" sz="1400" dirty="0"/>
              <a:t>PCR</a:t>
            </a:r>
            <a:endParaRPr kumimoji="1" lang="ja-JP" altLang="en-US" sz="1400" dirty="0"/>
          </a:p>
        </p:txBody>
      </p:sp>
      <p:sp>
        <p:nvSpPr>
          <p:cNvPr id="101" name="テキスト ボックス 100">
            <a:extLst>
              <a:ext uri="{FF2B5EF4-FFF2-40B4-BE49-F238E27FC236}">
                <a16:creationId xmlns:a16="http://schemas.microsoft.com/office/drawing/2014/main" id="{93822302-BDDE-43B2-9B70-E54D95713485}"/>
              </a:ext>
            </a:extLst>
          </p:cNvPr>
          <p:cNvSpPr txBox="1"/>
          <p:nvPr/>
        </p:nvSpPr>
        <p:spPr>
          <a:xfrm>
            <a:off x="2405632" y="3952566"/>
            <a:ext cx="564578" cy="307777"/>
          </a:xfrm>
          <a:prstGeom prst="rect">
            <a:avLst/>
          </a:prstGeom>
          <a:noFill/>
        </p:spPr>
        <p:txBody>
          <a:bodyPr wrap="none" rtlCol="0">
            <a:spAutoFit/>
          </a:bodyPr>
          <a:lstStyle/>
          <a:p>
            <a:r>
              <a:rPr kumimoji="1" lang="en-US" altLang="ja-JP" sz="1400" dirty="0"/>
              <a:t>PCR</a:t>
            </a:r>
            <a:endParaRPr kumimoji="1" lang="ja-JP" altLang="en-US" sz="1400" dirty="0"/>
          </a:p>
        </p:txBody>
      </p:sp>
    </p:spTree>
    <p:extLst>
      <p:ext uri="{BB962C8B-B14F-4D97-AF65-F5344CB8AC3E}">
        <p14:creationId xmlns:p14="http://schemas.microsoft.com/office/powerpoint/2010/main" val="3897602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吹き出し: 角を丸めた四角形 107">
            <a:extLst>
              <a:ext uri="{FF2B5EF4-FFF2-40B4-BE49-F238E27FC236}">
                <a16:creationId xmlns:a16="http://schemas.microsoft.com/office/drawing/2014/main" id="{E8969D96-5741-47DE-8A2E-BF1ED4EDAE28}"/>
              </a:ext>
            </a:extLst>
          </p:cNvPr>
          <p:cNvSpPr/>
          <p:nvPr/>
        </p:nvSpPr>
        <p:spPr>
          <a:xfrm>
            <a:off x="377918" y="4014780"/>
            <a:ext cx="3261575" cy="1967742"/>
          </a:xfrm>
          <a:prstGeom prst="wedgeRoundRectCallout">
            <a:avLst>
              <a:gd name="adj1" fmla="val -15910"/>
              <a:gd name="adj2" fmla="val -75202"/>
              <a:gd name="adj3" fmla="val 16667"/>
            </a:avLst>
          </a:prstGeom>
          <a:solidFill>
            <a:schemeClr val="bg1"/>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246C9588-7851-434D-B90E-2B9FFDAC64BE}"/>
              </a:ext>
            </a:extLst>
          </p:cNvPr>
          <p:cNvSpPr/>
          <p:nvPr/>
        </p:nvSpPr>
        <p:spPr>
          <a:xfrm>
            <a:off x="632824" y="2776537"/>
            <a:ext cx="2207418" cy="350044"/>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dirty="0"/>
              <a:t>補足</a:t>
            </a:r>
            <a:r>
              <a:rPr lang="en-US" altLang="ja-JP" dirty="0"/>
              <a:t>3</a:t>
            </a:r>
            <a:br>
              <a:rPr lang="en-US" altLang="ja-JP" dirty="0"/>
            </a:br>
            <a:r>
              <a:rPr lang="ja-JP" altLang="en-US" dirty="0"/>
              <a:t>　酵母でのタンパク質合成（詳細） </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5" name="円柱 4">
            <a:extLst>
              <a:ext uri="{FF2B5EF4-FFF2-40B4-BE49-F238E27FC236}">
                <a16:creationId xmlns:a16="http://schemas.microsoft.com/office/drawing/2014/main" id="{C707FD6C-CBEF-45A5-8251-E9024A94C32E}"/>
              </a:ext>
            </a:extLst>
          </p:cNvPr>
          <p:cNvSpPr/>
          <p:nvPr/>
        </p:nvSpPr>
        <p:spPr>
          <a:xfrm>
            <a:off x="632824" y="2469355"/>
            <a:ext cx="2207418" cy="657225"/>
          </a:xfrm>
          <a:prstGeom prst="can">
            <a:avLst>
              <a:gd name="adj" fmla="val 5000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1696F61-0CEB-4552-A79F-77F97C9341EC}"/>
              </a:ext>
            </a:extLst>
          </p:cNvPr>
          <p:cNvSpPr/>
          <p:nvPr/>
        </p:nvSpPr>
        <p:spPr>
          <a:xfrm>
            <a:off x="1090022" y="2912268"/>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A57A9870-62DC-42AB-85F7-18CF419B444E}"/>
              </a:ext>
            </a:extLst>
          </p:cNvPr>
          <p:cNvSpPr/>
          <p:nvPr/>
        </p:nvSpPr>
        <p:spPr>
          <a:xfrm>
            <a:off x="1249566" y="2986084"/>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5F8671F5-1DA6-4E24-909C-36C6F2144AAE}"/>
              </a:ext>
            </a:extLst>
          </p:cNvPr>
          <p:cNvSpPr/>
          <p:nvPr/>
        </p:nvSpPr>
        <p:spPr>
          <a:xfrm>
            <a:off x="1406729" y="2878929"/>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0278C935-1AD4-4A9E-B75D-3C69EECE75A1}"/>
              </a:ext>
            </a:extLst>
          </p:cNvPr>
          <p:cNvSpPr/>
          <p:nvPr/>
        </p:nvSpPr>
        <p:spPr>
          <a:xfrm>
            <a:off x="1544841" y="2988465"/>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4545929E-86CB-4851-8DC6-9256F4FAA1B8}"/>
              </a:ext>
            </a:extLst>
          </p:cNvPr>
          <p:cNvSpPr/>
          <p:nvPr/>
        </p:nvSpPr>
        <p:spPr>
          <a:xfrm>
            <a:off x="1973470" y="2902739"/>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D8F800AC-A7D8-4741-8961-B1E5E24ECC52}"/>
              </a:ext>
            </a:extLst>
          </p:cNvPr>
          <p:cNvSpPr/>
          <p:nvPr/>
        </p:nvSpPr>
        <p:spPr>
          <a:xfrm>
            <a:off x="1744868" y="2945603"/>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02557F1E-2B99-412F-BAA1-766242E15DF6}"/>
              </a:ext>
            </a:extLst>
          </p:cNvPr>
          <p:cNvSpPr/>
          <p:nvPr/>
        </p:nvSpPr>
        <p:spPr>
          <a:xfrm>
            <a:off x="1594849" y="2852733"/>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53F76305-36DB-4300-993E-1B1355DEA664}"/>
              </a:ext>
            </a:extLst>
          </p:cNvPr>
          <p:cNvSpPr/>
          <p:nvPr/>
        </p:nvSpPr>
        <p:spPr>
          <a:xfrm>
            <a:off x="2280651" y="2874165"/>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D9B14587-A631-4913-BCE6-9B0FEDDAE561}"/>
              </a:ext>
            </a:extLst>
          </p:cNvPr>
          <p:cNvSpPr/>
          <p:nvPr/>
        </p:nvSpPr>
        <p:spPr>
          <a:xfrm>
            <a:off x="2116347" y="2945601"/>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1167240F-F286-46AB-A472-6F9F17DD02FE}"/>
              </a:ext>
            </a:extLst>
          </p:cNvPr>
          <p:cNvSpPr/>
          <p:nvPr/>
        </p:nvSpPr>
        <p:spPr>
          <a:xfrm>
            <a:off x="2480675" y="2952747"/>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05293B3-4E25-4248-A846-6BDBB3C8BF25}"/>
              </a:ext>
            </a:extLst>
          </p:cNvPr>
          <p:cNvSpPr/>
          <p:nvPr/>
        </p:nvSpPr>
        <p:spPr>
          <a:xfrm>
            <a:off x="830468" y="2931315"/>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4" name="グループ化 43">
            <a:extLst>
              <a:ext uri="{FF2B5EF4-FFF2-40B4-BE49-F238E27FC236}">
                <a16:creationId xmlns:a16="http://schemas.microsoft.com/office/drawing/2014/main" id="{6B49A81F-CDB5-434C-8411-32ABD2211F49}"/>
              </a:ext>
            </a:extLst>
          </p:cNvPr>
          <p:cNvGrpSpPr/>
          <p:nvPr/>
        </p:nvGrpSpPr>
        <p:grpSpPr>
          <a:xfrm>
            <a:off x="4237670" y="1907376"/>
            <a:ext cx="400050" cy="1514475"/>
            <a:chOff x="5395913" y="1639491"/>
            <a:chExt cx="400050" cy="1514475"/>
          </a:xfrm>
        </p:grpSpPr>
        <p:sp>
          <p:nvSpPr>
            <p:cNvPr id="45" name="円柱 44">
              <a:extLst>
                <a:ext uri="{FF2B5EF4-FFF2-40B4-BE49-F238E27FC236}">
                  <a16:creationId xmlns:a16="http://schemas.microsoft.com/office/drawing/2014/main" id="{F8F06216-568F-4F0D-876B-6531ADB24A0D}"/>
                </a:ext>
              </a:extLst>
            </p:cNvPr>
            <p:cNvSpPr/>
            <p:nvPr/>
          </p:nvSpPr>
          <p:spPr>
            <a:xfrm>
              <a:off x="5395913" y="2722956"/>
              <a:ext cx="400050" cy="431010"/>
            </a:xfrm>
            <a:prstGeom prst="can">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円柱 45">
              <a:extLst>
                <a:ext uri="{FF2B5EF4-FFF2-40B4-BE49-F238E27FC236}">
                  <a16:creationId xmlns:a16="http://schemas.microsoft.com/office/drawing/2014/main" id="{C47F0ECE-3DB6-41F4-8258-D81D8C6012F6}"/>
                </a:ext>
              </a:extLst>
            </p:cNvPr>
            <p:cNvSpPr/>
            <p:nvPr/>
          </p:nvSpPr>
          <p:spPr>
            <a:xfrm>
              <a:off x="5395913" y="1639491"/>
              <a:ext cx="400050" cy="1507331"/>
            </a:xfrm>
            <a:prstGeom prst="ca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8" name="図 47">
            <a:extLst>
              <a:ext uri="{FF2B5EF4-FFF2-40B4-BE49-F238E27FC236}">
                <a16:creationId xmlns:a16="http://schemas.microsoft.com/office/drawing/2014/main" id="{30DB4C22-5993-41AB-B980-52FCA1F41DD0}"/>
              </a:ext>
            </a:extLst>
          </p:cNvPr>
          <p:cNvPicPr>
            <a:picLocks noChangeAspect="1"/>
          </p:cNvPicPr>
          <p:nvPr/>
        </p:nvPicPr>
        <p:blipFill rotWithShape="1">
          <a:blip r:embed="rId3" cstate="email">
            <a:duotone>
              <a:schemeClr val="bg2">
                <a:shade val="45000"/>
                <a:satMod val="135000"/>
              </a:schemeClr>
              <a:prstClr val="white"/>
            </a:duotone>
            <a:extLst>
              <a:ext uri="{28A0092B-C50C-407E-A947-70E740481C1C}">
                <a14:useLocalDpi xmlns:a14="http://schemas.microsoft.com/office/drawing/2010/main"/>
              </a:ext>
            </a:extLst>
          </a:blip>
          <a:srcRect l="47187"/>
          <a:stretch/>
        </p:blipFill>
        <p:spPr>
          <a:xfrm rot="17710386">
            <a:off x="2780709" y="1572483"/>
            <a:ext cx="1162335" cy="993734"/>
          </a:xfrm>
          <a:prstGeom prst="rect">
            <a:avLst/>
          </a:prstGeom>
        </p:spPr>
      </p:pic>
      <p:sp>
        <p:nvSpPr>
          <p:cNvPr id="49" name="テキスト ボックス 48">
            <a:extLst>
              <a:ext uri="{FF2B5EF4-FFF2-40B4-BE49-F238E27FC236}">
                <a16:creationId xmlns:a16="http://schemas.microsoft.com/office/drawing/2014/main" id="{A17F7223-D0F9-4819-8559-048F9ACD090E}"/>
              </a:ext>
            </a:extLst>
          </p:cNvPr>
          <p:cNvSpPr txBox="1"/>
          <p:nvPr/>
        </p:nvSpPr>
        <p:spPr>
          <a:xfrm>
            <a:off x="2319512" y="1405437"/>
            <a:ext cx="1148071" cy="307777"/>
          </a:xfrm>
          <a:prstGeom prst="rect">
            <a:avLst/>
          </a:prstGeom>
          <a:noFill/>
        </p:spPr>
        <p:txBody>
          <a:bodyPr wrap="none" rtlCol="0">
            <a:spAutoFit/>
          </a:bodyPr>
          <a:lstStyle/>
          <a:p>
            <a:pPr algn="ctr"/>
            <a:r>
              <a:rPr kumimoji="1" lang="ja-JP" altLang="en-US" sz="1400" dirty="0"/>
              <a:t>コロニーを拾う</a:t>
            </a:r>
            <a:endParaRPr kumimoji="1" lang="en-US" altLang="ja-JP" sz="1400" dirty="0"/>
          </a:p>
        </p:txBody>
      </p:sp>
      <p:sp>
        <p:nvSpPr>
          <p:cNvPr id="50" name="テキスト ボックス 49">
            <a:extLst>
              <a:ext uri="{FF2B5EF4-FFF2-40B4-BE49-F238E27FC236}">
                <a16:creationId xmlns:a16="http://schemas.microsoft.com/office/drawing/2014/main" id="{B35B277B-7EED-41F2-BBA9-47ED666AB02F}"/>
              </a:ext>
            </a:extLst>
          </p:cNvPr>
          <p:cNvSpPr txBox="1"/>
          <p:nvPr/>
        </p:nvSpPr>
        <p:spPr>
          <a:xfrm>
            <a:off x="3760330" y="3542116"/>
            <a:ext cx="1470275" cy="523220"/>
          </a:xfrm>
          <a:prstGeom prst="rect">
            <a:avLst/>
          </a:prstGeom>
          <a:noFill/>
        </p:spPr>
        <p:txBody>
          <a:bodyPr wrap="none" rtlCol="0">
            <a:spAutoFit/>
          </a:bodyPr>
          <a:lstStyle/>
          <a:p>
            <a:pPr algn="ctr"/>
            <a:r>
              <a:rPr kumimoji="1" lang="en-US" altLang="ja-JP" sz="1400" dirty="0"/>
              <a:t>YPG</a:t>
            </a:r>
            <a:r>
              <a:rPr kumimoji="1" lang="ja-JP" altLang="en-US" sz="1400" dirty="0"/>
              <a:t>培地</a:t>
            </a:r>
            <a:r>
              <a:rPr kumimoji="1" lang="en-US" altLang="ja-JP" sz="1400" dirty="0"/>
              <a:t> 10 mL</a:t>
            </a:r>
          </a:p>
          <a:p>
            <a:pPr algn="ctr"/>
            <a:r>
              <a:rPr kumimoji="1" lang="en-US" altLang="ja-JP" sz="1400" dirty="0"/>
              <a:t>(Zeocin</a:t>
            </a:r>
            <a:r>
              <a:rPr kumimoji="1" lang="ja-JP" altLang="en-US" sz="1400" dirty="0"/>
              <a:t>入り）</a:t>
            </a:r>
            <a:endParaRPr kumimoji="1" lang="en-US" altLang="ja-JP" sz="1400" dirty="0"/>
          </a:p>
        </p:txBody>
      </p:sp>
      <p:sp>
        <p:nvSpPr>
          <p:cNvPr id="51" name="矢印: 下 50">
            <a:extLst>
              <a:ext uri="{FF2B5EF4-FFF2-40B4-BE49-F238E27FC236}">
                <a16:creationId xmlns:a16="http://schemas.microsoft.com/office/drawing/2014/main" id="{E3E5E906-54EB-435F-AC4E-A4AFC1F200FA}"/>
              </a:ext>
            </a:extLst>
          </p:cNvPr>
          <p:cNvSpPr/>
          <p:nvPr/>
        </p:nvSpPr>
        <p:spPr>
          <a:xfrm rot="16200000">
            <a:off x="5276261" y="2074153"/>
            <a:ext cx="376233" cy="89535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B7E79DE6-17C2-4EC7-8B27-2FCC9E3FC67C}"/>
              </a:ext>
            </a:extLst>
          </p:cNvPr>
          <p:cNvSpPr txBox="1"/>
          <p:nvPr/>
        </p:nvSpPr>
        <p:spPr>
          <a:xfrm>
            <a:off x="5094547" y="1920926"/>
            <a:ext cx="723275" cy="307777"/>
          </a:xfrm>
          <a:prstGeom prst="rect">
            <a:avLst/>
          </a:prstGeom>
          <a:noFill/>
        </p:spPr>
        <p:txBody>
          <a:bodyPr wrap="none" rtlCol="0">
            <a:spAutoFit/>
          </a:bodyPr>
          <a:lstStyle/>
          <a:p>
            <a:pPr algn="ctr"/>
            <a:r>
              <a:rPr kumimoji="1" lang="ja-JP" altLang="en-US" sz="1400" dirty="0"/>
              <a:t>前培養</a:t>
            </a:r>
            <a:endParaRPr kumimoji="1" lang="en-US" altLang="ja-JP" sz="1400" dirty="0"/>
          </a:p>
        </p:txBody>
      </p:sp>
      <p:sp>
        <p:nvSpPr>
          <p:cNvPr id="53" name="テキスト ボックス 52">
            <a:extLst>
              <a:ext uri="{FF2B5EF4-FFF2-40B4-BE49-F238E27FC236}">
                <a16:creationId xmlns:a16="http://schemas.microsoft.com/office/drawing/2014/main" id="{62B6A410-B320-4C73-8911-44B4E2D7A38F}"/>
              </a:ext>
            </a:extLst>
          </p:cNvPr>
          <p:cNvSpPr txBox="1"/>
          <p:nvPr/>
        </p:nvSpPr>
        <p:spPr>
          <a:xfrm>
            <a:off x="5044228" y="2807555"/>
            <a:ext cx="840295" cy="738664"/>
          </a:xfrm>
          <a:prstGeom prst="rect">
            <a:avLst/>
          </a:prstGeom>
          <a:noFill/>
        </p:spPr>
        <p:txBody>
          <a:bodyPr wrap="none" rtlCol="0">
            <a:spAutoFit/>
          </a:bodyPr>
          <a:lstStyle/>
          <a:p>
            <a:pPr algn="ctr"/>
            <a:r>
              <a:rPr kumimoji="1" lang="en-US" altLang="ja-JP" sz="1400" dirty="0"/>
              <a:t>30</a:t>
            </a:r>
            <a:r>
              <a:rPr kumimoji="1" lang="ja-JP" altLang="en-US" sz="1400" dirty="0"/>
              <a:t>℃</a:t>
            </a:r>
            <a:endParaRPr kumimoji="1" lang="en-US" altLang="ja-JP" sz="1400" dirty="0"/>
          </a:p>
          <a:p>
            <a:pPr algn="ctr"/>
            <a:r>
              <a:rPr kumimoji="1" lang="en-US" altLang="ja-JP" sz="1400" dirty="0"/>
              <a:t>24 h</a:t>
            </a:r>
          </a:p>
          <a:p>
            <a:pPr algn="ctr"/>
            <a:r>
              <a:rPr kumimoji="1" lang="en-US" altLang="ja-JP" sz="1400" dirty="0"/>
              <a:t>300 rpm</a:t>
            </a:r>
          </a:p>
        </p:txBody>
      </p:sp>
      <p:grpSp>
        <p:nvGrpSpPr>
          <p:cNvPr id="65" name="グループ化 64">
            <a:extLst>
              <a:ext uri="{FF2B5EF4-FFF2-40B4-BE49-F238E27FC236}">
                <a16:creationId xmlns:a16="http://schemas.microsoft.com/office/drawing/2014/main" id="{66120161-DBD1-4D60-855C-F0A1C0D2C301}"/>
              </a:ext>
            </a:extLst>
          </p:cNvPr>
          <p:cNvGrpSpPr/>
          <p:nvPr/>
        </p:nvGrpSpPr>
        <p:grpSpPr>
          <a:xfrm>
            <a:off x="9793727" y="1445518"/>
            <a:ext cx="1743759" cy="2205048"/>
            <a:chOff x="8365511" y="1328738"/>
            <a:chExt cx="1743759" cy="2205048"/>
          </a:xfrm>
        </p:grpSpPr>
        <p:sp>
          <p:nvSpPr>
            <p:cNvPr id="66" name="楕円 65">
              <a:extLst>
                <a:ext uri="{FF2B5EF4-FFF2-40B4-BE49-F238E27FC236}">
                  <a16:creationId xmlns:a16="http://schemas.microsoft.com/office/drawing/2014/main" id="{675A5777-5F99-409E-A58B-7EA3D0DA2B63}"/>
                </a:ext>
              </a:extLst>
            </p:cNvPr>
            <p:cNvSpPr/>
            <p:nvPr/>
          </p:nvSpPr>
          <p:spPr>
            <a:xfrm>
              <a:off x="8634406" y="2943226"/>
              <a:ext cx="1092995"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5566289-096A-4995-84FB-A811C8912D30}"/>
                </a:ext>
              </a:extLst>
            </p:cNvPr>
            <p:cNvSpPr/>
            <p:nvPr/>
          </p:nvSpPr>
          <p:spPr>
            <a:xfrm>
              <a:off x="8701088" y="2689623"/>
              <a:ext cx="978783"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台形 67">
              <a:extLst>
                <a:ext uri="{FF2B5EF4-FFF2-40B4-BE49-F238E27FC236}">
                  <a16:creationId xmlns:a16="http://schemas.microsoft.com/office/drawing/2014/main" id="{22505945-30F0-4EB8-B57A-7DA6A6127416}"/>
                </a:ext>
              </a:extLst>
            </p:cNvPr>
            <p:cNvSpPr/>
            <p:nvPr/>
          </p:nvSpPr>
          <p:spPr>
            <a:xfrm>
              <a:off x="8634406" y="2915834"/>
              <a:ext cx="1116760" cy="248846"/>
            </a:xfrm>
            <a:prstGeom prst="trapezoid">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9" name="図 68" descr="図形&#10;&#10;低い精度で自動的に生成された説明">
              <a:extLst>
                <a:ext uri="{FF2B5EF4-FFF2-40B4-BE49-F238E27FC236}">
                  <a16:creationId xmlns:a16="http://schemas.microsoft.com/office/drawing/2014/main" id="{E0099706-1010-4439-8702-6CBA38F707D9}"/>
                </a:ext>
              </a:extLst>
            </p:cNvPr>
            <p:cNvPicPr>
              <a:picLocks noChangeAspect="1"/>
            </p:cNvPicPr>
            <p:nvPr/>
          </p:nvPicPr>
          <p:blipFill rotWithShape="1">
            <a:blip r:embed="rId4" cstate="email">
              <a:duotone>
                <a:schemeClr val="bg2">
                  <a:shade val="45000"/>
                  <a:satMod val="135000"/>
                </a:schemeClr>
                <a:prstClr val="white"/>
              </a:duotone>
              <a:extLst>
                <a:ext uri="{28A0092B-C50C-407E-A947-70E740481C1C}">
                  <a14:useLocalDpi xmlns:a14="http://schemas.microsoft.com/office/drawing/2010/main"/>
                </a:ext>
              </a:extLst>
            </a:blip>
            <a:srcRect l="-2"/>
            <a:stretch/>
          </p:blipFill>
          <p:spPr>
            <a:xfrm>
              <a:off x="8365511" y="1495389"/>
              <a:ext cx="1535727" cy="2038397"/>
            </a:xfrm>
            <a:prstGeom prst="rect">
              <a:avLst/>
            </a:prstGeom>
          </p:spPr>
        </p:pic>
        <p:sp>
          <p:nvSpPr>
            <p:cNvPr id="70" name="正方形/長方形 69">
              <a:extLst>
                <a:ext uri="{FF2B5EF4-FFF2-40B4-BE49-F238E27FC236}">
                  <a16:creationId xmlns:a16="http://schemas.microsoft.com/office/drawing/2014/main" id="{9703AE06-9B31-442E-B63B-D3F66E46A911}"/>
                </a:ext>
              </a:extLst>
            </p:cNvPr>
            <p:cNvSpPr/>
            <p:nvPr/>
          </p:nvSpPr>
          <p:spPr>
            <a:xfrm>
              <a:off x="9751166" y="1328738"/>
              <a:ext cx="358104" cy="1275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71" name="テキスト ボックス 70">
            <a:extLst>
              <a:ext uri="{FF2B5EF4-FFF2-40B4-BE49-F238E27FC236}">
                <a16:creationId xmlns:a16="http://schemas.microsoft.com/office/drawing/2014/main" id="{C0B5EB7E-99D1-4E71-86D0-B86CF6C03980}"/>
              </a:ext>
            </a:extLst>
          </p:cNvPr>
          <p:cNvSpPr txBox="1"/>
          <p:nvPr/>
        </p:nvSpPr>
        <p:spPr>
          <a:xfrm>
            <a:off x="9922484" y="3677958"/>
            <a:ext cx="1330814" cy="307777"/>
          </a:xfrm>
          <a:prstGeom prst="rect">
            <a:avLst/>
          </a:prstGeom>
          <a:noFill/>
        </p:spPr>
        <p:txBody>
          <a:bodyPr wrap="none" rtlCol="0">
            <a:spAutoFit/>
          </a:bodyPr>
          <a:lstStyle/>
          <a:p>
            <a:pPr algn="ctr"/>
            <a:r>
              <a:rPr kumimoji="1" lang="en-US" altLang="ja-JP" sz="1400" dirty="0"/>
              <a:t>YP</a:t>
            </a:r>
            <a:r>
              <a:rPr kumimoji="1" lang="ja-JP" altLang="en-US" sz="1400" dirty="0"/>
              <a:t>培地</a:t>
            </a:r>
            <a:r>
              <a:rPr kumimoji="1" lang="en-US" altLang="ja-JP" sz="1400" dirty="0"/>
              <a:t> 40 mL</a:t>
            </a:r>
          </a:p>
        </p:txBody>
      </p:sp>
      <p:sp>
        <p:nvSpPr>
          <p:cNvPr id="72" name="矢印: 下 71">
            <a:extLst>
              <a:ext uri="{FF2B5EF4-FFF2-40B4-BE49-F238E27FC236}">
                <a16:creationId xmlns:a16="http://schemas.microsoft.com/office/drawing/2014/main" id="{F5293437-2BAC-426C-A15C-06D3038AB5E9}"/>
              </a:ext>
            </a:extLst>
          </p:cNvPr>
          <p:cNvSpPr/>
          <p:nvPr/>
        </p:nvSpPr>
        <p:spPr>
          <a:xfrm rot="16200000">
            <a:off x="8028826" y="2100364"/>
            <a:ext cx="376233" cy="89535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テキスト ボックス 72">
            <a:extLst>
              <a:ext uri="{FF2B5EF4-FFF2-40B4-BE49-F238E27FC236}">
                <a16:creationId xmlns:a16="http://schemas.microsoft.com/office/drawing/2014/main" id="{0E885D28-7CEA-4174-8D7C-E7429B29C7B2}"/>
              </a:ext>
            </a:extLst>
          </p:cNvPr>
          <p:cNvSpPr txBox="1"/>
          <p:nvPr/>
        </p:nvSpPr>
        <p:spPr>
          <a:xfrm>
            <a:off x="7799854" y="1915461"/>
            <a:ext cx="723275" cy="307777"/>
          </a:xfrm>
          <a:prstGeom prst="rect">
            <a:avLst/>
          </a:prstGeom>
          <a:noFill/>
        </p:spPr>
        <p:txBody>
          <a:bodyPr wrap="none" rtlCol="0">
            <a:spAutoFit/>
          </a:bodyPr>
          <a:lstStyle/>
          <a:p>
            <a:pPr algn="ctr"/>
            <a:r>
              <a:rPr kumimoji="1" lang="ja-JP" altLang="en-US" sz="1400" dirty="0"/>
              <a:t>本培養</a:t>
            </a:r>
            <a:endParaRPr kumimoji="1" lang="en-US" altLang="ja-JP" sz="1400" dirty="0"/>
          </a:p>
        </p:txBody>
      </p:sp>
      <p:sp>
        <p:nvSpPr>
          <p:cNvPr id="74" name="テキスト ボックス 73">
            <a:extLst>
              <a:ext uri="{FF2B5EF4-FFF2-40B4-BE49-F238E27FC236}">
                <a16:creationId xmlns:a16="http://schemas.microsoft.com/office/drawing/2014/main" id="{2041ECA1-91ED-4B2A-B7F9-FFAE2FD761F2}"/>
              </a:ext>
            </a:extLst>
          </p:cNvPr>
          <p:cNvSpPr txBox="1"/>
          <p:nvPr/>
        </p:nvSpPr>
        <p:spPr>
          <a:xfrm>
            <a:off x="7691346" y="2803452"/>
            <a:ext cx="840295" cy="738664"/>
          </a:xfrm>
          <a:prstGeom prst="rect">
            <a:avLst/>
          </a:prstGeom>
          <a:noFill/>
        </p:spPr>
        <p:txBody>
          <a:bodyPr wrap="none" rtlCol="0">
            <a:spAutoFit/>
          </a:bodyPr>
          <a:lstStyle/>
          <a:p>
            <a:pPr algn="ctr"/>
            <a:r>
              <a:rPr kumimoji="1" lang="en-US" altLang="ja-JP" sz="1400" dirty="0"/>
              <a:t>30</a:t>
            </a:r>
            <a:r>
              <a:rPr kumimoji="1" lang="ja-JP" altLang="en-US" sz="1400" dirty="0"/>
              <a:t>℃</a:t>
            </a:r>
            <a:endParaRPr kumimoji="1" lang="en-US" altLang="ja-JP" sz="1400" dirty="0"/>
          </a:p>
          <a:p>
            <a:pPr algn="ctr"/>
            <a:r>
              <a:rPr kumimoji="1" lang="en-US" altLang="ja-JP" sz="1400" dirty="0"/>
              <a:t>24 h</a:t>
            </a:r>
          </a:p>
          <a:p>
            <a:pPr algn="ctr"/>
            <a:r>
              <a:rPr kumimoji="1" lang="en-US" altLang="ja-JP" sz="1400" dirty="0"/>
              <a:t>300 rpm</a:t>
            </a:r>
          </a:p>
        </p:txBody>
      </p:sp>
      <p:sp>
        <p:nvSpPr>
          <p:cNvPr id="75" name="矢印: 下 74">
            <a:extLst>
              <a:ext uri="{FF2B5EF4-FFF2-40B4-BE49-F238E27FC236}">
                <a16:creationId xmlns:a16="http://schemas.microsoft.com/office/drawing/2014/main" id="{3EC484F3-3800-4C74-9B82-91859DC178E6}"/>
              </a:ext>
            </a:extLst>
          </p:cNvPr>
          <p:cNvSpPr/>
          <p:nvPr/>
        </p:nvSpPr>
        <p:spPr>
          <a:xfrm rot="16200000">
            <a:off x="9088801" y="2100364"/>
            <a:ext cx="376233" cy="89535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1DAB2B5D-6FDB-4985-90E7-142E51D38FA5}"/>
              </a:ext>
            </a:extLst>
          </p:cNvPr>
          <p:cNvSpPr txBox="1"/>
          <p:nvPr/>
        </p:nvSpPr>
        <p:spPr>
          <a:xfrm>
            <a:off x="8770059" y="1915461"/>
            <a:ext cx="902811" cy="307777"/>
          </a:xfrm>
          <a:prstGeom prst="rect">
            <a:avLst/>
          </a:prstGeom>
          <a:noFill/>
        </p:spPr>
        <p:txBody>
          <a:bodyPr wrap="none" rtlCol="0">
            <a:spAutoFit/>
          </a:bodyPr>
          <a:lstStyle/>
          <a:p>
            <a:pPr algn="ctr"/>
            <a:r>
              <a:rPr kumimoji="1" lang="ja-JP" altLang="en-US" sz="1400" dirty="0"/>
              <a:t>培地交換</a:t>
            </a:r>
            <a:endParaRPr kumimoji="1" lang="en-US" altLang="ja-JP" sz="1400" dirty="0"/>
          </a:p>
        </p:txBody>
      </p:sp>
      <p:sp>
        <p:nvSpPr>
          <p:cNvPr id="80" name="矢印: 下 79">
            <a:extLst>
              <a:ext uri="{FF2B5EF4-FFF2-40B4-BE49-F238E27FC236}">
                <a16:creationId xmlns:a16="http://schemas.microsoft.com/office/drawing/2014/main" id="{ED3EE9AE-221F-475E-AE18-53BE9EF0BACE}"/>
              </a:ext>
            </a:extLst>
          </p:cNvPr>
          <p:cNvSpPr/>
          <p:nvPr/>
        </p:nvSpPr>
        <p:spPr>
          <a:xfrm>
            <a:off x="10430578" y="4159729"/>
            <a:ext cx="376233" cy="90280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E3DDCD9E-F563-4F38-A89B-B082DAD646ED}"/>
              </a:ext>
            </a:extLst>
          </p:cNvPr>
          <p:cNvSpPr txBox="1"/>
          <p:nvPr/>
        </p:nvSpPr>
        <p:spPr>
          <a:xfrm>
            <a:off x="7063419" y="4328209"/>
            <a:ext cx="3555275" cy="523220"/>
          </a:xfrm>
          <a:prstGeom prst="rect">
            <a:avLst/>
          </a:prstGeom>
          <a:noFill/>
        </p:spPr>
        <p:txBody>
          <a:bodyPr wrap="square" rtlCol="0">
            <a:spAutoFit/>
          </a:bodyPr>
          <a:lstStyle/>
          <a:p>
            <a:r>
              <a:rPr kumimoji="1" lang="ja-JP" altLang="en-US" sz="1400" dirty="0"/>
              <a:t>メタノール添加培地サンプリング（</a:t>
            </a:r>
            <a:r>
              <a:rPr kumimoji="1" lang="en-US" altLang="ja-JP" sz="1400" dirty="0"/>
              <a:t>24</a:t>
            </a:r>
            <a:r>
              <a:rPr kumimoji="1" lang="ja-JP" altLang="en-US" sz="1400" dirty="0"/>
              <a:t>時間ごと）</a:t>
            </a:r>
            <a:endParaRPr kumimoji="1" lang="en-US" altLang="ja-JP" sz="1400" dirty="0"/>
          </a:p>
          <a:p>
            <a:r>
              <a:rPr kumimoji="1" lang="en-US" altLang="ja-JP" sz="1400" dirty="0"/>
              <a:t>Bradford</a:t>
            </a:r>
            <a:r>
              <a:rPr kumimoji="1" lang="ja-JP" altLang="en-US" sz="1400" dirty="0"/>
              <a:t>法で分泌タンパク質を定量</a:t>
            </a:r>
          </a:p>
        </p:txBody>
      </p:sp>
      <p:sp>
        <p:nvSpPr>
          <p:cNvPr id="82" name="テキスト ボックス 81">
            <a:extLst>
              <a:ext uri="{FF2B5EF4-FFF2-40B4-BE49-F238E27FC236}">
                <a16:creationId xmlns:a16="http://schemas.microsoft.com/office/drawing/2014/main" id="{1CC019A2-E528-4F34-B84C-BA7E6E9F3CAB}"/>
              </a:ext>
            </a:extLst>
          </p:cNvPr>
          <p:cNvSpPr txBox="1"/>
          <p:nvPr/>
        </p:nvSpPr>
        <p:spPr>
          <a:xfrm>
            <a:off x="9309100" y="5163542"/>
            <a:ext cx="2504981" cy="830997"/>
          </a:xfrm>
          <a:prstGeom prst="rect">
            <a:avLst/>
          </a:prstGeom>
          <a:noFill/>
        </p:spPr>
        <p:txBody>
          <a:bodyPr wrap="none" rtlCol="0">
            <a:spAutoFit/>
          </a:bodyPr>
          <a:lstStyle/>
          <a:p>
            <a:pPr algn="ctr"/>
            <a:r>
              <a:rPr kumimoji="1" lang="ja-JP" altLang="en-US" sz="1600" dirty="0"/>
              <a:t>遠心、粗酵素液を獲得</a:t>
            </a:r>
            <a:endParaRPr kumimoji="1" lang="en-US" altLang="ja-JP" sz="1600" dirty="0"/>
          </a:p>
          <a:p>
            <a:pPr marL="285750" indent="-285750">
              <a:buFont typeface="Wingdings" panose="05000000000000000000" pitchFamily="2" charset="2"/>
              <a:buChar char="l"/>
            </a:pPr>
            <a:r>
              <a:rPr kumimoji="1" lang="en-US" altLang="ja-JP" sz="1600" dirty="0"/>
              <a:t>SDS-PAGE</a:t>
            </a:r>
            <a:r>
              <a:rPr kumimoji="1" lang="ja-JP" altLang="en-US" sz="1600" dirty="0"/>
              <a:t>で発現確認</a:t>
            </a:r>
            <a:endParaRPr kumimoji="1" lang="en-US" altLang="ja-JP" sz="1600" dirty="0"/>
          </a:p>
          <a:p>
            <a:pPr marL="285750" indent="-285750">
              <a:buFont typeface="Wingdings" panose="05000000000000000000" pitchFamily="2" charset="2"/>
              <a:buChar char="l"/>
            </a:pPr>
            <a:r>
              <a:rPr kumimoji="1" lang="ja-JP" altLang="en-US" sz="1600" dirty="0"/>
              <a:t>粗酵素反応で活性確認</a:t>
            </a:r>
            <a:endParaRPr kumimoji="1" lang="en-US" altLang="ja-JP" sz="1600" dirty="0"/>
          </a:p>
        </p:txBody>
      </p:sp>
      <p:sp>
        <p:nvSpPr>
          <p:cNvPr id="98" name="テキスト ボックス 97">
            <a:extLst>
              <a:ext uri="{FF2B5EF4-FFF2-40B4-BE49-F238E27FC236}">
                <a16:creationId xmlns:a16="http://schemas.microsoft.com/office/drawing/2014/main" id="{8F254427-E2A7-430B-B25A-D0D56F0E4589}"/>
              </a:ext>
            </a:extLst>
          </p:cNvPr>
          <p:cNvSpPr txBox="1"/>
          <p:nvPr/>
        </p:nvSpPr>
        <p:spPr>
          <a:xfrm>
            <a:off x="982163" y="3179301"/>
            <a:ext cx="1444626" cy="307777"/>
          </a:xfrm>
          <a:prstGeom prst="rect">
            <a:avLst/>
          </a:prstGeom>
          <a:noFill/>
        </p:spPr>
        <p:txBody>
          <a:bodyPr wrap="none" rtlCol="0">
            <a:spAutoFit/>
          </a:bodyPr>
          <a:lstStyle/>
          <a:p>
            <a:r>
              <a:rPr lang="ja-JP" altLang="en-US" sz="1400" dirty="0">
                <a:latin typeface="-apple-system"/>
              </a:rPr>
              <a:t>形質転換</a:t>
            </a:r>
            <a:r>
              <a:rPr lang="ja-JP" altLang="en-US" sz="1400" b="0" i="0" dirty="0">
                <a:effectLst/>
                <a:latin typeface="-apple-system"/>
              </a:rPr>
              <a:t>プレート</a:t>
            </a:r>
            <a:endParaRPr lang="en-US" altLang="ja-JP" sz="1400" dirty="0">
              <a:latin typeface="-apple-system"/>
            </a:endParaRPr>
          </a:p>
        </p:txBody>
      </p:sp>
      <p:sp>
        <p:nvSpPr>
          <p:cNvPr id="93" name="楕円 92">
            <a:extLst>
              <a:ext uri="{FF2B5EF4-FFF2-40B4-BE49-F238E27FC236}">
                <a16:creationId xmlns:a16="http://schemas.microsoft.com/office/drawing/2014/main" id="{6C80E5B1-3DA8-4CCF-8511-A02706EDA6D5}"/>
              </a:ext>
            </a:extLst>
          </p:cNvPr>
          <p:cNvSpPr/>
          <p:nvPr/>
        </p:nvSpPr>
        <p:spPr>
          <a:xfrm>
            <a:off x="10158820" y="2809386"/>
            <a:ext cx="901356" cy="323847"/>
          </a:xfrm>
          <a:prstGeom prst="ellipse">
            <a:avLst/>
          </a:prstGeom>
          <a:solidFill>
            <a:srgbClr val="FDE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95" name="グループ化 94">
            <a:extLst>
              <a:ext uri="{FF2B5EF4-FFF2-40B4-BE49-F238E27FC236}">
                <a16:creationId xmlns:a16="http://schemas.microsoft.com/office/drawing/2014/main" id="{A476CB73-1D3C-4D9F-9337-A4929BE61050}"/>
              </a:ext>
            </a:extLst>
          </p:cNvPr>
          <p:cNvGrpSpPr/>
          <p:nvPr/>
        </p:nvGrpSpPr>
        <p:grpSpPr>
          <a:xfrm>
            <a:off x="6002115" y="1445518"/>
            <a:ext cx="1743759" cy="2205048"/>
            <a:chOff x="8365511" y="1328738"/>
            <a:chExt cx="1743759" cy="2205048"/>
          </a:xfrm>
        </p:grpSpPr>
        <p:sp>
          <p:nvSpPr>
            <p:cNvPr id="96" name="楕円 95">
              <a:extLst>
                <a:ext uri="{FF2B5EF4-FFF2-40B4-BE49-F238E27FC236}">
                  <a16:creationId xmlns:a16="http://schemas.microsoft.com/office/drawing/2014/main" id="{4AF11AD5-EDCC-4BE7-99E9-A6E213624B1F}"/>
                </a:ext>
              </a:extLst>
            </p:cNvPr>
            <p:cNvSpPr/>
            <p:nvPr/>
          </p:nvSpPr>
          <p:spPr>
            <a:xfrm>
              <a:off x="8634406" y="2943226"/>
              <a:ext cx="1092995"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楕円 96">
              <a:extLst>
                <a:ext uri="{FF2B5EF4-FFF2-40B4-BE49-F238E27FC236}">
                  <a16:creationId xmlns:a16="http://schemas.microsoft.com/office/drawing/2014/main" id="{352CDAF9-B242-4569-85FB-6E6A6A58A45C}"/>
                </a:ext>
              </a:extLst>
            </p:cNvPr>
            <p:cNvSpPr/>
            <p:nvPr/>
          </p:nvSpPr>
          <p:spPr>
            <a:xfrm>
              <a:off x="8701088" y="2689623"/>
              <a:ext cx="978783"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台形 98">
              <a:extLst>
                <a:ext uri="{FF2B5EF4-FFF2-40B4-BE49-F238E27FC236}">
                  <a16:creationId xmlns:a16="http://schemas.microsoft.com/office/drawing/2014/main" id="{0CD101EB-9F8C-46B4-A86C-60CF9AC2B48C}"/>
                </a:ext>
              </a:extLst>
            </p:cNvPr>
            <p:cNvSpPr/>
            <p:nvPr/>
          </p:nvSpPr>
          <p:spPr>
            <a:xfrm>
              <a:off x="8634406" y="2915834"/>
              <a:ext cx="1116760" cy="248846"/>
            </a:xfrm>
            <a:prstGeom prst="trapezoid">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0" name="図 99" descr="図形&#10;&#10;低い精度で自動的に生成された説明">
              <a:extLst>
                <a:ext uri="{FF2B5EF4-FFF2-40B4-BE49-F238E27FC236}">
                  <a16:creationId xmlns:a16="http://schemas.microsoft.com/office/drawing/2014/main" id="{8ADBFA8E-C45F-4694-9FA1-F5D90113787F}"/>
                </a:ext>
              </a:extLst>
            </p:cNvPr>
            <p:cNvPicPr>
              <a:picLocks noChangeAspect="1"/>
            </p:cNvPicPr>
            <p:nvPr/>
          </p:nvPicPr>
          <p:blipFill rotWithShape="1">
            <a:blip r:embed="rId4" cstate="email">
              <a:duotone>
                <a:schemeClr val="bg2">
                  <a:shade val="45000"/>
                  <a:satMod val="135000"/>
                </a:schemeClr>
                <a:prstClr val="white"/>
              </a:duotone>
              <a:extLst>
                <a:ext uri="{28A0092B-C50C-407E-A947-70E740481C1C}">
                  <a14:useLocalDpi xmlns:a14="http://schemas.microsoft.com/office/drawing/2010/main"/>
                </a:ext>
              </a:extLst>
            </a:blip>
            <a:srcRect l="-2"/>
            <a:stretch/>
          </p:blipFill>
          <p:spPr>
            <a:xfrm>
              <a:off x="8365511" y="1495389"/>
              <a:ext cx="1535727" cy="2038397"/>
            </a:xfrm>
            <a:prstGeom prst="rect">
              <a:avLst/>
            </a:prstGeom>
          </p:spPr>
        </p:pic>
        <p:sp>
          <p:nvSpPr>
            <p:cNvPr id="101" name="正方形/長方形 100">
              <a:extLst>
                <a:ext uri="{FF2B5EF4-FFF2-40B4-BE49-F238E27FC236}">
                  <a16:creationId xmlns:a16="http://schemas.microsoft.com/office/drawing/2014/main" id="{AB532088-AE1E-47FB-88D1-1D825E7E17EB}"/>
                </a:ext>
              </a:extLst>
            </p:cNvPr>
            <p:cNvSpPr/>
            <p:nvPr/>
          </p:nvSpPr>
          <p:spPr>
            <a:xfrm>
              <a:off x="9751166" y="1328738"/>
              <a:ext cx="358104" cy="1275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03" name="テキスト ボックス 102">
            <a:extLst>
              <a:ext uri="{FF2B5EF4-FFF2-40B4-BE49-F238E27FC236}">
                <a16:creationId xmlns:a16="http://schemas.microsoft.com/office/drawing/2014/main" id="{19F6B238-5362-4255-9777-87FD52DC9E3C}"/>
              </a:ext>
            </a:extLst>
          </p:cNvPr>
          <p:cNvSpPr txBox="1"/>
          <p:nvPr/>
        </p:nvSpPr>
        <p:spPr>
          <a:xfrm>
            <a:off x="6011449" y="3677958"/>
            <a:ext cx="1569661" cy="307777"/>
          </a:xfrm>
          <a:prstGeom prst="rect">
            <a:avLst/>
          </a:prstGeom>
          <a:noFill/>
        </p:spPr>
        <p:txBody>
          <a:bodyPr wrap="none" rtlCol="0">
            <a:spAutoFit/>
          </a:bodyPr>
          <a:lstStyle/>
          <a:p>
            <a:pPr algn="ctr"/>
            <a:r>
              <a:rPr kumimoji="1" lang="en-US" altLang="ja-JP" sz="1400" dirty="0"/>
              <a:t>YPG</a:t>
            </a:r>
            <a:r>
              <a:rPr kumimoji="1" lang="ja-JP" altLang="en-US" sz="1400" dirty="0"/>
              <a:t>培地</a:t>
            </a:r>
            <a:r>
              <a:rPr kumimoji="1" lang="en-US" altLang="ja-JP" sz="1400" dirty="0"/>
              <a:t> 200 mL</a:t>
            </a:r>
          </a:p>
        </p:txBody>
      </p:sp>
      <p:sp>
        <p:nvSpPr>
          <p:cNvPr id="105" name="楕円 104">
            <a:extLst>
              <a:ext uri="{FF2B5EF4-FFF2-40B4-BE49-F238E27FC236}">
                <a16:creationId xmlns:a16="http://schemas.microsoft.com/office/drawing/2014/main" id="{3C6FA936-B7E4-47B1-BC77-13EEB040DA54}"/>
              </a:ext>
            </a:extLst>
          </p:cNvPr>
          <p:cNvSpPr/>
          <p:nvPr/>
        </p:nvSpPr>
        <p:spPr>
          <a:xfrm>
            <a:off x="6367208" y="2809386"/>
            <a:ext cx="901356" cy="323847"/>
          </a:xfrm>
          <a:prstGeom prst="ellipse">
            <a:avLst/>
          </a:prstGeom>
          <a:solidFill>
            <a:srgbClr val="FDE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四角形: 角を丸くする 77">
            <a:extLst>
              <a:ext uri="{FF2B5EF4-FFF2-40B4-BE49-F238E27FC236}">
                <a16:creationId xmlns:a16="http://schemas.microsoft.com/office/drawing/2014/main" id="{5ADEE29F-FF7B-42C6-BA9D-6C642BED3C68}"/>
              </a:ext>
            </a:extLst>
          </p:cNvPr>
          <p:cNvSpPr/>
          <p:nvPr/>
        </p:nvSpPr>
        <p:spPr>
          <a:xfrm>
            <a:off x="930481" y="4260689"/>
            <a:ext cx="2279643" cy="940880"/>
          </a:xfrm>
          <a:prstGeom prst="roundRect">
            <a:avLst>
              <a:gd name="adj" fmla="val 10576"/>
            </a:avLst>
          </a:prstGeom>
          <a:solidFill>
            <a:srgbClr val="FFE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B454E31C-DD08-4E85-A0A9-F03F12851B07}"/>
              </a:ext>
            </a:extLst>
          </p:cNvPr>
          <p:cNvSpPr txBox="1"/>
          <p:nvPr/>
        </p:nvSpPr>
        <p:spPr>
          <a:xfrm>
            <a:off x="898770" y="4837433"/>
            <a:ext cx="2456122" cy="307777"/>
          </a:xfrm>
          <a:prstGeom prst="rect">
            <a:avLst/>
          </a:prstGeom>
          <a:noFill/>
        </p:spPr>
        <p:txBody>
          <a:bodyPr wrap="none" rtlCol="0">
            <a:spAutoFit/>
          </a:bodyPr>
          <a:lstStyle/>
          <a:p>
            <a:r>
              <a:rPr kumimoji="1" lang="ja-JP" altLang="en-US" sz="1400" dirty="0"/>
              <a:t>酵母</a:t>
            </a:r>
            <a:r>
              <a:rPr kumimoji="1" lang="en-US" altLang="ja-JP" sz="1400" dirty="0"/>
              <a:t> </a:t>
            </a:r>
            <a:r>
              <a:rPr kumimoji="1" lang="en-US" altLang="ja-JP" sz="1400" i="1" dirty="0"/>
              <a:t>Pichia pastoris </a:t>
            </a:r>
            <a:r>
              <a:rPr kumimoji="1" lang="en-US" altLang="ja-JP" sz="1400" dirty="0"/>
              <a:t>KM71H</a:t>
            </a:r>
            <a:endParaRPr kumimoji="1" lang="ja-JP" altLang="en-US" sz="1400" dirty="0"/>
          </a:p>
        </p:txBody>
      </p:sp>
      <p:pic>
        <p:nvPicPr>
          <p:cNvPr id="102" name="図 101">
            <a:extLst>
              <a:ext uri="{FF2B5EF4-FFF2-40B4-BE49-F238E27FC236}">
                <a16:creationId xmlns:a16="http://schemas.microsoft.com/office/drawing/2014/main" id="{1888C6AF-177C-46D1-BC69-F23EB6ABE06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97447" y="4342699"/>
            <a:ext cx="590567" cy="586042"/>
          </a:xfrm>
          <a:prstGeom prst="rect">
            <a:avLst/>
          </a:prstGeom>
        </p:spPr>
      </p:pic>
      <p:sp>
        <p:nvSpPr>
          <p:cNvPr id="106" name="フリーフォーム: 図形 105">
            <a:extLst>
              <a:ext uri="{FF2B5EF4-FFF2-40B4-BE49-F238E27FC236}">
                <a16:creationId xmlns:a16="http://schemas.microsoft.com/office/drawing/2014/main" id="{9DDC486D-849D-45C7-84E2-361D468DBA8D}"/>
              </a:ext>
            </a:extLst>
          </p:cNvPr>
          <p:cNvSpPr/>
          <p:nvPr/>
        </p:nvSpPr>
        <p:spPr>
          <a:xfrm>
            <a:off x="1965648" y="4522125"/>
            <a:ext cx="871559" cy="304791"/>
          </a:xfrm>
          <a:custGeom>
            <a:avLst/>
            <a:gdLst>
              <a:gd name="connsiteX0" fmla="*/ 155329 w 446986"/>
              <a:gd name="connsiteY0" fmla="*/ 305708 h 458108"/>
              <a:gd name="connsiteX1" fmla="*/ 69190 w 446986"/>
              <a:gd name="connsiteY1" fmla="*/ 299081 h 458108"/>
              <a:gd name="connsiteX2" fmla="*/ 49312 w 446986"/>
              <a:gd name="connsiteY2" fmla="*/ 292455 h 458108"/>
              <a:gd name="connsiteX3" fmla="*/ 29433 w 446986"/>
              <a:gd name="connsiteY3" fmla="*/ 252699 h 458108"/>
              <a:gd name="connsiteX4" fmla="*/ 16181 w 446986"/>
              <a:gd name="connsiteY4" fmla="*/ 232821 h 458108"/>
              <a:gd name="connsiteX5" fmla="*/ 9555 w 446986"/>
              <a:gd name="connsiteY5" fmla="*/ 106925 h 458108"/>
              <a:gd name="connsiteX6" fmla="*/ 22807 w 446986"/>
              <a:gd name="connsiteY6" fmla="*/ 87047 h 458108"/>
              <a:gd name="connsiteX7" fmla="*/ 62564 w 446986"/>
              <a:gd name="connsiteY7" fmla="*/ 67168 h 458108"/>
              <a:gd name="connsiteX8" fmla="*/ 102320 w 446986"/>
              <a:gd name="connsiteY8" fmla="*/ 53916 h 458108"/>
              <a:gd name="connsiteX9" fmla="*/ 221590 w 446986"/>
              <a:gd name="connsiteY9" fmla="*/ 73795 h 458108"/>
              <a:gd name="connsiteX10" fmla="*/ 241468 w 446986"/>
              <a:gd name="connsiteY10" fmla="*/ 87047 h 458108"/>
              <a:gd name="connsiteX11" fmla="*/ 267973 w 446986"/>
              <a:gd name="connsiteY11" fmla="*/ 126803 h 458108"/>
              <a:gd name="connsiteX12" fmla="*/ 281225 w 446986"/>
              <a:gd name="connsiteY12" fmla="*/ 186438 h 458108"/>
              <a:gd name="connsiteX13" fmla="*/ 267973 w 446986"/>
              <a:gd name="connsiteY13" fmla="*/ 272577 h 458108"/>
              <a:gd name="connsiteX14" fmla="*/ 261346 w 446986"/>
              <a:gd name="connsiteY14" fmla="*/ 292455 h 458108"/>
              <a:gd name="connsiteX15" fmla="*/ 248094 w 446986"/>
              <a:gd name="connsiteY15" fmla="*/ 305708 h 458108"/>
              <a:gd name="connsiteX16" fmla="*/ 208338 w 446986"/>
              <a:gd name="connsiteY16" fmla="*/ 345464 h 458108"/>
              <a:gd name="connsiteX17" fmla="*/ 188460 w 446986"/>
              <a:gd name="connsiteY17" fmla="*/ 365342 h 458108"/>
              <a:gd name="connsiteX18" fmla="*/ 175207 w 446986"/>
              <a:gd name="connsiteY18" fmla="*/ 385221 h 458108"/>
              <a:gd name="connsiteX19" fmla="*/ 128825 w 446986"/>
              <a:gd name="connsiteY19" fmla="*/ 405099 h 458108"/>
              <a:gd name="connsiteX20" fmla="*/ 102320 w 446986"/>
              <a:gd name="connsiteY20" fmla="*/ 424977 h 458108"/>
              <a:gd name="connsiteX21" fmla="*/ 75816 w 446986"/>
              <a:gd name="connsiteY21" fmla="*/ 292455 h 458108"/>
              <a:gd name="connsiteX22" fmla="*/ 89068 w 446986"/>
              <a:gd name="connsiteY22" fmla="*/ 252699 h 458108"/>
              <a:gd name="connsiteX23" fmla="*/ 122199 w 446986"/>
              <a:gd name="connsiteY23" fmla="*/ 206316 h 458108"/>
              <a:gd name="connsiteX24" fmla="*/ 142077 w 446986"/>
              <a:gd name="connsiteY24" fmla="*/ 199690 h 458108"/>
              <a:gd name="connsiteX25" fmla="*/ 155329 w 446986"/>
              <a:gd name="connsiteY25" fmla="*/ 179812 h 458108"/>
              <a:gd name="connsiteX26" fmla="*/ 248094 w 446986"/>
              <a:gd name="connsiteY26" fmla="*/ 179812 h 458108"/>
              <a:gd name="connsiteX27" fmla="*/ 274599 w 446986"/>
              <a:gd name="connsiteY27" fmla="*/ 219568 h 458108"/>
              <a:gd name="connsiteX28" fmla="*/ 287851 w 446986"/>
              <a:gd name="connsiteY28" fmla="*/ 239447 h 458108"/>
              <a:gd name="connsiteX29" fmla="*/ 281225 w 446986"/>
              <a:gd name="connsiteY29" fmla="*/ 378595 h 458108"/>
              <a:gd name="connsiteX30" fmla="*/ 254720 w 446986"/>
              <a:gd name="connsiteY30" fmla="*/ 418351 h 458108"/>
              <a:gd name="connsiteX31" fmla="*/ 248094 w 446986"/>
              <a:gd name="connsiteY31" fmla="*/ 438229 h 458108"/>
              <a:gd name="connsiteX32" fmla="*/ 208338 w 446986"/>
              <a:gd name="connsiteY32" fmla="*/ 458108 h 458108"/>
              <a:gd name="connsiteX33" fmla="*/ 195086 w 446986"/>
              <a:gd name="connsiteY33" fmla="*/ 444855 h 458108"/>
              <a:gd name="connsiteX34" fmla="*/ 181833 w 446986"/>
              <a:gd name="connsiteY34" fmla="*/ 405099 h 458108"/>
              <a:gd name="connsiteX35" fmla="*/ 168581 w 446986"/>
              <a:gd name="connsiteY35" fmla="*/ 385221 h 458108"/>
              <a:gd name="connsiteX36" fmla="*/ 181833 w 446986"/>
              <a:gd name="connsiteY36" fmla="*/ 265951 h 458108"/>
              <a:gd name="connsiteX37" fmla="*/ 195086 w 446986"/>
              <a:gd name="connsiteY37" fmla="*/ 246073 h 458108"/>
              <a:gd name="connsiteX38" fmla="*/ 228216 w 446986"/>
              <a:gd name="connsiteY38" fmla="*/ 179812 h 458108"/>
              <a:gd name="connsiteX39" fmla="*/ 261346 w 446986"/>
              <a:gd name="connsiteY39" fmla="*/ 146681 h 458108"/>
              <a:gd name="connsiteX40" fmla="*/ 314355 w 446986"/>
              <a:gd name="connsiteY40" fmla="*/ 166560 h 458108"/>
              <a:gd name="connsiteX41" fmla="*/ 327607 w 446986"/>
              <a:gd name="connsiteY41" fmla="*/ 186438 h 458108"/>
              <a:gd name="connsiteX42" fmla="*/ 347486 w 446986"/>
              <a:gd name="connsiteY42" fmla="*/ 199690 h 458108"/>
              <a:gd name="connsiteX43" fmla="*/ 373990 w 446986"/>
              <a:gd name="connsiteY43" fmla="*/ 259325 h 458108"/>
              <a:gd name="connsiteX44" fmla="*/ 380616 w 446986"/>
              <a:gd name="connsiteY44" fmla="*/ 279203 h 458108"/>
              <a:gd name="connsiteX45" fmla="*/ 367364 w 446986"/>
              <a:gd name="connsiteY45" fmla="*/ 338838 h 458108"/>
              <a:gd name="connsiteX46" fmla="*/ 354112 w 446986"/>
              <a:gd name="connsiteY46" fmla="*/ 358716 h 458108"/>
              <a:gd name="connsiteX47" fmla="*/ 334233 w 446986"/>
              <a:gd name="connsiteY47" fmla="*/ 378595 h 458108"/>
              <a:gd name="connsiteX48" fmla="*/ 307729 w 446986"/>
              <a:gd name="connsiteY48" fmla="*/ 385221 h 458108"/>
              <a:gd name="connsiteX49" fmla="*/ 254720 w 446986"/>
              <a:gd name="connsiteY49" fmla="*/ 378595 h 458108"/>
              <a:gd name="connsiteX50" fmla="*/ 228216 w 446986"/>
              <a:gd name="connsiteY50" fmla="*/ 345464 h 458108"/>
              <a:gd name="connsiteX51" fmla="*/ 214964 w 446986"/>
              <a:gd name="connsiteY51" fmla="*/ 325586 h 458108"/>
              <a:gd name="connsiteX52" fmla="*/ 201712 w 446986"/>
              <a:gd name="connsiteY52" fmla="*/ 279203 h 458108"/>
              <a:gd name="connsiteX53" fmla="*/ 208338 w 446986"/>
              <a:gd name="connsiteY53" fmla="*/ 226195 h 458108"/>
              <a:gd name="connsiteX54" fmla="*/ 214964 w 446986"/>
              <a:gd name="connsiteY54" fmla="*/ 206316 h 458108"/>
              <a:gd name="connsiteX55" fmla="*/ 254720 w 446986"/>
              <a:gd name="connsiteY55" fmla="*/ 166560 h 458108"/>
              <a:gd name="connsiteX56" fmla="*/ 274599 w 446986"/>
              <a:gd name="connsiteY56" fmla="*/ 159934 h 458108"/>
              <a:gd name="connsiteX57" fmla="*/ 287851 w 446986"/>
              <a:gd name="connsiteY57" fmla="*/ 146681 h 458108"/>
              <a:gd name="connsiteX58" fmla="*/ 367364 w 446986"/>
              <a:gd name="connsiteY58" fmla="*/ 146681 h 458108"/>
              <a:gd name="connsiteX59" fmla="*/ 387242 w 446986"/>
              <a:gd name="connsiteY59" fmla="*/ 153308 h 458108"/>
              <a:gd name="connsiteX60" fmla="*/ 426999 w 446986"/>
              <a:gd name="connsiteY60" fmla="*/ 179812 h 458108"/>
              <a:gd name="connsiteX61" fmla="*/ 446877 w 446986"/>
              <a:gd name="connsiteY61" fmla="*/ 219568 h 458108"/>
              <a:gd name="connsiteX62" fmla="*/ 413746 w 446986"/>
              <a:gd name="connsiteY62" fmla="*/ 252699 h 458108"/>
              <a:gd name="connsiteX63" fmla="*/ 387242 w 446986"/>
              <a:gd name="connsiteY63" fmla="*/ 259325 h 458108"/>
              <a:gd name="connsiteX64" fmla="*/ 234842 w 446986"/>
              <a:gd name="connsiteY64" fmla="*/ 265951 h 458108"/>
              <a:gd name="connsiteX65" fmla="*/ 201712 w 446986"/>
              <a:gd name="connsiteY65" fmla="*/ 259325 h 458108"/>
              <a:gd name="connsiteX66" fmla="*/ 188460 w 446986"/>
              <a:gd name="connsiteY66" fmla="*/ 239447 h 458108"/>
              <a:gd name="connsiteX67" fmla="*/ 175207 w 446986"/>
              <a:gd name="connsiteY67" fmla="*/ 193064 h 458108"/>
              <a:gd name="connsiteX68" fmla="*/ 181833 w 446986"/>
              <a:gd name="connsiteY68" fmla="*/ 106925 h 458108"/>
              <a:gd name="connsiteX69" fmla="*/ 214964 w 446986"/>
              <a:gd name="connsiteY69" fmla="*/ 80421 h 458108"/>
              <a:gd name="connsiteX70" fmla="*/ 241468 w 446986"/>
              <a:gd name="connsiteY70" fmla="*/ 73795 h 458108"/>
              <a:gd name="connsiteX71" fmla="*/ 314355 w 446986"/>
              <a:gd name="connsiteY71" fmla="*/ 53916 h 458108"/>
              <a:gd name="connsiteX72" fmla="*/ 407120 w 446986"/>
              <a:gd name="connsiteY72" fmla="*/ 60542 h 458108"/>
              <a:gd name="connsiteX73" fmla="*/ 420373 w 446986"/>
              <a:gd name="connsiteY73" fmla="*/ 73795 h 458108"/>
              <a:gd name="connsiteX74" fmla="*/ 433625 w 446986"/>
              <a:gd name="connsiteY74" fmla="*/ 113551 h 458108"/>
              <a:gd name="connsiteX75" fmla="*/ 426999 w 446986"/>
              <a:gd name="connsiteY75" fmla="*/ 159934 h 458108"/>
              <a:gd name="connsiteX76" fmla="*/ 387242 w 446986"/>
              <a:gd name="connsiteY76" fmla="*/ 173186 h 458108"/>
              <a:gd name="connsiteX77" fmla="*/ 228216 w 446986"/>
              <a:gd name="connsiteY77" fmla="*/ 153308 h 458108"/>
              <a:gd name="connsiteX78" fmla="*/ 214964 w 446986"/>
              <a:gd name="connsiteY78" fmla="*/ 140055 h 458108"/>
              <a:gd name="connsiteX79" fmla="*/ 221590 w 446986"/>
              <a:gd name="connsiteY79" fmla="*/ 20786 h 458108"/>
              <a:gd name="connsiteX80" fmla="*/ 234842 w 446986"/>
              <a:gd name="connsiteY80" fmla="*/ 908 h 458108"/>
              <a:gd name="connsiteX81" fmla="*/ 294477 w 446986"/>
              <a:gd name="connsiteY81" fmla="*/ 7534 h 458108"/>
              <a:gd name="connsiteX82" fmla="*/ 334233 w 446986"/>
              <a:gd name="connsiteY82" fmla="*/ 27412 h 458108"/>
              <a:gd name="connsiteX83" fmla="*/ 340860 w 446986"/>
              <a:gd name="connsiteY83" fmla="*/ 47290 h 458108"/>
              <a:gd name="connsiteX84" fmla="*/ 334233 w 446986"/>
              <a:gd name="connsiteY84" fmla="*/ 133429 h 458108"/>
              <a:gd name="connsiteX85" fmla="*/ 314355 w 446986"/>
              <a:gd name="connsiteY85" fmla="*/ 153308 h 458108"/>
              <a:gd name="connsiteX86" fmla="*/ 301103 w 446986"/>
              <a:gd name="connsiteY86" fmla="*/ 173186 h 458108"/>
              <a:gd name="connsiteX87" fmla="*/ 261346 w 446986"/>
              <a:gd name="connsiteY87" fmla="*/ 186438 h 458108"/>
              <a:gd name="connsiteX88" fmla="*/ 241468 w 446986"/>
              <a:gd name="connsiteY88" fmla="*/ 199690 h 458108"/>
              <a:gd name="connsiteX89" fmla="*/ 221590 w 446986"/>
              <a:gd name="connsiteY89" fmla="*/ 206316 h 458108"/>
              <a:gd name="connsiteX90" fmla="*/ 122199 w 446986"/>
              <a:gd name="connsiteY90" fmla="*/ 226195 h 458108"/>
              <a:gd name="connsiteX91" fmla="*/ 102320 w 446986"/>
              <a:gd name="connsiteY91" fmla="*/ 239447 h 458108"/>
              <a:gd name="connsiteX92" fmla="*/ 82442 w 446986"/>
              <a:gd name="connsiteY92" fmla="*/ 279203 h 458108"/>
              <a:gd name="connsiteX93" fmla="*/ 89068 w 446986"/>
              <a:gd name="connsiteY93" fmla="*/ 318960 h 458108"/>
              <a:gd name="connsiteX94" fmla="*/ 108946 w 446986"/>
              <a:gd name="connsiteY94" fmla="*/ 325586 h 458108"/>
              <a:gd name="connsiteX95" fmla="*/ 188460 w 446986"/>
              <a:gd name="connsiteY95" fmla="*/ 318960 h 458108"/>
              <a:gd name="connsiteX96" fmla="*/ 181833 w 446986"/>
              <a:gd name="connsiteY96" fmla="*/ 239447 h 458108"/>
              <a:gd name="connsiteX97" fmla="*/ 175207 w 446986"/>
              <a:gd name="connsiteY97" fmla="*/ 219568 h 458108"/>
              <a:gd name="connsiteX98" fmla="*/ 135451 w 446986"/>
              <a:gd name="connsiteY98" fmla="*/ 193064 h 458108"/>
              <a:gd name="connsiteX99" fmla="*/ 115573 w 446986"/>
              <a:gd name="connsiteY99" fmla="*/ 173186 h 458108"/>
              <a:gd name="connsiteX100" fmla="*/ 95694 w 446986"/>
              <a:gd name="connsiteY100" fmla="*/ 166560 h 458108"/>
              <a:gd name="connsiteX101" fmla="*/ 75816 w 446986"/>
              <a:gd name="connsiteY101" fmla="*/ 153308 h 458108"/>
              <a:gd name="connsiteX102" fmla="*/ 42686 w 446986"/>
              <a:gd name="connsiteY102" fmla="*/ 120177 h 458108"/>
              <a:gd name="connsiteX103" fmla="*/ 36060 w 446986"/>
              <a:gd name="connsiteY103" fmla="*/ 60542 h 458108"/>
              <a:gd name="connsiteX104" fmla="*/ 55938 w 446986"/>
              <a:gd name="connsiteY104" fmla="*/ 40664 h 458108"/>
              <a:gd name="connsiteX105" fmla="*/ 122199 w 446986"/>
              <a:gd name="connsiteY105" fmla="*/ 47290 h 458108"/>
              <a:gd name="connsiteX106" fmla="*/ 142077 w 446986"/>
              <a:gd name="connsiteY106" fmla="*/ 67168 h 458108"/>
              <a:gd name="connsiteX107" fmla="*/ 161955 w 446986"/>
              <a:gd name="connsiteY107" fmla="*/ 80421 h 458108"/>
              <a:gd name="connsiteX108" fmla="*/ 175207 w 446986"/>
              <a:gd name="connsiteY108" fmla="*/ 100299 h 458108"/>
              <a:gd name="connsiteX109" fmla="*/ 214964 w 446986"/>
              <a:gd name="connsiteY109" fmla="*/ 153308 h 458108"/>
              <a:gd name="connsiteX110" fmla="*/ 214964 w 446986"/>
              <a:gd name="connsiteY110" fmla="*/ 206316 h 45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46986" h="458108">
                <a:moveTo>
                  <a:pt x="155329" y="305708"/>
                </a:moveTo>
                <a:cubicBezTo>
                  <a:pt x="126616" y="303499"/>
                  <a:pt x="97765" y="302653"/>
                  <a:pt x="69190" y="299081"/>
                </a:cubicBezTo>
                <a:cubicBezTo>
                  <a:pt x="62260" y="298215"/>
                  <a:pt x="54766" y="296818"/>
                  <a:pt x="49312" y="292455"/>
                </a:cubicBezTo>
                <a:cubicBezTo>
                  <a:pt x="33490" y="279797"/>
                  <a:pt x="37435" y="268702"/>
                  <a:pt x="29433" y="252699"/>
                </a:cubicBezTo>
                <a:cubicBezTo>
                  <a:pt x="25871" y="245576"/>
                  <a:pt x="20598" y="239447"/>
                  <a:pt x="16181" y="232821"/>
                </a:cubicBezTo>
                <a:cubicBezTo>
                  <a:pt x="-2742" y="176049"/>
                  <a:pt x="-5224" y="185747"/>
                  <a:pt x="9555" y="106925"/>
                </a:cubicBezTo>
                <a:cubicBezTo>
                  <a:pt x="11023" y="99098"/>
                  <a:pt x="17832" y="93265"/>
                  <a:pt x="22807" y="87047"/>
                </a:cubicBezTo>
                <a:cubicBezTo>
                  <a:pt x="38492" y="67442"/>
                  <a:pt x="35842" y="75185"/>
                  <a:pt x="62564" y="67168"/>
                </a:cubicBezTo>
                <a:cubicBezTo>
                  <a:pt x="75944" y="63154"/>
                  <a:pt x="102320" y="53916"/>
                  <a:pt x="102320" y="53916"/>
                </a:cubicBezTo>
                <a:cubicBezTo>
                  <a:pt x="125054" y="55810"/>
                  <a:pt x="193736" y="55226"/>
                  <a:pt x="221590" y="73795"/>
                </a:cubicBezTo>
                <a:lnTo>
                  <a:pt x="241468" y="87047"/>
                </a:lnTo>
                <a:cubicBezTo>
                  <a:pt x="250303" y="100299"/>
                  <a:pt x="264850" y="111185"/>
                  <a:pt x="267973" y="126803"/>
                </a:cubicBezTo>
                <a:cubicBezTo>
                  <a:pt x="276385" y="168864"/>
                  <a:pt x="271867" y="149008"/>
                  <a:pt x="281225" y="186438"/>
                </a:cubicBezTo>
                <a:cubicBezTo>
                  <a:pt x="275886" y="234491"/>
                  <a:pt x="278406" y="236064"/>
                  <a:pt x="267973" y="272577"/>
                </a:cubicBezTo>
                <a:cubicBezTo>
                  <a:pt x="266054" y="279293"/>
                  <a:pt x="264940" y="286466"/>
                  <a:pt x="261346" y="292455"/>
                </a:cubicBezTo>
                <a:cubicBezTo>
                  <a:pt x="258132" y="297812"/>
                  <a:pt x="251997" y="300830"/>
                  <a:pt x="248094" y="305708"/>
                </a:cubicBezTo>
                <a:cubicBezTo>
                  <a:pt x="209923" y="353423"/>
                  <a:pt x="267274" y="294947"/>
                  <a:pt x="208338" y="345464"/>
                </a:cubicBezTo>
                <a:cubicBezTo>
                  <a:pt x="201223" y="351562"/>
                  <a:pt x="194459" y="358143"/>
                  <a:pt x="188460" y="365342"/>
                </a:cubicBezTo>
                <a:cubicBezTo>
                  <a:pt x="183362" y="371460"/>
                  <a:pt x="181325" y="380123"/>
                  <a:pt x="175207" y="385221"/>
                </a:cubicBezTo>
                <a:cubicBezTo>
                  <a:pt x="164290" y="394318"/>
                  <a:pt x="142635" y="400496"/>
                  <a:pt x="128825" y="405099"/>
                </a:cubicBezTo>
                <a:cubicBezTo>
                  <a:pt x="119990" y="411725"/>
                  <a:pt x="113101" y="422581"/>
                  <a:pt x="102320" y="424977"/>
                </a:cubicBezTo>
                <a:cubicBezTo>
                  <a:pt x="26657" y="441791"/>
                  <a:pt x="73545" y="311382"/>
                  <a:pt x="75816" y="292455"/>
                </a:cubicBezTo>
                <a:cubicBezTo>
                  <a:pt x="77480" y="278586"/>
                  <a:pt x="84651" y="265951"/>
                  <a:pt x="89068" y="252699"/>
                </a:cubicBezTo>
                <a:cubicBezTo>
                  <a:pt x="95251" y="234150"/>
                  <a:pt x="98616" y="214177"/>
                  <a:pt x="122199" y="206316"/>
                </a:cubicBezTo>
                <a:lnTo>
                  <a:pt x="142077" y="199690"/>
                </a:lnTo>
                <a:cubicBezTo>
                  <a:pt x="146494" y="193064"/>
                  <a:pt x="148703" y="184229"/>
                  <a:pt x="155329" y="179812"/>
                </a:cubicBezTo>
                <a:cubicBezTo>
                  <a:pt x="177260" y="165192"/>
                  <a:pt x="236409" y="178644"/>
                  <a:pt x="248094" y="179812"/>
                </a:cubicBezTo>
                <a:lnTo>
                  <a:pt x="274599" y="219568"/>
                </a:lnTo>
                <a:lnTo>
                  <a:pt x="287851" y="239447"/>
                </a:lnTo>
                <a:cubicBezTo>
                  <a:pt x="285642" y="285830"/>
                  <a:pt x="289681" y="332936"/>
                  <a:pt x="281225" y="378595"/>
                </a:cubicBezTo>
                <a:cubicBezTo>
                  <a:pt x="278325" y="394256"/>
                  <a:pt x="254720" y="418351"/>
                  <a:pt x="254720" y="418351"/>
                </a:cubicBezTo>
                <a:cubicBezTo>
                  <a:pt x="252511" y="424977"/>
                  <a:pt x="252457" y="432775"/>
                  <a:pt x="248094" y="438229"/>
                </a:cubicBezTo>
                <a:cubicBezTo>
                  <a:pt x="238753" y="449905"/>
                  <a:pt x="221432" y="453743"/>
                  <a:pt x="208338" y="458108"/>
                </a:cubicBezTo>
                <a:cubicBezTo>
                  <a:pt x="203921" y="453690"/>
                  <a:pt x="197880" y="450443"/>
                  <a:pt x="195086" y="444855"/>
                </a:cubicBezTo>
                <a:cubicBezTo>
                  <a:pt x="188839" y="432361"/>
                  <a:pt x="189582" y="416722"/>
                  <a:pt x="181833" y="405099"/>
                </a:cubicBezTo>
                <a:lnTo>
                  <a:pt x="168581" y="385221"/>
                </a:lnTo>
                <a:cubicBezTo>
                  <a:pt x="169408" y="372812"/>
                  <a:pt x="166024" y="297567"/>
                  <a:pt x="181833" y="265951"/>
                </a:cubicBezTo>
                <a:cubicBezTo>
                  <a:pt x="185395" y="258828"/>
                  <a:pt x="190668" y="252699"/>
                  <a:pt x="195086" y="246073"/>
                </a:cubicBezTo>
                <a:cubicBezTo>
                  <a:pt x="202568" y="216145"/>
                  <a:pt x="201919" y="206110"/>
                  <a:pt x="228216" y="179812"/>
                </a:cubicBezTo>
                <a:lnTo>
                  <a:pt x="261346" y="146681"/>
                </a:lnTo>
                <a:cubicBezTo>
                  <a:pt x="279177" y="151139"/>
                  <a:pt x="299506" y="154186"/>
                  <a:pt x="314355" y="166560"/>
                </a:cubicBezTo>
                <a:cubicBezTo>
                  <a:pt x="320473" y="171658"/>
                  <a:pt x="321976" y="180807"/>
                  <a:pt x="327607" y="186438"/>
                </a:cubicBezTo>
                <a:cubicBezTo>
                  <a:pt x="333238" y="192069"/>
                  <a:pt x="340860" y="195273"/>
                  <a:pt x="347486" y="199690"/>
                </a:cubicBezTo>
                <a:cubicBezTo>
                  <a:pt x="368487" y="231191"/>
                  <a:pt x="358220" y="212013"/>
                  <a:pt x="373990" y="259325"/>
                </a:cubicBezTo>
                <a:lnTo>
                  <a:pt x="380616" y="279203"/>
                </a:lnTo>
                <a:cubicBezTo>
                  <a:pt x="378071" y="294473"/>
                  <a:pt x="375520" y="322526"/>
                  <a:pt x="367364" y="338838"/>
                </a:cubicBezTo>
                <a:cubicBezTo>
                  <a:pt x="363803" y="345961"/>
                  <a:pt x="359210" y="352598"/>
                  <a:pt x="354112" y="358716"/>
                </a:cubicBezTo>
                <a:cubicBezTo>
                  <a:pt x="348113" y="365915"/>
                  <a:pt x="342369" y="373946"/>
                  <a:pt x="334233" y="378595"/>
                </a:cubicBezTo>
                <a:cubicBezTo>
                  <a:pt x="326326" y="383113"/>
                  <a:pt x="316564" y="383012"/>
                  <a:pt x="307729" y="385221"/>
                </a:cubicBezTo>
                <a:cubicBezTo>
                  <a:pt x="290059" y="383012"/>
                  <a:pt x="271900" y="383281"/>
                  <a:pt x="254720" y="378595"/>
                </a:cubicBezTo>
                <a:cubicBezTo>
                  <a:pt x="228854" y="371540"/>
                  <a:pt x="237515" y="364063"/>
                  <a:pt x="228216" y="345464"/>
                </a:cubicBezTo>
                <a:cubicBezTo>
                  <a:pt x="224655" y="338341"/>
                  <a:pt x="218525" y="332709"/>
                  <a:pt x="214964" y="325586"/>
                </a:cubicBezTo>
                <a:cubicBezTo>
                  <a:pt x="210211" y="316079"/>
                  <a:pt x="203835" y="287696"/>
                  <a:pt x="201712" y="279203"/>
                </a:cubicBezTo>
                <a:cubicBezTo>
                  <a:pt x="203921" y="261534"/>
                  <a:pt x="205153" y="243715"/>
                  <a:pt x="208338" y="226195"/>
                </a:cubicBezTo>
                <a:cubicBezTo>
                  <a:pt x="209587" y="219323"/>
                  <a:pt x="210676" y="211829"/>
                  <a:pt x="214964" y="206316"/>
                </a:cubicBezTo>
                <a:cubicBezTo>
                  <a:pt x="226470" y="191523"/>
                  <a:pt x="236940" y="172486"/>
                  <a:pt x="254720" y="166560"/>
                </a:cubicBezTo>
                <a:lnTo>
                  <a:pt x="274599" y="159934"/>
                </a:lnTo>
                <a:cubicBezTo>
                  <a:pt x="279016" y="155516"/>
                  <a:pt x="282494" y="149895"/>
                  <a:pt x="287851" y="146681"/>
                </a:cubicBezTo>
                <a:cubicBezTo>
                  <a:pt x="312133" y="132111"/>
                  <a:pt x="342512" y="143920"/>
                  <a:pt x="367364" y="146681"/>
                </a:cubicBezTo>
                <a:cubicBezTo>
                  <a:pt x="373990" y="148890"/>
                  <a:pt x="381136" y="149916"/>
                  <a:pt x="387242" y="153308"/>
                </a:cubicBezTo>
                <a:cubicBezTo>
                  <a:pt x="401165" y="161043"/>
                  <a:pt x="426999" y="179812"/>
                  <a:pt x="426999" y="179812"/>
                </a:cubicBezTo>
                <a:cubicBezTo>
                  <a:pt x="431859" y="187102"/>
                  <a:pt x="448491" y="208272"/>
                  <a:pt x="446877" y="219568"/>
                </a:cubicBezTo>
                <a:cubicBezTo>
                  <a:pt x="442989" y="246783"/>
                  <a:pt x="434166" y="246865"/>
                  <a:pt x="413746" y="252699"/>
                </a:cubicBezTo>
                <a:cubicBezTo>
                  <a:pt x="404990" y="255201"/>
                  <a:pt x="396324" y="258652"/>
                  <a:pt x="387242" y="259325"/>
                </a:cubicBezTo>
                <a:cubicBezTo>
                  <a:pt x="336533" y="263081"/>
                  <a:pt x="285642" y="263742"/>
                  <a:pt x="234842" y="265951"/>
                </a:cubicBezTo>
                <a:cubicBezTo>
                  <a:pt x="223799" y="263742"/>
                  <a:pt x="211490" y="264913"/>
                  <a:pt x="201712" y="259325"/>
                </a:cubicBezTo>
                <a:cubicBezTo>
                  <a:pt x="194798" y="255374"/>
                  <a:pt x="192021" y="246570"/>
                  <a:pt x="188460" y="239447"/>
                </a:cubicBezTo>
                <a:cubicBezTo>
                  <a:pt x="183705" y="229938"/>
                  <a:pt x="177331" y="201561"/>
                  <a:pt x="175207" y="193064"/>
                </a:cubicBezTo>
                <a:cubicBezTo>
                  <a:pt x="177416" y="164351"/>
                  <a:pt x="176185" y="135164"/>
                  <a:pt x="181833" y="106925"/>
                </a:cubicBezTo>
                <a:cubicBezTo>
                  <a:pt x="183169" y="100247"/>
                  <a:pt x="212257" y="81581"/>
                  <a:pt x="214964" y="80421"/>
                </a:cubicBezTo>
                <a:cubicBezTo>
                  <a:pt x="223334" y="76834"/>
                  <a:pt x="232746" y="76412"/>
                  <a:pt x="241468" y="73795"/>
                </a:cubicBezTo>
                <a:cubicBezTo>
                  <a:pt x="308724" y="53617"/>
                  <a:pt x="253971" y="65993"/>
                  <a:pt x="314355" y="53916"/>
                </a:cubicBezTo>
                <a:cubicBezTo>
                  <a:pt x="345277" y="56125"/>
                  <a:pt x="376651" y="54829"/>
                  <a:pt x="407120" y="60542"/>
                </a:cubicBezTo>
                <a:cubicBezTo>
                  <a:pt x="413261" y="61693"/>
                  <a:pt x="417579" y="68207"/>
                  <a:pt x="420373" y="73795"/>
                </a:cubicBezTo>
                <a:cubicBezTo>
                  <a:pt x="426620" y="86289"/>
                  <a:pt x="433625" y="113551"/>
                  <a:pt x="433625" y="113551"/>
                </a:cubicBezTo>
                <a:cubicBezTo>
                  <a:pt x="431416" y="129012"/>
                  <a:pt x="436588" y="147606"/>
                  <a:pt x="426999" y="159934"/>
                </a:cubicBezTo>
                <a:cubicBezTo>
                  <a:pt x="418423" y="170961"/>
                  <a:pt x="387242" y="173186"/>
                  <a:pt x="387242" y="173186"/>
                </a:cubicBezTo>
                <a:cubicBezTo>
                  <a:pt x="300617" y="169061"/>
                  <a:pt x="276359" y="191824"/>
                  <a:pt x="228216" y="153308"/>
                </a:cubicBezTo>
                <a:cubicBezTo>
                  <a:pt x="223338" y="149405"/>
                  <a:pt x="219381" y="144473"/>
                  <a:pt x="214964" y="140055"/>
                </a:cubicBezTo>
                <a:cubicBezTo>
                  <a:pt x="217173" y="100299"/>
                  <a:pt x="215959" y="60203"/>
                  <a:pt x="221590" y="20786"/>
                </a:cubicBezTo>
                <a:cubicBezTo>
                  <a:pt x="222716" y="12903"/>
                  <a:pt x="227007" y="2333"/>
                  <a:pt x="234842" y="908"/>
                </a:cubicBezTo>
                <a:cubicBezTo>
                  <a:pt x="254520" y="-2670"/>
                  <a:pt x="274599" y="5325"/>
                  <a:pt x="294477" y="7534"/>
                </a:cubicBezTo>
                <a:cubicBezTo>
                  <a:pt x="307572" y="11899"/>
                  <a:pt x="324891" y="15735"/>
                  <a:pt x="334233" y="27412"/>
                </a:cubicBezTo>
                <a:cubicBezTo>
                  <a:pt x="338596" y="32866"/>
                  <a:pt x="338651" y="40664"/>
                  <a:pt x="340860" y="47290"/>
                </a:cubicBezTo>
                <a:cubicBezTo>
                  <a:pt x="338651" y="76003"/>
                  <a:pt x="341218" y="105491"/>
                  <a:pt x="334233" y="133429"/>
                </a:cubicBezTo>
                <a:cubicBezTo>
                  <a:pt x="331960" y="142520"/>
                  <a:pt x="320354" y="146109"/>
                  <a:pt x="314355" y="153308"/>
                </a:cubicBezTo>
                <a:cubicBezTo>
                  <a:pt x="309257" y="159426"/>
                  <a:pt x="307856" y="168965"/>
                  <a:pt x="301103" y="173186"/>
                </a:cubicBezTo>
                <a:cubicBezTo>
                  <a:pt x="289257" y="180590"/>
                  <a:pt x="261346" y="186438"/>
                  <a:pt x="261346" y="186438"/>
                </a:cubicBezTo>
                <a:cubicBezTo>
                  <a:pt x="254720" y="190855"/>
                  <a:pt x="248591" y="196129"/>
                  <a:pt x="241468" y="199690"/>
                </a:cubicBezTo>
                <a:cubicBezTo>
                  <a:pt x="235221" y="202814"/>
                  <a:pt x="228328" y="204478"/>
                  <a:pt x="221590" y="206316"/>
                </a:cubicBezTo>
                <a:cubicBezTo>
                  <a:pt x="165361" y="221651"/>
                  <a:pt x="176381" y="218454"/>
                  <a:pt x="122199" y="226195"/>
                </a:cubicBezTo>
                <a:cubicBezTo>
                  <a:pt x="115573" y="230612"/>
                  <a:pt x="107951" y="233816"/>
                  <a:pt x="102320" y="239447"/>
                </a:cubicBezTo>
                <a:cubicBezTo>
                  <a:pt x="89476" y="252291"/>
                  <a:pt x="87831" y="263036"/>
                  <a:pt x="82442" y="279203"/>
                </a:cubicBezTo>
                <a:cubicBezTo>
                  <a:pt x="84651" y="292455"/>
                  <a:pt x="82402" y="307295"/>
                  <a:pt x="89068" y="318960"/>
                </a:cubicBezTo>
                <a:cubicBezTo>
                  <a:pt x="92533" y="325024"/>
                  <a:pt x="101962" y="325586"/>
                  <a:pt x="108946" y="325586"/>
                </a:cubicBezTo>
                <a:cubicBezTo>
                  <a:pt x="135543" y="325586"/>
                  <a:pt x="161955" y="321169"/>
                  <a:pt x="188460" y="318960"/>
                </a:cubicBezTo>
                <a:cubicBezTo>
                  <a:pt x="186251" y="292456"/>
                  <a:pt x="185348" y="265810"/>
                  <a:pt x="181833" y="239447"/>
                </a:cubicBezTo>
                <a:cubicBezTo>
                  <a:pt x="180910" y="232524"/>
                  <a:pt x="180146" y="224507"/>
                  <a:pt x="175207" y="219568"/>
                </a:cubicBezTo>
                <a:cubicBezTo>
                  <a:pt x="163945" y="208306"/>
                  <a:pt x="146713" y="204326"/>
                  <a:pt x="135451" y="193064"/>
                </a:cubicBezTo>
                <a:cubicBezTo>
                  <a:pt x="128825" y="186438"/>
                  <a:pt x="123370" y="178384"/>
                  <a:pt x="115573" y="173186"/>
                </a:cubicBezTo>
                <a:cubicBezTo>
                  <a:pt x="109761" y="169312"/>
                  <a:pt x="102320" y="168769"/>
                  <a:pt x="95694" y="166560"/>
                </a:cubicBezTo>
                <a:cubicBezTo>
                  <a:pt x="89068" y="162143"/>
                  <a:pt x="81809" y="158552"/>
                  <a:pt x="75816" y="153308"/>
                </a:cubicBezTo>
                <a:cubicBezTo>
                  <a:pt x="64062" y="143023"/>
                  <a:pt x="42686" y="120177"/>
                  <a:pt x="42686" y="120177"/>
                </a:cubicBezTo>
                <a:cubicBezTo>
                  <a:pt x="34586" y="95878"/>
                  <a:pt x="21334" y="82631"/>
                  <a:pt x="36060" y="60542"/>
                </a:cubicBezTo>
                <a:cubicBezTo>
                  <a:pt x="41258" y="52745"/>
                  <a:pt x="49312" y="47290"/>
                  <a:pt x="55938" y="40664"/>
                </a:cubicBezTo>
                <a:cubicBezTo>
                  <a:pt x="78025" y="42873"/>
                  <a:pt x="100983" y="40762"/>
                  <a:pt x="122199" y="47290"/>
                </a:cubicBezTo>
                <a:cubicBezTo>
                  <a:pt x="131155" y="50046"/>
                  <a:pt x="134878" y="61169"/>
                  <a:pt x="142077" y="67168"/>
                </a:cubicBezTo>
                <a:cubicBezTo>
                  <a:pt x="148195" y="72266"/>
                  <a:pt x="155329" y="76003"/>
                  <a:pt x="161955" y="80421"/>
                </a:cubicBezTo>
                <a:cubicBezTo>
                  <a:pt x="166372" y="87047"/>
                  <a:pt x="170232" y="94081"/>
                  <a:pt x="175207" y="100299"/>
                </a:cubicBezTo>
                <a:cubicBezTo>
                  <a:pt x="187967" y="116249"/>
                  <a:pt x="214964" y="130186"/>
                  <a:pt x="214964" y="153308"/>
                </a:cubicBezTo>
                <a:lnTo>
                  <a:pt x="214964" y="206316"/>
                </a:lnTo>
              </a:path>
            </a:pathLst>
          </a:cu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図 106">
            <a:extLst>
              <a:ext uri="{FF2B5EF4-FFF2-40B4-BE49-F238E27FC236}">
                <a16:creationId xmlns:a16="http://schemas.microsoft.com/office/drawing/2014/main" id="{DB210F43-094A-4186-B79B-DCC8479DC5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3579" y="5311546"/>
            <a:ext cx="477167" cy="473511"/>
          </a:xfrm>
          <a:prstGeom prst="rect">
            <a:avLst/>
          </a:prstGeom>
        </p:spPr>
      </p:pic>
      <p:sp>
        <p:nvSpPr>
          <p:cNvPr id="19" name="テキスト ボックス 18">
            <a:extLst>
              <a:ext uri="{FF2B5EF4-FFF2-40B4-BE49-F238E27FC236}">
                <a16:creationId xmlns:a16="http://schemas.microsoft.com/office/drawing/2014/main" id="{904CEBE6-2410-4A44-9823-FBF7CFB2F3DD}"/>
              </a:ext>
            </a:extLst>
          </p:cNvPr>
          <p:cNvSpPr txBox="1"/>
          <p:nvPr/>
        </p:nvSpPr>
        <p:spPr>
          <a:xfrm>
            <a:off x="1156157" y="5284619"/>
            <a:ext cx="2433680" cy="523220"/>
          </a:xfrm>
          <a:prstGeom prst="rect">
            <a:avLst/>
          </a:prstGeom>
          <a:noFill/>
        </p:spPr>
        <p:txBody>
          <a:bodyPr wrap="none" rtlCol="0">
            <a:spAutoFit/>
          </a:bodyPr>
          <a:lstStyle/>
          <a:p>
            <a:r>
              <a:rPr kumimoji="1" lang="ja-JP" altLang="en-US" sz="1400" dirty="0"/>
              <a:t>プラスミド</a:t>
            </a:r>
            <a:endParaRPr kumimoji="1" lang="en-US" altLang="ja-JP" sz="1400" dirty="0"/>
          </a:p>
          <a:p>
            <a:r>
              <a:rPr kumimoji="1" lang="en-US" altLang="ja-JP" sz="1400" dirty="0"/>
              <a:t>…</a:t>
            </a:r>
            <a:r>
              <a:rPr kumimoji="1" lang="ja-JP" altLang="en-US" sz="1400" dirty="0"/>
              <a:t>目的遺伝子の入った</a:t>
            </a:r>
            <a:r>
              <a:rPr kumimoji="1" lang="en-US" altLang="ja-JP" sz="1400" dirty="0" err="1"/>
              <a:t>pPICz</a:t>
            </a:r>
            <a:r>
              <a:rPr kumimoji="1" lang="en-US" altLang="ja-JP" sz="1400" dirty="0"/>
              <a:t>α</a:t>
            </a:r>
          </a:p>
        </p:txBody>
      </p:sp>
      <p:sp>
        <p:nvSpPr>
          <p:cNvPr id="87" name="正方形/長方形 86">
            <a:extLst>
              <a:ext uri="{FF2B5EF4-FFF2-40B4-BE49-F238E27FC236}">
                <a16:creationId xmlns:a16="http://schemas.microsoft.com/office/drawing/2014/main" id="{1CB403BC-7694-467B-8A39-F94CFF8D0500}"/>
              </a:ext>
            </a:extLst>
          </p:cNvPr>
          <p:cNvSpPr/>
          <p:nvPr/>
        </p:nvSpPr>
        <p:spPr>
          <a:xfrm>
            <a:off x="2264851" y="917051"/>
            <a:ext cx="348526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28F2CC93-D1E0-4C7A-90CB-CB876AB10455}"/>
              </a:ext>
            </a:extLst>
          </p:cNvPr>
          <p:cNvSpPr/>
          <p:nvPr/>
        </p:nvSpPr>
        <p:spPr>
          <a:xfrm>
            <a:off x="374305" y="915938"/>
            <a:ext cx="1783269"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テキスト ボックス 108">
            <a:extLst>
              <a:ext uri="{FF2B5EF4-FFF2-40B4-BE49-F238E27FC236}">
                <a16:creationId xmlns:a16="http://schemas.microsoft.com/office/drawing/2014/main" id="{F2DB0858-ADBC-4BA2-B6FC-3D069338B4C6}"/>
              </a:ext>
            </a:extLst>
          </p:cNvPr>
          <p:cNvSpPr txBox="1"/>
          <p:nvPr/>
        </p:nvSpPr>
        <p:spPr>
          <a:xfrm>
            <a:off x="2678304" y="922243"/>
            <a:ext cx="2611977" cy="369332"/>
          </a:xfrm>
          <a:prstGeom prst="rect">
            <a:avLst/>
          </a:prstGeom>
          <a:noFill/>
        </p:spPr>
        <p:txBody>
          <a:bodyPr wrap="square" rtlCol="0">
            <a:spAutoFit/>
          </a:bodyPr>
          <a:lstStyle/>
          <a:p>
            <a:pPr algn="ctr"/>
            <a:r>
              <a:rPr kumimoji="1" lang="ja-JP" altLang="en-US" dirty="0"/>
              <a:t>前培養</a:t>
            </a:r>
          </a:p>
        </p:txBody>
      </p:sp>
      <p:sp>
        <p:nvSpPr>
          <p:cNvPr id="110" name="テキスト ボックス 109">
            <a:extLst>
              <a:ext uri="{FF2B5EF4-FFF2-40B4-BE49-F238E27FC236}">
                <a16:creationId xmlns:a16="http://schemas.microsoft.com/office/drawing/2014/main" id="{34ED33C0-9532-45B7-A284-EF0CB50A63CB}"/>
              </a:ext>
            </a:extLst>
          </p:cNvPr>
          <p:cNvSpPr txBox="1"/>
          <p:nvPr/>
        </p:nvSpPr>
        <p:spPr>
          <a:xfrm>
            <a:off x="607868" y="914435"/>
            <a:ext cx="1316142" cy="369332"/>
          </a:xfrm>
          <a:prstGeom prst="rect">
            <a:avLst/>
          </a:prstGeom>
          <a:noFill/>
        </p:spPr>
        <p:txBody>
          <a:bodyPr wrap="square" rtlCol="0">
            <a:spAutoFit/>
          </a:bodyPr>
          <a:lstStyle/>
          <a:p>
            <a:pPr algn="ctr"/>
            <a:r>
              <a:rPr kumimoji="1" lang="ja-JP" altLang="en-US" dirty="0"/>
              <a:t>形質転換</a:t>
            </a:r>
          </a:p>
        </p:txBody>
      </p:sp>
      <p:sp>
        <p:nvSpPr>
          <p:cNvPr id="113" name="正方形/長方形 112">
            <a:extLst>
              <a:ext uri="{FF2B5EF4-FFF2-40B4-BE49-F238E27FC236}">
                <a16:creationId xmlns:a16="http://schemas.microsoft.com/office/drawing/2014/main" id="{5641397B-B0DF-441A-B23A-414DB86A434C}"/>
              </a:ext>
            </a:extLst>
          </p:cNvPr>
          <p:cNvSpPr/>
          <p:nvPr/>
        </p:nvSpPr>
        <p:spPr>
          <a:xfrm>
            <a:off x="5836080" y="924454"/>
            <a:ext cx="2757255"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テキスト ボックス 113">
            <a:extLst>
              <a:ext uri="{FF2B5EF4-FFF2-40B4-BE49-F238E27FC236}">
                <a16:creationId xmlns:a16="http://schemas.microsoft.com/office/drawing/2014/main" id="{CF93C999-E1E8-4752-A150-5331769CF345}"/>
              </a:ext>
            </a:extLst>
          </p:cNvPr>
          <p:cNvSpPr txBox="1"/>
          <p:nvPr/>
        </p:nvSpPr>
        <p:spPr>
          <a:xfrm>
            <a:off x="5934062" y="921647"/>
            <a:ext cx="2611977" cy="369332"/>
          </a:xfrm>
          <a:prstGeom prst="rect">
            <a:avLst/>
          </a:prstGeom>
          <a:noFill/>
        </p:spPr>
        <p:txBody>
          <a:bodyPr wrap="square" rtlCol="0">
            <a:spAutoFit/>
          </a:bodyPr>
          <a:lstStyle/>
          <a:p>
            <a:pPr algn="ctr"/>
            <a:r>
              <a:rPr kumimoji="1" lang="ja-JP" altLang="en-US" dirty="0"/>
              <a:t>本培養</a:t>
            </a:r>
          </a:p>
        </p:txBody>
      </p:sp>
      <p:sp>
        <p:nvSpPr>
          <p:cNvPr id="115" name="正方形/長方形 114">
            <a:extLst>
              <a:ext uri="{FF2B5EF4-FFF2-40B4-BE49-F238E27FC236}">
                <a16:creationId xmlns:a16="http://schemas.microsoft.com/office/drawing/2014/main" id="{89C3A2A5-8B1E-47ED-B4B7-5C1858CB387A}"/>
              </a:ext>
            </a:extLst>
          </p:cNvPr>
          <p:cNvSpPr/>
          <p:nvPr/>
        </p:nvSpPr>
        <p:spPr>
          <a:xfrm>
            <a:off x="8667301" y="924454"/>
            <a:ext cx="3253779"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テキスト ボックス 115">
            <a:extLst>
              <a:ext uri="{FF2B5EF4-FFF2-40B4-BE49-F238E27FC236}">
                <a16:creationId xmlns:a16="http://schemas.microsoft.com/office/drawing/2014/main" id="{3E14C664-3279-4837-AEE3-3EBBFAB8497A}"/>
              </a:ext>
            </a:extLst>
          </p:cNvPr>
          <p:cNvSpPr txBox="1"/>
          <p:nvPr/>
        </p:nvSpPr>
        <p:spPr>
          <a:xfrm>
            <a:off x="8951219" y="914435"/>
            <a:ext cx="2611977" cy="369332"/>
          </a:xfrm>
          <a:prstGeom prst="rect">
            <a:avLst/>
          </a:prstGeom>
          <a:noFill/>
        </p:spPr>
        <p:txBody>
          <a:bodyPr wrap="square" rtlCol="0">
            <a:spAutoFit/>
          </a:bodyPr>
          <a:lstStyle/>
          <a:p>
            <a:pPr algn="ctr"/>
            <a:r>
              <a:rPr kumimoji="1" lang="ja-JP" altLang="en-US" dirty="0"/>
              <a:t>発現誘導</a:t>
            </a:r>
          </a:p>
        </p:txBody>
      </p:sp>
      <p:sp>
        <p:nvSpPr>
          <p:cNvPr id="79" name="テキスト ボックス 78">
            <a:extLst>
              <a:ext uri="{FF2B5EF4-FFF2-40B4-BE49-F238E27FC236}">
                <a16:creationId xmlns:a16="http://schemas.microsoft.com/office/drawing/2014/main" id="{2E8992C6-6E83-43BE-B27B-6ADF7D17B49E}"/>
              </a:ext>
            </a:extLst>
          </p:cNvPr>
          <p:cNvSpPr txBox="1"/>
          <p:nvPr/>
        </p:nvSpPr>
        <p:spPr>
          <a:xfrm>
            <a:off x="9387191" y="407833"/>
            <a:ext cx="2839239" cy="307777"/>
          </a:xfrm>
          <a:prstGeom prst="rect">
            <a:avLst/>
          </a:prstGeom>
          <a:noFill/>
        </p:spPr>
        <p:txBody>
          <a:bodyPr wrap="none" rtlCol="0">
            <a:spAutoFit/>
          </a:bodyPr>
          <a:lstStyle/>
          <a:p>
            <a:pPr algn="ctr"/>
            <a:r>
              <a:rPr kumimoji="1" lang="en-US" altLang="ja-JP" sz="1400" dirty="0">
                <a:solidFill>
                  <a:schemeClr val="bg1"/>
                </a:solidFill>
              </a:rPr>
              <a:t>※</a:t>
            </a:r>
            <a:r>
              <a:rPr kumimoji="1" lang="ja-JP" altLang="en-US" sz="1400" dirty="0">
                <a:solidFill>
                  <a:schemeClr val="bg1"/>
                </a:solidFill>
              </a:rPr>
              <a:t>培地の体積は実験によって異なる。</a:t>
            </a:r>
            <a:endParaRPr kumimoji="1" lang="en-US" altLang="ja-JP" sz="1400" dirty="0">
              <a:solidFill>
                <a:schemeClr val="bg1"/>
              </a:solidFill>
            </a:endParaRPr>
          </a:p>
        </p:txBody>
      </p:sp>
    </p:spTree>
    <p:extLst>
      <p:ext uri="{BB962C8B-B14F-4D97-AF65-F5344CB8AC3E}">
        <p14:creationId xmlns:p14="http://schemas.microsoft.com/office/powerpoint/2010/main" val="1014986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8139894" y="3776563"/>
            <a:ext cx="3276448" cy="1053152"/>
            <a:chOff x="8261325" y="3893332"/>
            <a:chExt cx="3276448" cy="1053152"/>
          </a:xfrm>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77025" y="4518567"/>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824954" y="3776563"/>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5308911" y="3779349"/>
            <a:ext cx="1895461" cy="1053151"/>
            <a:chOff x="2252875" y="3814654"/>
            <a:chExt cx="1895461" cy="1053151"/>
          </a:xfrm>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no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781939" y="3779349"/>
            <a:ext cx="1895461" cy="1053151"/>
            <a:chOff x="2252875" y="3814654"/>
            <a:chExt cx="1895461" cy="1053151"/>
          </a:xfrm>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noFill/>
          </p:spPr>
          <p:txBody>
            <a:bodyPr wrap="none" rtlCol="0">
              <a:spAutoFit/>
            </a:bodyPr>
            <a:lstStyle/>
            <a:p>
              <a:pPr algn="ctr"/>
              <a:r>
                <a:rPr kumimoji="1" lang="ja-JP" altLang="en-US" sz="1600" dirty="0"/>
                <a:t>酵母</a:t>
              </a:r>
              <a:r>
                <a:rPr kumimoji="1" lang="en-US" altLang="ja-JP" sz="1600" dirty="0"/>
                <a:t>*</a:t>
              </a:r>
              <a:r>
                <a:rPr kumimoji="1" lang="ja-JP" altLang="en-US" sz="1600" dirty="0"/>
                <a:t>へ</a:t>
              </a:r>
              <a:endParaRPr kumimoji="1" lang="en-US" altLang="ja-JP" sz="1600" dirty="0"/>
            </a:p>
            <a:p>
              <a:pPr algn="ctr"/>
              <a:r>
                <a:rPr kumimoji="1" lang="ja-JP" altLang="en-US" sz="1600" dirty="0"/>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rmAutofit fontScale="90000"/>
          </a:bodyPr>
          <a:lstStyle/>
          <a:p>
            <a:r>
              <a:rPr lang="ja-JP" altLang="en-US" sz="2800" dirty="0"/>
              <a:t>補足４</a:t>
            </a:r>
            <a:br>
              <a:rPr lang="en-US" altLang="ja-JP" sz="2800" dirty="0"/>
            </a:br>
            <a:r>
              <a:rPr lang="en-US" altLang="ja-JP" sz="2800" dirty="0"/>
              <a:t>2Q</a:t>
            </a:r>
            <a:r>
              <a:rPr lang="ja-JP" altLang="en-US" sz="2800" dirty="0"/>
              <a:t>実施内容：酵母を用いたセルラーゼの合成・活性評価実験</a:t>
            </a:r>
            <a:endParaRPr kumimoji="1" lang="ja-JP" altLang="en-US"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grpSp>
        <p:nvGrpSpPr>
          <p:cNvPr id="206" name="グループ化 205">
            <a:extLst>
              <a:ext uri="{FF2B5EF4-FFF2-40B4-BE49-F238E27FC236}">
                <a16:creationId xmlns:a16="http://schemas.microsoft.com/office/drawing/2014/main" id="{2B93D1E8-17D9-4EFC-A2D4-C28637CD44D4}"/>
              </a:ext>
            </a:extLst>
          </p:cNvPr>
          <p:cNvGrpSpPr/>
          <p:nvPr/>
        </p:nvGrpSpPr>
        <p:grpSpPr>
          <a:xfrm>
            <a:off x="1861155" y="1124966"/>
            <a:ext cx="3446529" cy="849140"/>
            <a:chOff x="2595382" y="2231325"/>
            <a:chExt cx="3446529" cy="849140"/>
          </a:xfrm>
        </p:grpSpPr>
        <p:grpSp>
          <p:nvGrpSpPr>
            <p:cNvPr id="138" name="グループ化 137">
              <a:extLst>
                <a:ext uri="{FF2B5EF4-FFF2-40B4-BE49-F238E27FC236}">
                  <a16:creationId xmlns:a16="http://schemas.microsoft.com/office/drawing/2014/main" id="{1F13C15B-C29C-4348-97F8-BFE0546260C4}"/>
                </a:ext>
              </a:extLst>
            </p:cNvPr>
            <p:cNvGrpSpPr/>
            <p:nvPr/>
          </p:nvGrpSpPr>
          <p:grpSpPr>
            <a:xfrm>
              <a:off x="3127719" y="2231325"/>
              <a:ext cx="2914192" cy="849140"/>
              <a:chOff x="166659" y="1950464"/>
              <a:chExt cx="2914192" cy="849140"/>
            </a:xfrm>
          </p:grpSpPr>
          <p:sp>
            <p:nvSpPr>
              <p:cNvPr id="143" name="矢印: 五方向 142">
                <a:extLst>
                  <a:ext uri="{FF2B5EF4-FFF2-40B4-BE49-F238E27FC236}">
                    <a16:creationId xmlns:a16="http://schemas.microsoft.com/office/drawing/2014/main" id="{842E0D61-60EA-4B00-8422-88872866CE5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4" name="テキスト ボックス 143">
                <a:extLst>
                  <a:ext uri="{FF2B5EF4-FFF2-40B4-BE49-F238E27FC236}">
                    <a16:creationId xmlns:a16="http://schemas.microsoft.com/office/drawing/2014/main" id="{CF9784AA-E316-4C85-91BB-20904E27DEBD}"/>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3450261" y="2317499"/>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4" name="テキスト ボックス 33">
              <a:extLst>
                <a:ext uri="{FF2B5EF4-FFF2-40B4-BE49-F238E27FC236}">
                  <a16:creationId xmlns:a16="http://schemas.microsoft.com/office/drawing/2014/main" id="{4ACA2C87-197C-4189-A4DE-33421D1A50BC}"/>
                </a:ext>
              </a:extLst>
            </p:cNvPr>
            <p:cNvSpPr txBox="1"/>
            <p:nvPr/>
          </p:nvSpPr>
          <p:spPr>
            <a:xfrm>
              <a:off x="2595382" y="2470564"/>
              <a:ext cx="415498" cy="369332"/>
            </a:xfrm>
            <a:prstGeom prst="rect">
              <a:avLst/>
            </a:prstGeom>
            <a:noFill/>
          </p:spPr>
          <p:txBody>
            <a:bodyPr wrap="none" rtlCol="0">
              <a:spAutoFit/>
            </a:bodyPr>
            <a:lstStyle/>
            <a:p>
              <a:r>
                <a:rPr kumimoji="1" lang="ja-JP" altLang="en-US"/>
                <a:t>②</a:t>
              </a:r>
            </a:p>
          </p:txBody>
        </p:sp>
      </p:grpSp>
      <p:grpSp>
        <p:nvGrpSpPr>
          <p:cNvPr id="205" name="グループ化 204">
            <a:extLst>
              <a:ext uri="{FF2B5EF4-FFF2-40B4-BE49-F238E27FC236}">
                <a16:creationId xmlns:a16="http://schemas.microsoft.com/office/drawing/2014/main" id="{DA1EEE4F-B0BC-4814-98CC-48A70FF524F6}"/>
              </a:ext>
            </a:extLst>
          </p:cNvPr>
          <p:cNvGrpSpPr/>
          <p:nvPr/>
        </p:nvGrpSpPr>
        <p:grpSpPr>
          <a:xfrm>
            <a:off x="1861155" y="2225590"/>
            <a:ext cx="3446529" cy="848612"/>
            <a:chOff x="6144230" y="2230527"/>
            <a:chExt cx="3446529" cy="848612"/>
          </a:xfrm>
        </p:grpSpPr>
        <p:sp>
          <p:nvSpPr>
            <p:cNvPr id="81" name="矢印: 五方向 80">
              <a:extLst>
                <a:ext uri="{FF2B5EF4-FFF2-40B4-BE49-F238E27FC236}">
                  <a16:creationId xmlns:a16="http://schemas.microsoft.com/office/drawing/2014/main" id="{0B72F54B-8EEE-4A26-BE8C-B07323A99877}"/>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2" name="テキスト ボックス 81">
              <a:extLst>
                <a:ext uri="{FF2B5EF4-FFF2-40B4-BE49-F238E27FC236}">
                  <a16:creationId xmlns:a16="http://schemas.microsoft.com/office/drawing/2014/main" id="{9F97689D-ED7A-4DF3-89E1-D170909255F4}"/>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7" name="グループ化 76">
              <a:extLst>
                <a:ext uri="{FF2B5EF4-FFF2-40B4-BE49-F238E27FC236}">
                  <a16:creationId xmlns:a16="http://schemas.microsoft.com/office/drawing/2014/main" id="{C89B20C3-92A5-4D45-BF43-51F88E1E1C82}"/>
                </a:ext>
              </a:extLst>
            </p:cNvPr>
            <p:cNvGrpSpPr/>
            <p:nvPr/>
          </p:nvGrpSpPr>
          <p:grpSpPr>
            <a:xfrm>
              <a:off x="6987607" y="2316702"/>
              <a:ext cx="2107835" cy="484033"/>
              <a:chOff x="6564390" y="1162574"/>
              <a:chExt cx="2107835" cy="484033"/>
            </a:xfrm>
          </p:grpSpPr>
          <p:sp>
            <p:nvSpPr>
              <p:cNvPr id="78" name="フローチャート: 端子 77">
                <a:extLst>
                  <a:ext uri="{FF2B5EF4-FFF2-40B4-BE49-F238E27FC236}">
                    <a16:creationId xmlns:a16="http://schemas.microsoft.com/office/drawing/2014/main" id="{B3330D5C-9BB0-4D27-9B24-D684D5F4A5D9}"/>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79" name="正方形/長方形 78">
                <a:extLst>
                  <a:ext uri="{FF2B5EF4-FFF2-40B4-BE49-F238E27FC236}">
                    <a16:creationId xmlns:a16="http://schemas.microsoft.com/office/drawing/2014/main" id="{2D1FF260-AEAD-4222-BF87-E94DA0CB907A}"/>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80" name="直線コネクタ 79">
                <a:extLst>
                  <a:ext uri="{FF2B5EF4-FFF2-40B4-BE49-F238E27FC236}">
                    <a16:creationId xmlns:a16="http://schemas.microsoft.com/office/drawing/2014/main" id="{CECFB7C2-2C54-4FE3-8DAC-5CBEF5BBDDF1}"/>
                  </a:ext>
                </a:extLst>
              </p:cNvPr>
              <p:cNvCxnSpPr>
                <a:cxnSpLocks/>
                <a:endCxn id="7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CD8DFF1B-6DE8-4C74-9E78-9D2012F10C51}"/>
                </a:ext>
              </a:extLst>
            </p:cNvPr>
            <p:cNvSpPr txBox="1"/>
            <p:nvPr/>
          </p:nvSpPr>
          <p:spPr>
            <a:xfrm>
              <a:off x="6144230" y="2496739"/>
              <a:ext cx="415498" cy="369332"/>
            </a:xfrm>
            <a:prstGeom prst="rect">
              <a:avLst/>
            </a:prstGeom>
            <a:noFill/>
          </p:spPr>
          <p:txBody>
            <a:bodyPr wrap="none" rtlCol="0">
              <a:spAutoFit/>
            </a:bodyPr>
            <a:lstStyle/>
            <a:p>
              <a:r>
                <a:rPr kumimoji="1" lang="ja-JP" altLang="en-US" dirty="0"/>
                <a:t>③</a:t>
              </a:r>
            </a:p>
          </p:txBody>
        </p:sp>
      </p:grpSp>
      <p:sp>
        <p:nvSpPr>
          <p:cNvPr id="155" name="テキスト ボックス 154">
            <a:extLst>
              <a:ext uri="{FF2B5EF4-FFF2-40B4-BE49-F238E27FC236}">
                <a16:creationId xmlns:a16="http://schemas.microsoft.com/office/drawing/2014/main" id="{AABEED7F-3AC9-4006-AB98-19CB6210F0EF}"/>
              </a:ext>
            </a:extLst>
          </p:cNvPr>
          <p:cNvSpPr txBox="1"/>
          <p:nvPr/>
        </p:nvSpPr>
        <p:spPr>
          <a:xfrm>
            <a:off x="760187" y="1054163"/>
            <a:ext cx="646331" cy="369332"/>
          </a:xfrm>
          <a:prstGeom prst="rect">
            <a:avLst/>
          </a:prstGeom>
          <a:noFill/>
        </p:spPr>
        <p:txBody>
          <a:bodyPr wrap="none" rtlCol="0">
            <a:spAutoFit/>
          </a:bodyPr>
          <a:lstStyle/>
          <a:p>
            <a:r>
              <a:rPr kumimoji="1" lang="ja-JP" altLang="en-US" dirty="0"/>
              <a:t>対象</a:t>
            </a:r>
          </a:p>
        </p:txBody>
      </p:sp>
      <p:sp>
        <p:nvSpPr>
          <p:cNvPr id="157" name="テキスト ボックス 156">
            <a:extLst>
              <a:ext uri="{FF2B5EF4-FFF2-40B4-BE49-F238E27FC236}">
                <a16:creationId xmlns:a16="http://schemas.microsoft.com/office/drawing/2014/main" id="{D5EDE0F9-F716-4558-AE5E-61DD13045F25}"/>
              </a:ext>
            </a:extLst>
          </p:cNvPr>
          <p:cNvSpPr txBox="1"/>
          <p:nvPr/>
        </p:nvSpPr>
        <p:spPr>
          <a:xfrm>
            <a:off x="694623" y="3429952"/>
            <a:ext cx="1271502" cy="369332"/>
          </a:xfrm>
          <a:prstGeom prst="rect">
            <a:avLst/>
          </a:prstGeom>
          <a:noFill/>
        </p:spPr>
        <p:txBody>
          <a:bodyPr wrap="none" rtlCol="0">
            <a:spAutoFit/>
          </a:bodyPr>
          <a:lstStyle/>
          <a:p>
            <a:r>
              <a:rPr kumimoji="1" lang="ja-JP" altLang="en-US" dirty="0"/>
              <a:t>実験の流れ</a:t>
            </a:r>
          </a:p>
        </p:txBody>
      </p:sp>
      <p:grpSp>
        <p:nvGrpSpPr>
          <p:cNvPr id="162" name="グループ化 161">
            <a:extLst>
              <a:ext uri="{FF2B5EF4-FFF2-40B4-BE49-F238E27FC236}">
                <a16:creationId xmlns:a16="http://schemas.microsoft.com/office/drawing/2014/main" id="{BC3A1CB0-AAC7-4B03-ABD9-7E885A854CDF}"/>
              </a:ext>
            </a:extLst>
          </p:cNvPr>
          <p:cNvGrpSpPr/>
          <p:nvPr/>
        </p:nvGrpSpPr>
        <p:grpSpPr>
          <a:xfrm>
            <a:off x="2265896" y="3779349"/>
            <a:ext cx="1895461" cy="1053151"/>
            <a:chOff x="2252875" y="3814654"/>
            <a:chExt cx="1895461" cy="1053151"/>
          </a:xfrm>
        </p:grpSpPr>
        <p:sp>
          <p:nvSpPr>
            <p:cNvPr id="158" name="フローチャート: 他ページ結合子 157">
              <a:extLst>
                <a:ext uri="{FF2B5EF4-FFF2-40B4-BE49-F238E27FC236}">
                  <a16:creationId xmlns:a16="http://schemas.microsoft.com/office/drawing/2014/main" id="{77A386BD-86FF-4EC0-901A-0BF243D8136B}"/>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1" name="テキスト ボックス 160">
              <a:extLst>
                <a:ext uri="{FF2B5EF4-FFF2-40B4-BE49-F238E27FC236}">
                  <a16:creationId xmlns:a16="http://schemas.microsoft.com/office/drawing/2014/main" id="{EF2169DB-6884-4911-95BB-7ACACD1149CF}"/>
                </a:ext>
              </a:extLst>
            </p:cNvPr>
            <p:cNvSpPr txBox="1"/>
            <p:nvPr/>
          </p:nvSpPr>
          <p:spPr>
            <a:xfrm>
              <a:off x="2478473" y="4171952"/>
              <a:ext cx="1210588" cy="338554"/>
            </a:xfrm>
            <a:prstGeom prst="rect">
              <a:avLst/>
            </a:prstGeom>
            <a:noFill/>
          </p:spPr>
          <p:txBody>
            <a:bodyPr wrap="none" rtlCol="0">
              <a:spAutoFit/>
            </a:bodyPr>
            <a:lstStyle/>
            <a:p>
              <a:pPr algn="ctr"/>
              <a:r>
                <a:rPr kumimoji="1" lang="ja-JP" altLang="en-US" sz="1600" dirty="0"/>
                <a:t>遺伝子合成</a:t>
              </a:r>
            </a:p>
          </p:txBody>
        </p:sp>
      </p:gr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961120" y="4303139"/>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テキスト ボックス 206">
            <a:extLst>
              <a:ext uri="{FF2B5EF4-FFF2-40B4-BE49-F238E27FC236}">
                <a16:creationId xmlns:a16="http://schemas.microsoft.com/office/drawing/2014/main" id="{9B654AC6-EEE5-4609-961A-134B8174DFD9}"/>
              </a:ext>
            </a:extLst>
          </p:cNvPr>
          <p:cNvSpPr txBox="1"/>
          <p:nvPr/>
        </p:nvSpPr>
        <p:spPr>
          <a:xfrm>
            <a:off x="2025801" y="5341203"/>
            <a:ext cx="8461680" cy="830997"/>
          </a:xfrm>
          <a:prstGeom prst="rect">
            <a:avLst/>
          </a:prstGeom>
          <a:noFill/>
        </p:spPr>
        <p:txBody>
          <a:bodyPr wrap="square">
            <a:spAutoFit/>
          </a:bodyPr>
          <a:lstStyle/>
          <a:p>
            <a:r>
              <a:rPr kumimoji="1" lang="ja-JP" altLang="en-US" sz="2400" b="1" dirty="0">
                <a:solidFill>
                  <a:schemeClr val="accent1"/>
                </a:solidFill>
              </a:rPr>
              <a:t>対象②　発現・活性を確認した。</a:t>
            </a:r>
            <a:endParaRPr kumimoji="1" lang="en-US" altLang="ja-JP" sz="2400" b="1" dirty="0">
              <a:solidFill>
                <a:schemeClr val="accent1"/>
              </a:solidFill>
            </a:endParaRPr>
          </a:p>
          <a:p>
            <a:r>
              <a:rPr kumimoji="1" lang="ja-JP" altLang="en-US" sz="2400" b="1" dirty="0">
                <a:solidFill>
                  <a:schemeClr val="accent1"/>
                </a:solidFill>
              </a:rPr>
              <a:t>対象③　発現量が少なく、一部基質で活性有無の判断に至らず。</a:t>
            </a:r>
            <a:endParaRPr kumimoji="1" lang="en-US" altLang="ja-JP" sz="2400" b="1" dirty="0">
              <a:solidFill>
                <a:schemeClr val="accent1"/>
              </a:solidFill>
            </a:endParaRPr>
          </a:p>
        </p:txBody>
      </p:sp>
      <p:sp>
        <p:nvSpPr>
          <p:cNvPr id="208" name="テキスト ボックス 207">
            <a:extLst>
              <a:ext uri="{FF2B5EF4-FFF2-40B4-BE49-F238E27FC236}">
                <a16:creationId xmlns:a16="http://schemas.microsoft.com/office/drawing/2014/main" id="{213F0927-01BF-4712-B870-07EE1F867E44}"/>
              </a:ext>
            </a:extLst>
          </p:cNvPr>
          <p:cNvSpPr txBox="1"/>
          <p:nvPr/>
        </p:nvSpPr>
        <p:spPr>
          <a:xfrm>
            <a:off x="2170294" y="3390824"/>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826272" y="339082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5324949" y="339082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825126" y="339082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515408" y="339082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65" name="テキスト ボックス 64">
            <a:extLst>
              <a:ext uri="{FF2B5EF4-FFF2-40B4-BE49-F238E27FC236}">
                <a16:creationId xmlns:a16="http://schemas.microsoft.com/office/drawing/2014/main" id="{64FF9A52-7387-4716-96D7-C59E8CD9402D}"/>
              </a:ext>
            </a:extLst>
          </p:cNvPr>
          <p:cNvSpPr txBox="1"/>
          <p:nvPr/>
        </p:nvSpPr>
        <p:spPr>
          <a:xfrm>
            <a:off x="2668625" y="4851244"/>
            <a:ext cx="856325" cy="338554"/>
          </a:xfrm>
          <a:prstGeom prst="rect">
            <a:avLst/>
          </a:prstGeom>
          <a:noFill/>
        </p:spPr>
        <p:txBody>
          <a:bodyPr wrap="none" rtlCol="0">
            <a:spAutoFit/>
          </a:bodyPr>
          <a:lstStyle/>
          <a:p>
            <a:r>
              <a:rPr kumimoji="1" lang="ja-JP" altLang="en-US" sz="1600" dirty="0"/>
              <a:t>約</a:t>
            </a:r>
            <a:r>
              <a:rPr kumimoji="1" lang="en-US" altLang="ja-JP" sz="1600" dirty="0"/>
              <a:t>1</a:t>
            </a:r>
            <a:r>
              <a:rPr kumimoji="1" lang="ja-JP" altLang="en-US" sz="1600" dirty="0"/>
              <a:t>カ月</a:t>
            </a:r>
          </a:p>
        </p:txBody>
      </p:sp>
      <p:sp>
        <p:nvSpPr>
          <p:cNvPr id="66" name="テキスト ボックス 65">
            <a:extLst>
              <a:ext uri="{FF2B5EF4-FFF2-40B4-BE49-F238E27FC236}">
                <a16:creationId xmlns:a16="http://schemas.microsoft.com/office/drawing/2014/main" id="{26A04119-64CB-4831-96EF-812B5552A627}"/>
              </a:ext>
            </a:extLst>
          </p:cNvPr>
          <p:cNvSpPr txBox="1"/>
          <p:nvPr/>
        </p:nvSpPr>
        <p:spPr>
          <a:xfrm>
            <a:off x="5875935" y="4851244"/>
            <a:ext cx="914033" cy="338554"/>
          </a:xfrm>
          <a:prstGeom prst="rect">
            <a:avLst/>
          </a:prstGeom>
          <a:noFill/>
        </p:spPr>
        <p:txBody>
          <a:bodyPr wrap="none" rtlCol="0">
            <a:spAutoFit/>
          </a:bodyPr>
          <a:lstStyle/>
          <a:p>
            <a:r>
              <a:rPr kumimoji="1" lang="ja-JP" altLang="en-US" sz="1600" dirty="0"/>
              <a:t>約</a:t>
            </a:r>
            <a:r>
              <a:rPr kumimoji="1" lang="en-US" altLang="ja-JP" sz="1600" dirty="0"/>
              <a:t>1</a:t>
            </a:r>
            <a:r>
              <a:rPr kumimoji="1" lang="ja-JP" altLang="en-US" sz="1600" dirty="0"/>
              <a:t>週間</a:t>
            </a:r>
          </a:p>
        </p:txBody>
      </p:sp>
      <p:sp>
        <p:nvSpPr>
          <p:cNvPr id="67" name="テキスト ボックス 66">
            <a:extLst>
              <a:ext uri="{FF2B5EF4-FFF2-40B4-BE49-F238E27FC236}">
                <a16:creationId xmlns:a16="http://schemas.microsoft.com/office/drawing/2014/main" id="{89F1CAA9-38D8-41C5-93DE-D12310C6F545}"/>
              </a:ext>
            </a:extLst>
          </p:cNvPr>
          <p:cNvSpPr txBox="1"/>
          <p:nvPr/>
        </p:nvSpPr>
        <p:spPr>
          <a:xfrm>
            <a:off x="4340935" y="4851101"/>
            <a:ext cx="914033" cy="338554"/>
          </a:xfrm>
          <a:prstGeom prst="rect">
            <a:avLst/>
          </a:prstGeom>
          <a:noFill/>
        </p:spPr>
        <p:txBody>
          <a:bodyPr wrap="none" rtlCol="0">
            <a:spAutoFit/>
          </a:bodyPr>
          <a:lstStyle/>
          <a:p>
            <a:r>
              <a:rPr kumimoji="1" lang="ja-JP" altLang="en-US" sz="1600" dirty="0"/>
              <a:t>約</a:t>
            </a:r>
            <a:r>
              <a:rPr kumimoji="1" lang="en-US" altLang="ja-JP" sz="1600" dirty="0"/>
              <a:t>1</a:t>
            </a:r>
            <a:r>
              <a:rPr kumimoji="1" lang="ja-JP" altLang="en-US" sz="1600" dirty="0"/>
              <a:t>週間</a:t>
            </a:r>
          </a:p>
        </p:txBody>
      </p:sp>
      <p:sp>
        <p:nvSpPr>
          <p:cNvPr id="68" name="テキスト ボックス 67">
            <a:extLst>
              <a:ext uri="{FF2B5EF4-FFF2-40B4-BE49-F238E27FC236}">
                <a16:creationId xmlns:a16="http://schemas.microsoft.com/office/drawing/2014/main" id="{76F88974-42B1-4438-9FD3-4611C408D5DB}"/>
              </a:ext>
            </a:extLst>
          </p:cNvPr>
          <p:cNvSpPr txBox="1"/>
          <p:nvPr/>
        </p:nvSpPr>
        <p:spPr>
          <a:xfrm>
            <a:off x="6460703" y="916971"/>
            <a:ext cx="4733988" cy="276999"/>
          </a:xfrm>
          <a:prstGeom prst="rect">
            <a:avLst/>
          </a:prstGeom>
          <a:noFill/>
        </p:spPr>
        <p:txBody>
          <a:bodyPr wrap="none" rtlCol="0">
            <a:spAutoFit/>
          </a:bodyPr>
          <a:lstStyle/>
          <a:p>
            <a:r>
              <a:rPr kumimoji="1" lang="ja-JP" altLang="en-US" sz="1200" dirty="0"/>
              <a:t>凡例：セルラーゼは、触媒ドメインと結合ドメインの</a:t>
            </a:r>
            <a:r>
              <a:rPr kumimoji="1" lang="en-US" altLang="ja-JP" sz="1200" dirty="0"/>
              <a:t>2</a:t>
            </a:r>
            <a:r>
              <a:rPr kumimoji="1" lang="ja-JP" altLang="en-US" sz="1200" dirty="0"/>
              <a:t>ドメインから構成される。</a:t>
            </a:r>
          </a:p>
        </p:txBody>
      </p:sp>
      <p:grpSp>
        <p:nvGrpSpPr>
          <p:cNvPr id="69" name="グループ化 68">
            <a:extLst>
              <a:ext uri="{FF2B5EF4-FFF2-40B4-BE49-F238E27FC236}">
                <a16:creationId xmlns:a16="http://schemas.microsoft.com/office/drawing/2014/main" id="{DB3493F6-8E92-46A8-892F-B4E5856BCC1D}"/>
              </a:ext>
            </a:extLst>
          </p:cNvPr>
          <p:cNvGrpSpPr/>
          <p:nvPr/>
        </p:nvGrpSpPr>
        <p:grpSpPr>
          <a:xfrm>
            <a:off x="6960116" y="1291790"/>
            <a:ext cx="5047665" cy="949123"/>
            <a:chOff x="1241417" y="785187"/>
            <a:chExt cx="5047665" cy="949123"/>
          </a:xfrm>
        </p:grpSpPr>
        <p:grpSp>
          <p:nvGrpSpPr>
            <p:cNvPr id="70" name="グループ化 69">
              <a:extLst>
                <a:ext uri="{FF2B5EF4-FFF2-40B4-BE49-F238E27FC236}">
                  <a16:creationId xmlns:a16="http://schemas.microsoft.com/office/drawing/2014/main" id="{A9D76A3F-4E69-4187-BA02-A1BC8E49C31B}"/>
                </a:ext>
              </a:extLst>
            </p:cNvPr>
            <p:cNvGrpSpPr/>
            <p:nvPr/>
          </p:nvGrpSpPr>
          <p:grpSpPr>
            <a:xfrm>
              <a:off x="1241417" y="785187"/>
              <a:ext cx="5047664" cy="949123"/>
              <a:chOff x="9413082" y="1604254"/>
              <a:chExt cx="5047664" cy="949123"/>
            </a:xfrm>
          </p:grpSpPr>
          <p:sp>
            <p:nvSpPr>
              <p:cNvPr id="72" name="正方形/長方形 71">
                <a:extLst>
                  <a:ext uri="{FF2B5EF4-FFF2-40B4-BE49-F238E27FC236}">
                    <a16:creationId xmlns:a16="http://schemas.microsoft.com/office/drawing/2014/main" id="{2A3FDAEA-0399-4E9C-B160-843A7C136127}"/>
                  </a:ext>
                </a:extLst>
              </p:cNvPr>
              <p:cNvSpPr/>
              <p:nvPr/>
            </p:nvSpPr>
            <p:spPr>
              <a:xfrm>
                <a:off x="9919287" y="2088965"/>
                <a:ext cx="1216802" cy="245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Cel6 or</a:t>
                </a:r>
                <a:r>
                  <a:rPr kumimoji="1" lang="ja-JP" altLang="en-US" sz="1200">
                    <a:solidFill>
                      <a:schemeClr val="tx1"/>
                    </a:solidFill>
                  </a:rPr>
                  <a:t> </a:t>
                </a:r>
                <a:r>
                  <a:rPr kumimoji="1" lang="en-US" altLang="ja-JP" sz="1200">
                    <a:solidFill>
                      <a:schemeClr val="tx1"/>
                    </a:solidFill>
                  </a:rPr>
                  <a:t>Cel7</a:t>
                </a:r>
                <a:endParaRPr kumimoji="1" lang="ja-JP" altLang="en-US" sz="1200" dirty="0">
                  <a:solidFill>
                    <a:schemeClr val="tx1"/>
                  </a:solidFill>
                </a:endParaRPr>
              </a:p>
            </p:txBody>
          </p:sp>
          <p:grpSp>
            <p:nvGrpSpPr>
              <p:cNvPr id="73" name="グループ化 72">
                <a:extLst>
                  <a:ext uri="{FF2B5EF4-FFF2-40B4-BE49-F238E27FC236}">
                    <a16:creationId xmlns:a16="http://schemas.microsoft.com/office/drawing/2014/main" id="{F478B36A-626A-42C8-9959-D9BDE03CA7FB}"/>
                  </a:ext>
                </a:extLst>
              </p:cNvPr>
              <p:cNvGrpSpPr/>
              <p:nvPr/>
            </p:nvGrpSpPr>
            <p:grpSpPr>
              <a:xfrm>
                <a:off x="9472864" y="1678258"/>
                <a:ext cx="2170081" cy="430516"/>
                <a:chOff x="6799366" y="1248537"/>
                <a:chExt cx="1960180" cy="340384"/>
              </a:xfrm>
            </p:grpSpPr>
            <p:sp>
              <p:nvSpPr>
                <p:cNvPr id="76" name="フローチャート: 端子 75">
                  <a:extLst>
                    <a:ext uri="{FF2B5EF4-FFF2-40B4-BE49-F238E27FC236}">
                      <a16:creationId xmlns:a16="http://schemas.microsoft.com/office/drawing/2014/main" id="{E7387098-9A7E-4B9A-AB1B-86575C22764A}"/>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83" name="正方形/長方形 82">
                  <a:extLst>
                    <a:ext uri="{FF2B5EF4-FFF2-40B4-BE49-F238E27FC236}">
                      <a16:creationId xmlns:a16="http://schemas.microsoft.com/office/drawing/2014/main" id="{EB049D71-FFB7-452C-9F19-70A440C8D608}"/>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84" name="直線コネクタ 83">
                  <a:extLst>
                    <a:ext uri="{FF2B5EF4-FFF2-40B4-BE49-F238E27FC236}">
                      <a16:creationId xmlns:a16="http://schemas.microsoft.com/office/drawing/2014/main" id="{1130CC09-F2D9-4BA1-9836-B772459625A1}"/>
                    </a:ext>
                  </a:extLst>
                </p:cNvPr>
                <p:cNvCxnSpPr>
                  <a:cxnSpLocks/>
                  <a:stCxn id="76" idx="3"/>
                  <a:endCxn id="83"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D10A0419-448D-4B3B-B381-2A14A087F0C0}"/>
                  </a:ext>
                </a:extLst>
              </p:cNvPr>
              <p:cNvSpPr txBox="1"/>
              <p:nvPr/>
            </p:nvSpPr>
            <p:spPr>
              <a:xfrm>
                <a:off x="9737929" y="2259651"/>
                <a:ext cx="1630575" cy="276999"/>
              </a:xfrm>
              <a:prstGeom prst="rect">
                <a:avLst/>
              </a:prstGeom>
              <a:noFill/>
            </p:spPr>
            <p:txBody>
              <a:bodyPr wrap="none" rtlCol="0">
                <a:spAutoFit/>
              </a:bodyPr>
              <a:lstStyle/>
              <a:p>
                <a:r>
                  <a:rPr kumimoji="1" lang="en-US" altLang="ja-JP" sz="1200" dirty="0"/>
                  <a:t>@</a:t>
                </a:r>
                <a:r>
                  <a:rPr kumimoji="1" lang="ja-JP" altLang="en-US" sz="1200" dirty="0"/>
                  <a:t>発現に使用する宿主</a:t>
                </a:r>
              </a:p>
            </p:txBody>
          </p:sp>
          <p:sp>
            <p:nvSpPr>
              <p:cNvPr id="75" name="正方形/長方形 74">
                <a:extLst>
                  <a:ext uri="{FF2B5EF4-FFF2-40B4-BE49-F238E27FC236}">
                    <a16:creationId xmlns:a16="http://schemas.microsoft.com/office/drawing/2014/main" id="{D30D1E09-D99C-400C-829C-97CB85A88E5C}"/>
                  </a:ext>
                </a:extLst>
              </p:cNvPr>
              <p:cNvSpPr/>
              <p:nvPr/>
            </p:nvSpPr>
            <p:spPr>
              <a:xfrm>
                <a:off x="9413082" y="1604254"/>
                <a:ext cx="5047664" cy="949123"/>
              </a:xfrm>
              <a:prstGeom prst="rect">
                <a:avLst/>
              </a:prstGeom>
              <a:noFill/>
              <a:ln>
                <a:solidFill>
                  <a:srgbClr val="C0C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71" name="正方形/長方形 70">
              <a:extLst>
                <a:ext uri="{FF2B5EF4-FFF2-40B4-BE49-F238E27FC236}">
                  <a16:creationId xmlns:a16="http://schemas.microsoft.com/office/drawing/2014/main" id="{22A91E4E-0B63-478E-AC77-517BC3E778C6}"/>
                </a:ext>
              </a:extLst>
            </p:cNvPr>
            <p:cNvSpPr/>
            <p:nvPr/>
          </p:nvSpPr>
          <p:spPr>
            <a:xfrm>
              <a:off x="3575231" y="785187"/>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srgbClr val="003399"/>
                  </a:solidFill>
                  <a:effectLst/>
                  <a:uLnTx/>
                  <a:uFillTx/>
                  <a:latin typeface="Meiryo UI"/>
                  <a:ea typeface="Meiryo UI"/>
                  <a:cs typeface="Times New Roman" panose="02020603050405020304" pitchFamily="18" charset="0"/>
                </a:rPr>
                <a:t>Pc</a:t>
              </a:r>
              <a:r>
                <a:rPr kumimoji="1" lang="ja-JP" altLang="en-US" sz="1100" b="1" i="0" u="none" strike="noStrike" kern="1200" cap="none" spc="0" normalizeH="0" baseline="0" noProof="0">
                  <a:ln>
                    <a:noFill/>
                  </a:ln>
                  <a:solidFill>
                    <a:srgbClr val="003399"/>
                  </a:solidFill>
                  <a:effectLst/>
                  <a:uLnTx/>
                  <a:uFillTx/>
                  <a:latin typeface="Meiryo UI"/>
                  <a:ea typeface="Meiryo UI"/>
                  <a:cs typeface="Times New Roman" panose="02020603050405020304" pitchFamily="18" charset="0"/>
                </a:rPr>
                <a:t>：</a:t>
              </a:r>
              <a:r>
                <a:rPr kumimoji="1" lang="en-US" altLang="ja-JP" sz="1100" b="1" i="1" u="none" strike="noStrike" kern="1200" cap="none" spc="0" normalizeH="0" baseline="0" noProof="0">
                  <a:ln>
                    <a:noFill/>
                  </a:ln>
                  <a:solidFill>
                    <a:srgbClr val="003399"/>
                  </a:solidFill>
                  <a:effectLst/>
                  <a:uLnTx/>
                  <a:uFillTx/>
                  <a:latin typeface="Meiryo UI"/>
                  <a:ea typeface="Meiryo UI"/>
                  <a:cs typeface="Times New Roman" panose="02020603050405020304" pitchFamily="18" charset="0"/>
                </a:rPr>
                <a:t>Phanerochaete chrysosporium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srgbClr val="C00000"/>
                  </a:solidFill>
                  <a:effectLst/>
                  <a:uLnTx/>
                  <a:uFillTx/>
                  <a:latin typeface="Meiryo UI"/>
                  <a:ea typeface="Meiryo UI"/>
                  <a:cs typeface="+mn-cs"/>
                </a:rPr>
                <a:t>Te</a:t>
              </a:r>
              <a:r>
                <a:rPr kumimoji="1" lang="ja-JP" altLang="en-US" sz="1100" b="1" i="0" u="none" strike="noStrike" kern="1200" cap="none" spc="0" normalizeH="0" baseline="0" noProof="0">
                  <a:ln>
                    <a:noFill/>
                  </a:ln>
                  <a:solidFill>
                    <a:srgbClr val="C00000"/>
                  </a:solidFill>
                  <a:effectLst/>
                  <a:uLnTx/>
                  <a:uFillTx/>
                  <a:latin typeface="Meiryo UI"/>
                  <a:ea typeface="Meiryo UI"/>
                  <a:cs typeface="+mn-cs"/>
                </a:rPr>
                <a:t>：</a:t>
              </a:r>
              <a:r>
                <a:rPr kumimoji="1" lang="en-US" altLang="ja-JP" sz="1100" b="1" i="1" u="none" strike="noStrike" kern="1200" cap="none" spc="0" normalizeH="0" baseline="0" noProof="0">
                  <a:ln>
                    <a:noFill/>
                  </a:ln>
                  <a:solidFill>
                    <a:srgbClr val="C00000"/>
                  </a:solidFill>
                  <a:effectLst/>
                  <a:uLnTx/>
                  <a:uFillTx/>
                  <a:latin typeface="Meiryo UI"/>
                  <a:ea typeface="Meiryo UI"/>
                  <a:cs typeface="+mn-cs"/>
                </a:rPr>
                <a:t>Talaromyces emersonii</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a:ln>
                    <a:noFill/>
                  </a:ln>
                  <a:solidFill>
                    <a:srgbClr val="00CCFF"/>
                  </a:solidFill>
                  <a:effectLst/>
                  <a:uLnTx/>
                  <a:uFillTx/>
                  <a:latin typeface="Meiryo UI"/>
                  <a:ea typeface="Meiryo UI"/>
                  <a:cs typeface="+mn-cs"/>
                </a:rPr>
                <a:t>Trichoderma reesei</a:t>
              </a:r>
            </a:p>
          </p:txBody>
        </p:sp>
      </p:grpSp>
      <p:sp>
        <p:nvSpPr>
          <p:cNvPr id="85" name="テキスト ボックス 84">
            <a:extLst>
              <a:ext uri="{FF2B5EF4-FFF2-40B4-BE49-F238E27FC236}">
                <a16:creationId xmlns:a16="http://schemas.microsoft.com/office/drawing/2014/main" id="{2F4ACC3F-CBBD-4219-84ED-E0F6DB0D1210}"/>
              </a:ext>
            </a:extLst>
          </p:cNvPr>
          <p:cNvSpPr txBox="1"/>
          <p:nvPr/>
        </p:nvSpPr>
        <p:spPr>
          <a:xfrm>
            <a:off x="7117237" y="2401145"/>
            <a:ext cx="4799943" cy="523220"/>
          </a:xfrm>
          <a:prstGeom prst="rect">
            <a:avLst/>
          </a:prstGeom>
          <a:noFill/>
        </p:spPr>
        <p:txBody>
          <a:bodyPr wrap="square" rtlCol="0">
            <a:spAutoFit/>
          </a:bodyPr>
          <a:lstStyle/>
          <a:p>
            <a:r>
              <a:rPr kumimoji="1" lang="ja-JP" altLang="en-US" sz="1400" dirty="0"/>
              <a:t>＊酵母</a:t>
            </a:r>
            <a:r>
              <a:rPr kumimoji="1" lang="ja-JP" altLang="en-US" sz="1400" i="1" dirty="0"/>
              <a:t>：</a:t>
            </a:r>
            <a:r>
              <a:rPr kumimoji="1" lang="en-US" altLang="ja-JP" sz="1400" i="1" dirty="0">
                <a:latin typeface="+mn-ea"/>
              </a:rPr>
              <a:t>Pichia</a:t>
            </a:r>
            <a:r>
              <a:rPr kumimoji="1" lang="ja-JP" altLang="en-US" sz="1400" i="1" dirty="0">
                <a:latin typeface="+mn-ea"/>
              </a:rPr>
              <a:t> </a:t>
            </a:r>
            <a:r>
              <a:rPr kumimoji="1" lang="en-US" altLang="ja-JP" sz="1400" i="1" dirty="0">
                <a:latin typeface="+mn-ea"/>
              </a:rPr>
              <a:t>pastoris</a:t>
            </a:r>
            <a:r>
              <a:rPr kumimoji="1" lang="ja-JP" altLang="en-US" sz="1400" i="1" dirty="0">
                <a:latin typeface="+mn-ea"/>
              </a:rPr>
              <a:t> </a:t>
            </a:r>
            <a:r>
              <a:rPr kumimoji="1" lang="en-US" altLang="ja-JP" sz="1400" dirty="0">
                <a:latin typeface="+mn-ea"/>
              </a:rPr>
              <a:t>KM71H</a:t>
            </a:r>
            <a:r>
              <a:rPr kumimoji="1" lang="ja-JP" altLang="en-US" sz="1400" dirty="0"/>
              <a:t>（メタノール資化酵母）</a:t>
            </a:r>
            <a:endParaRPr kumimoji="1" lang="en-US" altLang="ja-JP" sz="1400" dirty="0"/>
          </a:p>
          <a:p>
            <a:r>
              <a:rPr kumimoji="1" lang="ja-JP" altLang="en-US" sz="1400" dirty="0"/>
              <a:t>　 発現ベクター：</a:t>
            </a:r>
            <a:r>
              <a:rPr kumimoji="1" lang="en-US" altLang="ja-JP" sz="1400" dirty="0" err="1"/>
              <a:t>pPICZ</a:t>
            </a:r>
            <a:r>
              <a:rPr kumimoji="1" lang="en-US" altLang="ja-JP" sz="1400" dirty="0"/>
              <a:t>α</a:t>
            </a:r>
            <a:endParaRPr kumimoji="1" lang="ja-JP" altLang="en-US" sz="1400" dirty="0"/>
          </a:p>
        </p:txBody>
      </p:sp>
    </p:spTree>
    <p:extLst>
      <p:ext uri="{BB962C8B-B14F-4D97-AF65-F5344CB8AC3E}">
        <p14:creationId xmlns:p14="http://schemas.microsoft.com/office/powerpoint/2010/main" val="336908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BBF5BBBB-7D00-498A-A192-F5B67D8B5097}"/>
              </a:ext>
            </a:extLst>
          </p:cNvPr>
          <p:cNvSpPr/>
          <p:nvPr/>
        </p:nvSpPr>
        <p:spPr>
          <a:xfrm>
            <a:off x="9024776" y="2770950"/>
            <a:ext cx="2759948"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DEBFFEA5-A515-4E27-80DF-30887F43BB1F}"/>
              </a:ext>
            </a:extLst>
          </p:cNvPr>
          <p:cNvSpPr/>
          <p:nvPr/>
        </p:nvSpPr>
        <p:spPr>
          <a:xfrm>
            <a:off x="1640211" y="2770950"/>
            <a:ext cx="5693153"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D1C5FF8-EF49-4EC8-AFDF-ABB70A0DF4C5}"/>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酵素・生物触媒</a:t>
            </a:r>
            <a:endParaRPr kumimoji="1" lang="ja-JP" altLang="en-US" dirty="0"/>
          </a:p>
        </p:txBody>
      </p:sp>
      <p:sp>
        <p:nvSpPr>
          <p:cNvPr id="3" name="スライド番号プレースホルダー 2">
            <a:extLst>
              <a:ext uri="{FF2B5EF4-FFF2-40B4-BE49-F238E27FC236}">
                <a16:creationId xmlns:a16="http://schemas.microsoft.com/office/drawing/2014/main" id="{492D5A56-F0D4-4876-BA4C-4C58665017DE}"/>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27" name="テキスト プレースホルダー 26">
            <a:extLst>
              <a:ext uri="{FF2B5EF4-FFF2-40B4-BE49-F238E27FC236}">
                <a16:creationId xmlns:a16="http://schemas.microsoft.com/office/drawing/2014/main" id="{47309500-A7A1-48C4-B7DC-00929A3593A6}"/>
              </a:ext>
            </a:extLst>
          </p:cNvPr>
          <p:cNvSpPr>
            <a:spLocks noGrp="1"/>
          </p:cNvSpPr>
          <p:nvPr>
            <p:ph type="body" sz="quarter" idx="11"/>
          </p:nvPr>
        </p:nvSpPr>
        <p:spPr>
          <a:xfrm>
            <a:off x="546173" y="857558"/>
            <a:ext cx="11341887" cy="369332"/>
          </a:xfrm>
        </p:spPr>
        <p:txBody>
          <a:bodyPr/>
          <a:lstStyle/>
          <a:p>
            <a:r>
              <a:rPr lang="ja-JP" altLang="en-US" sz="2000" dirty="0"/>
              <a:t>生産現場で使用される</a:t>
            </a:r>
            <a:r>
              <a:rPr lang="ja-JP" altLang="en-US" sz="2000" dirty="0">
                <a:highlight>
                  <a:srgbClr val="FFFF00"/>
                </a:highlight>
              </a:rPr>
              <a:t>酵素・生物触媒は偶然に頼る探索・改変から人工設計するようになる</a:t>
            </a:r>
            <a:r>
              <a:rPr lang="ja-JP" altLang="en-US" sz="2000" dirty="0"/>
              <a:t>と予想</a:t>
            </a:r>
          </a:p>
        </p:txBody>
      </p:sp>
      <p:sp>
        <p:nvSpPr>
          <p:cNvPr id="55" name="テキスト ボックス 54">
            <a:extLst>
              <a:ext uri="{FF2B5EF4-FFF2-40B4-BE49-F238E27FC236}">
                <a16:creationId xmlns:a16="http://schemas.microsoft.com/office/drawing/2014/main" id="{B10AE7AA-21D5-4173-AFDE-1363D7FE227E}"/>
              </a:ext>
            </a:extLst>
          </p:cNvPr>
          <p:cNvSpPr txBox="1"/>
          <p:nvPr/>
        </p:nvSpPr>
        <p:spPr>
          <a:xfrm>
            <a:off x="202438" y="4078275"/>
            <a:ext cx="1223412" cy="923330"/>
          </a:xfrm>
          <a:prstGeom prst="rect">
            <a:avLst/>
          </a:prstGeom>
          <a:noFill/>
        </p:spPr>
        <p:txBody>
          <a:bodyPr wrap="none" rtlCol="0">
            <a:spAutoFit/>
          </a:bodyPr>
          <a:lstStyle/>
          <a:p>
            <a:r>
              <a:rPr kumimoji="1" lang="ja-JP" altLang="en-US" dirty="0"/>
              <a:t>酵素</a:t>
            </a:r>
            <a:endParaRPr kumimoji="1" lang="en-US" altLang="ja-JP" dirty="0"/>
          </a:p>
          <a:p>
            <a:r>
              <a:rPr kumimoji="1" lang="ja-JP" altLang="en-US" dirty="0"/>
              <a:t>探索・改変</a:t>
            </a:r>
            <a:endParaRPr kumimoji="1" lang="en-US" altLang="ja-JP" dirty="0"/>
          </a:p>
          <a:p>
            <a:r>
              <a:rPr kumimoji="1" lang="ja-JP" altLang="en-US" dirty="0"/>
              <a:t>技術</a:t>
            </a:r>
          </a:p>
        </p:txBody>
      </p:sp>
      <p:sp>
        <p:nvSpPr>
          <p:cNvPr id="56" name="テキスト ボックス 55">
            <a:extLst>
              <a:ext uri="{FF2B5EF4-FFF2-40B4-BE49-F238E27FC236}">
                <a16:creationId xmlns:a16="http://schemas.microsoft.com/office/drawing/2014/main" id="{DF53A2C3-DA04-460C-8E0D-619B0D17D09B}"/>
              </a:ext>
            </a:extLst>
          </p:cNvPr>
          <p:cNvSpPr txBox="1"/>
          <p:nvPr/>
        </p:nvSpPr>
        <p:spPr>
          <a:xfrm>
            <a:off x="473390" y="1603201"/>
            <a:ext cx="646331" cy="923330"/>
          </a:xfrm>
          <a:prstGeom prst="rect">
            <a:avLst/>
          </a:prstGeom>
          <a:noFill/>
        </p:spPr>
        <p:txBody>
          <a:bodyPr wrap="none" rtlCol="0">
            <a:spAutoFit/>
          </a:bodyPr>
          <a:lstStyle/>
          <a:p>
            <a:r>
              <a:rPr kumimoji="1" lang="ja-JP" altLang="en-US" dirty="0"/>
              <a:t>物質</a:t>
            </a:r>
            <a:endParaRPr kumimoji="1" lang="en-US" altLang="ja-JP" dirty="0"/>
          </a:p>
          <a:p>
            <a:r>
              <a:rPr kumimoji="1" lang="ja-JP" altLang="en-US" dirty="0"/>
              <a:t>生産</a:t>
            </a:r>
            <a:endParaRPr kumimoji="1" lang="en-US" altLang="ja-JP" dirty="0"/>
          </a:p>
          <a:p>
            <a:r>
              <a:rPr kumimoji="1" lang="ja-JP" altLang="en-US" dirty="0"/>
              <a:t>技術</a:t>
            </a:r>
          </a:p>
        </p:txBody>
      </p:sp>
      <p:sp>
        <p:nvSpPr>
          <p:cNvPr id="136" name="左中かっこ 135">
            <a:extLst>
              <a:ext uri="{FF2B5EF4-FFF2-40B4-BE49-F238E27FC236}">
                <a16:creationId xmlns:a16="http://schemas.microsoft.com/office/drawing/2014/main" id="{80B31E2E-1DF1-45B2-8525-550141741601}"/>
              </a:ext>
            </a:extLst>
          </p:cNvPr>
          <p:cNvSpPr/>
          <p:nvPr/>
        </p:nvSpPr>
        <p:spPr>
          <a:xfrm>
            <a:off x="1402401" y="1270141"/>
            <a:ext cx="237810" cy="144156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中かっこ 136">
            <a:extLst>
              <a:ext uri="{FF2B5EF4-FFF2-40B4-BE49-F238E27FC236}">
                <a16:creationId xmlns:a16="http://schemas.microsoft.com/office/drawing/2014/main" id="{0CBD31F6-3773-4BD7-9E74-B7807B55CB16}"/>
              </a:ext>
            </a:extLst>
          </p:cNvPr>
          <p:cNvSpPr/>
          <p:nvPr/>
        </p:nvSpPr>
        <p:spPr>
          <a:xfrm>
            <a:off x="1403396" y="2855676"/>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528AB4E3-7F5B-4844-A721-05703268547C}"/>
              </a:ext>
            </a:extLst>
          </p:cNvPr>
          <p:cNvSpPr/>
          <p:nvPr/>
        </p:nvSpPr>
        <p:spPr>
          <a:xfrm>
            <a:off x="2031085" y="2914810"/>
            <a:ext cx="1524213" cy="149925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正方形/長方形 82">
            <a:extLst>
              <a:ext uri="{FF2B5EF4-FFF2-40B4-BE49-F238E27FC236}">
                <a16:creationId xmlns:a16="http://schemas.microsoft.com/office/drawing/2014/main" id="{F62A0301-7414-42AD-BFAF-F6C04F86D26C}"/>
              </a:ext>
            </a:extLst>
          </p:cNvPr>
          <p:cNvSpPr/>
          <p:nvPr/>
        </p:nvSpPr>
        <p:spPr>
          <a:xfrm>
            <a:off x="4046147" y="2898439"/>
            <a:ext cx="3189650" cy="14992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23041EF1-AACD-416B-AF5E-5B6F1FC95669}"/>
              </a:ext>
            </a:extLst>
          </p:cNvPr>
          <p:cNvSpPr txBox="1"/>
          <p:nvPr/>
        </p:nvSpPr>
        <p:spPr>
          <a:xfrm>
            <a:off x="1588593" y="5768163"/>
            <a:ext cx="569954" cy="369332"/>
          </a:xfrm>
          <a:prstGeom prst="rect">
            <a:avLst/>
          </a:prstGeom>
          <a:noFill/>
        </p:spPr>
        <p:txBody>
          <a:bodyPr wrap="none" rtlCol="0">
            <a:spAutoFit/>
          </a:bodyPr>
          <a:lstStyle/>
          <a:p>
            <a:r>
              <a:rPr kumimoji="1" lang="ja-JP" altLang="en-US" dirty="0"/>
              <a:t>環境</a:t>
            </a:r>
          </a:p>
        </p:txBody>
      </p:sp>
      <p:sp>
        <p:nvSpPr>
          <p:cNvPr id="41" name="テキスト ボックス 40">
            <a:extLst>
              <a:ext uri="{FF2B5EF4-FFF2-40B4-BE49-F238E27FC236}">
                <a16:creationId xmlns:a16="http://schemas.microsoft.com/office/drawing/2014/main" id="{56C9A2F2-EDF3-4193-B59D-944DD767CD95}"/>
              </a:ext>
            </a:extLst>
          </p:cNvPr>
          <p:cNvSpPr txBox="1"/>
          <p:nvPr/>
        </p:nvSpPr>
        <p:spPr>
          <a:xfrm>
            <a:off x="2373845" y="5768163"/>
            <a:ext cx="801781" cy="369332"/>
          </a:xfrm>
          <a:prstGeom prst="rect">
            <a:avLst/>
          </a:prstGeom>
          <a:noFill/>
        </p:spPr>
        <p:txBody>
          <a:bodyPr wrap="none" rtlCol="0">
            <a:spAutoFit/>
          </a:bodyPr>
          <a:lstStyle/>
          <a:p>
            <a:r>
              <a:rPr kumimoji="1" lang="ja-JP" altLang="en-US" dirty="0"/>
              <a:t>サンプル</a:t>
            </a:r>
          </a:p>
        </p:txBody>
      </p:sp>
      <p:sp>
        <p:nvSpPr>
          <p:cNvPr id="42" name="テキスト ボックス 41">
            <a:extLst>
              <a:ext uri="{FF2B5EF4-FFF2-40B4-BE49-F238E27FC236}">
                <a16:creationId xmlns:a16="http://schemas.microsoft.com/office/drawing/2014/main" id="{CF6AEBCB-EFEC-4507-A760-B31505034C91}"/>
              </a:ext>
            </a:extLst>
          </p:cNvPr>
          <p:cNvSpPr txBox="1"/>
          <p:nvPr/>
        </p:nvSpPr>
        <p:spPr>
          <a:xfrm>
            <a:off x="2426007" y="4674693"/>
            <a:ext cx="705658" cy="553998"/>
          </a:xfrm>
          <a:prstGeom prst="rect">
            <a:avLst/>
          </a:prstGeom>
          <a:noFill/>
        </p:spPr>
        <p:txBody>
          <a:bodyPr wrap="none" rtlCol="0">
            <a:spAutoFit/>
          </a:bodyPr>
          <a:lstStyle/>
          <a:p>
            <a:pPr algn="ctr"/>
            <a:r>
              <a:rPr kumimoji="1" lang="ja-JP" altLang="en-US" dirty="0"/>
              <a:t>生物</a:t>
            </a:r>
            <a:endParaRPr kumimoji="1" lang="en-US" altLang="ja-JP" dirty="0"/>
          </a:p>
          <a:p>
            <a:pPr algn="ctr"/>
            <a:r>
              <a:rPr kumimoji="1" lang="ja-JP" altLang="en-US" sz="1200" dirty="0"/>
              <a:t>（単離）</a:t>
            </a:r>
          </a:p>
        </p:txBody>
      </p:sp>
      <p:sp>
        <p:nvSpPr>
          <p:cNvPr id="43" name="テキスト ボックス 42">
            <a:extLst>
              <a:ext uri="{FF2B5EF4-FFF2-40B4-BE49-F238E27FC236}">
                <a16:creationId xmlns:a16="http://schemas.microsoft.com/office/drawing/2014/main" id="{A2699994-B93C-4B8F-A169-8DBB71962199}"/>
              </a:ext>
            </a:extLst>
          </p:cNvPr>
          <p:cNvSpPr txBox="1"/>
          <p:nvPr/>
        </p:nvSpPr>
        <p:spPr>
          <a:xfrm>
            <a:off x="4534679" y="4747698"/>
            <a:ext cx="592572" cy="369332"/>
          </a:xfrm>
          <a:prstGeom prst="rect">
            <a:avLst/>
          </a:prstGeom>
          <a:noFill/>
        </p:spPr>
        <p:txBody>
          <a:bodyPr wrap="none" rtlCol="0">
            <a:spAutoFit/>
          </a:bodyPr>
          <a:lstStyle/>
          <a:p>
            <a:r>
              <a:rPr kumimoji="1" lang="en-US" altLang="ja-JP" dirty="0"/>
              <a:t>DNA</a:t>
            </a:r>
            <a:endParaRPr kumimoji="1" lang="ja-JP" altLang="en-US" dirty="0"/>
          </a:p>
        </p:txBody>
      </p:sp>
      <p:sp>
        <p:nvSpPr>
          <p:cNvPr id="44" name="テキスト ボックス 43">
            <a:extLst>
              <a:ext uri="{FF2B5EF4-FFF2-40B4-BE49-F238E27FC236}">
                <a16:creationId xmlns:a16="http://schemas.microsoft.com/office/drawing/2014/main" id="{123638C6-A93D-450F-9384-743C23DF5207}"/>
              </a:ext>
            </a:extLst>
          </p:cNvPr>
          <p:cNvSpPr txBox="1"/>
          <p:nvPr/>
        </p:nvSpPr>
        <p:spPr>
          <a:xfrm>
            <a:off x="5942150" y="4674693"/>
            <a:ext cx="1108527"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5" name="テキスト ボックス 44">
            <a:extLst>
              <a:ext uri="{FF2B5EF4-FFF2-40B4-BE49-F238E27FC236}">
                <a16:creationId xmlns:a16="http://schemas.microsoft.com/office/drawing/2014/main" id="{E1616703-2434-40C9-83EA-76BDD0DC6E4F}"/>
              </a:ext>
            </a:extLst>
          </p:cNvPr>
          <p:cNvSpPr txBox="1"/>
          <p:nvPr/>
        </p:nvSpPr>
        <p:spPr>
          <a:xfrm>
            <a:off x="2013759" y="3569630"/>
            <a:ext cx="1515637" cy="553998"/>
          </a:xfrm>
          <a:prstGeom prst="rect">
            <a:avLst/>
          </a:prstGeom>
          <a:noFill/>
        </p:spPr>
        <p:txBody>
          <a:bodyPr wrap="none" rtlCol="0">
            <a:spAutoFit/>
          </a:bodyPr>
          <a:lstStyle/>
          <a:p>
            <a:pPr algn="ctr"/>
            <a:r>
              <a:rPr kumimoji="1" lang="ja-JP" altLang="en-US" dirty="0"/>
              <a:t>生物触媒</a:t>
            </a:r>
            <a:endParaRPr kumimoji="1" lang="en-US" altLang="ja-JP" dirty="0"/>
          </a:p>
          <a:p>
            <a:pPr algn="ctr"/>
            <a:r>
              <a:rPr kumimoji="1" lang="ja-JP" altLang="en-US" sz="1200" dirty="0"/>
              <a:t>（タンパク質合成以外）</a:t>
            </a:r>
          </a:p>
        </p:txBody>
      </p:sp>
      <p:sp>
        <p:nvSpPr>
          <p:cNvPr id="46" name="テキスト ボックス 45">
            <a:extLst>
              <a:ext uri="{FF2B5EF4-FFF2-40B4-BE49-F238E27FC236}">
                <a16:creationId xmlns:a16="http://schemas.microsoft.com/office/drawing/2014/main" id="{FD84021A-58E6-48AB-841B-8A4205EB27C7}"/>
              </a:ext>
            </a:extLst>
          </p:cNvPr>
          <p:cNvSpPr txBox="1"/>
          <p:nvPr/>
        </p:nvSpPr>
        <p:spPr>
          <a:xfrm>
            <a:off x="4211019" y="3599439"/>
            <a:ext cx="1244231"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48" name="テキスト ボックス 47">
            <a:extLst>
              <a:ext uri="{FF2B5EF4-FFF2-40B4-BE49-F238E27FC236}">
                <a16:creationId xmlns:a16="http://schemas.microsoft.com/office/drawing/2014/main" id="{CA7D575E-D9D5-4057-A28E-D099F1B44FC5}"/>
              </a:ext>
            </a:extLst>
          </p:cNvPr>
          <p:cNvSpPr txBox="1"/>
          <p:nvPr/>
        </p:nvSpPr>
        <p:spPr>
          <a:xfrm>
            <a:off x="6000106" y="3691772"/>
            <a:ext cx="992614"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32ED8A4E-369D-4E93-9860-2379DF3BA699}"/>
              </a:ext>
            </a:extLst>
          </p:cNvPr>
          <p:cNvSpPr txBox="1"/>
          <p:nvPr/>
        </p:nvSpPr>
        <p:spPr>
          <a:xfrm>
            <a:off x="6000106" y="3045442"/>
            <a:ext cx="992614" cy="369332"/>
          </a:xfrm>
          <a:prstGeom prst="rect">
            <a:avLst/>
          </a:prstGeom>
          <a:noFill/>
        </p:spPr>
        <p:txBody>
          <a:bodyPr wrap="none" rtlCol="0">
            <a:spAutoFit/>
          </a:bodyPr>
          <a:lstStyle/>
          <a:p>
            <a:r>
              <a:rPr kumimoji="1" lang="ja-JP" altLang="en-US" dirty="0"/>
              <a:t>改変酵素</a:t>
            </a:r>
          </a:p>
        </p:txBody>
      </p:sp>
      <p:sp>
        <p:nvSpPr>
          <p:cNvPr id="52" name="テキスト ボックス 51">
            <a:extLst>
              <a:ext uri="{FF2B5EF4-FFF2-40B4-BE49-F238E27FC236}">
                <a16:creationId xmlns:a16="http://schemas.microsoft.com/office/drawing/2014/main" id="{26DEBDAB-EA1B-43F6-A2B7-ACD693D26233}"/>
              </a:ext>
            </a:extLst>
          </p:cNvPr>
          <p:cNvSpPr txBox="1"/>
          <p:nvPr/>
        </p:nvSpPr>
        <p:spPr>
          <a:xfrm>
            <a:off x="5445849" y="1441160"/>
            <a:ext cx="569954" cy="369332"/>
          </a:xfrm>
          <a:prstGeom prst="rect">
            <a:avLst/>
          </a:prstGeom>
          <a:noFill/>
        </p:spPr>
        <p:txBody>
          <a:bodyPr wrap="none" rtlCol="0">
            <a:spAutoFit/>
          </a:bodyPr>
          <a:lstStyle/>
          <a:p>
            <a:r>
              <a:rPr kumimoji="1" lang="ja-JP" altLang="en-US" dirty="0"/>
              <a:t>原料</a:t>
            </a:r>
            <a:endParaRPr kumimoji="1" lang="en-US" altLang="ja-JP" dirty="0"/>
          </a:p>
        </p:txBody>
      </p:sp>
      <p:sp>
        <p:nvSpPr>
          <p:cNvPr id="53" name="テキスト ボックス 52">
            <a:extLst>
              <a:ext uri="{FF2B5EF4-FFF2-40B4-BE49-F238E27FC236}">
                <a16:creationId xmlns:a16="http://schemas.microsoft.com/office/drawing/2014/main" id="{A1941638-A35E-4D1B-9BF0-B845FA475CF2}"/>
              </a:ext>
            </a:extLst>
          </p:cNvPr>
          <p:cNvSpPr txBox="1"/>
          <p:nvPr/>
        </p:nvSpPr>
        <p:spPr>
          <a:xfrm>
            <a:off x="4979958" y="1999278"/>
            <a:ext cx="2146742" cy="369332"/>
          </a:xfrm>
          <a:prstGeom prst="rect">
            <a:avLst/>
          </a:prstGeom>
          <a:noFill/>
        </p:spPr>
        <p:txBody>
          <a:bodyPr wrap="none" rtlCol="0">
            <a:spAutoFit/>
          </a:bodyPr>
          <a:lstStyle/>
          <a:p>
            <a:r>
              <a:rPr kumimoji="1" lang="ja-JP" altLang="en-US" dirty="0"/>
              <a:t>酵素製剤・生物触媒</a:t>
            </a:r>
            <a:endParaRPr kumimoji="1" lang="en-US" altLang="ja-JP" dirty="0"/>
          </a:p>
        </p:txBody>
      </p:sp>
      <p:sp>
        <p:nvSpPr>
          <p:cNvPr id="54" name="テキスト ボックス 53">
            <a:extLst>
              <a:ext uri="{FF2B5EF4-FFF2-40B4-BE49-F238E27FC236}">
                <a16:creationId xmlns:a16="http://schemas.microsoft.com/office/drawing/2014/main" id="{0164DA26-ED1C-4F4F-8E61-9F9BEFD43504}"/>
              </a:ext>
            </a:extLst>
          </p:cNvPr>
          <p:cNvSpPr txBox="1"/>
          <p:nvPr/>
        </p:nvSpPr>
        <p:spPr>
          <a:xfrm>
            <a:off x="2106153" y="1367456"/>
            <a:ext cx="977065" cy="369332"/>
          </a:xfrm>
          <a:prstGeom prst="rect">
            <a:avLst/>
          </a:prstGeom>
          <a:noFill/>
        </p:spPr>
        <p:txBody>
          <a:bodyPr wrap="none" rtlCol="0">
            <a:spAutoFit/>
          </a:bodyPr>
          <a:lstStyle/>
          <a:p>
            <a:r>
              <a:rPr kumimoji="1" lang="ja-JP" altLang="en-US" b="1" dirty="0"/>
              <a:t>生産現場</a:t>
            </a:r>
            <a:endParaRPr kumimoji="1" lang="en-US" altLang="ja-JP" b="1" dirty="0"/>
          </a:p>
        </p:txBody>
      </p:sp>
      <p:cxnSp>
        <p:nvCxnSpPr>
          <p:cNvPr id="9" name="直線矢印コネクタ 8">
            <a:extLst>
              <a:ext uri="{FF2B5EF4-FFF2-40B4-BE49-F238E27FC236}">
                <a16:creationId xmlns:a16="http://schemas.microsoft.com/office/drawing/2014/main" id="{5B9B506E-B190-4F9D-871E-1E3BD11307C0}"/>
              </a:ext>
            </a:extLst>
          </p:cNvPr>
          <p:cNvCxnSpPr>
            <a:stCxn id="4" idx="3"/>
            <a:endCxn id="41" idx="1"/>
          </p:cNvCxnSpPr>
          <p:nvPr/>
        </p:nvCxnSpPr>
        <p:spPr>
          <a:xfrm>
            <a:off x="2158547" y="5952829"/>
            <a:ext cx="21529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8615D40-D3EF-48A5-B625-FB6CF7F4364C}"/>
              </a:ext>
            </a:extLst>
          </p:cNvPr>
          <p:cNvCxnSpPr>
            <a:cxnSpLocks/>
            <a:stCxn id="41" idx="0"/>
            <a:endCxn id="42" idx="2"/>
          </p:cNvCxnSpPr>
          <p:nvPr/>
        </p:nvCxnSpPr>
        <p:spPr>
          <a:xfrm flipV="1">
            <a:off x="2774736" y="5228691"/>
            <a:ext cx="4100"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6AEC3DD-559A-4FBD-BB6B-F5DC5B80DE65}"/>
              </a:ext>
            </a:extLst>
          </p:cNvPr>
          <p:cNvCxnSpPr>
            <a:cxnSpLocks/>
            <a:stCxn id="41" idx="0"/>
            <a:endCxn id="43" idx="2"/>
          </p:cNvCxnSpPr>
          <p:nvPr/>
        </p:nvCxnSpPr>
        <p:spPr>
          <a:xfrm flipV="1">
            <a:off x="2774736" y="5117030"/>
            <a:ext cx="2056229" cy="65113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1B90702-F81D-4F1F-BFCD-8D597DD593AF}"/>
              </a:ext>
            </a:extLst>
          </p:cNvPr>
          <p:cNvCxnSpPr>
            <a:cxnSpLocks/>
            <a:stCxn id="41" idx="0"/>
            <a:endCxn id="44" idx="2"/>
          </p:cNvCxnSpPr>
          <p:nvPr/>
        </p:nvCxnSpPr>
        <p:spPr>
          <a:xfrm flipV="1">
            <a:off x="2774736" y="5228691"/>
            <a:ext cx="3721678"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5D8CC54-7BF1-47E0-AC0B-4492A233D19C}"/>
              </a:ext>
            </a:extLst>
          </p:cNvPr>
          <p:cNvCxnSpPr>
            <a:cxnSpLocks/>
            <a:stCxn id="42" idx="0"/>
          </p:cNvCxnSpPr>
          <p:nvPr/>
        </p:nvCxnSpPr>
        <p:spPr>
          <a:xfrm flipV="1">
            <a:off x="2778836" y="4120695"/>
            <a:ext cx="0" cy="553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F422D3-C827-4869-8F1E-0B141C47C094}"/>
              </a:ext>
            </a:extLst>
          </p:cNvPr>
          <p:cNvCxnSpPr>
            <a:cxnSpLocks/>
            <a:stCxn id="42" idx="0"/>
            <a:endCxn id="46" idx="2"/>
          </p:cNvCxnSpPr>
          <p:nvPr/>
        </p:nvCxnSpPr>
        <p:spPr>
          <a:xfrm flipV="1">
            <a:off x="2778836" y="4153437"/>
            <a:ext cx="2054299" cy="5212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325E13F-3573-48CB-8AB3-AA5356BE9FFF}"/>
              </a:ext>
            </a:extLst>
          </p:cNvPr>
          <p:cNvCxnSpPr>
            <a:stCxn id="42" idx="3"/>
            <a:endCxn id="43" idx="1"/>
          </p:cNvCxnSpPr>
          <p:nvPr/>
        </p:nvCxnSpPr>
        <p:spPr>
          <a:xfrm flipV="1">
            <a:off x="3131664" y="4932364"/>
            <a:ext cx="1403014" cy="1932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7237F6F-3392-49BA-8E30-10B93331CC8A}"/>
              </a:ext>
            </a:extLst>
          </p:cNvPr>
          <p:cNvCxnSpPr>
            <a:stCxn id="44" idx="0"/>
            <a:endCxn id="48" idx="2"/>
          </p:cNvCxnSpPr>
          <p:nvPr/>
        </p:nvCxnSpPr>
        <p:spPr>
          <a:xfrm flipH="1" flipV="1">
            <a:off x="6496413" y="4061104"/>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2DE3AD5-B591-4E00-9E3D-2F33E3674264}"/>
              </a:ext>
            </a:extLst>
          </p:cNvPr>
          <p:cNvCxnSpPr>
            <a:stCxn id="43" idx="0"/>
            <a:endCxn id="48" idx="2"/>
          </p:cNvCxnSpPr>
          <p:nvPr/>
        </p:nvCxnSpPr>
        <p:spPr>
          <a:xfrm flipV="1">
            <a:off x="4830965" y="4061104"/>
            <a:ext cx="1665448"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7A1576E-5CD3-40F3-BE3F-4D264E448FFF}"/>
              </a:ext>
            </a:extLst>
          </p:cNvPr>
          <p:cNvSpPr txBox="1"/>
          <p:nvPr/>
        </p:nvSpPr>
        <p:spPr>
          <a:xfrm>
            <a:off x="6804725" y="1435684"/>
            <a:ext cx="773509" cy="369332"/>
          </a:xfrm>
          <a:prstGeom prst="rect">
            <a:avLst/>
          </a:prstGeom>
          <a:noFill/>
        </p:spPr>
        <p:txBody>
          <a:bodyPr wrap="none" rtlCol="0">
            <a:spAutoFit/>
          </a:bodyPr>
          <a:lstStyle/>
          <a:p>
            <a:r>
              <a:rPr kumimoji="1" lang="ja-JP" altLang="en-US" dirty="0"/>
              <a:t>生産物</a:t>
            </a:r>
            <a:endParaRPr kumimoji="1" lang="en-US" altLang="ja-JP" dirty="0"/>
          </a:p>
        </p:txBody>
      </p:sp>
      <p:cxnSp>
        <p:nvCxnSpPr>
          <p:cNvPr id="95" name="直線矢印コネクタ 94">
            <a:extLst>
              <a:ext uri="{FF2B5EF4-FFF2-40B4-BE49-F238E27FC236}">
                <a16:creationId xmlns:a16="http://schemas.microsoft.com/office/drawing/2014/main" id="{6D84FF3F-7488-4D40-827A-5512F468E755}"/>
              </a:ext>
            </a:extLst>
          </p:cNvPr>
          <p:cNvCxnSpPr>
            <a:cxnSpLocks/>
          </p:cNvCxnSpPr>
          <p:nvPr/>
        </p:nvCxnSpPr>
        <p:spPr>
          <a:xfrm flipV="1">
            <a:off x="3203930" y="2380012"/>
            <a:ext cx="2576779" cy="5000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82A7D2E2-13FD-4DDD-B570-A6D04EEDB485}"/>
              </a:ext>
            </a:extLst>
          </p:cNvPr>
          <p:cNvCxnSpPr>
            <a:cxnSpLocks/>
            <a:endCxn id="53" idx="2"/>
          </p:cNvCxnSpPr>
          <p:nvPr/>
        </p:nvCxnSpPr>
        <p:spPr>
          <a:xfrm flipV="1">
            <a:off x="5588571" y="2368610"/>
            <a:ext cx="464758" cy="5114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C61996E6-1373-43A0-B793-486FD465FB34}"/>
              </a:ext>
            </a:extLst>
          </p:cNvPr>
          <p:cNvSpPr txBox="1"/>
          <p:nvPr/>
        </p:nvSpPr>
        <p:spPr>
          <a:xfrm>
            <a:off x="2031085" y="2885699"/>
            <a:ext cx="977065" cy="369332"/>
          </a:xfrm>
          <a:prstGeom prst="rect">
            <a:avLst/>
          </a:prstGeom>
          <a:noFill/>
        </p:spPr>
        <p:txBody>
          <a:bodyPr wrap="none" rtlCol="0">
            <a:spAutoFit/>
          </a:bodyPr>
          <a:lstStyle/>
          <a:p>
            <a:r>
              <a:rPr kumimoji="1" lang="ja-JP" altLang="en-US" b="1" dirty="0"/>
              <a:t>生物触媒</a:t>
            </a:r>
            <a:endParaRPr kumimoji="1" lang="en-US" altLang="ja-JP" b="1" dirty="0"/>
          </a:p>
        </p:txBody>
      </p:sp>
      <p:sp>
        <p:nvSpPr>
          <p:cNvPr id="108" name="テキスト ボックス 107">
            <a:extLst>
              <a:ext uri="{FF2B5EF4-FFF2-40B4-BE49-F238E27FC236}">
                <a16:creationId xmlns:a16="http://schemas.microsoft.com/office/drawing/2014/main" id="{98AAE33F-3473-4CCB-99B8-95F560C44345}"/>
              </a:ext>
            </a:extLst>
          </p:cNvPr>
          <p:cNvSpPr txBox="1"/>
          <p:nvPr/>
        </p:nvSpPr>
        <p:spPr>
          <a:xfrm>
            <a:off x="4046146" y="2880103"/>
            <a:ext cx="977065"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115" name="直線矢印コネクタ 114">
            <a:extLst>
              <a:ext uri="{FF2B5EF4-FFF2-40B4-BE49-F238E27FC236}">
                <a16:creationId xmlns:a16="http://schemas.microsoft.com/office/drawing/2014/main" id="{6B7D4E86-59B5-4547-93B4-C5289DAA1132}"/>
              </a:ext>
            </a:extLst>
          </p:cNvPr>
          <p:cNvCxnSpPr>
            <a:cxnSpLocks/>
            <a:stCxn id="48" idx="0"/>
            <a:endCxn id="51" idx="2"/>
          </p:cNvCxnSpPr>
          <p:nvPr/>
        </p:nvCxnSpPr>
        <p:spPr>
          <a:xfrm flipV="1">
            <a:off x="6496413" y="3414774"/>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矢印: 右 117">
            <a:extLst>
              <a:ext uri="{FF2B5EF4-FFF2-40B4-BE49-F238E27FC236}">
                <a16:creationId xmlns:a16="http://schemas.microsoft.com/office/drawing/2014/main" id="{65535F4D-8E7D-4DBE-9DD4-96599F2A52A6}"/>
              </a:ext>
            </a:extLst>
          </p:cNvPr>
          <p:cNvSpPr/>
          <p:nvPr/>
        </p:nvSpPr>
        <p:spPr>
          <a:xfrm>
            <a:off x="6220368" y="1419127"/>
            <a:ext cx="512078"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A2E04820-451B-4CA1-90A4-D8E3D3216B75}"/>
              </a:ext>
            </a:extLst>
          </p:cNvPr>
          <p:cNvCxnSpPr>
            <a:cxnSpLocks/>
            <a:stCxn id="53" idx="0"/>
          </p:cNvCxnSpPr>
          <p:nvPr/>
        </p:nvCxnSpPr>
        <p:spPr>
          <a:xfrm flipV="1">
            <a:off x="6053329" y="1644796"/>
            <a:ext cx="369636" cy="3544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68A023E-4E1C-4144-89A4-E61002FAEB29}"/>
              </a:ext>
            </a:extLst>
          </p:cNvPr>
          <p:cNvCxnSpPr>
            <a:stCxn id="43" idx="0"/>
            <a:endCxn id="46" idx="2"/>
          </p:cNvCxnSpPr>
          <p:nvPr/>
        </p:nvCxnSpPr>
        <p:spPr>
          <a:xfrm flipV="1">
            <a:off x="4830965" y="4153437"/>
            <a:ext cx="2170"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653B416-480E-401A-A4A1-1BF4C800C8EA}"/>
              </a:ext>
            </a:extLst>
          </p:cNvPr>
          <p:cNvSpPr txBox="1"/>
          <p:nvPr/>
        </p:nvSpPr>
        <p:spPr>
          <a:xfrm>
            <a:off x="2051389" y="2110064"/>
            <a:ext cx="2624436" cy="430887"/>
          </a:xfrm>
          <a:prstGeom prst="rect">
            <a:avLst/>
          </a:prstGeom>
          <a:noFill/>
        </p:spPr>
        <p:txBody>
          <a:bodyPr wrap="none" rtlCol="0">
            <a:spAutoFit/>
          </a:bodyPr>
          <a:lstStyle/>
          <a:p>
            <a:r>
              <a:rPr kumimoji="1" lang="ja-JP" altLang="en-US" sz="1100" dirty="0"/>
              <a:t>酵素として生物から精製して触媒として使用</a:t>
            </a:r>
            <a:endParaRPr kumimoji="1" lang="en-US" altLang="ja-JP" sz="1100" dirty="0"/>
          </a:p>
          <a:p>
            <a:r>
              <a:rPr kumimoji="1" lang="en-US" altLang="ja-JP" sz="1100" dirty="0"/>
              <a:t>or </a:t>
            </a:r>
            <a:r>
              <a:rPr kumimoji="1" lang="ja-JP" altLang="en-US" sz="1100" dirty="0"/>
              <a:t>生物をそのまま触媒として使用</a:t>
            </a:r>
            <a:endParaRPr kumimoji="1" lang="en-US" altLang="ja-JP" sz="1100" dirty="0"/>
          </a:p>
        </p:txBody>
      </p:sp>
      <p:sp>
        <p:nvSpPr>
          <p:cNvPr id="5" name="テキスト ボックス 4">
            <a:extLst>
              <a:ext uri="{FF2B5EF4-FFF2-40B4-BE49-F238E27FC236}">
                <a16:creationId xmlns:a16="http://schemas.microsoft.com/office/drawing/2014/main" id="{F0B43D9B-236B-40C6-BD13-529EC364C50A}"/>
              </a:ext>
            </a:extLst>
          </p:cNvPr>
          <p:cNvSpPr txBox="1"/>
          <p:nvPr/>
        </p:nvSpPr>
        <p:spPr>
          <a:xfrm>
            <a:off x="5892930" y="5777051"/>
            <a:ext cx="1343638" cy="400110"/>
          </a:xfrm>
          <a:prstGeom prst="rect">
            <a:avLst/>
          </a:prstGeom>
          <a:noFill/>
        </p:spPr>
        <p:txBody>
          <a:bodyPr wrap="none" rtlCol="0">
            <a:spAutoFit/>
          </a:bodyPr>
          <a:lstStyle/>
          <a:p>
            <a:r>
              <a:rPr kumimoji="1" lang="ja-JP" altLang="en-US" sz="2000" b="1" dirty="0"/>
              <a:t>探索ベース</a:t>
            </a:r>
          </a:p>
        </p:txBody>
      </p:sp>
      <p:cxnSp>
        <p:nvCxnSpPr>
          <p:cNvPr id="47" name="直線矢印コネクタ 46">
            <a:extLst>
              <a:ext uri="{FF2B5EF4-FFF2-40B4-BE49-F238E27FC236}">
                <a16:creationId xmlns:a16="http://schemas.microsoft.com/office/drawing/2014/main" id="{7C18ECF3-196A-4C18-8F21-CDEC74E41C89}"/>
              </a:ext>
            </a:extLst>
          </p:cNvPr>
          <p:cNvCxnSpPr>
            <a:cxnSpLocks/>
            <a:stCxn id="46" idx="3"/>
            <a:endCxn id="48" idx="1"/>
          </p:cNvCxnSpPr>
          <p:nvPr/>
        </p:nvCxnSpPr>
        <p:spPr>
          <a:xfrm>
            <a:off x="5455250" y="3876438"/>
            <a:ext cx="544856"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磁気ディスク 11">
            <a:extLst>
              <a:ext uri="{FF2B5EF4-FFF2-40B4-BE49-F238E27FC236}">
                <a16:creationId xmlns:a16="http://schemas.microsoft.com/office/drawing/2014/main" id="{8221D134-1A40-4D48-86D9-30CE344E8EA3}"/>
              </a:ext>
            </a:extLst>
          </p:cNvPr>
          <p:cNvSpPr/>
          <p:nvPr/>
        </p:nvSpPr>
        <p:spPr>
          <a:xfrm>
            <a:off x="7765007" y="3701457"/>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DNA</a:t>
            </a:r>
            <a:endParaRPr kumimoji="1" lang="ja-JP" altLang="en-US" sz="1100" dirty="0">
              <a:solidFill>
                <a:schemeClr val="tx1"/>
              </a:solidFill>
            </a:endParaRPr>
          </a:p>
        </p:txBody>
      </p:sp>
      <p:sp>
        <p:nvSpPr>
          <p:cNvPr id="50" name="フローチャート: 磁気ディスク 49">
            <a:extLst>
              <a:ext uri="{FF2B5EF4-FFF2-40B4-BE49-F238E27FC236}">
                <a16:creationId xmlns:a16="http://schemas.microsoft.com/office/drawing/2014/main" id="{080BFCD9-8A1B-486B-BE84-ED663A6FCB61}"/>
              </a:ext>
            </a:extLst>
          </p:cNvPr>
          <p:cNvSpPr/>
          <p:nvPr/>
        </p:nvSpPr>
        <p:spPr>
          <a:xfrm>
            <a:off x="7766411" y="4192361"/>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アミノ酸配列</a:t>
            </a:r>
          </a:p>
        </p:txBody>
      </p:sp>
      <p:sp>
        <p:nvSpPr>
          <p:cNvPr id="60" name="フローチャート: 磁気ディスク 59">
            <a:extLst>
              <a:ext uri="{FF2B5EF4-FFF2-40B4-BE49-F238E27FC236}">
                <a16:creationId xmlns:a16="http://schemas.microsoft.com/office/drawing/2014/main" id="{622AF07E-DEA5-4641-9C78-FB53407AF71E}"/>
              </a:ext>
            </a:extLst>
          </p:cNvPr>
          <p:cNvSpPr/>
          <p:nvPr/>
        </p:nvSpPr>
        <p:spPr>
          <a:xfrm>
            <a:off x="7765007" y="4660128"/>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立体構造</a:t>
            </a:r>
          </a:p>
        </p:txBody>
      </p:sp>
      <p:sp>
        <p:nvSpPr>
          <p:cNvPr id="13" name="テキスト ボックス 12">
            <a:extLst>
              <a:ext uri="{FF2B5EF4-FFF2-40B4-BE49-F238E27FC236}">
                <a16:creationId xmlns:a16="http://schemas.microsoft.com/office/drawing/2014/main" id="{8948786E-C714-4EA1-AE5F-F12D049492DE}"/>
              </a:ext>
            </a:extLst>
          </p:cNvPr>
          <p:cNvSpPr txBox="1"/>
          <p:nvPr/>
        </p:nvSpPr>
        <p:spPr>
          <a:xfrm>
            <a:off x="7450716" y="3178301"/>
            <a:ext cx="1449435" cy="461665"/>
          </a:xfrm>
          <a:prstGeom prst="rect">
            <a:avLst/>
          </a:prstGeom>
          <a:noFill/>
        </p:spPr>
        <p:txBody>
          <a:bodyPr wrap="none" rtlCol="0">
            <a:spAutoFit/>
          </a:bodyPr>
          <a:lstStyle/>
          <a:p>
            <a:pPr algn="ctr"/>
            <a:r>
              <a:rPr kumimoji="1" lang="ja-JP" altLang="en-US" sz="1200" dirty="0"/>
              <a:t>パプリック</a:t>
            </a:r>
            <a:r>
              <a:rPr kumimoji="1" lang="en-US" altLang="ja-JP" sz="1200" dirty="0"/>
              <a:t>/</a:t>
            </a:r>
            <a:r>
              <a:rPr kumimoji="1" lang="ja-JP" altLang="en-US" sz="1200" dirty="0"/>
              <a:t>プライベート</a:t>
            </a:r>
            <a:endParaRPr kumimoji="1" lang="en-US" altLang="ja-JP" sz="1200" dirty="0"/>
          </a:p>
          <a:p>
            <a:pPr algn="ctr"/>
            <a:r>
              <a:rPr kumimoji="1" lang="ja-JP" altLang="en-US" sz="1200" dirty="0"/>
              <a:t>データベース</a:t>
            </a:r>
          </a:p>
        </p:txBody>
      </p:sp>
      <p:sp>
        <p:nvSpPr>
          <p:cNvPr id="14" name="矢印: 右 13">
            <a:extLst>
              <a:ext uri="{FF2B5EF4-FFF2-40B4-BE49-F238E27FC236}">
                <a16:creationId xmlns:a16="http://schemas.microsoft.com/office/drawing/2014/main" id="{790A3F46-B023-4974-A332-06B1AEDFC1D5}"/>
              </a:ext>
            </a:extLst>
          </p:cNvPr>
          <p:cNvSpPr/>
          <p:nvPr/>
        </p:nvSpPr>
        <p:spPr>
          <a:xfrm>
            <a:off x="7390783" y="4183232"/>
            <a:ext cx="251003" cy="46166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矢印: 右 60">
            <a:extLst>
              <a:ext uri="{FF2B5EF4-FFF2-40B4-BE49-F238E27FC236}">
                <a16:creationId xmlns:a16="http://schemas.microsoft.com/office/drawing/2014/main" id="{40909CDD-84C5-40B1-A8DC-70E90479373A}"/>
              </a:ext>
            </a:extLst>
          </p:cNvPr>
          <p:cNvSpPr/>
          <p:nvPr/>
        </p:nvSpPr>
        <p:spPr>
          <a:xfrm>
            <a:off x="8710488" y="4203954"/>
            <a:ext cx="242007" cy="45617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A87125DA-3A07-4B98-B025-5F502A4649DE}"/>
              </a:ext>
            </a:extLst>
          </p:cNvPr>
          <p:cNvSpPr/>
          <p:nvPr/>
        </p:nvSpPr>
        <p:spPr>
          <a:xfrm>
            <a:off x="9178134" y="2905146"/>
            <a:ext cx="2430689" cy="157470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27C435F6-A348-4AB9-9019-746A1C3BD9D9}"/>
              </a:ext>
            </a:extLst>
          </p:cNvPr>
          <p:cNvSpPr txBox="1"/>
          <p:nvPr/>
        </p:nvSpPr>
        <p:spPr>
          <a:xfrm>
            <a:off x="7621837" y="5332025"/>
            <a:ext cx="1059906" cy="461665"/>
          </a:xfrm>
          <a:prstGeom prst="rect">
            <a:avLst/>
          </a:prstGeom>
          <a:noFill/>
        </p:spPr>
        <p:txBody>
          <a:bodyPr wrap="none" rtlCol="0">
            <a:spAutoFit/>
          </a:bodyPr>
          <a:lstStyle/>
          <a:p>
            <a:pPr algn="ctr"/>
            <a:r>
              <a:rPr kumimoji="1" lang="ja-JP" altLang="en-US" sz="1200" dirty="0"/>
              <a:t>物理化学</a:t>
            </a:r>
            <a:endParaRPr kumimoji="1" lang="en-US" altLang="ja-JP" sz="1200" dirty="0"/>
          </a:p>
          <a:p>
            <a:pPr algn="ctr"/>
            <a:r>
              <a:rPr kumimoji="1" lang="ja-JP" altLang="en-US" sz="1200" dirty="0"/>
              <a:t>シミュレーション</a:t>
            </a:r>
            <a:endParaRPr kumimoji="1" lang="en-US" altLang="ja-JP" sz="1200" dirty="0"/>
          </a:p>
        </p:txBody>
      </p:sp>
      <p:sp>
        <p:nvSpPr>
          <p:cNvPr id="68" name="矢印: 右 67">
            <a:extLst>
              <a:ext uri="{FF2B5EF4-FFF2-40B4-BE49-F238E27FC236}">
                <a16:creationId xmlns:a16="http://schemas.microsoft.com/office/drawing/2014/main" id="{C3ECCB03-697F-4A96-AA11-CF5709500131}"/>
              </a:ext>
            </a:extLst>
          </p:cNvPr>
          <p:cNvSpPr/>
          <p:nvPr/>
        </p:nvSpPr>
        <p:spPr>
          <a:xfrm rot="20207614">
            <a:off x="8710488" y="5284936"/>
            <a:ext cx="242007" cy="4269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C407DB06-3688-4150-BEC6-B9FDF07F39C6}"/>
              </a:ext>
            </a:extLst>
          </p:cNvPr>
          <p:cNvSpPr txBox="1"/>
          <p:nvPr/>
        </p:nvSpPr>
        <p:spPr>
          <a:xfrm>
            <a:off x="9819437" y="3428832"/>
            <a:ext cx="1107996" cy="369332"/>
          </a:xfrm>
          <a:prstGeom prst="rect">
            <a:avLst/>
          </a:prstGeom>
          <a:noFill/>
        </p:spPr>
        <p:txBody>
          <a:bodyPr wrap="none" rtlCol="0">
            <a:spAutoFit/>
          </a:bodyPr>
          <a:lstStyle/>
          <a:p>
            <a:r>
              <a:rPr kumimoji="1" lang="ja-JP" altLang="en-US" dirty="0"/>
              <a:t>人工酵素</a:t>
            </a:r>
          </a:p>
        </p:txBody>
      </p:sp>
      <p:sp>
        <p:nvSpPr>
          <p:cNvPr id="73" name="テキスト ボックス 72">
            <a:extLst>
              <a:ext uri="{FF2B5EF4-FFF2-40B4-BE49-F238E27FC236}">
                <a16:creationId xmlns:a16="http://schemas.microsoft.com/office/drawing/2014/main" id="{13494472-984A-488A-96DB-12AA92BAF84D}"/>
              </a:ext>
            </a:extLst>
          </p:cNvPr>
          <p:cNvSpPr txBox="1"/>
          <p:nvPr/>
        </p:nvSpPr>
        <p:spPr>
          <a:xfrm>
            <a:off x="9201896" y="2915061"/>
            <a:ext cx="2151551" cy="369332"/>
          </a:xfrm>
          <a:prstGeom prst="rect">
            <a:avLst/>
          </a:prstGeom>
          <a:noFill/>
        </p:spPr>
        <p:txBody>
          <a:bodyPr wrap="none" rtlCol="0">
            <a:spAutoFit/>
          </a:bodyPr>
          <a:lstStyle/>
          <a:p>
            <a:r>
              <a:rPr kumimoji="1" lang="ja-JP" altLang="en-US" b="1" dirty="0"/>
              <a:t>生物触媒・酵素製剤</a:t>
            </a:r>
            <a:endParaRPr kumimoji="1" lang="en-US" altLang="ja-JP" b="1" dirty="0"/>
          </a:p>
        </p:txBody>
      </p:sp>
      <p:sp>
        <p:nvSpPr>
          <p:cNvPr id="74" name="テキスト ボックス 73">
            <a:extLst>
              <a:ext uri="{FF2B5EF4-FFF2-40B4-BE49-F238E27FC236}">
                <a16:creationId xmlns:a16="http://schemas.microsoft.com/office/drawing/2014/main" id="{C54975D1-3204-4843-A024-48C0125AA2B4}"/>
              </a:ext>
            </a:extLst>
          </p:cNvPr>
          <p:cNvSpPr txBox="1"/>
          <p:nvPr/>
        </p:nvSpPr>
        <p:spPr>
          <a:xfrm>
            <a:off x="9819437" y="3870278"/>
            <a:ext cx="1107996" cy="369332"/>
          </a:xfrm>
          <a:prstGeom prst="rect">
            <a:avLst/>
          </a:prstGeom>
          <a:noFill/>
        </p:spPr>
        <p:txBody>
          <a:bodyPr wrap="none" rtlCol="0">
            <a:spAutoFit/>
          </a:bodyPr>
          <a:lstStyle/>
          <a:p>
            <a:r>
              <a:rPr kumimoji="1" lang="ja-JP" altLang="en-US" dirty="0"/>
              <a:t>人工細胞</a:t>
            </a:r>
          </a:p>
        </p:txBody>
      </p:sp>
      <p:cxnSp>
        <p:nvCxnSpPr>
          <p:cNvPr id="22" name="直線矢印コネクタ 21">
            <a:extLst>
              <a:ext uri="{FF2B5EF4-FFF2-40B4-BE49-F238E27FC236}">
                <a16:creationId xmlns:a16="http://schemas.microsoft.com/office/drawing/2014/main" id="{CDFBF21B-51AD-4F91-B086-083936CC8B0F}"/>
              </a:ext>
            </a:extLst>
          </p:cNvPr>
          <p:cNvCxnSpPr>
            <a:cxnSpLocks/>
            <a:stCxn id="64" idx="0"/>
          </p:cNvCxnSpPr>
          <p:nvPr/>
        </p:nvCxnSpPr>
        <p:spPr>
          <a:xfrm flipH="1" flipV="1">
            <a:off x="6233167" y="2381386"/>
            <a:ext cx="4160312" cy="52376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67650866-AE01-4FAF-B7A3-C4F9099DB77E}"/>
              </a:ext>
            </a:extLst>
          </p:cNvPr>
          <p:cNvSpPr txBox="1"/>
          <p:nvPr/>
        </p:nvSpPr>
        <p:spPr>
          <a:xfrm>
            <a:off x="8129538" y="2115309"/>
            <a:ext cx="3560590" cy="430887"/>
          </a:xfrm>
          <a:prstGeom prst="rect">
            <a:avLst/>
          </a:prstGeom>
          <a:noFill/>
        </p:spPr>
        <p:txBody>
          <a:bodyPr wrap="none" rtlCol="0">
            <a:spAutoFit/>
          </a:bodyPr>
          <a:lstStyle/>
          <a:p>
            <a:r>
              <a:rPr kumimoji="1" lang="ja-JP" altLang="en-US" sz="1100" dirty="0"/>
              <a:t>蓄積したデータや</a:t>
            </a:r>
            <a:r>
              <a:rPr kumimoji="1" lang="en-US" altLang="ja-JP" sz="1100" dirty="0"/>
              <a:t>ML/DL</a:t>
            </a:r>
            <a:r>
              <a:rPr kumimoji="1" lang="ja-JP" altLang="en-US" sz="1100" dirty="0"/>
              <a:t>技術、物理化シミュレーションをもとに</a:t>
            </a:r>
            <a:endParaRPr kumimoji="1" lang="en-US" altLang="ja-JP" sz="1100" dirty="0"/>
          </a:p>
          <a:p>
            <a:r>
              <a:rPr kumimoji="1" lang="ja-JP" altLang="en-US" sz="1100" dirty="0"/>
              <a:t>酵素や生物触媒を人工的に創製し、使用</a:t>
            </a:r>
            <a:endParaRPr kumimoji="1" lang="en-US" altLang="ja-JP" sz="1100" dirty="0"/>
          </a:p>
        </p:txBody>
      </p:sp>
      <p:sp>
        <p:nvSpPr>
          <p:cNvPr id="76" name="テキスト ボックス 75">
            <a:extLst>
              <a:ext uri="{FF2B5EF4-FFF2-40B4-BE49-F238E27FC236}">
                <a16:creationId xmlns:a16="http://schemas.microsoft.com/office/drawing/2014/main" id="{207F9481-3DFF-4D29-B41F-4BBA20F2E4C0}"/>
              </a:ext>
            </a:extLst>
          </p:cNvPr>
          <p:cNvSpPr txBox="1"/>
          <p:nvPr/>
        </p:nvSpPr>
        <p:spPr>
          <a:xfrm>
            <a:off x="9031360" y="5780752"/>
            <a:ext cx="1343638" cy="400110"/>
          </a:xfrm>
          <a:prstGeom prst="rect">
            <a:avLst/>
          </a:prstGeom>
          <a:noFill/>
        </p:spPr>
        <p:txBody>
          <a:bodyPr wrap="none" rtlCol="0">
            <a:spAutoFit/>
          </a:bodyPr>
          <a:lstStyle/>
          <a:p>
            <a:r>
              <a:rPr kumimoji="1" lang="ja-JP" altLang="en-US" sz="2000" b="1" dirty="0"/>
              <a:t>設計ベース</a:t>
            </a:r>
          </a:p>
        </p:txBody>
      </p:sp>
      <p:sp>
        <p:nvSpPr>
          <p:cNvPr id="79" name="テキスト ボックス 78">
            <a:extLst>
              <a:ext uri="{FF2B5EF4-FFF2-40B4-BE49-F238E27FC236}">
                <a16:creationId xmlns:a16="http://schemas.microsoft.com/office/drawing/2014/main" id="{A249AEFE-C513-46B7-A9DD-8251BEAC6AB7}"/>
              </a:ext>
            </a:extLst>
          </p:cNvPr>
          <p:cNvSpPr txBox="1"/>
          <p:nvPr/>
        </p:nvSpPr>
        <p:spPr>
          <a:xfrm>
            <a:off x="7846052" y="5812878"/>
            <a:ext cx="636714" cy="276999"/>
          </a:xfrm>
          <a:prstGeom prst="rect">
            <a:avLst/>
          </a:prstGeom>
          <a:noFill/>
        </p:spPr>
        <p:txBody>
          <a:bodyPr wrap="none" rtlCol="0">
            <a:spAutoFit/>
          </a:bodyPr>
          <a:lstStyle/>
          <a:p>
            <a:pPr algn="ctr"/>
            <a:r>
              <a:rPr kumimoji="1" lang="en-US" altLang="ja-JP" sz="1200" dirty="0"/>
              <a:t>ML/DL</a:t>
            </a:r>
          </a:p>
        </p:txBody>
      </p:sp>
    </p:spTree>
    <p:extLst>
      <p:ext uri="{BB962C8B-B14F-4D97-AF65-F5344CB8AC3E}">
        <p14:creationId xmlns:p14="http://schemas.microsoft.com/office/powerpoint/2010/main" val="2164113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A1A44-2154-4ECE-9788-3FD9A67DCD2D}"/>
              </a:ext>
            </a:extLst>
          </p:cNvPr>
          <p:cNvSpPr>
            <a:spLocks noGrp="1"/>
          </p:cNvSpPr>
          <p:nvPr>
            <p:ph type="title"/>
          </p:nvPr>
        </p:nvSpPr>
        <p:spPr/>
        <p:txBody>
          <a:bodyPr/>
          <a:lstStyle/>
          <a:p>
            <a:r>
              <a:rPr kumimoji="1" lang="ja-JP" altLang="en-US" dirty="0"/>
              <a:t>参考文献</a:t>
            </a:r>
          </a:p>
        </p:txBody>
      </p:sp>
      <p:sp>
        <p:nvSpPr>
          <p:cNvPr id="3" name="スライド番号プレースホルダー 2">
            <a:extLst>
              <a:ext uri="{FF2B5EF4-FFF2-40B4-BE49-F238E27FC236}">
                <a16:creationId xmlns:a16="http://schemas.microsoft.com/office/drawing/2014/main" id="{38AC836B-B38E-4256-BBD6-AB0F3E1CB15E}"/>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5" name="フッター プレースホルダー 4">
            <a:extLst>
              <a:ext uri="{FF2B5EF4-FFF2-40B4-BE49-F238E27FC236}">
                <a16:creationId xmlns:a16="http://schemas.microsoft.com/office/drawing/2014/main" id="{603633C7-C8FE-4434-9BF0-73FC990E3071}"/>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7" name="テキスト ボックス 6">
            <a:extLst>
              <a:ext uri="{FF2B5EF4-FFF2-40B4-BE49-F238E27FC236}">
                <a16:creationId xmlns:a16="http://schemas.microsoft.com/office/drawing/2014/main" id="{991A31FA-0A5C-49F0-8467-9A1C91C81F4A}"/>
              </a:ext>
            </a:extLst>
          </p:cNvPr>
          <p:cNvSpPr txBox="1"/>
          <p:nvPr/>
        </p:nvSpPr>
        <p:spPr>
          <a:xfrm>
            <a:off x="733212" y="1201896"/>
            <a:ext cx="10788227" cy="2585323"/>
          </a:xfrm>
          <a:prstGeom prst="rect">
            <a:avLst/>
          </a:prstGeom>
          <a:noFill/>
        </p:spPr>
        <p:txBody>
          <a:bodyPr wrap="square">
            <a:spAutoFit/>
          </a:bodyPr>
          <a:lstStyle/>
          <a:p>
            <a:r>
              <a:rPr lang="ja-JP" altLang="en-US" dirty="0">
                <a:solidFill>
                  <a:srgbClr val="212121"/>
                </a:solidFill>
                <a:latin typeface="BlinkMacSystemFont"/>
              </a:rPr>
              <a:t>参考文献１</a:t>
            </a:r>
            <a:endParaRPr lang="en-US" altLang="ja-JP" dirty="0"/>
          </a:p>
          <a:p>
            <a:r>
              <a:rPr lang="en-US" altLang="ja-JP" dirty="0" err="1"/>
              <a:t>Voutilainen</a:t>
            </a:r>
            <a:r>
              <a:rPr lang="en-US" altLang="ja-JP" dirty="0"/>
              <a:t> SP, Murray PG, Tuohy MG, </a:t>
            </a:r>
            <a:r>
              <a:rPr lang="en-US" altLang="ja-JP" dirty="0" err="1"/>
              <a:t>Koivula</a:t>
            </a:r>
            <a:r>
              <a:rPr lang="en-US" altLang="ja-JP" dirty="0"/>
              <a:t> A. Expression of </a:t>
            </a:r>
            <a:r>
              <a:rPr lang="en-US" altLang="ja-JP" i="1" dirty="0" err="1"/>
              <a:t>Talaromyces</a:t>
            </a:r>
            <a:r>
              <a:rPr lang="en-US" altLang="ja-JP" i="1" dirty="0"/>
              <a:t> </a:t>
            </a:r>
            <a:r>
              <a:rPr lang="en-US" altLang="ja-JP" i="1" dirty="0" err="1"/>
              <a:t>emersonii</a:t>
            </a:r>
            <a:r>
              <a:rPr lang="en-US" altLang="ja-JP" i="1" dirty="0"/>
              <a:t> </a:t>
            </a:r>
            <a:r>
              <a:rPr lang="en-US" altLang="ja-JP" dirty="0" err="1"/>
              <a:t>cellobiohydrolase</a:t>
            </a:r>
            <a:r>
              <a:rPr lang="en-US" altLang="ja-JP" dirty="0"/>
              <a:t> Cel7A in Saccharomyces cerevisiae and rational mutagenesis to improve its thermostability and activity. Protein </a:t>
            </a:r>
            <a:r>
              <a:rPr lang="en-US" altLang="ja-JP" dirty="0" err="1"/>
              <a:t>Eng</a:t>
            </a:r>
            <a:r>
              <a:rPr lang="en-US" altLang="ja-JP" dirty="0"/>
              <a:t> Des Sel. 2010 Feb;23(2):69-79</a:t>
            </a:r>
          </a:p>
          <a:p>
            <a:endParaRPr lang="en-US" altLang="ja-JP" dirty="0">
              <a:solidFill>
                <a:srgbClr val="212121"/>
              </a:solidFill>
              <a:latin typeface="BlinkMacSystemFont"/>
            </a:endParaRPr>
          </a:p>
          <a:p>
            <a:r>
              <a:rPr lang="ja-JP" altLang="en-US" dirty="0">
                <a:solidFill>
                  <a:srgbClr val="212121"/>
                </a:solidFill>
                <a:latin typeface="BlinkMacSystemFont"/>
              </a:rPr>
              <a:t>参考文献２</a:t>
            </a:r>
            <a:endParaRPr lang="en-US" altLang="ja-JP" dirty="0">
              <a:solidFill>
                <a:srgbClr val="212121"/>
              </a:solidFill>
              <a:latin typeface="BlinkMacSystemFont"/>
            </a:endParaRPr>
          </a:p>
          <a:p>
            <a:r>
              <a:rPr lang="en-US" altLang="ja-JP" dirty="0"/>
              <a:t>Bauer S, Vasu P, Persson S, Mort AJ, Somerville CR. Development and application of a suite of polysaccharide-degrading enzymes for analyzing plant cell walls. Proc Natl </a:t>
            </a:r>
            <a:r>
              <a:rPr lang="en-US" altLang="ja-JP" dirty="0" err="1"/>
              <a:t>Acad</a:t>
            </a:r>
            <a:r>
              <a:rPr lang="en-US" altLang="ja-JP" dirty="0"/>
              <a:t> Sci U S A. 2006 Jul 25;103(30):11417-22. </a:t>
            </a:r>
            <a:r>
              <a:rPr lang="en-US" altLang="ja-JP" dirty="0" err="1"/>
              <a:t>doi</a:t>
            </a:r>
            <a:r>
              <a:rPr lang="en-US" altLang="ja-JP" dirty="0"/>
              <a:t>: 10.1073/pnas.0604632103. </a:t>
            </a:r>
            <a:r>
              <a:rPr lang="en-US" altLang="ja-JP" dirty="0" err="1"/>
              <a:t>Epub</a:t>
            </a:r>
            <a:r>
              <a:rPr lang="en-US" altLang="ja-JP" dirty="0"/>
              <a:t> 2006 Jul 14. </a:t>
            </a:r>
          </a:p>
        </p:txBody>
      </p:sp>
    </p:spTree>
    <p:extLst>
      <p:ext uri="{BB962C8B-B14F-4D97-AF65-F5344CB8AC3E}">
        <p14:creationId xmlns:p14="http://schemas.microsoft.com/office/powerpoint/2010/main" val="376470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7F3971E-8C77-4380-A441-3C7BDF665CCA}"/>
              </a:ext>
            </a:extLst>
          </p:cNvPr>
          <p:cNvSpPr>
            <a:spLocks noGrp="1"/>
          </p:cNvSpPr>
          <p:nvPr>
            <p:ph type="title"/>
          </p:nvPr>
        </p:nvSpPr>
        <p:spPr/>
        <p:txBody>
          <a:bodyPr/>
          <a:lstStyle/>
          <a:p>
            <a:r>
              <a:rPr lang="en-US" altLang="ja-JP" dirty="0"/>
              <a:t>LR</a:t>
            </a:r>
            <a:r>
              <a:rPr lang="ja-JP" altLang="en-US" dirty="0"/>
              <a:t>要件</a:t>
            </a:r>
          </a:p>
        </p:txBody>
      </p:sp>
      <p:sp>
        <p:nvSpPr>
          <p:cNvPr id="3" name="スライド番号プレースホルダー 2">
            <a:extLst>
              <a:ext uri="{FF2B5EF4-FFF2-40B4-BE49-F238E27FC236}">
                <a16:creationId xmlns:a16="http://schemas.microsoft.com/office/drawing/2014/main" id="{0B76FCC4-5BD7-4BF1-B7A6-1B29BAD7AE07}"/>
              </a:ext>
            </a:extLst>
          </p:cNvPr>
          <p:cNvSpPr>
            <a:spLocks noGrp="1"/>
          </p:cNvSpPr>
          <p:nvPr>
            <p:ph type="sldNum" sz="quarter" idx="12"/>
          </p:nvPr>
        </p:nvSpPr>
        <p:spPr/>
        <p:txBody>
          <a:bodyPr/>
          <a:lstStyle/>
          <a:p>
            <a:fld id="{584EAAFE-CFE5-40AD-8E95-5BFF290DC5CF}" type="slidenum">
              <a:rPr kumimoji="1" lang="ja-JP" altLang="en-US" smtClean="0"/>
              <a:pPr/>
              <a:t>41</a:t>
            </a:fld>
            <a:endParaRPr kumimoji="1" lang="ja-JP" altLang="en-US"/>
          </a:p>
        </p:txBody>
      </p:sp>
      <p:sp>
        <p:nvSpPr>
          <p:cNvPr id="4" name="フッター プレースホルダー 3">
            <a:extLst>
              <a:ext uri="{FF2B5EF4-FFF2-40B4-BE49-F238E27FC236}">
                <a16:creationId xmlns:a16="http://schemas.microsoft.com/office/drawing/2014/main" id="{AECD353B-4F71-45AA-B5EC-5ADE0A54719C}"/>
              </a:ext>
            </a:extLst>
          </p:cNvPr>
          <p:cNvSpPr>
            <a:spLocks noGrp="1"/>
          </p:cNvSpPr>
          <p:nvPr>
            <p:ph type="ftr" sz="quarter" idx="4294967295"/>
          </p:nvPr>
        </p:nvSpPr>
        <p:spPr>
          <a:xfrm>
            <a:off x="0" y="6356350"/>
            <a:ext cx="4114800" cy="365125"/>
          </a:xfrm>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2776035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D465F2-FFDF-4DF0-BE55-A0A511F19B1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80494E4E-2371-4E83-A28B-F29D178775EB}"/>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 name="フッター プレースホルダー 3">
            <a:extLst>
              <a:ext uri="{FF2B5EF4-FFF2-40B4-BE49-F238E27FC236}">
                <a16:creationId xmlns:a16="http://schemas.microsoft.com/office/drawing/2014/main" id="{FC47D3D1-233E-4289-ACD1-46F68DFA4C5A}"/>
              </a:ext>
            </a:extLst>
          </p:cNvPr>
          <p:cNvSpPr>
            <a:spLocks noGrp="1"/>
          </p:cNvSpPr>
          <p:nvPr>
            <p:ph type="ftr" sz="quarter" idx="3"/>
          </p:nvPr>
        </p:nvSpPr>
        <p:spPr/>
        <p:txBody>
          <a:bodyPr/>
          <a:lstStyle/>
          <a:p>
            <a:r>
              <a:rPr kumimoji="1" lang="en-US" altLang="ja-JP"/>
              <a:t>Confidential</a:t>
            </a:r>
            <a:endParaRPr kumimoji="1" lang="ja-JP" altLang="en-US" dirty="0"/>
          </a:p>
        </p:txBody>
      </p:sp>
      <p:graphicFrame>
        <p:nvGraphicFramePr>
          <p:cNvPr id="6" name="コンテンツ プレースホルダー 9">
            <a:extLst>
              <a:ext uri="{FF2B5EF4-FFF2-40B4-BE49-F238E27FC236}">
                <a16:creationId xmlns:a16="http://schemas.microsoft.com/office/drawing/2014/main" id="{9B52F380-35A5-4128-BB81-AF2612E8D644}"/>
              </a:ext>
            </a:extLst>
          </p:cNvPr>
          <p:cNvGraphicFramePr>
            <a:graphicFrameLocks/>
          </p:cNvGraphicFramePr>
          <p:nvPr>
            <p:extLst>
              <p:ext uri="{D42A27DB-BD31-4B8C-83A1-F6EECF244321}">
                <p14:modId xmlns:p14="http://schemas.microsoft.com/office/powerpoint/2010/main" val="593037720"/>
              </p:ext>
            </p:extLst>
          </p:nvPr>
        </p:nvGraphicFramePr>
        <p:xfrm>
          <a:off x="2182360" y="965283"/>
          <a:ext cx="7827280" cy="5068800"/>
        </p:xfrm>
        <a:graphic>
          <a:graphicData uri="http://schemas.openxmlformats.org/drawingml/2006/table">
            <a:tbl>
              <a:tblPr firstRow="1" bandRow="1">
                <a:tableStyleId>{5C22544A-7EE6-4342-B048-85BDC9FD1C3A}</a:tableStyleId>
              </a:tblPr>
              <a:tblGrid>
                <a:gridCol w="1274894">
                  <a:extLst>
                    <a:ext uri="{9D8B030D-6E8A-4147-A177-3AD203B41FA5}">
                      <a16:colId xmlns:a16="http://schemas.microsoft.com/office/drawing/2014/main" val="1907298702"/>
                    </a:ext>
                  </a:extLst>
                </a:gridCol>
                <a:gridCol w="3694886">
                  <a:extLst>
                    <a:ext uri="{9D8B030D-6E8A-4147-A177-3AD203B41FA5}">
                      <a16:colId xmlns:a16="http://schemas.microsoft.com/office/drawing/2014/main" val="3909547406"/>
                    </a:ext>
                  </a:extLst>
                </a:gridCol>
                <a:gridCol w="1011115">
                  <a:extLst>
                    <a:ext uri="{9D8B030D-6E8A-4147-A177-3AD203B41FA5}">
                      <a16:colId xmlns:a16="http://schemas.microsoft.com/office/drawing/2014/main" val="2613359958"/>
                    </a:ext>
                  </a:extLst>
                </a:gridCol>
                <a:gridCol w="958362">
                  <a:extLst>
                    <a:ext uri="{9D8B030D-6E8A-4147-A177-3AD203B41FA5}">
                      <a16:colId xmlns:a16="http://schemas.microsoft.com/office/drawing/2014/main" val="3615355620"/>
                    </a:ext>
                  </a:extLst>
                </a:gridCol>
                <a:gridCol w="888023">
                  <a:extLst>
                    <a:ext uri="{9D8B030D-6E8A-4147-A177-3AD203B41FA5}">
                      <a16:colId xmlns:a16="http://schemas.microsoft.com/office/drawing/2014/main" val="2954638547"/>
                    </a:ext>
                  </a:extLst>
                </a:gridCol>
              </a:tblGrid>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LR1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LR2</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LR3</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70799657"/>
                  </a:ext>
                </a:extLst>
              </a:tr>
              <a:tr h="230400">
                <a:tc>
                  <a:txBody>
                    <a:bodyPr/>
                    <a:lstStyle/>
                    <a:p>
                      <a:r>
                        <a:rPr kumimoji="1" lang="en-US" altLang="ja-JP" sz="900" b="0" dirty="0">
                          <a:solidFill>
                            <a:schemeClr val="tx1"/>
                          </a:solidFill>
                        </a:rPr>
                        <a:t>V. </a:t>
                      </a:r>
                      <a:r>
                        <a:rPr kumimoji="1" lang="ja-JP" altLang="en-US" sz="900" b="0" dirty="0">
                          <a:solidFill>
                            <a:schemeClr val="tx1"/>
                          </a:solidFill>
                        </a:rPr>
                        <a:t>研究開発の目標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 </a:t>
                      </a:r>
                      <a:r>
                        <a:rPr kumimoji="1" lang="ja-JP" altLang="en-US" sz="900" b="0" dirty="0">
                          <a:solidFill>
                            <a:schemeClr val="tx1"/>
                          </a:solidFill>
                        </a:rPr>
                        <a:t>研究開発の背景と狙い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2456317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研究開発の位置づけ</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29340241"/>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戦略の方向性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882387"/>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d. </a:t>
                      </a:r>
                      <a:r>
                        <a:rPr kumimoji="1" lang="ja-JP" altLang="en-US" sz="900" b="0" dirty="0">
                          <a:solidFill>
                            <a:schemeClr val="tx1"/>
                          </a:solidFill>
                        </a:rPr>
                        <a:t>研究開発の目標値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45844108"/>
                  </a:ext>
                </a:extLst>
              </a:tr>
              <a:tr h="230400">
                <a:tc>
                  <a:txBody>
                    <a:bodyPr/>
                    <a:lstStyle/>
                    <a:p>
                      <a:r>
                        <a:rPr kumimoji="1" lang="en-US" altLang="ja-JP" sz="900" b="0" dirty="0">
                          <a:solidFill>
                            <a:schemeClr val="tx1"/>
                          </a:solidFill>
                        </a:rPr>
                        <a:t>S. </a:t>
                      </a:r>
                      <a:r>
                        <a:rPr kumimoji="1" lang="ja-JP" altLang="en-US" sz="900" b="0" dirty="0">
                          <a:solidFill>
                            <a:schemeClr val="tx1"/>
                          </a:solidFill>
                        </a:rPr>
                        <a:t>ターゲット顧客・市場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 </a:t>
                      </a:r>
                      <a:r>
                        <a:rPr kumimoji="1" lang="ja-JP" altLang="en-US" sz="900" b="0" dirty="0">
                          <a:solidFill>
                            <a:schemeClr val="tx1"/>
                          </a:solidFill>
                        </a:rPr>
                        <a:t>市場環境の分析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6917267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顧客ニーズ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47935028"/>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競合他社の状況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5792912"/>
                  </a:ext>
                </a:extLst>
              </a:tr>
              <a:tr h="230400">
                <a:tc>
                  <a:txBody>
                    <a:bodyPr/>
                    <a:lstStyle/>
                    <a:p>
                      <a:endParaRPr kumimoji="1" lang="ja-JP" altLang="en-US" sz="9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d. </a:t>
                      </a:r>
                      <a:r>
                        <a:rPr kumimoji="1" lang="ja-JP" altLang="en-US" sz="900" b="0" dirty="0">
                          <a:solidFill>
                            <a:schemeClr val="tx1"/>
                          </a:solidFill>
                        </a:rPr>
                        <a:t>有望市場の把握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88335170"/>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e. </a:t>
                      </a:r>
                      <a:r>
                        <a:rPr kumimoji="1" lang="ja-JP" altLang="en-US" sz="900" b="0" dirty="0">
                          <a:solidFill>
                            <a:schemeClr val="tx1"/>
                          </a:solidFill>
                        </a:rPr>
                        <a:t>差別化要因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85377540"/>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f. </a:t>
                      </a:r>
                      <a:r>
                        <a:rPr kumimoji="1" lang="ja-JP" altLang="en-US" sz="900" b="0" dirty="0">
                          <a:solidFill>
                            <a:schemeClr val="tx1"/>
                          </a:solidFill>
                        </a:rPr>
                        <a:t>ターゲット商品市場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75023302"/>
                  </a:ext>
                </a:extLst>
              </a:tr>
              <a:tr h="230400">
                <a:tc>
                  <a:txBody>
                    <a:bodyPr/>
                    <a:lstStyle/>
                    <a:p>
                      <a:r>
                        <a:rPr kumimoji="1" lang="en-US" altLang="ja-JP" sz="900" b="0" dirty="0">
                          <a:solidFill>
                            <a:schemeClr val="tx1"/>
                          </a:solidFill>
                        </a:rPr>
                        <a:t>O. </a:t>
                      </a:r>
                      <a:r>
                        <a:rPr kumimoji="1" lang="ja-JP" altLang="en-US" sz="900" b="0" dirty="0">
                          <a:solidFill>
                            <a:schemeClr val="tx1"/>
                          </a:solidFill>
                        </a:rPr>
                        <a:t>商品企画目標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buNone/>
                      </a:pPr>
                      <a:r>
                        <a:rPr kumimoji="1" lang="en-US" altLang="ja-JP" sz="900" b="0" dirty="0">
                          <a:solidFill>
                            <a:schemeClr val="tx1"/>
                          </a:solidFill>
                        </a:rPr>
                        <a:t>a. </a:t>
                      </a:r>
                      <a:r>
                        <a:rPr kumimoji="1" lang="ja-JP" altLang="en-US" sz="900" b="0" dirty="0">
                          <a:solidFill>
                            <a:schemeClr val="tx1"/>
                          </a:solidFill>
                        </a:rPr>
                        <a:t>商品化までのシナリオ、商品市場戦略</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94111560"/>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商品コンセプト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73276265"/>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価格設定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1318970"/>
                  </a:ext>
                </a:extLst>
              </a:tr>
              <a:tr h="230400">
                <a:tc>
                  <a:txBody>
                    <a:bodyPr/>
                    <a:lstStyle/>
                    <a:p>
                      <a:r>
                        <a:rPr kumimoji="1" lang="en-US" altLang="ja-JP" sz="900" b="0" dirty="0">
                          <a:solidFill>
                            <a:schemeClr val="tx1"/>
                          </a:solidFill>
                        </a:rPr>
                        <a:t>P. </a:t>
                      </a:r>
                      <a:r>
                        <a:rPr kumimoji="1" lang="ja-JP" altLang="en-US" sz="900" b="0" dirty="0">
                          <a:solidFill>
                            <a:schemeClr val="tx1"/>
                          </a:solidFill>
                        </a:rPr>
                        <a:t>研究開発実行計画</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buNone/>
                      </a:pPr>
                      <a:r>
                        <a:rPr kumimoji="1" lang="en-US" altLang="ja-JP" sz="900" b="0" dirty="0">
                          <a:solidFill>
                            <a:schemeClr val="tx1"/>
                          </a:solidFill>
                        </a:rPr>
                        <a:t>a. </a:t>
                      </a:r>
                      <a:r>
                        <a:rPr kumimoji="1" lang="ja-JP" altLang="en-US" sz="900" b="0" dirty="0">
                          <a:solidFill>
                            <a:schemeClr val="tx1"/>
                          </a:solidFill>
                        </a:rPr>
                        <a:t>研究開発施策・方針</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4598143"/>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新技術と再利用技術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48400661"/>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ニーズとシーズ</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43141253"/>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d. </a:t>
                      </a:r>
                      <a:r>
                        <a:rPr kumimoji="1" lang="ja-JP" altLang="en-US" sz="900" b="0" dirty="0">
                          <a:solidFill>
                            <a:schemeClr val="tx1"/>
                          </a:solidFill>
                        </a:rPr>
                        <a:t>差別化技術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1661912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e. </a:t>
                      </a:r>
                      <a:r>
                        <a:rPr kumimoji="1" lang="ja-JP" altLang="en-US" sz="900" b="0" dirty="0">
                          <a:solidFill>
                            <a:schemeClr val="tx1"/>
                          </a:solidFill>
                        </a:rPr>
                        <a:t>リスクとバックアッププラン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710321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f. </a:t>
                      </a:r>
                      <a:r>
                        <a:rPr kumimoji="1" lang="ja-JP" altLang="en-US" sz="900" b="0" dirty="0">
                          <a:solidFill>
                            <a:schemeClr val="tx1"/>
                          </a:solidFill>
                        </a:rPr>
                        <a:t>研究開発計画　（研究開発審査の時期など）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5672771"/>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g. </a:t>
                      </a:r>
                      <a:r>
                        <a:rPr kumimoji="1" lang="ja-JP" altLang="en-US" sz="900" b="0" dirty="0">
                          <a:solidFill>
                            <a:schemeClr val="tx1"/>
                          </a:solidFill>
                        </a:rPr>
                        <a:t>研究体制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56719784"/>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h. </a:t>
                      </a:r>
                      <a:r>
                        <a:rPr kumimoji="1" lang="ja-JP" altLang="en-US" sz="900" b="0" dirty="0">
                          <a:solidFill>
                            <a:schemeClr val="tx1"/>
                          </a:solidFill>
                        </a:rPr>
                        <a:t>設備投資計画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95632286"/>
                  </a:ext>
                </a:extLst>
              </a:tr>
            </a:tbl>
          </a:graphicData>
        </a:graphic>
      </p:graphicFrame>
    </p:spTree>
    <p:extLst>
      <p:ext uri="{BB962C8B-B14F-4D97-AF65-F5344CB8AC3E}">
        <p14:creationId xmlns:p14="http://schemas.microsoft.com/office/powerpoint/2010/main" val="526264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F9EB3-00B3-4456-98DA-93292DD2C1D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3896723-1960-4EA2-8237-C0051A85B322}"/>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4" name="フッター プレースホルダー 3">
            <a:extLst>
              <a:ext uri="{FF2B5EF4-FFF2-40B4-BE49-F238E27FC236}">
                <a16:creationId xmlns:a16="http://schemas.microsoft.com/office/drawing/2014/main" id="{BE2114D4-7A3D-4F40-93AB-7E8D17FBA6D5}"/>
              </a:ext>
            </a:extLst>
          </p:cNvPr>
          <p:cNvSpPr>
            <a:spLocks noGrp="1"/>
          </p:cNvSpPr>
          <p:nvPr>
            <p:ph type="ftr" sz="quarter" idx="3"/>
          </p:nvPr>
        </p:nvSpPr>
        <p:spPr/>
        <p:txBody>
          <a:bodyPr/>
          <a:lstStyle/>
          <a:p>
            <a:r>
              <a:rPr kumimoji="1" lang="en-US" altLang="ja-JP"/>
              <a:t>Confidential</a:t>
            </a:r>
            <a:endParaRPr kumimoji="1" lang="ja-JP" altLang="en-US" dirty="0"/>
          </a:p>
        </p:txBody>
      </p:sp>
      <p:graphicFrame>
        <p:nvGraphicFramePr>
          <p:cNvPr id="5" name="コンテンツ プレースホルダー 9">
            <a:extLst>
              <a:ext uri="{FF2B5EF4-FFF2-40B4-BE49-F238E27FC236}">
                <a16:creationId xmlns:a16="http://schemas.microsoft.com/office/drawing/2014/main" id="{3DF734C5-0C22-439A-947A-44A7E1302CA9}"/>
              </a:ext>
            </a:extLst>
          </p:cNvPr>
          <p:cNvGraphicFramePr>
            <a:graphicFrameLocks/>
          </p:cNvGraphicFramePr>
          <p:nvPr>
            <p:extLst>
              <p:ext uri="{D42A27DB-BD31-4B8C-83A1-F6EECF244321}">
                <p14:modId xmlns:p14="http://schemas.microsoft.com/office/powerpoint/2010/main" val="2926292988"/>
              </p:ext>
            </p:extLst>
          </p:nvPr>
        </p:nvGraphicFramePr>
        <p:xfrm>
          <a:off x="2076853" y="894600"/>
          <a:ext cx="7827280" cy="5299200"/>
        </p:xfrm>
        <a:graphic>
          <a:graphicData uri="http://schemas.openxmlformats.org/drawingml/2006/table">
            <a:tbl>
              <a:tblPr firstRow="1" bandRow="1">
                <a:tableStyleId>{5C22544A-7EE6-4342-B048-85BDC9FD1C3A}</a:tableStyleId>
              </a:tblPr>
              <a:tblGrid>
                <a:gridCol w="1914855">
                  <a:extLst>
                    <a:ext uri="{9D8B030D-6E8A-4147-A177-3AD203B41FA5}">
                      <a16:colId xmlns:a16="http://schemas.microsoft.com/office/drawing/2014/main" val="1907298702"/>
                    </a:ext>
                  </a:extLst>
                </a:gridCol>
                <a:gridCol w="3054925">
                  <a:extLst>
                    <a:ext uri="{9D8B030D-6E8A-4147-A177-3AD203B41FA5}">
                      <a16:colId xmlns:a16="http://schemas.microsoft.com/office/drawing/2014/main" val="3909547406"/>
                    </a:ext>
                  </a:extLst>
                </a:gridCol>
                <a:gridCol w="1011115">
                  <a:extLst>
                    <a:ext uri="{9D8B030D-6E8A-4147-A177-3AD203B41FA5}">
                      <a16:colId xmlns:a16="http://schemas.microsoft.com/office/drawing/2014/main" val="2613359958"/>
                    </a:ext>
                  </a:extLst>
                </a:gridCol>
                <a:gridCol w="958362">
                  <a:extLst>
                    <a:ext uri="{9D8B030D-6E8A-4147-A177-3AD203B41FA5}">
                      <a16:colId xmlns:a16="http://schemas.microsoft.com/office/drawing/2014/main" val="3615355620"/>
                    </a:ext>
                  </a:extLst>
                </a:gridCol>
                <a:gridCol w="888023">
                  <a:extLst>
                    <a:ext uri="{9D8B030D-6E8A-4147-A177-3AD203B41FA5}">
                      <a16:colId xmlns:a16="http://schemas.microsoft.com/office/drawing/2014/main" val="2954638547"/>
                    </a:ext>
                  </a:extLst>
                </a:gridCol>
              </a:tblGrid>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LR1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LR2</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LR3</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70799657"/>
                  </a:ext>
                </a:extLst>
              </a:tr>
              <a:tr h="230400">
                <a:tc>
                  <a:txBody>
                    <a:bodyPr/>
                    <a:lstStyle/>
                    <a:p>
                      <a:r>
                        <a:rPr kumimoji="1" lang="en-US" altLang="ja-JP" sz="900" b="0" dirty="0">
                          <a:solidFill>
                            <a:schemeClr val="tx1"/>
                          </a:solidFill>
                        </a:rPr>
                        <a:t>R1. </a:t>
                      </a:r>
                      <a:r>
                        <a:rPr kumimoji="1" lang="ja-JP" altLang="en-US" sz="900" b="0" dirty="0">
                          <a:solidFill>
                            <a:schemeClr val="tx1"/>
                          </a:solidFill>
                        </a:rPr>
                        <a:t>技術の位置づけ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 </a:t>
                      </a:r>
                      <a:r>
                        <a:rPr kumimoji="1" lang="ja-JP" altLang="en-US" sz="900" b="0" dirty="0">
                          <a:solidFill>
                            <a:schemeClr val="tx1"/>
                          </a:solidFill>
                        </a:rPr>
                        <a:t>技術戦略における位置づけ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2456317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技術マップ</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29340241"/>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識者の客観的評価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882387"/>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d. </a:t>
                      </a:r>
                      <a:r>
                        <a:rPr kumimoji="1" lang="ja-JP" altLang="en-US" sz="900" b="0" dirty="0">
                          <a:solidFill>
                            <a:schemeClr val="tx1"/>
                          </a:solidFill>
                        </a:rPr>
                        <a:t>技術のロードマップ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45844108"/>
                  </a:ext>
                </a:extLst>
              </a:tr>
              <a:tr h="230400">
                <a:tc>
                  <a:txBody>
                    <a:bodyPr/>
                    <a:lstStyle/>
                    <a:p>
                      <a:r>
                        <a:rPr kumimoji="1" lang="en-US" altLang="ja-JP" sz="900" b="0" dirty="0">
                          <a:solidFill>
                            <a:schemeClr val="tx1"/>
                          </a:solidFill>
                        </a:rPr>
                        <a:t>R2. </a:t>
                      </a:r>
                      <a:r>
                        <a:rPr kumimoji="1" lang="ja-JP" altLang="en-US" sz="900" b="0" dirty="0">
                          <a:solidFill>
                            <a:schemeClr val="tx1"/>
                          </a:solidFill>
                        </a:rPr>
                        <a:t>技術内容の魅力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 </a:t>
                      </a:r>
                      <a:r>
                        <a:rPr kumimoji="1" lang="ja-JP" altLang="en-US" sz="900" b="0" dirty="0">
                          <a:solidFill>
                            <a:schemeClr val="tx1"/>
                          </a:solidFill>
                        </a:rPr>
                        <a:t>技術コンセプト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6917267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差別化技術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47935028"/>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特許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5792912"/>
                  </a:ext>
                </a:extLst>
              </a:tr>
              <a:tr h="230400">
                <a:tc>
                  <a:txBody>
                    <a:bodyPr/>
                    <a:lstStyle/>
                    <a:p>
                      <a:endParaRPr kumimoji="1" lang="ja-JP" altLang="en-US" sz="9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d. </a:t>
                      </a:r>
                      <a:r>
                        <a:rPr kumimoji="1" lang="ja-JP" altLang="en-US" sz="900" b="0" dirty="0">
                          <a:solidFill>
                            <a:schemeClr val="tx1"/>
                          </a:solidFill>
                        </a:rPr>
                        <a:t>公的規格化の可能性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88335170"/>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e. </a:t>
                      </a:r>
                      <a:r>
                        <a:rPr kumimoji="1" lang="ja-JP" altLang="en-US" sz="900" b="0" dirty="0">
                          <a:solidFill>
                            <a:schemeClr val="tx1"/>
                          </a:solidFill>
                        </a:rPr>
                        <a:t>動作原理と仕様の実現性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85377540"/>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f. </a:t>
                      </a:r>
                      <a:r>
                        <a:rPr kumimoji="1" lang="ja-JP" altLang="en-US" sz="900" b="0" dirty="0">
                          <a:solidFill>
                            <a:schemeClr val="tx1"/>
                          </a:solidFill>
                        </a:rPr>
                        <a:t>技術の成功確率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7502330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g. </a:t>
                      </a:r>
                      <a:r>
                        <a:rPr kumimoji="1" lang="ja-JP" altLang="en-US" sz="900" b="0" dirty="0">
                          <a:solidFill>
                            <a:schemeClr val="tx1"/>
                          </a:solidFill>
                        </a:rPr>
                        <a:t>学会などへの社外発表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66433049"/>
                  </a:ext>
                </a:extLst>
              </a:tr>
              <a:tr h="230400">
                <a:tc>
                  <a:txBody>
                    <a:bodyPr/>
                    <a:lstStyle/>
                    <a:p>
                      <a:r>
                        <a:rPr kumimoji="1" lang="en-US" altLang="ja-JP" sz="900" b="0" dirty="0">
                          <a:solidFill>
                            <a:schemeClr val="tx1"/>
                          </a:solidFill>
                        </a:rPr>
                        <a:t>R3. </a:t>
                      </a:r>
                      <a:r>
                        <a:rPr kumimoji="1" lang="ja-JP" altLang="en-US" sz="900" b="0" dirty="0">
                          <a:solidFill>
                            <a:schemeClr val="tx1"/>
                          </a:solidFill>
                        </a:rPr>
                        <a:t>技術の波及効果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buNone/>
                      </a:pPr>
                      <a:r>
                        <a:rPr kumimoji="1" lang="en-US" altLang="ja-JP" sz="900" b="0" dirty="0">
                          <a:solidFill>
                            <a:schemeClr val="tx1"/>
                          </a:solidFill>
                        </a:rPr>
                        <a:t>a. </a:t>
                      </a:r>
                      <a:r>
                        <a:rPr kumimoji="1" lang="ja-JP" altLang="en-US" sz="900" b="0" dirty="0">
                          <a:solidFill>
                            <a:schemeClr val="tx1"/>
                          </a:solidFill>
                        </a:rPr>
                        <a:t>技術の応用範囲</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94111560"/>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グループ内でのシナジー効果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73276265"/>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規模の効果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1318970"/>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d. </a:t>
                      </a:r>
                      <a:r>
                        <a:rPr kumimoji="1" lang="ja-JP" altLang="en-US" sz="900" b="0" dirty="0">
                          <a:solidFill>
                            <a:schemeClr val="tx1"/>
                          </a:solidFill>
                        </a:rPr>
                        <a:t>経験の効果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45416348"/>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e. </a:t>
                      </a:r>
                      <a:r>
                        <a:rPr kumimoji="1" lang="ja-JP" altLang="en-US" sz="900" b="0" dirty="0">
                          <a:solidFill>
                            <a:schemeClr val="tx1"/>
                          </a:solidFill>
                        </a:rPr>
                        <a:t>専門家の参画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426403"/>
                  </a:ext>
                </a:extLst>
              </a:tr>
              <a:tr h="230400">
                <a:tc>
                  <a:txBody>
                    <a:bodyPr/>
                    <a:lstStyle/>
                    <a:p>
                      <a:r>
                        <a:rPr kumimoji="1" lang="en-US" altLang="ja-JP" sz="900" b="0" dirty="0">
                          <a:solidFill>
                            <a:schemeClr val="tx1"/>
                          </a:solidFill>
                        </a:rPr>
                        <a:t>R4. </a:t>
                      </a:r>
                      <a:r>
                        <a:rPr kumimoji="1" lang="ja-JP" altLang="en-US" sz="900" b="0" dirty="0">
                          <a:solidFill>
                            <a:schemeClr val="tx1"/>
                          </a:solidFill>
                        </a:rPr>
                        <a:t>商品の市場性</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buNone/>
                      </a:pPr>
                      <a:r>
                        <a:rPr kumimoji="1" lang="en-US" altLang="ja-JP" sz="900" b="0" dirty="0">
                          <a:solidFill>
                            <a:schemeClr val="tx1"/>
                          </a:solidFill>
                        </a:rPr>
                        <a:t>a. </a:t>
                      </a:r>
                      <a:r>
                        <a:rPr kumimoji="1" lang="ja-JP" altLang="en-US" sz="900" b="0" dirty="0">
                          <a:solidFill>
                            <a:schemeClr val="tx1"/>
                          </a:solidFill>
                        </a:rPr>
                        <a:t>ビジネス展望</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4598143"/>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キラーアプリケーション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48400661"/>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支援技術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40793567"/>
                  </a:ext>
                </a:extLst>
              </a:tr>
              <a:tr h="230400">
                <a:tc>
                  <a:txBody>
                    <a:bodyPr/>
                    <a:lstStyle/>
                    <a:p>
                      <a:r>
                        <a:rPr kumimoji="1" lang="en-US" altLang="ja-JP" sz="900" b="0" dirty="0">
                          <a:solidFill>
                            <a:schemeClr val="tx1"/>
                          </a:solidFill>
                        </a:rPr>
                        <a:t>R5. </a:t>
                      </a:r>
                      <a:r>
                        <a:rPr kumimoji="1" lang="ja-JP" altLang="en-US" sz="900" b="0" dirty="0">
                          <a:solidFill>
                            <a:schemeClr val="tx1"/>
                          </a:solidFill>
                        </a:rPr>
                        <a:t>技術課題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 </a:t>
                      </a:r>
                      <a:r>
                        <a:rPr kumimoji="1" lang="ja-JP" altLang="en-US" sz="900" b="0" dirty="0">
                          <a:solidFill>
                            <a:schemeClr val="tx1"/>
                          </a:solidFill>
                        </a:rPr>
                        <a:t>コア技術の抽出</a:t>
                      </a:r>
                      <a:endParaRPr kumimoji="1" lang="en-US" altLang="ja-JP"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43141253"/>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要素技術分析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1661912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支援技術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68418721"/>
                  </a:ext>
                </a:extLst>
              </a:tr>
            </a:tbl>
          </a:graphicData>
        </a:graphic>
      </p:graphicFrame>
    </p:spTree>
    <p:extLst>
      <p:ext uri="{BB962C8B-B14F-4D97-AF65-F5344CB8AC3E}">
        <p14:creationId xmlns:p14="http://schemas.microsoft.com/office/powerpoint/2010/main" val="393846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F9EB3-00B3-4456-98DA-93292DD2C1D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3896723-1960-4EA2-8237-C0051A85B322}"/>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4" name="フッター プレースホルダー 3">
            <a:extLst>
              <a:ext uri="{FF2B5EF4-FFF2-40B4-BE49-F238E27FC236}">
                <a16:creationId xmlns:a16="http://schemas.microsoft.com/office/drawing/2014/main" id="{BE2114D4-7A3D-4F40-93AB-7E8D17FBA6D5}"/>
              </a:ext>
            </a:extLst>
          </p:cNvPr>
          <p:cNvSpPr>
            <a:spLocks noGrp="1"/>
          </p:cNvSpPr>
          <p:nvPr>
            <p:ph type="ftr" sz="quarter" idx="3"/>
          </p:nvPr>
        </p:nvSpPr>
        <p:spPr/>
        <p:txBody>
          <a:bodyPr/>
          <a:lstStyle/>
          <a:p>
            <a:r>
              <a:rPr kumimoji="1" lang="en-US" altLang="ja-JP"/>
              <a:t>Confidential</a:t>
            </a:r>
            <a:endParaRPr kumimoji="1" lang="ja-JP" altLang="en-US" dirty="0"/>
          </a:p>
        </p:txBody>
      </p:sp>
      <p:graphicFrame>
        <p:nvGraphicFramePr>
          <p:cNvPr id="5" name="コンテンツ プレースホルダー 9">
            <a:extLst>
              <a:ext uri="{FF2B5EF4-FFF2-40B4-BE49-F238E27FC236}">
                <a16:creationId xmlns:a16="http://schemas.microsoft.com/office/drawing/2014/main" id="{3DF734C5-0C22-439A-947A-44A7E1302CA9}"/>
              </a:ext>
            </a:extLst>
          </p:cNvPr>
          <p:cNvGraphicFramePr>
            <a:graphicFrameLocks/>
          </p:cNvGraphicFramePr>
          <p:nvPr>
            <p:extLst>
              <p:ext uri="{D42A27DB-BD31-4B8C-83A1-F6EECF244321}">
                <p14:modId xmlns:p14="http://schemas.microsoft.com/office/powerpoint/2010/main" val="3132579926"/>
              </p:ext>
            </p:extLst>
          </p:nvPr>
        </p:nvGraphicFramePr>
        <p:xfrm>
          <a:off x="2076853" y="894600"/>
          <a:ext cx="7827280" cy="3456000"/>
        </p:xfrm>
        <a:graphic>
          <a:graphicData uri="http://schemas.openxmlformats.org/drawingml/2006/table">
            <a:tbl>
              <a:tblPr firstRow="1" bandRow="1">
                <a:tableStyleId>{5C22544A-7EE6-4342-B048-85BDC9FD1C3A}</a:tableStyleId>
              </a:tblPr>
              <a:tblGrid>
                <a:gridCol w="1914855">
                  <a:extLst>
                    <a:ext uri="{9D8B030D-6E8A-4147-A177-3AD203B41FA5}">
                      <a16:colId xmlns:a16="http://schemas.microsoft.com/office/drawing/2014/main" val="1907298702"/>
                    </a:ext>
                  </a:extLst>
                </a:gridCol>
                <a:gridCol w="3054925">
                  <a:extLst>
                    <a:ext uri="{9D8B030D-6E8A-4147-A177-3AD203B41FA5}">
                      <a16:colId xmlns:a16="http://schemas.microsoft.com/office/drawing/2014/main" val="3909547406"/>
                    </a:ext>
                  </a:extLst>
                </a:gridCol>
                <a:gridCol w="1011115">
                  <a:extLst>
                    <a:ext uri="{9D8B030D-6E8A-4147-A177-3AD203B41FA5}">
                      <a16:colId xmlns:a16="http://schemas.microsoft.com/office/drawing/2014/main" val="2613359958"/>
                    </a:ext>
                  </a:extLst>
                </a:gridCol>
                <a:gridCol w="958362">
                  <a:extLst>
                    <a:ext uri="{9D8B030D-6E8A-4147-A177-3AD203B41FA5}">
                      <a16:colId xmlns:a16="http://schemas.microsoft.com/office/drawing/2014/main" val="3615355620"/>
                    </a:ext>
                  </a:extLst>
                </a:gridCol>
                <a:gridCol w="888023">
                  <a:extLst>
                    <a:ext uri="{9D8B030D-6E8A-4147-A177-3AD203B41FA5}">
                      <a16:colId xmlns:a16="http://schemas.microsoft.com/office/drawing/2014/main" val="2954638547"/>
                    </a:ext>
                  </a:extLst>
                </a:gridCol>
              </a:tblGrid>
              <a:tr h="230400">
                <a:tc>
                  <a:txBody>
                    <a:bodyPr/>
                    <a:lstStyle/>
                    <a:p>
                      <a:r>
                        <a:rPr kumimoji="1" lang="en-US" altLang="ja-JP" sz="900" b="0" dirty="0">
                          <a:solidFill>
                            <a:schemeClr val="tx1"/>
                          </a:solidFill>
                        </a:rPr>
                        <a:t>R6. </a:t>
                      </a:r>
                      <a:r>
                        <a:rPr kumimoji="1" lang="ja-JP" altLang="en-US" sz="900" b="0" dirty="0">
                          <a:solidFill>
                            <a:schemeClr val="tx1"/>
                          </a:solidFill>
                        </a:rPr>
                        <a:t>研究開発投資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 </a:t>
                      </a:r>
                      <a:r>
                        <a:rPr kumimoji="1" lang="ja-JP" altLang="en-US" sz="900" b="0" dirty="0">
                          <a:solidFill>
                            <a:schemeClr val="tx1"/>
                          </a:solidFill>
                        </a:rPr>
                        <a:t>グループや他社での類似技術の有無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710321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新規開発技術のアウトソーシングの可能性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5672771"/>
                  </a:ext>
                </a:extLst>
              </a:tr>
              <a:tr h="230400">
                <a:tc>
                  <a:txBody>
                    <a:bodyPr/>
                    <a:lstStyle/>
                    <a:p>
                      <a:r>
                        <a:rPr kumimoji="1" lang="en-US" altLang="ja-JP" sz="900" b="0" dirty="0">
                          <a:solidFill>
                            <a:schemeClr val="tx1"/>
                          </a:solidFill>
                        </a:rPr>
                        <a:t>R7. </a:t>
                      </a:r>
                      <a:r>
                        <a:rPr kumimoji="1" lang="ja-JP" altLang="en-US" sz="900" b="0" dirty="0">
                          <a:solidFill>
                            <a:schemeClr val="tx1"/>
                          </a:solidFill>
                        </a:rPr>
                        <a:t>フィジビリティスタディ結果の評価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 </a:t>
                      </a:r>
                      <a:r>
                        <a:rPr kumimoji="1" lang="ja-JP" altLang="en-US" sz="900" b="0" dirty="0">
                          <a:solidFill>
                            <a:schemeClr val="tx1"/>
                          </a:solidFill>
                        </a:rPr>
                        <a:t>目標仕様の実現性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56719784"/>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目標コスト、目標歩留まりの実現性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52841537"/>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c. </a:t>
                      </a:r>
                      <a:r>
                        <a:rPr kumimoji="1" lang="ja-JP" altLang="en-US" sz="900" b="0" dirty="0">
                          <a:solidFill>
                            <a:schemeClr val="tx1"/>
                          </a:solidFill>
                        </a:rPr>
                        <a:t>差別化要素の実証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9550356"/>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d. </a:t>
                      </a:r>
                      <a:r>
                        <a:rPr kumimoji="1" lang="ja-JP" altLang="en-US" sz="900" b="0" dirty="0">
                          <a:solidFill>
                            <a:schemeClr val="tx1"/>
                          </a:solidFill>
                        </a:rPr>
                        <a:t>研究試作の仕様の確定度合い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83890633"/>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e. </a:t>
                      </a:r>
                      <a:r>
                        <a:rPr kumimoji="1" lang="ja-JP" altLang="en-US" sz="900" b="0" dirty="0">
                          <a:solidFill>
                            <a:schemeClr val="tx1"/>
                          </a:solidFill>
                        </a:rPr>
                        <a:t>研究試作のスケジュール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2922108"/>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f. </a:t>
                      </a:r>
                      <a:r>
                        <a:rPr kumimoji="1" lang="ja-JP" altLang="en-US" sz="900" b="0" dirty="0">
                          <a:solidFill>
                            <a:schemeClr val="tx1"/>
                          </a:solidFill>
                        </a:rPr>
                        <a:t>研究試作の体制，リソース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79326631"/>
                  </a:ext>
                </a:extLst>
              </a:tr>
              <a:tr h="230400">
                <a:tc>
                  <a:txBody>
                    <a:bodyPr/>
                    <a:lstStyle/>
                    <a:p>
                      <a:r>
                        <a:rPr kumimoji="1" lang="en-US" altLang="ja-JP" sz="900" b="0" dirty="0">
                          <a:solidFill>
                            <a:schemeClr val="tx1"/>
                          </a:solidFill>
                        </a:rPr>
                        <a:t>R8. </a:t>
                      </a:r>
                      <a:r>
                        <a:rPr kumimoji="1" lang="ja-JP" altLang="en-US" sz="900" b="0" dirty="0">
                          <a:solidFill>
                            <a:schemeClr val="tx1"/>
                          </a:solidFill>
                        </a:rPr>
                        <a:t>研究試作結果の評価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 </a:t>
                      </a:r>
                      <a:r>
                        <a:rPr kumimoji="1" lang="ja-JP" altLang="en-US" sz="900" b="0" dirty="0">
                          <a:solidFill>
                            <a:schemeClr val="tx1"/>
                          </a:solidFill>
                        </a:rPr>
                        <a:t>開発仕様との合致度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95632286"/>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b. </a:t>
                      </a:r>
                      <a:r>
                        <a:rPr kumimoji="1" lang="ja-JP" altLang="en-US" sz="900" b="0" dirty="0">
                          <a:solidFill>
                            <a:schemeClr val="tx1"/>
                          </a:solidFill>
                        </a:rPr>
                        <a:t>性能の再現性・仕様マージン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96511392"/>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zh-TW" sz="900" b="0" dirty="0">
                          <a:solidFill>
                            <a:schemeClr val="tx1"/>
                          </a:solidFill>
                        </a:rPr>
                        <a:t>c. </a:t>
                      </a:r>
                      <a:r>
                        <a:rPr kumimoji="1" lang="zh-TW" altLang="en-US" sz="900" b="0" dirty="0">
                          <a:solidFill>
                            <a:schemeClr val="tx1"/>
                          </a:solidFill>
                        </a:rPr>
                        <a:t>信頼性評価結果</a:t>
                      </a:r>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10467898"/>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d. </a:t>
                      </a:r>
                      <a:r>
                        <a:rPr kumimoji="1" lang="ja-JP" altLang="en-US" sz="900" b="0" dirty="0">
                          <a:solidFill>
                            <a:schemeClr val="tx1"/>
                          </a:solidFill>
                        </a:rPr>
                        <a:t>商品仕様フィックスの可能性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48906168"/>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e. </a:t>
                      </a:r>
                      <a:r>
                        <a:rPr kumimoji="1" lang="ja-JP" altLang="en-US" sz="900" b="0" dirty="0">
                          <a:solidFill>
                            <a:schemeClr val="tx1"/>
                          </a:solidFill>
                        </a:rPr>
                        <a:t>目標コスト，目標歩留りの実現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18353745"/>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f. </a:t>
                      </a:r>
                      <a:r>
                        <a:rPr kumimoji="1" lang="ja-JP" altLang="en-US" sz="900" b="0" dirty="0">
                          <a:solidFill>
                            <a:schemeClr val="tx1"/>
                          </a:solidFill>
                        </a:rPr>
                        <a:t>必要な生産技術，設備，設備投資額の明確さと妥当性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86074353"/>
                  </a:ext>
                </a:extLst>
              </a:tr>
              <a:tr h="230400">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900" b="0" dirty="0">
                          <a:solidFill>
                            <a:schemeClr val="tx1"/>
                          </a:solidFill>
                        </a:rPr>
                        <a:t>g. </a:t>
                      </a:r>
                      <a:r>
                        <a:rPr kumimoji="1" lang="ja-JP" altLang="en-US" sz="900" b="0" dirty="0">
                          <a:solidFill>
                            <a:schemeClr val="tx1"/>
                          </a:solidFill>
                        </a:rPr>
                        <a:t>コア技術の棚積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74781374"/>
                  </a:ext>
                </a:extLst>
              </a:tr>
            </a:tbl>
          </a:graphicData>
        </a:graphic>
      </p:graphicFrame>
    </p:spTree>
    <p:extLst>
      <p:ext uri="{BB962C8B-B14F-4D97-AF65-F5344CB8AC3E}">
        <p14:creationId xmlns:p14="http://schemas.microsoft.com/office/powerpoint/2010/main" val="2501860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E8E6CF-8073-40A5-AE16-6BF225BF8926}"/>
              </a:ext>
            </a:extLst>
          </p:cNvPr>
          <p:cNvSpPr>
            <a:spLocks noGrp="1"/>
          </p:cNvSpPr>
          <p:nvPr>
            <p:ph type="title"/>
          </p:nvPr>
        </p:nvSpPr>
        <p:spPr/>
        <p:txBody>
          <a:bodyPr/>
          <a:lstStyle/>
          <a:p>
            <a:r>
              <a:rPr lang="ja-JP" altLang="en-US" dirty="0"/>
              <a:t>その他</a:t>
            </a:r>
          </a:p>
        </p:txBody>
      </p:sp>
      <p:sp>
        <p:nvSpPr>
          <p:cNvPr id="3" name="スライド番号プレースホルダー 2">
            <a:extLst>
              <a:ext uri="{FF2B5EF4-FFF2-40B4-BE49-F238E27FC236}">
                <a16:creationId xmlns:a16="http://schemas.microsoft.com/office/drawing/2014/main" id="{6B3CCD49-48B5-4169-9971-848B56247DC1}"/>
              </a:ext>
            </a:extLst>
          </p:cNvPr>
          <p:cNvSpPr>
            <a:spLocks noGrp="1"/>
          </p:cNvSpPr>
          <p:nvPr>
            <p:ph type="sldNum" sz="quarter" idx="12"/>
          </p:nvPr>
        </p:nvSpPr>
        <p:spPr/>
        <p:txBody>
          <a:bodyPr/>
          <a:lstStyle/>
          <a:p>
            <a:fld id="{584EAAFE-CFE5-40AD-8E95-5BFF290DC5CF}" type="slidenum">
              <a:rPr kumimoji="1" lang="ja-JP" altLang="en-US" smtClean="0"/>
              <a:pPr/>
              <a:t>45</a:t>
            </a:fld>
            <a:endParaRPr kumimoji="1" lang="ja-JP" altLang="en-US"/>
          </a:p>
        </p:txBody>
      </p:sp>
      <p:sp>
        <p:nvSpPr>
          <p:cNvPr id="5" name="フッター プレースホルダー 4">
            <a:extLst>
              <a:ext uri="{FF2B5EF4-FFF2-40B4-BE49-F238E27FC236}">
                <a16:creationId xmlns:a16="http://schemas.microsoft.com/office/drawing/2014/main" id="{80A9EF49-7003-462F-86C8-EF8F447EC6BB}"/>
              </a:ext>
            </a:extLst>
          </p:cNvPr>
          <p:cNvSpPr>
            <a:spLocks noGrp="1"/>
          </p:cNvSpPr>
          <p:nvPr>
            <p:ph type="ftr" sz="quarter" idx="4294967295"/>
          </p:nvPr>
        </p:nvSpPr>
        <p:spPr>
          <a:xfrm>
            <a:off x="0" y="6356350"/>
            <a:ext cx="4114800" cy="365125"/>
          </a:xfrm>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826446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正方形/長方形 89">
            <a:extLst>
              <a:ext uri="{FF2B5EF4-FFF2-40B4-BE49-F238E27FC236}">
                <a16:creationId xmlns:a16="http://schemas.microsoft.com/office/drawing/2014/main" id="{528AB4E3-7F5B-4844-A721-05703268547C}"/>
              </a:ext>
            </a:extLst>
          </p:cNvPr>
          <p:cNvSpPr/>
          <p:nvPr/>
        </p:nvSpPr>
        <p:spPr>
          <a:xfrm>
            <a:off x="3404147" y="2815927"/>
            <a:ext cx="2411704" cy="149925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正方形/長方形 82">
            <a:extLst>
              <a:ext uri="{FF2B5EF4-FFF2-40B4-BE49-F238E27FC236}">
                <a16:creationId xmlns:a16="http://schemas.microsoft.com/office/drawing/2014/main" id="{F62A0301-7414-42AD-BFAF-F6C04F86D26C}"/>
              </a:ext>
            </a:extLst>
          </p:cNvPr>
          <p:cNvSpPr/>
          <p:nvPr/>
        </p:nvSpPr>
        <p:spPr>
          <a:xfrm>
            <a:off x="6037867" y="2799556"/>
            <a:ext cx="4432013" cy="149925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D1C5FF8-EF49-4EC8-AFDF-ABB70A0DF4C5}"/>
              </a:ext>
            </a:extLst>
          </p:cNvPr>
          <p:cNvSpPr>
            <a:spLocks noGrp="1"/>
          </p:cNvSpPr>
          <p:nvPr>
            <p:ph type="title"/>
          </p:nvPr>
        </p:nvSpPr>
        <p:spPr/>
        <p:txBody>
          <a:bodyPr/>
          <a:lstStyle/>
          <a:p>
            <a:r>
              <a:rPr lang="ja-JP" altLang="en-US" dirty="0"/>
              <a:t>酵素・生物触媒が実際に生産現場で利用されるまで</a:t>
            </a:r>
            <a:endParaRPr kumimoji="1" lang="ja-JP" altLang="en-US" dirty="0"/>
          </a:p>
        </p:txBody>
      </p:sp>
      <p:sp>
        <p:nvSpPr>
          <p:cNvPr id="3" name="スライド番号プレースホルダー 2">
            <a:extLst>
              <a:ext uri="{FF2B5EF4-FFF2-40B4-BE49-F238E27FC236}">
                <a16:creationId xmlns:a16="http://schemas.microsoft.com/office/drawing/2014/main" id="{492D5A56-F0D4-4876-BA4C-4C58665017DE}"/>
              </a:ext>
            </a:extLst>
          </p:cNvPr>
          <p:cNvSpPr>
            <a:spLocks noGrp="1"/>
          </p:cNvSpPr>
          <p:nvPr>
            <p:ph type="sldNum" sz="quarter" idx="10"/>
          </p:nvPr>
        </p:nvSpPr>
        <p:spPr/>
        <p:txBody>
          <a:bodyPr/>
          <a:lstStyle/>
          <a:p>
            <a:fld id="{584EAAFE-CFE5-40AD-8E95-5BFF290DC5CF}" type="slidenum">
              <a:rPr kumimoji="1" lang="ja-JP" altLang="en-US" smtClean="0"/>
              <a:pPr/>
              <a:t>46</a:t>
            </a:fld>
            <a:endParaRPr kumimoji="1" lang="ja-JP" altLang="en-US"/>
          </a:p>
        </p:txBody>
      </p:sp>
      <p:sp>
        <p:nvSpPr>
          <p:cNvPr id="4" name="テキスト ボックス 3">
            <a:extLst>
              <a:ext uri="{FF2B5EF4-FFF2-40B4-BE49-F238E27FC236}">
                <a16:creationId xmlns:a16="http://schemas.microsoft.com/office/drawing/2014/main" id="{23041EF1-AACD-416B-AF5E-5B6F1FC95669}"/>
              </a:ext>
            </a:extLst>
          </p:cNvPr>
          <p:cNvSpPr txBox="1"/>
          <p:nvPr/>
        </p:nvSpPr>
        <p:spPr>
          <a:xfrm>
            <a:off x="2866602" y="5669280"/>
            <a:ext cx="646331" cy="369332"/>
          </a:xfrm>
          <a:prstGeom prst="rect">
            <a:avLst/>
          </a:prstGeom>
          <a:noFill/>
        </p:spPr>
        <p:txBody>
          <a:bodyPr wrap="none" rtlCol="0">
            <a:spAutoFit/>
          </a:bodyPr>
          <a:lstStyle/>
          <a:p>
            <a:r>
              <a:rPr kumimoji="1" lang="ja-JP" altLang="en-US" dirty="0"/>
              <a:t>環境</a:t>
            </a:r>
          </a:p>
        </p:txBody>
      </p:sp>
      <p:sp>
        <p:nvSpPr>
          <p:cNvPr id="41" name="テキスト ボックス 40">
            <a:extLst>
              <a:ext uri="{FF2B5EF4-FFF2-40B4-BE49-F238E27FC236}">
                <a16:creationId xmlns:a16="http://schemas.microsoft.com/office/drawing/2014/main" id="{56C9A2F2-EDF3-4193-B59D-944DD767CD95}"/>
              </a:ext>
            </a:extLst>
          </p:cNvPr>
          <p:cNvSpPr txBox="1"/>
          <p:nvPr/>
        </p:nvSpPr>
        <p:spPr>
          <a:xfrm>
            <a:off x="4141470" y="5669280"/>
            <a:ext cx="909223" cy="369332"/>
          </a:xfrm>
          <a:prstGeom prst="rect">
            <a:avLst/>
          </a:prstGeom>
          <a:noFill/>
        </p:spPr>
        <p:txBody>
          <a:bodyPr wrap="none" rtlCol="0">
            <a:spAutoFit/>
          </a:bodyPr>
          <a:lstStyle/>
          <a:p>
            <a:r>
              <a:rPr kumimoji="1" lang="ja-JP" altLang="en-US" dirty="0"/>
              <a:t>サンプル</a:t>
            </a:r>
          </a:p>
        </p:txBody>
      </p:sp>
      <p:sp>
        <p:nvSpPr>
          <p:cNvPr id="42" name="テキスト ボックス 41">
            <a:extLst>
              <a:ext uri="{FF2B5EF4-FFF2-40B4-BE49-F238E27FC236}">
                <a16:creationId xmlns:a16="http://schemas.microsoft.com/office/drawing/2014/main" id="{CF6AEBCB-EFEC-4507-A760-B31505034C91}"/>
              </a:ext>
            </a:extLst>
          </p:cNvPr>
          <p:cNvSpPr txBox="1"/>
          <p:nvPr/>
        </p:nvSpPr>
        <p:spPr>
          <a:xfrm>
            <a:off x="4200621" y="4575810"/>
            <a:ext cx="800219" cy="553998"/>
          </a:xfrm>
          <a:prstGeom prst="rect">
            <a:avLst/>
          </a:prstGeom>
          <a:noFill/>
        </p:spPr>
        <p:txBody>
          <a:bodyPr wrap="none" rtlCol="0">
            <a:spAutoFit/>
          </a:bodyPr>
          <a:lstStyle/>
          <a:p>
            <a:pPr algn="ctr"/>
            <a:r>
              <a:rPr kumimoji="1" lang="ja-JP" altLang="en-US" dirty="0"/>
              <a:t>生物</a:t>
            </a:r>
            <a:endParaRPr kumimoji="1" lang="en-US" altLang="ja-JP" dirty="0"/>
          </a:p>
          <a:p>
            <a:pPr algn="ctr"/>
            <a:r>
              <a:rPr kumimoji="1" lang="ja-JP" altLang="en-US" sz="1200" dirty="0"/>
              <a:t>（単離）</a:t>
            </a:r>
          </a:p>
        </p:txBody>
      </p:sp>
      <p:sp>
        <p:nvSpPr>
          <p:cNvPr id="43" name="テキスト ボックス 42">
            <a:extLst>
              <a:ext uri="{FF2B5EF4-FFF2-40B4-BE49-F238E27FC236}">
                <a16:creationId xmlns:a16="http://schemas.microsoft.com/office/drawing/2014/main" id="{A2699994-B93C-4B8F-A169-8DBB71962199}"/>
              </a:ext>
            </a:extLst>
          </p:cNvPr>
          <p:cNvSpPr txBox="1"/>
          <p:nvPr/>
        </p:nvSpPr>
        <p:spPr>
          <a:xfrm>
            <a:off x="6591865" y="4648815"/>
            <a:ext cx="671979" cy="369332"/>
          </a:xfrm>
          <a:prstGeom prst="rect">
            <a:avLst/>
          </a:prstGeom>
          <a:noFill/>
        </p:spPr>
        <p:txBody>
          <a:bodyPr wrap="none" rtlCol="0">
            <a:spAutoFit/>
          </a:bodyPr>
          <a:lstStyle/>
          <a:p>
            <a:r>
              <a:rPr kumimoji="1" lang="en-US" altLang="ja-JP" dirty="0"/>
              <a:t>DNA</a:t>
            </a:r>
            <a:endParaRPr kumimoji="1" lang="ja-JP" altLang="en-US" dirty="0"/>
          </a:p>
        </p:txBody>
      </p:sp>
      <p:sp>
        <p:nvSpPr>
          <p:cNvPr id="44" name="テキスト ボックス 43">
            <a:extLst>
              <a:ext uri="{FF2B5EF4-FFF2-40B4-BE49-F238E27FC236}">
                <a16:creationId xmlns:a16="http://schemas.microsoft.com/office/drawing/2014/main" id="{123638C6-A93D-450F-9384-743C23DF5207}"/>
              </a:ext>
            </a:extLst>
          </p:cNvPr>
          <p:cNvSpPr txBox="1"/>
          <p:nvPr/>
        </p:nvSpPr>
        <p:spPr>
          <a:xfrm>
            <a:off x="8831560" y="4575810"/>
            <a:ext cx="1257075"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5" name="テキスト ボックス 44">
            <a:extLst>
              <a:ext uri="{FF2B5EF4-FFF2-40B4-BE49-F238E27FC236}">
                <a16:creationId xmlns:a16="http://schemas.microsoft.com/office/drawing/2014/main" id="{E1616703-2434-40C9-83EA-76BDD0DC6E4F}"/>
              </a:ext>
            </a:extLst>
          </p:cNvPr>
          <p:cNvSpPr txBox="1"/>
          <p:nvPr/>
        </p:nvSpPr>
        <p:spPr>
          <a:xfrm>
            <a:off x="3736711" y="3502104"/>
            <a:ext cx="1718740" cy="553998"/>
          </a:xfrm>
          <a:prstGeom prst="rect">
            <a:avLst/>
          </a:prstGeom>
          <a:noFill/>
        </p:spPr>
        <p:txBody>
          <a:bodyPr wrap="none" rtlCol="0">
            <a:spAutoFit/>
          </a:bodyPr>
          <a:lstStyle/>
          <a:p>
            <a:pPr algn="ctr"/>
            <a:r>
              <a:rPr kumimoji="1" lang="ja-JP" altLang="en-US" dirty="0"/>
              <a:t>生物触媒</a:t>
            </a:r>
            <a:endParaRPr kumimoji="1" lang="en-US" altLang="ja-JP" dirty="0"/>
          </a:p>
          <a:p>
            <a:pPr algn="ctr"/>
            <a:r>
              <a:rPr kumimoji="1" lang="ja-JP" altLang="en-US" sz="1200" dirty="0"/>
              <a:t>（タンパク質合成以外）</a:t>
            </a:r>
          </a:p>
        </p:txBody>
      </p:sp>
      <p:sp>
        <p:nvSpPr>
          <p:cNvPr id="46" name="テキスト ボックス 45">
            <a:extLst>
              <a:ext uri="{FF2B5EF4-FFF2-40B4-BE49-F238E27FC236}">
                <a16:creationId xmlns:a16="http://schemas.microsoft.com/office/drawing/2014/main" id="{FD84021A-58E6-48AB-841B-8A4205EB27C7}"/>
              </a:ext>
            </a:extLst>
          </p:cNvPr>
          <p:cNvSpPr txBox="1"/>
          <p:nvPr/>
        </p:nvSpPr>
        <p:spPr>
          <a:xfrm>
            <a:off x="6224834" y="3500556"/>
            <a:ext cx="1410964"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48" name="テキスト ボックス 47">
            <a:extLst>
              <a:ext uri="{FF2B5EF4-FFF2-40B4-BE49-F238E27FC236}">
                <a16:creationId xmlns:a16="http://schemas.microsoft.com/office/drawing/2014/main" id="{CA7D575E-D9D5-4057-A28E-D099F1B44FC5}"/>
              </a:ext>
            </a:extLst>
          </p:cNvPr>
          <p:cNvSpPr txBox="1"/>
          <p:nvPr/>
        </p:nvSpPr>
        <p:spPr>
          <a:xfrm>
            <a:off x="8897282" y="3592889"/>
            <a:ext cx="1125629"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32ED8A4E-369D-4E93-9860-2379DF3BA699}"/>
              </a:ext>
            </a:extLst>
          </p:cNvPr>
          <p:cNvSpPr txBox="1"/>
          <p:nvPr/>
        </p:nvSpPr>
        <p:spPr>
          <a:xfrm>
            <a:off x="8897282" y="2946559"/>
            <a:ext cx="1125629" cy="369332"/>
          </a:xfrm>
          <a:prstGeom prst="rect">
            <a:avLst/>
          </a:prstGeom>
          <a:noFill/>
        </p:spPr>
        <p:txBody>
          <a:bodyPr wrap="none" rtlCol="0">
            <a:spAutoFit/>
          </a:bodyPr>
          <a:lstStyle/>
          <a:p>
            <a:r>
              <a:rPr kumimoji="1" lang="ja-JP" altLang="en-US" dirty="0"/>
              <a:t>改変酵素</a:t>
            </a:r>
          </a:p>
        </p:txBody>
      </p:sp>
      <p:sp>
        <p:nvSpPr>
          <p:cNvPr id="52" name="テキスト ボックス 51">
            <a:extLst>
              <a:ext uri="{FF2B5EF4-FFF2-40B4-BE49-F238E27FC236}">
                <a16:creationId xmlns:a16="http://schemas.microsoft.com/office/drawing/2014/main" id="{26DEBDAB-EA1B-43F6-A2B7-ACD693D26233}"/>
              </a:ext>
            </a:extLst>
          </p:cNvPr>
          <p:cNvSpPr txBox="1"/>
          <p:nvPr/>
        </p:nvSpPr>
        <p:spPr>
          <a:xfrm>
            <a:off x="5604891" y="1176734"/>
            <a:ext cx="646331" cy="369332"/>
          </a:xfrm>
          <a:prstGeom prst="rect">
            <a:avLst/>
          </a:prstGeom>
          <a:noFill/>
        </p:spPr>
        <p:txBody>
          <a:bodyPr wrap="none" rtlCol="0">
            <a:spAutoFit/>
          </a:bodyPr>
          <a:lstStyle/>
          <a:p>
            <a:r>
              <a:rPr kumimoji="1" lang="ja-JP" altLang="en-US" dirty="0"/>
              <a:t>原料</a:t>
            </a:r>
            <a:endParaRPr kumimoji="1" lang="en-US" altLang="ja-JP" dirty="0"/>
          </a:p>
        </p:txBody>
      </p:sp>
      <p:sp>
        <p:nvSpPr>
          <p:cNvPr id="53" name="テキスト ボックス 52">
            <a:extLst>
              <a:ext uri="{FF2B5EF4-FFF2-40B4-BE49-F238E27FC236}">
                <a16:creationId xmlns:a16="http://schemas.microsoft.com/office/drawing/2014/main" id="{A1941638-A35E-4D1B-9BF0-B845FA475CF2}"/>
              </a:ext>
            </a:extLst>
          </p:cNvPr>
          <p:cNvSpPr txBox="1"/>
          <p:nvPr/>
        </p:nvSpPr>
        <p:spPr>
          <a:xfrm>
            <a:off x="5375203" y="1684565"/>
            <a:ext cx="1107996" cy="646331"/>
          </a:xfrm>
          <a:prstGeom prst="rect">
            <a:avLst/>
          </a:prstGeom>
          <a:noFill/>
        </p:spPr>
        <p:txBody>
          <a:bodyPr wrap="none" rtlCol="0">
            <a:spAutoFit/>
          </a:bodyPr>
          <a:lstStyle/>
          <a:p>
            <a:r>
              <a:rPr kumimoji="1" lang="ja-JP" altLang="en-US" dirty="0"/>
              <a:t>酵素製剤</a:t>
            </a:r>
            <a:endParaRPr kumimoji="1" lang="en-US" altLang="ja-JP" dirty="0"/>
          </a:p>
          <a:p>
            <a:r>
              <a:rPr kumimoji="1" lang="ja-JP" altLang="en-US" dirty="0"/>
              <a:t>生物触媒</a:t>
            </a:r>
            <a:endParaRPr kumimoji="1" lang="en-US" altLang="ja-JP" dirty="0"/>
          </a:p>
        </p:txBody>
      </p:sp>
      <p:sp>
        <p:nvSpPr>
          <p:cNvPr id="54" name="テキスト ボックス 53">
            <a:extLst>
              <a:ext uri="{FF2B5EF4-FFF2-40B4-BE49-F238E27FC236}">
                <a16:creationId xmlns:a16="http://schemas.microsoft.com/office/drawing/2014/main" id="{0164DA26-ED1C-4F4F-8E61-9F9BEFD43504}"/>
              </a:ext>
            </a:extLst>
          </p:cNvPr>
          <p:cNvSpPr txBox="1"/>
          <p:nvPr/>
        </p:nvSpPr>
        <p:spPr>
          <a:xfrm>
            <a:off x="3528173" y="968384"/>
            <a:ext cx="1107996" cy="369332"/>
          </a:xfrm>
          <a:prstGeom prst="rect">
            <a:avLst/>
          </a:prstGeom>
          <a:noFill/>
        </p:spPr>
        <p:txBody>
          <a:bodyPr wrap="none" rtlCol="0">
            <a:spAutoFit/>
          </a:bodyPr>
          <a:lstStyle/>
          <a:p>
            <a:r>
              <a:rPr kumimoji="1" lang="ja-JP" altLang="en-US" b="1" dirty="0"/>
              <a:t>生産現場</a:t>
            </a:r>
            <a:endParaRPr kumimoji="1" lang="en-US" altLang="ja-JP" b="1" dirty="0"/>
          </a:p>
        </p:txBody>
      </p:sp>
      <p:sp>
        <p:nvSpPr>
          <p:cNvPr id="55" name="テキスト ボックス 54">
            <a:extLst>
              <a:ext uri="{FF2B5EF4-FFF2-40B4-BE49-F238E27FC236}">
                <a16:creationId xmlns:a16="http://schemas.microsoft.com/office/drawing/2014/main" id="{B10AE7AA-21D5-4173-AFDE-1363D7FE227E}"/>
              </a:ext>
            </a:extLst>
          </p:cNvPr>
          <p:cNvSpPr txBox="1"/>
          <p:nvPr/>
        </p:nvSpPr>
        <p:spPr>
          <a:xfrm>
            <a:off x="523028" y="4206184"/>
            <a:ext cx="1569660" cy="369332"/>
          </a:xfrm>
          <a:prstGeom prst="rect">
            <a:avLst/>
          </a:prstGeom>
          <a:noFill/>
        </p:spPr>
        <p:txBody>
          <a:bodyPr wrap="none" rtlCol="0">
            <a:spAutoFit/>
          </a:bodyPr>
          <a:lstStyle/>
          <a:p>
            <a:r>
              <a:rPr kumimoji="1" lang="ja-JP" altLang="en-US" dirty="0"/>
              <a:t>基礎技術開発</a:t>
            </a:r>
          </a:p>
        </p:txBody>
      </p:sp>
      <p:sp>
        <p:nvSpPr>
          <p:cNvPr id="56" name="テキスト ボックス 55">
            <a:extLst>
              <a:ext uri="{FF2B5EF4-FFF2-40B4-BE49-F238E27FC236}">
                <a16:creationId xmlns:a16="http://schemas.microsoft.com/office/drawing/2014/main" id="{DF53A2C3-DA04-460C-8E0D-619B0D17D09B}"/>
              </a:ext>
            </a:extLst>
          </p:cNvPr>
          <p:cNvSpPr txBox="1"/>
          <p:nvPr/>
        </p:nvSpPr>
        <p:spPr>
          <a:xfrm>
            <a:off x="542184" y="1709288"/>
            <a:ext cx="1569660" cy="369332"/>
          </a:xfrm>
          <a:prstGeom prst="rect">
            <a:avLst/>
          </a:prstGeom>
          <a:noFill/>
        </p:spPr>
        <p:txBody>
          <a:bodyPr wrap="none" rtlCol="0">
            <a:spAutoFit/>
          </a:bodyPr>
          <a:lstStyle/>
          <a:p>
            <a:r>
              <a:rPr kumimoji="1" lang="ja-JP" altLang="en-US" dirty="0"/>
              <a:t>生産技術開発</a:t>
            </a:r>
          </a:p>
        </p:txBody>
      </p:sp>
      <p:cxnSp>
        <p:nvCxnSpPr>
          <p:cNvPr id="9" name="直線矢印コネクタ 8">
            <a:extLst>
              <a:ext uri="{FF2B5EF4-FFF2-40B4-BE49-F238E27FC236}">
                <a16:creationId xmlns:a16="http://schemas.microsoft.com/office/drawing/2014/main" id="{5B9B506E-B190-4F9D-871E-1E3BD11307C0}"/>
              </a:ext>
            </a:extLst>
          </p:cNvPr>
          <p:cNvCxnSpPr>
            <a:stCxn id="4" idx="3"/>
            <a:endCxn id="41" idx="1"/>
          </p:cNvCxnSpPr>
          <p:nvPr/>
        </p:nvCxnSpPr>
        <p:spPr>
          <a:xfrm>
            <a:off x="3512933" y="5853946"/>
            <a:ext cx="628537"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8615D40-D3EF-48A5-B625-FB6CF7F4364C}"/>
              </a:ext>
            </a:extLst>
          </p:cNvPr>
          <p:cNvCxnSpPr>
            <a:cxnSpLocks/>
            <a:stCxn id="41" idx="0"/>
            <a:endCxn id="42" idx="2"/>
          </p:cNvCxnSpPr>
          <p:nvPr/>
        </p:nvCxnSpPr>
        <p:spPr>
          <a:xfrm flipV="1">
            <a:off x="4596082" y="5129808"/>
            <a:ext cx="4649"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6AEC3DD-559A-4FBD-BB6B-F5DC5B80DE65}"/>
              </a:ext>
            </a:extLst>
          </p:cNvPr>
          <p:cNvCxnSpPr>
            <a:cxnSpLocks/>
            <a:stCxn id="41" idx="0"/>
            <a:endCxn id="43" idx="2"/>
          </p:cNvCxnSpPr>
          <p:nvPr/>
        </p:nvCxnSpPr>
        <p:spPr>
          <a:xfrm flipV="1">
            <a:off x="4596082" y="5018147"/>
            <a:ext cx="2331773" cy="65113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1B90702-F81D-4F1F-BFCD-8D597DD593AF}"/>
              </a:ext>
            </a:extLst>
          </p:cNvPr>
          <p:cNvCxnSpPr>
            <a:cxnSpLocks/>
            <a:stCxn id="41" idx="0"/>
            <a:endCxn id="44" idx="2"/>
          </p:cNvCxnSpPr>
          <p:nvPr/>
        </p:nvCxnSpPr>
        <p:spPr>
          <a:xfrm flipV="1">
            <a:off x="4596082" y="5129808"/>
            <a:ext cx="4864016"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5D8CC54-7BF1-47E0-AC0B-4492A233D19C}"/>
              </a:ext>
            </a:extLst>
          </p:cNvPr>
          <p:cNvCxnSpPr>
            <a:cxnSpLocks/>
            <a:stCxn id="42" idx="0"/>
            <a:endCxn id="45" idx="2"/>
          </p:cNvCxnSpPr>
          <p:nvPr/>
        </p:nvCxnSpPr>
        <p:spPr>
          <a:xfrm flipH="1" flipV="1">
            <a:off x="4596081" y="4056102"/>
            <a:ext cx="4650" cy="5197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F422D3-C827-4869-8F1E-0B141C47C094}"/>
              </a:ext>
            </a:extLst>
          </p:cNvPr>
          <p:cNvCxnSpPr>
            <a:cxnSpLocks/>
            <a:stCxn id="42" idx="0"/>
            <a:endCxn id="46" idx="2"/>
          </p:cNvCxnSpPr>
          <p:nvPr/>
        </p:nvCxnSpPr>
        <p:spPr>
          <a:xfrm flipV="1">
            <a:off x="4600731" y="4054554"/>
            <a:ext cx="2329585" cy="5212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325E13F-3573-48CB-8AB3-AA5356BE9FFF}"/>
              </a:ext>
            </a:extLst>
          </p:cNvPr>
          <p:cNvCxnSpPr>
            <a:stCxn id="42" idx="3"/>
            <a:endCxn id="43" idx="1"/>
          </p:cNvCxnSpPr>
          <p:nvPr/>
        </p:nvCxnSpPr>
        <p:spPr>
          <a:xfrm flipV="1">
            <a:off x="5000840" y="4833481"/>
            <a:ext cx="1591025" cy="1932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7237F6F-3392-49BA-8E30-10B93331CC8A}"/>
              </a:ext>
            </a:extLst>
          </p:cNvPr>
          <p:cNvCxnSpPr>
            <a:stCxn id="44" idx="0"/>
            <a:endCxn id="48" idx="2"/>
          </p:cNvCxnSpPr>
          <p:nvPr/>
        </p:nvCxnSpPr>
        <p:spPr>
          <a:xfrm flipH="1" flipV="1">
            <a:off x="9460097" y="3962221"/>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2DE3AD5-B591-4E00-9E3D-2F33E3674264}"/>
              </a:ext>
            </a:extLst>
          </p:cNvPr>
          <p:cNvCxnSpPr>
            <a:stCxn id="43" idx="0"/>
            <a:endCxn id="48" idx="2"/>
          </p:cNvCxnSpPr>
          <p:nvPr/>
        </p:nvCxnSpPr>
        <p:spPr>
          <a:xfrm flipV="1">
            <a:off x="6927855" y="3962221"/>
            <a:ext cx="2532242"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7A1576E-5CD3-40F3-BE3F-4D264E448FFF}"/>
              </a:ext>
            </a:extLst>
          </p:cNvPr>
          <p:cNvSpPr txBox="1"/>
          <p:nvPr/>
        </p:nvSpPr>
        <p:spPr>
          <a:xfrm>
            <a:off x="7299803" y="1176734"/>
            <a:ext cx="877163" cy="369332"/>
          </a:xfrm>
          <a:prstGeom prst="rect">
            <a:avLst/>
          </a:prstGeom>
          <a:noFill/>
        </p:spPr>
        <p:txBody>
          <a:bodyPr wrap="none" rtlCol="0">
            <a:spAutoFit/>
          </a:bodyPr>
          <a:lstStyle/>
          <a:p>
            <a:r>
              <a:rPr kumimoji="1" lang="ja-JP" altLang="en-US" dirty="0"/>
              <a:t>生産物</a:t>
            </a:r>
            <a:endParaRPr kumimoji="1" lang="en-US" altLang="ja-JP" dirty="0"/>
          </a:p>
        </p:txBody>
      </p:sp>
      <p:cxnSp>
        <p:nvCxnSpPr>
          <p:cNvPr id="95" name="直線矢印コネクタ 94">
            <a:extLst>
              <a:ext uri="{FF2B5EF4-FFF2-40B4-BE49-F238E27FC236}">
                <a16:creationId xmlns:a16="http://schemas.microsoft.com/office/drawing/2014/main" id="{6D84FF3F-7488-4D40-827A-5512F468E755}"/>
              </a:ext>
            </a:extLst>
          </p:cNvPr>
          <p:cNvCxnSpPr>
            <a:cxnSpLocks/>
          </p:cNvCxnSpPr>
          <p:nvPr/>
        </p:nvCxnSpPr>
        <p:spPr>
          <a:xfrm flipV="1">
            <a:off x="4734159" y="2391835"/>
            <a:ext cx="870732" cy="38938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82A7D2E2-13FD-4DDD-B570-A6D04EEDB485}"/>
              </a:ext>
            </a:extLst>
          </p:cNvPr>
          <p:cNvCxnSpPr>
            <a:cxnSpLocks/>
          </p:cNvCxnSpPr>
          <p:nvPr/>
        </p:nvCxnSpPr>
        <p:spPr>
          <a:xfrm flipH="1" flipV="1">
            <a:off x="6409325" y="2391836"/>
            <a:ext cx="890478" cy="39498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C61996E6-1373-43A0-B793-486FD465FB34}"/>
              </a:ext>
            </a:extLst>
          </p:cNvPr>
          <p:cNvSpPr txBox="1"/>
          <p:nvPr/>
        </p:nvSpPr>
        <p:spPr>
          <a:xfrm>
            <a:off x="3404147" y="2786816"/>
            <a:ext cx="1107996" cy="369332"/>
          </a:xfrm>
          <a:prstGeom prst="rect">
            <a:avLst/>
          </a:prstGeom>
          <a:noFill/>
        </p:spPr>
        <p:txBody>
          <a:bodyPr wrap="none" rtlCol="0">
            <a:spAutoFit/>
          </a:bodyPr>
          <a:lstStyle/>
          <a:p>
            <a:r>
              <a:rPr kumimoji="1" lang="ja-JP" altLang="en-US" b="1" dirty="0"/>
              <a:t>生物触媒</a:t>
            </a:r>
            <a:endParaRPr kumimoji="1" lang="en-US" altLang="ja-JP" b="1" dirty="0"/>
          </a:p>
        </p:txBody>
      </p:sp>
      <p:sp>
        <p:nvSpPr>
          <p:cNvPr id="108" name="テキスト ボックス 107">
            <a:extLst>
              <a:ext uri="{FF2B5EF4-FFF2-40B4-BE49-F238E27FC236}">
                <a16:creationId xmlns:a16="http://schemas.microsoft.com/office/drawing/2014/main" id="{98AAE33F-3473-4CCB-99B8-95F560C44345}"/>
              </a:ext>
            </a:extLst>
          </p:cNvPr>
          <p:cNvSpPr txBox="1"/>
          <p:nvPr/>
        </p:nvSpPr>
        <p:spPr>
          <a:xfrm>
            <a:off x="6037867" y="2781220"/>
            <a:ext cx="1107996"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115" name="直線矢印コネクタ 114">
            <a:extLst>
              <a:ext uri="{FF2B5EF4-FFF2-40B4-BE49-F238E27FC236}">
                <a16:creationId xmlns:a16="http://schemas.microsoft.com/office/drawing/2014/main" id="{6B7D4E86-59B5-4547-93B4-C5289DAA1132}"/>
              </a:ext>
            </a:extLst>
          </p:cNvPr>
          <p:cNvCxnSpPr>
            <a:cxnSpLocks/>
            <a:stCxn id="48" idx="0"/>
            <a:endCxn id="51" idx="2"/>
          </p:cNvCxnSpPr>
          <p:nvPr/>
        </p:nvCxnSpPr>
        <p:spPr>
          <a:xfrm flipV="1">
            <a:off x="9460097" y="3315891"/>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矢印: 右 117">
            <a:extLst>
              <a:ext uri="{FF2B5EF4-FFF2-40B4-BE49-F238E27FC236}">
                <a16:creationId xmlns:a16="http://schemas.microsoft.com/office/drawing/2014/main" id="{65535F4D-8E7D-4DBE-9DD4-96599F2A52A6}"/>
              </a:ext>
            </a:extLst>
          </p:cNvPr>
          <p:cNvSpPr/>
          <p:nvPr/>
        </p:nvSpPr>
        <p:spPr>
          <a:xfrm>
            <a:off x="6483199" y="1154701"/>
            <a:ext cx="580699"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A2E04820-451B-4CA1-90A4-D8E3D3216B75}"/>
              </a:ext>
            </a:extLst>
          </p:cNvPr>
          <p:cNvCxnSpPr>
            <a:stCxn id="53" idx="0"/>
          </p:cNvCxnSpPr>
          <p:nvPr/>
        </p:nvCxnSpPr>
        <p:spPr>
          <a:xfrm flipV="1">
            <a:off x="5929201" y="1361400"/>
            <a:ext cx="844347" cy="32316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左中かっこ 135">
            <a:extLst>
              <a:ext uri="{FF2B5EF4-FFF2-40B4-BE49-F238E27FC236}">
                <a16:creationId xmlns:a16="http://schemas.microsoft.com/office/drawing/2014/main" id="{80B31E2E-1DF1-45B2-8525-550141741601}"/>
              </a:ext>
            </a:extLst>
          </p:cNvPr>
          <p:cNvSpPr/>
          <p:nvPr/>
        </p:nvSpPr>
        <p:spPr>
          <a:xfrm>
            <a:off x="2198344" y="1153050"/>
            <a:ext cx="237810" cy="144156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中かっこ 136">
            <a:extLst>
              <a:ext uri="{FF2B5EF4-FFF2-40B4-BE49-F238E27FC236}">
                <a16:creationId xmlns:a16="http://schemas.microsoft.com/office/drawing/2014/main" id="{0CBD31F6-3773-4BD7-9E74-B7807B55CB16}"/>
              </a:ext>
            </a:extLst>
          </p:cNvPr>
          <p:cNvSpPr/>
          <p:nvPr/>
        </p:nvSpPr>
        <p:spPr>
          <a:xfrm>
            <a:off x="2216434" y="2743090"/>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5B1C3DB3-CE5F-4AC9-80EB-EE2B768AD88A}"/>
              </a:ext>
            </a:extLst>
          </p:cNvPr>
          <p:cNvCxnSpPr>
            <a:cxnSpLocks/>
            <a:stCxn id="43" idx="0"/>
            <a:endCxn id="51" idx="2"/>
          </p:cNvCxnSpPr>
          <p:nvPr/>
        </p:nvCxnSpPr>
        <p:spPr>
          <a:xfrm flipV="1">
            <a:off x="6927855" y="3315891"/>
            <a:ext cx="2532242" cy="133292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68A023E-4E1C-4144-89A4-E61002FAEB29}"/>
              </a:ext>
            </a:extLst>
          </p:cNvPr>
          <p:cNvCxnSpPr>
            <a:stCxn id="43" idx="0"/>
            <a:endCxn id="46" idx="2"/>
          </p:cNvCxnSpPr>
          <p:nvPr/>
        </p:nvCxnSpPr>
        <p:spPr>
          <a:xfrm flipV="1">
            <a:off x="6927855" y="4054554"/>
            <a:ext cx="2461"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653B416-480E-401A-A4A1-1BF4C800C8EA}"/>
              </a:ext>
            </a:extLst>
          </p:cNvPr>
          <p:cNvSpPr txBox="1"/>
          <p:nvPr/>
        </p:nvSpPr>
        <p:spPr>
          <a:xfrm>
            <a:off x="7512180" y="1756559"/>
            <a:ext cx="3286477" cy="523220"/>
          </a:xfrm>
          <a:prstGeom prst="rect">
            <a:avLst/>
          </a:prstGeom>
          <a:noFill/>
        </p:spPr>
        <p:txBody>
          <a:bodyPr wrap="none" rtlCol="0">
            <a:spAutoFit/>
          </a:bodyPr>
          <a:lstStyle/>
          <a:p>
            <a:r>
              <a:rPr kumimoji="1" lang="ja-JP" altLang="en-US" sz="1400" dirty="0"/>
              <a:t>酵素として生物から回収して触媒として使用</a:t>
            </a:r>
            <a:endParaRPr kumimoji="1" lang="en-US" altLang="ja-JP" sz="1400" dirty="0"/>
          </a:p>
          <a:p>
            <a:r>
              <a:rPr kumimoji="1" lang="en-US" altLang="ja-JP" sz="1400" dirty="0"/>
              <a:t>or </a:t>
            </a:r>
            <a:r>
              <a:rPr kumimoji="1" lang="ja-JP" altLang="en-US" sz="1400" dirty="0"/>
              <a:t>生物をそのまま触媒として使用</a:t>
            </a:r>
            <a:endParaRPr kumimoji="1" lang="en-US" altLang="ja-JP" sz="1400" dirty="0"/>
          </a:p>
        </p:txBody>
      </p:sp>
      <p:sp>
        <p:nvSpPr>
          <p:cNvPr id="5" name="テキスト ボックス 4">
            <a:extLst>
              <a:ext uri="{FF2B5EF4-FFF2-40B4-BE49-F238E27FC236}">
                <a16:creationId xmlns:a16="http://schemas.microsoft.com/office/drawing/2014/main" id="{F0B43D9B-236B-40C6-BD13-529EC364C50A}"/>
              </a:ext>
            </a:extLst>
          </p:cNvPr>
          <p:cNvSpPr txBox="1"/>
          <p:nvPr/>
        </p:nvSpPr>
        <p:spPr>
          <a:xfrm>
            <a:off x="6984097" y="5787771"/>
            <a:ext cx="4951997" cy="461665"/>
          </a:xfrm>
          <a:prstGeom prst="rect">
            <a:avLst/>
          </a:prstGeom>
          <a:noFill/>
        </p:spPr>
        <p:txBody>
          <a:bodyPr wrap="none" rtlCol="0">
            <a:spAutoFit/>
          </a:bodyPr>
          <a:lstStyle/>
          <a:p>
            <a:r>
              <a:rPr kumimoji="1" lang="ja-JP" altLang="en-US" sz="2400" dirty="0"/>
              <a:t>基本はどこかにあると期待して探してくる</a:t>
            </a:r>
          </a:p>
        </p:txBody>
      </p:sp>
    </p:spTree>
    <p:extLst>
      <p:ext uri="{BB962C8B-B14F-4D97-AF65-F5344CB8AC3E}">
        <p14:creationId xmlns:p14="http://schemas.microsoft.com/office/powerpoint/2010/main" val="505789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E9EB4-589C-476D-80A4-543778A32CAF}"/>
              </a:ext>
            </a:extLst>
          </p:cNvPr>
          <p:cNvSpPr>
            <a:spLocks noGrp="1"/>
          </p:cNvSpPr>
          <p:nvPr>
            <p:ph type="title"/>
          </p:nvPr>
        </p:nvSpPr>
        <p:spPr/>
        <p:txBody>
          <a:bodyPr/>
          <a:lstStyle/>
          <a:p>
            <a:r>
              <a:rPr kumimoji="1" lang="ja-JP" altLang="en-US" dirty="0"/>
              <a:t>例：東京大学　五十嵐圭日子先生（木質バイオマスの分解・糖化）　</a:t>
            </a:r>
          </a:p>
        </p:txBody>
      </p:sp>
      <p:sp>
        <p:nvSpPr>
          <p:cNvPr id="3" name="スライド番号プレースホルダー 2">
            <a:extLst>
              <a:ext uri="{FF2B5EF4-FFF2-40B4-BE49-F238E27FC236}">
                <a16:creationId xmlns:a16="http://schemas.microsoft.com/office/drawing/2014/main" id="{E98A3452-428A-4F5E-A2E7-27006EAC655F}"/>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p:sp>
        <p:nvSpPr>
          <p:cNvPr id="4" name="テキスト プレースホルダー 3">
            <a:extLst>
              <a:ext uri="{FF2B5EF4-FFF2-40B4-BE49-F238E27FC236}">
                <a16:creationId xmlns:a16="http://schemas.microsoft.com/office/drawing/2014/main" id="{7C49CB68-ED3F-42B7-BDBD-39DA4BBC919F}"/>
              </a:ext>
            </a:extLst>
          </p:cNvPr>
          <p:cNvSpPr>
            <a:spLocks noGrp="1"/>
          </p:cNvSpPr>
          <p:nvPr>
            <p:ph type="body" sz="quarter" idx="11"/>
          </p:nvPr>
        </p:nvSpPr>
        <p:spPr>
          <a:xfrm>
            <a:off x="492653" y="934239"/>
            <a:ext cx="11341887" cy="377306"/>
          </a:xfrm>
        </p:spPr>
        <p:txBody>
          <a:bodyPr/>
          <a:lstStyle/>
          <a:p>
            <a:r>
              <a:rPr kumimoji="1" lang="ja-JP" altLang="en-US" dirty="0"/>
              <a:t>木質バイオマスを分解して有効活用する上で重要な、きのこやカビ由来の酵素を研究</a:t>
            </a:r>
          </a:p>
        </p:txBody>
      </p:sp>
      <p:sp>
        <p:nvSpPr>
          <p:cNvPr id="41" name="正方形/長方形 40">
            <a:extLst>
              <a:ext uri="{FF2B5EF4-FFF2-40B4-BE49-F238E27FC236}">
                <a16:creationId xmlns:a16="http://schemas.microsoft.com/office/drawing/2014/main" id="{F2CF2137-E7B7-4615-9548-E37897FFB5E5}"/>
              </a:ext>
            </a:extLst>
          </p:cNvPr>
          <p:cNvSpPr/>
          <p:nvPr/>
        </p:nvSpPr>
        <p:spPr>
          <a:xfrm>
            <a:off x="3479171" y="2580516"/>
            <a:ext cx="2411704" cy="1499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B4F89FAB-70E8-47B9-BA15-4C61A065519C}"/>
              </a:ext>
            </a:extLst>
          </p:cNvPr>
          <p:cNvSpPr/>
          <p:nvPr/>
        </p:nvSpPr>
        <p:spPr>
          <a:xfrm>
            <a:off x="6112891" y="2564145"/>
            <a:ext cx="4432013" cy="149925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テキスト ボックス 42">
            <a:extLst>
              <a:ext uri="{FF2B5EF4-FFF2-40B4-BE49-F238E27FC236}">
                <a16:creationId xmlns:a16="http://schemas.microsoft.com/office/drawing/2014/main" id="{5E7F8227-3748-48C5-86D7-4E4F7F74688A}"/>
              </a:ext>
            </a:extLst>
          </p:cNvPr>
          <p:cNvSpPr txBox="1"/>
          <p:nvPr/>
        </p:nvSpPr>
        <p:spPr>
          <a:xfrm>
            <a:off x="2941626" y="5433869"/>
            <a:ext cx="646331" cy="369332"/>
          </a:xfrm>
          <a:prstGeom prst="rect">
            <a:avLst/>
          </a:prstGeom>
          <a:noFill/>
        </p:spPr>
        <p:txBody>
          <a:bodyPr wrap="none" rtlCol="0">
            <a:spAutoFit/>
          </a:bodyPr>
          <a:lstStyle/>
          <a:p>
            <a:r>
              <a:rPr kumimoji="1" lang="ja-JP" altLang="en-US" dirty="0"/>
              <a:t>環境</a:t>
            </a:r>
          </a:p>
        </p:txBody>
      </p:sp>
      <p:sp>
        <p:nvSpPr>
          <p:cNvPr id="44" name="テキスト ボックス 43">
            <a:extLst>
              <a:ext uri="{FF2B5EF4-FFF2-40B4-BE49-F238E27FC236}">
                <a16:creationId xmlns:a16="http://schemas.microsoft.com/office/drawing/2014/main" id="{03ABC315-1F60-439D-AA86-F6EE276D44A3}"/>
              </a:ext>
            </a:extLst>
          </p:cNvPr>
          <p:cNvSpPr txBox="1"/>
          <p:nvPr/>
        </p:nvSpPr>
        <p:spPr>
          <a:xfrm>
            <a:off x="4216494" y="5433869"/>
            <a:ext cx="909223" cy="369332"/>
          </a:xfrm>
          <a:prstGeom prst="rect">
            <a:avLst/>
          </a:prstGeom>
          <a:noFill/>
        </p:spPr>
        <p:txBody>
          <a:bodyPr wrap="none" rtlCol="0">
            <a:spAutoFit/>
          </a:bodyPr>
          <a:lstStyle/>
          <a:p>
            <a:r>
              <a:rPr kumimoji="1" lang="ja-JP" altLang="en-US" dirty="0"/>
              <a:t>サンプル</a:t>
            </a:r>
          </a:p>
        </p:txBody>
      </p:sp>
      <p:sp>
        <p:nvSpPr>
          <p:cNvPr id="45" name="テキスト ボックス 44">
            <a:extLst>
              <a:ext uri="{FF2B5EF4-FFF2-40B4-BE49-F238E27FC236}">
                <a16:creationId xmlns:a16="http://schemas.microsoft.com/office/drawing/2014/main" id="{BC50350D-1BB3-42C3-92A5-6CE51619D1D3}"/>
              </a:ext>
            </a:extLst>
          </p:cNvPr>
          <p:cNvSpPr txBox="1"/>
          <p:nvPr/>
        </p:nvSpPr>
        <p:spPr>
          <a:xfrm>
            <a:off x="4275645" y="4340399"/>
            <a:ext cx="800219" cy="553998"/>
          </a:xfrm>
          <a:prstGeom prst="rect">
            <a:avLst/>
          </a:prstGeom>
          <a:noFill/>
        </p:spPr>
        <p:txBody>
          <a:bodyPr wrap="none" rtlCol="0">
            <a:spAutoFit/>
          </a:bodyPr>
          <a:lstStyle/>
          <a:p>
            <a:pPr algn="ctr"/>
            <a:r>
              <a:rPr kumimoji="1" lang="ja-JP" altLang="en-US" dirty="0">
                <a:solidFill>
                  <a:schemeClr val="bg1">
                    <a:lumMod val="85000"/>
                  </a:schemeClr>
                </a:solidFill>
              </a:rPr>
              <a:t>生物</a:t>
            </a:r>
            <a:endParaRPr kumimoji="1" lang="en-US" altLang="ja-JP" dirty="0">
              <a:solidFill>
                <a:schemeClr val="bg1">
                  <a:lumMod val="85000"/>
                </a:schemeClr>
              </a:solidFill>
            </a:endParaRPr>
          </a:p>
          <a:p>
            <a:pPr algn="ctr"/>
            <a:r>
              <a:rPr kumimoji="1" lang="ja-JP" altLang="en-US" sz="1200" dirty="0">
                <a:solidFill>
                  <a:schemeClr val="bg1">
                    <a:lumMod val="85000"/>
                  </a:schemeClr>
                </a:solidFill>
              </a:rPr>
              <a:t>（単離）</a:t>
            </a:r>
          </a:p>
        </p:txBody>
      </p:sp>
      <p:sp>
        <p:nvSpPr>
          <p:cNvPr id="46" name="テキスト ボックス 45">
            <a:extLst>
              <a:ext uri="{FF2B5EF4-FFF2-40B4-BE49-F238E27FC236}">
                <a16:creationId xmlns:a16="http://schemas.microsoft.com/office/drawing/2014/main" id="{C1502100-5197-4CFD-9DB0-565E54AE1760}"/>
              </a:ext>
            </a:extLst>
          </p:cNvPr>
          <p:cNvSpPr txBox="1"/>
          <p:nvPr/>
        </p:nvSpPr>
        <p:spPr>
          <a:xfrm>
            <a:off x="6666889" y="4413404"/>
            <a:ext cx="671979" cy="369332"/>
          </a:xfrm>
          <a:prstGeom prst="rect">
            <a:avLst/>
          </a:prstGeom>
          <a:noFill/>
        </p:spPr>
        <p:txBody>
          <a:bodyPr wrap="none" rtlCol="0">
            <a:spAutoFit/>
          </a:bodyPr>
          <a:lstStyle/>
          <a:p>
            <a:r>
              <a:rPr kumimoji="1" lang="en-US" altLang="ja-JP" dirty="0"/>
              <a:t>DNA</a:t>
            </a:r>
            <a:endParaRPr kumimoji="1" lang="ja-JP" altLang="en-US" dirty="0"/>
          </a:p>
        </p:txBody>
      </p:sp>
      <p:sp>
        <p:nvSpPr>
          <p:cNvPr id="47" name="テキスト ボックス 46">
            <a:extLst>
              <a:ext uri="{FF2B5EF4-FFF2-40B4-BE49-F238E27FC236}">
                <a16:creationId xmlns:a16="http://schemas.microsoft.com/office/drawing/2014/main" id="{12330D6A-5198-44D9-88B9-70FE977FA5FC}"/>
              </a:ext>
            </a:extLst>
          </p:cNvPr>
          <p:cNvSpPr txBox="1"/>
          <p:nvPr/>
        </p:nvSpPr>
        <p:spPr>
          <a:xfrm>
            <a:off x="8906584" y="4340399"/>
            <a:ext cx="1257075"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8" name="テキスト ボックス 47">
            <a:extLst>
              <a:ext uri="{FF2B5EF4-FFF2-40B4-BE49-F238E27FC236}">
                <a16:creationId xmlns:a16="http://schemas.microsoft.com/office/drawing/2014/main" id="{1FD29B69-9F07-43A6-AC18-859EF47E259E}"/>
              </a:ext>
            </a:extLst>
          </p:cNvPr>
          <p:cNvSpPr txBox="1"/>
          <p:nvPr/>
        </p:nvSpPr>
        <p:spPr>
          <a:xfrm>
            <a:off x="3811735" y="3266693"/>
            <a:ext cx="1718740" cy="553998"/>
          </a:xfrm>
          <a:prstGeom prst="rect">
            <a:avLst/>
          </a:prstGeom>
          <a:noFill/>
        </p:spPr>
        <p:txBody>
          <a:bodyPr wrap="none" rtlCol="0">
            <a:spAutoFit/>
          </a:bodyPr>
          <a:lstStyle/>
          <a:p>
            <a:pPr algn="ctr"/>
            <a:r>
              <a:rPr kumimoji="1" lang="ja-JP" altLang="en-US" dirty="0">
                <a:solidFill>
                  <a:schemeClr val="bg1">
                    <a:lumMod val="85000"/>
                  </a:schemeClr>
                </a:solidFill>
              </a:rPr>
              <a:t>生物触媒</a:t>
            </a:r>
            <a:endParaRPr kumimoji="1" lang="en-US" altLang="ja-JP" dirty="0">
              <a:solidFill>
                <a:schemeClr val="bg1">
                  <a:lumMod val="85000"/>
                </a:schemeClr>
              </a:solidFill>
            </a:endParaRPr>
          </a:p>
          <a:p>
            <a:pPr algn="ctr"/>
            <a:r>
              <a:rPr kumimoji="1" lang="ja-JP" altLang="en-US" sz="1200" dirty="0">
                <a:solidFill>
                  <a:schemeClr val="bg1">
                    <a:lumMod val="85000"/>
                  </a:schemeClr>
                </a:solidFill>
              </a:rPr>
              <a:t>（タンパク質合成以外）</a:t>
            </a:r>
          </a:p>
        </p:txBody>
      </p:sp>
      <p:sp>
        <p:nvSpPr>
          <p:cNvPr id="49" name="テキスト ボックス 48">
            <a:extLst>
              <a:ext uri="{FF2B5EF4-FFF2-40B4-BE49-F238E27FC236}">
                <a16:creationId xmlns:a16="http://schemas.microsoft.com/office/drawing/2014/main" id="{C34784EF-15E1-4708-B046-CE6A0F952CEE}"/>
              </a:ext>
            </a:extLst>
          </p:cNvPr>
          <p:cNvSpPr txBox="1"/>
          <p:nvPr/>
        </p:nvSpPr>
        <p:spPr>
          <a:xfrm>
            <a:off x="6299858" y="3265145"/>
            <a:ext cx="1410964"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50" name="テキスト ボックス 49">
            <a:extLst>
              <a:ext uri="{FF2B5EF4-FFF2-40B4-BE49-F238E27FC236}">
                <a16:creationId xmlns:a16="http://schemas.microsoft.com/office/drawing/2014/main" id="{907DED8C-94B1-46AE-BE82-00A9FE53F46F}"/>
              </a:ext>
            </a:extLst>
          </p:cNvPr>
          <p:cNvSpPr txBox="1"/>
          <p:nvPr/>
        </p:nvSpPr>
        <p:spPr>
          <a:xfrm>
            <a:off x="8972306" y="3357478"/>
            <a:ext cx="1125629"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5A680B42-679B-4CB6-B48A-C4E05F71748E}"/>
              </a:ext>
            </a:extLst>
          </p:cNvPr>
          <p:cNvSpPr txBox="1"/>
          <p:nvPr/>
        </p:nvSpPr>
        <p:spPr>
          <a:xfrm>
            <a:off x="8972306" y="2711148"/>
            <a:ext cx="1125629" cy="369332"/>
          </a:xfrm>
          <a:prstGeom prst="rect">
            <a:avLst/>
          </a:prstGeom>
          <a:noFill/>
        </p:spPr>
        <p:txBody>
          <a:bodyPr wrap="none" rtlCol="0">
            <a:spAutoFit/>
          </a:bodyPr>
          <a:lstStyle/>
          <a:p>
            <a:r>
              <a:rPr kumimoji="1" lang="ja-JP" altLang="en-US" dirty="0"/>
              <a:t>改変酵素</a:t>
            </a:r>
          </a:p>
        </p:txBody>
      </p:sp>
      <p:sp>
        <p:nvSpPr>
          <p:cNvPr id="55" name="テキスト ボックス 54">
            <a:extLst>
              <a:ext uri="{FF2B5EF4-FFF2-40B4-BE49-F238E27FC236}">
                <a16:creationId xmlns:a16="http://schemas.microsoft.com/office/drawing/2014/main" id="{30B31802-07A0-4042-A820-77FFD949F260}"/>
              </a:ext>
            </a:extLst>
          </p:cNvPr>
          <p:cNvSpPr txBox="1"/>
          <p:nvPr/>
        </p:nvSpPr>
        <p:spPr>
          <a:xfrm>
            <a:off x="598052" y="3970773"/>
            <a:ext cx="1569660" cy="369332"/>
          </a:xfrm>
          <a:prstGeom prst="rect">
            <a:avLst/>
          </a:prstGeom>
          <a:noFill/>
        </p:spPr>
        <p:txBody>
          <a:bodyPr wrap="none" rtlCol="0">
            <a:spAutoFit/>
          </a:bodyPr>
          <a:lstStyle/>
          <a:p>
            <a:r>
              <a:rPr kumimoji="1" lang="ja-JP" altLang="en-US" dirty="0"/>
              <a:t>基礎技術開発</a:t>
            </a:r>
          </a:p>
        </p:txBody>
      </p:sp>
      <p:cxnSp>
        <p:nvCxnSpPr>
          <p:cNvPr id="57" name="直線矢印コネクタ 56">
            <a:extLst>
              <a:ext uri="{FF2B5EF4-FFF2-40B4-BE49-F238E27FC236}">
                <a16:creationId xmlns:a16="http://schemas.microsoft.com/office/drawing/2014/main" id="{A5BB3FA6-BC28-41CD-9ABD-215CDEEB62C8}"/>
              </a:ext>
            </a:extLst>
          </p:cNvPr>
          <p:cNvCxnSpPr>
            <a:stCxn id="43" idx="3"/>
            <a:endCxn id="44" idx="1"/>
          </p:cNvCxnSpPr>
          <p:nvPr/>
        </p:nvCxnSpPr>
        <p:spPr>
          <a:xfrm>
            <a:off x="3587957" y="5618535"/>
            <a:ext cx="628537"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79E16A4B-FF4F-43F9-B14C-AF3E3DE53AA4}"/>
              </a:ext>
            </a:extLst>
          </p:cNvPr>
          <p:cNvCxnSpPr>
            <a:cxnSpLocks/>
            <a:stCxn id="44" idx="0"/>
            <a:endCxn id="45" idx="2"/>
          </p:cNvCxnSpPr>
          <p:nvPr/>
        </p:nvCxnSpPr>
        <p:spPr>
          <a:xfrm flipV="1">
            <a:off x="4671106" y="4894397"/>
            <a:ext cx="4649" cy="539472"/>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2C7070D7-D990-4522-B319-23AA6CB4FAB4}"/>
              </a:ext>
            </a:extLst>
          </p:cNvPr>
          <p:cNvCxnSpPr>
            <a:cxnSpLocks/>
            <a:stCxn id="44" idx="0"/>
            <a:endCxn id="46" idx="2"/>
          </p:cNvCxnSpPr>
          <p:nvPr/>
        </p:nvCxnSpPr>
        <p:spPr>
          <a:xfrm flipV="1">
            <a:off x="4671106" y="4782736"/>
            <a:ext cx="2331773" cy="651133"/>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5E0213C-DBEA-4563-AD93-5AB696978B89}"/>
              </a:ext>
            </a:extLst>
          </p:cNvPr>
          <p:cNvCxnSpPr>
            <a:cxnSpLocks/>
            <a:stCxn id="44" idx="0"/>
            <a:endCxn id="47" idx="2"/>
          </p:cNvCxnSpPr>
          <p:nvPr/>
        </p:nvCxnSpPr>
        <p:spPr>
          <a:xfrm flipV="1">
            <a:off x="4671106" y="4894397"/>
            <a:ext cx="4864016"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7915E30-639B-4074-9BD0-4B56CB834B6D}"/>
              </a:ext>
            </a:extLst>
          </p:cNvPr>
          <p:cNvCxnSpPr>
            <a:cxnSpLocks/>
            <a:stCxn id="45" idx="0"/>
            <a:endCxn id="48" idx="2"/>
          </p:cNvCxnSpPr>
          <p:nvPr/>
        </p:nvCxnSpPr>
        <p:spPr>
          <a:xfrm flipH="1" flipV="1">
            <a:off x="4671105" y="3820691"/>
            <a:ext cx="4650" cy="519708"/>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6FFA027-A284-4761-9DFC-EA8FADA14EBC}"/>
              </a:ext>
            </a:extLst>
          </p:cNvPr>
          <p:cNvCxnSpPr>
            <a:cxnSpLocks/>
            <a:stCxn id="45" idx="0"/>
            <a:endCxn id="49" idx="2"/>
          </p:cNvCxnSpPr>
          <p:nvPr/>
        </p:nvCxnSpPr>
        <p:spPr>
          <a:xfrm flipV="1">
            <a:off x="4675755" y="3819143"/>
            <a:ext cx="2329585" cy="521256"/>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6370CB8F-5611-4D66-A961-4FC7691BFEEB}"/>
              </a:ext>
            </a:extLst>
          </p:cNvPr>
          <p:cNvCxnSpPr>
            <a:stCxn id="45" idx="3"/>
            <a:endCxn id="46" idx="1"/>
          </p:cNvCxnSpPr>
          <p:nvPr/>
        </p:nvCxnSpPr>
        <p:spPr>
          <a:xfrm flipV="1">
            <a:off x="5075864" y="4598070"/>
            <a:ext cx="1591025" cy="19328"/>
          </a:xfrm>
          <a:prstGeom prst="straightConnector1">
            <a:avLst/>
          </a:prstGeom>
          <a:ln>
            <a:solidFill>
              <a:schemeClr val="bg1">
                <a:lumMod val="8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054305C8-43A9-45FA-BF50-09C85F4798AF}"/>
              </a:ext>
            </a:extLst>
          </p:cNvPr>
          <p:cNvCxnSpPr>
            <a:stCxn id="47" idx="0"/>
            <a:endCxn id="50" idx="2"/>
          </p:cNvCxnSpPr>
          <p:nvPr/>
        </p:nvCxnSpPr>
        <p:spPr>
          <a:xfrm flipH="1" flipV="1">
            <a:off x="9535121" y="3726810"/>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013867D-5095-44E8-9C5B-C1816C8D8A45}"/>
              </a:ext>
            </a:extLst>
          </p:cNvPr>
          <p:cNvCxnSpPr>
            <a:stCxn id="46" idx="0"/>
            <a:endCxn id="50" idx="2"/>
          </p:cNvCxnSpPr>
          <p:nvPr/>
        </p:nvCxnSpPr>
        <p:spPr>
          <a:xfrm flipV="1">
            <a:off x="7002879" y="3726810"/>
            <a:ext cx="2532242"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1F4D942-42D4-4213-AC0E-BBFB984F890D}"/>
              </a:ext>
            </a:extLst>
          </p:cNvPr>
          <p:cNvSpPr txBox="1"/>
          <p:nvPr/>
        </p:nvSpPr>
        <p:spPr>
          <a:xfrm>
            <a:off x="3479171" y="2551405"/>
            <a:ext cx="1107996" cy="369332"/>
          </a:xfrm>
          <a:prstGeom prst="rect">
            <a:avLst/>
          </a:prstGeom>
          <a:noFill/>
        </p:spPr>
        <p:txBody>
          <a:bodyPr wrap="none" rtlCol="0">
            <a:spAutoFit/>
          </a:bodyPr>
          <a:lstStyle/>
          <a:p>
            <a:r>
              <a:rPr kumimoji="1" lang="ja-JP" altLang="en-US" b="1" dirty="0">
                <a:solidFill>
                  <a:schemeClr val="bg1">
                    <a:lumMod val="85000"/>
                  </a:schemeClr>
                </a:solidFill>
              </a:rPr>
              <a:t>生物触媒</a:t>
            </a:r>
            <a:endParaRPr kumimoji="1" lang="en-US" altLang="ja-JP" b="1" dirty="0">
              <a:solidFill>
                <a:schemeClr val="bg1">
                  <a:lumMod val="85000"/>
                </a:schemeClr>
              </a:solidFill>
            </a:endParaRPr>
          </a:p>
        </p:txBody>
      </p:sp>
      <p:sp>
        <p:nvSpPr>
          <p:cNvPr id="70" name="テキスト ボックス 69">
            <a:extLst>
              <a:ext uri="{FF2B5EF4-FFF2-40B4-BE49-F238E27FC236}">
                <a16:creationId xmlns:a16="http://schemas.microsoft.com/office/drawing/2014/main" id="{D8D03071-9B78-4748-9918-D0CD43E062EA}"/>
              </a:ext>
            </a:extLst>
          </p:cNvPr>
          <p:cNvSpPr txBox="1"/>
          <p:nvPr/>
        </p:nvSpPr>
        <p:spPr>
          <a:xfrm>
            <a:off x="6112891" y="2545809"/>
            <a:ext cx="1107996"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71" name="直線矢印コネクタ 70">
            <a:extLst>
              <a:ext uri="{FF2B5EF4-FFF2-40B4-BE49-F238E27FC236}">
                <a16:creationId xmlns:a16="http://schemas.microsoft.com/office/drawing/2014/main" id="{A0389AC1-696D-4E60-BC84-2F4F8A0856E5}"/>
              </a:ext>
            </a:extLst>
          </p:cNvPr>
          <p:cNvCxnSpPr>
            <a:cxnSpLocks/>
            <a:stCxn id="50" idx="0"/>
            <a:endCxn id="51" idx="2"/>
          </p:cNvCxnSpPr>
          <p:nvPr/>
        </p:nvCxnSpPr>
        <p:spPr>
          <a:xfrm flipV="1">
            <a:off x="9535121" y="3080480"/>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左中かっこ 74">
            <a:extLst>
              <a:ext uri="{FF2B5EF4-FFF2-40B4-BE49-F238E27FC236}">
                <a16:creationId xmlns:a16="http://schemas.microsoft.com/office/drawing/2014/main" id="{82C39F80-0D1D-4BB4-AA6B-75555A641994}"/>
              </a:ext>
            </a:extLst>
          </p:cNvPr>
          <p:cNvSpPr/>
          <p:nvPr/>
        </p:nvSpPr>
        <p:spPr>
          <a:xfrm>
            <a:off x="2291458" y="2507679"/>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8CA27684-0878-457D-B614-CD27BDBBC64C}"/>
              </a:ext>
            </a:extLst>
          </p:cNvPr>
          <p:cNvCxnSpPr>
            <a:cxnSpLocks/>
            <a:stCxn id="46" idx="0"/>
            <a:endCxn id="51" idx="2"/>
          </p:cNvCxnSpPr>
          <p:nvPr/>
        </p:nvCxnSpPr>
        <p:spPr>
          <a:xfrm flipV="1">
            <a:off x="7002879" y="3080480"/>
            <a:ext cx="2532242" cy="133292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B11E57A0-E627-4538-A0D7-384BBB22F0FD}"/>
              </a:ext>
            </a:extLst>
          </p:cNvPr>
          <p:cNvCxnSpPr>
            <a:stCxn id="46" idx="0"/>
            <a:endCxn id="49" idx="2"/>
          </p:cNvCxnSpPr>
          <p:nvPr/>
        </p:nvCxnSpPr>
        <p:spPr>
          <a:xfrm flipV="1">
            <a:off x="7002879" y="3819143"/>
            <a:ext cx="2461"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E8C40FFE-2F3C-4BEB-81F0-941AF43E97E8}"/>
              </a:ext>
            </a:extLst>
          </p:cNvPr>
          <p:cNvSpPr txBox="1"/>
          <p:nvPr/>
        </p:nvSpPr>
        <p:spPr>
          <a:xfrm>
            <a:off x="5017911" y="5808044"/>
            <a:ext cx="1842171" cy="369332"/>
          </a:xfrm>
          <a:prstGeom prst="rect">
            <a:avLst/>
          </a:prstGeom>
          <a:noFill/>
        </p:spPr>
        <p:txBody>
          <a:bodyPr wrap="none" rtlCol="0">
            <a:spAutoFit/>
          </a:bodyPr>
          <a:lstStyle/>
          <a:p>
            <a:r>
              <a:rPr kumimoji="1" lang="ja-JP" altLang="en-US" dirty="0">
                <a:solidFill>
                  <a:schemeClr val="accent1">
                    <a:lumMod val="60000"/>
                    <a:lumOff val="40000"/>
                  </a:schemeClr>
                </a:solidFill>
              </a:rPr>
              <a:t>きのこ、カビの培養</a:t>
            </a:r>
          </a:p>
        </p:txBody>
      </p:sp>
      <p:sp>
        <p:nvSpPr>
          <p:cNvPr id="79" name="テキスト ボックス 78">
            <a:extLst>
              <a:ext uri="{FF2B5EF4-FFF2-40B4-BE49-F238E27FC236}">
                <a16:creationId xmlns:a16="http://schemas.microsoft.com/office/drawing/2014/main" id="{6A5DE19B-0761-4BC2-9F5A-9FCC5E78F69F}"/>
              </a:ext>
            </a:extLst>
          </p:cNvPr>
          <p:cNvSpPr txBox="1"/>
          <p:nvPr/>
        </p:nvSpPr>
        <p:spPr>
          <a:xfrm>
            <a:off x="8886297" y="5125229"/>
            <a:ext cx="2948243" cy="646331"/>
          </a:xfrm>
          <a:prstGeom prst="rect">
            <a:avLst/>
          </a:prstGeom>
          <a:noFill/>
        </p:spPr>
        <p:txBody>
          <a:bodyPr wrap="none" rtlCol="0">
            <a:spAutoFit/>
          </a:bodyPr>
          <a:lstStyle/>
          <a:p>
            <a:r>
              <a:rPr kumimoji="1" lang="ja-JP" altLang="en-US" dirty="0">
                <a:solidFill>
                  <a:schemeClr val="accent1">
                    <a:lumMod val="60000"/>
                    <a:lumOff val="40000"/>
                  </a:schemeClr>
                </a:solidFill>
              </a:rPr>
              <a:t>分泌タンパク質の解析</a:t>
            </a:r>
            <a:endParaRPr kumimoji="1" lang="en-US" altLang="ja-JP" dirty="0">
              <a:solidFill>
                <a:schemeClr val="accent1">
                  <a:lumMod val="60000"/>
                  <a:lumOff val="40000"/>
                </a:schemeClr>
              </a:solidFill>
            </a:endParaRPr>
          </a:p>
          <a:p>
            <a:r>
              <a:rPr kumimoji="1" lang="ja-JP" altLang="en-US" dirty="0">
                <a:solidFill>
                  <a:schemeClr val="accent1">
                    <a:lumMod val="60000"/>
                    <a:lumOff val="40000"/>
                  </a:schemeClr>
                </a:solidFill>
              </a:rPr>
              <a:t>（主にバイオマス分解酵素）</a:t>
            </a:r>
          </a:p>
        </p:txBody>
      </p:sp>
      <p:sp>
        <p:nvSpPr>
          <p:cNvPr id="80" name="テキスト ボックス 79">
            <a:extLst>
              <a:ext uri="{FF2B5EF4-FFF2-40B4-BE49-F238E27FC236}">
                <a16:creationId xmlns:a16="http://schemas.microsoft.com/office/drawing/2014/main" id="{55B0255E-35DE-4D9F-8E01-45D46A93BA71}"/>
              </a:ext>
            </a:extLst>
          </p:cNvPr>
          <p:cNvSpPr txBox="1"/>
          <p:nvPr/>
        </p:nvSpPr>
        <p:spPr>
          <a:xfrm>
            <a:off x="9097893" y="2183905"/>
            <a:ext cx="2525050" cy="369332"/>
          </a:xfrm>
          <a:prstGeom prst="rect">
            <a:avLst/>
          </a:prstGeom>
          <a:noFill/>
        </p:spPr>
        <p:txBody>
          <a:bodyPr wrap="none" rtlCol="0">
            <a:spAutoFit/>
          </a:bodyPr>
          <a:lstStyle/>
          <a:p>
            <a:r>
              <a:rPr kumimoji="1" lang="ja-JP" altLang="en-US" dirty="0">
                <a:solidFill>
                  <a:schemeClr val="accent1">
                    <a:lumMod val="60000"/>
                    <a:lumOff val="40000"/>
                  </a:schemeClr>
                </a:solidFill>
              </a:rPr>
              <a:t>酵素の性質・特徴の解明</a:t>
            </a:r>
            <a:endParaRPr kumimoji="1" lang="en-US" altLang="ja-JP" dirty="0">
              <a:solidFill>
                <a:schemeClr val="accent1">
                  <a:lumMod val="60000"/>
                  <a:lumOff val="40000"/>
                </a:schemeClr>
              </a:solidFill>
            </a:endParaRPr>
          </a:p>
        </p:txBody>
      </p:sp>
      <p:sp>
        <p:nvSpPr>
          <p:cNvPr id="81" name="テキスト ボックス 80">
            <a:extLst>
              <a:ext uri="{FF2B5EF4-FFF2-40B4-BE49-F238E27FC236}">
                <a16:creationId xmlns:a16="http://schemas.microsoft.com/office/drawing/2014/main" id="{37ED4BED-3280-4C4B-8655-3AA6D7A1E260}"/>
              </a:ext>
            </a:extLst>
          </p:cNvPr>
          <p:cNvSpPr txBox="1"/>
          <p:nvPr/>
        </p:nvSpPr>
        <p:spPr>
          <a:xfrm>
            <a:off x="2674164" y="2953280"/>
            <a:ext cx="4060727" cy="369332"/>
          </a:xfrm>
          <a:prstGeom prst="rect">
            <a:avLst/>
          </a:prstGeom>
          <a:noFill/>
        </p:spPr>
        <p:txBody>
          <a:bodyPr wrap="none" rtlCol="0">
            <a:spAutoFit/>
          </a:bodyPr>
          <a:lstStyle/>
          <a:p>
            <a:r>
              <a:rPr kumimoji="1" lang="ja-JP" altLang="en-US" dirty="0">
                <a:solidFill>
                  <a:schemeClr val="accent1">
                    <a:lumMod val="60000"/>
                    <a:lumOff val="40000"/>
                  </a:schemeClr>
                </a:solidFill>
              </a:rPr>
              <a:t>メタノール資化酵母などでのタンパク質発現</a:t>
            </a:r>
            <a:endParaRPr kumimoji="1" lang="en-US" altLang="ja-JP" dirty="0">
              <a:solidFill>
                <a:schemeClr val="accent1">
                  <a:lumMod val="60000"/>
                  <a:lumOff val="40000"/>
                </a:schemeClr>
              </a:solidFill>
            </a:endParaRPr>
          </a:p>
        </p:txBody>
      </p:sp>
      <p:sp>
        <p:nvSpPr>
          <p:cNvPr id="84" name="テキスト ボックス 83">
            <a:extLst>
              <a:ext uri="{FF2B5EF4-FFF2-40B4-BE49-F238E27FC236}">
                <a16:creationId xmlns:a16="http://schemas.microsoft.com/office/drawing/2014/main" id="{280A4E68-8BA1-4712-9EE8-163BC11579F1}"/>
              </a:ext>
            </a:extLst>
          </p:cNvPr>
          <p:cNvSpPr txBox="1"/>
          <p:nvPr/>
        </p:nvSpPr>
        <p:spPr>
          <a:xfrm>
            <a:off x="3977592" y="1646791"/>
            <a:ext cx="1535998" cy="369332"/>
          </a:xfrm>
          <a:prstGeom prst="rect">
            <a:avLst/>
          </a:prstGeom>
          <a:noFill/>
        </p:spPr>
        <p:txBody>
          <a:bodyPr wrap="none" rtlCol="0">
            <a:spAutoFit/>
          </a:bodyPr>
          <a:lstStyle/>
          <a:p>
            <a:r>
              <a:rPr kumimoji="1" lang="ja-JP" altLang="en-US" dirty="0"/>
              <a:t>木質バイオマス</a:t>
            </a:r>
            <a:endParaRPr kumimoji="1" lang="en-US" altLang="ja-JP" dirty="0"/>
          </a:p>
        </p:txBody>
      </p:sp>
      <p:sp>
        <p:nvSpPr>
          <p:cNvPr id="86" name="テキスト ボックス 85">
            <a:extLst>
              <a:ext uri="{FF2B5EF4-FFF2-40B4-BE49-F238E27FC236}">
                <a16:creationId xmlns:a16="http://schemas.microsoft.com/office/drawing/2014/main" id="{709FDF17-8E32-437F-84F3-2DEC4EACA353}"/>
              </a:ext>
            </a:extLst>
          </p:cNvPr>
          <p:cNvSpPr txBox="1"/>
          <p:nvPr/>
        </p:nvSpPr>
        <p:spPr>
          <a:xfrm>
            <a:off x="2703739" y="1448146"/>
            <a:ext cx="1107996" cy="369332"/>
          </a:xfrm>
          <a:prstGeom prst="rect">
            <a:avLst/>
          </a:prstGeom>
          <a:noFill/>
        </p:spPr>
        <p:txBody>
          <a:bodyPr wrap="none" rtlCol="0">
            <a:spAutoFit/>
          </a:bodyPr>
          <a:lstStyle/>
          <a:p>
            <a:r>
              <a:rPr kumimoji="1" lang="ja-JP" altLang="en-US" b="1" dirty="0"/>
              <a:t>生産現場</a:t>
            </a:r>
            <a:endParaRPr kumimoji="1" lang="en-US" altLang="ja-JP" b="1" dirty="0"/>
          </a:p>
        </p:txBody>
      </p:sp>
      <p:sp>
        <p:nvSpPr>
          <p:cNvPr id="88" name="テキスト ボックス 87">
            <a:extLst>
              <a:ext uri="{FF2B5EF4-FFF2-40B4-BE49-F238E27FC236}">
                <a16:creationId xmlns:a16="http://schemas.microsoft.com/office/drawing/2014/main" id="{E54C69C5-BDA5-453E-9C15-540C04AAA244}"/>
              </a:ext>
            </a:extLst>
          </p:cNvPr>
          <p:cNvSpPr txBox="1"/>
          <p:nvPr/>
        </p:nvSpPr>
        <p:spPr>
          <a:xfrm>
            <a:off x="6475369" y="1656496"/>
            <a:ext cx="415498" cy="369332"/>
          </a:xfrm>
          <a:prstGeom prst="rect">
            <a:avLst/>
          </a:prstGeom>
          <a:noFill/>
        </p:spPr>
        <p:txBody>
          <a:bodyPr wrap="none" rtlCol="0">
            <a:spAutoFit/>
          </a:bodyPr>
          <a:lstStyle/>
          <a:p>
            <a:r>
              <a:rPr kumimoji="1" lang="ja-JP" altLang="en-US" dirty="0"/>
              <a:t>糖</a:t>
            </a:r>
            <a:endParaRPr kumimoji="1" lang="en-US" altLang="ja-JP" dirty="0"/>
          </a:p>
        </p:txBody>
      </p:sp>
      <p:sp>
        <p:nvSpPr>
          <p:cNvPr id="89" name="矢印: 右 88">
            <a:extLst>
              <a:ext uri="{FF2B5EF4-FFF2-40B4-BE49-F238E27FC236}">
                <a16:creationId xmlns:a16="http://schemas.microsoft.com/office/drawing/2014/main" id="{7D3C7E47-9CF2-4A2F-8A25-4D09241D796B}"/>
              </a:ext>
            </a:extLst>
          </p:cNvPr>
          <p:cNvSpPr/>
          <p:nvPr/>
        </p:nvSpPr>
        <p:spPr>
          <a:xfrm>
            <a:off x="5658765" y="1634463"/>
            <a:ext cx="580699"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D7F1E088-AC36-4D0A-B591-0F9E760E9C7B}"/>
              </a:ext>
            </a:extLst>
          </p:cNvPr>
          <p:cNvCxnSpPr>
            <a:cxnSpLocks/>
            <a:stCxn id="70" idx="0"/>
          </p:cNvCxnSpPr>
          <p:nvPr/>
        </p:nvCxnSpPr>
        <p:spPr>
          <a:xfrm flipH="1" flipV="1">
            <a:off x="5949114" y="1881767"/>
            <a:ext cx="717775" cy="66404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矢印: 右 93">
            <a:extLst>
              <a:ext uri="{FF2B5EF4-FFF2-40B4-BE49-F238E27FC236}">
                <a16:creationId xmlns:a16="http://schemas.microsoft.com/office/drawing/2014/main" id="{CFE147A0-CC78-4808-87FF-0CDCA8119438}"/>
              </a:ext>
            </a:extLst>
          </p:cNvPr>
          <p:cNvSpPr/>
          <p:nvPr/>
        </p:nvSpPr>
        <p:spPr>
          <a:xfrm>
            <a:off x="7164616" y="1614240"/>
            <a:ext cx="580699"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テキスト ボックス 94">
            <a:extLst>
              <a:ext uri="{FF2B5EF4-FFF2-40B4-BE49-F238E27FC236}">
                <a16:creationId xmlns:a16="http://schemas.microsoft.com/office/drawing/2014/main" id="{F4D007A6-49E2-4884-9281-AFC6A949ABFC}"/>
              </a:ext>
            </a:extLst>
          </p:cNvPr>
          <p:cNvSpPr txBox="1"/>
          <p:nvPr/>
        </p:nvSpPr>
        <p:spPr>
          <a:xfrm>
            <a:off x="8021692" y="1660064"/>
            <a:ext cx="1281120" cy="369332"/>
          </a:xfrm>
          <a:prstGeom prst="rect">
            <a:avLst/>
          </a:prstGeom>
          <a:noFill/>
        </p:spPr>
        <p:txBody>
          <a:bodyPr wrap="none" rtlCol="0">
            <a:spAutoFit/>
          </a:bodyPr>
          <a:lstStyle/>
          <a:p>
            <a:r>
              <a:rPr kumimoji="1" lang="ja-JP" altLang="en-US" dirty="0"/>
              <a:t>エタノール等</a:t>
            </a:r>
            <a:endParaRPr kumimoji="1" lang="en-US" altLang="ja-JP" dirty="0"/>
          </a:p>
        </p:txBody>
      </p:sp>
    </p:spTree>
    <p:extLst>
      <p:ext uri="{BB962C8B-B14F-4D97-AF65-F5344CB8AC3E}">
        <p14:creationId xmlns:p14="http://schemas.microsoft.com/office/powerpoint/2010/main" val="2749534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780D6-14DF-4ABB-B4EE-4AB6219C6C6A}"/>
              </a:ext>
            </a:extLst>
          </p:cNvPr>
          <p:cNvSpPr>
            <a:spLocks noGrp="1"/>
          </p:cNvSpPr>
          <p:nvPr>
            <p:ph type="title"/>
          </p:nvPr>
        </p:nvSpPr>
        <p:spPr/>
        <p:txBody>
          <a:bodyPr/>
          <a:lstStyle/>
          <a:p>
            <a:r>
              <a:rPr kumimoji="1" lang="ja-JP" altLang="en-US" dirty="0"/>
              <a:t>自然界から探すアプローチでは難しいことも・・</a:t>
            </a:r>
          </a:p>
        </p:txBody>
      </p:sp>
      <p:sp>
        <p:nvSpPr>
          <p:cNvPr id="3" name="スライド番号プレースホルダー 2">
            <a:extLst>
              <a:ext uri="{FF2B5EF4-FFF2-40B4-BE49-F238E27FC236}">
                <a16:creationId xmlns:a16="http://schemas.microsoft.com/office/drawing/2014/main" id="{CE084022-2BBF-4B22-BC4A-C1FB677F04CC}"/>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4" name="テキスト プレースホルダー 3">
            <a:extLst>
              <a:ext uri="{FF2B5EF4-FFF2-40B4-BE49-F238E27FC236}">
                <a16:creationId xmlns:a16="http://schemas.microsoft.com/office/drawing/2014/main" id="{E2108DC8-4520-4659-B484-CB3B274D8E5B}"/>
              </a:ext>
            </a:extLst>
          </p:cNvPr>
          <p:cNvSpPr>
            <a:spLocks noGrp="1"/>
          </p:cNvSpPr>
          <p:nvPr>
            <p:ph type="body" sz="quarter" idx="11"/>
          </p:nvPr>
        </p:nvSpPr>
        <p:spPr/>
        <p:txBody>
          <a:bodyPr/>
          <a:lstStyle/>
          <a:p>
            <a:pPr marL="342900" indent="-342900">
              <a:buFont typeface="Wingdings" panose="05000000000000000000" pitchFamily="2" charset="2"/>
              <a:buChar char="n"/>
            </a:pPr>
            <a:r>
              <a:rPr kumimoji="1" lang="ja-JP" altLang="en-US" dirty="0"/>
              <a:t>環境中から見つけるのは運の要素が強い</a:t>
            </a:r>
            <a:endParaRPr kumimoji="1" lang="en-US" altLang="ja-JP" dirty="0"/>
          </a:p>
          <a:p>
            <a:pPr marL="342900" indent="-342900">
              <a:buFont typeface="Wingdings" panose="05000000000000000000" pitchFamily="2" charset="2"/>
              <a:buChar char="n"/>
            </a:pPr>
            <a:r>
              <a:rPr lang="ja-JP" altLang="en-US" dirty="0"/>
              <a:t>そもそも自然界に存在し得ない酵素を求めることも多い</a:t>
            </a:r>
            <a:endParaRPr lang="en-US" altLang="ja-JP" dirty="0"/>
          </a:p>
          <a:p>
            <a:pPr marL="342900" indent="-342900">
              <a:buFont typeface="Wingdings" panose="05000000000000000000" pitchFamily="2" charset="2"/>
              <a:buChar char="n"/>
            </a:pPr>
            <a:r>
              <a:rPr kumimoji="1" lang="ja-JP" altLang="en-US" dirty="0"/>
              <a:t>所望の酵素を得るためには新たなアプローチが必要になりそう。</a:t>
            </a:r>
            <a:endParaRPr kumimoji="1" lang="en-US" altLang="ja-JP" dirty="0"/>
          </a:p>
          <a:p>
            <a:pPr marL="342900" indent="-342900">
              <a:buFont typeface="Wingdings" panose="05000000000000000000" pitchFamily="2" charset="2"/>
              <a:buChar char="n"/>
            </a:pPr>
            <a:r>
              <a:rPr kumimoji="1" lang="ja-JP" altLang="en-US" dirty="0"/>
              <a:t>要素技術として獲得できないか？　→　人工酵素設計</a:t>
            </a:r>
          </a:p>
        </p:txBody>
      </p:sp>
      <p:pic>
        <p:nvPicPr>
          <p:cNvPr id="1026" name="97C4D761-E60F-47B9-87C2-C5D2DEB0E468">
            <a:extLst>
              <a:ext uri="{FF2B5EF4-FFF2-40B4-BE49-F238E27FC236}">
                <a16:creationId xmlns:a16="http://schemas.microsoft.com/office/drawing/2014/main" id="{F0C578C5-93D7-4704-89A1-B4255E9C827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1160" y="2908950"/>
            <a:ext cx="5566838" cy="329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ボックス 5">
            <a:extLst>
              <a:ext uri="{FF2B5EF4-FFF2-40B4-BE49-F238E27FC236}">
                <a16:creationId xmlns:a16="http://schemas.microsoft.com/office/drawing/2014/main" id="{526A489C-EE23-4CA1-B4B2-455ED4F9DB4F}"/>
              </a:ext>
            </a:extLst>
          </p:cNvPr>
          <p:cNvSpPr txBox="1"/>
          <p:nvPr/>
        </p:nvSpPr>
        <p:spPr>
          <a:xfrm>
            <a:off x="6736626" y="3157510"/>
            <a:ext cx="4573688" cy="2800767"/>
          </a:xfrm>
          <a:prstGeom prst="rect">
            <a:avLst/>
          </a:prstGeom>
          <a:noFill/>
        </p:spPr>
        <p:txBody>
          <a:bodyPr wrap="none" rtlCol="0">
            <a:spAutoFit/>
          </a:bodyPr>
          <a:lstStyle/>
          <a:p>
            <a:r>
              <a:rPr kumimoji="1" lang="ja-JP" altLang="en-US" sz="1600" u="sng" dirty="0"/>
              <a:t>機能未知・配列既知（</a:t>
            </a:r>
            <a:r>
              <a:rPr kumimoji="1" lang="en-US" altLang="ja-JP" sz="1600" u="sng" dirty="0"/>
              <a:t>KU</a:t>
            </a:r>
            <a:r>
              <a:rPr kumimoji="1" lang="ja-JP" altLang="en-US" sz="1600" u="sng" dirty="0"/>
              <a:t>）</a:t>
            </a:r>
          </a:p>
          <a:p>
            <a:r>
              <a:rPr kumimoji="1" lang="ja-JP" altLang="en-US" sz="1600" dirty="0"/>
              <a:t>配列としては類似の酵素が知られているが、</a:t>
            </a:r>
            <a:endParaRPr kumimoji="1" lang="en-US" altLang="ja-JP" sz="1600" dirty="0"/>
          </a:p>
          <a:p>
            <a:r>
              <a:rPr kumimoji="1" lang="ja-JP" altLang="en-US" sz="1600" dirty="0"/>
              <a:t>反応特異性、基質特異性としては未知なものを探す</a:t>
            </a:r>
          </a:p>
          <a:p>
            <a:endParaRPr kumimoji="1" lang="en-US" altLang="ja-JP" sz="1600" u="sng" dirty="0"/>
          </a:p>
          <a:p>
            <a:r>
              <a:rPr kumimoji="1" lang="ja-JP" altLang="en-US" sz="1600" u="sng" dirty="0"/>
              <a:t>機能既知・配列未知（</a:t>
            </a:r>
            <a:r>
              <a:rPr kumimoji="1" lang="en-US" altLang="ja-JP" sz="1600" u="sng" dirty="0"/>
              <a:t>UK</a:t>
            </a:r>
            <a:r>
              <a:rPr kumimoji="1" lang="ja-JP" altLang="en-US" sz="1600" u="sng" dirty="0"/>
              <a:t>）</a:t>
            </a:r>
            <a:endParaRPr kumimoji="1" lang="en-US" altLang="ja-JP" sz="1600" u="sng" dirty="0"/>
          </a:p>
          <a:p>
            <a:r>
              <a:rPr kumimoji="1" lang="ja-JP" altLang="en-US" sz="1600" dirty="0"/>
              <a:t>反応特異性、基質特異性としては既知な酵素だが</a:t>
            </a:r>
            <a:endParaRPr kumimoji="1" lang="en-US" altLang="ja-JP" sz="1600" dirty="0"/>
          </a:p>
          <a:p>
            <a:r>
              <a:rPr kumimoji="1" lang="ja-JP" altLang="en-US" sz="1600" dirty="0"/>
              <a:t>配列がユニークなものを探す</a:t>
            </a:r>
            <a:endParaRPr kumimoji="1" lang="en-US" altLang="ja-JP" sz="1600" dirty="0"/>
          </a:p>
          <a:p>
            <a:endParaRPr kumimoji="1" lang="en-US" altLang="ja-JP" sz="1600" dirty="0"/>
          </a:p>
          <a:p>
            <a:r>
              <a:rPr kumimoji="1" lang="ja-JP" altLang="en-US" sz="1600" u="sng" dirty="0"/>
              <a:t>機能未知・配列未知（</a:t>
            </a:r>
            <a:r>
              <a:rPr kumimoji="1" lang="en-US" altLang="ja-JP" sz="1600" u="sng" dirty="0"/>
              <a:t>UU</a:t>
            </a:r>
            <a:r>
              <a:rPr kumimoji="1" lang="ja-JP" altLang="en-US" sz="1600" u="sng" dirty="0"/>
              <a:t>）</a:t>
            </a:r>
            <a:endParaRPr kumimoji="1" lang="en-US" altLang="ja-JP" sz="1600" u="sng" dirty="0"/>
          </a:p>
          <a:p>
            <a:r>
              <a:rPr kumimoji="1" lang="ja-JP" altLang="en-US" sz="1600" dirty="0"/>
              <a:t>反応特異性、基質特異性として新規の酵素、</a:t>
            </a:r>
            <a:endParaRPr kumimoji="1" lang="en-US" altLang="ja-JP" sz="1600" dirty="0"/>
          </a:p>
          <a:p>
            <a:r>
              <a:rPr kumimoji="1" lang="ja-JP" altLang="en-US" sz="1600" dirty="0"/>
              <a:t>配列もユニークなものを探す</a:t>
            </a:r>
            <a:endParaRPr kumimoji="1" lang="en-US" altLang="ja-JP" sz="1600" dirty="0"/>
          </a:p>
        </p:txBody>
      </p:sp>
    </p:spTree>
    <p:extLst>
      <p:ext uri="{BB962C8B-B14F-4D97-AF65-F5344CB8AC3E}">
        <p14:creationId xmlns:p14="http://schemas.microsoft.com/office/powerpoint/2010/main" val="3267470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93E6F-DB30-4396-990E-D13CBC02E71B}"/>
              </a:ext>
            </a:extLst>
          </p:cNvPr>
          <p:cNvSpPr>
            <a:spLocks noGrp="1"/>
          </p:cNvSpPr>
          <p:nvPr>
            <p:ph type="title"/>
          </p:nvPr>
        </p:nvSpPr>
        <p:spPr/>
        <p:txBody>
          <a:bodyPr/>
          <a:lstStyle/>
          <a:p>
            <a:r>
              <a:rPr kumimoji="1" lang="ja-JP" altLang="en-US" dirty="0"/>
              <a:t>セルロース系バイオマスの酵素分解（糖化）の課題</a:t>
            </a:r>
          </a:p>
        </p:txBody>
      </p:sp>
      <p:sp>
        <p:nvSpPr>
          <p:cNvPr id="3" name="スライド番号プレースホルダー 2">
            <a:extLst>
              <a:ext uri="{FF2B5EF4-FFF2-40B4-BE49-F238E27FC236}">
                <a16:creationId xmlns:a16="http://schemas.microsoft.com/office/drawing/2014/main" id="{EE2E952C-5C7E-42AC-B260-026D5E75F9E4}"/>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4" name="テキスト プレースホルダー 3">
            <a:extLst>
              <a:ext uri="{FF2B5EF4-FFF2-40B4-BE49-F238E27FC236}">
                <a16:creationId xmlns:a16="http://schemas.microsoft.com/office/drawing/2014/main" id="{8405C84B-76A2-40AA-9F8E-592AB11F819B}"/>
              </a:ext>
            </a:extLst>
          </p:cNvPr>
          <p:cNvSpPr>
            <a:spLocks noGrp="1"/>
          </p:cNvSpPr>
          <p:nvPr>
            <p:ph type="body" sz="quarter" idx="11"/>
          </p:nvPr>
        </p:nvSpPr>
        <p:spPr/>
        <p:txBody>
          <a:bodyPr/>
          <a:lstStyle/>
          <a:p>
            <a:pPr marL="342900" indent="-342900">
              <a:buFont typeface="Wingdings" panose="05000000000000000000" pitchFamily="2" charset="2"/>
              <a:buChar char="n"/>
            </a:pPr>
            <a:r>
              <a:rPr kumimoji="1" lang="ja-JP" altLang="en-US" dirty="0"/>
              <a:t>可能だがコストが高く経済合理性が低い</a:t>
            </a:r>
            <a:endParaRPr lang="en-US" altLang="ja-JP" dirty="0"/>
          </a:p>
          <a:p>
            <a:pPr marL="1062038" lvl="1" indent="-342900"/>
            <a:r>
              <a:rPr lang="ja-JP" altLang="en-US" sz="1600" dirty="0"/>
              <a:t>そもそもセルロース系バイオマスは簡単に分解されないようにできている（キノコやカビ、シロアリなどが細々と食べている程度）</a:t>
            </a:r>
            <a:endParaRPr lang="en-US" altLang="ja-JP" sz="1600" dirty="0"/>
          </a:p>
          <a:p>
            <a:pPr marL="342900" indent="-342900">
              <a:buFont typeface="Wingdings" panose="05000000000000000000" pitchFamily="2" charset="2"/>
              <a:buChar char="n"/>
            </a:pPr>
            <a:r>
              <a:rPr lang="ja-JP" altLang="en-US" dirty="0"/>
              <a:t>特に</a:t>
            </a:r>
            <a:r>
              <a:rPr kumimoji="1" lang="ja-JP" altLang="en-US" dirty="0"/>
              <a:t>酵素にかかるコストが大きい</a:t>
            </a:r>
            <a:endParaRPr kumimoji="1" lang="en-US" altLang="ja-JP" dirty="0"/>
          </a:p>
          <a:p>
            <a:pPr marL="1062038" lvl="1" indent="-342900"/>
            <a:r>
              <a:rPr kumimoji="1" lang="ja-JP" altLang="en-US" sz="1600" dirty="0"/>
              <a:t>固体のセルロース結晶の分解速度は酵素を使ってもとても遅い</a:t>
            </a:r>
            <a:endParaRPr kumimoji="1" lang="en-US" altLang="ja-JP" sz="1600" dirty="0"/>
          </a:p>
          <a:p>
            <a:pPr marL="1062038" lvl="1" indent="-342900"/>
            <a:r>
              <a:rPr kumimoji="1" lang="ja-JP" altLang="en-US" sz="1600" dirty="0"/>
              <a:t>酵素のロス（バイオマスへの非生産的な吸着）が多く、大量の酵素が必要</a:t>
            </a:r>
            <a:endParaRPr kumimoji="1" lang="en-US" altLang="ja-JP" sz="1600" dirty="0"/>
          </a:p>
          <a:p>
            <a:pPr marL="1062038" lvl="1" indent="-342900"/>
            <a:r>
              <a:rPr lang="ja-JP" altLang="en-US" sz="1600" dirty="0"/>
              <a:t>大量の酵素を入れても反応速度が頭打ちとなる</a:t>
            </a:r>
            <a:endParaRPr lang="en-US" altLang="ja-JP" sz="1600" dirty="0"/>
          </a:p>
          <a:p>
            <a:pPr marL="1062038" lvl="1" indent="-342900"/>
            <a:r>
              <a:rPr lang="ja-JP" altLang="en-US" sz="1600" dirty="0"/>
              <a:t>生成物（グルコース、セロビオース）による酵素の阻害が起こる</a:t>
            </a:r>
            <a:endParaRPr lang="en-US" altLang="ja-JP" sz="1600" dirty="0"/>
          </a:p>
          <a:p>
            <a:pPr marL="1062038" lvl="1" indent="-342900"/>
            <a:r>
              <a:rPr kumimoji="1" lang="ja-JP" altLang="en-US" sz="1600" dirty="0"/>
              <a:t>バイオマスへの吸着による酵素の回収・再利用性が低い</a:t>
            </a:r>
            <a:endParaRPr kumimoji="1" lang="en-US" altLang="ja-JP" sz="1600" dirty="0"/>
          </a:p>
          <a:p>
            <a:pPr marL="342900" indent="-342900">
              <a:buFont typeface="Wingdings" panose="05000000000000000000" pitchFamily="2" charset="2"/>
              <a:buChar char="n"/>
            </a:pPr>
            <a:r>
              <a:rPr lang="ja-JP" altLang="en-US" dirty="0"/>
              <a:t>固体の基質を加水分解する酵素特有の問題も？</a:t>
            </a:r>
            <a:endParaRPr lang="en-US" altLang="ja-JP" dirty="0"/>
          </a:p>
          <a:p>
            <a:pPr marL="1062038" lvl="1" indent="-342900"/>
            <a:r>
              <a:rPr lang="ja-JP" altLang="en-US" sz="1600" dirty="0"/>
              <a:t>セルロース結晶表面に酵素を濃縮して反応を促進する必要がある</a:t>
            </a:r>
            <a:endParaRPr lang="en-US" altLang="ja-JP" sz="1600" dirty="0"/>
          </a:p>
          <a:p>
            <a:pPr marL="1062038" lvl="1" indent="-342900"/>
            <a:r>
              <a:rPr kumimoji="1" lang="ja-JP" altLang="en-US" sz="1600" dirty="0"/>
              <a:t>セルロース結晶表面</a:t>
            </a:r>
            <a:r>
              <a:rPr lang="ja-JP" altLang="en-US" sz="1600" dirty="0"/>
              <a:t>の酵素の「渋滞」が反応速度の著しい低下を招いている</a:t>
            </a:r>
            <a:endParaRPr lang="en-US" altLang="ja-JP" sz="1600" dirty="0"/>
          </a:p>
          <a:p>
            <a:pPr lvl="1" indent="0">
              <a:buNone/>
            </a:pPr>
            <a:r>
              <a:rPr kumimoji="1" lang="ja-JP" altLang="en-US" sz="1800" dirty="0"/>
              <a:t>→　固体の基質を処理する酵素には共通して生じうる問題の可能性、このあたりで設計課題を設定できないか？</a:t>
            </a:r>
          </a:p>
        </p:txBody>
      </p:sp>
      <p:sp>
        <p:nvSpPr>
          <p:cNvPr id="5" name="右中かっこ 4">
            <a:extLst>
              <a:ext uri="{FF2B5EF4-FFF2-40B4-BE49-F238E27FC236}">
                <a16:creationId xmlns:a16="http://schemas.microsoft.com/office/drawing/2014/main" id="{7E3746BE-BF6E-4C20-B7AC-23FCE8E5FBF5}"/>
              </a:ext>
            </a:extLst>
          </p:cNvPr>
          <p:cNvSpPr/>
          <p:nvPr/>
        </p:nvSpPr>
        <p:spPr>
          <a:xfrm>
            <a:off x="8070574" y="4850295"/>
            <a:ext cx="178904" cy="745434"/>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2AC1633-D06C-4B17-ADDC-4BF70DBD36FE}"/>
              </a:ext>
            </a:extLst>
          </p:cNvPr>
          <p:cNvSpPr txBox="1"/>
          <p:nvPr/>
        </p:nvSpPr>
        <p:spPr>
          <a:xfrm>
            <a:off x="8532340" y="4992179"/>
            <a:ext cx="3076483" cy="461665"/>
          </a:xfrm>
          <a:prstGeom prst="rect">
            <a:avLst/>
          </a:prstGeom>
          <a:noFill/>
        </p:spPr>
        <p:txBody>
          <a:bodyPr wrap="none" rtlCol="0">
            <a:spAutoFit/>
          </a:bodyPr>
          <a:lstStyle/>
          <a:p>
            <a:r>
              <a:rPr kumimoji="1" lang="ja-JP" altLang="en-US" sz="1200" dirty="0"/>
              <a:t>これらの仮説を実際に実験的に明らかにしたのが</a:t>
            </a:r>
            <a:endParaRPr kumimoji="1" lang="en-US" altLang="ja-JP" sz="1200" dirty="0"/>
          </a:p>
          <a:p>
            <a:r>
              <a:rPr kumimoji="1" lang="ja-JP" altLang="en-US" sz="1200" dirty="0"/>
              <a:t>東大五十嵐先生らのグループ</a:t>
            </a:r>
          </a:p>
        </p:txBody>
      </p:sp>
    </p:spTree>
    <p:extLst>
      <p:ext uri="{BB962C8B-B14F-4D97-AF65-F5344CB8AC3E}">
        <p14:creationId xmlns:p14="http://schemas.microsoft.com/office/powerpoint/2010/main" val="275203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BAC62-9A72-45A6-85FA-BE60BEB66B76}"/>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人工酵素設計</a:t>
            </a:r>
            <a:endParaRPr kumimoji="1" lang="ja-JP" altLang="en-US" dirty="0"/>
          </a:p>
        </p:txBody>
      </p:sp>
      <p:sp>
        <p:nvSpPr>
          <p:cNvPr id="3" name="スライド番号プレースホルダー 2">
            <a:extLst>
              <a:ext uri="{FF2B5EF4-FFF2-40B4-BE49-F238E27FC236}">
                <a16:creationId xmlns:a16="http://schemas.microsoft.com/office/drawing/2014/main" id="{8CD82246-2C6F-41D8-9686-9E1ADE8BBBB4}"/>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14" name="角丸四角形 8">
            <a:extLst>
              <a:ext uri="{FF2B5EF4-FFF2-40B4-BE49-F238E27FC236}">
                <a16:creationId xmlns:a16="http://schemas.microsoft.com/office/drawing/2014/main" id="{FB4AE18C-0BB8-49E8-A98B-595613AFDF09}"/>
              </a:ext>
            </a:extLst>
          </p:cNvPr>
          <p:cNvSpPr/>
          <p:nvPr/>
        </p:nvSpPr>
        <p:spPr>
          <a:xfrm>
            <a:off x="640924" y="2807438"/>
            <a:ext cx="6977103" cy="3327541"/>
          </a:xfrm>
          <a:prstGeom prst="roundRect">
            <a:avLst>
              <a:gd name="adj" fmla="val 8693"/>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580B133C-55BA-45B9-AB94-F39B2DDB329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73421" y="3156345"/>
            <a:ext cx="3932359" cy="2379183"/>
          </a:xfrm>
          <a:prstGeom prst="rect">
            <a:avLst/>
          </a:prstGeom>
        </p:spPr>
      </p:pic>
      <p:cxnSp>
        <p:nvCxnSpPr>
          <p:cNvPr id="16" name="直線矢印コネクタ 15">
            <a:extLst>
              <a:ext uri="{FF2B5EF4-FFF2-40B4-BE49-F238E27FC236}">
                <a16:creationId xmlns:a16="http://schemas.microsoft.com/office/drawing/2014/main" id="{B27E7441-EC58-4837-8BE5-DEEDD3F1379E}"/>
              </a:ext>
            </a:extLst>
          </p:cNvPr>
          <p:cNvCxnSpPr>
            <a:cxnSpLocks/>
          </p:cNvCxnSpPr>
          <p:nvPr/>
        </p:nvCxnSpPr>
        <p:spPr>
          <a:xfrm flipV="1">
            <a:off x="7608552" y="4471208"/>
            <a:ext cx="1525616" cy="779316"/>
          </a:xfrm>
          <a:prstGeom prst="straightConnector1">
            <a:avLst/>
          </a:prstGeom>
          <a:ln>
            <a:tailEnd type="diamond" w="lg" len="lg"/>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8BDED213-5FA4-4625-8D69-7B2826D570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04756" y="2843203"/>
            <a:ext cx="5365691" cy="3137565"/>
          </a:xfrm>
          <a:prstGeom prst="rect">
            <a:avLst/>
          </a:prstGeom>
        </p:spPr>
      </p:pic>
      <p:sp>
        <p:nvSpPr>
          <p:cNvPr id="19" name="テキスト ボックス 18">
            <a:extLst>
              <a:ext uri="{FF2B5EF4-FFF2-40B4-BE49-F238E27FC236}">
                <a16:creationId xmlns:a16="http://schemas.microsoft.com/office/drawing/2014/main" id="{3BE3C1C3-BADC-4E70-990C-A5EB3DFA99CF}"/>
              </a:ext>
            </a:extLst>
          </p:cNvPr>
          <p:cNvSpPr txBox="1"/>
          <p:nvPr/>
        </p:nvSpPr>
        <p:spPr>
          <a:xfrm>
            <a:off x="3457520" y="2966561"/>
            <a:ext cx="351378" cy="369332"/>
          </a:xfrm>
          <a:prstGeom prst="rect">
            <a:avLst/>
          </a:prstGeom>
          <a:noFill/>
        </p:spPr>
        <p:txBody>
          <a:bodyPr wrap="none" rtlCol="0">
            <a:spAutoFit/>
          </a:bodyPr>
          <a:lstStyle/>
          <a:p>
            <a:r>
              <a:rPr kumimoji="1" lang="en-US" altLang="ja-JP" b="1" dirty="0">
                <a:solidFill>
                  <a:srgbClr val="C00000"/>
                </a:solidFill>
              </a:rPr>
              <a:t>A</a:t>
            </a:r>
            <a:endParaRPr kumimoji="1" lang="ja-JP" altLang="en-US" b="1">
              <a:solidFill>
                <a:srgbClr val="C00000"/>
              </a:solidFill>
            </a:endParaRPr>
          </a:p>
        </p:txBody>
      </p:sp>
      <p:sp>
        <p:nvSpPr>
          <p:cNvPr id="20" name="テキスト ボックス 19">
            <a:extLst>
              <a:ext uri="{FF2B5EF4-FFF2-40B4-BE49-F238E27FC236}">
                <a16:creationId xmlns:a16="http://schemas.microsoft.com/office/drawing/2014/main" id="{3E73A50F-9DB3-4A0C-9136-290C455E3EE7}"/>
              </a:ext>
            </a:extLst>
          </p:cNvPr>
          <p:cNvSpPr txBox="1"/>
          <p:nvPr/>
        </p:nvSpPr>
        <p:spPr>
          <a:xfrm>
            <a:off x="4355684" y="2966561"/>
            <a:ext cx="351378" cy="369332"/>
          </a:xfrm>
          <a:prstGeom prst="rect">
            <a:avLst/>
          </a:prstGeom>
          <a:noFill/>
        </p:spPr>
        <p:txBody>
          <a:bodyPr wrap="none" rtlCol="0">
            <a:spAutoFit/>
          </a:bodyPr>
          <a:lstStyle/>
          <a:p>
            <a:r>
              <a:rPr lang="en-US" altLang="ja-JP" b="1" dirty="0">
                <a:solidFill>
                  <a:srgbClr val="C00000"/>
                </a:solidFill>
              </a:rPr>
              <a:t>B</a:t>
            </a:r>
            <a:endParaRPr kumimoji="1" lang="ja-JP" altLang="en-US" b="1">
              <a:solidFill>
                <a:srgbClr val="C00000"/>
              </a:solidFill>
            </a:endParaRPr>
          </a:p>
        </p:txBody>
      </p:sp>
      <p:sp>
        <p:nvSpPr>
          <p:cNvPr id="21" name="テキスト ボックス 20">
            <a:extLst>
              <a:ext uri="{FF2B5EF4-FFF2-40B4-BE49-F238E27FC236}">
                <a16:creationId xmlns:a16="http://schemas.microsoft.com/office/drawing/2014/main" id="{0C350687-B197-4E4E-B9BB-F2EFFAC87E87}"/>
              </a:ext>
            </a:extLst>
          </p:cNvPr>
          <p:cNvSpPr txBox="1"/>
          <p:nvPr/>
        </p:nvSpPr>
        <p:spPr>
          <a:xfrm>
            <a:off x="5261662" y="2966561"/>
            <a:ext cx="351378" cy="369332"/>
          </a:xfrm>
          <a:prstGeom prst="rect">
            <a:avLst/>
          </a:prstGeom>
          <a:noFill/>
        </p:spPr>
        <p:txBody>
          <a:bodyPr wrap="none" rtlCol="0">
            <a:spAutoFit/>
          </a:bodyPr>
          <a:lstStyle/>
          <a:p>
            <a:r>
              <a:rPr lang="en-US" altLang="ja-JP" b="1" dirty="0">
                <a:solidFill>
                  <a:srgbClr val="C00000"/>
                </a:solidFill>
              </a:rPr>
              <a:t>C</a:t>
            </a:r>
            <a:endParaRPr kumimoji="1" lang="ja-JP" altLang="en-US" b="1">
              <a:solidFill>
                <a:srgbClr val="C00000"/>
              </a:solidFill>
            </a:endParaRPr>
          </a:p>
        </p:txBody>
      </p:sp>
      <p:sp>
        <p:nvSpPr>
          <p:cNvPr id="22" name="テキスト ボックス 21">
            <a:extLst>
              <a:ext uri="{FF2B5EF4-FFF2-40B4-BE49-F238E27FC236}">
                <a16:creationId xmlns:a16="http://schemas.microsoft.com/office/drawing/2014/main" id="{8FADC977-9A08-4AAE-9D66-91B68F14E7BF}"/>
              </a:ext>
            </a:extLst>
          </p:cNvPr>
          <p:cNvSpPr txBox="1"/>
          <p:nvPr/>
        </p:nvSpPr>
        <p:spPr>
          <a:xfrm>
            <a:off x="10540091" y="5190217"/>
            <a:ext cx="351378" cy="369332"/>
          </a:xfrm>
          <a:prstGeom prst="rect">
            <a:avLst/>
          </a:prstGeom>
          <a:noFill/>
        </p:spPr>
        <p:txBody>
          <a:bodyPr wrap="none" rtlCol="0">
            <a:spAutoFit/>
          </a:bodyPr>
          <a:lstStyle/>
          <a:p>
            <a:r>
              <a:rPr lang="en-US" altLang="ja-JP" b="1" dirty="0">
                <a:solidFill>
                  <a:srgbClr val="C00000"/>
                </a:solidFill>
              </a:rPr>
              <a:t>D</a:t>
            </a:r>
            <a:endParaRPr kumimoji="1" lang="ja-JP" altLang="en-US" b="1" dirty="0">
              <a:solidFill>
                <a:srgbClr val="C00000"/>
              </a:solidFill>
            </a:endParaRPr>
          </a:p>
        </p:txBody>
      </p:sp>
      <p:sp>
        <p:nvSpPr>
          <p:cNvPr id="23" name="テキスト ボックス 22">
            <a:extLst>
              <a:ext uri="{FF2B5EF4-FFF2-40B4-BE49-F238E27FC236}">
                <a16:creationId xmlns:a16="http://schemas.microsoft.com/office/drawing/2014/main" id="{C3F69EAD-19AB-47DD-A853-B326948FB3EF}"/>
              </a:ext>
            </a:extLst>
          </p:cNvPr>
          <p:cNvSpPr txBox="1"/>
          <p:nvPr/>
        </p:nvSpPr>
        <p:spPr>
          <a:xfrm>
            <a:off x="6159157" y="4109826"/>
            <a:ext cx="479618" cy="369332"/>
          </a:xfrm>
          <a:prstGeom prst="rect">
            <a:avLst/>
          </a:prstGeom>
          <a:noFill/>
        </p:spPr>
        <p:txBody>
          <a:bodyPr wrap="none" rtlCol="0">
            <a:spAutoFit/>
          </a:bodyPr>
          <a:lstStyle/>
          <a:p>
            <a:r>
              <a:rPr kumimoji="1" lang="en-US" altLang="ja-JP" b="1" dirty="0">
                <a:solidFill>
                  <a:srgbClr val="C00000"/>
                </a:solidFill>
              </a:rPr>
              <a:t>A1</a:t>
            </a:r>
            <a:endParaRPr kumimoji="1" lang="ja-JP" altLang="en-US" b="1">
              <a:solidFill>
                <a:srgbClr val="C00000"/>
              </a:solidFill>
            </a:endParaRPr>
          </a:p>
        </p:txBody>
      </p:sp>
      <p:sp>
        <p:nvSpPr>
          <p:cNvPr id="24" name="テキスト ボックス 23">
            <a:extLst>
              <a:ext uri="{FF2B5EF4-FFF2-40B4-BE49-F238E27FC236}">
                <a16:creationId xmlns:a16="http://schemas.microsoft.com/office/drawing/2014/main" id="{57169412-BC10-44CC-9EA4-4FAF68C0BB37}"/>
              </a:ext>
            </a:extLst>
          </p:cNvPr>
          <p:cNvSpPr txBox="1"/>
          <p:nvPr/>
        </p:nvSpPr>
        <p:spPr>
          <a:xfrm>
            <a:off x="4556230" y="4109826"/>
            <a:ext cx="479618" cy="369332"/>
          </a:xfrm>
          <a:prstGeom prst="rect">
            <a:avLst/>
          </a:prstGeom>
          <a:noFill/>
        </p:spPr>
        <p:txBody>
          <a:bodyPr wrap="none" rtlCol="0">
            <a:spAutoFit/>
          </a:bodyPr>
          <a:lstStyle/>
          <a:p>
            <a:r>
              <a:rPr kumimoji="1" lang="en-US" altLang="ja-JP" b="1" dirty="0">
                <a:solidFill>
                  <a:srgbClr val="C00000"/>
                </a:solidFill>
              </a:rPr>
              <a:t>A2</a:t>
            </a:r>
            <a:endParaRPr kumimoji="1" lang="ja-JP" altLang="en-US" b="1">
              <a:solidFill>
                <a:srgbClr val="C00000"/>
              </a:solidFill>
            </a:endParaRPr>
          </a:p>
        </p:txBody>
      </p:sp>
      <p:sp>
        <p:nvSpPr>
          <p:cNvPr id="25" name="テキスト ボックス 24">
            <a:extLst>
              <a:ext uri="{FF2B5EF4-FFF2-40B4-BE49-F238E27FC236}">
                <a16:creationId xmlns:a16="http://schemas.microsoft.com/office/drawing/2014/main" id="{41900617-DA63-4E1D-8FFD-2E6ABA670865}"/>
              </a:ext>
            </a:extLst>
          </p:cNvPr>
          <p:cNvSpPr txBox="1"/>
          <p:nvPr/>
        </p:nvSpPr>
        <p:spPr>
          <a:xfrm>
            <a:off x="2741517" y="4135710"/>
            <a:ext cx="479618" cy="369332"/>
          </a:xfrm>
          <a:prstGeom prst="rect">
            <a:avLst/>
          </a:prstGeom>
          <a:noFill/>
        </p:spPr>
        <p:txBody>
          <a:bodyPr wrap="none" rtlCol="0">
            <a:spAutoFit/>
          </a:bodyPr>
          <a:lstStyle/>
          <a:p>
            <a:r>
              <a:rPr kumimoji="1" lang="en-US" altLang="ja-JP" b="1" dirty="0">
                <a:solidFill>
                  <a:srgbClr val="C00000"/>
                </a:solidFill>
              </a:rPr>
              <a:t>A3</a:t>
            </a:r>
            <a:endParaRPr kumimoji="1" lang="ja-JP" altLang="en-US" b="1">
              <a:solidFill>
                <a:srgbClr val="C00000"/>
              </a:solidFill>
            </a:endParaRPr>
          </a:p>
        </p:txBody>
      </p:sp>
      <p:sp>
        <p:nvSpPr>
          <p:cNvPr id="26" name="テキスト ボックス 25">
            <a:extLst>
              <a:ext uri="{FF2B5EF4-FFF2-40B4-BE49-F238E27FC236}">
                <a16:creationId xmlns:a16="http://schemas.microsoft.com/office/drawing/2014/main" id="{91086F5D-FFC7-40B8-9E0B-006314B02D17}"/>
              </a:ext>
            </a:extLst>
          </p:cNvPr>
          <p:cNvSpPr txBox="1"/>
          <p:nvPr/>
        </p:nvSpPr>
        <p:spPr>
          <a:xfrm>
            <a:off x="712834" y="4312009"/>
            <a:ext cx="1260281" cy="523220"/>
          </a:xfrm>
          <a:prstGeom prst="rect">
            <a:avLst/>
          </a:prstGeom>
          <a:noFill/>
        </p:spPr>
        <p:txBody>
          <a:bodyPr wrap="none" rtlCol="0">
            <a:spAutoFit/>
          </a:bodyPr>
          <a:lstStyle/>
          <a:p>
            <a:pPr algn="ctr"/>
            <a:r>
              <a:rPr kumimoji="1" lang="ja-JP" altLang="en-US" sz="1400" b="1"/>
              <a:t>設計プロトコル</a:t>
            </a:r>
            <a:endParaRPr kumimoji="1" lang="en-US" altLang="ja-JP" sz="1400" b="1" dirty="0"/>
          </a:p>
          <a:p>
            <a:pPr algn="ctr"/>
            <a:r>
              <a:rPr kumimoji="1" lang="ja-JP" altLang="en-US" sz="1400" b="1"/>
              <a:t>概念図</a:t>
            </a:r>
          </a:p>
        </p:txBody>
      </p:sp>
      <p:sp>
        <p:nvSpPr>
          <p:cNvPr id="27" name="テキスト ボックス 26">
            <a:extLst>
              <a:ext uri="{FF2B5EF4-FFF2-40B4-BE49-F238E27FC236}">
                <a16:creationId xmlns:a16="http://schemas.microsoft.com/office/drawing/2014/main" id="{7982DF01-FC76-4E45-BD92-DAACF896B6B4}"/>
              </a:ext>
            </a:extLst>
          </p:cNvPr>
          <p:cNvSpPr txBox="1"/>
          <p:nvPr/>
        </p:nvSpPr>
        <p:spPr>
          <a:xfrm>
            <a:off x="8968176" y="2718084"/>
            <a:ext cx="1162498" cy="430887"/>
          </a:xfrm>
          <a:prstGeom prst="rect">
            <a:avLst/>
          </a:prstGeom>
          <a:noFill/>
        </p:spPr>
        <p:txBody>
          <a:bodyPr wrap="none" rtlCol="0">
            <a:spAutoFit/>
          </a:bodyPr>
          <a:lstStyle/>
          <a:p>
            <a:r>
              <a:rPr kumimoji="1" lang="ja-JP" altLang="en-US" sz="1100" b="1"/>
              <a:t>思い描いている</a:t>
            </a:r>
            <a:endParaRPr kumimoji="1" lang="en-US" altLang="ja-JP" sz="1100" b="1" dirty="0"/>
          </a:p>
          <a:p>
            <a:r>
              <a:rPr kumimoji="1" lang="ja-JP" altLang="en-US" sz="1100" b="1"/>
              <a:t>技術コンセプト図</a:t>
            </a:r>
          </a:p>
        </p:txBody>
      </p:sp>
      <p:sp>
        <p:nvSpPr>
          <p:cNvPr id="6" name="テキスト プレースホルダー 5">
            <a:extLst>
              <a:ext uri="{FF2B5EF4-FFF2-40B4-BE49-F238E27FC236}">
                <a16:creationId xmlns:a16="http://schemas.microsoft.com/office/drawing/2014/main" id="{D305801F-C392-4E6F-9827-B1695C4C0C33}"/>
              </a:ext>
            </a:extLst>
          </p:cNvPr>
          <p:cNvSpPr>
            <a:spLocks noGrp="1"/>
          </p:cNvSpPr>
          <p:nvPr>
            <p:ph type="body" sz="quarter" idx="11"/>
          </p:nvPr>
        </p:nvSpPr>
        <p:spPr>
          <a:xfrm>
            <a:off x="517055" y="911436"/>
            <a:ext cx="11341887" cy="1695849"/>
          </a:xfrm>
        </p:spPr>
        <p:txBody>
          <a:bodyPr/>
          <a:lstStyle/>
          <a:p>
            <a:r>
              <a:rPr lang="ja-JP" altLang="en-US" sz="2000" dirty="0"/>
              <a:t>研究試作を通じてタンパク質の改変、設計の実現可能性を検証。テーマを通じて以下の技術的課題が判明した。</a:t>
            </a:r>
          </a:p>
          <a:p>
            <a:pPr marL="285750" indent="-285750">
              <a:buFont typeface="Wingdings" panose="05000000000000000000" pitchFamily="2" charset="2"/>
              <a:buChar char="Ø"/>
            </a:pPr>
            <a:r>
              <a:rPr lang="en-US" altLang="ja-JP" sz="1600" b="0" dirty="0">
                <a:solidFill>
                  <a:schemeClr val="tx1"/>
                </a:solidFill>
              </a:rPr>
              <a:t>A</a:t>
            </a:r>
            <a:r>
              <a:rPr lang="ja-JP" altLang="en-US" sz="1600" b="0" dirty="0">
                <a:solidFill>
                  <a:schemeClr val="tx1"/>
                </a:solidFill>
              </a:rPr>
              <a:t>：目的タンパク質・酵素らしさを考慮するための構造的特徴の抽出技術やタンパク質構造・配列生成技術が未熟</a:t>
            </a:r>
          </a:p>
          <a:p>
            <a:pPr marL="285750" indent="-285750">
              <a:buFont typeface="Wingdings" panose="05000000000000000000" pitchFamily="2" charset="2"/>
              <a:buChar char="Ø"/>
            </a:pPr>
            <a:r>
              <a:rPr lang="en-US" altLang="ja-JP" sz="1600" b="0" dirty="0">
                <a:solidFill>
                  <a:schemeClr val="tx1"/>
                </a:solidFill>
              </a:rPr>
              <a:t>B</a:t>
            </a:r>
            <a:r>
              <a:rPr lang="ja-JP" altLang="en-US" sz="1600" b="0" dirty="0">
                <a:solidFill>
                  <a:schemeClr val="tx1"/>
                </a:solidFill>
              </a:rPr>
              <a:t>、</a:t>
            </a:r>
            <a:r>
              <a:rPr lang="en-US" altLang="ja-JP" sz="1600" b="0" dirty="0">
                <a:solidFill>
                  <a:schemeClr val="tx1"/>
                </a:solidFill>
              </a:rPr>
              <a:t>C</a:t>
            </a:r>
            <a:r>
              <a:rPr lang="ja-JP" altLang="en-US" sz="1600" b="0" dirty="0">
                <a:solidFill>
                  <a:schemeClr val="tx1"/>
                </a:solidFill>
              </a:rPr>
              <a:t>：分子シミュレーション等による評価・スクリーニングは現状困難。ただし、計算機の進化によって今後解消されるかも。</a:t>
            </a:r>
            <a:endParaRPr lang="en-US" altLang="ja-JP" sz="1600" b="0" dirty="0">
              <a:solidFill>
                <a:schemeClr val="tx1"/>
              </a:solidFill>
            </a:endParaRPr>
          </a:p>
          <a:p>
            <a:pPr marL="285750" indent="-285750">
              <a:buFont typeface="Wingdings" panose="05000000000000000000" pitchFamily="2" charset="2"/>
              <a:buChar char="Ø"/>
            </a:pPr>
            <a:r>
              <a:rPr lang="en-US" altLang="ja-JP" sz="1600" b="0" dirty="0">
                <a:solidFill>
                  <a:schemeClr val="tx1"/>
                </a:solidFill>
              </a:rPr>
              <a:t>D</a:t>
            </a:r>
            <a:r>
              <a:rPr lang="ja-JP" altLang="en-US" sz="1600" b="0" dirty="0">
                <a:solidFill>
                  <a:schemeClr val="tx1"/>
                </a:solidFill>
              </a:rPr>
              <a:t>：計算機上で設計・評価する候補数に対して、取り扱える数が圧倒的に少ない。</a:t>
            </a:r>
            <a:endParaRPr lang="en-US" altLang="ja-JP" sz="1600" b="0" dirty="0">
              <a:solidFill>
                <a:schemeClr val="tx1"/>
              </a:solidFill>
            </a:endParaRPr>
          </a:p>
        </p:txBody>
      </p:sp>
    </p:spTree>
    <p:extLst>
      <p:ext uri="{BB962C8B-B14F-4D97-AF65-F5344CB8AC3E}">
        <p14:creationId xmlns:p14="http://schemas.microsoft.com/office/powerpoint/2010/main" val="1153216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CD33C-5832-4BDA-9E54-58CE036CFCB9}"/>
              </a:ext>
            </a:extLst>
          </p:cNvPr>
          <p:cNvSpPr>
            <a:spLocks noGrp="1"/>
          </p:cNvSpPr>
          <p:nvPr>
            <p:ph type="title"/>
          </p:nvPr>
        </p:nvSpPr>
        <p:spPr/>
        <p:txBody>
          <a:bodyPr>
            <a:normAutofit fontScale="90000"/>
          </a:bodyPr>
          <a:lstStyle/>
          <a:p>
            <a:r>
              <a:rPr kumimoji="1" lang="ja-JP" altLang="en-US" sz="1800" dirty="0"/>
              <a:t>バイオマス分解酵素のような</a:t>
            </a:r>
            <a:br>
              <a:rPr kumimoji="1" lang="en-US" altLang="ja-JP" sz="1800" dirty="0"/>
            </a:br>
            <a:r>
              <a:rPr kumimoji="1" lang="ja-JP" altLang="en-US" sz="2700" dirty="0"/>
              <a:t>固体の基質に触媒作用を示すマルチモジュール型酵素の人工設計</a:t>
            </a:r>
            <a:endParaRPr kumimoji="1" lang="ja-JP" altLang="en-US" sz="1800" dirty="0"/>
          </a:p>
        </p:txBody>
      </p:sp>
      <p:sp>
        <p:nvSpPr>
          <p:cNvPr id="3" name="スライド番号プレースホルダー 2">
            <a:extLst>
              <a:ext uri="{FF2B5EF4-FFF2-40B4-BE49-F238E27FC236}">
                <a16:creationId xmlns:a16="http://schemas.microsoft.com/office/drawing/2014/main" id="{3E01A618-6735-43ED-A8B2-72AE0D6E5BB6}"/>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4" name="テキスト プレースホルダー 3">
            <a:extLst>
              <a:ext uri="{FF2B5EF4-FFF2-40B4-BE49-F238E27FC236}">
                <a16:creationId xmlns:a16="http://schemas.microsoft.com/office/drawing/2014/main" id="{4920E6CB-83A1-4B42-A9C5-AAC22620A249}"/>
              </a:ext>
            </a:extLst>
          </p:cNvPr>
          <p:cNvSpPr>
            <a:spLocks noGrp="1"/>
          </p:cNvSpPr>
          <p:nvPr>
            <p:ph type="body" sz="quarter" idx="11"/>
          </p:nvPr>
        </p:nvSpPr>
        <p:spPr>
          <a:xfrm>
            <a:off x="575293" y="836626"/>
            <a:ext cx="11341887" cy="5519724"/>
          </a:xfrm>
        </p:spPr>
        <p:txBody>
          <a:bodyPr/>
          <a:lstStyle/>
          <a:p>
            <a:pPr marL="342900" indent="-342900">
              <a:buFont typeface="Wingdings" panose="05000000000000000000" pitchFamily="2" charset="2"/>
              <a:buChar char="n"/>
            </a:pPr>
            <a:r>
              <a:rPr kumimoji="1" lang="ja-JP" altLang="en-US" sz="2000" dirty="0"/>
              <a:t>水に不溶な原料を可溶性の化合物に変換することは多くの産業用酵素で求められる</a:t>
            </a:r>
            <a:endParaRPr kumimoji="1" lang="en-US" altLang="ja-JP" sz="2000" dirty="0"/>
          </a:p>
          <a:p>
            <a:pPr marL="1062038" lvl="1" indent="-342900"/>
            <a:r>
              <a:rPr lang="ja-JP" altLang="en-US" sz="1800" dirty="0"/>
              <a:t>多糖類（デンプン、セルロース）、脂質、プラスチック等など</a:t>
            </a:r>
            <a:endParaRPr lang="en-US" altLang="ja-JP" sz="1800" dirty="0"/>
          </a:p>
          <a:p>
            <a:pPr marL="342900" indent="-342900">
              <a:buFont typeface="Wingdings" panose="05000000000000000000" pitchFamily="2" charset="2"/>
              <a:buChar char="n"/>
            </a:pPr>
            <a:r>
              <a:rPr kumimoji="1" lang="ja-JP" altLang="en-US" sz="2000" dirty="0"/>
              <a:t>固体の基質に触媒作用を示す酵素にはマルチモジュール型の構造が良く見られる</a:t>
            </a:r>
            <a:endParaRPr kumimoji="1" lang="en-US" altLang="ja-JP" sz="2000" dirty="0"/>
          </a:p>
          <a:p>
            <a:pPr marL="1062038" lvl="1" indent="-342900"/>
            <a:r>
              <a:rPr lang="ja-JP" altLang="en-US" sz="1800" dirty="0"/>
              <a:t>固体基質表面に酵素を集めて反応を促す必要があり、触媒機能をもつモジュールとは別に結合ドメインをもつ</a:t>
            </a:r>
            <a:endParaRPr lang="en-US" altLang="ja-JP" sz="1800" dirty="0"/>
          </a:p>
          <a:p>
            <a:pPr marL="342900" indent="-342900">
              <a:buFont typeface="Wingdings" panose="05000000000000000000" pitchFamily="2" charset="2"/>
              <a:buChar char="n"/>
            </a:pPr>
            <a:r>
              <a:rPr lang="ja-JP" altLang="en-US" sz="2000" dirty="0"/>
              <a:t>固体の基質に作用する酵素は「バイオマス分解酵素」に見られるような共通の課題を抱えている可能性</a:t>
            </a:r>
            <a:endParaRPr lang="en-US" altLang="ja-JP" sz="2000" dirty="0"/>
          </a:p>
          <a:p>
            <a:pPr marL="1062038" lvl="1" indent="-342900"/>
            <a:r>
              <a:rPr lang="ja-JP" altLang="en-US" sz="1800" dirty="0"/>
              <a:t>「固体表面に酵素を濃縮すること」と「酵素の渋滞を回避すること」の両立が産業応用上重要となりそう</a:t>
            </a:r>
            <a:endParaRPr lang="en-US" altLang="ja-JP" sz="1800" dirty="0"/>
          </a:p>
          <a:p>
            <a:pPr marL="1062038" lvl="1" indent="-342900"/>
            <a:r>
              <a:rPr lang="ja-JP" altLang="en-US" sz="1800" dirty="0"/>
              <a:t>自然界では固体の基質の反応速度が遅いことに対する進化圧がかかりづらい？見つけてくるのは困難かも</a:t>
            </a:r>
            <a:endParaRPr lang="en-US" altLang="ja-JP" sz="1800" dirty="0"/>
          </a:p>
          <a:p>
            <a:pPr marL="342900" indent="-342900">
              <a:buFont typeface="Wingdings" panose="05000000000000000000" pitchFamily="2" charset="2"/>
              <a:buChar char="n"/>
            </a:pPr>
            <a:r>
              <a:rPr lang="ja-JP" altLang="en-US" sz="2000" dirty="0"/>
              <a:t>固体の基質分解酵素の機能向上のポイントは？</a:t>
            </a:r>
            <a:endParaRPr lang="en-US" altLang="ja-JP" sz="2000" dirty="0"/>
          </a:p>
          <a:p>
            <a:pPr marL="1062038" lvl="1" indent="-342900"/>
            <a:r>
              <a:rPr lang="ja-JP" altLang="en-US" sz="1800" dirty="0"/>
              <a:t>触媒機能をつかさどる触媒ドメイン性能だけではなく、結合ドメインが鍵になっていそう</a:t>
            </a:r>
            <a:endParaRPr lang="en-US" altLang="ja-JP" sz="1800" dirty="0"/>
          </a:p>
          <a:p>
            <a:pPr marL="1062038" lvl="1" indent="-342900"/>
            <a:r>
              <a:rPr lang="ja-JP" altLang="en-US" sz="1800" dirty="0"/>
              <a:t>結合ドメインの性質や各機能モジュールの基質に対する結合親和性のバランス、機能モジュール間の相性などを考えるという視点が必要（五十嵐先生らの過去の知見より）</a:t>
            </a:r>
            <a:endParaRPr lang="en-US" altLang="ja-JP" sz="1800" dirty="0"/>
          </a:p>
          <a:p>
            <a:pPr marL="342900" indent="-342900">
              <a:buFont typeface="Wingdings" panose="05000000000000000000" pitchFamily="2" charset="2"/>
              <a:buChar char="n"/>
            </a:pPr>
            <a:r>
              <a:rPr lang="ja-JP" altLang="en-US" sz="2000" dirty="0"/>
              <a:t>結合ドメインの設計と、触媒ドメインとの組み合わせを探すことで固体の基質分解酵素の課題を解決できるのはないか（仮説）</a:t>
            </a:r>
            <a:endParaRPr lang="en-US" altLang="ja-JP" sz="2000" dirty="0"/>
          </a:p>
          <a:p>
            <a:pPr marL="1062038" lvl="1" indent="-342900"/>
            <a:r>
              <a:rPr lang="ja-JP" altLang="en-US" sz="1600" dirty="0"/>
              <a:t>人工設計技術により、結合ドメインの形状や物理化学的特性、基質親和性を意図的に変化させた酵素をつくる</a:t>
            </a:r>
            <a:endParaRPr lang="en-US" altLang="ja-JP" sz="1600" dirty="0"/>
          </a:p>
          <a:p>
            <a:pPr marL="1062038" lvl="1" indent="-342900"/>
            <a:endParaRPr lang="en-US" altLang="ja-JP" sz="1600" dirty="0"/>
          </a:p>
          <a:p>
            <a:pPr marL="342900" indent="-342900">
              <a:buFont typeface="Wingdings" panose="05000000000000000000" pitchFamily="2" charset="2"/>
              <a:buChar char="n"/>
            </a:pPr>
            <a:endParaRPr lang="en-US" altLang="ja-JP" sz="2200" dirty="0"/>
          </a:p>
        </p:txBody>
      </p:sp>
    </p:spTree>
    <p:extLst>
      <p:ext uri="{BB962C8B-B14F-4D97-AF65-F5344CB8AC3E}">
        <p14:creationId xmlns:p14="http://schemas.microsoft.com/office/powerpoint/2010/main" val="88758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テキスト ボックス 259">
            <a:extLst>
              <a:ext uri="{FF2B5EF4-FFF2-40B4-BE49-F238E27FC236}">
                <a16:creationId xmlns:a16="http://schemas.microsoft.com/office/drawing/2014/main" id="{D264A889-C357-48E6-9970-FA1FE5D3CBC6}"/>
              </a:ext>
            </a:extLst>
          </p:cNvPr>
          <p:cNvSpPr txBox="1"/>
          <p:nvPr/>
        </p:nvSpPr>
        <p:spPr>
          <a:xfrm>
            <a:off x="346750" y="4148072"/>
            <a:ext cx="4583409" cy="1817840"/>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259" name="テキスト ボックス 258">
            <a:extLst>
              <a:ext uri="{FF2B5EF4-FFF2-40B4-BE49-F238E27FC236}">
                <a16:creationId xmlns:a16="http://schemas.microsoft.com/office/drawing/2014/main" id="{476BFF06-3DD4-4D23-AB30-392A335065B9}"/>
              </a:ext>
            </a:extLst>
          </p:cNvPr>
          <p:cNvSpPr txBox="1"/>
          <p:nvPr/>
        </p:nvSpPr>
        <p:spPr>
          <a:xfrm>
            <a:off x="539987" y="4339366"/>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 name="タイトル 1">
            <a:extLst>
              <a:ext uri="{FF2B5EF4-FFF2-40B4-BE49-F238E27FC236}">
                <a16:creationId xmlns:a16="http://schemas.microsoft.com/office/drawing/2014/main" id="{46DF7542-E5FF-437E-91AC-8649969EED59}"/>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技術開発課題以外の気づき</a:t>
            </a:r>
            <a:endParaRPr kumimoji="1" lang="ja-JP" altLang="en-US" dirty="0"/>
          </a:p>
        </p:txBody>
      </p:sp>
      <p:sp>
        <p:nvSpPr>
          <p:cNvPr id="3" name="スライド番号プレースホルダー 2">
            <a:extLst>
              <a:ext uri="{FF2B5EF4-FFF2-40B4-BE49-F238E27FC236}">
                <a16:creationId xmlns:a16="http://schemas.microsoft.com/office/drawing/2014/main" id="{670E0CBB-21CC-43E5-B5C0-2F91FD2CCAC2}"/>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E9DFCEC7-EAD4-42EA-8719-78C8A032F160}"/>
              </a:ext>
            </a:extLst>
          </p:cNvPr>
          <p:cNvSpPr>
            <a:spLocks noGrp="1"/>
          </p:cNvSpPr>
          <p:nvPr>
            <p:ph type="body" sz="quarter" idx="11"/>
          </p:nvPr>
        </p:nvSpPr>
        <p:spPr>
          <a:xfrm>
            <a:off x="396658" y="854236"/>
            <a:ext cx="11520522" cy="719171"/>
          </a:xfrm>
        </p:spPr>
        <p:txBody>
          <a:bodyPr/>
          <a:lstStyle/>
          <a:p>
            <a:r>
              <a:rPr lang="ja-JP" altLang="en-US" sz="1800" dirty="0">
                <a:highlight>
                  <a:srgbClr val="FFFF00"/>
                </a:highlight>
              </a:rPr>
              <a:t>酵素・タンパク質設計に関する要素技術開発だけでは今後の展開を考えづらい。</a:t>
            </a:r>
            <a:endParaRPr lang="en-US" altLang="ja-JP" sz="1800" dirty="0">
              <a:highlight>
                <a:srgbClr val="FFFF00"/>
              </a:highlight>
            </a:endParaRPr>
          </a:p>
          <a:p>
            <a:r>
              <a:rPr lang="ja-JP" altLang="en-US" sz="1800" dirty="0"/>
              <a:t>物質生産技術との接続まで意識し、将来的に酵素・物質生産技術</a:t>
            </a:r>
            <a:r>
              <a:rPr lang="en-US" altLang="ja-JP" sz="1800" dirty="0"/>
              <a:t>IP</a:t>
            </a:r>
            <a:r>
              <a:rPr lang="ja-JP" altLang="en-US" sz="1800" dirty="0"/>
              <a:t>の獲得を目指す</a:t>
            </a:r>
            <a:r>
              <a:rPr lang="ja-JP" altLang="en-US" sz="1800" dirty="0">
                <a:highlight>
                  <a:srgbClr val="FFFF00"/>
                </a:highlight>
              </a:rPr>
              <a:t>研究開発ロードマップが必要。</a:t>
            </a:r>
          </a:p>
        </p:txBody>
      </p:sp>
      <p:sp>
        <p:nvSpPr>
          <p:cNvPr id="75" name="四角形: 角を丸くする 74">
            <a:extLst>
              <a:ext uri="{FF2B5EF4-FFF2-40B4-BE49-F238E27FC236}">
                <a16:creationId xmlns:a16="http://schemas.microsoft.com/office/drawing/2014/main" id="{3791FC5D-33D0-4BB7-99F0-C951CB95E4EA}"/>
              </a:ext>
            </a:extLst>
          </p:cNvPr>
          <p:cNvSpPr/>
          <p:nvPr/>
        </p:nvSpPr>
        <p:spPr>
          <a:xfrm>
            <a:off x="7168145" y="3202751"/>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6" name="四角形: 角を丸くする 75">
            <a:extLst>
              <a:ext uri="{FF2B5EF4-FFF2-40B4-BE49-F238E27FC236}">
                <a16:creationId xmlns:a16="http://schemas.microsoft.com/office/drawing/2014/main" id="{BBCABA00-4516-416D-8C71-4D7037DD9E23}"/>
              </a:ext>
            </a:extLst>
          </p:cNvPr>
          <p:cNvSpPr/>
          <p:nvPr/>
        </p:nvSpPr>
        <p:spPr>
          <a:xfrm>
            <a:off x="10564334" y="3966682"/>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80" name="四角形: 角を丸くする 79">
            <a:extLst>
              <a:ext uri="{FF2B5EF4-FFF2-40B4-BE49-F238E27FC236}">
                <a16:creationId xmlns:a16="http://schemas.microsoft.com/office/drawing/2014/main" id="{78914A7C-A93F-4EA8-B2AA-636C13A2A81F}"/>
              </a:ext>
            </a:extLst>
          </p:cNvPr>
          <p:cNvSpPr/>
          <p:nvPr/>
        </p:nvSpPr>
        <p:spPr>
          <a:xfrm>
            <a:off x="7311619" y="3767089"/>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81" name="四角形: 角を丸くする 80">
            <a:extLst>
              <a:ext uri="{FF2B5EF4-FFF2-40B4-BE49-F238E27FC236}">
                <a16:creationId xmlns:a16="http://schemas.microsoft.com/office/drawing/2014/main" id="{497B5035-FE39-4C03-B894-905CAEE9F0A9}"/>
              </a:ext>
            </a:extLst>
          </p:cNvPr>
          <p:cNvSpPr/>
          <p:nvPr/>
        </p:nvSpPr>
        <p:spPr>
          <a:xfrm>
            <a:off x="7324992" y="4680157"/>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82" name="四角形: 角を丸くする 81">
            <a:extLst>
              <a:ext uri="{FF2B5EF4-FFF2-40B4-BE49-F238E27FC236}">
                <a16:creationId xmlns:a16="http://schemas.microsoft.com/office/drawing/2014/main" id="{B42A3283-AB27-4765-8558-53B13C1CAA36}"/>
              </a:ext>
            </a:extLst>
          </p:cNvPr>
          <p:cNvSpPr/>
          <p:nvPr/>
        </p:nvSpPr>
        <p:spPr>
          <a:xfrm>
            <a:off x="10641449" y="353243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3" name="四角形: 角を丸くする 82">
            <a:extLst>
              <a:ext uri="{FF2B5EF4-FFF2-40B4-BE49-F238E27FC236}">
                <a16:creationId xmlns:a16="http://schemas.microsoft.com/office/drawing/2014/main" id="{6E594294-9F82-4561-BC4F-C8C01A55F757}"/>
              </a:ext>
            </a:extLst>
          </p:cNvPr>
          <p:cNvSpPr/>
          <p:nvPr/>
        </p:nvSpPr>
        <p:spPr>
          <a:xfrm>
            <a:off x="10636321" y="3209852"/>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4" name="四角形: 角を丸くする 83">
            <a:extLst>
              <a:ext uri="{FF2B5EF4-FFF2-40B4-BE49-F238E27FC236}">
                <a16:creationId xmlns:a16="http://schemas.microsoft.com/office/drawing/2014/main" id="{C02AADC9-BD7D-4E0E-97C3-438095C88A5B}"/>
              </a:ext>
            </a:extLst>
          </p:cNvPr>
          <p:cNvSpPr/>
          <p:nvPr/>
        </p:nvSpPr>
        <p:spPr>
          <a:xfrm>
            <a:off x="10674232" y="4585268"/>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5" name="四角形: 角を丸くする 84">
            <a:extLst>
              <a:ext uri="{FF2B5EF4-FFF2-40B4-BE49-F238E27FC236}">
                <a16:creationId xmlns:a16="http://schemas.microsoft.com/office/drawing/2014/main" id="{CD90E2AE-F554-4AD9-8227-3D2C4197E463}"/>
              </a:ext>
            </a:extLst>
          </p:cNvPr>
          <p:cNvSpPr/>
          <p:nvPr/>
        </p:nvSpPr>
        <p:spPr>
          <a:xfrm>
            <a:off x="10678097" y="4282865"/>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6" name="四角形: 角を丸くする 85">
            <a:extLst>
              <a:ext uri="{FF2B5EF4-FFF2-40B4-BE49-F238E27FC236}">
                <a16:creationId xmlns:a16="http://schemas.microsoft.com/office/drawing/2014/main" id="{F95668CF-B48F-4E7B-BB0B-4B7330F982C0}"/>
              </a:ext>
            </a:extLst>
          </p:cNvPr>
          <p:cNvSpPr/>
          <p:nvPr/>
        </p:nvSpPr>
        <p:spPr>
          <a:xfrm>
            <a:off x="10674232" y="491501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7" name="四角形: 角を丸くする 86">
            <a:extLst>
              <a:ext uri="{FF2B5EF4-FFF2-40B4-BE49-F238E27FC236}">
                <a16:creationId xmlns:a16="http://schemas.microsoft.com/office/drawing/2014/main" id="{9077CAC2-7470-4C71-A11D-D88839461F21}"/>
              </a:ext>
            </a:extLst>
          </p:cNvPr>
          <p:cNvSpPr/>
          <p:nvPr/>
        </p:nvSpPr>
        <p:spPr>
          <a:xfrm>
            <a:off x="10563261" y="5462057"/>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8" name="テキスト ボックス 219">
            <a:extLst>
              <a:ext uri="{FF2B5EF4-FFF2-40B4-BE49-F238E27FC236}">
                <a16:creationId xmlns:a16="http://schemas.microsoft.com/office/drawing/2014/main" id="{0412565D-0EB2-4ABA-8C9E-68B2BA6281B2}"/>
              </a:ext>
            </a:extLst>
          </p:cNvPr>
          <p:cNvSpPr txBox="1"/>
          <p:nvPr/>
        </p:nvSpPr>
        <p:spPr>
          <a:xfrm>
            <a:off x="7377009" y="3285406"/>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89" name="テキスト ボックス 220">
            <a:extLst>
              <a:ext uri="{FF2B5EF4-FFF2-40B4-BE49-F238E27FC236}">
                <a16:creationId xmlns:a16="http://schemas.microsoft.com/office/drawing/2014/main" id="{4DAA7F33-7B58-4E20-9AE7-DCD12D6319DA}"/>
              </a:ext>
            </a:extLst>
          </p:cNvPr>
          <p:cNvSpPr txBox="1"/>
          <p:nvPr/>
        </p:nvSpPr>
        <p:spPr>
          <a:xfrm>
            <a:off x="10617552" y="3994734"/>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90" name="直線矢印コネクタ 89">
            <a:extLst>
              <a:ext uri="{FF2B5EF4-FFF2-40B4-BE49-F238E27FC236}">
                <a16:creationId xmlns:a16="http://schemas.microsoft.com/office/drawing/2014/main" id="{B1049266-DE27-4106-ADFD-D3DB7E32C2F5}"/>
              </a:ext>
            </a:extLst>
          </p:cNvPr>
          <p:cNvCxnSpPr>
            <a:cxnSpLocks/>
          </p:cNvCxnSpPr>
          <p:nvPr/>
        </p:nvCxnSpPr>
        <p:spPr>
          <a:xfrm>
            <a:off x="9514159" y="3624970"/>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C142D32D-1BA0-41F1-8ACD-F95E3F21B795}"/>
              </a:ext>
            </a:extLst>
          </p:cNvPr>
          <p:cNvCxnSpPr>
            <a:cxnSpLocks/>
          </p:cNvCxnSpPr>
          <p:nvPr/>
        </p:nvCxnSpPr>
        <p:spPr>
          <a:xfrm flipH="1">
            <a:off x="9505271" y="3700039"/>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テキスト ボックス 223">
            <a:extLst>
              <a:ext uri="{FF2B5EF4-FFF2-40B4-BE49-F238E27FC236}">
                <a16:creationId xmlns:a16="http://schemas.microsoft.com/office/drawing/2014/main" id="{DFF2ED11-3CBD-4056-8F90-C7C9DCCFE63C}"/>
              </a:ext>
            </a:extLst>
          </p:cNvPr>
          <p:cNvSpPr txBox="1"/>
          <p:nvPr/>
        </p:nvSpPr>
        <p:spPr>
          <a:xfrm>
            <a:off x="9805075" y="3500667"/>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164" name="テキスト ボックス 225">
            <a:extLst>
              <a:ext uri="{FF2B5EF4-FFF2-40B4-BE49-F238E27FC236}">
                <a16:creationId xmlns:a16="http://schemas.microsoft.com/office/drawing/2014/main" id="{431CCB7B-1AF5-43AA-9E0F-14179D5B8769}"/>
              </a:ext>
            </a:extLst>
          </p:cNvPr>
          <p:cNvSpPr txBox="1"/>
          <p:nvPr/>
        </p:nvSpPr>
        <p:spPr>
          <a:xfrm>
            <a:off x="9791701" y="366119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165" name="直線矢印コネクタ 164">
            <a:extLst>
              <a:ext uri="{FF2B5EF4-FFF2-40B4-BE49-F238E27FC236}">
                <a16:creationId xmlns:a16="http://schemas.microsoft.com/office/drawing/2014/main" id="{EC131109-5957-40BA-A42B-2FF5A7A99AEC}"/>
              </a:ext>
            </a:extLst>
          </p:cNvPr>
          <p:cNvCxnSpPr>
            <a:cxnSpLocks/>
          </p:cNvCxnSpPr>
          <p:nvPr/>
        </p:nvCxnSpPr>
        <p:spPr>
          <a:xfrm>
            <a:off x="9372666" y="5125462"/>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テキスト ボックス 228">
            <a:extLst>
              <a:ext uri="{FF2B5EF4-FFF2-40B4-BE49-F238E27FC236}">
                <a16:creationId xmlns:a16="http://schemas.microsoft.com/office/drawing/2014/main" id="{D6B79791-FD30-460D-9036-45BC63507225}"/>
              </a:ext>
            </a:extLst>
          </p:cNvPr>
          <p:cNvSpPr txBox="1"/>
          <p:nvPr/>
        </p:nvSpPr>
        <p:spPr>
          <a:xfrm>
            <a:off x="9602510" y="499041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69" name="直線矢印コネクタ 168">
            <a:extLst>
              <a:ext uri="{FF2B5EF4-FFF2-40B4-BE49-F238E27FC236}">
                <a16:creationId xmlns:a16="http://schemas.microsoft.com/office/drawing/2014/main" id="{8B5E064A-0DAF-4810-9D09-02AA0AA1240C}"/>
              </a:ext>
            </a:extLst>
          </p:cNvPr>
          <p:cNvCxnSpPr>
            <a:cxnSpLocks/>
          </p:cNvCxnSpPr>
          <p:nvPr/>
        </p:nvCxnSpPr>
        <p:spPr>
          <a:xfrm flipV="1">
            <a:off x="9505271" y="4767521"/>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テキスト ボックス 232">
            <a:extLst>
              <a:ext uri="{FF2B5EF4-FFF2-40B4-BE49-F238E27FC236}">
                <a16:creationId xmlns:a16="http://schemas.microsoft.com/office/drawing/2014/main" id="{2B9C60A3-D6DA-4785-AFD2-11A0990DDE9F}"/>
              </a:ext>
            </a:extLst>
          </p:cNvPr>
          <p:cNvSpPr txBox="1"/>
          <p:nvPr/>
        </p:nvSpPr>
        <p:spPr>
          <a:xfrm>
            <a:off x="9693843" y="4624416"/>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173" name="直線矢印コネクタ 172">
            <a:extLst>
              <a:ext uri="{FF2B5EF4-FFF2-40B4-BE49-F238E27FC236}">
                <a16:creationId xmlns:a16="http://schemas.microsoft.com/office/drawing/2014/main" id="{0CFD862C-86B0-47A4-B094-0718E68BB4F1}"/>
              </a:ext>
            </a:extLst>
          </p:cNvPr>
          <p:cNvCxnSpPr>
            <a:cxnSpLocks/>
            <a:stCxn id="76" idx="2"/>
            <a:endCxn id="87" idx="0"/>
          </p:cNvCxnSpPr>
          <p:nvPr/>
        </p:nvCxnSpPr>
        <p:spPr>
          <a:xfrm flipH="1">
            <a:off x="11188917" y="5272462"/>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235">
            <a:extLst>
              <a:ext uri="{FF2B5EF4-FFF2-40B4-BE49-F238E27FC236}">
                <a16:creationId xmlns:a16="http://schemas.microsoft.com/office/drawing/2014/main" id="{F41AF830-0A88-4EE5-8982-78FB2386D92C}"/>
              </a:ext>
            </a:extLst>
          </p:cNvPr>
          <p:cNvSpPr txBox="1"/>
          <p:nvPr/>
        </p:nvSpPr>
        <p:spPr>
          <a:xfrm>
            <a:off x="11171060" y="5254220"/>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175" name="直線矢印コネクタ 174">
            <a:extLst>
              <a:ext uri="{FF2B5EF4-FFF2-40B4-BE49-F238E27FC236}">
                <a16:creationId xmlns:a16="http://schemas.microsoft.com/office/drawing/2014/main" id="{B67C72B8-39A2-4BAA-9C89-7F89DE742CA2}"/>
              </a:ext>
            </a:extLst>
          </p:cNvPr>
          <p:cNvCxnSpPr>
            <a:cxnSpLocks/>
          </p:cNvCxnSpPr>
          <p:nvPr/>
        </p:nvCxnSpPr>
        <p:spPr>
          <a:xfrm flipV="1">
            <a:off x="9375909" y="5569469"/>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テキスト ボックス 238">
            <a:extLst>
              <a:ext uri="{FF2B5EF4-FFF2-40B4-BE49-F238E27FC236}">
                <a16:creationId xmlns:a16="http://schemas.microsoft.com/office/drawing/2014/main" id="{7571C253-374D-49C4-9F87-C9F2B450ACD0}"/>
              </a:ext>
            </a:extLst>
          </p:cNvPr>
          <p:cNvSpPr txBox="1"/>
          <p:nvPr/>
        </p:nvSpPr>
        <p:spPr>
          <a:xfrm>
            <a:off x="9667405" y="5437568"/>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186" name="直線矢印コネクタ 185">
            <a:extLst>
              <a:ext uri="{FF2B5EF4-FFF2-40B4-BE49-F238E27FC236}">
                <a16:creationId xmlns:a16="http://schemas.microsoft.com/office/drawing/2014/main" id="{FA227F7E-76C9-453A-9508-485412554F2F}"/>
              </a:ext>
            </a:extLst>
          </p:cNvPr>
          <p:cNvCxnSpPr>
            <a:cxnSpLocks/>
            <a:stCxn id="80" idx="3"/>
          </p:cNvCxnSpPr>
          <p:nvPr/>
        </p:nvCxnSpPr>
        <p:spPr>
          <a:xfrm>
            <a:off x="8475447" y="3915935"/>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BE9757F7-6CB6-4193-9C7E-E89404DD646C}"/>
              </a:ext>
            </a:extLst>
          </p:cNvPr>
          <p:cNvCxnSpPr>
            <a:cxnSpLocks/>
            <a:stCxn id="81" idx="3"/>
          </p:cNvCxnSpPr>
          <p:nvPr/>
        </p:nvCxnSpPr>
        <p:spPr>
          <a:xfrm flipV="1">
            <a:off x="8476409" y="4827222"/>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9" name="四角形: 角を丸くする 188">
            <a:extLst>
              <a:ext uri="{FF2B5EF4-FFF2-40B4-BE49-F238E27FC236}">
                <a16:creationId xmlns:a16="http://schemas.microsoft.com/office/drawing/2014/main" id="{01472712-F58D-44A8-9909-E4E162908347}"/>
              </a:ext>
            </a:extLst>
          </p:cNvPr>
          <p:cNvSpPr/>
          <p:nvPr/>
        </p:nvSpPr>
        <p:spPr>
          <a:xfrm>
            <a:off x="7324992" y="5633370"/>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192" name="直線矢印コネクタ 191">
            <a:extLst>
              <a:ext uri="{FF2B5EF4-FFF2-40B4-BE49-F238E27FC236}">
                <a16:creationId xmlns:a16="http://schemas.microsoft.com/office/drawing/2014/main" id="{73A1AAC1-3CEE-4D11-B93E-60A0DFDBF60F}"/>
              </a:ext>
            </a:extLst>
          </p:cNvPr>
          <p:cNvCxnSpPr>
            <a:cxnSpLocks/>
            <a:stCxn id="189" idx="3"/>
          </p:cNvCxnSpPr>
          <p:nvPr/>
        </p:nvCxnSpPr>
        <p:spPr>
          <a:xfrm flipV="1">
            <a:off x="8475447" y="5776938"/>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C36362AC-156F-47E6-8ACC-08C9732A93D2}"/>
              </a:ext>
            </a:extLst>
          </p:cNvPr>
          <p:cNvCxnSpPr>
            <a:cxnSpLocks/>
          </p:cNvCxnSpPr>
          <p:nvPr/>
        </p:nvCxnSpPr>
        <p:spPr>
          <a:xfrm>
            <a:off x="9376384" y="4378335"/>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テキスト ボックス 260">
            <a:extLst>
              <a:ext uri="{FF2B5EF4-FFF2-40B4-BE49-F238E27FC236}">
                <a16:creationId xmlns:a16="http://schemas.microsoft.com/office/drawing/2014/main" id="{4AC0DFFB-598C-44A1-9623-66F17426CCDE}"/>
              </a:ext>
            </a:extLst>
          </p:cNvPr>
          <p:cNvSpPr txBox="1"/>
          <p:nvPr/>
        </p:nvSpPr>
        <p:spPr>
          <a:xfrm>
            <a:off x="9601912" y="424148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97" name="直線矢印コネクタ 196">
            <a:extLst>
              <a:ext uri="{FF2B5EF4-FFF2-40B4-BE49-F238E27FC236}">
                <a16:creationId xmlns:a16="http://schemas.microsoft.com/office/drawing/2014/main" id="{AC5F4995-D5CE-45D2-BF3F-3374DEF15314}"/>
              </a:ext>
            </a:extLst>
          </p:cNvPr>
          <p:cNvCxnSpPr>
            <a:cxnSpLocks/>
          </p:cNvCxnSpPr>
          <p:nvPr/>
        </p:nvCxnSpPr>
        <p:spPr>
          <a:xfrm>
            <a:off x="9385190" y="3341766"/>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テキスト ボックス 264">
            <a:extLst>
              <a:ext uri="{FF2B5EF4-FFF2-40B4-BE49-F238E27FC236}">
                <a16:creationId xmlns:a16="http://schemas.microsoft.com/office/drawing/2014/main" id="{40F1BE73-B3EE-4017-A9B5-F6507E67CB6C}"/>
              </a:ext>
            </a:extLst>
          </p:cNvPr>
          <p:cNvSpPr txBox="1"/>
          <p:nvPr/>
        </p:nvSpPr>
        <p:spPr>
          <a:xfrm>
            <a:off x="9607264" y="3185017"/>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201" name="直線矢印コネクタ 200">
            <a:extLst>
              <a:ext uri="{FF2B5EF4-FFF2-40B4-BE49-F238E27FC236}">
                <a16:creationId xmlns:a16="http://schemas.microsoft.com/office/drawing/2014/main" id="{7470EC7F-E5B2-4704-BABE-FE62E6B35F0A}"/>
              </a:ext>
            </a:extLst>
          </p:cNvPr>
          <p:cNvCxnSpPr>
            <a:cxnSpLocks/>
          </p:cNvCxnSpPr>
          <p:nvPr/>
        </p:nvCxnSpPr>
        <p:spPr>
          <a:xfrm flipV="1">
            <a:off x="9517527" y="4028243"/>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テキスト ボックス 268">
            <a:extLst>
              <a:ext uri="{FF2B5EF4-FFF2-40B4-BE49-F238E27FC236}">
                <a16:creationId xmlns:a16="http://schemas.microsoft.com/office/drawing/2014/main" id="{CCFD9298-5EC2-4A2E-BA8B-62E72B6C6E34}"/>
              </a:ext>
            </a:extLst>
          </p:cNvPr>
          <p:cNvSpPr txBox="1"/>
          <p:nvPr/>
        </p:nvSpPr>
        <p:spPr>
          <a:xfrm>
            <a:off x="9706090" y="3895719"/>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205" name="コネクタ: カギ線 204">
            <a:extLst>
              <a:ext uri="{FF2B5EF4-FFF2-40B4-BE49-F238E27FC236}">
                <a16:creationId xmlns:a16="http://schemas.microsoft.com/office/drawing/2014/main" id="{6407AADE-EBD9-4EAA-8833-A685F304F255}"/>
              </a:ext>
            </a:extLst>
          </p:cNvPr>
          <p:cNvCxnSpPr>
            <a:stCxn id="83" idx="3"/>
            <a:endCxn id="76" idx="0"/>
          </p:cNvCxnSpPr>
          <p:nvPr/>
        </p:nvCxnSpPr>
        <p:spPr>
          <a:xfrm flipH="1">
            <a:off x="11189990" y="3328797"/>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6" name="グループ化 205">
            <a:extLst>
              <a:ext uri="{FF2B5EF4-FFF2-40B4-BE49-F238E27FC236}">
                <a16:creationId xmlns:a16="http://schemas.microsoft.com/office/drawing/2014/main" id="{0BAF8BAE-B14E-4D78-995E-A553B4390B52}"/>
              </a:ext>
            </a:extLst>
          </p:cNvPr>
          <p:cNvGrpSpPr/>
          <p:nvPr/>
        </p:nvGrpSpPr>
        <p:grpSpPr>
          <a:xfrm>
            <a:off x="9419958" y="3700039"/>
            <a:ext cx="91712" cy="329300"/>
            <a:chOff x="4389466" y="1803142"/>
            <a:chExt cx="74336" cy="249165"/>
          </a:xfrm>
        </p:grpSpPr>
        <p:cxnSp>
          <p:nvCxnSpPr>
            <p:cNvPr id="207" name="直線コネクタ 206">
              <a:extLst>
                <a:ext uri="{FF2B5EF4-FFF2-40B4-BE49-F238E27FC236}">
                  <a16:creationId xmlns:a16="http://schemas.microsoft.com/office/drawing/2014/main" id="{AA87ED67-852C-4E6C-B44D-18C6E3FD283C}"/>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E0B87610-F8D6-4FDF-AD2E-7ADA418915C3}"/>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513F7FC2-7EA6-46E3-A89F-544C0E15BC4E}"/>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0" name="コネクタ: カギ線 209">
            <a:extLst>
              <a:ext uri="{FF2B5EF4-FFF2-40B4-BE49-F238E27FC236}">
                <a16:creationId xmlns:a16="http://schemas.microsoft.com/office/drawing/2014/main" id="{A3311DF2-CC0F-4B70-8CF8-599C7C5DC18D}"/>
              </a:ext>
            </a:extLst>
          </p:cNvPr>
          <p:cNvCxnSpPr>
            <a:cxnSpLocks/>
            <a:endCxn id="81" idx="0"/>
          </p:cNvCxnSpPr>
          <p:nvPr/>
        </p:nvCxnSpPr>
        <p:spPr>
          <a:xfrm rot="10800000" flipV="1">
            <a:off x="7900701" y="4270020"/>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コネクタ: カギ線 210">
            <a:extLst>
              <a:ext uri="{FF2B5EF4-FFF2-40B4-BE49-F238E27FC236}">
                <a16:creationId xmlns:a16="http://schemas.microsoft.com/office/drawing/2014/main" id="{27C8B0F8-B54F-4706-A479-0C6333F1DD59}"/>
              </a:ext>
            </a:extLst>
          </p:cNvPr>
          <p:cNvCxnSpPr>
            <a:cxnSpLocks/>
            <a:endCxn id="189" idx="0"/>
          </p:cNvCxnSpPr>
          <p:nvPr/>
        </p:nvCxnSpPr>
        <p:spPr>
          <a:xfrm rot="10800000" flipV="1">
            <a:off x="7900220" y="5193621"/>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D65AD0BA-E243-42D3-B453-C40DCE0D97EE}"/>
              </a:ext>
            </a:extLst>
          </p:cNvPr>
          <p:cNvCxnSpPr>
            <a:cxnSpLocks/>
          </p:cNvCxnSpPr>
          <p:nvPr/>
        </p:nvCxnSpPr>
        <p:spPr>
          <a:xfrm>
            <a:off x="9499589" y="5884717"/>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テキスト ボックス 279">
            <a:extLst>
              <a:ext uri="{FF2B5EF4-FFF2-40B4-BE49-F238E27FC236}">
                <a16:creationId xmlns:a16="http://schemas.microsoft.com/office/drawing/2014/main" id="{0154C078-2FDD-4C87-9D8B-5D4FC5F53631}"/>
              </a:ext>
            </a:extLst>
          </p:cNvPr>
          <p:cNvSpPr txBox="1"/>
          <p:nvPr/>
        </p:nvSpPr>
        <p:spPr>
          <a:xfrm>
            <a:off x="9697002" y="5750115"/>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216" name="テキスト ボックス 281">
            <a:extLst>
              <a:ext uri="{FF2B5EF4-FFF2-40B4-BE49-F238E27FC236}">
                <a16:creationId xmlns:a16="http://schemas.microsoft.com/office/drawing/2014/main" id="{C49CF3B5-9B52-4C80-838C-EFBFE7FEE081}"/>
              </a:ext>
            </a:extLst>
          </p:cNvPr>
          <p:cNvSpPr txBox="1"/>
          <p:nvPr/>
        </p:nvSpPr>
        <p:spPr>
          <a:xfrm>
            <a:off x="11348333" y="3815493"/>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109" name="角丸四角形 17">
            <a:extLst>
              <a:ext uri="{FF2B5EF4-FFF2-40B4-BE49-F238E27FC236}">
                <a16:creationId xmlns:a16="http://schemas.microsoft.com/office/drawing/2014/main" id="{65700031-436D-4A19-8A6F-0ECBF9A8CA92}"/>
              </a:ext>
            </a:extLst>
          </p:cNvPr>
          <p:cNvSpPr/>
          <p:nvPr/>
        </p:nvSpPr>
        <p:spPr>
          <a:xfrm>
            <a:off x="2608505" y="4852669"/>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110" name="角丸四角形 17">
            <a:extLst>
              <a:ext uri="{FF2B5EF4-FFF2-40B4-BE49-F238E27FC236}">
                <a16:creationId xmlns:a16="http://schemas.microsoft.com/office/drawing/2014/main" id="{FE572B1F-5B51-4D5E-BDF8-EF5F5E196242}"/>
              </a:ext>
            </a:extLst>
          </p:cNvPr>
          <p:cNvSpPr/>
          <p:nvPr/>
        </p:nvSpPr>
        <p:spPr>
          <a:xfrm>
            <a:off x="3808584" y="485486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111" name="角丸四角形 17">
            <a:extLst>
              <a:ext uri="{FF2B5EF4-FFF2-40B4-BE49-F238E27FC236}">
                <a16:creationId xmlns:a16="http://schemas.microsoft.com/office/drawing/2014/main" id="{96E4B3A2-A893-4CE7-B45E-F54BC30301BC}"/>
              </a:ext>
            </a:extLst>
          </p:cNvPr>
          <p:cNvSpPr/>
          <p:nvPr/>
        </p:nvSpPr>
        <p:spPr>
          <a:xfrm>
            <a:off x="5040056" y="4852671"/>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112" name="角丸四角形 17">
            <a:extLst>
              <a:ext uri="{FF2B5EF4-FFF2-40B4-BE49-F238E27FC236}">
                <a16:creationId xmlns:a16="http://schemas.microsoft.com/office/drawing/2014/main" id="{932C34DB-4BF2-4BA2-9444-B9A292AB6E21}"/>
              </a:ext>
            </a:extLst>
          </p:cNvPr>
          <p:cNvSpPr/>
          <p:nvPr/>
        </p:nvSpPr>
        <p:spPr>
          <a:xfrm>
            <a:off x="6270775" y="48539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113" name="角丸四角形 17">
            <a:extLst>
              <a:ext uri="{FF2B5EF4-FFF2-40B4-BE49-F238E27FC236}">
                <a16:creationId xmlns:a16="http://schemas.microsoft.com/office/drawing/2014/main" id="{6698CBEB-E671-4A17-B5D5-CC15FD9AC6D2}"/>
              </a:ext>
            </a:extLst>
          </p:cNvPr>
          <p:cNvSpPr/>
          <p:nvPr/>
        </p:nvSpPr>
        <p:spPr>
          <a:xfrm>
            <a:off x="1394091" y="485266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10" name="直線矢印コネクタ 9">
            <a:extLst>
              <a:ext uri="{FF2B5EF4-FFF2-40B4-BE49-F238E27FC236}">
                <a16:creationId xmlns:a16="http://schemas.microsoft.com/office/drawing/2014/main" id="{990E0AA2-D570-410B-AE8D-77ECEA558124}"/>
              </a:ext>
            </a:extLst>
          </p:cNvPr>
          <p:cNvCxnSpPr>
            <a:cxnSpLocks/>
            <a:stCxn id="113" idx="3"/>
            <a:endCxn id="158" idx="2"/>
          </p:cNvCxnSpPr>
          <p:nvPr/>
        </p:nvCxnSpPr>
        <p:spPr>
          <a:xfrm flipV="1">
            <a:off x="1993502" y="5051994"/>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CAB11CF8-F0B1-40D7-B040-1215B3E62A16}"/>
              </a:ext>
            </a:extLst>
          </p:cNvPr>
          <p:cNvCxnSpPr>
            <a:cxnSpLocks/>
            <a:stCxn id="109" idx="3"/>
          </p:cNvCxnSpPr>
          <p:nvPr/>
        </p:nvCxnSpPr>
        <p:spPr>
          <a:xfrm flipV="1">
            <a:off x="3207916" y="5045609"/>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CC3693EA-A221-4550-B944-E0E63D265EF3}"/>
              </a:ext>
            </a:extLst>
          </p:cNvPr>
          <p:cNvCxnSpPr>
            <a:cxnSpLocks/>
            <a:stCxn id="110" idx="3"/>
          </p:cNvCxnSpPr>
          <p:nvPr/>
        </p:nvCxnSpPr>
        <p:spPr>
          <a:xfrm>
            <a:off x="4407995" y="5055412"/>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42E8C4C0-DFAD-4500-BDD0-4B64E50B32F6}"/>
              </a:ext>
            </a:extLst>
          </p:cNvPr>
          <p:cNvCxnSpPr>
            <a:cxnSpLocks/>
            <a:stCxn id="111" idx="3"/>
            <a:endCxn id="222" idx="2"/>
          </p:cNvCxnSpPr>
          <p:nvPr/>
        </p:nvCxnSpPr>
        <p:spPr>
          <a:xfrm>
            <a:off x="5639467" y="5053217"/>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5" name="角丸四角形 17">
            <a:extLst>
              <a:ext uri="{FF2B5EF4-FFF2-40B4-BE49-F238E27FC236}">
                <a16:creationId xmlns:a16="http://schemas.microsoft.com/office/drawing/2014/main" id="{F6E45266-EA89-4B31-B836-CCD1689FF2F7}"/>
              </a:ext>
            </a:extLst>
          </p:cNvPr>
          <p:cNvSpPr/>
          <p:nvPr/>
        </p:nvSpPr>
        <p:spPr>
          <a:xfrm>
            <a:off x="2875218" y="3328663"/>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126" name="直線矢印コネクタ 125">
            <a:extLst>
              <a:ext uri="{FF2B5EF4-FFF2-40B4-BE49-F238E27FC236}">
                <a16:creationId xmlns:a16="http://schemas.microsoft.com/office/drawing/2014/main" id="{F9C52C31-1A29-43CD-BAFD-39142EB9A1ED}"/>
              </a:ext>
            </a:extLst>
          </p:cNvPr>
          <p:cNvCxnSpPr>
            <a:cxnSpLocks/>
            <a:stCxn id="143" idx="3"/>
            <a:endCxn id="125" idx="1"/>
          </p:cNvCxnSpPr>
          <p:nvPr/>
        </p:nvCxnSpPr>
        <p:spPr>
          <a:xfrm>
            <a:off x="2692586" y="3527119"/>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9" name="円/楕円 23">
            <a:extLst>
              <a:ext uri="{FF2B5EF4-FFF2-40B4-BE49-F238E27FC236}">
                <a16:creationId xmlns:a16="http://schemas.microsoft.com/office/drawing/2014/main" id="{2227CD47-5F05-4DD7-A70E-FEE16C056139}"/>
              </a:ext>
            </a:extLst>
          </p:cNvPr>
          <p:cNvSpPr/>
          <p:nvPr/>
        </p:nvSpPr>
        <p:spPr>
          <a:xfrm>
            <a:off x="3650863" y="3374593"/>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130" name="直線矢印コネクタ 129">
            <a:extLst>
              <a:ext uri="{FF2B5EF4-FFF2-40B4-BE49-F238E27FC236}">
                <a16:creationId xmlns:a16="http://schemas.microsoft.com/office/drawing/2014/main" id="{31680506-444B-48B4-B624-17E4A8C007DE}"/>
              </a:ext>
            </a:extLst>
          </p:cNvPr>
          <p:cNvCxnSpPr>
            <a:cxnSpLocks/>
            <a:stCxn id="125" idx="3"/>
            <a:endCxn id="129" idx="2"/>
          </p:cNvCxnSpPr>
          <p:nvPr/>
        </p:nvCxnSpPr>
        <p:spPr>
          <a:xfrm flipV="1">
            <a:off x="3474629" y="3528327"/>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3EB90EF5-0B26-4A54-BEC0-537F2753BEEF}"/>
              </a:ext>
            </a:extLst>
          </p:cNvPr>
          <p:cNvSpPr txBox="1"/>
          <p:nvPr/>
        </p:nvSpPr>
        <p:spPr>
          <a:xfrm>
            <a:off x="514808" y="3103250"/>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144" name="テキスト ボックス 143">
            <a:extLst>
              <a:ext uri="{FF2B5EF4-FFF2-40B4-BE49-F238E27FC236}">
                <a16:creationId xmlns:a16="http://schemas.microsoft.com/office/drawing/2014/main" id="{EF0A3862-23C3-4D77-81F8-FF50C9B834EB}"/>
              </a:ext>
            </a:extLst>
          </p:cNvPr>
          <p:cNvSpPr txBox="1"/>
          <p:nvPr/>
        </p:nvSpPr>
        <p:spPr>
          <a:xfrm>
            <a:off x="2189614" y="4268900"/>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145" name="円/楕円 10">
            <a:extLst>
              <a:ext uri="{FF2B5EF4-FFF2-40B4-BE49-F238E27FC236}">
                <a16:creationId xmlns:a16="http://schemas.microsoft.com/office/drawing/2014/main" id="{0718AC96-BCB2-4DD3-AF3D-2D60CAA84BC3}"/>
              </a:ext>
            </a:extLst>
          </p:cNvPr>
          <p:cNvSpPr/>
          <p:nvPr/>
        </p:nvSpPr>
        <p:spPr>
          <a:xfrm>
            <a:off x="3382214" y="4790241"/>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146" name="円/楕円 10">
            <a:extLst>
              <a:ext uri="{FF2B5EF4-FFF2-40B4-BE49-F238E27FC236}">
                <a16:creationId xmlns:a16="http://schemas.microsoft.com/office/drawing/2014/main" id="{EE344354-F845-4D32-ADD9-3F7C9FA981AF}"/>
              </a:ext>
            </a:extLst>
          </p:cNvPr>
          <p:cNvSpPr/>
          <p:nvPr/>
        </p:nvSpPr>
        <p:spPr>
          <a:xfrm>
            <a:off x="3381700" y="5089379"/>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147" name="コンテンツ プレースホルダー 8" descr="もみの木">
            <a:extLst>
              <a:ext uri="{FF2B5EF4-FFF2-40B4-BE49-F238E27FC236}">
                <a16:creationId xmlns:a16="http://schemas.microsoft.com/office/drawing/2014/main" id="{051BD56C-7E7F-4191-9B73-FAD726D60D5B}"/>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3974" y="3400562"/>
            <a:ext cx="252000" cy="252000"/>
          </a:xfrm>
          <a:prstGeom prst="rect">
            <a:avLst/>
          </a:prstGeom>
        </p:spPr>
      </p:pic>
      <p:pic>
        <p:nvPicPr>
          <p:cNvPr id="148" name="グラフィックス 147" descr="落葉樹">
            <a:extLst>
              <a:ext uri="{FF2B5EF4-FFF2-40B4-BE49-F238E27FC236}">
                <a16:creationId xmlns:a16="http://schemas.microsoft.com/office/drawing/2014/main" id="{67B19788-35F0-4E4C-8194-E10708B364F2}"/>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92037" y="3394551"/>
            <a:ext cx="252000" cy="252000"/>
          </a:xfrm>
          <a:prstGeom prst="rect">
            <a:avLst/>
          </a:prstGeom>
        </p:spPr>
      </p:pic>
      <p:pic>
        <p:nvPicPr>
          <p:cNvPr id="149" name="グラフィックス 148" descr="トウモロコシ">
            <a:extLst>
              <a:ext uri="{FF2B5EF4-FFF2-40B4-BE49-F238E27FC236}">
                <a16:creationId xmlns:a16="http://schemas.microsoft.com/office/drawing/2014/main" id="{166D1768-F29F-46A0-A8E7-09AFC6BC8BFA}"/>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60383" y="3415594"/>
            <a:ext cx="252000" cy="252000"/>
          </a:xfrm>
          <a:prstGeom prst="rect">
            <a:avLst/>
          </a:prstGeom>
        </p:spPr>
      </p:pic>
      <p:pic>
        <p:nvPicPr>
          <p:cNvPr id="150" name="グラフィックス 149" descr="海藻 単色塗りつぶし">
            <a:extLst>
              <a:ext uri="{FF2B5EF4-FFF2-40B4-BE49-F238E27FC236}">
                <a16:creationId xmlns:a16="http://schemas.microsoft.com/office/drawing/2014/main" id="{290E5167-63A6-4D3C-BCD2-9C05CBBF76AA}"/>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044415" y="3418963"/>
            <a:ext cx="288000" cy="288000"/>
          </a:xfrm>
          <a:prstGeom prst="rect">
            <a:avLst/>
          </a:prstGeom>
        </p:spPr>
      </p:pic>
      <p:cxnSp>
        <p:nvCxnSpPr>
          <p:cNvPr id="155" name="直線矢印コネクタ 154">
            <a:extLst>
              <a:ext uri="{FF2B5EF4-FFF2-40B4-BE49-F238E27FC236}">
                <a16:creationId xmlns:a16="http://schemas.microsoft.com/office/drawing/2014/main" id="{D4EA85F0-3CCD-4379-8452-4815B95AC800}"/>
              </a:ext>
            </a:extLst>
          </p:cNvPr>
          <p:cNvCxnSpPr>
            <a:cxnSpLocks/>
            <a:endCxn id="110" idx="1"/>
          </p:cNvCxnSpPr>
          <p:nvPr/>
        </p:nvCxnSpPr>
        <p:spPr>
          <a:xfrm>
            <a:off x="3626026" y="5055412"/>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円/楕円 10">
            <a:extLst>
              <a:ext uri="{FF2B5EF4-FFF2-40B4-BE49-F238E27FC236}">
                <a16:creationId xmlns:a16="http://schemas.microsoft.com/office/drawing/2014/main" id="{7AD782C1-825B-437B-9CB9-8ECD31F3F2A0}"/>
              </a:ext>
            </a:extLst>
          </p:cNvPr>
          <p:cNvSpPr/>
          <p:nvPr/>
        </p:nvSpPr>
        <p:spPr>
          <a:xfrm>
            <a:off x="2174715" y="49243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160" name="直線矢印コネクタ 159">
            <a:extLst>
              <a:ext uri="{FF2B5EF4-FFF2-40B4-BE49-F238E27FC236}">
                <a16:creationId xmlns:a16="http://schemas.microsoft.com/office/drawing/2014/main" id="{A0D768D5-41B9-4D8B-8513-3FB9606F3E8C}"/>
              </a:ext>
            </a:extLst>
          </p:cNvPr>
          <p:cNvCxnSpPr>
            <a:cxnSpLocks/>
            <a:stCxn id="158" idx="6"/>
            <a:endCxn id="109" idx="1"/>
          </p:cNvCxnSpPr>
          <p:nvPr/>
        </p:nvCxnSpPr>
        <p:spPr>
          <a:xfrm>
            <a:off x="2432565" y="5051994"/>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41" name="グループ化 340">
            <a:extLst>
              <a:ext uri="{FF2B5EF4-FFF2-40B4-BE49-F238E27FC236}">
                <a16:creationId xmlns:a16="http://schemas.microsoft.com/office/drawing/2014/main" id="{3A65C403-AEB5-4DD3-B8CB-38025646C39D}"/>
              </a:ext>
            </a:extLst>
          </p:cNvPr>
          <p:cNvGrpSpPr/>
          <p:nvPr/>
        </p:nvGrpSpPr>
        <p:grpSpPr>
          <a:xfrm>
            <a:off x="4594416" y="4784472"/>
            <a:ext cx="272263" cy="589216"/>
            <a:chOff x="4476266" y="4259239"/>
            <a:chExt cx="272263" cy="589216"/>
          </a:xfrm>
        </p:grpSpPr>
        <p:sp>
          <p:nvSpPr>
            <p:cNvPr id="219" name="円/楕円 23">
              <a:extLst>
                <a:ext uri="{FF2B5EF4-FFF2-40B4-BE49-F238E27FC236}">
                  <a16:creationId xmlns:a16="http://schemas.microsoft.com/office/drawing/2014/main" id="{69119FA4-DBFA-4920-8B15-A69F0E5DDB08}"/>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220" name="円/楕円 41">
              <a:extLst>
                <a:ext uri="{FF2B5EF4-FFF2-40B4-BE49-F238E27FC236}">
                  <a16:creationId xmlns:a16="http://schemas.microsoft.com/office/drawing/2014/main" id="{C0C2C295-DAEB-46BB-BAFD-F370B9070955}"/>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221" name="直線矢印コネクタ 220">
            <a:extLst>
              <a:ext uri="{FF2B5EF4-FFF2-40B4-BE49-F238E27FC236}">
                <a16:creationId xmlns:a16="http://schemas.microsoft.com/office/drawing/2014/main" id="{904D4F48-62EE-4782-B617-5F787FE80ED5}"/>
              </a:ext>
            </a:extLst>
          </p:cNvPr>
          <p:cNvCxnSpPr>
            <a:cxnSpLocks/>
            <a:stCxn id="260" idx="3"/>
            <a:endCxn id="111" idx="1"/>
          </p:cNvCxnSpPr>
          <p:nvPr/>
        </p:nvCxnSpPr>
        <p:spPr>
          <a:xfrm flipV="1">
            <a:off x="4930159" y="5053217"/>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円/楕円 23">
            <a:extLst>
              <a:ext uri="{FF2B5EF4-FFF2-40B4-BE49-F238E27FC236}">
                <a16:creationId xmlns:a16="http://schemas.microsoft.com/office/drawing/2014/main" id="{A00FC52A-7565-4EF9-885B-39BB0B7337FC}"/>
              </a:ext>
            </a:extLst>
          </p:cNvPr>
          <p:cNvSpPr/>
          <p:nvPr/>
        </p:nvSpPr>
        <p:spPr>
          <a:xfrm>
            <a:off x="5819900" y="4918816"/>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223" name="直線矢印コネクタ 222">
            <a:extLst>
              <a:ext uri="{FF2B5EF4-FFF2-40B4-BE49-F238E27FC236}">
                <a16:creationId xmlns:a16="http://schemas.microsoft.com/office/drawing/2014/main" id="{3F708F54-595C-4409-89C6-6248417430FF}"/>
              </a:ext>
            </a:extLst>
          </p:cNvPr>
          <p:cNvCxnSpPr>
            <a:cxnSpLocks/>
            <a:stCxn id="222" idx="6"/>
            <a:endCxn id="112" idx="1"/>
          </p:cNvCxnSpPr>
          <p:nvPr/>
        </p:nvCxnSpPr>
        <p:spPr>
          <a:xfrm>
            <a:off x="6092163" y="5053217"/>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カギ線 69">
            <a:extLst>
              <a:ext uri="{FF2B5EF4-FFF2-40B4-BE49-F238E27FC236}">
                <a16:creationId xmlns:a16="http://schemas.microsoft.com/office/drawing/2014/main" id="{1B538212-3331-4E32-9926-6E8BCE99E273}"/>
              </a:ext>
            </a:extLst>
          </p:cNvPr>
          <p:cNvCxnSpPr>
            <a:cxnSpLocks/>
            <a:stCxn id="129" idx="6"/>
            <a:endCxn id="111" idx="0"/>
          </p:cNvCxnSpPr>
          <p:nvPr/>
        </p:nvCxnSpPr>
        <p:spPr>
          <a:xfrm>
            <a:off x="3962289" y="3528327"/>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コネクタ: カギ線 71">
            <a:extLst>
              <a:ext uri="{FF2B5EF4-FFF2-40B4-BE49-F238E27FC236}">
                <a16:creationId xmlns:a16="http://schemas.microsoft.com/office/drawing/2014/main" id="{6A51839E-DC44-4CD4-A460-EBE297625326}"/>
              </a:ext>
            </a:extLst>
          </p:cNvPr>
          <p:cNvCxnSpPr>
            <a:stCxn id="129" idx="4"/>
            <a:endCxn id="110" idx="0"/>
          </p:cNvCxnSpPr>
          <p:nvPr/>
        </p:nvCxnSpPr>
        <p:spPr>
          <a:xfrm rot="16200000" flipH="1">
            <a:off x="3371030" y="4117606"/>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1" name="直線矢印コネクタ 230">
            <a:extLst>
              <a:ext uri="{FF2B5EF4-FFF2-40B4-BE49-F238E27FC236}">
                <a16:creationId xmlns:a16="http://schemas.microsoft.com/office/drawing/2014/main" id="{BDA6008E-92D5-4AF8-84F8-15ADBFBFE3B8}"/>
              </a:ext>
            </a:extLst>
          </p:cNvPr>
          <p:cNvCxnSpPr>
            <a:stCxn id="144" idx="2"/>
            <a:endCxn id="109" idx="0"/>
          </p:cNvCxnSpPr>
          <p:nvPr/>
        </p:nvCxnSpPr>
        <p:spPr>
          <a:xfrm>
            <a:off x="2908211" y="4684077"/>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3" name="テキスト ボックス 242">
            <a:extLst>
              <a:ext uri="{FF2B5EF4-FFF2-40B4-BE49-F238E27FC236}">
                <a16:creationId xmlns:a16="http://schemas.microsoft.com/office/drawing/2014/main" id="{63FE5249-D8DE-4FE7-AC13-12C0BF09F27D}"/>
              </a:ext>
            </a:extLst>
          </p:cNvPr>
          <p:cNvSpPr txBox="1"/>
          <p:nvPr/>
        </p:nvSpPr>
        <p:spPr>
          <a:xfrm>
            <a:off x="1211219" y="3658287"/>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244" name="テキスト ボックス 243">
            <a:extLst>
              <a:ext uri="{FF2B5EF4-FFF2-40B4-BE49-F238E27FC236}">
                <a16:creationId xmlns:a16="http://schemas.microsoft.com/office/drawing/2014/main" id="{F57A7902-A310-4DF3-BF30-913CF4F9513F}"/>
              </a:ext>
            </a:extLst>
          </p:cNvPr>
          <p:cNvSpPr txBox="1"/>
          <p:nvPr/>
        </p:nvSpPr>
        <p:spPr>
          <a:xfrm>
            <a:off x="574877" y="3657916"/>
            <a:ext cx="628698" cy="200055"/>
          </a:xfrm>
          <a:prstGeom prst="rect">
            <a:avLst/>
          </a:prstGeom>
          <a:noFill/>
        </p:spPr>
        <p:txBody>
          <a:bodyPr wrap="none" rtlCol="0">
            <a:spAutoFit/>
          </a:bodyPr>
          <a:lstStyle/>
          <a:p>
            <a:r>
              <a:rPr kumimoji="1" lang="ja-JP" altLang="en-US" sz="700" dirty="0"/>
              <a:t>セルロース系</a:t>
            </a:r>
          </a:p>
        </p:txBody>
      </p:sp>
      <p:sp>
        <p:nvSpPr>
          <p:cNvPr id="245" name="テキスト ボックス 244">
            <a:extLst>
              <a:ext uri="{FF2B5EF4-FFF2-40B4-BE49-F238E27FC236}">
                <a16:creationId xmlns:a16="http://schemas.microsoft.com/office/drawing/2014/main" id="{6AE642A8-074D-4E64-BF2A-B965E8A7AC7B}"/>
              </a:ext>
            </a:extLst>
          </p:cNvPr>
          <p:cNvSpPr txBox="1"/>
          <p:nvPr/>
        </p:nvSpPr>
        <p:spPr>
          <a:xfrm>
            <a:off x="1701161" y="3653259"/>
            <a:ext cx="1003801" cy="200055"/>
          </a:xfrm>
          <a:prstGeom prst="rect">
            <a:avLst/>
          </a:prstGeom>
          <a:noFill/>
        </p:spPr>
        <p:txBody>
          <a:bodyPr wrap="none" rtlCol="0">
            <a:spAutoFit/>
          </a:bodyPr>
          <a:lstStyle/>
          <a:p>
            <a:r>
              <a:rPr kumimoji="1" lang="ja-JP" altLang="en-US" sz="700" dirty="0"/>
              <a:t>藻類、植物プランクトン</a:t>
            </a:r>
          </a:p>
        </p:txBody>
      </p:sp>
      <p:sp>
        <p:nvSpPr>
          <p:cNvPr id="252" name="フローチャート: 磁気ディスク 251">
            <a:extLst>
              <a:ext uri="{FF2B5EF4-FFF2-40B4-BE49-F238E27FC236}">
                <a16:creationId xmlns:a16="http://schemas.microsoft.com/office/drawing/2014/main" id="{E2CDC8D1-9B79-48BA-ABCF-CFA9EDCB484C}"/>
              </a:ext>
            </a:extLst>
          </p:cNvPr>
          <p:cNvSpPr/>
          <p:nvPr/>
        </p:nvSpPr>
        <p:spPr>
          <a:xfrm>
            <a:off x="643678" y="4495407"/>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253" name="直線矢印コネクタ 252">
            <a:extLst>
              <a:ext uri="{FF2B5EF4-FFF2-40B4-BE49-F238E27FC236}">
                <a16:creationId xmlns:a16="http://schemas.microsoft.com/office/drawing/2014/main" id="{E674406E-A7BA-4872-BBB1-4D2BD0946F01}"/>
              </a:ext>
            </a:extLst>
          </p:cNvPr>
          <p:cNvCxnSpPr>
            <a:cxnSpLocks/>
            <a:stCxn id="259" idx="3"/>
            <a:endCxn id="113" idx="1"/>
          </p:cNvCxnSpPr>
          <p:nvPr/>
        </p:nvCxnSpPr>
        <p:spPr>
          <a:xfrm>
            <a:off x="1218410" y="5052836"/>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7" name="フローチャート: 磁気ディスク 256">
            <a:extLst>
              <a:ext uri="{FF2B5EF4-FFF2-40B4-BE49-F238E27FC236}">
                <a16:creationId xmlns:a16="http://schemas.microsoft.com/office/drawing/2014/main" id="{CE71DC8E-B0F0-44A8-8C17-32DC71E10A30}"/>
              </a:ext>
            </a:extLst>
          </p:cNvPr>
          <p:cNvSpPr/>
          <p:nvPr/>
        </p:nvSpPr>
        <p:spPr>
          <a:xfrm>
            <a:off x="643678" y="4888961"/>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258" name="フローチャート: 磁気ディスク 257">
            <a:extLst>
              <a:ext uri="{FF2B5EF4-FFF2-40B4-BE49-F238E27FC236}">
                <a16:creationId xmlns:a16="http://schemas.microsoft.com/office/drawing/2014/main" id="{89C36A51-E740-4DE4-A428-9A1ED2FD25D1}"/>
              </a:ext>
            </a:extLst>
          </p:cNvPr>
          <p:cNvSpPr/>
          <p:nvPr/>
        </p:nvSpPr>
        <p:spPr>
          <a:xfrm>
            <a:off x="643677" y="528472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349" name="テキスト ボックス 348">
            <a:extLst>
              <a:ext uri="{FF2B5EF4-FFF2-40B4-BE49-F238E27FC236}">
                <a16:creationId xmlns:a16="http://schemas.microsoft.com/office/drawing/2014/main" id="{DB27A695-7EC5-4EF3-975B-208F1CD48601}"/>
              </a:ext>
            </a:extLst>
          </p:cNvPr>
          <p:cNvSpPr txBox="1"/>
          <p:nvPr/>
        </p:nvSpPr>
        <p:spPr>
          <a:xfrm>
            <a:off x="2018646" y="5760809"/>
            <a:ext cx="3042821" cy="261610"/>
          </a:xfrm>
          <a:prstGeom prst="rect">
            <a:avLst/>
          </a:prstGeom>
          <a:noFill/>
        </p:spPr>
        <p:txBody>
          <a:bodyPr wrap="none" rtlCol="0">
            <a:spAutoFit/>
          </a:bodyPr>
          <a:lstStyle/>
          <a:p>
            <a:r>
              <a:rPr kumimoji="1" lang="ja-JP" altLang="en-US" sz="1100" dirty="0"/>
              <a:t>広義の酵素・タンパク質設計技術・</a:t>
            </a:r>
            <a:r>
              <a:rPr kumimoji="1" lang="en-US" altLang="ja-JP" sz="1100" dirty="0"/>
              <a:t>IP</a:t>
            </a:r>
            <a:r>
              <a:rPr kumimoji="1" lang="ja-JP" altLang="en-US" sz="1100" dirty="0"/>
              <a:t>の関連領域</a:t>
            </a:r>
          </a:p>
        </p:txBody>
      </p:sp>
      <p:cxnSp>
        <p:nvCxnSpPr>
          <p:cNvPr id="351" name="直線コネクタ 350">
            <a:extLst>
              <a:ext uri="{FF2B5EF4-FFF2-40B4-BE49-F238E27FC236}">
                <a16:creationId xmlns:a16="http://schemas.microsoft.com/office/drawing/2014/main" id="{2F679C02-2DF1-4834-BC2A-10B8B0DEA79E}"/>
              </a:ext>
            </a:extLst>
          </p:cNvPr>
          <p:cNvCxnSpPr>
            <a:cxnSpLocks/>
          </p:cNvCxnSpPr>
          <p:nvPr/>
        </p:nvCxnSpPr>
        <p:spPr>
          <a:xfrm>
            <a:off x="329514" y="2827139"/>
            <a:ext cx="6591610" cy="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29D17F8F-77A0-45F8-8DF7-9CCE36D9CE25}"/>
              </a:ext>
            </a:extLst>
          </p:cNvPr>
          <p:cNvCxnSpPr>
            <a:cxnSpLocks/>
          </p:cNvCxnSpPr>
          <p:nvPr/>
        </p:nvCxnSpPr>
        <p:spPr>
          <a:xfrm>
            <a:off x="346750" y="4108445"/>
            <a:ext cx="2194168" cy="5265"/>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DEDAACD-5150-47EC-A220-08F8E485F07D}"/>
              </a:ext>
            </a:extLst>
          </p:cNvPr>
          <p:cNvCxnSpPr>
            <a:cxnSpLocks/>
          </p:cNvCxnSpPr>
          <p:nvPr/>
        </p:nvCxnSpPr>
        <p:spPr>
          <a:xfrm flipH="1" flipV="1">
            <a:off x="338574" y="2859079"/>
            <a:ext cx="11785" cy="124050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20C806C9-2A57-4264-8C3E-87A79F54BEB3}"/>
              </a:ext>
            </a:extLst>
          </p:cNvPr>
          <p:cNvCxnSpPr>
            <a:cxnSpLocks/>
          </p:cNvCxnSpPr>
          <p:nvPr/>
        </p:nvCxnSpPr>
        <p:spPr>
          <a:xfrm flipH="1">
            <a:off x="2545293" y="4106535"/>
            <a:ext cx="0" cy="165977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D4260620-D11D-452A-97D7-610D1DE01AC2}"/>
              </a:ext>
            </a:extLst>
          </p:cNvPr>
          <p:cNvCxnSpPr>
            <a:cxnSpLocks/>
          </p:cNvCxnSpPr>
          <p:nvPr/>
        </p:nvCxnSpPr>
        <p:spPr>
          <a:xfrm flipV="1">
            <a:off x="2540918" y="5745789"/>
            <a:ext cx="4413665" cy="2051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9" name="直線コネクタ 278">
            <a:extLst>
              <a:ext uri="{FF2B5EF4-FFF2-40B4-BE49-F238E27FC236}">
                <a16:creationId xmlns:a16="http://schemas.microsoft.com/office/drawing/2014/main" id="{99E1AE40-2C59-45DF-B582-BF20192AB639}"/>
              </a:ext>
            </a:extLst>
          </p:cNvPr>
          <p:cNvCxnSpPr>
            <a:cxnSpLocks/>
          </p:cNvCxnSpPr>
          <p:nvPr/>
        </p:nvCxnSpPr>
        <p:spPr>
          <a:xfrm>
            <a:off x="6921124" y="2859079"/>
            <a:ext cx="17857" cy="288671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4" name="テキスト ボックス 283">
            <a:extLst>
              <a:ext uri="{FF2B5EF4-FFF2-40B4-BE49-F238E27FC236}">
                <a16:creationId xmlns:a16="http://schemas.microsoft.com/office/drawing/2014/main" id="{6C504B2D-268E-4FD9-A5BD-C153310E1CBD}"/>
              </a:ext>
            </a:extLst>
          </p:cNvPr>
          <p:cNvSpPr txBox="1"/>
          <p:nvPr/>
        </p:nvSpPr>
        <p:spPr>
          <a:xfrm>
            <a:off x="5035770" y="2881114"/>
            <a:ext cx="1914307" cy="261610"/>
          </a:xfrm>
          <a:prstGeom prst="rect">
            <a:avLst/>
          </a:prstGeom>
          <a:noFill/>
        </p:spPr>
        <p:txBody>
          <a:bodyPr wrap="none" rtlCol="0">
            <a:spAutoFit/>
          </a:bodyPr>
          <a:lstStyle/>
          <a:p>
            <a:r>
              <a:rPr kumimoji="1" lang="ja-JP" altLang="en-US" sz="1100" dirty="0"/>
              <a:t>物質生産技術・</a:t>
            </a:r>
            <a:r>
              <a:rPr kumimoji="1" lang="en-US" altLang="ja-JP" sz="1100" dirty="0"/>
              <a:t>IP</a:t>
            </a:r>
            <a:r>
              <a:rPr kumimoji="1" lang="ja-JP" altLang="en-US" sz="1100" dirty="0"/>
              <a:t>の関連領域</a:t>
            </a:r>
          </a:p>
        </p:txBody>
      </p:sp>
      <p:sp>
        <p:nvSpPr>
          <p:cNvPr id="286" name="テキスト ボックス 285">
            <a:extLst>
              <a:ext uri="{FF2B5EF4-FFF2-40B4-BE49-F238E27FC236}">
                <a16:creationId xmlns:a16="http://schemas.microsoft.com/office/drawing/2014/main" id="{B0FA5A8D-5D0D-4F79-A7E9-73AF810A52BB}"/>
              </a:ext>
            </a:extLst>
          </p:cNvPr>
          <p:cNvSpPr txBox="1"/>
          <p:nvPr/>
        </p:nvSpPr>
        <p:spPr>
          <a:xfrm>
            <a:off x="451634" y="4276795"/>
            <a:ext cx="2031842" cy="1500143"/>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287" name="テキスト ボックス 286">
            <a:extLst>
              <a:ext uri="{FF2B5EF4-FFF2-40B4-BE49-F238E27FC236}">
                <a16:creationId xmlns:a16="http://schemas.microsoft.com/office/drawing/2014/main" id="{7F134DB2-C3C3-42C7-AA2C-B5884231FA8F}"/>
              </a:ext>
            </a:extLst>
          </p:cNvPr>
          <p:cNvSpPr txBox="1"/>
          <p:nvPr/>
        </p:nvSpPr>
        <p:spPr>
          <a:xfrm>
            <a:off x="7244928" y="3228309"/>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352" name="テキスト ボックス 351">
            <a:extLst>
              <a:ext uri="{FF2B5EF4-FFF2-40B4-BE49-F238E27FC236}">
                <a16:creationId xmlns:a16="http://schemas.microsoft.com/office/drawing/2014/main" id="{0294389F-3699-42FD-ADE0-C1468986260B}"/>
              </a:ext>
            </a:extLst>
          </p:cNvPr>
          <p:cNvSpPr txBox="1"/>
          <p:nvPr/>
        </p:nvSpPr>
        <p:spPr>
          <a:xfrm>
            <a:off x="7254069" y="4615370"/>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cxnSp>
        <p:nvCxnSpPr>
          <p:cNvPr id="97" name="直線コネクタ 96">
            <a:extLst>
              <a:ext uri="{FF2B5EF4-FFF2-40B4-BE49-F238E27FC236}">
                <a16:creationId xmlns:a16="http://schemas.microsoft.com/office/drawing/2014/main" id="{23910602-EB59-4CCA-B75C-BA331F18E22A}"/>
              </a:ext>
            </a:extLst>
          </p:cNvPr>
          <p:cNvCxnSpPr>
            <a:cxnSpLocks/>
            <a:endCxn id="352" idx="1"/>
          </p:cNvCxnSpPr>
          <p:nvPr/>
        </p:nvCxnSpPr>
        <p:spPr>
          <a:xfrm>
            <a:off x="6930313" y="4630616"/>
            <a:ext cx="323756" cy="387271"/>
          </a:xfrm>
          <a:prstGeom prst="line">
            <a:avLst/>
          </a:prstGeom>
          <a:ln w="127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3" name="直線コネクタ 352">
            <a:extLst>
              <a:ext uri="{FF2B5EF4-FFF2-40B4-BE49-F238E27FC236}">
                <a16:creationId xmlns:a16="http://schemas.microsoft.com/office/drawing/2014/main" id="{560D05A5-73D2-4676-B9CA-F1E668E073A3}"/>
              </a:ext>
            </a:extLst>
          </p:cNvPr>
          <p:cNvCxnSpPr>
            <a:cxnSpLocks/>
            <a:stCxn id="287" idx="1"/>
          </p:cNvCxnSpPr>
          <p:nvPr/>
        </p:nvCxnSpPr>
        <p:spPr>
          <a:xfrm flipH="1">
            <a:off x="4930158" y="3905220"/>
            <a:ext cx="2314770" cy="410137"/>
          </a:xfrm>
          <a:prstGeom prst="line">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995934D7-5D9A-4322-90C2-E098A9D45A40}"/>
              </a:ext>
            </a:extLst>
          </p:cNvPr>
          <p:cNvSpPr txBox="1"/>
          <p:nvPr/>
        </p:nvSpPr>
        <p:spPr>
          <a:xfrm>
            <a:off x="7147394" y="1697610"/>
            <a:ext cx="2454518" cy="307777"/>
          </a:xfrm>
          <a:prstGeom prst="rect">
            <a:avLst/>
          </a:prstGeom>
          <a:noFill/>
        </p:spPr>
        <p:txBody>
          <a:bodyPr wrap="none" rtlCol="0">
            <a:spAutoFit/>
          </a:bodyPr>
          <a:lstStyle/>
          <a:p>
            <a:r>
              <a:rPr kumimoji="1" lang="ja-JP" altLang="en-US" sz="1400" b="1" dirty="0"/>
              <a:t>要素技術・</a:t>
            </a:r>
            <a:r>
              <a:rPr kumimoji="1" lang="en-US" altLang="ja-JP" sz="1400" b="1" dirty="0"/>
              <a:t>IP</a:t>
            </a:r>
            <a:r>
              <a:rPr kumimoji="1" lang="ja-JP" altLang="en-US" sz="1400" b="1" dirty="0"/>
              <a:t>・ステークホルダー</a:t>
            </a:r>
          </a:p>
        </p:txBody>
      </p:sp>
      <p:sp>
        <p:nvSpPr>
          <p:cNvPr id="354" name="テキスト ボックス 353">
            <a:extLst>
              <a:ext uri="{FF2B5EF4-FFF2-40B4-BE49-F238E27FC236}">
                <a16:creationId xmlns:a16="http://schemas.microsoft.com/office/drawing/2014/main" id="{8F970063-32DF-4959-87CD-6A193530B2EF}"/>
              </a:ext>
            </a:extLst>
          </p:cNvPr>
          <p:cNvSpPr txBox="1"/>
          <p:nvPr/>
        </p:nvSpPr>
        <p:spPr>
          <a:xfrm>
            <a:off x="514808" y="1662526"/>
            <a:ext cx="3268844" cy="307777"/>
          </a:xfrm>
          <a:prstGeom prst="rect">
            <a:avLst/>
          </a:prstGeom>
          <a:noFill/>
        </p:spPr>
        <p:txBody>
          <a:bodyPr wrap="none" rtlCol="0">
            <a:spAutoFit/>
          </a:bodyPr>
          <a:lstStyle/>
          <a:p>
            <a:r>
              <a:rPr kumimoji="1" lang="ja-JP" altLang="en-US" sz="1400" b="1" dirty="0"/>
              <a:t>バイオ系物質生産技術のバリューチェーン</a:t>
            </a:r>
            <a:r>
              <a:rPr kumimoji="1" lang="en-US" altLang="ja-JP" sz="1400" b="1" dirty="0"/>
              <a:t>*</a:t>
            </a:r>
            <a:endParaRPr kumimoji="1" lang="ja-JP" altLang="en-US" sz="1400" b="1" dirty="0"/>
          </a:p>
        </p:txBody>
      </p:sp>
      <p:cxnSp>
        <p:nvCxnSpPr>
          <p:cNvPr id="355" name="直線コネクタ 354">
            <a:extLst>
              <a:ext uri="{FF2B5EF4-FFF2-40B4-BE49-F238E27FC236}">
                <a16:creationId xmlns:a16="http://schemas.microsoft.com/office/drawing/2014/main" id="{5004D51F-2E21-46AB-94C9-DC54868CC3CF}"/>
              </a:ext>
            </a:extLst>
          </p:cNvPr>
          <p:cNvCxnSpPr>
            <a:cxnSpLocks/>
          </p:cNvCxnSpPr>
          <p:nvPr/>
        </p:nvCxnSpPr>
        <p:spPr>
          <a:xfrm>
            <a:off x="525527" y="1955136"/>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2AABD640-310E-403B-99DB-C86E3FA62F60}"/>
              </a:ext>
            </a:extLst>
          </p:cNvPr>
          <p:cNvCxnSpPr>
            <a:cxnSpLocks/>
          </p:cNvCxnSpPr>
          <p:nvPr/>
        </p:nvCxnSpPr>
        <p:spPr>
          <a:xfrm>
            <a:off x="7120469" y="1999661"/>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7" name="テキスト ボックス 356">
            <a:extLst>
              <a:ext uri="{FF2B5EF4-FFF2-40B4-BE49-F238E27FC236}">
                <a16:creationId xmlns:a16="http://schemas.microsoft.com/office/drawing/2014/main" id="{DFBEC4CA-0C0F-47C8-B704-083395D5DED2}"/>
              </a:ext>
            </a:extLst>
          </p:cNvPr>
          <p:cNvSpPr txBox="1"/>
          <p:nvPr/>
        </p:nvSpPr>
        <p:spPr>
          <a:xfrm>
            <a:off x="451634" y="2030443"/>
            <a:ext cx="6399509" cy="769441"/>
          </a:xfrm>
          <a:prstGeom prst="rect">
            <a:avLst/>
          </a:prstGeom>
          <a:noFill/>
        </p:spPr>
        <p:txBody>
          <a:bodyPr wrap="none" rtlCol="0">
            <a:spAutoFit/>
          </a:bodyPr>
          <a:lstStyle/>
          <a:p>
            <a:r>
              <a:rPr kumimoji="1" lang="ja-JP" altLang="en-US" sz="1100" dirty="0"/>
              <a:t>・分子設計・細胞設計・細胞培養</a:t>
            </a:r>
            <a:r>
              <a:rPr kumimoji="1" lang="en-US" altLang="ja-JP" sz="1100" dirty="0"/>
              <a:t>/</a:t>
            </a:r>
            <a:r>
              <a:rPr kumimoji="1" lang="ja-JP" altLang="en-US" sz="1100" dirty="0"/>
              <a:t>発酵は相互に強い結びつきがあり、実際には不可分である。</a:t>
            </a:r>
            <a:endParaRPr kumimoji="1" lang="en-US" altLang="ja-JP" sz="1100" dirty="0"/>
          </a:p>
          <a:p>
            <a:r>
              <a:rPr kumimoji="1" lang="ja-JP" altLang="en-US" sz="1100" dirty="0"/>
              <a:t>・</a:t>
            </a:r>
            <a:r>
              <a:rPr kumimoji="1" lang="ja-JP" altLang="en-US" sz="1100" dirty="0">
                <a:solidFill>
                  <a:srgbClr val="FF0000"/>
                </a:solidFill>
              </a:rPr>
              <a:t>酵素・タンパク質設計は狭義ではなく広義（一部物質生産技術含む）にとらえて技術開発を進めることになる</a:t>
            </a:r>
            <a:r>
              <a:rPr kumimoji="1" lang="ja-JP" altLang="en-US" sz="1100" dirty="0"/>
              <a:t>。</a:t>
            </a:r>
            <a:endParaRPr kumimoji="1" lang="en-US" altLang="ja-JP" sz="1100" dirty="0"/>
          </a:p>
          <a:p>
            <a:r>
              <a:rPr kumimoji="1" lang="ja-JP" altLang="en-US" sz="1100" dirty="0"/>
              <a:t>・設計対象が変わっても、</a:t>
            </a:r>
            <a:r>
              <a:rPr kumimoji="1" lang="ja-JP" altLang="en-US" sz="1100" dirty="0">
                <a:solidFill>
                  <a:srgbClr val="FF0000"/>
                </a:solidFill>
              </a:rPr>
              <a:t>対象分子固有の話を除き、共通の要素技術は横展開が可能</a:t>
            </a:r>
            <a:r>
              <a:rPr kumimoji="1" lang="ja-JP" altLang="en-US" sz="1100" dirty="0"/>
              <a:t>。</a:t>
            </a:r>
            <a:endParaRPr kumimoji="1" lang="en-US" altLang="ja-JP" sz="1100" dirty="0"/>
          </a:p>
          <a:p>
            <a:r>
              <a:rPr kumimoji="1" lang="ja-JP" altLang="en-US" sz="1100" dirty="0"/>
              <a:t>・物質生産技術との接続まで視野に入れると技術開発の視野が広がる・価値提供の手段が増える。</a:t>
            </a:r>
          </a:p>
        </p:txBody>
      </p:sp>
      <p:sp>
        <p:nvSpPr>
          <p:cNvPr id="358" name="テキスト ボックス 357">
            <a:extLst>
              <a:ext uri="{FF2B5EF4-FFF2-40B4-BE49-F238E27FC236}">
                <a16:creationId xmlns:a16="http://schemas.microsoft.com/office/drawing/2014/main" id="{4FFAC91B-AC99-47F6-A82A-D8E3D7589EC1}"/>
              </a:ext>
            </a:extLst>
          </p:cNvPr>
          <p:cNvSpPr txBox="1"/>
          <p:nvPr/>
        </p:nvSpPr>
        <p:spPr>
          <a:xfrm>
            <a:off x="7119203" y="2053873"/>
            <a:ext cx="4695370" cy="938719"/>
          </a:xfrm>
          <a:prstGeom prst="rect">
            <a:avLst/>
          </a:prstGeom>
          <a:noFill/>
        </p:spPr>
        <p:txBody>
          <a:bodyPr wrap="square" rtlCol="0">
            <a:spAutoFit/>
          </a:bodyPr>
          <a:lstStyle/>
          <a:p>
            <a:r>
              <a:rPr kumimoji="1" lang="ja-JP" altLang="en-US" sz="1100" dirty="0"/>
              <a:t>・</a:t>
            </a:r>
            <a:r>
              <a:rPr kumimoji="1" lang="ja-JP" altLang="en-US" sz="1100" dirty="0">
                <a:solidFill>
                  <a:srgbClr val="FF0000"/>
                </a:solidFill>
              </a:rPr>
              <a:t>酵素</a:t>
            </a:r>
            <a:r>
              <a:rPr kumimoji="1" lang="en-US" altLang="ja-JP" sz="1100" dirty="0">
                <a:solidFill>
                  <a:srgbClr val="FF0000"/>
                </a:solidFill>
              </a:rPr>
              <a:t>IP</a:t>
            </a:r>
            <a:r>
              <a:rPr kumimoji="1" lang="ja-JP" altLang="en-US" sz="1100" dirty="0">
                <a:solidFill>
                  <a:srgbClr val="FF0000"/>
                </a:solidFill>
              </a:rPr>
              <a:t>は広義の酵素・タンパク質設計技術の取り組みが不可欠</a:t>
            </a:r>
            <a:r>
              <a:rPr kumimoji="1" lang="ja-JP" altLang="en-US" sz="1100" dirty="0"/>
              <a:t>である。</a:t>
            </a:r>
            <a:endParaRPr kumimoji="1" lang="en-US" altLang="ja-JP" sz="1100" dirty="0"/>
          </a:p>
          <a:p>
            <a:r>
              <a:rPr kumimoji="1" lang="ja-JP" altLang="en-US" sz="1100" dirty="0"/>
              <a:t>・酵素</a:t>
            </a:r>
            <a:r>
              <a:rPr kumimoji="1" lang="en-US" altLang="ja-JP" sz="1100" dirty="0"/>
              <a:t>IP</a:t>
            </a:r>
            <a:r>
              <a:rPr kumimoji="1" lang="ja-JP" altLang="en-US" sz="1100" dirty="0"/>
              <a:t>や酵素設計技術により、</a:t>
            </a:r>
            <a:r>
              <a:rPr kumimoji="1" lang="ja-JP" altLang="en-US" sz="1100" dirty="0">
                <a:solidFill>
                  <a:srgbClr val="FF0000"/>
                </a:solidFill>
              </a:rPr>
              <a:t>設計分子・レシピのライセンス供与、研究開発受託へと展開できる可能性</a:t>
            </a:r>
            <a:r>
              <a:rPr kumimoji="1" lang="ja-JP" altLang="en-US" sz="1100" dirty="0"/>
              <a:t>が出てくる。</a:t>
            </a:r>
            <a:endParaRPr kumimoji="1" lang="en-US" altLang="ja-JP" sz="1100" dirty="0"/>
          </a:p>
          <a:p>
            <a:r>
              <a:rPr kumimoji="1" lang="ja-JP" altLang="en-US" sz="1100" dirty="0"/>
              <a:t>・物質生産技術系・</a:t>
            </a:r>
            <a:r>
              <a:rPr kumimoji="1" lang="en-US" altLang="ja-JP" sz="1100" dirty="0"/>
              <a:t>IP</a:t>
            </a:r>
            <a:r>
              <a:rPr kumimoji="1" lang="ja-JP" altLang="en-US" sz="1100" dirty="0"/>
              <a:t>まで視野に入れると、製造方法のライセンス供与、自ら大規模製造を手掛ける可能性まで出てくる</a:t>
            </a:r>
            <a:endParaRPr kumimoji="1" lang="en-US" altLang="ja-JP" sz="1100" dirty="0"/>
          </a:p>
        </p:txBody>
      </p:sp>
      <p:sp>
        <p:nvSpPr>
          <p:cNvPr id="123" name="テキスト ボックス 122">
            <a:extLst>
              <a:ext uri="{FF2B5EF4-FFF2-40B4-BE49-F238E27FC236}">
                <a16:creationId xmlns:a16="http://schemas.microsoft.com/office/drawing/2014/main" id="{6E9C7A1A-C5D5-44AE-8A0F-A6A6FE9665DD}"/>
              </a:ext>
            </a:extLst>
          </p:cNvPr>
          <p:cNvSpPr txBox="1"/>
          <p:nvPr/>
        </p:nvSpPr>
        <p:spPr>
          <a:xfrm>
            <a:off x="11207148" y="2945056"/>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5" name="テキスト ボックス 4">
            <a:extLst>
              <a:ext uri="{FF2B5EF4-FFF2-40B4-BE49-F238E27FC236}">
                <a16:creationId xmlns:a16="http://schemas.microsoft.com/office/drawing/2014/main" id="{291EB591-AFB1-4B0C-8A7E-47AEB7B9B4DB}"/>
              </a:ext>
            </a:extLst>
          </p:cNvPr>
          <p:cNvSpPr txBox="1"/>
          <p:nvPr/>
        </p:nvSpPr>
        <p:spPr>
          <a:xfrm>
            <a:off x="276140" y="6093242"/>
            <a:ext cx="1354858" cy="200055"/>
          </a:xfrm>
          <a:prstGeom prst="rect">
            <a:avLst/>
          </a:prstGeom>
          <a:noFill/>
        </p:spPr>
        <p:txBody>
          <a:bodyPr wrap="none" rtlCol="0">
            <a:spAutoFit/>
          </a:bodyPr>
          <a:lstStyle/>
          <a:p>
            <a:r>
              <a:rPr kumimoji="1" lang="en-US" altLang="ja-JP" sz="700" dirty="0"/>
              <a:t>*YIS</a:t>
            </a:r>
            <a:r>
              <a:rPr kumimoji="1" lang="ja-JP" altLang="en-US" sz="700" dirty="0"/>
              <a:t>野島さん資料から一部改変</a:t>
            </a:r>
          </a:p>
        </p:txBody>
      </p:sp>
      <p:sp>
        <p:nvSpPr>
          <p:cNvPr id="285" name="テキスト ボックス 284">
            <a:extLst>
              <a:ext uri="{FF2B5EF4-FFF2-40B4-BE49-F238E27FC236}">
                <a16:creationId xmlns:a16="http://schemas.microsoft.com/office/drawing/2014/main" id="{1E0DF6DB-0F42-428E-8E3E-520B59992EE1}"/>
              </a:ext>
            </a:extLst>
          </p:cNvPr>
          <p:cNvSpPr txBox="1"/>
          <p:nvPr/>
        </p:nvSpPr>
        <p:spPr>
          <a:xfrm>
            <a:off x="372543" y="5583290"/>
            <a:ext cx="2190023" cy="215444"/>
          </a:xfrm>
          <a:prstGeom prst="rect">
            <a:avLst/>
          </a:prstGeom>
          <a:noFill/>
        </p:spPr>
        <p:txBody>
          <a:bodyPr wrap="none" rtlCol="0">
            <a:spAutoFit/>
          </a:bodyPr>
          <a:lstStyle/>
          <a:p>
            <a:r>
              <a:rPr kumimoji="1" lang="ja-JP" altLang="en-US" sz="800" dirty="0"/>
              <a:t>狭義の酵素・タンパク質設計技術・</a:t>
            </a:r>
            <a:r>
              <a:rPr kumimoji="1" lang="en-US" altLang="ja-JP" sz="800" dirty="0"/>
              <a:t>IP</a:t>
            </a:r>
            <a:r>
              <a:rPr kumimoji="1" lang="ja-JP" altLang="en-US" sz="800" dirty="0"/>
              <a:t>の関連領域</a:t>
            </a:r>
          </a:p>
        </p:txBody>
      </p:sp>
      <p:sp>
        <p:nvSpPr>
          <p:cNvPr id="182" name="正方形/長方形 181">
            <a:extLst>
              <a:ext uri="{FF2B5EF4-FFF2-40B4-BE49-F238E27FC236}">
                <a16:creationId xmlns:a16="http://schemas.microsoft.com/office/drawing/2014/main" id="{96DA87C2-E3D6-4F78-A908-B84EC3BF43EC}"/>
              </a:ext>
            </a:extLst>
          </p:cNvPr>
          <p:cNvSpPr/>
          <p:nvPr/>
        </p:nvSpPr>
        <p:spPr>
          <a:xfrm>
            <a:off x="8689361" y="3249691"/>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79" name="テキスト ボックス 240">
            <a:extLst>
              <a:ext uri="{FF2B5EF4-FFF2-40B4-BE49-F238E27FC236}">
                <a16:creationId xmlns:a16="http://schemas.microsoft.com/office/drawing/2014/main" id="{DB07BE49-EEB0-48F7-AF6A-1A5D9CCB8233}"/>
              </a:ext>
            </a:extLst>
          </p:cNvPr>
          <p:cNvSpPr txBox="1"/>
          <p:nvPr/>
        </p:nvSpPr>
        <p:spPr>
          <a:xfrm>
            <a:off x="8716726" y="3596443"/>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180" name="テキスト ボックス 241">
            <a:extLst>
              <a:ext uri="{FF2B5EF4-FFF2-40B4-BE49-F238E27FC236}">
                <a16:creationId xmlns:a16="http://schemas.microsoft.com/office/drawing/2014/main" id="{243A0421-67F4-4D2E-ABFE-AFF0C6209987}"/>
              </a:ext>
            </a:extLst>
          </p:cNvPr>
          <p:cNvSpPr txBox="1"/>
          <p:nvPr/>
        </p:nvSpPr>
        <p:spPr>
          <a:xfrm>
            <a:off x="8752932" y="4181270"/>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181" name="テキスト ボックス 242">
            <a:extLst>
              <a:ext uri="{FF2B5EF4-FFF2-40B4-BE49-F238E27FC236}">
                <a16:creationId xmlns:a16="http://schemas.microsoft.com/office/drawing/2014/main" id="{66E121C5-F51B-4C15-A213-89F29AA2FA3A}"/>
              </a:ext>
            </a:extLst>
          </p:cNvPr>
          <p:cNvSpPr txBox="1"/>
          <p:nvPr/>
        </p:nvSpPr>
        <p:spPr>
          <a:xfrm>
            <a:off x="8765689" y="3911650"/>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183" name="テキスト ボックス 246">
            <a:extLst>
              <a:ext uri="{FF2B5EF4-FFF2-40B4-BE49-F238E27FC236}">
                <a16:creationId xmlns:a16="http://schemas.microsoft.com/office/drawing/2014/main" id="{F2DCEDF7-1E57-4167-942C-562B1B237D1C}"/>
              </a:ext>
            </a:extLst>
          </p:cNvPr>
          <p:cNvSpPr txBox="1"/>
          <p:nvPr/>
        </p:nvSpPr>
        <p:spPr>
          <a:xfrm>
            <a:off x="8692048" y="3361271"/>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84" name="正方形/長方形 183">
            <a:extLst>
              <a:ext uri="{FF2B5EF4-FFF2-40B4-BE49-F238E27FC236}">
                <a16:creationId xmlns:a16="http://schemas.microsoft.com/office/drawing/2014/main" id="{68FAD1F6-A477-4772-8CFB-CD72F3F8A2A1}"/>
              </a:ext>
            </a:extLst>
          </p:cNvPr>
          <p:cNvSpPr/>
          <p:nvPr/>
        </p:nvSpPr>
        <p:spPr>
          <a:xfrm>
            <a:off x="8681599" y="4641431"/>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85" name="テキスト ボックス 249">
            <a:extLst>
              <a:ext uri="{FF2B5EF4-FFF2-40B4-BE49-F238E27FC236}">
                <a16:creationId xmlns:a16="http://schemas.microsoft.com/office/drawing/2014/main" id="{ED1600E0-D14F-47CE-A441-2326B59B0BB9}"/>
              </a:ext>
            </a:extLst>
          </p:cNvPr>
          <p:cNvSpPr txBox="1"/>
          <p:nvPr/>
        </p:nvSpPr>
        <p:spPr>
          <a:xfrm>
            <a:off x="8668462" y="4672724"/>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87" name="テキスト ボックス 251">
            <a:extLst>
              <a:ext uri="{FF2B5EF4-FFF2-40B4-BE49-F238E27FC236}">
                <a16:creationId xmlns:a16="http://schemas.microsoft.com/office/drawing/2014/main" id="{1A098713-57D7-4548-A5C5-3089502BC7EF}"/>
              </a:ext>
            </a:extLst>
          </p:cNvPr>
          <p:cNvSpPr txBox="1"/>
          <p:nvPr/>
        </p:nvSpPr>
        <p:spPr>
          <a:xfrm>
            <a:off x="8631829" y="5002012"/>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190" name="正方形/長方形 189">
            <a:extLst>
              <a:ext uri="{FF2B5EF4-FFF2-40B4-BE49-F238E27FC236}">
                <a16:creationId xmlns:a16="http://schemas.microsoft.com/office/drawing/2014/main" id="{87E0E822-23FC-433E-B8B1-9B353D522E28}"/>
              </a:ext>
            </a:extLst>
          </p:cNvPr>
          <p:cNvSpPr/>
          <p:nvPr/>
        </p:nvSpPr>
        <p:spPr>
          <a:xfrm>
            <a:off x="8679809" y="5494212"/>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1" name="テキスト ボックス 255">
            <a:extLst>
              <a:ext uri="{FF2B5EF4-FFF2-40B4-BE49-F238E27FC236}">
                <a16:creationId xmlns:a16="http://schemas.microsoft.com/office/drawing/2014/main" id="{C3B347D7-A156-4344-A509-2F995B0123B9}"/>
              </a:ext>
            </a:extLst>
          </p:cNvPr>
          <p:cNvSpPr txBox="1"/>
          <p:nvPr/>
        </p:nvSpPr>
        <p:spPr>
          <a:xfrm>
            <a:off x="8674683" y="5665078"/>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345087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86627-9835-4E31-8B28-05F54D404974}"/>
              </a:ext>
            </a:extLst>
          </p:cNvPr>
          <p:cNvSpPr>
            <a:spLocks noGrp="1"/>
          </p:cNvSpPr>
          <p:nvPr>
            <p:ph type="title"/>
          </p:nvPr>
        </p:nvSpPr>
        <p:spPr/>
        <p:txBody>
          <a:bodyPr>
            <a:normAutofit fontScale="90000"/>
          </a:bodyPr>
          <a:lstStyle/>
          <a:p>
            <a:r>
              <a:rPr lang="ja-JP" altLang="en-US" sz="1600" dirty="0"/>
              <a:t>人工酵素設計振り返り（</a:t>
            </a:r>
            <a:r>
              <a:rPr lang="en-US" altLang="ja-JP" sz="1600" dirty="0"/>
              <a:t>2019/12 - 2022/10</a:t>
            </a:r>
            <a:r>
              <a:rPr lang="ja-JP" altLang="en-US" sz="1600" dirty="0"/>
              <a:t>）</a:t>
            </a:r>
            <a:br>
              <a:rPr lang="en-US" altLang="ja-JP" dirty="0"/>
            </a:br>
            <a:r>
              <a:rPr lang="ja-JP" altLang="en-US" dirty="0"/>
              <a:t>参考：再生可能資源の活用・バイオ系物質生産と</a:t>
            </a:r>
            <a:r>
              <a:rPr lang="en-US" altLang="ja-JP" dirty="0"/>
              <a:t>YOKOGAWA</a:t>
            </a:r>
            <a:r>
              <a:rPr lang="ja-JP" altLang="en-US" dirty="0"/>
              <a:t> </a:t>
            </a:r>
            <a:r>
              <a:rPr lang="en-US" altLang="ja-JP" dirty="0"/>
              <a:t>R&amp;D</a:t>
            </a:r>
            <a:r>
              <a:rPr lang="ja-JP" altLang="en-US" dirty="0"/>
              <a:t>の状況</a:t>
            </a:r>
            <a:endParaRPr kumimoji="1" lang="ja-JP" altLang="en-US" dirty="0"/>
          </a:p>
        </p:txBody>
      </p:sp>
      <p:sp>
        <p:nvSpPr>
          <p:cNvPr id="3" name="スライド番号プレースホルダー 2">
            <a:extLst>
              <a:ext uri="{FF2B5EF4-FFF2-40B4-BE49-F238E27FC236}">
                <a16:creationId xmlns:a16="http://schemas.microsoft.com/office/drawing/2014/main" id="{FC7C12F2-6620-4E43-BAE0-386DA8DC77A8}"/>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2C2D5279-8B3C-452D-AC35-87AFFCD1120C}"/>
              </a:ext>
            </a:extLst>
          </p:cNvPr>
          <p:cNvSpPr>
            <a:spLocks noGrp="1"/>
          </p:cNvSpPr>
          <p:nvPr>
            <p:ph type="body" sz="quarter" idx="11"/>
          </p:nvPr>
        </p:nvSpPr>
        <p:spPr>
          <a:xfrm>
            <a:off x="425056" y="1081623"/>
            <a:ext cx="11341887" cy="5393724"/>
          </a:xfrm>
        </p:spPr>
        <p:txBody>
          <a:bodyPr/>
          <a:lstStyle/>
          <a:p>
            <a:pPr marL="342900" indent="-342900">
              <a:buFont typeface="Wingdings" panose="05000000000000000000" pitchFamily="2" charset="2"/>
              <a:buChar char="n"/>
            </a:pPr>
            <a:r>
              <a:rPr kumimoji="1" lang="ja-JP" altLang="en-US" sz="2000" dirty="0"/>
              <a:t>植物の品種改良、栽培（陸地のバイオマス、林業</a:t>
            </a:r>
            <a:r>
              <a:rPr lang="ja-JP" altLang="en-US" sz="2000" dirty="0"/>
              <a:t>・</a:t>
            </a:r>
            <a:r>
              <a:rPr kumimoji="1" lang="ja-JP" altLang="en-US" sz="2000" dirty="0"/>
              <a:t>農業分野）</a:t>
            </a:r>
            <a:endParaRPr kumimoji="1" lang="en-US" altLang="ja-JP" sz="2000" dirty="0"/>
          </a:p>
          <a:p>
            <a:pPr marL="342900" indent="-342900">
              <a:buFont typeface="Wingdings" panose="05000000000000000000" pitchFamily="2" charset="2"/>
              <a:buChar char="n"/>
            </a:pPr>
            <a:r>
              <a:rPr kumimoji="1" lang="ja-JP" altLang="en-US" sz="2000" dirty="0"/>
              <a:t>再生可能なバイオマスから発酵可能な糖を取り出す</a:t>
            </a:r>
            <a:endParaRPr kumimoji="1" lang="en-US" altLang="ja-JP" sz="2000" dirty="0"/>
          </a:p>
          <a:p>
            <a:pPr marL="1062038" lvl="1" indent="-342900"/>
            <a:r>
              <a:rPr lang="ja-JP" altLang="en-US" sz="1600" dirty="0"/>
              <a:t>陸上の糖・デンプン系、セルロース系バイオマスから糖を取り出す</a:t>
            </a:r>
            <a:endParaRPr lang="en-US" altLang="ja-JP" sz="1600" dirty="0"/>
          </a:p>
          <a:p>
            <a:pPr marL="1062038" lvl="1" indent="-342900"/>
            <a:r>
              <a:rPr kumimoji="1" lang="ja-JP" altLang="en-US" sz="1600" dirty="0"/>
              <a:t>原料により難易度が異なる</a:t>
            </a:r>
            <a:endParaRPr kumimoji="1" lang="en-US" altLang="ja-JP" sz="1600" dirty="0"/>
          </a:p>
          <a:p>
            <a:pPr marL="342900" indent="-342900">
              <a:buFont typeface="Wingdings" panose="05000000000000000000" pitchFamily="2" charset="2"/>
              <a:buChar char="n"/>
            </a:pPr>
            <a:r>
              <a:rPr lang="ja-JP" altLang="en-US" sz="2000" dirty="0"/>
              <a:t>発酵により燃料や化学品（モノマー）を合成する</a:t>
            </a:r>
            <a:endParaRPr lang="en-US" altLang="ja-JP" sz="2000" dirty="0"/>
          </a:p>
          <a:p>
            <a:pPr marL="1062038" lvl="1" indent="-342900"/>
            <a:r>
              <a:rPr lang="ja-JP" altLang="en-US" sz="1600" dirty="0"/>
              <a:t>微生物等を使ってエタノールや化学品の中間体を合成</a:t>
            </a:r>
            <a:endParaRPr lang="en-US" altLang="ja-JP" sz="1600" dirty="0"/>
          </a:p>
          <a:p>
            <a:pPr marL="342900" indent="-342900">
              <a:buFont typeface="Wingdings" panose="05000000000000000000" pitchFamily="2" charset="2"/>
              <a:buChar char="n"/>
            </a:pPr>
            <a:r>
              <a:rPr lang="ja-JP" altLang="en-US" sz="2000" dirty="0"/>
              <a:t>発酵によりポリマーを合成する</a:t>
            </a:r>
            <a:endParaRPr lang="en-US" altLang="ja-JP" sz="2000" dirty="0"/>
          </a:p>
          <a:p>
            <a:pPr marL="1062038" lvl="1" indent="-342900"/>
            <a:r>
              <a:rPr lang="ja-JP" altLang="en-US" sz="1600" dirty="0"/>
              <a:t>糖を原料に微生物等を使ってタンパク質を合成</a:t>
            </a:r>
            <a:endParaRPr lang="en-US" altLang="ja-JP" sz="1600" dirty="0"/>
          </a:p>
          <a:p>
            <a:pPr marL="1062038" lvl="1" indent="-342900"/>
            <a:r>
              <a:rPr lang="ja-JP" altLang="en-US" sz="1600" dirty="0"/>
              <a:t>植物油を原料に微生物を使って生分解性プラスチックを合成</a:t>
            </a:r>
            <a:endParaRPr lang="en-US" altLang="ja-JP" sz="1600" dirty="0"/>
          </a:p>
          <a:p>
            <a:pPr marL="342900" indent="-342900">
              <a:buFont typeface="Wingdings" panose="05000000000000000000" pitchFamily="2" charset="2"/>
              <a:buChar char="n"/>
            </a:pPr>
            <a:r>
              <a:rPr lang="ja-JP" altLang="en-US" sz="2000" dirty="0"/>
              <a:t>藻類の品種改良、栽培（海、陸水のバイオマス）</a:t>
            </a:r>
            <a:endParaRPr lang="en-US" altLang="ja-JP" sz="2000" dirty="0"/>
          </a:p>
          <a:p>
            <a:pPr marL="1062038" lvl="1" indent="-342900"/>
            <a:r>
              <a:rPr lang="ja-JP" altLang="en-US" sz="1600" dirty="0"/>
              <a:t>アスタキサンチンなどの機能性化合物の他、炭化水素を合成する種がいたりもする</a:t>
            </a:r>
            <a:endParaRPr kumimoji="1" lang="en-US" altLang="ja-JP" sz="2000" dirty="0"/>
          </a:p>
          <a:p>
            <a:pPr marL="342900" indent="-342900">
              <a:buFont typeface="Wingdings" panose="05000000000000000000" pitchFamily="2" charset="2"/>
              <a:buChar char="n"/>
            </a:pPr>
            <a:r>
              <a:rPr kumimoji="1" lang="en-US" altLang="ja-JP" sz="2000" dirty="0"/>
              <a:t>PET</a:t>
            </a:r>
            <a:r>
              <a:rPr kumimoji="1" lang="ja-JP" altLang="en-US" sz="2000" dirty="0"/>
              <a:t>などの難分解性のポリマーを回収、分解、再利用する</a:t>
            </a:r>
            <a:endParaRPr lang="en-US" altLang="ja-JP" sz="2000" dirty="0"/>
          </a:p>
          <a:p>
            <a:pPr marL="1062038" lvl="1" indent="-342900"/>
            <a:r>
              <a:rPr lang="ja-JP" altLang="en-US" sz="1600" dirty="0"/>
              <a:t>分解処理が難しかった</a:t>
            </a:r>
            <a:r>
              <a:rPr lang="en-US" altLang="ja-JP" sz="1600" dirty="0"/>
              <a:t>PET</a:t>
            </a:r>
            <a:r>
              <a:rPr lang="ja-JP" altLang="en-US" sz="1600" dirty="0"/>
              <a:t>を分解する微生物・酵素の発見されている</a:t>
            </a:r>
            <a:endParaRPr kumimoji="1" lang="en-US" altLang="ja-JP" sz="1600" dirty="0"/>
          </a:p>
        </p:txBody>
      </p:sp>
      <p:sp>
        <p:nvSpPr>
          <p:cNvPr id="5" name="矢印: 右 4">
            <a:extLst>
              <a:ext uri="{FF2B5EF4-FFF2-40B4-BE49-F238E27FC236}">
                <a16:creationId xmlns:a16="http://schemas.microsoft.com/office/drawing/2014/main" id="{A5588E0D-5BBE-4E6A-BCC8-878BB032E7A0}"/>
              </a:ext>
            </a:extLst>
          </p:cNvPr>
          <p:cNvSpPr/>
          <p:nvPr/>
        </p:nvSpPr>
        <p:spPr>
          <a:xfrm>
            <a:off x="7597951" y="1111010"/>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CE10B2D-B612-484A-8D56-879F5E07B025}"/>
              </a:ext>
            </a:extLst>
          </p:cNvPr>
          <p:cNvSpPr txBox="1"/>
          <p:nvPr/>
        </p:nvSpPr>
        <p:spPr>
          <a:xfrm>
            <a:off x="8527515" y="790004"/>
            <a:ext cx="2581989" cy="307777"/>
          </a:xfrm>
          <a:prstGeom prst="rect">
            <a:avLst/>
          </a:prstGeom>
          <a:noFill/>
        </p:spPr>
        <p:txBody>
          <a:bodyPr wrap="none" rtlCol="0">
            <a:spAutoFit/>
          </a:bodyPr>
          <a:lstStyle/>
          <a:p>
            <a:r>
              <a:rPr kumimoji="1" lang="en-US" altLang="ja-JP" sz="1400" dirty="0"/>
              <a:t>YOKOGAWA R&amp;D</a:t>
            </a:r>
            <a:r>
              <a:rPr kumimoji="1" lang="ja-JP" altLang="en-US" sz="1400" dirty="0"/>
              <a:t>での取り組み</a:t>
            </a:r>
          </a:p>
        </p:txBody>
      </p:sp>
      <p:sp>
        <p:nvSpPr>
          <p:cNvPr id="7" name="テキスト ボックス 6">
            <a:extLst>
              <a:ext uri="{FF2B5EF4-FFF2-40B4-BE49-F238E27FC236}">
                <a16:creationId xmlns:a16="http://schemas.microsoft.com/office/drawing/2014/main" id="{4E242493-DE83-46FC-B762-8C87E5106A79}"/>
              </a:ext>
            </a:extLst>
          </p:cNvPr>
          <p:cNvSpPr txBox="1"/>
          <p:nvPr/>
        </p:nvSpPr>
        <p:spPr>
          <a:xfrm>
            <a:off x="8464614" y="1113940"/>
            <a:ext cx="788999" cy="338554"/>
          </a:xfrm>
          <a:prstGeom prst="rect">
            <a:avLst/>
          </a:prstGeom>
          <a:noFill/>
        </p:spPr>
        <p:txBody>
          <a:bodyPr wrap="none" rtlCol="0">
            <a:spAutoFit/>
          </a:bodyPr>
          <a:lstStyle/>
          <a:p>
            <a:r>
              <a:rPr kumimoji="1" lang="en-US" altLang="ja-JP" sz="1600" dirty="0"/>
              <a:t>AI</a:t>
            </a:r>
            <a:r>
              <a:rPr kumimoji="1" lang="ja-JP" altLang="en-US" sz="1600" dirty="0"/>
              <a:t>農業</a:t>
            </a:r>
            <a:endParaRPr kumimoji="1" lang="en-US" altLang="ja-JP" sz="1600" dirty="0"/>
          </a:p>
        </p:txBody>
      </p:sp>
      <p:sp>
        <p:nvSpPr>
          <p:cNvPr id="9" name="矢印: 右 8">
            <a:extLst>
              <a:ext uri="{FF2B5EF4-FFF2-40B4-BE49-F238E27FC236}">
                <a16:creationId xmlns:a16="http://schemas.microsoft.com/office/drawing/2014/main" id="{25579354-557C-42F4-9565-14B5799299EC}"/>
              </a:ext>
            </a:extLst>
          </p:cNvPr>
          <p:cNvSpPr/>
          <p:nvPr/>
        </p:nvSpPr>
        <p:spPr>
          <a:xfrm>
            <a:off x="7600939" y="475590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28A6E47-4FA2-4113-AF26-821EE7BF07B3}"/>
              </a:ext>
            </a:extLst>
          </p:cNvPr>
          <p:cNvSpPr txBox="1"/>
          <p:nvPr/>
        </p:nvSpPr>
        <p:spPr>
          <a:xfrm>
            <a:off x="8447023" y="4736399"/>
            <a:ext cx="3066865" cy="338554"/>
          </a:xfrm>
          <a:prstGeom prst="rect">
            <a:avLst/>
          </a:prstGeom>
          <a:noFill/>
        </p:spPr>
        <p:txBody>
          <a:bodyPr wrap="none" rtlCol="0">
            <a:spAutoFit/>
          </a:bodyPr>
          <a:lstStyle/>
          <a:p>
            <a:r>
              <a:rPr kumimoji="1" lang="en-US" altLang="ja-JP" sz="1600" dirty="0"/>
              <a:t>YIS</a:t>
            </a:r>
            <a:r>
              <a:rPr kumimoji="1" lang="ja-JP" altLang="en-US" sz="1600" dirty="0"/>
              <a:t>微細藻類</a:t>
            </a:r>
            <a:r>
              <a:rPr kumimoji="1" lang="en-US" altLang="ja-JP" sz="1600" dirty="0"/>
              <a:t>PJT</a:t>
            </a:r>
            <a:r>
              <a:rPr kumimoji="1" lang="ja-JP" altLang="en-US" sz="1600" dirty="0"/>
              <a:t>、（海洋牧場）</a:t>
            </a:r>
            <a:endParaRPr kumimoji="1" lang="en-US" altLang="ja-JP" sz="1600" dirty="0"/>
          </a:p>
        </p:txBody>
      </p:sp>
      <p:sp>
        <p:nvSpPr>
          <p:cNvPr id="11" name="矢印: 右 10">
            <a:extLst>
              <a:ext uri="{FF2B5EF4-FFF2-40B4-BE49-F238E27FC236}">
                <a16:creationId xmlns:a16="http://schemas.microsoft.com/office/drawing/2014/main" id="{57DB0E13-F9D9-417A-A840-BFECBB58AAF5}"/>
              </a:ext>
            </a:extLst>
          </p:cNvPr>
          <p:cNvSpPr/>
          <p:nvPr/>
        </p:nvSpPr>
        <p:spPr>
          <a:xfrm>
            <a:off x="7599929" y="271257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961828F3-C9DA-4E37-BD83-E96E372E9C06}"/>
              </a:ext>
            </a:extLst>
          </p:cNvPr>
          <p:cNvSpPr txBox="1"/>
          <p:nvPr/>
        </p:nvSpPr>
        <p:spPr>
          <a:xfrm>
            <a:off x="8447023" y="2710984"/>
            <a:ext cx="2199641" cy="338554"/>
          </a:xfrm>
          <a:prstGeom prst="rect">
            <a:avLst/>
          </a:prstGeom>
          <a:noFill/>
        </p:spPr>
        <p:txBody>
          <a:bodyPr wrap="none" rtlCol="0">
            <a:spAutoFit/>
          </a:bodyPr>
          <a:lstStyle/>
          <a:p>
            <a:r>
              <a:rPr kumimoji="1" lang="ja-JP" altLang="en-US" sz="1600" dirty="0"/>
              <a:t>二酸化炭素の有効利用</a:t>
            </a:r>
            <a:endParaRPr kumimoji="1" lang="en-US" altLang="ja-JP" sz="1600" dirty="0"/>
          </a:p>
        </p:txBody>
      </p:sp>
      <p:sp>
        <p:nvSpPr>
          <p:cNvPr id="13" name="矢印: 右 12">
            <a:extLst>
              <a:ext uri="{FF2B5EF4-FFF2-40B4-BE49-F238E27FC236}">
                <a16:creationId xmlns:a16="http://schemas.microsoft.com/office/drawing/2014/main" id="{EE4585B8-AAFC-4F6E-9451-6BB3E55C11F2}"/>
              </a:ext>
            </a:extLst>
          </p:cNvPr>
          <p:cNvSpPr/>
          <p:nvPr/>
        </p:nvSpPr>
        <p:spPr>
          <a:xfrm>
            <a:off x="7597952" y="5725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D00255D-62A7-495D-B236-2410EDD6CEE8}"/>
              </a:ext>
            </a:extLst>
          </p:cNvPr>
          <p:cNvSpPr txBox="1"/>
          <p:nvPr/>
        </p:nvSpPr>
        <p:spPr>
          <a:xfrm>
            <a:off x="8447023" y="5706488"/>
            <a:ext cx="3029997" cy="338554"/>
          </a:xfrm>
          <a:prstGeom prst="rect">
            <a:avLst/>
          </a:prstGeom>
          <a:noFill/>
        </p:spPr>
        <p:txBody>
          <a:bodyPr wrap="none" rtlCol="0">
            <a:spAutoFit/>
          </a:bodyPr>
          <a:lstStyle/>
          <a:p>
            <a:r>
              <a:rPr kumimoji="1" lang="ja-JP" altLang="en-US" sz="1600" dirty="0"/>
              <a:t>リサイクル化学向け適応物理モデル</a:t>
            </a:r>
            <a:endParaRPr kumimoji="1" lang="en-US" altLang="ja-JP" sz="1600" dirty="0"/>
          </a:p>
        </p:txBody>
      </p:sp>
      <p:sp>
        <p:nvSpPr>
          <p:cNvPr id="8" name="テキスト ボックス 7">
            <a:extLst>
              <a:ext uri="{FF2B5EF4-FFF2-40B4-BE49-F238E27FC236}">
                <a16:creationId xmlns:a16="http://schemas.microsoft.com/office/drawing/2014/main" id="{E17B0EE7-094A-4393-A4F7-FB2D5A4863C5}"/>
              </a:ext>
            </a:extLst>
          </p:cNvPr>
          <p:cNvSpPr txBox="1"/>
          <p:nvPr/>
        </p:nvSpPr>
        <p:spPr>
          <a:xfrm>
            <a:off x="8447023" y="3574487"/>
            <a:ext cx="3225563" cy="584775"/>
          </a:xfrm>
          <a:prstGeom prst="rect">
            <a:avLst/>
          </a:prstGeom>
          <a:noFill/>
        </p:spPr>
        <p:txBody>
          <a:bodyPr wrap="none" rtlCol="0">
            <a:spAutoFit/>
          </a:bodyPr>
          <a:lstStyle/>
          <a:p>
            <a:r>
              <a:rPr kumimoji="1" lang="ja-JP" altLang="en-US" sz="1600" dirty="0"/>
              <a:t>抗体生産向けの</a:t>
            </a:r>
            <a:endParaRPr kumimoji="1" lang="en-US" altLang="ja-JP" sz="1600" dirty="0"/>
          </a:p>
          <a:p>
            <a:r>
              <a:rPr kumimoji="1" lang="ja-JP" altLang="en-US" sz="1600" dirty="0"/>
              <a:t>動物細胞培養関連事業、</a:t>
            </a:r>
            <a:r>
              <a:rPr kumimoji="1" lang="en-US" altLang="ja-JP" sz="1600" dirty="0"/>
              <a:t>R&amp;D</a:t>
            </a:r>
            <a:r>
              <a:rPr kumimoji="1" lang="ja-JP" altLang="en-US" sz="1600" dirty="0"/>
              <a:t> </a:t>
            </a:r>
            <a:r>
              <a:rPr kumimoji="1" lang="en-US" altLang="ja-JP" sz="1600" dirty="0"/>
              <a:t>PJT</a:t>
            </a:r>
            <a:endParaRPr kumimoji="1" lang="ja-JP" altLang="en-US" sz="1600" dirty="0"/>
          </a:p>
        </p:txBody>
      </p:sp>
      <p:sp>
        <p:nvSpPr>
          <p:cNvPr id="16" name="矢印: 右 15">
            <a:extLst>
              <a:ext uri="{FF2B5EF4-FFF2-40B4-BE49-F238E27FC236}">
                <a16:creationId xmlns:a16="http://schemas.microsoft.com/office/drawing/2014/main" id="{3DBAAD52-1D61-41C4-BB63-34A7DB4FBEA9}"/>
              </a:ext>
            </a:extLst>
          </p:cNvPr>
          <p:cNvSpPr/>
          <p:nvPr/>
        </p:nvSpPr>
        <p:spPr>
          <a:xfrm>
            <a:off x="7597951" y="3722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10E76BBF-B4FB-4624-8610-295E2F125F1B}"/>
              </a:ext>
            </a:extLst>
          </p:cNvPr>
          <p:cNvSpPr/>
          <p:nvPr/>
        </p:nvSpPr>
        <p:spPr>
          <a:xfrm>
            <a:off x="7597950" y="1927985"/>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44C9DDB7-08F7-4851-90E2-EDCC6E6AFC62}"/>
              </a:ext>
            </a:extLst>
          </p:cNvPr>
          <p:cNvSpPr txBox="1"/>
          <p:nvPr/>
        </p:nvSpPr>
        <p:spPr>
          <a:xfrm>
            <a:off x="8464614" y="1837640"/>
            <a:ext cx="2707793" cy="584775"/>
          </a:xfrm>
          <a:prstGeom prst="rect">
            <a:avLst/>
          </a:prstGeom>
          <a:noFill/>
        </p:spPr>
        <p:txBody>
          <a:bodyPr wrap="none" rtlCol="0">
            <a:spAutoFit/>
          </a:bodyPr>
          <a:lstStyle/>
          <a:p>
            <a:r>
              <a:rPr kumimoji="1" lang="ja-JP" altLang="en-US" sz="1600" dirty="0">
                <a:highlight>
                  <a:srgbClr val="FFFF00"/>
                </a:highlight>
              </a:rPr>
              <a:t>人工酵素でお世話になっている</a:t>
            </a:r>
            <a:endParaRPr kumimoji="1" lang="en-US" altLang="ja-JP" sz="1600" dirty="0">
              <a:highlight>
                <a:srgbClr val="FFFF00"/>
              </a:highlight>
            </a:endParaRPr>
          </a:p>
          <a:p>
            <a:r>
              <a:rPr kumimoji="1" lang="ja-JP" altLang="en-US" sz="1600" dirty="0">
                <a:highlight>
                  <a:srgbClr val="FFFF00"/>
                </a:highlight>
              </a:rPr>
              <a:t>東大五十嵐先生の研究領域</a:t>
            </a:r>
          </a:p>
        </p:txBody>
      </p:sp>
    </p:spTree>
    <p:extLst>
      <p:ext uri="{BB962C8B-B14F-4D97-AF65-F5344CB8AC3E}">
        <p14:creationId xmlns:p14="http://schemas.microsoft.com/office/powerpoint/2010/main" val="132270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8C755-4FBF-4035-87DC-80669D65C1BA}"/>
              </a:ext>
            </a:extLst>
          </p:cNvPr>
          <p:cNvSpPr>
            <a:spLocks noGrp="1"/>
          </p:cNvSpPr>
          <p:nvPr>
            <p:ph type="title"/>
          </p:nvPr>
        </p:nvSpPr>
        <p:spPr/>
        <p:txBody>
          <a:bodyPr/>
          <a:lstStyle/>
          <a:p>
            <a:r>
              <a:rPr kumimoji="1" lang="ja-JP" altLang="en-US" dirty="0"/>
              <a:t>調査活動計画の</a:t>
            </a:r>
            <a:r>
              <a:rPr lang="ja-JP" altLang="en-US" dirty="0"/>
              <a:t>サマリ</a:t>
            </a:r>
            <a:endParaRPr kumimoji="1" lang="ja-JP" altLang="en-US" dirty="0"/>
          </a:p>
        </p:txBody>
      </p:sp>
      <p:sp>
        <p:nvSpPr>
          <p:cNvPr id="3" name="スライド番号プレースホルダー 2">
            <a:extLst>
              <a:ext uri="{FF2B5EF4-FFF2-40B4-BE49-F238E27FC236}">
                <a16:creationId xmlns:a16="http://schemas.microsoft.com/office/drawing/2014/main" id="{C3205FF5-6424-4DFB-9DA9-C1702AB16868}"/>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44648D20-CE58-4AC6-B803-421065313BB0}"/>
              </a:ext>
            </a:extLst>
          </p:cNvPr>
          <p:cNvSpPr>
            <a:spLocks noGrp="1"/>
          </p:cNvSpPr>
          <p:nvPr>
            <p:ph type="body" sz="quarter" idx="11"/>
          </p:nvPr>
        </p:nvSpPr>
        <p:spPr>
          <a:xfrm>
            <a:off x="517055" y="1071367"/>
            <a:ext cx="11341887" cy="3171125"/>
          </a:xfrm>
        </p:spPr>
        <p:txBody>
          <a:bodyPr/>
          <a:lstStyle/>
          <a:p>
            <a:pPr marL="457200" indent="-457200">
              <a:buFont typeface="Wingdings" panose="05000000000000000000" pitchFamily="2" charset="2"/>
              <a:buChar char="n"/>
            </a:pPr>
            <a:r>
              <a:rPr kumimoji="1" lang="ja-JP" altLang="en-US" dirty="0"/>
              <a:t>次期テーマ企画のための調査活動を計画</a:t>
            </a:r>
            <a:endParaRPr kumimoji="1" lang="en-US" altLang="ja-JP" dirty="0"/>
          </a:p>
          <a:p>
            <a:pPr marL="798513" lvl="1" indent="-457200">
              <a:buFont typeface="Wingdings" panose="05000000000000000000" pitchFamily="2" charset="2"/>
              <a:buChar char="n"/>
            </a:pPr>
            <a:r>
              <a:rPr lang="ja-JP" altLang="en-US" dirty="0"/>
              <a:t>次期テーマ</a:t>
            </a:r>
            <a:r>
              <a:rPr lang="en-US" altLang="ja-JP" dirty="0"/>
              <a:t>LR0</a:t>
            </a:r>
            <a:r>
              <a:rPr lang="ja-JP" altLang="en-US" dirty="0"/>
              <a:t>は</a:t>
            </a:r>
            <a:r>
              <a:rPr lang="en-US" altLang="ja-JP" dirty="0"/>
              <a:t>FY23</a:t>
            </a:r>
            <a:r>
              <a:rPr lang="ja-JP" altLang="en-US" dirty="0"/>
              <a:t>上期開催予定</a:t>
            </a:r>
            <a:endParaRPr lang="en-US" altLang="ja-JP" dirty="0"/>
          </a:p>
          <a:p>
            <a:pPr marL="798513" lvl="1" indent="-457200">
              <a:buFont typeface="Wingdings" panose="05000000000000000000" pitchFamily="2" charset="2"/>
              <a:buChar char="n"/>
            </a:pPr>
            <a:r>
              <a:rPr lang="ja-JP" altLang="en-US" dirty="0"/>
              <a:t>調査活動は</a:t>
            </a:r>
            <a:r>
              <a:rPr lang="en-US" altLang="ja-JP" dirty="0"/>
              <a:t>FY22</a:t>
            </a:r>
            <a:r>
              <a:rPr lang="ja-JP" altLang="en-US" dirty="0"/>
              <a:t>下期実施予定</a:t>
            </a:r>
            <a:endParaRPr lang="en-US" altLang="ja-JP" dirty="0"/>
          </a:p>
          <a:p>
            <a:pPr marL="457200" indent="-457200">
              <a:buFont typeface="Wingdings" panose="05000000000000000000" pitchFamily="2" charset="2"/>
              <a:buChar char="n"/>
            </a:pPr>
            <a:r>
              <a:rPr lang="ja-JP" altLang="en-US" dirty="0"/>
              <a:t>調査活動</a:t>
            </a:r>
            <a:endParaRPr lang="en-US" altLang="ja-JP" dirty="0"/>
          </a:p>
          <a:p>
            <a:pPr lvl="1"/>
            <a:endParaRPr lang="en-US" altLang="ja-JP" dirty="0"/>
          </a:p>
          <a:p>
            <a:pPr marL="457200" indent="-457200">
              <a:buFont typeface="Wingdings" panose="05000000000000000000" pitchFamily="2" charset="2"/>
              <a:buChar char="n"/>
            </a:pPr>
            <a:endParaRPr lang="en-US" altLang="ja-JP" dirty="0"/>
          </a:p>
          <a:p>
            <a:pPr marL="457200" indent="-457200">
              <a:buFont typeface="Wingdings" panose="05000000000000000000" pitchFamily="2" charset="2"/>
              <a:buChar char="n"/>
            </a:pPr>
            <a:endParaRPr lang="en-US" altLang="ja-JP" dirty="0"/>
          </a:p>
          <a:p>
            <a:pPr marL="798513" lvl="1" indent="-457200">
              <a:buFont typeface="Wingdings" panose="05000000000000000000" pitchFamily="2" charset="2"/>
              <a:buChar char="n"/>
            </a:pPr>
            <a:endParaRPr kumimoji="1" lang="ja-JP" altLang="en-US" dirty="0"/>
          </a:p>
        </p:txBody>
      </p:sp>
      <p:sp>
        <p:nvSpPr>
          <p:cNvPr id="5" name="フッター プレースホルダー 4">
            <a:extLst>
              <a:ext uri="{FF2B5EF4-FFF2-40B4-BE49-F238E27FC236}">
                <a16:creationId xmlns:a16="http://schemas.microsoft.com/office/drawing/2014/main" id="{EBB69E60-99E7-49B4-BFFF-99109A43ABF1}"/>
              </a:ext>
            </a:extLst>
          </p:cNvPr>
          <p:cNvSpPr>
            <a:spLocks noGrp="1"/>
          </p:cNvSpPr>
          <p:nvPr>
            <p:ph type="ftr" sz="quarter" idx="3"/>
          </p:nvPr>
        </p:nvSpPr>
        <p:spPr>
          <a:xfrm>
            <a:off x="4038600" y="6459663"/>
            <a:ext cx="4114800" cy="365125"/>
          </a:xfrm>
        </p:spPr>
        <p:txBody>
          <a:bodyPr/>
          <a:lstStyle/>
          <a:p>
            <a:r>
              <a:rPr kumimoji="1" lang="en-US" altLang="ja-JP"/>
              <a:t>Confidential</a:t>
            </a:r>
            <a:endParaRPr kumimoji="1" lang="ja-JP" altLang="en-US" dirty="0"/>
          </a:p>
        </p:txBody>
      </p:sp>
      <p:cxnSp>
        <p:nvCxnSpPr>
          <p:cNvPr id="6" name="直線コネクタ 5">
            <a:extLst>
              <a:ext uri="{FF2B5EF4-FFF2-40B4-BE49-F238E27FC236}">
                <a16:creationId xmlns:a16="http://schemas.microsoft.com/office/drawing/2014/main" id="{E76CBDCC-3F4F-4379-8956-821E025254C7}"/>
              </a:ext>
            </a:extLst>
          </p:cNvPr>
          <p:cNvCxnSpPr>
            <a:cxnSpLocks/>
          </p:cNvCxnSpPr>
          <p:nvPr/>
        </p:nvCxnSpPr>
        <p:spPr>
          <a:xfrm>
            <a:off x="705468" y="3037467"/>
            <a:ext cx="3464511"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D5EB7FE-7262-4509-BE10-A7006BFD77D8}"/>
              </a:ext>
            </a:extLst>
          </p:cNvPr>
          <p:cNvSpPr txBox="1"/>
          <p:nvPr/>
        </p:nvSpPr>
        <p:spPr>
          <a:xfrm>
            <a:off x="849719" y="2702337"/>
            <a:ext cx="3228769" cy="307777"/>
          </a:xfrm>
          <a:prstGeom prst="rect">
            <a:avLst/>
          </a:prstGeom>
          <a:noFill/>
        </p:spPr>
        <p:txBody>
          <a:bodyPr wrap="none" rtlCol="0">
            <a:spAutoFit/>
          </a:bodyPr>
          <a:lstStyle/>
          <a:p>
            <a:r>
              <a:rPr kumimoji="1" lang="ja-JP" altLang="en-US" sz="1400" b="1" dirty="0"/>
              <a:t>活動①　機能性タンパク質設計技術調査</a:t>
            </a:r>
          </a:p>
        </p:txBody>
      </p:sp>
      <p:cxnSp>
        <p:nvCxnSpPr>
          <p:cNvPr id="8" name="直線コネクタ 7">
            <a:extLst>
              <a:ext uri="{FF2B5EF4-FFF2-40B4-BE49-F238E27FC236}">
                <a16:creationId xmlns:a16="http://schemas.microsoft.com/office/drawing/2014/main" id="{AE427D73-C76A-43F5-B050-BC7EAC78F833}"/>
              </a:ext>
            </a:extLst>
          </p:cNvPr>
          <p:cNvCxnSpPr>
            <a:cxnSpLocks/>
          </p:cNvCxnSpPr>
          <p:nvPr/>
        </p:nvCxnSpPr>
        <p:spPr>
          <a:xfrm flipV="1">
            <a:off x="714993" y="4008506"/>
            <a:ext cx="4907186" cy="27239"/>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B6B68D-803F-4AE9-91BD-E08576C10C3D}"/>
              </a:ext>
            </a:extLst>
          </p:cNvPr>
          <p:cNvSpPr txBox="1"/>
          <p:nvPr/>
        </p:nvSpPr>
        <p:spPr>
          <a:xfrm>
            <a:off x="849719" y="3700729"/>
            <a:ext cx="4772460" cy="307777"/>
          </a:xfrm>
          <a:prstGeom prst="rect">
            <a:avLst/>
          </a:prstGeom>
          <a:noFill/>
        </p:spPr>
        <p:txBody>
          <a:bodyPr wrap="none" rtlCol="0">
            <a:spAutoFit/>
          </a:bodyPr>
          <a:lstStyle/>
          <a:p>
            <a:r>
              <a:rPr kumimoji="1" lang="ja-JP" altLang="en-US" sz="1400" b="1" dirty="0"/>
              <a:t>活動②　セルロース分解酵素</a:t>
            </a:r>
            <a:r>
              <a:rPr kumimoji="1" lang="en-US" altLang="ja-JP" sz="1400" b="1" dirty="0"/>
              <a:t>*</a:t>
            </a:r>
            <a:r>
              <a:rPr kumimoji="1" lang="ja-JP" altLang="en-US" sz="1400" b="1" dirty="0"/>
              <a:t>の合成・評価の実施可能性確認</a:t>
            </a:r>
          </a:p>
        </p:txBody>
      </p:sp>
      <p:cxnSp>
        <p:nvCxnSpPr>
          <p:cNvPr id="10" name="直線コネクタ 9">
            <a:extLst>
              <a:ext uri="{FF2B5EF4-FFF2-40B4-BE49-F238E27FC236}">
                <a16:creationId xmlns:a16="http://schemas.microsoft.com/office/drawing/2014/main" id="{250CDA38-DB31-4A57-91A7-CE7EDC464F6A}"/>
              </a:ext>
            </a:extLst>
          </p:cNvPr>
          <p:cNvCxnSpPr>
            <a:cxnSpLocks/>
          </p:cNvCxnSpPr>
          <p:nvPr/>
        </p:nvCxnSpPr>
        <p:spPr>
          <a:xfrm>
            <a:off x="762181" y="5050743"/>
            <a:ext cx="5007998"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A30B9C9-B14B-42D1-A1D4-27B3C3E9AFA8}"/>
              </a:ext>
            </a:extLst>
          </p:cNvPr>
          <p:cNvSpPr txBox="1"/>
          <p:nvPr/>
        </p:nvSpPr>
        <p:spPr>
          <a:xfrm>
            <a:off x="849719" y="4720820"/>
            <a:ext cx="4838184" cy="307777"/>
          </a:xfrm>
          <a:prstGeom prst="rect">
            <a:avLst/>
          </a:prstGeom>
          <a:noFill/>
        </p:spPr>
        <p:txBody>
          <a:bodyPr wrap="none" rtlCol="0">
            <a:spAutoFit/>
          </a:bodyPr>
          <a:lstStyle/>
          <a:p>
            <a:r>
              <a:rPr kumimoji="1" lang="ja-JP" altLang="en-US" sz="1400" b="1" dirty="0"/>
              <a:t>活動③　「バイオ系物質生産」アプリケーション・周辺技術の調査</a:t>
            </a:r>
          </a:p>
        </p:txBody>
      </p:sp>
      <p:sp>
        <p:nvSpPr>
          <p:cNvPr id="12" name="テキスト ボックス 11">
            <a:extLst>
              <a:ext uri="{FF2B5EF4-FFF2-40B4-BE49-F238E27FC236}">
                <a16:creationId xmlns:a16="http://schemas.microsoft.com/office/drawing/2014/main" id="{65AE3856-7E70-4D40-BA59-1A5D01DDE60E}"/>
              </a:ext>
            </a:extLst>
          </p:cNvPr>
          <p:cNvSpPr txBox="1"/>
          <p:nvPr/>
        </p:nvSpPr>
        <p:spPr>
          <a:xfrm>
            <a:off x="914554" y="3047752"/>
            <a:ext cx="7883890" cy="646331"/>
          </a:xfrm>
          <a:prstGeom prst="rect">
            <a:avLst/>
          </a:prstGeom>
          <a:noFill/>
        </p:spPr>
        <p:txBody>
          <a:bodyPr wrap="none" rtlCol="0">
            <a:spAutoFit/>
          </a:bodyPr>
          <a:lstStyle/>
          <a:p>
            <a:r>
              <a:rPr kumimoji="1" lang="ja-JP" altLang="en-US" sz="1200" dirty="0"/>
              <a:t>概要：構造予測結果により、定義した機能モチーフを評価する方法、主鎖構造の生成方法の検証。</a:t>
            </a:r>
            <a:endParaRPr kumimoji="1" lang="en-US" altLang="ja-JP" sz="1200" dirty="0"/>
          </a:p>
          <a:p>
            <a:r>
              <a:rPr kumimoji="1" lang="ja-JP" altLang="en-US" sz="1200" dirty="0"/>
              <a:t>期待：検証対象の手法により候補配列を準備できている、本テーマの実験データを活用して手法の有効性の評価ができている。</a:t>
            </a:r>
            <a:endParaRPr kumimoji="1" lang="en-US" altLang="ja-JP" sz="1200" dirty="0"/>
          </a:p>
          <a:p>
            <a:r>
              <a:rPr kumimoji="1" lang="ja-JP" altLang="en-US" sz="1200" dirty="0"/>
              <a:t>成果物：報告書</a:t>
            </a:r>
            <a:endParaRPr kumimoji="1" lang="en-US" altLang="ja-JP" sz="1200" dirty="0"/>
          </a:p>
        </p:txBody>
      </p:sp>
      <p:sp>
        <p:nvSpPr>
          <p:cNvPr id="13" name="テキスト ボックス 12">
            <a:extLst>
              <a:ext uri="{FF2B5EF4-FFF2-40B4-BE49-F238E27FC236}">
                <a16:creationId xmlns:a16="http://schemas.microsoft.com/office/drawing/2014/main" id="{6E73F147-6C4D-4B39-A786-25FF4C5DABE2}"/>
              </a:ext>
            </a:extLst>
          </p:cNvPr>
          <p:cNvSpPr txBox="1"/>
          <p:nvPr/>
        </p:nvSpPr>
        <p:spPr>
          <a:xfrm>
            <a:off x="914554" y="4041148"/>
            <a:ext cx="5903026" cy="646331"/>
          </a:xfrm>
          <a:prstGeom prst="rect">
            <a:avLst/>
          </a:prstGeom>
          <a:noFill/>
        </p:spPr>
        <p:txBody>
          <a:bodyPr wrap="none" rtlCol="0">
            <a:spAutoFit/>
          </a:bodyPr>
          <a:lstStyle/>
          <a:p>
            <a:r>
              <a:rPr kumimoji="1" lang="ja-JP" altLang="en-US" sz="1200" dirty="0"/>
              <a:t>概要：設計</a:t>
            </a:r>
            <a:r>
              <a:rPr kumimoji="1" lang="en-US" altLang="ja-JP" sz="1200" dirty="0"/>
              <a:t>CBD</a:t>
            </a:r>
            <a:r>
              <a:rPr kumimoji="1" lang="ja-JP" altLang="en-US" sz="1200" dirty="0"/>
              <a:t>をサブモジュールとしてもつセルロース分解酵素を合成・評価できるか確認。</a:t>
            </a:r>
            <a:endParaRPr kumimoji="1" lang="en-US" altLang="ja-JP" sz="1200" dirty="0"/>
          </a:p>
          <a:p>
            <a:r>
              <a:rPr kumimoji="1" lang="ja-JP" altLang="en-US" sz="1200" dirty="0"/>
              <a:t>期待：セルロース分解酵素の</a:t>
            </a:r>
            <a:r>
              <a:rPr kumimoji="1" lang="en-US" altLang="ja-JP" sz="1200" dirty="0"/>
              <a:t>Wet</a:t>
            </a:r>
            <a:r>
              <a:rPr kumimoji="1" lang="ja-JP" altLang="en-US" sz="1200" dirty="0"/>
              <a:t>評価のプロトコルを理解し、実施に必要な準備ができている。</a:t>
            </a:r>
            <a:endParaRPr kumimoji="1" lang="en-US" altLang="ja-JP" sz="1200" dirty="0"/>
          </a:p>
          <a:p>
            <a:r>
              <a:rPr kumimoji="1" lang="ja-JP" altLang="en-US" sz="1200" dirty="0"/>
              <a:t>成果物：報告書</a:t>
            </a:r>
            <a:endParaRPr kumimoji="1" lang="en-US" altLang="ja-JP" sz="1200" dirty="0"/>
          </a:p>
        </p:txBody>
      </p:sp>
      <p:sp>
        <p:nvSpPr>
          <p:cNvPr id="14" name="テキスト ボックス 13">
            <a:extLst>
              <a:ext uri="{FF2B5EF4-FFF2-40B4-BE49-F238E27FC236}">
                <a16:creationId xmlns:a16="http://schemas.microsoft.com/office/drawing/2014/main" id="{102FC0EC-1B40-4513-B358-CE79F69B8ADE}"/>
              </a:ext>
            </a:extLst>
          </p:cNvPr>
          <p:cNvSpPr txBox="1"/>
          <p:nvPr/>
        </p:nvSpPr>
        <p:spPr>
          <a:xfrm>
            <a:off x="914554" y="5127797"/>
            <a:ext cx="10184370" cy="1015663"/>
          </a:xfrm>
          <a:prstGeom prst="rect">
            <a:avLst/>
          </a:prstGeom>
          <a:noFill/>
        </p:spPr>
        <p:txBody>
          <a:bodyPr wrap="square" rtlCol="0">
            <a:spAutoFit/>
          </a:bodyPr>
          <a:lstStyle/>
          <a:p>
            <a:r>
              <a:rPr kumimoji="1" lang="ja-JP" altLang="en-US" sz="1200" dirty="0"/>
              <a:t>概要：バイオ系の物質生産技術のバリューチェーン上に含まれる広義の酵素設計技術・</a:t>
            </a:r>
            <a:r>
              <a:rPr kumimoji="1" lang="en-US" altLang="ja-JP" sz="1200" dirty="0"/>
              <a:t>IP</a:t>
            </a:r>
            <a:r>
              <a:rPr kumimoji="1" lang="ja-JP" altLang="en-US" sz="1200" dirty="0"/>
              <a:t>の関連領域について調査し、</a:t>
            </a:r>
            <a:endParaRPr kumimoji="1" lang="en-US" altLang="ja-JP" sz="1200" dirty="0"/>
          </a:p>
          <a:p>
            <a:r>
              <a:rPr kumimoji="1" lang="ja-JP" altLang="en-US" sz="1200" dirty="0"/>
              <a:t>テーマ化する可能性のあるトピックスを洗い出す。対象のバイオプロセスは「バイオマスリファイナリ・</a:t>
            </a:r>
            <a:endParaRPr kumimoji="1" lang="en-US" altLang="ja-JP" sz="1200" dirty="0"/>
          </a:p>
          <a:p>
            <a:r>
              <a:rPr kumimoji="1" lang="ja-JP" altLang="en-US" sz="1200" dirty="0"/>
              <a:t>バイオマス分解による発酵可能な糖の取り出し」にピン止めして調査する。</a:t>
            </a:r>
            <a:endParaRPr kumimoji="1" lang="en-US" altLang="ja-JP" sz="1200" dirty="0"/>
          </a:p>
          <a:p>
            <a:r>
              <a:rPr kumimoji="1" lang="ja-JP" altLang="en-US" sz="1200" dirty="0"/>
              <a:t>期待：「バイオ系物質生産」の研究開発の進め方・テーマとなりうるトピックス（</a:t>
            </a:r>
            <a:r>
              <a:rPr kumimoji="1" lang="en-US" altLang="ja-JP" sz="1200" dirty="0"/>
              <a:t>LR0</a:t>
            </a:r>
            <a:r>
              <a:rPr kumimoji="1" lang="ja-JP" altLang="en-US" sz="1200" dirty="0"/>
              <a:t>相当）を示すことができる。</a:t>
            </a:r>
            <a:endParaRPr kumimoji="1" lang="en-US" altLang="ja-JP" sz="1200" dirty="0"/>
          </a:p>
          <a:p>
            <a:r>
              <a:rPr kumimoji="1" lang="ja-JP" altLang="en-US" sz="1200" dirty="0"/>
              <a:t>成果物：報告書</a:t>
            </a:r>
            <a:endParaRPr kumimoji="1" lang="en-US" altLang="ja-JP" sz="1200" dirty="0"/>
          </a:p>
        </p:txBody>
      </p:sp>
      <p:sp>
        <p:nvSpPr>
          <p:cNvPr id="18" name="右中かっこ 17">
            <a:extLst>
              <a:ext uri="{FF2B5EF4-FFF2-40B4-BE49-F238E27FC236}">
                <a16:creationId xmlns:a16="http://schemas.microsoft.com/office/drawing/2014/main" id="{370E601F-EDB2-40C3-A3CF-D2343C2F8572}"/>
              </a:ext>
            </a:extLst>
          </p:cNvPr>
          <p:cNvSpPr/>
          <p:nvPr/>
        </p:nvSpPr>
        <p:spPr>
          <a:xfrm>
            <a:off x="8632263" y="2856225"/>
            <a:ext cx="332361" cy="1585117"/>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3BAE237-82CB-4654-B8A0-A7CB9525D2B0}"/>
              </a:ext>
            </a:extLst>
          </p:cNvPr>
          <p:cNvSpPr txBox="1"/>
          <p:nvPr/>
        </p:nvSpPr>
        <p:spPr>
          <a:xfrm>
            <a:off x="9303787" y="3485285"/>
            <a:ext cx="902811" cy="307777"/>
          </a:xfrm>
          <a:prstGeom prst="rect">
            <a:avLst/>
          </a:prstGeom>
          <a:noFill/>
        </p:spPr>
        <p:txBody>
          <a:bodyPr wrap="none" rtlCol="0">
            <a:spAutoFit/>
          </a:bodyPr>
          <a:lstStyle/>
          <a:p>
            <a:r>
              <a:rPr kumimoji="1" lang="ja-JP" altLang="en-US" sz="1400" dirty="0"/>
              <a:t>技術調査</a:t>
            </a:r>
          </a:p>
        </p:txBody>
      </p:sp>
      <p:sp>
        <p:nvSpPr>
          <p:cNvPr id="20" name="テキスト ボックス 19">
            <a:extLst>
              <a:ext uri="{FF2B5EF4-FFF2-40B4-BE49-F238E27FC236}">
                <a16:creationId xmlns:a16="http://schemas.microsoft.com/office/drawing/2014/main" id="{7510C62E-9996-413E-A2C2-34196F3C4411}"/>
              </a:ext>
            </a:extLst>
          </p:cNvPr>
          <p:cNvSpPr txBox="1"/>
          <p:nvPr/>
        </p:nvSpPr>
        <p:spPr>
          <a:xfrm>
            <a:off x="9303787" y="5263413"/>
            <a:ext cx="2183611" cy="523220"/>
          </a:xfrm>
          <a:prstGeom prst="rect">
            <a:avLst/>
          </a:prstGeom>
          <a:noFill/>
        </p:spPr>
        <p:txBody>
          <a:bodyPr wrap="none" rtlCol="0">
            <a:spAutoFit/>
          </a:bodyPr>
          <a:lstStyle/>
          <a:p>
            <a:r>
              <a:rPr kumimoji="1" lang="ja-JP" altLang="en-US" sz="1400" dirty="0"/>
              <a:t>研究開発ロードマップの検討</a:t>
            </a:r>
            <a:endParaRPr kumimoji="1" lang="en-US" altLang="ja-JP" sz="1400" dirty="0"/>
          </a:p>
          <a:p>
            <a:r>
              <a:rPr kumimoji="1" lang="ja-JP" altLang="en-US" sz="1400" dirty="0"/>
              <a:t>アプリケーションの調査</a:t>
            </a:r>
            <a:endParaRPr kumimoji="1" lang="en-US" altLang="ja-JP" sz="1400" dirty="0"/>
          </a:p>
        </p:txBody>
      </p:sp>
      <p:sp>
        <p:nvSpPr>
          <p:cNvPr id="21" name="右中かっこ 20">
            <a:extLst>
              <a:ext uri="{FF2B5EF4-FFF2-40B4-BE49-F238E27FC236}">
                <a16:creationId xmlns:a16="http://schemas.microsoft.com/office/drawing/2014/main" id="{D060B88A-96A8-4642-85FD-7ABA912AC5FC}"/>
              </a:ext>
            </a:extLst>
          </p:cNvPr>
          <p:cNvSpPr/>
          <p:nvPr/>
        </p:nvSpPr>
        <p:spPr>
          <a:xfrm>
            <a:off x="8642073" y="4877910"/>
            <a:ext cx="332361" cy="114944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09878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a:t>
            </a:r>
            <a:r>
              <a:rPr lang="ja-JP" altLang="en-US" dirty="0"/>
              <a:t>下期業務計画</a:t>
            </a:r>
            <a:endParaRPr kumimoji="1" lang="ja-JP" altLang="en-US" dirty="0"/>
          </a:p>
        </p:txBody>
      </p:sp>
      <p:graphicFrame>
        <p:nvGraphicFramePr>
          <p:cNvPr id="8" name="表 7">
            <a:extLst>
              <a:ext uri="{FF2B5EF4-FFF2-40B4-BE49-F238E27FC236}">
                <a16:creationId xmlns:a16="http://schemas.microsoft.com/office/drawing/2014/main" id="{6AB381DB-49DE-4623-ADDD-FBF21AB4D812}"/>
              </a:ext>
            </a:extLst>
          </p:cNvPr>
          <p:cNvGraphicFramePr>
            <a:graphicFrameLocks noGrp="1"/>
          </p:cNvGraphicFramePr>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99" name="直線矢印コネクタ 98">
            <a:extLst>
              <a:ext uri="{FF2B5EF4-FFF2-40B4-BE49-F238E27FC236}">
                <a16:creationId xmlns:a16="http://schemas.microsoft.com/office/drawing/2014/main" id="{6DAEC829-557F-4D19-9397-017685A41A43}"/>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52C3EEC4-018E-48F8-AAA0-362A0823B284}"/>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66" name="星: 5 pt 65">
            <a:extLst>
              <a:ext uri="{FF2B5EF4-FFF2-40B4-BE49-F238E27FC236}">
                <a16:creationId xmlns:a16="http://schemas.microsoft.com/office/drawing/2014/main" id="{8F4D717F-9250-42A3-B262-EEA19BBE3486}"/>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877D9682-AAA5-4DF9-BFE1-ED908004A21B}"/>
              </a:ext>
            </a:extLst>
          </p:cNvPr>
          <p:cNvCxnSpPr>
            <a:cxnSpLocks/>
          </p:cNvCxnSpPr>
          <p:nvPr/>
        </p:nvCxnSpPr>
        <p:spPr>
          <a:xfrm>
            <a:off x="4045985" y="1563475"/>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7EE4EE3F-75B7-4769-9BFF-628C5CA47AB3}"/>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3" name="テキスト ボックス 102">
            <a:extLst>
              <a:ext uri="{FF2B5EF4-FFF2-40B4-BE49-F238E27FC236}">
                <a16:creationId xmlns:a16="http://schemas.microsoft.com/office/drawing/2014/main" id="{1370F971-7C71-43FA-9AEE-93435B59322B}"/>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104" name="テキスト ボックス 103">
            <a:extLst>
              <a:ext uri="{FF2B5EF4-FFF2-40B4-BE49-F238E27FC236}">
                <a16:creationId xmlns:a16="http://schemas.microsoft.com/office/drawing/2014/main" id="{1C8FB9C3-C729-4DD2-861D-4B57EDC8F428}"/>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22" name="直線矢印コネクタ 21">
            <a:extLst>
              <a:ext uri="{FF2B5EF4-FFF2-40B4-BE49-F238E27FC236}">
                <a16:creationId xmlns:a16="http://schemas.microsoft.com/office/drawing/2014/main" id="{6C964568-BDE0-49C8-BC29-C4BCA87E422C}"/>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ED35174B-7489-4556-B6DD-4A9CF0F7663B}"/>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26" name="星: 5 pt 25">
            <a:extLst>
              <a:ext uri="{FF2B5EF4-FFF2-40B4-BE49-F238E27FC236}">
                <a16:creationId xmlns:a16="http://schemas.microsoft.com/office/drawing/2014/main" id="{C4F3F163-2133-4611-9272-C80C520A8DD9}"/>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7724E443-F279-4F70-9FE6-CE359D2D89E5}"/>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30" name="テキスト ボックス 29">
            <a:extLst>
              <a:ext uri="{FF2B5EF4-FFF2-40B4-BE49-F238E27FC236}">
                <a16:creationId xmlns:a16="http://schemas.microsoft.com/office/drawing/2014/main" id="{4087AF69-74AB-47A2-92F2-52A3E5E194A7}"/>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31" name="星: 5 pt 30">
            <a:extLst>
              <a:ext uri="{FF2B5EF4-FFF2-40B4-BE49-F238E27FC236}">
                <a16:creationId xmlns:a16="http://schemas.microsoft.com/office/drawing/2014/main" id="{90EBA169-C1A1-4524-AF54-A7944007D9C2}"/>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CF9E453E-5A2A-424A-BBC3-F303BA3A506E}"/>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34" name="直線矢印コネクタ 33">
            <a:extLst>
              <a:ext uri="{FF2B5EF4-FFF2-40B4-BE49-F238E27FC236}">
                <a16:creationId xmlns:a16="http://schemas.microsoft.com/office/drawing/2014/main" id="{87D20E16-13B8-4EA4-8070-A9FF51652C81}"/>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04CC50B7-30FD-4CBD-B1B8-72D99D9219A2}"/>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37" name="直線矢印コネクタ 36">
            <a:extLst>
              <a:ext uri="{FF2B5EF4-FFF2-40B4-BE49-F238E27FC236}">
                <a16:creationId xmlns:a16="http://schemas.microsoft.com/office/drawing/2014/main" id="{6F91BF22-8597-4439-8E4C-951262DBAF31}"/>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0" name="直線矢印コネクタ 39">
            <a:extLst>
              <a:ext uri="{FF2B5EF4-FFF2-40B4-BE49-F238E27FC236}">
                <a16:creationId xmlns:a16="http://schemas.microsoft.com/office/drawing/2014/main" id="{4785730F-C35B-4F0C-A762-5070AB8D5F66}"/>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0362AD05-BA28-4446-9403-70BD5899FAF5}"/>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43" name="直線矢印コネクタ 42">
            <a:extLst>
              <a:ext uri="{FF2B5EF4-FFF2-40B4-BE49-F238E27FC236}">
                <a16:creationId xmlns:a16="http://schemas.microsoft.com/office/drawing/2014/main" id="{55309BF2-6F65-438F-92A7-81939C3F9E9B}"/>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4" name="テキスト ボックス 43">
            <a:extLst>
              <a:ext uri="{FF2B5EF4-FFF2-40B4-BE49-F238E27FC236}">
                <a16:creationId xmlns:a16="http://schemas.microsoft.com/office/drawing/2014/main" id="{DE62768A-6519-4FB0-8D7B-568AE1C5DEF6}"/>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46" name="直線矢印コネクタ 45">
            <a:extLst>
              <a:ext uri="{FF2B5EF4-FFF2-40B4-BE49-F238E27FC236}">
                <a16:creationId xmlns:a16="http://schemas.microsoft.com/office/drawing/2014/main" id="{5D9E461C-692D-4A1A-AC3B-A92D870F634F}"/>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8" name="テキスト ボックス 47">
            <a:extLst>
              <a:ext uri="{FF2B5EF4-FFF2-40B4-BE49-F238E27FC236}">
                <a16:creationId xmlns:a16="http://schemas.microsoft.com/office/drawing/2014/main" id="{D55997C9-E284-4C1E-9C3A-535E299FBE5D}"/>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49" name="テキスト ボックス 48">
            <a:extLst>
              <a:ext uri="{FF2B5EF4-FFF2-40B4-BE49-F238E27FC236}">
                <a16:creationId xmlns:a16="http://schemas.microsoft.com/office/drawing/2014/main" id="{936929AF-EE36-4DFF-9F4C-6FE4291CF48E}"/>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50" name="直線矢印コネクタ 49">
            <a:extLst>
              <a:ext uri="{FF2B5EF4-FFF2-40B4-BE49-F238E27FC236}">
                <a16:creationId xmlns:a16="http://schemas.microsoft.com/office/drawing/2014/main" id="{531C7A1E-64AF-4309-8303-BA1D8A6F5793}"/>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1" name="テキスト ボックス 50">
            <a:extLst>
              <a:ext uri="{FF2B5EF4-FFF2-40B4-BE49-F238E27FC236}">
                <a16:creationId xmlns:a16="http://schemas.microsoft.com/office/drawing/2014/main" id="{72E75E43-C047-44D7-943D-9137F76FE78D}"/>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52" name="直線矢印コネクタ 51">
            <a:extLst>
              <a:ext uri="{FF2B5EF4-FFF2-40B4-BE49-F238E27FC236}">
                <a16:creationId xmlns:a16="http://schemas.microsoft.com/office/drawing/2014/main" id="{FD65834A-53F2-4D07-A1F7-EB912B7316D4}"/>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5" name="テキスト ボックス 54">
            <a:extLst>
              <a:ext uri="{FF2B5EF4-FFF2-40B4-BE49-F238E27FC236}">
                <a16:creationId xmlns:a16="http://schemas.microsoft.com/office/drawing/2014/main" id="{950E46D4-C31F-4067-B0E3-1B8EA027134A}"/>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56" name="星: 5 pt 55">
            <a:extLst>
              <a:ext uri="{FF2B5EF4-FFF2-40B4-BE49-F238E27FC236}">
                <a16:creationId xmlns:a16="http://schemas.microsoft.com/office/drawing/2014/main" id="{31590927-467E-4B95-9E14-613C5CB9BD57}"/>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E0E3B152-C4D6-46E8-B10C-2CF12861FB09}"/>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0" name="星: 5 pt 59">
            <a:extLst>
              <a:ext uri="{FF2B5EF4-FFF2-40B4-BE49-F238E27FC236}">
                <a16:creationId xmlns:a16="http://schemas.microsoft.com/office/drawing/2014/main" id="{F0CF7087-8B13-49D8-A84E-A4E1ABD9E2E2}"/>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A5786BA5-5793-4302-BCA6-1C08742EFAB3}"/>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2" name="テキスト ボックス 61">
            <a:extLst>
              <a:ext uri="{FF2B5EF4-FFF2-40B4-BE49-F238E27FC236}">
                <a16:creationId xmlns:a16="http://schemas.microsoft.com/office/drawing/2014/main" id="{845E1CCB-7E1D-4219-AC96-204354C2898F}"/>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63" name="直線矢印コネクタ 62">
            <a:extLst>
              <a:ext uri="{FF2B5EF4-FFF2-40B4-BE49-F238E27FC236}">
                <a16:creationId xmlns:a16="http://schemas.microsoft.com/office/drawing/2014/main" id="{E018CF95-EE58-4B24-A74C-DF8FA3B40D3D}"/>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4" name="星: 5 pt 63">
            <a:extLst>
              <a:ext uri="{FF2B5EF4-FFF2-40B4-BE49-F238E27FC236}">
                <a16:creationId xmlns:a16="http://schemas.microsoft.com/office/drawing/2014/main" id="{AF4408F0-D7BB-40C0-A964-8AA6B1379A05}"/>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B2E2F2B2-9E69-4144-ADED-014D00DE2550}"/>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8" name="テキスト ボックス 67">
            <a:extLst>
              <a:ext uri="{FF2B5EF4-FFF2-40B4-BE49-F238E27FC236}">
                <a16:creationId xmlns:a16="http://schemas.microsoft.com/office/drawing/2014/main" id="{CC269DC3-FE0A-4E02-A0B9-C181BEAE02C0}"/>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69" name="テキスト ボックス 68">
            <a:extLst>
              <a:ext uri="{FF2B5EF4-FFF2-40B4-BE49-F238E27FC236}">
                <a16:creationId xmlns:a16="http://schemas.microsoft.com/office/drawing/2014/main" id="{B7900DFB-CEF3-47D1-863B-986A5E2B0E2C}"/>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70" name="テキスト ボックス 69">
            <a:extLst>
              <a:ext uri="{FF2B5EF4-FFF2-40B4-BE49-F238E27FC236}">
                <a16:creationId xmlns:a16="http://schemas.microsoft.com/office/drawing/2014/main" id="{92D7CE74-AC26-48A0-964B-7D4281457DE5}"/>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71" name="直線矢印コネクタ 70">
            <a:extLst>
              <a:ext uri="{FF2B5EF4-FFF2-40B4-BE49-F238E27FC236}">
                <a16:creationId xmlns:a16="http://schemas.microsoft.com/office/drawing/2014/main" id="{CF250FE7-208A-436A-9AA9-5681F2789594}"/>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72" name="直線矢印コネクタ 71">
            <a:extLst>
              <a:ext uri="{FF2B5EF4-FFF2-40B4-BE49-F238E27FC236}">
                <a16:creationId xmlns:a16="http://schemas.microsoft.com/office/drawing/2014/main" id="{C70A7DF1-625D-4E66-A676-8069549A2BF6}"/>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569E7594-7638-4F67-B78B-AF185F8714F1}"/>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75" name="星: 5 pt 74">
            <a:extLst>
              <a:ext uri="{FF2B5EF4-FFF2-40B4-BE49-F238E27FC236}">
                <a16:creationId xmlns:a16="http://schemas.microsoft.com/office/drawing/2014/main" id="{EFB27794-FDEB-48F7-9B2C-EEE319501A13}"/>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C937FD45-29DF-4F33-BE71-F27EA7F7B024}"/>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77" name="直線矢印コネクタ 76">
            <a:extLst>
              <a:ext uri="{FF2B5EF4-FFF2-40B4-BE49-F238E27FC236}">
                <a16:creationId xmlns:a16="http://schemas.microsoft.com/office/drawing/2014/main" id="{7D7155E7-7D13-46FE-AAA0-7FFB31C2588D}"/>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8" name="テキスト ボックス 77">
            <a:extLst>
              <a:ext uri="{FF2B5EF4-FFF2-40B4-BE49-F238E27FC236}">
                <a16:creationId xmlns:a16="http://schemas.microsoft.com/office/drawing/2014/main" id="{A9F33B73-0062-40FD-A8EC-503492F0248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81" name="テキスト ボックス 80">
            <a:extLst>
              <a:ext uri="{FF2B5EF4-FFF2-40B4-BE49-F238E27FC236}">
                <a16:creationId xmlns:a16="http://schemas.microsoft.com/office/drawing/2014/main" id="{64D5DB98-1D41-46F0-A83D-A40FF910A428}"/>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82" name="テキスト ボックス 81">
            <a:extLst>
              <a:ext uri="{FF2B5EF4-FFF2-40B4-BE49-F238E27FC236}">
                <a16:creationId xmlns:a16="http://schemas.microsoft.com/office/drawing/2014/main" id="{9850F5C7-60CC-4998-ADEC-9855C05ACB8C}"/>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74" name="テキスト ボックス 73">
            <a:extLst>
              <a:ext uri="{FF2B5EF4-FFF2-40B4-BE49-F238E27FC236}">
                <a16:creationId xmlns:a16="http://schemas.microsoft.com/office/drawing/2014/main" id="{1B59156C-1D52-4AFB-9669-CD456774F96F}"/>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39" name="テキスト ボックス 38">
            <a:extLst>
              <a:ext uri="{FF2B5EF4-FFF2-40B4-BE49-F238E27FC236}">
                <a16:creationId xmlns:a16="http://schemas.microsoft.com/office/drawing/2014/main" id="{3EF70BD1-3EA4-4999-B850-68B487BFAE75}"/>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Tree>
    <p:extLst>
      <p:ext uri="{BB962C8B-B14F-4D97-AF65-F5344CB8AC3E}">
        <p14:creationId xmlns:p14="http://schemas.microsoft.com/office/powerpoint/2010/main" val="38788908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8426</TotalTime>
  <Words>8028</Words>
  <Application>Microsoft Office PowerPoint</Application>
  <PresentationFormat>ワイド画面</PresentationFormat>
  <Paragraphs>1400</Paragraphs>
  <Slides>50</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50</vt:i4>
      </vt:variant>
    </vt:vector>
  </HeadingPairs>
  <TitlesOfParts>
    <vt:vector size="57" baseType="lpstr">
      <vt:lpstr>-apple-system</vt:lpstr>
      <vt:lpstr>BlinkMacSystemFont</vt:lpstr>
      <vt:lpstr>Meiryo UI</vt:lpstr>
      <vt:lpstr>游ゴシック</vt:lpstr>
      <vt:lpstr>Arial</vt:lpstr>
      <vt:lpstr>Wingdings</vt:lpstr>
      <vt:lpstr>Yokogawa_Template_Standard</vt:lpstr>
      <vt:lpstr>人工酵素設計 FY22下期　調査活動</vt:lpstr>
      <vt:lpstr>本会議の目的</vt:lpstr>
      <vt:lpstr>人工酵素設計振り返り（2019/12 - 2022/10） バイオ系物質生産</vt:lpstr>
      <vt:lpstr>人工酵素設計振り返り（2019/12 - 2022/10） 酵素・生物触媒</vt:lpstr>
      <vt:lpstr>人工酵素設計振り返り（2019/12 - 2022/10） 人工酵素設計</vt:lpstr>
      <vt:lpstr>人工酵素設計振り返り（2019/12 - 2022/10） 技術開発課題以外の気づき</vt:lpstr>
      <vt:lpstr>人工酵素設計振り返り（2019/12 - 2022/10） 参考：再生可能資源の活用・バイオ系物質生産とYOKOGAWA R&amp;Dの状況</vt:lpstr>
      <vt:lpstr>調査活動計画のサマリ</vt:lpstr>
      <vt:lpstr>FY22下期業務計画</vt:lpstr>
      <vt:lpstr>調査活動の分担</vt:lpstr>
      <vt:lpstr>参考：今後の育児休職・休暇計画（伊﨑、2022年11月11日時点）</vt:lpstr>
      <vt:lpstr>機能性タンパク質設計手法の調査</vt:lpstr>
      <vt:lpstr>機能性タンパク質設計手法の調査　補足1 「機能性タンパク質設計手法の調査」詳細</vt:lpstr>
      <vt:lpstr>アプリケーション・周辺技術の調査</vt:lpstr>
      <vt:lpstr>アプリケーション・周辺技術の調査 参考：バイオマスリファイナリの課題</vt:lpstr>
      <vt:lpstr>アプリケーション・周辺技術の調査 参考：バイオマス分解酵素の課題</vt:lpstr>
      <vt:lpstr>アプリケーション・周辺技術の調査 参考：リグノセルロース系バイオマスの産業応用上の課題に焦点を当てた設計・改変</vt:lpstr>
      <vt:lpstr>参考 調査のポイント</vt:lpstr>
      <vt:lpstr>調査ポイント① バイオ系物質生産の未来</vt:lpstr>
      <vt:lpstr>調査ポイント② 想定事業と実現に必要な要素技術・IP</vt:lpstr>
      <vt:lpstr>調査ポイント③ バイオ系物質生産のバリューチェーンと要素技術</vt:lpstr>
      <vt:lpstr>調査ポイント④ 潜在的に競合となり得るプレイヤーの調査</vt:lpstr>
      <vt:lpstr>調査ポイント⑤ 具体的なケースを想定して調査</vt:lpstr>
      <vt:lpstr>調査ポイント⑥ バイオ系物質生産×計算機的手法</vt:lpstr>
      <vt:lpstr>参考 調査活動②の概要</vt:lpstr>
      <vt:lpstr>これまでの経緯</vt:lpstr>
      <vt:lpstr>設計対象（TrCel7Aのセルロース結合ドメイン）</vt:lpstr>
      <vt:lpstr>2Qの実験</vt:lpstr>
      <vt:lpstr>セルロース分解酵素の合成・評価の実施可能性確認</vt:lpstr>
      <vt:lpstr>2Q実施結果と下期実施内容</vt:lpstr>
      <vt:lpstr>東京大学での実験 実施スケジュール</vt:lpstr>
      <vt:lpstr>対象②　設計CBDの組み換え、発現・活性の確認</vt:lpstr>
      <vt:lpstr>対象③　ファーメンターを用いたタンパク質合成・活性確認</vt:lpstr>
      <vt:lpstr>対象④　発現・活性の確認</vt:lpstr>
      <vt:lpstr>補足１ 　実験対象</vt:lpstr>
      <vt:lpstr>補足２ 　対象② TeCel7A-TrCBM1 設計CBDの組み換え（詳細）　1/2</vt:lpstr>
      <vt:lpstr>補足２ 　対象② TeCel7A-TrCBM1 設計CBDの組み換え（詳細）　2/2</vt:lpstr>
      <vt:lpstr>補足3 　酵母でのタンパク質合成（詳細） </vt:lpstr>
      <vt:lpstr>補足４ 2Q実施内容：酵母を用いたセルラーゼの合成・活性評価実験</vt:lpstr>
      <vt:lpstr>参考文献</vt:lpstr>
      <vt:lpstr>LR要件</vt:lpstr>
      <vt:lpstr>PowerPoint プレゼンテーション</vt:lpstr>
      <vt:lpstr>PowerPoint プレゼンテーション</vt:lpstr>
      <vt:lpstr>PowerPoint プレゼンテーション</vt:lpstr>
      <vt:lpstr>その他</vt:lpstr>
      <vt:lpstr>酵素・生物触媒が実際に生産現場で利用されるまで</vt:lpstr>
      <vt:lpstr>例：東京大学　五十嵐圭日子先生（木質バイオマスの分解・糖化）　</vt:lpstr>
      <vt:lpstr>自然界から探すアプローチでは難しいことも・・</vt:lpstr>
      <vt:lpstr>セルロース系バイオマスの酵素分解（糖化）の課題</vt:lpstr>
      <vt:lpstr>バイオマス分解酵素のような 固体の基質に触媒作用を示すマルチモジュール型酵素の人工設計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Izaki, Fumiaki (Fumiaki.Izaki@yokogawa.com)</cp:lastModifiedBy>
  <cp:revision>665</cp:revision>
  <dcterms:created xsi:type="dcterms:W3CDTF">2022-01-30T23:54:04Z</dcterms:created>
  <dcterms:modified xsi:type="dcterms:W3CDTF">2022-11-11T06:36:06Z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