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69" r:id="rId2"/>
    <p:sldId id="3962" r:id="rId3"/>
    <p:sldId id="3912" r:id="rId4"/>
    <p:sldId id="301" r:id="rId5"/>
    <p:sldId id="3959" r:id="rId6"/>
    <p:sldId id="3963" r:id="rId7"/>
    <p:sldId id="3957" r:id="rId8"/>
    <p:sldId id="3961" r:id="rId9"/>
    <p:sldId id="3960" r:id="rId10"/>
    <p:sldId id="3951" r:id="rId11"/>
    <p:sldId id="3950" r:id="rId12"/>
    <p:sldId id="3944" r:id="rId13"/>
    <p:sldId id="3943" r:id="rId14"/>
    <p:sldId id="395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2"/>
            <p14:sldId id="3912"/>
            <p14:sldId id="301"/>
            <p14:sldId id="3959"/>
            <p14:sldId id="3963"/>
            <p14:sldId id="3957"/>
            <p14:sldId id="3961"/>
            <p14:sldId id="3960"/>
            <p14:sldId id="3951"/>
            <p14:sldId id="3950"/>
            <p14:sldId id="3944"/>
            <p14:sldId id="3943"/>
            <p14:sldId id="39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4" autoAdjust="0"/>
    <p:restoredTop sz="96106" autoAdjust="0"/>
  </p:normalViewPr>
  <p:slideViewPr>
    <p:cSldViewPr snapToGrid="0">
      <p:cViewPr varScale="1">
        <p:scale>
          <a:sx n="67" d="100"/>
          <a:sy n="67" d="100"/>
        </p:scale>
        <p:origin x="696"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a:t>
            </a:r>
            <a:r>
              <a:rPr lang="ja-JP" altLang="en-US" sz="800" dirty="0">
                <a:solidFill>
                  <a:schemeClr val="bg1">
                    <a:lumMod val="75000"/>
                  </a:schemeClr>
                </a:solidFill>
              </a:rPr>
              <a:t>旧人工酵素設計 進捗報告</a:t>
            </a:r>
            <a:r>
              <a:rPr lang="en-US" altLang="ja-JP" sz="800" dirty="0">
                <a:solidFill>
                  <a:schemeClr val="bg1">
                    <a:lumMod val="75000"/>
                  </a:schemeClr>
                </a:solidFill>
              </a:rPr>
              <a:t>| December 15, 2022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12</a:t>
            </a:r>
            <a:r>
              <a:rPr lang="ja-JP" altLang="en-US" dirty="0"/>
              <a:t>月</a:t>
            </a:r>
            <a:r>
              <a:rPr lang="en-US" altLang="ja-JP" dirty="0"/>
              <a:t>15</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1FEDA-5239-4F78-9201-0C5AEAF7846C}"/>
              </a:ext>
            </a:extLst>
          </p:cNvPr>
          <p:cNvSpPr>
            <a:spLocks noGrp="1"/>
          </p:cNvSpPr>
          <p:nvPr>
            <p:ph type="title"/>
          </p:nvPr>
        </p:nvSpPr>
        <p:spPr/>
        <p:txBody>
          <a:bodyPr/>
          <a:lstStyle/>
          <a:p>
            <a:r>
              <a:rPr kumimoji="1" lang="ja-JP" altLang="en-US" dirty="0"/>
              <a:t>微生物等による有用物質生産</a:t>
            </a:r>
            <a:r>
              <a:rPr lang="ja-JP" altLang="en-US" dirty="0"/>
              <a:t>のターゲットは？</a:t>
            </a:r>
            <a:endParaRPr kumimoji="1" lang="ja-JP" altLang="en-US" dirty="0"/>
          </a:p>
        </p:txBody>
      </p:sp>
      <p:sp>
        <p:nvSpPr>
          <p:cNvPr id="3" name="スライド番号プレースホルダー 2">
            <a:extLst>
              <a:ext uri="{FF2B5EF4-FFF2-40B4-BE49-F238E27FC236}">
                <a16:creationId xmlns:a16="http://schemas.microsoft.com/office/drawing/2014/main" id="{7EFC0A6E-C1E3-413E-A813-D48D152685AE}"/>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F441177E-CD05-4202-8E7B-55D4F156401B}"/>
              </a:ext>
            </a:extLst>
          </p:cNvPr>
          <p:cNvSpPr>
            <a:spLocks noGrp="1"/>
          </p:cNvSpPr>
          <p:nvPr>
            <p:ph type="body" sz="quarter" idx="11"/>
          </p:nvPr>
        </p:nvSpPr>
        <p:spPr>
          <a:xfrm>
            <a:off x="517055" y="1071367"/>
            <a:ext cx="11341887" cy="4130361"/>
          </a:xfrm>
        </p:spPr>
        <p:txBody>
          <a:bodyPr/>
          <a:lstStyle/>
          <a:p>
            <a:pPr marL="457200" indent="-457200">
              <a:buFont typeface="Wingdings" panose="05000000000000000000" pitchFamily="2" charset="2"/>
              <a:buChar char="n"/>
            </a:pPr>
            <a:r>
              <a:rPr kumimoji="1" lang="ja-JP" altLang="en-US" sz="2400" dirty="0"/>
              <a:t>化石資源由来の有用物質の代替</a:t>
            </a:r>
            <a:endParaRPr kumimoji="1" lang="en-US" altLang="ja-JP" sz="2400" dirty="0"/>
          </a:p>
          <a:p>
            <a:pPr marL="798513" lvl="1" indent="-457200">
              <a:buFont typeface="Wingdings" panose="05000000000000000000" pitchFamily="2" charset="2"/>
              <a:buChar char="n"/>
            </a:pPr>
            <a:r>
              <a:rPr kumimoji="1" lang="ja-JP" altLang="en-US" sz="1800" dirty="0"/>
              <a:t>ほとんどが生合成経路が未知</a:t>
            </a:r>
            <a:endParaRPr kumimoji="1" lang="en-US" altLang="ja-JP" sz="1800" dirty="0"/>
          </a:p>
          <a:p>
            <a:pPr marL="798513" lvl="1" indent="-457200">
              <a:buFont typeface="Wingdings" panose="05000000000000000000" pitchFamily="2" charset="2"/>
              <a:buChar char="n"/>
            </a:pPr>
            <a:r>
              <a:rPr kumimoji="1" lang="ja-JP" altLang="en-US" sz="1800" dirty="0"/>
              <a:t>シード・プランニング社調査レポート「グリーンケミカル市場の現状と将来展望</a:t>
            </a:r>
            <a:r>
              <a:rPr kumimoji="1" lang="en-US" altLang="ja-JP" sz="1800" dirty="0"/>
              <a:t>【</a:t>
            </a:r>
            <a:r>
              <a:rPr kumimoji="1" lang="ja-JP" altLang="en-US" sz="1800" dirty="0"/>
              <a:t>海外編</a:t>
            </a:r>
            <a:r>
              <a:rPr kumimoji="1" lang="en-US" altLang="ja-JP" sz="1800" dirty="0"/>
              <a:t>】</a:t>
            </a:r>
            <a:r>
              <a:rPr kumimoji="1" lang="ja-JP" altLang="en-US" sz="1800" dirty="0"/>
              <a:t>」</a:t>
            </a:r>
            <a:endParaRPr kumimoji="1" lang="en-US" altLang="ja-JP" sz="1800" dirty="0"/>
          </a:p>
          <a:p>
            <a:pPr marL="798513" lvl="1" indent="-457200">
              <a:buFont typeface="Wingdings" panose="05000000000000000000" pitchFamily="2" charset="2"/>
              <a:buChar char="n"/>
            </a:pPr>
            <a:r>
              <a:rPr lang="ja-JP" altLang="en-US" sz="1800" dirty="0"/>
              <a:t>直観的には化石資源由来からの脱却には、コスト競争力や生産能力が問題になりそう</a:t>
            </a:r>
            <a:endParaRPr lang="en-US" altLang="ja-JP" sz="1800" dirty="0"/>
          </a:p>
          <a:p>
            <a:pPr marL="798513" lvl="1" indent="-457200">
              <a:buFont typeface="Wingdings" panose="05000000000000000000" pitchFamily="2" charset="2"/>
              <a:buChar char="n"/>
            </a:pPr>
            <a:r>
              <a:rPr kumimoji="1" lang="ja-JP" altLang="en-US" sz="1800" dirty="0"/>
              <a:t>本当に環境負荷が低減できているのか、という話もある。</a:t>
            </a:r>
            <a:r>
              <a:rPr lang="en-US" altLang="ja-JP" sz="1800" dirty="0"/>
              <a:t>LCA</a:t>
            </a:r>
            <a:r>
              <a:rPr lang="ja-JP" altLang="en-US" sz="1800" dirty="0"/>
              <a:t>が必須。</a:t>
            </a:r>
            <a:endParaRPr lang="en-US" altLang="ja-JP" sz="1800" dirty="0"/>
          </a:p>
          <a:p>
            <a:pPr marL="798513" lvl="1" indent="-457200">
              <a:buFont typeface="Wingdings" panose="05000000000000000000" pitchFamily="2" charset="2"/>
              <a:buChar char="n"/>
            </a:pPr>
            <a:r>
              <a:rPr lang="ja-JP" altLang="en-US" sz="1800" dirty="0"/>
              <a:t>例えば</a:t>
            </a:r>
            <a:r>
              <a:rPr lang="en-US" altLang="ja-JP" sz="1800" dirty="0" err="1"/>
              <a:t>Genomatica</a:t>
            </a:r>
            <a:r>
              <a:rPr lang="ja-JP" altLang="en-US" sz="1800" dirty="0"/>
              <a:t>社は多くの汎用有用化合物のバイオ合成系をデザインして知財化を進めており、今後は代謝経路設計技術は一般化し、酵素設計技術が鍵になると予想される。（理研白井智量さん講演より）</a:t>
            </a:r>
            <a:endParaRPr kumimoji="1" lang="en-US" altLang="ja-JP" sz="1800" dirty="0"/>
          </a:p>
          <a:p>
            <a:pPr marL="457200" indent="-457200">
              <a:buFont typeface="Wingdings" panose="05000000000000000000" pitchFamily="2" charset="2"/>
              <a:buChar char="n"/>
            </a:pPr>
            <a:endParaRPr lang="en-US" altLang="ja-JP" sz="2400" dirty="0"/>
          </a:p>
          <a:p>
            <a:pPr marL="457200" indent="-457200">
              <a:buFont typeface="Wingdings" panose="05000000000000000000" pitchFamily="2" charset="2"/>
              <a:buChar char="n"/>
            </a:pPr>
            <a:r>
              <a:rPr lang="ja-JP" altLang="en-US" sz="2400" dirty="0"/>
              <a:t>植物等の生物からの抽出物を代替</a:t>
            </a:r>
            <a:endParaRPr lang="en-US" altLang="ja-JP" sz="2400" dirty="0"/>
          </a:p>
          <a:p>
            <a:pPr marL="798513" lvl="1" indent="-457200">
              <a:buFont typeface="Wingdings" panose="05000000000000000000" pitchFamily="2" charset="2"/>
              <a:buChar char="n"/>
            </a:pPr>
            <a:r>
              <a:rPr lang="ja-JP" altLang="en-US" sz="1800" dirty="0"/>
              <a:t>供給が不安定な物質の大量生産技術を確立</a:t>
            </a:r>
            <a:endParaRPr lang="en-US" altLang="ja-JP" sz="1800" dirty="0"/>
          </a:p>
          <a:p>
            <a:pPr marL="798513" lvl="1" indent="-457200">
              <a:buFont typeface="Wingdings" panose="05000000000000000000" pitchFamily="2" charset="2"/>
              <a:buChar char="n"/>
            </a:pPr>
            <a:r>
              <a:rPr lang="ja-JP" altLang="en-US" sz="1800" dirty="0"/>
              <a:t>例：</a:t>
            </a:r>
            <a:r>
              <a:rPr lang="en-US" altLang="ja-JP" sz="1800" dirty="0"/>
              <a:t>Amyris</a:t>
            </a:r>
            <a:r>
              <a:rPr lang="ja-JP" altLang="en-US" sz="1800" dirty="0"/>
              <a:t>社　酵母による抗マラリア薬（アルテミシニン：元来ヨモギから抽出）の大量合成</a:t>
            </a:r>
            <a:endParaRPr lang="en-US" altLang="ja-JP" sz="1800" dirty="0"/>
          </a:p>
          <a:p>
            <a:pPr lvl="2"/>
            <a:r>
              <a:rPr lang="ja-JP" altLang="en-US" sz="2000" dirty="0"/>
              <a:t>　　</a:t>
            </a:r>
            <a:r>
              <a:rPr lang="ja-JP" altLang="en-US" dirty="0"/>
              <a:t>カブトガニの血液から作られるエンドトキシン検出試薬の代替品</a:t>
            </a:r>
            <a:endParaRPr kumimoji="1" lang="en-US" altLang="ja-JP" sz="1600" dirty="0"/>
          </a:p>
        </p:txBody>
      </p:sp>
      <p:sp>
        <p:nvSpPr>
          <p:cNvPr id="5" name="フッター プレースホルダー 4">
            <a:extLst>
              <a:ext uri="{FF2B5EF4-FFF2-40B4-BE49-F238E27FC236}">
                <a16:creationId xmlns:a16="http://schemas.microsoft.com/office/drawing/2014/main" id="{65C70542-BC03-4208-B576-4A5DE3FAB390}"/>
              </a:ext>
            </a:extLst>
          </p:cNvPr>
          <p:cNvSpPr>
            <a:spLocks noGrp="1"/>
          </p:cNvSpPr>
          <p:nvPr>
            <p:ph type="ftr" sz="quarter" idx="3"/>
          </p:nvPr>
        </p:nvSpPr>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105306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kumimoji="1" lang="ja-JP" altLang="en-US" dirty="0"/>
              <a:t>バイオ系物質生産のケース</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15648" y="1325444"/>
            <a:ext cx="5206329" cy="3337324"/>
          </a:xfrm>
        </p:spPr>
        <p:txBody>
          <a:bodyPr/>
          <a:lstStyle/>
          <a:p>
            <a:r>
              <a:rPr lang="ja-JP" altLang="en-US" sz="2400" dirty="0"/>
              <a:t>ケース</a:t>
            </a:r>
            <a:endParaRPr lang="en-US" altLang="ja-JP" sz="2400" dirty="0"/>
          </a:p>
          <a:p>
            <a:r>
              <a:rPr kumimoji="1" lang="ja-JP" altLang="en-US" sz="2000" dirty="0"/>
              <a:t>①目的分子への反応が未知</a:t>
            </a:r>
            <a:endParaRPr kumimoji="1" lang="en-US" altLang="ja-JP" sz="2000" dirty="0"/>
          </a:p>
          <a:p>
            <a:r>
              <a:rPr kumimoji="1" lang="ja-JP" altLang="en-US" sz="2000" dirty="0"/>
              <a:t>②目的分子への反応は既知</a:t>
            </a:r>
            <a:r>
              <a:rPr lang="ja-JP" altLang="en-US" sz="2000" dirty="0"/>
              <a:t>、</a:t>
            </a:r>
            <a:r>
              <a:rPr kumimoji="1" lang="ja-JP" altLang="en-US" sz="2000" dirty="0"/>
              <a:t>酵素遺伝子は未知</a:t>
            </a:r>
            <a:endParaRPr kumimoji="1" lang="en-US" altLang="ja-JP" sz="2000" dirty="0"/>
          </a:p>
          <a:p>
            <a:r>
              <a:rPr kumimoji="1" lang="ja-JP" altLang="en-US" sz="2000" dirty="0"/>
              <a:t>③目的分子への反応は既知、酵素遺伝子は既知、特許・発現系構築に難あり</a:t>
            </a:r>
            <a:endParaRPr kumimoji="1" lang="en-US" altLang="ja-JP" sz="2000" dirty="0"/>
          </a:p>
          <a:p>
            <a:r>
              <a:rPr kumimoji="1" lang="ja-JP" altLang="en-US" sz="2000" dirty="0"/>
              <a:t>③目的分子への反応は既知、酵素遺伝子は既知、低活性で実用に難あり</a:t>
            </a:r>
            <a:endParaRPr kumimoji="1" lang="en-US" altLang="ja-JP" sz="2000" dirty="0"/>
          </a:p>
          <a:p>
            <a:endParaRPr lang="ja-JP" altLang="en-US" sz="2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5" name="正方形/長方形 4">
            <a:extLst>
              <a:ext uri="{FF2B5EF4-FFF2-40B4-BE49-F238E27FC236}">
                <a16:creationId xmlns:a16="http://schemas.microsoft.com/office/drawing/2014/main" id="{7451E7F8-25D7-41E3-929E-A88C33F8F8A4}"/>
              </a:ext>
            </a:extLst>
          </p:cNvPr>
          <p:cNvSpPr>
            <a:spLocks noChangeAspect="1"/>
          </p:cNvSpPr>
          <p:nvPr/>
        </p:nvSpPr>
        <p:spPr>
          <a:xfrm>
            <a:off x="7479513" y="2004063"/>
            <a:ext cx="1994052" cy="19111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7" name="正方形/長方形 106">
            <a:extLst>
              <a:ext uri="{FF2B5EF4-FFF2-40B4-BE49-F238E27FC236}">
                <a16:creationId xmlns:a16="http://schemas.microsoft.com/office/drawing/2014/main" id="{CBB61978-3ED4-4EC5-929B-476E3910566E}"/>
              </a:ext>
            </a:extLst>
          </p:cNvPr>
          <p:cNvSpPr>
            <a:spLocks noChangeAspect="1"/>
          </p:cNvSpPr>
          <p:nvPr/>
        </p:nvSpPr>
        <p:spPr>
          <a:xfrm>
            <a:off x="9476068" y="2004801"/>
            <a:ext cx="1994052" cy="19111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正方形/長方形 113">
            <a:extLst>
              <a:ext uri="{FF2B5EF4-FFF2-40B4-BE49-F238E27FC236}">
                <a16:creationId xmlns:a16="http://schemas.microsoft.com/office/drawing/2014/main" id="{B1A30224-FC62-4604-8480-B36BDA0CA6B5}"/>
              </a:ext>
            </a:extLst>
          </p:cNvPr>
          <p:cNvSpPr>
            <a:spLocks noChangeAspect="1"/>
          </p:cNvSpPr>
          <p:nvPr/>
        </p:nvSpPr>
        <p:spPr>
          <a:xfrm>
            <a:off x="7483082" y="3915188"/>
            <a:ext cx="1994052" cy="19111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268CC60F-495A-42B7-88EA-7D16E5B239C1}"/>
              </a:ext>
            </a:extLst>
          </p:cNvPr>
          <p:cNvSpPr txBox="1"/>
          <p:nvPr/>
        </p:nvSpPr>
        <p:spPr>
          <a:xfrm>
            <a:off x="8919567" y="1188874"/>
            <a:ext cx="1107996" cy="369332"/>
          </a:xfrm>
          <a:prstGeom prst="rect">
            <a:avLst/>
          </a:prstGeom>
          <a:noFill/>
        </p:spPr>
        <p:txBody>
          <a:bodyPr wrap="none" rtlCol="0">
            <a:spAutoFit/>
          </a:bodyPr>
          <a:lstStyle/>
          <a:p>
            <a:r>
              <a:rPr kumimoji="1" lang="ja-JP" altLang="en-US" dirty="0"/>
              <a:t>反応経路</a:t>
            </a:r>
          </a:p>
        </p:txBody>
      </p:sp>
      <p:sp>
        <p:nvSpPr>
          <p:cNvPr id="118" name="テキスト ボックス 117">
            <a:extLst>
              <a:ext uri="{FF2B5EF4-FFF2-40B4-BE49-F238E27FC236}">
                <a16:creationId xmlns:a16="http://schemas.microsoft.com/office/drawing/2014/main" id="{5D8FA5EF-FA67-4C74-A7C0-1395411614FF}"/>
              </a:ext>
            </a:extLst>
          </p:cNvPr>
          <p:cNvSpPr txBox="1"/>
          <p:nvPr/>
        </p:nvSpPr>
        <p:spPr>
          <a:xfrm>
            <a:off x="5935173" y="3584648"/>
            <a:ext cx="877163" cy="646331"/>
          </a:xfrm>
          <a:prstGeom prst="rect">
            <a:avLst/>
          </a:prstGeom>
          <a:noFill/>
        </p:spPr>
        <p:txBody>
          <a:bodyPr wrap="none" rtlCol="0">
            <a:spAutoFit/>
          </a:bodyPr>
          <a:lstStyle/>
          <a:p>
            <a:pPr algn="ctr"/>
            <a:r>
              <a:rPr kumimoji="1" lang="ja-JP" altLang="en-US" dirty="0"/>
              <a:t>酵素</a:t>
            </a:r>
            <a:endParaRPr kumimoji="1" lang="en-US" altLang="ja-JP" dirty="0"/>
          </a:p>
          <a:p>
            <a:pPr algn="ctr"/>
            <a:r>
              <a:rPr kumimoji="1" lang="ja-JP" altLang="en-US" dirty="0"/>
              <a:t>遺伝子</a:t>
            </a:r>
          </a:p>
        </p:txBody>
      </p:sp>
      <p:sp>
        <p:nvSpPr>
          <p:cNvPr id="119" name="テキスト ボックス 118">
            <a:extLst>
              <a:ext uri="{FF2B5EF4-FFF2-40B4-BE49-F238E27FC236}">
                <a16:creationId xmlns:a16="http://schemas.microsoft.com/office/drawing/2014/main" id="{0218E931-B508-46AF-ACDF-44CB144A5D2D}"/>
              </a:ext>
            </a:extLst>
          </p:cNvPr>
          <p:cNvSpPr txBox="1"/>
          <p:nvPr/>
        </p:nvSpPr>
        <p:spPr>
          <a:xfrm>
            <a:off x="8179021" y="1599714"/>
            <a:ext cx="595035" cy="338554"/>
          </a:xfrm>
          <a:prstGeom prst="rect">
            <a:avLst/>
          </a:prstGeom>
          <a:noFill/>
        </p:spPr>
        <p:txBody>
          <a:bodyPr wrap="none" rtlCol="0">
            <a:spAutoFit/>
          </a:bodyPr>
          <a:lstStyle/>
          <a:p>
            <a:r>
              <a:rPr kumimoji="1" lang="ja-JP" altLang="en-US" sz="1600" dirty="0"/>
              <a:t>既知</a:t>
            </a:r>
          </a:p>
        </p:txBody>
      </p:sp>
      <p:sp>
        <p:nvSpPr>
          <p:cNvPr id="122" name="テキスト ボックス 121">
            <a:extLst>
              <a:ext uri="{FF2B5EF4-FFF2-40B4-BE49-F238E27FC236}">
                <a16:creationId xmlns:a16="http://schemas.microsoft.com/office/drawing/2014/main" id="{A7B0E2D5-7187-4B71-B035-ECF3AC252CC5}"/>
              </a:ext>
            </a:extLst>
          </p:cNvPr>
          <p:cNvSpPr txBox="1"/>
          <p:nvPr/>
        </p:nvSpPr>
        <p:spPr>
          <a:xfrm>
            <a:off x="10175576" y="1599714"/>
            <a:ext cx="595035" cy="338554"/>
          </a:xfrm>
          <a:prstGeom prst="rect">
            <a:avLst/>
          </a:prstGeom>
          <a:noFill/>
        </p:spPr>
        <p:txBody>
          <a:bodyPr wrap="none" rtlCol="0">
            <a:spAutoFit/>
          </a:bodyPr>
          <a:lstStyle/>
          <a:p>
            <a:r>
              <a:rPr kumimoji="1" lang="ja-JP" altLang="en-US" sz="1600" dirty="0"/>
              <a:t>未知</a:t>
            </a:r>
          </a:p>
        </p:txBody>
      </p:sp>
      <p:sp>
        <p:nvSpPr>
          <p:cNvPr id="181" name="円/楕円 10">
            <a:extLst>
              <a:ext uri="{FF2B5EF4-FFF2-40B4-BE49-F238E27FC236}">
                <a16:creationId xmlns:a16="http://schemas.microsoft.com/office/drawing/2014/main" id="{ED7B8F7D-D456-4762-829D-07C3A84B66E4}"/>
              </a:ext>
            </a:extLst>
          </p:cNvPr>
          <p:cNvSpPr/>
          <p:nvPr/>
        </p:nvSpPr>
        <p:spPr>
          <a:xfrm>
            <a:off x="10418654" y="258457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82" name="円/楕円 10">
            <a:extLst>
              <a:ext uri="{FF2B5EF4-FFF2-40B4-BE49-F238E27FC236}">
                <a16:creationId xmlns:a16="http://schemas.microsoft.com/office/drawing/2014/main" id="{B9734798-299B-49FC-AE1F-A1D33B963592}"/>
              </a:ext>
            </a:extLst>
          </p:cNvPr>
          <p:cNvSpPr/>
          <p:nvPr/>
        </p:nvSpPr>
        <p:spPr>
          <a:xfrm>
            <a:off x="11013438" y="28412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84" name="円/楕円 10">
            <a:extLst>
              <a:ext uri="{FF2B5EF4-FFF2-40B4-BE49-F238E27FC236}">
                <a16:creationId xmlns:a16="http://schemas.microsoft.com/office/drawing/2014/main" id="{84B3C23F-D4C6-4CCA-B219-56614411E055}"/>
              </a:ext>
            </a:extLst>
          </p:cNvPr>
          <p:cNvSpPr/>
          <p:nvPr/>
        </p:nvSpPr>
        <p:spPr>
          <a:xfrm>
            <a:off x="9653389" y="3092577"/>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85" name="直線矢印コネクタ 184">
            <a:extLst>
              <a:ext uri="{FF2B5EF4-FFF2-40B4-BE49-F238E27FC236}">
                <a16:creationId xmlns:a16="http://schemas.microsoft.com/office/drawing/2014/main" id="{40A02040-980F-444A-8A0E-65C01DA1A53B}"/>
              </a:ext>
            </a:extLst>
          </p:cNvPr>
          <p:cNvCxnSpPr>
            <a:cxnSpLocks/>
            <a:stCxn id="184" idx="7"/>
            <a:endCxn id="181" idx="2"/>
          </p:cNvCxnSpPr>
          <p:nvPr/>
        </p:nvCxnSpPr>
        <p:spPr>
          <a:xfrm flipV="1">
            <a:off x="9873478" y="2712260"/>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6" name="テキスト ボックス 185">
            <a:extLst>
              <a:ext uri="{FF2B5EF4-FFF2-40B4-BE49-F238E27FC236}">
                <a16:creationId xmlns:a16="http://schemas.microsoft.com/office/drawing/2014/main" id="{23FD1608-7439-4138-BADC-C53B812BE840}"/>
              </a:ext>
            </a:extLst>
          </p:cNvPr>
          <p:cNvSpPr txBox="1"/>
          <p:nvPr/>
        </p:nvSpPr>
        <p:spPr>
          <a:xfrm>
            <a:off x="9800882" y="2729636"/>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88" name="円/楕円 10">
            <a:extLst>
              <a:ext uri="{FF2B5EF4-FFF2-40B4-BE49-F238E27FC236}">
                <a16:creationId xmlns:a16="http://schemas.microsoft.com/office/drawing/2014/main" id="{265C0239-B260-47D2-8213-0611676941C7}"/>
              </a:ext>
            </a:extLst>
          </p:cNvPr>
          <p:cNvSpPr/>
          <p:nvPr/>
        </p:nvSpPr>
        <p:spPr>
          <a:xfrm>
            <a:off x="10412601" y="308878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89" name="直線矢印コネクタ 188">
            <a:extLst>
              <a:ext uri="{FF2B5EF4-FFF2-40B4-BE49-F238E27FC236}">
                <a16:creationId xmlns:a16="http://schemas.microsoft.com/office/drawing/2014/main" id="{5F0B644C-AC51-4D2E-9745-01AE78924F9F}"/>
              </a:ext>
            </a:extLst>
          </p:cNvPr>
          <p:cNvCxnSpPr>
            <a:cxnSpLocks/>
            <a:stCxn id="184" idx="6"/>
            <a:endCxn id="188" idx="2"/>
          </p:cNvCxnSpPr>
          <p:nvPr/>
        </p:nvCxnSpPr>
        <p:spPr>
          <a:xfrm flipV="1">
            <a:off x="9911239" y="3216468"/>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0" name="テキスト ボックス 189">
            <a:extLst>
              <a:ext uri="{FF2B5EF4-FFF2-40B4-BE49-F238E27FC236}">
                <a16:creationId xmlns:a16="http://schemas.microsoft.com/office/drawing/2014/main" id="{985B1912-1802-4699-B50A-82FB734A986A}"/>
              </a:ext>
            </a:extLst>
          </p:cNvPr>
          <p:cNvSpPr txBox="1"/>
          <p:nvPr/>
        </p:nvSpPr>
        <p:spPr>
          <a:xfrm>
            <a:off x="9938141" y="3236430"/>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sp>
        <p:nvSpPr>
          <p:cNvPr id="105" name="テキスト ボックス 104">
            <a:extLst>
              <a:ext uri="{FF2B5EF4-FFF2-40B4-BE49-F238E27FC236}">
                <a16:creationId xmlns:a16="http://schemas.microsoft.com/office/drawing/2014/main" id="{E3C20224-2D1F-4477-BE1D-8159AC9A1A71}"/>
              </a:ext>
            </a:extLst>
          </p:cNvPr>
          <p:cNvSpPr txBox="1"/>
          <p:nvPr/>
        </p:nvSpPr>
        <p:spPr>
          <a:xfrm>
            <a:off x="6812337" y="4701473"/>
            <a:ext cx="595035" cy="338554"/>
          </a:xfrm>
          <a:prstGeom prst="rect">
            <a:avLst/>
          </a:prstGeom>
          <a:noFill/>
        </p:spPr>
        <p:txBody>
          <a:bodyPr wrap="none" rtlCol="0">
            <a:spAutoFit/>
          </a:bodyPr>
          <a:lstStyle/>
          <a:p>
            <a:r>
              <a:rPr kumimoji="1" lang="ja-JP" altLang="en-US" sz="1600" dirty="0"/>
              <a:t>既知</a:t>
            </a:r>
          </a:p>
        </p:txBody>
      </p:sp>
      <p:sp>
        <p:nvSpPr>
          <p:cNvPr id="106" name="テキスト ボックス 105">
            <a:extLst>
              <a:ext uri="{FF2B5EF4-FFF2-40B4-BE49-F238E27FC236}">
                <a16:creationId xmlns:a16="http://schemas.microsoft.com/office/drawing/2014/main" id="{E90D3892-BCF9-425E-9EF3-195C348FF4EF}"/>
              </a:ext>
            </a:extLst>
          </p:cNvPr>
          <p:cNvSpPr txBox="1"/>
          <p:nvPr/>
        </p:nvSpPr>
        <p:spPr>
          <a:xfrm>
            <a:off x="6812336" y="2815646"/>
            <a:ext cx="595035" cy="338554"/>
          </a:xfrm>
          <a:prstGeom prst="rect">
            <a:avLst/>
          </a:prstGeom>
          <a:noFill/>
        </p:spPr>
        <p:txBody>
          <a:bodyPr wrap="none" rtlCol="0">
            <a:spAutoFit/>
          </a:bodyPr>
          <a:lstStyle/>
          <a:p>
            <a:r>
              <a:rPr kumimoji="1" lang="ja-JP" altLang="en-US" sz="1600" dirty="0"/>
              <a:t>未知</a:t>
            </a:r>
          </a:p>
        </p:txBody>
      </p:sp>
      <p:sp>
        <p:nvSpPr>
          <p:cNvPr id="117" name="円/楕円 10">
            <a:extLst>
              <a:ext uri="{FF2B5EF4-FFF2-40B4-BE49-F238E27FC236}">
                <a16:creationId xmlns:a16="http://schemas.microsoft.com/office/drawing/2014/main" id="{530F1A49-6B66-4BF1-8FF2-4081ABCD0832}"/>
              </a:ext>
            </a:extLst>
          </p:cNvPr>
          <p:cNvSpPr/>
          <p:nvPr/>
        </p:nvSpPr>
        <p:spPr>
          <a:xfrm>
            <a:off x="8440044" y="25828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29" name="円/楕円 10">
            <a:extLst>
              <a:ext uri="{FF2B5EF4-FFF2-40B4-BE49-F238E27FC236}">
                <a16:creationId xmlns:a16="http://schemas.microsoft.com/office/drawing/2014/main" id="{777C1B2B-F06C-440A-8291-57DC112C5DD0}"/>
              </a:ext>
            </a:extLst>
          </p:cNvPr>
          <p:cNvSpPr/>
          <p:nvPr/>
        </p:nvSpPr>
        <p:spPr>
          <a:xfrm>
            <a:off x="9034828" y="283959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30" name="円/楕円 10">
            <a:extLst>
              <a:ext uri="{FF2B5EF4-FFF2-40B4-BE49-F238E27FC236}">
                <a16:creationId xmlns:a16="http://schemas.microsoft.com/office/drawing/2014/main" id="{4B1F757A-ACB7-4E1F-B51D-3E2DF493B6BF}"/>
              </a:ext>
            </a:extLst>
          </p:cNvPr>
          <p:cNvSpPr/>
          <p:nvPr/>
        </p:nvSpPr>
        <p:spPr>
          <a:xfrm>
            <a:off x="7674779" y="30908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31" name="直線矢印コネクタ 130">
            <a:extLst>
              <a:ext uri="{FF2B5EF4-FFF2-40B4-BE49-F238E27FC236}">
                <a16:creationId xmlns:a16="http://schemas.microsoft.com/office/drawing/2014/main" id="{0CD71D63-5F23-4F1E-B50F-CDAD2EFEAD10}"/>
              </a:ext>
            </a:extLst>
          </p:cNvPr>
          <p:cNvCxnSpPr>
            <a:cxnSpLocks/>
            <a:stCxn id="130" idx="7"/>
            <a:endCxn id="117" idx="2"/>
          </p:cNvCxnSpPr>
          <p:nvPr/>
        </p:nvCxnSpPr>
        <p:spPr>
          <a:xfrm flipV="1">
            <a:off x="7894868" y="2710569"/>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3A9A8A0B-721F-43C8-B949-0E38D20253D3}"/>
              </a:ext>
            </a:extLst>
          </p:cNvPr>
          <p:cNvSpPr txBox="1"/>
          <p:nvPr/>
        </p:nvSpPr>
        <p:spPr>
          <a:xfrm>
            <a:off x="7822272" y="2727945"/>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39" name="円/楕円 10">
            <a:extLst>
              <a:ext uri="{FF2B5EF4-FFF2-40B4-BE49-F238E27FC236}">
                <a16:creationId xmlns:a16="http://schemas.microsoft.com/office/drawing/2014/main" id="{F2DA2340-458B-45E8-94E3-39910190AF20}"/>
              </a:ext>
            </a:extLst>
          </p:cNvPr>
          <p:cNvSpPr/>
          <p:nvPr/>
        </p:nvSpPr>
        <p:spPr>
          <a:xfrm>
            <a:off x="8433991" y="3087093"/>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40" name="直線矢印コネクタ 139">
            <a:extLst>
              <a:ext uri="{FF2B5EF4-FFF2-40B4-BE49-F238E27FC236}">
                <a16:creationId xmlns:a16="http://schemas.microsoft.com/office/drawing/2014/main" id="{BEAEFADE-C773-4E00-BB27-B71E2F537D1D}"/>
              </a:ext>
            </a:extLst>
          </p:cNvPr>
          <p:cNvCxnSpPr>
            <a:cxnSpLocks/>
            <a:stCxn id="130" idx="6"/>
            <a:endCxn id="139" idx="2"/>
          </p:cNvCxnSpPr>
          <p:nvPr/>
        </p:nvCxnSpPr>
        <p:spPr>
          <a:xfrm flipV="1">
            <a:off x="7932629" y="3214777"/>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5719F988-2D80-4035-BE41-4B15FA28D1D3}"/>
              </a:ext>
            </a:extLst>
          </p:cNvPr>
          <p:cNvSpPr txBox="1"/>
          <p:nvPr/>
        </p:nvSpPr>
        <p:spPr>
          <a:xfrm>
            <a:off x="7959531" y="3234739"/>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cxnSp>
        <p:nvCxnSpPr>
          <p:cNvPr id="154" name="直線矢印コネクタ 153">
            <a:extLst>
              <a:ext uri="{FF2B5EF4-FFF2-40B4-BE49-F238E27FC236}">
                <a16:creationId xmlns:a16="http://schemas.microsoft.com/office/drawing/2014/main" id="{40FCC7E3-DBBC-4D09-A7BC-C0209EDE0C42}"/>
              </a:ext>
            </a:extLst>
          </p:cNvPr>
          <p:cNvCxnSpPr>
            <a:cxnSpLocks/>
            <a:stCxn id="117" idx="6"/>
            <a:endCxn id="129" idx="1"/>
          </p:cNvCxnSpPr>
          <p:nvPr/>
        </p:nvCxnSpPr>
        <p:spPr>
          <a:xfrm>
            <a:off x="8697894" y="2710569"/>
            <a:ext cx="374695" cy="1664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6" name="円/楕円 10">
            <a:extLst>
              <a:ext uri="{FF2B5EF4-FFF2-40B4-BE49-F238E27FC236}">
                <a16:creationId xmlns:a16="http://schemas.microsoft.com/office/drawing/2014/main" id="{DC4A37EB-2422-41E8-950D-D6CCCC25CAD0}"/>
              </a:ext>
            </a:extLst>
          </p:cNvPr>
          <p:cNvSpPr/>
          <p:nvPr/>
        </p:nvSpPr>
        <p:spPr>
          <a:xfrm>
            <a:off x="8440044" y="448385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57" name="円/楕円 10">
            <a:extLst>
              <a:ext uri="{FF2B5EF4-FFF2-40B4-BE49-F238E27FC236}">
                <a16:creationId xmlns:a16="http://schemas.microsoft.com/office/drawing/2014/main" id="{A0A48EBF-2CA5-4242-ABE1-E060B1664746}"/>
              </a:ext>
            </a:extLst>
          </p:cNvPr>
          <p:cNvSpPr/>
          <p:nvPr/>
        </p:nvSpPr>
        <p:spPr>
          <a:xfrm>
            <a:off x="9034828" y="4740559"/>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58" name="円/楕円 10">
            <a:extLst>
              <a:ext uri="{FF2B5EF4-FFF2-40B4-BE49-F238E27FC236}">
                <a16:creationId xmlns:a16="http://schemas.microsoft.com/office/drawing/2014/main" id="{9648D8A6-90CE-4517-95B9-487F0345F46F}"/>
              </a:ext>
            </a:extLst>
          </p:cNvPr>
          <p:cNvSpPr/>
          <p:nvPr/>
        </p:nvSpPr>
        <p:spPr>
          <a:xfrm>
            <a:off x="7674779" y="499185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59" name="直線矢印コネクタ 158">
            <a:extLst>
              <a:ext uri="{FF2B5EF4-FFF2-40B4-BE49-F238E27FC236}">
                <a16:creationId xmlns:a16="http://schemas.microsoft.com/office/drawing/2014/main" id="{336756B7-7201-4F93-9198-3EE43059A8B8}"/>
              </a:ext>
            </a:extLst>
          </p:cNvPr>
          <p:cNvCxnSpPr>
            <a:cxnSpLocks/>
            <a:stCxn id="158" idx="7"/>
            <a:endCxn id="156" idx="2"/>
          </p:cNvCxnSpPr>
          <p:nvPr/>
        </p:nvCxnSpPr>
        <p:spPr>
          <a:xfrm flipV="1">
            <a:off x="7894868" y="4611534"/>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159">
            <a:extLst>
              <a:ext uri="{FF2B5EF4-FFF2-40B4-BE49-F238E27FC236}">
                <a16:creationId xmlns:a16="http://schemas.microsoft.com/office/drawing/2014/main" id="{DBB30FF4-9BC4-4C90-8D1E-F774F97ED47B}"/>
              </a:ext>
            </a:extLst>
          </p:cNvPr>
          <p:cNvSpPr txBox="1"/>
          <p:nvPr/>
        </p:nvSpPr>
        <p:spPr>
          <a:xfrm>
            <a:off x="7822272" y="4628910"/>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61" name="円/楕円 10">
            <a:extLst>
              <a:ext uri="{FF2B5EF4-FFF2-40B4-BE49-F238E27FC236}">
                <a16:creationId xmlns:a16="http://schemas.microsoft.com/office/drawing/2014/main" id="{A888450B-E069-4C69-A6C4-AC65D34A4622}"/>
              </a:ext>
            </a:extLst>
          </p:cNvPr>
          <p:cNvSpPr/>
          <p:nvPr/>
        </p:nvSpPr>
        <p:spPr>
          <a:xfrm>
            <a:off x="8433991" y="4988058"/>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62" name="直線矢印コネクタ 161">
            <a:extLst>
              <a:ext uri="{FF2B5EF4-FFF2-40B4-BE49-F238E27FC236}">
                <a16:creationId xmlns:a16="http://schemas.microsoft.com/office/drawing/2014/main" id="{1479E897-A947-4E21-9288-1732630D5D92}"/>
              </a:ext>
            </a:extLst>
          </p:cNvPr>
          <p:cNvCxnSpPr>
            <a:cxnSpLocks/>
            <a:stCxn id="158" idx="6"/>
            <a:endCxn id="161" idx="2"/>
          </p:cNvCxnSpPr>
          <p:nvPr/>
        </p:nvCxnSpPr>
        <p:spPr>
          <a:xfrm flipV="1">
            <a:off x="7932629" y="5115742"/>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7078F71C-2466-4004-924A-D0CAB54D84EF}"/>
              </a:ext>
            </a:extLst>
          </p:cNvPr>
          <p:cNvSpPr txBox="1"/>
          <p:nvPr/>
        </p:nvSpPr>
        <p:spPr>
          <a:xfrm>
            <a:off x="7959531" y="5135704"/>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cxnSp>
        <p:nvCxnSpPr>
          <p:cNvPr id="165" name="直線矢印コネクタ 164">
            <a:extLst>
              <a:ext uri="{FF2B5EF4-FFF2-40B4-BE49-F238E27FC236}">
                <a16:creationId xmlns:a16="http://schemas.microsoft.com/office/drawing/2014/main" id="{1BB728AF-0987-4204-AD22-65D4A3B6D081}"/>
              </a:ext>
            </a:extLst>
          </p:cNvPr>
          <p:cNvCxnSpPr>
            <a:cxnSpLocks/>
            <a:stCxn id="156" idx="6"/>
            <a:endCxn id="157" idx="1"/>
          </p:cNvCxnSpPr>
          <p:nvPr/>
        </p:nvCxnSpPr>
        <p:spPr>
          <a:xfrm>
            <a:off x="8697894" y="4611534"/>
            <a:ext cx="374695" cy="1664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6" name="テキスト ボックス 165">
            <a:extLst>
              <a:ext uri="{FF2B5EF4-FFF2-40B4-BE49-F238E27FC236}">
                <a16:creationId xmlns:a16="http://schemas.microsoft.com/office/drawing/2014/main" id="{B3CA8369-50F0-48DF-9F9A-72861A79B5B1}"/>
              </a:ext>
            </a:extLst>
          </p:cNvPr>
          <p:cNvSpPr txBox="1"/>
          <p:nvPr/>
        </p:nvSpPr>
        <p:spPr>
          <a:xfrm>
            <a:off x="8761441" y="4476977"/>
            <a:ext cx="447558" cy="215444"/>
          </a:xfrm>
          <a:prstGeom prst="rect">
            <a:avLst/>
          </a:prstGeom>
          <a:noFill/>
        </p:spPr>
        <p:txBody>
          <a:bodyPr wrap="square" rtlCol="0">
            <a:spAutoFit/>
          </a:bodyPr>
          <a:lstStyle/>
          <a:p>
            <a:r>
              <a:rPr kumimoji="1" lang="ja-JP" altLang="en-US" sz="800" dirty="0"/>
              <a:t>酵素</a:t>
            </a:r>
            <a:r>
              <a:rPr kumimoji="1" lang="en-US" altLang="ja-JP" sz="800" dirty="0"/>
              <a:t>c</a:t>
            </a:r>
          </a:p>
        </p:txBody>
      </p:sp>
      <p:sp>
        <p:nvSpPr>
          <p:cNvPr id="6" name="テキスト ボックス 5">
            <a:extLst>
              <a:ext uri="{FF2B5EF4-FFF2-40B4-BE49-F238E27FC236}">
                <a16:creationId xmlns:a16="http://schemas.microsoft.com/office/drawing/2014/main" id="{28618EB3-9571-4FE2-92E2-B0C4EAFF7636}"/>
              </a:ext>
            </a:extLst>
          </p:cNvPr>
          <p:cNvSpPr txBox="1"/>
          <p:nvPr/>
        </p:nvSpPr>
        <p:spPr>
          <a:xfrm>
            <a:off x="10756081" y="2424448"/>
            <a:ext cx="415498" cy="369332"/>
          </a:xfrm>
          <a:prstGeom prst="rect">
            <a:avLst/>
          </a:prstGeom>
          <a:noFill/>
        </p:spPr>
        <p:txBody>
          <a:bodyPr wrap="none" rtlCol="0">
            <a:spAutoFit/>
          </a:bodyPr>
          <a:lstStyle/>
          <a:p>
            <a:r>
              <a:rPr kumimoji="1" lang="ja-JP" altLang="en-US" dirty="0"/>
              <a:t>？</a:t>
            </a:r>
          </a:p>
        </p:txBody>
      </p:sp>
      <p:sp>
        <p:nvSpPr>
          <p:cNvPr id="44" name="テキスト ボックス 43">
            <a:extLst>
              <a:ext uri="{FF2B5EF4-FFF2-40B4-BE49-F238E27FC236}">
                <a16:creationId xmlns:a16="http://schemas.microsoft.com/office/drawing/2014/main" id="{F7B9D10B-6811-41F6-83CE-40B37611660A}"/>
              </a:ext>
            </a:extLst>
          </p:cNvPr>
          <p:cNvSpPr txBox="1"/>
          <p:nvPr/>
        </p:nvSpPr>
        <p:spPr>
          <a:xfrm>
            <a:off x="10706817" y="3136957"/>
            <a:ext cx="415498" cy="369332"/>
          </a:xfrm>
          <a:prstGeom prst="rect">
            <a:avLst/>
          </a:prstGeom>
          <a:noFill/>
        </p:spPr>
        <p:txBody>
          <a:bodyPr wrap="none" rtlCol="0">
            <a:spAutoFit/>
          </a:bodyPr>
          <a:lstStyle/>
          <a:p>
            <a:r>
              <a:rPr kumimoji="1" lang="ja-JP" altLang="en-US" dirty="0"/>
              <a:t>？</a:t>
            </a:r>
          </a:p>
        </p:txBody>
      </p:sp>
    </p:spTree>
    <p:extLst>
      <p:ext uri="{BB962C8B-B14F-4D97-AF65-F5344CB8AC3E}">
        <p14:creationId xmlns:p14="http://schemas.microsoft.com/office/powerpoint/2010/main" val="398666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D301E17F-A486-4B63-91D5-57AA2000EA57}"/>
              </a:ext>
            </a:extLst>
          </p:cNvPr>
          <p:cNvSpPr/>
          <p:nvPr/>
        </p:nvSpPr>
        <p:spPr>
          <a:xfrm>
            <a:off x="475450" y="2022490"/>
            <a:ext cx="11303438" cy="2432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正方形/長方形 61">
            <a:extLst>
              <a:ext uri="{FF2B5EF4-FFF2-40B4-BE49-F238E27FC236}">
                <a16:creationId xmlns:a16="http://schemas.microsoft.com/office/drawing/2014/main" id="{22834E14-733B-47B5-8DA4-D1BB622D10B4}"/>
              </a:ext>
            </a:extLst>
          </p:cNvPr>
          <p:cNvSpPr/>
          <p:nvPr/>
        </p:nvSpPr>
        <p:spPr>
          <a:xfrm>
            <a:off x="3253840" y="2022491"/>
            <a:ext cx="8514707" cy="24323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正方形/長方形 4">
            <a:extLst>
              <a:ext uri="{FF2B5EF4-FFF2-40B4-BE49-F238E27FC236}">
                <a16:creationId xmlns:a16="http://schemas.microsoft.com/office/drawing/2014/main" id="{E90DD22D-EF0A-4A44-8F8D-1A84C8004373}"/>
              </a:ext>
            </a:extLst>
          </p:cNvPr>
          <p:cNvSpPr/>
          <p:nvPr/>
        </p:nvSpPr>
        <p:spPr>
          <a:xfrm>
            <a:off x="5352494" y="2022491"/>
            <a:ext cx="6416054" cy="24323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lang="ja-JP" altLang="en-US" dirty="0"/>
              <a:t>バリューチェーンを構成する要素技術</a:t>
            </a:r>
            <a:endParaRPr kumimoji="1" lang="ja-JP" altLang="en-US" dirty="0"/>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495172" y="955118"/>
            <a:ext cx="11341887" cy="4570482"/>
          </a:xfrm>
        </p:spPr>
        <p:txBody>
          <a:bodyPr/>
          <a:lstStyle/>
          <a:p>
            <a:r>
              <a:rPr lang="ja-JP" altLang="en-US" sz="2400" dirty="0"/>
              <a:t>探索・設計ベースいずれにしても必要な要素技術</a:t>
            </a:r>
            <a:endParaRPr lang="en-US" altLang="ja-JP" sz="2400" dirty="0"/>
          </a:p>
          <a:p>
            <a:r>
              <a:rPr lang="ja-JP" altLang="en-US" sz="2400" dirty="0"/>
              <a:t>バイオ系物質生産の適用範囲を拡大する上では人工酵素設計への期待は大きい</a:t>
            </a:r>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酵素や目的分子の評価系については、対象に合わせて用意する必要がある</a:t>
            </a:r>
            <a:endParaRPr lang="en-US" altLang="ja-JP" sz="2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59" name="円/楕円 10">
            <a:extLst>
              <a:ext uri="{FF2B5EF4-FFF2-40B4-BE49-F238E27FC236}">
                <a16:creationId xmlns:a16="http://schemas.microsoft.com/office/drawing/2014/main" id="{C9C3F585-1D3F-4E4B-863F-2CB5A5A75324}"/>
              </a:ext>
            </a:extLst>
          </p:cNvPr>
          <p:cNvSpPr/>
          <p:nvPr/>
        </p:nvSpPr>
        <p:spPr>
          <a:xfrm>
            <a:off x="3673086" y="315846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60" name="円/楕円 10">
            <a:extLst>
              <a:ext uri="{FF2B5EF4-FFF2-40B4-BE49-F238E27FC236}">
                <a16:creationId xmlns:a16="http://schemas.microsoft.com/office/drawing/2014/main" id="{74A55693-B941-48A3-AAA8-F3B424C7F6CB}"/>
              </a:ext>
            </a:extLst>
          </p:cNvPr>
          <p:cNvSpPr/>
          <p:nvPr/>
        </p:nvSpPr>
        <p:spPr>
          <a:xfrm>
            <a:off x="4902140" y="315846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65" name="円/楕円 10">
            <a:extLst>
              <a:ext uri="{FF2B5EF4-FFF2-40B4-BE49-F238E27FC236}">
                <a16:creationId xmlns:a16="http://schemas.microsoft.com/office/drawing/2014/main" id="{3C14DB20-2FF2-4566-87EC-5656CCC81F3C}"/>
              </a:ext>
            </a:extLst>
          </p:cNvPr>
          <p:cNvSpPr/>
          <p:nvPr/>
        </p:nvSpPr>
        <p:spPr>
          <a:xfrm>
            <a:off x="4298722" y="288191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68" name="直線矢印コネクタ 67">
            <a:extLst>
              <a:ext uri="{FF2B5EF4-FFF2-40B4-BE49-F238E27FC236}">
                <a16:creationId xmlns:a16="http://schemas.microsoft.com/office/drawing/2014/main" id="{EE0E8715-53C1-4F64-AC27-D36DBFB7754E}"/>
              </a:ext>
            </a:extLst>
          </p:cNvPr>
          <p:cNvCxnSpPr>
            <a:stCxn id="59" idx="6"/>
          </p:cNvCxnSpPr>
          <p:nvPr/>
        </p:nvCxnSpPr>
        <p:spPr>
          <a:xfrm>
            <a:off x="3930936" y="3286145"/>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2437D34-1AAB-4142-A55E-F61751B2B6BA}"/>
              </a:ext>
            </a:extLst>
          </p:cNvPr>
          <p:cNvCxnSpPr>
            <a:stCxn id="59" idx="7"/>
            <a:endCxn id="65" idx="2"/>
          </p:cNvCxnSpPr>
          <p:nvPr/>
        </p:nvCxnSpPr>
        <p:spPr>
          <a:xfrm flipV="1">
            <a:off x="3893175" y="3009594"/>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1409A6-F065-48AC-9561-FB405B1B9014}"/>
              </a:ext>
            </a:extLst>
          </p:cNvPr>
          <p:cNvCxnSpPr>
            <a:stCxn id="65" idx="6"/>
            <a:endCxn id="60" idx="1"/>
          </p:cNvCxnSpPr>
          <p:nvPr/>
        </p:nvCxnSpPr>
        <p:spPr>
          <a:xfrm>
            <a:off x="4556572" y="3009594"/>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E5DD9F58-DBB1-4221-B4A7-229DCA6A6963}"/>
              </a:ext>
            </a:extLst>
          </p:cNvPr>
          <p:cNvSpPr txBox="1"/>
          <p:nvPr/>
        </p:nvSpPr>
        <p:spPr>
          <a:xfrm>
            <a:off x="3775525" y="2901645"/>
            <a:ext cx="447558"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80" name="テキスト ボックス 79">
            <a:extLst>
              <a:ext uri="{FF2B5EF4-FFF2-40B4-BE49-F238E27FC236}">
                <a16:creationId xmlns:a16="http://schemas.microsoft.com/office/drawing/2014/main" id="{10C61977-5B10-4924-B2E2-662BD98A435A}"/>
              </a:ext>
            </a:extLst>
          </p:cNvPr>
          <p:cNvSpPr txBox="1"/>
          <p:nvPr/>
        </p:nvSpPr>
        <p:spPr>
          <a:xfrm>
            <a:off x="4634669" y="2901645"/>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81" name="テキスト ボックス 80">
            <a:extLst>
              <a:ext uri="{FF2B5EF4-FFF2-40B4-BE49-F238E27FC236}">
                <a16:creationId xmlns:a16="http://schemas.microsoft.com/office/drawing/2014/main" id="{F4389BDB-FB43-4F78-BB72-F96FF0C9EF24}"/>
              </a:ext>
            </a:extLst>
          </p:cNvPr>
          <p:cNvSpPr txBox="1"/>
          <p:nvPr/>
        </p:nvSpPr>
        <p:spPr>
          <a:xfrm>
            <a:off x="4167904" y="3286145"/>
            <a:ext cx="447558"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84" name="円/楕円 10">
            <a:extLst>
              <a:ext uri="{FF2B5EF4-FFF2-40B4-BE49-F238E27FC236}">
                <a16:creationId xmlns:a16="http://schemas.microsoft.com/office/drawing/2014/main" id="{C81E86B6-CBF0-4B9B-B204-65F0A0D59953}"/>
              </a:ext>
            </a:extLst>
          </p:cNvPr>
          <p:cNvSpPr/>
          <p:nvPr/>
        </p:nvSpPr>
        <p:spPr>
          <a:xfrm>
            <a:off x="1076609" y="31600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85" name="円/楕円 10">
            <a:extLst>
              <a:ext uri="{FF2B5EF4-FFF2-40B4-BE49-F238E27FC236}">
                <a16:creationId xmlns:a16="http://schemas.microsoft.com/office/drawing/2014/main" id="{8F81F800-D4A5-4746-B34C-D56493E1BA2F}"/>
              </a:ext>
            </a:extLst>
          </p:cNvPr>
          <p:cNvSpPr/>
          <p:nvPr/>
        </p:nvSpPr>
        <p:spPr>
          <a:xfrm>
            <a:off x="2305663" y="31600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88" name="円/楕円 10">
            <a:extLst>
              <a:ext uri="{FF2B5EF4-FFF2-40B4-BE49-F238E27FC236}">
                <a16:creationId xmlns:a16="http://schemas.microsoft.com/office/drawing/2014/main" id="{1E8B863E-557A-4F18-80BA-E9D254CDEBAB}"/>
              </a:ext>
            </a:extLst>
          </p:cNvPr>
          <p:cNvSpPr/>
          <p:nvPr/>
        </p:nvSpPr>
        <p:spPr>
          <a:xfrm>
            <a:off x="1702245" y="288353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89" name="直線矢印コネクタ 88">
            <a:extLst>
              <a:ext uri="{FF2B5EF4-FFF2-40B4-BE49-F238E27FC236}">
                <a16:creationId xmlns:a16="http://schemas.microsoft.com/office/drawing/2014/main" id="{CE8766F4-1DB8-458E-BAB0-3DD5136B4748}"/>
              </a:ext>
            </a:extLst>
          </p:cNvPr>
          <p:cNvCxnSpPr>
            <a:stCxn id="84" idx="6"/>
          </p:cNvCxnSpPr>
          <p:nvPr/>
        </p:nvCxnSpPr>
        <p:spPr>
          <a:xfrm>
            <a:off x="1334459" y="3287770"/>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39B3BD24-29F9-4817-B32B-02E43EEED1B1}"/>
              </a:ext>
            </a:extLst>
          </p:cNvPr>
          <p:cNvCxnSpPr>
            <a:stCxn id="84" idx="7"/>
            <a:endCxn id="88" idx="2"/>
          </p:cNvCxnSpPr>
          <p:nvPr/>
        </p:nvCxnSpPr>
        <p:spPr>
          <a:xfrm flipV="1">
            <a:off x="1296698" y="3011219"/>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70D74F61-65B0-4FF2-94ED-716D4869ED99}"/>
              </a:ext>
            </a:extLst>
          </p:cNvPr>
          <p:cNvCxnSpPr>
            <a:stCxn id="88" idx="6"/>
            <a:endCxn id="85" idx="1"/>
          </p:cNvCxnSpPr>
          <p:nvPr/>
        </p:nvCxnSpPr>
        <p:spPr>
          <a:xfrm>
            <a:off x="1960095" y="3011219"/>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1F8FF2F3-A479-49B9-9636-EF8581EFA7F9}"/>
              </a:ext>
            </a:extLst>
          </p:cNvPr>
          <p:cNvSpPr txBox="1"/>
          <p:nvPr/>
        </p:nvSpPr>
        <p:spPr>
          <a:xfrm>
            <a:off x="708232" y="2452820"/>
            <a:ext cx="2260555" cy="253916"/>
          </a:xfrm>
          <a:prstGeom prst="rect">
            <a:avLst/>
          </a:prstGeom>
          <a:noFill/>
        </p:spPr>
        <p:txBody>
          <a:bodyPr wrap="none" rtlCol="0">
            <a:spAutoFit/>
          </a:bodyPr>
          <a:lstStyle/>
          <a:p>
            <a:r>
              <a:rPr kumimoji="1" lang="en-US" altLang="ja-JP" sz="1050" dirty="0"/>
              <a:t>1. </a:t>
            </a:r>
            <a:r>
              <a:rPr kumimoji="1" lang="ja-JP" altLang="en-US" sz="1050" dirty="0"/>
              <a:t>目的分子の選定、反応経路の想定</a:t>
            </a:r>
          </a:p>
        </p:txBody>
      </p:sp>
      <p:sp>
        <p:nvSpPr>
          <p:cNvPr id="108" name="四角形: 角を丸くする 107">
            <a:extLst>
              <a:ext uri="{FF2B5EF4-FFF2-40B4-BE49-F238E27FC236}">
                <a16:creationId xmlns:a16="http://schemas.microsoft.com/office/drawing/2014/main" id="{27197E1A-01F6-4E30-91D9-F56440FEBD9B}"/>
              </a:ext>
            </a:extLst>
          </p:cNvPr>
          <p:cNvSpPr/>
          <p:nvPr/>
        </p:nvSpPr>
        <p:spPr>
          <a:xfrm>
            <a:off x="7835998" y="3088033"/>
            <a:ext cx="1793404" cy="9730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円/楕円 10">
            <a:extLst>
              <a:ext uri="{FF2B5EF4-FFF2-40B4-BE49-F238E27FC236}">
                <a16:creationId xmlns:a16="http://schemas.microsoft.com/office/drawing/2014/main" id="{5797152B-7E35-49B8-B242-7684DFDB2696}"/>
              </a:ext>
            </a:extLst>
          </p:cNvPr>
          <p:cNvSpPr/>
          <p:nvPr/>
        </p:nvSpPr>
        <p:spPr>
          <a:xfrm>
            <a:off x="7991395"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10" name="円/楕円 10">
            <a:extLst>
              <a:ext uri="{FF2B5EF4-FFF2-40B4-BE49-F238E27FC236}">
                <a16:creationId xmlns:a16="http://schemas.microsoft.com/office/drawing/2014/main" id="{7CDA60AC-1FEF-4C9E-A67D-1E7EB8C9B0A0}"/>
              </a:ext>
            </a:extLst>
          </p:cNvPr>
          <p:cNvSpPr/>
          <p:nvPr/>
        </p:nvSpPr>
        <p:spPr>
          <a:xfrm>
            <a:off x="9220449"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11" name="円/楕円 10">
            <a:extLst>
              <a:ext uri="{FF2B5EF4-FFF2-40B4-BE49-F238E27FC236}">
                <a16:creationId xmlns:a16="http://schemas.microsoft.com/office/drawing/2014/main" id="{6693BA50-F010-4904-9E54-506A8C543E61}"/>
              </a:ext>
            </a:extLst>
          </p:cNvPr>
          <p:cNvSpPr/>
          <p:nvPr/>
        </p:nvSpPr>
        <p:spPr>
          <a:xfrm>
            <a:off x="7448907"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cxnSp>
        <p:nvCxnSpPr>
          <p:cNvPr id="112" name="直線矢印コネクタ 111">
            <a:extLst>
              <a:ext uri="{FF2B5EF4-FFF2-40B4-BE49-F238E27FC236}">
                <a16:creationId xmlns:a16="http://schemas.microsoft.com/office/drawing/2014/main" id="{4A792FF4-7E5B-47BB-B1AA-6265A5FA9E99}"/>
              </a:ext>
            </a:extLst>
          </p:cNvPr>
          <p:cNvCxnSpPr>
            <a:stCxn id="111" idx="6"/>
            <a:endCxn id="109" idx="2"/>
          </p:cNvCxnSpPr>
          <p:nvPr/>
        </p:nvCxnSpPr>
        <p:spPr>
          <a:xfrm>
            <a:off x="7706757" y="3709766"/>
            <a:ext cx="28463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3" name="円/楕円 10">
            <a:extLst>
              <a:ext uri="{FF2B5EF4-FFF2-40B4-BE49-F238E27FC236}">
                <a16:creationId xmlns:a16="http://schemas.microsoft.com/office/drawing/2014/main" id="{7C6FEFAC-B548-46B0-BFB1-BA10926FBE2D}"/>
              </a:ext>
            </a:extLst>
          </p:cNvPr>
          <p:cNvSpPr/>
          <p:nvPr/>
        </p:nvSpPr>
        <p:spPr>
          <a:xfrm>
            <a:off x="8617031" y="330553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15" name="直線矢印コネクタ 114">
            <a:extLst>
              <a:ext uri="{FF2B5EF4-FFF2-40B4-BE49-F238E27FC236}">
                <a16:creationId xmlns:a16="http://schemas.microsoft.com/office/drawing/2014/main" id="{DA477F6C-6256-486D-AEAB-63A3EC516491}"/>
              </a:ext>
            </a:extLst>
          </p:cNvPr>
          <p:cNvCxnSpPr>
            <a:stCxn id="109" idx="7"/>
            <a:endCxn id="113" idx="2"/>
          </p:cNvCxnSpPr>
          <p:nvPr/>
        </p:nvCxnSpPr>
        <p:spPr>
          <a:xfrm flipV="1">
            <a:off x="8211484" y="3433215"/>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56FF9664-3AFB-44CC-9840-B3CDF7435FCB}"/>
              </a:ext>
            </a:extLst>
          </p:cNvPr>
          <p:cNvCxnSpPr>
            <a:stCxn id="113" idx="6"/>
            <a:endCxn id="110" idx="1"/>
          </p:cNvCxnSpPr>
          <p:nvPr/>
        </p:nvCxnSpPr>
        <p:spPr>
          <a:xfrm>
            <a:off x="8874881" y="3433215"/>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56EE7BCD-AF70-4B4F-ACF8-F7C642E2803A}"/>
              </a:ext>
            </a:extLst>
          </p:cNvPr>
          <p:cNvSpPr txBox="1"/>
          <p:nvPr/>
        </p:nvSpPr>
        <p:spPr>
          <a:xfrm>
            <a:off x="8112963" y="3325493"/>
            <a:ext cx="447558" cy="215444"/>
          </a:xfrm>
          <a:prstGeom prst="rect">
            <a:avLst/>
          </a:prstGeom>
          <a:noFill/>
        </p:spPr>
        <p:txBody>
          <a:bodyPr wrap="none" rtlCol="0">
            <a:spAutoFit/>
          </a:bodyPr>
          <a:lstStyle/>
          <a:p>
            <a:r>
              <a:rPr kumimoji="1" lang="ja-JP" altLang="en-US" sz="800" dirty="0"/>
              <a:t>酵素</a:t>
            </a:r>
            <a:r>
              <a:rPr kumimoji="1" lang="en-US" altLang="ja-JP" sz="800" dirty="0"/>
              <a:t>b</a:t>
            </a:r>
            <a:endParaRPr kumimoji="1" lang="ja-JP" altLang="en-US" sz="800" dirty="0"/>
          </a:p>
        </p:txBody>
      </p:sp>
      <p:sp>
        <p:nvSpPr>
          <p:cNvPr id="121" name="テキスト ボックス 120">
            <a:extLst>
              <a:ext uri="{FF2B5EF4-FFF2-40B4-BE49-F238E27FC236}">
                <a16:creationId xmlns:a16="http://schemas.microsoft.com/office/drawing/2014/main" id="{0E0FD4FB-9B08-4902-88E3-5B904D3B1BC8}"/>
              </a:ext>
            </a:extLst>
          </p:cNvPr>
          <p:cNvSpPr txBox="1"/>
          <p:nvPr/>
        </p:nvSpPr>
        <p:spPr>
          <a:xfrm>
            <a:off x="8952978" y="3325266"/>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24" name="テキスト ボックス 123">
            <a:extLst>
              <a:ext uri="{FF2B5EF4-FFF2-40B4-BE49-F238E27FC236}">
                <a16:creationId xmlns:a16="http://schemas.microsoft.com/office/drawing/2014/main" id="{F98EDC9B-1363-4821-A6F2-0D05D81603B8}"/>
              </a:ext>
            </a:extLst>
          </p:cNvPr>
          <p:cNvSpPr txBox="1"/>
          <p:nvPr/>
        </p:nvSpPr>
        <p:spPr>
          <a:xfrm>
            <a:off x="9194480" y="3064906"/>
            <a:ext cx="389850" cy="215444"/>
          </a:xfrm>
          <a:prstGeom prst="rect">
            <a:avLst/>
          </a:prstGeom>
          <a:noFill/>
        </p:spPr>
        <p:txBody>
          <a:bodyPr wrap="none" rtlCol="0">
            <a:spAutoFit/>
          </a:bodyPr>
          <a:lstStyle/>
          <a:p>
            <a:r>
              <a:rPr kumimoji="1" lang="ja-JP" altLang="en-US" sz="800" dirty="0"/>
              <a:t>細胞</a:t>
            </a:r>
          </a:p>
        </p:txBody>
      </p:sp>
      <p:sp>
        <p:nvSpPr>
          <p:cNvPr id="125" name="テキスト ボックス 124">
            <a:extLst>
              <a:ext uri="{FF2B5EF4-FFF2-40B4-BE49-F238E27FC236}">
                <a16:creationId xmlns:a16="http://schemas.microsoft.com/office/drawing/2014/main" id="{F9675FAE-3A56-46D4-943C-23E9E82EB42C}"/>
              </a:ext>
            </a:extLst>
          </p:cNvPr>
          <p:cNvSpPr txBox="1"/>
          <p:nvPr/>
        </p:nvSpPr>
        <p:spPr>
          <a:xfrm>
            <a:off x="3340446" y="2452820"/>
            <a:ext cx="1208985" cy="253916"/>
          </a:xfrm>
          <a:prstGeom prst="rect">
            <a:avLst/>
          </a:prstGeom>
          <a:noFill/>
        </p:spPr>
        <p:txBody>
          <a:bodyPr wrap="none" rtlCol="0">
            <a:spAutoFit/>
          </a:bodyPr>
          <a:lstStyle/>
          <a:p>
            <a:r>
              <a:rPr kumimoji="1" lang="en-US" altLang="ja-JP" sz="1050" dirty="0"/>
              <a:t>2. </a:t>
            </a:r>
            <a:r>
              <a:rPr kumimoji="1" lang="ja-JP" altLang="en-US" sz="1050" dirty="0"/>
              <a:t>酵素探索・設計</a:t>
            </a:r>
          </a:p>
        </p:txBody>
      </p:sp>
      <p:cxnSp>
        <p:nvCxnSpPr>
          <p:cNvPr id="126" name="直線コネクタ 125">
            <a:extLst>
              <a:ext uri="{FF2B5EF4-FFF2-40B4-BE49-F238E27FC236}">
                <a16:creationId xmlns:a16="http://schemas.microsoft.com/office/drawing/2014/main" id="{1F85020B-2FCB-4EF7-8EBA-4846B954F617}"/>
              </a:ext>
            </a:extLst>
          </p:cNvPr>
          <p:cNvCxnSpPr>
            <a:cxnSpLocks/>
          </p:cNvCxnSpPr>
          <p:nvPr/>
        </p:nvCxnSpPr>
        <p:spPr>
          <a:xfrm>
            <a:off x="742098" y="2701975"/>
            <a:ext cx="2226689" cy="1130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55EC6150-5332-41B5-B114-FE5DDF50777E}"/>
              </a:ext>
            </a:extLst>
          </p:cNvPr>
          <p:cNvCxnSpPr>
            <a:cxnSpLocks/>
          </p:cNvCxnSpPr>
          <p:nvPr/>
        </p:nvCxnSpPr>
        <p:spPr>
          <a:xfrm>
            <a:off x="3354612" y="2706736"/>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円/楕円 10">
            <a:extLst>
              <a:ext uri="{FF2B5EF4-FFF2-40B4-BE49-F238E27FC236}">
                <a16:creationId xmlns:a16="http://schemas.microsoft.com/office/drawing/2014/main" id="{D8D8BF09-E4BE-443B-9A26-9E675EDEBAC0}"/>
              </a:ext>
            </a:extLst>
          </p:cNvPr>
          <p:cNvSpPr/>
          <p:nvPr/>
        </p:nvSpPr>
        <p:spPr>
          <a:xfrm>
            <a:off x="5818258" y="31340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33" name="円/楕円 10">
            <a:extLst>
              <a:ext uri="{FF2B5EF4-FFF2-40B4-BE49-F238E27FC236}">
                <a16:creationId xmlns:a16="http://schemas.microsoft.com/office/drawing/2014/main" id="{D5241E98-2747-4A45-AE99-6C6CC78956C9}"/>
              </a:ext>
            </a:extLst>
          </p:cNvPr>
          <p:cNvSpPr/>
          <p:nvPr/>
        </p:nvSpPr>
        <p:spPr>
          <a:xfrm>
            <a:off x="7047312" y="31340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34" name="円/楕円 10">
            <a:extLst>
              <a:ext uri="{FF2B5EF4-FFF2-40B4-BE49-F238E27FC236}">
                <a16:creationId xmlns:a16="http://schemas.microsoft.com/office/drawing/2014/main" id="{985478CC-05BA-4675-A3FF-D8B93E05112D}"/>
              </a:ext>
            </a:extLst>
          </p:cNvPr>
          <p:cNvSpPr/>
          <p:nvPr/>
        </p:nvSpPr>
        <p:spPr>
          <a:xfrm>
            <a:off x="6443894" y="285753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35" name="直線矢印コネクタ 134">
            <a:extLst>
              <a:ext uri="{FF2B5EF4-FFF2-40B4-BE49-F238E27FC236}">
                <a16:creationId xmlns:a16="http://schemas.microsoft.com/office/drawing/2014/main" id="{F55E0447-D9CE-4DC0-AE6C-08C2D5435A6F}"/>
              </a:ext>
            </a:extLst>
          </p:cNvPr>
          <p:cNvCxnSpPr>
            <a:stCxn id="132" idx="6"/>
          </p:cNvCxnSpPr>
          <p:nvPr/>
        </p:nvCxnSpPr>
        <p:spPr>
          <a:xfrm>
            <a:off x="6076108" y="3261769"/>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3B7F72A0-AA81-4AC7-9B92-20E9C8F5341E}"/>
              </a:ext>
            </a:extLst>
          </p:cNvPr>
          <p:cNvCxnSpPr>
            <a:stCxn id="132" idx="7"/>
            <a:endCxn id="134" idx="2"/>
          </p:cNvCxnSpPr>
          <p:nvPr/>
        </p:nvCxnSpPr>
        <p:spPr>
          <a:xfrm flipV="1">
            <a:off x="6038347" y="2985218"/>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1272AC37-D588-4386-A363-AB4236A2B09D}"/>
              </a:ext>
            </a:extLst>
          </p:cNvPr>
          <p:cNvCxnSpPr>
            <a:stCxn id="134" idx="6"/>
            <a:endCxn id="133" idx="1"/>
          </p:cNvCxnSpPr>
          <p:nvPr/>
        </p:nvCxnSpPr>
        <p:spPr>
          <a:xfrm>
            <a:off x="6701744" y="2985218"/>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F390FAC5-2D9E-4C2A-82AD-F2B8565271BB}"/>
              </a:ext>
            </a:extLst>
          </p:cNvPr>
          <p:cNvSpPr txBox="1"/>
          <p:nvPr/>
        </p:nvSpPr>
        <p:spPr>
          <a:xfrm>
            <a:off x="5920697" y="2877269"/>
            <a:ext cx="466794"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142" name="テキスト ボックス 141">
            <a:extLst>
              <a:ext uri="{FF2B5EF4-FFF2-40B4-BE49-F238E27FC236}">
                <a16:creationId xmlns:a16="http://schemas.microsoft.com/office/drawing/2014/main" id="{A639539F-1377-4DA4-A52E-9273094BE967}"/>
              </a:ext>
            </a:extLst>
          </p:cNvPr>
          <p:cNvSpPr txBox="1"/>
          <p:nvPr/>
        </p:nvSpPr>
        <p:spPr>
          <a:xfrm>
            <a:off x="6779841" y="2877269"/>
            <a:ext cx="460382"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43" name="テキスト ボックス 142">
            <a:extLst>
              <a:ext uri="{FF2B5EF4-FFF2-40B4-BE49-F238E27FC236}">
                <a16:creationId xmlns:a16="http://schemas.microsoft.com/office/drawing/2014/main" id="{7F8FF857-729C-4EC8-B87E-A47B37B9FDDC}"/>
              </a:ext>
            </a:extLst>
          </p:cNvPr>
          <p:cNvSpPr txBox="1"/>
          <p:nvPr/>
        </p:nvSpPr>
        <p:spPr>
          <a:xfrm>
            <a:off x="6313076" y="3261769"/>
            <a:ext cx="466794"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145" name="テキスト ボックス 144">
            <a:extLst>
              <a:ext uri="{FF2B5EF4-FFF2-40B4-BE49-F238E27FC236}">
                <a16:creationId xmlns:a16="http://schemas.microsoft.com/office/drawing/2014/main" id="{86C3D306-B997-4620-B9A5-C31BD646F1D1}"/>
              </a:ext>
            </a:extLst>
          </p:cNvPr>
          <p:cNvSpPr txBox="1"/>
          <p:nvPr/>
        </p:nvSpPr>
        <p:spPr>
          <a:xfrm>
            <a:off x="5454337" y="2479569"/>
            <a:ext cx="872355" cy="253916"/>
          </a:xfrm>
          <a:prstGeom prst="rect">
            <a:avLst/>
          </a:prstGeom>
          <a:noFill/>
        </p:spPr>
        <p:txBody>
          <a:bodyPr wrap="none" rtlCol="0">
            <a:spAutoFit/>
          </a:bodyPr>
          <a:lstStyle/>
          <a:p>
            <a:r>
              <a:rPr kumimoji="1" lang="en-US" altLang="ja-JP" sz="1050" dirty="0"/>
              <a:t>3. </a:t>
            </a:r>
            <a:r>
              <a:rPr kumimoji="1" lang="ja-JP" altLang="en-US" sz="1050" dirty="0"/>
              <a:t>酵素改変</a:t>
            </a:r>
          </a:p>
        </p:txBody>
      </p:sp>
      <p:cxnSp>
        <p:nvCxnSpPr>
          <p:cNvPr id="146" name="直線コネクタ 145">
            <a:extLst>
              <a:ext uri="{FF2B5EF4-FFF2-40B4-BE49-F238E27FC236}">
                <a16:creationId xmlns:a16="http://schemas.microsoft.com/office/drawing/2014/main" id="{EFFD1462-CBD0-4F6B-A923-6EEAB56C2F32}"/>
              </a:ext>
            </a:extLst>
          </p:cNvPr>
          <p:cNvCxnSpPr>
            <a:cxnSpLocks/>
          </p:cNvCxnSpPr>
          <p:nvPr/>
        </p:nvCxnSpPr>
        <p:spPr>
          <a:xfrm>
            <a:off x="5494904" y="2733485"/>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EF2B9542-2C64-48E6-ABF2-56D518B67DBF}"/>
              </a:ext>
            </a:extLst>
          </p:cNvPr>
          <p:cNvSpPr txBox="1"/>
          <p:nvPr/>
        </p:nvSpPr>
        <p:spPr>
          <a:xfrm>
            <a:off x="7555263" y="2441725"/>
            <a:ext cx="1680268" cy="253916"/>
          </a:xfrm>
          <a:prstGeom prst="rect">
            <a:avLst/>
          </a:prstGeom>
          <a:noFill/>
        </p:spPr>
        <p:txBody>
          <a:bodyPr wrap="none" rtlCol="0">
            <a:spAutoFit/>
          </a:bodyPr>
          <a:lstStyle/>
          <a:p>
            <a:r>
              <a:rPr kumimoji="1" lang="en-US" altLang="ja-JP" sz="1050" dirty="0"/>
              <a:t>4. </a:t>
            </a:r>
            <a:r>
              <a:rPr kumimoji="1" lang="ja-JP" altLang="en-US" sz="1050" dirty="0"/>
              <a:t>細胞・微生物設計・構築</a:t>
            </a:r>
          </a:p>
        </p:txBody>
      </p:sp>
      <p:cxnSp>
        <p:nvCxnSpPr>
          <p:cNvPr id="148" name="直線コネクタ 147">
            <a:extLst>
              <a:ext uri="{FF2B5EF4-FFF2-40B4-BE49-F238E27FC236}">
                <a16:creationId xmlns:a16="http://schemas.microsoft.com/office/drawing/2014/main" id="{76405CF4-80F5-45BF-87D9-E9E2F7A60A94}"/>
              </a:ext>
            </a:extLst>
          </p:cNvPr>
          <p:cNvCxnSpPr>
            <a:cxnSpLocks/>
          </p:cNvCxnSpPr>
          <p:nvPr/>
        </p:nvCxnSpPr>
        <p:spPr>
          <a:xfrm>
            <a:off x="7586435" y="2711071"/>
            <a:ext cx="1795463"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9" name="円/楕円 10">
            <a:extLst>
              <a:ext uri="{FF2B5EF4-FFF2-40B4-BE49-F238E27FC236}">
                <a16:creationId xmlns:a16="http://schemas.microsoft.com/office/drawing/2014/main" id="{8FC258E8-2AC7-45EE-B641-FE4475839DFC}"/>
              </a:ext>
            </a:extLst>
          </p:cNvPr>
          <p:cNvSpPr/>
          <p:nvPr/>
        </p:nvSpPr>
        <p:spPr>
          <a:xfrm>
            <a:off x="10158313" y="377689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50" name="円/楕円 10">
            <a:extLst>
              <a:ext uri="{FF2B5EF4-FFF2-40B4-BE49-F238E27FC236}">
                <a16:creationId xmlns:a16="http://schemas.microsoft.com/office/drawing/2014/main" id="{5745374D-BB19-4A1F-8303-62B1AD0129D9}"/>
              </a:ext>
            </a:extLst>
          </p:cNvPr>
          <p:cNvSpPr/>
          <p:nvPr/>
        </p:nvSpPr>
        <p:spPr>
          <a:xfrm>
            <a:off x="11387367" y="377689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cxnSp>
        <p:nvCxnSpPr>
          <p:cNvPr id="151" name="直線矢印コネクタ 150">
            <a:extLst>
              <a:ext uri="{FF2B5EF4-FFF2-40B4-BE49-F238E27FC236}">
                <a16:creationId xmlns:a16="http://schemas.microsoft.com/office/drawing/2014/main" id="{DA144FC9-E5F0-44C9-967D-3E8D934F1291}"/>
              </a:ext>
            </a:extLst>
          </p:cNvPr>
          <p:cNvCxnSpPr>
            <a:stCxn id="149" idx="6"/>
          </p:cNvCxnSpPr>
          <p:nvPr/>
        </p:nvCxnSpPr>
        <p:spPr>
          <a:xfrm>
            <a:off x="10416163" y="3904579"/>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2" name="テキスト ボックス 151">
            <a:extLst>
              <a:ext uri="{FF2B5EF4-FFF2-40B4-BE49-F238E27FC236}">
                <a16:creationId xmlns:a16="http://schemas.microsoft.com/office/drawing/2014/main" id="{65B80688-AA43-4F7A-976F-D6B189880AE4}"/>
              </a:ext>
            </a:extLst>
          </p:cNvPr>
          <p:cNvSpPr txBox="1"/>
          <p:nvPr/>
        </p:nvSpPr>
        <p:spPr>
          <a:xfrm>
            <a:off x="10536677" y="3924541"/>
            <a:ext cx="652743" cy="215444"/>
          </a:xfrm>
          <a:prstGeom prst="rect">
            <a:avLst/>
          </a:prstGeom>
          <a:noFill/>
        </p:spPr>
        <p:txBody>
          <a:bodyPr wrap="none" rtlCol="0">
            <a:spAutoFit/>
          </a:bodyPr>
          <a:lstStyle/>
          <a:p>
            <a:r>
              <a:rPr kumimoji="1" lang="ja-JP" altLang="en-US" sz="800" dirty="0"/>
              <a:t>精製酵素</a:t>
            </a:r>
            <a:r>
              <a:rPr kumimoji="1" lang="en-US" altLang="ja-JP" sz="800" dirty="0"/>
              <a:t>a</a:t>
            </a:r>
            <a:endParaRPr kumimoji="1" lang="ja-JP" altLang="en-US" sz="800" dirty="0"/>
          </a:p>
        </p:txBody>
      </p:sp>
      <p:sp>
        <p:nvSpPr>
          <p:cNvPr id="153" name="四角形: 角を丸くする 152">
            <a:extLst>
              <a:ext uri="{FF2B5EF4-FFF2-40B4-BE49-F238E27FC236}">
                <a16:creationId xmlns:a16="http://schemas.microsoft.com/office/drawing/2014/main" id="{CBE79CC5-8B62-493F-B51D-E768918C7D1C}"/>
              </a:ext>
            </a:extLst>
          </p:cNvPr>
          <p:cNvSpPr/>
          <p:nvPr/>
        </p:nvSpPr>
        <p:spPr>
          <a:xfrm>
            <a:off x="10103964" y="3087679"/>
            <a:ext cx="971203" cy="435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5" name="円/楕円 10">
            <a:extLst>
              <a:ext uri="{FF2B5EF4-FFF2-40B4-BE49-F238E27FC236}">
                <a16:creationId xmlns:a16="http://schemas.microsoft.com/office/drawing/2014/main" id="{95B16379-A047-40A2-86D0-2CB4F047F546}"/>
              </a:ext>
            </a:extLst>
          </p:cNvPr>
          <p:cNvSpPr/>
          <p:nvPr/>
        </p:nvSpPr>
        <p:spPr>
          <a:xfrm>
            <a:off x="10525472" y="321335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酵素</a:t>
            </a:r>
            <a:r>
              <a:rPr kumimoji="1" lang="en-US" altLang="ja-JP" sz="700" dirty="0">
                <a:solidFill>
                  <a:schemeClr val="tx1"/>
                </a:solidFill>
              </a:rPr>
              <a:t>a</a:t>
            </a:r>
          </a:p>
        </p:txBody>
      </p:sp>
      <p:sp>
        <p:nvSpPr>
          <p:cNvPr id="163" name="テキスト ボックス 162">
            <a:extLst>
              <a:ext uri="{FF2B5EF4-FFF2-40B4-BE49-F238E27FC236}">
                <a16:creationId xmlns:a16="http://schemas.microsoft.com/office/drawing/2014/main" id="{321D413E-998E-4D6E-9112-E5D8AEB51495}"/>
              </a:ext>
            </a:extLst>
          </p:cNvPr>
          <p:cNvSpPr txBox="1"/>
          <p:nvPr/>
        </p:nvSpPr>
        <p:spPr>
          <a:xfrm>
            <a:off x="10715172" y="3087678"/>
            <a:ext cx="389850" cy="215444"/>
          </a:xfrm>
          <a:prstGeom prst="rect">
            <a:avLst/>
          </a:prstGeom>
          <a:noFill/>
        </p:spPr>
        <p:txBody>
          <a:bodyPr wrap="none" rtlCol="0">
            <a:spAutoFit/>
          </a:bodyPr>
          <a:lstStyle/>
          <a:p>
            <a:r>
              <a:rPr kumimoji="1" lang="ja-JP" altLang="en-US" sz="800" dirty="0"/>
              <a:t>細胞</a:t>
            </a:r>
          </a:p>
        </p:txBody>
      </p:sp>
      <p:cxnSp>
        <p:nvCxnSpPr>
          <p:cNvPr id="167" name="直線矢印コネクタ 166">
            <a:extLst>
              <a:ext uri="{FF2B5EF4-FFF2-40B4-BE49-F238E27FC236}">
                <a16:creationId xmlns:a16="http://schemas.microsoft.com/office/drawing/2014/main" id="{5516C641-23C7-449E-B6BC-DB713BC07FD8}"/>
              </a:ext>
            </a:extLst>
          </p:cNvPr>
          <p:cNvCxnSpPr>
            <a:stCxn id="155" idx="4"/>
            <a:endCxn id="152" idx="0"/>
          </p:cNvCxnSpPr>
          <p:nvPr/>
        </p:nvCxnSpPr>
        <p:spPr>
          <a:xfrm>
            <a:off x="10654397" y="3468718"/>
            <a:ext cx="208652" cy="4558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8" name="テキスト ボックス 167">
            <a:extLst>
              <a:ext uri="{FF2B5EF4-FFF2-40B4-BE49-F238E27FC236}">
                <a16:creationId xmlns:a16="http://schemas.microsoft.com/office/drawing/2014/main" id="{0370403A-5666-4A2D-80E5-85C6A15A06C6}"/>
              </a:ext>
            </a:extLst>
          </p:cNvPr>
          <p:cNvSpPr txBox="1"/>
          <p:nvPr/>
        </p:nvSpPr>
        <p:spPr>
          <a:xfrm>
            <a:off x="10762729" y="3571568"/>
            <a:ext cx="338554" cy="184666"/>
          </a:xfrm>
          <a:prstGeom prst="rect">
            <a:avLst/>
          </a:prstGeom>
          <a:noFill/>
        </p:spPr>
        <p:txBody>
          <a:bodyPr wrap="none" rtlCol="0">
            <a:spAutoFit/>
          </a:bodyPr>
          <a:lstStyle/>
          <a:p>
            <a:r>
              <a:rPr kumimoji="1" lang="ja-JP" altLang="en-US" sz="600" dirty="0"/>
              <a:t>精製</a:t>
            </a:r>
          </a:p>
        </p:txBody>
      </p:sp>
      <p:sp>
        <p:nvSpPr>
          <p:cNvPr id="170" name="テキスト ボックス 169">
            <a:extLst>
              <a:ext uri="{FF2B5EF4-FFF2-40B4-BE49-F238E27FC236}">
                <a16:creationId xmlns:a16="http://schemas.microsoft.com/office/drawing/2014/main" id="{7B18E817-3092-45D7-A1F7-C2689D20C44F}"/>
              </a:ext>
            </a:extLst>
          </p:cNvPr>
          <p:cNvSpPr txBox="1"/>
          <p:nvPr/>
        </p:nvSpPr>
        <p:spPr>
          <a:xfrm>
            <a:off x="9912725" y="2737152"/>
            <a:ext cx="1483098" cy="253916"/>
          </a:xfrm>
          <a:prstGeom prst="rect">
            <a:avLst/>
          </a:prstGeom>
          <a:noFill/>
        </p:spPr>
        <p:txBody>
          <a:bodyPr wrap="none" rtlCol="0">
            <a:spAutoFit/>
          </a:bodyPr>
          <a:lstStyle/>
          <a:p>
            <a:r>
              <a:rPr kumimoji="1" lang="ja-JP" altLang="en-US" sz="1050" dirty="0"/>
              <a:t>酵素の高生産系の設計</a:t>
            </a:r>
            <a:endParaRPr kumimoji="1" lang="en-US" altLang="ja-JP" sz="1050" dirty="0"/>
          </a:p>
        </p:txBody>
      </p:sp>
      <p:sp>
        <p:nvSpPr>
          <p:cNvPr id="171" name="テキスト ボックス 170">
            <a:extLst>
              <a:ext uri="{FF2B5EF4-FFF2-40B4-BE49-F238E27FC236}">
                <a16:creationId xmlns:a16="http://schemas.microsoft.com/office/drawing/2014/main" id="{05582A7F-088A-44E5-8DD7-9E494F1A2E96}"/>
              </a:ext>
            </a:extLst>
          </p:cNvPr>
          <p:cNvSpPr txBox="1"/>
          <p:nvPr/>
        </p:nvSpPr>
        <p:spPr>
          <a:xfrm>
            <a:off x="10025372" y="3110554"/>
            <a:ext cx="644728" cy="184666"/>
          </a:xfrm>
          <a:prstGeom prst="rect">
            <a:avLst/>
          </a:prstGeom>
          <a:noFill/>
        </p:spPr>
        <p:txBody>
          <a:bodyPr wrap="none" rtlCol="0">
            <a:spAutoFit/>
          </a:bodyPr>
          <a:lstStyle/>
          <a:p>
            <a:r>
              <a:rPr kumimoji="1" lang="ja-JP" altLang="en-US" sz="600" dirty="0"/>
              <a:t>タンパク質発現</a:t>
            </a:r>
          </a:p>
        </p:txBody>
      </p:sp>
      <p:sp>
        <p:nvSpPr>
          <p:cNvPr id="172" name="テキスト ボックス 171">
            <a:extLst>
              <a:ext uri="{FF2B5EF4-FFF2-40B4-BE49-F238E27FC236}">
                <a16:creationId xmlns:a16="http://schemas.microsoft.com/office/drawing/2014/main" id="{2BE679C7-C157-452F-B63A-42A84B64B8C8}"/>
              </a:ext>
            </a:extLst>
          </p:cNvPr>
          <p:cNvSpPr txBox="1"/>
          <p:nvPr/>
        </p:nvSpPr>
        <p:spPr>
          <a:xfrm>
            <a:off x="7811307" y="2732646"/>
            <a:ext cx="1752403" cy="253916"/>
          </a:xfrm>
          <a:prstGeom prst="rect">
            <a:avLst/>
          </a:prstGeom>
          <a:noFill/>
        </p:spPr>
        <p:txBody>
          <a:bodyPr wrap="none" rtlCol="0">
            <a:spAutoFit/>
          </a:bodyPr>
          <a:lstStyle/>
          <a:p>
            <a:r>
              <a:rPr kumimoji="1" lang="ja-JP" altLang="en-US" sz="1050" dirty="0"/>
              <a:t>目的分子の高生産系の設計</a:t>
            </a:r>
            <a:endParaRPr kumimoji="1" lang="en-US" altLang="ja-JP" sz="1050" dirty="0"/>
          </a:p>
        </p:txBody>
      </p:sp>
      <p:sp>
        <p:nvSpPr>
          <p:cNvPr id="66" name="テキスト ボックス 65">
            <a:extLst>
              <a:ext uri="{FF2B5EF4-FFF2-40B4-BE49-F238E27FC236}">
                <a16:creationId xmlns:a16="http://schemas.microsoft.com/office/drawing/2014/main" id="{07E76376-717C-494F-95CC-6100E1C3F33F}"/>
              </a:ext>
            </a:extLst>
          </p:cNvPr>
          <p:cNvSpPr txBox="1"/>
          <p:nvPr/>
        </p:nvSpPr>
        <p:spPr>
          <a:xfrm>
            <a:off x="505437" y="2035804"/>
            <a:ext cx="6103620" cy="369332"/>
          </a:xfrm>
          <a:prstGeom prst="rect">
            <a:avLst/>
          </a:prstGeom>
          <a:noFill/>
        </p:spPr>
        <p:txBody>
          <a:bodyPr wrap="square">
            <a:spAutoFit/>
          </a:bodyPr>
          <a:lstStyle/>
          <a:p>
            <a:r>
              <a:rPr kumimoji="1" lang="ja-JP" altLang="en-US" sz="1800" dirty="0"/>
              <a:t>目的分子への反応が未知</a:t>
            </a:r>
            <a:endParaRPr lang="ja-JP" altLang="en-US" dirty="0"/>
          </a:p>
        </p:txBody>
      </p:sp>
      <p:sp>
        <p:nvSpPr>
          <p:cNvPr id="67" name="テキスト ボックス 66">
            <a:extLst>
              <a:ext uri="{FF2B5EF4-FFF2-40B4-BE49-F238E27FC236}">
                <a16:creationId xmlns:a16="http://schemas.microsoft.com/office/drawing/2014/main" id="{41E948A1-F7DC-4C97-B5FC-4F2B7991D513}"/>
              </a:ext>
            </a:extLst>
          </p:cNvPr>
          <p:cNvSpPr txBox="1"/>
          <p:nvPr/>
        </p:nvSpPr>
        <p:spPr>
          <a:xfrm>
            <a:off x="3444086" y="2041518"/>
            <a:ext cx="2728114" cy="369332"/>
          </a:xfrm>
          <a:prstGeom prst="rect">
            <a:avLst/>
          </a:prstGeom>
          <a:noFill/>
        </p:spPr>
        <p:txBody>
          <a:bodyPr wrap="square">
            <a:spAutoFit/>
          </a:bodyPr>
          <a:lstStyle/>
          <a:p>
            <a:r>
              <a:rPr kumimoji="1" lang="ja-JP" altLang="en-US" sz="1800" dirty="0"/>
              <a:t>目的分子への反応が未知</a:t>
            </a:r>
            <a:endParaRPr lang="ja-JP" altLang="en-US" dirty="0"/>
          </a:p>
        </p:txBody>
      </p:sp>
      <p:sp>
        <p:nvSpPr>
          <p:cNvPr id="69" name="テキスト ボックス 68">
            <a:extLst>
              <a:ext uri="{FF2B5EF4-FFF2-40B4-BE49-F238E27FC236}">
                <a16:creationId xmlns:a16="http://schemas.microsoft.com/office/drawing/2014/main" id="{715A9E28-1DEE-4406-BA25-CCC9995E79F7}"/>
              </a:ext>
            </a:extLst>
          </p:cNvPr>
          <p:cNvSpPr txBox="1"/>
          <p:nvPr/>
        </p:nvSpPr>
        <p:spPr>
          <a:xfrm>
            <a:off x="3340446" y="4060770"/>
            <a:ext cx="2226689" cy="369332"/>
          </a:xfrm>
          <a:prstGeom prst="rect">
            <a:avLst/>
          </a:prstGeom>
          <a:noFill/>
        </p:spPr>
        <p:txBody>
          <a:bodyPr wrap="square">
            <a:spAutoFit/>
          </a:bodyPr>
          <a:lstStyle/>
          <a:p>
            <a:r>
              <a:rPr kumimoji="1" lang="ja-JP" altLang="en-US" sz="1800" dirty="0"/>
              <a:t>酵素遺伝子が未知</a:t>
            </a:r>
            <a:endParaRPr lang="ja-JP" altLang="en-US" dirty="0"/>
          </a:p>
        </p:txBody>
      </p:sp>
      <p:sp>
        <p:nvSpPr>
          <p:cNvPr id="71" name="テキスト ボックス 70">
            <a:extLst>
              <a:ext uri="{FF2B5EF4-FFF2-40B4-BE49-F238E27FC236}">
                <a16:creationId xmlns:a16="http://schemas.microsoft.com/office/drawing/2014/main" id="{EE53741F-B246-4FF3-A745-C12B93E6BBD0}"/>
              </a:ext>
            </a:extLst>
          </p:cNvPr>
          <p:cNvSpPr txBox="1"/>
          <p:nvPr/>
        </p:nvSpPr>
        <p:spPr>
          <a:xfrm>
            <a:off x="5440852" y="4057924"/>
            <a:ext cx="2226689" cy="369332"/>
          </a:xfrm>
          <a:prstGeom prst="rect">
            <a:avLst/>
          </a:prstGeom>
          <a:noFill/>
        </p:spPr>
        <p:txBody>
          <a:bodyPr wrap="square">
            <a:spAutoFit/>
          </a:bodyPr>
          <a:lstStyle/>
          <a:p>
            <a:r>
              <a:rPr kumimoji="1" lang="ja-JP" altLang="en-US" sz="1800" dirty="0"/>
              <a:t>酵素遺伝子が既知</a:t>
            </a:r>
            <a:endParaRPr lang="ja-JP" altLang="en-US" dirty="0"/>
          </a:p>
        </p:txBody>
      </p:sp>
      <p:sp>
        <p:nvSpPr>
          <p:cNvPr id="11" name="テキスト ボックス 10">
            <a:extLst>
              <a:ext uri="{FF2B5EF4-FFF2-40B4-BE49-F238E27FC236}">
                <a16:creationId xmlns:a16="http://schemas.microsoft.com/office/drawing/2014/main" id="{435556E3-8D66-4AF8-BF02-986F20840B39}"/>
              </a:ext>
            </a:extLst>
          </p:cNvPr>
          <p:cNvSpPr txBox="1"/>
          <p:nvPr/>
        </p:nvSpPr>
        <p:spPr>
          <a:xfrm>
            <a:off x="864084" y="3642426"/>
            <a:ext cx="2063385" cy="415498"/>
          </a:xfrm>
          <a:prstGeom prst="rect">
            <a:avLst/>
          </a:prstGeom>
          <a:noFill/>
        </p:spPr>
        <p:txBody>
          <a:bodyPr wrap="none" rtlCol="0">
            <a:spAutoFit/>
          </a:bodyPr>
          <a:lstStyle/>
          <a:p>
            <a:r>
              <a:rPr kumimoji="1" lang="ja-JP" altLang="en-US" sz="1050" dirty="0"/>
              <a:t>逆合成解析</a:t>
            </a:r>
            <a:endParaRPr kumimoji="1" lang="en-US" altLang="ja-JP" sz="1050" dirty="0"/>
          </a:p>
          <a:p>
            <a:r>
              <a:rPr kumimoji="1" lang="ja-JP" altLang="en-US" sz="1050" dirty="0"/>
              <a:t>ゲノムスケールでの代謝経路の把握</a:t>
            </a:r>
          </a:p>
        </p:txBody>
      </p:sp>
    </p:spTree>
    <p:extLst>
      <p:ext uri="{BB962C8B-B14F-4D97-AF65-F5344CB8AC3E}">
        <p14:creationId xmlns:p14="http://schemas.microsoft.com/office/powerpoint/2010/main" val="306488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lang="ja-JP" altLang="en-US" sz="2700" dirty="0"/>
              <a:t>どのような事業が想定されるか？技術的優位性をどこに築くか・知財戦略は？</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46173" y="1005839"/>
            <a:ext cx="11341887" cy="4328364"/>
          </a:xfrm>
        </p:spPr>
        <p:txBody>
          <a:bodyPr/>
          <a:lstStyle/>
          <a:p>
            <a:r>
              <a:rPr lang="ja-JP" altLang="en-US" dirty="0"/>
              <a:t>想定事業される事業</a:t>
            </a:r>
            <a:endParaRPr lang="en-US" altLang="ja-JP" dirty="0"/>
          </a:p>
          <a:p>
            <a:pPr marL="342900" indent="-342900">
              <a:buFont typeface="Wingdings" panose="05000000000000000000" pitchFamily="2" charset="2"/>
              <a:buChar char="Ø"/>
            </a:pPr>
            <a:r>
              <a:rPr lang="ja-JP" altLang="en-US" sz="1800" dirty="0"/>
              <a:t>自動化システム・装置の販売</a:t>
            </a:r>
            <a:endParaRPr lang="en-US" altLang="ja-JP" sz="1800" dirty="0"/>
          </a:p>
          <a:p>
            <a:pPr marL="342900" indent="-342900">
              <a:buFont typeface="Wingdings" panose="05000000000000000000" pitchFamily="2" charset="2"/>
              <a:buChar char="Ø"/>
            </a:pPr>
            <a:r>
              <a:rPr lang="ja-JP" altLang="en-US" sz="1800" dirty="0"/>
              <a:t>酵素</a:t>
            </a:r>
            <a:r>
              <a:rPr lang="en-US" altLang="ja-JP" sz="1800" dirty="0"/>
              <a:t>IP</a:t>
            </a:r>
            <a:r>
              <a:rPr lang="ja-JP" altLang="en-US" sz="1800" dirty="0"/>
              <a:t>、物質生産系</a:t>
            </a:r>
            <a:r>
              <a:rPr lang="en-US" altLang="ja-JP" sz="1800" dirty="0"/>
              <a:t>IP</a:t>
            </a:r>
            <a:r>
              <a:rPr lang="ja-JP" altLang="en-US" sz="1800" dirty="0"/>
              <a:t>のライセンシング</a:t>
            </a:r>
            <a:endParaRPr lang="en-US" altLang="ja-JP" sz="1800" dirty="0"/>
          </a:p>
          <a:p>
            <a:pPr marL="342900" indent="-342900">
              <a:buFont typeface="Wingdings" panose="05000000000000000000" pitchFamily="2" charset="2"/>
              <a:buChar char="Ø"/>
            </a:pPr>
            <a:r>
              <a:rPr lang="ja-JP" altLang="en-US" sz="1800" dirty="0"/>
              <a:t>研究開発、実験受託（酵素、物質生産系）</a:t>
            </a:r>
            <a:endParaRPr lang="en-US" altLang="ja-JP" sz="1800" dirty="0"/>
          </a:p>
          <a:p>
            <a:pPr marL="342900" indent="-342900">
              <a:buFont typeface="Wingdings" panose="05000000000000000000" pitchFamily="2" charset="2"/>
              <a:buChar char="Ø"/>
            </a:pPr>
            <a:r>
              <a:rPr lang="ja-JP" altLang="en-US" sz="1800" dirty="0"/>
              <a:t>酵素・化学品の製造・販売</a:t>
            </a:r>
            <a:endParaRPr lang="en-US" altLang="ja-JP" sz="1800" dirty="0"/>
          </a:p>
          <a:p>
            <a:endParaRPr lang="en-US" altLang="ja-JP" sz="1400" dirty="0"/>
          </a:p>
          <a:p>
            <a:endParaRPr lang="en-US" altLang="ja-JP" sz="1400" dirty="0"/>
          </a:p>
          <a:p>
            <a:endParaRPr lang="en-US" altLang="ja-JP" sz="1400" dirty="0"/>
          </a:p>
          <a:p>
            <a:r>
              <a:rPr lang="ja-JP" altLang="en-US" sz="2000" dirty="0"/>
              <a:t>調査ポイント</a:t>
            </a:r>
            <a:endParaRPr lang="en-US" altLang="ja-JP" sz="2000" dirty="0"/>
          </a:p>
          <a:p>
            <a:pPr marL="342900" indent="-342900">
              <a:buFont typeface="Wingdings" panose="05000000000000000000" pitchFamily="2" charset="2"/>
              <a:buChar char="Ø"/>
            </a:pPr>
            <a:r>
              <a:rPr lang="ja-JP" altLang="en-US" sz="1400" dirty="0"/>
              <a:t>競合がどのような顧客価値を提供しようとしているか</a:t>
            </a:r>
            <a:endParaRPr lang="en-US" altLang="ja-JP" sz="1400" dirty="0"/>
          </a:p>
          <a:p>
            <a:pPr marL="342900" indent="-342900">
              <a:buFont typeface="Wingdings" panose="05000000000000000000" pitchFamily="2" charset="2"/>
              <a:buChar char="Ø"/>
            </a:pPr>
            <a:r>
              <a:rPr lang="ja-JP" altLang="en-US" sz="1400" dirty="0"/>
              <a:t>競合の技術の成熟度・</a:t>
            </a:r>
            <a:r>
              <a:rPr lang="en-US" altLang="ja-JP" sz="1400" dirty="0"/>
              <a:t>IP</a:t>
            </a:r>
            <a:r>
              <a:rPr lang="ja-JP" altLang="en-US" sz="1400" dirty="0"/>
              <a:t>の状況</a:t>
            </a:r>
            <a:endParaRPr lang="en-US" altLang="ja-JP" sz="1400" dirty="0"/>
          </a:p>
          <a:p>
            <a:pPr marL="342900" indent="-342900">
              <a:buFont typeface="Wingdings" panose="05000000000000000000" pitchFamily="2" charset="2"/>
              <a:buChar char="Ø"/>
            </a:pPr>
            <a:r>
              <a:rPr lang="en-US" altLang="ja-JP" sz="1400" dirty="0"/>
              <a:t>YOKOGAWA</a:t>
            </a:r>
            <a:r>
              <a:rPr lang="ja-JP" altLang="en-US" sz="1400" dirty="0"/>
              <a:t>のバリュープロポジションは？</a:t>
            </a:r>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104" name="四角形: 角を丸くする 103">
            <a:extLst>
              <a:ext uri="{FF2B5EF4-FFF2-40B4-BE49-F238E27FC236}">
                <a16:creationId xmlns:a16="http://schemas.microsoft.com/office/drawing/2014/main" id="{2FEAB63B-5EF6-46EF-8838-D7EF3C9B11A8}"/>
              </a:ext>
            </a:extLst>
          </p:cNvPr>
          <p:cNvSpPr/>
          <p:nvPr/>
        </p:nvSpPr>
        <p:spPr>
          <a:xfrm>
            <a:off x="6449604" y="2210203"/>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05" name="四角形: 角を丸くする 104">
            <a:extLst>
              <a:ext uri="{FF2B5EF4-FFF2-40B4-BE49-F238E27FC236}">
                <a16:creationId xmlns:a16="http://schemas.microsoft.com/office/drawing/2014/main" id="{97F2CDA2-9EDD-4645-BB08-FA71D4B1E8F6}"/>
              </a:ext>
            </a:extLst>
          </p:cNvPr>
          <p:cNvSpPr/>
          <p:nvPr/>
        </p:nvSpPr>
        <p:spPr>
          <a:xfrm>
            <a:off x="9845793" y="2974134"/>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106" name="四角形: 角を丸くする 105">
            <a:extLst>
              <a:ext uri="{FF2B5EF4-FFF2-40B4-BE49-F238E27FC236}">
                <a16:creationId xmlns:a16="http://schemas.microsoft.com/office/drawing/2014/main" id="{01CEF2E5-F1DC-4426-9DAF-8E5D78AF84E4}"/>
              </a:ext>
            </a:extLst>
          </p:cNvPr>
          <p:cNvSpPr/>
          <p:nvPr/>
        </p:nvSpPr>
        <p:spPr>
          <a:xfrm>
            <a:off x="6593078" y="2774541"/>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07" name="四角形: 角を丸くする 106">
            <a:extLst>
              <a:ext uri="{FF2B5EF4-FFF2-40B4-BE49-F238E27FC236}">
                <a16:creationId xmlns:a16="http://schemas.microsoft.com/office/drawing/2014/main" id="{B3EEDC17-6E5A-41D9-88A2-80ECEEC244E9}"/>
              </a:ext>
            </a:extLst>
          </p:cNvPr>
          <p:cNvSpPr/>
          <p:nvPr/>
        </p:nvSpPr>
        <p:spPr>
          <a:xfrm>
            <a:off x="6606451" y="3687609"/>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14" name="四角形: 角を丸くする 113">
            <a:extLst>
              <a:ext uri="{FF2B5EF4-FFF2-40B4-BE49-F238E27FC236}">
                <a16:creationId xmlns:a16="http://schemas.microsoft.com/office/drawing/2014/main" id="{C256D661-DA11-4A26-9BB4-DFF55AC12DB2}"/>
              </a:ext>
            </a:extLst>
          </p:cNvPr>
          <p:cNvSpPr/>
          <p:nvPr/>
        </p:nvSpPr>
        <p:spPr>
          <a:xfrm>
            <a:off x="9922908" y="2539891"/>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7" name="四角形: 角を丸くする 116">
            <a:extLst>
              <a:ext uri="{FF2B5EF4-FFF2-40B4-BE49-F238E27FC236}">
                <a16:creationId xmlns:a16="http://schemas.microsoft.com/office/drawing/2014/main" id="{024CB689-5C7E-4AAE-9E22-646DC33748ED}"/>
              </a:ext>
            </a:extLst>
          </p:cNvPr>
          <p:cNvSpPr/>
          <p:nvPr/>
        </p:nvSpPr>
        <p:spPr>
          <a:xfrm>
            <a:off x="9917780" y="2217304"/>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8" name="四角形: 角を丸くする 117">
            <a:extLst>
              <a:ext uri="{FF2B5EF4-FFF2-40B4-BE49-F238E27FC236}">
                <a16:creationId xmlns:a16="http://schemas.microsoft.com/office/drawing/2014/main" id="{1E137359-8D90-4CB4-B1D1-8D6196F569B7}"/>
              </a:ext>
            </a:extLst>
          </p:cNvPr>
          <p:cNvSpPr/>
          <p:nvPr/>
        </p:nvSpPr>
        <p:spPr>
          <a:xfrm>
            <a:off x="9955691" y="3592720"/>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9" name="四角形: 角を丸くする 118">
            <a:extLst>
              <a:ext uri="{FF2B5EF4-FFF2-40B4-BE49-F238E27FC236}">
                <a16:creationId xmlns:a16="http://schemas.microsoft.com/office/drawing/2014/main" id="{AFAAC301-CF53-4608-8C5B-A204519A6841}"/>
              </a:ext>
            </a:extLst>
          </p:cNvPr>
          <p:cNvSpPr/>
          <p:nvPr/>
        </p:nvSpPr>
        <p:spPr>
          <a:xfrm>
            <a:off x="9959556" y="329031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2" name="四角形: 角を丸くする 121">
            <a:extLst>
              <a:ext uri="{FF2B5EF4-FFF2-40B4-BE49-F238E27FC236}">
                <a16:creationId xmlns:a16="http://schemas.microsoft.com/office/drawing/2014/main" id="{7DA3B792-0673-4710-B06D-8782A8A0F82D}"/>
              </a:ext>
            </a:extLst>
          </p:cNvPr>
          <p:cNvSpPr/>
          <p:nvPr/>
        </p:nvSpPr>
        <p:spPr>
          <a:xfrm>
            <a:off x="9955691" y="392246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3" name="四角形: 角を丸くする 122">
            <a:extLst>
              <a:ext uri="{FF2B5EF4-FFF2-40B4-BE49-F238E27FC236}">
                <a16:creationId xmlns:a16="http://schemas.microsoft.com/office/drawing/2014/main" id="{24EAE8BD-1D54-4947-9DFA-45D618E6B6DD}"/>
              </a:ext>
            </a:extLst>
          </p:cNvPr>
          <p:cNvSpPr/>
          <p:nvPr/>
        </p:nvSpPr>
        <p:spPr>
          <a:xfrm>
            <a:off x="9844720" y="4469509"/>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7" name="テキスト ボックス 219">
            <a:extLst>
              <a:ext uri="{FF2B5EF4-FFF2-40B4-BE49-F238E27FC236}">
                <a16:creationId xmlns:a16="http://schemas.microsoft.com/office/drawing/2014/main" id="{4BB1BE60-2016-47A1-AF05-D29BFE022CB0}"/>
              </a:ext>
            </a:extLst>
          </p:cNvPr>
          <p:cNvSpPr txBox="1"/>
          <p:nvPr/>
        </p:nvSpPr>
        <p:spPr>
          <a:xfrm>
            <a:off x="6658468" y="2292858"/>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129" name="テキスト ボックス 220">
            <a:extLst>
              <a:ext uri="{FF2B5EF4-FFF2-40B4-BE49-F238E27FC236}">
                <a16:creationId xmlns:a16="http://schemas.microsoft.com/office/drawing/2014/main" id="{7BD2C411-2AB7-4BDD-8829-394B3929BFCC}"/>
              </a:ext>
            </a:extLst>
          </p:cNvPr>
          <p:cNvSpPr txBox="1"/>
          <p:nvPr/>
        </p:nvSpPr>
        <p:spPr>
          <a:xfrm>
            <a:off x="9899011" y="3002186"/>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130" name="直線矢印コネクタ 129">
            <a:extLst>
              <a:ext uri="{FF2B5EF4-FFF2-40B4-BE49-F238E27FC236}">
                <a16:creationId xmlns:a16="http://schemas.microsoft.com/office/drawing/2014/main" id="{4DBE3E7F-41CF-4061-AF04-C9A469201152}"/>
              </a:ext>
            </a:extLst>
          </p:cNvPr>
          <p:cNvCxnSpPr>
            <a:cxnSpLocks/>
          </p:cNvCxnSpPr>
          <p:nvPr/>
        </p:nvCxnSpPr>
        <p:spPr>
          <a:xfrm>
            <a:off x="8795618" y="2632422"/>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BDAB847C-710E-4056-AEC6-1379F5F57A90}"/>
              </a:ext>
            </a:extLst>
          </p:cNvPr>
          <p:cNvCxnSpPr>
            <a:cxnSpLocks/>
          </p:cNvCxnSpPr>
          <p:nvPr/>
        </p:nvCxnSpPr>
        <p:spPr>
          <a:xfrm flipH="1">
            <a:off x="8786730" y="2707491"/>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223">
            <a:extLst>
              <a:ext uri="{FF2B5EF4-FFF2-40B4-BE49-F238E27FC236}">
                <a16:creationId xmlns:a16="http://schemas.microsoft.com/office/drawing/2014/main" id="{A39E4228-7997-416C-AAC8-22F032FEB8FD}"/>
              </a:ext>
            </a:extLst>
          </p:cNvPr>
          <p:cNvSpPr txBox="1"/>
          <p:nvPr/>
        </p:nvSpPr>
        <p:spPr>
          <a:xfrm>
            <a:off x="9086534" y="250811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139" name="テキスト ボックス 225">
            <a:extLst>
              <a:ext uri="{FF2B5EF4-FFF2-40B4-BE49-F238E27FC236}">
                <a16:creationId xmlns:a16="http://schemas.microsoft.com/office/drawing/2014/main" id="{B74CD03F-1637-4873-AEBF-BA5B7CCB0842}"/>
              </a:ext>
            </a:extLst>
          </p:cNvPr>
          <p:cNvSpPr txBox="1"/>
          <p:nvPr/>
        </p:nvSpPr>
        <p:spPr>
          <a:xfrm>
            <a:off x="9073160" y="2668651"/>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140" name="直線矢印コネクタ 139">
            <a:extLst>
              <a:ext uri="{FF2B5EF4-FFF2-40B4-BE49-F238E27FC236}">
                <a16:creationId xmlns:a16="http://schemas.microsoft.com/office/drawing/2014/main" id="{CA3ED130-8858-4D87-9F5F-AA9FB8A53B36}"/>
              </a:ext>
            </a:extLst>
          </p:cNvPr>
          <p:cNvCxnSpPr>
            <a:cxnSpLocks/>
          </p:cNvCxnSpPr>
          <p:nvPr/>
        </p:nvCxnSpPr>
        <p:spPr>
          <a:xfrm>
            <a:off x="8654125" y="4132914"/>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228">
            <a:extLst>
              <a:ext uri="{FF2B5EF4-FFF2-40B4-BE49-F238E27FC236}">
                <a16:creationId xmlns:a16="http://schemas.microsoft.com/office/drawing/2014/main" id="{4482E0A6-7371-4A4C-BDB1-42087F7EFC4C}"/>
              </a:ext>
            </a:extLst>
          </p:cNvPr>
          <p:cNvSpPr txBox="1"/>
          <p:nvPr/>
        </p:nvSpPr>
        <p:spPr>
          <a:xfrm>
            <a:off x="8883969" y="399787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54" name="直線矢印コネクタ 153">
            <a:extLst>
              <a:ext uri="{FF2B5EF4-FFF2-40B4-BE49-F238E27FC236}">
                <a16:creationId xmlns:a16="http://schemas.microsoft.com/office/drawing/2014/main" id="{FE3DAEB4-C61B-488C-B0D5-DD025E42EAE0}"/>
              </a:ext>
            </a:extLst>
          </p:cNvPr>
          <p:cNvCxnSpPr>
            <a:cxnSpLocks/>
          </p:cNvCxnSpPr>
          <p:nvPr/>
        </p:nvCxnSpPr>
        <p:spPr>
          <a:xfrm flipV="1">
            <a:off x="8786730" y="3774973"/>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テキスト ボックス 232">
            <a:extLst>
              <a:ext uri="{FF2B5EF4-FFF2-40B4-BE49-F238E27FC236}">
                <a16:creationId xmlns:a16="http://schemas.microsoft.com/office/drawing/2014/main" id="{0F8A5D23-80AA-4F95-9C29-8FA298214501}"/>
              </a:ext>
            </a:extLst>
          </p:cNvPr>
          <p:cNvSpPr txBox="1"/>
          <p:nvPr/>
        </p:nvSpPr>
        <p:spPr>
          <a:xfrm>
            <a:off x="8975302" y="3631868"/>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157" name="直線矢印コネクタ 156">
            <a:extLst>
              <a:ext uri="{FF2B5EF4-FFF2-40B4-BE49-F238E27FC236}">
                <a16:creationId xmlns:a16="http://schemas.microsoft.com/office/drawing/2014/main" id="{36EDB525-AF46-4C56-847B-6C03310BBBBF}"/>
              </a:ext>
            </a:extLst>
          </p:cNvPr>
          <p:cNvCxnSpPr>
            <a:cxnSpLocks/>
            <a:stCxn id="105" idx="2"/>
            <a:endCxn id="123" idx="0"/>
          </p:cNvCxnSpPr>
          <p:nvPr/>
        </p:nvCxnSpPr>
        <p:spPr>
          <a:xfrm flipH="1">
            <a:off x="10470376" y="4279914"/>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テキスト ボックス 235">
            <a:extLst>
              <a:ext uri="{FF2B5EF4-FFF2-40B4-BE49-F238E27FC236}">
                <a16:creationId xmlns:a16="http://schemas.microsoft.com/office/drawing/2014/main" id="{EFF6AF51-FEFE-4704-B602-37471EBA8CD2}"/>
              </a:ext>
            </a:extLst>
          </p:cNvPr>
          <p:cNvSpPr txBox="1"/>
          <p:nvPr/>
        </p:nvSpPr>
        <p:spPr>
          <a:xfrm>
            <a:off x="10452519" y="4261672"/>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159" name="直線矢印コネクタ 158">
            <a:extLst>
              <a:ext uri="{FF2B5EF4-FFF2-40B4-BE49-F238E27FC236}">
                <a16:creationId xmlns:a16="http://schemas.microsoft.com/office/drawing/2014/main" id="{1CC8DA52-729C-493A-8382-F694277E99F1}"/>
              </a:ext>
            </a:extLst>
          </p:cNvPr>
          <p:cNvCxnSpPr>
            <a:cxnSpLocks/>
          </p:cNvCxnSpPr>
          <p:nvPr/>
        </p:nvCxnSpPr>
        <p:spPr>
          <a:xfrm flipV="1">
            <a:off x="8657368" y="4576921"/>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238">
            <a:extLst>
              <a:ext uri="{FF2B5EF4-FFF2-40B4-BE49-F238E27FC236}">
                <a16:creationId xmlns:a16="http://schemas.microsoft.com/office/drawing/2014/main" id="{E757FBA9-9EA7-40E9-9F5A-48A2D78EBAE6}"/>
              </a:ext>
            </a:extLst>
          </p:cNvPr>
          <p:cNvSpPr txBox="1"/>
          <p:nvPr/>
        </p:nvSpPr>
        <p:spPr>
          <a:xfrm>
            <a:off x="8948864" y="4445020"/>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161" name="直線矢印コネクタ 160">
            <a:extLst>
              <a:ext uri="{FF2B5EF4-FFF2-40B4-BE49-F238E27FC236}">
                <a16:creationId xmlns:a16="http://schemas.microsoft.com/office/drawing/2014/main" id="{F49EA6E5-6625-4CD5-AB6B-39E6F4345714}"/>
              </a:ext>
            </a:extLst>
          </p:cNvPr>
          <p:cNvCxnSpPr>
            <a:cxnSpLocks/>
            <a:stCxn id="106" idx="3"/>
          </p:cNvCxnSpPr>
          <p:nvPr/>
        </p:nvCxnSpPr>
        <p:spPr>
          <a:xfrm>
            <a:off x="7756906" y="2923387"/>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0D31E5F3-4E23-4BC1-A0E7-C847045F93B2}"/>
              </a:ext>
            </a:extLst>
          </p:cNvPr>
          <p:cNvCxnSpPr>
            <a:cxnSpLocks/>
            <a:stCxn id="107" idx="3"/>
          </p:cNvCxnSpPr>
          <p:nvPr/>
        </p:nvCxnSpPr>
        <p:spPr>
          <a:xfrm flipV="1">
            <a:off x="7757868" y="3834674"/>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四角形: 角を丸くする 163">
            <a:extLst>
              <a:ext uri="{FF2B5EF4-FFF2-40B4-BE49-F238E27FC236}">
                <a16:creationId xmlns:a16="http://schemas.microsoft.com/office/drawing/2014/main" id="{AD9EFA34-CD01-42A8-83D1-534B6D11C858}"/>
              </a:ext>
            </a:extLst>
          </p:cNvPr>
          <p:cNvSpPr/>
          <p:nvPr/>
        </p:nvSpPr>
        <p:spPr>
          <a:xfrm>
            <a:off x="6606451" y="4640822"/>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165" name="直線矢印コネクタ 164">
            <a:extLst>
              <a:ext uri="{FF2B5EF4-FFF2-40B4-BE49-F238E27FC236}">
                <a16:creationId xmlns:a16="http://schemas.microsoft.com/office/drawing/2014/main" id="{1167E5D7-DA95-44E4-B269-C70A96E512A4}"/>
              </a:ext>
            </a:extLst>
          </p:cNvPr>
          <p:cNvCxnSpPr>
            <a:cxnSpLocks/>
            <a:stCxn id="164" idx="3"/>
          </p:cNvCxnSpPr>
          <p:nvPr/>
        </p:nvCxnSpPr>
        <p:spPr>
          <a:xfrm flipV="1">
            <a:off x="7756906" y="4784390"/>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BCA87FDA-401D-4886-801E-94B0A1ADC978}"/>
              </a:ext>
            </a:extLst>
          </p:cNvPr>
          <p:cNvCxnSpPr>
            <a:cxnSpLocks/>
          </p:cNvCxnSpPr>
          <p:nvPr/>
        </p:nvCxnSpPr>
        <p:spPr>
          <a:xfrm>
            <a:off x="8657843" y="3385787"/>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テキスト ボックス 260">
            <a:extLst>
              <a:ext uri="{FF2B5EF4-FFF2-40B4-BE49-F238E27FC236}">
                <a16:creationId xmlns:a16="http://schemas.microsoft.com/office/drawing/2014/main" id="{008B940E-62CE-4A67-B609-AD50DBA032BB}"/>
              </a:ext>
            </a:extLst>
          </p:cNvPr>
          <p:cNvSpPr txBox="1"/>
          <p:nvPr/>
        </p:nvSpPr>
        <p:spPr>
          <a:xfrm>
            <a:off x="8883371" y="324894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5" name="直線矢印コネクタ 174">
            <a:extLst>
              <a:ext uri="{FF2B5EF4-FFF2-40B4-BE49-F238E27FC236}">
                <a16:creationId xmlns:a16="http://schemas.microsoft.com/office/drawing/2014/main" id="{627C84DF-1AF5-4BE7-A5B7-6C32AD1CC758}"/>
              </a:ext>
            </a:extLst>
          </p:cNvPr>
          <p:cNvCxnSpPr>
            <a:cxnSpLocks/>
          </p:cNvCxnSpPr>
          <p:nvPr/>
        </p:nvCxnSpPr>
        <p:spPr>
          <a:xfrm>
            <a:off x="8666649" y="2349218"/>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テキスト ボックス 264">
            <a:extLst>
              <a:ext uri="{FF2B5EF4-FFF2-40B4-BE49-F238E27FC236}">
                <a16:creationId xmlns:a16="http://schemas.microsoft.com/office/drawing/2014/main" id="{F5E624BB-B80A-4467-815D-67166FBFA7C0}"/>
              </a:ext>
            </a:extLst>
          </p:cNvPr>
          <p:cNvSpPr txBox="1"/>
          <p:nvPr/>
        </p:nvSpPr>
        <p:spPr>
          <a:xfrm>
            <a:off x="8888723" y="219246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7" name="直線矢印コネクタ 176">
            <a:extLst>
              <a:ext uri="{FF2B5EF4-FFF2-40B4-BE49-F238E27FC236}">
                <a16:creationId xmlns:a16="http://schemas.microsoft.com/office/drawing/2014/main" id="{0869CBD5-7D4E-4DD6-B7FA-227D0A8AE1A3}"/>
              </a:ext>
            </a:extLst>
          </p:cNvPr>
          <p:cNvCxnSpPr>
            <a:cxnSpLocks/>
          </p:cNvCxnSpPr>
          <p:nvPr/>
        </p:nvCxnSpPr>
        <p:spPr>
          <a:xfrm flipV="1">
            <a:off x="8798986" y="3035695"/>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268">
            <a:extLst>
              <a:ext uri="{FF2B5EF4-FFF2-40B4-BE49-F238E27FC236}">
                <a16:creationId xmlns:a16="http://schemas.microsoft.com/office/drawing/2014/main" id="{620FBB99-A676-443F-B4C1-444A724C1287}"/>
              </a:ext>
            </a:extLst>
          </p:cNvPr>
          <p:cNvSpPr txBox="1"/>
          <p:nvPr/>
        </p:nvSpPr>
        <p:spPr>
          <a:xfrm>
            <a:off x="8987549" y="2903171"/>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179" name="コネクタ: カギ線 178">
            <a:extLst>
              <a:ext uri="{FF2B5EF4-FFF2-40B4-BE49-F238E27FC236}">
                <a16:creationId xmlns:a16="http://schemas.microsoft.com/office/drawing/2014/main" id="{89D3FA9A-9F1A-44BC-9F50-82F2BF88EECC}"/>
              </a:ext>
            </a:extLst>
          </p:cNvPr>
          <p:cNvCxnSpPr>
            <a:stCxn id="117" idx="3"/>
            <a:endCxn id="105" idx="0"/>
          </p:cNvCxnSpPr>
          <p:nvPr/>
        </p:nvCxnSpPr>
        <p:spPr>
          <a:xfrm flipH="1">
            <a:off x="10471449" y="2336249"/>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D350FE2B-4CB3-4599-935D-AC04B7749D0D}"/>
              </a:ext>
            </a:extLst>
          </p:cNvPr>
          <p:cNvGrpSpPr/>
          <p:nvPr/>
        </p:nvGrpSpPr>
        <p:grpSpPr>
          <a:xfrm>
            <a:off x="8701417" y="2707491"/>
            <a:ext cx="91712" cy="329300"/>
            <a:chOff x="4389466" y="1803142"/>
            <a:chExt cx="74336" cy="249165"/>
          </a:xfrm>
        </p:grpSpPr>
        <p:cxnSp>
          <p:nvCxnSpPr>
            <p:cNvPr id="181" name="直線コネクタ 180">
              <a:extLst>
                <a:ext uri="{FF2B5EF4-FFF2-40B4-BE49-F238E27FC236}">
                  <a16:creationId xmlns:a16="http://schemas.microsoft.com/office/drawing/2014/main" id="{D8357BC2-34F6-485D-B8BC-F61CFC3A9ADF}"/>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8D42D7C2-6A67-40F7-B1B3-979E34A0B8B3}"/>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9408358-F02C-4EF3-86F7-AD6E262F4552}"/>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4" name="コネクタ: カギ線 183">
            <a:extLst>
              <a:ext uri="{FF2B5EF4-FFF2-40B4-BE49-F238E27FC236}">
                <a16:creationId xmlns:a16="http://schemas.microsoft.com/office/drawing/2014/main" id="{A199C545-CB5D-4E37-A0C3-E8E2C7D7BC17}"/>
              </a:ext>
            </a:extLst>
          </p:cNvPr>
          <p:cNvCxnSpPr>
            <a:cxnSpLocks/>
            <a:endCxn id="107" idx="0"/>
          </p:cNvCxnSpPr>
          <p:nvPr/>
        </p:nvCxnSpPr>
        <p:spPr>
          <a:xfrm rot="10800000" flipV="1">
            <a:off x="7182160" y="3277472"/>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コネクタ: カギ線 184">
            <a:extLst>
              <a:ext uri="{FF2B5EF4-FFF2-40B4-BE49-F238E27FC236}">
                <a16:creationId xmlns:a16="http://schemas.microsoft.com/office/drawing/2014/main" id="{619BE83C-EEAB-4131-8086-CFD1C29D252A}"/>
              </a:ext>
            </a:extLst>
          </p:cNvPr>
          <p:cNvCxnSpPr>
            <a:cxnSpLocks/>
            <a:endCxn id="164" idx="0"/>
          </p:cNvCxnSpPr>
          <p:nvPr/>
        </p:nvCxnSpPr>
        <p:spPr>
          <a:xfrm rot="10800000" flipV="1">
            <a:off x="7181679" y="4201073"/>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297EC0CB-B006-4035-9378-A26649773E84}"/>
              </a:ext>
            </a:extLst>
          </p:cNvPr>
          <p:cNvCxnSpPr>
            <a:cxnSpLocks/>
          </p:cNvCxnSpPr>
          <p:nvPr/>
        </p:nvCxnSpPr>
        <p:spPr>
          <a:xfrm>
            <a:off x="8781048" y="4892169"/>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テキスト ボックス 279">
            <a:extLst>
              <a:ext uri="{FF2B5EF4-FFF2-40B4-BE49-F238E27FC236}">
                <a16:creationId xmlns:a16="http://schemas.microsoft.com/office/drawing/2014/main" id="{4557D01C-2A3B-4999-B282-6D77DE168230}"/>
              </a:ext>
            </a:extLst>
          </p:cNvPr>
          <p:cNvSpPr txBox="1"/>
          <p:nvPr/>
        </p:nvSpPr>
        <p:spPr>
          <a:xfrm>
            <a:off x="8978461" y="4757567"/>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188" name="テキスト ボックス 281">
            <a:extLst>
              <a:ext uri="{FF2B5EF4-FFF2-40B4-BE49-F238E27FC236}">
                <a16:creationId xmlns:a16="http://schemas.microsoft.com/office/drawing/2014/main" id="{BC06C803-73E3-4BD4-91B2-22B8EA8E6763}"/>
              </a:ext>
            </a:extLst>
          </p:cNvPr>
          <p:cNvSpPr txBox="1"/>
          <p:nvPr/>
        </p:nvSpPr>
        <p:spPr>
          <a:xfrm>
            <a:off x="10629792" y="2822945"/>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189" name="テキスト ボックス 188">
            <a:extLst>
              <a:ext uri="{FF2B5EF4-FFF2-40B4-BE49-F238E27FC236}">
                <a16:creationId xmlns:a16="http://schemas.microsoft.com/office/drawing/2014/main" id="{00F17FE3-72C4-492A-981E-0B67748F4E0F}"/>
              </a:ext>
            </a:extLst>
          </p:cNvPr>
          <p:cNvSpPr txBox="1"/>
          <p:nvPr/>
        </p:nvSpPr>
        <p:spPr>
          <a:xfrm>
            <a:off x="6526387" y="2235761"/>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190" name="テキスト ボックス 189">
            <a:extLst>
              <a:ext uri="{FF2B5EF4-FFF2-40B4-BE49-F238E27FC236}">
                <a16:creationId xmlns:a16="http://schemas.microsoft.com/office/drawing/2014/main" id="{5CE6CF32-2C32-4A7D-B63B-D4F9C2A0425B}"/>
              </a:ext>
            </a:extLst>
          </p:cNvPr>
          <p:cNvSpPr txBox="1"/>
          <p:nvPr/>
        </p:nvSpPr>
        <p:spPr>
          <a:xfrm>
            <a:off x="6535528" y="3622822"/>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sp>
        <p:nvSpPr>
          <p:cNvPr id="191" name="テキスト ボックス 190">
            <a:extLst>
              <a:ext uri="{FF2B5EF4-FFF2-40B4-BE49-F238E27FC236}">
                <a16:creationId xmlns:a16="http://schemas.microsoft.com/office/drawing/2014/main" id="{EA9BC86F-23BF-4F73-8051-1D2C2711DA87}"/>
              </a:ext>
            </a:extLst>
          </p:cNvPr>
          <p:cNvSpPr txBox="1"/>
          <p:nvPr/>
        </p:nvSpPr>
        <p:spPr>
          <a:xfrm>
            <a:off x="10488607" y="1952508"/>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192" name="正方形/長方形 191">
            <a:extLst>
              <a:ext uri="{FF2B5EF4-FFF2-40B4-BE49-F238E27FC236}">
                <a16:creationId xmlns:a16="http://schemas.microsoft.com/office/drawing/2014/main" id="{5BE8EA66-C559-44CF-8364-D5B1AB6D6658}"/>
              </a:ext>
            </a:extLst>
          </p:cNvPr>
          <p:cNvSpPr/>
          <p:nvPr/>
        </p:nvSpPr>
        <p:spPr>
          <a:xfrm>
            <a:off x="7970820" y="2257143"/>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3" name="テキスト ボックス 240">
            <a:extLst>
              <a:ext uri="{FF2B5EF4-FFF2-40B4-BE49-F238E27FC236}">
                <a16:creationId xmlns:a16="http://schemas.microsoft.com/office/drawing/2014/main" id="{329B76CA-848D-4689-9710-DC7D8ABA07F0}"/>
              </a:ext>
            </a:extLst>
          </p:cNvPr>
          <p:cNvSpPr txBox="1"/>
          <p:nvPr/>
        </p:nvSpPr>
        <p:spPr>
          <a:xfrm>
            <a:off x="7998185" y="2603895"/>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194" name="テキスト ボックス 241">
            <a:extLst>
              <a:ext uri="{FF2B5EF4-FFF2-40B4-BE49-F238E27FC236}">
                <a16:creationId xmlns:a16="http://schemas.microsoft.com/office/drawing/2014/main" id="{63301C83-4B0E-4B9A-93D8-24467A90D5E5}"/>
              </a:ext>
            </a:extLst>
          </p:cNvPr>
          <p:cNvSpPr txBox="1"/>
          <p:nvPr/>
        </p:nvSpPr>
        <p:spPr>
          <a:xfrm>
            <a:off x="8034391" y="3188722"/>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195" name="テキスト ボックス 242">
            <a:extLst>
              <a:ext uri="{FF2B5EF4-FFF2-40B4-BE49-F238E27FC236}">
                <a16:creationId xmlns:a16="http://schemas.microsoft.com/office/drawing/2014/main" id="{AF255474-3DFC-4F24-AB0D-817B4C2CFA3A}"/>
              </a:ext>
            </a:extLst>
          </p:cNvPr>
          <p:cNvSpPr txBox="1"/>
          <p:nvPr/>
        </p:nvSpPr>
        <p:spPr>
          <a:xfrm>
            <a:off x="8047148" y="2919102"/>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196" name="テキスト ボックス 246">
            <a:extLst>
              <a:ext uri="{FF2B5EF4-FFF2-40B4-BE49-F238E27FC236}">
                <a16:creationId xmlns:a16="http://schemas.microsoft.com/office/drawing/2014/main" id="{568193D6-86B9-47F9-8BC5-BF8236DFBFE7}"/>
              </a:ext>
            </a:extLst>
          </p:cNvPr>
          <p:cNvSpPr txBox="1"/>
          <p:nvPr/>
        </p:nvSpPr>
        <p:spPr>
          <a:xfrm>
            <a:off x="7973507" y="2368723"/>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7" name="正方形/長方形 196">
            <a:extLst>
              <a:ext uri="{FF2B5EF4-FFF2-40B4-BE49-F238E27FC236}">
                <a16:creationId xmlns:a16="http://schemas.microsoft.com/office/drawing/2014/main" id="{59DF22CB-8A2E-4550-9536-D54604E0CA37}"/>
              </a:ext>
            </a:extLst>
          </p:cNvPr>
          <p:cNvSpPr/>
          <p:nvPr/>
        </p:nvSpPr>
        <p:spPr>
          <a:xfrm>
            <a:off x="7963058" y="3648883"/>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8" name="テキスト ボックス 249">
            <a:extLst>
              <a:ext uri="{FF2B5EF4-FFF2-40B4-BE49-F238E27FC236}">
                <a16:creationId xmlns:a16="http://schemas.microsoft.com/office/drawing/2014/main" id="{4F58E11A-9D86-4C4C-A35B-2C00E18DA52B}"/>
              </a:ext>
            </a:extLst>
          </p:cNvPr>
          <p:cNvSpPr txBox="1"/>
          <p:nvPr/>
        </p:nvSpPr>
        <p:spPr>
          <a:xfrm>
            <a:off x="7949921" y="3680176"/>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9" name="テキスト ボックス 251">
            <a:extLst>
              <a:ext uri="{FF2B5EF4-FFF2-40B4-BE49-F238E27FC236}">
                <a16:creationId xmlns:a16="http://schemas.microsoft.com/office/drawing/2014/main" id="{6EC41152-B7A1-4A7F-A2A9-1F1F75761A7B}"/>
              </a:ext>
            </a:extLst>
          </p:cNvPr>
          <p:cNvSpPr txBox="1"/>
          <p:nvPr/>
        </p:nvSpPr>
        <p:spPr>
          <a:xfrm>
            <a:off x="7913288" y="4009464"/>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200" name="正方形/長方形 199">
            <a:extLst>
              <a:ext uri="{FF2B5EF4-FFF2-40B4-BE49-F238E27FC236}">
                <a16:creationId xmlns:a16="http://schemas.microsoft.com/office/drawing/2014/main" id="{8246B587-EF17-4475-A5AF-4E2803FD3D3A}"/>
              </a:ext>
            </a:extLst>
          </p:cNvPr>
          <p:cNvSpPr/>
          <p:nvPr/>
        </p:nvSpPr>
        <p:spPr>
          <a:xfrm>
            <a:off x="7961268" y="4501664"/>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201" name="テキスト ボックス 255">
            <a:extLst>
              <a:ext uri="{FF2B5EF4-FFF2-40B4-BE49-F238E27FC236}">
                <a16:creationId xmlns:a16="http://schemas.microsoft.com/office/drawing/2014/main" id="{18E745FB-6CDF-4925-8D7B-4369A69E8F9D}"/>
              </a:ext>
            </a:extLst>
          </p:cNvPr>
          <p:cNvSpPr txBox="1"/>
          <p:nvPr/>
        </p:nvSpPr>
        <p:spPr>
          <a:xfrm>
            <a:off x="7956142" y="4672530"/>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35615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伊崎さんとの議論をもとに、下期調査範囲を整理した。</a:t>
            </a:r>
            <a:endParaRPr lang="en-US" altLang="ja-JP" sz="2800" dirty="0"/>
          </a:p>
          <a:p>
            <a:pPr marL="457200" indent="-457200">
              <a:buFont typeface="Wingdings" panose="05000000000000000000" pitchFamily="2" charset="2"/>
              <a:buChar char="n"/>
            </a:pPr>
            <a:r>
              <a:rPr lang="ja-JP" altLang="en-US" sz="2800" dirty="0"/>
              <a:t>米国再生水の作業を整理し、チームメンバーに依頼した。</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操業データやプラント情報の整理</a:t>
            </a:r>
            <a:endParaRPr lang="en-US" altLang="ja-JP" sz="2400" dirty="0"/>
          </a:p>
          <a:p>
            <a:pPr marL="457200" indent="-457200">
              <a:buFont typeface="Wingdings" panose="05000000000000000000" pitchFamily="2" charset="2"/>
              <a:buChar char="n"/>
            </a:pPr>
            <a:r>
              <a:rPr lang="en-US" altLang="ja-JP" sz="2800" dirty="0"/>
              <a:t>Springer</a:t>
            </a:r>
            <a:r>
              <a:rPr lang="ja-JP" altLang="en-US" sz="2800" dirty="0"/>
              <a:t>解説論文を校正・提出した。</a:t>
            </a:r>
            <a:endParaRPr lang="en-US" altLang="ja-JP" sz="2800" dirty="0"/>
          </a:p>
          <a:p>
            <a:pPr marL="709613" lvl="1" indent="-457200">
              <a:buClr>
                <a:schemeClr val="bg1">
                  <a:lumMod val="75000"/>
                </a:schemeClr>
              </a:buClr>
              <a:buFont typeface="Wingdings" panose="05000000000000000000" pitchFamily="2" charset="2"/>
              <a:buChar char="u"/>
            </a:pPr>
            <a:r>
              <a:rPr lang="en-US" altLang="ja-JP" sz="2400" dirty="0"/>
              <a:t>2020</a:t>
            </a:r>
            <a:r>
              <a:rPr lang="ja-JP" altLang="en-US" sz="2400" dirty="0"/>
              <a:t>年に、</a:t>
            </a:r>
            <a:r>
              <a:rPr lang="en-US" altLang="ja-JP" sz="2400" dirty="0"/>
              <a:t>SICE</a:t>
            </a:r>
            <a:r>
              <a:rPr lang="ja-JP" altLang="en-US" sz="2400" dirty="0"/>
              <a:t>でブラックボックス最適化に関する解説論文を執筆した</a:t>
            </a:r>
            <a:endParaRPr lang="en-US" altLang="ja-JP" sz="2400" dirty="0"/>
          </a:p>
          <a:p>
            <a:pPr marL="709613" lvl="1" indent="-457200">
              <a:buClr>
                <a:schemeClr val="bg1">
                  <a:lumMod val="75000"/>
                </a:schemeClr>
              </a:buClr>
              <a:buFont typeface="Wingdings" panose="05000000000000000000" pitchFamily="2" charset="2"/>
              <a:buChar char="u"/>
            </a:pPr>
            <a:r>
              <a:rPr lang="en-US" altLang="ja-JP" sz="2400" dirty="0"/>
              <a:t>2022</a:t>
            </a:r>
            <a:r>
              <a:rPr lang="ja-JP" altLang="en-US" sz="2400" dirty="0"/>
              <a:t>年に、その内容を英語で発行することを打診され、執筆した</a:t>
            </a:r>
            <a:endParaRPr lang="en-US" altLang="ja-JP" sz="1800" dirty="0"/>
          </a:p>
        </p:txBody>
      </p:sp>
    </p:spTree>
    <p:extLst>
      <p:ext uri="{BB962C8B-B14F-4D97-AF65-F5344CB8AC3E}">
        <p14:creationId xmlns:p14="http://schemas.microsoft.com/office/powerpoint/2010/main" val="319413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a:t>
            </a:r>
            <a:r>
              <a:rPr lang="ja-JP" altLang="en-US" dirty="0"/>
              <a:t>下期業務計画</a:t>
            </a:r>
            <a:endParaRPr kumimoji="1" lang="ja-JP" altLang="en-US" dirty="0"/>
          </a:p>
        </p:txBody>
      </p:sp>
      <p:graphicFrame>
        <p:nvGraphicFramePr>
          <p:cNvPr id="8" name="表 7">
            <a:extLst>
              <a:ext uri="{FF2B5EF4-FFF2-40B4-BE49-F238E27FC236}">
                <a16:creationId xmlns:a16="http://schemas.microsoft.com/office/drawing/2014/main" id="{6AB381DB-49DE-4623-ADDD-FBF21AB4D812}"/>
              </a:ext>
            </a:extLst>
          </p:cNvPr>
          <p:cNvGraphicFramePr>
            <a:graphicFrameLocks noGrp="1"/>
          </p:cNvGraphicFramePr>
          <p:nvPr>
            <p:extLst>
              <p:ext uri="{D42A27DB-BD31-4B8C-83A1-F6EECF244321}">
                <p14:modId xmlns:p14="http://schemas.microsoft.com/office/powerpoint/2010/main" val="1931803632"/>
              </p:ext>
            </p:extLst>
          </p:nvPr>
        </p:nvGraphicFramePr>
        <p:xfrm>
          <a:off x="184220" y="793918"/>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99" name="直線矢印コネクタ 98">
            <a:extLst>
              <a:ext uri="{FF2B5EF4-FFF2-40B4-BE49-F238E27FC236}">
                <a16:creationId xmlns:a16="http://schemas.microsoft.com/office/drawing/2014/main" id="{6DAEC829-557F-4D19-9397-017685A41A43}"/>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52C3EEC4-018E-48F8-AAA0-362A0823B284}"/>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66" name="星: 5 pt 65">
            <a:extLst>
              <a:ext uri="{FF2B5EF4-FFF2-40B4-BE49-F238E27FC236}">
                <a16:creationId xmlns:a16="http://schemas.microsoft.com/office/drawing/2014/main" id="{8F4D717F-9250-42A3-B262-EEA19BBE3486}"/>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877D9682-AAA5-4DF9-BFE1-ED908004A21B}"/>
              </a:ext>
            </a:extLst>
          </p:cNvPr>
          <p:cNvCxnSpPr>
            <a:cxnSpLocks/>
          </p:cNvCxnSpPr>
          <p:nvPr/>
        </p:nvCxnSpPr>
        <p:spPr>
          <a:xfrm>
            <a:off x="6065285" y="1563475"/>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7EE4EE3F-75B7-4769-9BFF-628C5CA47AB3}"/>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3" name="テキスト ボックス 102">
            <a:extLst>
              <a:ext uri="{FF2B5EF4-FFF2-40B4-BE49-F238E27FC236}">
                <a16:creationId xmlns:a16="http://schemas.microsoft.com/office/drawing/2014/main" id="{1370F971-7C71-43FA-9AEE-93435B59322B}"/>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104" name="テキスト ボックス 103">
            <a:extLst>
              <a:ext uri="{FF2B5EF4-FFF2-40B4-BE49-F238E27FC236}">
                <a16:creationId xmlns:a16="http://schemas.microsoft.com/office/drawing/2014/main" id="{1C8FB9C3-C729-4DD2-861D-4B57EDC8F428}"/>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22" name="直線矢印コネクタ 21">
            <a:extLst>
              <a:ext uri="{FF2B5EF4-FFF2-40B4-BE49-F238E27FC236}">
                <a16:creationId xmlns:a16="http://schemas.microsoft.com/office/drawing/2014/main" id="{6C964568-BDE0-49C8-BC29-C4BCA87E422C}"/>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ED35174B-7489-4556-B6DD-4A9CF0F7663B}"/>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26" name="星: 5 pt 25">
            <a:extLst>
              <a:ext uri="{FF2B5EF4-FFF2-40B4-BE49-F238E27FC236}">
                <a16:creationId xmlns:a16="http://schemas.microsoft.com/office/drawing/2014/main" id="{C4F3F163-2133-4611-9272-C80C520A8DD9}"/>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7724E443-F279-4F70-9FE6-CE359D2D89E5}"/>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30" name="テキスト ボックス 29">
            <a:extLst>
              <a:ext uri="{FF2B5EF4-FFF2-40B4-BE49-F238E27FC236}">
                <a16:creationId xmlns:a16="http://schemas.microsoft.com/office/drawing/2014/main" id="{4087AF69-74AB-47A2-92F2-52A3E5E194A7}"/>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31" name="星: 5 pt 30">
            <a:extLst>
              <a:ext uri="{FF2B5EF4-FFF2-40B4-BE49-F238E27FC236}">
                <a16:creationId xmlns:a16="http://schemas.microsoft.com/office/drawing/2014/main" id="{90EBA169-C1A1-4524-AF54-A7944007D9C2}"/>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CF9E453E-5A2A-424A-BBC3-F303BA3A506E}"/>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34" name="直線矢印コネクタ 33">
            <a:extLst>
              <a:ext uri="{FF2B5EF4-FFF2-40B4-BE49-F238E27FC236}">
                <a16:creationId xmlns:a16="http://schemas.microsoft.com/office/drawing/2014/main" id="{87D20E16-13B8-4EA4-8070-A9FF51652C81}"/>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04CC50B7-30FD-4CBD-B1B8-72D99D9219A2}"/>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37" name="直線矢印コネクタ 36">
            <a:extLst>
              <a:ext uri="{FF2B5EF4-FFF2-40B4-BE49-F238E27FC236}">
                <a16:creationId xmlns:a16="http://schemas.microsoft.com/office/drawing/2014/main" id="{6F91BF22-8597-4439-8E4C-951262DBAF31}"/>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0" name="直線矢印コネクタ 39">
            <a:extLst>
              <a:ext uri="{FF2B5EF4-FFF2-40B4-BE49-F238E27FC236}">
                <a16:creationId xmlns:a16="http://schemas.microsoft.com/office/drawing/2014/main" id="{4785730F-C35B-4F0C-A762-5070AB8D5F66}"/>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0362AD05-BA28-4446-9403-70BD5899FAF5}"/>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43" name="直線矢印コネクタ 42">
            <a:extLst>
              <a:ext uri="{FF2B5EF4-FFF2-40B4-BE49-F238E27FC236}">
                <a16:creationId xmlns:a16="http://schemas.microsoft.com/office/drawing/2014/main" id="{55309BF2-6F65-438F-92A7-81939C3F9E9B}"/>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4" name="テキスト ボックス 43">
            <a:extLst>
              <a:ext uri="{FF2B5EF4-FFF2-40B4-BE49-F238E27FC236}">
                <a16:creationId xmlns:a16="http://schemas.microsoft.com/office/drawing/2014/main" id="{DE62768A-6519-4FB0-8D7B-568AE1C5DEF6}"/>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46" name="直線矢印コネクタ 45">
            <a:extLst>
              <a:ext uri="{FF2B5EF4-FFF2-40B4-BE49-F238E27FC236}">
                <a16:creationId xmlns:a16="http://schemas.microsoft.com/office/drawing/2014/main" id="{5D9E461C-692D-4A1A-AC3B-A92D870F634F}"/>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8" name="テキスト ボックス 47">
            <a:extLst>
              <a:ext uri="{FF2B5EF4-FFF2-40B4-BE49-F238E27FC236}">
                <a16:creationId xmlns:a16="http://schemas.microsoft.com/office/drawing/2014/main" id="{D55997C9-E284-4C1E-9C3A-535E299FBE5D}"/>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49" name="テキスト ボックス 48">
            <a:extLst>
              <a:ext uri="{FF2B5EF4-FFF2-40B4-BE49-F238E27FC236}">
                <a16:creationId xmlns:a16="http://schemas.microsoft.com/office/drawing/2014/main" id="{936929AF-EE36-4DFF-9F4C-6FE4291CF48E}"/>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50" name="直線矢印コネクタ 49">
            <a:extLst>
              <a:ext uri="{FF2B5EF4-FFF2-40B4-BE49-F238E27FC236}">
                <a16:creationId xmlns:a16="http://schemas.microsoft.com/office/drawing/2014/main" id="{531C7A1E-64AF-4309-8303-BA1D8A6F5793}"/>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1" name="テキスト ボックス 50">
            <a:extLst>
              <a:ext uri="{FF2B5EF4-FFF2-40B4-BE49-F238E27FC236}">
                <a16:creationId xmlns:a16="http://schemas.microsoft.com/office/drawing/2014/main" id="{72E75E43-C047-44D7-943D-9137F76FE78D}"/>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52" name="直線矢印コネクタ 51">
            <a:extLst>
              <a:ext uri="{FF2B5EF4-FFF2-40B4-BE49-F238E27FC236}">
                <a16:creationId xmlns:a16="http://schemas.microsoft.com/office/drawing/2014/main" id="{FD65834A-53F2-4D07-A1F7-EB912B7316D4}"/>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5" name="テキスト ボックス 54">
            <a:extLst>
              <a:ext uri="{FF2B5EF4-FFF2-40B4-BE49-F238E27FC236}">
                <a16:creationId xmlns:a16="http://schemas.microsoft.com/office/drawing/2014/main" id="{950E46D4-C31F-4067-B0E3-1B8EA027134A}"/>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56" name="星: 5 pt 55">
            <a:extLst>
              <a:ext uri="{FF2B5EF4-FFF2-40B4-BE49-F238E27FC236}">
                <a16:creationId xmlns:a16="http://schemas.microsoft.com/office/drawing/2014/main" id="{31590927-467E-4B95-9E14-613C5CB9BD57}"/>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E0E3B152-C4D6-46E8-B10C-2CF12861FB09}"/>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0" name="星: 5 pt 59">
            <a:extLst>
              <a:ext uri="{FF2B5EF4-FFF2-40B4-BE49-F238E27FC236}">
                <a16:creationId xmlns:a16="http://schemas.microsoft.com/office/drawing/2014/main" id="{F0CF7087-8B13-49D8-A84E-A4E1ABD9E2E2}"/>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A5786BA5-5793-4302-BCA6-1C08742EFAB3}"/>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2" name="テキスト ボックス 61">
            <a:extLst>
              <a:ext uri="{FF2B5EF4-FFF2-40B4-BE49-F238E27FC236}">
                <a16:creationId xmlns:a16="http://schemas.microsoft.com/office/drawing/2014/main" id="{845E1CCB-7E1D-4219-AC96-204354C2898F}"/>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63" name="直線矢印コネクタ 62">
            <a:extLst>
              <a:ext uri="{FF2B5EF4-FFF2-40B4-BE49-F238E27FC236}">
                <a16:creationId xmlns:a16="http://schemas.microsoft.com/office/drawing/2014/main" id="{E018CF95-EE58-4B24-A74C-DF8FA3B40D3D}"/>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4" name="星: 5 pt 63">
            <a:extLst>
              <a:ext uri="{FF2B5EF4-FFF2-40B4-BE49-F238E27FC236}">
                <a16:creationId xmlns:a16="http://schemas.microsoft.com/office/drawing/2014/main" id="{AF4408F0-D7BB-40C0-A964-8AA6B1379A05}"/>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B2E2F2B2-9E69-4144-ADED-014D00DE2550}"/>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8" name="テキスト ボックス 67">
            <a:extLst>
              <a:ext uri="{FF2B5EF4-FFF2-40B4-BE49-F238E27FC236}">
                <a16:creationId xmlns:a16="http://schemas.microsoft.com/office/drawing/2014/main" id="{CC269DC3-FE0A-4E02-A0B9-C181BEAE02C0}"/>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69" name="テキスト ボックス 68">
            <a:extLst>
              <a:ext uri="{FF2B5EF4-FFF2-40B4-BE49-F238E27FC236}">
                <a16:creationId xmlns:a16="http://schemas.microsoft.com/office/drawing/2014/main" id="{B7900DFB-CEF3-47D1-863B-986A5E2B0E2C}"/>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70" name="テキスト ボックス 69">
            <a:extLst>
              <a:ext uri="{FF2B5EF4-FFF2-40B4-BE49-F238E27FC236}">
                <a16:creationId xmlns:a16="http://schemas.microsoft.com/office/drawing/2014/main" id="{92D7CE74-AC26-48A0-964B-7D4281457DE5}"/>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71" name="直線矢印コネクタ 70">
            <a:extLst>
              <a:ext uri="{FF2B5EF4-FFF2-40B4-BE49-F238E27FC236}">
                <a16:creationId xmlns:a16="http://schemas.microsoft.com/office/drawing/2014/main" id="{CF250FE7-208A-436A-9AA9-5681F2789594}"/>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72" name="直線矢印コネクタ 71">
            <a:extLst>
              <a:ext uri="{FF2B5EF4-FFF2-40B4-BE49-F238E27FC236}">
                <a16:creationId xmlns:a16="http://schemas.microsoft.com/office/drawing/2014/main" id="{C70A7DF1-625D-4E66-A676-8069549A2BF6}"/>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569E7594-7638-4F67-B78B-AF185F8714F1}"/>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75" name="星: 5 pt 74">
            <a:extLst>
              <a:ext uri="{FF2B5EF4-FFF2-40B4-BE49-F238E27FC236}">
                <a16:creationId xmlns:a16="http://schemas.microsoft.com/office/drawing/2014/main" id="{EFB27794-FDEB-48F7-9B2C-EEE319501A13}"/>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C937FD45-29DF-4F33-BE71-F27EA7F7B024}"/>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77" name="直線矢印コネクタ 76">
            <a:extLst>
              <a:ext uri="{FF2B5EF4-FFF2-40B4-BE49-F238E27FC236}">
                <a16:creationId xmlns:a16="http://schemas.microsoft.com/office/drawing/2014/main" id="{7D7155E7-7D13-46FE-AAA0-7FFB31C2588D}"/>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8" name="テキスト ボックス 77">
            <a:extLst>
              <a:ext uri="{FF2B5EF4-FFF2-40B4-BE49-F238E27FC236}">
                <a16:creationId xmlns:a16="http://schemas.microsoft.com/office/drawing/2014/main" id="{A9F33B73-0062-40FD-A8EC-503492F0248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81" name="テキスト ボックス 80">
            <a:extLst>
              <a:ext uri="{FF2B5EF4-FFF2-40B4-BE49-F238E27FC236}">
                <a16:creationId xmlns:a16="http://schemas.microsoft.com/office/drawing/2014/main" id="{64D5DB98-1D41-46F0-A83D-A40FF910A428}"/>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82" name="テキスト ボックス 81">
            <a:extLst>
              <a:ext uri="{FF2B5EF4-FFF2-40B4-BE49-F238E27FC236}">
                <a16:creationId xmlns:a16="http://schemas.microsoft.com/office/drawing/2014/main" id="{9850F5C7-60CC-4998-ADEC-9855C05ACB8C}"/>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74" name="テキスト ボックス 73">
            <a:extLst>
              <a:ext uri="{FF2B5EF4-FFF2-40B4-BE49-F238E27FC236}">
                <a16:creationId xmlns:a16="http://schemas.microsoft.com/office/drawing/2014/main" id="{1B59156C-1D52-4AFB-9669-CD456774F96F}"/>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39" name="テキスト ボックス 38">
            <a:extLst>
              <a:ext uri="{FF2B5EF4-FFF2-40B4-BE49-F238E27FC236}">
                <a16:creationId xmlns:a16="http://schemas.microsoft.com/office/drawing/2014/main" id="{3EF70BD1-3EA4-4999-B850-68B487BFAE75}"/>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Tree>
    <p:extLst>
      <p:ext uri="{BB962C8B-B14F-4D97-AF65-F5344CB8AC3E}">
        <p14:creationId xmlns:p14="http://schemas.microsoft.com/office/powerpoint/2010/main" val="38788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調査活動の大まかな分担</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下記の分担を予定しているが、活動の大半は熊谷が牽引する。</a:t>
            </a:r>
            <a:endParaRPr lang="en-US" altLang="ja-JP" sz="2800" dirty="0"/>
          </a:p>
          <a:p>
            <a:pPr marL="457200" indent="-457200">
              <a:buFont typeface="Wingdings" panose="05000000000000000000" pitchFamily="2" charset="2"/>
              <a:buChar char="n"/>
            </a:pPr>
            <a:r>
              <a:rPr lang="ja-JP" altLang="en-US" sz="2800" dirty="0"/>
              <a:t>ただし、下記事情により、当初計画よりも調査範囲を限定し、来期に残件を引き継ぐ。</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伊﨑さんが</a:t>
            </a:r>
            <a:r>
              <a:rPr lang="en-US" altLang="ja-JP" sz="2400" dirty="0"/>
              <a:t>12</a:t>
            </a:r>
            <a:r>
              <a:rPr lang="ja-JP" altLang="en-US" sz="2400" dirty="0"/>
              <a:t>月</a:t>
            </a:r>
            <a:r>
              <a:rPr lang="en-US" altLang="ja-JP" sz="2400" dirty="0"/>
              <a:t>17</a:t>
            </a:r>
            <a:r>
              <a:rPr lang="ja-JP" altLang="en-US" sz="2400" dirty="0"/>
              <a:t>日以降休職する都合上、熊谷に引継ぎ（実質的に</a:t>
            </a:r>
            <a:r>
              <a:rPr lang="en-US" altLang="ja-JP" sz="2400" dirty="0"/>
              <a:t>2</a:t>
            </a:r>
            <a:r>
              <a:rPr lang="ja-JP" altLang="en-US" sz="2400" dirty="0"/>
              <a:t>名）</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熊谷が他業務兼任状態にあるため、優先度が高い調査項目に限定</a:t>
            </a:r>
            <a:endParaRPr lang="en-US" altLang="ja-JP" sz="1800" dirty="0"/>
          </a:p>
        </p:txBody>
      </p:sp>
      <p:graphicFrame>
        <p:nvGraphicFramePr>
          <p:cNvPr id="8" name="表 15">
            <a:extLst>
              <a:ext uri="{FF2B5EF4-FFF2-40B4-BE49-F238E27FC236}">
                <a16:creationId xmlns:a16="http://schemas.microsoft.com/office/drawing/2014/main" id="{028D8487-A0D4-4134-A943-93E7849FB55D}"/>
              </a:ext>
            </a:extLst>
          </p:cNvPr>
          <p:cNvGraphicFramePr>
            <a:graphicFrameLocks noGrp="1"/>
          </p:cNvGraphicFramePr>
          <p:nvPr>
            <p:extLst>
              <p:ext uri="{D42A27DB-BD31-4B8C-83A1-F6EECF244321}">
                <p14:modId xmlns:p14="http://schemas.microsoft.com/office/powerpoint/2010/main" val="3038259069"/>
              </p:ext>
            </p:extLst>
          </p:nvPr>
        </p:nvGraphicFramePr>
        <p:xfrm>
          <a:off x="603101" y="3932433"/>
          <a:ext cx="11255841" cy="1854200"/>
        </p:xfrm>
        <a:graphic>
          <a:graphicData uri="http://schemas.openxmlformats.org/drawingml/2006/table">
            <a:tbl>
              <a:tblPr firstRow="1" bandRow="1">
                <a:tableStyleId>{5C22544A-7EE6-4342-B048-85BDC9FD1C3A}</a:tableStyleId>
              </a:tblPr>
              <a:tblGrid>
                <a:gridCol w="1479362">
                  <a:extLst>
                    <a:ext uri="{9D8B030D-6E8A-4147-A177-3AD203B41FA5}">
                      <a16:colId xmlns:a16="http://schemas.microsoft.com/office/drawing/2014/main" val="4052818071"/>
                    </a:ext>
                  </a:extLst>
                </a:gridCol>
                <a:gridCol w="5584208">
                  <a:extLst>
                    <a:ext uri="{9D8B030D-6E8A-4147-A177-3AD203B41FA5}">
                      <a16:colId xmlns:a16="http://schemas.microsoft.com/office/drawing/2014/main" val="3608238631"/>
                    </a:ext>
                  </a:extLst>
                </a:gridCol>
                <a:gridCol w="1639302">
                  <a:extLst>
                    <a:ext uri="{9D8B030D-6E8A-4147-A177-3AD203B41FA5}">
                      <a16:colId xmlns:a16="http://schemas.microsoft.com/office/drawing/2014/main" val="3751744706"/>
                    </a:ext>
                  </a:extLst>
                </a:gridCol>
                <a:gridCol w="2552969">
                  <a:extLst>
                    <a:ext uri="{9D8B030D-6E8A-4147-A177-3AD203B41FA5}">
                      <a16:colId xmlns:a16="http://schemas.microsoft.com/office/drawing/2014/main" val="2611071948"/>
                    </a:ext>
                  </a:extLst>
                </a:gridCol>
              </a:tblGrid>
              <a:tr h="370840">
                <a:tc>
                  <a:txBody>
                    <a:bodyPr/>
                    <a:lstStyle/>
                    <a:p>
                      <a:r>
                        <a:rPr kumimoji="1" lang="ja-JP" altLang="en-US"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7647"/>
                  </a:ext>
                </a:extLst>
              </a:tr>
              <a:tr h="370840">
                <a:tc>
                  <a:txBody>
                    <a:bodyPr/>
                    <a:lstStyle/>
                    <a:p>
                      <a:r>
                        <a:rPr kumimoji="1" lang="ja-JP" altLang="en-US" dirty="0"/>
                        <a:t>各調査活動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①機能性タンパク質設計技術調査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中止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65676309"/>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②セルロース分解酵素の合成・評価の実施可能性確認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136464"/>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③アプリケーション・周辺技術調査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034493"/>
                  </a:ext>
                </a:extLst>
              </a:tr>
              <a:tr h="370840">
                <a:tc>
                  <a:txBody>
                    <a:bodyPr/>
                    <a:lstStyle/>
                    <a:p>
                      <a:r>
                        <a:rPr kumimoji="1" lang="ja-JP" altLang="en-US" dirty="0"/>
                        <a:t>全体まとめ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活動レビュー、報告書作成など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12/17</a:t>
                      </a:r>
                      <a:r>
                        <a:rPr kumimoji="1" lang="ja-JP" altLang="en-US" dirty="0"/>
                        <a:t>～熊谷が引継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930942"/>
                  </a:ext>
                </a:extLst>
              </a:tr>
            </a:tbl>
          </a:graphicData>
        </a:graphic>
      </p:graphicFrame>
    </p:spTree>
    <p:extLst>
      <p:ext uri="{BB962C8B-B14F-4D97-AF65-F5344CB8AC3E}">
        <p14:creationId xmlns:p14="http://schemas.microsoft.com/office/powerpoint/2010/main" val="226686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FY22</a:t>
            </a:r>
            <a:r>
              <a:rPr lang="ja-JP" altLang="en-US" dirty="0"/>
              <a:t>下期 調査範囲</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相互関連性と優先度が高い項目に限定する。</a:t>
            </a:r>
            <a:endParaRPr lang="en-US" altLang="ja-JP" sz="1800" dirty="0"/>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89196" y="2614965"/>
            <a:ext cx="5562741"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をもとにした、酵素の合成・評価の可能性を評価</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89196" y="34361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019533" y="3027466"/>
            <a:ext cx="4791696" cy="369332"/>
          </a:xfrm>
          <a:prstGeom prst="rect">
            <a:avLst/>
          </a:prstGeom>
          <a:noFill/>
        </p:spPr>
        <p:txBody>
          <a:bodyPr wrap="square" rtlCol="0">
            <a:spAutoFit/>
          </a:bodyPr>
          <a:lstStyle/>
          <a:p>
            <a:r>
              <a:rPr kumimoji="1" lang="en-US" altLang="ja-JP" dirty="0" err="1"/>
              <a:t>Te</a:t>
            </a:r>
            <a:r>
              <a:rPr kumimoji="1" lang="en-US" altLang="ja-JP" dirty="0"/>
              <a:t>-Tr Cel7A</a:t>
            </a:r>
            <a:r>
              <a:rPr kumimoji="1" lang="ja-JP" altLang="en-US" dirty="0"/>
              <a:t>、</a:t>
            </a:r>
            <a:r>
              <a:rPr kumimoji="1" lang="en-US" altLang="ja-JP" dirty="0"/>
              <a:t>PcCel7D</a:t>
            </a:r>
            <a:r>
              <a:rPr kumimoji="1" lang="ja-JP" altLang="en-US" dirty="0"/>
              <a:t>、</a:t>
            </a:r>
            <a:r>
              <a:rPr kumimoji="1" lang="en-US" altLang="ja-JP" dirty="0"/>
              <a:t>TrCel7A</a:t>
            </a:r>
            <a:r>
              <a:rPr kumimoji="1" lang="ja-JP" altLang="en-US" dirty="0"/>
              <a:t>（＠</a:t>
            </a:r>
            <a:r>
              <a:rPr kumimoji="1" lang="en-US" altLang="ja-JP" dirty="0"/>
              <a:t>Pichia</a:t>
            </a:r>
            <a:r>
              <a:rPr kumimoji="1" lang="ja-JP" altLang="en-US"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6709883" y="2598286"/>
            <a:ext cx="4644425" cy="646331"/>
          </a:xfrm>
          <a:prstGeom prst="rect">
            <a:avLst/>
          </a:prstGeom>
          <a:noFill/>
        </p:spPr>
        <p:txBody>
          <a:bodyPr wrap="square" rtlCol="0">
            <a:spAutoFit/>
          </a:bodyPr>
          <a:lstStyle/>
          <a:p>
            <a:r>
              <a:rPr kumimoji="1" lang="ja-JP" altLang="en-US" dirty="0"/>
              <a:t>セルラーゼ製剤開発にピン止めしたときの人工酵素設計技術の価値</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98318"/>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210052"/>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4117380"/>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578175" y="5221305"/>
            <a:ext cx="4791695"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8478097" y="3268695"/>
            <a:ext cx="1107996" cy="369332"/>
          </a:xfrm>
          <a:prstGeom prst="rect">
            <a:avLst/>
          </a:prstGeom>
          <a:noFill/>
        </p:spPr>
        <p:txBody>
          <a:bodyPr wrap="none" rtlCol="0">
            <a:spAutoFit/>
          </a:bodyPr>
          <a:lstStyle/>
          <a:p>
            <a:r>
              <a:rPr kumimoji="1" lang="ja-JP" altLang="en-US" dirty="0">
                <a:solidFill>
                  <a:schemeClr val="accent4"/>
                </a:solidFill>
              </a:rPr>
              <a:t>優先度高</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accent4"/>
                </a:solidFill>
              </a:rPr>
              <a:t>優先度低いが、次期テーマを見据えて、少し着手しておきたい</a:t>
            </a:r>
          </a:p>
        </p:txBody>
      </p:sp>
    </p:spTree>
    <p:extLst>
      <p:ext uri="{BB962C8B-B14F-4D97-AF65-F5344CB8AC3E}">
        <p14:creationId xmlns:p14="http://schemas.microsoft.com/office/powerpoint/2010/main" val="20284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179C872-B8F1-4360-ADE2-BBD12E18E9EB}"/>
              </a:ext>
            </a:extLst>
          </p:cNvPr>
          <p:cNvSpPr>
            <a:spLocks noGrp="1"/>
          </p:cNvSpPr>
          <p:nvPr>
            <p:ph type="title"/>
          </p:nvPr>
        </p:nvSpPr>
        <p:spPr>
          <a:xfrm>
            <a:off x="517055" y="134447"/>
            <a:ext cx="11400125" cy="518094"/>
          </a:xfrm>
        </p:spPr>
        <p:txBody>
          <a:bodyPr/>
          <a:lstStyle/>
          <a:p>
            <a:r>
              <a:rPr lang="ja-JP" altLang="en-US" dirty="0"/>
              <a:t>③</a:t>
            </a:r>
            <a:r>
              <a:rPr kumimoji="1" lang="ja-JP" altLang="en-US" dirty="0">
                <a:solidFill>
                  <a:schemeClr val="bg1"/>
                </a:solidFill>
              </a:rPr>
              <a:t>ー</a:t>
            </a:r>
            <a:r>
              <a:rPr lang="ja-JP" altLang="en-US" dirty="0"/>
              <a:t>１：セルラーゼ製剤における人工酵素設計技術の適用</a:t>
            </a:r>
          </a:p>
        </p:txBody>
      </p:sp>
      <p:sp>
        <p:nvSpPr>
          <p:cNvPr id="3" name="スライド番号プレースホルダー 2">
            <a:extLst>
              <a:ext uri="{FF2B5EF4-FFF2-40B4-BE49-F238E27FC236}">
                <a16:creationId xmlns:a16="http://schemas.microsoft.com/office/drawing/2014/main" id="{F6822410-A7D4-450B-A777-1E0D48546826}"/>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8" name="テキスト ボックス 7">
            <a:extLst>
              <a:ext uri="{FF2B5EF4-FFF2-40B4-BE49-F238E27FC236}">
                <a16:creationId xmlns:a16="http://schemas.microsoft.com/office/drawing/2014/main" id="{8DF00A3A-10E3-405C-9F9E-2F08F86F133C}"/>
              </a:ext>
            </a:extLst>
          </p:cNvPr>
          <p:cNvSpPr txBox="1"/>
          <p:nvPr/>
        </p:nvSpPr>
        <p:spPr>
          <a:xfrm>
            <a:off x="7677150" y="3542815"/>
            <a:ext cx="1107996" cy="369332"/>
          </a:xfrm>
          <a:prstGeom prst="rect">
            <a:avLst/>
          </a:prstGeom>
          <a:noFill/>
        </p:spPr>
        <p:txBody>
          <a:bodyPr wrap="none" rtlCol="0">
            <a:spAutoFit/>
          </a:bodyPr>
          <a:lstStyle/>
          <a:p>
            <a:r>
              <a:rPr kumimoji="1" lang="ja-JP" altLang="en-US" dirty="0"/>
              <a:t>優先度高</a:t>
            </a:r>
          </a:p>
        </p:txBody>
      </p:sp>
      <p:sp>
        <p:nvSpPr>
          <p:cNvPr id="9" name="テキスト ボックス 8">
            <a:extLst>
              <a:ext uri="{FF2B5EF4-FFF2-40B4-BE49-F238E27FC236}">
                <a16:creationId xmlns:a16="http://schemas.microsoft.com/office/drawing/2014/main" id="{C68F3592-739A-463D-B995-0D42F5F3F22C}"/>
              </a:ext>
            </a:extLst>
          </p:cNvPr>
          <p:cNvSpPr txBox="1"/>
          <p:nvPr/>
        </p:nvSpPr>
        <p:spPr>
          <a:xfrm>
            <a:off x="1613068" y="1966038"/>
            <a:ext cx="8965864" cy="369332"/>
          </a:xfrm>
          <a:prstGeom prst="rect">
            <a:avLst/>
          </a:prstGeom>
          <a:noFill/>
        </p:spPr>
        <p:txBody>
          <a:bodyPr wrap="square" rtlCol="0">
            <a:spAutoFit/>
          </a:bodyPr>
          <a:lstStyle/>
          <a:p>
            <a:r>
              <a:rPr kumimoji="1" lang="ja-JP" altLang="en-US" b="1" dirty="0">
                <a:solidFill>
                  <a:schemeClr val="accent1"/>
                </a:solidFill>
              </a:rPr>
              <a:t>全体プロセスにおいて、設計セルラーゼ製剤、あるいは</a:t>
            </a:r>
            <a:r>
              <a:rPr kumimoji="1" lang="en-US" altLang="ja-JP" b="1" dirty="0">
                <a:solidFill>
                  <a:schemeClr val="accent1"/>
                </a:solidFill>
              </a:rPr>
              <a:t>CBP</a:t>
            </a:r>
            <a:r>
              <a:rPr kumimoji="1" lang="ja-JP" altLang="en-US" b="1" dirty="0">
                <a:solidFill>
                  <a:schemeClr val="accent1"/>
                </a:solidFill>
              </a:rPr>
              <a:t>（プロセス統合）の役割を調べる</a:t>
            </a:r>
          </a:p>
        </p:txBody>
      </p:sp>
      <p:pic>
        <p:nvPicPr>
          <p:cNvPr id="11" name="図 10">
            <a:extLst>
              <a:ext uri="{FF2B5EF4-FFF2-40B4-BE49-F238E27FC236}">
                <a16:creationId xmlns:a16="http://schemas.microsoft.com/office/drawing/2014/main" id="{5A38968E-1B54-4A07-BCCA-61D50314D958}"/>
              </a:ext>
            </a:extLst>
          </p:cNvPr>
          <p:cNvPicPr>
            <a:picLocks noChangeAspect="1"/>
          </p:cNvPicPr>
          <p:nvPr/>
        </p:nvPicPr>
        <p:blipFill>
          <a:blip r:embed="rId2"/>
          <a:stretch>
            <a:fillRect/>
          </a:stretch>
        </p:blipFill>
        <p:spPr>
          <a:xfrm>
            <a:off x="2955817" y="2540361"/>
            <a:ext cx="6021234" cy="3386944"/>
          </a:xfrm>
          <a:prstGeom prst="rect">
            <a:avLst/>
          </a:prstGeom>
        </p:spPr>
      </p:pic>
      <p:sp>
        <p:nvSpPr>
          <p:cNvPr id="14" name="テキスト プレースホルダー 3">
            <a:extLst>
              <a:ext uri="{FF2B5EF4-FFF2-40B4-BE49-F238E27FC236}">
                <a16:creationId xmlns:a16="http://schemas.microsoft.com/office/drawing/2014/main" id="{B897AA1C-F623-402B-AA15-08E06E7F764B}"/>
              </a:ext>
            </a:extLst>
          </p:cNvPr>
          <p:cNvSpPr txBox="1">
            <a:spLocks/>
          </p:cNvSpPr>
          <p:nvPr/>
        </p:nvSpPr>
        <p:spPr>
          <a:xfrm>
            <a:off x="517056" y="1071367"/>
            <a:ext cx="11170120"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Clr>
                <a:schemeClr val="bg2"/>
              </a:buClr>
              <a:buFontTx/>
              <a:buNone/>
              <a:defRPr kumimoji="1" sz="2800" b="1" kern="1200">
                <a:solidFill>
                  <a:schemeClr val="accent1"/>
                </a:solidFill>
                <a:latin typeface="+mn-lt"/>
                <a:ea typeface="+mn-ea"/>
                <a:cs typeface="+mn-cs"/>
              </a:defRPr>
            </a:lvl1pPr>
            <a:lvl2pPr marL="341313" indent="0" algn="l" defTabSz="914400" rtl="0" eaLnBrk="1" latinLnBrk="0" hangingPunct="1">
              <a:lnSpc>
                <a:spcPct val="90000"/>
              </a:lnSpc>
              <a:spcBef>
                <a:spcPts val="500"/>
              </a:spcBef>
              <a:buFontTx/>
              <a:buNone/>
              <a:defRPr kumimoji="1"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Wingdings" panose="05000000000000000000" pitchFamily="2" charset="2"/>
              <a:buChar char="n"/>
            </a:pPr>
            <a:r>
              <a:rPr lang="ja-JP" altLang="en-US" dirty="0"/>
              <a:t>特定用途に対する実現方法、技術、特許状況を調べる。</a:t>
            </a:r>
            <a:endParaRPr lang="en-US" altLang="ja-JP" sz="1800" dirty="0"/>
          </a:p>
        </p:txBody>
      </p:sp>
    </p:spTree>
    <p:extLst>
      <p:ext uri="{BB962C8B-B14F-4D97-AF65-F5344CB8AC3E}">
        <p14:creationId xmlns:p14="http://schemas.microsoft.com/office/powerpoint/2010/main" val="45349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6822410-A7D4-450B-A777-1E0D48546826}"/>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E89ED082-1BDF-443C-8A71-C63DB27C3245}"/>
              </a:ext>
            </a:extLst>
          </p:cNvPr>
          <p:cNvSpPr>
            <a:spLocks noGrp="1"/>
          </p:cNvSpPr>
          <p:nvPr>
            <p:ph type="body" sz="quarter" idx="11"/>
          </p:nvPr>
        </p:nvSpPr>
        <p:spPr>
          <a:xfrm>
            <a:off x="517056" y="861055"/>
            <a:ext cx="7055320" cy="5363520"/>
          </a:xfrm>
        </p:spPr>
        <p:txBody>
          <a:bodyPr/>
          <a:lstStyle/>
          <a:p>
            <a:pPr marL="457200" indent="-457200">
              <a:buFont typeface="Wingdings" panose="05000000000000000000" pitchFamily="2" charset="2"/>
              <a:buChar char="n"/>
            </a:pPr>
            <a:r>
              <a:rPr lang="ja-JP" altLang="en-US" sz="2400" dirty="0"/>
              <a:t>市場規模</a:t>
            </a:r>
            <a:endParaRPr lang="en-US" altLang="ja-JP" sz="2400" dirty="0"/>
          </a:p>
          <a:p>
            <a:pPr marL="798513" lvl="1" indent="-457200">
              <a:buFont typeface="Wingdings" panose="05000000000000000000" pitchFamily="2" charset="2"/>
              <a:buChar char="n"/>
            </a:pPr>
            <a:r>
              <a:rPr lang="ja-JP" altLang="en-US" sz="1400" dirty="0"/>
              <a:t>セルラーゼ製剤の価格</a:t>
            </a:r>
            <a:endParaRPr lang="en-US" altLang="ja-JP" sz="1400" dirty="0"/>
          </a:p>
          <a:p>
            <a:pPr marL="798513" lvl="1" indent="-457200">
              <a:buFont typeface="Wingdings" panose="05000000000000000000" pitchFamily="2" charset="2"/>
              <a:buChar char="n"/>
            </a:pPr>
            <a:r>
              <a:rPr lang="ja-JP" altLang="en-US" sz="1400" dirty="0"/>
              <a:t>年間生産量</a:t>
            </a:r>
            <a:endParaRPr lang="en-US" altLang="ja-JP" sz="1400" dirty="0"/>
          </a:p>
          <a:p>
            <a:pPr marL="798513" lvl="1" indent="-457200">
              <a:buFont typeface="Wingdings" panose="05000000000000000000" pitchFamily="2" charset="2"/>
              <a:buChar char="n"/>
            </a:pPr>
            <a:r>
              <a:rPr lang="ja-JP" altLang="en-US" sz="1400" dirty="0"/>
              <a:t>業界別、用途別の年間消費量</a:t>
            </a:r>
            <a:endParaRPr lang="en-US" altLang="ja-JP" sz="1400" dirty="0"/>
          </a:p>
          <a:p>
            <a:pPr marL="798513" lvl="1" indent="-457200">
              <a:buFont typeface="Wingdings" panose="05000000000000000000" pitchFamily="2" charset="2"/>
              <a:buChar char="n"/>
            </a:pPr>
            <a:r>
              <a:rPr lang="ja-JP" altLang="en-US" sz="1400" dirty="0"/>
              <a:t>市場の将来展望、規模の拡大余地（予測ベース）</a:t>
            </a:r>
            <a:endParaRPr lang="en-US" altLang="ja-JP" sz="1400" dirty="0"/>
          </a:p>
          <a:p>
            <a:pPr marL="457200" indent="-457200">
              <a:buFont typeface="Wingdings" panose="05000000000000000000" pitchFamily="2" charset="2"/>
              <a:buChar char="n"/>
            </a:pPr>
            <a:r>
              <a:rPr lang="ja-JP" altLang="en-US" sz="2400" dirty="0"/>
              <a:t>業界の構造</a:t>
            </a:r>
            <a:endParaRPr lang="en-US" altLang="ja-JP" sz="2400" dirty="0"/>
          </a:p>
          <a:p>
            <a:pPr marL="798513" lvl="1" indent="-457200">
              <a:buFont typeface="Wingdings" panose="05000000000000000000" pitchFamily="2" charset="2"/>
              <a:buChar char="n"/>
            </a:pPr>
            <a:r>
              <a:rPr lang="ja-JP" altLang="en-US" sz="1400" dirty="0"/>
              <a:t>主要なセルラーゼ製剤供給者、ユーザ企業</a:t>
            </a:r>
            <a:endParaRPr lang="en-US" altLang="ja-JP" sz="1400" dirty="0"/>
          </a:p>
          <a:p>
            <a:pPr marL="798513" lvl="1" indent="-457200">
              <a:buFont typeface="Wingdings" panose="05000000000000000000" pitchFamily="2" charset="2"/>
              <a:buChar char="n"/>
            </a:pPr>
            <a:r>
              <a:rPr lang="ja-JP" altLang="en-US" sz="1400" dirty="0"/>
              <a:t>特許の状況</a:t>
            </a:r>
            <a:endParaRPr lang="en-US" altLang="ja-JP" sz="1400" dirty="0"/>
          </a:p>
          <a:p>
            <a:pPr marL="457200" indent="-457200">
              <a:buFont typeface="Wingdings" panose="05000000000000000000" pitchFamily="2" charset="2"/>
              <a:buChar char="n"/>
            </a:pPr>
            <a:r>
              <a:rPr lang="ja-JP" altLang="en-US" sz="2400" dirty="0"/>
              <a:t>セルラーゼ製剤</a:t>
            </a:r>
            <a:endParaRPr lang="en-US" altLang="ja-JP" sz="2400" dirty="0"/>
          </a:p>
          <a:p>
            <a:pPr marL="798513" lvl="1" indent="-457200">
              <a:buFont typeface="Wingdings" panose="05000000000000000000" pitchFamily="2" charset="2"/>
              <a:buChar char="n"/>
            </a:pPr>
            <a:r>
              <a:rPr lang="ja-JP" altLang="en-US" sz="1400" dirty="0"/>
              <a:t>現状の製造方法</a:t>
            </a:r>
            <a:endParaRPr lang="en-US" altLang="ja-JP" sz="1400" dirty="0"/>
          </a:p>
          <a:p>
            <a:pPr marL="798513" lvl="1" indent="-457200">
              <a:buFont typeface="Wingdings" panose="05000000000000000000" pitchFamily="2" charset="2"/>
              <a:buChar char="n"/>
            </a:pPr>
            <a:r>
              <a:rPr lang="ja-JP" altLang="en-US" sz="1400" dirty="0"/>
              <a:t>現状の性能、課題</a:t>
            </a:r>
            <a:endParaRPr lang="en-US" altLang="ja-JP" sz="1400" dirty="0"/>
          </a:p>
          <a:p>
            <a:pPr marL="457200" indent="-457200">
              <a:buFont typeface="Wingdings" panose="05000000000000000000" pitchFamily="2" charset="2"/>
              <a:buChar char="n"/>
            </a:pPr>
            <a:r>
              <a:rPr lang="ja-JP" altLang="en-US" sz="2400" dirty="0"/>
              <a:t>関連技術動向</a:t>
            </a:r>
            <a:endParaRPr lang="en-US" altLang="ja-JP" sz="1400" dirty="0"/>
          </a:p>
          <a:p>
            <a:pPr marL="798513" lvl="1" indent="-457200">
              <a:buFont typeface="Wingdings" panose="05000000000000000000" pitchFamily="2" charset="2"/>
              <a:buChar char="n"/>
            </a:pPr>
            <a:r>
              <a:rPr lang="en-US" altLang="ja-JP" sz="1400" dirty="0"/>
              <a:t>CBP</a:t>
            </a:r>
            <a:r>
              <a:rPr lang="ja-JP" altLang="en-US" sz="1400" dirty="0"/>
              <a:t>：</a:t>
            </a:r>
            <a:r>
              <a:rPr lang="en-US" altLang="ja-JP" sz="1400" dirty="0"/>
              <a:t>Consolidated Bio-Processing</a:t>
            </a:r>
            <a:r>
              <a:rPr lang="ja-JP" altLang="en-US" sz="1400" dirty="0"/>
              <a:t>技術、前処理・糖化・発酵プロセスの統合</a:t>
            </a:r>
            <a:endParaRPr lang="en-US" altLang="ja-JP" sz="1400" dirty="0"/>
          </a:p>
          <a:p>
            <a:pPr marL="798513" lvl="1" indent="-457200">
              <a:buFont typeface="Wingdings" panose="05000000000000000000" pitchFamily="2" charset="2"/>
              <a:buChar char="n"/>
            </a:pPr>
            <a:r>
              <a:rPr lang="ja-JP" altLang="en-US" sz="1400" dirty="0"/>
              <a:t>細胞表層工学（酵素の細胞表層提示）</a:t>
            </a:r>
            <a:endParaRPr lang="en-US" altLang="ja-JP" sz="1400" dirty="0"/>
          </a:p>
          <a:p>
            <a:pPr marL="457200" indent="-457200">
              <a:buFont typeface="Wingdings" panose="05000000000000000000" pitchFamily="2" charset="2"/>
              <a:buChar char="n"/>
            </a:pPr>
            <a:r>
              <a:rPr lang="ja-JP" altLang="en-US" sz="2400" dirty="0"/>
              <a:t>人工酵素設計技術の適用検討</a:t>
            </a:r>
            <a:endParaRPr lang="en-US" altLang="ja-JP" sz="2400" dirty="0"/>
          </a:p>
          <a:p>
            <a:pPr marL="798513" lvl="1" indent="-457200">
              <a:buFont typeface="Wingdings" panose="05000000000000000000" pitchFamily="2" charset="2"/>
              <a:buChar char="n"/>
            </a:pPr>
            <a:r>
              <a:rPr lang="ja-JP" altLang="en-US" sz="1400" dirty="0"/>
              <a:t>人工設計技術が優位性を発揮しそうなポイント</a:t>
            </a:r>
            <a:endParaRPr lang="en-US" altLang="ja-JP" sz="1400" dirty="0"/>
          </a:p>
          <a:p>
            <a:pPr marL="798513" lvl="1" indent="-457200">
              <a:buFont typeface="Wingdings" panose="05000000000000000000" pitchFamily="2" charset="2"/>
              <a:buChar char="n"/>
            </a:pPr>
            <a:r>
              <a:rPr lang="ja-JP" altLang="en-US" sz="1400" dirty="0"/>
              <a:t>新規酵素や製剤に対する要求の見積もり</a:t>
            </a:r>
            <a:endParaRPr lang="en-US" altLang="ja-JP" sz="1400" dirty="0"/>
          </a:p>
        </p:txBody>
      </p:sp>
      <p:sp>
        <p:nvSpPr>
          <p:cNvPr id="2" name="左中かっこ 1">
            <a:extLst>
              <a:ext uri="{FF2B5EF4-FFF2-40B4-BE49-F238E27FC236}">
                <a16:creationId xmlns:a16="http://schemas.microsoft.com/office/drawing/2014/main" id="{8172A496-728B-4882-BEA3-6700EF6D41D3}"/>
              </a:ext>
            </a:extLst>
          </p:cNvPr>
          <p:cNvSpPr/>
          <p:nvPr/>
        </p:nvSpPr>
        <p:spPr>
          <a:xfrm rot="10800000">
            <a:off x="7372350" y="861055"/>
            <a:ext cx="209550" cy="134900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5F5D5AB-2AEA-4A50-A4AB-4DA0F499057D}"/>
              </a:ext>
            </a:extLst>
          </p:cNvPr>
          <p:cNvSpPr txBox="1"/>
          <p:nvPr/>
        </p:nvSpPr>
        <p:spPr>
          <a:xfrm>
            <a:off x="7677150" y="1350890"/>
            <a:ext cx="1107996" cy="369332"/>
          </a:xfrm>
          <a:prstGeom prst="rect">
            <a:avLst/>
          </a:prstGeom>
          <a:noFill/>
        </p:spPr>
        <p:txBody>
          <a:bodyPr wrap="none" rtlCol="0">
            <a:spAutoFit/>
          </a:bodyPr>
          <a:lstStyle/>
          <a:p>
            <a:r>
              <a:rPr kumimoji="1" lang="ja-JP" altLang="en-US" dirty="0"/>
              <a:t>優先度低</a:t>
            </a:r>
          </a:p>
        </p:txBody>
      </p:sp>
      <p:sp>
        <p:nvSpPr>
          <p:cNvPr id="7" name="左中かっこ 6">
            <a:extLst>
              <a:ext uri="{FF2B5EF4-FFF2-40B4-BE49-F238E27FC236}">
                <a16:creationId xmlns:a16="http://schemas.microsoft.com/office/drawing/2014/main" id="{A7C1D83F-098B-4986-A421-A97BFF123AF4}"/>
              </a:ext>
            </a:extLst>
          </p:cNvPr>
          <p:cNvSpPr/>
          <p:nvPr/>
        </p:nvSpPr>
        <p:spPr>
          <a:xfrm rot="10800000">
            <a:off x="7419975" y="2248156"/>
            <a:ext cx="152400" cy="2914393"/>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DF00A3A-10E3-405C-9F9E-2F08F86F133C}"/>
              </a:ext>
            </a:extLst>
          </p:cNvPr>
          <p:cNvSpPr txBox="1"/>
          <p:nvPr/>
        </p:nvSpPr>
        <p:spPr>
          <a:xfrm>
            <a:off x="7677150" y="3542815"/>
            <a:ext cx="1107996" cy="369332"/>
          </a:xfrm>
          <a:prstGeom prst="rect">
            <a:avLst/>
          </a:prstGeom>
          <a:noFill/>
        </p:spPr>
        <p:txBody>
          <a:bodyPr wrap="none" rtlCol="0">
            <a:spAutoFit/>
          </a:bodyPr>
          <a:lstStyle/>
          <a:p>
            <a:r>
              <a:rPr kumimoji="1" lang="ja-JP" altLang="en-US" dirty="0"/>
              <a:t>優先度高</a:t>
            </a:r>
          </a:p>
        </p:txBody>
      </p:sp>
      <p:sp>
        <p:nvSpPr>
          <p:cNvPr id="9" name="テキスト ボックス 8">
            <a:extLst>
              <a:ext uri="{FF2B5EF4-FFF2-40B4-BE49-F238E27FC236}">
                <a16:creationId xmlns:a16="http://schemas.microsoft.com/office/drawing/2014/main" id="{C68F3592-739A-463D-B995-0D42F5F3F22C}"/>
              </a:ext>
            </a:extLst>
          </p:cNvPr>
          <p:cNvSpPr txBox="1"/>
          <p:nvPr/>
        </p:nvSpPr>
        <p:spPr>
          <a:xfrm>
            <a:off x="7677150" y="4011089"/>
            <a:ext cx="4203364" cy="646331"/>
          </a:xfrm>
          <a:prstGeom prst="rect">
            <a:avLst/>
          </a:prstGeom>
          <a:noFill/>
        </p:spPr>
        <p:txBody>
          <a:bodyPr wrap="square" rtlCol="0">
            <a:spAutoFit/>
          </a:bodyPr>
          <a:lstStyle/>
          <a:p>
            <a:r>
              <a:rPr kumimoji="1" lang="ja-JP" altLang="en-US" b="1" dirty="0">
                <a:solidFill>
                  <a:schemeClr val="accent1"/>
                </a:solidFill>
              </a:rPr>
              <a:t>セルラーゼ設計技術の位置づけを明確にすることが最も重要な目的なため</a:t>
            </a:r>
          </a:p>
        </p:txBody>
      </p:sp>
      <p:sp>
        <p:nvSpPr>
          <p:cNvPr id="10" name="テキスト ボックス 9">
            <a:extLst>
              <a:ext uri="{FF2B5EF4-FFF2-40B4-BE49-F238E27FC236}">
                <a16:creationId xmlns:a16="http://schemas.microsoft.com/office/drawing/2014/main" id="{0A6B7ABD-3994-44CB-9514-4CE73AF4881A}"/>
              </a:ext>
            </a:extLst>
          </p:cNvPr>
          <p:cNvSpPr txBox="1"/>
          <p:nvPr/>
        </p:nvSpPr>
        <p:spPr>
          <a:xfrm>
            <a:off x="7693787" y="4660033"/>
            <a:ext cx="4203364" cy="369332"/>
          </a:xfrm>
          <a:prstGeom prst="rect">
            <a:avLst/>
          </a:prstGeom>
          <a:noFill/>
        </p:spPr>
        <p:txBody>
          <a:bodyPr wrap="square" rtlCol="0">
            <a:spAutoFit/>
          </a:bodyPr>
          <a:lstStyle/>
          <a:p>
            <a:pPr algn="ctr"/>
            <a:r>
              <a:rPr kumimoji="1" lang="ja-JP" altLang="en-US" b="1" dirty="0">
                <a:solidFill>
                  <a:schemeClr val="accent4"/>
                </a:solidFill>
              </a:rPr>
              <a:t>原さんと分担する部分</a:t>
            </a:r>
          </a:p>
        </p:txBody>
      </p:sp>
      <p:sp>
        <p:nvSpPr>
          <p:cNvPr id="13" name="タイトル 3">
            <a:extLst>
              <a:ext uri="{FF2B5EF4-FFF2-40B4-BE49-F238E27FC236}">
                <a16:creationId xmlns:a16="http://schemas.microsoft.com/office/drawing/2014/main" id="{7DFD6E1C-B56F-41E1-9F3A-17E8DEFDA006}"/>
              </a:ext>
            </a:extLst>
          </p:cNvPr>
          <p:cNvSpPr>
            <a:spLocks noGrp="1"/>
          </p:cNvSpPr>
          <p:nvPr>
            <p:ph type="title"/>
          </p:nvPr>
        </p:nvSpPr>
        <p:spPr>
          <a:xfrm>
            <a:off x="517055" y="134447"/>
            <a:ext cx="11400125" cy="518094"/>
          </a:xfrm>
        </p:spPr>
        <p:txBody>
          <a:bodyPr/>
          <a:lstStyle/>
          <a:p>
            <a:r>
              <a:rPr lang="ja-JP" altLang="en-US" dirty="0"/>
              <a:t>③</a:t>
            </a:r>
            <a:r>
              <a:rPr kumimoji="1" lang="ja-JP" altLang="en-US" dirty="0">
                <a:solidFill>
                  <a:schemeClr val="bg1"/>
                </a:solidFill>
              </a:rPr>
              <a:t>ー</a:t>
            </a:r>
            <a:r>
              <a:rPr lang="ja-JP" altLang="en-US" dirty="0"/>
              <a:t>１：セルラーゼ製剤における人工酵素設計技術の適用</a:t>
            </a:r>
          </a:p>
        </p:txBody>
      </p:sp>
    </p:spTree>
    <p:extLst>
      <p:ext uri="{BB962C8B-B14F-4D97-AF65-F5344CB8AC3E}">
        <p14:creationId xmlns:p14="http://schemas.microsoft.com/office/powerpoint/2010/main" val="284625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22D0D-7A5D-48D4-B3EB-E4B060967CE4}"/>
              </a:ext>
            </a:extLst>
          </p:cNvPr>
          <p:cNvSpPr>
            <a:spLocks noGrp="1"/>
          </p:cNvSpPr>
          <p:nvPr>
            <p:ph type="title"/>
          </p:nvPr>
        </p:nvSpPr>
        <p:spPr/>
        <p:txBody>
          <a:bodyPr/>
          <a:lstStyle/>
          <a:p>
            <a:r>
              <a:rPr kumimoji="1" lang="ja-JP" altLang="en-US" dirty="0">
                <a:solidFill>
                  <a:schemeClr val="bg1"/>
                </a:solidFill>
              </a:rPr>
              <a:t>③ー２</a:t>
            </a:r>
            <a:r>
              <a:rPr lang="ja-JP" altLang="en-US" dirty="0"/>
              <a:t>：</a:t>
            </a:r>
            <a:r>
              <a:rPr kumimoji="1" lang="ja-JP" altLang="en-US" dirty="0">
                <a:solidFill>
                  <a:schemeClr val="bg1"/>
                </a:solidFill>
              </a:rPr>
              <a:t>バイオ系物質生産における要素技術調査</a:t>
            </a:r>
            <a:endParaRPr kumimoji="1" lang="ja-JP" altLang="en-US" dirty="0"/>
          </a:p>
        </p:txBody>
      </p:sp>
      <p:sp>
        <p:nvSpPr>
          <p:cNvPr id="3" name="スライド番号プレースホルダー 2">
            <a:extLst>
              <a:ext uri="{FF2B5EF4-FFF2-40B4-BE49-F238E27FC236}">
                <a16:creationId xmlns:a16="http://schemas.microsoft.com/office/drawing/2014/main" id="{63909E35-316A-4382-BC8A-6BD9F0D70EB3}"/>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AD3F32A2-66F2-4118-B2AC-2E95F0F496A6}"/>
              </a:ext>
            </a:extLst>
          </p:cNvPr>
          <p:cNvSpPr>
            <a:spLocks noGrp="1"/>
          </p:cNvSpPr>
          <p:nvPr>
            <p:ph type="body" sz="quarter" idx="11"/>
          </p:nvPr>
        </p:nvSpPr>
        <p:spPr>
          <a:xfrm>
            <a:off x="-252483" y="1846134"/>
            <a:ext cx="4403294" cy="1631729"/>
          </a:xfrm>
        </p:spPr>
        <p:txBody>
          <a:bodyPr/>
          <a:lstStyle/>
          <a:p>
            <a:pPr marL="798513" lvl="1" indent="-457200">
              <a:buFont typeface="Wingdings" panose="05000000000000000000" pitchFamily="2" charset="2"/>
              <a:buChar char="n"/>
            </a:pPr>
            <a:r>
              <a:rPr lang="ja-JP" altLang="en-US" dirty="0"/>
              <a:t>有用なタンパク質の生産</a:t>
            </a:r>
            <a:endParaRPr lang="en-US" altLang="ja-JP" dirty="0"/>
          </a:p>
          <a:p>
            <a:pPr marL="1371600" lvl="2" indent="-457200">
              <a:buFont typeface="Wingdings" panose="05000000000000000000" pitchFamily="2" charset="2"/>
              <a:buChar char="n"/>
            </a:pPr>
            <a:r>
              <a:rPr lang="ja-JP" altLang="en-US" sz="1400" dirty="0"/>
              <a:t>抗体医薬品製造</a:t>
            </a:r>
            <a:endParaRPr lang="en-US" altLang="ja-JP" sz="1400" dirty="0"/>
          </a:p>
          <a:p>
            <a:pPr marL="1371600" lvl="2" indent="-457200">
              <a:buFont typeface="Wingdings" panose="05000000000000000000" pitchFamily="2" charset="2"/>
              <a:buChar char="n"/>
            </a:pPr>
            <a:r>
              <a:rPr lang="ja-JP" altLang="en-US" sz="1400" dirty="0"/>
              <a:t>酵素生産　等</a:t>
            </a:r>
            <a:endParaRPr lang="en-US" altLang="ja-JP" sz="1400" dirty="0"/>
          </a:p>
          <a:p>
            <a:pPr marL="798513" lvl="1" indent="-457200">
              <a:buFont typeface="Wingdings" panose="05000000000000000000" pitchFamily="2" charset="2"/>
              <a:buChar char="n"/>
            </a:pPr>
            <a:r>
              <a:rPr kumimoji="1" lang="ja-JP" altLang="en-US" dirty="0"/>
              <a:t>有用な目的化合物の生産</a:t>
            </a:r>
            <a:endParaRPr kumimoji="1" lang="en-US" altLang="ja-JP" dirty="0"/>
          </a:p>
          <a:p>
            <a:pPr marL="1371600" lvl="2" indent="-457200">
              <a:buFont typeface="Wingdings" panose="05000000000000000000" pitchFamily="2" charset="2"/>
              <a:buChar char="n"/>
            </a:pPr>
            <a:r>
              <a:rPr lang="ja-JP" altLang="en-US" sz="1400" dirty="0"/>
              <a:t>微細藻類によるアスタキサンチンの合成</a:t>
            </a:r>
            <a:endParaRPr lang="en-US" altLang="ja-JP" sz="1400" dirty="0"/>
          </a:p>
          <a:p>
            <a:pPr marL="1371600" lvl="2" indent="-457200">
              <a:buFont typeface="Wingdings" panose="05000000000000000000" pitchFamily="2" charset="2"/>
              <a:buChar char="n"/>
            </a:pPr>
            <a:r>
              <a:rPr kumimoji="1" lang="ja-JP" altLang="en-US" sz="1400" dirty="0"/>
              <a:t>バイオメタネーション　等</a:t>
            </a:r>
            <a:endParaRPr kumimoji="1" lang="en-US" altLang="ja-JP" sz="1400" dirty="0"/>
          </a:p>
        </p:txBody>
      </p:sp>
      <p:sp>
        <p:nvSpPr>
          <p:cNvPr id="5" name="フッター プレースホルダー 4">
            <a:extLst>
              <a:ext uri="{FF2B5EF4-FFF2-40B4-BE49-F238E27FC236}">
                <a16:creationId xmlns:a16="http://schemas.microsoft.com/office/drawing/2014/main" id="{B756D22C-95B5-4B22-8A87-CC8B585142A1}"/>
              </a:ext>
            </a:extLst>
          </p:cNvPr>
          <p:cNvSpPr>
            <a:spLocks noGrp="1"/>
          </p:cNvSpPr>
          <p:nvPr>
            <p:ph type="ftr" sz="quarter" idx="3"/>
          </p:nvPr>
        </p:nvSpPr>
        <p:spPr/>
        <p:txBody>
          <a:bodyPr/>
          <a:lstStyle/>
          <a:p>
            <a:r>
              <a:rPr kumimoji="1" lang="en-US" altLang="ja-JP" dirty="0"/>
              <a:t>Confidential</a:t>
            </a:r>
            <a:endParaRPr kumimoji="1" lang="ja-JP" altLang="en-US" dirty="0"/>
          </a:p>
        </p:txBody>
      </p:sp>
      <p:grpSp>
        <p:nvGrpSpPr>
          <p:cNvPr id="49" name="グループ化 48">
            <a:extLst>
              <a:ext uri="{FF2B5EF4-FFF2-40B4-BE49-F238E27FC236}">
                <a16:creationId xmlns:a16="http://schemas.microsoft.com/office/drawing/2014/main" id="{BD50CC1E-5D8F-4373-9AAC-F0B4AAC4C1D5}"/>
              </a:ext>
            </a:extLst>
          </p:cNvPr>
          <p:cNvGrpSpPr/>
          <p:nvPr/>
        </p:nvGrpSpPr>
        <p:grpSpPr>
          <a:xfrm>
            <a:off x="5529180" y="2375888"/>
            <a:ext cx="6478601" cy="2744353"/>
            <a:chOff x="5426061" y="3105919"/>
            <a:chExt cx="6478601" cy="2744353"/>
          </a:xfrm>
        </p:grpSpPr>
        <p:sp>
          <p:nvSpPr>
            <p:cNvPr id="6" name="テキスト ボックス 5">
              <a:extLst>
                <a:ext uri="{FF2B5EF4-FFF2-40B4-BE49-F238E27FC236}">
                  <a16:creationId xmlns:a16="http://schemas.microsoft.com/office/drawing/2014/main" id="{F4EDF813-0EF3-4BAA-B879-80A876C8A6D4}"/>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7" name="角丸四角形 17">
              <a:extLst>
                <a:ext uri="{FF2B5EF4-FFF2-40B4-BE49-F238E27FC236}">
                  <a16:creationId xmlns:a16="http://schemas.microsoft.com/office/drawing/2014/main" id="{2E84D2C2-26DF-4061-AF45-9606D15C6BDF}"/>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8" name="角丸四角形 17">
              <a:extLst>
                <a:ext uri="{FF2B5EF4-FFF2-40B4-BE49-F238E27FC236}">
                  <a16:creationId xmlns:a16="http://schemas.microsoft.com/office/drawing/2014/main" id="{C6F03F80-5725-484A-85B3-044E9808D025}"/>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9" name="角丸四角形 17">
              <a:extLst>
                <a:ext uri="{FF2B5EF4-FFF2-40B4-BE49-F238E27FC236}">
                  <a16:creationId xmlns:a16="http://schemas.microsoft.com/office/drawing/2014/main" id="{3EF52902-6D68-44BB-B00F-1B2589598528}"/>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10" name="角丸四角形 17">
              <a:extLst>
                <a:ext uri="{FF2B5EF4-FFF2-40B4-BE49-F238E27FC236}">
                  <a16:creationId xmlns:a16="http://schemas.microsoft.com/office/drawing/2014/main" id="{F3A73BB9-8F3B-4DAA-B5D0-E8A51967E812}"/>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11" name="角丸四角形 17">
              <a:extLst>
                <a:ext uri="{FF2B5EF4-FFF2-40B4-BE49-F238E27FC236}">
                  <a16:creationId xmlns:a16="http://schemas.microsoft.com/office/drawing/2014/main" id="{690B202E-F02C-4D1F-BEB9-09B4916D308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12" name="直線矢印コネクタ 11">
              <a:extLst>
                <a:ext uri="{FF2B5EF4-FFF2-40B4-BE49-F238E27FC236}">
                  <a16:creationId xmlns:a16="http://schemas.microsoft.com/office/drawing/2014/main" id="{DAF23AAC-791C-4788-B53C-791713EFBAAD}"/>
                </a:ext>
              </a:extLst>
            </p:cNvPr>
            <p:cNvCxnSpPr>
              <a:cxnSpLocks/>
              <a:stCxn id="11" idx="3"/>
              <a:endCxn id="29"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512F5AD5-2E1E-41AB-A82F-C8FD7D700F58}"/>
                </a:ext>
              </a:extLst>
            </p:cNvPr>
            <p:cNvCxnSpPr>
              <a:cxnSpLocks/>
              <a:stCxn id="7"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523662C-2ACE-42B8-860C-6FB8F390A1FE}"/>
                </a:ext>
              </a:extLst>
            </p:cNvPr>
            <p:cNvCxnSpPr>
              <a:cxnSpLocks/>
              <a:stCxn id="8"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4807442-D109-4422-AB2D-5E211AFD564A}"/>
                </a:ext>
              </a:extLst>
            </p:cNvPr>
            <p:cNvCxnSpPr>
              <a:cxnSpLocks/>
              <a:stCxn id="9" idx="3"/>
              <a:endCxn id="35"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角丸四角形 17">
              <a:extLst>
                <a:ext uri="{FF2B5EF4-FFF2-40B4-BE49-F238E27FC236}">
                  <a16:creationId xmlns:a16="http://schemas.microsoft.com/office/drawing/2014/main" id="{107658CE-5A03-4617-A1AE-BB4817EEB2FD}"/>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17" name="直線矢印コネクタ 16">
              <a:extLst>
                <a:ext uri="{FF2B5EF4-FFF2-40B4-BE49-F238E27FC236}">
                  <a16:creationId xmlns:a16="http://schemas.microsoft.com/office/drawing/2014/main" id="{D39A0C96-7DEB-442F-87A4-7EF66BF1E523}"/>
                </a:ext>
              </a:extLst>
            </p:cNvPr>
            <p:cNvCxnSpPr>
              <a:cxnSpLocks/>
              <a:stCxn id="20" idx="3"/>
              <a:endCxn id="16"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円/楕円 23">
              <a:extLst>
                <a:ext uri="{FF2B5EF4-FFF2-40B4-BE49-F238E27FC236}">
                  <a16:creationId xmlns:a16="http://schemas.microsoft.com/office/drawing/2014/main" id="{817A0E3E-04D5-4645-9250-450CEAF67CC7}"/>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19" name="直線矢印コネクタ 18">
              <a:extLst>
                <a:ext uri="{FF2B5EF4-FFF2-40B4-BE49-F238E27FC236}">
                  <a16:creationId xmlns:a16="http://schemas.microsoft.com/office/drawing/2014/main" id="{E9A8C260-E1E1-400E-9437-CD709B59E0A2}"/>
                </a:ext>
              </a:extLst>
            </p:cNvPr>
            <p:cNvCxnSpPr>
              <a:cxnSpLocks/>
              <a:stCxn id="16" idx="3"/>
              <a:endCxn id="18"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4EDA80D-2E2B-43CD-B507-DE45901AA9CD}"/>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21" name="テキスト ボックス 20">
              <a:extLst>
                <a:ext uri="{FF2B5EF4-FFF2-40B4-BE49-F238E27FC236}">
                  <a16:creationId xmlns:a16="http://schemas.microsoft.com/office/drawing/2014/main" id="{727E686D-F874-468C-81E7-BADA3592DB28}"/>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22" name="円/楕円 10">
              <a:extLst>
                <a:ext uri="{FF2B5EF4-FFF2-40B4-BE49-F238E27FC236}">
                  <a16:creationId xmlns:a16="http://schemas.microsoft.com/office/drawing/2014/main" id="{4D00D475-E640-4E35-97FC-12FAEEBB999E}"/>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23" name="円/楕円 10">
              <a:extLst>
                <a:ext uri="{FF2B5EF4-FFF2-40B4-BE49-F238E27FC236}">
                  <a16:creationId xmlns:a16="http://schemas.microsoft.com/office/drawing/2014/main" id="{4DABA293-17A5-4879-9C82-4172938CFCC6}"/>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24" name="コンテンツ プレースホルダー 8" descr="もみの木">
              <a:extLst>
                <a:ext uri="{FF2B5EF4-FFF2-40B4-BE49-F238E27FC236}">
                  <a16:creationId xmlns:a16="http://schemas.microsoft.com/office/drawing/2014/main" id="{0BCA3250-06C1-4E84-B9F0-CDC6820E23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8450" y="3403231"/>
              <a:ext cx="252000" cy="252000"/>
            </a:xfrm>
            <a:prstGeom prst="rect">
              <a:avLst/>
            </a:prstGeom>
          </p:spPr>
        </p:pic>
        <p:pic>
          <p:nvPicPr>
            <p:cNvPr id="25" name="グラフィックス 24" descr="落葉樹">
              <a:extLst>
                <a:ext uri="{FF2B5EF4-FFF2-40B4-BE49-F238E27FC236}">
                  <a16:creationId xmlns:a16="http://schemas.microsoft.com/office/drawing/2014/main" id="{DB8AF81D-6618-408A-891B-D7D1646800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6513" y="3397220"/>
              <a:ext cx="252000" cy="252000"/>
            </a:xfrm>
            <a:prstGeom prst="rect">
              <a:avLst/>
            </a:prstGeom>
          </p:spPr>
        </p:pic>
        <p:pic>
          <p:nvPicPr>
            <p:cNvPr id="26" name="グラフィックス 25" descr="トウモロコシ">
              <a:extLst>
                <a:ext uri="{FF2B5EF4-FFF2-40B4-BE49-F238E27FC236}">
                  <a16:creationId xmlns:a16="http://schemas.microsoft.com/office/drawing/2014/main" id="{AB13B563-DF37-4A2C-8842-957E223811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4859" y="3418263"/>
              <a:ext cx="252000" cy="252000"/>
            </a:xfrm>
            <a:prstGeom prst="rect">
              <a:avLst/>
            </a:prstGeom>
          </p:spPr>
        </p:pic>
        <p:pic>
          <p:nvPicPr>
            <p:cNvPr id="27" name="グラフィックス 26" descr="海藻 単色塗りつぶし">
              <a:extLst>
                <a:ext uri="{FF2B5EF4-FFF2-40B4-BE49-F238E27FC236}">
                  <a16:creationId xmlns:a16="http://schemas.microsoft.com/office/drawing/2014/main" id="{48735DA5-7A1C-401A-82D3-2F939D89AB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78891" y="3421632"/>
              <a:ext cx="288000" cy="288000"/>
            </a:xfrm>
            <a:prstGeom prst="rect">
              <a:avLst/>
            </a:prstGeom>
          </p:spPr>
        </p:pic>
        <p:cxnSp>
          <p:nvCxnSpPr>
            <p:cNvPr id="28" name="直線矢印コネクタ 27">
              <a:extLst>
                <a:ext uri="{FF2B5EF4-FFF2-40B4-BE49-F238E27FC236}">
                  <a16:creationId xmlns:a16="http://schemas.microsoft.com/office/drawing/2014/main" id="{C86F0F96-0D4B-421F-A450-C21D76FA618B}"/>
                </a:ext>
              </a:extLst>
            </p:cNvPr>
            <p:cNvCxnSpPr>
              <a:cxnSpLocks/>
              <a:endCxn id="8"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円/楕円 10">
              <a:extLst>
                <a:ext uri="{FF2B5EF4-FFF2-40B4-BE49-F238E27FC236}">
                  <a16:creationId xmlns:a16="http://schemas.microsoft.com/office/drawing/2014/main" id="{87E18D59-11B6-48BF-9369-754C7A2E4C14}"/>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30" name="直線矢印コネクタ 29">
              <a:extLst>
                <a:ext uri="{FF2B5EF4-FFF2-40B4-BE49-F238E27FC236}">
                  <a16:creationId xmlns:a16="http://schemas.microsoft.com/office/drawing/2014/main" id="{71AF4228-9650-4C13-9F3C-7905DBF1CA13}"/>
                </a:ext>
              </a:extLst>
            </p:cNvPr>
            <p:cNvCxnSpPr>
              <a:cxnSpLocks/>
              <a:stCxn id="29" idx="6"/>
              <a:endCxn id="7"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77D04E75-D82F-4847-A0C1-C48E579538AB}"/>
                </a:ext>
              </a:extLst>
            </p:cNvPr>
            <p:cNvGrpSpPr/>
            <p:nvPr/>
          </p:nvGrpSpPr>
          <p:grpSpPr>
            <a:xfrm>
              <a:off x="9628892" y="4787141"/>
              <a:ext cx="272263" cy="589216"/>
              <a:chOff x="4476266" y="4259239"/>
              <a:chExt cx="272263" cy="589216"/>
            </a:xfrm>
          </p:grpSpPr>
          <p:sp>
            <p:nvSpPr>
              <p:cNvPr id="32" name="円/楕円 23">
                <a:extLst>
                  <a:ext uri="{FF2B5EF4-FFF2-40B4-BE49-F238E27FC236}">
                    <a16:creationId xmlns:a16="http://schemas.microsoft.com/office/drawing/2014/main" id="{0500713D-2DD5-4891-BE7E-1D935767A5FD}"/>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33" name="円/楕円 41">
                <a:extLst>
                  <a:ext uri="{FF2B5EF4-FFF2-40B4-BE49-F238E27FC236}">
                    <a16:creationId xmlns:a16="http://schemas.microsoft.com/office/drawing/2014/main" id="{A379E0B4-DFFE-46B0-BE56-CA9D860B0239}"/>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34" name="直線矢印コネクタ 33">
              <a:extLst>
                <a:ext uri="{FF2B5EF4-FFF2-40B4-BE49-F238E27FC236}">
                  <a16:creationId xmlns:a16="http://schemas.microsoft.com/office/drawing/2014/main" id="{99BA2E9C-91A2-4CD2-A6CF-C7B2305DCD5E}"/>
                </a:ext>
              </a:extLst>
            </p:cNvPr>
            <p:cNvCxnSpPr>
              <a:cxnSpLocks/>
              <a:endCxn id="9"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B150497A-EA17-4CBF-98C7-B41CB5E5C67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36" name="直線矢印コネクタ 35">
              <a:extLst>
                <a:ext uri="{FF2B5EF4-FFF2-40B4-BE49-F238E27FC236}">
                  <a16:creationId xmlns:a16="http://schemas.microsoft.com/office/drawing/2014/main" id="{F70BE63A-B3FF-4E6D-AC68-351699D1C8F2}"/>
                </a:ext>
              </a:extLst>
            </p:cNvPr>
            <p:cNvCxnSpPr>
              <a:cxnSpLocks/>
              <a:stCxn id="35" idx="6"/>
              <a:endCxn id="10"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F57B56A-D5BF-4BC1-B681-C8E0AFB2C0C6}"/>
                </a:ext>
              </a:extLst>
            </p:cNvPr>
            <p:cNvCxnSpPr>
              <a:cxnSpLocks/>
              <a:stCxn id="18" idx="6"/>
              <a:endCxn id="9"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AEBCE49-B52C-433C-846C-0C313157C6AD}"/>
                </a:ext>
              </a:extLst>
            </p:cNvPr>
            <p:cNvCxnSpPr>
              <a:stCxn id="18" idx="4"/>
              <a:endCxn id="8"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B3245B5-E979-413B-B8B1-029921336560}"/>
                </a:ext>
              </a:extLst>
            </p:cNvPr>
            <p:cNvCxnSpPr>
              <a:stCxn id="21" idx="2"/>
              <a:endCxn id="7"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E100F8E9-0D54-41FC-98CB-810D56CAE8F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41" name="テキスト ボックス 40">
              <a:extLst>
                <a:ext uri="{FF2B5EF4-FFF2-40B4-BE49-F238E27FC236}">
                  <a16:creationId xmlns:a16="http://schemas.microsoft.com/office/drawing/2014/main" id="{FD98EF52-3289-4869-8141-C596C5299290}"/>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42" name="テキスト ボックス 41">
              <a:extLst>
                <a:ext uri="{FF2B5EF4-FFF2-40B4-BE49-F238E27FC236}">
                  <a16:creationId xmlns:a16="http://schemas.microsoft.com/office/drawing/2014/main" id="{FB86EAC8-64F7-4DDD-81D3-00CBDBBC1D0F}"/>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43" name="フローチャート: 磁気ディスク 42">
              <a:extLst>
                <a:ext uri="{FF2B5EF4-FFF2-40B4-BE49-F238E27FC236}">
                  <a16:creationId xmlns:a16="http://schemas.microsoft.com/office/drawing/2014/main" id="{F46243C4-50C6-4881-8999-D0BC470CBA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44" name="直線矢印コネクタ 43">
              <a:extLst>
                <a:ext uri="{FF2B5EF4-FFF2-40B4-BE49-F238E27FC236}">
                  <a16:creationId xmlns:a16="http://schemas.microsoft.com/office/drawing/2014/main" id="{10CFDB2A-D74E-42D7-80BE-EDB3749DD70A}"/>
                </a:ext>
              </a:extLst>
            </p:cNvPr>
            <p:cNvCxnSpPr>
              <a:cxnSpLocks/>
              <a:stCxn id="6" idx="3"/>
              <a:endCxn id="11"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磁気ディスク 44">
              <a:extLst>
                <a:ext uri="{FF2B5EF4-FFF2-40B4-BE49-F238E27FC236}">
                  <a16:creationId xmlns:a16="http://schemas.microsoft.com/office/drawing/2014/main" id="{B4CFA5D1-A618-4B13-8230-7138FA34FD52}"/>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46" name="フローチャート: 磁気ディスク 45">
              <a:extLst>
                <a:ext uri="{FF2B5EF4-FFF2-40B4-BE49-F238E27FC236}">
                  <a16:creationId xmlns:a16="http://schemas.microsoft.com/office/drawing/2014/main" id="{756923B2-3ACB-4542-B94B-8EDCE42E0BB4}"/>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47" name="テキスト ボックス 46">
              <a:extLst>
                <a:ext uri="{FF2B5EF4-FFF2-40B4-BE49-F238E27FC236}">
                  <a16:creationId xmlns:a16="http://schemas.microsoft.com/office/drawing/2014/main" id="{CC5E294E-3C1B-4145-BDDA-F8BA3B96981E}"/>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sp>
        <p:nvSpPr>
          <p:cNvPr id="48" name="テキスト プレースホルダー 3">
            <a:extLst>
              <a:ext uri="{FF2B5EF4-FFF2-40B4-BE49-F238E27FC236}">
                <a16:creationId xmlns:a16="http://schemas.microsoft.com/office/drawing/2014/main" id="{F13A0860-4F1A-491D-9942-469CF70EBAEB}"/>
              </a:ext>
            </a:extLst>
          </p:cNvPr>
          <p:cNvSpPr txBox="1">
            <a:spLocks/>
          </p:cNvSpPr>
          <p:nvPr/>
        </p:nvSpPr>
        <p:spPr>
          <a:xfrm>
            <a:off x="517056" y="1071367"/>
            <a:ext cx="11170120"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Clr>
                <a:schemeClr val="bg2"/>
              </a:buClr>
              <a:buFontTx/>
              <a:buNone/>
              <a:defRPr kumimoji="1" sz="2800" b="1" kern="1200">
                <a:solidFill>
                  <a:schemeClr val="accent1"/>
                </a:solidFill>
                <a:latin typeface="+mn-lt"/>
                <a:ea typeface="+mn-ea"/>
                <a:cs typeface="+mn-cs"/>
              </a:defRPr>
            </a:lvl1pPr>
            <a:lvl2pPr marL="341313" indent="0" algn="l" defTabSz="914400" rtl="0" eaLnBrk="1" latinLnBrk="0" hangingPunct="1">
              <a:lnSpc>
                <a:spcPct val="90000"/>
              </a:lnSpc>
              <a:spcBef>
                <a:spcPts val="500"/>
              </a:spcBef>
              <a:buFontTx/>
              <a:buNone/>
              <a:defRPr kumimoji="1"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Wingdings" panose="05000000000000000000" pitchFamily="2" charset="2"/>
              <a:buChar char="n"/>
            </a:pPr>
            <a:r>
              <a:rPr lang="ja-JP" altLang="en-US" dirty="0"/>
              <a:t>様々な目的を達成する上で、共通プロセスが予想される。</a:t>
            </a:r>
            <a:endParaRPr lang="en-US" altLang="ja-JP" sz="1800" dirty="0"/>
          </a:p>
        </p:txBody>
      </p:sp>
      <p:pic>
        <p:nvPicPr>
          <p:cNvPr id="50" name="図 49">
            <a:extLst>
              <a:ext uri="{FF2B5EF4-FFF2-40B4-BE49-F238E27FC236}">
                <a16:creationId xmlns:a16="http://schemas.microsoft.com/office/drawing/2014/main" id="{10BFF377-EDC1-42D9-A694-69C40D5AC989}"/>
              </a:ext>
            </a:extLst>
          </p:cNvPr>
          <p:cNvPicPr>
            <a:picLocks noChangeAspect="1"/>
          </p:cNvPicPr>
          <p:nvPr/>
        </p:nvPicPr>
        <p:blipFill>
          <a:blip r:embed="rId10"/>
          <a:stretch>
            <a:fillRect/>
          </a:stretch>
        </p:blipFill>
        <p:spPr>
          <a:xfrm>
            <a:off x="226794" y="3790065"/>
            <a:ext cx="3832660" cy="2155871"/>
          </a:xfrm>
          <a:prstGeom prst="rect">
            <a:avLst/>
          </a:prstGeom>
        </p:spPr>
      </p:pic>
      <p:sp>
        <p:nvSpPr>
          <p:cNvPr id="51" name="二等辺三角形 50">
            <a:extLst>
              <a:ext uri="{FF2B5EF4-FFF2-40B4-BE49-F238E27FC236}">
                <a16:creationId xmlns:a16="http://schemas.microsoft.com/office/drawing/2014/main" id="{77C0C4D3-FAAB-480F-ACAE-79CBB5D2C6C6}"/>
              </a:ext>
            </a:extLst>
          </p:cNvPr>
          <p:cNvSpPr/>
          <p:nvPr/>
        </p:nvSpPr>
        <p:spPr>
          <a:xfrm rot="16200000" flipV="1">
            <a:off x="4287490" y="3508205"/>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4A56D358-57FE-4B91-A649-A40C2E42B3DD}"/>
              </a:ext>
            </a:extLst>
          </p:cNvPr>
          <p:cNvSpPr txBox="1"/>
          <p:nvPr/>
        </p:nvSpPr>
        <p:spPr>
          <a:xfrm>
            <a:off x="3942013" y="2395735"/>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53" name="テキスト ボックス 52">
            <a:extLst>
              <a:ext uri="{FF2B5EF4-FFF2-40B4-BE49-F238E27FC236}">
                <a16:creationId xmlns:a16="http://schemas.microsoft.com/office/drawing/2014/main" id="{0B750E9A-4985-4306-93B0-1A047B32389A}"/>
              </a:ext>
            </a:extLst>
          </p:cNvPr>
          <p:cNvSpPr txBox="1"/>
          <p:nvPr/>
        </p:nvSpPr>
        <p:spPr>
          <a:xfrm>
            <a:off x="7193334" y="1895191"/>
            <a:ext cx="2909771" cy="307777"/>
          </a:xfrm>
          <a:prstGeom prst="rect">
            <a:avLst/>
          </a:prstGeom>
          <a:noFill/>
        </p:spPr>
        <p:txBody>
          <a:bodyPr wrap="none" rtlCol="0">
            <a:spAutoFit/>
          </a:bodyPr>
          <a:lstStyle/>
          <a:p>
            <a:r>
              <a:rPr kumimoji="1" lang="ja-JP" altLang="en-US" sz="1400" b="1" dirty="0"/>
              <a:t>バイオ系物質生産のバリューチェーン</a:t>
            </a:r>
          </a:p>
        </p:txBody>
      </p:sp>
    </p:spTree>
    <p:extLst>
      <p:ext uri="{BB962C8B-B14F-4D97-AF65-F5344CB8AC3E}">
        <p14:creationId xmlns:p14="http://schemas.microsoft.com/office/powerpoint/2010/main" val="145481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22D0D-7A5D-48D4-B3EB-E4B060967CE4}"/>
              </a:ext>
            </a:extLst>
          </p:cNvPr>
          <p:cNvSpPr>
            <a:spLocks noGrp="1"/>
          </p:cNvSpPr>
          <p:nvPr>
            <p:ph type="title"/>
          </p:nvPr>
        </p:nvSpPr>
        <p:spPr/>
        <p:txBody>
          <a:bodyPr/>
          <a:lstStyle/>
          <a:p>
            <a:r>
              <a:rPr kumimoji="1" lang="ja-JP" altLang="en-US" dirty="0">
                <a:solidFill>
                  <a:schemeClr val="bg1"/>
                </a:solidFill>
              </a:rPr>
              <a:t>③ー２</a:t>
            </a:r>
            <a:r>
              <a:rPr lang="ja-JP" altLang="en-US" dirty="0"/>
              <a:t>：</a:t>
            </a:r>
            <a:r>
              <a:rPr kumimoji="1" lang="ja-JP" altLang="en-US" dirty="0">
                <a:solidFill>
                  <a:schemeClr val="bg1"/>
                </a:solidFill>
              </a:rPr>
              <a:t>バイオ系物質生産における要素技術調査</a:t>
            </a:r>
            <a:endParaRPr kumimoji="1" lang="ja-JP" altLang="en-US" dirty="0"/>
          </a:p>
        </p:txBody>
      </p:sp>
      <p:sp>
        <p:nvSpPr>
          <p:cNvPr id="3" name="スライド番号プレースホルダー 2">
            <a:extLst>
              <a:ext uri="{FF2B5EF4-FFF2-40B4-BE49-F238E27FC236}">
                <a16:creationId xmlns:a16="http://schemas.microsoft.com/office/drawing/2014/main" id="{63909E35-316A-4382-BC8A-6BD9F0D70EB3}"/>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フッター プレースホルダー 4">
            <a:extLst>
              <a:ext uri="{FF2B5EF4-FFF2-40B4-BE49-F238E27FC236}">
                <a16:creationId xmlns:a16="http://schemas.microsoft.com/office/drawing/2014/main" id="{B756D22C-95B5-4B22-8A87-CC8B585142A1}"/>
              </a:ext>
            </a:extLst>
          </p:cNvPr>
          <p:cNvSpPr>
            <a:spLocks noGrp="1"/>
          </p:cNvSpPr>
          <p:nvPr>
            <p:ph type="ftr" sz="quarter" idx="3"/>
          </p:nvPr>
        </p:nvSpPr>
        <p:spPr/>
        <p:txBody>
          <a:bodyPr/>
          <a:lstStyle/>
          <a:p>
            <a:r>
              <a:rPr kumimoji="1" lang="en-US" altLang="ja-JP" dirty="0"/>
              <a:t>Confidential</a:t>
            </a:r>
            <a:endParaRPr kumimoji="1" lang="ja-JP" altLang="en-US" dirty="0"/>
          </a:p>
        </p:txBody>
      </p:sp>
      <p:sp>
        <p:nvSpPr>
          <p:cNvPr id="48" name="テキスト プレースホルダー 3">
            <a:extLst>
              <a:ext uri="{FF2B5EF4-FFF2-40B4-BE49-F238E27FC236}">
                <a16:creationId xmlns:a16="http://schemas.microsoft.com/office/drawing/2014/main" id="{F13A0860-4F1A-491D-9942-469CF70EBAEB}"/>
              </a:ext>
            </a:extLst>
          </p:cNvPr>
          <p:cNvSpPr txBox="1">
            <a:spLocks/>
          </p:cNvSpPr>
          <p:nvPr/>
        </p:nvSpPr>
        <p:spPr>
          <a:xfrm>
            <a:off x="517055" y="1071367"/>
            <a:ext cx="11170120"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Clr>
                <a:schemeClr val="bg2"/>
              </a:buClr>
              <a:buFontTx/>
              <a:buNone/>
              <a:defRPr kumimoji="1" sz="2800" b="1" kern="1200">
                <a:solidFill>
                  <a:schemeClr val="accent1"/>
                </a:solidFill>
                <a:latin typeface="+mn-lt"/>
                <a:ea typeface="+mn-ea"/>
                <a:cs typeface="+mn-cs"/>
              </a:defRPr>
            </a:lvl1pPr>
            <a:lvl2pPr marL="341313" indent="0" algn="l" defTabSz="914400" rtl="0" eaLnBrk="1" latinLnBrk="0" hangingPunct="1">
              <a:lnSpc>
                <a:spcPct val="90000"/>
              </a:lnSpc>
              <a:spcBef>
                <a:spcPts val="500"/>
              </a:spcBef>
              <a:buFontTx/>
              <a:buNone/>
              <a:defRPr kumimoji="1"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Wingdings" panose="05000000000000000000" pitchFamily="2" charset="2"/>
              <a:buChar char="n"/>
            </a:pPr>
            <a:r>
              <a:rPr lang="ja-JP" altLang="en-US" dirty="0"/>
              <a:t>この共通プロセスにおける必要な構成技術候補を調査する。</a:t>
            </a:r>
            <a:endParaRPr lang="en-US" altLang="ja-JP" sz="1800" dirty="0"/>
          </a:p>
        </p:txBody>
      </p:sp>
      <p:pic>
        <p:nvPicPr>
          <p:cNvPr id="55" name="図 54">
            <a:extLst>
              <a:ext uri="{FF2B5EF4-FFF2-40B4-BE49-F238E27FC236}">
                <a16:creationId xmlns:a16="http://schemas.microsoft.com/office/drawing/2014/main" id="{9AB726C7-67E0-4442-83EC-09BDABD99608}"/>
              </a:ext>
            </a:extLst>
          </p:cNvPr>
          <p:cNvPicPr>
            <a:picLocks noChangeAspect="1"/>
          </p:cNvPicPr>
          <p:nvPr/>
        </p:nvPicPr>
        <p:blipFill>
          <a:blip r:embed="rId2"/>
          <a:stretch>
            <a:fillRect/>
          </a:stretch>
        </p:blipFill>
        <p:spPr>
          <a:xfrm>
            <a:off x="517055" y="2421183"/>
            <a:ext cx="5305689" cy="2984450"/>
          </a:xfrm>
          <a:prstGeom prst="rect">
            <a:avLst/>
          </a:prstGeom>
        </p:spPr>
      </p:pic>
      <p:pic>
        <p:nvPicPr>
          <p:cNvPr id="56" name="図 55">
            <a:extLst>
              <a:ext uri="{FF2B5EF4-FFF2-40B4-BE49-F238E27FC236}">
                <a16:creationId xmlns:a16="http://schemas.microsoft.com/office/drawing/2014/main" id="{BA37F1EF-C8F6-4397-A76C-4E07363E5A87}"/>
              </a:ext>
            </a:extLst>
          </p:cNvPr>
          <p:cNvPicPr>
            <a:picLocks noChangeAspect="1"/>
          </p:cNvPicPr>
          <p:nvPr/>
        </p:nvPicPr>
        <p:blipFill>
          <a:blip r:embed="rId3"/>
          <a:stretch>
            <a:fillRect/>
          </a:stretch>
        </p:blipFill>
        <p:spPr>
          <a:xfrm>
            <a:off x="6096000" y="2421183"/>
            <a:ext cx="5305689" cy="2984450"/>
          </a:xfrm>
          <a:prstGeom prst="rect">
            <a:avLst/>
          </a:prstGeom>
        </p:spPr>
      </p:pic>
      <p:sp>
        <p:nvSpPr>
          <p:cNvPr id="57" name="テキスト ボックス 56">
            <a:extLst>
              <a:ext uri="{FF2B5EF4-FFF2-40B4-BE49-F238E27FC236}">
                <a16:creationId xmlns:a16="http://schemas.microsoft.com/office/drawing/2014/main" id="{B95C47C2-CB35-41A4-96E7-796B27ED334C}"/>
              </a:ext>
            </a:extLst>
          </p:cNvPr>
          <p:cNvSpPr txBox="1"/>
          <p:nvPr/>
        </p:nvSpPr>
        <p:spPr>
          <a:xfrm>
            <a:off x="1077145" y="1703691"/>
            <a:ext cx="3897063" cy="646331"/>
          </a:xfrm>
          <a:prstGeom prst="rect">
            <a:avLst/>
          </a:prstGeom>
          <a:noFill/>
        </p:spPr>
        <p:txBody>
          <a:bodyPr wrap="square" rtlCol="0">
            <a:spAutoFit/>
          </a:bodyPr>
          <a:lstStyle/>
          <a:p>
            <a:pPr algn="ctr"/>
            <a:r>
              <a:rPr kumimoji="1" lang="ja-JP" altLang="en-US" b="1" dirty="0">
                <a:solidFill>
                  <a:schemeClr val="accent1"/>
                </a:solidFill>
              </a:rPr>
              <a:t>生物触媒・酵素製剤を見据えたときの設計アプローチの価値・位置づけ</a:t>
            </a:r>
          </a:p>
        </p:txBody>
      </p:sp>
      <p:sp>
        <p:nvSpPr>
          <p:cNvPr id="58" name="テキスト ボックス 57">
            <a:extLst>
              <a:ext uri="{FF2B5EF4-FFF2-40B4-BE49-F238E27FC236}">
                <a16:creationId xmlns:a16="http://schemas.microsoft.com/office/drawing/2014/main" id="{6F817C9A-B6E6-449A-8090-8D3F84C2505B}"/>
              </a:ext>
            </a:extLst>
          </p:cNvPr>
          <p:cNvSpPr txBox="1"/>
          <p:nvPr/>
        </p:nvSpPr>
        <p:spPr>
          <a:xfrm>
            <a:off x="6382833" y="1909422"/>
            <a:ext cx="4732022" cy="369332"/>
          </a:xfrm>
          <a:prstGeom prst="rect">
            <a:avLst/>
          </a:prstGeom>
          <a:noFill/>
        </p:spPr>
        <p:txBody>
          <a:bodyPr wrap="square" rtlCol="0">
            <a:spAutoFit/>
          </a:bodyPr>
          <a:lstStyle/>
          <a:p>
            <a:pPr algn="ctr"/>
            <a:r>
              <a:rPr kumimoji="1" lang="ja-JP" altLang="en-US" b="1" dirty="0">
                <a:solidFill>
                  <a:schemeClr val="accent1"/>
                </a:solidFill>
              </a:rPr>
              <a:t>より高い視座から見た時の構成技術の整理</a:t>
            </a:r>
          </a:p>
        </p:txBody>
      </p:sp>
      <p:sp>
        <p:nvSpPr>
          <p:cNvPr id="59" name="テキスト ボックス 58">
            <a:extLst>
              <a:ext uri="{FF2B5EF4-FFF2-40B4-BE49-F238E27FC236}">
                <a16:creationId xmlns:a16="http://schemas.microsoft.com/office/drawing/2014/main" id="{308EAB01-70C5-4911-8CC3-0D51B7263F4B}"/>
              </a:ext>
            </a:extLst>
          </p:cNvPr>
          <p:cNvSpPr txBox="1"/>
          <p:nvPr/>
        </p:nvSpPr>
        <p:spPr>
          <a:xfrm>
            <a:off x="6457951" y="5482517"/>
            <a:ext cx="4800599" cy="646331"/>
          </a:xfrm>
          <a:prstGeom prst="rect">
            <a:avLst/>
          </a:prstGeom>
          <a:noFill/>
        </p:spPr>
        <p:txBody>
          <a:bodyPr wrap="square" rtlCol="0">
            <a:spAutoFit/>
          </a:bodyPr>
          <a:lstStyle/>
          <a:p>
            <a:r>
              <a:rPr kumimoji="1" lang="ja-JP" altLang="en-US" b="1" dirty="0">
                <a:solidFill>
                  <a:schemeClr val="accent1"/>
                </a:solidFill>
              </a:rPr>
              <a:t>例：反応経路・酵素遺伝子の未知／既知状況に適した技術の使い分けなど</a:t>
            </a:r>
          </a:p>
        </p:txBody>
      </p:sp>
    </p:spTree>
    <p:extLst>
      <p:ext uri="{BB962C8B-B14F-4D97-AF65-F5344CB8AC3E}">
        <p14:creationId xmlns:p14="http://schemas.microsoft.com/office/powerpoint/2010/main" val="1990460526"/>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9505</TotalTime>
  <Words>1631</Words>
  <Application>Microsoft Office PowerPoint</Application>
  <PresentationFormat>ワイド画面</PresentationFormat>
  <Paragraphs>345</Paragraphs>
  <Slides>14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游ゴシック</vt:lpstr>
      <vt:lpstr>Arial</vt:lpstr>
      <vt:lpstr>Wingdings</vt:lpstr>
      <vt:lpstr>Yokogawa_Template_Standard</vt:lpstr>
      <vt:lpstr>進捗報告</vt:lpstr>
      <vt:lpstr>概要</vt:lpstr>
      <vt:lpstr>FY22下期業務計画</vt:lpstr>
      <vt:lpstr>調査活動の大まかな分担</vt:lpstr>
      <vt:lpstr>FY22下期 調査範囲</vt:lpstr>
      <vt:lpstr>③ー１：セルラーゼ製剤における人工酵素設計技術の適用</vt:lpstr>
      <vt:lpstr>③ー１：セルラーゼ製剤における人工酵素設計技術の適用</vt:lpstr>
      <vt:lpstr>③ー２：バイオ系物質生産における要素技術調査</vt:lpstr>
      <vt:lpstr>③ー２：バイオ系物質生産における要素技術調査</vt:lpstr>
      <vt:lpstr>PowerPoint プレゼンテーション</vt:lpstr>
      <vt:lpstr>微生物等による有用物質生産のターゲットは？</vt:lpstr>
      <vt:lpstr>バイオ系物質生産のケース</vt:lpstr>
      <vt:lpstr>バリューチェーンを構成する要素技術</vt:lpstr>
      <vt:lpstr>どのような事業が想定されるか？技術的優位性をどこに築くか・知財戦略は？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722</cp:revision>
  <dcterms:created xsi:type="dcterms:W3CDTF">2022-01-30T23:54:04Z</dcterms:created>
  <dcterms:modified xsi:type="dcterms:W3CDTF">2022-12-15T06:31:01Z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